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12.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xls" ContentType="application/vnd.ms-exce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Default Extension="sldx" ContentType="application/vnd.openxmlformats-officedocument.presentationml.slide"/>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4"/>
  </p:sldMasterIdLst>
  <p:notesMasterIdLst>
    <p:notesMasterId r:id="rId119"/>
  </p:notesMasterIdLst>
  <p:sldIdLst>
    <p:sldId id="368" r:id="rId5"/>
    <p:sldId id="256" r:id="rId6"/>
    <p:sldId id="365" r:id="rId7"/>
    <p:sldId id="363" r:id="rId8"/>
    <p:sldId id="259" r:id="rId9"/>
    <p:sldId id="261" r:id="rId10"/>
    <p:sldId id="257" r:id="rId11"/>
    <p:sldId id="258" r:id="rId12"/>
    <p:sldId id="360" r:id="rId13"/>
    <p:sldId id="364" r:id="rId14"/>
    <p:sldId id="361" r:id="rId15"/>
    <p:sldId id="411" r:id="rId16"/>
    <p:sldId id="374" r:id="rId17"/>
    <p:sldId id="265" r:id="rId18"/>
    <p:sldId id="266" r:id="rId19"/>
    <p:sldId id="267" r:id="rId20"/>
    <p:sldId id="268" r:id="rId21"/>
    <p:sldId id="271" r:id="rId22"/>
    <p:sldId id="272" r:id="rId23"/>
    <p:sldId id="273" r:id="rId24"/>
    <p:sldId id="281" r:id="rId25"/>
    <p:sldId id="414" r:id="rId26"/>
    <p:sldId id="278" r:id="rId27"/>
    <p:sldId id="415" r:id="rId28"/>
    <p:sldId id="279" r:id="rId29"/>
    <p:sldId id="280" r:id="rId30"/>
    <p:sldId id="274" r:id="rId31"/>
    <p:sldId id="275" r:id="rId32"/>
    <p:sldId id="276" r:id="rId33"/>
    <p:sldId id="423" r:id="rId34"/>
    <p:sldId id="397" r:id="rId35"/>
    <p:sldId id="376" r:id="rId36"/>
    <p:sldId id="378" r:id="rId37"/>
    <p:sldId id="379" r:id="rId38"/>
    <p:sldId id="380" r:id="rId39"/>
    <p:sldId id="371" r:id="rId40"/>
    <p:sldId id="417" r:id="rId41"/>
    <p:sldId id="283" r:id="rId42"/>
    <p:sldId id="277" r:id="rId43"/>
    <p:sldId id="288" r:id="rId44"/>
    <p:sldId id="289" r:id="rId45"/>
    <p:sldId id="284" r:id="rId46"/>
    <p:sldId id="285" r:id="rId47"/>
    <p:sldId id="286" r:id="rId48"/>
    <p:sldId id="287" r:id="rId49"/>
    <p:sldId id="296" r:id="rId50"/>
    <p:sldId id="295" r:id="rId51"/>
    <p:sldId id="292" r:id="rId52"/>
    <p:sldId id="293" r:id="rId53"/>
    <p:sldId id="294" r:id="rId54"/>
    <p:sldId id="302" r:id="rId55"/>
    <p:sldId id="303" r:id="rId56"/>
    <p:sldId id="304" r:id="rId57"/>
    <p:sldId id="305" r:id="rId58"/>
    <p:sldId id="373" r:id="rId59"/>
    <p:sldId id="306" r:id="rId60"/>
    <p:sldId id="325" r:id="rId61"/>
    <p:sldId id="323" r:id="rId62"/>
    <p:sldId id="372" r:id="rId63"/>
    <p:sldId id="347" r:id="rId64"/>
    <p:sldId id="297" r:id="rId65"/>
    <p:sldId id="298" r:id="rId66"/>
    <p:sldId id="300" r:id="rId67"/>
    <p:sldId id="301" r:id="rId68"/>
    <p:sldId id="309" r:id="rId69"/>
    <p:sldId id="310" r:id="rId70"/>
    <p:sldId id="311" r:id="rId71"/>
    <p:sldId id="307" r:id="rId72"/>
    <p:sldId id="312" r:id="rId73"/>
    <p:sldId id="316" r:id="rId74"/>
    <p:sldId id="317" r:id="rId75"/>
    <p:sldId id="318" r:id="rId76"/>
    <p:sldId id="381" r:id="rId77"/>
    <p:sldId id="320" r:id="rId78"/>
    <p:sldId id="299" r:id="rId79"/>
    <p:sldId id="329" r:id="rId80"/>
    <p:sldId id="330" r:id="rId81"/>
    <p:sldId id="327" r:id="rId82"/>
    <p:sldId id="419" r:id="rId83"/>
    <p:sldId id="341" r:id="rId84"/>
    <p:sldId id="336" r:id="rId85"/>
    <p:sldId id="337" r:id="rId86"/>
    <p:sldId id="328" r:id="rId87"/>
    <p:sldId id="382" r:id="rId88"/>
    <p:sldId id="383" r:id="rId89"/>
    <p:sldId id="384" r:id="rId90"/>
    <p:sldId id="385" r:id="rId91"/>
    <p:sldId id="386" r:id="rId92"/>
    <p:sldId id="387" r:id="rId93"/>
    <p:sldId id="388" r:id="rId94"/>
    <p:sldId id="340" r:id="rId95"/>
    <p:sldId id="343" r:id="rId96"/>
    <p:sldId id="356" r:id="rId97"/>
    <p:sldId id="359" r:id="rId98"/>
    <p:sldId id="344" r:id="rId99"/>
    <p:sldId id="390" r:id="rId100"/>
    <p:sldId id="389" r:id="rId101"/>
    <p:sldId id="422" r:id="rId102"/>
    <p:sldId id="331" r:id="rId103"/>
    <p:sldId id="334" r:id="rId104"/>
    <p:sldId id="406" r:id="rId105"/>
    <p:sldId id="403" r:id="rId106"/>
    <p:sldId id="404" r:id="rId107"/>
    <p:sldId id="410" r:id="rId108"/>
    <p:sldId id="399" r:id="rId109"/>
    <p:sldId id="401" r:id="rId110"/>
    <p:sldId id="400" r:id="rId111"/>
    <p:sldId id="324" r:id="rId112"/>
    <p:sldId id="333" r:id="rId113"/>
    <p:sldId id="367" r:id="rId114"/>
    <p:sldId id="366" r:id="rId115"/>
    <p:sldId id="335" r:id="rId116"/>
    <p:sldId id="357" r:id="rId117"/>
    <p:sldId id="352" r:id="rId118"/>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791" autoAdjust="0"/>
    <p:restoredTop sz="95387" autoAdjust="0"/>
  </p:normalViewPr>
  <p:slideViewPr>
    <p:cSldViewPr>
      <p:cViewPr>
        <p:scale>
          <a:sx n="75" d="100"/>
          <a:sy n="75" d="100"/>
        </p:scale>
        <p:origin x="-1194" y="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slide" Target="slides/slide109.xml"/><Relationship Id="rId118" Type="http://schemas.openxmlformats.org/officeDocument/2006/relationships/slide" Target="slides/slide11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200"/>
            </a:lvl1pPr>
          </a:lstStyle>
          <a:p>
            <a:pPr>
              <a:defRPr/>
            </a:pPr>
            <a:endParaRPr lang="en-US"/>
          </a:p>
        </p:txBody>
      </p:sp>
      <p:sp>
        <p:nvSpPr>
          <p:cNvPr id="23555"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lvl1pPr>
          </a:lstStyle>
          <a:p>
            <a:pPr>
              <a:defRPr/>
            </a:pPr>
            <a:endParaRPr lang="en-US"/>
          </a:p>
        </p:txBody>
      </p:sp>
      <p:sp>
        <p:nvSpPr>
          <p:cNvPr id="1075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a:defRPr sz="1200"/>
            </a:lvl1pPr>
          </a:lstStyle>
          <a:p>
            <a:pPr>
              <a:defRPr/>
            </a:pPr>
            <a:endParaRPr lang="en-US"/>
          </a:p>
        </p:txBody>
      </p:sp>
      <p:sp>
        <p:nvSpPr>
          <p:cNvPr id="23559"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lvl1pPr>
          </a:lstStyle>
          <a:p>
            <a:pPr>
              <a:defRPr/>
            </a:pPr>
            <a:fld id="{D5AAC4B0-2838-4C19-BAF8-69F33C9D4C7A}" type="slidenum">
              <a:rPr lang="ar-SA"/>
              <a:pPr>
                <a:defRPr/>
              </a:pPr>
              <a:t>‹#›</a:t>
            </a:fld>
            <a:endParaRPr lang="en-US"/>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Help</a:t>
            </a:r>
            <a:r>
              <a:rPr lang="en-US" baseline="0" dirty="0" smtClean="0"/>
              <a:t> You Learn ( Why; When; How)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noFill/>
          <a:ln/>
        </p:spPr>
        <p:txBody>
          <a:bodyPr/>
          <a:lstStyle/>
          <a:p>
            <a:endParaRPr lang="ar-SA"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noFill/>
          <a:ln/>
        </p:spPr>
        <p:txBody>
          <a:bodyPr/>
          <a:lstStyle/>
          <a:p>
            <a:endParaRPr lang="ar-SA"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B04919A6-3254-463B-A330-2027C731CCD0}" type="slidenum">
              <a:rPr lang="ar-SA" smtClean="0"/>
              <a:pPr/>
              <a:t>108</a:t>
            </a:fld>
            <a:endParaRPr lang="en-US"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endParaRPr lang="ar-SA"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8B131D17-1987-4FA7-AD5B-2FD798979E52}" type="slidenum">
              <a:rPr lang="ar-SA" smtClean="0"/>
              <a:pPr/>
              <a:t>69</a:t>
            </a:fld>
            <a:endParaRPr lang="en-US"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ar-SA"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83A5C25C-6DEB-4277-A939-5945D52505BB}" type="slidenum">
              <a:rPr lang="ar-SA" smtClean="0"/>
              <a:pPr/>
              <a:t>70</a:t>
            </a:fld>
            <a:endParaRPr lang="en-US"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endParaRPr lang="ar-SA"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34FFB17C-2412-412D-A231-26FC01B68F08}" type="slidenum">
              <a:rPr lang="ar-SA" smtClean="0"/>
              <a:pPr/>
              <a:t>71</a:t>
            </a:fld>
            <a:endParaRPr lang="en-US"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eaLnBrk="1" hangingPunct="1"/>
            <a:endParaRPr lang="ar-SA"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p:spPr>
        <p:txBody>
          <a:bodyPr/>
          <a:lstStyle/>
          <a:p>
            <a:endParaRPr lang="ar-SA"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a:ln/>
        </p:spPr>
        <p:txBody>
          <a:bodyPr/>
          <a:lstStyle/>
          <a:p>
            <a:endParaRPr lang="ar-SA"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ln/>
        </p:spPr>
        <p:txBody>
          <a:bodyPr/>
          <a:lstStyle/>
          <a:p>
            <a:endParaRPr lang="ar-SA"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a:ln/>
        </p:spPr>
        <p:txBody>
          <a:bodyPr/>
          <a:lstStyle/>
          <a:p>
            <a:endParaRPr lang="ar-SA"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txBox="1">
            <a:spLocks noGrp="1" noChangeArrowheads="1"/>
          </p:cNvSpPr>
          <p:nvPr/>
        </p:nvSpPr>
        <p:spPr bwMode="auto">
          <a:xfrm>
            <a:off x="1588" y="8685213"/>
            <a:ext cx="2971800" cy="457200"/>
          </a:xfrm>
          <a:prstGeom prst="rect">
            <a:avLst/>
          </a:prstGeom>
          <a:noFill/>
          <a:ln w="9525">
            <a:noFill/>
            <a:miter lim="800000"/>
            <a:headEnd/>
            <a:tailEnd/>
          </a:ln>
        </p:spPr>
        <p:txBody>
          <a:bodyPr anchor="b"/>
          <a:lstStyle/>
          <a:p>
            <a:pPr algn="l"/>
            <a:fld id="{065A9669-3BC9-410B-AA3C-953A90F8CBD4}" type="slidenum">
              <a:rPr lang="ar-SA" sz="1200">
                <a:solidFill>
                  <a:srgbClr val="000000"/>
                </a:solidFill>
                <a:latin typeface="Calibri" pitchFamily="34" charset="0"/>
              </a:rPr>
              <a:pPr algn="l"/>
              <a:t>88</a:t>
            </a:fld>
            <a:endParaRPr lang="en-US" sz="1200">
              <a:solidFill>
                <a:srgbClr val="000000"/>
              </a:solidFill>
              <a:latin typeface="Calibri" pitchFamily="34" charset="0"/>
              <a:cs typeface="Tahoma" pitchFamily="34" charset="0"/>
            </a:endParaRPr>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pPr>
              <a:spcBef>
                <a:spcPct val="0"/>
              </a:spcBef>
            </a:pPr>
            <a:endParaRPr lang="ar-SA"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شريحة عنوان">
    <p:spTree>
      <p:nvGrpSpPr>
        <p:cNvPr id="1" name=""/>
        <p:cNvGrpSpPr/>
        <p:nvPr/>
      </p:nvGrpSpPr>
      <p:grpSpPr>
        <a:xfrm>
          <a:off x="0" y="0"/>
          <a:ext cx="0" cy="0"/>
          <a:chOff x="0" y="0"/>
          <a:chExt cx="0" cy="0"/>
        </a:xfrm>
      </p:grpSpPr>
      <p:grpSp>
        <p:nvGrpSpPr>
          <p:cNvPr id="4" name="Group 2"/>
          <p:cNvGrpSpPr>
            <a:grpSpLocks/>
          </p:cNvGrpSpPr>
          <p:nvPr/>
        </p:nvGrpSpPr>
        <p:grpSpPr bwMode="auto">
          <a:xfrm>
            <a:off x="319088" y="1752600"/>
            <a:ext cx="8824912" cy="5129213"/>
            <a:chOff x="201" y="1104"/>
            <a:chExt cx="5559" cy="3231"/>
          </a:xfrm>
        </p:grpSpPr>
        <p:sp>
          <p:nvSpPr>
            <p:cNvPr id="5" name="Freeform 3"/>
            <p:cNvSpPr>
              <a:spLocks/>
            </p:cNvSpPr>
            <p:nvPr/>
          </p:nvSpPr>
          <p:spPr bwMode="ltGray">
            <a:xfrm>
              <a:off x="210" y="1104"/>
              <a:ext cx="5550" cy="3216"/>
            </a:xfrm>
            <a:custGeom>
              <a:avLst/>
              <a:gdLst/>
              <a:ahLst/>
              <a:cxnLst>
                <a:cxn ang="0">
                  <a:pos x="335" y="0"/>
                </a:cxn>
                <a:cxn ang="0">
                  <a:pos x="333" y="1290"/>
                </a:cxn>
                <a:cxn ang="0">
                  <a:pos x="0" y="1290"/>
                </a:cxn>
                <a:cxn ang="0">
                  <a:pos x="6" y="3210"/>
                </a:cxn>
                <a:cxn ang="0">
                  <a:pos x="5550" y="3216"/>
                </a:cxn>
                <a:cxn ang="0">
                  <a:pos x="5550" y="0"/>
                </a:cxn>
                <a:cxn ang="0">
                  <a:pos x="335" y="0"/>
                </a:cxn>
                <a:cxn ang="0">
                  <a:pos x="335" y="0"/>
                </a:cxn>
              </a:cxnLst>
              <a:rect l="0" t="0" r="r" b="b"/>
              <a:pathLst>
                <a:path w="5550" h="3216">
                  <a:moveTo>
                    <a:pt x="335" y="0"/>
                  </a:moveTo>
                  <a:lnTo>
                    <a:pt x="333" y="1290"/>
                  </a:lnTo>
                  <a:lnTo>
                    <a:pt x="0" y="1290"/>
                  </a:lnTo>
                  <a:lnTo>
                    <a:pt x="6" y="3210"/>
                  </a:lnTo>
                  <a:lnTo>
                    <a:pt x="5550" y="3216"/>
                  </a:lnTo>
                  <a:lnTo>
                    <a:pt x="5550" y="0"/>
                  </a:lnTo>
                  <a:lnTo>
                    <a:pt x="335" y="0"/>
                  </a:lnTo>
                  <a:lnTo>
                    <a:pt x="335" y="0"/>
                  </a:lnTo>
                  <a:close/>
                </a:path>
              </a:pathLst>
            </a:custGeom>
            <a:solidFill>
              <a:schemeClr val="bg2">
                <a:alpha val="39999"/>
              </a:schemeClr>
            </a:solidFill>
            <a:ln w="9525">
              <a:noFill/>
              <a:round/>
              <a:headEnd/>
              <a:tailEnd/>
            </a:ln>
          </p:spPr>
          <p:txBody>
            <a:bodyPr/>
            <a:lstStyle/>
            <a:p>
              <a:pPr>
                <a:defRPr/>
              </a:pPr>
              <a:endParaRPr lang="ar-SA"/>
            </a:p>
          </p:txBody>
        </p:sp>
        <p:sp>
          <p:nvSpPr>
            <p:cNvPr id="6" name="Freeform 4"/>
            <p:cNvSpPr>
              <a:spLocks/>
            </p:cNvSpPr>
            <p:nvPr/>
          </p:nvSpPr>
          <p:spPr bwMode="ltGray">
            <a:xfrm>
              <a:off x="528" y="2400"/>
              <a:ext cx="5232" cy="1920"/>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round/>
              <a:headEnd/>
              <a:tailEnd/>
            </a:ln>
          </p:spPr>
          <p:txBody>
            <a:bodyPr/>
            <a:lstStyle/>
            <a:p>
              <a:pPr>
                <a:defRPr/>
              </a:pPr>
              <a:endParaRPr lang="ar-SA"/>
            </a:p>
          </p:txBody>
        </p:sp>
        <p:sp>
          <p:nvSpPr>
            <p:cNvPr id="7" name="Freeform 5"/>
            <p:cNvSpPr>
              <a:spLocks/>
            </p:cNvSpPr>
            <p:nvPr/>
          </p:nvSpPr>
          <p:spPr bwMode="ltGray">
            <a:xfrm>
              <a:off x="201" y="2377"/>
              <a:ext cx="3455"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8" name="Freeform 6"/>
            <p:cNvSpPr>
              <a:spLocks/>
            </p:cNvSpPr>
            <p:nvPr/>
          </p:nvSpPr>
          <p:spPr bwMode="ltGray">
            <a:xfrm>
              <a:off x="528" y="1104"/>
              <a:ext cx="4894"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9" name="Freeform 7"/>
            <p:cNvSpPr>
              <a:spLocks/>
            </p:cNvSpPr>
            <p:nvPr/>
          </p:nvSpPr>
          <p:spPr bwMode="ltGray">
            <a:xfrm>
              <a:off x="201" y="2377"/>
              <a:ext cx="30" cy="1958"/>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sp>
          <p:nvSpPr>
            <p:cNvPr id="10" name="Freeform 8"/>
            <p:cNvSpPr>
              <a:spLocks/>
            </p:cNvSpPr>
            <p:nvPr/>
          </p:nvSpPr>
          <p:spPr bwMode="ltGray">
            <a:xfrm>
              <a:off x="528" y="1104"/>
              <a:ext cx="29" cy="322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grpSp>
      <p:sp>
        <p:nvSpPr>
          <p:cNvPr id="172041" name="Rectangle 9"/>
          <p:cNvSpPr>
            <a:spLocks noGrp="1" noChangeArrowheads="1"/>
          </p:cNvSpPr>
          <p:nvPr>
            <p:ph type="ctrTitle" sz="quarter"/>
          </p:nvPr>
        </p:nvSpPr>
        <p:spPr>
          <a:xfrm>
            <a:off x="990600" y="1905000"/>
            <a:ext cx="7772400" cy="1736725"/>
          </a:xfrm>
        </p:spPr>
        <p:txBody>
          <a:bodyPr anchor="t"/>
          <a:lstStyle>
            <a:lvl1pPr>
              <a:defRPr sz="5400"/>
            </a:lvl1pPr>
          </a:lstStyle>
          <a:p>
            <a:r>
              <a:rPr lang="ar-SA"/>
              <a:t>انقر لتحرير نمط العنوان الرئيسي</a:t>
            </a:r>
          </a:p>
        </p:txBody>
      </p:sp>
      <p:sp>
        <p:nvSpPr>
          <p:cNvPr id="172042" name="Rectangle 10"/>
          <p:cNvSpPr>
            <a:spLocks noGrp="1" noChangeArrowheads="1"/>
          </p:cNvSpPr>
          <p:nvPr>
            <p:ph type="subTitle" sz="quarter" idx="1"/>
          </p:nvPr>
        </p:nvSpPr>
        <p:spPr>
          <a:xfrm>
            <a:off x="990600" y="3962400"/>
            <a:ext cx="6781800" cy="1752600"/>
          </a:xfrm>
        </p:spPr>
        <p:txBody>
          <a:bodyPr/>
          <a:lstStyle>
            <a:lvl1pPr marL="0" indent="0">
              <a:buFont typeface="Wingdings" pitchFamily="2" charset="2"/>
              <a:buNone/>
              <a:defRPr/>
            </a:lvl1pPr>
          </a:lstStyle>
          <a:p>
            <a:r>
              <a:rPr lang="ar-SA"/>
              <a:t>انقر لتحرير نمط العنوان الثانوي الرئيسي</a:t>
            </a:r>
          </a:p>
        </p:txBody>
      </p:sp>
      <p:sp>
        <p:nvSpPr>
          <p:cNvPr id="11" name="Rectangle 11"/>
          <p:cNvSpPr>
            <a:spLocks noGrp="1" noChangeArrowheads="1"/>
          </p:cNvSpPr>
          <p:nvPr>
            <p:ph type="dt" sz="quarter" idx="10"/>
          </p:nvPr>
        </p:nvSpPr>
        <p:spPr>
          <a:xfrm>
            <a:off x="990600" y="6245225"/>
            <a:ext cx="1901825" cy="476250"/>
          </a:xfrm>
        </p:spPr>
        <p:txBody>
          <a:bodyPr/>
          <a:lstStyle>
            <a:lvl1pPr>
              <a:defRPr/>
            </a:lvl1pPr>
          </a:lstStyle>
          <a:p>
            <a:pPr>
              <a:defRPr/>
            </a:pPr>
            <a:r>
              <a:rPr lang="ar-SA" smtClean="0"/>
              <a:t>CHS487</a:t>
            </a:r>
            <a:endParaRPr lang="en-US"/>
          </a:p>
        </p:txBody>
      </p:sp>
      <p:sp>
        <p:nvSpPr>
          <p:cNvPr id="12" name="Rectangle 12"/>
          <p:cNvSpPr>
            <a:spLocks noGrp="1" noChangeArrowheads="1"/>
          </p:cNvSpPr>
          <p:nvPr>
            <p:ph type="ftr" sz="quarter" idx="11"/>
          </p:nvPr>
        </p:nvSpPr>
        <p:spPr>
          <a:xfrm>
            <a:off x="3468688" y="6245225"/>
            <a:ext cx="2895600" cy="476250"/>
          </a:xfrm>
        </p:spPr>
        <p:txBody>
          <a:bodyPr/>
          <a:lstStyle>
            <a:lvl1pPr>
              <a:defRPr/>
            </a:lvl1pPr>
          </a:lstStyle>
          <a:p>
            <a:pPr>
              <a:defRPr/>
            </a:pPr>
            <a:r>
              <a:rPr lang="en-US" smtClean="0"/>
              <a:t>Johali 2 DHES 2014</a:t>
            </a:r>
            <a:endParaRPr lang="en-US"/>
          </a:p>
        </p:txBody>
      </p:sp>
      <p:sp>
        <p:nvSpPr>
          <p:cNvPr id="13" name="Rectangle 13"/>
          <p:cNvSpPr>
            <a:spLocks noGrp="1" noChangeArrowheads="1"/>
          </p:cNvSpPr>
          <p:nvPr>
            <p:ph type="sldNum" sz="quarter" idx="12"/>
          </p:nvPr>
        </p:nvSpPr>
        <p:spPr/>
        <p:txBody>
          <a:bodyPr/>
          <a:lstStyle>
            <a:lvl1pPr>
              <a:defRPr/>
            </a:lvl1pPr>
          </a:lstStyle>
          <a:p>
            <a:pPr>
              <a:defRPr/>
            </a:pPr>
            <a:fld id="{293B550A-84CC-4599-8F89-5D109A743ACA}" type="slidenum">
              <a:rPr lang="ar-SA"/>
              <a:pPr>
                <a:defRPr/>
              </a:pPr>
              <a:t>‹#›</a:t>
            </a:fld>
            <a:endParaRPr lang="en-US"/>
          </a:p>
        </p:txBody>
      </p:sp>
    </p:spTree>
  </p:cSld>
  <p:clrMapOvr>
    <a:masterClrMapping/>
  </p:clrMapOvr>
  <p:transition>
    <p:push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CHS487</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Johali 2 DHES 2014</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1F5A243A-E622-4083-917C-0DC1AD1570BE}" type="slidenum">
              <a:rPr lang="ar-SA"/>
              <a:pPr>
                <a:defRPr/>
              </a:pPr>
              <a:t>‹#›</a:t>
            </a:fld>
            <a:endParaRPr lang="en-US"/>
          </a:p>
        </p:txBody>
      </p:sp>
    </p:spTree>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48463" y="244475"/>
            <a:ext cx="2097087"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44475"/>
            <a:ext cx="6138863"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CHS487</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Johali 2 DHES 2014</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078599C9-3804-4474-8D79-056B4E109FAE}" type="slidenum">
              <a:rPr lang="ar-SA"/>
              <a:pPr>
                <a:defRPr/>
              </a:pPr>
              <a:t>‹#›</a:t>
            </a:fld>
            <a:endParaRPr lang="en-US"/>
          </a:p>
        </p:txBody>
      </p:sp>
    </p:spTree>
  </p:cSld>
  <p:clrMapOvr>
    <a:masterClrMapping/>
  </p:clrMapOvr>
  <p:transition>
    <p:push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عنوان وجدول">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جدول 2"/>
          <p:cNvSpPr>
            <a:spLocks noGrp="1"/>
          </p:cNvSpPr>
          <p:nvPr>
            <p:ph type="tbl" idx="1"/>
          </p:nvPr>
        </p:nvSpPr>
        <p:spPr>
          <a:xfrm>
            <a:off x="838200" y="1905000"/>
            <a:ext cx="8007350" cy="4191000"/>
          </a:xfrm>
        </p:spPr>
        <p:txBody>
          <a:bodyPr/>
          <a:lstStyle/>
          <a:p>
            <a:pPr lvl="0"/>
            <a:endParaRPr lang="ar-SA" noProof="0" smtClean="0"/>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CHS487</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Johali 2 DHES 2014</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A680296D-1D93-4EC5-A06B-E33F330612CD}" type="slidenum">
              <a:rPr lang="ar-SA"/>
              <a:pPr>
                <a:defRPr/>
              </a:pPr>
              <a:t>‹#›</a:t>
            </a:fld>
            <a:endParaRPr lang="en-US"/>
          </a:p>
        </p:txBody>
      </p:sp>
    </p:spTree>
  </p:cSld>
  <p:clrMapOvr>
    <a:masterClrMapping/>
  </p:clrMapOvr>
  <p:transition>
    <p:push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عنوان، ونص،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1905000"/>
            <a:ext cx="3927475" cy="4191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918075" y="1905000"/>
            <a:ext cx="3927475" cy="4191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CHS487</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en-US" smtClean="0"/>
              <a:t>Johali 2 DHES 2014</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0494BAA8-C3CF-4114-8833-84DCFDEBC013}" type="slidenum">
              <a:rPr lang="ar-SA"/>
              <a:pPr>
                <a:defRPr/>
              </a:pPr>
              <a:t>‹#›</a:t>
            </a:fld>
            <a:endParaRPr lang="en-US"/>
          </a:p>
        </p:txBody>
      </p:sp>
    </p:spTree>
  </p:cSld>
  <p:clrMapOvr>
    <a:masterClrMapping/>
  </p:clrMapOvr>
  <p:transition>
    <p:push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عنوان، ونص، واثنان من ال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1905000"/>
            <a:ext cx="3927475" cy="4191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quarter" idx="2"/>
          </p:nvPr>
        </p:nvSpPr>
        <p:spPr>
          <a:xfrm>
            <a:off x="4918075" y="1905000"/>
            <a:ext cx="3927475" cy="20193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محتوى 4"/>
          <p:cNvSpPr>
            <a:spLocks noGrp="1"/>
          </p:cNvSpPr>
          <p:nvPr>
            <p:ph sz="quarter" idx="3"/>
          </p:nvPr>
        </p:nvSpPr>
        <p:spPr>
          <a:xfrm>
            <a:off x="4918075" y="4076700"/>
            <a:ext cx="3927475" cy="20193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Rectangle 11"/>
          <p:cNvSpPr>
            <a:spLocks noGrp="1" noChangeArrowheads="1"/>
          </p:cNvSpPr>
          <p:nvPr>
            <p:ph type="dt" sz="half" idx="10"/>
          </p:nvPr>
        </p:nvSpPr>
        <p:spPr>
          <a:ln/>
        </p:spPr>
        <p:txBody>
          <a:bodyPr/>
          <a:lstStyle>
            <a:lvl1pPr>
              <a:defRPr/>
            </a:lvl1pPr>
          </a:lstStyle>
          <a:p>
            <a:pPr>
              <a:defRPr/>
            </a:pPr>
            <a:r>
              <a:rPr lang="ar-SA" smtClean="0"/>
              <a:t>CHS487</a:t>
            </a:r>
            <a:endParaRPr lang="en-US"/>
          </a:p>
        </p:txBody>
      </p:sp>
      <p:sp>
        <p:nvSpPr>
          <p:cNvPr id="7" name="Rectangle 12"/>
          <p:cNvSpPr>
            <a:spLocks noGrp="1" noChangeArrowheads="1"/>
          </p:cNvSpPr>
          <p:nvPr>
            <p:ph type="ftr" sz="quarter" idx="11"/>
          </p:nvPr>
        </p:nvSpPr>
        <p:spPr>
          <a:ln/>
        </p:spPr>
        <p:txBody>
          <a:bodyPr/>
          <a:lstStyle>
            <a:lvl1pPr>
              <a:defRPr/>
            </a:lvl1pPr>
          </a:lstStyle>
          <a:p>
            <a:pPr>
              <a:defRPr/>
            </a:pPr>
            <a:r>
              <a:rPr lang="en-US" smtClean="0"/>
              <a:t>Johali 2 DHES 2014</a:t>
            </a:r>
            <a:endParaRPr lang="en-US"/>
          </a:p>
        </p:txBody>
      </p:sp>
      <p:sp>
        <p:nvSpPr>
          <p:cNvPr id="8" name="Rectangle 13"/>
          <p:cNvSpPr>
            <a:spLocks noGrp="1" noChangeArrowheads="1"/>
          </p:cNvSpPr>
          <p:nvPr>
            <p:ph type="sldNum" sz="quarter" idx="12"/>
          </p:nvPr>
        </p:nvSpPr>
        <p:spPr>
          <a:ln/>
        </p:spPr>
        <p:txBody>
          <a:bodyPr/>
          <a:lstStyle>
            <a:lvl1pPr>
              <a:defRPr/>
            </a:lvl1pPr>
          </a:lstStyle>
          <a:p>
            <a:pPr>
              <a:defRPr/>
            </a:pPr>
            <a:fld id="{E3DC8925-C32E-4D67-8C32-E0CE00B9AD3B}" type="slidenum">
              <a:rPr lang="ar-SA"/>
              <a:pPr>
                <a:defRPr/>
              </a:pPr>
              <a:t>‹#›</a:t>
            </a:fld>
            <a:endParaRPr lang="en-US"/>
          </a:p>
        </p:txBody>
      </p:sp>
    </p:spTree>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CHS487</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Johali 2 DHES 2014</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978C93D2-0CD3-44E6-B74B-98515F7048D2}" type="slidenum">
              <a:rPr lang="ar-SA"/>
              <a:pPr>
                <a:defRPr/>
              </a:pPr>
              <a:t>‹#›</a:t>
            </a:fld>
            <a:endParaRPr lang="en-US"/>
          </a:p>
        </p:txBody>
      </p:sp>
    </p:spTree>
  </p:cSld>
  <p:clrMapOvr>
    <a:masterClrMapping/>
  </p:clrMapOvr>
  <p:transition>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CHS487</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Johali 2 DHES 2014</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78F46190-3E89-4D28-B71F-B414E1C1D7BD}" type="slidenum">
              <a:rPr lang="ar-SA"/>
              <a:pPr>
                <a:defRPr/>
              </a:pPr>
              <a:t>‹#›</a:t>
            </a:fld>
            <a:endParaRPr lang="en-US"/>
          </a:p>
        </p:txBody>
      </p:sp>
    </p:spTree>
  </p:cSld>
  <p:clrMapOvr>
    <a:masterClrMapping/>
  </p:clrMapOvr>
  <p:transition>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838200" y="1905000"/>
            <a:ext cx="3927475"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918075" y="1905000"/>
            <a:ext cx="3927475"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CHS487</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en-US" smtClean="0"/>
              <a:t>Johali 2 DHES 2014</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9B0EA7A9-6A72-4381-8E65-AED31536ADFA}" type="slidenum">
              <a:rPr lang="ar-SA"/>
              <a:pPr>
                <a:defRPr/>
              </a:pPr>
              <a:t>‹#›</a:t>
            </a:fld>
            <a:endParaRPr lang="en-US"/>
          </a:p>
        </p:txBody>
      </p:sp>
    </p:spTree>
  </p:cSld>
  <p:clrMapOvr>
    <a:masterClrMapping/>
  </p:clrMapOvr>
  <p:transition>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11"/>
          <p:cNvSpPr>
            <a:spLocks noGrp="1" noChangeArrowheads="1"/>
          </p:cNvSpPr>
          <p:nvPr>
            <p:ph type="dt" sz="half" idx="10"/>
          </p:nvPr>
        </p:nvSpPr>
        <p:spPr>
          <a:ln/>
        </p:spPr>
        <p:txBody>
          <a:bodyPr/>
          <a:lstStyle>
            <a:lvl1pPr>
              <a:defRPr/>
            </a:lvl1pPr>
          </a:lstStyle>
          <a:p>
            <a:pPr>
              <a:defRPr/>
            </a:pPr>
            <a:r>
              <a:rPr lang="ar-SA" smtClean="0"/>
              <a:t>CHS487</a:t>
            </a:r>
            <a:endParaRPr lang="en-US"/>
          </a:p>
        </p:txBody>
      </p:sp>
      <p:sp>
        <p:nvSpPr>
          <p:cNvPr id="8" name="Rectangle 12"/>
          <p:cNvSpPr>
            <a:spLocks noGrp="1" noChangeArrowheads="1"/>
          </p:cNvSpPr>
          <p:nvPr>
            <p:ph type="ftr" sz="quarter" idx="11"/>
          </p:nvPr>
        </p:nvSpPr>
        <p:spPr>
          <a:ln/>
        </p:spPr>
        <p:txBody>
          <a:bodyPr/>
          <a:lstStyle>
            <a:lvl1pPr>
              <a:defRPr/>
            </a:lvl1pPr>
          </a:lstStyle>
          <a:p>
            <a:pPr>
              <a:defRPr/>
            </a:pPr>
            <a:r>
              <a:rPr lang="en-US" smtClean="0"/>
              <a:t>Johali 2 DHES 2014</a:t>
            </a:r>
            <a:endParaRPr lang="en-US"/>
          </a:p>
        </p:txBody>
      </p:sp>
      <p:sp>
        <p:nvSpPr>
          <p:cNvPr id="9" name="Rectangle 13"/>
          <p:cNvSpPr>
            <a:spLocks noGrp="1" noChangeArrowheads="1"/>
          </p:cNvSpPr>
          <p:nvPr>
            <p:ph type="sldNum" sz="quarter" idx="12"/>
          </p:nvPr>
        </p:nvSpPr>
        <p:spPr>
          <a:ln/>
        </p:spPr>
        <p:txBody>
          <a:bodyPr/>
          <a:lstStyle>
            <a:lvl1pPr>
              <a:defRPr/>
            </a:lvl1pPr>
          </a:lstStyle>
          <a:p>
            <a:pPr>
              <a:defRPr/>
            </a:pPr>
            <a:fld id="{33523621-3EC3-4F06-AE9C-254B99C3492D}" type="slidenum">
              <a:rPr lang="ar-SA"/>
              <a:pPr>
                <a:defRPr/>
              </a:pPr>
              <a:t>‹#›</a:t>
            </a:fld>
            <a:endParaRPr lang="en-US"/>
          </a:p>
        </p:txBody>
      </p:sp>
    </p:spTree>
  </p:cSld>
  <p:clrMapOvr>
    <a:masterClrMapping/>
  </p:clrMapOvr>
  <p:transition>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r>
              <a:rPr lang="ar-SA" smtClean="0"/>
              <a:t>CHS487</a:t>
            </a:r>
            <a:endParaRPr lang="en-US"/>
          </a:p>
        </p:txBody>
      </p:sp>
      <p:sp>
        <p:nvSpPr>
          <p:cNvPr id="4" name="Rectangle 12"/>
          <p:cNvSpPr>
            <a:spLocks noGrp="1" noChangeArrowheads="1"/>
          </p:cNvSpPr>
          <p:nvPr>
            <p:ph type="ftr" sz="quarter" idx="11"/>
          </p:nvPr>
        </p:nvSpPr>
        <p:spPr>
          <a:ln/>
        </p:spPr>
        <p:txBody>
          <a:bodyPr/>
          <a:lstStyle>
            <a:lvl1pPr>
              <a:defRPr/>
            </a:lvl1pPr>
          </a:lstStyle>
          <a:p>
            <a:pPr>
              <a:defRPr/>
            </a:pPr>
            <a:r>
              <a:rPr lang="en-US" smtClean="0"/>
              <a:t>Johali 2 DHES 2014</a:t>
            </a:r>
            <a:endParaRPr lang="en-US"/>
          </a:p>
        </p:txBody>
      </p:sp>
      <p:sp>
        <p:nvSpPr>
          <p:cNvPr id="5" name="Rectangle 13"/>
          <p:cNvSpPr>
            <a:spLocks noGrp="1" noChangeArrowheads="1"/>
          </p:cNvSpPr>
          <p:nvPr>
            <p:ph type="sldNum" sz="quarter" idx="12"/>
          </p:nvPr>
        </p:nvSpPr>
        <p:spPr>
          <a:ln/>
        </p:spPr>
        <p:txBody>
          <a:bodyPr/>
          <a:lstStyle>
            <a:lvl1pPr>
              <a:defRPr/>
            </a:lvl1pPr>
          </a:lstStyle>
          <a:p>
            <a:pPr>
              <a:defRPr/>
            </a:pPr>
            <a:fld id="{F7F2E110-DCE5-4B4A-B952-455D71428BD0}" type="slidenum">
              <a:rPr lang="ar-SA"/>
              <a:pPr>
                <a:defRPr/>
              </a:pPr>
              <a:t>‹#›</a:t>
            </a:fld>
            <a:endParaRPr lang="en-US"/>
          </a:p>
        </p:txBody>
      </p:sp>
    </p:spTree>
  </p:cSld>
  <p:clrMapOvr>
    <a:masterClrMapping/>
  </p:clrMapOvr>
  <p:transition>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r>
              <a:rPr lang="ar-SA" smtClean="0"/>
              <a:t>CHS487</a:t>
            </a:r>
            <a:endParaRPr lang="en-US"/>
          </a:p>
        </p:txBody>
      </p:sp>
      <p:sp>
        <p:nvSpPr>
          <p:cNvPr id="3" name="Rectangle 12"/>
          <p:cNvSpPr>
            <a:spLocks noGrp="1" noChangeArrowheads="1"/>
          </p:cNvSpPr>
          <p:nvPr>
            <p:ph type="ftr" sz="quarter" idx="11"/>
          </p:nvPr>
        </p:nvSpPr>
        <p:spPr>
          <a:ln/>
        </p:spPr>
        <p:txBody>
          <a:bodyPr/>
          <a:lstStyle>
            <a:lvl1pPr>
              <a:defRPr/>
            </a:lvl1pPr>
          </a:lstStyle>
          <a:p>
            <a:pPr>
              <a:defRPr/>
            </a:pPr>
            <a:r>
              <a:rPr lang="en-US" smtClean="0"/>
              <a:t>Johali 2 DHES 2014</a:t>
            </a:r>
            <a:endParaRPr lang="en-US"/>
          </a:p>
        </p:txBody>
      </p:sp>
      <p:sp>
        <p:nvSpPr>
          <p:cNvPr id="4" name="Rectangle 13"/>
          <p:cNvSpPr>
            <a:spLocks noGrp="1" noChangeArrowheads="1"/>
          </p:cNvSpPr>
          <p:nvPr>
            <p:ph type="sldNum" sz="quarter" idx="12"/>
          </p:nvPr>
        </p:nvSpPr>
        <p:spPr>
          <a:ln/>
        </p:spPr>
        <p:txBody>
          <a:bodyPr/>
          <a:lstStyle>
            <a:lvl1pPr>
              <a:defRPr/>
            </a:lvl1pPr>
          </a:lstStyle>
          <a:p>
            <a:pPr>
              <a:defRPr/>
            </a:pPr>
            <a:fld id="{EFDC60A6-13D5-4900-9D45-FC2CC50B2D43}" type="slidenum">
              <a:rPr lang="ar-SA"/>
              <a:pPr>
                <a:defRPr/>
              </a:pPr>
              <a:t>‹#›</a:t>
            </a:fld>
            <a:endParaRPr lang="en-US"/>
          </a:p>
        </p:txBody>
      </p:sp>
    </p:spTree>
  </p:cSld>
  <p:clrMapOvr>
    <a:masterClrMapping/>
  </p:clrMapOvr>
  <p:transition>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CHS487</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en-US" smtClean="0"/>
              <a:t>Johali 2 DHES 2014</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10AB4D0C-23E3-40C0-8C6E-2DBB31B0F1A7}" type="slidenum">
              <a:rPr lang="ar-SA"/>
              <a:pPr>
                <a:defRPr/>
              </a:pPr>
              <a:t>‹#›</a:t>
            </a:fld>
            <a:endParaRPr lang="en-US"/>
          </a:p>
        </p:txBody>
      </p:sp>
    </p:spTree>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CHS487</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en-US" smtClean="0"/>
              <a:t>Johali 2 DHES 2014</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5AD71A68-5A4E-4513-8902-BC0030C273CE}" type="slidenum">
              <a:rPr lang="ar-SA"/>
              <a:pPr>
                <a:defRPr/>
              </a:pPr>
              <a:t>‹#›</a:t>
            </a:fld>
            <a:endParaRPr lang="en-US"/>
          </a:p>
        </p:txBody>
      </p:sp>
    </p:spTree>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accent2"/>
            </a:gs>
          </a:gsLst>
          <a:lin ang="5400000" scaled="1"/>
        </a:gradFill>
        <a:effectLst/>
      </p:bgPr>
    </p:bg>
    <p:spTree>
      <p:nvGrpSpPr>
        <p:cNvPr id="1" name=""/>
        <p:cNvGrpSpPr/>
        <p:nvPr/>
      </p:nvGrpSpPr>
      <p:grpSpPr>
        <a:xfrm>
          <a:off x="0" y="0"/>
          <a:ext cx="0" cy="0"/>
          <a:chOff x="0" y="0"/>
          <a:chExt cx="0" cy="0"/>
        </a:xfrm>
      </p:grpSpPr>
      <p:grpSp>
        <p:nvGrpSpPr>
          <p:cNvPr id="4098" name="Group 2"/>
          <p:cNvGrpSpPr>
            <a:grpSpLocks/>
          </p:cNvGrpSpPr>
          <p:nvPr/>
        </p:nvGrpSpPr>
        <p:grpSpPr bwMode="auto">
          <a:xfrm>
            <a:off x="319088" y="1828800"/>
            <a:ext cx="8824912" cy="5029200"/>
            <a:chOff x="201" y="1152"/>
            <a:chExt cx="5559" cy="3168"/>
          </a:xfrm>
        </p:grpSpPr>
        <p:sp>
          <p:nvSpPr>
            <p:cNvPr id="171011" name="Freeform 3"/>
            <p:cNvSpPr>
              <a:spLocks/>
            </p:cNvSpPr>
            <p:nvPr/>
          </p:nvSpPr>
          <p:spPr bwMode="ltGray">
            <a:xfrm>
              <a:off x="528" y="2909"/>
              <a:ext cx="5232" cy="1411"/>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round/>
              <a:headEnd/>
              <a:tailEnd/>
            </a:ln>
          </p:spPr>
          <p:txBody>
            <a:bodyPr/>
            <a:lstStyle/>
            <a:p>
              <a:pPr>
                <a:defRPr/>
              </a:pPr>
              <a:endParaRPr lang="ar-SA"/>
            </a:p>
          </p:txBody>
        </p:sp>
        <p:sp>
          <p:nvSpPr>
            <p:cNvPr id="171012" name="Freeform 4"/>
            <p:cNvSpPr>
              <a:spLocks/>
            </p:cNvSpPr>
            <p:nvPr/>
          </p:nvSpPr>
          <p:spPr bwMode="ltGray">
            <a:xfrm>
              <a:off x="210" y="1152"/>
              <a:ext cx="5550" cy="3168"/>
            </a:xfrm>
            <a:custGeom>
              <a:avLst/>
              <a:gdLst/>
              <a:ahLst/>
              <a:cxnLst>
                <a:cxn ang="0">
                  <a:pos x="330" y="1764"/>
                </a:cxn>
                <a:cxn ang="0">
                  <a:pos x="0" y="1764"/>
                </a:cxn>
                <a:cxn ang="0">
                  <a:pos x="0" y="3168"/>
                </a:cxn>
                <a:cxn ang="0">
                  <a:pos x="5550" y="3168"/>
                </a:cxn>
                <a:cxn ang="0">
                  <a:pos x="5550" y="0"/>
                </a:cxn>
                <a:cxn ang="0">
                  <a:pos x="330" y="0"/>
                </a:cxn>
                <a:cxn ang="0">
                  <a:pos x="330" y="1764"/>
                </a:cxn>
              </a:cxnLst>
              <a:rect l="0" t="0" r="r" b="b"/>
              <a:pathLst>
                <a:path w="5550" h="3168">
                  <a:moveTo>
                    <a:pt x="330" y="1764"/>
                  </a:moveTo>
                  <a:lnTo>
                    <a:pt x="0" y="1764"/>
                  </a:lnTo>
                  <a:lnTo>
                    <a:pt x="0" y="3168"/>
                  </a:lnTo>
                  <a:lnTo>
                    <a:pt x="5550" y="3168"/>
                  </a:lnTo>
                  <a:lnTo>
                    <a:pt x="5550" y="0"/>
                  </a:lnTo>
                  <a:lnTo>
                    <a:pt x="330" y="0"/>
                  </a:lnTo>
                  <a:lnTo>
                    <a:pt x="330" y="1764"/>
                  </a:lnTo>
                  <a:close/>
                </a:path>
              </a:pathLst>
            </a:custGeom>
            <a:solidFill>
              <a:schemeClr val="bg2">
                <a:alpha val="30000"/>
              </a:schemeClr>
            </a:solidFill>
            <a:ln w="9525">
              <a:noFill/>
              <a:round/>
              <a:headEnd/>
              <a:tailEnd/>
            </a:ln>
          </p:spPr>
          <p:txBody>
            <a:bodyPr/>
            <a:lstStyle/>
            <a:p>
              <a:pPr>
                <a:defRPr/>
              </a:pPr>
              <a:endParaRPr lang="ar-SA"/>
            </a:p>
          </p:txBody>
        </p:sp>
        <p:sp>
          <p:nvSpPr>
            <p:cNvPr id="171013" name="Freeform 5"/>
            <p:cNvSpPr>
              <a:spLocks/>
            </p:cNvSpPr>
            <p:nvPr/>
          </p:nvSpPr>
          <p:spPr bwMode="ltGray">
            <a:xfrm>
              <a:off x="528" y="2932"/>
              <a:ext cx="5232" cy="1388"/>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accent2">
                <a:alpha val="0"/>
              </a:schemeClr>
            </a:solidFill>
            <a:ln w="9525">
              <a:noFill/>
              <a:round/>
              <a:headEnd/>
              <a:tailEnd/>
            </a:ln>
          </p:spPr>
          <p:txBody>
            <a:bodyPr/>
            <a:lstStyle/>
            <a:p>
              <a:pPr>
                <a:defRPr/>
              </a:pPr>
              <a:endParaRPr lang="ar-SA"/>
            </a:p>
          </p:txBody>
        </p:sp>
        <p:sp>
          <p:nvSpPr>
            <p:cNvPr id="171014" name="Freeform 6"/>
            <p:cNvSpPr>
              <a:spLocks/>
            </p:cNvSpPr>
            <p:nvPr/>
          </p:nvSpPr>
          <p:spPr bwMode="ltGray">
            <a:xfrm>
              <a:off x="528" y="1152"/>
              <a:ext cx="4607"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171015" name="Freeform 7"/>
            <p:cNvSpPr>
              <a:spLocks/>
            </p:cNvSpPr>
            <p:nvPr/>
          </p:nvSpPr>
          <p:spPr bwMode="ltGray">
            <a:xfrm>
              <a:off x="528" y="1152"/>
              <a:ext cx="29" cy="178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gs>
              </a:gsLst>
              <a:lin ang="5400000" scaled="1"/>
            </a:gradFill>
            <a:ln w="9525" cap="flat" cmpd="sng">
              <a:noFill/>
              <a:prstDash val="solid"/>
              <a:round/>
              <a:headEnd type="none" w="med" len="med"/>
              <a:tailEnd type="none" w="med" len="med"/>
            </a:ln>
            <a:effectLst/>
          </p:spPr>
          <p:txBody>
            <a:bodyPr/>
            <a:lstStyle/>
            <a:p>
              <a:pPr>
                <a:defRPr/>
              </a:pPr>
              <a:endParaRPr lang="ar-SA"/>
            </a:p>
          </p:txBody>
        </p:sp>
        <p:sp>
          <p:nvSpPr>
            <p:cNvPr id="171016" name="Freeform 8"/>
            <p:cNvSpPr>
              <a:spLocks/>
            </p:cNvSpPr>
            <p:nvPr/>
          </p:nvSpPr>
          <p:spPr bwMode="ltGray">
            <a:xfrm>
              <a:off x="527" y="2904"/>
              <a:ext cx="29" cy="1416"/>
            </a:xfrm>
            <a:custGeom>
              <a:avLst/>
              <a:gdLst/>
              <a:ahLst/>
              <a:cxnLst>
                <a:cxn ang="0">
                  <a:pos x="0" y="1416"/>
                </a:cxn>
                <a:cxn ang="0">
                  <a:pos x="29" y="1416"/>
                </a:cxn>
                <a:cxn ang="0">
                  <a:pos x="28" y="24"/>
                </a:cxn>
                <a:cxn ang="0">
                  <a:pos x="0" y="0"/>
                </a:cxn>
                <a:cxn ang="0">
                  <a:pos x="0" y="1416"/>
                </a:cxn>
              </a:cxnLst>
              <a:rect l="0" t="0" r="r" b="b"/>
              <a:pathLst>
                <a:path w="29" h="1416">
                  <a:moveTo>
                    <a:pt x="0" y="1416"/>
                  </a:moveTo>
                  <a:lnTo>
                    <a:pt x="29" y="1416"/>
                  </a:lnTo>
                  <a:lnTo>
                    <a:pt x="28" y="24"/>
                  </a:lnTo>
                  <a:lnTo>
                    <a:pt x="0" y="0"/>
                  </a:lnTo>
                  <a:lnTo>
                    <a:pt x="0" y="1416"/>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sp>
          <p:nvSpPr>
            <p:cNvPr id="171017" name="Freeform 9"/>
            <p:cNvSpPr>
              <a:spLocks/>
            </p:cNvSpPr>
            <p:nvPr/>
          </p:nvSpPr>
          <p:spPr bwMode="ltGray">
            <a:xfrm>
              <a:off x="201" y="2904"/>
              <a:ext cx="2879"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171018" name="Freeform 10"/>
            <p:cNvSpPr>
              <a:spLocks/>
            </p:cNvSpPr>
            <p:nvPr/>
          </p:nvSpPr>
          <p:spPr bwMode="ltGray">
            <a:xfrm>
              <a:off x="201" y="2904"/>
              <a:ext cx="30" cy="1416"/>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10001"/>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grpSp>
      <p:sp>
        <p:nvSpPr>
          <p:cNvPr id="171019" name="Rectangle 11"/>
          <p:cNvSpPr>
            <a:spLocks noGrp="1" noChangeArrowheads="1"/>
          </p:cNvSpPr>
          <p:nvPr>
            <p:ph type="dt" sz="half" idx="2"/>
          </p:nvPr>
        </p:nvSpPr>
        <p:spPr bwMode="auto">
          <a:xfrm>
            <a:off x="838200" y="6245225"/>
            <a:ext cx="19018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400">
                <a:effectLst>
                  <a:outerShdw blurRad="38100" dist="38100" dir="2700000" algn="tl">
                    <a:srgbClr val="000000"/>
                  </a:outerShdw>
                </a:effectLst>
              </a:defRPr>
            </a:lvl1pPr>
          </a:lstStyle>
          <a:p>
            <a:pPr>
              <a:defRPr/>
            </a:pPr>
            <a:r>
              <a:rPr lang="ar-SA" smtClean="0"/>
              <a:t>CHS487</a:t>
            </a:r>
            <a:endParaRPr lang="en-US"/>
          </a:p>
        </p:txBody>
      </p:sp>
      <p:sp>
        <p:nvSpPr>
          <p:cNvPr id="171020" name="Rectangle 12"/>
          <p:cNvSpPr>
            <a:spLocks noGrp="1" noChangeArrowheads="1"/>
          </p:cNvSpPr>
          <p:nvPr>
            <p:ph type="ftr" sz="quarter" idx="3"/>
          </p:nvPr>
        </p:nvSpPr>
        <p:spPr bwMode="auto">
          <a:xfrm>
            <a:off x="34290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400">
                <a:effectLst>
                  <a:outerShdw blurRad="38100" dist="38100" dir="2700000" algn="tl">
                    <a:srgbClr val="000000"/>
                  </a:outerShdw>
                </a:effectLst>
              </a:defRPr>
            </a:lvl1pPr>
          </a:lstStyle>
          <a:p>
            <a:pPr>
              <a:defRPr/>
            </a:pPr>
            <a:r>
              <a:rPr lang="en-US" smtClean="0"/>
              <a:t>Johali 2 DHES 2014</a:t>
            </a:r>
            <a:endParaRPr lang="en-US"/>
          </a:p>
        </p:txBody>
      </p:sp>
      <p:sp>
        <p:nvSpPr>
          <p:cNvPr id="171021" name="Rectangle 13"/>
          <p:cNvSpPr>
            <a:spLocks noGrp="1" noChangeArrowheads="1"/>
          </p:cNvSpPr>
          <p:nvPr>
            <p:ph type="sldNum" sz="quarter" idx="4"/>
          </p:nvPr>
        </p:nvSpPr>
        <p:spPr bwMode="auto">
          <a:xfrm>
            <a:off x="6937375" y="6245225"/>
            <a:ext cx="19018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400">
                <a:effectLst>
                  <a:outerShdw blurRad="38100" dist="38100" dir="2700000" algn="tl">
                    <a:srgbClr val="000000"/>
                  </a:outerShdw>
                </a:effectLst>
              </a:defRPr>
            </a:lvl1pPr>
          </a:lstStyle>
          <a:p>
            <a:pPr>
              <a:defRPr/>
            </a:pPr>
            <a:fld id="{9FA4870F-D0AE-4E91-9926-FE30C4466623}" type="slidenum">
              <a:rPr lang="ar-SA"/>
              <a:pPr>
                <a:defRPr/>
              </a:pPr>
              <a:t>‹#›</a:t>
            </a:fld>
            <a:endParaRPr lang="en-US"/>
          </a:p>
        </p:txBody>
      </p:sp>
      <p:sp>
        <p:nvSpPr>
          <p:cNvPr id="171022" name="Rectangle 14"/>
          <p:cNvSpPr>
            <a:spLocks noGrp="1" noRot="1" noChangeArrowheads="1"/>
          </p:cNvSpPr>
          <p:nvPr>
            <p:ph type="title"/>
          </p:nvPr>
        </p:nvSpPr>
        <p:spPr bwMode="auto">
          <a:xfrm>
            <a:off x="457200" y="244475"/>
            <a:ext cx="8385175"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p>
        </p:txBody>
      </p:sp>
      <p:sp>
        <p:nvSpPr>
          <p:cNvPr id="171023" name="Rectangle 15"/>
          <p:cNvSpPr>
            <a:spLocks noGrp="1" noRot="1" noChangeArrowheads="1"/>
          </p:cNvSpPr>
          <p:nvPr>
            <p:ph type="body" idx="1"/>
          </p:nvPr>
        </p:nvSpPr>
        <p:spPr bwMode="auto">
          <a:xfrm>
            <a:off x="838200" y="1905000"/>
            <a:ext cx="8007350" cy="419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Tree>
  </p:cSld>
  <p:clrMap bg1="dk2" tx1="lt1" bg2="dk1" tx2="lt2" accent1="accent1" accent2="accent2" accent3="accent3" accent4="accent4" accent5="accent5" accent6="accent6" hlink="hlink" folHlink="folHlink"/>
  <p:sldLayoutIdLst>
    <p:sldLayoutId id="2147483790"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Lst>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iterate type="lt">
                                    <p:tmPct val="10000"/>
                                  </p:iterate>
                                  <p:childTnLst>
                                    <p:set>
                                      <p:cBhvr>
                                        <p:cTn id="6" dur="1" fill="hold">
                                          <p:stCondLst>
                                            <p:cond delay="0"/>
                                          </p:stCondLst>
                                        </p:cTn>
                                        <p:tgtEl>
                                          <p:spTgt spid="171022"/>
                                        </p:tgtEl>
                                        <p:attrNameLst>
                                          <p:attrName>style.visibility</p:attrName>
                                        </p:attrNameLst>
                                      </p:cBhvr>
                                      <p:to>
                                        <p:strVal val="visible"/>
                                      </p:to>
                                    </p:set>
                                    <p:anim calcmode="lin" valueType="num">
                                      <p:cBhvr additive="base">
                                        <p:cTn id="7" dur="800" fill="hold">
                                          <p:stCondLst>
                                            <p:cond delay="0"/>
                                          </p:stCondLst>
                                        </p:cTn>
                                        <p:tgtEl>
                                          <p:spTgt spid="171022"/>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17102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0" presetClass="entr" presetSubtype="0" fill="hold" grpId="0" nodeType="clickEffect">
                                  <p:stCondLst>
                                    <p:cond delay="0"/>
                                  </p:stCondLst>
                                  <p:iterate type="lt">
                                    <p:tmPct val="10000"/>
                                  </p:iterate>
                                  <p:childTnLst>
                                    <p:set>
                                      <p:cBhvr>
                                        <p:cTn id="12" dur="1" fill="hold">
                                          <p:stCondLst>
                                            <p:cond delay="0"/>
                                          </p:stCondLst>
                                        </p:cTn>
                                        <p:tgtEl>
                                          <p:spTgt spid="171023">
                                            <p:txEl>
                                              <p:pRg st="0" end="0"/>
                                            </p:txEl>
                                          </p:spTgt>
                                        </p:tgtEl>
                                        <p:attrNameLst>
                                          <p:attrName>style.visibility</p:attrName>
                                        </p:attrNameLst>
                                      </p:cBhvr>
                                      <p:to>
                                        <p:strVal val="visible"/>
                                      </p:to>
                                    </p:set>
                                    <p:animEffect transition="in" filter="fade">
                                      <p:cBhvr>
                                        <p:cTn id="13" dur="1000"/>
                                        <p:tgtEl>
                                          <p:spTgt spid="171023">
                                            <p:txEl>
                                              <p:pRg st="0" end="0"/>
                                            </p:txEl>
                                          </p:spTgt>
                                        </p:tgtEl>
                                      </p:cBhvr>
                                    </p:animEffect>
                                    <p:anim calcmode="lin" valueType="num">
                                      <p:cBhvr>
                                        <p:cTn id="14" dur="1000" fill="hold"/>
                                        <p:tgtEl>
                                          <p:spTgt spid="17102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171023">
                                            <p:txEl>
                                              <p:pRg st="0" end="0"/>
                                            </p:txEl>
                                          </p:spTgt>
                                        </p:tgtEl>
                                        <p:attrNameLst>
                                          <p:attrName>ppt_y</p:attrName>
                                        </p:attrNameLst>
                                      </p:cBhvr>
                                      <p:tavLst>
                                        <p:tav tm="0">
                                          <p:val>
                                            <p:strVal val="#ppt_y"/>
                                          </p:val>
                                        </p:tav>
                                        <p:tav tm="100000">
                                          <p:val>
                                            <p:strVal val="#ppt_y"/>
                                          </p:val>
                                        </p:tav>
                                      </p:tavLst>
                                    </p:anim>
                                  </p:childTnLst>
                                </p:cTn>
                              </p:par>
                              <p:par>
                                <p:cTn id="16" presetID="40" presetClass="entr" presetSubtype="0" fill="hold" grpId="0" nodeType="withEffect">
                                  <p:stCondLst>
                                    <p:cond delay="0"/>
                                  </p:stCondLst>
                                  <p:iterate type="lt">
                                    <p:tmPct val="10000"/>
                                  </p:iterate>
                                  <p:childTnLst>
                                    <p:set>
                                      <p:cBhvr>
                                        <p:cTn id="17" dur="1" fill="hold">
                                          <p:stCondLst>
                                            <p:cond delay="0"/>
                                          </p:stCondLst>
                                        </p:cTn>
                                        <p:tgtEl>
                                          <p:spTgt spid="171023">
                                            <p:txEl>
                                              <p:pRg st="1" end="1"/>
                                            </p:txEl>
                                          </p:spTgt>
                                        </p:tgtEl>
                                        <p:attrNameLst>
                                          <p:attrName>style.visibility</p:attrName>
                                        </p:attrNameLst>
                                      </p:cBhvr>
                                      <p:to>
                                        <p:strVal val="visible"/>
                                      </p:to>
                                    </p:set>
                                    <p:animEffect transition="in" filter="fade">
                                      <p:cBhvr>
                                        <p:cTn id="18" dur="1000"/>
                                        <p:tgtEl>
                                          <p:spTgt spid="171023">
                                            <p:txEl>
                                              <p:pRg st="1" end="1"/>
                                            </p:txEl>
                                          </p:spTgt>
                                        </p:tgtEl>
                                      </p:cBhvr>
                                    </p:animEffect>
                                    <p:anim calcmode="lin" valueType="num">
                                      <p:cBhvr>
                                        <p:cTn id="19" dur="1000" fill="hold"/>
                                        <p:tgtEl>
                                          <p:spTgt spid="171023">
                                            <p:txEl>
                                              <p:pRg st="1" end="1"/>
                                            </p:txEl>
                                          </p:spTgt>
                                        </p:tgtEl>
                                        <p:attrNameLst>
                                          <p:attrName>ppt_x</p:attrName>
                                        </p:attrNameLst>
                                      </p:cBhvr>
                                      <p:tavLst>
                                        <p:tav tm="0">
                                          <p:val>
                                            <p:strVal val="#ppt_x-.1"/>
                                          </p:val>
                                        </p:tav>
                                        <p:tav tm="100000">
                                          <p:val>
                                            <p:strVal val="#ppt_x"/>
                                          </p:val>
                                        </p:tav>
                                      </p:tavLst>
                                    </p:anim>
                                    <p:anim calcmode="lin" valueType="num">
                                      <p:cBhvr>
                                        <p:cTn id="20" dur="1000" fill="hold"/>
                                        <p:tgtEl>
                                          <p:spTgt spid="171023">
                                            <p:txEl>
                                              <p:pRg st="1" end="1"/>
                                            </p:txEl>
                                          </p:spTgt>
                                        </p:tgtEl>
                                        <p:attrNameLst>
                                          <p:attrName>ppt_y</p:attrName>
                                        </p:attrNameLst>
                                      </p:cBhvr>
                                      <p:tavLst>
                                        <p:tav tm="0">
                                          <p:val>
                                            <p:strVal val="#ppt_y"/>
                                          </p:val>
                                        </p:tav>
                                        <p:tav tm="100000">
                                          <p:val>
                                            <p:strVal val="#ppt_y"/>
                                          </p:val>
                                        </p:tav>
                                      </p:tavLst>
                                    </p:anim>
                                  </p:childTnLst>
                                </p:cTn>
                              </p:par>
                              <p:par>
                                <p:cTn id="21" presetID="40" presetClass="entr" presetSubtype="0" fill="hold" grpId="0" nodeType="withEffect">
                                  <p:stCondLst>
                                    <p:cond delay="0"/>
                                  </p:stCondLst>
                                  <p:iterate type="lt">
                                    <p:tmPct val="10000"/>
                                  </p:iterate>
                                  <p:childTnLst>
                                    <p:set>
                                      <p:cBhvr>
                                        <p:cTn id="22" dur="1" fill="hold">
                                          <p:stCondLst>
                                            <p:cond delay="0"/>
                                          </p:stCondLst>
                                        </p:cTn>
                                        <p:tgtEl>
                                          <p:spTgt spid="171023">
                                            <p:txEl>
                                              <p:pRg st="2" end="2"/>
                                            </p:txEl>
                                          </p:spTgt>
                                        </p:tgtEl>
                                        <p:attrNameLst>
                                          <p:attrName>style.visibility</p:attrName>
                                        </p:attrNameLst>
                                      </p:cBhvr>
                                      <p:to>
                                        <p:strVal val="visible"/>
                                      </p:to>
                                    </p:set>
                                    <p:animEffect transition="in" filter="fade">
                                      <p:cBhvr>
                                        <p:cTn id="23" dur="1000"/>
                                        <p:tgtEl>
                                          <p:spTgt spid="171023">
                                            <p:txEl>
                                              <p:pRg st="2" end="2"/>
                                            </p:txEl>
                                          </p:spTgt>
                                        </p:tgtEl>
                                      </p:cBhvr>
                                    </p:animEffect>
                                    <p:anim calcmode="lin" valueType="num">
                                      <p:cBhvr>
                                        <p:cTn id="24" dur="1000" fill="hold"/>
                                        <p:tgtEl>
                                          <p:spTgt spid="171023">
                                            <p:txEl>
                                              <p:pRg st="2" end="2"/>
                                            </p:txEl>
                                          </p:spTgt>
                                        </p:tgtEl>
                                        <p:attrNameLst>
                                          <p:attrName>ppt_x</p:attrName>
                                        </p:attrNameLst>
                                      </p:cBhvr>
                                      <p:tavLst>
                                        <p:tav tm="0">
                                          <p:val>
                                            <p:strVal val="#ppt_x-.1"/>
                                          </p:val>
                                        </p:tav>
                                        <p:tav tm="100000">
                                          <p:val>
                                            <p:strVal val="#ppt_x"/>
                                          </p:val>
                                        </p:tav>
                                      </p:tavLst>
                                    </p:anim>
                                    <p:anim calcmode="lin" valueType="num">
                                      <p:cBhvr>
                                        <p:cTn id="25" dur="1000" fill="hold"/>
                                        <p:tgtEl>
                                          <p:spTgt spid="171023">
                                            <p:txEl>
                                              <p:pRg st="2" end="2"/>
                                            </p:txEl>
                                          </p:spTgt>
                                        </p:tgtEl>
                                        <p:attrNameLst>
                                          <p:attrName>ppt_y</p:attrName>
                                        </p:attrNameLst>
                                      </p:cBhvr>
                                      <p:tavLst>
                                        <p:tav tm="0">
                                          <p:val>
                                            <p:strVal val="#ppt_y"/>
                                          </p:val>
                                        </p:tav>
                                        <p:tav tm="100000">
                                          <p:val>
                                            <p:strVal val="#ppt_y"/>
                                          </p:val>
                                        </p:tav>
                                      </p:tavLst>
                                    </p:anim>
                                  </p:childTnLst>
                                </p:cTn>
                              </p:par>
                              <p:par>
                                <p:cTn id="26" presetID="40" presetClass="entr" presetSubtype="0" fill="hold" grpId="0" nodeType="withEffect">
                                  <p:stCondLst>
                                    <p:cond delay="0"/>
                                  </p:stCondLst>
                                  <p:iterate type="lt">
                                    <p:tmPct val="10000"/>
                                  </p:iterate>
                                  <p:childTnLst>
                                    <p:set>
                                      <p:cBhvr>
                                        <p:cTn id="27" dur="1" fill="hold">
                                          <p:stCondLst>
                                            <p:cond delay="0"/>
                                          </p:stCondLst>
                                        </p:cTn>
                                        <p:tgtEl>
                                          <p:spTgt spid="171023">
                                            <p:txEl>
                                              <p:pRg st="3" end="3"/>
                                            </p:txEl>
                                          </p:spTgt>
                                        </p:tgtEl>
                                        <p:attrNameLst>
                                          <p:attrName>style.visibility</p:attrName>
                                        </p:attrNameLst>
                                      </p:cBhvr>
                                      <p:to>
                                        <p:strVal val="visible"/>
                                      </p:to>
                                    </p:set>
                                    <p:animEffect transition="in" filter="fade">
                                      <p:cBhvr>
                                        <p:cTn id="28" dur="1000"/>
                                        <p:tgtEl>
                                          <p:spTgt spid="171023">
                                            <p:txEl>
                                              <p:pRg st="3" end="3"/>
                                            </p:txEl>
                                          </p:spTgt>
                                        </p:tgtEl>
                                      </p:cBhvr>
                                    </p:animEffect>
                                    <p:anim calcmode="lin" valueType="num">
                                      <p:cBhvr>
                                        <p:cTn id="29" dur="1000" fill="hold"/>
                                        <p:tgtEl>
                                          <p:spTgt spid="171023">
                                            <p:txEl>
                                              <p:pRg st="3" end="3"/>
                                            </p:txEl>
                                          </p:spTgt>
                                        </p:tgtEl>
                                        <p:attrNameLst>
                                          <p:attrName>ppt_x</p:attrName>
                                        </p:attrNameLst>
                                      </p:cBhvr>
                                      <p:tavLst>
                                        <p:tav tm="0">
                                          <p:val>
                                            <p:strVal val="#ppt_x-.1"/>
                                          </p:val>
                                        </p:tav>
                                        <p:tav tm="100000">
                                          <p:val>
                                            <p:strVal val="#ppt_x"/>
                                          </p:val>
                                        </p:tav>
                                      </p:tavLst>
                                    </p:anim>
                                    <p:anim calcmode="lin" valueType="num">
                                      <p:cBhvr>
                                        <p:cTn id="30" dur="1000" fill="hold"/>
                                        <p:tgtEl>
                                          <p:spTgt spid="171023">
                                            <p:txEl>
                                              <p:pRg st="3" end="3"/>
                                            </p:txEl>
                                          </p:spTgt>
                                        </p:tgtEl>
                                        <p:attrNameLst>
                                          <p:attrName>ppt_y</p:attrName>
                                        </p:attrNameLst>
                                      </p:cBhvr>
                                      <p:tavLst>
                                        <p:tav tm="0">
                                          <p:val>
                                            <p:strVal val="#ppt_y"/>
                                          </p:val>
                                        </p:tav>
                                        <p:tav tm="100000">
                                          <p:val>
                                            <p:strVal val="#ppt_y"/>
                                          </p:val>
                                        </p:tav>
                                      </p:tavLst>
                                    </p:anim>
                                  </p:childTnLst>
                                </p:cTn>
                              </p:par>
                              <p:par>
                                <p:cTn id="31" presetID="40" presetClass="entr" presetSubtype="0" fill="hold" grpId="0" nodeType="withEffect">
                                  <p:stCondLst>
                                    <p:cond delay="0"/>
                                  </p:stCondLst>
                                  <p:iterate type="lt">
                                    <p:tmPct val="10000"/>
                                  </p:iterate>
                                  <p:childTnLst>
                                    <p:set>
                                      <p:cBhvr>
                                        <p:cTn id="32" dur="1" fill="hold">
                                          <p:stCondLst>
                                            <p:cond delay="0"/>
                                          </p:stCondLst>
                                        </p:cTn>
                                        <p:tgtEl>
                                          <p:spTgt spid="171023">
                                            <p:txEl>
                                              <p:pRg st="4" end="4"/>
                                            </p:txEl>
                                          </p:spTgt>
                                        </p:tgtEl>
                                        <p:attrNameLst>
                                          <p:attrName>style.visibility</p:attrName>
                                        </p:attrNameLst>
                                      </p:cBhvr>
                                      <p:to>
                                        <p:strVal val="visible"/>
                                      </p:to>
                                    </p:set>
                                    <p:animEffect transition="in" filter="fade">
                                      <p:cBhvr>
                                        <p:cTn id="33" dur="1000"/>
                                        <p:tgtEl>
                                          <p:spTgt spid="171023">
                                            <p:txEl>
                                              <p:pRg st="4" end="4"/>
                                            </p:txEl>
                                          </p:spTgt>
                                        </p:tgtEl>
                                      </p:cBhvr>
                                    </p:animEffect>
                                    <p:anim calcmode="lin" valueType="num">
                                      <p:cBhvr>
                                        <p:cTn id="34" dur="1000" fill="hold"/>
                                        <p:tgtEl>
                                          <p:spTgt spid="171023">
                                            <p:txEl>
                                              <p:pRg st="4" end="4"/>
                                            </p:txEl>
                                          </p:spTgt>
                                        </p:tgtEl>
                                        <p:attrNameLst>
                                          <p:attrName>ppt_x</p:attrName>
                                        </p:attrNameLst>
                                      </p:cBhvr>
                                      <p:tavLst>
                                        <p:tav tm="0">
                                          <p:val>
                                            <p:strVal val="#ppt_x-.1"/>
                                          </p:val>
                                        </p:tav>
                                        <p:tav tm="100000">
                                          <p:val>
                                            <p:strVal val="#ppt_x"/>
                                          </p:val>
                                        </p:tav>
                                      </p:tavLst>
                                    </p:anim>
                                    <p:anim calcmode="lin" valueType="num">
                                      <p:cBhvr>
                                        <p:cTn id="35" dur="1000" fill="hold"/>
                                        <p:tgtEl>
                                          <p:spTgt spid="17102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22" grpId="0"/>
      <p:bldP spid="171023" grpId="0" build="p">
        <p:tmplLst>
          <p:tmpl lvl="1">
            <p:tnLst>
              <p:par>
                <p:cTn presetID="40" presetClass="entr" presetSubtype="0" fill="hold" nodeType="click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2">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3">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4">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5">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Lst>
      </p:bldP>
    </p:bldLst>
  </p:timing>
  <p:hf hdr="0"/>
  <p:txStyles>
    <p:titleStyle>
      <a:lvl1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2pPr>
      <a:lvl3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3pPr>
      <a:lvl4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4pPr>
      <a:lvl5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5pPr>
      <a:lvl6pPr marL="4572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6pPr>
      <a:lvl7pPr marL="9144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7pPr>
      <a:lvl8pPr marL="13716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8pPr>
      <a:lvl9pPr marL="18288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9pPr>
    </p:titleStyle>
    <p:bodyStyle>
      <a:lvl1pPr marL="342900" indent="-342900" algn="r" rtl="1" eaLnBrk="0" fontAlgn="base" hangingPunct="0">
        <a:spcBef>
          <a:spcPct val="20000"/>
        </a:spcBef>
        <a:spcAft>
          <a:spcPct val="0"/>
        </a:spcAft>
        <a:buClr>
          <a:schemeClr val="hlink"/>
        </a:buClr>
        <a:buFont typeface="Wingdings" pitchFamily="2" charset="2"/>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r" rtl="1" eaLnBrk="0" fontAlgn="base" hangingPunct="0">
        <a:spcBef>
          <a:spcPct val="20000"/>
        </a:spcBef>
        <a:spcAft>
          <a:spcPct val="0"/>
        </a:spcAft>
        <a:buClr>
          <a:schemeClr val="accent2"/>
        </a:buClr>
        <a:buFont typeface="Wingdings" pitchFamily="2" charset="2"/>
        <a:buChar char="§"/>
        <a:defRPr sz="2800">
          <a:solidFill>
            <a:schemeClr val="tx1"/>
          </a:solidFill>
          <a:effectLst>
            <a:outerShdw blurRad="38100" dist="38100" dir="2700000" algn="tl">
              <a:srgbClr val="000000"/>
            </a:outerShdw>
          </a:effectLst>
          <a:latin typeface="+mn-lt"/>
          <a:cs typeface="+mn-cs"/>
        </a:defRPr>
      </a:lvl2pPr>
      <a:lvl3pPr marL="1143000" indent="-228600" algn="r" rtl="1"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cs typeface="+mn-cs"/>
        </a:defRPr>
      </a:lvl3pPr>
      <a:lvl4pPr marL="1600200" indent="-228600" algn="r" rtl="1" eaLnBrk="0" fontAlgn="base" hangingPunct="0">
        <a:spcBef>
          <a:spcPct val="20000"/>
        </a:spcBef>
        <a:spcAft>
          <a:spcPct val="0"/>
        </a:spcAft>
        <a:buClr>
          <a:schemeClr val="accent2"/>
        </a:buClr>
        <a:buFont typeface="Wingdings" pitchFamily="2" charset="2"/>
        <a:buChar char="§"/>
        <a:defRPr sz="2000">
          <a:solidFill>
            <a:schemeClr val="tx1"/>
          </a:solidFill>
          <a:effectLst>
            <a:outerShdw blurRad="38100" dist="38100" dir="2700000" algn="tl">
              <a:srgbClr val="000000"/>
            </a:outerShdw>
          </a:effectLst>
          <a:latin typeface="+mn-lt"/>
          <a:cs typeface="+mn-cs"/>
        </a:defRPr>
      </a:lvl4pPr>
      <a:lvl5pPr marL="2057400" indent="-228600" algn="r" rtl="1"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5pPr>
      <a:lvl6pPr marL="25146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6pPr>
      <a:lvl7pPr marL="29718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7pPr>
      <a:lvl8pPr marL="34290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8pPr>
      <a:lvl9pPr marL="38862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wmf"/><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hyperlink" Target="http://src.easyhealthoptions.com/ego/a8eb4cca-4ae3-4b37-a1e8-bbe123f00424/387970960/148107" TargetMode="Externa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Johali59@hotmail.com" TargetMode="External"/><Relationship Id="rId2" Type="http://schemas.openxmlformats.org/officeDocument/2006/relationships/hyperlink" Target="http://faculty.ksu.edu.sa/JOHALI/default.aspx" TargetMode="External"/><Relationship Id="rId1" Type="http://schemas.openxmlformats.org/officeDocument/2006/relationships/slideLayout" Target="../slideLayouts/slideLayout1.xml"/><Relationship Id="rId6" Type="http://schemas.openxmlformats.org/officeDocument/2006/relationships/image" Target="../media/image1.wmf"/><Relationship Id="rId5" Type="http://schemas.openxmlformats.org/officeDocument/2006/relationships/hyperlink" Target="https://twitter.com/TheNature2011" TargetMode="External"/><Relationship Id="rId4" Type="http://schemas.openxmlformats.org/officeDocument/2006/relationships/hyperlink" Target="http://sa.linkedin.com/pub/eisa-johali/31/3a6/896"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thesaurus.com/browse/education"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thefreedictionary.com/advise" TargetMode="External"/><Relationship Id="rId2" Type="http://schemas.openxmlformats.org/officeDocument/2006/relationships/hyperlink" Target="http://www.thefreedictionary.com/advice"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healthpromotionjournal.com/index.html" TargetMode="External"/><Relationship Id="rId2" Type="http://schemas.openxmlformats.org/officeDocument/2006/relationships/image" Target="../media/image15.jpe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hyperlink" Target="http://www.nche.org/ypc_8component.gif&amp;imgrefurl" TargetMode="External"/><Relationship Id="rId3" Type="http://schemas.openxmlformats.org/officeDocument/2006/relationships/hyperlink" Target="http://www.utahloy.com/gz/content/departments/pe/pe_health.htm" TargetMode="External"/><Relationship Id="rId7" Type="http://schemas.openxmlformats.org/officeDocument/2006/relationships/hyperlink" Target="http://faculty.ksu.edu.sa/Norah%20ALsadhan/Pictures" TargetMode="External"/><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hyperlink" Target="http://www.dhs.state.il.us/OneNetLibrary/3/image"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package" Target="../embeddings/Microsoft_Office_PowerPoint_Slide1.sldx"/></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dairycouncilofca.org/PDFs/AppToolkitFacGuide.pdf" TargetMode="External"/><Relationship Id="rId2" Type="http://schemas.openxmlformats.org/officeDocument/2006/relationships/hyperlink" Target="http://faculty.ksu.edu.sa/JOHALI/NAYEAR2013/default.aspx" TargetMode="Externa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package" Target="../embeddings/Microsoft_Office_PowerPoint_Slide2.sldx"/><Relationship Id="rId4" Type="http://schemas.openxmlformats.org/officeDocument/2006/relationships/image" Target="../media/image35.jpe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jpe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rrowheads="1"/>
          </p:cNvSpPr>
          <p:nvPr>
            <p:ph type="title"/>
          </p:nvPr>
        </p:nvSpPr>
        <p:spPr>
          <a:xfrm>
            <a:off x="2843807" y="764704"/>
            <a:ext cx="3744417" cy="1024285"/>
          </a:xfrm>
        </p:spPr>
        <p:txBody>
          <a:bodyPr/>
          <a:lstStyle/>
          <a:p>
            <a:pPr algn="ctr" rtl="0"/>
            <a:r>
              <a:rPr lang="en-US" sz="1200" dirty="0" smtClean="0"/>
              <a:t>KINGDOM OF SAUDI ARABIA</a:t>
            </a:r>
            <a:br>
              <a:rPr lang="en-US" sz="1200" dirty="0" smtClean="0"/>
            </a:br>
            <a:r>
              <a:rPr lang="en-US" sz="1200" dirty="0" smtClean="0"/>
              <a:t>MINISTRY OF HIGHER EDUCTION</a:t>
            </a:r>
            <a:br>
              <a:rPr lang="en-US" sz="1200" dirty="0" smtClean="0"/>
            </a:br>
            <a:r>
              <a:rPr lang="en-US" sz="1200" dirty="0" smtClean="0"/>
              <a:t>KING SAUD UNIVERSITY</a:t>
            </a:r>
            <a:br>
              <a:rPr lang="en-US" sz="1200" dirty="0" smtClean="0"/>
            </a:br>
            <a:r>
              <a:rPr lang="en-US" sz="1200" dirty="0" smtClean="0"/>
              <a:t>CAMS \ DENTAL HEALTH DEPARTMENT  </a:t>
            </a:r>
          </a:p>
        </p:txBody>
      </p:sp>
      <p:sp>
        <p:nvSpPr>
          <p:cNvPr id="182275" name="Rectangle 3"/>
          <p:cNvSpPr>
            <a:spLocks noGrp="1" noRot="1" noChangeArrowheads="1"/>
          </p:cNvSpPr>
          <p:nvPr>
            <p:ph type="body" idx="1"/>
          </p:nvPr>
        </p:nvSpPr>
        <p:spPr>
          <a:xfrm>
            <a:off x="285720" y="1700808"/>
            <a:ext cx="8643998" cy="3514142"/>
          </a:xfrm>
        </p:spPr>
        <p:style>
          <a:lnRef idx="3">
            <a:schemeClr val="lt1"/>
          </a:lnRef>
          <a:fillRef idx="1">
            <a:schemeClr val="dk1"/>
          </a:fillRef>
          <a:effectRef idx="1">
            <a:schemeClr val="dk1"/>
          </a:effectRef>
          <a:fontRef idx="minor">
            <a:schemeClr val="lt1"/>
          </a:fontRef>
        </p:style>
        <p:txBody>
          <a:bodyPr/>
          <a:lstStyle/>
          <a:p>
            <a:pPr marL="0" indent="0" algn="ctr" rtl="0">
              <a:buNone/>
            </a:pPr>
            <a:r>
              <a:rPr lang="en-US" sz="2800" b="1" dirty="0" smtClean="0">
                <a:latin typeface="Bodoni MT Black" pitchFamily="18" charset="0"/>
              </a:rPr>
              <a:t>DENTAL HEALTH EDUCATION SERVICES</a:t>
            </a:r>
          </a:p>
          <a:p>
            <a:pPr marL="0" indent="0" algn="ctr" rtl="0">
              <a:buNone/>
            </a:pPr>
            <a:r>
              <a:rPr lang="en-US" sz="2800" b="1" dirty="0" smtClean="0">
                <a:latin typeface="Bodoni MT Black" pitchFamily="18" charset="0"/>
              </a:rPr>
              <a:t>  </a:t>
            </a:r>
          </a:p>
          <a:p>
            <a:pPr algn="ctr" rtl="0"/>
            <a:endParaRPr lang="en-US" sz="2400" b="1" dirty="0" smtClean="0">
              <a:latin typeface="Bodoni MT Black" pitchFamily="18" charset="0"/>
            </a:endParaRPr>
          </a:p>
          <a:p>
            <a:pPr algn="ctr" rtl="0">
              <a:buNone/>
            </a:pPr>
            <a:endParaRPr lang="en-US" sz="2400" b="1" dirty="0" smtClean="0">
              <a:latin typeface="Bodoni MT Black" pitchFamily="18" charset="0"/>
            </a:endParaRPr>
          </a:p>
          <a:p>
            <a:pPr algn="ctr" rtl="0">
              <a:buNone/>
            </a:pPr>
            <a:endParaRPr lang="en-US" sz="2400" b="1" dirty="0" smtClean="0">
              <a:latin typeface="Bodoni MT Black" pitchFamily="18" charset="0"/>
            </a:endParaRPr>
          </a:p>
          <a:p>
            <a:pPr algn="ctr" rtl="0">
              <a:buNone/>
            </a:pPr>
            <a:r>
              <a:rPr lang="en-US" sz="2000" b="1" i="1" dirty="0" smtClean="0">
                <a:latin typeface="Bodoni MT Black" pitchFamily="18" charset="0"/>
              </a:rPr>
              <a:t>By  Promote and Help To ………….. ?  </a:t>
            </a:r>
          </a:p>
          <a:p>
            <a:pPr algn="ctr" rtl="0">
              <a:buNone/>
            </a:pPr>
            <a:endParaRPr lang="en-US" sz="2400" b="1" dirty="0" smtClean="0">
              <a:latin typeface="Bodoni MT Black" pitchFamily="18" charset="0"/>
            </a:endParaRPr>
          </a:p>
          <a:p>
            <a:pPr algn="ctr" rtl="0">
              <a:buNone/>
            </a:pPr>
            <a:r>
              <a:rPr lang="en-US" sz="2400" b="1" dirty="0" smtClean="0">
                <a:latin typeface="Bodoni MT Black" pitchFamily="18" charset="0"/>
              </a:rPr>
              <a:t>(</a:t>
            </a:r>
            <a:r>
              <a:rPr lang="en-US" sz="2400" b="1" i="1" dirty="0" err="1" smtClean="0">
                <a:latin typeface="Bodoni MT Black" pitchFamily="18" charset="0"/>
              </a:rPr>
              <a:t>Johali</a:t>
            </a:r>
            <a:r>
              <a:rPr lang="en-US" sz="2400" b="1" i="1" dirty="0" smtClean="0">
                <a:latin typeface="Bodoni MT Black" pitchFamily="18" charset="0"/>
              </a:rPr>
              <a:t> 2 DENHES 2014</a:t>
            </a:r>
            <a:r>
              <a:rPr lang="en-US" sz="2400" b="1" dirty="0" smtClean="0">
                <a:latin typeface="Bodoni MT Black" pitchFamily="18" charset="0"/>
              </a:rPr>
              <a:t>) </a:t>
            </a:r>
          </a:p>
        </p:txBody>
      </p:sp>
      <p:sp>
        <p:nvSpPr>
          <p:cNvPr id="16" name="عنصر نائب للتاريخ 15"/>
          <p:cNvSpPr>
            <a:spLocks noGrp="1"/>
          </p:cNvSpPr>
          <p:nvPr>
            <p:ph type="dt" sz="half" idx="10"/>
          </p:nvPr>
        </p:nvSpPr>
        <p:spPr/>
        <p:txBody>
          <a:bodyPr/>
          <a:lstStyle/>
          <a:p>
            <a:r>
              <a:rPr lang="ar-SA" smtClean="0"/>
              <a:t>CHS487</a:t>
            </a:r>
            <a:endParaRPr lang="en-US" dirty="0"/>
          </a:p>
        </p:txBody>
      </p:sp>
      <p:sp>
        <p:nvSpPr>
          <p:cNvPr id="12" name="عنصر نائب للتذييل 4"/>
          <p:cNvSpPr>
            <a:spLocks noGrp="1"/>
          </p:cNvSpPr>
          <p:nvPr>
            <p:ph type="ftr" sz="quarter" idx="11"/>
          </p:nvPr>
        </p:nvSpPr>
        <p:spPr/>
        <p:txBody>
          <a:bodyPr/>
          <a:lstStyle/>
          <a:p>
            <a:r>
              <a:rPr lang="en-US" smtClean="0"/>
              <a:t>Johali 2 DHES 2014</a:t>
            </a:r>
            <a:endParaRPr lang="en-US" dirty="0"/>
          </a:p>
        </p:txBody>
      </p:sp>
      <p:sp>
        <p:nvSpPr>
          <p:cNvPr id="13" name="عنصر نائب لرقم الشريحة 5"/>
          <p:cNvSpPr>
            <a:spLocks noGrp="1"/>
          </p:cNvSpPr>
          <p:nvPr>
            <p:ph type="sldNum" sz="quarter" idx="12"/>
          </p:nvPr>
        </p:nvSpPr>
        <p:spPr/>
        <p:txBody>
          <a:bodyPr/>
          <a:lstStyle/>
          <a:p>
            <a:fld id="{54EFE01F-2A90-4F95-8156-3112546C6D71}" type="slidenum">
              <a:rPr lang="ar-SA" smtClean="0"/>
              <a:pPr/>
              <a:t>1</a:t>
            </a:fld>
            <a:endParaRPr lang="en-US" dirty="0"/>
          </a:p>
        </p:txBody>
      </p:sp>
      <p:pic>
        <p:nvPicPr>
          <p:cNvPr id="6152" name="Picture 5" descr="BD04972_"/>
          <p:cNvPicPr>
            <a:picLocks noChangeAspect="1" noChangeArrowheads="1"/>
          </p:cNvPicPr>
          <p:nvPr/>
        </p:nvPicPr>
        <p:blipFill>
          <a:blip r:embed="rId2" cstate="print"/>
          <a:srcRect/>
          <a:stretch>
            <a:fillRect/>
          </a:stretch>
        </p:blipFill>
        <p:spPr bwMode="auto">
          <a:xfrm>
            <a:off x="2915816" y="2204864"/>
            <a:ext cx="3600400" cy="1440160"/>
          </a:xfrm>
          <a:prstGeom prst="rect">
            <a:avLst/>
          </a:prstGeom>
          <a:noFill/>
          <a:ln w="9525">
            <a:noFill/>
            <a:miter lim="800000"/>
            <a:headEnd/>
            <a:tailEnd/>
          </a:ln>
        </p:spPr>
      </p:pic>
      <p:sp>
        <p:nvSpPr>
          <p:cNvPr id="182279" name="Rectangle 7"/>
          <p:cNvSpPr>
            <a:spLocks noChangeArrowheads="1"/>
          </p:cNvSpPr>
          <p:nvPr/>
        </p:nvSpPr>
        <p:spPr bwMode="auto">
          <a:xfrm>
            <a:off x="1979712" y="5589240"/>
            <a:ext cx="5740400" cy="288032"/>
          </a:xfrm>
          <a:prstGeom prst="rect">
            <a:avLst/>
          </a:prstGeom>
          <a:noFill/>
          <a:ln w="9525">
            <a:noFill/>
            <a:miter lim="800000"/>
            <a:headEnd/>
            <a:tailEnd/>
          </a:ln>
          <a:effectLst/>
        </p:spPr>
        <p:txBody>
          <a:bodyPr anchor="ctr" anchorCtr="1"/>
          <a:lstStyle/>
          <a:p>
            <a:pPr algn="l" rtl="0">
              <a:defRPr/>
            </a:pPr>
            <a:r>
              <a:rPr lang="en-US" dirty="0">
                <a:solidFill>
                  <a:schemeClr val="tx2"/>
                </a:solidFill>
                <a:effectLst>
                  <a:outerShdw blurRad="38100" dist="38100" dir="2700000" algn="tl">
                    <a:srgbClr val="000000"/>
                  </a:outerShdw>
                </a:effectLst>
                <a:latin typeface="Arial Black" pitchFamily="34" charset="0"/>
                <a:cs typeface="Monotype Koufi" pitchFamily="2" charset="-78"/>
              </a:rPr>
              <a:t>EISA  ALI JOHALI      </a:t>
            </a:r>
            <a:r>
              <a:rPr lang="ar-SA" sz="2400" b="1" dirty="0">
                <a:solidFill>
                  <a:schemeClr val="tx2"/>
                </a:solidFill>
                <a:effectLst>
                  <a:outerShdw blurRad="38100" dist="38100" dir="2700000" algn="tl">
                    <a:srgbClr val="000000"/>
                  </a:outerShdw>
                </a:effectLst>
                <a:latin typeface="Arial Black" pitchFamily="34" charset="0"/>
                <a:cs typeface="Monotype Koufi" pitchFamily="2" charset="-78"/>
              </a:rPr>
              <a:t>عيسى بن علي </a:t>
            </a:r>
            <a:r>
              <a:rPr lang="ar-SA" sz="2400" b="1" dirty="0" err="1">
                <a:solidFill>
                  <a:schemeClr val="tx2"/>
                </a:solidFill>
                <a:effectLst>
                  <a:outerShdw blurRad="38100" dist="38100" dir="2700000" algn="tl">
                    <a:srgbClr val="000000"/>
                  </a:outerShdw>
                </a:effectLst>
                <a:latin typeface="Arial Black" pitchFamily="34" charset="0"/>
                <a:cs typeface="Monotype Koufi" pitchFamily="2" charset="-78"/>
              </a:rPr>
              <a:t>الجوحلي</a:t>
            </a:r>
            <a:r>
              <a:rPr lang="en-US" sz="2800" b="1" dirty="0">
                <a:solidFill>
                  <a:schemeClr val="tx2"/>
                </a:solidFill>
                <a:effectLst>
                  <a:outerShdw blurRad="38100" dist="38100" dir="2700000" algn="tl">
                    <a:srgbClr val="000000"/>
                  </a:outerShdw>
                </a:effectLst>
                <a:latin typeface="Arial Black" pitchFamily="34" charset="0"/>
                <a:cs typeface="Monotype Koufi" pitchFamily="2" charset="-78"/>
              </a:rPr>
              <a:t>  </a:t>
            </a:r>
          </a:p>
        </p:txBody>
      </p:sp>
      <p:pic>
        <p:nvPicPr>
          <p:cNvPr id="6157" name="Picture 10" descr="C:\Users\ejohali\Pictures\Header_02[1].jpg"/>
          <p:cNvPicPr preferRelativeResize="0">
            <a:picLocks noChangeArrowheads="1"/>
          </p:cNvPicPr>
          <p:nvPr/>
        </p:nvPicPr>
        <p:blipFill>
          <a:blip r:embed="rId3" cstate="print"/>
          <a:srcRect l="43294"/>
          <a:stretch>
            <a:fillRect/>
          </a:stretch>
        </p:blipFill>
        <p:spPr bwMode="auto">
          <a:xfrm>
            <a:off x="0" y="0"/>
            <a:ext cx="1979712" cy="1052736"/>
          </a:xfrm>
          <a:prstGeom prst="rect">
            <a:avLst/>
          </a:prstGeom>
          <a:noFill/>
          <a:ln w="9525">
            <a:noFill/>
            <a:miter lim="800000"/>
            <a:headEnd/>
            <a:tailEnd/>
          </a:ln>
        </p:spPr>
      </p:pic>
      <p:sp>
        <p:nvSpPr>
          <p:cNvPr id="14" name="Rectangle 7"/>
          <p:cNvSpPr>
            <a:spLocks noChangeArrowheads="1"/>
          </p:cNvSpPr>
          <p:nvPr/>
        </p:nvSpPr>
        <p:spPr bwMode="auto">
          <a:xfrm>
            <a:off x="2627313" y="93644"/>
            <a:ext cx="4105275" cy="620712"/>
          </a:xfrm>
          <a:prstGeom prst="rect">
            <a:avLst/>
          </a:prstGeom>
          <a:noFill/>
          <a:ln w="9525">
            <a:noFill/>
            <a:miter lim="800000"/>
            <a:headEnd/>
            <a:tailEnd/>
          </a:ln>
          <a:effectLst/>
        </p:spPr>
        <p:txBody>
          <a:bodyPr anchor="ctr"/>
          <a:lstStyle/>
          <a:p>
            <a:pPr algn="ctr">
              <a:defRPr/>
            </a:pPr>
            <a:r>
              <a:rPr lang="ar-SA" sz="32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32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sp>
        <p:nvSpPr>
          <p:cNvPr id="17" name="مستطيل 16"/>
          <p:cNvSpPr/>
          <p:nvPr/>
        </p:nvSpPr>
        <p:spPr>
          <a:xfrm>
            <a:off x="683568" y="3356992"/>
            <a:ext cx="2160240" cy="2880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rtl="0"/>
            <a:r>
              <a:rPr lang="en-US" sz="1200" b="1" i="1" dirty="0" smtClean="0">
                <a:latin typeface="Arial Black" pitchFamily="34" charset="0"/>
              </a:rPr>
              <a:t> Unhealthy \Unhappy </a:t>
            </a:r>
            <a:endParaRPr lang="ar-SA" sz="1200" dirty="0"/>
          </a:p>
        </p:txBody>
      </p:sp>
      <p:sp>
        <p:nvSpPr>
          <p:cNvPr id="19" name="مستطيل 18"/>
          <p:cNvSpPr/>
          <p:nvPr/>
        </p:nvSpPr>
        <p:spPr>
          <a:xfrm>
            <a:off x="6732240" y="3429000"/>
            <a:ext cx="1963102" cy="276999"/>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lgn="just" rtl="0"/>
            <a:r>
              <a:rPr lang="en-US" sz="1200" b="1" i="1" dirty="0" smtClean="0">
                <a:latin typeface="Arial Black" pitchFamily="34" charset="0"/>
              </a:rPr>
              <a:t>Wellness\Happiness  </a:t>
            </a:r>
            <a:endParaRPr lang="ar-SA" sz="1200" dirty="0"/>
          </a:p>
        </p:txBody>
      </p:sp>
      <p:pic>
        <p:nvPicPr>
          <p:cNvPr id="47106" name="Picture 2" descr="Dental_health  : Golden tooth emoticon"/>
          <p:cNvPicPr>
            <a:picLocks noChangeAspect="1" noChangeArrowheads="1"/>
          </p:cNvPicPr>
          <p:nvPr/>
        </p:nvPicPr>
        <p:blipFill>
          <a:blip r:embed="rId4" cstate="print"/>
          <a:srcRect/>
          <a:stretch>
            <a:fillRect/>
          </a:stretch>
        </p:blipFill>
        <p:spPr bwMode="auto">
          <a:xfrm>
            <a:off x="6588224" y="2276872"/>
            <a:ext cx="1080120" cy="1080120"/>
          </a:xfrm>
          <a:prstGeom prst="rect">
            <a:avLst/>
          </a:prstGeom>
          <a:noFill/>
        </p:spPr>
      </p:pic>
      <p:pic>
        <p:nvPicPr>
          <p:cNvPr id="47108" name="Picture 4" descr="Dental_health  : Tooth With Green Ribbon, Isolated On White Background, Illustration Vector"/>
          <p:cNvPicPr>
            <a:picLocks noChangeAspect="1" noChangeArrowheads="1"/>
          </p:cNvPicPr>
          <p:nvPr/>
        </p:nvPicPr>
        <p:blipFill>
          <a:blip r:embed="rId5" cstate="print"/>
          <a:srcRect/>
          <a:stretch>
            <a:fillRect/>
          </a:stretch>
        </p:blipFill>
        <p:spPr bwMode="auto">
          <a:xfrm>
            <a:off x="7668344" y="2276872"/>
            <a:ext cx="1168152" cy="1080120"/>
          </a:xfrm>
          <a:prstGeom prst="rect">
            <a:avLst/>
          </a:prstGeom>
          <a:noFill/>
        </p:spPr>
      </p:pic>
      <p:pic>
        <p:nvPicPr>
          <p:cNvPr id="47110" name="Picture 6" descr="Dental_health  : Vector tooth icon. Black and white. Simply change. Vector"/>
          <p:cNvPicPr>
            <a:picLocks noChangeAspect="1" noChangeArrowheads="1"/>
          </p:cNvPicPr>
          <p:nvPr/>
        </p:nvPicPr>
        <p:blipFill>
          <a:blip r:embed="rId6" cstate="print"/>
          <a:srcRect/>
          <a:stretch>
            <a:fillRect/>
          </a:stretch>
        </p:blipFill>
        <p:spPr bwMode="auto">
          <a:xfrm>
            <a:off x="539552" y="2276872"/>
            <a:ext cx="1080120" cy="1008112"/>
          </a:xfrm>
          <a:prstGeom prst="rect">
            <a:avLst/>
          </a:prstGeom>
          <a:noFill/>
        </p:spPr>
      </p:pic>
      <p:pic>
        <p:nvPicPr>
          <p:cNvPr id="47112" name="Picture 8" descr="Dental_health  : toothache"/>
          <p:cNvPicPr>
            <a:picLocks noChangeAspect="1" noChangeArrowheads="1"/>
          </p:cNvPicPr>
          <p:nvPr/>
        </p:nvPicPr>
        <p:blipFill>
          <a:blip r:embed="rId7" cstate="print"/>
          <a:srcRect/>
          <a:stretch>
            <a:fillRect/>
          </a:stretch>
        </p:blipFill>
        <p:spPr bwMode="auto">
          <a:xfrm>
            <a:off x="1763688" y="2276872"/>
            <a:ext cx="1080120" cy="1008112"/>
          </a:xfrm>
          <a:prstGeom prst="rect">
            <a:avLst/>
          </a:prstGeom>
          <a:noFill/>
        </p:spPr>
      </p:pic>
      <p:pic>
        <p:nvPicPr>
          <p:cNvPr id="2" name="Picture 2" descr="http://colleges.ksu.edu.sa/Arabic%20Colleges/AppliedMedicalSciences/DentalHealthSciencesDepartment/images/bnr.jpg"/>
          <p:cNvPicPr>
            <a:picLocks noChangeAspect="1" noChangeArrowheads="1"/>
          </p:cNvPicPr>
          <p:nvPr/>
        </p:nvPicPr>
        <p:blipFill>
          <a:blip r:embed="rId8" cstate="print"/>
          <a:srcRect/>
          <a:stretch>
            <a:fillRect/>
          </a:stretch>
        </p:blipFill>
        <p:spPr bwMode="auto">
          <a:xfrm>
            <a:off x="7956376" y="-27384"/>
            <a:ext cx="1187624" cy="864096"/>
          </a:xfrm>
          <a:prstGeom prst="rect">
            <a:avLst/>
          </a:prstGeom>
          <a:noFill/>
        </p:spPr>
      </p:pic>
      <p:pic>
        <p:nvPicPr>
          <p:cNvPr id="3" name="Picture 4" descr="http://colleges.ksu.edu.sa/Arabic%20Colleges/AppliedMedicalSciences/ComenetyHealthSciencesDepartment/images/bnr%205.jpg"/>
          <p:cNvPicPr>
            <a:picLocks noChangeAspect="1" noChangeArrowheads="1"/>
          </p:cNvPicPr>
          <p:nvPr/>
        </p:nvPicPr>
        <p:blipFill>
          <a:blip r:embed="rId9" cstate="print"/>
          <a:srcRect/>
          <a:stretch>
            <a:fillRect/>
          </a:stretch>
        </p:blipFill>
        <p:spPr bwMode="auto">
          <a:xfrm>
            <a:off x="7020272" y="-27384"/>
            <a:ext cx="936103" cy="864096"/>
          </a:xfrm>
          <a:prstGeom prst="rect">
            <a:avLst/>
          </a:prstGeom>
          <a:noFill/>
        </p:spPr>
      </p:pic>
      <p:sp useBgFill="1">
        <p:nvSpPr>
          <p:cNvPr id="21" name="سهم مسنن إلى اليمين 20"/>
          <p:cNvSpPr/>
          <p:nvPr/>
        </p:nvSpPr>
        <p:spPr>
          <a:xfrm>
            <a:off x="1259632" y="3566176"/>
            <a:ext cx="6840760" cy="72008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i="1" dirty="0" err="1" smtClean="0"/>
              <a:t>Johali</a:t>
            </a:r>
            <a:r>
              <a:rPr lang="en-US" b="1" i="1" dirty="0" smtClean="0"/>
              <a:t> APCHER QUALITY IDEAL WAY TO ZD DHES</a:t>
            </a:r>
            <a:endParaRPr lang="ar-SA" b="1" i="1" dirty="0"/>
          </a:p>
        </p:txBody>
      </p:sp>
    </p:spTree>
  </p:cSld>
  <p:clrMapOvr>
    <a:masterClrMapping/>
  </p:clrMapOvr>
  <p:transition>
    <p:push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CBF35610-99D3-4F9F-8745-BD6398D03474}" type="slidenum">
              <a:rPr lang="ar-SA"/>
              <a:pPr>
                <a:defRPr/>
              </a:pPr>
              <a:t>10</a:t>
            </a:fld>
            <a:endParaRPr lang="en-US"/>
          </a:p>
        </p:txBody>
      </p:sp>
      <p:sp>
        <p:nvSpPr>
          <p:cNvPr id="177154" name="Rectangle 2"/>
          <p:cNvSpPr>
            <a:spLocks noGrp="1" noRot="1" noChangeArrowheads="1"/>
          </p:cNvSpPr>
          <p:nvPr>
            <p:ph type="title"/>
          </p:nvPr>
        </p:nvSpPr>
        <p:spPr>
          <a:xfrm>
            <a:off x="60007" y="94228"/>
            <a:ext cx="4007937" cy="382444"/>
          </a:xfrm>
        </p:spPr>
        <p:txBody>
          <a:bodyPr/>
          <a:lstStyle/>
          <a:p>
            <a:pPr algn="just" rtl="0" eaLnBrk="1" hangingPunct="1">
              <a:defRPr/>
            </a:pPr>
            <a:r>
              <a:rPr lang="en-US" sz="2000" b="0" i="1" dirty="0" smtClean="0"/>
              <a:t>REASONING  WHY DHE  ? </a:t>
            </a:r>
          </a:p>
        </p:txBody>
      </p:sp>
      <p:sp>
        <p:nvSpPr>
          <p:cNvPr id="177155" name="Rectangle 3"/>
          <p:cNvSpPr>
            <a:spLocks noGrp="1" noRot="1" noChangeArrowheads="1"/>
          </p:cNvSpPr>
          <p:nvPr>
            <p:ph type="body" idx="1"/>
          </p:nvPr>
        </p:nvSpPr>
        <p:spPr>
          <a:xfrm>
            <a:off x="683568" y="1124744"/>
            <a:ext cx="8064896" cy="4536504"/>
          </a:xfrm>
        </p:spPr>
        <p:txBody>
          <a:bodyPr/>
          <a:lstStyle/>
          <a:p>
            <a:pPr marL="609600" indent="-609600" algn="just" rtl="0" eaLnBrk="1" hangingPunct="1">
              <a:lnSpc>
                <a:spcPct val="80000"/>
              </a:lnSpc>
              <a:buFont typeface="Wingdings" pitchFamily="2" charset="2"/>
              <a:buNone/>
              <a:defRPr/>
            </a:pPr>
            <a:r>
              <a:rPr lang="en-US" sz="1800" b="1" dirty="0" smtClean="0"/>
              <a:t>	</a:t>
            </a:r>
          </a:p>
          <a:p>
            <a:pPr marL="609600" indent="-609600" algn="just" rtl="0" eaLnBrk="1" hangingPunct="1">
              <a:lnSpc>
                <a:spcPct val="80000"/>
              </a:lnSpc>
              <a:buFont typeface="Wingdings" pitchFamily="2" charset="2"/>
              <a:buNone/>
              <a:defRPr/>
            </a:pPr>
            <a:r>
              <a:rPr lang="en-US" sz="1800" b="1" dirty="0" smtClean="0"/>
              <a:t>	</a:t>
            </a:r>
            <a:r>
              <a:rPr lang="en-US" sz="1800" dirty="0" smtClean="0"/>
              <a:t>Despite that this place is questionable worldwide may be because there are HE Specialists; Nationally, there no wide concern regarding HE specialty and specialists, thus it is a part of the nature of all HPs as it is stated in</a:t>
            </a:r>
            <a:r>
              <a:rPr lang="en-US" sz="1800" b="1" dirty="0" smtClean="0"/>
              <a:t> </a:t>
            </a:r>
            <a:r>
              <a:rPr lang="en-US" sz="1800" b="1" dirty="0" smtClean="0">
                <a:latin typeface="Arial Black" pitchFamily="34" charset="0"/>
              </a:rPr>
              <a:t>the HE Guide (MOH 1398)</a:t>
            </a:r>
            <a:endParaRPr lang="en-US" sz="1800" dirty="0" smtClean="0">
              <a:solidFill>
                <a:schemeClr val="folHlink"/>
              </a:solidFill>
              <a:latin typeface="Arial Black" pitchFamily="34" charset="0"/>
            </a:endParaRPr>
          </a:p>
          <a:p>
            <a:pPr marL="609600" indent="-609600" algn="ctr" rtl="0" eaLnBrk="1" hangingPunct="1">
              <a:lnSpc>
                <a:spcPct val="80000"/>
              </a:lnSpc>
              <a:buFont typeface="Wingdings" pitchFamily="2" charset="2"/>
              <a:buNone/>
              <a:defRPr/>
            </a:pPr>
            <a:r>
              <a:rPr lang="en-US" sz="1800" b="1" dirty="0" smtClean="0">
                <a:solidFill>
                  <a:schemeClr val="folHlink"/>
                </a:solidFill>
                <a:latin typeface="Arial Black" pitchFamily="34" charset="0"/>
              </a:rPr>
              <a:t>Group Discussion &amp; Dialogue</a:t>
            </a:r>
            <a:endParaRPr lang="en-US" sz="1800" b="1" dirty="0" smtClean="0">
              <a:latin typeface="Arial Black" pitchFamily="34" charset="0"/>
            </a:endParaRPr>
          </a:p>
          <a:p>
            <a:pPr marL="609600" indent="-609600" algn="just" rtl="0" eaLnBrk="1" hangingPunct="1">
              <a:lnSpc>
                <a:spcPct val="80000"/>
              </a:lnSpc>
              <a:buFont typeface="Wingdings" pitchFamily="2" charset="2"/>
              <a:buNone/>
              <a:defRPr/>
            </a:pPr>
            <a:endParaRPr lang="en-US" sz="1800" i="1" dirty="0" smtClean="0">
              <a:latin typeface="Arial Black" pitchFamily="34" charset="0"/>
            </a:endParaRPr>
          </a:p>
          <a:p>
            <a:pPr marL="609600" indent="-609600" algn="just" rtl="0" eaLnBrk="1" hangingPunct="1">
              <a:lnSpc>
                <a:spcPct val="80000"/>
              </a:lnSpc>
              <a:defRPr/>
            </a:pPr>
            <a:r>
              <a:rPr lang="en-US" sz="1800" i="1" dirty="0" smtClean="0">
                <a:latin typeface="Arial Black" pitchFamily="34" charset="0"/>
              </a:rPr>
              <a:t>The Place of HE in DH Practice &amp; Education - the CNJD?</a:t>
            </a:r>
          </a:p>
          <a:p>
            <a:pPr marL="609600" indent="-609600" algn="just" rtl="0" eaLnBrk="1" hangingPunct="1">
              <a:lnSpc>
                <a:spcPct val="80000"/>
              </a:lnSpc>
              <a:buFont typeface="Wingdings" pitchFamily="2" charset="2"/>
              <a:buNone/>
              <a:defRPr/>
            </a:pPr>
            <a:endParaRPr lang="en-US" sz="1800" i="1" dirty="0" smtClean="0">
              <a:latin typeface="Arial Black" pitchFamily="34" charset="0"/>
            </a:endParaRPr>
          </a:p>
          <a:p>
            <a:pPr marL="609600" indent="-609600" algn="ctr" rtl="0" eaLnBrk="1" hangingPunct="1">
              <a:lnSpc>
                <a:spcPct val="80000"/>
              </a:lnSpc>
              <a:buFontTx/>
              <a:buNone/>
              <a:defRPr/>
            </a:pPr>
            <a:r>
              <a:rPr lang="en-US" sz="1800" b="1" dirty="0" smtClean="0"/>
              <a:t>=====</a:t>
            </a:r>
          </a:p>
          <a:p>
            <a:pPr marL="609600" indent="-609600" algn="l" rtl="0" eaLnBrk="1" hangingPunct="1">
              <a:lnSpc>
                <a:spcPct val="80000"/>
              </a:lnSpc>
              <a:buFontTx/>
              <a:buChar char="•"/>
              <a:defRPr/>
            </a:pPr>
            <a:r>
              <a:rPr lang="en-US" sz="1800" b="1" i="1" dirty="0" smtClean="0"/>
              <a:t>Play a role of  DH working in hospital … Do you have to practice HE  (protect, prevent, promote healthful life of you, your colleague &amp; your patients, families and community?)</a:t>
            </a:r>
          </a:p>
          <a:p>
            <a:pPr marL="609600" indent="-609600" algn="l" rtl="0" eaLnBrk="1" hangingPunct="1">
              <a:lnSpc>
                <a:spcPct val="80000"/>
              </a:lnSpc>
              <a:buFontTx/>
              <a:buChar char="•"/>
              <a:defRPr/>
            </a:pPr>
            <a:endParaRPr lang="en-US" sz="1800" b="1" i="1" dirty="0" smtClean="0"/>
          </a:p>
          <a:p>
            <a:pPr marL="609600" indent="-609600" algn="l" rtl="0" eaLnBrk="1" hangingPunct="1">
              <a:lnSpc>
                <a:spcPct val="80000"/>
              </a:lnSpc>
              <a:buFontTx/>
              <a:buChar char="•"/>
              <a:defRPr/>
            </a:pPr>
            <a:r>
              <a:rPr lang="en-US" sz="1800" b="1" i="1" dirty="0" smtClean="0"/>
              <a:t>Then, As DH Student Do you need  to know “Education – Which education ? </a:t>
            </a:r>
          </a:p>
        </p:txBody>
      </p:sp>
    </p:spTree>
  </p:cSld>
  <p:clrMapOvr>
    <a:masterClrMapping/>
  </p:clrMapOvr>
  <p:transition>
    <p:push dir="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B3AFDBBB-4806-4E61-81C5-71839198BD08}" type="slidenum">
              <a:rPr lang="ar-SA"/>
              <a:pPr>
                <a:defRPr/>
              </a:pPr>
              <a:t>100</a:t>
            </a:fld>
            <a:endParaRPr lang="en-US"/>
          </a:p>
        </p:txBody>
      </p:sp>
      <p:sp>
        <p:nvSpPr>
          <p:cNvPr id="111618" name="Rectangle 2"/>
          <p:cNvSpPr>
            <a:spLocks noGrp="1" noRot="1" noChangeArrowheads="1"/>
          </p:cNvSpPr>
          <p:nvPr>
            <p:ph type="title"/>
          </p:nvPr>
        </p:nvSpPr>
        <p:spPr>
          <a:xfrm>
            <a:off x="1214414" y="142852"/>
            <a:ext cx="7170764" cy="622323"/>
          </a:xfrm>
        </p:spPr>
        <p:txBody>
          <a:bodyPr/>
          <a:lstStyle/>
          <a:p>
            <a:pPr algn="ctr" eaLnBrk="1" hangingPunct="1">
              <a:defRPr/>
            </a:pPr>
            <a:r>
              <a:rPr lang="en-US" sz="2000" i="1" dirty="0" err="1" smtClean="0"/>
              <a:t>Johali</a:t>
            </a:r>
            <a:r>
              <a:rPr lang="en-US" sz="2000" i="1" dirty="0" smtClean="0"/>
              <a:t> </a:t>
            </a:r>
            <a:r>
              <a:rPr lang="en-US" sz="2000" b="0" i="1" dirty="0" smtClean="0"/>
              <a:t>Concise QHL the QDHES</a:t>
            </a:r>
          </a:p>
        </p:txBody>
      </p:sp>
      <p:pic>
        <p:nvPicPr>
          <p:cNvPr id="98310" name="Picture 6" descr="HEPT Concise Model"/>
          <p:cNvPicPr>
            <a:picLocks noChangeAspect="1" noChangeArrowheads="1"/>
          </p:cNvPicPr>
          <p:nvPr/>
        </p:nvPicPr>
        <p:blipFill>
          <a:blip r:embed="rId2" cstate="print"/>
          <a:srcRect l="6743"/>
          <a:stretch>
            <a:fillRect/>
          </a:stretch>
        </p:blipFill>
        <p:spPr bwMode="auto">
          <a:xfrm>
            <a:off x="1331640" y="620688"/>
            <a:ext cx="7128792" cy="5472112"/>
          </a:xfrm>
          <a:prstGeom prst="rect">
            <a:avLst/>
          </a:prstGeom>
          <a:noFill/>
          <a:ln w="9525">
            <a:noFill/>
            <a:miter lim="800000"/>
            <a:headEnd/>
            <a:tailEnd/>
          </a:ln>
        </p:spPr>
      </p:pic>
      <p:sp>
        <p:nvSpPr>
          <p:cNvPr id="7" name="عنصر نائب للتاريخ 3"/>
          <p:cNvSpPr txBox="1">
            <a:spLocks/>
          </p:cNvSpPr>
          <p:nvPr/>
        </p:nvSpPr>
        <p:spPr bwMode="auto">
          <a:xfrm>
            <a:off x="1907704" y="1484784"/>
            <a:ext cx="5688632" cy="288032"/>
          </a:xfrm>
          <a:prstGeom prst="rect">
            <a:avLst/>
          </a:prstGeom>
          <a:solidFill>
            <a:schemeClr val="bg2">
              <a:lumMod val="75000"/>
            </a:schemeClr>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1" u="none" strike="noStrike" kern="1200" cap="none" spc="0" normalizeH="0" baseline="0" noProof="0" dirty="0" smtClean="0">
                <a:ln>
                  <a:noFill/>
                </a:ln>
                <a:effectLst>
                  <a:outerShdw blurRad="38100" dist="38100" dir="2700000" algn="tl">
                    <a:srgbClr val="000000"/>
                  </a:outerShdw>
                </a:effectLst>
                <a:uLnTx/>
                <a:uFillTx/>
                <a:latin typeface="Arial" pitchFamily="34" charset="0"/>
                <a:ea typeface="+mn-ea"/>
                <a:cs typeface="Arial" pitchFamily="34" charset="0"/>
              </a:rPr>
              <a:t>DHES           </a:t>
            </a:r>
            <a:r>
              <a:rPr kumimoji="0" lang="en-US" sz="1200" b="1" i="1" u="none" strike="noStrike" kern="1200" cap="none" spc="0" normalizeH="0" noProof="0" dirty="0" smtClean="0">
                <a:ln>
                  <a:noFill/>
                </a:ln>
                <a:effectLst>
                  <a:outerShdw blurRad="38100" dist="38100" dir="2700000" algn="tl">
                    <a:srgbClr val="000000"/>
                  </a:outerShdw>
                </a:effectLst>
                <a:uLnTx/>
                <a:uFillTx/>
                <a:latin typeface="Arial" pitchFamily="34" charset="0"/>
                <a:ea typeface="+mn-ea"/>
                <a:cs typeface="Arial" pitchFamily="34" charset="0"/>
              </a:rPr>
              <a:t>   APCHER QUALITY HEALTH LIFE</a:t>
            </a:r>
            <a:r>
              <a:rPr kumimoji="0" lang="en-US" sz="1200" b="1" i="1" u="none" strike="noStrike" kern="1200" cap="none" spc="0" normalizeH="0" baseline="0" noProof="0" dirty="0" smtClean="0">
                <a:ln>
                  <a:noFill/>
                </a:ln>
                <a:effectLst>
                  <a:outerShdw blurRad="38100" dist="38100" dir="2700000" algn="tl">
                    <a:srgbClr val="000000"/>
                  </a:outerShdw>
                </a:effectLst>
                <a:uLnTx/>
                <a:uFillTx/>
                <a:latin typeface="Arial" pitchFamily="34" charset="0"/>
                <a:ea typeface="+mn-ea"/>
                <a:cs typeface="Arial" pitchFamily="34" charset="0"/>
              </a:rPr>
              <a:t>    </a:t>
            </a:r>
            <a:endParaRPr kumimoji="0" lang="en-US" sz="1200" b="1" i="1" u="none" strike="noStrike" kern="1200" cap="none" spc="0" normalizeH="0" baseline="0" noProof="0" dirty="0">
              <a:ln>
                <a:noFill/>
              </a:ln>
              <a:effectLst>
                <a:outerShdw blurRad="38100" dist="38100" dir="2700000" algn="tl">
                  <a:srgbClr val="000000"/>
                </a:outerShdw>
              </a:effectLst>
              <a:uLnTx/>
              <a:uFillTx/>
              <a:latin typeface="Arial" pitchFamily="34" charset="0"/>
              <a:ea typeface="+mn-ea"/>
              <a:cs typeface="Arial" pitchFamily="34" charset="0"/>
            </a:endParaRPr>
          </a:p>
        </p:txBody>
      </p:sp>
      <p:sp>
        <p:nvSpPr>
          <p:cNvPr id="8" name="سهم إلى اليمين 7"/>
          <p:cNvSpPr/>
          <p:nvPr/>
        </p:nvSpPr>
        <p:spPr>
          <a:xfrm>
            <a:off x="3635896" y="1552476"/>
            <a:ext cx="360040" cy="220340"/>
          </a:xfrm>
          <a:prstGeom prst="rightArrow">
            <a:avLst/>
          </a:prstGeom>
        </p:spPr>
        <p:style>
          <a:lnRef idx="2">
            <a:schemeClr val="accent6"/>
          </a:lnRef>
          <a:fillRef idx="1">
            <a:schemeClr val="lt1"/>
          </a:fillRef>
          <a:effectRef idx="0">
            <a:schemeClr val="accent6"/>
          </a:effectRef>
          <a:fontRef idx="minor">
            <a:schemeClr val="dk1"/>
          </a:fontRef>
        </p:style>
        <p:txBody>
          <a:bodyPr rtlCol="1" anchor="ctr"/>
          <a:lstStyle/>
          <a:p>
            <a:pPr algn="ctr"/>
            <a:endParaRPr lang="ar-SA"/>
          </a:p>
        </p:txBody>
      </p:sp>
    </p:spTree>
  </p:cSld>
  <p:clrMapOvr>
    <a:masterClrMapping/>
  </p:clrMapOvr>
  <p:transition>
    <p:push dir="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116632"/>
            <a:ext cx="8385175" cy="448221"/>
          </a:xfrm>
        </p:spPr>
        <p:txBody>
          <a:bodyPr/>
          <a:lstStyle/>
          <a:p>
            <a:pPr algn="ctr" rtl="0"/>
            <a:r>
              <a:rPr lang="en-US" sz="2000" dirty="0" smtClean="0"/>
              <a:t>Let us read, observe and think What this means ?</a:t>
            </a:r>
            <a:br>
              <a:rPr lang="en-US" sz="2000" dirty="0" smtClean="0"/>
            </a:br>
            <a:r>
              <a:rPr lang="en-US" sz="2000" dirty="0" smtClean="0"/>
              <a:t>Individual </a:t>
            </a:r>
            <a:r>
              <a:rPr lang="en-US" sz="1400" dirty="0" smtClean="0"/>
              <a:t>‘write’</a:t>
            </a:r>
            <a:r>
              <a:rPr lang="en-US" sz="2000" dirty="0" smtClean="0"/>
              <a:t> – Peer </a:t>
            </a:r>
            <a:r>
              <a:rPr lang="en-US" sz="1600" dirty="0" smtClean="0"/>
              <a:t>‘write</a:t>
            </a:r>
            <a:r>
              <a:rPr lang="en-US" sz="2000" dirty="0" smtClean="0"/>
              <a:t>’ – Small Groups </a:t>
            </a:r>
            <a:r>
              <a:rPr lang="en-US" sz="1600" dirty="0" smtClean="0"/>
              <a:t>“write-compare’</a:t>
            </a:r>
            <a:endParaRPr lang="ar-SA" sz="1600" dirty="0"/>
          </a:p>
        </p:txBody>
      </p:sp>
      <p:sp>
        <p:nvSpPr>
          <p:cNvPr id="3" name="عنصر نائب للمحتوى 2"/>
          <p:cNvSpPr>
            <a:spLocks noGrp="1"/>
          </p:cNvSpPr>
          <p:nvPr>
            <p:ph idx="1"/>
          </p:nvPr>
        </p:nvSpPr>
        <p:spPr>
          <a:xfrm>
            <a:off x="755576" y="1556792"/>
            <a:ext cx="8007350" cy="4248472"/>
          </a:xfrm>
        </p:spPr>
        <p:txBody>
          <a:bodyPr/>
          <a:lstStyle/>
          <a:p>
            <a:pPr algn="l" rtl="0"/>
            <a:r>
              <a:rPr lang="en-US" sz="1600" b="1" dirty="0" smtClean="0"/>
              <a:t>February 27, 2012</a:t>
            </a:r>
            <a:r>
              <a:rPr lang="en-US" sz="1600" dirty="0" smtClean="0"/>
              <a:t> </a:t>
            </a:r>
            <a:r>
              <a:rPr lang="en-US" sz="1600" b="1" dirty="0" smtClean="0"/>
              <a:t>Latest from Dr. Michael Cutler</a:t>
            </a:r>
            <a:r>
              <a:rPr lang="en-US" sz="1600" dirty="0" smtClean="0"/>
              <a:t> </a:t>
            </a:r>
            <a:r>
              <a:rPr lang="en-US" sz="1600" b="1" dirty="0" smtClean="0">
                <a:hlinkClick r:id="rId2"/>
              </a:rPr>
              <a:t>The Nutritious Food That Can Transform Your Health »</a:t>
            </a:r>
            <a:r>
              <a:rPr lang="en-US" sz="1600" dirty="0" smtClean="0"/>
              <a:t/>
            </a:r>
            <a:br>
              <a:rPr lang="en-US" sz="1600" dirty="0" smtClean="0"/>
            </a:br>
            <a:r>
              <a:rPr lang="en-US" sz="1600" dirty="0" smtClean="0"/>
              <a:t>If you're worried about how many carbohydrates you eat, you're worried about the wrong part of your diet. Don't think about food in terms of </a:t>
            </a:r>
            <a:r>
              <a:rPr lang="en-US" sz="1600" dirty="0" err="1" smtClean="0"/>
              <a:t>carbs</a:t>
            </a:r>
            <a:r>
              <a:rPr lang="en-US" sz="1600" dirty="0" smtClean="0"/>
              <a:t>, </a:t>
            </a:r>
            <a:r>
              <a:rPr lang="en-US" sz="1600" b="1" dirty="0" smtClean="0"/>
              <a:t>focus instead on eating raw</a:t>
            </a:r>
            <a:r>
              <a:rPr lang="en-US" sz="1600" dirty="0" smtClean="0"/>
              <a:t>, whole foods. Fruits and vegetables offer the promise of optimal wellness. Their nutrients can spell the difference between enjoying great health or succumbing to chronic disease. </a:t>
            </a:r>
            <a:r>
              <a:rPr lang="en-US" sz="1600" dirty="0" smtClean="0">
                <a:hlinkClick r:id="rId2"/>
              </a:rPr>
              <a:t>More »</a:t>
            </a:r>
            <a:r>
              <a:rPr lang="en-US" sz="1600" dirty="0" smtClean="0"/>
              <a:t> Easy Health Digest™ continues below...</a:t>
            </a:r>
          </a:p>
          <a:p>
            <a:pPr algn="l" rtl="0"/>
            <a:r>
              <a:rPr lang="en-US" sz="1600" b="1" dirty="0" smtClean="0"/>
              <a:t>The invisible health destroyer - making you feel so miserable...</a:t>
            </a:r>
            <a:r>
              <a:rPr lang="en-US" sz="1600" dirty="0" smtClean="0"/>
              <a:t> </a:t>
            </a:r>
            <a:br>
              <a:rPr lang="en-US" sz="1600" dirty="0" smtClean="0"/>
            </a:br>
            <a:r>
              <a:rPr lang="en-US" sz="1600" dirty="0" smtClean="0"/>
              <a:t>Dangerously high acid levels in your body may be the hidden cause behind your age-related health problems. And if you drink soda... eat meats and dairy products... patronize fast food joints... and enjoy sugary deserts—</a:t>
            </a:r>
            <a:r>
              <a:rPr lang="en-US" sz="1600" i="1" dirty="0" smtClean="0"/>
              <a:t>the typical American diet</a:t>
            </a:r>
            <a:r>
              <a:rPr lang="en-US" sz="1600" dirty="0" smtClean="0"/>
              <a:t>—I can almost guarantee it!</a:t>
            </a:r>
          </a:p>
          <a:p>
            <a:pPr algn="l" rtl="0"/>
            <a:r>
              <a:rPr lang="en-US" sz="1600" dirty="0" smtClean="0"/>
              <a:t>Leading research institutions and medical journals agree that balancing your pH can help put an end to heart problems... joint pain... high blood pressure... uncontrollable cholesterol... blood sugar problems …fatigue problems... More..</a:t>
            </a:r>
            <a:endParaRPr lang="ar-SA" sz="1600" dirty="0">
              <a:latin typeface="Times New Roman" pitchFamily="18" charset="0"/>
              <a:cs typeface="Times New Roman" pitchFamily="18" charset="0"/>
            </a:endParaRPr>
          </a:p>
        </p:txBody>
      </p:sp>
      <p:sp>
        <p:nvSpPr>
          <p:cNvPr id="4" name="عنصر نائب للتاريخ 3"/>
          <p:cNvSpPr>
            <a:spLocks noGrp="1"/>
          </p:cNvSpPr>
          <p:nvPr>
            <p:ph type="dt" sz="half"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101</a:t>
            </a:fld>
            <a:endParaRPr lang="en-US"/>
          </a:p>
        </p:txBody>
      </p:sp>
    </p:spTree>
  </p:cSld>
  <p:clrMapOvr>
    <a:masterClrMapping/>
  </p:clrMapOvr>
  <p:transition>
    <p:push dir="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928794" y="214290"/>
            <a:ext cx="5484821" cy="550414"/>
          </a:xfrm>
        </p:spPr>
        <p:txBody>
          <a:bodyPr/>
          <a:lstStyle/>
          <a:p>
            <a:pPr algn="ctr" rtl="0"/>
            <a:r>
              <a:rPr lang="en-US" sz="2400" dirty="0" smtClean="0"/>
              <a:t>Play </a:t>
            </a:r>
            <a:br>
              <a:rPr lang="en-US" sz="2400" dirty="0" smtClean="0"/>
            </a:br>
            <a:r>
              <a:rPr lang="en-US" sz="2400" dirty="0" smtClean="0"/>
              <a:t>Outpatient \ Inpatient</a:t>
            </a:r>
            <a:endParaRPr lang="ar-SA" sz="2400" dirty="0"/>
          </a:p>
        </p:txBody>
      </p:sp>
      <p:sp>
        <p:nvSpPr>
          <p:cNvPr id="3" name="عنصر نائب للمحتوى 2"/>
          <p:cNvSpPr>
            <a:spLocks noGrp="1"/>
          </p:cNvSpPr>
          <p:nvPr>
            <p:ph idx="1"/>
          </p:nvPr>
        </p:nvSpPr>
        <p:spPr>
          <a:xfrm>
            <a:off x="971600" y="1484784"/>
            <a:ext cx="8007350" cy="1643074"/>
          </a:xfrm>
        </p:spPr>
        <p:style>
          <a:lnRef idx="2">
            <a:schemeClr val="accent6"/>
          </a:lnRef>
          <a:fillRef idx="1">
            <a:schemeClr val="lt1"/>
          </a:fillRef>
          <a:effectRef idx="0">
            <a:schemeClr val="accent6"/>
          </a:effectRef>
          <a:fontRef idx="minor">
            <a:schemeClr val="dk1"/>
          </a:fontRef>
        </p:style>
        <p:txBody>
          <a:bodyPr/>
          <a:lstStyle/>
          <a:p>
            <a:pPr algn="l" rtl="0"/>
            <a:r>
              <a:rPr lang="en-US" sz="2000" dirty="0" smtClean="0">
                <a:latin typeface="Times New Roman" pitchFamily="18" charset="0"/>
                <a:cs typeface="Times New Roman" pitchFamily="18" charset="0"/>
              </a:rPr>
              <a:t>How do you feel ? </a:t>
            </a:r>
          </a:p>
          <a:p>
            <a:pPr algn="l" rtl="0"/>
            <a:r>
              <a:rPr lang="en-US" sz="2000" dirty="0" smtClean="0">
                <a:latin typeface="Times New Roman" pitchFamily="18" charset="0"/>
                <a:cs typeface="Times New Roman" pitchFamily="18" charset="0"/>
              </a:rPr>
              <a:t>What do you want  … like and dislike  ?</a:t>
            </a:r>
          </a:p>
          <a:p>
            <a:pPr algn="l" rtl="0"/>
            <a:r>
              <a:rPr lang="en-US" sz="2000" dirty="0" smtClean="0">
                <a:latin typeface="Times New Roman" pitchFamily="18" charset="0"/>
                <a:cs typeface="Times New Roman" pitchFamily="18" charset="0"/>
              </a:rPr>
              <a:t>Who, How , When &amp; Where  do you need counseling  ….. Do you ?    </a:t>
            </a:r>
          </a:p>
          <a:p>
            <a:pPr algn="l" rtl="0"/>
            <a:endParaRPr lang="ar-SA" sz="1600" dirty="0">
              <a:latin typeface="Times New Roman" pitchFamily="18" charset="0"/>
              <a:cs typeface="Times New Roman" pitchFamily="18" charset="0"/>
            </a:endParaRPr>
          </a:p>
        </p:txBody>
      </p:sp>
      <p:sp>
        <p:nvSpPr>
          <p:cNvPr id="4" name="عنصر نائب للتاريخ 3"/>
          <p:cNvSpPr>
            <a:spLocks noGrp="1"/>
          </p:cNvSpPr>
          <p:nvPr>
            <p:ph type="dt" sz="half"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102</a:t>
            </a:fld>
            <a:endParaRPr lang="en-US"/>
          </a:p>
        </p:txBody>
      </p:sp>
      <p:sp>
        <p:nvSpPr>
          <p:cNvPr id="7" name="عنصر نائب للمحتوى 2"/>
          <p:cNvSpPr txBox="1">
            <a:spLocks/>
          </p:cNvSpPr>
          <p:nvPr/>
        </p:nvSpPr>
        <p:spPr bwMode="auto">
          <a:xfrm>
            <a:off x="928662" y="3714752"/>
            <a:ext cx="8007350" cy="164307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itchFamily="2" charset="2"/>
              <a:buChar char="§"/>
              <a:tabLst/>
              <a:defRPr/>
            </a:pPr>
            <a:endParaRPr kumimoji="0" lang="en-US" sz="16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ea typeface="+mn-ea"/>
              <a:cs typeface="Times New Roman" pitchFamily="18" charset="0"/>
            </a:endParaRPr>
          </a:p>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itchFamily="2" charset="2"/>
              <a:buChar char="§"/>
              <a:tabLst/>
              <a:defRPr/>
            </a:pPr>
            <a:endParaRPr kumimoji="0" lang="ar-SA" sz="1600" b="0" i="0" u="none" strike="noStrike" kern="0" cap="none" spc="0" normalizeH="0" baseline="0" noProof="0" dirty="0">
              <a:ln>
                <a:noFill/>
              </a:ln>
              <a:solidFill>
                <a:schemeClr val="tx1"/>
              </a:solidFill>
              <a:effectLst>
                <a:outerShdw blurRad="38100" dist="38100" dir="2700000" algn="tl">
                  <a:srgbClr val="000000"/>
                </a:outerShdw>
              </a:effectLst>
              <a:uLnTx/>
              <a:uFillTx/>
              <a:latin typeface="Times New Roman" pitchFamily="18" charset="0"/>
              <a:ea typeface="+mn-ea"/>
              <a:cs typeface="Times New Roman" pitchFamily="18" charset="0"/>
            </a:endParaRPr>
          </a:p>
        </p:txBody>
      </p:sp>
      <p:sp>
        <p:nvSpPr>
          <p:cNvPr id="8" name="عنصر نائب للمحتوى 2"/>
          <p:cNvSpPr txBox="1">
            <a:spLocks/>
          </p:cNvSpPr>
          <p:nvPr/>
        </p:nvSpPr>
        <p:spPr bwMode="auto">
          <a:xfrm>
            <a:off x="971600" y="4077072"/>
            <a:ext cx="8007350" cy="1582466"/>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itchFamily="2" charset="2"/>
              <a:buChar char="§"/>
              <a:tabLst/>
              <a:defRPr/>
            </a:pPr>
            <a:r>
              <a:rPr kumimoji="0" lang="en-US"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ea typeface="+mn-ea"/>
                <a:cs typeface="Times New Roman" pitchFamily="18" charset="0"/>
              </a:rPr>
              <a:t>When you visit PHC or Hospitals ….. Do You Notice  </a:t>
            </a:r>
          </a:p>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itchFamily="2" charset="2"/>
              <a:buChar char="§"/>
              <a:tabLst/>
              <a:defRPr/>
            </a:pPr>
            <a:r>
              <a:rPr kumimoji="0" lang="en-US"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ea typeface="+mn-ea"/>
                <a:cs typeface="Times New Roman" pitchFamily="18" charset="0"/>
              </a:rPr>
              <a:t>Which  “Styles; Strategies &amp; Methods Do You ….like  ‘Top three’ Dislike  ‘Top three”   … </a:t>
            </a:r>
            <a:r>
              <a:rPr kumimoji="0" lang="en-US"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ea typeface="+mn-ea"/>
                <a:cs typeface="Times New Roman" pitchFamily="18" charset="0"/>
              </a:rPr>
              <a:t>Why</a:t>
            </a:r>
            <a:r>
              <a:rPr kumimoji="0" lang="en-US"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ea typeface="+mn-ea"/>
                <a:cs typeface="Times New Roman" pitchFamily="18" charset="0"/>
              </a:rPr>
              <a:t> ?   Which more meaningful</a:t>
            </a:r>
            <a:r>
              <a:rPr kumimoji="0" lang="en-US" b="0" i="0" u="none" strike="noStrike" kern="0" cap="none" spc="0" normalizeH="0" noProof="0" dirty="0" smtClean="0">
                <a:ln>
                  <a:noFill/>
                </a:ln>
                <a:solidFill>
                  <a:schemeClr val="tx1"/>
                </a:solidFill>
                <a:effectLst>
                  <a:outerShdw blurRad="38100" dist="38100" dir="2700000" algn="tl">
                    <a:srgbClr val="000000"/>
                  </a:outerShdw>
                </a:effectLst>
                <a:uLnTx/>
                <a:uFillTx/>
                <a:latin typeface="Times New Roman" pitchFamily="18" charset="0"/>
                <a:ea typeface="+mn-ea"/>
                <a:cs typeface="Times New Roman" pitchFamily="18" charset="0"/>
              </a:rPr>
              <a:t> ? </a:t>
            </a:r>
            <a:endParaRPr kumimoji="0" lang="en-US"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ea typeface="+mn-ea"/>
              <a:cs typeface="Times New Roman" pitchFamily="18" charset="0"/>
            </a:endParaRPr>
          </a:p>
          <a:p>
            <a:pPr marL="342900" lvl="0" indent="-342900" algn="l" rtl="0" eaLnBrk="0" hangingPunct="0">
              <a:spcBef>
                <a:spcPct val="20000"/>
              </a:spcBef>
              <a:buClr>
                <a:schemeClr val="hlink"/>
              </a:buClr>
              <a:buFont typeface="Wingdings" pitchFamily="2" charset="2"/>
              <a:buChar char="§"/>
            </a:pPr>
            <a:r>
              <a:rPr lang="en-US" kern="0" dirty="0" smtClean="0">
                <a:effectLst>
                  <a:outerShdw blurRad="38100" dist="38100" dir="2700000" algn="tl">
                    <a:srgbClr val="000000"/>
                  </a:outerShdw>
                </a:effectLst>
                <a:latin typeface="Times New Roman" pitchFamily="18" charset="0"/>
                <a:cs typeface="Times New Roman" pitchFamily="18" charset="0"/>
              </a:rPr>
              <a:t>Which “Technologies” </a:t>
            </a:r>
            <a:r>
              <a:rPr lang="en-US" kern="0" dirty="0" smtClean="0">
                <a:solidFill>
                  <a:schemeClr val="tx1"/>
                </a:solidFill>
                <a:effectLst>
                  <a:outerShdw blurRad="38100" dist="38100" dir="2700000" algn="tl">
                    <a:srgbClr val="000000"/>
                  </a:outerShdw>
                </a:effectLst>
                <a:latin typeface="Times New Roman" pitchFamily="18" charset="0"/>
                <a:cs typeface="Times New Roman" pitchFamily="18" charset="0"/>
              </a:rPr>
              <a:t>Do You ….like  ‘Top three’ Dislike  ‘Top three”   … </a:t>
            </a:r>
            <a:r>
              <a:rPr lang="en-US" b="1" kern="0" dirty="0" smtClean="0">
                <a:solidFill>
                  <a:schemeClr val="tx1"/>
                </a:solidFill>
                <a:effectLst>
                  <a:outerShdw blurRad="38100" dist="38100" dir="2700000" algn="tl">
                    <a:srgbClr val="000000"/>
                  </a:outerShdw>
                </a:effectLst>
                <a:latin typeface="Times New Roman" pitchFamily="18" charset="0"/>
                <a:cs typeface="Times New Roman" pitchFamily="18" charset="0"/>
              </a:rPr>
              <a:t>Why ?</a:t>
            </a:r>
            <a:r>
              <a:rPr lang="en-US" kern="0" dirty="0" smtClean="0">
                <a:solidFill>
                  <a:schemeClr val="tx1"/>
                </a:solidFill>
                <a:effectLst>
                  <a:outerShdw blurRad="38100" dist="38100" dir="2700000" algn="tl">
                    <a:srgbClr val="000000"/>
                  </a:outerShdw>
                </a:effectLst>
                <a:latin typeface="Times New Roman" pitchFamily="18" charset="0"/>
                <a:cs typeface="Times New Roman" pitchFamily="18" charset="0"/>
              </a:rPr>
              <a:t>   Which more meaningful ? </a:t>
            </a:r>
            <a:endParaRPr lang="en-US" kern="0" dirty="0" smtClean="0">
              <a:effectLst>
                <a:outerShdw blurRad="38100" dist="38100" dir="2700000" algn="tl">
                  <a:srgbClr val="000000"/>
                </a:outerShdw>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itchFamily="2" charset="2"/>
              <a:buChar char="§"/>
              <a:tabLst/>
              <a:defRPr/>
            </a:pPr>
            <a:endParaRPr lang="en-US" kern="0" dirty="0" smtClean="0">
              <a:effectLst>
                <a:outerShdw blurRad="38100" dist="38100" dir="2700000" algn="tl">
                  <a:srgbClr val="000000"/>
                </a:outerShdw>
              </a:effectLst>
              <a:latin typeface="Times New Roman" pitchFamily="18" charset="0"/>
              <a:cs typeface="Times New Roman" pitchFamily="18" charset="0"/>
            </a:endParaRPr>
          </a:p>
        </p:txBody>
      </p:sp>
    </p:spTree>
  </p:cSld>
  <p:clrMapOvr>
    <a:masterClrMapping/>
  </p:clrMapOvr>
  <p:transition>
    <p:push dir="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285852" y="332656"/>
            <a:ext cx="6985019" cy="407537"/>
          </a:xfrm>
        </p:spPr>
        <p:txBody>
          <a:bodyPr/>
          <a:lstStyle/>
          <a:p>
            <a:pPr algn="ctr" rtl="0"/>
            <a:r>
              <a:rPr lang="en-US" sz="2400" dirty="0" smtClean="0"/>
              <a:t>Set a ZD DHES Plans ? </a:t>
            </a:r>
            <a:endParaRPr lang="ar-SA" sz="2400" dirty="0"/>
          </a:p>
        </p:txBody>
      </p:sp>
      <p:sp>
        <p:nvSpPr>
          <p:cNvPr id="4" name="عنصر نائب للتاريخ 3"/>
          <p:cNvSpPr>
            <a:spLocks noGrp="1"/>
          </p:cNvSpPr>
          <p:nvPr>
            <p:ph type="dt" sz="half"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103</a:t>
            </a:fld>
            <a:endParaRPr lang="en-US"/>
          </a:p>
        </p:txBody>
      </p:sp>
    </p:spTree>
  </p:cSld>
  <p:clrMapOvr>
    <a:masterClrMapping/>
  </p:clrMapOvr>
  <p:transition>
    <p:push dir="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00034" y="2928934"/>
            <a:ext cx="8385175" cy="1431925"/>
          </a:xfrm>
        </p:spPr>
        <p:txBody>
          <a:bodyPr/>
          <a:lstStyle/>
          <a:p>
            <a:pPr algn="ctr"/>
            <a:r>
              <a:rPr lang="en-US" dirty="0" smtClean="0"/>
              <a:t>Others</a:t>
            </a:r>
            <a:endParaRPr lang="ar-SA" dirty="0"/>
          </a:p>
        </p:txBody>
      </p:sp>
      <p:sp>
        <p:nvSpPr>
          <p:cNvPr id="4" name="عنصر نائب للتاريخ 3"/>
          <p:cNvSpPr>
            <a:spLocks noGrp="1"/>
          </p:cNvSpPr>
          <p:nvPr>
            <p:ph type="dt" sz="half"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104</a:t>
            </a:fld>
            <a:endParaRPr lang="en-US"/>
          </a:p>
        </p:txBody>
      </p:sp>
    </p:spTree>
  </p:cSld>
  <p:clrMapOvr>
    <a:masterClrMapping/>
  </p:clrMapOvr>
  <p:transition>
    <p:push dir="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تاريخ 3"/>
          <p:cNvSpPr>
            <a:spLocks noGrp="1"/>
          </p:cNvSpPr>
          <p:nvPr>
            <p:ph type="dt" sz="quarter" idx="10"/>
          </p:nvPr>
        </p:nvSpPr>
        <p:spPr/>
        <p:txBody>
          <a:bodyPr/>
          <a:lstStyle/>
          <a:p>
            <a:pPr>
              <a:defRPr/>
            </a:pPr>
            <a:r>
              <a:rPr lang="ar-SA" smtClean="0"/>
              <a:t>CHS487</a:t>
            </a:r>
            <a:endParaRPr lang="en-US"/>
          </a:p>
        </p:txBody>
      </p:sp>
      <p:sp>
        <p:nvSpPr>
          <p:cNvPr id="4"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5" name="عنصر نائب لرقم الشريحة 5"/>
          <p:cNvSpPr>
            <a:spLocks noGrp="1"/>
          </p:cNvSpPr>
          <p:nvPr>
            <p:ph type="sldNum" sz="quarter" idx="12"/>
          </p:nvPr>
        </p:nvSpPr>
        <p:spPr/>
        <p:txBody>
          <a:bodyPr/>
          <a:lstStyle/>
          <a:p>
            <a:pPr>
              <a:defRPr/>
            </a:pPr>
            <a:fld id="{76845129-B455-4EA0-A058-F683B41437E8}" type="slidenum">
              <a:rPr lang="ar-SA"/>
              <a:pPr>
                <a:defRPr/>
              </a:pPr>
              <a:t>105</a:t>
            </a:fld>
            <a:endParaRPr lang="en-US"/>
          </a:p>
        </p:txBody>
      </p:sp>
      <p:sp>
        <p:nvSpPr>
          <p:cNvPr id="137218" name="Rectangle 2"/>
          <p:cNvSpPr>
            <a:spLocks noGrp="1" noRot="1" noChangeArrowheads="1"/>
          </p:cNvSpPr>
          <p:nvPr>
            <p:ph type="title"/>
          </p:nvPr>
        </p:nvSpPr>
        <p:spPr>
          <a:xfrm>
            <a:off x="1857356" y="2643182"/>
            <a:ext cx="6400800" cy="1435100"/>
          </a:xfrm>
        </p:spPr>
        <p:txBody>
          <a:bodyPr/>
          <a:lstStyle/>
          <a:p>
            <a:pPr eaLnBrk="1" hangingPunct="1">
              <a:defRPr/>
            </a:pPr>
            <a:r>
              <a:rPr lang="en-US" sz="2800" b="0" dirty="0" smtClean="0"/>
              <a:t>HE </a:t>
            </a:r>
            <a:br>
              <a:rPr lang="en-US" sz="2800" b="0" dirty="0" smtClean="0"/>
            </a:br>
            <a:r>
              <a:rPr lang="en-US" sz="2400" b="0" dirty="0" smtClean="0"/>
              <a:t>FIELDS &amp; SPECIALTIES; ASSOCIATIONS; RESOURCES &amp; References</a:t>
            </a:r>
            <a:r>
              <a:rPr lang="en-US" sz="3200" b="0" dirty="0" smtClean="0"/>
              <a:t> </a:t>
            </a:r>
          </a:p>
        </p:txBody>
      </p:sp>
    </p:spTree>
  </p:cSld>
  <p:clrMapOvr>
    <a:masterClrMapping/>
  </p:clrMapOvr>
  <p:transition>
    <p:push dir="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تاريخ 3"/>
          <p:cNvSpPr>
            <a:spLocks noGrp="1"/>
          </p:cNvSpPr>
          <p:nvPr>
            <p:ph type="dt" sz="quarter" idx="10"/>
          </p:nvPr>
        </p:nvSpPr>
        <p:spPr/>
        <p:txBody>
          <a:bodyPr/>
          <a:lstStyle/>
          <a:p>
            <a:pPr>
              <a:defRPr/>
            </a:pPr>
            <a:r>
              <a:rPr lang="ar-SA" smtClean="0"/>
              <a:t>CHS487</a:t>
            </a:r>
            <a:endParaRPr lang="en-US"/>
          </a:p>
        </p:txBody>
      </p:sp>
      <p:sp>
        <p:nvSpPr>
          <p:cNvPr id="4"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5" name="عنصر نائب لرقم الشريحة 5"/>
          <p:cNvSpPr>
            <a:spLocks noGrp="1"/>
          </p:cNvSpPr>
          <p:nvPr>
            <p:ph type="sldNum" sz="quarter" idx="12"/>
          </p:nvPr>
        </p:nvSpPr>
        <p:spPr/>
        <p:txBody>
          <a:bodyPr/>
          <a:lstStyle/>
          <a:p>
            <a:pPr>
              <a:defRPr/>
            </a:pPr>
            <a:fld id="{76845129-B455-4EA0-A058-F683B41437E8}" type="slidenum">
              <a:rPr lang="ar-SA"/>
              <a:pPr>
                <a:defRPr/>
              </a:pPr>
              <a:t>106</a:t>
            </a:fld>
            <a:endParaRPr lang="en-US"/>
          </a:p>
        </p:txBody>
      </p:sp>
      <p:sp>
        <p:nvSpPr>
          <p:cNvPr id="137218" name="Rectangle 2"/>
          <p:cNvSpPr>
            <a:spLocks noGrp="1" noRot="1" noChangeArrowheads="1"/>
          </p:cNvSpPr>
          <p:nvPr>
            <p:ph type="title"/>
          </p:nvPr>
        </p:nvSpPr>
        <p:spPr>
          <a:xfrm>
            <a:off x="1979613" y="1628775"/>
            <a:ext cx="6400800" cy="1435100"/>
          </a:xfrm>
        </p:spPr>
        <p:txBody>
          <a:bodyPr/>
          <a:lstStyle/>
          <a:p>
            <a:pPr eaLnBrk="1" hangingPunct="1">
              <a:defRPr/>
            </a:pPr>
            <a:r>
              <a:rPr lang="en-US" sz="2800" b="0" dirty="0" smtClean="0"/>
              <a:t>HE </a:t>
            </a:r>
            <a:br>
              <a:rPr lang="en-US" sz="2800" b="0" dirty="0" smtClean="0"/>
            </a:br>
            <a:r>
              <a:rPr lang="en-US" sz="2400" b="0" dirty="0" smtClean="0"/>
              <a:t>FIELDS &amp; SPECIALTIES; ASSOCIATIONS; RESOURCES &amp; References</a:t>
            </a:r>
            <a:r>
              <a:rPr lang="en-US" sz="3200" b="0" dirty="0" smtClean="0"/>
              <a:t> </a:t>
            </a:r>
          </a:p>
        </p:txBody>
      </p:sp>
    </p:spTree>
  </p:cSld>
  <p:clrMapOvr>
    <a:masterClrMapping/>
  </p:clrMapOvr>
  <p:transition>
    <p:push dir="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تاريخ 3"/>
          <p:cNvSpPr>
            <a:spLocks noGrp="1"/>
          </p:cNvSpPr>
          <p:nvPr>
            <p:ph type="dt" sz="quarter" idx="10"/>
          </p:nvPr>
        </p:nvSpPr>
        <p:spPr/>
        <p:txBody>
          <a:bodyPr/>
          <a:lstStyle/>
          <a:p>
            <a:pPr>
              <a:defRPr/>
            </a:pPr>
            <a:r>
              <a:rPr lang="ar-SA" smtClean="0"/>
              <a:t>CHS487</a:t>
            </a:r>
            <a:endParaRPr lang="en-US"/>
          </a:p>
        </p:txBody>
      </p:sp>
      <p:sp>
        <p:nvSpPr>
          <p:cNvPr id="4"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5" name="عنصر نائب لرقم الشريحة 5"/>
          <p:cNvSpPr>
            <a:spLocks noGrp="1"/>
          </p:cNvSpPr>
          <p:nvPr>
            <p:ph type="sldNum" sz="quarter" idx="12"/>
          </p:nvPr>
        </p:nvSpPr>
        <p:spPr/>
        <p:txBody>
          <a:bodyPr/>
          <a:lstStyle/>
          <a:p>
            <a:pPr>
              <a:defRPr/>
            </a:pPr>
            <a:fld id="{76845129-B455-4EA0-A058-F683B41437E8}" type="slidenum">
              <a:rPr lang="ar-SA"/>
              <a:pPr>
                <a:defRPr/>
              </a:pPr>
              <a:t>107</a:t>
            </a:fld>
            <a:endParaRPr lang="en-US"/>
          </a:p>
        </p:txBody>
      </p:sp>
      <p:sp>
        <p:nvSpPr>
          <p:cNvPr id="137218" name="Rectangle 2"/>
          <p:cNvSpPr>
            <a:spLocks noGrp="1" noRot="1" noChangeArrowheads="1"/>
          </p:cNvSpPr>
          <p:nvPr>
            <p:ph type="title"/>
          </p:nvPr>
        </p:nvSpPr>
        <p:spPr>
          <a:xfrm>
            <a:off x="1979613" y="1628775"/>
            <a:ext cx="6400800" cy="1435100"/>
          </a:xfrm>
        </p:spPr>
        <p:txBody>
          <a:bodyPr/>
          <a:lstStyle/>
          <a:p>
            <a:pPr eaLnBrk="1" hangingPunct="1">
              <a:defRPr/>
            </a:pPr>
            <a:r>
              <a:rPr lang="en-US" sz="2800" b="0" smtClean="0"/>
              <a:t>HE </a:t>
            </a:r>
            <a:br>
              <a:rPr lang="en-US" sz="2800" b="0" smtClean="0"/>
            </a:br>
            <a:r>
              <a:rPr lang="en-US" sz="2400" b="0" smtClean="0"/>
              <a:t>FIELDS &amp; SPECIALTIES; ASSOCIATIONS; RESOURCES &amp; References</a:t>
            </a:r>
            <a:r>
              <a:rPr lang="en-US" sz="3200" b="0" smtClean="0"/>
              <a:t> </a:t>
            </a:r>
          </a:p>
        </p:txBody>
      </p:sp>
    </p:spTree>
  </p:cSld>
  <p:clrMapOvr>
    <a:masterClrMapping/>
  </p:clrMapOvr>
  <p:transition>
    <p:push dir="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E98D5E68-1164-49CC-A375-2582DBDF3E64}" type="slidenum">
              <a:rPr lang="ar-SA"/>
              <a:pPr>
                <a:defRPr/>
              </a:pPr>
              <a:t>108</a:t>
            </a:fld>
            <a:endParaRPr lang="en-US"/>
          </a:p>
        </p:txBody>
      </p:sp>
      <p:sp>
        <p:nvSpPr>
          <p:cNvPr id="100354" name="Rectangle 2"/>
          <p:cNvSpPr>
            <a:spLocks noGrp="1" noRot="1" noChangeArrowheads="1"/>
          </p:cNvSpPr>
          <p:nvPr>
            <p:ph type="title"/>
          </p:nvPr>
        </p:nvSpPr>
        <p:spPr>
          <a:xfrm>
            <a:off x="928662" y="214290"/>
            <a:ext cx="7085013" cy="458787"/>
          </a:xfrm>
        </p:spPr>
        <p:txBody>
          <a:bodyPr/>
          <a:lstStyle/>
          <a:p>
            <a:pPr eaLnBrk="1" hangingPunct="1">
              <a:defRPr/>
            </a:pPr>
            <a:r>
              <a:rPr lang="en-US" sz="2000" b="0" dirty="0" smtClean="0"/>
              <a:t>HEALTH EDUCATION FIELDS &amp; SPECIALTIES</a:t>
            </a:r>
            <a:r>
              <a:rPr lang="en-US" sz="4000" b="0" dirty="0" smtClean="0"/>
              <a:t> </a:t>
            </a:r>
          </a:p>
        </p:txBody>
      </p:sp>
      <p:sp>
        <p:nvSpPr>
          <p:cNvPr id="100355" name="Rectangle 3"/>
          <p:cNvSpPr>
            <a:spLocks noGrp="1" noRot="1" noChangeArrowheads="1"/>
          </p:cNvSpPr>
          <p:nvPr>
            <p:ph type="body" idx="1"/>
          </p:nvPr>
        </p:nvSpPr>
        <p:spPr>
          <a:xfrm>
            <a:off x="900113" y="1103331"/>
            <a:ext cx="7632700" cy="4968875"/>
          </a:xfrm>
        </p:spPr>
        <p:txBody>
          <a:bodyPr/>
          <a:lstStyle/>
          <a:p>
            <a:pPr algn="l" rtl="0" eaLnBrk="1" hangingPunct="1">
              <a:lnSpc>
                <a:spcPct val="80000"/>
              </a:lnSpc>
              <a:buFont typeface="Wingdings" pitchFamily="2" charset="2"/>
              <a:buNone/>
              <a:defRPr/>
            </a:pPr>
            <a:r>
              <a:rPr lang="en-US" sz="1800" b="1" i="1" dirty="0" smtClean="0"/>
              <a:t>	</a:t>
            </a:r>
            <a:r>
              <a:rPr lang="en-US" sz="1800" i="1" dirty="0" smtClean="0"/>
              <a:t>HE is a part of any health professions, institutions &amp; activities; Health Education has many (FEILDS/TYPES) Specialties, </a:t>
            </a:r>
            <a:r>
              <a:rPr lang="en-US" sz="1800" b="1" i="1" dirty="0" smtClean="0"/>
              <a:t>The Majors Are:</a:t>
            </a:r>
          </a:p>
          <a:p>
            <a:pPr algn="l" rtl="0" eaLnBrk="1" hangingPunct="1">
              <a:lnSpc>
                <a:spcPct val="80000"/>
              </a:lnSpc>
              <a:defRPr/>
            </a:pPr>
            <a:r>
              <a:rPr lang="en-US" sz="1800" b="1" i="1" dirty="0" smtClean="0"/>
              <a:t>Health Promotion</a:t>
            </a:r>
            <a:r>
              <a:rPr lang="en-US" sz="1800" i="1" dirty="0" smtClean="0"/>
              <a:t>, Health Promotion &amp; Education, </a:t>
            </a:r>
            <a:r>
              <a:rPr lang="en-US" sz="1800" b="1" i="1" dirty="0" smtClean="0"/>
              <a:t>the new the Millennium name  </a:t>
            </a:r>
          </a:p>
          <a:p>
            <a:pPr algn="l" rtl="0" eaLnBrk="1" hangingPunct="1">
              <a:lnSpc>
                <a:spcPct val="80000"/>
              </a:lnSpc>
              <a:defRPr/>
            </a:pPr>
            <a:r>
              <a:rPr lang="en-US" sz="1600" i="1" dirty="0" smtClean="0"/>
              <a:t>General/Public Health Education (G/PHE)</a:t>
            </a:r>
          </a:p>
          <a:p>
            <a:pPr algn="l" rtl="0" eaLnBrk="1" hangingPunct="1">
              <a:lnSpc>
                <a:spcPct val="80000"/>
              </a:lnSpc>
              <a:defRPr/>
            </a:pPr>
            <a:r>
              <a:rPr lang="en-US" sz="1600" i="1" dirty="0" smtClean="0"/>
              <a:t> Hospital Health Education (HHE): Patient &amp; Outpatients </a:t>
            </a:r>
          </a:p>
          <a:p>
            <a:pPr algn="l" rtl="0" eaLnBrk="1" hangingPunct="1">
              <a:lnSpc>
                <a:spcPct val="80000"/>
              </a:lnSpc>
              <a:defRPr/>
            </a:pPr>
            <a:r>
              <a:rPr lang="en-US" sz="1600" i="1" dirty="0" smtClean="0"/>
              <a:t>Primary Health Care Education (PHCE)</a:t>
            </a:r>
          </a:p>
          <a:p>
            <a:pPr algn="l" rtl="0" eaLnBrk="1" hangingPunct="1">
              <a:lnSpc>
                <a:spcPct val="80000"/>
              </a:lnSpc>
              <a:defRPr/>
            </a:pPr>
            <a:r>
              <a:rPr lang="en-US" sz="1600" i="1" dirty="0" smtClean="0"/>
              <a:t>Community Health Education (CHE) </a:t>
            </a:r>
          </a:p>
          <a:p>
            <a:pPr algn="l" rtl="0" eaLnBrk="1" hangingPunct="1">
              <a:lnSpc>
                <a:spcPct val="80000"/>
              </a:lnSpc>
              <a:defRPr/>
            </a:pPr>
            <a:r>
              <a:rPr lang="en-US" sz="1600" i="1" dirty="0" smtClean="0"/>
              <a:t>School Health Education (SHE)</a:t>
            </a:r>
          </a:p>
          <a:p>
            <a:pPr algn="l" rtl="0" eaLnBrk="1" hangingPunct="1">
              <a:lnSpc>
                <a:spcPct val="80000"/>
              </a:lnSpc>
              <a:defRPr/>
            </a:pPr>
            <a:r>
              <a:rPr lang="en-US" sz="1600" i="1" dirty="0" smtClean="0"/>
              <a:t>Nursing Health Education (</a:t>
            </a:r>
            <a:r>
              <a:rPr lang="en-US" sz="1600" i="1" dirty="0" err="1" smtClean="0"/>
              <a:t>NurHE</a:t>
            </a:r>
            <a:r>
              <a:rPr lang="en-US" sz="1600" i="1" dirty="0" smtClean="0"/>
              <a:t> or HENUR</a:t>
            </a:r>
          </a:p>
          <a:p>
            <a:pPr algn="l" rtl="0" eaLnBrk="1" hangingPunct="1">
              <a:lnSpc>
                <a:spcPct val="80000"/>
              </a:lnSpc>
              <a:defRPr/>
            </a:pPr>
            <a:r>
              <a:rPr lang="en-US" sz="1600" i="1" dirty="0" smtClean="0"/>
              <a:t>Clinical Nutrition Health Education (CNHE or HENUT)</a:t>
            </a:r>
          </a:p>
          <a:p>
            <a:pPr algn="l" rtl="0" eaLnBrk="1" hangingPunct="1">
              <a:lnSpc>
                <a:spcPct val="80000"/>
              </a:lnSpc>
              <a:defRPr/>
            </a:pPr>
            <a:r>
              <a:rPr lang="en-US" sz="1600" i="1" dirty="0" smtClean="0"/>
              <a:t>Environmental Health Education (EHE)</a:t>
            </a:r>
          </a:p>
          <a:p>
            <a:pPr algn="l" rtl="0" eaLnBrk="1" hangingPunct="1">
              <a:lnSpc>
                <a:spcPct val="80000"/>
              </a:lnSpc>
              <a:defRPr/>
            </a:pPr>
            <a:r>
              <a:rPr lang="en-US" sz="1600" i="1" dirty="0" smtClean="0"/>
              <a:t>Occupational &amp; Safety Health Education (OSHE)</a:t>
            </a:r>
          </a:p>
          <a:p>
            <a:pPr algn="l" rtl="0" eaLnBrk="1" hangingPunct="1">
              <a:lnSpc>
                <a:spcPct val="80000"/>
              </a:lnSpc>
              <a:defRPr/>
            </a:pPr>
            <a:r>
              <a:rPr lang="en-US" sz="1600" i="1" dirty="0" smtClean="0"/>
              <a:t>Chronic Diseases Health Education (CDHE): Diabetic, HBP, Cancer….  </a:t>
            </a:r>
          </a:p>
          <a:p>
            <a:pPr algn="l" rtl="0" eaLnBrk="1" hangingPunct="1">
              <a:lnSpc>
                <a:spcPct val="80000"/>
              </a:lnSpc>
              <a:defRPr/>
            </a:pPr>
            <a:r>
              <a:rPr lang="en-US" sz="1600" i="1" dirty="0" smtClean="0"/>
              <a:t>HEMLT; HEHA; HEPT; HERT………… HE CN\</a:t>
            </a:r>
            <a:r>
              <a:rPr lang="en-US" sz="1600" i="1" dirty="0" err="1" smtClean="0"/>
              <a:t>NutHE</a:t>
            </a:r>
            <a:endParaRPr lang="en-US" sz="1600" i="1" dirty="0" smtClean="0"/>
          </a:p>
          <a:p>
            <a:pPr algn="l" rtl="0" eaLnBrk="1" hangingPunct="1">
              <a:lnSpc>
                <a:spcPct val="80000"/>
              </a:lnSpc>
              <a:defRPr/>
            </a:pPr>
            <a:r>
              <a:rPr lang="en-US" sz="1600" i="1" dirty="0" smtClean="0"/>
              <a:t> </a:t>
            </a:r>
            <a:endParaRPr lang="en-US" sz="1600" b="1" i="1" dirty="0" smtClean="0"/>
          </a:p>
          <a:p>
            <a:pPr algn="l" rtl="0" eaLnBrk="1" hangingPunct="1">
              <a:lnSpc>
                <a:spcPct val="80000"/>
              </a:lnSpc>
              <a:buFont typeface="Wingdings" pitchFamily="2" charset="2"/>
              <a:buNone/>
              <a:defRPr/>
            </a:pPr>
            <a:r>
              <a:rPr lang="en-US" sz="1800" b="1" i="1" dirty="0" smtClean="0"/>
              <a:t>		</a:t>
            </a:r>
            <a:r>
              <a:rPr lang="en-US" sz="1600" i="1" dirty="0" smtClean="0"/>
              <a:t>These specialties can be reorganized as: Individual or Personal; Group, Community; Public; Institutional or Organizational  ….Health Education </a:t>
            </a:r>
          </a:p>
          <a:p>
            <a:pPr algn="l" rtl="0" eaLnBrk="1" hangingPunct="1">
              <a:lnSpc>
                <a:spcPct val="80000"/>
              </a:lnSpc>
              <a:buFont typeface="Wingdings" pitchFamily="2" charset="2"/>
              <a:buNone/>
              <a:defRPr/>
            </a:pPr>
            <a:r>
              <a:rPr lang="en-US" sz="1600" i="1" dirty="0" smtClean="0"/>
              <a:t>(</a:t>
            </a:r>
            <a:r>
              <a:rPr lang="en-US" sz="1600" b="1" i="1" dirty="0" smtClean="0"/>
              <a:t>Only the first</a:t>
            </a:r>
            <a:r>
              <a:rPr lang="en-US" sz="1600" i="1" dirty="0" smtClean="0"/>
              <a:t> … the rest  Just for General Information)</a:t>
            </a:r>
          </a:p>
        </p:txBody>
      </p:sp>
    </p:spTree>
  </p:cSld>
  <p:clrMapOvr>
    <a:masterClrMapping/>
  </p:clrMapOvr>
  <p:transition>
    <p:push dir="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9D820AE5-AB4D-4AAF-8336-31FB3613E80F}" type="slidenum">
              <a:rPr lang="ar-SA"/>
              <a:pPr>
                <a:defRPr/>
              </a:pPr>
              <a:t>109</a:t>
            </a:fld>
            <a:endParaRPr lang="en-US"/>
          </a:p>
        </p:txBody>
      </p:sp>
      <p:sp>
        <p:nvSpPr>
          <p:cNvPr id="110594" name="Rectangle 2"/>
          <p:cNvSpPr>
            <a:spLocks noGrp="1" noRot="1" noChangeArrowheads="1"/>
          </p:cNvSpPr>
          <p:nvPr>
            <p:ph type="title"/>
          </p:nvPr>
        </p:nvSpPr>
        <p:spPr>
          <a:xfrm>
            <a:off x="1042988" y="188913"/>
            <a:ext cx="6400800" cy="720725"/>
          </a:xfrm>
        </p:spPr>
        <p:txBody>
          <a:bodyPr/>
          <a:lstStyle/>
          <a:p>
            <a:pPr eaLnBrk="1" hangingPunct="1">
              <a:defRPr/>
            </a:pPr>
            <a:r>
              <a:rPr lang="en-US" sz="2800" b="0" smtClean="0"/>
              <a:t>LOCAL </a:t>
            </a:r>
            <a:r>
              <a:rPr lang="en-US" sz="2400" b="0" smtClean="0"/>
              <a:t/>
            </a:r>
            <a:br>
              <a:rPr lang="en-US" sz="2400" b="0" smtClean="0"/>
            </a:br>
            <a:r>
              <a:rPr lang="en-US" sz="2400" b="0" smtClean="0"/>
              <a:t>HE ASSOCIATIONS RESOURCES</a:t>
            </a:r>
          </a:p>
        </p:txBody>
      </p:sp>
      <p:sp>
        <p:nvSpPr>
          <p:cNvPr id="110595" name="Rectangle 3"/>
          <p:cNvSpPr>
            <a:spLocks noGrp="1" noRot="1" noChangeArrowheads="1"/>
          </p:cNvSpPr>
          <p:nvPr>
            <p:ph type="body" idx="1"/>
          </p:nvPr>
        </p:nvSpPr>
        <p:spPr>
          <a:xfrm>
            <a:off x="611188" y="1125538"/>
            <a:ext cx="7848600" cy="5111750"/>
          </a:xfrm>
        </p:spPr>
        <p:txBody>
          <a:bodyPr/>
          <a:lstStyle/>
          <a:p>
            <a:pPr algn="l" rtl="0" eaLnBrk="1" hangingPunct="1">
              <a:lnSpc>
                <a:spcPct val="80000"/>
              </a:lnSpc>
              <a:buFont typeface="Wingdings" pitchFamily="2" charset="2"/>
              <a:buNone/>
              <a:defRPr/>
            </a:pPr>
            <a:r>
              <a:rPr lang="en-US" sz="800" smtClean="0"/>
              <a:t>		</a:t>
            </a:r>
            <a:r>
              <a:rPr lang="en-US" sz="1400" smtClean="0"/>
              <a:t>In Saudi Arabia, </a:t>
            </a:r>
            <a:r>
              <a:rPr lang="en-US" sz="1400" b="1" i="1" smtClean="0"/>
              <a:t>despite that there is no special “Association or Board”… as it is the case of global HE</a:t>
            </a:r>
            <a:r>
              <a:rPr lang="en-US" sz="1400" smtClean="0"/>
              <a:t>, there are many HE Resources. </a:t>
            </a:r>
          </a:p>
          <a:p>
            <a:pPr algn="l" rtl="0" eaLnBrk="1" hangingPunct="1">
              <a:lnSpc>
                <a:spcPct val="80000"/>
              </a:lnSpc>
              <a:buFont typeface="Wingdings" pitchFamily="2" charset="2"/>
              <a:buNone/>
              <a:defRPr/>
            </a:pPr>
            <a:endParaRPr lang="en-US" sz="1400" smtClean="0"/>
          </a:p>
          <a:p>
            <a:pPr algn="l" rtl="0" eaLnBrk="1" hangingPunct="1">
              <a:lnSpc>
                <a:spcPct val="80000"/>
              </a:lnSpc>
              <a:defRPr/>
            </a:pPr>
            <a:r>
              <a:rPr lang="en-US" sz="1400" smtClean="0"/>
              <a:t>In addition to a department within every government and private health service sectors, the major HE government sectors are:</a:t>
            </a:r>
          </a:p>
          <a:p>
            <a:pPr algn="l" rtl="0" eaLnBrk="1" hangingPunct="1">
              <a:lnSpc>
                <a:spcPct val="80000"/>
              </a:lnSpc>
              <a:defRPr/>
            </a:pPr>
            <a:r>
              <a:rPr lang="en-US" sz="1400" smtClean="0"/>
              <a:t>  </a:t>
            </a:r>
          </a:p>
          <a:p>
            <a:pPr algn="l" rtl="0" eaLnBrk="1" hangingPunct="1">
              <a:lnSpc>
                <a:spcPct val="80000"/>
              </a:lnSpc>
              <a:defRPr/>
            </a:pPr>
            <a:r>
              <a:rPr lang="en-US" sz="1400" smtClean="0"/>
              <a:t>Department of Health Education, General Directorate of Preventive Health, Ministry of Health, which is located at “Al Suliamnia, King Abdul Azis Road. </a:t>
            </a:r>
          </a:p>
          <a:p>
            <a:pPr algn="l" rtl="0" eaLnBrk="1" hangingPunct="1">
              <a:lnSpc>
                <a:spcPct val="80000"/>
              </a:lnSpc>
              <a:defRPr/>
            </a:pPr>
            <a:r>
              <a:rPr lang="en-US" sz="1400" smtClean="0"/>
              <a:t>Department of Health Education, King Khalid Eyes Specialist Hospital, Riyadh. The most active HE hospital department now, mainly in regarding of HE symposium. </a:t>
            </a:r>
          </a:p>
          <a:p>
            <a:pPr algn="l" rtl="0" eaLnBrk="1" hangingPunct="1">
              <a:lnSpc>
                <a:spcPct val="80000"/>
              </a:lnSpc>
              <a:defRPr/>
            </a:pPr>
            <a:r>
              <a:rPr lang="en-US" sz="1400" smtClean="0"/>
              <a:t>Department of Health Education, Kin Fahd Specialist Hospital, King Abdul Aziz Medical City, National Guard.</a:t>
            </a:r>
          </a:p>
          <a:p>
            <a:pPr algn="l" rtl="0" eaLnBrk="1" hangingPunct="1">
              <a:lnSpc>
                <a:spcPct val="80000"/>
              </a:lnSpc>
              <a:defRPr/>
            </a:pPr>
            <a:r>
              <a:rPr lang="en-US" sz="1400" smtClean="0"/>
              <a:t>Department of Health Education, Riyadh Military Hospital. It is the oldest department, and it was the most active hospital HE department mainly with HE researches &amp; materials.   </a:t>
            </a:r>
          </a:p>
          <a:p>
            <a:pPr algn="l" rtl="0" eaLnBrk="1" hangingPunct="1">
              <a:lnSpc>
                <a:spcPct val="80000"/>
              </a:lnSpc>
              <a:defRPr/>
            </a:pPr>
            <a:r>
              <a:rPr lang="en-US" sz="1400" smtClean="0"/>
              <a:t>Department of Health Education, King Fisal Specialist Hospital &amp; Research Centre.  </a:t>
            </a:r>
          </a:p>
          <a:p>
            <a:pPr algn="l" rtl="0" eaLnBrk="1" hangingPunct="1">
              <a:lnSpc>
                <a:spcPct val="80000"/>
              </a:lnSpc>
              <a:defRPr/>
            </a:pPr>
            <a:r>
              <a:rPr lang="en-US" sz="1400" smtClean="0"/>
              <a:t>Department of Health Education, General Directorate of Schools Health, Ministry of Education, “the place of “Uniceef HE Seat Fond”.   </a:t>
            </a:r>
          </a:p>
          <a:p>
            <a:pPr algn="l" rtl="0" eaLnBrk="1" hangingPunct="1">
              <a:lnSpc>
                <a:spcPct val="80000"/>
              </a:lnSpc>
              <a:defRPr/>
            </a:pPr>
            <a:r>
              <a:rPr lang="en-US" sz="1400" smtClean="0"/>
              <a:t>Department of Health Education, Security Force Hospital, Riyadh.</a:t>
            </a:r>
          </a:p>
          <a:p>
            <a:pPr algn="l" rtl="0" eaLnBrk="1" hangingPunct="1">
              <a:lnSpc>
                <a:spcPct val="80000"/>
              </a:lnSpc>
              <a:defRPr/>
            </a:pPr>
            <a:r>
              <a:rPr lang="en-US" sz="1400" smtClean="0"/>
              <a:t>Academic Department of Health Education, College of Applied Medical Sciences, King Saud University, Riyadh. The lonely academic department. It establishes at 1403 AH.</a:t>
            </a:r>
          </a:p>
          <a:p>
            <a:pPr algn="l" rtl="0" eaLnBrk="1" hangingPunct="1">
              <a:lnSpc>
                <a:spcPct val="80000"/>
              </a:lnSpc>
              <a:defRPr/>
            </a:pPr>
            <a:r>
              <a:rPr lang="en-US" sz="1400" smtClean="0"/>
              <a:t>Saudi Health Specialties Council (Association), It services all health professions including heath education specialists &amp; heath educators.</a:t>
            </a:r>
          </a:p>
          <a:p>
            <a:pPr algn="l" rtl="0" eaLnBrk="1" hangingPunct="1">
              <a:lnSpc>
                <a:spcPct val="80000"/>
              </a:lnSpc>
              <a:defRPr/>
            </a:pPr>
            <a:r>
              <a:rPr lang="en-US" sz="1400" b="1" smtClean="0"/>
              <a:t>Our Live</a:t>
            </a:r>
            <a:r>
              <a:rPr lang="en-US" sz="1400" smtClean="0"/>
              <a:t>: the Saudi Volunteer Association for Health Education       </a:t>
            </a:r>
          </a:p>
          <a:p>
            <a:pPr algn="l" rtl="0" eaLnBrk="1" hangingPunct="1">
              <a:lnSpc>
                <a:spcPct val="80000"/>
              </a:lnSpc>
              <a:defRPr/>
            </a:pPr>
            <a:endParaRPr lang="en-US" sz="1400" b="1" i="1" smtClean="0"/>
          </a:p>
          <a:p>
            <a:pPr algn="ctr" rtl="0" eaLnBrk="1" hangingPunct="1">
              <a:lnSpc>
                <a:spcPct val="80000"/>
              </a:lnSpc>
              <a:buFont typeface="Wingdings" pitchFamily="2" charset="2"/>
              <a:buNone/>
              <a:defRPr/>
            </a:pPr>
            <a:r>
              <a:rPr lang="en-US" sz="1400" b="1" i="1" smtClean="0"/>
              <a:t>“independently, you have to discover the activities of these sectors and other national sectors”</a:t>
            </a:r>
          </a:p>
        </p:txBody>
      </p:sp>
    </p:spTree>
  </p:cSld>
  <p:clrMapOvr>
    <a:masterClrMapping/>
  </p:clrMapOvr>
  <p:transition>
    <p:push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a:xfrm>
            <a:off x="3429000" y="6500834"/>
            <a:ext cx="2895600" cy="292079"/>
          </a:xfrm>
        </p:spPr>
        <p:txBody>
          <a:bodyPr/>
          <a:lstStyle/>
          <a:p>
            <a:pPr>
              <a:defRPr/>
            </a:pPr>
            <a:r>
              <a:rPr lang="en-US" dirty="0" err="1" smtClean="0"/>
              <a:t>Johali</a:t>
            </a:r>
            <a:r>
              <a:rPr lang="en-US" dirty="0" smtClean="0"/>
              <a:t> 2 DHES 2014</a:t>
            </a:r>
            <a:endParaRPr lang="en-US" dirty="0"/>
          </a:p>
        </p:txBody>
      </p:sp>
      <p:sp>
        <p:nvSpPr>
          <p:cNvPr id="6" name="عنصر نائب لرقم الشريحة 5"/>
          <p:cNvSpPr>
            <a:spLocks noGrp="1"/>
          </p:cNvSpPr>
          <p:nvPr>
            <p:ph type="sldNum" sz="quarter" idx="12"/>
          </p:nvPr>
        </p:nvSpPr>
        <p:spPr/>
        <p:txBody>
          <a:bodyPr/>
          <a:lstStyle/>
          <a:p>
            <a:pPr>
              <a:defRPr/>
            </a:pPr>
            <a:fld id="{4E7CA78D-1B95-47E1-AB0E-02588C41D358}" type="slidenum">
              <a:rPr lang="ar-SA"/>
              <a:pPr>
                <a:defRPr/>
              </a:pPr>
              <a:t>11</a:t>
            </a:fld>
            <a:endParaRPr lang="en-US"/>
          </a:p>
        </p:txBody>
      </p:sp>
      <p:sp>
        <p:nvSpPr>
          <p:cNvPr id="174082" name="Rectangle 2"/>
          <p:cNvSpPr>
            <a:spLocks noGrp="1" noRot="1" noChangeArrowheads="1"/>
          </p:cNvSpPr>
          <p:nvPr>
            <p:ph type="title"/>
          </p:nvPr>
        </p:nvSpPr>
        <p:spPr>
          <a:xfrm>
            <a:off x="2540013" y="71414"/>
            <a:ext cx="3889375" cy="431329"/>
          </a:xfrm>
        </p:spPr>
        <p:txBody>
          <a:bodyPr/>
          <a:lstStyle/>
          <a:p>
            <a:pPr algn="ctr" eaLnBrk="1" hangingPunct="1">
              <a:defRPr/>
            </a:pPr>
            <a:r>
              <a:rPr lang="en-US" sz="2400" b="0" i="1" dirty="0" smtClean="0">
                <a:solidFill>
                  <a:schemeClr val="tx1"/>
                </a:solidFill>
              </a:rPr>
              <a:t>The DHJD</a:t>
            </a:r>
          </a:p>
        </p:txBody>
      </p:sp>
      <p:sp>
        <p:nvSpPr>
          <p:cNvPr id="33793" name="Rectangle 1"/>
          <p:cNvSpPr>
            <a:spLocks noChangeArrowheads="1"/>
          </p:cNvSpPr>
          <p:nvPr/>
        </p:nvSpPr>
        <p:spPr bwMode="auto">
          <a:xfrm>
            <a:off x="0" y="0"/>
            <a:ext cx="216791" cy="5078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مستطيل 8"/>
          <p:cNvSpPr/>
          <p:nvPr/>
        </p:nvSpPr>
        <p:spPr>
          <a:xfrm>
            <a:off x="683568" y="4572008"/>
            <a:ext cx="8136904" cy="181588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609600" indent="-609600" algn="l" rtl="0" eaLnBrk="1" hangingPunct="1">
              <a:lnSpc>
                <a:spcPct val="80000"/>
              </a:lnSpc>
              <a:buFontTx/>
              <a:buNone/>
              <a:defRPr/>
            </a:pPr>
            <a:r>
              <a:rPr lang="en-US" sz="2000" b="1" i="1" dirty="0" smtClean="0">
                <a:latin typeface="Times New Roman" pitchFamily="18" charset="0"/>
                <a:cs typeface="Times New Roman" pitchFamily="18" charset="0"/>
              </a:rPr>
              <a:t>To Conclude; </a:t>
            </a:r>
          </a:p>
          <a:p>
            <a:pPr marL="609600" indent="-609600" algn="l" rtl="0" eaLnBrk="1" hangingPunct="1">
              <a:lnSpc>
                <a:spcPct val="80000"/>
              </a:lnSpc>
              <a:buFontTx/>
              <a:buNone/>
              <a:defRPr/>
            </a:pPr>
            <a:r>
              <a:rPr lang="en-US" sz="2000" b="1" dirty="0" smtClean="0">
                <a:latin typeface="Times New Roman" pitchFamily="18" charset="0"/>
                <a:cs typeface="Times New Roman" pitchFamily="18" charset="0"/>
              </a:rPr>
              <a:t>The </a:t>
            </a:r>
            <a:r>
              <a:rPr lang="en-US" sz="2000" dirty="0" smtClean="0">
                <a:latin typeface="Times New Roman" pitchFamily="18" charset="0"/>
                <a:cs typeface="Times New Roman" pitchFamily="18" charset="0"/>
              </a:rPr>
              <a:t>Major Reason</a:t>
            </a:r>
            <a:r>
              <a:rPr lang="en-US" sz="2000" b="1" dirty="0" smtClean="0">
                <a:latin typeface="Times New Roman" pitchFamily="18" charset="0"/>
                <a:cs typeface="Times New Roman" pitchFamily="18" charset="0"/>
              </a:rPr>
              <a:t> </a:t>
            </a:r>
            <a:r>
              <a:rPr lang="en-US" sz="2000" b="1" i="1" dirty="0" smtClean="0">
                <a:latin typeface="Times New Roman" pitchFamily="18" charset="0"/>
                <a:cs typeface="Times New Roman" pitchFamily="18" charset="0"/>
              </a:rPr>
              <a:t>WHY DHE ?</a:t>
            </a:r>
            <a:r>
              <a:rPr lang="en-US" sz="2000" b="1" dirty="0" smtClean="0">
                <a:latin typeface="Times New Roman" pitchFamily="18" charset="0"/>
                <a:cs typeface="Times New Roman" pitchFamily="18" charset="0"/>
              </a:rPr>
              <a:t>, because “</a:t>
            </a:r>
            <a:r>
              <a:rPr lang="en-US" sz="2000" b="1" i="1" dirty="0" smtClean="0">
                <a:latin typeface="Times New Roman" pitchFamily="18" charset="0"/>
                <a:cs typeface="Times New Roman" pitchFamily="18" charset="0"/>
              </a:rPr>
              <a:t>HE is a part of DH </a:t>
            </a:r>
            <a:r>
              <a:rPr lang="en-US" sz="2000" i="1" dirty="0" smtClean="0">
                <a:latin typeface="Times New Roman" pitchFamily="18" charset="0"/>
                <a:cs typeface="Times New Roman" pitchFamily="18" charset="0"/>
              </a:rPr>
              <a:t>Professional Duties</a:t>
            </a:r>
            <a:r>
              <a:rPr lang="en-US" sz="2000" b="1" i="1" dirty="0" smtClean="0">
                <a:latin typeface="Times New Roman" pitchFamily="18" charset="0"/>
                <a:cs typeface="Times New Roman" pitchFamily="18" charset="0"/>
              </a:rPr>
              <a:t>  - Job Description (DHJD) To; </a:t>
            </a:r>
          </a:p>
          <a:p>
            <a:pPr marL="609600" indent="-609600" algn="l" rtl="0" eaLnBrk="1" hangingPunct="1">
              <a:lnSpc>
                <a:spcPct val="80000"/>
              </a:lnSpc>
              <a:buFontTx/>
              <a:buNone/>
              <a:defRPr/>
            </a:pPr>
            <a:endParaRPr lang="en-US" sz="2000" b="1" i="1" dirty="0" smtClean="0">
              <a:latin typeface="Times New Roman" pitchFamily="18" charset="0"/>
              <a:cs typeface="Times New Roman" pitchFamily="18" charset="0"/>
            </a:endParaRPr>
          </a:p>
          <a:p>
            <a:pPr marL="609600" indent="-609600" algn="l" rtl="0" eaLnBrk="1" hangingPunct="1">
              <a:lnSpc>
                <a:spcPct val="80000"/>
              </a:lnSpc>
              <a:buFontTx/>
              <a:buNone/>
              <a:defRPr/>
            </a:pPr>
            <a:r>
              <a:rPr lang="en-US" sz="2000" b="1" i="1"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Protect;  Prevent ; Control  and, Maintain, and </a:t>
            </a:r>
            <a:r>
              <a:rPr lang="en-US" sz="2000" b="1" i="1" dirty="0" smtClean="0">
                <a:latin typeface="Times New Roman" pitchFamily="18" charset="0"/>
                <a:cs typeface="Times New Roman" pitchFamily="18" charset="0"/>
              </a:rPr>
              <a:t>Promote Quality of  DHS \ Healthful Life \ for your, your colleagues, your patients  and Nation ….</a:t>
            </a:r>
          </a:p>
        </p:txBody>
      </p:sp>
      <p:sp>
        <p:nvSpPr>
          <p:cNvPr id="35842" name="Rectangle 2"/>
          <p:cNvSpPr>
            <a:spLocks noChangeArrowheads="1"/>
          </p:cNvSpPr>
          <p:nvPr/>
        </p:nvSpPr>
        <p:spPr bwMode="auto">
          <a:xfrm>
            <a:off x="683568" y="1698489"/>
            <a:ext cx="8028384"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57200" algn="l"/>
              </a:tabLst>
            </a:pPr>
            <a:r>
              <a:rPr kumimoji="0" lang="ar-SA" sz="1600" b="0" i="0" u="none" strike="noStrike" cap="none" normalizeH="0" baseline="0" dirty="0" err="1" smtClean="0">
                <a:ln>
                  <a:noFill/>
                </a:ln>
                <a:effectLst/>
                <a:latin typeface="Arial" pitchFamily="34" charset="0"/>
                <a:cs typeface="Arial" pitchFamily="34" charset="0"/>
              </a:rPr>
              <a:t>:</a:t>
            </a:r>
            <a:endParaRPr kumimoji="0" lang="ar-SA" sz="1600" b="0" i="0" u="none" strike="noStrike" cap="none" normalizeH="0" baseline="0" dirty="0" smtClean="0">
              <a:ln>
                <a:noFill/>
              </a:ln>
              <a:effectLst/>
              <a:latin typeface="Arial"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457200" algn="l"/>
              </a:tabLst>
            </a:pPr>
            <a:endParaRPr lang="ar-SA" sz="1600" dirty="0" smtClean="0"/>
          </a:p>
          <a:p>
            <a:pPr marL="0" marR="0" lvl="0" indent="0" algn="just" defTabSz="914400" rtl="0" eaLnBrk="1" fontAlgn="base" latinLnBrk="0" hangingPunct="1">
              <a:lnSpc>
                <a:spcPct val="100000"/>
              </a:lnSpc>
              <a:spcBef>
                <a:spcPct val="0"/>
              </a:spcBef>
              <a:spcAft>
                <a:spcPct val="0"/>
              </a:spcAft>
              <a:buClrTx/>
              <a:buSzTx/>
              <a:buFontTx/>
              <a:buNone/>
              <a:tabLst>
                <a:tab pos="457200" algn="l"/>
              </a:tabLst>
            </a:pPr>
            <a:endParaRPr kumimoji="0" lang="ar-SA" sz="1600" b="0" i="0" u="none" strike="noStrike" cap="none" normalizeH="0" baseline="0" dirty="0" smtClean="0">
              <a:ln>
                <a:noFill/>
              </a:ln>
              <a:effectLst/>
              <a:latin typeface="Arial"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457200" algn="l"/>
              </a:tabLst>
            </a:pPr>
            <a:endParaRPr lang="ar-SA" sz="1600" dirty="0" smtClean="0"/>
          </a:p>
          <a:p>
            <a:pPr marL="0" marR="0" lvl="0" indent="0" algn="just" defTabSz="914400" rtl="0" eaLnBrk="1" fontAlgn="base" latinLnBrk="0" hangingPunct="1">
              <a:lnSpc>
                <a:spcPct val="100000"/>
              </a:lnSpc>
              <a:spcBef>
                <a:spcPct val="0"/>
              </a:spcBef>
              <a:spcAft>
                <a:spcPct val="0"/>
              </a:spcAft>
              <a:buClrTx/>
              <a:buSzTx/>
              <a:buFontTx/>
              <a:buNone/>
              <a:tabLst>
                <a:tab pos="457200" algn="l"/>
              </a:tabLst>
            </a:pPr>
            <a:endParaRPr kumimoji="0" lang="ar-SA" sz="1600" b="0" i="0" u="none" strike="noStrike" cap="none" normalizeH="0" baseline="0" dirty="0" smtClean="0">
              <a:ln>
                <a:noFill/>
              </a:ln>
              <a:effectLst/>
              <a:latin typeface="Arial"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457200" algn="l"/>
              </a:tabLst>
            </a:pPr>
            <a:endParaRPr kumimoji="0" lang="en-US" sz="1600" b="0" i="0" u="none" strike="noStrike" cap="none" normalizeH="0" baseline="0" dirty="0" smtClean="0">
              <a:ln>
                <a:noFill/>
              </a:ln>
              <a:effectLst/>
              <a:latin typeface="Arial" pitchFamily="34" charset="0"/>
              <a:cs typeface="Arial" pitchFamily="34" charset="0"/>
            </a:endParaRPr>
          </a:p>
        </p:txBody>
      </p:sp>
      <p:sp>
        <p:nvSpPr>
          <p:cNvPr id="35843" name="Rectangle 3"/>
          <p:cNvSpPr>
            <a:spLocks noChangeArrowheads="1"/>
          </p:cNvSpPr>
          <p:nvPr/>
        </p:nvSpPr>
        <p:spPr bwMode="auto">
          <a:xfrm>
            <a:off x="642910" y="428604"/>
            <a:ext cx="8175852"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tab pos="457200" algn="l"/>
              </a:tabLst>
            </a:pPr>
            <a:r>
              <a:rPr kumimoji="0" lang="ar-SA" sz="1600" b="0" i="0" u="none" strike="noStrike" cap="none" normalizeH="0" baseline="0" dirty="0" smtClean="0">
                <a:ln>
                  <a:noFill/>
                </a:ln>
                <a:effectLst/>
                <a:latin typeface="Arial" pitchFamily="34" charset="0"/>
                <a:cs typeface="Arial" pitchFamily="34" charset="0"/>
              </a:rPr>
              <a:t>Some of the services provided by dental hygienists may include: </a:t>
            </a:r>
          </a:p>
          <a:p>
            <a:pPr marL="0" marR="0" lvl="0" indent="0" algn="just" defTabSz="914400" rtl="0" eaLnBrk="1" fontAlgn="base" latinLnBrk="0" hangingPunct="1">
              <a:lnSpc>
                <a:spcPct val="100000"/>
              </a:lnSpc>
              <a:spcBef>
                <a:spcPct val="0"/>
              </a:spcBef>
              <a:spcAft>
                <a:spcPct val="0"/>
              </a:spcAft>
              <a:buClrTx/>
              <a:buSzTx/>
              <a:tabLst>
                <a:tab pos="457200" algn="l"/>
              </a:tabLst>
            </a:pPr>
            <a:endParaRPr kumimoji="0" lang="ar-SA" sz="1600" b="0" i="0" u="none" strike="noStrike" cap="none" normalizeH="0" baseline="0" dirty="0" smtClean="0">
              <a:ln>
                <a:noFill/>
              </a:ln>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tabLst>
                <a:tab pos="457200" algn="l"/>
              </a:tabLst>
            </a:pPr>
            <a:r>
              <a:rPr lang="en-US" sz="1600" dirty="0" smtClean="0"/>
              <a:t> </a:t>
            </a:r>
            <a:r>
              <a:rPr kumimoji="0" lang="en-US" sz="1600" b="0" i="0" u="none" strike="noStrike" cap="none" normalizeH="0" baseline="0" dirty="0" smtClean="0">
                <a:ln>
                  <a:noFill/>
                </a:ln>
                <a:effectLst/>
                <a:latin typeface="Arial" pitchFamily="34" charset="0"/>
                <a:cs typeface="Arial" pitchFamily="34" charset="0"/>
              </a:rPr>
              <a:t>P</a:t>
            </a:r>
            <a:r>
              <a:rPr kumimoji="0" lang="ar-SA" sz="1600" b="0" i="0" u="none" strike="noStrike" cap="none" normalizeH="0" baseline="0" dirty="0" smtClean="0">
                <a:ln>
                  <a:noFill/>
                </a:ln>
                <a:effectLst/>
                <a:latin typeface="Arial" pitchFamily="34" charset="0"/>
                <a:cs typeface="Arial" pitchFamily="34" charset="0"/>
              </a:rPr>
              <a:t>atient screening procedures; such as assessment of oral health conditions, review of</a:t>
            </a:r>
            <a:r>
              <a:rPr kumimoji="0" lang="ar-SA" sz="1600" b="0" i="0" u="none" strike="noStrike" cap="none" normalizeH="0" dirty="0" smtClean="0">
                <a:ln>
                  <a:noFill/>
                </a:ln>
                <a:effectLst/>
                <a:latin typeface="Arial" pitchFamily="34" charset="0"/>
                <a:cs typeface="Arial" pitchFamily="34" charset="0"/>
              </a:rPr>
              <a:t> </a:t>
            </a:r>
            <a:r>
              <a:rPr kumimoji="0" lang="ar-SA" sz="1600" b="0" i="0" u="none" strike="noStrike" cap="none" normalizeH="0" baseline="0" dirty="0" smtClean="0">
                <a:ln>
                  <a:noFill/>
                </a:ln>
                <a:effectLst/>
                <a:latin typeface="Arial" pitchFamily="34" charset="0"/>
                <a:cs typeface="Arial" pitchFamily="34" charset="0"/>
              </a:rPr>
              <a:t>the health history, oral cancer screening, head and neck inspection, dental charting and taking blood pressure and pulse</a:t>
            </a:r>
          </a:p>
          <a:p>
            <a:pPr marL="0" marR="0" lvl="0" indent="0" algn="just" defTabSz="914400" rtl="0" eaLnBrk="0" fontAlgn="base" latinLnBrk="0" hangingPunct="0">
              <a:lnSpc>
                <a:spcPct val="100000"/>
              </a:lnSpc>
              <a:spcBef>
                <a:spcPct val="0"/>
              </a:spcBef>
              <a:spcAft>
                <a:spcPct val="0"/>
              </a:spcAft>
              <a:buClrTx/>
              <a:buSzTx/>
              <a:tabLst>
                <a:tab pos="457200" algn="l"/>
              </a:tabLst>
            </a:pPr>
            <a:r>
              <a:rPr kumimoji="0" lang="en-US" sz="1600" b="0" i="0" u="none" strike="noStrike" cap="none" normalizeH="0" baseline="0" dirty="0" smtClean="0">
                <a:ln>
                  <a:noFill/>
                </a:ln>
                <a:effectLst/>
                <a:latin typeface="Arial" pitchFamily="34" charset="0"/>
                <a:cs typeface="Arial" pitchFamily="34" charset="0"/>
              </a:rPr>
              <a:t>T</a:t>
            </a:r>
            <a:r>
              <a:rPr kumimoji="0" lang="ar-SA" sz="1600" b="0" i="0" u="none" strike="noStrike" cap="none" normalizeH="0" baseline="0" dirty="0" smtClean="0">
                <a:ln>
                  <a:noFill/>
                </a:ln>
                <a:effectLst/>
                <a:latin typeface="Arial" pitchFamily="34" charset="0"/>
                <a:cs typeface="Arial" pitchFamily="34" charset="0"/>
              </a:rPr>
              <a:t>aking and developing dental radiographs (x-ray</a:t>
            </a:r>
            <a:r>
              <a:rPr kumimoji="0" lang="en-US" sz="1600" b="0" i="0" u="none" strike="noStrike" cap="none" normalizeH="0" baseline="0" dirty="0" smtClean="0">
                <a:ln>
                  <a:noFill/>
                </a:ln>
                <a:effectLst/>
                <a:latin typeface="Arial" pitchFamily="34" charset="0"/>
                <a:cs typeface="Arial" pitchFamily="34" charset="0"/>
              </a:rPr>
              <a:t>s)</a:t>
            </a:r>
            <a:r>
              <a:rPr kumimoji="0" lang="en-US" sz="1600" b="0" i="0" u="none" strike="noStrike" cap="none" normalizeH="0" dirty="0" smtClean="0">
                <a:ln>
                  <a:noFill/>
                </a:ln>
                <a:effectLst/>
                <a:latin typeface="Arial" pitchFamily="34" charset="0"/>
                <a:cs typeface="Arial" pitchFamily="34" charset="0"/>
              </a:rPr>
              <a:t> </a:t>
            </a:r>
            <a:endParaRPr kumimoji="0" lang="ar-SA" sz="1600" b="0" i="0" u="none" strike="noStrike" cap="none" normalizeH="0" baseline="0" dirty="0" smtClean="0">
              <a:ln>
                <a:noFill/>
              </a:ln>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tabLst>
                <a:tab pos="457200" algn="l"/>
              </a:tabLst>
            </a:pPr>
            <a:r>
              <a:rPr kumimoji="0" lang="ar-SA" sz="1600" b="0" i="0" u="none" strike="noStrike" cap="none" normalizeH="0" baseline="0" dirty="0" err="1" smtClean="0">
                <a:ln>
                  <a:noFill/>
                </a:ln>
                <a:effectLst/>
                <a:latin typeface="Arial" pitchFamily="34" charset="0"/>
                <a:cs typeface="Arial" pitchFamily="34" charset="0"/>
              </a:rPr>
              <a:t>removing calculus and plaque (hard and soft deposits) from all surfaces of the teeth</a:t>
            </a:r>
            <a:endParaRPr kumimoji="0" lang="ar-SA" sz="1600" b="0" i="0" u="none" strike="noStrike" cap="none" normalizeH="0" baseline="0" dirty="0" smtClean="0">
              <a:ln>
                <a:noFill/>
              </a:ln>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tabLst>
                <a:tab pos="457200" algn="l"/>
              </a:tabLst>
            </a:pPr>
            <a:r>
              <a:rPr kumimoji="0" lang="ar-SA" sz="1600" b="0" i="0" u="none" strike="noStrike" cap="none" normalizeH="0" baseline="0" dirty="0" err="1" smtClean="0">
                <a:ln>
                  <a:noFill/>
                </a:ln>
                <a:effectLst/>
                <a:latin typeface="Arial" pitchFamily="34" charset="0"/>
                <a:cs typeface="Arial" pitchFamily="34" charset="0"/>
              </a:rPr>
              <a:t>applying preventive materials to the teeth (e.g., sealants and fluorides)</a:t>
            </a:r>
            <a:endParaRPr kumimoji="0" lang="ar-SA" sz="1600" b="0" i="0" u="none" strike="noStrike" cap="none" normalizeH="0" baseline="0" dirty="0" smtClean="0">
              <a:ln>
                <a:noFill/>
              </a:ln>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tabLst>
                <a:tab pos="457200" algn="l"/>
              </a:tabLst>
            </a:pPr>
            <a:r>
              <a:rPr kumimoji="0" lang="ar-SA" sz="1600" b="0" i="0" u="none" strike="noStrike" cap="none" normalizeH="0" baseline="0" dirty="0" err="1" smtClean="0">
                <a:ln>
                  <a:noFill/>
                </a:ln>
                <a:effectLst/>
                <a:latin typeface="Arial" pitchFamily="34" charset="0"/>
                <a:cs typeface="Arial" pitchFamily="34" charset="0"/>
              </a:rPr>
              <a:t>teaching patients appropriate oral hygiene strategies to maintain oral health; </a:t>
            </a:r>
            <a:br>
              <a:rPr kumimoji="0" lang="ar-SA" sz="1600" b="0" i="0" u="none" strike="noStrike" cap="none" normalizeH="0" baseline="0" dirty="0" err="1" smtClean="0">
                <a:ln>
                  <a:noFill/>
                </a:ln>
                <a:effectLst/>
                <a:latin typeface="Arial" pitchFamily="34" charset="0"/>
                <a:cs typeface="Arial" pitchFamily="34" charset="0"/>
              </a:rPr>
            </a:br>
            <a:r>
              <a:rPr kumimoji="0" lang="ar-SA" sz="1600" b="0" i="0" u="none" strike="noStrike" cap="none" normalizeH="0" baseline="0" dirty="0" err="1" smtClean="0">
                <a:ln>
                  <a:noFill/>
                </a:ln>
                <a:effectLst/>
                <a:latin typeface="Arial" pitchFamily="34" charset="0"/>
                <a:cs typeface="Arial" pitchFamily="34" charset="0"/>
              </a:rPr>
              <a:t>(e.g., tooth brushing, flossing and nutritional counseling)</a:t>
            </a:r>
            <a:endParaRPr kumimoji="0" lang="ar-SA" sz="1600" b="0" i="0" u="none" strike="noStrike" cap="none" normalizeH="0" baseline="0" dirty="0" smtClean="0">
              <a:ln>
                <a:noFill/>
              </a:ln>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tabLst>
                <a:tab pos="457200" algn="l"/>
              </a:tabLst>
            </a:pPr>
            <a:r>
              <a:rPr kumimoji="0" lang="ar-SA" sz="1600" b="0" i="0" u="none" strike="noStrike" cap="none" normalizeH="0" baseline="0" dirty="0" err="1" smtClean="0">
                <a:ln>
                  <a:noFill/>
                </a:ln>
                <a:effectLst/>
                <a:latin typeface="Arial" pitchFamily="34" charset="0"/>
                <a:cs typeface="Arial" pitchFamily="34" charset="0"/>
              </a:rPr>
              <a:t>counseling patients about good nutrition and its impact on oral health</a:t>
            </a:r>
            <a:endParaRPr kumimoji="0" lang="ar-SA" sz="1600" b="0" i="0" u="none" strike="noStrike" cap="none" normalizeH="0" baseline="0" dirty="0" smtClean="0">
              <a:ln>
                <a:noFill/>
              </a:ln>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tabLst>
                <a:tab pos="457200" algn="l"/>
              </a:tabLst>
            </a:pPr>
            <a:r>
              <a:rPr kumimoji="0" lang="ar-SA" sz="1600" b="0" i="0" u="none" strike="noStrike" cap="none" normalizeH="0" baseline="0" dirty="0" err="1" smtClean="0">
                <a:ln>
                  <a:noFill/>
                </a:ln>
                <a:effectLst/>
                <a:latin typeface="Arial" pitchFamily="34" charset="0"/>
                <a:cs typeface="Arial" pitchFamily="34" charset="0"/>
              </a:rPr>
              <a:t>making impressions of patients' teeth for study casts (models of teeth used by dentists to evaluate patient treatment needs)</a:t>
            </a:r>
            <a:endParaRPr kumimoji="0" lang="en-US" sz="1600" b="0" i="0" u="none" strike="noStrike" cap="none" normalizeH="0" baseline="0" dirty="0" smtClean="0">
              <a:ln>
                <a:noFill/>
              </a:ln>
              <a:effectLst/>
              <a:latin typeface="Arial" pitchFamily="34" charset="0"/>
              <a:ea typeface="Calibri"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tabLst>
                <a:tab pos="457200" algn="l"/>
              </a:tabLst>
            </a:pPr>
            <a:r>
              <a:rPr kumimoji="0" lang="en-US" sz="1600" b="0" i="0" u="none" strike="noStrike" cap="none" normalizeH="0" baseline="0" dirty="0" smtClean="0">
                <a:ln>
                  <a:noFill/>
                </a:ln>
                <a:effectLst/>
                <a:latin typeface="Arial" pitchFamily="34" charset="0"/>
                <a:ea typeface="Calibri" pitchFamily="34" charset="0"/>
                <a:cs typeface="Arial" pitchFamily="34" charset="0"/>
              </a:rPr>
              <a:t>performing documentation and office management activities</a:t>
            </a:r>
          </a:p>
          <a:p>
            <a:pPr marL="0" marR="0" lvl="0" indent="0" algn="just" defTabSz="914400" rtl="0" eaLnBrk="0" fontAlgn="base" latinLnBrk="0" hangingPunct="0">
              <a:lnSpc>
                <a:spcPct val="100000"/>
              </a:lnSpc>
              <a:spcBef>
                <a:spcPct val="0"/>
              </a:spcBef>
              <a:spcAft>
                <a:spcPct val="0"/>
              </a:spcAft>
              <a:buClrTx/>
              <a:buSzTx/>
              <a:tabLst>
                <a:tab pos="457200" algn="l"/>
              </a:tabLst>
            </a:pPr>
            <a:r>
              <a:rPr kumimoji="0" lang="en-US" sz="1600" b="0" i="0" u="none" strike="noStrike" cap="none" normalizeH="0" baseline="0" dirty="0" smtClean="0">
                <a:ln>
                  <a:noFill/>
                </a:ln>
                <a:effectLst/>
                <a:latin typeface="Arial" pitchFamily="34" charset="0"/>
                <a:cs typeface="Arial" pitchFamily="34" charset="0"/>
              </a:rPr>
              <a:t> </a:t>
            </a:r>
          </a:p>
        </p:txBody>
      </p:sp>
      <p:sp>
        <p:nvSpPr>
          <p:cNvPr id="11" name="مستطيل 10"/>
          <p:cNvSpPr/>
          <p:nvPr/>
        </p:nvSpPr>
        <p:spPr>
          <a:xfrm>
            <a:off x="3602266" y="4143380"/>
            <a:ext cx="5184576" cy="461665"/>
          </a:xfrm>
          <a:prstGeom prst="rect">
            <a:avLst/>
          </a:prstGeom>
        </p:spPr>
        <p:txBody>
          <a:bodyPr wrap="square">
            <a:spAutoFit/>
          </a:bodyPr>
          <a:lstStyle/>
          <a:p>
            <a:r>
              <a:rPr lang="en-US" sz="1200" dirty="0" smtClean="0"/>
              <a:t>http://colleges.ksu.edu.sa/AppliedMedicalSciences/DENTALHEALTH/Pages/Future-Career.aspx</a:t>
            </a:r>
            <a:endParaRPr lang="ar-SA" sz="1200" dirty="0"/>
          </a:p>
        </p:txBody>
      </p:sp>
    </p:spTree>
  </p:cSld>
  <p:clrMapOvr>
    <a:masterClrMapping/>
  </p:clrMapOvr>
  <p:transition>
    <p:push dir="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اريخ 3"/>
          <p:cNvSpPr>
            <a:spLocks noGrp="1"/>
          </p:cNvSpPr>
          <p:nvPr>
            <p:ph type="dt" sz="quarter" idx="10"/>
          </p:nvPr>
        </p:nvSpPr>
        <p:spPr/>
        <p:txBody>
          <a:bodyPr/>
          <a:lstStyle/>
          <a:p>
            <a:pPr>
              <a:defRPr/>
            </a:pPr>
            <a:r>
              <a:rPr lang="ar-SA" smtClean="0"/>
              <a:t>CHS487</a:t>
            </a:r>
            <a:endParaRPr lang="en-US"/>
          </a:p>
        </p:txBody>
      </p:sp>
      <p:sp>
        <p:nvSpPr>
          <p:cNvPr id="6"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7" name="عنصر نائب لرقم الشريحة 5"/>
          <p:cNvSpPr>
            <a:spLocks noGrp="1"/>
          </p:cNvSpPr>
          <p:nvPr>
            <p:ph type="sldNum" sz="quarter" idx="12"/>
          </p:nvPr>
        </p:nvSpPr>
        <p:spPr/>
        <p:txBody>
          <a:bodyPr/>
          <a:lstStyle/>
          <a:p>
            <a:pPr>
              <a:defRPr/>
            </a:pPr>
            <a:fld id="{C22D8F89-E891-42E6-8A1C-DE8BBB0F91E5}" type="slidenum">
              <a:rPr lang="ar-SA"/>
              <a:pPr>
                <a:defRPr/>
              </a:pPr>
              <a:t>110</a:t>
            </a:fld>
            <a:endParaRPr lang="en-US"/>
          </a:p>
        </p:txBody>
      </p:sp>
      <p:sp>
        <p:nvSpPr>
          <p:cNvPr id="180226" name="Rectangle 2"/>
          <p:cNvSpPr>
            <a:spLocks noGrp="1" noRot="1" noChangeArrowheads="1"/>
          </p:cNvSpPr>
          <p:nvPr>
            <p:ph type="title"/>
          </p:nvPr>
        </p:nvSpPr>
        <p:spPr>
          <a:xfrm>
            <a:off x="2133600" y="228600"/>
            <a:ext cx="4648200" cy="762000"/>
          </a:xfrm>
        </p:spPr>
        <p:txBody>
          <a:bodyPr/>
          <a:lstStyle/>
          <a:p>
            <a:pPr algn="ctr" rtl="0" eaLnBrk="1" hangingPunct="1">
              <a:defRPr/>
            </a:pPr>
            <a:r>
              <a:rPr lang="en-US" sz="3200" b="0" smtClean="0"/>
              <a:t>Our Live</a:t>
            </a:r>
            <a:r>
              <a:rPr lang="en-US" sz="3600" b="0" smtClean="0"/>
              <a:t> </a:t>
            </a:r>
            <a:r>
              <a:rPr lang="ar-SA" sz="2800" b="0" smtClean="0">
                <a:cs typeface="Monotype Koufi" pitchFamily="2" charset="-78"/>
              </a:rPr>
              <a:t>حياتنا</a:t>
            </a:r>
            <a:r>
              <a:rPr lang="ar-SA" sz="3600" b="0" smtClean="0"/>
              <a:t> </a:t>
            </a:r>
            <a:r>
              <a:rPr lang="en-US" sz="3600" b="0" smtClean="0">
                <a:cs typeface="Monotype Koufi" pitchFamily="2" charset="-78"/>
              </a:rPr>
              <a:t/>
            </a:r>
            <a:br>
              <a:rPr lang="en-US" sz="3600" b="0" smtClean="0">
                <a:cs typeface="Monotype Koufi" pitchFamily="2" charset="-78"/>
              </a:rPr>
            </a:br>
            <a:r>
              <a:rPr lang="ar-SA" sz="2000" b="0" smtClean="0">
                <a:cs typeface="Monotype Koufi" pitchFamily="2" charset="-78"/>
              </a:rPr>
              <a:t>الجمعية الخيرية السعودية للتثقيف الصحي</a:t>
            </a:r>
            <a:endParaRPr lang="en-US" sz="2000" b="0" smtClean="0">
              <a:cs typeface="Monotype Koufi" pitchFamily="2" charset="-78"/>
            </a:endParaRPr>
          </a:p>
        </p:txBody>
      </p:sp>
      <p:pic>
        <p:nvPicPr>
          <p:cNvPr id="102406" name="Picture 3" descr="HE Resources SSHE Our Live"/>
          <p:cNvPicPr>
            <a:picLocks noGrp="1" noChangeAspect="1" noChangeArrowheads="1"/>
          </p:cNvPicPr>
          <p:nvPr>
            <p:ph type="body" idx="1"/>
          </p:nvPr>
        </p:nvPicPr>
        <p:blipFill>
          <a:blip r:embed="rId2" cstate="print"/>
          <a:srcRect/>
          <a:stretch>
            <a:fillRect/>
          </a:stretch>
        </p:blipFill>
        <p:spPr>
          <a:xfrm>
            <a:off x="1447800" y="1268413"/>
            <a:ext cx="6400800" cy="4105275"/>
          </a:xfrm>
          <a:noFill/>
        </p:spPr>
      </p:pic>
      <p:sp>
        <p:nvSpPr>
          <p:cNvPr id="180228" name="Rectangle 4"/>
          <p:cNvSpPr>
            <a:spLocks noChangeArrowheads="1"/>
          </p:cNvSpPr>
          <p:nvPr/>
        </p:nvSpPr>
        <p:spPr bwMode="auto">
          <a:xfrm>
            <a:off x="1524000" y="5715000"/>
            <a:ext cx="6705600" cy="517525"/>
          </a:xfrm>
          <a:prstGeom prst="rect">
            <a:avLst/>
          </a:prstGeom>
          <a:noFill/>
          <a:ln w="9525">
            <a:noFill/>
            <a:miter lim="800000"/>
            <a:headEnd/>
            <a:tailEnd/>
          </a:ln>
          <a:effectLst/>
        </p:spPr>
        <p:txBody>
          <a:bodyPr>
            <a:spAutoFit/>
          </a:bodyPr>
          <a:lstStyle/>
          <a:p>
            <a:pPr algn="ctr" rtl="0">
              <a:defRPr/>
            </a:pPr>
            <a:r>
              <a:rPr lang="en-US" sz="1400" b="1" i="1">
                <a:effectLst>
                  <a:outerShdw blurRad="38100" dist="38100" dir="2700000" algn="tl">
                    <a:srgbClr val="000000"/>
                  </a:outerShdw>
                </a:effectLst>
                <a:latin typeface="Verdana" pitchFamily="34" charset="0"/>
              </a:rPr>
              <a:t>Independently, you can discover this NA if still (R Ring Road Ex10 &amp; 11East)?!! As Reflective Assignment </a:t>
            </a:r>
          </a:p>
        </p:txBody>
      </p:sp>
    </p:spTree>
  </p:cSld>
  <p:clrMapOvr>
    <a:masterClrMapping/>
  </p:clrMapOvr>
  <p:transition>
    <p:push dir="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18FF2126-F09B-48F7-8935-5166FAD58D36}" type="slidenum">
              <a:rPr lang="ar-SA"/>
              <a:pPr>
                <a:defRPr/>
              </a:pPr>
              <a:t>111</a:t>
            </a:fld>
            <a:endParaRPr lang="en-US"/>
          </a:p>
        </p:txBody>
      </p:sp>
      <p:sp>
        <p:nvSpPr>
          <p:cNvPr id="179202" name="Rectangle 2"/>
          <p:cNvSpPr>
            <a:spLocks noGrp="1" noRot="1" noChangeArrowheads="1"/>
          </p:cNvSpPr>
          <p:nvPr>
            <p:ph type="title"/>
          </p:nvPr>
        </p:nvSpPr>
        <p:spPr>
          <a:xfrm>
            <a:off x="1536700" y="244475"/>
            <a:ext cx="5699125" cy="447675"/>
          </a:xfrm>
        </p:spPr>
        <p:txBody>
          <a:bodyPr/>
          <a:lstStyle/>
          <a:p>
            <a:pPr algn="ctr" eaLnBrk="1" hangingPunct="1">
              <a:defRPr/>
            </a:pPr>
            <a:r>
              <a:rPr lang="en-US" sz="2000" smtClean="0"/>
              <a:t>Global Associations &amp; Resources</a:t>
            </a:r>
            <a:r>
              <a:rPr lang="en-US" sz="4000" smtClean="0"/>
              <a:t> </a:t>
            </a:r>
          </a:p>
        </p:txBody>
      </p:sp>
      <p:pic>
        <p:nvPicPr>
          <p:cNvPr id="103430" name="Picture 4" descr="HE Resources"/>
          <p:cNvPicPr>
            <a:picLocks noGrp="1" noChangeAspect="1" noChangeArrowheads="1"/>
          </p:cNvPicPr>
          <p:nvPr>
            <p:ph type="body" idx="1"/>
          </p:nvPr>
        </p:nvPicPr>
        <p:blipFill>
          <a:blip r:embed="rId2" cstate="print"/>
          <a:srcRect/>
          <a:stretch>
            <a:fillRect/>
          </a:stretch>
        </p:blipFill>
        <p:spPr>
          <a:xfrm>
            <a:off x="1258888" y="1052513"/>
            <a:ext cx="6697662" cy="4752975"/>
          </a:xfrm>
          <a:noFill/>
        </p:spPr>
      </p:pic>
    </p:spTree>
  </p:cSld>
  <p:clrMapOvr>
    <a:masterClrMapping/>
  </p:clrMapOvr>
  <p:transition>
    <p:push dir="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F41E7698-8680-47FF-87F5-2A315A5A24C4}" type="slidenum">
              <a:rPr lang="ar-SA"/>
              <a:pPr>
                <a:defRPr/>
              </a:pPr>
              <a:t>112</a:t>
            </a:fld>
            <a:endParaRPr lang="en-US"/>
          </a:p>
        </p:txBody>
      </p:sp>
      <p:sp>
        <p:nvSpPr>
          <p:cNvPr id="112642" name="Rectangle 2"/>
          <p:cNvSpPr>
            <a:spLocks noGrp="1" noRot="1" noChangeArrowheads="1"/>
          </p:cNvSpPr>
          <p:nvPr>
            <p:ph type="title"/>
          </p:nvPr>
        </p:nvSpPr>
        <p:spPr>
          <a:xfrm>
            <a:off x="2227263" y="315913"/>
            <a:ext cx="5273695" cy="376237"/>
          </a:xfrm>
        </p:spPr>
        <p:txBody>
          <a:bodyPr/>
          <a:lstStyle/>
          <a:p>
            <a:pPr algn="ctr" eaLnBrk="1" hangingPunct="1">
              <a:defRPr/>
            </a:pPr>
            <a:r>
              <a:rPr lang="en-US" sz="3200" b="0" dirty="0" smtClean="0"/>
              <a:t>DHES Summary</a:t>
            </a:r>
            <a:r>
              <a:rPr lang="en-US" sz="4000" dirty="0" smtClean="0"/>
              <a:t> </a:t>
            </a:r>
          </a:p>
        </p:txBody>
      </p:sp>
      <p:pic>
        <p:nvPicPr>
          <p:cNvPr id="104454" name="Picture 4" descr="HE Planning 10"/>
          <p:cNvPicPr>
            <a:picLocks noGrp="1" noChangeAspect="1" noChangeArrowheads="1"/>
          </p:cNvPicPr>
          <p:nvPr>
            <p:ph type="body" idx="1"/>
          </p:nvPr>
        </p:nvPicPr>
        <p:blipFill>
          <a:blip r:embed="rId2" cstate="print"/>
          <a:srcRect l="2316" t="3030" r="16211" b="5052"/>
          <a:stretch>
            <a:fillRect/>
          </a:stretch>
        </p:blipFill>
        <p:spPr>
          <a:xfrm>
            <a:off x="900113" y="1043009"/>
            <a:ext cx="7416800" cy="5529263"/>
          </a:xfrm>
          <a:noFill/>
        </p:spPr>
      </p:pic>
    </p:spTree>
  </p:cSld>
  <p:clrMapOvr>
    <a:masterClrMapping/>
  </p:clrMapOvr>
  <p:transition>
    <p:push dir="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لتاريخ 3"/>
          <p:cNvSpPr>
            <a:spLocks noGrp="1"/>
          </p:cNvSpPr>
          <p:nvPr>
            <p:ph type="dt" sz="quarter" idx="10"/>
          </p:nvPr>
        </p:nvSpPr>
        <p:spPr/>
        <p:txBody>
          <a:bodyPr/>
          <a:lstStyle/>
          <a:p>
            <a:pPr>
              <a:defRPr/>
            </a:pPr>
            <a:r>
              <a:rPr lang="ar-SA" smtClean="0"/>
              <a:t>CHS487</a:t>
            </a:r>
            <a:endParaRPr lang="en-US"/>
          </a:p>
        </p:txBody>
      </p:sp>
      <p:sp>
        <p:nvSpPr>
          <p:cNvPr id="7"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8" name="عنصر نائب لرقم الشريحة 5"/>
          <p:cNvSpPr>
            <a:spLocks noGrp="1"/>
          </p:cNvSpPr>
          <p:nvPr>
            <p:ph type="sldNum" sz="quarter" idx="12"/>
          </p:nvPr>
        </p:nvSpPr>
        <p:spPr/>
        <p:txBody>
          <a:bodyPr/>
          <a:lstStyle/>
          <a:p>
            <a:pPr>
              <a:defRPr/>
            </a:pPr>
            <a:fld id="{94417657-1686-48F8-AC06-DC99D5DB9596}" type="slidenum">
              <a:rPr lang="ar-SA"/>
              <a:pPr>
                <a:defRPr/>
              </a:pPr>
              <a:t>113</a:t>
            </a:fld>
            <a:endParaRPr lang="en-US"/>
          </a:p>
        </p:txBody>
      </p:sp>
      <p:pic>
        <p:nvPicPr>
          <p:cNvPr id="105477" name="Picture 4" descr="HE Resources &amp; References new the Islamic Ethics"/>
          <p:cNvPicPr>
            <a:picLocks noGrp="1" noChangeAspect="1" noChangeArrowheads="1"/>
          </p:cNvPicPr>
          <p:nvPr>
            <p:ph type="body" idx="1"/>
          </p:nvPr>
        </p:nvPicPr>
        <p:blipFill>
          <a:blip r:embed="rId2" cstate="print"/>
          <a:srcRect/>
          <a:stretch>
            <a:fillRect/>
          </a:stretch>
        </p:blipFill>
        <p:spPr>
          <a:xfrm>
            <a:off x="4787900" y="1268760"/>
            <a:ext cx="3565525" cy="2376264"/>
          </a:xfrm>
          <a:noFill/>
        </p:spPr>
      </p:pic>
      <p:sp>
        <p:nvSpPr>
          <p:cNvPr id="142342" name="Rectangle 6"/>
          <p:cNvSpPr>
            <a:spLocks noGrp="1" noChangeArrowheads="1"/>
          </p:cNvSpPr>
          <p:nvPr>
            <p:ph type="title"/>
          </p:nvPr>
        </p:nvSpPr>
        <p:spPr>
          <a:xfrm>
            <a:off x="1763713" y="333375"/>
            <a:ext cx="5627687" cy="574675"/>
          </a:xfrm>
        </p:spPr>
        <p:txBody>
          <a:bodyPr anchorCtr="1"/>
          <a:lstStyle/>
          <a:p>
            <a:pPr algn="ctr" rtl="0" eaLnBrk="1" hangingPunct="1">
              <a:defRPr/>
            </a:pPr>
            <a:r>
              <a:rPr lang="en-US" sz="1800" i="1" dirty="0" smtClean="0"/>
              <a:t>The Lecturer Publications</a:t>
            </a:r>
            <a:r>
              <a:rPr lang="en-US" sz="2400" i="1" dirty="0" smtClean="0"/>
              <a:t/>
            </a:r>
            <a:br>
              <a:rPr lang="en-US" sz="2400" i="1" dirty="0" smtClean="0"/>
            </a:br>
            <a:r>
              <a:rPr lang="en-US" sz="2400" i="1" dirty="0" smtClean="0"/>
              <a:t>Further Future References</a:t>
            </a:r>
          </a:p>
        </p:txBody>
      </p:sp>
      <p:sp>
        <p:nvSpPr>
          <p:cNvPr id="105479" name="AutoShape 8" descr="AssetUploader"/>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ar-SA"/>
          </a:p>
        </p:txBody>
      </p:sp>
      <p:pic>
        <p:nvPicPr>
          <p:cNvPr id="105480" name="Picture 10" descr="غلاف%20أول%20مؤلفاتي%20تاريخ%20التعليم%20الصحي%20في%20المملكة"/>
          <p:cNvPicPr>
            <a:picLocks noChangeAspect="1" noChangeArrowheads="1"/>
          </p:cNvPicPr>
          <p:nvPr/>
        </p:nvPicPr>
        <p:blipFill>
          <a:blip r:embed="rId3" cstate="print"/>
          <a:srcRect/>
          <a:stretch>
            <a:fillRect/>
          </a:stretch>
        </p:blipFill>
        <p:spPr bwMode="auto">
          <a:xfrm>
            <a:off x="827584" y="1268760"/>
            <a:ext cx="3800475" cy="2448272"/>
          </a:xfrm>
          <a:prstGeom prst="rect">
            <a:avLst/>
          </a:prstGeom>
          <a:noFill/>
          <a:ln w="9525">
            <a:noFill/>
            <a:miter lim="800000"/>
            <a:headEnd/>
            <a:tailEnd/>
          </a:ln>
        </p:spPr>
      </p:pic>
      <p:sp>
        <p:nvSpPr>
          <p:cNvPr id="9" name="Rectangle 6"/>
          <p:cNvSpPr txBox="1">
            <a:spLocks noChangeArrowheads="1"/>
          </p:cNvSpPr>
          <p:nvPr/>
        </p:nvSpPr>
        <p:spPr bwMode="auto">
          <a:xfrm>
            <a:off x="1619672" y="4941168"/>
            <a:ext cx="6152833" cy="648072"/>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2400" b="1" i="1" kern="0" dirty="0" smtClean="0">
                <a:solidFill>
                  <a:schemeClr val="tx2"/>
                </a:solidFill>
                <a:effectLst>
                  <a:outerShdw blurRad="38100" dist="38100" dir="2700000" algn="tl">
                    <a:srgbClr val="000000"/>
                  </a:outerShdw>
                </a:effectLst>
                <a:latin typeface="+mj-lt"/>
                <a:ea typeface="+mj-ea"/>
                <a:cs typeface="+mj-cs"/>
              </a:rPr>
              <a:t>PLUS; </a:t>
            </a:r>
            <a:endParaRPr kumimoji="0" lang="en-US" sz="2400" b="1" i="1"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1"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mj-lt"/>
                <a:ea typeface="+mj-ea"/>
                <a:cs typeface="+mj-cs"/>
              </a:rPr>
              <a:t>HEPAHP  Book in Press</a:t>
            </a:r>
          </a:p>
        </p:txBody>
      </p:sp>
    </p:spTree>
  </p:cSld>
  <p:clrMapOvr>
    <a:masterClrMapping/>
  </p:clrMapOvr>
  <p:transition>
    <p:push dir="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FB67CCD2-FC5D-4581-8E25-F5FDB6D471D7}" type="slidenum">
              <a:rPr lang="ar-SA"/>
              <a:pPr>
                <a:defRPr/>
              </a:pPr>
              <a:t>114</a:t>
            </a:fld>
            <a:endParaRPr lang="en-US"/>
          </a:p>
        </p:txBody>
      </p:sp>
      <p:sp>
        <p:nvSpPr>
          <p:cNvPr id="135170" name="Rectangle 2"/>
          <p:cNvSpPr>
            <a:spLocks noGrp="1" noRot="1" noChangeArrowheads="1"/>
          </p:cNvSpPr>
          <p:nvPr>
            <p:ph type="title"/>
          </p:nvPr>
        </p:nvSpPr>
        <p:spPr>
          <a:xfrm>
            <a:off x="1475656" y="1196752"/>
            <a:ext cx="6904038" cy="849312"/>
          </a:xfrm>
        </p:spPr>
        <p:style>
          <a:lnRef idx="2">
            <a:schemeClr val="accent2"/>
          </a:lnRef>
          <a:fillRef idx="1">
            <a:schemeClr val="lt1"/>
          </a:fillRef>
          <a:effectRef idx="0">
            <a:schemeClr val="accent2"/>
          </a:effectRef>
          <a:fontRef idx="minor">
            <a:schemeClr val="dk1"/>
          </a:fontRef>
        </p:style>
        <p:txBody>
          <a:bodyPr/>
          <a:lstStyle/>
          <a:p>
            <a:pPr algn="ctr" eaLnBrk="1" hangingPunct="1">
              <a:defRPr/>
            </a:pPr>
            <a:r>
              <a:rPr lang="en-US" sz="3200" i="1" dirty="0" smtClean="0"/>
              <a:t>With My Great Best Wishes</a:t>
            </a:r>
            <a:r>
              <a:rPr lang="en-US" sz="4000" dirty="0" smtClean="0"/>
              <a:t> </a:t>
            </a:r>
          </a:p>
        </p:txBody>
      </p:sp>
      <p:sp>
        <p:nvSpPr>
          <p:cNvPr id="135171" name="Rectangle 3"/>
          <p:cNvSpPr>
            <a:spLocks noGrp="1" noRot="1" noChangeArrowheads="1"/>
          </p:cNvSpPr>
          <p:nvPr>
            <p:ph type="body" idx="1"/>
          </p:nvPr>
        </p:nvSpPr>
        <p:spPr>
          <a:xfrm>
            <a:off x="1198563" y="2909689"/>
            <a:ext cx="7515225" cy="2319511"/>
          </a:xfrm>
          <a:gradFill flip="none" rotWithShape="1">
            <a:gsLst>
              <a:gs pos="0">
                <a:srgbClr val="DDEBCF"/>
              </a:gs>
              <a:gs pos="50000">
                <a:srgbClr val="9CB86E"/>
              </a:gs>
              <a:gs pos="100000">
                <a:srgbClr val="156B13"/>
              </a:gs>
            </a:gsLst>
            <a:path path="shape">
              <a:fillToRect l="50000" t="50000" r="50000" b="50000"/>
            </a:path>
            <a:tileRect/>
          </a:gradFill>
        </p:spPr>
        <p:txBody>
          <a:bodyPr/>
          <a:lstStyle/>
          <a:p>
            <a:pPr algn="just" rtl="0" eaLnBrk="1" hangingPunct="1">
              <a:defRPr/>
            </a:pPr>
            <a:r>
              <a:rPr lang="en-US" sz="2400" i="1" dirty="0" smtClean="0">
                <a:latin typeface="Bodoni MT Black" pitchFamily="18" charset="0"/>
              </a:rPr>
              <a:t>Be Excellency in ever think </a:t>
            </a:r>
          </a:p>
          <a:p>
            <a:pPr algn="just" rtl="0" eaLnBrk="1" hangingPunct="1">
              <a:defRPr/>
            </a:pPr>
            <a:r>
              <a:rPr lang="en-US" sz="2400" i="1" dirty="0" smtClean="0">
                <a:latin typeface="Bodoni MT Black" pitchFamily="18" charset="0"/>
              </a:rPr>
              <a:t>Be Critical Thinkers </a:t>
            </a:r>
          </a:p>
          <a:p>
            <a:pPr algn="just" rtl="0" eaLnBrk="1" hangingPunct="1">
              <a:defRPr/>
            </a:pPr>
            <a:r>
              <a:rPr lang="en-US" sz="2400" i="1" dirty="0" smtClean="0">
                <a:latin typeface="Bodoni MT Black" pitchFamily="18" charset="0"/>
              </a:rPr>
              <a:t>Be Creative; &amp;  </a:t>
            </a:r>
          </a:p>
          <a:p>
            <a:pPr algn="just" rtl="0" eaLnBrk="1" hangingPunct="1">
              <a:defRPr/>
            </a:pPr>
            <a:r>
              <a:rPr lang="en-US" sz="2400" i="1" dirty="0" smtClean="0">
                <a:latin typeface="Bodoni MT Black" pitchFamily="18" charset="0"/>
              </a:rPr>
              <a:t>Meaningful Assertive PTs &amp; Learners Lifelong and Day After  </a:t>
            </a:r>
          </a:p>
        </p:txBody>
      </p:sp>
    </p:spTree>
  </p:cSld>
  <p:clrMapOvr>
    <a:masterClrMapping/>
  </p:clrMapOvr>
  <p:transition>
    <p:push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12</a:t>
            </a:fld>
            <a:endParaRPr lang="en-US"/>
          </a:p>
        </p:txBody>
      </p:sp>
      <p:pic>
        <p:nvPicPr>
          <p:cNvPr id="104450" name="Picture 2" descr="http://image.slidesharecdn.com/oral-health-power-point-presentation-1211973688491335-9/95/slide-1-728.jpg?1244617122"/>
          <p:cNvPicPr>
            <a:picLocks noChangeAspect="1" noChangeArrowheads="1"/>
          </p:cNvPicPr>
          <p:nvPr/>
        </p:nvPicPr>
        <p:blipFill>
          <a:blip r:embed="rId3" cstate="print"/>
          <a:srcRect/>
          <a:stretch>
            <a:fillRect/>
          </a:stretch>
        </p:blipFill>
        <p:spPr bwMode="auto">
          <a:xfrm>
            <a:off x="500034" y="1040766"/>
            <a:ext cx="8286808" cy="388843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7" name="مستطيل 6"/>
          <p:cNvSpPr/>
          <p:nvPr/>
        </p:nvSpPr>
        <p:spPr>
          <a:xfrm>
            <a:off x="2643174" y="5786454"/>
            <a:ext cx="4482680"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b="1" i="1" dirty="0" smtClean="0"/>
              <a:t>Help You Learn ( Why; When; How)  </a:t>
            </a:r>
            <a:endParaRPr lang="ar-SA" b="1" i="1" dirty="0"/>
          </a:p>
        </p:txBody>
      </p:sp>
    </p:spTree>
  </p:cSld>
  <p:clrMapOvr>
    <a:masterClrMapping/>
  </p:clrMapOvr>
  <p:transition>
    <p:push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3"/>
          <p:cNvSpPr>
            <a:spLocks noGrp="1" noChangeArrowheads="1"/>
          </p:cNvSpPr>
          <p:nvPr>
            <p:ph idx="1"/>
          </p:nvPr>
        </p:nvSpPr>
        <p:spPr>
          <a:xfrm>
            <a:off x="590872" y="1773089"/>
            <a:ext cx="8229600" cy="3240087"/>
          </a:xfrm>
        </p:spPr>
        <p:style>
          <a:lnRef idx="0">
            <a:scrgbClr r="0" g="0" b="0"/>
          </a:lnRef>
          <a:fillRef idx="1001">
            <a:schemeClr val="lt2"/>
          </a:fillRef>
          <a:effectRef idx="0">
            <a:scrgbClr r="0" g="0" b="0"/>
          </a:effectRef>
          <a:fontRef idx="major"/>
        </p:style>
        <p:txBody>
          <a:bodyPr>
            <a:normAutofit lnSpcReduction="10000"/>
          </a:bodyPr>
          <a:lstStyle/>
          <a:p>
            <a:pPr algn="ctr" rtl="0" eaLnBrk="1" hangingPunct="1">
              <a:lnSpc>
                <a:spcPct val="90000"/>
              </a:lnSpc>
              <a:buFontTx/>
              <a:buNone/>
              <a:defRPr/>
            </a:pPr>
            <a:endParaRPr lang="en-US" sz="2800" b="1" dirty="0" smtClean="0">
              <a:solidFill>
                <a:srgbClr val="002060"/>
              </a:solidFill>
            </a:endParaRPr>
          </a:p>
          <a:p>
            <a:pPr algn="ctr" rtl="0" eaLnBrk="1" hangingPunct="1">
              <a:lnSpc>
                <a:spcPct val="90000"/>
              </a:lnSpc>
              <a:buFontTx/>
              <a:buNone/>
              <a:defRPr/>
            </a:pPr>
            <a:r>
              <a:rPr lang="en-US" sz="2800" b="1" dirty="0" smtClean="0">
                <a:solidFill>
                  <a:srgbClr val="002060"/>
                </a:solidFill>
              </a:rPr>
              <a:t>Probe</a:t>
            </a:r>
          </a:p>
          <a:p>
            <a:pPr algn="ctr" rtl="0" eaLnBrk="1" hangingPunct="1">
              <a:lnSpc>
                <a:spcPct val="90000"/>
              </a:lnSpc>
              <a:buFontTx/>
              <a:buNone/>
              <a:defRPr/>
            </a:pPr>
            <a:endParaRPr lang="en-US" sz="3600" b="1" dirty="0" smtClean="0">
              <a:solidFill>
                <a:srgbClr val="002060"/>
              </a:solidFill>
            </a:endParaRPr>
          </a:p>
          <a:p>
            <a:pPr algn="ctr" rtl="0" eaLnBrk="1" hangingPunct="1">
              <a:lnSpc>
                <a:spcPct val="90000"/>
              </a:lnSpc>
              <a:buFontTx/>
              <a:buNone/>
              <a:defRPr/>
            </a:pPr>
            <a:r>
              <a:rPr lang="en-US" sz="3600" b="1" dirty="0" smtClean="0">
                <a:solidFill>
                  <a:srgbClr val="002060"/>
                </a:solidFill>
              </a:rPr>
              <a:t>HISTORY &amp; DEFINE TERMS</a:t>
            </a:r>
            <a:endParaRPr lang="ar-SA" sz="3600" b="1" dirty="0" smtClean="0">
              <a:solidFill>
                <a:srgbClr val="002060"/>
              </a:solidFill>
            </a:endParaRPr>
          </a:p>
          <a:p>
            <a:pPr algn="ctr" rtl="0" eaLnBrk="1" hangingPunct="1">
              <a:lnSpc>
                <a:spcPct val="90000"/>
              </a:lnSpc>
              <a:buFontTx/>
              <a:buNone/>
              <a:defRPr/>
            </a:pPr>
            <a:r>
              <a:rPr lang="en-US" sz="2400" i="1" dirty="0" smtClean="0">
                <a:solidFill>
                  <a:srgbClr val="002060"/>
                </a:solidFill>
              </a:rPr>
              <a:t>Looking for</a:t>
            </a:r>
          </a:p>
          <a:p>
            <a:pPr algn="ctr" rtl="0" eaLnBrk="1" hangingPunct="1">
              <a:lnSpc>
                <a:spcPct val="90000"/>
              </a:lnSpc>
              <a:buFontTx/>
              <a:buNone/>
              <a:defRPr/>
            </a:pPr>
            <a:r>
              <a:rPr lang="en-US" sz="2400" i="1" dirty="0" smtClean="0">
                <a:solidFill>
                  <a:srgbClr val="002060"/>
                </a:solidFill>
              </a:rPr>
              <a:t> </a:t>
            </a:r>
          </a:p>
          <a:p>
            <a:pPr algn="ctr" rtl="0" eaLnBrk="1" hangingPunct="1">
              <a:lnSpc>
                <a:spcPct val="90000"/>
              </a:lnSpc>
              <a:buFontTx/>
              <a:buNone/>
              <a:defRPr/>
            </a:pPr>
            <a:r>
              <a:rPr lang="en-US" sz="2000" i="1" dirty="0" smtClean="0">
                <a:solidFill>
                  <a:srgbClr val="002060"/>
                </a:solidFill>
              </a:rPr>
              <a:t>The E ; H &amp; DHE that can Assure the Quality of Healthfully Life ?</a:t>
            </a:r>
          </a:p>
        </p:txBody>
      </p:sp>
      <p:sp>
        <p:nvSpPr>
          <p:cNvPr id="3" name="عنصر نائب للتاريخ 3"/>
          <p:cNvSpPr>
            <a:spLocks noGrp="1"/>
          </p:cNvSpPr>
          <p:nvPr>
            <p:ph type="dt" sz="quarter" idx="10"/>
          </p:nvPr>
        </p:nvSpPr>
        <p:spPr/>
        <p:txBody>
          <a:bodyPr/>
          <a:lstStyle/>
          <a:p>
            <a:pPr>
              <a:defRPr/>
            </a:pPr>
            <a:r>
              <a:rPr lang="ar-SA" smtClean="0"/>
              <a:t>CHS487</a:t>
            </a:r>
            <a:endParaRPr lang="en-US"/>
          </a:p>
        </p:txBody>
      </p:sp>
      <p:sp>
        <p:nvSpPr>
          <p:cNvPr id="4"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5" name="عنصر نائب لرقم الشريحة 5"/>
          <p:cNvSpPr>
            <a:spLocks noGrp="1"/>
          </p:cNvSpPr>
          <p:nvPr>
            <p:ph type="sldNum" sz="quarter" idx="12"/>
          </p:nvPr>
        </p:nvSpPr>
        <p:spPr/>
        <p:txBody>
          <a:bodyPr/>
          <a:lstStyle/>
          <a:p>
            <a:pPr>
              <a:defRPr/>
            </a:pPr>
            <a:fld id="{9A1FFACB-2285-4D1C-9E7F-B7506C63D969}" type="slidenum">
              <a:rPr lang="ar-SA"/>
              <a:pPr>
                <a:defRPr/>
              </a:pPr>
              <a:t>13</a:t>
            </a:fld>
            <a:endParaRPr lang="en-US"/>
          </a:p>
        </p:txBody>
      </p:sp>
    </p:spTree>
  </p:cSld>
  <p:clrMapOvr>
    <a:masterClrMapping/>
  </p:clrMapOvr>
  <p:transition>
    <p:push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5FB22FD0-857C-4A36-8F4F-641C3605B058}" type="slidenum">
              <a:rPr lang="ar-SA"/>
              <a:pPr>
                <a:defRPr/>
              </a:pPr>
              <a:t>14</a:t>
            </a:fld>
            <a:endParaRPr lang="en-US"/>
          </a:p>
        </p:txBody>
      </p:sp>
      <p:sp>
        <p:nvSpPr>
          <p:cNvPr id="13314" name="Rectangle 2"/>
          <p:cNvSpPr>
            <a:spLocks noGrp="1" noRot="1" noChangeArrowheads="1"/>
          </p:cNvSpPr>
          <p:nvPr>
            <p:ph type="title"/>
          </p:nvPr>
        </p:nvSpPr>
        <p:spPr>
          <a:xfrm>
            <a:off x="134294" y="188640"/>
            <a:ext cx="6813970" cy="405258"/>
          </a:xfrm>
        </p:spPr>
        <p:txBody>
          <a:bodyPr/>
          <a:lstStyle/>
          <a:p>
            <a:pPr eaLnBrk="1" hangingPunct="1">
              <a:defRPr/>
            </a:pPr>
            <a:r>
              <a:rPr lang="en-US" sz="1800" dirty="0" smtClean="0"/>
              <a:t/>
            </a:r>
            <a:br>
              <a:rPr lang="en-US" sz="1800" dirty="0" smtClean="0"/>
            </a:br>
            <a:r>
              <a:rPr lang="en-US" sz="1800" dirty="0" smtClean="0"/>
              <a:t>PROBE  DHE HISTORY &amp; DEFINE TERMS </a:t>
            </a:r>
            <a:br>
              <a:rPr lang="en-US" sz="1800" dirty="0" smtClean="0"/>
            </a:br>
            <a:endParaRPr lang="en-US" sz="1800" b="0" i="1" dirty="0" smtClean="0"/>
          </a:p>
        </p:txBody>
      </p:sp>
      <p:sp>
        <p:nvSpPr>
          <p:cNvPr id="13315" name="Rectangle 3"/>
          <p:cNvSpPr>
            <a:spLocks noGrp="1" noRot="1" noChangeArrowheads="1"/>
          </p:cNvSpPr>
          <p:nvPr>
            <p:ph type="body" idx="1"/>
          </p:nvPr>
        </p:nvSpPr>
        <p:spPr>
          <a:xfrm>
            <a:off x="971550" y="1023962"/>
            <a:ext cx="7488238" cy="5069334"/>
          </a:xfrm>
        </p:spPr>
        <p:txBody>
          <a:bodyPr/>
          <a:lstStyle/>
          <a:p>
            <a:pPr marL="444500" indent="-266700" algn="just" rtl="0" eaLnBrk="1" hangingPunct="1">
              <a:lnSpc>
                <a:spcPct val="80000"/>
              </a:lnSpc>
              <a:defRPr/>
            </a:pPr>
            <a:r>
              <a:rPr lang="en-US" sz="2000" dirty="0" smtClean="0">
                <a:latin typeface="Times New Roman" pitchFamily="18" charset="0"/>
                <a:cs typeface="Times New Roman" pitchFamily="18" charset="0"/>
              </a:rPr>
              <a:t>Place of Health &amp; HE in the </a:t>
            </a:r>
            <a:r>
              <a:rPr lang="en-US" sz="2000" b="1" dirty="0" smtClean="0">
                <a:latin typeface="Times New Roman" pitchFamily="18" charset="0"/>
                <a:cs typeface="Times New Roman" pitchFamily="18" charset="0"/>
              </a:rPr>
              <a:t>Holy Quran </a:t>
            </a:r>
            <a:r>
              <a:rPr lang="en-US" sz="2000" dirty="0" smtClean="0">
                <a:latin typeface="Times New Roman" pitchFamily="18" charset="0"/>
                <a:cs typeface="Times New Roman" pitchFamily="18" charset="0"/>
              </a:rPr>
              <a:t>&amp; Prophet Medicine ? </a:t>
            </a:r>
            <a:r>
              <a:rPr lang="en-US" sz="2000" i="1" dirty="0" smtClean="0">
                <a:latin typeface="Times New Roman" pitchFamily="18" charset="0"/>
                <a:cs typeface="Times New Roman" pitchFamily="18" charset="0"/>
              </a:rPr>
              <a:t>(Ego Reflective Assignment) </a:t>
            </a:r>
            <a:r>
              <a:rPr lang="en-US" sz="2000" dirty="0" smtClean="0">
                <a:latin typeface="Times New Roman" pitchFamily="18" charset="0"/>
                <a:cs typeface="Times New Roman" pitchFamily="18" charset="0"/>
              </a:rPr>
              <a:t>Worldwide, the literature of both health and education neglected health education and its facts including the Islamic concepts until the early of this century. </a:t>
            </a:r>
          </a:p>
          <a:p>
            <a:pPr indent="290513" algn="just" rtl="0" eaLnBrk="1" hangingPunct="1">
              <a:lnSpc>
                <a:spcPct val="80000"/>
              </a:lnSpc>
              <a:buFont typeface="Wingdings" pitchFamily="2" charset="2"/>
              <a:buNone/>
              <a:defRPr/>
            </a:pPr>
            <a:endParaRPr lang="en-US" sz="2000" i="1" dirty="0" smtClean="0">
              <a:latin typeface="Times New Roman" pitchFamily="18" charset="0"/>
              <a:cs typeface="Times New Roman" pitchFamily="18" charset="0"/>
            </a:endParaRPr>
          </a:p>
          <a:p>
            <a:pPr indent="290513" algn="just" rtl="0" eaLnBrk="1" hangingPunct="1">
              <a:lnSpc>
                <a:spcPct val="80000"/>
              </a:lnSpc>
              <a:defRPr/>
            </a:pPr>
            <a:r>
              <a:rPr lang="en-US" sz="2000" i="1" dirty="0" smtClean="0">
                <a:latin typeface="Times New Roman" pitchFamily="18" charset="0"/>
                <a:cs typeface="Times New Roman" pitchFamily="18" charset="0"/>
              </a:rPr>
              <a:t>It was only in the late </a:t>
            </a:r>
            <a:r>
              <a:rPr lang="en-US" sz="2000" b="1" i="1" dirty="0" smtClean="0">
                <a:solidFill>
                  <a:schemeClr val="tx2"/>
                </a:solidFill>
                <a:latin typeface="Times New Roman" pitchFamily="18" charset="0"/>
                <a:cs typeface="Times New Roman" pitchFamily="18" charset="0"/>
              </a:rPr>
              <a:t>1919</a:t>
            </a:r>
            <a:r>
              <a:rPr lang="en-US" sz="2000" i="1" dirty="0" smtClean="0">
                <a:solidFill>
                  <a:schemeClr val="tx2"/>
                </a:solidFill>
                <a:latin typeface="Times New Roman" pitchFamily="18" charset="0"/>
                <a:cs typeface="Times New Roman" pitchFamily="18" charset="0"/>
              </a:rPr>
              <a:t> </a:t>
            </a:r>
            <a:r>
              <a:rPr lang="en-US" sz="2000" i="1" dirty="0" smtClean="0">
                <a:latin typeface="Times New Roman" pitchFamily="18" charset="0"/>
                <a:cs typeface="Times New Roman" pitchFamily="18" charset="0"/>
              </a:rPr>
              <a:t>that the term “Health Education” was recognized in the Western literature by: </a:t>
            </a:r>
          </a:p>
          <a:p>
            <a:pPr indent="290513" algn="just" rtl="0" eaLnBrk="1" hangingPunct="1">
              <a:lnSpc>
                <a:spcPct val="80000"/>
              </a:lnSpc>
              <a:defRPr/>
            </a:pPr>
            <a:endParaRPr lang="en-US" sz="2000" i="1" dirty="0" smtClean="0">
              <a:latin typeface="Times New Roman" pitchFamily="18" charset="0"/>
              <a:cs typeface="Times New Roman" pitchFamily="18" charset="0"/>
            </a:endParaRPr>
          </a:p>
          <a:p>
            <a:pPr indent="290513" algn="just" rtl="0" eaLnBrk="1" hangingPunct="1">
              <a:lnSpc>
                <a:spcPct val="80000"/>
              </a:lnSpc>
              <a:buFont typeface="Wingdings" pitchFamily="2" charset="2"/>
              <a:buNone/>
              <a:defRPr/>
            </a:pPr>
            <a:r>
              <a:rPr lang="en-US" sz="2000" b="1" i="1" dirty="0" smtClean="0">
                <a:latin typeface="Times New Roman" pitchFamily="18" charset="0"/>
                <a:cs typeface="Times New Roman" pitchFamily="18" charset="0"/>
              </a:rPr>
              <a:t>The term “Health Education” was proposed first about </a:t>
            </a:r>
            <a:r>
              <a:rPr lang="en-US" sz="2000" b="1" i="1" dirty="0" smtClean="0">
                <a:solidFill>
                  <a:schemeClr val="tx2"/>
                </a:solidFill>
                <a:latin typeface="Times New Roman" pitchFamily="18" charset="0"/>
                <a:cs typeface="Times New Roman" pitchFamily="18" charset="0"/>
              </a:rPr>
              <a:t>1919</a:t>
            </a:r>
            <a:r>
              <a:rPr lang="en-US" sz="2000" b="1" i="1" dirty="0" smtClean="0">
                <a:latin typeface="Times New Roman" pitchFamily="18" charset="0"/>
                <a:cs typeface="Times New Roman" pitchFamily="18" charset="0"/>
              </a:rPr>
              <a:t> at a conference in New York  of leaders of health and education called the Child Health Organization. The word “Hygiene” has become some popular in schools with both teachers and pupils that it was believed a new and more definitive term would be helpful in popularizing health practice. “Health Education” as a term to replace “</a:t>
            </a:r>
            <a:r>
              <a:rPr lang="en-US" sz="2000" b="1" i="1" dirty="0" smtClean="0">
                <a:solidFill>
                  <a:srgbClr val="FF0000"/>
                </a:solidFill>
                <a:latin typeface="Times New Roman" pitchFamily="18" charset="0"/>
                <a:cs typeface="Times New Roman" pitchFamily="18" charset="0"/>
              </a:rPr>
              <a:t>Hygiene</a:t>
            </a:r>
            <a:r>
              <a:rPr lang="en-US" sz="2000" b="1" i="1" dirty="0" smtClean="0">
                <a:latin typeface="Times New Roman" pitchFamily="18" charset="0"/>
                <a:cs typeface="Times New Roman" pitchFamily="18" charset="0"/>
              </a:rPr>
              <a:t>” was advanced by the director of the organization and after much discussion adopted.  </a:t>
            </a:r>
          </a:p>
          <a:p>
            <a:pPr marL="1098550" lvl="1" rtl="0" eaLnBrk="1" hangingPunct="1">
              <a:lnSpc>
                <a:spcPct val="80000"/>
              </a:lnSpc>
              <a:buFont typeface="Wingdings" pitchFamily="2" charset="2"/>
              <a:buNone/>
              <a:defRPr/>
            </a:pPr>
            <a:r>
              <a:rPr lang="en-US" sz="2000" i="1" dirty="0" smtClean="0">
                <a:latin typeface="Times New Roman" pitchFamily="18" charset="0"/>
                <a:cs typeface="Times New Roman" pitchFamily="18" charset="0"/>
              </a:rPr>
              <a:t>(</a:t>
            </a:r>
            <a:r>
              <a:rPr lang="en-US" sz="2000" i="1" dirty="0" err="1" smtClean="0">
                <a:latin typeface="Times New Roman" pitchFamily="18" charset="0"/>
                <a:cs typeface="Times New Roman" pitchFamily="18" charset="0"/>
              </a:rPr>
              <a:t>Kime</a:t>
            </a:r>
            <a:r>
              <a:rPr lang="en-US" sz="2000" i="1" dirty="0" smtClean="0">
                <a:latin typeface="Times New Roman" pitchFamily="18" charset="0"/>
                <a:cs typeface="Times New Roman" pitchFamily="18" charset="0"/>
              </a:rPr>
              <a:t> et al 1977)</a:t>
            </a:r>
            <a:endParaRPr lang="en-US" sz="2000" dirty="0" smtClean="0">
              <a:latin typeface="Times New Roman" pitchFamily="18" charset="0"/>
              <a:cs typeface="Times New Roman" pitchFamily="18" charset="0"/>
            </a:endParaRPr>
          </a:p>
        </p:txBody>
      </p:sp>
    </p:spTree>
  </p:cSld>
  <p:clrMapOvr>
    <a:masterClrMapping/>
  </p:clrMapOvr>
  <p:transition>
    <p:push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اريخ 3"/>
          <p:cNvSpPr>
            <a:spLocks noGrp="1"/>
          </p:cNvSpPr>
          <p:nvPr>
            <p:ph type="dt" sz="quarter" idx="10"/>
          </p:nvPr>
        </p:nvSpPr>
        <p:spPr/>
        <p:txBody>
          <a:bodyPr/>
          <a:lstStyle/>
          <a:p>
            <a:pPr>
              <a:defRPr/>
            </a:pPr>
            <a:r>
              <a:rPr lang="ar-SA" smtClean="0"/>
              <a:t>CHS487</a:t>
            </a:r>
            <a:endParaRPr lang="en-US"/>
          </a:p>
        </p:txBody>
      </p:sp>
      <p:sp>
        <p:nvSpPr>
          <p:cNvPr id="6"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7" name="عنصر نائب لرقم الشريحة 5"/>
          <p:cNvSpPr>
            <a:spLocks noGrp="1"/>
          </p:cNvSpPr>
          <p:nvPr>
            <p:ph type="sldNum" sz="quarter" idx="12"/>
          </p:nvPr>
        </p:nvSpPr>
        <p:spPr/>
        <p:txBody>
          <a:bodyPr/>
          <a:lstStyle/>
          <a:p>
            <a:pPr>
              <a:defRPr/>
            </a:pPr>
            <a:fld id="{590AABA0-3299-4762-BBF5-976B95464404}" type="slidenum">
              <a:rPr lang="ar-SA"/>
              <a:pPr>
                <a:defRPr/>
              </a:pPr>
              <a:t>15</a:t>
            </a:fld>
            <a:endParaRPr lang="en-US"/>
          </a:p>
        </p:txBody>
      </p:sp>
      <p:sp>
        <p:nvSpPr>
          <p:cNvPr id="14338" name="Rectangle 2"/>
          <p:cNvSpPr>
            <a:spLocks noGrp="1" noRot="1" noChangeArrowheads="1"/>
          </p:cNvSpPr>
          <p:nvPr>
            <p:ph type="title"/>
          </p:nvPr>
        </p:nvSpPr>
        <p:spPr>
          <a:xfrm>
            <a:off x="1653306" y="142282"/>
            <a:ext cx="6015038" cy="406398"/>
          </a:xfrm>
        </p:spPr>
        <p:txBody>
          <a:bodyPr/>
          <a:lstStyle/>
          <a:p>
            <a:pPr algn="ctr" rtl="0" eaLnBrk="1" hangingPunct="1">
              <a:defRPr/>
            </a:pPr>
            <a:r>
              <a:rPr lang="en-US" sz="2000" dirty="0" smtClean="0"/>
              <a:t> </a:t>
            </a:r>
            <a:r>
              <a:rPr lang="en-US" sz="2000" i="1" dirty="0" smtClean="0">
                <a:latin typeface="Arial"/>
              </a:rPr>
              <a:t>“</a:t>
            </a:r>
            <a:r>
              <a:rPr lang="en-US" sz="1800" i="1" dirty="0" smtClean="0"/>
              <a:t>Nature &amp; History </a:t>
            </a:r>
            <a:r>
              <a:rPr lang="en-US" sz="1800" i="1" dirty="0" smtClean="0">
                <a:sym typeface="Symbol" pitchFamily="18" charset="2"/>
              </a:rPr>
              <a:t></a:t>
            </a:r>
            <a:r>
              <a:rPr lang="en-US" sz="1800" i="1" dirty="0" smtClean="0"/>
              <a:t> Proper Definition</a:t>
            </a:r>
            <a:r>
              <a:rPr lang="en-US" sz="1800" b="0" i="1" dirty="0" smtClean="0">
                <a:latin typeface="Arial"/>
              </a:rPr>
              <a:t>”</a:t>
            </a:r>
            <a:endParaRPr lang="en-US" sz="1800" b="0" i="1" dirty="0" smtClean="0"/>
          </a:p>
        </p:txBody>
      </p:sp>
      <p:sp>
        <p:nvSpPr>
          <p:cNvPr id="14339" name="Rectangle 3"/>
          <p:cNvSpPr>
            <a:spLocks noGrp="1" noRot="1" noChangeArrowheads="1"/>
          </p:cNvSpPr>
          <p:nvPr>
            <p:ph type="body" idx="1"/>
          </p:nvPr>
        </p:nvSpPr>
        <p:spPr>
          <a:xfrm>
            <a:off x="1000101" y="980728"/>
            <a:ext cx="7459688" cy="5018107"/>
          </a:xfrm>
        </p:spPr>
        <p:txBody>
          <a:bodyPr/>
          <a:lstStyle/>
          <a:p>
            <a:pPr algn="just" rtl="0" eaLnBrk="1" hangingPunct="1">
              <a:lnSpc>
                <a:spcPct val="80000"/>
              </a:lnSpc>
              <a:defRPr/>
            </a:pPr>
            <a:r>
              <a:rPr lang="en-US" sz="1800" i="1" dirty="0" smtClean="0">
                <a:latin typeface="Arial Black" pitchFamily="34" charset="0"/>
              </a:rPr>
              <a:t>The above historical statement clarify the nature of modern HE ….. It </a:t>
            </a:r>
          </a:p>
          <a:p>
            <a:pPr algn="just" rtl="0" eaLnBrk="1" hangingPunct="1">
              <a:lnSpc>
                <a:spcPct val="80000"/>
              </a:lnSpc>
              <a:defRPr/>
            </a:pPr>
            <a:endParaRPr lang="en-US" sz="1800" i="1" dirty="0" smtClean="0">
              <a:latin typeface="Arial Black" pitchFamily="34" charset="0"/>
            </a:endParaRPr>
          </a:p>
          <a:p>
            <a:pPr algn="just" rtl="0" eaLnBrk="1" hangingPunct="1">
              <a:lnSpc>
                <a:spcPct val="80000"/>
              </a:lnSpc>
              <a:defRPr/>
            </a:pPr>
            <a:r>
              <a:rPr lang="en-US" sz="1800" i="1" dirty="0" smtClean="0">
                <a:latin typeface="Arial Black" pitchFamily="34" charset="0"/>
              </a:rPr>
              <a:t>Indicates that </a:t>
            </a:r>
            <a:r>
              <a:rPr lang="en-US" sz="2000" b="1" i="1" dirty="0" smtClean="0">
                <a:latin typeface="Arial Black" pitchFamily="34" charset="0"/>
              </a:rPr>
              <a:t>Hygiene</a:t>
            </a:r>
            <a:r>
              <a:rPr lang="en-US" sz="1800" i="1" dirty="0" smtClean="0">
                <a:latin typeface="Arial Black" pitchFamily="34" charset="0"/>
              </a:rPr>
              <a:t> (Germ-free, Pure, and Healthful) was the previous term of health education in the Western literature.</a:t>
            </a:r>
          </a:p>
          <a:p>
            <a:pPr algn="just" rtl="0" eaLnBrk="1" hangingPunct="1">
              <a:lnSpc>
                <a:spcPct val="80000"/>
              </a:lnSpc>
              <a:defRPr/>
            </a:pPr>
            <a:endParaRPr lang="en-US" sz="1800" i="1" dirty="0" smtClean="0">
              <a:latin typeface="Arial Black" pitchFamily="34" charset="0"/>
            </a:endParaRPr>
          </a:p>
          <a:p>
            <a:pPr algn="just" rtl="0" eaLnBrk="1" hangingPunct="1">
              <a:lnSpc>
                <a:spcPct val="80000"/>
              </a:lnSpc>
              <a:defRPr/>
            </a:pPr>
            <a:r>
              <a:rPr lang="en-US" sz="1800" i="1" dirty="0" smtClean="0">
                <a:latin typeface="Arial Black" pitchFamily="34" charset="0"/>
              </a:rPr>
              <a:t>Confirms the </a:t>
            </a:r>
            <a:r>
              <a:rPr lang="en-US" sz="1800" b="1" i="1" dirty="0" smtClean="0">
                <a:latin typeface="Arial Black" pitchFamily="34" charset="0"/>
              </a:rPr>
              <a:t>Integrated Relationship</a:t>
            </a:r>
            <a:r>
              <a:rPr lang="en-US" sz="1800" i="1" dirty="0" smtClean="0">
                <a:latin typeface="Arial Black" pitchFamily="34" charset="0"/>
              </a:rPr>
              <a:t> between the </a:t>
            </a:r>
            <a:r>
              <a:rPr lang="en-US" sz="1800" b="1" i="1" dirty="0" smtClean="0">
                <a:latin typeface="Arial Black" pitchFamily="34" charset="0"/>
              </a:rPr>
              <a:t>three Sciences </a:t>
            </a:r>
            <a:r>
              <a:rPr lang="en-US" sz="1800" b="1" i="1" dirty="0" smtClean="0"/>
              <a:t>“</a:t>
            </a:r>
            <a:r>
              <a:rPr lang="en-US" sz="1800" i="1" dirty="0" smtClean="0">
                <a:latin typeface="Arial Black" pitchFamily="34" charset="0"/>
              </a:rPr>
              <a:t>Education; Health &amp; HEEPC</a:t>
            </a:r>
            <a:r>
              <a:rPr lang="en-US" sz="1800" i="1" dirty="0" smtClean="0"/>
              <a:t>”</a:t>
            </a:r>
            <a:r>
              <a:rPr lang="en-US" sz="1800" i="1" dirty="0" smtClean="0">
                <a:latin typeface="Arial Black" pitchFamily="34" charset="0"/>
              </a:rPr>
              <a:t> and their Professions</a:t>
            </a:r>
            <a:r>
              <a:rPr lang="en-US" sz="1800" i="1" dirty="0" smtClean="0"/>
              <a:t>”</a:t>
            </a:r>
            <a:r>
              <a:rPr lang="en-US" sz="1800" i="1" dirty="0" smtClean="0">
                <a:latin typeface="Arial Black" pitchFamily="34" charset="0"/>
              </a:rPr>
              <a:t> </a:t>
            </a:r>
            <a:r>
              <a:rPr lang="en-US" sz="1800" b="1" i="1" dirty="0" smtClean="0">
                <a:latin typeface="Arial Black" pitchFamily="34" charset="0"/>
              </a:rPr>
              <a:t>that can simplified by the </a:t>
            </a:r>
            <a:r>
              <a:rPr lang="en-US" sz="2000" b="1" i="1" dirty="0" smtClean="0">
                <a:latin typeface="Arial Black" pitchFamily="34" charset="0"/>
              </a:rPr>
              <a:t>following formula:</a:t>
            </a:r>
          </a:p>
          <a:p>
            <a:pPr algn="ctr" rtl="0" eaLnBrk="1" hangingPunct="1">
              <a:lnSpc>
                <a:spcPct val="80000"/>
              </a:lnSpc>
              <a:buFont typeface="Wingdings" pitchFamily="2" charset="2"/>
              <a:buNone/>
              <a:defRPr/>
            </a:pPr>
            <a:endParaRPr lang="en-US" sz="1800" b="1" dirty="0" smtClean="0">
              <a:latin typeface="Arial Black" pitchFamily="34" charset="0"/>
            </a:endParaRPr>
          </a:p>
          <a:p>
            <a:pPr algn="ctr" rtl="0" eaLnBrk="1" hangingPunct="1">
              <a:lnSpc>
                <a:spcPct val="80000"/>
              </a:lnSpc>
              <a:buFont typeface="Wingdings" pitchFamily="2" charset="2"/>
              <a:buNone/>
              <a:defRPr/>
            </a:pPr>
            <a:r>
              <a:rPr lang="en-US" sz="1800" b="1" i="1" dirty="0" smtClean="0">
                <a:latin typeface="Arial Black" pitchFamily="34" charset="0"/>
              </a:rPr>
              <a:t>EDUCATION </a:t>
            </a:r>
            <a:r>
              <a:rPr lang="en-US" sz="1800" b="1" i="1" dirty="0" smtClean="0">
                <a:latin typeface="Arial Black" pitchFamily="34" charset="0"/>
                <a:sym typeface="Symbol" pitchFamily="18" charset="2"/>
              </a:rPr>
              <a:t></a:t>
            </a:r>
            <a:r>
              <a:rPr lang="en-US" sz="1800" b="1" i="1" dirty="0" smtClean="0">
                <a:latin typeface="Arial Black" pitchFamily="34" charset="0"/>
              </a:rPr>
              <a:t> HEALTH </a:t>
            </a:r>
            <a:r>
              <a:rPr lang="en-US" sz="1800" b="1" i="1" dirty="0" smtClean="0">
                <a:latin typeface="Arial Black" pitchFamily="34" charset="0"/>
                <a:sym typeface="Symbol" pitchFamily="18" charset="2"/>
              </a:rPr>
              <a:t></a:t>
            </a:r>
            <a:r>
              <a:rPr lang="en-US" sz="1800" b="1" i="1" dirty="0" smtClean="0">
                <a:latin typeface="Arial Black" pitchFamily="34" charset="0"/>
              </a:rPr>
              <a:t> QDHE\LIFE </a:t>
            </a:r>
            <a:endParaRPr lang="en-US" sz="1800" i="1" dirty="0" smtClean="0">
              <a:latin typeface="Arial Black" pitchFamily="34" charset="0"/>
            </a:endParaRPr>
          </a:p>
          <a:p>
            <a:pPr algn="ctr" rtl="0" eaLnBrk="1" hangingPunct="1">
              <a:lnSpc>
                <a:spcPct val="80000"/>
              </a:lnSpc>
              <a:buFont typeface="Wingdings" pitchFamily="2" charset="2"/>
              <a:buNone/>
              <a:defRPr/>
            </a:pPr>
            <a:endParaRPr lang="en-US" sz="1800" i="1" dirty="0" smtClean="0">
              <a:latin typeface="Arial Black" pitchFamily="34" charset="0"/>
            </a:endParaRPr>
          </a:p>
          <a:p>
            <a:pPr algn="ctr" rtl="0" eaLnBrk="1" hangingPunct="1">
              <a:lnSpc>
                <a:spcPct val="80000"/>
              </a:lnSpc>
              <a:buFont typeface="Wingdings" pitchFamily="2" charset="2"/>
              <a:buNone/>
              <a:defRPr/>
            </a:pPr>
            <a:r>
              <a:rPr lang="en-US" sz="1800" i="1" dirty="0" smtClean="0">
                <a:latin typeface="Arial Black" pitchFamily="34" charset="0"/>
              </a:rPr>
              <a:t/>
            </a:r>
            <a:br>
              <a:rPr lang="en-US" sz="1800" i="1" dirty="0" smtClean="0">
                <a:latin typeface="Arial Black" pitchFamily="34" charset="0"/>
              </a:rPr>
            </a:br>
            <a:endParaRPr lang="en-US" sz="1800" i="1" dirty="0" smtClean="0">
              <a:latin typeface="Arial Black" pitchFamily="34" charset="0"/>
            </a:endParaRPr>
          </a:p>
          <a:p>
            <a:pPr algn="ctr" rtl="0" eaLnBrk="1" hangingPunct="1">
              <a:lnSpc>
                <a:spcPct val="80000"/>
              </a:lnSpc>
              <a:buFont typeface="Wingdings" pitchFamily="2" charset="2"/>
              <a:buNone/>
              <a:defRPr/>
            </a:pPr>
            <a:r>
              <a:rPr lang="en-US" sz="1800" i="1" dirty="0" smtClean="0">
                <a:latin typeface="Arial Black" pitchFamily="34" charset="0"/>
              </a:rPr>
              <a:t>SO, </a:t>
            </a:r>
          </a:p>
          <a:p>
            <a:pPr algn="ctr" rtl="0" eaLnBrk="1" hangingPunct="1">
              <a:lnSpc>
                <a:spcPct val="80000"/>
              </a:lnSpc>
              <a:buFont typeface="Wingdings" pitchFamily="2" charset="2"/>
              <a:buNone/>
              <a:defRPr/>
            </a:pPr>
            <a:r>
              <a:rPr lang="en-US" sz="1800" i="1" dirty="0" smtClean="0">
                <a:latin typeface="Arial Black" pitchFamily="34" charset="0"/>
              </a:rPr>
              <a:t>What is the </a:t>
            </a:r>
            <a:r>
              <a:rPr lang="en-US" sz="1800" i="1" dirty="0" smtClean="0"/>
              <a:t>“</a:t>
            </a:r>
            <a:r>
              <a:rPr lang="en-US" sz="1800" i="1" dirty="0" smtClean="0">
                <a:latin typeface="Arial Black" pitchFamily="34" charset="0"/>
              </a:rPr>
              <a:t>EDUCATION</a:t>
            </a:r>
            <a:r>
              <a:rPr lang="en-US" sz="1800" i="1" dirty="0" smtClean="0"/>
              <a:t>”</a:t>
            </a:r>
            <a:r>
              <a:rPr lang="en-US" sz="1800" i="1" dirty="0" smtClean="0">
                <a:latin typeface="Arial Black" pitchFamily="34" charset="0"/>
              </a:rPr>
              <a:t> </a:t>
            </a:r>
            <a:r>
              <a:rPr lang="en-US" sz="1800" b="1" i="1" dirty="0" smtClean="0">
                <a:latin typeface="Arial Black" pitchFamily="34" charset="0"/>
              </a:rPr>
              <a:t>that leads to</a:t>
            </a:r>
            <a:r>
              <a:rPr lang="en-US" sz="1800" i="1" dirty="0" smtClean="0">
                <a:latin typeface="Arial Black" pitchFamily="34" charset="0"/>
              </a:rPr>
              <a:t> HEALTH?" &amp; Go ahead to promote the Quality of  DHE? </a:t>
            </a:r>
          </a:p>
        </p:txBody>
      </p:sp>
      <p:sp>
        <p:nvSpPr>
          <p:cNvPr id="19463" name="AutoShape 4"/>
          <p:cNvSpPr>
            <a:spLocks noChangeArrowheads="1"/>
          </p:cNvSpPr>
          <p:nvPr/>
        </p:nvSpPr>
        <p:spPr bwMode="auto">
          <a:xfrm>
            <a:off x="4283968" y="4365104"/>
            <a:ext cx="788098" cy="576064"/>
          </a:xfrm>
          <a:prstGeom prst="downArrow">
            <a:avLst>
              <a:gd name="adj1" fmla="val 50000"/>
              <a:gd name="adj2" fmla="val 25614"/>
            </a:avLst>
          </a:prstGeom>
          <a:solidFill>
            <a:srgbClr val="FFFFFF"/>
          </a:solidFill>
          <a:ln w="9525">
            <a:solidFill>
              <a:srgbClr val="000000"/>
            </a:solidFill>
            <a:miter lim="800000"/>
            <a:headEnd/>
            <a:tailEnd/>
          </a:ln>
        </p:spPr>
        <p:txBody>
          <a:bodyPr/>
          <a:lstStyle/>
          <a:p>
            <a:endParaRPr lang="ar-SA"/>
          </a:p>
        </p:txBody>
      </p:sp>
    </p:spTree>
  </p:cSld>
  <p:clrMapOvr>
    <a:masterClrMapping/>
  </p:clrMapOvr>
  <p:transition>
    <p:push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01FDE124-C428-4B37-9FBF-26D9F60A5ADA}" type="slidenum">
              <a:rPr lang="ar-SA"/>
              <a:pPr>
                <a:defRPr/>
              </a:pPr>
              <a:t>16</a:t>
            </a:fld>
            <a:endParaRPr lang="en-US"/>
          </a:p>
        </p:txBody>
      </p:sp>
      <p:sp>
        <p:nvSpPr>
          <p:cNvPr id="15362" name="Rectangle 2"/>
          <p:cNvSpPr>
            <a:spLocks noGrp="1" noRot="1" noChangeArrowheads="1"/>
          </p:cNvSpPr>
          <p:nvPr>
            <p:ph type="title"/>
          </p:nvPr>
        </p:nvSpPr>
        <p:spPr>
          <a:xfrm>
            <a:off x="1476251" y="116458"/>
            <a:ext cx="6696149" cy="432222"/>
          </a:xfrm>
        </p:spPr>
        <p:style>
          <a:lnRef idx="2">
            <a:schemeClr val="accent6"/>
          </a:lnRef>
          <a:fillRef idx="1">
            <a:schemeClr val="lt1"/>
          </a:fillRef>
          <a:effectRef idx="0">
            <a:schemeClr val="accent6"/>
          </a:effectRef>
          <a:fontRef idx="minor">
            <a:schemeClr val="dk1"/>
          </a:fontRef>
        </p:style>
        <p:txBody>
          <a:bodyPr/>
          <a:lstStyle/>
          <a:p>
            <a:pPr algn="ctr" rtl="0" eaLnBrk="1" hangingPunct="1">
              <a:defRPr/>
            </a:pPr>
            <a:r>
              <a:rPr lang="en-US" sz="1400" dirty="0" smtClean="0">
                <a:latin typeface="Times New Roman" pitchFamily="18" charset="0"/>
                <a:cs typeface="Times New Roman" pitchFamily="18" charset="0"/>
              </a:rPr>
              <a:t>Probe  E, H &amp; DHE History &amp; Define Terms </a:t>
            </a:r>
            <a:r>
              <a:rPr lang="en-US" sz="1600" b="0" i="1" dirty="0" smtClean="0">
                <a:latin typeface="Times New Roman" pitchFamily="18" charset="0"/>
                <a:cs typeface="Times New Roman" pitchFamily="18" charset="0"/>
              </a:rPr>
              <a:t/>
            </a:r>
            <a:br>
              <a:rPr lang="en-US" sz="1600" b="0" i="1" dirty="0" smtClean="0">
                <a:latin typeface="Times New Roman" pitchFamily="18" charset="0"/>
                <a:cs typeface="Times New Roman" pitchFamily="18" charset="0"/>
              </a:rPr>
            </a:br>
            <a:r>
              <a:rPr lang="en-US" sz="1600" b="0" i="1" dirty="0" smtClean="0">
                <a:latin typeface="Times New Roman" pitchFamily="18" charset="0"/>
                <a:cs typeface="Times New Roman" pitchFamily="18" charset="0"/>
              </a:rPr>
              <a:t> </a:t>
            </a:r>
            <a:r>
              <a:rPr lang="en-US" sz="1800" i="1" dirty="0" smtClean="0">
                <a:latin typeface="Times New Roman" pitchFamily="18" charset="0"/>
                <a:cs typeface="Times New Roman" pitchFamily="18" charset="0"/>
              </a:rPr>
              <a:t>What is the “EDUCATION? that we are looking for ?</a:t>
            </a:r>
          </a:p>
        </p:txBody>
      </p:sp>
      <p:sp>
        <p:nvSpPr>
          <p:cNvPr id="15363" name="Rectangle 3"/>
          <p:cNvSpPr>
            <a:spLocks noGrp="1" noRot="1" noChangeArrowheads="1"/>
          </p:cNvSpPr>
          <p:nvPr>
            <p:ph type="body" idx="1"/>
          </p:nvPr>
        </p:nvSpPr>
        <p:spPr>
          <a:xfrm>
            <a:off x="1042988" y="836613"/>
            <a:ext cx="7488237" cy="5832475"/>
          </a:xfrm>
        </p:spPr>
        <p:txBody>
          <a:bodyPr/>
          <a:lstStyle/>
          <a:p>
            <a:pPr marL="452438" indent="-269875" algn="just" rtl="0" eaLnBrk="1" hangingPunct="1">
              <a:lnSpc>
                <a:spcPct val="80000"/>
              </a:lnSpc>
              <a:tabLst>
                <a:tab pos="549275" algn="l"/>
                <a:tab pos="1349375" algn="l"/>
              </a:tabLst>
              <a:defRPr/>
            </a:pPr>
            <a:r>
              <a:rPr lang="en-US" sz="2000" b="1" dirty="0" smtClean="0">
                <a:latin typeface="Times New Roman" pitchFamily="18" charset="0"/>
                <a:cs typeface="Times New Roman" pitchFamily="18" charset="0"/>
              </a:rPr>
              <a:t>How did the Old Greece and Muslims Philosophers and Scientists educate (</a:t>
            </a:r>
            <a:r>
              <a:rPr lang="en-US" sz="2000" b="1" i="1" dirty="0" smtClean="0">
                <a:latin typeface="Times New Roman" pitchFamily="18" charset="0"/>
                <a:cs typeface="Times New Roman" pitchFamily="18" charset="0"/>
              </a:rPr>
              <a:t>Socrates; Aristotle; Plato</a:t>
            </a:r>
            <a:r>
              <a:rPr lang="en-US" sz="2000" b="1" dirty="0" smtClean="0">
                <a:latin typeface="Times New Roman" pitchFamily="18" charset="0"/>
                <a:cs typeface="Times New Roman" pitchFamily="18" charset="0"/>
              </a:rPr>
              <a:t> &amp; </a:t>
            </a:r>
            <a:r>
              <a:rPr lang="en-US" sz="2000" b="1" i="1" dirty="0" err="1" smtClean="0">
                <a:latin typeface="Times New Roman" pitchFamily="18" charset="0"/>
                <a:cs typeface="Times New Roman" pitchFamily="18" charset="0"/>
              </a:rPr>
              <a:t>Ibn</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Khaldon</a:t>
            </a:r>
            <a:r>
              <a:rPr lang="en-US" sz="2000" b="1" i="1" dirty="0" smtClean="0">
                <a:latin typeface="Times New Roman" pitchFamily="18" charset="0"/>
                <a:cs typeface="Times New Roman" pitchFamily="18" charset="0"/>
              </a:rPr>
              <a:t>, Al </a:t>
            </a:r>
            <a:r>
              <a:rPr lang="en-US" sz="2000" b="1" i="1" dirty="0" err="1" smtClean="0">
                <a:latin typeface="Times New Roman" pitchFamily="18" charset="0"/>
                <a:cs typeface="Times New Roman" pitchFamily="18" charset="0"/>
              </a:rPr>
              <a:t>Ghazali</a:t>
            </a:r>
            <a:r>
              <a:rPr lang="en-US" sz="2000" b="1" i="1" dirty="0" smtClean="0">
                <a:latin typeface="Times New Roman" pitchFamily="18" charset="0"/>
                <a:cs typeface="Times New Roman" pitchFamily="18" charset="0"/>
              </a:rPr>
              <a:t>; Avicenna</a:t>
            </a:r>
            <a:r>
              <a:rPr lang="en-US" sz="2000" b="1" dirty="0" smtClean="0">
                <a:latin typeface="Times New Roman" pitchFamily="18" charset="0"/>
                <a:cs typeface="Times New Roman" pitchFamily="18" charset="0"/>
              </a:rPr>
              <a:t> &amp; Bin </a:t>
            </a:r>
            <a:r>
              <a:rPr lang="en-US" sz="2000" b="1" dirty="0" err="1" smtClean="0">
                <a:latin typeface="Times New Roman" pitchFamily="18" charset="0"/>
                <a:cs typeface="Times New Roman" pitchFamily="18" charset="0"/>
              </a:rPr>
              <a:t>Bazz</a:t>
            </a:r>
            <a:r>
              <a:rPr lang="en-US" sz="2000" b="1" dirty="0" smtClean="0">
                <a:latin typeface="Times New Roman" pitchFamily="18" charset="0"/>
                <a:cs typeface="Times New Roman" pitchFamily="18" charset="0"/>
              </a:rPr>
              <a:t>?) (Ego Reflective Assignment)</a:t>
            </a:r>
          </a:p>
          <a:p>
            <a:pPr marL="452438" indent="-269875" algn="just" rtl="0" eaLnBrk="1" hangingPunct="1">
              <a:lnSpc>
                <a:spcPct val="80000"/>
              </a:lnSpc>
              <a:tabLst>
                <a:tab pos="549275" algn="l"/>
                <a:tab pos="1349375" algn="l"/>
              </a:tabLst>
              <a:defRPr/>
            </a:pPr>
            <a:r>
              <a:rPr lang="en-US" sz="2000" b="1" dirty="0" smtClean="0">
                <a:latin typeface="Times New Roman" pitchFamily="18" charset="0"/>
                <a:cs typeface="Times New Roman" pitchFamily="18" charset="0"/>
              </a:rPr>
              <a:t>The term “</a:t>
            </a:r>
            <a:r>
              <a:rPr lang="en-US" sz="2000" b="1" i="1" dirty="0" smtClean="0">
                <a:latin typeface="Times New Roman" pitchFamily="18" charset="0"/>
                <a:cs typeface="Times New Roman" pitchFamily="18" charset="0"/>
              </a:rPr>
              <a:t>Education</a:t>
            </a:r>
            <a:r>
              <a:rPr lang="en-US" sz="2000" b="1" dirty="0" smtClean="0">
                <a:latin typeface="Times New Roman" pitchFamily="18" charset="0"/>
                <a:cs typeface="Times New Roman" pitchFamily="18" charset="0"/>
              </a:rPr>
              <a:t>” </a:t>
            </a:r>
            <a:r>
              <a:rPr lang="en-US" sz="2000" b="1" i="1" dirty="0" smtClean="0">
                <a:latin typeface="Times New Roman" pitchFamily="18" charset="0"/>
                <a:cs typeface="Times New Roman" pitchFamily="18" charset="0"/>
              </a:rPr>
              <a:t>came from: </a:t>
            </a:r>
            <a:endParaRPr lang="ar-SA" sz="2000" b="1" i="1" dirty="0" smtClean="0">
              <a:latin typeface="Times New Roman" pitchFamily="18" charset="0"/>
              <a:cs typeface="Times New Roman" pitchFamily="18" charset="0"/>
            </a:endParaRPr>
          </a:p>
          <a:p>
            <a:pPr marL="1349375" lvl="1" indent="-457200" algn="just" rtl="0" eaLnBrk="1" hangingPunct="1">
              <a:lnSpc>
                <a:spcPct val="80000"/>
              </a:lnSpc>
              <a:tabLst>
                <a:tab pos="549275" algn="l"/>
                <a:tab pos="1349375" algn="l"/>
              </a:tabLst>
              <a:defRPr/>
            </a:pPr>
            <a:r>
              <a:rPr lang="en-US" sz="2000" b="1" i="1" dirty="0" smtClean="0">
                <a:latin typeface="Times New Roman" pitchFamily="18" charset="0"/>
                <a:cs typeface="Times New Roman" pitchFamily="18" charset="0"/>
              </a:rPr>
              <a:t>the</a:t>
            </a:r>
            <a:r>
              <a:rPr lang="en-US" sz="2000" b="1" dirty="0" smtClean="0">
                <a:latin typeface="Times New Roman" pitchFamily="18" charset="0"/>
                <a:cs typeface="Times New Roman" pitchFamily="18" charset="0"/>
              </a:rPr>
              <a:t> </a:t>
            </a:r>
            <a:r>
              <a:rPr lang="en-US" sz="2000" b="1" i="1" dirty="0" smtClean="0">
                <a:latin typeface="Times New Roman" pitchFamily="18" charset="0"/>
                <a:cs typeface="Times New Roman" pitchFamily="18" charset="0"/>
              </a:rPr>
              <a:t>Latin</a:t>
            </a:r>
            <a:r>
              <a:rPr lang="en-US" sz="2000" b="1" dirty="0" smtClean="0">
                <a:latin typeface="Times New Roman" pitchFamily="18" charset="0"/>
                <a:cs typeface="Times New Roman" pitchFamily="18" charset="0"/>
              </a:rPr>
              <a:t> words “</a:t>
            </a:r>
            <a:r>
              <a:rPr lang="en-US" sz="2000" b="1" i="1" dirty="0" err="1" smtClean="0">
                <a:latin typeface="Times New Roman" pitchFamily="18" charset="0"/>
                <a:cs typeface="Times New Roman" pitchFamily="18" charset="0"/>
              </a:rPr>
              <a:t>Educo</a:t>
            </a:r>
            <a:r>
              <a:rPr lang="en-US" sz="2000" b="1" i="1" dirty="0" smtClean="0">
                <a:latin typeface="Times New Roman" pitchFamily="18" charset="0"/>
                <a:cs typeface="Times New Roman" pitchFamily="18" charset="0"/>
              </a:rPr>
              <a:t> =</a:t>
            </a:r>
            <a:r>
              <a:rPr lang="en-US" sz="2000" b="1" dirty="0" smtClean="0">
                <a:latin typeface="Times New Roman" pitchFamily="18" charset="0"/>
                <a:cs typeface="Times New Roman" pitchFamily="18" charset="0"/>
              </a:rPr>
              <a:t> </a:t>
            </a:r>
            <a:r>
              <a:rPr lang="en-US" sz="2000" b="1" i="1" dirty="0" smtClean="0">
                <a:latin typeface="Times New Roman" pitchFamily="18" charset="0"/>
                <a:cs typeface="Times New Roman" pitchFamily="18" charset="0"/>
              </a:rPr>
              <a:t>To lead out” the  &amp; </a:t>
            </a:r>
            <a:r>
              <a:rPr lang="en-US" sz="2000" b="1" dirty="0" smtClean="0">
                <a:latin typeface="Times New Roman" pitchFamily="18" charset="0"/>
                <a:cs typeface="Times New Roman" pitchFamily="18" charset="0"/>
              </a:rPr>
              <a:t>"</a:t>
            </a:r>
            <a:r>
              <a:rPr lang="en-US" sz="2000" b="1" dirty="0" err="1" smtClean="0">
                <a:latin typeface="Times New Roman" pitchFamily="18" charset="0"/>
                <a:cs typeface="Times New Roman" pitchFamily="18" charset="0"/>
              </a:rPr>
              <a:t>Educare</a:t>
            </a:r>
            <a:r>
              <a:rPr lang="en-US" sz="2000" b="1" dirty="0" smtClean="0">
                <a:latin typeface="Times New Roman" pitchFamily="18" charset="0"/>
                <a:cs typeface="Times New Roman" pitchFamily="18" charset="0"/>
              </a:rPr>
              <a:t> = </a:t>
            </a:r>
            <a:r>
              <a:rPr lang="en-US" sz="2000" b="1" i="1" dirty="0" smtClean="0">
                <a:latin typeface="Times New Roman" pitchFamily="18" charset="0"/>
                <a:cs typeface="Times New Roman" pitchFamily="18" charset="0"/>
              </a:rPr>
              <a:t>Training  the mind; </a:t>
            </a:r>
          </a:p>
          <a:p>
            <a:pPr marL="1349375" lvl="1" indent="-457200" algn="just" rtl="0" eaLnBrk="1" hangingPunct="1">
              <a:lnSpc>
                <a:spcPct val="80000"/>
              </a:lnSpc>
              <a:tabLst>
                <a:tab pos="549275" algn="l"/>
                <a:tab pos="1349375" algn="l"/>
              </a:tabLst>
              <a:defRPr/>
            </a:pPr>
            <a:r>
              <a:rPr lang="en-US" sz="2000" b="1" i="1" dirty="0" smtClean="0">
                <a:latin typeface="Times New Roman" pitchFamily="18" charset="0"/>
                <a:cs typeface="Times New Roman" pitchFamily="18" charset="0"/>
              </a:rPr>
              <a:t>the English term</a:t>
            </a:r>
            <a:r>
              <a:rPr lang="en-US" sz="2000" b="1" dirty="0" smtClean="0">
                <a:latin typeface="Times New Roman" pitchFamily="18" charset="0"/>
                <a:cs typeface="Times New Roman" pitchFamily="18" charset="0"/>
              </a:rPr>
              <a:t> "</a:t>
            </a:r>
            <a:r>
              <a:rPr lang="en-US" sz="2000" b="1" i="1" dirty="0" smtClean="0">
                <a:latin typeface="Times New Roman" pitchFamily="18" charset="0"/>
                <a:cs typeface="Times New Roman" pitchFamily="18" charset="0"/>
              </a:rPr>
              <a:t>Educ</a:t>
            </a:r>
            <a:r>
              <a:rPr lang="en-US" sz="2000" b="1" dirty="0" smtClean="0">
                <a:latin typeface="Times New Roman" pitchFamily="18" charset="0"/>
                <a:cs typeface="Times New Roman" pitchFamily="18" charset="0"/>
              </a:rPr>
              <a:t>e = </a:t>
            </a:r>
            <a:r>
              <a:rPr lang="en-US" sz="2000" b="1" i="1" dirty="0" smtClean="0">
                <a:latin typeface="Times New Roman" pitchFamily="18" charset="0"/>
                <a:cs typeface="Times New Roman" pitchFamily="18" charset="0"/>
              </a:rPr>
              <a:t>To draw out</a:t>
            </a:r>
            <a:r>
              <a:rPr lang="en-US" sz="2000" b="1" dirty="0" smtClean="0">
                <a:latin typeface="Times New Roman" pitchFamily="18" charset="0"/>
                <a:cs typeface="Times New Roman" pitchFamily="18" charset="0"/>
              </a:rPr>
              <a:t>". </a:t>
            </a:r>
          </a:p>
          <a:p>
            <a:pPr marL="452438" indent="-269875" algn="just" rtl="0" eaLnBrk="1" hangingPunct="1">
              <a:lnSpc>
                <a:spcPct val="80000"/>
              </a:lnSpc>
              <a:tabLst>
                <a:tab pos="549275" algn="l"/>
                <a:tab pos="1349375" algn="l"/>
              </a:tabLst>
              <a:defRPr/>
            </a:pPr>
            <a:r>
              <a:rPr lang="en-US" sz="2000" b="1" dirty="0" smtClean="0">
                <a:latin typeface="Times New Roman" pitchFamily="18" charset="0"/>
                <a:cs typeface="Times New Roman" pitchFamily="18" charset="0"/>
              </a:rPr>
              <a:t>In </a:t>
            </a:r>
            <a:r>
              <a:rPr lang="en-US" sz="2000" b="1" i="1" dirty="0" smtClean="0">
                <a:latin typeface="Times New Roman" pitchFamily="18" charset="0"/>
                <a:cs typeface="Times New Roman" pitchFamily="18" charset="0"/>
              </a:rPr>
              <a:t>Islam</a:t>
            </a:r>
            <a:r>
              <a:rPr lang="en-US" sz="2000" b="1" dirty="0" smtClean="0">
                <a:latin typeface="Times New Roman" pitchFamily="18" charset="0"/>
                <a:cs typeface="Times New Roman" pitchFamily="18" charset="0"/>
              </a:rPr>
              <a:t> and Arabic language “Education”  means: Breeding &amp; Perfection; reform </a:t>
            </a:r>
            <a:r>
              <a:rPr lang="ar-SA" sz="2000" b="1" dirty="0" smtClean="0">
                <a:latin typeface="Times New Roman" pitchFamily="18" charset="0"/>
                <a:cs typeface="Times New Roman" pitchFamily="18" charset="0"/>
              </a:rPr>
              <a:t>تربية، تهذيب، وإصلاح </a:t>
            </a:r>
            <a:endParaRPr lang="en-US" sz="2000" b="1" dirty="0" smtClean="0">
              <a:latin typeface="Times New Roman" pitchFamily="18" charset="0"/>
              <a:cs typeface="Times New Roman" pitchFamily="18" charset="0"/>
            </a:endParaRPr>
          </a:p>
          <a:p>
            <a:pPr marL="452438" indent="-269875" algn="just" rtl="0" eaLnBrk="1" hangingPunct="1">
              <a:lnSpc>
                <a:spcPct val="80000"/>
              </a:lnSpc>
              <a:tabLst>
                <a:tab pos="549275" algn="l"/>
                <a:tab pos="1349375" algn="l"/>
              </a:tabLst>
              <a:defRPr/>
            </a:pPr>
            <a:r>
              <a:rPr lang="en-US" sz="2000" b="1" dirty="0" smtClean="0">
                <a:latin typeface="Times New Roman" pitchFamily="18" charset="0"/>
                <a:cs typeface="Times New Roman" pitchFamily="18" charset="0"/>
              </a:rPr>
              <a:t>The latest </a:t>
            </a:r>
            <a:r>
              <a:rPr lang="ar-SA" sz="2000" b="1" dirty="0" smtClean="0">
                <a:latin typeface="Times New Roman" pitchFamily="18" charset="0"/>
                <a:cs typeface="Times New Roman" pitchFamily="18" charset="0"/>
              </a:rPr>
              <a:t>ً</a:t>
            </a:r>
            <a:r>
              <a:rPr lang="en-US" sz="2000" b="1" dirty="0" smtClean="0">
                <a:latin typeface="Times New Roman" pitchFamily="18" charset="0"/>
                <a:cs typeface="Times New Roman" pitchFamily="18" charset="0"/>
              </a:rPr>
              <a:t>Western educational </a:t>
            </a:r>
            <a:r>
              <a:rPr lang="en-GB" sz="2000" b="1" dirty="0" smtClean="0">
                <a:latin typeface="Times New Roman" pitchFamily="18" charset="0"/>
                <a:cs typeface="Times New Roman" pitchFamily="18" charset="0"/>
              </a:rPr>
              <a:t>philosophies such as</a:t>
            </a:r>
            <a:r>
              <a:rPr lang="en-GB" sz="2000" b="1" i="1" dirty="0" smtClean="0">
                <a:latin typeface="Times New Roman" pitchFamily="18" charset="0"/>
                <a:cs typeface="Times New Roman" pitchFamily="18" charset="0"/>
              </a:rPr>
              <a:t> “the progressivism &amp; the </a:t>
            </a:r>
            <a:r>
              <a:rPr lang="en-GB" sz="2000" b="1" i="1" dirty="0" err="1" smtClean="0">
                <a:latin typeface="Times New Roman" pitchFamily="18" charset="0"/>
                <a:cs typeface="Times New Roman" pitchFamily="18" charset="0"/>
              </a:rPr>
              <a:t>reconstructionism</a:t>
            </a:r>
            <a:r>
              <a:rPr lang="en-GB" sz="2000" b="1" i="1" dirty="0" smtClean="0">
                <a:latin typeface="Times New Roman" pitchFamily="18" charset="0"/>
                <a:cs typeface="Times New Roman" pitchFamily="18" charset="0"/>
              </a:rPr>
              <a:t>” </a:t>
            </a:r>
            <a:r>
              <a:rPr lang="en-GB" sz="2000" b="1" dirty="0" smtClean="0">
                <a:latin typeface="Times New Roman" pitchFamily="18" charset="0"/>
                <a:cs typeface="Times New Roman" pitchFamily="18" charset="0"/>
              </a:rPr>
              <a:t>connect "Education" to the </a:t>
            </a:r>
            <a:r>
              <a:rPr lang="en-US" sz="2000" b="1" dirty="0" smtClean="0">
                <a:latin typeface="Times New Roman" pitchFamily="18" charset="0"/>
                <a:cs typeface="Times New Roman" pitchFamily="18" charset="0"/>
              </a:rPr>
              <a:t>“</a:t>
            </a:r>
            <a:r>
              <a:rPr lang="en-US" sz="2000" b="1" i="1" dirty="0" smtClean="0">
                <a:latin typeface="Times New Roman" pitchFamily="18" charset="0"/>
                <a:cs typeface="Times New Roman" pitchFamily="18" charset="0"/>
              </a:rPr>
              <a:t>Freedom</a:t>
            </a:r>
            <a:r>
              <a:rPr lang="en-US" sz="2000" b="1" dirty="0" smtClean="0">
                <a:latin typeface="Times New Roman" pitchFamily="18" charset="0"/>
                <a:cs typeface="Times New Roman" pitchFamily="18" charset="0"/>
              </a:rPr>
              <a:t> = the Democracy”. </a:t>
            </a:r>
          </a:p>
          <a:p>
            <a:pPr marL="452438" indent="-269875" algn="just" rtl="0" eaLnBrk="1" hangingPunct="1">
              <a:lnSpc>
                <a:spcPct val="80000"/>
              </a:lnSpc>
              <a:buFont typeface="Wingdings" pitchFamily="2" charset="2"/>
              <a:buNone/>
              <a:tabLst>
                <a:tab pos="549275" algn="l"/>
                <a:tab pos="1349375" algn="l"/>
              </a:tabLst>
              <a:defRPr/>
            </a:pPr>
            <a:r>
              <a:rPr lang="en-US" sz="2000" b="1" dirty="0" smtClean="0">
                <a:latin typeface="Times New Roman" pitchFamily="18" charset="0"/>
                <a:cs typeface="Times New Roman" pitchFamily="18" charset="0"/>
              </a:rPr>
              <a:t>I</a:t>
            </a:r>
            <a:r>
              <a:rPr lang="en-GB" sz="2000" b="1" dirty="0" smtClean="0">
                <a:latin typeface="Times New Roman" pitchFamily="18" charset="0"/>
                <a:cs typeface="Times New Roman" pitchFamily="18" charset="0"/>
              </a:rPr>
              <a:t>n the late 17 Century</a:t>
            </a:r>
            <a:r>
              <a:rPr lang="en-GB" sz="2000" b="1" i="1" dirty="0" smtClean="0">
                <a:latin typeface="Times New Roman" pitchFamily="18" charset="0"/>
                <a:cs typeface="Times New Roman" pitchFamily="18" charset="0"/>
              </a:rPr>
              <a:t>, "Rousseau" a French teacher addressed the following advice:</a:t>
            </a:r>
            <a:r>
              <a:rPr lang="en-US" sz="2000" b="1" dirty="0" smtClean="0">
                <a:latin typeface="Times New Roman" pitchFamily="18" charset="0"/>
                <a:cs typeface="Times New Roman" pitchFamily="18" charset="0"/>
              </a:rPr>
              <a:t> </a:t>
            </a:r>
          </a:p>
          <a:p>
            <a:pPr marL="452438" indent="-185738" algn="just" rtl="0" eaLnBrk="1" hangingPunct="1">
              <a:lnSpc>
                <a:spcPct val="80000"/>
              </a:lnSpc>
              <a:buFont typeface="Wingdings" pitchFamily="2" charset="2"/>
              <a:buNone/>
              <a:tabLst>
                <a:tab pos="549275" algn="l"/>
                <a:tab pos="622300" algn="l"/>
                <a:tab pos="1349375" algn="l"/>
              </a:tabLst>
              <a:defRPr/>
            </a:pPr>
            <a:r>
              <a:rPr lang="en-GB" sz="2000" b="1" i="1" dirty="0" smtClean="0">
                <a:latin typeface="Times New Roman" pitchFamily="18" charset="0"/>
                <a:cs typeface="Times New Roman" pitchFamily="18" charset="0"/>
              </a:rPr>
              <a:t>	Give your scholar no verbal lessons, he should be taught by experience alone...Put the problems before him and let him solve them himself. Let him know nothing because you have told him, but because he has learnt it for himself. Let him not be taught science, let him discover it</a:t>
            </a:r>
            <a:r>
              <a:rPr lang="en-GB" sz="2000" b="1" dirty="0" smtClean="0">
                <a:latin typeface="Times New Roman" pitchFamily="18" charset="0"/>
                <a:cs typeface="Times New Roman" pitchFamily="18" charset="0"/>
              </a:rPr>
              <a:t>. </a:t>
            </a:r>
            <a:r>
              <a:rPr lang="en-GB" sz="2000" b="1" baseline="30000" dirty="0" smtClean="0">
                <a:latin typeface="Times New Roman" pitchFamily="18" charset="0"/>
                <a:cs typeface="Times New Roman" pitchFamily="18" charset="0"/>
              </a:rPr>
              <a:t>(</a:t>
            </a:r>
            <a:r>
              <a:rPr lang="en-GB" sz="2000" b="1" baseline="30000" dirty="0" err="1" smtClean="0">
                <a:latin typeface="Times New Roman" pitchFamily="18" charset="0"/>
                <a:cs typeface="Times New Roman" pitchFamily="18" charset="0"/>
              </a:rPr>
              <a:t>Johali</a:t>
            </a:r>
            <a:r>
              <a:rPr lang="en-GB" sz="2000" b="1" baseline="30000" dirty="0" smtClean="0">
                <a:latin typeface="Times New Roman" pitchFamily="18" charset="0"/>
                <a:cs typeface="Times New Roman" pitchFamily="18" charset="0"/>
              </a:rPr>
              <a:t> 1995).</a:t>
            </a:r>
            <a:endParaRPr lang="en-US" sz="2000" b="1" baseline="30000" dirty="0" smtClean="0">
              <a:latin typeface="Times New Roman" pitchFamily="18" charset="0"/>
              <a:cs typeface="Times New Roman" pitchFamily="18" charset="0"/>
            </a:endParaRPr>
          </a:p>
          <a:p>
            <a:pPr marL="452438" indent="-269875" rtl="0" eaLnBrk="1" hangingPunct="1">
              <a:lnSpc>
                <a:spcPct val="80000"/>
              </a:lnSpc>
              <a:tabLst>
                <a:tab pos="549275" algn="l"/>
                <a:tab pos="1349375" algn="l"/>
              </a:tabLst>
              <a:defRPr/>
            </a:pPr>
            <a:endParaRPr lang="en-US" sz="2000" b="1" baseline="30000" dirty="0" smtClean="0">
              <a:latin typeface="Times New Roman" pitchFamily="18" charset="0"/>
              <a:cs typeface="Times New Roman" pitchFamily="18" charset="0"/>
            </a:endParaRPr>
          </a:p>
        </p:txBody>
      </p:sp>
    </p:spTree>
  </p:cSld>
  <p:clrMapOvr>
    <a:masterClrMapping/>
  </p:clrMapOvr>
  <p:transition>
    <p:push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B014884B-B39D-470E-9BB3-0A08082A3D58}" type="slidenum">
              <a:rPr lang="ar-SA"/>
              <a:pPr>
                <a:defRPr/>
              </a:pPr>
              <a:t>17</a:t>
            </a:fld>
            <a:endParaRPr lang="en-US"/>
          </a:p>
        </p:txBody>
      </p:sp>
      <p:sp>
        <p:nvSpPr>
          <p:cNvPr id="29699" name="Rectangle 3"/>
          <p:cNvSpPr>
            <a:spLocks noGrp="1" noRot="1" noChangeArrowheads="1"/>
          </p:cNvSpPr>
          <p:nvPr>
            <p:ph type="body" idx="1"/>
          </p:nvPr>
        </p:nvSpPr>
        <p:spPr>
          <a:xfrm>
            <a:off x="952500" y="908720"/>
            <a:ext cx="7507932" cy="5400600"/>
          </a:xfrm>
        </p:spPr>
        <p:txBody>
          <a:bodyPr/>
          <a:lstStyle/>
          <a:p>
            <a:pPr marL="188913" indent="282575" algn="just" rtl="0" eaLnBrk="1" hangingPunct="1">
              <a:lnSpc>
                <a:spcPct val="80000"/>
              </a:lnSpc>
              <a:defRPr/>
            </a:pPr>
            <a:endParaRPr lang="en-US" sz="2000" i="1" dirty="0" smtClean="0">
              <a:latin typeface="Times New Roman" pitchFamily="18" charset="0"/>
              <a:cs typeface="Times New Roman" pitchFamily="18" charset="0"/>
            </a:endParaRPr>
          </a:p>
          <a:p>
            <a:pPr marL="188913" indent="282575" algn="just" rtl="0" eaLnBrk="1" hangingPunct="1">
              <a:lnSpc>
                <a:spcPct val="80000"/>
              </a:lnSpc>
              <a:defRPr/>
            </a:pPr>
            <a:r>
              <a:rPr lang="en-US" sz="2000" i="1" dirty="0" smtClean="0">
                <a:latin typeface="Times New Roman" pitchFamily="18" charset="0"/>
                <a:cs typeface="Times New Roman" pitchFamily="18" charset="0"/>
              </a:rPr>
              <a:t>Also, Albert Einstein"</a:t>
            </a:r>
            <a:r>
              <a:rPr lang="en-US" sz="2000" dirty="0" smtClean="0">
                <a:latin typeface="Times New Roman" pitchFamily="18" charset="0"/>
                <a:cs typeface="Times New Roman" pitchFamily="18" charset="0"/>
              </a:rPr>
              <a:t> (1878-1955) </a:t>
            </a:r>
            <a:r>
              <a:rPr lang="en-US" sz="2000" i="1" dirty="0" smtClean="0">
                <a:latin typeface="Times New Roman" pitchFamily="18" charset="0"/>
                <a:cs typeface="Times New Roman" pitchFamily="18" charset="0"/>
              </a:rPr>
              <a:t>the German/US Physicist</a:t>
            </a:r>
            <a:r>
              <a:rPr lang="en-US" sz="2000" dirty="0" smtClean="0">
                <a:latin typeface="Times New Roman" pitchFamily="18" charset="0"/>
                <a:cs typeface="Times New Roman" pitchFamily="18" charset="0"/>
              </a:rPr>
              <a:t> said:</a:t>
            </a:r>
          </a:p>
          <a:p>
            <a:pPr marL="188913" indent="282575" algn="just" rtl="0" eaLnBrk="1" hangingPunct="1">
              <a:lnSpc>
                <a:spcPct val="80000"/>
              </a:lnSpc>
              <a:buNone/>
              <a:defRPr/>
            </a:pPr>
            <a:endParaRPr lang="en-US" sz="2000" dirty="0" smtClean="0">
              <a:latin typeface="Times New Roman" pitchFamily="18" charset="0"/>
              <a:cs typeface="Times New Roman" pitchFamily="18" charset="0"/>
            </a:endParaRPr>
          </a:p>
          <a:p>
            <a:pPr marL="188913" indent="282575" algn="ctr" rtl="0" eaLnBrk="1" hangingPunct="1">
              <a:lnSpc>
                <a:spcPct val="80000"/>
              </a:lnSpc>
              <a:buFont typeface="Wingdings" pitchFamily="2" charset="2"/>
              <a:buNone/>
              <a:defRPr/>
            </a:pP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I never teach my pupils; I only attempt to provide the condition in which they can Learn</a:t>
            </a:r>
            <a:r>
              <a:rPr lang="en-US" sz="2000" dirty="0" smtClean="0">
                <a:latin typeface="Times New Roman" pitchFamily="18" charset="0"/>
                <a:cs typeface="Times New Roman" pitchFamily="18" charset="0"/>
              </a:rPr>
              <a:t>“   </a:t>
            </a:r>
            <a:r>
              <a:rPr lang="en-US" sz="2000" baseline="30000" dirty="0" smtClean="0">
                <a:latin typeface="Times New Roman" pitchFamily="18" charset="0"/>
                <a:cs typeface="Times New Roman" pitchFamily="18" charset="0"/>
              </a:rPr>
              <a:t>(</a:t>
            </a:r>
            <a:r>
              <a:rPr lang="en-US" sz="2000" baseline="30000" dirty="0" err="1" smtClean="0">
                <a:latin typeface="Times New Roman" pitchFamily="18" charset="0"/>
                <a:cs typeface="Times New Roman" pitchFamily="18" charset="0"/>
              </a:rPr>
              <a:t>Valcin</a:t>
            </a:r>
            <a:r>
              <a:rPr lang="en-US" sz="2000" baseline="30000" dirty="0" smtClean="0">
                <a:latin typeface="Times New Roman" pitchFamily="18" charset="0"/>
                <a:cs typeface="Times New Roman" pitchFamily="18" charset="0"/>
              </a:rPr>
              <a:t> 2001)</a:t>
            </a:r>
            <a:r>
              <a:rPr lang="en-US" sz="2000" dirty="0" smtClean="0">
                <a:latin typeface="Times New Roman" pitchFamily="18" charset="0"/>
                <a:cs typeface="Times New Roman" pitchFamily="18" charset="0"/>
              </a:rPr>
              <a:t> </a:t>
            </a:r>
          </a:p>
          <a:p>
            <a:pPr marL="188913" indent="282575" algn="just" rtl="0" eaLnBrk="1" hangingPunct="1">
              <a:lnSpc>
                <a:spcPct val="80000"/>
              </a:lnSpc>
              <a:buFont typeface="Wingdings" pitchFamily="2" charset="2"/>
              <a:buNone/>
              <a:defRPr/>
            </a:pPr>
            <a:endParaRPr lang="en-GB" sz="2000" dirty="0" smtClean="0">
              <a:latin typeface="Times New Roman" pitchFamily="18" charset="0"/>
              <a:cs typeface="Times New Roman" pitchFamily="18" charset="0"/>
            </a:endParaRPr>
          </a:p>
          <a:p>
            <a:pPr marL="188913" indent="282575" algn="just" rtl="0" eaLnBrk="1" hangingPunct="1">
              <a:lnSpc>
                <a:spcPct val="80000"/>
              </a:lnSpc>
              <a:buFont typeface="Wingdings" pitchFamily="2" charset="2"/>
              <a:buNone/>
              <a:defRPr/>
            </a:pPr>
            <a:r>
              <a:rPr lang="en-GB" sz="1800" dirty="0" smtClean="0">
                <a:latin typeface="Times New Roman" pitchFamily="18" charset="0"/>
                <a:cs typeface="Times New Roman" pitchFamily="18" charset="0"/>
              </a:rPr>
              <a:t>These advices formed the foundation of the progressive, freedom or democratic education that produced many modern educational theories and strategies such as: </a:t>
            </a:r>
            <a:r>
              <a:rPr lang="en-US" sz="1800" i="1" dirty="0" smtClean="0">
                <a:latin typeface="Times New Roman" pitchFamily="18" charset="0"/>
                <a:cs typeface="Times New Roman" pitchFamily="18" charset="0"/>
              </a:rPr>
              <a:t>Problem</a:t>
            </a:r>
            <a:r>
              <a:rPr lang="en-GB" sz="1800" i="1" dirty="0" smtClean="0">
                <a:latin typeface="Times New Roman" pitchFamily="18" charset="0"/>
                <a:cs typeface="Times New Roman" pitchFamily="18" charset="0"/>
              </a:rPr>
              <a:t>-Solving</a:t>
            </a:r>
            <a:r>
              <a:rPr lang="en-GB" sz="1800" dirty="0" smtClean="0">
                <a:latin typeface="Times New Roman" pitchFamily="18" charset="0"/>
                <a:cs typeface="Times New Roman" pitchFamily="18" charset="0"/>
              </a:rPr>
              <a:t> &amp; </a:t>
            </a:r>
            <a:r>
              <a:rPr lang="en-GB" sz="1800" i="1" dirty="0" smtClean="0">
                <a:latin typeface="Times New Roman" pitchFamily="18" charset="0"/>
                <a:cs typeface="Times New Roman" pitchFamily="18" charset="0"/>
              </a:rPr>
              <a:t>Problem</a:t>
            </a:r>
            <a:r>
              <a:rPr lang="en-US" sz="1800" i="1" dirty="0" smtClean="0">
                <a:latin typeface="Times New Roman" pitchFamily="18" charset="0"/>
                <a:cs typeface="Times New Roman" pitchFamily="18" charset="0"/>
              </a:rPr>
              <a:t> Based Learning</a:t>
            </a:r>
            <a:r>
              <a:rPr lang="en-GB" sz="1800" i="1" dirty="0" smtClean="0">
                <a:latin typeface="Times New Roman" pitchFamily="18" charset="0"/>
                <a:cs typeface="Times New Roman" pitchFamily="18" charset="0"/>
              </a:rPr>
              <a:t>; Learning by </a:t>
            </a:r>
            <a:r>
              <a:rPr lang="en-US" sz="1800" i="1" dirty="0" smtClean="0">
                <a:latin typeface="Times New Roman" pitchFamily="18" charset="0"/>
                <a:cs typeface="Times New Roman" pitchFamily="18" charset="0"/>
              </a:rPr>
              <a:t>E</a:t>
            </a:r>
            <a:r>
              <a:rPr lang="en-GB" sz="1800" i="1" dirty="0" err="1" smtClean="0">
                <a:latin typeface="Times New Roman" pitchFamily="18" charset="0"/>
                <a:cs typeface="Times New Roman" pitchFamily="18" charset="0"/>
              </a:rPr>
              <a:t>xperi</a:t>
            </a:r>
            <a:r>
              <a:rPr lang="en-US" sz="1800" i="1" dirty="0" smtClean="0">
                <a:latin typeface="Times New Roman" pitchFamily="18" charset="0"/>
                <a:cs typeface="Times New Roman" pitchFamily="18" charset="0"/>
              </a:rPr>
              <a:t>e</a:t>
            </a:r>
            <a:r>
              <a:rPr lang="en-GB" sz="1800" i="1" dirty="0" err="1" smtClean="0">
                <a:latin typeface="Times New Roman" pitchFamily="18" charset="0"/>
                <a:cs typeface="Times New Roman" pitchFamily="18" charset="0"/>
              </a:rPr>
              <a:t>nce</a:t>
            </a:r>
            <a:r>
              <a:rPr lang="en-GB" sz="1800" i="1" dirty="0" smtClean="0">
                <a:latin typeface="Times New Roman" pitchFamily="18" charset="0"/>
                <a:cs typeface="Times New Roman" pitchFamily="18" charset="0"/>
              </a:rPr>
              <a:t> or Experiential Learning ; </a:t>
            </a:r>
            <a:r>
              <a:rPr lang="en-US" sz="1800" i="1" dirty="0" smtClean="0">
                <a:latin typeface="Times New Roman" pitchFamily="18" charset="0"/>
                <a:cs typeface="Times New Roman" pitchFamily="18" charset="0"/>
              </a:rPr>
              <a:t>L</a:t>
            </a:r>
            <a:r>
              <a:rPr lang="en-GB" sz="1800" i="1" dirty="0" smtClean="0">
                <a:latin typeface="Times New Roman" pitchFamily="18" charset="0"/>
                <a:cs typeface="Times New Roman" pitchFamily="18" charset="0"/>
              </a:rPr>
              <a:t>earning by </a:t>
            </a:r>
            <a:r>
              <a:rPr lang="en-US" sz="1800" i="1" dirty="0" smtClean="0">
                <a:latin typeface="Times New Roman" pitchFamily="18" charset="0"/>
                <a:cs typeface="Times New Roman" pitchFamily="18" charset="0"/>
              </a:rPr>
              <a:t>D</a:t>
            </a:r>
            <a:r>
              <a:rPr lang="en-GB" sz="1800" i="1" dirty="0" err="1" smtClean="0">
                <a:latin typeface="Times New Roman" pitchFamily="18" charset="0"/>
                <a:cs typeface="Times New Roman" pitchFamily="18" charset="0"/>
              </a:rPr>
              <a:t>iscov</a:t>
            </a:r>
            <a:r>
              <a:rPr lang="en-US" sz="1800" i="1" dirty="0" smtClean="0">
                <a:latin typeface="Times New Roman" pitchFamily="18" charset="0"/>
                <a:cs typeface="Times New Roman" pitchFamily="18" charset="0"/>
              </a:rPr>
              <a:t>e</a:t>
            </a:r>
            <a:r>
              <a:rPr lang="en-GB" sz="1800" i="1" dirty="0" err="1" smtClean="0">
                <a:latin typeface="Times New Roman" pitchFamily="18" charset="0"/>
                <a:cs typeface="Times New Roman" pitchFamily="18" charset="0"/>
              </a:rPr>
              <a:t>ry</a:t>
            </a:r>
            <a:r>
              <a:rPr lang="en-US" sz="1800" i="1" dirty="0" smtClean="0">
                <a:latin typeface="Times New Roman" pitchFamily="18" charset="0"/>
                <a:cs typeface="Times New Roman" pitchFamily="18" charset="0"/>
              </a:rPr>
              <a:t>,</a:t>
            </a:r>
            <a:r>
              <a:rPr lang="en-GB" sz="1800" i="1" dirty="0" smtClean="0">
                <a:latin typeface="Times New Roman" pitchFamily="18" charset="0"/>
                <a:cs typeface="Times New Roman" pitchFamily="18" charset="0"/>
              </a:rPr>
              <a:t> and finally, "</a:t>
            </a:r>
            <a:r>
              <a:rPr lang="en-GB" sz="1800" i="1" dirty="0" err="1" smtClean="0">
                <a:latin typeface="Times New Roman" pitchFamily="18" charset="0"/>
                <a:cs typeface="Times New Roman" pitchFamily="18" charset="0"/>
              </a:rPr>
              <a:t>Andragogy</a:t>
            </a:r>
            <a:r>
              <a:rPr lang="en-US" sz="1800" i="1" dirty="0" smtClean="0">
                <a:latin typeface="Times New Roman" pitchFamily="18" charset="0"/>
                <a:cs typeface="Times New Roman" pitchFamily="18" charset="0"/>
              </a:rPr>
              <a:t>”</a:t>
            </a:r>
            <a:r>
              <a:rPr lang="en-GB" sz="1800" i="1" dirty="0" smtClean="0">
                <a:latin typeface="Times New Roman" pitchFamily="18" charset="0"/>
                <a:cs typeface="Times New Roman" pitchFamily="18" charset="0"/>
              </a:rPr>
              <a:t> the"</a:t>
            </a:r>
            <a:r>
              <a:rPr lang="en-US" sz="1800" i="1" dirty="0" smtClean="0">
                <a:latin typeface="Times New Roman" pitchFamily="18" charset="0"/>
                <a:cs typeface="Times New Roman" pitchFamily="18" charset="0"/>
              </a:rPr>
              <a:t>S</a:t>
            </a:r>
            <a:r>
              <a:rPr lang="en-GB" sz="1800" i="1" dirty="0" err="1" smtClean="0">
                <a:latin typeface="Times New Roman" pitchFamily="18" charset="0"/>
                <a:cs typeface="Times New Roman" pitchFamily="18" charset="0"/>
              </a:rPr>
              <a:t>tudent</a:t>
            </a:r>
            <a:r>
              <a:rPr lang="en-GB" sz="1800" i="1" dirty="0" smtClean="0">
                <a:latin typeface="Times New Roman" pitchFamily="18" charset="0"/>
                <a:cs typeface="Times New Roman" pitchFamily="18" charset="0"/>
              </a:rPr>
              <a:t>/Patient</a:t>
            </a:r>
            <a:r>
              <a:rPr lang="en-US" sz="1800" i="1" dirty="0" smtClean="0">
                <a:latin typeface="Times New Roman" pitchFamily="18" charset="0"/>
                <a:cs typeface="Times New Roman" pitchFamily="18" charset="0"/>
              </a:rPr>
              <a:t> C</a:t>
            </a:r>
            <a:r>
              <a:rPr lang="en-GB" sz="1800" i="1" dirty="0" err="1" smtClean="0">
                <a:latin typeface="Times New Roman" pitchFamily="18" charset="0"/>
                <a:cs typeface="Times New Roman" pitchFamily="18" charset="0"/>
              </a:rPr>
              <a:t>entred</a:t>
            </a:r>
            <a:r>
              <a:rPr lang="en-GB" sz="1800" i="1" dirty="0" smtClean="0">
                <a:latin typeface="Times New Roman" pitchFamily="18" charset="0"/>
                <a:cs typeface="Times New Roman" pitchFamily="18" charset="0"/>
              </a:rPr>
              <a:t> </a:t>
            </a:r>
            <a:r>
              <a:rPr lang="en-US" sz="1800" i="1" dirty="0" smtClean="0">
                <a:latin typeface="Times New Roman" pitchFamily="18" charset="0"/>
                <a:cs typeface="Times New Roman" pitchFamily="18" charset="0"/>
              </a:rPr>
              <a:t>Leaning. </a:t>
            </a:r>
            <a:r>
              <a:rPr lang="en-US" sz="1800" i="1" dirty="0" err="1" smtClean="0">
                <a:latin typeface="Times New Roman" pitchFamily="18" charset="0"/>
                <a:cs typeface="Times New Roman" pitchFamily="18" charset="0"/>
              </a:rPr>
              <a:t>Eventhough</a:t>
            </a:r>
            <a:r>
              <a:rPr lang="en-US" sz="1800" i="1" dirty="0" smtClean="0">
                <a:latin typeface="Times New Roman" pitchFamily="18" charset="0"/>
                <a:cs typeface="Times New Roman" pitchFamily="18" charset="0"/>
              </a:rPr>
              <a:t>, the Western Philosophers still looking the education that assure the quality.. </a:t>
            </a:r>
          </a:p>
          <a:p>
            <a:pPr marL="188913" indent="282575" algn="just" rtl="0" eaLnBrk="1" hangingPunct="1">
              <a:lnSpc>
                <a:spcPct val="80000"/>
              </a:lnSpc>
              <a:buFont typeface="Wingdings" pitchFamily="2" charset="2"/>
              <a:buNone/>
              <a:defRPr/>
            </a:pPr>
            <a:endParaRPr lang="en-US" sz="1800" i="1" dirty="0" smtClean="0">
              <a:latin typeface="Times New Roman" pitchFamily="18" charset="0"/>
              <a:cs typeface="Times New Roman" pitchFamily="18" charset="0"/>
            </a:endParaRPr>
          </a:p>
          <a:p>
            <a:pPr algn="just" rtl="0" eaLnBrk="1" hangingPunct="1">
              <a:lnSpc>
                <a:spcPct val="80000"/>
              </a:lnSpc>
              <a:defRPr/>
            </a:pPr>
            <a:r>
              <a:rPr lang="en-GB" sz="2000" i="1" dirty="0" smtClean="0">
                <a:latin typeface="Times New Roman" pitchFamily="18" charset="0"/>
                <a:cs typeface="Times New Roman" pitchFamily="18" charset="0"/>
              </a:rPr>
              <a:t>The Optimists (Idealists) of the above philosophies and theories believe in the</a:t>
            </a:r>
            <a:r>
              <a:rPr lang="en-GB" sz="2000" b="1" i="1" dirty="0" smtClean="0">
                <a:latin typeface="Times New Roman" pitchFamily="18" charset="0"/>
                <a:cs typeface="Times New Roman" pitchFamily="18" charset="0"/>
              </a:rPr>
              <a:t> “</a:t>
            </a:r>
            <a:r>
              <a:rPr lang="en-GB" sz="2000" b="1" i="1" dirty="0" smtClean="0">
                <a:latin typeface="+mj-lt"/>
                <a:cs typeface="Times New Roman" pitchFamily="18" charset="0"/>
              </a:rPr>
              <a:t>Ideal Education</a:t>
            </a:r>
            <a:r>
              <a:rPr lang="en-GB" sz="2000" b="1" i="1" dirty="0" smtClean="0">
                <a:latin typeface="Times New Roman" pitchFamily="18" charset="0"/>
                <a:cs typeface="Times New Roman" pitchFamily="18" charset="0"/>
              </a:rPr>
              <a:t>” </a:t>
            </a:r>
            <a:r>
              <a:rPr lang="en-GB" sz="2000" i="1" dirty="0" smtClean="0">
                <a:latin typeface="Times New Roman" pitchFamily="18" charset="0"/>
                <a:cs typeface="Times New Roman" pitchFamily="18" charset="0"/>
              </a:rPr>
              <a:t>that</a:t>
            </a:r>
            <a:r>
              <a:rPr lang="en-US" sz="2000" i="1" dirty="0" smtClean="0">
                <a:latin typeface="Times New Roman" pitchFamily="18" charset="0"/>
                <a:cs typeface="Times New Roman" pitchFamily="18" charset="0"/>
              </a:rPr>
              <a:t> “</a:t>
            </a:r>
            <a:r>
              <a:rPr lang="en-GB" sz="2000" i="1" dirty="0" smtClean="0">
                <a:latin typeface="Times New Roman" pitchFamily="18" charset="0"/>
                <a:cs typeface="Times New Roman" pitchFamily="18" charset="0"/>
              </a:rPr>
              <a:t>:</a:t>
            </a:r>
            <a:r>
              <a:rPr lang="ar-SA" sz="2000" i="1" dirty="0" smtClean="0">
                <a:latin typeface="Times New Roman" pitchFamily="18" charset="0"/>
                <a:cs typeface="Times New Roman" pitchFamily="18" charset="0"/>
              </a:rPr>
              <a:t> </a:t>
            </a:r>
            <a:endParaRPr lang="en-US" sz="2000" i="1" dirty="0" smtClean="0">
              <a:latin typeface="Times New Roman" pitchFamily="18" charset="0"/>
              <a:cs typeface="Times New Roman" pitchFamily="18" charset="0"/>
            </a:endParaRPr>
          </a:p>
          <a:p>
            <a:pPr algn="ctr" rtl="0" eaLnBrk="1" hangingPunct="1">
              <a:lnSpc>
                <a:spcPct val="80000"/>
              </a:lnSpc>
              <a:buNone/>
              <a:defRPr/>
            </a:pPr>
            <a:endParaRPr lang="en-US" sz="1800" i="1" dirty="0" smtClean="0">
              <a:latin typeface="Arial Black" pitchFamily="34" charset="0"/>
            </a:endParaRPr>
          </a:p>
          <a:p>
            <a:pPr algn="ctr" rtl="0" eaLnBrk="1" hangingPunct="1">
              <a:lnSpc>
                <a:spcPct val="80000"/>
              </a:lnSpc>
              <a:buNone/>
              <a:defRPr/>
            </a:pPr>
            <a:r>
              <a:rPr lang="en-US" sz="1800" i="1" dirty="0" smtClean="0">
                <a:latin typeface="Arial Black" pitchFamily="34" charset="0"/>
              </a:rPr>
              <a:t>		</a:t>
            </a:r>
            <a:r>
              <a:rPr lang="en-US" sz="2000" i="1" dirty="0" smtClean="0">
                <a:latin typeface="Times New Roman" pitchFamily="18" charset="0"/>
                <a:cs typeface="Times New Roman" pitchFamily="18" charset="0"/>
              </a:rPr>
              <a:t>A</a:t>
            </a:r>
            <a:r>
              <a:rPr lang="en-GB" sz="2000" i="1" dirty="0" smtClean="0">
                <a:latin typeface="Times New Roman" pitchFamily="18" charset="0"/>
                <a:cs typeface="Times New Roman" pitchFamily="18" charset="0"/>
              </a:rPr>
              <a:t> </a:t>
            </a:r>
            <a:r>
              <a:rPr lang="en-US" sz="2000" b="1" i="1" dirty="0" smtClean="0">
                <a:latin typeface="Times New Roman" pitchFamily="18" charset="0"/>
                <a:cs typeface="Times New Roman" pitchFamily="18" charset="0"/>
              </a:rPr>
              <a:t>P</a:t>
            </a:r>
            <a:r>
              <a:rPr lang="en-GB" sz="2000" b="1" i="1" dirty="0" err="1" smtClean="0">
                <a:latin typeface="Times New Roman" pitchFamily="18" charset="0"/>
                <a:cs typeface="Times New Roman" pitchFamily="18" charset="0"/>
              </a:rPr>
              <a:t>erfect</a:t>
            </a:r>
            <a:r>
              <a:rPr lang="en-GB" sz="2000" b="1" i="1" dirty="0" smtClean="0">
                <a:latin typeface="Times New Roman" pitchFamily="18" charset="0"/>
                <a:cs typeface="Times New Roman" pitchFamily="18" charset="0"/>
              </a:rPr>
              <a:t> </a:t>
            </a:r>
            <a:r>
              <a:rPr lang="en-GB" sz="2000" i="1" dirty="0" smtClean="0">
                <a:latin typeface="Times New Roman" pitchFamily="18" charset="0"/>
                <a:cs typeface="Times New Roman" pitchFamily="18" charset="0"/>
              </a:rPr>
              <a:t>Education will Produce a </a:t>
            </a:r>
            <a:r>
              <a:rPr lang="en-GB" sz="2000" b="1" i="1" dirty="0" smtClean="0">
                <a:latin typeface="Times New Roman" pitchFamily="18" charset="0"/>
                <a:cs typeface="Times New Roman" pitchFamily="18" charset="0"/>
              </a:rPr>
              <a:t>Perfect </a:t>
            </a:r>
            <a:r>
              <a:rPr lang="en-GB" sz="2000" i="1" dirty="0" smtClean="0">
                <a:latin typeface="Times New Roman" pitchFamily="18" charset="0"/>
                <a:cs typeface="Times New Roman" pitchFamily="18" charset="0"/>
              </a:rPr>
              <a:t>Society  or Heaven on the Earth</a:t>
            </a:r>
            <a:r>
              <a:rPr lang="en-US" sz="2000" i="1" dirty="0" smtClean="0">
                <a:latin typeface="Times New Roman" pitchFamily="18" charset="0"/>
                <a:cs typeface="Times New Roman" pitchFamily="18" charset="0"/>
              </a:rPr>
              <a:t>”</a:t>
            </a:r>
          </a:p>
          <a:p>
            <a:pPr marL="188913" indent="282575" algn="just" rtl="0" eaLnBrk="1" hangingPunct="1">
              <a:lnSpc>
                <a:spcPct val="80000"/>
              </a:lnSpc>
              <a:buFont typeface="Wingdings" pitchFamily="2" charset="2"/>
              <a:buNone/>
              <a:defRPr/>
            </a:pPr>
            <a:endParaRPr lang="en-US" sz="1800" i="1" dirty="0" smtClean="0">
              <a:latin typeface="Times New Roman" pitchFamily="18" charset="0"/>
              <a:cs typeface="Times New Roman" pitchFamily="18" charset="0"/>
            </a:endParaRPr>
          </a:p>
          <a:p>
            <a:pPr marL="188913" indent="282575" algn="just" rtl="0" eaLnBrk="1" hangingPunct="1">
              <a:lnSpc>
                <a:spcPct val="80000"/>
              </a:lnSpc>
              <a:buFont typeface="Wingdings" pitchFamily="2" charset="2"/>
              <a:buNone/>
              <a:defRPr/>
            </a:pPr>
            <a:endParaRPr lang="en-US" sz="1800" i="1" dirty="0" smtClean="0">
              <a:latin typeface="Times New Roman" pitchFamily="18" charset="0"/>
              <a:cs typeface="Times New Roman" pitchFamily="18" charset="0"/>
            </a:endParaRPr>
          </a:p>
          <a:p>
            <a:pPr marL="188913" indent="282575" algn="just" rtl="0" eaLnBrk="1" hangingPunct="1">
              <a:lnSpc>
                <a:spcPct val="80000"/>
              </a:lnSpc>
              <a:buFont typeface="Wingdings" pitchFamily="2" charset="2"/>
              <a:buNone/>
              <a:defRPr/>
            </a:pPr>
            <a:endParaRPr lang="ar-SA" sz="1800" i="1" dirty="0" smtClean="0">
              <a:latin typeface="Times New Roman" pitchFamily="18" charset="0"/>
              <a:cs typeface="Times New Roman" pitchFamily="18" charset="0"/>
            </a:endParaRPr>
          </a:p>
          <a:p>
            <a:pPr marL="188913" indent="282575" algn="just" rtl="0" eaLnBrk="1" hangingPunct="1">
              <a:lnSpc>
                <a:spcPct val="80000"/>
              </a:lnSpc>
              <a:buFont typeface="Wingdings" pitchFamily="2" charset="2"/>
              <a:buNone/>
              <a:defRPr/>
            </a:pPr>
            <a:endParaRPr lang="ar-SA" sz="2000" i="1" dirty="0" smtClean="0">
              <a:latin typeface="Times New Roman" pitchFamily="18" charset="0"/>
              <a:cs typeface="Times New Roman" pitchFamily="18" charset="0"/>
            </a:endParaRPr>
          </a:p>
          <a:p>
            <a:pPr marL="188913" indent="282575" algn="just" rtl="0" eaLnBrk="1" hangingPunct="1">
              <a:lnSpc>
                <a:spcPct val="80000"/>
              </a:lnSpc>
              <a:buFont typeface="Wingdings" pitchFamily="2" charset="2"/>
              <a:buNone/>
              <a:defRPr/>
            </a:pPr>
            <a:endParaRPr lang="en-US" sz="2000" i="1" dirty="0" smtClean="0">
              <a:latin typeface="Times New Roman" pitchFamily="18" charset="0"/>
              <a:cs typeface="Times New Roman" pitchFamily="18" charset="0"/>
            </a:endParaRPr>
          </a:p>
        </p:txBody>
      </p:sp>
      <p:sp>
        <p:nvSpPr>
          <p:cNvPr id="10" name="Rectangle 2"/>
          <p:cNvSpPr>
            <a:spLocks noGrp="1" noRot="1" noChangeArrowheads="1"/>
          </p:cNvSpPr>
          <p:nvPr>
            <p:ph type="title"/>
          </p:nvPr>
        </p:nvSpPr>
        <p:spPr>
          <a:xfrm>
            <a:off x="1331466" y="190338"/>
            <a:ext cx="6624910" cy="430350"/>
          </a:xfrm>
        </p:spPr>
        <p:style>
          <a:lnRef idx="2">
            <a:schemeClr val="accent6"/>
          </a:lnRef>
          <a:fillRef idx="1">
            <a:schemeClr val="lt1"/>
          </a:fillRef>
          <a:effectRef idx="0">
            <a:schemeClr val="accent6"/>
          </a:effectRef>
          <a:fontRef idx="minor">
            <a:schemeClr val="dk1"/>
          </a:fontRef>
        </p:style>
        <p:txBody>
          <a:bodyPr/>
          <a:lstStyle/>
          <a:p>
            <a:pPr algn="ctr" eaLnBrk="1" hangingPunct="1">
              <a:defRPr/>
            </a:pPr>
            <a:r>
              <a:rPr lang="en-US" sz="1400" dirty="0" smtClean="0"/>
              <a:t>PROBE  E  H  DHE  HISTORY &amp; DEFINE TERMS</a:t>
            </a:r>
            <a:r>
              <a:rPr lang="en-US" sz="1600" dirty="0" smtClean="0"/>
              <a:t/>
            </a:r>
            <a:br>
              <a:rPr lang="en-US" sz="1600" dirty="0" smtClean="0"/>
            </a:br>
            <a:r>
              <a:rPr lang="en-US" sz="1600" dirty="0" smtClean="0"/>
              <a:t> </a:t>
            </a:r>
            <a:r>
              <a:rPr lang="en-US" sz="1800" b="0" i="1" dirty="0" smtClean="0"/>
              <a:t> What is the </a:t>
            </a:r>
            <a:r>
              <a:rPr lang="en-US" sz="1800" b="0" i="1" dirty="0" smtClean="0">
                <a:latin typeface="Arial"/>
              </a:rPr>
              <a:t>“</a:t>
            </a:r>
            <a:r>
              <a:rPr lang="en-US" sz="1800" b="0" i="1" dirty="0" smtClean="0"/>
              <a:t>EDUCATION? that we are looking for ?</a:t>
            </a:r>
          </a:p>
        </p:txBody>
      </p:sp>
    </p:spTree>
  </p:cSld>
  <p:clrMapOvr>
    <a:masterClrMapping/>
  </p:clrMapOvr>
  <p:transition>
    <p:push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241B1CAC-0C9E-430C-AD24-67601F533074}" type="slidenum">
              <a:rPr lang="ar-SA"/>
              <a:pPr>
                <a:defRPr/>
              </a:pPr>
              <a:t>18</a:t>
            </a:fld>
            <a:endParaRPr lang="en-US"/>
          </a:p>
        </p:txBody>
      </p:sp>
      <p:sp>
        <p:nvSpPr>
          <p:cNvPr id="32770" name="Rectangle 2"/>
          <p:cNvSpPr>
            <a:spLocks noGrp="1" noRot="1" noChangeArrowheads="1"/>
          </p:cNvSpPr>
          <p:nvPr>
            <p:ph type="title"/>
          </p:nvPr>
        </p:nvSpPr>
        <p:spPr>
          <a:xfrm>
            <a:off x="1331466" y="190338"/>
            <a:ext cx="6624910" cy="430350"/>
          </a:xfrm>
        </p:spPr>
        <p:style>
          <a:lnRef idx="2">
            <a:schemeClr val="accent6"/>
          </a:lnRef>
          <a:fillRef idx="1">
            <a:schemeClr val="lt1"/>
          </a:fillRef>
          <a:effectRef idx="0">
            <a:schemeClr val="accent6"/>
          </a:effectRef>
          <a:fontRef idx="minor">
            <a:schemeClr val="dk1"/>
          </a:fontRef>
        </p:style>
        <p:txBody>
          <a:bodyPr/>
          <a:lstStyle/>
          <a:p>
            <a:pPr algn="ctr" eaLnBrk="1" hangingPunct="1">
              <a:defRPr/>
            </a:pPr>
            <a:r>
              <a:rPr lang="en-US" sz="1400" dirty="0" smtClean="0"/>
              <a:t>PROBE  E  H  DHE  HISTORY &amp; DEFINE TERMS</a:t>
            </a:r>
            <a:r>
              <a:rPr lang="en-US" sz="1600" dirty="0" smtClean="0"/>
              <a:t/>
            </a:r>
            <a:br>
              <a:rPr lang="en-US" sz="1600" dirty="0" smtClean="0"/>
            </a:br>
            <a:r>
              <a:rPr lang="en-US" sz="1600" dirty="0" smtClean="0"/>
              <a:t> </a:t>
            </a:r>
            <a:r>
              <a:rPr lang="en-US" sz="1800" b="0" i="1" dirty="0" smtClean="0"/>
              <a:t> What is the </a:t>
            </a:r>
            <a:r>
              <a:rPr lang="en-US" sz="1800" b="0" i="1" dirty="0" smtClean="0">
                <a:latin typeface="Arial"/>
              </a:rPr>
              <a:t>“</a:t>
            </a:r>
            <a:r>
              <a:rPr lang="en-US" sz="1800" b="0" i="1" dirty="0" smtClean="0"/>
              <a:t>EDUCATION? that we are looking for ?</a:t>
            </a:r>
          </a:p>
        </p:txBody>
      </p:sp>
      <p:sp>
        <p:nvSpPr>
          <p:cNvPr id="32771" name="Rectangle 3"/>
          <p:cNvSpPr>
            <a:spLocks noGrp="1" noRot="1" noChangeArrowheads="1"/>
          </p:cNvSpPr>
          <p:nvPr>
            <p:ph type="body" idx="1"/>
          </p:nvPr>
        </p:nvSpPr>
        <p:spPr>
          <a:xfrm>
            <a:off x="683568" y="908720"/>
            <a:ext cx="7992888" cy="5328592"/>
          </a:xfrm>
        </p:spPr>
        <p:txBody>
          <a:bodyPr/>
          <a:lstStyle/>
          <a:p>
            <a:pPr algn="ctr" rtl="0" eaLnBrk="1" hangingPunct="1">
              <a:lnSpc>
                <a:spcPct val="80000"/>
              </a:lnSpc>
              <a:buFont typeface="Wingdings" pitchFamily="2" charset="2"/>
              <a:buNone/>
              <a:defRPr/>
            </a:pPr>
            <a:r>
              <a:rPr lang="en-US" sz="1800" i="1" dirty="0" smtClean="0">
                <a:latin typeface="Arial Black" pitchFamily="34" charset="0"/>
              </a:rPr>
              <a:t>As A Muslim; Do you believe ?  (If you don</a:t>
            </a:r>
            <a:r>
              <a:rPr lang="en-US" sz="1800" i="1" dirty="0" smtClean="0"/>
              <a:t>’</a:t>
            </a:r>
            <a:r>
              <a:rPr lang="en-US" sz="1800" i="1" dirty="0" smtClean="0">
                <a:latin typeface="Arial Black" pitchFamily="34" charset="0"/>
              </a:rPr>
              <a:t>t?!, Your Religion Do) </a:t>
            </a:r>
          </a:p>
          <a:p>
            <a:pPr algn="just" rtl="0" eaLnBrk="1" hangingPunct="1">
              <a:lnSpc>
                <a:spcPct val="80000"/>
              </a:lnSpc>
              <a:defRPr/>
            </a:pPr>
            <a:r>
              <a:rPr lang="en-US" sz="1800" i="1" dirty="0" smtClean="0">
                <a:latin typeface="Times New Roman" pitchFamily="18" charset="0"/>
                <a:cs typeface="Times New Roman" pitchFamily="18" charset="0"/>
              </a:rPr>
              <a:t>This believe was strongly criticized by many educational philosophies such as, the Realism </a:t>
            </a:r>
            <a:r>
              <a:rPr lang="en-US" sz="1800" i="1" u="sng" dirty="0" smtClean="0">
                <a:latin typeface="Times New Roman" pitchFamily="18" charset="0"/>
                <a:cs typeface="Times New Roman" pitchFamily="18" charset="0"/>
              </a:rPr>
              <a:t>who</a:t>
            </a:r>
            <a:r>
              <a:rPr lang="en-US" sz="1800" i="1" dirty="0" smtClean="0">
                <a:latin typeface="Times New Roman" pitchFamily="18" charset="0"/>
                <a:cs typeface="Times New Roman" pitchFamily="18" charset="0"/>
              </a:rPr>
              <a:t> reject the terms “perfect or idealist”; the Behaviorism </a:t>
            </a:r>
            <a:r>
              <a:rPr lang="en-US" sz="1800" i="1" u="sng" dirty="0" smtClean="0">
                <a:latin typeface="Times New Roman" pitchFamily="18" charset="0"/>
                <a:cs typeface="Times New Roman" pitchFamily="18" charset="0"/>
              </a:rPr>
              <a:t>who</a:t>
            </a:r>
            <a:r>
              <a:rPr lang="en-US" sz="1800" i="1" dirty="0" smtClean="0">
                <a:latin typeface="Times New Roman" pitchFamily="18" charset="0"/>
                <a:cs typeface="Times New Roman" pitchFamily="18" charset="0"/>
              </a:rPr>
              <a:t> see “education in their behaviors” and, the Experientialism </a:t>
            </a:r>
            <a:r>
              <a:rPr lang="en-US" sz="1800" i="1" u="sng" dirty="0" smtClean="0">
                <a:latin typeface="Times New Roman" pitchFamily="18" charset="0"/>
                <a:cs typeface="Times New Roman" pitchFamily="18" charset="0"/>
              </a:rPr>
              <a:t>who</a:t>
            </a:r>
            <a:r>
              <a:rPr lang="en-US" sz="1800" i="1" dirty="0" smtClean="0">
                <a:latin typeface="Times New Roman" pitchFamily="18" charset="0"/>
                <a:cs typeface="Times New Roman" pitchFamily="18" charset="0"/>
              </a:rPr>
              <a:t> connects “education to the experience only”</a:t>
            </a:r>
            <a:r>
              <a:rPr lang="en-US" sz="1800" dirty="0" smtClean="0">
                <a:latin typeface="Times New Roman" pitchFamily="18" charset="0"/>
                <a:cs typeface="Times New Roman" pitchFamily="18" charset="0"/>
              </a:rPr>
              <a:t>.</a:t>
            </a:r>
            <a:endParaRPr lang="en-US" sz="1800" i="1" dirty="0" smtClean="0">
              <a:latin typeface="Arial Black" pitchFamily="34" charset="0"/>
            </a:endParaRPr>
          </a:p>
          <a:p>
            <a:pPr algn="just" rtl="0" eaLnBrk="1" hangingPunct="1">
              <a:lnSpc>
                <a:spcPct val="80000"/>
              </a:lnSpc>
              <a:defRPr/>
            </a:pPr>
            <a:r>
              <a:rPr lang="en-US" sz="2000" i="1" dirty="0" smtClean="0">
                <a:latin typeface="Times New Roman" pitchFamily="18" charset="0"/>
                <a:cs typeface="Times New Roman" pitchFamily="18" charset="0"/>
              </a:rPr>
              <a:t>Reflecting on the above educational concepts with health considerations, the logical definition of </a:t>
            </a:r>
            <a:r>
              <a:rPr lang="en-US" sz="2000" i="1" u="sng" dirty="0" smtClean="0">
                <a:latin typeface="Times New Roman" pitchFamily="18" charset="0"/>
                <a:cs typeface="Times New Roman" pitchFamily="18" charset="0"/>
              </a:rPr>
              <a:t>“General Education</a:t>
            </a:r>
            <a:r>
              <a:rPr lang="en-US" sz="2000" i="1" dirty="0" smtClean="0">
                <a:latin typeface="Times New Roman" pitchFamily="18" charset="0"/>
                <a:cs typeface="Times New Roman" pitchFamily="18" charset="0"/>
              </a:rPr>
              <a:t>” </a:t>
            </a:r>
            <a:r>
              <a:rPr lang="en-GB" sz="2000" i="1" dirty="0" smtClean="0">
                <a:latin typeface="Times New Roman" pitchFamily="18" charset="0"/>
                <a:cs typeface="Times New Roman" pitchFamily="18" charset="0"/>
              </a:rPr>
              <a:t>can be concluded as:</a:t>
            </a:r>
          </a:p>
          <a:p>
            <a:pPr algn="just" rtl="0" eaLnBrk="1" hangingPunct="1">
              <a:lnSpc>
                <a:spcPct val="80000"/>
              </a:lnSpc>
              <a:defRPr/>
            </a:pPr>
            <a:endParaRPr lang="en-US" sz="1800" dirty="0" smtClean="0">
              <a:latin typeface="Arial Black" pitchFamily="34" charset="0"/>
            </a:endParaRPr>
          </a:p>
          <a:p>
            <a:pPr algn="ctr" rtl="0" eaLnBrk="1" hangingPunct="1">
              <a:lnSpc>
                <a:spcPct val="80000"/>
              </a:lnSpc>
              <a:buFont typeface="Wingdings" pitchFamily="2" charset="2"/>
              <a:buNone/>
              <a:defRPr/>
            </a:pPr>
            <a:r>
              <a:rPr lang="en-US" sz="1800" dirty="0" smtClean="0"/>
              <a:t>“</a:t>
            </a:r>
            <a:r>
              <a:rPr lang="en-US" sz="1800" dirty="0" smtClean="0">
                <a:latin typeface="Arial Black" pitchFamily="34" charset="0"/>
              </a:rPr>
              <a:t>A</a:t>
            </a:r>
            <a:r>
              <a:rPr lang="en-US" sz="1800" i="1" dirty="0" smtClean="0">
                <a:latin typeface="Arial Black" pitchFamily="34" charset="0"/>
              </a:rPr>
              <a:t> Lifelong Process of Growth and Development</a:t>
            </a:r>
            <a:r>
              <a:rPr lang="en-US" sz="1800" i="1" dirty="0" smtClean="0"/>
              <a:t>”</a:t>
            </a:r>
            <a:endParaRPr lang="en-US" sz="1800" dirty="0" smtClean="0"/>
          </a:p>
          <a:p>
            <a:pPr algn="ctr" rtl="0" eaLnBrk="1" hangingPunct="1">
              <a:lnSpc>
                <a:spcPct val="80000"/>
              </a:lnSpc>
              <a:buFont typeface="Wingdings" pitchFamily="2" charset="2"/>
              <a:buNone/>
              <a:defRPr/>
            </a:pPr>
            <a:endParaRPr lang="en-US" sz="1800" i="1" dirty="0" smtClean="0">
              <a:latin typeface="Arial Black" pitchFamily="34" charset="0"/>
            </a:endParaRPr>
          </a:p>
          <a:p>
            <a:pPr algn="ctr" rtl="0" eaLnBrk="1" hangingPunct="1">
              <a:lnSpc>
                <a:spcPct val="80000"/>
              </a:lnSpc>
              <a:buNone/>
              <a:defRPr/>
            </a:pPr>
            <a:r>
              <a:rPr lang="en-US" sz="1800" b="1" i="1" dirty="0" smtClean="0">
                <a:latin typeface="Times New Roman" pitchFamily="18" charset="0"/>
                <a:cs typeface="Times New Roman" pitchFamily="18" charset="0"/>
              </a:rPr>
              <a:t>Self thinking “EGO QUESTION: Modify the above definition of “general education” into an </a:t>
            </a:r>
            <a:r>
              <a:rPr lang="en-US" sz="1800" b="1" i="1" dirty="0" smtClean="0">
                <a:latin typeface="Arial Black" pitchFamily="34" charset="0"/>
              </a:rPr>
              <a:t>Islamic definition?”</a:t>
            </a:r>
            <a:endParaRPr lang="en-US" sz="1800" b="1" dirty="0" smtClean="0">
              <a:latin typeface="Arial Black" pitchFamily="34" charset="0"/>
            </a:endParaRPr>
          </a:p>
          <a:p>
            <a:pPr algn="ctr" rtl="0" eaLnBrk="1" hangingPunct="1">
              <a:lnSpc>
                <a:spcPct val="80000"/>
              </a:lnSpc>
              <a:buNone/>
              <a:defRPr/>
            </a:pPr>
            <a:r>
              <a:rPr lang="en-US" sz="1800" b="1" dirty="0" smtClean="0">
                <a:latin typeface="Arial Black" pitchFamily="34" charset="0"/>
              </a:rPr>
              <a:t>====</a:t>
            </a:r>
            <a:endParaRPr lang="en-US" sz="1800" b="1" dirty="0" smtClean="0">
              <a:latin typeface="Arial Black" pitchFamily="34" charset="0"/>
              <a:sym typeface="Symbol" pitchFamily="18" charset="2"/>
            </a:endParaRPr>
          </a:p>
          <a:p>
            <a:pPr algn="ctr" rtl="0" eaLnBrk="1" hangingPunct="1">
              <a:lnSpc>
                <a:spcPct val="80000"/>
              </a:lnSpc>
              <a:buNone/>
              <a:defRPr/>
            </a:pPr>
            <a:r>
              <a:rPr lang="en-US" sz="1800" b="1" dirty="0" smtClean="0">
                <a:latin typeface="Arial Black" pitchFamily="34" charset="0"/>
                <a:sym typeface="Symbol" pitchFamily="18" charset="2"/>
              </a:rPr>
              <a:t></a:t>
            </a:r>
            <a:endParaRPr lang="en-US" sz="1800" b="1" dirty="0" smtClean="0">
              <a:latin typeface="Arial Black" pitchFamily="34" charset="0"/>
            </a:endParaRPr>
          </a:p>
          <a:p>
            <a:pPr rtl="0" eaLnBrk="1" hangingPunct="1">
              <a:lnSpc>
                <a:spcPct val="80000"/>
              </a:lnSpc>
              <a:buNone/>
              <a:defRPr/>
            </a:pPr>
            <a:r>
              <a:rPr lang="en-US" sz="1800" b="1" dirty="0" smtClean="0">
                <a:latin typeface="Arial Black" pitchFamily="34" charset="0"/>
              </a:rPr>
              <a:t>“</a:t>
            </a:r>
            <a:r>
              <a:rPr lang="en-US" sz="1800" b="1" i="1" dirty="0" smtClean="0">
                <a:latin typeface="Arial Black" pitchFamily="34" charset="0"/>
              </a:rPr>
              <a:t>A Growth and Development Process for …….. &amp; the  …… …. ”</a:t>
            </a:r>
            <a:endParaRPr lang="en-US" sz="1800" b="1" dirty="0" smtClean="0">
              <a:latin typeface="Arial Black" pitchFamily="34" charset="0"/>
              <a:sym typeface="Symbol" pitchFamily="18" charset="2"/>
            </a:endParaRPr>
          </a:p>
          <a:p>
            <a:pPr algn="ctr" rtl="0" eaLnBrk="1" hangingPunct="1">
              <a:lnSpc>
                <a:spcPct val="80000"/>
              </a:lnSpc>
              <a:buNone/>
              <a:defRPr/>
            </a:pPr>
            <a:r>
              <a:rPr lang="en-US" sz="2800" b="1" dirty="0" smtClean="0">
                <a:latin typeface="Arial Black" pitchFamily="34" charset="0"/>
                <a:sym typeface="Symbol" pitchFamily="18" charset="2"/>
              </a:rPr>
              <a:t></a:t>
            </a:r>
            <a:endParaRPr lang="en-US" sz="2800" b="1" dirty="0" smtClean="0">
              <a:latin typeface="Arial Black" pitchFamily="34" charset="0"/>
            </a:endParaRPr>
          </a:p>
          <a:p>
            <a:pPr algn="just" rtl="0" eaLnBrk="1" hangingPunct="1">
              <a:lnSpc>
                <a:spcPct val="80000"/>
              </a:lnSpc>
              <a:buFont typeface="Wingdings" pitchFamily="2" charset="2"/>
              <a:buNone/>
              <a:defRPr/>
            </a:pPr>
            <a:endParaRPr lang="en-US" sz="1800" i="1" dirty="0" smtClean="0">
              <a:latin typeface="Arial Black" pitchFamily="34" charset="0"/>
            </a:endParaRPr>
          </a:p>
          <a:p>
            <a:pPr algn="just" rtl="0" eaLnBrk="1" hangingPunct="1">
              <a:lnSpc>
                <a:spcPct val="80000"/>
              </a:lnSpc>
              <a:buFont typeface="Wingdings" pitchFamily="2" charset="2"/>
              <a:buNone/>
              <a:defRPr/>
            </a:pPr>
            <a:endParaRPr lang="en-US" sz="1800" i="1" dirty="0" smtClean="0">
              <a:latin typeface="Arial Black" pitchFamily="34" charset="0"/>
            </a:endParaRPr>
          </a:p>
        </p:txBody>
      </p:sp>
    </p:spTree>
  </p:cSld>
  <p:clrMapOvr>
    <a:masterClrMapping/>
  </p:clrMapOvr>
  <p:transition>
    <p:push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6D778EE0-CED9-499F-B45A-A0DC47CEAE09}" type="slidenum">
              <a:rPr lang="ar-SA"/>
              <a:pPr>
                <a:defRPr/>
              </a:pPr>
              <a:t>19</a:t>
            </a:fld>
            <a:endParaRPr lang="en-US"/>
          </a:p>
        </p:txBody>
      </p:sp>
      <p:sp>
        <p:nvSpPr>
          <p:cNvPr id="33795" name="Rectangle 3"/>
          <p:cNvSpPr>
            <a:spLocks noGrp="1" noRot="1" noChangeArrowheads="1"/>
          </p:cNvSpPr>
          <p:nvPr>
            <p:ph type="body" idx="1"/>
          </p:nvPr>
        </p:nvSpPr>
        <p:spPr>
          <a:xfrm>
            <a:off x="1042988" y="1196752"/>
            <a:ext cx="7201420" cy="5183187"/>
          </a:xfrm>
        </p:spPr>
        <p:txBody>
          <a:bodyPr/>
          <a:lstStyle/>
          <a:p>
            <a:pPr algn="just" rtl="0" eaLnBrk="1" hangingPunct="1">
              <a:lnSpc>
                <a:spcPct val="80000"/>
              </a:lnSpc>
              <a:defRPr/>
            </a:pPr>
            <a:r>
              <a:rPr lang="en-US" sz="2000" b="1" dirty="0" smtClean="0">
                <a:latin typeface="Arial Black" pitchFamily="34" charset="0"/>
              </a:rPr>
              <a:t>The </a:t>
            </a:r>
            <a:r>
              <a:rPr lang="en-US" sz="2000" b="1" i="1" dirty="0" smtClean="0">
                <a:latin typeface="Arial Black" pitchFamily="34" charset="0"/>
              </a:rPr>
              <a:t>Ideal Islamic Definition</a:t>
            </a:r>
            <a:r>
              <a:rPr lang="en-US" sz="2000" b="1" dirty="0" smtClean="0">
                <a:latin typeface="Arial Black" pitchFamily="34" charset="0"/>
              </a:rPr>
              <a:t> of “GE” is </a:t>
            </a:r>
          </a:p>
          <a:p>
            <a:pPr algn="ctr" rtl="0" eaLnBrk="1" hangingPunct="1">
              <a:lnSpc>
                <a:spcPct val="80000"/>
              </a:lnSpc>
              <a:buFont typeface="Wingdings" pitchFamily="2" charset="2"/>
              <a:buNone/>
              <a:defRPr/>
            </a:pPr>
            <a:endParaRPr lang="en-US" sz="2000" b="1" dirty="0" smtClean="0">
              <a:latin typeface="Arial Black" pitchFamily="34" charset="0"/>
            </a:endParaRPr>
          </a:p>
          <a:p>
            <a:pPr algn="ctr" rtl="0" eaLnBrk="1" hangingPunct="1">
              <a:lnSpc>
                <a:spcPct val="80000"/>
              </a:lnSpc>
              <a:buFont typeface="Wingdings" pitchFamily="2" charset="2"/>
              <a:buNone/>
              <a:defRPr/>
            </a:pPr>
            <a:r>
              <a:rPr lang="en-US" sz="2000" b="1" dirty="0" smtClean="0">
                <a:latin typeface="Arial Black" pitchFamily="34" charset="0"/>
              </a:rPr>
              <a:t>		A  G</a:t>
            </a:r>
            <a:r>
              <a:rPr lang="en-US" sz="2000" b="1" i="1" dirty="0" smtClean="0">
                <a:latin typeface="Arial Black" pitchFamily="34" charset="0"/>
              </a:rPr>
              <a:t>rowth and Development Process TODAY &amp; for the DAY AFTER</a:t>
            </a:r>
          </a:p>
          <a:p>
            <a:pPr algn="ctr" rtl="0" eaLnBrk="1" hangingPunct="1">
              <a:lnSpc>
                <a:spcPct val="80000"/>
              </a:lnSpc>
              <a:buFont typeface="Wingdings" pitchFamily="2" charset="2"/>
              <a:buNone/>
              <a:defRPr/>
            </a:pPr>
            <a:r>
              <a:rPr lang="en-US" sz="2000" b="1" i="1" dirty="0" smtClean="0">
                <a:latin typeface="Arial Black" pitchFamily="34" charset="0"/>
              </a:rPr>
              <a:t>OR  </a:t>
            </a:r>
          </a:p>
          <a:p>
            <a:pPr algn="ctr" rtl="0" eaLnBrk="1" hangingPunct="1">
              <a:lnSpc>
                <a:spcPct val="80000"/>
              </a:lnSpc>
              <a:buFont typeface="Wingdings" pitchFamily="2" charset="2"/>
              <a:buNone/>
              <a:defRPr/>
            </a:pPr>
            <a:r>
              <a:rPr lang="en-US" sz="2000" b="1" i="1" dirty="0" smtClean="0">
                <a:latin typeface="Arial Black" pitchFamily="34" charset="0"/>
              </a:rPr>
              <a:t>A Process of Meaningful Learning for Today &amp; the Day After</a:t>
            </a:r>
          </a:p>
          <a:p>
            <a:pPr rtl="0" eaLnBrk="1" hangingPunct="1">
              <a:lnSpc>
                <a:spcPct val="80000"/>
              </a:lnSpc>
              <a:buFont typeface="Wingdings" pitchFamily="2" charset="2"/>
              <a:buNone/>
              <a:defRPr/>
            </a:pPr>
            <a:endParaRPr lang="en-US" sz="2000" b="1" dirty="0" smtClean="0">
              <a:latin typeface="Arial Black" pitchFamily="34" charset="0"/>
              <a:sym typeface="Symbol" pitchFamily="18" charset="2"/>
            </a:endParaRPr>
          </a:p>
          <a:p>
            <a:pPr algn="just" rtl="0" eaLnBrk="1" hangingPunct="1">
              <a:lnSpc>
                <a:spcPct val="80000"/>
              </a:lnSpc>
              <a:defRPr/>
            </a:pPr>
            <a:r>
              <a:rPr lang="en-US" sz="2000" b="1" dirty="0" smtClean="0">
                <a:latin typeface="Arial Black" pitchFamily="34" charset="0"/>
                <a:sym typeface="Symbol" pitchFamily="18" charset="2"/>
              </a:rPr>
              <a:t>The </a:t>
            </a:r>
            <a:r>
              <a:rPr lang="en-US" sz="2000" b="1" i="1" dirty="0" smtClean="0">
                <a:latin typeface="Arial Black" pitchFamily="34" charset="0"/>
                <a:sym typeface="Symbol" pitchFamily="18" charset="2"/>
              </a:rPr>
              <a:t>appropriate</a:t>
            </a:r>
            <a:r>
              <a:rPr lang="en-US" sz="2000" b="1" dirty="0" smtClean="0">
                <a:latin typeface="Arial Black" pitchFamily="34" charset="0"/>
                <a:sym typeface="Symbol" pitchFamily="18" charset="2"/>
              </a:rPr>
              <a:t> “Education” </a:t>
            </a:r>
            <a:r>
              <a:rPr lang="ar-SA" sz="2000" b="1" dirty="0" smtClean="0">
                <a:latin typeface="Arial Black" pitchFamily="34" charset="0"/>
                <a:sym typeface="Symbol" pitchFamily="18" charset="2"/>
              </a:rPr>
              <a:t>  </a:t>
            </a:r>
            <a:r>
              <a:rPr lang="ar-SA" sz="2000" b="1" dirty="0" smtClean="0">
                <a:latin typeface="Arial Black" pitchFamily="34" charset="0"/>
                <a:cs typeface="Arabic Transparent" pitchFamily="2" charset="0"/>
                <a:sym typeface="Symbol" pitchFamily="18" charset="2"/>
              </a:rPr>
              <a:t>تعليم/تثقيف</a:t>
            </a:r>
            <a:r>
              <a:rPr lang="en-US" sz="2000" b="1" dirty="0" smtClean="0">
                <a:latin typeface="Arial Black" pitchFamily="34" charset="0"/>
                <a:sym typeface="Symbol" pitchFamily="18" charset="2"/>
              </a:rPr>
              <a:t>that can </a:t>
            </a:r>
            <a:r>
              <a:rPr lang="en-US" sz="2000" b="1" i="1" dirty="0" smtClean="0">
                <a:latin typeface="Arial Black" pitchFamily="34" charset="0"/>
                <a:sym typeface="Symbol" pitchFamily="18" charset="2"/>
              </a:rPr>
              <a:t>be defined as</a:t>
            </a:r>
            <a:r>
              <a:rPr lang="en-US" sz="2000" b="1" dirty="0" smtClean="0">
                <a:latin typeface="Arial Black" pitchFamily="34" charset="0"/>
                <a:sym typeface="Symbol" pitchFamily="18" charset="2"/>
              </a:rPr>
              <a:t>: </a:t>
            </a:r>
            <a:endParaRPr lang="en-US" sz="2000" b="1" i="1" dirty="0" smtClean="0">
              <a:latin typeface="Arial Black" pitchFamily="34" charset="0"/>
              <a:sym typeface="Symbol" pitchFamily="18" charset="2"/>
            </a:endParaRPr>
          </a:p>
          <a:p>
            <a:pPr algn="ctr" rtl="0" eaLnBrk="1" hangingPunct="1">
              <a:lnSpc>
                <a:spcPct val="80000"/>
              </a:lnSpc>
              <a:buFont typeface="Wingdings" pitchFamily="2" charset="2"/>
              <a:buNone/>
              <a:defRPr/>
            </a:pPr>
            <a:r>
              <a:rPr lang="en-US" sz="2000" b="1" i="1" dirty="0" smtClean="0">
                <a:latin typeface="Arial Black" pitchFamily="34" charset="0"/>
                <a:sym typeface="Symbol" pitchFamily="18" charset="2"/>
              </a:rPr>
              <a:t>	</a:t>
            </a:r>
            <a:r>
              <a:rPr lang="en-US" sz="2000" i="1" dirty="0" smtClean="0">
                <a:latin typeface="Arial Black" pitchFamily="34" charset="0"/>
                <a:sym typeface="Symbol" pitchFamily="18" charset="2"/>
              </a:rPr>
              <a:t>An intellectual &amp; behavioral process of</a:t>
            </a:r>
            <a:r>
              <a:rPr lang="en-US" sz="2000" b="1" i="1" dirty="0" smtClean="0">
                <a:latin typeface="Arial Black" pitchFamily="34" charset="0"/>
                <a:sym typeface="Symbol" pitchFamily="18" charset="2"/>
              </a:rPr>
              <a:t> “Teaching and Learning” </a:t>
            </a:r>
            <a:r>
              <a:rPr lang="en-US" sz="2000" i="1" dirty="0" smtClean="0">
                <a:latin typeface="Arial Black" pitchFamily="34" charset="0"/>
                <a:sym typeface="Symbol" pitchFamily="18" charset="2"/>
              </a:rPr>
              <a:t>activities that influence the growth &amp; development and promote healthful life</a:t>
            </a:r>
            <a:r>
              <a:rPr lang="en-US" sz="2000" b="1" i="1" dirty="0" smtClean="0">
                <a:latin typeface="Arial Black" pitchFamily="34" charset="0"/>
                <a:sym typeface="Symbol" pitchFamily="18" charset="2"/>
              </a:rPr>
              <a:t>.</a:t>
            </a:r>
            <a:endParaRPr lang="en-US" sz="2000" b="1" dirty="0" smtClean="0">
              <a:latin typeface="Arial Black" pitchFamily="34" charset="0"/>
              <a:sym typeface="Symbol" pitchFamily="18" charset="2"/>
            </a:endParaRPr>
          </a:p>
          <a:p>
            <a:pPr algn="ctr" rtl="0" eaLnBrk="1" hangingPunct="1">
              <a:lnSpc>
                <a:spcPct val="80000"/>
              </a:lnSpc>
              <a:buFont typeface="Wingdings" pitchFamily="2" charset="2"/>
              <a:buNone/>
              <a:defRPr/>
            </a:pPr>
            <a:endParaRPr lang="en-US" sz="2000" b="1" dirty="0" smtClean="0">
              <a:latin typeface="Arial Black" pitchFamily="34" charset="0"/>
              <a:sym typeface="Symbol" pitchFamily="18" charset="2"/>
            </a:endParaRPr>
          </a:p>
          <a:p>
            <a:pPr algn="ctr" rtl="0" eaLnBrk="1" hangingPunct="1">
              <a:lnSpc>
                <a:spcPct val="80000"/>
              </a:lnSpc>
              <a:buFont typeface="Wingdings" pitchFamily="2" charset="2"/>
              <a:buNone/>
              <a:defRPr/>
            </a:pPr>
            <a:r>
              <a:rPr lang="en-US" sz="2000" b="1" dirty="0" smtClean="0">
                <a:latin typeface="Arial Black" pitchFamily="34" charset="0"/>
                <a:sym typeface="Symbol" pitchFamily="18" charset="2"/>
              </a:rPr>
              <a:t>Still, “What  Teaching </a:t>
            </a:r>
            <a:r>
              <a:rPr lang="ar-SA" sz="2000" b="1" dirty="0" smtClean="0">
                <a:latin typeface="Arial Black" pitchFamily="34" charset="0"/>
                <a:sym typeface="Symbol" pitchFamily="18" charset="2"/>
              </a:rPr>
              <a:t>تدريس </a:t>
            </a:r>
            <a:r>
              <a:rPr lang="en-US" sz="2000" b="1" dirty="0" smtClean="0">
                <a:latin typeface="Arial Black" pitchFamily="34" charset="0"/>
                <a:sym typeface="Symbol" pitchFamily="18" charset="2"/>
              </a:rPr>
              <a:t>&amp; What is Learning</a:t>
            </a:r>
            <a:r>
              <a:rPr lang="ar-SA" sz="2000" b="1" dirty="0" smtClean="0">
                <a:latin typeface="Arial Black" pitchFamily="34" charset="0"/>
                <a:sym typeface="Symbol" pitchFamily="18" charset="2"/>
              </a:rPr>
              <a:t> تعلم </a:t>
            </a:r>
            <a:r>
              <a:rPr lang="en-US" sz="2000" b="1" dirty="0" smtClean="0">
                <a:latin typeface="Arial Black" pitchFamily="34" charset="0"/>
                <a:sym typeface="Symbol" pitchFamily="18" charset="2"/>
              </a:rPr>
              <a:t>” that can promote the QHEH</a:t>
            </a:r>
            <a:r>
              <a:rPr lang="ar-SA" sz="2000" b="1" dirty="0" smtClean="0">
                <a:latin typeface="Arial Black" pitchFamily="34" charset="0"/>
                <a:sym typeface="Symbol" pitchFamily="18" charset="2"/>
              </a:rPr>
              <a:t>ِ</a:t>
            </a:r>
            <a:r>
              <a:rPr lang="en-US" sz="2000" b="1" dirty="0" smtClean="0">
                <a:latin typeface="Arial Black" pitchFamily="34" charset="0"/>
                <a:sym typeface="Symbol" pitchFamily="18" charset="2"/>
              </a:rPr>
              <a:t>? </a:t>
            </a:r>
            <a:endParaRPr lang="ar-SA" sz="2000" b="1" dirty="0" smtClean="0">
              <a:latin typeface="Arial Black" pitchFamily="34" charset="0"/>
              <a:sym typeface="Symbol" pitchFamily="18" charset="2"/>
            </a:endParaRPr>
          </a:p>
          <a:p>
            <a:pPr algn="ctr" rtl="0" eaLnBrk="1" hangingPunct="1">
              <a:lnSpc>
                <a:spcPct val="80000"/>
              </a:lnSpc>
              <a:buFont typeface="Wingdings" pitchFamily="2" charset="2"/>
              <a:buNone/>
              <a:defRPr/>
            </a:pPr>
            <a:endParaRPr lang="en-US" sz="2000" dirty="0" smtClean="0">
              <a:latin typeface="Arial Black" pitchFamily="34" charset="0"/>
            </a:endParaRPr>
          </a:p>
        </p:txBody>
      </p:sp>
      <p:sp>
        <p:nvSpPr>
          <p:cNvPr id="8" name="Rectangle 2"/>
          <p:cNvSpPr>
            <a:spLocks noGrp="1" noRot="1" noChangeArrowheads="1"/>
          </p:cNvSpPr>
          <p:nvPr>
            <p:ph type="title"/>
          </p:nvPr>
        </p:nvSpPr>
        <p:spPr>
          <a:xfrm>
            <a:off x="1259632" y="190338"/>
            <a:ext cx="6624910" cy="430350"/>
          </a:xfrm>
        </p:spPr>
        <p:style>
          <a:lnRef idx="2">
            <a:schemeClr val="accent6"/>
          </a:lnRef>
          <a:fillRef idx="1">
            <a:schemeClr val="lt1"/>
          </a:fillRef>
          <a:effectRef idx="0">
            <a:schemeClr val="accent6"/>
          </a:effectRef>
          <a:fontRef idx="minor">
            <a:schemeClr val="dk1"/>
          </a:fontRef>
        </p:style>
        <p:txBody>
          <a:bodyPr/>
          <a:lstStyle/>
          <a:p>
            <a:pPr algn="ctr" eaLnBrk="1" hangingPunct="1">
              <a:defRPr/>
            </a:pPr>
            <a:r>
              <a:rPr lang="en-US" sz="1400" dirty="0" smtClean="0"/>
              <a:t>PROBE  E  H  DHE  HISTORY &amp; DEFINE TERMS</a:t>
            </a:r>
            <a:r>
              <a:rPr lang="en-US" sz="1600" dirty="0" smtClean="0"/>
              <a:t/>
            </a:r>
            <a:br>
              <a:rPr lang="en-US" sz="1600" dirty="0" smtClean="0"/>
            </a:br>
            <a:r>
              <a:rPr lang="en-US" sz="1600" dirty="0" smtClean="0"/>
              <a:t> </a:t>
            </a:r>
            <a:r>
              <a:rPr lang="en-US" sz="1800" b="0" i="1" dirty="0" smtClean="0"/>
              <a:t> What is the </a:t>
            </a:r>
            <a:r>
              <a:rPr lang="en-US" sz="1800" b="0" i="1" dirty="0" smtClean="0">
                <a:latin typeface="Arial"/>
              </a:rPr>
              <a:t>“</a:t>
            </a:r>
            <a:r>
              <a:rPr lang="en-US" sz="1800" b="0" i="1" dirty="0" smtClean="0"/>
              <a:t>EDUCATION? that we are looking for ?</a:t>
            </a:r>
          </a:p>
        </p:txBody>
      </p:sp>
    </p:spTree>
  </p:cSld>
  <p:clrMapOvr>
    <a:masterClrMapping/>
  </p:clrMapOvr>
  <p:transition>
    <p:push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2"/>
          <p:cNvSpPr>
            <a:spLocks noGrp="1" noChangeArrowheads="1"/>
          </p:cNvSpPr>
          <p:nvPr>
            <p:ph type="ftr" sz="quarter" idx="11"/>
          </p:nvPr>
        </p:nvSpPr>
        <p:spPr/>
        <p:txBody>
          <a:bodyPr/>
          <a:lstStyle/>
          <a:p>
            <a:pPr>
              <a:defRPr/>
            </a:pPr>
            <a:r>
              <a:rPr lang="en-US" smtClean="0"/>
              <a:t>Johali 2 DHES 2014</a:t>
            </a:r>
            <a:endParaRPr lang="en-US" dirty="0"/>
          </a:p>
        </p:txBody>
      </p:sp>
      <p:sp>
        <p:nvSpPr>
          <p:cNvPr id="2051" name="Rectangle 3"/>
          <p:cNvSpPr>
            <a:spLocks noGrp="1" noChangeArrowheads="1"/>
          </p:cNvSpPr>
          <p:nvPr>
            <p:ph type="subTitle" idx="1"/>
          </p:nvPr>
        </p:nvSpPr>
        <p:spPr>
          <a:xfrm>
            <a:off x="714348" y="1000108"/>
            <a:ext cx="7261228" cy="5643602"/>
          </a:xfrm>
        </p:spPr>
        <p:txBody>
          <a:bodyPr/>
          <a:lstStyle/>
          <a:p>
            <a:pPr algn="ctr" rtl="0" eaLnBrk="1" hangingPunct="1">
              <a:lnSpc>
                <a:spcPct val="80000"/>
              </a:lnSpc>
              <a:defRPr/>
            </a:pPr>
            <a:r>
              <a:rPr lang="en-US" sz="1800" dirty="0" smtClean="0">
                <a:latin typeface="Arial Black" pitchFamily="34" charset="0"/>
              </a:rPr>
              <a:t>EISA  ALI  JOHALI</a:t>
            </a:r>
          </a:p>
          <a:p>
            <a:pPr algn="ctr" rtl="0" eaLnBrk="1" hangingPunct="1">
              <a:lnSpc>
                <a:spcPct val="80000"/>
              </a:lnSpc>
              <a:defRPr/>
            </a:pPr>
            <a:r>
              <a:rPr lang="ar-SA" sz="2400" dirty="0" smtClean="0">
                <a:latin typeface="Arial Black" pitchFamily="34" charset="0"/>
                <a:cs typeface="Monotype Koufi" pitchFamily="2" charset="-78"/>
              </a:rPr>
              <a:t>عيسى بن علي </a:t>
            </a:r>
            <a:r>
              <a:rPr lang="ar-SA" sz="2400" dirty="0" err="1" smtClean="0">
                <a:latin typeface="Arial Black" pitchFamily="34" charset="0"/>
                <a:cs typeface="Monotype Koufi" pitchFamily="2" charset="-78"/>
              </a:rPr>
              <a:t>الجوحلي</a:t>
            </a:r>
            <a:endParaRPr lang="en-US" sz="2400" dirty="0" smtClean="0">
              <a:latin typeface="Arial Black" pitchFamily="34" charset="0"/>
              <a:cs typeface="Monotype Koufi" pitchFamily="2" charset="-78"/>
            </a:endParaRPr>
          </a:p>
          <a:p>
            <a:pPr algn="ctr" rtl="0" eaLnBrk="1" hangingPunct="1">
              <a:lnSpc>
                <a:spcPct val="80000"/>
              </a:lnSpc>
              <a:defRPr/>
            </a:pPr>
            <a:endParaRPr lang="en-US" sz="1800" b="1" i="1" dirty="0" smtClean="0"/>
          </a:p>
          <a:p>
            <a:pPr algn="ctr" rtl="0" eaLnBrk="1" hangingPunct="1">
              <a:lnSpc>
                <a:spcPct val="80000"/>
              </a:lnSpc>
              <a:defRPr/>
            </a:pPr>
            <a:r>
              <a:rPr lang="en-US" sz="1800" b="1" i="1" dirty="0" smtClean="0"/>
              <a:t>A Lecturer</a:t>
            </a:r>
          </a:p>
          <a:p>
            <a:pPr marL="177800" algn="ctr" rtl="0" eaLnBrk="1" hangingPunct="1">
              <a:lnSpc>
                <a:spcPct val="80000"/>
              </a:lnSpc>
              <a:buFont typeface="Arial" pitchFamily="34" charset="0"/>
              <a:buChar char="•"/>
              <a:defRPr/>
            </a:pPr>
            <a:r>
              <a:rPr lang="en-US" sz="1800" b="1" i="1" dirty="0" smtClean="0"/>
              <a:t> </a:t>
            </a:r>
            <a:r>
              <a:rPr lang="en-US" sz="1400" b="1" i="1" dirty="0" smtClean="0"/>
              <a:t>Bachelor A. M. Sc. Heath Education, KSU 1407 /1987 </a:t>
            </a:r>
          </a:p>
          <a:p>
            <a:pPr marL="177800" algn="ctr" rtl="0" eaLnBrk="1" hangingPunct="1">
              <a:lnSpc>
                <a:spcPct val="80000"/>
              </a:lnSpc>
              <a:buFont typeface="Arial" pitchFamily="34" charset="0"/>
              <a:buChar char="•"/>
              <a:defRPr/>
            </a:pPr>
            <a:r>
              <a:rPr lang="en-US" sz="1400" b="1" i="1" dirty="0" smtClean="0"/>
              <a:t>Short Fellowship Planning Health Professions Education, UIC, USA 199</a:t>
            </a:r>
          </a:p>
          <a:p>
            <a:pPr marL="177800" algn="ctr" rtl="0" eaLnBrk="1" hangingPunct="1">
              <a:lnSpc>
                <a:spcPct val="80000"/>
              </a:lnSpc>
              <a:buFont typeface="Arial" pitchFamily="34" charset="0"/>
              <a:buChar char="•"/>
              <a:defRPr/>
            </a:pPr>
            <a:r>
              <a:rPr lang="en-US" sz="1400" b="1" i="1" dirty="0" smtClean="0"/>
              <a:t>MA (Ed.) Philosophies and Sciences of Teaching, Learning and Curriculum in Nursing, UK 1995</a:t>
            </a:r>
          </a:p>
          <a:p>
            <a:pPr marL="177800" algn="ctr" rtl="0" eaLnBrk="1" hangingPunct="1">
              <a:lnSpc>
                <a:spcPct val="80000"/>
              </a:lnSpc>
              <a:buFont typeface="Arial" pitchFamily="34" charset="0"/>
              <a:buChar char="•"/>
              <a:defRPr/>
            </a:pPr>
            <a:r>
              <a:rPr lang="en-US" sz="1400" b="1" i="1" dirty="0" smtClean="0"/>
              <a:t>PhD Health Sciences By Accrediting Prior Experiences, Hill University Sept. 2012</a:t>
            </a:r>
          </a:p>
          <a:p>
            <a:pPr algn="ctr" rtl="0" eaLnBrk="1" hangingPunct="1">
              <a:lnSpc>
                <a:spcPct val="80000"/>
              </a:lnSpc>
              <a:defRPr/>
            </a:pPr>
            <a:endParaRPr lang="en-US" sz="1800" dirty="0" smtClean="0"/>
          </a:p>
          <a:p>
            <a:pPr algn="ctr" rtl="0" eaLnBrk="1" hangingPunct="1">
              <a:lnSpc>
                <a:spcPct val="80000"/>
              </a:lnSpc>
              <a:defRPr/>
            </a:pPr>
            <a:r>
              <a:rPr lang="en-US" sz="1800" dirty="0" smtClean="0"/>
              <a:t>Author of Two Published Books &amp; 3 Projected</a:t>
            </a:r>
          </a:p>
          <a:p>
            <a:pPr algn="ctr" rtl="0" eaLnBrk="1" hangingPunct="1">
              <a:lnSpc>
                <a:spcPct val="80000"/>
              </a:lnSpc>
              <a:defRPr/>
            </a:pPr>
            <a:endParaRPr lang="en-US" sz="1800" dirty="0" smtClean="0"/>
          </a:p>
          <a:p>
            <a:pPr algn="ctr" rtl="0" eaLnBrk="1" hangingPunct="1">
              <a:lnSpc>
                <a:spcPct val="80000"/>
              </a:lnSpc>
              <a:defRPr/>
            </a:pPr>
            <a:r>
              <a:rPr lang="en-US" sz="1800" dirty="0" smtClean="0"/>
              <a:t> </a:t>
            </a:r>
          </a:p>
          <a:p>
            <a:pPr algn="ctr" rtl="0" eaLnBrk="1" hangingPunct="1">
              <a:lnSpc>
                <a:spcPct val="80000"/>
              </a:lnSpc>
              <a:defRPr/>
            </a:pPr>
            <a:endParaRPr lang="en-US" sz="1800" dirty="0" smtClean="0"/>
          </a:p>
          <a:p>
            <a:pPr algn="ctr" rtl="0" eaLnBrk="1" hangingPunct="1">
              <a:lnSpc>
                <a:spcPct val="80000"/>
              </a:lnSpc>
              <a:defRPr/>
            </a:pPr>
            <a:r>
              <a:rPr lang="en-US" sz="1800" dirty="0" smtClean="0">
                <a:hlinkClick r:id="rId2"/>
              </a:rPr>
              <a:t>http://faculty.ksu.edu.sa/JOHALI/default.aspx</a:t>
            </a:r>
            <a:r>
              <a:rPr lang="en-US" sz="1800" dirty="0" smtClean="0"/>
              <a:t> </a:t>
            </a:r>
          </a:p>
          <a:p>
            <a:pPr algn="ctr" rtl="0" eaLnBrk="1" hangingPunct="1">
              <a:lnSpc>
                <a:spcPct val="80000"/>
              </a:lnSpc>
              <a:defRPr/>
            </a:pPr>
            <a:r>
              <a:rPr lang="en-US" sz="1600" dirty="0" smtClean="0">
                <a:hlinkClick r:id="rId3"/>
              </a:rPr>
              <a:t>Johali59@hotmail.com</a:t>
            </a:r>
            <a:r>
              <a:rPr lang="en-US" sz="1600" dirty="0" smtClean="0"/>
              <a:t> WL Messengers DHE2012</a:t>
            </a:r>
          </a:p>
          <a:p>
            <a:pPr algn="ctr" rtl="0" eaLnBrk="1" hangingPunct="1">
              <a:lnSpc>
                <a:spcPct val="80000"/>
              </a:lnSpc>
              <a:defRPr/>
            </a:pPr>
            <a:r>
              <a:rPr lang="en-US" sz="1600" dirty="0" smtClean="0">
                <a:hlinkClick r:id="rId4" tooltip="View public profile"/>
              </a:rPr>
              <a:t>http://sa.linkedin.com/pub/eisa-johali/31/3a6/896</a:t>
            </a:r>
            <a:r>
              <a:rPr lang="en-US" sz="1600" dirty="0" smtClean="0"/>
              <a:t> </a:t>
            </a:r>
          </a:p>
          <a:p>
            <a:pPr algn="ctr" rtl="0" eaLnBrk="1" hangingPunct="1">
              <a:lnSpc>
                <a:spcPct val="80000"/>
              </a:lnSpc>
              <a:defRPr/>
            </a:pPr>
            <a:r>
              <a:rPr lang="en-US" sz="1600" dirty="0" smtClean="0">
                <a:hlinkClick r:id="rId5"/>
              </a:rPr>
              <a:t>https://twitter.com/TheNature2011</a:t>
            </a:r>
            <a:r>
              <a:rPr lang="en-US" sz="1600" dirty="0" smtClean="0"/>
              <a:t> Dr. </a:t>
            </a:r>
            <a:r>
              <a:rPr lang="en-US" sz="1600" dirty="0" err="1" smtClean="0"/>
              <a:t>Eisa</a:t>
            </a:r>
            <a:r>
              <a:rPr lang="en-US" sz="1600" dirty="0" smtClean="0"/>
              <a:t> </a:t>
            </a:r>
            <a:r>
              <a:rPr lang="en-US" sz="1600" dirty="0" err="1" smtClean="0"/>
              <a:t>Johali</a:t>
            </a:r>
            <a:endParaRPr lang="en-US" sz="1600" dirty="0" smtClean="0"/>
          </a:p>
          <a:p>
            <a:pPr algn="ctr" rtl="0" eaLnBrk="1" hangingPunct="1">
              <a:lnSpc>
                <a:spcPct val="80000"/>
              </a:lnSpc>
              <a:defRPr/>
            </a:pPr>
            <a:r>
              <a:rPr lang="en-US" sz="1600" dirty="0" smtClean="0"/>
              <a:t> </a:t>
            </a:r>
          </a:p>
          <a:p>
            <a:pPr algn="ctr" rtl="0" eaLnBrk="1" hangingPunct="1">
              <a:lnSpc>
                <a:spcPct val="80000"/>
              </a:lnSpc>
              <a:defRPr/>
            </a:pPr>
            <a:endParaRPr lang="en-US" sz="1600" dirty="0" smtClean="0"/>
          </a:p>
        </p:txBody>
      </p:sp>
      <p:sp>
        <p:nvSpPr>
          <p:cNvPr id="2055" name="Rectangle 7"/>
          <p:cNvSpPr>
            <a:spLocks noChangeArrowheads="1"/>
          </p:cNvSpPr>
          <p:nvPr/>
        </p:nvSpPr>
        <p:spPr bwMode="auto">
          <a:xfrm>
            <a:off x="2571736" y="0"/>
            <a:ext cx="4500594" cy="935037"/>
          </a:xfrm>
          <a:prstGeom prst="rect">
            <a:avLst/>
          </a:prstGeom>
          <a:noFill/>
          <a:ln w="9525">
            <a:noFill/>
            <a:miter lim="800000"/>
            <a:headEnd/>
            <a:tailEnd/>
          </a:ln>
          <a:effectLst/>
        </p:spPr>
        <p:txBody>
          <a:bodyPr anchor="ctr"/>
          <a:lstStyle/>
          <a:p>
            <a:pPr algn="ctr">
              <a:defRPr/>
            </a:pPr>
            <a:r>
              <a:rPr lang="ar-SA" sz="3600"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3600" dirty="0">
              <a:solidFill>
                <a:srgbClr val="00FF99"/>
              </a:solidFill>
              <a:effectLst>
                <a:outerShdw blurRad="38100" dist="38100" dir="2700000" algn="tl">
                  <a:srgbClr val="000000"/>
                </a:outerShdw>
              </a:effectLst>
              <a:latin typeface="AGA Arabesque" pitchFamily="2" charset="2"/>
              <a:cs typeface="Diwani Bent" pitchFamily="2" charset="-78"/>
            </a:endParaRPr>
          </a:p>
        </p:txBody>
      </p:sp>
      <p:pic>
        <p:nvPicPr>
          <p:cNvPr id="7178" name="Picture 5" descr="BD04972_"/>
          <p:cNvPicPr>
            <a:picLocks noChangeAspect="1" noChangeArrowheads="1"/>
          </p:cNvPicPr>
          <p:nvPr/>
        </p:nvPicPr>
        <p:blipFill>
          <a:blip r:embed="rId6" cstate="print"/>
          <a:srcRect/>
          <a:stretch>
            <a:fillRect/>
          </a:stretch>
        </p:blipFill>
        <p:spPr bwMode="auto">
          <a:xfrm>
            <a:off x="8494713" y="5661025"/>
            <a:ext cx="649287" cy="577850"/>
          </a:xfrm>
          <a:prstGeom prst="rect">
            <a:avLst/>
          </a:prstGeom>
          <a:noFill/>
          <a:ln w="9525">
            <a:noFill/>
            <a:miter lim="800000"/>
            <a:headEnd/>
            <a:tailEnd/>
          </a:ln>
        </p:spPr>
      </p:pic>
      <p:pic>
        <p:nvPicPr>
          <p:cNvPr id="7179" name="Picture 5" descr="BD04972_"/>
          <p:cNvPicPr>
            <a:picLocks noChangeAspect="1" noChangeArrowheads="1"/>
          </p:cNvPicPr>
          <p:nvPr/>
        </p:nvPicPr>
        <p:blipFill>
          <a:blip r:embed="rId6" cstate="print"/>
          <a:srcRect/>
          <a:stretch>
            <a:fillRect/>
          </a:stretch>
        </p:blipFill>
        <p:spPr bwMode="auto">
          <a:xfrm>
            <a:off x="179512" y="5805264"/>
            <a:ext cx="649288" cy="577850"/>
          </a:xfrm>
          <a:prstGeom prst="rect">
            <a:avLst/>
          </a:prstGeom>
          <a:noFill/>
          <a:ln w="9525">
            <a:noFill/>
            <a:miter lim="800000"/>
            <a:headEnd/>
            <a:tailEnd/>
          </a:ln>
        </p:spPr>
      </p:pic>
      <p:sp>
        <p:nvSpPr>
          <p:cNvPr id="14" name="عنصر نائب للتاريخ 13"/>
          <p:cNvSpPr>
            <a:spLocks noGrp="1"/>
          </p:cNvSpPr>
          <p:nvPr>
            <p:ph type="dt" sz="quarter" idx="10"/>
          </p:nvPr>
        </p:nvSpPr>
        <p:spPr/>
        <p:txBody>
          <a:bodyPr/>
          <a:lstStyle/>
          <a:p>
            <a:pPr>
              <a:defRPr/>
            </a:pPr>
            <a:r>
              <a:rPr lang="ar-SA" smtClean="0"/>
              <a:t>CHS487</a:t>
            </a:r>
            <a:endParaRPr lang="en-US" dirty="0"/>
          </a:p>
        </p:txBody>
      </p:sp>
      <p:sp>
        <p:nvSpPr>
          <p:cNvPr id="15" name="عنصر نائب لرقم الشريحة 14"/>
          <p:cNvSpPr>
            <a:spLocks noGrp="1"/>
          </p:cNvSpPr>
          <p:nvPr>
            <p:ph type="sldNum" sz="quarter" idx="12"/>
          </p:nvPr>
        </p:nvSpPr>
        <p:spPr/>
        <p:txBody>
          <a:bodyPr/>
          <a:lstStyle/>
          <a:p>
            <a:pPr>
              <a:defRPr/>
            </a:pPr>
            <a:fld id="{293B550A-84CC-4599-8F89-5D109A743ACA}" type="slidenum">
              <a:rPr lang="ar-SA" smtClean="0"/>
              <a:pPr>
                <a:defRPr/>
              </a:pPr>
              <a:t>2</a:t>
            </a:fld>
            <a:endParaRPr lang="en-US" dirty="0"/>
          </a:p>
        </p:txBody>
      </p:sp>
      <p:sp>
        <p:nvSpPr>
          <p:cNvPr id="16" name="سهم للأسفل 15"/>
          <p:cNvSpPr/>
          <p:nvPr/>
        </p:nvSpPr>
        <p:spPr>
          <a:xfrm>
            <a:off x="4087368" y="3937046"/>
            <a:ext cx="484632" cy="5000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transition>
    <p:push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44E537E7-0ECF-4F98-AFF4-E0B0C6D574CE}" type="slidenum">
              <a:rPr lang="ar-SA"/>
              <a:pPr>
                <a:defRPr/>
              </a:pPr>
              <a:t>20</a:t>
            </a:fld>
            <a:endParaRPr lang="en-US"/>
          </a:p>
        </p:txBody>
      </p:sp>
      <p:sp>
        <p:nvSpPr>
          <p:cNvPr id="34819" name="Rectangle 3"/>
          <p:cNvSpPr>
            <a:spLocks noGrp="1" noRot="1" noChangeArrowheads="1"/>
          </p:cNvSpPr>
          <p:nvPr>
            <p:ph type="body" idx="1"/>
          </p:nvPr>
        </p:nvSpPr>
        <p:spPr>
          <a:xfrm>
            <a:off x="1042988" y="1268413"/>
            <a:ext cx="7291387" cy="4681537"/>
          </a:xfrm>
        </p:spPr>
        <p:txBody>
          <a:bodyPr/>
          <a:lstStyle/>
          <a:p>
            <a:pPr algn="ctr" rtl="0" eaLnBrk="1" hangingPunct="1">
              <a:lnSpc>
                <a:spcPct val="80000"/>
              </a:lnSpc>
              <a:buFont typeface="Wingdings" pitchFamily="2" charset="2"/>
              <a:buNone/>
              <a:defRPr/>
            </a:pPr>
            <a:r>
              <a:rPr lang="en-US" sz="2000" dirty="0" smtClean="0">
                <a:latin typeface="Bodoni MT Black" pitchFamily="18" charset="0"/>
              </a:rPr>
              <a:t>While the</a:t>
            </a:r>
            <a:r>
              <a:rPr lang="en-US" sz="2000" b="1" dirty="0" smtClean="0">
                <a:latin typeface="Bodoni MT Black" pitchFamily="18" charset="0"/>
              </a:rPr>
              <a:t> traditional </a:t>
            </a:r>
            <a:r>
              <a:rPr lang="en-US" sz="2000" b="1" dirty="0" smtClean="0"/>
              <a:t>“</a:t>
            </a:r>
            <a:r>
              <a:rPr lang="en-US" sz="2000" b="1" dirty="0" smtClean="0">
                <a:latin typeface="Bodoni MT Black" pitchFamily="18" charset="0"/>
              </a:rPr>
              <a:t>Teaching</a:t>
            </a:r>
            <a:r>
              <a:rPr lang="en-US" sz="2000" b="1" dirty="0" smtClean="0"/>
              <a:t>”</a:t>
            </a:r>
            <a:r>
              <a:rPr lang="en-US" sz="2000" b="1" dirty="0" smtClean="0">
                <a:latin typeface="Bodoni MT Black" pitchFamily="18" charset="0"/>
              </a:rPr>
              <a:t> is understood as:</a:t>
            </a:r>
          </a:p>
          <a:p>
            <a:pPr algn="just" rtl="0" eaLnBrk="1" hangingPunct="1">
              <a:lnSpc>
                <a:spcPct val="80000"/>
              </a:lnSpc>
              <a:defRPr/>
            </a:pPr>
            <a:r>
              <a:rPr lang="en-US" sz="1800" b="1" dirty="0" smtClean="0"/>
              <a:t>“</a:t>
            </a:r>
            <a:r>
              <a:rPr lang="en-US" sz="1800" b="1" i="1" dirty="0" smtClean="0"/>
              <a:t>A teacher based</a:t>
            </a:r>
            <a:r>
              <a:rPr lang="en-US" sz="1800" b="1" dirty="0" smtClean="0"/>
              <a:t> </a:t>
            </a:r>
            <a:r>
              <a:rPr lang="en-US" sz="1800" b="1" i="1" dirty="0" smtClean="0"/>
              <a:t>process of </a:t>
            </a:r>
            <a:r>
              <a:rPr lang="en-US" sz="1800" b="1" i="1" u="sng" dirty="0" smtClean="0"/>
              <a:t>providing</a:t>
            </a:r>
            <a:r>
              <a:rPr lang="en-US" sz="1800" b="1" i="1" dirty="0" smtClean="0"/>
              <a:t> and </a:t>
            </a:r>
            <a:r>
              <a:rPr lang="en-US" sz="1800" b="1" i="1" u="sng" dirty="0" smtClean="0"/>
              <a:t>injecting</a:t>
            </a:r>
            <a:r>
              <a:rPr lang="en-US" sz="1800" b="1" i="1" dirty="0" smtClean="0"/>
              <a:t> knowledge, attitudes and skills” to inflate memory.</a:t>
            </a:r>
          </a:p>
          <a:p>
            <a:pPr algn="just" rtl="0" eaLnBrk="1" hangingPunct="1">
              <a:lnSpc>
                <a:spcPct val="80000"/>
              </a:lnSpc>
              <a:buFont typeface="Wingdings" pitchFamily="2" charset="2"/>
              <a:buNone/>
              <a:defRPr/>
            </a:pPr>
            <a:endParaRPr lang="en-US" sz="1800" b="1" dirty="0" smtClean="0"/>
          </a:p>
          <a:p>
            <a:pPr algn="just" rtl="0" eaLnBrk="1" hangingPunct="1">
              <a:lnSpc>
                <a:spcPct val="80000"/>
              </a:lnSpc>
              <a:defRPr/>
            </a:pPr>
            <a:r>
              <a:rPr lang="en-US" sz="1800" dirty="0" smtClean="0">
                <a:latin typeface="Arial Black" pitchFamily="34" charset="0"/>
              </a:rPr>
              <a:t>The</a:t>
            </a:r>
            <a:r>
              <a:rPr lang="en-US" sz="1800" i="1" dirty="0" smtClean="0">
                <a:latin typeface="Arial Black" pitchFamily="34" charset="0"/>
              </a:rPr>
              <a:t> </a:t>
            </a:r>
            <a:r>
              <a:rPr lang="en-US" sz="1800" dirty="0" smtClean="0"/>
              <a:t>“</a:t>
            </a:r>
            <a:r>
              <a:rPr lang="en-US" sz="1800" i="1" dirty="0" smtClean="0">
                <a:latin typeface="Arial Black" pitchFamily="34" charset="0"/>
              </a:rPr>
              <a:t>TEACHING</a:t>
            </a:r>
            <a:r>
              <a:rPr lang="en-US" sz="1800" i="1" dirty="0" smtClean="0"/>
              <a:t>”</a:t>
            </a:r>
            <a:r>
              <a:rPr lang="en-US" sz="1800" i="1" dirty="0" smtClean="0">
                <a:latin typeface="Arial Black" pitchFamily="34" charset="0"/>
              </a:rPr>
              <a:t> that we are looking is</a:t>
            </a:r>
            <a:r>
              <a:rPr lang="en-US" sz="1800" b="1" i="1" dirty="0" smtClean="0"/>
              <a:t> “</a:t>
            </a:r>
            <a:r>
              <a:rPr lang="en-US" sz="2000" b="1" i="1" dirty="0" smtClean="0"/>
              <a:t>a </a:t>
            </a:r>
            <a:r>
              <a:rPr lang="en-US" sz="2000" i="1" dirty="0" smtClean="0">
                <a:latin typeface="Arial Black" pitchFamily="34" charset="0"/>
              </a:rPr>
              <a:t>process of  </a:t>
            </a:r>
            <a:r>
              <a:rPr lang="en-US" sz="2000" i="1" u="sng" dirty="0" smtClean="0">
                <a:latin typeface="Arial Black" pitchFamily="34" charset="0"/>
              </a:rPr>
              <a:t>promoting</a:t>
            </a:r>
            <a:r>
              <a:rPr lang="en-US" sz="2000" i="1" dirty="0" smtClean="0">
                <a:latin typeface="Arial Black" pitchFamily="34" charset="0"/>
              </a:rPr>
              <a:t> and </a:t>
            </a:r>
            <a:r>
              <a:rPr lang="en-US" sz="2000" i="1" u="sng" dirty="0" smtClean="0">
                <a:latin typeface="Arial Black" pitchFamily="34" charset="0"/>
              </a:rPr>
              <a:t>helping </a:t>
            </a:r>
            <a:r>
              <a:rPr lang="en-US" sz="2000" i="1" dirty="0" smtClean="0">
                <a:latin typeface="Arial Black" pitchFamily="34" charset="0"/>
              </a:rPr>
              <a:t>other to LEARN</a:t>
            </a:r>
            <a:r>
              <a:rPr lang="en-US" sz="1800" b="1" i="1" dirty="0" smtClean="0"/>
              <a:t>.   </a:t>
            </a:r>
            <a:endParaRPr lang="en-US" sz="1800" b="1" dirty="0" smtClean="0"/>
          </a:p>
          <a:p>
            <a:pPr algn="just" rtl="0" eaLnBrk="1" hangingPunct="1">
              <a:lnSpc>
                <a:spcPct val="80000"/>
              </a:lnSpc>
              <a:buFont typeface="Wingdings" pitchFamily="2" charset="2"/>
              <a:buNone/>
              <a:defRPr/>
            </a:pPr>
            <a:endParaRPr lang="en-US" sz="1800" b="1" dirty="0" smtClean="0"/>
          </a:p>
          <a:p>
            <a:pPr algn="just" rtl="0" eaLnBrk="1" hangingPunct="1">
              <a:lnSpc>
                <a:spcPct val="80000"/>
              </a:lnSpc>
              <a:defRPr/>
            </a:pPr>
            <a:r>
              <a:rPr lang="en-US" sz="1800" b="1" dirty="0" smtClean="0"/>
              <a:t>The traditional behaviorism “Learning” is realized as “</a:t>
            </a:r>
            <a:r>
              <a:rPr lang="en-US" sz="1800" b="1" i="1" dirty="0" smtClean="0"/>
              <a:t>a process of </a:t>
            </a:r>
            <a:r>
              <a:rPr lang="en-US" sz="1800" b="1" i="1" u="sng" dirty="0" smtClean="0"/>
              <a:t>gaining</a:t>
            </a:r>
            <a:r>
              <a:rPr lang="en-US" sz="1800" b="1" i="1" dirty="0" smtClean="0"/>
              <a:t> deep and wide knowledge, attitudes and skills that can control and shape behaviors.</a:t>
            </a:r>
            <a:r>
              <a:rPr lang="en-US" sz="1800" dirty="0" smtClean="0"/>
              <a:t> Such learning is a form of training rather than education.</a:t>
            </a:r>
            <a:endParaRPr lang="en-US" sz="1800" b="1" i="1" dirty="0" smtClean="0"/>
          </a:p>
          <a:p>
            <a:pPr algn="just" rtl="0" eaLnBrk="1" hangingPunct="1">
              <a:lnSpc>
                <a:spcPct val="80000"/>
              </a:lnSpc>
              <a:buFont typeface="Wingdings" pitchFamily="2" charset="2"/>
              <a:buNone/>
              <a:defRPr/>
            </a:pPr>
            <a:endParaRPr lang="en-US" sz="2000" b="1" i="1" dirty="0" smtClean="0"/>
          </a:p>
          <a:p>
            <a:pPr algn="just" rtl="0" eaLnBrk="1" hangingPunct="1">
              <a:lnSpc>
                <a:spcPct val="80000"/>
              </a:lnSpc>
              <a:defRPr/>
            </a:pPr>
            <a:r>
              <a:rPr lang="en-US" sz="2000" i="1" dirty="0" smtClean="0"/>
              <a:t>While, </a:t>
            </a:r>
            <a:r>
              <a:rPr lang="en-US" sz="2000" i="1" dirty="0" smtClean="0">
                <a:latin typeface="Arial Black" pitchFamily="34" charset="0"/>
              </a:rPr>
              <a:t>The Millennium</a:t>
            </a:r>
            <a:r>
              <a:rPr lang="en-US" sz="1800" i="1" dirty="0" smtClean="0">
                <a:latin typeface="Arial Black" pitchFamily="34" charset="0"/>
              </a:rPr>
              <a:t> </a:t>
            </a:r>
            <a:r>
              <a:rPr lang="en-US" sz="1800" dirty="0" smtClean="0"/>
              <a:t>“</a:t>
            </a:r>
            <a:r>
              <a:rPr lang="en-US" sz="1800" i="1" dirty="0" smtClean="0">
                <a:latin typeface="Arial Black" pitchFamily="34" charset="0"/>
              </a:rPr>
              <a:t>LEARNING</a:t>
            </a:r>
            <a:r>
              <a:rPr lang="en-US" sz="1800" i="1" dirty="0" smtClean="0"/>
              <a:t>”</a:t>
            </a:r>
            <a:r>
              <a:rPr lang="en-US" sz="1800" i="1" dirty="0" smtClean="0">
                <a:latin typeface="Arial Black" pitchFamily="34" charset="0"/>
              </a:rPr>
              <a:t> </a:t>
            </a:r>
            <a:r>
              <a:rPr lang="en-US" sz="1800" b="1" i="1" dirty="0" smtClean="0">
                <a:latin typeface="Arial Black" pitchFamily="34" charset="0"/>
              </a:rPr>
              <a:t>that we are looking</a:t>
            </a:r>
            <a:r>
              <a:rPr lang="en-US" sz="1800" i="1" dirty="0" smtClean="0">
                <a:latin typeface="Arial Black" pitchFamily="34" charset="0"/>
              </a:rPr>
              <a:t> </a:t>
            </a:r>
            <a:r>
              <a:rPr lang="en-US" sz="1800" b="1" i="1" dirty="0" smtClean="0">
                <a:latin typeface="Arial Black" pitchFamily="34" charset="0"/>
              </a:rPr>
              <a:t>for</a:t>
            </a:r>
            <a:r>
              <a:rPr lang="en-US" sz="1800" b="1" i="1" dirty="0" smtClean="0"/>
              <a:t> is:</a:t>
            </a:r>
          </a:p>
          <a:p>
            <a:pPr algn="just" rtl="0" eaLnBrk="1" hangingPunct="1">
              <a:lnSpc>
                <a:spcPct val="80000"/>
              </a:lnSpc>
              <a:buFont typeface="Wingdings" pitchFamily="2" charset="2"/>
              <a:buNone/>
              <a:defRPr/>
            </a:pPr>
            <a:endParaRPr lang="en-US" sz="1800" b="1" i="1" dirty="0" smtClean="0"/>
          </a:p>
          <a:p>
            <a:pPr algn="ctr" rtl="0" eaLnBrk="1" hangingPunct="1">
              <a:lnSpc>
                <a:spcPct val="80000"/>
              </a:lnSpc>
              <a:buFont typeface="Wingdings" pitchFamily="2" charset="2"/>
              <a:buNone/>
              <a:defRPr/>
            </a:pPr>
            <a:r>
              <a:rPr lang="en-US" sz="1800" b="1" i="1" dirty="0" smtClean="0"/>
              <a:t>“</a:t>
            </a:r>
            <a:r>
              <a:rPr lang="en-US" sz="2000" b="1" i="1" dirty="0" smtClean="0"/>
              <a:t>An Independent Process of G</a:t>
            </a:r>
            <a:r>
              <a:rPr lang="en-US" sz="2000" b="1" i="1" u="sng" dirty="0" smtClean="0"/>
              <a:t>rowth</a:t>
            </a:r>
            <a:r>
              <a:rPr lang="en-US" sz="2000" b="1" i="1" dirty="0" smtClean="0"/>
              <a:t> and D</a:t>
            </a:r>
            <a:r>
              <a:rPr lang="en-US" sz="2000" b="1" i="1" u="sng" dirty="0" smtClean="0"/>
              <a:t>evelopment</a:t>
            </a:r>
            <a:r>
              <a:rPr lang="en-US" sz="1800" i="1" dirty="0" smtClean="0"/>
              <a:t> within the personal </a:t>
            </a:r>
            <a:r>
              <a:rPr lang="en-US" sz="1800" i="1" u="sng" dirty="0" smtClean="0"/>
              <a:t>science, </a:t>
            </a:r>
            <a:r>
              <a:rPr lang="en-US" sz="1800" i="1" dirty="0" smtClean="0"/>
              <a:t>  </a:t>
            </a:r>
            <a:r>
              <a:rPr lang="en-US" sz="1800" i="1" u="sng" dirty="0" smtClean="0"/>
              <a:t>technology,</a:t>
            </a:r>
            <a:r>
              <a:rPr lang="en-US" sz="1800" i="1" dirty="0" smtClean="0"/>
              <a:t>  </a:t>
            </a:r>
            <a:r>
              <a:rPr lang="en-US" sz="1800" i="1" u="sng" dirty="0" smtClean="0"/>
              <a:t>experience,</a:t>
            </a:r>
            <a:r>
              <a:rPr lang="en-US" sz="1800" i="1" dirty="0" smtClean="0"/>
              <a:t> &amp; </a:t>
            </a:r>
            <a:r>
              <a:rPr lang="en-US" sz="1800" i="1" u="sng" dirty="0" smtClean="0"/>
              <a:t>behavior</a:t>
            </a:r>
          </a:p>
        </p:txBody>
      </p:sp>
      <p:sp>
        <p:nvSpPr>
          <p:cNvPr id="8" name="Rectangle 2"/>
          <p:cNvSpPr>
            <a:spLocks noGrp="1" noRot="1" noChangeArrowheads="1"/>
          </p:cNvSpPr>
          <p:nvPr>
            <p:ph type="title"/>
          </p:nvPr>
        </p:nvSpPr>
        <p:spPr>
          <a:xfrm>
            <a:off x="1259632" y="190338"/>
            <a:ext cx="6624910" cy="430350"/>
          </a:xfrm>
        </p:spPr>
        <p:style>
          <a:lnRef idx="2">
            <a:schemeClr val="accent6"/>
          </a:lnRef>
          <a:fillRef idx="1">
            <a:schemeClr val="lt1"/>
          </a:fillRef>
          <a:effectRef idx="0">
            <a:schemeClr val="accent6"/>
          </a:effectRef>
          <a:fontRef idx="minor">
            <a:schemeClr val="dk1"/>
          </a:fontRef>
        </p:style>
        <p:txBody>
          <a:bodyPr/>
          <a:lstStyle/>
          <a:p>
            <a:pPr algn="ctr" eaLnBrk="1" hangingPunct="1">
              <a:defRPr/>
            </a:pPr>
            <a:r>
              <a:rPr lang="en-US" sz="1400" dirty="0" smtClean="0"/>
              <a:t>PROBE  E  H  DHE  HISTORY &amp; DEFINE TERMS</a:t>
            </a:r>
            <a:r>
              <a:rPr lang="en-US" sz="1600" dirty="0" smtClean="0"/>
              <a:t/>
            </a:r>
            <a:br>
              <a:rPr lang="en-US" sz="1600" dirty="0" smtClean="0"/>
            </a:br>
            <a:r>
              <a:rPr lang="en-US" sz="1600" dirty="0" smtClean="0"/>
              <a:t> </a:t>
            </a:r>
            <a:r>
              <a:rPr lang="en-US" sz="1800" b="0" i="1" dirty="0" smtClean="0"/>
              <a:t> What is the </a:t>
            </a:r>
            <a:r>
              <a:rPr lang="en-US" sz="1800" b="0" i="1" dirty="0" smtClean="0">
                <a:latin typeface="Arial"/>
              </a:rPr>
              <a:t>“</a:t>
            </a:r>
            <a:r>
              <a:rPr lang="en-US" sz="1800" b="0" i="1" dirty="0" smtClean="0"/>
              <a:t>EDUCATION? that we are looking for ?</a:t>
            </a:r>
          </a:p>
        </p:txBody>
      </p:sp>
    </p:spTree>
  </p:cSld>
  <p:clrMapOvr>
    <a:masterClrMapping/>
  </p:clrMapOvr>
  <p:transition>
    <p:push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 name="عنصر نائب للتاريخ 3"/>
          <p:cNvSpPr>
            <a:spLocks noGrp="1"/>
          </p:cNvSpPr>
          <p:nvPr>
            <p:ph type="dt" sz="quarter" idx="10"/>
          </p:nvPr>
        </p:nvSpPr>
        <p:spPr/>
        <p:txBody>
          <a:bodyPr/>
          <a:lstStyle/>
          <a:p>
            <a:pPr>
              <a:defRPr/>
            </a:pPr>
            <a:r>
              <a:rPr lang="ar-SA" smtClean="0"/>
              <a:t>CHS487</a:t>
            </a:r>
            <a:endParaRPr lang="en-US"/>
          </a:p>
        </p:txBody>
      </p:sp>
      <p:sp>
        <p:nvSpPr>
          <p:cNvPr id="67"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8" name="عنصر نائب لرقم الشريحة 5"/>
          <p:cNvSpPr>
            <a:spLocks noGrp="1"/>
          </p:cNvSpPr>
          <p:nvPr>
            <p:ph type="sldNum" sz="quarter" idx="12"/>
          </p:nvPr>
        </p:nvSpPr>
        <p:spPr/>
        <p:txBody>
          <a:bodyPr/>
          <a:lstStyle/>
          <a:p>
            <a:pPr>
              <a:defRPr/>
            </a:pPr>
            <a:fld id="{020C656D-8051-4139-A7A5-5C014FC418A5}" type="slidenum">
              <a:rPr lang="ar-SA"/>
              <a:pPr>
                <a:defRPr/>
              </a:pPr>
              <a:t>21</a:t>
            </a:fld>
            <a:endParaRPr lang="en-US"/>
          </a:p>
        </p:txBody>
      </p:sp>
      <p:sp>
        <p:nvSpPr>
          <p:cNvPr id="44034" name="Rectangle 2"/>
          <p:cNvSpPr>
            <a:spLocks noGrp="1" noRot="1" noChangeArrowheads="1"/>
          </p:cNvSpPr>
          <p:nvPr>
            <p:ph type="title"/>
          </p:nvPr>
        </p:nvSpPr>
        <p:spPr>
          <a:xfrm>
            <a:off x="611188" y="106343"/>
            <a:ext cx="8228012" cy="608013"/>
          </a:xfrm>
        </p:spPr>
        <p:txBody>
          <a:bodyPr/>
          <a:lstStyle/>
          <a:p>
            <a:pPr algn="ctr" rtl="0" eaLnBrk="1" hangingPunct="1">
              <a:defRPr/>
            </a:pPr>
            <a:r>
              <a:rPr lang="en-US" sz="1800" dirty="0" smtClean="0"/>
              <a:t>Common Philosophies (Systems) of Education</a:t>
            </a:r>
            <a:r>
              <a:rPr lang="en-US" sz="4000" dirty="0" smtClean="0"/>
              <a:t/>
            </a:r>
            <a:br>
              <a:rPr lang="en-US" sz="4000" dirty="0" smtClean="0"/>
            </a:br>
            <a:r>
              <a:rPr lang="en-US" sz="1600" b="0" i="1" dirty="0" smtClean="0">
                <a:solidFill>
                  <a:schemeClr val="tx1"/>
                </a:solidFill>
              </a:rPr>
              <a:t>Just look for</a:t>
            </a:r>
            <a:r>
              <a:rPr lang="en-US" sz="1800" i="1" dirty="0" smtClean="0">
                <a:solidFill>
                  <a:schemeClr val="tx1"/>
                </a:solidFill>
              </a:rPr>
              <a:t> </a:t>
            </a:r>
            <a:r>
              <a:rPr lang="en-US" sz="1800" b="0" i="1" dirty="0" smtClean="0">
                <a:solidFill>
                  <a:schemeClr val="tx1"/>
                </a:solidFill>
              </a:rPr>
              <a:t>the Place of Education that we are looking for?</a:t>
            </a:r>
          </a:p>
        </p:txBody>
      </p:sp>
      <p:graphicFrame>
        <p:nvGraphicFramePr>
          <p:cNvPr id="44115" name="Group 83"/>
          <p:cNvGraphicFramePr>
            <a:graphicFrameLocks noGrp="1"/>
          </p:cNvGraphicFramePr>
          <p:nvPr>
            <p:ph idx="1"/>
          </p:nvPr>
        </p:nvGraphicFramePr>
        <p:xfrm>
          <a:off x="395288" y="924550"/>
          <a:ext cx="8569325" cy="5529595"/>
        </p:xfrm>
        <a:graphic>
          <a:graphicData uri="http://schemas.openxmlformats.org/drawingml/2006/table">
            <a:tbl>
              <a:tblPr/>
              <a:tblGrid>
                <a:gridCol w="1655762"/>
                <a:gridCol w="1512888"/>
                <a:gridCol w="1728787"/>
                <a:gridCol w="1871663"/>
                <a:gridCol w="1800225"/>
              </a:tblGrid>
              <a:tr h="383045">
                <a:tc rowSpan="3">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Key Concepts</a:t>
                      </a:r>
                      <a:endPar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Most Common Philosophies &amp; Theories of Education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r h="266227">
                <a:tc vMerge="1">
                  <a:txBody>
                    <a:bodyPr/>
                    <a:lstStyle/>
                    <a:p>
                      <a:pPr rtl="1"/>
                      <a:endParaRPr lang="ar-SA"/>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Humanism</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Technocrat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Progressivism</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Reconstructionis.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6227">
                <a:tc vMerge="1">
                  <a:txBody>
                    <a:bodyPr/>
                    <a:lstStyle/>
                    <a:p>
                      <a:pPr rtl="1"/>
                      <a:endParaRPr lang="ar-SA"/>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Transfer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Shape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7620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de-DE"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Travel /Jearny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7620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de-DE"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Grow</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18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Education /NHEPC</a:t>
                      </a:r>
                      <a:r>
                        <a:rPr kumimoji="0" lang="en-US" sz="10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P</a:t>
                      </a:r>
                      <a:r>
                        <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rocess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Preserve&amp; Transmit </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Knowledge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Adaptation/ Training</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Training/Skills/Objectives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Personal Growth &amp; Development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Society-Centered</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Create better society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18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Knowledge/</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Theory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worthwhile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relative- essential for safe practice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Life experience</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Tentative</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Student interest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Life experience</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Tentative Society interest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402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Skills/ Practice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Relative to safe practice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Vital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Vital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Vital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402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Teacher/HE/CN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Centre / Transferor</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Instructor &amp; Guide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Facilitator</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Indoctrinator/ </a:t>
                      </a:r>
                      <a:r>
                        <a:rPr kumimoji="0" lang="en-US" sz="1400" b="1" i="0" u="none" strike="noStrike" cap="none" normalizeH="0" baseline="0" dirty="0" err="1" smtClean="0">
                          <a:ln>
                            <a:noFill/>
                          </a:ln>
                          <a:solidFill>
                            <a:schemeClr val="tx1"/>
                          </a:solidFill>
                          <a:effectLst>
                            <a:outerShdw blurRad="38100" dist="38100" dir="2700000" algn="tl">
                              <a:srgbClr val="000000"/>
                            </a:outerShdw>
                          </a:effectLst>
                          <a:latin typeface="Arial" pitchFamily="34" charset="0"/>
                          <a:cs typeface="Arial" pitchFamily="34" charset="0"/>
                        </a:rPr>
                        <a:t>Orientator</a:t>
                      </a:r>
                      <a:endPar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1179">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Examination/</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Evaluation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Vital-theory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Vital- practical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Self interest &amp; evaluation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Vital theory-practice for better society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18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Student/Patient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Passive- container</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Fully-controlled</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Passive- holder practically fully supervised</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Active/ Free-interest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Active </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Semi-control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18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Curriculum/Plan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Map of key Subject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Schedule of Basic Skills/ a kind of Technology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Portfolio of  Experiences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Agenda of Cultural Issues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0"/>
                                  </p:iterate>
                                  <p:childTnLst>
                                    <p:set>
                                      <p:cBhvr>
                                        <p:cTn id="6" dur="1" fill="hold">
                                          <p:stCondLst>
                                            <p:cond delay="0"/>
                                          </p:stCondLst>
                                        </p:cTn>
                                        <p:tgtEl>
                                          <p:spTgt spid="44034"/>
                                        </p:tgtEl>
                                        <p:attrNameLst>
                                          <p:attrName>style.visibility</p:attrName>
                                        </p:attrNameLst>
                                      </p:cBhvr>
                                      <p:to>
                                        <p:strVal val="visible"/>
                                      </p:to>
                                    </p:set>
                                    <p:anim calcmode="lin" valueType="num">
                                      <p:cBhvr additive="base">
                                        <p:cTn id="7" dur="75" fill="hold"/>
                                        <p:tgtEl>
                                          <p:spTgt spid="44034"/>
                                        </p:tgtEl>
                                        <p:attrNameLst>
                                          <p:attrName>ppt_x</p:attrName>
                                        </p:attrNameLst>
                                      </p:cBhvr>
                                      <p:tavLst>
                                        <p:tav tm="0">
                                          <p:val>
                                            <p:strVal val="0-#ppt_w/2"/>
                                          </p:val>
                                        </p:tav>
                                        <p:tav tm="100000">
                                          <p:val>
                                            <p:strVal val="#ppt_x"/>
                                          </p:val>
                                        </p:tav>
                                      </p:tavLst>
                                    </p:anim>
                                    <p:anim calcmode="lin" valueType="num">
                                      <p:cBhvr additive="base">
                                        <p:cTn id="8" dur="75" fill="hold"/>
                                        <p:tgtEl>
                                          <p:spTgt spid="4403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nodeType="clickEffect">
                                  <p:stCondLst>
                                    <p:cond delay="0"/>
                                  </p:stCondLst>
                                  <p:childTnLst>
                                    <p:set>
                                      <p:cBhvr>
                                        <p:cTn id="12" dur="1" fill="hold">
                                          <p:stCondLst>
                                            <p:cond delay="0"/>
                                          </p:stCondLst>
                                        </p:cTn>
                                        <p:tgtEl>
                                          <p:spTgt spid="44115"/>
                                        </p:tgtEl>
                                        <p:attrNameLst>
                                          <p:attrName>style.visibility</p:attrName>
                                        </p:attrNameLst>
                                      </p:cBhvr>
                                      <p:to>
                                        <p:strVal val="visible"/>
                                      </p:to>
                                    </p:set>
                                    <p:animEffect transition="in" filter="wheel(4)">
                                      <p:cBhvr>
                                        <p:cTn id="13" dur="500"/>
                                        <p:tgtEl>
                                          <p:spTgt spid="44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a:xfrm>
            <a:off x="3429000" y="6245225"/>
            <a:ext cx="2895600" cy="424135"/>
          </a:xfrm>
        </p:spPr>
        <p:txBody>
          <a:bodyPr/>
          <a:lstStyle/>
          <a:p>
            <a:pPr>
              <a:defRPr/>
            </a:pPr>
            <a:r>
              <a:rPr lang="en-US" smtClean="0"/>
              <a:t>Johali 2 DHES 2014</a:t>
            </a:r>
            <a:endParaRPr lang="en-US" dirty="0"/>
          </a:p>
        </p:txBody>
      </p:sp>
      <p:sp>
        <p:nvSpPr>
          <p:cNvPr id="6" name="عنصر نائب لرقم الشريحة 5"/>
          <p:cNvSpPr>
            <a:spLocks noGrp="1"/>
          </p:cNvSpPr>
          <p:nvPr>
            <p:ph type="sldNum" sz="quarter" idx="12"/>
          </p:nvPr>
        </p:nvSpPr>
        <p:spPr/>
        <p:txBody>
          <a:bodyPr/>
          <a:lstStyle/>
          <a:p>
            <a:pPr>
              <a:defRPr/>
            </a:pPr>
            <a:fld id="{01987FFC-0E4F-40FD-8B43-67F4406524DB}" type="slidenum">
              <a:rPr lang="ar-SA" smtClean="0"/>
              <a:pPr>
                <a:defRPr/>
              </a:pPr>
              <a:t>22</a:t>
            </a:fld>
            <a:endParaRPr lang="en-US"/>
          </a:p>
        </p:txBody>
      </p:sp>
      <p:sp>
        <p:nvSpPr>
          <p:cNvPr id="7" name="مستطيل 6"/>
          <p:cNvSpPr/>
          <p:nvPr/>
        </p:nvSpPr>
        <p:spPr>
          <a:xfrm>
            <a:off x="2563664" y="5733256"/>
            <a:ext cx="4211409" cy="369332"/>
          </a:xfrm>
          <a:prstGeom prst="rect">
            <a:avLst/>
          </a:prstGeom>
        </p:spPr>
        <p:txBody>
          <a:bodyPr wrap="none">
            <a:spAutoFit/>
          </a:bodyPr>
          <a:lstStyle/>
          <a:p>
            <a:r>
              <a:rPr lang="en-US" dirty="0" smtClean="0">
                <a:hlinkClick r:id="rId2"/>
              </a:rPr>
              <a:t>http://thesaurus.com/browse/education</a:t>
            </a:r>
            <a:r>
              <a:rPr lang="en-US" dirty="0" smtClean="0"/>
              <a:t> </a:t>
            </a:r>
            <a:endParaRPr lang="ar-SA" dirty="0"/>
          </a:p>
        </p:txBody>
      </p:sp>
      <p:pic>
        <p:nvPicPr>
          <p:cNvPr id="136194" name="صورة 14"/>
          <p:cNvPicPr>
            <a:picLocks noChangeAspect="1" noChangeArrowheads="1"/>
          </p:cNvPicPr>
          <p:nvPr/>
        </p:nvPicPr>
        <p:blipFill>
          <a:blip r:embed="rId3" cstate="print"/>
          <a:srcRect/>
          <a:stretch>
            <a:fillRect/>
          </a:stretch>
        </p:blipFill>
        <p:spPr bwMode="auto">
          <a:xfrm>
            <a:off x="971600" y="764704"/>
            <a:ext cx="7632848" cy="4752528"/>
          </a:xfrm>
          <a:prstGeom prst="rect">
            <a:avLst/>
          </a:prstGeom>
          <a:noFill/>
          <a:ln w="9525">
            <a:noFill/>
            <a:miter lim="800000"/>
            <a:headEnd/>
            <a:tailEnd/>
          </a:ln>
        </p:spPr>
      </p:pic>
    </p:spTree>
  </p:cSld>
  <p:clrMapOvr>
    <a:masterClrMapping/>
  </p:clrMapOvr>
  <p:transition>
    <p:push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عنصر نائب للتاريخ 4"/>
          <p:cNvSpPr>
            <a:spLocks noGrp="1"/>
          </p:cNvSpPr>
          <p:nvPr>
            <p:ph type="dt" sz="quarter" idx="10"/>
          </p:nvPr>
        </p:nvSpPr>
        <p:spPr/>
        <p:txBody>
          <a:bodyPr/>
          <a:lstStyle/>
          <a:p>
            <a:pPr>
              <a:defRPr/>
            </a:pPr>
            <a:r>
              <a:rPr lang="ar-SA" smtClean="0"/>
              <a:t>CHS487</a:t>
            </a:r>
            <a:endParaRPr lang="en-US"/>
          </a:p>
        </p:txBody>
      </p:sp>
      <p:sp>
        <p:nvSpPr>
          <p:cNvPr id="26" name="عنصر نائب للتذييل 5"/>
          <p:cNvSpPr>
            <a:spLocks noGrp="1"/>
          </p:cNvSpPr>
          <p:nvPr>
            <p:ph type="ftr" sz="quarter" idx="11"/>
          </p:nvPr>
        </p:nvSpPr>
        <p:spPr/>
        <p:txBody>
          <a:bodyPr/>
          <a:lstStyle/>
          <a:p>
            <a:pPr>
              <a:defRPr/>
            </a:pPr>
            <a:r>
              <a:rPr lang="en-US" smtClean="0"/>
              <a:t>Johali 2 DHES 2014</a:t>
            </a:r>
            <a:endParaRPr lang="en-US"/>
          </a:p>
        </p:txBody>
      </p:sp>
      <p:sp>
        <p:nvSpPr>
          <p:cNvPr id="27" name="عنصر نائب لرقم الشريحة 6"/>
          <p:cNvSpPr>
            <a:spLocks noGrp="1"/>
          </p:cNvSpPr>
          <p:nvPr>
            <p:ph type="sldNum" sz="quarter" idx="12"/>
          </p:nvPr>
        </p:nvSpPr>
        <p:spPr/>
        <p:txBody>
          <a:bodyPr/>
          <a:lstStyle/>
          <a:p>
            <a:pPr>
              <a:defRPr/>
            </a:pPr>
            <a:fld id="{B065FF38-A036-4158-8BE6-B9AC35228649}" type="slidenum">
              <a:rPr lang="ar-SA"/>
              <a:pPr>
                <a:defRPr/>
              </a:pPr>
              <a:t>23</a:t>
            </a:fld>
            <a:endParaRPr lang="en-US"/>
          </a:p>
        </p:txBody>
      </p:sp>
      <p:sp>
        <p:nvSpPr>
          <p:cNvPr id="39938" name="Rectangle 2"/>
          <p:cNvSpPr>
            <a:spLocks noGrp="1" noRot="1" noChangeArrowheads="1"/>
          </p:cNvSpPr>
          <p:nvPr>
            <p:ph type="title"/>
          </p:nvPr>
        </p:nvSpPr>
        <p:spPr>
          <a:xfrm>
            <a:off x="1259632" y="116632"/>
            <a:ext cx="6696744" cy="536575"/>
          </a:xfrm>
        </p:spPr>
        <p:style>
          <a:lnRef idx="2">
            <a:schemeClr val="accent2"/>
          </a:lnRef>
          <a:fillRef idx="1">
            <a:schemeClr val="lt1"/>
          </a:fillRef>
          <a:effectRef idx="0">
            <a:schemeClr val="accent2"/>
          </a:effectRef>
          <a:fontRef idx="minor">
            <a:schemeClr val="dk1"/>
          </a:fontRef>
        </p:style>
        <p:txBody>
          <a:bodyPr/>
          <a:lstStyle/>
          <a:p>
            <a:pPr algn="ctr" eaLnBrk="1" hangingPunct="1">
              <a:defRPr/>
            </a:pPr>
            <a:r>
              <a:rPr lang="en-US" sz="1400" dirty="0" smtClean="0"/>
              <a:t>PROBE HE HISTORY &amp; DEFINE TERMS </a:t>
            </a:r>
            <a:br>
              <a:rPr lang="en-US" sz="1400" dirty="0" smtClean="0"/>
            </a:br>
            <a:r>
              <a:rPr lang="en-US" sz="1400" dirty="0" smtClean="0"/>
              <a:t> </a:t>
            </a:r>
            <a:r>
              <a:rPr lang="en-US" sz="1600" b="0" i="1" dirty="0" smtClean="0"/>
              <a:t>“</a:t>
            </a:r>
            <a:r>
              <a:rPr lang="en-US" sz="1600" i="1" dirty="0" smtClean="0"/>
              <a:t>What  is “HEALTH” That We Are Looking For </a:t>
            </a:r>
            <a:endParaRPr lang="en-US" sz="1800" i="1" dirty="0" smtClean="0"/>
          </a:p>
        </p:txBody>
      </p:sp>
      <p:sp>
        <p:nvSpPr>
          <p:cNvPr id="39939" name="Rectangle 3"/>
          <p:cNvSpPr>
            <a:spLocks noGrp="1" noRot="1" noChangeArrowheads="1"/>
          </p:cNvSpPr>
          <p:nvPr>
            <p:ph type="body" sz="half" idx="1"/>
          </p:nvPr>
        </p:nvSpPr>
        <p:spPr>
          <a:xfrm>
            <a:off x="1500166" y="928670"/>
            <a:ext cx="5786478" cy="647700"/>
          </a:xfrm>
        </p:spPr>
        <p:txBody>
          <a:bodyPr/>
          <a:lstStyle/>
          <a:p>
            <a:pPr algn="ctr" eaLnBrk="1" hangingPunct="1">
              <a:lnSpc>
                <a:spcPct val="80000"/>
              </a:lnSpc>
              <a:buFont typeface="Wingdings" pitchFamily="2" charset="2"/>
              <a:buNone/>
              <a:defRPr/>
            </a:pPr>
            <a:r>
              <a:rPr lang="en-US" sz="2000" b="1" dirty="0" smtClean="0">
                <a:latin typeface="Arial Black" pitchFamily="34" charset="0"/>
              </a:rPr>
              <a:t>WHAT IS HEALTH? </a:t>
            </a:r>
          </a:p>
          <a:p>
            <a:pPr algn="ctr" eaLnBrk="1" hangingPunct="1">
              <a:lnSpc>
                <a:spcPct val="80000"/>
              </a:lnSpc>
              <a:buFont typeface="Wingdings" pitchFamily="2" charset="2"/>
              <a:buNone/>
              <a:defRPr/>
            </a:pPr>
            <a:r>
              <a:rPr lang="en-US" sz="2000" b="1" i="1" dirty="0" smtClean="0">
                <a:latin typeface="Arial Black" pitchFamily="34" charset="0"/>
              </a:rPr>
              <a:t>that we are look for:?</a:t>
            </a:r>
            <a:endParaRPr lang="ar-SA" sz="2000" b="1" i="1" dirty="0" smtClean="0">
              <a:latin typeface="Arial Black" pitchFamily="34" charset="0"/>
            </a:endParaRPr>
          </a:p>
          <a:p>
            <a:pPr algn="just" eaLnBrk="1" hangingPunct="1">
              <a:lnSpc>
                <a:spcPct val="80000"/>
              </a:lnSpc>
              <a:buFont typeface="Wingdings" pitchFamily="2" charset="2"/>
              <a:buNone/>
              <a:defRPr/>
            </a:pPr>
            <a:endParaRPr lang="en-US" sz="2000" dirty="0" smtClean="0">
              <a:latin typeface="Arial Black" pitchFamily="34" charset="0"/>
            </a:endParaRPr>
          </a:p>
        </p:txBody>
      </p:sp>
      <p:graphicFrame>
        <p:nvGraphicFramePr>
          <p:cNvPr id="39992" name="Group 56"/>
          <p:cNvGraphicFramePr>
            <a:graphicFrameLocks noGrp="1"/>
          </p:cNvGraphicFramePr>
          <p:nvPr>
            <p:ph sz="half" idx="2"/>
          </p:nvPr>
        </p:nvGraphicFramePr>
        <p:xfrm>
          <a:off x="533400" y="1928802"/>
          <a:ext cx="8359775" cy="2592388"/>
        </p:xfrm>
        <a:graphic>
          <a:graphicData uri="http://schemas.openxmlformats.org/drawingml/2006/table">
            <a:tbl>
              <a:tblPr/>
              <a:tblGrid>
                <a:gridCol w="2243138"/>
                <a:gridCol w="1468437"/>
                <a:gridCol w="1677988"/>
                <a:gridCol w="1673225"/>
                <a:gridCol w="1296987"/>
              </a:tblGrid>
              <a:tr h="617538">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Old Antic Bold" pitchFamily="2" charset="-78"/>
                        </a:rPr>
                        <a:t>Medics </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Old Antic Bold" pitchFamily="2" charset="-78"/>
                        </a:rPr>
                        <a:t>“Curative Medicine”</a:t>
                      </a: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Old Antic Bold" pitchFamily="2" charset="-78"/>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Old Antic Bold" pitchFamily="2" charset="-78"/>
                        </a:rPr>
                        <a:t>Behaviorists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Old Antic Bold" pitchFamily="2" charset="-78"/>
                        </a:rPr>
                        <a:t>Social Scientists</a:t>
                      </a: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Old Antic Bold" pitchFamily="2" charset="-78"/>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Old Antic Bold" pitchFamily="2" charset="-78"/>
                        </a:rPr>
                        <a:t>Humanists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Idealists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74850">
                <a:tc>
                  <a:txBody>
                    <a:bodyPr/>
                    <a:lstStyle/>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Physical fitness</a:t>
                      </a:r>
                    </a:p>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absence of disease</a:t>
                      </a:r>
                    </a:p>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harmonious functioning of organs</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endPar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Commodity</a:t>
                      </a:r>
                    </a:p>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a:cs typeface="Arial" pitchFamily="34" charset="0"/>
                        </a:rPr>
                        <a:t>“</a:t>
                      </a: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Just Feeling Good</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a:cs typeface="Arial" pitchFamily="34" charset="0"/>
                        </a:rPr>
                        <a:t>”</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ability to adapt</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Adaptation</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endPar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endParaRPr>
                    </a:p>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(HBM)</a:t>
                      </a: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Well </a:t>
                      </a: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social function</a:t>
                      </a:r>
                    </a:p>
                    <a:p>
                      <a:pPr marL="9525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absent of all diseases, health problems &amp; handicaps</a:t>
                      </a: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Personal strength\ability </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Self Growth &amp; Development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tab pos="0" algn="l"/>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Perfect well-being </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in every respect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6651" name="Rectangle 57"/>
          <p:cNvSpPr>
            <a:spLocks noChangeArrowheads="1"/>
          </p:cNvSpPr>
          <p:nvPr/>
        </p:nvSpPr>
        <p:spPr bwMode="auto">
          <a:xfrm>
            <a:off x="2411413" y="4643446"/>
            <a:ext cx="5014912" cy="336550"/>
          </a:xfrm>
          <a:prstGeom prst="rect">
            <a:avLst/>
          </a:prstGeom>
          <a:noFill/>
          <a:ln w="9525">
            <a:noFill/>
            <a:miter lim="800000"/>
            <a:headEnd/>
            <a:tailEnd/>
          </a:ln>
        </p:spPr>
        <p:txBody>
          <a:bodyPr wrap="none">
            <a:spAutoFit/>
          </a:bodyPr>
          <a:lstStyle/>
          <a:p>
            <a:pPr algn="l" rtl="0"/>
            <a:r>
              <a:rPr lang="en-US" sz="1600" b="1" i="1" dirty="0"/>
              <a:t>Behaviorist also come under Realism = Pragmatic</a:t>
            </a:r>
          </a:p>
        </p:txBody>
      </p:sp>
      <p:sp>
        <p:nvSpPr>
          <p:cNvPr id="9" name="Rectangle 3"/>
          <p:cNvSpPr txBox="1">
            <a:spLocks noRot="1" noChangeArrowheads="1"/>
          </p:cNvSpPr>
          <p:nvPr/>
        </p:nvSpPr>
        <p:spPr bwMode="auto">
          <a:xfrm>
            <a:off x="500034" y="5500702"/>
            <a:ext cx="8358246" cy="57150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ctr" defTabSz="914400" rtl="1" eaLnBrk="1" fontAlgn="base" latinLnBrk="0" hangingPunct="1">
              <a:lnSpc>
                <a:spcPct val="80000"/>
              </a:lnSpc>
              <a:spcBef>
                <a:spcPct val="20000"/>
              </a:spcBef>
              <a:spcAft>
                <a:spcPct val="0"/>
              </a:spcAft>
              <a:buClr>
                <a:schemeClr val="hlink"/>
              </a:buClr>
              <a:buSzTx/>
              <a:buFont typeface="Wingdings" pitchFamily="2" charset="2"/>
              <a:buNone/>
              <a:tabLst/>
              <a:defRPr/>
            </a:pPr>
            <a:r>
              <a:rPr kumimoji="0" lang="en-US" sz="2000" b="1" i="1"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Arial Black" pitchFamily="34" charset="0"/>
                <a:ea typeface="+mn-ea"/>
                <a:cs typeface="+mn-cs"/>
              </a:rPr>
              <a:t>So; What is National Health; Nat &amp; Nut. HE That</a:t>
            </a:r>
            <a:r>
              <a:rPr kumimoji="0" lang="en-US" sz="2000" b="1" i="1" u="none" strike="noStrike" kern="0" cap="none" spc="0" normalizeH="0" noProof="0" dirty="0" smtClean="0">
                <a:ln>
                  <a:noFill/>
                </a:ln>
                <a:solidFill>
                  <a:schemeClr val="tx1"/>
                </a:solidFill>
                <a:effectLst>
                  <a:outerShdw blurRad="38100" dist="38100" dir="2700000" algn="tl">
                    <a:srgbClr val="000000"/>
                  </a:outerShdw>
                </a:effectLst>
                <a:uLnTx/>
                <a:uFillTx/>
                <a:latin typeface="Arial Black" pitchFamily="34" charset="0"/>
                <a:ea typeface="+mn-ea"/>
                <a:cs typeface="+mn-cs"/>
              </a:rPr>
              <a:t> We Have To Look For ?! </a:t>
            </a:r>
            <a:endParaRPr kumimoji="0" lang="ar-SA" sz="2000" b="1" i="1"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Arial Black" pitchFamily="34" charset="0"/>
              <a:ea typeface="+mn-ea"/>
              <a:cs typeface="+mn-cs"/>
            </a:endParaRPr>
          </a:p>
          <a:p>
            <a:pPr marL="342900" marR="0" lvl="0" indent="-342900" algn="just" defTabSz="914400" rtl="1" eaLnBrk="1" fontAlgn="base" latinLnBrk="0" hangingPunct="1">
              <a:lnSpc>
                <a:spcPct val="80000"/>
              </a:lnSpc>
              <a:spcBef>
                <a:spcPct val="20000"/>
              </a:spcBef>
              <a:spcAft>
                <a:spcPct val="0"/>
              </a:spcAft>
              <a:buClr>
                <a:schemeClr val="hlink"/>
              </a:buClr>
              <a:buSzTx/>
              <a:buFont typeface="Wingdings" pitchFamily="2" charset="2"/>
              <a:buNone/>
              <a:tabLst/>
              <a:defRPr/>
            </a:pPr>
            <a:endParaRPr kumimoji="0" lang="en-US" sz="2000" b="0" i="1"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Arial Black" pitchFamily="34" charset="0"/>
              <a:ea typeface="+mn-ea"/>
              <a:cs typeface="+mn-cs"/>
            </a:endParaRPr>
          </a:p>
        </p:txBody>
      </p:sp>
    </p:spTree>
  </p:cSld>
  <p:clrMapOvr>
    <a:masterClrMapping/>
  </p:clrMapOvr>
  <p:transition>
    <p:push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F9D959F3-1928-4502-A10B-40EE4CCB6E0F}" type="slidenum">
              <a:rPr lang="ar-SA" smtClean="0"/>
              <a:pPr>
                <a:defRPr/>
              </a:pPr>
              <a:t>24</a:t>
            </a:fld>
            <a:endParaRPr lang="en-US"/>
          </a:p>
        </p:txBody>
      </p:sp>
      <p:pic>
        <p:nvPicPr>
          <p:cNvPr id="137218" name="Picture 2"/>
          <p:cNvPicPr>
            <a:picLocks noChangeAspect="1" noChangeArrowheads="1"/>
          </p:cNvPicPr>
          <p:nvPr/>
        </p:nvPicPr>
        <p:blipFill>
          <a:blip r:embed="rId2" cstate="print"/>
          <a:srcRect/>
          <a:stretch>
            <a:fillRect/>
          </a:stretch>
        </p:blipFill>
        <p:spPr bwMode="auto">
          <a:xfrm>
            <a:off x="539552" y="548680"/>
            <a:ext cx="3996952" cy="2535535"/>
          </a:xfrm>
          <a:prstGeom prst="rect">
            <a:avLst/>
          </a:prstGeom>
          <a:noFill/>
          <a:ln w="9525">
            <a:noFill/>
            <a:miter lim="800000"/>
            <a:headEnd/>
            <a:tailEnd/>
          </a:ln>
        </p:spPr>
      </p:pic>
      <p:pic>
        <p:nvPicPr>
          <p:cNvPr id="137219" name="Picture 3"/>
          <p:cNvPicPr>
            <a:picLocks noChangeAspect="1" noChangeArrowheads="1"/>
          </p:cNvPicPr>
          <p:nvPr/>
        </p:nvPicPr>
        <p:blipFill>
          <a:blip r:embed="rId3" cstate="print"/>
          <a:srcRect/>
          <a:stretch>
            <a:fillRect/>
          </a:stretch>
        </p:blipFill>
        <p:spPr bwMode="auto">
          <a:xfrm>
            <a:off x="4644008" y="3429000"/>
            <a:ext cx="4320480" cy="2664296"/>
          </a:xfrm>
          <a:prstGeom prst="rect">
            <a:avLst/>
          </a:prstGeom>
          <a:noFill/>
          <a:ln w="9525">
            <a:noFill/>
            <a:miter lim="800000"/>
            <a:headEnd/>
            <a:tailEnd/>
          </a:ln>
        </p:spPr>
      </p:pic>
      <p:pic>
        <p:nvPicPr>
          <p:cNvPr id="137220" name="Picture 4"/>
          <p:cNvPicPr>
            <a:picLocks noChangeAspect="1" noChangeArrowheads="1"/>
          </p:cNvPicPr>
          <p:nvPr/>
        </p:nvPicPr>
        <p:blipFill>
          <a:blip r:embed="rId4" cstate="print"/>
          <a:srcRect/>
          <a:stretch>
            <a:fillRect/>
          </a:stretch>
        </p:blipFill>
        <p:spPr bwMode="auto">
          <a:xfrm>
            <a:off x="4860032" y="548680"/>
            <a:ext cx="3960440" cy="2622798"/>
          </a:xfrm>
          <a:prstGeom prst="rect">
            <a:avLst/>
          </a:prstGeom>
          <a:noFill/>
          <a:ln w="9525">
            <a:noFill/>
            <a:miter lim="800000"/>
            <a:headEnd/>
            <a:tailEnd/>
          </a:ln>
        </p:spPr>
      </p:pic>
      <p:pic>
        <p:nvPicPr>
          <p:cNvPr id="137221" name="Picture 5"/>
          <p:cNvPicPr>
            <a:picLocks noChangeAspect="1" noChangeArrowheads="1"/>
          </p:cNvPicPr>
          <p:nvPr/>
        </p:nvPicPr>
        <p:blipFill>
          <a:blip r:embed="rId5" cstate="print"/>
          <a:srcRect/>
          <a:stretch>
            <a:fillRect/>
          </a:stretch>
        </p:blipFill>
        <p:spPr bwMode="auto">
          <a:xfrm>
            <a:off x="467544" y="3356992"/>
            <a:ext cx="4016649" cy="2736304"/>
          </a:xfrm>
          <a:prstGeom prst="rect">
            <a:avLst/>
          </a:prstGeom>
          <a:noFill/>
          <a:ln w="9525">
            <a:noFill/>
            <a:miter lim="800000"/>
            <a:headEnd/>
            <a:tailEnd/>
          </a:ln>
        </p:spPr>
      </p:pic>
    </p:spTree>
  </p:cSld>
  <p:clrMapOvr>
    <a:masterClrMapping/>
  </p:clrMapOvr>
  <p:transition>
    <p:push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C52C8ABD-972B-40FD-A3A7-B5C91AFEBDAA}" type="slidenum">
              <a:rPr lang="ar-SA"/>
              <a:pPr>
                <a:defRPr/>
              </a:pPr>
              <a:t>25</a:t>
            </a:fld>
            <a:endParaRPr lang="en-US"/>
          </a:p>
        </p:txBody>
      </p:sp>
      <p:sp>
        <p:nvSpPr>
          <p:cNvPr id="40963" name="Rectangle 3"/>
          <p:cNvSpPr>
            <a:spLocks noGrp="1" noRot="1" noChangeArrowheads="1"/>
          </p:cNvSpPr>
          <p:nvPr>
            <p:ph type="body" idx="1"/>
          </p:nvPr>
        </p:nvSpPr>
        <p:spPr>
          <a:xfrm>
            <a:off x="611188" y="1054100"/>
            <a:ext cx="7940675" cy="4679950"/>
          </a:xfrm>
        </p:spPr>
        <p:txBody>
          <a:bodyPr/>
          <a:lstStyle/>
          <a:p>
            <a:pPr algn="just" rtl="0" eaLnBrk="1" hangingPunct="1">
              <a:lnSpc>
                <a:spcPct val="80000"/>
              </a:lnSpc>
              <a:defRPr/>
            </a:pPr>
            <a:r>
              <a:rPr lang="en-US" sz="1800" dirty="0" smtClean="0">
                <a:latin typeface="Arial Black" pitchFamily="34" charset="0"/>
              </a:rPr>
              <a:t>To be appropriate for all nation; the </a:t>
            </a:r>
            <a:r>
              <a:rPr lang="en-US" sz="1800" dirty="0" smtClean="0"/>
              <a:t>“</a:t>
            </a:r>
            <a:r>
              <a:rPr lang="en-US" sz="1800" dirty="0" smtClean="0">
                <a:latin typeface="Arial Black" pitchFamily="34" charset="0"/>
              </a:rPr>
              <a:t>WHO Constitution 1946</a:t>
            </a:r>
            <a:r>
              <a:rPr lang="en-US" sz="1800" dirty="0" smtClean="0"/>
              <a:t>”</a:t>
            </a:r>
            <a:r>
              <a:rPr lang="en-US" sz="1800" dirty="0" smtClean="0">
                <a:latin typeface="Arial Black" pitchFamily="34" charset="0"/>
              </a:rPr>
              <a:t>, </a:t>
            </a:r>
            <a:r>
              <a:rPr lang="en-US" sz="1800" dirty="0" smtClean="0"/>
              <a:t>“</a:t>
            </a:r>
            <a:r>
              <a:rPr lang="en-US" sz="1800" dirty="0" smtClean="0">
                <a:latin typeface="Arial Black" pitchFamily="34" charset="0"/>
              </a:rPr>
              <a:t>Health</a:t>
            </a:r>
            <a:r>
              <a:rPr lang="en-US" sz="1800" dirty="0" smtClean="0"/>
              <a:t>”</a:t>
            </a:r>
            <a:r>
              <a:rPr lang="en-US" sz="1800" dirty="0" smtClean="0">
                <a:latin typeface="Arial Black" pitchFamily="34" charset="0"/>
              </a:rPr>
              <a:t> is defined as: </a:t>
            </a:r>
            <a:endParaRPr lang="en-US" sz="1800" i="1" dirty="0" smtClean="0">
              <a:latin typeface="Arial Black" pitchFamily="34" charset="0"/>
            </a:endParaRPr>
          </a:p>
          <a:p>
            <a:pPr lvl="2" algn="just" rtl="0" eaLnBrk="1" hangingPunct="1">
              <a:lnSpc>
                <a:spcPct val="80000"/>
              </a:lnSpc>
              <a:buFont typeface="Wingdings" pitchFamily="2" charset="2"/>
              <a:buNone/>
              <a:defRPr/>
            </a:pPr>
            <a:endParaRPr lang="en-US" sz="1400" i="1" dirty="0" smtClean="0">
              <a:latin typeface="Arial Black" pitchFamily="34" charset="0"/>
            </a:endParaRPr>
          </a:p>
          <a:p>
            <a:pPr lvl="2" algn="just" rtl="0" eaLnBrk="1" hangingPunct="1">
              <a:lnSpc>
                <a:spcPct val="80000"/>
              </a:lnSpc>
              <a:buFont typeface="Wingdings" pitchFamily="2" charset="2"/>
              <a:buNone/>
              <a:defRPr/>
            </a:pPr>
            <a:r>
              <a:rPr lang="en-US" sz="1600" b="1" i="1" dirty="0" smtClean="0">
                <a:latin typeface="Arial Black" pitchFamily="34" charset="0"/>
              </a:rPr>
              <a:t>A STATE OF </a:t>
            </a:r>
            <a:r>
              <a:rPr lang="en-US" sz="1800" b="1" i="1" dirty="0" smtClean="0">
                <a:latin typeface="Arial Black" pitchFamily="34" charset="0"/>
              </a:rPr>
              <a:t>COMPLETE</a:t>
            </a:r>
            <a:r>
              <a:rPr lang="en-US" sz="1600" b="1" i="1" dirty="0" smtClean="0">
                <a:latin typeface="Arial Black" pitchFamily="34" charset="0"/>
              </a:rPr>
              <a:t> PHYSICAL, MENTAL AND SOCIAL WELLBEING AND NOT MERELY THE ABSENCE OF DISEASE AND INFIRMITY.</a:t>
            </a:r>
            <a:endParaRPr lang="en-US" sz="1600" i="1" dirty="0" smtClean="0">
              <a:latin typeface="Arial Black" pitchFamily="34" charset="0"/>
            </a:endParaRPr>
          </a:p>
          <a:p>
            <a:pPr algn="ctr" rtl="0" eaLnBrk="1" hangingPunct="1">
              <a:lnSpc>
                <a:spcPct val="80000"/>
              </a:lnSpc>
              <a:buFont typeface="Wingdings" pitchFamily="2" charset="2"/>
              <a:buNone/>
              <a:defRPr/>
            </a:pPr>
            <a:r>
              <a:rPr lang="en-US" sz="1800" i="1" dirty="0" smtClean="0">
                <a:latin typeface="Arial Black" pitchFamily="34" charset="0"/>
              </a:rPr>
              <a:t>---------------</a:t>
            </a:r>
          </a:p>
          <a:p>
            <a:pPr algn="ctr" rtl="0" eaLnBrk="1" hangingPunct="1">
              <a:lnSpc>
                <a:spcPct val="80000"/>
              </a:lnSpc>
              <a:buFont typeface="Wingdings" pitchFamily="2" charset="2"/>
              <a:buNone/>
              <a:defRPr/>
            </a:pPr>
            <a:r>
              <a:rPr lang="en-US" sz="1600" i="1" dirty="0" smtClean="0">
                <a:latin typeface="Arial Black" pitchFamily="34" charset="0"/>
              </a:rPr>
              <a:t>Infirmity = any health problem or defect</a:t>
            </a:r>
          </a:p>
          <a:p>
            <a:pPr algn="ctr" rtl="0" eaLnBrk="1" hangingPunct="1">
              <a:lnSpc>
                <a:spcPct val="80000"/>
              </a:lnSpc>
              <a:buFont typeface="Wingdings" pitchFamily="2" charset="2"/>
              <a:buNone/>
              <a:defRPr/>
            </a:pPr>
            <a:r>
              <a:rPr lang="en-US" sz="1600" i="1" dirty="0" smtClean="0">
                <a:latin typeface="Arial Black" pitchFamily="34" charset="0"/>
              </a:rPr>
              <a:t>Complete = Total; Whole; Absolute &amp; Perfect   </a:t>
            </a:r>
          </a:p>
          <a:p>
            <a:pPr algn="just" rtl="0" eaLnBrk="1" hangingPunct="1">
              <a:lnSpc>
                <a:spcPct val="80000"/>
              </a:lnSpc>
              <a:buFont typeface="Wingdings" pitchFamily="2" charset="2"/>
              <a:buNone/>
              <a:defRPr/>
            </a:pPr>
            <a:endParaRPr lang="en-US" sz="1600" i="1" dirty="0" smtClean="0">
              <a:latin typeface="Arial Black" pitchFamily="34" charset="0"/>
            </a:endParaRPr>
          </a:p>
          <a:p>
            <a:pPr algn="ctr" rtl="0" eaLnBrk="1" hangingPunct="1">
              <a:lnSpc>
                <a:spcPct val="80000"/>
              </a:lnSpc>
              <a:buFont typeface="Wingdings" pitchFamily="2" charset="2"/>
              <a:buNone/>
              <a:defRPr/>
            </a:pPr>
            <a:r>
              <a:rPr lang="en-US" sz="1600" i="1" dirty="0" smtClean="0">
                <a:latin typeface="Arial Black" pitchFamily="34" charset="0"/>
              </a:rPr>
              <a:t>-----------------------</a:t>
            </a:r>
          </a:p>
          <a:p>
            <a:pPr algn="ctr" rtl="0" eaLnBrk="1" hangingPunct="1">
              <a:lnSpc>
                <a:spcPct val="80000"/>
              </a:lnSpc>
              <a:buFont typeface="Wingdings" pitchFamily="2" charset="2"/>
              <a:buNone/>
              <a:defRPr/>
            </a:pPr>
            <a:r>
              <a:rPr lang="en-US" sz="1600" b="1" i="1" dirty="0" smtClean="0">
                <a:latin typeface="Arial Black" pitchFamily="34" charset="0"/>
              </a:rPr>
              <a:t>Ego Reflective Thinking &amp; Assignment</a:t>
            </a:r>
            <a:r>
              <a:rPr lang="en-US" sz="1600" b="1" i="1" dirty="0" smtClean="0"/>
              <a:t> </a:t>
            </a:r>
          </a:p>
          <a:p>
            <a:pPr algn="ctr" rtl="0" eaLnBrk="1" hangingPunct="1">
              <a:lnSpc>
                <a:spcPct val="80000"/>
              </a:lnSpc>
              <a:buFont typeface="Wingdings" pitchFamily="2" charset="2"/>
              <a:buNone/>
              <a:defRPr/>
            </a:pPr>
            <a:r>
              <a:rPr lang="en-US" sz="1600" b="1" i="1" dirty="0" smtClean="0"/>
              <a:t> </a:t>
            </a:r>
          </a:p>
          <a:p>
            <a:pPr algn="ctr" rtl="0" eaLnBrk="1" hangingPunct="1">
              <a:lnSpc>
                <a:spcPct val="80000"/>
              </a:lnSpc>
              <a:buFont typeface="Wingdings" pitchFamily="2" charset="2"/>
              <a:buNone/>
              <a:defRPr/>
            </a:pPr>
            <a:r>
              <a:rPr lang="en-US" sz="1600" b="1" i="1" dirty="0" smtClean="0"/>
              <a:t>As an ideal religious </a:t>
            </a:r>
            <a:r>
              <a:rPr lang="en-US" sz="1600" b="1" i="1" dirty="0" err="1" smtClean="0"/>
              <a:t>centred</a:t>
            </a:r>
            <a:r>
              <a:rPr lang="en-US" sz="1600" b="1" i="1" dirty="0" smtClean="0"/>
              <a:t> society, how we can create an accepted “Health” Definition with Evidences from Holy Quran &amp; </a:t>
            </a:r>
            <a:r>
              <a:rPr lang="en-US" sz="1600" b="1" i="1" dirty="0" err="1" smtClean="0"/>
              <a:t>Sunnah</a:t>
            </a:r>
            <a:r>
              <a:rPr lang="en-US" sz="1600" b="1" i="1" dirty="0" smtClean="0"/>
              <a:t> ”?</a:t>
            </a:r>
          </a:p>
          <a:p>
            <a:pPr algn="ctr" rtl="0" eaLnBrk="1" hangingPunct="1">
              <a:lnSpc>
                <a:spcPct val="80000"/>
              </a:lnSpc>
              <a:buFont typeface="Wingdings" pitchFamily="2" charset="2"/>
              <a:buNone/>
              <a:defRPr/>
            </a:pPr>
            <a:r>
              <a:rPr lang="en-US" sz="1600" b="1" i="1" dirty="0" smtClean="0"/>
              <a:t>------------------------</a:t>
            </a:r>
          </a:p>
          <a:p>
            <a:pPr algn="ctr" rtl="0" eaLnBrk="1" hangingPunct="1">
              <a:lnSpc>
                <a:spcPct val="80000"/>
              </a:lnSpc>
              <a:buFont typeface="Wingdings" pitchFamily="2" charset="2"/>
              <a:buNone/>
              <a:defRPr/>
            </a:pPr>
            <a:endParaRPr lang="en-US" sz="1600" b="1" i="1" dirty="0" smtClean="0"/>
          </a:p>
          <a:p>
            <a:pPr algn="ctr" rtl="0" eaLnBrk="1" hangingPunct="1">
              <a:lnSpc>
                <a:spcPct val="80000"/>
              </a:lnSpc>
              <a:buFont typeface="Wingdings" pitchFamily="2" charset="2"/>
              <a:buNone/>
              <a:defRPr/>
            </a:pPr>
            <a:r>
              <a:rPr lang="en-US" sz="1600" b="1" i="1" dirty="0" smtClean="0">
                <a:latin typeface="Arial Black" pitchFamily="34" charset="0"/>
              </a:rPr>
              <a:t>Now, start think about Defining HE &amp; DHE that can grantee the Quality of healthful Life</a:t>
            </a:r>
            <a:r>
              <a:rPr lang="en-US" sz="1600" b="1" i="1" dirty="0" smtClean="0"/>
              <a:t>  </a:t>
            </a:r>
            <a:r>
              <a:rPr lang="en-US" sz="1600" dirty="0" smtClean="0"/>
              <a:t> </a:t>
            </a:r>
          </a:p>
          <a:p>
            <a:pPr rtl="0" eaLnBrk="1" hangingPunct="1">
              <a:lnSpc>
                <a:spcPct val="80000"/>
              </a:lnSpc>
              <a:defRPr/>
            </a:pPr>
            <a:endParaRPr lang="en-US" sz="1800" dirty="0" smtClean="0"/>
          </a:p>
        </p:txBody>
      </p:sp>
      <p:sp>
        <p:nvSpPr>
          <p:cNvPr id="8" name="Rectangle 2"/>
          <p:cNvSpPr>
            <a:spLocks noGrp="1" noRot="1" noChangeArrowheads="1"/>
          </p:cNvSpPr>
          <p:nvPr>
            <p:ph type="title"/>
          </p:nvPr>
        </p:nvSpPr>
        <p:spPr>
          <a:xfrm>
            <a:off x="1259632" y="190338"/>
            <a:ext cx="6624910" cy="430350"/>
          </a:xfrm>
        </p:spPr>
        <p:style>
          <a:lnRef idx="2">
            <a:schemeClr val="accent6"/>
          </a:lnRef>
          <a:fillRef idx="1">
            <a:schemeClr val="lt1"/>
          </a:fillRef>
          <a:effectRef idx="0">
            <a:schemeClr val="accent6"/>
          </a:effectRef>
          <a:fontRef idx="minor">
            <a:schemeClr val="dk1"/>
          </a:fontRef>
        </p:style>
        <p:txBody>
          <a:bodyPr/>
          <a:lstStyle/>
          <a:p>
            <a:pPr algn="ctr" eaLnBrk="1" hangingPunct="1">
              <a:defRPr/>
            </a:pPr>
            <a:r>
              <a:rPr lang="en-US" sz="1400" dirty="0" smtClean="0"/>
              <a:t>PROBE  E  H  DHE  HISTORY &amp; DEFINE TERMS</a:t>
            </a:r>
            <a:r>
              <a:rPr lang="en-US" sz="1600" dirty="0" smtClean="0"/>
              <a:t/>
            </a:r>
            <a:br>
              <a:rPr lang="en-US" sz="1600" dirty="0" smtClean="0"/>
            </a:br>
            <a:r>
              <a:rPr lang="en-US" sz="1600" dirty="0" smtClean="0"/>
              <a:t> </a:t>
            </a:r>
            <a:r>
              <a:rPr lang="en-US" sz="1800" b="0" i="1" dirty="0" smtClean="0"/>
              <a:t> What is the </a:t>
            </a:r>
            <a:r>
              <a:rPr lang="en-US" sz="1800" b="0" i="1" dirty="0" smtClean="0">
                <a:latin typeface="Arial"/>
              </a:rPr>
              <a:t>“</a:t>
            </a:r>
            <a:r>
              <a:rPr lang="en-US" sz="1800" b="0" i="1" dirty="0" smtClean="0"/>
              <a:t>DHE “ that we are looking for ?</a:t>
            </a:r>
          </a:p>
        </p:txBody>
      </p:sp>
    </p:spTree>
  </p:cSld>
  <p:clrMapOvr>
    <a:masterClrMapping/>
  </p:clrMapOvr>
  <p:transition>
    <p:push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DB5B7EAD-8D28-4FF0-AB01-7141F29856E5}" type="slidenum">
              <a:rPr lang="ar-SA"/>
              <a:pPr>
                <a:defRPr/>
              </a:pPr>
              <a:t>26</a:t>
            </a:fld>
            <a:endParaRPr lang="en-US"/>
          </a:p>
        </p:txBody>
      </p:sp>
      <p:sp>
        <p:nvSpPr>
          <p:cNvPr id="41987" name="Rectangle 3"/>
          <p:cNvSpPr>
            <a:spLocks noGrp="1" noRot="1" noChangeArrowheads="1"/>
          </p:cNvSpPr>
          <p:nvPr>
            <p:ph type="body" idx="1"/>
          </p:nvPr>
        </p:nvSpPr>
        <p:spPr>
          <a:xfrm>
            <a:off x="755576" y="764704"/>
            <a:ext cx="7507412" cy="5544616"/>
          </a:xfrm>
        </p:spPr>
        <p:txBody>
          <a:bodyPr/>
          <a:lstStyle/>
          <a:p>
            <a:pPr marL="188913" indent="254000" algn="ctr" rtl="0" eaLnBrk="1" hangingPunct="1">
              <a:lnSpc>
                <a:spcPct val="80000"/>
              </a:lnSpc>
              <a:buFont typeface="Wingdings" pitchFamily="2" charset="2"/>
              <a:buNone/>
              <a:defRPr/>
            </a:pPr>
            <a:r>
              <a:rPr lang="en-US" sz="1600" b="1" dirty="0" smtClean="0">
                <a:latin typeface="Arial Black" pitchFamily="34" charset="0"/>
              </a:rPr>
              <a:t>WHAT IS HEALTH EDUCATION?</a:t>
            </a:r>
          </a:p>
          <a:p>
            <a:pPr marL="188913" indent="254000" algn="ctr" rtl="0" eaLnBrk="1" hangingPunct="1">
              <a:lnSpc>
                <a:spcPct val="80000"/>
              </a:lnSpc>
              <a:buFont typeface="Wingdings" pitchFamily="2" charset="2"/>
              <a:buNone/>
              <a:defRPr/>
            </a:pPr>
            <a:endParaRPr lang="en-US" sz="1600" b="1" dirty="0" smtClean="0">
              <a:latin typeface="Arial Black" pitchFamily="34" charset="0"/>
            </a:endParaRPr>
          </a:p>
          <a:p>
            <a:pPr marL="188913" indent="254000" algn="just" rtl="0" eaLnBrk="1" hangingPunct="1">
              <a:lnSpc>
                <a:spcPct val="80000"/>
              </a:lnSpc>
              <a:buFont typeface="Wingdings" pitchFamily="2" charset="2"/>
              <a:buNone/>
              <a:defRPr/>
            </a:pPr>
            <a:r>
              <a:rPr lang="en-US" sz="1800" i="1" dirty="0" smtClean="0">
                <a:latin typeface="Times New Roman" pitchFamily="18" charset="0"/>
                <a:cs typeface="Times New Roman" pitchFamily="18" charset="0"/>
              </a:rPr>
              <a:t>As health + education, “HEALTH EDUCATION” has different meanings. Based on the scientific principles of the “Learning and Behavioral Theories &amp; Models” and “the Diagnostic Approach of Planning H. E.”, the most appropriate definition can be a combination of </a:t>
            </a:r>
            <a:r>
              <a:rPr lang="en-US" sz="1800" b="1" i="1" dirty="0" smtClean="0">
                <a:latin typeface="+mj-lt"/>
                <a:cs typeface="Times New Roman" pitchFamily="18" charset="0"/>
              </a:rPr>
              <a:t>these two definitions</a:t>
            </a:r>
            <a:r>
              <a:rPr lang="en-US" sz="1800" b="1" dirty="0" smtClean="0">
                <a:latin typeface="+mj-lt"/>
                <a:cs typeface="Times New Roman" pitchFamily="18" charset="0"/>
              </a:rPr>
              <a:t>:  </a:t>
            </a:r>
          </a:p>
          <a:p>
            <a:pPr marL="188913" indent="254000" algn="ctr" rtl="0" eaLnBrk="1" hangingPunct="1">
              <a:lnSpc>
                <a:spcPct val="80000"/>
              </a:lnSpc>
              <a:buFont typeface="Wingdings" pitchFamily="2" charset="2"/>
              <a:buNone/>
              <a:defRPr/>
            </a:pPr>
            <a:endParaRPr lang="en-US" sz="1600" b="1" dirty="0" smtClean="0">
              <a:latin typeface="Arial Black" pitchFamily="34" charset="0"/>
            </a:endParaRPr>
          </a:p>
          <a:p>
            <a:pPr marL="188913" indent="254000" algn="ctr" rtl="0" eaLnBrk="1" hangingPunct="1">
              <a:lnSpc>
                <a:spcPct val="80000"/>
              </a:lnSpc>
              <a:buFont typeface="Wingdings" pitchFamily="2" charset="2"/>
              <a:buNone/>
              <a:defRPr/>
            </a:pPr>
            <a:r>
              <a:rPr lang="en-US" sz="1600" b="1" dirty="0" smtClean="0">
                <a:latin typeface="Arial Black" pitchFamily="34" charset="0"/>
              </a:rPr>
              <a:t>WHO” DEFINITION</a:t>
            </a:r>
            <a:endParaRPr lang="en-US" sz="1600" b="1" i="1" dirty="0" smtClean="0">
              <a:latin typeface="Arial Black" pitchFamily="34" charset="0"/>
            </a:endParaRPr>
          </a:p>
          <a:p>
            <a:pPr marL="188913" indent="254000" algn="just" rtl="0" eaLnBrk="1" hangingPunct="1">
              <a:lnSpc>
                <a:spcPct val="80000"/>
              </a:lnSpc>
              <a:buNone/>
              <a:defRPr/>
            </a:pPr>
            <a:r>
              <a:rPr lang="en-US" sz="1600" i="1" dirty="0" smtClean="0">
                <a:latin typeface="Arial Black" pitchFamily="34" charset="0"/>
              </a:rPr>
              <a:t>A PROCESS WITH INTELLECTUAL, PSYCHOLOGICAL, &amp; SOCIAL DIMENSIONS RELATING TO ACTIVITIES THAT INCREASE THE ABILITIES OF PEOPLE TO MAKE INFORMED DECISIONS AFFECTING THEIR PERSONAL, FAMILY AND COMMUNITY WELL-BEING.</a:t>
            </a:r>
          </a:p>
          <a:p>
            <a:pPr marL="188913" indent="254000" algn="ctr" rtl="0" eaLnBrk="1" hangingPunct="1">
              <a:lnSpc>
                <a:spcPct val="80000"/>
              </a:lnSpc>
              <a:buFont typeface="Wingdings" pitchFamily="2" charset="2"/>
              <a:buNone/>
              <a:defRPr/>
            </a:pPr>
            <a:r>
              <a:rPr lang="en-US" sz="1600" dirty="0" smtClean="0">
                <a:latin typeface="Arial Black" pitchFamily="34" charset="0"/>
              </a:rPr>
              <a:t>&amp;</a:t>
            </a:r>
            <a:endParaRPr lang="en-US" sz="1600" b="1" dirty="0" smtClean="0">
              <a:latin typeface="Arial Black" pitchFamily="34" charset="0"/>
            </a:endParaRPr>
          </a:p>
          <a:p>
            <a:pPr marL="188913" indent="254000" algn="ctr" rtl="0" eaLnBrk="1" hangingPunct="1">
              <a:lnSpc>
                <a:spcPct val="80000"/>
              </a:lnSpc>
              <a:buFont typeface="Wingdings" pitchFamily="2" charset="2"/>
              <a:buNone/>
              <a:defRPr/>
            </a:pPr>
            <a:endParaRPr lang="en-US" sz="1600" b="1" dirty="0" smtClean="0">
              <a:latin typeface="Arial Black" pitchFamily="34" charset="0"/>
            </a:endParaRPr>
          </a:p>
          <a:p>
            <a:pPr marL="188913" indent="254000" algn="ctr" rtl="0" eaLnBrk="1" hangingPunct="1">
              <a:lnSpc>
                <a:spcPct val="80000"/>
              </a:lnSpc>
              <a:buFont typeface="Wingdings" pitchFamily="2" charset="2"/>
              <a:buNone/>
              <a:defRPr/>
            </a:pPr>
            <a:r>
              <a:rPr lang="en-US" sz="1600" b="1" dirty="0" smtClean="0">
                <a:latin typeface="Arial Black" pitchFamily="34" charset="0"/>
              </a:rPr>
              <a:t>BEHAVIORIST DEFINITION</a:t>
            </a:r>
            <a:endParaRPr lang="en-US" sz="1600" b="1" i="1" dirty="0" smtClean="0">
              <a:latin typeface="Arial Black" pitchFamily="34" charset="0"/>
            </a:endParaRPr>
          </a:p>
          <a:p>
            <a:pPr marL="188913" indent="254000" algn="just" rtl="0" eaLnBrk="1" hangingPunct="1">
              <a:lnSpc>
                <a:spcPct val="80000"/>
              </a:lnSpc>
              <a:buFont typeface="Wingdings" pitchFamily="2" charset="2"/>
              <a:buNone/>
              <a:defRPr/>
            </a:pPr>
            <a:r>
              <a:rPr lang="en-US" sz="1600" i="1" dirty="0" smtClean="0">
                <a:latin typeface="Arial Black" pitchFamily="34" charset="0"/>
              </a:rPr>
              <a:t>ANY COMBINATION OF LEARNING EXPERIENCES DESIGNED TO FACILITATE VOLUNTARY ADAPTATIONS OF BEHAVIOR CONDUCTIVE TO HEALTH.</a:t>
            </a:r>
          </a:p>
          <a:p>
            <a:pPr marL="188913" indent="254000" algn="ctr" rtl="0" eaLnBrk="1" hangingPunct="1">
              <a:lnSpc>
                <a:spcPct val="80000"/>
              </a:lnSpc>
              <a:buFont typeface="Wingdings" pitchFamily="2" charset="2"/>
              <a:buNone/>
              <a:defRPr/>
            </a:pPr>
            <a:r>
              <a:rPr lang="en-US" sz="1600" b="1" i="1" dirty="0" smtClean="0"/>
              <a:t>-------------------------</a:t>
            </a:r>
          </a:p>
          <a:p>
            <a:pPr marL="188913" indent="254000" algn="ctr" rtl="0" eaLnBrk="1" hangingPunct="1">
              <a:lnSpc>
                <a:spcPct val="80000"/>
              </a:lnSpc>
              <a:buFont typeface="Wingdings" pitchFamily="2" charset="2"/>
              <a:buNone/>
              <a:defRPr/>
            </a:pPr>
            <a:r>
              <a:rPr lang="en-US" sz="1600" i="1" dirty="0" smtClean="0">
                <a:latin typeface="Arial Black" pitchFamily="34" charset="0"/>
              </a:rPr>
              <a:t>Ego Exercise:</a:t>
            </a:r>
          </a:p>
          <a:p>
            <a:pPr marL="188913" indent="254000" algn="ctr" rtl="0" eaLnBrk="1" hangingPunct="1">
              <a:lnSpc>
                <a:spcPct val="80000"/>
              </a:lnSpc>
              <a:buFont typeface="Wingdings" pitchFamily="2" charset="2"/>
              <a:buNone/>
              <a:defRPr/>
            </a:pPr>
            <a:r>
              <a:rPr lang="en-US" sz="1600" i="1" dirty="0" smtClean="0">
                <a:latin typeface="Arial Black" pitchFamily="34" charset="0"/>
              </a:rPr>
              <a:t>Based on the above concepts that we are looking for-.. Derive TWO Major Accepted Objectives that we are looking for: </a:t>
            </a:r>
            <a:endParaRPr lang="en-US" sz="1600" b="1" i="1" dirty="0" smtClean="0">
              <a:latin typeface="Arial Black" pitchFamily="34" charset="0"/>
            </a:endParaRPr>
          </a:p>
        </p:txBody>
      </p:sp>
      <p:sp>
        <p:nvSpPr>
          <p:cNvPr id="8" name="Rectangle 2"/>
          <p:cNvSpPr>
            <a:spLocks noGrp="1" noRot="1" noChangeArrowheads="1"/>
          </p:cNvSpPr>
          <p:nvPr>
            <p:ph type="title"/>
          </p:nvPr>
        </p:nvSpPr>
        <p:spPr>
          <a:xfrm>
            <a:off x="1331466" y="116632"/>
            <a:ext cx="6624910" cy="430350"/>
          </a:xfrm>
        </p:spPr>
        <p:style>
          <a:lnRef idx="2">
            <a:schemeClr val="accent6"/>
          </a:lnRef>
          <a:fillRef idx="1">
            <a:schemeClr val="lt1"/>
          </a:fillRef>
          <a:effectRef idx="0">
            <a:schemeClr val="accent6"/>
          </a:effectRef>
          <a:fontRef idx="minor">
            <a:schemeClr val="dk1"/>
          </a:fontRef>
        </p:style>
        <p:txBody>
          <a:bodyPr/>
          <a:lstStyle/>
          <a:p>
            <a:pPr algn="ctr" eaLnBrk="1" hangingPunct="1">
              <a:defRPr/>
            </a:pPr>
            <a:r>
              <a:rPr lang="en-US" sz="1400" dirty="0" smtClean="0"/>
              <a:t>PROBE  E  H  DHE  HISTORY &amp; DEFINE TERMS</a:t>
            </a:r>
            <a:r>
              <a:rPr lang="en-US" sz="1600" dirty="0" smtClean="0"/>
              <a:t/>
            </a:r>
            <a:br>
              <a:rPr lang="en-US" sz="1600" dirty="0" smtClean="0"/>
            </a:br>
            <a:r>
              <a:rPr lang="en-US" sz="1600" dirty="0" smtClean="0"/>
              <a:t> </a:t>
            </a:r>
            <a:r>
              <a:rPr lang="en-US" sz="1800" b="0" i="1" dirty="0" smtClean="0"/>
              <a:t> What is the </a:t>
            </a:r>
            <a:r>
              <a:rPr lang="en-US" sz="1800" b="0" i="1" dirty="0" smtClean="0">
                <a:latin typeface="Arial"/>
              </a:rPr>
              <a:t>“</a:t>
            </a:r>
            <a:r>
              <a:rPr lang="en-US" sz="1800" b="0" i="1" dirty="0" smtClean="0"/>
              <a:t>DHE “ that we are looking for ?</a:t>
            </a:r>
          </a:p>
        </p:txBody>
      </p:sp>
    </p:spTree>
  </p:cSld>
  <p:clrMapOvr>
    <a:masterClrMapping/>
  </p:clrMapOvr>
  <p:transition>
    <p:push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F46B2840-12AC-46E6-8CE4-919A13EB0573}" type="slidenum">
              <a:rPr lang="ar-SA"/>
              <a:pPr>
                <a:defRPr/>
              </a:pPr>
              <a:t>27</a:t>
            </a:fld>
            <a:endParaRPr lang="en-US"/>
          </a:p>
        </p:txBody>
      </p:sp>
      <p:sp>
        <p:nvSpPr>
          <p:cNvPr id="35843" name="Rectangle 3"/>
          <p:cNvSpPr>
            <a:spLocks noGrp="1" noRot="1" noChangeArrowheads="1"/>
          </p:cNvSpPr>
          <p:nvPr>
            <p:ph type="body" idx="1"/>
          </p:nvPr>
        </p:nvSpPr>
        <p:spPr>
          <a:xfrm>
            <a:off x="611188" y="836612"/>
            <a:ext cx="8083550" cy="5735659"/>
          </a:xfrm>
        </p:spPr>
        <p:txBody>
          <a:bodyPr/>
          <a:lstStyle/>
          <a:p>
            <a:pPr algn="ctr" rtl="0" eaLnBrk="1" hangingPunct="1">
              <a:lnSpc>
                <a:spcPct val="80000"/>
              </a:lnSpc>
              <a:buFont typeface="Wingdings" pitchFamily="2" charset="2"/>
              <a:buNone/>
              <a:defRPr/>
            </a:pPr>
            <a:r>
              <a:rPr lang="en-US" sz="1600" b="1" dirty="0" smtClean="0">
                <a:latin typeface="Arial Black" pitchFamily="34" charset="0"/>
              </a:rPr>
              <a:t>H E  </a:t>
            </a:r>
            <a:r>
              <a:rPr lang="en-US" sz="1600" b="1" dirty="0" smtClean="0">
                <a:latin typeface="Arial Black" pitchFamily="34" charset="0"/>
                <a:sym typeface="Symbol" pitchFamily="18" charset="2"/>
              </a:rPr>
              <a:t></a:t>
            </a:r>
            <a:r>
              <a:rPr lang="en-US" sz="1600" b="1" dirty="0" smtClean="0">
                <a:latin typeface="Arial Black" pitchFamily="34" charset="0"/>
              </a:rPr>
              <a:t>  QUALITY OF HEALTHFUL LIFE  </a:t>
            </a:r>
          </a:p>
          <a:p>
            <a:pPr algn="ctr" rtl="0" eaLnBrk="1" hangingPunct="1">
              <a:lnSpc>
                <a:spcPct val="80000"/>
              </a:lnSpc>
              <a:buFont typeface="Wingdings" pitchFamily="2" charset="2"/>
              <a:buNone/>
              <a:defRPr/>
            </a:pPr>
            <a:r>
              <a:rPr lang="en-US" sz="1600" b="1" dirty="0" smtClean="0">
                <a:sym typeface="Symbol" pitchFamily="18" charset="2"/>
              </a:rPr>
              <a:t></a:t>
            </a:r>
            <a:endParaRPr lang="en-US" sz="1600" b="1" dirty="0" smtClean="0">
              <a:latin typeface="Arial Black" pitchFamily="34" charset="0"/>
            </a:endParaRPr>
          </a:p>
          <a:p>
            <a:pPr algn="ctr" rtl="0" eaLnBrk="1" hangingPunct="1">
              <a:lnSpc>
                <a:spcPct val="80000"/>
              </a:lnSpc>
              <a:buFont typeface="Wingdings" pitchFamily="2" charset="2"/>
              <a:buNone/>
              <a:defRPr/>
            </a:pPr>
            <a:endParaRPr lang="en-US" sz="1600" b="1" i="1" dirty="0" smtClean="0"/>
          </a:p>
          <a:p>
            <a:pPr algn="ctr" rtl="0" eaLnBrk="1" hangingPunct="1">
              <a:lnSpc>
                <a:spcPct val="80000"/>
              </a:lnSpc>
              <a:buFont typeface="Wingdings" pitchFamily="2" charset="2"/>
              <a:buNone/>
              <a:defRPr/>
            </a:pPr>
            <a:r>
              <a:rPr lang="en-US" sz="1600" i="1" dirty="0" smtClean="0">
                <a:latin typeface="Arial Black" pitchFamily="34" charset="0"/>
              </a:rPr>
              <a:t>THE TWO MAJOR HE OBJECTIVES</a:t>
            </a:r>
            <a:r>
              <a:rPr lang="en-US" sz="1600" b="1" i="1" dirty="0" smtClean="0"/>
              <a:t>   </a:t>
            </a:r>
            <a:endParaRPr lang="en-US" sz="1600" b="1" dirty="0" smtClean="0"/>
          </a:p>
          <a:p>
            <a:pPr algn="ctr" rtl="0" eaLnBrk="1" hangingPunct="1">
              <a:lnSpc>
                <a:spcPct val="80000"/>
              </a:lnSpc>
              <a:buFont typeface="Wingdings" pitchFamily="2" charset="2"/>
              <a:buNone/>
              <a:defRPr/>
            </a:pPr>
            <a:r>
              <a:rPr lang="en-US" sz="1600" b="1" dirty="0" smtClean="0"/>
              <a:t>ARE </a:t>
            </a:r>
            <a:endParaRPr lang="en-US" sz="1600" b="1" dirty="0" smtClean="0">
              <a:sym typeface="Symbol" pitchFamily="18" charset="2"/>
            </a:endParaRPr>
          </a:p>
          <a:p>
            <a:pPr algn="ctr" rtl="0" eaLnBrk="1" hangingPunct="1">
              <a:lnSpc>
                <a:spcPct val="80000"/>
              </a:lnSpc>
              <a:buFont typeface="Wingdings" pitchFamily="2" charset="2"/>
              <a:buNone/>
              <a:defRPr/>
            </a:pPr>
            <a:r>
              <a:rPr lang="en-US" sz="1600" b="1" dirty="0" smtClean="0">
                <a:sym typeface="Symbol" pitchFamily="18" charset="2"/>
              </a:rPr>
              <a:t></a:t>
            </a:r>
            <a:endParaRPr lang="en-US" sz="1600" b="1" i="1" dirty="0" smtClean="0"/>
          </a:p>
          <a:p>
            <a:pPr algn="just" rtl="0" eaLnBrk="1" hangingPunct="1">
              <a:lnSpc>
                <a:spcPct val="80000"/>
              </a:lnSpc>
              <a:defRPr/>
            </a:pPr>
            <a:r>
              <a:rPr lang="en-US" sz="1800" b="1" i="1" dirty="0" smtClean="0">
                <a:latin typeface="Arial Black" pitchFamily="34" charset="0"/>
              </a:rPr>
              <a:t>HELP</a:t>
            </a:r>
            <a:r>
              <a:rPr lang="en-US" sz="1600" b="1" i="1" dirty="0" smtClean="0"/>
              <a:t> PEOPLE TO INCREASE THIER ABILITIES TO MAKE INFORMED DECISIONS AFFECTING THIER PERSONAL, FAMILY AND COMMUNITY WELL-BEING.</a:t>
            </a:r>
          </a:p>
          <a:p>
            <a:pPr algn="just" rtl="0" eaLnBrk="1" hangingPunct="1">
              <a:lnSpc>
                <a:spcPct val="80000"/>
              </a:lnSpc>
              <a:buNone/>
              <a:defRPr/>
            </a:pPr>
            <a:endParaRPr lang="en-US" sz="1600" b="1" i="1" dirty="0" smtClean="0">
              <a:latin typeface="Arial Black" pitchFamily="34" charset="0"/>
            </a:endParaRPr>
          </a:p>
          <a:p>
            <a:pPr algn="just" rtl="0" eaLnBrk="1" hangingPunct="1">
              <a:lnSpc>
                <a:spcPct val="80000"/>
              </a:lnSpc>
              <a:defRPr/>
            </a:pPr>
            <a:r>
              <a:rPr lang="en-US" sz="1800" b="1" i="1" dirty="0" smtClean="0">
                <a:latin typeface="Arial Black" pitchFamily="34" charset="0"/>
              </a:rPr>
              <a:t>FACILITATE</a:t>
            </a:r>
            <a:r>
              <a:rPr lang="en-US" sz="1600" b="1" i="1" dirty="0" smtClean="0"/>
              <a:t> VOLUNTARY ADAPTATIONS OF BEHAVIOR CONDUCTIVE TO HEALTH.</a:t>
            </a:r>
            <a:endParaRPr lang="en-US" sz="1600" i="1" dirty="0" smtClean="0"/>
          </a:p>
          <a:p>
            <a:pPr algn="ctr" rtl="0" eaLnBrk="1" hangingPunct="1">
              <a:lnSpc>
                <a:spcPct val="80000"/>
              </a:lnSpc>
              <a:buFont typeface="Wingdings" pitchFamily="2" charset="2"/>
              <a:buNone/>
              <a:defRPr/>
            </a:pPr>
            <a:r>
              <a:rPr lang="en-US" sz="1600" i="1" dirty="0" smtClean="0"/>
              <a:t> BY</a:t>
            </a:r>
            <a:endParaRPr lang="en-US" sz="1600" b="1" dirty="0" smtClean="0"/>
          </a:p>
          <a:p>
            <a:pPr algn="ctr" rtl="0" eaLnBrk="1" hangingPunct="1">
              <a:lnSpc>
                <a:spcPct val="80000"/>
              </a:lnSpc>
              <a:buFont typeface="Wingdings" pitchFamily="2" charset="2"/>
              <a:buNone/>
              <a:defRPr/>
            </a:pPr>
            <a:r>
              <a:rPr lang="en-US" sz="1600" b="1" dirty="0" smtClean="0"/>
              <a:t>ENCOURAGING, MOTIVATING, PROMOTE  ........NOT TEACH/INSTRUCT\ORDER </a:t>
            </a:r>
          </a:p>
          <a:p>
            <a:pPr algn="ctr" rtl="0" eaLnBrk="1" hangingPunct="1">
              <a:lnSpc>
                <a:spcPct val="80000"/>
              </a:lnSpc>
              <a:buFont typeface="Wingdings" pitchFamily="2" charset="2"/>
              <a:buNone/>
              <a:defRPr/>
            </a:pPr>
            <a:r>
              <a:rPr lang="en-US" sz="1600" b="1" dirty="0" smtClean="0"/>
              <a:t>PEOPLE\PATIENTS TO:</a:t>
            </a:r>
            <a:endParaRPr lang="en-US" sz="1600" b="1" dirty="0" smtClean="0">
              <a:sym typeface="Symbol" pitchFamily="18" charset="2"/>
            </a:endParaRPr>
          </a:p>
          <a:p>
            <a:pPr algn="ctr" rtl="0" eaLnBrk="1" hangingPunct="1">
              <a:lnSpc>
                <a:spcPct val="80000"/>
              </a:lnSpc>
              <a:buFont typeface="Wingdings" pitchFamily="2" charset="2"/>
              <a:buNone/>
              <a:defRPr/>
            </a:pPr>
            <a:r>
              <a:rPr lang="en-US" sz="1600" b="1" dirty="0" smtClean="0">
                <a:sym typeface="Symbol" pitchFamily="18" charset="2"/>
              </a:rPr>
              <a:t></a:t>
            </a:r>
            <a:endParaRPr lang="en-US" sz="1600" b="1" dirty="0" smtClean="0"/>
          </a:p>
          <a:p>
            <a:pPr algn="just" rtl="0" eaLnBrk="1" hangingPunct="1">
              <a:lnSpc>
                <a:spcPct val="80000"/>
              </a:lnSpc>
              <a:defRPr/>
            </a:pPr>
            <a:r>
              <a:rPr lang="en-US" sz="1600" b="1" dirty="0" smtClean="0"/>
              <a:t>ACQUIRE .………………………………...…,.</a:t>
            </a:r>
          </a:p>
          <a:p>
            <a:pPr algn="just" rtl="0" eaLnBrk="1" hangingPunct="1">
              <a:lnSpc>
                <a:spcPct val="80000"/>
              </a:lnSpc>
              <a:defRPr/>
            </a:pPr>
            <a:r>
              <a:rPr lang="en-US" sz="1600" b="1" dirty="0" smtClean="0">
                <a:latin typeface="Arial Black" pitchFamily="34" charset="0"/>
              </a:rPr>
              <a:t>PERCEPT</a:t>
            </a:r>
            <a:r>
              <a:rPr lang="en-US" sz="1600" b="1" dirty="0" smtClean="0"/>
              <a:t> (Accept/ not Reject) .….......</a:t>
            </a:r>
          </a:p>
          <a:p>
            <a:pPr algn="just" rtl="0" eaLnBrk="1" hangingPunct="1">
              <a:lnSpc>
                <a:spcPct val="80000"/>
              </a:lnSpc>
              <a:defRPr/>
            </a:pPr>
            <a:r>
              <a:rPr lang="en-US" sz="1600" b="1" dirty="0" smtClean="0">
                <a:latin typeface="Arial Black" pitchFamily="34" charset="0"/>
              </a:rPr>
              <a:t>MOTIVATE </a:t>
            </a:r>
            <a:r>
              <a:rPr lang="en-US" sz="1600" b="1" dirty="0" smtClean="0"/>
              <a:t>To (accept) ……….…………..</a:t>
            </a:r>
          </a:p>
          <a:p>
            <a:pPr algn="just" rtl="0" eaLnBrk="1" hangingPunct="1">
              <a:lnSpc>
                <a:spcPct val="80000"/>
              </a:lnSpc>
              <a:defRPr/>
            </a:pPr>
            <a:r>
              <a:rPr lang="en-US" sz="1600" b="1" dirty="0" smtClean="0"/>
              <a:t>MODIFY\HELP CHANGE voluntary ..........……</a:t>
            </a:r>
            <a:endParaRPr lang="en-US" sz="1600" dirty="0" smtClean="0"/>
          </a:p>
          <a:p>
            <a:pPr algn="ctr" rtl="0" eaLnBrk="1" hangingPunct="1">
              <a:lnSpc>
                <a:spcPct val="80000"/>
              </a:lnSpc>
              <a:buFont typeface="Wingdings" pitchFamily="2" charset="2"/>
              <a:buNone/>
              <a:defRPr/>
            </a:pPr>
            <a:r>
              <a:rPr lang="en-US" sz="1600" b="1" dirty="0" smtClean="0"/>
              <a:t>&amp; </a:t>
            </a:r>
          </a:p>
          <a:p>
            <a:pPr algn="ctr" rtl="0" eaLnBrk="1" hangingPunct="1">
              <a:lnSpc>
                <a:spcPct val="80000"/>
              </a:lnSpc>
              <a:buFont typeface="Wingdings" pitchFamily="2" charset="2"/>
              <a:buNone/>
              <a:defRPr/>
            </a:pPr>
            <a:r>
              <a:rPr lang="en-US" sz="1600" b="1" i="1" dirty="0" smtClean="0">
                <a:latin typeface="Arial Black" pitchFamily="34" charset="0"/>
              </a:rPr>
              <a:t>PROMOTE SELF / INDEPENDENT / MAINTAIN HEALTH BEHAVIORS</a:t>
            </a:r>
          </a:p>
        </p:txBody>
      </p:sp>
      <p:sp>
        <p:nvSpPr>
          <p:cNvPr id="9" name="Rectangle 2"/>
          <p:cNvSpPr>
            <a:spLocks noGrp="1" noRot="1" noChangeArrowheads="1"/>
          </p:cNvSpPr>
          <p:nvPr>
            <p:ph type="title"/>
          </p:nvPr>
        </p:nvSpPr>
        <p:spPr>
          <a:xfrm>
            <a:off x="1691680" y="116632"/>
            <a:ext cx="5616624" cy="432048"/>
          </a:xfrm>
        </p:spPr>
        <p:style>
          <a:lnRef idx="2">
            <a:schemeClr val="accent6"/>
          </a:lnRef>
          <a:fillRef idx="1">
            <a:schemeClr val="lt1"/>
          </a:fillRef>
          <a:effectRef idx="0">
            <a:schemeClr val="accent6"/>
          </a:effectRef>
          <a:fontRef idx="minor">
            <a:schemeClr val="dk1"/>
          </a:fontRef>
        </p:style>
        <p:txBody>
          <a:bodyPr/>
          <a:lstStyle/>
          <a:p>
            <a:pPr algn="ctr" eaLnBrk="1" hangingPunct="1">
              <a:defRPr/>
            </a:pPr>
            <a:r>
              <a:rPr lang="en-US" sz="1400" dirty="0" smtClean="0"/>
              <a:t>PROBE  E  H  DHE  HISTORY &amp; DEFINE TERMS</a:t>
            </a:r>
            <a:r>
              <a:rPr lang="en-US" sz="1600" dirty="0" smtClean="0"/>
              <a:t/>
            </a:r>
            <a:br>
              <a:rPr lang="en-US" sz="1600" dirty="0" smtClean="0"/>
            </a:br>
            <a:r>
              <a:rPr lang="en-US" sz="1600" dirty="0" smtClean="0"/>
              <a:t> </a:t>
            </a:r>
            <a:r>
              <a:rPr lang="en-US" sz="1800" b="0" i="1" dirty="0" smtClean="0"/>
              <a:t> What is the </a:t>
            </a:r>
            <a:r>
              <a:rPr lang="en-US" sz="1800" b="0" i="1" dirty="0" smtClean="0">
                <a:latin typeface="Arial"/>
              </a:rPr>
              <a:t>“</a:t>
            </a:r>
            <a:r>
              <a:rPr lang="en-US" sz="1800" b="0" i="1" dirty="0" smtClean="0"/>
              <a:t>DHE “ that we are looking for ?</a:t>
            </a:r>
          </a:p>
        </p:txBody>
      </p:sp>
    </p:spTree>
  </p:cSld>
  <p:clrMapOvr>
    <a:masterClrMapping/>
  </p:clrMapOvr>
  <p:transition>
    <p:push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1B69BF40-9CAB-4AF5-99D6-D795A4DAAA2C}" type="slidenum">
              <a:rPr lang="ar-SA"/>
              <a:pPr>
                <a:defRPr/>
              </a:pPr>
              <a:t>28</a:t>
            </a:fld>
            <a:endParaRPr lang="en-US"/>
          </a:p>
        </p:txBody>
      </p:sp>
      <p:sp>
        <p:nvSpPr>
          <p:cNvPr id="36867" name="Rectangle 3"/>
          <p:cNvSpPr>
            <a:spLocks noGrp="1" noRot="1" noChangeArrowheads="1"/>
          </p:cNvSpPr>
          <p:nvPr>
            <p:ph type="body" idx="1"/>
          </p:nvPr>
        </p:nvSpPr>
        <p:spPr>
          <a:xfrm>
            <a:off x="928662" y="1170344"/>
            <a:ext cx="7786742" cy="5715040"/>
          </a:xfrm>
        </p:spPr>
        <p:txBody>
          <a:bodyPr/>
          <a:lstStyle/>
          <a:p>
            <a:pPr algn="ctr" rtl="0" eaLnBrk="1" hangingPunct="1">
              <a:lnSpc>
                <a:spcPct val="80000"/>
              </a:lnSpc>
              <a:buFont typeface="Wingdings" pitchFamily="2" charset="2"/>
              <a:buNone/>
              <a:defRPr/>
            </a:pPr>
            <a:r>
              <a:rPr lang="en-US" sz="1800" b="1" dirty="0" smtClean="0">
                <a:latin typeface="Arial Black" pitchFamily="34" charset="0"/>
              </a:rPr>
              <a:t>A NATIONAL DEFINITION OF HEALTH; HE </a:t>
            </a:r>
            <a:r>
              <a:rPr lang="en-US" sz="2000" b="1" dirty="0" smtClean="0">
                <a:latin typeface="Arial Black" pitchFamily="34" charset="0"/>
              </a:rPr>
              <a:t>&amp; DHE  </a:t>
            </a:r>
            <a:endParaRPr lang="en-US" sz="2000" b="1" dirty="0" smtClean="0"/>
          </a:p>
          <a:p>
            <a:pPr algn="just" rtl="0" eaLnBrk="1" hangingPunct="1">
              <a:lnSpc>
                <a:spcPct val="80000"/>
              </a:lnSpc>
              <a:buFont typeface="Wingdings" pitchFamily="2" charset="2"/>
              <a:buNone/>
              <a:defRPr/>
            </a:pPr>
            <a:endParaRPr lang="en-US" sz="1800" b="1" dirty="0" smtClean="0"/>
          </a:p>
          <a:p>
            <a:pPr algn="just" rtl="0" eaLnBrk="1" hangingPunct="1">
              <a:lnSpc>
                <a:spcPct val="80000"/>
              </a:lnSpc>
              <a:buFont typeface="Wingdings" pitchFamily="2" charset="2"/>
              <a:buNone/>
              <a:defRPr/>
            </a:pPr>
            <a:r>
              <a:rPr lang="en-US" sz="1800" b="1" dirty="0" smtClean="0"/>
              <a:t>		</a:t>
            </a:r>
            <a:r>
              <a:rPr lang="en-US" sz="1800" dirty="0" smtClean="0">
                <a:latin typeface="Times New Roman" pitchFamily="18" charset="0"/>
                <a:cs typeface="Times New Roman" pitchFamily="18" charset="0"/>
              </a:rPr>
              <a:t>The history of health, education and health education show that health education has many definitions and understanding. These definitions and understanding are varied from generation to other and from nation to nation according to their cultural and social background. To motivate people to accept and react positively with health education message and activities, the early and the religious based definitions were considering the terms "Moral; Spiritual &amp; Emotional"... As an outcome of the Western Age of Reasoning, these morality terms were neglected. At the early of 20 century, there were worldwide debates regarding the most appropriate definitions for health, education, and health education. As a result of these philosophical and scientific debates, the early terms and many other such as “physical and / or intellectual, mental and / or psychological, cultural/environmental and or social….” were discussed for the best health education definition. Beside "Politics" the administrator factor, there are many other factors such as "economical, scientific and technological" factors such as poverty, hunger, hazards that can affect the quality of health full life of people (-</a:t>
            </a:r>
            <a:r>
              <a:rPr lang="en-US" sz="1800" dirty="0" err="1" smtClean="0">
                <a:latin typeface="Times New Roman" pitchFamily="18" charset="0"/>
                <a:cs typeface="Times New Roman" pitchFamily="18" charset="0"/>
              </a:rPr>
              <a:t>ve</a:t>
            </a:r>
            <a:r>
              <a:rPr lang="en-US" sz="1800" dirty="0" smtClean="0">
                <a:latin typeface="Times New Roman" pitchFamily="18" charset="0"/>
                <a:cs typeface="Times New Roman" pitchFamily="18" charset="0"/>
              </a:rPr>
              <a:t>/+</a:t>
            </a:r>
            <a:r>
              <a:rPr lang="en-US" sz="1800" dirty="0" err="1" smtClean="0">
                <a:latin typeface="Times New Roman" pitchFamily="18" charset="0"/>
                <a:cs typeface="Times New Roman" pitchFamily="18" charset="0"/>
              </a:rPr>
              <a:t>ve</a:t>
            </a:r>
            <a:r>
              <a:rPr lang="en-US" sz="1800" dirty="0" smtClean="0">
                <a:latin typeface="Times New Roman" pitchFamily="18" charset="0"/>
                <a:cs typeface="Times New Roman" pitchFamily="18" charset="0"/>
              </a:rPr>
              <a:t>).</a:t>
            </a:r>
            <a:endParaRPr lang="en-US" sz="1800" i="1" dirty="0" smtClean="0">
              <a:latin typeface="Times New Roman" pitchFamily="18" charset="0"/>
              <a:cs typeface="Times New Roman" pitchFamily="18" charset="0"/>
            </a:endParaRPr>
          </a:p>
          <a:p>
            <a:pPr algn="ctr" rtl="0" eaLnBrk="1" hangingPunct="1">
              <a:lnSpc>
                <a:spcPct val="80000"/>
              </a:lnSpc>
              <a:defRPr/>
            </a:pPr>
            <a:endParaRPr lang="en-US" sz="1800" b="1" i="1" dirty="0" smtClean="0">
              <a:latin typeface="Times New Roman" pitchFamily="18" charset="0"/>
              <a:cs typeface="Times New Roman" pitchFamily="18" charset="0"/>
            </a:endParaRPr>
          </a:p>
          <a:p>
            <a:pPr algn="ctr" rtl="0" eaLnBrk="1" hangingPunct="1">
              <a:lnSpc>
                <a:spcPct val="80000"/>
              </a:lnSpc>
              <a:defRPr/>
            </a:pPr>
            <a:r>
              <a:rPr lang="en-US" sz="1800" b="1" i="1" dirty="0" smtClean="0">
                <a:latin typeface="Times New Roman" pitchFamily="18" charset="0"/>
                <a:cs typeface="Times New Roman" pitchFamily="18" charset="0"/>
              </a:rPr>
              <a:t>Ego (self) Reflective Learning:</a:t>
            </a:r>
            <a:r>
              <a:rPr lang="en-US" sz="1800" dirty="0" smtClean="0">
                <a:latin typeface="Times New Roman" pitchFamily="18" charset="0"/>
                <a:cs typeface="Times New Roman" pitchFamily="18" charset="0"/>
              </a:rPr>
              <a:t> </a:t>
            </a:r>
          </a:p>
          <a:p>
            <a:pPr rtl="0" eaLnBrk="1" hangingPunct="1">
              <a:lnSpc>
                <a:spcPct val="80000"/>
              </a:lnSpc>
              <a:buFont typeface="Wingdings" pitchFamily="2" charset="2"/>
              <a:buNone/>
              <a:defRPr/>
            </a:pPr>
            <a:endParaRPr lang="en-US" sz="1800" dirty="0" smtClean="0"/>
          </a:p>
          <a:p>
            <a:pPr algn="just" rtl="0" eaLnBrk="1" hangingPunct="1">
              <a:lnSpc>
                <a:spcPct val="80000"/>
              </a:lnSpc>
              <a:defRPr/>
            </a:pPr>
            <a:endParaRPr lang="en-US" sz="1800" dirty="0" smtClean="0"/>
          </a:p>
        </p:txBody>
      </p:sp>
      <p:sp>
        <p:nvSpPr>
          <p:cNvPr id="8" name="Rectangle 2"/>
          <p:cNvSpPr>
            <a:spLocks noGrp="1" noRot="1" noChangeArrowheads="1"/>
          </p:cNvSpPr>
          <p:nvPr>
            <p:ph type="title"/>
          </p:nvPr>
        </p:nvSpPr>
        <p:spPr>
          <a:xfrm>
            <a:off x="1691680" y="116632"/>
            <a:ext cx="5616624" cy="432048"/>
          </a:xfrm>
        </p:spPr>
        <p:style>
          <a:lnRef idx="2">
            <a:schemeClr val="accent6"/>
          </a:lnRef>
          <a:fillRef idx="1">
            <a:schemeClr val="lt1"/>
          </a:fillRef>
          <a:effectRef idx="0">
            <a:schemeClr val="accent6"/>
          </a:effectRef>
          <a:fontRef idx="minor">
            <a:schemeClr val="dk1"/>
          </a:fontRef>
        </p:style>
        <p:txBody>
          <a:bodyPr/>
          <a:lstStyle/>
          <a:p>
            <a:pPr algn="ctr" eaLnBrk="1" hangingPunct="1">
              <a:defRPr/>
            </a:pPr>
            <a:r>
              <a:rPr lang="en-US" sz="1400" dirty="0" smtClean="0"/>
              <a:t>PROBE  E  H  DHE  HISTORY &amp; DEFINE TERMS</a:t>
            </a:r>
            <a:r>
              <a:rPr lang="en-US" sz="1600" dirty="0" smtClean="0"/>
              <a:t/>
            </a:r>
            <a:br>
              <a:rPr lang="en-US" sz="1600" dirty="0" smtClean="0"/>
            </a:br>
            <a:r>
              <a:rPr lang="en-US" sz="1600" dirty="0" smtClean="0"/>
              <a:t> </a:t>
            </a:r>
            <a:r>
              <a:rPr lang="en-US" sz="1800" b="0" i="1" dirty="0" smtClean="0"/>
              <a:t> What is the </a:t>
            </a:r>
            <a:r>
              <a:rPr lang="en-US" sz="1800" b="0" i="1" dirty="0" smtClean="0">
                <a:latin typeface="Arial"/>
              </a:rPr>
              <a:t>“</a:t>
            </a:r>
            <a:r>
              <a:rPr lang="en-US" sz="1800" b="0" i="1" dirty="0" smtClean="0"/>
              <a:t>DHE “ that we are looking for ?</a:t>
            </a:r>
          </a:p>
        </p:txBody>
      </p:sp>
    </p:spTree>
  </p:cSld>
  <p:clrMapOvr>
    <a:masterClrMapping/>
  </p:clrMapOvr>
  <p:transition>
    <p:push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a:xfrm>
            <a:off x="838201" y="6429396"/>
            <a:ext cx="1090594" cy="357190"/>
          </a:xfrm>
        </p:spPr>
        <p:txBody>
          <a:bodyPr/>
          <a:lstStyle/>
          <a:p>
            <a:pPr>
              <a:defRPr/>
            </a:pPr>
            <a:r>
              <a:rPr lang="ar-SA" smtClean="0"/>
              <a:t>CHS487</a:t>
            </a:r>
            <a:endParaRPr lang="en-US" dirty="0"/>
          </a:p>
        </p:txBody>
      </p:sp>
      <p:sp>
        <p:nvSpPr>
          <p:cNvPr id="5" name="عنصر نائب للتذييل 4"/>
          <p:cNvSpPr>
            <a:spLocks noGrp="1"/>
          </p:cNvSpPr>
          <p:nvPr>
            <p:ph type="ftr" sz="quarter" idx="11"/>
          </p:nvPr>
        </p:nvSpPr>
        <p:spPr>
          <a:xfrm>
            <a:off x="3429000" y="6459539"/>
            <a:ext cx="2895600" cy="327047"/>
          </a:xfrm>
        </p:spPr>
        <p:txBody>
          <a:bodyPr/>
          <a:lstStyle/>
          <a:p>
            <a:pPr>
              <a:defRPr/>
            </a:pPr>
            <a:r>
              <a:rPr lang="en-US" smtClean="0"/>
              <a:t>Johali 2 DHES 2014</a:t>
            </a:r>
            <a:endParaRPr lang="en-US" dirty="0"/>
          </a:p>
        </p:txBody>
      </p:sp>
      <p:sp>
        <p:nvSpPr>
          <p:cNvPr id="6" name="عنصر نائب لرقم الشريحة 5"/>
          <p:cNvSpPr>
            <a:spLocks noGrp="1"/>
          </p:cNvSpPr>
          <p:nvPr>
            <p:ph type="sldNum" sz="quarter" idx="12"/>
          </p:nvPr>
        </p:nvSpPr>
        <p:spPr/>
        <p:txBody>
          <a:bodyPr/>
          <a:lstStyle/>
          <a:p>
            <a:pPr>
              <a:defRPr/>
            </a:pPr>
            <a:fld id="{2E7B4C50-F35C-4B6D-8C9A-562AD928EE7B}" type="slidenum">
              <a:rPr lang="ar-SA"/>
              <a:pPr>
                <a:defRPr/>
              </a:pPr>
              <a:t>29</a:t>
            </a:fld>
            <a:endParaRPr lang="en-US"/>
          </a:p>
        </p:txBody>
      </p:sp>
      <p:sp>
        <p:nvSpPr>
          <p:cNvPr id="37891" name="Rectangle 3"/>
          <p:cNvSpPr>
            <a:spLocks noGrp="1" noRot="1" noChangeArrowheads="1"/>
          </p:cNvSpPr>
          <p:nvPr>
            <p:ph type="body" idx="1"/>
          </p:nvPr>
        </p:nvSpPr>
        <p:spPr>
          <a:xfrm>
            <a:off x="611560" y="692696"/>
            <a:ext cx="8228012" cy="6165304"/>
          </a:xfrm>
        </p:spPr>
        <p:txBody>
          <a:bodyPr/>
          <a:lstStyle/>
          <a:p>
            <a:pPr algn="just" rtl="0" eaLnBrk="1" hangingPunct="1">
              <a:lnSpc>
                <a:spcPct val="80000"/>
              </a:lnSpc>
              <a:buFont typeface="Wingdings" pitchFamily="2" charset="2"/>
              <a:buNone/>
              <a:defRPr/>
            </a:pPr>
            <a:r>
              <a:rPr lang="en-US" sz="2000" b="1" i="1" dirty="0" smtClean="0">
                <a:latin typeface="Times New Roman" pitchFamily="18" charset="0"/>
                <a:cs typeface="Times New Roman" pitchFamily="18" charset="0"/>
              </a:rPr>
              <a:t>	</a:t>
            </a:r>
            <a:r>
              <a:rPr lang="en-US" sz="1800" b="1" i="1" dirty="0" smtClean="0">
                <a:latin typeface="Times New Roman" pitchFamily="18" charset="0"/>
                <a:cs typeface="Times New Roman" pitchFamily="18" charset="0"/>
              </a:rPr>
              <a:t>An Ideal dynamic process of (1) Moral, (2) Spiritual, (3) Physical, (4) Intellectual, (5) Mental, (6) Emotional (7) Psychological, (8) Social, (9) Cultural, (10) Environmental, (11) Economical, with (12) Professional Ethics, that can help people/customers to “grow; develop”, and make informal decisions affecting their personal, family and community well being.</a:t>
            </a:r>
          </a:p>
          <a:p>
            <a:pPr rtl="0" eaLnBrk="1" hangingPunct="1">
              <a:lnSpc>
                <a:spcPct val="80000"/>
              </a:lnSpc>
              <a:buFont typeface="Wingdings" pitchFamily="2" charset="2"/>
              <a:buNone/>
              <a:defRPr/>
            </a:pPr>
            <a:r>
              <a:rPr lang="en-US" sz="1600" i="1" dirty="0" smtClean="0">
                <a:latin typeface="Times New Roman" pitchFamily="18" charset="0"/>
                <a:cs typeface="Times New Roman" pitchFamily="18" charset="0"/>
              </a:rPr>
              <a:t>“An outcome of NUR/MLT Student Group Work 21/2/1427”</a:t>
            </a:r>
          </a:p>
          <a:p>
            <a:pPr algn="just" rtl="0" eaLnBrk="1" hangingPunct="1">
              <a:lnSpc>
                <a:spcPct val="80000"/>
              </a:lnSpc>
              <a:buFont typeface="Wingdings" pitchFamily="2" charset="2"/>
              <a:buNone/>
              <a:defRPr/>
            </a:pPr>
            <a:endParaRPr lang="en-US" sz="2000" b="1" i="1" dirty="0" smtClean="0">
              <a:latin typeface="Times New Roman" pitchFamily="18" charset="0"/>
              <a:cs typeface="Times New Roman" pitchFamily="18" charset="0"/>
            </a:endParaRPr>
          </a:p>
          <a:p>
            <a:pPr algn="just" rtl="0" eaLnBrk="1" hangingPunct="1">
              <a:lnSpc>
                <a:spcPct val="80000"/>
              </a:lnSpc>
              <a:buFont typeface="Wingdings" pitchFamily="2" charset="2"/>
              <a:buNone/>
              <a:defRPr/>
            </a:pPr>
            <a:r>
              <a:rPr lang="en-US" sz="2000" b="1" i="1" dirty="0" smtClean="0">
                <a:latin typeface="Times New Roman" pitchFamily="18" charset="0"/>
                <a:cs typeface="Times New Roman" pitchFamily="18" charset="0"/>
              </a:rPr>
              <a:t>	</a:t>
            </a:r>
            <a:r>
              <a:rPr lang="en-US" sz="2400" b="1" i="1" dirty="0" smtClean="0">
                <a:latin typeface="Times New Roman" pitchFamily="18" charset="0"/>
                <a:cs typeface="Times New Roman" pitchFamily="18" charset="0"/>
              </a:rPr>
              <a:t>An Ideal dynamic process of “(1) Moral, (2) Spiritual, (3) Physical, (4) Intellectual, (5) Mental, (6) Emotional (7) Psychological, (8) Social, (9) Cultural, (10) Environmental including Climate, (11) Economical, (12) Political with (13) professional Ethics, (14) Technological mean and (15) Nutritional” dimensions that can help people/customers to “grow; develop”, and make informal decisions within a specific “Time” affecting their personal, family and community well being.</a:t>
            </a:r>
          </a:p>
          <a:p>
            <a:pPr algn="ctr" rtl="0" eaLnBrk="1" hangingPunct="1">
              <a:lnSpc>
                <a:spcPct val="80000"/>
              </a:lnSpc>
              <a:buFont typeface="Wingdings" pitchFamily="2" charset="2"/>
              <a:buNone/>
              <a:defRPr/>
            </a:pPr>
            <a:endParaRPr lang="en-US" sz="2000" i="1" dirty="0" smtClean="0">
              <a:latin typeface="Times New Roman" pitchFamily="18" charset="0"/>
              <a:cs typeface="Times New Roman" pitchFamily="18" charset="0"/>
            </a:endParaRPr>
          </a:p>
          <a:p>
            <a:pPr algn="ctr" rtl="0" eaLnBrk="1" hangingPunct="1">
              <a:lnSpc>
                <a:spcPct val="80000"/>
              </a:lnSpc>
              <a:buFont typeface="Wingdings" pitchFamily="2" charset="2"/>
              <a:buNone/>
              <a:defRPr/>
            </a:pPr>
            <a:r>
              <a:rPr lang="en-US" sz="2000" i="1" dirty="0" smtClean="0">
                <a:latin typeface="Times New Roman" pitchFamily="18" charset="0"/>
                <a:cs typeface="Times New Roman" pitchFamily="18" charset="0"/>
              </a:rPr>
              <a:t>“An outcome of  Student-Lecturer Dialogue  1997 – date </a:t>
            </a:r>
            <a:r>
              <a:rPr lang="en-US" sz="2000" dirty="0" smtClean="0">
                <a:latin typeface="Times New Roman" pitchFamily="18" charset="0"/>
                <a:cs typeface="Times New Roman" pitchFamily="18" charset="0"/>
              </a:rPr>
              <a:t>”</a:t>
            </a:r>
          </a:p>
          <a:p>
            <a:pPr algn="ctr" rtl="0" eaLnBrk="1" hangingPunct="1">
              <a:lnSpc>
                <a:spcPct val="80000"/>
              </a:lnSpc>
              <a:buFont typeface="Wingdings" pitchFamily="2" charset="2"/>
              <a:buNone/>
              <a:defRPr/>
            </a:pPr>
            <a:r>
              <a:rPr lang="en-US" sz="2000" b="1" dirty="0" smtClean="0">
                <a:latin typeface="Times New Roman" pitchFamily="18" charset="0"/>
                <a:cs typeface="Times New Roman" pitchFamily="18" charset="0"/>
              </a:rPr>
              <a:t>Where Are You ? ; Do you have any addition .. New dimension / factor  can affect your health … ?!</a:t>
            </a:r>
          </a:p>
        </p:txBody>
      </p:sp>
      <p:sp>
        <p:nvSpPr>
          <p:cNvPr id="8" name="Rectangle 2"/>
          <p:cNvSpPr>
            <a:spLocks noGrp="1" noRot="1" noChangeArrowheads="1"/>
          </p:cNvSpPr>
          <p:nvPr>
            <p:ph type="title"/>
          </p:nvPr>
        </p:nvSpPr>
        <p:spPr>
          <a:xfrm>
            <a:off x="1691680" y="116632"/>
            <a:ext cx="5616624" cy="432048"/>
          </a:xfrm>
        </p:spPr>
        <p:style>
          <a:lnRef idx="2">
            <a:schemeClr val="accent6"/>
          </a:lnRef>
          <a:fillRef idx="1">
            <a:schemeClr val="lt1"/>
          </a:fillRef>
          <a:effectRef idx="0">
            <a:schemeClr val="accent6"/>
          </a:effectRef>
          <a:fontRef idx="minor">
            <a:schemeClr val="dk1"/>
          </a:fontRef>
        </p:style>
        <p:txBody>
          <a:bodyPr/>
          <a:lstStyle/>
          <a:p>
            <a:pPr algn="ctr" eaLnBrk="1" hangingPunct="1">
              <a:defRPr/>
            </a:pPr>
            <a:r>
              <a:rPr lang="en-US" sz="1400" dirty="0" smtClean="0"/>
              <a:t>PROBE  E  H  DHE  HISTORY &amp; DEFINE TERMS</a:t>
            </a:r>
            <a:r>
              <a:rPr lang="en-US" sz="1600" dirty="0" smtClean="0"/>
              <a:t/>
            </a:r>
            <a:br>
              <a:rPr lang="en-US" sz="1600" dirty="0" smtClean="0"/>
            </a:br>
            <a:r>
              <a:rPr lang="en-US" sz="1600" dirty="0" smtClean="0"/>
              <a:t> </a:t>
            </a:r>
            <a:r>
              <a:rPr lang="en-US" sz="1800" b="0" i="1" dirty="0" smtClean="0"/>
              <a:t> What is the </a:t>
            </a:r>
            <a:r>
              <a:rPr lang="en-US" sz="1800" b="0" i="1" dirty="0" smtClean="0">
                <a:latin typeface="Arial"/>
              </a:rPr>
              <a:t>“</a:t>
            </a:r>
            <a:r>
              <a:rPr lang="en-US" sz="1800" b="0" i="1" dirty="0" smtClean="0"/>
              <a:t>DHE “ that we are looking for ?</a:t>
            </a:r>
          </a:p>
        </p:txBody>
      </p:sp>
    </p:spTree>
  </p:cSld>
  <p:clrMapOvr>
    <a:masterClrMapping/>
  </p:clrMapOvr>
  <p:transition>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dirty="0"/>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dirty="0"/>
          </a:p>
        </p:txBody>
      </p:sp>
      <p:sp>
        <p:nvSpPr>
          <p:cNvPr id="6" name="عنصر نائب لرقم الشريحة 5"/>
          <p:cNvSpPr>
            <a:spLocks noGrp="1"/>
          </p:cNvSpPr>
          <p:nvPr>
            <p:ph type="sldNum" sz="quarter" idx="12"/>
          </p:nvPr>
        </p:nvSpPr>
        <p:spPr/>
        <p:txBody>
          <a:bodyPr/>
          <a:lstStyle/>
          <a:p>
            <a:pPr>
              <a:defRPr/>
            </a:pPr>
            <a:fld id="{D11BAD0F-05EA-4336-98EF-ED34712A5752}" type="slidenum">
              <a:rPr lang="ar-SA"/>
              <a:pPr>
                <a:defRPr/>
              </a:pPr>
              <a:t>3</a:t>
            </a:fld>
            <a:endParaRPr lang="en-US"/>
          </a:p>
        </p:txBody>
      </p:sp>
      <p:sp>
        <p:nvSpPr>
          <p:cNvPr id="178178" name="Rectangle 2"/>
          <p:cNvSpPr>
            <a:spLocks noGrp="1" noRot="1" noChangeArrowheads="1"/>
          </p:cNvSpPr>
          <p:nvPr>
            <p:ph type="title"/>
          </p:nvPr>
        </p:nvSpPr>
        <p:spPr>
          <a:xfrm>
            <a:off x="2743200" y="101600"/>
            <a:ext cx="3922713" cy="327004"/>
          </a:xfrm>
        </p:spPr>
        <p:txBody>
          <a:bodyPr/>
          <a:lstStyle/>
          <a:p>
            <a:pPr algn="ctr" eaLnBrk="1" hangingPunct="1">
              <a:defRPr/>
            </a:pPr>
            <a:r>
              <a:rPr lang="en-US" sz="2000" b="0" dirty="0" smtClean="0"/>
              <a:t>CHS487 Promontory</a:t>
            </a:r>
          </a:p>
        </p:txBody>
      </p:sp>
      <p:sp>
        <p:nvSpPr>
          <p:cNvPr id="178179" name="Rectangle 3"/>
          <p:cNvSpPr>
            <a:spLocks noGrp="1" noRot="1" noChangeArrowheads="1"/>
          </p:cNvSpPr>
          <p:nvPr>
            <p:ph type="body" idx="1"/>
          </p:nvPr>
        </p:nvSpPr>
        <p:spPr>
          <a:xfrm>
            <a:off x="609600" y="558682"/>
            <a:ext cx="8001000" cy="5462606"/>
          </a:xfrm>
        </p:spPr>
        <p:txBody>
          <a:bodyPr/>
          <a:lstStyle/>
          <a:p>
            <a:pPr indent="-165100" eaLnBrk="1" hangingPunct="1">
              <a:lnSpc>
                <a:spcPct val="80000"/>
              </a:lnSpc>
              <a:defRPr/>
            </a:pPr>
            <a:r>
              <a:rPr lang="ar-SA" sz="1600" b="1" dirty="0" smtClean="0">
                <a:latin typeface="Arial Black" pitchFamily="34" charset="0"/>
                <a:cs typeface="Arabic Transparent" pitchFamily="2" charset="0"/>
              </a:rPr>
              <a:t>لأن الجودة من الحرص والاجتهاد ولآن ”</a:t>
            </a:r>
            <a:r>
              <a:rPr lang="ar-SA" sz="1600" b="1" dirty="0" smtClean="0">
                <a:latin typeface="Arial Black" pitchFamily="34" charset="0"/>
                <a:cs typeface="Monotype Koufi" pitchFamily="2" charset="-78"/>
              </a:rPr>
              <a:t>الإحساس والشعور بمرض ومشكلات ومتاعب الآخرين</a:t>
            </a:r>
            <a:r>
              <a:rPr lang="ar-SA" sz="1600" b="1" dirty="0" smtClean="0">
                <a:latin typeface="Arial Black" pitchFamily="34" charset="0"/>
                <a:cs typeface="Arabic Transparent" pitchFamily="2" charset="0"/>
              </a:rPr>
              <a:t>“هي غاية  كل مسلم مؤمن وهي غايتنا في عملنا وتعليمنا طلبا للحسنين، وهي في ”</a:t>
            </a:r>
            <a:r>
              <a:rPr lang="ar-SA" sz="1600" dirty="0" smtClean="0">
                <a:latin typeface="Arial Black" pitchFamily="34" charset="0"/>
                <a:cs typeface="Old Antic Bold" pitchFamily="2" charset="-78"/>
              </a:rPr>
              <a:t>التقوى</a:t>
            </a:r>
            <a:r>
              <a:rPr lang="ar-SA" sz="1600" b="1" dirty="0" smtClean="0">
                <a:latin typeface="Arial Black" pitchFamily="34" charset="0"/>
                <a:cs typeface="Arabic Transparent" pitchFamily="2" charset="0"/>
              </a:rPr>
              <a:t>“، نستهل مقدمتنا هده بآيات من الذكر الحكيم في التقوى:</a:t>
            </a:r>
          </a:p>
          <a:p>
            <a:pPr indent="-165100" algn="ctr" eaLnBrk="1" hangingPunct="1">
              <a:lnSpc>
                <a:spcPct val="80000"/>
              </a:lnSpc>
              <a:buFont typeface="AGA Arabesque" pitchFamily="2" charset="2"/>
              <a:buChar char="]"/>
              <a:defRPr/>
            </a:pPr>
            <a:r>
              <a:rPr lang="ar-SA" sz="1600" dirty="0" smtClean="0">
                <a:latin typeface="Arial Black" pitchFamily="34" charset="0"/>
                <a:cs typeface="Monotype Koufi" pitchFamily="2" charset="-78"/>
              </a:rPr>
              <a:t>وَمَنْ يَتَّقِ اللهَ يَجْعَلْ لَهُ مَخْرَجًا</a:t>
            </a:r>
            <a:r>
              <a:rPr lang="ar-SA" sz="1600" dirty="0" smtClean="0">
                <a:latin typeface="Arial Black" pitchFamily="34" charset="0"/>
                <a:cs typeface="Old Antic Decorative" pitchFamily="2" charset="-78"/>
              </a:rPr>
              <a:t> * </a:t>
            </a:r>
            <a:r>
              <a:rPr lang="ar-SA" sz="1600" dirty="0" smtClean="0">
                <a:latin typeface="Arial Black" pitchFamily="34" charset="0"/>
                <a:cs typeface="Monotype Koufi" pitchFamily="2" charset="-78"/>
              </a:rPr>
              <a:t>وَيَرْزُقْهُ مِنْ حَيْثُ لاَ يَحْتَسِبُ </a:t>
            </a:r>
            <a:r>
              <a:rPr lang="en-US" sz="1600" dirty="0" smtClean="0">
                <a:latin typeface="Arial Black" pitchFamily="34" charset="0"/>
                <a:sym typeface="AGA Arabesque" pitchFamily="2" charset="2"/>
              </a:rPr>
              <a:t></a:t>
            </a:r>
            <a:r>
              <a:rPr lang="ar-SA" sz="1600" b="1" dirty="0" smtClean="0">
                <a:latin typeface="Arial Black" pitchFamily="34" charset="0"/>
              </a:rPr>
              <a:t> </a:t>
            </a:r>
            <a:r>
              <a:rPr lang="ar-SA" sz="1600" b="1" dirty="0" smtClean="0">
                <a:latin typeface="Arial Black" pitchFamily="34" charset="0"/>
                <a:cs typeface="Arabic Transparent" pitchFamily="2" charset="0"/>
              </a:rPr>
              <a:t>[الطلاق/2، 3]</a:t>
            </a:r>
            <a:r>
              <a:rPr lang="ar-SA" sz="1600" b="1" dirty="0" smtClean="0">
                <a:latin typeface="Arial Black" pitchFamily="34" charset="0"/>
              </a:rPr>
              <a:t> </a:t>
            </a:r>
          </a:p>
          <a:p>
            <a:pPr indent="-165100" algn="ctr" eaLnBrk="1" hangingPunct="1">
              <a:lnSpc>
                <a:spcPct val="80000"/>
              </a:lnSpc>
              <a:buFont typeface="AGA Arabesque" pitchFamily="2" charset="2"/>
              <a:buChar char="]"/>
              <a:defRPr/>
            </a:pPr>
            <a:r>
              <a:rPr lang="en-US" sz="1600" dirty="0" smtClean="0">
                <a:latin typeface="Arial Black" pitchFamily="34" charset="0"/>
                <a:cs typeface="Old Antic Decorative" pitchFamily="2" charset="-78"/>
                <a:sym typeface="AGA Arabesque" pitchFamily="2" charset="2"/>
              </a:rPr>
              <a:t> </a:t>
            </a:r>
            <a:r>
              <a:rPr lang="en-US" sz="1600" b="1" dirty="0" smtClean="0">
                <a:latin typeface="Arial Black" pitchFamily="34" charset="0"/>
              </a:rPr>
              <a:t> </a:t>
            </a:r>
            <a:r>
              <a:rPr lang="ar-SA" sz="1600" dirty="0" smtClean="0">
                <a:latin typeface="Arial Black" pitchFamily="34" charset="0"/>
                <a:cs typeface="Monotype Koufi" pitchFamily="2" charset="-78"/>
              </a:rPr>
              <a:t>إِنْ تَتَّقُوا اللهَ يَجْعَلْ لَكُمْ فُرْقَانًا</a:t>
            </a:r>
            <a:r>
              <a:rPr lang="en-US" sz="1600" dirty="0" smtClean="0">
                <a:latin typeface="Arial Black" pitchFamily="34" charset="0"/>
                <a:sym typeface="AGA Arabesque" pitchFamily="2" charset="2"/>
              </a:rPr>
              <a:t></a:t>
            </a:r>
            <a:r>
              <a:rPr lang="en-US" sz="1600" b="1" dirty="0" smtClean="0">
                <a:latin typeface="Arial Black" pitchFamily="34" charset="0"/>
              </a:rPr>
              <a:t> </a:t>
            </a:r>
            <a:r>
              <a:rPr lang="ar-SA" sz="1600" b="1" dirty="0" smtClean="0">
                <a:latin typeface="Arial Black" pitchFamily="34" charset="0"/>
              </a:rPr>
              <a:t> </a:t>
            </a:r>
            <a:r>
              <a:rPr lang="ar-SA" sz="1600" b="1" dirty="0" smtClean="0">
                <a:latin typeface="Arial Black" pitchFamily="34" charset="0"/>
                <a:cs typeface="Arabic Transparent" pitchFamily="2" charset="0"/>
              </a:rPr>
              <a:t>[الأنفال/29].</a:t>
            </a:r>
            <a:r>
              <a:rPr lang="ar-SA" sz="1600" dirty="0" smtClean="0">
                <a:latin typeface="Arial Black" pitchFamily="34" charset="0"/>
              </a:rPr>
              <a:t> </a:t>
            </a:r>
            <a:endParaRPr lang="ar-SA" sz="1600" b="1" dirty="0" smtClean="0">
              <a:latin typeface="Arial Black" pitchFamily="34" charset="0"/>
              <a:cs typeface="Arabic Transparent" pitchFamily="2" charset="0"/>
            </a:endParaRPr>
          </a:p>
          <a:p>
            <a:pPr indent="-165100" eaLnBrk="1" hangingPunct="1">
              <a:lnSpc>
                <a:spcPct val="80000"/>
              </a:lnSpc>
              <a:defRPr/>
            </a:pPr>
            <a:r>
              <a:rPr lang="ar-SA" sz="1600" b="1" dirty="0" smtClean="0">
                <a:latin typeface="Arial Black" pitchFamily="34" charset="0"/>
                <a:cs typeface="Arabic Transparent" pitchFamily="2" charset="0"/>
              </a:rPr>
              <a:t>وقول رسوله الكريم نبينا ”محمد“ عليه أفضل الصلاة والسلام، عن أنس بن مالك رضي الله عنه: </a:t>
            </a:r>
          </a:p>
          <a:p>
            <a:pPr indent="-165100" algn="ctr" eaLnBrk="1" hangingPunct="1">
              <a:lnSpc>
                <a:spcPct val="80000"/>
              </a:lnSpc>
              <a:buFont typeface="Wingdings" pitchFamily="2" charset="2"/>
              <a:buNone/>
              <a:defRPr/>
            </a:pPr>
            <a:r>
              <a:rPr lang="ar-SA" sz="1600" b="1" dirty="0" smtClean="0">
                <a:latin typeface="Arial Black" pitchFamily="34" charset="0"/>
              </a:rPr>
              <a:t>		  </a:t>
            </a:r>
            <a:r>
              <a:rPr lang="ar-SA" sz="1600" b="1" dirty="0" smtClean="0">
                <a:latin typeface="Arial Black" pitchFamily="34" charset="0"/>
                <a:cs typeface="Old Antic Bold" pitchFamily="2" charset="-78"/>
              </a:rPr>
              <a:t>( </a:t>
            </a:r>
            <a:r>
              <a:rPr lang="ar-SA" sz="1600" dirty="0" smtClean="0">
                <a:latin typeface="Arial Black" pitchFamily="34" charset="0"/>
                <a:cs typeface="Monotype Koufi" pitchFamily="2" charset="-78"/>
              </a:rPr>
              <a:t>لا يؤمن أحدكم حتى يحب لأخيه ما يحب لنفسه</a:t>
            </a:r>
            <a:r>
              <a:rPr lang="ar-SA" sz="1600" b="1" dirty="0" smtClean="0">
                <a:latin typeface="Arial Black" pitchFamily="34" charset="0"/>
                <a:cs typeface="Old Antic Bold" pitchFamily="2" charset="-78"/>
              </a:rPr>
              <a:t>)  </a:t>
            </a:r>
            <a:r>
              <a:rPr lang="ar-SA" sz="1600" b="1" dirty="0" smtClean="0">
                <a:latin typeface="Arial Black" pitchFamily="34" charset="0"/>
                <a:cs typeface="Arabic Transparent" pitchFamily="2" charset="0"/>
              </a:rPr>
              <a:t>أخرجه البخاري</a:t>
            </a:r>
            <a:endParaRPr lang="ar-SA" sz="1600" dirty="0" smtClean="0">
              <a:latin typeface="Arial Black" pitchFamily="34" charset="0"/>
            </a:endParaRPr>
          </a:p>
          <a:p>
            <a:pPr indent="-165100" algn="just" eaLnBrk="1" hangingPunct="1">
              <a:lnSpc>
                <a:spcPct val="80000"/>
              </a:lnSpc>
              <a:defRPr/>
            </a:pPr>
            <a:r>
              <a:rPr lang="ar-SA" sz="1600" b="1" dirty="0" smtClean="0">
                <a:latin typeface="Arial Black" pitchFamily="34" charset="0"/>
                <a:cs typeface="Arabic Transparent" pitchFamily="2" charset="0"/>
              </a:rPr>
              <a:t>وقوله صلى الله علية وسلم</a:t>
            </a:r>
            <a:r>
              <a:rPr lang="ar-SA" sz="1600" dirty="0" smtClean="0">
                <a:latin typeface="Arial Black" pitchFamily="34" charset="0"/>
              </a:rPr>
              <a:t> </a:t>
            </a:r>
            <a:r>
              <a:rPr lang="ar-SA" sz="1600" b="1" dirty="0" smtClean="0">
                <a:latin typeface="Arial Black" pitchFamily="34" charset="0"/>
                <a:cs typeface="Old Antic Bold" pitchFamily="2" charset="-78"/>
              </a:rPr>
              <a:t>(</a:t>
            </a:r>
            <a:r>
              <a:rPr lang="ar-SA" sz="1600" dirty="0" smtClean="0">
                <a:latin typeface="Arial Black" pitchFamily="34" charset="0"/>
                <a:cs typeface="Monotype Koufi" pitchFamily="2" charset="-78"/>
              </a:rPr>
              <a:t>كان الله في عون </a:t>
            </a:r>
            <a:r>
              <a:rPr lang="ar-SA" sz="1600" dirty="0" smtClean="0">
                <a:cs typeface="Monotype Koufi" pitchFamily="2" charset="-78"/>
              </a:rPr>
              <a:t>العبد ما كان العبد في عون أخيه</a:t>
            </a:r>
            <a:r>
              <a:rPr lang="ar-SA" sz="1600" b="1" dirty="0" smtClean="0">
                <a:cs typeface="Old Antic Bold" pitchFamily="2" charset="-78"/>
              </a:rPr>
              <a:t>)</a:t>
            </a:r>
            <a:r>
              <a:rPr lang="ar-SA" sz="1600" b="1" dirty="0" smtClean="0">
                <a:cs typeface="Monotype Koufi" pitchFamily="2" charset="-78"/>
              </a:rPr>
              <a:t> </a:t>
            </a:r>
            <a:r>
              <a:rPr lang="ar-SA" sz="1600" dirty="0" smtClean="0">
                <a:cs typeface="Monotype Koufi" pitchFamily="2" charset="-78"/>
              </a:rPr>
              <a:t> </a:t>
            </a:r>
            <a:r>
              <a:rPr lang="ar-SA" sz="1600" b="1" dirty="0" smtClean="0">
                <a:cs typeface="Arabic Transparent" pitchFamily="2" charset="0"/>
              </a:rPr>
              <a:t>رواه مسلم وأبو داود والترمذي</a:t>
            </a:r>
            <a:endParaRPr lang="en-US" sz="1600" b="1" dirty="0" smtClean="0">
              <a:latin typeface="Arial Black" pitchFamily="34" charset="0"/>
              <a:cs typeface="Arabic Transparent" pitchFamily="2" charset="0"/>
            </a:endParaRPr>
          </a:p>
          <a:p>
            <a:pPr indent="-165100" eaLnBrk="1" hangingPunct="1">
              <a:lnSpc>
                <a:spcPct val="80000"/>
              </a:lnSpc>
              <a:buFont typeface="Wingdings" pitchFamily="2" charset="2"/>
              <a:buNone/>
              <a:defRPr/>
            </a:pPr>
            <a:endParaRPr lang="en-US" sz="1600" dirty="0" smtClean="0">
              <a:latin typeface="Arial Black" pitchFamily="34" charset="0"/>
            </a:endParaRPr>
          </a:p>
          <a:p>
            <a:pPr indent="-165100" algn="just" rtl="0" eaLnBrk="1" hangingPunct="1">
              <a:lnSpc>
                <a:spcPct val="80000"/>
              </a:lnSpc>
              <a:buFont typeface="Wingdings" pitchFamily="2" charset="2"/>
              <a:buNone/>
              <a:defRPr/>
            </a:pPr>
            <a:r>
              <a:rPr lang="en-US" sz="1600" dirty="0" smtClean="0">
                <a:latin typeface="Arial Black" pitchFamily="34" charset="0"/>
              </a:rPr>
              <a:t>These Islamic Calls are our Evidences to assure Quality of Profession; Quality of  NHEPC &amp; Quality of Life today and for the Day after.</a:t>
            </a:r>
          </a:p>
          <a:p>
            <a:pPr indent="-165100" algn="just" rtl="0" eaLnBrk="1" hangingPunct="1">
              <a:lnSpc>
                <a:spcPct val="80000"/>
              </a:lnSpc>
              <a:buFont typeface="Wingdings" pitchFamily="2" charset="2"/>
              <a:buNone/>
              <a:defRPr/>
            </a:pPr>
            <a:r>
              <a:rPr lang="en-US" sz="1600" dirty="0" smtClean="0">
                <a:latin typeface="Arial Black" pitchFamily="34" charset="0"/>
              </a:rPr>
              <a:t>   </a:t>
            </a:r>
          </a:p>
          <a:p>
            <a:pPr indent="-165100" algn="ctr" eaLnBrk="1" hangingPunct="1">
              <a:lnSpc>
                <a:spcPct val="80000"/>
              </a:lnSpc>
              <a:buFont typeface="Wingdings" pitchFamily="2" charset="2"/>
              <a:buNone/>
              <a:defRPr/>
            </a:pPr>
            <a:r>
              <a:rPr lang="en-US" sz="1600" dirty="0" smtClean="0">
                <a:latin typeface="Arial Black" pitchFamily="34" charset="0"/>
              </a:rPr>
              <a:t>Meanwhile, do not forget the most common Arab Proverb:</a:t>
            </a:r>
          </a:p>
          <a:p>
            <a:pPr indent="-165100" algn="ctr" eaLnBrk="1" hangingPunct="1">
              <a:lnSpc>
                <a:spcPct val="80000"/>
              </a:lnSpc>
              <a:buFont typeface="Wingdings" pitchFamily="2" charset="2"/>
              <a:buNone/>
              <a:defRPr/>
            </a:pPr>
            <a:r>
              <a:rPr lang="en-US" sz="1800" dirty="0" smtClean="0">
                <a:latin typeface="Arial Black" pitchFamily="34" charset="0"/>
              </a:rPr>
              <a:t> “</a:t>
            </a:r>
            <a:r>
              <a:rPr lang="en-US" sz="1800" b="1" i="1" dirty="0" smtClean="0">
                <a:latin typeface="Arial Black" pitchFamily="34" charset="0"/>
              </a:rPr>
              <a:t>Nothing Itching Your Skin Like Your Nail” </a:t>
            </a:r>
          </a:p>
          <a:p>
            <a:pPr indent="-165100" algn="ctr" eaLnBrk="1" hangingPunct="1">
              <a:lnSpc>
                <a:spcPct val="80000"/>
              </a:lnSpc>
              <a:buFont typeface="Wingdings" pitchFamily="2" charset="2"/>
              <a:buNone/>
              <a:defRPr/>
            </a:pPr>
            <a:r>
              <a:rPr lang="en-US" sz="1600" b="1" dirty="0" smtClean="0">
                <a:latin typeface="Arial Black" pitchFamily="34" charset="0"/>
                <a:cs typeface="Old Antic Bold" pitchFamily="2" charset="-78"/>
              </a:rPr>
              <a:t>“ </a:t>
            </a:r>
            <a:r>
              <a:rPr lang="ar-SA" sz="1600" dirty="0" smtClean="0">
                <a:latin typeface="Arial Black" pitchFamily="34" charset="0"/>
                <a:cs typeface="Monotype Koufi" pitchFamily="2" charset="-78"/>
              </a:rPr>
              <a:t>ما يحك جلدك مثل ظفرك</a:t>
            </a:r>
            <a:r>
              <a:rPr lang="en-US" sz="1600" b="1" dirty="0" smtClean="0">
                <a:latin typeface="Arial Black" pitchFamily="34" charset="0"/>
                <a:cs typeface="Old Antic Bold" pitchFamily="2" charset="-78"/>
              </a:rPr>
              <a:t>”</a:t>
            </a:r>
            <a:endParaRPr lang="en-US" sz="1600" dirty="0" smtClean="0">
              <a:latin typeface="Arial Black" pitchFamily="34" charset="0"/>
              <a:cs typeface="Old Antic Bold" pitchFamily="2" charset="-78"/>
            </a:endParaRPr>
          </a:p>
          <a:p>
            <a:pPr indent="-165100" algn="l" rtl="0" eaLnBrk="1" hangingPunct="1">
              <a:lnSpc>
                <a:spcPct val="80000"/>
              </a:lnSpc>
              <a:buFont typeface="Wingdings" pitchFamily="2" charset="2"/>
              <a:buNone/>
              <a:defRPr/>
            </a:pPr>
            <a:endParaRPr lang="en-US" sz="1600" dirty="0" smtClean="0">
              <a:latin typeface="Arial Black" pitchFamily="34" charset="0"/>
            </a:endParaRPr>
          </a:p>
          <a:p>
            <a:pPr indent="-165100" algn="just" rtl="0" eaLnBrk="1" hangingPunct="1">
              <a:lnSpc>
                <a:spcPct val="80000"/>
              </a:lnSpc>
              <a:buFont typeface="Wingdings" pitchFamily="2" charset="2"/>
              <a:buNone/>
              <a:defRPr/>
            </a:pPr>
            <a:r>
              <a:rPr lang="en-US" sz="1600" dirty="0" smtClean="0">
                <a:latin typeface="Arial Black" pitchFamily="34" charset="0"/>
              </a:rPr>
              <a:t>- </a:t>
            </a:r>
            <a:r>
              <a:rPr lang="en-US" sz="1600" i="1" dirty="0" smtClean="0">
                <a:latin typeface="Arial Black" pitchFamily="34" charset="0"/>
              </a:rPr>
              <a:t>Who can itch your skin! Effectively? You or other </a:t>
            </a:r>
            <a:r>
              <a:rPr lang="en-US" sz="1600" i="1" dirty="0" err="1" smtClean="0">
                <a:latin typeface="Arial Black" pitchFamily="34" charset="0"/>
              </a:rPr>
              <a:t>eg</a:t>
            </a:r>
            <a:r>
              <a:rPr lang="en-US" sz="1600" i="1" dirty="0" smtClean="0">
                <a:latin typeface="Arial Black" pitchFamily="34" charset="0"/>
              </a:rPr>
              <a:t>. teacher ?</a:t>
            </a:r>
          </a:p>
          <a:p>
            <a:pPr indent="-165100" algn="just" rtl="0" eaLnBrk="1" hangingPunct="1">
              <a:lnSpc>
                <a:spcPct val="80000"/>
              </a:lnSpc>
              <a:buFontTx/>
              <a:buChar char="-"/>
              <a:defRPr/>
            </a:pPr>
            <a:r>
              <a:rPr lang="en-US" sz="1600" i="1" dirty="0" smtClean="0">
                <a:latin typeface="Arial Black" pitchFamily="34" charset="0"/>
              </a:rPr>
              <a:t>When you will feel better &amp; </a:t>
            </a:r>
          </a:p>
          <a:p>
            <a:pPr indent="-165100" algn="just" rtl="0" eaLnBrk="1" hangingPunct="1">
              <a:lnSpc>
                <a:spcPct val="80000"/>
              </a:lnSpc>
              <a:buFontTx/>
              <a:buChar char="-"/>
              <a:defRPr/>
            </a:pPr>
            <a:r>
              <a:rPr lang="en-US" sz="1600" i="1" dirty="0" smtClean="0">
                <a:latin typeface="Arial Black" pitchFamily="34" charset="0"/>
              </a:rPr>
              <a:t>Who can understand better: the Passive student who taught or filled by other the teacher? Or the active student who learn by himself or at least participate /share learning with teacher?. </a:t>
            </a:r>
          </a:p>
          <a:p>
            <a:pPr indent="-165100" algn="ctr" rtl="0" eaLnBrk="1" hangingPunct="1">
              <a:lnSpc>
                <a:spcPct val="80000"/>
              </a:lnSpc>
              <a:buFont typeface="Wingdings" pitchFamily="2" charset="2"/>
              <a:buNone/>
              <a:defRPr/>
            </a:pPr>
            <a:r>
              <a:rPr lang="en-US" sz="1600" dirty="0" smtClean="0">
                <a:latin typeface="Arial Black" pitchFamily="34" charset="0"/>
              </a:rPr>
              <a:t>Thus, what do you prefer /recommend: </a:t>
            </a:r>
          </a:p>
          <a:p>
            <a:pPr indent="-165100" algn="ctr" rtl="0" eaLnBrk="1" hangingPunct="1">
              <a:lnSpc>
                <a:spcPct val="80000"/>
              </a:lnSpc>
              <a:buFont typeface="Wingdings" pitchFamily="2" charset="2"/>
              <a:buNone/>
              <a:defRPr/>
            </a:pPr>
            <a:r>
              <a:rPr lang="en-US" sz="1800" b="1" i="1" dirty="0" smtClean="0">
                <a:latin typeface="Arial Black" pitchFamily="34" charset="0"/>
              </a:rPr>
              <a:t>Be Passive Student &amp; Patient?  Or  Be Active ?</a:t>
            </a:r>
            <a:r>
              <a:rPr lang="en-US" sz="1800" b="1" dirty="0" smtClean="0">
                <a:latin typeface="Arial Black" pitchFamily="34" charset="0"/>
              </a:rPr>
              <a:t> </a:t>
            </a:r>
          </a:p>
        </p:txBody>
      </p:sp>
    </p:spTree>
  </p:cSld>
  <p:clrMapOvr>
    <a:masterClrMapping/>
  </p:clrMapOvr>
  <p:transition>
    <p:push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57158" y="908720"/>
            <a:ext cx="8488392" cy="5643602"/>
          </a:xfrm>
        </p:spPr>
        <p:txBody>
          <a:bodyPr/>
          <a:lstStyle/>
          <a:p>
            <a:pPr algn="just" rtl="0"/>
            <a:r>
              <a:rPr lang="en-US" sz="2000" dirty="0" err="1" smtClean="0"/>
              <a:t>Coun·sel</a:t>
            </a:r>
            <a:r>
              <a:rPr lang="en-US" sz="2000" dirty="0" smtClean="0"/>
              <a:t>  (</a:t>
            </a:r>
            <a:r>
              <a:rPr lang="en-US" sz="2000" dirty="0" err="1" smtClean="0"/>
              <a:t>kounsl</a:t>
            </a:r>
            <a:r>
              <a:rPr lang="en-US" sz="2000" dirty="0" smtClean="0"/>
              <a:t>) “ </a:t>
            </a:r>
          </a:p>
          <a:p>
            <a:pPr lvl="1" algn="just" rtl="0">
              <a:buNone/>
            </a:pPr>
            <a:r>
              <a:rPr lang="en-US" sz="1200" b="1" dirty="0" smtClean="0"/>
              <a:t>N</a:t>
            </a:r>
            <a:endParaRPr lang="en-US" sz="1200" b="1" i="1" dirty="0" smtClean="0"/>
          </a:p>
          <a:p>
            <a:pPr lvl="1" algn="just" rtl="0"/>
            <a:r>
              <a:rPr lang="en-US" sz="2000" b="1" dirty="0" smtClean="0"/>
              <a:t>1. </a:t>
            </a:r>
            <a:r>
              <a:rPr lang="en-US" sz="2000" b="1" i="1" dirty="0" smtClean="0"/>
              <a:t>The act of exchanging opinions and ideas; consultation</a:t>
            </a:r>
            <a:r>
              <a:rPr lang="en-US" sz="2000" dirty="0" smtClean="0"/>
              <a:t>.</a:t>
            </a:r>
          </a:p>
          <a:p>
            <a:pPr lvl="1" algn="just" rtl="0"/>
            <a:r>
              <a:rPr lang="en-US" sz="2000" b="1" dirty="0" smtClean="0"/>
              <a:t>2. G</a:t>
            </a:r>
            <a:r>
              <a:rPr lang="en-US" sz="2000" b="1" i="1" dirty="0" smtClean="0"/>
              <a:t>uidance, especially as solicited from a knowledgeable person. </a:t>
            </a:r>
            <a:r>
              <a:rPr lang="en-US" sz="2000" dirty="0" smtClean="0"/>
              <a:t>See Synonyms at </a:t>
            </a:r>
            <a:r>
              <a:rPr lang="en-US" sz="2000" dirty="0" smtClean="0">
                <a:hlinkClick r:id="rId2"/>
              </a:rPr>
              <a:t>advice</a:t>
            </a:r>
            <a:r>
              <a:rPr lang="en-US" sz="2000" dirty="0" smtClean="0"/>
              <a:t>.</a:t>
            </a:r>
          </a:p>
          <a:p>
            <a:pPr lvl="1" algn="just" rtl="0"/>
            <a:r>
              <a:rPr lang="en-US" sz="2000" b="1" dirty="0" smtClean="0"/>
              <a:t>3. </a:t>
            </a:r>
            <a:r>
              <a:rPr lang="en-US" sz="2000" b="1" i="1" dirty="0" smtClean="0"/>
              <a:t>A plan of action.</a:t>
            </a:r>
          </a:p>
          <a:p>
            <a:pPr lvl="1" algn="just" rtl="0"/>
            <a:r>
              <a:rPr lang="en-US" sz="2000" b="1" dirty="0" smtClean="0"/>
              <a:t>4. </a:t>
            </a:r>
            <a:r>
              <a:rPr lang="en-US" sz="2000" dirty="0" smtClean="0"/>
              <a:t>Private, guarded thoughts or opinions: keep one's own counsel.</a:t>
            </a:r>
          </a:p>
          <a:p>
            <a:pPr lvl="1" algn="just" rtl="0"/>
            <a:r>
              <a:rPr lang="en-US" sz="2000" b="1" dirty="0" smtClean="0"/>
              <a:t>5. </a:t>
            </a:r>
            <a:r>
              <a:rPr lang="en-US" sz="2000" dirty="0" smtClean="0"/>
              <a:t>A lawyer or group of lawyers giving legal advice and especially conducting a case in court.</a:t>
            </a:r>
          </a:p>
          <a:p>
            <a:pPr algn="just" rtl="0">
              <a:buNone/>
            </a:pPr>
            <a:r>
              <a:rPr lang="en-US" sz="2000" dirty="0" smtClean="0"/>
              <a:t>	</a:t>
            </a:r>
            <a:r>
              <a:rPr lang="en-US" sz="1400" b="1" dirty="0" smtClean="0"/>
              <a:t>V</a:t>
            </a:r>
          </a:p>
          <a:p>
            <a:pPr algn="just" rtl="0"/>
            <a:r>
              <a:rPr lang="en-US" sz="2000" dirty="0" smtClean="0"/>
              <a:t> </a:t>
            </a:r>
            <a:r>
              <a:rPr lang="en-US" sz="2000" b="1" dirty="0" err="1" smtClean="0"/>
              <a:t>coun·seled</a:t>
            </a:r>
            <a:r>
              <a:rPr lang="en-US" sz="2000" dirty="0" smtClean="0"/>
              <a:t> or </a:t>
            </a:r>
            <a:r>
              <a:rPr lang="en-US" sz="2000" b="1" dirty="0" err="1" smtClean="0"/>
              <a:t>coun·selled</a:t>
            </a:r>
            <a:r>
              <a:rPr lang="en-US" sz="2000" dirty="0" smtClean="0"/>
              <a:t>, </a:t>
            </a:r>
            <a:r>
              <a:rPr lang="en-US" sz="2000" b="1" dirty="0" err="1" smtClean="0"/>
              <a:t>coun·sel·ing</a:t>
            </a:r>
            <a:r>
              <a:rPr lang="en-US" sz="2000" dirty="0" smtClean="0"/>
              <a:t> or </a:t>
            </a:r>
            <a:r>
              <a:rPr lang="en-US" sz="2000" b="1" dirty="0" err="1" smtClean="0"/>
              <a:t>coun·sel·ling</a:t>
            </a:r>
            <a:r>
              <a:rPr lang="en-US" sz="2000" dirty="0" smtClean="0"/>
              <a:t>, </a:t>
            </a:r>
            <a:r>
              <a:rPr lang="en-US" sz="2000" b="1" dirty="0" err="1" smtClean="0"/>
              <a:t>coun·sels</a:t>
            </a:r>
            <a:r>
              <a:rPr lang="en-US" sz="2000" b="1" dirty="0" smtClean="0"/>
              <a:t>: </a:t>
            </a:r>
            <a:r>
              <a:rPr lang="en-US" sz="2000" dirty="0" smtClean="0"/>
              <a:t> </a:t>
            </a:r>
          </a:p>
          <a:p>
            <a:pPr lvl="1" algn="just" rtl="0"/>
            <a:r>
              <a:rPr lang="en-US" sz="2000" b="1" dirty="0" smtClean="0"/>
              <a:t>1. </a:t>
            </a:r>
            <a:r>
              <a:rPr lang="en-US" sz="2000" i="1" dirty="0" smtClean="0"/>
              <a:t>To give counsel to; advise. </a:t>
            </a:r>
            <a:r>
              <a:rPr lang="en-US" sz="2000" dirty="0" smtClean="0"/>
              <a:t>See Synonyms at </a:t>
            </a:r>
            <a:r>
              <a:rPr lang="en-US" sz="2000" dirty="0" smtClean="0">
                <a:hlinkClick r:id="rId3"/>
              </a:rPr>
              <a:t>advise</a:t>
            </a:r>
            <a:r>
              <a:rPr lang="en-US" sz="2000" dirty="0" smtClean="0"/>
              <a:t>.</a:t>
            </a:r>
          </a:p>
          <a:p>
            <a:pPr lvl="1" algn="just" rtl="0"/>
            <a:r>
              <a:rPr lang="en-US" sz="2000" b="1" dirty="0" smtClean="0"/>
              <a:t>2. </a:t>
            </a:r>
            <a:r>
              <a:rPr lang="en-US" sz="2000" i="1" dirty="0" smtClean="0"/>
              <a:t>To recommend: counseled care in the forthcoming negotiation</a:t>
            </a:r>
          </a:p>
          <a:p>
            <a:pPr algn="just" rtl="0">
              <a:buNone/>
            </a:pPr>
            <a:r>
              <a:rPr lang="en-US" sz="2000" b="1" dirty="0" smtClean="0">
                <a:latin typeface="Times New Roman" pitchFamily="18" charset="0"/>
                <a:cs typeface="Times New Roman" pitchFamily="18" charset="0"/>
              </a:rPr>
              <a:t>It can be also, a “R</a:t>
            </a:r>
            <a:r>
              <a:rPr lang="en-US" sz="2000" b="1" dirty="0" smtClean="0"/>
              <a:t>oad map”: </a:t>
            </a:r>
            <a:r>
              <a:rPr lang="en-US" sz="2000" i="1" dirty="0" smtClean="0"/>
              <a:t>a detailed plan or explanation to guide you in setting standards or determining a course of action</a:t>
            </a:r>
            <a:r>
              <a:rPr lang="en-US" sz="2000" dirty="0" smtClean="0"/>
              <a:t>;</a:t>
            </a:r>
            <a:endParaRPr lang="en-US" sz="2000" b="1" dirty="0" smtClean="0">
              <a:latin typeface="Times New Roman" pitchFamily="18" charset="0"/>
              <a:cs typeface="Times New Roman" pitchFamily="18" charset="0"/>
            </a:endParaRPr>
          </a:p>
          <a:p>
            <a:pPr algn="just" rtl="0"/>
            <a:endParaRPr lang="en-US" sz="2000" b="1" dirty="0" smtClean="0">
              <a:latin typeface="Times New Roman" pitchFamily="18" charset="0"/>
              <a:cs typeface="Times New Roman" pitchFamily="18" charset="0"/>
            </a:endParaRPr>
          </a:p>
          <a:p>
            <a:pPr algn="just" rtl="0"/>
            <a:endParaRPr lang="en-US" sz="2000" b="1" i="1" dirty="0" smtClean="0">
              <a:latin typeface="Times New Roman" pitchFamily="18" charset="0"/>
              <a:cs typeface="Times New Roman" pitchFamily="18" charset="0"/>
            </a:endParaRPr>
          </a:p>
          <a:p>
            <a:pPr algn="just" rtl="0"/>
            <a:r>
              <a:rPr lang="en-US" sz="2000" dirty="0" smtClean="0"/>
              <a:t>:</a:t>
            </a:r>
          </a:p>
        </p:txBody>
      </p:sp>
      <p:sp>
        <p:nvSpPr>
          <p:cNvPr id="4" name="عنصر نائب للتاريخ 3"/>
          <p:cNvSpPr>
            <a:spLocks noGrp="1"/>
          </p:cNvSpPr>
          <p:nvPr>
            <p:ph type="dt" sz="half" idx="10"/>
          </p:nvPr>
        </p:nvSpPr>
        <p:spPr>
          <a:xfrm>
            <a:off x="642910" y="6000768"/>
            <a:ext cx="1901825" cy="476250"/>
          </a:xfrm>
        </p:spPr>
        <p:txBody>
          <a:bodyPr/>
          <a:lstStyle/>
          <a:p>
            <a:pPr>
              <a:defRPr/>
            </a:pPr>
            <a:r>
              <a:rPr lang="ar-SA" smtClean="0"/>
              <a:t>CHS487</a:t>
            </a:r>
            <a:endParaRPr lang="en-US" dirty="0"/>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30</a:t>
            </a:fld>
            <a:endParaRPr lang="en-US"/>
          </a:p>
        </p:txBody>
      </p:sp>
      <p:sp>
        <p:nvSpPr>
          <p:cNvPr id="8" name="Rectangle 3"/>
          <p:cNvSpPr>
            <a:spLocks noGrp="1" noRot="1" noChangeArrowheads="1"/>
          </p:cNvSpPr>
          <p:nvPr>
            <p:ph type="title"/>
          </p:nvPr>
        </p:nvSpPr>
        <p:spPr>
          <a:xfrm>
            <a:off x="714348" y="476672"/>
            <a:ext cx="8001056" cy="357190"/>
          </a:xfrm>
        </p:spPr>
        <p:txBody>
          <a:bodyPr/>
          <a:lstStyle/>
          <a:p>
            <a:pPr algn="ctr" eaLnBrk="1" hangingPunct="1">
              <a:lnSpc>
                <a:spcPct val="80000"/>
              </a:lnSpc>
              <a:buFont typeface="Wingdings" pitchFamily="2" charset="2"/>
              <a:buNone/>
              <a:defRPr/>
            </a:pPr>
            <a:r>
              <a:rPr lang="en-US" sz="2000" dirty="0" smtClean="0">
                <a:latin typeface="Arial Black" pitchFamily="34" charset="0"/>
              </a:rPr>
              <a:t/>
            </a:r>
            <a:br>
              <a:rPr lang="en-US" sz="2000" dirty="0" smtClean="0">
                <a:latin typeface="Arial Black" pitchFamily="34" charset="0"/>
              </a:rPr>
            </a:br>
            <a:r>
              <a:rPr lang="en-US" sz="2000" dirty="0" smtClean="0">
                <a:latin typeface="Arial Black" pitchFamily="34" charset="0"/>
              </a:rPr>
              <a:t>What Is Counseling</a:t>
            </a:r>
            <a:br>
              <a:rPr lang="en-US" sz="2000" dirty="0" smtClean="0">
                <a:latin typeface="Arial Black" pitchFamily="34" charset="0"/>
              </a:rPr>
            </a:br>
            <a:endParaRPr lang="en-US" sz="2000" dirty="0" smtClean="0">
              <a:latin typeface="Arial Black" pitchFamily="34" charset="0"/>
            </a:endParaRPr>
          </a:p>
        </p:txBody>
      </p:sp>
      <p:sp>
        <p:nvSpPr>
          <p:cNvPr id="7" name="Rectangle 3"/>
          <p:cNvSpPr txBox="1">
            <a:spLocks noRot="1" noChangeArrowheads="1"/>
          </p:cNvSpPr>
          <p:nvPr/>
        </p:nvSpPr>
        <p:spPr bwMode="auto">
          <a:xfrm>
            <a:off x="1571604" y="44624"/>
            <a:ext cx="6286544" cy="47783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80000"/>
              </a:lnSpc>
              <a:spcBef>
                <a:spcPct val="0"/>
              </a:spcBef>
              <a:spcAft>
                <a:spcPct val="0"/>
              </a:spcAft>
              <a:buClrTx/>
              <a:buSzTx/>
              <a:buFont typeface="Wingdings" pitchFamily="2" charset="2"/>
              <a:buNone/>
              <a:tabLst/>
              <a:defRPr/>
            </a:pPr>
            <a:r>
              <a:rPr lang="en-US" b="1" kern="0" dirty="0" smtClean="0">
                <a:solidFill>
                  <a:schemeClr val="tx2"/>
                </a:solidFill>
                <a:effectLst>
                  <a:outerShdw blurRad="38100" dist="38100" dir="2700000" algn="tl">
                    <a:srgbClr val="000000"/>
                  </a:outerShdw>
                </a:effectLst>
                <a:latin typeface="Arial Black" pitchFamily="34" charset="0"/>
                <a:ea typeface="+mj-ea"/>
                <a:cs typeface="+mj-cs"/>
              </a:rPr>
              <a:t>Patient Counseling </a:t>
            </a:r>
            <a:r>
              <a:rPr kumimoji="0" lang="en-US" b="1"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Arial Black" pitchFamily="34" charset="0"/>
                <a:ea typeface="+mj-ea"/>
                <a:cs typeface="+mj-cs"/>
              </a:rPr>
              <a:t> </a:t>
            </a:r>
          </a:p>
        </p:txBody>
      </p:sp>
      <p:sp>
        <p:nvSpPr>
          <p:cNvPr id="9" name="عنصر نائب للتذييل 8"/>
          <p:cNvSpPr>
            <a:spLocks noGrp="1"/>
          </p:cNvSpPr>
          <p:nvPr>
            <p:ph type="ftr" sz="quarter" idx="11"/>
          </p:nvPr>
        </p:nvSpPr>
        <p:spPr/>
        <p:txBody>
          <a:bodyPr/>
          <a:lstStyle/>
          <a:p>
            <a:pPr>
              <a:defRPr/>
            </a:pPr>
            <a:r>
              <a:rPr lang="en-US" smtClean="0"/>
              <a:t>Johali 2 DHES 2014</a:t>
            </a:r>
            <a:endParaRPr lang="en-US"/>
          </a:p>
        </p:txBody>
      </p:sp>
    </p:spTree>
  </p:cSld>
  <p:clrMapOvr>
    <a:masterClrMapping/>
  </p:clrMapOvr>
  <p:transition>
    <p:push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619672" y="332656"/>
            <a:ext cx="6170597" cy="360040"/>
          </a:xfrm>
        </p:spPr>
        <p:txBody>
          <a:bodyPr/>
          <a:lstStyle/>
          <a:p>
            <a:pPr algn="ctr" rtl="0"/>
            <a:r>
              <a:rPr lang="en-US" sz="1800" dirty="0" smtClean="0"/>
              <a:t>Ego Reflective Conclusion &amp; Questions?! </a:t>
            </a:r>
            <a:endParaRPr lang="ar-SA" sz="1800" dirty="0"/>
          </a:p>
        </p:txBody>
      </p:sp>
      <p:sp>
        <p:nvSpPr>
          <p:cNvPr id="4" name="عنصر نائب للتاريخ 3"/>
          <p:cNvSpPr>
            <a:spLocks noGrp="1"/>
          </p:cNvSpPr>
          <p:nvPr>
            <p:ph type="dt" sz="half"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31</a:t>
            </a:fld>
            <a:endParaRPr lang="en-US"/>
          </a:p>
        </p:txBody>
      </p:sp>
      <p:sp>
        <p:nvSpPr>
          <p:cNvPr id="8" name="عنوان 1"/>
          <p:cNvSpPr txBox="1">
            <a:spLocks/>
          </p:cNvSpPr>
          <p:nvPr/>
        </p:nvSpPr>
        <p:spPr bwMode="auto">
          <a:xfrm>
            <a:off x="971600" y="1196752"/>
            <a:ext cx="6624736" cy="38164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Char char="-"/>
              <a:tabLst/>
              <a:defRPr/>
            </a:pPr>
            <a:r>
              <a:rPr kumimoji="0" lang="en-US" sz="2000" b="1"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Write from question addressed in lectures</a:t>
            </a:r>
          </a:p>
          <a:p>
            <a:pPr marL="0" marR="0" lvl="0" indent="0" algn="just" defTabSz="914400" rtl="0" eaLnBrk="0" fontAlgn="base" latinLnBrk="0" hangingPunct="0">
              <a:lnSpc>
                <a:spcPct val="100000"/>
              </a:lnSpc>
              <a:spcBef>
                <a:spcPct val="0"/>
              </a:spcBef>
              <a:spcAft>
                <a:spcPct val="0"/>
              </a:spcAft>
              <a:buClrTx/>
              <a:buSzTx/>
              <a:tabLst/>
              <a:defRPr/>
            </a:pPr>
            <a:endParaRPr lang="en-US" sz="2000" b="1" kern="0" dirty="0" smtClean="0">
              <a:solidFill>
                <a:schemeClr val="tx2"/>
              </a:solidFill>
              <a:effectLst>
                <a:outerShdw blurRad="38100" dist="38100" dir="2700000" algn="tl">
                  <a:srgbClr val="000000"/>
                </a:outerShdw>
              </a:effectLst>
              <a:latin typeface="Times New Roman" pitchFamily="18" charset="0"/>
              <a:ea typeface="+mj-ea"/>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defRPr/>
            </a:pPr>
            <a:r>
              <a:rPr kumimoji="0" lang="en-US" sz="2000" b="1"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Write 50 Concepts\Words that We  Are Looking For  “like\dislike</a:t>
            </a:r>
            <a:r>
              <a:rPr lang="en-US" sz="2000" b="1" kern="0" dirty="0" smtClean="0">
                <a:solidFill>
                  <a:schemeClr val="tx2"/>
                </a:solidFill>
                <a:effectLst>
                  <a:outerShdw blurRad="38100" dist="38100" dir="2700000" algn="tl">
                    <a:srgbClr val="000000"/>
                  </a:outerShdw>
                </a:effectLst>
                <a:latin typeface="Times New Roman" pitchFamily="18" charset="0"/>
                <a:ea typeface="+mj-ea"/>
                <a:cs typeface="Times New Roman" pitchFamily="18" charset="0"/>
              </a:rPr>
              <a:t>”</a:t>
            </a:r>
            <a:r>
              <a:rPr kumimoji="0" lang="en-US" sz="2000" b="1"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  &amp; Turned then into smart thinking questions </a:t>
            </a:r>
          </a:p>
          <a:p>
            <a:pPr marL="0" marR="0" lvl="0" indent="0" algn="just" defTabSz="914400" rtl="0" eaLnBrk="0" fontAlgn="base" latinLnBrk="0" hangingPunct="0">
              <a:lnSpc>
                <a:spcPct val="100000"/>
              </a:lnSpc>
              <a:spcBef>
                <a:spcPct val="0"/>
              </a:spcBef>
              <a:spcAft>
                <a:spcPct val="0"/>
              </a:spcAft>
              <a:buClrTx/>
              <a:buSzTx/>
              <a:buFontTx/>
              <a:buChar char="-"/>
              <a:tabLst/>
              <a:defRPr/>
            </a:pPr>
            <a:r>
              <a:rPr lang="en-US" sz="2000" b="1" kern="0" dirty="0" smtClean="0">
                <a:solidFill>
                  <a:schemeClr val="tx2"/>
                </a:solidFill>
                <a:effectLst>
                  <a:outerShdw blurRad="38100" dist="38100" dir="2700000" algn="tl">
                    <a:srgbClr val="000000"/>
                  </a:outerShdw>
                </a:effectLst>
                <a:latin typeface="Times New Roman" pitchFamily="18" charset="0"/>
                <a:ea typeface="+mj-ea"/>
                <a:cs typeface="Times New Roman" pitchFamily="18" charset="0"/>
              </a:rPr>
              <a:t> </a:t>
            </a:r>
            <a:endParaRPr kumimoji="0" lang="ar-SA" sz="2000" b="1" i="0" u="none" strike="noStrike" kern="0" cap="none" spc="0" normalizeH="0" baseline="0" noProof="0" dirty="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endParaRPr>
          </a:p>
        </p:txBody>
      </p:sp>
    </p:spTree>
  </p:cSld>
  <p:clrMapOvr>
    <a:masterClrMapping/>
  </p:clrMapOvr>
  <p:transition>
    <p:push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857224" y="2214554"/>
            <a:ext cx="7797800" cy="2376487"/>
          </a:xfrm>
        </p:spPr>
        <p:style>
          <a:lnRef idx="2">
            <a:schemeClr val="accent1"/>
          </a:lnRef>
          <a:fillRef idx="1">
            <a:schemeClr val="lt1"/>
          </a:fillRef>
          <a:effectRef idx="0">
            <a:schemeClr val="accent1"/>
          </a:effectRef>
          <a:fontRef idx="minor">
            <a:schemeClr val="dk1"/>
          </a:fontRef>
        </p:style>
        <p:txBody>
          <a:bodyPr/>
          <a:lstStyle/>
          <a:p>
            <a:pPr algn="ctr">
              <a:defRPr/>
            </a:pPr>
            <a:r>
              <a:rPr lang="en-US" sz="3600" dirty="0" smtClean="0">
                <a:latin typeface="Bernard MT Condensed" pitchFamily="18" charset="0"/>
              </a:rPr>
              <a:t>Health Promotion</a:t>
            </a:r>
            <a:r>
              <a:rPr lang="en-US" sz="2800" dirty="0" smtClean="0"/>
              <a:t/>
            </a:r>
            <a:br>
              <a:rPr lang="en-US" sz="2800" dirty="0" smtClean="0"/>
            </a:br>
            <a:r>
              <a:rPr lang="ar-SA" sz="2800" dirty="0" smtClean="0"/>
              <a:t/>
            </a:r>
            <a:br>
              <a:rPr lang="ar-SA" sz="2800" dirty="0" smtClean="0"/>
            </a:br>
            <a:r>
              <a:rPr lang="en-US" sz="2400" i="1" dirty="0" smtClean="0"/>
              <a:t>the New, the Fashionable the Millennium Name</a:t>
            </a:r>
            <a:endParaRPr lang="ar-SA" sz="2400" dirty="0"/>
          </a:p>
        </p:txBody>
      </p:sp>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632BA0A1-889D-4849-A067-5E187B8B4D85}" type="slidenum">
              <a:rPr lang="ar-SA" smtClean="0"/>
              <a:pPr>
                <a:defRPr/>
              </a:pPr>
              <a:t>32</a:t>
            </a:fld>
            <a:endParaRPr lang="en-US"/>
          </a:p>
        </p:txBody>
      </p:sp>
    </p:spTree>
  </p:cSld>
  <p:clrMapOvr>
    <a:masterClrMapping/>
  </p:clrMapOvr>
  <p:transition>
    <p:push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rrowheads="1"/>
          </p:cNvSpPr>
          <p:nvPr>
            <p:ph type="title"/>
          </p:nvPr>
        </p:nvSpPr>
        <p:spPr>
          <a:xfrm>
            <a:off x="1522414" y="71414"/>
            <a:ext cx="6407172" cy="808037"/>
          </a:xfrm>
        </p:spPr>
        <p:txBody>
          <a:bodyPr>
            <a:normAutofit fontScale="90000"/>
          </a:bodyPr>
          <a:lstStyle/>
          <a:p>
            <a:pPr algn="ctr" eaLnBrk="1" fontAlgn="auto" hangingPunct="1">
              <a:spcAft>
                <a:spcPts val="0"/>
              </a:spcAft>
              <a:defRPr/>
            </a:pPr>
            <a:r>
              <a:rPr lang="en-US" sz="2800" dirty="0" smtClean="0"/>
              <a:t>Health Promotion </a:t>
            </a:r>
            <a:br>
              <a:rPr lang="en-US" sz="2800" dirty="0" smtClean="0"/>
            </a:br>
            <a:r>
              <a:rPr lang="en-US" sz="2000" i="1" dirty="0" smtClean="0"/>
              <a:t>the Fashionable Millennium ‘New’ Name</a:t>
            </a:r>
            <a:endParaRPr lang="en-US" sz="2000" dirty="0" smtClean="0"/>
          </a:p>
        </p:txBody>
      </p:sp>
      <p:sp>
        <p:nvSpPr>
          <p:cNvPr id="173059" name="Rectangle 3"/>
          <p:cNvSpPr>
            <a:spLocks noGrp="1" noRot="1" noChangeArrowheads="1"/>
          </p:cNvSpPr>
          <p:nvPr>
            <p:ph idx="1"/>
          </p:nvPr>
        </p:nvSpPr>
        <p:spPr>
          <a:xfrm>
            <a:off x="468313" y="1052513"/>
            <a:ext cx="8377237" cy="4968875"/>
          </a:xfrm>
        </p:spPr>
        <p:txBody>
          <a:bodyPr>
            <a:noAutofit/>
          </a:bodyPr>
          <a:lstStyle/>
          <a:p>
            <a:pPr algn="just" rtl="0" eaLnBrk="1" fontAlgn="auto" hangingPunct="1">
              <a:spcAft>
                <a:spcPts val="0"/>
              </a:spcAft>
              <a:buFont typeface="Wingdings" pitchFamily="2" charset="2"/>
              <a:buNone/>
              <a:defRPr/>
            </a:pPr>
            <a:r>
              <a:rPr lang="en-US" sz="1800" b="1" dirty="0" smtClean="0">
                <a:latin typeface="Times New Roman" pitchFamily="18" charset="0"/>
                <a:cs typeface="Times New Roman" pitchFamily="18" charset="0"/>
              </a:rPr>
              <a:t>Definition of Health Promotion</a:t>
            </a:r>
          </a:p>
          <a:p>
            <a:pPr algn="just" rtl="0" eaLnBrk="1" fontAlgn="auto" hangingPunct="1">
              <a:spcAft>
                <a:spcPts val="0"/>
              </a:spcAft>
              <a:buFont typeface="Wingdings 2"/>
              <a:buChar char=""/>
              <a:defRPr/>
            </a:pPr>
            <a:r>
              <a:rPr lang="en-US" sz="2000" b="1" i="1" dirty="0" smtClean="0">
                <a:latin typeface="Times New Roman" pitchFamily="18" charset="0"/>
                <a:cs typeface="Times New Roman" pitchFamily="18" charset="0"/>
              </a:rPr>
              <a:t>Health Promotion </a:t>
            </a:r>
            <a:r>
              <a:rPr lang="en-US" sz="1800" b="1" i="1" dirty="0" smtClean="0">
                <a:latin typeface="Times New Roman" pitchFamily="18" charset="0"/>
                <a:cs typeface="Times New Roman" pitchFamily="18" charset="0"/>
              </a:rPr>
              <a:t>is the </a:t>
            </a:r>
            <a:r>
              <a:rPr lang="en-US" sz="1800" b="1" i="1" dirty="0" smtClean="0">
                <a:latin typeface="+mj-lt"/>
                <a:cs typeface="Times New Roman" pitchFamily="18" charset="0"/>
              </a:rPr>
              <a:t>art </a:t>
            </a:r>
            <a:r>
              <a:rPr lang="en-US" sz="1800" b="1" i="1" dirty="0" smtClean="0">
                <a:latin typeface="Times New Roman" pitchFamily="18" charset="0"/>
                <a:cs typeface="Times New Roman" pitchFamily="18" charset="0"/>
              </a:rPr>
              <a:t>and </a:t>
            </a:r>
            <a:r>
              <a:rPr lang="en-US" sz="1800" b="1" i="1" dirty="0" smtClean="0">
                <a:latin typeface="+mj-lt"/>
                <a:cs typeface="Times New Roman" pitchFamily="18" charset="0"/>
              </a:rPr>
              <a:t>science </a:t>
            </a:r>
            <a:r>
              <a:rPr lang="en-US" sz="1800" b="1" i="1" dirty="0" smtClean="0">
                <a:latin typeface="Times New Roman" pitchFamily="18" charset="0"/>
                <a:cs typeface="Times New Roman" pitchFamily="18" charset="0"/>
              </a:rPr>
              <a:t>of </a:t>
            </a:r>
            <a:r>
              <a:rPr lang="en-US" sz="1800" b="1" i="1" dirty="0" smtClean="0">
                <a:latin typeface="+mj-lt"/>
                <a:cs typeface="Times New Roman" pitchFamily="18" charset="0"/>
              </a:rPr>
              <a:t>helping</a:t>
            </a:r>
            <a:r>
              <a:rPr lang="en-US" sz="1800" b="1" i="1" dirty="0" smtClean="0">
                <a:latin typeface="Times New Roman" pitchFamily="18" charset="0"/>
                <a:cs typeface="Times New Roman" pitchFamily="18" charset="0"/>
              </a:rPr>
              <a:t> people </a:t>
            </a:r>
            <a:r>
              <a:rPr lang="en-US" sz="1800" b="1" i="1" dirty="0" smtClean="0">
                <a:latin typeface="+mj-lt"/>
                <a:cs typeface="Times New Roman" pitchFamily="18" charset="0"/>
              </a:rPr>
              <a:t>discover the synergies</a:t>
            </a:r>
            <a:r>
              <a:rPr lang="en-US" sz="1800" b="1" i="1" dirty="0" smtClean="0">
                <a:latin typeface="Times New Roman" pitchFamily="18" charset="0"/>
                <a:cs typeface="Times New Roman" pitchFamily="18" charset="0"/>
              </a:rPr>
              <a:t> (independent discovering) between their core passions and </a:t>
            </a:r>
            <a:r>
              <a:rPr lang="en-US" sz="1800" b="1" i="1" dirty="0" smtClean="0">
                <a:latin typeface="+mj-lt"/>
                <a:cs typeface="Times New Roman" pitchFamily="18" charset="0"/>
              </a:rPr>
              <a:t>optimal </a:t>
            </a:r>
            <a:r>
              <a:rPr lang="en-US" sz="1800" b="1" i="1" dirty="0" smtClean="0">
                <a:latin typeface="Times New Roman" pitchFamily="18" charset="0"/>
                <a:cs typeface="Times New Roman" pitchFamily="18" charset="0"/>
              </a:rPr>
              <a:t>health, </a:t>
            </a:r>
            <a:r>
              <a:rPr lang="en-US" sz="1800" b="1" i="1" dirty="0" smtClean="0">
                <a:latin typeface="+mj-lt"/>
                <a:cs typeface="Times New Roman" pitchFamily="18" charset="0"/>
              </a:rPr>
              <a:t>enhancing </a:t>
            </a:r>
            <a:r>
              <a:rPr lang="en-US" sz="1800" b="1" i="1" dirty="0" smtClean="0">
                <a:latin typeface="Times New Roman" pitchFamily="18" charset="0"/>
                <a:cs typeface="Times New Roman" pitchFamily="18" charset="0"/>
              </a:rPr>
              <a:t>their </a:t>
            </a:r>
            <a:r>
              <a:rPr lang="en-US" sz="1800" b="1" i="1" dirty="0" smtClean="0">
                <a:latin typeface="+mj-lt"/>
                <a:cs typeface="Times New Roman" pitchFamily="18" charset="0"/>
              </a:rPr>
              <a:t>motivation </a:t>
            </a:r>
            <a:r>
              <a:rPr lang="en-US" sz="1800" b="1" i="1" dirty="0" smtClean="0">
                <a:latin typeface="Times New Roman" pitchFamily="18" charset="0"/>
                <a:cs typeface="Times New Roman" pitchFamily="18" charset="0"/>
              </a:rPr>
              <a:t>to </a:t>
            </a:r>
            <a:r>
              <a:rPr lang="en-US" sz="1800" b="1" i="1" dirty="0" smtClean="0">
                <a:latin typeface="+mj-lt"/>
                <a:cs typeface="Times New Roman" pitchFamily="18" charset="0"/>
              </a:rPr>
              <a:t>strive </a:t>
            </a:r>
            <a:r>
              <a:rPr lang="en-US" sz="1800" b="1" i="1" dirty="0" smtClean="0">
                <a:latin typeface="Times New Roman" pitchFamily="18" charset="0"/>
                <a:cs typeface="Times New Roman" pitchFamily="18" charset="0"/>
              </a:rPr>
              <a:t>for </a:t>
            </a:r>
            <a:r>
              <a:rPr lang="en-US" sz="1800" b="1" i="1" dirty="0" smtClean="0">
                <a:latin typeface="+mj-lt"/>
                <a:cs typeface="Times New Roman" pitchFamily="18" charset="0"/>
              </a:rPr>
              <a:t>optimal </a:t>
            </a:r>
            <a:r>
              <a:rPr lang="en-US" sz="1800" i="1" dirty="0" smtClean="0">
                <a:latin typeface="+mj-lt"/>
                <a:cs typeface="Times New Roman" pitchFamily="18" charset="0"/>
              </a:rPr>
              <a:t>health</a:t>
            </a:r>
            <a:r>
              <a:rPr lang="en-US" sz="1800" i="1" dirty="0" smtClean="0">
                <a:latin typeface="Times New Roman" pitchFamily="18" charset="0"/>
                <a:cs typeface="Times New Roman" pitchFamily="18" charset="0"/>
              </a:rPr>
              <a:t>, </a:t>
            </a:r>
            <a:r>
              <a:rPr lang="en-US" sz="1800" b="1" i="1" dirty="0" smtClean="0">
                <a:latin typeface="Times New Roman" pitchFamily="18" charset="0"/>
                <a:cs typeface="Times New Roman" pitchFamily="18" charset="0"/>
              </a:rPr>
              <a:t>and </a:t>
            </a:r>
            <a:r>
              <a:rPr lang="en-US" sz="1800" b="1" i="1" dirty="0" smtClean="0">
                <a:latin typeface="+mj-lt"/>
                <a:cs typeface="Times New Roman" pitchFamily="18" charset="0"/>
              </a:rPr>
              <a:t>supporting </a:t>
            </a:r>
            <a:r>
              <a:rPr lang="en-US" sz="1800" b="1" i="1" dirty="0" smtClean="0">
                <a:latin typeface="Times New Roman" pitchFamily="18" charset="0"/>
                <a:cs typeface="Times New Roman" pitchFamily="18" charset="0"/>
              </a:rPr>
              <a:t>them in changing their </a:t>
            </a:r>
            <a:r>
              <a:rPr lang="en-US" sz="1800" b="1" i="1" dirty="0" smtClean="0">
                <a:latin typeface="Arial Black" pitchFamily="34" charset="0"/>
                <a:cs typeface="Times New Roman" pitchFamily="18" charset="0"/>
              </a:rPr>
              <a:t>lifestyle</a:t>
            </a:r>
            <a:r>
              <a:rPr lang="en-US" sz="1800" b="1" i="1" dirty="0" smtClean="0">
                <a:latin typeface="Times New Roman" pitchFamily="18" charset="0"/>
                <a:cs typeface="Times New Roman" pitchFamily="18" charset="0"/>
              </a:rPr>
              <a:t> to </a:t>
            </a:r>
            <a:r>
              <a:rPr lang="en-US" sz="1800" b="1" i="1" dirty="0" smtClean="0">
                <a:latin typeface="+mj-lt"/>
                <a:cs typeface="Times New Roman" pitchFamily="18" charset="0"/>
              </a:rPr>
              <a:t>move </a:t>
            </a:r>
            <a:r>
              <a:rPr lang="en-US" sz="1800" b="1" i="1" dirty="0" smtClean="0">
                <a:latin typeface="Times New Roman" pitchFamily="18" charset="0"/>
                <a:cs typeface="Times New Roman" pitchFamily="18" charset="0"/>
              </a:rPr>
              <a:t>toward </a:t>
            </a:r>
            <a:r>
              <a:rPr lang="en-US" sz="1800" b="1" i="1" dirty="0" smtClean="0">
                <a:latin typeface="+mj-lt"/>
                <a:cs typeface="Times New Roman" pitchFamily="18" charset="0"/>
              </a:rPr>
              <a:t>a state of optimal health. </a:t>
            </a:r>
          </a:p>
          <a:p>
            <a:pPr algn="just" rtl="0" eaLnBrk="1" fontAlgn="auto" hangingPunct="1">
              <a:spcAft>
                <a:spcPts val="0"/>
              </a:spcAft>
              <a:buFont typeface="Wingdings 2"/>
              <a:buChar char=""/>
              <a:defRPr/>
            </a:pPr>
            <a:endParaRPr lang="en-US" sz="1800" dirty="0" smtClean="0">
              <a:latin typeface="Times New Roman" pitchFamily="18" charset="0"/>
              <a:cs typeface="Times New Roman" pitchFamily="18" charset="0"/>
            </a:endParaRPr>
          </a:p>
          <a:p>
            <a:pPr algn="just" rtl="0" eaLnBrk="1" fontAlgn="auto" hangingPunct="1">
              <a:spcAft>
                <a:spcPts val="0"/>
              </a:spcAft>
              <a:buFont typeface="Wingdings 2"/>
              <a:buChar char=""/>
              <a:defRPr/>
            </a:pPr>
            <a:r>
              <a:rPr lang="en-US" sz="1800" b="1" dirty="0" smtClean="0">
                <a:latin typeface="Arial Black" pitchFamily="34" charset="0"/>
                <a:cs typeface="Times New Roman" pitchFamily="18" charset="0"/>
              </a:rPr>
              <a:t>Optimal health </a:t>
            </a:r>
            <a:r>
              <a:rPr lang="en-US" sz="1800" dirty="0" smtClean="0">
                <a:latin typeface="Times New Roman" pitchFamily="18" charset="0"/>
                <a:cs typeface="Times New Roman" pitchFamily="18" charset="0"/>
              </a:rPr>
              <a:t>is a dynamic balance of physical, emotional, social, spiritual, intellectual health,  ….. </a:t>
            </a:r>
            <a:r>
              <a:rPr lang="en-US" sz="1800" b="1" dirty="0" smtClean="0">
                <a:latin typeface="Times New Roman" pitchFamily="18" charset="0"/>
                <a:cs typeface="Times New Roman" pitchFamily="18" charset="0"/>
              </a:rPr>
              <a:t>more... !! </a:t>
            </a:r>
          </a:p>
          <a:p>
            <a:pPr algn="just" rtl="0" eaLnBrk="1" fontAlgn="auto" hangingPunct="1">
              <a:spcAft>
                <a:spcPts val="0"/>
              </a:spcAft>
              <a:buFont typeface="Wingdings 2"/>
              <a:buChar char=""/>
              <a:defRPr/>
            </a:pPr>
            <a:endParaRPr lang="en-US" sz="1800" dirty="0" smtClean="0">
              <a:latin typeface="Times New Roman" pitchFamily="18" charset="0"/>
              <a:cs typeface="Times New Roman" pitchFamily="18" charset="0"/>
            </a:endParaRPr>
          </a:p>
          <a:p>
            <a:pPr algn="just" rtl="0" eaLnBrk="1" fontAlgn="auto" hangingPunct="1">
              <a:spcAft>
                <a:spcPts val="0"/>
              </a:spcAft>
              <a:buFont typeface="Wingdings 2"/>
              <a:buChar char=""/>
              <a:defRPr/>
            </a:pPr>
            <a:r>
              <a:rPr lang="en-US" sz="1800" b="1" dirty="0" smtClean="0">
                <a:latin typeface="Times New Roman" pitchFamily="18" charset="0"/>
                <a:cs typeface="Times New Roman" pitchFamily="18" charset="0"/>
              </a:rPr>
              <a:t>Lifestyle change </a:t>
            </a:r>
            <a:r>
              <a:rPr lang="en-US" sz="1800" dirty="0" smtClean="0">
                <a:latin typeface="Times New Roman" pitchFamily="18" charset="0"/>
                <a:cs typeface="Times New Roman" pitchFamily="18" charset="0"/>
              </a:rPr>
              <a:t>can be </a:t>
            </a:r>
            <a:r>
              <a:rPr lang="en-US" sz="1800" b="1" dirty="0" smtClean="0">
                <a:latin typeface="Times New Roman" pitchFamily="18" charset="0"/>
                <a:cs typeface="Times New Roman" pitchFamily="18" charset="0"/>
              </a:rPr>
              <a:t>facilitated</a:t>
            </a:r>
            <a:r>
              <a:rPr lang="en-US" sz="1800" dirty="0" smtClean="0">
                <a:latin typeface="Times New Roman" pitchFamily="18" charset="0"/>
                <a:cs typeface="Times New Roman" pitchFamily="18" charset="0"/>
              </a:rPr>
              <a:t> through a combination of learning experiences that enhance </a:t>
            </a:r>
            <a:r>
              <a:rPr lang="en-US" sz="1800" b="1" dirty="0" smtClean="0">
                <a:latin typeface="Times New Roman" pitchFamily="18" charset="0"/>
                <a:cs typeface="Times New Roman" pitchFamily="18" charset="0"/>
              </a:rPr>
              <a:t>awareness</a:t>
            </a:r>
            <a:r>
              <a:rPr lang="en-US" sz="1800" dirty="0" smtClean="0">
                <a:latin typeface="Times New Roman" pitchFamily="18" charset="0"/>
                <a:cs typeface="Times New Roman" pitchFamily="18" charset="0"/>
              </a:rPr>
              <a:t>, increase motivation, and build skills and, most important, through the creation of opportunities that open access to environments that make positive health practices the easiest choice.</a:t>
            </a:r>
          </a:p>
          <a:p>
            <a:pPr algn="just" rtl="0" eaLnBrk="1" fontAlgn="auto" hangingPunct="1">
              <a:spcAft>
                <a:spcPts val="0"/>
              </a:spcAft>
              <a:buFont typeface="Wingdings 2"/>
              <a:buChar char=""/>
              <a:defRPr/>
            </a:pPr>
            <a:r>
              <a:rPr lang="en-US" sz="1800" dirty="0" smtClean="0">
                <a:latin typeface="Times New Roman" pitchFamily="18" charset="0"/>
                <a:cs typeface="Times New Roman" pitchFamily="18" charset="0"/>
              </a:rPr>
              <a:t>Meanwhile; O’Donnell MP. Defined HP as a process of ‘</a:t>
            </a:r>
            <a:r>
              <a:rPr lang="en-US" sz="1800" b="1" i="1" dirty="0" smtClean="0">
                <a:latin typeface="Times New Roman" pitchFamily="18" charset="0"/>
                <a:cs typeface="Times New Roman" pitchFamily="18" charset="0"/>
              </a:rPr>
              <a:t>embracing passion, enhancing motivation, recognizing dynamic balance, and creating opportunities’</a:t>
            </a:r>
            <a:r>
              <a:rPr lang="en-US" sz="1800" dirty="0" smtClean="0">
                <a:latin typeface="Times New Roman" pitchFamily="18" charset="0"/>
                <a:cs typeface="Times New Roman" pitchFamily="18" charset="0"/>
              </a:rPr>
              <a:t>. </a:t>
            </a:r>
          </a:p>
          <a:p>
            <a:pPr algn="ctr" rtl="0" eaLnBrk="1" fontAlgn="auto" hangingPunct="1">
              <a:spcAft>
                <a:spcPts val="0"/>
              </a:spcAft>
              <a:buFont typeface="Wingdings" pitchFamily="2" charset="2"/>
              <a:buNone/>
              <a:defRPr/>
            </a:pPr>
            <a:r>
              <a:rPr lang="en-US" sz="1800" b="1" dirty="0" smtClean="0">
                <a:latin typeface="Times New Roman" pitchFamily="18" charset="0"/>
                <a:cs typeface="Times New Roman" pitchFamily="18" charset="0"/>
              </a:rPr>
              <a:t>Am J Health </a:t>
            </a:r>
            <a:r>
              <a:rPr lang="en-US" sz="1800" b="1" dirty="0" err="1" smtClean="0">
                <a:latin typeface="Times New Roman" pitchFamily="18" charset="0"/>
                <a:cs typeface="Times New Roman" pitchFamily="18" charset="0"/>
              </a:rPr>
              <a:t>Promot</a:t>
            </a:r>
            <a:r>
              <a:rPr lang="en-US" sz="1800" b="1" dirty="0" smtClean="0">
                <a:latin typeface="Times New Roman" pitchFamily="18" charset="0"/>
                <a:cs typeface="Times New Roman" pitchFamily="18" charset="0"/>
              </a:rPr>
              <a:t>. 2009 Sept Oct;24(1):iv.</a:t>
            </a:r>
            <a:endParaRPr lang="ar-SA" sz="1800" b="1" dirty="0" smtClean="0">
              <a:latin typeface="Times New Roman" pitchFamily="18" charset="0"/>
              <a:cs typeface="Times New Roman" pitchFamily="18" charset="0"/>
            </a:endParaRPr>
          </a:p>
          <a:p>
            <a:pPr algn="ctr" rtl="0" eaLnBrk="1" fontAlgn="auto" hangingPunct="1">
              <a:spcAft>
                <a:spcPts val="0"/>
              </a:spcAft>
              <a:buFont typeface="Wingdings" pitchFamily="2" charset="2"/>
              <a:buNone/>
              <a:defRPr/>
            </a:pPr>
            <a:r>
              <a:rPr lang="en-US" sz="1800" b="1" dirty="0" smtClean="0">
                <a:latin typeface="Times New Roman" pitchFamily="18" charset="0"/>
                <a:cs typeface="Times New Roman" pitchFamily="18" charset="0"/>
              </a:rPr>
              <a:t> </a:t>
            </a:r>
            <a:endParaRPr lang="en-US" sz="1800" b="1" baseline="30000" dirty="0">
              <a:latin typeface="Times New Roman" pitchFamily="18" charset="0"/>
              <a:cs typeface="Times New Roman" pitchFamily="18" charset="0"/>
            </a:endParaRPr>
          </a:p>
        </p:txBody>
      </p:sp>
      <p:sp>
        <p:nvSpPr>
          <p:cNvPr id="6" name="عنصر نائب لرقم الشريحة 5"/>
          <p:cNvSpPr>
            <a:spLocks noGrp="1"/>
          </p:cNvSpPr>
          <p:nvPr>
            <p:ph type="sldNum" sz="quarter" idx="12"/>
          </p:nvPr>
        </p:nvSpPr>
        <p:spPr/>
        <p:txBody>
          <a:bodyPr/>
          <a:lstStyle/>
          <a:p>
            <a:pPr>
              <a:defRPr/>
            </a:pPr>
            <a:fld id="{8974B882-D740-406E-A983-664FD0A43E27}" type="slidenum">
              <a:rPr lang="ar-SA"/>
              <a:pPr>
                <a:defRPr/>
              </a:pPr>
              <a:t>33</a:t>
            </a:fld>
            <a:endParaRPr lang="en-US"/>
          </a:p>
        </p:txBody>
      </p:sp>
      <p:sp>
        <p:nvSpPr>
          <p:cNvPr id="7" name="عنصر نائب للتاريخ 6"/>
          <p:cNvSpPr>
            <a:spLocks noGrp="1"/>
          </p:cNvSpPr>
          <p:nvPr>
            <p:ph type="dt" sz="half" idx="10"/>
          </p:nvPr>
        </p:nvSpPr>
        <p:spPr>
          <a:xfrm>
            <a:off x="357159" y="6429396"/>
            <a:ext cx="1428760" cy="255609"/>
          </a:xfrm>
        </p:spPr>
        <p:txBody>
          <a:bodyPr/>
          <a:lstStyle/>
          <a:p>
            <a:pPr>
              <a:defRPr/>
            </a:pPr>
            <a:r>
              <a:rPr lang="ar-SA" smtClean="0"/>
              <a:t>CHS487</a:t>
            </a:r>
            <a:endParaRPr lang="en-US" dirty="0"/>
          </a:p>
        </p:txBody>
      </p:sp>
      <p:sp>
        <p:nvSpPr>
          <p:cNvPr id="8" name="عنصر نائب للتذييل 7"/>
          <p:cNvSpPr>
            <a:spLocks noGrp="1"/>
          </p:cNvSpPr>
          <p:nvPr>
            <p:ph type="ftr" sz="quarter" idx="11"/>
          </p:nvPr>
        </p:nvSpPr>
        <p:spPr>
          <a:xfrm>
            <a:off x="3428992" y="6530953"/>
            <a:ext cx="2895600" cy="184195"/>
          </a:xfrm>
        </p:spPr>
        <p:txBody>
          <a:bodyPr/>
          <a:lstStyle/>
          <a:p>
            <a:pPr>
              <a:defRPr/>
            </a:pPr>
            <a:r>
              <a:rPr lang="en-US" sz="1200" smtClean="0"/>
              <a:t>Johali 2 DHES 2014</a:t>
            </a:r>
            <a:endParaRPr lang="en-US" sz="1200" dirty="0"/>
          </a:p>
        </p:txBody>
      </p:sp>
    </p:spTree>
  </p:cSld>
  <p:clrMapOvr>
    <a:masterClrMapping/>
  </p:clrMapOvr>
  <p:transition>
    <p:push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عنوان 6"/>
          <p:cNvSpPr>
            <a:spLocks noGrp="1"/>
          </p:cNvSpPr>
          <p:nvPr>
            <p:ph type="title"/>
          </p:nvPr>
        </p:nvSpPr>
        <p:spPr>
          <a:xfrm>
            <a:off x="457200" y="404813"/>
            <a:ext cx="4186238" cy="647700"/>
          </a:xfrm>
        </p:spPr>
        <p:txBody>
          <a:bodyPr/>
          <a:lstStyle/>
          <a:p>
            <a:pPr eaLnBrk="1" fontAlgn="auto" hangingPunct="1">
              <a:spcAft>
                <a:spcPts val="0"/>
              </a:spcAft>
              <a:defRPr/>
            </a:pPr>
            <a:r>
              <a:rPr lang="en-US" sz="3200" dirty="0" smtClean="0"/>
              <a:t>HP Def. Model:</a:t>
            </a:r>
            <a:endParaRPr lang="ar-SA" sz="3200" dirty="0"/>
          </a:p>
        </p:txBody>
      </p:sp>
      <p:sp>
        <p:nvSpPr>
          <p:cNvPr id="43011" name="عنصر نائب للنص 7"/>
          <p:cNvSpPr>
            <a:spLocks noGrp="1"/>
          </p:cNvSpPr>
          <p:nvPr>
            <p:ph type="body" sz="half" idx="1"/>
          </p:nvPr>
        </p:nvSpPr>
        <p:spPr>
          <a:xfrm>
            <a:off x="611188" y="1484313"/>
            <a:ext cx="3927475" cy="4191000"/>
          </a:xfrm>
        </p:spPr>
        <p:txBody>
          <a:bodyPr/>
          <a:lstStyle/>
          <a:p>
            <a:pPr algn="ctr" eaLnBrk="1" hangingPunct="1">
              <a:defRPr/>
            </a:pPr>
            <a:endParaRPr lang="en-US" sz="1600" smtClean="0"/>
          </a:p>
          <a:p>
            <a:pPr algn="ctr" eaLnBrk="1" hangingPunct="1">
              <a:defRPr/>
            </a:pPr>
            <a:endParaRPr lang="en-US" sz="1600" smtClean="0"/>
          </a:p>
          <a:p>
            <a:pPr algn="ctr" eaLnBrk="1" hangingPunct="1">
              <a:defRPr/>
            </a:pPr>
            <a:endParaRPr lang="en-US" sz="1600" smtClean="0"/>
          </a:p>
          <a:p>
            <a:pPr algn="ctr" eaLnBrk="1" hangingPunct="1">
              <a:defRPr/>
            </a:pPr>
            <a:endParaRPr lang="en-US" sz="1600" smtClean="0"/>
          </a:p>
          <a:p>
            <a:pPr algn="ctr" eaLnBrk="1" hangingPunct="1">
              <a:defRPr/>
            </a:pPr>
            <a:endParaRPr lang="en-US" sz="1600" smtClean="0"/>
          </a:p>
          <a:p>
            <a:pPr algn="ctr" eaLnBrk="1" hangingPunct="1">
              <a:defRPr/>
            </a:pPr>
            <a:endParaRPr lang="en-US" sz="1600" smtClean="0"/>
          </a:p>
          <a:p>
            <a:pPr algn="ctr" eaLnBrk="1" hangingPunct="1">
              <a:defRPr/>
            </a:pPr>
            <a:endParaRPr lang="en-US" sz="1600" smtClean="0"/>
          </a:p>
          <a:p>
            <a:pPr algn="ctr" eaLnBrk="1" hangingPunct="1">
              <a:defRPr/>
            </a:pPr>
            <a:endParaRPr lang="ar-SA" sz="1600" smtClean="0">
              <a:cs typeface="Tahoma" pitchFamily="34" charset="0"/>
            </a:endParaRPr>
          </a:p>
        </p:txBody>
      </p:sp>
      <p:sp>
        <p:nvSpPr>
          <p:cNvPr id="43012" name="عنصر نائب للمحتوى 8"/>
          <p:cNvSpPr>
            <a:spLocks noGrp="1"/>
          </p:cNvSpPr>
          <p:nvPr>
            <p:ph sz="quarter" idx="2"/>
          </p:nvPr>
        </p:nvSpPr>
        <p:spPr>
          <a:xfrm>
            <a:off x="4214810" y="285728"/>
            <a:ext cx="4418012" cy="5500726"/>
          </a:xfrm>
        </p:spPr>
        <p:txBody>
          <a:bodyPr/>
          <a:lstStyle/>
          <a:p>
            <a:pPr algn="l" rtl="0" eaLnBrk="1" hangingPunct="1">
              <a:defRPr/>
            </a:pPr>
            <a:r>
              <a:rPr lang="en-US" sz="2000" b="1" i="1" dirty="0" smtClean="0">
                <a:latin typeface="Times New Roman" pitchFamily="18" charset="0"/>
                <a:cs typeface="Times New Roman" pitchFamily="18" charset="0"/>
              </a:rPr>
              <a:t>Physical</a:t>
            </a:r>
            <a:r>
              <a:rPr lang="en-US" sz="2000" dirty="0" smtClean="0">
                <a:latin typeface="Times New Roman" pitchFamily="18" charset="0"/>
                <a:cs typeface="Times New Roman" pitchFamily="18" charset="0"/>
              </a:rPr>
              <a:t>: Fitness;  Nutrition;  Medical self-care;  Control of substance abuse. </a:t>
            </a:r>
          </a:p>
          <a:p>
            <a:pPr algn="l" rtl="0" eaLnBrk="1" hangingPunct="1">
              <a:defRPr/>
            </a:pPr>
            <a:endParaRPr lang="en-US" sz="2000" b="1" i="1" dirty="0" smtClean="0">
              <a:latin typeface="Times New Roman" pitchFamily="18" charset="0"/>
              <a:cs typeface="Times New Roman" pitchFamily="18" charset="0"/>
            </a:endParaRPr>
          </a:p>
          <a:p>
            <a:pPr algn="l" rtl="0" eaLnBrk="1" hangingPunct="1">
              <a:defRPr/>
            </a:pPr>
            <a:r>
              <a:rPr lang="en-US" sz="2000" b="1" i="1" dirty="0" smtClean="0">
                <a:latin typeface="Times New Roman" pitchFamily="18" charset="0"/>
                <a:cs typeface="Times New Roman" pitchFamily="18" charset="0"/>
              </a:rPr>
              <a:t>Emotional:</a:t>
            </a:r>
            <a:r>
              <a:rPr lang="en-US" sz="2000" dirty="0" smtClean="0">
                <a:latin typeface="Times New Roman" pitchFamily="18" charset="0"/>
                <a:cs typeface="Times New Roman" pitchFamily="18" charset="0"/>
              </a:rPr>
              <a:t> Care for emotional crisis.  Stress Management</a:t>
            </a:r>
          </a:p>
          <a:p>
            <a:pPr algn="l" rtl="0" eaLnBrk="1" hangingPunct="1">
              <a:buNone/>
              <a:defRPr/>
            </a:pPr>
            <a:endParaRPr lang="en-US" sz="2000" b="1" i="1" dirty="0" smtClean="0">
              <a:latin typeface="Times New Roman" pitchFamily="18" charset="0"/>
              <a:cs typeface="Times New Roman" pitchFamily="18" charset="0"/>
            </a:endParaRPr>
          </a:p>
          <a:p>
            <a:pPr algn="l" rtl="0" eaLnBrk="1" hangingPunct="1">
              <a:defRPr/>
            </a:pPr>
            <a:r>
              <a:rPr lang="en-US" sz="2000" b="1" i="1" dirty="0" smtClean="0">
                <a:latin typeface="Times New Roman" pitchFamily="18" charset="0"/>
                <a:cs typeface="Times New Roman" pitchFamily="18" charset="0"/>
              </a:rPr>
              <a:t>Social</a:t>
            </a:r>
            <a:r>
              <a:rPr lang="en-US" sz="2000" dirty="0" smtClean="0">
                <a:latin typeface="Times New Roman" pitchFamily="18" charset="0"/>
                <a:cs typeface="Times New Roman" pitchFamily="18" charset="0"/>
              </a:rPr>
              <a:t>: Communities.  Families.  Friends </a:t>
            </a:r>
            <a:endParaRPr lang="ar-SA" sz="2000" dirty="0" smtClean="0">
              <a:latin typeface="Times New Roman" pitchFamily="18" charset="0"/>
              <a:cs typeface="Times New Roman" pitchFamily="18" charset="0"/>
            </a:endParaRPr>
          </a:p>
          <a:p>
            <a:pPr algn="l" rtl="0" eaLnBrk="1" hangingPunct="1">
              <a:defRPr/>
            </a:pPr>
            <a:endParaRPr lang="en-US" sz="2000" dirty="0" smtClean="0">
              <a:latin typeface="Times New Roman" pitchFamily="18" charset="0"/>
              <a:cs typeface="Times New Roman" pitchFamily="18" charset="0"/>
            </a:endParaRPr>
          </a:p>
          <a:p>
            <a:pPr algn="l" rtl="0" eaLnBrk="1" hangingPunct="1">
              <a:defRPr/>
            </a:pPr>
            <a:r>
              <a:rPr lang="en-US" sz="2000" b="1" i="1" dirty="0" smtClean="0">
                <a:latin typeface="Times New Roman" pitchFamily="18" charset="0"/>
                <a:cs typeface="Times New Roman" pitchFamily="18" charset="0"/>
              </a:rPr>
              <a:t>Intellectual</a:t>
            </a:r>
            <a:r>
              <a:rPr lang="en-US" sz="2000" dirty="0" smtClean="0">
                <a:latin typeface="Times New Roman" pitchFamily="18" charset="0"/>
                <a:cs typeface="Times New Roman" pitchFamily="18" charset="0"/>
              </a:rPr>
              <a:t> : Educational; Achievement; Career development </a:t>
            </a:r>
          </a:p>
          <a:p>
            <a:pPr algn="l" rtl="0" eaLnBrk="1" hangingPunct="1">
              <a:defRPr/>
            </a:pPr>
            <a:endParaRPr lang="ar-SA" sz="2000" b="1" i="1" dirty="0" smtClean="0">
              <a:latin typeface="Times New Roman" pitchFamily="18" charset="0"/>
              <a:cs typeface="Times New Roman" pitchFamily="18" charset="0"/>
            </a:endParaRPr>
          </a:p>
          <a:p>
            <a:pPr algn="l" rtl="0" eaLnBrk="1" hangingPunct="1">
              <a:defRPr/>
            </a:pPr>
            <a:r>
              <a:rPr lang="en-US" sz="2000" b="1" i="1" dirty="0" smtClean="0">
                <a:latin typeface="Times New Roman" pitchFamily="18" charset="0"/>
                <a:cs typeface="Times New Roman" pitchFamily="18" charset="0"/>
              </a:rPr>
              <a:t>Spiritual</a:t>
            </a:r>
            <a:r>
              <a:rPr lang="en-US" sz="2000" dirty="0" smtClean="0">
                <a:latin typeface="Times New Roman" pitchFamily="18" charset="0"/>
                <a:cs typeface="Times New Roman" pitchFamily="18" charset="0"/>
              </a:rPr>
              <a:t> : Love; Hope;  Charity….  </a:t>
            </a:r>
            <a:r>
              <a:rPr lang="en-US" sz="1600" dirty="0" smtClean="0">
                <a:solidFill>
                  <a:srgbClr val="FF0000"/>
                </a:solidFill>
                <a:latin typeface="Times New Roman" pitchFamily="18" charset="0"/>
                <a:cs typeface="Times New Roman" pitchFamily="18" charset="0"/>
              </a:rPr>
              <a:t>(</a:t>
            </a:r>
            <a:r>
              <a:rPr lang="en-US" sz="1600" b="1" i="1" dirty="0" smtClean="0">
                <a:solidFill>
                  <a:srgbClr val="FF0000"/>
                </a:solidFill>
                <a:latin typeface="Times New Roman" pitchFamily="18" charset="0"/>
                <a:cs typeface="Times New Roman" pitchFamily="18" charset="0"/>
              </a:rPr>
              <a:t>It is more…..see “</a:t>
            </a:r>
            <a:r>
              <a:rPr lang="en-US" sz="1600" b="1" i="1" dirty="0" err="1" smtClean="0">
                <a:solidFill>
                  <a:srgbClr val="FF0000"/>
                </a:solidFill>
                <a:latin typeface="Times New Roman" pitchFamily="18" charset="0"/>
                <a:cs typeface="Times New Roman" pitchFamily="18" charset="0"/>
              </a:rPr>
              <a:t>Johali</a:t>
            </a:r>
            <a:r>
              <a:rPr lang="en-US" sz="1600" b="1" i="1" dirty="0" smtClean="0">
                <a:solidFill>
                  <a:srgbClr val="FF0000"/>
                </a:solidFill>
                <a:latin typeface="Times New Roman" pitchFamily="18" charset="0"/>
                <a:cs typeface="Times New Roman" pitchFamily="18" charset="0"/>
              </a:rPr>
              <a:t> 2010 SARMR San Antonio, Texas, US, </a:t>
            </a:r>
            <a:r>
              <a:rPr lang="en-US" sz="1600" b="1" i="1" dirty="0" err="1" smtClean="0">
                <a:solidFill>
                  <a:srgbClr val="FF0000"/>
                </a:solidFill>
                <a:latin typeface="Times New Roman" pitchFamily="18" charset="0"/>
                <a:cs typeface="Times New Roman" pitchFamily="18" charset="0"/>
              </a:rPr>
              <a:t>Jjohali</a:t>
            </a:r>
            <a:r>
              <a:rPr lang="en-US" sz="1600" b="1" i="1" dirty="0" smtClean="0">
                <a:solidFill>
                  <a:srgbClr val="FF0000"/>
                </a:solidFill>
                <a:latin typeface="Times New Roman" pitchFamily="18" charset="0"/>
                <a:cs typeface="Times New Roman" pitchFamily="18" charset="0"/>
              </a:rPr>
              <a:t> Res. Sites )</a:t>
            </a:r>
          </a:p>
        </p:txBody>
      </p:sp>
      <p:sp>
        <p:nvSpPr>
          <p:cNvPr id="5" name="عنصر نائب للتذييل 4"/>
          <p:cNvSpPr>
            <a:spLocks noGrp="1"/>
          </p:cNvSpPr>
          <p:nvPr>
            <p:ph type="ftr" sz="quarter" idx="11"/>
          </p:nvPr>
        </p:nvSpPr>
        <p:spPr>
          <a:xfrm>
            <a:off x="500034" y="6500834"/>
            <a:ext cx="8353425" cy="198453"/>
          </a:xfrm>
        </p:spPr>
        <p:txBody>
          <a:bodyPr/>
          <a:lstStyle/>
          <a:p>
            <a:pPr>
              <a:defRPr/>
            </a:pPr>
            <a:r>
              <a:rPr lang="en-US" sz="1100" i="1" smtClean="0">
                <a:latin typeface="Arial Black" pitchFamily="34" charset="0"/>
              </a:rPr>
              <a:t>Johali 2 DHES 2014</a:t>
            </a:r>
            <a:endParaRPr lang="en-US" sz="1100" i="1" dirty="0">
              <a:latin typeface="Arial Black" pitchFamily="34" charset="0"/>
            </a:endParaRPr>
          </a:p>
        </p:txBody>
      </p:sp>
      <p:sp>
        <p:nvSpPr>
          <p:cNvPr id="6" name="عنصر نائب لرقم الشريحة 5"/>
          <p:cNvSpPr>
            <a:spLocks noGrp="1"/>
          </p:cNvSpPr>
          <p:nvPr>
            <p:ph type="sldNum" sz="quarter" idx="12"/>
          </p:nvPr>
        </p:nvSpPr>
        <p:spPr>
          <a:xfrm>
            <a:off x="8532813" y="6143644"/>
            <a:ext cx="611187" cy="360362"/>
          </a:xfrm>
        </p:spPr>
        <p:txBody>
          <a:bodyPr/>
          <a:lstStyle/>
          <a:p>
            <a:pPr>
              <a:defRPr/>
            </a:pPr>
            <a:fld id="{E295AB1A-1D4B-4C2A-86B1-C1A23E4A1200}" type="slidenum">
              <a:rPr lang="ar-SA" smtClean="0"/>
              <a:pPr>
                <a:defRPr/>
              </a:pPr>
              <a:t>34</a:t>
            </a:fld>
            <a:endParaRPr lang="en-US" dirty="0"/>
          </a:p>
        </p:txBody>
      </p:sp>
      <p:pic>
        <p:nvPicPr>
          <p:cNvPr id="35847" name="Picture 2" descr="C:\Users\user\Pictures\ajhp_circle_graph HP Define.jpg"/>
          <p:cNvPicPr>
            <a:picLocks noChangeAspect="1" noChangeArrowheads="1"/>
          </p:cNvPicPr>
          <p:nvPr/>
        </p:nvPicPr>
        <p:blipFill>
          <a:blip r:embed="rId2" cstate="print"/>
          <a:srcRect/>
          <a:stretch>
            <a:fillRect/>
          </a:stretch>
        </p:blipFill>
        <p:spPr bwMode="auto">
          <a:xfrm>
            <a:off x="500034" y="1268413"/>
            <a:ext cx="3351241" cy="3889375"/>
          </a:xfrm>
          <a:prstGeom prst="rect">
            <a:avLst/>
          </a:prstGeom>
          <a:noFill/>
          <a:ln w="9525">
            <a:noFill/>
            <a:miter lim="800000"/>
            <a:headEnd/>
            <a:tailEnd/>
          </a:ln>
        </p:spPr>
      </p:pic>
      <p:sp>
        <p:nvSpPr>
          <p:cNvPr id="35848" name="مستطيل 12"/>
          <p:cNvSpPr>
            <a:spLocks noChangeArrowheads="1"/>
          </p:cNvSpPr>
          <p:nvPr/>
        </p:nvSpPr>
        <p:spPr bwMode="auto">
          <a:xfrm>
            <a:off x="395288" y="5229225"/>
            <a:ext cx="4105275" cy="287338"/>
          </a:xfrm>
          <a:prstGeom prst="rect">
            <a:avLst/>
          </a:prstGeom>
          <a:noFill/>
          <a:ln w="9525">
            <a:noFill/>
            <a:miter lim="800000"/>
            <a:headEnd/>
            <a:tailEnd/>
          </a:ln>
        </p:spPr>
        <p:txBody>
          <a:bodyPr>
            <a:spAutoFit/>
          </a:bodyPr>
          <a:lstStyle/>
          <a:p>
            <a:pPr algn="ctr"/>
            <a:r>
              <a:rPr lang="en-US" sz="1200" b="1">
                <a:hlinkClick r:id="rId3"/>
              </a:rPr>
              <a:t>http://www.healthpromotionjournal.com/index.html</a:t>
            </a:r>
            <a:r>
              <a:rPr lang="en-US" sz="1200" b="1"/>
              <a:t> </a:t>
            </a:r>
            <a:endParaRPr lang="ar-SA" sz="1200" b="1"/>
          </a:p>
        </p:txBody>
      </p:sp>
      <p:sp>
        <p:nvSpPr>
          <p:cNvPr id="10" name="عنصر نائب للتاريخ 9"/>
          <p:cNvSpPr>
            <a:spLocks noGrp="1"/>
          </p:cNvSpPr>
          <p:nvPr>
            <p:ph type="dt" sz="half" idx="10"/>
          </p:nvPr>
        </p:nvSpPr>
        <p:spPr/>
        <p:txBody>
          <a:bodyPr/>
          <a:lstStyle/>
          <a:p>
            <a:pPr>
              <a:defRPr/>
            </a:pPr>
            <a:r>
              <a:rPr lang="ar-SA" smtClean="0"/>
              <a:t>CHS487</a:t>
            </a:r>
            <a:endParaRPr lang="en-US"/>
          </a:p>
        </p:txBody>
      </p:sp>
      <p:sp>
        <p:nvSpPr>
          <p:cNvPr id="11" name="مستطيل 10"/>
          <p:cNvSpPr/>
          <p:nvPr/>
        </p:nvSpPr>
        <p:spPr>
          <a:xfrm>
            <a:off x="928662" y="5857892"/>
            <a:ext cx="7643866" cy="646331"/>
          </a:xfrm>
          <a:prstGeom prst="rect">
            <a:avLst/>
          </a:prstGeom>
        </p:spPr>
        <p:txBody>
          <a:bodyPr wrap="square">
            <a:spAutoFit/>
          </a:bodyPr>
          <a:lstStyle/>
          <a:p>
            <a:pPr algn="ctr" rtl="0"/>
            <a:r>
              <a:rPr lang="en-US" b="1" i="1" dirty="0" smtClean="0">
                <a:latin typeface="Times New Roman" pitchFamily="18" charset="0"/>
                <a:cs typeface="Times New Roman" pitchFamily="18" charset="0"/>
              </a:rPr>
              <a:t>Compare to the above concepts …Is\ Are there missing …factor\</a:t>
            </a:r>
            <a:r>
              <a:rPr lang="en-US" b="1" i="1" dirty="0" err="1" smtClean="0">
                <a:latin typeface="Times New Roman" pitchFamily="18" charset="0"/>
                <a:cs typeface="Times New Roman" pitchFamily="18" charset="0"/>
              </a:rPr>
              <a:t>dimen</a:t>
            </a:r>
            <a:r>
              <a:rPr lang="en-US" b="1" i="1" dirty="0" smtClean="0">
                <a:latin typeface="Times New Roman" pitchFamily="18" charset="0"/>
                <a:cs typeface="Times New Roman" pitchFamily="18" charset="0"/>
              </a:rPr>
              <a:t>. !!?</a:t>
            </a:r>
          </a:p>
          <a:p>
            <a:pPr algn="ctr" rtl="0"/>
            <a:r>
              <a:rPr lang="en-US" b="1" i="1" dirty="0" smtClean="0">
                <a:latin typeface="Times New Roman" pitchFamily="18" charset="0"/>
                <a:cs typeface="Times New Roman" pitchFamily="18" charset="0"/>
              </a:rPr>
              <a:t>With your meta thinking  discover &amp; Innovate  New DHEPM  ?! </a:t>
            </a:r>
            <a:endParaRPr lang="ar-SA" dirty="0"/>
          </a:p>
        </p:txBody>
      </p:sp>
    </p:spTree>
  </p:cSld>
  <p:clrMapOvr>
    <a:masterClrMapping/>
  </p:clrMapOvr>
  <p:transition>
    <p:push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536700" y="44450"/>
            <a:ext cx="6419850" cy="504825"/>
          </a:xfrm>
        </p:spPr>
        <p:txBody>
          <a:bodyPr/>
          <a:lstStyle/>
          <a:p>
            <a:pPr eaLnBrk="1" hangingPunct="1">
              <a:defRPr/>
            </a:pPr>
            <a:r>
              <a:rPr lang="en-US" sz="2000" dirty="0" smtClean="0">
                <a:solidFill>
                  <a:schemeClr val="accent1"/>
                </a:solidFill>
              </a:rPr>
              <a:t>WHO Health Promotion Principles</a:t>
            </a:r>
            <a:endParaRPr lang="ar-SA" sz="2000" dirty="0" smtClean="0"/>
          </a:p>
        </p:txBody>
      </p:sp>
      <p:sp>
        <p:nvSpPr>
          <p:cNvPr id="32771" name="عنصر نائب للمحتوى 2"/>
          <p:cNvSpPr>
            <a:spLocks noGrp="1"/>
          </p:cNvSpPr>
          <p:nvPr>
            <p:ph idx="1"/>
          </p:nvPr>
        </p:nvSpPr>
        <p:spPr>
          <a:xfrm>
            <a:off x="457200" y="476672"/>
            <a:ext cx="8229600" cy="6048375"/>
          </a:xfrm>
        </p:spPr>
        <p:txBody>
          <a:bodyPr>
            <a:normAutofit/>
          </a:bodyPr>
          <a:lstStyle/>
          <a:p>
            <a:pPr marL="609600" indent="-609600" algn="just" rtl="0" eaLnBrk="1" hangingPunct="1">
              <a:lnSpc>
                <a:spcPct val="80000"/>
              </a:lnSpc>
              <a:buFontTx/>
              <a:buNone/>
              <a:defRPr/>
            </a:pPr>
            <a:r>
              <a:rPr lang="en-US" sz="2000" b="1" dirty="0" smtClean="0">
                <a:latin typeface="Times New Roman" pitchFamily="18" charset="0"/>
                <a:cs typeface="Times New Roman" pitchFamily="18" charset="0"/>
              </a:rPr>
              <a:t>Health promotion initiatives should be planned and implemented in accordance with the following </a:t>
            </a:r>
            <a:r>
              <a:rPr lang="en-US" sz="2000" b="1" dirty="0" smtClean="0">
                <a:latin typeface="Arial Black" pitchFamily="34" charset="0"/>
                <a:cs typeface="Times New Roman" pitchFamily="18" charset="0"/>
              </a:rPr>
              <a:t>principles: </a:t>
            </a:r>
          </a:p>
          <a:p>
            <a:pPr marL="609600" indent="-609600" algn="just" rtl="0" eaLnBrk="1" hangingPunct="1">
              <a:lnSpc>
                <a:spcPct val="80000"/>
              </a:lnSpc>
              <a:buFontTx/>
              <a:buAutoNum type="arabicPeriod"/>
              <a:defRPr/>
            </a:pPr>
            <a:r>
              <a:rPr lang="en-US" sz="2000" b="1" dirty="0" smtClean="0">
                <a:latin typeface="Arial Black" pitchFamily="34" charset="0"/>
                <a:cs typeface="Times New Roman" pitchFamily="18" charset="0"/>
              </a:rPr>
              <a:t>Empowering:</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Health promotion initiatives should enable individuals and communities to assume more power over the personal, socioeconomic and environmental factors that affect their health. </a:t>
            </a:r>
          </a:p>
          <a:p>
            <a:pPr marL="609600" indent="-609600" algn="just" rtl="0" eaLnBrk="1" hangingPunct="1">
              <a:lnSpc>
                <a:spcPct val="80000"/>
              </a:lnSpc>
              <a:buFontTx/>
              <a:buAutoNum type="arabicPeriod"/>
              <a:defRPr/>
            </a:pPr>
            <a:r>
              <a:rPr lang="en-US" sz="2000" dirty="0" smtClean="0">
                <a:latin typeface="Arial Black" pitchFamily="34" charset="0"/>
                <a:cs typeface="Times New Roman" pitchFamily="18" charset="0"/>
              </a:rPr>
              <a:t>Multi-strategy:</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Health promotion initiatives should use a variety of approaches, including policy development, organizational change,  community development, legislation, advocacy, education</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and communication, in combination with one another.</a:t>
            </a:r>
          </a:p>
          <a:p>
            <a:pPr marL="609600" indent="-609600" algn="just" rtl="0" eaLnBrk="1" hangingPunct="1">
              <a:lnSpc>
                <a:spcPct val="80000"/>
              </a:lnSpc>
              <a:buFontTx/>
              <a:buAutoNum type="arabicPeriod"/>
              <a:defRPr/>
            </a:pPr>
            <a:r>
              <a:rPr lang="en-US" sz="2000" b="1" dirty="0" smtClean="0">
                <a:latin typeface="Arial Black" pitchFamily="34" charset="0"/>
                <a:cs typeface="Times New Roman" pitchFamily="18" charset="0"/>
              </a:rPr>
              <a:t>Participatory:</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Health promotion initiatives should involve those concerned in all stages of planning, implementation and evaluation.</a:t>
            </a:r>
            <a:endParaRPr lang="en-US" sz="2000" b="1" dirty="0" smtClean="0">
              <a:latin typeface="Times New Roman" pitchFamily="18" charset="0"/>
              <a:cs typeface="Times New Roman" pitchFamily="18" charset="0"/>
            </a:endParaRPr>
          </a:p>
          <a:p>
            <a:pPr marL="609600" indent="-609600" algn="just" rtl="0" eaLnBrk="1" hangingPunct="1">
              <a:lnSpc>
                <a:spcPct val="80000"/>
              </a:lnSpc>
              <a:buFontTx/>
              <a:buAutoNum type="arabicPeriod"/>
              <a:defRPr/>
            </a:pPr>
            <a:r>
              <a:rPr lang="en-US" sz="2000" b="1" dirty="0" smtClean="0">
                <a:latin typeface="Arial Black" pitchFamily="34" charset="0"/>
                <a:cs typeface="Times New Roman" pitchFamily="18" charset="0"/>
              </a:rPr>
              <a:t>Holistic:</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Health promotion initiatives should foster physical, mental, social and spiritual health. </a:t>
            </a:r>
          </a:p>
          <a:p>
            <a:pPr marL="609600" indent="-609600" algn="just" rtl="0" eaLnBrk="1" hangingPunct="1">
              <a:lnSpc>
                <a:spcPct val="80000"/>
              </a:lnSpc>
              <a:buFontTx/>
              <a:buAutoNum type="arabicPeriod"/>
              <a:defRPr/>
            </a:pPr>
            <a:r>
              <a:rPr lang="en-US" sz="2000" dirty="0" smtClean="0">
                <a:latin typeface="Arial Black" pitchFamily="34" charset="0"/>
                <a:cs typeface="Times New Roman" pitchFamily="18" charset="0"/>
              </a:rPr>
              <a:t>Inter-</a:t>
            </a:r>
            <a:r>
              <a:rPr lang="en-US" sz="2000" dirty="0" err="1" smtClean="0">
                <a:latin typeface="Arial Black" pitchFamily="34" charset="0"/>
                <a:cs typeface="Times New Roman" pitchFamily="18" charset="0"/>
              </a:rPr>
              <a:t>sectoral</a:t>
            </a:r>
            <a:r>
              <a:rPr lang="en-US" sz="2000" dirty="0" smtClean="0">
                <a:latin typeface="Arial Black" pitchFamily="34" charset="0"/>
                <a:cs typeface="Times New Roman" pitchFamily="18" charset="0"/>
              </a:rPr>
              <a:t>:</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Health promotion initiatives should involve the collaboration of agencies from relevant sectors</a:t>
            </a:r>
          </a:p>
          <a:p>
            <a:pPr marL="609600" indent="-609600" algn="just" rtl="0" eaLnBrk="1" hangingPunct="1">
              <a:lnSpc>
                <a:spcPct val="80000"/>
              </a:lnSpc>
              <a:buFontTx/>
              <a:buAutoNum type="arabicPeriod"/>
              <a:defRPr/>
            </a:pPr>
            <a:r>
              <a:rPr lang="en-US" sz="2000" b="1" dirty="0" smtClean="0">
                <a:latin typeface="Arial Black" pitchFamily="34" charset="0"/>
                <a:cs typeface="Times New Roman" pitchFamily="18" charset="0"/>
              </a:rPr>
              <a:t>Equitable:</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Health promotion initiatives should be guided by a concern for equity and social justice.</a:t>
            </a:r>
            <a:r>
              <a:rPr lang="en-US" sz="2000" b="1" dirty="0" smtClean="0">
                <a:latin typeface="Times New Roman" pitchFamily="18" charset="0"/>
                <a:cs typeface="Times New Roman" pitchFamily="18" charset="0"/>
              </a:rPr>
              <a:t> </a:t>
            </a:r>
          </a:p>
          <a:p>
            <a:pPr marL="609600" indent="-609600" algn="just" rtl="0" eaLnBrk="1" hangingPunct="1">
              <a:lnSpc>
                <a:spcPct val="80000"/>
              </a:lnSpc>
              <a:buFontTx/>
              <a:buAutoNum type="arabicPeriod"/>
              <a:defRPr/>
            </a:pPr>
            <a:r>
              <a:rPr lang="en-US" sz="2000" b="1" dirty="0" smtClean="0">
                <a:latin typeface="Arial Black" pitchFamily="34" charset="0"/>
                <a:cs typeface="Times New Roman" pitchFamily="18" charset="0"/>
              </a:rPr>
              <a:t>Sustainable:</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Health promotion initiatives should bring about changes that individuals and communities can maintain once initial funding has ended. </a:t>
            </a:r>
            <a:endParaRPr lang="en-US" sz="2000" b="1" dirty="0" smtClean="0">
              <a:latin typeface="Times New Roman" pitchFamily="18" charset="0"/>
              <a:cs typeface="Times New Roman" pitchFamily="18" charset="0"/>
            </a:endParaRPr>
          </a:p>
          <a:p>
            <a:pPr marL="609600" indent="-609600" algn="just" rtl="0" eaLnBrk="1" hangingPunct="1">
              <a:lnSpc>
                <a:spcPct val="80000"/>
              </a:lnSpc>
              <a:buFontTx/>
              <a:buAutoNum type="arabicPeriod"/>
              <a:defRPr/>
            </a:pPr>
            <a:r>
              <a:rPr lang="en-US" sz="2000" b="1" dirty="0" smtClean="0">
                <a:latin typeface="Times New Roman" pitchFamily="18" charset="0"/>
                <a:cs typeface="Times New Roman" pitchFamily="18" charset="0"/>
              </a:rPr>
              <a:t> </a:t>
            </a:r>
            <a:r>
              <a:rPr lang="en-GB" sz="1800" b="1" i="1" dirty="0" smtClean="0"/>
              <a:t>In addition to</a:t>
            </a:r>
            <a:r>
              <a:rPr lang="en-GB" sz="2000" b="1" i="1" u="sng" dirty="0" smtClean="0">
                <a:solidFill>
                  <a:srgbClr val="224B50"/>
                </a:solidFill>
              </a:rPr>
              <a:t> </a:t>
            </a:r>
            <a:r>
              <a:rPr lang="en-GB" sz="2000" b="1" dirty="0" smtClean="0">
                <a:latin typeface="Arial Black" pitchFamily="34" charset="0"/>
              </a:rPr>
              <a:t>Advocacy:</a:t>
            </a:r>
            <a:r>
              <a:rPr lang="en-GB" sz="2000" b="1" i="1" dirty="0" smtClean="0">
                <a:solidFill>
                  <a:srgbClr val="224B50"/>
                </a:solidFill>
              </a:rPr>
              <a:t> </a:t>
            </a:r>
            <a:r>
              <a:rPr lang="en-GB" sz="2000" dirty="0" smtClean="0"/>
              <a:t>activities directed at changing policy of organizations or governments.</a:t>
            </a:r>
            <a:endParaRPr lang="en-US" sz="2000" dirty="0" smtClean="0"/>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454058C1-F5D6-4D64-90F0-62EA324E6AE2}" type="slidenum">
              <a:rPr lang="ar-SA"/>
              <a:pPr>
                <a:defRPr/>
              </a:pPr>
              <a:t>35</a:t>
            </a:fld>
            <a:endParaRPr lang="en-US"/>
          </a:p>
        </p:txBody>
      </p:sp>
      <p:sp>
        <p:nvSpPr>
          <p:cNvPr id="8" name="عنصر نائب للتاريخ 7"/>
          <p:cNvSpPr>
            <a:spLocks noGrp="1"/>
          </p:cNvSpPr>
          <p:nvPr>
            <p:ph type="dt" sz="half" idx="10"/>
          </p:nvPr>
        </p:nvSpPr>
        <p:spPr/>
        <p:txBody>
          <a:bodyPr/>
          <a:lstStyle/>
          <a:p>
            <a:pPr>
              <a:defRPr/>
            </a:pPr>
            <a:r>
              <a:rPr lang="ar-SA" smtClean="0"/>
              <a:t>CHS487</a:t>
            </a:r>
            <a:endParaRPr lang="en-US"/>
          </a:p>
        </p:txBody>
      </p:sp>
    </p:spTree>
  </p:cSld>
  <p:clrMapOvr>
    <a:masterClrMapping/>
  </p:clrMapOvr>
  <p:transition>
    <p:push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454150" y="44450"/>
            <a:ext cx="6357938" cy="576263"/>
          </a:xfrm>
        </p:spPr>
        <p:txBody>
          <a:bodyPr/>
          <a:lstStyle/>
          <a:p>
            <a:pPr algn="ctr">
              <a:defRPr/>
            </a:pPr>
            <a:r>
              <a:rPr lang="en-US" sz="2000" dirty="0" smtClean="0"/>
              <a:t>HP Optimal Wellness Model </a:t>
            </a:r>
            <a:endParaRPr lang="ar-SA" sz="2000" dirty="0"/>
          </a:p>
        </p:txBody>
      </p:sp>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a:xfrm>
            <a:off x="3286116" y="6500834"/>
            <a:ext cx="2895600" cy="255609"/>
          </a:xfrm>
        </p:spPr>
        <p:txBody>
          <a:bodyPr/>
          <a:lstStyle/>
          <a:p>
            <a:pPr>
              <a:defRPr/>
            </a:pPr>
            <a:r>
              <a:rPr lang="en-US" smtClean="0"/>
              <a:t>Johali 2 DHES 2014</a:t>
            </a:r>
            <a:endParaRPr lang="en-US" dirty="0"/>
          </a:p>
        </p:txBody>
      </p:sp>
      <p:sp>
        <p:nvSpPr>
          <p:cNvPr id="6" name="عنصر نائب لرقم الشريحة 5"/>
          <p:cNvSpPr>
            <a:spLocks noGrp="1"/>
          </p:cNvSpPr>
          <p:nvPr>
            <p:ph type="sldNum" sz="quarter" idx="12"/>
          </p:nvPr>
        </p:nvSpPr>
        <p:spPr/>
        <p:txBody>
          <a:bodyPr/>
          <a:lstStyle/>
          <a:p>
            <a:pPr>
              <a:defRPr/>
            </a:pPr>
            <a:fld id="{7E9324AF-C859-4517-B5CD-104A6ABC8CD0}" type="slidenum">
              <a:rPr lang="ar-SA" smtClean="0"/>
              <a:pPr>
                <a:defRPr/>
              </a:pPr>
              <a:t>36</a:t>
            </a:fld>
            <a:endParaRPr lang="en-US"/>
          </a:p>
        </p:txBody>
      </p:sp>
      <p:pic>
        <p:nvPicPr>
          <p:cNvPr id="37894" name="Picture 4" descr="wellnesssm"/>
          <p:cNvPicPr>
            <a:picLocks noGrp="1" noChangeAspect="1" noChangeArrowheads="1"/>
          </p:cNvPicPr>
          <p:nvPr>
            <p:ph idx="1"/>
          </p:nvPr>
        </p:nvPicPr>
        <p:blipFill>
          <a:blip r:embed="rId2" cstate="print"/>
          <a:srcRect/>
          <a:stretch>
            <a:fillRect/>
          </a:stretch>
        </p:blipFill>
        <p:spPr>
          <a:xfrm>
            <a:off x="1187450" y="549275"/>
            <a:ext cx="6697663" cy="4951427"/>
          </a:xfrm>
          <a:noFill/>
        </p:spPr>
      </p:pic>
      <p:sp>
        <p:nvSpPr>
          <p:cNvPr id="8" name="مستطيل 7"/>
          <p:cNvSpPr/>
          <p:nvPr/>
        </p:nvSpPr>
        <p:spPr>
          <a:xfrm>
            <a:off x="642910" y="5661248"/>
            <a:ext cx="8135938" cy="861774"/>
          </a:xfrm>
          <a:prstGeom prst="rect">
            <a:avLst/>
          </a:prstGeom>
        </p:spPr>
        <p:txBody>
          <a:bodyPr>
            <a:spAutoFit/>
          </a:bodyPr>
          <a:lstStyle/>
          <a:p>
            <a:pPr algn="just" rtl="0">
              <a:defRPr/>
            </a:pPr>
            <a:r>
              <a:rPr lang="en-US" sz="1600" i="1" dirty="0">
                <a:solidFill>
                  <a:schemeClr val="tx2"/>
                </a:solidFill>
                <a:effectLst>
                  <a:outerShdw blurRad="38100" dist="38100" dir="2700000" algn="tl">
                    <a:srgbClr val="000000"/>
                  </a:outerShdw>
                </a:effectLst>
                <a:latin typeface="Arial Black" pitchFamily="34" charset="0"/>
              </a:rPr>
              <a:t>Reflect on the previous probing and national definition &amp;  </a:t>
            </a:r>
            <a:r>
              <a:rPr lang="en-US" b="1" i="1" dirty="0">
                <a:solidFill>
                  <a:schemeClr val="tx2"/>
                </a:solidFill>
                <a:effectLst>
                  <a:outerShdw blurRad="38100" dist="38100" dir="2700000" algn="tl">
                    <a:srgbClr val="000000"/>
                  </a:outerShdw>
                </a:effectLst>
                <a:latin typeface="Arial Black" pitchFamily="34" charset="0"/>
              </a:rPr>
              <a:t>Redraw </a:t>
            </a:r>
            <a:r>
              <a:rPr lang="en-US" sz="1600" i="1" dirty="0">
                <a:solidFill>
                  <a:schemeClr val="tx2"/>
                </a:solidFill>
                <a:effectLst>
                  <a:outerShdw blurRad="38100" dist="38100" dir="2700000" algn="tl">
                    <a:srgbClr val="000000"/>
                  </a:outerShdw>
                </a:effectLst>
                <a:latin typeface="Arial Black" pitchFamily="34" charset="0"/>
              </a:rPr>
              <a:t>it as Optimal </a:t>
            </a:r>
            <a:r>
              <a:rPr lang="en-US" sz="1600" i="1" dirty="0" smtClean="0">
                <a:solidFill>
                  <a:schemeClr val="tx2"/>
                </a:solidFill>
                <a:effectLst>
                  <a:outerShdw blurRad="38100" dist="38100" dir="2700000" algn="tl">
                    <a:srgbClr val="000000"/>
                  </a:outerShdw>
                </a:effectLst>
                <a:latin typeface="Arial Black" pitchFamily="34" charset="0"/>
              </a:rPr>
              <a:t>DHES Wellness </a:t>
            </a:r>
            <a:r>
              <a:rPr lang="en-US" sz="1600" i="1" dirty="0">
                <a:solidFill>
                  <a:schemeClr val="tx2"/>
                </a:solidFill>
                <a:effectLst>
                  <a:outerShdw blurRad="38100" dist="38100" dir="2700000" algn="tl">
                    <a:srgbClr val="000000"/>
                  </a:outerShdw>
                </a:effectLst>
                <a:latin typeface="Arial Black" pitchFamily="34" charset="0"/>
              </a:rPr>
              <a:t>Model</a:t>
            </a:r>
            <a:r>
              <a:rPr lang="en-US" sz="1600" dirty="0">
                <a:solidFill>
                  <a:schemeClr val="tx2"/>
                </a:solidFill>
                <a:effectLst>
                  <a:outerShdw blurRad="38100" dist="38100" dir="2700000" algn="tl">
                    <a:srgbClr val="000000"/>
                  </a:outerShdw>
                </a:effectLst>
                <a:latin typeface="Arial Black" pitchFamily="34" charset="0"/>
              </a:rPr>
              <a:t> , later compare </a:t>
            </a:r>
            <a:r>
              <a:rPr lang="en-US" sz="1600" i="1" dirty="0">
                <a:solidFill>
                  <a:schemeClr val="tx2"/>
                </a:solidFill>
                <a:effectLst>
                  <a:outerShdw blurRad="38100" dist="38100" dir="2700000" algn="tl">
                    <a:srgbClr val="000000"/>
                  </a:outerShdw>
                </a:effectLst>
                <a:latin typeface="Arial Black" pitchFamily="34" charset="0"/>
              </a:rPr>
              <a:t>to </a:t>
            </a:r>
            <a:r>
              <a:rPr lang="en-US" sz="1600" b="1" i="1" dirty="0" smtClean="0">
                <a:solidFill>
                  <a:schemeClr val="tx2"/>
                </a:solidFill>
                <a:effectLst>
                  <a:outerShdw blurRad="38100" dist="38100" dir="2700000" algn="tl">
                    <a:srgbClr val="000000"/>
                  </a:outerShdw>
                </a:effectLst>
                <a:latin typeface="Arial Black" pitchFamily="34" charset="0"/>
              </a:rPr>
              <a:t>Ideal Health Services p36, </a:t>
            </a:r>
            <a:r>
              <a:rPr lang="en-US" sz="1600" i="1" dirty="0" smtClean="0">
                <a:solidFill>
                  <a:schemeClr val="tx2"/>
                </a:solidFill>
                <a:effectLst>
                  <a:outerShdw blurRad="38100" dist="38100" dir="2700000" algn="tl">
                    <a:srgbClr val="000000"/>
                  </a:outerShdw>
                </a:effectLst>
                <a:latin typeface="Arial Black" pitchFamily="34" charset="0"/>
              </a:rPr>
              <a:t>and to our APCHER DHES  MODEL. </a:t>
            </a:r>
            <a:endParaRPr lang="ar-SA" sz="1600" dirty="0"/>
          </a:p>
        </p:txBody>
      </p:sp>
    </p:spTree>
  </p:cSld>
  <p:clrMapOvr>
    <a:masterClrMapping/>
  </p:clrMapOvr>
  <p:transition>
    <p:push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ذييل 4"/>
          <p:cNvSpPr>
            <a:spLocks noGrp="1"/>
          </p:cNvSpPr>
          <p:nvPr>
            <p:ph type="ftr" sz="quarter" idx="11"/>
          </p:nvPr>
        </p:nvSpPr>
        <p:spPr>
          <a:xfrm>
            <a:off x="3275856" y="6453336"/>
            <a:ext cx="2895600" cy="280119"/>
          </a:xfrm>
        </p:spPr>
        <p:txBody>
          <a:bodyPr/>
          <a:lstStyle/>
          <a:p>
            <a:pPr>
              <a:defRPr/>
            </a:pPr>
            <a:r>
              <a:rPr lang="en-US" smtClean="0"/>
              <a:t>Johali 2 DHES 2014</a:t>
            </a:r>
            <a:endParaRPr lang="en-US" dirty="0"/>
          </a:p>
        </p:txBody>
      </p:sp>
      <p:sp>
        <p:nvSpPr>
          <p:cNvPr id="6" name="عنصر نائب لرقم الشريحة 5"/>
          <p:cNvSpPr>
            <a:spLocks noGrp="1"/>
          </p:cNvSpPr>
          <p:nvPr>
            <p:ph type="sldNum" sz="quarter" idx="12"/>
          </p:nvPr>
        </p:nvSpPr>
        <p:spPr>
          <a:xfrm>
            <a:off x="8369696" y="6245225"/>
            <a:ext cx="594792" cy="476250"/>
          </a:xfrm>
        </p:spPr>
        <p:txBody>
          <a:bodyPr/>
          <a:lstStyle/>
          <a:p>
            <a:pPr>
              <a:defRPr/>
            </a:pPr>
            <a:fld id="{A708270E-015C-4881-B702-55FF87DFE7A5}" type="slidenum">
              <a:rPr lang="ar-SA" smtClean="0"/>
              <a:pPr>
                <a:defRPr/>
              </a:pPr>
              <a:t>37</a:t>
            </a:fld>
            <a:endParaRPr lang="en-US"/>
          </a:p>
        </p:txBody>
      </p:sp>
      <p:pic>
        <p:nvPicPr>
          <p:cNvPr id="144386" name="Picture 2"/>
          <p:cNvPicPr>
            <a:picLocks noChangeAspect="1" noChangeArrowheads="1"/>
          </p:cNvPicPr>
          <p:nvPr/>
        </p:nvPicPr>
        <p:blipFill>
          <a:blip r:embed="rId2" cstate="print"/>
          <a:srcRect/>
          <a:stretch>
            <a:fillRect/>
          </a:stretch>
        </p:blipFill>
        <p:spPr bwMode="auto">
          <a:xfrm>
            <a:off x="1331640" y="692695"/>
            <a:ext cx="6192688" cy="2808313"/>
          </a:xfrm>
          <a:prstGeom prst="rect">
            <a:avLst/>
          </a:prstGeom>
          <a:noFill/>
          <a:ln w="9525">
            <a:noFill/>
            <a:miter lim="800000"/>
            <a:headEnd/>
            <a:tailEnd/>
          </a:ln>
        </p:spPr>
      </p:pic>
      <p:sp>
        <p:nvSpPr>
          <p:cNvPr id="8" name="مستطيل 7"/>
          <p:cNvSpPr/>
          <p:nvPr/>
        </p:nvSpPr>
        <p:spPr>
          <a:xfrm>
            <a:off x="2267744" y="3356992"/>
            <a:ext cx="4572000" cy="261610"/>
          </a:xfrm>
          <a:prstGeom prst="rect">
            <a:avLst/>
          </a:prstGeom>
        </p:spPr>
        <p:txBody>
          <a:bodyPr>
            <a:spAutoFit/>
          </a:bodyPr>
          <a:lstStyle/>
          <a:p>
            <a:pPr algn="ctr" rtl="0"/>
            <a:r>
              <a:rPr lang="en-US" sz="1100" dirty="0" smtClean="0"/>
              <a:t> </a:t>
            </a:r>
            <a:r>
              <a:rPr lang="ar-SA" sz="1100" dirty="0" smtClean="0"/>
              <a:t> </a:t>
            </a:r>
            <a:r>
              <a:rPr lang="en-US" sz="1100" dirty="0" smtClean="0">
                <a:hlinkClick r:id="rId3"/>
              </a:rPr>
              <a:t>http://www.utahloy.com/gz/content/departments/pe/pe_health.htm</a:t>
            </a:r>
            <a:r>
              <a:rPr lang="en-US" sz="1100" dirty="0" smtClean="0"/>
              <a:t> </a:t>
            </a:r>
            <a:endParaRPr lang="ar-SA" sz="1100" dirty="0"/>
          </a:p>
        </p:txBody>
      </p:sp>
      <p:pic>
        <p:nvPicPr>
          <p:cNvPr id="144387" name="Picture 3"/>
          <p:cNvPicPr>
            <a:picLocks noChangeAspect="1" noChangeArrowheads="1"/>
          </p:cNvPicPr>
          <p:nvPr/>
        </p:nvPicPr>
        <p:blipFill>
          <a:blip r:embed="rId4" cstate="print"/>
          <a:srcRect/>
          <a:stretch>
            <a:fillRect/>
          </a:stretch>
        </p:blipFill>
        <p:spPr bwMode="auto">
          <a:xfrm>
            <a:off x="0" y="3645024"/>
            <a:ext cx="3275856" cy="2376264"/>
          </a:xfrm>
          <a:prstGeom prst="rect">
            <a:avLst/>
          </a:prstGeom>
          <a:noFill/>
          <a:ln w="9525">
            <a:noFill/>
            <a:miter lim="800000"/>
            <a:headEnd/>
            <a:tailEnd/>
          </a:ln>
        </p:spPr>
      </p:pic>
      <p:pic>
        <p:nvPicPr>
          <p:cNvPr id="144388" name="Picture 4"/>
          <p:cNvPicPr>
            <a:picLocks noChangeAspect="1" noChangeArrowheads="1"/>
          </p:cNvPicPr>
          <p:nvPr/>
        </p:nvPicPr>
        <p:blipFill>
          <a:blip r:embed="rId5" cstate="print"/>
          <a:srcRect/>
          <a:stretch>
            <a:fillRect/>
          </a:stretch>
        </p:blipFill>
        <p:spPr bwMode="auto">
          <a:xfrm>
            <a:off x="5868144" y="3645024"/>
            <a:ext cx="3204864" cy="2376264"/>
          </a:xfrm>
          <a:prstGeom prst="rect">
            <a:avLst/>
          </a:prstGeom>
          <a:noFill/>
          <a:ln w="9525">
            <a:noFill/>
            <a:miter lim="800000"/>
            <a:headEnd/>
            <a:tailEnd/>
          </a:ln>
        </p:spPr>
      </p:pic>
      <p:pic>
        <p:nvPicPr>
          <p:cNvPr id="138242" name="Picture 2"/>
          <p:cNvPicPr>
            <a:picLocks noChangeAspect="1" noChangeArrowheads="1"/>
          </p:cNvPicPr>
          <p:nvPr/>
        </p:nvPicPr>
        <p:blipFill>
          <a:blip r:embed="rId6" cstate="print"/>
          <a:srcRect/>
          <a:stretch>
            <a:fillRect/>
          </a:stretch>
        </p:blipFill>
        <p:spPr bwMode="auto">
          <a:xfrm>
            <a:off x="3275856" y="3645024"/>
            <a:ext cx="2552700" cy="2376264"/>
          </a:xfrm>
          <a:prstGeom prst="rect">
            <a:avLst/>
          </a:prstGeom>
          <a:noFill/>
          <a:ln w="9525">
            <a:noFill/>
            <a:miter lim="800000"/>
            <a:headEnd/>
            <a:tailEnd/>
          </a:ln>
        </p:spPr>
      </p:pic>
      <p:sp>
        <p:nvSpPr>
          <p:cNvPr id="9" name="مستطيل 8"/>
          <p:cNvSpPr/>
          <p:nvPr/>
        </p:nvSpPr>
        <p:spPr>
          <a:xfrm>
            <a:off x="5292080" y="6119718"/>
            <a:ext cx="3851920" cy="261610"/>
          </a:xfrm>
          <a:prstGeom prst="rect">
            <a:avLst/>
          </a:prstGeom>
        </p:spPr>
        <p:txBody>
          <a:bodyPr wrap="square">
            <a:spAutoFit/>
          </a:bodyPr>
          <a:lstStyle/>
          <a:p>
            <a:pPr algn="ctr" rtl="0"/>
            <a:r>
              <a:rPr lang="en-US" sz="1100" dirty="0" smtClean="0">
                <a:hlinkClick r:id="rId7"/>
              </a:rPr>
              <a:t>http://faculty.ksu.edu.sa/Norah%2520ALsadhan/Pictures</a:t>
            </a:r>
            <a:r>
              <a:rPr lang="en-US" sz="1100" dirty="0" smtClean="0"/>
              <a:t> </a:t>
            </a:r>
            <a:endParaRPr lang="ar-SA" sz="1100" dirty="0"/>
          </a:p>
        </p:txBody>
      </p:sp>
      <p:sp>
        <p:nvSpPr>
          <p:cNvPr id="10" name="مستطيل 9"/>
          <p:cNvSpPr/>
          <p:nvPr/>
        </p:nvSpPr>
        <p:spPr>
          <a:xfrm>
            <a:off x="72008" y="6093296"/>
            <a:ext cx="3131840" cy="246221"/>
          </a:xfrm>
          <a:prstGeom prst="rect">
            <a:avLst/>
          </a:prstGeom>
        </p:spPr>
        <p:txBody>
          <a:bodyPr wrap="square">
            <a:spAutoFit/>
          </a:bodyPr>
          <a:lstStyle/>
          <a:p>
            <a:pPr algn="ctr" rtl="0"/>
            <a:r>
              <a:rPr lang="en-US" sz="1000" dirty="0" smtClean="0">
                <a:hlinkClick r:id="rId8"/>
              </a:rPr>
              <a:t>www.nche.org/ypc_8component.gif&amp;imgrefurl</a:t>
            </a:r>
            <a:r>
              <a:rPr lang="en-US" sz="1000" dirty="0" smtClean="0"/>
              <a:t> </a:t>
            </a:r>
            <a:endParaRPr lang="ar-SA" sz="1000" dirty="0"/>
          </a:p>
        </p:txBody>
      </p:sp>
      <p:sp>
        <p:nvSpPr>
          <p:cNvPr id="11" name="مستطيل 10"/>
          <p:cNvSpPr/>
          <p:nvPr/>
        </p:nvSpPr>
        <p:spPr>
          <a:xfrm>
            <a:off x="3131840" y="6165304"/>
            <a:ext cx="3744416" cy="230832"/>
          </a:xfrm>
          <a:prstGeom prst="rect">
            <a:avLst/>
          </a:prstGeom>
        </p:spPr>
        <p:txBody>
          <a:bodyPr wrap="square">
            <a:spAutoFit/>
          </a:bodyPr>
          <a:lstStyle/>
          <a:p>
            <a:pPr algn="l" rtl="0"/>
            <a:r>
              <a:rPr lang="en-US" sz="900" b="1" dirty="0" smtClean="0">
                <a:hlinkClick r:id="rId9"/>
              </a:rPr>
              <a:t>http://www.dhs.state.il.us/OneNetLibrary/3/image</a:t>
            </a:r>
            <a:r>
              <a:rPr lang="en-US" sz="900" b="1" dirty="0" smtClean="0"/>
              <a:t> </a:t>
            </a:r>
            <a:endParaRPr lang="ar-SA" sz="900" b="1" dirty="0"/>
          </a:p>
        </p:txBody>
      </p:sp>
      <p:sp>
        <p:nvSpPr>
          <p:cNvPr id="12" name="مستطيل 11"/>
          <p:cNvSpPr/>
          <p:nvPr/>
        </p:nvSpPr>
        <p:spPr>
          <a:xfrm>
            <a:off x="1187624" y="76562"/>
            <a:ext cx="6494983" cy="400110"/>
          </a:xfrm>
          <a:prstGeom prst="rect">
            <a:avLst/>
          </a:prstGeom>
        </p:spPr>
        <p:txBody>
          <a:bodyPr wrap="none">
            <a:spAutoFit/>
          </a:bodyPr>
          <a:lstStyle/>
          <a:p>
            <a:r>
              <a:rPr lang="en-US" sz="2000" b="1" i="1" dirty="0" smtClean="0">
                <a:solidFill>
                  <a:schemeClr val="tx2"/>
                </a:solidFill>
                <a:effectLst>
                  <a:outerShdw blurRad="38100" dist="38100" dir="2700000" algn="tl">
                    <a:srgbClr val="000000"/>
                  </a:outerShdw>
                </a:effectLst>
                <a:latin typeface="Arial Black" pitchFamily="34" charset="0"/>
              </a:rPr>
              <a:t>Ideal Health Services Models for Ideal DHES </a:t>
            </a:r>
            <a:endParaRPr lang="ar-SA" sz="2000" dirty="0"/>
          </a:p>
        </p:txBody>
      </p:sp>
      <p:sp>
        <p:nvSpPr>
          <p:cNvPr id="13" name="عنصر نائب للتاريخ 12"/>
          <p:cNvSpPr>
            <a:spLocks noGrp="1"/>
          </p:cNvSpPr>
          <p:nvPr>
            <p:ph type="dt" sz="half" idx="10"/>
          </p:nvPr>
        </p:nvSpPr>
        <p:spPr/>
        <p:txBody>
          <a:bodyPr/>
          <a:lstStyle/>
          <a:p>
            <a:pPr>
              <a:defRPr/>
            </a:pPr>
            <a:r>
              <a:rPr lang="ar-SA" smtClean="0"/>
              <a:t>CHS487</a:t>
            </a:r>
            <a:endParaRPr lang="en-US"/>
          </a:p>
        </p:txBody>
      </p:sp>
    </p:spTree>
  </p:cSld>
  <p:clrMapOvr>
    <a:masterClrMapping/>
  </p:clrMapOvr>
  <p:transition>
    <p:push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sz="quarter" idx="10"/>
          </p:nvPr>
        </p:nvSpPr>
        <p:spPr/>
        <p:txBody>
          <a:bodyPr/>
          <a:lstStyle/>
          <a:p>
            <a:pPr>
              <a:defRPr/>
            </a:pPr>
            <a:r>
              <a:rPr lang="ar-SA" smtClean="0"/>
              <a:t>CHS487</a:t>
            </a:r>
            <a:endParaRPr lang="en-US"/>
          </a:p>
        </p:txBody>
      </p:sp>
      <p:sp>
        <p:nvSpPr>
          <p:cNvPr id="6" name="Rectangle 12"/>
          <p:cNvSpPr>
            <a:spLocks noGrp="1" noChangeArrowheads="1"/>
          </p:cNvSpPr>
          <p:nvPr>
            <p:ph type="ftr" sz="quarter" idx="11"/>
          </p:nvPr>
        </p:nvSpPr>
        <p:spPr/>
        <p:txBody>
          <a:bodyPr/>
          <a:lstStyle/>
          <a:p>
            <a:pPr>
              <a:defRPr/>
            </a:pPr>
            <a:r>
              <a:rPr lang="en-US" smtClean="0"/>
              <a:t>Johali 2 DHES 2014</a:t>
            </a:r>
            <a:endParaRPr lang="en-US"/>
          </a:p>
        </p:txBody>
      </p:sp>
      <p:sp>
        <p:nvSpPr>
          <p:cNvPr id="7" name="Rectangle 13"/>
          <p:cNvSpPr>
            <a:spLocks noGrp="1" noChangeArrowheads="1"/>
          </p:cNvSpPr>
          <p:nvPr>
            <p:ph type="sldNum" sz="quarter" idx="12"/>
          </p:nvPr>
        </p:nvSpPr>
        <p:spPr/>
        <p:txBody>
          <a:bodyPr/>
          <a:lstStyle/>
          <a:p>
            <a:pPr>
              <a:defRPr/>
            </a:pPr>
            <a:fld id="{12BB7AA7-CDB6-4E3D-8D75-EF27440CFD66}" type="slidenum">
              <a:rPr lang="ar-SA"/>
              <a:pPr>
                <a:defRPr/>
              </a:pPr>
              <a:t>38</a:t>
            </a:fld>
            <a:endParaRPr lang="en-US"/>
          </a:p>
        </p:txBody>
      </p:sp>
      <p:sp>
        <p:nvSpPr>
          <p:cNvPr id="48130" name="Rectangle 2"/>
          <p:cNvSpPr>
            <a:spLocks noGrp="1" noChangeArrowheads="1"/>
          </p:cNvSpPr>
          <p:nvPr>
            <p:ph type="ctrTitle"/>
          </p:nvPr>
        </p:nvSpPr>
        <p:spPr>
          <a:xfrm>
            <a:off x="539750" y="404813"/>
            <a:ext cx="3456186" cy="431899"/>
          </a:xfrm>
        </p:spPr>
        <p:txBody>
          <a:bodyPr/>
          <a:lstStyle/>
          <a:p>
            <a:pPr rtl="0" eaLnBrk="1" hangingPunct="1">
              <a:defRPr/>
            </a:pPr>
            <a:r>
              <a:rPr lang="en-US" sz="2400" dirty="0" err="1" smtClean="0"/>
              <a:t>Johali</a:t>
            </a:r>
            <a:r>
              <a:rPr lang="en-US" sz="2400" dirty="0" smtClean="0"/>
              <a:t> DHES2013</a:t>
            </a:r>
          </a:p>
        </p:txBody>
      </p:sp>
      <p:sp>
        <p:nvSpPr>
          <p:cNvPr id="48131" name="Rectangle 3"/>
          <p:cNvSpPr>
            <a:spLocks noGrp="1" noChangeArrowheads="1"/>
          </p:cNvSpPr>
          <p:nvPr>
            <p:ph type="subTitle" idx="1"/>
          </p:nvPr>
        </p:nvSpPr>
        <p:spPr>
          <a:xfrm>
            <a:off x="1411288" y="1700808"/>
            <a:ext cx="6400800" cy="2057400"/>
          </a:xfrm>
        </p:spPr>
        <p:txBody>
          <a:bodyPr/>
          <a:lstStyle/>
          <a:p>
            <a:pPr algn="ctr" eaLnBrk="1" hangingPunct="1">
              <a:defRPr/>
            </a:pPr>
            <a:r>
              <a:rPr lang="ar-SA" dirty="0" smtClean="0"/>
              <a:t> </a:t>
            </a:r>
            <a:r>
              <a:rPr lang="en-US" dirty="0" smtClean="0"/>
              <a:t> </a:t>
            </a:r>
            <a:r>
              <a:rPr lang="en-US" i="1" dirty="0" smtClean="0"/>
              <a:t>The Applied Sciences</a:t>
            </a:r>
          </a:p>
          <a:p>
            <a:pPr algn="ctr" eaLnBrk="1" hangingPunct="1">
              <a:defRPr/>
            </a:pPr>
            <a:r>
              <a:rPr lang="en-US" i="1" dirty="0" smtClean="0"/>
              <a:t>The Most Related </a:t>
            </a:r>
          </a:p>
          <a:p>
            <a:pPr algn="ctr" eaLnBrk="1" hangingPunct="1">
              <a:defRPr/>
            </a:pPr>
            <a:r>
              <a:rPr lang="en-US" sz="4000" b="1" dirty="0" smtClean="0"/>
              <a:t>Theories &amp; Models</a:t>
            </a:r>
          </a:p>
        </p:txBody>
      </p:sp>
      <p:sp>
        <p:nvSpPr>
          <p:cNvPr id="38919" name="Rectangle 4"/>
          <p:cNvSpPr>
            <a:spLocks noChangeArrowheads="1"/>
          </p:cNvSpPr>
          <p:nvPr/>
        </p:nvSpPr>
        <p:spPr bwMode="auto">
          <a:xfrm>
            <a:off x="736600" y="3933056"/>
            <a:ext cx="7796213" cy="2277547"/>
          </a:xfrm>
          <a:prstGeom prst="rect">
            <a:avLst/>
          </a:prstGeom>
          <a:noFill/>
          <a:ln w="9525">
            <a:noFill/>
            <a:miter lim="800000"/>
            <a:headEnd/>
            <a:tailEnd/>
          </a:ln>
        </p:spPr>
        <p:txBody>
          <a:bodyPr anchor="ctr">
            <a:spAutoFit/>
          </a:bodyPr>
          <a:lstStyle/>
          <a:p>
            <a:pPr algn="just" rtl="0"/>
            <a:endParaRPr lang="en-US" i="1" dirty="0">
              <a:latin typeface="Verdana" pitchFamily="34" charset="0"/>
            </a:endParaRPr>
          </a:p>
          <a:p>
            <a:pPr algn="just" rtl="0"/>
            <a:r>
              <a:rPr lang="en-US" sz="1600" i="1" dirty="0" smtClean="0">
                <a:latin typeface="Verdana" pitchFamily="34" charset="0"/>
              </a:rPr>
              <a:t>Do you belief in science ?, are all sciences can applied ?; why ?  </a:t>
            </a:r>
          </a:p>
          <a:p>
            <a:pPr algn="just" rtl="0"/>
            <a:endParaRPr lang="en-US" i="1" dirty="0" smtClean="0">
              <a:latin typeface="Verdana" pitchFamily="34" charset="0"/>
            </a:endParaRPr>
          </a:p>
          <a:p>
            <a:pPr algn="just" rtl="0"/>
            <a:r>
              <a:rPr lang="en-US" i="1" dirty="0" smtClean="0">
                <a:latin typeface="Verdana" pitchFamily="34" charset="0"/>
              </a:rPr>
              <a:t>This </a:t>
            </a:r>
            <a:r>
              <a:rPr lang="en-US" i="1" dirty="0">
                <a:latin typeface="Verdana" pitchFamily="34" charset="0"/>
              </a:rPr>
              <a:t>learning unit helps you to realize the most appropriate Philosophical &amp; Scientific Concepts. REMEMBER, during planning, you have to practice every thing, all the sciences that you have learn.</a:t>
            </a:r>
            <a:r>
              <a:rPr lang="en-US" dirty="0">
                <a:latin typeface="Verdana" pitchFamily="34" charset="0"/>
              </a:rPr>
              <a:t> </a:t>
            </a:r>
          </a:p>
          <a:p>
            <a:pPr algn="just" rtl="0"/>
            <a:endParaRPr lang="en-US" dirty="0">
              <a:latin typeface="Verdana" pitchFamily="34" charset="0"/>
            </a:endParaRPr>
          </a:p>
        </p:txBody>
      </p:sp>
    </p:spTree>
  </p:cSld>
  <p:clrMapOvr>
    <a:masterClrMapping/>
  </p:clrMapOvr>
  <p:transition>
    <p:push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تاريخ 3"/>
          <p:cNvSpPr>
            <a:spLocks noGrp="1"/>
          </p:cNvSpPr>
          <p:nvPr>
            <p:ph type="dt" sz="quarter" idx="10"/>
          </p:nvPr>
        </p:nvSpPr>
        <p:spPr/>
        <p:txBody>
          <a:bodyPr/>
          <a:lstStyle/>
          <a:p>
            <a:pPr>
              <a:defRPr/>
            </a:pPr>
            <a:r>
              <a:rPr lang="ar-SA" smtClean="0"/>
              <a:t>CHS487</a:t>
            </a:r>
            <a:endParaRPr lang="en-US"/>
          </a:p>
        </p:txBody>
      </p:sp>
      <p:sp>
        <p:nvSpPr>
          <p:cNvPr id="4"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5" name="عنصر نائب لرقم الشريحة 5"/>
          <p:cNvSpPr>
            <a:spLocks noGrp="1"/>
          </p:cNvSpPr>
          <p:nvPr>
            <p:ph type="sldNum" sz="quarter" idx="12"/>
          </p:nvPr>
        </p:nvSpPr>
        <p:spPr/>
        <p:txBody>
          <a:bodyPr/>
          <a:lstStyle/>
          <a:p>
            <a:pPr>
              <a:defRPr/>
            </a:pPr>
            <a:fld id="{94B0A03D-88A6-41CC-BB05-54E245F62680}" type="slidenum">
              <a:rPr lang="ar-SA"/>
              <a:pPr>
                <a:defRPr/>
              </a:pPr>
              <a:t>39</a:t>
            </a:fld>
            <a:endParaRPr lang="en-US"/>
          </a:p>
        </p:txBody>
      </p:sp>
      <p:sp>
        <p:nvSpPr>
          <p:cNvPr id="38914" name="Rectangle 2"/>
          <p:cNvSpPr>
            <a:spLocks noGrp="1" noRot="1" noChangeArrowheads="1"/>
          </p:cNvSpPr>
          <p:nvPr>
            <p:ph type="title"/>
          </p:nvPr>
        </p:nvSpPr>
        <p:spPr>
          <a:xfrm>
            <a:off x="1042988" y="692150"/>
            <a:ext cx="7200900" cy="4824413"/>
          </a:xfrm>
        </p:spPr>
        <p:txBody>
          <a:bodyPr/>
          <a:lstStyle/>
          <a:p>
            <a:pPr algn="ctr" eaLnBrk="1" hangingPunct="1">
              <a:defRPr/>
            </a:pPr>
            <a:r>
              <a:rPr lang="en-US" sz="4000" b="0" dirty="0" smtClean="0"/>
              <a:t/>
            </a:r>
            <a:br>
              <a:rPr lang="en-US" sz="4000" b="0" dirty="0" smtClean="0"/>
            </a:br>
            <a:r>
              <a:rPr lang="en-US" sz="2400" b="0" dirty="0" smtClean="0"/>
              <a:t>PERSONALITY </a:t>
            </a:r>
            <a:br>
              <a:rPr lang="en-US" sz="2400" b="0" dirty="0" smtClean="0"/>
            </a:br>
            <a:r>
              <a:rPr lang="en-US" sz="2400" b="0" dirty="0" smtClean="0"/>
              <a:t>(</a:t>
            </a:r>
            <a:r>
              <a:rPr lang="en-US" sz="3200" b="0" dirty="0" smtClean="0"/>
              <a:t>Self</a:t>
            </a:r>
            <a:r>
              <a:rPr lang="en-US" sz="2400" b="0" dirty="0" smtClean="0"/>
              <a:t>) </a:t>
            </a:r>
            <a:br>
              <a:rPr lang="en-US" sz="2400" b="0" dirty="0" smtClean="0"/>
            </a:br>
            <a:r>
              <a:rPr lang="en-US" sz="2400" b="0" dirty="0" smtClean="0"/>
              <a:t>DEVELOPMENTAL THEORIES</a:t>
            </a:r>
            <a:r>
              <a:rPr lang="en-US" sz="3200" b="0" dirty="0" smtClean="0"/>
              <a:t/>
            </a:r>
            <a:br>
              <a:rPr lang="en-US" sz="3200" b="0" dirty="0" smtClean="0"/>
            </a:br>
            <a:r>
              <a:rPr lang="en-US" sz="3200" b="0" dirty="0" smtClean="0"/>
              <a:t> </a:t>
            </a:r>
            <a:r>
              <a:rPr lang="en-US" sz="4000" b="0" dirty="0" smtClean="0"/>
              <a:t>(</a:t>
            </a:r>
            <a:r>
              <a:rPr lang="en-US" sz="4800" b="0" dirty="0" smtClean="0"/>
              <a:t>PDT</a:t>
            </a:r>
            <a:r>
              <a:rPr lang="en-US" sz="4000" b="0" dirty="0" smtClean="0"/>
              <a:t>)</a:t>
            </a:r>
            <a:r>
              <a:rPr lang="en-US" sz="3200" b="0" dirty="0" smtClean="0"/>
              <a:t> </a:t>
            </a:r>
            <a:br>
              <a:rPr lang="en-US" sz="3200" b="0" dirty="0" smtClean="0"/>
            </a:br>
            <a:r>
              <a:rPr lang="en-US" sz="2400" b="0" i="1" dirty="0" smtClean="0"/>
              <a:t>Personality Theory of Development</a:t>
            </a:r>
            <a:r>
              <a:rPr lang="en-US" sz="4000" b="0" dirty="0" smtClean="0"/>
              <a:t/>
            </a:r>
            <a:br>
              <a:rPr lang="en-US" sz="4000" b="0" dirty="0" smtClean="0"/>
            </a:br>
            <a:endParaRPr lang="en-US" sz="4000" b="0" dirty="0" smtClean="0"/>
          </a:p>
        </p:txBody>
      </p:sp>
    </p:spTree>
  </p:cSld>
  <p:clrMapOvr>
    <a:masterClrMapping/>
  </p:clrMapOvr>
  <p:transition>
    <p:push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اريخ 3"/>
          <p:cNvSpPr>
            <a:spLocks noGrp="1"/>
          </p:cNvSpPr>
          <p:nvPr>
            <p:ph type="dt" sz="quarter" idx="10"/>
          </p:nvPr>
        </p:nvSpPr>
        <p:spPr/>
        <p:txBody>
          <a:bodyPr/>
          <a:lstStyle/>
          <a:p>
            <a:pPr>
              <a:defRPr/>
            </a:pPr>
            <a:r>
              <a:rPr lang="ar-SA" smtClean="0"/>
              <a:t>CHS487</a:t>
            </a:r>
            <a:endParaRPr lang="en-US"/>
          </a:p>
        </p:txBody>
      </p:sp>
      <p:sp>
        <p:nvSpPr>
          <p:cNvPr id="6"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7" name="عنصر نائب لرقم الشريحة 5"/>
          <p:cNvSpPr>
            <a:spLocks noGrp="1"/>
          </p:cNvSpPr>
          <p:nvPr>
            <p:ph type="sldNum" sz="quarter" idx="12"/>
          </p:nvPr>
        </p:nvSpPr>
        <p:spPr/>
        <p:txBody>
          <a:bodyPr/>
          <a:lstStyle/>
          <a:p>
            <a:pPr>
              <a:defRPr/>
            </a:pPr>
            <a:fld id="{5C735FC1-5124-49F7-B344-62A5AEFA74D0}" type="slidenum">
              <a:rPr lang="ar-SA"/>
              <a:pPr>
                <a:defRPr/>
              </a:pPr>
              <a:t>4</a:t>
            </a:fld>
            <a:endParaRPr lang="en-US"/>
          </a:p>
        </p:txBody>
      </p:sp>
      <p:sp>
        <p:nvSpPr>
          <p:cNvPr id="176130" name="Rectangle 2"/>
          <p:cNvSpPr>
            <a:spLocks noGrp="1" noRot="1" noChangeArrowheads="1"/>
          </p:cNvSpPr>
          <p:nvPr>
            <p:ph type="title"/>
          </p:nvPr>
        </p:nvSpPr>
        <p:spPr>
          <a:xfrm>
            <a:off x="1187450" y="260350"/>
            <a:ext cx="6912942" cy="381000"/>
          </a:xfrm>
        </p:spPr>
        <p:style>
          <a:lnRef idx="2">
            <a:schemeClr val="accent2"/>
          </a:lnRef>
          <a:fillRef idx="1">
            <a:schemeClr val="lt1"/>
          </a:fillRef>
          <a:effectRef idx="0">
            <a:schemeClr val="accent2"/>
          </a:effectRef>
          <a:fontRef idx="minor">
            <a:schemeClr val="dk1"/>
          </a:fontRef>
        </p:style>
        <p:txBody>
          <a:bodyPr/>
          <a:lstStyle/>
          <a:p>
            <a:pPr rtl="0" eaLnBrk="1" hangingPunct="1">
              <a:defRPr/>
            </a:pPr>
            <a:r>
              <a:rPr lang="en-US" sz="1800" i="1" dirty="0" smtClean="0">
                <a:latin typeface="Bodoni MT Black" pitchFamily="18" charset="0"/>
              </a:rPr>
              <a:t>Course Teaching and Learning Objectives &amp; Outcomes </a:t>
            </a:r>
            <a:endParaRPr lang="en-US" sz="1800" b="0" i="1" dirty="0" smtClean="0"/>
          </a:p>
        </p:txBody>
      </p:sp>
      <p:sp>
        <p:nvSpPr>
          <p:cNvPr id="176131" name="Rectangle 3"/>
          <p:cNvSpPr>
            <a:spLocks noGrp="1" noRot="1" noChangeArrowheads="1"/>
          </p:cNvSpPr>
          <p:nvPr>
            <p:ph type="body" idx="1"/>
          </p:nvPr>
        </p:nvSpPr>
        <p:spPr>
          <a:xfrm>
            <a:off x="468313" y="836613"/>
            <a:ext cx="7924800" cy="5400675"/>
          </a:xfrm>
        </p:spPr>
        <p:txBody>
          <a:bodyPr/>
          <a:lstStyle/>
          <a:p>
            <a:pPr marL="609600" indent="-431800" algn="just" rtl="0" eaLnBrk="1" hangingPunct="1">
              <a:lnSpc>
                <a:spcPct val="80000"/>
              </a:lnSpc>
              <a:defRPr/>
            </a:pPr>
            <a:endParaRPr lang="en-US" sz="1800" i="1" dirty="0" smtClean="0">
              <a:latin typeface="Times New Roman" pitchFamily="18" charset="0"/>
              <a:cs typeface="Times New Roman" pitchFamily="18" charset="0"/>
            </a:endParaRPr>
          </a:p>
          <a:p>
            <a:pPr marL="609600" indent="-431800" algn="just" rtl="0" eaLnBrk="1" hangingPunct="1">
              <a:lnSpc>
                <a:spcPct val="80000"/>
              </a:lnSpc>
              <a:defRPr/>
            </a:pPr>
            <a:r>
              <a:rPr lang="en-US" sz="1800" i="1" dirty="0" smtClean="0">
                <a:latin typeface="Times New Roman" pitchFamily="18" charset="0"/>
                <a:cs typeface="Times New Roman" pitchFamily="18" charset="0"/>
              </a:rPr>
              <a:t>Briefly explore the sciences of health, education, dental health education from the nature and duties of  your profession practice and education courses, </a:t>
            </a:r>
          </a:p>
          <a:p>
            <a:pPr marL="609600" indent="-431800" algn="just" rtl="0" eaLnBrk="1" hangingPunct="1">
              <a:lnSpc>
                <a:spcPct val="80000"/>
              </a:lnSpc>
              <a:defRPr/>
            </a:pPr>
            <a:r>
              <a:rPr lang="en-US" sz="1800" i="1" dirty="0" smtClean="0">
                <a:latin typeface="Times New Roman" pitchFamily="18" charset="0"/>
                <a:cs typeface="Times New Roman" pitchFamily="18" charset="0"/>
              </a:rPr>
              <a:t>Probe education ↔ health &amp; briefly highlight philosophical &amp; scientific DHE roots.</a:t>
            </a:r>
          </a:p>
          <a:p>
            <a:pPr marL="609600" indent="-431800" algn="just" rtl="0" eaLnBrk="1" hangingPunct="1">
              <a:lnSpc>
                <a:spcPct val="80000"/>
              </a:lnSpc>
              <a:defRPr/>
            </a:pPr>
            <a:r>
              <a:rPr lang="en-US" sz="1800" i="1" dirty="0" smtClean="0">
                <a:latin typeface="Times New Roman" pitchFamily="18" charset="0"/>
                <a:cs typeface="Times New Roman" pitchFamily="18" charset="0"/>
              </a:rPr>
              <a:t>Well realize the recent HE scientific concepts, methodologies, technologies &amp; planning procedures that can promote the quality of lifelong health.    </a:t>
            </a:r>
          </a:p>
          <a:p>
            <a:pPr marL="609600" indent="-431800" algn="just" rtl="0" eaLnBrk="1" hangingPunct="1">
              <a:lnSpc>
                <a:spcPct val="80000"/>
              </a:lnSpc>
              <a:defRPr/>
            </a:pPr>
            <a:r>
              <a:rPr lang="en-US" sz="1800" i="1" dirty="0" smtClean="0">
                <a:latin typeface="Times New Roman" pitchFamily="18" charset="0"/>
                <a:cs typeface="Times New Roman" pitchFamily="18" charset="0"/>
              </a:rPr>
              <a:t>Define Global health education ↔ Create a“ National Definition</a:t>
            </a:r>
            <a:r>
              <a:rPr lang="en-US" sz="1800" dirty="0" smtClean="0">
                <a:latin typeface="Times New Roman" pitchFamily="18" charset="0"/>
                <a:cs typeface="Times New Roman" pitchFamily="18" charset="0"/>
              </a:rPr>
              <a:t>”</a:t>
            </a:r>
            <a:r>
              <a:rPr lang="en-US" sz="1800" i="1" dirty="0" smtClean="0">
                <a:latin typeface="Times New Roman" pitchFamily="18" charset="0"/>
                <a:cs typeface="Times New Roman" pitchFamily="18" charset="0"/>
              </a:rPr>
              <a:t> which suites our national nature and characters &amp; predict HE Principles, Fields, Communication &amp; Ethics.</a:t>
            </a:r>
          </a:p>
          <a:p>
            <a:pPr marL="609600" indent="-431800" algn="just" rtl="0" eaLnBrk="1" hangingPunct="1">
              <a:lnSpc>
                <a:spcPct val="80000"/>
              </a:lnSpc>
              <a:defRPr/>
            </a:pPr>
            <a:r>
              <a:rPr lang="en-US" sz="1800" i="1" dirty="0" smtClean="0">
                <a:latin typeface="Times New Roman" pitchFamily="18" charset="0"/>
                <a:cs typeface="Times New Roman" pitchFamily="18" charset="0"/>
              </a:rPr>
              <a:t>Be aware of the “Teaching &amp; Learning” methods and technologies that we taught by during our HE study.</a:t>
            </a:r>
          </a:p>
          <a:p>
            <a:pPr marL="609600" indent="-431800" algn="just" rtl="0" eaLnBrk="1" hangingPunct="1">
              <a:lnSpc>
                <a:spcPct val="80000"/>
              </a:lnSpc>
              <a:defRPr/>
            </a:pPr>
            <a:r>
              <a:rPr lang="en-US" sz="1800" i="1" dirty="0" smtClean="0">
                <a:latin typeface="Times New Roman" pitchFamily="18" charset="0"/>
                <a:cs typeface="Times New Roman" pitchFamily="18" charset="0"/>
              </a:rPr>
              <a:t>Distinguish &amp; use the most common HE Methodologies &amp; Technologies, and their major advantages and disadvantages. </a:t>
            </a:r>
          </a:p>
          <a:p>
            <a:pPr marL="609600" indent="-431800" algn="just" rtl="0" eaLnBrk="1" hangingPunct="1">
              <a:lnSpc>
                <a:spcPct val="80000"/>
              </a:lnSpc>
              <a:defRPr/>
            </a:pPr>
            <a:r>
              <a:rPr lang="en-US" sz="1800" i="1" dirty="0" smtClean="0">
                <a:latin typeface="Times New Roman" pitchFamily="18" charset="0"/>
                <a:cs typeface="Times New Roman" pitchFamily="18" charset="0"/>
              </a:rPr>
              <a:t>Discover / Produce / Evaluate some interactive HE Technologies “materials”: Leaflet, Folder, Poster and Pamphlet &amp; Sites…</a:t>
            </a:r>
          </a:p>
          <a:p>
            <a:pPr marL="609600" indent="-431800" algn="just" rtl="0" eaLnBrk="1" hangingPunct="1">
              <a:lnSpc>
                <a:spcPct val="80000"/>
              </a:lnSpc>
              <a:defRPr/>
            </a:pPr>
            <a:r>
              <a:rPr lang="en-US" sz="1800" i="1" dirty="0" smtClean="0">
                <a:latin typeface="Times New Roman" pitchFamily="18" charset="0"/>
                <a:cs typeface="Times New Roman" pitchFamily="18" charset="0"/>
              </a:rPr>
              <a:t>Use the most related scientific concepts to plan an effective HE Activities.</a:t>
            </a:r>
            <a:r>
              <a:rPr lang="en-US" sz="1800" dirty="0" smtClean="0">
                <a:latin typeface="Times New Roman" pitchFamily="18" charset="0"/>
                <a:cs typeface="Times New Roman" pitchFamily="18" charset="0"/>
              </a:rPr>
              <a:t> </a:t>
            </a:r>
            <a:endParaRPr lang="en-US" sz="1800" i="1" dirty="0" smtClean="0">
              <a:latin typeface="Times New Roman" pitchFamily="18" charset="0"/>
              <a:cs typeface="Times New Roman" pitchFamily="18" charset="0"/>
            </a:endParaRPr>
          </a:p>
          <a:p>
            <a:pPr marL="609600" indent="-431800" algn="ctr" rtl="0" eaLnBrk="1" hangingPunct="1">
              <a:lnSpc>
                <a:spcPct val="80000"/>
              </a:lnSpc>
              <a:buFont typeface="Wingdings" pitchFamily="2" charset="2"/>
              <a:buNone/>
              <a:defRPr/>
            </a:pPr>
            <a:endParaRPr lang="en-US" sz="1800" i="1" dirty="0" smtClean="0">
              <a:latin typeface="Times New Roman" pitchFamily="18" charset="0"/>
              <a:cs typeface="Times New Roman" pitchFamily="18" charset="0"/>
            </a:endParaRPr>
          </a:p>
          <a:p>
            <a:pPr marL="609600" indent="-431800" algn="ctr" rtl="0" eaLnBrk="1" hangingPunct="1">
              <a:lnSpc>
                <a:spcPct val="80000"/>
              </a:lnSpc>
              <a:buFont typeface="Wingdings" pitchFamily="2" charset="2"/>
              <a:buNone/>
              <a:defRPr/>
            </a:pPr>
            <a:r>
              <a:rPr lang="en-US" sz="1800" i="1" dirty="0" smtClean="0">
                <a:latin typeface="Times New Roman" pitchFamily="18" charset="0"/>
                <a:cs typeface="Times New Roman" pitchFamily="18" charset="0"/>
              </a:rPr>
              <a:t>Our Overall Goal </a:t>
            </a:r>
          </a:p>
          <a:p>
            <a:pPr marL="609600" indent="-431800" algn="ctr" rtl="0" eaLnBrk="1" hangingPunct="1">
              <a:lnSpc>
                <a:spcPct val="80000"/>
              </a:lnSpc>
              <a:buFont typeface="Wingdings" pitchFamily="2" charset="2"/>
              <a:buNone/>
              <a:defRPr/>
            </a:pPr>
            <a:r>
              <a:rPr lang="en-US" sz="1800" i="1" dirty="0" smtClean="0">
                <a:latin typeface="Times New Roman" pitchFamily="18" charset="0"/>
                <a:cs typeface="Times New Roman" pitchFamily="18" charset="0"/>
              </a:rPr>
              <a:t>The Way Ahead Towards </a:t>
            </a:r>
          </a:p>
          <a:p>
            <a:pPr marL="609600" indent="-431800" algn="ctr" rtl="0" eaLnBrk="1" hangingPunct="1">
              <a:lnSpc>
                <a:spcPct val="80000"/>
              </a:lnSpc>
              <a:buFont typeface="Wingdings" pitchFamily="2" charset="2"/>
              <a:buNone/>
              <a:defRPr/>
            </a:pPr>
            <a:r>
              <a:rPr lang="en-US" sz="1800" i="1" dirty="0" smtClean="0">
                <a:latin typeface="Times New Roman" pitchFamily="18" charset="0"/>
                <a:cs typeface="Times New Roman" pitchFamily="18" charset="0"/>
              </a:rPr>
              <a:t> “ Assertive Patient </a:t>
            </a:r>
            <a:r>
              <a:rPr lang="en-US" sz="1800" i="1" dirty="0" err="1" smtClean="0">
                <a:latin typeface="Times New Roman" pitchFamily="18" charset="0"/>
                <a:cs typeface="Times New Roman" pitchFamily="18" charset="0"/>
              </a:rPr>
              <a:t>Centred</a:t>
            </a:r>
            <a:r>
              <a:rPr lang="en-US" sz="1800" i="1" dirty="0" smtClean="0">
                <a:latin typeface="Times New Roman" pitchFamily="18" charset="0"/>
                <a:cs typeface="Times New Roman" pitchFamily="18" charset="0"/>
              </a:rPr>
              <a:t> HE” with &amp; Best Evidence”</a:t>
            </a:r>
          </a:p>
          <a:p>
            <a:pPr marL="609600" indent="-431800" algn="ctr" rtl="0" eaLnBrk="1" hangingPunct="1">
              <a:lnSpc>
                <a:spcPct val="80000"/>
              </a:lnSpc>
              <a:buFont typeface="Wingdings" pitchFamily="2" charset="2"/>
              <a:buNone/>
              <a:defRPr/>
            </a:pPr>
            <a:r>
              <a:rPr lang="en-US" sz="1800" i="1" dirty="0" smtClean="0">
                <a:latin typeface="Times New Roman" pitchFamily="18" charset="0"/>
                <a:cs typeface="Times New Roman" pitchFamily="18" charset="0"/>
              </a:rPr>
              <a:t> (APCHE’R) QUALITY</a:t>
            </a:r>
          </a:p>
          <a:p>
            <a:pPr marL="609600" indent="-431800" algn="ctr" rtl="0" eaLnBrk="1" hangingPunct="1">
              <a:lnSpc>
                <a:spcPct val="80000"/>
              </a:lnSpc>
              <a:buFont typeface="Wingdings" pitchFamily="2" charset="2"/>
              <a:buNone/>
              <a:defRPr/>
            </a:pPr>
            <a:endParaRPr lang="en-US" sz="1800" dirty="0" smtClean="0">
              <a:latin typeface="Times New Roman" pitchFamily="18" charset="0"/>
              <a:cs typeface="Times New Roman" pitchFamily="18" charset="0"/>
            </a:endParaRPr>
          </a:p>
          <a:p>
            <a:pPr marL="609600" indent="-431800" algn="ctr" rtl="0" eaLnBrk="1" hangingPunct="1">
              <a:lnSpc>
                <a:spcPct val="80000"/>
              </a:lnSpc>
              <a:buFont typeface="Wingdings" pitchFamily="2" charset="2"/>
              <a:buNone/>
              <a:defRPr/>
            </a:pPr>
            <a:endParaRPr lang="en-US" sz="1800" dirty="0" smtClean="0">
              <a:latin typeface="Times New Roman" pitchFamily="18" charset="0"/>
              <a:cs typeface="Times New Roman" pitchFamily="18" charset="0"/>
            </a:endParaRPr>
          </a:p>
        </p:txBody>
      </p:sp>
      <p:sp>
        <p:nvSpPr>
          <p:cNvPr id="10247" name="AutoShape 4"/>
          <p:cNvSpPr>
            <a:spLocks noChangeArrowheads="1"/>
          </p:cNvSpPr>
          <p:nvPr/>
        </p:nvSpPr>
        <p:spPr bwMode="auto">
          <a:xfrm>
            <a:off x="4211638" y="5068416"/>
            <a:ext cx="381000" cy="304800"/>
          </a:xfrm>
          <a:prstGeom prst="downArrow">
            <a:avLst>
              <a:gd name="adj1" fmla="val 50000"/>
              <a:gd name="adj2" fmla="val 30208"/>
            </a:avLst>
          </a:prstGeom>
          <a:solidFill>
            <a:schemeClr val="accent1"/>
          </a:solidFill>
          <a:ln w="9525">
            <a:solidFill>
              <a:schemeClr val="tx1"/>
            </a:solidFill>
            <a:miter lim="800000"/>
            <a:headEnd/>
            <a:tailEnd/>
          </a:ln>
        </p:spPr>
        <p:txBody>
          <a:bodyPr vert="eaVert" wrap="none" anchor="ctr"/>
          <a:lstStyle/>
          <a:p>
            <a:pPr algn="ctr" rtl="0"/>
            <a:endParaRPr lang="ar-SA" sz="3600">
              <a:latin typeface="Times New Roman" pitchFamily="18" charset="0"/>
              <a:cs typeface="Times New Roman" pitchFamily="18" charset="0"/>
            </a:endParaRPr>
          </a:p>
        </p:txBody>
      </p:sp>
    </p:spTree>
  </p:cSld>
  <p:clrMapOvr>
    <a:masterClrMapping/>
  </p:clrMapOvr>
  <p:transition>
    <p:push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عنصر نائب للتاريخ 3"/>
          <p:cNvSpPr>
            <a:spLocks noGrp="1"/>
          </p:cNvSpPr>
          <p:nvPr>
            <p:ph type="dt" sz="quarter" idx="10"/>
          </p:nvPr>
        </p:nvSpPr>
        <p:spPr/>
        <p:txBody>
          <a:bodyPr/>
          <a:lstStyle/>
          <a:p>
            <a:pPr>
              <a:defRPr/>
            </a:pPr>
            <a:r>
              <a:rPr lang="ar-SA" smtClean="0"/>
              <a:t>CHS487</a:t>
            </a:r>
            <a:endParaRPr lang="en-US"/>
          </a:p>
        </p:txBody>
      </p:sp>
      <p:sp>
        <p:nvSpPr>
          <p:cNvPr id="36"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37" name="عنصر نائب لرقم الشريحة 5"/>
          <p:cNvSpPr>
            <a:spLocks noGrp="1"/>
          </p:cNvSpPr>
          <p:nvPr>
            <p:ph type="sldNum" sz="quarter" idx="12"/>
          </p:nvPr>
        </p:nvSpPr>
        <p:spPr/>
        <p:txBody>
          <a:bodyPr/>
          <a:lstStyle/>
          <a:p>
            <a:pPr>
              <a:defRPr/>
            </a:pPr>
            <a:fld id="{1D273141-8343-45E5-B125-98606EA65E86}" type="slidenum">
              <a:rPr lang="ar-SA"/>
              <a:pPr>
                <a:defRPr/>
              </a:pPr>
              <a:t>40</a:t>
            </a:fld>
            <a:endParaRPr lang="en-US"/>
          </a:p>
        </p:txBody>
      </p:sp>
      <p:sp>
        <p:nvSpPr>
          <p:cNvPr id="53250" name="Rectangle 2"/>
          <p:cNvSpPr>
            <a:spLocks noGrp="1" noRot="1" noChangeArrowheads="1"/>
          </p:cNvSpPr>
          <p:nvPr>
            <p:ph type="title"/>
          </p:nvPr>
        </p:nvSpPr>
        <p:spPr>
          <a:xfrm>
            <a:off x="430213" y="-171450"/>
            <a:ext cx="8462962" cy="620713"/>
          </a:xfrm>
        </p:spPr>
        <p:txBody>
          <a:bodyPr/>
          <a:lstStyle/>
          <a:p>
            <a:pPr algn="ctr" rtl="0" eaLnBrk="1" hangingPunct="1">
              <a:defRPr/>
            </a:pPr>
            <a:r>
              <a:rPr lang="en-US" sz="2800" dirty="0" smtClean="0"/>
              <a:t>PDT</a:t>
            </a:r>
            <a:r>
              <a:rPr lang="en-US" sz="4000" b="0" dirty="0" smtClean="0"/>
              <a:t>: </a:t>
            </a:r>
            <a:r>
              <a:rPr lang="en-US" sz="2400" i="1" dirty="0" smtClean="0"/>
              <a:t>A Creative Integrated Global Model</a:t>
            </a:r>
            <a:endParaRPr lang="en-US" sz="2400" dirty="0" smtClean="0"/>
          </a:p>
        </p:txBody>
      </p:sp>
      <p:sp>
        <p:nvSpPr>
          <p:cNvPr id="40966" name="Rectangle 4"/>
          <p:cNvSpPr>
            <a:spLocks noChangeArrowheads="1"/>
          </p:cNvSpPr>
          <p:nvPr/>
        </p:nvSpPr>
        <p:spPr bwMode="auto">
          <a:xfrm>
            <a:off x="4284663" y="981075"/>
            <a:ext cx="1800225" cy="576263"/>
          </a:xfrm>
          <a:prstGeom prst="rect">
            <a:avLst/>
          </a:prstGeom>
          <a:solidFill>
            <a:schemeClr val="accent1"/>
          </a:solidFill>
          <a:ln w="9525">
            <a:solidFill>
              <a:schemeClr val="tx1"/>
            </a:solidFill>
            <a:miter lim="800000"/>
            <a:headEnd/>
            <a:tailEnd/>
          </a:ln>
        </p:spPr>
        <p:txBody>
          <a:bodyPr wrap="none" anchor="ctr"/>
          <a:lstStyle/>
          <a:p>
            <a:pPr algn="ctr" rtl="0"/>
            <a:r>
              <a:rPr lang="en-US" b="1">
                <a:latin typeface="Arial Black" pitchFamily="34" charset="0"/>
              </a:rPr>
              <a:t>Personality</a:t>
            </a:r>
          </a:p>
        </p:txBody>
      </p:sp>
      <p:sp>
        <p:nvSpPr>
          <p:cNvPr id="40967" name="Line 6"/>
          <p:cNvSpPr>
            <a:spLocks noChangeShapeType="1"/>
          </p:cNvSpPr>
          <p:nvPr/>
        </p:nvSpPr>
        <p:spPr bwMode="auto">
          <a:xfrm>
            <a:off x="3779838" y="1773238"/>
            <a:ext cx="4105275" cy="0"/>
          </a:xfrm>
          <a:prstGeom prst="line">
            <a:avLst/>
          </a:prstGeom>
          <a:noFill/>
          <a:ln w="9525">
            <a:solidFill>
              <a:schemeClr val="tx1"/>
            </a:solidFill>
            <a:round/>
            <a:headEnd/>
            <a:tailEnd/>
          </a:ln>
        </p:spPr>
        <p:txBody>
          <a:bodyPr/>
          <a:lstStyle/>
          <a:p>
            <a:endParaRPr lang="ar-SA"/>
          </a:p>
        </p:txBody>
      </p:sp>
      <p:sp>
        <p:nvSpPr>
          <p:cNvPr id="40968" name="Line 8"/>
          <p:cNvSpPr>
            <a:spLocks noChangeShapeType="1"/>
          </p:cNvSpPr>
          <p:nvPr/>
        </p:nvSpPr>
        <p:spPr bwMode="auto">
          <a:xfrm>
            <a:off x="5148263" y="1557338"/>
            <a:ext cx="0" cy="215900"/>
          </a:xfrm>
          <a:prstGeom prst="line">
            <a:avLst/>
          </a:prstGeom>
          <a:noFill/>
          <a:ln w="9525">
            <a:solidFill>
              <a:schemeClr val="tx1"/>
            </a:solidFill>
            <a:round/>
            <a:headEnd/>
            <a:tailEnd type="triangle" w="med" len="med"/>
          </a:ln>
        </p:spPr>
        <p:txBody>
          <a:bodyPr/>
          <a:lstStyle/>
          <a:p>
            <a:endParaRPr lang="ar-SA"/>
          </a:p>
        </p:txBody>
      </p:sp>
      <p:sp>
        <p:nvSpPr>
          <p:cNvPr id="40969" name="Line 9"/>
          <p:cNvSpPr>
            <a:spLocks noChangeShapeType="1"/>
          </p:cNvSpPr>
          <p:nvPr/>
        </p:nvSpPr>
        <p:spPr bwMode="auto">
          <a:xfrm>
            <a:off x="3779838" y="1773238"/>
            <a:ext cx="0" cy="287337"/>
          </a:xfrm>
          <a:prstGeom prst="line">
            <a:avLst/>
          </a:prstGeom>
          <a:noFill/>
          <a:ln w="9525">
            <a:solidFill>
              <a:schemeClr val="tx1"/>
            </a:solidFill>
            <a:round/>
            <a:headEnd/>
            <a:tailEnd type="triangle" w="med" len="med"/>
          </a:ln>
        </p:spPr>
        <p:txBody>
          <a:bodyPr/>
          <a:lstStyle/>
          <a:p>
            <a:endParaRPr lang="ar-SA"/>
          </a:p>
        </p:txBody>
      </p:sp>
      <p:sp>
        <p:nvSpPr>
          <p:cNvPr id="40970" name="Line 10"/>
          <p:cNvSpPr>
            <a:spLocks noChangeShapeType="1"/>
          </p:cNvSpPr>
          <p:nvPr/>
        </p:nvSpPr>
        <p:spPr bwMode="auto">
          <a:xfrm>
            <a:off x="7885113" y="1773238"/>
            <a:ext cx="0" cy="287337"/>
          </a:xfrm>
          <a:prstGeom prst="line">
            <a:avLst/>
          </a:prstGeom>
          <a:noFill/>
          <a:ln w="9525">
            <a:solidFill>
              <a:schemeClr val="tx1"/>
            </a:solidFill>
            <a:round/>
            <a:headEnd/>
            <a:tailEnd type="triangle" w="med" len="med"/>
          </a:ln>
        </p:spPr>
        <p:txBody>
          <a:bodyPr/>
          <a:lstStyle/>
          <a:p>
            <a:endParaRPr lang="ar-SA"/>
          </a:p>
        </p:txBody>
      </p:sp>
      <p:sp>
        <p:nvSpPr>
          <p:cNvPr id="40971" name="Line 11"/>
          <p:cNvSpPr>
            <a:spLocks noChangeShapeType="1"/>
          </p:cNvSpPr>
          <p:nvPr/>
        </p:nvSpPr>
        <p:spPr bwMode="auto">
          <a:xfrm>
            <a:off x="5292725" y="1773238"/>
            <a:ext cx="0" cy="2232025"/>
          </a:xfrm>
          <a:prstGeom prst="line">
            <a:avLst/>
          </a:prstGeom>
          <a:noFill/>
          <a:ln w="57150">
            <a:solidFill>
              <a:schemeClr val="tx1"/>
            </a:solidFill>
            <a:round/>
            <a:headEnd/>
            <a:tailEnd type="stealth" w="med" len="med"/>
          </a:ln>
        </p:spPr>
        <p:txBody>
          <a:bodyPr/>
          <a:lstStyle/>
          <a:p>
            <a:endParaRPr lang="ar-SA"/>
          </a:p>
        </p:txBody>
      </p:sp>
      <p:sp>
        <p:nvSpPr>
          <p:cNvPr id="40972" name="Rectangle 12"/>
          <p:cNvSpPr>
            <a:spLocks noChangeArrowheads="1"/>
          </p:cNvSpPr>
          <p:nvPr/>
        </p:nvSpPr>
        <p:spPr bwMode="auto">
          <a:xfrm>
            <a:off x="757238" y="2060575"/>
            <a:ext cx="4319587" cy="1584325"/>
          </a:xfrm>
          <a:prstGeom prst="rect">
            <a:avLst/>
          </a:prstGeom>
          <a:solidFill>
            <a:schemeClr val="accent1"/>
          </a:solidFill>
          <a:ln w="9525">
            <a:solidFill>
              <a:schemeClr val="tx1"/>
            </a:solidFill>
            <a:miter lim="800000"/>
            <a:headEnd/>
            <a:tailEnd/>
          </a:ln>
        </p:spPr>
        <p:txBody>
          <a:bodyPr wrap="none" anchor="ctr"/>
          <a:lstStyle/>
          <a:p>
            <a:pPr algn="ctr" rtl="0"/>
            <a:endParaRPr lang="en-US"/>
          </a:p>
          <a:p>
            <a:pPr algn="ctr" rtl="0"/>
            <a:endParaRPr lang="en-US"/>
          </a:p>
          <a:p>
            <a:pPr algn="ctr" rtl="0"/>
            <a:endParaRPr lang="en-US"/>
          </a:p>
          <a:p>
            <a:pPr algn="ctr" rtl="0"/>
            <a:endParaRPr lang="en-US"/>
          </a:p>
          <a:p>
            <a:pPr algn="ctr" rtl="0"/>
            <a:endParaRPr lang="en-US"/>
          </a:p>
          <a:p>
            <a:pPr algn="ctr" rtl="0"/>
            <a:endParaRPr lang="en-US"/>
          </a:p>
          <a:p>
            <a:pPr algn="ctr" rtl="0"/>
            <a:endParaRPr lang="en-US"/>
          </a:p>
        </p:txBody>
      </p:sp>
      <p:sp>
        <p:nvSpPr>
          <p:cNvPr id="40973" name="Oval 13"/>
          <p:cNvSpPr>
            <a:spLocks noChangeArrowheads="1"/>
          </p:cNvSpPr>
          <p:nvPr/>
        </p:nvSpPr>
        <p:spPr bwMode="auto">
          <a:xfrm>
            <a:off x="2554288" y="2133600"/>
            <a:ext cx="1801812" cy="433388"/>
          </a:xfrm>
          <a:prstGeom prst="ellipse">
            <a:avLst/>
          </a:prstGeom>
          <a:solidFill>
            <a:srgbClr val="008080"/>
          </a:solidFill>
          <a:ln w="9525">
            <a:solidFill>
              <a:schemeClr val="tx1"/>
            </a:solidFill>
            <a:round/>
            <a:headEnd/>
            <a:tailEnd/>
          </a:ln>
        </p:spPr>
        <p:txBody>
          <a:bodyPr wrap="none" anchor="ctr"/>
          <a:lstStyle/>
          <a:p>
            <a:pPr algn="ctr" rtl="0"/>
            <a:r>
              <a:rPr lang="en-US" b="1">
                <a:latin typeface="Arial Black" pitchFamily="34" charset="0"/>
              </a:rPr>
              <a:t>Heredity</a:t>
            </a:r>
          </a:p>
        </p:txBody>
      </p:sp>
      <p:sp>
        <p:nvSpPr>
          <p:cNvPr id="40974" name="Line 20"/>
          <p:cNvSpPr>
            <a:spLocks noChangeShapeType="1"/>
          </p:cNvSpPr>
          <p:nvPr/>
        </p:nvSpPr>
        <p:spPr bwMode="auto">
          <a:xfrm>
            <a:off x="3419475" y="2565400"/>
            <a:ext cx="0" cy="215900"/>
          </a:xfrm>
          <a:prstGeom prst="line">
            <a:avLst/>
          </a:prstGeom>
          <a:noFill/>
          <a:ln w="9525">
            <a:solidFill>
              <a:schemeClr val="tx1"/>
            </a:solidFill>
            <a:round/>
            <a:headEnd/>
            <a:tailEnd type="triangle" w="med" len="med"/>
          </a:ln>
        </p:spPr>
        <p:txBody>
          <a:bodyPr/>
          <a:lstStyle/>
          <a:p>
            <a:endParaRPr lang="ar-SA"/>
          </a:p>
        </p:txBody>
      </p:sp>
      <p:sp>
        <p:nvSpPr>
          <p:cNvPr id="40975" name="Rectangle 24"/>
          <p:cNvSpPr>
            <a:spLocks noChangeArrowheads="1"/>
          </p:cNvSpPr>
          <p:nvPr/>
        </p:nvSpPr>
        <p:spPr bwMode="auto">
          <a:xfrm>
            <a:off x="900113" y="2852738"/>
            <a:ext cx="1800225" cy="720725"/>
          </a:xfrm>
          <a:prstGeom prst="rect">
            <a:avLst/>
          </a:prstGeom>
          <a:solidFill>
            <a:schemeClr val="accent1"/>
          </a:solidFill>
          <a:ln w="9525">
            <a:solidFill>
              <a:schemeClr val="tx1"/>
            </a:solidFill>
            <a:miter lim="800000"/>
            <a:headEnd/>
            <a:tailEnd/>
          </a:ln>
        </p:spPr>
        <p:txBody>
          <a:bodyPr wrap="none" anchor="ctr"/>
          <a:lstStyle/>
          <a:p>
            <a:pPr algn="ctr" rtl="0"/>
            <a:r>
              <a:rPr lang="en-US" sz="1400">
                <a:latin typeface="Arial Black" pitchFamily="34" charset="0"/>
              </a:rPr>
              <a:t>Physiological </a:t>
            </a:r>
          </a:p>
          <a:p>
            <a:pPr algn="ctr" rtl="0"/>
            <a:r>
              <a:rPr lang="en-US" sz="1400">
                <a:latin typeface="Arial Black" pitchFamily="34" charset="0"/>
              </a:rPr>
              <a:t>Process</a:t>
            </a:r>
          </a:p>
          <a:p>
            <a:pPr algn="ctr" rtl="0"/>
            <a:r>
              <a:rPr lang="en-US" sz="1400">
                <a:latin typeface="Arial Black" pitchFamily="34" charset="0"/>
              </a:rPr>
              <a:t>(Repro &amp; Growth)</a:t>
            </a:r>
          </a:p>
        </p:txBody>
      </p:sp>
      <p:sp>
        <p:nvSpPr>
          <p:cNvPr id="40976" name="Rectangle 25"/>
          <p:cNvSpPr>
            <a:spLocks noChangeArrowheads="1"/>
          </p:cNvSpPr>
          <p:nvPr/>
        </p:nvSpPr>
        <p:spPr bwMode="auto">
          <a:xfrm>
            <a:off x="2844800" y="2924175"/>
            <a:ext cx="2087563" cy="649288"/>
          </a:xfrm>
          <a:prstGeom prst="rect">
            <a:avLst/>
          </a:prstGeom>
          <a:solidFill>
            <a:schemeClr val="accent1"/>
          </a:solidFill>
          <a:ln w="9525">
            <a:solidFill>
              <a:schemeClr val="tx1"/>
            </a:solidFill>
            <a:miter lim="800000"/>
            <a:headEnd/>
            <a:tailEnd/>
          </a:ln>
        </p:spPr>
        <p:txBody>
          <a:bodyPr wrap="none" anchor="ctr"/>
          <a:lstStyle/>
          <a:p>
            <a:pPr algn="ctr" rtl="0"/>
            <a:r>
              <a:rPr lang="en-US" sz="1400">
                <a:latin typeface="Arial Black" pitchFamily="34" charset="0"/>
              </a:rPr>
              <a:t>Genetic </a:t>
            </a:r>
          </a:p>
          <a:p>
            <a:pPr algn="ctr" rtl="0"/>
            <a:r>
              <a:rPr lang="en-US" sz="1400">
                <a:latin typeface="Arial Black" pitchFamily="34" charset="0"/>
              </a:rPr>
              <a:t>DNA</a:t>
            </a:r>
          </a:p>
          <a:p>
            <a:pPr algn="ctr" rtl="0"/>
            <a:r>
              <a:rPr lang="en-US" sz="1400">
                <a:latin typeface="Arial Black" pitchFamily="34" charset="0"/>
              </a:rPr>
              <a:t>Physical Attributes</a:t>
            </a:r>
          </a:p>
        </p:txBody>
      </p:sp>
      <p:sp>
        <p:nvSpPr>
          <p:cNvPr id="40977" name="Line 26"/>
          <p:cNvSpPr>
            <a:spLocks noChangeShapeType="1"/>
          </p:cNvSpPr>
          <p:nvPr/>
        </p:nvSpPr>
        <p:spPr bwMode="auto">
          <a:xfrm>
            <a:off x="2268538" y="2708275"/>
            <a:ext cx="1511300" cy="0"/>
          </a:xfrm>
          <a:prstGeom prst="line">
            <a:avLst/>
          </a:prstGeom>
          <a:noFill/>
          <a:ln w="9525">
            <a:solidFill>
              <a:schemeClr val="tx1"/>
            </a:solidFill>
            <a:round/>
            <a:headEnd/>
            <a:tailEnd/>
          </a:ln>
        </p:spPr>
        <p:txBody>
          <a:bodyPr/>
          <a:lstStyle/>
          <a:p>
            <a:endParaRPr lang="ar-SA"/>
          </a:p>
        </p:txBody>
      </p:sp>
      <p:sp>
        <p:nvSpPr>
          <p:cNvPr id="40978" name="Line 27"/>
          <p:cNvSpPr>
            <a:spLocks noChangeShapeType="1"/>
          </p:cNvSpPr>
          <p:nvPr/>
        </p:nvSpPr>
        <p:spPr bwMode="auto">
          <a:xfrm>
            <a:off x="2268538" y="2708275"/>
            <a:ext cx="0" cy="215900"/>
          </a:xfrm>
          <a:prstGeom prst="line">
            <a:avLst/>
          </a:prstGeom>
          <a:noFill/>
          <a:ln w="9525">
            <a:solidFill>
              <a:schemeClr val="tx1"/>
            </a:solidFill>
            <a:round/>
            <a:headEnd/>
            <a:tailEnd/>
          </a:ln>
        </p:spPr>
        <p:txBody>
          <a:bodyPr/>
          <a:lstStyle/>
          <a:p>
            <a:endParaRPr lang="ar-SA"/>
          </a:p>
        </p:txBody>
      </p:sp>
      <p:sp>
        <p:nvSpPr>
          <p:cNvPr id="40979" name="Line 28"/>
          <p:cNvSpPr>
            <a:spLocks noChangeShapeType="1"/>
          </p:cNvSpPr>
          <p:nvPr/>
        </p:nvSpPr>
        <p:spPr bwMode="auto">
          <a:xfrm>
            <a:off x="3779838" y="2708275"/>
            <a:ext cx="0" cy="215900"/>
          </a:xfrm>
          <a:prstGeom prst="line">
            <a:avLst/>
          </a:prstGeom>
          <a:noFill/>
          <a:ln w="9525">
            <a:solidFill>
              <a:schemeClr val="tx1"/>
            </a:solidFill>
            <a:round/>
            <a:headEnd/>
            <a:tailEnd/>
          </a:ln>
        </p:spPr>
        <p:txBody>
          <a:bodyPr/>
          <a:lstStyle/>
          <a:p>
            <a:endParaRPr lang="ar-SA"/>
          </a:p>
        </p:txBody>
      </p:sp>
      <p:sp>
        <p:nvSpPr>
          <p:cNvPr id="40980" name="Rectangle 30"/>
          <p:cNvSpPr>
            <a:spLocks noChangeArrowheads="1"/>
          </p:cNvSpPr>
          <p:nvPr/>
        </p:nvSpPr>
        <p:spPr bwMode="auto">
          <a:xfrm>
            <a:off x="5580063" y="2060575"/>
            <a:ext cx="3168650" cy="1584325"/>
          </a:xfrm>
          <a:prstGeom prst="rect">
            <a:avLst/>
          </a:prstGeom>
          <a:solidFill>
            <a:schemeClr val="accent1"/>
          </a:solidFill>
          <a:ln w="9525">
            <a:solidFill>
              <a:schemeClr val="tx1"/>
            </a:solidFill>
            <a:miter lim="800000"/>
            <a:headEnd/>
            <a:tailEnd/>
          </a:ln>
        </p:spPr>
        <p:txBody>
          <a:bodyPr wrap="none" anchor="ctr"/>
          <a:lstStyle/>
          <a:p>
            <a:pPr algn="ctr" rtl="0"/>
            <a:endParaRPr lang="en-US"/>
          </a:p>
          <a:p>
            <a:pPr algn="ctr" rtl="0"/>
            <a:endParaRPr lang="en-US"/>
          </a:p>
          <a:p>
            <a:pPr algn="ctr" rtl="0"/>
            <a:endParaRPr lang="en-US"/>
          </a:p>
          <a:p>
            <a:pPr algn="ctr" rtl="0"/>
            <a:endParaRPr lang="en-US"/>
          </a:p>
          <a:p>
            <a:pPr algn="ctr" rtl="0"/>
            <a:endParaRPr lang="en-US"/>
          </a:p>
          <a:p>
            <a:pPr algn="ctr" rtl="0"/>
            <a:endParaRPr lang="en-US"/>
          </a:p>
          <a:p>
            <a:pPr algn="ctr" rtl="0"/>
            <a:endParaRPr lang="en-US"/>
          </a:p>
        </p:txBody>
      </p:sp>
      <p:sp>
        <p:nvSpPr>
          <p:cNvPr id="40981" name="Rectangle 31"/>
          <p:cNvSpPr>
            <a:spLocks noChangeArrowheads="1"/>
          </p:cNvSpPr>
          <p:nvPr/>
        </p:nvSpPr>
        <p:spPr bwMode="auto">
          <a:xfrm>
            <a:off x="611188" y="4365625"/>
            <a:ext cx="8281987" cy="2232025"/>
          </a:xfrm>
          <a:prstGeom prst="rect">
            <a:avLst/>
          </a:prstGeom>
          <a:solidFill>
            <a:schemeClr val="accent1"/>
          </a:solidFill>
          <a:ln w="9525">
            <a:solidFill>
              <a:schemeClr val="tx1"/>
            </a:solidFill>
            <a:miter lim="800000"/>
            <a:headEnd/>
            <a:tailEnd/>
          </a:ln>
        </p:spPr>
        <p:txBody>
          <a:bodyPr wrap="none" anchor="ctr"/>
          <a:lstStyle/>
          <a:p>
            <a:pPr algn="ctr" rtl="0"/>
            <a:endParaRPr lang="ar-SA"/>
          </a:p>
        </p:txBody>
      </p:sp>
      <p:sp>
        <p:nvSpPr>
          <p:cNvPr id="40982" name="Oval 32"/>
          <p:cNvSpPr>
            <a:spLocks noChangeArrowheads="1"/>
          </p:cNvSpPr>
          <p:nvPr/>
        </p:nvSpPr>
        <p:spPr bwMode="auto">
          <a:xfrm>
            <a:off x="6300788" y="2060575"/>
            <a:ext cx="2089150" cy="431800"/>
          </a:xfrm>
          <a:prstGeom prst="ellipse">
            <a:avLst/>
          </a:prstGeom>
          <a:solidFill>
            <a:srgbClr val="FF6600"/>
          </a:solidFill>
          <a:ln w="9525">
            <a:solidFill>
              <a:schemeClr val="tx1"/>
            </a:solidFill>
            <a:round/>
            <a:headEnd/>
            <a:tailEnd/>
          </a:ln>
        </p:spPr>
        <p:txBody>
          <a:bodyPr wrap="none" anchor="ctr"/>
          <a:lstStyle/>
          <a:p>
            <a:pPr algn="ctr" rtl="0"/>
            <a:r>
              <a:rPr lang="en-US" b="1">
                <a:latin typeface="Arial Black" pitchFamily="34" charset="0"/>
              </a:rPr>
              <a:t>Environment</a:t>
            </a:r>
          </a:p>
        </p:txBody>
      </p:sp>
      <p:sp>
        <p:nvSpPr>
          <p:cNvPr id="40983" name="Line 33"/>
          <p:cNvSpPr>
            <a:spLocks noChangeShapeType="1"/>
          </p:cNvSpPr>
          <p:nvPr/>
        </p:nvSpPr>
        <p:spPr bwMode="auto">
          <a:xfrm>
            <a:off x="7308850" y="2492375"/>
            <a:ext cx="0" cy="215900"/>
          </a:xfrm>
          <a:prstGeom prst="line">
            <a:avLst/>
          </a:prstGeom>
          <a:noFill/>
          <a:ln w="9525">
            <a:solidFill>
              <a:schemeClr val="tx1"/>
            </a:solidFill>
            <a:round/>
            <a:headEnd/>
            <a:tailEnd type="triangle" w="med" len="med"/>
          </a:ln>
        </p:spPr>
        <p:txBody>
          <a:bodyPr/>
          <a:lstStyle/>
          <a:p>
            <a:endParaRPr lang="ar-SA"/>
          </a:p>
        </p:txBody>
      </p:sp>
      <p:sp>
        <p:nvSpPr>
          <p:cNvPr id="40984" name="Line 34"/>
          <p:cNvSpPr>
            <a:spLocks noChangeShapeType="1"/>
          </p:cNvSpPr>
          <p:nvPr/>
        </p:nvSpPr>
        <p:spPr bwMode="auto">
          <a:xfrm>
            <a:off x="6372225" y="2636838"/>
            <a:ext cx="1944688" cy="0"/>
          </a:xfrm>
          <a:prstGeom prst="line">
            <a:avLst/>
          </a:prstGeom>
          <a:noFill/>
          <a:ln w="9525">
            <a:solidFill>
              <a:schemeClr val="tx1"/>
            </a:solidFill>
            <a:round/>
            <a:headEnd/>
            <a:tailEnd/>
          </a:ln>
        </p:spPr>
        <p:txBody>
          <a:bodyPr/>
          <a:lstStyle/>
          <a:p>
            <a:endParaRPr lang="ar-SA"/>
          </a:p>
        </p:txBody>
      </p:sp>
      <p:sp>
        <p:nvSpPr>
          <p:cNvPr id="40985" name="Rectangle 35"/>
          <p:cNvSpPr>
            <a:spLocks noChangeArrowheads="1"/>
          </p:cNvSpPr>
          <p:nvPr/>
        </p:nvSpPr>
        <p:spPr bwMode="auto">
          <a:xfrm>
            <a:off x="5724525" y="2781300"/>
            <a:ext cx="1152525" cy="719138"/>
          </a:xfrm>
          <a:prstGeom prst="rect">
            <a:avLst/>
          </a:prstGeom>
          <a:solidFill>
            <a:schemeClr val="accent1"/>
          </a:solidFill>
          <a:ln w="9525">
            <a:solidFill>
              <a:schemeClr val="tx1"/>
            </a:solidFill>
            <a:miter lim="800000"/>
            <a:headEnd/>
            <a:tailEnd/>
          </a:ln>
        </p:spPr>
        <p:txBody>
          <a:bodyPr wrap="none" anchor="ctr"/>
          <a:lstStyle/>
          <a:p>
            <a:pPr algn="ctr" rtl="0"/>
            <a:r>
              <a:rPr lang="en-US" sz="1400">
                <a:latin typeface="Arial Black" pitchFamily="34" charset="0"/>
              </a:rPr>
              <a:t>Socio-</a:t>
            </a:r>
          </a:p>
          <a:p>
            <a:pPr algn="ctr" rtl="0"/>
            <a:r>
              <a:rPr lang="en-US" sz="1400">
                <a:latin typeface="Arial Black" pitchFamily="34" charset="0"/>
              </a:rPr>
              <a:t>Cultural</a:t>
            </a:r>
          </a:p>
        </p:txBody>
      </p:sp>
      <p:sp>
        <p:nvSpPr>
          <p:cNvPr id="40986" name="Line 36"/>
          <p:cNvSpPr>
            <a:spLocks noChangeShapeType="1"/>
          </p:cNvSpPr>
          <p:nvPr/>
        </p:nvSpPr>
        <p:spPr bwMode="auto">
          <a:xfrm>
            <a:off x="6372225" y="2636838"/>
            <a:ext cx="0" cy="144462"/>
          </a:xfrm>
          <a:prstGeom prst="line">
            <a:avLst/>
          </a:prstGeom>
          <a:noFill/>
          <a:ln w="9525">
            <a:solidFill>
              <a:schemeClr val="tx1"/>
            </a:solidFill>
            <a:round/>
            <a:headEnd/>
            <a:tailEnd/>
          </a:ln>
        </p:spPr>
        <p:txBody>
          <a:bodyPr/>
          <a:lstStyle/>
          <a:p>
            <a:endParaRPr lang="ar-SA"/>
          </a:p>
        </p:txBody>
      </p:sp>
      <p:sp>
        <p:nvSpPr>
          <p:cNvPr id="40987" name="Rectangle 37"/>
          <p:cNvSpPr>
            <a:spLocks noChangeArrowheads="1"/>
          </p:cNvSpPr>
          <p:nvPr/>
        </p:nvSpPr>
        <p:spPr bwMode="auto">
          <a:xfrm>
            <a:off x="7019925" y="2851150"/>
            <a:ext cx="1439863" cy="649288"/>
          </a:xfrm>
          <a:prstGeom prst="rect">
            <a:avLst/>
          </a:prstGeom>
          <a:solidFill>
            <a:schemeClr val="accent1"/>
          </a:solidFill>
          <a:ln w="9525">
            <a:solidFill>
              <a:schemeClr val="tx1"/>
            </a:solidFill>
            <a:miter lim="800000"/>
            <a:headEnd/>
            <a:tailEnd/>
          </a:ln>
        </p:spPr>
        <p:txBody>
          <a:bodyPr wrap="none" anchor="ctr"/>
          <a:lstStyle/>
          <a:p>
            <a:pPr algn="ctr" rtl="0"/>
            <a:r>
              <a:rPr lang="en-US" sz="1400">
                <a:latin typeface="Arial Black" pitchFamily="34" charset="0"/>
              </a:rPr>
              <a:t>Socialization</a:t>
            </a:r>
          </a:p>
        </p:txBody>
      </p:sp>
      <p:sp>
        <p:nvSpPr>
          <p:cNvPr id="40988" name="Line 39"/>
          <p:cNvSpPr>
            <a:spLocks noChangeShapeType="1"/>
          </p:cNvSpPr>
          <p:nvPr/>
        </p:nvSpPr>
        <p:spPr bwMode="auto">
          <a:xfrm>
            <a:off x="8316913" y="2636838"/>
            <a:ext cx="0" cy="144462"/>
          </a:xfrm>
          <a:prstGeom prst="line">
            <a:avLst/>
          </a:prstGeom>
          <a:noFill/>
          <a:ln w="9525">
            <a:solidFill>
              <a:schemeClr val="tx1"/>
            </a:solidFill>
            <a:round/>
            <a:headEnd/>
            <a:tailEnd/>
          </a:ln>
        </p:spPr>
        <p:txBody>
          <a:bodyPr/>
          <a:lstStyle/>
          <a:p>
            <a:endParaRPr lang="ar-SA"/>
          </a:p>
        </p:txBody>
      </p:sp>
      <p:sp>
        <p:nvSpPr>
          <p:cNvPr id="40989" name="Rectangle 40"/>
          <p:cNvSpPr>
            <a:spLocks noChangeArrowheads="1"/>
          </p:cNvSpPr>
          <p:nvPr/>
        </p:nvSpPr>
        <p:spPr bwMode="auto">
          <a:xfrm>
            <a:off x="4787900" y="3933825"/>
            <a:ext cx="1439863" cy="431800"/>
          </a:xfrm>
          <a:prstGeom prst="rect">
            <a:avLst/>
          </a:prstGeom>
          <a:solidFill>
            <a:schemeClr val="tx2"/>
          </a:solidFill>
          <a:ln w="9525">
            <a:solidFill>
              <a:schemeClr val="tx1"/>
            </a:solidFill>
            <a:miter lim="800000"/>
            <a:headEnd/>
            <a:tailEnd/>
          </a:ln>
        </p:spPr>
        <p:txBody>
          <a:bodyPr wrap="none" anchor="ctr"/>
          <a:lstStyle/>
          <a:p>
            <a:pPr algn="ctr" rtl="0"/>
            <a:r>
              <a:rPr lang="en-US" b="1">
                <a:solidFill>
                  <a:schemeClr val="bg2"/>
                </a:solidFill>
                <a:latin typeface="Arial Black" pitchFamily="34" charset="0"/>
              </a:rPr>
              <a:t>SELF</a:t>
            </a:r>
          </a:p>
        </p:txBody>
      </p:sp>
      <p:sp>
        <p:nvSpPr>
          <p:cNvPr id="40990" name="Line 42"/>
          <p:cNvSpPr>
            <a:spLocks noChangeShapeType="1"/>
          </p:cNvSpPr>
          <p:nvPr/>
        </p:nvSpPr>
        <p:spPr bwMode="auto">
          <a:xfrm>
            <a:off x="5724525" y="4437063"/>
            <a:ext cx="0" cy="215900"/>
          </a:xfrm>
          <a:prstGeom prst="line">
            <a:avLst/>
          </a:prstGeom>
          <a:noFill/>
          <a:ln w="9525">
            <a:solidFill>
              <a:schemeClr val="tx1"/>
            </a:solidFill>
            <a:round/>
            <a:headEnd/>
            <a:tailEnd type="triangle" w="med" len="med"/>
          </a:ln>
        </p:spPr>
        <p:txBody>
          <a:bodyPr/>
          <a:lstStyle/>
          <a:p>
            <a:endParaRPr lang="ar-SA"/>
          </a:p>
        </p:txBody>
      </p:sp>
      <p:sp>
        <p:nvSpPr>
          <p:cNvPr id="40991" name="Line 43"/>
          <p:cNvSpPr>
            <a:spLocks noChangeShapeType="1"/>
          </p:cNvSpPr>
          <p:nvPr/>
        </p:nvSpPr>
        <p:spPr bwMode="auto">
          <a:xfrm>
            <a:off x="3132138" y="4652963"/>
            <a:ext cx="4535487" cy="0"/>
          </a:xfrm>
          <a:prstGeom prst="line">
            <a:avLst/>
          </a:prstGeom>
          <a:noFill/>
          <a:ln w="9525">
            <a:solidFill>
              <a:schemeClr val="tx1"/>
            </a:solidFill>
            <a:round/>
            <a:headEnd/>
            <a:tailEnd/>
          </a:ln>
        </p:spPr>
        <p:txBody>
          <a:bodyPr/>
          <a:lstStyle/>
          <a:p>
            <a:endParaRPr lang="ar-SA"/>
          </a:p>
        </p:txBody>
      </p:sp>
      <p:sp>
        <p:nvSpPr>
          <p:cNvPr id="40992" name="Oval 47"/>
          <p:cNvSpPr>
            <a:spLocks noChangeArrowheads="1"/>
          </p:cNvSpPr>
          <p:nvPr/>
        </p:nvSpPr>
        <p:spPr bwMode="auto">
          <a:xfrm>
            <a:off x="2411413" y="4724400"/>
            <a:ext cx="1728787" cy="433388"/>
          </a:xfrm>
          <a:prstGeom prst="ellipse">
            <a:avLst/>
          </a:prstGeom>
          <a:solidFill>
            <a:schemeClr val="accent1"/>
          </a:solidFill>
          <a:ln w="9525">
            <a:solidFill>
              <a:schemeClr val="tx1"/>
            </a:solidFill>
            <a:round/>
            <a:headEnd/>
            <a:tailEnd/>
          </a:ln>
        </p:spPr>
        <p:txBody>
          <a:bodyPr wrap="none" anchor="ctr"/>
          <a:lstStyle/>
          <a:p>
            <a:pPr algn="ctr" rtl="0"/>
            <a:r>
              <a:rPr lang="en-US" sz="1600" b="1" i="1">
                <a:latin typeface="Arial Black" pitchFamily="34" charset="0"/>
              </a:rPr>
              <a:t>Concept</a:t>
            </a:r>
          </a:p>
        </p:txBody>
      </p:sp>
      <p:sp>
        <p:nvSpPr>
          <p:cNvPr id="40993" name="Line 48"/>
          <p:cNvSpPr>
            <a:spLocks noChangeShapeType="1"/>
          </p:cNvSpPr>
          <p:nvPr/>
        </p:nvSpPr>
        <p:spPr bwMode="auto">
          <a:xfrm>
            <a:off x="3132138" y="4652963"/>
            <a:ext cx="0" cy="71437"/>
          </a:xfrm>
          <a:prstGeom prst="line">
            <a:avLst/>
          </a:prstGeom>
          <a:noFill/>
          <a:ln w="9525">
            <a:solidFill>
              <a:schemeClr val="tx1"/>
            </a:solidFill>
            <a:round/>
            <a:headEnd/>
            <a:tailEnd/>
          </a:ln>
        </p:spPr>
        <p:txBody>
          <a:bodyPr/>
          <a:lstStyle/>
          <a:p>
            <a:endParaRPr lang="ar-SA"/>
          </a:p>
        </p:txBody>
      </p:sp>
      <p:sp>
        <p:nvSpPr>
          <p:cNvPr id="40994" name="Line 49"/>
          <p:cNvSpPr>
            <a:spLocks noChangeShapeType="1"/>
          </p:cNvSpPr>
          <p:nvPr/>
        </p:nvSpPr>
        <p:spPr bwMode="auto">
          <a:xfrm>
            <a:off x="7667625" y="4652963"/>
            <a:ext cx="0" cy="71437"/>
          </a:xfrm>
          <a:prstGeom prst="line">
            <a:avLst/>
          </a:prstGeom>
          <a:noFill/>
          <a:ln w="9525">
            <a:solidFill>
              <a:schemeClr val="tx1"/>
            </a:solidFill>
            <a:round/>
            <a:headEnd/>
            <a:tailEnd/>
          </a:ln>
        </p:spPr>
        <p:txBody>
          <a:bodyPr/>
          <a:lstStyle/>
          <a:p>
            <a:endParaRPr lang="ar-SA"/>
          </a:p>
        </p:txBody>
      </p:sp>
      <p:sp>
        <p:nvSpPr>
          <p:cNvPr id="40995" name="Oval 50"/>
          <p:cNvSpPr>
            <a:spLocks noChangeArrowheads="1"/>
          </p:cNvSpPr>
          <p:nvPr/>
        </p:nvSpPr>
        <p:spPr bwMode="auto">
          <a:xfrm>
            <a:off x="6443663" y="4724400"/>
            <a:ext cx="1944687" cy="649288"/>
          </a:xfrm>
          <a:prstGeom prst="ellipse">
            <a:avLst/>
          </a:prstGeom>
          <a:solidFill>
            <a:schemeClr val="accent1"/>
          </a:solidFill>
          <a:ln w="9525">
            <a:solidFill>
              <a:schemeClr val="tx1"/>
            </a:solidFill>
            <a:round/>
            <a:headEnd/>
            <a:tailEnd/>
          </a:ln>
        </p:spPr>
        <p:txBody>
          <a:bodyPr wrap="none" anchor="ctr"/>
          <a:lstStyle/>
          <a:p>
            <a:pPr algn="ctr" rtl="0"/>
            <a:r>
              <a:rPr lang="en-US" sz="1600" b="1" i="1">
                <a:latin typeface="Arial Black" pitchFamily="34" charset="0"/>
              </a:rPr>
              <a:t>Determine -</a:t>
            </a:r>
          </a:p>
          <a:p>
            <a:pPr algn="ctr" rtl="0"/>
            <a:r>
              <a:rPr lang="en-US" sz="1600" b="1" i="1">
                <a:latin typeface="Arial Black" pitchFamily="34" charset="0"/>
              </a:rPr>
              <a:t>Development</a:t>
            </a:r>
          </a:p>
        </p:txBody>
      </p:sp>
      <p:sp>
        <p:nvSpPr>
          <p:cNvPr id="40996" name="Rectangle 51"/>
          <p:cNvSpPr>
            <a:spLocks noChangeArrowheads="1"/>
          </p:cNvSpPr>
          <p:nvPr/>
        </p:nvSpPr>
        <p:spPr bwMode="auto">
          <a:xfrm>
            <a:off x="827088" y="5157788"/>
            <a:ext cx="4321175" cy="1223962"/>
          </a:xfrm>
          <a:prstGeom prst="rect">
            <a:avLst/>
          </a:prstGeom>
          <a:solidFill>
            <a:schemeClr val="accent1"/>
          </a:solidFill>
          <a:ln w="9525">
            <a:solidFill>
              <a:schemeClr val="tx1"/>
            </a:solidFill>
            <a:miter lim="800000"/>
            <a:headEnd/>
            <a:tailEnd/>
          </a:ln>
        </p:spPr>
        <p:txBody>
          <a:bodyPr wrap="none" anchor="ctr"/>
          <a:lstStyle/>
          <a:p>
            <a:pPr algn="ctr" rtl="0"/>
            <a:r>
              <a:rPr lang="en-US" sz="1600" b="1" i="1"/>
              <a:t>Experiential </a:t>
            </a:r>
          </a:p>
          <a:p>
            <a:pPr algn="ctr" rtl="0"/>
            <a:r>
              <a:rPr lang="en-US" sz="1600" i="1"/>
              <a:t>Identity  –  Esteem –  Effectiveness</a:t>
            </a:r>
          </a:p>
          <a:p>
            <a:pPr algn="ctr" rtl="0"/>
            <a:r>
              <a:rPr lang="en-US" sz="1600" b="1" i="1"/>
              <a:t>Learning</a:t>
            </a:r>
          </a:p>
          <a:p>
            <a:pPr algn="ctr" rtl="0"/>
            <a:r>
              <a:rPr lang="en-US" sz="1600" i="1"/>
              <a:t>Worth – Copy – Express – Aware –  Autonomy</a:t>
            </a:r>
          </a:p>
        </p:txBody>
      </p:sp>
      <p:sp>
        <p:nvSpPr>
          <p:cNvPr id="40997" name="Rectangle 52"/>
          <p:cNvSpPr>
            <a:spLocks noChangeArrowheads="1"/>
          </p:cNvSpPr>
          <p:nvPr/>
        </p:nvSpPr>
        <p:spPr bwMode="auto">
          <a:xfrm>
            <a:off x="5435600" y="5445125"/>
            <a:ext cx="3384550" cy="1079500"/>
          </a:xfrm>
          <a:prstGeom prst="rect">
            <a:avLst/>
          </a:prstGeom>
          <a:solidFill>
            <a:schemeClr val="accent1"/>
          </a:solidFill>
          <a:ln w="9525">
            <a:solidFill>
              <a:schemeClr val="tx1"/>
            </a:solidFill>
            <a:miter lim="800000"/>
            <a:headEnd/>
            <a:tailEnd/>
          </a:ln>
        </p:spPr>
        <p:txBody>
          <a:bodyPr wrap="none" anchor="ctr"/>
          <a:lstStyle/>
          <a:p>
            <a:pPr algn="ctr" rtl="0"/>
            <a:r>
              <a:rPr lang="en-US" sz="1600" b="1" i="1"/>
              <a:t>Response  – Behave –  Attitude</a:t>
            </a:r>
          </a:p>
          <a:p>
            <a:pPr algn="ctr" rtl="0"/>
            <a:endParaRPr lang="en-US" sz="1600" b="1" i="1"/>
          </a:p>
          <a:p>
            <a:pPr algn="ctr" rtl="0"/>
            <a:r>
              <a:rPr lang="en-US" sz="1600" b="1" i="1"/>
              <a:t>- Belief –  Value</a:t>
            </a:r>
            <a:r>
              <a:rPr lang="ar-SA" sz="1600" b="1" i="1"/>
              <a:t> </a:t>
            </a:r>
            <a:r>
              <a:rPr lang="en-US" sz="1600" b="1" i="1"/>
              <a:t>– </a:t>
            </a:r>
            <a:r>
              <a:rPr lang="ar-SA" sz="1600" b="1" i="1"/>
              <a:t> </a:t>
            </a:r>
            <a:r>
              <a:rPr lang="en-US" sz="1600" b="1" i="1"/>
              <a:t>Actualization</a:t>
            </a:r>
            <a:r>
              <a:rPr lang="en-US"/>
              <a:t> </a:t>
            </a:r>
          </a:p>
        </p:txBody>
      </p:sp>
    </p:spTree>
  </p:cSld>
  <p:clrMapOvr>
    <a:masterClrMapping/>
  </p:clrMapOvr>
  <p:transition>
    <p:push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B0116D74-0D14-4633-806A-C570B5977966}" type="slidenum">
              <a:rPr lang="ar-SA"/>
              <a:pPr>
                <a:defRPr/>
              </a:pPr>
              <a:t>41</a:t>
            </a:fld>
            <a:endParaRPr lang="en-US"/>
          </a:p>
        </p:txBody>
      </p:sp>
      <p:sp>
        <p:nvSpPr>
          <p:cNvPr id="54274" name="Rectangle 2"/>
          <p:cNvSpPr>
            <a:spLocks noGrp="1" noRot="1" noChangeArrowheads="1"/>
          </p:cNvSpPr>
          <p:nvPr>
            <p:ph type="title"/>
          </p:nvPr>
        </p:nvSpPr>
        <p:spPr>
          <a:xfrm>
            <a:off x="1128713" y="260350"/>
            <a:ext cx="5943600" cy="665163"/>
          </a:xfrm>
        </p:spPr>
        <p:txBody>
          <a:bodyPr/>
          <a:lstStyle/>
          <a:p>
            <a:pPr algn="ctr" eaLnBrk="1" hangingPunct="1">
              <a:defRPr/>
            </a:pPr>
            <a:r>
              <a:rPr lang="en-US" sz="2800" b="0" dirty="0" smtClean="0"/>
              <a:t>PDT: </a:t>
            </a:r>
            <a:r>
              <a:rPr lang="en-US" sz="2800" b="0" i="1" dirty="0" smtClean="0"/>
              <a:t>What is Personality</a:t>
            </a:r>
            <a:r>
              <a:rPr lang="en-US" sz="4000" dirty="0" smtClean="0"/>
              <a:t> </a:t>
            </a:r>
          </a:p>
        </p:txBody>
      </p:sp>
      <p:sp>
        <p:nvSpPr>
          <p:cNvPr id="54275" name="Rectangle 3"/>
          <p:cNvSpPr>
            <a:spLocks noGrp="1" noRot="1" noChangeArrowheads="1"/>
          </p:cNvSpPr>
          <p:nvPr>
            <p:ph type="body" idx="1"/>
          </p:nvPr>
        </p:nvSpPr>
        <p:spPr>
          <a:xfrm>
            <a:off x="468313" y="1125538"/>
            <a:ext cx="7704137" cy="4824412"/>
          </a:xfrm>
        </p:spPr>
        <p:txBody>
          <a:bodyPr/>
          <a:lstStyle/>
          <a:p>
            <a:pPr algn="just" rtl="0" eaLnBrk="1" hangingPunct="1">
              <a:lnSpc>
                <a:spcPct val="80000"/>
              </a:lnSpc>
              <a:defRPr/>
            </a:pPr>
            <a:r>
              <a:rPr lang="en-US" sz="1800" b="1" dirty="0" smtClean="0"/>
              <a:t>Essential for </a:t>
            </a:r>
            <a:r>
              <a:rPr lang="en-US" sz="1800" b="1" dirty="0" err="1" smtClean="0"/>
              <a:t>Johali</a:t>
            </a:r>
            <a:r>
              <a:rPr lang="en-US" sz="1800" b="1" dirty="0" smtClean="0"/>
              <a:t> HEHAP Communication, </a:t>
            </a:r>
            <a:r>
              <a:rPr lang="en-US" sz="1800" b="1" i="1" dirty="0" smtClean="0"/>
              <a:t>there is no QC; QHEHAP without PDT</a:t>
            </a:r>
            <a:r>
              <a:rPr lang="en-US" sz="1800" b="1" dirty="0" smtClean="0"/>
              <a:t>) </a:t>
            </a:r>
            <a:endParaRPr lang="en-US" sz="1800" dirty="0" smtClean="0"/>
          </a:p>
          <a:p>
            <a:pPr algn="just" rtl="0" eaLnBrk="1" hangingPunct="1">
              <a:lnSpc>
                <a:spcPct val="80000"/>
              </a:lnSpc>
              <a:buFont typeface="Wingdings" pitchFamily="2" charset="2"/>
              <a:buNone/>
              <a:defRPr/>
            </a:pPr>
            <a:endParaRPr lang="en-US" sz="1800" i="1" dirty="0" smtClean="0"/>
          </a:p>
          <a:p>
            <a:pPr algn="just" rtl="0" eaLnBrk="1" hangingPunct="1">
              <a:lnSpc>
                <a:spcPct val="80000"/>
              </a:lnSpc>
              <a:defRPr/>
            </a:pPr>
            <a:r>
              <a:rPr lang="en-US" sz="1800" i="1" dirty="0" smtClean="0"/>
              <a:t>A </a:t>
            </a:r>
            <a:r>
              <a:rPr lang="en-US" sz="1800" dirty="0" smtClean="0"/>
              <a:t>Person</a:t>
            </a:r>
            <a:r>
              <a:rPr lang="en-US" sz="1800" i="1" dirty="0" smtClean="0"/>
              <a:t> </a:t>
            </a:r>
            <a:r>
              <a:rPr lang="en-US" sz="1800" dirty="0" smtClean="0"/>
              <a:t>and Personality</a:t>
            </a:r>
            <a:r>
              <a:rPr lang="en-US" sz="1800" i="1" dirty="0" smtClean="0"/>
              <a:t> are the centre of human communications and health education. </a:t>
            </a:r>
            <a:r>
              <a:rPr lang="en-US" sz="1800" dirty="0" smtClean="0"/>
              <a:t>Therefore,</a:t>
            </a:r>
            <a:r>
              <a:rPr lang="en-US" sz="1800" i="1" dirty="0" smtClean="0"/>
              <a:t> it is important to understand these terms before studying the personality development theories.</a:t>
            </a:r>
          </a:p>
          <a:p>
            <a:pPr algn="just" rtl="0" eaLnBrk="1" hangingPunct="1">
              <a:lnSpc>
                <a:spcPct val="80000"/>
              </a:lnSpc>
              <a:defRPr/>
            </a:pPr>
            <a:endParaRPr lang="en-US" sz="1800" i="1" dirty="0" smtClean="0"/>
          </a:p>
          <a:p>
            <a:pPr algn="just" rtl="0" eaLnBrk="1" hangingPunct="1">
              <a:lnSpc>
                <a:spcPct val="80000"/>
              </a:lnSpc>
              <a:defRPr/>
            </a:pPr>
            <a:r>
              <a:rPr lang="en-US" sz="1800" i="1" dirty="0" smtClean="0"/>
              <a:t>* </a:t>
            </a:r>
            <a:r>
              <a:rPr lang="en-US" sz="1800" b="1" dirty="0" smtClean="0"/>
              <a:t>A Person is</a:t>
            </a:r>
            <a:r>
              <a:rPr lang="en-US" sz="1800" b="1" i="1" dirty="0" smtClean="0"/>
              <a:t> </a:t>
            </a:r>
            <a:r>
              <a:rPr lang="en-US" sz="1800" i="1" dirty="0" smtClean="0"/>
              <a:t>a </a:t>
            </a:r>
            <a:r>
              <a:rPr lang="en-US" sz="1800" b="1" i="1" dirty="0" smtClean="0"/>
              <a:t>human being</a:t>
            </a:r>
            <a:r>
              <a:rPr lang="en-US" sz="1800" i="1" dirty="0" smtClean="0"/>
              <a:t> considered as having a character of his or her own</a:t>
            </a:r>
            <a:r>
              <a:rPr lang="en-US" sz="1800" dirty="0" smtClean="0"/>
              <a:t>.</a:t>
            </a:r>
          </a:p>
          <a:p>
            <a:pPr algn="just" rtl="0" eaLnBrk="1" hangingPunct="1">
              <a:lnSpc>
                <a:spcPct val="80000"/>
              </a:lnSpc>
              <a:buFont typeface="Wingdings" pitchFamily="2" charset="2"/>
              <a:buNone/>
              <a:defRPr/>
            </a:pPr>
            <a:r>
              <a:rPr lang="en-US" sz="1800" dirty="0" smtClean="0"/>
              <a:t>				</a:t>
            </a:r>
            <a:endParaRPr lang="en-US" sz="1800" b="1" dirty="0" smtClean="0"/>
          </a:p>
          <a:p>
            <a:pPr algn="just" rtl="0" eaLnBrk="1" hangingPunct="1">
              <a:lnSpc>
                <a:spcPct val="80000"/>
              </a:lnSpc>
              <a:defRPr/>
            </a:pPr>
            <a:r>
              <a:rPr lang="en-US" sz="1800" b="1" dirty="0" smtClean="0"/>
              <a:t>* Personality </a:t>
            </a:r>
            <a:r>
              <a:rPr lang="en-US" sz="1800" dirty="0" smtClean="0"/>
              <a:t>is</a:t>
            </a:r>
            <a:r>
              <a:rPr lang="en-US" sz="1800" i="1" dirty="0" smtClean="0"/>
              <a:t> </a:t>
            </a:r>
            <a:r>
              <a:rPr lang="en-US" sz="1800" i="1" dirty="0" smtClean="0">
                <a:latin typeface="Arial Black" pitchFamily="34" charset="0"/>
              </a:rPr>
              <a:t>the </a:t>
            </a:r>
            <a:r>
              <a:rPr lang="en-US" sz="1800" b="1" i="1" dirty="0" smtClean="0">
                <a:latin typeface="Arial Black" pitchFamily="34" charset="0"/>
              </a:rPr>
              <a:t>whole nature</a:t>
            </a:r>
            <a:r>
              <a:rPr lang="en-US" sz="1800" i="1" dirty="0" smtClean="0"/>
              <a:t> or character of a particular person or individual. </a:t>
            </a:r>
            <a:r>
              <a:rPr lang="en-US" sz="1800" dirty="0" smtClean="0"/>
              <a:t>It is</a:t>
            </a:r>
            <a:r>
              <a:rPr lang="en-US" sz="1800" i="1" dirty="0" smtClean="0"/>
              <a:t> the dynamic organization within the individual of those psychological systems that determine his/her characteristic behavior and thought.</a:t>
            </a:r>
            <a:endParaRPr lang="en-US" sz="1800" b="1" dirty="0" smtClean="0"/>
          </a:p>
          <a:p>
            <a:pPr algn="just" rtl="0" eaLnBrk="1" hangingPunct="1">
              <a:lnSpc>
                <a:spcPct val="80000"/>
              </a:lnSpc>
              <a:defRPr/>
            </a:pPr>
            <a:endParaRPr lang="en-US" sz="1800" b="1" dirty="0" smtClean="0"/>
          </a:p>
          <a:p>
            <a:pPr algn="ctr" rtl="0" eaLnBrk="1" hangingPunct="1">
              <a:lnSpc>
                <a:spcPct val="80000"/>
              </a:lnSpc>
              <a:buFont typeface="Wingdings" pitchFamily="2" charset="2"/>
              <a:buNone/>
              <a:defRPr/>
            </a:pPr>
            <a:r>
              <a:rPr lang="en-US" sz="1800" b="1" dirty="0" smtClean="0"/>
              <a:t>“</a:t>
            </a:r>
            <a:r>
              <a:rPr lang="en-US" sz="1800" dirty="0" smtClean="0"/>
              <a:t>By Critical thinking, you can estimate a simple Definition from</a:t>
            </a:r>
            <a:r>
              <a:rPr lang="en-US" sz="1800" b="1" dirty="0" smtClean="0"/>
              <a:t> IM”</a:t>
            </a:r>
          </a:p>
          <a:p>
            <a:pPr algn="just" rtl="0" eaLnBrk="1" hangingPunct="1">
              <a:lnSpc>
                <a:spcPct val="80000"/>
              </a:lnSpc>
              <a:defRPr/>
            </a:pPr>
            <a:endParaRPr lang="en-US" sz="1800" b="1" dirty="0" smtClean="0"/>
          </a:p>
          <a:p>
            <a:pPr algn="just" rtl="0" eaLnBrk="1" hangingPunct="1">
              <a:lnSpc>
                <a:spcPct val="80000"/>
              </a:lnSpc>
              <a:defRPr/>
            </a:pPr>
            <a:r>
              <a:rPr lang="en-US" sz="1800" b="1" dirty="0" smtClean="0"/>
              <a:t>In our Integrative modified Model </a:t>
            </a:r>
            <a:r>
              <a:rPr lang="en-US" sz="1800" b="1" dirty="0" smtClean="0">
                <a:latin typeface="Arial Black" pitchFamily="34" charset="0"/>
              </a:rPr>
              <a:t>(IM)</a:t>
            </a:r>
            <a:r>
              <a:rPr lang="en-US" sz="1800" b="1" dirty="0" smtClean="0"/>
              <a:t>;</a:t>
            </a:r>
          </a:p>
          <a:p>
            <a:pPr algn="just" rtl="0" eaLnBrk="1" hangingPunct="1">
              <a:lnSpc>
                <a:spcPct val="80000"/>
              </a:lnSpc>
              <a:buFont typeface="Wingdings" pitchFamily="2" charset="2"/>
              <a:buNone/>
              <a:defRPr/>
            </a:pPr>
            <a:endParaRPr lang="en-US" sz="1800" b="1" dirty="0" smtClean="0"/>
          </a:p>
          <a:p>
            <a:pPr algn="ctr" rtl="0" eaLnBrk="1" hangingPunct="1">
              <a:lnSpc>
                <a:spcPct val="80000"/>
              </a:lnSpc>
              <a:buFont typeface="Wingdings" pitchFamily="2" charset="2"/>
              <a:buNone/>
              <a:defRPr/>
            </a:pPr>
            <a:r>
              <a:rPr lang="en-US" sz="1800" b="1" dirty="0" smtClean="0"/>
              <a:t>	**</a:t>
            </a:r>
            <a:r>
              <a:rPr lang="en-US" sz="1800" b="1" i="1" dirty="0" smtClean="0"/>
              <a:t> </a:t>
            </a:r>
            <a:r>
              <a:rPr lang="en-US" sz="1800" b="1" dirty="0" smtClean="0"/>
              <a:t>PERSONALITY is</a:t>
            </a:r>
            <a:r>
              <a:rPr lang="en-US" sz="1800" b="1" i="1" dirty="0" smtClean="0"/>
              <a:t> </a:t>
            </a:r>
            <a:r>
              <a:rPr lang="en-US" sz="1800" i="1" dirty="0" smtClean="0"/>
              <a:t>a dynamic process of three basic forces</a:t>
            </a:r>
            <a:r>
              <a:rPr lang="en-US" sz="1800" b="1" i="1" dirty="0" smtClean="0"/>
              <a:t> “</a:t>
            </a:r>
            <a:r>
              <a:rPr lang="en-US" sz="1800" b="1" i="1" dirty="0" smtClean="0">
                <a:latin typeface="Arial Black" pitchFamily="34" charset="0"/>
              </a:rPr>
              <a:t>Heredity, Environment</a:t>
            </a:r>
            <a:r>
              <a:rPr lang="en-US" sz="1800" b="1" i="1" dirty="0" smtClean="0"/>
              <a:t> and </a:t>
            </a:r>
            <a:r>
              <a:rPr lang="en-US" sz="1800" b="1" i="1" dirty="0" smtClean="0">
                <a:latin typeface="Arial Black" pitchFamily="34" charset="0"/>
              </a:rPr>
              <a:t>Self</a:t>
            </a:r>
            <a:r>
              <a:rPr lang="en-US" sz="1800" b="1" i="1" dirty="0" smtClean="0"/>
              <a:t>.</a:t>
            </a:r>
          </a:p>
        </p:txBody>
      </p:sp>
    </p:spTree>
  </p:cSld>
  <p:clrMapOvr>
    <a:masterClrMapping/>
  </p:clrMapOvr>
  <p:transition>
    <p:push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B1CE70D7-560D-4B53-84E3-BE7A9562D731}" type="slidenum">
              <a:rPr lang="ar-SA"/>
              <a:pPr>
                <a:defRPr/>
              </a:pPr>
              <a:t>42</a:t>
            </a:fld>
            <a:endParaRPr lang="en-US"/>
          </a:p>
        </p:txBody>
      </p:sp>
      <p:sp>
        <p:nvSpPr>
          <p:cNvPr id="49154" name="Rectangle 2"/>
          <p:cNvSpPr>
            <a:spLocks noGrp="1" noRot="1" noChangeArrowheads="1"/>
          </p:cNvSpPr>
          <p:nvPr>
            <p:ph type="title"/>
          </p:nvPr>
        </p:nvSpPr>
        <p:spPr>
          <a:xfrm>
            <a:off x="1931988" y="282575"/>
            <a:ext cx="4716462" cy="592138"/>
          </a:xfrm>
        </p:spPr>
        <p:txBody>
          <a:bodyPr/>
          <a:lstStyle/>
          <a:p>
            <a:pPr algn="ctr" eaLnBrk="1" hangingPunct="1">
              <a:defRPr/>
            </a:pPr>
            <a:r>
              <a:rPr lang="en-US" sz="3600" b="0" smtClean="0"/>
              <a:t>PDT</a:t>
            </a:r>
          </a:p>
        </p:txBody>
      </p:sp>
      <p:sp>
        <p:nvSpPr>
          <p:cNvPr id="49155" name="Rectangle 3"/>
          <p:cNvSpPr>
            <a:spLocks noGrp="1" noRot="1" noChangeArrowheads="1"/>
          </p:cNvSpPr>
          <p:nvPr>
            <p:ph type="body" idx="1"/>
          </p:nvPr>
        </p:nvSpPr>
        <p:spPr>
          <a:xfrm>
            <a:off x="539750" y="1052513"/>
            <a:ext cx="7777163" cy="4681537"/>
          </a:xfrm>
        </p:spPr>
        <p:txBody>
          <a:bodyPr/>
          <a:lstStyle/>
          <a:p>
            <a:pPr algn="just" rtl="0" eaLnBrk="1" hangingPunct="1">
              <a:lnSpc>
                <a:spcPct val="80000"/>
              </a:lnSpc>
              <a:buFont typeface="Wingdings" pitchFamily="2" charset="2"/>
              <a:buNone/>
              <a:defRPr/>
            </a:pPr>
            <a:r>
              <a:rPr lang="en-US" sz="1800" b="1" dirty="0" smtClean="0">
                <a:latin typeface="Arial Black" pitchFamily="34" charset="0"/>
              </a:rPr>
              <a:t>PDT </a:t>
            </a:r>
            <a:r>
              <a:rPr lang="en-US" sz="1800" b="1" dirty="0" smtClean="0"/>
              <a:t>is the base and the master theory that </a:t>
            </a:r>
            <a:r>
              <a:rPr lang="en-US" sz="1800" i="1" dirty="0" smtClean="0">
                <a:latin typeface="Arial Black" pitchFamily="34" charset="0"/>
              </a:rPr>
              <a:t>builds and shapes the whole personal characteristics</a:t>
            </a:r>
            <a:r>
              <a:rPr lang="en-US" sz="1800" b="1" dirty="0" smtClean="0"/>
              <a:t>. </a:t>
            </a:r>
            <a:r>
              <a:rPr lang="en-US" sz="1800" b="1" dirty="0" smtClean="0">
                <a:latin typeface="Arial Black" pitchFamily="34" charset="0"/>
              </a:rPr>
              <a:t>Heredity</a:t>
            </a:r>
            <a:r>
              <a:rPr lang="en-US" sz="1800" b="1" dirty="0" smtClean="0"/>
              <a:t> shapes the physiological development process  of the </a:t>
            </a:r>
            <a:r>
              <a:rPr lang="en-US" sz="1800" b="1" i="1" dirty="0" smtClean="0"/>
              <a:t>fetus from conception to birth</a:t>
            </a:r>
            <a:r>
              <a:rPr lang="en-US" sz="1800" b="1" dirty="0" smtClean="0"/>
              <a:t> and, the “Chromosomes” which made up of </a:t>
            </a:r>
            <a:r>
              <a:rPr lang="en-US" sz="1800" b="1" dirty="0" err="1" smtClean="0"/>
              <a:t>Deoxyribo</a:t>
            </a:r>
            <a:r>
              <a:rPr lang="en-US" sz="1800" b="1" dirty="0" smtClean="0"/>
              <a:t>-Nucleic Acids</a:t>
            </a:r>
            <a:r>
              <a:rPr lang="en-US" sz="1800" dirty="0" smtClean="0"/>
              <a:t> (DNA) </a:t>
            </a:r>
            <a:r>
              <a:rPr lang="en-US" sz="1800" i="1" dirty="0" smtClean="0"/>
              <a:t>carries the genes that determine the personal physical attributes</a:t>
            </a:r>
            <a:r>
              <a:rPr lang="en-US" sz="1800" dirty="0" smtClean="0"/>
              <a:t>. </a:t>
            </a:r>
            <a:r>
              <a:rPr lang="en-US" sz="1800" b="1" dirty="0" smtClean="0">
                <a:latin typeface="Arial Black" pitchFamily="34" charset="0"/>
              </a:rPr>
              <a:t>Environment</a:t>
            </a:r>
            <a:r>
              <a:rPr lang="en-US" sz="1800" dirty="0" smtClean="0"/>
              <a:t> </a:t>
            </a:r>
            <a:r>
              <a:rPr lang="en-US" sz="1800" i="1" dirty="0" smtClean="0"/>
              <a:t>consists of many surrounding geographical, cultural and social forces that are originated outside the individual and shaping his/her personality development including the “Religion”.</a:t>
            </a:r>
            <a:r>
              <a:rPr lang="en-US" sz="1800" dirty="0" smtClean="0"/>
              <a:t> </a:t>
            </a:r>
          </a:p>
          <a:p>
            <a:pPr algn="just" rtl="0" eaLnBrk="1" hangingPunct="1">
              <a:lnSpc>
                <a:spcPct val="80000"/>
              </a:lnSpc>
              <a:buFont typeface="Wingdings" pitchFamily="2" charset="2"/>
              <a:buNone/>
              <a:defRPr/>
            </a:pPr>
            <a:endParaRPr lang="en-US" sz="1800" dirty="0" smtClean="0"/>
          </a:p>
          <a:p>
            <a:pPr algn="just" rtl="0" eaLnBrk="1" hangingPunct="1">
              <a:lnSpc>
                <a:spcPct val="80000"/>
              </a:lnSpc>
              <a:buFont typeface="Wingdings" pitchFamily="2" charset="2"/>
              <a:buNone/>
              <a:defRPr/>
            </a:pPr>
            <a:r>
              <a:rPr lang="en-US" sz="1800" b="1" dirty="0" smtClean="0">
                <a:latin typeface="Arial Black" pitchFamily="34" charset="0"/>
              </a:rPr>
              <a:t>Socialization</a:t>
            </a:r>
            <a:r>
              <a:rPr lang="en-US" sz="1800" b="1" dirty="0" smtClean="0"/>
              <a:t> </a:t>
            </a:r>
            <a:r>
              <a:rPr lang="en-US" sz="1800" dirty="0" smtClean="0"/>
              <a:t>is </a:t>
            </a:r>
            <a:r>
              <a:rPr lang="en-US" sz="1800" b="1" i="1" dirty="0" smtClean="0"/>
              <a:t>a state of living with others in successful manner, social process starts immediately after the birth</a:t>
            </a:r>
            <a:r>
              <a:rPr lang="en-US" sz="1800" b="1" dirty="0" smtClean="0"/>
              <a:t>. </a:t>
            </a:r>
            <a:r>
              <a:rPr lang="en-US" sz="1800" b="1" u="sng" dirty="0" smtClean="0">
                <a:latin typeface="Arial Black" pitchFamily="34" charset="0"/>
              </a:rPr>
              <a:t>Culture</a:t>
            </a:r>
            <a:r>
              <a:rPr lang="en-US" sz="1800" b="1" dirty="0" smtClean="0"/>
              <a:t> </a:t>
            </a:r>
            <a:r>
              <a:rPr lang="en-US" sz="1800" dirty="0" smtClean="0"/>
              <a:t>is</a:t>
            </a:r>
            <a:r>
              <a:rPr lang="en-US" sz="1800" b="1" i="1" dirty="0" smtClean="0"/>
              <a:t> the vital force which shapes and control our live, all people are molded by the particular culture in which they reside. Culture</a:t>
            </a:r>
            <a:r>
              <a:rPr lang="en-US" sz="1800" i="1" dirty="0" smtClean="0"/>
              <a:t> in the Western literature means </a:t>
            </a:r>
            <a:r>
              <a:rPr lang="en-US" sz="1800" i="1" dirty="0" smtClean="0">
                <a:latin typeface="Arial Black" pitchFamily="34" charset="0"/>
              </a:rPr>
              <a:t>religions, beliefs, ethics, norms, traditions, values, attitudes, thoughts, learning</a:t>
            </a:r>
            <a:r>
              <a:rPr lang="en-US" sz="1800" i="1" dirty="0" smtClean="0"/>
              <a:t> or education, </a:t>
            </a:r>
            <a:r>
              <a:rPr lang="en-US" sz="1800" i="1" dirty="0" smtClean="0">
                <a:latin typeface="Arial Black" pitchFamily="34" charset="0"/>
              </a:rPr>
              <a:t>actions and the wisdom</a:t>
            </a:r>
            <a:r>
              <a:rPr lang="en-US" sz="1800" i="1" dirty="0" smtClean="0"/>
              <a:t> </a:t>
            </a:r>
            <a:r>
              <a:rPr lang="en-US" sz="1800" i="1" dirty="0" smtClean="0">
                <a:latin typeface="Arial Black" pitchFamily="34" charset="0"/>
              </a:rPr>
              <a:t>of the people</a:t>
            </a:r>
            <a:r>
              <a:rPr lang="en-US" sz="1800" b="1" dirty="0" smtClean="0"/>
              <a:t>. These and other cultural forces are preserved, transmitted and developed from generation to generation by the process of socialization and every society has its culture or social system</a:t>
            </a:r>
          </a:p>
          <a:p>
            <a:pPr algn="just" rtl="0" eaLnBrk="1" hangingPunct="1">
              <a:lnSpc>
                <a:spcPct val="80000"/>
              </a:lnSpc>
              <a:buFont typeface="Wingdings" pitchFamily="2" charset="2"/>
              <a:buNone/>
              <a:defRPr/>
            </a:pPr>
            <a:endParaRPr lang="en-US" sz="1800" b="1" dirty="0" smtClean="0"/>
          </a:p>
          <a:p>
            <a:pPr algn="just" rtl="0" eaLnBrk="1" hangingPunct="1">
              <a:lnSpc>
                <a:spcPct val="80000"/>
              </a:lnSpc>
              <a:buFont typeface="Wingdings" pitchFamily="2" charset="2"/>
              <a:buNone/>
              <a:defRPr/>
            </a:pPr>
            <a:r>
              <a:rPr lang="en-US" sz="1800" dirty="0" smtClean="0"/>
              <a:t>**</a:t>
            </a:r>
            <a:r>
              <a:rPr lang="en-US" sz="1800" dirty="0" smtClean="0">
                <a:latin typeface="Arial Black" pitchFamily="34" charset="0"/>
              </a:rPr>
              <a:t>In </a:t>
            </a:r>
            <a:r>
              <a:rPr lang="en-US" sz="1800" b="1" dirty="0" smtClean="0">
                <a:latin typeface="Arial Black" pitchFamily="34" charset="0"/>
              </a:rPr>
              <a:t>Saudi Arabia</a:t>
            </a:r>
            <a:r>
              <a:rPr lang="en-US" sz="1800" b="1" dirty="0" smtClean="0"/>
              <a:t>…</a:t>
            </a:r>
            <a:r>
              <a:rPr lang="en-US" sz="1800" b="1" dirty="0" smtClean="0">
                <a:latin typeface="Arial Black" pitchFamily="34" charset="0"/>
              </a:rPr>
              <a:t>, </a:t>
            </a:r>
            <a:r>
              <a:rPr lang="en-US" sz="1800" i="1" dirty="0" smtClean="0">
                <a:latin typeface="Arial Black" pitchFamily="34" charset="0"/>
              </a:rPr>
              <a:t>personality and its developmental process shaped by </a:t>
            </a:r>
            <a:r>
              <a:rPr lang="en-US" sz="1800" b="1" i="1" dirty="0" smtClean="0">
                <a:latin typeface="Arial Black" pitchFamily="34" charset="0"/>
              </a:rPr>
              <a:t>Islamic</a:t>
            </a:r>
            <a:r>
              <a:rPr lang="en-US" sz="1800" i="1" dirty="0" smtClean="0">
                <a:latin typeface="Arial Black" pitchFamily="34" charset="0"/>
              </a:rPr>
              <a:t> Principles</a:t>
            </a:r>
            <a:r>
              <a:rPr lang="en-US" sz="1800" dirty="0" smtClean="0">
                <a:latin typeface="Arial Black" pitchFamily="34" charset="0"/>
              </a:rPr>
              <a:t>.  </a:t>
            </a:r>
          </a:p>
        </p:txBody>
      </p:sp>
    </p:spTree>
  </p:cSld>
  <p:clrMapOvr>
    <a:masterClrMapping/>
  </p:clrMapOvr>
  <p:transition>
    <p:push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6080E24B-E506-4192-84EA-848C14B1DFD7}" type="slidenum">
              <a:rPr lang="ar-SA"/>
              <a:pPr>
                <a:defRPr/>
              </a:pPr>
              <a:t>43</a:t>
            </a:fld>
            <a:endParaRPr lang="en-US"/>
          </a:p>
        </p:txBody>
      </p:sp>
      <p:sp>
        <p:nvSpPr>
          <p:cNvPr id="50178" name="Rectangle 2"/>
          <p:cNvSpPr>
            <a:spLocks noGrp="1" noRot="1" noChangeArrowheads="1"/>
          </p:cNvSpPr>
          <p:nvPr>
            <p:ph type="title"/>
          </p:nvPr>
        </p:nvSpPr>
        <p:spPr>
          <a:xfrm>
            <a:off x="1835696" y="244475"/>
            <a:ext cx="5616575" cy="664245"/>
          </a:xfrm>
        </p:spPr>
        <p:style>
          <a:lnRef idx="2">
            <a:schemeClr val="accent2"/>
          </a:lnRef>
          <a:fillRef idx="1">
            <a:schemeClr val="lt1"/>
          </a:fillRef>
          <a:effectRef idx="0">
            <a:schemeClr val="accent2"/>
          </a:effectRef>
          <a:fontRef idx="minor">
            <a:schemeClr val="dk1"/>
          </a:fontRef>
        </p:style>
        <p:txBody>
          <a:bodyPr/>
          <a:lstStyle/>
          <a:p>
            <a:pPr algn="ctr" eaLnBrk="1" hangingPunct="1">
              <a:defRPr/>
            </a:pPr>
            <a:r>
              <a:rPr lang="en-US" sz="3200" b="0" dirty="0" smtClean="0"/>
              <a:t>SELF </a:t>
            </a:r>
            <a:r>
              <a:rPr lang="en-US" sz="2800" b="0" dirty="0" smtClean="0"/>
              <a:t>THEORIES</a:t>
            </a:r>
          </a:p>
        </p:txBody>
      </p:sp>
      <p:sp>
        <p:nvSpPr>
          <p:cNvPr id="50179" name="Rectangle 3"/>
          <p:cNvSpPr>
            <a:spLocks noGrp="1" noRot="1" noChangeArrowheads="1"/>
          </p:cNvSpPr>
          <p:nvPr>
            <p:ph type="body" idx="1"/>
          </p:nvPr>
        </p:nvSpPr>
        <p:spPr>
          <a:xfrm>
            <a:off x="906463" y="1484313"/>
            <a:ext cx="7913687" cy="4105275"/>
          </a:xfrm>
        </p:spPr>
        <p:txBody>
          <a:bodyPr/>
          <a:lstStyle/>
          <a:p>
            <a:pPr marL="82550" indent="374650" algn="just" rtl="0" eaLnBrk="1" hangingPunct="1">
              <a:lnSpc>
                <a:spcPct val="80000"/>
              </a:lnSpc>
              <a:defRPr/>
            </a:pPr>
            <a:r>
              <a:rPr lang="en-US" sz="2000" b="1" dirty="0" smtClean="0"/>
              <a:t>SELF </a:t>
            </a:r>
            <a:r>
              <a:rPr lang="en-US" sz="2000" b="1" i="1" dirty="0" smtClean="0"/>
              <a:t>is the </a:t>
            </a:r>
            <a:r>
              <a:rPr lang="en-US" sz="2000" b="1" i="1" dirty="0" smtClean="0">
                <a:latin typeface="Arial Black" pitchFamily="34" charset="0"/>
              </a:rPr>
              <a:t>whole being</a:t>
            </a:r>
            <a:r>
              <a:rPr lang="en-US" sz="2000" b="1" i="1" dirty="0" smtClean="0"/>
              <a:t> of a person </a:t>
            </a:r>
            <a:r>
              <a:rPr lang="en-US" sz="2000" i="1" dirty="0" smtClean="0"/>
              <a:t>who has specific</a:t>
            </a:r>
            <a:r>
              <a:rPr lang="en-US" sz="2000" b="1" i="1" dirty="0" smtClean="0"/>
              <a:t> nature, character and ability</a:t>
            </a:r>
            <a:r>
              <a:rPr lang="en-US" sz="2000" b="1" dirty="0" smtClean="0"/>
              <a:t> or </a:t>
            </a:r>
            <a:r>
              <a:rPr lang="en-US" sz="2000" b="1" i="1" u="sng" dirty="0" smtClean="0"/>
              <a:t>the structure of the personality</a:t>
            </a:r>
            <a:r>
              <a:rPr lang="en-US" sz="2000" b="1" dirty="0" smtClean="0"/>
              <a:t>. </a:t>
            </a:r>
          </a:p>
          <a:p>
            <a:pPr marL="82550" indent="374650" algn="just" rtl="0" eaLnBrk="1" hangingPunct="1">
              <a:lnSpc>
                <a:spcPct val="80000"/>
              </a:lnSpc>
              <a:defRPr/>
            </a:pPr>
            <a:r>
              <a:rPr lang="en-US" sz="2000" b="1" dirty="0" smtClean="0"/>
              <a:t>The term “SELF” </a:t>
            </a:r>
            <a:r>
              <a:rPr lang="en-US" sz="2000" dirty="0" smtClean="0"/>
              <a:t>denotes </a:t>
            </a:r>
            <a:r>
              <a:rPr lang="en-US" sz="2000" i="1" dirty="0" smtClean="0"/>
              <a:t>how individuals perceive or understand and accept themselves</a:t>
            </a:r>
            <a:r>
              <a:rPr lang="en-US" sz="2000" dirty="0" smtClean="0"/>
              <a:t> in terms of </a:t>
            </a:r>
            <a:r>
              <a:rPr lang="en-US" sz="2000" i="1" dirty="0" smtClean="0"/>
              <a:t>identity, worth, esteem, and effectiveness - </a:t>
            </a:r>
            <a:r>
              <a:rPr lang="en-US" sz="2000" dirty="0" smtClean="0"/>
              <a:t>In terms of </a:t>
            </a:r>
            <a:r>
              <a:rPr lang="en-US" sz="2000" i="1" dirty="0" smtClean="0"/>
              <a:t>realistic, knowing, doing, achieving, and being</a:t>
            </a:r>
            <a:r>
              <a:rPr lang="en-US" sz="2000" dirty="0" smtClean="0"/>
              <a:t>. It denotes </a:t>
            </a:r>
            <a:r>
              <a:rPr lang="en-US" sz="2000" i="1" dirty="0" smtClean="0"/>
              <a:t>how they experience events and interpret them either to reinforce or alter earlier perceptions; how they develop consistency and continuity of purpose; and whether they see their own selfhood as unique</a:t>
            </a:r>
            <a:r>
              <a:rPr lang="en-US" sz="2000" dirty="0" smtClean="0"/>
              <a:t> (Ross &amp; </a:t>
            </a:r>
            <a:r>
              <a:rPr lang="en-US" sz="2000" dirty="0" err="1" smtClean="0"/>
              <a:t>Mico</a:t>
            </a:r>
            <a:r>
              <a:rPr lang="en-US" sz="2000" dirty="0" smtClean="0"/>
              <a:t>, 1980, 36). </a:t>
            </a:r>
          </a:p>
          <a:p>
            <a:pPr marL="82550" indent="374650" algn="just" rtl="0" eaLnBrk="1" hangingPunct="1">
              <a:lnSpc>
                <a:spcPct val="80000"/>
              </a:lnSpc>
              <a:defRPr/>
            </a:pPr>
            <a:endParaRPr lang="en-US" sz="2000" dirty="0" smtClean="0"/>
          </a:p>
          <a:p>
            <a:pPr marL="82550" indent="374650" algn="just" rtl="0" eaLnBrk="1" hangingPunct="1">
              <a:lnSpc>
                <a:spcPct val="80000"/>
              </a:lnSpc>
              <a:buFont typeface="Wingdings" pitchFamily="2" charset="2"/>
              <a:buNone/>
              <a:defRPr/>
            </a:pPr>
            <a:r>
              <a:rPr lang="en-US" sz="2000" dirty="0" smtClean="0"/>
              <a:t>	Many psychologists and sociologists holds the fact that the person who has healthy reproduction and growth, genetic and environment patterns will have healthy characters (behavior and thought) or </a:t>
            </a:r>
            <a:r>
              <a:rPr lang="en-US" sz="2000" b="1" i="1" u="sng" dirty="0" smtClean="0"/>
              <a:t>healthy personality</a:t>
            </a:r>
            <a:r>
              <a:rPr lang="en-US" sz="2000" b="1" dirty="0" smtClean="0"/>
              <a:t>.</a:t>
            </a:r>
          </a:p>
        </p:txBody>
      </p:sp>
    </p:spTree>
  </p:cSld>
  <p:clrMapOvr>
    <a:masterClrMapping/>
  </p:clrMapOvr>
  <p:transition>
    <p:push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4472DE14-D58F-4FC1-B00C-B62DBF132C9B}" type="slidenum">
              <a:rPr lang="ar-SA"/>
              <a:pPr>
                <a:defRPr/>
              </a:pPr>
              <a:t>44</a:t>
            </a:fld>
            <a:endParaRPr lang="en-US"/>
          </a:p>
        </p:txBody>
      </p:sp>
      <p:sp>
        <p:nvSpPr>
          <p:cNvPr id="51202" name="Rectangle 2"/>
          <p:cNvSpPr>
            <a:spLocks noGrp="1" noRot="1" noChangeArrowheads="1"/>
          </p:cNvSpPr>
          <p:nvPr>
            <p:ph type="title"/>
          </p:nvPr>
        </p:nvSpPr>
        <p:spPr>
          <a:xfrm>
            <a:off x="1462088" y="260350"/>
            <a:ext cx="6423025" cy="450850"/>
          </a:xfrm>
        </p:spPr>
        <p:txBody>
          <a:bodyPr/>
          <a:lstStyle/>
          <a:p>
            <a:pPr algn="ctr" rtl="0" eaLnBrk="1" hangingPunct="1">
              <a:defRPr/>
            </a:pPr>
            <a:r>
              <a:rPr lang="en-US" sz="3200" smtClean="0"/>
              <a:t>Self-Concept of Learning</a:t>
            </a:r>
            <a:r>
              <a:rPr lang="en-US" sz="4000" smtClean="0"/>
              <a:t> </a:t>
            </a:r>
          </a:p>
        </p:txBody>
      </p:sp>
      <p:sp>
        <p:nvSpPr>
          <p:cNvPr id="51203" name="Rectangle 3"/>
          <p:cNvSpPr>
            <a:spLocks noGrp="1" noRot="1" noChangeArrowheads="1"/>
          </p:cNvSpPr>
          <p:nvPr>
            <p:ph type="body" idx="1"/>
          </p:nvPr>
        </p:nvSpPr>
        <p:spPr>
          <a:xfrm>
            <a:off x="755650" y="908050"/>
            <a:ext cx="7920038" cy="4826000"/>
          </a:xfrm>
        </p:spPr>
        <p:txBody>
          <a:bodyPr/>
          <a:lstStyle/>
          <a:p>
            <a:pPr marL="411163" indent="-233363" algn="just" rtl="0" eaLnBrk="1" hangingPunct="1">
              <a:lnSpc>
                <a:spcPct val="80000"/>
              </a:lnSpc>
              <a:buFont typeface="Wingdings" pitchFamily="2" charset="2"/>
              <a:buNone/>
              <a:defRPr/>
            </a:pPr>
            <a:r>
              <a:rPr lang="en-US" sz="1800" b="1" i="1" smtClean="0"/>
              <a:t>		</a:t>
            </a:r>
            <a:r>
              <a:rPr lang="en-US" sz="1800" b="1" i="1" smtClean="0">
                <a:latin typeface="Arial Black" pitchFamily="34" charset="0"/>
              </a:rPr>
              <a:t>Self-concept</a:t>
            </a:r>
            <a:r>
              <a:rPr lang="en-US" sz="1800" b="1" smtClean="0"/>
              <a:t> </a:t>
            </a:r>
            <a:r>
              <a:rPr lang="en-US" sz="1800" smtClean="0"/>
              <a:t>is defined as </a:t>
            </a:r>
            <a:r>
              <a:rPr lang="en-US" sz="1800" i="1" smtClean="0"/>
              <a:t>an organization self images perceived through the appraisals or feedback of others</a:t>
            </a:r>
            <a:r>
              <a:rPr lang="en-US" sz="1800" smtClean="0"/>
              <a:t> </a:t>
            </a:r>
            <a:r>
              <a:rPr lang="en-US" sz="1800" i="1" smtClean="0"/>
              <a:t>by which the individual </a:t>
            </a:r>
            <a:r>
              <a:rPr lang="en-US" sz="1800" b="1" i="1" smtClean="0"/>
              <a:t>develops a concept of adequacy or effectiveness</a:t>
            </a:r>
            <a:r>
              <a:rPr lang="en-US" sz="1800" smtClean="0"/>
              <a:t>. The observed self and adequate self together make up </a:t>
            </a:r>
            <a:r>
              <a:rPr lang="en-US" sz="1800" i="1" smtClean="0"/>
              <a:t>the self-concept, </a:t>
            </a:r>
            <a:r>
              <a:rPr lang="en-US" sz="1800" smtClean="0"/>
              <a:t>it is a process of “how to behave in order to be effective”.</a:t>
            </a:r>
            <a:r>
              <a:rPr lang="en-US" sz="1800" b="1" smtClean="0"/>
              <a:t>  </a:t>
            </a:r>
          </a:p>
          <a:p>
            <a:pPr marL="411163" indent="-233363" algn="just" rtl="0" eaLnBrk="1" hangingPunct="1">
              <a:lnSpc>
                <a:spcPct val="80000"/>
              </a:lnSpc>
              <a:buFont typeface="Wingdings" pitchFamily="2" charset="2"/>
              <a:buNone/>
              <a:defRPr/>
            </a:pPr>
            <a:r>
              <a:rPr lang="en-US" sz="1800" b="1" smtClean="0"/>
              <a:t>		</a:t>
            </a:r>
            <a:r>
              <a:rPr lang="en-US" sz="1800" smtClean="0"/>
              <a:t>Due to the fact that experience is an early stage of personality development, Beatty identifies</a:t>
            </a:r>
            <a:r>
              <a:rPr lang="en-US" sz="1800" b="1" i="1" smtClean="0"/>
              <a:t> </a:t>
            </a:r>
            <a:r>
              <a:rPr lang="en-US" sz="1800" i="1" smtClean="0"/>
              <a:t>four areas of organizing experience and learning with other related HE becomes</a:t>
            </a:r>
            <a:r>
              <a:rPr lang="en-US" sz="1800" b="1" i="1" smtClean="0"/>
              <a:t> Fix areas (5</a:t>
            </a:r>
            <a:r>
              <a:rPr lang="en-US" sz="2000" b="1" i="1" smtClean="0">
                <a:latin typeface="Arial Black" pitchFamily="34" charset="0"/>
              </a:rPr>
              <a:t>S</a:t>
            </a:r>
            <a:r>
              <a:rPr lang="en-US" sz="1800" b="1" i="1" smtClean="0"/>
              <a:t>):</a:t>
            </a:r>
          </a:p>
          <a:p>
            <a:pPr marL="411163" indent="-233363" algn="just" rtl="0" eaLnBrk="1" hangingPunct="1">
              <a:lnSpc>
                <a:spcPct val="80000"/>
              </a:lnSpc>
              <a:buFont typeface="Wingdings" pitchFamily="2" charset="2"/>
              <a:buNone/>
              <a:defRPr/>
            </a:pPr>
            <a:endParaRPr lang="en-US" sz="1800" b="1" i="1" smtClean="0"/>
          </a:p>
          <a:p>
            <a:pPr marL="411163" indent="-233363" algn="just" rtl="0" eaLnBrk="1" hangingPunct="1">
              <a:lnSpc>
                <a:spcPct val="80000"/>
              </a:lnSpc>
              <a:defRPr/>
            </a:pPr>
            <a:r>
              <a:rPr lang="en-US" sz="1800" b="1" i="1" smtClean="0"/>
              <a:t>Self Worth:</a:t>
            </a:r>
            <a:r>
              <a:rPr lang="en-US" sz="1800" b="1" smtClean="0"/>
              <a:t> </a:t>
            </a:r>
            <a:r>
              <a:rPr lang="en-US" sz="1800" smtClean="0"/>
              <a:t>By </a:t>
            </a:r>
            <a:r>
              <a:rPr lang="en-US" sz="1800" b="1" smtClean="0"/>
              <a:t>e</a:t>
            </a:r>
            <a:r>
              <a:rPr lang="en-US" sz="1800" smtClean="0"/>
              <a:t>xperiencing love or other inclusion, to gain a sense of self-worth without an accompanying sense of defensiveness.</a:t>
            </a:r>
          </a:p>
          <a:p>
            <a:pPr marL="411163" indent="-233363" algn="just" rtl="0" eaLnBrk="1" hangingPunct="1">
              <a:lnSpc>
                <a:spcPct val="80000"/>
              </a:lnSpc>
              <a:defRPr/>
            </a:pPr>
            <a:r>
              <a:rPr lang="en-US" sz="1800" b="1" i="1" smtClean="0"/>
              <a:t>Self Copying</a:t>
            </a:r>
            <a:r>
              <a:rPr lang="en-US" sz="1800" b="1" smtClean="0"/>
              <a:t>:</a:t>
            </a:r>
            <a:r>
              <a:rPr lang="en-US" sz="1800" smtClean="0"/>
              <a:t> by learning how to do something that previously could not be done, </a:t>
            </a:r>
            <a:r>
              <a:rPr lang="en-US" sz="1800" b="1" i="1" smtClean="0"/>
              <a:t>to feel more able to cope effectively</a:t>
            </a:r>
            <a:r>
              <a:rPr lang="en-US" sz="1800" smtClean="0"/>
              <a:t>.</a:t>
            </a:r>
            <a:endParaRPr lang="en-US" sz="1800" b="1" i="1" smtClean="0"/>
          </a:p>
          <a:p>
            <a:pPr marL="411163" indent="-233363" algn="just" rtl="0" eaLnBrk="1" hangingPunct="1">
              <a:lnSpc>
                <a:spcPct val="80000"/>
              </a:lnSpc>
              <a:defRPr/>
            </a:pPr>
            <a:r>
              <a:rPr lang="en-US" sz="1800" b="1" i="1" smtClean="0"/>
              <a:t>Self Expressing:</a:t>
            </a:r>
            <a:r>
              <a:rPr lang="en-US" sz="1800" b="1" smtClean="0"/>
              <a:t> </a:t>
            </a:r>
            <a:r>
              <a:rPr lang="en-US" sz="1800" smtClean="0"/>
              <a:t>by means of </a:t>
            </a:r>
            <a:r>
              <a:rPr lang="en-US" sz="1800" b="1" i="1" smtClean="0"/>
              <a:t>affective (pleasant or unpleasant)</a:t>
            </a:r>
            <a:r>
              <a:rPr lang="en-US" sz="1800" smtClean="0"/>
              <a:t>, by experiencing sensations, </a:t>
            </a:r>
            <a:r>
              <a:rPr lang="en-US" sz="1800" b="1" i="1" smtClean="0"/>
              <a:t>to become more self-expressive and relatively free of tension and anxiety</a:t>
            </a:r>
            <a:r>
              <a:rPr lang="en-US" sz="1800" smtClean="0"/>
              <a:t>.</a:t>
            </a:r>
            <a:r>
              <a:rPr lang="en-US" sz="1800" b="1" smtClean="0"/>
              <a:t> </a:t>
            </a:r>
            <a:endParaRPr lang="en-US" sz="1800" b="1" i="1" smtClean="0"/>
          </a:p>
          <a:p>
            <a:pPr marL="411163" indent="-233363" algn="just" rtl="0" eaLnBrk="1" hangingPunct="1">
              <a:lnSpc>
                <a:spcPct val="80000"/>
              </a:lnSpc>
              <a:defRPr/>
            </a:pPr>
            <a:r>
              <a:rPr lang="en-US" sz="1800" b="1" i="1" smtClean="0"/>
              <a:t>Self Awareness: Be aware and perceptive   </a:t>
            </a:r>
          </a:p>
          <a:p>
            <a:pPr marL="411163" indent="-233363" algn="just" rtl="0" eaLnBrk="1" hangingPunct="1">
              <a:lnSpc>
                <a:spcPct val="80000"/>
              </a:lnSpc>
              <a:defRPr/>
            </a:pPr>
            <a:r>
              <a:rPr lang="en-US" sz="1800" b="1" i="1" smtClean="0"/>
              <a:t>Self Autonomy:</a:t>
            </a:r>
            <a:r>
              <a:rPr lang="en-US" sz="1800" b="1" smtClean="0"/>
              <a:t> </a:t>
            </a:r>
            <a:r>
              <a:rPr lang="en-US" sz="1800" smtClean="0"/>
              <a:t>making autonomous </a:t>
            </a:r>
            <a:r>
              <a:rPr lang="en-US" sz="1800" b="1" i="1" smtClean="0"/>
              <a:t>choices</a:t>
            </a:r>
            <a:r>
              <a:rPr lang="en-US" sz="1800" smtClean="0"/>
              <a:t>, </a:t>
            </a:r>
            <a:r>
              <a:rPr lang="en-US" sz="1800" b="1" i="1" smtClean="0"/>
              <a:t>to develop a greater range of choices.</a:t>
            </a:r>
          </a:p>
        </p:txBody>
      </p:sp>
    </p:spTree>
  </p:cSld>
  <p:clrMapOvr>
    <a:masterClrMapping/>
  </p:clrMapOvr>
  <p:transition>
    <p:push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880B3630-A135-41FA-A850-B9860C064057}" type="slidenum">
              <a:rPr lang="ar-SA"/>
              <a:pPr>
                <a:defRPr/>
              </a:pPr>
              <a:t>45</a:t>
            </a:fld>
            <a:endParaRPr lang="en-US"/>
          </a:p>
        </p:txBody>
      </p:sp>
      <p:sp>
        <p:nvSpPr>
          <p:cNvPr id="52226" name="Rectangle 2"/>
          <p:cNvSpPr>
            <a:spLocks noGrp="1" noRot="1" noChangeArrowheads="1"/>
          </p:cNvSpPr>
          <p:nvPr>
            <p:ph type="title"/>
          </p:nvPr>
        </p:nvSpPr>
        <p:spPr>
          <a:xfrm>
            <a:off x="899593" y="188913"/>
            <a:ext cx="7560840" cy="801687"/>
          </a:xfrm>
        </p:spPr>
        <p:txBody>
          <a:bodyPr/>
          <a:lstStyle/>
          <a:p>
            <a:pPr algn="ctr" rtl="0" eaLnBrk="1" hangingPunct="1">
              <a:defRPr/>
            </a:pPr>
            <a:r>
              <a:rPr lang="en-US" sz="2400" dirty="0" smtClean="0"/>
              <a:t>Self-Determinism - Development  theories</a:t>
            </a:r>
            <a:endParaRPr lang="en-US" sz="2400" b="0" i="1" dirty="0" smtClean="0"/>
          </a:p>
        </p:txBody>
      </p:sp>
      <p:sp>
        <p:nvSpPr>
          <p:cNvPr id="52227" name="Rectangle 3"/>
          <p:cNvSpPr>
            <a:spLocks noGrp="1" noRot="1" noChangeArrowheads="1"/>
          </p:cNvSpPr>
          <p:nvPr>
            <p:ph type="body" idx="1"/>
          </p:nvPr>
        </p:nvSpPr>
        <p:spPr>
          <a:xfrm>
            <a:off x="611188" y="1341438"/>
            <a:ext cx="7921625" cy="4564062"/>
          </a:xfrm>
        </p:spPr>
        <p:txBody>
          <a:bodyPr/>
          <a:lstStyle/>
          <a:p>
            <a:pPr marL="82550" indent="179388" algn="just" rtl="0" eaLnBrk="1" hangingPunct="1">
              <a:lnSpc>
                <a:spcPct val="80000"/>
              </a:lnSpc>
              <a:buFont typeface="Wingdings" pitchFamily="2" charset="2"/>
              <a:buNone/>
              <a:defRPr/>
            </a:pPr>
            <a:r>
              <a:rPr lang="en-US" sz="2800" b="1" i="1" smtClean="0"/>
              <a:t>Self-determinism</a:t>
            </a:r>
            <a:r>
              <a:rPr lang="en-US" sz="2800" b="1" smtClean="0"/>
              <a:t> </a:t>
            </a:r>
            <a:r>
              <a:rPr lang="en-US" sz="2800" smtClean="0"/>
              <a:t>is based on believe that</a:t>
            </a:r>
            <a:r>
              <a:rPr lang="en-US" sz="2800" i="1" smtClean="0"/>
              <a:t> “human beings are unique in their individual:</a:t>
            </a:r>
          </a:p>
          <a:p>
            <a:pPr marL="82550" indent="179388" algn="just" rtl="0" eaLnBrk="1" hangingPunct="1">
              <a:lnSpc>
                <a:spcPct val="80000"/>
              </a:lnSpc>
              <a:buFontTx/>
              <a:buChar char="-"/>
              <a:defRPr/>
            </a:pPr>
            <a:r>
              <a:rPr lang="en-US" sz="2800" b="1" i="1" smtClean="0"/>
              <a:t>Responses;</a:t>
            </a:r>
          </a:p>
          <a:p>
            <a:pPr marL="82550" indent="179388" algn="just" rtl="0" eaLnBrk="1" hangingPunct="1">
              <a:lnSpc>
                <a:spcPct val="80000"/>
              </a:lnSpc>
              <a:buFontTx/>
              <a:buChar char="-"/>
              <a:defRPr/>
            </a:pPr>
            <a:r>
              <a:rPr lang="en-US" sz="2800" b="1" i="1" smtClean="0"/>
              <a:t>Behaviors;</a:t>
            </a:r>
          </a:p>
          <a:p>
            <a:pPr marL="82550" indent="179388" algn="just" rtl="0" eaLnBrk="1" hangingPunct="1">
              <a:lnSpc>
                <a:spcPct val="80000"/>
              </a:lnSpc>
              <a:buFontTx/>
              <a:buChar char="-"/>
              <a:defRPr/>
            </a:pPr>
            <a:r>
              <a:rPr lang="en-US" sz="2800" b="1" i="1" smtClean="0"/>
              <a:t>Attitudes and;</a:t>
            </a:r>
          </a:p>
          <a:p>
            <a:pPr marL="82550" indent="179388" algn="just" rtl="0" eaLnBrk="1" hangingPunct="1">
              <a:lnSpc>
                <a:spcPct val="80000"/>
              </a:lnSpc>
              <a:buFontTx/>
              <a:buChar char="-"/>
              <a:defRPr/>
            </a:pPr>
            <a:r>
              <a:rPr lang="en-US" sz="2800" b="1" i="1" smtClean="0"/>
              <a:t>Values;</a:t>
            </a:r>
          </a:p>
          <a:p>
            <a:pPr marL="82550" indent="179388" algn="just" rtl="0" eaLnBrk="1" hangingPunct="1">
              <a:lnSpc>
                <a:spcPct val="80000"/>
              </a:lnSpc>
              <a:buFontTx/>
              <a:buNone/>
              <a:defRPr/>
            </a:pPr>
            <a:r>
              <a:rPr lang="en-US" sz="2800" smtClean="0"/>
              <a:t>These concepts are potentially</a:t>
            </a:r>
            <a:r>
              <a:rPr lang="en-US" sz="2800" i="1" smtClean="0"/>
              <a:t> the </a:t>
            </a:r>
            <a:r>
              <a:rPr lang="en-US" sz="2800" b="1" i="1" smtClean="0"/>
              <a:t>Self-actualizing </a:t>
            </a:r>
            <a:r>
              <a:rPr lang="en-US" sz="2800" i="1" smtClean="0"/>
              <a:t>.</a:t>
            </a:r>
            <a:r>
              <a:rPr lang="en-US" sz="2800" b="1" smtClean="0"/>
              <a:t>  </a:t>
            </a:r>
          </a:p>
          <a:p>
            <a:pPr marL="82550" indent="179388" algn="just" rtl="0" eaLnBrk="1" hangingPunct="1">
              <a:lnSpc>
                <a:spcPct val="80000"/>
              </a:lnSpc>
              <a:buFont typeface="Wingdings" pitchFamily="2" charset="2"/>
              <a:buNone/>
              <a:defRPr/>
            </a:pPr>
            <a:r>
              <a:rPr lang="en-US" sz="2800" b="1" smtClean="0"/>
              <a:t>	</a:t>
            </a:r>
            <a:r>
              <a:rPr lang="en-US" sz="2000" smtClean="0"/>
              <a:t>Both self theory of learning &amp; self theory of determinism integrate many theories such as </a:t>
            </a:r>
            <a:r>
              <a:rPr lang="en-US" sz="2000" b="1" smtClean="0"/>
              <a:t>experience and learning</a:t>
            </a:r>
            <a:r>
              <a:rPr lang="en-US" sz="2000" smtClean="0"/>
              <a:t> (Beatty), </a:t>
            </a:r>
            <a:r>
              <a:rPr lang="en-US" sz="2000" b="1" smtClean="0"/>
              <a:t>personality development</a:t>
            </a:r>
            <a:r>
              <a:rPr lang="en-US" sz="2000" smtClean="0"/>
              <a:t> (e.g; </a:t>
            </a:r>
            <a:r>
              <a:rPr lang="en-US" sz="2000" i="1" smtClean="0"/>
              <a:t>Coleman's Model</a:t>
            </a:r>
            <a:r>
              <a:rPr lang="en-US" sz="2000" smtClean="0"/>
              <a:t>), </a:t>
            </a:r>
            <a:r>
              <a:rPr lang="en-US" sz="2000" b="1" smtClean="0"/>
              <a:t>perception and motivation</a:t>
            </a:r>
            <a:r>
              <a:rPr lang="en-US" sz="2000" smtClean="0"/>
              <a:t> (e.g; </a:t>
            </a:r>
            <a:r>
              <a:rPr lang="en-US" sz="2000" i="1" smtClean="0"/>
              <a:t>Maslow</a:t>
            </a:r>
            <a:r>
              <a:rPr lang="en-US" sz="2000" smtClean="0"/>
              <a:t>’s Hierarchy of Needs &amp; </a:t>
            </a:r>
            <a:r>
              <a:rPr lang="en-US" sz="2000" i="1" smtClean="0"/>
              <a:t>H B Model</a:t>
            </a:r>
            <a:r>
              <a:rPr lang="en-US" sz="2000" smtClean="0"/>
              <a:t>). </a:t>
            </a:r>
          </a:p>
        </p:txBody>
      </p:sp>
    </p:spTree>
  </p:cSld>
  <p:clrMapOvr>
    <a:masterClrMapping/>
  </p:clrMapOvr>
  <p:transition>
    <p:push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1EBEC879-109F-440E-AE86-DC64F995588C}" type="slidenum">
              <a:rPr lang="ar-SA"/>
              <a:pPr>
                <a:defRPr/>
              </a:pPr>
              <a:t>46</a:t>
            </a:fld>
            <a:endParaRPr lang="en-US"/>
          </a:p>
        </p:txBody>
      </p:sp>
      <p:sp>
        <p:nvSpPr>
          <p:cNvPr id="61442" name="Rectangle 2"/>
          <p:cNvSpPr>
            <a:spLocks noGrp="1" noRot="1" noChangeArrowheads="1"/>
          </p:cNvSpPr>
          <p:nvPr>
            <p:ph type="title"/>
          </p:nvPr>
        </p:nvSpPr>
        <p:spPr>
          <a:xfrm>
            <a:off x="0" y="130969"/>
            <a:ext cx="5688632" cy="993775"/>
          </a:xfrm>
        </p:spPr>
        <p:txBody>
          <a:bodyPr/>
          <a:lstStyle/>
          <a:p>
            <a:pPr algn="ctr" eaLnBrk="1" hangingPunct="1">
              <a:defRPr/>
            </a:pPr>
            <a:r>
              <a:rPr lang="en-US" sz="2400" b="0" dirty="0" smtClean="0"/>
              <a:t>MASLOW HIERACRCHY</a:t>
            </a:r>
            <a:r>
              <a:rPr lang="en-US" sz="2400" i="1" dirty="0" smtClean="0"/>
              <a:t/>
            </a:r>
            <a:br>
              <a:rPr lang="en-US" sz="2400" i="1" dirty="0" smtClean="0"/>
            </a:br>
            <a:r>
              <a:rPr lang="en-US" sz="2400" i="1" dirty="0" smtClean="0"/>
              <a:t>(Ladder)</a:t>
            </a:r>
            <a:r>
              <a:rPr lang="en-US" sz="2400" b="0" i="1" dirty="0" smtClean="0"/>
              <a:t> </a:t>
            </a:r>
            <a:br>
              <a:rPr lang="en-US" sz="2400" b="0" i="1" dirty="0" smtClean="0"/>
            </a:br>
            <a:r>
              <a:rPr lang="en-US" sz="2400" b="0" dirty="0" smtClean="0"/>
              <a:t>BASIC HUMAN NEEDS</a:t>
            </a:r>
          </a:p>
        </p:txBody>
      </p:sp>
      <p:pic>
        <p:nvPicPr>
          <p:cNvPr id="47110" name="Picture 3"/>
          <p:cNvPicPr>
            <a:picLocks noGrp="1" noChangeAspect="1" noChangeArrowheads="1"/>
          </p:cNvPicPr>
          <p:nvPr>
            <p:ph type="body" idx="1"/>
          </p:nvPr>
        </p:nvPicPr>
        <p:blipFill>
          <a:blip r:embed="rId2" cstate="print"/>
          <a:srcRect/>
          <a:stretch>
            <a:fillRect/>
          </a:stretch>
        </p:blipFill>
        <p:spPr>
          <a:xfrm>
            <a:off x="611560" y="1268413"/>
            <a:ext cx="7962528" cy="5040312"/>
          </a:xfrm>
          <a:noFill/>
        </p:spPr>
      </p:pic>
    </p:spTree>
  </p:cSld>
  <p:clrMapOvr>
    <a:masterClrMapping/>
  </p:clrMapOvr>
  <p:transition>
    <p:push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عنصر نائب للتاريخ 4"/>
          <p:cNvSpPr>
            <a:spLocks noGrp="1"/>
          </p:cNvSpPr>
          <p:nvPr>
            <p:ph type="dt" sz="quarter" idx="10"/>
          </p:nvPr>
        </p:nvSpPr>
        <p:spPr/>
        <p:txBody>
          <a:bodyPr/>
          <a:lstStyle/>
          <a:p>
            <a:pPr>
              <a:defRPr/>
            </a:pPr>
            <a:r>
              <a:rPr lang="ar-SA" smtClean="0"/>
              <a:t>CHS487</a:t>
            </a:r>
            <a:endParaRPr lang="en-US"/>
          </a:p>
        </p:txBody>
      </p:sp>
      <p:sp>
        <p:nvSpPr>
          <p:cNvPr id="43" name="عنصر نائب للتذييل 5"/>
          <p:cNvSpPr>
            <a:spLocks noGrp="1"/>
          </p:cNvSpPr>
          <p:nvPr>
            <p:ph type="ftr" sz="quarter" idx="11"/>
          </p:nvPr>
        </p:nvSpPr>
        <p:spPr/>
        <p:txBody>
          <a:bodyPr/>
          <a:lstStyle/>
          <a:p>
            <a:pPr>
              <a:defRPr/>
            </a:pPr>
            <a:r>
              <a:rPr lang="en-US" smtClean="0"/>
              <a:t>Johali 2 DHES 2014</a:t>
            </a:r>
            <a:endParaRPr lang="en-US"/>
          </a:p>
        </p:txBody>
      </p:sp>
      <p:sp>
        <p:nvSpPr>
          <p:cNvPr id="44" name="عنصر نائب لرقم الشريحة 6"/>
          <p:cNvSpPr>
            <a:spLocks noGrp="1"/>
          </p:cNvSpPr>
          <p:nvPr>
            <p:ph type="sldNum" sz="quarter" idx="12"/>
          </p:nvPr>
        </p:nvSpPr>
        <p:spPr/>
        <p:txBody>
          <a:bodyPr/>
          <a:lstStyle/>
          <a:p>
            <a:pPr>
              <a:defRPr/>
            </a:pPr>
            <a:fld id="{0D95F4CF-F952-44CE-9FF2-FF6C93DB772A}" type="slidenum">
              <a:rPr lang="ar-SA" smtClean="0"/>
              <a:pPr>
                <a:defRPr/>
              </a:pPr>
              <a:t>47</a:t>
            </a:fld>
            <a:endParaRPr lang="en-US" dirty="0"/>
          </a:p>
        </p:txBody>
      </p:sp>
      <p:sp>
        <p:nvSpPr>
          <p:cNvPr id="60418" name="Rectangle 2"/>
          <p:cNvSpPr>
            <a:spLocks noGrp="1" noRot="1" noChangeArrowheads="1"/>
          </p:cNvSpPr>
          <p:nvPr>
            <p:ph type="title"/>
          </p:nvPr>
        </p:nvSpPr>
        <p:spPr>
          <a:xfrm>
            <a:off x="611188" y="228600"/>
            <a:ext cx="6840537" cy="679450"/>
          </a:xfrm>
        </p:spPr>
        <p:txBody>
          <a:bodyPr/>
          <a:lstStyle/>
          <a:p>
            <a:pPr rtl="0" eaLnBrk="1" hangingPunct="1">
              <a:defRPr/>
            </a:pPr>
            <a:r>
              <a:rPr lang="en-US" sz="1800" dirty="0" smtClean="0"/>
              <a:t>COLEMAN P DEVELOPMENT STAGES (CDS)</a:t>
            </a:r>
            <a:r>
              <a:rPr lang="en-US" sz="2000" b="0" dirty="0" smtClean="0"/>
              <a:t/>
            </a:r>
            <a:br>
              <a:rPr lang="en-US" sz="2000" b="0" dirty="0" smtClean="0"/>
            </a:br>
            <a:r>
              <a:rPr lang="en-US" sz="2000" b="0" dirty="0" smtClean="0"/>
              <a:t>Comparative Summary </a:t>
            </a:r>
            <a:r>
              <a:rPr lang="en-US" sz="2000" b="0" i="1" dirty="0" smtClean="0"/>
              <a:t>CDS/ Maslow</a:t>
            </a:r>
          </a:p>
        </p:txBody>
      </p:sp>
      <p:graphicFrame>
        <p:nvGraphicFramePr>
          <p:cNvPr id="60419" name="Object 3"/>
          <p:cNvGraphicFramePr>
            <a:graphicFrameLocks noChangeAspect="1"/>
          </p:cNvGraphicFramePr>
          <p:nvPr>
            <p:ph sz="half" idx="1"/>
          </p:nvPr>
        </p:nvGraphicFramePr>
        <p:xfrm>
          <a:off x="6156325" y="1125538"/>
          <a:ext cx="2743200" cy="4464050"/>
        </p:xfrm>
        <a:graphic>
          <a:graphicData uri="http://schemas.openxmlformats.org/presentationml/2006/ole">
            <p:oleObj spid="_x0000_s1026" name="تخطيط" r:id="rId3" imgW="5857850" imgH="3428932" progId="Excel.Sheet.8">
              <p:embed/>
            </p:oleObj>
          </a:graphicData>
        </a:graphic>
      </p:graphicFrame>
      <p:graphicFrame>
        <p:nvGraphicFramePr>
          <p:cNvPr id="60461" name="Group 45"/>
          <p:cNvGraphicFramePr>
            <a:graphicFrameLocks noGrp="1"/>
          </p:cNvGraphicFramePr>
          <p:nvPr>
            <p:ph sz="half" idx="2"/>
          </p:nvPr>
        </p:nvGraphicFramePr>
        <p:xfrm>
          <a:off x="522288" y="1196975"/>
          <a:ext cx="5562600" cy="4170364"/>
        </p:xfrm>
        <a:graphic>
          <a:graphicData uri="http://schemas.openxmlformats.org/drawingml/2006/table">
            <a:tbl>
              <a:tblPr/>
              <a:tblGrid>
                <a:gridCol w="715962"/>
                <a:gridCol w="2224088"/>
                <a:gridCol w="946150"/>
                <a:gridCol w="1676400"/>
              </a:tblGrid>
              <a:tr h="790575">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Later Age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60+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Retirement/</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new live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0725">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Middle Age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36-60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Full Responsible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700">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Early Adulthood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18-35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Be Responsible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3088">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Adolescence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12-18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Identity/Ego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2163">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Middle 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6-12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Social needs- learning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13">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Early Child hood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0-6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Basic needs -Learn to Live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0458" name="Rectangle 42"/>
          <p:cNvSpPr>
            <a:spLocks noRot="1" noChangeArrowheads="1"/>
          </p:cNvSpPr>
          <p:nvPr/>
        </p:nvSpPr>
        <p:spPr bwMode="auto">
          <a:xfrm>
            <a:off x="611188" y="5516562"/>
            <a:ext cx="7993062" cy="1341437"/>
          </a:xfrm>
          <a:prstGeom prst="rect">
            <a:avLst/>
          </a:prstGeom>
          <a:noFill/>
          <a:ln w="9525">
            <a:noFill/>
            <a:miter lim="800000"/>
            <a:headEnd/>
            <a:tailEnd/>
          </a:ln>
          <a:effectLst/>
        </p:spPr>
        <p:txBody>
          <a:bodyPr anchor="ctr"/>
          <a:lstStyle/>
          <a:p>
            <a:pPr algn="ctr" rtl="0">
              <a:defRPr/>
            </a:pPr>
            <a:r>
              <a:rPr lang="en-US" sz="1400" b="1" dirty="0">
                <a:solidFill>
                  <a:schemeClr val="tx2"/>
                </a:solidFill>
                <a:effectLst>
                  <a:outerShdw blurRad="38100" dist="38100" dir="2700000" algn="tl">
                    <a:srgbClr val="000000"/>
                  </a:outerShdw>
                </a:effectLst>
                <a:latin typeface="Arial Black" pitchFamily="34" charset="0"/>
              </a:rPr>
              <a:t>Ego Ref Qs:</a:t>
            </a:r>
          </a:p>
          <a:p>
            <a:pPr algn="ctr" rtl="0">
              <a:defRPr/>
            </a:pPr>
            <a:r>
              <a:rPr lang="en-US" sz="1400" b="1" dirty="0">
                <a:solidFill>
                  <a:schemeClr val="tx2"/>
                </a:solidFill>
                <a:effectLst>
                  <a:outerShdw blurRad="38100" dist="38100" dir="2700000" algn="tl">
                    <a:srgbClr val="000000"/>
                  </a:outerShdw>
                </a:effectLst>
                <a:latin typeface="Arial Black" pitchFamily="34" charset="0"/>
              </a:rPr>
              <a:t>- Why Maslow with Coleman ?; Why M &amp; C for HEHAP ?</a:t>
            </a:r>
          </a:p>
          <a:p>
            <a:pPr algn="ctr" rtl="0">
              <a:buFontTx/>
              <a:buChar char="-"/>
              <a:defRPr/>
            </a:pPr>
            <a:r>
              <a:rPr lang="en-US" sz="1400" b="1" dirty="0">
                <a:solidFill>
                  <a:schemeClr val="tx2"/>
                </a:solidFill>
                <a:effectLst>
                  <a:outerShdw blurRad="38100" dist="38100" dir="2700000" algn="tl">
                    <a:srgbClr val="000000"/>
                  </a:outerShdw>
                </a:effectLst>
                <a:latin typeface="Arial Black" pitchFamily="34" charset="0"/>
              </a:rPr>
              <a:t>Learn to live is essential at late age   ( T / F)  correct </a:t>
            </a:r>
          </a:p>
          <a:p>
            <a:pPr algn="ctr" rtl="0">
              <a:buFontTx/>
              <a:buChar char="-"/>
              <a:defRPr/>
            </a:pPr>
            <a:r>
              <a:rPr lang="en-US" sz="1400" b="1" dirty="0">
                <a:solidFill>
                  <a:schemeClr val="tx2"/>
                </a:solidFill>
                <a:effectLst>
                  <a:outerShdw blurRad="38100" dist="38100" dir="2700000" algn="tl">
                    <a:srgbClr val="000000"/>
                  </a:outerShdw>
                </a:effectLst>
                <a:latin typeface="Arial Black" pitchFamily="34" charset="0"/>
              </a:rPr>
              <a:t> Self esteem/Ego raised at adolescence  ( T/F) correct if F </a:t>
            </a:r>
          </a:p>
          <a:p>
            <a:pPr algn="ctr" rtl="0">
              <a:defRPr/>
            </a:pPr>
            <a:r>
              <a:rPr lang="en-US" sz="1400" i="1" dirty="0" smtClean="0">
                <a:solidFill>
                  <a:srgbClr val="FF0000"/>
                </a:solidFill>
                <a:effectLst>
                  <a:outerShdw blurRad="38100" dist="38100" dir="2700000" algn="tl">
                    <a:srgbClr val="000000"/>
                  </a:outerShdw>
                </a:effectLst>
                <a:latin typeface="Arial Black" pitchFamily="34" charset="0"/>
              </a:rPr>
              <a:t>(End for 1</a:t>
            </a:r>
            <a:r>
              <a:rPr lang="en-US" sz="1400" i="1" baseline="30000" dirty="0" smtClean="0">
                <a:solidFill>
                  <a:srgbClr val="FF0000"/>
                </a:solidFill>
                <a:effectLst>
                  <a:outerShdw blurRad="38100" dist="38100" dir="2700000" algn="tl">
                    <a:srgbClr val="000000"/>
                  </a:outerShdw>
                </a:effectLst>
                <a:latin typeface="Arial Black" pitchFamily="34" charset="0"/>
              </a:rPr>
              <a:t>st</a:t>
            </a:r>
            <a:r>
              <a:rPr lang="en-US" sz="1400" i="1" dirty="0" smtClean="0">
                <a:solidFill>
                  <a:srgbClr val="FF0000"/>
                </a:solidFill>
                <a:effectLst>
                  <a:outerShdw blurRad="38100" dist="38100" dir="2700000" algn="tl">
                    <a:srgbClr val="000000"/>
                  </a:outerShdw>
                </a:effectLst>
                <a:latin typeface="Arial Black" pitchFamily="34" charset="0"/>
              </a:rPr>
              <a:t> Exam  25 Rabi 2 )</a:t>
            </a:r>
            <a:endParaRPr lang="en-US" sz="1400" i="1" dirty="0">
              <a:solidFill>
                <a:srgbClr val="FF0000"/>
              </a:solidFill>
              <a:effectLst>
                <a:outerShdw blurRad="38100" dist="38100" dir="2700000" algn="tl">
                  <a:srgbClr val="000000"/>
                </a:outerShdw>
              </a:effectLst>
              <a:latin typeface="Arial Black" pitchFamily="34"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0419"/>
                                        </p:tgtEl>
                                        <p:attrNameLst>
                                          <p:attrName>style.visibility</p:attrName>
                                        </p:attrNameLst>
                                      </p:cBhvr>
                                      <p:to>
                                        <p:strVal val="visible"/>
                                      </p:to>
                                    </p:set>
                                    <p:anim calcmode="lin" valueType="num">
                                      <p:cBhvr>
                                        <p:cTn id="7" dur="1000" fill="hold"/>
                                        <p:tgtEl>
                                          <p:spTgt spid="60419"/>
                                        </p:tgtEl>
                                        <p:attrNameLst>
                                          <p:attrName>ppt_w</p:attrName>
                                        </p:attrNameLst>
                                      </p:cBhvr>
                                      <p:tavLst>
                                        <p:tav tm="0">
                                          <p:val>
                                            <p:fltVal val="0"/>
                                          </p:val>
                                        </p:tav>
                                        <p:tav tm="100000">
                                          <p:val>
                                            <p:strVal val="#ppt_w"/>
                                          </p:val>
                                        </p:tav>
                                      </p:tavLst>
                                    </p:anim>
                                    <p:anim calcmode="lin" valueType="num">
                                      <p:cBhvr>
                                        <p:cTn id="8" dur="1000" fill="hold"/>
                                        <p:tgtEl>
                                          <p:spTgt spid="60419"/>
                                        </p:tgtEl>
                                        <p:attrNameLst>
                                          <p:attrName>ppt_h</p:attrName>
                                        </p:attrNameLst>
                                      </p:cBhvr>
                                      <p:tavLst>
                                        <p:tav tm="0">
                                          <p:val>
                                            <p:fltVal val="0"/>
                                          </p:val>
                                        </p:tav>
                                        <p:tav tm="100000">
                                          <p:val>
                                            <p:strVal val="#ppt_h"/>
                                          </p:val>
                                        </p:tav>
                                      </p:tavLst>
                                    </p:anim>
                                    <p:anim calcmode="lin" valueType="num">
                                      <p:cBhvr>
                                        <p:cTn id="9" dur="1000" fill="hold"/>
                                        <p:tgtEl>
                                          <p:spTgt spid="6041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041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6041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7075E13E-582D-4D16-93F2-70DEE6ED8874}" type="slidenum">
              <a:rPr lang="ar-SA"/>
              <a:pPr>
                <a:defRPr/>
              </a:pPr>
              <a:t>48</a:t>
            </a:fld>
            <a:endParaRPr lang="en-US"/>
          </a:p>
        </p:txBody>
      </p:sp>
      <p:sp>
        <p:nvSpPr>
          <p:cNvPr id="57346" name="Rectangle 2"/>
          <p:cNvSpPr>
            <a:spLocks noGrp="1" noRot="1" noChangeArrowheads="1"/>
          </p:cNvSpPr>
          <p:nvPr>
            <p:ph type="title"/>
          </p:nvPr>
        </p:nvSpPr>
        <p:spPr>
          <a:xfrm>
            <a:off x="1258888" y="1201440"/>
            <a:ext cx="7200900" cy="787400"/>
          </a:xfrm>
        </p:spPr>
        <p:txBody>
          <a:bodyPr/>
          <a:lstStyle/>
          <a:p>
            <a:pPr eaLnBrk="1" hangingPunct="1">
              <a:defRPr/>
            </a:pPr>
            <a:r>
              <a:rPr lang="en-US" sz="3200" b="0" dirty="0" smtClean="0"/>
              <a:t>PSYCHO-LEARNING THEORIES</a:t>
            </a:r>
            <a:r>
              <a:rPr lang="en-US" b="0" dirty="0" smtClean="0"/>
              <a:t> </a:t>
            </a:r>
          </a:p>
        </p:txBody>
      </p:sp>
      <p:sp>
        <p:nvSpPr>
          <p:cNvPr id="57347" name="Rectangle 3"/>
          <p:cNvSpPr>
            <a:spLocks noGrp="1" noRot="1" noChangeArrowheads="1"/>
          </p:cNvSpPr>
          <p:nvPr>
            <p:ph type="body" idx="1"/>
          </p:nvPr>
        </p:nvSpPr>
        <p:spPr>
          <a:xfrm>
            <a:off x="838200" y="2780084"/>
            <a:ext cx="7694613" cy="1296988"/>
          </a:xfrm>
        </p:spPr>
        <p:txBody>
          <a:bodyPr/>
          <a:lstStyle/>
          <a:p>
            <a:pPr algn="ctr" rtl="0" eaLnBrk="1" hangingPunct="1">
              <a:buFont typeface="Wingdings" pitchFamily="2" charset="2"/>
              <a:buNone/>
              <a:defRPr/>
            </a:pPr>
            <a:r>
              <a:rPr lang="en-US" b="1" dirty="0" smtClean="0">
                <a:solidFill>
                  <a:srgbClr val="00FF99"/>
                </a:solidFill>
                <a:latin typeface="Arial Black" pitchFamily="34" charset="0"/>
              </a:rPr>
              <a:t>PERCEPTION &amp; MOTIVATION</a:t>
            </a:r>
            <a:r>
              <a:rPr lang="en-US" b="1" dirty="0" smtClean="0">
                <a:solidFill>
                  <a:srgbClr val="00FF99"/>
                </a:solidFill>
                <a:latin typeface="Verdana" pitchFamily="34" charset="0"/>
              </a:rPr>
              <a:t> THEORIES</a:t>
            </a:r>
          </a:p>
        </p:txBody>
      </p:sp>
    </p:spTree>
  </p:cSld>
  <p:clrMapOvr>
    <a:masterClrMapping/>
  </p:clrMapOvr>
  <p:transition>
    <p:push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C612E786-44F7-4CCE-934F-D9BE8DDCAB2E}" type="slidenum">
              <a:rPr lang="ar-SA"/>
              <a:pPr>
                <a:defRPr/>
              </a:pPr>
              <a:t>49</a:t>
            </a:fld>
            <a:endParaRPr lang="en-US"/>
          </a:p>
        </p:txBody>
      </p:sp>
      <p:sp>
        <p:nvSpPr>
          <p:cNvPr id="58370" name="Rectangle 2"/>
          <p:cNvSpPr>
            <a:spLocks noGrp="1" noRot="1" noChangeArrowheads="1"/>
          </p:cNvSpPr>
          <p:nvPr>
            <p:ph type="title"/>
          </p:nvPr>
        </p:nvSpPr>
        <p:spPr>
          <a:xfrm>
            <a:off x="250825" y="228600"/>
            <a:ext cx="8588375" cy="752475"/>
          </a:xfrm>
        </p:spPr>
        <p:txBody>
          <a:bodyPr/>
          <a:lstStyle/>
          <a:p>
            <a:pPr algn="ctr" rtl="0" eaLnBrk="1" hangingPunct="1">
              <a:defRPr/>
            </a:pPr>
            <a:r>
              <a:rPr lang="en-US" sz="2800" b="0" dirty="0" smtClean="0">
                <a:solidFill>
                  <a:srgbClr val="00FF99"/>
                </a:solidFill>
              </a:rPr>
              <a:t>PERCEPTION THEORY</a:t>
            </a:r>
            <a:r>
              <a:rPr lang="en-US" sz="3200" b="0" i="1" dirty="0" smtClean="0"/>
              <a:t/>
            </a:r>
            <a:br>
              <a:rPr lang="en-US" sz="3200" b="0" i="1" dirty="0" smtClean="0"/>
            </a:br>
            <a:r>
              <a:rPr lang="en-US" sz="1800" b="0" i="1" dirty="0" smtClean="0"/>
              <a:t>The base of Human Behavioral Model (HBM) &amp; Assertive DHE</a:t>
            </a:r>
            <a:endParaRPr lang="en-US" sz="4000" dirty="0" smtClean="0"/>
          </a:p>
        </p:txBody>
      </p:sp>
      <p:sp>
        <p:nvSpPr>
          <p:cNvPr id="58371" name="Rectangle 3"/>
          <p:cNvSpPr>
            <a:spLocks noGrp="1" noRot="1" noChangeArrowheads="1"/>
          </p:cNvSpPr>
          <p:nvPr>
            <p:ph type="body" idx="1"/>
          </p:nvPr>
        </p:nvSpPr>
        <p:spPr>
          <a:xfrm>
            <a:off x="539750" y="1268413"/>
            <a:ext cx="7993063" cy="4968875"/>
          </a:xfrm>
        </p:spPr>
        <p:txBody>
          <a:bodyPr/>
          <a:lstStyle/>
          <a:p>
            <a:pPr algn="just" rtl="0" eaLnBrk="1" hangingPunct="1">
              <a:lnSpc>
                <a:spcPct val="80000"/>
              </a:lnSpc>
              <a:defRPr/>
            </a:pPr>
            <a:r>
              <a:rPr lang="en-US" sz="3600" b="1" i="1" dirty="0" smtClean="0">
                <a:latin typeface="Arial Black" pitchFamily="34" charset="0"/>
              </a:rPr>
              <a:t>P</a:t>
            </a:r>
            <a:r>
              <a:rPr lang="en-US" sz="2400" b="1" i="1" dirty="0" smtClean="0">
                <a:latin typeface="Arial Black" pitchFamily="34" charset="0"/>
              </a:rPr>
              <a:t>erception</a:t>
            </a:r>
            <a:r>
              <a:rPr lang="en-US" sz="2000" b="1" i="1" dirty="0" smtClean="0"/>
              <a:t> </a:t>
            </a:r>
            <a:r>
              <a:rPr lang="en-US" sz="2000" i="1" dirty="0" smtClean="0"/>
              <a:t>(</a:t>
            </a:r>
            <a:r>
              <a:rPr lang="en-US" sz="2000" b="1" i="1" dirty="0" smtClean="0">
                <a:latin typeface="Arial Black" pitchFamily="34" charset="0"/>
              </a:rPr>
              <a:t>Awareness</a:t>
            </a:r>
            <a:r>
              <a:rPr lang="en-US" sz="2000" i="1" dirty="0" smtClean="0"/>
              <a:t>)</a:t>
            </a:r>
            <a:r>
              <a:rPr lang="en-US" sz="2000" b="1" i="1" dirty="0" smtClean="0"/>
              <a:t> </a:t>
            </a:r>
            <a:r>
              <a:rPr lang="en-US" sz="2000" b="1" dirty="0" smtClean="0"/>
              <a:t>is </a:t>
            </a:r>
            <a:r>
              <a:rPr lang="en-US" sz="2000" i="1" dirty="0" smtClean="0">
                <a:latin typeface="Arial Black" pitchFamily="34" charset="0"/>
              </a:rPr>
              <a:t>a mental and psychological process</a:t>
            </a:r>
            <a:r>
              <a:rPr lang="en-US" sz="2000" b="1" i="1" dirty="0" smtClean="0"/>
              <a:t>. It is a dynamic process of thinking - learning and, memorizing (learn by heart). </a:t>
            </a:r>
            <a:r>
              <a:rPr lang="en-US" sz="2000" i="1" dirty="0" smtClean="0">
                <a:latin typeface="Arial Black" pitchFamily="34" charset="0"/>
              </a:rPr>
              <a:t>It is the common </a:t>
            </a:r>
            <a:r>
              <a:rPr lang="en-US" sz="2000" i="1" dirty="0" smtClean="0"/>
              <a:t>“</a:t>
            </a:r>
            <a:r>
              <a:rPr lang="en-US" sz="2000" i="1" dirty="0" smtClean="0">
                <a:latin typeface="Arial Black" pitchFamily="34" charset="0"/>
              </a:rPr>
              <a:t>Five Human Senses</a:t>
            </a:r>
            <a:r>
              <a:rPr lang="en-US" sz="2000" b="1" i="1" dirty="0" smtClean="0"/>
              <a:t>". It denotes how things “Look; Sound; out side Feel; smell and Taste. </a:t>
            </a:r>
            <a:r>
              <a:rPr lang="en-US" sz="2000" b="1" i="1" dirty="0" smtClean="0">
                <a:latin typeface="Arial Black" pitchFamily="34" charset="0"/>
              </a:rPr>
              <a:t>It explains </a:t>
            </a:r>
            <a:r>
              <a:rPr lang="en-US" sz="2000" b="1" i="1" dirty="0" smtClean="0"/>
              <a:t>“</a:t>
            </a:r>
            <a:r>
              <a:rPr lang="en-US" sz="2000" b="1" i="1" dirty="0" smtClean="0">
                <a:latin typeface="Arial Black" pitchFamily="34" charset="0"/>
              </a:rPr>
              <a:t>why individual perceived "accept or reject"</a:t>
            </a:r>
            <a:r>
              <a:rPr lang="en-US" sz="2000" b="1" i="1" dirty="0" smtClean="0"/>
              <a:t> HEPT Messages. </a:t>
            </a:r>
            <a:r>
              <a:rPr lang="en-US" sz="2000" i="1" dirty="0" smtClean="0">
                <a:latin typeface="Arial Black" pitchFamily="34" charset="0"/>
              </a:rPr>
              <a:t>It is the first and the most important element of DHES Process</a:t>
            </a:r>
            <a:r>
              <a:rPr lang="en-US" sz="2000" b="1" i="1" dirty="0" smtClean="0"/>
              <a:t>. </a:t>
            </a:r>
          </a:p>
          <a:p>
            <a:pPr algn="just" rtl="0" eaLnBrk="1" hangingPunct="1">
              <a:lnSpc>
                <a:spcPct val="80000"/>
              </a:lnSpc>
              <a:buFont typeface="Wingdings" pitchFamily="2" charset="2"/>
              <a:buNone/>
              <a:defRPr/>
            </a:pPr>
            <a:endParaRPr lang="en-US" sz="2000" b="1" i="1" dirty="0" smtClean="0"/>
          </a:p>
          <a:p>
            <a:pPr algn="just" rtl="0" eaLnBrk="1" hangingPunct="1">
              <a:lnSpc>
                <a:spcPct val="80000"/>
              </a:lnSpc>
              <a:buFont typeface="Wingdings" pitchFamily="2" charset="2"/>
              <a:buNone/>
              <a:defRPr/>
            </a:pPr>
            <a:r>
              <a:rPr lang="en-US" sz="2000" b="1" i="1" dirty="0" smtClean="0"/>
              <a:t>If you welling to achieve the quality, you have to use the “</a:t>
            </a:r>
            <a:r>
              <a:rPr lang="en-US" sz="2000" b="1" i="1" dirty="0" smtClean="0">
                <a:latin typeface="Arial Black" pitchFamily="34" charset="0"/>
              </a:rPr>
              <a:t>ATAPE (</a:t>
            </a:r>
            <a:r>
              <a:rPr lang="en-US" sz="2000" i="1" dirty="0" smtClean="0">
                <a:latin typeface="Arial Black" pitchFamily="34" charset="0"/>
              </a:rPr>
              <a:t>5) Stages Plan</a:t>
            </a:r>
            <a:r>
              <a:rPr lang="en-US" sz="2000" b="1" i="1" dirty="0" smtClean="0"/>
              <a:t>” </a:t>
            </a:r>
            <a:r>
              <a:rPr lang="en-US" sz="2000" b="1" i="1" baseline="30000" dirty="0" smtClean="0"/>
              <a:t>(Tindall1994,34)</a:t>
            </a:r>
            <a:r>
              <a:rPr lang="en-US" sz="2000" b="1" i="1" dirty="0" smtClean="0"/>
              <a:t>:</a:t>
            </a:r>
          </a:p>
          <a:p>
            <a:pPr lvl="1" algn="just" rtl="0" eaLnBrk="1" hangingPunct="1">
              <a:lnSpc>
                <a:spcPct val="80000"/>
              </a:lnSpc>
              <a:defRPr/>
            </a:pPr>
            <a:r>
              <a:rPr lang="en-US" sz="2000" i="1" dirty="0" smtClean="0">
                <a:latin typeface="Arial Black" pitchFamily="34" charset="0"/>
              </a:rPr>
              <a:t>A</a:t>
            </a:r>
            <a:r>
              <a:rPr lang="en-US" sz="1800" b="1" i="1" dirty="0" smtClean="0"/>
              <a:t>nticipate different perceptions </a:t>
            </a:r>
            <a:r>
              <a:rPr lang="en-US" sz="1800" i="1" dirty="0" smtClean="0"/>
              <a:t>(Mainly: Persons/individuals; Message &amp; Share dif. Perceptions”.  </a:t>
            </a:r>
            <a:endParaRPr lang="en-US" sz="1800" b="1" i="1" dirty="0" smtClean="0"/>
          </a:p>
          <a:p>
            <a:pPr lvl="1" algn="just" rtl="0" eaLnBrk="1" hangingPunct="1">
              <a:lnSpc>
                <a:spcPct val="80000"/>
              </a:lnSpc>
              <a:defRPr/>
            </a:pPr>
            <a:r>
              <a:rPr lang="en-US" sz="2000" i="1" dirty="0" smtClean="0">
                <a:latin typeface="Arial Black" pitchFamily="34" charset="0"/>
              </a:rPr>
              <a:t>T</a:t>
            </a:r>
            <a:r>
              <a:rPr lang="en-US" sz="1800" b="1" i="1" dirty="0" smtClean="0"/>
              <a:t>ry to be aware </a:t>
            </a:r>
          </a:p>
          <a:p>
            <a:pPr lvl="1" algn="just" rtl="0" eaLnBrk="1" hangingPunct="1">
              <a:lnSpc>
                <a:spcPct val="80000"/>
              </a:lnSpc>
              <a:defRPr/>
            </a:pPr>
            <a:r>
              <a:rPr lang="en-US" sz="2000" i="1" dirty="0" smtClean="0">
                <a:latin typeface="Arial Black" pitchFamily="34" charset="0"/>
              </a:rPr>
              <a:t>A</a:t>
            </a:r>
            <a:r>
              <a:rPr lang="en-US" sz="1800" b="1" i="1" dirty="0" smtClean="0"/>
              <a:t>sk for feedback from receiver the patients </a:t>
            </a:r>
          </a:p>
          <a:p>
            <a:pPr lvl="1" algn="just" rtl="0" eaLnBrk="1" hangingPunct="1">
              <a:lnSpc>
                <a:spcPct val="80000"/>
              </a:lnSpc>
              <a:defRPr/>
            </a:pPr>
            <a:r>
              <a:rPr lang="en-US" sz="2000" i="1" dirty="0" smtClean="0">
                <a:latin typeface="Arial Black" pitchFamily="34" charset="0"/>
              </a:rPr>
              <a:t>P</a:t>
            </a:r>
            <a:r>
              <a:rPr lang="en-US" sz="1800" b="1" i="1" dirty="0" smtClean="0"/>
              <a:t>rovide feedback to the sender the health educator</a:t>
            </a:r>
          </a:p>
          <a:p>
            <a:pPr lvl="1" algn="just" rtl="0" eaLnBrk="1" hangingPunct="1">
              <a:lnSpc>
                <a:spcPct val="80000"/>
              </a:lnSpc>
              <a:defRPr/>
            </a:pPr>
            <a:r>
              <a:rPr lang="en-US" sz="2000" i="1" dirty="0" smtClean="0">
                <a:latin typeface="Arial Black" pitchFamily="34" charset="0"/>
              </a:rPr>
              <a:t>E</a:t>
            </a:r>
            <a:r>
              <a:rPr lang="en-US" sz="1800" b="1" i="1" dirty="0" smtClean="0"/>
              <a:t>valuate level of perception</a:t>
            </a:r>
            <a:r>
              <a:rPr lang="en-US" sz="1800" dirty="0" smtClean="0"/>
              <a:t> </a:t>
            </a:r>
          </a:p>
        </p:txBody>
      </p:sp>
    </p:spTree>
  </p:cSld>
  <p:clrMapOvr>
    <a:masterClrMapping/>
  </p:clrMapOvr>
  <p:transition>
    <p:push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0080BA6D-3A4D-4349-A2CF-C046D3B2298D}" type="slidenum">
              <a:rPr lang="ar-SA"/>
              <a:pPr>
                <a:defRPr/>
              </a:pPr>
              <a:t>5</a:t>
            </a:fld>
            <a:endParaRPr lang="en-US"/>
          </a:p>
        </p:txBody>
      </p:sp>
      <p:sp>
        <p:nvSpPr>
          <p:cNvPr id="5122" name="Rectangle 2"/>
          <p:cNvSpPr>
            <a:spLocks noGrp="1" noRot="1" noChangeArrowheads="1"/>
          </p:cNvSpPr>
          <p:nvPr>
            <p:ph type="title"/>
          </p:nvPr>
        </p:nvSpPr>
        <p:spPr>
          <a:xfrm>
            <a:off x="2571736" y="-3196"/>
            <a:ext cx="4089412" cy="360362"/>
          </a:xfrm>
        </p:spPr>
        <p:txBody>
          <a:bodyPr/>
          <a:lstStyle/>
          <a:p>
            <a:pPr rtl="0" eaLnBrk="1" hangingPunct="1">
              <a:defRPr/>
            </a:pPr>
            <a:r>
              <a:rPr lang="en-US" sz="2400" b="0" dirty="0" smtClean="0"/>
              <a:t>T &amp; L Introductory</a:t>
            </a:r>
            <a:r>
              <a:rPr lang="en-US" sz="4000" dirty="0" smtClean="0"/>
              <a:t> </a:t>
            </a:r>
          </a:p>
        </p:txBody>
      </p:sp>
      <p:sp>
        <p:nvSpPr>
          <p:cNvPr id="5123" name="Rectangle 3"/>
          <p:cNvSpPr>
            <a:spLocks noGrp="1" noRot="1" noChangeArrowheads="1"/>
          </p:cNvSpPr>
          <p:nvPr>
            <p:ph type="body" idx="1"/>
          </p:nvPr>
        </p:nvSpPr>
        <p:spPr>
          <a:xfrm>
            <a:off x="395288" y="428605"/>
            <a:ext cx="8748712" cy="5664691"/>
          </a:xfrm>
        </p:spPr>
        <p:txBody>
          <a:bodyPr/>
          <a:lstStyle/>
          <a:p>
            <a:pPr marL="254000" indent="-165100" algn="just" rtl="0" eaLnBrk="1" hangingPunct="1">
              <a:lnSpc>
                <a:spcPct val="80000"/>
              </a:lnSpc>
              <a:buFont typeface="Wingdings" pitchFamily="2" charset="2"/>
              <a:buNone/>
              <a:defRPr/>
            </a:pPr>
            <a:r>
              <a:rPr lang="en-US" sz="1600" dirty="0" smtClean="0">
                <a:effectLst>
                  <a:outerShdw blurRad="38100" dist="38100" dir="2700000" algn="tl">
                    <a:srgbClr val="000000">
                      <a:alpha val="43137"/>
                    </a:srgbClr>
                  </a:outerShdw>
                </a:effectLst>
                <a:latin typeface="Times New Roman" pitchFamily="18" charset="0"/>
                <a:cs typeface="Times New Roman" pitchFamily="18" charset="0"/>
              </a:rPr>
              <a:t>		As an introductory to this probing “Lectures’ Note”, I would like to send a progressive educational message to my dear “Adult Learners”. </a:t>
            </a:r>
          </a:p>
          <a:p>
            <a:pPr marL="254000" indent="-165100" algn="just" rtl="0" eaLnBrk="1" hangingPunct="1">
              <a:lnSpc>
                <a:spcPct val="80000"/>
              </a:lnSpc>
              <a:buFont typeface="Wingdings" pitchFamily="2" charset="2"/>
              <a:buNone/>
              <a:defRPr/>
            </a:pPr>
            <a:r>
              <a:rPr lang="en-US" sz="1600" dirty="0" smtClean="0">
                <a:effectLst>
                  <a:outerShdw blurRad="38100" dist="38100" dir="2700000" algn="tl">
                    <a:srgbClr val="000000">
                      <a:alpha val="43137"/>
                    </a:srgbClr>
                  </a:outerShdw>
                </a:effectLst>
                <a:latin typeface="Times New Roman" pitchFamily="18" charset="0"/>
                <a:cs typeface="Times New Roman" pitchFamily="18" charset="0"/>
              </a:rPr>
              <a:t>		My dear learners remember that you are not a primary school pupil neither a an elementary nor even, a secondary student. You are mature adult learners, you should be smart DH that in order to success in this progressive course and in your life as well, you have to “Think, Participate, Practice &amp; Reflect on and in… This course is not a traditional that you can just read, store and recall. it is a “Lifelong Learning Guide (LLG)” to help you to think around, back, about, over and up. It is prepared to promote you to search about the most appropriate knowledge, attitude that can lead to the right nutritional behaviors for you, your patients, family and community.    </a:t>
            </a:r>
          </a:p>
          <a:p>
            <a:pPr marL="254000" indent="-165100" algn="just" rtl="0" eaLnBrk="1" hangingPunct="1">
              <a:lnSpc>
                <a:spcPct val="80000"/>
              </a:lnSpc>
              <a:buFont typeface="Wingdings" pitchFamily="2" charset="2"/>
              <a:buNone/>
              <a:defRPr/>
            </a:pPr>
            <a:r>
              <a:rPr lang="en-US" sz="1600" dirty="0" smtClean="0">
                <a:effectLst>
                  <a:outerShdw blurRad="38100" dist="38100" dir="2700000" algn="tl">
                    <a:srgbClr val="000000">
                      <a:alpha val="43137"/>
                    </a:srgbClr>
                  </a:outerShdw>
                </a:effectLst>
                <a:latin typeface="Times New Roman" pitchFamily="18" charset="0"/>
                <a:cs typeface="Times New Roman" pitchFamily="18" charset="0"/>
              </a:rPr>
              <a:t>	</a:t>
            </a:r>
          </a:p>
          <a:p>
            <a:pPr marL="254000" indent="-165100" algn="just" rtl="0" eaLnBrk="1" hangingPunct="1">
              <a:lnSpc>
                <a:spcPct val="80000"/>
              </a:lnSpc>
              <a:buFont typeface="Wingdings" pitchFamily="2" charset="2"/>
              <a:buNone/>
              <a:defRPr/>
            </a:pPr>
            <a:r>
              <a:rPr lang="en-US" sz="1600" dirty="0" smtClean="0">
                <a:effectLst>
                  <a:outerShdw blurRad="38100" dist="38100" dir="2700000" algn="tl">
                    <a:srgbClr val="000000">
                      <a:alpha val="43137"/>
                    </a:srgbClr>
                  </a:outerShdw>
                </a:effectLst>
                <a:latin typeface="Times New Roman" pitchFamily="18" charset="0"/>
                <a:cs typeface="Times New Roman" pitchFamily="18" charset="0"/>
              </a:rPr>
              <a:t>	This LLG consists of “ ten major learning units”.</a:t>
            </a:r>
          </a:p>
          <a:p>
            <a:pPr marL="254000" indent="-165100" algn="just" rtl="0" eaLnBrk="1" hangingPunct="1">
              <a:lnSpc>
                <a:spcPct val="80000"/>
              </a:lnSpc>
              <a:buNone/>
              <a:defRPr/>
            </a:pPr>
            <a:r>
              <a:rPr lang="en-US" sz="1600" dirty="0" smtClean="0">
                <a:effectLst>
                  <a:outerShdw blurRad="38100" dist="38100" dir="2700000" algn="tl">
                    <a:srgbClr val="000000">
                      <a:alpha val="43137"/>
                    </a:srgbClr>
                  </a:outerShdw>
                </a:effectLst>
                <a:latin typeface="Times New Roman" pitchFamily="18" charset="0"/>
                <a:cs typeface="Times New Roman" pitchFamily="18" charset="0"/>
              </a:rPr>
              <a:t>	Before probing the history of ‘</a:t>
            </a:r>
            <a:r>
              <a:rPr lang="en-US" sz="1600" b="1" i="1" dirty="0" smtClean="0">
                <a:latin typeface="Times New Roman" pitchFamily="18" charset="0"/>
                <a:cs typeface="Times New Roman" pitchFamily="18" charset="0"/>
              </a:rPr>
              <a:t>EDUCATION</a:t>
            </a:r>
            <a:r>
              <a:rPr lang="en-US" sz="1600" b="1" i="1" dirty="0" smtClean="0">
                <a:latin typeface="Times New Roman" pitchFamily="18" charset="0"/>
                <a:cs typeface="Times New Roman" pitchFamily="18" charset="0"/>
                <a:sym typeface="Symbol" pitchFamily="18" charset="2"/>
              </a:rPr>
              <a:t></a:t>
            </a:r>
            <a:r>
              <a:rPr lang="en-US" sz="1600" b="1" i="1" dirty="0" smtClean="0">
                <a:latin typeface="Times New Roman" pitchFamily="18" charset="0"/>
                <a:cs typeface="Times New Roman" pitchFamily="18" charset="0"/>
              </a:rPr>
              <a:t>HEALTH</a:t>
            </a:r>
            <a:r>
              <a:rPr lang="en-US" sz="1600" b="1" i="1" dirty="0" smtClean="0">
                <a:latin typeface="Times New Roman" pitchFamily="18" charset="0"/>
                <a:cs typeface="Times New Roman" pitchFamily="18" charset="0"/>
                <a:sym typeface="Symbol" pitchFamily="18" charset="2"/>
              </a:rPr>
              <a:t></a:t>
            </a:r>
            <a:r>
              <a:rPr lang="en-US" sz="1600" b="1" i="1" dirty="0" smtClean="0">
                <a:latin typeface="Times New Roman" pitchFamily="18" charset="0"/>
                <a:cs typeface="Times New Roman" pitchFamily="18" charset="0"/>
              </a:rPr>
              <a:t>QDHE LIFE</a:t>
            </a:r>
            <a:r>
              <a:rPr lang="en-US" sz="1600" dirty="0" smtClean="0">
                <a:effectLst>
                  <a:outerShdw blurRad="38100" dist="38100" dir="2700000" algn="tl">
                    <a:srgbClr val="000000">
                      <a:alpha val="43137"/>
                    </a:srgbClr>
                  </a:outerShdw>
                </a:effectLst>
                <a:latin typeface="Times New Roman" pitchFamily="18" charset="0"/>
                <a:cs typeface="Times New Roman" pitchFamily="18" charset="0"/>
              </a:rPr>
              <a:t> “‘, you have to </a:t>
            </a:r>
            <a:r>
              <a:rPr lang="en-US" sz="1600" b="1" dirty="0" smtClean="0">
                <a:effectLst>
                  <a:outerShdw blurRad="38100" dist="38100" dir="2700000" algn="tl">
                    <a:srgbClr val="000000">
                      <a:alpha val="43137"/>
                    </a:srgbClr>
                  </a:outerShdw>
                </a:effectLst>
                <a:latin typeface="Times New Roman" pitchFamily="18" charset="0"/>
                <a:cs typeface="Times New Roman" pitchFamily="18" charset="0"/>
              </a:rPr>
              <a:t>reason </a:t>
            </a:r>
            <a:r>
              <a:rPr lang="en-US" sz="1600" dirty="0" smtClean="0">
                <a:effectLst>
                  <a:outerShdw blurRad="38100" dist="38100" dir="2700000" algn="tl">
                    <a:srgbClr val="000000">
                      <a:alpha val="43137"/>
                    </a:srgbClr>
                  </a:outerShdw>
                </a:effectLst>
                <a:latin typeface="Times New Roman" pitchFamily="18" charset="0"/>
                <a:cs typeface="Times New Roman" pitchFamily="18" charset="0"/>
              </a:rPr>
              <a:t>‘why you are studying this course.  </a:t>
            </a:r>
          </a:p>
          <a:p>
            <a:pPr marL="254000" indent="-165100" algn="just" rtl="0" eaLnBrk="1" hangingPunct="1">
              <a:lnSpc>
                <a:spcPct val="80000"/>
              </a:lnSpc>
              <a:buNone/>
              <a:defRPr/>
            </a:pPr>
            <a:r>
              <a:rPr lang="en-US" sz="1600" dirty="0" smtClean="0">
                <a:effectLst>
                  <a:outerShdw blurRad="38100" dist="38100" dir="2700000" algn="tl">
                    <a:srgbClr val="000000">
                      <a:alpha val="43137"/>
                    </a:srgbClr>
                  </a:outerShdw>
                </a:effectLst>
                <a:latin typeface="Times New Roman" pitchFamily="18" charset="0"/>
                <a:cs typeface="Times New Roman" pitchFamily="18" charset="0"/>
              </a:rPr>
              <a:t>	The second and third units promote you to determine the boundaries of the quality of H &amp; E through the modern philosophical and scientific concepts of education and health that can guide you to, the Fourth by which you will distinguish the appropriate methodologies and technologies that can enable you to plan and develop effective health education activities to increase the quality of Patients’ Healthful Life. In order to learn the course well, you have to use "</a:t>
            </a:r>
            <a:r>
              <a:rPr lang="en-US" sz="1600" b="1" dirty="0" smtClean="0">
                <a:effectLst>
                  <a:outerShdw blurRad="38100" dist="38100" dir="2700000" algn="tl">
                    <a:srgbClr val="000000">
                      <a:alpha val="43137"/>
                    </a:srgbClr>
                  </a:outerShdw>
                </a:effectLst>
                <a:latin typeface="Times New Roman" pitchFamily="18" charset="0"/>
                <a:cs typeface="Times New Roman" pitchFamily="18" charset="0"/>
              </a:rPr>
              <a:t>Your All Senses</a:t>
            </a:r>
            <a:r>
              <a:rPr lang="en-US" sz="1600" dirty="0" smtClean="0">
                <a:effectLst>
                  <a:outerShdw blurRad="38100" dist="38100" dir="2700000" algn="tl">
                    <a:srgbClr val="000000">
                      <a:alpha val="43137"/>
                    </a:srgbClr>
                  </a:outerShdw>
                </a:effectLst>
                <a:latin typeface="Times New Roman" pitchFamily="18" charset="0"/>
                <a:cs typeface="Times New Roman" pitchFamily="18" charset="0"/>
              </a:rPr>
              <a:t>" and "Abilities", as well; You have to attend, see, listen, ask, discuss and participate actively in teaching, learning and assessing your self, your colleague, your teaching and learning process and materials, your curriculum, and your teacher, as well.</a:t>
            </a:r>
          </a:p>
          <a:p>
            <a:pPr algn="l" rtl="0" eaLnBrk="1" hangingPunct="1">
              <a:lnSpc>
                <a:spcPct val="80000"/>
              </a:lnSpc>
              <a:buNone/>
              <a:defRPr/>
            </a:pPr>
            <a:endParaRPr lang="en-US" sz="1600" dirty="0" smtClean="0">
              <a:effectLst>
                <a:outerShdw blurRad="38100" dist="38100" dir="2700000" algn="tl">
                  <a:srgbClr val="000000">
                    <a:alpha val="43137"/>
                  </a:srgbClr>
                </a:outerShdw>
              </a:effectLst>
              <a:latin typeface="Times New Roman" pitchFamily="18" charset="0"/>
              <a:cs typeface="Times New Roman" pitchFamily="18" charset="0"/>
            </a:endParaRPr>
          </a:p>
          <a:p>
            <a:pPr algn="ctr" rtl="0" eaLnBrk="1" hangingPunct="1">
              <a:lnSpc>
                <a:spcPct val="80000"/>
              </a:lnSpc>
              <a:buFont typeface="Wingdings" pitchFamily="2" charset="2"/>
              <a:buNone/>
              <a:defRPr/>
            </a:pPr>
            <a:r>
              <a:rPr lang="en-US" sz="1600" b="1" dirty="0" smtClean="0">
                <a:effectLst>
                  <a:outerShdw blurRad="38100" dist="38100" dir="2700000" algn="tl">
                    <a:srgbClr val="000000">
                      <a:alpha val="43137"/>
                    </a:srgbClr>
                  </a:outerShdw>
                </a:effectLst>
                <a:latin typeface="Times New Roman" pitchFamily="18" charset="0"/>
                <a:cs typeface="Times New Roman" pitchFamily="18" charset="0"/>
              </a:rPr>
              <a:t>Finally, if you do so, do not worry, you will success in your course </a:t>
            </a:r>
          </a:p>
          <a:p>
            <a:pPr algn="ctr" rtl="0" eaLnBrk="1" hangingPunct="1">
              <a:lnSpc>
                <a:spcPct val="80000"/>
              </a:lnSpc>
              <a:buFont typeface="Wingdings" pitchFamily="2" charset="2"/>
              <a:buNone/>
              <a:defRPr/>
            </a:pPr>
            <a:r>
              <a:rPr lang="en-US" sz="1600" b="1" dirty="0" smtClean="0">
                <a:effectLst>
                  <a:outerShdw blurRad="38100" dist="38100" dir="2700000" algn="tl">
                    <a:srgbClr val="000000">
                      <a:alpha val="43137"/>
                    </a:srgbClr>
                  </a:outerShdw>
                </a:effectLst>
                <a:latin typeface="Times New Roman" pitchFamily="18" charset="0"/>
                <a:cs typeface="Times New Roman" pitchFamily="18" charset="0"/>
              </a:rPr>
              <a:t>and your life as well.</a:t>
            </a:r>
          </a:p>
          <a:p>
            <a:pPr algn="ctr" rtl="0" eaLnBrk="1" hangingPunct="1">
              <a:lnSpc>
                <a:spcPct val="80000"/>
              </a:lnSpc>
              <a:buFont typeface="Wingdings" pitchFamily="2" charset="2"/>
              <a:buNone/>
              <a:defRPr/>
            </a:pPr>
            <a:r>
              <a:rPr lang="en-US" sz="1600" b="1" dirty="0" smtClean="0">
                <a:effectLst>
                  <a:outerShdw blurRad="38100" dist="38100" dir="2700000" algn="tl">
                    <a:srgbClr val="000000">
                      <a:alpha val="43137"/>
                    </a:srgbClr>
                  </a:outerShdw>
                </a:effectLst>
                <a:latin typeface="Times New Roman" pitchFamily="18" charset="0"/>
                <a:cs typeface="Times New Roman" pitchFamily="18" charset="0"/>
              </a:rPr>
              <a:t>With this Concise &amp; its T&amp;L Plan and Process</a:t>
            </a:r>
          </a:p>
          <a:p>
            <a:pPr algn="ctr" rtl="0" eaLnBrk="1" hangingPunct="1">
              <a:lnSpc>
                <a:spcPct val="80000"/>
              </a:lnSpc>
              <a:buFont typeface="Wingdings" pitchFamily="2" charset="2"/>
              <a:buNone/>
              <a:defRPr/>
            </a:pPr>
            <a:r>
              <a:rPr lang="en-US" sz="1800" b="1" i="1" dirty="0" smtClean="0">
                <a:effectLst>
                  <a:outerShdw blurRad="38100" dist="38100" dir="2700000" algn="tl">
                    <a:srgbClr val="000000">
                      <a:alpha val="43137"/>
                    </a:srgbClr>
                  </a:outerShdw>
                </a:effectLst>
                <a:latin typeface="Times New Roman" pitchFamily="18" charset="0"/>
                <a:cs typeface="Times New Roman" pitchFamily="18" charset="0"/>
              </a:rPr>
              <a:t>“All the Learners will success; Except the one Who DO NOT Welling to Success” </a:t>
            </a:r>
          </a:p>
        </p:txBody>
      </p:sp>
    </p:spTree>
  </p:cSld>
  <p:clrMapOvr>
    <a:masterClrMapping/>
  </p:clrMapOvr>
  <p:transition>
    <p:push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اريخ 3"/>
          <p:cNvSpPr>
            <a:spLocks noGrp="1"/>
          </p:cNvSpPr>
          <p:nvPr>
            <p:ph type="dt" sz="quarter" idx="10"/>
          </p:nvPr>
        </p:nvSpPr>
        <p:spPr/>
        <p:txBody>
          <a:bodyPr/>
          <a:lstStyle/>
          <a:p>
            <a:pPr>
              <a:defRPr/>
            </a:pPr>
            <a:r>
              <a:rPr lang="ar-SA" smtClean="0"/>
              <a:t>CHS487</a:t>
            </a:r>
            <a:endParaRPr lang="en-US"/>
          </a:p>
        </p:txBody>
      </p:sp>
      <p:sp>
        <p:nvSpPr>
          <p:cNvPr id="6"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7" name="عنصر نائب لرقم الشريحة 5"/>
          <p:cNvSpPr>
            <a:spLocks noGrp="1"/>
          </p:cNvSpPr>
          <p:nvPr>
            <p:ph type="sldNum" sz="quarter" idx="12"/>
          </p:nvPr>
        </p:nvSpPr>
        <p:spPr/>
        <p:txBody>
          <a:bodyPr/>
          <a:lstStyle/>
          <a:p>
            <a:pPr>
              <a:defRPr/>
            </a:pPr>
            <a:fld id="{C286A4B8-848C-4412-A4C7-356C0BA59518}" type="slidenum">
              <a:rPr lang="ar-SA"/>
              <a:pPr>
                <a:defRPr/>
              </a:pPr>
              <a:t>50</a:t>
            </a:fld>
            <a:endParaRPr lang="en-US"/>
          </a:p>
        </p:txBody>
      </p:sp>
      <p:sp>
        <p:nvSpPr>
          <p:cNvPr id="59394" name="Rectangle 2"/>
          <p:cNvSpPr>
            <a:spLocks noGrp="1" noRot="1" noChangeArrowheads="1"/>
          </p:cNvSpPr>
          <p:nvPr>
            <p:ph type="title"/>
          </p:nvPr>
        </p:nvSpPr>
        <p:spPr>
          <a:xfrm>
            <a:off x="971550" y="228600"/>
            <a:ext cx="5976938" cy="752475"/>
          </a:xfrm>
        </p:spPr>
        <p:txBody>
          <a:bodyPr/>
          <a:lstStyle/>
          <a:p>
            <a:pPr eaLnBrk="1" hangingPunct="1">
              <a:defRPr/>
            </a:pPr>
            <a:r>
              <a:rPr lang="en-US" sz="3600" b="0" smtClean="0">
                <a:solidFill>
                  <a:srgbClr val="00FF99"/>
                </a:solidFill>
              </a:rPr>
              <a:t>MOTIVATION THEORY</a:t>
            </a:r>
            <a:r>
              <a:rPr lang="en-US" smtClean="0"/>
              <a:t> </a:t>
            </a:r>
          </a:p>
        </p:txBody>
      </p:sp>
      <p:sp>
        <p:nvSpPr>
          <p:cNvPr id="59395" name="Rectangle 3"/>
          <p:cNvSpPr>
            <a:spLocks noGrp="1" noRot="1" noChangeArrowheads="1"/>
          </p:cNvSpPr>
          <p:nvPr>
            <p:ph type="body" idx="1"/>
          </p:nvPr>
        </p:nvSpPr>
        <p:spPr>
          <a:xfrm>
            <a:off x="1116013" y="1196975"/>
            <a:ext cx="7651750" cy="4537075"/>
          </a:xfrm>
        </p:spPr>
        <p:txBody>
          <a:bodyPr/>
          <a:lstStyle/>
          <a:p>
            <a:pPr indent="552450" algn="just" rtl="0" eaLnBrk="1" hangingPunct="1">
              <a:lnSpc>
                <a:spcPct val="80000"/>
              </a:lnSpc>
              <a:buFont typeface="Wingdings" pitchFamily="2" charset="2"/>
              <a:buNone/>
              <a:defRPr/>
            </a:pPr>
            <a:r>
              <a:rPr lang="en-US" sz="2400" smtClean="0"/>
              <a:t>Traditionally,</a:t>
            </a:r>
            <a:r>
              <a:rPr lang="en-US" sz="2400" b="1" i="1" smtClean="0"/>
              <a:t> Motivation is </a:t>
            </a:r>
            <a:r>
              <a:rPr lang="en-US" sz="2400" b="1" i="1" smtClean="0">
                <a:latin typeface="Arial Black" pitchFamily="34" charset="0"/>
              </a:rPr>
              <a:t>a process of encouraging perception towards a positive health behavior</a:t>
            </a:r>
            <a:r>
              <a:rPr lang="en-US" sz="2400" smtClean="0"/>
              <a:t>. There are six sub-theories of motivation: </a:t>
            </a:r>
            <a:r>
              <a:rPr lang="en-US" sz="2400" i="1" smtClean="0"/>
              <a:t>Reinforces -Needs -Cognitive dissonance or conflict -Attribution (why) - Personality affiliation or achievement  &amp; </a:t>
            </a:r>
            <a:r>
              <a:rPr lang="en-US" sz="2400" b="1" i="1" smtClean="0"/>
              <a:t>Expectancy</a:t>
            </a:r>
            <a:r>
              <a:rPr lang="en-US" sz="2400" smtClean="0"/>
              <a:t>. Generally, </a:t>
            </a:r>
            <a:r>
              <a:rPr lang="en-US" sz="2000" i="1" smtClean="0">
                <a:latin typeface="Arial Black" pitchFamily="34" charset="0"/>
              </a:rPr>
              <a:t>this theory comes after perception to initiate, direct, maintain and promote behavior to fulfill </a:t>
            </a:r>
            <a:r>
              <a:rPr lang="en-US" sz="2000" i="1" smtClean="0"/>
              <a:t>‘</a:t>
            </a:r>
            <a:r>
              <a:rPr lang="en-US" sz="2000" i="1" smtClean="0">
                <a:latin typeface="Arial Black" pitchFamily="34" charset="0"/>
              </a:rPr>
              <a:t>Basic Needs</a:t>
            </a:r>
            <a:r>
              <a:rPr lang="en-US" sz="2400" b="1" i="1" smtClean="0"/>
              <a:t>’.</a:t>
            </a:r>
            <a:r>
              <a:rPr lang="en-US" sz="2400" smtClean="0"/>
              <a:t> </a:t>
            </a:r>
          </a:p>
          <a:p>
            <a:pPr indent="552450" algn="just" rtl="0" eaLnBrk="1" hangingPunct="1">
              <a:lnSpc>
                <a:spcPct val="80000"/>
              </a:lnSpc>
              <a:buFont typeface="Wingdings" pitchFamily="2" charset="2"/>
              <a:buNone/>
              <a:defRPr/>
            </a:pPr>
            <a:endParaRPr lang="en-US" sz="2400" b="1" smtClean="0"/>
          </a:p>
          <a:p>
            <a:pPr indent="552450" algn="just" rtl="0" eaLnBrk="1" hangingPunct="1">
              <a:lnSpc>
                <a:spcPct val="80000"/>
              </a:lnSpc>
              <a:buFont typeface="Wingdings" pitchFamily="2" charset="2"/>
              <a:buNone/>
              <a:defRPr/>
            </a:pPr>
            <a:r>
              <a:rPr lang="en-US" sz="2400" b="1" smtClean="0"/>
              <a:t>Today &amp; in this course</a:t>
            </a:r>
            <a:r>
              <a:rPr lang="en-US" sz="2400" b="1" i="1" smtClean="0"/>
              <a:t>, we hope to use “Perception</a:t>
            </a:r>
            <a:r>
              <a:rPr lang="en-US" sz="2400" smtClean="0"/>
              <a:t> </a:t>
            </a:r>
            <a:r>
              <a:rPr lang="en-US" sz="2400" smtClean="0">
                <a:sym typeface="Monotype Sorts" charset="2"/>
              </a:rPr>
              <a:t>&amp;</a:t>
            </a:r>
            <a:r>
              <a:rPr lang="en-US" sz="2400" b="1" i="1" smtClean="0"/>
              <a:t> Motivate” to “</a:t>
            </a:r>
            <a:r>
              <a:rPr lang="en-US" sz="2400" i="1" smtClean="0">
                <a:latin typeface="Arial Black" pitchFamily="34" charset="0"/>
              </a:rPr>
              <a:t>initiate and promote our self &amp; Patients to move toward          the Optimum Quality of HEMLT Optimum Quality of Healthful Life. </a:t>
            </a:r>
          </a:p>
        </p:txBody>
      </p:sp>
      <p:sp>
        <p:nvSpPr>
          <p:cNvPr id="50183" name="AutoShape 5"/>
          <p:cNvSpPr>
            <a:spLocks noChangeArrowheads="1"/>
          </p:cNvSpPr>
          <p:nvPr/>
        </p:nvSpPr>
        <p:spPr bwMode="auto">
          <a:xfrm>
            <a:off x="3563938" y="5013325"/>
            <a:ext cx="503237" cy="28733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ar-SA"/>
          </a:p>
        </p:txBody>
      </p:sp>
    </p:spTree>
  </p:cSld>
  <p:clrMapOvr>
    <a:masterClrMapping/>
  </p:clrMapOvr>
  <p:transition>
    <p:push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733C0D72-50AB-4BC3-B19E-5C3000ECFC88}" type="slidenum">
              <a:rPr lang="ar-SA"/>
              <a:pPr>
                <a:defRPr/>
              </a:pPr>
              <a:t>51</a:t>
            </a:fld>
            <a:endParaRPr lang="en-US"/>
          </a:p>
        </p:txBody>
      </p:sp>
      <p:sp>
        <p:nvSpPr>
          <p:cNvPr id="69634" name="Rectangle 2"/>
          <p:cNvSpPr>
            <a:spLocks noGrp="1" noRot="1" noChangeArrowheads="1"/>
          </p:cNvSpPr>
          <p:nvPr>
            <p:ph type="title"/>
          </p:nvPr>
        </p:nvSpPr>
        <p:spPr>
          <a:xfrm>
            <a:off x="1116013" y="228600"/>
            <a:ext cx="5903912" cy="608013"/>
          </a:xfrm>
        </p:spPr>
        <p:txBody>
          <a:bodyPr/>
          <a:lstStyle/>
          <a:p>
            <a:pPr eaLnBrk="1" hangingPunct="1">
              <a:defRPr/>
            </a:pPr>
            <a:r>
              <a:rPr lang="en-US" sz="3600" b="0" smtClean="0">
                <a:solidFill>
                  <a:srgbClr val="00FF99"/>
                </a:solidFill>
              </a:rPr>
              <a:t>MOTIVATION THEORY</a:t>
            </a:r>
          </a:p>
        </p:txBody>
      </p:sp>
      <p:sp>
        <p:nvSpPr>
          <p:cNvPr id="69635" name="Rectangle 3"/>
          <p:cNvSpPr>
            <a:spLocks noGrp="1" noRot="1" noChangeArrowheads="1"/>
          </p:cNvSpPr>
          <p:nvPr>
            <p:ph type="body" idx="1"/>
          </p:nvPr>
        </p:nvSpPr>
        <p:spPr>
          <a:xfrm>
            <a:off x="1619250" y="1196975"/>
            <a:ext cx="6840538" cy="4464050"/>
          </a:xfrm>
        </p:spPr>
        <p:txBody>
          <a:bodyPr/>
          <a:lstStyle/>
          <a:p>
            <a:pPr algn="just" rtl="0" eaLnBrk="1" hangingPunct="1">
              <a:lnSpc>
                <a:spcPct val="80000"/>
              </a:lnSpc>
              <a:buFont typeface="Wingdings" pitchFamily="2" charset="2"/>
              <a:buNone/>
              <a:defRPr/>
            </a:pPr>
            <a:r>
              <a:rPr lang="en-US" sz="2800" b="1" smtClean="0"/>
              <a:t>Motivation takes two major forms: </a:t>
            </a:r>
          </a:p>
          <a:p>
            <a:pPr lvl="1" algn="just" rtl="0" eaLnBrk="1" hangingPunct="1">
              <a:lnSpc>
                <a:spcPct val="80000"/>
              </a:lnSpc>
              <a:defRPr/>
            </a:pPr>
            <a:r>
              <a:rPr lang="en-US" sz="2400" b="1" smtClean="0"/>
              <a:t>1) Drives: the Internal / physical motivators: </a:t>
            </a:r>
          </a:p>
          <a:p>
            <a:pPr lvl="2" algn="just" rtl="0" eaLnBrk="1" hangingPunct="1">
              <a:lnSpc>
                <a:spcPct val="80000"/>
              </a:lnSpc>
              <a:defRPr/>
            </a:pPr>
            <a:r>
              <a:rPr lang="en-US" sz="2000" b="1" smtClean="0"/>
              <a:t>PRIMARY Drives</a:t>
            </a:r>
            <a:r>
              <a:rPr lang="en-US" sz="2000" smtClean="0"/>
              <a:t> e,g; hunger-eating, thirst-drinking. </a:t>
            </a:r>
            <a:endParaRPr lang="en-US" sz="2000" b="1" smtClean="0"/>
          </a:p>
          <a:p>
            <a:pPr lvl="2" algn="just" rtl="0" eaLnBrk="1" hangingPunct="1">
              <a:lnSpc>
                <a:spcPct val="80000"/>
              </a:lnSpc>
              <a:defRPr/>
            </a:pPr>
            <a:r>
              <a:rPr lang="en-US" sz="2000" b="1" smtClean="0"/>
              <a:t>LEARNED Behaviors</a:t>
            </a:r>
            <a:r>
              <a:rPr lang="en-US" sz="2000" smtClean="0"/>
              <a:t> (desire-smoking) which become functionally autonomous through repetition and reinforcement. </a:t>
            </a:r>
          </a:p>
          <a:p>
            <a:pPr lvl="2" algn="just" rtl="0" eaLnBrk="1" hangingPunct="1">
              <a:lnSpc>
                <a:spcPct val="80000"/>
              </a:lnSpc>
              <a:buFont typeface="Wingdings" pitchFamily="2" charset="2"/>
              <a:buNone/>
              <a:defRPr/>
            </a:pPr>
            <a:endParaRPr lang="en-US" sz="2000" b="1" smtClean="0"/>
          </a:p>
          <a:p>
            <a:pPr lvl="1" algn="just" rtl="0" eaLnBrk="1" hangingPunct="1">
              <a:lnSpc>
                <a:spcPct val="80000"/>
              </a:lnSpc>
              <a:defRPr/>
            </a:pPr>
            <a:r>
              <a:rPr lang="en-US" sz="2400" b="1" smtClean="0"/>
              <a:t>2) Incentives: the External motivators:</a:t>
            </a:r>
            <a:endParaRPr lang="en-US" sz="2400" b="1" i="1" smtClean="0"/>
          </a:p>
          <a:p>
            <a:pPr lvl="2" algn="just" rtl="0" eaLnBrk="1" hangingPunct="1">
              <a:lnSpc>
                <a:spcPct val="80000"/>
              </a:lnSpc>
              <a:defRPr/>
            </a:pPr>
            <a:r>
              <a:rPr lang="en-US" sz="2000" b="1" i="1" smtClean="0"/>
              <a:t>Facilitative</a:t>
            </a:r>
            <a:r>
              <a:rPr lang="en-US" sz="2000" smtClean="0"/>
              <a:t>, </a:t>
            </a:r>
            <a:r>
              <a:rPr lang="en-US" sz="2000" b="1" smtClean="0"/>
              <a:t>to satisfy needs and realize potentials</a:t>
            </a:r>
            <a:endParaRPr lang="en-US" sz="2000" b="1" i="1" smtClean="0"/>
          </a:p>
          <a:p>
            <a:pPr lvl="2" algn="just" rtl="0" eaLnBrk="1" hangingPunct="1">
              <a:lnSpc>
                <a:spcPct val="80000"/>
              </a:lnSpc>
              <a:defRPr/>
            </a:pPr>
            <a:r>
              <a:rPr lang="en-US" sz="2000" b="1" i="1" smtClean="0"/>
              <a:t>Coercive/persuasive</a:t>
            </a:r>
            <a:r>
              <a:rPr lang="en-US" sz="2000" smtClean="0"/>
              <a:t>, to impose behaviors strange to person’s needs or potentials.</a:t>
            </a:r>
          </a:p>
          <a:p>
            <a:pPr rtl="0" eaLnBrk="1" hangingPunct="1">
              <a:lnSpc>
                <a:spcPct val="80000"/>
              </a:lnSpc>
              <a:defRPr/>
            </a:pPr>
            <a:endParaRPr lang="en-US" sz="2800" smtClean="0"/>
          </a:p>
        </p:txBody>
      </p:sp>
    </p:spTree>
  </p:cSld>
  <p:clrMapOvr>
    <a:masterClrMapping/>
  </p:clrMapOvr>
  <p:transition>
    <p:push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AAB832FA-175E-4421-82F7-225D888AD4FC}" type="slidenum">
              <a:rPr lang="ar-SA"/>
              <a:pPr>
                <a:defRPr/>
              </a:pPr>
              <a:t>52</a:t>
            </a:fld>
            <a:endParaRPr lang="en-US"/>
          </a:p>
        </p:txBody>
      </p:sp>
      <p:sp>
        <p:nvSpPr>
          <p:cNvPr id="70658" name="Rectangle 2"/>
          <p:cNvSpPr>
            <a:spLocks noGrp="1" noRot="1" noChangeArrowheads="1"/>
          </p:cNvSpPr>
          <p:nvPr>
            <p:ph type="title"/>
          </p:nvPr>
        </p:nvSpPr>
        <p:spPr>
          <a:xfrm>
            <a:off x="755650" y="549275"/>
            <a:ext cx="7186613" cy="944563"/>
          </a:xfrm>
        </p:spPr>
        <p:txBody>
          <a:bodyPr/>
          <a:lstStyle/>
          <a:p>
            <a:pPr algn="ctr" rtl="0" eaLnBrk="1" hangingPunct="1">
              <a:defRPr/>
            </a:pPr>
            <a:r>
              <a:rPr lang="en-US" sz="3200" b="0" i="1" smtClean="0">
                <a:solidFill>
                  <a:srgbClr val="00FF99"/>
                </a:solidFill>
              </a:rPr>
              <a:t>P &amp; M</a:t>
            </a:r>
            <a:br>
              <a:rPr lang="en-US" sz="3200" b="0" i="1" smtClean="0">
                <a:solidFill>
                  <a:srgbClr val="00FF99"/>
                </a:solidFill>
              </a:rPr>
            </a:br>
            <a:r>
              <a:rPr lang="en-US" sz="3200" b="0" i="1" smtClean="0"/>
              <a:t> </a:t>
            </a:r>
            <a:r>
              <a:rPr lang="en-US" sz="2800" b="0" i="1" smtClean="0"/>
              <a:t>THE GENERAL TWO PRINCIPLES</a:t>
            </a:r>
          </a:p>
        </p:txBody>
      </p:sp>
      <p:sp>
        <p:nvSpPr>
          <p:cNvPr id="70659" name="Rectangle 3"/>
          <p:cNvSpPr>
            <a:spLocks noGrp="1" noRot="1" noChangeArrowheads="1"/>
          </p:cNvSpPr>
          <p:nvPr>
            <p:ph type="body" idx="1"/>
          </p:nvPr>
        </p:nvSpPr>
        <p:spPr>
          <a:xfrm>
            <a:off x="1479550" y="2063750"/>
            <a:ext cx="7356475" cy="3627438"/>
          </a:xfrm>
        </p:spPr>
        <p:txBody>
          <a:bodyPr/>
          <a:lstStyle/>
          <a:p>
            <a:pPr algn="just" rtl="0" eaLnBrk="1" hangingPunct="1">
              <a:lnSpc>
                <a:spcPct val="90000"/>
              </a:lnSpc>
              <a:defRPr/>
            </a:pPr>
            <a:r>
              <a:rPr lang="en-US" b="1" i="1" smtClean="0">
                <a:latin typeface="Arial Black" pitchFamily="34" charset="0"/>
              </a:rPr>
              <a:t>READINESS:</a:t>
            </a:r>
            <a:r>
              <a:rPr lang="en-US" b="1" i="1" smtClean="0"/>
              <a:t> </a:t>
            </a:r>
          </a:p>
          <a:p>
            <a:pPr algn="just" rtl="0" eaLnBrk="1" hangingPunct="1">
              <a:lnSpc>
                <a:spcPct val="90000"/>
              </a:lnSpc>
              <a:buFont typeface="Wingdings" pitchFamily="2" charset="2"/>
              <a:buNone/>
              <a:defRPr/>
            </a:pPr>
            <a:r>
              <a:rPr lang="en-US" sz="2400" b="1" i="1" smtClean="0"/>
              <a:t>	</a:t>
            </a:r>
            <a:r>
              <a:rPr lang="en-US" sz="2400" b="1" i="1" smtClean="0">
                <a:latin typeface="Arial Black" pitchFamily="34" charset="0"/>
              </a:rPr>
              <a:t>Learning</a:t>
            </a:r>
            <a:r>
              <a:rPr lang="en-US" sz="2000" i="1" smtClean="0">
                <a:latin typeface="Arial Black" pitchFamily="34" charset="0"/>
              </a:rPr>
              <a:t> is </a:t>
            </a:r>
            <a:r>
              <a:rPr lang="en-US" sz="2400" b="1" i="1" smtClean="0">
                <a:latin typeface="Arial Black" pitchFamily="34" charset="0"/>
              </a:rPr>
              <a:t>Most Effective</a:t>
            </a:r>
            <a:r>
              <a:rPr lang="en-US" sz="2000" i="1" smtClean="0">
                <a:latin typeface="Arial Black" pitchFamily="34" charset="0"/>
              </a:rPr>
              <a:t> when </a:t>
            </a:r>
            <a:r>
              <a:rPr lang="en-US" sz="2400" b="1" i="1" smtClean="0">
                <a:latin typeface="Arial Black" pitchFamily="34" charset="0"/>
              </a:rPr>
              <a:t>a Learner</a:t>
            </a:r>
            <a:r>
              <a:rPr lang="en-US" sz="2000" i="1" smtClean="0">
                <a:latin typeface="Arial Black" pitchFamily="34" charset="0"/>
              </a:rPr>
              <a:t> is </a:t>
            </a:r>
            <a:r>
              <a:rPr lang="en-US" sz="2800" b="1" i="1" smtClean="0">
                <a:latin typeface="Arial Black" pitchFamily="34" charset="0"/>
              </a:rPr>
              <a:t>Ready</a:t>
            </a:r>
            <a:r>
              <a:rPr lang="en-US" sz="2000" i="1" smtClean="0">
                <a:latin typeface="Arial Black" pitchFamily="34" charset="0"/>
              </a:rPr>
              <a:t> and </a:t>
            </a:r>
            <a:r>
              <a:rPr lang="en-US" sz="2800" b="1" i="1" smtClean="0">
                <a:latin typeface="Arial Black" pitchFamily="34" charset="0"/>
              </a:rPr>
              <a:t>Welling to learn</a:t>
            </a:r>
            <a:r>
              <a:rPr lang="en-US" sz="2000" i="1" smtClean="0">
                <a:latin typeface="Arial Black" pitchFamily="34" charset="0"/>
              </a:rPr>
              <a:t>.</a:t>
            </a:r>
            <a:r>
              <a:rPr lang="en-US" sz="2400" b="1" i="1" smtClean="0"/>
              <a:t>  </a:t>
            </a:r>
            <a:r>
              <a:rPr lang="en-US" sz="1800" b="1" i="1" smtClean="0"/>
              <a:t>(Are you?)</a:t>
            </a:r>
          </a:p>
          <a:p>
            <a:pPr algn="just" rtl="0" eaLnBrk="1" hangingPunct="1">
              <a:lnSpc>
                <a:spcPct val="90000"/>
              </a:lnSpc>
              <a:buFont typeface="Wingdings" pitchFamily="2" charset="2"/>
              <a:buNone/>
              <a:defRPr/>
            </a:pPr>
            <a:endParaRPr lang="en-US" sz="1800" b="1" i="1" smtClean="0"/>
          </a:p>
          <a:p>
            <a:pPr algn="just" rtl="0" eaLnBrk="1" hangingPunct="1">
              <a:lnSpc>
                <a:spcPct val="90000"/>
              </a:lnSpc>
              <a:defRPr/>
            </a:pPr>
            <a:r>
              <a:rPr lang="en-US" sz="2800" i="1" smtClean="0">
                <a:latin typeface="Arial Black" pitchFamily="34" charset="0"/>
              </a:rPr>
              <a:t>INCENTIVE LEARNING ENVIRONMENT &amp; PROCESSES:</a:t>
            </a:r>
            <a:r>
              <a:rPr lang="en-US" b="1" i="1" smtClean="0"/>
              <a:t> </a:t>
            </a:r>
          </a:p>
          <a:p>
            <a:pPr algn="just" rtl="0" eaLnBrk="1" hangingPunct="1">
              <a:lnSpc>
                <a:spcPct val="90000"/>
              </a:lnSpc>
              <a:buFont typeface="Wingdings" pitchFamily="2" charset="2"/>
              <a:buNone/>
              <a:defRPr/>
            </a:pPr>
            <a:r>
              <a:rPr lang="en-US" sz="2000" b="1" i="1" smtClean="0"/>
              <a:t>		Good place and atmosphere, effective teacher and teaching lead to cooperative and effective learner and outcomes.</a:t>
            </a:r>
            <a:r>
              <a:rPr lang="en-US" smtClean="0"/>
              <a:t> </a:t>
            </a:r>
          </a:p>
        </p:txBody>
      </p:sp>
    </p:spTree>
  </p:cSld>
  <p:clrMapOvr>
    <a:masterClrMapping/>
  </p:clrMapOvr>
  <p:transition>
    <p:push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عنصر نائب للتاريخ 3"/>
          <p:cNvSpPr>
            <a:spLocks noGrp="1"/>
          </p:cNvSpPr>
          <p:nvPr>
            <p:ph type="dt" sz="quarter" idx="10"/>
          </p:nvPr>
        </p:nvSpPr>
        <p:spPr/>
        <p:txBody>
          <a:bodyPr/>
          <a:lstStyle/>
          <a:p>
            <a:pPr>
              <a:defRPr/>
            </a:pPr>
            <a:r>
              <a:rPr lang="ar-SA" smtClean="0"/>
              <a:t>CHS487</a:t>
            </a:r>
            <a:endParaRPr lang="en-US"/>
          </a:p>
        </p:txBody>
      </p:sp>
      <p:sp>
        <p:nvSpPr>
          <p:cNvPr id="22"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23" name="عنصر نائب لرقم الشريحة 5"/>
          <p:cNvSpPr>
            <a:spLocks noGrp="1"/>
          </p:cNvSpPr>
          <p:nvPr>
            <p:ph type="sldNum" sz="quarter" idx="12"/>
          </p:nvPr>
        </p:nvSpPr>
        <p:spPr/>
        <p:txBody>
          <a:bodyPr/>
          <a:lstStyle/>
          <a:p>
            <a:pPr>
              <a:defRPr/>
            </a:pPr>
            <a:fld id="{DC03D120-15F0-43C3-9726-CA43D7CAC5CD}" type="slidenum">
              <a:rPr lang="ar-SA"/>
              <a:pPr>
                <a:defRPr/>
              </a:pPr>
              <a:t>53</a:t>
            </a:fld>
            <a:endParaRPr lang="en-US"/>
          </a:p>
        </p:txBody>
      </p:sp>
      <p:sp>
        <p:nvSpPr>
          <p:cNvPr id="71682" name="Rectangle 2"/>
          <p:cNvSpPr>
            <a:spLocks noGrp="1" noRot="1" noChangeArrowheads="1"/>
          </p:cNvSpPr>
          <p:nvPr>
            <p:ph type="title"/>
          </p:nvPr>
        </p:nvSpPr>
        <p:spPr>
          <a:xfrm>
            <a:off x="1042988" y="188913"/>
            <a:ext cx="7632700" cy="968375"/>
          </a:xfrm>
        </p:spPr>
        <p:txBody>
          <a:bodyPr/>
          <a:lstStyle/>
          <a:p>
            <a:pPr algn="ctr" eaLnBrk="1" hangingPunct="1">
              <a:defRPr/>
            </a:pPr>
            <a:r>
              <a:rPr lang="en-US" sz="1600" b="0" smtClean="0"/>
              <a:t>THEORY OF BEHAVIORAL EDUCATIONAL OBJECTIVES </a:t>
            </a:r>
            <a:br>
              <a:rPr lang="en-US" sz="1600" b="0" smtClean="0"/>
            </a:br>
            <a:r>
              <a:rPr lang="en-US" sz="1600" b="0" i="1" smtClean="0">
                <a:solidFill>
                  <a:srgbClr val="00FF99"/>
                </a:solidFill>
              </a:rPr>
              <a:t>Learn to behave </a:t>
            </a:r>
            <a:br>
              <a:rPr lang="en-US" sz="1600" b="0" i="1" smtClean="0">
                <a:solidFill>
                  <a:srgbClr val="00FF99"/>
                </a:solidFill>
              </a:rPr>
            </a:br>
            <a:r>
              <a:rPr lang="en-US" sz="1600" smtClean="0"/>
              <a:t> </a:t>
            </a:r>
            <a:r>
              <a:rPr lang="en-US" sz="1600" b="0" i="1" smtClean="0">
                <a:solidFill>
                  <a:srgbClr val="00FF99"/>
                </a:solidFill>
              </a:rPr>
              <a:t>BLOOM s</a:t>
            </a:r>
            <a:r>
              <a:rPr lang="en-US" sz="1600" b="0" i="1" smtClean="0">
                <a:solidFill>
                  <a:srgbClr val="00FF99"/>
                </a:solidFill>
                <a:latin typeface="Arial"/>
              </a:rPr>
              <a:t>’</a:t>
            </a:r>
            <a:r>
              <a:rPr lang="en-US" sz="1600" b="0" i="1" smtClean="0">
                <a:solidFill>
                  <a:srgbClr val="00FF99"/>
                </a:solidFill>
              </a:rPr>
              <a:t> </a:t>
            </a:r>
            <a:r>
              <a:rPr lang="en-US" sz="1600" b="0" i="1" smtClean="0"/>
              <a:t>TAXONOMY OF LEARNING OBJECTIVES  the </a:t>
            </a:r>
            <a:r>
              <a:rPr lang="en-US" sz="1800" i="1" smtClean="0"/>
              <a:t>Domains</a:t>
            </a:r>
            <a:r>
              <a:rPr lang="en-US" sz="2000" b="0" i="1" smtClean="0"/>
              <a:t> </a:t>
            </a:r>
          </a:p>
        </p:txBody>
      </p:sp>
      <p:graphicFrame>
        <p:nvGraphicFramePr>
          <p:cNvPr id="71719" name="Group 39"/>
          <p:cNvGraphicFramePr>
            <a:graphicFrameLocks noGrp="1"/>
          </p:cNvGraphicFramePr>
          <p:nvPr>
            <p:ph idx="1"/>
          </p:nvPr>
        </p:nvGraphicFramePr>
        <p:xfrm>
          <a:off x="952500" y="1343025"/>
          <a:ext cx="7867650" cy="4606926"/>
        </p:xfrm>
        <a:graphic>
          <a:graphicData uri="http://schemas.openxmlformats.org/drawingml/2006/table">
            <a:tbl>
              <a:tblPr/>
              <a:tblGrid>
                <a:gridCol w="7867650"/>
              </a:tblGrid>
              <a:tr h="395288">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Simple                  /            Dependent             /     Passive</a:t>
                      </a: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1179513">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4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COGNITIVE</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Know </a:t>
                      </a: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Knowledge</a:t>
                      </a:r>
                      <a:endParaRPr kumimoji="0" lang="ar-SA"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a:noFill/>
                    </a:lnB>
                    <a:lnTlToBr>
                      <a:noFill/>
                    </a:lnTlToBr>
                    <a:lnBlToTr>
                      <a:noFill/>
                    </a:lnBlToTr>
                    <a:noFill/>
                  </a:tcPr>
                </a:tc>
              </a:tr>
              <a:tr h="1181100">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AFFECTIVE</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Think </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Value </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Response  - Judge</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a:noFill/>
                    </a:lnT>
                    <a:lnB>
                      <a:noFill/>
                    </a:lnB>
                    <a:lnTlToBr>
                      <a:noFill/>
                    </a:lnTlToBr>
                    <a:lnBlToTr>
                      <a:noFill/>
                    </a:lnBlToTr>
                    <a:noFill/>
                  </a:tcPr>
                </a:tc>
              </a:tr>
              <a:tr h="1495425">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PSYCHOMOTOR/ACTION</a:t>
                      </a:r>
                      <a:r>
                        <a:rPr kumimoji="0" lang="en-US" sz="3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Intellectual Skills</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Behaviors (Doing):   Reflect </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Adapt   - Modify  - Decide </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Move</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a:noFill/>
                    </a:lnT>
                    <a:lnB w="38100" cap="flat" cmpd="sng" algn="ctr">
                      <a:solidFill>
                        <a:schemeClr val="tx1"/>
                      </a:solidFill>
                      <a:prstDash val="solid"/>
                      <a:round/>
                      <a:headEnd type="none" w="med" len="med"/>
                      <a:tailEnd type="none" w="med" len="med"/>
                    </a:lnB>
                    <a:lnTlToBr>
                      <a:noFill/>
                    </a:lnTlToBr>
                    <a:lnBlToTr>
                      <a:noFill/>
                    </a:lnBlToTr>
                    <a:noFill/>
                  </a:tcPr>
                </a:tc>
              </a:tr>
              <a:tr h="355600">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Complex          /      Independent      /      Active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3270" name="AutoShape 37"/>
          <p:cNvSpPr>
            <a:spLocks noChangeArrowheads="1"/>
          </p:cNvSpPr>
          <p:nvPr/>
        </p:nvSpPr>
        <p:spPr bwMode="auto">
          <a:xfrm>
            <a:off x="4767263" y="2492375"/>
            <a:ext cx="381000" cy="360363"/>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ar-SA"/>
          </a:p>
        </p:txBody>
      </p:sp>
      <p:sp>
        <p:nvSpPr>
          <p:cNvPr id="53271" name="AutoShape 38"/>
          <p:cNvSpPr>
            <a:spLocks noChangeArrowheads="1"/>
          </p:cNvSpPr>
          <p:nvPr/>
        </p:nvSpPr>
        <p:spPr bwMode="auto">
          <a:xfrm>
            <a:off x="4787900" y="3716338"/>
            <a:ext cx="381000" cy="360362"/>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ar-SA"/>
          </a:p>
        </p:txBody>
      </p:sp>
    </p:spTree>
  </p:cSld>
  <p:clrMapOvr>
    <a:masterClrMapping/>
  </p:clrMapOvr>
  <p:transition>
    <p:push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عنصر نائب للتاريخ 3"/>
          <p:cNvSpPr>
            <a:spLocks noGrp="1"/>
          </p:cNvSpPr>
          <p:nvPr>
            <p:ph type="dt" sz="quarter" idx="10"/>
          </p:nvPr>
        </p:nvSpPr>
        <p:spPr/>
        <p:txBody>
          <a:bodyPr/>
          <a:lstStyle/>
          <a:p>
            <a:pPr>
              <a:defRPr/>
            </a:pPr>
            <a:r>
              <a:rPr lang="ar-SA" smtClean="0"/>
              <a:t>CHS487</a:t>
            </a:r>
            <a:endParaRPr lang="en-US"/>
          </a:p>
        </p:txBody>
      </p:sp>
      <p:sp>
        <p:nvSpPr>
          <p:cNvPr id="64"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5" name="عنصر نائب لرقم الشريحة 5"/>
          <p:cNvSpPr>
            <a:spLocks noGrp="1"/>
          </p:cNvSpPr>
          <p:nvPr>
            <p:ph type="sldNum" sz="quarter" idx="12"/>
          </p:nvPr>
        </p:nvSpPr>
        <p:spPr/>
        <p:txBody>
          <a:bodyPr/>
          <a:lstStyle/>
          <a:p>
            <a:pPr>
              <a:defRPr/>
            </a:pPr>
            <a:fld id="{859304F9-9D36-4130-AB33-CC34D113FC71}" type="slidenum">
              <a:rPr lang="ar-SA"/>
              <a:pPr>
                <a:defRPr/>
              </a:pPr>
              <a:t>54</a:t>
            </a:fld>
            <a:endParaRPr lang="en-US"/>
          </a:p>
        </p:txBody>
      </p:sp>
      <p:sp>
        <p:nvSpPr>
          <p:cNvPr id="72768" name="Rectangle 64"/>
          <p:cNvSpPr>
            <a:spLocks noGrp="1" noRot="1" noChangeArrowheads="1"/>
          </p:cNvSpPr>
          <p:nvPr>
            <p:ph type="title"/>
          </p:nvPr>
        </p:nvSpPr>
        <p:spPr>
          <a:xfrm>
            <a:off x="0" y="0"/>
            <a:ext cx="6961208" cy="762000"/>
          </a:xfrm>
        </p:spPr>
        <p:txBody>
          <a:bodyPr/>
          <a:lstStyle/>
          <a:p>
            <a:pPr rtl="0" eaLnBrk="1" hangingPunct="1">
              <a:defRPr/>
            </a:pPr>
            <a:r>
              <a:rPr lang="en-US" sz="1600" b="0" dirty="0" smtClean="0"/>
              <a:t>THEORY OF BEHAVIORAL EDUCATIONAL OBJECTIVES-</a:t>
            </a:r>
            <a:br>
              <a:rPr lang="en-US" sz="1600" b="0" dirty="0" smtClean="0"/>
            </a:br>
            <a:r>
              <a:rPr lang="en-US" sz="1600" b="0" i="1" dirty="0" smtClean="0">
                <a:solidFill>
                  <a:srgbClr val="00FF99"/>
                </a:solidFill>
              </a:rPr>
              <a:t>Learn to behave The BLOOM s</a:t>
            </a:r>
            <a:r>
              <a:rPr lang="en-US" sz="1600" b="0" i="1" dirty="0" smtClean="0">
                <a:solidFill>
                  <a:srgbClr val="00FF99"/>
                </a:solidFill>
                <a:latin typeface="Arial"/>
              </a:rPr>
              <a:t>’</a:t>
            </a:r>
            <a:r>
              <a:rPr lang="en-US" sz="1600" b="0" i="1" dirty="0" smtClean="0">
                <a:solidFill>
                  <a:srgbClr val="00FF99"/>
                </a:solidFill>
              </a:rPr>
              <a:t> </a:t>
            </a:r>
            <a:r>
              <a:rPr lang="en-US" sz="1600" b="0" i="1" dirty="0" smtClean="0"/>
              <a:t>TAXONOMY OF  LEARNING OBJECTIVES Domains </a:t>
            </a:r>
            <a:r>
              <a:rPr lang="en-US" sz="1800" i="1" dirty="0" smtClean="0"/>
              <a:t>Verbs</a:t>
            </a:r>
          </a:p>
        </p:txBody>
      </p:sp>
      <p:graphicFrame>
        <p:nvGraphicFramePr>
          <p:cNvPr id="72781" name="Group 77"/>
          <p:cNvGraphicFramePr>
            <a:graphicFrameLocks noGrp="1"/>
          </p:cNvGraphicFramePr>
          <p:nvPr>
            <p:ph idx="1"/>
          </p:nvPr>
        </p:nvGraphicFramePr>
        <p:xfrm>
          <a:off x="611188" y="1196975"/>
          <a:ext cx="8228012" cy="4679953"/>
        </p:xfrm>
        <a:graphic>
          <a:graphicData uri="http://schemas.openxmlformats.org/drawingml/2006/table">
            <a:tbl>
              <a:tblPr rtl="1"/>
              <a:tblGrid>
                <a:gridCol w="1714500"/>
                <a:gridCol w="1733550"/>
                <a:gridCol w="1593850"/>
                <a:gridCol w="1312862"/>
                <a:gridCol w="1873250"/>
              </a:tblGrid>
              <a:tr h="474663">
                <a:tc gridSpan="5">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Simple         /                  Dependent            /      Passive</a:t>
                      </a:r>
                      <a:endParaRPr kumimoji="0" lang="en-US" sz="20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Monotype Koufi" pitchFamily="2" charset="-7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r h="403225">
                <a:tc gridSpan="3">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Behavioral Objective </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rowSpan="2">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Area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Class </a:t>
                      </a:r>
                    </a:p>
                  </a:txBody>
                  <a:tcP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671513">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Action/</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Psycho</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Affect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Cognitive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vMerge="1">
                  <a:txBody>
                    <a:bodyPr/>
                    <a:lstStyle/>
                    <a:p>
                      <a:pPr rtl="1"/>
                      <a:endParaRPr lang="ar-SA"/>
                    </a:p>
                  </a:txBody>
                  <a:tcPr/>
                </a:tc>
              </a:tr>
              <a:tr h="403225">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Reflect/Move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Receive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Remember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Knowledge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Knowledge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Communicate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Respond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Reason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Comprehension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Value/apprise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Plan to solve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 Ability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Application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6913">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Adapt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Organize/character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Format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Analysis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8">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Develop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Create/Interpret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Understand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 Skills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Synthesis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Decide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Ext Judge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Inter Judge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Evaluation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gridSpan="5">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Complex     /    Independent     /    Active    /     Deep understanding</a:t>
                      </a:r>
                      <a:endPar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Monotype Koufi" pitchFamily="2" charset="-7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bl>
          </a:graphicData>
        </a:graphic>
      </p:graphicFrame>
    </p:spTree>
  </p:cSld>
  <p:clrMapOvr>
    <a:masterClrMapping/>
  </p:clrMapOvr>
  <p:transition>
    <p:push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39750" y="3141663"/>
            <a:ext cx="8385175" cy="1431925"/>
          </a:xfrm>
        </p:spPr>
        <p:txBody>
          <a:bodyPr/>
          <a:lstStyle/>
          <a:p>
            <a:pPr algn="ctr">
              <a:defRPr/>
            </a:pPr>
            <a:r>
              <a:rPr lang="en-US" dirty="0" smtClean="0"/>
              <a:t>HBM</a:t>
            </a:r>
            <a:endParaRPr lang="ar-SA" dirty="0"/>
          </a:p>
        </p:txBody>
      </p:sp>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5F509388-9723-45D7-A5FB-90F4C2746FA5}" type="slidenum">
              <a:rPr lang="ar-SA" smtClean="0"/>
              <a:pPr>
                <a:defRPr/>
              </a:pPr>
              <a:t>55</a:t>
            </a:fld>
            <a:endParaRPr lang="en-US"/>
          </a:p>
        </p:txBody>
      </p:sp>
    </p:spTree>
  </p:cSld>
  <p:clrMapOvr>
    <a:masterClrMapping/>
  </p:clrMapOvr>
  <p:transition>
    <p:push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7F46D7FC-1308-48A6-B824-E6A3604EDC65}" type="slidenum">
              <a:rPr lang="ar-SA"/>
              <a:pPr>
                <a:defRPr/>
              </a:pPr>
              <a:t>56</a:t>
            </a:fld>
            <a:endParaRPr lang="en-US"/>
          </a:p>
        </p:txBody>
      </p:sp>
      <p:sp>
        <p:nvSpPr>
          <p:cNvPr id="73730" name="Rectangle 2"/>
          <p:cNvSpPr>
            <a:spLocks noGrp="1" noRot="1" noChangeArrowheads="1"/>
          </p:cNvSpPr>
          <p:nvPr>
            <p:ph type="title"/>
          </p:nvPr>
        </p:nvSpPr>
        <p:spPr>
          <a:xfrm>
            <a:off x="1619250" y="228601"/>
            <a:ext cx="5905500" cy="628632"/>
          </a:xfrm>
        </p:spPr>
        <p:txBody>
          <a:bodyPr/>
          <a:lstStyle/>
          <a:p>
            <a:pPr algn="ctr" eaLnBrk="1" hangingPunct="1">
              <a:defRPr/>
            </a:pPr>
            <a:r>
              <a:rPr lang="en-US" sz="2800" b="0" dirty="0" smtClean="0"/>
              <a:t>Health Belief Model</a:t>
            </a:r>
            <a:r>
              <a:rPr lang="en-US" sz="2800" dirty="0" smtClean="0"/>
              <a:t> (HBM)</a:t>
            </a:r>
          </a:p>
        </p:txBody>
      </p:sp>
      <p:sp>
        <p:nvSpPr>
          <p:cNvPr id="73731" name="Rectangle 3"/>
          <p:cNvSpPr>
            <a:spLocks noGrp="1" noRot="1" noChangeArrowheads="1"/>
          </p:cNvSpPr>
          <p:nvPr>
            <p:ph type="body" idx="1"/>
          </p:nvPr>
        </p:nvSpPr>
        <p:spPr>
          <a:xfrm>
            <a:off x="500034" y="1000108"/>
            <a:ext cx="8135938" cy="4943497"/>
          </a:xfrm>
        </p:spPr>
        <p:txBody>
          <a:bodyPr/>
          <a:lstStyle/>
          <a:p>
            <a:pPr algn="just" rtl="0" eaLnBrk="1" hangingPunct="1">
              <a:lnSpc>
                <a:spcPct val="80000"/>
              </a:lnSpc>
              <a:buFont typeface="Wingdings" pitchFamily="2" charset="2"/>
              <a:buNone/>
              <a:defRPr/>
            </a:pPr>
            <a:r>
              <a:rPr lang="en-US" sz="1800" b="1" dirty="0" smtClean="0"/>
              <a:t>		Because, HBM bases on the concepts of “</a:t>
            </a:r>
            <a:r>
              <a:rPr lang="en-US" sz="1800" b="1" i="1" dirty="0" smtClean="0"/>
              <a:t>perception, motivation, Behavioral objectives theories as well experiential learning theories</a:t>
            </a:r>
            <a:r>
              <a:rPr lang="en-US" sz="1800" b="1" dirty="0" smtClean="0"/>
              <a:t>”. Thus, HBM can be considered as “</a:t>
            </a:r>
            <a:r>
              <a:rPr lang="en-US" sz="1800" i="1" dirty="0" smtClean="0">
                <a:latin typeface="Arial Black" pitchFamily="34" charset="0"/>
              </a:rPr>
              <a:t>an integrated and interactive health learning model</a:t>
            </a:r>
            <a:r>
              <a:rPr lang="en-US" sz="1800" b="1" dirty="0" smtClean="0"/>
              <a:t>”.</a:t>
            </a:r>
          </a:p>
          <a:p>
            <a:pPr algn="just" rtl="0" eaLnBrk="1" hangingPunct="1">
              <a:lnSpc>
                <a:spcPct val="80000"/>
              </a:lnSpc>
              <a:buFont typeface="Wingdings" pitchFamily="2" charset="2"/>
              <a:buNone/>
              <a:defRPr/>
            </a:pPr>
            <a:endParaRPr lang="en-US" sz="1800" b="1" dirty="0" smtClean="0"/>
          </a:p>
          <a:p>
            <a:pPr algn="just" rtl="0" eaLnBrk="1" hangingPunct="1">
              <a:lnSpc>
                <a:spcPct val="80000"/>
              </a:lnSpc>
              <a:defRPr/>
            </a:pPr>
            <a:r>
              <a:rPr lang="en-US" sz="1800" b="1" dirty="0" smtClean="0">
                <a:latin typeface="Arial Black" pitchFamily="34" charset="0"/>
              </a:rPr>
              <a:t>HBM is </a:t>
            </a:r>
            <a:r>
              <a:rPr lang="en-US" sz="1800" b="1" i="1" dirty="0" smtClean="0">
                <a:latin typeface="Arial Black" pitchFamily="34" charset="0"/>
              </a:rPr>
              <a:t>a </a:t>
            </a:r>
            <a:r>
              <a:rPr lang="en-US" sz="1800" dirty="0" smtClean="0">
                <a:latin typeface="Arial Black" pitchFamily="34" charset="0"/>
              </a:rPr>
              <a:t>paradigm </a:t>
            </a:r>
            <a:r>
              <a:rPr lang="en-US" sz="1800" b="1" i="1" dirty="0" smtClean="0">
                <a:latin typeface="Arial Black" pitchFamily="34" charset="0"/>
              </a:rPr>
              <a:t>used to </a:t>
            </a:r>
            <a:r>
              <a:rPr lang="en-US" sz="1800" i="1" dirty="0" smtClean="0">
                <a:latin typeface="Arial Black" pitchFamily="34" charset="0"/>
              </a:rPr>
              <a:t>predict </a:t>
            </a:r>
            <a:r>
              <a:rPr lang="en-US" sz="1800" b="1" i="1" dirty="0" smtClean="0">
                <a:latin typeface="Arial Black" pitchFamily="34" charset="0"/>
              </a:rPr>
              <a:t>and explain health </a:t>
            </a:r>
            <a:r>
              <a:rPr lang="en-US" sz="1800" i="1" dirty="0" smtClean="0">
                <a:latin typeface="Arial Black" pitchFamily="34" charset="0"/>
              </a:rPr>
              <a:t>behavior</a:t>
            </a:r>
            <a:r>
              <a:rPr lang="en-US" sz="1800" b="1" i="1" dirty="0" smtClean="0">
                <a:latin typeface="Arial Black" pitchFamily="34" charset="0"/>
              </a:rPr>
              <a:t> based on value-expectancy theory</a:t>
            </a:r>
            <a:r>
              <a:rPr lang="en-US" sz="1800" b="1" i="1" dirty="0" smtClean="0"/>
              <a:t>. </a:t>
            </a:r>
            <a:r>
              <a:rPr lang="en-US" sz="1800" b="1" dirty="0" smtClean="0"/>
              <a:t>It affirms that individuals are not likely to take a health action unless they are:</a:t>
            </a:r>
            <a:endParaRPr lang="en-US" sz="1800" b="1" i="1" dirty="0" smtClean="0"/>
          </a:p>
          <a:p>
            <a:pPr algn="ctr" rtl="0" eaLnBrk="1" hangingPunct="1">
              <a:lnSpc>
                <a:spcPct val="80000"/>
              </a:lnSpc>
              <a:buFont typeface="Wingdings" pitchFamily="2" charset="2"/>
              <a:buNone/>
              <a:defRPr/>
            </a:pPr>
            <a:r>
              <a:rPr lang="en-US" sz="1800" b="1" i="1" dirty="0" smtClean="0"/>
              <a:t>Well Motivated Learns = Who have (Background) + (Perceptions-Threat &amp; Expectations) + (+</a:t>
            </a:r>
            <a:r>
              <a:rPr lang="en-US" sz="1800" b="1" i="1" dirty="0" err="1" smtClean="0"/>
              <a:t>ve</a:t>
            </a:r>
            <a:r>
              <a:rPr lang="en-US" sz="1800" b="1" i="1" dirty="0" smtClean="0"/>
              <a:t> Behave)</a:t>
            </a:r>
            <a:r>
              <a:rPr lang="en-US" sz="1800" b="1" dirty="0" smtClean="0"/>
              <a:t> </a:t>
            </a:r>
          </a:p>
          <a:p>
            <a:pPr algn="ctr" rtl="0" eaLnBrk="1" hangingPunct="1">
              <a:lnSpc>
                <a:spcPct val="80000"/>
              </a:lnSpc>
              <a:buFont typeface="Wingdings" pitchFamily="2" charset="2"/>
              <a:buNone/>
              <a:defRPr/>
            </a:pPr>
            <a:endParaRPr lang="en-US" sz="1800" b="1" dirty="0" smtClean="0"/>
          </a:p>
          <a:p>
            <a:pPr algn="ctr" rtl="0" eaLnBrk="1" hangingPunct="1">
              <a:lnSpc>
                <a:spcPct val="80000"/>
              </a:lnSpc>
              <a:buFont typeface="Wingdings" pitchFamily="2" charset="2"/>
              <a:buNone/>
              <a:defRPr/>
            </a:pPr>
            <a:endParaRPr lang="en-US" sz="1800" b="1" dirty="0" smtClean="0"/>
          </a:p>
          <a:p>
            <a:pPr algn="just" rtl="0" eaLnBrk="1" hangingPunct="1">
              <a:lnSpc>
                <a:spcPct val="80000"/>
              </a:lnSpc>
              <a:buFont typeface="Wingdings" pitchFamily="2" charset="2"/>
              <a:buNone/>
              <a:defRPr/>
            </a:pPr>
            <a:r>
              <a:rPr lang="en-US" sz="1800" b="1" dirty="0" smtClean="0"/>
              <a:t>		The HBM was first developed in the 1950s by social psychologists Godfrey </a:t>
            </a:r>
            <a:r>
              <a:rPr lang="en-US" sz="1800" b="1" dirty="0" err="1" smtClean="0"/>
              <a:t>Hochbaum</a:t>
            </a:r>
            <a:r>
              <a:rPr lang="en-US" sz="1800" b="1" dirty="0" smtClean="0"/>
              <a:t>, Irwin </a:t>
            </a:r>
            <a:r>
              <a:rPr lang="en-US" sz="1800" b="1" dirty="0" err="1" smtClean="0"/>
              <a:t>Rosenstock</a:t>
            </a:r>
            <a:r>
              <a:rPr lang="en-US" sz="1800" b="1" dirty="0" smtClean="0"/>
              <a:t>, and Stephen </a:t>
            </a:r>
            <a:r>
              <a:rPr lang="en-US" sz="1800" b="1" dirty="0" err="1" smtClean="0"/>
              <a:t>Kegels</a:t>
            </a:r>
            <a:r>
              <a:rPr lang="en-US" sz="1800" b="1" dirty="0" smtClean="0"/>
              <a:t> working in the U.S. Public Health Services. The model was developed in response to the failure of a free tuberculosis (TB) health screening program.</a:t>
            </a:r>
            <a:endParaRPr lang="en-US" sz="1800" b="1" dirty="0" smtClean="0">
              <a:latin typeface="Arial Black" pitchFamily="34" charset="0"/>
            </a:endParaRPr>
          </a:p>
          <a:p>
            <a:pPr algn="ctr" rtl="0" eaLnBrk="1" hangingPunct="1">
              <a:lnSpc>
                <a:spcPct val="80000"/>
              </a:lnSpc>
              <a:buFont typeface="Wingdings" pitchFamily="2" charset="2"/>
              <a:buNone/>
              <a:defRPr/>
            </a:pPr>
            <a:r>
              <a:rPr lang="en-US" sz="1800" b="1" dirty="0" smtClean="0"/>
              <a:t>---------------------------</a:t>
            </a:r>
          </a:p>
          <a:p>
            <a:pPr algn="ctr" rtl="0" eaLnBrk="1" hangingPunct="1">
              <a:lnSpc>
                <a:spcPct val="80000"/>
              </a:lnSpc>
              <a:buFont typeface="Wingdings" pitchFamily="2" charset="2"/>
              <a:buNone/>
              <a:defRPr/>
            </a:pPr>
            <a:r>
              <a:rPr lang="en-US" sz="1800" b="1" dirty="0" smtClean="0"/>
              <a:t>RQs</a:t>
            </a:r>
          </a:p>
          <a:p>
            <a:pPr algn="ctr" rtl="0" eaLnBrk="1" hangingPunct="1">
              <a:lnSpc>
                <a:spcPct val="80000"/>
              </a:lnSpc>
              <a:buFont typeface="Wingdings" pitchFamily="2" charset="2"/>
              <a:buNone/>
              <a:defRPr/>
            </a:pPr>
            <a:r>
              <a:rPr lang="en-US" sz="1600" dirty="0" smtClean="0"/>
              <a:t>HBM is Health, .   .   .   .   .   .  Model, it is a  .  .  .  .  .  .  .  .  Used to  .  .  .  .  .  .  . Explain health . .  .  .  .  .  .  .  Based on .  .  .  .  . – expectancy </a:t>
            </a:r>
          </a:p>
        </p:txBody>
      </p:sp>
    </p:spTree>
  </p:cSld>
  <p:clrMapOvr>
    <a:masterClrMapping/>
  </p:clrMapOvr>
  <p:transition>
    <p:push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عنصر نائب للتاريخ 3"/>
          <p:cNvSpPr>
            <a:spLocks noGrp="1"/>
          </p:cNvSpPr>
          <p:nvPr>
            <p:ph type="dt" sz="quarter" idx="10"/>
          </p:nvPr>
        </p:nvSpPr>
        <p:spPr/>
        <p:txBody>
          <a:bodyPr/>
          <a:lstStyle/>
          <a:p>
            <a:pPr>
              <a:defRPr/>
            </a:pPr>
            <a:r>
              <a:rPr lang="ar-SA" smtClean="0"/>
              <a:t>CHS487</a:t>
            </a:r>
            <a:endParaRPr lang="en-US"/>
          </a:p>
        </p:txBody>
      </p:sp>
      <p:sp>
        <p:nvSpPr>
          <p:cNvPr id="19"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20" name="عنصر نائب لرقم الشريحة 5"/>
          <p:cNvSpPr>
            <a:spLocks noGrp="1"/>
          </p:cNvSpPr>
          <p:nvPr>
            <p:ph type="sldNum" sz="quarter" idx="12"/>
          </p:nvPr>
        </p:nvSpPr>
        <p:spPr/>
        <p:txBody>
          <a:bodyPr/>
          <a:lstStyle/>
          <a:p>
            <a:pPr>
              <a:defRPr/>
            </a:pPr>
            <a:fld id="{59E1E5D0-8D5F-4F4E-A347-61A8A73586EF}" type="slidenum">
              <a:rPr lang="ar-SA"/>
              <a:pPr>
                <a:defRPr/>
              </a:pPr>
              <a:t>57</a:t>
            </a:fld>
            <a:endParaRPr lang="en-US"/>
          </a:p>
        </p:txBody>
      </p:sp>
      <p:sp>
        <p:nvSpPr>
          <p:cNvPr id="102402" name="Rectangle 2"/>
          <p:cNvSpPr>
            <a:spLocks noGrp="1" noRot="1" noChangeArrowheads="1"/>
          </p:cNvSpPr>
          <p:nvPr>
            <p:ph type="title"/>
          </p:nvPr>
        </p:nvSpPr>
        <p:spPr>
          <a:xfrm>
            <a:off x="971550" y="260350"/>
            <a:ext cx="7219950" cy="865188"/>
          </a:xfrm>
        </p:spPr>
        <p:txBody>
          <a:bodyPr/>
          <a:lstStyle/>
          <a:p>
            <a:pPr algn="ctr" rtl="0" eaLnBrk="1" hangingPunct="1">
              <a:defRPr/>
            </a:pPr>
            <a:r>
              <a:rPr lang="en-US" sz="3200" b="0" smtClean="0"/>
              <a:t>HBM </a:t>
            </a:r>
            <a:r>
              <a:rPr lang="en-US" sz="2000" b="0" smtClean="0"/>
              <a:t>the Modified</a:t>
            </a:r>
            <a:r>
              <a:rPr lang="en-US" sz="3200" b="0" smtClean="0"/>
              <a:t> Model</a:t>
            </a:r>
            <a:br>
              <a:rPr lang="en-US" sz="3200" b="0" smtClean="0"/>
            </a:br>
            <a:r>
              <a:rPr lang="en-US" sz="3200" i="1" smtClean="0"/>
              <a:t>the </a:t>
            </a:r>
            <a:r>
              <a:rPr lang="en-US" sz="3600" i="1" smtClean="0"/>
              <a:t>Schematic</a:t>
            </a:r>
            <a:r>
              <a:rPr lang="en-US" sz="3200" i="1" smtClean="0"/>
              <a:t> Diagram</a:t>
            </a:r>
            <a:r>
              <a:rPr lang="en-US" sz="3200" smtClean="0"/>
              <a:t> </a:t>
            </a:r>
          </a:p>
        </p:txBody>
      </p:sp>
      <p:sp>
        <p:nvSpPr>
          <p:cNvPr id="57350" name="Rectangle 5"/>
          <p:cNvSpPr>
            <a:spLocks noChangeArrowheads="1"/>
          </p:cNvSpPr>
          <p:nvPr/>
        </p:nvSpPr>
        <p:spPr bwMode="auto">
          <a:xfrm>
            <a:off x="539750" y="3141663"/>
            <a:ext cx="2736850" cy="1511300"/>
          </a:xfrm>
          <a:prstGeom prst="rect">
            <a:avLst/>
          </a:prstGeom>
          <a:solidFill>
            <a:schemeClr val="accent1"/>
          </a:solidFill>
          <a:ln w="9525">
            <a:solidFill>
              <a:schemeClr val="tx1"/>
            </a:solidFill>
            <a:miter lim="800000"/>
            <a:headEnd/>
            <a:tailEnd/>
          </a:ln>
        </p:spPr>
        <p:txBody>
          <a:bodyPr wrap="none" anchor="ctr"/>
          <a:lstStyle/>
          <a:p>
            <a:pPr algn="ctr" rtl="0"/>
            <a:r>
              <a:rPr lang="en-US">
                <a:latin typeface="Arial Black" pitchFamily="34" charset="0"/>
              </a:rPr>
              <a:t>Socio Demographics </a:t>
            </a:r>
          </a:p>
          <a:p>
            <a:pPr algn="ctr" rtl="0"/>
            <a:r>
              <a:rPr lang="en-US">
                <a:latin typeface="Arial Black" pitchFamily="34" charset="0"/>
              </a:rPr>
              <a:t>Factors</a:t>
            </a:r>
          </a:p>
          <a:p>
            <a:pPr algn="ctr" rtl="0"/>
            <a:r>
              <a:rPr lang="en-US" sz="1600" b="1"/>
              <a:t>Age; Edu status; gender</a:t>
            </a:r>
            <a:r>
              <a:rPr lang="en-US"/>
              <a:t>…</a:t>
            </a:r>
          </a:p>
        </p:txBody>
      </p:sp>
      <p:sp>
        <p:nvSpPr>
          <p:cNvPr id="57351" name="Rectangle 6"/>
          <p:cNvSpPr>
            <a:spLocks noChangeArrowheads="1"/>
          </p:cNvSpPr>
          <p:nvPr/>
        </p:nvSpPr>
        <p:spPr bwMode="auto">
          <a:xfrm>
            <a:off x="3563938" y="2060575"/>
            <a:ext cx="2087562" cy="1728788"/>
          </a:xfrm>
          <a:prstGeom prst="rect">
            <a:avLst/>
          </a:prstGeom>
          <a:solidFill>
            <a:schemeClr val="accent1"/>
          </a:solidFill>
          <a:ln w="9525">
            <a:solidFill>
              <a:schemeClr val="tx1"/>
            </a:solidFill>
            <a:miter lim="800000"/>
            <a:headEnd/>
            <a:tailEnd/>
          </a:ln>
        </p:spPr>
        <p:txBody>
          <a:bodyPr wrap="none" anchor="ctr"/>
          <a:lstStyle/>
          <a:p>
            <a:pPr algn="ctr" rtl="0"/>
            <a:r>
              <a:rPr lang="en-US" sz="2000" b="1"/>
              <a:t>T</a:t>
            </a:r>
            <a:r>
              <a:rPr lang="en-US" b="1"/>
              <a:t>hreat </a:t>
            </a:r>
          </a:p>
          <a:p>
            <a:pPr algn="ctr" rtl="0"/>
            <a:endParaRPr lang="en-US" sz="1600" b="1"/>
          </a:p>
          <a:p>
            <a:pPr algn="ctr" rtl="0">
              <a:buFontTx/>
              <a:buChar char="•"/>
            </a:pPr>
            <a:r>
              <a:rPr lang="en-US" sz="1600" b="1"/>
              <a:t> P Susceptibility</a:t>
            </a:r>
          </a:p>
          <a:p>
            <a:pPr algn="ctr" rtl="0">
              <a:buFontTx/>
              <a:buChar char="•"/>
            </a:pPr>
            <a:r>
              <a:rPr lang="en-US" sz="1600" b="1"/>
              <a:t> P Severity</a:t>
            </a:r>
            <a:r>
              <a:rPr lang="en-US" b="1"/>
              <a:t> </a:t>
            </a:r>
          </a:p>
          <a:p>
            <a:pPr algn="ctr" rtl="0"/>
            <a:r>
              <a:rPr lang="en-US" sz="1600" b="1"/>
              <a:t> </a:t>
            </a:r>
          </a:p>
          <a:p>
            <a:pPr algn="ctr" rtl="0"/>
            <a:r>
              <a:rPr lang="en-US" sz="1600" b="1">
                <a:latin typeface="Arial Black" pitchFamily="34" charset="0"/>
              </a:rPr>
              <a:t>+</a:t>
            </a:r>
          </a:p>
        </p:txBody>
      </p:sp>
      <p:sp>
        <p:nvSpPr>
          <p:cNvPr id="57352" name="Rectangle 7"/>
          <p:cNvSpPr>
            <a:spLocks noChangeArrowheads="1"/>
          </p:cNvSpPr>
          <p:nvPr/>
        </p:nvSpPr>
        <p:spPr bwMode="auto">
          <a:xfrm>
            <a:off x="3348038" y="4221163"/>
            <a:ext cx="2663825" cy="1800225"/>
          </a:xfrm>
          <a:prstGeom prst="rect">
            <a:avLst/>
          </a:prstGeom>
          <a:solidFill>
            <a:schemeClr val="accent1"/>
          </a:solidFill>
          <a:ln w="9525">
            <a:solidFill>
              <a:schemeClr val="tx1"/>
            </a:solidFill>
            <a:miter lim="800000"/>
            <a:headEnd/>
            <a:tailEnd/>
          </a:ln>
        </p:spPr>
        <p:txBody>
          <a:bodyPr wrap="none" anchor="ctr"/>
          <a:lstStyle/>
          <a:p>
            <a:pPr algn="ctr" rtl="0"/>
            <a:r>
              <a:rPr lang="en-US" sz="2000">
                <a:latin typeface="Arial Black" pitchFamily="34" charset="0"/>
              </a:rPr>
              <a:t>E</a:t>
            </a:r>
            <a:r>
              <a:rPr lang="en-US">
                <a:latin typeface="Arial Black" pitchFamily="34" charset="0"/>
              </a:rPr>
              <a:t>xpectations</a:t>
            </a:r>
          </a:p>
          <a:p>
            <a:pPr algn="ctr" rtl="0"/>
            <a:endParaRPr lang="en-US"/>
          </a:p>
          <a:p>
            <a:pPr algn="ctr" rtl="0"/>
            <a:r>
              <a:rPr lang="en-US"/>
              <a:t>P Benefits </a:t>
            </a:r>
          </a:p>
          <a:p>
            <a:pPr algn="ctr" rtl="0"/>
            <a:r>
              <a:rPr lang="en-US">
                <a:latin typeface="Arial Black" pitchFamily="34" charset="0"/>
              </a:rPr>
              <a:t>-</a:t>
            </a:r>
          </a:p>
          <a:p>
            <a:pPr algn="ctr" rtl="0"/>
            <a:r>
              <a:rPr lang="en-US"/>
              <a:t>P Barriers </a:t>
            </a:r>
            <a:r>
              <a:rPr lang="en-US">
                <a:latin typeface="Arial Black" pitchFamily="34" charset="0"/>
              </a:rPr>
              <a:t>+ </a:t>
            </a:r>
            <a:r>
              <a:rPr lang="en-US"/>
              <a:t> S efficacy</a:t>
            </a:r>
          </a:p>
        </p:txBody>
      </p:sp>
      <p:sp>
        <p:nvSpPr>
          <p:cNvPr id="57353" name="Rectangle 8"/>
          <p:cNvSpPr>
            <a:spLocks noChangeArrowheads="1"/>
          </p:cNvSpPr>
          <p:nvPr/>
        </p:nvSpPr>
        <p:spPr bwMode="auto">
          <a:xfrm>
            <a:off x="6948488" y="2060575"/>
            <a:ext cx="1655762" cy="1368425"/>
          </a:xfrm>
          <a:prstGeom prst="rect">
            <a:avLst/>
          </a:prstGeom>
          <a:solidFill>
            <a:schemeClr val="accent1"/>
          </a:solidFill>
          <a:ln w="9525">
            <a:solidFill>
              <a:schemeClr val="tx1"/>
            </a:solidFill>
            <a:miter lim="800000"/>
            <a:headEnd/>
            <a:tailEnd/>
          </a:ln>
        </p:spPr>
        <p:txBody>
          <a:bodyPr wrap="none" anchor="ctr"/>
          <a:lstStyle/>
          <a:p>
            <a:pPr algn="ctr" rtl="0"/>
            <a:r>
              <a:rPr lang="en-US" b="1"/>
              <a:t>Cues</a:t>
            </a:r>
          </a:p>
          <a:p>
            <a:pPr algn="ctr" rtl="0"/>
            <a:endParaRPr lang="en-US" sz="1400"/>
          </a:p>
          <a:p>
            <a:pPr algn="ctr" rtl="0"/>
            <a:r>
              <a:rPr lang="en-US" sz="1400"/>
              <a:t>Media</a:t>
            </a:r>
          </a:p>
          <a:p>
            <a:pPr algn="ctr" rtl="0"/>
            <a:r>
              <a:rPr lang="en-US" sz="1400"/>
              <a:t>Influence</a:t>
            </a:r>
          </a:p>
          <a:p>
            <a:pPr algn="ctr" rtl="0"/>
            <a:r>
              <a:rPr lang="en-US" sz="1400"/>
              <a:t>Reminder</a:t>
            </a:r>
          </a:p>
        </p:txBody>
      </p:sp>
      <p:sp>
        <p:nvSpPr>
          <p:cNvPr id="57354" name="Rectangle 9"/>
          <p:cNvSpPr>
            <a:spLocks noChangeArrowheads="1"/>
          </p:cNvSpPr>
          <p:nvPr/>
        </p:nvSpPr>
        <p:spPr bwMode="auto">
          <a:xfrm>
            <a:off x="6588125" y="3716338"/>
            <a:ext cx="2160588" cy="1152525"/>
          </a:xfrm>
          <a:prstGeom prst="rect">
            <a:avLst/>
          </a:prstGeom>
          <a:solidFill>
            <a:schemeClr val="accent1"/>
          </a:solidFill>
          <a:ln w="9525">
            <a:solidFill>
              <a:schemeClr val="tx1"/>
            </a:solidFill>
            <a:miter lim="800000"/>
            <a:headEnd/>
            <a:tailEnd/>
          </a:ln>
        </p:spPr>
        <p:txBody>
          <a:bodyPr wrap="none" anchor="ctr"/>
          <a:lstStyle/>
          <a:p>
            <a:pPr algn="ctr" rtl="0"/>
            <a:r>
              <a:rPr lang="en-US"/>
              <a:t>Behavior to Reduce</a:t>
            </a:r>
          </a:p>
          <a:p>
            <a:pPr algn="ctr" rtl="0"/>
            <a:r>
              <a:rPr lang="en-US" b="1"/>
              <a:t>T based on E</a:t>
            </a:r>
            <a:r>
              <a:rPr lang="en-US"/>
              <a:t> </a:t>
            </a:r>
          </a:p>
        </p:txBody>
      </p:sp>
      <p:sp>
        <p:nvSpPr>
          <p:cNvPr id="57355" name="Line 10"/>
          <p:cNvSpPr>
            <a:spLocks noChangeShapeType="1"/>
          </p:cNvSpPr>
          <p:nvPr/>
        </p:nvSpPr>
        <p:spPr bwMode="auto">
          <a:xfrm flipV="1">
            <a:off x="2411413" y="2708275"/>
            <a:ext cx="0" cy="433388"/>
          </a:xfrm>
          <a:prstGeom prst="line">
            <a:avLst/>
          </a:prstGeom>
          <a:noFill/>
          <a:ln w="9525">
            <a:solidFill>
              <a:schemeClr val="tx1"/>
            </a:solidFill>
            <a:round/>
            <a:headEnd/>
            <a:tailEnd/>
          </a:ln>
        </p:spPr>
        <p:txBody>
          <a:bodyPr/>
          <a:lstStyle/>
          <a:p>
            <a:endParaRPr lang="ar-SA"/>
          </a:p>
        </p:txBody>
      </p:sp>
      <p:sp>
        <p:nvSpPr>
          <p:cNvPr id="57356" name="Line 11"/>
          <p:cNvSpPr>
            <a:spLocks noChangeShapeType="1"/>
          </p:cNvSpPr>
          <p:nvPr/>
        </p:nvSpPr>
        <p:spPr bwMode="auto">
          <a:xfrm>
            <a:off x="2339975" y="4652963"/>
            <a:ext cx="0" cy="576262"/>
          </a:xfrm>
          <a:prstGeom prst="line">
            <a:avLst/>
          </a:prstGeom>
          <a:noFill/>
          <a:ln w="9525">
            <a:solidFill>
              <a:schemeClr val="tx1"/>
            </a:solidFill>
            <a:round/>
            <a:headEnd/>
            <a:tailEnd/>
          </a:ln>
        </p:spPr>
        <p:txBody>
          <a:bodyPr/>
          <a:lstStyle/>
          <a:p>
            <a:endParaRPr lang="ar-SA"/>
          </a:p>
        </p:txBody>
      </p:sp>
      <p:sp>
        <p:nvSpPr>
          <p:cNvPr id="57357" name="Line 12"/>
          <p:cNvSpPr>
            <a:spLocks noChangeShapeType="1"/>
          </p:cNvSpPr>
          <p:nvPr/>
        </p:nvSpPr>
        <p:spPr bwMode="auto">
          <a:xfrm>
            <a:off x="2411413" y="2708275"/>
            <a:ext cx="1152525" cy="0"/>
          </a:xfrm>
          <a:prstGeom prst="line">
            <a:avLst/>
          </a:prstGeom>
          <a:noFill/>
          <a:ln w="9525">
            <a:solidFill>
              <a:schemeClr val="tx1"/>
            </a:solidFill>
            <a:round/>
            <a:headEnd/>
            <a:tailEnd type="triangle" w="med" len="med"/>
          </a:ln>
        </p:spPr>
        <p:txBody>
          <a:bodyPr/>
          <a:lstStyle/>
          <a:p>
            <a:endParaRPr lang="ar-SA"/>
          </a:p>
        </p:txBody>
      </p:sp>
      <p:sp>
        <p:nvSpPr>
          <p:cNvPr id="57358" name="Line 13"/>
          <p:cNvSpPr>
            <a:spLocks noChangeShapeType="1"/>
          </p:cNvSpPr>
          <p:nvPr/>
        </p:nvSpPr>
        <p:spPr bwMode="auto">
          <a:xfrm>
            <a:off x="2339975" y="5229225"/>
            <a:ext cx="1008063" cy="0"/>
          </a:xfrm>
          <a:prstGeom prst="line">
            <a:avLst/>
          </a:prstGeom>
          <a:noFill/>
          <a:ln w="9525">
            <a:solidFill>
              <a:schemeClr val="tx1"/>
            </a:solidFill>
            <a:round/>
            <a:headEnd/>
            <a:tailEnd type="triangle" w="med" len="med"/>
          </a:ln>
        </p:spPr>
        <p:txBody>
          <a:bodyPr/>
          <a:lstStyle/>
          <a:p>
            <a:endParaRPr lang="ar-SA"/>
          </a:p>
        </p:txBody>
      </p:sp>
      <p:sp>
        <p:nvSpPr>
          <p:cNvPr id="57359" name="Line 15"/>
          <p:cNvSpPr>
            <a:spLocks noChangeShapeType="1"/>
          </p:cNvSpPr>
          <p:nvPr/>
        </p:nvSpPr>
        <p:spPr bwMode="auto">
          <a:xfrm>
            <a:off x="5651500" y="2781300"/>
            <a:ext cx="504825" cy="0"/>
          </a:xfrm>
          <a:prstGeom prst="line">
            <a:avLst/>
          </a:prstGeom>
          <a:noFill/>
          <a:ln w="9525">
            <a:solidFill>
              <a:schemeClr val="tx1"/>
            </a:solidFill>
            <a:round/>
            <a:headEnd/>
            <a:tailEnd/>
          </a:ln>
        </p:spPr>
        <p:txBody>
          <a:bodyPr/>
          <a:lstStyle/>
          <a:p>
            <a:endParaRPr lang="ar-SA"/>
          </a:p>
        </p:txBody>
      </p:sp>
      <p:sp>
        <p:nvSpPr>
          <p:cNvPr id="57360" name="Line 16"/>
          <p:cNvSpPr>
            <a:spLocks noChangeShapeType="1"/>
          </p:cNvSpPr>
          <p:nvPr/>
        </p:nvSpPr>
        <p:spPr bwMode="auto">
          <a:xfrm>
            <a:off x="6156325" y="2781300"/>
            <a:ext cx="0" cy="1800225"/>
          </a:xfrm>
          <a:prstGeom prst="line">
            <a:avLst/>
          </a:prstGeom>
          <a:noFill/>
          <a:ln w="9525">
            <a:solidFill>
              <a:schemeClr val="tx1"/>
            </a:solidFill>
            <a:round/>
            <a:headEnd/>
            <a:tailEnd/>
          </a:ln>
        </p:spPr>
        <p:txBody>
          <a:bodyPr/>
          <a:lstStyle/>
          <a:p>
            <a:endParaRPr lang="ar-SA"/>
          </a:p>
        </p:txBody>
      </p:sp>
      <p:sp>
        <p:nvSpPr>
          <p:cNvPr id="57361" name="Line 17"/>
          <p:cNvSpPr>
            <a:spLocks noChangeShapeType="1"/>
          </p:cNvSpPr>
          <p:nvPr/>
        </p:nvSpPr>
        <p:spPr bwMode="auto">
          <a:xfrm flipH="1">
            <a:off x="6011863" y="4581525"/>
            <a:ext cx="142875" cy="0"/>
          </a:xfrm>
          <a:prstGeom prst="line">
            <a:avLst/>
          </a:prstGeom>
          <a:noFill/>
          <a:ln w="9525">
            <a:solidFill>
              <a:schemeClr val="tx1"/>
            </a:solidFill>
            <a:round/>
            <a:headEnd/>
            <a:tailEnd/>
          </a:ln>
        </p:spPr>
        <p:txBody>
          <a:bodyPr/>
          <a:lstStyle/>
          <a:p>
            <a:endParaRPr lang="ar-SA"/>
          </a:p>
        </p:txBody>
      </p:sp>
      <p:sp>
        <p:nvSpPr>
          <p:cNvPr id="57362" name="Rectangle 18"/>
          <p:cNvSpPr>
            <a:spLocks noChangeArrowheads="1"/>
          </p:cNvSpPr>
          <p:nvPr/>
        </p:nvSpPr>
        <p:spPr bwMode="auto">
          <a:xfrm>
            <a:off x="900113" y="1341438"/>
            <a:ext cx="7775575" cy="503237"/>
          </a:xfrm>
          <a:prstGeom prst="rect">
            <a:avLst/>
          </a:prstGeom>
          <a:solidFill>
            <a:schemeClr val="accent1"/>
          </a:solidFill>
          <a:ln w="9525">
            <a:solidFill>
              <a:schemeClr val="tx1"/>
            </a:solidFill>
            <a:miter lim="800000"/>
            <a:headEnd/>
            <a:tailEnd/>
          </a:ln>
        </p:spPr>
        <p:txBody>
          <a:bodyPr wrap="none" anchor="ctr"/>
          <a:lstStyle/>
          <a:p>
            <a:pPr algn="just" rtl="0"/>
            <a:r>
              <a:rPr lang="en-US" b="1">
                <a:latin typeface="Arial Black" pitchFamily="34" charset="0"/>
              </a:rPr>
              <a:t>Background 	    +        Perception 	   </a:t>
            </a:r>
            <a:r>
              <a:rPr lang="en-US">
                <a:latin typeface="Arial Black" pitchFamily="34" charset="0"/>
              </a:rPr>
              <a:t>+</a:t>
            </a:r>
            <a:r>
              <a:rPr lang="en-US" b="1">
                <a:latin typeface="Arial Black" pitchFamily="34" charset="0"/>
              </a:rPr>
              <a:t>	    Action</a:t>
            </a:r>
            <a:r>
              <a:rPr lang="en-US"/>
              <a:t> </a:t>
            </a:r>
          </a:p>
        </p:txBody>
      </p:sp>
      <p:sp>
        <p:nvSpPr>
          <p:cNvPr id="57363" name="Line 19"/>
          <p:cNvSpPr>
            <a:spLocks noChangeShapeType="1"/>
          </p:cNvSpPr>
          <p:nvPr/>
        </p:nvSpPr>
        <p:spPr bwMode="auto">
          <a:xfrm>
            <a:off x="6156325" y="4005263"/>
            <a:ext cx="431800" cy="0"/>
          </a:xfrm>
          <a:prstGeom prst="line">
            <a:avLst/>
          </a:prstGeom>
          <a:noFill/>
          <a:ln w="19050">
            <a:solidFill>
              <a:schemeClr val="tx1"/>
            </a:solidFill>
            <a:round/>
            <a:headEnd/>
            <a:tailEnd type="triangle" w="med" len="med"/>
          </a:ln>
        </p:spPr>
        <p:txBody>
          <a:bodyPr/>
          <a:lstStyle/>
          <a:p>
            <a:endParaRPr lang="ar-SA"/>
          </a:p>
        </p:txBody>
      </p:sp>
      <p:sp>
        <p:nvSpPr>
          <p:cNvPr id="57364" name="Line 21"/>
          <p:cNvSpPr>
            <a:spLocks noChangeShapeType="1"/>
          </p:cNvSpPr>
          <p:nvPr/>
        </p:nvSpPr>
        <p:spPr bwMode="auto">
          <a:xfrm>
            <a:off x="7812088" y="3429000"/>
            <a:ext cx="0" cy="287338"/>
          </a:xfrm>
          <a:prstGeom prst="line">
            <a:avLst/>
          </a:prstGeom>
          <a:noFill/>
          <a:ln w="9525">
            <a:solidFill>
              <a:schemeClr val="tx1"/>
            </a:solidFill>
            <a:round/>
            <a:headEnd/>
            <a:tailEnd type="triangle" w="med" len="med"/>
          </a:ln>
        </p:spPr>
        <p:txBody>
          <a:bodyPr/>
          <a:lstStyle/>
          <a:p>
            <a:endParaRPr lang="ar-SA"/>
          </a:p>
        </p:txBody>
      </p:sp>
    </p:spTree>
  </p:cSld>
  <p:clrMapOvr>
    <a:masterClrMapping/>
  </p:clrMapOvr>
  <p:transition>
    <p:push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لتاريخ 3"/>
          <p:cNvSpPr>
            <a:spLocks noGrp="1"/>
          </p:cNvSpPr>
          <p:nvPr>
            <p:ph type="dt" sz="quarter" idx="10"/>
          </p:nvPr>
        </p:nvSpPr>
        <p:spPr/>
        <p:txBody>
          <a:bodyPr/>
          <a:lstStyle/>
          <a:p>
            <a:pPr>
              <a:defRPr/>
            </a:pPr>
            <a:r>
              <a:rPr lang="ar-SA" smtClean="0"/>
              <a:t>CHS487</a:t>
            </a:r>
            <a:endParaRPr lang="en-US"/>
          </a:p>
        </p:txBody>
      </p:sp>
      <p:sp>
        <p:nvSpPr>
          <p:cNvPr id="7"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8" name="عنصر نائب لرقم الشريحة 5"/>
          <p:cNvSpPr>
            <a:spLocks noGrp="1"/>
          </p:cNvSpPr>
          <p:nvPr>
            <p:ph type="sldNum" sz="quarter" idx="12"/>
          </p:nvPr>
        </p:nvSpPr>
        <p:spPr/>
        <p:txBody>
          <a:bodyPr/>
          <a:lstStyle/>
          <a:p>
            <a:pPr>
              <a:defRPr/>
            </a:pPr>
            <a:fld id="{8DCEAA43-9F6D-4053-8F11-63EE6B79B290}" type="slidenum">
              <a:rPr lang="ar-SA"/>
              <a:pPr>
                <a:defRPr/>
              </a:pPr>
              <a:t>58</a:t>
            </a:fld>
            <a:endParaRPr lang="en-US"/>
          </a:p>
        </p:txBody>
      </p:sp>
      <p:sp>
        <p:nvSpPr>
          <p:cNvPr id="99330" name="Rectangle 2"/>
          <p:cNvSpPr>
            <a:spLocks noGrp="1" noRot="1" noChangeArrowheads="1"/>
          </p:cNvSpPr>
          <p:nvPr>
            <p:ph type="title"/>
          </p:nvPr>
        </p:nvSpPr>
        <p:spPr>
          <a:xfrm>
            <a:off x="1763713" y="157163"/>
            <a:ext cx="5616575" cy="463550"/>
          </a:xfrm>
        </p:spPr>
        <p:txBody>
          <a:bodyPr/>
          <a:lstStyle/>
          <a:p>
            <a:pPr algn="ctr" eaLnBrk="1" hangingPunct="1">
              <a:defRPr/>
            </a:pPr>
            <a:r>
              <a:rPr lang="en-US" sz="3200" smtClean="0"/>
              <a:t>HBM the Model</a:t>
            </a:r>
            <a:r>
              <a:rPr lang="en-US" sz="4000" smtClean="0"/>
              <a:t> </a:t>
            </a:r>
            <a:r>
              <a:rPr lang="en-US" sz="2000" smtClean="0"/>
              <a:t>just see</a:t>
            </a:r>
          </a:p>
        </p:txBody>
      </p:sp>
      <p:pic>
        <p:nvPicPr>
          <p:cNvPr id="58374" name="Picture 4" descr="HBM"/>
          <p:cNvPicPr>
            <a:picLocks noChangeAspect="1" noChangeArrowheads="1"/>
          </p:cNvPicPr>
          <p:nvPr/>
        </p:nvPicPr>
        <p:blipFill>
          <a:blip r:embed="rId2" cstate="print">
            <a:lum bright="-30000" contrast="-30000"/>
          </a:blip>
          <a:srcRect l="-2605" t="25867" r="-2605"/>
          <a:stretch>
            <a:fillRect/>
          </a:stretch>
        </p:blipFill>
        <p:spPr bwMode="auto">
          <a:xfrm>
            <a:off x="174625" y="765175"/>
            <a:ext cx="8937625" cy="4103688"/>
          </a:xfrm>
          <a:prstGeom prst="rect">
            <a:avLst/>
          </a:prstGeom>
          <a:noFill/>
          <a:ln w="9525">
            <a:noFill/>
            <a:miter lim="800000"/>
            <a:headEnd/>
            <a:tailEnd/>
          </a:ln>
        </p:spPr>
      </p:pic>
      <p:sp>
        <p:nvSpPr>
          <p:cNvPr id="99334" name="Rectangle 6"/>
          <p:cNvSpPr>
            <a:spLocks noChangeArrowheads="1"/>
          </p:cNvSpPr>
          <p:nvPr/>
        </p:nvSpPr>
        <p:spPr bwMode="auto">
          <a:xfrm>
            <a:off x="900113" y="5013325"/>
            <a:ext cx="7569200" cy="1079500"/>
          </a:xfrm>
          <a:prstGeom prst="rect">
            <a:avLst/>
          </a:prstGeom>
          <a:noFill/>
          <a:ln w="9525">
            <a:noFill/>
            <a:miter lim="800000"/>
            <a:headEnd/>
            <a:tailEnd/>
          </a:ln>
          <a:effectLst/>
        </p:spPr>
        <p:txBody>
          <a:bodyPr/>
          <a:lstStyle/>
          <a:p>
            <a:pPr marL="342900" indent="-342900" algn="l" rtl="0">
              <a:lnSpc>
                <a:spcPct val="80000"/>
              </a:lnSpc>
              <a:spcBef>
                <a:spcPct val="20000"/>
              </a:spcBef>
              <a:buClr>
                <a:schemeClr val="hlink"/>
              </a:buClr>
              <a:buFont typeface="Wingdings" pitchFamily="2" charset="2"/>
              <a:buChar char="§"/>
              <a:defRPr/>
            </a:pPr>
            <a:r>
              <a:rPr lang="en-US" sz="1400" dirty="0">
                <a:effectLst>
                  <a:outerShdw blurRad="38100" dist="38100" dir="2700000" algn="tl">
                    <a:srgbClr val="000000"/>
                  </a:outerShdw>
                </a:effectLst>
              </a:rPr>
              <a:t>HBM = Background </a:t>
            </a:r>
            <a:r>
              <a:rPr lang="en-US" sz="1400" dirty="0">
                <a:effectLst>
                  <a:outerShdw blurRad="38100" dist="38100" dir="2700000" algn="tl">
                    <a:srgbClr val="000000"/>
                  </a:outerShdw>
                </a:effectLst>
                <a:latin typeface="Arial Black" pitchFamily="34" charset="0"/>
              </a:rPr>
              <a:t>+</a:t>
            </a:r>
            <a:r>
              <a:rPr lang="en-US" sz="1400" dirty="0">
                <a:effectLst>
                  <a:outerShdw blurRad="38100" dist="38100" dir="2700000" algn="tl">
                    <a:srgbClr val="000000"/>
                  </a:outerShdw>
                </a:effectLst>
              </a:rPr>
              <a:t> Perception </a:t>
            </a:r>
            <a:r>
              <a:rPr lang="en-US" sz="1400" dirty="0">
                <a:effectLst>
                  <a:outerShdw blurRad="38100" dist="38100" dir="2700000" algn="tl">
                    <a:srgbClr val="000000"/>
                  </a:outerShdw>
                </a:effectLst>
                <a:latin typeface="Arial Black" pitchFamily="34" charset="0"/>
              </a:rPr>
              <a:t>-</a:t>
            </a:r>
            <a:r>
              <a:rPr lang="en-US" sz="1400" dirty="0">
                <a:effectLst>
                  <a:outerShdw blurRad="38100" dist="38100" dir="2700000" algn="tl">
                    <a:srgbClr val="000000"/>
                  </a:outerShdw>
                </a:effectLst>
              </a:rPr>
              <a:t>  Action 		(	)</a:t>
            </a:r>
          </a:p>
          <a:p>
            <a:pPr marL="342900" indent="-342900" algn="l" rtl="0">
              <a:lnSpc>
                <a:spcPct val="80000"/>
              </a:lnSpc>
              <a:spcBef>
                <a:spcPct val="20000"/>
              </a:spcBef>
              <a:buClr>
                <a:schemeClr val="hlink"/>
              </a:buClr>
              <a:buFont typeface="Wingdings" pitchFamily="2" charset="2"/>
              <a:buChar char="§"/>
              <a:defRPr/>
            </a:pPr>
            <a:r>
              <a:rPr lang="en-US" sz="1400" dirty="0">
                <a:effectLst>
                  <a:outerShdw blurRad="38100" dist="38100" dir="2700000" algn="tl">
                    <a:srgbClr val="000000"/>
                  </a:outerShdw>
                </a:effectLst>
              </a:rPr>
              <a:t>Perception = Threat</a:t>
            </a:r>
            <a:r>
              <a:rPr lang="en-US" sz="1400" dirty="0">
                <a:effectLst>
                  <a:outerShdw blurRad="38100" dist="38100" dir="2700000" algn="tl">
                    <a:srgbClr val="000000"/>
                  </a:outerShdw>
                </a:effectLst>
                <a:latin typeface="Arial Black" pitchFamily="34" charset="0"/>
              </a:rPr>
              <a:t> - </a:t>
            </a:r>
            <a:r>
              <a:rPr lang="en-US" sz="1400" dirty="0">
                <a:effectLst>
                  <a:outerShdw blurRad="38100" dist="38100" dir="2700000" algn="tl">
                    <a:srgbClr val="000000"/>
                  </a:outerShdw>
                </a:effectLst>
              </a:rPr>
              <a:t>Expectation 			(	)</a:t>
            </a:r>
          </a:p>
          <a:p>
            <a:pPr marL="342900" indent="-342900" algn="l" rtl="0">
              <a:lnSpc>
                <a:spcPct val="80000"/>
              </a:lnSpc>
              <a:spcBef>
                <a:spcPct val="20000"/>
              </a:spcBef>
              <a:buClr>
                <a:schemeClr val="hlink"/>
              </a:buClr>
              <a:buFont typeface="Wingdings" pitchFamily="2" charset="2"/>
              <a:buChar char="§"/>
              <a:defRPr/>
            </a:pPr>
            <a:r>
              <a:rPr lang="en-US" sz="1400" dirty="0">
                <a:effectLst>
                  <a:outerShdw blurRad="38100" dist="38100" dir="2700000" algn="tl">
                    <a:srgbClr val="000000"/>
                  </a:outerShdw>
                </a:effectLst>
              </a:rPr>
              <a:t>Expectation = Benefits </a:t>
            </a:r>
            <a:r>
              <a:rPr lang="en-US" sz="1400" dirty="0">
                <a:effectLst>
                  <a:outerShdw blurRad="38100" dist="38100" dir="2700000" algn="tl">
                    <a:srgbClr val="000000"/>
                  </a:outerShdw>
                </a:effectLst>
                <a:latin typeface="Arial Black" pitchFamily="34" charset="0"/>
              </a:rPr>
              <a:t>+ </a:t>
            </a:r>
            <a:r>
              <a:rPr lang="en-US" sz="1400" dirty="0">
                <a:effectLst>
                  <a:outerShdw blurRad="38100" dist="38100" dir="2700000" algn="tl">
                    <a:srgbClr val="000000"/>
                  </a:outerShdw>
                </a:effectLst>
              </a:rPr>
              <a:t>Barriers </a:t>
            </a:r>
            <a:r>
              <a:rPr lang="en-US" sz="1400" dirty="0">
                <a:effectLst>
                  <a:outerShdw blurRad="38100" dist="38100" dir="2700000" algn="tl">
                    <a:srgbClr val="000000"/>
                  </a:outerShdw>
                </a:effectLst>
                <a:latin typeface="Arial Black" pitchFamily="34" charset="0"/>
              </a:rPr>
              <a:t>+ </a:t>
            </a:r>
            <a:r>
              <a:rPr lang="en-US" sz="1400" dirty="0">
                <a:effectLst>
                  <a:outerShdw blurRad="38100" dist="38100" dir="2700000" algn="tl">
                    <a:srgbClr val="000000"/>
                  </a:outerShdw>
                </a:effectLst>
              </a:rPr>
              <a:t>S efficacy 		(	)</a:t>
            </a:r>
          </a:p>
          <a:p>
            <a:pPr marL="342900" indent="-342900" algn="l" rtl="0">
              <a:lnSpc>
                <a:spcPct val="80000"/>
              </a:lnSpc>
              <a:spcBef>
                <a:spcPct val="20000"/>
              </a:spcBef>
              <a:buClr>
                <a:schemeClr val="hlink"/>
              </a:buClr>
              <a:buFont typeface="Wingdings" pitchFamily="2" charset="2"/>
              <a:buChar char="§"/>
              <a:defRPr/>
            </a:pPr>
            <a:r>
              <a:rPr lang="en-US" sz="1400" dirty="0">
                <a:effectLst>
                  <a:outerShdw blurRad="38100" dist="38100" dir="2700000" algn="tl">
                    <a:srgbClr val="000000"/>
                  </a:outerShdw>
                </a:effectLst>
              </a:rPr>
              <a:t>HBM outcome = +</a:t>
            </a:r>
            <a:r>
              <a:rPr lang="en-US" sz="1400" dirty="0" err="1">
                <a:effectLst>
                  <a:outerShdw blurRad="38100" dist="38100" dir="2700000" algn="tl">
                    <a:srgbClr val="000000"/>
                  </a:outerShdw>
                </a:effectLst>
              </a:rPr>
              <a:t>ve</a:t>
            </a:r>
            <a:r>
              <a:rPr lang="en-US" sz="1400" dirty="0">
                <a:effectLst>
                  <a:outerShdw blurRad="38100" dist="38100" dir="2700000" algn="tl">
                    <a:srgbClr val="000000"/>
                  </a:outerShdw>
                </a:effectLst>
              </a:rPr>
              <a:t> Behavior by Reduce T based on E 	(	)</a:t>
            </a:r>
          </a:p>
          <a:p>
            <a:pPr marL="342900" indent="-342900" algn="l" rtl="0">
              <a:lnSpc>
                <a:spcPct val="80000"/>
              </a:lnSpc>
              <a:spcBef>
                <a:spcPct val="20000"/>
              </a:spcBef>
              <a:buClr>
                <a:schemeClr val="hlink"/>
              </a:buClr>
              <a:buFont typeface="Wingdings" pitchFamily="2" charset="2"/>
              <a:buChar char="§"/>
              <a:defRPr/>
            </a:pPr>
            <a:r>
              <a:rPr lang="en-US" sz="1400" dirty="0">
                <a:effectLst>
                  <a:outerShdw blurRad="38100" dist="38100" dir="2700000" algn="tl">
                    <a:srgbClr val="000000"/>
                  </a:outerShdw>
                </a:effectLst>
              </a:rPr>
              <a:t>Draw …………..</a:t>
            </a:r>
          </a:p>
        </p:txBody>
      </p:sp>
      <p:pic>
        <p:nvPicPr>
          <p:cNvPr id="58376" name="Picture 7" descr="HBM2"/>
          <p:cNvPicPr>
            <a:picLocks noChangeAspect="1" noChangeArrowheads="1"/>
          </p:cNvPicPr>
          <p:nvPr/>
        </p:nvPicPr>
        <p:blipFill>
          <a:blip r:embed="rId3" cstate="print"/>
          <a:srcRect t="28949"/>
          <a:stretch>
            <a:fillRect/>
          </a:stretch>
        </p:blipFill>
        <p:spPr bwMode="auto">
          <a:xfrm>
            <a:off x="762000" y="1033463"/>
            <a:ext cx="7467600" cy="3548062"/>
          </a:xfrm>
          <a:prstGeom prst="rect">
            <a:avLst/>
          </a:prstGeom>
          <a:noFill/>
          <a:ln w="9525">
            <a:noFill/>
            <a:miter lim="800000"/>
            <a:headEnd/>
            <a:tailEnd/>
          </a:ln>
        </p:spPr>
      </p:pic>
    </p:spTree>
  </p:cSld>
  <p:clrMapOvr>
    <a:masterClrMapping/>
  </p:clrMapOvr>
  <p:transition>
    <p:push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E74E0944-71C9-4FFE-BF91-E3967ADFF224}" type="slidenum">
              <a:rPr lang="ar-SA" smtClean="0"/>
              <a:pPr>
                <a:defRPr/>
              </a:pPr>
              <a:t>59</a:t>
            </a:fld>
            <a:endParaRPr lang="en-US"/>
          </a:p>
        </p:txBody>
      </p:sp>
      <p:graphicFrame>
        <p:nvGraphicFramePr>
          <p:cNvPr id="7" name="جدول 6"/>
          <p:cNvGraphicFramePr>
            <a:graphicFrameLocks noGrp="1"/>
          </p:cNvGraphicFramePr>
          <p:nvPr/>
        </p:nvGraphicFramePr>
        <p:xfrm>
          <a:off x="395288" y="981075"/>
          <a:ext cx="8537682" cy="4906058"/>
        </p:xfrm>
        <a:graphic>
          <a:graphicData uri="http://schemas.openxmlformats.org/drawingml/2006/table">
            <a:tbl>
              <a:tblPr/>
              <a:tblGrid>
                <a:gridCol w="2134421"/>
                <a:gridCol w="2732058"/>
                <a:gridCol w="3671203"/>
              </a:tblGrid>
              <a:tr h="179379">
                <a:tc>
                  <a:txBody>
                    <a:bodyPr/>
                    <a:lstStyle/>
                    <a:p>
                      <a:pPr algn="ctr" rtl="0" fontAlgn="auto" hangingPunct="1">
                        <a:spcAft>
                          <a:spcPts val="0"/>
                        </a:spcAft>
                      </a:pPr>
                      <a:r>
                        <a:rPr lang="en-US" sz="1200" b="1" dirty="0">
                          <a:solidFill>
                            <a:schemeClr val="bg1">
                              <a:lumMod val="50000"/>
                            </a:schemeClr>
                          </a:solidFill>
                          <a:latin typeface="Times New Roman" pitchFamily="18" charset="0"/>
                          <a:ea typeface="Times New Roman"/>
                          <a:cs typeface="Times New Roman" pitchFamily="18" charset="0"/>
                        </a:rPr>
                        <a:t>Concept</a:t>
                      </a:r>
                      <a:endParaRPr lang="en-US" sz="1200" dirty="0">
                        <a:solidFill>
                          <a:schemeClr val="bg1">
                            <a:lumMod val="50000"/>
                          </a:schemeClr>
                        </a:solidFill>
                        <a:latin typeface="Times New Roman" pitchFamily="18" charset="0"/>
                        <a:ea typeface="Times New Roman"/>
                        <a:cs typeface="Times New Roman" pitchFamily="18" charset="0"/>
                      </a:endParaRPr>
                    </a:p>
                  </a:txBody>
                  <a:tcPr marL="8502" marR="8502" marT="8502" marB="8502" anchor="ctr">
                    <a:lnL>
                      <a:noFill/>
                    </a:lnL>
                    <a:lnR>
                      <a:noFill/>
                    </a:lnR>
                    <a:lnT>
                      <a:noFill/>
                    </a:lnT>
                    <a:lnB>
                      <a:noFill/>
                    </a:lnB>
                    <a:solidFill>
                      <a:srgbClr val="FFFFFF"/>
                    </a:solidFill>
                  </a:tcPr>
                </a:tc>
                <a:tc>
                  <a:txBody>
                    <a:bodyPr/>
                    <a:lstStyle/>
                    <a:p>
                      <a:pPr algn="ctr" rtl="0" fontAlgn="auto" hangingPunct="1">
                        <a:spcAft>
                          <a:spcPts val="0"/>
                        </a:spcAft>
                      </a:pPr>
                      <a:r>
                        <a:rPr lang="en-US" sz="1200" b="1" dirty="0">
                          <a:solidFill>
                            <a:schemeClr val="bg1">
                              <a:lumMod val="50000"/>
                            </a:schemeClr>
                          </a:solidFill>
                          <a:latin typeface="Times New Roman" pitchFamily="18" charset="0"/>
                          <a:ea typeface="Times New Roman"/>
                          <a:cs typeface="Times New Roman" pitchFamily="18" charset="0"/>
                        </a:rPr>
                        <a:t>Definition</a:t>
                      </a:r>
                      <a:endParaRPr lang="en-US" sz="1200" dirty="0">
                        <a:solidFill>
                          <a:schemeClr val="bg1">
                            <a:lumMod val="50000"/>
                          </a:schemeClr>
                        </a:solidFill>
                        <a:latin typeface="Times New Roman" pitchFamily="18" charset="0"/>
                        <a:ea typeface="Times New Roman"/>
                        <a:cs typeface="Times New Roman" pitchFamily="18" charset="0"/>
                      </a:endParaRPr>
                    </a:p>
                  </a:txBody>
                  <a:tcPr marL="8502" marR="8502" marT="8502" marB="8502" anchor="ctr">
                    <a:lnL>
                      <a:noFill/>
                    </a:lnL>
                    <a:lnR>
                      <a:noFill/>
                    </a:lnR>
                    <a:lnT>
                      <a:noFill/>
                    </a:lnT>
                    <a:lnB>
                      <a:noFill/>
                    </a:lnB>
                    <a:solidFill>
                      <a:srgbClr val="FFFFFF"/>
                    </a:solidFill>
                  </a:tcPr>
                </a:tc>
                <a:tc>
                  <a:txBody>
                    <a:bodyPr/>
                    <a:lstStyle/>
                    <a:p>
                      <a:pPr algn="ctr" rtl="0" fontAlgn="auto" hangingPunct="1">
                        <a:spcAft>
                          <a:spcPts val="0"/>
                        </a:spcAft>
                      </a:pPr>
                      <a:r>
                        <a:rPr lang="en-US" sz="1200" b="1">
                          <a:solidFill>
                            <a:schemeClr val="bg1">
                              <a:lumMod val="50000"/>
                            </a:schemeClr>
                          </a:solidFill>
                          <a:latin typeface="Times New Roman" pitchFamily="18" charset="0"/>
                          <a:ea typeface="Times New Roman"/>
                          <a:cs typeface="Times New Roman" pitchFamily="18" charset="0"/>
                        </a:rPr>
                        <a:t>Application</a:t>
                      </a:r>
                      <a:endParaRPr lang="en-US" sz="1200">
                        <a:solidFill>
                          <a:schemeClr val="bg1">
                            <a:lumMod val="50000"/>
                          </a:schemeClr>
                        </a:solidFill>
                        <a:latin typeface="Times New Roman" pitchFamily="18" charset="0"/>
                        <a:ea typeface="Times New Roman"/>
                        <a:cs typeface="Times New Roman" pitchFamily="18" charset="0"/>
                      </a:endParaRPr>
                    </a:p>
                  </a:txBody>
                  <a:tcPr marL="8502" marR="8502" marT="8502" marB="8502" anchor="ctr">
                    <a:lnL>
                      <a:noFill/>
                    </a:lnL>
                    <a:lnR>
                      <a:noFill/>
                    </a:lnR>
                    <a:lnT>
                      <a:noFill/>
                    </a:lnT>
                    <a:lnB>
                      <a:noFill/>
                    </a:lnB>
                    <a:solidFill>
                      <a:srgbClr val="FFFFFF"/>
                    </a:solidFill>
                  </a:tcPr>
                </a:tc>
              </a:tr>
              <a:tr h="1332000">
                <a:tc>
                  <a:txBody>
                    <a:bodyPr/>
                    <a:lstStyle/>
                    <a:p>
                      <a:pPr algn="l" rtl="0" fontAlgn="auto" hangingPunct="1">
                        <a:spcAft>
                          <a:spcPts val="0"/>
                        </a:spcAft>
                      </a:pPr>
                      <a:r>
                        <a:rPr lang="en-US" sz="1200" b="1">
                          <a:solidFill>
                            <a:schemeClr val="bg1">
                              <a:lumMod val="50000"/>
                            </a:schemeClr>
                          </a:solidFill>
                          <a:latin typeface="Times New Roman" pitchFamily="18" charset="0"/>
                          <a:ea typeface="Times New Roman"/>
                          <a:cs typeface="Times New Roman" pitchFamily="18" charset="0"/>
                        </a:rPr>
                        <a:t>1. Perceived Susceptibility</a:t>
                      </a:r>
                      <a:endParaRPr lang="en-US" sz="1200">
                        <a:solidFill>
                          <a:schemeClr val="bg1">
                            <a:lumMod val="50000"/>
                          </a:schemeClr>
                        </a:solidFill>
                        <a:latin typeface="Times New Roman" pitchFamily="18" charset="0"/>
                        <a:ea typeface="Times New Roman"/>
                        <a:cs typeface="Times New Roman" pitchFamily="18" charset="0"/>
                      </a:endParaRPr>
                    </a:p>
                  </a:txBody>
                  <a:tcPr marL="8502" marR="8502" marT="8502" marB="8502">
                    <a:lnL>
                      <a:noFill/>
                    </a:lnL>
                    <a:lnR>
                      <a:noFill/>
                    </a:lnR>
                    <a:lnT>
                      <a:noFill/>
                    </a:lnT>
                    <a:lnB>
                      <a:noFill/>
                    </a:lnB>
                    <a:solidFill>
                      <a:srgbClr val="FFFFFF"/>
                    </a:solidFill>
                  </a:tcPr>
                </a:tc>
                <a:tc>
                  <a:txBody>
                    <a:bodyPr/>
                    <a:lstStyle/>
                    <a:p>
                      <a:pPr algn="l" rtl="0" fontAlgn="auto" hangingPunct="1">
                        <a:spcAft>
                          <a:spcPts val="0"/>
                        </a:spcAft>
                      </a:pPr>
                      <a:r>
                        <a:rPr lang="en-US" sz="1200" dirty="0">
                          <a:solidFill>
                            <a:schemeClr val="bg1">
                              <a:lumMod val="50000"/>
                            </a:schemeClr>
                          </a:solidFill>
                          <a:latin typeface="Times New Roman" pitchFamily="18" charset="0"/>
                          <a:ea typeface="Times New Roman"/>
                          <a:cs typeface="Times New Roman" pitchFamily="18" charset="0"/>
                        </a:rPr>
                        <a:t>One's belief of the chances of getting a condition</a:t>
                      </a:r>
                    </a:p>
                  </a:txBody>
                  <a:tcPr marL="8502" marR="8502" marT="8502" marB="8502">
                    <a:lnL>
                      <a:noFill/>
                    </a:lnL>
                    <a:lnR>
                      <a:noFill/>
                    </a:lnR>
                    <a:lnT>
                      <a:noFill/>
                    </a:lnT>
                    <a:lnB>
                      <a:noFill/>
                    </a:lnB>
                    <a:solidFill>
                      <a:srgbClr val="FFFFFF"/>
                    </a:solidFill>
                  </a:tcPr>
                </a:tc>
                <a:tc>
                  <a:txBody>
                    <a:bodyPr/>
                    <a:lstStyle/>
                    <a:p>
                      <a:pPr marL="342900" lvl="0" indent="-342900" algn="l" rtl="0" fontAlgn="auto" hangingPunct="1">
                        <a:spcAft>
                          <a:spcPts val="120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Define population(s) at risk and their risk levels</a:t>
                      </a:r>
                    </a:p>
                    <a:p>
                      <a:pPr marL="342900" lvl="0" indent="-342900" algn="l" rtl="0" fontAlgn="auto" hangingPunct="1">
                        <a:spcAft>
                          <a:spcPts val="120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Personalize risk based on a person's traits or behaviors</a:t>
                      </a:r>
                    </a:p>
                    <a:p>
                      <a:pPr marL="342900" lvl="0" indent="-342900" algn="l" rtl="0" fontAlgn="auto" hangingPunct="1">
                        <a:spcAft>
                          <a:spcPts val="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Heighten perceived susceptibility if too low </a:t>
                      </a:r>
                    </a:p>
                  </a:txBody>
                  <a:tcPr marL="8502" marR="8502" marT="8502" marB="8502" anchor="ctr">
                    <a:lnL>
                      <a:noFill/>
                    </a:lnL>
                    <a:lnR>
                      <a:noFill/>
                    </a:lnR>
                    <a:lnT>
                      <a:noFill/>
                    </a:lnT>
                    <a:lnB>
                      <a:noFill/>
                    </a:lnB>
                    <a:solidFill>
                      <a:srgbClr val="FFFFFF"/>
                    </a:solidFill>
                  </a:tcPr>
                </a:tc>
              </a:tr>
              <a:tr h="494635">
                <a:tc>
                  <a:txBody>
                    <a:bodyPr/>
                    <a:lstStyle/>
                    <a:p>
                      <a:pPr algn="l" rtl="0" fontAlgn="auto" hangingPunct="1">
                        <a:spcAft>
                          <a:spcPts val="0"/>
                        </a:spcAft>
                      </a:pPr>
                      <a:r>
                        <a:rPr lang="en-US" sz="1200" b="1">
                          <a:solidFill>
                            <a:schemeClr val="bg1">
                              <a:lumMod val="50000"/>
                            </a:schemeClr>
                          </a:solidFill>
                          <a:latin typeface="Times New Roman" pitchFamily="18" charset="0"/>
                          <a:ea typeface="Times New Roman"/>
                          <a:cs typeface="Times New Roman" pitchFamily="18" charset="0"/>
                        </a:rPr>
                        <a:t>2. Perceived Severity</a:t>
                      </a:r>
                      <a:endParaRPr lang="en-US" sz="1200">
                        <a:solidFill>
                          <a:schemeClr val="bg1">
                            <a:lumMod val="50000"/>
                          </a:schemeClr>
                        </a:solidFill>
                        <a:latin typeface="Times New Roman" pitchFamily="18" charset="0"/>
                        <a:ea typeface="Times New Roman"/>
                        <a:cs typeface="Times New Roman" pitchFamily="18" charset="0"/>
                      </a:endParaRPr>
                    </a:p>
                  </a:txBody>
                  <a:tcPr marL="8502" marR="8502" marT="8502" marB="8502">
                    <a:lnL>
                      <a:noFill/>
                    </a:lnL>
                    <a:lnR>
                      <a:noFill/>
                    </a:lnR>
                    <a:lnT>
                      <a:noFill/>
                    </a:lnT>
                    <a:lnB>
                      <a:noFill/>
                    </a:lnB>
                    <a:solidFill>
                      <a:srgbClr val="FFFFFF"/>
                    </a:solidFill>
                  </a:tcPr>
                </a:tc>
                <a:tc>
                  <a:txBody>
                    <a:bodyPr/>
                    <a:lstStyle/>
                    <a:p>
                      <a:pPr algn="l" rtl="0" fontAlgn="auto" hangingPunct="1">
                        <a:spcAft>
                          <a:spcPts val="0"/>
                        </a:spcAft>
                      </a:pPr>
                      <a:r>
                        <a:rPr lang="en-US" sz="1200">
                          <a:solidFill>
                            <a:schemeClr val="bg1">
                              <a:lumMod val="50000"/>
                            </a:schemeClr>
                          </a:solidFill>
                          <a:latin typeface="Times New Roman" pitchFamily="18" charset="0"/>
                          <a:ea typeface="Times New Roman"/>
                          <a:cs typeface="Times New Roman" pitchFamily="18" charset="0"/>
                        </a:rPr>
                        <a:t>One's belief of how serious a condition and its consequences are</a:t>
                      </a:r>
                    </a:p>
                  </a:txBody>
                  <a:tcPr marL="8502" marR="8502" marT="8502" marB="8502">
                    <a:lnL>
                      <a:noFill/>
                    </a:lnL>
                    <a:lnR>
                      <a:noFill/>
                    </a:lnR>
                    <a:lnT>
                      <a:noFill/>
                    </a:lnT>
                    <a:lnB>
                      <a:noFill/>
                    </a:lnB>
                    <a:solidFill>
                      <a:srgbClr val="FFFFFF"/>
                    </a:solidFill>
                  </a:tcPr>
                </a:tc>
                <a:tc>
                  <a:txBody>
                    <a:bodyPr/>
                    <a:lstStyle/>
                    <a:p>
                      <a:pPr marL="342900" lvl="0" indent="-342900" algn="l" rtl="0" fontAlgn="auto" hangingPunct="1">
                        <a:spcAft>
                          <a:spcPts val="0"/>
                        </a:spcAft>
                        <a:buSzPts val="1000"/>
                        <a:buFont typeface="Symbol"/>
                        <a:buChar char=""/>
                        <a:tabLst>
                          <a:tab pos="457200" algn="l"/>
                        </a:tabLst>
                      </a:pPr>
                      <a:r>
                        <a:rPr lang="en-US" sz="1200" dirty="0">
                          <a:solidFill>
                            <a:schemeClr val="bg1">
                              <a:lumMod val="50000"/>
                            </a:schemeClr>
                          </a:solidFill>
                          <a:latin typeface="Times New Roman" pitchFamily="18" charset="0"/>
                          <a:ea typeface="Times New Roman"/>
                          <a:cs typeface="Times New Roman" pitchFamily="18" charset="0"/>
                        </a:rPr>
                        <a:t>Specify and describe consequences of the risk and the condition </a:t>
                      </a:r>
                    </a:p>
                  </a:txBody>
                  <a:tcPr marL="8502" marR="8502" marT="8502" marB="8502">
                    <a:lnL>
                      <a:noFill/>
                    </a:lnL>
                    <a:lnR>
                      <a:noFill/>
                    </a:lnR>
                    <a:lnT>
                      <a:noFill/>
                    </a:lnT>
                    <a:lnB>
                      <a:noFill/>
                    </a:lnB>
                    <a:solidFill>
                      <a:srgbClr val="FFFFFF"/>
                    </a:solidFill>
                  </a:tcPr>
                </a:tc>
              </a:tr>
              <a:tr h="1127765">
                <a:tc>
                  <a:txBody>
                    <a:bodyPr/>
                    <a:lstStyle/>
                    <a:p>
                      <a:pPr algn="l" rtl="0" fontAlgn="auto" hangingPunct="1">
                        <a:spcAft>
                          <a:spcPts val="0"/>
                        </a:spcAft>
                      </a:pPr>
                      <a:r>
                        <a:rPr lang="en-US" sz="1200" b="1">
                          <a:solidFill>
                            <a:schemeClr val="bg1">
                              <a:lumMod val="50000"/>
                            </a:schemeClr>
                          </a:solidFill>
                          <a:latin typeface="Times New Roman" pitchFamily="18" charset="0"/>
                          <a:ea typeface="Times New Roman"/>
                          <a:cs typeface="Times New Roman" pitchFamily="18" charset="0"/>
                        </a:rPr>
                        <a:t>3. Perceived Benefits</a:t>
                      </a:r>
                      <a:endParaRPr lang="en-US" sz="1200">
                        <a:solidFill>
                          <a:schemeClr val="bg1">
                            <a:lumMod val="50000"/>
                          </a:schemeClr>
                        </a:solidFill>
                        <a:latin typeface="Times New Roman" pitchFamily="18" charset="0"/>
                        <a:ea typeface="Times New Roman"/>
                        <a:cs typeface="Times New Roman" pitchFamily="18" charset="0"/>
                      </a:endParaRPr>
                    </a:p>
                  </a:txBody>
                  <a:tcPr marL="8502" marR="8502" marT="8502" marB="8502">
                    <a:lnL>
                      <a:noFill/>
                    </a:lnL>
                    <a:lnR>
                      <a:noFill/>
                    </a:lnR>
                    <a:lnT>
                      <a:noFill/>
                    </a:lnT>
                    <a:lnB>
                      <a:noFill/>
                    </a:lnB>
                    <a:solidFill>
                      <a:srgbClr val="FFFFFF"/>
                    </a:solidFill>
                  </a:tcPr>
                </a:tc>
                <a:tc>
                  <a:txBody>
                    <a:bodyPr/>
                    <a:lstStyle/>
                    <a:p>
                      <a:pPr algn="l" rtl="0" fontAlgn="auto" hangingPunct="1">
                        <a:spcAft>
                          <a:spcPts val="0"/>
                        </a:spcAft>
                      </a:pPr>
                      <a:r>
                        <a:rPr lang="en-US" sz="1200" dirty="0">
                          <a:solidFill>
                            <a:schemeClr val="bg1">
                              <a:lumMod val="50000"/>
                            </a:schemeClr>
                          </a:solidFill>
                          <a:latin typeface="Times New Roman" pitchFamily="18" charset="0"/>
                          <a:ea typeface="Times New Roman"/>
                          <a:cs typeface="Times New Roman" pitchFamily="18" charset="0"/>
                        </a:rPr>
                        <a:t>One's belief in the efficacy of the advised action to reduce risk or seriousness of impact</a:t>
                      </a:r>
                    </a:p>
                  </a:txBody>
                  <a:tcPr marL="8502" marR="8502" marT="8502" marB="8502">
                    <a:lnL>
                      <a:noFill/>
                    </a:lnL>
                    <a:lnR>
                      <a:noFill/>
                    </a:lnR>
                    <a:lnT>
                      <a:noFill/>
                    </a:lnT>
                    <a:lnB>
                      <a:noFill/>
                    </a:lnB>
                    <a:solidFill>
                      <a:srgbClr val="FFFFFF"/>
                    </a:solidFill>
                  </a:tcPr>
                </a:tc>
                <a:tc>
                  <a:txBody>
                    <a:bodyPr/>
                    <a:lstStyle/>
                    <a:p>
                      <a:pPr marL="342900" lvl="0" indent="-342900" algn="l" rtl="0" fontAlgn="auto" hangingPunct="1">
                        <a:spcAft>
                          <a:spcPts val="120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Define action to take — how, where, when</a:t>
                      </a:r>
                    </a:p>
                    <a:p>
                      <a:pPr marL="342900" lvl="0" indent="-342900" algn="l" rtl="0" fontAlgn="auto" hangingPunct="1">
                        <a:spcAft>
                          <a:spcPts val="120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Clarify the positive effects to expected</a:t>
                      </a:r>
                    </a:p>
                    <a:p>
                      <a:pPr marL="342900" lvl="0" indent="-342900" algn="l" rtl="0" fontAlgn="auto" hangingPunct="1">
                        <a:spcAft>
                          <a:spcPts val="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Describe evidence of effectiveness </a:t>
                      </a:r>
                    </a:p>
                  </a:txBody>
                  <a:tcPr marL="8502" marR="8502" marT="8502" marB="8502">
                    <a:lnL>
                      <a:noFill/>
                    </a:lnL>
                    <a:lnR>
                      <a:noFill/>
                    </a:lnR>
                    <a:lnT>
                      <a:noFill/>
                    </a:lnT>
                    <a:lnB>
                      <a:noFill/>
                    </a:lnB>
                    <a:solidFill>
                      <a:srgbClr val="FFFFFF"/>
                    </a:solidFill>
                  </a:tcPr>
                </a:tc>
              </a:tr>
              <a:tr h="498566">
                <a:tc>
                  <a:txBody>
                    <a:bodyPr/>
                    <a:lstStyle/>
                    <a:p>
                      <a:pPr algn="l" rtl="0" fontAlgn="auto" hangingPunct="1">
                        <a:spcAft>
                          <a:spcPts val="0"/>
                        </a:spcAft>
                      </a:pPr>
                      <a:r>
                        <a:rPr lang="en-US" sz="1200" b="1">
                          <a:solidFill>
                            <a:schemeClr val="bg1">
                              <a:lumMod val="50000"/>
                            </a:schemeClr>
                          </a:solidFill>
                          <a:latin typeface="Times New Roman" pitchFamily="18" charset="0"/>
                          <a:ea typeface="Times New Roman"/>
                          <a:cs typeface="Times New Roman" pitchFamily="18" charset="0"/>
                        </a:rPr>
                        <a:t>4. Perceived Barriers</a:t>
                      </a:r>
                      <a:endParaRPr lang="en-US" sz="1200">
                        <a:solidFill>
                          <a:schemeClr val="bg1">
                            <a:lumMod val="50000"/>
                          </a:schemeClr>
                        </a:solidFill>
                        <a:latin typeface="Times New Roman" pitchFamily="18" charset="0"/>
                        <a:ea typeface="Times New Roman"/>
                        <a:cs typeface="Times New Roman" pitchFamily="18" charset="0"/>
                      </a:endParaRPr>
                    </a:p>
                  </a:txBody>
                  <a:tcPr marL="8502" marR="8502" marT="8502" marB="8502">
                    <a:lnL>
                      <a:noFill/>
                    </a:lnL>
                    <a:lnR>
                      <a:noFill/>
                    </a:lnR>
                    <a:lnT>
                      <a:noFill/>
                    </a:lnT>
                    <a:lnB>
                      <a:noFill/>
                    </a:lnB>
                    <a:solidFill>
                      <a:srgbClr val="FFFFFF"/>
                    </a:solidFill>
                  </a:tcPr>
                </a:tc>
                <a:tc>
                  <a:txBody>
                    <a:bodyPr/>
                    <a:lstStyle/>
                    <a:p>
                      <a:pPr algn="l" rtl="0" fontAlgn="auto" hangingPunct="1">
                        <a:spcAft>
                          <a:spcPts val="0"/>
                        </a:spcAft>
                      </a:pPr>
                      <a:r>
                        <a:rPr lang="en-US" sz="1200">
                          <a:solidFill>
                            <a:schemeClr val="bg1">
                              <a:lumMod val="50000"/>
                            </a:schemeClr>
                          </a:solidFill>
                          <a:latin typeface="Times New Roman" pitchFamily="18" charset="0"/>
                          <a:ea typeface="Times New Roman"/>
                          <a:cs typeface="Times New Roman" pitchFamily="18" charset="0"/>
                        </a:rPr>
                        <a:t>One's belief in the tangible and psychological costs of the advised behavior</a:t>
                      </a:r>
                    </a:p>
                  </a:txBody>
                  <a:tcPr marL="8502" marR="8502" marT="8502" marB="8502">
                    <a:lnL>
                      <a:noFill/>
                    </a:lnL>
                    <a:lnR>
                      <a:noFill/>
                    </a:lnR>
                    <a:lnT>
                      <a:noFill/>
                    </a:lnT>
                    <a:lnB>
                      <a:noFill/>
                    </a:lnB>
                    <a:solidFill>
                      <a:srgbClr val="FFFFFF"/>
                    </a:solidFill>
                  </a:tcPr>
                </a:tc>
                <a:tc>
                  <a:txBody>
                    <a:bodyPr/>
                    <a:lstStyle/>
                    <a:p>
                      <a:pPr marL="342900" lvl="0" indent="-342900" algn="l" rtl="0" fontAlgn="auto" hangingPunct="1">
                        <a:spcAft>
                          <a:spcPts val="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Identify and reduce barriers through reassurance, incentives, and assistance </a:t>
                      </a:r>
                    </a:p>
                  </a:txBody>
                  <a:tcPr marL="8502" marR="8502" marT="8502" marB="8502">
                    <a:lnL>
                      <a:noFill/>
                    </a:lnL>
                    <a:lnR>
                      <a:noFill/>
                    </a:lnR>
                    <a:lnT>
                      <a:noFill/>
                    </a:lnT>
                    <a:lnB>
                      <a:noFill/>
                    </a:lnB>
                    <a:solidFill>
                      <a:srgbClr val="FFFFFF"/>
                    </a:solidFill>
                  </a:tcPr>
                </a:tc>
              </a:tr>
              <a:tr h="853219">
                <a:tc>
                  <a:txBody>
                    <a:bodyPr/>
                    <a:lstStyle/>
                    <a:p>
                      <a:pPr algn="l" rtl="0" fontAlgn="auto" hangingPunct="1">
                        <a:spcAft>
                          <a:spcPts val="0"/>
                        </a:spcAft>
                      </a:pPr>
                      <a:r>
                        <a:rPr lang="en-US" sz="1200" b="1">
                          <a:solidFill>
                            <a:schemeClr val="bg1">
                              <a:lumMod val="50000"/>
                            </a:schemeClr>
                          </a:solidFill>
                          <a:latin typeface="Times New Roman" pitchFamily="18" charset="0"/>
                          <a:ea typeface="Times New Roman"/>
                          <a:cs typeface="Times New Roman" pitchFamily="18" charset="0"/>
                        </a:rPr>
                        <a:t>5. Cues to Action</a:t>
                      </a:r>
                      <a:endParaRPr lang="en-US" sz="1200">
                        <a:solidFill>
                          <a:schemeClr val="bg1">
                            <a:lumMod val="50000"/>
                          </a:schemeClr>
                        </a:solidFill>
                        <a:latin typeface="Times New Roman" pitchFamily="18" charset="0"/>
                        <a:ea typeface="Times New Roman"/>
                        <a:cs typeface="Times New Roman" pitchFamily="18" charset="0"/>
                      </a:endParaRPr>
                    </a:p>
                  </a:txBody>
                  <a:tcPr marL="8502" marR="8502" marT="8502" marB="8502">
                    <a:lnL>
                      <a:noFill/>
                    </a:lnL>
                    <a:lnR>
                      <a:noFill/>
                    </a:lnR>
                    <a:lnT>
                      <a:noFill/>
                    </a:lnT>
                    <a:lnB>
                      <a:noFill/>
                    </a:lnB>
                    <a:solidFill>
                      <a:srgbClr val="FFFFFF"/>
                    </a:solidFill>
                  </a:tcPr>
                </a:tc>
                <a:tc>
                  <a:txBody>
                    <a:bodyPr/>
                    <a:lstStyle/>
                    <a:p>
                      <a:pPr algn="l" rtl="0" fontAlgn="auto" hangingPunct="1">
                        <a:spcAft>
                          <a:spcPts val="0"/>
                        </a:spcAft>
                      </a:pPr>
                      <a:r>
                        <a:rPr lang="en-US" sz="1200">
                          <a:solidFill>
                            <a:schemeClr val="bg1">
                              <a:lumMod val="50000"/>
                            </a:schemeClr>
                          </a:solidFill>
                          <a:latin typeface="Times New Roman" pitchFamily="18" charset="0"/>
                          <a:ea typeface="Times New Roman"/>
                          <a:cs typeface="Times New Roman" pitchFamily="18" charset="0"/>
                        </a:rPr>
                        <a:t>Strategies to activate "readiness"</a:t>
                      </a:r>
                    </a:p>
                  </a:txBody>
                  <a:tcPr marL="8502" marR="8502" marT="8502" marB="8502">
                    <a:lnL>
                      <a:noFill/>
                    </a:lnL>
                    <a:lnR>
                      <a:noFill/>
                    </a:lnR>
                    <a:lnT>
                      <a:noFill/>
                    </a:lnT>
                    <a:lnB>
                      <a:noFill/>
                    </a:lnB>
                    <a:solidFill>
                      <a:srgbClr val="FFFFFF"/>
                    </a:solidFill>
                  </a:tcPr>
                </a:tc>
                <a:tc>
                  <a:txBody>
                    <a:bodyPr/>
                    <a:lstStyle/>
                    <a:p>
                      <a:pPr marL="342900" lvl="0" indent="-342900" algn="l" rtl="0" fontAlgn="auto" hangingPunct="1">
                        <a:spcAft>
                          <a:spcPts val="120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Provide how-to information</a:t>
                      </a:r>
                    </a:p>
                    <a:p>
                      <a:pPr marL="342900" lvl="0" indent="-342900" algn="l" rtl="0" fontAlgn="auto" hangingPunct="1">
                        <a:spcAft>
                          <a:spcPts val="120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Promote awareness</a:t>
                      </a:r>
                    </a:p>
                    <a:p>
                      <a:pPr marL="342900" lvl="0" indent="-342900" algn="l" rtl="0" fontAlgn="auto" hangingPunct="1">
                        <a:spcAft>
                          <a:spcPts val="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Provide reminders </a:t>
                      </a:r>
                    </a:p>
                  </a:txBody>
                  <a:tcPr marL="8502" marR="8502" marT="8502" marB="8502">
                    <a:lnL>
                      <a:noFill/>
                    </a:lnL>
                    <a:lnR>
                      <a:noFill/>
                    </a:lnR>
                    <a:lnT>
                      <a:noFill/>
                    </a:lnT>
                    <a:lnB>
                      <a:noFill/>
                    </a:lnB>
                    <a:solidFill>
                      <a:srgbClr val="FFFFFF"/>
                    </a:solidFill>
                  </a:tcPr>
                </a:tc>
              </a:tr>
              <a:tr h="338973">
                <a:tc>
                  <a:txBody>
                    <a:bodyPr/>
                    <a:lstStyle/>
                    <a:p>
                      <a:pPr algn="l" rtl="0" fontAlgn="auto" hangingPunct="1">
                        <a:spcAft>
                          <a:spcPts val="0"/>
                        </a:spcAft>
                      </a:pPr>
                      <a:r>
                        <a:rPr lang="en-US" sz="1200" b="1">
                          <a:solidFill>
                            <a:schemeClr val="bg1">
                              <a:lumMod val="50000"/>
                            </a:schemeClr>
                          </a:solidFill>
                          <a:latin typeface="Times New Roman" pitchFamily="18" charset="0"/>
                          <a:ea typeface="Times New Roman"/>
                          <a:cs typeface="Times New Roman" pitchFamily="18" charset="0"/>
                        </a:rPr>
                        <a:t>6. Self-Efficacy </a:t>
                      </a:r>
                      <a:endParaRPr lang="en-US" sz="1200">
                        <a:solidFill>
                          <a:schemeClr val="bg1">
                            <a:lumMod val="50000"/>
                          </a:schemeClr>
                        </a:solidFill>
                        <a:latin typeface="Times New Roman" pitchFamily="18" charset="0"/>
                        <a:ea typeface="Times New Roman"/>
                        <a:cs typeface="Times New Roman" pitchFamily="18" charset="0"/>
                      </a:endParaRPr>
                    </a:p>
                  </a:txBody>
                  <a:tcPr marL="8502" marR="8502" marT="8502" marB="8502">
                    <a:lnL>
                      <a:noFill/>
                    </a:lnL>
                    <a:lnR>
                      <a:noFill/>
                    </a:lnR>
                    <a:lnT>
                      <a:noFill/>
                    </a:lnT>
                    <a:lnB>
                      <a:noFill/>
                    </a:lnB>
                    <a:solidFill>
                      <a:srgbClr val="FFFFFF"/>
                    </a:solidFill>
                  </a:tcPr>
                </a:tc>
                <a:tc>
                  <a:txBody>
                    <a:bodyPr/>
                    <a:lstStyle/>
                    <a:p>
                      <a:pPr algn="l" rtl="0" fontAlgn="auto" hangingPunct="1">
                        <a:spcAft>
                          <a:spcPts val="0"/>
                        </a:spcAft>
                      </a:pPr>
                      <a:r>
                        <a:rPr lang="en-US" sz="1200">
                          <a:solidFill>
                            <a:schemeClr val="bg1">
                              <a:lumMod val="50000"/>
                            </a:schemeClr>
                          </a:solidFill>
                          <a:latin typeface="Times New Roman" pitchFamily="18" charset="0"/>
                          <a:ea typeface="Times New Roman"/>
                          <a:cs typeface="Times New Roman" pitchFamily="18" charset="0"/>
                        </a:rPr>
                        <a:t>Confidence in one's ability to take action</a:t>
                      </a:r>
                    </a:p>
                  </a:txBody>
                  <a:tcPr marL="8502" marR="8502" marT="8502" marB="8502">
                    <a:lnL>
                      <a:noFill/>
                    </a:lnL>
                    <a:lnR>
                      <a:noFill/>
                    </a:lnR>
                    <a:lnT>
                      <a:noFill/>
                    </a:lnT>
                    <a:lnB>
                      <a:noFill/>
                    </a:lnB>
                    <a:solidFill>
                      <a:srgbClr val="FFFFFF"/>
                    </a:solidFill>
                  </a:tcPr>
                </a:tc>
                <a:tc>
                  <a:txBody>
                    <a:bodyPr/>
                    <a:lstStyle/>
                    <a:p>
                      <a:pPr marL="342900" lvl="0" indent="-342900" algn="l" rtl="0" fontAlgn="auto" hangingPunct="1">
                        <a:spcAft>
                          <a:spcPts val="0"/>
                        </a:spcAft>
                        <a:buSzPts val="1000"/>
                        <a:buFont typeface="Symbol"/>
                        <a:buChar char=""/>
                        <a:tabLst>
                          <a:tab pos="457200" algn="l"/>
                        </a:tabLst>
                      </a:pPr>
                      <a:r>
                        <a:rPr lang="en-US" sz="1200" dirty="0">
                          <a:solidFill>
                            <a:schemeClr val="bg1">
                              <a:lumMod val="50000"/>
                            </a:schemeClr>
                          </a:solidFill>
                          <a:latin typeface="Times New Roman" pitchFamily="18" charset="0"/>
                          <a:ea typeface="Times New Roman"/>
                          <a:cs typeface="Times New Roman" pitchFamily="18" charset="0"/>
                        </a:rPr>
                        <a:t>Provide training, guidance, and positive reinforcement </a:t>
                      </a:r>
                    </a:p>
                  </a:txBody>
                  <a:tcPr marL="8502" marR="8502" marT="8502" marB="8502">
                    <a:lnL>
                      <a:noFill/>
                    </a:lnL>
                    <a:lnR>
                      <a:noFill/>
                    </a:lnR>
                    <a:lnT>
                      <a:noFill/>
                    </a:lnT>
                    <a:lnB>
                      <a:noFill/>
                    </a:lnB>
                    <a:solidFill>
                      <a:srgbClr val="FFFFFF"/>
                    </a:solidFill>
                  </a:tcPr>
                </a:tc>
              </a:tr>
            </a:tbl>
          </a:graphicData>
        </a:graphic>
      </p:graphicFrame>
      <p:sp>
        <p:nvSpPr>
          <p:cNvPr id="59419" name="Rectangle 1"/>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algn="justLow" rtl="0" eaLnBrk="0" hangingPunct="0"/>
            <a:endParaRPr lang="ar-SA"/>
          </a:p>
        </p:txBody>
      </p:sp>
      <p:sp>
        <p:nvSpPr>
          <p:cNvPr id="59420" name="Rectangle 2"/>
          <p:cNvSpPr>
            <a:spLocks noChangeArrowheads="1"/>
          </p:cNvSpPr>
          <p:nvPr/>
        </p:nvSpPr>
        <p:spPr bwMode="auto">
          <a:xfrm>
            <a:off x="1547813" y="492125"/>
            <a:ext cx="6372225" cy="369888"/>
          </a:xfrm>
          <a:prstGeom prst="rect">
            <a:avLst/>
          </a:prstGeom>
          <a:noFill/>
          <a:ln w="9525">
            <a:noFill/>
            <a:miter lim="800000"/>
            <a:headEnd/>
            <a:tailEnd/>
          </a:ln>
        </p:spPr>
        <p:txBody>
          <a:bodyPr anchor="ctr">
            <a:spAutoFit/>
          </a:bodyPr>
          <a:lstStyle/>
          <a:p>
            <a:pPr algn="ctr" rtl="0" eaLnBrk="0" hangingPunct="0">
              <a:buFontTx/>
              <a:buChar char="•"/>
            </a:pPr>
            <a:r>
              <a:rPr lang="en-US">
                <a:latin typeface="Arial Black" pitchFamily="34" charset="0"/>
                <a:cs typeface="Times New Roman" pitchFamily="18" charset="0"/>
              </a:rPr>
              <a:t>Define &amp; Apply HBM Concepts</a:t>
            </a:r>
            <a:endParaRPr lang="en-US"/>
          </a:p>
        </p:txBody>
      </p:sp>
    </p:spTree>
  </p:cSld>
  <p:clrMapOvr>
    <a:masterClrMapping/>
  </p:clrMapOvr>
  <p:transition>
    <p:push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E7021EF3-59BC-40E8-8057-1B001E19522C}" type="slidenum">
              <a:rPr lang="ar-SA"/>
              <a:pPr>
                <a:defRPr/>
              </a:pPr>
              <a:t>6</a:t>
            </a:fld>
            <a:endParaRPr lang="en-US"/>
          </a:p>
        </p:txBody>
      </p:sp>
      <p:sp>
        <p:nvSpPr>
          <p:cNvPr id="8195" name="Rectangle 3"/>
          <p:cNvSpPr>
            <a:spLocks noGrp="1" noRot="1" noChangeArrowheads="1"/>
          </p:cNvSpPr>
          <p:nvPr>
            <p:ph type="body" idx="1"/>
          </p:nvPr>
        </p:nvSpPr>
        <p:spPr>
          <a:xfrm>
            <a:off x="1043632" y="1351632"/>
            <a:ext cx="7416800" cy="4165600"/>
          </a:xfrm>
        </p:spPr>
        <p:txBody>
          <a:bodyPr/>
          <a:lstStyle/>
          <a:p>
            <a:pPr algn="ctr" rtl="0" eaLnBrk="1" hangingPunct="1">
              <a:lnSpc>
                <a:spcPct val="80000"/>
              </a:lnSpc>
              <a:buFont typeface="Wingdings" pitchFamily="2" charset="2"/>
              <a:buNone/>
              <a:defRPr/>
            </a:pPr>
            <a:endParaRPr lang="en-GB" sz="2400" b="1" dirty="0" smtClean="0">
              <a:latin typeface="Verdana" pitchFamily="34" charset="0"/>
            </a:endParaRPr>
          </a:p>
          <a:p>
            <a:pPr algn="ctr" rtl="0" eaLnBrk="1" hangingPunct="1">
              <a:lnSpc>
                <a:spcPct val="80000"/>
              </a:lnSpc>
              <a:buFont typeface="Wingdings" pitchFamily="2" charset="2"/>
              <a:buNone/>
              <a:defRPr/>
            </a:pPr>
            <a:r>
              <a:rPr lang="en-GB" sz="2400" i="1" dirty="0" smtClean="0">
                <a:latin typeface="Verdana" pitchFamily="34" charset="0"/>
              </a:rPr>
              <a:t>OUR</a:t>
            </a:r>
            <a:r>
              <a:rPr lang="en-GB" sz="2400" b="1" i="1" dirty="0" smtClean="0">
                <a:latin typeface="Verdana" pitchFamily="34" charset="0"/>
              </a:rPr>
              <a:t> Overall Aim</a:t>
            </a:r>
            <a:endParaRPr lang="en-GB" sz="2400" b="1" i="1" dirty="0" smtClean="0">
              <a:latin typeface="Verdana" pitchFamily="34" charset="0"/>
              <a:sym typeface="Symbol" pitchFamily="18" charset="2"/>
            </a:endParaRPr>
          </a:p>
          <a:p>
            <a:pPr algn="ctr" rtl="0" eaLnBrk="1" hangingPunct="1">
              <a:lnSpc>
                <a:spcPct val="80000"/>
              </a:lnSpc>
              <a:buFont typeface="Wingdings" pitchFamily="2" charset="2"/>
              <a:buNone/>
              <a:defRPr/>
            </a:pPr>
            <a:r>
              <a:rPr lang="en-GB" sz="2400" b="1" dirty="0" smtClean="0">
                <a:latin typeface="Verdana" pitchFamily="34" charset="0"/>
                <a:sym typeface="Symbol" pitchFamily="18" charset="2"/>
              </a:rPr>
              <a:t></a:t>
            </a:r>
            <a:endParaRPr lang="en-GB" sz="2400" b="1" dirty="0" smtClean="0">
              <a:latin typeface="Verdana" pitchFamily="34" charset="0"/>
            </a:endParaRPr>
          </a:p>
          <a:p>
            <a:pPr algn="ctr" rtl="0" eaLnBrk="1" hangingPunct="1">
              <a:lnSpc>
                <a:spcPct val="80000"/>
              </a:lnSpc>
              <a:buFont typeface="Wingdings" pitchFamily="2" charset="2"/>
              <a:buNone/>
              <a:defRPr/>
            </a:pPr>
            <a:r>
              <a:rPr lang="en-GB" sz="1800" b="1" i="1" dirty="0" smtClean="0">
                <a:latin typeface="Verdana" pitchFamily="34" charset="0"/>
              </a:rPr>
              <a:t>The Way Ahead Towards</a:t>
            </a:r>
            <a:r>
              <a:rPr lang="en-GB" sz="2400" b="1" dirty="0" smtClean="0">
                <a:latin typeface="Verdana" pitchFamily="34" charset="0"/>
              </a:rPr>
              <a:t> </a:t>
            </a:r>
          </a:p>
          <a:p>
            <a:pPr algn="ctr" rtl="0" eaLnBrk="1" hangingPunct="1">
              <a:lnSpc>
                <a:spcPct val="80000"/>
              </a:lnSpc>
              <a:buFont typeface="Wingdings" pitchFamily="2" charset="2"/>
              <a:buNone/>
              <a:defRPr/>
            </a:pPr>
            <a:r>
              <a:rPr lang="en-GB" sz="2400" b="1" dirty="0" smtClean="0">
                <a:latin typeface="Verdana" pitchFamily="34" charset="0"/>
              </a:rPr>
              <a:t> </a:t>
            </a:r>
          </a:p>
          <a:p>
            <a:pPr algn="ctr" rtl="0" eaLnBrk="1" hangingPunct="1">
              <a:lnSpc>
                <a:spcPct val="80000"/>
              </a:lnSpc>
              <a:buFont typeface="Wingdings" pitchFamily="2" charset="2"/>
              <a:buNone/>
              <a:defRPr/>
            </a:pPr>
            <a:r>
              <a:rPr lang="en-GB" sz="3600" b="1" i="1" dirty="0" smtClean="0">
                <a:latin typeface="Arial Black" pitchFamily="34" charset="0"/>
              </a:rPr>
              <a:t>APCHE</a:t>
            </a:r>
            <a:r>
              <a:rPr lang="en-GB" sz="3600" b="1" i="1" dirty="0" smtClean="0"/>
              <a:t>’</a:t>
            </a:r>
            <a:r>
              <a:rPr lang="en-GB" sz="3600" i="1" dirty="0" smtClean="0">
                <a:latin typeface="Arial Black" pitchFamily="34" charset="0"/>
              </a:rPr>
              <a:t>R</a:t>
            </a:r>
            <a:r>
              <a:rPr lang="en-GB" b="1" i="1" dirty="0" smtClean="0">
                <a:latin typeface="Arial Black" pitchFamily="34" charset="0"/>
              </a:rPr>
              <a:t>  QUALITY OF </a:t>
            </a:r>
            <a:r>
              <a:rPr lang="en-US" b="1" i="1" dirty="0" smtClean="0">
                <a:latin typeface="Arial Black" pitchFamily="34" charset="0"/>
              </a:rPr>
              <a:t>DHE</a:t>
            </a:r>
            <a:endParaRPr lang="en-GB" sz="2800" b="1" i="1" dirty="0" smtClean="0">
              <a:latin typeface="Arial Black" pitchFamily="34" charset="0"/>
            </a:endParaRPr>
          </a:p>
          <a:p>
            <a:pPr algn="ctr" rtl="0" eaLnBrk="1" hangingPunct="1">
              <a:lnSpc>
                <a:spcPct val="80000"/>
              </a:lnSpc>
              <a:buFont typeface="Wingdings" pitchFamily="2" charset="2"/>
              <a:buNone/>
              <a:defRPr/>
            </a:pPr>
            <a:endParaRPr lang="en-GB" sz="2800" i="1" dirty="0" smtClean="0">
              <a:latin typeface="Arial Black" pitchFamily="34" charset="0"/>
            </a:endParaRPr>
          </a:p>
          <a:p>
            <a:pPr algn="ctr" rtl="0" eaLnBrk="1" hangingPunct="1">
              <a:lnSpc>
                <a:spcPct val="80000"/>
              </a:lnSpc>
              <a:buFont typeface="Wingdings" pitchFamily="2" charset="2"/>
              <a:buNone/>
              <a:defRPr/>
            </a:pPr>
            <a:r>
              <a:rPr lang="en-GB" sz="2400" b="1" dirty="0" smtClean="0">
                <a:latin typeface="Verdana" pitchFamily="34" charset="0"/>
              </a:rPr>
              <a:t> </a:t>
            </a:r>
            <a:r>
              <a:rPr lang="en-GB" sz="2400" b="1" i="1" dirty="0" smtClean="0">
                <a:latin typeface="Verdana" pitchFamily="34" charset="0"/>
              </a:rPr>
              <a:t>The </a:t>
            </a:r>
          </a:p>
          <a:p>
            <a:pPr algn="ctr" rtl="0" eaLnBrk="1" hangingPunct="1">
              <a:lnSpc>
                <a:spcPct val="80000"/>
              </a:lnSpc>
              <a:buFont typeface="Wingdings" pitchFamily="2" charset="2"/>
              <a:buNone/>
              <a:defRPr/>
            </a:pPr>
            <a:r>
              <a:rPr lang="en-GB" sz="2400" b="1" i="1" dirty="0" smtClean="0"/>
              <a:t>“</a:t>
            </a:r>
            <a:r>
              <a:rPr lang="en-GB" i="1" dirty="0" smtClean="0">
                <a:latin typeface="Arial Black" pitchFamily="34" charset="0"/>
              </a:rPr>
              <a:t>A</a:t>
            </a:r>
            <a:r>
              <a:rPr lang="en-GB" sz="2400" i="1" dirty="0" smtClean="0">
                <a:latin typeface="Arial Black" pitchFamily="34" charset="0"/>
              </a:rPr>
              <a:t>ssertive </a:t>
            </a:r>
            <a:r>
              <a:rPr lang="en-GB" i="1" dirty="0" smtClean="0">
                <a:latin typeface="Arial Black" pitchFamily="34" charset="0"/>
              </a:rPr>
              <a:t>P</a:t>
            </a:r>
            <a:r>
              <a:rPr lang="en-GB" sz="2400" i="1" dirty="0" smtClean="0">
                <a:latin typeface="Arial Black" pitchFamily="34" charset="0"/>
              </a:rPr>
              <a:t>atients </a:t>
            </a:r>
            <a:r>
              <a:rPr lang="en-GB" i="1" dirty="0" smtClean="0">
                <a:latin typeface="Arial Black" pitchFamily="34" charset="0"/>
              </a:rPr>
              <a:t>C</a:t>
            </a:r>
            <a:r>
              <a:rPr lang="en-GB" sz="2400" i="1" dirty="0" smtClean="0">
                <a:latin typeface="Arial Black" pitchFamily="34" charset="0"/>
              </a:rPr>
              <a:t>entred </a:t>
            </a:r>
            <a:r>
              <a:rPr lang="en-GB" i="1" dirty="0" smtClean="0">
                <a:latin typeface="Arial Black" pitchFamily="34" charset="0"/>
              </a:rPr>
              <a:t>HE</a:t>
            </a:r>
            <a:r>
              <a:rPr lang="en-GB" sz="2400" b="1" i="1" dirty="0" smtClean="0"/>
              <a:t>”</a:t>
            </a:r>
            <a:r>
              <a:rPr lang="en-GB" sz="2400" b="1" i="1" dirty="0" smtClean="0">
                <a:latin typeface="Verdana" pitchFamily="34" charset="0"/>
              </a:rPr>
              <a:t> </a:t>
            </a:r>
            <a:r>
              <a:rPr lang="en-GB" sz="1800" i="1" dirty="0" smtClean="0">
                <a:latin typeface="Arial Black" pitchFamily="34" charset="0"/>
              </a:rPr>
              <a:t>with </a:t>
            </a:r>
            <a:r>
              <a:rPr lang="en-GB" sz="2400" i="1" dirty="0" smtClean="0">
                <a:latin typeface="Arial Black" pitchFamily="34" charset="0"/>
              </a:rPr>
              <a:t>Best Evidence</a:t>
            </a:r>
            <a:r>
              <a:rPr lang="en-GB" sz="2400" b="1" i="1" dirty="0" smtClean="0">
                <a:latin typeface="Verdana" pitchFamily="34" charset="0"/>
              </a:rPr>
              <a:t>  to assure quality of DHS </a:t>
            </a:r>
            <a:endParaRPr lang="en-US" sz="2400" b="1" i="1" dirty="0" smtClean="0">
              <a:latin typeface="Verdana" pitchFamily="34" charset="0"/>
            </a:endParaRPr>
          </a:p>
        </p:txBody>
      </p:sp>
    </p:spTree>
  </p:cSld>
  <p:clrMapOvr>
    <a:masterClrMapping/>
  </p:clrMapOvr>
  <p:transition>
    <p:push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اريخ 3"/>
          <p:cNvSpPr>
            <a:spLocks noGrp="1"/>
          </p:cNvSpPr>
          <p:nvPr>
            <p:ph type="dt" sz="quarter" idx="10"/>
          </p:nvPr>
        </p:nvSpPr>
        <p:spPr/>
        <p:txBody>
          <a:bodyPr/>
          <a:lstStyle/>
          <a:p>
            <a:pPr>
              <a:defRPr/>
            </a:pPr>
            <a:r>
              <a:rPr lang="ar-SA" smtClean="0"/>
              <a:t>CHS487</a:t>
            </a:r>
            <a:endParaRPr lang="en-US"/>
          </a:p>
        </p:txBody>
      </p:sp>
      <p:sp>
        <p:nvSpPr>
          <p:cNvPr id="6"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7" name="عنصر نائب لرقم الشريحة 5"/>
          <p:cNvSpPr>
            <a:spLocks noGrp="1"/>
          </p:cNvSpPr>
          <p:nvPr>
            <p:ph type="sldNum" sz="quarter" idx="12"/>
          </p:nvPr>
        </p:nvSpPr>
        <p:spPr/>
        <p:txBody>
          <a:bodyPr/>
          <a:lstStyle/>
          <a:p>
            <a:pPr>
              <a:defRPr/>
            </a:pPr>
            <a:fld id="{1D774589-31EC-4155-BB98-5A4B104657EB}" type="slidenum">
              <a:rPr lang="ar-SA"/>
              <a:pPr>
                <a:defRPr/>
              </a:pPr>
              <a:t>60</a:t>
            </a:fld>
            <a:endParaRPr lang="en-US"/>
          </a:p>
        </p:txBody>
      </p:sp>
      <p:sp>
        <p:nvSpPr>
          <p:cNvPr id="129026" name="Rectangle 2"/>
          <p:cNvSpPr>
            <a:spLocks noGrp="1" noRot="1" noChangeArrowheads="1"/>
          </p:cNvSpPr>
          <p:nvPr>
            <p:ph type="title"/>
          </p:nvPr>
        </p:nvSpPr>
        <p:spPr>
          <a:xfrm>
            <a:off x="1619250" y="144463"/>
            <a:ext cx="6400800" cy="836612"/>
          </a:xfrm>
        </p:spPr>
        <p:txBody>
          <a:bodyPr/>
          <a:lstStyle/>
          <a:p>
            <a:pPr rtl="0" eaLnBrk="1" hangingPunct="1">
              <a:defRPr/>
            </a:pPr>
            <a:r>
              <a:rPr lang="en-US" sz="2000" smtClean="0"/>
              <a:t>HBM Predict &amp; explain Sick Role &amp; Predict Preventive H Behavior</a:t>
            </a:r>
            <a:r>
              <a:rPr lang="en-US" sz="3600" smtClean="0"/>
              <a:t>  </a:t>
            </a:r>
            <a:r>
              <a:rPr lang="ar-SA" sz="3600" smtClean="0"/>
              <a:t> </a:t>
            </a:r>
            <a:endParaRPr lang="en-US" sz="3600" smtClean="0"/>
          </a:p>
        </p:txBody>
      </p:sp>
      <p:pic>
        <p:nvPicPr>
          <p:cNvPr id="60422" name="Picture 4" descr="HBMPrdict &amp; Explian2"/>
          <p:cNvPicPr>
            <a:picLocks noGrp="1" noChangeAspect="1" noChangeArrowheads="1"/>
          </p:cNvPicPr>
          <p:nvPr>
            <p:ph type="body" idx="1"/>
          </p:nvPr>
        </p:nvPicPr>
        <p:blipFill>
          <a:blip r:embed="rId2" cstate="print"/>
          <a:srcRect t="2895"/>
          <a:stretch>
            <a:fillRect/>
          </a:stretch>
        </p:blipFill>
        <p:spPr>
          <a:xfrm>
            <a:off x="538163" y="1268413"/>
            <a:ext cx="3602037" cy="4824412"/>
          </a:xfrm>
          <a:noFill/>
        </p:spPr>
      </p:pic>
      <p:pic>
        <p:nvPicPr>
          <p:cNvPr id="60423" name="Picture 5" descr="HBMPredict &amp; Explian PHBehave2"/>
          <p:cNvPicPr>
            <a:picLocks noChangeAspect="1" noChangeArrowheads="1"/>
          </p:cNvPicPr>
          <p:nvPr/>
        </p:nvPicPr>
        <p:blipFill>
          <a:blip r:embed="rId3" cstate="print"/>
          <a:srcRect/>
          <a:stretch>
            <a:fillRect/>
          </a:stretch>
        </p:blipFill>
        <p:spPr bwMode="auto">
          <a:xfrm>
            <a:off x="4356100" y="1268413"/>
            <a:ext cx="4319588" cy="4752975"/>
          </a:xfrm>
          <a:prstGeom prst="rect">
            <a:avLst/>
          </a:prstGeom>
          <a:noFill/>
          <a:ln w="9525">
            <a:noFill/>
            <a:miter lim="800000"/>
            <a:headEnd/>
            <a:tailEnd/>
          </a:ln>
        </p:spPr>
      </p:pic>
    </p:spTree>
  </p:cSld>
  <p:clrMapOvr>
    <a:masterClrMapping/>
  </p:clrMapOvr>
  <p:transition>
    <p:push dir="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p:cNvSpPr>
            <a:spLocks noGrp="1" noChangeArrowheads="1"/>
          </p:cNvSpPr>
          <p:nvPr>
            <p:ph type="dt" sz="quarter" idx="10"/>
          </p:nvPr>
        </p:nvSpPr>
        <p:spPr/>
        <p:txBody>
          <a:bodyPr/>
          <a:lstStyle/>
          <a:p>
            <a:pPr>
              <a:defRPr/>
            </a:pPr>
            <a:r>
              <a:rPr lang="ar-SA" smtClean="0"/>
              <a:t>CHS487</a:t>
            </a:r>
            <a:endParaRPr lang="en-US"/>
          </a:p>
        </p:txBody>
      </p:sp>
      <p:sp>
        <p:nvSpPr>
          <p:cNvPr id="5" name="Rectangle 12"/>
          <p:cNvSpPr>
            <a:spLocks noGrp="1" noChangeArrowheads="1"/>
          </p:cNvSpPr>
          <p:nvPr>
            <p:ph type="ftr" sz="quarter" idx="11"/>
          </p:nvPr>
        </p:nvSpPr>
        <p:spPr/>
        <p:txBody>
          <a:bodyPr/>
          <a:lstStyle/>
          <a:p>
            <a:pPr>
              <a:defRPr/>
            </a:pPr>
            <a:r>
              <a:rPr lang="en-US" smtClean="0"/>
              <a:t>Johali 2 DHES 2014</a:t>
            </a:r>
            <a:endParaRPr lang="en-US"/>
          </a:p>
        </p:txBody>
      </p:sp>
      <p:sp>
        <p:nvSpPr>
          <p:cNvPr id="6" name="Rectangle 13"/>
          <p:cNvSpPr>
            <a:spLocks noGrp="1" noChangeArrowheads="1"/>
          </p:cNvSpPr>
          <p:nvPr>
            <p:ph type="sldNum" sz="quarter" idx="12"/>
          </p:nvPr>
        </p:nvSpPr>
        <p:spPr/>
        <p:txBody>
          <a:bodyPr/>
          <a:lstStyle/>
          <a:p>
            <a:pPr>
              <a:defRPr/>
            </a:pPr>
            <a:fld id="{B77730E4-A080-4980-B79C-68B6C7D1274D}" type="slidenum">
              <a:rPr lang="ar-SA"/>
              <a:pPr>
                <a:defRPr/>
              </a:pPr>
              <a:t>61</a:t>
            </a:fld>
            <a:endParaRPr lang="en-US"/>
          </a:p>
        </p:txBody>
      </p:sp>
      <p:sp>
        <p:nvSpPr>
          <p:cNvPr id="62468" name="Rectangle 4"/>
          <p:cNvSpPr>
            <a:spLocks noGrp="1" noChangeArrowheads="1"/>
          </p:cNvSpPr>
          <p:nvPr>
            <p:ph type="ctrTitle"/>
          </p:nvPr>
        </p:nvSpPr>
        <p:spPr>
          <a:xfrm>
            <a:off x="928662" y="571480"/>
            <a:ext cx="2508243" cy="728662"/>
          </a:xfrm>
        </p:spPr>
        <p:txBody>
          <a:bodyPr/>
          <a:lstStyle/>
          <a:p>
            <a:pPr rtl="0" eaLnBrk="1" hangingPunct="1">
              <a:defRPr/>
            </a:pPr>
            <a:r>
              <a:rPr lang="en-US" sz="3800" i="1" dirty="0" smtClean="0"/>
              <a:t>DHES </a:t>
            </a:r>
            <a:endParaRPr lang="en-US" sz="3800" dirty="0" smtClean="0"/>
          </a:p>
        </p:txBody>
      </p:sp>
      <p:sp>
        <p:nvSpPr>
          <p:cNvPr id="62469" name="Rectangle 5"/>
          <p:cNvSpPr>
            <a:spLocks noGrp="1" noChangeArrowheads="1"/>
          </p:cNvSpPr>
          <p:nvPr>
            <p:ph type="subTitle" idx="1"/>
          </p:nvPr>
        </p:nvSpPr>
        <p:spPr>
          <a:xfrm>
            <a:off x="1979613" y="1412875"/>
            <a:ext cx="6400800" cy="3384550"/>
          </a:xfrm>
        </p:spPr>
        <p:txBody>
          <a:bodyPr/>
          <a:lstStyle/>
          <a:p>
            <a:pPr algn="l" rtl="0" eaLnBrk="1" hangingPunct="1">
              <a:defRPr/>
            </a:pPr>
            <a:r>
              <a:rPr lang="en-US" sz="2800" dirty="0" smtClean="0">
                <a:latin typeface="Arial Black" pitchFamily="34" charset="0"/>
              </a:rPr>
              <a:t>Related</a:t>
            </a:r>
            <a:r>
              <a:rPr lang="en-US" sz="3600" b="1" dirty="0" smtClean="0">
                <a:latin typeface="Arial Black" pitchFamily="34" charset="0"/>
              </a:rPr>
              <a:t> </a:t>
            </a:r>
          </a:p>
          <a:p>
            <a:pPr algn="ctr" rtl="0" eaLnBrk="1" hangingPunct="1">
              <a:defRPr/>
            </a:pPr>
            <a:r>
              <a:rPr lang="en-US" sz="4000" b="1" dirty="0" smtClean="0">
                <a:latin typeface="Arial Black" pitchFamily="34" charset="0"/>
              </a:rPr>
              <a:t>ETHICS</a:t>
            </a:r>
          </a:p>
          <a:p>
            <a:pPr algn="ctr" rtl="0" eaLnBrk="1" hangingPunct="1">
              <a:defRPr/>
            </a:pPr>
            <a:r>
              <a:rPr lang="en-US" sz="4000" b="1" dirty="0" smtClean="0">
                <a:latin typeface="Arial Black" pitchFamily="34" charset="0"/>
              </a:rPr>
              <a:t>&amp; </a:t>
            </a:r>
          </a:p>
          <a:p>
            <a:pPr algn="ctr" rtl="0" eaLnBrk="1" hangingPunct="1">
              <a:defRPr/>
            </a:pPr>
            <a:r>
              <a:rPr lang="en-US" sz="4000" b="1" dirty="0" smtClean="0">
                <a:latin typeface="Arial Black" pitchFamily="34" charset="0"/>
              </a:rPr>
              <a:t>COMMUNICATION</a:t>
            </a:r>
          </a:p>
          <a:p>
            <a:pPr algn="ctr" rtl="0" eaLnBrk="1" hangingPunct="1">
              <a:defRPr/>
            </a:pPr>
            <a:endParaRPr lang="en-US" sz="2000" i="1" dirty="0" smtClean="0">
              <a:latin typeface="Arial Black" pitchFamily="34" charset="0"/>
            </a:endParaRPr>
          </a:p>
        </p:txBody>
      </p:sp>
      <p:sp>
        <p:nvSpPr>
          <p:cNvPr id="7" name="مستطيل 6"/>
          <p:cNvSpPr/>
          <p:nvPr/>
        </p:nvSpPr>
        <p:spPr>
          <a:xfrm>
            <a:off x="2285984" y="5500702"/>
            <a:ext cx="5134739" cy="369332"/>
          </a:xfrm>
          <a:prstGeom prst="rect">
            <a:avLst/>
          </a:prstGeom>
        </p:spPr>
        <p:txBody>
          <a:bodyPr wrap="none">
            <a:spAutoFit/>
          </a:bodyPr>
          <a:lstStyle/>
          <a:p>
            <a:r>
              <a:rPr lang="en-US" b="1" dirty="0" smtClean="0"/>
              <a:t>Bases Can Facilitate Quality of Plan NHEPC </a:t>
            </a:r>
            <a:endParaRPr lang="ar-SA" dirty="0"/>
          </a:p>
        </p:txBody>
      </p:sp>
    </p:spTree>
  </p:cSld>
  <p:clrMapOvr>
    <a:masterClrMapping/>
  </p:clrMapOvr>
  <p:transition>
    <p:push dir="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A0636D88-3BF1-4053-BE96-CBC173EB06ED}" type="slidenum">
              <a:rPr lang="ar-SA"/>
              <a:pPr>
                <a:defRPr/>
              </a:pPr>
              <a:t>62</a:t>
            </a:fld>
            <a:endParaRPr lang="en-US"/>
          </a:p>
        </p:txBody>
      </p:sp>
      <p:sp>
        <p:nvSpPr>
          <p:cNvPr id="63490" name="Rectangle 2"/>
          <p:cNvSpPr>
            <a:spLocks noGrp="1" noRot="1" noChangeArrowheads="1"/>
          </p:cNvSpPr>
          <p:nvPr>
            <p:ph type="title"/>
          </p:nvPr>
        </p:nvSpPr>
        <p:spPr>
          <a:xfrm>
            <a:off x="2051050" y="228600"/>
            <a:ext cx="5834063" cy="1255713"/>
          </a:xfrm>
        </p:spPr>
        <p:txBody>
          <a:bodyPr/>
          <a:lstStyle/>
          <a:p>
            <a:pPr eaLnBrk="1" hangingPunct="1">
              <a:defRPr/>
            </a:pPr>
            <a:r>
              <a:rPr lang="en-US" sz="2800" b="0" smtClean="0"/>
              <a:t>ETHICS </a:t>
            </a:r>
            <a:r>
              <a:rPr lang="en-US" sz="1800" smtClean="0"/>
              <a:t/>
            </a:r>
            <a:br>
              <a:rPr lang="en-US" sz="1800" smtClean="0"/>
            </a:br>
            <a:r>
              <a:rPr lang="en-US" sz="1800" smtClean="0"/>
              <a:t>THE MOAJOE ISLAMIC ETHICAL BASES</a:t>
            </a:r>
            <a:r>
              <a:rPr lang="en-US" sz="2000" b="0" smtClean="0"/>
              <a:t/>
            </a:r>
            <a:br>
              <a:rPr lang="en-US" sz="2000" b="0" smtClean="0"/>
            </a:br>
            <a:r>
              <a:rPr lang="en-US" sz="2800" b="0" i="1" smtClean="0"/>
              <a:t>ISLAMIC </a:t>
            </a:r>
            <a:r>
              <a:rPr lang="en-US" sz="2800" i="1" smtClean="0"/>
              <a:t>ESSENTIALS</a:t>
            </a:r>
            <a:endParaRPr lang="en-US" sz="4800" smtClean="0"/>
          </a:p>
        </p:txBody>
      </p:sp>
      <p:sp>
        <p:nvSpPr>
          <p:cNvPr id="63491" name="Rectangle 3"/>
          <p:cNvSpPr>
            <a:spLocks noGrp="1" noRot="1" noChangeArrowheads="1"/>
          </p:cNvSpPr>
          <p:nvPr>
            <p:ph type="body" idx="1"/>
          </p:nvPr>
        </p:nvSpPr>
        <p:spPr>
          <a:xfrm>
            <a:off x="900113" y="1846263"/>
            <a:ext cx="7862887" cy="3743325"/>
          </a:xfrm>
        </p:spPr>
        <p:txBody>
          <a:bodyPr/>
          <a:lstStyle/>
          <a:p>
            <a:pPr algn="l" rtl="0" eaLnBrk="1" hangingPunct="1">
              <a:lnSpc>
                <a:spcPct val="90000"/>
              </a:lnSpc>
              <a:defRPr/>
            </a:pPr>
            <a:r>
              <a:rPr lang="en-US" sz="2000" smtClean="0">
                <a:latin typeface="Arial Black" pitchFamily="34" charset="0"/>
              </a:rPr>
              <a:t>Individual/Personal Nature &amp; Educational Development: </a:t>
            </a:r>
            <a:r>
              <a:rPr lang="en-US" sz="2000" i="1" smtClean="0">
                <a:latin typeface="Arial Black" pitchFamily="34" charset="0"/>
              </a:rPr>
              <a:t>from fetus - later age &amp; day after					</a:t>
            </a:r>
            <a:r>
              <a:rPr lang="ar-SA" sz="2000" smtClean="0">
                <a:latin typeface="Arial Black" pitchFamily="34" charset="0"/>
              </a:rPr>
              <a:t>التربية والتطور الطبيعي للفرد</a:t>
            </a:r>
            <a:endParaRPr lang="en-US" sz="2000" smtClean="0">
              <a:latin typeface="Arial Black" pitchFamily="34" charset="0"/>
            </a:endParaRPr>
          </a:p>
          <a:p>
            <a:pPr algn="l" rtl="0" eaLnBrk="1" hangingPunct="1">
              <a:lnSpc>
                <a:spcPct val="90000"/>
              </a:lnSpc>
              <a:buFont typeface="Wingdings" pitchFamily="2" charset="2"/>
              <a:buNone/>
              <a:defRPr/>
            </a:pPr>
            <a:endParaRPr lang="en-US" sz="2000" smtClean="0">
              <a:latin typeface="Arial Black" pitchFamily="34" charset="0"/>
            </a:endParaRPr>
          </a:p>
          <a:p>
            <a:pPr algn="l" rtl="0" eaLnBrk="1" hangingPunct="1">
              <a:lnSpc>
                <a:spcPct val="90000"/>
              </a:lnSpc>
              <a:defRPr/>
            </a:pPr>
            <a:r>
              <a:rPr lang="en-US" sz="2000" smtClean="0">
                <a:latin typeface="Arial Black" pitchFamily="34" charset="0"/>
              </a:rPr>
              <a:t>Social Security/Welfare &amp; Relationships</a:t>
            </a:r>
            <a:r>
              <a:rPr lang="ar-SA" sz="2000" smtClean="0">
                <a:latin typeface="Arial Black" pitchFamily="34" charset="0"/>
              </a:rPr>
              <a:t>التكافل والأمن والعلاقات الاجتماعية     </a:t>
            </a:r>
            <a:r>
              <a:rPr lang="en-US" sz="2000" smtClean="0">
                <a:latin typeface="Arial Black" pitchFamily="34" charset="0"/>
              </a:rPr>
              <a:t>      </a:t>
            </a:r>
          </a:p>
          <a:p>
            <a:pPr algn="l" rtl="0" eaLnBrk="1" hangingPunct="1">
              <a:lnSpc>
                <a:spcPct val="90000"/>
              </a:lnSpc>
              <a:buFont typeface="Wingdings" pitchFamily="2" charset="2"/>
              <a:buNone/>
              <a:defRPr/>
            </a:pPr>
            <a:endParaRPr lang="en-US" sz="2000" smtClean="0">
              <a:latin typeface="Arial Black" pitchFamily="34" charset="0"/>
            </a:endParaRPr>
          </a:p>
          <a:p>
            <a:pPr algn="l" rtl="0" eaLnBrk="1" hangingPunct="1">
              <a:lnSpc>
                <a:spcPct val="90000"/>
              </a:lnSpc>
              <a:defRPr/>
            </a:pPr>
            <a:r>
              <a:rPr lang="en-US" sz="2000" smtClean="0">
                <a:latin typeface="Arial Black" pitchFamily="34" charset="0"/>
              </a:rPr>
              <a:t>COMMUNICATION RIGHTS  </a:t>
            </a:r>
            <a:r>
              <a:rPr lang="ar-SA" sz="2000" smtClean="0">
                <a:latin typeface="Arial Black" pitchFamily="34" charset="0"/>
              </a:rPr>
              <a:t>حقوق التعامل والتواصل</a:t>
            </a:r>
            <a:endParaRPr lang="en-US" sz="2000" smtClean="0">
              <a:latin typeface="Arial Black" pitchFamily="34" charset="0"/>
            </a:endParaRPr>
          </a:p>
          <a:p>
            <a:pPr algn="l" rtl="0" eaLnBrk="1" hangingPunct="1">
              <a:lnSpc>
                <a:spcPct val="90000"/>
              </a:lnSpc>
              <a:buFont typeface="Wingdings" pitchFamily="2" charset="2"/>
              <a:buNone/>
              <a:defRPr/>
            </a:pPr>
            <a:endParaRPr lang="en-US" sz="2000" i="1" smtClean="0">
              <a:latin typeface="Arial Black" pitchFamily="34" charset="0"/>
            </a:endParaRPr>
          </a:p>
          <a:p>
            <a:pPr algn="ctr" rtl="0" eaLnBrk="1" hangingPunct="1">
              <a:lnSpc>
                <a:spcPct val="90000"/>
              </a:lnSpc>
              <a:buFont typeface="Wingdings" pitchFamily="2" charset="2"/>
              <a:buNone/>
              <a:defRPr/>
            </a:pPr>
            <a:r>
              <a:rPr lang="en-US" sz="2000" i="1" smtClean="0">
                <a:latin typeface="Arial Black" pitchFamily="34" charset="0"/>
              </a:rPr>
              <a:t>(As a Muslim learner; You have to write Evidence from Holly Qura</a:t>
            </a:r>
            <a:r>
              <a:rPr lang="en-US" sz="2000" i="1" smtClean="0"/>
              <a:t>’</a:t>
            </a:r>
            <a:r>
              <a:rPr lang="en-US" sz="2000" i="1" smtClean="0">
                <a:latin typeface="Arial Black" pitchFamily="34" charset="0"/>
              </a:rPr>
              <a:t>an &amp; Sunnah</a:t>
            </a:r>
            <a:r>
              <a:rPr lang="en-US" sz="2000" smtClean="0">
                <a:latin typeface="Arial Black" pitchFamily="34" charset="0"/>
              </a:rPr>
              <a:t>)</a:t>
            </a:r>
          </a:p>
          <a:p>
            <a:pPr algn="l" rtl="0" eaLnBrk="1" hangingPunct="1">
              <a:lnSpc>
                <a:spcPct val="90000"/>
              </a:lnSpc>
              <a:defRPr/>
            </a:pPr>
            <a:endParaRPr lang="en-US" sz="2000" smtClean="0"/>
          </a:p>
        </p:txBody>
      </p:sp>
    </p:spTree>
  </p:cSld>
  <p:clrMapOvr>
    <a:masterClrMapping/>
  </p:clrMapOvr>
  <p:transition>
    <p:push dir="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6CD84C86-42AB-4376-B538-74B6D4863867}" type="slidenum">
              <a:rPr lang="ar-SA"/>
              <a:pPr>
                <a:defRPr/>
              </a:pPr>
              <a:t>63</a:t>
            </a:fld>
            <a:endParaRPr lang="en-US"/>
          </a:p>
        </p:txBody>
      </p:sp>
      <p:sp>
        <p:nvSpPr>
          <p:cNvPr id="66562" name="Rectangle 2"/>
          <p:cNvSpPr>
            <a:spLocks noGrp="1" noRot="1" noChangeArrowheads="1"/>
          </p:cNvSpPr>
          <p:nvPr>
            <p:ph type="title"/>
          </p:nvPr>
        </p:nvSpPr>
        <p:spPr>
          <a:xfrm>
            <a:off x="1258888" y="71414"/>
            <a:ext cx="6337300" cy="679450"/>
          </a:xfrm>
        </p:spPr>
        <p:txBody>
          <a:bodyPr/>
          <a:lstStyle/>
          <a:p>
            <a:pPr algn="ctr" eaLnBrk="1" hangingPunct="1">
              <a:defRPr/>
            </a:pPr>
            <a:r>
              <a:rPr lang="en-US" sz="1800" b="0" dirty="0" smtClean="0"/>
              <a:t>THE MOAJOE ISLAMIC ETHICAL BASES</a:t>
            </a:r>
            <a:r>
              <a:rPr lang="en-US" sz="2800" b="0" dirty="0" smtClean="0"/>
              <a:t> </a:t>
            </a:r>
            <a:br>
              <a:rPr lang="en-US" sz="2800" b="0" dirty="0" smtClean="0"/>
            </a:br>
            <a:r>
              <a:rPr lang="en-US" sz="2400" b="0" dirty="0" smtClean="0"/>
              <a:t>ISLAMIC FOUNDATIONS</a:t>
            </a:r>
          </a:p>
        </p:txBody>
      </p:sp>
      <p:sp>
        <p:nvSpPr>
          <p:cNvPr id="66563" name="Rectangle 3"/>
          <p:cNvSpPr>
            <a:spLocks noGrp="1" noRot="1" noChangeArrowheads="1"/>
          </p:cNvSpPr>
          <p:nvPr>
            <p:ph type="body" idx="1"/>
          </p:nvPr>
        </p:nvSpPr>
        <p:spPr>
          <a:xfrm>
            <a:off x="971550" y="857232"/>
            <a:ext cx="7561263" cy="5518172"/>
          </a:xfrm>
        </p:spPr>
        <p:txBody>
          <a:bodyPr/>
          <a:lstStyle/>
          <a:p>
            <a:pPr algn="l" rtl="0" eaLnBrk="1" hangingPunct="1">
              <a:lnSpc>
                <a:spcPct val="80000"/>
              </a:lnSpc>
              <a:buFont typeface="Wingdings" pitchFamily="2" charset="2"/>
              <a:buNone/>
              <a:defRPr/>
            </a:pPr>
            <a:endParaRPr lang="en-US" sz="2000" b="1" dirty="0" smtClean="0">
              <a:latin typeface="Arial Black" pitchFamily="34" charset="0"/>
              <a:cs typeface="David Transparent" pitchFamily="2" charset="-79"/>
            </a:endParaRPr>
          </a:p>
          <a:p>
            <a:pPr algn="l" rtl="0" eaLnBrk="1" hangingPunct="1">
              <a:lnSpc>
                <a:spcPct val="80000"/>
              </a:lnSpc>
              <a:defRPr/>
            </a:pPr>
            <a:r>
              <a:rPr lang="en-US" sz="2000" b="1" dirty="0" smtClean="0">
                <a:latin typeface="Arial Black" pitchFamily="34" charset="0"/>
                <a:cs typeface="David Transparent" pitchFamily="2" charset="-79"/>
              </a:rPr>
              <a:t>HUMAN NOBILITY / Dignity - Identify 	 </a:t>
            </a:r>
            <a:r>
              <a:rPr lang="ar-SA" sz="2000" dirty="0" smtClean="0">
                <a:latin typeface="Arial Black" pitchFamily="34" charset="0"/>
                <a:cs typeface="Monotype Koufi" pitchFamily="2" charset="-78"/>
              </a:rPr>
              <a:t>الكرامة الإنسانية</a:t>
            </a:r>
            <a:endParaRPr lang="en-US" sz="2000" dirty="0" smtClean="0">
              <a:latin typeface="Arial Black" pitchFamily="34" charset="0"/>
              <a:cs typeface="Monotype Koufi" pitchFamily="2" charset="-78"/>
            </a:endParaRPr>
          </a:p>
          <a:p>
            <a:pPr lvl="1" algn="l" rtl="0" eaLnBrk="1" hangingPunct="1">
              <a:lnSpc>
                <a:spcPct val="80000"/>
              </a:lnSpc>
              <a:buFont typeface="Wingdings" pitchFamily="2" charset="2"/>
              <a:buNone/>
              <a:defRPr/>
            </a:pPr>
            <a:endParaRPr lang="en-US" sz="2000" b="1" dirty="0" smtClean="0">
              <a:latin typeface="Arial Black" pitchFamily="34" charset="0"/>
              <a:cs typeface="David Transparent" pitchFamily="2" charset="-79"/>
            </a:endParaRPr>
          </a:p>
          <a:p>
            <a:pPr algn="l" rtl="0" eaLnBrk="1" hangingPunct="1">
              <a:lnSpc>
                <a:spcPct val="80000"/>
              </a:lnSpc>
              <a:defRPr/>
            </a:pPr>
            <a:r>
              <a:rPr lang="en-US" sz="2000" b="1" dirty="0" smtClean="0">
                <a:latin typeface="Arial Black" pitchFamily="34" charset="0"/>
                <a:cs typeface="David Transparent" pitchFamily="2" charset="-79"/>
              </a:rPr>
              <a:t>JUSTICE &amp; EQUITY   	  	     </a:t>
            </a:r>
            <a:r>
              <a:rPr lang="ar-SA" sz="2000" b="1" dirty="0" smtClean="0">
                <a:latin typeface="Arial Black" pitchFamily="34" charset="0"/>
                <a:cs typeface="Monotype Koufi" pitchFamily="2" charset="-78"/>
              </a:rPr>
              <a:t>العدالة والمساواة</a:t>
            </a:r>
            <a:endParaRPr lang="en-US" sz="2000" b="1" dirty="0" smtClean="0">
              <a:latin typeface="Arial Black" pitchFamily="34" charset="0"/>
              <a:cs typeface="Monotype Koufi" pitchFamily="2" charset="-78"/>
            </a:endParaRPr>
          </a:p>
          <a:p>
            <a:pPr algn="l" rtl="0" eaLnBrk="1" hangingPunct="1">
              <a:lnSpc>
                <a:spcPct val="80000"/>
              </a:lnSpc>
              <a:buFont typeface="Wingdings" pitchFamily="2" charset="2"/>
              <a:buNone/>
              <a:defRPr/>
            </a:pPr>
            <a:endParaRPr lang="en-US" sz="2000" b="1" dirty="0" smtClean="0">
              <a:latin typeface="Arial Black" pitchFamily="34" charset="0"/>
              <a:cs typeface="David Transparent" pitchFamily="2" charset="-79"/>
            </a:endParaRPr>
          </a:p>
          <a:p>
            <a:pPr algn="l" rtl="0" eaLnBrk="1" hangingPunct="1">
              <a:lnSpc>
                <a:spcPct val="80000"/>
              </a:lnSpc>
              <a:defRPr/>
            </a:pPr>
            <a:r>
              <a:rPr lang="en-US" sz="2000" b="1" dirty="0" smtClean="0">
                <a:latin typeface="Arial Black" pitchFamily="34" charset="0"/>
                <a:cs typeface="David Transparent" pitchFamily="2" charset="-79"/>
              </a:rPr>
              <a:t>HUMAN COOPERATION 	 </a:t>
            </a:r>
            <a:r>
              <a:rPr lang="ar-SA" sz="2000" b="1" dirty="0" smtClean="0">
                <a:latin typeface="Arial Black" pitchFamily="34" charset="0"/>
                <a:cs typeface="Monotype Koufi" pitchFamily="2" charset="-78"/>
              </a:rPr>
              <a:t>التعارف والتعاون الإنساني</a:t>
            </a:r>
            <a:r>
              <a:rPr lang="en-US" sz="2000" b="1" dirty="0" smtClean="0">
                <a:latin typeface="Arial Black" pitchFamily="34" charset="0"/>
                <a:cs typeface="David Transparent" pitchFamily="2" charset="-79"/>
              </a:rPr>
              <a:t> </a:t>
            </a:r>
          </a:p>
          <a:p>
            <a:pPr algn="l" rtl="0" eaLnBrk="1" hangingPunct="1">
              <a:lnSpc>
                <a:spcPct val="80000"/>
              </a:lnSpc>
              <a:defRPr/>
            </a:pPr>
            <a:endParaRPr lang="en-US" sz="2000" b="1" dirty="0" smtClean="0">
              <a:latin typeface="Arial Black" pitchFamily="34" charset="0"/>
              <a:cs typeface="David Transparent" pitchFamily="2" charset="-79"/>
            </a:endParaRPr>
          </a:p>
          <a:p>
            <a:pPr algn="l" rtl="0" eaLnBrk="1" hangingPunct="1">
              <a:lnSpc>
                <a:spcPct val="80000"/>
              </a:lnSpc>
              <a:defRPr/>
            </a:pPr>
            <a:r>
              <a:rPr lang="en-US" sz="2000" b="1" dirty="0" smtClean="0">
                <a:latin typeface="Arial Black" pitchFamily="34" charset="0"/>
                <a:cs typeface="David Transparent" pitchFamily="2" charset="-79"/>
              </a:rPr>
              <a:t>FORGIVENESS/COMPASSION/AFFECTION </a:t>
            </a:r>
            <a:r>
              <a:rPr lang="ar-SA" sz="2000" b="1" dirty="0" smtClean="0">
                <a:latin typeface="Arial Black" pitchFamily="34" charset="0"/>
                <a:cs typeface="Monotype Koufi" pitchFamily="2" charset="-78"/>
              </a:rPr>
              <a:t>التسامح / الرحمة والمودة</a:t>
            </a:r>
            <a:r>
              <a:rPr lang="ar-SA" sz="2000" b="1" dirty="0" smtClean="0">
                <a:latin typeface="Arial Black" pitchFamily="34" charset="0"/>
              </a:rPr>
              <a:t>    </a:t>
            </a:r>
            <a:r>
              <a:rPr lang="ar-SA" sz="2000" b="1" dirty="0" smtClean="0">
                <a:latin typeface="Arial Black" pitchFamily="34" charset="0"/>
                <a:cs typeface="David Transparent" pitchFamily="2" charset="-79"/>
              </a:rPr>
              <a:t> </a:t>
            </a:r>
            <a:r>
              <a:rPr lang="en-US" sz="2000" b="1" dirty="0" smtClean="0">
                <a:latin typeface="Arial Black" pitchFamily="34" charset="0"/>
                <a:cs typeface="David Transparent" pitchFamily="2" charset="-79"/>
              </a:rPr>
              <a:t>	</a:t>
            </a:r>
          </a:p>
          <a:p>
            <a:pPr algn="l" rtl="0" eaLnBrk="1" hangingPunct="1">
              <a:lnSpc>
                <a:spcPct val="80000"/>
              </a:lnSpc>
              <a:buFont typeface="Wingdings" pitchFamily="2" charset="2"/>
              <a:buNone/>
              <a:defRPr/>
            </a:pPr>
            <a:endParaRPr lang="en-US" sz="2000" b="1" dirty="0" smtClean="0">
              <a:latin typeface="Arial Black" pitchFamily="34" charset="0"/>
              <a:cs typeface="David Transparent" pitchFamily="2" charset="-79"/>
            </a:endParaRPr>
          </a:p>
          <a:p>
            <a:pPr algn="l" rtl="0" eaLnBrk="1" hangingPunct="1">
              <a:lnSpc>
                <a:spcPct val="80000"/>
              </a:lnSpc>
              <a:defRPr/>
            </a:pPr>
            <a:r>
              <a:rPr lang="en-US" sz="2000" b="1" dirty="0" smtClean="0">
                <a:latin typeface="Arial Black" pitchFamily="34" charset="0"/>
                <a:cs typeface="David Transparent" pitchFamily="2" charset="-79"/>
              </a:rPr>
              <a:t> HONESTY / FIDELITY/Loyalty 	 </a:t>
            </a:r>
            <a:r>
              <a:rPr lang="ar-SA" sz="2000" b="1" dirty="0" smtClean="0">
                <a:latin typeface="Arial Black" pitchFamily="34" charset="0"/>
                <a:cs typeface="Monotype Koufi" pitchFamily="2" charset="-78"/>
              </a:rPr>
              <a:t>الولاء</a:t>
            </a:r>
            <a:r>
              <a:rPr lang="en-US" sz="2000" b="1" dirty="0" smtClean="0">
                <a:latin typeface="Arial Black" pitchFamily="34" charset="0"/>
                <a:cs typeface="David Transparent" pitchFamily="2" charset="-79"/>
              </a:rPr>
              <a:t> /</a:t>
            </a:r>
            <a:r>
              <a:rPr lang="ar-SA" sz="2000" b="1" dirty="0" smtClean="0">
                <a:latin typeface="Arial Black" pitchFamily="34" charset="0"/>
                <a:cs typeface="Monotype Koufi" pitchFamily="2" charset="-78"/>
              </a:rPr>
              <a:t>الأمانة/ الإخلاص</a:t>
            </a:r>
            <a:endParaRPr lang="en-US" sz="2000" b="1" dirty="0" smtClean="0">
              <a:latin typeface="Arial Black" pitchFamily="34" charset="0"/>
              <a:cs typeface="Monotype Koufi" pitchFamily="2" charset="-78"/>
            </a:endParaRPr>
          </a:p>
          <a:p>
            <a:pPr algn="l" rtl="0" eaLnBrk="1" hangingPunct="1">
              <a:lnSpc>
                <a:spcPct val="80000"/>
              </a:lnSpc>
              <a:defRPr/>
            </a:pPr>
            <a:endParaRPr lang="en-US" sz="2000" b="1" dirty="0" smtClean="0">
              <a:latin typeface="Arial Black" pitchFamily="34" charset="0"/>
              <a:cs typeface="David Transparent" pitchFamily="2" charset="-79"/>
            </a:endParaRPr>
          </a:p>
          <a:p>
            <a:pPr algn="l" rtl="0" eaLnBrk="1" hangingPunct="1">
              <a:lnSpc>
                <a:spcPct val="80000"/>
              </a:lnSpc>
              <a:defRPr/>
            </a:pPr>
            <a:r>
              <a:rPr lang="en-US" sz="2000" b="1" dirty="0" smtClean="0">
                <a:latin typeface="Arial Black" pitchFamily="34" charset="0"/>
                <a:cs typeface="David Transparent" pitchFamily="2" charset="-79"/>
              </a:rPr>
              <a:t>BENEFIT/ USEFULNESS	  </a:t>
            </a:r>
            <a:r>
              <a:rPr lang="ar-SA" sz="2000" b="1" dirty="0" smtClean="0">
                <a:latin typeface="Arial Black" pitchFamily="34" charset="0"/>
                <a:cs typeface="Monotype Koufi" pitchFamily="2" charset="-78"/>
              </a:rPr>
              <a:t>الإحسان/البر/المنفعة والمصلحة</a:t>
            </a:r>
            <a:r>
              <a:rPr lang="en-US" sz="2000" b="1" dirty="0" smtClean="0">
                <a:latin typeface="Arial Black" pitchFamily="34" charset="0"/>
                <a:cs typeface="David Transparent" pitchFamily="2" charset="-79"/>
              </a:rPr>
              <a:t>	 </a:t>
            </a:r>
            <a:endParaRPr lang="ar-SA" sz="2000" b="1" dirty="0" smtClean="0">
              <a:latin typeface="Arial Black" pitchFamily="34" charset="0"/>
              <a:cs typeface="David Transparent" pitchFamily="2" charset="-79"/>
            </a:endParaRPr>
          </a:p>
          <a:p>
            <a:pPr algn="ctr" rtl="0" eaLnBrk="1" hangingPunct="1">
              <a:lnSpc>
                <a:spcPct val="80000"/>
              </a:lnSpc>
              <a:buFont typeface="Wingdings" pitchFamily="2" charset="2"/>
              <a:buNone/>
              <a:defRPr/>
            </a:pPr>
            <a:endParaRPr lang="en-US" sz="2000" dirty="0" smtClean="0"/>
          </a:p>
          <a:p>
            <a:pPr algn="ctr" rtl="0" eaLnBrk="1" hangingPunct="1">
              <a:lnSpc>
                <a:spcPct val="80000"/>
              </a:lnSpc>
              <a:buFont typeface="Wingdings" pitchFamily="2" charset="2"/>
              <a:buNone/>
              <a:defRPr/>
            </a:pPr>
            <a:r>
              <a:rPr lang="ar-SA" sz="2000" dirty="0" smtClean="0"/>
              <a:t>============</a:t>
            </a:r>
          </a:p>
          <a:p>
            <a:pPr algn="ctr" rtl="0" eaLnBrk="1" hangingPunct="1">
              <a:lnSpc>
                <a:spcPct val="80000"/>
              </a:lnSpc>
              <a:buFont typeface="Wingdings" pitchFamily="2" charset="2"/>
              <a:buNone/>
              <a:defRPr/>
            </a:pPr>
            <a:r>
              <a:rPr lang="ar-SA" sz="2000" dirty="0" smtClean="0"/>
              <a:t>	</a:t>
            </a:r>
            <a:r>
              <a:rPr lang="en-US" sz="2000" i="1" dirty="0" smtClean="0">
                <a:latin typeface="Arial Black" pitchFamily="34" charset="0"/>
              </a:rPr>
              <a:t>As a Muslim learner, you have to find at least (</a:t>
            </a:r>
            <a:r>
              <a:rPr lang="en-US" sz="2000" i="1" dirty="0" err="1" smtClean="0">
                <a:latin typeface="Arial Black" pitchFamily="34" charset="0"/>
              </a:rPr>
              <a:t>Aiah</a:t>
            </a:r>
            <a:r>
              <a:rPr lang="en-US" sz="2000" i="1" dirty="0" smtClean="0">
                <a:latin typeface="Arial Black" pitchFamily="34" charset="0"/>
              </a:rPr>
              <a:t> or </a:t>
            </a:r>
            <a:r>
              <a:rPr lang="en-US" sz="2000" i="1" dirty="0" err="1" smtClean="0">
                <a:latin typeface="Arial Black" pitchFamily="34" charset="0"/>
              </a:rPr>
              <a:t>Hadeeth</a:t>
            </a:r>
            <a:r>
              <a:rPr lang="en-US" sz="2000" i="1" dirty="0" smtClean="0">
                <a:latin typeface="Arial Black" pitchFamily="34" charset="0"/>
              </a:rPr>
              <a:t>) as scientific evidence for each</a:t>
            </a:r>
          </a:p>
          <a:p>
            <a:pPr algn="ctr" rtl="0" eaLnBrk="1" hangingPunct="1">
              <a:lnSpc>
                <a:spcPct val="80000"/>
              </a:lnSpc>
              <a:buFont typeface="Wingdings" pitchFamily="2" charset="2"/>
              <a:buNone/>
              <a:defRPr/>
            </a:pPr>
            <a:r>
              <a:rPr lang="en-US" sz="2000" i="1" dirty="0" smtClean="0">
                <a:latin typeface="Arial Black" pitchFamily="34" charset="0"/>
              </a:rPr>
              <a:t>-----------------------------------------------</a:t>
            </a:r>
          </a:p>
          <a:p>
            <a:pPr algn="ctr" rtl="0" eaLnBrk="1" hangingPunct="1">
              <a:lnSpc>
                <a:spcPct val="80000"/>
              </a:lnSpc>
              <a:buFont typeface="Wingdings" pitchFamily="2" charset="2"/>
              <a:buNone/>
              <a:defRPr/>
            </a:pPr>
            <a:r>
              <a:rPr lang="en-US" sz="1200" i="1" dirty="0" smtClean="0">
                <a:latin typeface="Arial Black" pitchFamily="34" charset="0"/>
              </a:rPr>
              <a:t>For details read: </a:t>
            </a:r>
            <a:r>
              <a:rPr lang="en-US" sz="1200" i="1" dirty="0" err="1" smtClean="0">
                <a:latin typeface="Arial Black" pitchFamily="34" charset="0"/>
              </a:rPr>
              <a:t>Johali</a:t>
            </a:r>
            <a:r>
              <a:rPr lang="en-US" sz="1200" i="1" dirty="0" smtClean="0">
                <a:latin typeface="Arial Black" pitchFamily="34" charset="0"/>
              </a:rPr>
              <a:t> (2008) A Concise of Health Profession History &amp; Ethics </a:t>
            </a:r>
            <a:r>
              <a:rPr lang="en-US" sz="1200" dirty="0" smtClean="0"/>
              <a:t> </a:t>
            </a:r>
          </a:p>
        </p:txBody>
      </p:sp>
    </p:spTree>
  </p:cSld>
  <p:clrMapOvr>
    <a:masterClrMapping/>
  </p:clrMapOvr>
  <p:transition>
    <p:push dir="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16240448-7CB2-45B8-9A1D-47C07463983A}" type="slidenum">
              <a:rPr lang="ar-SA"/>
              <a:pPr>
                <a:defRPr/>
              </a:pPr>
              <a:t>64</a:t>
            </a:fld>
            <a:endParaRPr lang="en-US"/>
          </a:p>
        </p:txBody>
      </p:sp>
      <p:sp>
        <p:nvSpPr>
          <p:cNvPr id="67586" name="Rectangle 2"/>
          <p:cNvSpPr>
            <a:spLocks noGrp="1" noRot="1" noChangeArrowheads="1"/>
          </p:cNvSpPr>
          <p:nvPr>
            <p:ph type="title"/>
          </p:nvPr>
        </p:nvSpPr>
        <p:spPr>
          <a:xfrm>
            <a:off x="1619250" y="476250"/>
            <a:ext cx="6697663" cy="720725"/>
          </a:xfrm>
        </p:spPr>
        <p:txBody>
          <a:bodyPr/>
          <a:lstStyle/>
          <a:p>
            <a:pPr rtl="0" eaLnBrk="1" hangingPunct="1">
              <a:defRPr/>
            </a:pPr>
            <a:r>
              <a:rPr lang="en-US" sz="1600" b="0" smtClean="0"/>
              <a:t>THE MOAJOR ISLAMIC ETHICAL BASES</a:t>
            </a:r>
            <a:br>
              <a:rPr lang="en-US" sz="1600" b="0" smtClean="0"/>
            </a:br>
            <a:r>
              <a:rPr lang="en-US" sz="1800" b="0" i="1" smtClean="0"/>
              <a:t>GLOBAL MORAL REASONING </a:t>
            </a:r>
            <a:br>
              <a:rPr lang="en-US" sz="1800" b="0" i="1" smtClean="0"/>
            </a:br>
            <a:r>
              <a:rPr lang="en-US" sz="1800" i="1" smtClean="0"/>
              <a:t>THREE MAJOR LEVELS + 6 STAGES</a:t>
            </a:r>
          </a:p>
        </p:txBody>
      </p:sp>
      <p:sp>
        <p:nvSpPr>
          <p:cNvPr id="67587" name="Rectangle 3"/>
          <p:cNvSpPr>
            <a:spLocks noGrp="1" noRot="1" noChangeArrowheads="1"/>
          </p:cNvSpPr>
          <p:nvPr>
            <p:ph type="body" idx="1"/>
          </p:nvPr>
        </p:nvSpPr>
        <p:spPr>
          <a:xfrm>
            <a:off x="838200" y="1557338"/>
            <a:ext cx="8007350" cy="4333875"/>
          </a:xfrm>
        </p:spPr>
        <p:txBody>
          <a:bodyPr/>
          <a:lstStyle/>
          <a:p>
            <a:pPr algn="l" rtl="0" eaLnBrk="1" hangingPunct="1">
              <a:defRPr/>
            </a:pPr>
            <a:r>
              <a:rPr lang="en-US" sz="2400" b="1" i="1" smtClean="0"/>
              <a:t>PRE-CONVENTIONAL LEVEL</a:t>
            </a:r>
            <a:endParaRPr lang="en-US" sz="2400" i="1" smtClean="0"/>
          </a:p>
          <a:p>
            <a:pPr lvl="3" algn="l" rtl="0" eaLnBrk="1" hangingPunct="1">
              <a:defRPr/>
            </a:pPr>
            <a:r>
              <a:rPr lang="en-US" sz="1800" i="1" smtClean="0"/>
              <a:t>STAGE 1: Moral Realism </a:t>
            </a:r>
          </a:p>
          <a:p>
            <a:pPr lvl="3" algn="l" rtl="0" eaLnBrk="1" hangingPunct="1">
              <a:defRPr/>
            </a:pPr>
            <a:r>
              <a:rPr lang="en-US" sz="1800" i="1" smtClean="0"/>
              <a:t>STAGE 2: Individual &amp; Instrumental Morality</a:t>
            </a:r>
            <a:endParaRPr lang="en-US" sz="1800" b="1" i="1" smtClean="0"/>
          </a:p>
          <a:p>
            <a:pPr algn="l" rtl="0" eaLnBrk="1" hangingPunct="1">
              <a:defRPr/>
            </a:pPr>
            <a:r>
              <a:rPr lang="en-US" sz="2800" b="1" i="1" smtClean="0"/>
              <a:t>CONVENTIONAL LEVEL </a:t>
            </a:r>
            <a:endParaRPr lang="en-US" sz="2800" i="1" smtClean="0"/>
          </a:p>
          <a:p>
            <a:pPr lvl="3" algn="l" rtl="0" eaLnBrk="1" hangingPunct="1">
              <a:defRPr/>
            </a:pPr>
            <a:r>
              <a:rPr lang="en-US" sz="1800" b="1" i="1" smtClean="0"/>
              <a:t>STAGE 3: </a:t>
            </a:r>
            <a:r>
              <a:rPr lang="en-US" sz="1800" i="1" smtClean="0"/>
              <a:t>Interpersonal Normative Morality</a:t>
            </a:r>
            <a:r>
              <a:rPr lang="en-US" sz="1800" b="1" i="1" smtClean="0"/>
              <a:t> </a:t>
            </a:r>
          </a:p>
          <a:p>
            <a:pPr lvl="3" algn="l" rtl="0" eaLnBrk="1" hangingPunct="1">
              <a:defRPr/>
            </a:pPr>
            <a:r>
              <a:rPr lang="en-US" sz="1800" b="1" i="1" smtClean="0"/>
              <a:t>STAGE 4: </a:t>
            </a:r>
            <a:r>
              <a:rPr lang="en-US" sz="1800" i="1" smtClean="0"/>
              <a:t>Social System Morality</a:t>
            </a:r>
          </a:p>
          <a:p>
            <a:pPr algn="l" rtl="0" eaLnBrk="1" hangingPunct="1">
              <a:defRPr/>
            </a:pPr>
            <a:r>
              <a:rPr lang="en-US" sz="2400" b="1" i="1" smtClean="0"/>
              <a:t>POST-CONVENTIONAL LEVEL</a:t>
            </a:r>
            <a:r>
              <a:rPr lang="en-US" sz="2800" b="1" i="1" smtClean="0"/>
              <a:t> </a:t>
            </a:r>
            <a:endParaRPr lang="en-US" sz="2800" i="1" smtClean="0"/>
          </a:p>
          <a:p>
            <a:pPr lvl="3" algn="l" rtl="0" eaLnBrk="1" hangingPunct="1">
              <a:defRPr/>
            </a:pPr>
            <a:r>
              <a:rPr lang="en-US" sz="1800" b="1" i="1" smtClean="0"/>
              <a:t>STAGE 5:</a:t>
            </a:r>
            <a:r>
              <a:rPr lang="en-US" sz="1800" i="1" smtClean="0"/>
              <a:t> Human Rights &amp; Social Contract Morality</a:t>
            </a:r>
          </a:p>
          <a:p>
            <a:pPr lvl="3" algn="l" rtl="0" eaLnBrk="1" hangingPunct="1">
              <a:defRPr/>
            </a:pPr>
            <a:r>
              <a:rPr lang="en-US" sz="1800" b="1" i="1" smtClean="0"/>
              <a:t>STAGE 6:</a:t>
            </a:r>
            <a:r>
              <a:rPr lang="en-US" sz="1800" i="1" smtClean="0"/>
              <a:t> Universal Ethical Principles (because People seen as having value in themselves rather than as agent of social values, thus it emphasis the “</a:t>
            </a:r>
            <a:r>
              <a:rPr lang="en-US" sz="1800" b="1" i="1" smtClean="0"/>
              <a:t>Self chosen for best Justice; Human dignity &amp; Rights  → Optimum Quality</a:t>
            </a:r>
            <a:r>
              <a:rPr lang="en-US" sz="1800" smtClean="0"/>
              <a:t> </a:t>
            </a:r>
            <a:endParaRPr lang="en-US" sz="1200" b="1" i="1" smtClean="0"/>
          </a:p>
        </p:txBody>
      </p:sp>
    </p:spTree>
  </p:cSld>
  <p:clrMapOvr>
    <a:masterClrMapping/>
  </p:clrMapOvr>
  <p:transition>
    <p:push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5A403917-048E-47D2-93D2-232DDAC5CF4E}" type="slidenum">
              <a:rPr lang="ar-SA"/>
              <a:pPr>
                <a:defRPr/>
              </a:pPr>
              <a:t>65</a:t>
            </a:fld>
            <a:endParaRPr lang="en-US"/>
          </a:p>
        </p:txBody>
      </p:sp>
      <p:sp>
        <p:nvSpPr>
          <p:cNvPr id="80898" name="Rectangle 2"/>
          <p:cNvSpPr>
            <a:spLocks noGrp="1" noRot="1" noChangeArrowheads="1"/>
          </p:cNvSpPr>
          <p:nvPr>
            <p:ph type="title"/>
          </p:nvPr>
        </p:nvSpPr>
        <p:spPr>
          <a:xfrm>
            <a:off x="1754188" y="333375"/>
            <a:ext cx="6202362" cy="574675"/>
          </a:xfrm>
        </p:spPr>
        <p:txBody>
          <a:bodyPr/>
          <a:lstStyle/>
          <a:p>
            <a:pPr algn="ctr" rtl="0" eaLnBrk="1" hangingPunct="1">
              <a:defRPr/>
            </a:pPr>
            <a:r>
              <a:rPr lang="en-US" sz="1600" smtClean="0"/>
              <a:t>THE MOAJOE ISLAMIC ETHICAL BASES</a:t>
            </a:r>
            <a:r>
              <a:rPr lang="en-US" sz="2000" b="0" smtClean="0"/>
              <a:t> </a:t>
            </a:r>
            <a:br>
              <a:rPr lang="en-US" sz="2000" b="0" smtClean="0"/>
            </a:br>
            <a:r>
              <a:rPr lang="en-US" sz="2400" smtClean="0"/>
              <a:t>GLOBAL ETHICS PRINCIPLES</a:t>
            </a:r>
          </a:p>
        </p:txBody>
      </p:sp>
      <p:sp>
        <p:nvSpPr>
          <p:cNvPr id="80899" name="Rectangle 3"/>
          <p:cNvSpPr>
            <a:spLocks noGrp="1" noRot="1" noChangeArrowheads="1"/>
          </p:cNvSpPr>
          <p:nvPr>
            <p:ph type="body" idx="1"/>
          </p:nvPr>
        </p:nvSpPr>
        <p:spPr>
          <a:xfrm>
            <a:off x="827088" y="1071547"/>
            <a:ext cx="7777162" cy="4662504"/>
          </a:xfrm>
        </p:spPr>
        <p:txBody>
          <a:bodyPr/>
          <a:lstStyle/>
          <a:p>
            <a:pPr algn="l" rtl="0" eaLnBrk="1" hangingPunct="1">
              <a:lnSpc>
                <a:spcPct val="80000"/>
              </a:lnSpc>
              <a:buFont typeface="Wingdings" pitchFamily="2" charset="2"/>
              <a:buNone/>
              <a:defRPr/>
            </a:pPr>
            <a:endParaRPr lang="en-US" sz="1600" b="1" i="1" dirty="0" smtClean="0">
              <a:latin typeface="Arial Black" pitchFamily="34" charset="0"/>
            </a:endParaRPr>
          </a:p>
          <a:p>
            <a:pPr algn="l" rtl="0" eaLnBrk="1" hangingPunct="1">
              <a:lnSpc>
                <a:spcPct val="80000"/>
              </a:lnSpc>
              <a:defRPr/>
            </a:pPr>
            <a:r>
              <a:rPr lang="en-US" sz="1600" b="1" i="1" dirty="0" smtClean="0">
                <a:latin typeface="Arial Black" pitchFamily="34" charset="0"/>
              </a:rPr>
              <a:t>BENEFIENCE : Act in the best interest of the patient, </a:t>
            </a:r>
            <a:r>
              <a:rPr lang="en-US" sz="1600" i="1" dirty="0" smtClean="0">
                <a:latin typeface="Arial Black" pitchFamily="34" charset="0"/>
              </a:rPr>
              <a:t>it is a moral (religious) principles, the Western traced to Hippocratic pledge. Meanwhile, it is one of the major Islamic Principles.       </a:t>
            </a:r>
            <a:endParaRPr lang="en-US" sz="1600" b="1" i="1" dirty="0" smtClean="0">
              <a:latin typeface="Arial Black" pitchFamily="34" charset="0"/>
            </a:endParaRPr>
          </a:p>
          <a:p>
            <a:pPr algn="l" rtl="0" eaLnBrk="1" hangingPunct="1">
              <a:lnSpc>
                <a:spcPct val="80000"/>
              </a:lnSpc>
              <a:defRPr/>
            </a:pPr>
            <a:endParaRPr lang="en-US" sz="1600" b="1" i="1" dirty="0" smtClean="0">
              <a:latin typeface="Arial Black" pitchFamily="34" charset="0"/>
            </a:endParaRPr>
          </a:p>
          <a:p>
            <a:pPr algn="l" rtl="0" eaLnBrk="1" hangingPunct="1">
              <a:lnSpc>
                <a:spcPct val="80000"/>
              </a:lnSpc>
              <a:defRPr/>
            </a:pPr>
            <a:r>
              <a:rPr lang="en-US" sz="1600" b="1" i="1" dirty="0" smtClean="0">
                <a:latin typeface="Arial Black" pitchFamily="34" charset="0"/>
              </a:rPr>
              <a:t>AUTONOMY: Patients rights to self-determination; </a:t>
            </a:r>
            <a:r>
              <a:rPr lang="en-US" sz="1600" i="1" dirty="0" smtClean="0">
                <a:latin typeface="Arial Black" pitchFamily="34" charset="0"/>
              </a:rPr>
              <a:t>to chose what will be done to them</a:t>
            </a:r>
            <a:r>
              <a:rPr lang="en-US" sz="1600" b="1" i="1" dirty="0" smtClean="0">
                <a:latin typeface="Arial Black" pitchFamily="34" charset="0"/>
              </a:rPr>
              <a:t>.  </a:t>
            </a:r>
          </a:p>
          <a:p>
            <a:pPr algn="l" rtl="0" eaLnBrk="1" hangingPunct="1">
              <a:lnSpc>
                <a:spcPct val="80000"/>
              </a:lnSpc>
              <a:defRPr/>
            </a:pPr>
            <a:endParaRPr lang="en-US" sz="1600" b="1" i="1" dirty="0" smtClean="0">
              <a:latin typeface="Arial Black" pitchFamily="34" charset="0"/>
            </a:endParaRPr>
          </a:p>
          <a:p>
            <a:pPr algn="l" rtl="0" eaLnBrk="1" hangingPunct="1">
              <a:lnSpc>
                <a:spcPct val="80000"/>
              </a:lnSpc>
              <a:defRPr/>
            </a:pPr>
            <a:r>
              <a:rPr lang="en-US" sz="1600" b="1" i="1" dirty="0" smtClean="0">
                <a:latin typeface="Arial Black" pitchFamily="34" charset="0"/>
              </a:rPr>
              <a:t>HONESTY : Patients have the right to the truth </a:t>
            </a:r>
            <a:r>
              <a:rPr lang="en-US" sz="1600" i="1" dirty="0" smtClean="0">
                <a:latin typeface="Arial Black" pitchFamily="34" charset="0"/>
              </a:rPr>
              <a:t>about their medical conditions, the course of their disease,</a:t>
            </a:r>
            <a:r>
              <a:rPr lang="en-US" sz="1600" b="1" i="1" dirty="0" smtClean="0">
                <a:latin typeface="Arial Black" pitchFamily="34" charset="0"/>
              </a:rPr>
              <a:t> the treatments recommended &amp; alternative treatment available.    </a:t>
            </a:r>
          </a:p>
          <a:p>
            <a:pPr algn="l" rtl="0" eaLnBrk="1" hangingPunct="1">
              <a:lnSpc>
                <a:spcPct val="80000"/>
              </a:lnSpc>
              <a:defRPr/>
            </a:pPr>
            <a:endParaRPr lang="en-US" sz="1600" b="1" i="1" dirty="0" smtClean="0">
              <a:latin typeface="Arial Black" pitchFamily="34" charset="0"/>
            </a:endParaRPr>
          </a:p>
          <a:p>
            <a:pPr algn="l" rtl="0" eaLnBrk="1" hangingPunct="1">
              <a:lnSpc>
                <a:spcPct val="80000"/>
              </a:lnSpc>
              <a:defRPr/>
            </a:pPr>
            <a:r>
              <a:rPr lang="en-US" sz="1600" b="1" i="1" dirty="0" smtClean="0">
                <a:latin typeface="Arial Black" pitchFamily="34" charset="0"/>
              </a:rPr>
              <a:t>INFORMAL CONSENT : </a:t>
            </a:r>
            <a:r>
              <a:rPr lang="en-US" sz="1600" i="1" dirty="0" smtClean="0">
                <a:latin typeface="Arial Black" pitchFamily="34" charset="0"/>
              </a:rPr>
              <a:t>this is a part of Autonomy &amp; honesty principles. </a:t>
            </a:r>
            <a:r>
              <a:rPr lang="en-US" sz="1600" b="1" i="1" dirty="0" smtClean="0">
                <a:latin typeface="Arial Black" pitchFamily="34" charset="0"/>
              </a:rPr>
              <a:t>The patients have the right to be informed about all the relevant medical aspects including the treatment.    </a:t>
            </a:r>
          </a:p>
          <a:p>
            <a:pPr algn="l" rtl="0" eaLnBrk="1" hangingPunct="1">
              <a:lnSpc>
                <a:spcPct val="80000"/>
              </a:lnSpc>
              <a:defRPr/>
            </a:pPr>
            <a:endParaRPr lang="en-US" sz="1600" b="1" i="1" dirty="0" smtClean="0">
              <a:latin typeface="Arial Black" pitchFamily="34" charset="0"/>
            </a:endParaRPr>
          </a:p>
          <a:p>
            <a:pPr algn="l" rtl="0" eaLnBrk="1" hangingPunct="1">
              <a:lnSpc>
                <a:spcPct val="80000"/>
              </a:lnSpc>
              <a:defRPr/>
            </a:pPr>
            <a:r>
              <a:rPr lang="en-US" sz="1600" b="1" i="1" dirty="0" smtClean="0">
                <a:latin typeface="Arial Black" pitchFamily="34" charset="0"/>
              </a:rPr>
              <a:t>CONFIDENIALITY : </a:t>
            </a:r>
            <a:r>
              <a:rPr lang="en-US" sz="1600" i="1" dirty="0" smtClean="0">
                <a:latin typeface="Arial Black" pitchFamily="34" charset="0"/>
              </a:rPr>
              <a:t>based on the human dignity, </a:t>
            </a:r>
            <a:r>
              <a:rPr lang="en-US" sz="1600" b="1" i="1" dirty="0" smtClean="0">
                <a:latin typeface="Arial Black" pitchFamily="34" charset="0"/>
              </a:rPr>
              <a:t>patients have the right to assure that all the information about their medical conditions &amp; treatment will not be given to other without their prior permission</a:t>
            </a:r>
            <a:r>
              <a:rPr lang="en-US" sz="1600" i="1" dirty="0" smtClean="0">
                <a:latin typeface="Arial Black" pitchFamily="34" charset="0"/>
              </a:rPr>
              <a:t>.   </a:t>
            </a:r>
            <a:endParaRPr lang="en-US" sz="1600" b="1" i="1" dirty="0" smtClean="0">
              <a:latin typeface="Arial Black" pitchFamily="34" charset="0"/>
            </a:endParaRPr>
          </a:p>
          <a:p>
            <a:pPr algn="l" rtl="0" eaLnBrk="1" hangingPunct="1">
              <a:lnSpc>
                <a:spcPct val="80000"/>
              </a:lnSpc>
              <a:defRPr/>
            </a:pPr>
            <a:endParaRPr lang="en-US" sz="1600" b="1" i="1" dirty="0" smtClean="0">
              <a:latin typeface="Arial Black" pitchFamily="34" charset="0"/>
            </a:endParaRPr>
          </a:p>
          <a:p>
            <a:pPr algn="l" rtl="0" eaLnBrk="1" hangingPunct="1">
              <a:lnSpc>
                <a:spcPct val="80000"/>
              </a:lnSpc>
              <a:defRPr/>
            </a:pPr>
            <a:r>
              <a:rPr lang="en-US" sz="1600" b="1" i="1" dirty="0" smtClean="0">
                <a:latin typeface="Arial Black" pitchFamily="34" charset="0"/>
              </a:rPr>
              <a:t>FIDELITY/LOYALTY: Your responsibilities should be directed toward the “Patients Welfare”, not to the physician interests</a:t>
            </a:r>
            <a:r>
              <a:rPr lang="en-US" sz="1600" dirty="0" smtClean="0">
                <a:latin typeface="Arial Black" pitchFamily="34" charset="0"/>
              </a:rPr>
              <a:t> </a:t>
            </a:r>
          </a:p>
        </p:txBody>
      </p:sp>
    </p:spTree>
  </p:cSld>
  <p:clrMapOvr>
    <a:masterClrMapping/>
  </p:clrMapOvr>
  <p:transition>
    <p:push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CE9F8180-8B52-40C5-9435-0365DF7DD7B1}" type="slidenum">
              <a:rPr lang="ar-SA"/>
              <a:pPr>
                <a:defRPr/>
              </a:pPr>
              <a:t>66</a:t>
            </a:fld>
            <a:endParaRPr lang="en-US"/>
          </a:p>
        </p:txBody>
      </p:sp>
      <p:sp>
        <p:nvSpPr>
          <p:cNvPr id="81922" name="Rectangle 2"/>
          <p:cNvSpPr>
            <a:spLocks noGrp="1" noRot="1" noChangeArrowheads="1"/>
          </p:cNvSpPr>
          <p:nvPr>
            <p:ph type="title"/>
          </p:nvPr>
        </p:nvSpPr>
        <p:spPr>
          <a:xfrm>
            <a:off x="971550" y="228600"/>
            <a:ext cx="7867650" cy="823913"/>
          </a:xfrm>
        </p:spPr>
        <p:txBody>
          <a:bodyPr/>
          <a:lstStyle/>
          <a:p>
            <a:pPr algn="ctr" eaLnBrk="1" hangingPunct="1">
              <a:defRPr/>
            </a:pPr>
            <a:r>
              <a:rPr lang="en-US" sz="1200" b="0" dirty="0" smtClean="0"/>
              <a:t>THE MOAJOE ISLAMIC ETHICAL BASES</a:t>
            </a:r>
            <a:r>
              <a:rPr lang="en-US" sz="1600" b="0" dirty="0" smtClean="0"/>
              <a:t/>
            </a:r>
            <a:br>
              <a:rPr lang="en-US" sz="1600" b="0" dirty="0" smtClean="0"/>
            </a:br>
            <a:r>
              <a:rPr lang="en-US" sz="1600" b="0" dirty="0" smtClean="0"/>
              <a:t>	                      </a:t>
            </a:r>
            <a:r>
              <a:rPr lang="en-US" sz="2000" dirty="0" smtClean="0"/>
              <a:t>THE ETHICAL SEVEN SEAS</a:t>
            </a:r>
            <a:r>
              <a:rPr lang="en-US" sz="1800" dirty="0" smtClean="0"/>
              <a:t> (</a:t>
            </a:r>
            <a:r>
              <a:rPr lang="en-US" sz="2800" dirty="0" smtClean="0"/>
              <a:t>7C</a:t>
            </a:r>
            <a:r>
              <a:rPr lang="en-US" sz="1800" dirty="0" smtClean="0">
                <a:latin typeface="Arial"/>
              </a:rPr>
              <a:t>’</a:t>
            </a:r>
            <a:r>
              <a:rPr lang="en-US" sz="1800" dirty="0" smtClean="0"/>
              <a:t>s)</a:t>
            </a:r>
            <a:br>
              <a:rPr lang="en-US" sz="1800" dirty="0" smtClean="0"/>
            </a:br>
            <a:r>
              <a:rPr lang="en-US" sz="1800" dirty="0" smtClean="0"/>
              <a:t> </a:t>
            </a:r>
            <a:r>
              <a:rPr lang="en-US" sz="1800" i="1" dirty="0" smtClean="0"/>
              <a:t>1</a:t>
            </a:r>
            <a:r>
              <a:rPr lang="en-US" sz="1800" i="1" baseline="30000" dirty="0" smtClean="0"/>
              <a:t>st</a:t>
            </a:r>
            <a:r>
              <a:rPr lang="en-US" sz="1800" i="1" dirty="0" smtClean="0"/>
              <a:t> Step towards QUALITY  NHEPC COMMUNICTION</a:t>
            </a:r>
            <a:endParaRPr lang="en-US" sz="2000" b="0" i="1" dirty="0" smtClean="0"/>
          </a:p>
        </p:txBody>
      </p:sp>
      <p:sp>
        <p:nvSpPr>
          <p:cNvPr id="81923" name="Rectangle 3"/>
          <p:cNvSpPr>
            <a:spLocks noGrp="1" noRot="1" noChangeArrowheads="1"/>
          </p:cNvSpPr>
          <p:nvPr>
            <p:ph type="body" idx="1"/>
          </p:nvPr>
        </p:nvSpPr>
        <p:spPr>
          <a:xfrm>
            <a:off x="500034" y="1285860"/>
            <a:ext cx="8228012" cy="4679951"/>
          </a:xfrm>
        </p:spPr>
        <p:txBody>
          <a:bodyPr/>
          <a:lstStyle/>
          <a:p>
            <a:pPr marL="974725" indent="-609600" algn="l" defTabSz="1954213" rtl="0" eaLnBrk="1" hangingPunct="1">
              <a:lnSpc>
                <a:spcPct val="80000"/>
              </a:lnSpc>
              <a:buFont typeface="Wingdings" pitchFamily="2" charset="2"/>
              <a:buAutoNum type="arabicPeriod"/>
              <a:tabLst>
                <a:tab pos="441325" algn="l"/>
                <a:tab pos="625475" algn="l"/>
                <a:tab pos="715963" algn="l"/>
              </a:tabLst>
              <a:defRPr/>
            </a:pPr>
            <a:r>
              <a:rPr lang="en-US" b="1" dirty="0" smtClean="0"/>
              <a:t>C</a:t>
            </a:r>
            <a:r>
              <a:rPr lang="en-US" sz="1800" dirty="0" smtClean="0"/>
              <a:t>redibility:</a:t>
            </a:r>
            <a:r>
              <a:rPr lang="en-US" sz="2400" dirty="0" smtClean="0"/>
              <a:t> </a:t>
            </a:r>
            <a:r>
              <a:rPr lang="en-US" sz="1600" b="1" dirty="0" smtClean="0"/>
              <a:t>You the source “the Sender (S)” must be competent and reliable to Motivate </a:t>
            </a:r>
          </a:p>
          <a:p>
            <a:pPr marL="974725" indent="-609600" algn="l" defTabSz="1954213" rtl="0" eaLnBrk="1" hangingPunct="1">
              <a:lnSpc>
                <a:spcPct val="80000"/>
              </a:lnSpc>
              <a:buFont typeface="Wingdings" pitchFamily="2" charset="2"/>
              <a:buAutoNum type="arabicPeriod"/>
              <a:tabLst>
                <a:tab pos="441325" algn="l"/>
                <a:tab pos="625475" algn="l"/>
                <a:tab pos="715963" algn="l"/>
              </a:tabLst>
              <a:defRPr/>
            </a:pPr>
            <a:r>
              <a:rPr lang="en-US" b="1" dirty="0" smtClean="0"/>
              <a:t>C</a:t>
            </a:r>
            <a:r>
              <a:rPr lang="en-US" sz="1800" dirty="0" smtClean="0"/>
              <a:t>ontext:</a:t>
            </a:r>
            <a:r>
              <a:rPr lang="en-US" sz="2400" dirty="0" smtClean="0"/>
              <a:t> </a:t>
            </a:r>
            <a:r>
              <a:rPr lang="en-US" sz="1800" dirty="0" smtClean="0"/>
              <a:t>HE Message </a:t>
            </a:r>
            <a:r>
              <a:rPr lang="en-US" sz="1800" b="1" dirty="0" smtClean="0"/>
              <a:t>(HEM)</a:t>
            </a:r>
            <a:r>
              <a:rPr lang="en-US" sz="1800" dirty="0" smtClean="0"/>
              <a:t> must be relevant to the receiver</a:t>
            </a:r>
            <a:r>
              <a:rPr lang="en-US" sz="2400" dirty="0" smtClean="0"/>
              <a:t> </a:t>
            </a:r>
          </a:p>
          <a:p>
            <a:pPr marL="974725" indent="-609600" algn="l" defTabSz="1954213" rtl="0" eaLnBrk="1" hangingPunct="1">
              <a:lnSpc>
                <a:spcPct val="80000"/>
              </a:lnSpc>
              <a:buFont typeface="Wingdings" pitchFamily="2" charset="2"/>
              <a:buAutoNum type="arabicPeriod"/>
              <a:tabLst>
                <a:tab pos="441325" algn="l"/>
                <a:tab pos="625475" algn="l"/>
                <a:tab pos="715963" algn="l"/>
              </a:tabLst>
              <a:defRPr/>
            </a:pPr>
            <a:r>
              <a:rPr lang="en-US" b="1" dirty="0" smtClean="0"/>
              <a:t>C</a:t>
            </a:r>
            <a:r>
              <a:rPr lang="en-US" sz="2400" dirty="0" smtClean="0"/>
              <a:t>ontent: </a:t>
            </a:r>
            <a:r>
              <a:rPr lang="en-US" sz="1800" dirty="0" smtClean="0"/>
              <a:t>HE</a:t>
            </a:r>
            <a:r>
              <a:rPr lang="en-US" sz="1800" b="1" dirty="0" smtClean="0"/>
              <a:t>M</a:t>
            </a:r>
            <a:r>
              <a:rPr lang="en-US" sz="1800" dirty="0" smtClean="0"/>
              <a:t> must have </a:t>
            </a:r>
            <a:r>
              <a:rPr lang="en-US" sz="1800" b="1" dirty="0" smtClean="0"/>
              <a:t>genuine</a:t>
            </a:r>
            <a:r>
              <a:rPr lang="en-US" sz="1800" dirty="0" smtClean="0"/>
              <a:t> meaning “</a:t>
            </a:r>
            <a:r>
              <a:rPr lang="en-US" sz="1800" b="1" dirty="0" smtClean="0"/>
              <a:t>meaningfulness</a:t>
            </a:r>
            <a:r>
              <a:rPr lang="en-US" sz="1600" dirty="0" smtClean="0"/>
              <a:t>”   </a:t>
            </a:r>
          </a:p>
          <a:p>
            <a:pPr marL="974725" indent="-609600" algn="l" defTabSz="1954213" rtl="0" eaLnBrk="1" hangingPunct="1">
              <a:lnSpc>
                <a:spcPct val="80000"/>
              </a:lnSpc>
              <a:buFont typeface="Wingdings" pitchFamily="2" charset="2"/>
              <a:buAutoNum type="arabicPeriod"/>
              <a:tabLst>
                <a:tab pos="441325" algn="l"/>
                <a:tab pos="625475" algn="l"/>
                <a:tab pos="715963" algn="l"/>
              </a:tabLst>
              <a:defRPr/>
            </a:pPr>
            <a:r>
              <a:rPr lang="en-US" b="1" dirty="0" smtClean="0"/>
              <a:t>C</a:t>
            </a:r>
            <a:r>
              <a:rPr lang="en-US" sz="2400" dirty="0" smtClean="0"/>
              <a:t>larity: </a:t>
            </a:r>
            <a:r>
              <a:rPr lang="en-US" sz="1800" dirty="0" smtClean="0"/>
              <a:t>the R “</a:t>
            </a:r>
            <a:r>
              <a:rPr lang="en-US" sz="1800" b="1" dirty="0" smtClean="0"/>
              <a:t>Patient</a:t>
            </a:r>
            <a:r>
              <a:rPr lang="en-US" sz="1800" dirty="0" smtClean="0"/>
              <a:t>” must be able to understand the message</a:t>
            </a:r>
          </a:p>
          <a:p>
            <a:pPr marL="974725" indent="-609600" algn="l" defTabSz="1954213" rtl="0" eaLnBrk="1" hangingPunct="1">
              <a:lnSpc>
                <a:spcPct val="80000"/>
              </a:lnSpc>
              <a:buFont typeface="Wingdings" pitchFamily="2" charset="2"/>
              <a:buAutoNum type="arabicPeriod"/>
              <a:tabLst>
                <a:tab pos="441325" algn="l"/>
                <a:tab pos="625475" algn="l"/>
                <a:tab pos="715963" algn="l"/>
              </a:tabLst>
              <a:defRPr/>
            </a:pPr>
            <a:r>
              <a:rPr lang="en-US" b="1" dirty="0" smtClean="0"/>
              <a:t>C</a:t>
            </a:r>
            <a:r>
              <a:rPr lang="en-US" sz="2400" dirty="0" smtClean="0"/>
              <a:t>ontinuity: </a:t>
            </a:r>
            <a:r>
              <a:rPr lang="en-US" sz="1800" dirty="0" smtClean="0"/>
              <a:t>Though repeated with variations, HE Message must be consistent (steady reliable) enough NOT to Confuse the R      </a:t>
            </a:r>
          </a:p>
          <a:p>
            <a:pPr marL="974725" indent="-609600" algn="l" defTabSz="1954213" rtl="0" eaLnBrk="1" hangingPunct="1">
              <a:lnSpc>
                <a:spcPct val="80000"/>
              </a:lnSpc>
              <a:buFont typeface="Wingdings" pitchFamily="2" charset="2"/>
              <a:buAutoNum type="arabicPeriod"/>
              <a:tabLst>
                <a:tab pos="441325" algn="l"/>
                <a:tab pos="625475" algn="l"/>
                <a:tab pos="715963" algn="l"/>
              </a:tabLst>
              <a:defRPr/>
            </a:pPr>
            <a:r>
              <a:rPr lang="en-US" b="1" dirty="0" smtClean="0"/>
              <a:t>C</a:t>
            </a:r>
            <a:r>
              <a:rPr lang="en-US" sz="2400" dirty="0" smtClean="0"/>
              <a:t>hannels: </a:t>
            </a:r>
            <a:r>
              <a:rPr lang="en-US" sz="1800" dirty="0" smtClean="0"/>
              <a:t>HEM must use the most acceptable communication channels\media (HE methodology &amp; technology) to the R </a:t>
            </a:r>
          </a:p>
          <a:p>
            <a:pPr marL="974725" indent="-609600" algn="l" defTabSz="1954213" rtl="0" eaLnBrk="1" hangingPunct="1">
              <a:lnSpc>
                <a:spcPct val="80000"/>
              </a:lnSpc>
              <a:buFont typeface="Wingdings" pitchFamily="2" charset="2"/>
              <a:buAutoNum type="arabicPeriod"/>
              <a:tabLst>
                <a:tab pos="441325" algn="l"/>
                <a:tab pos="625475" algn="l"/>
                <a:tab pos="715963" algn="l"/>
              </a:tabLst>
              <a:defRPr/>
            </a:pPr>
            <a:r>
              <a:rPr lang="en-US" b="1" dirty="0" smtClean="0"/>
              <a:t>C</a:t>
            </a:r>
            <a:r>
              <a:rPr lang="en-US" sz="2400" dirty="0" smtClean="0"/>
              <a:t>apability: </a:t>
            </a:r>
            <a:r>
              <a:rPr lang="en-US" sz="1800" dirty="0" smtClean="0"/>
              <a:t>The R must be able to communicate effectively with Least amount of Effort </a:t>
            </a:r>
          </a:p>
        </p:txBody>
      </p:sp>
    </p:spTree>
  </p:cSld>
  <p:clrMapOvr>
    <a:masterClrMapping/>
  </p:clrMapOvr>
  <p:transition>
    <p:push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تاريخ 3"/>
          <p:cNvSpPr>
            <a:spLocks noGrp="1"/>
          </p:cNvSpPr>
          <p:nvPr>
            <p:ph type="dt" sz="quarter" idx="10"/>
          </p:nvPr>
        </p:nvSpPr>
        <p:spPr/>
        <p:txBody>
          <a:bodyPr/>
          <a:lstStyle/>
          <a:p>
            <a:pPr>
              <a:defRPr/>
            </a:pPr>
            <a:r>
              <a:rPr lang="ar-SA" smtClean="0"/>
              <a:t>CHS487</a:t>
            </a:r>
            <a:endParaRPr lang="en-US"/>
          </a:p>
        </p:txBody>
      </p:sp>
      <p:sp>
        <p:nvSpPr>
          <p:cNvPr id="4"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5" name="عنصر نائب لرقم الشريحة 5"/>
          <p:cNvSpPr>
            <a:spLocks noGrp="1"/>
          </p:cNvSpPr>
          <p:nvPr>
            <p:ph type="sldNum" sz="quarter" idx="12"/>
          </p:nvPr>
        </p:nvSpPr>
        <p:spPr/>
        <p:txBody>
          <a:bodyPr/>
          <a:lstStyle/>
          <a:p>
            <a:pPr>
              <a:defRPr/>
            </a:pPr>
            <a:fld id="{040A4232-9D32-4465-9E0C-989494EB9824}" type="slidenum">
              <a:rPr lang="ar-SA"/>
              <a:pPr>
                <a:defRPr/>
              </a:pPr>
              <a:t>67</a:t>
            </a:fld>
            <a:endParaRPr lang="en-US"/>
          </a:p>
        </p:txBody>
      </p:sp>
      <p:sp>
        <p:nvSpPr>
          <p:cNvPr id="83971" name="Rectangle 3"/>
          <p:cNvSpPr>
            <a:spLocks noGrp="1" noRot="1" noChangeArrowheads="1"/>
          </p:cNvSpPr>
          <p:nvPr>
            <p:ph type="body" idx="1"/>
          </p:nvPr>
        </p:nvSpPr>
        <p:spPr>
          <a:xfrm>
            <a:off x="1619672" y="2451348"/>
            <a:ext cx="6227763" cy="1409700"/>
          </a:xfrm>
        </p:spPr>
        <p:txBody>
          <a:bodyPr/>
          <a:lstStyle/>
          <a:p>
            <a:pPr algn="ctr" rtl="0" eaLnBrk="1" hangingPunct="1">
              <a:buFont typeface="Wingdings" pitchFamily="2" charset="2"/>
              <a:buNone/>
              <a:defRPr/>
            </a:pPr>
            <a:r>
              <a:rPr lang="en-US" b="1" dirty="0" smtClean="0">
                <a:latin typeface="Arial Black" pitchFamily="34" charset="0"/>
              </a:rPr>
              <a:t>DHES  related </a:t>
            </a:r>
          </a:p>
          <a:p>
            <a:pPr algn="ctr" rtl="0" eaLnBrk="1" hangingPunct="1">
              <a:buFont typeface="Wingdings" pitchFamily="2" charset="2"/>
              <a:buNone/>
              <a:defRPr/>
            </a:pPr>
            <a:r>
              <a:rPr lang="en-US" b="1" dirty="0" smtClean="0">
                <a:latin typeface="Arial Black" pitchFamily="34" charset="0"/>
              </a:rPr>
              <a:t>HUMAN COMMUNICATION</a:t>
            </a:r>
            <a:endParaRPr lang="en-US" dirty="0" smtClean="0"/>
          </a:p>
        </p:txBody>
      </p:sp>
    </p:spTree>
  </p:cSld>
  <p:clrMapOvr>
    <a:masterClrMapping/>
  </p:clrMapOvr>
  <p:transition>
    <p:push dir="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144B095B-48A5-42D2-93EC-FE39B74CDE7E}" type="slidenum">
              <a:rPr lang="ar-SA"/>
              <a:pPr>
                <a:defRPr/>
              </a:pPr>
              <a:t>68</a:t>
            </a:fld>
            <a:endParaRPr lang="en-US"/>
          </a:p>
        </p:txBody>
      </p:sp>
      <p:sp>
        <p:nvSpPr>
          <p:cNvPr id="78850" name="Rectangle 2"/>
          <p:cNvSpPr>
            <a:spLocks noGrp="1" noRot="1" noChangeArrowheads="1"/>
          </p:cNvSpPr>
          <p:nvPr>
            <p:ph type="title"/>
          </p:nvPr>
        </p:nvSpPr>
        <p:spPr>
          <a:xfrm>
            <a:off x="1285852" y="357166"/>
            <a:ext cx="7129463" cy="682609"/>
          </a:xfrm>
        </p:spPr>
        <p:txBody>
          <a:bodyPr/>
          <a:lstStyle/>
          <a:p>
            <a:pPr algn="ctr" eaLnBrk="1" hangingPunct="1">
              <a:defRPr/>
            </a:pPr>
            <a:r>
              <a:rPr lang="en-US" sz="1800" b="0" dirty="0" smtClean="0"/>
              <a:t>Related HE COMMUNICATION THEORIES &amp; SKILLS</a:t>
            </a:r>
            <a:br>
              <a:rPr lang="en-US" sz="1800" b="0" dirty="0" smtClean="0"/>
            </a:br>
            <a:r>
              <a:rPr lang="en-US" sz="3200" b="0" dirty="0" smtClean="0"/>
              <a:t>Interaction Theory</a:t>
            </a:r>
          </a:p>
        </p:txBody>
      </p:sp>
      <p:sp>
        <p:nvSpPr>
          <p:cNvPr id="78851" name="Rectangle 3"/>
          <p:cNvSpPr>
            <a:spLocks noGrp="1" noRot="1" noChangeArrowheads="1"/>
          </p:cNvSpPr>
          <p:nvPr>
            <p:ph type="body" idx="1"/>
          </p:nvPr>
        </p:nvSpPr>
        <p:spPr>
          <a:xfrm>
            <a:off x="928662" y="1857364"/>
            <a:ext cx="7096125" cy="4357718"/>
          </a:xfrm>
        </p:spPr>
        <p:txBody>
          <a:bodyPr/>
          <a:lstStyle/>
          <a:p>
            <a:pPr algn="just" rtl="0" eaLnBrk="1" hangingPunct="1">
              <a:lnSpc>
                <a:spcPct val="80000"/>
              </a:lnSpc>
              <a:defRPr/>
            </a:pPr>
            <a:r>
              <a:rPr lang="en-US" sz="2400" b="1" i="1" dirty="0" smtClean="0">
                <a:latin typeface="Arial Black" pitchFamily="34" charset="0"/>
              </a:rPr>
              <a:t>Interaction</a:t>
            </a:r>
            <a:r>
              <a:rPr lang="en-US" sz="2800" dirty="0" smtClean="0"/>
              <a:t> </a:t>
            </a:r>
            <a:r>
              <a:rPr lang="en-US" sz="2000" dirty="0" smtClean="0"/>
              <a:t>is </a:t>
            </a:r>
            <a:r>
              <a:rPr lang="en-US" sz="2000" i="1" dirty="0" smtClean="0"/>
              <a:t>the </a:t>
            </a:r>
            <a:r>
              <a:rPr lang="en-US" sz="2000" b="1" i="1" dirty="0" smtClean="0">
                <a:latin typeface="Arial Black" pitchFamily="34" charset="0"/>
              </a:rPr>
              <a:t>act of having an effect on each other</a:t>
            </a:r>
            <a:r>
              <a:rPr lang="en-US" sz="1800" i="1" dirty="0" smtClean="0"/>
              <a:t>.</a:t>
            </a:r>
            <a:r>
              <a:rPr lang="en-US" sz="2000" i="1" dirty="0" smtClean="0"/>
              <a:t> </a:t>
            </a:r>
            <a:r>
              <a:rPr lang="en-US" sz="2000" dirty="0" smtClean="0"/>
              <a:t>Thus, </a:t>
            </a:r>
            <a:r>
              <a:rPr lang="en-US" sz="1800" i="1" dirty="0" smtClean="0">
                <a:latin typeface="Arial Black" pitchFamily="34" charset="0"/>
              </a:rPr>
              <a:t>it is a process of </a:t>
            </a:r>
            <a:r>
              <a:rPr lang="en-US" sz="2000" i="1" dirty="0" smtClean="0">
                <a:latin typeface="Arial Black" pitchFamily="34" charset="0"/>
              </a:rPr>
              <a:t>exchange</a:t>
            </a:r>
            <a:r>
              <a:rPr lang="en-US" sz="1800" i="1" dirty="0" smtClean="0">
                <a:latin typeface="Arial Black" pitchFamily="34" charset="0"/>
              </a:rPr>
              <a:t> = communication</a:t>
            </a:r>
            <a:r>
              <a:rPr lang="en-US" sz="2000" dirty="0" smtClean="0"/>
              <a:t>. </a:t>
            </a:r>
          </a:p>
          <a:p>
            <a:pPr algn="just" rtl="0" eaLnBrk="1" hangingPunct="1">
              <a:lnSpc>
                <a:spcPct val="80000"/>
              </a:lnSpc>
              <a:buFont typeface="Wingdings" pitchFamily="2" charset="2"/>
              <a:buNone/>
              <a:defRPr/>
            </a:pPr>
            <a:endParaRPr lang="en-US" sz="2000" dirty="0" smtClean="0"/>
          </a:p>
          <a:p>
            <a:pPr algn="just" rtl="0" eaLnBrk="1" hangingPunct="1">
              <a:lnSpc>
                <a:spcPct val="80000"/>
              </a:lnSpc>
              <a:defRPr/>
            </a:pPr>
            <a:r>
              <a:rPr lang="en-US" sz="2000" dirty="0" smtClean="0"/>
              <a:t>It is based on a consideration</a:t>
            </a:r>
            <a:r>
              <a:rPr lang="en-US" sz="2400" dirty="0" smtClean="0"/>
              <a:t> of</a:t>
            </a:r>
            <a:r>
              <a:rPr lang="en-US" sz="2800" dirty="0" smtClean="0"/>
              <a:t> </a:t>
            </a:r>
            <a:r>
              <a:rPr lang="en-US" sz="2800" b="1" i="1" dirty="0" smtClean="0"/>
              <a:t>three main elements</a:t>
            </a:r>
            <a:r>
              <a:rPr lang="en-US" sz="2800" dirty="0" smtClean="0"/>
              <a:t>:</a:t>
            </a:r>
            <a:endParaRPr lang="en-US" sz="2800" b="1" i="1" dirty="0" smtClean="0"/>
          </a:p>
          <a:p>
            <a:pPr lvl="1" algn="just" rtl="0" eaLnBrk="1" hangingPunct="1">
              <a:lnSpc>
                <a:spcPct val="80000"/>
              </a:lnSpc>
              <a:buFontTx/>
              <a:buChar char="-"/>
              <a:defRPr/>
            </a:pPr>
            <a:r>
              <a:rPr lang="en-US" sz="2400" b="1" i="1" dirty="0" smtClean="0">
                <a:latin typeface="Arial Black" pitchFamily="34" charset="0"/>
              </a:rPr>
              <a:t>A</a:t>
            </a:r>
            <a:r>
              <a:rPr lang="en-US" sz="2000" b="1" i="1" dirty="0" smtClean="0">
                <a:latin typeface="Arial Black" pitchFamily="34" charset="0"/>
              </a:rPr>
              <a:t>ctivity,</a:t>
            </a:r>
            <a:r>
              <a:rPr lang="en-US" sz="2400" dirty="0" smtClean="0"/>
              <a:t> </a:t>
            </a:r>
            <a:r>
              <a:rPr lang="en-US" sz="1800" dirty="0" smtClean="0"/>
              <a:t>refers to </a:t>
            </a:r>
            <a:r>
              <a:rPr lang="en-US" sz="1800" i="1" dirty="0" smtClean="0"/>
              <a:t>the</a:t>
            </a:r>
            <a:r>
              <a:rPr lang="en-US" sz="2000" i="1" dirty="0" smtClean="0"/>
              <a:t> </a:t>
            </a:r>
            <a:r>
              <a:rPr lang="en-US" sz="1800" b="1" i="1" dirty="0" smtClean="0"/>
              <a:t>act or behaviors that the group undertakes</a:t>
            </a:r>
          </a:p>
          <a:p>
            <a:pPr lvl="1" algn="just" rtl="0" eaLnBrk="1" hangingPunct="1">
              <a:lnSpc>
                <a:spcPct val="80000"/>
              </a:lnSpc>
              <a:buFontTx/>
              <a:buChar char="-"/>
              <a:defRPr/>
            </a:pPr>
            <a:r>
              <a:rPr lang="en-US" sz="2400" b="1" i="1" dirty="0" smtClean="0">
                <a:latin typeface="Arial Black" pitchFamily="34" charset="0"/>
              </a:rPr>
              <a:t>I</a:t>
            </a:r>
            <a:r>
              <a:rPr lang="en-US" sz="2000" b="1" i="1" dirty="0" smtClean="0">
                <a:latin typeface="Arial Black" pitchFamily="34" charset="0"/>
              </a:rPr>
              <a:t>nteraction, </a:t>
            </a:r>
            <a:r>
              <a:rPr lang="en-US" sz="1800" dirty="0" smtClean="0"/>
              <a:t>pertains to</a:t>
            </a:r>
            <a:r>
              <a:rPr lang="en-US" sz="2000" dirty="0" smtClean="0"/>
              <a:t> </a:t>
            </a:r>
            <a:r>
              <a:rPr lang="en-US" sz="1800" b="1" i="1" dirty="0" smtClean="0"/>
              <a:t>the reaction or the exchange that occur among group members</a:t>
            </a:r>
            <a:r>
              <a:rPr lang="en-US" sz="1800" b="1" dirty="0" smtClean="0"/>
              <a:t>.</a:t>
            </a:r>
          </a:p>
          <a:p>
            <a:pPr lvl="1" algn="just" rtl="0" eaLnBrk="1" hangingPunct="1">
              <a:lnSpc>
                <a:spcPct val="80000"/>
              </a:lnSpc>
              <a:buFontTx/>
              <a:buChar char="-"/>
              <a:defRPr/>
            </a:pPr>
            <a:r>
              <a:rPr lang="en-US" sz="1800" b="1" i="1" dirty="0" smtClean="0">
                <a:latin typeface="Arial Black" pitchFamily="34" charset="0"/>
              </a:rPr>
              <a:t>Sentiment or </a:t>
            </a:r>
            <a:r>
              <a:rPr lang="en-US" sz="2400" b="1" i="1" dirty="0" smtClean="0">
                <a:latin typeface="Arial Black" pitchFamily="34" charset="0"/>
              </a:rPr>
              <a:t>A</a:t>
            </a:r>
            <a:r>
              <a:rPr lang="en-US" sz="2000" b="1" i="1" dirty="0" smtClean="0">
                <a:latin typeface="Arial Black" pitchFamily="34" charset="0"/>
              </a:rPr>
              <a:t>ttitude,</a:t>
            </a:r>
            <a:r>
              <a:rPr lang="en-US" sz="2400" dirty="0" smtClean="0"/>
              <a:t> </a:t>
            </a:r>
            <a:r>
              <a:rPr lang="en-US" sz="1800" dirty="0" smtClean="0"/>
              <a:t>to </a:t>
            </a:r>
            <a:r>
              <a:rPr lang="en-US" sz="1800" i="1" dirty="0" smtClean="0"/>
              <a:t>the</a:t>
            </a:r>
            <a:r>
              <a:rPr lang="en-US" sz="2000" i="1" dirty="0" smtClean="0"/>
              <a:t> </a:t>
            </a:r>
            <a:r>
              <a:rPr lang="en-US" sz="2000" b="1" i="1" dirty="0" smtClean="0"/>
              <a:t>feelings members</a:t>
            </a:r>
            <a:r>
              <a:rPr lang="en-US" sz="2000" i="1" dirty="0" smtClean="0"/>
              <a:t> have their communicating or </a:t>
            </a:r>
            <a:r>
              <a:rPr lang="en-US" sz="2000" b="1" i="1" dirty="0" smtClean="0"/>
              <a:t>working to gather</a:t>
            </a:r>
            <a:r>
              <a:rPr lang="en-US" sz="2400" i="1" dirty="0" smtClean="0"/>
              <a:t>.</a:t>
            </a:r>
          </a:p>
          <a:p>
            <a:pPr rtl="0" eaLnBrk="1" hangingPunct="1">
              <a:lnSpc>
                <a:spcPct val="80000"/>
              </a:lnSpc>
              <a:defRPr/>
            </a:pPr>
            <a:endParaRPr lang="en-US" sz="2000" dirty="0" smtClean="0"/>
          </a:p>
        </p:txBody>
      </p:sp>
    </p:spTree>
  </p:cSld>
  <p:clrMapOvr>
    <a:masterClrMapping/>
  </p:clrMapOvr>
  <p:transition>
    <p:push dir="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617B99F4-446C-4F9E-A1DA-72C72B476130}" type="slidenum">
              <a:rPr lang="ar-SA"/>
              <a:pPr>
                <a:defRPr/>
              </a:pPr>
              <a:t>69</a:t>
            </a:fld>
            <a:endParaRPr lang="en-US"/>
          </a:p>
        </p:txBody>
      </p:sp>
      <p:sp>
        <p:nvSpPr>
          <p:cNvPr id="84994" name="Rectangle 2"/>
          <p:cNvSpPr>
            <a:spLocks noGrp="1" noRot="1" noChangeArrowheads="1"/>
          </p:cNvSpPr>
          <p:nvPr>
            <p:ph type="title"/>
          </p:nvPr>
        </p:nvSpPr>
        <p:spPr>
          <a:xfrm>
            <a:off x="1258888" y="244475"/>
            <a:ext cx="7056437" cy="881063"/>
          </a:xfrm>
        </p:spPr>
        <p:txBody>
          <a:bodyPr/>
          <a:lstStyle/>
          <a:p>
            <a:pPr algn="ctr" eaLnBrk="1" hangingPunct="1">
              <a:defRPr/>
            </a:pPr>
            <a:r>
              <a:rPr lang="en-US" sz="1400" b="0" smtClean="0"/>
              <a:t/>
            </a:r>
            <a:br>
              <a:rPr lang="en-US" sz="1400" b="0" smtClean="0"/>
            </a:br>
            <a:r>
              <a:rPr lang="en-US" sz="1800" b="0" smtClean="0"/>
              <a:t>Related HE COMMUNICATION THEORIES &amp; SKILLS</a:t>
            </a:r>
            <a:r>
              <a:rPr lang="en-US" sz="1400" b="0" smtClean="0"/>
              <a:t> </a:t>
            </a:r>
            <a:br>
              <a:rPr lang="en-US" sz="1400" b="0" smtClean="0"/>
            </a:br>
            <a:r>
              <a:rPr lang="en-US" sz="2800" b="0" smtClean="0"/>
              <a:t>Attitude Change Theory</a:t>
            </a:r>
            <a:endParaRPr lang="en-US" sz="4000" smtClean="0"/>
          </a:p>
        </p:txBody>
      </p:sp>
      <p:sp>
        <p:nvSpPr>
          <p:cNvPr id="84995" name="Rectangle 3"/>
          <p:cNvSpPr>
            <a:spLocks noGrp="1" noRot="1" noChangeArrowheads="1"/>
          </p:cNvSpPr>
          <p:nvPr>
            <p:ph type="body" idx="1"/>
          </p:nvPr>
        </p:nvSpPr>
        <p:spPr>
          <a:xfrm>
            <a:off x="1116013" y="1484313"/>
            <a:ext cx="7723187" cy="4752975"/>
          </a:xfrm>
        </p:spPr>
        <p:txBody>
          <a:bodyPr/>
          <a:lstStyle/>
          <a:p>
            <a:pPr marL="609600" indent="-609600" algn="just" defTabSz="1158875" rtl="0" eaLnBrk="1" hangingPunct="1">
              <a:lnSpc>
                <a:spcPct val="80000"/>
              </a:lnSpc>
              <a:buFont typeface="Wingdings" pitchFamily="2" charset="2"/>
              <a:buNone/>
              <a:defRPr/>
            </a:pPr>
            <a:r>
              <a:rPr lang="en-US" sz="2400" smtClean="0"/>
              <a:t>		In order to produce effective HE communication: and to change attitude, this theory gives </a:t>
            </a:r>
            <a:r>
              <a:rPr lang="en-US" sz="2400" b="1" i="1" smtClean="0"/>
              <a:t>Three main conditions</a:t>
            </a:r>
            <a:r>
              <a:rPr lang="en-US" sz="2400" smtClean="0"/>
              <a:t>:</a:t>
            </a:r>
          </a:p>
          <a:p>
            <a:pPr marL="609600" indent="-609600" algn="just" defTabSz="1158875" rtl="0" eaLnBrk="1" hangingPunct="1">
              <a:lnSpc>
                <a:spcPct val="80000"/>
              </a:lnSpc>
              <a:buFont typeface="Wingdings" pitchFamily="2" charset="2"/>
              <a:buNone/>
              <a:defRPr/>
            </a:pPr>
            <a:endParaRPr lang="en-US" sz="2000" smtClean="0"/>
          </a:p>
          <a:p>
            <a:pPr marL="887413" lvl="1" indent="-533400" algn="just" defTabSz="1158875" rtl="0" eaLnBrk="1" hangingPunct="1">
              <a:lnSpc>
                <a:spcPct val="80000"/>
              </a:lnSpc>
              <a:buFont typeface="Wingdings" pitchFamily="2" charset="2"/>
              <a:buAutoNum type="arabicPeriod"/>
              <a:defRPr/>
            </a:pPr>
            <a:r>
              <a:rPr lang="en-US" sz="1800" smtClean="0"/>
              <a:t>The </a:t>
            </a:r>
            <a:r>
              <a:rPr lang="en-US" sz="1800" b="1" smtClean="0"/>
              <a:t>Nature of communication</a:t>
            </a:r>
            <a:r>
              <a:rPr lang="en-US" sz="1800" smtClean="0"/>
              <a:t>: eg. </a:t>
            </a:r>
            <a:r>
              <a:rPr lang="en-US" sz="1800" b="1" smtClean="0"/>
              <a:t>Sender characters</a:t>
            </a:r>
          </a:p>
          <a:p>
            <a:pPr marL="887413" lvl="1" indent="-533400" algn="just" defTabSz="1158875" rtl="0" eaLnBrk="1" hangingPunct="1">
              <a:lnSpc>
                <a:spcPct val="80000"/>
              </a:lnSpc>
              <a:buFont typeface="Wingdings" pitchFamily="2" charset="2"/>
              <a:buAutoNum type="arabicPeriod"/>
              <a:defRPr/>
            </a:pPr>
            <a:r>
              <a:rPr lang="en-US" sz="1800" smtClean="0"/>
              <a:t>The </a:t>
            </a:r>
            <a:r>
              <a:rPr lang="en-US" sz="1800" b="1" smtClean="0"/>
              <a:t>Validity of communication source</a:t>
            </a:r>
            <a:r>
              <a:rPr lang="en-US" sz="1800" smtClean="0"/>
              <a:t>: e,g; </a:t>
            </a:r>
            <a:r>
              <a:rPr lang="en-US" sz="1800" b="1" smtClean="0"/>
              <a:t>Massage</a:t>
            </a:r>
            <a:r>
              <a:rPr lang="en-US" sz="1800" smtClean="0"/>
              <a:t>.</a:t>
            </a:r>
          </a:p>
          <a:p>
            <a:pPr marL="887413" lvl="1" indent="-533400" algn="just" defTabSz="1158875" rtl="0" eaLnBrk="1" hangingPunct="1">
              <a:lnSpc>
                <a:spcPct val="80000"/>
              </a:lnSpc>
              <a:buFont typeface="Wingdings" pitchFamily="2" charset="2"/>
              <a:buAutoNum type="arabicPeriod"/>
              <a:defRPr/>
            </a:pPr>
            <a:r>
              <a:rPr lang="en-US" sz="1800" smtClean="0"/>
              <a:t>The </a:t>
            </a:r>
            <a:r>
              <a:rPr lang="en-US" sz="1800" b="1" smtClean="0"/>
              <a:t>Characteristics of the audience the receiver</a:t>
            </a:r>
            <a:r>
              <a:rPr lang="en-US" sz="1800" smtClean="0"/>
              <a:t>.</a:t>
            </a:r>
            <a:endParaRPr lang="en-US" sz="2000" smtClean="0"/>
          </a:p>
          <a:p>
            <a:pPr marL="609600" indent="-609600" algn="just" defTabSz="1158875" rtl="0" eaLnBrk="1" hangingPunct="1">
              <a:lnSpc>
                <a:spcPct val="80000"/>
              </a:lnSpc>
              <a:buFont typeface="Wingdings" pitchFamily="2" charset="2"/>
              <a:buNone/>
              <a:defRPr/>
            </a:pPr>
            <a:endParaRPr lang="en-US" sz="2400" smtClean="0"/>
          </a:p>
          <a:p>
            <a:pPr marL="609600" indent="-609600" algn="just" defTabSz="1158875" rtl="0" eaLnBrk="1" hangingPunct="1">
              <a:lnSpc>
                <a:spcPct val="80000"/>
              </a:lnSpc>
              <a:defRPr/>
            </a:pPr>
            <a:r>
              <a:rPr lang="en-US" sz="2400" smtClean="0"/>
              <a:t>It is based upon the </a:t>
            </a:r>
            <a:r>
              <a:rPr lang="en-US" sz="2400" b="1" smtClean="0"/>
              <a:t>foundations:</a:t>
            </a:r>
          </a:p>
          <a:p>
            <a:pPr marL="887413" lvl="1" indent="-533400" algn="just" defTabSz="1158875" rtl="0" eaLnBrk="1" hangingPunct="1">
              <a:lnSpc>
                <a:spcPct val="80000"/>
              </a:lnSpc>
              <a:buFont typeface="Wingdings" pitchFamily="2" charset="2"/>
              <a:buNone/>
              <a:defRPr/>
            </a:pPr>
            <a:endParaRPr lang="en-US" sz="1600" b="1" i="1" smtClean="0"/>
          </a:p>
          <a:p>
            <a:pPr marL="887413" lvl="1" indent="-533400" algn="just" defTabSz="1158875" rtl="0" eaLnBrk="1" hangingPunct="1">
              <a:lnSpc>
                <a:spcPct val="80000"/>
              </a:lnSpc>
              <a:defRPr/>
            </a:pPr>
            <a:r>
              <a:rPr lang="en-US" sz="1800" i="1" smtClean="0">
                <a:latin typeface="Arial Black" pitchFamily="34" charset="0"/>
              </a:rPr>
              <a:t>The </a:t>
            </a:r>
            <a:r>
              <a:rPr lang="en-US" sz="1800" b="1" i="1" smtClean="0">
                <a:latin typeface="Arial Black" pitchFamily="34" charset="0"/>
              </a:rPr>
              <a:t>Greater </a:t>
            </a:r>
            <a:r>
              <a:rPr lang="en-US" sz="1800" i="1" smtClean="0">
                <a:latin typeface="Arial Black" pitchFamily="34" charset="0"/>
              </a:rPr>
              <a:t>the </a:t>
            </a:r>
            <a:r>
              <a:rPr lang="en-US" sz="1800" b="1" i="1" smtClean="0">
                <a:latin typeface="Arial Black" pitchFamily="34" charset="0"/>
              </a:rPr>
              <a:t>Prestige </a:t>
            </a:r>
            <a:r>
              <a:rPr lang="en-US" sz="1800" i="1" smtClean="0">
                <a:latin typeface="Arial Black" pitchFamily="34" charset="0"/>
              </a:rPr>
              <a:t>and</a:t>
            </a:r>
            <a:r>
              <a:rPr lang="en-US" sz="1800" b="1" i="1" smtClean="0">
                <a:latin typeface="Arial Black" pitchFamily="34" charset="0"/>
              </a:rPr>
              <a:t> Credibility </a:t>
            </a:r>
            <a:r>
              <a:rPr lang="en-US" sz="1800" i="1" smtClean="0">
                <a:latin typeface="Arial Black" pitchFamily="34" charset="0"/>
              </a:rPr>
              <a:t>of communication &amp; HE process,</a:t>
            </a:r>
            <a:r>
              <a:rPr lang="en-US" sz="1800" b="1" i="1" smtClean="0">
                <a:latin typeface="Arial Black" pitchFamily="34" charset="0"/>
              </a:rPr>
              <a:t> </a:t>
            </a:r>
            <a:r>
              <a:rPr lang="en-US" sz="1800" i="1" smtClean="0">
                <a:latin typeface="Arial Black" pitchFamily="34" charset="0"/>
              </a:rPr>
              <a:t>the</a:t>
            </a:r>
            <a:r>
              <a:rPr lang="en-US" sz="1800" b="1" i="1" smtClean="0">
                <a:latin typeface="Arial Black" pitchFamily="34" charset="0"/>
              </a:rPr>
              <a:t> Greater Effectiveness </a:t>
            </a:r>
            <a:r>
              <a:rPr lang="en-US" sz="1800" b="1" i="1" smtClean="0"/>
              <a:t>“</a:t>
            </a:r>
            <a:r>
              <a:rPr lang="en-US" sz="1800" b="1" i="1" smtClean="0">
                <a:latin typeface="Arial Black" pitchFamily="34" charset="0"/>
              </a:rPr>
              <a:t>quality</a:t>
            </a:r>
            <a:r>
              <a:rPr lang="en-US" sz="1800" b="1" i="1" smtClean="0"/>
              <a:t>”</a:t>
            </a:r>
            <a:r>
              <a:rPr lang="en-US" sz="1800" i="1" smtClean="0">
                <a:latin typeface="Arial Black" pitchFamily="34" charset="0"/>
              </a:rPr>
              <a:t> and </a:t>
            </a:r>
            <a:r>
              <a:rPr lang="en-US" sz="1800" b="1" i="1" smtClean="0">
                <a:latin typeface="Arial Black" pitchFamily="34" charset="0"/>
              </a:rPr>
              <a:t>Attitude Change</a:t>
            </a:r>
            <a:r>
              <a:rPr lang="en-US" sz="1800" b="1" smtClean="0"/>
              <a:t>’</a:t>
            </a:r>
            <a:r>
              <a:rPr lang="en-US" sz="1800" smtClean="0">
                <a:latin typeface="Arial Black" pitchFamily="34" charset="0"/>
              </a:rPr>
              <a:t>.</a:t>
            </a:r>
          </a:p>
          <a:p>
            <a:pPr marL="887413" lvl="1" indent="-533400" algn="just" defTabSz="1158875" rtl="0" eaLnBrk="1" hangingPunct="1">
              <a:lnSpc>
                <a:spcPct val="80000"/>
              </a:lnSpc>
              <a:buFont typeface="Wingdings" pitchFamily="2" charset="2"/>
              <a:buNone/>
              <a:defRPr/>
            </a:pPr>
            <a:endParaRPr lang="en-US" sz="1800" smtClean="0">
              <a:latin typeface="Arial Black" pitchFamily="34" charset="0"/>
            </a:endParaRPr>
          </a:p>
          <a:p>
            <a:pPr marL="887413" lvl="1" indent="-533400" algn="just" defTabSz="1158875" rtl="0" eaLnBrk="1" hangingPunct="1">
              <a:lnSpc>
                <a:spcPct val="80000"/>
              </a:lnSpc>
              <a:defRPr/>
            </a:pPr>
            <a:r>
              <a:rPr lang="en-US" sz="1800" i="1" smtClean="0">
                <a:latin typeface="Arial Black" pitchFamily="34" charset="0"/>
              </a:rPr>
              <a:t>The </a:t>
            </a:r>
            <a:r>
              <a:rPr lang="en-US" sz="1800" b="1" i="1" smtClean="0">
                <a:latin typeface="Arial Black" pitchFamily="34" charset="0"/>
              </a:rPr>
              <a:t>Greater </a:t>
            </a:r>
            <a:r>
              <a:rPr lang="en-US" sz="1800" i="1" smtClean="0">
                <a:latin typeface="Arial Black" pitchFamily="34" charset="0"/>
              </a:rPr>
              <a:t>the</a:t>
            </a:r>
            <a:r>
              <a:rPr lang="en-US" sz="1800" b="1" i="1" smtClean="0">
                <a:latin typeface="Arial Black" pitchFamily="34" charset="0"/>
              </a:rPr>
              <a:t> Fear </a:t>
            </a:r>
            <a:r>
              <a:rPr lang="en-US" sz="1800" i="1" smtClean="0">
                <a:latin typeface="Arial Black" pitchFamily="34" charset="0"/>
              </a:rPr>
              <a:t>aroused by HE</a:t>
            </a:r>
            <a:r>
              <a:rPr lang="en-US" sz="1800" b="1" i="1" smtClean="0">
                <a:latin typeface="Arial Black" pitchFamily="34" charset="0"/>
              </a:rPr>
              <a:t>  Message, the Less likely </a:t>
            </a:r>
            <a:r>
              <a:rPr lang="en-US" sz="1800" i="1" smtClean="0">
                <a:latin typeface="Arial Black" pitchFamily="34" charset="0"/>
              </a:rPr>
              <a:t>were the</a:t>
            </a:r>
            <a:r>
              <a:rPr lang="en-US" sz="1800" b="1" i="1" smtClean="0">
                <a:latin typeface="Arial Black" pitchFamily="34" charset="0"/>
              </a:rPr>
              <a:t> Patients </a:t>
            </a:r>
            <a:r>
              <a:rPr lang="en-US" sz="1800" i="1" smtClean="0">
                <a:latin typeface="Arial Black" pitchFamily="34" charset="0"/>
              </a:rPr>
              <a:t>to</a:t>
            </a:r>
            <a:r>
              <a:rPr lang="en-US" sz="1800" b="1" i="1" smtClean="0">
                <a:latin typeface="Arial Black" pitchFamily="34" charset="0"/>
              </a:rPr>
              <a:t> Accept </a:t>
            </a:r>
            <a:r>
              <a:rPr lang="en-US" sz="1800" i="1" smtClean="0">
                <a:latin typeface="Arial Black" pitchFamily="34" charset="0"/>
              </a:rPr>
              <a:t>it.</a:t>
            </a:r>
          </a:p>
        </p:txBody>
      </p:sp>
    </p:spTree>
  </p:cSld>
  <p:clrMapOvr>
    <a:masterClrMapping/>
  </p:clrMapOvr>
  <p:transition>
    <p:push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عنصر نائب للتاريخ 3"/>
          <p:cNvSpPr>
            <a:spLocks noGrp="1"/>
          </p:cNvSpPr>
          <p:nvPr>
            <p:ph type="dt" sz="quarter" idx="10"/>
          </p:nvPr>
        </p:nvSpPr>
        <p:spPr/>
        <p:txBody>
          <a:bodyPr/>
          <a:lstStyle/>
          <a:p>
            <a:pPr>
              <a:defRPr/>
            </a:pPr>
            <a:r>
              <a:rPr lang="ar-SA" smtClean="0"/>
              <a:t>CHS487</a:t>
            </a:r>
            <a:endParaRPr lang="en-US" dirty="0"/>
          </a:p>
        </p:txBody>
      </p:sp>
      <p:sp>
        <p:nvSpPr>
          <p:cNvPr id="51"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52" name="عنصر نائب لرقم الشريحة 5"/>
          <p:cNvSpPr>
            <a:spLocks noGrp="1"/>
          </p:cNvSpPr>
          <p:nvPr>
            <p:ph type="sldNum" sz="quarter" idx="12"/>
          </p:nvPr>
        </p:nvSpPr>
        <p:spPr/>
        <p:txBody>
          <a:bodyPr/>
          <a:lstStyle/>
          <a:p>
            <a:pPr>
              <a:defRPr/>
            </a:pPr>
            <a:fld id="{E98E067B-267C-41BF-B995-573EC04CE64C}" type="slidenum">
              <a:rPr lang="ar-SA"/>
              <a:pPr>
                <a:defRPr/>
              </a:pPr>
              <a:t>7</a:t>
            </a:fld>
            <a:endParaRPr lang="en-US"/>
          </a:p>
        </p:txBody>
      </p:sp>
      <p:sp>
        <p:nvSpPr>
          <p:cNvPr id="3134" name="Rectangle 62"/>
          <p:cNvSpPr>
            <a:spLocks noGrp="1" noRot="1" noChangeArrowheads="1"/>
          </p:cNvSpPr>
          <p:nvPr>
            <p:ph type="title"/>
          </p:nvPr>
        </p:nvSpPr>
        <p:spPr>
          <a:xfrm>
            <a:off x="857224" y="71414"/>
            <a:ext cx="7500990" cy="404792"/>
          </a:xfrm>
        </p:spPr>
        <p:txBody>
          <a:bodyPr/>
          <a:lstStyle/>
          <a:p>
            <a:pPr algn="ctr" rtl="0" eaLnBrk="1" hangingPunct="1">
              <a:defRPr/>
            </a:pPr>
            <a:r>
              <a:rPr lang="en-US" sz="1800" b="0" i="1" dirty="0" smtClean="0"/>
              <a:t>CHS487  TEACHING &amp; LEARNING PLAN</a:t>
            </a:r>
            <a:r>
              <a:rPr lang="en-US" sz="2000" b="0" i="1" dirty="0" smtClean="0"/>
              <a:t>  </a:t>
            </a:r>
            <a:br>
              <a:rPr lang="en-US" sz="2000" b="0" i="1" dirty="0" smtClean="0"/>
            </a:br>
            <a:r>
              <a:rPr lang="en-US" sz="1600" i="1" dirty="0" smtClean="0"/>
              <a:t>APCHER QDHE  </a:t>
            </a:r>
          </a:p>
        </p:txBody>
      </p:sp>
      <p:graphicFrame>
        <p:nvGraphicFramePr>
          <p:cNvPr id="3344" name="Group 272"/>
          <p:cNvGraphicFramePr>
            <a:graphicFrameLocks noGrp="1"/>
          </p:cNvGraphicFramePr>
          <p:nvPr>
            <p:ph idx="1"/>
          </p:nvPr>
        </p:nvGraphicFramePr>
        <p:xfrm>
          <a:off x="539552" y="498438"/>
          <a:ext cx="8280275" cy="5812826"/>
        </p:xfrm>
        <a:graphic>
          <a:graphicData uri="http://schemas.openxmlformats.org/drawingml/2006/table">
            <a:tbl>
              <a:tblPr rtl="1"/>
              <a:tblGrid>
                <a:gridCol w="1821039"/>
                <a:gridCol w="5277504"/>
                <a:gridCol w="1181732"/>
              </a:tblGrid>
              <a:tr h="510444">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Notes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Units/Subjects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Weeks</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3 hrs/week</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1578">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Interactive Lecture/Group Discussion/Role Playing /Ego Reflective Exercise &amp; Research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85738" marR="0" lvl="0" indent="-185738"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tab pos="93663" algn="l"/>
                        </a:tabLst>
                      </a:pPr>
                      <a:r>
                        <a:rPr kumimoji="0" lang="en-GB"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UNDERSTANDING EACH OTHER</a:t>
                      </a:r>
                    </a:p>
                    <a:p>
                      <a:pPr marL="185738" marR="0" lvl="0" indent="-185738"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tab pos="93663" algn="l"/>
                        </a:tabLst>
                      </a:pPr>
                      <a:r>
                        <a:rPr kumimoji="0" lang="en-GB"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DISCUSSING THE COURSE OBJECTIVES &amp; OUTCOMES </a:t>
                      </a:r>
                    </a:p>
                    <a:p>
                      <a:pPr marL="185738" marR="0" lvl="0" indent="-185738"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tab pos="93663" algn="l"/>
                        </a:tabLst>
                      </a:pPr>
                      <a:r>
                        <a:rPr kumimoji="0" lang="en-GB"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REASONING: WHY “DHE  (The Place of HE in DH Profession &amp; Education)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a:t>
                      </a:r>
                      <a:r>
                        <a:rPr kumimoji="0" lang="en-US" sz="14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st</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&amp; 2</a:t>
                      </a:r>
                      <a:r>
                        <a:rPr kumimoji="0" lang="en-US" sz="14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nd</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p>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775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65113" marR="0" lvl="0" indent="-265113"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kumimoji="0" lang="en-GB"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 Brief Historical Overview with Probing “  </a:t>
                      </a:r>
                      <a:r>
                        <a:rPr lang="en-US" sz="1400" b="1" i="1" dirty="0" smtClean="0">
                          <a:latin typeface="Times New Roman" pitchFamily="18" charset="0"/>
                          <a:cs typeface="Times New Roman" pitchFamily="18" charset="0"/>
                        </a:rPr>
                        <a:t>EDUCATION</a:t>
                      </a:r>
                      <a:r>
                        <a:rPr lang="en-US" sz="1400" b="1" i="1" dirty="0" smtClean="0">
                          <a:latin typeface="Times New Roman" pitchFamily="18" charset="0"/>
                          <a:cs typeface="Times New Roman" pitchFamily="18" charset="0"/>
                          <a:sym typeface="Symbol" pitchFamily="18" charset="2"/>
                        </a:rPr>
                        <a:t></a:t>
                      </a:r>
                      <a:r>
                        <a:rPr lang="en-US" sz="1400" b="1" i="1" dirty="0" smtClean="0">
                          <a:latin typeface="Times New Roman" pitchFamily="18" charset="0"/>
                          <a:cs typeface="Times New Roman" pitchFamily="18" charset="0"/>
                        </a:rPr>
                        <a:t>HEALTH</a:t>
                      </a:r>
                      <a:r>
                        <a:rPr lang="en-US" sz="1400" b="1" i="1" dirty="0" smtClean="0">
                          <a:latin typeface="Times New Roman" pitchFamily="18" charset="0"/>
                          <a:cs typeface="Times New Roman" pitchFamily="18" charset="0"/>
                          <a:sym typeface="Symbol" pitchFamily="18" charset="2"/>
                        </a:rPr>
                        <a:t></a:t>
                      </a:r>
                      <a:r>
                        <a:rPr lang="en-US" sz="1400" b="1" i="1" dirty="0" smtClean="0">
                          <a:latin typeface="Times New Roman" pitchFamily="18" charset="0"/>
                          <a:cs typeface="Times New Roman" pitchFamily="18" charset="0"/>
                        </a:rPr>
                        <a:t>QDHE</a:t>
                      </a:r>
                      <a:r>
                        <a:rPr lang="en-US" sz="1400" b="1" i="1" baseline="0" dirty="0" smtClean="0">
                          <a:latin typeface="Times New Roman" pitchFamily="18" charset="0"/>
                          <a:cs typeface="Times New Roman" pitchFamily="18" charset="0"/>
                        </a:rPr>
                        <a:t> “</a:t>
                      </a:r>
                      <a:r>
                        <a:rPr lang="en-US" sz="1400" b="1" i="1" dirty="0" smtClean="0">
                          <a:effectLst>
                            <a:outerShdw blurRad="38100" dist="38100" dir="2700000" algn="tl">
                              <a:srgbClr val="000000">
                                <a:alpha val="43137"/>
                              </a:srgbClr>
                            </a:outerShdw>
                          </a:effectLst>
                          <a:latin typeface="Times New Roman" pitchFamily="18" charset="0"/>
                          <a:cs typeface="Times New Roman" pitchFamily="18" charset="0"/>
                        </a:rPr>
                        <a:t> </a:t>
                      </a:r>
                      <a:r>
                        <a:rPr kumimoji="0" lang="en-GB"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DEFINE TERMS &amp; Relations: HEALTH, EDUCATION, TEACHING &amp; LEARNING….etc</a:t>
                      </a:r>
                    </a:p>
                    <a:p>
                      <a:pPr marL="265113" marR="0" lvl="0" indent="-265113"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kumimoji="0" lang="en-GB"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The Most Common Theories &amp; Models of  DHE ( 1) </a:t>
                      </a:r>
                      <a:endPar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3</a:t>
                      </a:r>
                      <a:r>
                        <a:rPr kumimoji="0" lang="en-US" sz="14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rd  &amp;  </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4</a:t>
                      </a:r>
                      <a:r>
                        <a:rPr kumimoji="0" lang="en-US" sz="1400" b="0" i="1"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endPar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5108">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Tx/>
                        <a:buChar char="-"/>
                        <a:tabLst/>
                      </a:pPr>
                      <a:r>
                        <a:rPr kumimoji="0" lang="en-GB"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The Most Common Theories &amp; Models of  DHE (2) </a:t>
                      </a:r>
                    </a:p>
                    <a:p>
                      <a:pPr marL="0" marR="0" lvl="0" indent="0" algn="just" defTabSz="914400" rtl="0" eaLnBrk="1" fontAlgn="base" latinLnBrk="0" hangingPunct="1">
                        <a:lnSpc>
                          <a:spcPct val="100000"/>
                        </a:lnSpc>
                        <a:spcBef>
                          <a:spcPct val="20000"/>
                        </a:spcBef>
                        <a:spcAft>
                          <a:spcPct val="0"/>
                        </a:spcAft>
                        <a:buClr>
                          <a:schemeClr val="hlink"/>
                        </a:buClr>
                        <a:buSzTx/>
                        <a:buFontTx/>
                        <a:buChar char="-"/>
                        <a:tabLst/>
                      </a:pPr>
                      <a:r>
                        <a:rPr kumimoji="0" lang="en-GB"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DHE  Assertive Communication and Ethical  Issues </a:t>
                      </a:r>
                    </a:p>
                    <a:p>
                      <a:pPr marL="0" marR="0" lvl="0" indent="0" algn="ctr" defTabSz="914400" rtl="0" eaLnBrk="1" fontAlgn="base" latinLnBrk="0" hangingPunct="1">
                        <a:lnSpc>
                          <a:spcPct val="100000"/>
                        </a:lnSpc>
                        <a:spcBef>
                          <a:spcPct val="20000"/>
                        </a:spcBef>
                        <a:spcAft>
                          <a:spcPct val="0"/>
                        </a:spcAft>
                        <a:buClr>
                          <a:schemeClr val="hlink"/>
                        </a:buClr>
                        <a:buSzTx/>
                        <a:buFontTx/>
                        <a:buNone/>
                        <a:tabLst/>
                        <a:defRPr/>
                      </a:pP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a:t>
                      </a:r>
                      <a:r>
                        <a:rPr kumimoji="0" lang="en-US" sz="1400" b="1" i="1"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st</a:t>
                      </a: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EXAM   +  Assignments Plan</a:t>
                      </a:r>
                      <a:endPar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5</a:t>
                      </a:r>
                      <a:r>
                        <a:rPr kumimoji="0" lang="en-US" sz="14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&amp; 6</a:t>
                      </a:r>
                      <a:r>
                        <a:rPr kumimoji="0" lang="en-US" sz="14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en-US" sz="14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endPar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5537">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defRPr/>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Smart Exam1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Arial" pitchFamily="34" charset="0"/>
                        <a:buChar char="•"/>
                        <a:tabLst/>
                      </a:pPr>
                      <a:r>
                        <a:rPr kumimoji="0" lang="en-GB"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QDHE Methodologies and Technologies ( 1 )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7</a:t>
                      </a:r>
                      <a:r>
                        <a:rPr kumimoji="0" lang="en-US" sz="1400" b="0" i="0" u="none" strike="noStrike" cap="none" normalizeH="0" baseline="3000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&amp; 8</a:t>
                      </a:r>
                      <a:r>
                        <a:rPr kumimoji="0" lang="en-US" sz="1400" b="0" i="0" u="none" strike="noStrike" cap="none" normalizeH="0" baseline="3000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12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pPr>
                      <a:r>
                        <a:rPr kumimoji="0" lang="en-GB"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QDHE Methodologies and Technologies </a:t>
                      </a:r>
                      <a:r>
                        <a:rPr kumimoji="0" lang="en-GB"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( 2 ) </a:t>
                      </a:r>
                      <a:endPar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9</a:t>
                      </a:r>
                      <a:r>
                        <a:rPr kumimoji="0" lang="en-US" sz="14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&amp; 10</a:t>
                      </a:r>
                      <a:r>
                        <a:rPr kumimoji="0" lang="en-US" sz="14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802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Smart Exam2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tab pos="93663" algn="l"/>
                        </a:tabLst>
                      </a:pPr>
                      <a:r>
                        <a:rPr kumimoji="0" lang="en-GB"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QDHE </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Planning  Concepts &amp; Process Models (1)  Define Terms </a:t>
                      </a:r>
                      <a:endParaRPr kumimoji="0" lang="en-GB"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tab pos="93663" algn="l"/>
                        </a:tabLst>
                      </a:pP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2</a:t>
                      </a:r>
                      <a:r>
                        <a:rPr kumimoji="0" lang="en-US" sz="1400" b="1" i="1"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nd</a:t>
                      </a: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EXAM  + Assignment Presentation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11</a:t>
                      </a:r>
                      <a:r>
                        <a:rPr kumimoji="0" lang="en-US" sz="14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 &amp; </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12</a:t>
                      </a:r>
                      <a:r>
                        <a:rPr kumimoji="0" lang="en-US" sz="14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6824">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Tx/>
                        <a:buChar char="-"/>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en-GB"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QDHE </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Planning  Concepts &amp; Process Models (2)</a:t>
                      </a:r>
                    </a:p>
                    <a:p>
                      <a:pPr marL="0" marR="0" lvl="0" indent="0" algn="just" defTabSz="914400" rtl="0" eaLnBrk="1" fontAlgn="base" latinLnBrk="0" hangingPunct="1">
                        <a:lnSpc>
                          <a:spcPct val="100000"/>
                        </a:lnSpc>
                        <a:spcBef>
                          <a:spcPct val="20000"/>
                        </a:spcBef>
                        <a:spcAft>
                          <a:spcPct val="0"/>
                        </a:spcAft>
                        <a:buClr>
                          <a:schemeClr val="hlink"/>
                        </a:buClr>
                        <a:buSzTx/>
                        <a:buFontTx/>
                        <a:buChar char="-"/>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DHE </a:t>
                      </a:r>
                      <a:r>
                        <a:rPr kumimoji="0" lang="en-GB"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Associations &amp; Resources </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&amp; Final Revision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13</a:t>
                      </a:r>
                      <a:r>
                        <a:rPr kumimoji="0" lang="en-US" sz="1400" b="0" i="0" u="none" strike="noStrike" cap="none" normalizeH="0" baseline="3000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&amp; 14</a:t>
                      </a:r>
                      <a:r>
                        <a:rPr kumimoji="0" lang="en-US" sz="1400" b="0" i="0" u="none" strike="noStrike" cap="none" normalizeH="0" baseline="3000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12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FINAL EXAM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15</a:t>
                      </a:r>
                      <a:r>
                        <a:rPr kumimoji="0" lang="en-US" sz="14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 &amp; </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16</a:t>
                      </a:r>
                      <a:r>
                        <a:rPr kumimoji="0" lang="en-US" sz="14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endParaRPr kumimoji="0" lang="en-US" sz="1400" b="0" i="0" u="none" strike="noStrike" cap="none" normalizeH="0" baseline="3000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323" name="Rectangle 251"/>
          <p:cNvSpPr>
            <a:spLocks noChangeArrowheads="1"/>
          </p:cNvSpPr>
          <p:nvPr/>
        </p:nvSpPr>
        <p:spPr bwMode="auto">
          <a:xfrm>
            <a:off x="466756" y="6431806"/>
            <a:ext cx="8534400" cy="309562"/>
          </a:xfrm>
          <a:prstGeom prst="rect">
            <a:avLst/>
          </a:prstGeom>
          <a:noFill/>
          <a:ln w="9525">
            <a:noFill/>
            <a:miter lim="800000"/>
            <a:headEnd/>
            <a:tailEnd/>
          </a:ln>
          <a:effectLst/>
        </p:spPr>
        <p:txBody>
          <a:bodyPr anchor="ctr" anchorCtr="1"/>
          <a:lstStyle/>
          <a:p>
            <a:pPr algn="l">
              <a:defRPr/>
            </a:pPr>
            <a:r>
              <a:rPr lang="en-US" sz="1400" i="1" dirty="0">
                <a:solidFill>
                  <a:schemeClr val="tx2"/>
                </a:solidFill>
                <a:effectLst>
                  <a:outerShdw blurRad="38100" dist="38100" dir="2700000" algn="tl">
                    <a:srgbClr val="000000"/>
                  </a:outerShdw>
                </a:effectLst>
                <a:latin typeface="Arial Black" pitchFamily="34" charset="0"/>
              </a:rPr>
              <a:t>ASSESSMENT: 2 Monthly Creative Exams + Reflective Assignment (15 Grades each) </a:t>
            </a:r>
          </a:p>
        </p:txBody>
      </p:sp>
    </p:spTree>
  </p:cSld>
  <p:clrMapOvr>
    <a:masterClrMapping/>
  </p:clrMapOvr>
  <p:transition>
    <p:push dir="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عنصر نائب للتاريخ 3"/>
          <p:cNvSpPr>
            <a:spLocks noGrp="1"/>
          </p:cNvSpPr>
          <p:nvPr>
            <p:ph type="dt" sz="quarter" idx="10"/>
          </p:nvPr>
        </p:nvSpPr>
        <p:spPr/>
        <p:txBody>
          <a:bodyPr/>
          <a:lstStyle/>
          <a:p>
            <a:pPr>
              <a:defRPr/>
            </a:pPr>
            <a:r>
              <a:rPr lang="ar-SA" smtClean="0"/>
              <a:t>CHS487</a:t>
            </a:r>
            <a:endParaRPr lang="en-US"/>
          </a:p>
        </p:txBody>
      </p:sp>
      <p:sp>
        <p:nvSpPr>
          <p:cNvPr id="24"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25" name="عنصر نائب لرقم الشريحة 5"/>
          <p:cNvSpPr>
            <a:spLocks noGrp="1"/>
          </p:cNvSpPr>
          <p:nvPr>
            <p:ph type="sldNum" sz="quarter" idx="12"/>
          </p:nvPr>
        </p:nvSpPr>
        <p:spPr/>
        <p:txBody>
          <a:bodyPr/>
          <a:lstStyle/>
          <a:p>
            <a:pPr>
              <a:defRPr/>
            </a:pPr>
            <a:fld id="{B9568379-7CDE-48FA-8FB4-A4650780A70D}" type="slidenum">
              <a:rPr lang="ar-SA"/>
              <a:pPr>
                <a:defRPr/>
              </a:pPr>
              <a:t>70</a:t>
            </a:fld>
            <a:endParaRPr lang="en-US"/>
          </a:p>
        </p:txBody>
      </p:sp>
      <p:sp>
        <p:nvSpPr>
          <p:cNvPr id="90114" name="Rectangle 2"/>
          <p:cNvSpPr>
            <a:spLocks noGrp="1" noRot="1" noChangeArrowheads="1"/>
          </p:cNvSpPr>
          <p:nvPr>
            <p:ph type="title"/>
          </p:nvPr>
        </p:nvSpPr>
        <p:spPr>
          <a:xfrm>
            <a:off x="946150" y="260350"/>
            <a:ext cx="6088063" cy="722313"/>
          </a:xfrm>
        </p:spPr>
        <p:txBody>
          <a:bodyPr/>
          <a:lstStyle/>
          <a:p>
            <a:pPr eaLnBrk="1" hangingPunct="1">
              <a:defRPr/>
            </a:pPr>
            <a:r>
              <a:rPr lang="en-US" sz="1400" b="0" smtClean="0"/>
              <a:t>Related HE COMMUNICATION THEORIES &amp; SKILLS </a:t>
            </a:r>
            <a:br>
              <a:rPr lang="en-US" sz="1400" b="0" smtClean="0"/>
            </a:br>
            <a:r>
              <a:rPr lang="en-US" sz="2000" b="0" smtClean="0"/>
              <a:t>Types &amp; Skills of Human Communication</a:t>
            </a:r>
            <a:r>
              <a:rPr lang="en-US" sz="4000" smtClean="0"/>
              <a:t> </a:t>
            </a:r>
          </a:p>
        </p:txBody>
      </p:sp>
      <p:sp>
        <p:nvSpPr>
          <p:cNvPr id="70662" name="Line 3"/>
          <p:cNvSpPr>
            <a:spLocks noChangeShapeType="1"/>
          </p:cNvSpPr>
          <p:nvPr/>
        </p:nvSpPr>
        <p:spPr bwMode="auto">
          <a:xfrm>
            <a:off x="2209800" y="1295400"/>
            <a:ext cx="4724400" cy="0"/>
          </a:xfrm>
          <a:prstGeom prst="line">
            <a:avLst/>
          </a:prstGeom>
          <a:noFill/>
          <a:ln w="38100">
            <a:solidFill>
              <a:schemeClr val="tx1"/>
            </a:solidFill>
            <a:round/>
            <a:headEnd/>
            <a:tailEnd/>
          </a:ln>
        </p:spPr>
        <p:txBody>
          <a:bodyPr/>
          <a:lstStyle/>
          <a:p>
            <a:endParaRPr lang="ar-SA"/>
          </a:p>
        </p:txBody>
      </p:sp>
      <p:sp>
        <p:nvSpPr>
          <p:cNvPr id="70663" name="Line 4"/>
          <p:cNvSpPr>
            <a:spLocks noChangeShapeType="1"/>
          </p:cNvSpPr>
          <p:nvPr/>
        </p:nvSpPr>
        <p:spPr bwMode="auto">
          <a:xfrm>
            <a:off x="6934200" y="1295400"/>
            <a:ext cx="0" cy="533400"/>
          </a:xfrm>
          <a:prstGeom prst="line">
            <a:avLst/>
          </a:prstGeom>
          <a:noFill/>
          <a:ln w="9525">
            <a:solidFill>
              <a:schemeClr val="tx1"/>
            </a:solidFill>
            <a:round/>
            <a:headEnd/>
            <a:tailEnd/>
          </a:ln>
        </p:spPr>
        <p:txBody>
          <a:bodyPr/>
          <a:lstStyle/>
          <a:p>
            <a:endParaRPr lang="ar-SA"/>
          </a:p>
        </p:txBody>
      </p:sp>
      <p:sp>
        <p:nvSpPr>
          <p:cNvPr id="70664" name="Line 5"/>
          <p:cNvSpPr>
            <a:spLocks noChangeShapeType="1"/>
          </p:cNvSpPr>
          <p:nvPr/>
        </p:nvSpPr>
        <p:spPr bwMode="auto">
          <a:xfrm>
            <a:off x="2209800" y="1295400"/>
            <a:ext cx="0" cy="381000"/>
          </a:xfrm>
          <a:prstGeom prst="line">
            <a:avLst/>
          </a:prstGeom>
          <a:noFill/>
          <a:ln w="9525">
            <a:solidFill>
              <a:schemeClr val="tx1"/>
            </a:solidFill>
            <a:round/>
            <a:headEnd/>
            <a:tailEnd/>
          </a:ln>
        </p:spPr>
        <p:txBody>
          <a:bodyPr/>
          <a:lstStyle/>
          <a:p>
            <a:endParaRPr lang="ar-SA"/>
          </a:p>
        </p:txBody>
      </p:sp>
      <p:sp>
        <p:nvSpPr>
          <p:cNvPr id="70665" name="Rectangle 6"/>
          <p:cNvSpPr>
            <a:spLocks noChangeArrowheads="1"/>
          </p:cNvSpPr>
          <p:nvPr/>
        </p:nvSpPr>
        <p:spPr bwMode="auto">
          <a:xfrm>
            <a:off x="6324600" y="1905000"/>
            <a:ext cx="1676400" cy="381000"/>
          </a:xfrm>
          <a:prstGeom prst="rect">
            <a:avLst/>
          </a:prstGeom>
          <a:solidFill>
            <a:schemeClr val="accent1"/>
          </a:solidFill>
          <a:ln w="9525">
            <a:solidFill>
              <a:schemeClr val="tx1"/>
            </a:solidFill>
            <a:miter lim="800000"/>
            <a:headEnd/>
            <a:tailEnd/>
          </a:ln>
        </p:spPr>
        <p:txBody>
          <a:bodyPr wrap="none" anchor="ctr"/>
          <a:lstStyle/>
          <a:p>
            <a:pPr algn="ctr" rtl="0"/>
            <a:r>
              <a:rPr lang="en-US" b="1">
                <a:latin typeface="Verdana" pitchFamily="34" charset="0"/>
              </a:rPr>
              <a:t>Verbal</a:t>
            </a:r>
          </a:p>
        </p:txBody>
      </p:sp>
      <p:sp>
        <p:nvSpPr>
          <p:cNvPr id="70666" name="Rectangle 7"/>
          <p:cNvSpPr>
            <a:spLocks noChangeArrowheads="1"/>
          </p:cNvSpPr>
          <p:nvPr/>
        </p:nvSpPr>
        <p:spPr bwMode="auto">
          <a:xfrm>
            <a:off x="1447800" y="1676400"/>
            <a:ext cx="1676400" cy="381000"/>
          </a:xfrm>
          <a:prstGeom prst="rect">
            <a:avLst/>
          </a:prstGeom>
          <a:solidFill>
            <a:schemeClr val="accent1"/>
          </a:solidFill>
          <a:ln w="9525">
            <a:solidFill>
              <a:schemeClr val="tx1"/>
            </a:solidFill>
            <a:miter lim="800000"/>
            <a:headEnd/>
            <a:tailEnd/>
          </a:ln>
        </p:spPr>
        <p:txBody>
          <a:bodyPr wrap="none" anchor="ctr"/>
          <a:lstStyle/>
          <a:p>
            <a:pPr algn="ctr" rtl="0"/>
            <a:r>
              <a:rPr lang="en-US" b="1">
                <a:latin typeface="Verdana" pitchFamily="34" charset="0"/>
              </a:rPr>
              <a:t>Non Verbal</a:t>
            </a:r>
          </a:p>
        </p:txBody>
      </p:sp>
      <p:sp>
        <p:nvSpPr>
          <p:cNvPr id="70667" name="Line 8"/>
          <p:cNvSpPr>
            <a:spLocks noChangeShapeType="1"/>
          </p:cNvSpPr>
          <p:nvPr/>
        </p:nvSpPr>
        <p:spPr bwMode="auto">
          <a:xfrm>
            <a:off x="7086600" y="2286000"/>
            <a:ext cx="0" cy="381000"/>
          </a:xfrm>
          <a:prstGeom prst="line">
            <a:avLst/>
          </a:prstGeom>
          <a:noFill/>
          <a:ln w="9525">
            <a:solidFill>
              <a:schemeClr val="tx1"/>
            </a:solidFill>
            <a:round/>
            <a:headEnd/>
            <a:tailEnd type="triangle" w="med" len="med"/>
          </a:ln>
        </p:spPr>
        <p:txBody>
          <a:bodyPr/>
          <a:lstStyle/>
          <a:p>
            <a:endParaRPr lang="ar-SA"/>
          </a:p>
        </p:txBody>
      </p:sp>
      <p:sp>
        <p:nvSpPr>
          <p:cNvPr id="70668" name="Oval 9"/>
          <p:cNvSpPr>
            <a:spLocks noChangeArrowheads="1"/>
          </p:cNvSpPr>
          <p:nvPr/>
        </p:nvSpPr>
        <p:spPr bwMode="auto">
          <a:xfrm>
            <a:off x="6096000" y="2590800"/>
            <a:ext cx="2209800" cy="533400"/>
          </a:xfrm>
          <a:prstGeom prst="ellipse">
            <a:avLst/>
          </a:prstGeom>
          <a:solidFill>
            <a:schemeClr val="accent1"/>
          </a:solidFill>
          <a:ln w="9525">
            <a:solidFill>
              <a:schemeClr val="tx1"/>
            </a:solidFill>
            <a:round/>
            <a:headEnd/>
            <a:tailEnd/>
          </a:ln>
        </p:spPr>
        <p:txBody>
          <a:bodyPr wrap="none" anchor="ctr"/>
          <a:lstStyle/>
          <a:p>
            <a:pPr algn="ctr" rtl="0"/>
            <a:r>
              <a:rPr lang="en-US" sz="1600" b="1">
                <a:latin typeface="Arial Black" pitchFamily="34" charset="0"/>
              </a:rPr>
              <a:t>Speech Language</a:t>
            </a:r>
          </a:p>
        </p:txBody>
      </p:sp>
      <p:sp>
        <p:nvSpPr>
          <p:cNvPr id="70669" name="Rectangle 10"/>
          <p:cNvSpPr>
            <a:spLocks noChangeArrowheads="1"/>
          </p:cNvSpPr>
          <p:nvPr/>
        </p:nvSpPr>
        <p:spPr bwMode="auto">
          <a:xfrm>
            <a:off x="6324600" y="3429000"/>
            <a:ext cx="2514600" cy="2057400"/>
          </a:xfrm>
          <a:prstGeom prst="rect">
            <a:avLst/>
          </a:prstGeom>
          <a:solidFill>
            <a:schemeClr val="accent1"/>
          </a:solidFill>
          <a:ln w="9525">
            <a:solidFill>
              <a:schemeClr val="tx1"/>
            </a:solidFill>
            <a:miter lim="800000"/>
            <a:headEnd/>
            <a:tailEnd/>
          </a:ln>
        </p:spPr>
        <p:txBody>
          <a:bodyPr wrap="none" anchor="ctr"/>
          <a:lstStyle/>
          <a:p>
            <a:pPr algn="just" rtl="0"/>
            <a:endParaRPr lang="en-US" sz="1200">
              <a:latin typeface="Arial Black" pitchFamily="34" charset="0"/>
            </a:endParaRPr>
          </a:p>
          <a:p>
            <a:pPr algn="just" rtl="0"/>
            <a:r>
              <a:rPr lang="en-US" sz="1200">
                <a:latin typeface="Arial Black" pitchFamily="34" charset="0"/>
              </a:rPr>
              <a:t>1</a:t>
            </a:r>
            <a:r>
              <a:rPr lang="en-US" sz="1200" b="1">
                <a:latin typeface="Arial Black" pitchFamily="34" charset="0"/>
              </a:rPr>
              <a:t>. Jargon Trap M. T</a:t>
            </a:r>
            <a:endParaRPr lang="ar-SA" sz="1200" b="1">
              <a:latin typeface="Arial Black" pitchFamily="34" charset="0"/>
            </a:endParaRPr>
          </a:p>
          <a:p>
            <a:pPr algn="just" rtl="0"/>
            <a:endParaRPr lang="en-US" sz="1200" b="1">
              <a:latin typeface="Arial Black" pitchFamily="34" charset="0"/>
            </a:endParaRPr>
          </a:p>
          <a:p>
            <a:pPr algn="just" rtl="0"/>
            <a:r>
              <a:rPr lang="en-US" sz="1200" b="1">
                <a:latin typeface="Arial Black" pitchFamily="34" charset="0"/>
              </a:rPr>
              <a:t>2. Use +VE words for hope</a:t>
            </a:r>
          </a:p>
          <a:p>
            <a:pPr algn="just" rtl="0"/>
            <a:endParaRPr lang="en-US" sz="1200" b="1">
              <a:latin typeface="Arial Black" pitchFamily="34" charset="0"/>
            </a:endParaRPr>
          </a:p>
          <a:p>
            <a:pPr algn="just" rtl="0"/>
            <a:r>
              <a:rPr lang="en-US" sz="1200" b="1">
                <a:latin typeface="Arial Black" pitchFamily="34" charset="0"/>
              </a:rPr>
              <a:t>3. Be Rationale to:</a:t>
            </a:r>
          </a:p>
          <a:p>
            <a:pPr algn="just" rtl="0"/>
            <a:endParaRPr lang="en-US" sz="1200" b="1">
              <a:latin typeface="Arial Black" pitchFamily="34" charset="0"/>
            </a:endParaRPr>
          </a:p>
          <a:p>
            <a:pPr algn="just" rtl="0"/>
            <a:r>
              <a:rPr lang="en-US" sz="1000" b="1" i="1">
                <a:latin typeface="Arial Black" pitchFamily="34" charset="0"/>
              </a:rPr>
              <a:t>Conceal, justify, explain, </a:t>
            </a:r>
          </a:p>
          <a:p>
            <a:pPr algn="just" rtl="0"/>
            <a:r>
              <a:rPr lang="en-US" sz="1000" b="1" i="1">
                <a:latin typeface="Arial Black" pitchFamily="34" charset="0"/>
              </a:rPr>
              <a:t>cover other feelings  describe and</a:t>
            </a:r>
          </a:p>
          <a:p>
            <a:pPr algn="just" rtl="0"/>
            <a:r>
              <a:rPr lang="en-US" sz="1000" b="1" i="1">
                <a:latin typeface="Arial Black" pitchFamily="34" charset="0"/>
              </a:rPr>
              <a:t>Correct y feelings, and share other</a:t>
            </a:r>
            <a:r>
              <a:rPr lang="en-US" sz="1000" b="1">
                <a:latin typeface="Arial Black" pitchFamily="34" charset="0"/>
              </a:rPr>
              <a:t> </a:t>
            </a:r>
          </a:p>
          <a:p>
            <a:pPr algn="just" rtl="0"/>
            <a:endParaRPr lang="en-US" sz="1000" b="1">
              <a:latin typeface="Verdana" pitchFamily="34" charset="0"/>
            </a:endParaRPr>
          </a:p>
        </p:txBody>
      </p:sp>
      <p:sp>
        <p:nvSpPr>
          <p:cNvPr id="70670" name="Line 11"/>
          <p:cNvSpPr>
            <a:spLocks noChangeShapeType="1"/>
          </p:cNvSpPr>
          <p:nvPr/>
        </p:nvSpPr>
        <p:spPr bwMode="auto">
          <a:xfrm>
            <a:off x="7239000" y="3124200"/>
            <a:ext cx="0" cy="304800"/>
          </a:xfrm>
          <a:prstGeom prst="line">
            <a:avLst/>
          </a:prstGeom>
          <a:noFill/>
          <a:ln w="9525">
            <a:solidFill>
              <a:schemeClr val="tx1"/>
            </a:solidFill>
            <a:round/>
            <a:headEnd/>
            <a:tailEnd type="triangle" w="med" len="med"/>
          </a:ln>
        </p:spPr>
        <p:txBody>
          <a:bodyPr/>
          <a:lstStyle/>
          <a:p>
            <a:endParaRPr lang="ar-SA"/>
          </a:p>
        </p:txBody>
      </p:sp>
      <p:sp>
        <p:nvSpPr>
          <p:cNvPr id="70671" name="Line 12"/>
          <p:cNvSpPr>
            <a:spLocks noChangeShapeType="1"/>
          </p:cNvSpPr>
          <p:nvPr/>
        </p:nvSpPr>
        <p:spPr bwMode="auto">
          <a:xfrm>
            <a:off x="4724400" y="1295400"/>
            <a:ext cx="0" cy="4419600"/>
          </a:xfrm>
          <a:prstGeom prst="line">
            <a:avLst/>
          </a:prstGeom>
          <a:noFill/>
          <a:ln w="25400">
            <a:solidFill>
              <a:schemeClr val="tx1"/>
            </a:solidFill>
            <a:round/>
            <a:headEnd/>
            <a:tailEnd type="triangle" w="med" len="med"/>
          </a:ln>
        </p:spPr>
        <p:txBody>
          <a:bodyPr/>
          <a:lstStyle/>
          <a:p>
            <a:endParaRPr lang="ar-SA"/>
          </a:p>
        </p:txBody>
      </p:sp>
      <p:sp>
        <p:nvSpPr>
          <p:cNvPr id="70672" name="Rectangle 13"/>
          <p:cNvSpPr>
            <a:spLocks noChangeArrowheads="1"/>
          </p:cNvSpPr>
          <p:nvPr/>
        </p:nvSpPr>
        <p:spPr bwMode="auto">
          <a:xfrm>
            <a:off x="3419475" y="5715000"/>
            <a:ext cx="3429000" cy="457200"/>
          </a:xfrm>
          <a:prstGeom prst="rect">
            <a:avLst/>
          </a:prstGeom>
          <a:solidFill>
            <a:schemeClr val="accent1"/>
          </a:solidFill>
          <a:ln w="9525">
            <a:solidFill>
              <a:schemeClr val="tx1"/>
            </a:solidFill>
            <a:miter lim="800000"/>
            <a:headEnd/>
            <a:tailEnd/>
          </a:ln>
        </p:spPr>
        <p:txBody>
          <a:bodyPr wrap="none" anchor="ctr"/>
          <a:lstStyle/>
          <a:p>
            <a:pPr algn="ctr" rtl="0"/>
            <a:r>
              <a:rPr lang="en-US" sz="1200" b="1" i="1">
                <a:latin typeface="Arial Black" pitchFamily="34" charset="0"/>
              </a:rPr>
              <a:t>Meta Communication</a:t>
            </a:r>
          </a:p>
          <a:p>
            <a:pPr algn="ctr" rtl="0"/>
            <a:r>
              <a:rPr lang="en-US" sz="1200" b="1" i="1">
                <a:latin typeface="Verdana" pitchFamily="34" charset="0"/>
              </a:rPr>
              <a:t>Deep thinking-understanding - truth</a:t>
            </a:r>
          </a:p>
        </p:txBody>
      </p:sp>
      <p:sp>
        <p:nvSpPr>
          <p:cNvPr id="70673" name="Line 14"/>
          <p:cNvSpPr>
            <a:spLocks noChangeShapeType="1"/>
          </p:cNvSpPr>
          <p:nvPr/>
        </p:nvSpPr>
        <p:spPr bwMode="auto">
          <a:xfrm>
            <a:off x="2286000" y="2057400"/>
            <a:ext cx="0" cy="304800"/>
          </a:xfrm>
          <a:prstGeom prst="line">
            <a:avLst/>
          </a:prstGeom>
          <a:noFill/>
          <a:ln w="9525">
            <a:solidFill>
              <a:schemeClr val="tx1"/>
            </a:solidFill>
            <a:round/>
            <a:headEnd/>
            <a:tailEnd type="triangle" w="med" len="med"/>
          </a:ln>
        </p:spPr>
        <p:txBody>
          <a:bodyPr/>
          <a:lstStyle/>
          <a:p>
            <a:endParaRPr lang="ar-SA"/>
          </a:p>
        </p:txBody>
      </p:sp>
      <p:sp>
        <p:nvSpPr>
          <p:cNvPr id="70674" name="Line 15"/>
          <p:cNvSpPr>
            <a:spLocks noChangeShapeType="1"/>
          </p:cNvSpPr>
          <p:nvPr/>
        </p:nvSpPr>
        <p:spPr bwMode="auto">
          <a:xfrm>
            <a:off x="1600200" y="2362200"/>
            <a:ext cx="1600200" cy="0"/>
          </a:xfrm>
          <a:prstGeom prst="line">
            <a:avLst/>
          </a:prstGeom>
          <a:noFill/>
          <a:ln w="9525">
            <a:solidFill>
              <a:schemeClr val="tx1"/>
            </a:solidFill>
            <a:round/>
            <a:headEnd/>
            <a:tailEnd/>
          </a:ln>
        </p:spPr>
        <p:txBody>
          <a:bodyPr/>
          <a:lstStyle/>
          <a:p>
            <a:endParaRPr lang="ar-SA"/>
          </a:p>
        </p:txBody>
      </p:sp>
      <p:sp>
        <p:nvSpPr>
          <p:cNvPr id="70675" name="Line 16"/>
          <p:cNvSpPr>
            <a:spLocks noChangeShapeType="1"/>
          </p:cNvSpPr>
          <p:nvPr/>
        </p:nvSpPr>
        <p:spPr bwMode="auto">
          <a:xfrm>
            <a:off x="3200400" y="2362200"/>
            <a:ext cx="0" cy="381000"/>
          </a:xfrm>
          <a:prstGeom prst="line">
            <a:avLst/>
          </a:prstGeom>
          <a:noFill/>
          <a:ln w="9525">
            <a:solidFill>
              <a:schemeClr val="tx1"/>
            </a:solidFill>
            <a:round/>
            <a:headEnd/>
            <a:tailEnd type="triangle" w="med" len="med"/>
          </a:ln>
        </p:spPr>
        <p:txBody>
          <a:bodyPr/>
          <a:lstStyle/>
          <a:p>
            <a:endParaRPr lang="ar-SA"/>
          </a:p>
        </p:txBody>
      </p:sp>
      <p:sp>
        <p:nvSpPr>
          <p:cNvPr id="70676" name="Line 17"/>
          <p:cNvSpPr>
            <a:spLocks noChangeShapeType="1"/>
          </p:cNvSpPr>
          <p:nvPr/>
        </p:nvSpPr>
        <p:spPr bwMode="auto">
          <a:xfrm>
            <a:off x="1600200" y="2362200"/>
            <a:ext cx="0" cy="381000"/>
          </a:xfrm>
          <a:prstGeom prst="line">
            <a:avLst/>
          </a:prstGeom>
          <a:noFill/>
          <a:ln w="9525">
            <a:solidFill>
              <a:schemeClr val="tx1"/>
            </a:solidFill>
            <a:round/>
            <a:headEnd/>
            <a:tailEnd type="triangle" w="med" len="med"/>
          </a:ln>
        </p:spPr>
        <p:txBody>
          <a:bodyPr/>
          <a:lstStyle/>
          <a:p>
            <a:endParaRPr lang="ar-SA"/>
          </a:p>
        </p:txBody>
      </p:sp>
      <p:sp>
        <p:nvSpPr>
          <p:cNvPr id="70677" name="Oval 18"/>
          <p:cNvSpPr>
            <a:spLocks noChangeArrowheads="1"/>
          </p:cNvSpPr>
          <p:nvPr/>
        </p:nvSpPr>
        <p:spPr bwMode="auto">
          <a:xfrm>
            <a:off x="2514600" y="2667000"/>
            <a:ext cx="1828800" cy="533400"/>
          </a:xfrm>
          <a:prstGeom prst="ellipse">
            <a:avLst/>
          </a:prstGeom>
          <a:solidFill>
            <a:schemeClr val="accent1"/>
          </a:solidFill>
          <a:ln w="9525">
            <a:solidFill>
              <a:schemeClr val="tx1"/>
            </a:solidFill>
            <a:round/>
            <a:headEnd/>
            <a:tailEnd/>
          </a:ln>
        </p:spPr>
        <p:txBody>
          <a:bodyPr wrap="none" anchor="ctr"/>
          <a:lstStyle/>
          <a:p>
            <a:pPr algn="ctr" rtl="0"/>
            <a:r>
              <a:rPr lang="en-US">
                <a:latin typeface="Verdana" pitchFamily="34" charset="0"/>
              </a:rPr>
              <a:t>Written</a:t>
            </a:r>
          </a:p>
        </p:txBody>
      </p:sp>
      <p:sp>
        <p:nvSpPr>
          <p:cNvPr id="70678" name="Oval 19"/>
          <p:cNvSpPr>
            <a:spLocks noChangeArrowheads="1"/>
          </p:cNvSpPr>
          <p:nvPr/>
        </p:nvSpPr>
        <p:spPr bwMode="auto">
          <a:xfrm>
            <a:off x="1143000" y="2667000"/>
            <a:ext cx="1295400" cy="762000"/>
          </a:xfrm>
          <a:prstGeom prst="ellipse">
            <a:avLst/>
          </a:prstGeom>
          <a:solidFill>
            <a:schemeClr val="accent1"/>
          </a:solidFill>
          <a:ln w="9525">
            <a:solidFill>
              <a:schemeClr val="tx1"/>
            </a:solidFill>
            <a:round/>
            <a:headEnd/>
            <a:tailEnd/>
          </a:ln>
        </p:spPr>
        <p:txBody>
          <a:bodyPr wrap="none" anchor="ctr"/>
          <a:lstStyle/>
          <a:p>
            <a:pPr algn="ctr" rtl="0"/>
            <a:r>
              <a:rPr lang="en-US" sz="1600" b="1">
                <a:latin typeface="Arial Black" pitchFamily="34" charset="0"/>
              </a:rPr>
              <a:t>Symbols</a:t>
            </a:r>
          </a:p>
        </p:txBody>
      </p:sp>
      <p:sp>
        <p:nvSpPr>
          <p:cNvPr id="70679" name="Line 20"/>
          <p:cNvSpPr>
            <a:spLocks noChangeShapeType="1"/>
          </p:cNvSpPr>
          <p:nvPr/>
        </p:nvSpPr>
        <p:spPr bwMode="auto">
          <a:xfrm>
            <a:off x="1828800" y="3733800"/>
            <a:ext cx="0" cy="152400"/>
          </a:xfrm>
          <a:prstGeom prst="line">
            <a:avLst/>
          </a:prstGeom>
          <a:noFill/>
          <a:ln w="9525">
            <a:solidFill>
              <a:schemeClr val="tx1"/>
            </a:solidFill>
            <a:round/>
            <a:headEnd/>
            <a:tailEnd type="triangle" w="med" len="med"/>
          </a:ln>
        </p:spPr>
        <p:txBody>
          <a:bodyPr/>
          <a:lstStyle/>
          <a:p>
            <a:endParaRPr lang="ar-SA"/>
          </a:p>
        </p:txBody>
      </p:sp>
      <p:sp>
        <p:nvSpPr>
          <p:cNvPr id="70680" name="Rectangle 21"/>
          <p:cNvSpPr>
            <a:spLocks noChangeArrowheads="1"/>
          </p:cNvSpPr>
          <p:nvPr/>
        </p:nvSpPr>
        <p:spPr bwMode="auto">
          <a:xfrm>
            <a:off x="914400" y="3657600"/>
            <a:ext cx="2362200" cy="2209800"/>
          </a:xfrm>
          <a:prstGeom prst="rect">
            <a:avLst/>
          </a:prstGeom>
          <a:solidFill>
            <a:schemeClr val="accent1"/>
          </a:solidFill>
          <a:ln w="9525">
            <a:solidFill>
              <a:schemeClr val="tx1"/>
            </a:solidFill>
            <a:miter lim="800000"/>
            <a:headEnd/>
            <a:tailEnd/>
          </a:ln>
        </p:spPr>
        <p:txBody>
          <a:bodyPr wrap="none" anchor="ctr"/>
          <a:lstStyle/>
          <a:p>
            <a:pPr marL="342900" indent="-342900" algn="just" rtl="0">
              <a:buFontTx/>
              <a:buAutoNum type="arabicPeriod"/>
            </a:pPr>
            <a:r>
              <a:rPr lang="en-US" sz="1200" b="1">
                <a:latin typeface="Arial Black" pitchFamily="34" charset="0"/>
              </a:rPr>
              <a:t>Facial Movement</a:t>
            </a:r>
          </a:p>
          <a:p>
            <a:pPr marL="342900" indent="-342900" algn="just" rtl="0">
              <a:buFontTx/>
              <a:buAutoNum type="arabicPeriod"/>
            </a:pPr>
            <a:r>
              <a:rPr lang="en-US" sz="1200" b="1">
                <a:latin typeface="Arial Black" pitchFamily="34" charset="0"/>
              </a:rPr>
              <a:t>Destine &amp; Body M.</a:t>
            </a:r>
          </a:p>
          <a:p>
            <a:pPr marL="342900" indent="-342900" algn="just" rtl="0">
              <a:buFontTx/>
              <a:buAutoNum type="arabicPeriod"/>
            </a:pPr>
            <a:endParaRPr lang="en-US" sz="1200" b="1">
              <a:latin typeface="Arial Black" pitchFamily="34" charset="0"/>
            </a:endParaRPr>
          </a:p>
          <a:p>
            <a:pPr marL="342900" indent="-342900" algn="just" rtl="0">
              <a:buFontTx/>
              <a:buAutoNum type="arabicPeriod"/>
            </a:pPr>
            <a:r>
              <a:rPr lang="en-US" sz="1200" b="1">
                <a:latin typeface="Arial Black" pitchFamily="34" charset="0"/>
              </a:rPr>
              <a:t>Gaze &amp; Eye Contact </a:t>
            </a:r>
          </a:p>
          <a:p>
            <a:pPr marL="342900" indent="-342900" algn="just" rtl="0">
              <a:buFontTx/>
              <a:buAutoNum type="arabicPeriod"/>
            </a:pPr>
            <a:endParaRPr lang="en-US" sz="1200" b="1">
              <a:latin typeface="Arial Black" pitchFamily="34" charset="0"/>
            </a:endParaRPr>
          </a:p>
          <a:p>
            <a:pPr marL="342900" indent="-342900" algn="just" rtl="0">
              <a:buFontTx/>
              <a:buAutoNum type="arabicPeriod"/>
            </a:pPr>
            <a:r>
              <a:rPr lang="en-US" sz="1200" b="1">
                <a:latin typeface="Arial Black" pitchFamily="34" charset="0"/>
              </a:rPr>
              <a:t>Body poster &amp; contact</a:t>
            </a:r>
          </a:p>
          <a:p>
            <a:pPr marL="342900" indent="-342900" algn="just" rtl="0">
              <a:buFontTx/>
              <a:buAutoNum type="arabicPeriod"/>
            </a:pPr>
            <a:endParaRPr lang="en-US" sz="1200" b="1">
              <a:latin typeface="Arial Black" pitchFamily="34" charset="0"/>
            </a:endParaRPr>
          </a:p>
          <a:p>
            <a:pPr marL="342900" indent="-342900" algn="just" rtl="0">
              <a:buFontTx/>
              <a:buAutoNum type="arabicPeriod"/>
            </a:pPr>
            <a:r>
              <a:rPr lang="en-US" sz="1200" b="1">
                <a:latin typeface="Arial Black" pitchFamily="34" charset="0"/>
              </a:rPr>
              <a:t>Use of Space</a:t>
            </a:r>
          </a:p>
          <a:p>
            <a:pPr marL="342900" indent="-342900" algn="just" rtl="0">
              <a:buFontTx/>
              <a:buAutoNum type="arabicPeriod"/>
            </a:pPr>
            <a:endParaRPr lang="en-US" sz="1200" b="1">
              <a:latin typeface="Arial Black" pitchFamily="34" charset="0"/>
            </a:endParaRPr>
          </a:p>
          <a:p>
            <a:pPr marL="342900" indent="-342900" algn="just" rtl="0">
              <a:buFontTx/>
              <a:buAutoNum type="arabicPeriod"/>
            </a:pPr>
            <a:r>
              <a:rPr lang="en-US" sz="1200" b="1">
                <a:latin typeface="Arial Black" pitchFamily="34" charset="0"/>
              </a:rPr>
              <a:t>Use of Time</a:t>
            </a:r>
          </a:p>
          <a:p>
            <a:pPr marL="342900" indent="-342900" algn="just" rtl="0">
              <a:buFontTx/>
              <a:buAutoNum type="arabicPeriod"/>
            </a:pPr>
            <a:endParaRPr lang="en-US" sz="1200" b="1">
              <a:latin typeface="Arial Black" pitchFamily="34" charset="0"/>
            </a:endParaRPr>
          </a:p>
          <a:p>
            <a:pPr marL="342900" indent="-342900" algn="just" rtl="0">
              <a:buFontTx/>
              <a:buAutoNum type="arabicPeriod"/>
            </a:pPr>
            <a:r>
              <a:rPr lang="en-US" sz="1200" b="1">
                <a:latin typeface="Arial Black" pitchFamily="34" charset="0"/>
              </a:rPr>
              <a:t>Appearance &amp; Cloths</a:t>
            </a:r>
            <a:endParaRPr lang="en-US" sz="1200" b="1">
              <a:latin typeface="Verdana" pitchFamily="34" charset="0"/>
            </a:endParaRPr>
          </a:p>
        </p:txBody>
      </p:sp>
      <p:sp>
        <p:nvSpPr>
          <p:cNvPr id="70681" name="Line 22"/>
          <p:cNvSpPr>
            <a:spLocks noChangeShapeType="1"/>
          </p:cNvSpPr>
          <p:nvPr/>
        </p:nvSpPr>
        <p:spPr bwMode="auto">
          <a:xfrm>
            <a:off x="1752600" y="3429000"/>
            <a:ext cx="0" cy="152400"/>
          </a:xfrm>
          <a:prstGeom prst="line">
            <a:avLst/>
          </a:prstGeom>
          <a:noFill/>
          <a:ln w="9525">
            <a:solidFill>
              <a:schemeClr val="tx1"/>
            </a:solidFill>
            <a:round/>
            <a:headEnd/>
            <a:tailEnd type="triangle" w="med" len="med"/>
          </a:ln>
        </p:spPr>
        <p:txBody>
          <a:bodyPr/>
          <a:lstStyle/>
          <a:p>
            <a:endParaRPr lang="ar-SA"/>
          </a:p>
        </p:txBody>
      </p:sp>
    </p:spTree>
  </p:cSld>
  <p:clrMapOvr>
    <a:masterClrMapping/>
  </p:clrMapOvr>
  <p:transition>
    <p:push dir="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عنصر نائب للتاريخ 5"/>
          <p:cNvSpPr>
            <a:spLocks noGrp="1"/>
          </p:cNvSpPr>
          <p:nvPr>
            <p:ph type="dt" sz="quarter" idx="10"/>
          </p:nvPr>
        </p:nvSpPr>
        <p:spPr/>
        <p:txBody>
          <a:bodyPr/>
          <a:lstStyle/>
          <a:p>
            <a:pPr>
              <a:defRPr/>
            </a:pPr>
            <a:r>
              <a:rPr lang="ar-SA" smtClean="0"/>
              <a:t>CHS487</a:t>
            </a:r>
            <a:endParaRPr lang="en-US"/>
          </a:p>
        </p:txBody>
      </p:sp>
      <p:sp>
        <p:nvSpPr>
          <p:cNvPr id="16" name="عنصر نائب للتذييل 6"/>
          <p:cNvSpPr>
            <a:spLocks noGrp="1"/>
          </p:cNvSpPr>
          <p:nvPr>
            <p:ph type="ftr" sz="quarter" idx="11"/>
          </p:nvPr>
        </p:nvSpPr>
        <p:spPr/>
        <p:txBody>
          <a:bodyPr/>
          <a:lstStyle/>
          <a:p>
            <a:pPr>
              <a:defRPr/>
            </a:pPr>
            <a:r>
              <a:rPr lang="en-US" smtClean="0"/>
              <a:t>Johali 2 DHES 2014</a:t>
            </a:r>
            <a:endParaRPr lang="en-US"/>
          </a:p>
        </p:txBody>
      </p:sp>
      <p:sp>
        <p:nvSpPr>
          <p:cNvPr id="17" name="عنصر نائب لرقم الشريحة 7"/>
          <p:cNvSpPr>
            <a:spLocks noGrp="1"/>
          </p:cNvSpPr>
          <p:nvPr>
            <p:ph type="sldNum" sz="quarter" idx="12"/>
          </p:nvPr>
        </p:nvSpPr>
        <p:spPr/>
        <p:txBody>
          <a:bodyPr/>
          <a:lstStyle/>
          <a:p>
            <a:pPr>
              <a:defRPr/>
            </a:pPr>
            <a:fld id="{46C2BC68-E3E4-4230-A52D-1799A47A5FC2}" type="slidenum">
              <a:rPr lang="ar-SA"/>
              <a:pPr>
                <a:defRPr/>
              </a:pPr>
              <a:t>71</a:t>
            </a:fld>
            <a:endParaRPr lang="en-US"/>
          </a:p>
        </p:txBody>
      </p:sp>
      <p:graphicFrame>
        <p:nvGraphicFramePr>
          <p:cNvPr id="92179" name="Group 19"/>
          <p:cNvGraphicFramePr>
            <a:graphicFrameLocks noGrp="1"/>
          </p:cNvGraphicFramePr>
          <p:nvPr>
            <p:ph sz="quarter" idx="2"/>
          </p:nvPr>
        </p:nvGraphicFramePr>
        <p:xfrm>
          <a:off x="1187450" y="2565400"/>
          <a:ext cx="7088188" cy="279400"/>
        </p:xfrm>
        <a:graphic>
          <a:graphicData uri="http://schemas.openxmlformats.org/drawingml/2006/table">
            <a:tbl>
              <a:tblPr/>
              <a:tblGrid>
                <a:gridCol w="7088188"/>
              </a:tblGrid>
              <a:tr h="279400">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0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Adapted </a:t>
                      </a:r>
                      <a:r>
                        <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HUMAN COMMUNICATION &amp; HE LEVELS</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92178" name="Group 18"/>
          <p:cNvGraphicFramePr>
            <a:graphicFrameLocks noGrp="1"/>
          </p:cNvGraphicFramePr>
          <p:nvPr>
            <p:ph sz="quarter" idx="3"/>
          </p:nvPr>
        </p:nvGraphicFramePr>
        <p:xfrm>
          <a:off x="900113" y="2957513"/>
          <a:ext cx="7761287" cy="3640138"/>
        </p:xfrm>
        <a:graphic>
          <a:graphicData uri="http://schemas.openxmlformats.org/drawingml/2006/table">
            <a:tbl>
              <a:tblPr/>
              <a:tblGrid>
                <a:gridCol w="7761287"/>
              </a:tblGrid>
              <a:tr h="3640138">
                <a:tc>
                  <a:txBody>
                    <a:bodyPr/>
                    <a:lstStyle/>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Self interact to interpret</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reality &amp; create messages. At this basic level, the central communicative processes of </a:t>
                      </a: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encoding &amp; decoding</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are performed to help us coordinate our meanings and messages at 2.</a:t>
                      </a:r>
                    </a:p>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Interaction, negotiation and relations</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between two individuals</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its effectiveness based on level 1, this level is the most important to health communication and, thus, it is important to gain at least the “</a:t>
                      </a: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Seven Top Health</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Communication Skills</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(Pagano &amp; Ragan, 1992, 29) .</a:t>
                      </a:r>
                    </a:p>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Interaction of three or more individuals to adapt</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&amp; achieve common tasks, its effectiveness based on 1. &amp; 2. e.g; medical team.</a:t>
                      </a:r>
                    </a:p>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Encompasses 1, 2, &amp; 3, it is important to develop effective formal channels and informal networks</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e.g; hospitals &amp; health centres.</a:t>
                      </a:r>
                    </a:p>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Intra &amp; Inter Social/Cultural joints all the above</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it can be within more than two different groups, communities in one organization, nation or nations.</a:t>
                      </a:r>
                    </a:p>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This is the highest level of communications</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e.g; national and international mass media &amp; satellites</a:t>
                      </a: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t>
                      </a:r>
                      <a:endPar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1697" name="AutoShape 14"/>
          <p:cNvSpPr>
            <a:spLocks noChangeArrowheads="1"/>
          </p:cNvSpPr>
          <p:nvPr/>
        </p:nvSpPr>
        <p:spPr bwMode="auto">
          <a:xfrm>
            <a:off x="1042988" y="71438"/>
            <a:ext cx="7416800" cy="2420937"/>
          </a:xfrm>
          <a:prstGeom prst="triangle">
            <a:avLst>
              <a:gd name="adj" fmla="val 49486"/>
            </a:avLst>
          </a:prstGeom>
          <a:solidFill>
            <a:schemeClr val="accent1"/>
          </a:solidFill>
          <a:ln w="9525">
            <a:solidFill>
              <a:schemeClr val="tx1"/>
            </a:solidFill>
            <a:miter lim="800000"/>
            <a:headEnd/>
            <a:tailEnd/>
          </a:ln>
        </p:spPr>
        <p:txBody>
          <a:bodyPr wrap="none" anchor="ctr"/>
          <a:lstStyle/>
          <a:p>
            <a:pPr algn="ctr" rtl="0"/>
            <a:r>
              <a:rPr lang="en-US" sz="1200" dirty="0">
                <a:latin typeface="Arial Black" pitchFamily="34" charset="0"/>
              </a:rPr>
              <a:t>National–International</a:t>
            </a:r>
            <a:r>
              <a:rPr lang="en-US" sz="1400" dirty="0">
                <a:latin typeface="Arial Black" pitchFamily="34" charset="0"/>
              </a:rPr>
              <a:t> </a:t>
            </a:r>
          </a:p>
          <a:p>
            <a:pPr algn="ctr" rtl="0"/>
            <a:r>
              <a:rPr lang="en-US" sz="1000" dirty="0" smtClean="0">
                <a:latin typeface="Arial Black" pitchFamily="34" charset="0"/>
              </a:rPr>
              <a:t>INTRA&amp;INTER</a:t>
            </a:r>
          </a:p>
          <a:p>
            <a:pPr algn="ctr" rtl="0"/>
            <a:endParaRPr lang="en-US" sz="1000" dirty="0">
              <a:latin typeface="Arial Black" pitchFamily="34" charset="0"/>
            </a:endParaRPr>
          </a:p>
          <a:p>
            <a:pPr algn="ctr" rtl="0"/>
            <a:r>
              <a:rPr lang="en-US" sz="1600" dirty="0">
                <a:latin typeface="Arial Black" pitchFamily="34" charset="0"/>
              </a:rPr>
              <a:t>Social &amp; Cultural </a:t>
            </a:r>
          </a:p>
          <a:p>
            <a:pPr algn="ctr" rtl="0"/>
            <a:r>
              <a:rPr lang="en-US" sz="1600" dirty="0" smtClean="0">
                <a:latin typeface="Arial Black" pitchFamily="34" charset="0"/>
              </a:rPr>
              <a:t>Organizational</a:t>
            </a:r>
          </a:p>
          <a:p>
            <a:pPr algn="ctr" rtl="0"/>
            <a:r>
              <a:rPr lang="en-US" sz="1600" dirty="0" smtClean="0">
                <a:latin typeface="Arial Black" pitchFamily="34" charset="0"/>
              </a:rPr>
              <a:t> Group</a:t>
            </a:r>
            <a:r>
              <a:rPr lang="en-US" sz="1400" dirty="0" smtClean="0">
                <a:latin typeface="Arial Black" pitchFamily="34" charset="0"/>
              </a:rPr>
              <a:t> </a:t>
            </a:r>
          </a:p>
          <a:p>
            <a:pPr algn="ctr" rtl="0"/>
            <a:endParaRPr lang="en-US" sz="1400" dirty="0">
              <a:latin typeface="Arial Black" pitchFamily="34" charset="0"/>
            </a:endParaRPr>
          </a:p>
          <a:p>
            <a:pPr algn="ctr" rtl="0"/>
            <a:r>
              <a:rPr lang="en-US" sz="1600" b="1" dirty="0">
                <a:latin typeface="Arial Black" pitchFamily="34" charset="0"/>
              </a:rPr>
              <a:t>INTERPERSONAL</a:t>
            </a:r>
            <a:r>
              <a:rPr lang="en-US" sz="1600" dirty="0">
                <a:latin typeface="Arial Black" pitchFamily="34" charset="0"/>
              </a:rPr>
              <a:t> </a:t>
            </a:r>
          </a:p>
          <a:p>
            <a:pPr algn="ctr" rtl="0"/>
            <a:r>
              <a:rPr lang="en-US" sz="1600" b="1" dirty="0" smtClean="0">
                <a:latin typeface="Arial Black" pitchFamily="34" charset="0"/>
              </a:rPr>
              <a:t>INTRA</a:t>
            </a:r>
            <a:r>
              <a:rPr lang="en-US" sz="1600" dirty="0" smtClean="0">
                <a:latin typeface="Arial Black" pitchFamily="34" charset="0"/>
              </a:rPr>
              <a:t>PERSONAL</a:t>
            </a:r>
          </a:p>
          <a:p>
            <a:pPr algn="ctr" rtl="0"/>
            <a:r>
              <a:rPr lang="en-US" dirty="0" smtClean="0">
                <a:latin typeface="Arial Black" pitchFamily="34" charset="0"/>
              </a:rPr>
              <a:t> </a:t>
            </a:r>
          </a:p>
          <a:p>
            <a:pPr algn="ctr" rtl="0"/>
            <a:endParaRPr lang="en-US" dirty="0" smtClean="0">
              <a:latin typeface="Arial Black" pitchFamily="34" charset="0"/>
            </a:endParaRPr>
          </a:p>
          <a:p>
            <a:pPr algn="ctr" rtl="0"/>
            <a:endParaRPr lang="en-US" dirty="0">
              <a:latin typeface="Arial Black" pitchFamily="34" charset="0"/>
            </a:endParaRPr>
          </a:p>
        </p:txBody>
      </p:sp>
    </p:spTree>
  </p:cSld>
  <p:clrMapOvr>
    <a:masterClrMapping/>
  </p:clrMapOvr>
  <p:transition>
    <p:push dir="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4514F367-9FD2-4C92-9F50-8EF40EE13136}" type="slidenum">
              <a:rPr lang="ar-SA"/>
              <a:pPr>
                <a:defRPr/>
              </a:pPr>
              <a:t>72</a:t>
            </a:fld>
            <a:endParaRPr lang="en-US"/>
          </a:p>
        </p:txBody>
      </p:sp>
      <p:sp>
        <p:nvSpPr>
          <p:cNvPr id="94210" name="Rectangle 2"/>
          <p:cNvSpPr>
            <a:spLocks noGrp="1" noRot="1" noChangeArrowheads="1"/>
          </p:cNvSpPr>
          <p:nvPr>
            <p:ph type="title"/>
          </p:nvPr>
        </p:nvSpPr>
        <p:spPr>
          <a:xfrm>
            <a:off x="1500166" y="142852"/>
            <a:ext cx="6286544" cy="428628"/>
          </a:xfrm>
        </p:spPr>
        <p:txBody>
          <a:bodyPr/>
          <a:lstStyle/>
          <a:p>
            <a:pPr algn="ctr" rtl="0" eaLnBrk="1" hangingPunct="1">
              <a:defRPr/>
            </a:pPr>
            <a:r>
              <a:rPr lang="en-US" sz="2400" dirty="0" smtClean="0"/>
              <a:t>HCP COMPONENTS &amp; STEPS</a:t>
            </a:r>
          </a:p>
        </p:txBody>
      </p:sp>
      <p:sp>
        <p:nvSpPr>
          <p:cNvPr id="94211" name="Rectangle 3"/>
          <p:cNvSpPr>
            <a:spLocks noGrp="1" noRot="1" noChangeArrowheads="1"/>
          </p:cNvSpPr>
          <p:nvPr>
            <p:ph type="body" idx="1"/>
          </p:nvPr>
        </p:nvSpPr>
        <p:spPr>
          <a:xfrm>
            <a:off x="714349" y="785794"/>
            <a:ext cx="8124852" cy="5929354"/>
          </a:xfrm>
        </p:spPr>
        <p:txBody>
          <a:bodyPr/>
          <a:lstStyle/>
          <a:p>
            <a:pPr algn="just" rtl="0" eaLnBrk="1" hangingPunct="1">
              <a:lnSpc>
                <a:spcPct val="80000"/>
              </a:lnSpc>
              <a:defRPr/>
            </a:pPr>
            <a:r>
              <a:rPr lang="en-US" sz="1800" i="1" dirty="0" smtClean="0">
                <a:latin typeface="Times New Roman" pitchFamily="18" charset="0"/>
                <a:cs typeface="Times New Roman" pitchFamily="18" charset="0"/>
              </a:rPr>
              <a:t>The </a:t>
            </a:r>
            <a:r>
              <a:rPr lang="en-US" sz="2000" b="1" i="1" dirty="0" smtClean="0">
                <a:latin typeface="Times New Roman" pitchFamily="18" charset="0"/>
                <a:cs typeface="Times New Roman" pitchFamily="18" charset="0"/>
              </a:rPr>
              <a:t>Sending</a:t>
            </a:r>
            <a:r>
              <a:rPr lang="en-US" sz="1800" b="1" i="1" dirty="0" smtClean="0">
                <a:latin typeface="Times New Roman" pitchFamily="18" charset="0"/>
                <a:cs typeface="Times New Roman" pitchFamily="18" charset="0"/>
              </a:rPr>
              <a:t> Person</a:t>
            </a:r>
            <a:r>
              <a:rPr lang="en-US" sz="1800" dirty="0" smtClean="0">
                <a:latin typeface="Times New Roman" pitchFamily="18" charset="0"/>
                <a:cs typeface="Times New Roman" pitchFamily="18" charset="0"/>
              </a:rPr>
              <a:t> who has an idea, thought, feeling, value, attitude, information.</a:t>
            </a:r>
            <a:endParaRPr lang="en-US" sz="1800" i="1" dirty="0" smtClean="0">
              <a:latin typeface="Times New Roman" pitchFamily="18" charset="0"/>
              <a:cs typeface="Times New Roman" pitchFamily="18" charset="0"/>
            </a:endParaRPr>
          </a:p>
          <a:p>
            <a:pPr algn="just" rtl="0" eaLnBrk="1" hangingPunct="1">
              <a:lnSpc>
                <a:spcPct val="80000"/>
              </a:lnSpc>
              <a:defRPr/>
            </a:pPr>
            <a:r>
              <a:rPr lang="en-US" sz="1800" i="1" dirty="0" smtClean="0">
                <a:latin typeface="Times New Roman" pitchFamily="18" charset="0"/>
                <a:cs typeface="Times New Roman" pitchFamily="18" charset="0"/>
              </a:rPr>
              <a:t>The </a:t>
            </a:r>
            <a:r>
              <a:rPr lang="en-US" sz="2000" b="1" i="1" dirty="0" smtClean="0">
                <a:latin typeface="Arial Black" pitchFamily="34" charset="0"/>
                <a:cs typeface="Times New Roman" pitchFamily="18" charset="0"/>
              </a:rPr>
              <a:t>Encoding</a:t>
            </a:r>
            <a:r>
              <a:rPr lang="en-US" sz="1800" b="1" i="1" dirty="0" smtClean="0">
                <a:latin typeface="Times New Roman" pitchFamily="18" charset="0"/>
                <a:cs typeface="Times New Roman" pitchFamily="18" charset="0"/>
              </a:rPr>
              <a:t> Process</a:t>
            </a:r>
            <a:r>
              <a:rPr lang="en-US" sz="1800" i="1" dirty="0" smtClean="0">
                <a:latin typeface="Times New Roman" pitchFamily="18" charset="0"/>
                <a:cs typeface="Times New Roman" pitchFamily="18" charset="0"/>
              </a:rPr>
              <a:t>: the sender mental perception by which he/she thinks, translates and codes the communication message. </a:t>
            </a:r>
          </a:p>
          <a:p>
            <a:pPr algn="just" rtl="0" eaLnBrk="1" hangingPunct="1">
              <a:lnSpc>
                <a:spcPct val="80000"/>
              </a:lnSpc>
              <a:defRPr/>
            </a:pPr>
            <a:r>
              <a:rPr lang="en-US" sz="1800" i="1" dirty="0" smtClean="0">
                <a:latin typeface="Times New Roman" pitchFamily="18" charset="0"/>
                <a:cs typeface="Times New Roman" pitchFamily="18" charset="0"/>
              </a:rPr>
              <a:t>The </a:t>
            </a:r>
            <a:r>
              <a:rPr lang="en-US" sz="2000" b="1" i="1" dirty="0" smtClean="0">
                <a:latin typeface="Times New Roman" pitchFamily="18" charset="0"/>
                <a:cs typeface="Times New Roman" pitchFamily="18" charset="0"/>
              </a:rPr>
              <a:t>Message</a:t>
            </a:r>
            <a:r>
              <a:rPr lang="en-US" sz="1800" dirty="0" smtClean="0">
                <a:latin typeface="Times New Roman" pitchFamily="18" charset="0"/>
                <a:cs typeface="Times New Roman" pitchFamily="18" charset="0"/>
              </a:rPr>
              <a:t> the product of the encoding process which formulated in a certain order hoping that it will be understood by receiver. </a:t>
            </a:r>
            <a:endParaRPr lang="en-US" sz="1800" i="1" dirty="0" smtClean="0">
              <a:latin typeface="Times New Roman" pitchFamily="18" charset="0"/>
              <a:cs typeface="Times New Roman" pitchFamily="18" charset="0"/>
            </a:endParaRPr>
          </a:p>
          <a:p>
            <a:pPr algn="just" rtl="0" eaLnBrk="1" hangingPunct="1">
              <a:lnSpc>
                <a:spcPct val="80000"/>
              </a:lnSpc>
              <a:defRPr/>
            </a:pPr>
            <a:r>
              <a:rPr lang="en-US" sz="1800" i="1" dirty="0" smtClean="0">
                <a:latin typeface="Times New Roman" pitchFamily="18" charset="0"/>
                <a:cs typeface="Times New Roman" pitchFamily="18" charset="0"/>
              </a:rPr>
              <a:t>The </a:t>
            </a:r>
            <a:r>
              <a:rPr lang="en-US" sz="2000" b="1" i="1" dirty="0" smtClean="0">
                <a:latin typeface="Times New Roman" pitchFamily="18" charset="0"/>
                <a:cs typeface="Times New Roman" pitchFamily="18" charset="0"/>
              </a:rPr>
              <a:t>Channel</a:t>
            </a:r>
            <a:r>
              <a:rPr lang="en-US" sz="20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of sending the message, our senses (sight, sound, touch, taste, smell) are the common channels at the basic intra- &amp; interpersonal levels and, the most used are sight and sound or speech.</a:t>
            </a:r>
            <a:endParaRPr lang="en-US" sz="1800" i="1" dirty="0" smtClean="0">
              <a:latin typeface="Times New Roman" pitchFamily="18" charset="0"/>
              <a:cs typeface="Times New Roman" pitchFamily="18" charset="0"/>
            </a:endParaRPr>
          </a:p>
          <a:p>
            <a:pPr algn="just" rtl="0" eaLnBrk="1" hangingPunct="1">
              <a:lnSpc>
                <a:spcPct val="80000"/>
              </a:lnSpc>
              <a:defRPr/>
            </a:pPr>
            <a:r>
              <a:rPr lang="en-US" sz="1800" i="1" dirty="0" smtClean="0">
                <a:latin typeface="Times New Roman" pitchFamily="18" charset="0"/>
                <a:cs typeface="Times New Roman" pitchFamily="18" charset="0"/>
              </a:rPr>
              <a:t>The </a:t>
            </a:r>
            <a:r>
              <a:rPr lang="en-US" sz="1800" b="1" i="1" dirty="0" smtClean="0">
                <a:latin typeface="Times New Roman" pitchFamily="18" charset="0"/>
                <a:cs typeface="Times New Roman" pitchFamily="18" charset="0"/>
              </a:rPr>
              <a:t>I</a:t>
            </a:r>
            <a:r>
              <a:rPr lang="en-US" sz="2000" b="1" i="1" dirty="0" smtClean="0">
                <a:latin typeface="Times New Roman" pitchFamily="18" charset="0"/>
                <a:cs typeface="Times New Roman" pitchFamily="18" charset="0"/>
              </a:rPr>
              <a:t>nterferenc</a:t>
            </a:r>
            <a:r>
              <a:rPr lang="en-US" sz="2000" i="1" dirty="0" smtClean="0">
                <a:latin typeface="Times New Roman" pitchFamily="18" charset="0"/>
                <a:cs typeface="Times New Roman" pitchFamily="18" charset="0"/>
              </a:rPr>
              <a:t>e</a:t>
            </a:r>
            <a:r>
              <a:rPr lang="en-US" sz="20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the step of preventing the sending message from distortion (the message sent being the message received). To prevent your message, you have to understand the receiving personality and to use the appropriate codes and channels 	for him/her. </a:t>
            </a:r>
            <a:endParaRPr lang="en-US" sz="1800" i="1" dirty="0" smtClean="0">
              <a:latin typeface="Times New Roman" pitchFamily="18" charset="0"/>
              <a:cs typeface="Times New Roman" pitchFamily="18" charset="0"/>
            </a:endParaRPr>
          </a:p>
          <a:p>
            <a:pPr algn="just" rtl="0" eaLnBrk="1" hangingPunct="1">
              <a:lnSpc>
                <a:spcPct val="80000"/>
              </a:lnSpc>
              <a:defRPr/>
            </a:pPr>
            <a:r>
              <a:rPr lang="en-US" sz="1800" i="1" dirty="0" smtClean="0">
                <a:latin typeface="Times New Roman" pitchFamily="18" charset="0"/>
                <a:cs typeface="Times New Roman" pitchFamily="18" charset="0"/>
              </a:rPr>
              <a:t>The </a:t>
            </a:r>
            <a:r>
              <a:rPr lang="en-US" sz="2000" b="1" i="1" dirty="0" smtClean="0">
                <a:latin typeface="Times New Roman" pitchFamily="18" charset="0"/>
                <a:cs typeface="Times New Roman" pitchFamily="18" charset="0"/>
              </a:rPr>
              <a:t>Receiving/ Responding </a:t>
            </a:r>
            <a:r>
              <a:rPr lang="en-US" sz="1800" i="1" dirty="0" smtClean="0">
                <a:latin typeface="Times New Roman" pitchFamily="18" charset="0"/>
                <a:cs typeface="Times New Roman" pitchFamily="18" charset="0"/>
              </a:rPr>
              <a:t>Person</a:t>
            </a:r>
            <a:r>
              <a:rPr lang="en-US" sz="1800" dirty="0" smtClean="0">
                <a:latin typeface="Times New Roman" pitchFamily="18" charset="0"/>
                <a:cs typeface="Times New Roman" pitchFamily="18" charset="0"/>
              </a:rPr>
              <a:t> : as sender …. have to interpret the sent message without any distortion.</a:t>
            </a:r>
            <a:endParaRPr lang="en-US" sz="1800" i="1" dirty="0" smtClean="0">
              <a:latin typeface="Times New Roman" pitchFamily="18" charset="0"/>
              <a:cs typeface="Times New Roman" pitchFamily="18" charset="0"/>
            </a:endParaRPr>
          </a:p>
          <a:p>
            <a:pPr algn="just" rtl="0" eaLnBrk="1" hangingPunct="1">
              <a:lnSpc>
                <a:spcPct val="80000"/>
              </a:lnSpc>
              <a:defRPr/>
            </a:pPr>
            <a:r>
              <a:rPr lang="en-US" sz="1800" i="1" dirty="0" smtClean="0">
                <a:latin typeface="Times New Roman" pitchFamily="18" charset="0"/>
                <a:cs typeface="Times New Roman" pitchFamily="18" charset="0"/>
              </a:rPr>
              <a:t>The </a:t>
            </a:r>
            <a:r>
              <a:rPr lang="en-US" sz="2000" b="1" i="1" dirty="0" smtClean="0">
                <a:latin typeface="Arial Black" pitchFamily="34" charset="0"/>
                <a:cs typeface="Times New Roman" pitchFamily="18" charset="0"/>
              </a:rPr>
              <a:t>Decoding</a:t>
            </a:r>
            <a:r>
              <a:rPr lang="en-US" sz="2000" b="1" i="1" dirty="0" smtClean="0">
                <a:latin typeface="Times New Roman" pitchFamily="18" charset="0"/>
                <a:cs typeface="Times New Roman" pitchFamily="18" charset="0"/>
              </a:rPr>
              <a:t> </a:t>
            </a:r>
            <a:r>
              <a:rPr lang="en-US" sz="1800" b="1" i="1" dirty="0" smtClean="0">
                <a:latin typeface="Times New Roman" pitchFamily="18" charset="0"/>
                <a:cs typeface="Times New Roman" pitchFamily="18" charset="0"/>
              </a:rPr>
              <a:t>Process</a:t>
            </a:r>
            <a:r>
              <a:rPr lang="en-US" sz="1800" dirty="0" smtClean="0">
                <a:latin typeface="Times New Roman" pitchFamily="18" charset="0"/>
                <a:cs typeface="Times New Roman" pitchFamily="18" charset="0"/>
              </a:rPr>
              <a:t> the receiver mental perception by which he/she thinks and translates the encoding massage as it is being sent. To do so, the sending message must be coded according to the receiver’s needs, knowledge and characteristics.</a:t>
            </a:r>
            <a:endParaRPr lang="en-US" sz="1800" i="1" dirty="0" smtClean="0">
              <a:latin typeface="Times New Roman" pitchFamily="18" charset="0"/>
              <a:cs typeface="Times New Roman" pitchFamily="18" charset="0"/>
            </a:endParaRPr>
          </a:p>
          <a:p>
            <a:pPr algn="just" rtl="0" eaLnBrk="1" hangingPunct="1">
              <a:lnSpc>
                <a:spcPct val="80000"/>
              </a:lnSpc>
              <a:defRPr/>
            </a:pPr>
            <a:r>
              <a:rPr lang="en-US" sz="1800" i="1" dirty="0" smtClean="0">
                <a:latin typeface="Times New Roman" pitchFamily="18" charset="0"/>
                <a:cs typeface="Times New Roman" pitchFamily="18" charset="0"/>
              </a:rPr>
              <a:t>The </a:t>
            </a:r>
            <a:r>
              <a:rPr lang="en-US" sz="2000" b="1" i="1" dirty="0" smtClean="0">
                <a:latin typeface="Times New Roman" pitchFamily="18" charset="0"/>
                <a:cs typeface="Times New Roman" pitchFamily="18" charset="0"/>
              </a:rPr>
              <a:t>Making of Meaning</a:t>
            </a:r>
            <a:r>
              <a:rPr lang="en-US" sz="20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the massage which attempts to avoid expected outcomes. If you are passive you have negated and sat on your own feelings at some cost to yourself.</a:t>
            </a:r>
            <a:endParaRPr lang="en-US" sz="1800" i="1" dirty="0" smtClean="0">
              <a:latin typeface="Times New Roman" pitchFamily="18" charset="0"/>
              <a:cs typeface="Times New Roman" pitchFamily="18" charset="0"/>
            </a:endParaRPr>
          </a:p>
          <a:p>
            <a:pPr algn="just" rtl="0" eaLnBrk="1" hangingPunct="1">
              <a:lnSpc>
                <a:spcPct val="80000"/>
              </a:lnSpc>
              <a:defRPr/>
            </a:pPr>
            <a:r>
              <a:rPr lang="en-US" sz="1800" b="1" i="1" dirty="0" smtClean="0">
                <a:latin typeface="Times New Roman" pitchFamily="18" charset="0"/>
                <a:cs typeface="Times New Roman" pitchFamily="18" charset="0"/>
              </a:rPr>
              <a:t>The </a:t>
            </a:r>
            <a:r>
              <a:rPr lang="en-US" sz="2000" b="1" i="1" dirty="0" smtClean="0">
                <a:latin typeface="Times New Roman" pitchFamily="18" charset="0"/>
                <a:cs typeface="Times New Roman" pitchFamily="18" charset="0"/>
              </a:rPr>
              <a:t>Feedback &amp; Evaluation</a:t>
            </a:r>
            <a:r>
              <a:rPr lang="en-US" sz="1800" b="1" i="1"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checkout &amp; promote feeling</a:t>
            </a:r>
          </a:p>
        </p:txBody>
      </p:sp>
    </p:spTree>
  </p:cSld>
  <p:clrMapOvr>
    <a:masterClrMapping/>
  </p:clrMapOvr>
  <p:transition>
    <p:push dir="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rrowheads="1"/>
          </p:cNvSpPr>
          <p:nvPr>
            <p:ph type="title"/>
          </p:nvPr>
        </p:nvSpPr>
        <p:spPr>
          <a:xfrm>
            <a:off x="1763713" y="144463"/>
            <a:ext cx="5545137" cy="476250"/>
          </a:xfrm>
        </p:spPr>
        <p:txBody>
          <a:bodyPr/>
          <a:lstStyle/>
          <a:p>
            <a:pPr algn="ctr" eaLnBrk="1" fontAlgn="auto" hangingPunct="1">
              <a:spcAft>
                <a:spcPts val="0"/>
              </a:spcAft>
              <a:defRPr/>
            </a:pPr>
            <a:r>
              <a:rPr lang="en-US" sz="2400" i="1" dirty="0" smtClean="0"/>
              <a:t>DHES NETWORK</a:t>
            </a:r>
          </a:p>
        </p:txBody>
      </p:sp>
      <p:sp>
        <p:nvSpPr>
          <p:cNvPr id="5" name="عنصر نائب للتاريخ 3"/>
          <p:cNvSpPr>
            <a:spLocks noGrp="1"/>
          </p:cNvSpPr>
          <p:nvPr>
            <p:ph type="dt" sz="quarter" idx="10"/>
          </p:nvPr>
        </p:nvSpPr>
        <p:spPr>
          <a:xfrm>
            <a:off x="6443663" y="6308725"/>
            <a:ext cx="2449512" cy="288925"/>
          </a:xfrm>
        </p:spPr>
        <p:txBody>
          <a:bodyPr/>
          <a:lstStyle/>
          <a:p>
            <a:pPr>
              <a:defRPr/>
            </a:pPr>
            <a:r>
              <a:rPr lang="ar-SA" sz="900" smtClean="0"/>
              <a:t>CHS487</a:t>
            </a:r>
            <a:endParaRPr lang="en-US" sz="900" dirty="0"/>
          </a:p>
        </p:txBody>
      </p:sp>
      <p:sp>
        <p:nvSpPr>
          <p:cNvPr id="7" name="عنصر نائب لرقم الشريحة 5"/>
          <p:cNvSpPr>
            <a:spLocks noGrp="1"/>
          </p:cNvSpPr>
          <p:nvPr>
            <p:ph type="sldNum" sz="quarter" idx="12"/>
          </p:nvPr>
        </p:nvSpPr>
        <p:spPr/>
        <p:txBody>
          <a:bodyPr/>
          <a:lstStyle/>
          <a:p>
            <a:pPr>
              <a:defRPr/>
            </a:pPr>
            <a:fld id="{72936741-0A20-4C6E-A7EA-E4BF09FD8167}" type="slidenum">
              <a:rPr lang="ar-SA"/>
              <a:pPr>
                <a:defRPr/>
              </a:pPr>
              <a:t>73</a:t>
            </a:fld>
            <a:endParaRPr lang="en-US"/>
          </a:p>
        </p:txBody>
      </p:sp>
      <p:pic>
        <p:nvPicPr>
          <p:cNvPr id="2054" name="Picture 5" descr="HCPNETWORKSLIDE"/>
          <p:cNvPicPr>
            <a:picLocks noChangeAspect="1" noChangeArrowheads="1"/>
          </p:cNvPicPr>
          <p:nvPr/>
        </p:nvPicPr>
        <p:blipFill>
          <a:blip r:embed="rId3" cstate="print"/>
          <a:srcRect l="2515" r="10056"/>
          <a:stretch>
            <a:fillRect/>
          </a:stretch>
        </p:blipFill>
        <p:spPr bwMode="auto">
          <a:xfrm>
            <a:off x="0" y="6286520"/>
            <a:ext cx="1571636" cy="571480"/>
          </a:xfrm>
          <a:prstGeom prst="rect">
            <a:avLst/>
          </a:prstGeom>
          <a:noFill/>
          <a:ln w="9525">
            <a:noFill/>
            <a:miter lim="800000"/>
            <a:headEnd/>
            <a:tailEnd/>
          </a:ln>
        </p:spPr>
      </p:pic>
      <p:sp>
        <p:nvSpPr>
          <p:cNvPr id="2055" name="Rectangle 9"/>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ar-SA"/>
          </a:p>
        </p:txBody>
      </p:sp>
      <p:graphicFrame>
        <p:nvGraphicFramePr>
          <p:cNvPr id="2050" name="Object 8"/>
          <p:cNvGraphicFramePr>
            <a:graphicFrameLocks noChangeAspect="1"/>
          </p:cNvGraphicFramePr>
          <p:nvPr/>
        </p:nvGraphicFramePr>
        <p:xfrm>
          <a:off x="863600" y="692151"/>
          <a:ext cx="7669213" cy="4594238"/>
        </p:xfrm>
        <a:graphic>
          <a:graphicData uri="http://schemas.openxmlformats.org/presentationml/2006/ole">
            <p:oleObj spid="_x0000_s2050" name="شريحة" r:id="rId4" imgW="3290220" imgH="2467394" progId="PowerPoint.Slide.12">
              <p:embed/>
            </p:oleObj>
          </a:graphicData>
        </a:graphic>
      </p:graphicFrame>
      <p:sp>
        <p:nvSpPr>
          <p:cNvPr id="2056" name="Rectangle 10"/>
          <p:cNvSpPr>
            <a:spLocks noChangeArrowheads="1"/>
          </p:cNvSpPr>
          <p:nvPr/>
        </p:nvSpPr>
        <p:spPr bwMode="auto">
          <a:xfrm>
            <a:off x="684213" y="5446713"/>
            <a:ext cx="7704137" cy="830997"/>
          </a:xfrm>
          <a:prstGeom prst="rect">
            <a:avLst/>
          </a:prstGeom>
          <a:noFill/>
          <a:ln w="9525">
            <a:noFill/>
            <a:miter lim="800000"/>
            <a:headEnd/>
            <a:tailEnd/>
          </a:ln>
        </p:spPr>
        <p:txBody>
          <a:bodyPr anchor="ctr">
            <a:spAutoFit/>
          </a:bodyPr>
          <a:lstStyle/>
          <a:p>
            <a:pPr algn="justLow" rtl="0" eaLnBrk="0" hangingPunct="0"/>
            <a:r>
              <a:rPr lang="en-US" sz="1200" b="1" i="1" dirty="0">
                <a:cs typeface="Times New Roman" pitchFamily="18" charset="0"/>
              </a:rPr>
              <a:t>Discover</a:t>
            </a:r>
            <a:r>
              <a:rPr lang="en-US" sz="1200" b="1" i="1" dirty="0" smtClean="0">
                <a:cs typeface="Times New Roman" pitchFamily="18" charset="0"/>
              </a:rPr>
              <a:t>:</a:t>
            </a:r>
          </a:p>
          <a:p>
            <a:pPr algn="justLow" rtl="0" eaLnBrk="0" hangingPunct="0"/>
            <a:r>
              <a:rPr lang="en-US" sz="1200" b="1" i="1" dirty="0" smtClean="0">
                <a:cs typeface="Times New Roman" pitchFamily="18" charset="0"/>
              </a:rPr>
              <a:t>            - Who is CN &amp; P ?</a:t>
            </a:r>
            <a:endParaRPr lang="en-US" sz="1100" dirty="0"/>
          </a:p>
          <a:p>
            <a:pPr lvl="1" algn="justLow" rtl="0" eaLnBrk="0" hangingPunct="0"/>
            <a:r>
              <a:rPr lang="en-US" sz="1200" b="1" i="1" dirty="0" smtClean="0">
                <a:cs typeface="Times New Roman" pitchFamily="18" charset="0"/>
              </a:rPr>
              <a:t>- HC </a:t>
            </a:r>
            <a:r>
              <a:rPr lang="en-US" sz="1200" b="1" i="1" dirty="0">
                <a:cs typeface="Times New Roman" pitchFamily="18" charset="0"/>
              </a:rPr>
              <a:t>Components &amp; Steps   </a:t>
            </a:r>
            <a:endParaRPr lang="en-US" sz="1100" dirty="0"/>
          </a:p>
          <a:p>
            <a:pPr lvl="1" algn="justLow" rtl="0" eaLnBrk="0" hangingPunct="0"/>
            <a:r>
              <a:rPr lang="en-US" sz="1200" b="1" i="1" dirty="0" smtClean="0">
                <a:cs typeface="Times New Roman" pitchFamily="18" charset="0"/>
              </a:rPr>
              <a:t>- Where </a:t>
            </a:r>
            <a:r>
              <a:rPr lang="en-US" sz="1200" b="1" i="1" dirty="0">
                <a:cs typeface="Times New Roman" pitchFamily="18" charset="0"/>
              </a:rPr>
              <a:t>is: the Health Profession ?; Patient; Who usually Decode and who Encode  </a:t>
            </a:r>
            <a:endParaRPr lang="en-US" dirty="0"/>
          </a:p>
        </p:txBody>
      </p:sp>
      <p:sp>
        <p:nvSpPr>
          <p:cNvPr id="2057" name="مستطيل 10"/>
          <p:cNvSpPr>
            <a:spLocks noChangeArrowheads="1"/>
          </p:cNvSpPr>
          <p:nvPr/>
        </p:nvSpPr>
        <p:spPr bwMode="auto">
          <a:xfrm>
            <a:off x="3295650" y="6372225"/>
            <a:ext cx="800100" cy="276225"/>
          </a:xfrm>
          <a:prstGeom prst="rect">
            <a:avLst/>
          </a:prstGeom>
          <a:noFill/>
          <a:ln w="9525">
            <a:noFill/>
            <a:miter lim="800000"/>
            <a:headEnd/>
            <a:tailEnd/>
          </a:ln>
        </p:spPr>
        <p:txBody>
          <a:bodyPr wrap="none">
            <a:spAutoFit/>
          </a:bodyPr>
          <a:lstStyle/>
          <a:p>
            <a:r>
              <a:rPr lang="en-US" sz="1200" b="1" i="1"/>
              <a:t>Source: </a:t>
            </a:r>
            <a:endParaRPr lang="ar-SA" sz="1200"/>
          </a:p>
        </p:txBody>
      </p:sp>
      <p:sp>
        <p:nvSpPr>
          <p:cNvPr id="10" name="عنصر نائب للتذييل 9"/>
          <p:cNvSpPr>
            <a:spLocks noGrp="1"/>
          </p:cNvSpPr>
          <p:nvPr>
            <p:ph type="ftr" sz="quarter" idx="11"/>
          </p:nvPr>
        </p:nvSpPr>
        <p:spPr/>
        <p:txBody>
          <a:bodyPr/>
          <a:lstStyle/>
          <a:p>
            <a:pPr>
              <a:defRPr/>
            </a:pPr>
            <a:r>
              <a:rPr lang="en-US" smtClean="0"/>
              <a:t>Johali 2 DHES 2014</a:t>
            </a:r>
            <a:endParaRPr lang="en-US"/>
          </a:p>
        </p:txBody>
      </p:sp>
    </p:spTree>
  </p:cSld>
  <p:clrMapOvr>
    <a:masterClrMapping/>
  </p:clrMapOvr>
  <p:transition>
    <p:push dir="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1C9BA0CA-1861-4BFF-9FE6-E9DDAE1631A9}" type="slidenum">
              <a:rPr lang="ar-SA"/>
              <a:pPr>
                <a:defRPr/>
              </a:pPr>
              <a:t>74</a:t>
            </a:fld>
            <a:endParaRPr lang="en-US"/>
          </a:p>
        </p:txBody>
      </p:sp>
      <p:sp>
        <p:nvSpPr>
          <p:cNvPr id="96258" name="Rectangle 2"/>
          <p:cNvSpPr>
            <a:spLocks noGrp="1" noRot="1" noChangeArrowheads="1"/>
          </p:cNvSpPr>
          <p:nvPr>
            <p:ph type="title"/>
          </p:nvPr>
        </p:nvSpPr>
        <p:spPr>
          <a:xfrm>
            <a:off x="900113" y="260350"/>
            <a:ext cx="7769225" cy="503238"/>
          </a:xfrm>
        </p:spPr>
        <p:txBody>
          <a:bodyPr/>
          <a:lstStyle/>
          <a:p>
            <a:pPr rtl="0" eaLnBrk="1" hangingPunct="1">
              <a:defRPr/>
            </a:pPr>
            <a:r>
              <a:rPr lang="en-US" sz="1800" b="0" smtClean="0"/>
              <a:t>THE SEVEN (7) TOPS HEALTH COMMUNICTION SKILLS</a:t>
            </a:r>
          </a:p>
        </p:txBody>
      </p:sp>
      <p:sp>
        <p:nvSpPr>
          <p:cNvPr id="96259" name="Rectangle 3"/>
          <p:cNvSpPr>
            <a:spLocks noGrp="1" noRot="1" noChangeArrowheads="1"/>
          </p:cNvSpPr>
          <p:nvPr>
            <p:ph type="body" idx="1"/>
          </p:nvPr>
        </p:nvSpPr>
        <p:spPr>
          <a:xfrm>
            <a:off x="1403350" y="908050"/>
            <a:ext cx="6408738" cy="4681538"/>
          </a:xfrm>
        </p:spPr>
        <p:txBody>
          <a:bodyPr/>
          <a:lstStyle/>
          <a:p>
            <a:pPr marL="609600" indent="-520700" algn="l" rtl="0" eaLnBrk="1" hangingPunct="1">
              <a:lnSpc>
                <a:spcPct val="80000"/>
              </a:lnSpc>
              <a:buFont typeface="Wingdings" pitchFamily="2" charset="2"/>
              <a:buNone/>
              <a:defRPr/>
            </a:pPr>
            <a:endParaRPr lang="en-US" sz="2400" dirty="0" smtClean="0"/>
          </a:p>
          <a:p>
            <a:pPr marL="609600" indent="-520700" algn="l" rtl="0" eaLnBrk="1" hangingPunct="1">
              <a:lnSpc>
                <a:spcPct val="80000"/>
              </a:lnSpc>
              <a:buFont typeface="Wingdings" pitchFamily="2" charset="2"/>
              <a:buChar char="n"/>
              <a:defRPr/>
            </a:pPr>
            <a:r>
              <a:rPr lang="en-US" sz="2400" dirty="0" smtClean="0"/>
              <a:t>Give accurate &amp; Adequate Feedback</a:t>
            </a:r>
          </a:p>
          <a:p>
            <a:pPr marL="609600" indent="-520700" algn="l" rtl="0" eaLnBrk="1" hangingPunct="1">
              <a:lnSpc>
                <a:spcPct val="80000"/>
              </a:lnSpc>
              <a:buFont typeface="Wingdings" pitchFamily="2" charset="2"/>
              <a:buChar char="n"/>
              <a:defRPr/>
            </a:pPr>
            <a:endParaRPr lang="en-US" sz="2400" dirty="0" smtClean="0"/>
          </a:p>
          <a:p>
            <a:pPr marL="609600" indent="-520700" algn="l" rtl="0" eaLnBrk="1" hangingPunct="1">
              <a:lnSpc>
                <a:spcPct val="80000"/>
              </a:lnSpc>
              <a:buFont typeface="Wingdings" pitchFamily="2" charset="2"/>
              <a:buChar char="n"/>
              <a:defRPr/>
            </a:pPr>
            <a:r>
              <a:rPr lang="en-US" sz="2400" dirty="0" smtClean="0"/>
              <a:t>Listening Carefully </a:t>
            </a:r>
          </a:p>
          <a:p>
            <a:pPr marL="609600" indent="-520700" algn="l" rtl="0" eaLnBrk="1" hangingPunct="1">
              <a:lnSpc>
                <a:spcPct val="80000"/>
              </a:lnSpc>
              <a:buFont typeface="Wingdings" pitchFamily="2" charset="2"/>
              <a:buChar char="n"/>
              <a:defRPr/>
            </a:pPr>
            <a:endParaRPr lang="en-US" sz="2400" dirty="0" smtClean="0"/>
          </a:p>
          <a:p>
            <a:pPr marL="609600" indent="-520700" algn="l" rtl="0" eaLnBrk="1" hangingPunct="1">
              <a:lnSpc>
                <a:spcPct val="80000"/>
              </a:lnSpc>
              <a:buFont typeface="Wingdings" pitchFamily="2" charset="2"/>
              <a:buChar char="n"/>
              <a:defRPr/>
            </a:pPr>
            <a:r>
              <a:rPr lang="en-US" sz="2400" dirty="0" smtClean="0"/>
              <a:t>Interpreting Accurately </a:t>
            </a:r>
          </a:p>
          <a:p>
            <a:pPr marL="609600" indent="-520700" algn="l" rtl="0" eaLnBrk="1" hangingPunct="1">
              <a:lnSpc>
                <a:spcPct val="80000"/>
              </a:lnSpc>
              <a:buFont typeface="Wingdings" pitchFamily="2" charset="2"/>
              <a:buChar char="n"/>
              <a:defRPr/>
            </a:pPr>
            <a:endParaRPr lang="en-US" sz="2400" dirty="0" smtClean="0"/>
          </a:p>
          <a:p>
            <a:pPr marL="609600" indent="-520700" algn="l" rtl="0" eaLnBrk="1" hangingPunct="1">
              <a:lnSpc>
                <a:spcPct val="80000"/>
              </a:lnSpc>
              <a:buFont typeface="Wingdings" pitchFamily="2" charset="2"/>
              <a:buChar char="n"/>
              <a:defRPr/>
            </a:pPr>
            <a:r>
              <a:rPr lang="en-US" sz="2400" dirty="0" smtClean="0"/>
              <a:t>Giving Clear Directions </a:t>
            </a:r>
          </a:p>
          <a:p>
            <a:pPr marL="609600" indent="-520700" algn="l" rtl="0" eaLnBrk="1" hangingPunct="1">
              <a:lnSpc>
                <a:spcPct val="80000"/>
              </a:lnSpc>
              <a:buFont typeface="Wingdings" pitchFamily="2" charset="2"/>
              <a:buChar char="n"/>
              <a:defRPr/>
            </a:pPr>
            <a:endParaRPr lang="en-US" sz="2400" dirty="0" smtClean="0"/>
          </a:p>
          <a:p>
            <a:pPr marL="609600" indent="-520700" algn="l" rtl="0" eaLnBrk="1" hangingPunct="1">
              <a:lnSpc>
                <a:spcPct val="80000"/>
              </a:lnSpc>
              <a:buFont typeface="Wingdings" pitchFamily="2" charset="2"/>
              <a:buChar char="n"/>
              <a:defRPr/>
            </a:pPr>
            <a:r>
              <a:rPr lang="en-US" sz="2400" dirty="0" smtClean="0"/>
              <a:t>Treating Others in Professional Manner </a:t>
            </a:r>
          </a:p>
          <a:p>
            <a:pPr marL="609600" indent="-520700" algn="l" rtl="0" eaLnBrk="1" hangingPunct="1">
              <a:lnSpc>
                <a:spcPct val="80000"/>
              </a:lnSpc>
              <a:buFont typeface="Wingdings" pitchFamily="2" charset="2"/>
              <a:buChar char="n"/>
              <a:defRPr/>
            </a:pPr>
            <a:endParaRPr lang="en-US" sz="2400" dirty="0" smtClean="0"/>
          </a:p>
          <a:p>
            <a:pPr marL="609600" indent="-520700" algn="l" rtl="0" eaLnBrk="1" hangingPunct="1">
              <a:lnSpc>
                <a:spcPct val="80000"/>
              </a:lnSpc>
              <a:buFont typeface="Wingdings" pitchFamily="2" charset="2"/>
              <a:buChar char="n"/>
              <a:defRPr/>
            </a:pPr>
            <a:r>
              <a:rPr lang="en-US" sz="2400" dirty="0" smtClean="0"/>
              <a:t>Communicating Information Clearly </a:t>
            </a:r>
          </a:p>
          <a:p>
            <a:pPr marL="609600" indent="-520700" algn="l" rtl="0" eaLnBrk="1" hangingPunct="1">
              <a:lnSpc>
                <a:spcPct val="80000"/>
              </a:lnSpc>
              <a:buFont typeface="Wingdings" pitchFamily="2" charset="2"/>
              <a:buChar char="n"/>
              <a:defRPr/>
            </a:pPr>
            <a:endParaRPr lang="en-US" sz="2400" dirty="0" smtClean="0"/>
          </a:p>
          <a:p>
            <a:pPr marL="609600" indent="-520700" algn="l" rtl="0" eaLnBrk="1" hangingPunct="1">
              <a:lnSpc>
                <a:spcPct val="80000"/>
              </a:lnSpc>
              <a:buFont typeface="Wingdings" pitchFamily="2" charset="2"/>
              <a:buChar char="n"/>
              <a:defRPr/>
            </a:pPr>
            <a:r>
              <a:rPr lang="en-US" sz="2400" dirty="0" smtClean="0"/>
              <a:t>Establishing One’s Credibility  </a:t>
            </a:r>
          </a:p>
          <a:p>
            <a:pPr marL="609600" indent="-520700" algn="l" rtl="0" eaLnBrk="1" hangingPunct="1">
              <a:lnSpc>
                <a:spcPct val="80000"/>
              </a:lnSpc>
              <a:buFont typeface="Wingdings" pitchFamily="2" charset="2"/>
              <a:buNone/>
              <a:defRPr/>
            </a:pPr>
            <a:endParaRPr lang="en-US" sz="2400" dirty="0" smtClean="0"/>
          </a:p>
          <a:p>
            <a:pPr marL="609600" indent="-520700" algn="l" rtl="0" eaLnBrk="1" hangingPunct="1">
              <a:lnSpc>
                <a:spcPct val="80000"/>
              </a:lnSpc>
              <a:buFont typeface="Wingdings" pitchFamily="2" charset="2"/>
              <a:buNone/>
              <a:defRPr/>
            </a:pPr>
            <a:endParaRPr lang="en-US" sz="2400" dirty="0" smtClean="0"/>
          </a:p>
          <a:p>
            <a:pPr marL="609600" indent="-520700" rtl="0" eaLnBrk="1" hangingPunct="1">
              <a:lnSpc>
                <a:spcPct val="80000"/>
              </a:lnSpc>
              <a:buFont typeface="Wingdings" pitchFamily="2" charset="2"/>
              <a:buNone/>
              <a:defRPr/>
            </a:pPr>
            <a:r>
              <a:rPr lang="en-US" sz="2400" dirty="0" smtClean="0"/>
              <a:t>(</a:t>
            </a:r>
            <a:r>
              <a:rPr lang="en-US" sz="2400" dirty="0" err="1" smtClean="0"/>
              <a:t>Pagano</a:t>
            </a:r>
            <a:r>
              <a:rPr lang="en-US" sz="2400" dirty="0" smtClean="0"/>
              <a:t> &amp; </a:t>
            </a:r>
            <a:r>
              <a:rPr lang="en-US" sz="2400" dirty="0" err="1" smtClean="0"/>
              <a:t>ragan</a:t>
            </a:r>
            <a:r>
              <a:rPr lang="en-US" sz="2400" dirty="0" smtClean="0"/>
              <a:t> 1992; 29)</a:t>
            </a:r>
          </a:p>
        </p:txBody>
      </p:sp>
    </p:spTree>
  </p:cSld>
  <p:clrMapOvr>
    <a:masterClrMapping/>
  </p:clrMapOvr>
  <p:transition>
    <p:push dir="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تاريخ 3"/>
          <p:cNvSpPr>
            <a:spLocks noGrp="1"/>
          </p:cNvSpPr>
          <p:nvPr>
            <p:ph type="dt" sz="quarter" idx="10"/>
          </p:nvPr>
        </p:nvSpPr>
        <p:spPr/>
        <p:txBody>
          <a:bodyPr/>
          <a:lstStyle/>
          <a:p>
            <a:pPr>
              <a:defRPr/>
            </a:pPr>
            <a:r>
              <a:rPr lang="ar-SA" smtClean="0"/>
              <a:t>CHS487</a:t>
            </a:r>
            <a:endParaRPr lang="en-US"/>
          </a:p>
        </p:txBody>
      </p:sp>
      <p:sp>
        <p:nvSpPr>
          <p:cNvPr id="4"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5" name="عنصر نائب لرقم الشريحة 5"/>
          <p:cNvSpPr>
            <a:spLocks noGrp="1"/>
          </p:cNvSpPr>
          <p:nvPr>
            <p:ph type="sldNum" sz="quarter" idx="12"/>
          </p:nvPr>
        </p:nvSpPr>
        <p:spPr/>
        <p:txBody>
          <a:bodyPr/>
          <a:lstStyle/>
          <a:p>
            <a:pPr>
              <a:defRPr/>
            </a:pPr>
            <a:fld id="{3320940B-F1E2-471B-89E0-7B09A24988CE}" type="slidenum">
              <a:rPr lang="ar-SA"/>
              <a:pPr>
                <a:defRPr/>
              </a:pPr>
              <a:t>75</a:t>
            </a:fld>
            <a:endParaRPr lang="en-US"/>
          </a:p>
        </p:txBody>
      </p:sp>
      <p:sp>
        <p:nvSpPr>
          <p:cNvPr id="64518" name="Rectangle 6"/>
          <p:cNvSpPr>
            <a:spLocks noGrp="1" noChangeArrowheads="1"/>
          </p:cNvSpPr>
          <p:nvPr>
            <p:ph type="title"/>
          </p:nvPr>
        </p:nvSpPr>
        <p:spPr>
          <a:xfrm>
            <a:off x="935038" y="1989138"/>
            <a:ext cx="7740650" cy="2297118"/>
          </a:xfrm>
        </p:spPr>
        <p:txBody>
          <a:bodyPr anchorCtr="1"/>
          <a:lstStyle/>
          <a:p>
            <a:pPr eaLnBrk="1" hangingPunct="1">
              <a:defRPr/>
            </a:pPr>
            <a:r>
              <a:rPr lang="en-US" sz="4000" b="0" dirty="0" smtClean="0">
                <a:latin typeface="Bernard MT Condensed" pitchFamily="18" charset="0"/>
              </a:rPr>
              <a:t>APCHER QUALITY</a:t>
            </a:r>
            <a:r>
              <a:rPr lang="en-US" sz="3600" b="0" dirty="0" smtClean="0"/>
              <a:t/>
            </a:r>
            <a:br>
              <a:rPr lang="en-US" sz="3600" b="0" dirty="0" smtClean="0"/>
            </a:br>
            <a:r>
              <a:rPr lang="en-US" sz="4000" b="0" dirty="0" smtClean="0"/>
              <a:t>A</a:t>
            </a:r>
            <a:r>
              <a:rPr lang="en-US" sz="3200" b="0" dirty="0" smtClean="0"/>
              <a:t>ssertive</a:t>
            </a:r>
            <a:r>
              <a:rPr lang="en-US" sz="3600" b="0" dirty="0" smtClean="0"/>
              <a:t> </a:t>
            </a:r>
            <a:r>
              <a:rPr lang="en-US" sz="4000" b="0" dirty="0" smtClean="0"/>
              <a:t>P</a:t>
            </a:r>
            <a:r>
              <a:rPr lang="en-US" sz="3200" b="0" dirty="0" smtClean="0"/>
              <a:t>atient</a:t>
            </a:r>
            <a:r>
              <a:rPr lang="en-US" sz="3600" b="0" dirty="0" smtClean="0"/>
              <a:t> </a:t>
            </a:r>
            <a:r>
              <a:rPr lang="en-US" sz="4000" b="0" dirty="0" err="1" smtClean="0"/>
              <a:t>C</a:t>
            </a:r>
            <a:r>
              <a:rPr lang="en-US" sz="3200" b="0" dirty="0" err="1" smtClean="0"/>
              <a:t>entred</a:t>
            </a:r>
            <a:r>
              <a:rPr lang="en-US" sz="3600" b="0" dirty="0" smtClean="0"/>
              <a:t> </a:t>
            </a:r>
            <a:r>
              <a:rPr lang="en-US" sz="4000" b="0" dirty="0" smtClean="0"/>
              <a:t>HE</a:t>
            </a:r>
            <a:r>
              <a:rPr lang="en-US" sz="4000" b="0" dirty="0" smtClean="0">
                <a:latin typeface="Arial"/>
              </a:rPr>
              <a:t>’</a:t>
            </a:r>
            <a:r>
              <a:rPr lang="en-US" sz="3200" b="0" dirty="0" smtClean="0"/>
              <a:t>R</a:t>
            </a:r>
            <a:r>
              <a:rPr lang="en-US" sz="3600" b="0" dirty="0" smtClean="0"/>
              <a:t> </a:t>
            </a:r>
            <a:r>
              <a:rPr lang="en-US" sz="2800" dirty="0" smtClean="0"/>
              <a:t>with </a:t>
            </a:r>
            <a:r>
              <a:rPr lang="en-US" sz="3200" dirty="0" smtClean="0"/>
              <a:t>Best Evidence</a:t>
            </a:r>
            <a:r>
              <a:rPr lang="en-US" sz="4000" dirty="0" smtClean="0"/>
              <a:t> </a:t>
            </a:r>
          </a:p>
        </p:txBody>
      </p:sp>
    </p:spTree>
  </p:cSld>
  <p:clrMapOvr>
    <a:masterClrMapping/>
  </p:clrMapOvr>
  <p:transition>
    <p:push dir="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عنصر نائب للتاريخ 3"/>
          <p:cNvSpPr>
            <a:spLocks noGrp="1"/>
          </p:cNvSpPr>
          <p:nvPr>
            <p:ph type="dt" sz="quarter" idx="10"/>
          </p:nvPr>
        </p:nvSpPr>
        <p:spPr/>
        <p:txBody>
          <a:bodyPr/>
          <a:lstStyle/>
          <a:p>
            <a:pPr>
              <a:defRPr/>
            </a:pPr>
            <a:r>
              <a:rPr lang="ar-SA" smtClean="0"/>
              <a:t>CHS487</a:t>
            </a:r>
            <a:endParaRPr lang="en-US"/>
          </a:p>
        </p:txBody>
      </p:sp>
      <p:sp>
        <p:nvSpPr>
          <p:cNvPr id="18"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19" name="عنصر نائب لرقم الشريحة 5"/>
          <p:cNvSpPr>
            <a:spLocks noGrp="1"/>
          </p:cNvSpPr>
          <p:nvPr>
            <p:ph type="sldNum" sz="quarter" idx="12"/>
          </p:nvPr>
        </p:nvSpPr>
        <p:spPr/>
        <p:txBody>
          <a:bodyPr/>
          <a:lstStyle/>
          <a:p>
            <a:pPr>
              <a:defRPr/>
            </a:pPr>
            <a:fld id="{B0C8FEDB-0704-4AEE-BB7D-69A0CBCFF963}" type="slidenum">
              <a:rPr lang="ar-SA"/>
              <a:pPr>
                <a:defRPr/>
              </a:pPr>
              <a:t>76</a:t>
            </a:fld>
            <a:endParaRPr lang="en-US"/>
          </a:p>
        </p:txBody>
      </p:sp>
      <p:sp>
        <p:nvSpPr>
          <p:cNvPr id="106498" name="Rectangle 2"/>
          <p:cNvSpPr>
            <a:spLocks noGrp="1" noRot="1" noChangeArrowheads="1"/>
          </p:cNvSpPr>
          <p:nvPr>
            <p:ph type="title"/>
          </p:nvPr>
        </p:nvSpPr>
        <p:spPr>
          <a:xfrm>
            <a:off x="755650" y="0"/>
            <a:ext cx="7920038" cy="615950"/>
          </a:xfrm>
        </p:spPr>
        <p:txBody>
          <a:bodyPr/>
          <a:lstStyle/>
          <a:p>
            <a:pPr algn="ctr" eaLnBrk="1" hangingPunct="1">
              <a:defRPr/>
            </a:pPr>
            <a:r>
              <a:rPr lang="en-US" sz="2400" dirty="0" smtClean="0"/>
              <a:t>Managerial DHE Communicative Styles</a:t>
            </a:r>
          </a:p>
        </p:txBody>
      </p:sp>
      <p:graphicFrame>
        <p:nvGraphicFramePr>
          <p:cNvPr id="106536" name="Group 40"/>
          <p:cNvGraphicFramePr>
            <a:graphicFrameLocks noGrp="1"/>
          </p:cNvGraphicFramePr>
          <p:nvPr>
            <p:ph idx="1"/>
          </p:nvPr>
        </p:nvGraphicFramePr>
        <p:xfrm>
          <a:off x="323850" y="692150"/>
          <a:ext cx="8439150" cy="5992686"/>
        </p:xfrm>
        <a:graphic>
          <a:graphicData uri="http://schemas.openxmlformats.org/drawingml/2006/table">
            <a:tbl>
              <a:tblPr/>
              <a:tblGrid>
                <a:gridCol w="8439150"/>
              </a:tblGrid>
              <a:tr h="277813">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The Highest the Most Trusted Styles “Ethically – Humanity” the Highest Quality +VE</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2116138">
                <a:tc>
                  <a:txBody>
                    <a:bodyPr/>
                    <a:lstStyle/>
                    <a:p>
                      <a:pPr marL="361950" marR="0" lvl="0" indent="-36195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ASSERTIVENESS</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Confidence, Self assure, Be empathic – Other Feelings; Communicate &amp; Educate without Attack..</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Give patient freedom for direct expression of ideas, opinions ands desires. The intent of Assertive CN behavior is to communicate in an atmosphere of TRUST</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It is “</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how to communicate straight without hurting others</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It focuses “On What we should Do rather than What we want others to Do”. </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The Assertive communicate message caries </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Feeling, Behavior and Effect</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p>
                    <a:p>
                      <a:pPr marL="361950" marR="0" lvl="0" indent="-36195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Example:</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I Feel Angry (</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Feeling</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when you are not comply with your dietary medication (</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Attitude/Behavior</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and/thus, I blame You (</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Effect</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t>
                      </a:r>
                      <a:endPar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87475">
                <a:tc>
                  <a:txBody>
                    <a:bodyPr/>
                    <a:lstStyle/>
                    <a:p>
                      <a:pPr marL="361950" marR="0" lvl="0" indent="-26670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PASSIVE AGRESSIVENESS</a:t>
                      </a: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(Indirect Attack, non assertive)</a:t>
                      </a: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Indirect attack, who has the intent to attack, but is carried out in an indirect avoiding way. </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Passive behavior designed to avoid conflict at all cost; The Passive or non assertive </a:t>
                      </a: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do not say what they really think out</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of fear, that other may not agree. </a:t>
                      </a: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PT </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hides</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at corner or behind window of Pharmacy</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..The recipient/Receiver is often left Puzzle &amp; Confused?!</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30363">
                <a:tc>
                  <a:txBody>
                    <a:bodyPr/>
                    <a:lstStyle/>
                    <a:p>
                      <a:pPr marL="361950" marR="0" lvl="0" indent="-26670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OFFENSEVE AGGRESSIVE</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Direct attacker; Not friendly, non peaceful/ not healthy</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Agg. People seek to “win” in conflict situation by dominating or intimidating (threatening) other. Offensive is the </a:t>
                      </a: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direct attack</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behavior by which PTs decide to </a:t>
                      </a: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hit out others using blame and putdown words.</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e g:“</a:t>
                      </a: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As usual you are being hopeless</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Aggressive/Offensive PT, the persons who promote their own interests or points of view indifferent way or hostile to the feeling, thoughts and needs of others.</a:t>
                      </a: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t>
                      </a:r>
                      <a:endPar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The Lowest the Less Trusted Styles “Ethically – Humanity” the Less Quality</a:t>
                      </a: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-ve</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push dir="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4938734F-17C8-45FE-A2F8-F8EAFCAD4FEF}" type="slidenum">
              <a:rPr lang="ar-SA"/>
              <a:pPr>
                <a:defRPr/>
              </a:pPr>
              <a:t>77</a:t>
            </a:fld>
            <a:endParaRPr lang="en-US"/>
          </a:p>
        </p:txBody>
      </p:sp>
      <p:sp>
        <p:nvSpPr>
          <p:cNvPr id="107522" name="Rectangle 2"/>
          <p:cNvSpPr>
            <a:spLocks noGrp="1" noRot="1" noChangeArrowheads="1"/>
          </p:cNvSpPr>
          <p:nvPr>
            <p:ph type="title"/>
          </p:nvPr>
        </p:nvSpPr>
        <p:spPr>
          <a:xfrm>
            <a:off x="1428728" y="260350"/>
            <a:ext cx="6286544" cy="720725"/>
          </a:xfrm>
        </p:spPr>
        <p:txBody>
          <a:bodyPr/>
          <a:lstStyle/>
          <a:p>
            <a:pPr algn="ctr" rtl="0" eaLnBrk="1" hangingPunct="1">
              <a:defRPr/>
            </a:pPr>
            <a:r>
              <a:rPr lang="en-US" sz="2000" b="0" dirty="0" smtClean="0"/>
              <a:t>Reasoning</a:t>
            </a:r>
            <a:r>
              <a:rPr lang="en-US" sz="2400" b="0" dirty="0" smtClean="0"/>
              <a:t> </a:t>
            </a:r>
            <a:br>
              <a:rPr lang="en-US" sz="2400" b="0" dirty="0" smtClean="0"/>
            </a:br>
            <a:r>
              <a:rPr lang="en-US" sz="2400" b="0" dirty="0" smtClean="0"/>
              <a:t>APCHE</a:t>
            </a:r>
            <a:r>
              <a:rPr lang="en-US" sz="2400" dirty="0" smtClean="0"/>
              <a:t>R</a:t>
            </a:r>
            <a:r>
              <a:rPr lang="en-US" sz="2400" b="0" dirty="0" smtClean="0"/>
              <a:t> DHES QUALITY </a:t>
            </a:r>
            <a:endParaRPr lang="en-US" sz="3200" dirty="0" smtClean="0"/>
          </a:p>
        </p:txBody>
      </p:sp>
      <p:sp>
        <p:nvSpPr>
          <p:cNvPr id="107523" name="Rectangle 3"/>
          <p:cNvSpPr>
            <a:spLocks noGrp="1" noRot="1" noChangeArrowheads="1"/>
          </p:cNvSpPr>
          <p:nvPr>
            <p:ph type="body" idx="1"/>
          </p:nvPr>
        </p:nvSpPr>
        <p:spPr>
          <a:xfrm>
            <a:off x="900113" y="1268413"/>
            <a:ext cx="7939087" cy="4608512"/>
          </a:xfrm>
        </p:spPr>
        <p:txBody>
          <a:bodyPr/>
          <a:lstStyle/>
          <a:p>
            <a:pPr algn="just" rtl="0" eaLnBrk="1" hangingPunct="1">
              <a:lnSpc>
                <a:spcPct val="80000"/>
              </a:lnSpc>
              <a:defRPr/>
            </a:pPr>
            <a:r>
              <a:rPr lang="en-US" sz="1600" i="1" dirty="0" smtClean="0"/>
              <a:t>APCHE’</a:t>
            </a:r>
            <a:r>
              <a:rPr lang="en-US" sz="1400" i="1" dirty="0" smtClean="0"/>
              <a:t>R</a:t>
            </a:r>
            <a:r>
              <a:rPr lang="en-US" sz="1600" i="1" dirty="0" smtClean="0"/>
              <a:t> based on the Assertive Style the FEELING of others the patients “PT as a patient” this is the Ideal way to </a:t>
            </a:r>
            <a:r>
              <a:rPr lang="en-US" sz="1600" b="1" i="1" dirty="0" smtClean="0"/>
              <a:t>grantee quality</a:t>
            </a:r>
            <a:endParaRPr lang="en-US" sz="1600" b="1" dirty="0" smtClean="0"/>
          </a:p>
          <a:p>
            <a:pPr algn="just" rtl="0" eaLnBrk="1" hangingPunct="1">
              <a:lnSpc>
                <a:spcPct val="80000"/>
              </a:lnSpc>
              <a:defRPr/>
            </a:pPr>
            <a:r>
              <a:rPr lang="en-US" sz="1600" b="1" dirty="0" smtClean="0"/>
              <a:t>In addition to ”Radiograph caries patients’ feelings”, It covers all related scientific concepts that we have learn </a:t>
            </a:r>
            <a:r>
              <a:rPr lang="en-US" sz="1600" dirty="0" smtClean="0"/>
              <a:t>with</a:t>
            </a:r>
            <a:r>
              <a:rPr lang="en-US" sz="1600" b="1" dirty="0" smtClean="0"/>
              <a:t> (</a:t>
            </a:r>
            <a:r>
              <a:rPr lang="en-US" sz="1600" dirty="0" err="1" smtClean="0"/>
              <a:t>e.g</a:t>
            </a:r>
            <a:r>
              <a:rPr lang="en-US" sz="1600" dirty="0" smtClean="0"/>
              <a:t> </a:t>
            </a:r>
            <a:r>
              <a:rPr lang="en-US" sz="1600" i="1" dirty="0" smtClean="0"/>
              <a:t>Carol Rogers father of Person </a:t>
            </a:r>
            <a:r>
              <a:rPr lang="en-US" sz="1600" i="1" dirty="0" err="1" smtClean="0"/>
              <a:t>Centred</a:t>
            </a:r>
            <a:r>
              <a:rPr lang="en-US" sz="1600" i="1" dirty="0" smtClean="0"/>
              <a:t> Psychotherapy”; Jean Piaget; Bloom; Dewey....etc</a:t>
            </a:r>
            <a:r>
              <a:rPr lang="en-US" sz="1600" dirty="0" smtClean="0"/>
              <a:t>)</a:t>
            </a:r>
            <a:r>
              <a:rPr lang="en-US" sz="1600" b="1" dirty="0" smtClean="0"/>
              <a:t> </a:t>
            </a:r>
          </a:p>
          <a:p>
            <a:pPr algn="just" rtl="0" eaLnBrk="1" hangingPunct="1">
              <a:lnSpc>
                <a:spcPct val="80000"/>
              </a:lnSpc>
              <a:defRPr/>
            </a:pPr>
            <a:r>
              <a:rPr lang="en-US" sz="1600" dirty="0" smtClean="0"/>
              <a:t>It  is arranged “</a:t>
            </a:r>
            <a:r>
              <a:rPr lang="en-US" sz="1600" b="1" i="1" dirty="0" smtClean="0"/>
              <a:t>Highest to the Lowest</a:t>
            </a:r>
            <a:r>
              <a:rPr lang="en-US" sz="1600" dirty="0" smtClean="0"/>
              <a:t>” effect on the quality of human communication &amp; education</a:t>
            </a:r>
          </a:p>
          <a:p>
            <a:pPr algn="just" rtl="0" eaLnBrk="1" hangingPunct="1">
              <a:lnSpc>
                <a:spcPct val="80000"/>
              </a:lnSpc>
              <a:defRPr/>
            </a:pPr>
            <a:r>
              <a:rPr lang="en-US" sz="1600" dirty="0" smtClean="0"/>
              <a:t>Its </a:t>
            </a:r>
            <a:r>
              <a:rPr lang="en-US" sz="1600" b="1" dirty="0" smtClean="0"/>
              <a:t>overall goal</a:t>
            </a:r>
            <a:r>
              <a:rPr lang="en-US" sz="1600" dirty="0" smtClean="0"/>
              <a:t> is </a:t>
            </a:r>
            <a:r>
              <a:rPr lang="en-US" sz="1600" b="1" dirty="0" smtClean="0"/>
              <a:t>Quality</a:t>
            </a:r>
            <a:r>
              <a:rPr lang="en-US" sz="1600" dirty="0" smtClean="0"/>
              <a:t>, the intent goal, the desire and the need for every person, patient and every community and nations. </a:t>
            </a:r>
          </a:p>
          <a:p>
            <a:pPr algn="just" rtl="0" eaLnBrk="1" hangingPunct="1">
              <a:lnSpc>
                <a:spcPct val="80000"/>
              </a:lnSpc>
              <a:defRPr/>
            </a:pPr>
            <a:r>
              <a:rPr lang="en-US" sz="1600" dirty="0" smtClean="0"/>
              <a:t>APCHE’R Quality Model </a:t>
            </a:r>
            <a:r>
              <a:rPr lang="en-US" sz="1800" b="1" dirty="0" smtClean="0"/>
              <a:t>consists</a:t>
            </a:r>
            <a:r>
              <a:rPr lang="en-US" sz="1600" dirty="0" smtClean="0"/>
              <a:t> of “</a:t>
            </a:r>
            <a:r>
              <a:rPr lang="en-US" sz="1600" b="1" dirty="0" smtClean="0"/>
              <a:t>Three Major Models</a:t>
            </a:r>
            <a:r>
              <a:rPr lang="en-US" sz="1600" dirty="0" smtClean="0"/>
              <a:t>”: </a:t>
            </a:r>
          </a:p>
          <a:p>
            <a:pPr lvl="2" algn="just" rtl="0" eaLnBrk="1" hangingPunct="1">
              <a:lnSpc>
                <a:spcPct val="80000"/>
              </a:lnSpc>
              <a:defRPr/>
            </a:pPr>
            <a:r>
              <a:rPr lang="en-US" sz="2000" b="1" dirty="0" smtClean="0"/>
              <a:t>Patient </a:t>
            </a:r>
            <a:r>
              <a:rPr lang="en-US" sz="2000" b="1" dirty="0" err="1" smtClean="0"/>
              <a:t>Centred</a:t>
            </a:r>
            <a:r>
              <a:rPr lang="en-US" sz="2000" b="1" dirty="0" smtClean="0"/>
              <a:t> DHES </a:t>
            </a:r>
            <a:r>
              <a:rPr lang="en-US" sz="2000" i="1" dirty="0" smtClean="0"/>
              <a:t>the P Self Awareness</a:t>
            </a:r>
          </a:p>
          <a:p>
            <a:pPr lvl="2" algn="just" rtl="0" eaLnBrk="1" hangingPunct="1">
              <a:lnSpc>
                <a:spcPct val="80000"/>
              </a:lnSpc>
              <a:defRPr/>
            </a:pPr>
            <a:r>
              <a:rPr lang="en-US" sz="2000" b="1" dirty="0" smtClean="0"/>
              <a:t>Assertive based DHES </a:t>
            </a:r>
            <a:r>
              <a:rPr lang="en-US" sz="2000" b="1" i="1" dirty="0" smtClean="0"/>
              <a:t>the Style</a:t>
            </a:r>
          </a:p>
          <a:p>
            <a:pPr lvl="2" algn="just" rtl="0" eaLnBrk="1" hangingPunct="1">
              <a:lnSpc>
                <a:spcPct val="80000"/>
              </a:lnSpc>
              <a:defRPr/>
            </a:pPr>
            <a:r>
              <a:rPr lang="en-US" sz="2000" b="1" dirty="0" smtClean="0"/>
              <a:t>Best Evidence DHES </a:t>
            </a:r>
            <a:r>
              <a:rPr lang="en-US" sz="1800" i="1" dirty="0" smtClean="0"/>
              <a:t>the scientific research &amp; assessment</a:t>
            </a:r>
            <a:r>
              <a:rPr lang="en-US" sz="2000" dirty="0" smtClean="0"/>
              <a:t> </a:t>
            </a:r>
            <a:endParaRPr lang="en-US" sz="1200" dirty="0" smtClean="0"/>
          </a:p>
          <a:p>
            <a:pPr algn="just" rtl="0" eaLnBrk="1" hangingPunct="1">
              <a:lnSpc>
                <a:spcPct val="80000"/>
              </a:lnSpc>
              <a:defRPr/>
            </a:pPr>
            <a:r>
              <a:rPr lang="en-US" sz="1600" dirty="0" smtClean="0"/>
              <a:t>Patients and any health education "Persons or customer the Centre of any NHEPC planning and activities. P's nature, characters, abilities, needs,  interests, problems, risk factors and all the related information are the foundation "the Best Evidences" by which we promote, motivate and grantee its "Readiness and Willingness. By scientific research we collect these best evidences. All of these HE processes are done under "Assertiveness" concept by which: </a:t>
            </a:r>
          </a:p>
          <a:p>
            <a:pPr algn="just" rtl="0" eaLnBrk="1" hangingPunct="1">
              <a:lnSpc>
                <a:spcPct val="80000"/>
              </a:lnSpc>
              <a:buNone/>
              <a:defRPr/>
            </a:pPr>
            <a:endParaRPr lang="en-US" sz="1600" dirty="0" smtClean="0"/>
          </a:p>
          <a:p>
            <a:pPr algn="ctr" rtl="0" eaLnBrk="1" hangingPunct="1">
              <a:lnSpc>
                <a:spcPct val="80000"/>
              </a:lnSpc>
              <a:buNone/>
              <a:defRPr/>
            </a:pPr>
            <a:r>
              <a:rPr lang="en-US" sz="1600" dirty="0" smtClean="0"/>
              <a:t> </a:t>
            </a:r>
            <a:r>
              <a:rPr lang="en-US" sz="1600" b="1" i="1" dirty="0" smtClean="0"/>
              <a:t>CN feels that he is the Patients carrying his sickness and healthful feelings.         </a:t>
            </a:r>
          </a:p>
        </p:txBody>
      </p:sp>
    </p:spTree>
  </p:cSld>
  <p:clrMapOvr>
    <a:masterClrMapping/>
  </p:clrMapOvr>
  <p:transition>
    <p:push dir="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34D75344-C1A2-4811-B8A3-058E97ECC483}" type="slidenum">
              <a:rPr lang="ar-SA"/>
              <a:pPr>
                <a:defRPr/>
              </a:pPr>
              <a:t>78</a:t>
            </a:fld>
            <a:endParaRPr lang="en-US"/>
          </a:p>
        </p:txBody>
      </p:sp>
      <p:sp>
        <p:nvSpPr>
          <p:cNvPr id="104450" name="Rectangle 2"/>
          <p:cNvSpPr>
            <a:spLocks noGrp="1" noRot="1" noChangeArrowheads="1"/>
          </p:cNvSpPr>
          <p:nvPr>
            <p:ph type="title"/>
          </p:nvPr>
        </p:nvSpPr>
        <p:spPr>
          <a:xfrm>
            <a:off x="577850" y="115888"/>
            <a:ext cx="7558088" cy="504825"/>
          </a:xfrm>
        </p:spPr>
        <p:txBody>
          <a:bodyPr/>
          <a:lstStyle/>
          <a:p>
            <a:pPr algn="ctr" eaLnBrk="1" hangingPunct="1">
              <a:defRPr/>
            </a:pPr>
            <a:r>
              <a:rPr lang="en-US" sz="2000" b="0" dirty="0" smtClean="0"/>
              <a:t>DHES </a:t>
            </a:r>
            <a:r>
              <a:rPr lang="en-US" sz="2000" dirty="0" smtClean="0"/>
              <a:t>APCHER Quality</a:t>
            </a:r>
            <a:r>
              <a:rPr lang="en-US" sz="3600" dirty="0" smtClean="0"/>
              <a:t> </a:t>
            </a:r>
            <a:r>
              <a:rPr lang="en-US" sz="3600" b="0" dirty="0" smtClean="0"/>
              <a:t>the Model</a:t>
            </a:r>
            <a:r>
              <a:rPr lang="en-US" sz="4000" dirty="0" smtClean="0"/>
              <a:t>  </a:t>
            </a:r>
          </a:p>
        </p:txBody>
      </p:sp>
      <p:pic>
        <p:nvPicPr>
          <p:cNvPr id="77830" name="Picture 4" descr="HEPT APCHERQUALITY"/>
          <p:cNvPicPr>
            <a:picLocks noGrp="1" noChangeAspect="1" noChangeArrowheads="1"/>
          </p:cNvPicPr>
          <p:nvPr>
            <p:ph type="body" idx="1"/>
          </p:nvPr>
        </p:nvPicPr>
        <p:blipFill>
          <a:blip r:embed="rId2" cstate="print"/>
          <a:srcRect l="5208" t="24039" b="2403"/>
          <a:stretch>
            <a:fillRect/>
          </a:stretch>
        </p:blipFill>
        <p:spPr>
          <a:xfrm>
            <a:off x="214282" y="714356"/>
            <a:ext cx="8788400" cy="5754688"/>
          </a:xfrm>
          <a:noFill/>
        </p:spPr>
      </p:pic>
      <p:sp>
        <p:nvSpPr>
          <p:cNvPr id="7" name="مستطيل 6"/>
          <p:cNvSpPr/>
          <p:nvPr/>
        </p:nvSpPr>
        <p:spPr>
          <a:xfrm>
            <a:off x="3851920" y="3095382"/>
            <a:ext cx="2143140" cy="26161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r>
              <a:rPr lang="en-US" sz="1100" b="1" dirty="0" smtClean="0">
                <a:solidFill>
                  <a:schemeClr val="tx1"/>
                </a:solidFill>
                <a:latin typeface="Arial Black" pitchFamily="34" charset="0"/>
              </a:rPr>
              <a:t>DHES APCHER Quality </a:t>
            </a:r>
            <a:endParaRPr lang="ar-SA" sz="1100" b="1" dirty="0">
              <a:solidFill>
                <a:schemeClr val="tx1"/>
              </a:solidFill>
              <a:latin typeface="Arial Black" pitchFamily="34" charset="0"/>
            </a:endParaRPr>
          </a:p>
        </p:txBody>
      </p:sp>
      <p:sp>
        <p:nvSpPr>
          <p:cNvPr id="8" name="مستطيل 7"/>
          <p:cNvSpPr/>
          <p:nvPr/>
        </p:nvSpPr>
        <p:spPr>
          <a:xfrm>
            <a:off x="5429256" y="1357298"/>
            <a:ext cx="1082348" cy="3077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en-US" sz="1400" b="1" dirty="0" smtClean="0">
                <a:solidFill>
                  <a:schemeClr val="tx1"/>
                </a:solidFill>
                <a:latin typeface="Arial Black" pitchFamily="34" charset="0"/>
              </a:rPr>
              <a:t>DHE </a:t>
            </a:r>
            <a:endParaRPr lang="ar-SA" sz="1400" dirty="0">
              <a:solidFill>
                <a:schemeClr val="tx1"/>
              </a:solidFill>
            </a:endParaRPr>
          </a:p>
        </p:txBody>
      </p:sp>
    </p:spTree>
  </p:cSld>
  <p:clrMapOvr>
    <a:masterClrMapping/>
  </p:clrMapOvr>
  <p:transition>
    <p:push dir="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79</a:t>
            </a:fld>
            <a:endParaRPr lang="en-US"/>
          </a:p>
        </p:txBody>
      </p:sp>
      <p:sp>
        <p:nvSpPr>
          <p:cNvPr id="8" name="Rectangle 3"/>
          <p:cNvSpPr>
            <a:spLocks noGrp="1" noRot="1" noChangeArrowheads="1"/>
          </p:cNvSpPr>
          <p:nvPr>
            <p:ph type="title"/>
          </p:nvPr>
        </p:nvSpPr>
        <p:spPr>
          <a:xfrm>
            <a:off x="1000100" y="2030425"/>
            <a:ext cx="7715304" cy="469881"/>
          </a:xfrm>
        </p:spPr>
        <p:style>
          <a:lnRef idx="0">
            <a:schemeClr val="accent1"/>
          </a:lnRef>
          <a:fillRef idx="3">
            <a:schemeClr val="accent1"/>
          </a:fillRef>
          <a:effectRef idx="3">
            <a:schemeClr val="accent1"/>
          </a:effectRef>
          <a:fontRef idx="minor">
            <a:schemeClr val="lt1"/>
          </a:fontRef>
        </p:style>
        <p:txBody>
          <a:bodyPr/>
          <a:lstStyle/>
          <a:p>
            <a:pPr algn="ctr" eaLnBrk="1" hangingPunct="1">
              <a:lnSpc>
                <a:spcPct val="80000"/>
              </a:lnSpc>
              <a:buFont typeface="Wingdings" pitchFamily="2" charset="2"/>
              <a:buNone/>
              <a:defRPr/>
            </a:pPr>
            <a:r>
              <a:rPr lang="en-US" sz="2800" dirty="0" smtClean="0">
                <a:latin typeface="Arial Black" pitchFamily="34" charset="0"/>
              </a:rPr>
              <a:t/>
            </a:r>
            <a:br>
              <a:rPr lang="en-US" sz="2800" dirty="0" smtClean="0">
                <a:latin typeface="Arial Black" pitchFamily="34" charset="0"/>
              </a:rPr>
            </a:br>
            <a:r>
              <a:rPr lang="en-US" sz="2800" dirty="0" smtClean="0">
                <a:latin typeface="Arial Black" pitchFamily="34" charset="0"/>
              </a:rPr>
              <a:t>PATIENT COUNSELING </a:t>
            </a:r>
            <a:br>
              <a:rPr lang="en-US" sz="2800" dirty="0" smtClean="0">
                <a:latin typeface="Arial Black" pitchFamily="34" charset="0"/>
              </a:rPr>
            </a:br>
            <a:endParaRPr lang="en-US" sz="2800" dirty="0" smtClean="0">
              <a:latin typeface="Arial Black" pitchFamily="34" charset="0"/>
            </a:endParaRPr>
          </a:p>
        </p:txBody>
      </p:sp>
      <p:pic>
        <p:nvPicPr>
          <p:cNvPr id="15361" name="Picture 1"/>
          <p:cNvPicPr>
            <a:picLocks noChangeAspect="1" noChangeArrowheads="1"/>
          </p:cNvPicPr>
          <p:nvPr/>
        </p:nvPicPr>
        <p:blipFill>
          <a:blip r:embed="rId2" cstate="print"/>
          <a:srcRect/>
          <a:stretch>
            <a:fillRect/>
          </a:stretch>
        </p:blipFill>
        <p:spPr bwMode="auto">
          <a:xfrm>
            <a:off x="2928926" y="2819399"/>
            <a:ext cx="3214709" cy="1824047"/>
          </a:xfrm>
          <a:prstGeom prst="rect">
            <a:avLst/>
          </a:prstGeom>
          <a:noFill/>
          <a:ln w="9525">
            <a:noFill/>
            <a:miter lim="800000"/>
            <a:headEnd/>
            <a:tailEnd/>
          </a:ln>
          <a:effectLst/>
        </p:spPr>
      </p:pic>
    </p:spTree>
  </p:cSld>
  <p:clrMapOvr>
    <a:masterClrMapping/>
  </p:clrMapOvr>
  <p:transition>
    <p:push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B1800301-0C7E-45BC-A3DD-31D5FC69A557}" type="slidenum">
              <a:rPr lang="ar-SA"/>
              <a:pPr>
                <a:defRPr/>
              </a:pPr>
              <a:t>8</a:t>
            </a:fld>
            <a:endParaRPr lang="en-US"/>
          </a:p>
        </p:txBody>
      </p:sp>
      <p:sp>
        <p:nvSpPr>
          <p:cNvPr id="4098" name="Rectangle 2"/>
          <p:cNvSpPr>
            <a:spLocks noGrp="1" noRot="1" noChangeArrowheads="1"/>
          </p:cNvSpPr>
          <p:nvPr>
            <p:ph type="title"/>
          </p:nvPr>
        </p:nvSpPr>
        <p:spPr>
          <a:xfrm>
            <a:off x="1547664" y="548680"/>
            <a:ext cx="6480720" cy="432048"/>
          </a:xfrm>
        </p:spPr>
        <p:style>
          <a:lnRef idx="2">
            <a:schemeClr val="accent2"/>
          </a:lnRef>
          <a:fillRef idx="1">
            <a:schemeClr val="lt1"/>
          </a:fillRef>
          <a:effectRef idx="0">
            <a:schemeClr val="accent2"/>
          </a:effectRef>
          <a:fontRef idx="minor">
            <a:schemeClr val="dk1"/>
          </a:fontRef>
        </p:style>
        <p:txBody>
          <a:bodyPr/>
          <a:lstStyle/>
          <a:p>
            <a:pPr algn="ctr" eaLnBrk="1" hangingPunct="1">
              <a:defRPr/>
            </a:pPr>
            <a:r>
              <a:rPr lang="en-US" sz="1800" dirty="0" smtClean="0"/>
              <a:t>The Most Recommended </a:t>
            </a:r>
            <a:r>
              <a:rPr lang="en-US" sz="2400" dirty="0" smtClean="0"/>
              <a:t>Reference &amp; Source</a:t>
            </a:r>
          </a:p>
        </p:txBody>
      </p:sp>
      <p:sp>
        <p:nvSpPr>
          <p:cNvPr id="4099" name="Rectangle 3"/>
          <p:cNvSpPr>
            <a:spLocks noGrp="1" noRot="1" noChangeArrowheads="1"/>
          </p:cNvSpPr>
          <p:nvPr>
            <p:ph type="body" idx="1"/>
          </p:nvPr>
        </p:nvSpPr>
        <p:spPr>
          <a:xfrm>
            <a:off x="1071364" y="1220097"/>
            <a:ext cx="6885012" cy="4729183"/>
          </a:xfrm>
        </p:spPr>
        <p:txBody>
          <a:bodyPr/>
          <a:lstStyle/>
          <a:p>
            <a:pPr algn="l" rtl="0" eaLnBrk="1" hangingPunct="1">
              <a:lnSpc>
                <a:spcPct val="80000"/>
              </a:lnSpc>
              <a:defRPr/>
            </a:pPr>
            <a:endParaRPr lang="ar-SA" sz="1400" b="1" dirty="0" smtClean="0"/>
          </a:p>
          <a:p>
            <a:pPr algn="l" rtl="0" eaLnBrk="1" hangingPunct="1">
              <a:lnSpc>
                <a:spcPct val="80000"/>
              </a:lnSpc>
              <a:defRPr/>
            </a:pPr>
            <a:r>
              <a:rPr lang="en-US" sz="1800" b="1" dirty="0" smtClean="0"/>
              <a:t>*** Your Smart Lecture Notes, in the Class </a:t>
            </a:r>
          </a:p>
          <a:p>
            <a:pPr algn="l" rtl="0" eaLnBrk="1" hangingPunct="1">
              <a:lnSpc>
                <a:spcPct val="80000"/>
              </a:lnSpc>
              <a:buNone/>
              <a:defRPr/>
            </a:pPr>
            <a:endParaRPr lang="en-US" sz="1400" b="1" dirty="0" smtClean="0"/>
          </a:p>
          <a:p>
            <a:pPr algn="l" rtl="0" eaLnBrk="1" hangingPunct="1">
              <a:lnSpc>
                <a:spcPct val="80000"/>
              </a:lnSpc>
              <a:defRPr/>
            </a:pPr>
            <a:r>
              <a:rPr lang="en-US" sz="1600" b="1" dirty="0" smtClean="0"/>
              <a:t>*** E. A. </a:t>
            </a:r>
            <a:r>
              <a:rPr lang="en-US" sz="1600" b="1" dirty="0" err="1" smtClean="0"/>
              <a:t>Johali</a:t>
            </a:r>
            <a:r>
              <a:rPr lang="en-US" sz="1600" b="1" dirty="0" smtClean="0"/>
              <a:t> (2012\13) Health Education and Promotion in Dental Health Services :  </a:t>
            </a:r>
            <a:r>
              <a:rPr lang="en-US" sz="1600" b="1" i="1" u="sng" dirty="0" smtClean="0"/>
              <a:t>A Creative Lecturer’s Note </a:t>
            </a:r>
            <a:r>
              <a:rPr lang="en-US" sz="1600" dirty="0" smtClean="0"/>
              <a:t>  (</a:t>
            </a:r>
            <a:r>
              <a:rPr lang="en-US" sz="1600" dirty="0" smtClean="0">
                <a:hlinkClick r:id="rId2"/>
              </a:rPr>
              <a:t>http://faculty.ksu.edu.sa/JOHALI/NAYEAR2013/default.aspx</a:t>
            </a:r>
            <a:r>
              <a:rPr lang="en-US" sz="1600" dirty="0" smtClean="0"/>
              <a:t> )</a:t>
            </a:r>
            <a:endParaRPr lang="en-US" sz="1600" i="1" dirty="0" smtClean="0"/>
          </a:p>
          <a:p>
            <a:pPr algn="l" rtl="0" eaLnBrk="1" hangingPunct="1">
              <a:lnSpc>
                <a:spcPct val="80000"/>
              </a:lnSpc>
              <a:defRPr/>
            </a:pPr>
            <a:endParaRPr lang="en-US" sz="1600" b="1" i="1" dirty="0" smtClean="0"/>
          </a:p>
          <a:p>
            <a:pPr algn="l" rtl="0" eaLnBrk="1" hangingPunct="1">
              <a:lnSpc>
                <a:spcPct val="80000"/>
              </a:lnSpc>
              <a:defRPr/>
            </a:pPr>
            <a:r>
              <a:rPr lang="en-US" sz="1600" b="1" i="1" dirty="0" smtClean="0"/>
              <a:t>** </a:t>
            </a:r>
            <a:r>
              <a:rPr lang="en-US" sz="1600" b="1" dirty="0" smtClean="0"/>
              <a:t>Kimbrough, Vickie &amp; Henderson Karen (2006)  Oral Health Education.  Pearson, New Jersey .  </a:t>
            </a:r>
            <a:endParaRPr lang="en-US" sz="1000" b="1" dirty="0" smtClean="0"/>
          </a:p>
          <a:p>
            <a:pPr algn="just" rtl="0">
              <a:buNone/>
            </a:pPr>
            <a:r>
              <a:rPr lang="en-US" sz="1000" b="1" dirty="0" smtClean="0"/>
              <a:t> </a:t>
            </a:r>
          </a:p>
          <a:p>
            <a:pPr algn="just" rtl="0">
              <a:buNone/>
            </a:pPr>
            <a:r>
              <a:rPr lang="en-US" sz="1400" b="1" dirty="0" smtClean="0"/>
              <a:t>Further </a:t>
            </a:r>
          </a:p>
          <a:p>
            <a:pPr lvl="0" algn="just" rtl="0"/>
            <a:r>
              <a:rPr lang="en-US" sz="1400" b="1" dirty="0" err="1" smtClean="0"/>
              <a:t>Johali</a:t>
            </a:r>
            <a:r>
              <a:rPr lang="en-US" sz="1400" b="1" dirty="0" smtClean="0"/>
              <a:t>, E. A (2012) Health Education and Promotion for All Health Professions the HEPAHP  (A Project Book in Press, Damascus) </a:t>
            </a:r>
          </a:p>
          <a:p>
            <a:pPr lvl="0" algn="just" rtl="0"/>
            <a:endParaRPr lang="en-US" sz="1400" b="1" dirty="0" smtClean="0"/>
          </a:p>
          <a:p>
            <a:pPr lvl="0" algn="just" rtl="0"/>
            <a:r>
              <a:rPr lang="en-US" sz="1400" b="1" dirty="0" err="1" smtClean="0"/>
              <a:t>Johali</a:t>
            </a:r>
            <a:r>
              <a:rPr lang="en-US" sz="1400" b="1" dirty="0" smtClean="0"/>
              <a:t>, E. A (2010\2011) Health Education and promotion for Health Administration and Technicians HEHAT  </a:t>
            </a:r>
            <a:r>
              <a:rPr lang="en-US" sz="1100" b="1" dirty="0" smtClean="0"/>
              <a:t>(</a:t>
            </a:r>
            <a:r>
              <a:rPr lang="en-US" sz="1000" b="1" i="1" dirty="0" err="1" smtClean="0"/>
              <a:t>Qwafel</a:t>
            </a:r>
            <a:r>
              <a:rPr lang="en-US" sz="1000" b="1" i="1" dirty="0" smtClean="0"/>
              <a:t> Students Center , King </a:t>
            </a:r>
            <a:r>
              <a:rPr lang="en-US" sz="1000" b="1" i="1" dirty="0" err="1" smtClean="0"/>
              <a:t>Abedalah</a:t>
            </a:r>
            <a:r>
              <a:rPr lang="en-US" sz="1000" b="1" i="1" dirty="0" smtClean="0"/>
              <a:t> Rd from of KSU)</a:t>
            </a:r>
          </a:p>
          <a:p>
            <a:pPr lvl="0" algn="just" rtl="0"/>
            <a:r>
              <a:rPr lang="en-US" sz="1200" b="1" dirty="0" smtClean="0"/>
              <a:t> </a:t>
            </a:r>
          </a:p>
          <a:p>
            <a:pPr algn="just" rtl="0"/>
            <a:r>
              <a:rPr lang="en-US" sz="1200" b="1" dirty="0" smtClean="0"/>
              <a:t>JOHALI (2008) A Concise Health Professions History and Ethics, Dar </a:t>
            </a:r>
            <a:r>
              <a:rPr lang="en-US" sz="1200" b="1" dirty="0" err="1" smtClean="0"/>
              <a:t>Aawael</a:t>
            </a:r>
            <a:r>
              <a:rPr lang="en-US" sz="1200" b="1" dirty="0" smtClean="0"/>
              <a:t> Damascus; Syria </a:t>
            </a:r>
            <a:r>
              <a:rPr lang="en-US" sz="1200" b="1" i="1" dirty="0" smtClean="0"/>
              <a:t>(Specials discount for you SR 35 </a:t>
            </a:r>
            <a:r>
              <a:rPr lang="en-US" sz="1100" i="1" dirty="0" smtClean="0"/>
              <a:t>Al </a:t>
            </a:r>
            <a:r>
              <a:rPr lang="en-US" sz="1100" i="1" dirty="0" err="1" smtClean="0"/>
              <a:t>Quwafel</a:t>
            </a:r>
            <a:r>
              <a:rPr lang="en-US" sz="1100" i="1" dirty="0" smtClean="0"/>
              <a:t> Centre, King Abdullah Road, near KSU) </a:t>
            </a:r>
            <a:endParaRPr lang="en-GB" sz="1100" b="1" i="1" dirty="0" smtClean="0"/>
          </a:p>
          <a:p>
            <a:pPr algn="just" rtl="0"/>
            <a:r>
              <a:rPr lang="en-US" sz="1400" b="1" dirty="0" smtClean="0"/>
              <a:t>Internet Resources </a:t>
            </a:r>
          </a:p>
          <a:p>
            <a:pPr lvl="0" algn="just" rtl="0"/>
            <a:r>
              <a:rPr lang="en-US" sz="1400" b="1" u="sng" dirty="0" smtClean="0">
                <a:hlinkClick r:id="rId3"/>
              </a:rPr>
              <a:t>http://www.dairycouncilofca.org/PDFs/AppToolkitFacGuide.pdf</a:t>
            </a:r>
            <a:r>
              <a:rPr lang="en-US" sz="1400" b="1" dirty="0" smtClean="0"/>
              <a:t> </a:t>
            </a:r>
          </a:p>
          <a:p>
            <a:pPr lvl="0" algn="just" rtl="0"/>
            <a:endParaRPr lang="en-US" sz="1400" b="1" dirty="0" smtClean="0"/>
          </a:p>
          <a:p>
            <a:pPr algn="l" rtl="0" eaLnBrk="1" hangingPunct="1">
              <a:lnSpc>
                <a:spcPct val="80000"/>
              </a:lnSpc>
              <a:buNone/>
              <a:defRPr/>
            </a:pPr>
            <a:endParaRPr lang="en-US" sz="1200" dirty="0" smtClean="0"/>
          </a:p>
          <a:p>
            <a:pPr algn="l" rtl="0" eaLnBrk="1" hangingPunct="1">
              <a:lnSpc>
                <a:spcPct val="80000"/>
              </a:lnSpc>
              <a:buFont typeface="Wingdings" pitchFamily="2" charset="2"/>
              <a:buNone/>
              <a:defRPr/>
            </a:pPr>
            <a:endParaRPr lang="en-US" sz="1200" b="1" dirty="0" smtClean="0"/>
          </a:p>
          <a:p>
            <a:pPr algn="l" rtl="0" eaLnBrk="1" hangingPunct="1">
              <a:lnSpc>
                <a:spcPct val="80000"/>
              </a:lnSpc>
              <a:buFont typeface="Wingdings" pitchFamily="2" charset="2"/>
              <a:buNone/>
              <a:defRPr/>
            </a:pPr>
            <a:endParaRPr lang="en-GB" sz="1400" b="1" dirty="0" smtClean="0"/>
          </a:p>
          <a:p>
            <a:pPr algn="l" rtl="0" eaLnBrk="1" hangingPunct="1">
              <a:lnSpc>
                <a:spcPct val="80000"/>
              </a:lnSpc>
              <a:defRPr/>
            </a:pPr>
            <a:endParaRPr lang="en-GB" sz="1400" b="1" dirty="0" smtClean="0"/>
          </a:p>
          <a:p>
            <a:pPr algn="l" rtl="0" eaLnBrk="1" hangingPunct="1">
              <a:lnSpc>
                <a:spcPct val="80000"/>
              </a:lnSpc>
              <a:defRPr/>
            </a:pPr>
            <a:endParaRPr lang="en-GB" sz="1400" b="1" dirty="0" smtClean="0"/>
          </a:p>
          <a:p>
            <a:pPr algn="l" rtl="0" eaLnBrk="1" hangingPunct="1">
              <a:lnSpc>
                <a:spcPct val="80000"/>
              </a:lnSpc>
              <a:defRPr/>
            </a:pPr>
            <a:r>
              <a:rPr lang="en-GB" sz="1400" b="1" dirty="0" smtClean="0"/>
              <a:t>The Related " Internet Sites"  for research &amp; your lifelong learning, growth &amp; development</a:t>
            </a:r>
          </a:p>
        </p:txBody>
      </p:sp>
    </p:spTree>
  </p:cSld>
  <p:clrMapOvr>
    <a:masterClrMapping/>
  </p:clrMapOvr>
  <p:transition>
    <p:push dir="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6DEFD986-4072-4B5D-84B1-CDE1345CED0D}" type="slidenum">
              <a:rPr lang="ar-SA"/>
              <a:pPr>
                <a:defRPr/>
              </a:pPr>
              <a:t>80</a:t>
            </a:fld>
            <a:endParaRPr lang="en-US"/>
          </a:p>
        </p:txBody>
      </p:sp>
      <p:sp>
        <p:nvSpPr>
          <p:cNvPr id="119810" name="Rectangle 2"/>
          <p:cNvSpPr>
            <a:spLocks noGrp="1" noRot="1" noChangeArrowheads="1"/>
          </p:cNvSpPr>
          <p:nvPr>
            <p:ph type="title"/>
          </p:nvPr>
        </p:nvSpPr>
        <p:spPr>
          <a:xfrm>
            <a:off x="971550" y="1628775"/>
            <a:ext cx="7624763" cy="2447925"/>
          </a:xfrm>
        </p:spPr>
        <p:txBody>
          <a:bodyPr/>
          <a:lstStyle/>
          <a:p>
            <a:pPr algn="ctr" rtl="0" eaLnBrk="1" hangingPunct="1">
              <a:defRPr/>
            </a:pPr>
            <a:r>
              <a:rPr lang="en-US" sz="2800" b="0" smtClean="0"/>
              <a:t/>
            </a:r>
            <a:br>
              <a:rPr lang="en-US" sz="2800" b="0" smtClean="0"/>
            </a:br>
            <a:r>
              <a:rPr lang="en-US" sz="4000" b="0" smtClean="0"/>
              <a:t>METHODOLOGIES </a:t>
            </a:r>
            <a:br>
              <a:rPr lang="en-US" sz="4000" b="0" smtClean="0"/>
            </a:br>
            <a:r>
              <a:rPr lang="en-US" sz="4000" b="0" smtClean="0"/>
              <a:t>&amp; </a:t>
            </a:r>
            <a:br>
              <a:rPr lang="en-US" sz="4000" b="0" smtClean="0"/>
            </a:br>
            <a:r>
              <a:rPr lang="en-US" sz="4000" b="0" smtClean="0"/>
              <a:t>TECHNOLOGIES</a:t>
            </a:r>
          </a:p>
        </p:txBody>
      </p:sp>
      <p:sp>
        <p:nvSpPr>
          <p:cNvPr id="119812" name="Rectangle 4"/>
          <p:cNvSpPr>
            <a:spLocks noRot="1" noChangeArrowheads="1"/>
          </p:cNvSpPr>
          <p:nvPr/>
        </p:nvSpPr>
        <p:spPr bwMode="auto">
          <a:xfrm>
            <a:off x="684213" y="765175"/>
            <a:ext cx="2232025" cy="647700"/>
          </a:xfrm>
          <a:prstGeom prst="rect">
            <a:avLst/>
          </a:prstGeom>
          <a:noFill/>
          <a:ln w="9525">
            <a:noFill/>
            <a:miter lim="800000"/>
            <a:headEnd/>
            <a:tailEnd/>
          </a:ln>
          <a:effectLst/>
        </p:spPr>
        <p:txBody>
          <a:bodyPr anchor="ctr"/>
          <a:lstStyle/>
          <a:p>
            <a:pPr algn="l" rtl="0">
              <a:defRPr/>
            </a:pPr>
            <a:r>
              <a:rPr lang="en-US" sz="3200" dirty="0" smtClean="0">
                <a:solidFill>
                  <a:schemeClr val="tx2"/>
                </a:solidFill>
                <a:effectLst>
                  <a:outerShdw blurRad="38100" dist="38100" dir="2700000" algn="tl">
                    <a:srgbClr val="000000"/>
                  </a:outerShdw>
                </a:effectLst>
                <a:latin typeface="Arial Black" pitchFamily="34" charset="0"/>
              </a:rPr>
              <a:t>DHES </a:t>
            </a:r>
            <a:endParaRPr lang="en-US" sz="3200" dirty="0">
              <a:solidFill>
                <a:schemeClr val="tx2"/>
              </a:solidFill>
              <a:effectLst>
                <a:outerShdw blurRad="38100" dist="38100" dir="2700000" algn="tl">
                  <a:srgbClr val="000000"/>
                </a:outerShdw>
              </a:effectLst>
              <a:latin typeface="Arial Black" pitchFamily="34" charset="0"/>
            </a:endParaRPr>
          </a:p>
        </p:txBody>
      </p:sp>
    </p:spTree>
  </p:cSld>
  <p:clrMapOvr>
    <a:masterClrMapping/>
  </p:clrMapOvr>
  <p:transition>
    <p:push dir="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0F820F38-A7D0-46A8-8FFE-4375441FD314}" type="slidenum">
              <a:rPr lang="ar-SA"/>
              <a:pPr>
                <a:defRPr/>
              </a:pPr>
              <a:t>81</a:t>
            </a:fld>
            <a:endParaRPr lang="en-US"/>
          </a:p>
        </p:txBody>
      </p:sp>
      <p:sp>
        <p:nvSpPr>
          <p:cNvPr id="113666" name="Rectangle 2"/>
          <p:cNvSpPr>
            <a:spLocks noGrp="1" noRot="1" noChangeArrowheads="1"/>
          </p:cNvSpPr>
          <p:nvPr>
            <p:ph type="title"/>
          </p:nvPr>
        </p:nvSpPr>
        <p:spPr>
          <a:xfrm>
            <a:off x="323850" y="142852"/>
            <a:ext cx="8515350" cy="752475"/>
          </a:xfrm>
        </p:spPr>
        <p:txBody>
          <a:bodyPr/>
          <a:lstStyle/>
          <a:p>
            <a:pPr eaLnBrk="1" hangingPunct="1">
              <a:defRPr/>
            </a:pPr>
            <a:r>
              <a:rPr lang="en-US" sz="1800" dirty="0" smtClean="0"/>
              <a:t>METHODOLOGIES &amp; TECHNOLOGIES</a:t>
            </a:r>
            <a:r>
              <a:rPr lang="en-US" sz="2400" b="0" dirty="0" smtClean="0"/>
              <a:t> the</a:t>
            </a:r>
            <a:r>
              <a:rPr lang="en-US" sz="3200" b="0" dirty="0" smtClean="0"/>
              <a:t> </a:t>
            </a:r>
            <a:r>
              <a:rPr lang="en-US" sz="2400" dirty="0" smtClean="0"/>
              <a:t>Scientific Bases</a:t>
            </a:r>
            <a:r>
              <a:rPr lang="en-US" sz="2800" dirty="0" smtClean="0"/>
              <a:t>: </a:t>
            </a:r>
            <a:r>
              <a:rPr lang="en-US" sz="1800" dirty="0" smtClean="0"/>
              <a:t>Define &amp; Reasoning </a:t>
            </a:r>
            <a:r>
              <a:rPr lang="en-US" sz="2400" i="1" dirty="0" smtClean="0"/>
              <a:t>Why &amp; How</a:t>
            </a:r>
            <a:r>
              <a:rPr lang="en-US" sz="1800" i="1" dirty="0" smtClean="0"/>
              <a:t> to choose the appropriate</a:t>
            </a:r>
            <a:r>
              <a:rPr lang="en-US" sz="1800" dirty="0" smtClean="0"/>
              <a:t> ?</a:t>
            </a:r>
            <a:r>
              <a:rPr lang="en-US" sz="2800" b="0" dirty="0" smtClean="0"/>
              <a:t> </a:t>
            </a:r>
          </a:p>
        </p:txBody>
      </p:sp>
      <p:pic>
        <p:nvPicPr>
          <p:cNvPr id="79878" name="Picture 4" descr="HE Metho &amp; Techno 1A"/>
          <p:cNvPicPr>
            <a:picLocks noGrp="1" noChangeAspect="1" noChangeArrowheads="1"/>
          </p:cNvPicPr>
          <p:nvPr>
            <p:ph type="body" idx="1"/>
          </p:nvPr>
        </p:nvPicPr>
        <p:blipFill>
          <a:blip r:embed="rId2" cstate="print"/>
          <a:srcRect t="13301"/>
          <a:stretch>
            <a:fillRect/>
          </a:stretch>
        </p:blipFill>
        <p:spPr>
          <a:xfrm>
            <a:off x="684213" y="1125538"/>
            <a:ext cx="7991475" cy="5472112"/>
          </a:xfrm>
          <a:noFill/>
        </p:spPr>
      </p:pic>
    </p:spTree>
  </p:cSld>
  <p:clrMapOvr>
    <a:masterClrMapping/>
  </p:clrMapOvr>
  <p:transition>
    <p:push dir="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F9E14EAE-A2C9-45AB-B01C-D174E0DBA92F}" type="slidenum">
              <a:rPr lang="ar-SA"/>
              <a:pPr>
                <a:defRPr/>
              </a:pPr>
              <a:t>82</a:t>
            </a:fld>
            <a:endParaRPr lang="en-US"/>
          </a:p>
        </p:txBody>
      </p:sp>
      <p:sp>
        <p:nvSpPr>
          <p:cNvPr id="114690" name="Rectangle 2"/>
          <p:cNvSpPr>
            <a:spLocks noGrp="1" noRot="1" noChangeArrowheads="1"/>
          </p:cNvSpPr>
          <p:nvPr>
            <p:ph type="title"/>
          </p:nvPr>
        </p:nvSpPr>
        <p:spPr>
          <a:xfrm>
            <a:off x="1908175" y="228601"/>
            <a:ext cx="5832475" cy="414317"/>
          </a:xfrm>
        </p:spPr>
        <p:txBody>
          <a:bodyPr/>
          <a:lstStyle/>
          <a:p>
            <a:pPr algn="ctr" rtl="0" eaLnBrk="1" hangingPunct="1">
              <a:defRPr/>
            </a:pPr>
            <a:r>
              <a:rPr lang="en-US" sz="2400" b="0" dirty="0" smtClean="0"/>
              <a:t>M &amp; T</a:t>
            </a:r>
            <a:r>
              <a:rPr lang="en-US" sz="2400" dirty="0" smtClean="0"/>
              <a:t>  MAJOR METHODS</a:t>
            </a:r>
          </a:p>
        </p:txBody>
      </p:sp>
      <p:pic>
        <p:nvPicPr>
          <p:cNvPr id="80902" name="Picture 4" descr="HE Metho &amp; Techno 2"/>
          <p:cNvPicPr>
            <a:picLocks noGrp="1" noChangeAspect="1" noChangeArrowheads="1"/>
          </p:cNvPicPr>
          <p:nvPr>
            <p:ph type="body" idx="1"/>
          </p:nvPr>
        </p:nvPicPr>
        <p:blipFill>
          <a:blip r:embed="rId2" cstate="print"/>
          <a:srcRect t="9030"/>
          <a:stretch>
            <a:fillRect/>
          </a:stretch>
        </p:blipFill>
        <p:spPr>
          <a:xfrm>
            <a:off x="611188" y="836613"/>
            <a:ext cx="7993062" cy="5688012"/>
          </a:xfrm>
          <a:noFill/>
        </p:spPr>
      </p:pic>
    </p:spTree>
  </p:cSld>
  <p:clrMapOvr>
    <a:masterClrMapping/>
  </p:clrMapOvr>
  <p:transition>
    <p:push dir="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16F19C0D-5260-4A8D-83D9-B67A1C1898A3}" type="slidenum">
              <a:rPr lang="ar-SA"/>
              <a:pPr>
                <a:defRPr/>
              </a:pPr>
              <a:t>83</a:t>
            </a:fld>
            <a:endParaRPr lang="en-US"/>
          </a:p>
        </p:txBody>
      </p:sp>
      <p:sp>
        <p:nvSpPr>
          <p:cNvPr id="105474" name="Rectangle 2"/>
          <p:cNvSpPr>
            <a:spLocks noGrp="1" noRot="1" noChangeArrowheads="1"/>
          </p:cNvSpPr>
          <p:nvPr>
            <p:ph type="title"/>
          </p:nvPr>
        </p:nvSpPr>
        <p:spPr>
          <a:xfrm>
            <a:off x="1357290" y="115888"/>
            <a:ext cx="6500857" cy="576262"/>
          </a:xfrm>
        </p:spPr>
        <p:txBody>
          <a:bodyPr/>
          <a:lstStyle/>
          <a:p>
            <a:pPr algn="ctr" rtl="0" eaLnBrk="1" hangingPunct="1">
              <a:defRPr/>
            </a:pPr>
            <a:r>
              <a:rPr lang="en-US" sz="2400" b="0" dirty="0" smtClean="0"/>
              <a:t>MAJOR </a:t>
            </a:r>
            <a:r>
              <a:rPr lang="en-US" sz="3200" b="0" dirty="0" smtClean="0"/>
              <a:t>TECHNOLOGIES</a:t>
            </a:r>
          </a:p>
        </p:txBody>
      </p:sp>
      <p:pic>
        <p:nvPicPr>
          <p:cNvPr id="81926" name="Picture 5" descr="HE Metho &amp; Techno 3"/>
          <p:cNvPicPr>
            <a:picLocks noGrp="1" noChangeAspect="1" noChangeArrowheads="1"/>
          </p:cNvPicPr>
          <p:nvPr>
            <p:ph type="body" idx="1"/>
          </p:nvPr>
        </p:nvPicPr>
        <p:blipFill>
          <a:blip r:embed="rId2" cstate="print"/>
          <a:srcRect t="3906"/>
          <a:stretch>
            <a:fillRect/>
          </a:stretch>
        </p:blipFill>
        <p:spPr>
          <a:xfrm>
            <a:off x="468313" y="763588"/>
            <a:ext cx="8280400" cy="5905500"/>
          </a:xfrm>
          <a:noFill/>
        </p:spPr>
      </p:pic>
    </p:spTree>
  </p:cSld>
  <p:clrMapOvr>
    <a:masterClrMapping/>
  </p:clrMapOvr>
  <p:transition>
    <p:push dir="r"/>
  </p:transition>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6738" name="Rectangle 2"/>
          <p:cNvSpPr>
            <a:spLocks noGrp="1" noRot="1" noChangeArrowheads="1"/>
          </p:cNvSpPr>
          <p:nvPr>
            <p:ph type="title" idx="4294967295"/>
          </p:nvPr>
        </p:nvSpPr>
        <p:spPr>
          <a:xfrm>
            <a:off x="0" y="6000750"/>
            <a:ext cx="8569325" cy="576263"/>
          </a:xfrm>
        </p:spPr>
        <p:txBody>
          <a:bodyPr>
            <a:noAutofit/>
          </a:bodyPr>
          <a:lstStyle/>
          <a:p>
            <a:pPr algn="just" rtl="0" eaLnBrk="1" fontAlgn="auto" hangingPunct="1">
              <a:spcAft>
                <a:spcPts val="0"/>
              </a:spcAft>
              <a:defRPr/>
            </a:pPr>
            <a:r>
              <a:rPr lang="en-US" sz="1600" i="1" kern="1200" cap="all" dirty="0" smtClean="0">
                <a:effectLst>
                  <a:reflection blurRad="12700" stA="48000" endA="300" endPos="55000" dir="5400000" sy="-90000" algn="bl" rotWithShape="0"/>
                </a:effectLst>
                <a:latin typeface="Times New Roman" pitchFamily="18" charset="0"/>
                <a:cs typeface="Times New Roman" pitchFamily="18" charset="0"/>
              </a:rPr>
              <a:t>M Types with Kinds of Learning; Status of Learners plus Advantages &amp; Disadvantages</a:t>
            </a:r>
          </a:p>
        </p:txBody>
      </p:sp>
      <p:sp>
        <p:nvSpPr>
          <p:cNvPr id="3076" name="عنصر نائب لرقم الشريحة 5"/>
          <p:cNvSpPr txBox="1">
            <a:spLocks noGrp="1"/>
          </p:cNvSpPr>
          <p:nvPr/>
        </p:nvSpPr>
        <p:spPr bwMode="auto">
          <a:xfrm>
            <a:off x="8229600" y="6473825"/>
            <a:ext cx="758825" cy="247650"/>
          </a:xfrm>
          <a:prstGeom prst="rect">
            <a:avLst/>
          </a:prstGeom>
          <a:noFill/>
          <a:ln w="9525">
            <a:noFill/>
            <a:miter lim="800000"/>
            <a:headEnd/>
            <a:tailEnd/>
          </a:ln>
        </p:spPr>
        <p:txBody>
          <a:bodyPr/>
          <a:lstStyle/>
          <a:p>
            <a:fld id="{8859E908-4F3C-475B-A85B-C15DF44E709E}" type="slidenum">
              <a:rPr lang="ar-SA" sz="1200">
                <a:solidFill>
                  <a:srgbClr val="86B300"/>
                </a:solidFill>
              </a:rPr>
              <a:pPr/>
              <a:t>84</a:t>
            </a:fld>
            <a:endParaRPr lang="en-US" sz="1200">
              <a:solidFill>
                <a:srgbClr val="86B300"/>
              </a:solidFill>
            </a:endParaRPr>
          </a:p>
        </p:txBody>
      </p:sp>
      <p:pic>
        <p:nvPicPr>
          <p:cNvPr id="3077" name="Picture 7" descr="HE M &amp; T T1"/>
          <p:cNvPicPr>
            <a:picLocks noChangeAspect="1" noChangeArrowheads="1"/>
          </p:cNvPicPr>
          <p:nvPr/>
        </p:nvPicPr>
        <p:blipFill>
          <a:blip r:embed="rId4" cstate="print"/>
          <a:srcRect t="6920" r="4643"/>
          <a:stretch>
            <a:fillRect/>
          </a:stretch>
        </p:blipFill>
        <p:spPr bwMode="auto">
          <a:xfrm>
            <a:off x="7970838" y="6426200"/>
            <a:ext cx="1065212" cy="431800"/>
          </a:xfrm>
          <a:prstGeom prst="rect">
            <a:avLst/>
          </a:prstGeom>
          <a:noFill/>
          <a:ln w="9525">
            <a:noFill/>
            <a:miter lim="800000"/>
            <a:headEnd/>
            <a:tailEnd/>
          </a:ln>
        </p:spPr>
      </p:pic>
      <p:sp>
        <p:nvSpPr>
          <p:cNvPr id="3078" name="Rectangle 8"/>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ar-SA">
              <a:solidFill>
                <a:srgbClr val="FFFFFF"/>
              </a:solidFill>
              <a:latin typeface="Franklin Gothic Book" pitchFamily="34" charset="0"/>
              <a:cs typeface="Tahoma" pitchFamily="34" charset="0"/>
            </a:endParaRPr>
          </a:p>
        </p:txBody>
      </p:sp>
      <p:graphicFrame>
        <p:nvGraphicFramePr>
          <p:cNvPr id="3074" name="Object 7"/>
          <p:cNvGraphicFramePr>
            <a:graphicFrameLocks noChangeAspect="1"/>
          </p:cNvGraphicFramePr>
          <p:nvPr/>
        </p:nvGraphicFramePr>
        <p:xfrm>
          <a:off x="0" y="169863"/>
          <a:ext cx="8964613" cy="5780087"/>
        </p:xfrm>
        <a:graphic>
          <a:graphicData uri="http://schemas.openxmlformats.org/presentationml/2006/ole">
            <p:oleObj spid="_x0000_s3074" name="شريحة" r:id="rId5" imgW="3921281" imgH="2939743" progId="PowerPoint.Slide.12">
              <p:embed/>
            </p:oleObj>
          </a:graphicData>
        </a:graphic>
      </p:graphicFrame>
      <p:sp>
        <p:nvSpPr>
          <p:cNvPr id="9" name="عنصر نائب للتاريخ 8"/>
          <p:cNvSpPr>
            <a:spLocks noGrp="1"/>
          </p:cNvSpPr>
          <p:nvPr>
            <p:ph type="dt" sz="half" idx="10"/>
          </p:nvPr>
        </p:nvSpPr>
        <p:spPr/>
        <p:txBody>
          <a:bodyPr/>
          <a:lstStyle/>
          <a:p>
            <a:pPr>
              <a:defRPr/>
            </a:pPr>
            <a:r>
              <a:rPr lang="ar-SA" smtClean="0"/>
              <a:t>CHS487</a:t>
            </a:r>
            <a:endParaRPr lang="en-US"/>
          </a:p>
        </p:txBody>
      </p:sp>
      <p:sp>
        <p:nvSpPr>
          <p:cNvPr id="10" name="عنصر نائب لرقم الشريحة 9"/>
          <p:cNvSpPr>
            <a:spLocks noGrp="1"/>
          </p:cNvSpPr>
          <p:nvPr>
            <p:ph type="sldNum" sz="quarter" idx="12"/>
          </p:nvPr>
        </p:nvSpPr>
        <p:spPr/>
        <p:txBody>
          <a:bodyPr/>
          <a:lstStyle/>
          <a:p>
            <a:pPr>
              <a:defRPr/>
            </a:pPr>
            <a:fld id="{EFDC60A6-13D5-4900-9D45-FC2CC50B2D43}" type="slidenum">
              <a:rPr lang="ar-SA" smtClean="0"/>
              <a:pPr>
                <a:defRPr/>
              </a:pPr>
              <a:t>84</a:t>
            </a:fld>
            <a:endParaRPr lang="en-US"/>
          </a:p>
        </p:txBody>
      </p:sp>
      <p:sp>
        <p:nvSpPr>
          <p:cNvPr id="11" name="عنصر نائب للتذييل 10"/>
          <p:cNvSpPr>
            <a:spLocks noGrp="1"/>
          </p:cNvSpPr>
          <p:nvPr>
            <p:ph type="ftr" sz="quarter" idx="11"/>
          </p:nvPr>
        </p:nvSpPr>
        <p:spPr/>
        <p:txBody>
          <a:bodyPr/>
          <a:lstStyle/>
          <a:p>
            <a:pPr>
              <a:defRPr/>
            </a:pPr>
            <a:r>
              <a:rPr lang="en-US" smtClean="0"/>
              <a:t>Johali 2 DHES 2014</a:t>
            </a:r>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iterate type="lt">
                                    <p:tmPct val="10000"/>
                                  </p:iterate>
                                  <p:childTnLst>
                                    <p:set>
                                      <p:cBhvr>
                                        <p:cTn id="6" dur="1" fill="hold">
                                          <p:stCondLst>
                                            <p:cond delay="0"/>
                                          </p:stCondLst>
                                        </p:cTn>
                                        <p:tgtEl>
                                          <p:spTgt spid="116738"/>
                                        </p:tgtEl>
                                        <p:attrNameLst>
                                          <p:attrName>style.visibility</p:attrName>
                                        </p:attrNameLst>
                                      </p:cBhvr>
                                      <p:to>
                                        <p:strVal val="visible"/>
                                      </p:to>
                                    </p:set>
                                    <p:anim calcmode="lin" valueType="num">
                                      <p:cBhvr additive="base">
                                        <p:cTn id="7" dur="800" fill="hold">
                                          <p:stCondLst>
                                            <p:cond delay="0"/>
                                          </p:stCondLst>
                                        </p:cTn>
                                        <p:tgtEl>
                                          <p:spTgt spid="116738"/>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1167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2211388" y="53975"/>
            <a:ext cx="6932612" cy="495300"/>
          </a:xfrm>
        </p:spPr>
        <p:txBody>
          <a:bodyPr>
            <a:normAutofit fontScale="90000"/>
          </a:bodyPr>
          <a:lstStyle/>
          <a:p>
            <a:pPr algn="ctr" eaLnBrk="1" fontAlgn="auto" hangingPunct="1">
              <a:spcAft>
                <a:spcPts val="0"/>
              </a:spcAft>
              <a:defRPr/>
            </a:pPr>
            <a:r>
              <a:rPr lang="en-US" sz="1600" b="0" kern="1200" cap="all" dirty="0" smtClean="0">
                <a:effectLst>
                  <a:reflection blurRad="12700" stA="48000" endA="300" endPos="55000" dir="5400000" sy="-90000" algn="bl" rotWithShape="0"/>
                </a:effectLst>
              </a:rPr>
              <a:t>Health Problem and Behavior Based Characters  </a:t>
            </a:r>
            <a:br>
              <a:rPr lang="en-US" sz="1600" b="0" kern="1200" cap="all" dirty="0" smtClean="0">
                <a:effectLst>
                  <a:reflection blurRad="12700" stA="48000" endA="300" endPos="55000" dir="5400000" sy="-90000" algn="bl" rotWithShape="0"/>
                </a:effectLst>
              </a:rPr>
            </a:br>
            <a:r>
              <a:rPr lang="en-US" sz="1600" b="0" kern="1200" cap="all" dirty="0" smtClean="0">
                <a:effectLst>
                  <a:reflection blurRad="12700" stA="48000" endA="300" endPos="55000" dir="5400000" sy="-90000" algn="bl" rotWithShape="0"/>
                </a:effectLst>
              </a:rPr>
              <a:t>M &amp; T  Relation to Objectives &amp; Complexity </a:t>
            </a:r>
            <a:endParaRPr lang="ar-SA" sz="1600" b="0" kern="1200" cap="all" dirty="0" smtClean="0">
              <a:effectLst>
                <a:reflection blurRad="12700" stA="48000" endA="300" endPos="55000" dir="5400000" sy="-90000" algn="bl" rotWithShape="0"/>
              </a:effectLst>
            </a:endParaRPr>
          </a:p>
        </p:txBody>
      </p:sp>
      <p:graphicFrame>
        <p:nvGraphicFramePr>
          <p:cNvPr id="4" name="Group 412"/>
          <p:cNvGraphicFramePr>
            <a:graphicFrameLocks noGrp="1"/>
          </p:cNvGraphicFramePr>
          <p:nvPr/>
        </p:nvGraphicFramePr>
        <p:xfrm>
          <a:off x="71438" y="620713"/>
          <a:ext cx="8964612" cy="5891595"/>
        </p:xfrm>
        <a:graphic>
          <a:graphicData uri="http://schemas.openxmlformats.org/drawingml/2006/table">
            <a:tbl>
              <a:tblPr rtl="1"/>
              <a:tblGrid>
                <a:gridCol w="735012"/>
                <a:gridCol w="735013"/>
                <a:gridCol w="735012"/>
                <a:gridCol w="735013"/>
                <a:gridCol w="735012"/>
                <a:gridCol w="735013"/>
                <a:gridCol w="554037"/>
                <a:gridCol w="714375"/>
                <a:gridCol w="642938"/>
                <a:gridCol w="642937"/>
                <a:gridCol w="1000125"/>
                <a:gridCol w="1000125"/>
              </a:tblGrid>
              <a:tr h="330200">
                <a:tc gridSpan="10">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ar-SA" sz="1600" b="1" i="0" u="none" strike="noStrike" cap="none" normalizeH="0" baseline="0" dirty="0" smtClean="0">
                          <a:ln>
                            <a:noFill/>
                          </a:ln>
                          <a:solidFill>
                            <a:schemeClr val="tx1"/>
                          </a:solidFill>
                          <a:effectLst/>
                          <a:latin typeface="Bernard MT Condensed" pitchFamily="18" charset="0"/>
                          <a:cs typeface="Arial" pitchFamily="34" charset="0"/>
                        </a:rPr>
                        <a:t> </a:t>
                      </a:r>
                      <a:r>
                        <a:rPr kumimoji="0" lang="en-US" sz="1600" b="1" i="0" u="none" strike="noStrike" cap="none" normalizeH="0" baseline="0" dirty="0" smtClean="0">
                          <a:ln>
                            <a:noFill/>
                          </a:ln>
                          <a:solidFill>
                            <a:schemeClr val="tx1"/>
                          </a:solidFill>
                          <a:effectLst/>
                          <a:latin typeface="Bernard MT Condensed" pitchFamily="18" charset="0"/>
                          <a:cs typeface="Arial" pitchFamily="34" charset="0"/>
                        </a:rPr>
                        <a:t>  HEMLT Strategies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rowSpan="2">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Prevalent category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Diagnostic Criterion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056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Behavior modification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Modeling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Peer-group discussion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Simulations and games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dirty="0" smtClean="0">
                          <a:ln>
                            <a:noFill/>
                          </a:ln>
                          <a:solidFill>
                            <a:schemeClr val="tx1"/>
                          </a:solidFill>
                          <a:effectLst/>
                          <a:latin typeface="Bernard MT Condensed" pitchFamily="18" charset="0"/>
                          <a:cs typeface="Arial" pitchFamily="34" charset="0"/>
                        </a:rPr>
                        <a:t>Inquiry</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dirty="0" smtClean="0">
                          <a:ln>
                            <a:noFill/>
                          </a:ln>
                          <a:solidFill>
                            <a:schemeClr val="tx1"/>
                          </a:solidFill>
                          <a:effectLst/>
                          <a:latin typeface="Bernard MT Condensed" pitchFamily="18" charset="0"/>
                          <a:cs typeface="Arial" pitchFamily="34" charset="0"/>
                        </a:rPr>
                        <a:t>Learning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Programmed Learning \ ETV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Mass media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Individual instruction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Lecture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Audiovisual aids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vMerge="1">
                  <a:txBody>
                    <a:bodyPr/>
                    <a:lstStyle/>
                    <a:p>
                      <a:pPr rtl="1"/>
                      <a:endParaRPr lang="ar-SA"/>
                    </a:p>
                  </a:txBody>
                  <a:tcPr/>
                </a:tc>
              </a:tr>
              <a:tr h="46831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Cognitive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Desired </a:t>
                      </a: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Educational Outcomes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92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Affect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35083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Psycho.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4857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Simple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HI </a:t>
                      </a: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Complexity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8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Complex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2698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Simple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HB </a:t>
                      </a: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Complexity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Complex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2698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Short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HB </a:t>
                      </a: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Duration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dirty="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Long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292100">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Infrequent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HB </a:t>
                      </a: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Frequency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21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Frequent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2698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Rare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HB Extent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Widespread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2698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Additive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HB Nature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433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Substantive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bl>
          </a:graphicData>
        </a:graphic>
      </p:graphicFrame>
      <p:sp>
        <p:nvSpPr>
          <p:cNvPr id="7" name="عنصر نائب للتاريخ 6"/>
          <p:cNvSpPr>
            <a:spLocks noGrp="1"/>
          </p:cNvSpPr>
          <p:nvPr>
            <p:ph type="dt" sz="half" idx="10"/>
          </p:nvPr>
        </p:nvSpPr>
        <p:spPr/>
        <p:txBody>
          <a:bodyPr/>
          <a:lstStyle/>
          <a:p>
            <a:pPr>
              <a:defRPr/>
            </a:pPr>
            <a:r>
              <a:rPr lang="ar-SA" smtClean="0"/>
              <a:t>CHS487</a:t>
            </a:r>
            <a:endParaRPr lang="en-US"/>
          </a:p>
        </p:txBody>
      </p:sp>
      <p:sp>
        <p:nvSpPr>
          <p:cNvPr id="8" name="عنصر نائب لرقم الشريحة 7"/>
          <p:cNvSpPr>
            <a:spLocks noGrp="1"/>
          </p:cNvSpPr>
          <p:nvPr>
            <p:ph type="sldNum" sz="quarter" idx="12"/>
          </p:nvPr>
        </p:nvSpPr>
        <p:spPr/>
        <p:txBody>
          <a:bodyPr/>
          <a:lstStyle/>
          <a:p>
            <a:pPr>
              <a:defRPr/>
            </a:pPr>
            <a:fld id="{EFDC60A6-13D5-4900-9D45-FC2CC50B2D43}" type="slidenum">
              <a:rPr lang="ar-SA" smtClean="0"/>
              <a:pPr>
                <a:defRPr/>
              </a:pPr>
              <a:t>85</a:t>
            </a:fld>
            <a:endParaRPr lang="en-US"/>
          </a:p>
        </p:txBody>
      </p:sp>
      <p:sp>
        <p:nvSpPr>
          <p:cNvPr id="9" name="عنصر نائب للتذييل 8"/>
          <p:cNvSpPr>
            <a:spLocks noGrp="1"/>
          </p:cNvSpPr>
          <p:nvPr>
            <p:ph type="ftr" sz="quarter" idx="11"/>
          </p:nvPr>
        </p:nvSpPr>
        <p:spPr/>
        <p:txBody>
          <a:bodyPr/>
          <a:lstStyle/>
          <a:p>
            <a:pPr>
              <a:defRPr/>
            </a:pPr>
            <a:r>
              <a:rPr lang="en-US" smtClean="0"/>
              <a:t>Johali 2 DHES 2014</a:t>
            </a:r>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iterate type="lt">
                                    <p:tmPct val="10000"/>
                                  </p:iterate>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800" fill="hold">
                                          <p:stCondLst>
                                            <p:cond delay="0"/>
                                          </p:stCondLst>
                                        </p:cTn>
                                        <p:tgtEl>
                                          <p:spTgt spid="8194"/>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819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80" name="Group 412"/>
          <p:cNvGraphicFramePr>
            <a:graphicFrameLocks noGrp="1"/>
          </p:cNvGraphicFramePr>
          <p:nvPr/>
        </p:nvGraphicFramePr>
        <p:xfrm>
          <a:off x="-1" y="476250"/>
          <a:ext cx="9036497" cy="6095049"/>
        </p:xfrm>
        <a:graphic>
          <a:graphicData uri="http://schemas.openxmlformats.org/drawingml/2006/table">
            <a:tbl>
              <a:tblPr rtl="1"/>
              <a:tblGrid>
                <a:gridCol w="753042"/>
                <a:gridCol w="753041"/>
                <a:gridCol w="753042"/>
                <a:gridCol w="753041"/>
                <a:gridCol w="753042"/>
                <a:gridCol w="753041"/>
                <a:gridCol w="753042"/>
                <a:gridCol w="753041"/>
                <a:gridCol w="634312"/>
                <a:gridCol w="696115"/>
                <a:gridCol w="928697"/>
                <a:gridCol w="753041"/>
              </a:tblGrid>
              <a:tr h="358775">
                <a:tc gridSpan="10">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Bauhaus 93" pitchFamily="82" charset="0"/>
                          <a:cs typeface="Times New Roman" pitchFamily="18" charset="0"/>
                        </a:rPr>
                        <a:t>HEMLT  Strategies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rowSpan="2">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auhaus 93" pitchFamily="82" charset="0"/>
                          <a:cs typeface="Times New Roman" pitchFamily="18" charset="0"/>
                        </a:rPr>
                        <a:t>Prevalent category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Bauhaus 93" pitchFamily="82" charset="0"/>
                          <a:cs typeface="Times New Roman" pitchFamily="18" charset="0"/>
                        </a:rPr>
                        <a:t>Diagnostic Criterion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0888">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Behavior modification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Modeling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Peer-group discussion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Simulations and games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Inquiry</a:t>
                      </a:r>
                    </a:p>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Learning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Programed Learning \ TV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Mass media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Individual instruction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Lecture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Audiovisual aids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vMerge="1">
                  <a:txBody>
                    <a:bodyPr/>
                    <a:lstStyle/>
                    <a:p>
                      <a:pPr rtl="1"/>
                      <a:endParaRPr lang="ar-SA"/>
                    </a:p>
                  </a:txBody>
                  <a:tcPr/>
                </a:tc>
              </a:tr>
              <a:tr h="747713">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Infants and preschool children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4">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Age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6588">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Primary school children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525463">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Secondary school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376238">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Adults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554038">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Weak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Believes HBM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2600">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Moderate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415925">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Strong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882650">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4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High intermediate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Socioeconomic statue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4099" name="Rectangle 367"/>
          <p:cNvSpPr>
            <a:spLocks noChangeArrowheads="1"/>
          </p:cNvSpPr>
          <p:nvPr/>
        </p:nvSpPr>
        <p:spPr bwMode="auto">
          <a:xfrm>
            <a:off x="107504" y="44450"/>
            <a:ext cx="8820150" cy="338138"/>
          </a:xfrm>
          <a:prstGeom prst="rect">
            <a:avLst/>
          </a:prstGeom>
          <a:ln>
            <a:headEnd/>
            <a:tailEnd/>
          </a:ln>
        </p:spPr>
        <p:style>
          <a:lnRef idx="3">
            <a:schemeClr val="lt1"/>
          </a:lnRef>
          <a:fillRef idx="1">
            <a:schemeClr val="dk1"/>
          </a:fillRef>
          <a:effectRef idx="1">
            <a:schemeClr val="dk1"/>
          </a:effectRef>
          <a:fontRef idx="minor">
            <a:schemeClr val="lt1"/>
          </a:fontRef>
        </p:style>
        <p:txBody>
          <a:bodyPr>
            <a:spAutoFit/>
          </a:bodyPr>
          <a:lstStyle/>
          <a:p>
            <a:pPr algn="ctr" rtl="0">
              <a:spcBef>
                <a:spcPct val="20000"/>
              </a:spcBef>
            </a:pPr>
            <a:r>
              <a:rPr lang="en-US" sz="1600" b="1" dirty="0">
                <a:latin typeface="Arial Black" pitchFamily="34" charset="0"/>
                <a:cs typeface="Tahoma" pitchFamily="34" charset="0"/>
              </a:rPr>
              <a:t>Recommended HEMLT Strategies To Age; Believe &amp; Socioeconomic Status   </a:t>
            </a:r>
          </a:p>
        </p:txBody>
      </p:sp>
      <p:sp>
        <p:nvSpPr>
          <p:cNvPr id="6" name="عنصر نائب للتاريخ 5"/>
          <p:cNvSpPr>
            <a:spLocks noGrp="1"/>
          </p:cNvSpPr>
          <p:nvPr>
            <p:ph type="dt" sz="half" idx="10"/>
          </p:nvPr>
        </p:nvSpPr>
        <p:spPr/>
        <p:txBody>
          <a:bodyPr/>
          <a:lstStyle/>
          <a:p>
            <a:pPr>
              <a:defRPr/>
            </a:pPr>
            <a:r>
              <a:rPr lang="ar-SA" smtClean="0"/>
              <a:t>CHS487</a:t>
            </a:r>
            <a:endParaRPr lang="en-US"/>
          </a:p>
        </p:txBody>
      </p:sp>
      <p:sp>
        <p:nvSpPr>
          <p:cNvPr id="7" name="عنصر نائب لرقم الشريحة 6"/>
          <p:cNvSpPr>
            <a:spLocks noGrp="1"/>
          </p:cNvSpPr>
          <p:nvPr>
            <p:ph type="sldNum" sz="quarter" idx="12"/>
          </p:nvPr>
        </p:nvSpPr>
        <p:spPr/>
        <p:txBody>
          <a:bodyPr/>
          <a:lstStyle/>
          <a:p>
            <a:pPr>
              <a:defRPr/>
            </a:pPr>
            <a:fld id="{EFDC60A6-13D5-4900-9D45-FC2CC50B2D43}" type="slidenum">
              <a:rPr lang="ar-SA" smtClean="0"/>
              <a:pPr>
                <a:defRPr/>
              </a:pPr>
              <a:t>86</a:t>
            </a:fld>
            <a:endParaRPr lang="en-US"/>
          </a:p>
        </p:txBody>
      </p:sp>
      <p:sp>
        <p:nvSpPr>
          <p:cNvPr id="8" name="عنصر نائب للتذييل 7"/>
          <p:cNvSpPr>
            <a:spLocks noGrp="1"/>
          </p:cNvSpPr>
          <p:nvPr>
            <p:ph type="ftr" sz="quarter" idx="11"/>
          </p:nvPr>
        </p:nvSpPr>
        <p:spPr/>
        <p:txBody>
          <a:bodyPr/>
          <a:lstStyle/>
          <a:p>
            <a:pPr>
              <a:defRPr/>
            </a:pPr>
            <a:r>
              <a:rPr lang="en-US" smtClean="0"/>
              <a:t>Johali 2 DHES 2014</a:t>
            </a:r>
            <a:endParaRPr lang="en-US"/>
          </a:p>
        </p:txBody>
      </p:sp>
    </p:spTree>
  </p:cSld>
  <p:clrMapOvr>
    <a:masterClrMapping/>
  </p:clrMapOvr>
  <p:transition>
    <p:push dir="r"/>
  </p:transition>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42"/>
          <p:cNvSpPr>
            <a:spLocks noGrp="1" noChangeArrowheads="1"/>
          </p:cNvSpPr>
          <p:nvPr>
            <p:ph type="title" idx="4294967295"/>
          </p:nvPr>
        </p:nvSpPr>
        <p:spPr>
          <a:xfrm>
            <a:off x="1403648" y="166221"/>
            <a:ext cx="6696744" cy="405259"/>
          </a:xfrm>
        </p:spPr>
        <p:txBody>
          <a:bodyPr>
            <a:normAutofit fontScale="90000"/>
          </a:bodyPr>
          <a:lstStyle/>
          <a:p>
            <a:pPr algn="ctr" rtl="0" eaLnBrk="1" fontAlgn="auto" hangingPunct="1">
              <a:spcAft>
                <a:spcPts val="0"/>
              </a:spcAft>
              <a:defRPr/>
            </a:pPr>
            <a:r>
              <a:rPr lang="en-US" sz="1600" kern="1200" cap="all" dirty="0" smtClean="0">
                <a:solidFill>
                  <a:schemeClr val="tx1"/>
                </a:solidFill>
                <a:effectLst>
                  <a:reflection blurRad="12700" stA="48000" endA="300" endPos="55000" dir="5400000" sy="-90000" algn="bl" rotWithShape="0"/>
                </a:effectLst>
              </a:rPr>
              <a:t>TECHNOLOGIES 1</a:t>
            </a:r>
            <a:br>
              <a:rPr lang="en-US" sz="1600" kern="1200" cap="all" dirty="0" smtClean="0">
                <a:solidFill>
                  <a:schemeClr val="tx1"/>
                </a:solidFill>
                <a:effectLst>
                  <a:reflection blurRad="12700" stA="48000" endA="300" endPos="55000" dir="5400000" sy="-90000" algn="bl" rotWithShape="0"/>
                </a:effectLst>
              </a:rPr>
            </a:br>
            <a:r>
              <a:rPr lang="en-US" sz="1300" kern="1200" cap="all" dirty="0" smtClean="0">
                <a:solidFill>
                  <a:schemeClr val="tx1"/>
                </a:solidFill>
                <a:effectLst>
                  <a:reflection blurRad="12700" stA="48000" endA="300" endPos="55000" dir="5400000" sy="-90000" algn="bl" rotWithShape="0"/>
                </a:effectLst>
              </a:rPr>
              <a:t>Advantages _ Disadvantages &amp; Practice with different situations</a:t>
            </a:r>
          </a:p>
        </p:txBody>
      </p:sp>
      <p:graphicFrame>
        <p:nvGraphicFramePr>
          <p:cNvPr id="6268" name="Group 124"/>
          <p:cNvGraphicFramePr>
            <a:graphicFrameLocks noGrp="1"/>
          </p:cNvGraphicFramePr>
          <p:nvPr/>
        </p:nvGraphicFramePr>
        <p:xfrm>
          <a:off x="106363" y="765175"/>
          <a:ext cx="8929687" cy="5133912"/>
        </p:xfrm>
        <a:graphic>
          <a:graphicData uri="http://schemas.openxmlformats.org/drawingml/2006/table">
            <a:tbl>
              <a:tblPr rtl="1"/>
              <a:tblGrid>
                <a:gridCol w="1928812"/>
                <a:gridCol w="2678113"/>
                <a:gridCol w="2749550"/>
                <a:gridCol w="1573212"/>
              </a:tblGrid>
              <a:tr h="347663">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Example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Disadvantages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Advantages</a:t>
                      </a:r>
                      <a:endParaRPr kumimoji="0" lang="en-US" sz="28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Technology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843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In discussion of nutrition,</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Hand-outs about essential</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Food groups and how to assess if family members are eating properly</a:t>
                      </a: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Books expensive and rapidly out of date.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Hand-outs must be carefully planned and used appropriately should not  replace teaching.</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Copyright law prohibits mass duplication of copyrighted material.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Allows self-pacing.</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Learners can relay to </a:t>
                      </a: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when required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Reduces need for note-taking</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Hand-outs can be made special to individual learning needs.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Supplements teaching session</a:t>
                      </a:r>
                      <a:endParaRPr kumimoji="0" lang="en-US" sz="28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33400" marR="0" lvl="0" indent="-53340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1.Pilnted materials </a:t>
                      </a:r>
                    </a:p>
                    <a:p>
                      <a:pPr marL="533400" marR="0" lvl="0" indent="-53340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(leaflet; folder; poster; pamphlet ; booklet; books, hand-outs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779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Use of doll in antenatal class demonstrations for expectant parents.</a:t>
                      </a:r>
                    </a:p>
                    <a:p>
                      <a:pPr marL="0" marR="0" lvl="0" indent="0" algn="r" defTabSz="914400" rtl="1"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Ma/be expensive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Cannot replace reality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Useful for small groups only.</a:t>
                      </a:r>
                    </a:p>
                    <a:p>
                      <a:pPr marL="0" marR="0" lvl="0" indent="0" algn="r" defTabSz="914400" rtl="1" eaLnBrk="0" fontAlgn="base" latinLnBrk="0" hangingPunct="0">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Three-dimensional</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Resemble reality.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Allow for close examination</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Allow for practice.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Visual and tactile senses stimulated.</a:t>
                      </a:r>
                      <a:endParaRPr kumimoji="0" lang="en-US" sz="2800" b="1"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2.Models of life,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e.g. skeleion  .    </a:t>
                      </a:r>
                      <a:endParaRPr kumimoji="0" lang="en-US" sz="28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0575">
                <a:tc>
                  <a:txBody>
                    <a:bodyPr/>
                    <a:lstStyle/>
                    <a:p>
                      <a:pPr marL="0" marR="0" lvl="0" indent="0" algn="r" defTabSz="914400" rtl="1" eaLnBrk="0" fontAlgn="base" latinLnBrk="0" hangingPunct="0">
                        <a:lnSpc>
                          <a:spcPct val="100000"/>
                        </a:lnSpc>
                        <a:spcBef>
                          <a:spcPct val="20000"/>
                        </a:spcBef>
                        <a:spcAft>
                          <a:spcPct val="0"/>
                        </a:spcAft>
                        <a:buClrTx/>
                        <a:buSzTx/>
                        <a:buFontTx/>
                        <a:buNone/>
                        <a:tabLst/>
                      </a:pPr>
                      <a:endParaRPr kumimoji="0" lang="ar-SA" sz="28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Not easily available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Useful for small groups only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May be expensive, difficult to store.</a:t>
                      </a:r>
                      <a:endParaRPr kumimoji="0" lang="en-US" sz="2800" b="1"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Present reality</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Three – dimensional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Visual and tactile senses stimulated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3. Real specimens    </a:t>
                      </a:r>
                    </a:p>
                    <a:p>
                      <a:pPr marL="0" marR="0" lvl="0" indent="0" algn="r"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21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Used for discussion different behavioral health problems: e.g.  drugs, alcohol, smoking, accidents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Production of materials should be of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high standard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Useful for small groups only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Visual sense stimulated</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Promote organization and correlation of material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Help to approximate reality</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Easily stored, retrieved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4.Graphics-charts,posters, drawing, photographs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85027" name="Picture 7" descr="HE M &amp; T T1"/>
          <p:cNvPicPr>
            <a:picLocks noChangeAspect="1" noChangeArrowheads="1"/>
          </p:cNvPicPr>
          <p:nvPr/>
        </p:nvPicPr>
        <p:blipFill>
          <a:blip r:embed="rId3" cstate="print"/>
          <a:srcRect r="4643" b="6920"/>
          <a:stretch>
            <a:fillRect/>
          </a:stretch>
        </p:blipFill>
        <p:spPr bwMode="auto">
          <a:xfrm>
            <a:off x="4211638" y="6499225"/>
            <a:ext cx="720725" cy="358775"/>
          </a:xfrm>
          <a:prstGeom prst="rect">
            <a:avLst/>
          </a:prstGeom>
          <a:noFill/>
          <a:ln w="9525">
            <a:noFill/>
            <a:miter lim="800000"/>
            <a:headEnd/>
            <a:tailEnd/>
          </a:ln>
        </p:spPr>
      </p:pic>
      <p:sp>
        <p:nvSpPr>
          <p:cNvPr id="7" name="عنصر نائب للتاريخ 6"/>
          <p:cNvSpPr>
            <a:spLocks noGrp="1"/>
          </p:cNvSpPr>
          <p:nvPr>
            <p:ph type="dt" sz="half" idx="10"/>
          </p:nvPr>
        </p:nvSpPr>
        <p:spPr/>
        <p:txBody>
          <a:bodyPr/>
          <a:lstStyle/>
          <a:p>
            <a:pPr>
              <a:defRPr/>
            </a:pPr>
            <a:r>
              <a:rPr lang="ar-SA" smtClean="0"/>
              <a:t>CHS487</a:t>
            </a:r>
            <a:endParaRPr lang="en-US"/>
          </a:p>
        </p:txBody>
      </p:sp>
      <p:sp>
        <p:nvSpPr>
          <p:cNvPr id="8" name="عنصر نائب لرقم الشريحة 7"/>
          <p:cNvSpPr>
            <a:spLocks noGrp="1"/>
          </p:cNvSpPr>
          <p:nvPr>
            <p:ph type="sldNum" sz="quarter" idx="12"/>
          </p:nvPr>
        </p:nvSpPr>
        <p:spPr/>
        <p:txBody>
          <a:bodyPr/>
          <a:lstStyle/>
          <a:p>
            <a:pPr>
              <a:defRPr/>
            </a:pPr>
            <a:fld id="{EFDC60A6-13D5-4900-9D45-FC2CC50B2D43}" type="slidenum">
              <a:rPr lang="ar-SA" smtClean="0"/>
              <a:pPr>
                <a:defRPr/>
              </a:pPr>
              <a:t>87</a:t>
            </a:fld>
            <a:endParaRPr lang="en-US"/>
          </a:p>
        </p:txBody>
      </p:sp>
      <p:sp>
        <p:nvSpPr>
          <p:cNvPr id="9" name="عنصر نائب للتذييل 8"/>
          <p:cNvSpPr>
            <a:spLocks noGrp="1"/>
          </p:cNvSpPr>
          <p:nvPr>
            <p:ph type="ftr" sz="quarter" idx="11"/>
          </p:nvPr>
        </p:nvSpPr>
        <p:spPr/>
        <p:txBody>
          <a:bodyPr/>
          <a:lstStyle/>
          <a:p>
            <a:pPr>
              <a:defRPr/>
            </a:pPr>
            <a:r>
              <a:rPr lang="en-US" smtClean="0"/>
              <a:t>Johali 2 DHES 2014</a:t>
            </a:r>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iterate type="lt">
                                    <p:tmPct val="10000"/>
                                  </p:iterate>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800" fill="hold">
                                          <p:stCondLst>
                                            <p:cond delay="0"/>
                                          </p:stCondLst>
                                        </p:cTn>
                                        <p:tgtEl>
                                          <p:spTgt spid="2050"/>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20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93" name="Group 149"/>
          <p:cNvGraphicFramePr>
            <a:graphicFrameLocks noGrp="1"/>
          </p:cNvGraphicFramePr>
          <p:nvPr/>
        </p:nvGraphicFramePr>
        <p:xfrm>
          <a:off x="250825" y="738188"/>
          <a:ext cx="8642350" cy="5787962"/>
        </p:xfrm>
        <a:graphic>
          <a:graphicData uri="http://schemas.openxmlformats.org/drawingml/2006/table">
            <a:tbl>
              <a:tblPr rtl="1"/>
              <a:tblGrid>
                <a:gridCol w="2090737"/>
                <a:gridCol w="2552700"/>
                <a:gridCol w="2641600"/>
                <a:gridCol w="1357313"/>
              </a:tblGrid>
              <a:tr h="541338">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Example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Disadvantages</a:t>
                      </a:r>
                    </a:p>
                    <a:p>
                      <a:pPr marL="0" marR="0" lvl="0" indent="0" algn="ctr" defTabSz="914400" rtl="1" eaLnBrk="0" fontAlgn="base" latinLnBrk="0" hangingPunct="0">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Advantages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Technologies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08075">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For young diabetics , choosing correct food items and creating a daily menu</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Limited usefulness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Inappropriate for certain purposes and audiences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Work erased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Larger audience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Easy to assemble and use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Can use repeatedly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Others may participate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Visual sense stimulated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5. Boards: Flannel, magnetic, bulletin and e-black boards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41400">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For psychiatric patients , visits to shops to assess appropriate selection of clothing items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costly in time for organization and accomplishment</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Transport needed</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For small appropriate groups only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Motivating</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Active involvement</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Presentation of reality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6. Field Trips</a:t>
                      </a:r>
                    </a:p>
                    <a:p>
                      <a:pPr marL="0" marR="0" lvl="0" indent="0" algn="r" defTabSz="914400" rtl="1" eaLnBrk="0" fontAlgn="base" latinLnBrk="0" hangingPunct="0">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986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With renal failures patients, to explain the mechanism of kidney function and to illustrate what renal allure means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Electricity required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Equipment costly</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Transparencies need to be carefully planned for effective use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Visual sense stimulated</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Easy to prepare and use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Available to large audiences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Can be preplanned or used on spot</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can illustrate process stages and develop material</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Allow  participation of learners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7. Overhead projection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986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For patients with recent colostomies , slide presentation of appliance management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Need partial darkness for viewing</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  co lour slide duplication expensive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 Need careful presentation / side order planning for effective use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 Available to </a:t>
                      </a: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large audiences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 Can be adapted to self – learning programmer</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 Easy reproduction</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Visual and auditory senses stimulated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8. Slides, film strips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6050" name="Rectangle 146"/>
          <p:cNvSpPr>
            <a:spLocks noChangeArrowheads="1"/>
          </p:cNvSpPr>
          <p:nvPr/>
        </p:nvSpPr>
        <p:spPr bwMode="auto">
          <a:xfrm>
            <a:off x="755650" y="119043"/>
            <a:ext cx="7561263" cy="523875"/>
          </a:xfrm>
          <a:prstGeom prst="rect">
            <a:avLst/>
          </a:prstGeom>
          <a:noFill/>
          <a:ln w="9525">
            <a:noFill/>
            <a:miter lim="800000"/>
            <a:headEnd/>
            <a:tailEnd/>
          </a:ln>
        </p:spPr>
        <p:txBody>
          <a:bodyPr>
            <a:spAutoFit/>
          </a:bodyPr>
          <a:lstStyle/>
          <a:p>
            <a:pPr algn="ctr" rtl="0"/>
            <a:r>
              <a:rPr lang="en-US" sz="1400" b="1" dirty="0" smtClean="0">
                <a:latin typeface="Arial Black" pitchFamily="34" charset="0"/>
                <a:cs typeface="Tahoma" pitchFamily="34" charset="0"/>
              </a:rPr>
              <a:t>TECHNOLOGIES </a:t>
            </a:r>
            <a:r>
              <a:rPr lang="en-US" sz="1400" b="1" dirty="0">
                <a:latin typeface="Arial Black" pitchFamily="34" charset="0"/>
                <a:cs typeface="Tahoma" pitchFamily="34" charset="0"/>
              </a:rPr>
              <a:t>2</a:t>
            </a:r>
            <a:br>
              <a:rPr lang="en-US" sz="1400" b="1" dirty="0">
                <a:latin typeface="Arial Black" pitchFamily="34" charset="0"/>
                <a:cs typeface="Tahoma" pitchFamily="34" charset="0"/>
              </a:rPr>
            </a:br>
            <a:r>
              <a:rPr lang="en-US" sz="1400" b="1" dirty="0">
                <a:latin typeface="Arial Black" pitchFamily="34" charset="0"/>
                <a:cs typeface="Tahoma" pitchFamily="34" charset="0"/>
              </a:rPr>
              <a:t>Advantages _ Disadvantages &amp; Practice with different situations</a:t>
            </a:r>
          </a:p>
        </p:txBody>
      </p:sp>
      <p:pic>
        <p:nvPicPr>
          <p:cNvPr id="86051" name="Picture 5" descr="HE M &amp; T T2"/>
          <p:cNvPicPr>
            <a:picLocks noChangeAspect="1" noChangeArrowheads="1"/>
          </p:cNvPicPr>
          <p:nvPr/>
        </p:nvPicPr>
        <p:blipFill>
          <a:blip r:embed="rId3" cstate="print"/>
          <a:srcRect l="8528" t="2618" r="7106"/>
          <a:stretch>
            <a:fillRect/>
          </a:stretch>
        </p:blipFill>
        <p:spPr bwMode="auto">
          <a:xfrm>
            <a:off x="3635375" y="6607175"/>
            <a:ext cx="1908175" cy="250825"/>
          </a:xfrm>
          <a:prstGeom prst="rect">
            <a:avLst/>
          </a:prstGeom>
          <a:noFill/>
          <a:ln w="9525">
            <a:noFill/>
            <a:miter lim="800000"/>
            <a:headEnd/>
            <a:tailEnd/>
          </a:ln>
        </p:spPr>
      </p:pic>
      <p:sp>
        <p:nvSpPr>
          <p:cNvPr id="7" name="عنصر نائب للتاريخ 6"/>
          <p:cNvSpPr>
            <a:spLocks noGrp="1"/>
          </p:cNvSpPr>
          <p:nvPr>
            <p:ph type="dt" sz="half" idx="10"/>
          </p:nvPr>
        </p:nvSpPr>
        <p:spPr/>
        <p:txBody>
          <a:bodyPr/>
          <a:lstStyle/>
          <a:p>
            <a:pPr>
              <a:defRPr/>
            </a:pPr>
            <a:r>
              <a:rPr lang="ar-SA" smtClean="0"/>
              <a:t>CHS487</a:t>
            </a:r>
            <a:endParaRPr lang="en-US"/>
          </a:p>
        </p:txBody>
      </p:sp>
      <p:sp>
        <p:nvSpPr>
          <p:cNvPr id="8" name="عنصر نائب لرقم الشريحة 7"/>
          <p:cNvSpPr>
            <a:spLocks noGrp="1"/>
          </p:cNvSpPr>
          <p:nvPr>
            <p:ph type="sldNum" sz="quarter" idx="12"/>
          </p:nvPr>
        </p:nvSpPr>
        <p:spPr/>
        <p:txBody>
          <a:bodyPr/>
          <a:lstStyle/>
          <a:p>
            <a:pPr>
              <a:defRPr/>
            </a:pPr>
            <a:fld id="{EFDC60A6-13D5-4900-9D45-FC2CC50B2D43}" type="slidenum">
              <a:rPr lang="ar-SA" smtClean="0"/>
              <a:pPr>
                <a:defRPr/>
              </a:pPr>
              <a:t>88</a:t>
            </a:fld>
            <a:endParaRPr lang="en-US"/>
          </a:p>
        </p:txBody>
      </p:sp>
      <p:sp>
        <p:nvSpPr>
          <p:cNvPr id="9" name="عنصر نائب للتذييل 8"/>
          <p:cNvSpPr>
            <a:spLocks noGrp="1"/>
          </p:cNvSpPr>
          <p:nvPr>
            <p:ph type="ftr" sz="quarter" idx="11"/>
          </p:nvPr>
        </p:nvSpPr>
        <p:spPr/>
        <p:txBody>
          <a:bodyPr/>
          <a:lstStyle/>
          <a:p>
            <a:pPr>
              <a:defRPr/>
            </a:pPr>
            <a:r>
              <a:rPr lang="en-US" smtClean="0"/>
              <a:t>Johali 2 DHES 2014</a:t>
            </a:r>
            <a:endParaRPr lang="en-US"/>
          </a:p>
        </p:txBody>
      </p:sp>
    </p:spTree>
  </p:cSld>
  <p:clrMapOvr>
    <a:masterClrMapping/>
  </p:clrMapOvr>
  <p:transition>
    <p:push dir="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203"/>
          <p:cNvGraphicFramePr>
            <a:graphicFrameLocks noGrp="1"/>
          </p:cNvGraphicFramePr>
          <p:nvPr>
            <p:ph idx="4294967295"/>
          </p:nvPr>
        </p:nvGraphicFramePr>
        <p:xfrm>
          <a:off x="287587" y="692150"/>
          <a:ext cx="8461126" cy="5841049"/>
        </p:xfrm>
        <a:graphic>
          <a:graphicData uri="http://schemas.openxmlformats.org/drawingml/2006/table">
            <a:tbl>
              <a:tblPr rtl="1"/>
              <a:tblGrid>
                <a:gridCol w="2035281"/>
                <a:gridCol w="3116618"/>
                <a:gridCol w="2191491"/>
                <a:gridCol w="1117736"/>
              </a:tblGrid>
              <a:tr h="401638">
                <a:tc>
                  <a:txBody>
                    <a:bodyPr/>
                    <a:lstStyle/>
                    <a:p>
                      <a:pPr marL="0" marR="0" lvl="0" indent="0" algn="ctr" defTabSz="914400" rtl="1" eaLnBrk="0" fontAlgn="base" latinLnBrk="0" hangingPunct="0">
                        <a:lnSpc>
                          <a:spcPct val="100000"/>
                        </a:lnSpc>
                        <a:spcBef>
                          <a:spcPct val="20000"/>
                        </a:spcBef>
                        <a:spcAft>
                          <a:spcPct val="0"/>
                        </a:spcAft>
                        <a:buClrTx/>
                        <a:buSzTx/>
                        <a:buFontTx/>
                        <a:buNone/>
                        <a:tabLst>
                          <a:tab pos="182563" algn="l"/>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Examples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Disadvantages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Advantages</a:t>
                      </a:r>
                      <a:endParaRPr kumimoji="0" lang="en-US" sz="2800" b="1"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Techniques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33613">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 With high – school students , cases of drug dependency can be viewed and used as basis for discussion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a:t>
                      </a:r>
                      <a:r>
                        <a:rPr kumimoji="0" lang="en-US" sz="1200" b="1" i="0" u="none" strike="noStrike" cap="none" normalizeH="0" baseline="0" smtClean="0">
                          <a:ln>
                            <a:noFill/>
                          </a:ln>
                          <a:solidFill>
                            <a:schemeClr val="tx1"/>
                          </a:solidFill>
                          <a:effectLst/>
                          <a:latin typeface="Arial" pitchFamily="34" charset="0"/>
                          <a:cs typeface="Arial" pitchFamily="34" charset="0"/>
                        </a:rPr>
                        <a:t>Need careful selection and previewing</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Need meaningful introduction and follow – up discussion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costly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Electricity required</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All information in film may not be appropriate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Arial" pitchFamily="34" charset="0"/>
                          <a:cs typeface="Arial" pitchFamily="34" charset="0"/>
                        </a:rPr>
                        <a:t> No self – pacing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Need proficient with equipment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Arial" pitchFamily="34" charset="0"/>
                          <a:cs typeface="Arial" pitchFamily="34" charset="0"/>
                        </a:rPr>
                        <a:t> Resemble ‘look like’ reality</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Available to large audiences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Effective  illumination of attitudes and values , can demonstrate skills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a:t>
                      </a:r>
                      <a:r>
                        <a:rPr kumimoji="0" lang="en-US" sz="1200" b="1" i="0" u="none" strike="noStrike" cap="none" normalizeH="0" baseline="0" smtClean="0">
                          <a:ln>
                            <a:noFill/>
                          </a:ln>
                          <a:solidFill>
                            <a:schemeClr val="tx1"/>
                          </a:solidFill>
                          <a:effectLst/>
                          <a:latin typeface="Arial" pitchFamily="34" charset="0"/>
                          <a:cs typeface="Arial" pitchFamily="34" charset="0"/>
                        </a:rPr>
                        <a:t>Visual and auditory senses stimulated</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9.Filme , video , television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31963">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cs typeface="Arial" pitchFamily="34" charset="0"/>
                        </a:rPr>
                        <a:t>Tape initial session of a group in which health attitudes are discussed . Play back in later session to assess any changes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a:t>
                      </a:r>
                      <a:r>
                        <a:rPr kumimoji="0" lang="en-US" sz="1200" b="1" i="0" u="none" strike="noStrike" cap="none" normalizeH="0" baseline="0" smtClean="0">
                          <a:ln>
                            <a:noFill/>
                          </a:ln>
                          <a:solidFill>
                            <a:schemeClr val="tx1"/>
                          </a:solidFill>
                          <a:effectLst/>
                          <a:latin typeface="Arial" pitchFamily="34" charset="0"/>
                          <a:cs typeface="Arial" pitchFamily="34" charset="0"/>
                        </a:rPr>
                        <a:t>Quality recordings may be difficult to obtain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Person using must be proficient with equipment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Arial" pitchFamily="34" charset="0"/>
                          <a:cs typeface="Arial" pitchFamily="34" charset="0"/>
                        </a:rPr>
                        <a:t> Auditory sense stimulated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a:t>
                      </a:r>
                      <a:r>
                        <a:rPr kumimoji="0" lang="en-US" sz="1200" b="1" i="0" u="none" strike="noStrike" cap="none" normalizeH="0" baseline="0" smtClean="0">
                          <a:ln>
                            <a:noFill/>
                          </a:ln>
                          <a:solidFill>
                            <a:schemeClr val="tx1"/>
                          </a:solidFill>
                          <a:effectLst/>
                          <a:latin typeface="Arial" pitchFamily="34" charset="0"/>
                          <a:cs typeface="Arial" pitchFamily="34" charset="0"/>
                        </a:rPr>
                        <a:t>Self – pacing</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Available to large audiences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Small recorders can be inexpensive ,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Can be used for a variety of reasons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10. Tape recordings</a:t>
                      </a:r>
                    </a:p>
                    <a:p>
                      <a:pPr marL="0" marR="0" lvl="0" indent="0" algn="r" defTabSz="914400" rtl="1"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573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cs typeface="Arial" pitchFamily="34" charset="0"/>
                        </a:rPr>
                        <a:t>Inviting an adolescent diabetic who is coping well to speak to a group of new juvenile diabetics about  how he feels in relation to his condition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a:t>
                      </a:r>
                      <a:r>
                        <a:rPr kumimoji="0" lang="en-US" sz="1200" b="1" i="0" u="none" strike="noStrike" cap="none" normalizeH="0" baseline="0" smtClean="0">
                          <a:ln>
                            <a:noFill/>
                          </a:ln>
                          <a:solidFill>
                            <a:schemeClr val="tx1"/>
                          </a:solidFill>
                          <a:effectLst/>
                          <a:latin typeface="Arial" pitchFamily="34" charset="0"/>
                          <a:cs typeface="Arial" pitchFamily="34" charset="0"/>
                        </a:rPr>
                        <a:t>May not be easily available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May be expensive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May not be appropriate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Arial" pitchFamily="34" charset="0"/>
                          <a:cs typeface="Arial" pitchFamily="34" charset="0"/>
                        </a:rPr>
                        <a:t> Present reality</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May provide a point of comparison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May command respect because of knowledge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11. Expert contributors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7069" name="عنصر نائب لرقم الشريحة 5"/>
          <p:cNvSpPr txBox="1">
            <a:spLocks noGrp="1"/>
          </p:cNvSpPr>
          <p:nvPr/>
        </p:nvSpPr>
        <p:spPr bwMode="auto">
          <a:xfrm>
            <a:off x="8229600" y="6473825"/>
            <a:ext cx="758825" cy="247650"/>
          </a:xfrm>
          <a:prstGeom prst="rect">
            <a:avLst/>
          </a:prstGeom>
          <a:noFill/>
          <a:ln w="9525">
            <a:noFill/>
            <a:miter lim="800000"/>
            <a:headEnd/>
            <a:tailEnd/>
          </a:ln>
        </p:spPr>
        <p:txBody>
          <a:bodyPr/>
          <a:lstStyle/>
          <a:p>
            <a:fld id="{EA28A61B-6508-4ACE-92EF-39E2F3A4611A}" type="slidenum">
              <a:rPr lang="ar-SA" sz="1200">
                <a:solidFill>
                  <a:srgbClr val="86B300"/>
                </a:solidFill>
              </a:rPr>
              <a:pPr/>
              <a:t>89</a:t>
            </a:fld>
            <a:endParaRPr lang="en-US" sz="1200">
              <a:solidFill>
                <a:srgbClr val="86B300"/>
              </a:solidFill>
            </a:endParaRPr>
          </a:p>
        </p:txBody>
      </p:sp>
      <p:pic>
        <p:nvPicPr>
          <p:cNvPr id="87070" name="Picture 5" descr="HE M &amp; T T2"/>
          <p:cNvPicPr>
            <a:picLocks noChangeAspect="1" noChangeArrowheads="1"/>
          </p:cNvPicPr>
          <p:nvPr/>
        </p:nvPicPr>
        <p:blipFill>
          <a:blip r:embed="rId3" cstate="print"/>
          <a:srcRect l="8528" t="2618" r="7106"/>
          <a:stretch>
            <a:fillRect/>
          </a:stretch>
        </p:blipFill>
        <p:spPr bwMode="auto">
          <a:xfrm>
            <a:off x="8566150" y="6408738"/>
            <a:ext cx="577850" cy="449262"/>
          </a:xfrm>
          <a:prstGeom prst="rect">
            <a:avLst/>
          </a:prstGeom>
          <a:noFill/>
          <a:ln w="9525">
            <a:noFill/>
            <a:miter lim="800000"/>
            <a:headEnd/>
            <a:tailEnd/>
          </a:ln>
        </p:spPr>
      </p:pic>
      <p:pic>
        <p:nvPicPr>
          <p:cNvPr id="87071" name="Picture 4"/>
          <p:cNvPicPr>
            <a:picLocks noChangeAspect="1" noChangeArrowheads="1"/>
          </p:cNvPicPr>
          <p:nvPr/>
        </p:nvPicPr>
        <p:blipFill>
          <a:blip r:embed="rId4" cstate="print"/>
          <a:srcRect/>
          <a:stretch>
            <a:fillRect/>
          </a:stretch>
        </p:blipFill>
        <p:spPr bwMode="auto">
          <a:xfrm>
            <a:off x="0" y="6353175"/>
            <a:ext cx="755650" cy="504825"/>
          </a:xfrm>
          <a:prstGeom prst="rect">
            <a:avLst/>
          </a:prstGeom>
          <a:noFill/>
          <a:ln w="9525">
            <a:noFill/>
            <a:miter lim="800000"/>
            <a:headEnd/>
            <a:tailEnd/>
          </a:ln>
        </p:spPr>
      </p:pic>
      <p:sp>
        <p:nvSpPr>
          <p:cNvPr id="87072" name="Rectangle 146"/>
          <p:cNvSpPr>
            <a:spLocks noChangeArrowheads="1"/>
          </p:cNvSpPr>
          <p:nvPr/>
        </p:nvSpPr>
        <p:spPr bwMode="auto">
          <a:xfrm>
            <a:off x="2684463" y="188913"/>
            <a:ext cx="3687762" cy="307975"/>
          </a:xfrm>
          <a:prstGeom prst="rect">
            <a:avLst/>
          </a:prstGeom>
          <a:noFill/>
          <a:ln w="9525">
            <a:noFill/>
            <a:miter lim="800000"/>
            <a:headEnd/>
            <a:tailEnd/>
          </a:ln>
        </p:spPr>
        <p:txBody>
          <a:bodyPr>
            <a:spAutoFit/>
          </a:bodyPr>
          <a:lstStyle/>
          <a:p>
            <a:pPr algn="ctr" rtl="0"/>
            <a:r>
              <a:rPr lang="ar-SA" sz="1400" b="1" dirty="0">
                <a:solidFill>
                  <a:srgbClr val="FFFFB7"/>
                </a:solidFill>
                <a:latin typeface="Arial Black" pitchFamily="34" charset="0"/>
                <a:cs typeface="Tahoma" pitchFamily="34" charset="0"/>
              </a:rPr>
              <a:t>  </a:t>
            </a:r>
            <a:r>
              <a:rPr lang="en-US" sz="1400" b="1" dirty="0" smtClean="0">
                <a:solidFill>
                  <a:srgbClr val="FFFFB7"/>
                </a:solidFill>
                <a:latin typeface="Arial Black" pitchFamily="34" charset="0"/>
                <a:cs typeface="Tahoma" pitchFamily="34" charset="0"/>
              </a:rPr>
              <a:t> </a:t>
            </a:r>
            <a:r>
              <a:rPr lang="en-US" sz="1400" b="1" dirty="0">
                <a:solidFill>
                  <a:srgbClr val="FFFFB7"/>
                </a:solidFill>
                <a:latin typeface="Arial Black" pitchFamily="34" charset="0"/>
                <a:cs typeface="Tahoma" pitchFamily="34" charset="0"/>
              </a:rPr>
              <a:t>TECHNOLOGIES 3</a:t>
            </a:r>
            <a:endParaRPr lang="en-US" sz="1400" b="1" dirty="0">
              <a:solidFill>
                <a:srgbClr val="FFFFB7"/>
              </a:solidFill>
              <a:latin typeface="Franklin Gothic Book" pitchFamily="34" charset="0"/>
              <a:cs typeface="Tahoma" pitchFamily="34" charset="0"/>
            </a:endParaRPr>
          </a:p>
        </p:txBody>
      </p:sp>
      <p:sp>
        <p:nvSpPr>
          <p:cNvPr id="9" name="عنصر نائب للتاريخ 8"/>
          <p:cNvSpPr>
            <a:spLocks noGrp="1"/>
          </p:cNvSpPr>
          <p:nvPr>
            <p:ph type="dt" sz="half" idx="10"/>
          </p:nvPr>
        </p:nvSpPr>
        <p:spPr/>
        <p:txBody>
          <a:bodyPr/>
          <a:lstStyle/>
          <a:p>
            <a:pPr>
              <a:defRPr/>
            </a:pPr>
            <a:r>
              <a:rPr lang="ar-SA" smtClean="0"/>
              <a:t>CHS487</a:t>
            </a:r>
            <a:endParaRPr lang="en-US"/>
          </a:p>
        </p:txBody>
      </p:sp>
      <p:sp>
        <p:nvSpPr>
          <p:cNvPr id="10" name="عنصر نائب لرقم الشريحة 9"/>
          <p:cNvSpPr>
            <a:spLocks noGrp="1"/>
          </p:cNvSpPr>
          <p:nvPr>
            <p:ph type="sldNum" sz="quarter" idx="12"/>
          </p:nvPr>
        </p:nvSpPr>
        <p:spPr/>
        <p:txBody>
          <a:bodyPr/>
          <a:lstStyle/>
          <a:p>
            <a:pPr>
              <a:defRPr/>
            </a:pPr>
            <a:fld id="{EFDC60A6-13D5-4900-9D45-FC2CC50B2D43}" type="slidenum">
              <a:rPr lang="ar-SA" smtClean="0"/>
              <a:pPr>
                <a:defRPr/>
              </a:pPr>
              <a:t>89</a:t>
            </a:fld>
            <a:endParaRPr lang="en-US"/>
          </a:p>
        </p:txBody>
      </p:sp>
      <p:sp>
        <p:nvSpPr>
          <p:cNvPr id="11" name="عنصر نائب للتذييل 10"/>
          <p:cNvSpPr>
            <a:spLocks noGrp="1"/>
          </p:cNvSpPr>
          <p:nvPr>
            <p:ph type="ftr" sz="quarter" idx="11"/>
          </p:nvPr>
        </p:nvSpPr>
        <p:spPr/>
        <p:txBody>
          <a:bodyPr/>
          <a:lstStyle/>
          <a:p>
            <a:pPr>
              <a:defRPr/>
            </a:pPr>
            <a:r>
              <a:rPr lang="en-US" smtClean="0"/>
              <a:t>Johali 2 DHES 2014</a:t>
            </a:r>
            <a:endParaRPr lang="en-US"/>
          </a:p>
        </p:txBody>
      </p:sp>
    </p:spTree>
  </p:cSld>
  <p:clrMapOvr>
    <a:masterClrMapping/>
  </p:clrMapOvr>
  <p:transition>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48B4BBC4-4F6A-42AE-B787-66A32EB95916}" type="slidenum">
              <a:rPr lang="ar-SA"/>
              <a:pPr>
                <a:defRPr/>
              </a:pPr>
              <a:t>9</a:t>
            </a:fld>
            <a:endParaRPr lang="en-US"/>
          </a:p>
        </p:txBody>
      </p:sp>
      <p:sp>
        <p:nvSpPr>
          <p:cNvPr id="173060" name="Rectangle 4"/>
          <p:cNvSpPr>
            <a:spLocks noGrp="1" noChangeArrowheads="1"/>
          </p:cNvSpPr>
          <p:nvPr>
            <p:ph type="body" idx="1"/>
          </p:nvPr>
        </p:nvSpPr>
        <p:spPr>
          <a:xfrm>
            <a:off x="683568" y="1844824"/>
            <a:ext cx="8032779" cy="2160240"/>
          </a:xfrm>
        </p:spPr>
        <p:style>
          <a:lnRef idx="2">
            <a:schemeClr val="accent2"/>
          </a:lnRef>
          <a:fillRef idx="1">
            <a:schemeClr val="lt1"/>
          </a:fillRef>
          <a:effectRef idx="0">
            <a:schemeClr val="accent2"/>
          </a:effectRef>
          <a:fontRef idx="minor">
            <a:schemeClr val="dk1"/>
          </a:fontRef>
        </p:style>
        <p:txBody>
          <a:bodyPr/>
          <a:lstStyle/>
          <a:p>
            <a:pPr algn="ctr" rtl="0" eaLnBrk="1" hangingPunct="1">
              <a:buFont typeface="Wingdings" pitchFamily="2" charset="2"/>
              <a:buNone/>
              <a:defRPr/>
            </a:pPr>
            <a:r>
              <a:rPr lang="en-US" sz="2400" b="1" i="1" dirty="0" smtClean="0">
                <a:latin typeface="Arial Black" pitchFamily="34" charset="0"/>
              </a:rPr>
              <a:t>REASONING </a:t>
            </a:r>
          </a:p>
          <a:p>
            <a:pPr algn="ctr" rtl="0" eaLnBrk="1" hangingPunct="1">
              <a:buFont typeface="Wingdings" pitchFamily="2" charset="2"/>
              <a:buNone/>
              <a:defRPr/>
            </a:pPr>
            <a:r>
              <a:rPr lang="en-US" b="1" i="1" dirty="0" smtClean="0">
                <a:latin typeface="Arial Black" pitchFamily="34" charset="0"/>
              </a:rPr>
              <a:t>WHY </a:t>
            </a:r>
            <a:r>
              <a:rPr lang="en-US" sz="2800" b="1" i="1" dirty="0" smtClean="0">
                <a:latin typeface="Arial Black" pitchFamily="34" charset="0"/>
              </a:rPr>
              <a:t> </a:t>
            </a:r>
          </a:p>
          <a:p>
            <a:pPr algn="ctr" rtl="0" eaLnBrk="1" hangingPunct="1">
              <a:buFont typeface="Wingdings" pitchFamily="2" charset="2"/>
              <a:buNone/>
              <a:defRPr/>
            </a:pPr>
            <a:r>
              <a:rPr lang="en-US" sz="2800" b="1" i="1" dirty="0" smtClean="0">
                <a:latin typeface="Arial Black" pitchFamily="34" charset="0"/>
              </a:rPr>
              <a:t>DHE Services ?</a:t>
            </a:r>
          </a:p>
          <a:p>
            <a:pPr algn="ctr" rtl="0" eaLnBrk="1" hangingPunct="1">
              <a:buFont typeface="Wingdings" pitchFamily="2" charset="2"/>
              <a:buNone/>
              <a:defRPr/>
            </a:pPr>
            <a:r>
              <a:rPr lang="en-US" sz="2800" b="1" i="1" dirty="0" smtClean="0">
                <a:latin typeface="Arial Black" pitchFamily="34" charset="0"/>
              </a:rPr>
              <a:t>“ Health Education Course ?”</a:t>
            </a:r>
          </a:p>
        </p:txBody>
      </p:sp>
    </p:spTree>
  </p:cSld>
  <p:clrMapOvr>
    <a:masterClrMapping/>
  </p:clrMapOvr>
  <p:transition>
    <p:push dir="r"/>
  </p:transition>
</p:sld>
</file>

<file path=ppt/slides/slide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62" name="Rectangle 2"/>
          <p:cNvSpPr>
            <a:spLocks noGrp="1" noRot="1" noChangeArrowheads="1"/>
          </p:cNvSpPr>
          <p:nvPr>
            <p:ph type="title" idx="4294967295"/>
          </p:nvPr>
        </p:nvSpPr>
        <p:spPr>
          <a:xfrm>
            <a:off x="1511300" y="333375"/>
            <a:ext cx="7632700" cy="647700"/>
          </a:xfrm>
        </p:spPr>
        <p:txBody>
          <a:bodyPr>
            <a:normAutofit/>
          </a:bodyPr>
          <a:lstStyle/>
          <a:p>
            <a:pPr eaLnBrk="1" fontAlgn="auto" hangingPunct="1">
              <a:spcAft>
                <a:spcPts val="0"/>
              </a:spcAft>
              <a:defRPr/>
            </a:pPr>
            <a:r>
              <a:rPr lang="en-US" sz="2800" b="0" kern="1200" cap="all" dirty="0" smtClean="0">
                <a:effectLst>
                  <a:reflection blurRad="12700" stA="48000" endA="300" endPos="55000" dir="5400000" sy="-90000" algn="bl" rotWithShape="0"/>
                </a:effectLst>
              </a:rPr>
              <a:t>DHES</a:t>
            </a:r>
            <a:r>
              <a:rPr lang="en-US" sz="3600" b="0" kern="1200" cap="all" dirty="0" smtClean="0">
                <a:effectLst>
                  <a:reflection blurRad="12700" stA="48000" endA="300" endPos="55000" dir="5400000" sy="-90000" algn="bl" rotWithShape="0"/>
                </a:effectLst>
              </a:rPr>
              <a:t> </a:t>
            </a:r>
            <a:r>
              <a:rPr lang="en-US" sz="2800" b="0" kern="1200" cap="all" dirty="0" smtClean="0">
                <a:effectLst>
                  <a:reflection blurRad="12700" stA="48000" endA="300" endPos="55000" dir="5400000" sy="-90000" algn="bl" rotWithShape="0"/>
                </a:effectLst>
              </a:rPr>
              <a:t>Hyper Technology</a:t>
            </a:r>
          </a:p>
        </p:txBody>
      </p:sp>
      <p:pic>
        <p:nvPicPr>
          <p:cNvPr id="84995" name="Picture 4" descr="HEHA Hyper Techno"/>
          <p:cNvPicPr>
            <a:picLocks noGrp="1" noChangeAspect="1" noChangeArrowheads="1"/>
          </p:cNvPicPr>
          <p:nvPr>
            <p:ph idx="4294967295"/>
          </p:nvPr>
        </p:nvPicPr>
        <p:blipFill>
          <a:blip r:embed="rId3" cstate="print"/>
          <a:srcRect l="8284" t="48012" r="19490"/>
          <a:stretch>
            <a:fillRect/>
          </a:stretch>
        </p:blipFill>
        <p:spPr>
          <a:xfrm>
            <a:off x="0" y="4221163"/>
            <a:ext cx="3529013" cy="1943100"/>
          </a:xfrm>
        </p:spPr>
      </p:pic>
      <p:sp>
        <p:nvSpPr>
          <p:cNvPr id="88069" name="عنصر نائب لرقم الشريحة 5"/>
          <p:cNvSpPr txBox="1">
            <a:spLocks noGrp="1"/>
          </p:cNvSpPr>
          <p:nvPr/>
        </p:nvSpPr>
        <p:spPr bwMode="auto">
          <a:xfrm>
            <a:off x="8229600" y="6473825"/>
            <a:ext cx="758825" cy="247650"/>
          </a:xfrm>
          <a:prstGeom prst="rect">
            <a:avLst/>
          </a:prstGeom>
          <a:noFill/>
          <a:ln w="9525">
            <a:noFill/>
            <a:miter lim="800000"/>
            <a:headEnd/>
            <a:tailEnd/>
          </a:ln>
        </p:spPr>
        <p:txBody>
          <a:bodyPr/>
          <a:lstStyle/>
          <a:p>
            <a:fld id="{9B6A6927-6B47-4048-83C2-81B2193C7C6F}" type="slidenum">
              <a:rPr lang="ar-SA" sz="1200">
                <a:solidFill>
                  <a:srgbClr val="86B300"/>
                </a:solidFill>
              </a:rPr>
              <a:pPr/>
              <a:t>90</a:t>
            </a:fld>
            <a:endParaRPr lang="en-US" sz="1200">
              <a:solidFill>
                <a:srgbClr val="86B300"/>
              </a:solidFill>
            </a:endParaRPr>
          </a:p>
        </p:txBody>
      </p:sp>
      <p:pic>
        <p:nvPicPr>
          <p:cNvPr id="88070" name="Picture 5" descr="470_366419"/>
          <p:cNvPicPr>
            <a:picLocks noChangeAspect="1" noChangeArrowheads="1"/>
          </p:cNvPicPr>
          <p:nvPr/>
        </p:nvPicPr>
        <p:blipFill>
          <a:blip r:embed="rId4" cstate="print"/>
          <a:srcRect/>
          <a:stretch>
            <a:fillRect/>
          </a:stretch>
        </p:blipFill>
        <p:spPr bwMode="auto">
          <a:xfrm>
            <a:off x="4667250" y="4221163"/>
            <a:ext cx="4152900" cy="1944687"/>
          </a:xfrm>
          <a:prstGeom prst="rect">
            <a:avLst/>
          </a:prstGeom>
          <a:noFill/>
          <a:ln w="9525">
            <a:noFill/>
            <a:miter lim="800000"/>
            <a:headEnd/>
            <a:tailEnd/>
          </a:ln>
        </p:spPr>
      </p:pic>
      <p:sp>
        <p:nvSpPr>
          <p:cNvPr id="88071" name="Rectangle 7"/>
          <p:cNvSpPr>
            <a:spLocks noChangeArrowheads="1"/>
          </p:cNvSpPr>
          <p:nvPr/>
        </p:nvSpPr>
        <p:spPr bwMode="auto">
          <a:xfrm>
            <a:off x="928663" y="1071546"/>
            <a:ext cx="6883426" cy="276999"/>
          </a:xfrm>
          <a:prstGeom prst="rect">
            <a:avLst/>
          </a:prstGeom>
          <a:noFill/>
          <a:ln w="9525">
            <a:noFill/>
            <a:miter lim="800000"/>
            <a:headEnd/>
            <a:tailEnd/>
          </a:ln>
        </p:spPr>
        <p:txBody>
          <a:bodyPr wrap="square" anchor="ctr">
            <a:spAutoFit/>
          </a:bodyPr>
          <a:lstStyle/>
          <a:p>
            <a:pPr algn="ctr" rtl="0" eaLnBrk="0" hangingPunct="0"/>
            <a:r>
              <a:rPr lang="en-US" sz="1200" b="1" i="1" dirty="0">
                <a:solidFill>
                  <a:srgbClr val="FFFFFF"/>
                </a:solidFill>
                <a:latin typeface="Arrus Blk BT"/>
                <a:cs typeface="Times New Roman" pitchFamily="18" charset="0"/>
              </a:rPr>
              <a:t>Moving QHEPHAP  in Moving from Printed Material &amp; Blackboard  to Digital</a:t>
            </a:r>
            <a:endParaRPr lang="en-US" dirty="0">
              <a:solidFill>
                <a:srgbClr val="FFFFFF"/>
              </a:solidFill>
              <a:latin typeface="Franklin Gothic Book" pitchFamily="34" charset="0"/>
              <a:cs typeface="Tahoma" pitchFamily="34" charset="0"/>
            </a:endParaRPr>
          </a:p>
        </p:txBody>
      </p:sp>
      <p:pic>
        <p:nvPicPr>
          <p:cNvPr id="88072" name="Picture 8"/>
          <p:cNvPicPr>
            <a:picLocks noChangeAspect="1" noChangeArrowheads="1"/>
          </p:cNvPicPr>
          <p:nvPr/>
        </p:nvPicPr>
        <p:blipFill>
          <a:blip r:embed="rId5" cstate="print"/>
          <a:srcRect b="13889"/>
          <a:stretch>
            <a:fillRect/>
          </a:stretch>
        </p:blipFill>
        <p:spPr bwMode="auto">
          <a:xfrm>
            <a:off x="1331640" y="1412776"/>
            <a:ext cx="5378450" cy="2232025"/>
          </a:xfrm>
          <a:prstGeom prst="rect">
            <a:avLst/>
          </a:prstGeom>
          <a:noFill/>
          <a:ln w="9525">
            <a:noFill/>
            <a:miter lim="800000"/>
            <a:headEnd/>
            <a:tailEnd/>
          </a:ln>
        </p:spPr>
      </p:pic>
      <p:sp>
        <p:nvSpPr>
          <p:cNvPr id="11" name="عنصر نائب للتاريخ 10"/>
          <p:cNvSpPr>
            <a:spLocks noGrp="1"/>
          </p:cNvSpPr>
          <p:nvPr>
            <p:ph type="dt" sz="half" idx="10"/>
          </p:nvPr>
        </p:nvSpPr>
        <p:spPr/>
        <p:txBody>
          <a:bodyPr/>
          <a:lstStyle/>
          <a:p>
            <a:pPr>
              <a:defRPr/>
            </a:pPr>
            <a:r>
              <a:rPr lang="ar-SA" smtClean="0"/>
              <a:t>CHS487</a:t>
            </a:r>
            <a:endParaRPr lang="en-US"/>
          </a:p>
        </p:txBody>
      </p:sp>
      <p:sp>
        <p:nvSpPr>
          <p:cNvPr id="12" name="عنصر نائب لرقم الشريحة 11"/>
          <p:cNvSpPr>
            <a:spLocks noGrp="1"/>
          </p:cNvSpPr>
          <p:nvPr>
            <p:ph type="sldNum" sz="quarter" idx="12"/>
          </p:nvPr>
        </p:nvSpPr>
        <p:spPr/>
        <p:txBody>
          <a:bodyPr/>
          <a:lstStyle/>
          <a:p>
            <a:pPr>
              <a:defRPr/>
            </a:pPr>
            <a:fld id="{EFDC60A6-13D5-4900-9D45-FC2CC50B2D43}" type="slidenum">
              <a:rPr lang="ar-SA" smtClean="0"/>
              <a:pPr>
                <a:defRPr/>
              </a:pPr>
              <a:t>90</a:t>
            </a:fld>
            <a:endParaRPr lang="en-US"/>
          </a:p>
        </p:txBody>
      </p:sp>
      <p:sp>
        <p:nvSpPr>
          <p:cNvPr id="13" name="عنصر نائب للتذييل 12"/>
          <p:cNvSpPr>
            <a:spLocks noGrp="1"/>
          </p:cNvSpPr>
          <p:nvPr>
            <p:ph type="ftr" sz="quarter" idx="11"/>
          </p:nvPr>
        </p:nvSpPr>
        <p:spPr/>
        <p:txBody>
          <a:bodyPr/>
          <a:lstStyle/>
          <a:p>
            <a:pPr>
              <a:defRPr/>
            </a:pPr>
            <a:r>
              <a:rPr lang="en-US" smtClean="0"/>
              <a:t>Johali 2 DHES 2014</a:t>
            </a:r>
            <a:endParaRPr lang="en-US"/>
          </a:p>
        </p:txBody>
      </p:sp>
      <p:pic>
        <p:nvPicPr>
          <p:cNvPr id="14" name="Picture 8"/>
          <p:cNvPicPr>
            <a:picLocks noChangeAspect="1" noChangeArrowheads="1"/>
          </p:cNvPicPr>
          <p:nvPr/>
        </p:nvPicPr>
        <p:blipFill>
          <a:blip r:embed="rId5" cstate="print"/>
          <a:srcRect b="13889"/>
          <a:stretch>
            <a:fillRect/>
          </a:stretch>
        </p:blipFill>
        <p:spPr bwMode="auto">
          <a:xfrm>
            <a:off x="6715140" y="1643051"/>
            <a:ext cx="1714512" cy="1214446"/>
          </a:xfrm>
          <a:prstGeom prst="rect">
            <a:avLst/>
          </a:prstGeom>
          <a:noFill/>
          <a:ln w="9525">
            <a:noFill/>
            <a:miter lim="800000"/>
            <a:headEnd/>
            <a:tailEnd/>
          </a:ln>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iterate type="lt">
                                    <p:tmPct val="10000"/>
                                  </p:iterate>
                                  <p:childTnLst>
                                    <p:set>
                                      <p:cBhvr>
                                        <p:cTn id="6" dur="1" fill="hold">
                                          <p:stCondLst>
                                            <p:cond delay="0"/>
                                          </p:stCondLst>
                                        </p:cTn>
                                        <p:tgtEl>
                                          <p:spTgt spid="143362"/>
                                        </p:tgtEl>
                                        <p:attrNameLst>
                                          <p:attrName>style.visibility</p:attrName>
                                        </p:attrNameLst>
                                      </p:cBhvr>
                                      <p:to>
                                        <p:strVal val="visible"/>
                                      </p:to>
                                    </p:set>
                                    <p:anim calcmode="lin" valueType="num">
                                      <p:cBhvr additive="base">
                                        <p:cTn id="7" dur="800" fill="hold">
                                          <p:stCondLst>
                                            <p:cond delay="0"/>
                                          </p:stCondLst>
                                        </p:cTn>
                                        <p:tgtEl>
                                          <p:spTgt spid="143362"/>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14336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0" presetClass="entr" presetSubtype="0" fill="hold" nodeType="clickEffect">
                                  <p:stCondLst>
                                    <p:cond delay="0"/>
                                  </p:stCondLst>
                                  <p:iterate type="lt">
                                    <p:tmPct val="10000"/>
                                  </p:iterate>
                                  <p:childTnLst>
                                    <p:set>
                                      <p:cBhvr>
                                        <p:cTn id="12" dur="1" fill="hold">
                                          <p:stCondLst>
                                            <p:cond delay="0"/>
                                          </p:stCondLst>
                                        </p:cTn>
                                        <p:tgtEl>
                                          <p:spTgt spid="84995"/>
                                        </p:tgtEl>
                                        <p:attrNameLst>
                                          <p:attrName>style.visibility</p:attrName>
                                        </p:attrNameLst>
                                      </p:cBhvr>
                                      <p:to>
                                        <p:strVal val="visible"/>
                                      </p:to>
                                    </p:set>
                                    <p:animEffect transition="in" filter="fade">
                                      <p:cBhvr>
                                        <p:cTn id="13" dur="1000"/>
                                        <p:tgtEl>
                                          <p:spTgt spid="84995"/>
                                        </p:tgtEl>
                                      </p:cBhvr>
                                    </p:animEffect>
                                    <p:anim calcmode="lin" valueType="num">
                                      <p:cBhvr>
                                        <p:cTn id="14" dur="1000" fill="hold"/>
                                        <p:tgtEl>
                                          <p:spTgt spid="84995"/>
                                        </p:tgtEl>
                                        <p:attrNameLst>
                                          <p:attrName>ppt_x</p:attrName>
                                        </p:attrNameLst>
                                      </p:cBhvr>
                                      <p:tavLst>
                                        <p:tav tm="0">
                                          <p:val>
                                            <p:strVal val="#ppt_x-.1"/>
                                          </p:val>
                                        </p:tav>
                                        <p:tav tm="100000">
                                          <p:val>
                                            <p:strVal val="#ppt_x"/>
                                          </p:val>
                                        </p:tav>
                                      </p:tavLst>
                                    </p:anim>
                                    <p:anim calcmode="lin" valueType="num">
                                      <p:cBhvr>
                                        <p:cTn id="15" dur="1000" fill="hold"/>
                                        <p:tgtEl>
                                          <p:spTgt spid="849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0069BB6D-B4FD-4DEB-AAAE-733F2DADEBCE}" type="slidenum">
              <a:rPr lang="ar-SA"/>
              <a:pPr>
                <a:defRPr/>
              </a:pPr>
              <a:t>91</a:t>
            </a:fld>
            <a:endParaRPr lang="en-US"/>
          </a:p>
        </p:txBody>
      </p:sp>
      <p:sp>
        <p:nvSpPr>
          <p:cNvPr id="118786" name="Rectangle 2"/>
          <p:cNvSpPr>
            <a:spLocks noGrp="1" noRot="1" noChangeArrowheads="1"/>
          </p:cNvSpPr>
          <p:nvPr>
            <p:ph type="title"/>
          </p:nvPr>
        </p:nvSpPr>
        <p:spPr>
          <a:xfrm>
            <a:off x="539751" y="260648"/>
            <a:ext cx="2448074" cy="718914"/>
          </a:xfrm>
        </p:spPr>
        <p:txBody>
          <a:bodyPr/>
          <a:lstStyle/>
          <a:p>
            <a:pPr eaLnBrk="1" hangingPunct="1">
              <a:defRPr/>
            </a:pPr>
            <a:r>
              <a:rPr lang="en-US" dirty="0" smtClean="0"/>
              <a:t>DHES</a:t>
            </a:r>
          </a:p>
        </p:txBody>
      </p:sp>
      <p:sp>
        <p:nvSpPr>
          <p:cNvPr id="118787" name="Rectangle 3"/>
          <p:cNvSpPr>
            <a:spLocks noGrp="1" noRot="1" noChangeArrowheads="1"/>
          </p:cNvSpPr>
          <p:nvPr>
            <p:ph type="body" idx="1"/>
          </p:nvPr>
        </p:nvSpPr>
        <p:spPr>
          <a:xfrm>
            <a:off x="1103313" y="1340768"/>
            <a:ext cx="7754967" cy="2016224"/>
          </a:xfrm>
          <a:solidFill>
            <a:schemeClr val="bg1">
              <a:lumMod val="75000"/>
            </a:schemeClr>
          </a:solidFill>
          <a:effectLst>
            <a:innerShdw blurRad="114300">
              <a:schemeClr val="tx1"/>
            </a:innerShdw>
          </a:effectLst>
        </p:spPr>
        <p:txBody>
          <a:bodyPr/>
          <a:lstStyle/>
          <a:p>
            <a:pPr algn="ctr" eaLnBrk="1" hangingPunct="1">
              <a:buFont typeface="Wingdings" pitchFamily="2" charset="2"/>
              <a:buNone/>
              <a:defRPr/>
            </a:pPr>
            <a:r>
              <a:rPr lang="en-US" sz="4400" b="1" dirty="0" smtClean="0">
                <a:latin typeface="Arial Black" pitchFamily="34" charset="0"/>
              </a:rPr>
              <a:t>PLANNING </a:t>
            </a:r>
          </a:p>
          <a:p>
            <a:pPr algn="ctr" eaLnBrk="1" hangingPunct="1">
              <a:buFont typeface="Wingdings" pitchFamily="2" charset="2"/>
              <a:buNone/>
              <a:defRPr/>
            </a:pPr>
            <a:r>
              <a:rPr lang="en-US" sz="2400" b="1" dirty="0" smtClean="0">
                <a:latin typeface="Arial Black" pitchFamily="34" charset="0"/>
              </a:rPr>
              <a:t>FOR</a:t>
            </a:r>
            <a:r>
              <a:rPr lang="en-US" b="1" dirty="0" smtClean="0">
                <a:latin typeface="Arial Black" pitchFamily="34" charset="0"/>
              </a:rPr>
              <a:t> </a:t>
            </a:r>
          </a:p>
          <a:p>
            <a:pPr algn="ctr" eaLnBrk="1" hangingPunct="1">
              <a:buFont typeface="Wingdings" pitchFamily="2" charset="2"/>
              <a:buNone/>
              <a:defRPr/>
            </a:pPr>
            <a:r>
              <a:rPr lang="en-US" sz="3600" b="1" dirty="0" smtClean="0">
                <a:latin typeface="Arial Black" pitchFamily="34" charset="0"/>
              </a:rPr>
              <a:t>ZD DHES   </a:t>
            </a:r>
          </a:p>
          <a:p>
            <a:pPr eaLnBrk="1" hangingPunct="1">
              <a:buFont typeface="Wingdings" pitchFamily="2" charset="2"/>
              <a:buNone/>
              <a:defRPr/>
            </a:pPr>
            <a:endParaRPr lang="en-US" sz="4000" b="1" dirty="0" smtClean="0">
              <a:latin typeface="Arial Black" pitchFamily="34" charset="0"/>
            </a:endParaRPr>
          </a:p>
        </p:txBody>
      </p:sp>
      <p:sp>
        <p:nvSpPr>
          <p:cNvPr id="7" name="Rectangle 2"/>
          <p:cNvSpPr txBox="1">
            <a:spLocks noRot="1" noChangeArrowheads="1"/>
          </p:cNvSpPr>
          <p:nvPr/>
        </p:nvSpPr>
        <p:spPr bwMode="auto">
          <a:xfrm>
            <a:off x="1043608" y="3789040"/>
            <a:ext cx="7776864" cy="1872208"/>
          </a:xfrm>
          <a:prstGeom prst="rect">
            <a:avLst/>
          </a:prstGeom>
          <a:ln w="25400" cap="flat" cmpd="sng" algn="ctr">
            <a:solidFill>
              <a:schemeClr val="accent2"/>
            </a:solid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b="0" i="1"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DHES </a:t>
            </a:r>
            <a:br>
              <a:rPr kumimoji="0" lang="en-US" b="0" i="1"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br>
            <a:r>
              <a:rPr kumimoji="0" lang="en-US" b="0" i="1"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Turning Theory Into Practice Use all above concepts </a:t>
            </a:r>
            <a:r>
              <a:rPr kumimoji="0" lang="en-US"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
            </a:r>
            <a:br>
              <a:rPr kumimoji="0" lang="en-US"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br>
            <a:r>
              <a:rPr kumimoji="0" lang="ar-SA"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التطبيقات العملية </a:t>
            </a:r>
            <a:br>
              <a:rPr kumimoji="0" lang="ar-SA"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br>
            <a:r>
              <a:rPr kumimoji="0" lang="ar-SA"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ممارسة معتمدة على براهين </a:t>
            </a:r>
            <a:r>
              <a:rPr kumimoji="0" lang="ar-SA" b="0" i="0" u="none" strike="noStrike" kern="0" cap="none" spc="0" normalizeH="0" baseline="0" noProof="0" dirty="0" err="1" smtClean="0">
                <a:ln>
                  <a:noFill/>
                </a:ln>
                <a:solidFill>
                  <a:schemeClr val="dk1"/>
                </a:solidFill>
                <a:effectLst>
                  <a:outerShdw blurRad="38100" dist="38100" dir="2700000" algn="tl">
                    <a:srgbClr val="000000"/>
                  </a:outerShdw>
                </a:effectLst>
                <a:uLnTx/>
                <a:uFillTx/>
                <a:latin typeface="+mn-lt"/>
                <a:ea typeface="+mn-ea"/>
                <a:cs typeface="+mn-cs"/>
              </a:rPr>
              <a:t>علمية ...</a:t>
            </a:r>
            <a:r>
              <a:rPr kumimoji="0" lang="ar-SA"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 لا جودة لعمل بلا علم</a:t>
            </a:r>
            <a:r>
              <a:rPr kumimoji="0" lang="en-US"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
            </a:r>
            <a:br>
              <a:rPr kumimoji="0" lang="en-US"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br>
            <a:r>
              <a:rPr kumimoji="0" lang="en-US"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Turn Planning Models, plus APCHER to Best Evidence ADHES</a:t>
            </a:r>
            <a:br>
              <a:rPr kumimoji="0" lang="en-US"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br>
            <a:r>
              <a:rPr kumimoji="0" lang="ar-SA"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”دون وهيئ ذاتك أول بأول وفق تسلسل المقرر“</a:t>
            </a:r>
            <a:endParaRPr kumimoji="0" lang="en-US"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endParaRPr>
          </a:p>
        </p:txBody>
      </p:sp>
    </p:spTree>
  </p:cSld>
  <p:clrMapOvr>
    <a:masterClrMapping/>
  </p:clrMapOvr>
  <p:transition>
    <p:push dir="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D8D92390-1C69-462E-8027-D4741DA9B5E1}" type="slidenum">
              <a:rPr lang="ar-SA"/>
              <a:pPr>
                <a:defRPr/>
              </a:pPr>
              <a:t>92</a:t>
            </a:fld>
            <a:endParaRPr lang="en-US"/>
          </a:p>
        </p:txBody>
      </p:sp>
      <p:sp>
        <p:nvSpPr>
          <p:cNvPr id="124930" name="Rectangle 2"/>
          <p:cNvSpPr>
            <a:spLocks noGrp="1" noRot="1" noChangeArrowheads="1"/>
          </p:cNvSpPr>
          <p:nvPr>
            <p:ph type="title"/>
          </p:nvPr>
        </p:nvSpPr>
        <p:spPr>
          <a:xfrm>
            <a:off x="395536" y="116632"/>
            <a:ext cx="8299450" cy="392112"/>
          </a:xfrm>
        </p:spPr>
        <p:style>
          <a:lnRef idx="2">
            <a:schemeClr val="accent6"/>
          </a:lnRef>
          <a:fillRef idx="1">
            <a:schemeClr val="lt1"/>
          </a:fillRef>
          <a:effectRef idx="0">
            <a:schemeClr val="accent6"/>
          </a:effectRef>
          <a:fontRef idx="minor">
            <a:schemeClr val="dk1"/>
          </a:fontRef>
        </p:style>
        <p:txBody>
          <a:bodyPr/>
          <a:lstStyle/>
          <a:p>
            <a:pPr algn="ctr" rtl="0" eaLnBrk="1" hangingPunct="1">
              <a:defRPr/>
            </a:pPr>
            <a:r>
              <a:rPr lang="en-US" sz="1800" dirty="0" smtClean="0"/>
              <a:t>PLANNING Defining Most Related Terms - the most repetitive  </a:t>
            </a:r>
          </a:p>
        </p:txBody>
      </p:sp>
      <p:pic>
        <p:nvPicPr>
          <p:cNvPr id="87046" name="Picture 6" descr="HE Plan 1"/>
          <p:cNvPicPr>
            <a:picLocks noChangeAspect="1" noChangeArrowheads="1"/>
          </p:cNvPicPr>
          <p:nvPr/>
        </p:nvPicPr>
        <p:blipFill>
          <a:blip r:embed="rId2" cstate="print"/>
          <a:srcRect l="11580" t="39801" r="11580" b="14193"/>
          <a:stretch>
            <a:fillRect/>
          </a:stretch>
        </p:blipFill>
        <p:spPr bwMode="auto">
          <a:xfrm>
            <a:off x="611188" y="836712"/>
            <a:ext cx="8137525" cy="5112568"/>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push dir="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98CECC3D-8169-4312-B5EF-6A062023A7E7}" type="slidenum">
              <a:rPr lang="ar-SA"/>
              <a:pPr>
                <a:defRPr/>
              </a:pPr>
              <a:t>93</a:t>
            </a:fld>
            <a:endParaRPr lang="en-US"/>
          </a:p>
        </p:txBody>
      </p:sp>
      <p:pic>
        <p:nvPicPr>
          <p:cNvPr id="89094" name="Picture 4" descr="HE Plan 2"/>
          <p:cNvPicPr>
            <a:picLocks noGrp="1" noChangeAspect="1" noChangeArrowheads="1"/>
          </p:cNvPicPr>
          <p:nvPr>
            <p:ph type="body" idx="1"/>
          </p:nvPr>
        </p:nvPicPr>
        <p:blipFill>
          <a:blip r:embed="rId2" cstate="print"/>
          <a:srcRect l="36643" t="10828" r="16160" b="1393"/>
          <a:stretch>
            <a:fillRect/>
          </a:stretch>
        </p:blipFill>
        <p:spPr>
          <a:xfrm>
            <a:off x="285720" y="1142984"/>
            <a:ext cx="8208912" cy="5475312"/>
          </a:xfrm>
          <a:ln w="228600" cap="sq" cmpd="thickThin">
            <a:solidFill>
              <a:srgbClr val="000000"/>
            </a:solidFill>
          </a:ln>
          <a:effectLst>
            <a:innerShdw blurRad="76200">
              <a:srgbClr val="000000"/>
            </a:innerShdw>
          </a:effectLst>
        </p:spPr>
      </p:pic>
      <p:sp>
        <p:nvSpPr>
          <p:cNvPr id="8" name="Rectangle 2"/>
          <p:cNvSpPr>
            <a:spLocks noGrp="1" noRot="1" noChangeArrowheads="1"/>
          </p:cNvSpPr>
          <p:nvPr>
            <p:ph type="title"/>
          </p:nvPr>
        </p:nvSpPr>
        <p:spPr>
          <a:xfrm>
            <a:off x="457200" y="317029"/>
            <a:ext cx="7931150" cy="447675"/>
          </a:xfrm>
        </p:spPr>
        <p:txBody>
          <a:bodyPr/>
          <a:lstStyle/>
          <a:p>
            <a:pPr algn="ctr" rtl="0" eaLnBrk="1" hangingPunct="1">
              <a:defRPr/>
            </a:pPr>
            <a:r>
              <a:rPr lang="en-US" sz="2000" b="0" dirty="0" smtClean="0"/>
              <a:t>Planning </a:t>
            </a:r>
            <a:r>
              <a:rPr lang="en-US" sz="2000" dirty="0" smtClean="0"/>
              <a:t>Defining most related Terms</a:t>
            </a:r>
          </a:p>
        </p:txBody>
      </p:sp>
    </p:spTree>
  </p:cSld>
  <p:clrMapOvr>
    <a:masterClrMapping/>
  </p:clrMapOvr>
  <p:transition>
    <p:push dir="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54B31A43-A539-4CEF-93FB-FF1DE1E535D0}" type="slidenum">
              <a:rPr lang="ar-SA"/>
              <a:pPr>
                <a:defRPr/>
              </a:pPr>
              <a:t>94</a:t>
            </a:fld>
            <a:endParaRPr lang="en-US"/>
          </a:p>
        </p:txBody>
      </p:sp>
      <p:sp>
        <p:nvSpPr>
          <p:cNvPr id="144386" name="Rectangle 2"/>
          <p:cNvSpPr>
            <a:spLocks noGrp="1" noRot="1" noChangeArrowheads="1"/>
          </p:cNvSpPr>
          <p:nvPr>
            <p:ph type="title"/>
          </p:nvPr>
        </p:nvSpPr>
        <p:spPr>
          <a:xfrm>
            <a:off x="457200" y="245021"/>
            <a:ext cx="7931150" cy="447675"/>
          </a:xfrm>
        </p:spPr>
        <p:txBody>
          <a:bodyPr/>
          <a:lstStyle/>
          <a:p>
            <a:pPr algn="ctr" rtl="0" eaLnBrk="1" hangingPunct="1">
              <a:defRPr/>
            </a:pPr>
            <a:r>
              <a:rPr lang="en-US" sz="2000" b="0" dirty="0" smtClean="0"/>
              <a:t>Planning </a:t>
            </a:r>
            <a:r>
              <a:rPr lang="en-US" sz="2000" dirty="0" smtClean="0"/>
              <a:t>Defining most related Terms</a:t>
            </a:r>
          </a:p>
        </p:txBody>
      </p:sp>
      <p:pic>
        <p:nvPicPr>
          <p:cNvPr id="90118" name="Picture 4" descr="HE Plan 4"/>
          <p:cNvPicPr>
            <a:picLocks noGrp="1" noChangeAspect="1" noChangeArrowheads="1"/>
          </p:cNvPicPr>
          <p:nvPr>
            <p:ph type="body" idx="1"/>
          </p:nvPr>
        </p:nvPicPr>
        <p:blipFill>
          <a:blip r:embed="rId2" cstate="print"/>
          <a:srcRect l="36172" t="11869" b="55045"/>
          <a:stretch>
            <a:fillRect/>
          </a:stretch>
        </p:blipFill>
        <p:spPr>
          <a:xfrm>
            <a:off x="428596" y="1071546"/>
            <a:ext cx="8126735" cy="5184576"/>
          </a:xfrm>
          <a:ln w="228600" cap="sq" cmpd="thickThin">
            <a:solidFill>
              <a:srgbClr val="000000"/>
            </a:solidFill>
          </a:ln>
          <a:effectLst>
            <a:innerShdw blurRad="76200">
              <a:srgbClr val="000000"/>
            </a:innerShdw>
          </a:effectLst>
        </p:spPr>
      </p:pic>
    </p:spTree>
  </p:cSld>
  <p:clrMapOvr>
    <a:masterClrMapping/>
  </p:clrMapOvr>
  <p:transition>
    <p:push dir="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213B8C88-C561-49BC-83FF-078434E59999}" type="slidenum">
              <a:rPr lang="ar-SA"/>
              <a:pPr>
                <a:defRPr/>
              </a:pPr>
              <a:t>95</a:t>
            </a:fld>
            <a:endParaRPr lang="en-US"/>
          </a:p>
        </p:txBody>
      </p:sp>
      <p:sp>
        <p:nvSpPr>
          <p:cNvPr id="125954" name="Rectangle 2"/>
          <p:cNvSpPr>
            <a:spLocks noGrp="1" noRot="1" noChangeArrowheads="1"/>
          </p:cNvSpPr>
          <p:nvPr>
            <p:ph type="title"/>
          </p:nvPr>
        </p:nvSpPr>
        <p:spPr>
          <a:xfrm>
            <a:off x="1835696" y="188640"/>
            <a:ext cx="5545237" cy="360784"/>
          </a:xfrm>
        </p:spPr>
        <p:txBody>
          <a:bodyPr/>
          <a:lstStyle/>
          <a:p>
            <a:pPr algn="ctr" rtl="0" eaLnBrk="1" hangingPunct="1">
              <a:defRPr/>
            </a:pPr>
            <a:r>
              <a:rPr lang="en-US" sz="2400" dirty="0" smtClean="0"/>
              <a:t>PLANNING the </a:t>
            </a:r>
            <a:r>
              <a:rPr lang="en-US" sz="2400" b="0" dirty="0" smtClean="0"/>
              <a:t>Principle</a:t>
            </a:r>
          </a:p>
        </p:txBody>
      </p:sp>
      <p:pic>
        <p:nvPicPr>
          <p:cNvPr id="93190" name="Picture 4" descr="HE Planning 3"/>
          <p:cNvPicPr>
            <a:picLocks noGrp="1" noChangeAspect="1" noChangeArrowheads="1"/>
          </p:cNvPicPr>
          <p:nvPr>
            <p:ph type="body" idx="1"/>
          </p:nvPr>
        </p:nvPicPr>
        <p:blipFill>
          <a:blip r:embed="rId2" cstate="print"/>
          <a:srcRect/>
          <a:stretch>
            <a:fillRect/>
          </a:stretch>
        </p:blipFill>
        <p:spPr>
          <a:xfrm>
            <a:off x="468313" y="836761"/>
            <a:ext cx="8207375" cy="5616575"/>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push dir="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rrowheads="1"/>
          </p:cNvSpPr>
          <p:nvPr>
            <p:ph type="title"/>
          </p:nvPr>
        </p:nvSpPr>
        <p:spPr>
          <a:xfrm>
            <a:off x="827088" y="47334"/>
            <a:ext cx="7273925" cy="881336"/>
          </a:xfrm>
        </p:spPr>
        <p:txBody>
          <a:bodyPr>
            <a:noAutofit/>
          </a:bodyPr>
          <a:lstStyle/>
          <a:p>
            <a:pPr algn="ctr" eaLnBrk="1" fontAlgn="auto" hangingPunct="1">
              <a:spcAft>
                <a:spcPts val="0"/>
              </a:spcAft>
              <a:defRPr/>
            </a:pPr>
            <a:r>
              <a:rPr lang="en-US" sz="1400" dirty="0" smtClean="0">
                <a:latin typeface="Arial Black" pitchFamily="34" charset="0"/>
                <a:cs typeface="+mj-cs"/>
              </a:rPr>
              <a:t>TRADITIONAL PLANING (TP)? </a:t>
            </a:r>
            <a:r>
              <a:rPr lang="en-US" sz="1800" dirty="0" smtClean="0">
                <a:latin typeface="Arial Black" pitchFamily="34" charset="0"/>
                <a:cs typeface="+mj-cs"/>
              </a:rPr>
              <a:t/>
            </a:r>
            <a:br>
              <a:rPr lang="en-US" sz="1800" dirty="0" smtClean="0">
                <a:latin typeface="Arial Black" pitchFamily="34" charset="0"/>
                <a:cs typeface="+mj-cs"/>
              </a:rPr>
            </a:br>
            <a:r>
              <a:rPr lang="en-US" sz="1800" dirty="0" smtClean="0">
                <a:latin typeface="Arial Black" pitchFamily="34" charset="0"/>
                <a:cs typeface="+mj-cs"/>
              </a:rPr>
              <a:t>VS </a:t>
            </a:r>
            <a:br>
              <a:rPr lang="en-US" sz="1800" dirty="0" smtClean="0">
                <a:latin typeface="Arial Black" pitchFamily="34" charset="0"/>
                <a:cs typeface="+mj-cs"/>
              </a:rPr>
            </a:br>
            <a:r>
              <a:rPr lang="en-US" sz="1800" i="1" dirty="0" smtClean="0">
                <a:latin typeface="Arial Black" pitchFamily="34" charset="0"/>
                <a:cs typeface="+mj-cs"/>
              </a:rPr>
              <a:t>PLANNING FOR QUALITY </a:t>
            </a:r>
            <a:r>
              <a:rPr lang="en-US" sz="1800" i="1" dirty="0" smtClean="0">
                <a:latin typeface="Arial Black" pitchFamily="34" charset="0"/>
              </a:rPr>
              <a:t>DHES </a:t>
            </a:r>
            <a:r>
              <a:rPr lang="en-US" sz="1800" i="1" dirty="0" smtClean="0">
                <a:latin typeface="Arial Black" pitchFamily="34" charset="0"/>
                <a:cs typeface="+mj-cs"/>
              </a:rPr>
              <a:t>?</a:t>
            </a:r>
          </a:p>
        </p:txBody>
      </p:sp>
      <p:sp>
        <p:nvSpPr>
          <p:cNvPr id="102403" name="Rectangle 3"/>
          <p:cNvSpPr>
            <a:spLocks noGrp="1" noRot="1" noChangeArrowheads="1"/>
          </p:cNvSpPr>
          <p:nvPr>
            <p:ph idx="1"/>
          </p:nvPr>
        </p:nvSpPr>
        <p:spPr>
          <a:xfrm>
            <a:off x="428596" y="1099094"/>
            <a:ext cx="8229600" cy="5544616"/>
          </a:xfrm>
        </p:spPr>
        <p:txBody>
          <a:bodyPr/>
          <a:lstStyle/>
          <a:p>
            <a:pPr algn="l" rtl="0" eaLnBrk="1" hangingPunct="1">
              <a:lnSpc>
                <a:spcPct val="80000"/>
              </a:lnSpc>
            </a:pPr>
            <a:r>
              <a:rPr lang="en-US" sz="1800" b="1" dirty="0" smtClean="0">
                <a:latin typeface="Times New Roman" pitchFamily="18" charset="0"/>
                <a:cs typeface="Times New Roman" pitchFamily="18" charset="0"/>
              </a:rPr>
              <a:t>WHY PLANNING FOR HEALTH EDUCATION?: </a:t>
            </a:r>
            <a:r>
              <a:rPr lang="en-US" sz="1800" b="1" i="1" dirty="0" smtClean="0">
                <a:latin typeface="Times New Roman" pitchFamily="18" charset="0"/>
                <a:cs typeface="Times New Roman" pitchFamily="18" charset="0"/>
              </a:rPr>
              <a:t>To prepare well, manage, validate and grantee the quality of H. E. activities &amp; outcomes</a:t>
            </a:r>
            <a:endParaRPr lang="en-US" sz="1800" b="1" dirty="0" smtClean="0">
              <a:latin typeface="Times New Roman" pitchFamily="18" charset="0"/>
              <a:cs typeface="Times New Roman" pitchFamily="18" charset="0"/>
            </a:endParaRPr>
          </a:p>
          <a:p>
            <a:pPr algn="l" rtl="0" eaLnBrk="1" hangingPunct="1">
              <a:lnSpc>
                <a:spcPct val="80000"/>
              </a:lnSpc>
            </a:pPr>
            <a:r>
              <a:rPr lang="en-US" sz="1800" b="1" dirty="0" smtClean="0">
                <a:latin typeface="Times New Roman" pitchFamily="18" charset="0"/>
                <a:cs typeface="Times New Roman" pitchFamily="18" charset="0"/>
              </a:rPr>
              <a:t>LEARNING &amp; PLANNING FOR QUALITY CAN BE SIMPLIFIED AS: </a:t>
            </a:r>
          </a:p>
          <a:p>
            <a:pPr algn="l" rtl="0" eaLnBrk="1" hangingPunct="1">
              <a:lnSpc>
                <a:spcPct val="80000"/>
              </a:lnSpc>
              <a:buFont typeface="Wingdings" pitchFamily="2" charset="2"/>
              <a:buNone/>
            </a:pPr>
            <a:r>
              <a:rPr lang="en-US" sz="1800" b="1" i="1" dirty="0" smtClean="0">
                <a:latin typeface="Times New Roman" pitchFamily="18" charset="0"/>
                <a:cs typeface="Times New Roman" pitchFamily="18" charset="0"/>
              </a:rPr>
              <a:t>LEARN TO UNDERSTAND </a:t>
            </a:r>
            <a:r>
              <a:rPr lang="en-US" sz="1800" b="1" i="1" dirty="0" smtClean="0">
                <a:latin typeface="Times New Roman" pitchFamily="18" charset="0"/>
                <a:cs typeface="Times New Roman" pitchFamily="18" charset="0"/>
                <a:sym typeface="Symbol" pitchFamily="18" charset="2"/>
              </a:rPr>
              <a:t></a:t>
            </a:r>
            <a:r>
              <a:rPr lang="en-US" sz="1800" b="1" i="1" dirty="0" smtClean="0">
                <a:latin typeface="Times New Roman" pitchFamily="18" charset="0"/>
                <a:cs typeface="Times New Roman" pitchFamily="18" charset="0"/>
              </a:rPr>
              <a:t> LEARN TO PLAN</a:t>
            </a:r>
            <a:r>
              <a:rPr lang="en-US" sz="1800" b="1" i="1" dirty="0" smtClean="0">
                <a:latin typeface="Times New Roman" pitchFamily="18" charset="0"/>
                <a:cs typeface="Times New Roman" pitchFamily="18" charset="0"/>
                <a:sym typeface="Symbol" pitchFamily="18" charset="2"/>
              </a:rPr>
              <a:t> </a:t>
            </a:r>
            <a:r>
              <a:rPr lang="en-US" sz="1800" b="1" i="1" dirty="0" smtClean="0">
                <a:latin typeface="Times New Roman" pitchFamily="18" charset="0"/>
                <a:cs typeface="Times New Roman" pitchFamily="18" charset="0"/>
              </a:rPr>
              <a:t>QUALITY OF HEALTH</a:t>
            </a:r>
            <a:r>
              <a:rPr lang="en-US" sz="1800" b="1" dirty="0" smtClean="0">
                <a:latin typeface="Times New Roman" pitchFamily="18" charset="0"/>
                <a:cs typeface="Times New Roman" pitchFamily="18" charset="0"/>
              </a:rPr>
              <a:t> </a:t>
            </a:r>
            <a:endParaRPr lang="en-US" sz="1800" b="1" i="1" dirty="0" smtClean="0">
              <a:latin typeface="Times New Roman" pitchFamily="18" charset="0"/>
              <a:cs typeface="Times New Roman" pitchFamily="18" charset="0"/>
            </a:endParaRPr>
          </a:p>
          <a:p>
            <a:pPr algn="l" rtl="0" eaLnBrk="1" hangingPunct="1">
              <a:lnSpc>
                <a:spcPct val="80000"/>
              </a:lnSpc>
              <a:buFont typeface="Wingdings" pitchFamily="2" charset="2"/>
              <a:buNone/>
            </a:pPr>
            <a:endParaRPr lang="en-US" sz="1800" b="1" i="1" dirty="0" smtClean="0">
              <a:latin typeface="Times New Roman" pitchFamily="18" charset="0"/>
              <a:cs typeface="Times New Roman" pitchFamily="18" charset="0"/>
            </a:endParaRPr>
          </a:p>
          <a:p>
            <a:pPr algn="l" rtl="0" eaLnBrk="1" hangingPunct="1">
              <a:lnSpc>
                <a:spcPct val="80000"/>
              </a:lnSpc>
              <a:buFont typeface="Wingdings" pitchFamily="2" charset="2"/>
              <a:buNone/>
            </a:pPr>
            <a:r>
              <a:rPr lang="en-US" sz="1800" b="1" i="1" dirty="0" smtClean="0">
                <a:latin typeface="Times New Roman" pitchFamily="18" charset="0"/>
                <a:cs typeface="Times New Roman" pitchFamily="18" charset="0"/>
              </a:rPr>
              <a:t>As we have taught and may be learnt, for understanding the boundaries and its concepts, normally, we have to start by defining health education; its goals and objectives; its philosophical and theoretical concepts; methodologies, technologies and research and finally, the planning process.  </a:t>
            </a:r>
          </a:p>
          <a:p>
            <a:pPr algn="l" rtl="0" eaLnBrk="1" hangingPunct="1">
              <a:lnSpc>
                <a:spcPct val="80000"/>
              </a:lnSpc>
            </a:pPr>
            <a:r>
              <a:rPr lang="en-US" sz="1800" b="1" dirty="0" smtClean="0">
                <a:latin typeface="Times New Roman" pitchFamily="18" charset="0"/>
                <a:cs typeface="Times New Roman" pitchFamily="18" charset="0"/>
              </a:rPr>
              <a:t>The TP is:</a:t>
            </a:r>
          </a:p>
          <a:p>
            <a:pPr algn="ctr" rtl="0" eaLnBrk="1" hangingPunct="1">
              <a:lnSpc>
                <a:spcPct val="80000"/>
              </a:lnSpc>
              <a:buFont typeface="Wingdings" pitchFamily="2" charset="2"/>
              <a:buNone/>
            </a:pPr>
            <a:r>
              <a:rPr lang="en-US" sz="1800" b="1" dirty="0" smtClean="0">
                <a:latin typeface="Times New Roman" pitchFamily="18" charset="0"/>
                <a:cs typeface="Times New Roman" pitchFamily="18" charset="0"/>
              </a:rPr>
              <a:t>Inputs 			Outcomes</a:t>
            </a:r>
          </a:p>
          <a:p>
            <a:pPr algn="ctr" rtl="0" eaLnBrk="1" hangingPunct="1">
              <a:lnSpc>
                <a:spcPct val="80000"/>
              </a:lnSpc>
              <a:buFont typeface="Wingdings" pitchFamily="2" charset="2"/>
              <a:buNone/>
            </a:pPr>
            <a:r>
              <a:rPr lang="en-US" sz="1800" b="1" dirty="0" smtClean="0">
                <a:latin typeface="Times New Roman" pitchFamily="18" charset="0"/>
                <a:cs typeface="Times New Roman" pitchFamily="18" charset="0"/>
              </a:rPr>
              <a:t>QUALITY EDUCATION/</a:t>
            </a:r>
            <a:r>
              <a:rPr lang="en-US" sz="1800" b="1" i="1" dirty="0" smtClean="0">
                <a:latin typeface="Times New Roman" pitchFamily="18" charset="0"/>
                <a:cs typeface="Times New Roman" pitchFamily="18" charset="0"/>
              </a:rPr>
              <a:t>WHAT</a:t>
            </a:r>
            <a:r>
              <a:rPr lang="en-US" sz="1800" b="1" dirty="0" smtClean="0">
                <a:latin typeface="Times New Roman" pitchFamily="18" charset="0"/>
                <a:cs typeface="Times New Roman" pitchFamily="18" charset="0"/>
              </a:rPr>
              <a:t>			QUALITY HEALTH/</a:t>
            </a:r>
            <a:r>
              <a:rPr lang="en-US" sz="1800" b="1" i="1" dirty="0" smtClean="0">
                <a:latin typeface="Times New Roman" pitchFamily="18" charset="0"/>
                <a:cs typeface="Times New Roman" pitchFamily="18" charset="0"/>
              </a:rPr>
              <a:t>WHY</a:t>
            </a:r>
          </a:p>
          <a:p>
            <a:pPr algn="ctr" rtl="0" eaLnBrk="1" hangingPunct="1">
              <a:lnSpc>
                <a:spcPct val="80000"/>
              </a:lnSpc>
              <a:buFont typeface="Wingdings" pitchFamily="2" charset="2"/>
              <a:buNone/>
            </a:pPr>
            <a:r>
              <a:rPr lang="en-US" sz="1800" b="1" dirty="0" smtClean="0">
                <a:latin typeface="Times New Roman" pitchFamily="18" charset="0"/>
                <a:cs typeface="Times New Roman" pitchFamily="18" charset="0"/>
              </a:rPr>
              <a:t>Does it male sense?; Does it assure quality?</a:t>
            </a:r>
          </a:p>
          <a:p>
            <a:pPr algn="l" rtl="0" eaLnBrk="1" hangingPunct="1">
              <a:lnSpc>
                <a:spcPct val="80000"/>
              </a:lnSpc>
            </a:pPr>
            <a:r>
              <a:rPr lang="en-US" sz="1800" b="1" i="1" dirty="0" smtClean="0">
                <a:latin typeface="Times New Roman" pitchFamily="18" charset="0"/>
                <a:cs typeface="Times New Roman" pitchFamily="18" charset="0"/>
              </a:rPr>
              <a:t>In order to plan for the quality of health of clients, people and community, it is recommended to “start from the end or bottom, from the field (patient, clients, people, community) as follow:</a:t>
            </a:r>
            <a:endParaRPr lang="en-US" sz="1800" b="1" dirty="0" smtClean="0">
              <a:latin typeface="Times New Roman" pitchFamily="18" charset="0"/>
              <a:cs typeface="Times New Roman" pitchFamily="18" charset="0"/>
            </a:endParaRPr>
          </a:p>
          <a:p>
            <a:pPr algn="l" rtl="0" eaLnBrk="1" hangingPunct="1">
              <a:lnSpc>
                <a:spcPct val="80000"/>
              </a:lnSpc>
            </a:pPr>
            <a:endParaRPr lang="en-US" sz="1800" b="1" dirty="0" smtClean="0">
              <a:latin typeface="Times New Roman" pitchFamily="18" charset="0"/>
              <a:cs typeface="Times New Roman" pitchFamily="18" charset="0"/>
            </a:endParaRPr>
          </a:p>
          <a:p>
            <a:pPr algn="ctr" rtl="0" eaLnBrk="1" hangingPunct="1">
              <a:lnSpc>
                <a:spcPct val="80000"/>
              </a:lnSpc>
              <a:buFont typeface="Wingdings" pitchFamily="2" charset="2"/>
              <a:buNone/>
            </a:pPr>
            <a:r>
              <a:rPr lang="en-US" sz="1800" b="1" dirty="0" smtClean="0">
                <a:latin typeface="Times New Roman" pitchFamily="18" charset="0"/>
                <a:cs typeface="Times New Roman" pitchFamily="18" charset="0"/>
              </a:rPr>
              <a:t>Inputs 			Outcomes</a:t>
            </a:r>
          </a:p>
          <a:p>
            <a:pPr algn="ctr" rtl="0" eaLnBrk="1" hangingPunct="1">
              <a:lnSpc>
                <a:spcPct val="80000"/>
              </a:lnSpc>
              <a:buFont typeface="Wingdings" pitchFamily="2" charset="2"/>
              <a:buNone/>
            </a:pPr>
            <a:r>
              <a:rPr lang="en-US" sz="1800" b="1" dirty="0" smtClean="0">
                <a:latin typeface="Times New Roman" pitchFamily="18" charset="0"/>
                <a:cs typeface="Times New Roman" pitchFamily="18" charset="0"/>
              </a:rPr>
              <a:t>      QUALITY EDUCATION /</a:t>
            </a:r>
            <a:r>
              <a:rPr lang="en-US" sz="1800" b="1" i="1" dirty="0" smtClean="0">
                <a:latin typeface="Times New Roman" pitchFamily="18" charset="0"/>
                <a:cs typeface="Times New Roman" pitchFamily="18" charset="0"/>
              </a:rPr>
              <a:t>HOW		</a:t>
            </a:r>
            <a:r>
              <a:rPr lang="en-US" sz="1800" b="1" dirty="0" smtClean="0">
                <a:latin typeface="Times New Roman" pitchFamily="18" charset="0"/>
                <a:cs typeface="Times New Roman" pitchFamily="18" charset="0"/>
              </a:rPr>
              <a:t>QUALITY HEALTH /</a:t>
            </a:r>
            <a:r>
              <a:rPr lang="en-US" sz="1800" b="1" i="1" dirty="0" smtClean="0">
                <a:latin typeface="Times New Roman" pitchFamily="18" charset="0"/>
                <a:cs typeface="Times New Roman" pitchFamily="18" charset="0"/>
              </a:rPr>
              <a:t>WHY</a:t>
            </a:r>
            <a:endParaRPr lang="en-US" sz="1800" b="1" dirty="0" smtClean="0">
              <a:latin typeface="Times New Roman" pitchFamily="18" charset="0"/>
              <a:cs typeface="Times New Roman" pitchFamily="18" charset="0"/>
            </a:endParaRPr>
          </a:p>
          <a:p>
            <a:pPr algn="ctr" rtl="0" eaLnBrk="1" hangingPunct="1">
              <a:lnSpc>
                <a:spcPct val="80000"/>
              </a:lnSpc>
              <a:buFont typeface="Wingdings" pitchFamily="2" charset="2"/>
              <a:buNone/>
            </a:pPr>
            <a:r>
              <a:rPr lang="en-US" sz="1800" b="1" i="1" dirty="0" smtClean="0">
                <a:latin typeface="Times New Roman" pitchFamily="18" charset="0"/>
                <a:cs typeface="Times New Roman" pitchFamily="18" charset="0"/>
              </a:rPr>
              <a:t>Further use of these Quality Planning Concepts in the PRECEDE</a:t>
            </a:r>
          </a:p>
        </p:txBody>
      </p:sp>
      <p:sp>
        <p:nvSpPr>
          <p:cNvPr id="7" name="عنصر نائب للتذييل 4"/>
          <p:cNvSpPr>
            <a:spLocks noGrp="1"/>
          </p:cNvSpPr>
          <p:nvPr>
            <p:ph type="ftr" sz="quarter" idx="11"/>
          </p:nvPr>
        </p:nvSpPr>
        <p:spPr/>
        <p:txBody>
          <a:bodyPr/>
          <a:lstStyle/>
          <a:p>
            <a:pPr>
              <a:defRPr/>
            </a:pPr>
            <a:r>
              <a:rPr lang="en-US" smtClean="0"/>
              <a:t>Johali 2 DHES 2014</a:t>
            </a:r>
            <a:endParaRPr lang="en-US" dirty="0"/>
          </a:p>
        </p:txBody>
      </p:sp>
      <p:sp>
        <p:nvSpPr>
          <p:cNvPr id="8" name="عنصر نائب لرقم الشريحة 5"/>
          <p:cNvSpPr>
            <a:spLocks noGrp="1"/>
          </p:cNvSpPr>
          <p:nvPr>
            <p:ph type="sldNum" sz="quarter" idx="12"/>
          </p:nvPr>
        </p:nvSpPr>
        <p:spPr/>
        <p:txBody>
          <a:bodyPr/>
          <a:lstStyle/>
          <a:p>
            <a:pPr>
              <a:defRPr/>
            </a:pPr>
            <a:fld id="{2D5F691A-5325-45C8-8056-BC102A832A24}" type="slidenum">
              <a:rPr lang="ar-SA"/>
              <a:pPr>
                <a:defRPr/>
              </a:pPr>
              <a:t>96</a:t>
            </a:fld>
            <a:endParaRPr lang="en-US"/>
          </a:p>
        </p:txBody>
      </p:sp>
      <p:sp>
        <p:nvSpPr>
          <p:cNvPr id="102406" name="AutoShape 4"/>
          <p:cNvSpPr>
            <a:spLocks noChangeArrowheads="1"/>
          </p:cNvSpPr>
          <p:nvPr/>
        </p:nvSpPr>
        <p:spPr bwMode="auto">
          <a:xfrm>
            <a:off x="3923928" y="5373216"/>
            <a:ext cx="976312" cy="485775"/>
          </a:xfrm>
          <a:prstGeom prst="leftArrow">
            <a:avLst>
              <a:gd name="adj1" fmla="val 50000"/>
              <a:gd name="adj2" fmla="val 50245"/>
            </a:avLst>
          </a:prstGeom>
          <a:solidFill>
            <a:schemeClr val="accent1"/>
          </a:solidFill>
          <a:ln w="9525">
            <a:solidFill>
              <a:schemeClr val="tx1"/>
            </a:solidFill>
            <a:miter lim="800000"/>
            <a:headEnd/>
            <a:tailEnd/>
          </a:ln>
        </p:spPr>
        <p:txBody>
          <a:bodyPr wrap="none" anchor="ctr"/>
          <a:lstStyle/>
          <a:p>
            <a:endParaRPr lang="ar-SA"/>
          </a:p>
        </p:txBody>
      </p:sp>
      <p:sp>
        <p:nvSpPr>
          <p:cNvPr id="102407" name="AutoShape 6"/>
          <p:cNvSpPr>
            <a:spLocks noChangeArrowheads="1"/>
          </p:cNvSpPr>
          <p:nvPr/>
        </p:nvSpPr>
        <p:spPr bwMode="auto">
          <a:xfrm>
            <a:off x="3923928" y="3429000"/>
            <a:ext cx="792163" cy="358775"/>
          </a:xfrm>
          <a:prstGeom prst="rightArrow">
            <a:avLst>
              <a:gd name="adj1" fmla="val 50000"/>
              <a:gd name="adj2" fmla="val 55199"/>
            </a:avLst>
          </a:prstGeom>
          <a:solidFill>
            <a:schemeClr val="accent1"/>
          </a:solidFill>
          <a:ln w="9525">
            <a:solidFill>
              <a:schemeClr val="tx1"/>
            </a:solidFill>
            <a:miter lim="800000"/>
            <a:headEnd/>
            <a:tailEnd/>
          </a:ln>
        </p:spPr>
        <p:txBody>
          <a:bodyPr wrap="none" anchor="ctr"/>
          <a:lstStyle/>
          <a:p>
            <a:endParaRPr lang="ar-SA"/>
          </a:p>
        </p:txBody>
      </p:sp>
      <p:sp>
        <p:nvSpPr>
          <p:cNvPr id="10" name="عنصر نائب للتاريخ 9"/>
          <p:cNvSpPr>
            <a:spLocks noGrp="1"/>
          </p:cNvSpPr>
          <p:nvPr>
            <p:ph type="dt" sz="half" idx="10"/>
          </p:nvPr>
        </p:nvSpPr>
        <p:spPr/>
        <p:txBody>
          <a:bodyPr/>
          <a:lstStyle/>
          <a:p>
            <a:pPr>
              <a:defRPr/>
            </a:pPr>
            <a:r>
              <a:rPr lang="ar-SA" smtClean="0"/>
              <a:t>CHS487</a:t>
            </a:r>
            <a:endParaRPr lang="en-US" dirty="0"/>
          </a:p>
        </p:txBody>
      </p:sp>
    </p:spTree>
  </p:cSld>
  <p:clrMapOvr>
    <a:masterClrMapping/>
  </p:clrMapOvr>
  <p:transition>
    <p:push dir="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رقم الشريحة 5"/>
          <p:cNvSpPr>
            <a:spLocks noGrp="1"/>
          </p:cNvSpPr>
          <p:nvPr>
            <p:ph type="sldNum" sz="quarter" idx="12"/>
          </p:nvPr>
        </p:nvSpPr>
        <p:spPr/>
        <p:txBody>
          <a:bodyPr/>
          <a:lstStyle/>
          <a:p>
            <a:pPr>
              <a:defRPr/>
            </a:pPr>
            <a:fld id="{0C2D84DF-31AC-4692-BB38-BDF790046DFF}" type="slidenum">
              <a:rPr lang="ar-SA" smtClean="0"/>
              <a:pPr>
                <a:defRPr/>
              </a:pPr>
              <a:t>97</a:t>
            </a:fld>
            <a:endParaRPr lang="en-US"/>
          </a:p>
        </p:txBody>
      </p:sp>
      <p:graphicFrame>
        <p:nvGraphicFramePr>
          <p:cNvPr id="7" name="جدول 6"/>
          <p:cNvGraphicFramePr>
            <a:graphicFrameLocks noGrp="1"/>
          </p:cNvGraphicFramePr>
          <p:nvPr/>
        </p:nvGraphicFramePr>
        <p:xfrm>
          <a:off x="1403648" y="4941168"/>
          <a:ext cx="6984077" cy="288453"/>
        </p:xfrm>
        <a:graphic>
          <a:graphicData uri="http://schemas.openxmlformats.org/drawingml/2006/table">
            <a:tbl>
              <a:tblPr/>
              <a:tblGrid>
                <a:gridCol w="2327775"/>
                <a:gridCol w="2327775"/>
                <a:gridCol w="2328527"/>
              </a:tblGrid>
              <a:tr h="288453">
                <a:tc>
                  <a:txBody>
                    <a:bodyPr/>
                    <a:lstStyle/>
                    <a:p>
                      <a:pPr algn="ctr" rtl="0">
                        <a:spcAft>
                          <a:spcPts val="0"/>
                        </a:spcAft>
                      </a:pPr>
                      <a:r>
                        <a:rPr lang="en-US" sz="1400" dirty="0">
                          <a:latin typeface="Arial Black" pitchFamily="34" charset="0"/>
                          <a:ea typeface="Times New Roman"/>
                          <a:cs typeface="Arial"/>
                        </a:rPr>
                        <a:t>Process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dirty="0">
                          <a:latin typeface="Arial Black" pitchFamily="34" charset="0"/>
                          <a:ea typeface="Times New Roman"/>
                          <a:cs typeface="Arial"/>
                        </a:rPr>
                        <a:t> Impact  Factors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dirty="0">
                          <a:latin typeface="Arial Black" pitchFamily="34" charset="0"/>
                          <a:ea typeface="Times New Roman"/>
                          <a:cs typeface="Arial"/>
                        </a:rPr>
                        <a:t>Outcomes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4221" name="Rectangle 14"/>
          <p:cNvSpPr>
            <a:spLocks noChangeArrowheads="1"/>
          </p:cNvSpPr>
          <p:nvPr/>
        </p:nvSpPr>
        <p:spPr bwMode="auto">
          <a:xfrm>
            <a:off x="539750" y="3068638"/>
            <a:ext cx="1439863" cy="685800"/>
          </a:xfrm>
          <a:prstGeom prst="rect">
            <a:avLst/>
          </a:prstGeom>
          <a:solidFill>
            <a:srgbClr val="FFFFFF"/>
          </a:solidFill>
          <a:ln w="9525">
            <a:solidFill>
              <a:srgbClr val="000000"/>
            </a:solidFill>
            <a:miter lim="800000"/>
            <a:headEnd/>
            <a:tailEnd/>
          </a:ln>
        </p:spPr>
        <p:txBody>
          <a:bodyPr/>
          <a:lstStyle/>
          <a:p>
            <a:pPr algn="ctr" eaLnBrk="0" hangingPunct="0"/>
            <a:r>
              <a:rPr lang="en-US" sz="1400" b="1" dirty="0" smtClean="0">
                <a:solidFill>
                  <a:schemeClr val="bg1"/>
                </a:solidFill>
                <a:latin typeface="Arial Black" pitchFamily="34" charset="0"/>
                <a:cs typeface="Times New Roman" pitchFamily="18" charset="0"/>
              </a:rPr>
              <a:t>DHES  </a:t>
            </a:r>
            <a:r>
              <a:rPr lang="en-US" sz="1400" b="1" dirty="0">
                <a:solidFill>
                  <a:schemeClr val="bg1"/>
                </a:solidFill>
                <a:latin typeface="Arial Black" pitchFamily="34" charset="0"/>
                <a:cs typeface="Times New Roman" pitchFamily="18" charset="0"/>
              </a:rPr>
              <a:t>Components</a:t>
            </a:r>
            <a:endParaRPr lang="en-US" sz="1400" b="1" dirty="0">
              <a:solidFill>
                <a:schemeClr val="bg1"/>
              </a:solidFill>
              <a:latin typeface="Arial Black" pitchFamily="34" charset="0"/>
            </a:endParaRPr>
          </a:p>
          <a:p>
            <a:pPr algn="l" rtl="0" eaLnBrk="0" hangingPunct="0"/>
            <a:endParaRPr lang="en-US" sz="1400" b="1" dirty="0">
              <a:solidFill>
                <a:schemeClr val="bg1"/>
              </a:solidFill>
              <a:latin typeface="Arial Black" pitchFamily="34" charset="0"/>
            </a:endParaRPr>
          </a:p>
        </p:txBody>
      </p:sp>
      <p:sp>
        <p:nvSpPr>
          <p:cNvPr id="94222" name="Rectangle 15"/>
          <p:cNvSpPr>
            <a:spLocks noChangeArrowheads="1"/>
          </p:cNvSpPr>
          <p:nvPr/>
        </p:nvSpPr>
        <p:spPr bwMode="auto">
          <a:xfrm>
            <a:off x="2195513" y="2276475"/>
            <a:ext cx="1655762" cy="431800"/>
          </a:xfrm>
          <a:prstGeom prst="rect">
            <a:avLst/>
          </a:prstGeom>
          <a:solidFill>
            <a:srgbClr val="FFFFFF"/>
          </a:solidFill>
          <a:ln w="9525">
            <a:solidFill>
              <a:srgbClr val="000000"/>
            </a:solidFill>
            <a:miter lim="800000"/>
            <a:headEnd/>
            <a:tailEnd/>
          </a:ln>
        </p:spPr>
        <p:txBody>
          <a:bodyPr/>
          <a:lstStyle/>
          <a:p>
            <a:pPr algn="ctr" rtl="0" eaLnBrk="0" hangingPunct="0"/>
            <a:r>
              <a:rPr lang="en-US" sz="1600" b="1">
                <a:solidFill>
                  <a:schemeClr val="bg1"/>
                </a:solidFill>
                <a:latin typeface="Arial Black" pitchFamily="34" charset="0"/>
                <a:cs typeface="Times New Roman" pitchFamily="18" charset="0"/>
              </a:rPr>
              <a:t>Predisposing   </a:t>
            </a:r>
            <a:endParaRPr lang="en-US" sz="1600" b="1">
              <a:solidFill>
                <a:schemeClr val="bg1"/>
              </a:solidFill>
              <a:latin typeface="Arial Black" pitchFamily="34" charset="0"/>
            </a:endParaRPr>
          </a:p>
        </p:txBody>
      </p:sp>
      <p:sp>
        <p:nvSpPr>
          <p:cNvPr id="94223" name="Rectangle 13"/>
          <p:cNvSpPr>
            <a:spLocks noChangeArrowheads="1"/>
          </p:cNvSpPr>
          <p:nvPr/>
        </p:nvSpPr>
        <p:spPr bwMode="auto">
          <a:xfrm>
            <a:off x="2268538" y="3141663"/>
            <a:ext cx="1511300" cy="431800"/>
          </a:xfrm>
          <a:prstGeom prst="rect">
            <a:avLst/>
          </a:prstGeom>
          <a:solidFill>
            <a:srgbClr val="FFFFFF"/>
          </a:solidFill>
          <a:ln w="9525">
            <a:solidFill>
              <a:srgbClr val="000000"/>
            </a:solidFill>
            <a:miter lim="800000"/>
            <a:headEnd/>
            <a:tailEnd/>
          </a:ln>
        </p:spPr>
        <p:txBody>
          <a:bodyPr/>
          <a:lstStyle/>
          <a:p>
            <a:pPr algn="ctr" eaLnBrk="0" hangingPunct="0"/>
            <a:r>
              <a:rPr lang="en-US" sz="1600" b="1">
                <a:solidFill>
                  <a:schemeClr val="bg1"/>
                </a:solidFill>
                <a:latin typeface="Arial Black" pitchFamily="34" charset="0"/>
                <a:cs typeface="Times New Roman" pitchFamily="18" charset="0"/>
              </a:rPr>
              <a:t>Reinforcing </a:t>
            </a:r>
            <a:endParaRPr lang="en-US" sz="1600" b="1">
              <a:solidFill>
                <a:schemeClr val="bg1"/>
              </a:solidFill>
              <a:latin typeface="Arial Black" pitchFamily="34" charset="0"/>
            </a:endParaRPr>
          </a:p>
        </p:txBody>
      </p:sp>
      <p:sp>
        <p:nvSpPr>
          <p:cNvPr id="94224" name="Rectangle 12"/>
          <p:cNvSpPr>
            <a:spLocks noChangeArrowheads="1"/>
          </p:cNvSpPr>
          <p:nvPr/>
        </p:nvSpPr>
        <p:spPr bwMode="auto">
          <a:xfrm>
            <a:off x="2268538" y="4076700"/>
            <a:ext cx="1511300" cy="431800"/>
          </a:xfrm>
          <a:prstGeom prst="rect">
            <a:avLst/>
          </a:prstGeom>
          <a:solidFill>
            <a:srgbClr val="FFFFFF"/>
          </a:solidFill>
          <a:ln w="9525">
            <a:solidFill>
              <a:srgbClr val="000000"/>
            </a:solidFill>
            <a:miter lim="800000"/>
            <a:headEnd/>
            <a:tailEnd/>
          </a:ln>
        </p:spPr>
        <p:txBody>
          <a:bodyPr/>
          <a:lstStyle/>
          <a:p>
            <a:pPr algn="ctr" rtl="0" eaLnBrk="0" hangingPunct="0"/>
            <a:r>
              <a:rPr lang="en-US" sz="1600" b="1">
                <a:solidFill>
                  <a:schemeClr val="bg1"/>
                </a:solidFill>
                <a:latin typeface="Arial Black" pitchFamily="34" charset="0"/>
                <a:cs typeface="Times New Roman" pitchFamily="18" charset="0"/>
              </a:rPr>
              <a:t>Enabling </a:t>
            </a:r>
            <a:endParaRPr lang="en-US" sz="1600" b="1">
              <a:solidFill>
                <a:schemeClr val="bg1"/>
              </a:solidFill>
              <a:latin typeface="Arial Black" pitchFamily="34" charset="0"/>
            </a:endParaRPr>
          </a:p>
        </p:txBody>
      </p:sp>
      <p:sp>
        <p:nvSpPr>
          <p:cNvPr id="139275" name="Line 11"/>
          <p:cNvSpPr>
            <a:spLocks noChangeShapeType="1"/>
          </p:cNvSpPr>
          <p:nvPr/>
        </p:nvSpPr>
        <p:spPr bwMode="auto">
          <a:xfrm flipV="1">
            <a:off x="1908175" y="2708275"/>
            <a:ext cx="360363" cy="433388"/>
          </a:xfrm>
          <a:prstGeom prst="line">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ar-SA"/>
          </a:p>
        </p:txBody>
      </p:sp>
      <p:sp>
        <p:nvSpPr>
          <p:cNvPr id="139274" name="Line 10"/>
          <p:cNvSpPr>
            <a:spLocks noChangeShapeType="1"/>
          </p:cNvSpPr>
          <p:nvPr/>
        </p:nvSpPr>
        <p:spPr bwMode="auto">
          <a:xfrm>
            <a:off x="1908175" y="3716338"/>
            <a:ext cx="360363" cy="360362"/>
          </a:xfrm>
          <a:prstGeom prst="line">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ar-SA"/>
          </a:p>
        </p:txBody>
      </p:sp>
      <p:sp>
        <p:nvSpPr>
          <p:cNvPr id="139273" name="Line 9"/>
          <p:cNvSpPr>
            <a:spLocks noChangeShapeType="1"/>
          </p:cNvSpPr>
          <p:nvPr/>
        </p:nvSpPr>
        <p:spPr bwMode="auto">
          <a:xfrm>
            <a:off x="1979613" y="3357563"/>
            <a:ext cx="312737" cy="0"/>
          </a:xfrm>
          <a:prstGeom prst="line">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ar-SA"/>
          </a:p>
        </p:txBody>
      </p:sp>
      <p:sp>
        <p:nvSpPr>
          <p:cNvPr id="94228" name="Rectangle 8"/>
          <p:cNvSpPr>
            <a:spLocks noChangeArrowheads="1"/>
          </p:cNvSpPr>
          <p:nvPr/>
        </p:nvSpPr>
        <p:spPr bwMode="auto">
          <a:xfrm>
            <a:off x="4229100" y="2708275"/>
            <a:ext cx="1206500" cy="865188"/>
          </a:xfrm>
          <a:prstGeom prst="rect">
            <a:avLst/>
          </a:prstGeom>
          <a:solidFill>
            <a:srgbClr val="FFFFFF"/>
          </a:solidFill>
          <a:ln w="9525">
            <a:solidFill>
              <a:srgbClr val="000000"/>
            </a:solidFill>
            <a:miter lim="800000"/>
            <a:headEnd/>
            <a:tailEnd/>
          </a:ln>
        </p:spPr>
        <p:txBody>
          <a:bodyPr/>
          <a:lstStyle/>
          <a:p>
            <a:pPr algn="ctr" rtl="0" eaLnBrk="0" hangingPunct="0"/>
            <a:r>
              <a:rPr lang="en-US" sz="1600" b="1" dirty="0">
                <a:solidFill>
                  <a:schemeClr val="bg1"/>
                </a:solidFill>
                <a:latin typeface="Arial Black" pitchFamily="34" charset="0"/>
                <a:cs typeface="Times New Roman" pitchFamily="18" charset="0"/>
              </a:rPr>
              <a:t>Behavior\ non Behave </a:t>
            </a:r>
            <a:endParaRPr lang="en-US" sz="1600" b="1" dirty="0">
              <a:solidFill>
                <a:schemeClr val="bg1"/>
              </a:solidFill>
              <a:latin typeface="Arial Black" pitchFamily="34" charset="0"/>
            </a:endParaRPr>
          </a:p>
        </p:txBody>
      </p:sp>
      <p:sp>
        <p:nvSpPr>
          <p:cNvPr id="139271" name="Line 7"/>
          <p:cNvSpPr>
            <a:spLocks noChangeShapeType="1"/>
          </p:cNvSpPr>
          <p:nvPr/>
        </p:nvSpPr>
        <p:spPr bwMode="auto">
          <a:xfrm flipV="1">
            <a:off x="3779838" y="3284538"/>
            <a:ext cx="431800" cy="0"/>
          </a:xfrm>
          <a:prstGeom prst="line">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ar-SA"/>
          </a:p>
        </p:txBody>
      </p:sp>
      <p:sp>
        <p:nvSpPr>
          <p:cNvPr id="139270" name="Line 6"/>
          <p:cNvSpPr>
            <a:spLocks noChangeShapeType="1"/>
          </p:cNvSpPr>
          <p:nvPr/>
        </p:nvSpPr>
        <p:spPr bwMode="auto">
          <a:xfrm>
            <a:off x="3779838" y="2492375"/>
            <a:ext cx="504825" cy="288925"/>
          </a:xfrm>
          <a:prstGeom prst="line">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ar-SA"/>
          </a:p>
        </p:txBody>
      </p:sp>
      <p:sp>
        <p:nvSpPr>
          <p:cNvPr id="139269" name="Line 5"/>
          <p:cNvSpPr>
            <a:spLocks noChangeShapeType="1"/>
          </p:cNvSpPr>
          <p:nvPr/>
        </p:nvSpPr>
        <p:spPr bwMode="auto">
          <a:xfrm flipV="1">
            <a:off x="3635375" y="3644900"/>
            <a:ext cx="576263" cy="504825"/>
          </a:xfrm>
          <a:prstGeom prst="line">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ar-SA"/>
          </a:p>
        </p:txBody>
      </p:sp>
      <p:sp>
        <p:nvSpPr>
          <p:cNvPr id="94232" name="Rectangle 3"/>
          <p:cNvSpPr>
            <a:spLocks noChangeArrowheads="1"/>
          </p:cNvSpPr>
          <p:nvPr/>
        </p:nvSpPr>
        <p:spPr bwMode="auto">
          <a:xfrm>
            <a:off x="5783263" y="2708275"/>
            <a:ext cx="1092200" cy="1077913"/>
          </a:xfrm>
          <a:prstGeom prst="rect">
            <a:avLst/>
          </a:prstGeom>
          <a:solidFill>
            <a:srgbClr val="FFFFFF"/>
          </a:solidFill>
          <a:ln w="9525">
            <a:solidFill>
              <a:srgbClr val="000000"/>
            </a:solidFill>
            <a:miter lim="800000"/>
            <a:headEnd/>
            <a:tailEnd/>
          </a:ln>
        </p:spPr>
        <p:txBody>
          <a:bodyPr/>
          <a:lstStyle/>
          <a:p>
            <a:pPr algn="ctr" eaLnBrk="0" hangingPunct="0"/>
            <a:r>
              <a:rPr lang="en-US" sz="1600" b="1">
                <a:solidFill>
                  <a:schemeClr val="bg1"/>
                </a:solidFill>
                <a:latin typeface="Arial Black" pitchFamily="34" charset="0"/>
                <a:cs typeface="Times New Roman" pitchFamily="18" charset="0"/>
              </a:rPr>
              <a:t>Healthy- non Healthy</a:t>
            </a:r>
            <a:endParaRPr lang="en-US" sz="1600" b="1">
              <a:solidFill>
                <a:schemeClr val="bg1"/>
              </a:solidFill>
              <a:latin typeface="Arial Black" pitchFamily="34" charset="0"/>
            </a:endParaRPr>
          </a:p>
        </p:txBody>
      </p:sp>
      <p:sp>
        <p:nvSpPr>
          <p:cNvPr id="94233" name="Rectangle 2"/>
          <p:cNvSpPr>
            <a:spLocks noChangeArrowheads="1"/>
          </p:cNvSpPr>
          <p:nvPr/>
        </p:nvSpPr>
        <p:spPr bwMode="auto">
          <a:xfrm>
            <a:off x="7224713" y="2492375"/>
            <a:ext cx="1235075" cy="1512888"/>
          </a:xfrm>
          <a:prstGeom prst="rect">
            <a:avLst/>
          </a:prstGeom>
          <a:solidFill>
            <a:srgbClr val="FFFFFF"/>
          </a:solidFill>
          <a:ln w="9525">
            <a:solidFill>
              <a:srgbClr val="000000"/>
            </a:solidFill>
            <a:miter lim="800000"/>
            <a:headEnd/>
            <a:tailEnd/>
          </a:ln>
        </p:spPr>
        <p:txBody>
          <a:bodyPr/>
          <a:lstStyle/>
          <a:p>
            <a:pPr algn="ctr" eaLnBrk="0" hangingPunct="0"/>
            <a:endParaRPr lang="ar-SA" sz="1600" dirty="0">
              <a:solidFill>
                <a:schemeClr val="bg1"/>
              </a:solidFill>
              <a:latin typeface="Arial Black" pitchFamily="34" charset="0"/>
              <a:cs typeface="Times New Roman" pitchFamily="18" charset="0"/>
            </a:endParaRPr>
          </a:p>
          <a:p>
            <a:pPr algn="ctr" eaLnBrk="0" hangingPunct="0"/>
            <a:endParaRPr lang="ar-SA" sz="1600" dirty="0">
              <a:solidFill>
                <a:schemeClr val="bg1"/>
              </a:solidFill>
              <a:latin typeface="Arial Black" pitchFamily="34" charset="0"/>
              <a:cs typeface="Times New Roman" pitchFamily="18" charset="0"/>
            </a:endParaRPr>
          </a:p>
          <a:p>
            <a:pPr algn="ctr" eaLnBrk="0" hangingPunct="0"/>
            <a:r>
              <a:rPr lang="en-US" sz="1600" dirty="0" smtClean="0">
                <a:solidFill>
                  <a:schemeClr val="bg1"/>
                </a:solidFill>
                <a:latin typeface="Arial Black" pitchFamily="34" charset="0"/>
                <a:cs typeface="Times New Roman" pitchFamily="18" charset="0"/>
              </a:rPr>
              <a:t>Healthful </a:t>
            </a:r>
            <a:endParaRPr lang="en-US" sz="1600" dirty="0">
              <a:solidFill>
                <a:schemeClr val="bg1"/>
              </a:solidFill>
              <a:latin typeface="Arial Black" pitchFamily="34" charset="0"/>
              <a:cs typeface="Times New Roman" pitchFamily="18" charset="0"/>
            </a:endParaRPr>
          </a:p>
          <a:p>
            <a:pPr algn="ctr" eaLnBrk="0" hangingPunct="0"/>
            <a:r>
              <a:rPr lang="en-US" sz="1600" dirty="0">
                <a:solidFill>
                  <a:schemeClr val="bg1"/>
                </a:solidFill>
                <a:latin typeface="Arial Black" pitchFamily="34" charset="0"/>
                <a:cs typeface="Times New Roman" pitchFamily="18" charset="0"/>
              </a:rPr>
              <a:t>Life Quality</a:t>
            </a:r>
            <a:endParaRPr lang="en-US" sz="1600" dirty="0">
              <a:solidFill>
                <a:schemeClr val="bg1"/>
              </a:solidFill>
              <a:latin typeface="Arial Black" pitchFamily="34" charset="0"/>
            </a:endParaRPr>
          </a:p>
        </p:txBody>
      </p:sp>
      <p:sp>
        <p:nvSpPr>
          <p:cNvPr id="94234" name="Rectangle 16"/>
          <p:cNvSpPr>
            <a:spLocks noChangeArrowheads="1"/>
          </p:cNvSpPr>
          <p:nvPr/>
        </p:nvSpPr>
        <p:spPr bwMode="auto">
          <a:xfrm>
            <a:off x="467493" y="1125538"/>
            <a:ext cx="8208963" cy="522287"/>
          </a:xfrm>
          <a:prstGeom prst="rect">
            <a:avLst/>
          </a:prstGeom>
          <a:noFill/>
          <a:ln w="9525">
            <a:noFill/>
            <a:miter lim="800000"/>
            <a:headEnd/>
            <a:tailEnd/>
          </a:ln>
        </p:spPr>
        <p:txBody>
          <a:bodyPr anchor="ctr">
            <a:spAutoFit/>
          </a:bodyPr>
          <a:lstStyle/>
          <a:p>
            <a:pPr algn="l" rtl="0" eaLnBrk="0" hangingPunct="0"/>
            <a:r>
              <a:rPr lang="en-US" sz="1400" b="1" dirty="0">
                <a:latin typeface="Times New Roman" pitchFamily="18" charset="0"/>
                <a:cs typeface="Times New Roman" pitchFamily="18" charset="0"/>
              </a:rPr>
              <a:t>Administrative Diagnosis       Education al Diagnosis    Behavioral Diagnosis      Epidemiology &amp; Social </a:t>
            </a:r>
          </a:p>
          <a:p>
            <a:pPr algn="l" rtl="0" eaLnBrk="0" hangingPunct="0"/>
            <a:r>
              <a:rPr lang="en-US" sz="1400" b="1" dirty="0">
                <a:latin typeface="Times New Roman" pitchFamily="18" charset="0"/>
                <a:cs typeface="Times New Roman" pitchFamily="18" charset="0"/>
              </a:rPr>
              <a:t>     </a:t>
            </a:r>
            <a:r>
              <a:rPr lang="en-US" sz="1400" b="1" dirty="0">
                <a:latin typeface="+mj-lt"/>
                <a:cs typeface="Times New Roman" pitchFamily="18" charset="0"/>
              </a:rPr>
              <a:t>Phase  6	Phase ----5--,--4-- 	      Phase  3	       Phase  2 , 1</a:t>
            </a:r>
          </a:p>
        </p:txBody>
      </p:sp>
      <p:sp>
        <p:nvSpPr>
          <p:cNvPr id="139281" name="Rectangle 17"/>
          <p:cNvSpPr>
            <a:spLocks noChangeArrowheads="1"/>
          </p:cNvSpPr>
          <p:nvPr/>
        </p:nvSpPr>
        <p:spPr bwMode="auto">
          <a:xfrm>
            <a:off x="2000233" y="282203"/>
            <a:ext cx="5092718" cy="461665"/>
          </a:xfrm>
          <a:prstGeom prst="rect">
            <a:avLst/>
          </a:prstGeom>
          <a:noFill/>
          <a:ln w="9525">
            <a:noFill/>
            <a:miter lim="800000"/>
            <a:headEnd/>
            <a:tailEnd/>
          </a:ln>
          <a:effectLst/>
        </p:spPr>
        <p:txBody>
          <a:bodyPr wrap="square" anchor="ctr">
            <a:spAutoFit/>
          </a:bodyPr>
          <a:lstStyle/>
          <a:p>
            <a:pPr algn="ctr" rtl="0" eaLnBrk="0" hangingPunct="0">
              <a:defRPr/>
            </a:pPr>
            <a:r>
              <a:rPr lang="en-US" dirty="0" smtClean="0">
                <a:solidFill>
                  <a:schemeClr val="tx2"/>
                </a:solidFill>
                <a:effectLst>
                  <a:outerShdw blurRad="38100" dist="38100" dir="2700000" algn="tl">
                    <a:srgbClr val="000000"/>
                  </a:outerShdw>
                </a:effectLst>
              </a:rPr>
              <a:t>DHES PLANNING </a:t>
            </a:r>
            <a:r>
              <a:rPr lang="en-US" sz="2400" dirty="0">
                <a:latin typeface="Bernard MT Condensed" pitchFamily="18" charset="0"/>
              </a:rPr>
              <a:t>The  PRECEDE </a:t>
            </a:r>
          </a:p>
        </p:txBody>
      </p:sp>
      <p:sp>
        <p:nvSpPr>
          <p:cNvPr id="94236" name="مستطيل 25"/>
          <p:cNvSpPr>
            <a:spLocks noChangeArrowheads="1"/>
          </p:cNvSpPr>
          <p:nvPr/>
        </p:nvSpPr>
        <p:spPr bwMode="auto">
          <a:xfrm>
            <a:off x="604838" y="4581128"/>
            <a:ext cx="1519237" cy="307975"/>
          </a:xfrm>
          <a:prstGeom prst="rect">
            <a:avLst/>
          </a:prstGeom>
          <a:noFill/>
          <a:ln w="9525">
            <a:noFill/>
            <a:miter lim="800000"/>
            <a:headEnd/>
            <a:tailEnd/>
          </a:ln>
        </p:spPr>
        <p:txBody>
          <a:bodyPr wrap="none">
            <a:spAutoFit/>
          </a:bodyPr>
          <a:lstStyle/>
          <a:p>
            <a:pPr algn="ctr" rtl="0" eaLnBrk="0" hangingPunct="0"/>
            <a:r>
              <a:rPr lang="en-US" sz="1400" dirty="0">
                <a:latin typeface="Arial Black" pitchFamily="34" charset="0"/>
                <a:cs typeface="Times New Roman" pitchFamily="18" charset="0"/>
              </a:rPr>
              <a:t>7. Evaluation </a:t>
            </a:r>
            <a:endParaRPr lang="en-US" sz="1400" dirty="0">
              <a:latin typeface="Arial Black" pitchFamily="34" charset="0"/>
            </a:endParaRPr>
          </a:p>
        </p:txBody>
      </p:sp>
      <p:sp>
        <p:nvSpPr>
          <p:cNvPr id="94237" name="مستطيل 26"/>
          <p:cNvSpPr>
            <a:spLocks noChangeArrowheads="1"/>
          </p:cNvSpPr>
          <p:nvPr/>
        </p:nvSpPr>
        <p:spPr bwMode="auto">
          <a:xfrm>
            <a:off x="4095006" y="1772816"/>
            <a:ext cx="3789362" cy="339725"/>
          </a:xfrm>
          <a:prstGeom prst="rect">
            <a:avLst/>
          </a:prstGeom>
          <a:noFill/>
          <a:ln w="9525">
            <a:noFill/>
            <a:miter lim="800000"/>
            <a:headEnd/>
            <a:tailEnd/>
          </a:ln>
        </p:spPr>
        <p:txBody>
          <a:bodyPr>
            <a:spAutoFit/>
          </a:bodyPr>
          <a:lstStyle/>
          <a:p>
            <a:pPr algn="l" rtl="0" eaLnBrk="0" hangingPunct="0"/>
            <a:r>
              <a:rPr lang="en-US" sz="1600" b="1" i="1" dirty="0">
                <a:cs typeface="Times New Roman" pitchFamily="18" charset="0"/>
              </a:rPr>
              <a:t>Impact       </a:t>
            </a:r>
            <a:r>
              <a:rPr lang="en-US" sz="1600" b="1" i="1" dirty="0" smtClean="0">
                <a:cs typeface="Times New Roman" pitchFamily="18" charset="0"/>
              </a:rPr>
              <a:t>                 </a:t>
            </a:r>
            <a:r>
              <a:rPr lang="en-US" sz="1600" b="1" i="1" dirty="0">
                <a:cs typeface="Times New Roman" pitchFamily="18" charset="0"/>
              </a:rPr>
              <a:t>Outcomes</a:t>
            </a:r>
            <a:endParaRPr lang="en-US" sz="1600" b="1" i="1" dirty="0"/>
          </a:p>
        </p:txBody>
      </p:sp>
      <p:sp>
        <p:nvSpPr>
          <p:cNvPr id="28" name="Line 9"/>
          <p:cNvSpPr>
            <a:spLocks noChangeShapeType="1"/>
          </p:cNvSpPr>
          <p:nvPr/>
        </p:nvSpPr>
        <p:spPr bwMode="auto">
          <a:xfrm>
            <a:off x="6804025" y="3213100"/>
            <a:ext cx="457200" cy="0"/>
          </a:xfrm>
          <a:prstGeom prst="line">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ar-SA"/>
          </a:p>
        </p:txBody>
      </p:sp>
      <p:sp>
        <p:nvSpPr>
          <p:cNvPr id="29" name="Line 9"/>
          <p:cNvSpPr>
            <a:spLocks noChangeShapeType="1"/>
          </p:cNvSpPr>
          <p:nvPr/>
        </p:nvSpPr>
        <p:spPr bwMode="auto">
          <a:xfrm flipV="1">
            <a:off x="5435600" y="3141663"/>
            <a:ext cx="385763" cy="0"/>
          </a:xfrm>
          <a:prstGeom prst="line">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ar-SA"/>
          </a:p>
        </p:txBody>
      </p:sp>
      <p:pic>
        <p:nvPicPr>
          <p:cNvPr id="94240" name="Picture 27" descr="HE Planning 5"/>
          <p:cNvPicPr>
            <a:picLocks noChangeAspect="1" noChangeArrowheads="1"/>
          </p:cNvPicPr>
          <p:nvPr/>
        </p:nvPicPr>
        <p:blipFill>
          <a:blip r:embed="rId2" cstate="print"/>
          <a:srcRect l="1938" t="5127" b="1538"/>
          <a:stretch>
            <a:fillRect/>
          </a:stretch>
        </p:blipFill>
        <p:spPr bwMode="auto">
          <a:xfrm>
            <a:off x="7812088" y="6021288"/>
            <a:ext cx="1152525" cy="576362"/>
          </a:xfrm>
          <a:prstGeom prst="rect">
            <a:avLst/>
          </a:prstGeom>
          <a:noFill/>
          <a:ln w="9525">
            <a:noFill/>
            <a:miter lim="800000"/>
            <a:headEnd/>
            <a:tailEnd/>
          </a:ln>
        </p:spPr>
      </p:pic>
      <p:sp>
        <p:nvSpPr>
          <p:cNvPr id="24" name="Rectangle 2"/>
          <p:cNvSpPr>
            <a:spLocks noGrp="1" noChangeArrowheads="1"/>
          </p:cNvSpPr>
          <p:nvPr>
            <p:ph type="title"/>
          </p:nvPr>
        </p:nvSpPr>
        <p:spPr>
          <a:xfrm>
            <a:off x="755576" y="5373216"/>
            <a:ext cx="7920880" cy="792162"/>
          </a:xfrm>
        </p:spPr>
        <p:txBody>
          <a:bodyPr/>
          <a:lstStyle/>
          <a:p>
            <a:pPr eaLnBrk="1" hangingPunct="1">
              <a:buFontTx/>
              <a:buChar char="-"/>
              <a:defRPr/>
            </a:pPr>
            <a:r>
              <a:rPr lang="en-US" sz="1400" dirty="0" smtClean="0">
                <a:latin typeface="Times New Roman" pitchFamily="18" charset="0"/>
                <a:cs typeface="Times New Roman" pitchFamily="18" charset="0"/>
              </a:rPr>
              <a:t>PRECEDE is P……….; .………. ; …….. Causes in ……….. Diagnosis ………. </a:t>
            </a:r>
            <a:br>
              <a:rPr lang="en-US" sz="1400" dirty="0" smtClean="0">
                <a:latin typeface="Times New Roman" pitchFamily="18" charset="0"/>
                <a:cs typeface="Times New Roman" pitchFamily="18" charset="0"/>
              </a:rPr>
            </a:br>
            <a:r>
              <a:rPr lang="en-US" sz="1400" dirty="0" smtClean="0">
                <a:latin typeface="Times New Roman" pitchFamily="18" charset="0"/>
                <a:cs typeface="Times New Roman" pitchFamily="18" charset="0"/>
              </a:rPr>
              <a:t> PRECEDE is Predisposing; Reinforcing; Enabling Causes in Educational Diagnosis Evaluation</a:t>
            </a:r>
            <a:br>
              <a:rPr lang="en-US" sz="1400" dirty="0" smtClean="0">
                <a:latin typeface="Times New Roman" pitchFamily="18" charset="0"/>
                <a:cs typeface="Times New Roman" pitchFamily="18" charset="0"/>
              </a:rPr>
            </a:br>
            <a:r>
              <a:rPr lang="en-US" sz="1400" dirty="0" smtClean="0">
                <a:latin typeface="Times New Roman" pitchFamily="18" charset="0"/>
                <a:cs typeface="Times New Roman" pitchFamily="18" charset="0"/>
              </a:rPr>
              <a:t>- Draw or Fill gaps ….. Focus on Phases; PER &amp; Behavior ?</a:t>
            </a:r>
          </a:p>
        </p:txBody>
      </p:sp>
      <p:sp>
        <p:nvSpPr>
          <p:cNvPr id="27" name="عنصر نائب للتذييل 26"/>
          <p:cNvSpPr>
            <a:spLocks noGrp="1"/>
          </p:cNvSpPr>
          <p:nvPr>
            <p:ph type="ftr" sz="quarter" idx="11"/>
          </p:nvPr>
        </p:nvSpPr>
        <p:spPr/>
        <p:txBody>
          <a:bodyPr/>
          <a:lstStyle/>
          <a:p>
            <a:pPr>
              <a:defRPr/>
            </a:pPr>
            <a:r>
              <a:rPr lang="en-US" smtClean="0"/>
              <a:t>Johali 2 DHES 2014</a:t>
            </a:r>
            <a:endParaRPr lang="en-US"/>
          </a:p>
        </p:txBody>
      </p:sp>
      <p:pic>
        <p:nvPicPr>
          <p:cNvPr id="30" name="Picture 6" descr="HE Planning 6A"/>
          <p:cNvPicPr>
            <a:picLocks noChangeAspect="1" noChangeArrowheads="1"/>
          </p:cNvPicPr>
          <p:nvPr/>
        </p:nvPicPr>
        <p:blipFill>
          <a:blip r:embed="rId3" cstate="print"/>
          <a:srcRect l="5571" t="11906" r="2321" b="3969"/>
          <a:stretch>
            <a:fillRect/>
          </a:stretch>
        </p:blipFill>
        <p:spPr bwMode="auto">
          <a:xfrm>
            <a:off x="0" y="6093296"/>
            <a:ext cx="1378496" cy="544840"/>
          </a:xfrm>
          <a:prstGeom prst="rect">
            <a:avLst/>
          </a:prstGeom>
          <a:noFill/>
          <a:ln w="9525">
            <a:noFill/>
            <a:miter lim="800000"/>
            <a:headEnd/>
            <a:tailEnd/>
          </a:ln>
          <a:effectLst/>
        </p:spPr>
      </p:pic>
      <p:sp>
        <p:nvSpPr>
          <p:cNvPr id="31" name="عنصر نائب للتاريخ 30"/>
          <p:cNvSpPr>
            <a:spLocks noGrp="1"/>
          </p:cNvSpPr>
          <p:nvPr>
            <p:ph type="dt" sz="half" idx="10"/>
          </p:nvPr>
        </p:nvSpPr>
        <p:spPr/>
        <p:txBody>
          <a:bodyPr/>
          <a:lstStyle/>
          <a:p>
            <a:pPr>
              <a:defRPr/>
            </a:pPr>
            <a:r>
              <a:rPr lang="ar-SA" smtClean="0"/>
              <a:t>CHS487</a:t>
            </a:r>
            <a:endParaRPr lang="en-US"/>
          </a:p>
        </p:txBody>
      </p:sp>
    </p:spTree>
  </p:cSld>
  <p:clrMapOvr>
    <a:masterClrMapping/>
  </p:clrMapOvr>
  <p:transition>
    <p:push dir="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331640" y="188640"/>
            <a:ext cx="6779096" cy="592237"/>
          </a:xfrm>
        </p:spPr>
        <p:txBody>
          <a:bodyPr/>
          <a:lstStyle/>
          <a:p>
            <a:r>
              <a:rPr lang="en-US" sz="3200" dirty="0" smtClean="0"/>
              <a:t>Dental HES\Oral HES Models </a:t>
            </a:r>
            <a:endParaRPr lang="ar-SA" sz="3200" dirty="0"/>
          </a:p>
        </p:txBody>
      </p:sp>
      <p:sp>
        <p:nvSpPr>
          <p:cNvPr id="4" name="عنصر نائب للتاريخ 3"/>
          <p:cNvSpPr>
            <a:spLocks noGrp="1"/>
          </p:cNvSpPr>
          <p:nvPr>
            <p:ph type="dt" sz="half" idx="10"/>
          </p:nvPr>
        </p:nvSpPr>
        <p:spPr/>
        <p:txBody>
          <a:bodyPr/>
          <a:lstStyle/>
          <a:p>
            <a:pPr>
              <a:defRPr/>
            </a:pPr>
            <a:r>
              <a:rPr lang="ar-SA" smtClean="0"/>
              <a:t>CHS487</a:t>
            </a:r>
            <a:endParaRPr lang="en-US" dirty="0"/>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A680296D-1D93-4EC5-A06B-E33F330612CD}" type="slidenum">
              <a:rPr lang="ar-SA" smtClean="0"/>
              <a:pPr>
                <a:defRPr/>
              </a:pPr>
              <a:t>98</a:t>
            </a:fld>
            <a:endParaRPr lang="en-US"/>
          </a:p>
        </p:txBody>
      </p:sp>
      <p:pic>
        <p:nvPicPr>
          <p:cNvPr id="108546" name="Picture 2" descr="C:\Users\user-26-4-12\Documents\Scanned Documents\Oral Health Education Model.bmp"/>
          <p:cNvPicPr>
            <a:picLocks noChangeAspect="1" noChangeArrowheads="1"/>
          </p:cNvPicPr>
          <p:nvPr/>
        </p:nvPicPr>
        <p:blipFill>
          <a:blip r:embed="rId2" cstate="print"/>
          <a:srcRect l="4421" t="7933" r="4215" b="2538"/>
          <a:stretch>
            <a:fillRect/>
          </a:stretch>
        </p:blipFill>
        <p:spPr bwMode="auto">
          <a:xfrm>
            <a:off x="1979712" y="980728"/>
            <a:ext cx="5400600" cy="5112568"/>
          </a:xfrm>
          <a:prstGeom prst="rect">
            <a:avLst/>
          </a:prstGeom>
          <a:ln w="228600" cap="sq" cmpd="thickThin">
            <a:solidFill>
              <a:srgbClr val="000000"/>
            </a:solidFill>
            <a:prstDash val="solid"/>
            <a:miter lim="800000"/>
          </a:ln>
          <a:effectLst>
            <a:innerShdw blurRad="76200">
              <a:srgbClr val="000000"/>
            </a:innerShdw>
          </a:effectLst>
        </p:spPr>
      </p:pic>
      <p:sp>
        <p:nvSpPr>
          <p:cNvPr id="8" name="عنصر نائب للتاريخ 3"/>
          <p:cNvSpPr txBox="1">
            <a:spLocks/>
          </p:cNvSpPr>
          <p:nvPr/>
        </p:nvSpPr>
        <p:spPr bwMode="auto">
          <a:xfrm>
            <a:off x="2483768" y="1268760"/>
            <a:ext cx="1872208" cy="288032"/>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200" dirty="0" smtClean="0">
                <a:effectLst>
                  <a:outerShdw blurRad="38100" dist="38100" dir="2700000" algn="tl">
                    <a:srgbClr val="000000"/>
                  </a:outerShdw>
                </a:effectLst>
              </a:rPr>
              <a:t>1. Assertive Assessment</a:t>
            </a:r>
            <a:endParaRPr kumimoji="0" lang="en-US" sz="1200" i="0" u="none" strike="noStrike" kern="1200" cap="none" spc="0" normalizeH="0" baseline="0" noProof="0" dirty="0">
              <a:ln>
                <a:noFill/>
              </a:ln>
              <a:solidFill>
                <a:schemeClr val="tx1"/>
              </a:solidFill>
              <a:effectLst>
                <a:outerShdw blurRad="38100" dist="38100" dir="2700000" algn="tl">
                  <a:srgbClr val="000000"/>
                </a:outerShdw>
              </a:effectLst>
              <a:uLnTx/>
              <a:uFillTx/>
              <a:latin typeface="Arial" pitchFamily="34" charset="0"/>
              <a:ea typeface="+mn-ea"/>
              <a:cs typeface="Arial" pitchFamily="34" charset="0"/>
            </a:endParaRPr>
          </a:p>
        </p:txBody>
      </p:sp>
    </p:spTree>
  </p:cSld>
  <p:clrMapOvr>
    <a:masterClrMapping/>
  </p:clrMapOvr>
  <p:transition>
    <p:push dir="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CHS487</a:t>
            </a:r>
            <a:endParaRPr lang="en-US"/>
          </a:p>
        </p:txBody>
      </p:sp>
      <p:sp>
        <p:nvSpPr>
          <p:cNvPr id="5" name="عنصر نائب للتذييل 4"/>
          <p:cNvSpPr>
            <a:spLocks noGrp="1"/>
          </p:cNvSpPr>
          <p:nvPr>
            <p:ph type="ftr" sz="quarter" idx="11"/>
          </p:nvPr>
        </p:nvSpPr>
        <p:spPr/>
        <p:txBody>
          <a:bodyPr/>
          <a:lstStyle/>
          <a:p>
            <a:pPr>
              <a:defRPr/>
            </a:pPr>
            <a:r>
              <a:rPr lang="en-US" smtClean="0"/>
              <a:t>Johali 2 DHES 2014</a:t>
            </a:r>
            <a:endParaRPr lang="en-US"/>
          </a:p>
        </p:txBody>
      </p:sp>
      <p:sp>
        <p:nvSpPr>
          <p:cNvPr id="6" name="عنصر نائب لرقم الشريحة 5"/>
          <p:cNvSpPr>
            <a:spLocks noGrp="1"/>
          </p:cNvSpPr>
          <p:nvPr>
            <p:ph type="sldNum" sz="quarter" idx="12"/>
          </p:nvPr>
        </p:nvSpPr>
        <p:spPr/>
        <p:txBody>
          <a:bodyPr/>
          <a:lstStyle/>
          <a:p>
            <a:pPr>
              <a:defRPr/>
            </a:pPr>
            <a:fld id="{A229E3CA-DA70-44A8-988C-89006E1821B0}" type="slidenum">
              <a:rPr lang="ar-SA"/>
              <a:pPr>
                <a:defRPr/>
              </a:pPr>
              <a:t>99</a:t>
            </a:fld>
            <a:endParaRPr lang="en-US"/>
          </a:p>
        </p:txBody>
      </p:sp>
      <p:sp>
        <p:nvSpPr>
          <p:cNvPr id="108546" name="Rectangle 2"/>
          <p:cNvSpPr>
            <a:spLocks noGrp="1" noRot="1" noChangeArrowheads="1"/>
          </p:cNvSpPr>
          <p:nvPr>
            <p:ph type="title"/>
          </p:nvPr>
        </p:nvSpPr>
        <p:spPr>
          <a:xfrm>
            <a:off x="323850" y="228600"/>
            <a:ext cx="8515350" cy="679450"/>
          </a:xfrm>
        </p:spPr>
        <p:txBody>
          <a:bodyPr/>
          <a:lstStyle/>
          <a:p>
            <a:pPr algn="ctr" eaLnBrk="1" hangingPunct="1">
              <a:defRPr/>
            </a:pPr>
            <a:r>
              <a:rPr lang="en-US" sz="2000" dirty="0" smtClean="0"/>
              <a:t>PLANNING</a:t>
            </a:r>
            <a:r>
              <a:rPr lang="en-US" sz="2400" dirty="0" smtClean="0"/>
              <a:t> </a:t>
            </a:r>
            <a:br>
              <a:rPr lang="en-US" sz="2400" dirty="0" smtClean="0"/>
            </a:br>
            <a:r>
              <a:rPr lang="en-US" sz="2000" dirty="0" smtClean="0"/>
              <a:t>The PROCESS PLANNING </a:t>
            </a:r>
            <a:r>
              <a:rPr lang="en-US" sz="2000" b="0" dirty="0" smtClean="0"/>
              <a:t>CYCLE</a:t>
            </a:r>
            <a:r>
              <a:rPr lang="en-US" sz="2000" dirty="0" smtClean="0"/>
              <a:t> MODEL (PPCM)</a:t>
            </a:r>
          </a:p>
        </p:txBody>
      </p:sp>
      <p:pic>
        <p:nvPicPr>
          <p:cNvPr id="97286" name="Picture 4" descr="HEHA Planning Cycle Model2"/>
          <p:cNvPicPr>
            <a:picLocks noGrp="1" noChangeAspect="1" noChangeArrowheads="1"/>
          </p:cNvPicPr>
          <p:nvPr>
            <p:ph type="body" idx="1"/>
          </p:nvPr>
        </p:nvPicPr>
        <p:blipFill>
          <a:blip r:embed="rId2" cstate="print"/>
          <a:srcRect/>
          <a:stretch>
            <a:fillRect/>
          </a:stretch>
        </p:blipFill>
        <p:spPr>
          <a:xfrm>
            <a:off x="1187450" y="1100157"/>
            <a:ext cx="7200900" cy="5043487"/>
          </a:xfrm>
          <a:noFill/>
        </p:spPr>
      </p:pic>
    </p:spTree>
  </p:cSld>
  <p:clrMapOvr>
    <a:masterClrMapping/>
  </p:clrMapOvr>
  <p:transition>
    <p:push dir="r"/>
  </p:transition>
</p:sld>
</file>

<file path=ppt/theme/theme1.xml><?xml version="1.0" encoding="utf-8"?>
<a:theme xmlns:a="http://schemas.openxmlformats.org/drawingml/2006/main" name="Glass Layers">
  <a:themeElements>
    <a:clrScheme name="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fontScheme name="Glass Layers">
      <a:majorFont>
        <a:latin typeface="Arial Black"/>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Glass Layers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Glass Layers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Glass Layers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Glass Layers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Glass Layers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Glass Layers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Glass Layers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سمة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BE32251A5C8747A3537C2C009815A8" ma:contentTypeVersion="0" ma:contentTypeDescription="Create a new document." ma:contentTypeScope="" ma:versionID="254c646c79fc89a2248b2d8f05d2758b">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B480FFF4-A248-4EC5-9CFD-7AE5EDEB7E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9C9BD82-1CC4-4298-8984-1F2355C95EAF}">
  <ds:schemaRefs>
    <ds:schemaRef ds:uri="http://schemas.microsoft.com/sharepoint/v3/contenttype/forms"/>
  </ds:schemaRefs>
</ds:datastoreItem>
</file>

<file path=customXml/itemProps3.xml><?xml version="1.0" encoding="utf-8"?>
<ds:datastoreItem xmlns:ds="http://schemas.openxmlformats.org/officeDocument/2006/customXml" ds:itemID="{04DA4FFE-1980-4FA3-8162-6DD0C5024681}">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Flow</Template>
  <TotalTime>7567</TotalTime>
  <Words>7814</Words>
  <Application>Microsoft Office PowerPoint</Application>
  <PresentationFormat>عرض على الشاشة (3:4)‏</PresentationFormat>
  <Paragraphs>1662</Paragraphs>
  <Slides>114</Slides>
  <Notes>12</Notes>
  <HiddenSlides>0</HiddenSlides>
  <MMClips>0</MMClips>
  <ScaleCrop>false</ScaleCrop>
  <HeadingPairs>
    <vt:vector size="6" baseType="variant">
      <vt:variant>
        <vt:lpstr>سمة</vt:lpstr>
      </vt:variant>
      <vt:variant>
        <vt:i4>1</vt:i4>
      </vt:variant>
      <vt:variant>
        <vt:lpstr>خوادم OLE مضمنة</vt:lpstr>
      </vt:variant>
      <vt:variant>
        <vt:i4>2</vt:i4>
      </vt:variant>
      <vt:variant>
        <vt:lpstr>عناوين الشرائح</vt:lpstr>
      </vt:variant>
      <vt:variant>
        <vt:i4>114</vt:i4>
      </vt:variant>
    </vt:vector>
  </HeadingPairs>
  <TitlesOfParts>
    <vt:vector size="117" baseType="lpstr">
      <vt:lpstr>Glass Layers</vt:lpstr>
      <vt:lpstr>تخطيط</vt:lpstr>
      <vt:lpstr>شريحة</vt:lpstr>
      <vt:lpstr>KINGDOM OF SAUDI ARABIA MINISTRY OF HIGHER EDUCTION KING SAUD UNIVERSITY CAMS \ DENTAL HEALTH DEPARTMENT  </vt:lpstr>
      <vt:lpstr>الشريحة 2</vt:lpstr>
      <vt:lpstr>CHS487 Promontory</vt:lpstr>
      <vt:lpstr>Course Teaching and Learning Objectives &amp; Outcomes </vt:lpstr>
      <vt:lpstr>T &amp; L Introductory </vt:lpstr>
      <vt:lpstr>الشريحة 6</vt:lpstr>
      <vt:lpstr>CHS487  TEACHING &amp; LEARNING PLAN   APCHER QDHE  </vt:lpstr>
      <vt:lpstr>The Most Recommended Reference &amp; Source</vt:lpstr>
      <vt:lpstr>الشريحة 9</vt:lpstr>
      <vt:lpstr>REASONING  WHY DHE  ? </vt:lpstr>
      <vt:lpstr>The DHJD</vt:lpstr>
      <vt:lpstr>الشريحة 12</vt:lpstr>
      <vt:lpstr>الشريحة 13</vt:lpstr>
      <vt:lpstr> PROBE  DHE HISTORY &amp; DEFINE TERMS  </vt:lpstr>
      <vt:lpstr> “Nature &amp; History  Proper Definition”</vt:lpstr>
      <vt:lpstr>Probe  E, H &amp; DHE History &amp; Define Terms   What is the “EDUCATION? that we are looking for ?</vt:lpstr>
      <vt:lpstr>PROBE  E  H  DHE  HISTORY &amp; DEFINE TERMS   What is the “EDUCATION? that we are looking for ?</vt:lpstr>
      <vt:lpstr>PROBE  E  H  DHE  HISTORY &amp; DEFINE TERMS   What is the “EDUCATION? that we are looking for ?</vt:lpstr>
      <vt:lpstr>PROBE  E  H  DHE  HISTORY &amp; DEFINE TERMS   What is the “EDUCATION? that we are looking for ?</vt:lpstr>
      <vt:lpstr>PROBE  E  H  DHE  HISTORY &amp; DEFINE TERMS   What is the “EDUCATION? that we are looking for ?</vt:lpstr>
      <vt:lpstr>Common Philosophies (Systems) of Education Just look for the Place of Education that we are looking for?</vt:lpstr>
      <vt:lpstr>الشريحة 22</vt:lpstr>
      <vt:lpstr>PROBE HE HISTORY &amp; DEFINE TERMS   “What  is “HEALTH” That We Are Looking For </vt:lpstr>
      <vt:lpstr>الشريحة 24</vt:lpstr>
      <vt:lpstr>PROBE  E  H  DHE  HISTORY &amp; DEFINE TERMS   What is the “DHE “ that we are looking for ?</vt:lpstr>
      <vt:lpstr>PROBE  E  H  DHE  HISTORY &amp; DEFINE TERMS   What is the “DHE “ that we are looking for ?</vt:lpstr>
      <vt:lpstr>PROBE  E  H  DHE  HISTORY &amp; DEFINE TERMS   What is the “DHE “ that we are looking for ?</vt:lpstr>
      <vt:lpstr>PROBE  E  H  DHE  HISTORY &amp; DEFINE TERMS   What is the “DHE “ that we are looking for ?</vt:lpstr>
      <vt:lpstr>PROBE  E  H  DHE  HISTORY &amp; DEFINE TERMS   What is the “DHE “ that we are looking for ?</vt:lpstr>
      <vt:lpstr> What Is Counseling </vt:lpstr>
      <vt:lpstr>Ego Reflective Conclusion &amp; Questions?! </vt:lpstr>
      <vt:lpstr>Health Promotion  the New, the Fashionable the Millennium Name</vt:lpstr>
      <vt:lpstr>Health Promotion  the Fashionable Millennium ‘New’ Name</vt:lpstr>
      <vt:lpstr>HP Def. Model:</vt:lpstr>
      <vt:lpstr>WHO Health Promotion Principles</vt:lpstr>
      <vt:lpstr>HP Optimal Wellness Model </vt:lpstr>
      <vt:lpstr>الشريحة 37</vt:lpstr>
      <vt:lpstr>Johali DHES2013</vt:lpstr>
      <vt:lpstr> PERSONALITY  (Self)  DEVELOPMENTAL THEORIES  (PDT)  Personality Theory of Development </vt:lpstr>
      <vt:lpstr>PDT: A Creative Integrated Global Model</vt:lpstr>
      <vt:lpstr>PDT: What is Personality </vt:lpstr>
      <vt:lpstr>PDT</vt:lpstr>
      <vt:lpstr>SELF THEORIES</vt:lpstr>
      <vt:lpstr>Self-Concept of Learning </vt:lpstr>
      <vt:lpstr>Self-Determinism - Development  theories</vt:lpstr>
      <vt:lpstr>MASLOW HIERACRCHY (Ladder)  BASIC HUMAN NEEDS</vt:lpstr>
      <vt:lpstr>COLEMAN P DEVELOPMENT STAGES (CDS) Comparative Summary CDS/ Maslow</vt:lpstr>
      <vt:lpstr>PSYCHO-LEARNING THEORIES </vt:lpstr>
      <vt:lpstr>PERCEPTION THEORY The base of Human Behavioral Model (HBM) &amp; Assertive DHE</vt:lpstr>
      <vt:lpstr>MOTIVATION THEORY </vt:lpstr>
      <vt:lpstr>MOTIVATION THEORY</vt:lpstr>
      <vt:lpstr>P &amp; M  THE GENERAL TWO PRINCIPLES</vt:lpstr>
      <vt:lpstr>THEORY OF BEHAVIORAL EDUCATIONAL OBJECTIVES  Learn to behave   BLOOM s’ TAXONOMY OF LEARNING OBJECTIVES  the Domains </vt:lpstr>
      <vt:lpstr>THEORY OF BEHAVIORAL EDUCATIONAL OBJECTIVES- Learn to behave The BLOOM s’ TAXONOMY OF  LEARNING OBJECTIVES Domains Verbs</vt:lpstr>
      <vt:lpstr>HBM</vt:lpstr>
      <vt:lpstr>Health Belief Model (HBM)</vt:lpstr>
      <vt:lpstr>HBM the Modified Model the Schematic Diagram </vt:lpstr>
      <vt:lpstr>HBM the Model just see</vt:lpstr>
      <vt:lpstr>الشريحة 59</vt:lpstr>
      <vt:lpstr>HBM Predict &amp; explain Sick Role &amp; Predict Preventive H Behavior   </vt:lpstr>
      <vt:lpstr>DHES </vt:lpstr>
      <vt:lpstr>ETHICS  THE MOAJOE ISLAMIC ETHICAL BASES ISLAMIC ESSENTIALS</vt:lpstr>
      <vt:lpstr>THE MOAJOE ISLAMIC ETHICAL BASES  ISLAMIC FOUNDATIONS</vt:lpstr>
      <vt:lpstr>THE MOAJOR ISLAMIC ETHICAL BASES GLOBAL MORAL REASONING  THREE MAJOR LEVELS + 6 STAGES</vt:lpstr>
      <vt:lpstr>THE MOAJOE ISLAMIC ETHICAL BASES  GLOBAL ETHICS PRINCIPLES</vt:lpstr>
      <vt:lpstr>THE MOAJOE ISLAMIC ETHICAL BASES                        THE ETHICAL SEVEN SEAS (7C’s)  1st Step towards QUALITY  NHEPC COMMUNICTION</vt:lpstr>
      <vt:lpstr>الشريحة 67</vt:lpstr>
      <vt:lpstr>Related HE COMMUNICATION THEORIES &amp; SKILLS Interaction Theory</vt:lpstr>
      <vt:lpstr> Related HE COMMUNICATION THEORIES &amp; SKILLS  Attitude Change Theory</vt:lpstr>
      <vt:lpstr>Related HE COMMUNICATION THEORIES &amp; SKILLS  Types &amp; Skills of Human Communication </vt:lpstr>
      <vt:lpstr>الشريحة 71</vt:lpstr>
      <vt:lpstr>HCP COMPONENTS &amp; STEPS</vt:lpstr>
      <vt:lpstr>DHES NETWORK</vt:lpstr>
      <vt:lpstr>THE SEVEN (7) TOPS HEALTH COMMUNICTION SKILLS</vt:lpstr>
      <vt:lpstr>APCHER QUALITY Assertive Patient Centred HE’R with Best Evidence </vt:lpstr>
      <vt:lpstr>Managerial DHE Communicative Styles</vt:lpstr>
      <vt:lpstr>Reasoning  APCHER DHES QUALITY </vt:lpstr>
      <vt:lpstr>DHES APCHER Quality the Model  </vt:lpstr>
      <vt:lpstr> PATIENT COUNSELING  </vt:lpstr>
      <vt:lpstr> METHODOLOGIES  &amp;  TECHNOLOGIES</vt:lpstr>
      <vt:lpstr>METHODOLOGIES &amp; TECHNOLOGIES the Scientific Bases: Define &amp; Reasoning Why &amp; How to choose the appropriate ? </vt:lpstr>
      <vt:lpstr>M &amp; T  MAJOR METHODS</vt:lpstr>
      <vt:lpstr>MAJOR TECHNOLOGIES</vt:lpstr>
      <vt:lpstr>M Types with Kinds of Learning; Status of Learners plus Advantages &amp; Disadvantages</vt:lpstr>
      <vt:lpstr>Health Problem and Behavior Based Characters   M &amp; T  Relation to Objectives &amp; Complexity </vt:lpstr>
      <vt:lpstr>الشريحة 86</vt:lpstr>
      <vt:lpstr>TECHNOLOGIES 1 Advantages _ Disadvantages &amp; Practice with different situations</vt:lpstr>
      <vt:lpstr>الشريحة 88</vt:lpstr>
      <vt:lpstr>الشريحة 89</vt:lpstr>
      <vt:lpstr>DHES Hyper Technology</vt:lpstr>
      <vt:lpstr>DHES</vt:lpstr>
      <vt:lpstr>PLANNING Defining Most Related Terms - the most repetitive  </vt:lpstr>
      <vt:lpstr>Planning Defining most related Terms</vt:lpstr>
      <vt:lpstr>Planning Defining most related Terms</vt:lpstr>
      <vt:lpstr>PLANNING the Principle</vt:lpstr>
      <vt:lpstr>TRADITIONAL PLANING (TP)?  VS  PLANNING FOR QUALITY DHES ?</vt:lpstr>
      <vt:lpstr>PRECEDE is P……….; .………. ; …….. Causes in ……….. Diagnosis ……….   PRECEDE is Predisposing; Reinforcing; Enabling Causes in Educational Diagnosis Evaluation - Draw or Fill gaps ….. Focus on Phases; PER &amp; Behavior ?</vt:lpstr>
      <vt:lpstr>Dental HES\Oral HES Models </vt:lpstr>
      <vt:lpstr>PLANNING  The PROCESS PLANNING CYCLE MODEL (PPCM)</vt:lpstr>
      <vt:lpstr>Johali Concise QHL the QDHES</vt:lpstr>
      <vt:lpstr>Let us read, observe and think What this means ? Individual ‘write’ – Peer ‘write’ – Small Groups “write-compare’</vt:lpstr>
      <vt:lpstr>Play  Outpatient \ Inpatient</vt:lpstr>
      <vt:lpstr>Set a ZD DHES Plans ? </vt:lpstr>
      <vt:lpstr>Others</vt:lpstr>
      <vt:lpstr>HE  FIELDS &amp; SPECIALTIES; ASSOCIATIONS; RESOURCES &amp; References </vt:lpstr>
      <vt:lpstr>HE  FIELDS &amp; SPECIALTIES; ASSOCIATIONS; RESOURCES &amp; References </vt:lpstr>
      <vt:lpstr>HE  FIELDS &amp; SPECIALTIES; ASSOCIATIONS; RESOURCES &amp; References </vt:lpstr>
      <vt:lpstr>HEALTH EDUCATION FIELDS &amp; SPECIALTIES </vt:lpstr>
      <vt:lpstr>LOCAL  HE ASSOCIATIONS RESOURCES</vt:lpstr>
      <vt:lpstr>Our Live حياتنا  الجمعية الخيرية السعودية للتثقيف الصحي</vt:lpstr>
      <vt:lpstr>Global Associations &amp; Resources </vt:lpstr>
      <vt:lpstr>DHES Summary </vt:lpstr>
      <vt:lpstr>The Lecturer Publications Further Future References</vt:lpstr>
      <vt:lpstr>With My Great Best Wishes </vt:lpstr>
    </vt:vector>
  </TitlesOfParts>
  <Company>SELF</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HP</dc:creator>
  <cp:lastModifiedBy>win7</cp:lastModifiedBy>
  <cp:revision>476</cp:revision>
  <dcterms:created xsi:type="dcterms:W3CDTF">2008-10-26T03:43:25Z</dcterms:created>
  <dcterms:modified xsi:type="dcterms:W3CDTF">2016-08-24T11:24:14Z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0x01010063BE32251A5C8747A3537C2C009815A8</vt:lpwstr>
  </property>
</Properties>
</file>