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Default Extension="sldx" ContentType="application/vnd.openxmlformats-officedocument.presentationml.slide"/>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Default Extension="wav" ContentType="audio/wav"/>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notesMasterIdLst>
    <p:notesMasterId r:id="rId81"/>
  </p:notesMasterIdLst>
  <p:sldIdLst>
    <p:sldId id="368" r:id="rId5"/>
    <p:sldId id="256" r:id="rId6"/>
    <p:sldId id="365" r:id="rId7"/>
    <p:sldId id="391" r:id="rId8"/>
    <p:sldId id="392" r:id="rId9"/>
    <p:sldId id="423" r:id="rId10"/>
    <p:sldId id="393" r:id="rId11"/>
    <p:sldId id="394" r:id="rId12"/>
    <p:sldId id="395" r:id="rId13"/>
    <p:sldId id="414" r:id="rId14"/>
    <p:sldId id="399" r:id="rId15"/>
    <p:sldId id="413" r:id="rId16"/>
    <p:sldId id="515" r:id="rId17"/>
    <p:sldId id="523" r:id="rId18"/>
    <p:sldId id="421" r:id="rId19"/>
    <p:sldId id="396" r:id="rId20"/>
    <p:sldId id="484" r:id="rId21"/>
    <p:sldId id="485" r:id="rId22"/>
    <p:sldId id="416" r:id="rId23"/>
    <p:sldId id="450" r:id="rId24"/>
    <p:sldId id="452" r:id="rId25"/>
    <p:sldId id="453" r:id="rId26"/>
    <p:sldId id="454" r:id="rId27"/>
    <p:sldId id="424" r:id="rId28"/>
    <p:sldId id="401" r:id="rId29"/>
    <p:sldId id="517" r:id="rId30"/>
    <p:sldId id="516" r:id="rId31"/>
    <p:sldId id="519" r:id="rId32"/>
    <p:sldId id="520" r:id="rId33"/>
    <p:sldId id="449" r:id="rId34"/>
    <p:sldId id="400" r:id="rId35"/>
    <p:sldId id="504" r:id="rId36"/>
    <p:sldId id="524" r:id="rId37"/>
    <p:sldId id="466" r:id="rId38"/>
    <p:sldId id="468" r:id="rId39"/>
    <p:sldId id="469" r:id="rId40"/>
    <p:sldId id="486" r:id="rId41"/>
    <p:sldId id="471" r:id="rId42"/>
    <p:sldId id="501" r:id="rId43"/>
    <p:sldId id="474" r:id="rId44"/>
    <p:sldId id="473" r:id="rId45"/>
    <p:sldId id="502" r:id="rId46"/>
    <p:sldId id="511" r:id="rId47"/>
    <p:sldId id="509" r:id="rId48"/>
    <p:sldId id="510" r:id="rId49"/>
    <p:sldId id="508" r:id="rId50"/>
    <p:sldId id="505" r:id="rId51"/>
    <p:sldId id="491" r:id="rId52"/>
    <p:sldId id="506" r:id="rId53"/>
    <p:sldId id="496" r:id="rId54"/>
    <p:sldId id="500" r:id="rId55"/>
    <p:sldId id="493" r:id="rId56"/>
    <p:sldId id="499" r:id="rId57"/>
    <p:sldId id="498" r:id="rId58"/>
    <p:sldId id="434" r:id="rId59"/>
    <p:sldId id="435" r:id="rId60"/>
    <p:sldId id="436" r:id="rId61"/>
    <p:sldId id="437" r:id="rId62"/>
    <p:sldId id="438" r:id="rId63"/>
    <p:sldId id="439" r:id="rId64"/>
    <p:sldId id="448" r:id="rId65"/>
    <p:sldId id="480" r:id="rId66"/>
    <p:sldId id="478" r:id="rId67"/>
    <p:sldId id="476" r:id="rId68"/>
    <p:sldId id="477" r:id="rId69"/>
    <p:sldId id="487" r:id="rId70"/>
    <p:sldId id="441" r:id="rId71"/>
    <p:sldId id="442" r:id="rId72"/>
    <p:sldId id="443" r:id="rId73"/>
    <p:sldId id="444" r:id="rId74"/>
    <p:sldId id="445" r:id="rId75"/>
    <p:sldId id="446" r:id="rId76"/>
    <p:sldId id="447" r:id="rId77"/>
    <p:sldId id="463" r:id="rId78"/>
    <p:sldId id="387" r:id="rId79"/>
    <p:sldId id="522" r:id="rId80"/>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659" autoAdjust="0"/>
    <p:restoredTop sz="91695" autoAdjust="0"/>
  </p:normalViewPr>
  <p:slideViewPr>
    <p:cSldViewPr>
      <p:cViewPr>
        <p:scale>
          <a:sx n="70" d="100"/>
          <a:sy n="70" d="100"/>
        </p:scale>
        <p:origin x="-13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4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presProps" Target="presProp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B191CF-068D-45DB-8F09-690899CFD716}" type="doc">
      <dgm:prSet loTypeId="urn:microsoft.com/office/officeart/2005/8/layout/venn2" loCatId="relationship" qsTypeId="urn:microsoft.com/office/officeart/2005/8/quickstyle/simple1" qsCatId="simple" csTypeId="urn:microsoft.com/office/officeart/2005/8/colors/accent0_2" csCatId="mainScheme" phldr="1"/>
      <dgm:spPr/>
      <dgm:t>
        <a:bodyPr/>
        <a:lstStyle/>
        <a:p>
          <a:endParaRPr lang="en-US"/>
        </a:p>
      </dgm:t>
    </dgm:pt>
    <dgm:pt modelId="{2635E374-89D6-4EB8-9DB8-40E8850320BB}">
      <dgm:prSet phldrT="[Text]" custT="1"/>
      <dgm:spPr/>
      <dgm:t>
        <a:bodyPr lIns="0" tIns="0" rIns="0" bIns="0" anchor="ctr" anchorCtr="0"/>
        <a:lstStyle/>
        <a:p>
          <a:r>
            <a:rPr lang="en-US" sz="1400" b="1" dirty="0" smtClean="0">
              <a:solidFill>
                <a:schemeClr val="bg2"/>
              </a:solidFill>
            </a:rPr>
            <a:t>Communication </a:t>
          </a:r>
          <a:endParaRPr lang="en-US" sz="1400" b="1" dirty="0">
            <a:solidFill>
              <a:schemeClr val="bg2"/>
            </a:solidFill>
          </a:endParaRPr>
        </a:p>
      </dgm:t>
    </dgm:pt>
    <dgm:pt modelId="{0F640855-5FC7-47D7-9DC8-76BE073378CC}" type="parTrans" cxnId="{73BECF1C-7899-4248-94E5-9957BB46433D}">
      <dgm:prSet/>
      <dgm:spPr/>
      <dgm:t>
        <a:bodyPr/>
        <a:lstStyle/>
        <a:p>
          <a:endParaRPr lang="en-US" sz="1400"/>
        </a:p>
      </dgm:t>
    </dgm:pt>
    <dgm:pt modelId="{2F5AAC68-49C5-4930-886D-08F4AE4EBCB6}" type="sibTrans" cxnId="{73BECF1C-7899-4248-94E5-9957BB46433D}">
      <dgm:prSet/>
      <dgm:spPr/>
      <dgm:t>
        <a:bodyPr/>
        <a:lstStyle/>
        <a:p>
          <a:endParaRPr lang="en-US" sz="1400"/>
        </a:p>
      </dgm:t>
    </dgm:pt>
    <dgm:pt modelId="{415E3331-9145-47FD-857B-E05BBBCA9ADA}">
      <dgm:prSet phldrT="[Text]" custT="1"/>
      <dgm:spPr/>
      <dgm:t>
        <a:bodyPr lIns="0" tIns="0" rIns="0" bIns="0"/>
        <a:lstStyle/>
        <a:p>
          <a:r>
            <a:rPr lang="en-US" sz="1400" dirty="0"/>
            <a:t>Cooperation</a:t>
          </a:r>
        </a:p>
      </dgm:t>
    </dgm:pt>
    <dgm:pt modelId="{C69567E9-94AF-4F68-A286-DA015F3EE0F6}" type="parTrans" cxnId="{8DC28231-275E-41A0-8C7A-5883E54DFE43}">
      <dgm:prSet/>
      <dgm:spPr/>
      <dgm:t>
        <a:bodyPr/>
        <a:lstStyle/>
        <a:p>
          <a:endParaRPr lang="en-US" sz="1400"/>
        </a:p>
      </dgm:t>
    </dgm:pt>
    <dgm:pt modelId="{0B056656-F4F0-4B1D-9FDF-AD656C3E7A04}" type="sibTrans" cxnId="{8DC28231-275E-41A0-8C7A-5883E54DFE43}">
      <dgm:prSet/>
      <dgm:spPr/>
      <dgm:t>
        <a:bodyPr/>
        <a:lstStyle/>
        <a:p>
          <a:endParaRPr lang="en-US" sz="1400"/>
        </a:p>
      </dgm:t>
    </dgm:pt>
    <dgm:pt modelId="{71141B01-2460-4FFF-897B-9F1326F1561F}">
      <dgm:prSet phldrT="[Text]" custT="1"/>
      <dgm:spPr/>
      <dgm:t>
        <a:bodyPr lIns="0" tIns="0" rIns="0" bIns="0"/>
        <a:lstStyle/>
        <a:p>
          <a:r>
            <a:rPr lang="en-US" sz="1400" dirty="0" smtClean="0"/>
            <a:t>Coordination</a:t>
          </a:r>
          <a:endParaRPr lang="en-US" sz="1400" dirty="0"/>
        </a:p>
      </dgm:t>
    </dgm:pt>
    <dgm:pt modelId="{61C6AB7A-9B81-4BD8-A0A2-A5C614F07EB8}" type="parTrans" cxnId="{076CA502-ABF1-4FE5-98E4-5C73AAD96A60}">
      <dgm:prSet/>
      <dgm:spPr/>
      <dgm:t>
        <a:bodyPr/>
        <a:lstStyle/>
        <a:p>
          <a:endParaRPr lang="en-US" sz="1400"/>
        </a:p>
      </dgm:t>
    </dgm:pt>
    <dgm:pt modelId="{707E3DCD-31AB-455F-9DAE-9066283EECE6}" type="sibTrans" cxnId="{076CA502-ABF1-4FE5-98E4-5C73AAD96A60}">
      <dgm:prSet/>
      <dgm:spPr/>
      <dgm:t>
        <a:bodyPr/>
        <a:lstStyle/>
        <a:p>
          <a:endParaRPr lang="en-US" sz="1400"/>
        </a:p>
      </dgm:t>
    </dgm:pt>
    <dgm:pt modelId="{3414D9B6-B107-4B86-B595-8A763E6A3804}">
      <dgm:prSet phldrT="[Text]" custT="1"/>
      <dgm:spPr/>
      <dgm:t>
        <a:bodyPr lIns="0" tIns="0" rIns="0" bIns="0"/>
        <a:lstStyle/>
        <a:p>
          <a:r>
            <a:rPr lang="en-US" sz="1400" dirty="0" smtClean="0"/>
            <a:t>Collaboration</a:t>
          </a:r>
          <a:endParaRPr lang="en-US" sz="1400" dirty="0"/>
        </a:p>
      </dgm:t>
    </dgm:pt>
    <dgm:pt modelId="{7BE5117D-09A5-409B-B846-FE6583666D3C}" type="parTrans" cxnId="{5E1C2B20-7373-4F82-A6F1-0E947224E07D}">
      <dgm:prSet/>
      <dgm:spPr/>
      <dgm:t>
        <a:bodyPr/>
        <a:lstStyle/>
        <a:p>
          <a:endParaRPr lang="en-US" sz="1400"/>
        </a:p>
      </dgm:t>
    </dgm:pt>
    <dgm:pt modelId="{6DAFE1BD-8E79-4AF5-92BC-57DFB7EC1C03}" type="sibTrans" cxnId="{5E1C2B20-7373-4F82-A6F1-0E947224E07D}">
      <dgm:prSet/>
      <dgm:spPr/>
      <dgm:t>
        <a:bodyPr/>
        <a:lstStyle/>
        <a:p>
          <a:endParaRPr lang="en-US" sz="1400"/>
        </a:p>
      </dgm:t>
    </dgm:pt>
    <dgm:pt modelId="{28068557-C8E2-4AE4-AA86-F2317E46CE92}" type="pres">
      <dgm:prSet presAssocID="{3BB191CF-068D-45DB-8F09-690899CFD716}" presName="Name0" presStyleCnt="0">
        <dgm:presLayoutVars>
          <dgm:chMax val="7"/>
          <dgm:resizeHandles val="exact"/>
        </dgm:presLayoutVars>
      </dgm:prSet>
      <dgm:spPr/>
      <dgm:t>
        <a:bodyPr/>
        <a:lstStyle/>
        <a:p>
          <a:endParaRPr lang="en-US"/>
        </a:p>
      </dgm:t>
    </dgm:pt>
    <dgm:pt modelId="{3F963A83-FD74-4317-9884-8F6765C52FB4}" type="pres">
      <dgm:prSet presAssocID="{3BB191CF-068D-45DB-8F09-690899CFD716}" presName="comp1" presStyleCnt="0"/>
      <dgm:spPr/>
      <dgm:t>
        <a:bodyPr/>
        <a:lstStyle/>
        <a:p>
          <a:pPr rtl="1"/>
          <a:endParaRPr lang="ar-SA"/>
        </a:p>
      </dgm:t>
    </dgm:pt>
    <dgm:pt modelId="{C3DFC433-74DF-4DCC-8BFC-1FE13E35E4CE}" type="pres">
      <dgm:prSet presAssocID="{3BB191CF-068D-45DB-8F09-690899CFD716}" presName="circle1" presStyleLbl="node1" presStyleIdx="0" presStyleCnt="4" custScaleX="153061" custLinFactNeighborX="0" custLinFactNeighborY="2041"/>
      <dgm:spPr/>
      <dgm:t>
        <a:bodyPr/>
        <a:lstStyle/>
        <a:p>
          <a:endParaRPr lang="en-US"/>
        </a:p>
      </dgm:t>
    </dgm:pt>
    <dgm:pt modelId="{3CF67777-925D-497C-8E9E-625A024FE16D}" type="pres">
      <dgm:prSet presAssocID="{3BB191CF-068D-45DB-8F09-690899CFD716}" presName="c1text" presStyleLbl="node1" presStyleIdx="0" presStyleCnt="4">
        <dgm:presLayoutVars>
          <dgm:bulletEnabled val="1"/>
        </dgm:presLayoutVars>
      </dgm:prSet>
      <dgm:spPr/>
      <dgm:t>
        <a:bodyPr/>
        <a:lstStyle/>
        <a:p>
          <a:endParaRPr lang="en-US"/>
        </a:p>
      </dgm:t>
    </dgm:pt>
    <dgm:pt modelId="{6CF0959C-3108-4AFB-984F-D8B8AD877F0C}" type="pres">
      <dgm:prSet presAssocID="{3BB191CF-068D-45DB-8F09-690899CFD716}" presName="comp2" presStyleCnt="0"/>
      <dgm:spPr/>
      <dgm:t>
        <a:bodyPr/>
        <a:lstStyle/>
        <a:p>
          <a:pPr rtl="1"/>
          <a:endParaRPr lang="ar-SA"/>
        </a:p>
      </dgm:t>
    </dgm:pt>
    <dgm:pt modelId="{E208E642-BB98-4C62-BFB7-9B387AD25E1D}" type="pres">
      <dgm:prSet presAssocID="{3BB191CF-068D-45DB-8F09-690899CFD716}" presName="circle2" presStyleLbl="node1" presStyleIdx="1" presStyleCnt="4" custScaleX="158346" custLinFactNeighborX="-1184" custLinFactNeighborY="3061"/>
      <dgm:spPr/>
      <dgm:t>
        <a:bodyPr/>
        <a:lstStyle/>
        <a:p>
          <a:endParaRPr lang="en-US"/>
        </a:p>
      </dgm:t>
    </dgm:pt>
    <dgm:pt modelId="{94FF6E6E-E9C1-4E07-A654-61D99914BB19}" type="pres">
      <dgm:prSet presAssocID="{3BB191CF-068D-45DB-8F09-690899CFD716}" presName="c2text" presStyleLbl="node1" presStyleIdx="1" presStyleCnt="4">
        <dgm:presLayoutVars>
          <dgm:bulletEnabled val="1"/>
        </dgm:presLayoutVars>
      </dgm:prSet>
      <dgm:spPr/>
      <dgm:t>
        <a:bodyPr/>
        <a:lstStyle/>
        <a:p>
          <a:endParaRPr lang="en-US"/>
        </a:p>
      </dgm:t>
    </dgm:pt>
    <dgm:pt modelId="{5D827CC0-0C82-4325-91DD-544F6A48E1E2}" type="pres">
      <dgm:prSet presAssocID="{3BB191CF-068D-45DB-8F09-690899CFD716}" presName="comp3" presStyleCnt="0"/>
      <dgm:spPr/>
      <dgm:t>
        <a:bodyPr/>
        <a:lstStyle/>
        <a:p>
          <a:pPr rtl="1"/>
          <a:endParaRPr lang="ar-SA"/>
        </a:p>
      </dgm:t>
    </dgm:pt>
    <dgm:pt modelId="{AC4A6A79-C592-499E-93F3-8CCA659C597D}" type="pres">
      <dgm:prSet presAssocID="{3BB191CF-068D-45DB-8F09-690899CFD716}" presName="circle3" presStyleLbl="node1" presStyleIdx="2" presStyleCnt="4" custScaleX="195985"/>
      <dgm:spPr/>
      <dgm:t>
        <a:bodyPr/>
        <a:lstStyle/>
        <a:p>
          <a:endParaRPr lang="en-US"/>
        </a:p>
      </dgm:t>
    </dgm:pt>
    <dgm:pt modelId="{2818B660-C859-4AAC-9E56-508C045F12C2}" type="pres">
      <dgm:prSet presAssocID="{3BB191CF-068D-45DB-8F09-690899CFD716}" presName="c3text" presStyleLbl="node1" presStyleIdx="2" presStyleCnt="4">
        <dgm:presLayoutVars>
          <dgm:bulletEnabled val="1"/>
        </dgm:presLayoutVars>
      </dgm:prSet>
      <dgm:spPr/>
      <dgm:t>
        <a:bodyPr/>
        <a:lstStyle/>
        <a:p>
          <a:endParaRPr lang="en-US"/>
        </a:p>
      </dgm:t>
    </dgm:pt>
    <dgm:pt modelId="{4FAA2A8F-7951-4E28-8D89-7C06A62C25F5}" type="pres">
      <dgm:prSet presAssocID="{3BB191CF-068D-45DB-8F09-690899CFD716}" presName="comp4" presStyleCnt="0"/>
      <dgm:spPr/>
      <dgm:t>
        <a:bodyPr/>
        <a:lstStyle/>
        <a:p>
          <a:pPr rtl="1"/>
          <a:endParaRPr lang="ar-SA"/>
        </a:p>
      </dgm:t>
    </dgm:pt>
    <dgm:pt modelId="{2882B201-24A3-4B9F-8A6D-0DB4AAB907B1}" type="pres">
      <dgm:prSet presAssocID="{3BB191CF-068D-45DB-8F09-690899CFD716}" presName="circle4" presStyleLbl="node1" presStyleIdx="3" presStyleCnt="4" custScaleX="159199" custLinFactNeighborX="2412" custLinFactNeighborY="37179"/>
      <dgm:spPr/>
      <dgm:t>
        <a:bodyPr/>
        <a:lstStyle/>
        <a:p>
          <a:endParaRPr lang="en-US"/>
        </a:p>
      </dgm:t>
    </dgm:pt>
    <dgm:pt modelId="{CE662D72-6C2F-4E91-A9CD-25717AE451E6}" type="pres">
      <dgm:prSet presAssocID="{3BB191CF-068D-45DB-8F09-690899CFD716}" presName="c4text" presStyleLbl="node1" presStyleIdx="3" presStyleCnt="4">
        <dgm:presLayoutVars>
          <dgm:bulletEnabled val="1"/>
        </dgm:presLayoutVars>
      </dgm:prSet>
      <dgm:spPr/>
      <dgm:t>
        <a:bodyPr/>
        <a:lstStyle/>
        <a:p>
          <a:endParaRPr lang="en-US"/>
        </a:p>
      </dgm:t>
    </dgm:pt>
  </dgm:ptLst>
  <dgm:cxnLst>
    <dgm:cxn modelId="{CC104049-E736-4B9B-A2FF-F994B29F6196}" type="presOf" srcId="{71141B01-2460-4FFF-897B-9F1326F1561F}" destId="{2818B660-C859-4AAC-9E56-508C045F12C2}" srcOrd="1" destOrd="0" presId="urn:microsoft.com/office/officeart/2005/8/layout/venn2"/>
    <dgm:cxn modelId="{7EB0E42A-4102-42C8-A0B5-4746674AF35B}" type="presOf" srcId="{2635E374-89D6-4EB8-9DB8-40E8850320BB}" destId="{C3DFC433-74DF-4DCC-8BFC-1FE13E35E4CE}" srcOrd="0" destOrd="0" presId="urn:microsoft.com/office/officeart/2005/8/layout/venn2"/>
    <dgm:cxn modelId="{8DC28231-275E-41A0-8C7A-5883E54DFE43}" srcId="{3BB191CF-068D-45DB-8F09-690899CFD716}" destId="{415E3331-9145-47FD-857B-E05BBBCA9ADA}" srcOrd="1" destOrd="0" parTransId="{C69567E9-94AF-4F68-A286-DA015F3EE0F6}" sibTransId="{0B056656-F4F0-4B1D-9FDF-AD656C3E7A04}"/>
    <dgm:cxn modelId="{3002857D-0671-41DF-9AB7-BD0B83999451}" type="presOf" srcId="{415E3331-9145-47FD-857B-E05BBBCA9ADA}" destId="{94FF6E6E-E9C1-4E07-A654-61D99914BB19}" srcOrd="1" destOrd="0" presId="urn:microsoft.com/office/officeart/2005/8/layout/venn2"/>
    <dgm:cxn modelId="{3DBB4C6F-D727-4536-829F-EF3D09BF886B}" type="presOf" srcId="{3BB191CF-068D-45DB-8F09-690899CFD716}" destId="{28068557-C8E2-4AE4-AA86-F2317E46CE92}" srcOrd="0" destOrd="0" presId="urn:microsoft.com/office/officeart/2005/8/layout/venn2"/>
    <dgm:cxn modelId="{5E1C2B20-7373-4F82-A6F1-0E947224E07D}" srcId="{3BB191CF-068D-45DB-8F09-690899CFD716}" destId="{3414D9B6-B107-4B86-B595-8A763E6A3804}" srcOrd="3" destOrd="0" parTransId="{7BE5117D-09A5-409B-B846-FE6583666D3C}" sibTransId="{6DAFE1BD-8E79-4AF5-92BC-57DFB7EC1C03}"/>
    <dgm:cxn modelId="{46C723FB-6ADF-443C-9D31-C03BE809646A}" type="presOf" srcId="{3414D9B6-B107-4B86-B595-8A763E6A3804}" destId="{CE662D72-6C2F-4E91-A9CD-25717AE451E6}" srcOrd="1" destOrd="0" presId="urn:microsoft.com/office/officeart/2005/8/layout/venn2"/>
    <dgm:cxn modelId="{076CA502-ABF1-4FE5-98E4-5C73AAD96A60}" srcId="{3BB191CF-068D-45DB-8F09-690899CFD716}" destId="{71141B01-2460-4FFF-897B-9F1326F1561F}" srcOrd="2" destOrd="0" parTransId="{61C6AB7A-9B81-4BD8-A0A2-A5C614F07EB8}" sibTransId="{707E3DCD-31AB-455F-9DAE-9066283EECE6}"/>
    <dgm:cxn modelId="{73BECF1C-7899-4248-94E5-9957BB46433D}" srcId="{3BB191CF-068D-45DB-8F09-690899CFD716}" destId="{2635E374-89D6-4EB8-9DB8-40E8850320BB}" srcOrd="0" destOrd="0" parTransId="{0F640855-5FC7-47D7-9DC8-76BE073378CC}" sibTransId="{2F5AAC68-49C5-4930-886D-08F4AE4EBCB6}"/>
    <dgm:cxn modelId="{FE8FF59D-8C22-490F-A09D-6086038CCE34}" type="presOf" srcId="{2635E374-89D6-4EB8-9DB8-40E8850320BB}" destId="{3CF67777-925D-497C-8E9E-625A024FE16D}" srcOrd="1" destOrd="0" presId="urn:microsoft.com/office/officeart/2005/8/layout/venn2"/>
    <dgm:cxn modelId="{380B6E7B-15F0-4802-B03E-6A7F2B4A8BFC}" type="presOf" srcId="{3414D9B6-B107-4B86-B595-8A763E6A3804}" destId="{2882B201-24A3-4B9F-8A6D-0DB4AAB907B1}" srcOrd="0" destOrd="0" presId="urn:microsoft.com/office/officeart/2005/8/layout/venn2"/>
    <dgm:cxn modelId="{A6E1B8D1-447B-4FDD-B97A-66D35B379047}" type="presOf" srcId="{415E3331-9145-47FD-857B-E05BBBCA9ADA}" destId="{E208E642-BB98-4C62-BFB7-9B387AD25E1D}" srcOrd="0" destOrd="0" presId="urn:microsoft.com/office/officeart/2005/8/layout/venn2"/>
    <dgm:cxn modelId="{51BC5479-FAFA-41FD-A995-8C6172DDD5E8}" type="presOf" srcId="{71141B01-2460-4FFF-897B-9F1326F1561F}" destId="{AC4A6A79-C592-499E-93F3-8CCA659C597D}" srcOrd="0" destOrd="0" presId="urn:microsoft.com/office/officeart/2005/8/layout/venn2"/>
    <dgm:cxn modelId="{4AB8F7E7-BC40-484A-9E7A-FDAD08CD8F5E}" type="presParOf" srcId="{28068557-C8E2-4AE4-AA86-F2317E46CE92}" destId="{3F963A83-FD74-4317-9884-8F6765C52FB4}" srcOrd="0" destOrd="0" presId="urn:microsoft.com/office/officeart/2005/8/layout/venn2"/>
    <dgm:cxn modelId="{1101CC44-F3F7-42A2-96A4-2ECBFB02933F}" type="presParOf" srcId="{3F963A83-FD74-4317-9884-8F6765C52FB4}" destId="{C3DFC433-74DF-4DCC-8BFC-1FE13E35E4CE}" srcOrd="0" destOrd="0" presId="urn:microsoft.com/office/officeart/2005/8/layout/venn2"/>
    <dgm:cxn modelId="{E0E9FD51-BA9E-4C15-AAF7-FE90FBA60E91}" type="presParOf" srcId="{3F963A83-FD74-4317-9884-8F6765C52FB4}" destId="{3CF67777-925D-497C-8E9E-625A024FE16D}" srcOrd="1" destOrd="0" presId="urn:microsoft.com/office/officeart/2005/8/layout/venn2"/>
    <dgm:cxn modelId="{CA46152D-D880-4E79-BB65-11C17CACDD06}" type="presParOf" srcId="{28068557-C8E2-4AE4-AA86-F2317E46CE92}" destId="{6CF0959C-3108-4AFB-984F-D8B8AD877F0C}" srcOrd="1" destOrd="0" presId="urn:microsoft.com/office/officeart/2005/8/layout/venn2"/>
    <dgm:cxn modelId="{51063EC9-5B49-489C-8354-01578727049B}" type="presParOf" srcId="{6CF0959C-3108-4AFB-984F-D8B8AD877F0C}" destId="{E208E642-BB98-4C62-BFB7-9B387AD25E1D}" srcOrd="0" destOrd="0" presId="urn:microsoft.com/office/officeart/2005/8/layout/venn2"/>
    <dgm:cxn modelId="{6B6C54B3-8A3F-4B7B-8B66-BE4DDA9F0D5D}" type="presParOf" srcId="{6CF0959C-3108-4AFB-984F-D8B8AD877F0C}" destId="{94FF6E6E-E9C1-4E07-A654-61D99914BB19}" srcOrd="1" destOrd="0" presId="urn:microsoft.com/office/officeart/2005/8/layout/venn2"/>
    <dgm:cxn modelId="{8085B28C-644F-4BA4-8BC4-21EC4E012B3B}" type="presParOf" srcId="{28068557-C8E2-4AE4-AA86-F2317E46CE92}" destId="{5D827CC0-0C82-4325-91DD-544F6A48E1E2}" srcOrd="2" destOrd="0" presId="urn:microsoft.com/office/officeart/2005/8/layout/venn2"/>
    <dgm:cxn modelId="{8B58F5BC-F9C1-48B7-B1C9-9A4ACD4B0D29}" type="presParOf" srcId="{5D827CC0-0C82-4325-91DD-544F6A48E1E2}" destId="{AC4A6A79-C592-499E-93F3-8CCA659C597D}" srcOrd="0" destOrd="0" presId="urn:microsoft.com/office/officeart/2005/8/layout/venn2"/>
    <dgm:cxn modelId="{FC575E17-538F-4472-BE27-8A25A61A03F1}" type="presParOf" srcId="{5D827CC0-0C82-4325-91DD-544F6A48E1E2}" destId="{2818B660-C859-4AAC-9E56-508C045F12C2}" srcOrd="1" destOrd="0" presId="urn:microsoft.com/office/officeart/2005/8/layout/venn2"/>
    <dgm:cxn modelId="{1FCF61A8-4501-4B1B-A0B9-F8E7BA1DB6C8}" type="presParOf" srcId="{28068557-C8E2-4AE4-AA86-F2317E46CE92}" destId="{4FAA2A8F-7951-4E28-8D89-7C06A62C25F5}" srcOrd="3" destOrd="0" presId="urn:microsoft.com/office/officeart/2005/8/layout/venn2"/>
    <dgm:cxn modelId="{C71201C0-486E-4683-8A40-4E728D93E300}" type="presParOf" srcId="{4FAA2A8F-7951-4E28-8D89-7C06A62C25F5}" destId="{2882B201-24A3-4B9F-8A6D-0DB4AAB907B1}" srcOrd="0" destOrd="0" presId="urn:microsoft.com/office/officeart/2005/8/layout/venn2"/>
    <dgm:cxn modelId="{A7935B89-5BA3-45B5-B05C-E2CD7B8CDF17}" type="presParOf" srcId="{4FAA2A8F-7951-4E28-8D89-7C06A62C25F5}" destId="{CE662D72-6C2F-4E91-A9CD-25717AE451E6}" srcOrd="1" destOrd="0" presId="urn:microsoft.com/office/officeart/2005/8/layout/venn2"/>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B191CF-068D-45DB-8F09-690899CFD716}" type="doc">
      <dgm:prSet loTypeId="urn:microsoft.com/office/officeart/2005/8/layout/venn2" loCatId="relationship" qsTypeId="urn:microsoft.com/office/officeart/2005/8/quickstyle/simple1" qsCatId="simple" csTypeId="urn:microsoft.com/office/officeart/2005/8/colors/accent0_2" csCatId="mainScheme" phldr="1"/>
      <dgm:spPr/>
      <dgm:t>
        <a:bodyPr/>
        <a:lstStyle/>
        <a:p>
          <a:endParaRPr lang="en-US"/>
        </a:p>
      </dgm:t>
    </dgm:pt>
    <dgm:pt modelId="{2635E374-89D6-4EB8-9DB8-40E8850320BB}">
      <dgm:prSet phldrT="[Text]" custT="1"/>
      <dgm:spPr/>
      <dgm:t>
        <a:bodyPr lIns="0" tIns="0" rIns="0" bIns="0" anchor="ctr" anchorCtr="0"/>
        <a:lstStyle/>
        <a:p>
          <a:r>
            <a:rPr lang="en-US" sz="1800" dirty="0" smtClean="0">
              <a:solidFill>
                <a:schemeClr val="bg2"/>
              </a:solidFill>
            </a:rPr>
            <a:t>Communication</a:t>
          </a:r>
          <a:endParaRPr lang="en-US" sz="1800" dirty="0">
            <a:solidFill>
              <a:schemeClr val="bg2"/>
            </a:solidFill>
          </a:endParaRPr>
        </a:p>
      </dgm:t>
    </dgm:pt>
    <dgm:pt modelId="{0F640855-5FC7-47D7-9DC8-76BE073378CC}" type="parTrans" cxnId="{73BECF1C-7899-4248-94E5-9957BB46433D}">
      <dgm:prSet/>
      <dgm:spPr/>
      <dgm:t>
        <a:bodyPr/>
        <a:lstStyle/>
        <a:p>
          <a:endParaRPr lang="en-US"/>
        </a:p>
      </dgm:t>
    </dgm:pt>
    <dgm:pt modelId="{2F5AAC68-49C5-4930-886D-08F4AE4EBCB6}" type="sibTrans" cxnId="{73BECF1C-7899-4248-94E5-9957BB46433D}">
      <dgm:prSet/>
      <dgm:spPr/>
      <dgm:t>
        <a:bodyPr/>
        <a:lstStyle/>
        <a:p>
          <a:endParaRPr lang="en-US"/>
        </a:p>
      </dgm:t>
    </dgm:pt>
    <dgm:pt modelId="{E83AC69F-11B0-473E-BE34-6E293C0BFAD0}">
      <dgm:prSet phldrT="[Text]" custT="1"/>
      <dgm:spPr/>
      <dgm:t>
        <a:bodyPr lIns="0" tIns="0" rIns="0" bIns="0"/>
        <a:lstStyle/>
        <a:p>
          <a:r>
            <a:rPr lang="en-US" sz="1800" dirty="0" smtClean="0"/>
            <a:t>C &amp; I </a:t>
          </a:r>
          <a:r>
            <a:rPr lang="en-US" sz="1800" dirty="0" err="1" smtClean="0"/>
            <a:t>QHEHuCOM</a:t>
          </a:r>
          <a:endParaRPr lang="en-US" sz="1800" dirty="0"/>
        </a:p>
      </dgm:t>
    </dgm:pt>
    <dgm:pt modelId="{45B19FE8-C437-4578-A39F-9585A0737A4F}" type="parTrans" cxnId="{ED01E546-9006-4EBF-A3F3-BD5EE8726DB0}">
      <dgm:prSet/>
      <dgm:spPr/>
      <dgm:t>
        <a:bodyPr/>
        <a:lstStyle/>
        <a:p>
          <a:pPr rtl="1"/>
          <a:endParaRPr lang="ar-SA"/>
        </a:p>
      </dgm:t>
    </dgm:pt>
    <dgm:pt modelId="{CE638D1E-ACC3-49F3-A64C-61F0ED656678}" type="sibTrans" cxnId="{ED01E546-9006-4EBF-A3F3-BD5EE8726DB0}">
      <dgm:prSet/>
      <dgm:spPr/>
      <dgm:t>
        <a:bodyPr/>
        <a:lstStyle/>
        <a:p>
          <a:pPr rtl="1"/>
          <a:endParaRPr lang="ar-SA"/>
        </a:p>
      </dgm:t>
    </dgm:pt>
    <dgm:pt modelId="{FFB4CC4E-581A-4387-B592-0FC852E7E67D}">
      <dgm:prSet phldrT="[Text]" custT="1"/>
      <dgm:spPr/>
      <dgm:t>
        <a:bodyPr lIns="0" tIns="0" rIns="0" bIns="0" anchor="ctr" anchorCtr="0"/>
        <a:lstStyle/>
        <a:p>
          <a:r>
            <a:rPr lang="en-US" sz="1800" dirty="0" smtClean="0">
              <a:solidFill>
                <a:schemeClr val="bg2"/>
              </a:solidFill>
            </a:rPr>
            <a:t>CCT; CPS;CDM </a:t>
          </a:r>
          <a:endParaRPr lang="en-US" sz="1800" dirty="0">
            <a:solidFill>
              <a:schemeClr val="bg2"/>
            </a:solidFill>
          </a:endParaRPr>
        </a:p>
      </dgm:t>
    </dgm:pt>
    <dgm:pt modelId="{7E3ABFFF-EA8E-44F3-946E-236329511EB1}" type="parTrans" cxnId="{4280D3B5-F1DB-4211-B770-8C1DA63AF4F3}">
      <dgm:prSet/>
      <dgm:spPr/>
      <dgm:t>
        <a:bodyPr/>
        <a:lstStyle/>
        <a:p>
          <a:pPr rtl="1"/>
          <a:endParaRPr lang="ar-SA"/>
        </a:p>
      </dgm:t>
    </dgm:pt>
    <dgm:pt modelId="{2028DB07-6182-44F3-86B0-559402113882}" type="sibTrans" cxnId="{4280D3B5-F1DB-4211-B770-8C1DA63AF4F3}">
      <dgm:prSet/>
      <dgm:spPr/>
      <dgm:t>
        <a:bodyPr/>
        <a:lstStyle/>
        <a:p>
          <a:pPr rtl="1"/>
          <a:endParaRPr lang="ar-SA"/>
        </a:p>
      </dgm:t>
    </dgm:pt>
    <dgm:pt modelId="{AF13BF3E-36C3-449B-A036-5B4642FBB8D9}">
      <dgm:prSet phldrT="[Text]" custT="1"/>
      <dgm:spPr/>
      <dgm:t>
        <a:bodyPr lIns="0" tIns="0" rIns="0" bIns="0"/>
        <a:lstStyle/>
        <a:p>
          <a:r>
            <a:rPr lang="en-US" sz="1800" dirty="0" smtClean="0"/>
            <a:t>C. Coordination</a:t>
          </a:r>
          <a:endParaRPr lang="en-US" sz="1800" dirty="0"/>
        </a:p>
      </dgm:t>
    </dgm:pt>
    <dgm:pt modelId="{E9FFC032-3B5D-45DD-9C1B-626582382E26}" type="parTrans" cxnId="{577A76BC-8612-4548-BDDA-E252134F7705}">
      <dgm:prSet/>
      <dgm:spPr/>
      <dgm:t>
        <a:bodyPr/>
        <a:lstStyle/>
        <a:p>
          <a:pPr rtl="1"/>
          <a:endParaRPr lang="ar-SA"/>
        </a:p>
      </dgm:t>
    </dgm:pt>
    <dgm:pt modelId="{6C401DAE-FF8A-4BD4-90F8-351BBA27DF4E}" type="sibTrans" cxnId="{577A76BC-8612-4548-BDDA-E252134F7705}">
      <dgm:prSet/>
      <dgm:spPr/>
      <dgm:t>
        <a:bodyPr/>
        <a:lstStyle/>
        <a:p>
          <a:pPr rtl="1"/>
          <a:endParaRPr lang="ar-SA"/>
        </a:p>
      </dgm:t>
    </dgm:pt>
    <dgm:pt modelId="{8D866610-01BD-4659-A25F-4BFC02FF6061}">
      <dgm:prSet phldrT="[Text]" custT="1"/>
      <dgm:spPr/>
      <dgm:t>
        <a:bodyPr lIns="0" tIns="0" rIns="0" bIns="0"/>
        <a:lstStyle/>
        <a:p>
          <a:r>
            <a:rPr lang="en-US" sz="1800" dirty="0" smtClean="0"/>
            <a:t>C. Collaboration</a:t>
          </a:r>
          <a:endParaRPr lang="en-US" sz="1800" dirty="0"/>
        </a:p>
      </dgm:t>
    </dgm:pt>
    <dgm:pt modelId="{DD79D28F-9A56-433B-8B78-F181DF823CBB}" type="parTrans" cxnId="{EA195A23-AEA4-41C1-8797-D803BF959157}">
      <dgm:prSet/>
      <dgm:spPr/>
      <dgm:t>
        <a:bodyPr/>
        <a:lstStyle/>
        <a:p>
          <a:pPr rtl="1"/>
          <a:endParaRPr lang="ar-SA"/>
        </a:p>
      </dgm:t>
    </dgm:pt>
    <dgm:pt modelId="{5441E98B-19E9-4282-AB08-4BA8E41853EC}" type="sibTrans" cxnId="{EA195A23-AEA4-41C1-8797-D803BF959157}">
      <dgm:prSet/>
      <dgm:spPr/>
      <dgm:t>
        <a:bodyPr/>
        <a:lstStyle/>
        <a:p>
          <a:pPr rtl="1"/>
          <a:endParaRPr lang="ar-SA"/>
        </a:p>
      </dgm:t>
    </dgm:pt>
    <dgm:pt modelId="{CF1BD192-A0CE-47E3-9079-5BBC90F13863}">
      <dgm:prSet phldrT="[Text]" custT="1"/>
      <dgm:spPr/>
      <dgm:t>
        <a:bodyPr lIns="0" tIns="0" rIns="0" bIns="0"/>
        <a:lstStyle/>
        <a:p>
          <a:r>
            <a:rPr lang="en-US" sz="1800" dirty="0" smtClean="0"/>
            <a:t>C. Cooperation</a:t>
          </a:r>
          <a:endParaRPr lang="en-US" sz="1800" dirty="0"/>
        </a:p>
      </dgm:t>
    </dgm:pt>
    <dgm:pt modelId="{31F6717E-A276-4B85-A412-BA3B82C2D411}" type="parTrans" cxnId="{39D3D016-72AB-420A-A943-5906FCC7D8A3}">
      <dgm:prSet/>
      <dgm:spPr/>
      <dgm:t>
        <a:bodyPr/>
        <a:lstStyle/>
        <a:p>
          <a:pPr rtl="1"/>
          <a:endParaRPr lang="ar-SA"/>
        </a:p>
      </dgm:t>
    </dgm:pt>
    <dgm:pt modelId="{D97EABE1-08E3-46D7-ADE2-2E439AC417C7}" type="sibTrans" cxnId="{39D3D016-72AB-420A-A943-5906FCC7D8A3}">
      <dgm:prSet/>
      <dgm:spPr/>
      <dgm:t>
        <a:bodyPr/>
        <a:lstStyle/>
        <a:p>
          <a:pPr rtl="1"/>
          <a:endParaRPr lang="ar-SA"/>
        </a:p>
      </dgm:t>
    </dgm:pt>
    <dgm:pt modelId="{28068557-C8E2-4AE4-AA86-F2317E46CE92}" type="pres">
      <dgm:prSet presAssocID="{3BB191CF-068D-45DB-8F09-690899CFD716}" presName="Name0" presStyleCnt="0">
        <dgm:presLayoutVars>
          <dgm:chMax val="7"/>
          <dgm:resizeHandles val="exact"/>
        </dgm:presLayoutVars>
      </dgm:prSet>
      <dgm:spPr/>
      <dgm:t>
        <a:bodyPr/>
        <a:lstStyle/>
        <a:p>
          <a:endParaRPr lang="en-US"/>
        </a:p>
      </dgm:t>
    </dgm:pt>
    <dgm:pt modelId="{3F963A83-FD74-4317-9884-8F6765C52FB4}" type="pres">
      <dgm:prSet presAssocID="{3BB191CF-068D-45DB-8F09-690899CFD716}" presName="comp1" presStyleCnt="0"/>
      <dgm:spPr/>
      <dgm:t>
        <a:bodyPr/>
        <a:lstStyle/>
        <a:p>
          <a:pPr rtl="1"/>
          <a:endParaRPr lang="ar-SA"/>
        </a:p>
      </dgm:t>
    </dgm:pt>
    <dgm:pt modelId="{C3DFC433-74DF-4DCC-8BFC-1FE13E35E4CE}" type="pres">
      <dgm:prSet presAssocID="{3BB191CF-068D-45DB-8F09-690899CFD716}" presName="circle1" presStyleLbl="node1" presStyleIdx="0" presStyleCnt="6" custScaleX="161986" custLinFactNeighborX="-5475" custLinFactNeighborY="-25887"/>
      <dgm:spPr/>
      <dgm:t>
        <a:bodyPr/>
        <a:lstStyle/>
        <a:p>
          <a:endParaRPr lang="en-US"/>
        </a:p>
      </dgm:t>
    </dgm:pt>
    <dgm:pt modelId="{3CF67777-925D-497C-8E9E-625A024FE16D}" type="pres">
      <dgm:prSet presAssocID="{3BB191CF-068D-45DB-8F09-690899CFD716}" presName="c1text" presStyleLbl="node1" presStyleIdx="0" presStyleCnt="6">
        <dgm:presLayoutVars>
          <dgm:bulletEnabled val="1"/>
        </dgm:presLayoutVars>
      </dgm:prSet>
      <dgm:spPr/>
      <dgm:t>
        <a:bodyPr/>
        <a:lstStyle/>
        <a:p>
          <a:endParaRPr lang="en-US"/>
        </a:p>
      </dgm:t>
    </dgm:pt>
    <dgm:pt modelId="{6CF0959C-3108-4AFB-984F-D8B8AD877F0C}" type="pres">
      <dgm:prSet presAssocID="{3BB191CF-068D-45DB-8F09-690899CFD716}" presName="comp2" presStyleCnt="0"/>
      <dgm:spPr/>
      <dgm:t>
        <a:bodyPr/>
        <a:lstStyle/>
        <a:p>
          <a:pPr rtl="1"/>
          <a:endParaRPr lang="ar-SA"/>
        </a:p>
      </dgm:t>
    </dgm:pt>
    <dgm:pt modelId="{E208E642-BB98-4C62-BFB7-9B387AD25E1D}" type="pres">
      <dgm:prSet presAssocID="{3BB191CF-068D-45DB-8F09-690899CFD716}" presName="circle2" presStyleLbl="node1" presStyleIdx="1" presStyleCnt="6" custScaleX="159222" custScaleY="99779" custLinFactNeighborX="-509"/>
      <dgm:spPr/>
      <dgm:t>
        <a:bodyPr/>
        <a:lstStyle/>
        <a:p>
          <a:endParaRPr lang="en-US"/>
        </a:p>
      </dgm:t>
    </dgm:pt>
    <dgm:pt modelId="{94FF6E6E-E9C1-4E07-A654-61D99914BB19}" type="pres">
      <dgm:prSet presAssocID="{3BB191CF-068D-45DB-8F09-690899CFD716}" presName="c2text" presStyleLbl="node1" presStyleIdx="1" presStyleCnt="6">
        <dgm:presLayoutVars>
          <dgm:bulletEnabled val="1"/>
        </dgm:presLayoutVars>
      </dgm:prSet>
      <dgm:spPr/>
      <dgm:t>
        <a:bodyPr/>
        <a:lstStyle/>
        <a:p>
          <a:endParaRPr lang="en-US"/>
        </a:p>
      </dgm:t>
    </dgm:pt>
    <dgm:pt modelId="{5D827CC0-0C82-4325-91DD-544F6A48E1E2}" type="pres">
      <dgm:prSet presAssocID="{3BB191CF-068D-45DB-8F09-690899CFD716}" presName="comp3" presStyleCnt="0"/>
      <dgm:spPr/>
      <dgm:t>
        <a:bodyPr/>
        <a:lstStyle/>
        <a:p>
          <a:pPr rtl="1"/>
          <a:endParaRPr lang="ar-SA"/>
        </a:p>
      </dgm:t>
    </dgm:pt>
    <dgm:pt modelId="{AC4A6A79-C592-499E-93F3-8CCA659C597D}" type="pres">
      <dgm:prSet presAssocID="{3BB191CF-068D-45DB-8F09-690899CFD716}" presName="circle3" presStyleLbl="node1" presStyleIdx="2" presStyleCnt="6" custScaleX="164253" custScaleY="97104"/>
      <dgm:spPr/>
      <dgm:t>
        <a:bodyPr/>
        <a:lstStyle/>
        <a:p>
          <a:endParaRPr lang="en-US"/>
        </a:p>
      </dgm:t>
    </dgm:pt>
    <dgm:pt modelId="{2818B660-C859-4AAC-9E56-508C045F12C2}" type="pres">
      <dgm:prSet presAssocID="{3BB191CF-068D-45DB-8F09-690899CFD716}" presName="c3text" presStyleLbl="node1" presStyleIdx="2" presStyleCnt="6">
        <dgm:presLayoutVars>
          <dgm:bulletEnabled val="1"/>
        </dgm:presLayoutVars>
      </dgm:prSet>
      <dgm:spPr/>
      <dgm:t>
        <a:bodyPr/>
        <a:lstStyle/>
        <a:p>
          <a:endParaRPr lang="en-US"/>
        </a:p>
      </dgm:t>
    </dgm:pt>
    <dgm:pt modelId="{4FAA2A8F-7951-4E28-8D89-7C06A62C25F5}" type="pres">
      <dgm:prSet presAssocID="{3BB191CF-068D-45DB-8F09-690899CFD716}" presName="comp4" presStyleCnt="0"/>
      <dgm:spPr/>
      <dgm:t>
        <a:bodyPr/>
        <a:lstStyle/>
        <a:p>
          <a:pPr rtl="1"/>
          <a:endParaRPr lang="ar-SA"/>
        </a:p>
      </dgm:t>
    </dgm:pt>
    <dgm:pt modelId="{2882B201-24A3-4B9F-8A6D-0DB4AAB907B1}" type="pres">
      <dgm:prSet presAssocID="{3BB191CF-068D-45DB-8F09-690899CFD716}" presName="circle4" presStyleLbl="node1" presStyleIdx="3" presStyleCnt="6" custScaleX="164023" custScaleY="97104"/>
      <dgm:spPr/>
      <dgm:t>
        <a:bodyPr/>
        <a:lstStyle/>
        <a:p>
          <a:endParaRPr lang="en-US"/>
        </a:p>
      </dgm:t>
    </dgm:pt>
    <dgm:pt modelId="{CE662D72-6C2F-4E91-A9CD-25717AE451E6}" type="pres">
      <dgm:prSet presAssocID="{3BB191CF-068D-45DB-8F09-690899CFD716}" presName="c4text" presStyleLbl="node1" presStyleIdx="3" presStyleCnt="6">
        <dgm:presLayoutVars>
          <dgm:bulletEnabled val="1"/>
        </dgm:presLayoutVars>
      </dgm:prSet>
      <dgm:spPr/>
      <dgm:t>
        <a:bodyPr/>
        <a:lstStyle/>
        <a:p>
          <a:endParaRPr lang="en-US"/>
        </a:p>
      </dgm:t>
    </dgm:pt>
    <dgm:pt modelId="{2BEE0AD4-5519-4FC2-A8D8-E0C175961C0E}" type="pres">
      <dgm:prSet presAssocID="{3BB191CF-068D-45DB-8F09-690899CFD716}" presName="comp5" presStyleCnt="0"/>
      <dgm:spPr/>
    </dgm:pt>
    <dgm:pt modelId="{F6BE1959-0F90-4E4D-AB81-F66253775CB4}" type="pres">
      <dgm:prSet presAssocID="{3BB191CF-068D-45DB-8F09-690899CFD716}" presName="circle5" presStyleLbl="node1" presStyleIdx="4" presStyleCnt="6" custScaleX="172466" custScaleY="97104"/>
      <dgm:spPr/>
      <dgm:t>
        <a:bodyPr/>
        <a:lstStyle/>
        <a:p>
          <a:pPr rtl="1"/>
          <a:endParaRPr lang="ar-SA"/>
        </a:p>
      </dgm:t>
    </dgm:pt>
    <dgm:pt modelId="{ECCA202D-EB6D-4B86-8F26-DCE394370B18}" type="pres">
      <dgm:prSet presAssocID="{3BB191CF-068D-45DB-8F09-690899CFD716}" presName="c5text" presStyleLbl="node1" presStyleIdx="4" presStyleCnt="6">
        <dgm:presLayoutVars>
          <dgm:bulletEnabled val="1"/>
        </dgm:presLayoutVars>
      </dgm:prSet>
      <dgm:spPr/>
      <dgm:t>
        <a:bodyPr/>
        <a:lstStyle/>
        <a:p>
          <a:pPr rtl="1"/>
          <a:endParaRPr lang="ar-SA"/>
        </a:p>
      </dgm:t>
    </dgm:pt>
    <dgm:pt modelId="{7DF508A5-DB1B-498A-AF59-F510422B476F}" type="pres">
      <dgm:prSet presAssocID="{3BB191CF-068D-45DB-8F09-690899CFD716}" presName="comp6" presStyleCnt="0"/>
      <dgm:spPr/>
    </dgm:pt>
    <dgm:pt modelId="{B12B6E47-A2E0-4E08-85CE-C66881A1623D}" type="pres">
      <dgm:prSet presAssocID="{3BB191CF-068D-45DB-8F09-690899CFD716}" presName="circle6" presStyleLbl="node1" presStyleIdx="5" presStyleCnt="6" custScaleX="219341"/>
      <dgm:spPr/>
      <dgm:t>
        <a:bodyPr/>
        <a:lstStyle/>
        <a:p>
          <a:pPr rtl="1"/>
          <a:endParaRPr lang="ar-SA"/>
        </a:p>
      </dgm:t>
    </dgm:pt>
    <dgm:pt modelId="{17902001-06B0-4198-B151-7E50DFC9537A}" type="pres">
      <dgm:prSet presAssocID="{3BB191CF-068D-45DB-8F09-690899CFD716}" presName="c6text" presStyleLbl="node1" presStyleIdx="5" presStyleCnt="6">
        <dgm:presLayoutVars>
          <dgm:bulletEnabled val="1"/>
        </dgm:presLayoutVars>
      </dgm:prSet>
      <dgm:spPr/>
      <dgm:t>
        <a:bodyPr/>
        <a:lstStyle/>
        <a:p>
          <a:pPr rtl="1"/>
          <a:endParaRPr lang="ar-SA"/>
        </a:p>
      </dgm:t>
    </dgm:pt>
  </dgm:ptLst>
  <dgm:cxnLst>
    <dgm:cxn modelId="{EA195A23-AEA4-41C1-8797-D803BF959157}" srcId="{3BB191CF-068D-45DB-8F09-690899CFD716}" destId="{8D866610-01BD-4659-A25F-4BFC02FF6061}" srcOrd="3" destOrd="0" parTransId="{DD79D28F-9A56-433B-8B78-F181DF823CBB}" sibTransId="{5441E98B-19E9-4282-AB08-4BA8E41853EC}"/>
    <dgm:cxn modelId="{97DC7086-2E9F-4585-8CE7-00983316F351}" type="presOf" srcId="{AF13BF3E-36C3-449B-A036-5B4642FBB8D9}" destId="{AC4A6A79-C592-499E-93F3-8CCA659C597D}" srcOrd="0" destOrd="0" presId="urn:microsoft.com/office/officeart/2005/8/layout/venn2"/>
    <dgm:cxn modelId="{09DF7983-307E-4743-B001-E90FD85020BE}" type="presOf" srcId="{E83AC69F-11B0-473E-BE34-6E293C0BFAD0}" destId="{17902001-06B0-4198-B151-7E50DFC9537A}" srcOrd="1" destOrd="0" presId="urn:microsoft.com/office/officeart/2005/8/layout/venn2"/>
    <dgm:cxn modelId="{39D3D016-72AB-420A-A943-5906FCC7D8A3}" srcId="{3BB191CF-068D-45DB-8F09-690899CFD716}" destId="{CF1BD192-A0CE-47E3-9079-5BBC90F13863}" srcOrd="4" destOrd="0" parTransId="{31F6717E-A276-4B85-A412-BA3B82C2D411}" sibTransId="{D97EABE1-08E3-46D7-ADE2-2E439AC417C7}"/>
    <dgm:cxn modelId="{1A83BED6-B444-4BD7-8728-E336335191F3}" type="presOf" srcId="{CF1BD192-A0CE-47E3-9079-5BBC90F13863}" destId="{F6BE1959-0F90-4E4D-AB81-F66253775CB4}" srcOrd="0" destOrd="0" presId="urn:microsoft.com/office/officeart/2005/8/layout/venn2"/>
    <dgm:cxn modelId="{A730EBE9-F39D-458D-9C90-8C21A0DF1D32}" type="presOf" srcId="{E83AC69F-11B0-473E-BE34-6E293C0BFAD0}" destId="{B12B6E47-A2E0-4E08-85CE-C66881A1623D}" srcOrd="0" destOrd="0" presId="urn:microsoft.com/office/officeart/2005/8/layout/venn2"/>
    <dgm:cxn modelId="{95125E87-9C19-4DAF-97F3-D3FFB477C5BD}" type="presOf" srcId="{3BB191CF-068D-45DB-8F09-690899CFD716}" destId="{28068557-C8E2-4AE4-AA86-F2317E46CE92}" srcOrd="0" destOrd="0" presId="urn:microsoft.com/office/officeart/2005/8/layout/venn2"/>
    <dgm:cxn modelId="{34EC6E92-2DB8-4C10-9CE5-42A3F3BC1386}" type="presOf" srcId="{2635E374-89D6-4EB8-9DB8-40E8850320BB}" destId="{3CF67777-925D-497C-8E9E-625A024FE16D}" srcOrd="1" destOrd="0" presId="urn:microsoft.com/office/officeart/2005/8/layout/venn2"/>
    <dgm:cxn modelId="{67F2EAEF-F21C-4953-9A8F-53E41B3B309A}" type="presOf" srcId="{CF1BD192-A0CE-47E3-9079-5BBC90F13863}" destId="{ECCA202D-EB6D-4B86-8F26-DCE394370B18}" srcOrd="1" destOrd="0" presId="urn:microsoft.com/office/officeart/2005/8/layout/venn2"/>
    <dgm:cxn modelId="{73BECF1C-7899-4248-94E5-9957BB46433D}" srcId="{3BB191CF-068D-45DB-8F09-690899CFD716}" destId="{2635E374-89D6-4EB8-9DB8-40E8850320BB}" srcOrd="0" destOrd="0" parTransId="{0F640855-5FC7-47D7-9DC8-76BE073378CC}" sibTransId="{2F5AAC68-49C5-4930-886D-08F4AE4EBCB6}"/>
    <dgm:cxn modelId="{E80CEBB3-4058-4D27-A193-5EC0E053BBF1}" type="presOf" srcId="{2635E374-89D6-4EB8-9DB8-40E8850320BB}" destId="{C3DFC433-74DF-4DCC-8BFC-1FE13E35E4CE}" srcOrd="0" destOrd="0" presId="urn:microsoft.com/office/officeart/2005/8/layout/venn2"/>
    <dgm:cxn modelId="{ED01E546-9006-4EBF-A3F3-BD5EE8726DB0}" srcId="{3BB191CF-068D-45DB-8F09-690899CFD716}" destId="{E83AC69F-11B0-473E-BE34-6E293C0BFAD0}" srcOrd="5" destOrd="0" parTransId="{45B19FE8-C437-4578-A39F-9585A0737A4F}" sibTransId="{CE638D1E-ACC3-49F3-A64C-61F0ED656678}"/>
    <dgm:cxn modelId="{85DD6DAA-1174-416A-8CFB-0EAF4744230D}" type="presOf" srcId="{AF13BF3E-36C3-449B-A036-5B4642FBB8D9}" destId="{2818B660-C859-4AAC-9E56-508C045F12C2}" srcOrd="1" destOrd="0" presId="urn:microsoft.com/office/officeart/2005/8/layout/venn2"/>
    <dgm:cxn modelId="{73C96DF9-C124-4094-A0FA-535D96AAC95C}" type="presOf" srcId="{FFB4CC4E-581A-4387-B592-0FC852E7E67D}" destId="{94FF6E6E-E9C1-4E07-A654-61D99914BB19}" srcOrd="1" destOrd="0" presId="urn:microsoft.com/office/officeart/2005/8/layout/venn2"/>
    <dgm:cxn modelId="{4280D3B5-F1DB-4211-B770-8C1DA63AF4F3}" srcId="{3BB191CF-068D-45DB-8F09-690899CFD716}" destId="{FFB4CC4E-581A-4387-B592-0FC852E7E67D}" srcOrd="1" destOrd="0" parTransId="{7E3ABFFF-EA8E-44F3-946E-236329511EB1}" sibTransId="{2028DB07-6182-44F3-86B0-559402113882}"/>
    <dgm:cxn modelId="{710571F6-A71B-45F4-9277-3049098BC0E4}" type="presOf" srcId="{FFB4CC4E-581A-4387-B592-0FC852E7E67D}" destId="{E208E642-BB98-4C62-BFB7-9B387AD25E1D}" srcOrd="0" destOrd="0" presId="urn:microsoft.com/office/officeart/2005/8/layout/venn2"/>
    <dgm:cxn modelId="{38A9EE1F-1592-4450-A16C-17E24A707135}" type="presOf" srcId="{8D866610-01BD-4659-A25F-4BFC02FF6061}" destId="{CE662D72-6C2F-4E91-A9CD-25717AE451E6}" srcOrd="1" destOrd="0" presId="urn:microsoft.com/office/officeart/2005/8/layout/venn2"/>
    <dgm:cxn modelId="{577A76BC-8612-4548-BDDA-E252134F7705}" srcId="{3BB191CF-068D-45DB-8F09-690899CFD716}" destId="{AF13BF3E-36C3-449B-A036-5B4642FBB8D9}" srcOrd="2" destOrd="0" parTransId="{E9FFC032-3B5D-45DD-9C1B-626582382E26}" sibTransId="{6C401DAE-FF8A-4BD4-90F8-351BBA27DF4E}"/>
    <dgm:cxn modelId="{571BF86E-DFBA-4DD9-9471-8F5DD55D1C87}" type="presOf" srcId="{8D866610-01BD-4659-A25F-4BFC02FF6061}" destId="{2882B201-24A3-4B9F-8A6D-0DB4AAB907B1}" srcOrd="0" destOrd="0" presId="urn:microsoft.com/office/officeart/2005/8/layout/venn2"/>
    <dgm:cxn modelId="{09AEAFE0-44E9-44F2-B4B2-56B476CBC649}" type="presParOf" srcId="{28068557-C8E2-4AE4-AA86-F2317E46CE92}" destId="{3F963A83-FD74-4317-9884-8F6765C52FB4}" srcOrd="0" destOrd="0" presId="urn:microsoft.com/office/officeart/2005/8/layout/venn2"/>
    <dgm:cxn modelId="{40FB7CCE-88CC-4008-A292-BE048E3A2B15}" type="presParOf" srcId="{3F963A83-FD74-4317-9884-8F6765C52FB4}" destId="{C3DFC433-74DF-4DCC-8BFC-1FE13E35E4CE}" srcOrd="0" destOrd="0" presId="urn:microsoft.com/office/officeart/2005/8/layout/venn2"/>
    <dgm:cxn modelId="{A9545EE5-B5A2-4BF8-A902-83BA5B681E5D}" type="presParOf" srcId="{3F963A83-FD74-4317-9884-8F6765C52FB4}" destId="{3CF67777-925D-497C-8E9E-625A024FE16D}" srcOrd="1" destOrd="0" presId="urn:microsoft.com/office/officeart/2005/8/layout/venn2"/>
    <dgm:cxn modelId="{1F15B728-BF33-48B6-BA4B-A2E04F747B16}" type="presParOf" srcId="{28068557-C8E2-4AE4-AA86-F2317E46CE92}" destId="{6CF0959C-3108-4AFB-984F-D8B8AD877F0C}" srcOrd="1" destOrd="0" presId="urn:microsoft.com/office/officeart/2005/8/layout/venn2"/>
    <dgm:cxn modelId="{DF5BBE36-50FC-4FB2-A734-3624EE16DCA6}" type="presParOf" srcId="{6CF0959C-3108-4AFB-984F-D8B8AD877F0C}" destId="{E208E642-BB98-4C62-BFB7-9B387AD25E1D}" srcOrd="0" destOrd="0" presId="urn:microsoft.com/office/officeart/2005/8/layout/venn2"/>
    <dgm:cxn modelId="{FF669CF4-B482-400C-97B8-8032C2B298C0}" type="presParOf" srcId="{6CF0959C-3108-4AFB-984F-D8B8AD877F0C}" destId="{94FF6E6E-E9C1-4E07-A654-61D99914BB19}" srcOrd="1" destOrd="0" presId="urn:microsoft.com/office/officeart/2005/8/layout/venn2"/>
    <dgm:cxn modelId="{AFE6F86C-C835-44C4-B1E0-75617A5CC70B}" type="presParOf" srcId="{28068557-C8E2-4AE4-AA86-F2317E46CE92}" destId="{5D827CC0-0C82-4325-91DD-544F6A48E1E2}" srcOrd="2" destOrd="0" presId="urn:microsoft.com/office/officeart/2005/8/layout/venn2"/>
    <dgm:cxn modelId="{5800F517-DFF4-487A-9918-6DB2CD5780EB}" type="presParOf" srcId="{5D827CC0-0C82-4325-91DD-544F6A48E1E2}" destId="{AC4A6A79-C592-499E-93F3-8CCA659C597D}" srcOrd="0" destOrd="0" presId="urn:microsoft.com/office/officeart/2005/8/layout/venn2"/>
    <dgm:cxn modelId="{FC0F06A2-B912-4800-9D6C-A8D2837AA688}" type="presParOf" srcId="{5D827CC0-0C82-4325-91DD-544F6A48E1E2}" destId="{2818B660-C859-4AAC-9E56-508C045F12C2}" srcOrd="1" destOrd="0" presId="urn:microsoft.com/office/officeart/2005/8/layout/venn2"/>
    <dgm:cxn modelId="{6570AFE7-0ECF-4D14-A991-429925EFAA81}" type="presParOf" srcId="{28068557-C8E2-4AE4-AA86-F2317E46CE92}" destId="{4FAA2A8F-7951-4E28-8D89-7C06A62C25F5}" srcOrd="3" destOrd="0" presId="urn:microsoft.com/office/officeart/2005/8/layout/venn2"/>
    <dgm:cxn modelId="{8DB3F2FC-AA3D-416A-B5E5-3361376F37F5}" type="presParOf" srcId="{4FAA2A8F-7951-4E28-8D89-7C06A62C25F5}" destId="{2882B201-24A3-4B9F-8A6D-0DB4AAB907B1}" srcOrd="0" destOrd="0" presId="urn:microsoft.com/office/officeart/2005/8/layout/venn2"/>
    <dgm:cxn modelId="{F2C865CB-5710-4723-8253-659AFE18AA13}" type="presParOf" srcId="{4FAA2A8F-7951-4E28-8D89-7C06A62C25F5}" destId="{CE662D72-6C2F-4E91-A9CD-25717AE451E6}" srcOrd="1" destOrd="0" presId="urn:microsoft.com/office/officeart/2005/8/layout/venn2"/>
    <dgm:cxn modelId="{7D9A805C-B725-4523-BF5C-F759479D04BA}" type="presParOf" srcId="{28068557-C8E2-4AE4-AA86-F2317E46CE92}" destId="{2BEE0AD4-5519-4FC2-A8D8-E0C175961C0E}" srcOrd="4" destOrd="0" presId="urn:microsoft.com/office/officeart/2005/8/layout/venn2"/>
    <dgm:cxn modelId="{986D3DF3-4E7F-4120-B92E-C7B22266AB9B}" type="presParOf" srcId="{2BEE0AD4-5519-4FC2-A8D8-E0C175961C0E}" destId="{F6BE1959-0F90-4E4D-AB81-F66253775CB4}" srcOrd="0" destOrd="0" presId="urn:microsoft.com/office/officeart/2005/8/layout/venn2"/>
    <dgm:cxn modelId="{67ABC05E-FCC3-41BB-ACA7-2FF1B9E49139}" type="presParOf" srcId="{2BEE0AD4-5519-4FC2-A8D8-E0C175961C0E}" destId="{ECCA202D-EB6D-4B86-8F26-DCE394370B18}" srcOrd="1" destOrd="0" presId="urn:microsoft.com/office/officeart/2005/8/layout/venn2"/>
    <dgm:cxn modelId="{22643A9A-E350-4073-ACAD-8D758B24A624}" type="presParOf" srcId="{28068557-C8E2-4AE4-AA86-F2317E46CE92}" destId="{7DF508A5-DB1B-498A-AF59-F510422B476F}" srcOrd="5" destOrd="0" presId="urn:microsoft.com/office/officeart/2005/8/layout/venn2"/>
    <dgm:cxn modelId="{013744AE-2AFD-406A-B38A-00A437322AB8}" type="presParOf" srcId="{7DF508A5-DB1B-498A-AF59-F510422B476F}" destId="{B12B6E47-A2E0-4E08-85CE-C66881A1623D}" srcOrd="0" destOrd="0" presId="urn:microsoft.com/office/officeart/2005/8/layout/venn2"/>
    <dgm:cxn modelId="{0AF7893D-EB51-4DC6-AD47-D672BCD1FF10}" type="presParOf" srcId="{7DF508A5-DB1B-498A-AF59-F510422B476F}" destId="{17902001-06B0-4198-B151-7E50DFC9537A}" srcOrd="1" destOrd="0" presId="urn:microsoft.com/office/officeart/2005/8/layout/venn2"/>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DFC433-74DF-4DCC-8BFC-1FE13E35E4CE}">
      <dsp:nvSpPr>
        <dsp:cNvPr id="0" name=""/>
        <dsp:cNvSpPr/>
      </dsp:nvSpPr>
      <dsp:spPr>
        <a:xfrm>
          <a:off x="142879" y="0"/>
          <a:ext cx="5357842" cy="350046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2"/>
              </a:solidFill>
            </a:rPr>
            <a:t>Communication </a:t>
          </a:r>
          <a:endParaRPr lang="en-US" sz="1400" b="1" kern="1200" dirty="0">
            <a:solidFill>
              <a:schemeClr val="bg2"/>
            </a:solidFill>
          </a:endParaRPr>
        </a:p>
      </dsp:txBody>
      <dsp:txXfrm>
        <a:off x="2072774" y="175023"/>
        <a:ext cx="1498052" cy="525069"/>
      </dsp:txXfrm>
    </dsp:sp>
    <dsp:sp modelId="{E208E642-BB98-4C62-BFB7-9B387AD25E1D}">
      <dsp:nvSpPr>
        <dsp:cNvPr id="0" name=""/>
        <dsp:cNvSpPr/>
      </dsp:nvSpPr>
      <dsp:spPr>
        <a:xfrm>
          <a:off x="571508" y="700092"/>
          <a:ext cx="4434273" cy="2800369"/>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a:t>Cooperation</a:t>
          </a:r>
        </a:p>
      </dsp:txBody>
      <dsp:txXfrm>
        <a:off x="2013755" y="868114"/>
        <a:ext cx="1549778" cy="504066"/>
      </dsp:txXfrm>
    </dsp:sp>
    <dsp:sp modelId="{AC4A6A79-C592-499E-93F3-8CCA659C597D}">
      <dsp:nvSpPr>
        <dsp:cNvPr id="0" name=""/>
        <dsp:cNvSpPr/>
      </dsp:nvSpPr>
      <dsp:spPr>
        <a:xfrm>
          <a:off x="763686" y="1400184"/>
          <a:ext cx="4116228" cy="2100277"/>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smtClean="0"/>
            <a:t>Coordination</a:t>
          </a:r>
          <a:endParaRPr lang="en-US" sz="1400" kern="1200" dirty="0"/>
        </a:p>
      </dsp:txBody>
      <dsp:txXfrm>
        <a:off x="1862719" y="1557705"/>
        <a:ext cx="1918162" cy="472562"/>
      </dsp:txXfrm>
    </dsp:sp>
    <dsp:sp modelId="{2882B201-24A3-4B9F-8A6D-0DB4AAB907B1}">
      <dsp:nvSpPr>
        <dsp:cNvPr id="0" name=""/>
        <dsp:cNvSpPr/>
      </dsp:nvSpPr>
      <dsp:spPr>
        <a:xfrm>
          <a:off x="1741033" y="2100277"/>
          <a:ext cx="2229080" cy="1400184"/>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smtClean="0"/>
            <a:t>Collaboration</a:t>
          </a:r>
          <a:endParaRPr lang="en-US" sz="1400" kern="1200" dirty="0"/>
        </a:p>
      </dsp:txBody>
      <dsp:txXfrm>
        <a:off x="2067474" y="2450323"/>
        <a:ext cx="1576197" cy="7000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DFC433-74DF-4DCC-8BFC-1FE13E35E4CE}">
      <dsp:nvSpPr>
        <dsp:cNvPr id="0" name=""/>
        <dsp:cNvSpPr/>
      </dsp:nvSpPr>
      <dsp:spPr>
        <a:xfrm>
          <a:off x="170567" y="0"/>
          <a:ext cx="7241823" cy="4470648"/>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bg2"/>
              </a:solidFill>
            </a:rPr>
            <a:t>Communication</a:t>
          </a:r>
          <a:endParaRPr lang="en-US" sz="1800" kern="1200" dirty="0">
            <a:solidFill>
              <a:schemeClr val="bg2"/>
            </a:solidFill>
          </a:endParaRPr>
        </a:p>
      </dsp:txBody>
      <dsp:txXfrm>
        <a:off x="2433637" y="223532"/>
        <a:ext cx="2715683" cy="447064"/>
      </dsp:txXfrm>
    </dsp:sp>
    <dsp:sp modelId="{E208E642-BB98-4C62-BFB7-9B387AD25E1D}">
      <dsp:nvSpPr>
        <dsp:cNvPr id="0" name=""/>
        <dsp:cNvSpPr/>
      </dsp:nvSpPr>
      <dsp:spPr>
        <a:xfrm>
          <a:off x="991646" y="674796"/>
          <a:ext cx="6050516" cy="379165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bg2"/>
              </a:solidFill>
            </a:rPr>
            <a:t>CCT; CPS;CDM </a:t>
          </a:r>
          <a:endParaRPr lang="en-US" sz="1800" kern="1200" dirty="0">
            <a:solidFill>
              <a:schemeClr val="bg2"/>
            </a:solidFill>
          </a:endParaRPr>
        </a:p>
      </dsp:txBody>
      <dsp:txXfrm>
        <a:off x="2712262" y="892816"/>
        <a:ext cx="2609285" cy="436040"/>
      </dsp:txXfrm>
    </dsp:sp>
    <dsp:sp modelId="{AC4A6A79-C592-499E-93F3-8CCA659C597D}">
      <dsp:nvSpPr>
        <dsp:cNvPr id="0" name=""/>
        <dsp:cNvSpPr/>
      </dsp:nvSpPr>
      <dsp:spPr>
        <a:xfrm>
          <a:off x="1466136" y="1386508"/>
          <a:ext cx="5140221" cy="3038824"/>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Coordination</a:t>
          </a:r>
          <a:endParaRPr lang="en-US" sz="1800" kern="1200" dirty="0"/>
        </a:p>
      </dsp:txBody>
      <dsp:txXfrm>
        <a:off x="2706214" y="1596187"/>
        <a:ext cx="2660064" cy="419357"/>
      </dsp:txXfrm>
    </dsp:sp>
    <dsp:sp modelId="{2882B201-24A3-4B9F-8A6D-0DB4AAB907B1}">
      <dsp:nvSpPr>
        <dsp:cNvPr id="0" name=""/>
        <dsp:cNvSpPr/>
      </dsp:nvSpPr>
      <dsp:spPr>
        <a:xfrm>
          <a:off x="2019701" y="2047395"/>
          <a:ext cx="4033090" cy="2387647"/>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Collaboration</a:t>
          </a:r>
          <a:endParaRPr lang="en-US" sz="1800" kern="1200" dirty="0"/>
        </a:p>
      </dsp:txBody>
      <dsp:txXfrm>
        <a:off x="2947312" y="2262284"/>
        <a:ext cx="2177868" cy="429776"/>
      </dsp:txXfrm>
    </dsp:sp>
    <dsp:sp modelId="{F6BE1959-0F90-4E4D-AB81-F66253775CB4}">
      <dsp:nvSpPr>
        <dsp:cNvPr id="0" name=""/>
        <dsp:cNvSpPr/>
      </dsp:nvSpPr>
      <dsp:spPr>
        <a:xfrm>
          <a:off x="2494177" y="2708282"/>
          <a:ext cx="3084139" cy="1736471"/>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Cooperation</a:t>
          </a:r>
          <a:endParaRPr lang="en-US" sz="1800" kern="1200" dirty="0"/>
        </a:p>
      </dsp:txBody>
      <dsp:txXfrm>
        <a:off x="3033901" y="2925341"/>
        <a:ext cx="2004690" cy="434117"/>
      </dsp:txXfrm>
    </dsp:sp>
    <dsp:sp modelId="{B12B6E47-A2E0-4E08-85CE-C66881A1623D}">
      <dsp:nvSpPr>
        <dsp:cNvPr id="0" name=""/>
        <dsp:cNvSpPr/>
      </dsp:nvSpPr>
      <dsp:spPr>
        <a:xfrm>
          <a:off x="2810501" y="3352986"/>
          <a:ext cx="2451491" cy="111766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&amp; I </a:t>
          </a:r>
          <a:r>
            <a:rPr lang="en-US" sz="1800" kern="1200" dirty="0" err="1" smtClean="0"/>
            <a:t>QHEHuCOM</a:t>
          </a:r>
          <a:endParaRPr lang="en-US" sz="1800" kern="1200" dirty="0"/>
        </a:p>
      </dsp:txBody>
      <dsp:txXfrm>
        <a:off x="3169514" y="3632401"/>
        <a:ext cx="1733465" cy="558831"/>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a:lvl1pPr>
          </a:lstStyle>
          <a:p>
            <a:pPr>
              <a:defRPr/>
            </a:pPr>
            <a:endParaRPr lang="en-US"/>
          </a:p>
        </p:txBody>
      </p:sp>
      <p:sp>
        <p:nvSpPr>
          <p:cNvPr id="2355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vl1pPr>
          </a:lstStyle>
          <a:p>
            <a:pPr>
              <a:defRPr/>
            </a:pPr>
            <a:endParaRPr 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vl1pPr>
          </a:lstStyle>
          <a:p>
            <a:pPr>
              <a:defRPr/>
            </a:pPr>
            <a:endParaRPr lang="en-US"/>
          </a:p>
        </p:txBody>
      </p:sp>
      <p:sp>
        <p:nvSpPr>
          <p:cNvPr id="2355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pPr>
              <a:defRPr/>
            </a:pPr>
            <a:fld id="{D5AAC4B0-2838-4C19-BAF8-69F33C9D4C7A}"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pitt.edu/~super1/lecture/lec4981/index.htm"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9</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Missing 1974  HP </a:t>
            </a:r>
          </a:p>
          <a:p>
            <a:r>
              <a:rPr lang="en-US" dirty="0" smtClean="0"/>
              <a:t>HE raised at: </a:t>
            </a:r>
          </a:p>
          <a:p>
            <a:pPr>
              <a:buFontTx/>
              <a:buChar char="-"/>
            </a:pPr>
            <a:r>
              <a:rPr lang="en-US" baseline="0" dirty="0" smtClean="0"/>
              <a:t>Early 18</a:t>
            </a:r>
            <a:r>
              <a:rPr lang="en-US" baseline="30000" dirty="0" smtClean="0"/>
              <a:t>th</a:t>
            </a:r>
            <a:r>
              <a:rPr lang="en-US" baseline="0" dirty="0" smtClean="0"/>
              <a:t> Century </a:t>
            </a:r>
          </a:p>
          <a:p>
            <a:pPr>
              <a:buFontTx/>
              <a:buChar char="-"/>
            </a:pPr>
            <a:r>
              <a:rPr lang="en-US" baseline="0" dirty="0" smtClean="0"/>
              <a:t>- Mid 20</a:t>
            </a:r>
            <a:r>
              <a:rPr lang="en-US" baseline="30000" dirty="0" smtClean="0"/>
              <a:t>th</a:t>
            </a:r>
            <a:r>
              <a:rPr lang="en-US" baseline="0" dirty="0" smtClean="0"/>
              <a:t> Century </a:t>
            </a:r>
            <a:endParaRPr lang="en-US" dirty="0" smtClean="0"/>
          </a:p>
          <a:p>
            <a:r>
              <a:rPr lang="en-US" dirty="0" smtClean="0"/>
              <a:t>- </a:t>
            </a:r>
            <a:r>
              <a:rPr lang="en-US" dirty="0" err="1" smtClean="0"/>
              <a:t>Ninteen</a:t>
            </a:r>
            <a:r>
              <a:rPr lang="en-US" dirty="0" smtClean="0"/>
              <a:t> </a:t>
            </a:r>
            <a:r>
              <a:rPr lang="en-US" dirty="0" err="1" smtClean="0"/>
              <a:t>Ninty</a:t>
            </a:r>
            <a:r>
              <a:rPr lang="en-US" dirty="0" smtClean="0"/>
              <a:t> </a:t>
            </a:r>
          </a:p>
          <a:p>
            <a:r>
              <a:rPr lang="en-US" dirty="0" smtClean="0"/>
              <a:t>History</a:t>
            </a:r>
            <a:r>
              <a:rPr lang="en-US" baseline="0" dirty="0" smtClean="0"/>
              <a:t> of Ancient Health </a:t>
            </a:r>
          </a:p>
          <a:p>
            <a:endParaRPr lang="en-US" baseline="0" dirty="0" smtClean="0"/>
          </a:p>
          <a:p>
            <a:endParaRPr lang="en-US" dirty="0" smtClean="0"/>
          </a:p>
          <a:p>
            <a:r>
              <a:rPr lang="en-US" dirty="0" smtClean="0"/>
              <a:t>History of Health</a:t>
            </a:r>
            <a:r>
              <a:rPr lang="en-US" baseline="0" dirty="0" smtClean="0"/>
              <a:t> – Education </a:t>
            </a:r>
            <a:r>
              <a:rPr lang="en-US" dirty="0" smtClean="0"/>
              <a:t>In Islam Golden Age </a:t>
            </a:r>
          </a:p>
          <a:p>
            <a:r>
              <a:rPr lang="en-US" dirty="0" smtClean="0"/>
              <a:t>History of H &amp; HE in SA </a:t>
            </a:r>
            <a:r>
              <a:rPr lang="en-US" baseline="0" dirty="0" smtClean="0"/>
              <a:t> </a:t>
            </a:r>
            <a:endParaRPr lang="ar-SA"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ar-SA" dirty="0" smtClean="0"/>
              <a:t>اعادة </a:t>
            </a:r>
            <a:r>
              <a:rPr lang="ar-SA" dirty="0" err="1" smtClean="0"/>
              <a:t>نظر ؟؟!!</a:t>
            </a:r>
            <a:endParaRPr lang="en-US" dirty="0" smtClean="0"/>
          </a:p>
          <a:p>
            <a:r>
              <a:rPr lang="en-US" sz="1200" kern="1200" dirty="0" smtClean="0">
                <a:solidFill>
                  <a:schemeClr val="tx1"/>
                </a:solidFill>
                <a:latin typeface="Arial" pitchFamily="34" charset="0"/>
                <a:ea typeface="+mn-ea"/>
                <a:cs typeface="Arial" pitchFamily="34" charset="0"/>
              </a:rPr>
              <a:t>Global change requires Three Major Fundamentals (</a:t>
            </a:r>
            <a:r>
              <a:rPr lang="en-US" sz="1200" b="1" kern="1200" dirty="0" smtClean="0">
                <a:solidFill>
                  <a:schemeClr val="tx1"/>
                </a:solidFill>
                <a:latin typeface="Arial" pitchFamily="34" charset="0"/>
                <a:ea typeface="+mn-ea"/>
                <a:cs typeface="Arial" pitchFamily="34" charset="0"/>
              </a:rPr>
              <a:t>LEC</a:t>
            </a:r>
            <a:r>
              <a:rPr lang="en-US" sz="1200" kern="1200" dirty="0" smtClean="0">
                <a:solidFill>
                  <a:schemeClr val="tx1"/>
                </a:solidFill>
                <a:latin typeface="Arial" pitchFamily="34" charset="0"/>
                <a:ea typeface="+mn-ea"/>
                <a:cs typeface="Arial" pitchFamily="34" charset="0"/>
              </a:rPr>
              <a:t> \ PHC = 3Vs): </a:t>
            </a:r>
          </a:p>
          <a:p>
            <a:pPr lvl="0"/>
            <a:r>
              <a:rPr lang="en-US" sz="1200" kern="1200" dirty="0" smtClean="0">
                <a:solidFill>
                  <a:schemeClr val="tx1"/>
                </a:solidFill>
                <a:latin typeface="Arial" pitchFamily="34" charset="0"/>
                <a:ea typeface="+mn-ea"/>
                <a:cs typeface="Arial" pitchFamily="34" charset="0"/>
              </a:rPr>
              <a:t>L</a:t>
            </a:r>
            <a:r>
              <a:rPr lang="en-US" sz="1200" b="1" kern="1200" dirty="0" smtClean="0">
                <a:solidFill>
                  <a:schemeClr val="tx1"/>
                </a:solidFill>
                <a:latin typeface="Arial" pitchFamily="34" charset="0"/>
                <a:ea typeface="+mn-ea"/>
                <a:cs typeface="Arial" pitchFamily="34" charset="0"/>
              </a:rPr>
              <a:t>earn ( Passion)</a:t>
            </a:r>
            <a:r>
              <a:rPr lang="en-US" sz="1200" kern="1200" dirty="0" smtClean="0">
                <a:solidFill>
                  <a:schemeClr val="tx1"/>
                </a:solidFill>
                <a:latin typeface="Arial" pitchFamily="34" charset="0"/>
                <a:ea typeface="+mn-ea"/>
                <a:cs typeface="Arial" pitchFamily="34" charset="0"/>
              </a:rPr>
              <a:t>;</a:t>
            </a:r>
          </a:p>
          <a:p>
            <a:pPr lvl="0"/>
            <a:r>
              <a:rPr lang="en-US" sz="1200" b="1" kern="1200" dirty="0" smtClean="0">
                <a:solidFill>
                  <a:schemeClr val="tx1"/>
                </a:solidFill>
                <a:latin typeface="Arial" pitchFamily="34" charset="0"/>
                <a:ea typeface="+mn-ea"/>
                <a:cs typeface="Arial" pitchFamily="34" charset="0"/>
              </a:rPr>
              <a:t>Expand (Hard work)</a:t>
            </a:r>
            <a:r>
              <a:rPr lang="en-US" sz="1200" kern="1200" dirty="0" smtClean="0">
                <a:solidFill>
                  <a:schemeClr val="tx1"/>
                </a:solidFill>
                <a:latin typeface="Arial" pitchFamily="34" charset="0"/>
                <a:ea typeface="+mn-ea"/>
                <a:cs typeface="Arial" pitchFamily="34" charset="0"/>
              </a:rPr>
              <a:t> and; </a:t>
            </a:r>
          </a:p>
          <a:p>
            <a:r>
              <a:rPr lang="en-US" sz="1200" b="1" kern="1200" dirty="0" smtClean="0">
                <a:solidFill>
                  <a:schemeClr val="tx1"/>
                </a:solidFill>
                <a:latin typeface="Arial" pitchFamily="34" charset="0"/>
                <a:ea typeface="+mn-ea"/>
                <a:cs typeface="Arial" pitchFamily="34" charset="0"/>
              </a:rPr>
              <a:t>Be</a:t>
            </a:r>
            <a:r>
              <a:rPr lang="en-US" sz="1200" kern="1200" dirty="0" smtClean="0">
                <a:solidFill>
                  <a:schemeClr val="tx1"/>
                </a:solidFill>
                <a:latin typeface="Arial" pitchFamily="34" charset="0"/>
                <a:ea typeface="+mn-ea"/>
                <a:cs typeface="Arial" pitchFamily="34" charset="0"/>
              </a:rPr>
              <a:t> Carve a Niche (</a:t>
            </a:r>
            <a:r>
              <a:rPr lang="en-US" sz="1200" b="1" kern="1200" dirty="0" smtClean="0">
                <a:solidFill>
                  <a:schemeClr val="tx1"/>
                </a:solidFill>
                <a:latin typeface="Arial" pitchFamily="34" charset="0"/>
                <a:ea typeface="+mn-ea"/>
                <a:cs typeface="Arial" pitchFamily="34" charset="0"/>
              </a:rPr>
              <a:t>Create-creative) </a:t>
            </a:r>
            <a:r>
              <a:rPr lang="en-US" sz="1200" kern="1200" dirty="0" smtClean="0">
                <a:solidFill>
                  <a:schemeClr val="tx1"/>
                </a:solidFill>
                <a:latin typeface="Arial" pitchFamily="34" charset="0"/>
                <a:ea typeface="+mn-ea"/>
                <a:cs typeface="Arial" pitchFamily="34" charset="0"/>
              </a:rPr>
              <a:t>a new accepted path\HE </a:t>
            </a:r>
            <a:endParaRPr lang="en-US" dirty="0" smtClean="0"/>
          </a:p>
          <a:p>
            <a:endParaRPr lang="en-US" dirty="0" smtClean="0"/>
          </a:p>
          <a:p>
            <a:r>
              <a:rPr lang="en-US" dirty="0" smtClean="0"/>
              <a:t>Students</a:t>
            </a:r>
            <a:r>
              <a:rPr lang="en-US" baseline="0" dirty="0" smtClean="0"/>
              <a:t> Have To Present: </a:t>
            </a:r>
          </a:p>
          <a:p>
            <a:endParaRPr lang="en-US" baseline="0" dirty="0" smtClean="0"/>
          </a:p>
          <a:p>
            <a:endParaRPr lang="en-US" baseline="0" dirty="0" smtClean="0"/>
          </a:p>
          <a:p>
            <a:r>
              <a:rPr lang="en-US" baseline="0" dirty="0" smtClean="0"/>
              <a:t>- </a:t>
            </a:r>
            <a:endParaRPr lang="en-US" dirty="0" smtClean="0"/>
          </a:p>
          <a:p>
            <a:r>
              <a:rPr lang="en-US" dirty="0" smtClean="0"/>
              <a:t>First Reel ….Do You Understand ? …...Interest !!!! No Go See Duke Global Attract….  </a:t>
            </a:r>
          </a:p>
          <a:p>
            <a:endParaRPr lang="en-US" dirty="0" smtClean="0"/>
          </a:p>
          <a:p>
            <a:endParaRPr lang="ar-SA" dirty="0" smtClean="0"/>
          </a:p>
          <a:p>
            <a:endParaRPr lang="en-US" dirty="0" smtClean="0"/>
          </a:p>
          <a:p>
            <a:endParaRPr lang="en-US" dirty="0" smtClean="0"/>
          </a:p>
          <a:p>
            <a:endParaRPr lang="ar-SA"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algn="ctr"/>
            <a:r>
              <a:rPr lang="ar-SA" dirty="0" smtClean="0"/>
              <a:t>  </a:t>
            </a:r>
            <a:r>
              <a:rPr lang="ar-SA" baseline="0" dirty="0" smtClean="0"/>
              <a:t> </a:t>
            </a:r>
            <a:r>
              <a:rPr lang="en-US" baseline="0" dirty="0" smtClean="0"/>
              <a:t>End 23\4</a:t>
            </a:r>
            <a:r>
              <a:rPr lang="ar-SA" dirty="0" err="1" smtClean="0"/>
              <a:t>؟</a:t>
            </a:r>
            <a:r>
              <a:rPr lang="en-US" dirty="0" smtClean="0"/>
              <a:t>The high score in</a:t>
            </a:r>
            <a:r>
              <a:rPr lang="en-US" baseline="0" dirty="0" smtClean="0"/>
              <a:t> the </a:t>
            </a:r>
            <a:r>
              <a:rPr lang="en-US" dirty="0" smtClean="0"/>
              <a:t>fundamentals elements</a:t>
            </a:r>
            <a:r>
              <a:rPr lang="en-US" baseline="0" dirty="0" smtClean="0"/>
              <a:t> reflects surviving health  (T\F)…… </a:t>
            </a:r>
          </a:p>
          <a:p>
            <a:pPr algn="ctr"/>
            <a:r>
              <a:rPr lang="ar-SA" baseline="0" dirty="0" smtClean="0"/>
              <a:t> ؟</a:t>
            </a:r>
            <a:r>
              <a:rPr lang="en-US" baseline="0" dirty="0" smtClean="0"/>
              <a:t>Pure Water if the 2</a:t>
            </a:r>
            <a:r>
              <a:rPr lang="en-US" baseline="30000" dirty="0" smtClean="0"/>
              <a:t>nd</a:t>
            </a:r>
            <a:r>
              <a:rPr lang="en-US" baseline="0" dirty="0" smtClean="0"/>
              <a:t> element of the 32 fundamental of health (T’\F)  </a:t>
            </a:r>
            <a:endParaRPr lang="ar-SA"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algn="ctr"/>
            <a:r>
              <a:rPr lang="en-US" dirty="0" smtClean="0"/>
              <a:t>The more smile is</a:t>
            </a:r>
            <a:r>
              <a:rPr lang="en-US" baseline="0" dirty="0" smtClean="0"/>
              <a:t> thriving health  ?!!  </a:t>
            </a:r>
          </a:p>
          <a:p>
            <a:pPr algn="ctr"/>
            <a:r>
              <a:rPr lang="en-US" baseline="0" dirty="0" smtClean="0"/>
              <a:t>The theory of </a:t>
            </a:r>
            <a:r>
              <a:rPr lang="en-US" baseline="0" dirty="0" err="1" smtClean="0"/>
              <a:t>biophilia</a:t>
            </a:r>
            <a:r>
              <a:rPr lang="en-US" baseline="0" dirty="0" smtClean="0"/>
              <a:t> proposes there are specific elements in nature imagery that exert beneficial health effects.</a:t>
            </a:r>
          </a:p>
          <a:p>
            <a:pPr algn="ctr"/>
            <a:endParaRPr lang="ar-SA"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en-US" b="1" dirty="0" smtClean="0"/>
              <a:t>Give Evidence from Islam  </a:t>
            </a:r>
          </a:p>
          <a:p>
            <a:r>
              <a:rPr lang="en-US" b="1" dirty="0" smtClean="0"/>
              <a:t>Summary</a:t>
            </a:r>
            <a:r>
              <a:rPr lang="en-US" b="1" baseline="0" dirty="0" smtClean="0"/>
              <a:t> the </a:t>
            </a:r>
            <a:r>
              <a:rPr lang="en-US" b="1" dirty="0" smtClean="0"/>
              <a:t>7 Weeks of Wellness</a:t>
            </a:r>
          </a:p>
          <a:p>
            <a:pPr marL="228600" indent="-228600">
              <a:buAutoNum type="arabicParenR"/>
            </a:pPr>
            <a:r>
              <a:rPr lang="en-US" b="1" dirty="0" smtClean="0"/>
              <a:t>Eat To Live </a:t>
            </a:r>
          </a:p>
          <a:p>
            <a:pPr marL="228600" indent="-228600">
              <a:buAutoNum type="arabicParenR"/>
            </a:pPr>
            <a:r>
              <a:rPr lang="en-US" b="1" dirty="0" smtClean="0"/>
              <a:t>Supplement Your Diet </a:t>
            </a:r>
          </a:p>
          <a:p>
            <a:pPr marL="228600" indent="-228600">
              <a:buAutoNum type="arabicParenR"/>
            </a:pPr>
            <a:r>
              <a:rPr lang="en-US" b="1" dirty="0" smtClean="0"/>
              <a:t>Practice Advance Hygiene </a:t>
            </a:r>
          </a:p>
          <a:p>
            <a:pPr marL="228600" indent="-228600">
              <a:buAutoNum type="arabicParenR"/>
            </a:pPr>
            <a:r>
              <a:rPr lang="en-US" b="1" dirty="0" smtClean="0"/>
              <a:t> Condition your Body </a:t>
            </a:r>
          </a:p>
          <a:p>
            <a:pPr marL="228600" indent="-228600">
              <a:buAutoNum type="arabicParenR"/>
            </a:pPr>
            <a:r>
              <a:rPr lang="en-US" b="1" dirty="0" smtClean="0"/>
              <a:t>Reduce Toxins</a:t>
            </a:r>
            <a:r>
              <a:rPr lang="en-US" b="1" baseline="0" dirty="0" smtClean="0"/>
              <a:t> </a:t>
            </a:r>
          </a:p>
          <a:p>
            <a:pPr marL="228600" indent="-228600">
              <a:buAutoNum type="arabicParenR"/>
            </a:pPr>
            <a:r>
              <a:rPr lang="en-US" b="1" baseline="0" dirty="0" smtClean="0"/>
              <a:t>Avoid Deadly Emotions </a:t>
            </a:r>
          </a:p>
          <a:p>
            <a:pPr marL="228600" indent="-228600">
              <a:buAutoNum type="arabicParenR"/>
            </a:pPr>
            <a:r>
              <a:rPr lang="en-US" b="1" baseline="0" dirty="0" smtClean="0"/>
              <a:t>Live a Life of Prayer &amp; Purpose </a:t>
            </a:r>
            <a:endParaRPr lang="ar-SA"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Wait For Your Thought  Pages 23 -</a:t>
            </a:r>
            <a:r>
              <a:rPr lang="en-US" baseline="0" dirty="0" smtClean="0"/>
              <a:t> 24</a:t>
            </a:r>
            <a:r>
              <a:rPr lang="en-US" dirty="0" smtClean="0"/>
              <a:t>……………… </a:t>
            </a:r>
            <a:r>
              <a:rPr lang="en-US" b="1" dirty="0" smtClean="0"/>
              <a:t>Draw the National Definition of 14 dimensions in Islamic</a:t>
            </a:r>
            <a:r>
              <a:rPr lang="en-US" b="1" baseline="0" dirty="0" smtClean="0"/>
              <a:t> </a:t>
            </a:r>
            <a:r>
              <a:rPr lang="en-US" b="1" dirty="0" smtClean="0"/>
              <a:t>Model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104A95A0-783F-4E4C-B54F-FB5429A7DA2D}" type="slidenum">
              <a:rPr lang="en-US"/>
              <a:pPr/>
              <a:t>26</a:t>
            </a:fld>
            <a:endParaRPr lang="en-US"/>
          </a:p>
        </p:txBody>
      </p:sp>
      <p:sp>
        <p:nvSpPr>
          <p:cNvPr id="239619" name="Rectangle 2"/>
          <p:cNvSpPr>
            <a:spLocks noGrp="1" noChangeArrowheads="1"/>
          </p:cNvSpPr>
          <p:nvPr>
            <p:ph type="body" idx="1"/>
          </p:nvPr>
        </p:nvSpPr>
        <p:spPr>
          <a:xfrm>
            <a:off x="914400" y="4343400"/>
            <a:ext cx="5029200" cy="4114800"/>
          </a:xfrm>
          <a:noFill/>
          <a:ln/>
        </p:spPr>
        <p:txBody>
          <a:bodyPr lIns="90488" tIns="44450" rIns="90488" bIns="44450"/>
          <a:lstStyle/>
          <a:p>
            <a:pPr algn="ctr" eaLnBrk="1" hangingPunct="1"/>
            <a:r>
              <a:rPr lang="en-US" b="1" dirty="0" smtClean="0">
                <a:latin typeface="Times" pitchFamily="-112" charset="0"/>
              </a:rPr>
              <a:t>New  should before sciences  </a:t>
            </a:r>
            <a:endParaRPr lang="ar-SA" b="1" dirty="0" smtClean="0">
              <a:latin typeface="Times" pitchFamily="-112" charset="0"/>
            </a:endParaRPr>
          </a:p>
        </p:txBody>
      </p:sp>
      <p:sp>
        <p:nvSpPr>
          <p:cNvPr id="239620" name="Rectangle 3"/>
          <p:cNvSpPr>
            <a:spLocks noGrp="1" noRot="1" noChangeAspect="1" noChangeArrowheads="1" noTextEdit="1"/>
          </p:cNvSpPr>
          <p:nvPr>
            <p:ph type="sldImg"/>
          </p:nvPr>
        </p:nvSpPr>
        <p:spPr>
          <a:xfrm>
            <a:off x="1150938" y="692150"/>
            <a:ext cx="4556125" cy="3416300"/>
          </a:xfrm>
          <a:ln w="12700" cap="flat">
            <a:solidFill>
              <a:schemeClr val="tx1"/>
            </a:solid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rtl="0"/>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Wait For Your Thought  Pages 23 -</a:t>
            </a:r>
            <a:r>
              <a:rPr lang="en-US" baseline="0" dirty="0" smtClean="0"/>
              <a:t> 24</a:t>
            </a:r>
            <a:r>
              <a:rPr lang="en-US" dirty="0" smtClean="0"/>
              <a:t>……………… </a:t>
            </a:r>
            <a:r>
              <a:rPr lang="en-US" b="1" dirty="0" smtClean="0"/>
              <a:t>Draw the 14 Dimensions National Definition in A Cycled Islamic</a:t>
            </a:r>
            <a:r>
              <a:rPr lang="en-US" b="1" baseline="0" dirty="0" smtClean="0"/>
              <a:t> </a:t>
            </a:r>
            <a:r>
              <a:rPr lang="en-US" b="1" dirty="0" smtClean="0"/>
              <a:t>Model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Draw </a:t>
            </a:r>
          </a:p>
          <a:p>
            <a:r>
              <a:rPr lang="en-US" dirty="0" smtClean="0"/>
              <a:t>382 was at 5</a:t>
            </a:r>
            <a:r>
              <a:rPr lang="en-US" baseline="30000" dirty="0" smtClean="0"/>
              <a:t>th</a:t>
            </a:r>
            <a:r>
              <a:rPr lang="en-US" dirty="0" smtClean="0"/>
              <a:t> level with CHS 282 </a:t>
            </a:r>
          </a:p>
          <a:p>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10</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Later</a:t>
            </a:r>
            <a:r>
              <a:rPr lang="en-US" baseline="0" dirty="0" smtClean="0"/>
              <a:t> after understanding philosophical and scientific models </a:t>
            </a:r>
            <a:endParaRPr lang="ar-SA" dirty="0"/>
          </a:p>
        </p:txBody>
      </p:sp>
      <p:sp>
        <p:nvSpPr>
          <p:cNvPr id="4" name="عنصر نائب لرقم الشريحة 3"/>
          <p:cNvSpPr>
            <a:spLocks noGrp="1"/>
          </p:cNvSpPr>
          <p:nvPr>
            <p:ph type="sldNum" sz="quarter" idx="10"/>
          </p:nvPr>
        </p:nvSpPr>
        <p:spPr/>
        <p:txBody>
          <a:bodyPr/>
          <a:lstStyle/>
          <a:p>
            <a:pPr>
              <a:defRPr/>
            </a:pPr>
            <a:fld id="{051D33EF-9E18-467F-AC00-CD4BDCBA3F18}" type="slidenum">
              <a:rPr lang="ar-SA" smtClean="0"/>
              <a:pPr>
                <a:defRPr/>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ar-SA" b="1" dirty="0" smtClean="0"/>
              <a:t>بقي تصوير وسكان من رسالتي ....</a:t>
            </a:r>
            <a:r>
              <a:rPr lang="ar-SA" b="1" baseline="0" dirty="0" smtClean="0"/>
              <a:t> مع الغلاف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9DC483E5-02D3-48C1-84A3-29F649F0B3D3}" type="slidenum">
              <a:rPr lang="en-US"/>
              <a:pPr/>
              <a:t>36</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dirty="0" smtClean="0"/>
              <a:t>Sample</a:t>
            </a:r>
            <a:r>
              <a:rPr lang="en-US" baseline="0" dirty="0" smtClean="0"/>
              <a:t> Figure for Health Education Paradigm Theory  and Process Model </a:t>
            </a:r>
            <a:endParaRPr lang="ar-SA"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9DC483E5-02D3-48C1-84A3-29F649F0B3D3}" type="slidenum">
              <a:rPr lang="en-US"/>
              <a:pPr/>
              <a:t>37</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dirty="0" smtClean="0"/>
              <a:t>More illustration  by figures …next </a:t>
            </a:r>
            <a:endParaRPr lang="ar-SA"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We have covered except LC </a:t>
            </a:r>
          </a:p>
          <a:p>
            <a:endParaRPr lang="en-US" dirty="0" smtClean="0"/>
          </a:p>
          <a:p>
            <a:r>
              <a:rPr lang="en-US" dirty="0" smtClean="0"/>
              <a:t>2</a:t>
            </a:r>
            <a:r>
              <a:rPr lang="en-US" baseline="30000" dirty="0" smtClean="0"/>
              <a:t>nd</a:t>
            </a:r>
            <a:r>
              <a:rPr lang="en-US" dirty="0" smtClean="0"/>
              <a:t> in CHS</a:t>
            </a:r>
            <a:r>
              <a:rPr lang="en-US" baseline="0" dirty="0" smtClean="0"/>
              <a:t> 282 + T Model</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25000" lnSpcReduction="20000"/>
          </a:bodyPr>
          <a:lstStyle/>
          <a:p>
            <a:pPr algn="ctr"/>
            <a:r>
              <a:rPr lang="en-US" dirty="0" smtClean="0"/>
              <a:t>Draw</a:t>
            </a:r>
          </a:p>
          <a:p>
            <a:r>
              <a:rPr lang="en-US" dirty="0" smtClean="0"/>
              <a:t>LC = </a:t>
            </a:r>
          </a:p>
          <a:p>
            <a:endParaRPr lang="en-US" dirty="0" smtClean="0"/>
          </a:p>
          <a:p>
            <a:endParaRPr lang="en-US" dirty="0" smtClean="0"/>
          </a:p>
          <a:p>
            <a:r>
              <a:rPr lang="en-US" dirty="0" smtClean="0"/>
              <a:t>Locus (Explore Place of Pain – Need – Interest – Ability…..) ? </a:t>
            </a:r>
          </a:p>
          <a:p>
            <a:endParaRPr lang="en-US" dirty="0" smtClean="0"/>
          </a:p>
          <a:p>
            <a:r>
              <a:rPr lang="en-US" dirty="0" smtClean="0"/>
              <a:t>Summary from Commenter </a:t>
            </a:r>
          </a:p>
          <a:p>
            <a:endParaRPr lang="en-US" dirty="0" smtClean="0"/>
          </a:p>
          <a:p>
            <a:r>
              <a:rPr lang="en-US" sz="1200" b="1" i="0" kern="1200" dirty="0" smtClean="0">
                <a:solidFill>
                  <a:schemeClr val="tx1"/>
                </a:solidFill>
                <a:latin typeface="Arial" pitchFamily="34" charset="0"/>
                <a:ea typeface="+mn-ea"/>
                <a:cs typeface="Arial" pitchFamily="34" charset="0"/>
              </a:rPr>
              <a:t>Locus of control </a:t>
            </a:r>
            <a:r>
              <a:rPr lang="en-US" sz="1200" b="1" i="0" kern="1200" dirty="0" err="1" smtClean="0">
                <a:solidFill>
                  <a:schemeClr val="tx1"/>
                </a:solidFill>
                <a:latin typeface="Arial" pitchFamily="34" charset="0"/>
                <a:ea typeface="+mn-ea"/>
                <a:cs typeface="Arial" pitchFamily="34" charset="0"/>
              </a:rPr>
              <a:t>ppts</a:t>
            </a:r>
            <a:r>
              <a:rPr lang="en-US" sz="1200" b="0" i="0" kern="1200" dirty="0" err="1" smtClean="0">
                <a:solidFill>
                  <a:schemeClr val="tx1"/>
                </a:solidFill>
                <a:latin typeface="Arial" pitchFamily="34" charset="0"/>
                <a:ea typeface="+mn-ea"/>
                <a:cs typeface="Arial" pitchFamily="34" charset="0"/>
              </a:rPr>
              <a:t>Presentation</a:t>
            </a:r>
            <a:r>
              <a:rPr lang="en-US" sz="1200" b="0" i="0" kern="1200" dirty="0" smtClean="0">
                <a:solidFill>
                  <a:schemeClr val="tx1"/>
                </a:solidFill>
                <a:latin typeface="Arial" pitchFamily="34" charset="0"/>
                <a:ea typeface="+mn-ea"/>
                <a:cs typeface="Arial" pitchFamily="34" charset="0"/>
              </a:rPr>
              <a:t> Transcript</a:t>
            </a:r>
            <a:endParaRPr lang="en-US" sz="1200" b="1"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1. 2.3.5 Locus of Control Generalized Expectancies to perceive reinforcing events One’s own behavior Beyond control</a:t>
            </a:r>
          </a:p>
          <a:p>
            <a:r>
              <a:rPr lang="en-US" sz="1200" b="0" i="0" kern="1200" dirty="0" smtClean="0">
                <a:solidFill>
                  <a:schemeClr val="tx1"/>
                </a:solidFill>
                <a:latin typeface="Arial" pitchFamily="34" charset="0"/>
                <a:ea typeface="+mn-ea"/>
                <a:cs typeface="Arial" pitchFamily="34" charset="0"/>
              </a:rPr>
              <a:t>2. 2.3.5.1 Internal Locus of Control A belief that reinforcement is brought about by one’s own behavior. Schultz,2008).</a:t>
            </a:r>
          </a:p>
          <a:p>
            <a:r>
              <a:rPr lang="en-US" sz="1200" b="0" i="0" kern="1200" dirty="0" smtClean="0">
                <a:solidFill>
                  <a:schemeClr val="tx1"/>
                </a:solidFill>
                <a:latin typeface="Arial" pitchFamily="34" charset="0"/>
                <a:ea typeface="+mn-ea"/>
                <a:cs typeface="Arial" pitchFamily="34" charset="0"/>
              </a:rPr>
              <a:t>3. 2.3.5.2 External Locus of control A belief that reinforcement is under the control of other people, fate or Luck. (Schultz 2008;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4.  </a:t>
            </a:r>
          </a:p>
          <a:p>
            <a:r>
              <a:rPr lang="en-US" sz="1200" b="0" i="0" kern="1200" dirty="0" smtClean="0">
                <a:solidFill>
                  <a:schemeClr val="tx1"/>
                </a:solidFill>
                <a:latin typeface="Arial" pitchFamily="34" charset="0"/>
                <a:ea typeface="+mn-ea"/>
                <a:cs typeface="Arial" pitchFamily="34" charset="0"/>
              </a:rPr>
              <a:t>5.  </a:t>
            </a:r>
          </a:p>
          <a:p>
            <a:r>
              <a:rPr lang="en-US" sz="1200" b="0" i="0" kern="1200" dirty="0" smtClean="0">
                <a:solidFill>
                  <a:schemeClr val="tx1"/>
                </a:solidFill>
                <a:latin typeface="Arial" pitchFamily="34" charset="0"/>
                <a:ea typeface="+mn-ea"/>
                <a:cs typeface="Arial" pitchFamily="34" charset="0"/>
              </a:rPr>
              <a:t>6. Scales to measure Locus of Control I-E Scale(1966). Interpersonal trust Scale(1967). Situation Specific scales.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Incomplete Sentence Blank (1950). Intellectual Ascription of </a:t>
            </a:r>
            <a:r>
              <a:rPr lang="en-US" sz="1200" b="0" i="0" kern="1200" dirty="0" err="1" smtClean="0">
                <a:solidFill>
                  <a:schemeClr val="tx1"/>
                </a:solidFill>
                <a:latin typeface="Arial" pitchFamily="34" charset="0"/>
                <a:ea typeface="+mn-ea"/>
                <a:cs typeface="Arial" pitchFamily="34" charset="0"/>
              </a:rPr>
              <a:t>responsibilty</a:t>
            </a:r>
            <a:r>
              <a:rPr lang="en-US" sz="1200" b="0" i="0" kern="1200" dirty="0" smtClean="0">
                <a:solidFill>
                  <a:schemeClr val="tx1"/>
                </a:solidFill>
                <a:latin typeface="Arial" pitchFamily="34" charset="0"/>
                <a:ea typeface="+mn-ea"/>
                <a:cs typeface="Arial" pitchFamily="34" charset="0"/>
              </a:rPr>
              <a:t> scale.(1965). </a:t>
            </a:r>
            <a:r>
              <a:rPr lang="en-US" sz="1200" b="0" i="0" kern="1200" dirty="0" err="1" smtClean="0">
                <a:solidFill>
                  <a:schemeClr val="tx1"/>
                </a:solidFill>
                <a:latin typeface="Arial" pitchFamily="34" charset="0"/>
                <a:ea typeface="+mn-ea"/>
                <a:cs typeface="Arial" pitchFamily="34" charset="0"/>
              </a:rPr>
              <a:t>Standford</a:t>
            </a:r>
            <a:r>
              <a:rPr lang="en-US" sz="1200" b="0" i="0" kern="1200" dirty="0" smtClean="0">
                <a:solidFill>
                  <a:schemeClr val="tx1"/>
                </a:solidFill>
                <a:latin typeface="Arial" pitchFamily="34" charset="0"/>
                <a:ea typeface="+mn-ea"/>
                <a:cs typeface="Arial" pitchFamily="34" charset="0"/>
              </a:rPr>
              <a:t> preschool I-E Index .</a:t>
            </a:r>
          </a:p>
          <a:p>
            <a:r>
              <a:rPr lang="en-US" sz="1200" b="0" i="0" kern="1200" dirty="0" smtClean="0">
                <a:solidFill>
                  <a:schemeClr val="tx1"/>
                </a:solidFill>
                <a:latin typeface="Arial" pitchFamily="34" charset="0"/>
                <a:ea typeface="+mn-ea"/>
                <a:cs typeface="Arial" pitchFamily="34" charset="0"/>
              </a:rPr>
              <a:t>7. 2.4 Related research on I-E</a:t>
            </a:r>
          </a:p>
          <a:p>
            <a:r>
              <a:rPr lang="en-US" sz="1200" b="0" i="0" kern="1200" dirty="0" smtClean="0">
                <a:solidFill>
                  <a:schemeClr val="tx1"/>
                </a:solidFill>
                <a:latin typeface="Arial" pitchFamily="34" charset="0"/>
                <a:ea typeface="+mn-ea"/>
                <a:cs typeface="Arial" pitchFamily="34" charset="0"/>
              </a:rPr>
              <a:t>8. 2.4.1 Origins of I E Orientation (Carton&amp;Nowicki,1994) Parents of internally oriented children are internally oriented themselves.</a:t>
            </a:r>
          </a:p>
          <a:p>
            <a:r>
              <a:rPr lang="en-US" sz="1200" b="0" i="0" kern="1200" dirty="0" smtClean="0">
                <a:solidFill>
                  <a:schemeClr val="tx1"/>
                </a:solidFill>
                <a:latin typeface="Arial" pitchFamily="34" charset="0"/>
                <a:ea typeface="+mn-ea"/>
                <a:cs typeface="Arial" pitchFamily="34" charset="0"/>
              </a:rPr>
              <a:t>9. 2.4.2 Age and Gender Differences (Manger&amp; </a:t>
            </a:r>
            <a:r>
              <a:rPr lang="en-US" sz="1200" b="0" i="0" kern="1200" dirty="0" err="1" smtClean="0">
                <a:solidFill>
                  <a:schemeClr val="tx1"/>
                </a:solidFill>
                <a:latin typeface="Arial" pitchFamily="34" charset="0"/>
                <a:ea typeface="+mn-ea"/>
                <a:cs typeface="Arial" pitchFamily="34" charset="0"/>
              </a:rPr>
              <a:t>Ekeland</a:t>
            </a:r>
            <a:r>
              <a:rPr lang="en-US" sz="1200" b="0" i="0" kern="1200" dirty="0" smtClean="0">
                <a:solidFill>
                  <a:schemeClr val="tx1"/>
                </a:solidFill>
                <a:latin typeface="Arial" pitchFamily="34" charset="0"/>
                <a:ea typeface="+mn-ea"/>
                <a:cs typeface="Arial" pitchFamily="34" charset="0"/>
              </a:rPr>
              <a:t> 2000) Girls are Internally oriented (</a:t>
            </a:r>
            <a:r>
              <a:rPr lang="en-US" sz="1200" b="0" i="0" kern="1200" dirty="0" err="1" smtClean="0">
                <a:solidFill>
                  <a:schemeClr val="tx1"/>
                </a:solidFill>
                <a:latin typeface="Arial" pitchFamily="34" charset="0"/>
                <a:ea typeface="+mn-ea"/>
                <a:cs typeface="Arial" pitchFamily="34" charset="0"/>
              </a:rPr>
              <a:t>Heckhausen</a:t>
            </a:r>
            <a:r>
              <a:rPr lang="en-US" sz="1200" b="0" i="0" kern="1200" dirty="0" smtClean="0">
                <a:solidFill>
                  <a:schemeClr val="tx1"/>
                </a:solidFill>
                <a:latin typeface="Arial" pitchFamily="34" charset="0"/>
                <a:ea typeface="+mn-ea"/>
                <a:cs typeface="Arial" pitchFamily="34" charset="0"/>
              </a:rPr>
              <a:t> &amp; Schultz 1995) College students are more Internally oriented. (</a:t>
            </a:r>
            <a:r>
              <a:rPr lang="en-US" sz="1200" b="0" i="0" kern="1200" dirty="0" err="1" smtClean="0">
                <a:solidFill>
                  <a:schemeClr val="tx1"/>
                </a:solidFill>
                <a:latin typeface="Arial" pitchFamily="34" charset="0"/>
                <a:ea typeface="+mn-ea"/>
                <a:cs typeface="Arial" pitchFamily="34" charset="0"/>
              </a:rPr>
              <a:t>DeBrabander&amp;Boone</a:t>
            </a:r>
            <a:r>
              <a:rPr lang="en-US" sz="1200" b="0" i="0" kern="1200" dirty="0" smtClean="0">
                <a:solidFill>
                  <a:schemeClr val="tx1"/>
                </a:solidFill>
                <a:latin typeface="Arial" pitchFamily="34" charset="0"/>
                <a:ea typeface="+mn-ea"/>
                <a:cs typeface="Arial" pitchFamily="34" charset="0"/>
              </a:rPr>
              <a:t> 1990) No difference between men and </a:t>
            </a:r>
            <a:r>
              <a:rPr lang="en-US" sz="1200" b="0" i="0" kern="1200" dirty="0" err="1" smtClean="0">
                <a:solidFill>
                  <a:schemeClr val="tx1"/>
                </a:solidFill>
                <a:latin typeface="Arial" pitchFamily="34" charset="0"/>
                <a:ea typeface="+mn-ea"/>
                <a:cs typeface="Arial" pitchFamily="34" charset="0"/>
              </a:rPr>
              <a:t>women,how</a:t>
            </a:r>
            <a:r>
              <a:rPr lang="en-US" sz="1200" b="0" i="0" kern="1200" dirty="0" smtClean="0">
                <a:solidFill>
                  <a:schemeClr val="tx1"/>
                </a:solidFill>
                <a:latin typeface="Arial" pitchFamily="34" charset="0"/>
                <a:ea typeface="+mn-ea"/>
                <a:cs typeface="Arial" pitchFamily="34" charset="0"/>
              </a:rPr>
              <a:t> ever differ on items</a:t>
            </a:r>
          </a:p>
          <a:p>
            <a:r>
              <a:rPr lang="en-US" sz="1200" b="0" i="0" kern="1200" dirty="0" smtClean="0">
                <a:solidFill>
                  <a:schemeClr val="tx1"/>
                </a:solidFill>
                <a:latin typeface="Arial" pitchFamily="34" charset="0"/>
                <a:ea typeface="+mn-ea"/>
                <a:cs typeface="Arial" pitchFamily="34" charset="0"/>
              </a:rPr>
              <a:t>10. 2.4.3 Changes in I-E over the Life Span (</a:t>
            </a:r>
            <a:r>
              <a:rPr lang="en-US" sz="1200" b="0" i="0" kern="1200" dirty="0" err="1" smtClean="0">
                <a:solidFill>
                  <a:schemeClr val="tx1"/>
                </a:solidFill>
                <a:latin typeface="Arial" pitchFamily="34" charset="0"/>
                <a:ea typeface="+mn-ea"/>
                <a:cs typeface="Arial" pitchFamily="34" charset="0"/>
              </a:rPr>
              <a:t>Mirowsky</a:t>
            </a:r>
            <a:r>
              <a:rPr lang="en-US" sz="1200" b="0" i="0" kern="1200" dirty="0" smtClean="0">
                <a:solidFill>
                  <a:schemeClr val="tx1"/>
                </a:solidFill>
                <a:latin typeface="Arial" pitchFamily="34" charset="0"/>
                <a:ea typeface="+mn-ea"/>
                <a:cs typeface="Arial" pitchFamily="34" charset="0"/>
              </a:rPr>
              <a:t> 1995) Uneducated elderly more Externally Oriented. Educated elderly maintain Internal Orientation by being flexible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11. 2.4.4 I-E and Attribution of Responsibility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&amp; </a:t>
            </a:r>
            <a:r>
              <a:rPr lang="en-US" sz="1200" b="0" i="0" kern="1200" dirty="0" err="1" smtClean="0">
                <a:solidFill>
                  <a:schemeClr val="tx1"/>
                </a:solidFill>
                <a:latin typeface="Arial" pitchFamily="34" charset="0"/>
                <a:ea typeface="+mn-ea"/>
                <a:cs typeface="Arial" pitchFamily="34" charset="0"/>
              </a:rPr>
              <a:t>Lamiell</a:t>
            </a:r>
            <a:r>
              <a:rPr lang="en-US" sz="1200" b="0" i="0" kern="1200" dirty="0" smtClean="0">
                <a:solidFill>
                  <a:schemeClr val="tx1"/>
                </a:solidFill>
                <a:latin typeface="Arial" pitchFamily="34" charset="0"/>
                <a:ea typeface="+mn-ea"/>
                <a:cs typeface="Arial" pitchFamily="34" charset="0"/>
              </a:rPr>
              <a:t> 1994) Internal experience more shame and guilt when suffer defeat. Externals employ defensive strategies.</a:t>
            </a:r>
          </a:p>
          <a:p>
            <a:r>
              <a:rPr lang="en-US" sz="1200" b="0" i="0" kern="1200" dirty="0" smtClean="0">
                <a:solidFill>
                  <a:schemeClr val="tx1"/>
                </a:solidFill>
                <a:latin typeface="Arial" pitchFamily="34" charset="0"/>
                <a:ea typeface="+mn-ea"/>
                <a:cs typeface="Arial" pitchFamily="34" charset="0"/>
              </a:rPr>
              <a:t>12. 2.4.5 I-E Academic Performance (</a:t>
            </a:r>
            <a:r>
              <a:rPr lang="en-US" sz="1200" b="0" i="0" kern="1200" dirty="0" err="1" smtClean="0">
                <a:solidFill>
                  <a:schemeClr val="tx1"/>
                </a:solidFill>
                <a:latin typeface="Arial" pitchFamily="34" charset="0"/>
                <a:ea typeface="+mn-ea"/>
                <a:cs typeface="Arial" pitchFamily="34" charset="0"/>
              </a:rPr>
              <a:t>Mooney,Sherman,lo</a:t>
            </a:r>
            <a:r>
              <a:rPr lang="en-US" sz="1200" b="0" i="0" kern="1200" dirty="0" smtClean="0">
                <a:solidFill>
                  <a:schemeClr val="tx1"/>
                </a:solidFill>
                <a:latin typeface="Arial" pitchFamily="34" charset="0"/>
                <a:ea typeface="+mn-ea"/>
                <a:cs typeface="Arial" pitchFamily="34" charset="0"/>
              </a:rPr>
              <a:t> presto 1991) Internal task skills are associated positively with personal Social and academic adjustments in college.</a:t>
            </a:r>
          </a:p>
          <a:p>
            <a:r>
              <a:rPr lang="en-US" sz="1200" b="0" i="0" kern="1200" dirty="0" smtClean="0">
                <a:solidFill>
                  <a:schemeClr val="tx1"/>
                </a:solidFill>
                <a:latin typeface="Arial" pitchFamily="34" charset="0"/>
                <a:ea typeface="+mn-ea"/>
                <a:cs typeface="Arial" pitchFamily="34" charset="0"/>
              </a:rPr>
              <a:t>13. 2.4.6 I-E and Career development and Status ( </a:t>
            </a:r>
            <a:r>
              <a:rPr lang="en-US" sz="1200" b="0" i="0" kern="1200" dirty="0" err="1" smtClean="0">
                <a:solidFill>
                  <a:schemeClr val="tx1"/>
                </a:solidFill>
                <a:latin typeface="Arial" pitchFamily="34" charset="0"/>
                <a:ea typeface="+mn-ea"/>
                <a:cs typeface="Arial" pitchFamily="34" charset="0"/>
              </a:rPr>
              <a:t>Luzzo&amp;Ward</a:t>
            </a:r>
            <a:r>
              <a:rPr lang="en-US" sz="1200" b="0" i="0" kern="1200" dirty="0" smtClean="0">
                <a:solidFill>
                  <a:schemeClr val="tx1"/>
                </a:solidFill>
                <a:latin typeface="Arial" pitchFamily="34" charset="0"/>
                <a:ea typeface="+mn-ea"/>
                <a:cs typeface="Arial" pitchFamily="34" charset="0"/>
              </a:rPr>
              <a:t> 1995 ) Internal Students take more part time jobs congruent to their career aspirations.</a:t>
            </a:r>
          </a:p>
          <a:p>
            <a:r>
              <a:rPr lang="en-US" sz="1200" b="0" i="0" kern="1200" dirty="0" smtClean="0">
                <a:solidFill>
                  <a:schemeClr val="tx1"/>
                </a:solidFill>
                <a:latin typeface="Arial" pitchFamily="34" charset="0"/>
                <a:ea typeface="+mn-ea"/>
                <a:cs typeface="Arial" pitchFamily="34" charset="0"/>
              </a:rPr>
              <a:t>14. 2.4.7 I-E and Romantic Relationships Internals have fewer romantic attachments than externals .</a:t>
            </a:r>
          </a:p>
          <a:p>
            <a:r>
              <a:rPr lang="en-US" sz="1200" b="0" i="0" kern="1200" dirty="0" smtClean="0">
                <a:solidFill>
                  <a:schemeClr val="tx1"/>
                </a:solidFill>
                <a:latin typeface="Arial" pitchFamily="34" charset="0"/>
                <a:ea typeface="+mn-ea"/>
                <a:cs typeface="Arial" pitchFamily="34" charset="0"/>
              </a:rPr>
              <a:t>15. 2.4.8 I –E and physical Health differences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1993;seeman &amp; </a:t>
            </a:r>
            <a:r>
              <a:rPr lang="en-US" sz="1200" b="0" i="0" kern="1200" dirty="0" err="1" smtClean="0">
                <a:solidFill>
                  <a:schemeClr val="tx1"/>
                </a:solidFill>
                <a:latin typeface="Arial" pitchFamily="34" charset="0"/>
                <a:ea typeface="+mn-ea"/>
                <a:cs typeface="Arial" pitchFamily="34" charset="0"/>
              </a:rPr>
              <a:t>seeman</a:t>
            </a:r>
            <a:r>
              <a:rPr lang="en-US" sz="1200" b="0" i="0" kern="1200" dirty="0" smtClean="0">
                <a:solidFill>
                  <a:schemeClr val="tx1"/>
                </a:solidFill>
                <a:latin typeface="Arial" pitchFamily="34" charset="0"/>
                <a:ea typeface="+mn-ea"/>
                <a:cs typeface="Arial" pitchFamily="34" charset="0"/>
              </a:rPr>
              <a:t> 1985) internals ,--Wear Seat </a:t>
            </a:r>
            <a:r>
              <a:rPr lang="en-US" sz="1200" b="0" i="0" kern="1200" dirty="0" err="1" smtClean="0">
                <a:solidFill>
                  <a:schemeClr val="tx1"/>
                </a:solidFill>
                <a:latin typeface="Arial" pitchFamily="34" charset="0"/>
                <a:ea typeface="+mn-ea"/>
                <a:cs typeface="Arial" pitchFamily="34" charset="0"/>
              </a:rPr>
              <a:t>belts,exercise</a:t>
            </a:r>
            <a:r>
              <a:rPr lang="en-US" sz="1200" b="0" i="0" kern="1200" dirty="0" smtClean="0">
                <a:solidFill>
                  <a:schemeClr val="tx1"/>
                </a:solidFill>
                <a:latin typeface="Arial" pitchFamily="34" charset="0"/>
                <a:ea typeface="+mn-ea"/>
                <a:cs typeface="Arial" pitchFamily="34" charset="0"/>
              </a:rPr>
              <a:t> and quit smoking. (Marshall 1991) Four aspects of Locus of control as it relates to Physical health. (</a:t>
            </a:r>
            <a:r>
              <a:rPr lang="en-US" sz="1200" b="0" i="0" kern="1200" dirty="0" err="1" smtClean="0">
                <a:solidFill>
                  <a:schemeClr val="tx1"/>
                </a:solidFill>
                <a:latin typeface="Arial" pitchFamily="34" charset="0"/>
                <a:ea typeface="+mn-ea"/>
                <a:cs typeface="Arial" pitchFamily="34" charset="0"/>
              </a:rPr>
              <a:t>Ryckman,robbins,Thonton</a:t>
            </a:r>
            <a:r>
              <a:rPr lang="en-US" sz="1200" b="0" i="0" kern="1200" dirty="0" smtClean="0">
                <a:solidFill>
                  <a:schemeClr val="tx1"/>
                </a:solidFill>
                <a:latin typeface="Arial" pitchFamily="34" charset="0"/>
                <a:ea typeface="+mn-ea"/>
                <a:cs typeface="Arial" pitchFamily="34" charset="0"/>
              </a:rPr>
              <a:t> 1982) </a:t>
            </a:r>
            <a:r>
              <a:rPr lang="en-US" sz="1200" b="0" i="0" kern="1200" dirty="0" err="1" smtClean="0">
                <a:solidFill>
                  <a:schemeClr val="tx1"/>
                </a:solidFill>
                <a:latin typeface="Arial" pitchFamily="34" charset="0"/>
                <a:ea typeface="+mn-ea"/>
                <a:cs typeface="Arial" pitchFamily="34" charset="0"/>
              </a:rPr>
              <a:t>Internallly</a:t>
            </a:r>
            <a:r>
              <a:rPr lang="en-US" sz="1200" b="0" i="0" kern="1200" dirty="0" smtClean="0">
                <a:solidFill>
                  <a:schemeClr val="tx1"/>
                </a:solidFill>
                <a:latin typeface="Arial" pitchFamily="34" charset="0"/>
                <a:ea typeface="+mn-ea"/>
                <a:cs typeface="Arial" pitchFamily="34" charset="0"/>
              </a:rPr>
              <a:t> oriented people are Physically healthier.</a:t>
            </a:r>
          </a:p>
          <a:p>
            <a:r>
              <a:rPr lang="en-US" sz="1200" b="0" i="0" kern="1200" dirty="0" smtClean="0">
                <a:solidFill>
                  <a:schemeClr val="tx1"/>
                </a:solidFill>
                <a:latin typeface="Arial" pitchFamily="34" charset="0"/>
                <a:ea typeface="+mn-ea"/>
                <a:cs typeface="Arial" pitchFamily="34" charset="0"/>
              </a:rPr>
              <a:t>16. Conti (Lau 1982) Parents of Internals encourage them to feel them responsible for their health. (</a:t>
            </a:r>
            <a:r>
              <a:rPr lang="en-US" sz="1200" b="0" i="0" kern="1200" dirty="0" err="1" smtClean="0">
                <a:solidFill>
                  <a:schemeClr val="tx1"/>
                </a:solidFill>
                <a:latin typeface="Arial" pitchFamily="34" charset="0"/>
                <a:ea typeface="+mn-ea"/>
                <a:cs typeface="Arial" pitchFamily="34" charset="0"/>
              </a:rPr>
              <a:t>Quadrel&amp;Lau</a:t>
            </a:r>
            <a:r>
              <a:rPr lang="en-US" sz="1200" b="0" i="0" kern="1200" dirty="0" smtClean="0">
                <a:solidFill>
                  <a:schemeClr val="tx1"/>
                </a:solidFill>
                <a:latin typeface="Arial" pitchFamily="34" charset="0"/>
                <a:ea typeface="+mn-ea"/>
                <a:cs typeface="Arial" pitchFamily="34" charset="0"/>
              </a:rPr>
              <a:t> 1989) Internally oriented college students knew more about health than externals. ( </a:t>
            </a:r>
            <a:r>
              <a:rPr lang="en-US" sz="1200" b="0" i="0" kern="1200" dirty="0" err="1" smtClean="0">
                <a:solidFill>
                  <a:schemeClr val="tx1"/>
                </a:solidFill>
                <a:latin typeface="Arial" pitchFamily="34" charset="0"/>
                <a:ea typeface="+mn-ea"/>
                <a:cs typeface="Arial" pitchFamily="34" charset="0"/>
              </a:rPr>
              <a:t>LisaClements,reginaldYork,&amp;Glenn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rohrer</a:t>
            </a:r>
            <a:r>
              <a:rPr lang="en-US" sz="1200" b="0" i="0" kern="1200" dirty="0" smtClean="0">
                <a:solidFill>
                  <a:schemeClr val="tx1"/>
                </a:solidFill>
                <a:latin typeface="Arial" pitchFamily="34" charset="0"/>
                <a:ea typeface="+mn-ea"/>
                <a:cs typeface="Arial" pitchFamily="34" charset="0"/>
              </a:rPr>
              <a:t> 1995) Four group study on DRIE.</a:t>
            </a:r>
          </a:p>
          <a:p>
            <a:r>
              <a:rPr lang="en-US" sz="1200" b="0" i="0" kern="1200" dirty="0" smtClean="0">
                <a:solidFill>
                  <a:schemeClr val="tx1"/>
                </a:solidFill>
                <a:latin typeface="Arial" pitchFamily="34" charset="0"/>
                <a:ea typeface="+mn-ea"/>
                <a:cs typeface="Arial" pitchFamily="34" charset="0"/>
              </a:rPr>
              <a:t>17. Conti (</a:t>
            </a:r>
            <a:r>
              <a:rPr lang="en-US" sz="1200" b="0" i="0" kern="1200" dirty="0" err="1" smtClean="0">
                <a:solidFill>
                  <a:schemeClr val="tx1"/>
                </a:solidFill>
                <a:latin typeface="Arial" pitchFamily="34" charset="0"/>
                <a:ea typeface="+mn-ea"/>
                <a:cs typeface="Arial" pitchFamily="34" charset="0"/>
              </a:rPr>
              <a:t>H.A.Ludtke&amp;H.G.Schneider</a:t>
            </a:r>
            <a:r>
              <a:rPr lang="en-US" sz="1200" b="0" i="0" kern="1200" dirty="0" smtClean="0">
                <a:solidFill>
                  <a:schemeClr val="tx1"/>
                </a:solidFill>
                <a:latin typeface="Arial" pitchFamily="34" charset="0"/>
                <a:ea typeface="+mn-ea"/>
                <a:cs typeface="Arial" pitchFamily="34" charset="0"/>
              </a:rPr>
              <a:t> 1996) </a:t>
            </a:r>
            <a:r>
              <a:rPr lang="en-US" sz="1200" b="0" i="0" kern="1200" dirty="0" err="1" smtClean="0">
                <a:solidFill>
                  <a:schemeClr val="tx1"/>
                </a:solidFill>
                <a:latin typeface="Arial" pitchFamily="34" charset="0"/>
                <a:ea typeface="+mn-ea"/>
                <a:cs typeface="Arial" pitchFamily="34" charset="0"/>
              </a:rPr>
              <a:t>Corelation</a:t>
            </a:r>
            <a:r>
              <a:rPr lang="en-US" sz="1200" b="0" i="0" kern="1200" dirty="0" smtClean="0">
                <a:solidFill>
                  <a:schemeClr val="tx1"/>
                </a:solidFill>
                <a:latin typeface="Arial" pitchFamily="34" charset="0"/>
                <a:ea typeface="+mn-ea"/>
                <a:cs typeface="Arial" pitchFamily="34" charset="0"/>
              </a:rPr>
              <a:t> of Habit specific locus of control Scales with I_E Scale. Internals ---High in coping and adjustments. Externals ---More Habit Disorders.</a:t>
            </a:r>
          </a:p>
          <a:p>
            <a:r>
              <a:rPr lang="en-US" sz="1200" b="0" i="0" kern="1200" dirty="0" smtClean="0">
                <a:solidFill>
                  <a:schemeClr val="tx1"/>
                </a:solidFill>
                <a:latin typeface="Arial" pitchFamily="34" charset="0"/>
                <a:ea typeface="+mn-ea"/>
                <a:cs typeface="Arial" pitchFamily="34" charset="0"/>
              </a:rPr>
              <a:t>18. Conti (Paul </a:t>
            </a:r>
            <a:r>
              <a:rPr lang="en-US" sz="1200" b="0" i="0" kern="1200" dirty="0" err="1" smtClean="0">
                <a:solidFill>
                  <a:schemeClr val="tx1"/>
                </a:solidFill>
                <a:latin typeface="Arial" pitchFamily="34" charset="0"/>
                <a:ea typeface="+mn-ea"/>
                <a:cs typeface="Arial" pitchFamily="34" charset="0"/>
              </a:rPr>
              <a:t>Norman,Smith,Murphy</a:t>
            </a:r>
            <a:r>
              <a:rPr lang="en-US" sz="1200" b="0" i="0" kern="1200" dirty="0" smtClean="0">
                <a:solidFill>
                  <a:schemeClr val="tx1"/>
                </a:solidFill>
                <a:latin typeface="Arial" pitchFamily="34" charset="0"/>
                <a:ea typeface="+mn-ea"/>
                <a:cs typeface="Arial" pitchFamily="34" charset="0"/>
              </a:rPr>
              <a:t> 1998) Scores on multidimensional health locus of control scale is significantly related to various health behaviors. People with internal Locus of control ---Higher levels of health.</a:t>
            </a:r>
          </a:p>
          <a:p>
            <a:r>
              <a:rPr lang="en-US" sz="1200" b="0" i="0" kern="1200" dirty="0" smtClean="0">
                <a:solidFill>
                  <a:schemeClr val="tx1"/>
                </a:solidFill>
                <a:latin typeface="Arial" pitchFamily="34" charset="0"/>
                <a:ea typeface="+mn-ea"/>
                <a:cs typeface="Arial" pitchFamily="34" charset="0"/>
              </a:rPr>
              <a:t>19. 2.4.9 I-E and Psychological Health ( </a:t>
            </a:r>
            <a:r>
              <a:rPr lang="en-US" sz="1200" b="0" i="0" kern="1200" dirty="0" err="1" smtClean="0">
                <a:solidFill>
                  <a:schemeClr val="tx1"/>
                </a:solidFill>
                <a:latin typeface="Arial" pitchFamily="34" charset="0"/>
                <a:ea typeface="+mn-ea"/>
                <a:cs typeface="Arial" pitchFamily="34" charset="0"/>
              </a:rPr>
              <a:t>Cooper,Okamura,&amp;McNeil</a:t>
            </a:r>
            <a:r>
              <a:rPr lang="en-US" sz="1200" b="0" i="0" kern="1200" dirty="0" smtClean="0">
                <a:solidFill>
                  <a:schemeClr val="tx1"/>
                </a:solidFill>
                <a:latin typeface="Arial" pitchFamily="34" charset="0"/>
                <a:ea typeface="+mn-ea"/>
                <a:cs typeface="Arial" pitchFamily="34" charset="0"/>
              </a:rPr>
              <a:t> 1995) Internals are psychologically healthier than externals. (De </a:t>
            </a:r>
            <a:r>
              <a:rPr lang="en-US" sz="1200" b="0" i="0" kern="1200" dirty="0" err="1" smtClean="0">
                <a:solidFill>
                  <a:schemeClr val="tx1"/>
                </a:solidFill>
                <a:latin typeface="Arial" pitchFamily="34" charset="0"/>
                <a:ea typeface="+mn-ea"/>
                <a:cs typeface="Arial" pitchFamily="34" charset="0"/>
              </a:rPr>
              <a:t>Moya</a:t>
            </a:r>
            <a:r>
              <a:rPr lang="en-US" sz="1200" b="0" i="0" kern="1200" dirty="0" smtClean="0">
                <a:solidFill>
                  <a:schemeClr val="tx1"/>
                </a:solidFill>
                <a:latin typeface="Arial" pitchFamily="34" charset="0"/>
                <a:ea typeface="+mn-ea"/>
                <a:cs typeface="Arial" pitchFamily="34" charset="0"/>
              </a:rPr>
              <a:t> 1997) Drug addicts Depressives </a:t>
            </a:r>
            <a:r>
              <a:rPr lang="en-US" sz="1200" b="0" i="0" kern="1200" dirty="0" err="1" smtClean="0">
                <a:solidFill>
                  <a:schemeClr val="tx1"/>
                </a:solidFill>
                <a:latin typeface="Arial" pitchFamily="34" charset="0"/>
                <a:ea typeface="+mn-ea"/>
                <a:cs typeface="Arial" pitchFamily="34" charset="0"/>
              </a:rPr>
              <a:t>Schizophrenics,neurotics</a:t>
            </a:r>
            <a:r>
              <a:rPr lang="en-US" sz="1200" b="0" i="0" kern="1200" dirty="0" smtClean="0">
                <a:solidFill>
                  <a:schemeClr val="tx1"/>
                </a:solidFill>
                <a:latin typeface="Arial" pitchFamily="34" charset="0"/>
                <a:ea typeface="+mn-ea"/>
                <a:cs typeface="Arial" pitchFamily="34" charset="0"/>
              </a:rPr>
              <a:t> ---Externally oriented. (Barnet 1990) Internals cope better with stress related to divorce or bereavement.</a:t>
            </a:r>
          </a:p>
          <a:p>
            <a:r>
              <a:rPr lang="en-US" sz="1200" b="0" i="0" kern="1200" dirty="0" smtClean="0">
                <a:solidFill>
                  <a:schemeClr val="tx1"/>
                </a:solidFill>
                <a:latin typeface="Arial" pitchFamily="34" charset="0"/>
                <a:ea typeface="+mn-ea"/>
                <a:cs typeface="Arial" pitchFamily="34" charset="0"/>
              </a:rPr>
              <a:t>20. 2.4.10 Racial and Socioeconomic differences (Battle &amp;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1963) Lower </a:t>
            </a:r>
            <a:r>
              <a:rPr lang="en-US" sz="1200" b="0" i="0" kern="1200" dirty="0" err="1" smtClean="0">
                <a:solidFill>
                  <a:schemeClr val="tx1"/>
                </a:solidFill>
                <a:latin typeface="Arial" pitchFamily="34" charset="0"/>
                <a:ea typeface="+mn-ea"/>
                <a:cs typeface="Arial" pitchFamily="34" charset="0"/>
              </a:rPr>
              <a:t>socioecnomic</a:t>
            </a:r>
            <a:r>
              <a:rPr lang="en-US" sz="1200" b="0" i="0" kern="1200" dirty="0" smtClean="0">
                <a:solidFill>
                  <a:schemeClr val="tx1"/>
                </a:solidFill>
                <a:latin typeface="Arial" pitchFamily="34" charset="0"/>
                <a:ea typeface="+mn-ea"/>
                <a:cs typeface="Arial" pitchFamily="34" charset="0"/>
              </a:rPr>
              <a:t> classes and minority groups are externally oriented.</a:t>
            </a:r>
          </a:p>
          <a:p>
            <a:r>
              <a:rPr lang="en-US" sz="1200" b="0" i="0" kern="1200" dirty="0" smtClean="0">
                <a:solidFill>
                  <a:schemeClr val="tx1"/>
                </a:solidFill>
                <a:latin typeface="Arial" pitchFamily="34" charset="0"/>
                <a:ea typeface="+mn-ea"/>
                <a:cs typeface="Arial" pitchFamily="34" charset="0"/>
              </a:rPr>
              <a:t>21. 2.4.11 I-E and Social Skills (</a:t>
            </a:r>
            <a:r>
              <a:rPr lang="en-US" sz="1200" b="0" i="0" kern="1200" dirty="0" err="1" smtClean="0">
                <a:solidFill>
                  <a:schemeClr val="tx1"/>
                </a:solidFill>
                <a:latin typeface="Arial" pitchFamily="34" charset="0"/>
                <a:ea typeface="+mn-ea"/>
                <a:cs typeface="Arial" pitchFamily="34" charset="0"/>
              </a:rPr>
              <a:t>Lefcourt</a:t>
            </a:r>
            <a:r>
              <a:rPr lang="en-US" sz="1200" b="0" i="0" kern="1200" dirty="0" smtClean="0">
                <a:solidFill>
                  <a:schemeClr val="tx1"/>
                </a:solidFill>
                <a:latin typeface="Arial" pitchFamily="34" charset="0"/>
                <a:ea typeface="+mn-ea"/>
                <a:cs typeface="Arial" pitchFamily="34" charset="0"/>
              </a:rPr>
              <a:t> 1982) Video tape study Internals nod more ,held up conversation of their side, fill gaps in conversation as compared to externals.</a:t>
            </a:r>
          </a:p>
          <a:p>
            <a:r>
              <a:rPr lang="en-US" sz="1200" b="0" i="0" kern="1200" dirty="0" smtClean="0">
                <a:solidFill>
                  <a:schemeClr val="tx1"/>
                </a:solidFill>
                <a:latin typeface="Arial" pitchFamily="34" charset="0"/>
                <a:ea typeface="+mn-ea"/>
                <a:cs typeface="Arial" pitchFamily="34" charset="0"/>
              </a:rPr>
              <a:t>22. 2.4.12 Behavioral differences Internals day dream more. (</a:t>
            </a:r>
            <a:r>
              <a:rPr lang="en-US" sz="1200" b="0" i="0" kern="1200" dirty="0" err="1" smtClean="0">
                <a:solidFill>
                  <a:schemeClr val="tx1"/>
                </a:solidFill>
                <a:latin typeface="Arial" pitchFamily="34" charset="0"/>
                <a:ea typeface="+mn-ea"/>
                <a:cs typeface="Arial" pitchFamily="34" charset="0"/>
              </a:rPr>
              <a:t>findley</a:t>
            </a:r>
            <a:r>
              <a:rPr lang="en-US" sz="1200" b="0" i="0" kern="1200" dirty="0" smtClean="0">
                <a:solidFill>
                  <a:schemeClr val="tx1"/>
                </a:solidFill>
                <a:latin typeface="Arial" pitchFamily="34" charset="0"/>
                <a:ea typeface="+mn-ea"/>
                <a:cs typeface="Arial" pitchFamily="34" charset="0"/>
              </a:rPr>
              <a:t> &amp; Cooper 1983 ) Higher in Internal Locus of Control, Higher grades in schools and standardized tests. ( </a:t>
            </a:r>
            <a:r>
              <a:rPr lang="en-US" sz="1200" b="0" i="0" kern="1200" dirty="0" err="1" smtClean="0">
                <a:solidFill>
                  <a:schemeClr val="tx1"/>
                </a:solidFill>
                <a:latin typeface="Arial" pitchFamily="34" charset="0"/>
                <a:ea typeface="+mn-ea"/>
                <a:cs typeface="Arial" pitchFamily="34" charset="0"/>
              </a:rPr>
              <a:t>Tiggemann</a:t>
            </a:r>
            <a:r>
              <a:rPr lang="en-US" sz="1200" b="0" i="0" kern="1200" dirty="0" smtClean="0">
                <a:solidFill>
                  <a:schemeClr val="tx1"/>
                </a:solidFill>
                <a:latin typeface="Arial" pitchFamily="34" charset="0"/>
                <a:ea typeface="+mn-ea"/>
                <a:cs typeface="Arial" pitchFamily="34" charset="0"/>
              </a:rPr>
              <a:t> &amp;</a:t>
            </a:r>
            <a:r>
              <a:rPr lang="en-US" sz="1200" b="0" i="0" kern="1200" dirty="0" err="1" smtClean="0">
                <a:solidFill>
                  <a:schemeClr val="tx1"/>
                </a:solidFill>
                <a:latin typeface="Arial" pitchFamily="34" charset="0"/>
                <a:ea typeface="+mn-ea"/>
                <a:cs typeface="Arial" pitchFamily="34" charset="0"/>
              </a:rPr>
              <a:t>Rothblum</a:t>
            </a:r>
            <a:r>
              <a:rPr lang="en-US" sz="1200" b="0" i="0" kern="1200" dirty="0" smtClean="0">
                <a:solidFill>
                  <a:schemeClr val="tx1"/>
                </a:solidFill>
                <a:latin typeface="Arial" pitchFamily="34" charset="0"/>
                <a:ea typeface="+mn-ea"/>
                <a:cs typeface="Arial" pitchFamily="34" charset="0"/>
              </a:rPr>
              <a:t> 1997 ) weight Locus of Control and stereotype behavior. (Schultz,2008:Ryckman,2007:Feist,2002).</a:t>
            </a:r>
          </a:p>
          <a:p>
            <a:r>
              <a:rPr lang="en-US" sz="1200" b="0" i="0" kern="1200" dirty="0" smtClean="0">
                <a:solidFill>
                  <a:schemeClr val="tx1"/>
                </a:solidFill>
                <a:latin typeface="Arial" pitchFamily="34" charset="0"/>
                <a:ea typeface="+mn-ea"/>
                <a:cs typeface="Arial" pitchFamily="34" charset="0"/>
              </a:rPr>
              <a:t>23. 2.5 Locus of Control &amp;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a:t>
            </a:r>
            <a:r>
              <a:rPr lang="en-US" sz="1200" b="0" i="0" kern="1200" dirty="0" err="1" smtClean="0">
                <a:solidFill>
                  <a:schemeClr val="tx1"/>
                </a:solidFill>
                <a:latin typeface="Arial" pitchFamily="34" charset="0"/>
                <a:ea typeface="+mn-ea"/>
                <a:cs typeface="Arial" pitchFamily="34" charset="0"/>
              </a:rPr>
              <a:t>Judge,Erez,Bono&amp;Thoresen</a:t>
            </a:r>
            <a:r>
              <a:rPr lang="en-US" sz="1200" b="0" i="0" kern="1200" dirty="0" smtClean="0">
                <a:solidFill>
                  <a:schemeClr val="tx1"/>
                </a:solidFill>
                <a:latin typeface="Arial" pitchFamily="34" charset="0"/>
                <a:ea typeface="+mn-ea"/>
                <a:cs typeface="Arial" pitchFamily="34" charset="0"/>
              </a:rPr>
              <a:t> 2002) Reported a strong relationship between </a:t>
            </a:r>
            <a:r>
              <a:rPr lang="en-US" sz="1200" b="0" i="0" kern="1200" dirty="0" err="1" smtClean="0">
                <a:solidFill>
                  <a:schemeClr val="tx1"/>
                </a:solidFill>
                <a:latin typeface="Arial" pitchFamily="34" charset="0"/>
                <a:ea typeface="+mn-ea"/>
                <a:cs typeface="Arial" pitchFamily="34" charset="0"/>
              </a:rPr>
              <a:t>Rotter’s</a:t>
            </a:r>
            <a:r>
              <a:rPr lang="en-US" sz="1200" b="0" i="0" kern="1200" dirty="0" smtClean="0">
                <a:solidFill>
                  <a:schemeClr val="tx1"/>
                </a:solidFill>
                <a:latin typeface="Arial" pitchFamily="34" charset="0"/>
                <a:ea typeface="+mn-ea"/>
                <a:cs typeface="Arial" pitchFamily="34" charset="0"/>
              </a:rPr>
              <a:t> Concept of Locus of Control and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(Schultz 2008).</a:t>
            </a:r>
          </a:p>
          <a:p>
            <a:r>
              <a:rPr lang="en-US" sz="1200" b="0" i="0" kern="1200" dirty="0" smtClean="0">
                <a:solidFill>
                  <a:schemeClr val="tx1"/>
                </a:solidFill>
                <a:latin typeface="Arial" pitchFamily="34" charset="0"/>
                <a:ea typeface="+mn-ea"/>
                <a:cs typeface="Arial" pitchFamily="34" charset="0"/>
              </a:rPr>
              <a:t>24. Idea of </a:t>
            </a:r>
            <a:r>
              <a:rPr lang="en-US" sz="1200" b="0" i="0" kern="1200" dirty="0" err="1" smtClean="0">
                <a:solidFill>
                  <a:schemeClr val="tx1"/>
                </a:solidFill>
                <a:latin typeface="Arial" pitchFamily="34" charset="0"/>
                <a:ea typeface="+mn-ea"/>
                <a:cs typeface="Arial" pitchFamily="34" charset="0"/>
              </a:rPr>
              <a:t>bilocal</a:t>
            </a:r>
            <a:r>
              <a:rPr lang="en-US" sz="1200" b="0" i="0" kern="1200" dirty="0" smtClean="0">
                <a:solidFill>
                  <a:schemeClr val="tx1"/>
                </a:solidFill>
                <a:latin typeface="Arial" pitchFamily="34" charset="0"/>
                <a:ea typeface="+mn-ea"/>
                <a:cs typeface="Arial" pitchFamily="34" charset="0"/>
              </a:rPr>
              <a:t> Ideally healthy individuals are neither Controllers (extreme internals) nor </a:t>
            </a:r>
            <a:r>
              <a:rPr lang="en-US" sz="1200" b="0" i="0" kern="1200" dirty="0" err="1" smtClean="0">
                <a:solidFill>
                  <a:schemeClr val="tx1"/>
                </a:solidFill>
                <a:latin typeface="Arial" pitchFamily="34" charset="0"/>
                <a:ea typeface="+mn-ea"/>
                <a:cs typeface="Arial" pitchFamily="34" charset="0"/>
              </a:rPr>
              <a:t>Controllees</a:t>
            </a:r>
            <a:r>
              <a:rPr lang="en-US" sz="1200" b="0" i="0" kern="1200" dirty="0" smtClean="0">
                <a:solidFill>
                  <a:schemeClr val="tx1"/>
                </a:solidFill>
                <a:latin typeface="Arial" pitchFamily="34" charset="0"/>
                <a:ea typeface="+mn-ea"/>
                <a:cs typeface="Arial" pitchFamily="34" charset="0"/>
              </a:rPr>
              <a:t> (extreme externals) </a:t>
            </a:r>
            <a:r>
              <a:rPr lang="en-US" sz="1200" b="0" i="0" kern="1200" dirty="0" err="1" smtClean="0">
                <a:solidFill>
                  <a:schemeClr val="tx1"/>
                </a:solidFill>
                <a:latin typeface="Arial" pitchFamily="34" charset="0"/>
                <a:ea typeface="+mn-ea"/>
                <a:cs typeface="Arial" pitchFamily="34" charset="0"/>
              </a:rPr>
              <a:t>Bilocals</a:t>
            </a:r>
            <a:r>
              <a:rPr lang="en-US" sz="1200" b="0" i="0" kern="1200" dirty="0" smtClean="0">
                <a:solidFill>
                  <a:schemeClr val="tx1"/>
                </a:solidFill>
                <a:latin typeface="Arial" pitchFamily="34" charset="0"/>
                <a:ea typeface="+mn-ea"/>
                <a:cs typeface="Arial" pitchFamily="34" charset="0"/>
              </a:rPr>
              <a:t> accept external constraints as a fact of life and assume the responsibility of working productively within these constraints. They attempt to alter what can be changed and accept what cannot be changed . (wong&amp;Sproule,1984 ).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25. 2.7 Implication for therapy Low freedom of Movement High Need Value. Maladjustment is due to difficulties at any point in ‘ predictive Formula ”.</a:t>
            </a:r>
          </a:p>
          <a:p>
            <a:r>
              <a:rPr lang="en-US" sz="1200" b="0" i="0" kern="1200" dirty="0" smtClean="0">
                <a:solidFill>
                  <a:schemeClr val="tx1"/>
                </a:solidFill>
                <a:latin typeface="Arial" pitchFamily="34" charset="0"/>
                <a:ea typeface="+mn-ea"/>
                <a:cs typeface="Arial" pitchFamily="34" charset="0"/>
              </a:rPr>
              <a:t>26. </a:t>
            </a:r>
            <a:r>
              <a:rPr lang="en-US" sz="1200" b="0" i="0" kern="1200" dirty="0" err="1" smtClean="0">
                <a:solidFill>
                  <a:schemeClr val="tx1"/>
                </a:solidFill>
                <a:latin typeface="Arial" pitchFamily="34" charset="0"/>
                <a:ea typeface="+mn-ea"/>
                <a:cs typeface="Arial" pitchFamily="34" charset="0"/>
              </a:rPr>
              <a:t>conti</a:t>
            </a:r>
            <a:r>
              <a:rPr lang="en-US" sz="1200" b="0" i="0" kern="1200" dirty="0" smtClean="0">
                <a:solidFill>
                  <a:schemeClr val="tx1"/>
                </a:solidFill>
                <a:latin typeface="Arial" pitchFamily="34" charset="0"/>
                <a:ea typeface="+mn-ea"/>
                <a:cs typeface="Arial" pitchFamily="34" charset="0"/>
              </a:rPr>
              <a:t> 2.7.1 Changing Goals 2.7.2 Eliminating Low expectancies 2.7.3 Alternative Courses of Action</a:t>
            </a:r>
          </a:p>
          <a:p>
            <a:r>
              <a:rPr lang="en-US" sz="1200" b="0" i="0" kern="1200" dirty="0" smtClean="0">
                <a:solidFill>
                  <a:schemeClr val="tx1"/>
                </a:solidFill>
                <a:latin typeface="Arial" pitchFamily="34" charset="0"/>
                <a:ea typeface="+mn-ea"/>
                <a:cs typeface="Arial" pitchFamily="34" charset="0"/>
              </a:rPr>
              <a:t>27. 2.8 Critical Evaluation 2.8.1 Comprehensiveness 2.8.2 Precision and testability 2.8.3 Parsimony 2.8.4 </a:t>
            </a:r>
            <a:r>
              <a:rPr lang="en-US" sz="1200" b="0" i="0" kern="1200" dirty="0" err="1" smtClean="0">
                <a:solidFill>
                  <a:schemeClr val="tx1"/>
                </a:solidFill>
                <a:latin typeface="Arial" pitchFamily="34" charset="0"/>
                <a:ea typeface="+mn-ea"/>
                <a:cs typeface="Arial" pitchFamily="34" charset="0"/>
              </a:rPr>
              <a:t>EmpiricalValidity</a:t>
            </a:r>
            <a:r>
              <a:rPr lang="en-US" sz="1200" b="0" i="0" kern="1200" dirty="0" smtClean="0">
                <a:solidFill>
                  <a:schemeClr val="tx1"/>
                </a:solidFill>
                <a:latin typeface="Arial" pitchFamily="34" charset="0"/>
                <a:ea typeface="+mn-ea"/>
                <a:cs typeface="Arial" pitchFamily="34" charset="0"/>
              </a:rPr>
              <a:t> 2.8.5 Heuristic Value 2.8.6 Applied Value</a:t>
            </a:r>
          </a:p>
          <a:p>
            <a:r>
              <a:rPr lang="en-US" sz="1200" b="0" i="0" kern="1200" dirty="0" smtClean="0">
                <a:solidFill>
                  <a:schemeClr val="tx1"/>
                </a:solidFill>
                <a:latin typeface="Arial" pitchFamily="34" charset="0"/>
                <a:ea typeface="+mn-ea"/>
                <a:cs typeface="Arial" pitchFamily="34" charset="0"/>
              </a:rPr>
              <a:t>28. 3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Cognitive Social Learning Theory</a:t>
            </a:r>
          </a:p>
          <a:p>
            <a:r>
              <a:rPr lang="en-US" sz="1200" b="0" i="0" kern="1200" dirty="0" smtClean="0">
                <a:solidFill>
                  <a:schemeClr val="tx1"/>
                </a:solidFill>
                <a:latin typeface="Arial" pitchFamily="34" charset="0"/>
                <a:ea typeface="+mn-ea"/>
                <a:cs typeface="Arial" pitchFamily="34" charset="0"/>
              </a:rPr>
              <a:t>29. Content 3 Biographical sketch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Structures. 3.2 The Nature of Personality Structure. 3.3 Basic Assumptions of Theory 3.3.1 Trait Situation Interaction and Situational Variables 3.4 Cognitive Affective Personality System (CAPS) 3.4.1 Cognitive Affective Units 3.4.2 Demonstration with related Research 3.5 Theory’s Implication to Therapy 3.7 6 Critical Evaluation</a:t>
            </a:r>
          </a:p>
          <a:p>
            <a:r>
              <a:rPr lang="en-US" sz="1200" b="0" i="0" kern="1200" dirty="0" smtClean="0">
                <a:solidFill>
                  <a:schemeClr val="tx1"/>
                </a:solidFill>
                <a:latin typeface="Arial" pitchFamily="34" charset="0"/>
                <a:ea typeface="+mn-ea"/>
                <a:cs typeface="Arial" pitchFamily="34" charset="0"/>
              </a:rPr>
              <a:t>30. 3 Biographical sketch Walter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born on 22 </a:t>
            </a:r>
            <a:r>
              <a:rPr lang="en-US" sz="1200" b="0" i="0" kern="1200" dirty="0" err="1" smtClean="0">
                <a:solidFill>
                  <a:schemeClr val="tx1"/>
                </a:solidFill>
                <a:latin typeface="Arial" pitchFamily="34" charset="0"/>
                <a:ea typeface="+mn-ea"/>
                <a:cs typeface="Arial" pitchFamily="34" charset="0"/>
              </a:rPr>
              <a:t>feb</a:t>
            </a:r>
            <a:r>
              <a:rPr lang="en-US" sz="1200" b="0" i="0" kern="1200" dirty="0" smtClean="0">
                <a:solidFill>
                  <a:schemeClr val="tx1"/>
                </a:solidFill>
                <a:latin typeface="Arial" pitchFamily="34" charset="0"/>
                <a:ea typeface="+mn-ea"/>
                <a:cs typeface="Arial" pitchFamily="34" charset="0"/>
              </a:rPr>
              <a:t> 1930. Studied under George Kelly &amp; </a:t>
            </a:r>
            <a:r>
              <a:rPr lang="en-US" sz="1200" b="0" i="0" kern="1200" dirty="0" err="1" smtClean="0">
                <a:solidFill>
                  <a:schemeClr val="tx1"/>
                </a:solidFill>
                <a:latin typeface="Arial" pitchFamily="34" charset="0"/>
                <a:ea typeface="+mn-ea"/>
                <a:cs typeface="Arial" pitchFamily="34" charset="0"/>
              </a:rPr>
              <a:t>julian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(1965)Participated in peace corps assessment project—Global Traits measure poor assessment. Personality &amp; assessment 1965. (</a:t>
            </a:r>
            <a:r>
              <a:rPr lang="en-US" sz="1200" b="0" i="0" kern="1200" dirty="0" err="1" smtClean="0">
                <a:solidFill>
                  <a:schemeClr val="tx1"/>
                </a:solidFill>
                <a:latin typeface="Arial" pitchFamily="34" charset="0"/>
                <a:ea typeface="+mn-ea"/>
                <a:cs typeface="Arial" pitchFamily="34" charset="0"/>
              </a:rPr>
              <a:t>Pervin</a:t>
            </a:r>
            <a:r>
              <a:rPr lang="en-US" sz="1200" b="0" i="0" kern="1200" dirty="0" smtClean="0">
                <a:solidFill>
                  <a:schemeClr val="tx1"/>
                </a:solidFill>
                <a:latin typeface="Arial" pitchFamily="34" charset="0"/>
                <a:ea typeface="+mn-ea"/>
                <a:cs typeface="Arial" pitchFamily="34" charset="0"/>
              </a:rPr>
              <a:t> ,2008 ).</a:t>
            </a:r>
          </a:p>
          <a:p>
            <a:r>
              <a:rPr lang="en-US" sz="1200" b="0" i="0" kern="1200" dirty="0" smtClean="0">
                <a:solidFill>
                  <a:schemeClr val="tx1"/>
                </a:solidFill>
                <a:latin typeface="Arial" pitchFamily="34" charset="0"/>
                <a:ea typeface="+mn-ea"/>
                <a:cs typeface="Arial" pitchFamily="34" charset="0"/>
              </a:rPr>
              <a:t>31. View about Person A person is being who can use language to reason in Past Present and future tense about themselves and the World . (</a:t>
            </a:r>
            <a:r>
              <a:rPr lang="en-US" sz="1200" b="0" i="0" kern="1200" dirty="0" err="1" smtClean="0">
                <a:solidFill>
                  <a:schemeClr val="tx1"/>
                </a:solidFill>
                <a:latin typeface="Arial" pitchFamily="34" charset="0"/>
                <a:ea typeface="+mn-ea"/>
                <a:cs typeface="Arial" pitchFamily="34" charset="0"/>
              </a:rPr>
              <a:t>Harre&amp;Secord</a:t>
            </a:r>
            <a:r>
              <a:rPr lang="en-US" sz="1200" b="0" i="0" kern="1200" dirty="0" smtClean="0">
                <a:solidFill>
                  <a:schemeClr val="tx1"/>
                </a:solidFill>
                <a:latin typeface="Arial" pitchFamily="34" charset="0"/>
                <a:ea typeface="+mn-ea"/>
                <a:cs typeface="Arial" pitchFamily="34" charset="0"/>
              </a:rPr>
              <a:t> 1972).</a:t>
            </a:r>
          </a:p>
          <a:p>
            <a:r>
              <a:rPr lang="en-US" sz="1200" b="0" i="0" kern="1200" dirty="0" smtClean="0">
                <a:solidFill>
                  <a:schemeClr val="tx1"/>
                </a:solidFill>
                <a:latin typeface="Arial" pitchFamily="34" charset="0"/>
                <a:ea typeface="+mn-ea"/>
                <a:cs typeface="Arial" pitchFamily="34" charset="0"/>
              </a:rPr>
              <a:t>32.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 3.1.1 Competencies and skills 3.1.2 Beliefs and Expectancies 3.1.3 Behavioral or Evaluative Standards . Moral Verses Immoral Sanction against killing (</a:t>
            </a:r>
            <a:r>
              <a:rPr lang="en-US" sz="1200" b="0" i="0" kern="1200" dirty="0" err="1" smtClean="0">
                <a:solidFill>
                  <a:schemeClr val="tx1"/>
                </a:solidFill>
                <a:latin typeface="Arial" pitchFamily="34" charset="0"/>
                <a:ea typeface="+mn-ea"/>
                <a:cs typeface="Arial" pitchFamily="34" charset="0"/>
              </a:rPr>
              <a:t>Osofsky,Bandura,Zimbardo</a:t>
            </a:r>
            <a:r>
              <a:rPr lang="en-US" sz="1200" b="0" i="0" kern="1200" dirty="0" smtClean="0">
                <a:solidFill>
                  <a:schemeClr val="tx1"/>
                </a:solidFill>
                <a:latin typeface="Arial" pitchFamily="34" charset="0"/>
                <a:ea typeface="+mn-ea"/>
                <a:cs typeface="Arial" pitchFamily="34" charset="0"/>
              </a:rPr>
              <a:t> 2005) 3. 1.4 Personal Goals</a:t>
            </a:r>
          </a:p>
          <a:p>
            <a:r>
              <a:rPr lang="en-US" sz="1200" b="0" i="0" kern="1200" dirty="0" smtClean="0">
                <a:solidFill>
                  <a:schemeClr val="tx1"/>
                </a:solidFill>
                <a:latin typeface="Arial" pitchFamily="34" charset="0"/>
                <a:ea typeface="+mn-ea"/>
                <a:cs typeface="Arial" pitchFamily="34" charset="0"/>
              </a:rPr>
              <a:t>33. 3.2 Nature of these Personality Structures Personality can not be reduced in to simple scores. Opposed to fixed stages of development.</a:t>
            </a:r>
          </a:p>
          <a:p>
            <a:r>
              <a:rPr lang="en-US" sz="1200" b="0" i="0" kern="1200" dirty="0" smtClean="0">
                <a:solidFill>
                  <a:schemeClr val="tx1"/>
                </a:solidFill>
                <a:latin typeface="Arial" pitchFamily="34" charset="0"/>
                <a:ea typeface="+mn-ea"/>
                <a:cs typeface="Arial" pitchFamily="34" charset="0"/>
              </a:rPr>
              <a:t>34. 3.3 Contribution in personality Psychology 4.1 Trait Situation Interaction Idea about Introvert &amp; Extrovert. Situational Variables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&amp; Ervin </a:t>
            </a:r>
            <a:r>
              <a:rPr lang="en-US" sz="1200" b="0" i="0" kern="1200" dirty="0" err="1" smtClean="0">
                <a:solidFill>
                  <a:schemeClr val="tx1"/>
                </a:solidFill>
                <a:latin typeface="Arial" pitchFamily="34" charset="0"/>
                <a:ea typeface="+mn-ea"/>
                <a:cs typeface="Arial" pitchFamily="34" charset="0"/>
              </a:rPr>
              <a:t>Staub</a:t>
            </a:r>
            <a:r>
              <a:rPr lang="en-US" sz="1200" b="0" i="0" kern="1200" dirty="0" smtClean="0">
                <a:solidFill>
                  <a:schemeClr val="tx1"/>
                </a:solidFill>
                <a:latin typeface="Arial" pitchFamily="34" charset="0"/>
                <a:ea typeface="+mn-ea"/>
                <a:cs typeface="Arial" pitchFamily="34" charset="0"/>
              </a:rPr>
              <a:t> 1965)— Both Situation and person’s expectancy for success are important.</a:t>
            </a:r>
          </a:p>
          <a:p>
            <a:r>
              <a:rPr lang="en-US" sz="1200" b="0" i="0" kern="1200" dirty="0" smtClean="0">
                <a:solidFill>
                  <a:schemeClr val="tx1"/>
                </a:solidFill>
                <a:latin typeface="Arial" pitchFamily="34" charset="0"/>
                <a:ea typeface="+mn-ea"/>
                <a:cs typeface="Arial" pitchFamily="34" charset="0"/>
              </a:rPr>
              <a:t>35. 3.4 CAPS Model C Cognitive Encoding strategies , Competencies and Self regulatory Strategies , Expectancies and Beliefs, Goals an Values . A Affective </a:t>
            </a:r>
            <a:r>
              <a:rPr lang="en-US" sz="1200" b="0" i="0" kern="1200" dirty="0" err="1" smtClean="0">
                <a:solidFill>
                  <a:schemeClr val="tx1"/>
                </a:solidFill>
                <a:latin typeface="Arial" pitchFamily="34" charset="0"/>
                <a:ea typeface="+mn-ea"/>
                <a:cs typeface="Arial" pitchFamily="34" charset="0"/>
              </a:rPr>
              <a:t>Affective</a:t>
            </a:r>
            <a:r>
              <a:rPr lang="en-US" sz="1200" b="0" i="0" kern="1200" dirty="0" smtClean="0">
                <a:solidFill>
                  <a:schemeClr val="tx1"/>
                </a:solidFill>
                <a:latin typeface="Arial" pitchFamily="34" charset="0"/>
                <a:ea typeface="+mn-ea"/>
                <a:cs typeface="Arial" pitchFamily="34" charset="0"/>
              </a:rPr>
              <a:t> Responses includes feelings and emotions as well as the affects that accompany physiological reactions P Personality S system </a:t>
            </a:r>
            <a:r>
              <a:rPr lang="en-US" sz="1200" b="0" i="0" kern="1200" dirty="0" err="1" smtClean="0">
                <a:solidFill>
                  <a:schemeClr val="tx1"/>
                </a:solidFill>
                <a:latin typeface="Arial" pitchFamily="34" charset="0"/>
                <a:ea typeface="+mn-ea"/>
                <a:cs typeface="Arial" pitchFamily="34" charset="0"/>
              </a:rPr>
              <a:t>e.g</a:t>
            </a:r>
            <a:r>
              <a:rPr lang="en-US" sz="1200" b="0" i="0" kern="1200" dirty="0" smtClean="0">
                <a:solidFill>
                  <a:schemeClr val="tx1"/>
                </a:solidFill>
                <a:latin typeface="Arial" pitchFamily="34" charset="0"/>
                <a:ea typeface="+mn-ea"/>
                <a:cs typeface="Arial" pitchFamily="34" charset="0"/>
              </a:rPr>
              <a:t> Brain ,or computer . All these Cognitive Affective representations interact dynamically and influence each other reciprocally</a:t>
            </a:r>
          </a:p>
          <a:p>
            <a:r>
              <a:rPr lang="en-US" sz="1200" b="0" i="0" kern="1200" dirty="0" smtClean="0">
                <a:solidFill>
                  <a:schemeClr val="tx1"/>
                </a:solidFill>
                <a:latin typeface="Arial" pitchFamily="34" charset="0"/>
                <a:ea typeface="+mn-ea"/>
                <a:cs typeface="Arial" pitchFamily="34" charset="0"/>
              </a:rPr>
              <a:t>36.  </a:t>
            </a:r>
          </a:p>
          <a:p>
            <a:r>
              <a:rPr lang="en-US" sz="1200" b="0" i="0" kern="1200" dirty="0" smtClean="0">
                <a:solidFill>
                  <a:schemeClr val="tx1"/>
                </a:solidFill>
                <a:latin typeface="Arial" pitchFamily="34" charset="0"/>
                <a:ea typeface="+mn-ea"/>
                <a:cs typeface="Arial" pitchFamily="34" charset="0"/>
              </a:rPr>
              <a:t>37. Behavioral Signatures A when X B when Y Study by (Kammrath,Mendoza,&amp;Mischel,2005 ) Lay persons anticipate IF-THEN variability in different situations.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1994) Summer camp study. (Pervin,2008).</a:t>
            </a:r>
          </a:p>
          <a:p>
            <a:r>
              <a:rPr lang="en-US" sz="1200" b="0" i="0" kern="1200" dirty="0" smtClean="0">
                <a:solidFill>
                  <a:schemeClr val="tx1"/>
                </a:solidFill>
                <a:latin typeface="Arial" pitchFamily="34" charset="0"/>
                <a:ea typeface="+mn-ea"/>
                <a:cs typeface="Arial" pitchFamily="34" charset="0"/>
              </a:rPr>
              <a:t>38. 3.4.2 Research The Marsh Mallow Experiments (Bandura&amp;Mischel,1965) High -Modeled Low </a:t>
            </a:r>
            <a:r>
              <a:rPr lang="en-US" sz="1200" b="0" i="0" kern="1200" dirty="0" err="1" smtClean="0">
                <a:solidFill>
                  <a:schemeClr val="tx1"/>
                </a:solidFill>
                <a:latin typeface="Arial" pitchFamily="34" charset="0"/>
                <a:ea typeface="+mn-ea"/>
                <a:cs typeface="Arial" pitchFamily="34" charset="0"/>
              </a:rPr>
              <a:t>Low</a:t>
            </a:r>
            <a:r>
              <a:rPr lang="en-US" sz="1200" b="0" i="0" kern="1200" dirty="0" smtClean="0">
                <a:solidFill>
                  <a:schemeClr val="tx1"/>
                </a:solidFill>
                <a:latin typeface="Arial" pitchFamily="34" charset="0"/>
                <a:ea typeface="+mn-ea"/>
                <a:cs typeface="Arial" pitchFamily="34" charset="0"/>
              </a:rPr>
              <a:t> -Modeled High Verbal Symbolic Model No model- Re </a:t>
            </a:r>
            <a:r>
              <a:rPr lang="en-US" sz="1200" b="0" i="0" kern="1200" dirty="0" err="1" smtClean="0">
                <a:solidFill>
                  <a:schemeClr val="tx1"/>
                </a:solidFill>
                <a:latin typeface="Arial" pitchFamily="34" charset="0"/>
                <a:ea typeface="+mn-ea"/>
                <a:cs typeface="Arial" pitchFamily="34" charset="0"/>
              </a:rPr>
              <a:t>administerd</a:t>
            </a:r>
            <a:r>
              <a:rPr lang="en-US" sz="1200" b="0" i="0" kern="1200" dirty="0" smtClean="0">
                <a:solidFill>
                  <a:schemeClr val="tx1"/>
                </a:solidFill>
                <a:latin typeface="Arial" pitchFamily="34" charset="0"/>
                <a:ea typeface="+mn-ea"/>
                <a:cs typeface="Arial" pitchFamily="34" charset="0"/>
              </a:rPr>
              <a:t> after 5 weeks.</a:t>
            </a:r>
          </a:p>
          <a:p>
            <a:r>
              <a:rPr lang="en-US" sz="1200" b="0" i="0" kern="1200" dirty="0" smtClean="0">
                <a:solidFill>
                  <a:schemeClr val="tx1"/>
                </a:solidFill>
                <a:latin typeface="Arial" pitchFamily="34" charset="0"/>
                <a:ea typeface="+mn-ea"/>
                <a:cs typeface="Arial" pitchFamily="34" charset="0"/>
              </a:rPr>
              <a:t>39.  </a:t>
            </a:r>
          </a:p>
          <a:p>
            <a:r>
              <a:rPr lang="en-US" sz="1200" b="0" i="0" kern="1200" dirty="0" smtClean="0">
                <a:solidFill>
                  <a:schemeClr val="tx1"/>
                </a:solidFill>
                <a:latin typeface="Arial" pitchFamily="34" charset="0"/>
                <a:ea typeface="+mn-ea"/>
                <a:cs typeface="Arial" pitchFamily="34" charset="0"/>
              </a:rPr>
              <a:t>40. An Analysis of Reaction to the O.J Simpson Verdict A system that considers a set of cognitive affective units is a better predictor of people’s reactions to racially sensitive issues than ethnic back ground. (</a:t>
            </a:r>
            <a:r>
              <a:rPr lang="en-US" sz="1200" b="0" i="0" kern="1200" dirty="0" err="1" smtClean="0">
                <a:solidFill>
                  <a:schemeClr val="tx1"/>
                </a:solidFill>
                <a:latin typeface="Arial" pitchFamily="34" charset="0"/>
                <a:ea typeface="+mn-ea"/>
                <a:cs typeface="Arial" pitchFamily="34" charset="0"/>
              </a:rPr>
              <a:t>Feist&amp;Feist</a:t>
            </a:r>
            <a:r>
              <a:rPr lang="en-US" sz="1200" b="0" i="0" kern="1200" dirty="0" smtClean="0">
                <a:solidFill>
                  <a:schemeClr val="tx1"/>
                </a:solidFill>
                <a:latin typeface="Arial" pitchFamily="34" charset="0"/>
                <a:ea typeface="+mn-ea"/>
                <a:cs typeface="Arial" pitchFamily="34" charset="0"/>
              </a:rPr>
              <a:t> 2002:Pervin 2008).</a:t>
            </a:r>
          </a:p>
          <a:p>
            <a:r>
              <a:rPr lang="en-US" sz="1200" b="0" i="0" kern="1200" dirty="0" smtClean="0">
                <a:solidFill>
                  <a:schemeClr val="tx1"/>
                </a:solidFill>
                <a:latin typeface="Arial" pitchFamily="34" charset="0"/>
                <a:ea typeface="+mn-ea"/>
                <a:cs typeface="Arial" pitchFamily="34" charset="0"/>
              </a:rPr>
              <a:t>41.  </a:t>
            </a:r>
          </a:p>
          <a:p>
            <a:r>
              <a:rPr lang="en-US" sz="1200" b="0" i="0" kern="1200" dirty="0" smtClean="0">
                <a:solidFill>
                  <a:schemeClr val="tx1"/>
                </a:solidFill>
                <a:latin typeface="Arial" pitchFamily="34" charset="0"/>
                <a:ea typeface="+mn-ea"/>
                <a:cs typeface="Arial" pitchFamily="34" charset="0"/>
              </a:rPr>
              <a:t>42.  </a:t>
            </a:r>
          </a:p>
          <a:p>
            <a:r>
              <a:rPr lang="en-US" sz="1200" b="0" i="0" kern="1200" dirty="0" smtClean="0">
                <a:solidFill>
                  <a:schemeClr val="tx1"/>
                </a:solidFill>
                <a:latin typeface="Arial" pitchFamily="34" charset="0"/>
                <a:ea typeface="+mn-ea"/>
                <a:cs typeface="Arial" pitchFamily="34" charset="0"/>
              </a:rPr>
              <a:t>43.  </a:t>
            </a:r>
          </a:p>
          <a:p>
            <a:r>
              <a:rPr lang="en-US" sz="1200" b="0" i="0" kern="1200" dirty="0" smtClean="0">
                <a:solidFill>
                  <a:schemeClr val="tx1"/>
                </a:solidFill>
                <a:latin typeface="Arial" pitchFamily="34" charset="0"/>
                <a:ea typeface="+mn-ea"/>
                <a:cs typeface="Arial" pitchFamily="34" charset="0"/>
              </a:rPr>
              <a:t>44.  </a:t>
            </a:r>
          </a:p>
          <a:p>
            <a:r>
              <a:rPr lang="en-US" sz="1200" b="0" i="0" kern="1200" dirty="0" smtClean="0">
                <a:solidFill>
                  <a:schemeClr val="tx1"/>
                </a:solidFill>
                <a:latin typeface="Arial" pitchFamily="34" charset="0"/>
                <a:ea typeface="+mn-ea"/>
                <a:cs typeface="Arial" pitchFamily="34" charset="0"/>
              </a:rPr>
              <a:t>45. 3.5 Theory’s implication to therapy Delay of Gratification Some times we need to stop doing some thing ,( by our will power) Smoking, Overeating, driving Car. Cognitive Strategies Hot Verses Cool Encoding If Distract attention---(Can delay reward), COOL Encoding Giving in to Impulsive reactions----HOT Encoding Self Regulatory dynamics---Creates Balance between hot emotional Go system and Cool Cognitive Know system</a:t>
            </a:r>
          </a:p>
          <a:p>
            <a:r>
              <a:rPr lang="en-US" sz="1200" b="0" i="0" kern="1200" dirty="0" smtClean="0">
                <a:solidFill>
                  <a:schemeClr val="tx1"/>
                </a:solidFill>
                <a:latin typeface="Arial" pitchFamily="34" charset="0"/>
                <a:ea typeface="+mn-ea"/>
                <a:cs typeface="Arial" pitchFamily="34" charset="0"/>
              </a:rPr>
              <a:t>46. Understanding of Processing Dynamics Alternative Encodings ---Self directed change. Adopt Psychologically distant Perspective to cognitively re represent their experience.</a:t>
            </a:r>
          </a:p>
          <a:p>
            <a:r>
              <a:rPr lang="en-US" sz="1200" b="0" i="0" kern="1200" dirty="0" smtClean="0">
                <a:solidFill>
                  <a:schemeClr val="tx1"/>
                </a:solidFill>
                <a:latin typeface="Arial" pitchFamily="34" charset="0"/>
                <a:ea typeface="+mn-ea"/>
                <a:cs typeface="Arial" pitchFamily="34" charset="0"/>
              </a:rPr>
              <a:t>47. 3.6 Critical Evaluation 3.6.1 Comprehensiveness 3.6.2 Precision and testability 3.6.3 Parsimony 3.6.4 Empirical Validity 3.6.5 Heuristic Value 3.6.6 Applied Value</a:t>
            </a:r>
          </a:p>
          <a:p>
            <a:r>
              <a:rPr lang="en-US" sz="1200" b="0" i="0" kern="1200" dirty="0" smtClean="0">
                <a:solidFill>
                  <a:schemeClr val="tx1"/>
                </a:solidFill>
                <a:latin typeface="Arial" pitchFamily="34" charset="0"/>
                <a:ea typeface="+mn-ea"/>
                <a:cs typeface="Arial" pitchFamily="34" charset="0"/>
              </a:rPr>
              <a:t>48.  </a:t>
            </a:r>
          </a:p>
          <a:p>
            <a:endParaRPr lang="en-US" dirty="0" smtClean="0"/>
          </a:p>
          <a:p>
            <a:endParaRPr lang="en-US" dirty="0" smtClean="0"/>
          </a:p>
          <a:p>
            <a:endParaRPr lang="en-US" dirty="0" smtClean="0"/>
          </a:p>
          <a:p>
            <a:endParaRPr lang="en-US" dirty="0" smtClean="0"/>
          </a:p>
          <a:p>
            <a:endParaRPr lang="en-US"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25000" lnSpcReduction="20000"/>
          </a:bodyPr>
          <a:lstStyle/>
          <a:p>
            <a:r>
              <a:rPr lang="en-US" dirty="0" smtClean="0"/>
              <a:t>Locus (Explore Place of Pain – Need – Interest – Ability…..) ? </a:t>
            </a:r>
          </a:p>
          <a:p>
            <a:endParaRPr lang="en-US" dirty="0" smtClean="0"/>
          </a:p>
          <a:p>
            <a:r>
              <a:rPr lang="en-US" dirty="0" smtClean="0"/>
              <a:t>Summary from Commenter </a:t>
            </a:r>
          </a:p>
          <a:p>
            <a:endParaRPr lang="en-US" dirty="0" smtClean="0"/>
          </a:p>
          <a:p>
            <a:r>
              <a:rPr lang="en-US" sz="1200" b="1" i="0" kern="1200" dirty="0" smtClean="0">
                <a:solidFill>
                  <a:schemeClr val="tx1"/>
                </a:solidFill>
                <a:latin typeface="Arial" pitchFamily="34" charset="0"/>
                <a:ea typeface="+mn-ea"/>
                <a:cs typeface="Arial" pitchFamily="34" charset="0"/>
              </a:rPr>
              <a:t>Locus of control </a:t>
            </a:r>
            <a:r>
              <a:rPr lang="en-US" sz="1200" b="1" i="0" kern="1200" dirty="0" err="1" smtClean="0">
                <a:solidFill>
                  <a:schemeClr val="tx1"/>
                </a:solidFill>
                <a:latin typeface="Arial" pitchFamily="34" charset="0"/>
                <a:ea typeface="+mn-ea"/>
                <a:cs typeface="Arial" pitchFamily="34" charset="0"/>
              </a:rPr>
              <a:t>ppts</a:t>
            </a:r>
            <a:r>
              <a:rPr lang="en-US" sz="1200" b="0" i="0" kern="1200" dirty="0" err="1" smtClean="0">
                <a:solidFill>
                  <a:schemeClr val="tx1"/>
                </a:solidFill>
                <a:latin typeface="Arial" pitchFamily="34" charset="0"/>
                <a:ea typeface="+mn-ea"/>
                <a:cs typeface="Arial" pitchFamily="34" charset="0"/>
              </a:rPr>
              <a:t>Presentation</a:t>
            </a:r>
            <a:r>
              <a:rPr lang="en-US" sz="1200" b="0" i="0" kern="1200" dirty="0" smtClean="0">
                <a:solidFill>
                  <a:schemeClr val="tx1"/>
                </a:solidFill>
                <a:latin typeface="Arial" pitchFamily="34" charset="0"/>
                <a:ea typeface="+mn-ea"/>
                <a:cs typeface="Arial" pitchFamily="34" charset="0"/>
              </a:rPr>
              <a:t> Transcript</a:t>
            </a:r>
            <a:endParaRPr lang="en-US" sz="1200" b="1"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1. 2.3.5 Locus of Control Generalized Expectancies to perceive reinforcing events One’s own behavior Beyond control</a:t>
            </a:r>
          </a:p>
          <a:p>
            <a:r>
              <a:rPr lang="en-US" sz="1200" b="0" i="0" kern="1200" dirty="0" smtClean="0">
                <a:solidFill>
                  <a:schemeClr val="tx1"/>
                </a:solidFill>
                <a:latin typeface="Arial" pitchFamily="34" charset="0"/>
                <a:ea typeface="+mn-ea"/>
                <a:cs typeface="Arial" pitchFamily="34" charset="0"/>
              </a:rPr>
              <a:t>2. 2.3.5.1 Internal Locus of Control A belief that reinforcement is brought about by one’s own behavior. Schultz,2008).</a:t>
            </a:r>
          </a:p>
          <a:p>
            <a:r>
              <a:rPr lang="en-US" sz="1200" b="0" i="0" kern="1200" dirty="0" smtClean="0">
                <a:solidFill>
                  <a:schemeClr val="tx1"/>
                </a:solidFill>
                <a:latin typeface="Arial" pitchFamily="34" charset="0"/>
                <a:ea typeface="+mn-ea"/>
                <a:cs typeface="Arial" pitchFamily="34" charset="0"/>
              </a:rPr>
              <a:t>3. 2.3.5.2 External Locus of control A belief that reinforcement is under the control of other people, fate or Luck. (Schultz 2008;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4.  </a:t>
            </a:r>
          </a:p>
          <a:p>
            <a:r>
              <a:rPr lang="en-US" sz="1200" b="0" i="0" kern="1200" dirty="0" smtClean="0">
                <a:solidFill>
                  <a:schemeClr val="tx1"/>
                </a:solidFill>
                <a:latin typeface="Arial" pitchFamily="34" charset="0"/>
                <a:ea typeface="+mn-ea"/>
                <a:cs typeface="Arial" pitchFamily="34" charset="0"/>
              </a:rPr>
              <a:t>5.  </a:t>
            </a:r>
          </a:p>
          <a:p>
            <a:r>
              <a:rPr lang="en-US" sz="1200" b="0" i="0" kern="1200" dirty="0" smtClean="0">
                <a:solidFill>
                  <a:schemeClr val="tx1"/>
                </a:solidFill>
                <a:latin typeface="Arial" pitchFamily="34" charset="0"/>
                <a:ea typeface="+mn-ea"/>
                <a:cs typeface="Arial" pitchFamily="34" charset="0"/>
              </a:rPr>
              <a:t>6. Scales to measure Locus of Control I-E Scale(1966). Interpersonal trust Scale(1967). Situation Specific scales.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Incomplete Sentence Blank (1950). Intellectual Ascription of </a:t>
            </a:r>
            <a:r>
              <a:rPr lang="en-US" sz="1200" b="0" i="0" kern="1200" dirty="0" err="1" smtClean="0">
                <a:solidFill>
                  <a:schemeClr val="tx1"/>
                </a:solidFill>
                <a:latin typeface="Arial" pitchFamily="34" charset="0"/>
                <a:ea typeface="+mn-ea"/>
                <a:cs typeface="Arial" pitchFamily="34" charset="0"/>
              </a:rPr>
              <a:t>responsibilty</a:t>
            </a:r>
            <a:r>
              <a:rPr lang="en-US" sz="1200" b="0" i="0" kern="1200" dirty="0" smtClean="0">
                <a:solidFill>
                  <a:schemeClr val="tx1"/>
                </a:solidFill>
                <a:latin typeface="Arial" pitchFamily="34" charset="0"/>
                <a:ea typeface="+mn-ea"/>
                <a:cs typeface="Arial" pitchFamily="34" charset="0"/>
              </a:rPr>
              <a:t> scale.(1965). </a:t>
            </a:r>
            <a:r>
              <a:rPr lang="en-US" sz="1200" b="0" i="0" kern="1200" dirty="0" err="1" smtClean="0">
                <a:solidFill>
                  <a:schemeClr val="tx1"/>
                </a:solidFill>
                <a:latin typeface="Arial" pitchFamily="34" charset="0"/>
                <a:ea typeface="+mn-ea"/>
                <a:cs typeface="Arial" pitchFamily="34" charset="0"/>
              </a:rPr>
              <a:t>Standford</a:t>
            </a:r>
            <a:r>
              <a:rPr lang="en-US" sz="1200" b="0" i="0" kern="1200" dirty="0" smtClean="0">
                <a:solidFill>
                  <a:schemeClr val="tx1"/>
                </a:solidFill>
                <a:latin typeface="Arial" pitchFamily="34" charset="0"/>
                <a:ea typeface="+mn-ea"/>
                <a:cs typeface="Arial" pitchFamily="34" charset="0"/>
              </a:rPr>
              <a:t> preschool I-E Index .</a:t>
            </a:r>
          </a:p>
          <a:p>
            <a:r>
              <a:rPr lang="en-US" sz="1200" b="0" i="0" kern="1200" dirty="0" smtClean="0">
                <a:solidFill>
                  <a:schemeClr val="tx1"/>
                </a:solidFill>
                <a:latin typeface="Arial" pitchFamily="34" charset="0"/>
                <a:ea typeface="+mn-ea"/>
                <a:cs typeface="Arial" pitchFamily="34" charset="0"/>
              </a:rPr>
              <a:t>7. 2.4 Related research on I-E</a:t>
            </a:r>
          </a:p>
          <a:p>
            <a:r>
              <a:rPr lang="en-US" sz="1200" b="0" i="0" kern="1200" dirty="0" smtClean="0">
                <a:solidFill>
                  <a:schemeClr val="tx1"/>
                </a:solidFill>
                <a:latin typeface="Arial" pitchFamily="34" charset="0"/>
                <a:ea typeface="+mn-ea"/>
                <a:cs typeface="Arial" pitchFamily="34" charset="0"/>
              </a:rPr>
              <a:t>8. 2.4.1 Origins of I E Orientation (Carton&amp;Nowicki,1994) Parents of internally oriented children are internally oriented themselves.</a:t>
            </a:r>
          </a:p>
          <a:p>
            <a:r>
              <a:rPr lang="en-US" sz="1200" b="0" i="0" kern="1200" dirty="0" smtClean="0">
                <a:solidFill>
                  <a:schemeClr val="tx1"/>
                </a:solidFill>
                <a:latin typeface="Arial" pitchFamily="34" charset="0"/>
                <a:ea typeface="+mn-ea"/>
                <a:cs typeface="Arial" pitchFamily="34" charset="0"/>
              </a:rPr>
              <a:t>9. 2.4.2 Age and Gender Differences (Manger&amp; </a:t>
            </a:r>
            <a:r>
              <a:rPr lang="en-US" sz="1200" b="0" i="0" kern="1200" dirty="0" err="1" smtClean="0">
                <a:solidFill>
                  <a:schemeClr val="tx1"/>
                </a:solidFill>
                <a:latin typeface="Arial" pitchFamily="34" charset="0"/>
                <a:ea typeface="+mn-ea"/>
                <a:cs typeface="Arial" pitchFamily="34" charset="0"/>
              </a:rPr>
              <a:t>Ekeland</a:t>
            </a:r>
            <a:r>
              <a:rPr lang="en-US" sz="1200" b="0" i="0" kern="1200" dirty="0" smtClean="0">
                <a:solidFill>
                  <a:schemeClr val="tx1"/>
                </a:solidFill>
                <a:latin typeface="Arial" pitchFamily="34" charset="0"/>
                <a:ea typeface="+mn-ea"/>
                <a:cs typeface="Arial" pitchFamily="34" charset="0"/>
              </a:rPr>
              <a:t> 2000) Girls are Internally oriented (</a:t>
            </a:r>
            <a:r>
              <a:rPr lang="en-US" sz="1200" b="0" i="0" kern="1200" dirty="0" err="1" smtClean="0">
                <a:solidFill>
                  <a:schemeClr val="tx1"/>
                </a:solidFill>
                <a:latin typeface="Arial" pitchFamily="34" charset="0"/>
                <a:ea typeface="+mn-ea"/>
                <a:cs typeface="Arial" pitchFamily="34" charset="0"/>
              </a:rPr>
              <a:t>Heckhausen</a:t>
            </a:r>
            <a:r>
              <a:rPr lang="en-US" sz="1200" b="0" i="0" kern="1200" dirty="0" smtClean="0">
                <a:solidFill>
                  <a:schemeClr val="tx1"/>
                </a:solidFill>
                <a:latin typeface="Arial" pitchFamily="34" charset="0"/>
                <a:ea typeface="+mn-ea"/>
                <a:cs typeface="Arial" pitchFamily="34" charset="0"/>
              </a:rPr>
              <a:t> &amp; Schultz 1995) College students are more Internally oriented. (</a:t>
            </a:r>
            <a:r>
              <a:rPr lang="en-US" sz="1200" b="0" i="0" kern="1200" dirty="0" err="1" smtClean="0">
                <a:solidFill>
                  <a:schemeClr val="tx1"/>
                </a:solidFill>
                <a:latin typeface="Arial" pitchFamily="34" charset="0"/>
                <a:ea typeface="+mn-ea"/>
                <a:cs typeface="Arial" pitchFamily="34" charset="0"/>
              </a:rPr>
              <a:t>DeBrabander&amp;Boone</a:t>
            </a:r>
            <a:r>
              <a:rPr lang="en-US" sz="1200" b="0" i="0" kern="1200" dirty="0" smtClean="0">
                <a:solidFill>
                  <a:schemeClr val="tx1"/>
                </a:solidFill>
                <a:latin typeface="Arial" pitchFamily="34" charset="0"/>
                <a:ea typeface="+mn-ea"/>
                <a:cs typeface="Arial" pitchFamily="34" charset="0"/>
              </a:rPr>
              <a:t> 1990) No difference between men and </a:t>
            </a:r>
            <a:r>
              <a:rPr lang="en-US" sz="1200" b="0" i="0" kern="1200" dirty="0" err="1" smtClean="0">
                <a:solidFill>
                  <a:schemeClr val="tx1"/>
                </a:solidFill>
                <a:latin typeface="Arial" pitchFamily="34" charset="0"/>
                <a:ea typeface="+mn-ea"/>
                <a:cs typeface="Arial" pitchFamily="34" charset="0"/>
              </a:rPr>
              <a:t>women,how</a:t>
            </a:r>
            <a:r>
              <a:rPr lang="en-US" sz="1200" b="0" i="0" kern="1200" dirty="0" smtClean="0">
                <a:solidFill>
                  <a:schemeClr val="tx1"/>
                </a:solidFill>
                <a:latin typeface="Arial" pitchFamily="34" charset="0"/>
                <a:ea typeface="+mn-ea"/>
                <a:cs typeface="Arial" pitchFamily="34" charset="0"/>
              </a:rPr>
              <a:t> ever differ on items</a:t>
            </a:r>
          </a:p>
          <a:p>
            <a:r>
              <a:rPr lang="en-US" sz="1200" b="0" i="0" kern="1200" dirty="0" smtClean="0">
                <a:solidFill>
                  <a:schemeClr val="tx1"/>
                </a:solidFill>
                <a:latin typeface="Arial" pitchFamily="34" charset="0"/>
                <a:ea typeface="+mn-ea"/>
                <a:cs typeface="Arial" pitchFamily="34" charset="0"/>
              </a:rPr>
              <a:t>10. 2.4.3 Changes in I-E over the Life Span (</a:t>
            </a:r>
            <a:r>
              <a:rPr lang="en-US" sz="1200" b="0" i="0" kern="1200" dirty="0" err="1" smtClean="0">
                <a:solidFill>
                  <a:schemeClr val="tx1"/>
                </a:solidFill>
                <a:latin typeface="Arial" pitchFamily="34" charset="0"/>
                <a:ea typeface="+mn-ea"/>
                <a:cs typeface="Arial" pitchFamily="34" charset="0"/>
              </a:rPr>
              <a:t>Mirowsky</a:t>
            </a:r>
            <a:r>
              <a:rPr lang="en-US" sz="1200" b="0" i="0" kern="1200" dirty="0" smtClean="0">
                <a:solidFill>
                  <a:schemeClr val="tx1"/>
                </a:solidFill>
                <a:latin typeface="Arial" pitchFamily="34" charset="0"/>
                <a:ea typeface="+mn-ea"/>
                <a:cs typeface="Arial" pitchFamily="34" charset="0"/>
              </a:rPr>
              <a:t> 1995) Uneducated elderly more Externally Oriented. Educated elderly maintain Internal Orientation by being flexible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11. 2.4.4 I-E and Attribution of Responsibility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&amp; </a:t>
            </a:r>
            <a:r>
              <a:rPr lang="en-US" sz="1200" b="0" i="0" kern="1200" dirty="0" err="1" smtClean="0">
                <a:solidFill>
                  <a:schemeClr val="tx1"/>
                </a:solidFill>
                <a:latin typeface="Arial" pitchFamily="34" charset="0"/>
                <a:ea typeface="+mn-ea"/>
                <a:cs typeface="Arial" pitchFamily="34" charset="0"/>
              </a:rPr>
              <a:t>Lamiell</a:t>
            </a:r>
            <a:r>
              <a:rPr lang="en-US" sz="1200" b="0" i="0" kern="1200" dirty="0" smtClean="0">
                <a:solidFill>
                  <a:schemeClr val="tx1"/>
                </a:solidFill>
                <a:latin typeface="Arial" pitchFamily="34" charset="0"/>
                <a:ea typeface="+mn-ea"/>
                <a:cs typeface="Arial" pitchFamily="34" charset="0"/>
              </a:rPr>
              <a:t> 1994) Internal experience more shame and guilt when suffer defeat. Externals employ defensive strategies.</a:t>
            </a:r>
          </a:p>
          <a:p>
            <a:r>
              <a:rPr lang="en-US" sz="1200" b="0" i="0" kern="1200" dirty="0" smtClean="0">
                <a:solidFill>
                  <a:schemeClr val="tx1"/>
                </a:solidFill>
                <a:latin typeface="Arial" pitchFamily="34" charset="0"/>
                <a:ea typeface="+mn-ea"/>
                <a:cs typeface="Arial" pitchFamily="34" charset="0"/>
              </a:rPr>
              <a:t>12. 2.4.5 I-E Academic Performance (</a:t>
            </a:r>
            <a:r>
              <a:rPr lang="en-US" sz="1200" b="0" i="0" kern="1200" dirty="0" err="1" smtClean="0">
                <a:solidFill>
                  <a:schemeClr val="tx1"/>
                </a:solidFill>
                <a:latin typeface="Arial" pitchFamily="34" charset="0"/>
                <a:ea typeface="+mn-ea"/>
                <a:cs typeface="Arial" pitchFamily="34" charset="0"/>
              </a:rPr>
              <a:t>Mooney,Sherman,lo</a:t>
            </a:r>
            <a:r>
              <a:rPr lang="en-US" sz="1200" b="0" i="0" kern="1200" dirty="0" smtClean="0">
                <a:solidFill>
                  <a:schemeClr val="tx1"/>
                </a:solidFill>
                <a:latin typeface="Arial" pitchFamily="34" charset="0"/>
                <a:ea typeface="+mn-ea"/>
                <a:cs typeface="Arial" pitchFamily="34" charset="0"/>
              </a:rPr>
              <a:t> presto 1991) Internal task skills are associated positively with personal Social and academic adjustments in college.</a:t>
            </a:r>
          </a:p>
          <a:p>
            <a:r>
              <a:rPr lang="en-US" sz="1200" b="0" i="0" kern="1200" dirty="0" smtClean="0">
                <a:solidFill>
                  <a:schemeClr val="tx1"/>
                </a:solidFill>
                <a:latin typeface="Arial" pitchFamily="34" charset="0"/>
                <a:ea typeface="+mn-ea"/>
                <a:cs typeface="Arial" pitchFamily="34" charset="0"/>
              </a:rPr>
              <a:t>13. 2.4.6 I-E and Career development and Status ( </a:t>
            </a:r>
            <a:r>
              <a:rPr lang="en-US" sz="1200" b="0" i="0" kern="1200" dirty="0" err="1" smtClean="0">
                <a:solidFill>
                  <a:schemeClr val="tx1"/>
                </a:solidFill>
                <a:latin typeface="Arial" pitchFamily="34" charset="0"/>
                <a:ea typeface="+mn-ea"/>
                <a:cs typeface="Arial" pitchFamily="34" charset="0"/>
              </a:rPr>
              <a:t>Luzzo&amp;Ward</a:t>
            </a:r>
            <a:r>
              <a:rPr lang="en-US" sz="1200" b="0" i="0" kern="1200" dirty="0" smtClean="0">
                <a:solidFill>
                  <a:schemeClr val="tx1"/>
                </a:solidFill>
                <a:latin typeface="Arial" pitchFamily="34" charset="0"/>
                <a:ea typeface="+mn-ea"/>
                <a:cs typeface="Arial" pitchFamily="34" charset="0"/>
              </a:rPr>
              <a:t> 1995 ) Internal Students take more part time jobs congruent to their career aspirations.</a:t>
            </a:r>
          </a:p>
          <a:p>
            <a:r>
              <a:rPr lang="en-US" sz="1200" b="0" i="0" kern="1200" dirty="0" smtClean="0">
                <a:solidFill>
                  <a:schemeClr val="tx1"/>
                </a:solidFill>
                <a:latin typeface="Arial" pitchFamily="34" charset="0"/>
                <a:ea typeface="+mn-ea"/>
                <a:cs typeface="Arial" pitchFamily="34" charset="0"/>
              </a:rPr>
              <a:t>14. 2.4.7 I-E and Romantic Relationships Internals have fewer romantic attachments than externals .</a:t>
            </a:r>
          </a:p>
          <a:p>
            <a:r>
              <a:rPr lang="en-US" sz="1200" b="0" i="0" kern="1200" dirty="0" smtClean="0">
                <a:solidFill>
                  <a:schemeClr val="tx1"/>
                </a:solidFill>
                <a:latin typeface="Arial" pitchFamily="34" charset="0"/>
                <a:ea typeface="+mn-ea"/>
                <a:cs typeface="Arial" pitchFamily="34" charset="0"/>
              </a:rPr>
              <a:t>15. 2.4.8 I –E and physical Health differences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1993;seeman &amp; </a:t>
            </a:r>
            <a:r>
              <a:rPr lang="en-US" sz="1200" b="0" i="0" kern="1200" dirty="0" err="1" smtClean="0">
                <a:solidFill>
                  <a:schemeClr val="tx1"/>
                </a:solidFill>
                <a:latin typeface="Arial" pitchFamily="34" charset="0"/>
                <a:ea typeface="+mn-ea"/>
                <a:cs typeface="Arial" pitchFamily="34" charset="0"/>
              </a:rPr>
              <a:t>seeman</a:t>
            </a:r>
            <a:r>
              <a:rPr lang="en-US" sz="1200" b="0" i="0" kern="1200" dirty="0" smtClean="0">
                <a:solidFill>
                  <a:schemeClr val="tx1"/>
                </a:solidFill>
                <a:latin typeface="Arial" pitchFamily="34" charset="0"/>
                <a:ea typeface="+mn-ea"/>
                <a:cs typeface="Arial" pitchFamily="34" charset="0"/>
              </a:rPr>
              <a:t> 1985) internals ,--Wear Seat </a:t>
            </a:r>
            <a:r>
              <a:rPr lang="en-US" sz="1200" b="0" i="0" kern="1200" dirty="0" err="1" smtClean="0">
                <a:solidFill>
                  <a:schemeClr val="tx1"/>
                </a:solidFill>
                <a:latin typeface="Arial" pitchFamily="34" charset="0"/>
                <a:ea typeface="+mn-ea"/>
                <a:cs typeface="Arial" pitchFamily="34" charset="0"/>
              </a:rPr>
              <a:t>belts,exercise</a:t>
            </a:r>
            <a:r>
              <a:rPr lang="en-US" sz="1200" b="0" i="0" kern="1200" dirty="0" smtClean="0">
                <a:solidFill>
                  <a:schemeClr val="tx1"/>
                </a:solidFill>
                <a:latin typeface="Arial" pitchFamily="34" charset="0"/>
                <a:ea typeface="+mn-ea"/>
                <a:cs typeface="Arial" pitchFamily="34" charset="0"/>
              </a:rPr>
              <a:t> and quit smoking. (Marshall 1991) Four aspects of Locus of control as it relates to Physical health. (</a:t>
            </a:r>
            <a:r>
              <a:rPr lang="en-US" sz="1200" b="0" i="0" kern="1200" dirty="0" err="1" smtClean="0">
                <a:solidFill>
                  <a:schemeClr val="tx1"/>
                </a:solidFill>
                <a:latin typeface="Arial" pitchFamily="34" charset="0"/>
                <a:ea typeface="+mn-ea"/>
                <a:cs typeface="Arial" pitchFamily="34" charset="0"/>
              </a:rPr>
              <a:t>Ryckman,robbins,Thonton</a:t>
            </a:r>
            <a:r>
              <a:rPr lang="en-US" sz="1200" b="0" i="0" kern="1200" dirty="0" smtClean="0">
                <a:solidFill>
                  <a:schemeClr val="tx1"/>
                </a:solidFill>
                <a:latin typeface="Arial" pitchFamily="34" charset="0"/>
                <a:ea typeface="+mn-ea"/>
                <a:cs typeface="Arial" pitchFamily="34" charset="0"/>
              </a:rPr>
              <a:t> 1982) </a:t>
            </a:r>
            <a:r>
              <a:rPr lang="en-US" sz="1200" b="0" i="0" kern="1200" dirty="0" err="1" smtClean="0">
                <a:solidFill>
                  <a:schemeClr val="tx1"/>
                </a:solidFill>
                <a:latin typeface="Arial" pitchFamily="34" charset="0"/>
                <a:ea typeface="+mn-ea"/>
                <a:cs typeface="Arial" pitchFamily="34" charset="0"/>
              </a:rPr>
              <a:t>Internallly</a:t>
            </a:r>
            <a:r>
              <a:rPr lang="en-US" sz="1200" b="0" i="0" kern="1200" dirty="0" smtClean="0">
                <a:solidFill>
                  <a:schemeClr val="tx1"/>
                </a:solidFill>
                <a:latin typeface="Arial" pitchFamily="34" charset="0"/>
                <a:ea typeface="+mn-ea"/>
                <a:cs typeface="Arial" pitchFamily="34" charset="0"/>
              </a:rPr>
              <a:t> oriented people are Physically healthier.</a:t>
            </a:r>
          </a:p>
          <a:p>
            <a:r>
              <a:rPr lang="en-US" sz="1200" b="0" i="0" kern="1200" dirty="0" smtClean="0">
                <a:solidFill>
                  <a:schemeClr val="tx1"/>
                </a:solidFill>
                <a:latin typeface="Arial" pitchFamily="34" charset="0"/>
                <a:ea typeface="+mn-ea"/>
                <a:cs typeface="Arial" pitchFamily="34" charset="0"/>
              </a:rPr>
              <a:t>16. Conti (Lau 1982) Parents of Internals encourage them to feel them responsible for their health. (</a:t>
            </a:r>
            <a:r>
              <a:rPr lang="en-US" sz="1200" b="0" i="0" kern="1200" dirty="0" err="1" smtClean="0">
                <a:solidFill>
                  <a:schemeClr val="tx1"/>
                </a:solidFill>
                <a:latin typeface="Arial" pitchFamily="34" charset="0"/>
                <a:ea typeface="+mn-ea"/>
                <a:cs typeface="Arial" pitchFamily="34" charset="0"/>
              </a:rPr>
              <a:t>Quadrel&amp;Lau</a:t>
            </a:r>
            <a:r>
              <a:rPr lang="en-US" sz="1200" b="0" i="0" kern="1200" dirty="0" smtClean="0">
                <a:solidFill>
                  <a:schemeClr val="tx1"/>
                </a:solidFill>
                <a:latin typeface="Arial" pitchFamily="34" charset="0"/>
                <a:ea typeface="+mn-ea"/>
                <a:cs typeface="Arial" pitchFamily="34" charset="0"/>
              </a:rPr>
              <a:t> 1989) Internally oriented college students knew more about health than externals. ( </a:t>
            </a:r>
            <a:r>
              <a:rPr lang="en-US" sz="1200" b="0" i="0" kern="1200" dirty="0" err="1" smtClean="0">
                <a:solidFill>
                  <a:schemeClr val="tx1"/>
                </a:solidFill>
                <a:latin typeface="Arial" pitchFamily="34" charset="0"/>
                <a:ea typeface="+mn-ea"/>
                <a:cs typeface="Arial" pitchFamily="34" charset="0"/>
              </a:rPr>
              <a:t>LisaClements,reginaldYork,&amp;Glenn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rohrer</a:t>
            </a:r>
            <a:r>
              <a:rPr lang="en-US" sz="1200" b="0" i="0" kern="1200" dirty="0" smtClean="0">
                <a:solidFill>
                  <a:schemeClr val="tx1"/>
                </a:solidFill>
                <a:latin typeface="Arial" pitchFamily="34" charset="0"/>
                <a:ea typeface="+mn-ea"/>
                <a:cs typeface="Arial" pitchFamily="34" charset="0"/>
              </a:rPr>
              <a:t> 1995) Four group study on DRIE.</a:t>
            </a:r>
          </a:p>
          <a:p>
            <a:r>
              <a:rPr lang="en-US" sz="1200" b="0" i="0" kern="1200" dirty="0" smtClean="0">
                <a:solidFill>
                  <a:schemeClr val="tx1"/>
                </a:solidFill>
                <a:latin typeface="Arial" pitchFamily="34" charset="0"/>
                <a:ea typeface="+mn-ea"/>
                <a:cs typeface="Arial" pitchFamily="34" charset="0"/>
              </a:rPr>
              <a:t>17. Conti (</a:t>
            </a:r>
            <a:r>
              <a:rPr lang="en-US" sz="1200" b="0" i="0" kern="1200" dirty="0" err="1" smtClean="0">
                <a:solidFill>
                  <a:schemeClr val="tx1"/>
                </a:solidFill>
                <a:latin typeface="Arial" pitchFamily="34" charset="0"/>
                <a:ea typeface="+mn-ea"/>
                <a:cs typeface="Arial" pitchFamily="34" charset="0"/>
              </a:rPr>
              <a:t>H.A.Ludtke&amp;H.G.Schneider</a:t>
            </a:r>
            <a:r>
              <a:rPr lang="en-US" sz="1200" b="0" i="0" kern="1200" dirty="0" smtClean="0">
                <a:solidFill>
                  <a:schemeClr val="tx1"/>
                </a:solidFill>
                <a:latin typeface="Arial" pitchFamily="34" charset="0"/>
                <a:ea typeface="+mn-ea"/>
                <a:cs typeface="Arial" pitchFamily="34" charset="0"/>
              </a:rPr>
              <a:t> 1996) </a:t>
            </a:r>
            <a:r>
              <a:rPr lang="en-US" sz="1200" b="0" i="0" kern="1200" dirty="0" err="1" smtClean="0">
                <a:solidFill>
                  <a:schemeClr val="tx1"/>
                </a:solidFill>
                <a:latin typeface="Arial" pitchFamily="34" charset="0"/>
                <a:ea typeface="+mn-ea"/>
                <a:cs typeface="Arial" pitchFamily="34" charset="0"/>
              </a:rPr>
              <a:t>Corelation</a:t>
            </a:r>
            <a:r>
              <a:rPr lang="en-US" sz="1200" b="0" i="0" kern="1200" dirty="0" smtClean="0">
                <a:solidFill>
                  <a:schemeClr val="tx1"/>
                </a:solidFill>
                <a:latin typeface="Arial" pitchFamily="34" charset="0"/>
                <a:ea typeface="+mn-ea"/>
                <a:cs typeface="Arial" pitchFamily="34" charset="0"/>
              </a:rPr>
              <a:t> of Habit specific locus of control Scales with I_E Scale. Internals ---High in coping and adjustments. Externals ---More Habit Disorders.</a:t>
            </a:r>
          </a:p>
          <a:p>
            <a:r>
              <a:rPr lang="en-US" sz="1200" b="0" i="0" kern="1200" dirty="0" smtClean="0">
                <a:solidFill>
                  <a:schemeClr val="tx1"/>
                </a:solidFill>
                <a:latin typeface="Arial" pitchFamily="34" charset="0"/>
                <a:ea typeface="+mn-ea"/>
                <a:cs typeface="Arial" pitchFamily="34" charset="0"/>
              </a:rPr>
              <a:t>18. Conti (Paul </a:t>
            </a:r>
            <a:r>
              <a:rPr lang="en-US" sz="1200" b="0" i="0" kern="1200" dirty="0" err="1" smtClean="0">
                <a:solidFill>
                  <a:schemeClr val="tx1"/>
                </a:solidFill>
                <a:latin typeface="Arial" pitchFamily="34" charset="0"/>
                <a:ea typeface="+mn-ea"/>
                <a:cs typeface="Arial" pitchFamily="34" charset="0"/>
              </a:rPr>
              <a:t>Norman,Smith,Murphy</a:t>
            </a:r>
            <a:r>
              <a:rPr lang="en-US" sz="1200" b="0" i="0" kern="1200" dirty="0" smtClean="0">
                <a:solidFill>
                  <a:schemeClr val="tx1"/>
                </a:solidFill>
                <a:latin typeface="Arial" pitchFamily="34" charset="0"/>
                <a:ea typeface="+mn-ea"/>
                <a:cs typeface="Arial" pitchFamily="34" charset="0"/>
              </a:rPr>
              <a:t> 1998) Scores on multidimensional health locus of control scale is significantly related to various health behaviors. People with internal Locus of control ---Higher levels of health.</a:t>
            </a:r>
          </a:p>
          <a:p>
            <a:r>
              <a:rPr lang="en-US" sz="1200" b="0" i="0" kern="1200" dirty="0" smtClean="0">
                <a:solidFill>
                  <a:schemeClr val="tx1"/>
                </a:solidFill>
                <a:latin typeface="Arial" pitchFamily="34" charset="0"/>
                <a:ea typeface="+mn-ea"/>
                <a:cs typeface="Arial" pitchFamily="34" charset="0"/>
              </a:rPr>
              <a:t>19. 2.4.9 I-E and Psychological Health ( </a:t>
            </a:r>
            <a:r>
              <a:rPr lang="en-US" sz="1200" b="0" i="0" kern="1200" dirty="0" err="1" smtClean="0">
                <a:solidFill>
                  <a:schemeClr val="tx1"/>
                </a:solidFill>
                <a:latin typeface="Arial" pitchFamily="34" charset="0"/>
                <a:ea typeface="+mn-ea"/>
                <a:cs typeface="Arial" pitchFamily="34" charset="0"/>
              </a:rPr>
              <a:t>Cooper,Okamura,&amp;McNeil</a:t>
            </a:r>
            <a:r>
              <a:rPr lang="en-US" sz="1200" b="0" i="0" kern="1200" dirty="0" smtClean="0">
                <a:solidFill>
                  <a:schemeClr val="tx1"/>
                </a:solidFill>
                <a:latin typeface="Arial" pitchFamily="34" charset="0"/>
                <a:ea typeface="+mn-ea"/>
                <a:cs typeface="Arial" pitchFamily="34" charset="0"/>
              </a:rPr>
              <a:t> 1995) Internals are psychologically healthier than externals. (De </a:t>
            </a:r>
            <a:r>
              <a:rPr lang="en-US" sz="1200" b="0" i="0" kern="1200" dirty="0" err="1" smtClean="0">
                <a:solidFill>
                  <a:schemeClr val="tx1"/>
                </a:solidFill>
                <a:latin typeface="Arial" pitchFamily="34" charset="0"/>
                <a:ea typeface="+mn-ea"/>
                <a:cs typeface="Arial" pitchFamily="34" charset="0"/>
              </a:rPr>
              <a:t>Moya</a:t>
            </a:r>
            <a:r>
              <a:rPr lang="en-US" sz="1200" b="0" i="0" kern="1200" dirty="0" smtClean="0">
                <a:solidFill>
                  <a:schemeClr val="tx1"/>
                </a:solidFill>
                <a:latin typeface="Arial" pitchFamily="34" charset="0"/>
                <a:ea typeface="+mn-ea"/>
                <a:cs typeface="Arial" pitchFamily="34" charset="0"/>
              </a:rPr>
              <a:t> 1997) Drug addicts Depressives </a:t>
            </a:r>
            <a:r>
              <a:rPr lang="en-US" sz="1200" b="0" i="0" kern="1200" dirty="0" err="1" smtClean="0">
                <a:solidFill>
                  <a:schemeClr val="tx1"/>
                </a:solidFill>
                <a:latin typeface="Arial" pitchFamily="34" charset="0"/>
                <a:ea typeface="+mn-ea"/>
                <a:cs typeface="Arial" pitchFamily="34" charset="0"/>
              </a:rPr>
              <a:t>Schizophrenics,neurotics</a:t>
            </a:r>
            <a:r>
              <a:rPr lang="en-US" sz="1200" b="0" i="0" kern="1200" dirty="0" smtClean="0">
                <a:solidFill>
                  <a:schemeClr val="tx1"/>
                </a:solidFill>
                <a:latin typeface="Arial" pitchFamily="34" charset="0"/>
                <a:ea typeface="+mn-ea"/>
                <a:cs typeface="Arial" pitchFamily="34" charset="0"/>
              </a:rPr>
              <a:t> ---Externally oriented. (Barnet 1990) Internals cope better with stress related to divorce or bereavement.</a:t>
            </a:r>
          </a:p>
          <a:p>
            <a:r>
              <a:rPr lang="en-US" sz="1200" b="0" i="0" kern="1200" dirty="0" smtClean="0">
                <a:solidFill>
                  <a:schemeClr val="tx1"/>
                </a:solidFill>
                <a:latin typeface="Arial" pitchFamily="34" charset="0"/>
                <a:ea typeface="+mn-ea"/>
                <a:cs typeface="Arial" pitchFamily="34" charset="0"/>
              </a:rPr>
              <a:t>20. 2.4.10 Racial and Socioeconomic differences (Battle &amp;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1963) Lower </a:t>
            </a:r>
            <a:r>
              <a:rPr lang="en-US" sz="1200" b="0" i="0" kern="1200" dirty="0" err="1" smtClean="0">
                <a:solidFill>
                  <a:schemeClr val="tx1"/>
                </a:solidFill>
                <a:latin typeface="Arial" pitchFamily="34" charset="0"/>
                <a:ea typeface="+mn-ea"/>
                <a:cs typeface="Arial" pitchFamily="34" charset="0"/>
              </a:rPr>
              <a:t>socioecnomic</a:t>
            </a:r>
            <a:r>
              <a:rPr lang="en-US" sz="1200" b="0" i="0" kern="1200" dirty="0" smtClean="0">
                <a:solidFill>
                  <a:schemeClr val="tx1"/>
                </a:solidFill>
                <a:latin typeface="Arial" pitchFamily="34" charset="0"/>
                <a:ea typeface="+mn-ea"/>
                <a:cs typeface="Arial" pitchFamily="34" charset="0"/>
              </a:rPr>
              <a:t> classes and minority groups are externally oriented.</a:t>
            </a:r>
          </a:p>
          <a:p>
            <a:r>
              <a:rPr lang="en-US" sz="1200" b="0" i="0" kern="1200" dirty="0" smtClean="0">
                <a:solidFill>
                  <a:schemeClr val="tx1"/>
                </a:solidFill>
                <a:latin typeface="Arial" pitchFamily="34" charset="0"/>
                <a:ea typeface="+mn-ea"/>
                <a:cs typeface="Arial" pitchFamily="34" charset="0"/>
              </a:rPr>
              <a:t>21. 2.4.11 I-E and Social Skills (</a:t>
            </a:r>
            <a:r>
              <a:rPr lang="en-US" sz="1200" b="0" i="0" kern="1200" dirty="0" err="1" smtClean="0">
                <a:solidFill>
                  <a:schemeClr val="tx1"/>
                </a:solidFill>
                <a:latin typeface="Arial" pitchFamily="34" charset="0"/>
                <a:ea typeface="+mn-ea"/>
                <a:cs typeface="Arial" pitchFamily="34" charset="0"/>
              </a:rPr>
              <a:t>Lefcourt</a:t>
            </a:r>
            <a:r>
              <a:rPr lang="en-US" sz="1200" b="0" i="0" kern="1200" dirty="0" smtClean="0">
                <a:solidFill>
                  <a:schemeClr val="tx1"/>
                </a:solidFill>
                <a:latin typeface="Arial" pitchFamily="34" charset="0"/>
                <a:ea typeface="+mn-ea"/>
                <a:cs typeface="Arial" pitchFamily="34" charset="0"/>
              </a:rPr>
              <a:t> 1982) Video tape study Internals nod more ,held up conversation of their side, fill gaps in conversation as compared to externals.</a:t>
            </a:r>
          </a:p>
          <a:p>
            <a:r>
              <a:rPr lang="en-US" sz="1200" b="0" i="0" kern="1200" dirty="0" smtClean="0">
                <a:solidFill>
                  <a:schemeClr val="tx1"/>
                </a:solidFill>
                <a:latin typeface="Arial" pitchFamily="34" charset="0"/>
                <a:ea typeface="+mn-ea"/>
                <a:cs typeface="Arial" pitchFamily="34" charset="0"/>
              </a:rPr>
              <a:t>22. 2.4.12 Behavioral differences Internals day dream more. (</a:t>
            </a:r>
            <a:r>
              <a:rPr lang="en-US" sz="1200" b="0" i="0" kern="1200" dirty="0" err="1" smtClean="0">
                <a:solidFill>
                  <a:schemeClr val="tx1"/>
                </a:solidFill>
                <a:latin typeface="Arial" pitchFamily="34" charset="0"/>
                <a:ea typeface="+mn-ea"/>
                <a:cs typeface="Arial" pitchFamily="34" charset="0"/>
              </a:rPr>
              <a:t>findley</a:t>
            </a:r>
            <a:r>
              <a:rPr lang="en-US" sz="1200" b="0" i="0" kern="1200" dirty="0" smtClean="0">
                <a:solidFill>
                  <a:schemeClr val="tx1"/>
                </a:solidFill>
                <a:latin typeface="Arial" pitchFamily="34" charset="0"/>
                <a:ea typeface="+mn-ea"/>
                <a:cs typeface="Arial" pitchFamily="34" charset="0"/>
              </a:rPr>
              <a:t> &amp; Cooper 1983 ) Higher in Internal Locus of Control, Higher grades in schools and standardized tests. ( </a:t>
            </a:r>
            <a:r>
              <a:rPr lang="en-US" sz="1200" b="0" i="0" kern="1200" dirty="0" err="1" smtClean="0">
                <a:solidFill>
                  <a:schemeClr val="tx1"/>
                </a:solidFill>
                <a:latin typeface="Arial" pitchFamily="34" charset="0"/>
                <a:ea typeface="+mn-ea"/>
                <a:cs typeface="Arial" pitchFamily="34" charset="0"/>
              </a:rPr>
              <a:t>Tiggemann</a:t>
            </a:r>
            <a:r>
              <a:rPr lang="en-US" sz="1200" b="0" i="0" kern="1200" dirty="0" smtClean="0">
                <a:solidFill>
                  <a:schemeClr val="tx1"/>
                </a:solidFill>
                <a:latin typeface="Arial" pitchFamily="34" charset="0"/>
                <a:ea typeface="+mn-ea"/>
                <a:cs typeface="Arial" pitchFamily="34" charset="0"/>
              </a:rPr>
              <a:t> &amp;</a:t>
            </a:r>
            <a:r>
              <a:rPr lang="en-US" sz="1200" b="0" i="0" kern="1200" dirty="0" err="1" smtClean="0">
                <a:solidFill>
                  <a:schemeClr val="tx1"/>
                </a:solidFill>
                <a:latin typeface="Arial" pitchFamily="34" charset="0"/>
                <a:ea typeface="+mn-ea"/>
                <a:cs typeface="Arial" pitchFamily="34" charset="0"/>
              </a:rPr>
              <a:t>Rothblum</a:t>
            </a:r>
            <a:r>
              <a:rPr lang="en-US" sz="1200" b="0" i="0" kern="1200" dirty="0" smtClean="0">
                <a:solidFill>
                  <a:schemeClr val="tx1"/>
                </a:solidFill>
                <a:latin typeface="Arial" pitchFamily="34" charset="0"/>
                <a:ea typeface="+mn-ea"/>
                <a:cs typeface="Arial" pitchFamily="34" charset="0"/>
              </a:rPr>
              <a:t> 1997 ) weight Locus of Control and stereotype behavior. (Schultz,2008:Ryckman,2007:Feist,2002).</a:t>
            </a:r>
          </a:p>
          <a:p>
            <a:r>
              <a:rPr lang="en-US" sz="1200" b="0" i="0" kern="1200" dirty="0" smtClean="0">
                <a:solidFill>
                  <a:schemeClr val="tx1"/>
                </a:solidFill>
                <a:latin typeface="Arial" pitchFamily="34" charset="0"/>
                <a:ea typeface="+mn-ea"/>
                <a:cs typeface="Arial" pitchFamily="34" charset="0"/>
              </a:rPr>
              <a:t>23. 2.5 Locus of Control &amp;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a:t>
            </a:r>
            <a:r>
              <a:rPr lang="en-US" sz="1200" b="0" i="0" kern="1200" dirty="0" err="1" smtClean="0">
                <a:solidFill>
                  <a:schemeClr val="tx1"/>
                </a:solidFill>
                <a:latin typeface="Arial" pitchFamily="34" charset="0"/>
                <a:ea typeface="+mn-ea"/>
                <a:cs typeface="Arial" pitchFamily="34" charset="0"/>
              </a:rPr>
              <a:t>Judge,Erez,Bono&amp;Thoresen</a:t>
            </a:r>
            <a:r>
              <a:rPr lang="en-US" sz="1200" b="0" i="0" kern="1200" dirty="0" smtClean="0">
                <a:solidFill>
                  <a:schemeClr val="tx1"/>
                </a:solidFill>
                <a:latin typeface="Arial" pitchFamily="34" charset="0"/>
                <a:ea typeface="+mn-ea"/>
                <a:cs typeface="Arial" pitchFamily="34" charset="0"/>
              </a:rPr>
              <a:t> 2002) Reported a strong relationship between </a:t>
            </a:r>
            <a:r>
              <a:rPr lang="en-US" sz="1200" b="0" i="0" kern="1200" dirty="0" err="1" smtClean="0">
                <a:solidFill>
                  <a:schemeClr val="tx1"/>
                </a:solidFill>
                <a:latin typeface="Arial" pitchFamily="34" charset="0"/>
                <a:ea typeface="+mn-ea"/>
                <a:cs typeface="Arial" pitchFamily="34" charset="0"/>
              </a:rPr>
              <a:t>Rotter’s</a:t>
            </a:r>
            <a:r>
              <a:rPr lang="en-US" sz="1200" b="0" i="0" kern="1200" dirty="0" smtClean="0">
                <a:solidFill>
                  <a:schemeClr val="tx1"/>
                </a:solidFill>
                <a:latin typeface="Arial" pitchFamily="34" charset="0"/>
                <a:ea typeface="+mn-ea"/>
                <a:cs typeface="Arial" pitchFamily="34" charset="0"/>
              </a:rPr>
              <a:t> Concept of Locus of Control and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(Schultz 2008).</a:t>
            </a:r>
          </a:p>
          <a:p>
            <a:r>
              <a:rPr lang="en-US" sz="1200" b="0" i="0" kern="1200" dirty="0" smtClean="0">
                <a:solidFill>
                  <a:schemeClr val="tx1"/>
                </a:solidFill>
                <a:latin typeface="Arial" pitchFamily="34" charset="0"/>
                <a:ea typeface="+mn-ea"/>
                <a:cs typeface="Arial" pitchFamily="34" charset="0"/>
              </a:rPr>
              <a:t>24. Idea of </a:t>
            </a:r>
            <a:r>
              <a:rPr lang="en-US" sz="1200" b="0" i="0" kern="1200" dirty="0" err="1" smtClean="0">
                <a:solidFill>
                  <a:schemeClr val="tx1"/>
                </a:solidFill>
                <a:latin typeface="Arial" pitchFamily="34" charset="0"/>
                <a:ea typeface="+mn-ea"/>
                <a:cs typeface="Arial" pitchFamily="34" charset="0"/>
              </a:rPr>
              <a:t>bilocal</a:t>
            </a:r>
            <a:r>
              <a:rPr lang="en-US" sz="1200" b="0" i="0" kern="1200" dirty="0" smtClean="0">
                <a:solidFill>
                  <a:schemeClr val="tx1"/>
                </a:solidFill>
                <a:latin typeface="Arial" pitchFamily="34" charset="0"/>
                <a:ea typeface="+mn-ea"/>
                <a:cs typeface="Arial" pitchFamily="34" charset="0"/>
              </a:rPr>
              <a:t> Ideally healthy individuals are neither Controllers (extreme internals) nor </a:t>
            </a:r>
            <a:r>
              <a:rPr lang="en-US" sz="1200" b="0" i="0" kern="1200" dirty="0" err="1" smtClean="0">
                <a:solidFill>
                  <a:schemeClr val="tx1"/>
                </a:solidFill>
                <a:latin typeface="Arial" pitchFamily="34" charset="0"/>
                <a:ea typeface="+mn-ea"/>
                <a:cs typeface="Arial" pitchFamily="34" charset="0"/>
              </a:rPr>
              <a:t>Controllees</a:t>
            </a:r>
            <a:r>
              <a:rPr lang="en-US" sz="1200" b="0" i="0" kern="1200" dirty="0" smtClean="0">
                <a:solidFill>
                  <a:schemeClr val="tx1"/>
                </a:solidFill>
                <a:latin typeface="Arial" pitchFamily="34" charset="0"/>
                <a:ea typeface="+mn-ea"/>
                <a:cs typeface="Arial" pitchFamily="34" charset="0"/>
              </a:rPr>
              <a:t> (extreme externals) </a:t>
            </a:r>
            <a:r>
              <a:rPr lang="en-US" sz="1200" b="0" i="0" kern="1200" dirty="0" err="1" smtClean="0">
                <a:solidFill>
                  <a:schemeClr val="tx1"/>
                </a:solidFill>
                <a:latin typeface="Arial" pitchFamily="34" charset="0"/>
                <a:ea typeface="+mn-ea"/>
                <a:cs typeface="Arial" pitchFamily="34" charset="0"/>
              </a:rPr>
              <a:t>Bilocals</a:t>
            </a:r>
            <a:r>
              <a:rPr lang="en-US" sz="1200" b="0" i="0" kern="1200" dirty="0" smtClean="0">
                <a:solidFill>
                  <a:schemeClr val="tx1"/>
                </a:solidFill>
                <a:latin typeface="Arial" pitchFamily="34" charset="0"/>
                <a:ea typeface="+mn-ea"/>
                <a:cs typeface="Arial" pitchFamily="34" charset="0"/>
              </a:rPr>
              <a:t> accept external constraints as a fact of life and assume the responsibility of working productively within these constraints. They attempt to alter what can be changed and accept what cannot be changed . (wong&amp;Sproule,1984 ).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25. 2.7 Implication for therapy Low freedom of Movement High Need Value. Maladjustment is due to difficulties at any point in ‘ predictive Formula ”.</a:t>
            </a:r>
          </a:p>
          <a:p>
            <a:r>
              <a:rPr lang="en-US" sz="1200" b="0" i="0" kern="1200" dirty="0" smtClean="0">
                <a:solidFill>
                  <a:schemeClr val="tx1"/>
                </a:solidFill>
                <a:latin typeface="Arial" pitchFamily="34" charset="0"/>
                <a:ea typeface="+mn-ea"/>
                <a:cs typeface="Arial" pitchFamily="34" charset="0"/>
              </a:rPr>
              <a:t>26. </a:t>
            </a:r>
            <a:r>
              <a:rPr lang="en-US" sz="1200" b="0" i="0" kern="1200" dirty="0" err="1" smtClean="0">
                <a:solidFill>
                  <a:schemeClr val="tx1"/>
                </a:solidFill>
                <a:latin typeface="Arial" pitchFamily="34" charset="0"/>
                <a:ea typeface="+mn-ea"/>
                <a:cs typeface="Arial" pitchFamily="34" charset="0"/>
              </a:rPr>
              <a:t>conti</a:t>
            </a:r>
            <a:r>
              <a:rPr lang="en-US" sz="1200" b="0" i="0" kern="1200" dirty="0" smtClean="0">
                <a:solidFill>
                  <a:schemeClr val="tx1"/>
                </a:solidFill>
                <a:latin typeface="Arial" pitchFamily="34" charset="0"/>
                <a:ea typeface="+mn-ea"/>
                <a:cs typeface="Arial" pitchFamily="34" charset="0"/>
              </a:rPr>
              <a:t> 2.7.1 Changing Goals 2.7.2 Eliminating Low expectancies 2.7.3 Alternative Courses of Action</a:t>
            </a:r>
          </a:p>
          <a:p>
            <a:r>
              <a:rPr lang="en-US" sz="1200" b="0" i="0" kern="1200" dirty="0" smtClean="0">
                <a:solidFill>
                  <a:schemeClr val="tx1"/>
                </a:solidFill>
                <a:latin typeface="Arial" pitchFamily="34" charset="0"/>
                <a:ea typeface="+mn-ea"/>
                <a:cs typeface="Arial" pitchFamily="34" charset="0"/>
              </a:rPr>
              <a:t>27. 2.8 Critical Evaluation 2.8.1 Comprehensiveness 2.8.2 Precision and testability 2.8.3 Parsimony 2.8.4 </a:t>
            </a:r>
            <a:r>
              <a:rPr lang="en-US" sz="1200" b="0" i="0" kern="1200" dirty="0" err="1" smtClean="0">
                <a:solidFill>
                  <a:schemeClr val="tx1"/>
                </a:solidFill>
                <a:latin typeface="Arial" pitchFamily="34" charset="0"/>
                <a:ea typeface="+mn-ea"/>
                <a:cs typeface="Arial" pitchFamily="34" charset="0"/>
              </a:rPr>
              <a:t>EmpiricalValidity</a:t>
            </a:r>
            <a:r>
              <a:rPr lang="en-US" sz="1200" b="0" i="0" kern="1200" dirty="0" smtClean="0">
                <a:solidFill>
                  <a:schemeClr val="tx1"/>
                </a:solidFill>
                <a:latin typeface="Arial" pitchFamily="34" charset="0"/>
                <a:ea typeface="+mn-ea"/>
                <a:cs typeface="Arial" pitchFamily="34" charset="0"/>
              </a:rPr>
              <a:t> 2.8.5 Heuristic Value 2.8.6 Applied Value</a:t>
            </a:r>
          </a:p>
          <a:p>
            <a:r>
              <a:rPr lang="en-US" sz="1200" b="0" i="0" kern="1200" dirty="0" smtClean="0">
                <a:solidFill>
                  <a:schemeClr val="tx1"/>
                </a:solidFill>
                <a:latin typeface="Arial" pitchFamily="34" charset="0"/>
                <a:ea typeface="+mn-ea"/>
                <a:cs typeface="Arial" pitchFamily="34" charset="0"/>
              </a:rPr>
              <a:t>28. 3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Cognitive Social Learning Theory</a:t>
            </a:r>
          </a:p>
          <a:p>
            <a:r>
              <a:rPr lang="en-US" sz="1200" b="0" i="0" kern="1200" dirty="0" smtClean="0">
                <a:solidFill>
                  <a:schemeClr val="tx1"/>
                </a:solidFill>
                <a:latin typeface="Arial" pitchFamily="34" charset="0"/>
                <a:ea typeface="+mn-ea"/>
                <a:cs typeface="Arial" pitchFamily="34" charset="0"/>
              </a:rPr>
              <a:t>29. Content 3 Biographical sketch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Structures. 3.2 The Nature of Personality Structure. 3.3 Basic Assumptions of Theory 3.3.1 Trait Situation Interaction and Situational Variables 3.4 Cognitive Affective Personality System (CAPS) 3.4.1 Cognitive Affective Units 3.4.2 Demonstration with related Research 3.5 Theory’s Implication to Therapy 3.7 6 Critical Evaluation</a:t>
            </a:r>
          </a:p>
          <a:p>
            <a:r>
              <a:rPr lang="en-US" sz="1200" b="0" i="0" kern="1200" dirty="0" smtClean="0">
                <a:solidFill>
                  <a:schemeClr val="tx1"/>
                </a:solidFill>
                <a:latin typeface="Arial" pitchFamily="34" charset="0"/>
                <a:ea typeface="+mn-ea"/>
                <a:cs typeface="Arial" pitchFamily="34" charset="0"/>
              </a:rPr>
              <a:t>30. 3 Biographical sketch Walter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born on 22 </a:t>
            </a:r>
            <a:r>
              <a:rPr lang="en-US" sz="1200" b="0" i="0" kern="1200" dirty="0" err="1" smtClean="0">
                <a:solidFill>
                  <a:schemeClr val="tx1"/>
                </a:solidFill>
                <a:latin typeface="Arial" pitchFamily="34" charset="0"/>
                <a:ea typeface="+mn-ea"/>
                <a:cs typeface="Arial" pitchFamily="34" charset="0"/>
              </a:rPr>
              <a:t>feb</a:t>
            </a:r>
            <a:r>
              <a:rPr lang="en-US" sz="1200" b="0" i="0" kern="1200" dirty="0" smtClean="0">
                <a:solidFill>
                  <a:schemeClr val="tx1"/>
                </a:solidFill>
                <a:latin typeface="Arial" pitchFamily="34" charset="0"/>
                <a:ea typeface="+mn-ea"/>
                <a:cs typeface="Arial" pitchFamily="34" charset="0"/>
              </a:rPr>
              <a:t> 1930. Studied under George Kelly &amp; </a:t>
            </a:r>
            <a:r>
              <a:rPr lang="en-US" sz="1200" b="0" i="0" kern="1200" dirty="0" err="1" smtClean="0">
                <a:solidFill>
                  <a:schemeClr val="tx1"/>
                </a:solidFill>
                <a:latin typeface="Arial" pitchFamily="34" charset="0"/>
                <a:ea typeface="+mn-ea"/>
                <a:cs typeface="Arial" pitchFamily="34" charset="0"/>
              </a:rPr>
              <a:t>julian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(1965)Participated in peace corps assessment project—Global Traits measure poor assessment. Personality &amp; assessment 1965. (</a:t>
            </a:r>
            <a:r>
              <a:rPr lang="en-US" sz="1200" b="0" i="0" kern="1200" dirty="0" err="1" smtClean="0">
                <a:solidFill>
                  <a:schemeClr val="tx1"/>
                </a:solidFill>
                <a:latin typeface="Arial" pitchFamily="34" charset="0"/>
                <a:ea typeface="+mn-ea"/>
                <a:cs typeface="Arial" pitchFamily="34" charset="0"/>
              </a:rPr>
              <a:t>Pervin</a:t>
            </a:r>
            <a:r>
              <a:rPr lang="en-US" sz="1200" b="0" i="0" kern="1200" dirty="0" smtClean="0">
                <a:solidFill>
                  <a:schemeClr val="tx1"/>
                </a:solidFill>
                <a:latin typeface="Arial" pitchFamily="34" charset="0"/>
                <a:ea typeface="+mn-ea"/>
                <a:cs typeface="Arial" pitchFamily="34" charset="0"/>
              </a:rPr>
              <a:t> ,2008 ).</a:t>
            </a:r>
          </a:p>
          <a:p>
            <a:r>
              <a:rPr lang="en-US" sz="1200" b="0" i="0" kern="1200" dirty="0" smtClean="0">
                <a:solidFill>
                  <a:schemeClr val="tx1"/>
                </a:solidFill>
                <a:latin typeface="Arial" pitchFamily="34" charset="0"/>
                <a:ea typeface="+mn-ea"/>
                <a:cs typeface="Arial" pitchFamily="34" charset="0"/>
              </a:rPr>
              <a:t>31. View about Person A person is being who can use language to reason in Past Present and future tense about themselves and the World . (</a:t>
            </a:r>
            <a:r>
              <a:rPr lang="en-US" sz="1200" b="0" i="0" kern="1200" dirty="0" err="1" smtClean="0">
                <a:solidFill>
                  <a:schemeClr val="tx1"/>
                </a:solidFill>
                <a:latin typeface="Arial" pitchFamily="34" charset="0"/>
                <a:ea typeface="+mn-ea"/>
                <a:cs typeface="Arial" pitchFamily="34" charset="0"/>
              </a:rPr>
              <a:t>Harre&amp;Secord</a:t>
            </a:r>
            <a:r>
              <a:rPr lang="en-US" sz="1200" b="0" i="0" kern="1200" dirty="0" smtClean="0">
                <a:solidFill>
                  <a:schemeClr val="tx1"/>
                </a:solidFill>
                <a:latin typeface="Arial" pitchFamily="34" charset="0"/>
                <a:ea typeface="+mn-ea"/>
                <a:cs typeface="Arial" pitchFamily="34" charset="0"/>
              </a:rPr>
              <a:t> 1972).</a:t>
            </a:r>
          </a:p>
          <a:p>
            <a:r>
              <a:rPr lang="en-US" sz="1200" b="0" i="0" kern="1200" dirty="0" smtClean="0">
                <a:solidFill>
                  <a:schemeClr val="tx1"/>
                </a:solidFill>
                <a:latin typeface="Arial" pitchFamily="34" charset="0"/>
                <a:ea typeface="+mn-ea"/>
                <a:cs typeface="Arial" pitchFamily="34" charset="0"/>
              </a:rPr>
              <a:t>32.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 3.1.1 Competencies and skills 3.1.2 Beliefs and Expectancies 3.1.3 Behavioral or Evaluative Standards . Moral Verses Immoral Sanction against killing (</a:t>
            </a:r>
            <a:r>
              <a:rPr lang="en-US" sz="1200" b="0" i="0" kern="1200" dirty="0" err="1" smtClean="0">
                <a:solidFill>
                  <a:schemeClr val="tx1"/>
                </a:solidFill>
                <a:latin typeface="Arial" pitchFamily="34" charset="0"/>
                <a:ea typeface="+mn-ea"/>
                <a:cs typeface="Arial" pitchFamily="34" charset="0"/>
              </a:rPr>
              <a:t>Osofsky,Bandura,Zimbardo</a:t>
            </a:r>
            <a:r>
              <a:rPr lang="en-US" sz="1200" b="0" i="0" kern="1200" dirty="0" smtClean="0">
                <a:solidFill>
                  <a:schemeClr val="tx1"/>
                </a:solidFill>
                <a:latin typeface="Arial" pitchFamily="34" charset="0"/>
                <a:ea typeface="+mn-ea"/>
                <a:cs typeface="Arial" pitchFamily="34" charset="0"/>
              </a:rPr>
              <a:t> 2005) 3. 1.4 Personal Goals</a:t>
            </a:r>
          </a:p>
          <a:p>
            <a:r>
              <a:rPr lang="en-US" sz="1200" b="0" i="0" kern="1200" dirty="0" smtClean="0">
                <a:solidFill>
                  <a:schemeClr val="tx1"/>
                </a:solidFill>
                <a:latin typeface="Arial" pitchFamily="34" charset="0"/>
                <a:ea typeface="+mn-ea"/>
                <a:cs typeface="Arial" pitchFamily="34" charset="0"/>
              </a:rPr>
              <a:t>33. 3.2 Nature of these Personality Structures Personality can not be reduced in to simple scores. Opposed to fixed stages of development.</a:t>
            </a:r>
          </a:p>
          <a:p>
            <a:r>
              <a:rPr lang="en-US" sz="1200" b="0" i="0" kern="1200" dirty="0" smtClean="0">
                <a:solidFill>
                  <a:schemeClr val="tx1"/>
                </a:solidFill>
                <a:latin typeface="Arial" pitchFamily="34" charset="0"/>
                <a:ea typeface="+mn-ea"/>
                <a:cs typeface="Arial" pitchFamily="34" charset="0"/>
              </a:rPr>
              <a:t>34. 3.3 Contribution in personality Psychology 4.1 Trait Situation Interaction Idea about Introvert &amp; Extrovert. Situational Variables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&amp; Ervin </a:t>
            </a:r>
            <a:r>
              <a:rPr lang="en-US" sz="1200" b="0" i="0" kern="1200" dirty="0" err="1" smtClean="0">
                <a:solidFill>
                  <a:schemeClr val="tx1"/>
                </a:solidFill>
                <a:latin typeface="Arial" pitchFamily="34" charset="0"/>
                <a:ea typeface="+mn-ea"/>
                <a:cs typeface="Arial" pitchFamily="34" charset="0"/>
              </a:rPr>
              <a:t>Staub</a:t>
            </a:r>
            <a:r>
              <a:rPr lang="en-US" sz="1200" b="0" i="0" kern="1200" dirty="0" smtClean="0">
                <a:solidFill>
                  <a:schemeClr val="tx1"/>
                </a:solidFill>
                <a:latin typeface="Arial" pitchFamily="34" charset="0"/>
                <a:ea typeface="+mn-ea"/>
                <a:cs typeface="Arial" pitchFamily="34" charset="0"/>
              </a:rPr>
              <a:t> 1965)— Both Situation and person’s expectancy for success are important.</a:t>
            </a:r>
          </a:p>
          <a:p>
            <a:r>
              <a:rPr lang="en-US" sz="1200" b="0" i="0" kern="1200" dirty="0" smtClean="0">
                <a:solidFill>
                  <a:schemeClr val="tx1"/>
                </a:solidFill>
                <a:latin typeface="Arial" pitchFamily="34" charset="0"/>
                <a:ea typeface="+mn-ea"/>
                <a:cs typeface="Arial" pitchFamily="34" charset="0"/>
              </a:rPr>
              <a:t>35. 3.4 CAPS Model C Cognitive Encoding strategies , Competencies and Self regulatory Strategies , Expectancies and Beliefs, Goals an Values . A Affective </a:t>
            </a:r>
            <a:r>
              <a:rPr lang="en-US" sz="1200" b="0" i="0" kern="1200" dirty="0" err="1" smtClean="0">
                <a:solidFill>
                  <a:schemeClr val="tx1"/>
                </a:solidFill>
                <a:latin typeface="Arial" pitchFamily="34" charset="0"/>
                <a:ea typeface="+mn-ea"/>
                <a:cs typeface="Arial" pitchFamily="34" charset="0"/>
              </a:rPr>
              <a:t>Affective</a:t>
            </a:r>
            <a:r>
              <a:rPr lang="en-US" sz="1200" b="0" i="0" kern="1200" dirty="0" smtClean="0">
                <a:solidFill>
                  <a:schemeClr val="tx1"/>
                </a:solidFill>
                <a:latin typeface="Arial" pitchFamily="34" charset="0"/>
                <a:ea typeface="+mn-ea"/>
                <a:cs typeface="Arial" pitchFamily="34" charset="0"/>
              </a:rPr>
              <a:t> Responses includes feelings and emotions as well as the affects that accompany physiological reactions P Personality S system </a:t>
            </a:r>
            <a:r>
              <a:rPr lang="en-US" sz="1200" b="0" i="0" kern="1200" dirty="0" err="1" smtClean="0">
                <a:solidFill>
                  <a:schemeClr val="tx1"/>
                </a:solidFill>
                <a:latin typeface="Arial" pitchFamily="34" charset="0"/>
                <a:ea typeface="+mn-ea"/>
                <a:cs typeface="Arial" pitchFamily="34" charset="0"/>
              </a:rPr>
              <a:t>e.g</a:t>
            </a:r>
            <a:r>
              <a:rPr lang="en-US" sz="1200" b="0" i="0" kern="1200" dirty="0" smtClean="0">
                <a:solidFill>
                  <a:schemeClr val="tx1"/>
                </a:solidFill>
                <a:latin typeface="Arial" pitchFamily="34" charset="0"/>
                <a:ea typeface="+mn-ea"/>
                <a:cs typeface="Arial" pitchFamily="34" charset="0"/>
              </a:rPr>
              <a:t> Brain ,or computer . All these Cognitive Affective representations interact dynamically and influence each other reciprocally</a:t>
            </a:r>
          </a:p>
          <a:p>
            <a:r>
              <a:rPr lang="en-US" sz="1200" b="0" i="0" kern="1200" dirty="0" smtClean="0">
                <a:solidFill>
                  <a:schemeClr val="tx1"/>
                </a:solidFill>
                <a:latin typeface="Arial" pitchFamily="34" charset="0"/>
                <a:ea typeface="+mn-ea"/>
                <a:cs typeface="Arial" pitchFamily="34" charset="0"/>
              </a:rPr>
              <a:t>36.  </a:t>
            </a:r>
          </a:p>
          <a:p>
            <a:r>
              <a:rPr lang="en-US" sz="1200" b="0" i="0" kern="1200" dirty="0" smtClean="0">
                <a:solidFill>
                  <a:schemeClr val="tx1"/>
                </a:solidFill>
                <a:latin typeface="Arial" pitchFamily="34" charset="0"/>
                <a:ea typeface="+mn-ea"/>
                <a:cs typeface="Arial" pitchFamily="34" charset="0"/>
              </a:rPr>
              <a:t>37. Behavioral Signatures A when X B when Y Study by (Kammrath,Mendoza,&amp;Mischel,2005 ) Lay persons anticipate IF-THEN variability in different situations.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1994) Summer camp study. (Pervin,2008).</a:t>
            </a:r>
          </a:p>
          <a:p>
            <a:r>
              <a:rPr lang="en-US" sz="1200" b="0" i="0" kern="1200" dirty="0" smtClean="0">
                <a:solidFill>
                  <a:schemeClr val="tx1"/>
                </a:solidFill>
                <a:latin typeface="Arial" pitchFamily="34" charset="0"/>
                <a:ea typeface="+mn-ea"/>
                <a:cs typeface="Arial" pitchFamily="34" charset="0"/>
              </a:rPr>
              <a:t>38. 3.4.2 Research The Marsh Mallow Experiments (Bandura&amp;Mischel,1965) High -Modeled Low </a:t>
            </a:r>
            <a:r>
              <a:rPr lang="en-US" sz="1200" b="0" i="0" kern="1200" dirty="0" err="1" smtClean="0">
                <a:solidFill>
                  <a:schemeClr val="tx1"/>
                </a:solidFill>
                <a:latin typeface="Arial" pitchFamily="34" charset="0"/>
                <a:ea typeface="+mn-ea"/>
                <a:cs typeface="Arial" pitchFamily="34" charset="0"/>
              </a:rPr>
              <a:t>Low</a:t>
            </a:r>
            <a:r>
              <a:rPr lang="en-US" sz="1200" b="0" i="0" kern="1200" dirty="0" smtClean="0">
                <a:solidFill>
                  <a:schemeClr val="tx1"/>
                </a:solidFill>
                <a:latin typeface="Arial" pitchFamily="34" charset="0"/>
                <a:ea typeface="+mn-ea"/>
                <a:cs typeface="Arial" pitchFamily="34" charset="0"/>
              </a:rPr>
              <a:t> -Modeled High Verbal Symbolic Model No model- Re </a:t>
            </a:r>
            <a:r>
              <a:rPr lang="en-US" sz="1200" b="0" i="0" kern="1200" dirty="0" err="1" smtClean="0">
                <a:solidFill>
                  <a:schemeClr val="tx1"/>
                </a:solidFill>
                <a:latin typeface="Arial" pitchFamily="34" charset="0"/>
                <a:ea typeface="+mn-ea"/>
                <a:cs typeface="Arial" pitchFamily="34" charset="0"/>
              </a:rPr>
              <a:t>administerd</a:t>
            </a:r>
            <a:r>
              <a:rPr lang="en-US" sz="1200" b="0" i="0" kern="1200" dirty="0" smtClean="0">
                <a:solidFill>
                  <a:schemeClr val="tx1"/>
                </a:solidFill>
                <a:latin typeface="Arial" pitchFamily="34" charset="0"/>
                <a:ea typeface="+mn-ea"/>
                <a:cs typeface="Arial" pitchFamily="34" charset="0"/>
              </a:rPr>
              <a:t> after 5 weeks.</a:t>
            </a:r>
          </a:p>
          <a:p>
            <a:r>
              <a:rPr lang="en-US" sz="1200" b="0" i="0" kern="1200" dirty="0" smtClean="0">
                <a:solidFill>
                  <a:schemeClr val="tx1"/>
                </a:solidFill>
                <a:latin typeface="Arial" pitchFamily="34" charset="0"/>
                <a:ea typeface="+mn-ea"/>
                <a:cs typeface="Arial" pitchFamily="34" charset="0"/>
              </a:rPr>
              <a:t>39.  </a:t>
            </a:r>
          </a:p>
          <a:p>
            <a:r>
              <a:rPr lang="en-US" sz="1200" b="0" i="0" kern="1200" dirty="0" smtClean="0">
                <a:solidFill>
                  <a:schemeClr val="tx1"/>
                </a:solidFill>
                <a:latin typeface="Arial" pitchFamily="34" charset="0"/>
                <a:ea typeface="+mn-ea"/>
                <a:cs typeface="Arial" pitchFamily="34" charset="0"/>
              </a:rPr>
              <a:t>40. An Analysis of Reaction to the O.J Simpson Verdict A system that considers a set of cognitive affective units is a better predictor of people’s reactions to racially sensitive issues than ethnic back ground. (</a:t>
            </a:r>
            <a:r>
              <a:rPr lang="en-US" sz="1200" b="0" i="0" kern="1200" dirty="0" err="1" smtClean="0">
                <a:solidFill>
                  <a:schemeClr val="tx1"/>
                </a:solidFill>
                <a:latin typeface="Arial" pitchFamily="34" charset="0"/>
                <a:ea typeface="+mn-ea"/>
                <a:cs typeface="Arial" pitchFamily="34" charset="0"/>
              </a:rPr>
              <a:t>Feist&amp;Feist</a:t>
            </a:r>
            <a:r>
              <a:rPr lang="en-US" sz="1200" b="0" i="0" kern="1200" dirty="0" smtClean="0">
                <a:solidFill>
                  <a:schemeClr val="tx1"/>
                </a:solidFill>
                <a:latin typeface="Arial" pitchFamily="34" charset="0"/>
                <a:ea typeface="+mn-ea"/>
                <a:cs typeface="Arial" pitchFamily="34" charset="0"/>
              </a:rPr>
              <a:t> 2002:Pervin 2008).</a:t>
            </a:r>
          </a:p>
          <a:p>
            <a:r>
              <a:rPr lang="en-US" sz="1200" b="0" i="0" kern="1200" dirty="0" smtClean="0">
                <a:solidFill>
                  <a:schemeClr val="tx1"/>
                </a:solidFill>
                <a:latin typeface="Arial" pitchFamily="34" charset="0"/>
                <a:ea typeface="+mn-ea"/>
                <a:cs typeface="Arial" pitchFamily="34" charset="0"/>
              </a:rPr>
              <a:t>41.  </a:t>
            </a:r>
          </a:p>
          <a:p>
            <a:r>
              <a:rPr lang="en-US" sz="1200" b="0" i="0" kern="1200" dirty="0" smtClean="0">
                <a:solidFill>
                  <a:schemeClr val="tx1"/>
                </a:solidFill>
                <a:latin typeface="Arial" pitchFamily="34" charset="0"/>
                <a:ea typeface="+mn-ea"/>
                <a:cs typeface="Arial" pitchFamily="34" charset="0"/>
              </a:rPr>
              <a:t>42.  </a:t>
            </a:r>
          </a:p>
          <a:p>
            <a:r>
              <a:rPr lang="en-US" sz="1200" b="0" i="0" kern="1200" dirty="0" smtClean="0">
                <a:solidFill>
                  <a:schemeClr val="tx1"/>
                </a:solidFill>
                <a:latin typeface="Arial" pitchFamily="34" charset="0"/>
                <a:ea typeface="+mn-ea"/>
                <a:cs typeface="Arial" pitchFamily="34" charset="0"/>
              </a:rPr>
              <a:t>43.  </a:t>
            </a:r>
          </a:p>
          <a:p>
            <a:r>
              <a:rPr lang="en-US" sz="1200" b="0" i="0" kern="1200" dirty="0" smtClean="0">
                <a:solidFill>
                  <a:schemeClr val="tx1"/>
                </a:solidFill>
                <a:latin typeface="Arial" pitchFamily="34" charset="0"/>
                <a:ea typeface="+mn-ea"/>
                <a:cs typeface="Arial" pitchFamily="34" charset="0"/>
              </a:rPr>
              <a:t>44.  </a:t>
            </a:r>
          </a:p>
          <a:p>
            <a:r>
              <a:rPr lang="en-US" sz="1200" b="0" i="0" kern="1200" dirty="0" smtClean="0">
                <a:solidFill>
                  <a:schemeClr val="tx1"/>
                </a:solidFill>
                <a:latin typeface="Arial" pitchFamily="34" charset="0"/>
                <a:ea typeface="+mn-ea"/>
                <a:cs typeface="Arial" pitchFamily="34" charset="0"/>
              </a:rPr>
              <a:t>45. 3.5 Theory’s implication to therapy Delay of Gratification Some times we need to stop doing some thing ,( by our will power) Smoking, Overeating, driving Car. Cognitive Strategies Hot Verses Cool Encoding If Distract attention---(Can delay reward), COOL Encoding Giving in to Impulsive reactions----HOT Encoding Self Regulatory dynamics---Creates Balance between hot emotional Go system and Cool Cognitive Know system</a:t>
            </a:r>
          </a:p>
          <a:p>
            <a:r>
              <a:rPr lang="en-US" sz="1200" b="0" i="0" kern="1200" dirty="0" smtClean="0">
                <a:solidFill>
                  <a:schemeClr val="tx1"/>
                </a:solidFill>
                <a:latin typeface="Arial" pitchFamily="34" charset="0"/>
                <a:ea typeface="+mn-ea"/>
                <a:cs typeface="Arial" pitchFamily="34" charset="0"/>
              </a:rPr>
              <a:t>46. Understanding of Processing Dynamics Alternative Encodings ---Self directed change. Adopt Psychologically distant Perspective to cognitively re represent their experience.</a:t>
            </a:r>
          </a:p>
          <a:p>
            <a:r>
              <a:rPr lang="en-US" sz="1200" b="0" i="0" kern="1200" dirty="0" smtClean="0">
                <a:solidFill>
                  <a:schemeClr val="tx1"/>
                </a:solidFill>
                <a:latin typeface="Arial" pitchFamily="34" charset="0"/>
                <a:ea typeface="+mn-ea"/>
                <a:cs typeface="Arial" pitchFamily="34" charset="0"/>
              </a:rPr>
              <a:t>47. 3.6 Critical Evaluation 3.6.1 Comprehensiveness 3.6.2 Precision and testability 3.6.3 Parsimony 3.6.4 Empirical Validity 3.6.5 Heuristic Value 3.6.6 Applied Value</a:t>
            </a:r>
          </a:p>
          <a:p>
            <a:r>
              <a:rPr lang="en-US" sz="1200" b="0" i="0" kern="1200" dirty="0" smtClean="0">
                <a:solidFill>
                  <a:schemeClr val="tx1"/>
                </a:solidFill>
                <a:latin typeface="Arial" pitchFamily="34" charset="0"/>
                <a:ea typeface="+mn-ea"/>
                <a:cs typeface="Arial" pitchFamily="34" charset="0"/>
              </a:rPr>
              <a:t>48.  </a:t>
            </a:r>
          </a:p>
          <a:p>
            <a:endParaRPr lang="en-US" dirty="0" smtClean="0"/>
          </a:p>
          <a:p>
            <a:endParaRPr lang="en-US" dirty="0" smtClean="0"/>
          </a:p>
          <a:p>
            <a:endParaRPr lang="en-US" dirty="0" smtClean="0"/>
          </a:p>
          <a:p>
            <a:endParaRPr lang="en-US" dirty="0" smtClean="0"/>
          </a:p>
          <a:p>
            <a:endParaRPr lang="en-US"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Society and </a:t>
            </a:r>
            <a:r>
              <a:rPr lang="en-US" smtClean="0"/>
              <a:t>Social Terms</a:t>
            </a:r>
            <a:r>
              <a:rPr lang="en-US" baseline="0" smtClean="0"/>
              <a:t> </a:t>
            </a:r>
          </a:p>
          <a:p>
            <a:r>
              <a:rPr lang="en-US" smtClean="0"/>
              <a:t> </a:t>
            </a:r>
          </a:p>
          <a:p>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11</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اختبار 1</a:t>
            </a:r>
            <a:r>
              <a:rPr lang="ar-SA" baseline="0" dirty="0" smtClean="0"/>
              <a:t> الى هنا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622F066-90BE-4CC4-9AA0-B084C07073DB}" type="slidenum">
              <a:rPr lang="en-US"/>
              <a:pPr/>
              <a:t>44</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dirty="0">
                <a:latin typeface="Arial" pitchFamily="34" charset="0"/>
              </a:rPr>
              <a:t>Organizational Stage Theory is based on the observation that organizations, similar to individuals, pass through a series of stages as they change. Thus, interventions can be focused on moving the organization from one stage to the next. Groups can be resistant to change and need encouragement, new skills, and confidence to make a successful transition.</a:t>
            </a:r>
          </a:p>
          <a:p>
            <a:endParaRPr lang="en-US" dirty="0" smtClean="0">
              <a:latin typeface="Arial" pitchFamily="34" charset="0"/>
            </a:endParaRPr>
          </a:p>
          <a:p>
            <a:r>
              <a:rPr lang="en-US" dirty="0" smtClean="0">
                <a:latin typeface="Arial" pitchFamily="34" charset="0"/>
              </a:rPr>
              <a:t>An </a:t>
            </a:r>
            <a:r>
              <a:rPr lang="en-US" dirty="0">
                <a:latin typeface="Arial" pitchFamily="34" charset="0"/>
              </a:rPr>
              <a:t>organization begins the process by first defining a problem and identifying solutions; management or workers might be the first to identify a problem and propose solutions. The next step is to initiate an action to address the problem and allocate resources to implement the change. The implementation stage follows and initial changes occur, then more change until the problem is solved. The last step— institutionalization—is critically important.</a:t>
            </a:r>
          </a:p>
          <a:p>
            <a:endParaRPr lang="en-US" dirty="0" smtClean="0">
              <a:latin typeface="Arial" pitchFamily="34" charset="0"/>
            </a:endParaRPr>
          </a:p>
          <a:p>
            <a:r>
              <a:rPr lang="en-US" dirty="0" smtClean="0">
                <a:latin typeface="Arial" pitchFamily="34" charset="0"/>
              </a:rPr>
              <a:t>Complementing </a:t>
            </a:r>
            <a:r>
              <a:rPr lang="en-US" dirty="0">
                <a:latin typeface="Arial" pitchFamily="34" charset="0"/>
              </a:rPr>
              <a:t>the stage theory, the Organizational Development Theory focuses on how organizational structures and processes influence worker behavior and motivation. This theory encourages analysis of problems that interfere with an organization’s optimal performance, such as problems between the management and staff of a health clinic. Consultants are often brought in to help employees collectively identify problems and to generate solutions and action plans.</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DEC504E-C2CE-4BED-A7F7-72C242B685D3}" type="slidenum">
              <a:rPr lang="en-US"/>
              <a:pPr/>
              <a:t>45</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a:latin typeface="Arial" pitchFamily="34" charset="0"/>
              </a:rPr>
              <a:t>Diffusion of Innovations Theory examines how new ideas, products and behaviors become norms. This theory deals with behavior change on all levels—individual, interpersonal, community, and organization—and integrates related theories.</a:t>
            </a:r>
          </a:p>
          <a:p>
            <a:endParaRPr lang="en-US" dirty="0" smtClean="0">
              <a:latin typeface="Arial" pitchFamily="34" charset="0"/>
            </a:endParaRPr>
          </a:p>
          <a:p>
            <a:r>
              <a:rPr lang="en-US" dirty="0" smtClean="0">
                <a:latin typeface="Arial" pitchFamily="34" charset="0"/>
              </a:rPr>
              <a:t>The </a:t>
            </a:r>
            <a:r>
              <a:rPr lang="en-US" dirty="0">
                <a:latin typeface="Arial" pitchFamily="34" charset="0"/>
              </a:rPr>
              <a:t>theory focuses on </a:t>
            </a:r>
            <a:r>
              <a:rPr lang="en-US" i="1" dirty="0">
                <a:latin typeface="Arial" pitchFamily="34" charset="0"/>
              </a:rPr>
              <a:t>widespread </a:t>
            </a:r>
            <a:r>
              <a:rPr lang="en-US" dirty="0">
                <a:latin typeface="Arial" pitchFamily="34" charset="0"/>
              </a:rPr>
              <a:t>behavior change. Health interventions have yielded thousands of small-scale successes in behavior change, but how can this be done on a grand scale? How, for example, did vaccines and mass immunization of children become routine?</a:t>
            </a:r>
          </a:p>
          <a:p>
            <a:r>
              <a:rPr lang="en-US" dirty="0">
                <a:latin typeface="Arial" pitchFamily="34" charset="0"/>
              </a:rPr>
              <a:t>Diffusion of Innovations Theory provides a description of how such innovations spread naturally through social networks and analyzes how to use diffusion networks to plan large-scale behavior change.</a:t>
            </a:r>
          </a:p>
          <a:p>
            <a:endParaRPr lang="en-US" dirty="0" smtClean="0">
              <a:latin typeface="Arial" pitchFamily="34" charset="0"/>
            </a:endParaRPr>
          </a:p>
          <a:p>
            <a:r>
              <a:rPr lang="en-US" dirty="0" smtClean="0">
                <a:latin typeface="Arial" pitchFamily="34" charset="0"/>
              </a:rPr>
              <a:t>Four </a:t>
            </a:r>
            <a:r>
              <a:rPr lang="en-US" dirty="0">
                <a:latin typeface="Arial" pitchFamily="34" charset="0"/>
              </a:rPr>
              <a:t>main elements determine whether or not an innovation will succeed: the nature of the innovation itself, the kinds of communication channels available, the time taken for adoption, and the characteristics of the social system through which the innovation spreads</a:t>
            </a:r>
            <a:r>
              <a:rPr lang="en-US" dirty="0" smtClean="0">
                <a:latin typeface="Arial" pitchFamily="34" charset="0"/>
              </a:rPr>
              <a:t>.</a:t>
            </a:r>
          </a:p>
          <a:p>
            <a:endParaRPr lang="en-US" dirty="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p:spPr>
        <p:txBody>
          <a:bodyPr wrap="none" lIns="82058" tIns="41029" rIns="82058" bIns="41029" anchor="ctr"/>
          <a:lstStyle/>
          <a:p>
            <a:endParaRPr lang="ar-SA"/>
          </a:p>
        </p:txBody>
      </p:sp>
      <p:sp>
        <p:nvSpPr>
          <p:cNvPr id="4098" name="Text Box 2"/>
          <p:cNvSpPr txBox="1">
            <a:spLocks noGrp="1" noChangeArrowheads="1"/>
          </p:cNvSpPr>
          <p:nvPr>
            <p:ph type="body"/>
          </p:nvPr>
        </p:nvSpPr>
        <p:spPr bwMode="auto">
          <a:xfrm>
            <a:off x="1046350" y="4352637"/>
            <a:ext cx="4770904" cy="3478068"/>
          </a:xfrm>
          <a:prstGeom prst="rect">
            <a:avLst/>
          </a:prstGeom>
          <a:noFill/>
          <a:ln>
            <a:round/>
            <a:headEnd/>
            <a:tailEnd/>
          </a:ln>
        </p:spPr>
        <p:txBody>
          <a:bodyPr lIns="0" tIns="0" rIns="0" bIns="0"/>
          <a:lstStyle/>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endParaRPr lang="en-GB" dirty="0">
              <a:latin typeface="Arial" pitchFamily="34" charset="0"/>
              <a:ea typeface="msgothic" charset="0"/>
              <a:cs typeface="msgothic"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p:spPr>
        <p:txBody>
          <a:bodyPr wrap="none" lIns="82058" tIns="41029" rIns="82058" bIns="41029" anchor="ctr"/>
          <a:lstStyle/>
          <a:p>
            <a:endParaRPr lang="ar-SA"/>
          </a:p>
        </p:txBody>
      </p:sp>
      <p:sp>
        <p:nvSpPr>
          <p:cNvPr id="4098" name="Text Box 2"/>
          <p:cNvSpPr txBox="1">
            <a:spLocks noGrp="1" noChangeArrowheads="1"/>
          </p:cNvSpPr>
          <p:nvPr>
            <p:ph type="body"/>
          </p:nvPr>
        </p:nvSpPr>
        <p:spPr bwMode="auto">
          <a:xfrm>
            <a:off x="1046350" y="4352637"/>
            <a:ext cx="4770904" cy="3478068"/>
          </a:xfrm>
          <a:prstGeom prst="rect">
            <a:avLst/>
          </a:prstGeom>
          <a:noFill/>
          <a:ln>
            <a:round/>
            <a:headEnd/>
            <a:tailEnd/>
          </a:ln>
        </p:spPr>
        <p:txBody>
          <a:bodyPr lIns="0" tIns="0" rIns="0" bIns="0"/>
          <a:lstStyle/>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r>
              <a:rPr lang="en-GB" dirty="0" smtClean="0">
                <a:latin typeface="Arial" pitchFamily="34" charset="0"/>
                <a:ea typeface="msgothic" charset="0"/>
                <a:cs typeface="msgothic" charset="0"/>
              </a:rPr>
              <a:t>Applied </a:t>
            </a:r>
          </a:p>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r>
              <a:rPr lang="en-GB" dirty="0" smtClean="0">
                <a:latin typeface="Arial" pitchFamily="34" charset="0"/>
                <a:ea typeface="msgothic" charset="0"/>
                <a:cs typeface="msgothic" charset="0"/>
              </a:rPr>
              <a:t>Theory</a:t>
            </a:r>
            <a:r>
              <a:rPr lang="en-GB" dirty="0">
                <a:latin typeface="Arial" pitchFamily="34" charset="0"/>
                <a:ea typeface="msgothic" charset="0"/>
                <a:cs typeface="msgothic" charset="0"/>
              </a:rPr>
              <a:t>, health promotion programme planning and evaluation.</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Still under review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End </a:t>
            </a:r>
            <a:r>
              <a:rPr lang="en-US" smtClean="0"/>
              <a:t>of Exam 1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4F89DF-805B-4002-AA98-A2A05AA3B363}" type="slidenum">
              <a:rPr lang="ar-SA"/>
              <a:pPr/>
              <a:t>53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914400" y="4343400"/>
            <a:ext cx="5029200" cy="4114800"/>
          </a:xfrm>
        </p:spPr>
        <p:txBody>
          <a:bodyPr/>
          <a:lstStyle/>
          <a:p>
            <a:pPr marL="228600" indent="-228600" algn="just"/>
            <a:r>
              <a:rPr lang="en-US" dirty="0">
                <a:cs typeface="Times New Roman" pitchFamily="18" charset="0"/>
              </a:rPr>
              <a:t>This model which is based on community organization work done by the authors, elements of organizational development and strategic planning, and community empowerment theory shows in practical ways how health promotion interventions could be initiated in a given community. Through out the five stages involvement of individuals is recommended and considered to be of high importance for successful health promotion interventions (</a:t>
            </a:r>
            <a:r>
              <a:rPr lang="en-US" dirty="0" err="1">
                <a:cs typeface="Times New Roman" pitchFamily="18" charset="0"/>
              </a:rPr>
              <a:t>Bracht</a:t>
            </a:r>
            <a:r>
              <a:rPr lang="en-US" dirty="0">
                <a:cs typeface="Times New Roman" pitchFamily="18" charset="0"/>
              </a:rPr>
              <a:t> et al., 1999). </a:t>
            </a:r>
          </a:p>
          <a:p>
            <a:pPr marL="228600" indent="-228600" algn="just"/>
            <a:endParaRPr lang="en-US" dirty="0">
              <a:cs typeface="Times New Roman" pitchFamily="18" charset="0"/>
            </a:endParaRPr>
          </a:p>
          <a:p>
            <a:pPr marL="228600" indent="-228600" algn="just"/>
            <a:r>
              <a:rPr lang="en-US" dirty="0">
                <a:cs typeface="Times New Roman" pitchFamily="18" charset="0"/>
              </a:rPr>
              <a:t>So far the lecture has shown the link between religion and health, Described various Islamic concepts derived from the three major concepts of Islam with bearings towards health, which have also been proven theoretically (See preceding slides for more details) and also three theoretical based models for implementing health promotion. However, what is missing is an elaboration on practical application of Islamic notions making use of these practical theoretical models of health promotion. </a:t>
            </a:r>
          </a:p>
          <a:p>
            <a:pPr marL="228600" indent="-228600" algn="just"/>
            <a:endParaRPr lang="en-US" dirty="0">
              <a:cs typeface="Times New Roman" pitchFamily="18" charset="0"/>
            </a:endParaRPr>
          </a:p>
          <a:p>
            <a:pPr marL="228600" indent="-228600" algn="just"/>
            <a:r>
              <a:rPr lang="en-US" dirty="0">
                <a:cs typeface="Times New Roman" pitchFamily="18" charset="0"/>
              </a:rPr>
              <a:t>Due to time and space I will use only one model to show how Islamic notions fit within contemporary health promotion notions. For the purpose of illustrating this, the model of </a:t>
            </a:r>
            <a:r>
              <a:rPr lang="en-US" dirty="0" err="1">
                <a:cs typeface="Times New Roman" pitchFamily="18" charset="0"/>
              </a:rPr>
              <a:t>Bracht</a:t>
            </a:r>
            <a:r>
              <a:rPr lang="en-US" dirty="0">
                <a:cs typeface="Times New Roman" pitchFamily="18" charset="0"/>
              </a:rPr>
              <a:t> et al (1999) will be used in the next five slides. </a:t>
            </a:r>
          </a:p>
          <a:p>
            <a:pPr marL="228600" indent="-228600" algn="just"/>
            <a:endParaRPr lang="en-US" dirty="0">
              <a:cs typeface="Times New Roman" pitchFamily="18" charset="0"/>
            </a:endParaRPr>
          </a:p>
          <a:p>
            <a:pPr marL="228600" indent="-228600" algn="just"/>
            <a:r>
              <a:rPr lang="en-US" dirty="0">
                <a:cs typeface="Times New Roman" pitchFamily="18" charset="0"/>
              </a:rPr>
              <a:t>Reference:</a:t>
            </a:r>
          </a:p>
          <a:p>
            <a:pPr marL="228600" indent="-228600" algn="just"/>
            <a:endParaRPr lang="en-US" dirty="0">
              <a:cs typeface="Times New Roman" pitchFamily="18" charset="0"/>
            </a:endParaRPr>
          </a:p>
          <a:p>
            <a:pPr marL="228600" indent="-228600" algn="just"/>
            <a:r>
              <a:rPr lang="en-US" dirty="0" err="1">
                <a:cs typeface="Times New Roman" pitchFamily="18" charset="0"/>
              </a:rPr>
              <a:t>Bracht</a:t>
            </a:r>
            <a:r>
              <a:rPr lang="en-US" dirty="0">
                <a:cs typeface="Times New Roman" pitchFamily="18" charset="0"/>
              </a:rPr>
              <a:t>, N., Kingsbury, L. &amp; </a:t>
            </a:r>
            <a:r>
              <a:rPr lang="en-US" dirty="0" err="1">
                <a:cs typeface="Times New Roman" pitchFamily="18" charset="0"/>
              </a:rPr>
              <a:t>Rissel</a:t>
            </a:r>
            <a:r>
              <a:rPr lang="en-US" dirty="0">
                <a:cs typeface="Times New Roman" pitchFamily="18" charset="0"/>
              </a:rPr>
              <a:t> L. (1999). </a:t>
            </a:r>
            <a:r>
              <a:rPr lang="en-US" i="1" dirty="0">
                <a:cs typeface="Times New Roman" pitchFamily="18" charset="0"/>
              </a:rPr>
              <a:t>A Five stage Community Organization Model for Health Promotion. </a:t>
            </a:r>
            <a:r>
              <a:rPr lang="en-US" dirty="0">
                <a:cs typeface="Times New Roman" pitchFamily="18" charset="0"/>
              </a:rPr>
              <a:t>In </a:t>
            </a:r>
            <a:r>
              <a:rPr lang="en-US" dirty="0" err="1">
                <a:cs typeface="Times New Roman" pitchFamily="18" charset="0"/>
              </a:rPr>
              <a:t>Bracht</a:t>
            </a:r>
            <a:r>
              <a:rPr lang="en-US" dirty="0">
                <a:cs typeface="Times New Roman" pitchFamily="18" charset="0"/>
              </a:rPr>
              <a:t>, N (Ed.). Health Promotion at the community Level. (pp 83-104). International Educational and Professional Publisher, Thousand Oaks, California 91320. SAGE Publications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0E9CA3-8078-4DB3-B81A-92DDE3E64444}" type="slidenum">
              <a:rPr lang="ar-SA"/>
              <a:pPr/>
              <a:t>54</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914400" y="4343400"/>
            <a:ext cx="5029200" cy="4114800"/>
          </a:xfrm>
        </p:spPr>
        <p:txBody>
          <a:bodyPr/>
          <a:lstStyle/>
          <a:p>
            <a:pPr algn="just"/>
            <a:r>
              <a:rPr lang="en-US">
                <a:cs typeface="Times New Roman" pitchFamily="18" charset="0"/>
              </a:rPr>
              <a:t>An in-depth review of literature shows that not much has been written in English language on the relationship between health behavior and Islam. Still a search on the Internet has shown several attempts by Muslims and non-Muslims to document various relationships between Islam and contemporary health. Ruck (2002), a health and development consultant from the UK has written an Internet based lecture on child health and Islam. In it she describes Islamic ideas in relation to Community Health Promotion, which include. </a:t>
            </a:r>
          </a:p>
          <a:p>
            <a:pPr algn="just"/>
            <a:r>
              <a:rPr lang="en-US">
                <a:cs typeface="Times New Roman" pitchFamily="18" charset="0"/>
              </a:rPr>
              <a:t> </a:t>
            </a:r>
          </a:p>
          <a:p>
            <a:pPr>
              <a:buFontTx/>
              <a:buChar char="•"/>
            </a:pPr>
            <a:r>
              <a:rPr lang="en-US"/>
              <a:t>Zat al Bain: essential bonds within a community</a:t>
            </a:r>
          </a:p>
          <a:p>
            <a:pPr>
              <a:buFontTx/>
              <a:buChar char="•"/>
            </a:pPr>
            <a:r>
              <a:rPr lang="en-US"/>
              <a:t>Fard –El Kifaya: Collective duty to care about others</a:t>
            </a:r>
          </a:p>
          <a:p>
            <a:pPr algn="just"/>
            <a:r>
              <a:rPr lang="en-US">
                <a:cs typeface="Times New Roman" pitchFamily="18" charset="0"/>
              </a:rPr>
              <a:t> </a:t>
            </a:r>
          </a:p>
          <a:p>
            <a:r>
              <a:rPr lang="en-US">
                <a:solidFill>
                  <a:srgbClr val="000000"/>
                </a:solidFill>
                <a:cs typeface="Times New Roman" pitchFamily="18" charset="0"/>
              </a:rPr>
              <a:t>De Leeuw and Hussein (1999) </a:t>
            </a:r>
            <a:r>
              <a:rPr lang="en-US">
                <a:cs typeface="Times New Roman" pitchFamily="18" charset="0"/>
              </a:rPr>
              <a:t>looked at the five action areas of the Ottawa charter and demonstrated their link to Islamic concepts of ‘Da’wah’, ‘Shari’ah’,’ Shuura’, ‘Hisba’ and ‘Waqf’. These notions, which show how Islam tries to establish a mechanism to care for each other in a community, are part of three major concepts in Islam, namely the five pillars of Islam, Elements of ‘Imaan’-Faith and Islamic Jurisprudence. These three concepts can be said to be the basis for an “Islamic Health Theory” (See figure 1 on slide).</a:t>
            </a:r>
            <a:r>
              <a:rPr lang="en-US"/>
              <a:t> </a:t>
            </a:r>
            <a:r>
              <a:rPr lang="en-US">
                <a:cs typeface="Times New Roman" pitchFamily="18" charset="0"/>
              </a:rPr>
              <a:t>The figure shows how the Islamic concepts built upon the Quran and Ahadith could influence behavior through various determinants and ultimately leading to a healthy lifestyle which contributes to health as proven by various empirical studies. Obedience to the various concepts of Islam, based on Milgram’s experiment as described by Sabini (1992), is the assumption one has to take in applying this theory for health promotion interventions. </a:t>
            </a:r>
            <a:endParaRPr lang="en-US"/>
          </a:p>
          <a:p>
            <a:endParaRPr lang="en-US"/>
          </a:p>
          <a:p>
            <a:r>
              <a:rPr lang="en-US"/>
              <a:t>References:</a:t>
            </a:r>
          </a:p>
          <a:p>
            <a:endParaRPr lang="en-US"/>
          </a:p>
          <a:p>
            <a:pPr algn="just"/>
            <a:r>
              <a:rPr lang="en-US">
                <a:cs typeface="Times New Roman" pitchFamily="18" charset="0"/>
              </a:rPr>
              <a:t>De Leeuw, E. &amp; Hussein, A. (1999). Islamic health promotion and interculturalization. </a:t>
            </a:r>
            <a:r>
              <a:rPr lang="en-US" i="1">
                <a:cs typeface="Times New Roman" pitchFamily="18" charset="0"/>
              </a:rPr>
              <a:t>Health Promotion International, Volume 14 No 4, 347-353.</a:t>
            </a:r>
            <a:endParaRPr lang="en-US">
              <a:cs typeface="Times New Roman" pitchFamily="18" charset="0"/>
            </a:endParaRPr>
          </a:p>
          <a:p>
            <a:endParaRPr lang="en-US"/>
          </a:p>
          <a:p>
            <a:endParaRPr lang="en-US"/>
          </a:p>
          <a:p>
            <a:pPr algn="just"/>
            <a:r>
              <a:rPr lang="en-US">
                <a:cs typeface="Times New Roman" pitchFamily="18" charset="0"/>
              </a:rPr>
              <a:t>Ruck, N. (2002). Child Care in Islam:Lessons for health promotion. </a:t>
            </a:r>
            <a:r>
              <a:rPr lang="en-US" i="1">
                <a:cs typeface="Times New Roman" pitchFamily="18" charset="0"/>
              </a:rPr>
              <a:t>Islamic supercourse lectures. </a:t>
            </a:r>
            <a:r>
              <a:rPr lang="en-US">
                <a:cs typeface="Times New Roman" pitchFamily="18" charset="0"/>
                <a:hlinkClick r:id="rId3"/>
              </a:rPr>
              <a:t>http://www.pitt.edu/~super1/lecture/lec4981/index.htm</a:t>
            </a:r>
            <a:endParaRPr lang="en-US">
              <a:cs typeface="Times New Roman" pitchFamily="18" charset="0"/>
            </a:endParaRPr>
          </a:p>
          <a:p>
            <a:endParaRPr lang="en-US"/>
          </a:p>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sz="1800" dirty="0" smtClean="0"/>
              <a:t>Change all titles HEHP</a:t>
            </a:r>
            <a:endParaRPr lang="ar-SA" sz="1800"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Top the Longest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13</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719" indent="-342719" eaLnBrk="1" fontAlgn="ctr" hangingPunct="1">
              <a:lnSpc>
                <a:spcPts val="1595"/>
              </a:lnSpc>
              <a:spcBef>
                <a:spcPts val="405"/>
              </a:spcBef>
              <a:buFont typeface="Calibri (Theme Headings)" charset="0"/>
              <a:buChar char="•"/>
            </a:pPr>
            <a:r>
              <a:rPr lang="en-US" dirty="0">
                <a:solidFill>
                  <a:srgbClr val="000000"/>
                </a:solidFill>
                <a:latin typeface="Calibri" charset="0"/>
              </a:rPr>
              <a:t>86</a:t>
            </a:r>
            <a:endParaRPr lang="en-US" sz="1000" dirty="0">
              <a:latin typeface="Calibri" charset="0"/>
            </a:endParaRPr>
          </a:p>
          <a:p>
            <a:pPr marL="342719" indent="-342719" eaLnBrk="1" fontAlgn="ctr" hangingPunct="1">
              <a:lnSpc>
                <a:spcPts val="1595"/>
              </a:lnSpc>
              <a:spcBef>
                <a:spcPts val="405"/>
              </a:spcBef>
              <a:buFont typeface="Calibri (Theme Headings)" charset="0"/>
              <a:buChar char="•"/>
            </a:pPr>
            <a:r>
              <a:rPr lang="en-US" dirty="0">
                <a:solidFill>
                  <a:srgbClr val="000000"/>
                </a:solidFill>
                <a:latin typeface="Calibri" charset="0"/>
              </a:rPr>
              <a:t>Have participants review the Important Ideas for Chapter Four</a:t>
            </a:r>
            <a:endParaRPr lang="en-US" sz="1000" dirty="0">
              <a:latin typeface="Calibri" charset="0"/>
            </a:endParaRPr>
          </a:p>
        </p:txBody>
      </p:sp>
      <p:sp>
        <p:nvSpPr>
          <p:cNvPr id="18125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96AA7A7-ADEB-4A47-AE3B-D37017D0DFFB}" type="slidenum">
              <a:rPr lang="en-US" sz="1200">
                <a:latin typeface="Calibri" charset="0"/>
              </a:rPr>
              <a:pPr eaLnBrk="1" hangingPunct="1"/>
              <a:t>63</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kern="1200" baseline="30000" dirty="0" smtClean="0"/>
              <a:t>Sources: </a:t>
            </a:r>
            <a:endParaRPr lang="ar-SA" sz="1200" b="1" kern="1200" baseline="30000" dirty="0" smtClean="0"/>
          </a:p>
          <a:p>
            <a:endParaRPr lang="en-US" sz="1200" b="1" kern="1200" baseline="30000" dirty="0" smtClean="0"/>
          </a:p>
          <a:p>
            <a:pPr algn="l" rtl="0"/>
            <a:r>
              <a:rPr lang="en-US" sz="1200" b="1" kern="1200" baseline="30000" dirty="0" smtClean="0"/>
              <a:t>(1) …</a:t>
            </a:r>
            <a:r>
              <a:rPr lang="en-US" sz="1000" b="0" i="0" baseline="30000" dirty="0" smtClean="0">
                <a:latin typeface="Arial" charset="0"/>
                <a:cs typeface="+mn-cs"/>
              </a:rPr>
              <a:t>Thinking Through Collaboration, </a:t>
            </a:r>
            <a:r>
              <a:rPr lang="en-US" sz="1000" b="0" i="0" kern="1200" baseline="30000" dirty="0" smtClean="0">
                <a:cs typeface="+mn-cs"/>
              </a:rPr>
              <a:t>North Central Regional Resource Center University of Minnesota, USA 2013 .</a:t>
            </a:r>
            <a:r>
              <a:rPr lang="en-US" sz="1200" b="1" kern="1200" baseline="30000" dirty="0" smtClean="0"/>
              <a:t> </a:t>
            </a:r>
          </a:p>
          <a:p>
            <a:pPr algn="l" rtl="0"/>
            <a:endParaRPr lang="en-US" sz="1800" b="1" kern="1200" baseline="30000" dirty="0" smtClean="0"/>
          </a:p>
          <a:p>
            <a:pPr algn="l" rtl="0"/>
            <a:r>
              <a:rPr lang="en-US" sz="1800" b="0" kern="1200" baseline="30000" dirty="0" smtClean="0"/>
              <a:t>(</a:t>
            </a:r>
            <a:r>
              <a:rPr lang="en-US" sz="1200" b="0" kern="1200" baseline="30000" dirty="0" smtClean="0"/>
              <a:t>2) </a:t>
            </a:r>
            <a:r>
              <a:rPr lang="en-US" sz="1200" b="0" kern="1200" baseline="30000" dirty="0" smtClean="0">
                <a:solidFill>
                  <a:schemeClr val="tx1"/>
                </a:solidFill>
                <a:latin typeface="Arial" pitchFamily="34" charset="0"/>
                <a:ea typeface="+mn-ea"/>
                <a:cs typeface="Arial" pitchFamily="34" charset="0"/>
              </a:rPr>
              <a:t>Preparing 21st Century Students for a Global Society: An Educator’s Guide to the “Four Cs</a:t>
            </a:r>
            <a:r>
              <a:rPr lang="en-US" sz="1200" kern="1200" baseline="0" dirty="0" smtClean="0">
                <a:solidFill>
                  <a:schemeClr val="tx1"/>
                </a:solidFill>
                <a:latin typeface="Arial" pitchFamily="34" charset="0"/>
                <a:ea typeface="+mn-ea"/>
                <a:cs typeface="Arial" pitchFamily="34" charset="0"/>
              </a:rPr>
              <a:t>”</a:t>
            </a:r>
            <a:r>
              <a:rPr lang="en-US" sz="1200" kern="1200" baseline="30000" dirty="0" smtClean="0">
                <a:solidFill>
                  <a:schemeClr val="tx1"/>
                </a:solidFill>
                <a:latin typeface="Arial" pitchFamily="34" charset="0"/>
                <a:ea typeface="+mn-ea"/>
                <a:cs typeface="Arial" pitchFamily="34" charset="0"/>
              </a:rPr>
              <a:t>, </a:t>
            </a:r>
            <a:r>
              <a:rPr lang="en-US" sz="1200" b="0" kern="1200" baseline="30000" dirty="0" smtClean="0"/>
              <a:t>National Education Association , </a:t>
            </a:r>
            <a:r>
              <a:rPr lang="en-US" sz="1200" kern="1200" baseline="30000" dirty="0" smtClean="0">
                <a:solidFill>
                  <a:schemeClr val="tx1"/>
                </a:solidFill>
                <a:latin typeface="Arial" pitchFamily="34" charset="0"/>
                <a:ea typeface="+mn-ea"/>
                <a:cs typeface="Arial" pitchFamily="34" charset="0"/>
              </a:rPr>
              <a:t>USA</a:t>
            </a:r>
            <a:endParaRPr lang="en-US" sz="1200" b="1" kern="1200" baseline="30000" dirty="0" smtClean="0"/>
          </a:p>
          <a:p>
            <a:pPr algn="l" rtl="0"/>
            <a:endParaRPr lang="en-US" baseline="30000" dirty="0" smtClean="0"/>
          </a:p>
          <a:p>
            <a:pPr algn="l" rtl="0"/>
            <a:endParaRPr lang="ar-SA" baseline="30000"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25000" lnSpcReduction="20000"/>
          </a:bodyPr>
          <a:lstStyle/>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Still  - Creative CT- PS-DM Critical Thinking - </a:t>
            </a:r>
          </a:p>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89</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Tell participants that given current educational transformations, it is important that each staff member be in ongoing and intentional communication, cooperation, coordination, and collaboration to strategically and effectively meet the individual needs of each student.</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the 4 Cs to participants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ommunication</a:t>
            </a:r>
            <a:r>
              <a:rPr lang="en-US" sz="300" dirty="0">
                <a:solidFill>
                  <a:srgbClr val="000000"/>
                </a:solidFill>
                <a:latin typeface="Calibri" charset="0"/>
              </a:rPr>
              <a:t> is where each educator clearly and strategically communicates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ooperation</a:t>
            </a:r>
            <a:r>
              <a:rPr lang="en-US" sz="300" dirty="0">
                <a:solidFill>
                  <a:srgbClr val="000000"/>
                </a:solidFill>
                <a:latin typeface="Calibri" charset="0"/>
              </a:rPr>
              <a:t> occurs when each educator reaches out, responds to, shares and assists, and follows- through in a helpful way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oordination</a:t>
            </a:r>
            <a:r>
              <a:rPr lang="en-US" sz="300" dirty="0">
                <a:solidFill>
                  <a:srgbClr val="000000"/>
                </a:solidFill>
                <a:latin typeface="Calibri" charset="0"/>
              </a:rPr>
              <a:t> is when each educator is a partner who builds intentional relationships, plans efforts, creates synergy, and produces action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ollaboration</a:t>
            </a:r>
            <a:r>
              <a:rPr lang="en-US" sz="300" dirty="0">
                <a:solidFill>
                  <a:srgbClr val="000000"/>
                </a:solidFill>
                <a:latin typeface="Calibri" charset="0"/>
              </a:rPr>
              <a:t> happens when all partners equally work together intentionally and spontaneously with continuous dialogue and deliberation and information is supported by facts, data, and scientifically based research to meet the needs of individual children</a:t>
            </a:r>
            <a:endParaRPr lang="en-US" sz="300" dirty="0">
              <a:latin typeface="Calibri" charset="0"/>
            </a:endParaRPr>
          </a:p>
          <a:p>
            <a:pPr marL="342719" indent="-342719" eaLnBrk="1" fontAlgn="ctr" hangingPunct="1">
              <a:lnSpc>
                <a:spcPts val="1006"/>
              </a:lnSpc>
              <a:spcBef>
                <a:spcPts val="294"/>
              </a:spcBef>
              <a:spcAft>
                <a:spcPts val="602"/>
              </a:spcAft>
            </a:pPr>
            <a:r>
              <a:rPr lang="en-US" sz="200" dirty="0">
                <a:solidFill>
                  <a:srgbClr val="000000"/>
                </a:solidFill>
                <a:latin typeface="Calibri" charset="0"/>
              </a:rPr>
              <a:t>(Adapted from Belinda Biscoe</a:t>
            </a:r>
            <a:r>
              <a:rPr lang="ja-JP" altLang="en-US" sz="200" dirty="0">
                <a:solidFill>
                  <a:srgbClr val="000000"/>
                </a:solidFill>
                <a:latin typeface="Calibri" charset="0"/>
              </a:rPr>
              <a:t>’</a:t>
            </a:r>
            <a:r>
              <a:rPr lang="en-US" altLang="ja-JP" sz="200" dirty="0">
                <a:solidFill>
                  <a:srgbClr val="000000"/>
                </a:solidFill>
                <a:latin typeface="Calibri" charset="0"/>
              </a:rPr>
              <a:t>s </a:t>
            </a:r>
            <a:r>
              <a:rPr lang="en-US" altLang="ja-JP" sz="200" i="1" dirty="0">
                <a:solidFill>
                  <a:srgbClr val="000000"/>
                </a:solidFill>
                <a:latin typeface="Calibri-Italic" charset="0"/>
              </a:rPr>
              <a:t>Stages of Collaboration,</a:t>
            </a:r>
            <a:r>
              <a:rPr lang="en-US" altLang="ja-JP" sz="200" dirty="0">
                <a:solidFill>
                  <a:srgbClr val="000000"/>
                </a:solidFill>
                <a:latin typeface="Calibri" charset="0"/>
              </a:rPr>
              <a:t> 2009).  </a:t>
            </a:r>
            <a:endParaRPr lang="en-US" altLang="ja-JP"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Each of the 4 Cs needs to be implemented in a disciplined way that produces results for a student. This means each level of the 4 Cs needs to be properly assessed as to when to use it and when not to use it in order to produce results for each student (Hansen, 2009). Sometimes a strategic communication will produce results for an individual student, sometimes cooperation between two educators is what is needed to produce results, and sometimes more in-depth coordination or collaboration is needed to ensure a student is successful.</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Emphasize the diagram on this slide and explain that the overlapping circles in the diagram indicate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communication must surround, encompass, and impact all cooperation,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cooperation must surround, encompass, and impact all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coordination must surround, encompass, and impact all collaboration</a:t>
            </a:r>
            <a:endParaRPr lang="en-US" sz="300" dirty="0">
              <a:latin typeface="Calibri" charset="0"/>
            </a:endParaRPr>
          </a:p>
          <a:p>
            <a:pPr marL="342719" indent="-342719" eaLnBrk="1" fontAlgn="ctr" hangingPunct="1">
              <a:lnSpc>
                <a:spcPts val="1595"/>
              </a:lnSpc>
              <a:spcBef>
                <a:spcPts val="405"/>
              </a:spcBef>
              <a:spcAft>
                <a:spcPts val="294"/>
              </a:spcAft>
              <a:buFont typeface="Calibri (Theme Headings)" charset="0"/>
              <a:buChar char="•"/>
            </a:pPr>
            <a:r>
              <a:rPr lang="en-US" sz="300" dirty="0">
                <a:solidFill>
                  <a:srgbClr val="000000"/>
                </a:solidFill>
                <a:latin typeface="Calibri" charset="0"/>
              </a:rPr>
              <a:t>Another way to view these connections is to see that each level builds upon the previous level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cooperation, one must have effective and disciplined communication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coordination, one must have effective communication and cooperation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collaboration, one must have effective communication, cooperation, and coordination</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Direct participants to the </a:t>
            </a:r>
            <a:r>
              <a:rPr lang="en-US" sz="300" b="1" dirty="0">
                <a:solidFill>
                  <a:srgbClr val="000000"/>
                </a:solidFill>
                <a:latin typeface="Calibri-Bold" charset="0"/>
              </a:rPr>
              <a:t>Extra 8.3: The 4 Cs</a:t>
            </a:r>
            <a:r>
              <a:rPr lang="en-US" sz="300" dirty="0">
                <a:solidFill>
                  <a:srgbClr val="000000"/>
                </a:solidFill>
                <a:latin typeface="Calibri" charset="0"/>
              </a:rPr>
              <a:t> to compare to the activity</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that The 4 Cs will be the work of the rest of Part Two</a:t>
            </a:r>
            <a:endParaRPr lang="en-US" sz="300" dirty="0">
              <a:latin typeface="Calibri" charset="0"/>
            </a:endParaRPr>
          </a:p>
        </p:txBody>
      </p:sp>
      <p:sp>
        <p:nvSpPr>
          <p:cNvPr id="18534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32038F-6A74-8149-9544-53330FDE0596}" type="slidenum">
              <a:rPr lang="en-US" sz="1200">
                <a:latin typeface="Calibri" charset="0"/>
              </a:rPr>
              <a:pPr eaLnBrk="1" hangingPunct="1"/>
              <a:t>65</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25000" lnSpcReduction="20000"/>
          </a:bodyPr>
          <a:lstStyle/>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Still  - Creative CT- PS-DM Critical Thinking - </a:t>
            </a:r>
          </a:p>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89</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Tell participants that given current educational transformations, it is important that each staff member be in ongoing and intentional communication, cooperation, coordination, and collaboration to strategically and effectively meet the individual needs of each student.</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the 4 Cs to participants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ommunication</a:t>
            </a:r>
            <a:r>
              <a:rPr lang="en-US" sz="300" dirty="0">
                <a:solidFill>
                  <a:srgbClr val="000000"/>
                </a:solidFill>
                <a:latin typeface="Calibri" charset="0"/>
              </a:rPr>
              <a:t> is where each educator clearly and strategically communicates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ooperation</a:t>
            </a:r>
            <a:r>
              <a:rPr lang="en-US" sz="300" dirty="0">
                <a:solidFill>
                  <a:srgbClr val="000000"/>
                </a:solidFill>
                <a:latin typeface="Calibri" charset="0"/>
              </a:rPr>
              <a:t> occurs when each educator reaches out, responds to, shares and assists, and follows- through in a helpful way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oordination</a:t>
            </a:r>
            <a:r>
              <a:rPr lang="en-US" sz="300" dirty="0">
                <a:solidFill>
                  <a:srgbClr val="000000"/>
                </a:solidFill>
                <a:latin typeface="Calibri" charset="0"/>
              </a:rPr>
              <a:t> is when each educator is a partner who builds intentional relationships, plans efforts, creates synergy, and produces action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ollaboration</a:t>
            </a:r>
            <a:r>
              <a:rPr lang="en-US" sz="300" dirty="0">
                <a:solidFill>
                  <a:srgbClr val="000000"/>
                </a:solidFill>
                <a:latin typeface="Calibri" charset="0"/>
              </a:rPr>
              <a:t> happens when all partners equally work together intentionally and spontaneously with continuous dialogue and deliberation and information is supported by facts, data, and scientifically based research to meet the needs of individual children</a:t>
            </a:r>
            <a:endParaRPr lang="en-US" sz="300" dirty="0">
              <a:latin typeface="Calibri" charset="0"/>
            </a:endParaRPr>
          </a:p>
          <a:p>
            <a:pPr marL="342719" indent="-342719" eaLnBrk="1" fontAlgn="ctr" hangingPunct="1">
              <a:lnSpc>
                <a:spcPts val="1006"/>
              </a:lnSpc>
              <a:spcBef>
                <a:spcPts val="294"/>
              </a:spcBef>
              <a:spcAft>
                <a:spcPts val="602"/>
              </a:spcAft>
            </a:pPr>
            <a:r>
              <a:rPr lang="en-US" sz="200" dirty="0">
                <a:solidFill>
                  <a:srgbClr val="000000"/>
                </a:solidFill>
                <a:latin typeface="Calibri" charset="0"/>
              </a:rPr>
              <a:t>(Adapted from Belinda Biscoe</a:t>
            </a:r>
            <a:r>
              <a:rPr lang="ja-JP" altLang="en-US" sz="200" dirty="0">
                <a:solidFill>
                  <a:srgbClr val="000000"/>
                </a:solidFill>
                <a:latin typeface="Calibri" charset="0"/>
              </a:rPr>
              <a:t>’</a:t>
            </a:r>
            <a:r>
              <a:rPr lang="en-US" altLang="ja-JP" sz="200" dirty="0">
                <a:solidFill>
                  <a:srgbClr val="000000"/>
                </a:solidFill>
                <a:latin typeface="Calibri" charset="0"/>
              </a:rPr>
              <a:t>s </a:t>
            </a:r>
            <a:r>
              <a:rPr lang="en-US" altLang="ja-JP" sz="200" i="1" dirty="0">
                <a:solidFill>
                  <a:srgbClr val="000000"/>
                </a:solidFill>
                <a:latin typeface="Calibri-Italic" charset="0"/>
              </a:rPr>
              <a:t>Stages of Collaboration,</a:t>
            </a:r>
            <a:r>
              <a:rPr lang="en-US" altLang="ja-JP" sz="200" dirty="0">
                <a:solidFill>
                  <a:srgbClr val="000000"/>
                </a:solidFill>
                <a:latin typeface="Calibri" charset="0"/>
              </a:rPr>
              <a:t> 2009).  </a:t>
            </a:r>
            <a:endParaRPr lang="en-US" altLang="ja-JP"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Each of the 4 Cs needs to be implemented in a disciplined way that produces results for a student. This means each level of the 4 Cs needs to be properly assessed as to when to use it and when not to use it in order to produce results for each student (Hansen, 2009). Sometimes a strategic communication will produce results for an individual student, sometimes cooperation between two educators is what is needed to produce results, and sometimes more in-depth coordination or collaboration is needed to ensure a student is successful.</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Emphasize the diagram on this slide and explain that the overlapping circles in the diagram indicate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communication must surround, encompass, and impact all cooperation,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cooperation must surround, encompass, and impact all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coordination must surround, encompass, and impact all collaboration</a:t>
            </a:r>
            <a:endParaRPr lang="en-US" sz="300" dirty="0">
              <a:latin typeface="Calibri" charset="0"/>
            </a:endParaRPr>
          </a:p>
          <a:p>
            <a:pPr marL="342719" indent="-342719" eaLnBrk="1" fontAlgn="ctr" hangingPunct="1">
              <a:lnSpc>
                <a:spcPts val="1595"/>
              </a:lnSpc>
              <a:spcBef>
                <a:spcPts val="405"/>
              </a:spcBef>
              <a:spcAft>
                <a:spcPts val="294"/>
              </a:spcAft>
              <a:buFont typeface="Calibri (Theme Headings)" charset="0"/>
              <a:buChar char="•"/>
            </a:pPr>
            <a:r>
              <a:rPr lang="en-US" sz="300" dirty="0">
                <a:solidFill>
                  <a:srgbClr val="000000"/>
                </a:solidFill>
                <a:latin typeface="Calibri" charset="0"/>
              </a:rPr>
              <a:t>Another way to view these connections is to see that each level builds upon the previous level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cooperation, one must have effective and disciplined communication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coordination, one must have effective communication and cooperation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collaboration, one must have effective communication, cooperation, and coordination</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Direct participants to the </a:t>
            </a:r>
            <a:r>
              <a:rPr lang="en-US" sz="300" b="1" dirty="0">
                <a:solidFill>
                  <a:srgbClr val="000000"/>
                </a:solidFill>
                <a:latin typeface="Calibri-Bold" charset="0"/>
              </a:rPr>
              <a:t>Extra 8.3: The 4 Cs</a:t>
            </a:r>
            <a:r>
              <a:rPr lang="en-US" sz="300" dirty="0">
                <a:solidFill>
                  <a:srgbClr val="000000"/>
                </a:solidFill>
                <a:latin typeface="Calibri" charset="0"/>
              </a:rPr>
              <a:t> to compare to the activity</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that The 4 Cs will be the work of the rest of Part Two</a:t>
            </a:r>
            <a:endParaRPr lang="en-US" sz="300" dirty="0">
              <a:latin typeface="Calibri" charset="0"/>
            </a:endParaRPr>
          </a:p>
        </p:txBody>
      </p:sp>
      <p:sp>
        <p:nvSpPr>
          <p:cNvPr id="18534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32038F-6A74-8149-9544-53330FDE0596}" type="slidenum">
              <a:rPr lang="en-US" sz="1200">
                <a:latin typeface="Calibri" charset="0"/>
              </a:rPr>
              <a:pPr eaLnBrk="1" hangingPunct="1"/>
              <a:t>66</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4361578B-4C10-4BD6-AEFA-21981817C305}" type="slidenum">
              <a:rPr lang="ar-SA" smtClean="0"/>
              <a:pPr/>
              <a:t>68</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algn="ctr" eaLnBrk="1" hangingPunct="1"/>
            <a:r>
              <a:rPr lang="en-US" dirty="0" smtClean="0"/>
              <a:t>You</a:t>
            </a:r>
            <a:r>
              <a:rPr lang="en-US" baseline="0" dirty="0" smtClean="0"/>
              <a:t> Have Study in CHS282; you have to focus how to use……………………</a:t>
            </a:r>
            <a:endParaRPr lang="ar-SA"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37D61392-9251-491B-8B5F-967F01253C04}" type="slidenum">
              <a:rPr lang="ar-SA" smtClean="0"/>
              <a:pPr/>
              <a:t>69</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5F242652-C20B-4D51-AD33-4B3C2637D53B}" type="slidenum">
              <a:rPr lang="ar-SA" smtClean="0"/>
              <a:pPr/>
              <a:t>70</a:t>
            </a:fld>
            <a:endParaRPr 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Saudi ?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smtClean="0"/>
              <a:t>What Do You Think The Most Related Terms Have To Be Define  - These Can Help You To Understand This Course   ? </a:t>
            </a:r>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ar-SA"/>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2041"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ar-SA"/>
              <a:t>انقر لتحرير نمط العنوان الرئيسي</a:t>
            </a:r>
          </a:p>
        </p:txBody>
      </p:sp>
      <p:sp>
        <p:nvSpPr>
          <p:cNvPr id="172042"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ar-SA"/>
              <a:t>انقر لتحرير نمط العنوان الثانوي الرئيسي</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r>
              <a:rPr lang="ar-SA" smtClean="0"/>
              <a:t>CHS382</a:t>
            </a: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r>
              <a:rPr lang="en-US" smtClean="0"/>
              <a:t>Johali1stFUHE2016</a:t>
            </a: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293B550A-84CC-4599-8F89-5D109A743ACA}" type="slidenum">
              <a:rPr lang="ar-SA"/>
              <a:pPr>
                <a:defRPr/>
              </a:pPr>
              <a:t>‹#›</a:t>
            </a:fld>
            <a:endParaRPr lang="en-US"/>
          </a:p>
        </p:txBody>
      </p:sp>
    </p:spTree>
  </p:cSld>
  <p:clrMapOvr>
    <a:masterClrMapping/>
  </p:clrMapOvr>
  <p:transition>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F5A243A-E622-4083-917C-0DC1AD1570BE}" type="slidenum">
              <a:rPr lang="ar-SA"/>
              <a:pPr>
                <a:defRPr/>
              </a:pPr>
              <a:t>‹#›</a:t>
            </a:fld>
            <a:endParaRPr lang="en-US"/>
          </a:p>
        </p:txBody>
      </p:sp>
    </p:spTree>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8463" y="244475"/>
            <a:ext cx="2097087"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44475"/>
            <a:ext cx="6138863"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78599C9-3804-4474-8D79-056B4E109FAE}" type="slidenum">
              <a:rPr lang="ar-SA"/>
              <a:pPr>
                <a:defRPr/>
              </a:pPr>
              <a:t>‹#›</a:t>
            </a:fld>
            <a:endParaRPr lang="en-US"/>
          </a:p>
        </p:txBody>
      </p:sp>
    </p:spTree>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838200" y="1905000"/>
            <a:ext cx="8007350" cy="4191000"/>
          </a:xfrm>
        </p:spPr>
        <p:txBody>
          <a:bodyPr/>
          <a:lstStyle/>
          <a:p>
            <a:pPr lvl="0"/>
            <a:endParaRPr lang="ar-SA" noProof="0" smtClean="0"/>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680296D-1D93-4EC5-A06B-E33F330612CD}" type="slidenum">
              <a:rPr lang="ar-SA"/>
              <a:pPr>
                <a:defRPr/>
              </a:pPr>
              <a:t>‹#›</a:t>
            </a:fld>
            <a:endParaRPr 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494BAA8-C3CF-4114-8833-84DCFDEBC013}" type="slidenum">
              <a:rPr lang="ar-SA"/>
              <a:pPr>
                <a:defRPr/>
              </a:pPr>
              <a:t>‹#›</a:t>
            </a:fld>
            <a:endParaRPr 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quarter" idx="2"/>
          </p:nvPr>
        </p:nvSpPr>
        <p:spPr>
          <a:xfrm>
            <a:off x="4918075" y="19050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محتوى 4"/>
          <p:cNvSpPr>
            <a:spLocks noGrp="1"/>
          </p:cNvSpPr>
          <p:nvPr>
            <p:ph sz="quarter" idx="3"/>
          </p:nvPr>
        </p:nvSpPr>
        <p:spPr>
          <a:xfrm>
            <a:off x="4918075" y="40767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E3DC8925-C32E-4D67-8C32-E0CE00B9AD3B}" type="slidenum">
              <a:rPr lang="ar-SA"/>
              <a:pPr>
                <a:defRPr/>
              </a:pPr>
              <a:t>‹#›</a:t>
            </a:fld>
            <a:endParaRPr lang="en-US"/>
          </a:p>
        </p:txBody>
      </p:sp>
    </p:spTree>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78C93D2-0CD3-44E6-B74B-98515F7048D2}" type="slidenum">
              <a:rPr lang="ar-SA"/>
              <a:pPr>
                <a:defRPr/>
              </a:pPr>
              <a:t>‹#›</a:t>
            </a:fld>
            <a:endParaRPr lang="en-US"/>
          </a:p>
        </p:txBody>
      </p:sp>
    </p:spTree>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8F46190-3E89-4D28-B71F-B414E1C1D7BD}" type="slidenum">
              <a:rPr lang="ar-SA"/>
              <a:pPr>
                <a:defRPr/>
              </a:pPr>
              <a:t>‹#›</a:t>
            </a:fld>
            <a:endParaRPr lang="en-US"/>
          </a:p>
        </p:txBody>
      </p:sp>
    </p:spTree>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B0EA7A9-6A72-4381-8E65-AED31536ADFA}" type="slidenum">
              <a:rPr lang="ar-SA"/>
              <a:pPr>
                <a:defRPr/>
              </a:pPr>
              <a:t>‹#›</a:t>
            </a:fld>
            <a:endParaRPr lang="en-US"/>
          </a:p>
        </p:txBody>
      </p:sp>
    </p:spTree>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3523621-3EC3-4F06-AE9C-254B99C3492D}" type="slidenum">
              <a:rPr lang="ar-SA"/>
              <a:pPr>
                <a:defRPr/>
              </a:pPr>
              <a:t>‹#›</a:t>
            </a:fld>
            <a:endParaRPr lang="en-US"/>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F7F2E110-DCE5-4B4A-B952-455D71428BD0}" type="slidenum">
              <a:rPr lang="ar-SA"/>
              <a:pPr>
                <a:defRPr/>
              </a:pPr>
              <a:t>‹#›</a:t>
            </a:fld>
            <a:endParaRPr lang="en-US"/>
          </a:p>
        </p:txBody>
      </p:sp>
    </p:spTree>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FDC60A6-13D5-4900-9D45-FC2CC50B2D43}" type="slidenum">
              <a:rPr lang="ar-SA"/>
              <a:pPr>
                <a:defRPr/>
              </a:pPr>
              <a:t>‹#›</a:t>
            </a:fld>
            <a:endParaRPr lang="en-US"/>
          </a:p>
        </p:txBody>
      </p:sp>
    </p:spTree>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AB4D0C-23E3-40C0-8C6E-2DBB31B0F1A7}" type="slidenum">
              <a:rPr lang="ar-SA"/>
              <a:pPr>
                <a:defRPr/>
              </a:pPr>
              <a:t>‹#›</a:t>
            </a:fld>
            <a:endParaRPr lang="en-US"/>
          </a:p>
        </p:txBody>
      </p:sp>
    </p:spTree>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AD71A68-5A4E-4513-8902-BC0030C273CE}" type="slidenum">
              <a:rPr lang="ar-SA"/>
              <a:pPr>
                <a:defRPr/>
              </a:pPr>
              <a:t>‹#›</a:t>
            </a:fld>
            <a:endParaRPr lang="en-US"/>
          </a:p>
        </p:txBody>
      </p:sp>
    </p:spTree>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319088" y="1828800"/>
            <a:ext cx="8824912" cy="5029200"/>
            <a:chOff x="201" y="1152"/>
            <a:chExt cx="5559" cy="3168"/>
          </a:xfrm>
        </p:grpSpPr>
        <p:sp>
          <p:nvSpPr>
            <p:cNvPr id="171011"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171012"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ar-SA"/>
            </a:p>
          </p:txBody>
        </p:sp>
        <p:sp>
          <p:nvSpPr>
            <p:cNvPr id="171013"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ar-SA"/>
            </a:p>
          </p:txBody>
        </p:sp>
        <p:sp>
          <p:nvSpPr>
            <p:cNvPr id="171014"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5"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6"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7"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8"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1019"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defRPr>
            </a:lvl1pPr>
          </a:lstStyle>
          <a:p>
            <a:pPr>
              <a:defRPr/>
            </a:pPr>
            <a:r>
              <a:rPr lang="ar-SA" smtClean="0"/>
              <a:t>CHS382</a:t>
            </a:r>
            <a:endParaRPr lang="en-US"/>
          </a:p>
        </p:txBody>
      </p:sp>
      <p:sp>
        <p:nvSpPr>
          <p:cNvPr id="171020"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defRPr>
            </a:lvl1pPr>
          </a:lstStyle>
          <a:p>
            <a:pPr>
              <a:defRPr/>
            </a:pPr>
            <a:r>
              <a:rPr lang="en-US" smtClean="0"/>
              <a:t>Johali1stFUHE2016</a:t>
            </a:r>
            <a:endParaRPr lang="en-US"/>
          </a:p>
        </p:txBody>
      </p:sp>
      <p:sp>
        <p:nvSpPr>
          <p:cNvPr id="171021"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defRPr>
            </a:lvl1pPr>
          </a:lstStyle>
          <a:p>
            <a:pPr>
              <a:defRPr/>
            </a:pPr>
            <a:fld id="{9FA4870F-D0AE-4E91-9926-FE30C4466623}" type="slidenum">
              <a:rPr lang="ar-SA"/>
              <a:pPr>
                <a:defRPr/>
              </a:pPr>
              <a:t>‹#›</a:t>
            </a:fld>
            <a:endParaRPr lang="en-US"/>
          </a:p>
        </p:txBody>
      </p:sp>
      <p:sp>
        <p:nvSpPr>
          <p:cNvPr id="171022"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71023"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790"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Lst>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71022"/>
                                        </p:tgtEl>
                                        <p:attrNameLst>
                                          <p:attrName>style.visibility</p:attrName>
                                        </p:attrNameLst>
                                      </p:cBhvr>
                                      <p:to>
                                        <p:strVal val="visible"/>
                                      </p:to>
                                    </p:set>
                                    <p:anim calcmode="lin" valueType="num">
                                      <p:cBhvr additive="base">
                                        <p:cTn id="7" dur="800" fill="hold">
                                          <p:stCondLst>
                                            <p:cond delay="0"/>
                                          </p:stCondLst>
                                        </p:cTn>
                                        <p:tgtEl>
                                          <p:spTgt spid="17102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710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71023">
                                            <p:txEl>
                                              <p:pRg st="0" end="0"/>
                                            </p:txEl>
                                          </p:spTgt>
                                        </p:tgtEl>
                                        <p:attrNameLst>
                                          <p:attrName>style.visibility</p:attrName>
                                        </p:attrNameLst>
                                      </p:cBhvr>
                                      <p:to>
                                        <p:strVal val="visible"/>
                                      </p:to>
                                    </p:set>
                                    <p:animEffect transition="in" filter="fade">
                                      <p:cBhvr>
                                        <p:cTn id="13" dur="1000"/>
                                        <p:tgtEl>
                                          <p:spTgt spid="171023">
                                            <p:txEl>
                                              <p:pRg st="0" end="0"/>
                                            </p:txEl>
                                          </p:spTgt>
                                        </p:tgtEl>
                                      </p:cBhvr>
                                    </p:animEffect>
                                    <p:anim calcmode="lin" valueType="num">
                                      <p:cBhvr>
                                        <p:cTn id="14" dur="1000" fill="hold"/>
                                        <p:tgtEl>
                                          <p:spTgt spid="17102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71023">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171023">
                                            <p:txEl>
                                              <p:pRg st="1" end="1"/>
                                            </p:txEl>
                                          </p:spTgt>
                                        </p:tgtEl>
                                        <p:attrNameLst>
                                          <p:attrName>style.visibility</p:attrName>
                                        </p:attrNameLst>
                                      </p:cBhvr>
                                      <p:to>
                                        <p:strVal val="visible"/>
                                      </p:to>
                                    </p:set>
                                    <p:animEffect transition="in" filter="fade">
                                      <p:cBhvr>
                                        <p:cTn id="18" dur="1000"/>
                                        <p:tgtEl>
                                          <p:spTgt spid="171023">
                                            <p:txEl>
                                              <p:pRg st="1" end="1"/>
                                            </p:txEl>
                                          </p:spTgt>
                                        </p:tgtEl>
                                      </p:cBhvr>
                                    </p:animEffect>
                                    <p:anim calcmode="lin" valueType="num">
                                      <p:cBhvr>
                                        <p:cTn id="19" dur="1000" fill="hold"/>
                                        <p:tgtEl>
                                          <p:spTgt spid="171023">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171023">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171023">
                                            <p:txEl>
                                              <p:pRg st="2" end="2"/>
                                            </p:txEl>
                                          </p:spTgt>
                                        </p:tgtEl>
                                        <p:attrNameLst>
                                          <p:attrName>style.visibility</p:attrName>
                                        </p:attrNameLst>
                                      </p:cBhvr>
                                      <p:to>
                                        <p:strVal val="visible"/>
                                      </p:to>
                                    </p:set>
                                    <p:animEffect transition="in" filter="fade">
                                      <p:cBhvr>
                                        <p:cTn id="23" dur="1000"/>
                                        <p:tgtEl>
                                          <p:spTgt spid="171023">
                                            <p:txEl>
                                              <p:pRg st="2" end="2"/>
                                            </p:txEl>
                                          </p:spTgt>
                                        </p:tgtEl>
                                      </p:cBhvr>
                                    </p:animEffect>
                                    <p:anim calcmode="lin" valueType="num">
                                      <p:cBhvr>
                                        <p:cTn id="24" dur="1000" fill="hold"/>
                                        <p:tgtEl>
                                          <p:spTgt spid="171023">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171023">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171023">
                                            <p:txEl>
                                              <p:pRg st="3" end="3"/>
                                            </p:txEl>
                                          </p:spTgt>
                                        </p:tgtEl>
                                        <p:attrNameLst>
                                          <p:attrName>style.visibility</p:attrName>
                                        </p:attrNameLst>
                                      </p:cBhvr>
                                      <p:to>
                                        <p:strVal val="visible"/>
                                      </p:to>
                                    </p:set>
                                    <p:animEffect transition="in" filter="fade">
                                      <p:cBhvr>
                                        <p:cTn id="28" dur="1000"/>
                                        <p:tgtEl>
                                          <p:spTgt spid="171023">
                                            <p:txEl>
                                              <p:pRg st="3" end="3"/>
                                            </p:txEl>
                                          </p:spTgt>
                                        </p:tgtEl>
                                      </p:cBhvr>
                                    </p:animEffect>
                                    <p:anim calcmode="lin" valueType="num">
                                      <p:cBhvr>
                                        <p:cTn id="29" dur="1000" fill="hold"/>
                                        <p:tgtEl>
                                          <p:spTgt spid="171023">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171023">
                                            <p:txEl>
                                              <p:pRg st="3" end="3"/>
                                            </p:txEl>
                                          </p:spTgt>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171023">
                                            <p:txEl>
                                              <p:pRg st="4" end="4"/>
                                            </p:txEl>
                                          </p:spTgt>
                                        </p:tgtEl>
                                        <p:attrNameLst>
                                          <p:attrName>style.visibility</p:attrName>
                                        </p:attrNameLst>
                                      </p:cBhvr>
                                      <p:to>
                                        <p:strVal val="visible"/>
                                      </p:to>
                                    </p:set>
                                    <p:animEffect transition="in" filter="fade">
                                      <p:cBhvr>
                                        <p:cTn id="33" dur="1000"/>
                                        <p:tgtEl>
                                          <p:spTgt spid="171023">
                                            <p:txEl>
                                              <p:pRg st="4" end="4"/>
                                            </p:txEl>
                                          </p:spTgt>
                                        </p:tgtEl>
                                      </p:cBhvr>
                                    </p:animEffect>
                                    <p:anim calcmode="lin" valueType="num">
                                      <p:cBhvr>
                                        <p:cTn id="34" dur="1000" fill="hold"/>
                                        <p:tgtEl>
                                          <p:spTgt spid="171023">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1710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22" grpId="0"/>
      <p:bldP spid="171023"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Lst>
      </p:bldP>
    </p:bldLst>
  </p:timing>
  <p:hf hdr="0"/>
  <p:txStyles>
    <p:titleStyle>
      <a:lvl1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2pPr>
      <a:lvl3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3pPr>
      <a:lvl4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4pPr>
      <a:lvl5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5pPr>
      <a:lvl6pPr marL="4572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6pPr>
      <a:lvl7pPr marL="9144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7pPr>
      <a:lvl8pPr marL="13716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8pPr>
      <a:lvl9pPr marL="18288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package" Target="../embeddings/Microsoft_Office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olleges.ksu.edu.sa/AppliedMedicalSciences/CommunityHealthSciences/Pages/HEplan.aspx" TargetMode="Externa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powershow.com/view/664f5-N2NiY/History_of_Health_Education_and_Promotion_powerpoint_ppt_presentati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Singapore" TargetMode="External"/><Relationship Id="rId13" Type="http://schemas.openxmlformats.org/officeDocument/2006/relationships/hyperlink" Target="http://en.wikipedia.org/wiki/Sweden" TargetMode="External"/><Relationship Id="rId18" Type="http://schemas.openxmlformats.org/officeDocument/2006/relationships/image" Target="../media/image14.png"/><Relationship Id="rId3" Type="http://schemas.openxmlformats.org/officeDocument/2006/relationships/hyperlink" Target="http://en.wikipedia.org/wiki/List_of_countries_by_life_expectancy" TargetMode="External"/><Relationship Id="rId21" Type="http://schemas.openxmlformats.org/officeDocument/2006/relationships/image" Target="../media/image17.png"/><Relationship Id="rId7" Type="http://schemas.openxmlformats.org/officeDocument/2006/relationships/hyperlink" Target="http://en.wikipedia.org/wiki/Andorra" TargetMode="External"/><Relationship Id="rId12" Type="http://schemas.openxmlformats.org/officeDocument/2006/relationships/hyperlink" Target="http://en.wikipedia.org/wiki/Italy" TargetMode="External"/><Relationship Id="rId17" Type="http://schemas.openxmlformats.org/officeDocument/2006/relationships/image" Target="../media/image13.png"/><Relationship Id="rId2" Type="http://schemas.openxmlformats.org/officeDocument/2006/relationships/notesSlide" Target="../notesSlides/notesSlide4.xml"/><Relationship Id="rId16" Type="http://schemas.openxmlformats.org/officeDocument/2006/relationships/image" Target="../media/image12.png"/><Relationship Id="rId20"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en.wikipedia.org/wiki/Japan" TargetMode="External"/><Relationship Id="rId11" Type="http://schemas.openxmlformats.org/officeDocument/2006/relationships/hyperlink" Target="http://en.wikipedia.org/wiki/Iceland" TargetMode="External"/><Relationship Id="rId24" Type="http://schemas.openxmlformats.org/officeDocument/2006/relationships/image" Target="../media/image20.png"/><Relationship Id="rId5" Type="http://schemas.openxmlformats.org/officeDocument/2006/relationships/hyperlink" Target="http://en.wikipedia.org/wiki/Monaco" TargetMode="External"/><Relationship Id="rId15" Type="http://schemas.openxmlformats.org/officeDocument/2006/relationships/image" Target="../media/image11.png"/><Relationship Id="rId23" Type="http://schemas.openxmlformats.org/officeDocument/2006/relationships/image" Target="../media/image19.png"/><Relationship Id="rId10" Type="http://schemas.openxmlformats.org/officeDocument/2006/relationships/hyperlink" Target="http://en.wikipedia.org/wiki/San_Marino" TargetMode="External"/><Relationship Id="rId19" Type="http://schemas.openxmlformats.org/officeDocument/2006/relationships/image" Target="../media/image15.png"/><Relationship Id="rId4" Type="http://schemas.openxmlformats.org/officeDocument/2006/relationships/image" Target="../media/image10.jpeg"/><Relationship Id="rId9" Type="http://schemas.openxmlformats.org/officeDocument/2006/relationships/hyperlink" Target="http://en.wikipedia.org/wiki/Hong_Kong" TargetMode="External"/><Relationship Id="rId14" Type="http://schemas.openxmlformats.org/officeDocument/2006/relationships/hyperlink" Target="http://en.wikipedia.org/wiki/Australia" TargetMode="External"/><Relationship Id="rId22"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0.jpeg"/><Relationship Id="rId18" Type="http://schemas.openxmlformats.org/officeDocument/2006/relationships/hyperlink" Target="http://en.wikipedia.org/wiki/Lebanon" TargetMode="External"/><Relationship Id="rId26" Type="http://schemas.openxmlformats.org/officeDocument/2006/relationships/image" Target="../media/image26.png"/><Relationship Id="rId3" Type="http://schemas.openxmlformats.org/officeDocument/2006/relationships/image" Target="../media/image11.png"/><Relationship Id="rId21" Type="http://schemas.openxmlformats.org/officeDocument/2006/relationships/image" Target="../media/image23.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hyperlink" Target="http://en.wikipedia.org/wiki/Samoa" TargetMode="External"/><Relationship Id="rId25" Type="http://schemas.openxmlformats.org/officeDocument/2006/relationships/hyperlink" Target="http://en.wikipedia.org/wiki/Sierra_Leone" TargetMode="External"/><Relationship Id="rId2" Type="http://schemas.openxmlformats.org/officeDocument/2006/relationships/notesSlide" Target="../notesSlides/notesSlide5.xml"/><Relationship Id="rId16" Type="http://schemas.openxmlformats.org/officeDocument/2006/relationships/hyperlink" Target="http://en.wikipedia.org/wiki/Saudi_Arabia" TargetMode="External"/><Relationship Id="rId20"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hyperlink" Target="http://en.wikipedia.org/wiki/Central_African_Republic" TargetMode="External"/><Relationship Id="rId5" Type="http://schemas.openxmlformats.org/officeDocument/2006/relationships/image" Target="../media/image13.png"/><Relationship Id="rId15" Type="http://schemas.openxmlformats.org/officeDocument/2006/relationships/hyperlink" Target="http://en.wikipedia.org/wiki/Armenia" TargetMode="External"/><Relationship Id="rId23" Type="http://schemas.openxmlformats.org/officeDocument/2006/relationships/image" Target="../media/image25.png"/><Relationship Id="rId28" Type="http://schemas.openxmlformats.org/officeDocument/2006/relationships/hyperlink" Target="http://en.wikipedia.org/wiki/List_of_countries_by_life_expectancy" TargetMode="External"/><Relationship Id="rId10" Type="http://schemas.openxmlformats.org/officeDocument/2006/relationships/image" Target="../media/image18.png"/><Relationship Id="rId19" Type="http://schemas.openxmlformats.org/officeDocument/2006/relationships/image" Target="../media/image21.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hyperlink" Target="http://en.wikipedia.org/wiki/Turkey" TargetMode="External"/><Relationship Id="rId22" Type="http://schemas.openxmlformats.org/officeDocument/2006/relationships/image" Target="../media/image24.png"/><Relationship Id="rId27"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www.conservapedia.com/Evolution" TargetMode="External"/><Relationship Id="rId7" Type="http://schemas.openxmlformats.org/officeDocument/2006/relationships/hyperlink" Target="http://www.youtube.com/watch?v=9V_2r2n4b5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youtube.com/watch?v=XdddbYILel0" TargetMode="External"/><Relationship Id="rId5" Type="http://schemas.openxmlformats.org/officeDocument/2006/relationships/hyperlink" Target="http://www.pbs.org/wgbh/evolution/educators/teachstuds/svideos.html" TargetMode="External"/><Relationship Id="rId4" Type="http://schemas.openxmlformats.org/officeDocument/2006/relationships/hyperlink" Target="http://www.linkedin.com/profile/view?id=111446898&amp;goback=.gde_4752691_member_261302804"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www.wordaz.com/fundamental.html" TargetMode="External"/><Relationship Id="rId3" Type="http://schemas.openxmlformats.org/officeDocument/2006/relationships/hyperlink" Target="http://www.wordaz.com/Fundamental-bass.html" TargetMode="External"/><Relationship Id="rId7" Type="http://schemas.openxmlformats.org/officeDocument/2006/relationships/hyperlink" Target="http://www.wordaz.com/Color.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wordaz.com/Primary-colors.html" TargetMode="External"/><Relationship Id="rId5" Type="http://schemas.openxmlformats.org/officeDocument/2006/relationships/hyperlink" Target="http://www.wordaz.com/Fundamental-colors.html" TargetMode="External"/><Relationship Id="rId4" Type="http://schemas.openxmlformats.org/officeDocument/2006/relationships/hyperlink" Target="http://www.wordaz.com/Fundamental-chord.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Johali59@hotmail.com" TargetMode="External"/><Relationship Id="rId7" Type="http://schemas.openxmlformats.org/officeDocument/2006/relationships/hyperlink" Target="https://wiki.answers.com/Q/User:Johaliask" TargetMode="External"/><Relationship Id="rId2" Type="http://schemas.openxmlformats.org/officeDocument/2006/relationships/hyperlink" Target="http://faculty.ksu.edu.sa/JOHALI/default.aspx" TargetMode="External"/><Relationship Id="rId1" Type="http://schemas.openxmlformats.org/officeDocument/2006/relationships/slideLayout" Target="../slideLayouts/slideLayout1.xml"/><Relationship Id="rId6" Type="http://schemas.openxmlformats.org/officeDocument/2006/relationships/image" Target="../media/image2.wmf"/><Relationship Id="rId5" Type="http://schemas.openxmlformats.org/officeDocument/2006/relationships/hyperlink" Target="https://twitter.com/TheNature2011" TargetMode="External"/><Relationship Id="rId4" Type="http://schemas.openxmlformats.org/officeDocument/2006/relationships/hyperlink" Target="http://sa.linkedin.com/pub/eisa-johali/31/3a6/896"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pbmR8HE7n3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youtube.com/watch?v=2ioK1rAD33c" TargetMode="External"/><Relationship Id="rId5" Type="http://schemas.openxmlformats.org/officeDocument/2006/relationships/hyperlink" Target="http://www.youtube.com/watch?v=dBUqFM8NEjw" TargetMode="External"/><Relationship Id="rId4" Type="http://schemas.openxmlformats.org/officeDocument/2006/relationships/hyperlink" Target="https://globalhealth.duke.edu/education-and-training/undergraduate/major"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tores.ebay.ca/Art-of-Kelly?_rdc=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youtube.com/watch?v=GrOqFRmmQ_k"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foodnsport.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facebook.com/pages/Grassroots-Vegan/129911743777?ref=h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cKvyDbmnfNI"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tFfjMUH710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mdahec.com/about-us/vision-and-missio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wilderdom.com/KurtHahn.html" TargetMode="External"/><Relationship Id="rId13" Type="http://schemas.openxmlformats.org/officeDocument/2006/relationships/hyperlink" Target="http://oregonstate.edu/instruct/ed416/sample.html" TargetMode="External"/><Relationship Id="rId3" Type="http://schemas.openxmlformats.org/officeDocument/2006/relationships/hyperlink" Target="http://www.infed.org/archives/e-texts/e-dew-pc.htm" TargetMode="External"/><Relationship Id="rId7" Type="http://schemas.openxmlformats.org/officeDocument/2006/relationships/hyperlink" Target="http://www.infed.org/thinkers/et-pest.htm" TargetMode="External"/><Relationship Id="rId12" Type="http://schemas.openxmlformats.org/officeDocument/2006/relationships/hyperlink" Target="http://www.wilderdom.com/vignettes/MyPhilosophy.htm" TargetMode="External"/><Relationship Id="rId2" Type="http://schemas.openxmlformats.org/officeDocument/2006/relationships/hyperlink" Target="http://www.einstein-website.de/credo-e.htm" TargetMode="External"/><Relationship Id="rId16" Type="http://schemas.openxmlformats.org/officeDocument/2006/relationships/hyperlink" Target="http://www.wilderdom.com/philosophy/SampleEducationPhilosophies.html" TargetMode="External"/><Relationship Id="rId1" Type="http://schemas.openxmlformats.org/officeDocument/2006/relationships/slideLayout" Target="../slideLayouts/slideLayout2.xml"/><Relationship Id="rId6" Type="http://schemas.openxmlformats.org/officeDocument/2006/relationships/hyperlink" Target="http://www.michaelolaf.net/" TargetMode="External"/><Relationship Id="rId11" Type="http://schemas.openxmlformats.org/officeDocument/2006/relationships/hyperlink" Target="http://www.schoolmarm.org/portfolio/gen-phil.html" TargetMode="External"/><Relationship Id="rId5" Type="http://schemas.openxmlformats.org/officeDocument/2006/relationships/hyperlink" Target="http://www.elib.com/Steiner/Books/GA004/TPOF/" TargetMode="External"/><Relationship Id="rId15" Type="http://schemas.openxmlformats.org/officeDocument/2006/relationships/hyperlink" Target="http://wso.williams.edu:8000/~rcarson/thoughts.html" TargetMode="External"/><Relationship Id="rId10" Type="http://schemas.openxmlformats.org/officeDocument/2006/relationships/hyperlink" Target="http://www.wilderdom.com/html/Ellis-Smith2003AncientLandCurrentConnections.htm" TargetMode="External"/><Relationship Id="rId4" Type="http://schemas.openxmlformats.org/officeDocument/2006/relationships/hyperlink" Target="http://www.infed.org/thinkers/et-freir.htm" TargetMode="External"/><Relationship Id="rId9" Type="http://schemas.openxmlformats.org/officeDocument/2006/relationships/hyperlink" Target="http://www.wilderdom.com/vignettes/Appalachian.htm" TargetMode="External"/><Relationship Id="rId14" Type="http://schemas.openxmlformats.org/officeDocument/2006/relationships/hyperlink" Target="http://student.plattsburgh.edu/mosh1892/philofeducation.htm"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gif"/><Relationship Id="rId11" Type="http://schemas.openxmlformats.org/officeDocument/2006/relationships/image" Target="../media/image37.jpeg"/><Relationship Id="rId5" Type="http://schemas.openxmlformats.org/officeDocument/2006/relationships/image" Target="../media/image31.jpeg"/><Relationship Id="rId10" Type="http://schemas.openxmlformats.org/officeDocument/2006/relationships/image" Target="../media/image36.jpeg"/><Relationship Id="rId4" Type="http://schemas.openxmlformats.org/officeDocument/2006/relationships/image" Target="../media/image30.jpeg"/><Relationship Id="rId9" Type="http://schemas.openxmlformats.org/officeDocument/2006/relationships/image" Target="../media/image35.jpeg"/></Relationships>
</file>

<file path=ppt/slides/_rels/slide2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PpA8fTtOy2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twitter.com/HESymp" TargetMode="External"/><Relationship Id="rId5" Type="http://schemas.openxmlformats.org/officeDocument/2006/relationships/hyperlink" Target="http://tweettunnel.com/HESymp" TargetMode="Externa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http://faculty.ksu.edu.sa/JOHALI/Publications/Forms/AllItems.aspx?RootFolder=/JOHALI/Publications/My%20Publishing%20Books&amp;FolderCTID=0x0120009493C311010EAF4994AA8F69DDB1DF8E&amp;View=%7b8B47BFA9-043E-4834-8EC5-5A724A4AA026%7d" TargetMode="External"/><Relationship Id="rId4" Type="http://schemas.openxmlformats.org/officeDocument/2006/relationships/hyperlink" Target="https://www-lib.soton.ac.uk/uhtbin/cgisirsi/SISc130DjR/HARTLEY/58071011/123"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ncbi.nlm.nih.gov/pmc/articles/PMC1114019/"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3.gif"/><Relationship Id="rId13" Type="http://schemas.openxmlformats.org/officeDocument/2006/relationships/hyperlink" Target="http://www.ncbi.nlm.nih.gov/pmc/articles/PMC1114019/figure/FN0x94d56f0.0x9a21a58/" TargetMode="External"/><Relationship Id="rId3" Type="http://schemas.openxmlformats.org/officeDocument/2006/relationships/hyperlink" Target="http://www.ncbi.nlm.nih.gov/pmc/articles/PMC1114019/figure/FN0x94d56f0.0x9a138c8/" TargetMode="External"/><Relationship Id="rId7" Type="http://schemas.openxmlformats.org/officeDocument/2006/relationships/hyperlink" Target="http://www.ncbi.nlm.nih.gov/pmc/articles/PMC1114019/figure/FN0x94d56f0.0x9a13ac8/" TargetMode="External"/><Relationship Id="rId12" Type="http://schemas.openxmlformats.org/officeDocument/2006/relationships/image" Target="../media/image45.gif"/><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2.gif"/><Relationship Id="rId11" Type="http://schemas.openxmlformats.org/officeDocument/2006/relationships/hyperlink" Target="http://www.ncbi.nlm.nih.gov/pmc/articles/PMC1114019/figure/FN0x94d56f0.0x9a21998/" TargetMode="External"/><Relationship Id="rId5" Type="http://schemas.openxmlformats.org/officeDocument/2006/relationships/hyperlink" Target="http://www.ncbi.nlm.nih.gov/pmc/articles/PMC1114019/figure/FN0x94d56f0.0x9a139e8/" TargetMode="External"/><Relationship Id="rId10" Type="http://schemas.openxmlformats.org/officeDocument/2006/relationships/image" Target="../media/image44.gif"/><Relationship Id="rId4" Type="http://schemas.openxmlformats.org/officeDocument/2006/relationships/image" Target="../media/image41.gif"/><Relationship Id="rId9" Type="http://schemas.openxmlformats.org/officeDocument/2006/relationships/hyperlink" Target="http://www.ncbi.nlm.nih.gov/pmc/articles/PMC1114019/figure/FN0x94d56f0.0x9a13b88/" TargetMode="External"/><Relationship Id="rId14" Type="http://schemas.openxmlformats.org/officeDocument/2006/relationships/image" Target="../media/image46.gif"/></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4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59.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8.png"/><Relationship Id="rId5" Type="http://schemas.openxmlformats.org/officeDocument/2006/relationships/package" Target="../embeddings/Microsoft_Office_PowerPoint_Slide2.sldx"/><Relationship Id="rId4" Type="http://schemas.openxmlformats.org/officeDocument/2006/relationships/hyperlink" Target="http://faculty.ksu.edu.sa/JOHALI/Publications/Forms/AllItems.aspx?RootFolder=/JOHALI/Publications/My%20Publishing%20Books&amp;FolderCTID=0x0120009493C311010EAF4994AA8F69DDB1DF8E&amp;View=%7b8B47BFA9-043E-4834-8EC5-5A724A4AA026%7d"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61.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dc.gov/Other/disclaimer.html"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dc.gov/Other/disclaimer.html"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www.healthpromotionconference.com/index.php?com_route=faculty&amp;page=&amp;id=106&amp;value=abstract"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jpeg"/><Relationship Id="rId7" Type="http://schemas.openxmlformats.org/officeDocument/2006/relationships/diagramColors" Target="../diagrams/colors1.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jpeg"/><Relationship Id="rId7" Type="http://schemas.openxmlformats.org/officeDocument/2006/relationships/diagramColors" Target="../diagrams/colors2.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package" Target="../embeddings/Microsoft_Office_PowerPoint_Slide4.sldx"/><Relationship Id="rId4" Type="http://schemas.openxmlformats.org/officeDocument/2006/relationships/package" Target="../embeddings/Microsoft_Office_PowerPoint_Slide3.sldx"/></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pitt.edu/~super1/lecture/lec4981/index.htm" TargetMode="External"/><Relationship Id="rId2" Type="http://schemas.openxmlformats.org/officeDocument/2006/relationships/hyperlink" Target="http://www.prb.org/" TargetMode="Externa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75.xml.rels><?xml version="1.0" encoding="UTF-8" standalone="yes"?>
<Relationships xmlns="http://schemas.openxmlformats.org/package/2006/relationships"><Relationship Id="rId3" Type="http://schemas.openxmlformats.org/officeDocument/2006/relationships/hyperlink" Target="http://www.allamaiqbal.com/publications/journals/review/apr06/06.htm" TargetMode="External"/><Relationship Id="rId2" Type="http://schemas.openxmlformats.org/officeDocument/2006/relationships/hyperlink" Target="http://www.powershow.com/view/664f5-N2NiY/History_of_Health_Education_and_Promotion_powerpoint_ppt_presentation"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rrowheads="1"/>
          </p:cNvSpPr>
          <p:nvPr>
            <p:ph type="title"/>
          </p:nvPr>
        </p:nvSpPr>
        <p:spPr>
          <a:xfrm>
            <a:off x="2214546" y="690203"/>
            <a:ext cx="4500593" cy="722573"/>
          </a:xfrm>
        </p:spPr>
        <p:txBody>
          <a:bodyPr/>
          <a:lstStyle/>
          <a:p>
            <a:pPr algn="ctr" rtl="0"/>
            <a:r>
              <a:rPr lang="en-US" sz="1200" dirty="0" smtClean="0"/>
              <a:t>KINGDOM OF SAUDI ARABIA</a:t>
            </a:r>
            <a:br>
              <a:rPr lang="en-US" sz="1200" dirty="0" smtClean="0"/>
            </a:br>
            <a:r>
              <a:rPr lang="en-US" sz="1200" dirty="0" smtClean="0"/>
              <a:t>MINISTRY OF HIGHER EDUCTION</a:t>
            </a:r>
            <a:br>
              <a:rPr lang="en-US" sz="1200" dirty="0" smtClean="0"/>
            </a:br>
            <a:r>
              <a:rPr lang="en-US" sz="1200" dirty="0" smtClean="0"/>
              <a:t>KING SAUD UNIVERSITY \ CAMS DEPARTMENT\ HE   </a:t>
            </a:r>
          </a:p>
        </p:txBody>
      </p:sp>
      <p:sp>
        <p:nvSpPr>
          <p:cNvPr id="182275" name="Rectangle 3"/>
          <p:cNvSpPr>
            <a:spLocks noGrp="1" noRot="1" noChangeArrowheads="1"/>
          </p:cNvSpPr>
          <p:nvPr>
            <p:ph type="body" idx="1"/>
          </p:nvPr>
        </p:nvSpPr>
        <p:spPr>
          <a:xfrm>
            <a:off x="251520" y="1340768"/>
            <a:ext cx="8643998" cy="4752528"/>
          </a:xfrm>
        </p:spPr>
        <p:style>
          <a:lnRef idx="3">
            <a:schemeClr val="lt1"/>
          </a:lnRef>
          <a:fillRef idx="1">
            <a:schemeClr val="dk1"/>
          </a:fillRef>
          <a:effectRef idx="1">
            <a:schemeClr val="dk1"/>
          </a:effectRef>
          <a:fontRef idx="minor">
            <a:schemeClr val="lt1"/>
          </a:fontRef>
        </p:style>
        <p:txBody>
          <a:bodyPr/>
          <a:lstStyle/>
          <a:p>
            <a:pPr marL="0" indent="0" algn="ctr" rtl="0">
              <a:buNone/>
            </a:pPr>
            <a:r>
              <a:rPr lang="en-US" sz="2400" b="1" dirty="0" smtClean="0">
                <a:effectLst/>
                <a:latin typeface="Bodoni MT Black" pitchFamily="18" charset="0"/>
              </a:rPr>
              <a:t>JohaliCHS382FUHE1st3839 (2013_2017) </a:t>
            </a:r>
            <a:r>
              <a:rPr lang="en-US" sz="2400" b="1" dirty="0" smtClean="0">
                <a:effectLst/>
                <a:latin typeface="Bodoni MT Black" pitchFamily="18" charset="0"/>
              </a:rPr>
              <a:t>FUNDAMENTALS </a:t>
            </a:r>
            <a:r>
              <a:rPr lang="en-US" sz="2400" b="1" dirty="0" smtClean="0">
                <a:effectLst/>
                <a:latin typeface="Bodoni MT Black" pitchFamily="18" charset="0"/>
              </a:rPr>
              <a:t>OF HEALTH EDUCATION </a:t>
            </a:r>
            <a:endParaRPr lang="en-US" sz="2400" b="1" dirty="0" smtClean="0">
              <a:effectLst/>
              <a:latin typeface="Bodoni MT Black" pitchFamily="18" charset="0"/>
            </a:endParaRPr>
          </a:p>
          <a:p>
            <a:pPr marL="0" indent="0" algn="ctr" rtl="0">
              <a:buNone/>
            </a:pPr>
            <a:r>
              <a:rPr lang="en-US" sz="2400" b="1" dirty="0" smtClean="0">
                <a:effectLst/>
                <a:latin typeface="Bodoni MT Black" pitchFamily="18" charset="0"/>
              </a:rPr>
              <a:t>CR </a:t>
            </a:r>
            <a:r>
              <a:rPr lang="ar-SA" sz="2400" b="1" dirty="0" smtClean="0">
                <a:effectLst/>
                <a:latin typeface="Bodoni MT Black" pitchFamily="18" charset="0"/>
              </a:rPr>
              <a:t>حقوق محفوظة</a:t>
            </a:r>
            <a:r>
              <a:rPr lang="en-US" sz="2400" b="1" dirty="0" smtClean="0">
                <a:effectLst/>
                <a:latin typeface="Bodoni MT Black" pitchFamily="18" charset="0"/>
              </a:rPr>
              <a:t> </a:t>
            </a:r>
            <a:endParaRPr lang="en-US" sz="2000" b="1" dirty="0" smtClean="0">
              <a:effectLst/>
              <a:latin typeface="Bodoni MT Black" pitchFamily="18" charset="0"/>
            </a:endParaRPr>
          </a:p>
          <a:p>
            <a:pPr marL="0" indent="0" algn="ctr" rtl="0">
              <a:buNone/>
            </a:pPr>
            <a:r>
              <a:rPr lang="en-US" sz="2000" b="1" i="1" dirty="0" smtClean="0">
                <a:latin typeface="Bodoni MT Black" pitchFamily="18" charset="0"/>
              </a:rPr>
              <a:t>Meanings </a:t>
            </a:r>
            <a:r>
              <a:rPr lang="en-US" sz="2000" b="1" i="1" dirty="0" smtClean="0">
                <a:latin typeface="Bodoni MT Black" pitchFamily="18" charset="0"/>
              </a:rPr>
              <a:t>to  Approaches to Readiness to Perfect Practice</a:t>
            </a:r>
            <a:endParaRPr lang="en-US" sz="2400" b="1" dirty="0" smtClean="0">
              <a:latin typeface="Bodoni MT Black" pitchFamily="18" charset="0"/>
            </a:endParaRPr>
          </a:p>
          <a:p>
            <a:pPr algn="ctr" rtl="0">
              <a:buNone/>
            </a:pPr>
            <a:endParaRPr lang="en-US" sz="12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r>
              <a:rPr lang="en-US" sz="1800" b="1" i="1" dirty="0" smtClean="0">
                <a:latin typeface="Bodoni MT Black" pitchFamily="18" charset="0"/>
              </a:rPr>
              <a:t>Remember by “ </a:t>
            </a:r>
          </a:p>
          <a:p>
            <a:pPr algn="ctr" rtl="0">
              <a:buNone/>
            </a:pPr>
            <a:endParaRPr lang="en-US" sz="1800" b="1" i="1" dirty="0" smtClean="0">
              <a:latin typeface="Bodoni MT Black" pitchFamily="18" charset="0"/>
            </a:endParaRPr>
          </a:p>
          <a:p>
            <a:pPr algn="ctr" rtl="0">
              <a:buNone/>
            </a:pPr>
            <a:endParaRPr lang="en-US" sz="1050" b="1" i="1" dirty="0" smtClean="0">
              <a:latin typeface="Bodoni MT Black" pitchFamily="18" charset="0"/>
            </a:endParaRPr>
          </a:p>
          <a:p>
            <a:pPr algn="ctr" rtl="0">
              <a:buNone/>
            </a:pPr>
            <a:endParaRPr lang="en-US" sz="1050" b="1" i="1" dirty="0" smtClean="0">
              <a:latin typeface="Bodoni MT Black" pitchFamily="18" charset="0"/>
            </a:endParaRPr>
          </a:p>
          <a:p>
            <a:pPr algn="ctr" rtl="0">
              <a:buNone/>
            </a:pPr>
            <a:r>
              <a:rPr lang="en-US" sz="1800" b="1" i="1" dirty="0" smtClean="0">
                <a:latin typeface="Bodoni MT Black" pitchFamily="18" charset="0"/>
              </a:rPr>
              <a:t>Promote </a:t>
            </a:r>
            <a:r>
              <a:rPr lang="en-US" sz="1800" b="1" i="1" dirty="0" smtClean="0">
                <a:latin typeface="Bodoni MT Black" pitchFamily="18" charset="0"/>
              </a:rPr>
              <a:t>and Help Others To …………... ? </a:t>
            </a:r>
            <a:endParaRPr lang="en-US" sz="2000" b="1" dirty="0" smtClean="0">
              <a:latin typeface="Bodoni MT Black" pitchFamily="18" charset="0"/>
            </a:endParaRPr>
          </a:p>
        </p:txBody>
      </p:sp>
      <p:sp>
        <p:nvSpPr>
          <p:cNvPr id="16" name="عنصر نائب للتاريخ 15"/>
          <p:cNvSpPr>
            <a:spLocks noGrp="1"/>
          </p:cNvSpPr>
          <p:nvPr>
            <p:ph type="dt" sz="half" idx="10"/>
          </p:nvPr>
        </p:nvSpPr>
        <p:spPr/>
        <p:txBody>
          <a:bodyPr/>
          <a:lstStyle/>
          <a:p>
            <a:r>
              <a:rPr lang="ar-SA" smtClean="0"/>
              <a:t>CHS382</a:t>
            </a:r>
            <a:endParaRPr lang="en-US" dirty="0"/>
          </a:p>
        </p:txBody>
      </p:sp>
      <p:sp>
        <p:nvSpPr>
          <p:cNvPr id="12" name="عنصر نائب للتذييل 4"/>
          <p:cNvSpPr>
            <a:spLocks noGrp="1"/>
          </p:cNvSpPr>
          <p:nvPr>
            <p:ph type="ftr" sz="quarter" idx="11"/>
          </p:nvPr>
        </p:nvSpPr>
        <p:spPr>
          <a:xfrm>
            <a:off x="3429000" y="6245225"/>
            <a:ext cx="2895600" cy="280119"/>
          </a:xfrm>
        </p:spPr>
        <p:txBody>
          <a:bodyPr/>
          <a:lstStyle/>
          <a:p>
            <a:r>
              <a:rPr lang="en-US" dirty="0" smtClean="0"/>
              <a:t>Johali1stFUHE2016</a:t>
            </a:r>
            <a:endParaRPr lang="en-US" dirty="0"/>
          </a:p>
        </p:txBody>
      </p:sp>
      <p:sp>
        <p:nvSpPr>
          <p:cNvPr id="13" name="عنصر نائب لرقم الشريحة 5"/>
          <p:cNvSpPr>
            <a:spLocks noGrp="1"/>
          </p:cNvSpPr>
          <p:nvPr>
            <p:ph type="sldNum" sz="quarter" idx="12"/>
          </p:nvPr>
        </p:nvSpPr>
        <p:spPr/>
        <p:txBody>
          <a:bodyPr/>
          <a:lstStyle/>
          <a:p>
            <a:fld id="{54EFE01F-2A90-4F95-8156-3112546C6D71}" type="slidenum">
              <a:rPr lang="ar-SA" smtClean="0"/>
              <a:pPr/>
              <a:t>1</a:t>
            </a:fld>
            <a:endParaRPr lang="en-US" dirty="0"/>
          </a:p>
        </p:txBody>
      </p:sp>
      <p:pic>
        <p:nvPicPr>
          <p:cNvPr id="6152" name="Picture 5" descr="BD04972_"/>
          <p:cNvPicPr>
            <a:picLocks noChangeAspect="1" noChangeArrowheads="1"/>
          </p:cNvPicPr>
          <p:nvPr/>
        </p:nvPicPr>
        <p:blipFill>
          <a:blip r:embed="rId3" cstate="print"/>
          <a:srcRect/>
          <a:stretch>
            <a:fillRect/>
          </a:stretch>
        </p:blipFill>
        <p:spPr bwMode="auto">
          <a:xfrm>
            <a:off x="3491880" y="2786058"/>
            <a:ext cx="2232248" cy="2088232"/>
          </a:xfrm>
          <a:prstGeom prst="rect">
            <a:avLst/>
          </a:prstGeom>
          <a:noFill/>
          <a:ln w="9525">
            <a:noFill/>
            <a:miter lim="800000"/>
            <a:headEnd/>
            <a:tailEnd/>
          </a:ln>
        </p:spPr>
      </p:pic>
      <p:sp>
        <p:nvSpPr>
          <p:cNvPr id="182279" name="Rectangle 7"/>
          <p:cNvSpPr>
            <a:spLocks noChangeArrowheads="1"/>
          </p:cNvSpPr>
          <p:nvPr/>
        </p:nvSpPr>
        <p:spPr bwMode="auto">
          <a:xfrm>
            <a:off x="1907704" y="5690506"/>
            <a:ext cx="5740400" cy="238824"/>
          </a:xfrm>
          <a:prstGeom prst="rect">
            <a:avLst/>
          </a:prstGeom>
          <a:noFill/>
          <a:ln w="9525">
            <a:noFill/>
            <a:miter lim="800000"/>
            <a:headEnd/>
            <a:tailEnd/>
          </a:ln>
          <a:effectLst/>
        </p:spPr>
        <p:txBody>
          <a:bodyPr anchor="ctr" anchorCtr="1"/>
          <a:lstStyle/>
          <a:p>
            <a:pPr algn="l" rtl="0">
              <a:defRPr/>
            </a:pPr>
            <a:r>
              <a:rPr lang="en-US" dirty="0">
                <a:solidFill>
                  <a:schemeClr val="tx2"/>
                </a:solidFill>
                <a:effectLst>
                  <a:outerShdw blurRad="38100" dist="38100" dir="2700000" algn="tl">
                    <a:srgbClr val="000000"/>
                  </a:outerShdw>
                </a:effectLst>
                <a:latin typeface="Arial Black" pitchFamily="34" charset="0"/>
                <a:cs typeface="Monotype Koufi" pitchFamily="2" charset="-78"/>
              </a:rPr>
              <a:t>EISA  ALI JOHALI      </a:t>
            </a:r>
            <a:r>
              <a:rPr lang="ar-SA" sz="2400" b="1" dirty="0">
                <a:solidFill>
                  <a:schemeClr val="tx2"/>
                </a:solidFill>
                <a:effectLst>
                  <a:outerShdw blurRad="38100" dist="38100" dir="2700000" algn="tl">
                    <a:srgbClr val="000000"/>
                  </a:outerShdw>
                </a:effectLst>
                <a:latin typeface="Arial Black" pitchFamily="34" charset="0"/>
                <a:cs typeface="Monotype Koufi" pitchFamily="2" charset="-78"/>
              </a:rPr>
              <a:t>عيسى بن علي </a:t>
            </a:r>
            <a:r>
              <a:rPr lang="ar-SA" sz="2400" b="1" dirty="0" err="1">
                <a:solidFill>
                  <a:schemeClr val="tx2"/>
                </a:solidFill>
                <a:effectLst>
                  <a:outerShdw blurRad="38100" dist="38100" dir="2700000" algn="tl">
                    <a:srgbClr val="000000"/>
                  </a:outerShdw>
                </a:effectLst>
                <a:latin typeface="Arial Black" pitchFamily="34" charset="0"/>
                <a:cs typeface="Monotype Koufi" pitchFamily="2" charset="-78"/>
              </a:rPr>
              <a:t>الجوحلي</a:t>
            </a:r>
            <a:r>
              <a:rPr lang="en-US" sz="2800" b="1" dirty="0">
                <a:solidFill>
                  <a:schemeClr val="tx2"/>
                </a:solidFill>
                <a:effectLst>
                  <a:outerShdw blurRad="38100" dist="38100" dir="2700000" algn="tl">
                    <a:srgbClr val="000000"/>
                  </a:outerShdw>
                </a:effectLst>
                <a:latin typeface="Arial Black" pitchFamily="34" charset="0"/>
                <a:cs typeface="Monotype Koufi" pitchFamily="2" charset="-78"/>
              </a:rPr>
              <a:t>  </a:t>
            </a:r>
          </a:p>
        </p:txBody>
      </p:sp>
      <p:pic>
        <p:nvPicPr>
          <p:cNvPr id="6157" name="Picture 10" descr="C:\Users\ejohali\Pictures\Header_02[1].jpg"/>
          <p:cNvPicPr preferRelativeResize="0">
            <a:picLocks noChangeArrowheads="1"/>
          </p:cNvPicPr>
          <p:nvPr/>
        </p:nvPicPr>
        <p:blipFill>
          <a:blip r:embed="rId4" cstate="print"/>
          <a:srcRect l="43294"/>
          <a:stretch>
            <a:fillRect/>
          </a:stretch>
        </p:blipFill>
        <p:spPr bwMode="auto">
          <a:xfrm>
            <a:off x="0" y="0"/>
            <a:ext cx="2285984" cy="857232"/>
          </a:xfrm>
          <a:prstGeom prst="rect">
            <a:avLst/>
          </a:prstGeom>
          <a:noFill/>
          <a:ln w="9525">
            <a:noFill/>
            <a:miter lim="800000"/>
            <a:headEnd/>
            <a:tailEnd/>
          </a:ln>
        </p:spPr>
      </p:pic>
      <p:sp>
        <p:nvSpPr>
          <p:cNvPr id="14" name="Rectangle 7"/>
          <p:cNvSpPr>
            <a:spLocks noChangeArrowheads="1"/>
          </p:cNvSpPr>
          <p:nvPr/>
        </p:nvSpPr>
        <p:spPr bwMode="auto">
          <a:xfrm>
            <a:off x="2714611" y="-24"/>
            <a:ext cx="3500463" cy="620712"/>
          </a:xfrm>
          <a:prstGeom prst="rect">
            <a:avLst/>
          </a:prstGeom>
          <a:noFill/>
          <a:ln w="9525">
            <a:noFill/>
            <a:miter lim="800000"/>
            <a:headEnd/>
            <a:tailEnd/>
          </a:ln>
          <a:effectLst/>
        </p:spPr>
        <p:txBody>
          <a:bodyPr anchor="ctr"/>
          <a:lstStyle/>
          <a:p>
            <a:pPr algn="ctr">
              <a:defRPr/>
            </a:pPr>
            <a:r>
              <a:rPr lang="ar-SA" sz="3200" b="1"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200" b="1" dirty="0">
              <a:solidFill>
                <a:srgbClr val="00FF99"/>
              </a:solidFill>
              <a:effectLst>
                <a:outerShdw blurRad="38100" dist="38100" dir="2700000" algn="tl">
                  <a:srgbClr val="000000"/>
                </a:outerShdw>
              </a:effectLst>
              <a:latin typeface="AGA Arabesque" pitchFamily="2" charset="2"/>
              <a:cs typeface="Diwani Bent" pitchFamily="2" charset="-78"/>
            </a:endParaRPr>
          </a:p>
        </p:txBody>
      </p:sp>
      <p:sp>
        <p:nvSpPr>
          <p:cNvPr id="17" name="مستطيل 16"/>
          <p:cNvSpPr/>
          <p:nvPr/>
        </p:nvSpPr>
        <p:spPr>
          <a:xfrm>
            <a:off x="323528" y="4500570"/>
            <a:ext cx="3024336"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600" b="1" i="1" dirty="0" smtClean="0">
                <a:latin typeface="Arial Black" pitchFamily="34" charset="0"/>
              </a:rPr>
              <a:t>Principle + Fundamental  </a:t>
            </a:r>
            <a:endParaRPr lang="ar-SA" sz="1600" b="1" i="1" dirty="0">
              <a:latin typeface="Arial Black" pitchFamily="34" charset="0"/>
            </a:endParaRPr>
          </a:p>
        </p:txBody>
      </p:sp>
      <p:sp>
        <p:nvSpPr>
          <p:cNvPr id="19" name="مستطيل 18"/>
          <p:cNvSpPr/>
          <p:nvPr/>
        </p:nvSpPr>
        <p:spPr>
          <a:xfrm>
            <a:off x="5796136" y="4572008"/>
            <a:ext cx="2715784"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600" b="1" i="1" dirty="0" smtClean="0">
                <a:latin typeface="Arial Black" pitchFamily="34" charset="0"/>
              </a:rPr>
              <a:t> ZD Holistic FUHE </a:t>
            </a:r>
            <a:endParaRPr lang="ar-SA" sz="1600" dirty="0"/>
          </a:p>
        </p:txBody>
      </p:sp>
      <p:pic>
        <p:nvPicPr>
          <p:cNvPr id="3" name="Picture 4" descr="http://colleges.ksu.edu.sa/Arabic%20Colleges/AppliedMedicalSciences/ComenetyHealthSciencesDepartment/images/bnr%205.jpg"/>
          <p:cNvPicPr>
            <a:picLocks noChangeAspect="1" noChangeArrowheads="1"/>
          </p:cNvPicPr>
          <p:nvPr/>
        </p:nvPicPr>
        <p:blipFill>
          <a:blip r:embed="rId5" cstate="print"/>
          <a:srcRect/>
          <a:stretch>
            <a:fillRect/>
          </a:stretch>
        </p:blipFill>
        <p:spPr bwMode="auto">
          <a:xfrm>
            <a:off x="6572264" y="71438"/>
            <a:ext cx="2500298" cy="928670"/>
          </a:xfrm>
          <a:prstGeom prst="rect">
            <a:avLst/>
          </a:prstGeom>
          <a:noFill/>
        </p:spPr>
      </p:pic>
      <p:sp useBgFill="1">
        <p:nvSpPr>
          <p:cNvPr id="21" name="سهم مسنن إلى اليمين 20"/>
          <p:cNvSpPr/>
          <p:nvPr/>
        </p:nvSpPr>
        <p:spPr>
          <a:xfrm>
            <a:off x="1071538" y="5211530"/>
            <a:ext cx="7100862" cy="43204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b="1" i="1" dirty="0" err="1" smtClean="0">
                <a:latin typeface="Arial Black" pitchFamily="34" charset="0"/>
              </a:rPr>
              <a:t>Johali</a:t>
            </a:r>
            <a:r>
              <a:rPr lang="en-US" b="1" i="1" dirty="0" smtClean="0">
                <a:latin typeface="Arial Black" pitchFamily="34" charset="0"/>
              </a:rPr>
              <a:t>  2</a:t>
            </a:r>
            <a:r>
              <a:rPr lang="en-US" b="1" i="1" baseline="30000" dirty="0" smtClean="0">
                <a:latin typeface="Arial Black" pitchFamily="34" charset="0"/>
              </a:rPr>
              <a:t>nd</a:t>
            </a:r>
            <a:r>
              <a:rPr lang="en-US" b="1" i="1" dirty="0" smtClean="0">
                <a:latin typeface="Arial Black" pitchFamily="34" charset="0"/>
              </a:rPr>
              <a:t> Step To  ZD Holistic Wellness     </a:t>
            </a:r>
            <a:endParaRPr lang="ar-SA" b="1" i="1" dirty="0">
              <a:latin typeface="Arial Black" pitchFamily="34" charset="0"/>
            </a:endParaRPr>
          </a:p>
        </p:txBody>
      </p:sp>
      <p:pic>
        <p:nvPicPr>
          <p:cNvPr id="15" name="Picture 5" descr="BD04972_"/>
          <p:cNvPicPr>
            <a:picLocks noChangeAspect="1" noChangeArrowheads="1"/>
          </p:cNvPicPr>
          <p:nvPr/>
        </p:nvPicPr>
        <p:blipFill>
          <a:blip r:embed="rId3" cstate="print"/>
          <a:srcRect/>
          <a:stretch>
            <a:fillRect/>
          </a:stretch>
        </p:blipFill>
        <p:spPr bwMode="auto">
          <a:xfrm>
            <a:off x="4725136" y="3933056"/>
            <a:ext cx="998992" cy="553609"/>
          </a:xfrm>
          <a:prstGeom prst="rect">
            <a:avLst/>
          </a:prstGeom>
          <a:noFill/>
          <a:ln w="9525">
            <a:noFill/>
            <a:miter lim="800000"/>
            <a:headEnd/>
            <a:tailEnd/>
          </a:ln>
        </p:spPr>
      </p:pic>
      <p:pic>
        <p:nvPicPr>
          <p:cNvPr id="18" name="Picture 2" descr="http://syndication.visualthesaurus.com/ddc/large/fundamental.gif"/>
          <p:cNvPicPr>
            <a:picLocks noChangeAspect="1" noChangeArrowheads="1"/>
          </p:cNvPicPr>
          <p:nvPr/>
        </p:nvPicPr>
        <p:blipFill>
          <a:blip r:embed="rId6" cstate="print"/>
          <a:srcRect r="11445"/>
          <a:stretch>
            <a:fillRect/>
          </a:stretch>
        </p:blipFill>
        <p:spPr bwMode="auto">
          <a:xfrm>
            <a:off x="500034" y="3000372"/>
            <a:ext cx="2664296" cy="1368152"/>
          </a:xfrm>
          <a:prstGeom prst="rect">
            <a:avLst/>
          </a:prstGeom>
          <a:noFill/>
        </p:spPr>
      </p:pic>
      <p:graphicFrame>
        <p:nvGraphicFramePr>
          <p:cNvPr id="171009" name="Object 8"/>
          <p:cNvGraphicFramePr>
            <a:graphicFrameLocks noChangeAspect="1"/>
          </p:cNvGraphicFramePr>
          <p:nvPr/>
        </p:nvGraphicFramePr>
        <p:xfrm>
          <a:off x="5940152" y="3143248"/>
          <a:ext cx="2520280" cy="1224137"/>
        </p:xfrm>
        <a:graphic>
          <a:graphicData uri="http://schemas.openxmlformats.org/presentationml/2006/ole">
            <p:oleObj spid="_x0000_s171009" name="شريحة" r:id="rId7" imgW="3290220" imgH="2467394" progId="PowerPoint.Slide.12">
              <p:embed/>
            </p:oleObj>
          </a:graphicData>
        </a:graphic>
      </p:graphicFrame>
    </p:spTree>
  </p:cSld>
  <p:clrMapOvr>
    <a:masterClrMapping/>
  </p:clrMapOvr>
  <p:transition>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43174" y="142852"/>
            <a:ext cx="3900486" cy="500066"/>
          </a:xfrm>
        </p:spPr>
        <p:txBody>
          <a:bodyPr/>
          <a:lstStyle/>
          <a:p>
            <a:pPr algn="ctr"/>
            <a:r>
              <a:rPr lang="en-US" sz="1800" dirty="0" smtClean="0"/>
              <a:t>Remember All HE Courses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429000" y="6429396"/>
            <a:ext cx="2895600" cy="36351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10</a:t>
            </a:fld>
            <a:endParaRPr lang="en-US"/>
          </a:p>
        </p:txBody>
      </p:sp>
      <p:pic>
        <p:nvPicPr>
          <p:cNvPr id="16386" name="Picture 2" descr="C:\Users\win7\Documents\NEW ACADEMIC YEAR 2014\HE\HEplan KSU Colleges Applied Medical Sciences Community Health Sciences KSU -_files\prerecusite.jpg"/>
          <p:cNvPicPr>
            <a:picLocks noChangeAspect="1" noChangeArrowheads="1"/>
          </p:cNvPicPr>
          <p:nvPr/>
        </p:nvPicPr>
        <p:blipFill>
          <a:blip r:embed="rId3" cstate="print"/>
          <a:srcRect r="2684"/>
          <a:stretch>
            <a:fillRect/>
          </a:stretch>
        </p:blipFill>
        <p:spPr bwMode="auto">
          <a:xfrm>
            <a:off x="285720" y="714356"/>
            <a:ext cx="5222384" cy="4572032"/>
          </a:xfrm>
          <a:prstGeom prst="rect">
            <a:avLst/>
          </a:prstGeom>
          <a:noFill/>
        </p:spPr>
      </p:pic>
      <p:sp>
        <p:nvSpPr>
          <p:cNvPr id="8" name="مستطيل 7"/>
          <p:cNvSpPr/>
          <p:nvPr/>
        </p:nvSpPr>
        <p:spPr>
          <a:xfrm>
            <a:off x="395536" y="5702874"/>
            <a:ext cx="838842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ar-SA" dirty="0" smtClean="0">
                <a:latin typeface="Arial Black" pitchFamily="34" charset="0"/>
              </a:rPr>
              <a:t> </a:t>
            </a:r>
            <a:r>
              <a:rPr lang="en-US" dirty="0" smtClean="0">
                <a:latin typeface="Arial Black" pitchFamily="34" charset="0"/>
              </a:rPr>
              <a:t> 382 was at 5</a:t>
            </a:r>
            <a:r>
              <a:rPr lang="en-US" baseline="30000" dirty="0" smtClean="0">
                <a:latin typeface="Arial Black" pitchFamily="34" charset="0"/>
              </a:rPr>
              <a:t>th</a:t>
            </a:r>
            <a:r>
              <a:rPr lang="en-US" dirty="0" smtClean="0">
                <a:latin typeface="Arial Black" pitchFamily="34" charset="0"/>
              </a:rPr>
              <a:t> level with CHS 282 all prerequisite for 7 – 9 </a:t>
            </a:r>
            <a:r>
              <a:rPr lang="en-US" dirty="0" err="1" smtClean="0">
                <a:latin typeface="Arial Black" pitchFamily="34" charset="0"/>
              </a:rPr>
              <a:t>Darw</a:t>
            </a:r>
            <a:r>
              <a:rPr lang="en-US" dirty="0" smtClean="0">
                <a:latin typeface="Arial Black" pitchFamily="34" charset="0"/>
              </a:rPr>
              <a:t> </a:t>
            </a:r>
          </a:p>
        </p:txBody>
      </p:sp>
      <p:sp>
        <p:nvSpPr>
          <p:cNvPr id="9" name="مستطيل 8"/>
          <p:cNvSpPr/>
          <p:nvPr/>
        </p:nvSpPr>
        <p:spPr>
          <a:xfrm>
            <a:off x="857224" y="5286388"/>
            <a:ext cx="7858180" cy="400110"/>
          </a:xfrm>
          <a:prstGeom prst="rect">
            <a:avLst/>
          </a:prstGeom>
        </p:spPr>
        <p:txBody>
          <a:bodyPr wrap="square">
            <a:spAutoFit/>
          </a:bodyPr>
          <a:lstStyle/>
          <a:p>
            <a:pPr algn="ctr" rtl="0"/>
            <a:r>
              <a:rPr lang="en-US" sz="2000" b="1" dirty="0" smtClean="0">
                <a:latin typeface="Arial Black" pitchFamily="34" charset="0"/>
              </a:rPr>
              <a:t>How Do You Think – Do You Understand This ?!! </a:t>
            </a:r>
            <a:endParaRPr lang="ar-SA" sz="2000" b="1" dirty="0">
              <a:latin typeface="Arial Black" pitchFamily="34" charset="0"/>
            </a:endParaRPr>
          </a:p>
        </p:txBody>
      </p:sp>
      <p:pic>
        <p:nvPicPr>
          <p:cNvPr id="16388" name="Picture 4" descr="http://colleges.ksu.edu.sa/AppliedMedicalSciences/CommunityHealthSciences/PublishingImages/peramid.jpg"/>
          <p:cNvPicPr>
            <a:picLocks noChangeAspect="1" noChangeArrowheads="1"/>
          </p:cNvPicPr>
          <p:nvPr/>
        </p:nvPicPr>
        <p:blipFill>
          <a:blip r:embed="rId4" cstate="print"/>
          <a:srcRect/>
          <a:stretch>
            <a:fillRect/>
          </a:stretch>
        </p:blipFill>
        <p:spPr bwMode="auto">
          <a:xfrm>
            <a:off x="5580112" y="692696"/>
            <a:ext cx="3419872" cy="4536504"/>
          </a:xfrm>
          <a:prstGeom prst="rect">
            <a:avLst/>
          </a:prstGeom>
          <a:noFill/>
        </p:spPr>
      </p:pic>
      <p:sp>
        <p:nvSpPr>
          <p:cNvPr id="11" name="مستطيل 10"/>
          <p:cNvSpPr/>
          <p:nvPr/>
        </p:nvSpPr>
        <p:spPr>
          <a:xfrm>
            <a:off x="1475656" y="6165304"/>
            <a:ext cx="6572296" cy="2616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100" dirty="0" smtClean="0">
                <a:hlinkClick r:id="rId5"/>
              </a:rPr>
              <a:t>http://colleges.ksu.edu.sa/AppliedMedicalSciences/CommunityHealthSciences/Pages/HEplan.aspx#</a:t>
            </a:r>
            <a:r>
              <a:rPr lang="en-US" sz="1100" dirty="0" smtClean="0"/>
              <a:t> </a:t>
            </a:r>
            <a:endParaRPr lang="ar-SA" sz="1100" dirty="0"/>
          </a:p>
        </p:txBody>
      </p:sp>
      <p:sp>
        <p:nvSpPr>
          <p:cNvPr id="12" name="مستطيل 11"/>
          <p:cNvSpPr/>
          <p:nvPr/>
        </p:nvSpPr>
        <p:spPr>
          <a:xfrm>
            <a:off x="6588224" y="332656"/>
            <a:ext cx="1638076" cy="30777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1400" b="1" dirty="0" smtClean="0"/>
              <a:t>Your HE Pyramid</a:t>
            </a:r>
            <a:endParaRPr lang="en-US" sz="1400" dirty="0"/>
          </a:p>
        </p:txBody>
      </p:sp>
    </p:spTree>
  </p:cSld>
  <p:clrMapOvr>
    <a:masterClrMapping/>
  </p:clrMapOvr>
  <p:transition>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785786" y="2714620"/>
            <a:ext cx="7786742" cy="135732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800" dirty="0" smtClean="0">
                <a:latin typeface="Arial Black" pitchFamily="34" charset="0"/>
              </a:rPr>
              <a:t>G Introduction</a:t>
            </a:r>
            <a:r>
              <a:rPr lang="en-US" sz="2800" dirty="0" smtClean="0"/>
              <a:t> </a:t>
            </a:r>
            <a:br>
              <a:rPr lang="en-US" sz="2800" dirty="0" smtClean="0"/>
            </a:br>
            <a:r>
              <a:rPr lang="en-US" sz="2800" dirty="0" smtClean="0"/>
              <a:t>Probe </a:t>
            </a:r>
            <a:r>
              <a:rPr lang="en-US" sz="2800" dirty="0" err="1" smtClean="0"/>
              <a:t>FuHE</a:t>
            </a:r>
            <a:r>
              <a:rPr lang="en-US" sz="2800" dirty="0" smtClean="0"/>
              <a:t>  </a:t>
            </a:r>
            <a:br>
              <a:rPr lang="en-US" sz="2800" dirty="0" smtClean="0"/>
            </a:br>
            <a:r>
              <a:rPr lang="en-US" sz="2800" dirty="0" smtClean="0"/>
              <a:t>Historical  Revolution &amp; Defining Terms</a:t>
            </a:r>
            <a:endParaRPr lang="ar-SA" sz="2800" dirty="0"/>
          </a:p>
        </p:txBody>
      </p:sp>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11</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378006" cy="2287156"/>
          </a:xfrm>
        </p:spPr>
        <p:style>
          <a:lnRef idx="3">
            <a:schemeClr val="lt1"/>
          </a:lnRef>
          <a:fillRef idx="1">
            <a:schemeClr val="dk1"/>
          </a:fillRef>
          <a:effectRef idx="1">
            <a:schemeClr val="dk1"/>
          </a:effectRef>
          <a:fontRef idx="minor">
            <a:schemeClr val="lt1"/>
          </a:fontRef>
        </p:style>
        <p:txBody>
          <a:bodyPr/>
          <a:lstStyle/>
          <a:p>
            <a:pPr algn="l" rtl="0">
              <a:buNone/>
            </a:pPr>
            <a:r>
              <a:rPr lang="en-US" sz="1800" b="1" dirty="0" err="1" smtClean="0">
                <a:latin typeface="+mj-lt"/>
                <a:hlinkClick r:id="rId2"/>
              </a:rPr>
              <a:t>History</a:t>
            </a:r>
            <a:r>
              <a:rPr lang="en-US" sz="1800" dirty="0" err="1" smtClean="0">
                <a:hlinkClick r:id="rId2"/>
              </a:rPr>
              <a:t>_of_Health_Education_and_Promotion</a:t>
            </a:r>
            <a:r>
              <a:rPr lang="en-US" sz="1800" dirty="0" smtClean="0">
                <a:hlinkClick r:id="rId2"/>
              </a:rPr>
              <a:t>_(</a:t>
            </a:r>
            <a:r>
              <a:rPr lang="en-US" sz="1800" dirty="0" smtClean="0"/>
              <a:t>American</a:t>
            </a:r>
            <a:r>
              <a:rPr lang="en-US" sz="1800" dirty="0" smtClean="0">
                <a:hlinkClick r:id="rId2"/>
              </a:rPr>
              <a:t>)  ?</a:t>
            </a:r>
            <a:r>
              <a:rPr lang="en-US" sz="2400" dirty="0" smtClean="0">
                <a:hlinkClick r:id="rId2"/>
              </a:rPr>
              <a:t>??!!!!</a:t>
            </a:r>
            <a:endParaRPr lang="en-US" sz="1800" dirty="0" smtClean="0">
              <a:hlinkClick r:id="rId2"/>
            </a:endParaRPr>
          </a:p>
          <a:p>
            <a:pPr algn="l" rtl="0">
              <a:buNone/>
            </a:pPr>
            <a:r>
              <a:rPr lang="en-US" sz="1800" dirty="0" smtClean="0">
                <a:hlinkClick r:id="rId2"/>
              </a:rPr>
              <a:t>http://www.powershow.com/view/664f5-N2NiY/History_of_Health_Education_and_Promotion_powerpoint_ppt_presentation</a:t>
            </a:r>
            <a:r>
              <a:rPr lang="en-US" sz="1800" dirty="0" smtClean="0"/>
              <a:t>   </a:t>
            </a:r>
          </a:p>
          <a:p>
            <a:pPr algn="l" rtl="0">
              <a:buNone/>
            </a:pPr>
            <a:r>
              <a:rPr lang="en-US" sz="1600" b="1" dirty="0" smtClean="0">
                <a:hlinkClick r:id="rId2"/>
              </a:rPr>
              <a:t>http://www.powershow.com/view/664f5-N2NiY/History_of_Health_Education_and_Promotion_powerpoint_ppt_presentation</a:t>
            </a:r>
            <a:r>
              <a:rPr lang="en-US" sz="1600" b="1" dirty="0" smtClean="0"/>
              <a:t> </a:t>
            </a:r>
          </a:p>
        </p:txBody>
      </p:sp>
      <p:sp>
        <p:nvSpPr>
          <p:cNvPr id="4" name="عنوان 1"/>
          <p:cNvSpPr>
            <a:spLocks noGrp="1"/>
          </p:cNvSpPr>
          <p:nvPr>
            <p:ph type="title"/>
          </p:nvPr>
        </p:nvSpPr>
        <p:spPr>
          <a:xfrm>
            <a:off x="1142976" y="118936"/>
            <a:ext cx="7000924" cy="285728"/>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600" dirty="0" smtClean="0"/>
              <a:t>Probe  FUHE 2</a:t>
            </a:r>
            <a:r>
              <a:rPr lang="en-US" sz="1600" baseline="30000" dirty="0" smtClean="0"/>
              <a:t>nd</a:t>
            </a:r>
            <a:r>
              <a:rPr lang="en-US" sz="1600" dirty="0" smtClean="0"/>
              <a:t>2015  Historical  Evolution &amp; Define Terms</a:t>
            </a:r>
            <a:endParaRPr lang="ar-SA" sz="1600" dirty="0"/>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12</a:t>
            </a:fld>
            <a:endParaRPr lang="en-US"/>
          </a:p>
        </p:txBody>
      </p:sp>
      <p:sp>
        <p:nvSpPr>
          <p:cNvPr id="7" name="عنصر نائب للتذييل 6"/>
          <p:cNvSpPr>
            <a:spLocks noGrp="1"/>
          </p:cNvSpPr>
          <p:nvPr>
            <p:ph type="ftr" sz="quarter" idx="11"/>
          </p:nvPr>
        </p:nvSpPr>
        <p:spPr>
          <a:xfrm>
            <a:off x="3429000" y="6473229"/>
            <a:ext cx="2895600" cy="268139"/>
          </a:xfrm>
        </p:spPr>
        <p:txBody>
          <a:bodyPr/>
          <a:lstStyle/>
          <a:p>
            <a:pPr>
              <a:defRPr/>
            </a:pPr>
            <a:r>
              <a:rPr lang="en-US" smtClean="0"/>
              <a:t>Johali1stFUHE2016</a:t>
            </a:r>
            <a:endParaRPr lang="en-US"/>
          </a:p>
        </p:txBody>
      </p:sp>
      <p:sp>
        <p:nvSpPr>
          <p:cNvPr id="9" name="مستطيل 8"/>
          <p:cNvSpPr/>
          <p:nvPr/>
        </p:nvSpPr>
        <p:spPr>
          <a:xfrm>
            <a:off x="467544" y="548680"/>
            <a:ext cx="8136904" cy="40011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buNone/>
            </a:pPr>
            <a:r>
              <a:rPr lang="en-US" sz="2000" b="1" dirty="0" smtClean="0"/>
              <a:t>One Learner Have To Present and Other Think \ Write Smart Note  </a:t>
            </a:r>
            <a:endParaRPr lang="ar-SA" sz="2000" b="1" dirty="0" smtClean="0"/>
          </a:p>
        </p:txBody>
      </p:sp>
      <p:sp>
        <p:nvSpPr>
          <p:cNvPr id="11" name="مستطيل 10"/>
          <p:cNvSpPr/>
          <p:nvPr/>
        </p:nvSpPr>
        <p:spPr>
          <a:xfrm>
            <a:off x="683568" y="4077072"/>
            <a:ext cx="8064896" cy="243143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buNone/>
            </a:pPr>
            <a:r>
              <a:rPr lang="en-US" b="1" i="1" dirty="0" smtClean="0"/>
              <a:t>(Just look and think how “the Creative  Historical Lecturer  l Health Educators “Write and Teach )</a:t>
            </a:r>
          </a:p>
          <a:p>
            <a:pPr algn="ctr" rtl="0">
              <a:buNone/>
            </a:pPr>
            <a:r>
              <a:rPr lang="en-US" sz="2400" b="1" i="1" dirty="0" smtClean="0"/>
              <a:t>It is a general Health – Education USA </a:t>
            </a:r>
            <a:r>
              <a:rPr lang="en-US" sz="2400" b="1" i="1" u="sng" dirty="0" smtClean="0"/>
              <a:t>but </a:t>
            </a:r>
            <a:r>
              <a:rPr lang="en-US" sz="2400" b="1" i="1" dirty="0" smtClean="0"/>
              <a:t> Interest: </a:t>
            </a:r>
          </a:p>
          <a:p>
            <a:pPr algn="ctr" rtl="0">
              <a:buFontTx/>
              <a:buChar char="-"/>
            </a:pPr>
            <a:r>
              <a:rPr lang="en-US" sz="2400" b="1" i="1" dirty="0" smtClean="0"/>
              <a:t>How other find &amp; </a:t>
            </a:r>
            <a:r>
              <a:rPr lang="en-US" sz="2000" b="1" i="1" dirty="0" smtClean="0"/>
              <a:t>bring to</a:t>
            </a:r>
          </a:p>
          <a:p>
            <a:pPr algn="ctr" rtl="0">
              <a:buFontTx/>
              <a:buChar char="-"/>
            </a:pPr>
            <a:endParaRPr lang="en-US" sz="2000" b="1" i="1" dirty="0" smtClean="0"/>
          </a:p>
          <a:p>
            <a:pPr algn="ctr" rtl="0">
              <a:buNone/>
            </a:pPr>
            <a:endParaRPr lang="en-US" sz="2000" b="1" i="1" dirty="0" smtClean="0"/>
          </a:p>
          <a:p>
            <a:pPr algn="ctr" rtl="0">
              <a:buNone/>
            </a:pPr>
            <a:r>
              <a:rPr lang="en-US" sz="2000" b="1" i="1" dirty="0" smtClean="0"/>
              <a:t> </a:t>
            </a:r>
            <a:r>
              <a:rPr lang="en-US" sz="2800" b="1" i="1" dirty="0" smtClean="0"/>
              <a:t>Life Expectancy !?</a:t>
            </a:r>
            <a:r>
              <a:rPr lang="en-US" b="1" i="1" dirty="0" smtClean="0"/>
              <a:t>**</a:t>
            </a:r>
            <a:endParaRPr lang="en-US" sz="2400" b="1" i="1" dirty="0" smtClean="0"/>
          </a:p>
        </p:txBody>
      </p:sp>
      <p:sp>
        <p:nvSpPr>
          <p:cNvPr id="12" name="سهم للأسفل 11"/>
          <p:cNvSpPr/>
          <p:nvPr/>
        </p:nvSpPr>
        <p:spPr>
          <a:xfrm>
            <a:off x="4375400" y="5517232"/>
            <a:ext cx="4846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13" name="مستطيل 12"/>
          <p:cNvSpPr/>
          <p:nvPr/>
        </p:nvSpPr>
        <p:spPr>
          <a:xfrm>
            <a:off x="971600" y="3635732"/>
            <a:ext cx="720080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b="1" dirty="0" err="1" smtClean="0"/>
              <a:t>History_of_Health_Education_and_Promotion</a:t>
            </a:r>
            <a:r>
              <a:rPr lang="en-US" b="1" dirty="0" smtClean="0"/>
              <a:t>  Search Video </a:t>
            </a:r>
            <a:endParaRPr lang="en-US" b="1" dirty="0"/>
          </a:p>
        </p:txBody>
      </p:sp>
    </p:spTree>
  </p:cSld>
  <p:clrMapOvr>
    <a:masterClrMapping/>
  </p:clrMapOvr>
  <p:transition>
    <p:push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116632"/>
            <a:ext cx="5842992" cy="432048"/>
          </a:xfrm>
        </p:spPr>
        <p:style>
          <a:lnRef idx="3">
            <a:schemeClr val="lt1"/>
          </a:lnRef>
          <a:fillRef idx="1">
            <a:schemeClr val="dk1"/>
          </a:fillRef>
          <a:effectRef idx="1">
            <a:schemeClr val="dk1"/>
          </a:effectRef>
          <a:fontRef idx="minor">
            <a:schemeClr val="lt1"/>
          </a:fontRef>
        </p:style>
        <p:txBody>
          <a:bodyPr/>
          <a:lstStyle/>
          <a:p>
            <a:pPr algn="ctr"/>
            <a:r>
              <a:rPr lang="en-US" sz="2400" i="1" dirty="0" smtClean="0">
                <a:solidFill>
                  <a:schemeClr val="tx1"/>
                </a:solidFill>
              </a:rPr>
              <a:t>Life Expectancy</a:t>
            </a:r>
            <a:endParaRPr lang="en-US"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a:xfrm>
            <a:off x="7020272" y="6570390"/>
            <a:ext cx="1901825" cy="287610"/>
          </a:xfrm>
        </p:spPr>
        <p:txBody>
          <a:bodyPr/>
          <a:lstStyle/>
          <a:p>
            <a:pPr>
              <a:defRPr/>
            </a:pPr>
            <a:fld id="{978C93D2-0CD3-44E6-B74B-98515F7048D2}" type="slidenum">
              <a:rPr lang="ar-SA" smtClean="0"/>
              <a:pPr>
                <a:defRPr/>
              </a:pPr>
              <a:t>13</a:t>
            </a:fld>
            <a:endParaRPr lang="en-US"/>
          </a:p>
        </p:txBody>
      </p:sp>
      <p:graphicFrame>
        <p:nvGraphicFramePr>
          <p:cNvPr id="8" name="جدول 7"/>
          <p:cNvGraphicFramePr>
            <a:graphicFrameLocks noGrp="1"/>
          </p:cNvGraphicFramePr>
          <p:nvPr/>
        </p:nvGraphicFramePr>
        <p:xfrm>
          <a:off x="395536" y="1124744"/>
          <a:ext cx="8352930" cy="4552713"/>
        </p:xfrm>
        <a:graphic>
          <a:graphicData uri="http://schemas.openxmlformats.org/drawingml/2006/table">
            <a:tbl>
              <a:tblPr/>
              <a:tblGrid>
                <a:gridCol w="810961"/>
                <a:gridCol w="1575589"/>
                <a:gridCol w="1193276"/>
                <a:gridCol w="1193276"/>
                <a:gridCol w="1193276"/>
                <a:gridCol w="1193276"/>
                <a:gridCol w="1193276"/>
              </a:tblGrid>
              <a:tr h="655621">
                <a:tc>
                  <a:txBody>
                    <a:bodyPr/>
                    <a:lstStyle/>
                    <a:p>
                      <a:pPr algn="ctr" rtl="0"/>
                      <a:r>
                        <a:rPr lang="en-US" sz="1600" b="1" dirty="0">
                          <a:latin typeface="Times New Roman" pitchFamily="18" charset="0"/>
                          <a:cs typeface="Times New Roman" pitchFamily="18" charset="0"/>
                        </a:rPr>
                        <a:t>Overall</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 </a:t>
                      </a:r>
                      <a:r>
                        <a:rPr lang="en-US" sz="1600" b="1" baseline="30000" dirty="0">
                          <a:latin typeface="Times New Roman" pitchFamily="18" charset="0"/>
                          <a:cs typeface="Times New Roman" pitchFamily="18" charset="0"/>
                          <a:hlinkClick r:id="rId3"/>
                        </a:rPr>
                        <a:t>[4]</a:t>
                      </a:r>
                      <a:endParaRPr lang="en-US" sz="1600" b="1" dirty="0">
                        <a:latin typeface="Times New Roman" pitchFamily="18" charset="0"/>
                        <a:cs typeface="Times New Roman" pitchFamily="18" charset="0"/>
                      </a:endParaRP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Country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Overall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Male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Male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Female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Female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a:t>
                      </a:r>
                    </a:p>
                  </a:txBody>
                  <a:tcPr marL="48964" marR="48964" marT="24482" marB="24482">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b="1" dirty="0">
                          <a:latin typeface="Times New Roman" pitchFamily="18" charset="0"/>
                          <a:cs typeface="Times New Roman" pitchFamily="18" charset="0"/>
                        </a:rPr>
                        <a:t> </a:t>
                      </a:r>
                      <a:r>
                        <a:rPr lang="en-US" sz="1800" b="1" dirty="0">
                          <a:latin typeface="Times New Roman" pitchFamily="18" charset="0"/>
                          <a:cs typeface="Times New Roman" pitchFamily="18" charset="0"/>
                          <a:hlinkClick r:id="rId5" tooltip="Monaco"/>
                        </a:rPr>
                        <a:t>Monaco</a:t>
                      </a:r>
                      <a:endParaRPr lang="en-US" sz="1800" b="1"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r>
              <a:tr h="314191">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b="1" dirty="0">
                          <a:latin typeface="Times New Roman" pitchFamily="18" charset="0"/>
                          <a:cs typeface="Times New Roman" pitchFamily="18" charset="0"/>
                        </a:rPr>
                        <a:t> </a:t>
                      </a:r>
                      <a:r>
                        <a:rPr lang="en-US" sz="1800" b="1" dirty="0">
                          <a:latin typeface="Times New Roman" pitchFamily="18" charset="0"/>
                          <a:cs typeface="Times New Roman" pitchFamily="18" charset="0"/>
                          <a:hlinkClick r:id="rId6" tooltip="Japan"/>
                        </a:rPr>
                        <a:t>Japan</a:t>
                      </a:r>
                      <a:endParaRPr lang="en-US" sz="1800" b="1"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87.3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3</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dirty="0">
                          <a:latin typeface="Times New Roman" pitchFamily="18" charset="0"/>
                          <a:cs typeface="Times New Roman" pitchFamily="18" charset="0"/>
                        </a:rPr>
                        <a:t> </a:t>
                      </a:r>
                      <a:r>
                        <a:rPr lang="en-US" sz="1800" dirty="0">
                          <a:latin typeface="Times New Roman" pitchFamily="18" charset="0"/>
                          <a:cs typeface="Times New Roman" pitchFamily="18" charset="0"/>
                          <a:hlinkClick r:id="rId7" tooltip="Andorra"/>
                        </a:rPr>
                        <a:t>Andorra</a:t>
                      </a:r>
                      <a:endParaRPr lang="en-US" sz="1800"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r>
              <a:tr h="393941">
                <a:tc>
                  <a:txBody>
                    <a:bodyPr/>
                    <a:lstStyle/>
                    <a:p>
                      <a:pPr algn="ctr" rtl="0"/>
                      <a:r>
                        <a:rPr lang="ar-SA" sz="1800">
                          <a:latin typeface="Times New Roman" pitchFamily="18" charset="0"/>
                          <a:cs typeface="Times New Roman" pitchFamily="18" charset="0"/>
                        </a:rPr>
                        <a:t>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8" tooltip="Singapore"/>
                        </a:rPr>
                        <a:t>Singapore</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4</a:t>
                      </a:r>
                    </a:p>
                  </a:txBody>
                  <a:tcPr marL="48964" marR="48964" marT="24482" marB="24482" anchor="ctr">
                    <a:lnL>
                      <a:noFill/>
                    </a:lnL>
                    <a:lnR>
                      <a:noFill/>
                    </a:lnR>
                    <a:lnT>
                      <a:noFill/>
                    </a:lnT>
                    <a:lnB>
                      <a:noFill/>
                    </a:lnB>
                    <a:blipFill>
                      <a:blip r:embed="rId4"/>
                      <a:tile tx="0" ty="0" sx="100000" sy="100000" flip="none" algn="tl"/>
                    </a:blipFill>
                  </a:tcPr>
                </a:tc>
              </a:tr>
              <a:tr h="580795">
                <a:tc>
                  <a:txBody>
                    <a:bodyPr/>
                    <a:lstStyle/>
                    <a:p>
                      <a:pPr algn="ctr" rtl="0"/>
                      <a:r>
                        <a:rPr lang="ar-SA" sz="1800">
                          <a:latin typeface="Times New Roman" pitchFamily="18" charset="0"/>
                          <a:cs typeface="Times New Roman" pitchFamily="18" charset="0"/>
                        </a:rPr>
                        <a:t>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9" tooltip="Hong Kong"/>
                        </a:rPr>
                        <a:t>Hong Kong</a:t>
                      </a:r>
                      <a:r>
                        <a:rPr lang="en-US" sz="1800">
                          <a:latin typeface="Times New Roman" pitchFamily="18" charset="0"/>
                          <a:cs typeface="Times New Roman" pitchFamily="18" charset="0"/>
                        </a:rPr>
                        <a:t> (PRC)</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r>
              <a:tr h="501994">
                <a:tc>
                  <a:txBody>
                    <a:bodyPr/>
                    <a:lstStyle/>
                    <a:p>
                      <a:pPr algn="ctr" rtl="0"/>
                      <a:r>
                        <a:rPr lang="ar-SA" sz="1800" dirty="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0" tooltip="San Marino"/>
                        </a:rPr>
                        <a:t>San Marino</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11</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dirty="0">
                          <a:latin typeface="Times New Roman" pitchFamily="18" charset="0"/>
                          <a:cs typeface="Times New Roman" pitchFamily="18" charset="0"/>
                        </a:rPr>
                        <a:t>7</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1" tooltip="Iceland"/>
                        </a:rPr>
                        <a:t>Iceland</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81.4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r>
              <a:tr h="314191">
                <a:tc>
                  <a:txBody>
                    <a:bodyPr/>
                    <a:lstStyle/>
                    <a:p>
                      <a:pPr algn="ctr" rtl="0"/>
                      <a:r>
                        <a:rPr lang="ar-SA" sz="1800">
                          <a:latin typeface="Times New Roman" pitchFamily="18" charset="0"/>
                          <a:cs typeface="Times New Roman" pitchFamily="18" charset="0"/>
                        </a:rPr>
                        <a:t>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2" tooltip="Italy"/>
                        </a:rPr>
                        <a:t>Italy</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10</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5</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3" tooltip="Sweden"/>
                        </a:rPr>
                        <a:t>Sweden</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81.4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13</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10</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4" tooltip="Australia"/>
                        </a:rPr>
                        <a:t>Australia</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7</a:t>
                      </a:r>
                    </a:p>
                  </a:txBody>
                  <a:tcPr marL="48964" marR="48964" marT="24482" marB="24482" anchor="ctr">
                    <a:lnL>
                      <a:noFill/>
                    </a:lnL>
                    <a:lnR>
                      <a:noFill/>
                    </a:lnR>
                    <a:lnT>
                      <a:noFill/>
                    </a:lnT>
                    <a:lnB>
                      <a:noFill/>
                    </a:lnB>
                    <a:blipFill>
                      <a:blip r:embed="rId4"/>
                      <a:tile tx="0" ty="0" sx="100000" sy="100000" flip="none" algn="tl"/>
                    </a:blipFill>
                  </a:tcPr>
                </a:tc>
              </a:tr>
            </a:tbl>
          </a:graphicData>
        </a:graphic>
      </p:graphicFrame>
      <p:sp>
        <p:nvSpPr>
          <p:cNvPr id="247809" name="Rectangle 1"/>
          <p:cNvSpPr>
            <a:spLocks noChangeArrowheads="1"/>
          </p:cNvSpPr>
          <p:nvPr/>
        </p:nvSpPr>
        <p:spPr bwMode="auto">
          <a:xfrm>
            <a:off x="1331640" y="548680"/>
            <a:ext cx="6552728" cy="46166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err="1" smtClean="0">
                <a:ln>
                  <a:noFill/>
                </a:ln>
                <a:solidFill>
                  <a:schemeClr val="tx1"/>
                </a:solidFill>
                <a:effectLst/>
                <a:latin typeface="+mj-lt"/>
                <a:cs typeface="Arial" pitchFamily="34" charset="0"/>
              </a:rPr>
              <a:t>List by the World Health Organizatio</a:t>
            </a:r>
            <a:r>
              <a:rPr kumimoji="0" lang="en-US" sz="1600" b="1" i="0" u="none" strike="noStrike" cap="none" normalizeH="0" baseline="0" dirty="0" smtClean="0">
                <a:ln>
                  <a:noFill/>
                </a:ln>
                <a:solidFill>
                  <a:schemeClr val="tx1"/>
                </a:solidFill>
                <a:effectLst/>
                <a:latin typeface="+mj-lt"/>
                <a:cs typeface="Arial" pitchFamily="34" charset="0"/>
              </a:rPr>
              <a:t>n</a:t>
            </a:r>
            <a:r>
              <a:rPr kumimoji="0" lang="en-US" sz="1600" b="1" i="0" u="none" strike="noStrike" cap="none" normalizeH="0" dirty="0" smtClean="0">
                <a:ln>
                  <a:noFill/>
                </a:ln>
                <a:solidFill>
                  <a:schemeClr val="tx1"/>
                </a:solidFill>
                <a:effectLst/>
                <a:latin typeface="+mj-lt"/>
                <a:cs typeface="Arial" pitchFamily="34" charset="0"/>
              </a:rPr>
              <a:t> 2013</a:t>
            </a:r>
            <a:r>
              <a:rPr kumimoji="0" lang="ar-SA" sz="900" b="1" i="0" u="none" strike="noStrike" cap="none" normalizeH="0" baseline="0" dirty="0" smtClean="0">
                <a:ln>
                  <a:noFill/>
                </a:ln>
                <a:solidFill>
                  <a:schemeClr val="tx1"/>
                </a:solidFill>
                <a:effectLst/>
                <a:latin typeface="+mj-lt"/>
                <a:cs typeface="Arial" pitchFamily="34" charset="0"/>
              </a:rPr>
              <a:t> </a:t>
            </a:r>
            <a:r>
              <a:rPr kumimoji="0" lang="ar-SA" sz="2400" b="1" i="0" u="none" strike="noStrike" cap="none" normalizeH="0" baseline="0" dirty="0" smtClean="0">
                <a:ln>
                  <a:noFill/>
                </a:ln>
                <a:solidFill>
                  <a:schemeClr val="tx1"/>
                </a:solidFill>
                <a:effectLst/>
                <a:latin typeface="+mj-lt"/>
                <a:cs typeface="Arial" pitchFamily="34" charset="0"/>
              </a:rPr>
              <a:t>  </a:t>
            </a:r>
          </a:p>
        </p:txBody>
      </p:sp>
      <p:pic>
        <p:nvPicPr>
          <p:cNvPr id="247810" name="Picture 2" descr="http://upload.wikimedia.org/wikipedia/commons/thumb/e/ea/Flag_of_Monaco.svg/19px-Flag_of_Monaco.svg.png"/>
          <p:cNvPicPr>
            <a:picLocks noChangeAspect="1" noChangeArrowheads="1"/>
          </p:cNvPicPr>
          <p:nvPr/>
        </p:nvPicPr>
        <p:blipFill>
          <a:blip r:embed="rId15" cstate="print"/>
          <a:srcRect/>
          <a:stretch>
            <a:fillRect/>
          </a:stretch>
        </p:blipFill>
        <p:spPr bwMode="auto">
          <a:xfrm>
            <a:off x="0" y="-38100"/>
            <a:ext cx="180975" cy="142875"/>
          </a:xfrm>
          <a:prstGeom prst="rect">
            <a:avLst/>
          </a:prstGeom>
          <a:noFill/>
        </p:spPr>
      </p:pic>
      <p:pic>
        <p:nvPicPr>
          <p:cNvPr id="247811" name="Picture 3" descr="http://upload.wikimedia.org/wikipedia/en/thumb/9/9e/Flag_of_Japan.svg/23px-Flag_of_Japan.svg.png"/>
          <p:cNvPicPr>
            <a:picLocks noChangeAspect="1" noChangeArrowheads="1"/>
          </p:cNvPicPr>
          <p:nvPr/>
        </p:nvPicPr>
        <p:blipFill>
          <a:blip r:embed="rId16" cstate="print"/>
          <a:srcRect/>
          <a:stretch>
            <a:fillRect/>
          </a:stretch>
        </p:blipFill>
        <p:spPr bwMode="auto">
          <a:xfrm>
            <a:off x="63500" y="-38100"/>
            <a:ext cx="219075" cy="142875"/>
          </a:xfrm>
          <a:prstGeom prst="rect">
            <a:avLst/>
          </a:prstGeom>
          <a:noFill/>
        </p:spPr>
      </p:pic>
      <p:pic>
        <p:nvPicPr>
          <p:cNvPr id="247812" name="Picture 4" descr="http://upload.wikimedia.org/wikipedia/commons/thumb/1/19/Flag_of_Andorra.svg/22px-Flag_of_Andorra.svg.png"/>
          <p:cNvPicPr>
            <a:picLocks noChangeAspect="1" noChangeArrowheads="1"/>
          </p:cNvPicPr>
          <p:nvPr/>
        </p:nvPicPr>
        <p:blipFill>
          <a:blip r:embed="rId17" cstate="print"/>
          <a:srcRect/>
          <a:stretch>
            <a:fillRect/>
          </a:stretch>
        </p:blipFill>
        <p:spPr bwMode="auto">
          <a:xfrm>
            <a:off x="254000" y="-38100"/>
            <a:ext cx="209550" cy="142875"/>
          </a:xfrm>
          <a:prstGeom prst="rect">
            <a:avLst/>
          </a:prstGeom>
          <a:noFill/>
        </p:spPr>
      </p:pic>
      <p:pic>
        <p:nvPicPr>
          <p:cNvPr id="247813" name="Picture 5" descr="http://upload.wikimedia.org/wikipedia/commons/thumb/4/48/Flag_of_Singapore.svg/23px-Flag_of_Singapore.svg.png"/>
          <p:cNvPicPr>
            <a:picLocks noChangeAspect="1" noChangeArrowheads="1"/>
          </p:cNvPicPr>
          <p:nvPr/>
        </p:nvPicPr>
        <p:blipFill>
          <a:blip r:embed="rId18" cstate="print"/>
          <a:srcRect/>
          <a:stretch>
            <a:fillRect/>
          </a:stretch>
        </p:blipFill>
        <p:spPr bwMode="auto">
          <a:xfrm>
            <a:off x="476250" y="-38100"/>
            <a:ext cx="219075" cy="142875"/>
          </a:xfrm>
          <a:prstGeom prst="rect">
            <a:avLst/>
          </a:prstGeom>
          <a:noFill/>
        </p:spPr>
      </p:pic>
      <p:pic>
        <p:nvPicPr>
          <p:cNvPr id="247814" name="Picture 6" descr="http://upload.wikimedia.org/wikipedia/commons/thumb/5/5b/Flag_of_Hong_Kong.svg/23px-Flag_of_Hong_Kong.svg.png"/>
          <p:cNvPicPr>
            <a:picLocks noChangeAspect="1" noChangeArrowheads="1"/>
          </p:cNvPicPr>
          <p:nvPr/>
        </p:nvPicPr>
        <p:blipFill>
          <a:blip r:embed="rId19" cstate="print"/>
          <a:srcRect/>
          <a:stretch>
            <a:fillRect/>
          </a:stretch>
        </p:blipFill>
        <p:spPr bwMode="auto">
          <a:xfrm>
            <a:off x="698500" y="-38100"/>
            <a:ext cx="219075" cy="142875"/>
          </a:xfrm>
          <a:prstGeom prst="rect">
            <a:avLst/>
          </a:prstGeom>
          <a:noFill/>
        </p:spPr>
      </p:pic>
      <p:pic>
        <p:nvPicPr>
          <p:cNvPr id="247815" name="Picture 7" descr="http://upload.wikimedia.org/wikipedia/commons/thumb/b/b1/Flag_of_San_Marino.svg/20px-Flag_of_San_Marino.svg.png"/>
          <p:cNvPicPr>
            <a:picLocks noChangeAspect="1" noChangeArrowheads="1"/>
          </p:cNvPicPr>
          <p:nvPr/>
        </p:nvPicPr>
        <p:blipFill>
          <a:blip r:embed="rId20" cstate="print"/>
          <a:srcRect/>
          <a:stretch>
            <a:fillRect/>
          </a:stretch>
        </p:blipFill>
        <p:spPr bwMode="auto">
          <a:xfrm>
            <a:off x="920750" y="-38100"/>
            <a:ext cx="190500" cy="142875"/>
          </a:xfrm>
          <a:prstGeom prst="rect">
            <a:avLst/>
          </a:prstGeom>
          <a:noFill/>
        </p:spPr>
      </p:pic>
      <p:pic>
        <p:nvPicPr>
          <p:cNvPr id="247816" name="Picture 8" descr="http://upload.wikimedia.org/wikipedia/commons/thumb/c/ce/Flag_of_Iceland.svg/21px-Flag_of_Iceland.svg.png"/>
          <p:cNvPicPr>
            <a:picLocks noChangeAspect="1" noChangeArrowheads="1"/>
          </p:cNvPicPr>
          <p:nvPr/>
        </p:nvPicPr>
        <p:blipFill>
          <a:blip r:embed="rId21" cstate="print"/>
          <a:srcRect/>
          <a:stretch>
            <a:fillRect/>
          </a:stretch>
        </p:blipFill>
        <p:spPr bwMode="auto">
          <a:xfrm>
            <a:off x="1143000" y="-38100"/>
            <a:ext cx="200025" cy="142875"/>
          </a:xfrm>
          <a:prstGeom prst="rect">
            <a:avLst/>
          </a:prstGeom>
          <a:noFill/>
        </p:spPr>
      </p:pic>
      <p:pic>
        <p:nvPicPr>
          <p:cNvPr id="247817" name="Picture 9" descr="http://upload.wikimedia.org/wikipedia/en/thumb/0/03/Flag_of_Italy.svg/23px-Flag_of_Italy.svg.png"/>
          <p:cNvPicPr>
            <a:picLocks noChangeAspect="1" noChangeArrowheads="1"/>
          </p:cNvPicPr>
          <p:nvPr/>
        </p:nvPicPr>
        <p:blipFill>
          <a:blip r:embed="rId22" cstate="print"/>
          <a:srcRect/>
          <a:stretch>
            <a:fillRect/>
          </a:stretch>
        </p:blipFill>
        <p:spPr bwMode="auto">
          <a:xfrm>
            <a:off x="1365250" y="-38100"/>
            <a:ext cx="219075" cy="142875"/>
          </a:xfrm>
          <a:prstGeom prst="rect">
            <a:avLst/>
          </a:prstGeom>
          <a:noFill/>
        </p:spPr>
      </p:pic>
      <p:pic>
        <p:nvPicPr>
          <p:cNvPr id="247818" name="Picture 10" descr="http://upload.wikimedia.org/wikipedia/en/thumb/4/4c/Flag_of_Sweden.svg/23px-Flag_of_Sweden.svg.png"/>
          <p:cNvPicPr>
            <a:picLocks noChangeAspect="1" noChangeArrowheads="1"/>
          </p:cNvPicPr>
          <p:nvPr/>
        </p:nvPicPr>
        <p:blipFill>
          <a:blip r:embed="rId23" cstate="print"/>
          <a:srcRect/>
          <a:stretch>
            <a:fillRect/>
          </a:stretch>
        </p:blipFill>
        <p:spPr bwMode="auto">
          <a:xfrm>
            <a:off x="1587500" y="-38100"/>
            <a:ext cx="219075" cy="133350"/>
          </a:xfrm>
          <a:prstGeom prst="rect">
            <a:avLst/>
          </a:prstGeom>
          <a:noFill/>
        </p:spPr>
      </p:pic>
      <p:pic>
        <p:nvPicPr>
          <p:cNvPr id="247819" name="Picture 11" descr="http://upload.wikimedia.org/wikipedia/en/thumb/b/b9/Flag_of_Australia.svg/23px-Flag_of_Australia.svg.png"/>
          <p:cNvPicPr>
            <a:picLocks noChangeAspect="1" noChangeArrowheads="1"/>
          </p:cNvPicPr>
          <p:nvPr/>
        </p:nvPicPr>
        <p:blipFill>
          <a:blip r:embed="rId24" cstate="print"/>
          <a:srcRect/>
          <a:stretch>
            <a:fillRect/>
          </a:stretch>
        </p:blipFill>
        <p:spPr bwMode="auto">
          <a:xfrm>
            <a:off x="1806575" y="-38100"/>
            <a:ext cx="219075" cy="114300"/>
          </a:xfrm>
          <a:prstGeom prst="rect">
            <a:avLst/>
          </a:prstGeom>
          <a:noFill/>
        </p:spPr>
      </p:pic>
      <p:sp>
        <p:nvSpPr>
          <p:cNvPr id="26" name="مستطيل 25"/>
          <p:cNvSpPr/>
          <p:nvPr/>
        </p:nvSpPr>
        <p:spPr>
          <a:xfrm>
            <a:off x="1475656" y="6361583"/>
            <a:ext cx="6948264"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400" dirty="0" smtClean="0"/>
              <a:t>http://en.wikipedia.org/wiki/List_of_countries_by_life_expectancy</a:t>
            </a:r>
            <a:endParaRPr lang="en-US" sz="1400" dirty="0"/>
          </a:p>
        </p:txBody>
      </p:sp>
      <p:sp>
        <p:nvSpPr>
          <p:cNvPr id="19" name="مستطيل 18"/>
          <p:cNvSpPr/>
          <p:nvPr/>
        </p:nvSpPr>
        <p:spPr>
          <a:xfrm>
            <a:off x="3779912" y="5877272"/>
            <a:ext cx="2018565" cy="369332"/>
          </a:xfrm>
          <a:prstGeom prst="rect">
            <a:avLst/>
          </a:prstGeom>
        </p:spPr>
        <p:txBody>
          <a:bodyPr wrap="none">
            <a:spAutoFit/>
          </a:bodyPr>
          <a:lstStyle/>
          <a:p>
            <a:r>
              <a:rPr lang="en-US" dirty="0" smtClean="0"/>
              <a:t>Top the Longest ?</a:t>
            </a:r>
            <a:endParaRPr lang="en-US" dirty="0"/>
          </a:p>
        </p:txBody>
      </p:sp>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0"/>
            <a:ext cx="5842992" cy="576064"/>
          </a:xfrm>
        </p:spPr>
        <p:style>
          <a:lnRef idx="3">
            <a:schemeClr val="lt1"/>
          </a:lnRef>
          <a:fillRef idx="1">
            <a:schemeClr val="dk1"/>
          </a:fillRef>
          <a:effectRef idx="1">
            <a:schemeClr val="dk1"/>
          </a:effectRef>
          <a:fontRef idx="minor">
            <a:schemeClr val="lt1"/>
          </a:fontRef>
        </p:style>
        <p:txBody>
          <a:bodyPr/>
          <a:lstStyle/>
          <a:p>
            <a:pPr algn="ctr"/>
            <a:r>
              <a:rPr lang="en-US" sz="2400" i="1" dirty="0" smtClean="0">
                <a:solidFill>
                  <a:schemeClr val="tx1"/>
                </a:solidFill>
              </a:rPr>
              <a:t>Life Expectancy</a:t>
            </a:r>
            <a:endParaRPr lang="en-US"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14</a:t>
            </a:fld>
            <a:endParaRPr lang="en-US"/>
          </a:p>
        </p:txBody>
      </p:sp>
      <p:sp>
        <p:nvSpPr>
          <p:cNvPr id="247809" name="Rectangle 1"/>
          <p:cNvSpPr>
            <a:spLocks noChangeArrowheads="1"/>
          </p:cNvSpPr>
          <p:nvPr/>
        </p:nvSpPr>
        <p:spPr bwMode="auto">
          <a:xfrm>
            <a:off x="2195736" y="688340"/>
            <a:ext cx="5004048" cy="292388"/>
          </a:xfrm>
          <a:prstGeom prst="rect">
            <a:avLst/>
          </a:prstGeom>
          <a:solidFill>
            <a:schemeClr val="accent2"/>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err="1" smtClean="0">
                <a:ln>
                  <a:noFill/>
                </a:ln>
                <a:solidFill>
                  <a:schemeClr val="tx1"/>
                </a:solidFill>
                <a:effectLst/>
                <a:latin typeface="Arial" pitchFamily="34" charset="0"/>
                <a:cs typeface="Arial" pitchFamily="34" charset="0"/>
              </a:rPr>
              <a:t>List by the World Health Organizatio</a:t>
            </a:r>
            <a:r>
              <a:rPr kumimoji="0" lang="en-US" sz="1300" b="1" i="0" u="none" strike="noStrike" cap="none" normalizeH="0" baseline="0" dirty="0" smtClean="0">
                <a:ln>
                  <a:noFill/>
                </a:ln>
                <a:solidFill>
                  <a:schemeClr val="tx1"/>
                </a:solidFill>
                <a:effectLst/>
                <a:latin typeface="Arial" pitchFamily="34" charset="0"/>
                <a:cs typeface="Arial" pitchFamily="34" charset="0"/>
              </a:rPr>
              <a:t>n</a:t>
            </a:r>
            <a:r>
              <a:rPr kumimoji="0" lang="en-US" sz="1300" b="1" i="0" u="none" strike="noStrike" cap="none" normalizeH="0" dirty="0" smtClean="0">
                <a:ln>
                  <a:noFill/>
                </a:ln>
                <a:solidFill>
                  <a:schemeClr val="tx1"/>
                </a:solidFill>
                <a:effectLst/>
                <a:latin typeface="Arial" pitchFamily="34" charset="0"/>
                <a:cs typeface="Arial" pitchFamily="34" charset="0"/>
              </a:rPr>
              <a:t> 2013</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7810" name="Picture 2" descr="http://upload.wikimedia.org/wikipedia/commons/thumb/e/ea/Flag_of_Monaco.svg/19px-Flag_of_Monaco.svg.png"/>
          <p:cNvPicPr>
            <a:picLocks noChangeAspect="1" noChangeArrowheads="1"/>
          </p:cNvPicPr>
          <p:nvPr/>
        </p:nvPicPr>
        <p:blipFill>
          <a:blip r:embed="rId3" cstate="print"/>
          <a:srcRect/>
          <a:stretch>
            <a:fillRect/>
          </a:stretch>
        </p:blipFill>
        <p:spPr bwMode="auto">
          <a:xfrm>
            <a:off x="0" y="-38100"/>
            <a:ext cx="180975" cy="142875"/>
          </a:xfrm>
          <a:prstGeom prst="rect">
            <a:avLst/>
          </a:prstGeom>
          <a:noFill/>
        </p:spPr>
      </p:pic>
      <p:pic>
        <p:nvPicPr>
          <p:cNvPr id="247811" name="Picture 3" descr="http://upload.wikimedia.org/wikipedia/en/thumb/9/9e/Flag_of_Japan.svg/23px-Flag_of_Japan.svg.png"/>
          <p:cNvPicPr>
            <a:picLocks noChangeAspect="1" noChangeArrowheads="1"/>
          </p:cNvPicPr>
          <p:nvPr/>
        </p:nvPicPr>
        <p:blipFill>
          <a:blip r:embed="rId4" cstate="print"/>
          <a:srcRect/>
          <a:stretch>
            <a:fillRect/>
          </a:stretch>
        </p:blipFill>
        <p:spPr bwMode="auto">
          <a:xfrm>
            <a:off x="63500" y="-38100"/>
            <a:ext cx="219075" cy="142875"/>
          </a:xfrm>
          <a:prstGeom prst="rect">
            <a:avLst/>
          </a:prstGeom>
          <a:noFill/>
        </p:spPr>
      </p:pic>
      <p:pic>
        <p:nvPicPr>
          <p:cNvPr id="247812" name="Picture 4" descr="http://upload.wikimedia.org/wikipedia/commons/thumb/1/19/Flag_of_Andorra.svg/22px-Flag_of_Andorra.svg.png"/>
          <p:cNvPicPr>
            <a:picLocks noChangeAspect="1" noChangeArrowheads="1"/>
          </p:cNvPicPr>
          <p:nvPr/>
        </p:nvPicPr>
        <p:blipFill>
          <a:blip r:embed="rId5" cstate="print"/>
          <a:srcRect/>
          <a:stretch>
            <a:fillRect/>
          </a:stretch>
        </p:blipFill>
        <p:spPr bwMode="auto">
          <a:xfrm>
            <a:off x="254000" y="-38100"/>
            <a:ext cx="209550" cy="142875"/>
          </a:xfrm>
          <a:prstGeom prst="rect">
            <a:avLst/>
          </a:prstGeom>
          <a:noFill/>
        </p:spPr>
      </p:pic>
      <p:pic>
        <p:nvPicPr>
          <p:cNvPr id="247813" name="Picture 5" descr="http://upload.wikimedia.org/wikipedia/commons/thumb/4/48/Flag_of_Singapore.svg/23px-Flag_of_Singapore.svg.png"/>
          <p:cNvPicPr>
            <a:picLocks noChangeAspect="1" noChangeArrowheads="1"/>
          </p:cNvPicPr>
          <p:nvPr/>
        </p:nvPicPr>
        <p:blipFill>
          <a:blip r:embed="rId6" cstate="print"/>
          <a:srcRect/>
          <a:stretch>
            <a:fillRect/>
          </a:stretch>
        </p:blipFill>
        <p:spPr bwMode="auto">
          <a:xfrm>
            <a:off x="476250" y="-38100"/>
            <a:ext cx="219075" cy="142875"/>
          </a:xfrm>
          <a:prstGeom prst="rect">
            <a:avLst/>
          </a:prstGeom>
          <a:noFill/>
        </p:spPr>
      </p:pic>
      <p:pic>
        <p:nvPicPr>
          <p:cNvPr id="247814" name="Picture 6" descr="http://upload.wikimedia.org/wikipedia/commons/thumb/5/5b/Flag_of_Hong_Kong.svg/23px-Flag_of_Hong_Kong.svg.png"/>
          <p:cNvPicPr>
            <a:picLocks noChangeAspect="1" noChangeArrowheads="1"/>
          </p:cNvPicPr>
          <p:nvPr/>
        </p:nvPicPr>
        <p:blipFill>
          <a:blip r:embed="rId7" cstate="print"/>
          <a:srcRect/>
          <a:stretch>
            <a:fillRect/>
          </a:stretch>
        </p:blipFill>
        <p:spPr bwMode="auto">
          <a:xfrm>
            <a:off x="698500" y="-38100"/>
            <a:ext cx="219075" cy="142875"/>
          </a:xfrm>
          <a:prstGeom prst="rect">
            <a:avLst/>
          </a:prstGeom>
          <a:noFill/>
        </p:spPr>
      </p:pic>
      <p:pic>
        <p:nvPicPr>
          <p:cNvPr id="247815" name="Picture 7" descr="http://upload.wikimedia.org/wikipedia/commons/thumb/b/b1/Flag_of_San_Marino.svg/20px-Flag_of_San_Marino.svg.png"/>
          <p:cNvPicPr>
            <a:picLocks noChangeAspect="1" noChangeArrowheads="1"/>
          </p:cNvPicPr>
          <p:nvPr/>
        </p:nvPicPr>
        <p:blipFill>
          <a:blip r:embed="rId8" cstate="print"/>
          <a:srcRect/>
          <a:stretch>
            <a:fillRect/>
          </a:stretch>
        </p:blipFill>
        <p:spPr bwMode="auto">
          <a:xfrm>
            <a:off x="920750" y="-38100"/>
            <a:ext cx="190500" cy="142875"/>
          </a:xfrm>
          <a:prstGeom prst="rect">
            <a:avLst/>
          </a:prstGeom>
          <a:noFill/>
        </p:spPr>
      </p:pic>
      <p:pic>
        <p:nvPicPr>
          <p:cNvPr id="247816" name="Picture 8" descr="http://upload.wikimedia.org/wikipedia/commons/thumb/c/ce/Flag_of_Iceland.svg/21px-Flag_of_Iceland.svg.png"/>
          <p:cNvPicPr>
            <a:picLocks noChangeAspect="1" noChangeArrowheads="1"/>
          </p:cNvPicPr>
          <p:nvPr/>
        </p:nvPicPr>
        <p:blipFill>
          <a:blip r:embed="rId9" cstate="print"/>
          <a:srcRect/>
          <a:stretch>
            <a:fillRect/>
          </a:stretch>
        </p:blipFill>
        <p:spPr bwMode="auto">
          <a:xfrm>
            <a:off x="1143000" y="-38100"/>
            <a:ext cx="200025" cy="142875"/>
          </a:xfrm>
          <a:prstGeom prst="rect">
            <a:avLst/>
          </a:prstGeom>
          <a:noFill/>
        </p:spPr>
      </p:pic>
      <p:pic>
        <p:nvPicPr>
          <p:cNvPr id="247817" name="Picture 9" descr="http://upload.wikimedia.org/wikipedia/en/thumb/0/03/Flag_of_Italy.svg/23px-Flag_of_Italy.svg.png"/>
          <p:cNvPicPr>
            <a:picLocks noChangeAspect="1" noChangeArrowheads="1"/>
          </p:cNvPicPr>
          <p:nvPr/>
        </p:nvPicPr>
        <p:blipFill>
          <a:blip r:embed="rId10" cstate="print"/>
          <a:srcRect/>
          <a:stretch>
            <a:fillRect/>
          </a:stretch>
        </p:blipFill>
        <p:spPr bwMode="auto">
          <a:xfrm>
            <a:off x="1365250" y="-38100"/>
            <a:ext cx="219075" cy="142875"/>
          </a:xfrm>
          <a:prstGeom prst="rect">
            <a:avLst/>
          </a:prstGeom>
          <a:noFill/>
        </p:spPr>
      </p:pic>
      <p:pic>
        <p:nvPicPr>
          <p:cNvPr id="247818" name="Picture 10" descr="http://upload.wikimedia.org/wikipedia/en/thumb/4/4c/Flag_of_Sweden.svg/23px-Flag_of_Sweden.svg.png"/>
          <p:cNvPicPr>
            <a:picLocks noChangeAspect="1" noChangeArrowheads="1"/>
          </p:cNvPicPr>
          <p:nvPr/>
        </p:nvPicPr>
        <p:blipFill>
          <a:blip r:embed="rId11" cstate="print"/>
          <a:srcRect/>
          <a:stretch>
            <a:fillRect/>
          </a:stretch>
        </p:blipFill>
        <p:spPr bwMode="auto">
          <a:xfrm>
            <a:off x="1587500" y="-38100"/>
            <a:ext cx="219075" cy="133350"/>
          </a:xfrm>
          <a:prstGeom prst="rect">
            <a:avLst/>
          </a:prstGeom>
          <a:noFill/>
        </p:spPr>
      </p:pic>
      <p:pic>
        <p:nvPicPr>
          <p:cNvPr id="247819" name="Picture 11" descr="http://upload.wikimedia.org/wikipedia/en/thumb/b/b9/Flag_of_Australia.svg/23px-Flag_of_Australia.svg.png"/>
          <p:cNvPicPr>
            <a:picLocks noChangeAspect="1" noChangeArrowheads="1"/>
          </p:cNvPicPr>
          <p:nvPr/>
        </p:nvPicPr>
        <p:blipFill>
          <a:blip r:embed="rId12" cstate="print"/>
          <a:srcRect/>
          <a:stretch>
            <a:fillRect/>
          </a:stretch>
        </p:blipFill>
        <p:spPr bwMode="auto">
          <a:xfrm>
            <a:off x="1806575" y="-38100"/>
            <a:ext cx="219075" cy="114300"/>
          </a:xfrm>
          <a:prstGeom prst="rect">
            <a:avLst/>
          </a:prstGeom>
          <a:noFill/>
        </p:spPr>
      </p:pic>
      <p:graphicFrame>
        <p:nvGraphicFramePr>
          <p:cNvPr id="18" name="جدول 17"/>
          <p:cNvGraphicFramePr>
            <a:graphicFrameLocks noGrp="1"/>
          </p:cNvGraphicFramePr>
          <p:nvPr/>
        </p:nvGraphicFramePr>
        <p:xfrm>
          <a:off x="1043610" y="1628800"/>
          <a:ext cx="7416822" cy="3184375"/>
        </p:xfrm>
        <a:graphic>
          <a:graphicData uri="http://schemas.openxmlformats.org/drawingml/2006/table">
            <a:tbl>
              <a:tblPr/>
              <a:tblGrid>
                <a:gridCol w="864094"/>
                <a:gridCol w="1656184"/>
                <a:gridCol w="1008112"/>
                <a:gridCol w="1080120"/>
                <a:gridCol w="936104"/>
                <a:gridCol w="1008112"/>
                <a:gridCol w="864096"/>
              </a:tblGrid>
              <a:tr h="636875">
                <a:tc>
                  <a:txBody>
                    <a:bodyPr/>
                    <a:lstStyle/>
                    <a:p>
                      <a:pPr algn="l" rtl="0"/>
                      <a:r>
                        <a:rPr lang="ar-SA" dirty="0"/>
                        <a:t>96</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4" tooltip="Turkey"/>
                        </a:rPr>
                        <a:t>Turkey</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dirty="0"/>
                        <a:t>74.4</a:t>
                      </a:r>
                    </a:p>
                  </a:txBody>
                  <a:tcPr anchor="ctr">
                    <a:lnL>
                      <a:noFill/>
                    </a:lnL>
                    <a:lnR>
                      <a:noFill/>
                    </a:lnR>
                    <a:lnT>
                      <a:noFill/>
                    </a:lnT>
                    <a:lnB>
                      <a:noFill/>
                    </a:lnB>
                    <a:blipFill>
                      <a:blip r:embed="rId13"/>
                      <a:tile tx="0" ty="0" sx="100000" sy="100000" flip="none" algn="tl"/>
                    </a:blipFill>
                  </a:tcPr>
                </a:tc>
                <a:tc>
                  <a:txBody>
                    <a:bodyPr/>
                    <a:lstStyle/>
                    <a:p>
                      <a:pPr algn="ctr" rtl="0"/>
                      <a:r>
                        <a:rPr lang="ar-SA"/>
                        <a:t>72.4</a:t>
                      </a:r>
                    </a:p>
                  </a:txBody>
                  <a:tcPr anchor="ctr">
                    <a:lnL>
                      <a:noFill/>
                    </a:lnL>
                    <a:lnR>
                      <a:noFill/>
                    </a:lnR>
                    <a:lnT>
                      <a:noFill/>
                    </a:lnT>
                    <a:lnB>
                      <a:noFill/>
                    </a:lnB>
                    <a:blipFill>
                      <a:blip r:embed="rId13"/>
                      <a:tile tx="0" ty="0" sx="100000" sy="100000" flip="none" algn="tl"/>
                    </a:blipFill>
                  </a:tcPr>
                </a:tc>
                <a:tc>
                  <a:txBody>
                    <a:bodyPr/>
                    <a:lstStyle/>
                    <a:p>
                      <a:pPr algn="ctr" rtl="0"/>
                      <a:r>
                        <a:rPr lang="ar-SA" dirty="0"/>
                        <a:t>66</a:t>
                      </a:r>
                    </a:p>
                  </a:txBody>
                  <a:tcPr anchor="ctr">
                    <a:lnL>
                      <a:noFill/>
                    </a:lnL>
                    <a:lnR>
                      <a:noFill/>
                    </a:lnR>
                    <a:lnT>
                      <a:noFill/>
                    </a:lnT>
                    <a:lnB>
                      <a:noFill/>
                    </a:lnB>
                    <a:blipFill>
                      <a:blip r:embed="rId13"/>
                      <a:tile tx="0" ty="0" sx="100000" sy="100000" flip="none" algn="tl"/>
                    </a:blipFill>
                  </a:tcPr>
                </a:tc>
                <a:tc>
                  <a:txBody>
                    <a:bodyPr/>
                    <a:lstStyle/>
                    <a:p>
                      <a:pPr algn="ctr" rtl="0"/>
                      <a:r>
                        <a:rPr lang="ar-SA"/>
                        <a:t>76.4</a:t>
                      </a:r>
                    </a:p>
                  </a:txBody>
                  <a:tcPr anchor="ctr">
                    <a:lnL>
                      <a:noFill/>
                    </a:lnL>
                    <a:lnR>
                      <a:noFill/>
                    </a:lnR>
                    <a:lnT>
                      <a:noFill/>
                    </a:lnT>
                    <a:lnB>
                      <a:noFill/>
                    </a:lnB>
                    <a:blipFill>
                      <a:blip r:embed="rId13"/>
                      <a:tile tx="0" ty="0" sx="100000" sy="100000" flip="none" algn="tl"/>
                    </a:blipFill>
                  </a:tcPr>
                </a:tc>
                <a:tc>
                  <a:txBody>
                    <a:bodyPr/>
                    <a:lstStyle/>
                    <a:p>
                      <a:pPr algn="ctr" rtl="0"/>
                      <a:r>
                        <a:rPr lang="ar-SA"/>
                        <a:t>103</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96</a:t>
                      </a:r>
                    </a:p>
                  </a:txBody>
                  <a:tcPr anchor="ctr">
                    <a:lnL>
                      <a:noFill/>
                    </a:lnL>
                    <a:lnR>
                      <a:noFill/>
                    </a:lnR>
                    <a:lnT>
                      <a:noFill/>
                    </a:lnT>
                    <a:lnB>
                      <a:noFill/>
                    </a:lnB>
                    <a:blipFill>
                      <a:blip r:embed="rId13"/>
                      <a:tile tx="0" ty="0" sx="100000" sy="100000" flip="none" algn="tl"/>
                    </a:blipFill>
                  </a:tcPr>
                </a:tc>
                <a:tc>
                  <a:txBody>
                    <a:bodyPr/>
                    <a:lstStyle/>
                    <a:p>
                      <a:pPr algn="l" rtl="0"/>
                      <a:r>
                        <a:rPr lang="en-US" dirty="0"/>
                        <a:t> </a:t>
                      </a:r>
                      <a:r>
                        <a:rPr lang="en-US" dirty="0">
                          <a:hlinkClick r:id="rId15" tooltip="Armenia"/>
                        </a:rPr>
                        <a:t>Armenia</a:t>
                      </a:r>
                      <a:endParaRPr lang="en-US" dirty="0"/>
                    </a:p>
                  </a:txBody>
                  <a:tcPr anchor="ctr">
                    <a:lnL>
                      <a:noFill/>
                    </a:lnL>
                    <a:lnR>
                      <a:noFill/>
                    </a:lnR>
                    <a:lnT>
                      <a:noFill/>
                    </a:lnT>
                    <a:lnB>
                      <a:noFill/>
                    </a:lnB>
                    <a:blipFill>
                      <a:blip r:embed="rId13"/>
                      <a:tile tx="0" ty="0" sx="100000" sy="100000" flip="none" algn="tl"/>
                    </a:blipFill>
                  </a:tcPr>
                </a:tc>
                <a:tc>
                  <a:txBody>
                    <a:bodyPr/>
                    <a:lstStyle/>
                    <a:p>
                      <a:pPr algn="ctr" rtl="0"/>
                      <a:r>
                        <a:rPr lang="ar-SA"/>
                        <a:t>74.4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70.6</a:t>
                      </a:r>
                    </a:p>
                  </a:txBody>
                  <a:tcPr anchor="ctr">
                    <a:lnL>
                      <a:noFill/>
                    </a:lnL>
                    <a:lnR>
                      <a:noFill/>
                    </a:lnR>
                    <a:lnT>
                      <a:noFill/>
                    </a:lnT>
                    <a:lnB>
                      <a:noFill/>
                    </a:lnB>
                    <a:blipFill>
                      <a:blip r:embed="rId13"/>
                      <a:tile tx="0" ty="0" sx="100000" sy="100000" flip="none" algn="tl"/>
                    </a:blipFill>
                  </a:tcPr>
                </a:tc>
                <a:tc>
                  <a:txBody>
                    <a:bodyPr/>
                    <a:lstStyle/>
                    <a:p>
                      <a:pPr algn="ctr" rtl="0"/>
                      <a:r>
                        <a:rPr lang="ar-SA" dirty="0"/>
                        <a:t>104</a:t>
                      </a:r>
                    </a:p>
                  </a:txBody>
                  <a:tcPr anchor="ctr">
                    <a:lnL>
                      <a:noFill/>
                    </a:lnL>
                    <a:lnR>
                      <a:noFill/>
                    </a:lnR>
                    <a:lnT>
                      <a:noFill/>
                    </a:lnT>
                    <a:lnB>
                      <a:noFill/>
                    </a:lnB>
                    <a:blipFill>
                      <a:blip r:embed="rId13"/>
                      <a:tile tx="0" ty="0" sx="100000" sy="100000" flip="none" algn="tl"/>
                    </a:blipFill>
                  </a:tcPr>
                </a:tc>
                <a:tc>
                  <a:txBody>
                    <a:bodyPr/>
                    <a:lstStyle/>
                    <a:p>
                      <a:pPr algn="ctr" rtl="0"/>
                      <a:r>
                        <a:rPr lang="ar-SA"/>
                        <a:t>78.2</a:t>
                      </a:r>
                    </a:p>
                  </a:txBody>
                  <a:tcPr anchor="ctr">
                    <a:lnL>
                      <a:noFill/>
                    </a:lnL>
                    <a:lnR>
                      <a:noFill/>
                    </a:lnR>
                    <a:lnT>
                      <a:noFill/>
                    </a:lnT>
                    <a:lnB>
                      <a:noFill/>
                    </a:lnB>
                    <a:blipFill>
                      <a:blip r:embed="rId13"/>
                      <a:tile tx="0" ty="0" sx="100000" sy="100000" flip="none" algn="tl"/>
                    </a:blipFill>
                  </a:tcPr>
                </a:tc>
                <a:tc>
                  <a:txBody>
                    <a:bodyPr/>
                    <a:lstStyle/>
                    <a:p>
                      <a:pPr algn="ctr" rtl="0"/>
                      <a:r>
                        <a:rPr lang="ar-SA" dirty="0"/>
                        <a:t>73</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b="1" dirty="0"/>
                        <a:t>97</a:t>
                      </a:r>
                    </a:p>
                  </a:txBody>
                  <a:tcPr anchor="ctr">
                    <a:lnL>
                      <a:noFill/>
                    </a:lnL>
                    <a:lnR>
                      <a:noFill/>
                    </a:lnR>
                    <a:lnT>
                      <a:noFill/>
                    </a:lnT>
                    <a:lnB>
                      <a:noFill/>
                    </a:lnB>
                    <a:blipFill>
                      <a:blip r:embed="rId13"/>
                      <a:tile tx="0" ty="0" sx="100000" sy="100000" flip="none" algn="tl"/>
                    </a:blipFill>
                  </a:tcPr>
                </a:tc>
                <a:tc>
                  <a:txBody>
                    <a:bodyPr/>
                    <a:lstStyle/>
                    <a:p>
                      <a:pPr algn="l" rtl="0"/>
                      <a:r>
                        <a:rPr lang="en-US" b="1" dirty="0"/>
                        <a:t> </a:t>
                      </a:r>
                      <a:r>
                        <a:rPr lang="en-US" b="1" dirty="0">
                          <a:hlinkClick r:id="rId16" tooltip="Saudi Arabia"/>
                        </a:rPr>
                        <a:t>Saudi Arabia</a:t>
                      </a:r>
                      <a:endParaRPr lang="en-US" b="1" dirty="0"/>
                    </a:p>
                  </a:txBody>
                  <a:tcPr anchor="ctr">
                    <a:lnL>
                      <a:noFill/>
                    </a:lnL>
                    <a:lnR>
                      <a:noFill/>
                    </a:lnR>
                    <a:lnT>
                      <a:noFill/>
                    </a:lnT>
                    <a:lnB>
                      <a:noFill/>
                    </a:lnB>
                    <a:blipFill>
                      <a:blip r:embed="rId13"/>
                      <a:tile tx="0" ty="0" sx="100000" sy="100000" flip="none" algn="tl"/>
                    </a:blipFill>
                  </a:tcPr>
                </a:tc>
                <a:tc>
                  <a:txBody>
                    <a:bodyPr/>
                    <a:lstStyle/>
                    <a:p>
                      <a:pPr algn="ctr" rtl="0"/>
                      <a:r>
                        <a:rPr lang="ar-SA" b="1" dirty="0"/>
                        <a:t>74.3</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72.4</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66</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76.2</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105</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98</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7" tooltip="Samoa"/>
                        </a:rPr>
                        <a:t>Samoa</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a:t>74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71</a:t>
                      </a:r>
                    </a:p>
                  </a:txBody>
                  <a:tcPr anchor="ctr">
                    <a:lnL>
                      <a:noFill/>
                    </a:lnL>
                    <a:lnR>
                      <a:noFill/>
                    </a:lnR>
                    <a:lnT>
                      <a:noFill/>
                    </a:lnT>
                    <a:lnB>
                      <a:noFill/>
                    </a:lnB>
                    <a:blipFill>
                      <a:blip r:embed="rId13"/>
                      <a:tile tx="0" ty="0" sx="100000" sy="100000" flip="none" algn="tl"/>
                    </a:blipFill>
                  </a:tcPr>
                </a:tc>
                <a:tc>
                  <a:txBody>
                    <a:bodyPr/>
                    <a:lstStyle/>
                    <a:p>
                      <a:pPr algn="ctr" rtl="0"/>
                      <a:r>
                        <a:rPr lang="ar-SA"/>
                        <a:t>91</a:t>
                      </a:r>
                    </a:p>
                  </a:txBody>
                  <a:tcPr anchor="ctr">
                    <a:lnL>
                      <a:noFill/>
                    </a:lnL>
                    <a:lnR>
                      <a:noFill/>
                    </a:lnR>
                    <a:lnT>
                      <a:noFill/>
                    </a:lnT>
                    <a:lnB>
                      <a:noFill/>
                    </a:lnB>
                    <a:blipFill>
                      <a:blip r:embed="rId13"/>
                      <a:tile tx="0" ty="0" sx="100000" sy="100000" flip="none" algn="tl"/>
                    </a:blipFill>
                  </a:tcPr>
                </a:tc>
                <a:tc>
                  <a:txBody>
                    <a:bodyPr/>
                    <a:lstStyle/>
                    <a:p>
                      <a:pPr algn="ctr" rtl="0"/>
                      <a:r>
                        <a:rPr lang="ar-SA" dirty="0"/>
                        <a:t>77</a:t>
                      </a:r>
                    </a:p>
                  </a:txBody>
                  <a:tcPr anchor="ctr">
                    <a:lnL>
                      <a:noFill/>
                    </a:lnL>
                    <a:lnR>
                      <a:noFill/>
                    </a:lnR>
                    <a:lnT>
                      <a:noFill/>
                    </a:lnT>
                    <a:lnB>
                      <a:noFill/>
                    </a:lnB>
                    <a:blipFill>
                      <a:blip r:embed="rId13"/>
                      <a:tile tx="0" ty="0" sx="100000" sy="100000" flip="none" algn="tl"/>
                    </a:blipFill>
                  </a:tcPr>
                </a:tc>
                <a:tc>
                  <a:txBody>
                    <a:bodyPr/>
                    <a:lstStyle/>
                    <a:p>
                      <a:pPr algn="ctr" rtl="0"/>
                      <a:r>
                        <a:rPr lang="ar-SA"/>
                        <a:t>92</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99</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8" tooltip="Lebanon"/>
                        </a:rPr>
                        <a:t>Lebanon</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a:t>74</a:t>
                      </a:r>
                    </a:p>
                  </a:txBody>
                  <a:tcPr anchor="ctr">
                    <a:lnL>
                      <a:noFill/>
                    </a:lnL>
                    <a:lnR>
                      <a:noFill/>
                    </a:lnR>
                    <a:lnT>
                      <a:noFill/>
                    </a:lnT>
                    <a:lnB>
                      <a:noFill/>
                    </a:lnB>
                    <a:blipFill>
                      <a:blip r:embed="rId13"/>
                      <a:tile tx="0" ty="0" sx="100000" sy="100000" flip="none" algn="tl"/>
                    </a:blipFill>
                  </a:tcPr>
                </a:tc>
                <a:tc>
                  <a:txBody>
                    <a:bodyPr/>
                    <a:lstStyle/>
                    <a:p>
                      <a:pPr algn="ctr" rtl="0"/>
                      <a:r>
                        <a:rPr lang="ar-SA"/>
                        <a:t>72.5</a:t>
                      </a:r>
                    </a:p>
                  </a:txBody>
                  <a:tcPr anchor="ctr">
                    <a:lnL>
                      <a:noFill/>
                    </a:lnL>
                    <a:lnR>
                      <a:noFill/>
                    </a:lnR>
                    <a:lnT>
                      <a:noFill/>
                    </a:lnT>
                    <a:lnB>
                      <a:noFill/>
                    </a:lnB>
                    <a:blipFill>
                      <a:blip r:embed="rId13"/>
                      <a:tile tx="0" ty="0" sx="100000" sy="100000" flip="none" algn="tl"/>
                    </a:blipFill>
                  </a:tcPr>
                </a:tc>
                <a:tc>
                  <a:txBody>
                    <a:bodyPr/>
                    <a:lstStyle/>
                    <a:p>
                      <a:pPr algn="ctr" rtl="0"/>
                      <a:r>
                        <a:rPr lang="ar-SA"/>
                        <a:t>64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76.5</a:t>
                      </a:r>
                    </a:p>
                  </a:txBody>
                  <a:tcPr anchor="ctr">
                    <a:lnL>
                      <a:noFill/>
                    </a:lnL>
                    <a:lnR>
                      <a:noFill/>
                    </a:lnR>
                    <a:lnT>
                      <a:noFill/>
                    </a:lnT>
                    <a:lnB>
                      <a:noFill/>
                    </a:lnB>
                    <a:blipFill>
                      <a:blip r:embed="rId13"/>
                      <a:tile tx="0" ty="0" sx="100000" sy="100000" flip="none" algn="tl"/>
                    </a:blipFill>
                  </a:tcPr>
                </a:tc>
                <a:tc>
                  <a:txBody>
                    <a:bodyPr/>
                    <a:lstStyle/>
                    <a:p>
                      <a:pPr algn="ctr" rtl="0"/>
                      <a:r>
                        <a:rPr lang="ar-SA" dirty="0"/>
                        <a:t>100</a:t>
                      </a:r>
                    </a:p>
                  </a:txBody>
                  <a:tcPr anchor="ctr">
                    <a:lnL>
                      <a:noFill/>
                    </a:lnL>
                    <a:lnR>
                      <a:noFill/>
                    </a:lnR>
                    <a:lnT>
                      <a:noFill/>
                    </a:lnT>
                    <a:lnB>
                      <a:noFill/>
                    </a:lnB>
                    <a:blipFill>
                      <a:blip r:embed="rId13"/>
                      <a:tile tx="0" ty="0" sx="100000" sy="100000" flip="none" algn="tl"/>
                    </a:blipFill>
                  </a:tcPr>
                </a:tc>
              </a:tr>
            </a:tbl>
          </a:graphicData>
        </a:graphic>
      </p:graphicFrame>
      <p:pic>
        <p:nvPicPr>
          <p:cNvPr id="305153" name="Picture 1" descr="http://upload.wikimedia.org/wikipedia/commons/thumb/b/b4/Flag_of_Turkey.svg/23px-Flag_of_Turkey.svg.png"/>
          <p:cNvPicPr>
            <a:picLocks noChangeAspect="1" noChangeArrowheads="1"/>
          </p:cNvPicPr>
          <p:nvPr/>
        </p:nvPicPr>
        <p:blipFill>
          <a:blip r:embed="rId19" cstate="print"/>
          <a:srcRect/>
          <a:stretch>
            <a:fillRect/>
          </a:stretch>
        </p:blipFill>
        <p:spPr bwMode="auto">
          <a:xfrm>
            <a:off x="0" y="0"/>
            <a:ext cx="219075" cy="142875"/>
          </a:xfrm>
          <a:prstGeom prst="rect">
            <a:avLst/>
          </a:prstGeom>
          <a:noFill/>
        </p:spPr>
      </p:pic>
      <p:pic>
        <p:nvPicPr>
          <p:cNvPr id="305154" name="Picture 2" descr="http://upload.wikimedia.org/wikipedia/commons/thumb/2/2f/Flag_of_Armenia.svg/23px-Flag_of_Armenia.svg.png"/>
          <p:cNvPicPr>
            <a:picLocks noChangeAspect="1" noChangeArrowheads="1"/>
          </p:cNvPicPr>
          <p:nvPr/>
        </p:nvPicPr>
        <p:blipFill>
          <a:blip r:embed="rId20" cstate="print"/>
          <a:srcRect/>
          <a:stretch>
            <a:fillRect/>
          </a:stretch>
        </p:blipFill>
        <p:spPr bwMode="auto">
          <a:xfrm>
            <a:off x="0" y="0"/>
            <a:ext cx="219075" cy="114300"/>
          </a:xfrm>
          <a:prstGeom prst="rect">
            <a:avLst/>
          </a:prstGeom>
          <a:noFill/>
        </p:spPr>
      </p:pic>
      <p:pic>
        <p:nvPicPr>
          <p:cNvPr id="305155" name="Picture 3" descr="http://upload.wikimedia.org/wikipedia/commons/thumb/0/0d/Flag_of_Saudi_Arabia.svg/23px-Flag_of_Saudi_Arabia.svg.png"/>
          <p:cNvPicPr>
            <a:picLocks noChangeAspect="1" noChangeArrowheads="1"/>
          </p:cNvPicPr>
          <p:nvPr/>
        </p:nvPicPr>
        <p:blipFill>
          <a:blip r:embed="rId21" cstate="print"/>
          <a:srcRect/>
          <a:stretch>
            <a:fillRect/>
          </a:stretch>
        </p:blipFill>
        <p:spPr bwMode="auto">
          <a:xfrm>
            <a:off x="0" y="0"/>
            <a:ext cx="219075" cy="142875"/>
          </a:xfrm>
          <a:prstGeom prst="rect">
            <a:avLst/>
          </a:prstGeom>
          <a:noFill/>
        </p:spPr>
      </p:pic>
      <p:pic>
        <p:nvPicPr>
          <p:cNvPr id="305156" name="Picture 4" descr="http://upload.wikimedia.org/wikipedia/commons/thumb/3/31/Flag_of_Samoa.svg/23px-Flag_of_Samoa.svg.png"/>
          <p:cNvPicPr>
            <a:picLocks noChangeAspect="1" noChangeArrowheads="1"/>
          </p:cNvPicPr>
          <p:nvPr/>
        </p:nvPicPr>
        <p:blipFill>
          <a:blip r:embed="rId22" cstate="print"/>
          <a:srcRect/>
          <a:stretch>
            <a:fillRect/>
          </a:stretch>
        </p:blipFill>
        <p:spPr bwMode="auto">
          <a:xfrm>
            <a:off x="0" y="0"/>
            <a:ext cx="219075" cy="114300"/>
          </a:xfrm>
          <a:prstGeom prst="rect">
            <a:avLst/>
          </a:prstGeom>
          <a:noFill/>
        </p:spPr>
      </p:pic>
      <p:pic>
        <p:nvPicPr>
          <p:cNvPr id="305157" name="Picture 5" descr="http://upload.wikimedia.org/wikipedia/commons/thumb/5/59/Flag_of_Lebanon.svg/23px-Flag_of_Lebanon.svg.png"/>
          <p:cNvPicPr>
            <a:picLocks noChangeAspect="1" noChangeArrowheads="1"/>
          </p:cNvPicPr>
          <p:nvPr/>
        </p:nvPicPr>
        <p:blipFill>
          <a:blip r:embed="rId23" cstate="print"/>
          <a:srcRect/>
          <a:stretch>
            <a:fillRect/>
          </a:stretch>
        </p:blipFill>
        <p:spPr bwMode="auto">
          <a:xfrm>
            <a:off x="0" y="0"/>
            <a:ext cx="219075" cy="142875"/>
          </a:xfrm>
          <a:prstGeom prst="rect">
            <a:avLst/>
          </a:prstGeom>
          <a:noFill/>
        </p:spPr>
      </p:pic>
      <p:graphicFrame>
        <p:nvGraphicFramePr>
          <p:cNvPr id="24" name="جدول 23"/>
          <p:cNvGraphicFramePr>
            <a:graphicFrameLocks noGrp="1"/>
          </p:cNvGraphicFramePr>
          <p:nvPr/>
        </p:nvGraphicFramePr>
        <p:xfrm>
          <a:off x="1115613" y="5013176"/>
          <a:ext cx="7488835" cy="1099733"/>
        </p:xfrm>
        <a:graphic>
          <a:graphicData uri="http://schemas.openxmlformats.org/drawingml/2006/table">
            <a:tbl>
              <a:tblPr/>
              <a:tblGrid>
                <a:gridCol w="1079832"/>
                <a:gridCol w="1079832"/>
                <a:gridCol w="1079832"/>
                <a:gridCol w="1079832"/>
                <a:gridCol w="1079832"/>
                <a:gridCol w="1079832"/>
                <a:gridCol w="1009843"/>
              </a:tblGrid>
              <a:tr h="642533">
                <a:tc>
                  <a:txBody>
                    <a:bodyPr/>
                    <a:lstStyle/>
                    <a:p>
                      <a:pPr algn="l" rtl="0"/>
                      <a:r>
                        <a:rPr lang="ar-SA" sz="1200" dirty="0"/>
                        <a:t>192</a:t>
                      </a:r>
                    </a:p>
                  </a:txBody>
                  <a:tcPr anchor="ctr">
                    <a:lnL>
                      <a:noFill/>
                    </a:lnL>
                    <a:lnR>
                      <a:noFill/>
                    </a:lnR>
                    <a:lnT>
                      <a:noFill/>
                    </a:lnT>
                    <a:lnB>
                      <a:noFill/>
                    </a:lnB>
                    <a:blipFill>
                      <a:blip r:embed="rId13"/>
                      <a:tile tx="0" ty="0" sx="100000" sy="100000" flip="none" algn="tl"/>
                    </a:blipFill>
                  </a:tcPr>
                </a:tc>
                <a:tc>
                  <a:txBody>
                    <a:bodyPr/>
                    <a:lstStyle/>
                    <a:p>
                      <a:pPr algn="l" rtl="0"/>
                      <a:r>
                        <a:rPr lang="en-US" sz="1200"/>
                        <a:t> </a:t>
                      </a:r>
                      <a:r>
                        <a:rPr lang="en-US" sz="1200">
                          <a:hlinkClick r:id="rId24" tooltip="Central African Republic"/>
                        </a:rPr>
                        <a:t>Central African Republic</a:t>
                      </a:r>
                      <a:endParaRPr lang="en-US" sz="1200"/>
                    </a:p>
                  </a:txBody>
                  <a:tcPr anchor="ctr">
                    <a:lnL>
                      <a:noFill/>
                    </a:lnL>
                    <a:lnR>
                      <a:noFill/>
                    </a:lnR>
                    <a:lnT>
                      <a:noFill/>
                    </a:lnT>
                    <a:lnB>
                      <a:noFill/>
                    </a:lnB>
                    <a:blipFill>
                      <a:blip r:embed="rId13"/>
                      <a:tile tx="0" ty="0" sx="100000" sy="100000" flip="none" algn="tl"/>
                    </a:blipFill>
                  </a:tcPr>
                </a:tc>
                <a:tc>
                  <a:txBody>
                    <a:bodyPr/>
                    <a:lstStyle/>
                    <a:p>
                      <a:pPr algn="l" rtl="0"/>
                      <a:r>
                        <a:rPr lang="ar-SA" sz="1200"/>
                        <a:t>48.5</a:t>
                      </a:r>
                    </a:p>
                  </a:txBody>
                  <a:tcPr anchor="ctr">
                    <a:lnL>
                      <a:noFill/>
                    </a:lnL>
                    <a:lnR>
                      <a:noFill/>
                    </a:lnR>
                    <a:lnT>
                      <a:noFill/>
                    </a:lnT>
                    <a:lnB>
                      <a:noFill/>
                    </a:lnB>
                    <a:blipFill>
                      <a:blip r:embed="rId13"/>
                      <a:tile tx="0" ty="0" sx="100000" sy="100000" flip="none" algn="tl"/>
                    </a:blipFill>
                  </a:tcPr>
                </a:tc>
                <a:tc>
                  <a:txBody>
                    <a:bodyPr/>
                    <a:lstStyle/>
                    <a:p>
                      <a:pPr algn="l" rtl="0"/>
                      <a:r>
                        <a:rPr lang="ar-SA" sz="1200"/>
                        <a:t>47</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187</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50</a:t>
                      </a:r>
                    </a:p>
                  </a:txBody>
                  <a:tcPr anchor="ctr">
                    <a:lnL>
                      <a:noFill/>
                    </a:lnL>
                    <a:lnR>
                      <a:noFill/>
                    </a:lnR>
                    <a:lnT>
                      <a:noFill/>
                    </a:lnT>
                    <a:lnB>
                      <a:noFill/>
                    </a:lnB>
                    <a:blipFill>
                      <a:blip r:embed="rId13"/>
                      <a:tile tx="0" ty="0" sx="100000" sy="100000" flip="none" algn="tl"/>
                    </a:blipFill>
                  </a:tcPr>
                </a:tc>
                <a:tc>
                  <a:txBody>
                    <a:bodyPr/>
                    <a:lstStyle/>
                    <a:p>
                      <a:pPr algn="l" rtl="0"/>
                      <a:r>
                        <a:rPr lang="ar-SA" sz="1200"/>
                        <a:t>192</a:t>
                      </a:r>
                    </a:p>
                  </a:txBody>
                  <a:tcPr anchor="ctr">
                    <a:lnL>
                      <a:noFill/>
                    </a:lnL>
                    <a:lnR>
                      <a:noFill/>
                    </a:lnR>
                    <a:lnT>
                      <a:noFill/>
                    </a:lnT>
                    <a:lnB>
                      <a:noFill/>
                    </a:lnB>
                    <a:blipFill>
                      <a:blip r:embed="rId13"/>
                      <a:tile tx="0" ty="0" sx="100000" sy="100000" flip="none" algn="tl"/>
                    </a:blipFill>
                  </a:tcPr>
                </a:tc>
              </a:tr>
              <a:tr h="293571">
                <a:tc>
                  <a:txBody>
                    <a:bodyPr/>
                    <a:lstStyle/>
                    <a:p>
                      <a:pPr algn="l" rtl="0"/>
                      <a:r>
                        <a:rPr lang="ar-SA" sz="1200"/>
                        <a:t>193</a:t>
                      </a:r>
                    </a:p>
                  </a:txBody>
                  <a:tcPr anchor="ctr">
                    <a:lnL>
                      <a:noFill/>
                    </a:lnL>
                    <a:lnR>
                      <a:noFill/>
                    </a:lnR>
                    <a:lnT>
                      <a:noFill/>
                    </a:lnT>
                    <a:lnB>
                      <a:noFill/>
                    </a:lnB>
                    <a:blipFill>
                      <a:blip r:embed="rId13"/>
                      <a:tile tx="0" ty="0" sx="100000" sy="100000" flip="none" algn="tl"/>
                    </a:blipFill>
                  </a:tcPr>
                </a:tc>
                <a:tc>
                  <a:txBody>
                    <a:bodyPr/>
                    <a:lstStyle/>
                    <a:p>
                      <a:pPr algn="l" rtl="0"/>
                      <a:r>
                        <a:rPr lang="en-US" sz="1200"/>
                        <a:t> </a:t>
                      </a:r>
                      <a:r>
                        <a:rPr lang="en-US" sz="1200">
                          <a:hlinkClick r:id="rId25" tooltip="Sierra Leone"/>
                        </a:rPr>
                        <a:t>Sierra Leone</a:t>
                      </a:r>
                      <a:endParaRPr lang="en-US" sz="1200"/>
                    </a:p>
                  </a:txBody>
                  <a:tcPr anchor="ctr">
                    <a:lnL>
                      <a:noFill/>
                    </a:lnL>
                    <a:lnR>
                      <a:noFill/>
                    </a:lnR>
                    <a:lnT>
                      <a:noFill/>
                    </a:lnT>
                    <a:lnB>
                      <a:noFill/>
                    </a:lnB>
                    <a:blipFill>
                      <a:blip r:embed="rId13"/>
                      <a:tile tx="0" ty="0" sx="100000" sy="100000" flip="none" algn="tl"/>
                    </a:blipFill>
                  </a:tcPr>
                </a:tc>
                <a:tc>
                  <a:txBody>
                    <a:bodyPr/>
                    <a:lstStyle/>
                    <a:p>
                      <a:pPr algn="l" rtl="0"/>
                      <a:r>
                        <a:rPr lang="ar-SA" sz="1200"/>
                        <a:t>47.5</a:t>
                      </a:r>
                    </a:p>
                  </a:txBody>
                  <a:tcPr anchor="ctr">
                    <a:lnL>
                      <a:noFill/>
                    </a:lnL>
                    <a:lnR>
                      <a:noFill/>
                    </a:lnR>
                    <a:lnT>
                      <a:noFill/>
                    </a:lnT>
                    <a:lnB>
                      <a:noFill/>
                    </a:lnB>
                    <a:blipFill>
                      <a:blip r:embed="rId13"/>
                      <a:tile tx="0" ty="0" sx="100000" sy="100000" flip="none" algn="tl"/>
                    </a:blipFill>
                  </a:tcPr>
                </a:tc>
                <a:tc>
                  <a:txBody>
                    <a:bodyPr/>
                    <a:lstStyle/>
                    <a:p>
                      <a:pPr algn="l" rtl="0"/>
                      <a:r>
                        <a:rPr lang="ar-SA" sz="1200"/>
                        <a:t>47</a:t>
                      </a:r>
                    </a:p>
                  </a:txBody>
                  <a:tcPr anchor="ctr">
                    <a:lnL>
                      <a:noFill/>
                    </a:lnL>
                    <a:lnR>
                      <a:noFill/>
                    </a:lnR>
                    <a:lnT>
                      <a:noFill/>
                    </a:lnT>
                    <a:lnB>
                      <a:noFill/>
                    </a:lnB>
                    <a:blipFill>
                      <a:blip r:embed="rId13"/>
                      <a:tile tx="0" ty="0" sx="100000" sy="100000" flip="none" algn="tl"/>
                    </a:blipFill>
                  </a:tcPr>
                </a:tc>
                <a:tc>
                  <a:txBody>
                    <a:bodyPr/>
                    <a:lstStyle/>
                    <a:p>
                      <a:pPr algn="l" rtl="0"/>
                      <a:r>
                        <a:rPr lang="ar-SA" sz="1200"/>
                        <a:t>187</a:t>
                      </a:r>
                    </a:p>
                  </a:txBody>
                  <a:tcPr anchor="ctr">
                    <a:lnL>
                      <a:noFill/>
                    </a:lnL>
                    <a:lnR>
                      <a:noFill/>
                    </a:lnR>
                    <a:lnT>
                      <a:noFill/>
                    </a:lnT>
                    <a:lnB>
                      <a:noFill/>
                    </a:lnB>
                    <a:blipFill>
                      <a:blip r:embed="rId13"/>
                      <a:tile tx="0" ty="0" sx="100000" sy="100000" flip="none" algn="tl"/>
                    </a:blipFill>
                  </a:tcPr>
                </a:tc>
                <a:tc>
                  <a:txBody>
                    <a:bodyPr/>
                    <a:lstStyle/>
                    <a:p>
                      <a:pPr algn="l" rtl="0"/>
                      <a:r>
                        <a:rPr lang="ar-SA" sz="1200"/>
                        <a:t>48</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193</a:t>
                      </a:r>
                    </a:p>
                  </a:txBody>
                  <a:tcPr anchor="ctr">
                    <a:lnL>
                      <a:noFill/>
                    </a:lnL>
                    <a:lnR>
                      <a:noFill/>
                    </a:lnR>
                    <a:lnT>
                      <a:noFill/>
                    </a:lnT>
                    <a:lnB>
                      <a:noFill/>
                    </a:lnB>
                    <a:blipFill>
                      <a:blip r:embed="rId13"/>
                      <a:tile tx="0" ty="0" sx="100000" sy="100000" flip="none" algn="tl"/>
                    </a:blipFill>
                  </a:tcPr>
                </a:tc>
              </a:tr>
            </a:tbl>
          </a:graphicData>
        </a:graphic>
      </p:graphicFrame>
      <p:pic>
        <p:nvPicPr>
          <p:cNvPr id="305158" name="Picture 6" descr="http://upload.wikimedia.org/wikipedia/commons/thumb/6/6f/Flag_of_the_Central_African_Republic.svg/23px-Flag_of_the_Central_African_Republic.svg.png"/>
          <p:cNvPicPr>
            <a:picLocks noChangeAspect="1" noChangeArrowheads="1"/>
          </p:cNvPicPr>
          <p:nvPr/>
        </p:nvPicPr>
        <p:blipFill>
          <a:blip r:embed="rId26" cstate="print"/>
          <a:srcRect/>
          <a:stretch>
            <a:fillRect/>
          </a:stretch>
        </p:blipFill>
        <p:spPr bwMode="auto">
          <a:xfrm>
            <a:off x="0" y="0"/>
            <a:ext cx="219075" cy="142875"/>
          </a:xfrm>
          <a:prstGeom prst="rect">
            <a:avLst/>
          </a:prstGeom>
          <a:noFill/>
        </p:spPr>
      </p:pic>
      <p:pic>
        <p:nvPicPr>
          <p:cNvPr id="305159" name="Picture 7" descr="http://upload.wikimedia.org/wikipedia/commons/thumb/1/17/Flag_of_Sierra_Leone.svg/23px-Flag_of_Sierra_Leone.svg.png"/>
          <p:cNvPicPr>
            <a:picLocks noChangeAspect="1" noChangeArrowheads="1"/>
          </p:cNvPicPr>
          <p:nvPr/>
        </p:nvPicPr>
        <p:blipFill>
          <a:blip r:embed="rId27" cstate="print"/>
          <a:srcRect/>
          <a:stretch>
            <a:fillRect/>
          </a:stretch>
        </p:blipFill>
        <p:spPr bwMode="auto">
          <a:xfrm>
            <a:off x="0" y="0"/>
            <a:ext cx="219075" cy="142875"/>
          </a:xfrm>
          <a:prstGeom prst="rect">
            <a:avLst/>
          </a:prstGeom>
          <a:noFill/>
        </p:spPr>
      </p:pic>
      <p:graphicFrame>
        <p:nvGraphicFramePr>
          <p:cNvPr id="26" name="جدول 25"/>
          <p:cNvGraphicFramePr>
            <a:graphicFrameLocks noGrp="1"/>
          </p:cNvGraphicFramePr>
          <p:nvPr/>
        </p:nvGraphicFramePr>
        <p:xfrm>
          <a:off x="971601" y="1124744"/>
          <a:ext cx="7488830" cy="384244"/>
        </p:xfrm>
        <a:graphic>
          <a:graphicData uri="http://schemas.openxmlformats.org/drawingml/2006/table">
            <a:tbl>
              <a:tblPr/>
              <a:tblGrid>
                <a:gridCol w="727069"/>
                <a:gridCol w="1412596"/>
                <a:gridCol w="1069833"/>
                <a:gridCol w="1069833"/>
                <a:gridCol w="1069833"/>
                <a:gridCol w="1069833"/>
                <a:gridCol w="1069833"/>
              </a:tblGrid>
              <a:tr h="375816">
                <a:tc>
                  <a:txBody>
                    <a:bodyPr/>
                    <a:lstStyle/>
                    <a:p>
                      <a:pPr algn="ctr" rtl="0"/>
                      <a:r>
                        <a:rPr lang="en-US" sz="1100" b="1" dirty="0">
                          <a:latin typeface="+mj-lt"/>
                          <a:cs typeface="Times New Roman" pitchFamily="18" charset="0"/>
                        </a:rPr>
                        <a:t>Overall</a:t>
                      </a:r>
                      <a:br>
                        <a:rPr lang="en-US" sz="1100" b="1" dirty="0">
                          <a:latin typeface="+mj-lt"/>
                          <a:cs typeface="Times New Roman" pitchFamily="18" charset="0"/>
                        </a:rPr>
                      </a:br>
                      <a:r>
                        <a:rPr lang="en-US" sz="1100" b="1" dirty="0">
                          <a:latin typeface="+mj-lt"/>
                          <a:cs typeface="Times New Roman" pitchFamily="18" charset="0"/>
                        </a:rPr>
                        <a:t>rank </a:t>
                      </a:r>
                      <a:r>
                        <a:rPr lang="en-US" sz="1100" b="1" baseline="30000" dirty="0">
                          <a:latin typeface="+mj-lt"/>
                          <a:cs typeface="Times New Roman" pitchFamily="18" charset="0"/>
                          <a:hlinkClick r:id="rId28"/>
                        </a:rPr>
                        <a:t>[4]</a:t>
                      </a:r>
                      <a:endParaRPr lang="en-US" sz="1100" b="1" dirty="0">
                        <a:latin typeface="+mj-lt"/>
                        <a:cs typeface="Times New Roman" pitchFamily="18" charset="0"/>
                      </a:endParaRP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050" b="1" dirty="0">
                          <a:latin typeface="Times New Roman" pitchFamily="18" charset="0"/>
                          <a:cs typeface="Times New Roman" pitchFamily="18" charset="0"/>
                        </a:rPr>
                        <a:t>Country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Overall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Male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Male</a:t>
                      </a:r>
                      <a:br>
                        <a:rPr lang="en-US" sz="1100" b="1" dirty="0">
                          <a:latin typeface="+mj-lt"/>
                          <a:cs typeface="Times New Roman" pitchFamily="18" charset="0"/>
                        </a:rPr>
                      </a:br>
                      <a:r>
                        <a:rPr lang="en-US" sz="1100" b="1" dirty="0">
                          <a:latin typeface="+mj-lt"/>
                          <a:cs typeface="Times New Roman" pitchFamily="18" charset="0"/>
                        </a:rPr>
                        <a:t>rank</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Female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Female</a:t>
                      </a:r>
                      <a:br>
                        <a:rPr lang="en-US" sz="1100" b="1" dirty="0">
                          <a:latin typeface="+mj-lt"/>
                          <a:cs typeface="Times New Roman" pitchFamily="18" charset="0"/>
                        </a:rPr>
                      </a:br>
                      <a:r>
                        <a:rPr lang="en-US" sz="1100" b="1" dirty="0">
                          <a:latin typeface="+mj-lt"/>
                          <a:cs typeface="Times New Roman" pitchFamily="18" charset="0"/>
                        </a:rPr>
                        <a:t>rank</a:t>
                      </a:r>
                    </a:p>
                  </a:txBody>
                  <a:tcPr marL="48964" marR="48964" marT="24482" marB="24482">
                    <a:lnL>
                      <a:noFill/>
                    </a:lnL>
                    <a:lnR>
                      <a:noFill/>
                    </a:lnR>
                    <a:lnT>
                      <a:noFill/>
                    </a:lnT>
                    <a:lnB>
                      <a:noFill/>
                    </a:lnB>
                    <a:blipFill>
                      <a:blip r:embed="rId13"/>
                      <a:tile tx="0" ty="0" sx="100000" sy="100000" flip="none" algn="tl"/>
                    </a:blipFill>
                  </a:tcPr>
                </a:tc>
              </a:tr>
            </a:tbl>
          </a:graphicData>
        </a:graphic>
      </p:graphicFrame>
      <p:sp>
        <p:nvSpPr>
          <p:cNvPr id="28" name="مستطيل 27"/>
          <p:cNvSpPr/>
          <p:nvPr/>
        </p:nvSpPr>
        <p:spPr>
          <a:xfrm>
            <a:off x="2338022" y="6269250"/>
            <a:ext cx="4898274"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000" dirty="0" smtClean="0"/>
              <a:t>Saudi ? \ the Shortest LE ?  </a:t>
            </a:r>
            <a:endParaRPr lang="en-US" sz="2000" dirty="0"/>
          </a:p>
        </p:txBody>
      </p:sp>
    </p:spTree>
  </p:cSld>
  <p:clrMapOvr>
    <a:masterClrMapping/>
  </p:clrMapOvr>
  <p:transition>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25716"/>
            <a:ext cx="8715404" cy="6143644"/>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Course Title </a:t>
            </a:r>
            <a:r>
              <a:rPr lang="en-US" sz="2000" dirty="0" smtClean="0"/>
              <a:t>… Fundamental ?  </a:t>
            </a:r>
            <a:endParaRPr lang="en-US" sz="2400" dirty="0" smtClean="0"/>
          </a:p>
          <a:p>
            <a:pPr algn="ctr" rtl="0">
              <a:buNone/>
            </a:pPr>
            <a:r>
              <a:rPr lang="en-US" dirty="0" smtClean="0"/>
              <a:t> </a:t>
            </a:r>
            <a:r>
              <a:rPr lang="en-US" sz="2400" dirty="0" smtClean="0"/>
              <a:t>Our Cultural-Religious Compare to the Westerns </a:t>
            </a:r>
          </a:p>
          <a:p>
            <a:pPr algn="just" rtl="0"/>
            <a:r>
              <a:rPr lang="en-US" sz="2000" dirty="0" smtClean="0"/>
              <a:t>Fundamental </a:t>
            </a:r>
            <a:r>
              <a:rPr lang="en-US" sz="2000" b="1" dirty="0" smtClean="0"/>
              <a:t>VS \ ≠ </a:t>
            </a:r>
            <a:r>
              <a:rPr lang="en-US" sz="2000" dirty="0" smtClean="0"/>
              <a:t>Extra; ‘evolutes, </a:t>
            </a:r>
            <a:r>
              <a:rPr lang="en-US" sz="2000" dirty="0" smtClean="0">
                <a:solidFill>
                  <a:schemeClr val="bg1">
                    <a:lumMod val="75000"/>
                  </a:schemeClr>
                </a:solidFill>
                <a:cs typeface="Times New Roman" pitchFamily="18" charset="0"/>
              </a:rPr>
              <a:t>evolution’; growth, development  ( </a:t>
            </a:r>
            <a:r>
              <a:rPr lang="en-US" sz="1800" dirty="0" smtClean="0">
                <a:solidFill>
                  <a:schemeClr val="bg1">
                    <a:lumMod val="75000"/>
                  </a:schemeClr>
                </a:solidFill>
                <a:cs typeface="Times New Roman" pitchFamily="18" charset="0"/>
              </a:rPr>
              <a:t>How – Do You Hear Darwin !!! </a:t>
            </a:r>
            <a:r>
              <a:rPr lang="en-US" sz="2000" dirty="0" smtClean="0">
                <a:solidFill>
                  <a:schemeClr val="bg1">
                    <a:lumMod val="75000"/>
                  </a:schemeClr>
                </a:solidFill>
                <a:cs typeface="Times New Roman" pitchFamily="18" charset="0"/>
              </a:rPr>
              <a:t>) </a:t>
            </a:r>
          </a:p>
          <a:p>
            <a:pPr algn="just" rtl="0"/>
            <a:r>
              <a:rPr lang="en-US" sz="2000" b="1" dirty="0" smtClean="0">
                <a:cs typeface="Times New Roman" pitchFamily="18" charset="0"/>
              </a:rPr>
              <a:t>Evolution = Natural Selection -  Biological Selection </a:t>
            </a:r>
            <a:r>
              <a:rPr lang="ar-SA" sz="2000" b="1" dirty="0" smtClean="0">
                <a:latin typeface="Simplified Arabic" pitchFamily="18" charset="-78"/>
                <a:cs typeface="Simplified Arabic" pitchFamily="18" charset="-78"/>
              </a:rPr>
              <a:t>نظرية النشوء  !!؟</a:t>
            </a:r>
            <a:endParaRPr lang="en-US" sz="1800" dirty="0" smtClean="0">
              <a:solidFill>
                <a:schemeClr val="bg1">
                  <a:lumMod val="75000"/>
                </a:schemeClr>
              </a:solidFill>
              <a:latin typeface="Simplified Arabic" pitchFamily="18" charset="-78"/>
              <a:cs typeface="Simplified Arabic" pitchFamily="18" charset="-78"/>
            </a:endParaRPr>
          </a:p>
          <a:p>
            <a:pPr algn="ctr"/>
            <a:r>
              <a:rPr lang="en-US" sz="1800" dirty="0" smtClean="0">
                <a:hlinkClick r:id="rId3"/>
              </a:rPr>
              <a:t>http://www.conservapedia.com/Evolution</a:t>
            </a:r>
            <a:r>
              <a:rPr lang="en-US" sz="1800" dirty="0" smtClean="0"/>
              <a:t>;</a:t>
            </a:r>
          </a:p>
          <a:p>
            <a:pPr algn="ctr"/>
            <a:r>
              <a:rPr lang="en-US" sz="1600" b="1" dirty="0" smtClean="0"/>
              <a:t>DO YOU BELIEVE IN Apes MAN - Man was a Monkey ?!!</a:t>
            </a:r>
          </a:p>
          <a:p>
            <a:pPr algn="ctr"/>
            <a:r>
              <a:rPr lang="en-US" sz="1600" dirty="0" err="1" smtClean="0">
                <a:hlinkClick r:id="rId4" tooltip="Eisa Johali"/>
              </a:rPr>
              <a:t>Eisa</a:t>
            </a:r>
            <a:r>
              <a:rPr lang="en-US" sz="1600" dirty="0" smtClean="0">
                <a:hlinkClick r:id="rId4" tooltip="Eisa Johali"/>
              </a:rPr>
              <a:t> </a:t>
            </a:r>
            <a:r>
              <a:rPr lang="en-US" sz="1600" dirty="0" err="1" smtClean="0">
                <a:hlinkClick r:id="rId4" tooltip="Eisa Johali"/>
              </a:rPr>
              <a:t>Johali</a:t>
            </a:r>
            <a:r>
              <a:rPr lang="en-US" sz="1600" dirty="0" err="1" smtClean="0"/>
              <a:t>Lecturer</a:t>
            </a:r>
            <a:r>
              <a:rPr lang="en-US" sz="1600" dirty="0" smtClean="0"/>
              <a:t> at KSU CAMS</a:t>
            </a:r>
          </a:p>
          <a:p>
            <a:pPr algn="ctr"/>
            <a:r>
              <a:rPr lang="en-US" sz="1600" dirty="0" smtClean="0"/>
              <a:t>Apes to Man Human Evolution </a:t>
            </a:r>
          </a:p>
          <a:p>
            <a:pPr algn="ctr" rtl="0">
              <a:buNone/>
            </a:pPr>
            <a:r>
              <a:rPr lang="en-US" sz="2000" dirty="0" smtClean="0"/>
              <a:t>Learn from  Student’s Videos Compare to Islam </a:t>
            </a:r>
          </a:p>
          <a:p>
            <a:pPr algn="ctr" rtl="0">
              <a:buNone/>
            </a:pPr>
            <a:r>
              <a:rPr lang="en-US" sz="1800" dirty="0" smtClean="0">
                <a:hlinkClick r:id="rId5"/>
              </a:rPr>
              <a:t>http://www.pbs.org/wgbh/evolution/educators/teachstuds/svideos.html</a:t>
            </a:r>
            <a:endParaRPr lang="en-US" sz="1800" dirty="0" smtClean="0"/>
          </a:p>
          <a:p>
            <a:pPr algn="ctr" rtl="0">
              <a:buNone/>
            </a:pPr>
            <a:r>
              <a:rPr lang="en-US" sz="2000" b="1" dirty="0" smtClean="0">
                <a:hlinkClick r:id="rId6"/>
              </a:rPr>
              <a:t>http://www.youtube.com/watch?v=XdddbYILel0</a:t>
            </a:r>
            <a:r>
              <a:rPr lang="en-US" sz="2000" b="1" dirty="0" smtClean="0"/>
              <a:t> </a:t>
            </a:r>
          </a:p>
          <a:p>
            <a:pPr algn="ctr"/>
            <a:r>
              <a:rPr lang="en-US" sz="1800" dirty="0" smtClean="0"/>
              <a:t>Amazing </a:t>
            </a:r>
            <a:r>
              <a:rPr lang="en-US" sz="1800" b="1" dirty="0" smtClean="0"/>
              <a:t>artifice</a:t>
            </a:r>
            <a:r>
              <a:rPr lang="en-US" sz="1800" dirty="0" smtClean="0"/>
              <a:t> Multimedia</a:t>
            </a:r>
          </a:p>
          <a:p>
            <a:pPr algn="ctr">
              <a:buNone/>
            </a:pPr>
            <a:r>
              <a:rPr lang="en-US" sz="1800" dirty="0" smtClean="0"/>
              <a:t>Explaining some of the </a:t>
            </a:r>
            <a:r>
              <a:rPr lang="en-US" sz="1800" b="1" dirty="0" smtClean="0"/>
              <a:t>basics of the scientific theory of evolution </a:t>
            </a:r>
            <a:r>
              <a:rPr lang="en-US" sz="1400" b="1" dirty="0" smtClean="0"/>
              <a:t>Oct 11, 2012</a:t>
            </a:r>
            <a:endParaRPr lang="en-US" sz="1400" dirty="0" smtClean="0"/>
          </a:p>
          <a:p>
            <a:pPr algn="ctr" rtl="0">
              <a:buNone/>
            </a:pPr>
            <a:r>
              <a:rPr lang="en-US" sz="1800" b="1" dirty="0" smtClean="0"/>
              <a:t>NOW Lets Test Them: Evolution vs. Creationism</a:t>
            </a:r>
          </a:p>
          <a:p>
            <a:pPr algn="ctr" rtl="0">
              <a:buNone/>
            </a:pPr>
            <a:r>
              <a:rPr lang="en-US" sz="1800" b="1" dirty="0" smtClean="0">
                <a:hlinkClick r:id="rId7"/>
              </a:rPr>
              <a:t>http://www.youtube.com/watch?v=9V_2r2n4b5c</a:t>
            </a:r>
            <a:r>
              <a:rPr lang="en-US" sz="1800" b="1" dirty="0" smtClean="0"/>
              <a:t> </a:t>
            </a:r>
          </a:p>
          <a:p>
            <a:pPr algn="ctr" rtl="0">
              <a:buNone/>
            </a:pPr>
            <a:r>
              <a:rPr lang="en-US" sz="1800" dirty="0" smtClean="0"/>
              <a:t>http://www.allaboutcreation.org/creation-vs-evolution-n-video.htm</a:t>
            </a:r>
          </a:p>
        </p:txBody>
      </p:sp>
      <p:sp>
        <p:nvSpPr>
          <p:cNvPr id="6" name="عنصر نائب لرقم الشريحة 5"/>
          <p:cNvSpPr>
            <a:spLocks noGrp="1"/>
          </p:cNvSpPr>
          <p:nvPr>
            <p:ph type="sldNum" sz="quarter" idx="12"/>
          </p:nvPr>
        </p:nvSpPr>
        <p:spPr>
          <a:xfrm>
            <a:off x="8377294" y="6602415"/>
            <a:ext cx="695300" cy="327047"/>
          </a:xfrm>
        </p:spPr>
        <p:txBody>
          <a:bodyPr/>
          <a:lstStyle/>
          <a:p>
            <a:pPr>
              <a:defRPr/>
            </a:pPr>
            <a:fld id="{978C93D2-0CD3-44E6-B74B-98515F7048D2}" type="slidenum">
              <a:rPr lang="ar-SA" smtClean="0"/>
              <a:pPr>
                <a:defRPr/>
              </a:pPr>
              <a:t>15</a:t>
            </a:fld>
            <a:endParaRPr lang="en-US" dirty="0"/>
          </a:p>
        </p:txBody>
      </p:sp>
      <p:sp>
        <p:nvSpPr>
          <p:cNvPr id="5" name="عنصر نائب للتاريخ 4"/>
          <p:cNvSpPr>
            <a:spLocks noGrp="1"/>
          </p:cNvSpPr>
          <p:nvPr>
            <p:ph type="dt" sz="half" idx="10"/>
          </p:nvPr>
        </p:nvSpPr>
        <p:spPr>
          <a:xfrm>
            <a:off x="0" y="6602391"/>
            <a:ext cx="1019156" cy="255609"/>
          </a:xfrm>
        </p:spPr>
        <p:txBody>
          <a:bodyPr/>
          <a:lstStyle/>
          <a:p>
            <a:pPr>
              <a:defRPr/>
            </a:pPr>
            <a:r>
              <a:rPr lang="ar-SA" smtClean="0"/>
              <a:t>CHS382</a:t>
            </a:r>
            <a:endParaRPr lang="en-US" dirty="0"/>
          </a:p>
        </p:txBody>
      </p:sp>
      <p:sp>
        <p:nvSpPr>
          <p:cNvPr id="7" name="عنصر نائب للتذييل 6"/>
          <p:cNvSpPr>
            <a:spLocks noGrp="1"/>
          </p:cNvSpPr>
          <p:nvPr>
            <p:ph type="ftr" sz="quarter" idx="11"/>
          </p:nvPr>
        </p:nvSpPr>
        <p:spPr>
          <a:xfrm>
            <a:off x="3429000" y="6643710"/>
            <a:ext cx="2895600" cy="184171"/>
          </a:xfrm>
        </p:spPr>
        <p:txBody>
          <a:bodyPr/>
          <a:lstStyle/>
          <a:p>
            <a:pPr>
              <a:defRPr/>
            </a:pPr>
            <a:r>
              <a:rPr lang="en-US" smtClean="0"/>
              <a:t>Johali1stFUHE2016</a:t>
            </a:r>
            <a:endParaRPr lang="en-US" dirty="0"/>
          </a:p>
        </p:txBody>
      </p:sp>
      <p:sp>
        <p:nvSpPr>
          <p:cNvPr id="10"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571480"/>
            <a:ext cx="8463314" cy="5643602"/>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Course Title </a:t>
            </a:r>
            <a:r>
              <a:rPr lang="en-US" sz="2000" dirty="0" smtClean="0"/>
              <a:t>… - Fundamental  </a:t>
            </a:r>
            <a:r>
              <a:rPr lang="en-US" sz="2400" dirty="0" smtClean="0"/>
              <a:t>?! </a:t>
            </a:r>
          </a:p>
          <a:p>
            <a:pPr algn="just" rtl="0">
              <a:buNone/>
            </a:pPr>
            <a:r>
              <a:rPr lang="en-US" sz="2400" dirty="0" smtClean="0"/>
              <a:t>Close natural synonyms are:</a:t>
            </a:r>
          </a:p>
          <a:p>
            <a:pPr algn="just" rtl="0">
              <a:buNone/>
            </a:pPr>
            <a:r>
              <a:rPr lang="en-US" sz="2000" dirty="0" smtClean="0"/>
              <a:t>	</a:t>
            </a:r>
            <a:r>
              <a:rPr lang="en-US" sz="1800" dirty="0" smtClean="0"/>
              <a:t>Fundamental </a:t>
            </a:r>
            <a:r>
              <a:rPr lang="en-US" sz="1800" dirty="0" err="1" smtClean="0"/>
              <a:t>Fun`da</a:t>
            </a:r>
            <a:r>
              <a:rPr lang="en-US" sz="1800" dirty="0" smtClean="0"/>
              <a:t>*</a:t>
            </a:r>
            <a:r>
              <a:rPr lang="en-US" sz="1800" dirty="0" err="1" smtClean="0"/>
              <a:t>men"tal</a:t>
            </a:r>
            <a:r>
              <a:rPr lang="en-US" sz="1800" dirty="0" smtClean="0"/>
              <a:t>, a. [Cf. F. </a:t>
            </a:r>
            <a:r>
              <a:rPr lang="en-US" sz="1800" dirty="0" err="1" smtClean="0"/>
              <a:t>fondamental</a:t>
            </a:r>
            <a:r>
              <a:rPr lang="en-US" sz="1800" dirty="0" smtClean="0"/>
              <a:t>.] Pertaining to the </a:t>
            </a:r>
            <a:r>
              <a:rPr lang="en-US" sz="1800" b="1" dirty="0" smtClean="0"/>
              <a:t>foundation</a:t>
            </a:r>
            <a:r>
              <a:rPr lang="en-US" sz="1800" dirty="0" smtClean="0"/>
              <a:t> or </a:t>
            </a:r>
            <a:r>
              <a:rPr lang="en-US" sz="1800" b="1" dirty="0" smtClean="0"/>
              <a:t>basis;</a:t>
            </a:r>
            <a:r>
              <a:rPr lang="en-US" sz="1800" dirty="0" smtClean="0"/>
              <a:t> </a:t>
            </a:r>
            <a:r>
              <a:rPr lang="en-US" sz="1800" b="1" dirty="0" smtClean="0"/>
              <a:t>serving for the foundation</a:t>
            </a:r>
            <a:r>
              <a:rPr lang="en-US" sz="1800" dirty="0" smtClean="0"/>
              <a:t>. Hence: </a:t>
            </a:r>
            <a:r>
              <a:rPr lang="en-US" sz="1800" b="1" dirty="0" smtClean="0"/>
              <a:t>Essentia</a:t>
            </a:r>
            <a:r>
              <a:rPr lang="en-US" sz="1800" dirty="0" smtClean="0"/>
              <a:t>l, as an element, </a:t>
            </a:r>
            <a:r>
              <a:rPr lang="en-US" sz="1800" b="1" dirty="0" smtClean="0"/>
              <a:t>principle</a:t>
            </a:r>
            <a:r>
              <a:rPr lang="en-US" sz="1800" dirty="0" smtClean="0"/>
              <a:t>, </a:t>
            </a:r>
            <a:r>
              <a:rPr lang="en-US" sz="1800" i="1" dirty="0" smtClean="0"/>
              <a:t>or law; important; original; elementary; as, a fundamental truth</a:t>
            </a:r>
            <a:r>
              <a:rPr lang="en-US" sz="1800" dirty="0" smtClean="0"/>
              <a:t>; a fundamental axiom. The fundamental reasons of this war. --</a:t>
            </a:r>
            <a:r>
              <a:rPr lang="en-US" sz="1800" dirty="0" err="1" smtClean="0"/>
              <a:t>Shak</a:t>
            </a:r>
            <a:r>
              <a:rPr lang="en-US" sz="1800" dirty="0" smtClean="0"/>
              <a:t>. Some fundamental antithesis in nature. --</a:t>
            </a:r>
            <a:r>
              <a:rPr lang="en-US" sz="1800" dirty="0" err="1" smtClean="0"/>
              <a:t>Whewell</a:t>
            </a:r>
            <a:r>
              <a:rPr lang="en-US" sz="1800" dirty="0" smtClean="0"/>
              <a:t>. </a:t>
            </a:r>
            <a:r>
              <a:rPr lang="en-US" sz="1800" dirty="0" smtClean="0">
                <a:hlinkClick r:id="rId3"/>
              </a:rPr>
              <a:t>Fundamental bass</a:t>
            </a:r>
            <a:r>
              <a:rPr lang="en-US" sz="1800" dirty="0" smtClean="0"/>
              <a:t> (Mus.), the root note of a chord; a bass formed of the roots or fundamental tones of the chords. </a:t>
            </a:r>
            <a:r>
              <a:rPr lang="en-US" sz="1800" dirty="0" smtClean="0">
                <a:hlinkClick r:id="rId4"/>
              </a:rPr>
              <a:t>Fundamental chord</a:t>
            </a:r>
            <a:r>
              <a:rPr lang="en-US" sz="1800" dirty="0" smtClean="0"/>
              <a:t> (Mus.), a chord, the lowest tone of which is its root. </a:t>
            </a:r>
            <a:r>
              <a:rPr lang="en-US" sz="1800" dirty="0" smtClean="0">
                <a:hlinkClick r:id="rId5"/>
              </a:rPr>
              <a:t>Fundamental colors</a:t>
            </a:r>
            <a:r>
              <a:rPr lang="en-US" sz="1800" dirty="0" smtClean="0"/>
              <a:t>, red, green, and violet-blue. See </a:t>
            </a:r>
            <a:r>
              <a:rPr lang="en-US" sz="1800" dirty="0" smtClean="0">
                <a:hlinkClick r:id="rId6"/>
              </a:rPr>
              <a:t>Primary colors</a:t>
            </a:r>
            <a:r>
              <a:rPr lang="en-US" sz="1800" dirty="0" smtClean="0"/>
              <a:t>, under </a:t>
            </a:r>
            <a:r>
              <a:rPr lang="en-US" sz="1800" dirty="0" smtClean="0">
                <a:hlinkClick r:id="rId7"/>
              </a:rPr>
              <a:t>Color</a:t>
            </a:r>
            <a:r>
              <a:rPr lang="en-US" sz="1800" dirty="0" smtClean="0"/>
              <a:t>.</a:t>
            </a:r>
          </a:p>
          <a:p>
            <a:pPr algn="just" rtl="0">
              <a:buNone/>
            </a:pPr>
            <a:endParaRPr lang="en-US" sz="1600" b="1" i="1" dirty="0" smtClean="0"/>
          </a:p>
          <a:p>
            <a:pPr algn="just" rtl="0"/>
            <a:r>
              <a:rPr lang="en-US" sz="2000" dirty="0" smtClean="0"/>
              <a:t>Fundamental  = </a:t>
            </a:r>
            <a:r>
              <a:rPr lang="en-US" sz="2000" b="1" dirty="0" smtClean="0"/>
              <a:t>Primary;</a:t>
            </a:r>
            <a:r>
              <a:rPr lang="en-US" sz="2000" dirty="0" smtClean="0"/>
              <a:t> </a:t>
            </a:r>
            <a:r>
              <a:rPr lang="en-US" sz="2000" b="1" dirty="0" smtClean="0"/>
              <a:t>Original </a:t>
            </a:r>
            <a:r>
              <a:rPr lang="en-US" sz="2000" dirty="0" smtClean="0"/>
              <a:t>=  </a:t>
            </a:r>
            <a:r>
              <a:rPr lang="en-US" sz="2000" b="1" dirty="0" smtClean="0"/>
              <a:t>West means Primitive </a:t>
            </a:r>
          </a:p>
          <a:p>
            <a:pPr algn="l" rtl="0"/>
            <a:r>
              <a:rPr lang="en-US" sz="2000" dirty="0" smtClean="0"/>
              <a:t>Fundamentals = </a:t>
            </a:r>
            <a:r>
              <a:rPr lang="en-US" sz="2000" b="1" dirty="0" smtClean="0"/>
              <a:t>Basics;</a:t>
            </a:r>
            <a:r>
              <a:rPr lang="en-US" sz="2000" dirty="0" smtClean="0"/>
              <a:t> </a:t>
            </a:r>
            <a:r>
              <a:rPr lang="en-US" sz="2000" b="1" dirty="0" smtClean="0"/>
              <a:t>Essentials;</a:t>
            </a:r>
            <a:r>
              <a:rPr lang="en-US" sz="2000" dirty="0" smtClean="0"/>
              <a:t> </a:t>
            </a:r>
            <a:r>
              <a:rPr lang="en-US" sz="2000" b="1" dirty="0" smtClean="0"/>
              <a:t>Ground rules</a:t>
            </a:r>
            <a:r>
              <a:rPr lang="en-US" sz="2000" dirty="0" smtClean="0"/>
              <a:t>; </a:t>
            </a:r>
            <a:r>
              <a:rPr lang="en-US" sz="2000" b="1" dirty="0" smtClean="0"/>
              <a:t>Nitty-gritty </a:t>
            </a:r>
            <a:r>
              <a:rPr lang="en-US" sz="1800" dirty="0" smtClean="0"/>
              <a:t>(</a:t>
            </a:r>
            <a:r>
              <a:rPr lang="en-US" sz="1800" b="1" dirty="0" smtClean="0"/>
              <a:t>Crux </a:t>
            </a:r>
            <a:r>
              <a:rPr lang="en-US" sz="1800" dirty="0" smtClean="0"/>
              <a:t>of the matter </a:t>
            </a:r>
            <a:r>
              <a:rPr lang="en-US" sz="2000" dirty="0" smtClean="0"/>
              <a:t>– most important</a:t>
            </a:r>
            <a:r>
              <a:rPr lang="en-US" sz="2000" b="1" dirty="0" smtClean="0"/>
              <a:t>, heart of HE –</a:t>
            </a:r>
            <a:r>
              <a:rPr lang="en-US" sz="2000" dirty="0" smtClean="0"/>
              <a:t>unknown origin )</a:t>
            </a:r>
          </a:p>
          <a:p>
            <a:pPr algn="ctr" rtl="0">
              <a:buNone/>
            </a:pPr>
            <a:endParaRPr lang="en-US" sz="1600" b="1" dirty="0" smtClean="0"/>
          </a:p>
          <a:p>
            <a:pPr algn="ctr" rtl="0">
              <a:buNone/>
            </a:pPr>
            <a:r>
              <a:rPr lang="en-US" sz="1600" b="1" dirty="0" smtClean="0"/>
              <a:t>“</a:t>
            </a:r>
            <a:r>
              <a:rPr lang="en-US" sz="2000" b="1" dirty="0" smtClean="0"/>
              <a:t>Education like health care should be a fundamental right</a:t>
            </a:r>
            <a:r>
              <a:rPr lang="en-US" sz="1600" b="1" dirty="0" smtClean="0"/>
              <a:t>”</a:t>
            </a:r>
            <a:endParaRPr lang="en-US" sz="1600" b="1" dirty="0" smtClean="0">
              <a:cs typeface="Times New Roman" pitchFamily="18" charset="0"/>
            </a:endParaRPr>
          </a:p>
          <a:p>
            <a:pPr algn="just" rtl="0"/>
            <a:endParaRPr lang="en-US" sz="2000" b="1" dirty="0" smtClean="0"/>
          </a:p>
          <a:p>
            <a:pPr algn="just" rtl="0">
              <a:buNone/>
            </a:pPr>
            <a:endParaRPr lang="en-US" sz="2000" b="1" dirty="0" smtClean="0"/>
          </a:p>
          <a:p>
            <a:pPr algn="just" rtl="0">
              <a:buNone/>
            </a:pPr>
            <a:endParaRPr lang="en-US" sz="1600" b="1" i="1" dirty="0" smtClean="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16</a:t>
            </a:fld>
            <a:endParaRPr lang="en-US"/>
          </a:p>
        </p:txBody>
      </p:sp>
      <p:sp>
        <p:nvSpPr>
          <p:cNvPr id="11" name="عنصر نائب للتاريخ 10"/>
          <p:cNvSpPr>
            <a:spLocks noGrp="1"/>
          </p:cNvSpPr>
          <p:nvPr>
            <p:ph type="dt" sz="half" idx="10"/>
          </p:nvPr>
        </p:nvSpPr>
        <p:spPr/>
        <p:txBody>
          <a:bodyPr/>
          <a:lstStyle/>
          <a:p>
            <a:pPr>
              <a:defRPr/>
            </a:pPr>
            <a:r>
              <a:rPr lang="ar-SA" smtClean="0"/>
              <a:t>CHS382</a:t>
            </a:r>
            <a:endParaRPr lang="en-US"/>
          </a:p>
        </p:txBody>
      </p:sp>
      <p:sp>
        <p:nvSpPr>
          <p:cNvPr id="12" name="عنصر نائب للتذييل 11"/>
          <p:cNvSpPr>
            <a:spLocks noGrp="1"/>
          </p:cNvSpPr>
          <p:nvPr>
            <p:ph type="ftr" sz="quarter" idx="11"/>
          </p:nvPr>
        </p:nvSpPr>
        <p:spPr>
          <a:xfrm>
            <a:off x="3462350" y="6572272"/>
            <a:ext cx="2895600" cy="327047"/>
          </a:xfrm>
        </p:spPr>
        <p:txBody>
          <a:bodyPr/>
          <a:lstStyle/>
          <a:p>
            <a:pPr>
              <a:defRPr/>
            </a:pPr>
            <a:r>
              <a:rPr lang="en-US" smtClean="0"/>
              <a:t>Johali1stFUHE2016</a:t>
            </a:r>
            <a:endParaRPr lang="en-US" dirty="0"/>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
        <p:nvSpPr>
          <p:cNvPr id="8" name="مستطيل 7"/>
          <p:cNvSpPr/>
          <p:nvPr/>
        </p:nvSpPr>
        <p:spPr>
          <a:xfrm>
            <a:off x="2143108" y="6286520"/>
            <a:ext cx="5786478" cy="369332"/>
          </a:xfrm>
          <a:prstGeom prst="rect">
            <a:avLst/>
          </a:prstGeom>
        </p:spPr>
        <p:txBody>
          <a:bodyPr wrap="square">
            <a:spAutoFit/>
          </a:bodyPr>
          <a:lstStyle/>
          <a:p>
            <a:pPr algn="ctr" rtl="0"/>
            <a:r>
              <a:rPr lang="ar-SA" dirty="0" smtClean="0"/>
              <a:t> </a:t>
            </a:r>
            <a:r>
              <a:rPr lang="en-US" dirty="0" smtClean="0">
                <a:hlinkClick r:id="rId8"/>
              </a:rPr>
              <a:t>http://www.wordaz.com/fundamental.html</a:t>
            </a:r>
            <a:r>
              <a:rPr lang="en-US" dirty="0" smtClean="0"/>
              <a:t> </a:t>
            </a:r>
            <a:endParaRPr lang="ar-SA" dirty="0"/>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642918"/>
            <a:ext cx="8286808" cy="5357850"/>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 Define </a:t>
            </a:r>
            <a:r>
              <a:rPr lang="en-US" sz="2000" dirty="0" smtClean="0"/>
              <a:t>Course Title …</a:t>
            </a:r>
            <a:r>
              <a:rPr lang="en-US" sz="2400" dirty="0" smtClean="0"/>
              <a:t> ?!!</a:t>
            </a:r>
          </a:p>
          <a:p>
            <a:pPr algn="l" rtl="0">
              <a:buNone/>
            </a:pPr>
            <a:endParaRPr lang="en-US" sz="2000" dirty="0" smtClean="0"/>
          </a:p>
          <a:p>
            <a:pPr algn="l" rtl="0">
              <a:buNone/>
            </a:pPr>
            <a:r>
              <a:rPr lang="en-US" sz="2000" dirty="0" smtClean="0"/>
              <a:t>Close natural synonyms are: </a:t>
            </a:r>
          </a:p>
          <a:p>
            <a:pPr algn="l" rtl="0"/>
            <a:endParaRPr lang="en-US" sz="2000" dirty="0" smtClean="0">
              <a:cs typeface="Times New Roman" pitchFamily="18" charset="0"/>
            </a:endParaRPr>
          </a:p>
          <a:p>
            <a:pPr algn="l" rtl="0"/>
            <a:r>
              <a:rPr lang="en-US" sz="2000" dirty="0" smtClean="0">
                <a:cs typeface="Times New Roman" pitchFamily="18" charset="0"/>
              </a:rPr>
              <a:t>Development  = Growth; Expansion; Progress; P change</a:t>
            </a:r>
          </a:p>
          <a:p>
            <a:pPr algn="l" rtl="0">
              <a:buNone/>
            </a:pPr>
            <a:endParaRPr lang="en-US" sz="1200" b="1" dirty="0" smtClean="0">
              <a:cs typeface="Times New Roman" pitchFamily="18" charset="0"/>
            </a:endParaRPr>
          </a:p>
          <a:p>
            <a:pPr algn="l" rtl="0"/>
            <a:r>
              <a:rPr lang="en-US" sz="2000" b="1" dirty="0" smtClean="0">
                <a:cs typeface="Times New Roman" pitchFamily="18" charset="0"/>
              </a:rPr>
              <a:t>Evolution:  Advanced ‘Development – Progression’ </a:t>
            </a:r>
          </a:p>
          <a:p>
            <a:pPr algn="just" rtl="0">
              <a:buNone/>
            </a:pPr>
            <a:endParaRPr lang="en-US" sz="2000" b="1" i="1" dirty="0" smtClean="0"/>
          </a:p>
          <a:p>
            <a:pPr algn="just" rtl="0">
              <a:buNone/>
            </a:pPr>
            <a:endParaRPr lang="en-US" sz="2000" b="1" i="1" dirty="0" smtClean="0"/>
          </a:p>
          <a:p>
            <a:pPr algn="just" rtl="0">
              <a:buNone/>
            </a:pPr>
            <a:r>
              <a:rPr lang="en-US" sz="2000" b="1" i="1" dirty="0" smtClean="0"/>
              <a:t>Define “Fundamental”  is : </a:t>
            </a:r>
          </a:p>
          <a:p>
            <a:pPr algn="just" rtl="0">
              <a:buNone/>
            </a:pPr>
            <a:r>
              <a:rPr lang="en-US" sz="2000" b="1" i="1" dirty="0" smtClean="0"/>
              <a:t>	</a:t>
            </a:r>
          </a:p>
          <a:p>
            <a:pPr algn="just" rtl="0">
              <a:buNone/>
            </a:pPr>
            <a:r>
              <a:rPr lang="en-US" sz="2000" b="1" i="1" dirty="0" smtClean="0"/>
              <a:t>	A leading or primary principle, rule, law, or article, which serves as the groundwork of a system; essential part, as, the fundamentals of </a:t>
            </a:r>
            <a:r>
              <a:rPr lang="en-US" sz="2000" dirty="0" smtClean="0"/>
              <a:t>“Religion \ Field \ HE”  </a:t>
            </a:r>
          </a:p>
          <a:p>
            <a:pPr algn="l" rtl="0">
              <a:buNone/>
            </a:pPr>
            <a:endParaRPr lang="en-US" sz="2000" b="1" dirty="0" smtClean="0">
              <a:cs typeface="Times New Roman" pitchFamily="18" charset="0"/>
            </a:endParaRPr>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17</a:t>
            </a:fld>
            <a:endParaRPr lang="en-US"/>
          </a:p>
        </p:txBody>
      </p:sp>
      <p:sp>
        <p:nvSpPr>
          <p:cNvPr id="10" name="مستطيل 9"/>
          <p:cNvSpPr/>
          <p:nvPr/>
        </p:nvSpPr>
        <p:spPr>
          <a:xfrm>
            <a:off x="928662" y="6143644"/>
            <a:ext cx="764386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buNone/>
            </a:pPr>
            <a:r>
              <a:rPr lang="en-US" b="1" dirty="0" smtClean="0">
                <a:solidFill>
                  <a:schemeClr val="bg1">
                    <a:lumMod val="75000"/>
                  </a:schemeClr>
                </a:solidFill>
                <a:latin typeface="Times New Roman" pitchFamily="18" charset="0"/>
                <a:cs typeface="Times New Roman" pitchFamily="18" charset="0"/>
              </a:rPr>
              <a:t>Now history we cover some in CHS 282 Who remember ‘brief’ ?!! </a:t>
            </a:r>
            <a:endParaRPr lang="ar-SA" sz="1400" dirty="0"/>
          </a:p>
        </p:txBody>
      </p:sp>
      <p:sp>
        <p:nvSpPr>
          <p:cNvPr id="11" name="عنصر نائب للتاريخ 10"/>
          <p:cNvSpPr>
            <a:spLocks noGrp="1"/>
          </p:cNvSpPr>
          <p:nvPr>
            <p:ph type="dt" sz="half" idx="10"/>
          </p:nvPr>
        </p:nvSpPr>
        <p:spPr/>
        <p:txBody>
          <a:bodyPr/>
          <a:lstStyle/>
          <a:p>
            <a:pPr>
              <a:defRPr/>
            </a:pPr>
            <a:r>
              <a:rPr lang="ar-SA" smtClean="0"/>
              <a:t>CHS382</a:t>
            </a:r>
            <a:endParaRPr lang="en-US"/>
          </a:p>
        </p:txBody>
      </p:sp>
      <p:sp>
        <p:nvSpPr>
          <p:cNvPr id="12" name="عنصر نائب للتذييل 11"/>
          <p:cNvSpPr>
            <a:spLocks noGrp="1"/>
          </p:cNvSpPr>
          <p:nvPr>
            <p:ph type="ftr" sz="quarter" idx="11"/>
          </p:nvPr>
        </p:nvSpPr>
        <p:spPr>
          <a:xfrm>
            <a:off x="3429000" y="6429396"/>
            <a:ext cx="2895600" cy="292078"/>
          </a:xfrm>
        </p:spPr>
        <p:txBody>
          <a:bodyPr/>
          <a:lstStyle/>
          <a:p>
            <a:pPr>
              <a:defRPr/>
            </a:pPr>
            <a:r>
              <a:rPr lang="en-US" smtClean="0"/>
              <a:t>Johali1stFUHE2016</a:t>
            </a:r>
            <a:endParaRPr lang="en-US"/>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18</a:t>
            </a:fld>
            <a:endParaRPr lang="en-US"/>
          </a:p>
        </p:txBody>
      </p:sp>
      <p:sp>
        <p:nvSpPr>
          <p:cNvPr id="10" name="مستطيل 9"/>
          <p:cNvSpPr/>
          <p:nvPr/>
        </p:nvSpPr>
        <p:spPr>
          <a:xfrm>
            <a:off x="1000100" y="5500702"/>
            <a:ext cx="7643866" cy="11387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buNone/>
            </a:pPr>
            <a:r>
              <a:rPr lang="en-US" sz="1400" dirty="0" smtClean="0"/>
              <a:t>Focus what are the New not above</a:t>
            </a:r>
          </a:p>
          <a:p>
            <a:pPr algn="ctr" rtl="0">
              <a:buNone/>
            </a:pPr>
            <a:r>
              <a:rPr lang="en-US" dirty="0" smtClean="0"/>
              <a:t>- </a:t>
            </a:r>
            <a:r>
              <a:rPr lang="en-US" b="1" dirty="0" smtClean="0"/>
              <a:t>Profound</a:t>
            </a:r>
            <a:r>
              <a:rPr lang="en-US" dirty="0" smtClean="0"/>
              <a:t>  =   </a:t>
            </a:r>
            <a:r>
              <a:rPr lang="en-US" b="1" dirty="0" smtClean="0"/>
              <a:t>Deep’ </a:t>
            </a:r>
            <a:r>
              <a:rPr lang="en-US" dirty="0" smtClean="0"/>
              <a:t>need </a:t>
            </a:r>
            <a:r>
              <a:rPr lang="en-US" b="1" dirty="0" smtClean="0"/>
              <a:t>Reflective Thinking; </a:t>
            </a:r>
            <a:r>
              <a:rPr lang="en-US" sz="1600" b="1" dirty="0" smtClean="0"/>
              <a:t>Extreme</a:t>
            </a:r>
            <a:r>
              <a:rPr lang="en-US" sz="1600" dirty="0" smtClean="0"/>
              <a:t> –Extremist</a:t>
            </a:r>
          </a:p>
          <a:p>
            <a:pPr algn="just" rtl="0">
              <a:buNone/>
            </a:pPr>
            <a:r>
              <a:rPr lang="en-US" dirty="0" smtClean="0"/>
              <a:t>    - </a:t>
            </a:r>
            <a:r>
              <a:rPr lang="en-US" b="1" dirty="0" smtClean="0"/>
              <a:t>Key = Input; Important; Significant</a:t>
            </a:r>
          </a:p>
          <a:p>
            <a:pPr algn="just" rtl="0">
              <a:buNone/>
            </a:pPr>
            <a:r>
              <a:rPr lang="en-US" b="1" dirty="0" smtClean="0"/>
              <a:t>    - Primal = </a:t>
            </a:r>
            <a:r>
              <a:rPr lang="en-US" i="1" dirty="0" smtClean="0"/>
              <a:t>Primitive; Primeval   </a:t>
            </a:r>
            <a:endParaRPr lang="ar-SA" i="1" dirty="0"/>
          </a:p>
        </p:txBody>
      </p:sp>
      <p:sp>
        <p:nvSpPr>
          <p:cNvPr id="11" name="عنصر نائب للتاريخ 10"/>
          <p:cNvSpPr>
            <a:spLocks noGrp="1"/>
          </p:cNvSpPr>
          <p:nvPr>
            <p:ph type="dt" sz="half" idx="10"/>
          </p:nvPr>
        </p:nvSpPr>
        <p:spPr>
          <a:xfrm>
            <a:off x="785786" y="6565945"/>
            <a:ext cx="1901825" cy="292079"/>
          </a:xfrm>
        </p:spPr>
        <p:txBody>
          <a:bodyPr/>
          <a:lstStyle/>
          <a:p>
            <a:pPr>
              <a:defRPr/>
            </a:pPr>
            <a:r>
              <a:rPr lang="ar-SA" smtClean="0"/>
              <a:t>CHS382</a:t>
            </a:r>
            <a:endParaRPr lang="en-US" dirty="0"/>
          </a:p>
        </p:txBody>
      </p:sp>
      <p:sp>
        <p:nvSpPr>
          <p:cNvPr id="12" name="عنصر نائب للتذييل 11"/>
          <p:cNvSpPr>
            <a:spLocks noGrp="1"/>
          </p:cNvSpPr>
          <p:nvPr>
            <p:ph type="ftr" sz="quarter" idx="11"/>
          </p:nvPr>
        </p:nvSpPr>
        <p:spPr>
          <a:xfrm>
            <a:off x="3286116" y="6572272"/>
            <a:ext cx="2895600" cy="285728"/>
          </a:xfrm>
        </p:spPr>
        <p:txBody>
          <a:bodyPr/>
          <a:lstStyle/>
          <a:p>
            <a:pPr>
              <a:defRPr/>
            </a:pPr>
            <a:r>
              <a:rPr lang="en-US" smtClean="0"/>
              <a:t>Johali1stFUHE2016</a:t>
            </a:r>
            <a:endParaRPr lang="en-US" dirty="0"/>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pic>
        <p:nvPicPr>
          <p:cNvPr id="156674" name="Picture 2" descr="http://syndication.visualthesaurus.com/ddc/large/fundamental.gif"/>
          <p:cNvPicPr>
            <a:picLocks noChangeAspect="1" noChangeArrowheads="1"/>
          </p:cNvPicPr>
          <p:nvPr/>
        </p:nvPicPr>
        <p:blipFill>
          <a:blip r:embed="rId3" cstate="print"/>
          <a:srcRect/>
          <a:stretch>
            <a:fillRect/>
          </a:stretch>
        </p:blipFill>
        <p:spPr bwMode="auto">
          <a:xfrm>
            <a:off x="428596" y="571480"/>
            <a:ext cx="8572560" cy="4500594"/>
          </a:xfrm>
          <a:prstGeom prst="rect">
            <a:avLst/>
          </a:prstGeom>
          <a:noFill/>
        </p:spPr>
      </p:pic>
      <p:pic>
        <p:nvPicPr>
          <p:cNvPr id="8" name="Picture 2" descr="http://syndication.visualthesaurus.com/ddc/large/fundamental.gif"/>
          <p:cNvPicPr>
            <a:picLocks noChangeAspect="1" noChangeArrowheads="1"/>
          </p:cNvPicPr>
          <p:nvPr/>
        </p:nvPicPr>
        <p:blipFill>
          <a:blip r:embed="rId3" cstate="print"/>
          <a:srcRect r="11445"/>
          <a:stretch>
            <a:fillRect/>
          </a:stretch>
        </p:blipFill>
        <p:spPr bwMode="auto">
          <a:xfrm>
            <a:off x="251520" y="3933056"/>
            <a:ext cx="1187624" cy="1336968"/>
          </a:xfrm>
          <a:prstGeom prst="rect">
            <a:avLst/>
          </a:prstGeom>
          <a:noFill/>
        </p:spPr>
      </p:pic>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85786" y="285728"/>
            <a:ext cx="7286676" cy="357190"/>
          </a:xfrm>
        </p:spPr>
        <p:style>
          <a:lnRef idx="2">
            <a:schemeClr val="accent1"/>
          </a:lnRef>
          <a:fillRef idx="1">
            <a:schemeClr val="lt1"/>
          </a:fillRef>
          <a:effectRef idx="0">
            <a:schemeClr val="accent1"/>
          </a:effectRef>
          <a:fontRef idx="minor">
            <a:schemeClr val="dk1"/>
          </a:fontRef>
        </p:style>
        <p:txBody>
          <a:bodyPr/>
          <a:lstStyle/>
          <a:p>
            <a:pPr algn="ctr" rtl="0" eaLnBrk="1" hangingPunct="1"/>
            <a:r>
              <a:rPr lang="en-US" sz="1600" dirty="0" smtClean="0"/>
              <a:t>Major Eras in U.S. Public Health History start 1850 ..Global  HE ? </a:t>
            </a:r>
          </a:p>
        </p:txBody>
      </p:sp>
      <p:sp>
        <p:nvSpPr>
          <p:cNvPr id="19459" name="Rectangle 3"/>
          <p:cNvSpPr>
            <a:spLocks noGrp="1" noChangeArrowheads="1"/>
          </p:cNvSpPr>
          <p:nvPr>
            <p:ph type="body" idx="1"/>
          </p:nvPr>
        </p:nvSpPr>
        <p:spPr>
          <a:xfrm>
            <a:off x="144016" y="908720"/>
            <a:ext cx="8892480" cy="4896544"/>
          </a:xfrm>
        </p:spPr>
        <p:style>
          <a:lnRef idx="2">
            <a:schemeClr val="dk1">
              <a:shade val="50000"/>
            </a:schemeClr>
          </a:lnRef>
          <a:fillRef idx="1">
            <a:schemeClr val="dk1"/>
          </a:fillRef>
          <a:effectRef idx="0">
            <a:schemeClr val="dk1"/>
          </a:effectRef>
          <a:fontRef idx="minor">
            <a:schemeClr val="lt1"/>
          </a:fontRef>
        </p:style>
        <p:txBody>
          <a:bodyPr/>
          <a:lstStyle/>
          <a:p>
            <a:pPr algn="just" rtl="0" eaLnBrk="1" hangingPunct="1"/>
            <a:r>
              <a:rPr lang="en-US" sz="1800" b="1" dirty="0" smtClean="0"/>
              <a:t>Pre Islam  600 was close to ideology ; the Greeks change  it make it </a:t>
            </a:r>
            <a:r>
              <a:rPr lang="en-US" sz="2000" b="1" dirty="0" smtClean="0"/>
              <a:t>oppose under philosophy  ?</a:t>
            </a:r>
          </a:p>
          <a:p>
            <a:pPr algn="just" rtl="0" eaLnBrk="1" hangingPunct="1"/>
            <a:r>
              <a:rPr lang="en-US" sz="1800" b="1" dirty="0" smtClean="0"/>
              <a:t>Fundamental in Islam  : found in the Five Pillars of Islam</a:t>
            </a:r>
            <a:r>
              <a:rPr lang="en-US" sz="1600" b="1" dirty="0" smtClean="0"/>
              <a:t>,  genuine, original </a:t>
            </a:r>
          </a:p>
          <a:p>
            <a:pPr algn="just" rtl="0" eaLnBrk="1" hangingPunct="1"/>
            <a:r>
              <a:rPr lang="en-US" sz="1800" b="1" dirty="0" smtClean="0"/>
              <a:t>Prior to 1850 	</a:t>
            </a:r>
            <a:r>
              <a:rPr lang="en-US" sz="1800" i="1" dirty="0" smtClean="0"/>
              <a:t>Influence of superstition, religion, miasma  theory</a:t>
            </a:r>
            <a:r>
              <a:rPr lang="en-US" sz="1800" dirty="0" smtClean="0"/>
              <a:t>;  battling epidemics/pandemics: avoidance and acceptance;  advent of bacteriological era</a:t>
            </a:r>
          </a:p>
          <a:p>
            <a:pPr algn="just" rtl="0" eaLnBrk="1" hangingPunct="1"/>
            <a:r>
              <a:rPr lang="en-US" sz="1800" b="1" dirty="0" smtClean="0"/>
              <a:t>1850-1949</a:t>
            </a:r>
            <a:r>
              <a:rPr lang="en-US" sz="1800" dirty="0" smtClean="0"/>
              <a:t>:	</a:t>
            </a:r>
            <a:r>
              <a:rPr lang="en-US" sz="2000" b="1" dirty="0" smtClean="0"/>
              <a:t>Sanitary reform </a:t>
            </a:r>
            <a:r>
              <a:rPr lang="en-US" sz="1800" dirty="0" smtClean="0"/>
              <a:t>through state and local infrastructure (state and local health departments); development of public H infrastructure</a:t>
            </a:r>
          </a:p>
          <a:p>
            <a:pPr algn="just" rtl="0" eaLnBrk="1" hangingPunct="1">
              <a:buFont typeface="Times" pitchFamily="-112" charset="0"/>
              <a:buNone/>
            </a:pPr>
            <a:r>
              <a:rPr lang="en-US" sz="1800" dirty="0" smtClean="0">
                <a:cs typeface="Arial" pitchFamily="34" charset="0"/>
              </a:rPr>
              <a:t> 	</a:t>
            </a:r>
          </a:p>
          <a:p>
            <a:pPr algn="just" rtl="0" eaLnBrk="1" hangingPunct="1"/>
            <a:r>
              <a:rPr lang="en-US" sz="1800" b="1" dirty="0" smtClean="0"/>
              <a:t>1974 – 1979:  	</a:t>
            </a:r>
            <a:r>
              <a:rPr lang="en-US" sz="1800" b="1" i="1" dirty="0" smtClean="0"/>
              <a:t>Beginning </a:t>
            </a:r>
            <a:r>
              <a:rPr lang="en-US" sz="1800" dirty="0" smtClean="0"/>
              <a:t>of PH </a:t>
            </a:r>
            <a:r>
              <a:rPr lang="en-US" sz="1800" b="1" i="1" dirty="0" smtClean="0"/>
              <a:t>health promotion </a:t>
            </a:r>
            <a:r>
              <a:rPr lang="en-US" sz="1800" dirty="0" smtClean="0"/>
              <a:t>era -publication of </a:t>
            </a:r>
            <a:r>
              <a:rPr lang="en-US" sz="1800" b="1" i="1" dirty="0" smtClean="0"/>
              <a:t>Healthy People</a:t>
            </a:r>
          </a:p>
          <a:p>
            <a:pPr algn="just" rtl="0" eaLnBrk="1" hangingPunct="1"/>
            <a:r>
              <a:rPr lang="en-US" sz="1800" b="1" dirty="0" smtClean="0"/>
              <a:t>1950-1999 	</a:t>
            </a:r>
            <a:r>
              <a:rPr lang="en-US" sz="1800" b="1" i="1" dirty="0" smtClean="0"/>
              <a:t>Filling gaps in medical care and expanding the health agenda; Major advances in medicine</a:t>
            </a:r>
            <a:r>
              <a:rPr lang="en-US" sz="1800" dirty="0" smtClean="0"/>
              <a:t>;  AIDS; control of infectious disease, </a:t>
            </a:r>
            <a:r>
              <a:rPr lang="en-US" sz="1800" b="1" dirty="0" smtClean="0"/>
              <a:t>growth of chronic disease</a:t>
            </a:r>
            <a:r>
              <a:rPr lang="en-US" sz="1800" dirty="0" smtClean="0"/>
              <a:t> (largely </a:t>
            </a:r>
            <a:r>
              <a:rPr lang="en-US" sz="1800" b="1" dirty="0" smtClean="0"/>
              <a:t>behaviorally-related</a:t>
            </a:r>
            <a:r>
              <a:rPr lang="en-US" sz="1800" dirty="0" smtClean="0"/>
              <a:t>)</a:t>
            </a:r>
          </a:p>
          <a:p>
            <a:pPr algn="just" rtl="0" eaLnBrk="1" hangingPunct="1"/>
            <a:r>
              <a:rPr lang="en-US" sz="1800" b="1" dirty="0" smtClean="0"/>
              <a:t>2000: </a:t>
            </a:r>
            <a:r>
              <a:rPr lang="en-US" sz="1800" dirty="0" smtClean="0"/>
              <a:t>Community public health practice; </a:t>
            </a:r>
            <a:r>
              <a:rPr lang="en-US" sz="1800" b="1" dirty="0" smtClean="0"/>
              <a:t>evolving public health </a:t>
            </a:r>
            <a:r>
              <a:rPr lang="en-US" sz="1800" dirty="0" smtClean="0"/>
              <a:t>infrastructure development; </a:t>
            </a:r>
            <a:r>
              <a:rPr lang="en-US" sz="1800" i="1" dirty="0" smtClean="0"/>
              <a:t>preparing for and responding to community health threats</a:t>
            </a:r>
          </a:p>
          <a:p>
            <a:pPr algn="just" rtl="0" eaLnBrk="1" hangingPunct="1">
              <a:buFont typeface="Wingdings" pitchFamily="2" charset="2"/>
              <a:buNone/>
            </a:pPr>
            <a:endParaRPr lang="en-US" sz="1800" dirty="0" smtClean="0"/>
          </a:p>
        </p:txBody>
      </p:sp>
      <p:sp>
        <p:nvSpPr>
          <p:cNvPr id="4" name="مستطيل 3"/>
          <p:cNvSpPr/>
          <p:nvPr/>
        </p:nvSpPr>
        <p:spPr>
          <a:xfrm>
            <a:off x="7380312" y="2874422"/>
            <a:ext cx="1224136"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ar-SA" sz="1600" b="1" dirty="0" smtClean="0">
                <a:latin typeface="Arial Black" pitchFamily="34" charset="0"/>
              </a:rPr>
              <a:t> </a:t>
            </a:r>
            <a:r>
              <a:rPr lang="en-US" sz="1600" b="1" dirty="0" smtClean="0">
                <a:latin typeface="Arial Black" pitchFamily="34" charset="0"/>
              </a:rPr>
              <a:t>1919  ? </a:t>
            </a:r>
            <a:endParaRPr lang="ar-SA" sz="1600" b="1" dirty="0">
              <a:latin typeface="Arial Black" pitchFamily="34" charset="0"/>
            </a:endParaRPr>
          </a:p>
        </p:txBody>
      </p:sp>
      <p:sp>
        <p:nvSpPr>
          <p:cNvPr id="6" name="عنصر نائب للتاريخ 5"/>
          <p:cNvSpPr>
            <a:spLocks noGrp="1"/>
          </p:cNvSpPr>
          <p:nvPr>
            <p:ph type="dt" sz="half" idx="10"/>
          </p:nvPr>
        </p:nvSpPr>
        <p:spPr>
          <a:xfrm>
            <a:off x="0" y="6494483"/>
            <a:ext cx="1901825" cy="363517"/>
          </a:xfrm>
        </p:spPr>
        <p:txBody>
          <a:bodyPr/>
          <a:lstStyle/>
          <a:p>
            <a:pPr>
              <a:defRPr/>
            </a:pPr>
            <a:r>
              <a:rPr lang="ar-SA" smtClean="0"/>
              <a:t>CHS382</a:t>
            </a:r>
            <a:endParaRPr lang="en-US" dirty="0"/>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19</a:t>
            </a:fld>
            <a:endParaRPr lang="en-US"/>
          </a:p>
        </p:txBody>
      </p:sp>
      <p:sp>
        <p:nvSpPr>
          <p:cNvPr id="8" name="عنصر نائب للتذييل 7"/>
          <p:cNvSpPr>
            <a:spLocks noGrp="1"/>
          </p:cNvSpPr>
          <p:nvPr>
            <p:ph type="ftr" sz="quarter" idx="11"/>
          </p:nvPr>
        </p:nvSpPr>
        <p:spPr>
          <a:xfrm>
            <a:off x="3429000" y="6429396"/>
            <a:ext cx="2895600" cy="292078"/>
          </a:xfrm>
        </p:spPr>
        <p:txBody>
          <a:bodyPr/>
          <a:lstStyle/>
          <a:p>
            <a:pPr>
              <a:defRPr/>
            </a:pPr>
            <a:r>
              <a:rPr lang="en-US" smtClean="0"/>
              <a:t>Johali1stFUHE2016</a:t>
            </a:r>
            <a:endParaRPr lang="en-US" dirty="0"/>
          </a:p>
        </p:txBody>
      </p:sp>
      <p:sp>
        <p:nvSpPr>
          <p:cNvPr id="9" name="عنوان 1"/>
          <p:cNvSpPr txBox="1">
            <a:spLocks/>
          </p:cNvSpPr>
          <p:nvPr/>
        </p:nvSpPr>
        <p:spPr bwMode="auto">
          <a:xfrm>
            <a:off x="1142976" y="-24"/>
            <a:ext cx="7000924" cy="285728"/>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fontScale="90000" lnSpcReduction="10000"/>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6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10" name="مستطيل 9"/>
          <p:cNvSpPr/>
          <p:nvPr/>
        </p:nvSpPr>
        <p:spPr>
          <a:xfrm>
            <a:off x="467544" y="5949280"/>
            <a:ext cx="8138200" cy="338554"/>
          </a:xfrm>
          <a:prstGeom prst="rect">
            <a:avLst/>
          </a:prstGeom>
        </p:spPr>
        <p:txBody>
          <a:bodyPr wrap="square">
            <a:spAutoFit/>
          </a:bodyPr>
          <a:lstStyle/>
          <a:p>
            <a:r>
              <a:rPr lang="en-US" sz="1600" b="1" i="1" dirty="0" smtClean="0"/>
              <a:t>Take the Meaningful For Us – Forget their misunderstanding regarding religion </a:t>
            </a:r>
            <a:endParaRPr lang="ar-SA" sz="1600" b="1" i="1" dirty="0" smtClean="0"/>
          </a:p>
        </p:txBody>
      </p:sp>
      <p:sp>
        <p:nvSpPr>
          <p:cNvPr id="11" name="مستطيل 10"/>
          <p:cNvSpPr/>
          <p:nvPr/>
        </p:nvSpPr>
        <p:spPr>
          <a:xfrm>
            <a:off x="857224" y="6402814"/>
            <a:ext cx="7286676"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rtl="0"/>
            <a:r>
              <a:rPr lang="en-US" sz="1600" b="1" dirty="0" smtClean="0"/>
              <a:t>HE raised at:  </a:t>
            </a:r>
            <a:r>
              <a:rPr lang="en-US" sz="1600" dirty="0" smtClean="0"/>
              <a:t>Early 18</a:t>
            </a:r>
            <a:r>
              <a:rPr lang="en-US" sz="1600" baseline="30000" dirty="0" smtClean="0"/>
              <a:t>th</a:t>
            </a:r>
            <a:r>
              <a:rPr lang="en-US" sz="1600" dirty="0" smtClean="0"/>
              <a:t> Century; Mid 20</a:t>
            </a:r>
            <a:r>
              <a:rPr lang="en-US" sz="1600" baseline="30000" dirty="0" smtClean="0"/>
              <a:t>th</a:t>
            </a:r>
            <a:r>
              <a:rPr lang="en-US" sz="1600" dirty="0" smtClean="0"/>
              <a:t> Century; - Nineteen </a:t>
            </a:r>
            <a:r>
              <a:rPr lang="en-US" sz="1600" dirty="0" err="1" smtClean="0"/>
              <a:t>Nineteen</a:t>
            </a:r>
            <a:r>
              <a:rPr lang="en-US" sz="1600" dirty="0" smtClean="0"/>
              <a:t>  </a:t>
            </a:r>
            <a:endParaRPr lang="ar-SA" sz="1600" dirty="0"/>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a:spLocks noGrp="1" noChangeArrowheads="1"/>
          </p:cNvSpPr>
          <p:nvPr>
            <p:ph type="ftr" sz="quarter" idx="11"/>
          </p:nvPr>
        </p:nvSpPr>
        <p:spPr>
          <a:xfrm>
            <a:off x="3468688" y="6357957"/>
            <a:ext cx="2895600" cy="363517"/>
          </a:xfrm>
        </p:spPr>
        <p:txBody>
          <a:bodyPr/>
          <a:lstStyle/>
          <a:p>
            <a:pPr>
              <a:defRPr/>
            </a:pPr>
            <a:r>
              <a:rPr lang="en-US" smtClean="0"/>
              <a:t>Johali1stFUHE2016</a:t>
            </a:r>
            <a:endParaRPr lang="en-US" dirty="0"/>
          </a:p>
        </p:txBody>
      </p:sp>
      <p:sp>
        <p:nvSpPr>
          <p:cNvPr id="2051" name="Rectangle 3"/>
          <p:cNvSpPr>
            <a:spLocks noGrp="1" noChangeArrowheads="1"/>
          </p:cNvSpPr>
          <p:nvPr>
            <p:ph type="subTitle" idx="1"/>
          </p:nvPr>
        </p:nvSpPr>
        <p:spPr>
          <a:xfrm>
            <a:off x="1096986" y="1000108"/>
            <a:ext cx="7261228" cy="5000660"/>
          </a:xfrm>
        </p:spPr>
        <p:style>
          <a:lnRef idx="2">
            <a:schemeClr val="accent1"/>
          </a:lnRef>
          <a:fillRef idx="1">
            <a:schemeClr val="lt1"/>
          </a:fillRef>
          <a:effectRef idx="0">
            <a:schemeClr val="accent1"/>
          </a:effectRef>
          <a:fontRef idx="minor">
            <a:schemeClr val="dk1"/>
          </a:fontRef>
        </p:style>
        <p:txBody>
          <a:bodyPr/>
          <a:lstStyle/>
          <a:p>
            <a:pPr algn="ctr" rtl="0" eaLnBrk="1" hangingPunct="1">
              <a:lnSpc>
                <a:spcPct val="80000"/>
              </a:lnSpc>
              <a:defRPr/>
            </a:pPr>
            <a:r>
              <a:rPr lang="en-US" sz="1800" dirty="0" smtClean="0">
                <a:latin typeface="Arial Black" pitchFamily="34" charset="0"/>
              </a:rPr>
              <a:t>EISA  ALI  JOHALI</a:t>
            </a:r>
          </a:p>
          <a:p>
            <a:pPr algn="ctr" rtl="0" eaLnBrk="1" hangingPunct="1">
              <a:lnSpc>
                <a:spcPct val="80000"/>
              </a:lnSpc>
              <a:defRPr/>
            </a:pPr>
            <a:r>
              <a:rPr lang="ar-SA" sz="2400" dirty="0" smtClean="0">
                <a:latin typeface="Arial Black" pitchFamily="34" charset="0"/>
                <a:cs typeface="Monotype Koufi" pitchFamily="2" charset="-78"/>
              </a:rPr>
              <a:t>عيسى بن علي </a:t>
            </a:r>
            <a:r>
              <a:rPr lang="ar-SA" sz="2400" dirty="0" err="1" smtClean="0">
                <a:latin typeface="Arial Black" pitchFamily="34" charset="0"/>
                <a:cs typeface="Monotype Koufi" pitchFamily="2" charset="-78"/>
              </a:rPr>
              <a:t>الجوحلي</a:t>
            </a:r>
            <a:endParaRPr lang="en-US" sz="2400" dirty="0" smtClean="0">
              <a:latin typeface="Arial Black" pitchFamily="34" charset="0"/>
              <a:cs typeface="Monotype Koufi" pitchFamily="2" charset="-78"/>
            </a:endParaRPr>
          </a:p>
          <a:p>
            <a:pPr algn="ctr" rtl="0" eaLnBrk="1" hangingPunct="1">
              <a:lnSpc>
                <a:spcPct val="80000"/>
              </a:lnSpc>
              <a:defRPr/>
            </a:pPr>
            <a:endParaRPr lang="en-US" sz="1800" b="1" i="1" dirty="0" smtClean="0"/>
          </a:p>
          <a:p>
            <a:pPr algn="ctr" rtl="0" eaLnBrk="1" hangingPunct="1">
              <a:lnSpc>
                <a:spcPct val="80000"/>
              </a:lnSpc>
              <a:defRPr/>
            </a:pPr>
            <a:r>
              <a:rPr lang="en-US" sz="1800" b="1" i="1" dirty="0" smtClean="0"/>
              <a:t>A Lecturer</a:t>
            </a:r>
          </a:p>
          <a:p>
            <a:pPr marL="177800" algn="ctr" rtl="0" eaLnBrk="1" hangingPunct="1">
              <a:lnSpc>
                <a:spcPct val="80000"/>
              </a:lnSpc>
              <a:buFont typeface="Arial" pitchFamily="34" charset="0"/>
              <a:buChar char="•"/>
              <a:defRPr/>
            </a:pPr>
            <a:r>
              <a:rPr lang="en-US" sz="1800" b="1" i="1" dirty="0" smtClean="0"/>
              <a:t> </a:t>
            </a:r>
            <a:r>
              <a:rPr lang="en-US" sz="1400" b="1" i="1" dirty="0" smtClean="0"/>
              <a:t>Bachelor A. M. Sc. Heath Education, KSU 1407 /1987 </a:t>
            </a:r>
          </a:p>
          <a:p>
            <a:pPr marL="177800" algn="ctr" rtl="0" eaLnBrk="1" hangingPunct="1">
              <a:lnSpc>
                <a:spcPct val="80000"/>
              </a:lnSpc>
              <a:buFont typeface="Arial" pitchFamily="34" charset="0"/>
              <a:buChar char="•"/>
              <a:defRPr/>
            </a:pPr>
            <a:r>
              <a:rPr lang="en-US" sz="1400" b="1" i="1" dirty="0" smtClean="0"/>
              <a:t>Short Fellowship Planning Health Professions Education, UIC, USA 199</a:t>
            </a:r>
          </a:p>
          <a:p>
            <a:pPr marL="177800" algn="ctr" rtl="0" eaLnBrk="1" hangingPunct="1">
              <a:lnSpc>
                <a:spcPct val="80000"/>
              </a:lnSpc>
              <a:buFont typeface="Arial" pitchFamily="34" charset="0"/>
              <a:buChar char="•"/>
              <a:defRPr/>
            </a:pPr>
            <a:r>
              <a:rPr lang="en-US" sz="1400" b="1" i="1" dirty="0" smtClean="0"/>
              <a:t>MA (Ed.) Philosophies and Sciences of Teaching, Learning and Curriculum in Nursing, UK 1995</a:t>
            </a:r>
          </a:p>
          <a:p>
            <a:pPr marL="177800" algn="ctr" rtl="0" eaLnBrk="1" hangingPunct="1">
              <a:lnSpc>
                <a:spcPct val="80000"/>
              </a:lnSpc>
              <a:buFont typeface="Arial" pitchFamily="34" charset="0"/>
              <a:buChar char="•"/>
              <a:defRPr/>
            </a:pPr>
            <a:r>
              <a:rPr lang="en-US" sz="1400" b="1" i="1" dirty="0" smtClean="0"/>
              <a:t>PhD Health Sciences By Accrediting Prior Experiences, Hill University Sept. 2012</a:t>
            </a:r>
          </a:p>
          <a:p>
            <a:pPr algn="ctr" rtl="0" eaLnBrk="1" hangingPunct="1">
              <a:lnSpc>
                <a:spcPct val="80000"/>
              </a:lnSpc>
              <a:defRPr/>
            </a:pPr>
            <a:endParaRPr lang="ar-SA" sz="1800" dirty="0" smtClean="0"/>
          </a:p>
          <a:p>
            <a:pPr algn="ctr" rtl="0" eaLnBrk="1" hangingPunct="1">
              <a:lnSpc>
                <a:spcPct val="80000"/>
              </a:lnSpc>
              <a:defRPr/>
            </a:pPr>
            <a:r>
              <a:rPr lang="en-US" sz="1800" dirty="0" smtClean="0"/>
              <a:t>Author of Two Published Books &amp; 3 Projected</a:t>
            </a:r>
          </a:p>
          <a:p>
            <a:pPr algn="ctr" rtl="0" eaLnBrk="1" hangingPunct="1">
              <a:lnSpc>
                <a:spcPct val="80000"/>
              </a:lnSpc>
              <a:defRPr/>
            </a:pPr>
            <a:endParaRPr lang="en-US" sz="1800" dirty="0" smtClean="0"/>
          </a:p>
          <a:p>
            <a:pPr algn="ctr" rtl="0" eaLnBrk="1" hangingPunct="1">
              <a:lnSpc>
                <a:spcPct val="80000"/>
              </a:lnSpc>
              <a:defRPr/>
            </a:pPr>
            <a:r>
              <a:rPr lang="en-US" sz="1800" dirty="0" smtClean="0"/>
              <a:t> </a:t>
            </a:r>
          </a:p>
          <a:p>
            <a:pPr algn="ctr" rtl="0" eaLnBrk="1" hangingPunct="1">
              <a:lnSpc>
                <a:spcPct val="80000"/>
              </a:lnSpc>
              <a:defRPr/>
            </a:pPr>
            <a:r>
              <a:rPr lang="en-US" sz="1800" dirty="0" smtClean="0">
                <a:hlinkClick r:id="rId2"/>
              </a:rPr>
              <a:t>http://faculty.ksu.edu.sa/JOHALI/default.aspx</a:t>
            </a:r>
            <a:r>
              <a:rPr lang="en-US" sz="1800" dirty="0" smtClean="0"/>
              <a:t> </a:t>
            </a:r>
          </a:p>
          <a:p>
            <a:pPr algn="ctr" rtl="0" eaLnBrk="1" hangingPunct="1">
              <a:lnSpc>
                <a:spcPct val="80000"/>
              </a:lnSpc>
              <a:defRPr/>
            </a:pPr>
            <a:r>
              <a:rPr lang="en-US" sz="1600" dirty="0" smtClean="0">
                <a:hlinkClick r:id="rId3"/>
              </a:rPr>
              <a:t>Johali59@hotmail.com</a:t>
            </a:r>
            <a:r>
              <a:rPr lang="en-US" sz="1600" dirty="0" smtClean="0"/>
              <a:t> WL Messengers </a:t>
            </a:r>
            <a:r>
              <a:rPr lang="en-US" sz="1600" dirty="0" err="1" smtClean="0"/>
              <a:t>Johali</a:t>
            </a:r>
            <a:r>
              <a:rPr lang="en-US" sz="1600" dirty="0" smtClean="0"/>
              <a:t> FUHE 2015</a:t>
            </a:r>
          </a:p>
          <a:p>
            <a:pPr algn="ctr" rtl="0" eaLnBrk="1" hangingPunct="1">
              <a:lnSpc>
                <a:spcPct val="80000"/>
              </a:lnSpc>
              <a:defRPr/>
            </a:pPr>
            <a:r>
              <a:rPr lang="en-US" sz="1600" dirty="0" smtClean="0">
                <a:hlinkClick r:id="rId4" tooltip="View public profile"/>
              </a:rPr>
              <a:t>http://sa.linkedin.com/pub/eisa-johali/31/3a6/896</a:t>
            </a:r>
            <a:r>
              <a:rPr lang="en-US" sz="1600" dirty="0" smtClean="0"/>
              <a:t> </a:t>
            </a:r>
          </a:p>
          <a:p>
            <a:pPr algn="ctr" rtl="0" eaLnBrk="1" hangingPunct="1">
              <a:lnSpc>
                <a:spcPct val="80000"/>
              </a:lnSpc>
              <a:defRPr/>
            </a:pPr>
            <a:r>
              <a:rPr lang="en-US" sz="1600" dirty="0" smtClean="0">
                <a:hlinkClick r:id="rId5"/>
              </a:rPr>
              <a:t>https://twitter.com/TheNature2011</a:t>
            </a:r>
            <a:r>
              <a:rPr lang="en-US" sz="1600" dirty="0" smtClean="0"/>
              <a:t> Dr. </a:t>
            </a:r>
            <a:r>
              <a:rPr lang="en-US" sz="1600" dirty="0" err="1" smtClean="0"/>
              <a:t>Eisa</a:t>
            </a:r>
            <a:r>
              <a:rPr lang="en-US" sz="1600" dirty="0" smtClean="0"/>
              <a:t> </a:t>
            </a:r>
            <a:r>
              <a:rPr lang="en-US" sz="1600" dirty="0" err="1" smtClean="0"/>
              <a:t>Johali</a:t>
            </a:r>
            <a:endParaRPr lang="en-US" sz="1600" dirty="0" smtClean="0"/>
          </a:p>
          <a:p>
            <a:pPr algn="ctr" rtl="0" eaLnBrk="1" hangingPunct="1">
              <a:lnSpc>
                <a:spcPct val="80000"/>
              </a:lnSpc>
              <a:defRPr/>
            </a:pPr>
            <a:r>
              <a:rPr lang="en-US" sz="1600" dirty="0" smtClean="0"/>
              <a:t> </a:t>
            </a:r>
          </a:p>
          <a:p>
            <a:pPr algn="ctr" rtl="0" eaLnBrk="1" hangingPunct="1">
              <a:lnSpc>
                <a:spcPct val="80000"/>
              </a:lnSpc>
              <a:defRPr/>
            </a:pPr>
            <a:endParaRPr lang="en-US" sz="1600" dirty="0" smtClean="0"/>
          </a:p>
        </p:txBody>
      </p:sp>
      <p:sp>
        <p:nvSpPr>
          <p:cNvPr id="2055" name="Rectangle 7"/>
          <p:cNvSpPr>
            <a:spLocks noChangeArrowheads="1"/>
          </p:cNvSpPr>
          <p:nvPr/>
        </p:nvSpPr>
        <p:spPr bwMode="auto">
          <a:xfrm>
            <a:off x="2214546" y="-24"/>
            <a:ext cx="4500594" cy="85725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lgn="ctr">
              <a:defRPr/>
            </a:pPr>
            <a:r>
              <a:rPr lang="ar-SA" sz="3600"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600" dirty="0">
              <a:solidFill>
                <a:srgbClr val="00FF99"/>
              </a:solidFill>
              <a:effectLst>
                <a:outerShdw blurRad="38100" dist="38100" dir="2700000" algn="tl">
                  <a:srgbClr val="000000"/>
                </a:outerShdw>
              </a:effectLst>
              <a:latin typeface="AGA Arabesque" pitchFamily="2" charset="2"/>
              <a:cs typeface="Diwani Bent" pitchFamily="2" charset="-78"/>
            </a:endParaRPr>
          </a:p>
        </p:txBody>
      </p:sp>
      <p:pic>
        <p:nvPicPr>
          <p:cNvPr id="7178" name="Picture 5" descr="BD04972_"/>
          <p:cNvPicPr>
            <a:picLocks noChangeAspect="1" noChangeArrowheads="1"/>
          </p:cNvPicPr>
          <p:nvPr/>
        </p:nvPicPr>
        <p:blipFill>
          <a:blip r:embed="rId6" cstate="print"/>
          <a:srcRect/>
          <a:stretch>
            <a:fillRect/>
          </a:stretch>
        </p:blipFill>
        <p:spPr bwMode="auto">
          <a:xfrm>
            <a:off x="8494713" y="0"/>
            <a:ext cx="649287" cy="577850"/>
          </a:xfrm>
          <a:prstGeom prst="rect">
            <a:avLst/>
          </a:prstGeom>
          <a:noFill/>
          <a:ln w="9525">
            <a:noFill/>
            <a:miter lim="800000"/>
            <a:headEnd/>
            <a:tailEnd/>
          </a:ln>
        </p:spPr>
      </p:pic>
      <p:pic>
        <p:nvPicPr>
          <p:cNvPr id="7179" name="Picture 5" descr="BD04972_"/>
          <p:cNvPicPr>
            <a:picLocks noChangeAspect="1" noChangeArrowheads="1"/>
          </p:cNvPicPr>
          <p:nvPr/>
        </p:nvPicPr>
        <p:blipFill>
          <a:blip r:embed="rId6" cstate="print"/>
          <a:srcRect/>
          <a:stretch>
            <a:fillRect/>
          </a:stretch>
        </p:blipFill>
        <p:spPr bwMode="auto">
          <a:xfrm>
            <a:off x="0" y="0"/>
            <a:ext cx="649288" cy="577850"/>
          </a:xfrm>
          <a:prstGeom prst="rect">
            <a:avLst/>
          </a:prstGeom>
          <a:noFill/>
          <a:ln w="9525">
            <a:noFill/>
            <a:miter lim="800000"/>
            <a:headEnd/>
            <a:tailEnd/>
          </a:ln>
        </p:spPr>
      </p:pic>
      <p:sp>
        <p:nvSpPr>
          <p:cNvPr id="14" name="عنصر نائب للتاريخ 13"/>
          <p:cNvSpPr>
            <a:spLocks noGrp="1"/>
          </p:cNvSpPr>
          <p:nvPr>
            <p:ph type="dt" sz="quarter" idx="10"/>
          </p:nvPr>
        </p:nvSpPr>
        <p:spPr/>
        <p:txBody>
          <a:bodyPr/>
          <a:lstStyle/>
          <a:p>
            <a:pPr>
              <a:defRPr/>
            </a:pPr>
            <a:r>
              <a:rPr lang="ar-SA" smtClean="0"/>
              <a:t>CHS382</a:t>
            </a:r>
            <a:endParaRPr lang="en-US" dirty="0"/>
          </a:p>
        </p:txBody>
      </p:sp>
      <p:sp>
        <p:nvSpPr>
          <p:cNvPr id="15" name="عنصر نائب لرقم الشريحة 14"/>
          <p:cNvSpPr>
            <a:spLocks noGrp="1"/>
          </p:cNvSpPr>
          <p:nvPr>
            <p:ph type="sldNum" sz="quarter" idx="12"/>
          </p:nvPr>
        </p:nvSpPr>
        <p:spPr/>
        <p:txBody>
          <a:bodyPr/>
          <a:lstStyle/>
          <a:p>
            <a:pPr>
              <a:defRPr/>
            </a:pPr>
            <a:fld id="{293B550A-84CC-4599-8F89-5D109A743ACA}" type="slidenum">
              <a:rPr lang="ar-SA" smtClean="0"/>
              <a:pPr>
                <a:defRPr/>
              </a:pPr>
              <a:t>2</a:t>
            </a:fld>
            <a:endParaRPr lang="en-US" dirty="0"/>
          </a:p>
        </p:txBody>
      </p:sp>
      <p:sp>
        <p:nvSpPr>
          <p:cNvPr id="16" name="سهم للأسفل 15"/>
          <p:cNvSpPr/>
          <p:nvPr/>
        </p:nvSpPr>
        <p:spPr>
          <a:xfrm>
            <a:off x="4357686" y="3786190"/>
            <a:ext cx="714380" cy="5635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1571604" y="5429264"/>
            <a:ext cx="587859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r>
              <a:rPr lang="en-US" dirty="0" smtClean="0"/>
              <a:t>NEW     </a:t>
            </a:r>
            <a:r>
              <a:rPr lang="en-US" dirty="0" smtClean="0">
                <a:hlinkClick r:id="rId7"/>
              </a:rPr>
              <a:t>https://wiki.answers.com/Q/User:Johaliask</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a:xfrm>
            <a:off x="0" y="6381750"/>
            <a:ext cx="1142976" cy="476250"/>
          </a:xfrm>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20</a:t>
            </a:fld>
            <a:endParaRPr lang="en-US"/>
          </a:p>
        </p:txBody>
      </p:sp>
      <p:sp>
        <p:nvSpPr>
          <p:cNvPr id="8" name="عنصر نائب للتذييل 7"/>
          <p:cNvSpPr>
            <a:spLocks noGrp="1"/>
          </p:cNvSpPr>
          <p:nvPr>
            <p:ph type="ftr" sz="quarter" idx="11"/>
          </p:nvPr>
        </p:nvSpPr>
        <p:spPr>
          <a:xfrm>
            <a:off x="3429000" y="6530977"/>
            <a:ext cx="2895600" cy="327047"/>
          </a:xfrm>
        </p:spPr>
        <p:txBody>
          <a:bodyPr/>
          <a:lstStyle/>
          <a:p>
            <a:pPr>
              <a:defRPr/>
            </a:pPr>
            <a:r>
              <a:rPr lang="en-US" sz="1200" smtClean="0"/>
              <a:t>Johali1stFUHE2016</a:t>
            </a:r>
            <a:endParaRPr lang="en-US" sz="1200" dirty="0"/>
          </a:p>
        </p:txBody>
      </p:sp>
      <p:sp>
        <p:nvSpPr>
          <p:cNvPr id="12" name="مستطيل 11"/>
          <p:cNvSpPr/>
          <p:nvPr/>
        </p:nvSpPr>
        <p:spPr>
          <a:xfrm>
            <a:off x="1500166" y="4170566"/>
            <a:ext cx="6072230"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sz="1600" b="1" dirty="0" smtClean="0">
                <a:hlinkClick r:id="rId3"/>
              </a:rPr>
              <a:t>http://www.youtube.com/watch?v=pbmR8HE7n3s </a:t>
            </a:r>
            <a:r>
              <a:rPr lang="en-US" sz="1600" b="1" dirty="0" smtClean="0"/>
              <a:t>  </a:t>
            </a:r>
            <a:endParaRPr lang="ar-SA" sz="1600" b="1" dirty="0"/>
          </a:p>
        </p:txBody>
      </p:sp>
      <p:sp>
        <p:nvSpPr>
          <p:cNvPr id="13" name="مستطيل 12"/>
          <p:cNvSpPr/>
          <p:nvPr/>
        </p:nvSpPr>
        <p:spPr>
          <a:xfrm>
            <a:off x="1142976" y="357166"/>
            <a:ext cx="692948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b="1" dirty="0" smtClean="0">
                <a:latin typeface="+mj-lt"/>
              </a:rPr>
              <a:t>Fundamentals of Global Health</a:t>
            </a:r>
          </a:p>
        </p:txBody>
      </p:sp>
      <p:sp>
        <p:nvSpPr>
          <p:cNvPr id="14" name="مستطيل 13"/>
          <p:cNvSpPr/>
          <p:nvPr/>
        </p:nvSpPr>
        <p:spPr>
          <a:xfrm>
            <a:off x="357158" y="2714620"/>
            <a:ext cx="8501090"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dirty="0" smtClean="0">
                <a:latin typeface="+mj-lt"/>
              </a:rPr>
              <a:t>LEC</a:t>
            </a:r>
            <a:r>
              <a:rPr lang="ar-SA" sz="1400" b="1" dirty="0" smtClean="0"/>
              <a:t>  </a:t>
            </a:r>
            <a:r>
              <a:rPr lang="en-US" sz="1400" b="1" dirty="0" smtClean="0">
                <a:hlinkClick r:id="rId4"/>
              </a:rPr>
              <a:t>https://globalhealth.duke.edu/education-and-training/undergraduate/major</a:t>
            </a:r>
            <a:r>
              <a:rPr lang="en-US" sz="1400" b="1" dirty="0" smtClean="0"/>
              <a:t> </a:t>
            </a:r>
            <a:endParaRPr lang="ar-SA" sz="1400" b="1" dirty="0"/>
          </a:p>
        </p:txBody>
      </p:sp>
      <p:sp>
        <p:nvSpPr>
          <p:cNvPr id="15" name="مستطيل 14"/>
          <p:cNvSpPr/>
          <p:nvPr/>
        </p:nvSpPr>
        <p:spPr>
          <a:xfrm>
            <a:off x="142876" y="1928802"/>
            <a:ext cx="9001156"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1400" dirty="0" smtClean="0"/>
              <a:t>First Reel ….Do You Understand-attract-Interest!!!! No -  Go See Duke Global Attract…. GHLTH  </a:t>
            </a:r>
            <a:endParaRPr lang="ar-SA" sz="1400" dirty="0" smtClean="0"/>
          </a:p>
        </p:txBody>
      </p:sp>
      <p:sp>
        <p:nvSpPr>
          <p:cNvPr id="16" name="سهم للأسفل 15"/>
          <p:cNvSpPr/>
          <p:nvPr/>
        </p:nvSpPr>
        <p:spPr>
          <a:xfrm>
            <a:off x="3857620" y="714356"/>
            <a:ext cx="857256"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للأسفل 16"/>
          <p:cNvSpPr/>
          <p:nvPr/>
        </p:nvSpPr>
        <p:spPr>
          <a:xfrm>
            <a:off x="4143372" y="3071810"/>
            <a:ext cx="556070"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17"/>
          <p:cNvSpPr/>
          <p:nvPr/>
        </p:nvSpPr>
        <p:spPr>
          <a:xfrm>
            <a:off x="1071538" y="3416858"/>
            <a:ext cx="700092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b="1" dirty="0" smtClean="0">
                <a:hlinkClick r:id="rId5"/>
              </a:rPr>
              <a:t>http://www.youtube.com/watch?v=dBUqFM8NEjw</a:t>
            </a:r>
            <a:r>
              <a:rPr lang="en-US" b="1" dirty="0" smtClean="0"/>
              <a:t> </a:t>
            </a:r>
            <a:r>
              <a:rPr lang="en-US" sz="1600" b="1" dirty="0" smtClean="0">
                <a:latin typeface="+mj-lt"/>
              </a:rPr>
              <a:t>CPW</a:t>
            </a:r>
            <a:r>
              <a:rPr lang="en-US" b="1" dirty="0" smtClean="0"/>
              <a:t> </a:t>
            </a:r>
            <a:endParaRPr lang="ar-SA" b="1" dirty="0"/>
          </a:p>
        </p:txBody>
      </p:sp>
      <p:sp>
        <p:nvSpPr>
          <p:cNvPr id="19" name="سهم للأسفل 18"/>
          <p:cNvSpPr/>
          <p:nvPr/>
        </p:nvSpPr>
        <p:spPr>
          <a:xfrm>
            <a:off x="4143372" y="3786190"/>
            <a:ext cx="64294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مستطيل 19"/>
          <p:cNvSpPr/>
          <p:nvPr/>
        </p:nvSpPr>
        <p:spPr>
          <a:xfrm>
            <a:off x="0" y="2285992"/>
            <a:ext cx="907259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t>Global Health Major at Duke: Creating Pathways </a:t>
            </a:r>
            <a:r>
              <a:rPr lang="en-US" b="1" dirty="0" smtClean="0">
                <a:latin typeface="+mj-lt"/>
              </a:rPr>
              <a:t>for Changing the World By:   </a:t>
            </a:r>
            <a:endParaRPr lang="en-US" b="1" dirty="0">
              <a:latin typeface="+mj-lt"/>
            </a:endParaRPr>
          </a:p>
        </p:txBody>
      </p:sp>
      <p:sp>
        <p:nvSpPr>
          <p:cNvPr id="23" name="عنوان 1"/>
          <p:cNvSpPr>
            <a:spLocks noGrp="1"/>
          </p:cNvSpPr>
          <p:nvPr>
            <p:ph type="title"/>
          </p:nvPr>
        </p:nvSpPr>
        <p:spPr>
          <a:xfrm>
            <a:off x="0" y="0"/>
            <a:ext cx="5500694" cy="357166"/>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1600" b="0" dirty="0" smtClean="0"/>
              <a:t>Probe  </a:t>
            </a:r>
            <a:r>
              <a:rPr lang="en-US" sz="1600" b="0" dirty="0" err="1" smtClean="0"/>
              <a:t>FuHE</a:t>
            </a:r>
            <a:r>
              <a:rPr lang="en-US" sz="1600" b="0" dirty="0" smtClean="0"/>
              <a:t>  Historical  Evolution &amp; Define Terms</a:t>
            </a:r>
            <a:endParaRPr lang="ar-SA" sz="1600" b="0" dirty="0"/>
          </a:p>
        </p:txBody>
      </p:sp>
      <p:sp>
        <p:nvSpPr>
          <p:cNvPr id="24" name="مستطيل 23"/>
          <p:cNvSpPr/>
          <p:nvPr/>
        </p:nvSpPr>
        <p:spPr>
          <a:xfrm>
            <a:off x="2143108" y="1071546"/>
            <a:ext cx="4286280"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ar-SA" sz="1600" b="1" dirty="0" smtClean="0"/>
              <a:t> </a:t>
            </a:r>
            <a:r>
              <a:rPr lang="ar-SA" sz="1200" b="1" dirty="0" smtClean="0"/>
              <a:t>رقصة اسكتلندية ”غلطة“ مربكة </a:t>
            </a:r>
            <a:r>
              <a:rPr lang="ar-SA" sz="1600" b="1" dirty="0" smtClean="0"/>
              <a:t>!!! </a:t>
            </a:r>
            <a:r>
              <a:rPr lang="en-US" sz="1600" b="1" dirty="0" smtClean="0"/>
              <a:t>The Blooper Reel </a:t>
            </a:r>
            <a:endParaRPr lang="en-US" sz="1600" b="1" dirty="0"/>
          </a:p>
        </p:txBody>
      </p:sp>
      <p:sp>
        <p:nvSpPr>
          <p:cNvPr id="25" name="مستطيل 24"/>
          <p:cNvSpPr/>
          <p:nvPr/>
        </p:nvSpPr>
        <p:spPr>
          <a:xfrm>
            <a:off x="1500166" y="1357298"/>
            <a:ext cx="6000776" cy="338554"/>
          </a:xfrm>
          <a:prstGeom prst="rect">
            <a:avLst/>
          </a:prstGeom>
        </p:spPr>
        <p:txBody>
          <a:bodyPr wrap="square">
            <a:spAutoFit/>
          </a:bodyPr>
          <a:lstStyle/>
          <a:p>
            <a:pPr algn="ctr"/>
            <a:r>
              <a:rPr lang="en-US" sz="1600" b="1" dirty="0" smtClean="0">
                <a:hlinkClick r:id="rId6"/>
              </a:rPr>
              <a:t>http://www.youtube.com/watch?v=2ioK1rAD33c</a:t>
            </a:r>
            <a:r>
              <a:rPr lang="en-US" sz="1600" b="1" dirty="0" smtClean="0"/>
              <a:t>  </a:t>
            </a:r>
            <a:endParaRPr lang="ar-SA" sz="1600" b="1" dirty="0"/>
          </a:p>
        </p:txBody>
      </p:sp>
      <p:sp>
        <p:nvSpPr>
          <p:cNvPr id="26" name="سهم للأسفل 25"/>
          <p:cNvSpPr/>
          <p:nvPr/>
        </p:nvSpPr>
        <p:spPr>
          <a:xfrm>
            <a:off x="4000496" y="1643050"/>
            <a:ext cx="556070" cy="3476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7" name="مستطيل 26"/>
          <p:cNvSpPr/>
          <p:nvPr/>
        </p:nvSpPr>
        <p:spPr>
          <a:xfrm>
            <a:off x="285720" y="4603632"/>
            <a:ext cx="8858280" cy="221599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dirty="0" smtClean="0"/>
              <a:t>From above Duke GHI We Come With Three Major Fundamentals (</a:t>
            </a:r>
            <a:r>
              <a:rPr lang="en-US" b="1" dirty="0" smtClean="0"/>
              <a:t>LEC</a:t>
            </a:r>
            <a:r>
              <a:rPr lang="en-US" dirty="0" smtClean="0"/>
              <a:t>\PHC= 3Vs) : </a:t>
            </a:r>
          </a:p>
          <a:p>
            <a:pPr marL="450850" lvl="0" algn="l" rtl="0">
              <a:buFontTx/>
              <a:buChar char="-"/>
              <a:tabLst>
                <a:tab pos="95250" algn="l"/>
              </a:tabLst>
            </a:pPr>
            <a:r>
              <a:rPr lang="en-US" dirty="0" smtClean="0"/>
              <a:t> L</a:t>
            </a:r>
            <a:r>
              <a:rPr lang="en-US" b="1" dirty="0" smtClean="0"/>
              <a:t>earn ( Passion)</a:t>
            </a:r>
            <a:r>
              <a:rPr lang="en-US" dirty="0" smtClean="0"/>
              <a:t>;</a:t>
            </a:r>
          </a:p>
          <a:p>
            <a:pPr marL="450850" lvl="0" algn="l" rtl="0">
              <a:buFontTx/>
              <a:buChar char="-"/>
              <a:tabLst>
                <a:tab pos="95250" algn="l"/>
              </a:tabLst>
            </a:pPr>
            <a:r>
              <a:rPr lang="en-US" b="1" dirty="0" smtClean="0"/>
              <a:t> Expand (Hard work) </a:t>
            </a:r>
            <a:r>
              <a:rPr lang="en-US" dirty="0" smtClean="0"/>
              <a:t> </a:t>
            </a:r>
          </a:p>
          <a:p>
            <a:pPr marL="450850" lvl="0" algn="l" rtl="0">
              <a:buFontTx/>
              <a:buChar char="-"/>
              <a:tabLst>
                <a:tab pos="95250" algn="l"/>
              </a:tabLst>
            </a:pPr>
            <a:r>
              <a:rPr lang="en-US" b="1" dirty="0" smtClean="0"/>
              <a:t> Be</a:t>
            </a:r>
            <a:r>
              <a:rPr lang="en-US" dirty="0" smtClean="0"/>
              <a:t> </a:t>
            </a:r>
            <a:r>
              <a:rPr lang="en-US" b="1" dirty="0" smtClean="0"/>
              <a:t>C</a:t>
            </a:r>
            <a:r>
              <a:rPr lang="en-US" dirty="0" smtClean="0"/>
              <a:t>arve a Niche (</a:t>
            </a:r>
            <a:r>
              <a:rPr lang="en-US" b="1" dirty="0" smtClean="0"/>
              <a:t>Create-creative) </a:t>
            </a:r>
            <a:r>
              <a:rPr lang="en-US" dirty="0" smtClean="0"/>
              <a:t>a new accepted path\HE</a:t>
            </a:r>
          </a:p>
          <a:p>
            <a:pPr algn="ctr" rtl="0"/>
            <a:r>
              <a:rPr lang="en-US" i="1" dirty="0" smtClean="0">
                <a:latin typeface="Arial Black" pitchFamily="34" charset="0"/>
              </a:rPr>
              <a:t>&amp;</a:t>
            </a:r>
          </a:p>
          <a:p>
            <a:pPr algn="ctr" rtl="0"/>
            <a:r>
              <a:rPr lang="en-US" i="1" dirty="0" smtClean="0">
                <a:latin typeface="Arial Black" pitchFamily="34" charset="0"/>
              </a:rPr>
              <a:t>Became a Real-life problem-solvers</a:t>
            </a:r>
          </a:p>
          <a:p>
            <a:pPr algn="ctr" rtl="0"/>
            <a:endParaRPr lang="en-US" i="1" dirty="0" smtClean="0">
              <a:latin typeface="Arial Black" pitchFamily="34" charset="0"/>
            </a:endParaRPr>
          </a:p>
          <a:p>
            <a:pPr algn="ctr" rtl="0"/>
            <a:r>
              <a:rPr lang="en-US" sz="1200" i="1" dirty="0" smtClean="0">
                <a:latin typeface="Arial Black" pitchFamily="34" charset="0"/>
              </a:rPr>
              <a:t>Read &amp; Write Smart Question with Smart Answers </a:t>
            </a:r>
            <a:endParaRPr lang="en-US" sz="1200" dirty="0" smtClean="0"/>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0" y="0"/>
            <a:ext cx="7643834"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Probe  </a:t>
            </a:r>
            <a:r>
              <a:rPr kumimoji="0" lang="en-US" sz="1400" b="0" i="0"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FuHE</a:t>
            </a:r>
            <a:r>
              <a:rPr kumimoji="0" lang="en-US" sz="14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Historical  Evolution &amp; Define Terms – </a:t>
            </a:r>
            <a:r>
              <a:rPr lang="en-US" sz="1400" b="1" kern="0" dirty="0" smtClean="0">
                <a:effectLst>
                  <a:outerShdw blurRad="38100" dist="38100" dir="2700000" algn="tl">
                    <a:srgbClr val="000000"/>
                  </a:outerShdw>
                </a:effectLst>
              </a:rPr>
              <a:t>D</a:t>
            </a:r>
            <a:r>
              <a:rPr kumimoji="0" lang="en-US" sz="1400" b="1" i="0"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isvover</a:t>
            </a:r>
            <a:r>
              <a:rPr kumimoji="0" lang="en-US" sz="14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and score </a:t>
            </a:r>
            <a:r>
              <a:rPr lang="en-US" sz="1400" b="1" kern="0" dirty="0" smtClean="0">
                <a:effectLst>
                  <a:outerShdw blurRad="38100" dist="38100" dir="2700000" algn="tl">
                    <a:srgbClr val="000000"/>
                  </a:outerShdw>
                </a:effectLst>
              </a:rPr>
              <a:t>Elements of F</a:t>
            </a:r>
            <a:r>
              <a:rPr kumimoji="0" lang="en-US" sz="14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H</a:t>
            </a:r>
            <a:endParaRPr kumimoji="0" lang="ar-SA" sz="14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a:xfrm>
            <a:off x="928662" y="6565945"/>
            <a:ext cx="1258883" cy="363517"/>
          </a:xfrm>
        </p:spPr>
        <p:txBody>
          <a:bodyPr/>
          <a:lstStyle/>
          <a:p>
            <a:pPr>
              <a:defRPr/>
            </a:pPr>
            <a:r>
              <a:rPr lang="ar-SA" smtClean="0"/>
              <a:t>CHS382</a:t>
            </a:r>
            <a:endParaRPr lang="en-US" dirty="0"/>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21</a:t>
            </a:fld>
            <a:endParaRPr lang="en-US"/>
          </a:p>
        </p:txBody>
      </p:sp>
      <p:sp>
        <p:nvSpPr>
          <p:cNvPr id="8" name="عنصر نائب للتذييل 7"/>
          <p:cNvSpPr>
            <a:spLocks noGrp="1"/>
          </p:cNvSpPr>
          <p:nvPr>
            <p:ph type="ftr" sz="quarter" idx="11"/>
          </p:nvPr>
        </p:nvSpPr>
        <p:spPr>
          <a:xfrm>
            <a:off x="5176862" y="6494507"/>
            <a:ext cx="2895600" cy="292079"/>
          </a:xfrm>
        </p:spPr>
        <p:txBody>
          <a:bodyPr/>
          <a:lstStyle/>
          <a:p>
            <a:pPr>
              <a:defRPr/>
            </a:pPr>
            <a:r>
              <a:rPr lang="en-US" smtClean="0"/>
              <a:t>Johali1stFUHE2016</a:t>
            </a:r>
            <a:endParaRPr lang="en-US" dirty="0"/>
          </a:p>
        </p:txBody>
      </p:sp>
      <p:sp>
        <p:nvSpPr>
          <p:cNvPr id="14" name="مستطيل 13"/>
          <p:cNvSpPr/>
          <p:nvPr/>
        </p:nvSpPr>
        <p:spPr>
          <a:xfrm>
            <a:off x="857224" y="847628"/>
            <a:ext cx="8001056" cy="572464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rtl="0"/>
            <a:r>
              <a:rPr lang="en-US" b="1" dirty="0" smtClean="0">
                <a:latin typeface="Times New Roman" pitchFamily="18" charset="0"/>
                <a:cs typeface="Times New Roman" pitchFamily="18" charset="0"/>
              </a:rPr>
              <a:t>There's more to life than bananas:  </a:t>
            </a:r>
            <a:r>
              <a:rPr lang="en-US" b="1" u="sng" dirty="0" smtClean="0">
                <a:latin typeface="Times New Roman" pitchFamily="18" charset="0"/>
                <a:cs typeface="Times New Roman" pitchFamily="18" charset="0"/>
                <a:hlinkClick r:id="rId3" tooltip="http://stores.ebay.ca/Art-of-Kelly?_rdc=1"/>
              </a:rPr>
              <a:t>http://stores.ebay.ca/Art-of-Kelly?_r...</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Arial Black" pitchFamily="34" charset="0"/>
                <a:cs typeface="Times New Roman" pitchFamily="18" charset="0"/>
              </a:rPr>
              <a:t>Fundamental Elements of Health</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Are you </a:t>
            </a:r>
            <a:r>
              <a:rPr lang="en-US" sz="2000" b="1" dirty="0" smtClean="0">
                <a:latin typeface="Arial Black" pitchFamily="34" charset="0"/>
                <a:cs typeface="Times New Roman" pitchFamily="18" charset="0"/>
              </a:rPr>
              <a:t>Thriving or Surviving ?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Rate your health between </a:t>
            </a:r>
            <a:r>
              <a:rPr lang="en-US" sz="2000" b="1" dirty="0" smtClean="0">
                <a:latin typeface="Arial Black" pitchFamily="34" charset="0"/>
                <a:cs typeface="Times New Roman" pitchFamily="18" charset="0"/>
              </a:rPr>
              <a:t>zero to ten</a:t>
            </a:r>
            <a:r>
              <a:rPr lang="en-US" sz="2000" b="1" dirty="0" smtClean="0">
                <a:latin typeface="Times New Roman" pitchFamily="18" charset="0"/>
                <a:cs typeface="Times New Roman" pitchFamily="18" charset="0"/>
              </a:rPr>
              <a:t>, in each of the following areas.</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 Clean, fresh air</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2. Pure water</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3. Foods for which we are biologically designed</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4. Sufficient sleep</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5. Rest and relaxation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6. Vigorous activity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7. Emotional poise and stability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8. Sunshine and natural light</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9. Comfortable temperature</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10. Peace, harmony, serenity, and tranquility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11. Human touch</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12. Thought, cognition, and meditation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13. Friendships and companionship</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14. Gregariousness (social relationships, community)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15. Love and appreciation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16. Play and recreation</a:t>
            </a:r>
          </a:p>
        </p:txBody>
      </p:sp>
      <p:sp>
        <p:nvSpPr>
          <p:cNvPr id="15" name="مستطيل 14"/>
          <p:cNvSpPr/>
          <p:nvPr/>
        </p:nvSpPr>
        <p:spPr>
          <a:xfrm>
            <a:off x="1643042" y="428604"/>
            <a:ext cx="6143668"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ar-SA" sz="1600" b="1" dirty="0" smtClean="0">
                <a:solidFill>
                  <a:schemeClr val="tx1"/>
                </a:solidFill>
                <a:hlinkClick r:id="rId4"/>
              </a:rPr>
              <a:t> </a:t>
            </a:r>
            <a:r>
              <a:rPr lang="en-US" sz="1600" b="1" dirty="0" smtClean="0">
                <a:solidFill>
                  <a:schemeClr val="tx1"/>
                </a:solidFill>
                <a:hlinkClick r:id="rId4"/>
              </a:rPr>
              <a:t>http://www.youtube.com/watch?v=GrOqFRmmQ_k</a:t>
            </a:r>
            <a:r>
              <a:rPr lang="en-US" sz="1600" b="1" dirty="0" smtClean="0">
                <a:solidFill>
                  <a:schemeClr val="tx1"/>
                </a:solidFill>
              </a:rPr>
              <a:t> </a:t>
            </a:r>
            <a:endParaRPr lang="ar-SA" sz="1600" b="1" dirty="0">
              <a:solidFill>
                <a:schemeClr val="tx1"/>
              </a:solidFill>
            </a:endParaRPr>
          </a:p>
        </p:txBody>
      </p:sp>
      <p:sp>
        <p:nvSpPr>
          <p:cNvPr id="16" name="مستطيل 15"/>
          <p:cNvSpPr/>
          <p:nvPr/>
        </p:nvSpPr>
        <p:spPr>
          <a:xfrm rot="5400000">
            <a:off x="-2450384" y="3366880"/>
            <a:ext cx="5929354"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600" b="1" dirty="0" smtClean="0"/>
              <a:t>How do you score</a:t>
            </a:r>
            <a:r>
              <a:rPr lang="en-US" sz="1600" dirty="0" smtClean="0"/>
              <a:t>? - </a:t>
            </a:r>
            <a:r>
              <a:rPr lang="en-US" sz="1600" b="1" dirty="0" smtClean="0"/>
              <a:t>Fundamental elements of health</a:t>
            </a:r>
            <a:endParaRPr lang="en-US" sz="1600" dirty="0"/>
          </a:p>
        </p:txBody>
      </p:sp>
      <p:sp>
        <p:nvSpPr>
          <p:cNvPr id="9" name="مستطيل 8"/>
          <p:cNvSpPr/>
          <p:nvPr/>
        </p:nvSpPr>
        <p:spPr>
          <a:xfrm>
            <a:off x="7956376" y="260648"/>
            <a:ext cx="1107996" cy="369332"/>
          </a:xfrm>
          <a:prstGeom prst="rect">
            <a:avLst/>
          </a:prstGeom>
        </p:spPr>
        <p:txBody>
          <a:bodyPr wrap="none">
            <a:spAutoFit/>
          </a:bodyPr>
          <a:lstStyle/>
          <a:p>
            <a:r>
              <a:rPr lang="en-US" dirty="0" smtClean="0"/>
              <a:t>End 23\4</a:t>
            </a:r>
            <a:endParaRPr lang="en-US" dirty="0"/>
          </a:p>
        </p:txBody>
      </p:sp>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2214546" y="-24"/>
            <a:ext cx="4572032"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400" b="0"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22</a:t>
            </a:fld>
            <a:endParaRPr lang="en-US"/>
          </a:p>
        </p:txBody>
      </p:sp>
      <p:sp>
        <p:nvSpPr>
          <p:cNvPr id="8" name="عنصر نائب للتذييل 7"/>
          <p:cNvSpPr>
            <a:spLocks noGrp="1"/>
          </p:cNvSpPr>
          <p:nvPr>
            <p:ph type="ftr" sz="quarter" idx="11"/>
          </p:nvPr>
        </p:nvSpPr>
        <p:spPr/>
        <p:txBody>
          <a:bodyPr/>
          <a:lstStyle/>
          <a:p>
            <a:pPr>
              <a:defRPr/>
            </a:pPr>
            <a:r>
              <a:rPr lang="en-US" smtClean="0"/>
              <a:t>Johali1stFUHE2016</a:t>
            </a:r>
            <a:endParaRPr lang="en-US"/>
          </a:p>
        </p:txBody>
      </p:sp>
      <p:sp>
        <p:nvSpPr>
          <p:cNvPr id="9" name="مستطيل 8"/>
          <p:cNvSpPr/>
          <p:nvPr/>
        </p:nvSpPr>
        <p:spPr>
          <a:xfrm>
            <a:off x="1000100" y="538722"/>
            <a:ext cx="7858148" cy="63094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dirty="0" smtClean="0"/>
              <a:t>17</a:t>
            </a:r>
            <a:r>
              <a:rPr lang="en-US" b="1" dirty="0" smtClean="0"/>
              <a:t>. Pleasant environment</a:t>
            </a:r>
            <a:r>
              <a:rPr lang="en-US" dirty="0" smtClean="0"/>
              <a:t/>
            </a:r>
            <a:br>
              <a:rPr lang="en-US" dirty="0" smtClean="0"/>
            </a:br>
            <a:r>
              <a:rPr lang="en-US" dirty="0" smtClean="0"/>
              <a:t>18. Amusement and entertainment</a:t>
            </a:r>
            <a:br>
              <a:rPr lang="en-US" dirty="0" smtClean="0"/>
            </a:br>
            <a:r>
              <a:rPr lang="en-US" dirty="0" smtClean="0"/>
              <a:t>19. Sense of humor, mirth and merriment </a:t>
            </a:r>
            <a:br>
              <a:rPr lang="en-US" dirty="0" smtClean="0"/>
            </a:br>
            <a:r>
              <a:rPr lang="en-US" dirty="0" smtClean="0"/>
              <a:t>20. </a:t>
            </a:r>
            <a:r>
              <a:rPr lang="en-US" b="1" dirty="0" smtClean="0"/>
              <a:t>Security of life and its means</a:t>
            </a:r>
            <a:r>
              <a:rPr lang="en-US" dirty="0" smtClean="0"/>
              <a:t/>
            </a:r>
            <a:br>
              <a:rPr lang="en-US" dirty="0" smtClean="0"/>
            </a:br>
            <a:r>
              <a:rPr lang="en-US" dirty="0" smtClean="0"/>
              <a:t>21. Inspiration, motivation, purpose, and commitment</a:t>
            </a:r>
            <a:br>
              <a:rPr lang="en-US" dirty="0" smtClean="0"/>
            </a:br>
            <a:r>
              <a:rPr lang="en-US" dirty="0" smtClean="0"/>
              <a:t>22</a:t>
            </a:r>
            <a:r>
              <a:rPr lang="en-US" b="1" dirty="0" smtClean="0"/>
              <a:t>. Creative, </a:t>
            </a:r>
            <a:r>
              <a:rPr lang="en-US" dirty="0" smtClean="0"/>
              <a:t>useful work (</a:t>
            </a:r>
            <a:r>
              <a:rPr lang="en-US" b="1" dirty="0" smtClean="0"/>
              <a:t>pursuit of interest</a:t>
            </a:r>
            <a:r>
              <a:rPr lang="en-US" dirty="0" smtClean="0"/>
              <a:t>)</a:t>
            </a:r>
            <a:br>
              <a:rPr lang="en-US" dirty="0" smtClean="0"/>
            </a:br>
            <a:r>
              <a:rPr lang="en-US" dirty="0" smtClean="0"/>
              <a:t>23. Self-control and self-mastery</a:t>
            </a:r>
            <a:br>
              <a:rPr lang="en-US" dirty="0" smtClean="0"/>
            </a:br>
            <a:r>
              <a:rPr lang="en-US" dirty="0" smtClean="0"/>
              <a:t>24. Individual sovereignty </a:t>
            </a:r>
            <a:br>
              <a:rPr lang="en-US" dirty="0" smtClean="0"/>
            </a:br>
            <a:r>
              <a:rPr lang="en-US" dirty="0" smtClean="0"/>
              <a:t>25. Expression of reproductive instincts </a:t>
            </a:r>
            <a:br>
              <a:rPr lang="en-US" dirty="0" smtClean="0"/>
            </a:br>
            <a:r>
              <a:rPr lang="en-US" dirty="0" smtClean="0"/>
              <a:t>26. </a:t>
            </a:r>
            <a:r>
              <a:rPr lang="en-US" b="1" dirty="0" smtClean="0"/>
              <a:t>Satisfaction of the aesthetic senses (op; atheistic non believe) </a:t>
            </a:r>
            <a:r>
              <a:rPr lang="en-US" dirty="0" smtClean="0"/>
              <a:t/>
            </a:r>
            <a:br>
              <a:rPr lang="en-US" dirty="0" smtClean="0"/>
            </a:br>
            <a:r>
              <a:rPr lang="en-US" dirty="0" smtClean="0"/>
              <a:t>27. </a:t>
            </a:r>
            <a:r>
              <a:rPr lang="en-US" b="1" dirty="0" smtClean="0"/>
              <a:t>Self-confidence</a:t>
            </a:r>
            <a:r>
              <a:rPr lang="en-US" dirty="0" smtClean="0"/>
              <a:t/>
            </a:r>
            <a:br>
              <a:rPr lang="en-US" dirty="0" smtClean="0"/>
            </a:br>
            <a:r>
              <a:rPr lang="en-US" dirty="0" smtClean="0"/>
              <a:t>28. Positive self image</a:t>
            </a:r>
            <a:br>
              <a:rPr lang="en-US" dirty="0" smtClean="0"/>
            </a:br>
            <a:r>
              <a:rPr lang="en-US" dirty="0" smtClean="0"/>
              <a:t>29. Internal and external cleanliness</a:t>
            </a:r>
            <a:br>
              <a:rPr lang="en-US" dirty="0" smtClean="0"/>
            </a:br>
            <a:r>
              <a:rPr lang="en-US" dirty="0" smtClean="0"/>
              <a:t>30. </a:t>
            </a:r>
            <a:r>
              <a:rPr lang="en-US" b="1" dirty="0" smtClean="0"/>
              <a:t>Smiles</a:t>
            </a:r>
            <a:r>
              <a:rPr lang="en-US" dirty="0" smtClean="0"/>
              <a:t/>
            </a:r>
            <a:br>
              <a:rPr lang="en-US" dirty="0" smtClean="0"/>
            </a:br>
            <a:r>
              <a:rPr lang="en-US" dirty="0" smtClean="0"/>
              <a:t>31. Music and all other arts</a:t>
            </a:r>
            <a:br>
              <a:rPr lang="en-US" dirty="0" smtClean="0"/>
            </a:br>
            <a:r>
              <a:rPr lang="en-US" dirty="0" smtClean="0"/>
              <a:t>32. </a:t>
            </a:r>
            <a:r>
              <a:rPr lang="en-US" dirty="0" err="1" smtClean="0"/>
              <a:t>Biophilia</a:t>
            </a:r>
            <a:r>
              <a:rPr lang="en-US" dirty="0" smtClean="0"/>
              <a:t> (</a:t>
            </a:r>
            <a:r>
              <a:rPr lang="en-US" dirty="0" smtClean="0">
                <a:latin typeface="Arial Black" pitchFamily="34" charset="0"/>
              </a:rPr>
              <a:t>love of nature</a:t>
            </a:r>
            <a:r>
              <a:rPr lang="en-US" dirty="0" smtClean="0"/>
              <a:t>)</a:t>
            </a:r>
            <a:r>
              <a:rPr lang="en-US" sz="1600" dirty="0" smtClean="0"/>
              <a:t/>
            </a:r>
            <a:br>
              <a:rPr lang="en-US" sz="1600" dirty="0" smtClean="0"/>
            </a:br>
            <a:r>
              <a:rPr lang="en-US" sz="1400" dirty="0" smtClean="0"/>
              <a:t>"The 80/10/10 Diet" by Dr. Douglas N. Graham, Page 10.</a:t>
            </a:r>
            <a:br>
              <a:rPr lang="en-US" sz="1400" dirty="0" smtClean="0"/>
            </a:br>
            <a:r>
              <a:rPr lang="en-US" sz="1400" dirty="0" smtClean="0">
                <a:hlinkClick r:id="rId3" tooltip="http://foodnsport.com/"/>
              </a:rPr>
              <a:t>http://foodnsport.com/</a:t>
            </a:r>
            <a:r>
              <a:rPr lang="en-US" sz="1400" dirty="0" smtClean="0"/>
              <a:t/>
            </a:r>
            <a:br>
              <a:rPr lang="en-US" sz="1400" dirty="0" smtClean="0"/>
            </a:br>
            <a:r>
              <a:rPr lang="en-US" sz="1200" dirty="0" smtClean="0"/>
              <a:t>I am pleased to be able to share with you my journey as a vegan and what I've learned along the way. Currently, I eat mostly fruits and vegetables with some nuts and seeds, a diet/lifestyle, otherwise known as 80/10/10, </a:t>
            </a:r>
            <a:r>
              <a:rPr lang="en-US" sz="1200" dirty="0" err="1" smtClean="0"/>
              <a:t>fruitarianism</a:t>
            </a:r>
            <a:r>
              <a:rPr lang="en-US" sz="1200" dirty="0" smtClean="0"/>
              <a:t>, or natural hygiene. I eat 100% raw food most of the time, but occasionally enjoy a cooked vegan meal. Although by following 80/10/10, I have experienced exceptional improvement in health and fitness, I do not claim to have all the answers. I'm still learning. What I'm committed to, however, is openness, tolerance, and honesty.</a:t>
            </a:r>
            <a:br>
              <a:rPr lang="en-US" sz="1200" dirty="0" smtClean="0"/>
            </a:br>
            <a:r>
              <a:rPr lang="en-US" sz="1600" dirty="0" smtClean="0">
                <a:hlinkClick r:id="rId4" tooltip="http://www.facebook.com/pages/Grassroots-Vegan/129911743777?ref=hl"/>
              </a:rPr>
              <a:t>http://www.facebook.com/pages/Grassro..</a:t>
            </a:r>
            <a:endParaRPr lang="ar-SA" sz="1600" dirty="0"/>
          </a:p>
        </p:txBody>
      </p:sp>
      <p:sp>
        <p:nvSpPr>
          <p:cNvPr id="10" name="مستطيل 9"/>
          <p:cNvSpPr/>
          <p:nvPr/>
        </p:nvSpPr>
        <p:spPr>
          <a:xfrm rot="5400000">
            <a:off x="-2550340" y="3193226"/>
            <a:ext cx="6215106" cy="4001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dirty="0" smtClean="0"/>
              <a:t>How do you score? - </a:t>
            </a:r>
            <a:r>
              <a:rPr lang="en-US" sz="2000" b="1" dirty="0" smtClean="0"/>
              <a:t>Fundamental elements </a:t>
            </a:r>
            <a:r>
              <a:rPr lang="en-US" b="1" dirty="0" smtClean="0"/>
              <a:t>of health</a:t>
            </a:r>
            <a:endParaRPr lang="en-US" dirty="0"/>
          </a:p>
        </p:txBody>
      </p:sp>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2285984" y="71438"/>
            <a:ext cx="4572032"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400" b="0"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23</a:t>
            </a:fld>
            <a:endParaRPr lang="en-US"/>
          </a:p>
        </p:txBody>
      </p:sp>
      <p:sp>
        <p:nvSpPr>
          <p:cNvPr id="8" name="عنصر نائب للتذييل 7"/>
          <p:cNvSpPr>
            <a:spLocks noGrp="1"/>
          </p:cNvSpPr>
          <p:nvPr>
            <p:ph type="ftr" sz="quarter" idx="11"/>
          </p:nvPr>
        </p:nvSpPr>
        <p:spPr>
          <a:xfrm>
            <a:off x="3286116" y="6530977"/>
            <a:ext cx="2895600" cy="327047"/>
          </a:xfrm>
        </p:spPr>
        <p:txBody>
          <a:bodyPr/>
          <a:lstStyle/>
          <a:p>
            <a:pPr>
              <a:defRPr/>
            </a:pPr>
            <a:r>
              <a:rPr lang="en-US" smtClean="0"/>
              <a:t>Johali1stFUHE2016</a:t>
            </a:r>
            <a:endParaRPr lang="en-US" dirty="0"/>
          </a:p>
        </p:txBody>
      </p:sp>
      <p:sp>
        <p:nvSpPr>
          <p:cNvPr id="10" name="مستطيل 9"/>
          <p:cNvSpPr/>
          <p:nvPr/>
        </p:nvSpPr>
        <p:spPr>
          <a:xfrm>
            <a:off x="1285852" y="1268760"/>
            <a:ext cx="6715172" cy="369332"/>
          </a:xfrm>
          <a:prstGeom prst="rect">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p:spPr>
        <p:txBody>
          <a:bodyPr wrap="square">
            <a:spAutoFit/>
          </a:bodyPr>
          <a:lstStyle/>
          <a:p>
            <a:pPr algn="ctr"/>
            <a:r>
              <a:rPr lang="en-US" b="1" dirty="0" smtClean="0">
                <a:hlinkClick r:id="rId3"/>
              </a:rPr>
              <a:t>http://www.youtube.com/watch?v=cKvyDbmnfNI</a:t>
            </a:r>
            <a:endParaRPr lang="ar-SA" b="1" dirty="0"/>
          </a:p>
        </p:txBody>
      </p:sp>
      <p:sp>
        <p:nvSpPr>
          <p:cNvPr id="11" name="مستطيل 10"/>
          <p:cNvSpPr/>
          <p:nvPr/>
        </p:nvSpPr>
        <p:spPr>
          <a:xfrm>
            <a:off x="683568" y="692696"/>
            <a:ext cx="7704856"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000" b="1" dirty="0" smtClean="0"/>
              <a:t>Overview of the Seven Keys to Health - Wellness – </a:t>
            </a:r>
            <a:r>
              <a:rPr lang="en-US" b="1" dirty="0" smtClean="0"/>
              <a:t>Happiness</a:t>
            </a:r>
            <a:r>
              <a:rPr lang="en-US" sz="2000" b="1" dirty="0" smtClean="0"/>
              <a:t> </a:t>
            </a:r>
            <a:endParaRPr lang="en-US" sz="2000" b="1" dirty="0"/>
          </a:p>
        </p:txBody>
      </p:sp>
      <p:sp>
        <p:nvSpPr>
          <p:cNvPr id="12" name="مستطيل 11"/>
          <p:cNvSpPr/>
          <p:nvPr/>
        </p:nvSpPr>
        <p:spPr>
          <a:xfrm>
            <a:off x="357158" y="1928802"/>
            <a:ext cx="8358246"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This video clip shows Jordan giving an overview of the seven keys to health and wellness that led him--and will lead you-- on the road to a lifetime of wellness.</a:t>
            </a:r>
            <a:endParaRPr lang="ar-SA" dirty="0"/>
          </a:p>
        </p:txBody>
      </p:sp>
      <p:sp>
        <p:nvSpPr>
          <p:cNvPr id="9" name="مستطيل 8"/>
          <p:cNvSpPr/>
          <p:nvPr/>
        </p:nvSpPr>
        <p:spPr>
          <a:xfrm>
            <a:off x="714348" y="2874719"/>
            <a:ext cx="7929618" cy="255454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2000" b="1" dirty="0" smtClean="0"/>
              <a:t>Summary of Jordan 7 Keyes \ Weeks of Wellness</a:t>
            </a:r>
          </a:p>
          <a:p>
            <a:pPr marL="728663" indent="-228600" algn="l" rtl="0">
              <a:buAutoNum type="arabicParenR"/>
            </a:pPr>
            <a:r>
              <a:rPr lang="en-US" sz="2000" b="1" dirty="0" smtClean="0"/>
              <a:t> </a:t>
            </a:r>
            <a:r>
              <a:rPr lang="en-US" sz="2000" b="1" i="1" dirty="0" smtClean="0"/>
              <a:t>Eat To Live  in Islam ; Learn to Live </a:t>
            </a:r>
          </a:p>
          <a:p>
            <a:pPr marL="728663" indent="-228600" algn="l" rtl="0">
              <a:buAutoNum type="arabicParenR"/>
            </a:pPr>
            <a:r>
              <a:rPr lang="en-US" sz="2000" b="1" i="1" dirty="0" smtClean="0"/>
              <a:t> Supplement Your Diet </a:t>
            </a:r>
          </a:p>
          <a:p>
            <a:pPr marL="728663" indent="-228600" algn="l" rtl="0">
              <a:buAutoNum type="arabicParenR"/>
            </a:pPr>
            <a:r>
              <a:rPr lang="en-US" sz="2000" b="1" i="1" dirty="0" smtClean="0"/>
              <a:t> Practice Advance Hygiene </a:t>
            </a:r>
          </a:p>
          <a:p>
            <a:pPr marL="728663" indent="-228600" algn="l" rtl="0">
              <a:buAutoNum type="arabicParenR"/>
            </a:pPr>
            <a:r>
              <a:rPr lang="en-US" sz="2000" b="1" i="1" dirty="0" smtClean="0"/>
              <a:t> Condition your Body </a:t>
            </a:r>
          </a:p>
          <a:p>
            <a:pPr marL="728663" indent="-228600" algn="l" rtl="0">
              <a:buAutoNum type="arabicParenR"/>
            </a:pPr>
            <a:r>
              <a:rPr lang="en-US" sz="2000" b="1" i="1" dirty="0" smtClean="0"/>
              <a:t> Reduce Toxins </a:t>
            </a:r>
          </a:p>
          <a:p>
            <a:pPr marL="728663" indent="-228600" algn="l" rtl="0">
              <a:buAutoNum type="arabicParenR"/>
            </a:pPr>
            <a:r>
              <a:rPr lang="en-US" sz="2000" b="1" i="1" dirty="0" smtClean="0"/>
              <a:t> Avoid Deadly Emotions </a:t>
            </a:r>
          </a:p>
          <a:p>
            <a:pPr marL="728663" indent="-228600" algn="l" rtl="0">
              <a:buAutoNum type="arabicParenR"/>
            </a:pPr>
            <a:r>
              <a:rPr lang="en-US" sz="2000" b="1" i="1" dirty="0" smtClean="0"/>
              <a:t> Live a Life of Prayer &amp; Purpose </a:t>
            </a:r>
            <a:endParaRPr lang="ar-SA" sz="2000" b="1" i="1" dirty="0" smtClean="0"/>
          </a:p>
        </p:txBody>
      </p:sp>
      <p:sp>
        <p:nvSpPr>
          <p:cNvPr id="13" name="مستطيل 12"/>
          <p:cNvSpPr/>
          <p:nvPr/>
        </p:nvSpPr>
        <p:spPr>
          <a:xfrm>
            <a:off x="3214678" y="5857892"/>
            <a:ext cx="3121367"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t>Give Evidence from Islam  </a:t>
            </a:r>
          </a:p>
        </p:txBody>
      </p:sp>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899592" y="1196752"/>
            <a:ext cx="7246588" cy="73866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kern="0" dirty="0" smtClean="0">
                <a:effectLst>
                  <a:outerShdw blurRad="38100" dist="38100" dir="2700000" algn="tl">
                    <a:srgbClr val="000000"/>
                  </a:outerShdw>
                </a:effectLst>
              </a:rPr>
              <a:t>Understand </a:t>
            </a:r>
            <a:r>
              <a:rPr lang="en-US" b="1" kern="0" dirty="0" smtClean="0">
                <a:solidFill>
                  <a:schemeClr val="dk1"/>
                </a:solidFill>
                <a:effectLst>
                  <a:outerShdw blurRad="38100" dist="38100" dir="2700000" algn="tl">
                    <a:srgbClr val="000000"/>
                  </a:outerShdw>
                </a:effectLst>
              </a:rPr>
              <a:t>Fundamentals </a:t>
            </a:r>
          </a:p>
          <a:p>
            <a:pPr algn="ctr"/>
            <a:r>
              <a:rPr lang="en-US" sz="2400" b="1" kern="0" dirty="0" smtClean="0">
                <a:effectLst>
                  <a:outerShdw blurRad="38100" dist="38100" dir="2700000" algn="tl">
                    <a:srgbClr val="000000"/>
                  </a:outerShdw>
                </a:effectLst>
              </a:rPr>
              <a:t>From </a:t>
            </a:r>
            <a:r>
              <a:rPr lang="en-US" sz="2000" b="1" kern="0" dirty="0" smtClean="0">
                <a:effectLst>
                  <a:outerShdw blurRad="38100" dist="38100" dir="2700000" algn="tl">
                    <a:srgbClr val="000000"/>
                  </a:outerShdw>
                </a:effectLst>
              </a:rPr>
              <a:t>Philosophy</a:t>
            </a:r>
            <a:r>
              <a:rPr lang="en-US" sz="2400" b="1" kern="0" dirty="0" smtClean="0">
                <a:effectLst>
                  <a:outerShdw blurRad="38100" dist="38100" dir="2700000" algn="tl">
                    <a:srgbClr val="000000"/>
                  </a:outerShdw>
                </a:effectLst>
              </a:rPr>
              <a:t> to Science to HE Ethical Basis </a:t>
            </a:r>
            <a:endParaRPr lang="ar-SA" sz="2400" dirty="0"/>
          </a:p>
        </p:txBody>
      </p:sp>
      <p:sp>
        <p:nvSpPr>
          <p:cNvPr id="9" name="مستطيل 8"/>
          <p:cNvSpPr/>
          <p:nvPr/>
        </p:nvSpPr>
        <p:spPr>
          <a:xfrm>
            <a:off x="642910" y="3072656"/>
            <a:ext cx="8143900" cy="178510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kern="0" dirty="0" smtClean="0">
                <a:effectLst>
                  <a:outerShdw blurRad="38100" dist="38100" dir="2700000" algn="tl">
                    <a:srgbClr val="000000"/>
                  </a:outerShdw>
                </a:effectLst>
              </a:rPr>
              <a:t>Define - understand  - nature </a:t>
            </a:r>
          </a:p>
          <a:p>
            <a:pPr algn="ctr"/>
            <a:r>
              <a:rPr lang="en-US" b="1" kern="0" dirty="0" smtClean="0">
                <a:effectLst>
                  <a:outerShdw blurRad="38100" dist="38100" dir="2700000" algn="tl">
                    <a:srgbClr val="000000"/>
                  </a:outerShdw>
                </a:effectLst>
              </a:rPr>
              <a:t>Of</a:t>
            </a:r>
          </a:p>
          <a:p>
            <a:pPr algn="ctr"/>
            <a:r>
              <a:rPr lang="en-US" b="1" kern="0" dirty="0" smtClean="0">
                <a:effectLst>
                  <a:outerShdw blurRad="38100" dist="38100" dir="2700000" algn="tl">
                    <a:srgbClr val="000000"/>
                  </a:outerShdw>
                </a:effectLst>
              </a:rPr>
              <a:t> “Fundamental - Religion - Ideology - Philosophy - Theories - Ethics – </a:t>
            </a:r>
            <a:r>
              <a:rPr lang="ar-SA" b="1" kern="0" dirty="0" smtClean="0">
                <a:effectLst>
                  <a:outerShdw blurRad="38100" dist="38100" dir="2700000" algn="tl">
                    <a:srgbClr val="000000"/>
                  </a:outerShdw>
                </a:effectLst>
              </a:rPr>
              <a:t> ”</a:t>
            </a:r>
            <a:r>
              <a:rPr lang="en-US" b="1" kern="0" dirty="0" smtClean="0">
                <a:effectLst>
                  <a:outerShdw blurRad="38100" dist="38100" dir="2700000" algn="tl">
                    <a:srgbClr val="000000"/>
                  </a:outerShdw>
                </a:effectLst>
              </a:rPr>
              <a:t>Communication  QHE </a:t>
            </a:r>
          </a:p>
          <a:p>
            <a:pPr algn="ctr"/>
            <a:r>
              <a:rPr lang="en-US" b="1" kern="0" dirty="0" smtClean="0">
                <a:solidFill>
                  <a:schemeClr val="dk1"/>
                </a:solidFill>
                <a:effectLst>
                  <a:outerShdw blurRad="38100" dist="38100" dir="2700000" algn="tl">
                    <a:srgbClr val="000000"/>
                  </a:outerShdw>
                </a:effectLst>
              </a:rPr>
              <a:t> </a:t>
            </a:r>
          </a:p>
          <a:p>
            <a:pPr algn="ctr"/>
            <a:r>
              <a:rPr lang="en-US" sz="2000" b="1" kern="0" dirty="0" smtClean="0">
                <a:effectLst>
                  <a:outerShdw blurRad="38100" dist="38100" dir="2700000" algn="tl">
                    <a:srgbClr val="000000"/>
                  </a:outerShdw>
                </a:effectLst>
              </a:rPr>
              <a:t>From Religion - Philosophy to HE Ethical Basis </a:t>
            </a:r>
            <a:endParaRPr lang="ar-SA" sz="2000" dirty="0"/>
          </a:p>
        </p:txBody>
      </p:sp>
      <p:sp>
        <p:nvSpPr>
          <p:cNvPr id="10" name="عنصر نائب للتاريخ 9"/>
          <p:cNvSpPr>
            <a:spLocks noGrp="1"/>
          </p:cNvSpPr>
          <p:nvPr>
            <p:ph type="dt" sz="half" idx="10"/>
          </p:nvPr>
        </p:nvSpPr>
        <p:spPr/>
        <p:txBody>
          <a:bodyPr/>
          <a:lstStyle/>
          <a:p>
            <a:pPr>
              <a:defRPr/>
            </a:pPr>
            <a:r>
              <a:rPr lang="ar-SA" smtClean="0"/>
              <a:t>CHS382</a:t>
            </a:r>
            <a:endParaRPr lang="en-US"/>
          </a:p>
        </p:txBody>
      </p:sp>
      <p:sp>
        <p:nvSpPr>
          <p:cNvPr id="11" name="عنصر نائب لرقم الشريحة 10"/>
          <p:cNvSpPr>
            <a:spLocks noGrp="1"/>
          </p:cNvSpPr>
          <p:nvPr>
            <p:ph type="sldNum" sz="quarter" idx="12"/>
          </p:nvPr>
        </p:nvSpPr>
        <p:spPr/>
        <p:txBody>
          <a:bodyPr/>
          <a:lstStyle/>
          <a:p>
            <a:pPr>
              <a:defRPr/>
            </a:pPr>
            <a:fld id="{978C93D2-0CD3-44E6-B74B-98515F7048D2}" type="slidenum">
              <a:rPr lang="ar-SA" smtClean="0"/>
              <a:pPr>
                <a:defRPr/>
              </a:pPr>
              <a:t>24</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25</a:t>
            </a:fld>
            <a:endParaRPr lang="en-US"/>
          </a:p>
        </p:txBody>
      </p:sp>
      <p:sp>
        <p:nvSpPr>
          <p:cNvPr id="6" name="عنصر نائب للتذييل 5"/>
          <p:cNvSpPr>
            <a:spLocks noGrp="1"/>
          </p:cNvSpPr>
          <p:nvPr>
            <p:ph type="ftr" sz="quarter" idx="11"/>
          </p:nvPr>
        </p:nvSpPr>
        <p:spPr>
          <a:xfrm>
            <a:off x="3429000" y="6530977"/>
            <a:ext cx="2895600" cy="255609"/>
          </a:xfrm>
        </p:spPr>
        <p:txBody>
          <a:bodyPr/>
          <a:lstStyle/>
          <a:p>
            <a:pPr>
              <a:defRPr/>
            </a:pPr>
            <a:r>
              <a:rPr lang="en-US" smtClean="0"/>
              <a:t>Johali1stFUHE2016</a:t>
            </a:r>
            <a:endParaRPr lang="en-US" dirty="0"/>
          </a:p>
        </p:txBody>
      </p:sp>
      <p:sp>
        <p:nvSpPr>
          <p:cNvPr id="7" name="عنوان 6"/>
          <p:cNvSpPr>
            <a:spLocks noGrp="1"/>
          </p:cNvSpPr>
          <p:nvPr>
            <p:ph type="title"/>
          </p:nvPr>
        </p:nvSpPr>
        <p:spPr>
          <a:xfrm>
            <a:off x="1357289" y="-24"/>
            <a:ext cx="6357983" cy="1000132"/>
          </a:xfrm>
        </p:spPr>
        <p:style>
          <a:lnRef idx="2">
            <a:schemeClr val="accent2"/>
          </a:lnRef>
          <a:fillRef idx="1">
            <a:schemeClr val="lt1"/>
          </a:fillRef>
          <a:effectRef idx="0">
            <a:schemeClr val="accent2"/>
          </a:effectRef>
          <a:fontRef idx="minor">
            <a:schemeClr val="dk1"/>
          </a:fontRef>
        </p:style>
        <p:txBody>
          <a:bodyPr/>
          <a:lstStyle/>
          <a:p>
            <a:pPr algn="ctr"/>
            <a:r>
              <a:rPr lang="en-US" sz="1800" i="1" dirty="0" smtClean="0"/>
              <a:t>Fundamentals – Essentials </a:t>
            </a:r>
            <a:br>
              <a:rPr lang="en-US" sz="1800" i="1" dirty="0" smtClean="0"/>
            </a:br>
            <a:r>
              <a:rPr lang="en-US" sz="1800" i="1" dirty="0" smtClean="0"/>
              <a:t>for </a:t>
            </a:r>
            <a:br>
              <a:rPr lang="en-US" sz="1800" i="1" dirty="0" smtClean="0"/>
            </a:br>
            <a:r>
              <a:rPr lang="en-US" sz="1800" i="1" dirty="0" smtClean="0"/>
              <a:t>FUHE  Evolutional Philosophy</a:t>
            </a:r>
            <a:endParaRPr lang="ar-SA" sz="1800" dirty="0"/>
          </a:p>
        </p:txBody>
      </p:sp>
      <p:sp>
        <p:nvSpPr>
          <p:cNvPr id="8" name="مستطيل 7"/>
          <p:cNvSpPr/>
          <p:nvPr/>
        </p:nvSpPr>
        <p:spPr>
          <a:xfrm>
            <a:off x="785818" y="6202940"/>
            <a:ext cx="8215338"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i="1" dirty="0" smtClean="0"/>
              <a:t>Use  Evolve Def &amp; CHS282  Philosophical basis to  Recreate Your Self  Model </a:t>
            </a:r>
            <a:endParaRPr lang="ar-SA" dirty="0"/>
          </a:p>
        </p:txBody>
      </p:sp>
      <p:sp>
        <p:nvSpPr>
          <p:cNvPr id="9" name="مستطيل 8"/>
          <p:cNvSpPr/>
          <p:nvPr/>
        </p:nvSpPr>
        <p:spPr>
          <a:xfrm>
            <a:off x="1928794" y="1071546"/>
            <a:ext cx="5286412"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600" b="1" dirty="0" smtClean="0"/>
              <a:t>Jordan's Philosophy and Personal Story</a:t>
            </a:r>
            <a:endParaRPr lang="en-US" sz="1600" b="1" dirty="0"/>
          </a:p>
        </p:txBody>
      </p:sp>
      <p:sp>
        <p:nvSpPr>
          <p:cNvPr id="10" name="مستطيل 9"/>
          <p:cNvSpPr/>
          <p:nvPr/>
        </p:nvSpPr>
        <p:spPr>
          <a:xfrm>
            <a:off x="571472" y="1923154"/>
            <a:ext cx="8358246" cy="1077218"/>
          </a:xfrm>
          <a:prstGeom prst="rect">
            <a:avLst/>
          </a:prstGeom>
        </p:spPr>
        <p:txBody>
          <a:bodyPr wrap="square">
            <a:spAutoFit/>
          </a:bodyPr>
          <a:lstStyle/>
          <a:p>
            <a:pPr algn="just" rtl="0"/>
            <a:r>
              <a:rPr lang="en-US" sz="1600" b="1" i="1" dirty="0" smtClean="0"/>
              <a:t>This video clip shows Jordan bringing the message of Biblical health and wellness to his home church, Palm Beach Gardens Christ Fellowship. He tells his health philosophy and his personal story of regaining his </a:t>
            </a:r>
            <a:endParaRPr lang="ar-SA" sz="1600" b="1" i="1" dirty="0" smtClean="0"/>
          </a:p>
          <a:p>
            <a:pPr algn="just" rtl="0"/>
            <a:r>
              <a:rPr lang="en-US" sz="1600" b="1" i="1" dirty="0" smtClean="0"/>
              <a:t>health--God's way.</a:t>
            </a:r>
          </a:p>
        </p:txBody>
      </p:sp>
      <p:sp>
        <p:nvSpPr>
          <p:cNvPr id="11" name="مستطيل 10"/>
          <p:cNvSpPr/>
          <p:nvPr/>
        </p:nvSpPr>
        <p:spPr>
          <a:xfrm>
            <a:off x="857224" y="5282999"/>
            <a:ext cx="7858180"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b="1" dirty="0" smtClean="0"/>
              <a:t>We  Have to Innovate</a:t>
            </a:r>
          </a:p>
          <a:p>
            <a:pPr algn="ctr" rtl="0"/>
            <a:r>
              <a:rPr lang="en-US" b="1" dirty="0" smtClean="0"/>
              <a:t> Islamic Philosophy for Holistic Lifelong HE Wellness – Happiness      </a:t>
            </a:r>
            <a:endParaRPr lang="ar-SA" b="1" dirty="0"/>
          </a:p>
        </p:txBody>
      </p:sp>
      <p:sp>
        <p:nvSpPr>
          <p:cNvPr id="13" name="مستطيل 12"/>
          <p:cNvSpPr/>
          <p:nvPr/>
        </p:nvSpPr>
        <p:spPr>
          <a:xfrm>
            <a:off x="1571604" y="1500174"/>
            <a:ext cx="6429420" cy="369332"/>
          </a:xfrm>
          <a:prstGeom prst="rect">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p:spPr>
        <p:txBody>
          <a:bodyPr wrap="square">
            <a:spAutoFit/>
          </a:bodyPr>
          <a:lstStyle/>
          <a:p>
            <a:pPr algn="ctr"/>
            <a:r>
              <a:rPr lang="en-US" b="1" dirty="0" smtClean="0">
                <a:hlinkClick r:id="rId3"/>
              </a:rPr>
              <a:t>http://www.youtube.com/watch?v=tFfjMUH710I</a:t>
            </a:r>
            <a:endParaRPr lang="ar-SA" b="1" dirty="0"/>
          </a:p>
        </p:txBody>
      </p:sp>
      <p:sp>
        <p:nvSpPr>
          <p:cNvPr id="12" name="مستطيل 11"/>
          <p:cNvSpPr/>
          <p:nvPr/>
        </p:nvSpPr>
        <p:spPr>
          <a:xfrm>
            <a:off x="1214414" y="3782801"/>
            <a:ext cx="6880361"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latin typeface="+mj-lt"/>
              </a:rPr>
              <a:t>WHY NOT QURANIC Based PHILOSOPHY !!?</a:t>
            </a:r>
          </a:p>
          <a:p>
            <a:pPr algn="ctr"/>
            <a:r>
              <a:rPr lang="en-US" sz="1600" b="1" dirty="0" smtClean="0">
                <a:latin typeface="+mj-lt"/>
              </a:rPr>
              <a:t>Search “ Health Fundamentals in Quran”</a:t>
            </a:r>
            <a:r>
              <a:rPr lang="en-US" b="1" dirty="0" smtClean="0">
                <a:latin typeface="+mj-lt"/>
              </a:rPr>
              <a:t>   </a:t>
            </a:r>
            <a:endParaRPr lang="ar-SA" b="1" dirty="0">
              <a:latin typeface="+mj-lt"/>
            </a:endParaRPr>
          </a:p>
        </p:txBody>
      </p:sp>
      <p:sp>
        <p:nvSpPr>
          <p:cNvPr id="14" name="مستطيل 13"/>
          <p:cNvSpPr/>
          <p:nvPr/>
        </p:nvSpPr>
        <p:spPr>
          <a:xfrm>
            <a:off x="3000364" y="2857496"/>
            <a:ext cx="3470309"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r>
              <a:rPr lang="en-US" sz="1600" b="1" dirty="0" smtClean="0"/>
              <a:t>God's Plan for Health &amp; Wellness </a:t>
            </a:r>
            <a:endParaRPr lang="en-US" sz="1600" b="1" dirty="0"/>
          </a:p>
        </p:txBody>
      </p:sp>
      <p:sp>
        <p:nvSpPr>
          <p:cNvPr id="15" name="مستطيل 14"/>
          <p:cNvSpPr/>
          <p:nvPr/>
        </p:nvSpPr>
        <p:spPr>
          <a:xfrm>
            <a:off x="1714480" y="3233322"/>
            <a:ext cx="5929306"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dirty="0" smtClean="0"/>
              <a:t>http://www.youtube.com/watch?v=6ToOqStuVkA</a:t>
            </a:r>
            <a:endParaRPr lang="ar-SA" sz="1600" dirty="0"/>
          </a:p>
        </p:txBody>
      </p:sp>
      <p:sp>
        <p:nvSpPr>
          <p:cNvPr id="16" name="مستطيل 15"/>
          <p:cNvSpPr/>
          <p:nvPr/>
        </p:nvSpPr>
        <p:spPr>
          <a:xfrm>
            <a:off x="1214414" y="4429132"/>
            <a:ext cx="6643718"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dirty="0" smtClean="0"/>
              <a:t>The Family Life of a Muslim \Ideal Muslims ~ </a:t>
            </a:r>
            <a:r>
              <a:rPr lang="en-US" sz="1600" b="1" dirty="0" err="1" smtClean="0"/>
              <a:t>Nouman</a:t>
            </a:r>
            <a:r>
              <a:rPr lang="en-US" sz="1600" b="1" dirty="0" smtClean="0"/>
              <a:t> Ali Khan</a:t>
            </a:r>
            <a:endParaRPr lang="en-US" sz="1600" b="1" dirty="0"/>
          </a:p>
        </p:txBody>
      </p:sp>
      <p:sp>
        <p:nvSpPr>
          <p:cNvPr id="17" name="مستطيل 16"/>
          <p:cNvSpPr/>
          <p:nvPr/>
        </p:nvSpPr>
        <p:spPr>
          <a:xfrm>
            <a:off x="71406" y="4786322"/>
            <a:ext cx="428628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400" b="1" dirty="0" smtClean="0"/>
              <a:t>http://www.youtube.com/watch?v=g5lPW2fkwas</a:t>
            </a:r>
            <a:endParaRPr lang="ar-SA" sz="1400" b="1" dirty="0"/>
          </a:p>
        </p:txBody>
      </p:sp>
      <p:sp>
        <p:nvSpPr>
          <p:cNvPr id="18" name="مستطيل 17"/>
          <p:cNvSpPr/>
          <p:nvPr/>
        </p:nvSpPr>
        <p:spPr>
          <a:xfrm>
            <a:off x="2286000" y="3105835"/>
            <a:ext cx="4572000" cy="646331"/>
          </a:xfrm>
          <a:prstGeom prst="rect">
            <a:avLst/>
          </a:prstGeom>
        </p:spPr>
        <p:txBody>
          <a:bodyPr>
            <a:spAutoFit/>
          </a:bodyPr>
          <a:lstStyle/>
          <a:p>
            <a:r>
              <a:rPr lang="en-US" dirty="0" smtClean="0"/>
              <a:t>http://www.youtube.com/watch?v=7Ha3cA3gQc4</a:t>
            </a:r>
            <a:endParaRPr lang="ar-SA" dirty="0"/>
          </a:p>
        </p:txBody>
      </p:sp>
      <p:sp>
        <p:nvSpPr>
          <p:cNvPr id="19" name="مستطيل 18"/>
          <p:cNvSpPr/>
          <p:nvPr/>
        </p:nvSpPr>
        <p:spPr>
          <a:xfrm>
            <a:off x="4429124" y="4786322"/>
            <a:ext cx="4357702"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00" b="1" dirty="0" smtClean="0"/>
              <a:t>http://www.youtube.com/watch?v=7Ha3cA3gQc4</a:t>
            </a:r>
            <a:endParaRPr lang="ar-SA" sz="1400" b="1" dirty="0"/>
          </a:p>
        </p:txBody>
      </p:sp>
    </p:spTree>
  </p:cSld>
  <p:clrMapOvr>
    <a:masterClrMapping/>
  </p:clrMapOvr>
  <p:transition>
    <p:push dir="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323528" y="764704"/>
            <a:ext cx="8496944" cy="5544616"/>
          </a:xfrm>
        </p:spPr>
        <p:style>
          <a:lnRef idx="2">
            <a:schemeClr val="dk1"/>
          </a:lnRef>
          <a:fillRef idx="1">
            <a:schemeClr val="lt1"/>
          </a:fillRef>
          <a:effectRef idx="0">
            <a:schemeClr val="dk1"/>
          </a:effectRef>
          <a:fontRef idx="minor">
            <a:schemeClr val="dk1"/>
          </a:fontRef>
        </p:style>
        <p:txBody>
          <a:bodyPr lIns="90488" tIns="44450" rIns="90488" bIns="44450"/>
          <a:lstStyle/>
          <a:p>
            <a:pPr algn="l" rtl="0" eaLnBrk="1" hangingPunct="1">
              <a:buFontTx/>
              <a:buChar char="•"/>
            </a:pPr>
            <a:r>
              <a:rPr lang="en-US" sz="2000" dirty="0" smtClean="0"/>
              <a:t>What is philosophy?</a:t>
            </a:r>
          </a:p>
          <a:p>
            <a:pPr lvl="1" algn="l" rtl="0" eaLnBrk="1" hangingPunct="1">
              <a:buFontTx/>
              <a:buChar char="•"/>
            </a:pPr>
            <a:r>
              <a:rPr lang="en-US" sz="1800" b="1" i="1" dirty="0" smtClean="0"/>
              <a:t>A statement summarizing the attitudes, principles, beliefs, values, and concepts held by an individual or a group. </a:t>
            </a:r>
          </a:p>
          <a:p>
            <a:pPr lvl="1" algn="l" rtl="0" eaLnBrk="1" hangingPunct="1">
              <a:buFontTx/>
              <a:buChar char="•"/>
            </a:pPr>
            <a:r>
              <a:rPr lang="en-US" sz="1800" b="1" i="1" dirty="0" smtClean="0"/>
              <a:t>Vision; Mission; Premises</a:t>
            </a:r>
            <a:r>
              <a:rPr lang="en-US" sz="1800" b="1" i="1" smtClean="0"/>
              <a:t>; Value  </a:t>
            </a:r>
            <a:r>
              <a:rPr lang="en-US" sz="1800" i="1" dirty="0" smtClean="0">
                <a:effectLst/>
              </a:rPr>
              <a:t>are part of philosophy </a:t>
            </a:r>
            <a:r>
              <a:rPr lang="en-US" sz="1800" dirty="0" smtClean="0"/>
              <a:t>.</a:t>
            </a:r>
          </a:p>
          <a:p>
            <a:pPr algn="l" rtl="0" eaLnBrk="1" hangingPunct="1">
              <a:lnSpc>
                <a:spcPct val="150000"/>
              </a:lnSpc>
              <a:buFontTx/>
              <a:buChar char="•"/>
            </a:pPr>
            <a:r>
              <a:rPr lang="en-US" sz="2000" dirty="0" smtClean="0"/>
              <a:t>Why does one need a philosophy?</a:t>
            </a:r>
          </a:p>
          <a:p>
            <a:pPr lvl="1" algn="l" rtl="0" eaLnBrk="1" hangingPunct="1">
              <a:buFontTx/>
              <a:buChar char="•"/>
            </a:pPr>
            <a:r>
              <a:rPr lang="en-US" sz="2000" dirty="0" smtClean="0"/>
              <a:t>	</a:t>
            </a:r>
            <a:r>
              <a:rPr lang="en-US" sz="1800" dirty="0" smtClean="0"/>
              <a:t>People’s philosophies help form the basis of </a:t>
            </a:r>
            <a:r>
              <a:rPr lang="en-US" sz="1800" b="1" dirty="0" smtClean="0"/>
              <a:t>reality </a:t>
            </a:r>
            <a:r>
              <a:rPr lang="en-US" sz="1800" dirty="0" smtClean="0"/>
              <a:t>for them.  A philosophy helps to </a:t>
            </a:r>
            <a:r>
              <a:rPr lang="en-US" sz="1800" i="1" dirty="0" smtClean="0"/>
              <a:t>determine how one lives, works, plays, and generally approaches life.</a:t>
            </a:r>
          </a:p>
          <a:p>
            <a:pPr lvl="1" algn="l" rtl="0" eaLnBrk="1" hangingPunct="1">
              <a:buNone/>
            </a:pPr>
            <a:endParaRPr lang="en-US" sz="1100" dirty="0" smtClean="0"/>
          </a:p>
          <a:p>
            <a:pPr lvl="1" algn="ctr" rtl="0" eaLnBrk="1" hangingPunct="1">
              <a:buNone/>
            </a:pPr>
            <a:r>
              <a:rPr lang="en-US" sz="1600" dirty="0" smtClean="0"/>
              <a:t>Vision – Mission just example </a:t>
            </a:r>
          </a:p>
          <a:p>
            <a:pPr marL="285750" lvl="1" algn="l" rtl="0" eaLnBrk="1" hangingPunct="1"/>
            <a:r>
              <a:rPr lang="en-US" sz="1800" b="1" dirty="0" smtClean="0"/>
              <a:t>Vision </a:t>
            </a:r>
            <a:r>
              <a:rPr lang="en-US" sz="1800" dirty="0" smtClean="0"/>
              <a:t>of Health Education</a:t>
            </a:r>
            <a:endParaRPr lang="en-US" sz="1800" b="1" dirty="0" smtClean="0"/>
          </a:p>
          <a:p>
            <a:pPr marL="285750" lvl="1" algn="l" rtl="0" eaLnBrk="1" hangingPunct="1">
              <a:buNone/>
            </a:pPr>
            <a:r>
              <a:rPr lang="en-US" sz="1800" dirty="0" smtClean="0"/>
              <a:t>“The health education profession promotes, supports, and enables healthy lives and communities.”  (</a:t>
            </a:r>
            <a:r>
              <a:rPr lang="en-US" sz="1400" dirty="0" err="1" smtClean="0"/>
              <a:t>Ches</a:t>
            </a:r>
            <a:r>
              <a:rPr lang="en-US" sz="1400" dirty="0" smtClean="0"/>
              <a:t> Jones, PhD</a:t>
            </a:r>
            <a:r>
              <a:rPr lang="en-US" sz="1800" dirty="0" smtClean="0"/>
              <a:t>)</a:t>
            </a:r>
          </a:p>
          <a:p>
            <a:pPr marL="285750" lvl="1" algn="l" rtl="0" eaLnBrk="1" hangingPunct="1"/>
            <a:r>
              <a:rPr lang="en-US" sz="1600" b="1" i="1" dirty="0" smtClean="0"/>
              <a:t>Miami-</a:t>
            </a:r>
            <a:r>
              <a:rPr lang="en-US" sz="1600" i="1" dirty="0" smtClean="0"/>
              <a:t>Dade</a:t>
            </a:r>
            <a:r>
              <a:rPr lang="en-US" sz="1600" b="1" i="1" dirty="0" smtClean="0"/>
              <a:t> AHEC</a:t>
            </a:r>
            <a:r>
              <a:rPr lang="en-US" sz="1600" i="1" dirty="0" smtClean="0"/>
              <a:t> </a:t>
            </a:r>
            <a:r>
              <a:rPr lang="en-US" sz="1600" b="1" i="1" dirty="0" smtClean="0"/>
              <a:t>strives </a:t>
            </a:r>
            <a:r>
              <a:rPr lang="en-US" sz="1600" i="1" dirty="0" smtClean="0"/>
              <a:t>to change healthcare through education</a:t>
            </a:r>
          </a:p>
          <a:p>
            <a:pPr marL="285750" lvl="1" algn="l" rtl="0" eaLnBrk="1" hangingPunct="1"/>
            <a:r>
              <a:rPr lang="en-US" sz="1600" b="1" i="1" dirty="0" smtClean="0">
                <a:effectLst/>
              </a:rPr>
              <a:t>Miami Our Mission: </a:t>
            </a:r>
            <a:r>
              <a:rPr lang="en-US" sz="1600" i="1" dirty="0" smtClean="0">
                <a:effectLst/>
              </a:rPr>
              <a:t>To improve access to quality, comprehensive health care and education for the underserved, uninsured, economically needy and other vulnerable individuals through academic-community partnerships</a:t>
            </a:r>
            <a:r>
              <a:rPr lang="en-US" sz="1600" dirty="0" smtClean="0"/>
              <a:t>.</a:t>
            </a:r>
            <a:endParaRPr lang="en-US" sz="1600" i="1" dirty="0" smtClean="0"/>
          </a:p>
          <a:p>
            <a:pPr lvl="1" algn="ctr" rtl="0" eaLnBrk="1" hangingPunct="1">
              <a:buNone/>
            </a:pPr>
            <a:r>
              <a:rPr lang="en-US" sz="1400" dirty="0" smtClean="0">
                <a:hlinkClick r:id="rId3"/>
              </a:rPr>
              <a:t>http://www.mdahec.com/about-us/vision-and-mission/</a:t>
            </a:r>
            <a:r>
              <a:rPr lang="en-US" sz="1400" dirty="0" smtClean="0"/>
              <a:t>   </a:t>
            </a:r>
          </a:p>
        </p:txBody>
      </p:sp>
      <p:sp>
        <p:nvSpPr>
          <p:cNvPr id="101379" name="Rectangle 3"/>
          <p:cNvSpPr>
            <a:spLocks noGrp="1" noChangeArrowheads="1"/>
          </p:cNvSpPr>
          <p:nvPr>
            <p:ph type="title"/>
          </p:nvPr>
        </p:nvSpPr>
        <p:spPr>
          <a:xfrm>
            <a:off x="152400" y="44624"/>
            <a:ext cx="2187352" cy="561975"/>
          </a:xfrm>
        </p:spPr>
        <p:style>
          <a:lnRef idx="3">
            <a:schemeClr val="lt1"/>
          </a:lnRef>
          <a:fillRef idx="1">
            <a:schemeClr val="dk1"/>
          </a:fillRef>
          <a:effectRef idx="1">
            <a:schemeClr val="dk1"/>
          </a:effectRef>
          <a:fontRef idx="minor">
            <a:schemeClr val="lt1"/>
          </a:fontRef>
        </p:style>
        <p:txBody>
          <a:bodyPr lIns="90488" tIns="44450" rIns="90488" bIns="44450" anchor="b"/>
          <a:lstStyle/>
          <a:p>
            <a:pPr eaLnBrk="1" hangingPunct="1">
              <a:defRPr/>
            </a:pPr>
            <a:r>
              <a:rPr lang="en-US" sz="2800" dirty="0" smtClean="0"/>
              <a:t>Philosophy</a:t>
            </a:r>
          </a:p>
        </p:txBody>
      </p:sp>
      <p:sp>
        <p:nvSpPr>
          <p:cNvPr id="4" name="مستطيل 3"/>
          <p:cNvSpPr/>
          <p:nvPr/>
        </p:nvSpPr>
        <p:spPr>
          <a:xfrm>
            <a:off x="1187624" y="6237312"/>
            <a:ext cx="6588224" cy="577081"/>
          </a:xfrm>
          <a:prstGeom prst="rect">
            <a:avLst/>
          </a:prstGeom>
        </p:spPr>
        <p:txBody>
          <a:bodyPr wrap="square">
            <a:spAutoFit/>
          </a:bodyPr>
          <a:lstStyle/>
          <a:p>
            <a:pPr algn="ctr" rtl="0"/>
            <a:r>
              <a:rPr lang="en-US" sz="1050" dirty="0" smtClean="0"/>
              <a:t>New …many in PPT Lecture </a:t>
            </a:r>
          </a:p>
          <a:p>
            <a:pPr algn="ctr" rtl="0"/>
            <a:r>
              <a:rPr lang="ar-SA" sz="1050" dirty="0" err="1" smtClean="0"/>
              <a:t>”</a:t>
            </a:r>
            <a:r>
              <a:rPr lang="en-US" sz="1050" dirty="0" smtClean="0"/>
              <a:t>“”CommHlthHLSC_2613_Notesv3 VERY GOOD Whole HE”</a:t>
            </a:r>
          </a:p>
          <a:p>
            <a:pPr algn="ctr" rtl="0"/>
            <a:r>
              <a:rPr lang="en-US" sz="1050" b="1" dirty="0" smtClean="0"/>
              <a:t>Make A Summary </a:t>
            </a:r>
            <a:endParaRPr lang="en-US" sz="1050" b="1" dirty="0"/>
          </a:p>
        </p:txBody>
      </p:sp>
      <p:sp>
        <p:nvSpPr>
          <p:cNvPr id="5" name="عنصر نائب للتاريخ 4"/>
          <p:cNvSpPr>
            <a:spLocks noGrp="1"/>
          </p:cNvSpPr>
          <p:nvPr>
            <p:ph type="dt" sz="half" idx="10"/>
          </p:nvPr>
        </p:nvSpPr>
        <p:spPr>
          <a:xfrm>
            <a:off x="838200" y="6545237"/>
            <a:ext cx="1901825" cy="26813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26</a:t>
            </a:fld>
            <a:endParaRPr lang="en-US"/>
          </a:p>
        </p:txBody>
      </p:sp>
      <p:sp>
        <p:nvSpPr>
          <p:cNvPr id="7" name="عنصر نائب للتذييل 6"/>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6194">
                                            <p:txEl>
                                              <p:pRg st="0" end="0"/>
                                            </p:txEl>
                                          </p:spTgt>
                                        </p:tgtEl>
                                        <p:attrNameLst>
                                          <p:attrName>style.visibility</p:attrName>
                                        </p:attrNameLst>
                                      </p:cBhvr>
                                      <p:to>
                                        <p:strVal val="visible"/>
                                      </p:to>
                                    </p:set>
                                    <p:anim calcmode="lin" valueType="num">
                                      <p:cBhvr additive="base">
                                        <p:cTn id="7" dur="500" fill="hold"/>
                                        <p:tgtEl>
                                          <p:spTgt spid="13619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619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6194">
                                            <p:txEl>
                                              <p:pRg st="1" end="1"/>
                                            </p:txEl>
                                          </p:spTgt>
                                        </p:tgtEl>
                                        <p:attrNameLst>
                                          <p:attrName>style.visibility</p:attrName>
                                        </p:attrNameLst>
                                      </p:cBhvr>
                                      <p:to>
                                        <p:strVal val="visible"/>
                                      </p:to>
                                    </p:set>
                                    <p:anim calcmode="lin" valueType="num">
                                      <p:cBhvr additive="base">
                                        <p:cTn id="11" dur="500" fill="hold"/>
                                        <p:tgtEl>
                                          <p:spTgt spid="136194">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36194">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6194">
                                            <p:txEl>
                                              <p:pRg st="2" end="2"/>
                                            </p:txEl>
                                          </p:spTgt>
                                        </p:tgtEl>
                                        <p:attrNameLst>
                                          <p:attrName>style.visibility</p:attrName>
                                        </p:attrNameLst>
                                      </p:cBhvr>
                                      <p:to>
                                        <p:strVal val="visible"/>
                                      </p:to>
                                    </p:set>
                                    <p:anim calcmode="lin" valueType="num">
                                      <p:cBhvr additive="base">
                                        <p:cTn id="15" dur="500" fill="hold"/>
                                        <p:tgtEl>
                                          <p:spTgt spid="136194">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3619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136194">
                                            <p:txEl>
                                              <p:pRg st="3" end="3"/>
                                            </p:txEl>
                                          </p:spTgt>
                                        </p:tgtEl>
                                        <p:attrNameLst>
                                          <p:attrName>style.visibility</p:attrName>
                                        </p:attrNameLst>
                                      </p:cBhvr>
                                      <p:to>
                                        <p:strVal val="visible"/>
                                      </p:to>
                                    </p:set>
                                    <p:anim calcmode="lin" valueType="num">
                                      <p:cBhvr additive="base">
                                        <p:cTn id="21" dur="500" fill="hold"/>
                                        <p:tgtEl>
                                          <p:spTgt spid="136194">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3619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36194">
                                            <p:txEl>
                                              <p:pRg st="4" end="4"/>
                                            </p:txEl>
                                          </p:spTgt>
                                        </p:tgtEl>
                                        <p:attrNameLst>
                                          <p:attrName>style.visibility</p:attrName>
                                        </p:attrNameLst>
                                      </p:cBhvr>
                                      <p:to>
                                        <p:strVal val="visible"/>
                                      </p:to>
                                    </p:set>
                                    <p:anim calcmode="lin" valueType="num">
                                      <p:cBhvr additive="base">
                                        <p:cTn id="25" dur="500" fill="hold"/>
                                        <p:tgtEl>
                                          <p:spTgt spid="136194">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619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36194">
                                            <p:txEl>
                                              <p:pRg st="6" end="6"/>
                                            </p:txEl>
                                          </p:spTgt>
                                        </p:tgtEl>
                                        <p:attrNameLst>
                                          <p:attrName>style.visibility</p:attrName>
                                        </p:attrNameLst>
                                      </p:cBhvr>
                                      <p:to>
                                        <p:strVal val="visible"/>
                                      </p:to>
                                    </p:set>
                                    <p:anim calcmode="lin" valueType="num">
                                      <p:cBhvr additive="base">
                                        <p:cTn id="29" dur="500" fill="hold"/>
                                        <p:tgtEl>
                                          <p:spTgt spid="136194">
                                            <p:txEl>
                                              <p:pRg st="6" end="6"/>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36194">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36194">
                                            <p:txEl>
                                              <p:pRg st="7" end="7"/>
                                            </p:txEl>
                                          </p:spTgt>
                                        </p:tgtEl>
                                        <p:attrNameLst>
                                          <p:attrName>style.visibility</p:attrName>
                                        </p:attrNameLst>
                                      </p:cBhvr>
                                      <p:to>
                                        <p:strVal val="visible"/>
                                      </p:to>
                                    </p:set>
                                    <p:anim calcmode="lin" valueType="num">
                                      <p:cBhvr additive="base">
                                        <p:cTn id="33" dur="500" fill="hold"/>
                                        <p:tgtEl>
                                          <p:spTgt spid="136194">
                                            <p:txEl>
                                              <p:pRg st="7" end="7"/>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36194">
                                            <p:txEl>
                                              <p:pRg st="7" end="7"/>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36194">
                                            <p:txEl>
                                              <p:pRg st="8" end="8"/>
                                            </p:txEl>
                                          </p:spTgt>
                                        </p:tgtEl>
                                        <p:attrNameLst>
                                          <p:attrName>style.visibility</p:attrName>
                                        </p:attrNameLst>
                                      </p:cBhvr>
                                      <p:to>
                                        <p:strVal val="visible"/>
                                      </p:to>
                                    </p:set>
                                    <p:anim calcmode="lin" valueType="num">
                                      <p:cBhvr additive="base">
                                        <p:cTn id="37" dur="500" fill="hold"/>
                                        <p:tgtEl>
                                          <p:spTgt spid="136194">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36194">
                                            <p:txEl>
                                              <p:pRg st="8" end="8"/>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36194">
                                            <p:txEl>
                                              <p:pRg st="9" end="9"/>
                                            </p:txEl>
                                          </p:spTgt>
                                        </p:tgtEl>
                                        <p:attrNameLst>
                                          <p:attrName>style.visibility</p:attrName>
                                        </p:attrNameLst>
                                      </p:cBhvr>
                                      <p:to>
                                        <p:strVal val="visible"/>
                                      </p:to>
                                    </p:set>
                                    <p:anim calcmode="lin" valueType="num">
                                      <p:cBhvr additive="base">
                                        <p:cTn id="41" dur="500" fill="hold"/>
                                        <p:tgtEl>
                                          <p:spTgt spid="136194">
                                            <p:txEl>
                                              <p:pRg st="9" end="9"/>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6194">
                                            <p:txEl>
                                              <p:pRg st="9" end="9"/>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36194">
                                            <p:txEl>
                                              <p:pRg st="10" end="10"/>
                                            </p:txEl>
                                          </p:spTgt>
                                        </p:tgtEl>
                                        <p:attrNameLst>
                                          <p:attrName>style.visibility</p:attrName>
                                        </p:attrNameLst>
                                      </p:cBhvr>
                                      <p:to>
                                        <p:strVal val="visible"/>
                                      </p:to>
                                    </p:set>
                                    <p:anim calcmode="lin" valueType="num">
                                      <p:cBhvr additive="base">
                                        <p:cTn id="45" dur="500" fill="hold"/>
                                        <p:tgtEl>
                                          <p:spTgt spid="136194">
                                            <p:txEl>
                                              <p:pRg st="10" end="1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36194">
                                            <p:txEl>
                                              <p:pRg st="10" end="10"/>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36194">
                                            <p:txEl>
                                              <p:pRg st="11" end="11"/>
                                            </p:txEl>
                                          </p:spTgt>
                                        </p:tgtEl>
                                        <p:attrNameLst>
                                          <p:attrName>style.visibility</p:attrName>
                                        </p:attrNameLst>
                                      </p:cBhvr>
                                      <p:to>
                                        <p:strVal val="visible"/>
                                      </p:to>
                                    </p:set>
                                    <p:anim calcmode="lin" valueType="num">
                                      <p:cBhvr additive="base">
                                        <p:cTn id="49" dur="500" fill="hold"/>
                                        <p:tgtEl>
                                          <p:spTgt spid="136194">
                                            <p:txEl>
                                              <p:pRg st="11" end="11"/>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36194">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27</a:t>
            </a:fld>
            <a:endParaRPr lang="en-US"/>
          </a:p>
        </p:txBody>
      </p:sp>
      <p:sp>
        <p:nvSpPr>
          <p:cNvPr id="7" name="مستطيل 6"/>
          <p:cNvSpPr/>
          <p:nvPr/>
        </p:nvSpPr>
        <p:spPr>
          <a:xfrm>
            <a:off x="323528" y="656684"/>
            <a:ext cx="8676456" cy="572464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1400" dirty="0" smtClean="0"/>
              <a:t>Here are some links to samples of personal philosophies of education for you to explore.  There are roughly in order of "fame" or well-</a:t>
            </a:r>
            <a:r>
              <a:rPr lang="en-US" sz="1400" dirty="0" err="1" smtClean="0"/>
              <a:t>knowness</a:t>
            </a:r>
            <a:r>
              <a:rPr lang="en-US" sz="1400" dirty="0" smtClean="0"/>
              <a:t>:</a:t>
            </a:r>
          </a:p>
          <a:p>
            <a:pPr algn="just" rtl="0">
              <a:buFont typeface="Arial" pitchFamily="34" charset="0"/>
              <a:buChar char="•"/>
            </a:pPr>
            <a:r>
              <a:rPr lang="en-US" dirty="0" smtClean="0">
                <a:hlinkClick r:id="rId2"/>
              </a:rPr>
              <a:t>My credo</a:t>
            </a:r>
            <a:r>
              <a:rPr lang="en-US" dirty="0" smtClean="0"/>
              <a:t> - Albert Einstein</a:t>
            </a:r>
            <a:endParaRPr lang="en-US" sz="1600" dirty="0" smtClean="0"/>
          </a:p>
          <a:p>
            <a:pPr algn="just" rtl="0">
              <a:buFont typeface="Arial" pitchFamily="34" charset="0"/>
              <a:buChar char="•"/>
            </a:pPr>
            <a:r>
              <a:rPr lang="en-US" sz="1600" b="1" dirty="0" smtClean="0">
                <a:hlinkClick r:id="rId3"/>
              </a:rPr>
              <a:t>My pedagogic creed</a:t>
            </a:r>
            <a:r>
              <a:rPr lang="en-US" sz="1600" b="1" dirty="0" smtClean="0"/>
              <a:t> - John Dewey</a:t>
            </a:r>
            <a:r>
              <a:rPr lang="en-US" sz="1600" dirty="0" smtClean="0"/>
              <a:t>, the most significant educational philosopher of the 20th century; he emphasized the subject nature of students' experience</a:t>
            </a:r>
          </a:p>
          <a:p>
            <a:pPr algn="just" rtl="0">
              <a:buFont typeface="Arial" pitchFamily="34" charset="0"/>
              <a:buChar char="•"/>
            </a:pPr>
            <a:r>
              <a:rPr lang="en-US" sz="1600" b="1" dirty="0" smtClean="0">
                <a:hlinkClick r:id="rId4"/>
              </a:rPr>
              <a:t>Paulo </a:t>
            </a:r>
            <a:r>
              <a:rPr lang="en-US" sz="1600" b="1" dirty="0" err="1" smtClean="0">
                <a:hlinkClick r:id="rId4"/>
              </a:rPr>
              <a:t>Freire</a:t>
            </a:r>
            <a:r>
              <a:rPr lang="en-US" sz="1600" b="1" dirty="0" smtClean="0"/>
              <a:t> - arguably the second most significant educational philosopher, behind Dewey</a:t>
            </a:r>
            <a:r>
              <a:rPr lang="en-US" sz="1600" dirty="0" smtClean="0"/>
              <a:t>, emphasized social justice and education for the liberation of the oppressed</a:t>
            </a:r>
          </a:p>
          <a:p>
            <a:pPr algn="just" rtl="0">
              <a:buFont typeface="Arial" pitchFamily="34" charset="0"/>
              <a:buChar char="•"/>
            </a:pPr>
            <a:r>
              <a:rPr lang="en-US" sz="1600" b="1" dirty="0" smtClean="0">
                <a:hlinkClick r:id="rId5"/>
              </a:rPr>
              <a:t>The philosophy of freedom</a:t>
            </a:r>
            <a:r>
              <a:rPr lang="en-US" sz="1600" b="1" dirty="0" smtClean="0"/>
              <a:t> - Rudolf Steiner, major alternative </a:t>
            </a:r>
            <a:r>
              <a:rPr lang="en-US" sz="1600" dirty="0" smtClean="0"/>
              <a:t>education philosopher</a:t>
            </a:r>
          </a:p>
          <a:p>
            <a:pPr algn="just" rtl="0">
              <a:buFont typeface="Arial" pitchFamily="34" charset="0"/>
              <a:buChar char="•"/>
            </a:pPr>
            <a:r>
              <a:rPr lang="en-US" sz="1600" dirty="0" smtClean="0">
                <a:hlinkClick r:id="rId6"/>
              </a:rPr>
              <a:t>Montessori philosophy &amp; practice</a:t>
            </a:r>
            <a:r>
              <a:rPr lang="en-US" sz="1600" dirty="0" smtClean="0"/>
              <a:t> - by Michael Olaf Montessori, major alternative education philosophy</a:t>
            </a:r>
          </a:p>
          <a:p>
            <a:pPr algn="just" rtl="0">
              <a:buFont typeface="Arial" pitchFamily="34" charset="0"/>
              <a:buChar char="•"/>
            </a:pPr>
            <a:r>
              <a:rPr lang="en-US" sz="1600" dirty="0" smtClean="0">
                <a:hlinkClick r:id="rId7"/>
              </a:rPr>
              <a:t>Johann Pestalozzi</a:t>
            </a:r>
            <a:r>
              <a:rPr lang="en-US" sz="1600" dirty="0" smtClean="0"/>
              <a:t> - emphasized the educational potential of everyday life, social justice, and education for the poor and oppressed</a:t>
            </a:r>
          </a:p>
          <a:p>
            <a:pPr algn="just" rtl="0">
              <a:buFont typeface="Arial" pitchFamily="34" charset="0"/>
              <a:buChar char="•"/>
            </a:pPr>
            <a:r>
              <a:rPr lang="en-US" sz="1600" b="1" dirty="0" smtClean="0">
                <a:hlinkClick r:id="rId8" action="ppaction://hlinkfile"/>
              </a:rPr>
              <a:t>Kurt Hahn</a:t>
            </a:r>
            <a:r>
              <a:rPr lang="en-US" sz="1600" b="1" dirty="0" smtClean="0"/>
              <a:t> - innovative educator who championed adventure, peace &amp; community</a:t>
            </a:r>
          </a:p>
          <a:p>
            <a:pPr algn="just" rtl="0">
              <a:buFont typeface="Arial" pitchFamily="34" charset="0"/>
              <a:buChar char="•"/>
            </a:pPr>
            <a:r>
              <a:rPr lang="en-US" sz="1600" dirty="0" smtClean="0">
                <a:hlinkClick r:id="rId9" action="ppaction://hlinkfile"/>
              </a:rPr>
              <a:t>The vision of Benton MacKaye</a:t>
            </a:r>
            <a:r>
              <a:rPr lang="en-US" sz="1600" dirty="0" smtClean="0"/>
              <a:t> - Creator of the Appalachian Trail &amp; social engineer</a:t>
            </a:r>
          </a:p>
          <a:p>
            <a:pPr algn="just" rtl="0">
              <a:buFont typeface="Arial" pitchFamily="34" charset="0"/>
              <a:buChar char="•"/>
            </a:pPr>
            <a:r>
              <a:rPr lang="en-US" sz="1600" dirty="0" smtClean="0">
                <a:hlinkClick r:id="rId10" action="ppaction://hlinkfile"/>
              </a:rPr>
              <a:t>Ancient land - Current connections</a:t>
            </a:r>
            <a:r>
              <a:rPr lang="en-US" sz="1600" dirty="0" smtClean="0"/>
              <a:t> - by Graham Ellis-Smith, about how to learn from Aboriginal ways of life in order to connect to our own indigenous hearts</a:t>
            </a:r>
          </a:p>
          <a:p>
            <a:pPr algn="just" rtl="0">
              <a:buFont typeface="Arial" pitchFamily="34" charset="0"/>
              <a:buChar char="•"/>
            </a:pPr>
            <a:r>
              <a:rPr lang="en-US" sz="1600" b="1" dirty="0" smtClean="0">
                <a:hlinkClick r:id="rId11"/>
              </a:rPr>
              <a:t>A personal philosophy of education</a:t>
            </a:r>
            <a:r>
              <a:rPr lang="en-US" sz="1600" b="1" dirty="0" smtClean="0"/>
              <a:t> - Barbara Wilt, teacher</a:t>
            </a:r>
          </a:p>
          <a:p>
            <a:pPr algn="just" rtl="0">
              <a:buFont typeface="Arial" pitchFamily="34" charset="0"/>
              <a:buChar char="•"/>
            </a:pPr>
            <a:r>
              <a:rPr lang="en-US" sz="1600" dirty="0" smtClean="0">
                <a:hlinkClick r:id="rId12" action="ppaction://hlinkfile"/>
              </a:rPr>
              <a:t>Experiential &amp; outdoor education for social &amp; eco sustainability</a:t>
            </a:r>
            <a:r>
              <a:rPr lang="en-US" sz="1600" dirty="0" smtClean="0"/>
              <a:t> - James Neill, outdoor educator &amp; psychologist</a:t>
            </a:r>
          </a:p>
          <a:p>
            <a:pPr algn="just" rtl="0">
              <a:buFont typeface="Arial" pitchFamily="34" charset="0"/>
              <a:buChar char="•"/>
            </a:pPr>
            <a:r>
              <a:rPr lang="en-US" sz="1600" dirty="0" smtClean="0">
                <a:hlinkClick r:id="rId13"/>
              </a:rPr>
              <a:t>Sample philosophy statements of education</a:t>
            </a:r>
            <a:r>
              <a:rPr lang="en-US" sz="1600" dirty="0" smtClean="0"/>
              <a:t> - </a:t>
            </a:r>
            <a:r>
              <a:rPr lang="en-US" sz="1600" dirty="0" err="1" smtClean="0"/>
              <a:t>LeoNora</a:t>
            </a:r>
            <a:r>
              <a:rPr lang="en-US" sz="1600" dirty="0" smtClean="0"/>
              <a:t> Cohen &amp; Judy </a:t>
            </a:r>
            <a:r>
              <a:rPr lang="en-US" sz="1600" dirty="0" err="1" smtClean="0"/>
              <a:t>Gelbrich</a:t>
            </a:r>
            <a:endParaRPr lang="en-US" sz="1600" dirty="0" smtClean="0"/>
          </a:p>
          <a:p>
            <a:pPr algn="just" rtl="0">
              <a:buFont typeface="Arial" pitchFamily="34" charset="0"/>
              <a:buChar char="•"/>
            </a:pPr>
            <a:r>
              <a:rPr lang="en-US" sz="1600" dirty="0" smtClean="0">
                <a:hlinkClick r:id="rId14"/>
              </a:rPr>
              <a:t>Philosophy of education</a:t>
            </a:r>
            <a:r>
              <a:rPr lang="en-US" sz="1600" dirty="0" smtClean="0"/>
              <a:t> - Erin Mosher, Plattsburgh State University</a:t>
            </a:r>
          </a:p>
          <a:p>
            <a:pPr algn="just" rtl="0">
              <a:buFont typeface="Arial" pitchFamily="34" charset="0"/>
              <a:buChar char="•"/>
            </a:pPr>
            <a:r>
              <a:rPr lang="en-US" sz="1600" b="1" dirty="0" smtClean="0">
                <a:hlinkClick r:id="rId15"/>
              </a:rPr>
              <a:t>Rosa Carson - Thinking </a:t>
            </a:r>
            <a:r>
              <a:rPr lang="en-US" sz="1600" b="1" dirty="0" err="1" smtClean="0">
                <a:hlinkClick r:id="rId15"/>
              </a:rPr>
              <a:t>thinking</a:t>
            </a:r>
            <a:r>
              <a:rPr lang="en-US" sz="1600" b="1" dirty="0" smtClean="0">
                <a:hlinkClick r:id="rId15"/>
              </a:rPr>
              <a:t> </a:t>
            </a:r>
            <a:r>
              <a:rPr lang="en-US" sz="1600" b="1" dirty="0" err="1" smtClean="0">
                <a:hlinkClick r:id="rId15"/>
              </a:rPr>
              <a:t>thinking</a:t>
            </a:r>
            <a:r>
              <a:rPr lang="en-US" sz="1600" dirty="0" smtClean="0">
                <a:hlinkClick r:id="rId15"/>
              </a:rPr>
              <a:t>....</a:t>
            </a:r>
            <a:endParaRPr lang="en-US" sz="1600" dirty="0" smtClean="0"/>
          </a:p>
          <a:p>
            <a:pPr algn="just" rtl="0">
              <a:buFont typeface="Arial" pitchFamily="34" charset="0"/>
              <a:buChar char="•"/>
            </a:pPr>
            <a:r>
              <a:rPr lang="en-US" sz="1600" b="1" dirty="0" smtClean="0"/>
              <a:t>My </a:t>
            </a:r>
            <a:r>
              <a:rPr lang="en-US" sz="1600" b="1" dirty="0" err="1" smtClean="0"/>
              <a:t>Andragogy</a:t>
            </a:r>
            <a:r>
              <a:rPr lang="en-US" sz="1600" b="1" dirty="0" smtClean="0"/>
              <a:t> </a:t>
            </a:r>
            <a:r>
              <a:rPr lang="en-US" sz="1600" b="1" dirty="0" err="1" smtClean="0"/>
              <a:t>Knowel</a:t>
            </a:r>
            <a:r>
              <a:rPr lang="en-US" sz="1600" b="1" dirty="0" smtClean="0"/>
              <a:t> et al  adult learning the students </a:t>
            </a:r>
            <a:r>
              <a:rPr lang="en-US" sz="1600" b="1" dirty="0" err="1" smtClean="0"/>
              <a:t>centred</a:t>
            </a:r>
            <a:r>
              <a:rPr lang="en-US" sz="1600" b="1" dirty="0" smtClean="0"/>
              <a:t>  ( LinkedIn )</a:t>
            </a:r>
            <a:endParaRPr lang="en-US" sz="1600" b="1" dirty="0"/>
          </a:p>
        </p:txBody>
      </p:sp>
      <p:sp>
        <p:nvSpPr>
          <p:cNvPr id="8" name="مستطيل 7"/>
          <p:cNvSpPr/>
          <p:nvPr/>
        </p:nvSpPr>
        <p:spPr>
          <a:xfrm>
            <a:off x="1475656" y="6550223"/>
            <a:ext cx="7236296"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rtl="0"/>
            <a:r>
              <a:rPr lang="en-US" sz="1100" dirty="0" smtClean="0">
                <a:hlinkClick r:id="rId16"/>
              </a:rPr>
              <a:t>http://www.wilderdom.com/philosophy/SampleEducationPhilosophies.html#Examples</a:t>
            </a:r>
            <a:r>
              <a:rPr lang="en-US" sz="1100" dirty="0" smtClean="0"/>
              <a:t> </a:t>
            </a:r>
            <a:endParaRPr lang="en-US" sz="1100" dirty="0"/>
          </a:p>
        </p:txBody>
      </p:sp>
      <p:sp>
        <p:nvSpPr>
          <p:cNvPr id="9" name="مستطيل 8"/>
          <p:cNvSpPr/>
          <p:nvPr/>
        </p:nvSpPr>
        <p:spPr>
          <a:xfrm>
            <a:off x="1331640" y="107340"/>
            <a:ext cx="6192688"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t>Samples of personal educational philosophies</a:t>
            </a:r>
          </a:p>
        </p:txBody>
      </p:sp>
    </p:spTree>
  </p:cSld>
  <p:clrMapOvr>
    <a:masterClrMapping/>
  </p:clrMapOvr>
  <p:transition>
    <p:push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75656" y="44624"/>
            <a:ext cx="6264696" cy="360040"/>
          </a:xfrm>
        </p:spPr>
        <p:style>
          <a:lnRef idx="2">
            <a:schemeClr val="dk1"/>
          </a:lnRef>
          <a:fillRef idx="1">
            <a:schemeClr val="lt1"/>
          </a:fillRef>
          <a:effectRef idx="0">
            <a:schemeClr val="dk1"/>
          </a:effectRef>
          <a:fontRef idx="minor">
            <a:schemeClr val="dk1"/>
          </a:fontRef>
        </p:style>
        <p:txBody>
          <a:bodyPr/>
          <a:lstStyle/>
          <a:p>
            <a:pPr algn="ctr"/>
            <a:r>
              <a:rPr lang="en-US" sz="2000" dirty="0" smtClean="0"/>
              <a:t>Health Philosophies “</a:t>
            </a:r>
            <a:r>
              <a:rPr lang="en-US" sz="2400" dirty="0" smtClean="0"/>
              <a:t>Images</a:t>
            </a:r>
            <a:r>
              <a:rPr lang="en-US" sz="2000" dirty="0" smtClean="0"/>
              <a:t> – Meanings  ?!” </a:t>
            </a:r>
            <a:endParaRPr lang="en-US" sz="20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28</a:t>
            </a:fld>
            <a:endParaRPr lang="en-US"/>
          </a:p>
        </p:txBody>
      </p:sp>
      <p:pic>
        <p:nvPicPr>
          <p:cNvPr id="294914" name="Picture 2" descr="https://drmosa.files.wordpress.com/2010/12/my-health-is-my-life.jpg"/>
          <p:cNvPicPr>
            <a:picLocks noChangeAspect="1" noChangeArrowheads="1"/>
          </p:cNvPicPr>
          <p:nvPr/>
        </p:nvPicPr>
        <p:blipFill>
          <a:blip r:embed="rId2" cstate="print"/>
          <a:srcRect/>
          <a:stretch>
            <a:fillRect/>
          </a:stretch>
        </p:blipFill>
        <p:spPr bwMode="auto">
          <a:xfrm>
            <a:off x="827584" y="476672"/>
            <a:ext cx="2088232" cy="1891011"/>
          </a:xfrm>
          <a:prstGeom prst="rect">
            <a:avLst/>
          </a:prstGeom>
          <a:noFill/>
        </p:spPr>
      </p:pic>
      <p:sp>
        <p:nvSpPr>
          <p:cNvPr id="294916" name="AutoShape 4"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4918" name="AutoShape 6"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4920" name="AutoShape 8"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94922" name="Picture 10" descr="http://image.shutterstock.com/display_pic_with_logo/739834/141070453/stock-vector-health-lifestyle-health-food-fitness-good-health-141070453.jpg"/>
          <p:cNvPicPr>
            <a:picLocks noChangeAspect="1" noChangeArrowheads="1"/>
          </p:cNvPicPr>
          <p:nvPr/>
        </p:nvPicPr>
        <p:blipFill>
          <a:blip r:embed="rId3" cstate="print"/>
          <a:srcRect l="13792" r="3448" b="62630"/>
          <a:stretch>
            <a:fillRect/>
          </a:stretch>
        </p:blipFill>
        <p:spPr bwMode="auto">
          <a:xfrm>
            <a:off x="7164288" y="404664"/>
            <a:ext cx="1080120" cy="540060"/>
          </a:xfrm>
          <a:prstGeom prst="rect">
            <a:avLst/>
          </a:prstGeom>
          <a:noFill/>
        </p:spPr>
      </p:pic>
      <p:pic>
        <p:nvPicPr>
          <p:cNvPr id="294924" name="Picture 12" descr="http://www.nyacyouth.org/wp-content/uploads/2012/03/Good-Health.jpg"/>
          <p:cNvPicPr>
            <a:picLocks noChangeAspect="1" noChangeArrowheads="1"/>
          </p:cNvPicPr>
          <p:nvPr/>
        </p:nvPicPr>
        <p:blipFill>
          <a:blip r:embed="rId4" cstate="print"/>
          <a:srcRect/>
          <a:stretch>
            <a:fillRect/>
          </a:stretch>
        </p:blipFill>
        <p:spPr bwMode="auto">
          <a:xfrm>
            <a:off x="3707904" y="548680"/>
            <a:ext cx="2160240" cy="1512168"/>
          </a:xfrm>
          <a:prstGeom prst="rect">
            <a:avLst/>
          </a:prstGeom>
          <a:noFill/>
        </p:spPr>
      </p:pic>
      <p:pic>
        <p:nvPicPr>
          <p:cNvPr id="294926" name="Picture 14" descr="https://encrypted-tbn0.gstatic.com/images?q=tbn:ANd9GcSxLjJtGUVpbL_nS1ugTyeu6ldWP5BeF19AzRBHut6xIxSBFup1"/>
          <p:cNvPicPr>
            <a:picLocks noChangeAspect="1" noChangeArrowheads="1"/>
          </p:cNvPicPr>
          <p:nvPr/>
        </p:nvPicPr>
        <p:blipFill>
          <a:blip r:embed="rId5" cstate="print"/>
          <a:srcRect/>
          <a:stretch>
            <a:fillRect/>
          </a:stretch>
        </p:blipFill>
        <p:spPr bwMode="auto">
          <a:xfrm>
            <a:off x="827584" y="3140968"/>
            <a:ext cx="2016224" cy="1427215"/>
          </a:xfrm>
          <a:prstGeom prst="rect">
            <a:avLst/>
          </a:prstGeom>
          <a:noFill/>
        </p:spPr>
      </p:pic>
      <p:pic>
        <p:nvPicPr>
          <p:cNvPr id="294928" name="Picture 16" descr="http://mazahub.com/wp-content/uploads/2013/10/image-26.gif"/>
          <p:cNvPicPr>
            <a:picLocks noChangeAspect="1" noChangeArrowheads="1"/>
          </p:cNvPicPr>
          <p:nvPr/>
        </p:nvPicPr>
        <p:blipFill>
          <a:blip r:embed="rId6" cstate="print"/>
          <a:srcRect/>
          <a:stretch>
            <a:fillRect/>
          </a:stretch>
        </p:blipFill>
        <p:spPr bwMode="auto">
          <a:xfrm>
            <a:off x="6660232" y="3933056"/>
            <a:ext cx="2088232" cy="2088232"/>
          </a:xfrm>
          <a:prstGeom prst="rect">
            <a:avLst/>
          </a:prstGeom>
          <a:noFill/>
        </p:spPr>
      </p:pic>
      <p:pic>
        <p:nvPicPr>
          <p:cNvPr id="294930" name="Picture 18" descr="http://jonescountyhealth.com/wp-content/images/public-health-priorities.jpg"/>
          <p:cNvPicPr>
            <a:picLocks noChangeAspect="1" noChangeArrowheads="1"/>
          </p:cNvPicPr>
          <p:nvPr/>
        </p:nvPicPr>
        <p:blipFill>
          <a:blip r:embed="rId7" cstate="print"/>
          <a:srcRect/>
          <a:stretch>
            <a:fillRect/>
          </a:stretch>
        </p:blipFill>
        <p:spPr bwMode="auto">
          <a:xfrm>
            <a:off x="3491880" y="2276872"/>
            <a:ext cx="2771800" cy="2088231"/>
          </a:xfrm>
          <a:prstGeom prst="rect">
            <a:avLst/>
          </a:prstGeom>
          <a:noFill/>
        </p:spPr>
      </p:pic>
      <p:pic>
        <p:nvPicPr>
          <p:cNvPr id="294932" name="Picture 20" descr="https://encrypted-tbn0.gstatic.com/images?q=tbn:ANd9GcQ6-p0xM4zZg2iXYy2oTMloWljd0mg6ELldkVkSH1vDfrT4H8um"/>
          <p:cNvPicPr>
            <a:picLocks noChangeAspect="1" noChangeArrowheads="1"/>
          </p:cNvPicPr>
          <p:nvPr/>
        </p:nvPicPr>
        <p:blipFill>
          <a:blip r:embed="rId8" cstate="print"/>
          <a:srcRect/>
          <a:stretch>
            <a:fillRect/>
          </a:stretch>
        </p:blipFill>
        <p:spPr bwMode="auto">
          <a:xfrm>
            <a:off x="3707904" y="4725144"/>
            <a:ext cx="2520280" cy="1884810"/>
          </a:xfrm>
          <a:prstGeom prst="rect">
            <a:avLst/>
          </a:prstGeom>
          <a:noFill/>
        </p:spPr>
      </p:pic>
      <p:pic>
        <p:nvPicPr>
          <p:cNvPr id="294934" name="Picture 22" descr="http://www.aha.org/images/Health4LifeFly-im.jpg"/>
          <p:cNvPicPr>
            <a:picLocks noChangeAspect="1" noChangeArrowheads="1"/>
          </p:cNvPicPr>
          <p:nvPr/>
        </p:nvPicPr>
        <p:blipFill>
          <a:blip r:embed="rId9" cstate="print"/>
          <a:srcRect/>
          <a:stretch>
            <a:fillRect/>
          </a:stretch>
        </p:blipFill>
        <p:spPr bwMode="auto">
          <a:xfrm>
            <a:off x="428596" y="4832656"/>
            <a:ext cx="2928958" cy="2025344"/>
          </a:xfrm>
          <a:prstGeom prst="rect">
            <a:avLst/>
          </a:prstGeom>
          <a:noFill/>
        </p:spPr>
      </p:pic>
      <p:pic>
        <p:nvPicPr>
          <p:cNvPr id="17" name="Picture 2" descr="https://drmosa.files.wordpress.com/2010/12/my-health-is-my-life.jpg"/>
          <p:cNvPicPr>
            <a:picLocks noChangeAspect="1" noChangeArrowheads="1"/>
          </p:cNvPicPr>
          <p:nvPr/>
        </p:nvPicPr>
        <p:blipFill>
          <a:blip r:embed="rId10" cstate="print"/>
          <a:srcRect l="36967" t="18780" r="22233" b="44115"/>
          <a:stretch>
            <a:fillRect/>
          </a:stretch>
        </p:blipFill>
        <p:spPr bwMode="auto">
          <a:xfrm>
            <a:off x="1357290" y="1857364"/>
            <a:ext cx="1026922" cy="845700"/>
          </a:xfrm>
          <a:prstGeom prst="rect">
            <a:avLst/>
          </a:prstGeom>
          <a:noFill/>
        </p:spPr>
      </p:pic>
      <p:pic>
        <p:nvPicPr>
          <p:cNvPr id="18" name="Picture 10" descr="http://image.shutterstock.com/display_pic_with_logo/739834/141070453/stock-vector-health-lifestyle-health-food-fitness-good-health-141070453.jpg"/>
          <p:cNvPicPr>
            <a:picLocks noChangeAspect="1" noChangeArrowheads="1"/>
          </p:cNvPicPr>
          <p:nvPr/>
        </p:nvPicPr>
        <p:blipFill>
          <a:blip r:embed="rId11" cstate="print"/>
          <a:srcRect/>
          <a:stretch>
            <a:fillRect/>
          </a:stretch>
        </p:blipFill>
        <p:spPr bwMode="auto">
          <a:xfrm>
            <a:off x="6660232" y="908720"/>
            <a:ext cx="2088232" cy="2312258"/>
          </a:xfrm>
          <a:prstGeom prst="rect">
            <a:avLst/>
          </a:prstGeom>
          <a:noFill/>
        </p:spPr>
      </p:pic>
      <p:pic>
        <p:nvPicPr>
          <p:cNvPr id="19" name="Picture 10" descr="http://image.shutterstock.com/display_pic_with_logo/739834/141070453/stock-vector-health-lifestyle-health-food-fitness-good-health-141070453.jpg"/>
          <p:cNvPicPr>
            <a:picLocks noChangeAspect="1" noChangeArrowheads="1"/>
          </p:cNvPicPr>
          <p:nvPr/>
        </p:nvPicPr>
        <p:blipFill>
          <a:blip r:embed="rId11" cstate="print"/>
          <a:srcRect l="13793" t="56055" r="13793" b="6574"/>
          <a:stretch>
            <a:fillRect/>
          </a:stretch>
        </p:blipFill>
        <p:spPr bwMode="auto">
          <a:xfrm>
            <a:off x="7164288" y="2996952"/>
            <a:ext cx="1080120" cy="617211"/>
          </a:xfrm>
          <a:prstGeom prst="rect">
            <a:avLst/>
          </a:prstGeom>
          <a:noFill/>
        </p:spPr>
      </p:pic>
    </p:spTree>
  </p:cSld>
  <p:clrMapOvr>
    <a:masterClrMapping/>
  </p:clrMapOvr>
  <p:transition>
    <p:push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347864" y="6389241"/>
            <a:ext cx="2895600" cy="35212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29</a:t>
            </a:fld>
            <a:endParaRPr lang="en-US"/>
          </a:p>
        </p:txBody>
      </p:sp>
      <p:sp>
        <p:nvSpPr>
          <p:cNvPr id="7" name="مستطيل 6"/>
          <p:cNvSpPr/>
          <p:nvPr/>
        </p:nvSpPr>
        <p:spPr>
          <a:xfrm>
            <a:off x="179512" y="809992"/>
            <a:ext cx="3600400" cy="53553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Welcome to Health Images of Denver and Boulder, Colorado</a:t>
            </a:r>
          </a:p>
          <a:p>
            <a:pPr algn="just" rtl="0"/>
            <a:r>
              <a:rPr lang="en-US" dirty="0" smtClean="0"/>
              <a:t>With multiple convenient locations across the Denver &amp; Boulder, Colorado </a:t>
            </a:r>
            <a:r>
              <a:rPr lang="en-US" dirty="0" err="1" smtClean="0"/>
              <a:t>MetroPlex</a:t>
            </a:r>
            <a:r>
              <a:rPr lang="en-US" dirty="0" smtClean="0"/>
              <a:t>, Health Images has the specialized staff necessary to assist with all your medical imaging needs, in a location that is convenient for you!</a:t>
            </a:r>
          </a:p>
          <a:p>
            <a:pPr algn="just" rtl="0"/>
            <a:r>
              <a:rPr lang="en-US" dirty="0" smtClean="0"/>
              <a:t>Health Images is revolutionizing imaging with the foundation of efficiency and consistency. Our promise to our community is unmistakable quality and spectacular service. Once you try us we think you'll agree that Health Images has "raised the bar" of service and quality</a:t>
            </a:r>
            <a:endParaRPr lang="en-US" dirty="0"/>
          </a:p>
        </p:txBody>
      </p:sp>
      <p:sp>
        <p:nvSpPr>
          <p:cNvPr id="8" name="مستطيل 7"/>
          <p:cNvSpPr/>
          <p:nvPr/>
        </p:nvSpPr>
        <p:spPr>
          <a:xfrm>
            <a:off x="4572000" y="1052736"/>
            <a:ext cx="3651384"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t>A Framework for Health Reform</a:t>
            </a:r>
            <a:endParaRPr lang="en-US" b="1" dirty="0"/>
          </a:p>
        </p:txBody>
      </p:sp>
      <p:pic>
        <p:nvPicPr>
          <p:cNvPr id="299010" name="Picture 2" descr="Health for Life Image"/>
          <p:cNvPicPr>
            <a:picLocks noChangeAspect="1" noChangeArrowheads="1"/>
          </p:cNvPicPr>
          <p:nvPr/>
        </p:nvPicPr>
        <p:blipFill>
          <a:blip r:embed="rId2" cstate="print"/>
          <a:srcRect/>
          <a:stretch>
            <a:fillRect/>
          </a:stretch>
        </p:blipFill>
        <p:spPr bwMode="auto">
          <a:xfrm>
            <a:off x="3851920" y="1628800"/>
            <a:ext cx="5076056" cy="3978442"/>
          </a:xfrm>
          <a:prstGeom prst="rect">
            <a:avLst/>
          </a:prstGeom>
          <a:noFill/>
        </p:spPr>
      </p:pic>
      <p:sp>
        <p:nvSpPr>
          <p:cNvPr id="10" name="مستطيل 9"/>
          <p:cNvSpPr/>
          <p:nvPr/>
        </p:nvSpPr>
        <p:spPr>
          <a:xfrm>
            <a:off x="4355976" y="5949280"/>
            <a:ext cx="4572000" cy="27699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en-US" sz="1200" dirty="0" smtClean="0"/>
              <a:t>http://www.aha.org/advocacy-issues/healthforlife/index.shtml</a:t>
            </a:r>
            <a:endParaRPr lang="en-US" sz="1200" dirty="0"/>
          </a:p>
        </p:txBody>
      </p:sp>
      <p:sp>
        <p:nvSpPr>
          <p:cNvPr id="12" name="عنوان 1"/>
          <p:cNvSpPr>
            <a:spLocks noGrp="1"/>
          </p:cNvSpPr>
          <p:nvPr>
            <p:ph type="title"/>
          </p:nvPr>
        </p:nvSpPr>
        <p:spPr>
          <a:xfrm>
            <a:off x="1259632" y="44624"/>
            <a:ext cx="5544616" cy="520229"/>
          </a:xfrm>
        </p:spPr>
        <p:style>
          <a:lnRef idx="2">
            <a:schemeClr val="dk1"/>
          </a:lnRef>
          <a:fillRef idx="1">
            <a:schemeClr val="lt1"/>
          </a:fillRef>
          <a:effectRef idx="0">
            <a:schemeClr val="dk1"/>
          </a:effectRef>
          <a:fontRef idx="minor">
            <a:schemeClr val="dk1"/>
          </a:fontRef>
        </p:style>
        <p:txBody>
          <a:bodyPr/>
          <a:lstStyle/>
          <a:p>
            <a:pPr algn="ctr"/>
            <a:r>
              <a:rPr lang="en-US" sz="2000" dirty="0" smtClean="0"/>
              <a:t>Health Philosophies “Images ?!” </a:t>
            </a:r>
            <a:endParaRPr lang="en-US" sz="2000" dirty="0"/>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D11BAD0F-05EA-4336-98EF-ED34712A5752}" type="slidenum">
              <a:rPr lang="ar-SA"/>
              <a:pPr>
                <a:defRPr/>
              </a:pPr>
              <a:t>3</a:t>
            </a:fld>
            <a:endParaRPr lang="en-US"/>
          </a:p>
        </p:txBody>
      </p:sp>
      <p:sp>
        <p:nvSpPr>
          <p:cNvPr id="178178" name="Rectangle 2"/>
          <p:cNvSpPr>
            <a:spLocks noGrp="1" noRot="1" noChangeArrowheads="1"/>
          </p:cNvSpPr>
          <p:nvPr>
            <p:ph type="title"/>
          </p:nvPr>
        </p:nvSpPr>
        <p:spPr>
          <a:xfrm>
            <a:off x="2743200" y="101600"/>
            <a:ext cx="3922713" cy="327004"/>
          </a:xfrm>
        </p:spPr>
        <p:txBody>
          <a:bodyPr/>
          <a:lstStyle/>
          <a:p>
            <a:pPr algn="ctr" eaLnBrk="1" hangingPunct="1">
              <a:defRPr/>
            </a:pPr>
            <a:r>
              <a:rPr lang="en-US" sz="2000" b="0" dirty="0" smtClean="0"/>
              <a:t>CHS382 Promontory</a:t>
            </a:r>
          </a:p>
        </p:txBody>
      </p:sp>
      <p:sp>
        <p:nvSpPr>
          <p:cNvPr id="7" name="عنصر نائب للمحتوى 6"/>
          <p:cNvSpPr>
            <a:spLocks noGrp="1"/>
          </p:cNvSpPr>
          <p:nvPr>
            <p:ph idx="1"/>
          </p:nvPr>
        </p:nvSpPr>
        <p:spPr>
          <a:xfrm>
            <a:off x="642910" y="548680"/>
            <a:ext cx="8007350" cy="5643602"/>
          </a:xfrm>
        </p:spPr>
        <p:style>
          <a:lnRef idx="2">
            <a:schemeClr val="accent2"/>
          </a:lnRef>
          <a:fillRef idx="1">
            <a:schemeClr val="lt1"/>
          </a:fillRef>
          <a:effectRef idx="0">
            <a:schemeClr val="accent2"/>
          </a:effectRef>
          <a:fontRef idx="minor">
            <a:schemeClr val="dk1"/>
          </a:fontRef>
        </p:style>
        <p:txBody>
          <a:bodyPr/>
          <a:lstStyle/>
          <a:p>
            <a:pPr marL="169863" indent="271463" algn="just" rtl="0">
              <a:buNone/>
            </a:pPr>
            <a:endParaRPr lang="en-US" sz="2400" dirty="0" smtClean="0"/>
          </a:p>
          <a:p>
            <a:pPr marL="169863" indent="271463" algn="just" rtl="0">
              <a:buNone/>
            </a:pPr>
            <a:r>
              <a:rPr lang="en-US" sz="2400" dirty="0" smtClean="0"/>
              <a:t>This “</a:t>
            </a:r>
            <a:r>
              <a:rPr lang="en-US" sz="2400" dirty="0" err="1" smtClean="0"/>
              <a:t>FuHE</a:t>
            </a:r>
            <a:r>
              <a:rPr lang="en-US" sz="2400" dirty="0" smtClean="0"/>
              <a:t>” the </a:t>
            </a:r>
            <a:r>
              <a:rPr lang="en-US" sz="2400" b="1" dirty="0" smtClean="0"/>
              <a:t>Fu</a:t>
            </a:r>
            <a:r>
              <a:rPr lang="en-US" sz="2400" dirty="0" smtClean="0"/>
              <a:t>ndamentals of </a:t>
            </a:r>
            <a:r>
              <a:rPr lang="en-US" sz="2400" b="1" dirty="0" smtClean="0"/>
              <a:t>H</a:t>
            </a:r>
            <a:r>
              <a:rPr lang="en-US" sz="2400" dirty="0" smtClean="0"/>
              <a:t>ealth </a:t>
            </a:r>
            <a:r>
              <a:rPr lang="en-US" sz="2400" b="1" dirty="0" smtClean="0"/>
              <a:t>E</a:t>
            </a:r>
            <a:r>
              <a:rPr lang="en-US" sz="2400" dirty="0" smtClean="0"/>
              <a:t>ducation  (CHS 382) is the 2</a:t>
            </a:r>
            <a:r>
              <a:rPr lang="en-US" sz="2400" baseline="30000" dirty="0" smtClean="0"/>
              <a:t>nd</a:t>
            </a:r>
            <a:r>
              <a:rPr lang="en-US" sz="2400" dirty="0" smtClean="0"/>
              <a:t> basic courses after the PHE </a:t>
            </a:r>
            <a:r>
              <a:rPr lang="en-US" sz="2000" dirty="0" smtClean="0"/>
              <a:t>(CHS282</a:t>
            </a:r>
            <a:r>
              <a:rPr lang="en-US" sz="2400" dirty="0" smtClean="0"/>
              <a:t>) that I taught you last semester. </a:t>
            </a:r>
          </a:p>
          <a:p>
            <a:pPr marL="169863" indent="271463" algn="just" rtl="0">
              <a:buNone/>
            </a:pPr>
            <a:endParaRPr lang="en-US" sz="2400" dirty="0" smtClean="0"/>
          </a:p>
          <a:p>
            <a:pPr marL="169863" indent="271463" algn="just" rtl="0">
              <a:buNone/>
            </a:pPr>
            <a:r>
              <a:rPr lang="en-US" sz="2400" dirty="0" smtClean="0"/>
              <a:t>Almost all the FUHE objectives and topics based on the PHE objectives and topics. </a:t>
            </a:r>
          </a:p>
          <a:p>
            <a:pPr marL="169863" indent="271463" algn="just" rtl="0">
              <a:buNone/>
            </a:pPr>
            <a:endParaRPr lang="en-US" sz="2400" dirty="0" smtClean="0"/>
          </a:p>
          <a:p>
            <a:pPr marL="169863" indent="271463" algn="just" rtl="0">
              <a:buNone/>
            </a:pPr>
            <a:r>
              <a:rPr lang="en-US" sz="2400" dirty="0" smtClean="0"/>
              <a:t>Therefore you have to recall what you have been taught in the previous courses. Meanwhile you have to think that you are going to use these knowledge, attitudes and skills in the next courses and your future education and profession. </a:t>
            </a:r>
          </a:p>
          <a:p>
            <a:pPr marL="169863" indent="271463" algn="just" rtl="0">
              <a:buNone/>
            </a:pPr>
            <a:endParaRPr lang="en-US" sz="2400" dirty="0" smtClean="0"/>
          </a:p>
          <a:p>
            <a:pPr marL="169863" indent="271463" algn="just" rtl="0">
              <a:buNone/>
            </a:pPr>
            <a:r>
              <a:rPr lang="en-US" sz="2400" dirty="0" smtClean="0"/>
              <a:t>     </a:t>
            </a:r>
            <a:endParaRPr lang="ar-SA" sz="2400" dirty="0"/>
          </a:p>
        </p:txBody>
      </p:sp>
    </p:spTree>
  </p:cSld>
  <p:clrMapOvr>
    <a:masterClrMapping/>
  </p:clrMapOvr>
  <p:transition>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30</a:t>
            </a:fld>
            <a:endParaRPr lang="en-US"/>
          </a:p>
        </p:txBody>
      </p:sp>
      <p:sp>
        <p:nvSpPr>
          <p:cNvPr id="6" name="عنصر نائب للتذييل 5"/>
          <p:cNvSpPr>
            <a:spLocks noGrp="1"/>
          </p:cNvSpPr>
          <p:nvPr>
            <p:ph type="ftr" sz="quarter" idx="11"/>
          </p:nvPr>
        </p:nvSpPr>
        <p:spPr>
          <a:xfrm>
            <a:off x="3429000" y="6602415"/>
            <a:ext cx="2895600" cy="255609"/>
          </a:xfrm>
        </p:spPr>
        <p:txBody>
          <a:bodyPr/>
          <a:lstStyle/>
          <a:p>
            <a:pPr>
              <a:defRPr/>
            </a:pPr>
            <a:r>
              <a:rPr lang="en-US" smtClean="0"/>
              <a:t>Johali1stFUHE2016</a:t>
            </a:r>
            <a:endParaRPr lang="en-US" dirty="0"/>
          </a:p>
        </p:txBody>
      </p:sp>
      <p:sp>
        <p:nvSpPr>
          <p:cNvPr id="10" name="عنوان 6"/>
          <p:cNvSpPr txBox="1">
            <a:spLocks/>
          </p:cNvSpPr>
          <p:nvPr/>
        </p:nvSpPr>
        <p:spPr bwMode="auto">
          <a:xfrm>
            <a:off x="857192" y="71414"/>
            <a:ext cx="7286708" cy="285752"/>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Fundamentals – Essentials  for FUHE  Evolutional Philosophy</a:t>
            </a:r>
            <a:endParaRPr kumimoji="0" lang="ar-SA" sz="14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7" name="مستطيل 6"/>
          <p:cNvSpPr/>
          <p:nvPr/>
        </p:nvSpPr>
        <p:spPr>
          <a:xfrm>
            <a:off x="785786" y="571480"/>
            <a:ext cx="757242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b="1" dirty="0" smtClean="0">
                <a:cs typeface="Times New Roman" pitchFamily="18" charset="0"/>
              </a:rPr>
              <a:t>Health Education  </a:t>
            </a:r>
            <a:r>
              <a:rPr lang="ar-SA" b="1" dirty="0" smtClean="0">
                <a:cs typeface="Times New Roman" pitchFamily="18" charset="0"/>
              </a:rPr>
              <a:t> تطور التثقيف الصحي السعودي</a:t>
            </a:r>
            <a:r>
              <a:rPr lang="en-US" b="1" dirty="0" smtClean="0">
                <a:cs typeface="Times New Roman" pitchFamily="18" charset="0"/>
              </a:rPr>
              <a:t>Progress in Saudi Arabia ?  </a:t>
            </a:r>
          </a:p>
        </p:txBody>
      </p:sp>
      <p:sp>
        <p:nvSpPr>
          <p:cNvPr id="8" name="مستطيل 7"/>
          <p:cNvSpPr/>
          <p:nvPr/>
        </p:nvSpPr>
        <p:spPr>
          <a:xfrm>
            <a:off x="1214414" y="1428736"/>
            <a:ext cx="6786610" cy="30777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dirty="0" smtClean="0">
                <a:latin typeface="+mj-lt"/>
                <a:hlinkClick r:id="rId3"/>
              </a:rPr>
              <a:t>http://www.youtube.com/watch?v=PpA8fTtOy2c</a:t>
            </a:r>
            <a:r>
              <a:rPr lang="en-US" sz="1400" dirty="0" smtClean="0">
                <a:latin typeface="+mj-lt"/>
              </a:rPr>
              <a:t> </a:t>
            </a:r>
            <a:endParaRPr lang="ar-SA" sz="1400" dirty="0">
              <a:latin typeface="+mj-lt"/>
            </a:endParaRPr>
          </a:p>
        </p:txBody>
      </p:sp>
      <p:sp>
        <p:nvSpPr>
          <p:cNvPr id="9" name="مستطيل 8"/>
          <p:cNvSpPr/>
          <p:nvPr/>
        </p:nvSpPr>
        <p:spPr>
          <a:xfrm>
            <a:off x="642910" y="1071546"/>
            <a:ext cx="8072494"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b="1" dirty="0" smtClean="0"/>
              <a:t>The Kingdom of Saudi Arabia in the field of health and education part1</a:t>
            </a:r>
            <a:endParaRPr lang="en-US" sz="1600" b="1" dirty="0"/>
          </a:p>
        </p:txBody>
      </p:sp>
      <p:sp>
        <p:nvSpPr>
          <p:cNvPr id="11" name="مستطيل 10"/>
          <p:cNvSpPr/>
          <p:nvPr/>
        </p:nvSpPr>
        <p:spPr>
          <a:xfrm>
            <a:off x="642910" y="1785926"/>
            <a:ext cx="8143932" cy="156966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just" rtl="0"/>
            <a:r>
              <a:rPr lang="en-US" sz="1600" dirty="0" smtClean="0"/>
              <a:t>Disclose the fact that lie and deceive the International Association for The Jewish and Christians Human Rights in the world .. As you can see what the State of Saudi humanitarian services to the Saudi citizen and a resident is considered﻿ best in the world to human rights, and this is a message to all hateful in the world to see and watch really good and generosity provided by the Custodian of the Two Holy Mosques King Abdullah to the Saudi people.</a:t>
            </a:r>
            <a:endParaRPr lang="ar-SA" sz="1600" dirty="0"/>
          </a:p>
        </p:txBody>
      </p:sp>
      <p:sp>
        <p:nvSpPr>
          <p:cNvPr id="12" name="مستطيل 11"/>
          <p:cNvSpPr/>
          <p:nvPr/>
        </p:nvSpPr>
        <p:spPr>
          <a:xfrm>
            <a:off x="683568" y="3491716"/>
            <a:ext cx="8001024"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dirty="0" smtClean="0"/>
              <a:t>There Is  </a:t>
            </a:r>
            <a:r>
              <a:rPr lang="en-US" sz="1400" dirty="0" smtClean="0"/>
              <a:t>Justification of </a:t>
            </a:r>
            <a:r>
              <a:rPr lang="en-US" dirty="0" smtClean="0"/>
              <a:t>Evolution in Health – Education But Nothing in HE !!? </a:t>
            </a:r>
            <a:endParaRPr lang="ar-SA" dirty="0"/>
          </a:p>
        </p:txBody>
      </p:sp>
      <p:sp>
        <p:nvSpPr>
          <p:cNvPr id="13" name="مستطيل 12"/>
          <p:cNvSpPr/>
          <p:nvPr/>
        </p:nvSpPr>
        <p:spPr>
          <a:xfrm>
            <a:off x="714348" y="3933056"/>
            <a:ext cx="8001024" cy="1354217"/>
          </a:xfrm>
          <a:prstGeom prst="rect">
            <a:avLst/>
          </a:prstGeom>
          <a:solidFill>
            <a:schemeClr val="bg1">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p>
            <a:pPr algn="ctr" rtl="0"/>
            <a:r>
              <a:rPr lang="ar-SA" b="1" dirty="0" smtClean="0"/>
              <a:t> </a:t>
            </a:r>
            <a:r>
              <a:rPr lang="en-US" sz="1600" b="1" dirty="0" smtClean="0"/>
              <a:t>Look for National Symposium Health Education To Where We Are  Going  </a:t>
            </a:r>
            <a:r>
              <a:rPr lang="en-US" b="1" dirty="0" smtClean="0"/>
              <a:t>!!</a:t>
            </a:r>
          </a:p>
          <a:p>
            <a:pPr algn="ctr"/>
            <a:r>
              <a:rPr lang="en-US" b="1" dirty="0" smtClean="0"/>
              <a:t>Do We Have Real Evolution ??!</a:t>
            </a:r>
          </a:p>
          <a:p>
            <a:pPr algn="ctr"/>
            <a:endParaRPr lang="ar-SA" sz="1400" b="1" dirty="0" smtClean="0">
              <a:latin typeface="Monotype Koufi" pitchFamily="2" charset="-78"/>
              <a:ea typeface="Monotype Koufi" pitchFamily="2" charset="-78"/>
              <a:cs typeface="Monotype Koufi" pitchFamily="2" charset="-78"/>
            </a:endParaRPr>
          </a:p>
          <a:p>
            <a:pPr algn="ctr"/>
            <a:r>
              <a:rPr lang="ar-SA" sz="1400" b="1" dirty="0" smtClean="0">
                <a:latin typeface="Monotype Koufi" pitchFamily="2" charset="-78"/>
                <a:ea typeface="Monotype Koufi" pitchFamily="2" charset="-78"/>
                <a:cs typeface="Monotype Koufi" pitchFamily="2" charset="-78"/>
              </a:rPr>
              <a:t>مثل الندوة الطلابية </a:t>
            </a:r>
            <a:r>
              <a:rPr lang="ar-SA" sz="1400" b="1" dirty="0" err="1" smtClean="0">
                <a:latin typeface="Monotype Koufi" pitchFamily="2" charset="-78"/>
                <a:ea typeface="Monotype Koufi" pitchFamily="2" charset="-78"/>
                <a:cs typeface="Monotype Koufi" pitchFamily="2" charset="-78"/>
              </a:rPr>
              <a:t>الأولي2013</a:t>
            </a:r>
            <a:r>
              <a:rPr lang="ar-SA" sz="1400" b="1" dirty="0" smtClean="0">
                <a:latin typeface="Monotype Koufi" pitchFamily="2" charset="-78"/>
                <a:ea typeface="Monotype Koufi" pitchFamily="2" charset="-78"/>
                <a:cs typeface="Monotype Koufi" pitchFamily="2" charset="-78"/>
              </a:rPr>
              <a:t>  للتثقيف الصحي بعنوان التثقيف الصحي في المملكة إلى أين !!؟ </a:t>
            </a:r>
            <a:r>
              <a:rPr lang="en-US" sz="1400" b="1" dirty="0" smtClean="0">
                <a:ea typeface="Monotype Koufi" pitchFamily="2" charset="-78"/>
                <a:cs typeface="Monotype Koufi" pitchFamily="2" charset="-78"/>
              </a:rPr>
              <a:t> </a:t>
            </a:r>
            <a:endParaRPr lang="ar-SA" sz="1400" b="1" dirty="0" smtClean="0">
              <a:latin typeface="Monotype Koufi" pitchFamily="2" charset="-78"/>
              <a:ea typeface="Monotype Koufi" pitchFamily="2" charset="-78"/>
              <a:cs typeface="Monotype Koufi" pitchFamily="2" charset="-78"/>
            </a:endParaRPr>
          </a:p>
          <a:p>
            <a:pPr algn="ctr"/>
            <a:r>
              <a:rPr lang="ar-SA" b="1" dirty="0" smtClean="0"/>
              <a:t>  (</a:t>
            </a:r>
            <a:r>
              <a:rPr lang="en-US" b="1" dirty="0" smtClean="0"/>
              <a:t>(Summary From Students </a:t>
            </a:r>
            <a:endParaRPr lang="ar-SA" b="1" dirty="0"/>
          </a:p>
        </p:txBody>
      </p:sp>
      <p:sp>
        <p:nvSpPr>
          <p:cNvPr id="14" name="مستطيل 13"/>
          <p:cNvSpPr/>
          <p:nvPr/>
        </p:nvSpPr>
        <p:spPr>
          <a:xfrm>
            <a:off x="1619672" y="6093296"/>
            <a:ext cx="621510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Why Not 2</a:t>
            </a:r>
            <a:r>
              <a:rPr lang="en-US" baseline="30000" dirty="0" smtClean="0"/>
              <a:t>nd SAHE Symposium –</a:t>
            </a:r>
            <a:r>
              <a:rPr lang="en-US" dirty="0" smtClean="0"/>
              <a:t>1</a:t>
            </a:r>
            <a:r>
              <a:rPr lang="en-US" baseline="30000" dirty="0" smtClean="0"/>
              <a:t>st</a:t>
            </a:r>
            <a:r>
              <a:rPr lang="en-US" dirty="0" smtClean="0"/>
              <a:t> SAHE Evolution –Ready ?  </a:t>
            </a:r>
            <a:endParaRPr lang="ar-SA" dirty="0"/>
          </a:p>
        </p:txBody>
      </p:sp>
      <p:pic>
        <p:nvPicPr>
          <p:cNvPr id="105474" name="Picture 2" descr="https://si0.twimg.com/profile_images/3314473555/26c7283290f682645d2e0027a52ff10a_reasonably_small.png"/>
          <p:cNvPicPr>
            <a:picLocks noChangeAspect="1" noChangeArrowheads="1"/>
          </p:cNvPicPr>
          <p:nvPr/>
        </p:nvPicPr>
        <p:blipFill>
          <a:blip r:embed="rId4" cstate="print"/>
          <a:srcRect/>
          <a:stretch>
            <a:fillRect/>
          </a:stretch>
        </p:blipFill>
        <p:spPr bwMode="auto">
          <a:xfrm>
            <a:off x="4143372" y="5286388"/>
            <a:ext cx="1219200" cy="714380"/>
          </a:xfrm>
          <a:prstGeom prst="rect">
            <a:avLst/>
          </a:prstGeom>
          <a:noFill/>
        </p:spPr>
      </p:pic>
      <p:sp>
        <p:nvSpPr>
          <p:cNvPr id="15" name="مستطيل 14"/>
          <p:cNvSpPr/>
          <p:nvPr/>
        </p:nvSpPr>
        <p:spPr>
          <a:xfrm>
            <a:off x="395536" y="5445224"/>
            <a:ext cx="360868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hlinkClick r:id="rId5"/>
              </a:rPr>
              <a:t>http://tweettunnel.com/HESymp  </a:t>
            </a:r>
            <a:r>
              <a:rPr lang="en-US" dirty="0" smtClean="0"/>
              <a:t> </a:t>
            </a:r>
            <a:endParaRPr lang="ar-SA" dirty="0"/>
          </a:p>
        </p:txBody>
      </p:sp>
      <p:sp>
        <p:nvSpPr>
          <p:cNvPr id="16" name="مستطيل 15"/>
          <p:cNvSpPr/>
          <p:nvPr/>
        </p:nvSpPr>
        <p:spPr>
          <a:xfrm>
            <a:off x="5508104" y="5500702"/>
            <a:ext cx="301884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hlinkClick r:id="rId6"/>
              </a:rPr>
              <a:t>https://twitter.com/HESymp</a:t>
            </a:r>
            <a:r>
              <a:rPr lang="en-US" dirty="0" smtClean="0"/>
              <a:t> </a:t>
            </a:r>
            <a:endParaRPr lang="ar-SA" dirty="0"/>
          </a:p>
        </p:txBody>
      </p:sp>
    </p:spTree>
  </p:cSld>
  <p:clrMapOvr>
    <a:masterClrMapping/>
  </p:clrMapOvr>
  <p:transition>
    <p:push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2976" y="1000108"/>
            <a:ext cx="7313605" cy="357190"/>
          </a:xfrm>
        </p:spPr>
        <p:style>
          <a:lnRef idx="2">
            <a:schemeClr val="accent6"/>
          </a:lnRef>
          <a:fillRef idx="1">
            <a:schemeClr val="lt1"/>
          </a:fillRef>
          <a:effectRef idx="0">
            <a:schemeClr val="accent6"/>
          </a:effectRef>
          <a:fontRef idx="minor">
            <a:schemeClr val="dk1"/>
          </a:fontRef>
        </p:style>
        <p:txBody>
          <a:bodyPr/>
          <a:lstStyle/>
          <a:p>
            <a:pPr algn="ctr" rtl="0"/>
            <a:r>
              <a:rPr lang="ar-SA" sz="1800" dirty="0" smtClean="0"/>
              <a:t> </a:t>
            </a:r>
            <a:r>
              <a:rPr lang="en-US" sz="1800" dirty="0" smtClean="0"/>
              <a:t>Start from our evolution Def of HE ( CHS282 PHE) ?  </a:t>
            </a:r>
            <a:endParaRPr lang="ar-SA" sz="1800" dirty="0"/>
          </a:p>
        </p:txBody>
      </p:sp>
      <p:sp>
        <p:nvSpPr>
          <p:cNvPr id="3" name="عنصر نائب للمحتوى 2"/>
          <p:cNvSpPr>
            <a:spLocks noGrp="1"/>
          </p:cNvSpPr>
          <p:nvPr>
            <p:ph idx="1"/>
          </p:nvPr>
        </p:nvSpPr>
        <p:spPr>
          <a:xfrm>
            <a:off x="539552" y="1844824"/>
            <a:ext cx="8286808" cy="2376264"/>
          </a:xfrm>
        </p:spPr>
        <p:style>
          <a:lnRef idx="2">
            <a:schemeClr val="dk1"/>
          </a:lnRef>
          <a:fillRef idx="1">
            <a:schemeClr val="lt1"/>
          </a:fillRef>
          <a:effectRef idx="0">
            <a:schemeClr val="dk1"/>
          </a:effectRef>
          <a:fontRef idx="minor">
            <a:schemeClr val="dk1"/>
          </a:fontRef>
        </p:style>
        <p:txBody>
          <a:bodyPr/>
          <a:lstStyle/>
          <a:p>
            <a:pPr algn="just" rtl="0">
              <a:buNone/>
              <a:tabLst>
                <a:tab pos="7804150" algn="l"/>
              </a:tabLst>
            </a:pPr>
            <a:r>
              <a:rPr lang="en-US" sz="2000" i="1" dirty="0" smtClean="0">
                <a:latin typeface="Times New Roman" pitchFamily="18" charset="0"/>
                <a:cs typeface="Times New Roman" pitchFamily="18" charset="0"/>
              </a:rPr>
              <a:t>	An Ideal dynamic process of (1) Moral, (2) Spiritual, (3) Physical, (4) Intellectual, (5) Mental, (6) Emotional (7) Psychological, (8) Social, (9) Cultural, (10) Environmental including Climate, (11) Economical, (12) Political with (13) Professional Ethics and (14) appropriate “Technological mean” that can help people/customers to “grow; develop”, and make informal decisions within a specific “Time” affecting their personal, family and community well being</a:t>
            </a:r>
            <a:r>
              <a:rPr lang="en-US" sz="2800" i="1" dirty="0" smtClean="0">
                <a:latin typeface="Times New Roman" pitchFamily="18" charset="0"/>
                <a:cs typeface="Times New Roman" pitchFamily="18" charset="0"/>
              </a:rPr>
              <a:t>.</a:t>
            </a: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a:xfrm>
            <a:off x="6937375" y="6357957"/>
            <a:ext cx="1901825" cy="363517"/>
          </a:xfrm>
        </p:spPr>
        <p:txBody>
          <a:bodyPr/>
          <a:lstStyle/>
          <a:p>
            <a:pPr>
              <a:defRPr/>
            </a:pPr>
            <a:fld id="{978C93D2-0CD3-44E6-B74B-98515F7048D2}" type="slidenum">
              <a:rPr lang="ar-SA" smtClean="0"/>
              <a:pPr>
                <a:defRPr/>
              </a:pPr>
              <a:t>31</a:t>
            </a:fld>
            <a:endParaRPr lang="en-US" dirty="0"/>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
        <p:nvSpPr>
          <p:cNvPr id="7" name="مستطيل 6"/>
          <p:cNvSpPr/>
          <p:nvPr/>
        </p:nvSpPr>
        <p:spPr>
          <a:xfrm>
            <a:off x="578273" y="4869160"/>
            <a:ext cx="8422883" cy="89255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just" rtl="0">
              <a:buNone/>
            </a:pPr>
            <a:r>
              <a:rPr lang="en-US" b="1" i="1" dirty="0" smtClean="0"/>
              <a:t>How Many Dimensions Here ?  </a:t>
            </a:r>
          </a:p>
          <a:p>
            <a:pPr algn="just" rtl="0">
              <a:buNone/>
            </a:pPr>
            <a:r>
              <a:rPr lang="en-US" sz="1600" b="1" i="1" dirty="0" smtClean="0"/>
              <a:t>These Are Our Fundamentals – Essentials for Islamic FUHE Scientific Philosophy  - </a:t>
            </a:r>
            <a:r>
              <a:rPr lang="en-US" b="1" i="1" dirty="0" smtClean="0"/>
              <a:t> </a:t>
            </a:r>
          </a:p>
          <a:p>
            <a:pPr algn="just" rtl="0">
              <a:buNone/>
            </a:pPr>
            <a:r>
              <a:rPr lang="en-US" sz="1600" b="1" i="1" dirty="0" smtClean="0"/>
              <a:t>You Have To Innovate at the end of this course   - Wellness to Happiness ? </a:t>
            </a:r>
            <a:endParaRPr lang="ar-SA" sz="1600" dirty="0"/>
          </a:p>
        </p:txBody>
      </p:sp>
      <p:sp>
        <p:nvSpPr>
          <p:cNvPr id="8" name="عنوان 6"/>
          <p:cNvSpPr txBox="1">
            <a:spLocks/>
          </p:cNvSpPr>
          <p:nvPr/>
        </p:nvSpPr>
        <p:spPr bwMode="auto">
          <a:xfrm>
            <a:off x="785786" y="214290"/>
            <a:ext cx="7286708" cy="469857"/>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Fundamentals – Essentials  for FUHE  Evolutional Philosophy</a:t>
            </a:r>
            <a:endParaRPr kumimoji="0" lang="ar-SA"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push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385175" cy="1168301"/>
          </a:xfrm>
        </p:spPr>
        <p:style>
          <a:lnRef idx="2">
            <a:schemeClr val="dk1"/>
          </a:lnRef>
          <a:fillRef idx="1">
            <a:schemeClr val="lt1"/>
          </a:fillRef>
          <a:effectRef idx="0">
            <a:schemeClr val="dk1"/>
          </a:effectRef>
          <a:fontRef idx="minor">
            <a:schemeClr val="dk1"/>
          </a:fontRef>
        </p:style>
        <p:txBody>
          <a:bodyPr/>
          <a:lstStyle/>
          <a:p>
            <a:pPr algn="ctr"/>
            <a:r>
              <a:rPr lang="en-US" sz="1800" dirty="0" smtClean="0"/>
              <a:t>Students Creative Work </a:t>
            </a:r>
            <a:br>
              <a:rPr lang="en-US" sz="1800" dirty="0" smtClean="0"/>
            </a:br>
            <a:r>
              <a:rPr lang="en-US" sz="1800" dirty="0" smtClean="0"/>
              <a:t> Can You Use This  Evolved National Definition To Draw New NHE Philosophy </a:t>
            </a:r>
            <a:br>
              <a:rPr lang="en-US" sz="1800" dirty="0" smtClean="0"/>
            </a:br>
            <a:r>
              <a:rPr lang="en-US" sz="1800" dirty="0" smtClean="0"/>
              <a:t> Wait For You Effort - Thought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32</a:t>
            </a:fld>
            <a:endParaRPr lang="en-US"/>
          </a:p>
        </p:txBody>
      </p:sp>
      <p:sp>
        <p:nvSpPr>
          <p:cNvPr id="7" name="زر إجراء: تعليمات 6">
            <a:hlinkClick r:id="" action="ppaction://noaction" highlightClick="1"/>
          </p:cNvPr>
          <p:cNvSpPr/>
          <p:nvPr/>
        </p:nvSpPr>
        <p:spPr>
          <a:xfrm>
            <a:off x="3851920" y="2852936"/>
            <a:ext cx="1800200" cy="18002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transition>
    <p:push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906551" y="296652"/>
            <a:ext cx="5623002"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b="1" dirty="0" smtClean="0"/>
              <a:t>Draw </a:t>
            </a:r>
          </a:p>
          <a:p>
            <a:pPr algn="ctr" rtl="0"/>
            <a:r>
              <a:rPr lang="en-US" b="1" dirty="0" smtClean="0"/>
              <a:t>Education  - Health – HE  Integrated </a:t>
            </a:r>
            <a:endParaRPr lang="ar-SA" b="1" dirty="0" smtClean="0"/>
          </a:p>
          <a:p>
            <a:pPr algn="ctr" rtl="0"/>
            <a:r>
              <a:rPr lang="en-US" b="1" dirty="0" smtClean="0"/>
              <a:t>Integrated Self Creative Conceptual diagrams   </a:t>
            </a:r>
            <a:endParaRPr lang="en-US" b="1" dirty="0"/>
          </a:p>
        </p:txBody>
      </p:sp>
      <p:sp>
        <p:nvSpPr>
          <p:cNvPr id="6" name="مستطيل 5"/>
          <p:cNvSpPr/>
          <p:nvPr/>
        </p:nvSpPr>
        <p:spPr>
          <a:xfrm rot="18712575">
            <a:off x="-108141" y="488721"/>
            <a:ext cx="1477642" cy="369332"/>
          </a:xfrm>
          <a:prstGeom prst="rect">
            <a:avLst/>
          </a:prstGeom>
        </p:spPr>
        <p:txBody>
          <a:bodyPr wrap="square">
            <a:spAutoFit/>
          </a:bodyPr>
          <a:lstStyle/>
          <a:p>
            <a:r>
              <a:rPr lang="en-US" dirty="0" smtClean="0">
                <a:latin typeface="Arial Black" pitchFamily="34" charset="0"/>
              </a:rPr>
              <a:t>Conclude</a:t>
            </a:r>
            <a:endParaRPr lang="ar-SA" dirty="0">
              <a:latin typeface="Arial Black" pitchFamily="34" charset="0"/>
            </a:endParaRPr>
          </a:p>
        </p:txBody>
      </p:sp>
      <p:grpSp>
        <p:nvGrpSpPr>
          <p:cNvPr id="2" name="Group 3"/>
          <p:cNvGrpSpPr>
            <a:grpSpLocks/>
          </p:cNvGrpSpPr>
          <p:nvPr/>
        </p:nvGrpSpPr>
        <p:grpSpPr bwMode="auto">
          <a:xfrm>
            <a:off x="1007604" y="1484784"/>
            <a:ext cx="6768752" cy="4032448"/>
            <a:chOff x="760" y="1176"/>
            <a:chExt cx="4240" cy="2784"/>
          </a:xfrm>
        </p:grpSpPr>
        <p:sp>
          <p:nvSpPr>
            <p:cNvPr id="9" name="Oval 4"/>
            <p:cNvSpPr>
              <a:spLocks noChangeArrowheads="1"/>
            </p:cNvSpPr>
            <p:nvPr/>
          </p:nvSpPr>
          <p:spPr bwMode="auto">
            <a:xfrm>
              <a:off x="760" y="1176"/>
              <a:ext cx="4240" cy="2784"/>
            </a:xfrm>
            <a:prstGeom prst="ellipse">
              <a:avLst/>
            </a:prstGeom>
            <a:solidFill>
              <a:srgbClr val="F0F0F0"/>
            </a:solidFill>
            <a:ln w="25400">
              <a:solidFill>
                <a:srgbClr val="00279F"/>
              </a:solidFill>
              <a:round/>
              <a:headEnd/>
              <a:tailEnd/>
            </a:ln>
          </p:spPr>
          <p:txBody>
            <a:bodyPr wrap="none" anchor="ctr"/>
            <a:lstStyle/>
            <a:p>
              <a:endParaRPr lang="ar-SA"/>
            </a:p>
          </p:txBody>
        </p:sp>
        <p:sp>
          <p:nvSpPr>
            <p:cNvPr id="28" name="Rectangle 14"/>
            <p:cNvSpPr>
              <a:spLocks noChangeArrowheads="1"/>
            </p:cNvSpPr>
            <p:nvPr/>
          </p:nvSpPr>
          <p:spPr bwMode="auto">
            <a:xfrm>
              <a:off x="2953" y="3408"/>
              <a:ext cx="1031"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18" name="Rectangle 15"/>
            <p:cNvSpPr>
              <a:spLocks noChangeArrowheads="1"/>
            </p:cNvSpPr>
            <p:nvPr/>
          </p:nvSpPr>
          <p:spPr bwMode="auto">
            <a:xfrm>
              <a:off x="3849" y="2788"/>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19" name="Rectangle 16"/>
            <p:cNvSpPr>
              <a:spLocks noChangeArrowheads="1"/>
            </p:cNvSpPr>
            <p:nvPr/>
          </p:nvSpPr>
          <p:spPr bwMode="auto">
            <a:xfrm>
              <a:off x="3841" y="2084"/>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0" name="Rectangle 17"/>
            <p:cNvSpPr>
              <a:spLocks noChangeArrowheads="1"/>
            </p:cNvSpPr>
            <p:nvPr/>
          </p:nvSpPr>
          <p:spPr bwMode="auto">
            <a:xfrm>
              <a:off x="3009" y="1500"/>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1" name="Rectangle 18"/>
            <p:cNvSpPr>
              <a:spLocks noChangeArrowheads="1"/>
            </p:cNvSpPr>
            <p:nvPr/>
          </p:nvSpPr>
          <p:spPr bwMode="auto">
            <a:xfrm>
              <a:off x="1817" y="1492"/>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2" name="Rectangle 19"/>
            <p:cNvSpPr>
              <a:spLocks noChangeArrowheads="1"/>
            </p:cNvSpPr>
            <p:nvPr/>
          </p:nvSpPr>
          <p:spPr bwMode="auto">
            <a:xfrm>
              <a:off x="1057" y="2084"/>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3" name="Rectangle 20"/>
            <p:cNvSpPr>
              <a:spLocks noChangeArrowheads="1"/>
            </p:cNvSpPr>
            <p:nvPr/>
          </p:nvSpPr>
          <p:spPr bwMode="auto">
            <a:xfrm>
              <a:off x="1049" y="2788"/>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4" name="Rectangle 21"/>
            <p:cNvSpPr>
              <a:spLocks noChangeArrowheads="1"/>
            </p:cNvSpPr>
            <p:nvPr/>
          </p:nvSpPr>
          <p:spPr bwMode="auto">
            <a:xfrm>
              <a:off x="1801" y="3436"/>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5" name="Oval 22"/>
            <p:cNvSpPr>
              <a:spLocks noChangeArrowheads="1"/>
            </p:cNvSpPr>
            <p:nvPr/>
          </p:nvSpPr>
          <p:spPr bwMode="auto">
            <a:xfrm>
              <a:off x="2101" y="2168"/>
              <a:ext cx="1425" cy="808"/>
            </a:xfrm>
            <a:prstGeom prst="ellipse">
              <a:avLst/>
            </a:prstGeom>
            <a:solidFill>
              <a:schemeClr val="bg1"/>
            </a:solidFill>
            <a:ln w="25400">
              <a:solidFill>
                <a:srgbClr val="00279F"/>
              </a:solidFill>
              <a:round/>
              <a:headEnd/>
              <a:tailEnd/>
            </a:ln>
          </p:spPr>
          <p:txBody>
            <a:bodyPr wrap="none" anchor="ctr"/>
            <a:lstStyle/>
            <a:p>
              <a:pPr algn="ctr"/>
              <a:r>
                <a:rPr lang="en-US" dirty="0" err="1" smtClean="0"/>
                <a:t>Johali</a:t>
              </a:r>
              <a:r>
                <a:rPr lang="en-US" dirty="0" smtClean="0"/>
                <a:t> FUHE Model</a:t>
              </a:r>
              <a:endParaRPr lang="ar-SA" dirty="0"/>
            </a:p>
          </p:txBody>
        </p:sp>
        <p:sp>
          <p:nvSpPr>
            <p:cNvPr id="26" name="Rectangle 23"/>
            <p:cNvSpPr>
              <a:spLocks noChangeArrowheads="1"/>
            </p:cNvSpPr>
            <p:nvPr/>
          </p:nvSpPr>
          <p:spPr bwMode="auto">
            <a:xfrm>
              <a:off x="2361" y="2286"/>
              <a:ext cx="1086" cy="506"/>
            </a:xfrm>
            <a:prstGeom prst="rect">
              <a:avLst/>
            </a:prstGeom>
            <a:noFill/>
            <a:ln w="12700">
              <a:noFill/>
              <a:miter lim="800000"/>
              <a:headEnd/>
              <a:tailEnd/>
            </a:ln>
          </p:spPr>
          <p:txBody>
            <a:bodyPr lIns="90488" tIns="44450" rIns="90488" bIns="44450">
              <a:spAutoFit/>
            </a:bodyPr>
            <a:lstStyle/>
            <a:p>
              <a:pPr algn="ctr" rtl="0"/>
              <a:endParaRPr lang="en-US" sz="1600" dirty="0" smtClean="0">
                <a:solidFill>
                  <a:srgbClr val="FFFF00"/>
                </a:solidFill>
                <a:latin typeface="Switzerland"/>
                <a:cs typeface="Monotype Koufi" pitchFamily="2" charset="-78"/>
              </a:endParaRPr>
            </a:p>
            <a:p>
              <a:pPr algn="ctr" rtl="0"/>
              <a:endParaRPr lang="en-US" sz="1600" dirty="0" smtClean="0">
                <a:solidFill>
                  <a:srgbClr val="FFFF00"/>
                </a:solidFill>
                <a:latin typeface="Switzerland"/>
                <a:cs typeface="Monotype Koufi" pitchFamily="2" charset="-78"/>
              </a:endParaRPr>
            </a:p>
            <a:p>
              <a:pPr algn="ctr" rtl="0"/>
              <a:endParaRPr lang="en-US" sz="1600" dirty="0">
                <a:solidFill>
                  <a:srgbClr val="FFFF00"/>
                </a:solidFill>
                <a:latin typeface="Switzerland"/>
                <a:cs typeface="Monotype Koufi" pitchFamily="2" charset="-78"/>
              </a:endParaRPr>
            </a:p>
          </p:txBody>
        </p:sp>
      </p:grpSp>
      <p:sp>
        <p:nvSpPr>
          <p:cNvPr id="30" name="مستطيل 29"/>
          <p:cNvSpPr/>
          <p:nvPr/>
        </p:nvSpPr>
        <p:spPr>
          <a:xfrm>
            <a:off x="1475656" y="5733256"/>
            <a:ext cx="6516724" cy="369332"/>
          </a:xfrm>
          <a:prstGeom prst="rect">
            <a:avLst/>
          </a:prstGeom>
        </p:spPr>
        <p:txBody>
          <a:bodyPr wrap="square">
            <a:spAutoFit/>
          </a:bodyPr>
          <a:lstStyle/>
          <a:p>
            <a:r>
              <a:rPr lang="en-US" dirty="0" smtClean="0"/>
              <a:t>Later after understanding philosophical and scientific models </a:t>
            </a:r>
            <a:endParaRPr lang="ar-SA" dirty="0"/>
          </a:p>
        </p:txBody>
      </p:sp>
      <p:sp>
        <p:nvSpPr>
          <p:cNvPr id="31" name="عنصر نائب للتذييل 30"/>
          <p:cNvSpPr>
            <a:spLocks noGrp="1"/>
          </p:cNvSpPr>
          <p:nvPr>
            <p:ph type="ftr" sz="quarter" idx="10"/>
          </p:nvPr>
        </p:nvSpPr>
        <p:spPr>
          <a:xfrm>
            <a:off x="3239852" y="6200775"/>
            <a:ext cx="2592288" cy="468585"/>
          </a:xfrm>
        </p:spPr>
        <p:txBody>
          <a:bodyPr/>
          <a:lstStyle/>
          <a:p>
            <a:pPr>
              <a:defRPr/>
            </a:pPr>
            <a:r>
              <a:rPr lang="en-US" sz="1800" smtClean="0"/>
              <a:t>Johali1stFUHE2016</a:t>
            </a:r>
            <a:endParaRPr lang="en-US" sz="1800" dirty="0"/>
          </a:p>
        </p:txBody>
      </p:sp>
      <p:sp>
        <p:nvSpPr>
          <p:cNvPr id="32" name="Oval 5"/>
          <p:cNvSpPr>
            <a:spLocks noChangeArrowheads="1"/>
          </p:cNvSpPr>
          <p:nvPr/>
        </p:nvSpPr>
        <p:spPr bwMode="auto">
          <a:xfrm>
            <a:off x="1475656" y="225804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3" name="Oval 5"/>
          <p:cNvSpPr>
            <a:spLocks noChangeArrowheads="1"/>
          </p:cNvSpPr>
          <p:nvPr/>
        </p:nvSpPr>
        <p:spPr bwMode="auto">
          <a:xfrm>
            <a:off x="1151620" y="290611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4" name="Oval 5"/>
          <p:cNvSpPr>
            <a:spLocks noChangeArrowheads="1"/>
          </p:cNvSpPr>
          <p:nvPr/>
        </p:nvSpPr>
        <p:spPr bwMode="auto">
          <a:xfrm>
            <a:off x="2303748" y="1772816"/>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5" name="Oval 5"/>
          <p:cNvSpPr>
            <a:spLocks noChangeArrowheads="1"/>
          </p:cNvSpPr>
          <p:nvPr/>
        </p:nvSpPr>
        <p:spPr bwMode="auto">
          <a:xfrm>
            <a:off x="3347864" y="155679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6" name="Oval 5"/>
          <p:cNvSpPr>
            <a:spLocks noChangeArrowheads="1"/>
          </p:cNvSpPr>
          <p:nvPr/>
        </p:nvSpPr>
        <p:spPr bwMode="auto">
          <a:xfrm>
            <a:off x="4537838" y="1592796"/>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7" name="Oval 5"/>
          <p:cNvSpPr>
            <a:spLocks noChangeArrowheads="1"/>
          </p:cNvSpPr>
          <p:nvPr/>
        </p:nvSpPr>
        <p:spPr bwMode="auto">
          <a:xfrm>
            <a:off x="5869986" y="443711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8" name="Oval 5"/>
          <p:cNvSpPr>
            <a:spLocks noChangeArrowheads="1"/>
          </p:cNvSpPr>
          <p:nvPr/>
        </p:nvSpPr>
        <p:spPr bwMode="auto">
          <a:xfrm>
            <a:off x="4788024" y="470631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9" name="Oval 5"/>
          <p:cNvSpPr>
            <a:spLocks noChangeArrowheads="1"/>
          </p:cNvSpPr>
          <p:nvPr/>
        </p:nvSpPr>
        <p:spPr bwMode="auto">
          <a:xfrm>
            <a:off x="3671900" y="490516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0" name="Oval 5"/>
          <p:cNvSpPr>
            <a:spLocks noChangeArrowheads="1"/>
          </p:cNvSpPr>
          <p:nvPr/>
        </p:nvSpPr>
        <p:spPr bwMode="auto">
          <a:xfrm>
            <a:off x="2483768" y="4761148"/>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1" name="Oval 5"/>
          <p:cNvSpPr>
            <a:spLocks noChangeArrowheads="1"/>
          </p:cNvSpPr>
          <p:nvPr/>
        </p:nvSpPr>
        <p:spPr bwMode="auto">
          <a:xfrm>
            <a:off x="1727684" y="425709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2" name="Oval 5"/>
          <p:cNvSpPr>
            <a:spLocks noChangeArrowheads="1"/>
          </p:cNvSpPr>
          <p:nvPr/>
        </p:nvSpPr>
        <p:spPr bwMode="auto">
          <a:xfrm>
            <a:off x="1223628" y="3609020"/>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3" name="Oval 5"/>
          <p:cNvSpPr>
            <a:spLocks noChangeArrowheads="1"/>
          </p:cNvSpPr>
          <p:nvPr/>
        </p:nvSpPr>
        <p:spPr bwMode="auto">
          <a:xfrm>
            <a:off x="5581954" y="191683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4" name="Oval 5"/>
          <p:cNvSpPr>
            <a:spLocks noChangeArrowheads="1"/>
          </p:cNvSpPr>
          <p:nvPr/>
        </p:nvSpPr>
        <p:spPr bwMode="auto">
          <a:xfrm>
            <a:off x="6338038" y="243806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5" name="Oval 5"/>
          <p:cNvSpPr>
            <a:spLocks noChangeArrowheads="1"/>
          </p:cNvSpPr>
          <p:nvPr/>
        </p:nvSpPr>
        <p:spPr bwMode="auto">
          <a:xfrm>
            <a:off x="6626070" y="315814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6" name="Oval 5"/>
          <p:cNvSpPr>
            <a:spLocks noChangeArrowheads="1"/>
          </p:cNvSpPr>
          <p:nvPr/>
        </p:nvSpPr>
        <p:spPr bwMode="auto">
          <a:xfrm>
            <a:off x="6446050" y="3842218"/>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7" name="عنصر نائب للتاريخ 46"/>
          <p:cNvSpPr>
            <a:spLocks noGrp="1"/>
          </p:cNvSpPr>
          <p:nvPr>
            <p:ph type="dt" sz="half" idx="10"/>
          </p:nvPr>
        </p:nvSpPr>
        <p:spPr/>
        <p:txBody>
          <a:bodyPr/>
          <a:lstStyle/>
          <a:p>
            <a:pPr>
              <a:defRPr/>
            </a:pPr>
            <a:r>
              <a:rPr lang="ar-SA" smtClean="0"/>
              <a:t>CHS382</a:t>
            </a:r>
            <a:endParaRPr lang="en-US"/>
          </a:p>
        </p:txBody>
      </p:sp>
      <p:sp>
        <p:nvSpPr>
          <p:cNvPr id="48" name="عنصر نائب لرقم الشريحة 47"/>
          <p:cNvSpPr>
            <a:spLocks noGrp="1"/>
          </p:cNvSpPr>
          <p:nvPr>
            <p:ph type="sldNum" sz="quarter" idx="12"/>
          </p:nvPr>
        </p:nvSpPr>
        <p:spPr/>
        <p:txBody>
          <a:bodyPr/>
          <a:lstStyle/>
          <a:p>
            <a:pPr>
              <a:defRPr/>
            </a:pPr>
            <a:fld id="{978C93D2-0CD3-44E6-B74B-98515F7048D2}" type="slidenum">
              <a:rPr lang="ar-SA" smtClean="0"/>
              <a:pPr>
                <a:defRPr/>
              </a:pPr>
              <a:t>33</a:t>
            </a:fld>
            <a:endParaRPr lang="en-US"/>
          </a:p>
        </p:txBody>
      </p:sp>
    </p:spTree>
  </p:cSld>
  <p:clrMapOvr>
    <a:masterClrMapping/>
  </p:clrMapOvr>
  <p:transition>
    <p:push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52382" y="6215082"/>
            <a:ext cx="876280" cy="476250"/>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286776" y="6245225"/>
            <a:ext cx="552424" cy="476250"/>
          </a:xfrm>
        </p:spPr>
        <p:txBody>
          <a:bodyPr/>
          <a:lstStyle/>
          <a:p>
            <a:pPr>
              <a:defRPr/>
            </a:pPr>
            <a:fld id="{978C93D2-0CD3-44E6-B74B-98515F7048D2}" type="slidenum">
              <a:rPr lang="ar-SA" smtClean="0"/>
              <a:pPr>
                <a:defRPr/>
              </a:pPr>
              <a:t>34</a:t>
            </a:fld>
            <a:endParaRPr lang="en-US" dirty="0"/>
          </a:p>
        </p:txBody>
      </p:sp>
      <p:sp>
        <p:nvSpPr>
          <p:cNvPr id="7" name="عنصر نائب للتذييل 6"/>
          <p:cNvSpPr>
            <a:spLocks noGrp="1"/>
          </p:cNvSpPr>
          <p:nvPr>
            <p:ph type="ftr" sz="quarter" idx="11"/>
          </p:nvPr>
        </p:nvSpPr>
        <p:spPr>
          <a:xfrm>
            <a:off x="3428992" y="5929330"/>
            <a:ext cx="2895600" cy="476250"/>
          </a:xfrm>
        </p:spPr>
        <p:txBody>
          <a:bodyPr/>
          <a:lstStyle/>
          <a:p>
            <a:pPr>
              <a:defRPr/>
            </a:pPr>
            <a:r>
              <a:rPr lang="en-US" smtClean="0"/>
              <a:t>Johali1stFUHE2016</a:t>
            </a:r>
            <a:endParaRPr lang="en-US" dirty="0"/>
          </a:p>
        </p:txBody>
      </p:sp>
      <p:sp>
        <p:nvSpPr>
          <p:cNvPr id="8" name="عنوان 6"/>
          <p:cNvSpPr txBox="1">
            <a:spLocks/>
          </p:cNvSpPr>
          <p:nvPr/>
        </p:nvSpPr>
        <p:spPr bwMode="auto">
          <a:xfrm>
            <a:off x="2714612" y="642918"/>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 name="عنوان 6"/>
          <p:cNvSpPr txBox="1">
            <a:spLocks/>
          </p:cNvSpPr>
          <p:nvPr/>
        </p:nvSpPr>
        <p:spPr bwMode="auto">
          <a:xfrm>
            <a:off x="571472" y="1714488"/>
            <a:ext cx="8286808" cy="200026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rPr>
              <a:t>HE</a:t>
            </a:r>
            <a:r>
              <a:rPr kumimoji="0" lang="en-US" sz="2800" b="1" u="none" strike="noStrike" kern="0" cap="none" spc="0" normalizeH="0" baseline="0" noProof="0" dirty="0" smtClean="0">
                <a:ln>
                  <a:noFill/>
                </a:ln>
                <a:solidFill>
                  <a:schemeClr val="bg1">
                    <a:lumMod val="20000"/>
                    <a:lumOff val="80000"/>
                  </a:schemeClr>
                </a:solidFill>
                <a:effectLst>
                  <a:outerShdw blurRad="38100" dist="38100" dir="2700000" algn="tl">
                    <a:srgbClr val="000000"/>
                  </a:outerShdw>
                </a:effectLst>
                <a:uLnTx/>
                <a:uFillTx/>
                <a:latin typeface="Arial Black" pitchFamily="34" charset="0"/>
              </a:rPr>
              <a:t>P</a:t>
            </a:r>
          </a:p>
          <a:p>
            <a:pPr marL="0" marR="0" lvl="0" indent="0" algn="ctr" defTabSz="914400" rtl="0" eaLnBrk="0" fontAlgn="base" latinLnBrk="0" hangingPunct="0">
              <a:lnSpc>
                <a:spcPct val="100000"/>
              </a:lnSpc>
              <a:spcBef>
                <a:spcPct val="0"/>
              </a:spcBef>
              <a:spcAft>
                <a:spcPct val="0"/>
              </a:spcAft>
              <a:buClrTx/>
              <a:buSzTx/>
              <a:buFontTx/>
              <a:buNone/>
              <a:tabLst/>
              <a:defRPr/>
            </a:pPr>
            <a:r>
              <a:rPr lang="en-US" sz="2800" b="1" kern="0" dirty="0" smtClean="0">
                <a:effectLst>
                  <a:outerShdw blurRad="38100" dist="38100" dir="2700000" algn="tl">
                    <a:srgbClr val="000000"/>
                  </a:outerShdw>
                </a:effectLst>
                <a:latin typeface="Arial Black" pitchFamily="34" charset="0"/>
              </a:rPr>
              <a:t>Scientific </a:t>
            </a:r>
            <a:endParaRPr kumimoji="0" lang="en-US" sz="28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rPr>
              <a:t>THEORIES – MODELS</a:t>
            </a:r>
          </a:p>
        </p:txBody>
      </p:sp>
      <p:sp>
        <p:nvSpPr>
          <p:cNvPr id="99329" name="Rectangle 1"/>
          <p:cNvSpPr>
            <a:spLocks noChangeArrowheads="1"/>
          </p:cNvSpPr>
          <p:nvPr/>
        </p:nvSpPr>
        <p:spPr bwMode="auto">
          <a:xfrm>
            <a:off x="500034" y="4201547"/>
            <a:ext cx="7286676" cy="584775"/>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Eisa</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Ali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Johali</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Master of Arts  1995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4"/>
              </a:rPr>
              <a:t>https://www-lib.soton.ac.uk/uhtbin/cgisirsi/SISc130DjR/HARTLEY/58071011/123</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10" name="مستطيل 9"/>
          <p:cNvSpPr/>
          <p:nvPr/>
        </p:nvSpPr>
        <p:spPr>
          <a:xfrm>
            <a:off x="142844" y="5026895"/>
            <a:ext cx="8858312" cy="83099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600" dirty="0" smtClean="0">
                <a:hlinkClick r:id="rId5"/>
              </a:rPr>
              <a:t>http://faculty.ksu.edu.sa/JOHALI/Publications/Forms/AllItems.aspx?RootFolder=%2FJOHALI%2FPublications%2FMy%20Publishing%20Books&amp;FolderCTID=0x0120009493C311010EAF4994AA8F69DDB1DF8E&amp;View={8B47BFA9-043E-4834-8EC5-5A724A4AA026}</a:t>
            </a:r>
            <a:r>
              <a:rPr lang="en-US" sz="1600" dirty="0" smtClean="0"/>
              <a:t>  </a:t>
            </a:r>
            <a:endParaRPr lang="ar-SA" sz="1600" dirty="0"/>
          </a:p>
        </p:txBody>
      </p:sp>
    </p:spTree>
    <p:custDataLst>
      <p:tags r:id="rId1"/>
    </p:custDataLst>
  </p:cSld>
  <p:clrMapOvr>
    <a:masterClrMapping/>
  </p:clrMapOvr>
  <p:transition>
    <p:push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7356" y="142852"/>
            <a:ext cx="5686436" cy="428628"/>
          </a:xfrm>
        </p:spPr>
        <p:style>
          <a:lnRef idx="2">
            <a:schemeClr val="dk1"/>
          </a:lnRef>
          <a:fillRef idx="1">
            <a:schemeClr val="lt1"/>
          </a:fillRef>
          <a:effectRef idx="0">
            <a:schemeClr val="dk1"/>
          </a:effectRef>
          <a:fontRef idx="minor">
            <a:schemeClr val="dk1"/>
          </a:fontRef>
        </p:style>
        <p:txBody>
          <a:bodyPr/>
          <a:lstStyle/>
          <a:p>
            <a:pPr algn="ctr"/>
            <a:r>
              <a:rPr lang="en-US" sz="2400" dirty="0" smtClean="0"/>
              <a:t>All  are Science </a:t>
            </a:r>
            <a:endParaRPr lang="ar-SA"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35</a:t>
            </a:fld>
            <a:endParaRPr lang="en-US"/>
          </a:p>
        </p:txBody>
      </p:sp>
      <p:pic>
        <p:nvPicPr>
          <p:cNvPr id="98306" name="Picture 2" descr="http://dhi1le61njnko.cloudfront.net/trialover/tov1/screenshots-1sh5oh.png"/>
          <p:cNvPicPr>
            <a:picLocks noChangeAspect="1" noChangeArrowheads="1"/>
          </p:cNvPicPr>
          <p:nvPr/>
        </p:nvPicPr>
        <p:blipFill>
          <a:blip r:embed="rId3" cstate="print"/>
          <a:srcRect/>
          <a:stretch>
            <a:fillRect/>
          </a:stretch>
        </p:blipFill>
        <p:spPr bwMode="auto">
          <a:xfrm>
            <a:off x="1071538" y="2071678"/>
            <a:ext cx="7500958" cy="1500198"/>
          </a:xfrm>
          <a:prstGeom prst="rect">
            <a:avLst/>
          </a:prstGeom>
          <a:noFill/>
        </p:spPr>
      </p:pic>
      <p:sp>
        <p:nvSpPr>
          <p:cNvPr id="8" name="مستطيل 7"/>
          <p:cNvSpPr/>
          <p:nvPr/>
        </p:nvSpPr>
        <p:spPr>
          <a:xfrm>
            <a:off x="428596" y="4032128"/>
            <a:ext cx="8572560" cy="175432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buFontTx/>
              <a:buChar char="-"/>
            </a:pPr>
            <a:r>
              <a:rPr lang="en-US" i="1" dirty="0" smtClean="0">
                <a:latin typeface="+mj-lt"/>
              </a:rPr>
              <a:t>A  branch of knowledge or study dealing with a body of facts or truths systematically arranged and showing the operation of general laws: the mathematical sciences. </a:t>
            </a:r>
          </a:p>
          <a:p>
            <a:pPr algn="l" rtl="0"/>
            <a:endParaRPr lang="en-US" i="1" dirty="0" smtClean="0">
              <a:latin typeface="+mj-lt"/>
            </a:endParaRPr>
          </a:p>
          <a:p>
            <a:pPr algn="l" rtl="0">
              <a:buFontTx/>
              <a:buChar char="-"/>
            </a:pPr>
            <a:r>
              <a:rPr lang="en-US" i="1" dirty="0" smtClean="0">
                <a:latin typeface="+mj-lt"/>
              </a:rPr>
              <a:t> A systematic knowledge of the physical or material world gained through observation and experimentation. </a:t>
            </a:r>
            <a:endParaRPr lang="en-US" i="1" dirty="0">
              <a:latin typeface="+mj-lt"/>
            </a:endParaRPr>
          </a:p>
        </p:txBody>
      </p:sp>
      <p:sp>
        <p:nvSpPr>
          <p:cNvPr id="10" name="مستطيل 9"/>
          <p:cNvSpPr/>
          <p:nvPr/>
        </p:nvSpPr>
        <p:spPr>
          <a:xfrm>
            <a:off x="785786" y="671436"/>
            <a:ext cx="7215238" cy="400110"/>
          </a:xfrm>
          <a:prstGeom prst="rect">
            <a:avLst/>
          </a:prstGeom>
        </p:spPr>
        <p:txBody>
          <a:bodyPr wrap="square">
            <a:spAutoFit/>
          </a:bodyPr>
          <a:lstStyle/>
          <a:p>
            <a:pPr algn="l" rtl="0"/>
            <a:r>
              <a:rPr lang="en-US" sz="2000" dirty="0" smtClean="0">
                <a:latin typeface="Arial Black" pitchFamily="34" charset="0"/>
              </a:rPr>
              <a:t>What is Sciences </a:t>
            </a:r>
            <a:r>
              <a:rPr lang="en-US" dirty="0" smtClean="0"/>
              <a:t>and synonyms </a:t>
            </a:r>
            <a:endParaRPr lang="ar-SA" dirty="0"/>
          </a:p>
        </p:txBody>
      </p:sp>
      <p:sp>
        <p:nvSpPr>
          <p:cNvPr id="9" name="مستطيل 8"/>
          <p:cNvSpPr/>
          <p:nvPr/>
        </p:nvSpPr>
        <p:spPr>
          <a:xfrm>
            <a:off x="1643042" y="1500174"/>
            <a:ext cx="628654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b="1" dirty="0" smtClean="0"/>
              <a:t>Discipline; Knowledge; Skill; Art;  and to us Religion </a:t>
            </a:r>
            <a:endParaRPr lang="ar-SA" b="1" dirty="0"/>
          </a:p>
        </p:txBody>
      </p:sp>
    </p:spTree>
  </p:cSld>
  <p:clrMapOvr>
    <a:masterClrMapping/>
  </p:clrMapOvr>
  <p:transition>
    <p:push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444633" y="673103"/>
            <a:ext cx="6770705" cy="398443"/>
          </a:xfrm>
        </p:spPr>
        <p:style>
          <a:lnRef idx="3">
            <a:schemeClr val="lt1"/>
          </a:lnRef>
          <a:fillRef idx="1">
            <a:schemeClr val="dk1"/>
          </a:fillRef>
          <a:effectRef idx="1">
            <a:schemeClr val="dk1"/>
          </a:effectRef>
          <a:fontRef idx="minor">
            <a:schemeClr val="lt1"/>
          </a:fontRef>
        </p:style>
        <p:txBody>
          <a:bodyPr/>
          <a:lstStyle/>
          <a:p>
            <a:pPr algn="ctr" eaLnBrk="1" hangingPunct="1"/>
            <a:r>
              <a:rPr lang="en-US" sz="2400" dirty="0" smtClean="0"/>
              <a:t>Definitions of Theory and Model </a:t>
            </a:r>
          </a:p>
        </p:txBody>
      </p:sp>
      <p:sp>
        <p:nvSpPr>
          <p:cNvPr id="4099" name="Rectangle 3"/>
          <p:cNvSpPr>
            <a:spLocks noGrp="1" noChangeArrowheads="1"/>
          </p:cNvSpPr>
          <p:nvPr>
            <p:ph type="body" idx="1"/>
          </p:nvPr>
        </p:nvSpPr>
        <p:spPr>
          <a:xfrm>
            <a:off x="500034" y="1857364"/>
            <a:ext cx="8274078" cy="3786214"/>
          </a:xfrm>
        </p:spPr>
        <p:style>
          <a:lnRef idx="2">
            <a:schemeClr val="dk1"/>
          </a:lnRef>
          <a:fillRef idx="1">
            <a:schemeClr val="lt1"/>
          </a:fillRef>
          <a:effectRef idx="0">
            <a:schemeClr val="dk1"/>
          </a:effectRef>
          <a:fontRef idx="minor">
            <a:schemeClr val="dk1"/>
          </a:fontRef>
        </p:style>
        <p:txBody>
          <a:bodyPr/>
          <a:lstStyle/>
          <a:p>
            <a:pPr algn="just" rtl="0" eaLnBrk="1" hangingPunct="1">
              <a:lnSpc>
                <a:spcPct val="90000"/>
              </a:lnSpc>
              <a:buFont typeface="Wingdings" pitchFamily="2" charset="2"/>
              <a:buNone/>
            </a:pPr>
            <a:r>
              <a:rPr lang="en-US" sz="2400" i="1" dirty="0" smtClean="0"/>
              <a:t>-  A theory is a set of </a:t>
            </a:r>
            <a:r>
              <a:rPr lang="en-US" sz="2400" b="1" i="1" dirty="0" smtClean="0"/>
              <a:t>interrelated concepts</a:t>
            </a:r>
            <a:r>
              <a:rPr lang="en-US" sz="2400" i="1" dirty="0" smtClean="0"/>
              <a:t>, definitions and </a:t>
            </a:r>
            <a:r>
              <a:rPr lang="en-US" sz="2400" b="1" i="1" dirty="0" smtClean="0"/>
              <a:t>propositions</a:t>
            </a:r>
            <a:r>
              <a:rPr lang="en-US" sz="2400" i="1" dirty="0" smtClean="0"/>
              <a:t> that present a </a:t>
            </a:r>
            <a:r>
              <a:rPr lang="en-US" sz="2400" b="1" i="1" dirty="0" smtClean="0"/>
              <a:t>systematic</a:t>
            </a:r>
            <a:r>
              <a:rPr lang="en-US" sz="2400" i="1" dirty="0" smtClean="0"/>
              <a:t> view of events or situations by </a:t>
            </a:r>
            <a:r>
              <a:rPr lang="en-US" sz="2400" b="1" i="1" dirty="0" smtClean="0"/>
              <a:t>specifying relations among variables</a:t>
            </a:r>
            <a:r>
              <a:rPr lang="en-US" sz="2400" i="1" dirty="0" smtClean="0"/>
              <a:t>, in order to </a:t>
            </a:r>
            <a:r>
              <a:rPr lang="en-US" sz="2400" i="1" dirty="0" smtClean="0">
                <a:latin typeface="Arial Black" pitchFamily="34" charset="0"/>
              </a:rPr>
              <a:t>explain </a:t>
            </a:r>
            <a:r>
              <a:rPr lang="en-US" sz="2400" i="1" dirty="0" smtClean="0"/>
              <a:t>and </a:t>
            </a:r>
            <a:r>
              <a:rPr lang="en-US" sz="2400" i="1" dirty="0" smtClean="0">
                <a:latin typeface="Arial Black" pitchFamily="34" charset="0"/>
              </a:rPr>
              <a:t>predict </a:t>
            </a:r>
            <a:r>
              <a:rPr lang="en-US" sz="2400" i="1" dirty="0" smtClean="0"/>
              <a:t>the events or situations” </a:t>
            </a:r>
            <a:r>
              <a:rPr lang="en-US" sz="1800" i="1" dirty="0" smtClean="0"/>
              <a:t>(</a:t>
            </a:r>
            <a:r>
              <a:rPr lang="en-US" sz="1800" i="1" dirty="0" err="1" smtClean="0"/>
              <a:t>Kerlinger</a:t>
            </a:r>
            <a:r>
              <a:rPr lang="en-US" sz="1800" i="1" dirty="0" smtClean="0"/>
              <a:t>, 1986, p. 9)</a:t>
            </a:r>
          </a:p>
          <a:p>
            <a:pPr algn="just" rtl="0" eaLnBrk="1" hangingPunct="1">
              <a:lnSpc>
                <a:spcPct val="90000"/>
              </a:lnSpc>
              <a:buFont typeface="Wingdings" pitchFamily="2" charset="2"/>
              <a:buNone/>
            </a:pPr>
            <a:endParaRPr lang="en-US" sz="1400" i="1" dirty="0" smtClean="0"/>
          </a:p>
          <a:p>
            <a:pPr algn="just" rtl="0" eaLnBrk="1" hangingPunct="1">
              <a:lnSpc>
                <a:spcPct val="90000"/>
              </a:lnSpc>
              <a:buFont typeface="Wingdings" pitchFamily="2" charset="2"/>
              <a:buNone/>
            </a:pPr>
            <a:endParaRPr lang="en-US" sz="1400" i="1" dirty="0" smtClean="0"/>
          </a:p>
          <a:p>
            <a:pPr algn="just" rtl="0" eaLnBrk="1" hangingPunct="1">
              <a:lnSpc>
                <a:spcPct val="90000"/>
              </a:lnSpc>
              <a:buFont typeface="Wingdings" pitchFamily="2" charset="2"/>
              <a:buNone/>
            </a:pPr>
            <a:r>
              <a:rPr lang="en-US" sz="2400" i="1" dirty="0" smtClean="0"/>
              <a:t>- Models </a:t>
            </a:r>
            <a:r>
              <a:rPr lang="en-US" sz="2400" b="1" i="1" dirty="0" smtClean="0"/>
              <a:t>draw on a number of theories </a:t>
            </a:r>
            <a:r>
              <a:rPr lang="en-US" sz="2400" i="1" dirty="0" smtClean="0"/>
              <a:t>to help understand a </a:t>
            </a:r>
            <a:r>
              <a:rPr lang="en-US" sz="2400" b="1" i="1" dirty="0" smtClean="0"/>
              <a:t>specific problem </a:t>
            </a:r>
            <a:r>
              <a:rPr lang="en-US" sz="2400" i="1" dirty="0" smtClean="0"/>
              <a:t>in a </a:t>
            </a:r>
            <a:r>
              <a:rPr lang="en-US" sz="2400" b="1" i="1" dirty="0" smtClean="0"/>
              <a:t>particular setting </a:t>
            </a:r>
            <a:r>
              <a:rPr lang="en-US" sz="2400" i="1" dirty="0" smtClean="0"/>
              <a:t>or context” </a:t>
            </a:r>
            <a:r>
              <a:rPr lang="en-US" sz="1800" i="1" dirty="0" smtClean="0"/>
              <a:t>(</a:t>
            </a:r>
            <a:r>
              <a:rPr lang="en-US" sz="1800" i="1" dirty="0" err="1" smtClean="0"/>
              <a:t>Glanz</a:t>
            </a:r>
            <a:r>
              <a:rPr lang="en-US" sz="1800" i="1" dirty="0" smtClean="0"/>
              <a:t> et al., 2008, p.29)</a:t>
            </a:r>
          </a:p>
        </p:txBody>
      </p:sp>
      <p:sp>
        <p:nvSpPr>
          <p:cNvPr id="4" name="عنوان 6"/>
          <p:cNvSpPr txBox="1">
            <a:spLocks/>
          </p:cNvSpPr>
          <p:nvPr/>
        </p:nvSpPr>
        <p:spPr bwMode="auto">
          <a:xfrm>
            <a:off x="0" y="0"/>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36</a:t>
            </a:fld>
            <a:endParaRPr lang="en-US"/>
          </a:p>
        </p:txBody>
      </p:sp>
      <p:sp>
        <p:nvSpPr>
          <p:cNvPr id="7" name="عنصر نائب للتذييل 6"/>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6"/>
          <p:cNvSpPr txBox="1">
            <a:spLocks/>
          </p:cNvSpPr>
          <p:nvPr/>
        </p:nvSpPr>
        <p:spPr bwMode="auto">
          <a:xfrm>
            <a:off x="0" y="0"/>
            <a:ext cx="257173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7" name="مستطيل 6"/>
          <p:cNvSpPr/>
          <p:nvPr/>
        </p:nvSpPr>
        <p:spPr>
          <a:xfrm>
            <a:off x="285720" y="500042"/>
            <a:ext cx="8358246" cy="59093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55600" indent="-260350" algn="just" rtl="0">
              <a:buFont typeface="Arial" pitchFamily="34" charset="0"/>
              <a:buChar char="•"/>
            </a:pPr>
            <a:r>
              <a:rPr lang="en-US" i="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Basic beliefs about Meaning and Purpose</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What counts as knowledge and how it is produced; how we can know anything : The nature and working of things</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Beliefs about society, policy and relationships</a:t>
            </a:r>
            <a:r>
              <a:rPr lang="en-US" i="1" dirty="0" smtClean="0">
                <a:latin typeface="Times New Roman" pitchFamily="18" charset="0"/>
                <a:cs typeface="Times New Roman" pitchFamily="18" charset="0"/>
              </a:rPr>
              <a:t>, such as: Functionalism  &amp;  Critical Theory</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Theoretical frameworks about facts and reality</a:t>
            </a:r>
            <a:r>
              <a:rPr lang="en-US" i="1" dirty="0" smtClean="0">
                <a:latin typeface="Times New Roman" pitchFamily="18" charset="0"/>
                <a:cs typeface="Times New Roman" pitchFamily="18" charset="0"/>
              </a:rPr>
              <a:t>, including: Positivism; Social construction; Postmodernism.</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about Personality </a:t>
            </a:r>
            <a:r>
              <a:rPr lang="en-US" i="1" dirty="0" smtClean="0">
                <a:latin typeface="Times New Roman" pitchFamily="18" charset="0"/>
                <a:cs typeface="Times New Roman" pitchFamily="18" charset="0"/>
              </a:rPr>
              <a:t>that explain values and personal aims and motives, priorities, and preferences</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of Disciplines</a:t>
            </a:r>
            <a:r>
              <a:rPr lang="en-US" i="1" dirty="0" smtClean="0">
                <a:latin typeface="Times New Roman" pitchFamily="18" charset="0"/>
                <a:cs typeface="Times New Roman" pitchFamily="18" charset="0"/>
              </a:rPr>
              <a:t>, such as surgery, chemistry, genetics, which each include many theories or ways of seeing things and technical ways of describing them</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of Working </a:t>
            </a:r>
            <a:r>
              <a:rPr lang="en-US" i="1" dirty="0" smtClean="0">
                <a:latin typeface="Times New Roman" pitchFamily="18" charset="0"/>
                <a:cs typeface="Times New Roman" pitchFamily="18" charset="0"/>
              </a:rPr>
              <a:t>that explain systems and are accepted unless they are superseded by a different explanation</a:t>
            </a:r>
            <a:r>
              <a:rPr lang="en-US" i="1" u="sng" baseline="30000" dirty="0" smtClean="0">
                <a:latin typeface="Times New Roman" pitchFamily="18" charset="0"/>
                <a:cs typeface="Times New Roman" pitchFamily="18" charset="0"/>
                <a:hlinkClick r:id="rId3"/>
              </a:rPr>
              <a:t>1</a:t>
            </a:r>
            <a:r>
              <a:rPr lang="en-US" i="1" dirty="0" smtClean="0">
                <a:latin typeface="Times New Roman" pitchFamily="18" charset="0"/>
                <a:cs typeface="Times New Roman" pitchFamily="18" charset="0"/>
              </a:rPr>
              <a:t>—for example, Harvey’s theory of circulation of the blood, Lister’s theory of antisepsis, Darwin’s theory of evolution, beliefs about how disability is genetically or socially determined</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Explicitly stated theories</a:t>
            </a:r>
            <a:r>
              <a:rPr lang="en-US" i="1" dirty="0" smtClean="0">
                <a:latin typeface="Times New Roman" pitchFamily="18" charset="0"/>
                <a:cs typeface="Times New Roman" pitchFamily="18" charset="0"/>
              </a:rPr>
              <a:t>: Hypotheses &amp; Research questions</a:t>
            </a:r>
            <a:endParaRPr lang="en-US" i="1" dirty="0">
              <a:latin typeface="Times New Roman" pitchFamily="18" charset="0"/>
              <a:cs typeface="Times New Roman" pitchFamily="18" charset="0"/>
            </a:endParaRPr>
          </a:p>
        </p:txBody>
      </p:sp>
      <p:sp>
        <p:nvSpPr>
          <p:cNvPr id="8" name="مستطيل 7"/>
          <p:cNvSpPr/>
          <p:nvPr/>
        </p:nvSpPr>
        <p:spPr>
          <a:xfrm>
            <a:off x="3000364" y="59272"/>
            <a:ext cx="507209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latin typeface="Arial Black" pitchFamily="34" charset="0"/>
              </a:rPr>
              <a:t>Types of Theories – </a:t>
            </a:r>
            <a:r>
              <a:rPr lang="en-US" sz="1600" dirty="0" smtClean="0">
                <a:latin typeface="Arial Black" pitchFamily="34" charset="0"/>
              </a:rPr>
              <a:t>G. Classification </a:t>
            </a:r>
          </a:p>
        </p:txBody>
      </p:sp>
      <p:sp>
        <p:nvSpPr>
          <p:cNvPr id="5" name="مستطيل 4"/>
          <p:cNvSpPr/>
          <p:nvPr/>
        </p:nvSpPr>
        <p:spPr>
          <a:xfrm>
            <a:off x="2071670" y="6488692"/>
            <a:ext cx="3857652"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eaLnBrk="1" hangingPunct="1"/>
            <a:r>
              <a:rPr lang="en-US" sz="1600" b="1" dirty="0" smtClean="0"/>
              <a:t>More illustration  by figures …next </a:t>
            </a:r>
            <a:endParaRPr lang="ar-SA" sz="1600" b="1" dirty="0" smtClean="0"/>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9" name="عنصر نائب لرقم الشريحة 8"/>
          <p:cNvSpPr>
            <a:spLocks noGrp="1"/>
          </p:cNvSpPr>
          <p:nvPr>
            <p:ph type="sldNum" sz="quarter" idx="12"/>
          </p:nvPr>
        </p:nvSpPr>
        <p:spPr/>
        <p:txBody>
          <a:bodyPr/>
          <a:lstStyle/>
          <a:p>
            <a:pPr>
              <a:defRPr/>
            </a:pPr>
            <a:fld id="{978C93D2-0CD3-44E6-B74B-98515F7048D2}" type="slidenum">
              <a:rPr lang="ar-SA" smtClean="0"/>
              <a:pPr>
                <a:defRPr/>
              </a:pPr>
              <a:t>37</a:t>
            </a:fld>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714348" y="6423070"/>
            <a:ext cx="1901825" cy="363516"/>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357554" y="6494507"/>
            <a:ext cx="2895600" cy="29207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a:xfrm>
            <a:off x="6937375" y="6500833"/>
            <a:ext cx="1901825" cy="220641"/>
          </a:xfrm>
        </p:spPr>
        <p:txBody>
          <a:bodyPr/>
          <a:lstStyle/>
          <a:p>
            <a:pPr>
              <a:defRPr/>
            </a:pPr>
            <a:fld id="{978C93D2-0CD3-44E6-B74B-98515F7048D2}" type="slidenum">
              <a:rPr lang="ar-SA" smtClean="0"/>
              <a:pPr>
                <a:defRPr/>
              </a:pPr>
              <a:t>38</a:t>
            </a:fld>
            <a:endParaRPr lang="en-US"/>
          </a:p>
        </p:txBody>
      </p:sp>
      <p:sp>
        <p:nvSpPr>
          <p:cNvPr id="7" name="عنوان 6"/>
          <p:cNvSpPr txBox="1">
            <a:spLocks/>
          </p:cNvSpPr>
          <p:nvPr/>
        </p:nvSpPr>
        <p:spPr bwMode="auto">
          <a:xfrm>
            <a:off x="-71470" y="-24"/>
            <a:ext cx="2285984"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3185" name="Rectangle 1"/>
          <p:cNvSpPr>
            <a:spLocks noChangeArrowheads="1"/>
          </p:cNvSpPr>
          <p:nvPr/>
        </p:nvSpPr>
        <p:spPr bwMode="auto">
          <a:xfrm>
            <a:off x="2428860" y="71414"/>
            <a:ext cx="5715008" cy="36933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bg1">
                    <a:lumMod val="75000"/>
                  </a:schemeClr>
                </a:solidFill>
                <a:effectLst/>
                <a:latin typeface="Arial Black" pitchFamily="34" charset="0"/>
                <a:ea typeface="Calibri" pitchFamily="34" charset="0"/>
                <a:cs typeface="Times New Roman" pitchFamily="18" charset="0"/>
              </a:rPr>
              <a:t>Theories Classification in Figures </a:t>
            </a:r>
            <a:endParaRPr kumimoji="0" lang="en-US" i="0" u="none" strike="noStrike" cap="none" normalizeH="0" baseline="0" dirty="0" smtClean="0">
              <a:ln>
                <a:noFill/>
              </a:ln>
              <a:solidFill>
                <a:schemeClr val="bg1">
                  <a:lumMod val="75000"/>
                </a:schemeClr>
              </a:solidFill>
              <a:effectLst/>
              <a:latin typeface="Arial Black" pitchFamily="34" charset="0"/>
              <a:cs typeface="Arial" pitchFamily="34" charset="0"/>
            </a:endParaRPr>
          </a:p>
        </p:txBody>
      </p:sp>
      <p:pic>
        <p:nvPicPr>
          <p:cNvPr id="93188" name="صورة 1" descr="Figure">
            <a:hlinkClick r:id="rId3"/>
          </p:cNvPr>
          <p:cNvPicPr>
            <a:picLocks noChangeAspect="1" noChangeArrowheads="1"/>
          </p:cNvPicPr>
          <p:nvPr/>
        </p:nvPicPr>
        <p:blipFill>
          <a:blip r:embed="rId4" cstate="print"/>
          <a:srcRect/>
          <a:stretch>
            <a:fillRect/>
          </a:stretch>
        </p:blipFill>
        <p:spPr bwMode="auto">
          <a:xfrm>
            <a:off x="-32" y="457200"/>
            <a:ext cx="1214414" cy="981075"/>
          </a:xfrm>
          <a:prstGeom prst="rect">
            <a:avLst/>
          </a:prstGeom>
          <a:noFill/>
        </p:spPr>
      </p:pic>
      <p:pic>
        <p:nvPicPr>
          <p:cNvPr id="93187" name="صورة 2" descr="Figure">
            <a:hlinkClick r:id="rId5"/>
          </p:cNvPr>
          <p:cNvPicPr>
            <a:picLocks noChangeAspect="1" noChangeArrowheads="1"/>
          </p:cNvPicPr>
          <p:nvPr/>
        </p:nvPicPr>
        <p:blipFill>
          <a:blip r:embed="rId6" cstate="print"/>
          <a:srcRect/>
          <a:stretch>
            <a:fillRect/>
          </a:stretch>
        </p:blipFill>
        <p:spPr bwMode="auto">
          <a:xfrm>
            <a:off x="0" y="1500174"/>
            <a:ext cx="1214414" cy="933450"/>
          </a:xfrm>
          <a:prstGeom prst="rect">
            <a:avLst/>
          </a:prstGeom>
          <a:noFill/>
        </p:spPr>
      </p:pic>
      <p:pic>
        <p:nvPicPr>
          <p:cNvPr id="93186" name="صورة 3" descr="Figure">
            <a:hlinkClick r:id="rId7"/>
          </p:cNvPr>
          <p:cNvPicPr>
            <a:picLocks noChangeAspect="1" noChangeArrowheads="1"/>
          </p:cNvPicPr>
          <p:nvPr/>
        </p:nvPicPr>
        <p:blipFill>
          <a:blip r:embed="rId8" cstate="print"/>
          <a:srcRect/>
          <a:stretch>
            <a:fillRect/>
          </a:stretch>
        </p:blipFill>
        <p:spPr bwMode="auto">
          <a:xfrm>
            <a:off x="0" y="2500306"/>
            <a:ext cx="1214414" cy="942975"/>
          </a:xfrm>
          <a:prstGeom prst="rect">
            <a:avLst/>
          </a:prstGeom>
          <a:noFill/>
        </p:spPr>
      </p:pic>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0" name="Rectangle 6"/>
          <p:cNvSpPr>
            <a:spLocks noChangeArrowheads="1"/>
          </p:cNvSpPr>
          <p:nvPr/>
        </p:nvSpPr>
        <p:spPr bwMode="auto">
          <a:xfrm>
            <a:off x="1428728" y="714356"/>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Positivism</a:t>
            </a:r>
            <a:r>
              <a:rPr kumimoji="0" lang="en-US" sz="1600" b="1" i="0" u="none" strike="noStrike" cap="none" normalizeH="0" baseline="0" dirty="0" smtClean="0">
                <a:ln>
                  <a:noFill/>
                </a:ln>
                <a:solidFill>
                  <a:schemeClr val="tx1"/>
                </a:solidFill>
                <a:effectLst/>
                <a:ea typeface="Calibri" pitchFamily="34" charset="0"/>
                <a:cs typeface="Arial" pitchFamily="34" charset="0"/>
              </a:rPr>
              <a:t>:</a:t>
            </a:r>
            <a:r>
              <a:rPr kumimoji="0" lang="en-US" sz="1400" b="1" i="0" u="none" strike="noStrike" cap="none" normalizeH="0" baseline="0" dirty="0" smtClean="0">
                <a:ln>
                  <a:noFill/>
                </a:ln>
                <a:solidFill>
                  <a:schemeClr val="tx1"/>
                </a:solidFill>
                <a:effectLst/>
                <a:ea typeface="Calibri" pitchFamily="34" charset="0"/>
                <a:cs typeface="Arial" pitchFamily="34" charset="0"/>
              </a:rPr>
              <a:t> the detached </a:t>
            </a:r>
            <a:r>
              <a:rPr kumimoji="0" lang="en-US" sz="1600" b="1" i="0" u="none" strike="noStrike" cap="none" normalizeH="0" baseline="0" dirty="0" smtClean="0">
                <a:ln>
                  <a:noFill/>
                </a:ln>
                <a:solidFill>
                  <a:schemeClr val="tx1"/>
                </a:solidFill>
                <a:effectLst/>
                <a:ea typeface="Calibri" pitchFamily="34" charset="0"/>
                <a:cs typeface="Arial" pitchFamily="34" charset="0"/>
              </a:rPr>
              <a:t>scientist</a:t>
            </a:r>
            <a:r>
              <a:rPr kumimoji="0" lang="en-US" sz="1400" b="1" i="0" u="none" strike="noStrike" cap="none" normalizeH="0" baseline="0" dirty="0" smtClean="0">
                <a:ln>
                  <a:noFill/>
                </a:ln>
                <a:solidFill>
                  <a:schemeClr val="tx1"/>
                </a:solidFill>
                <a:effectLst/>
                <a:ea typeface="Calibri" pitchFamily="34" charset="0"/>
                <a:cs typeface="Arial" pitchFamily="34" charset="0"/>
              </a:rPr>
              <a:t> examines parts isolated from their context and searches for universal laws</a:t>
            </a:r>
            <a:endParaRPr kumimoji="0" lang="en-US" sz="1400" b="1" i="0" u="none" strike="noStrike" cap="none" normalizeH="0" baseline="0" dirty="0" smtClean="0">
              <a:ln>
                <a:noFill/>
              </a:ln>
              <a:solidFill>
                <a:schemeClr val="tx1"/>
              </a:solidFill>
              <a:effectLst/>
              <a:cs typeface="Arial" pitchFamily="34" charset="0"/>
            </a:endParaRPr>
          </a:p>
        </p:txBody>
      </p:sp>
      <p:sp>
        <p:nvSpPr>
          <p:cNvPr id="93191" name="Rectangle 7"/>
          <p:cNvSpPr>
            <a:spLocks noChangeArrowheads="1"/>
          </p:cNvSpPr>
          <p:nvPr/>
        </p:nvSpPr>
        <p:spPr bwMode="auto">
          <a:xfrm>
            <a:off x="1428728" y="1714488"/>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Positivism</a:t>
            </a:r>
            <a:r>
              <a:rPr kumimoji="0" lang="en-US" sz="1600" b="1" i="0" u="none" strike="noStrike" cap="none" normalizeH="0" baseline="0" dirty="0" smtClean="0">
                <a:ln>
                  <a:noFill/>
                </a:ln>
                <a:solidFill>
                  <a:schemeClr val="tx1"/>
                </a:solidFill>
                <a:effectLst/>
                <a:ea typeface="Calibri" pitchFamily="34" charset="0"/>
                <a:cs typeface="Arial" pitchFamily="34" charset="0"/>
              </a:rPr>
              <a:t> </a:t>
            </a:r>
            <a:r>
              <a:rPr kumimoji="0" lang="en-US" sz="1400" b="1" i="0" u="none" strike="noStrike" cap="none" normalizeH="0" baseline="0" dirty="0" smtClean="0">
                <a:ln>
                  <a:noFill/>
                </a:ln>
                <a:solidFill>
                  <a:schemeClr val="tx1"/>
                </a:solidFill>
                <a:effectLst/>
                <a:ea typeface="Calibri" pitchFamily="34" charset="0"/>
                <a:cs typeface="Arial" pitchFamily="34" charset="0"/>
              </a:rPr>
              <a:t>in </a:t>
            </a:r>
            <a:r>
              <a:rPr kumimoji="0" lang="en-US" sz="1600" b="1" i="0" u="none" strike="noStrike" cap="none" normalizeH="0" baseline="0" dirty="0" smtClean="0">
                <a:ln>
                  <a:noFill/>
                </a:ln>
                <a:solidFill>
                  <a:schemeClr val="tx1"/>
                </a:solidFill>
                <a:effectLst/>
                <a:ea typeface="Calibri" pitchFamily="34" charset="0"/>
                <a:cs typeface="Arial" pitchFamily="34" charset="0"/>
              </a:rPr>
              <a:t>social medicine</a:t>
            </a:r>
            <a:r>
              <a:rPr kumimoji="0" lang="en-US" sz="1400" b="1" i="0" u="none" strike="noStrike" cap="none" normalizeH="0" baseline="0" dirty="0" smtClean="0">
                <a:ln>
                  <a:noFill/>
                </a:ln>
                <a:solidFill>
                  <a:schemeClr val="tx1"/>
                </a:solidFill>
                <a:effectLst/>
                <a:ea typeface="Calibri" pitchFamily="34" charset="0"/>
                <a:cs typeface="Arial" pitchFamily="34" charset="0"/>
              </a:rPr>
              <a:t>: more account is taken of social backgrounds (the shading), but mainly as separate characteristics or behaviors to modify</a:t>
            </a:r>
            <a:endParaRPr kumimoji="0" lang="en-US" sz="1400" b="1" i="0" u="none" strike="noStrike" cap="none" normalizeH="0" baseline="0" dirty="0" smtClean="0">
              <a:ln>
                <a:noFill/>
              </a:ln>
              <a:solidFill>
                <a:schemeClr val="tx1"/>
              </a:solidFill>
              <a:effectLst/>
              <a:cs typeface="Arial" pitchFamily="34" charset="0"/>
            </a:endParaRPr>
          </a:p>
        </p:txBody>
      </p:sp>
      <p:sp>
        <p:nvSpPr>
          <p:cNvPr id="93192" name="Rectangle 8"/>
          <p:cNvSpPr>
            <a:spLocks noChangeArrowheads="1"/>
          </p:cNvSpPr>
          <p:nvPr/>
        </p:nvSpPr>
        <p:spPr bwMode="auto">
          <a:xfrm>
            <a:off x="1428728" y="2714620"/>
            <a:ext cx="7000924"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Functionalism</a:t>
            </a: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ea typeface="Calibri" pitchFamily="34" charset="0"/>
                <a:cs typeface="Arial" pitchFamily="34" charset="0"/>
              </a:rPr>
              <a:t>working-society</a:t>
            </a:r>
            <a:r>
              <a:rPr kumimoji="0" lang="en-US" sz="1400" b="1" i="0" u="none" strike="noStrike" cap="none" normalizeH="0" baseline="0" dirty="0" smtClean="0">
                <a:ln>
                  <a:noFill/>
                </a:ln>
                <a:solidFill>
                  <a:schemeClr val="tx1"/>
                </a:solidFill>
                <a:effectLst/>
                <a:ea typeface="Calibri" pitchFamily="34" charset="0"/>
                <a:cs typeface="Arial" pitchFamily="34" charset="0"/>
              </a:rPr>
              <a:t> should be united, functioning as efficiently as a beehive to everyone’s benefit</a:t>
            </a:r>
            <a:endParaRPr kumimoji="0" lang="en-US" sz="1400" b="1" i="0" u="none" strike="noStrike" cap="none" normalizeH="0" baseline="0" dirty="0" smtClean="0">
              <a:ln>
                <a:noFill/>
              </a:ln>
              <a:solidFill>
                <a:schemeClr val="tx1"/>
              </a:solidFill>
              <a:effectLst/>
              <a:cs typeface="Arial" pitchFamily="34" charset="0"/>
            </a:endParaRPr>
          </a:p>
        </p:txBody>
      </p:sp>
      <p:sp>
        <p:nvSpPr>
          <p:cNvPr id="9320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3200" name="صورة 4" descr="Figure">
            <a:hlinkClick r:id="rId9"/>
          </p:cNvPr>
          <p:cNvPicPr>
            <a:picLocks noChangeAspect="1" noChangeArrowheads="1"/>
          </p:cNvPicPr>
          <p:nvPr/>
        </p:nvPicPr>
        <p:blipFill>
          <a:blip r:embed="rId10" cstate="print"/>
          <a:srcRect/>
          <a:stretch>
            <a:fillRect/>
          </a:stretch>
        </p:blipFill>
        <p:spPr bwMode="auto">
          <a:xfrm>
            <a:off x="0" y="3500438"/>
            <a:ext cx="1214414" cy="942975"/>
          </a:xfrm>
          <a:prstGeom prst="rect">
            <a:avLst/>
          </a:prstGeom>
          <a:noFill/>
        </p:spPr>
      </p:pic>
      <p:sp>
        <p:nvSpPr>
          <p:cNvPr id="93202" name="Rectangle 18"/>
          <p:cNvSpPr>
            <a:spLocks noChangeArrowheads="1"/>
          </p:cNvSpPr>
          <p:nvPr/>
        </p:nvSpPr>
        <p:spPr bwMode="auto">
          <a:xfrm>
            <a:off x="1428728" y="3714752"/>
            <a:ext cx="7000924"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Social construction</a:t>
            </a: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400" b="1" i="0" u="none" strike="noStrike" cap="none" normalizeH="0" baseline="0" dirty="0" smtClean="0">
                <a:ln>
                  <a:noFill/>
                </a:ln>
                <a:solidFill>
                  <a:schemeClr val="tx1"/>
                </a:solidFill>
                <a:effectLst/>
                <a:ea typeface="Calibri" pitchFamily="34" charset="0"/>
                <a:cs typeface="Arial" pitchFamily="34" charset="0"/>
              </a:rPr>
              <a:t>relationships (the arrows) and social context (the shading) partly construct and are part of people’s identity</a:t>
            </a:r>
            <a:endParaRPr kumimoji="0" lang="en-US" sz="1400" b="1" i="0" u="none" strike="noStrike" cap="none" normalizeH="0" baseline="0" dirty="0" smtClean="0">
              <a:ln>
                <a:noFill/>
              </a:ln>
              <a:solidFill>
                <a:schemeClr val="tx1"/>
              </a:solidFill>
              <a:effectLst/>
              <a:cs typeface="Arial" pitchFamily="34" charset="0"/>
            </a:endParaRPr>
          </a:p>
        </p:txBody>
      </p:sp>
      <p:pic>
        <p:nvPicPr>
          <p:cNvPr id="24" name="صورة 5" descr="Figure">
            <a:hlinkClick r:id="rId11"/>
          </p:cNvPr>
          <p:cNvPicPr>
            <a:picLocks noChangeAspect="1" noChangeArrowheads="1"/>
          </p:cNvPicPr>
          <p:nvPr/>
        </p:nvPicPr>
        <p:blipFill>
          <a:blip r:embed="rId12" cstate="print"/>
          <a:srcRect/>
          <a:stretch>
            <a:fillRect/>
          </a:stretch>
        </p:blipFill>
        <p:spPr bwMode="auto">
          <a:xfrm>
            <a:off x="0" y="4572008"/>
            <a:ext cx="1214414" cy="962025"/>
          </a:xfrm>
          <a:prstGeom prst="rect">
            <a:avLst/>
          </a:prstGeom>
          <a:noFill/>
        </p:spPr>
      </p:pic>
      <p:sp>
        <p:nvSpPr>
          <p:cNvPr id="25" name="Rectangle 3"/>
          <p:cNvSpPr>
            <a:spLocks noChangeArrowheads="1"/>
          </p:cNvSpPr>
          <p:nvPr/>
        </p:nvSpPr>
        <p:spPr bwMode="auto">
          <a:xfrm>
            <a:off x="1428728" y="4786322"/>
            <a:ext cx="6929486"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Postmodernism</a:t>
            </a:r>
            <a:r>
              <a:rPr kumimoji="0" lang="en-US" sz="1400" b="1" i="0" u="none" strike="noStrike" cap="none" normalizeH="0" baseline="0" dirty="0" smtClean="0">
                <a:ln>
                  <a:noFill/>
                </a:ln>
                <a:solidFill>
                  <a:schemeClr val="tx1"/>
                </a:solidFill>
                <a:effectLst/>
                <a:ea typeface="Calibri" pitchFamily="34" charset="0"/>
                <a:cs typeface="Arial" pitchFamily="34" charset="0"/>
              </a:rPr>
              <a:t>: the foggy shading indicates how once-clear definitions and differences become problems to study, not truths to assume</a:t>
            </a:r>
            <a:endParaRPr kumimoji="0" lang="en-US" sz="1400" b="1" i="0" u="none" strike="noStrike" cap="none" normalizeH="0" baseline="0" dirty="0" smtClean="0">
              <a:ln>
                <a:noFill/>
              </a:ln>
              <a:solidFill>
                <a:schemeClr val="tx1"/>
              </a:solidFill>
              <a:effectLst/>
              <a:cs typeface="Arial" pitchFamily="34" charset="0"/>
            </a:endParaRPr>
          </a:p>
        </p:txBody>
      </p:sp>
      <p:pic>
        <p:nvPicPr>
          <p:cNvPr id="93203" name="صورة 6" descr="Figure">
            <a:hlinkClick r:id="rId13"/>
          </p:cNvPr>
          <p:cNvPicPr>
            <a:picLocks noChangeAspect="1" noChangeArrowheads="1"/>
          </p:cNvPicPr>
          <p:nvPr/>
        </p:nvPicPr>
        <p:blipFill>
          <a:blip r:embed="rId14" cstate="print"/>
          <a:srcRect/>
          <a:stretch>
            <a:fillRect/>
          </a:stretch>
        </p:blipFill>
        <p:spPr bwMode="auto">
          <a:xfrm>
            <a:off x="0" y="5643578"/>
            <a:ext cx="1142976" cy="981075"/>
          </a:xfrm>
          <a:prstGeom prst="rect">
            <a:avLst/>
          </a:prstGeom>
          <a:noFill/>
        </p:spPr>
      </p:pic>
      <p:sp>
        <p:nvSpPr>
          <p:cNvPr id="93205" name="Rectangle 21"/>
          <p:cNvSpPr>
            <a:spLocks noChangeArrowheads="1"/>
          </p:cNvSpPr>
          <p:nvPr/>
        </p:nvSpPr>
        <p:spPr bwMode="auto">
          <a:xfrm>
            <a:off x="1357290" y="5857892"/>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Critical theory: </a:t>
            </a:r>
            <a:r>
              <a:rPr kumimoji="0" lang="en-US" sz="1400" b="1" i="0" u="none" strike="noStrike" cap="none" normalizeH="0" baseline="0" dirty="0" smtClean="0">
                <a:ln>
                  <a:noFill/>
                </a:ln>
                <a:solidFill>
                  <a:schemeClr val="tx1"/>
                </a:solidFill>
                <a:effectLst/>
                <a:ea typeface="Calibri" pitchFamily="34" charset="0"/>
                <a:cs typeface="Arial" pitchFamily="34" charset="0"/>
              </a:rPr>
              <a:t>some groups are more powerful than others, and they all compete for resources like trees in a crowded forest </a:t>
            </a:r>
            <a:endParaRPr kumimoji="0" lang="en-US" sz="1400" b="1" i="0" u="none" strike="noStrike" cap="none" normalizeH="0" baseline="0" dirty="0" smtClean="0">
              <a:ln>
                <a:noFill/>
              </a:ln>
              <a:solidFill>
                <a:schemeClr val="tx1"/>
              </a:solidFill>
              <a:effectLst/>
              <a:cs typeface="Arial" pitchFamily="34" charset="0"/>
            </a:endParaRPr>
          </a:p>
        </p:txBody>
      </p:sp>
    </p:spTree>
  </p:cSld>
  <p:clrMapOvr>
    <a:masterClrMapping/>
  </p:clrMapOvr>
  <p:transition>
    <p:push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429000" y="6429395"/>
            <a:ext cx="2895600" cy="29207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39</a:t>
            </a:fld>
            <a:endParaRPr lang="en-US"/>
          </a:p>
        </p:txBody>
      </p:sp>
      <p:pic>
        <p:nvPicPr>
          <p:cNvPr id="143362" name="Picture 2" descr="http://image.slidesharecdn.com/healtheducationtheories-120523083843-phpapp02/95/slide-2-728.jpg?1337780389"/>
          <p:cNvPicPr>
            <a:picLocks noChangeAspect="1" noChangeArrowheads="1"/>
          </p:cNvPicPr>
          <p:nvPr/>
        </p:nvPicPr>
        <p:blipFill>
          <a:blip r:embed="rId3" cstate="print"/>
          <a:srcRect l="8182" b="8758"/>
          <a:stretch>
            <a:fillRect/>
          </a:stretch>
        </p:blipFill>
        <p:spPr bwMode="auto">
          <a:xfrm>
            <a:off x="428596" y="1142984"/>
            <a:ext cx="8215370" cy="4714908"/>
          </a:xfrm>
          <a:prstGeom prst="rect">
            <a:avLst/>
          </a:prstGeom>
          <a:noFill/>
        </p:spPr>
      </p:pic>
      <p:sp>
        <p:nvSpPr>
          <p:cNvPr id="7" name="عنوان 6"/>
          <p:cNvSpPr txBox="1">
            <a:spLocks/>
          </p:cNvSpPr>
          <p:nvPr/>
        </p:nvSpPr>
        <p:spPr bwMode="auto">
          <a:xfrm>
            <a:off x="0" y="0"/>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 name="مستطيل 8"/>
          <p:cNvSpPr/>
          <p:nvPr/>
        </p:nvSpPr>
        <p:spPr>
          <a:xfrm>
            <a:off x="1643042" y="642918"/>
            <a:ext cx="496616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latin typeface="+mj-lt"/>
              </a:rPr>
              <a:t>Others  required revise and continue </a:t>
            </a:r>
            <a:endParaRPr lang="ar-SA" dirty="0" smtClean="0">
              <a:latin typeface="+mj-lt"/>
            </a:endParaRPr>
          </a:p>
        </p:txBody>
      </p:sp>
      <p:sp>
        <p:nvSpPr>
          <p:cNvPr id="10" name="مستطيل 9"/>
          <p:cNvSpPr/>
          <p:nvPr/>
        </p:nvSpPr>
        <p:spPr>
          <a:xfrm>
            <a:off x="2714612" y="5988626"/>
            <a:ext cx="3868665" cy="369332"/>
          </a:xfrm>
          <a:prstGeom prst="rect">
            <a:avLst/>
          </a:prstGeom>
        </p:spPr>
        <p:txBody>
          <a:bodyPr wrap="square">
            <a:spAutoFit/>
          </a:bodyPr>
          <a:lstStyle/>
          <a:p>
            <a:pPr algn="ctr"/>
            <a:r>
              <a:rPr lang="en-US" b="1" dirty="0" smtClean="0"/>
              <a:t>We have covered except LC </a:t>
            </a: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6143668"/>
          </a:xfrm>
        </p:spPr>
        <p:style>
          <a:lnRef idx="2">
            <a:schemeClr val="dk1"/>
          </a:lnRef>
          <a:fillRef idx="1">
            <a:schemeClr val="lt1"/>
          </a:fillRef>
          <a:effectRef idx="0">
            <a:schemeClr val="dk1"/>
          </a:effectRef>
          <a:fontRef idx="minor">
            <a:schemeClr val="dk1"/>
          </a:fontRef>
        </p:style>
        <p:txBody>
          <a:bodyPr/>
          <a:lstStyle/>
          <a:p>
            <a:pPr marL="533400" algn="just" rtl="0">
              <a:buNone/>
              <a:tabLst>
                <a:tab pos="441325" algn="l"/>
              </a:tabLst>
            </a:pPr>
            <a:r>
              <a:rPr lang="en-US" sz="1400" b="1" i="1" dirty="0" smtClean="0"/>
              <a:t>My role is to promote and help to be ready and willing to have meaningful lifelong learning" But I can't think instead of you…You have to .."  </a:t>
            </a:r>
            <a:endParaRPr lang="en-US" sz="1400" b="1" dirty="0" smtClean="0"/>
          </a:p>
          <a:p>
            <a:pPr marL="0" indent="268288" algn="just" rtl="0">
              <a:buNone/>
            </a:pPr>
            <a:r>
              <a:rPr lang="en-US" sz="1400" b="1" dirty="0" smtClean="0"/>
              <a:t>The above statement is the summary of my teaching philosophy. Based on my postgraduate education and its following experiential earning "Student Centered" is my favorite approach. However, we have no choice; we have to follow our higher national educational system and its procedures with slightly modification to achieve the above vision.  As an introduction to my teaching philosophy in my teaching and learning plan, lecture, assignments instructions and student assessment feedback, I use the most related Islamic teachings and Arabic Proverbs that can motivate and promote my students be active, independent thinker, honest and creative hard workers to satisfy themselves, their relatives and patients. The most motivating statements SUCH AS:  </a:t>
            </a:r>
          </a:p>
          <a:p>
            <a:pPr lvl="0" algn="ctr">
              <a:buNone/>
            </a:pPr>
            <a:r>
              <a:rPr lang="ar-SA" sz="1400" b="1" dirty="0" smtClean="0"/>
              <a:t>وَمَنْ يَتَّقِ اللهَ يَجْعَلْ لَهُ مَخْرَجًا * وَيَرْزُقْهُ مِنْ حَيْثُ لاَ يَحْتَسِبُ </a:t>
            </a:r>
            <a:r>
              <a:rPr lang="en-US" sz="1400" b="1" dirty="0" smtClean="0">
                <a:sym typeface="AGA Arabesque"/>
              </a:rPr>
              <a:t></a:t>
            </a:r>
            <a:r>
              <a:rPr lang="ar-SA" sz="1400" b="1" dirty="0" smtClean="0"/>
              <a:t> [الطلاق/2، 3]</a:t>
            </a:r>
            <a:endParaRPr lang="en-US" sz="1400" b="1" dirty="0" smtClean="0"/>
          </a:p>
          <a:p>
            <a:pPr lvl="0" algn="ctr">
              <a:buNone/>
            </a:pPr>
            <a:r>
              <a:rPr lang="ar-SA" sz="1400" b="1" dirty="0" smtClean="0"/>
              <a:t>إِنْ تَتَّقُوا اللهَ يَجْعَلْ لَكُمْ فُرْقَانًا</a:t>
            </a:r>
            <a:r>
              <a:rPr lang="en-US" sz="1400" b="1" dirty="0" smtClean="0">
                <a:sym typeface="AGA Arabesque"/>
              </a:rPr>
              <a:t></a:t>
            </a:r>
            <a:r>
              <a:rPr lang="en-US" sz="1400" b="1" dirty="0" smtClean="0"/>
              <a:t> </a:t>
            </a:r>
            <a:r>
              <a:rPr lang="ar-SA" sz="1400" b="1" dirty="0" smtClean="0"/>
              <a:t> [الأنفال/29].</a:t>
            </a:r>
            <a:endParaRPr lang="en-US" sz="1400" b="1" dirty="0" smtClean="0"/>
          </a:p>
          <a:p>
            <a:pPr lvl="0" algn="ctr">
              <a:buNone/>
            </a:pPr>
            <a:r>
              <a:rPr lang="ar-SA" sz="1400" b="1" dirty="0" smtClean="0"/>
              <a:t>وقول رسوله الكريم نبينا ”محمد“ عليه أفضل الصلاة والسلام، عن أنس بن مالك رضي الله عنه:</a:t>
            </a:r>
            <a:endParaRPr lang="en-US" sz="1400" b="1" dirty="0" smtClean="0"/>
          </a:p>
          <a:p>
            <a:pPr lvl="0" algn="ctr">
              <a:buNone/>
            </a:pPr>
            <a:r>
              <a:rPr lang="ar-SA" sz="1400" b="1" dirty="0" smtClean="0"/>
              <a:t>( لا يؤمن أحدكم حتى يحب لأخيه ما يحب لنفسه)  أخرجه البخاري</a:t>
            </a:r>
            <a:endParaRPr lang="en-US" sz="1400" b="1" dirty="0" smtClean="0"/>
          </a:p>
          <a:p>
            <a:pPr lvl="0" algn="ctr">
              <a:buNone/>
            </a:pPr>
            <a:r>
              <a:rPr lang="ar-SA" sz="1400" b="1" dirty="0" smtClean="0"/>
              <a:t>وقوله صلى الله علية وسلم (كان الله في عون العبد ما كان العبد في عون أخيه)  رواه مسلم وأبو داود والترمذي</a:t>
            </a:r>
            <a:endParaRPr lang="en-US" sz="1400" b="1" dirty="0" smtClean="0"/>
          </a:p>
          <a:p>
            <a:pPr lvl="0" algn="just" rtl="0">
              <a:buNone/>
            </a:pPr>
            <a:r>
              <a:rPr lang="en-US" sz="1400" b="1" dirty="0" smtClean="0"/>
              <a:t>These Islamic Calls are our Evidences to assure Quality of Profession; Quality of  NHEPC &amp; Quality of Life today and for the Day after.</a:t>
            </a:r>
          </a:p>
          <a:p>
            <a:pPr lvl="0" algn="just" rtl="0">
              <a:buNone/>
            </a:pPr>
            <a:r>
              <a:rPr lang="en-US" sz="1400" b="1" dirty="0" smtClean="0"/>
              <a:t>Meanwhile, do not forget the most common Arab Proverb:</a:t>
            </a:r>
          </a:p>
          <a:p>
            <a:pPr algn="ctr" rtl="0">
              <a:buNone/>
            </a:pPr>
            <a:r>
              <a:rPr lang="en-US" sz="1400" b="1" dirty="0" smtClean="0"/>
              <a:t>“</a:t>
            </a:r>
            <a:r>
              <a:rPr lang="en-US" sz="1400" b="1" i="1" dirty="0" smtClean="0"/>
              <a:t>Nothing Itching Your Skin like Your Nail”</a:t>
            </a:r>
            <a:endParaRPr lang="en-US" sz="1400" b="1" dirty="0" smtClean="0"/>
          </a:p>
          <a:p>
            <a:pPr lvl="0" algn="just" rtl="0">
              <a:buNone/>
            </a:pPr>
            <a:r>
              <a:rPr lang="en-US" sz="1400" b="1" i="1" dirty="0" smtClean="0"/>
              <a:t>All the Learners will success; Except the one Who DO NOT Welling to Success”</a:t>
            </a:r>
            <a:r>
              <a:rPr lang="en-US" sz="1400" b="1" dirty="0" smtClean="0"/>
              <a:t> – mainly absent and who don’t care</a:t>
            </a:r>
          </a:p>
          <a:p>
            <a:pPr lvl="0" algn="ctr" rtl="0">
              <a:buNone/>
            </a:pPr>
            <a:r>
              <a:rPr lang="en-US" sz="1400" b="1" i="1" dirty="0" smtClean="0"/>
              <a:t>Thus, “</a:t>
            </a:r>
            <a:r>
              <a:rPr lang="en-US" sz="1400" b="1" dirty="0" smtClean="0"/>
              <a:t>Be Ready and Willing to Success You Will Success ” </a:t>
            </a:r>
          </a:p>
          <a:p>
            <a:pPr algn="just" rtl="0">
              <a:buNone/>
            </a:pPr>
            <a:r>
              <a:rPr lang="en-US" sz="1400" b="1" dirty="0" smtClean="0"/>
              <a:t>As I have taught you in CHS 282, I hope that you will be ‘learner who have to think, discover, reflect and be independent creative note taker and health educator, not just traditional ‘teacher dependent student’ who may not care to listen, hear, memorize and sure forget. </a:t>
            </a:r>
          </a:p>
          <a:p>
            <a:pPr algn="just" rtl="0"/>
            <a:endParaRPr lang="ar-SA" sz="2000" b="1" dirty="0"/>
          </a:p>
        </p:txBody>
      </p:sp>
      <p:sp>
        <p:nvSpPr>
          <p:cNvPr id="4" name="عنوان 1"/>
          <p:cNvSpPr>
            <a:spLocks noGrp="1"/>
          </p:cNvSpPr>
          <p:nvPr>
            <p:ph type="title"/>
          </p:nvPr>
        </p:nvSpPr>
        <p:spPr>
          <a:xfrm>
            <a:off x="2214546" y="-24"/>
            <a:ext cx="4643470" cy="4286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dirty="0" smtClean="0"/>
              <a:t>Lecturer Philosophy</a:t>
            </a:r>
            <a:endParaRPr lang="ar-SA" sz="2400" dirty="0"/>
          </a:p>
        </p:txBody>
      </p:sp>
      <p:sp>
        <p:nvSpPr>
          <p:cNvPr id="5" name="عنصر نائب للتاريخ 4"/>
          <p:cNvSpPr>
            <a:spLocks noGrp="1"/>
          </p:cNvSpPr>
          <p:nvPr>
            <p:ph type="dt" sz="half" idx="10"/>
          </p:nvPr>
        </p:nvSpPr>
        <p:spPr>
          <a:xfrm>
            <a:off x="-32" y="6530977"/>
            <a:ext cx="947718" cy="327047"/>
          </a:xfrm>
        </p:spPr>
        <p:txBody>
          <a:bodyPr/>
          <a:lstStyle/>
          <a:p>
            <a:pPr>
              <a:defRPr/>
            </a:pPr>
            <a:r>
              <a:rPr lang="ar-SA" sz="1000" smtClean="0"/>
              <a:t>CHS382</a:t>
            </a:r>
            <a:endParaRPr lang="en-US" sz="1000" dirty="0"/>
          </a:p>
        </p:txBody>
      </p:sp>
      <p:sp>
        <p:nvSpPr>
          <p:cNvPr id="6" name="عنصر نائب لرقم الشريحة 5"/>
          <p:cNvSpPr>
            <a:spLocks noGrp="1"/>
          </p:cNvSpPr>
          <p:nvPr>
            <p:ph type="sldNum" sz="quarter" idx="12"/>
          </p:nvPr>
        </p:nvSpPr>
        <p:spPr>
          <a:xfrm>
            <a:off x="8663046" y="6388101"/>
            <a:ext cx="480986" cy="327047"/>
          </a:xfrm>
        </p:spPr>
        <p:txBody>
          <a:bodyPr/>
          <a:lstStyle/>
          <a:p>
            <a:pPr>
              <a:defRPr/>
            </a:pPr>
            <a:fld id="{978C93D2-0CD3-44E6-B74B-98515F7048D2}" type="slidenum">
              <a:rPr lang="ar-SA" sz="1000" smtClean="0"/>
              <a:pPr>
                <a:defRPr/>
              </a:pPr>
              <a:t>4</a:t>
            </a:fld>
            <a:endParaRPr lang="en-US" sz="1000" dirty="0"/>
          </a:p>
        </p:txBody>
      </p:sp>
      <p:sp>
        <p:nvSpPr>
          <p:cNvPr id="7" name="عنصر نائب للتذييل 6"/>
          <p:cNvSpPr>
            <a:spLocks noGrp="1"/>
          </p:cNvSpPr>
          <p:nvPr>
            <p:ph type="ftr" sz="quarter" idx="11"/>
          </p:nvPr>
        </p:nvSpPr>
        <p:spPr>
          <a:xfrm>
            <a:off x="4500570" y="6637384"/>
            <a:ext cx="1285876" cy="220640"/>
          </a:xfrm>
        </p:spPr>
        <p:txBody>
          <a:bodyPr/>
          <a:lstStyle/>
          <a:p>
            <a:pPr>
              <a:defRPr/>
            </a:pPr>
            <a:r>
              <a:rPr lang="en-US" sz="1000" smtClean="0"/>
              <a:t>Johali1stFUHE2016</a:t>
            </a:r>
            <a:endParaRPr lang="en-US" sz="1000" dirty="0"/>
          </a:p>
        </p:txBody>
      </p:sp>
    </p:spTree>
  </p:cSld>
  <p:clrMapOvr>
    <a:masterClrMapping/>
  </p:clrMapOvr>
  <p:transition>
    <p:push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40</a:t>
            </a:fld>
            <a:endParaRPr lang="en-US"/>
          </a:p>
        </p:txBody>
      </p:sp>
      <p:pic>
        <p:nvPicPr>
          <p:cNvPr id="7" name="Picture 4" descr="http://image.slidesharecdn.com/healtheducationtheories-120523083843-phpapp02/95/slide-5-728.jpg?1337780389"/>
          <p:cNvPicPr>
            <a:picLocks noChangeAspect="1" noChangeArrowheads="1"/>
          </p:cNvPicPr>
          <p:nvPr/>
        </p:nvPicPr>
        <p:blipFill>
          <a:blip r:embed="rId3" cstate="print"/>
          <a:srcRect l="10078" t="5405" r="10853" b="8108"/>
          <a:stretch>
            <a:fillRect/>
          </a:stretch>
        </p:blipFill>
        <p:spPr bwMode="auto">
          <a:xfrm>
            <a:off x="357158" y="500042"/>
            <a:ext cx="8429684" cy="5286412"/>
          </a:xfrm>
          <a:prstGeom prst="rect">
            <a:avLst/>
          </a:prstGeom>
          <a:noFill/>
        </p:spPr>
      </p:pic>
      <p:sp>
        <p:nvSpPr>
          <p:cNvPr id="8" name="مستطيل 7"/>
          <p:cNvSpPr/>
          <p:nvPr/>
        </p:nvSpPr>
        <p:spPr>
          <a:xfrm>
            <a:off x="357158" y="59272"/>
            <a:ext cx="807249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You Have studied </a:t>
            </a:r>
            <a:r>
              <a:rPr lang="en-US" b="1" dirty="0" smtClean="0"/>
              <a:t>SCT</a:t>
            </a:r>
            <a:r>
              <a:rPr lang="en-US" dirty="0" smtClean="0"/>
              <a:t>  ? in CHS 282 …Do You Remember ? This </a:t>
            </a:r>
            <a:endParaRPr lang="ar-SA" dirty="0"/>
          </a:p>
        </p:txBody>
      </p:sp>
      <p:sp>
        <p:nvSpPr>
          <p:cNvPr id="9" name="مستطيل 8"/>
          <p:cNvSpPr/>
          <p:nvPr/>
        </p:nvSpPr>
        <p:spPr>
          <a:xfrm>
            <a:off x="571472" y="5917188"/>
            <a:ext cx="807249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This is Support “</a:t>
            </a:r>
            <a:r>
              <a:rPr lang="en-US" b="1" dirty="0" smtClean="0"/>
              <a:t>Spiral Model of SCT </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41</a:t>
            </a:fld>
            <a:endParaRPr lang="en-US"/>
          </a:p>
        </p:txBody>
      </p:sp>
      <p:pic>
        <p:nvPicPr>
          <p:cNvPr id="152582" name="Picture 6" descr="http://image.slidesharecdn.com/locusofcontrolppts-111007031105-phpapp01/95/slide-1-728.jpg?1317976346"/>
          <p:cNvPicPr>
            <a:picLocks noChangeAspect="1" noChangeArrowheads="1"/>
          </p:cNvPicPr>
          <p:nvPr/>
        </p:nvPicPr>
        <p:blipFill>
          <a:blip r:embed="rId3" cstate="print"/>
          <a:srcRect b="41705"/>
          <a:stretch>
            <a:fillRect/>
          </a:stretch>
        </p:blipFill>
        <p:spPr bwMode="auto">
          <a:xfrm>
            <a:off x="357158" y="571480"/>
            <a:ext cx="8382975" cy="1857388"/>
          </a:xfrm>
          <a:prstGeom prst="rect">
            <a:avLst/>
          </a:prstGeom>
          <a:noFill/>
        </p:spPr>
      </p:pic>
      <p:sp>
        <p:nvSpPr>
          <p:cNvPr id="11" name="مستطيل 10"/>
          <p:cNvSpPr/>
          <p:nvPr/>
        </p:nvSpPr>
        <p:spPr>
          <a:xfrm>
            <a:off x="214282" y="71414"/>
            <a:ext cx="8715404"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b="1" dirty="0" smtClean="0"/>
              <a:t>Locus (Explore Place of Pain – Need – Interest – Ability…..Believe Islam ) ?</a:t>
            </a:r>
            <a:endParaRPr lang="ar-SA" b="1" dirty="0"/>
          </a:p>
        </p:txBody>
      </p:sp>
      <p:pic>
        <p:nvPicPr>
          <p:cNvPr id="13" name="Picture 6" descr="http://image.slidesharecdn.com/locusofcontrolppts-111007031105-phpapp01/95/slide-1-728.jpg?1317976346"/>
          <p:cNvPicPr>
            <a:picLocks noChangeAspect="1" noChangeArrowheads="1"/>
          </p:cNvPicPr>
          <p:nvPr/>
        </p:nvPicPr>
        <p:blipFill>
          <a:blip r:embed="rId3" cstate="print"/>
          <a:srcRect l="21304" t="58590" r="19895"/>
          <a:stretch>
            <a:fillRect/>
          </a:stretch>
        </p:blipFill>
        <p:spPr bwMode="auto">
          <a:xfrm>
            <a:off x="571472" y="2571744"/>
            <a:ext cx="7715304" cy="4071966"/>
          </a:xfrm>
          <a:prstGeom prst="rect">
            <a:avLst/>
          </a:prstGeom>
          <a:noFill/>
        </p:spPr>
      </p:pic>
    </p:spTree>
  </p:cSld>
  <p:clrMapOvr>
    <a:masterClrMapping/>
  </p:clrMapOvr>
  <p:transition>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838200" y="6500833"/>
            <a:ext cx="1901825" cy="220641"/>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347864" y="6617246"/>
            <a:ext cx="2895600" cy="196130"/>
          </a:xfrm>
        </p:spPr>
        <p:txBody>
          <a:bodyPr/>
          <a:lstStyle/>
          <a:p>
            <a:pPr>
              <a:defRPr/>
            </a:pPr>
            <a:r>
              <a:rPr lang="en-US" sz="1050" smtClean="0"/>
              <a:t>Johali1stFUHE2016</a:t>
            </a:r>
            <a:endParaRPr lang="en-US" sz="1050"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42</a:t>
            </a:fld>
            <a:endParaRPr lang="en-US"/>
          </a:p>
        </p:txBody>
      </p:sp>
      <p:pic>
        <p:nvPicPr>
          <p:cNvPr id="152578" name="Picture 2" descr="http://image.slidesharecdn.com/healtheducationtheories-120523083843-phpapp02/95/slide-3-728.jpg?1337780389"/>
          <p:cNvPicPr>
            <a:picLocks noChangeAspect="1" noChangeArrowheads="1"/>
          </p:cNvPicPr>
          <p:nvPr/>
        </p:nvPicPr>
        <p:blipFill>
          <a:blip r:embed="rId3" cstate="print"/>
          <a:srcRect l="5941"/>
          <a:stretch>
            <a:fillRect/>
          </a:stretch>
        </p:blipFill>
        <p:spPr bwMode="auto">
          <a:xfrm>
            <a:off x="428596" y="428604"/>
            <a:ext cx="8286808" cy="3071834"/>
          </a:xfrm>
          <a:prstGeom prst="rect">
            <a:avLst/>
          </a:prstGeom>
          <a:noFill/>
        </p:spPr>
      </p:pic>
      <p:pic>
        <p:nvPicPr>
          <p:cNvPr id="152584" name="Picture 8" descr="http://image.slidesharecdn.com/locusofcontrolppts-111007031105-phpapp01/95/slide-2-728.jpg?1317976346"/>
          <p:cNvPicPr>
            <a:picLocks noChangeAspect="1" noChangeArrowheads="1"/>
          </p:cNvPicPr>
          <p:nvPr/>
        </p:nvPicPr>
        <p:blipFill>
          <a:blip r:embed="rId4" cstate="print"/>
          <a:srcRect/>
          <a:stretch>
            <a:fillRect/>
          </a:stretch>
        </p:blipFill>
        <p:spPr bwMode="auto">
          <a:xfrm>
            <a:off x="71406" y="3429000"/>
            <a:ext cx="1260234" cy="3000396"/>
          </a:xfrm>
          <a:prstGeom prst="rect">
            <a:avLst/>
          </a:prstGeom>
          <a:noFill/>
        </p:spPr>
      </p:pic>
      <p:pic>
        <p:nvPicPr>
          <p:cNvPr id="152586" name="Picture 10" descr="http://image.slidesharecdn.com/locusofcontrolppts-111007031105-phpapp01/95/slide-3-728.jpg?1317976346"/>
          <p:cNvPicPr>
            <a:picLocks noChangeAspect="1" noChangeArrowheads="1"/>
          </p:cNvPicPr>
          <p:nvPr/>
        </p:nvPicPr>
        <p:blipFill>
          <a:blip r:embed="rId5" cstate="print"/>
          <a:srcRect/>
          <a:stretch>
            <a:fillRect/>
          </a:stretch>
        </p:blipFill>
        <p:spPr bwMode="auto">
          <a:xfrm>
            <a:off x="1259632" y="3573016"/>
            <a:ext cx="1440160" cy="2857520"/>
          </a:xfrm>
          <a:prstGeom prst="rect">
            <a:avLst/>
          </a:prstGeom>
          <a:noFill/>
        </p:spPr>
      </p:pic>
      <p:sp>
        <p:nvSpPr>
          <p:cNvPr id="11" name="مستطيل 10"/>
          <p:cNvSpPr/>
          <p:nvPr/>
        </p:nvSpPr>
        <p:spPr>
          <a:xfrm>
            <a:off x="214282" y="71414"/>
            <a:ext cx="8715404"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b="1" dirty="0" smtClean="0"/>
              <a:t>Locus (Explore Place of Pain – Need – Interest – Ability…..Believe Islam ) ?</a:t>
            </a:r>
            <a:endParaRPr lang="ar-SA" b="1" dirty="0"/>
          </a:p>
        </p:txBody>
      </p:sp>
      <p:pic>
        <p:nvPicPr>
          <p:cNvPr id="152588" name="Picture 12" descr="http://image.slidesharecdn.com/locusofcontrolppts-111007031105-phpapp01/95/slide-4-728.jpg?1317976346"/>
          <p:cNvPicPr>
            <a:picLocks noChangeAspect="1" noChangeArrowheads="1"/>
          </p:cNvPicPr>
          <p:nvPr/>
        </p:nvPicPr>
        <p:blipFill>
          <a:blip r:embed="rId6" cstate="print"/>
          <a:srcRect/>
          <a:stretch>
            <a:fillRect/>
          </a:stretch>
        </p:blipFill>
        <p:spPr bwMode="auto">
          <a:xfrm>
            <a:off x="2771800" y="3501008"/>
            <a:ext cx="1944216" cy="2088231"/>
          </a:xfrm>
          <a:prstGeom prst="rect">
            <a:avLst/>
          </a:prstGeom>
          <a:noFill/>
        </p:spPr>
      </p:pic>
      <p:pic>
        <p:nvPicPr>
          <p:cNvPr id="152590" name="Picture 14" descr="http://image.slidesharecdn.com/locusofcontrolppts-111007031105-phpapp01/95/slide-5-728.jpg?1317976346"/>
          <p:cNvPicPr>
            <a:picLocks noChangeAspect="1" noChangeArrowheads="1"/>
          </p:cNvPicPr>
          <p:nvPr/>
        </p:nvPicPr>
        <p:blipFill>
          <a:blip r:embed="rId7" cstate="print"/>
          <a:srcRect/>
          <a:stretch>
            <a:fillRect/>
          </a:stretch>
        </p:blipFill>
        <p:spPr bwMode="auto">
          <a:xfrm>
            <a:off x="4788024" y="3501008"/>
            <a:ext cx="2160240" cy="2088232"/>
          </a:xfrm>
          <a:prstGeom prst="rect">
            <a:avLst/>
          </a:prstGeom>
          <a:noFill/>
        </p:spPr>
      </p:pic>
      <p:pic>
        <p:nvPicPr>
          <p:cNvPr id="152592" name="Picture 16" descr="http://image.slidesharecdn.com/locusofcontrolppts-111007031105-phpapp01/95/slide-6-728.jpg?1317976346"/>
          <p:cNvPicPr>
            <a:picLocks noChangeAspect="1" noChangeArrowheads="1"/>
          </p:cNvPicPr>
          <p:nvPr/>
        </p:nvPicPr>
        <p:blipFill>
          <a:blip r:embed="rId8" cstate="print"/>
          <a:srcRect/>
          <a:stretch>
            <a:fillRect/>
          </a:stretch>
        </p:blipFill>
        <p:spPr bwMode="auto">
          <a:xfrm>
            <a:off x="7164288" y="3501008"/>
            <a:ext cx="1928794" cy="3214710"/>
          </a:xfrm>
          <a:prstGeom prst="rect">
            <a:avLst/>
          </a:prstGeom>
          <a:noFill/>
        </p:spPr>
      </p:pic>
      <p:sp>
        <p:nvSpPr>
          <p:cNvPr id="12" name="سهم إلى الأعلى والأسفل 11"/>
          <p:cNvSpPr/>
          <p:nvPr/>
        </p:nvSpPr>
        <p:spPr>
          <a:xfrm>
            <a:off x="4355976" y="5517232"/>
            <a:ext cx="792088" cy="10801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transition>
    <p:push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ar-SA" smtClean="0"/>
              <a:t>CHS382</a:t>
            </a:r>
            <a:endParaRPr lang="en-US"/>
          </a:p>
        </p:txBody>
      </p:sp>
      <p:sp>
        <p:nvSpPr>
          <p:cNvPr id="5" name="Footer Placeholder 4"/>
          <p:cNvSpPr>
            <a:spLocks noGrp="1"/>
          </p:cNvSpPr>
          <p:nvPr>
            <p:ph type="ftr" sz="quarter" idx="11"/>
          </p:nvPr>
        </p:nvSpPr>
        <p:spPr/>
        <p:txBody>
          <a:bodyPr/>
          <a:lstStyle/>
          <a:p>
            <a:pPr>
              <a:defRPr/>
            </a:pPr>
            <a:r>
              <a:rPr lang="en-US" smtClean="0"/>
              <a:t>Johali1stFUHE2016</a:t>
            </a:r>
            <a:endParaRPr lang="en-US"/>
          </a:p>
        </p:txBody>
      </p:sp>
      <p:sp>
        <p:nvSpPr>
          <p:cNvPr id="6" name="Slide Number Placeholder 5"/>
          <p:cNvSpPr>
            <a:spLocks noGrp="1"/>
          </p:cNvSpPr>
          <p:nvPr>
            <p:ph type="sldNum" sz="quarter" idx="12"/>
          </p:nvPr>
        </p:nvSpPr>
        <p:spPr>
          <a:xfrm>
            <a:off x="6937375" y="6165304"/>
            <a:ext cx="1901825" cy="476250"/>
          </a:xfrm>
        </p:spPr>
        <p:txBody>
          <a:bodyPr/>
          <a:lstStyle/>
          <a:p>
            <a:pPr>
              <a:defRPr/>
            </a:pPr>
            <a:fld id="{978C93D2-0CD3-44E6-B74B-98515F7048D2}" type="slidenum">
              <a:rPr lang="ar-SA" sz="2400" b="1" smtClean="0"/>
              <a:pPr>
                <a:defRPr/>
              </a:pPr>
              <a:t>43</a:t>
            </a:fld>
            <a:endParaRPr lang="en-US" b="1" dirty="0"/>
          </a:p>
        </p:txBody>
      </p:sp>
      <p:pic>
        <p:nvPicPr>
          <p:cNvPr id="7" name="Picture 14" descr="http://image.slidesharecdn.com/locusofcontrolppts-111007031105-phpapp01/95/slide-5-728.jpg?1317976346"/>
          <p:cNvPicPr>
            <a:picLocks noChangeAspect="1" noChangeArrowheads="1"/>
          </p:cNvPicPr>
          <p:nvPr/>
        </p:nvPicPr>
        <p:blipFill>
          <a:blip r:embed="rId3" cstate="print"/>
          <a:srcRect/>
          <a:stretch>
            <a:fillRect/>
          </a:stretch>
        </p:blipFill>
        <p:spPr bwMode="auto">
          <a:xfrm>
            <a:off x="395536" y="1772816"/>
            <a:ext cx="8424936" cy="4392488"/>
          </a:xfrm>
          <a:prstGeom prst="rect">
            <a:avLst/>
          </a:prstGeom>
          <a:noFill/>
        </p:spPr>
      </p:pic>
      <p:pic>
        <p:nvPicPr>
          <p:cNvPr id="8" name="Picture 12" descr="http://image.slidesharecdn.com/locusofcontrolppts-111007031105-phpapp01/95/slide-4-728.jpg?1317976346"/>
          <p:cNvPicPr>
            <a:picLocks noChangeAspect="1" noChangeArrowheads="1"/>
          </p:cNvPicPr>
          <p:nvPr/>
        </p:nvPicPr>
        <p:blipFill>
          <a:blip r:embed="rId4" cstate="print"/>
          <a:srcRect/>
          <a:stretch>
            <a:fillRect/>
          </a:stretch>
        </p:blipFill>
        <p:spPr bwMode="auto">
          <a:xfrm>
            <a:off x="2119137" y="44624"/>
            <a:ext cx="4901135" cy="1728192"/>
          </a:xfrm>
          <a:prstGeom prst="rect">
            <a:avLst/>
          </a:prstGeom>
          <a:noFill/>
        </p:spPr>
      </p:pic>
      <p:sp>
        <p:nvSpPr>
          <p:cNvPr id="9" name="مستطيل 8"/>
          <p:cNvSpPr/>
          <p:nvPr/>
        </p:nvSpPr>
        <p:spPr>
          <a:xfrm>
            <a:off x="6084168" y="6488668"/>
            <a:ext cx="1455847"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dirty="0" smtClean="0"/>
              <a:t>اختبار 1 الى هنا </a:t>
            </a:r>
            <a:endParaRPr lang="en-US" dirty="0"/>
          </a:p>
        </p:txBody>
      </p:sp>
    </p:spTree>
  </p:cSld>
  <p:clrMapOvr>
    <a:masterClrMapping/>
  </p:clrMapOvr>
  <p:transition>
    <p:push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0"/>
            <a:ext cx="4000528" cy="409556"/>
          </a:xfrm>
        </p:spPr>
        <p:style>
          <a:lnRef idx="2">
            <a:schemeClr val="dk1"/>
          </a:lnRef>
          <a:fillRef idx="1">
            <a:schemeClr val="lt1"/>
          </a:fillRef>
          <a:effectRef idx="0">
            <a:schemeClr val="dk1"/>
          </a:effectRef>
          <a:fontRef idx="minor">
            <a:schemeClr val="dk1"/>
          </a:fontRef>
        </p:style>
        <p:txBody>
          <a:bodyPr/>
          <a:lstStyle/>
          <a:p>
            <a:r>
              <a:rPr lang="en-US" sz="2000" dirty="0"/>
              <a:t>Organizational </a:t>
            </a:r>
            <a:r>
              <a:rPr lang="en-US" sz="2000" dirty="0" smtClean="0"/>
              <a:t>Theory</a:t>
            </a:r>
            <a:endParaRPr lang="en-US" sz="2000" dirty="0"/>
          </a:p>
        </p:txBody>
      </p:sp>
      <p:sp>
        <p:nvSpPr>
          <p:cNvPr id="72710" name="Text Box 6"/>
          <p:cNvSpPr txBox="1">
            <a:spLocks noChangeArrowheads="1"/>
          </p:cNvSpPr>
          <p:nvPr/>
        </p:nvSpPr>
        <p:spPr bwMode="auto">
          <a:xfrm>
            <a:off x="800096" y="2158674"/>
            <a:ext cx="3200400" cy="341632"/>
          </a:xfrm>
          <a:prstGeom prst="rect">
            <a:avLst/>
          </a:prstGeom>
          <a:noFill/>
          <a:ln w="9525">
            <a:noFill/>
            <a:miter lim="800000"/>
            <a:headEnd/>
            <a:tailEnd/>
          </a:ln>
          <a:effectLst/>
        </p:spPr>
        <p:txBody>
          <a:bodyPr wrap="square">
            <a:spAutoFit/>
          </a:bodyPr>
          <a:lstStyle/>
          <a:p>
            <a:pPr algn="ctr" eaLnBrk="1" hangingPunct="1">
              <a:lnSpc>
                <a:spcPct val="90000"/>
              </a:lnSpc>
              <a:spcBef>
                <a:spcPct val="20000"/>
              </a:spcBef>
              <a:buClr>
                <a:srgbClr val="CC6600"/>
              </a:buClr>
            </a:pPr>
            <a:r>
              <a:rPr lang="en-US" dirty="0"/>
              <a:t>Organizational Stage Theory</a:t>
            </a:r>
          </a:p>
        </p:txBody>
      </p:sp>
      <p:grpSp>
        <p:nvGrpSpPr>
          <p:cNvPr id="2" name="Group 27"/>
          <p:cNvGrpSpPr>
            <a:grpSpLocks/>
          </p:cNvGrpSpPr>
          <p:nvPr/>
        </p:nvGrpSpPr>
        <p:grpSpPr bwMode="auto">
          <a:xfrm>
            <a:off x="1071538" y="2571971"/>
            <a:ext cx="2667000" cy="4143177"/>
            <a:chOff x="672" y="1725"/>
            <a:chExt cx="1680" cy="2350"/>
          </a:xfrm>
        </p:grpSpPr>
        <p:sp>
          <p:nvSpPr>
            <p:cNvPr id="72712" name="Text Box 8"/>
            <p:cNvSpPr txBox="1">
              <a:spLocks noChangeArrowheads="1"/>
            </p:cNvSpPr>
            <p:nvPr/>
          </p:nvSpPr>
          <p:spPr bwMode="auto">
            <a:xfrm>
              <a:off x="672" y="1725"/>
              <a:ext cx="1680" cy="23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70000"/>
                </a:lnSpc>
                <a:spcBef>
                  <a:spcPct val="50000"/>
                </a:spcBef>
              </a:pPr>
              <a:r>
                <a:rPr lang="en-US" sz="2000" dirty="0"/>
                <a:t>Define problem</a:t>
              </a:r>
            </a:p>
            <a:p>
              <a:pPr algn="ctr">
                <a:lnSpc>
                  <a:spcPct val="70000"/>
                </a:lnSpc>
                <a:spcBef>
                  <a:spcPct val="50000"/>
                </a:spcBef>
              </a:pPr>
              <a:endParaRPr lang="en-US" sz="2000" dirty="0"/>
            </a:p>
            <a:p>
              <a:pPr algn="ctr">
                <a:lnSpc>
                  <a:spcPct val="70000"/>
                </a:lnSpc>
                <a:spcBef>
                  <a:spcPct val="50000"/>
                </a:spcBef>
              </a:pPr>
              <a:r>
                <a:rPr lang="en-US" sz="2000" dirty="0"/>
                <a:t>Identify solutions</a:t>
              </a:r>
            </a:p>
            <a:p>
              <a:pPr algn="ctr">
                <a:lnSpc>
                  <a:spcPct val="70000"/>
                </a:lnSpc>
                <a:spcBef>
                  <a:spcPct val="50000"/>
                </a:spcBef>
              </a:pPr>
              <a:endParaRPr lang="en-US" sz="2000" dirty="0"/>
            </a:p>
            <a:p>
              <a:pPr algn="ctr">
                <a:lnSpc>
                  <a:spcPct val="70000"/>
                </a:lnSpc>
                <a:spcBef>
                  <a:spcPct val="50000"/>
                </a:spcBef>
              </a:pPr>
              <a:r>
                <a:rPr lang="en-US" sz="2000" dirty="0"/>
                <a:t>Initiate action </a:t>
              </a:r>
            </a:p>
            <a:p>
              <a:pPr algn="ctr">
                <a:lnSpc>
                  <a:spcPct val="70000"/>
                </a:lnSpc>
                <a:spcBef>
                  <a:spcPct val="50000"/>
                </a:spcBef>
              </a:pPr>
              <a:endParaRPr lang="en-US" sz="2000" dirty="0"/>
            </a:p>
            <a:p>
              <a:pPr algn="ctr">
                <a:lnSpc>
                  <a:spcPct val="70000"/>
                </a:lnSpc>
                <a:spcBef>
                  <a:spcPct val="50000"/>
                </a:spcBef>
              </a:pPr>
              <a:r>
                <a:rPr lang="en-US" sz="2000" dirty="0"/>
                <a:t>Allocate resources</a:t>
              </a:r>
            </a:p>
            <a:p>
              <a:pPr algn="ctr">
                <a:lnSpc>
                  <a:spcPct val="70000"/>
                </a:lnSpc>
                <a:spcBef>
                  <a:spcPct val="50000"/>
                </a:spcBef>
              </a:pPr>
              <a:endParaRPr lang="en-US" sz="2000" dirty="0"/>
            </a:p>
            <a:p>
              <a:pPr algn="ctr">
                <a:lnSpc>
                  <a:spcPct val="70000"/>
                </a:lnSpc>
                <a:spcBef>
                  <a:spcPct val="50000"/>
                </a:spcBef>
              </a:pPr>
              <a:r>
                <a:rPr lang="en-US" sz="2000" dirty="0" smtClean="0"/>
                <a:t>Implement </a:t>
              </a:r>
              <a:endParaRPr lang="en-US" sz="2000" dirty="0"/>
            </a:p>
            <a:p>
              <a:pPr algn="ctr">
                <a:lnSpc>
                  <a:spcPct val="70000"/>
                </a:lnSpc>
                <a:spcBef>
                  <a:spcPct val="50000"/>
                </a:spcBef>
              </a:pPr>
              <a:endParaRPr lang="en-US" sz="2000" dirty="0"/>
            </a:p>
            <a:p>
              <a:pPr algn="ctr">
                <a:lnSpc>
                  <a:spcPct val="70000"/>
                </a:lnSpc>
                <a:spcBef>
                  <a:spcPct val="50000"/>
                </a:spcBef>
              </a:pPr>
              <a:r>
                <a:rPr lang="en-US" sz="2000" dirty="0"/>
                <a:t>Institutionalize</a:t>
              </a:r>
            </a:p>
          </p:txBody>
        </p:sp>
        <p:sp>
          <p:nvSpPr>
            <p:cNvPr id="72717" name="Line 13"/>
            <p:cNvSpPr>
              <a:spLocks noChangeShapeType="1"/>
            </p:cNvSpPr>
            <p:nvPr/>
          </p:nvSpPr>
          <p:spPr bwMode="auto">
            <a:xfrm>
              <a:off x="1176" y="1887"/>
              <a:ext cx="1" cy="192"/>
            </a:xfrm>
            <a:prstGeom prst="line">
              <a:avLst/>
            </a:prstGeom>
            <a:noFill/>
            <a:ln w="38100">
              <a:solidFill>
                <a:srgbClr val="008080"/>
              </a:solidFill>
              <a:round/>
              <a:headEnd/>
              <a:tailEnd type="triangle" w="med" len="med"/>
            </a:ln>
            <a:effectLst/>
          </p:spPr>
          <p:txBody>
            <a:bodyPr/>
            <a:lstStyle/>
            <a:p>
              <a:endParaRPr lang="ar-SA"/>
            </a:p>
          </p:txBody>
        </p:sp>
        <p:sp>
          <p:nvSpPr>
            <p:cNvPr id="72718" name="Line 14"/>
            <p:cNvSpPr>
              <a:spLocks noChangeShapeType="1"/>
            </p:cNvSpPr>
            <p:nvPr/>
          </p:nvSpPr>
          <p:spPr bwMode="auto">
            <a:xfrm>
              <a:off x="1176" y="2738"/>
              <a:ext cx="1" cy="192"/>
            </a:xfrm>
            <a:prstGeom prst="line">
              <a:avLst/>
            </a:prstGeom>
            <a:noFill/>
            <a:ln w="38100">
              <a:solidFill>
                <a:srgbClr val="008080"/>
              </a:solidFill>
              <a:round/>
              <a:headEnd/>
              <a:tailEnd type="triangle" w="med" len="med"/>
            </a:ln>
            <a:effectLst/>
          </p:spPr>
          <p:txBody>
            <a:bodyPr/>
            <a:lstStyle/>
            <a:p>
              <a:endParaRPr lang="ar-SA"/>
            </a:p>
          </p:txBody>
        </p:sp>
        <p:sp>
          <p:nvSpPr>
            <p:cNvPr id="72719" name="Line 15"/>
            <p:cNvSpPr>
              <a:spLocks noChangeShapeType="1"/>
            </p:cNvSpPr>
            <p:nvPr/>
          </p:nvSpPr>
          <p:spPr bwMode="auto">
            <a:xfrm>
              <a:off x="1176" y="3184"/>
              <a:ext cx="1" cy="192"/>
            </a:xfrm>
            <a:prstGeom prst="line">
              <a:avLst/>
            </a:prstGeom>
            <a:noFill/>
            <a:ln w="38100">
              <a:solidFill>
                <a:srgbClr val="008080"/>
              </a:solidFill>
              <a:round/>
              <a:headEnd/>
              <a:tailEnd type="triangle" w="med" len="med"/>
            </a:ln>
            <a:effectLst/>
          </p:spPr>
          <p:txBody>
            <a:bodyPr/>
            <a:lstStyle/>
            <a:p>
              <a:endParaRPr lang="ar-SA"/>
            </a:p>
          </p:txBody>
        </p:sp>
        <p:sp>
          <p:nvSpPr>
            <p:cNvPr id="72720" name="Line 16"/>
            <p:cNvSpPr>
              <a:spLocks noChangeShapeType="1"/>
            </p:cNvSpPr>
            <p:nvPr/>
          </p:nvSpPr>
          <p:spPr bwMode="auto">
            <a:xfrm>
              <a:off x="1176" y="3629"/>
              <a:ext cx="1" cy="192"/>
            </a:xfrm>
            <a:prstGeom prst="line">
              <a:avLst/>
            </a:prstGeom>
            <a:noFill/>
            <a:ln w="38100">
              <a:solidFill>
                <a:srgbClr val="008080"/>
              </a:solidFill>
              <a:round/>
              <a:headEnd/>
              <a:tailEnd type="triangle" w="med" len="med"/>
            </a:ln>
            <a:effectLst/>
          </p:spPr>
          <p:txBody>
            <a:bodyPr/>
            <a:lstStyle/>
            <a:p>
              <a:endParaRPr lang="ar-SA"/>
            </a:p>
          </p:txBody>
        </p:sp>
        <p:sp>
          <p:nvSpPr>
            <p:cNvPr id="72721" name="Line 17"/>
            <p:cNvSpPr>
              <a:spLocks noChangeShapeType="1"/>
            </p:cNvSpPr>
            <p:nvPr/>
          </p:nvSpPr>
          <p:spPr bwMode="auto">
            <a:xfrm>
              <a:off x="1176" y="2292"/>
              <a:ext cx="1" cy="192"/>
            </a:xfrm>
            <a:prstGeom prst="line">
              <a:avLst/>
            </a:prstGeom>
            <a:noFill/>
            <a:ln w="38100">
              <a:solidFill>
                <a:srgbClr val="008080"/>
              </a:solidFill>
              <a:round/>
              <a:headEnd/>
              <a:tailEnd type="triangle" w="med" len="med"/>
            </a:ln>
            <a:effectLst/>
          </p:spPr>
          <p:txBody>
            <a:bodyPr/>
            <a:lstStyle/>
            <a:p>
              <a:endParaRPr lang="ar-SA"/>
            </a:p>
          </p:txBody>
        </p:sp>
      </p:grpSp>
      <p:sp>
        <p:nvSpPr>
          <p:cNvPr id="72711" name="Text Box 7"/>
          <p:cNvSpPr txBox="1">
            <a:spLocks noChangeArrowheads="1"/>
          </p:cNvSpPr>
          <p:nvPr/>
        </p:nvSpPr>
        <p:spPr bwMode="auto">
          <a:xfrm>
            <a:off x="4500562" y="2928934"/>
            <a:ext cx="3429000" cy="7493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eaLnBrk="1" hangingPunct="1">
              <a:lnSpc>
                <a:spcPct val="90000"/>
              </a:lnSpc>
              <a:spcBef>
                <a:spcPct val="20000"/>
              </a:spcBef>
              <a:buClr>
                <a:srgbClr val="CC6600"/>
              </a:buClr>
            </a:pPr>
            <a:r>
              <a:rPr lang="en-US" dirty="0"/>
              <a:t>Organizational Development Theory</a:t>
            </a:r>
          </a:p>
        </p:txBody>
      </p:sp>
      <p:sp>
        <p:nvSpPr>
          <p:cNvPr id="72723" name="Rectangle 19"/>
          <p:cNvSpPr>
            <a:spLocks noChangeArrowheads="1"/>
          </p:cNvSpPr>
          <p:nvPr/>
        </p:nvSpPr>
        <p:spPr bwMode="auto">
          <a:xfrm>
            <a:off x="4495800" y="5746769"/>
            <a:ext cx="3767138" cy="39687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a:spAutoFit/>
          </a:bodyPr>
          <a:lstStyle/>
          <a:p>
            <a:r>
              <a:rPr lang="en-US" sz="2000" dirty="0"/>
              <a:t>Worker behavior and motivation</a:t>
            </a:r>
          </a:p>
        </p:txBody>
      </p:sp>
      <p:sp>
        <p:nvSpPr>
          <p:cNvPr id="72724" name="Rectangle 20"/>
          <p:cNvSpPr>
            <a:spLocks noChangeArrowheads="1"/>
          </p:cNvSpPr>
          <p:nvPr/>
        </p:nvSpPr>
        <p:spPr bwMode="auto">
          <a:xfrm>
            <a:off x="4876800" y="3960819"/>
            <a:ext cx="3005138" cy="396875"/>
          </a:xfrm>
          <a:prstGeom prst="rect">
            <a:avLst/>
          </a:prstGeom>
          <a:noFill/>
          <a:ln w="9525">
            <a:noFill/>
            <a:miter lim="800000"/>
            <a:headEnd/>
            <a:tailEnd/>
          </a:ln>
          <a:effectLst/>
        </p:spPr>
        <p:txBody>
          <a:bodyPr wrap="none">
            <a:spAutoFit/>
          </a:bodyPr>
          <a:lstStyle/>
          <a:p>
            <a:r>
              <a:rPr lang="en-US" sz="2000" dirty="0"/>
              <a:t>Organizational structures</a:t>
            </a:r>
          </a:p>
        </p:txBody>
      </p:sp>
      <p:sp>
        <p:nvSpPr>
          <p:cNvPr id="72727" name="AutoShape 23"/>
          <p:cNvSpPr>
            <a:spLocks noChangeArrowheads="1"/>
          </p:cNvSpPr>
          <p:nvPr/>
        </p:nvSpPr>
        <p:spPr bwMode="auto">
          <a:xfrm rot="-16200000">
            <a:off x="5982494" y="4501370"/>
            <a:ext cx="798512" cy="914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accent6"/>
          </a:lnRef>
          <a:fillRef idx="1">
            <a:schemeClr val="lt1"/>
          </a:fillRef>
          <a:effectRef idx="0">
            <a:schemeClr val="accent6"/>
          </a:effectRef>
          <a:fontRef idx="minor">
            <a:schemeClr val="dk1"/>
          </a:fontRef>
        </p:style>
        <p:txBody>
          <a:bodyPr wrap="none" anchor="ctr"/>
          <a:lstStyle/>
          <a:p>
            <a:endParaRPr lang="ar-SA"/>
          </a:p>
        </p:txBody>
      </p:sp>
      <p:sp>
        <p:nvSpPr>
          <p:cNvPr id="15" name="مستطيل 14"/>
          <p:cNvSpPr/>
          <p:nvPr/>
        </p:nvSpPr>
        <p:spPr>
          <a:xfrm>
            <a:off x="285720" y="571480"/>
            <a:ext cx="8572528" cy="147732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dirty="0" smtClean="0"/>
              <a:t>Organizational Stage Theory is based on the observation that organizations, similar to individuals, pass through a series of stages as they change. Thus, interventions can be focused on moving the organization from one stage to the next. Groups can be </a:t>
            </a:r>
            <a:r>
              <a:rPr lang="en-US" b="1" dirty="0" smtClean="0"/>
              <a:t>resistant to change </a:t>
            </a:r>
            <a:r>
              <a:rPr lang="en-US" dirty="0" smtClean="0"/>
              <a:t>and need encouragement, new skills, and confidence to make a successful transition.</a:t>
            </a:r>
            <a:endParaRPr lang="ar-SA" dirty="0"/>
          </a:p>
        </p:txBody>
      </p:sp>
      <p:sp>
        <p:nvSpPr>
          <p:cNvPr id="16" name="عنصر نائب للتاريخ 15"/>
          <p:cNvSpPr>
            <a:spLocks noGrp="1"/>
          </p:cNvSpPr>
          <p:nvPr>
            <p:ph type="dt" sz="half" idx="10"/>
          </p:nvPr>
        </p:nvSpPr>
        <p:spPr/>
        <p:txBody>
          <a:bodyPr/>
          <a:lstStyle/>
          <a:p>
            <a:pPr>
              <a:defRPr/>
            </a:pPr>
            <a:r>
              <a:rPr lang="ar-SA" smtClean="0"/>
              <a:t>CHS382</a:t>
            </a:r>
            <a:endParaRPr lang="en-US"/>
          </a:p>
        </p:txBody>
      </p:sp>
      <p:sp>
        <p:nvSpPr>
          <p:cNvPr id="17" name="عنصر نائب لرقم الشريحة 16"/>
          <p:cNvSpPr>
            <a:spLocks noGrp="1"/>
          </p:cNvSpPr>
          <p:nvPr>
            <p:ph type="sldNum" sz="quarter" idx="12"/>
          </p:nvPr>
        </p:nvSpPr>
        <p:spPr/>
        <p:txBody>
          <a:bodyPr/>
          <a:lstStyle/>
          <a:p>
            <a:pPr>
              <a:defRPr/>
            </a:pPr>
            <a:fld id="{F7F2E110-DCE5-4B4A-B952-455D71428BD0}" type="slidenum">
              <a:rPr lang="ar-SA" smtClean="0"/>
              <a:pPr>
                <a:defRPr/>
              </a:pPr>
              <a:t>44</a:t>
            </a:fld>
            <a:endParaRPr lang="en-US"/>
          </a:p>
        </p:txBody>
      </p:sp>
      <p:sp>
        <p:nvSpPr>
          <p:cNvPr id="18" name="عنصر نائب للتذييل 17"/>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spd="med">
    <p:push dir="r"/>
    <p:sndAc>
      <p:stSnd>
        <p:snd r:embed="rId3" name="camera.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14480" y="0"/>
            <a:ext cx="5548322" cy="533400"/>
          </a:xfrm>
        </p:spPr>
        <p:style>
          <a:lnRef idx="2">
            <a:schemeClr val="dk1"/>
          </a:lnRef>
          <a:fillRef idx="1">
            <a:schemeClr val="lt1"/>
          </a:fillRef>
          <a:effectRef idx="0">
            <a:schemeClr val="dk1"/>
          </a:effectRef>
          <a:fontRef idx="minor">
            <a:schemeClr val="dk1"/>
          </a:fontRef>
        </p:style>
        <p:txBody>
          <a:bodyPr/>
          <a:lstStyle/>
          <a:p>
            <a:r>
              <a:rPr lang="en-US" sz="2400" dirty="0"/>
              <a:t>Diffusion of Innovations Theory</a:t>
            </a:r>
          </a:p>
        </p:txBody>
      </p:sp>
      <p:sp>
        <p:nvSpPr>
          <p:cNvPr id="28675" name="Rectangle 3"/>
          <p:cNvSpPr>
            <a:spLocks noGrp="1" noChangeArrowheads="1"/>
          </p:cNvSpPr>
          <p:nvPr>
            <p:ph type="body" idx="1"/>
          </p:nvPr>
        </p:nvSpPr>
        <p:spPr>
          <a:xfrm>
            <a:off x="542924" y="642918"/>
            <a:ext cx="8315356" cy="2143140"/>
          </a:xfrm>
        </p:spPr>
        <p:style>
          <a:lnRef idx="2">
            <a:schemeClr val="dk1"/>
          </a:lnRef>
          <a:fillRef idx="1">
            <a:schemeClr val="lt1"/>
          </a:fillRef>
          <a:effectRef idx="0">
            <a:schemeClr val="dk1"/>
          </a:effectRef>
          <a:fontRef idx="minor">
            <a:schemeClr val="dk1"/>
          </a:fontRef>
        </p:style>
        <p:txBody>
          <a:bodyPr/>
          <a:lstStyle/>
          <a:p>
            <a:pPr algn="l" rtl="0"/>
            <a:r>
              <a:rPr lang="en-US" sz="2000" dirty="0"/>
              <a:t>How new ideas, products, and behaviors become </a:t>
            </a:r>
            <a:r>
              <a:rPr lang="en-US" sz="2000" b="1" dirty="0" smtClean="0"/>
              <a:t>norms</a:t>
            </a:r>
          </a:p>
          <a:p>
            <a:pPr algn="l" rtl="0">
              <a:buNone/>
            </a:pPr>
            <a:endParaRPr lang="en-US" sz="2000" dirty="0" smtClean="0"/>
          </a:p>
          <a:p>
            <a:pPr algn="l" rtl="0"/>
            <a:r>
              <a:rPr lang="en-US" sz="2000" dirty="0" smtClean="0"/>
              <a:t>All </a:t>
            </a:r>
            <a:r>
              <a:rPr lang="en-US" sz="2000" dirty="0"/>
              <a:t>levels: individual, interpersonal, community, and </a:t>
            </a:r>
            <a:r>
              <a:rPr lang="en-US" sz="2000" dirty="0" smtClean="0"/>
              <a:t>organizational</a:t>
            </a:r>
          </a:p>
          <a:p>
            <a:pPr algn="l" rtl="0">
              <a:buNone/>
            </a:pPr>
            <a:endParaRPr lang="en-US" sz="2000" dirty="0" smtClean="0"/>
          </a:p>
          <a:p>
            <a:pPr algn="l" rtl="0"/>
            <a:r>
              <a:rPr lang="en-US" sz="2000" dirty="0" smtClean="0"/>
              <a:t>Success </a:t>
            </a:r>
            <a:r>
              <a:rPr lang="en-US" sz="2000" dirty="0"/>
              <a:t>determined by: nature of innovation, communication channels, adoption time, social </a:t>
            </a:r>
            <a:r>
              <a:rPr lang="en-US" sz="2000" dirty="0" smtClean="0"/>
              <a:t>system</a:t>
            </a:r>
          </a:p>
        </p:txBody>
      </p:sp>
      <p:sp>
        <p:nvSpPr>
          <p:cNvPr id="28676" name="Text Box 4"/>
          <p:cNvSpPr txBox="1">
            <a:spLocks noChangeArrowheads="1"/>
          </p:cNvSpPr>
          <p:nvPr/>
        </p:nvSpPr>
        <p:spPr bwMode="auto">
          <a:xfrm>
            <a:off x="1000100" y="6407371"/>
            <a:ext cx="7696224" cy="307777"/>
          </a:xfrm>
          <a:prstGeom prst="rect">
            <a:avLst/>
          </a:prstGeom>
          <a:noFill/>
          <a:ln w="9525">
            <a:noFill/>
            <a:miter lim="800000"/>
            <a:headEnd/>
            <a:tailEnd/>
          </a:ln>
          <a:effectLst/>
        </p:spPr>
        <p:txBody>
          <a:bodyPr wrap="square">
            <a:spAutoFit/>
          </a:bodyPr>
          <a:lstStyle/>
          <a:p>
            <a:pPr>
              <a:spcBef>
                <a:spcPct val="50000"/>
              </a:spcBef>
            </a:pPr>
            <a:r>
              <a:rPr lang="en-US" sz="1400" dirty="0"/>
              <a:t>Source: Everett M. Rogers, </a:t>
            </a:r>
            <a:r>
              <a:rPr lang="en-US" sz="1400" i="1" dirty="0"/>
              <a:t>Diffusion of Innovations</a:t>
            </a:r>
            <a:r>
              <a:rPr lang="en-US" sz="1400" dirty="0"/>
              <a:t>, 4th ed. (New York: The Free Press, 1995).</a:t>
            </a:r>
          </a:p>
        </p:txBody>
      </p:sp>
      <p:sp>
        <p:nvSpPr>
          <p:cNvPr id="5" name="Rectangle 1027"/>
          <p:cNvSpPr txBox="1">
            <a:spLocks noChangeArrowheads="1"/>
          </p:cNvSpPr>
          <p:nvPr/>
        </p:nvSpPr>
        <p:spPr bwMode="auto">
          <a:xfrm>
            <a:off x="542956" y="3071810"/>
            <a:ext cx="8458200" cy="292895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hlink"/>
              </a:buClr>
              <a:buSzTx/>
              <a:buFontTx/>
              <a:buNone/>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Adoption time</a:t>
            </a:r>
          </a:p>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Awareness      Intention  </a:t>
            </a:r>
            <a:r>
              <a:rPr kumimoji="0" lang="en-US"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Adoption        </a:t>
            </a: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Gradual </a:t>
            </a: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Change</a:t>
            </a:r>
          </a:p>
          <a:p>
            <a:pPr marL="342900" marR="0" lvl="0" indent="-342900" algn="l" defTabSz="914400" rtl="0" eaLnBrk="0" fontAlgn="base" latinLnBrk="0" hangingPunct="0">
              <a:lnSpc>
                <a:spcPct val="100000"/>
              </a:lnSpc>
              <a:spcBef>
                <a:spcPct val="20000"/>
              </a:spcBef>
              <a:spcAft>
                <a:spcPct val="0"/>
              </a:spcAft>
              <a:buClr>
                <a:schemeClr val="hlink"/>
              </a:buClr>
              <a:buSzTx/>
              <a:tabLst/>
              <a:defRPr/>
            </a:pPr>
            <a:endParaRPr kumimoji="0" lang="en-US"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Movement through groups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Pioneers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Early adopters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Masses  </a:t>
            </a:r>
          </a:p>
          <a:p>
            <a:pPr marL="342900" marR="0" lvl="0" indent="-342900" algn="l" defTabSz="914400" rtl="0" eaLnBrk="0" fontAlgn="base" latinLnBrk="0" hangingPunct="0">
              <a:lnSpc>
                <a:spcPct val="100000"/>
              </a:lnSpc>
              <a:spcBef>
                <a:spcPct val="20000"/>
              </a:spcBef>
              <a:spcAft>
                <a:spcPct val="0"/>
              </a:spcAft>
              <a:buClr>
                <a:schemeClr val="hlink"/>
              </a:buClr>
              <a:buSzTx/>
              <a:tabLst/>
              <a:defRPr/>
            </a:pPr>
            <a:endParaRPr kumimoji="0" lang="en-US" sz="24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6" name="سهم إلى اليمين 5"/>
          <p:cNvSpPr/>
          <p:nvPr/>
        </p:nvSpPr>
        <p:spPr>
          <a:xfrm>
            <a:off x="2571736" y="3571876"/>
            <a:ext cx="428628"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7" name="سهم إلى اليمين 6"/>
          <p:cNvSpPr/>
          <p:nvPr/>
        </p:nvSpPr>
        <p:spPr>
          <a:xfrm>
            <a:off x="4214810" y="3571876"/>
            <a:ext cx="428628"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8" name="سهم إلى اليمين 7"/>
          <p:cNvSpPr/>
          <p:nvPr/>
        </p:nvSpPr>
        <p:spPr>
          <a:xfrm>
            <a:off x="5929322" y="3571876"/>
            <a:ext cx="571504"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عنصر نائب للتاريخ 8"/>
          <p:cNvSpPr>
            <a:spLocks noGrp="1"/>
          </p:cNvSpPr>
          <p:nvPr>
            <p:ph type="dt" sz="half" idx="10"/>
          </p:nvPr>
        </p:nvSpPr>
        <p:spPr/>
        <p:txBody>
          <a:bodyPr/>
          <a:lstStyle/>
          <a:p>
            <a:pPr>
              <a:defRPr/>
            </a:pPr>
            <a:r>
              <a:rPr lang="ar-SA" smtClean="0"/>
              <a:t>CHS382</a:t>
            </a:r>
            <a:endParaRPr lang="en-US"/>
          </a:p>
        </p:txBody>
      </p:sp>
      <p:sp>
        <p:nvSpPr>
          <p:cNvPr id="10" name="عنصر نائب لرقم الشريحة 9"/>
          <p:cNvSpPr>
            <a:spLocks noGrp="1"/>
          </p:cNvSpPr>
          <p:nvPr>
            <p:ph type="sldNum" sz="quarter" idx="12"/>
          </p:nvPr>
        </p:nvSpPr>
        <p:spPr/>
        <p:txBody>
          <a:bodyPr/>
          <a:lstStyle/>
          <a:p>
            <a:pPr>
              <a:defRPr/>
            </a:pPr>
            <a:fld id="{978C93D2-0CD3-44E6-B74B-98515F7048D2}" type="slidenum">
              <a:rPr lang="ar-SA" smtClean="0"/>
              <a:pPr>
                <a:defRPr/>
              </a:pPr>
              <a:t>45</a:t>
            </a:fld>
            <a:endParaRPr lang="en-US"/>
          </a:p>
        </p:txBody>
      </p:sp>
      <p:sp>
        <p:nvSpPr>
          <p:cNvPr id="11" name="عنصر نائب للتذييل 10"/>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14348" y="642918"/>
            <a:ext cx="8007350" cy="5786478"/>
          </a:xfrm>
        </p:spPr>
        <p:style>
          <a:lnRef idx="2">
            <a:schemeClr val="dk1"/>
          </a:lnRef>
          <a:fillRef idx="1">
            <a:schemeClr val="lt1"/>
          </a:fillRef>
          <a:effectRef idx="0">
            <a:schemeClr val="dk1"/>
          </a:effectRef>
          <a:fontRef idx="minor">
            <a:schemeClr val="dk1"/>
          </a:fontRef>
        </p:style>
        <p:txBody>
          <a:bodyPr/>
          <a:lstStyle/>
          <a:p>
            <a:pPr algn="l" rtl="0"/>
            <a:r>
              <a:rPr lang="en-US" sz="2000" dirty="0" smtClean="0">
                <a:latin typeface="Arial" pitchFamily="34" charset="0"/>
              </a:rPr>
              <a:t>Social Learning Theory recommends three strategies for increasing self-efficacy:</a:t>
            </a:r>
          </a:p>
          <a:p>
            <a:pPr algn="l" rtl="0"/>
            <a:r>
              <a:rPr lang="en-US" sz="2000" dirty="0" smtClean="0">
                <a:solidFill>
                  <a:srgbClr val="000000"/>
                </a:solidFill>
                <a:latin typeface="Arial" pitchFamily="34" charset="0"/>
              </a:rPr>
              <a:t>Setting small, incremental goals:</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When someone achieves a small goal, his or her sense of self-efficacy increases. Taking the next step—and another—makes the goal seem attainable.</a:t>
            </a:r>
          </a:p>
          <a:p>
            <a:pPr algn="l" rtl="0"/>
            <a:endParaRPr lang="en-US" sz="2000" dirty="0" smtClean="0">
              <a:solidFill>
                <a:srgbClr val="000000"/>
              </a:solidFill>
              <a:latin typeface="Arial" pitchFamily="34" charset="0"/>
            </a:endParaRPr>
          </a:p>
          <a:p>
            <a:pPr algn="l" rtl="0"/>
            <a:r>
              <a:rPr lang="en-US" sz="2000" dirty="0" smtClean="0">
                <a:solidFill>
                  <a:srgbClr val="000000"/>
                </a:solidFill>
                <a:latin typeface="Arial" pitchFamily="34" charset="0"/>
              </a:rPr>
              <a:t>Behavioral contracting:</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Agreeing to a formal process that specifies goals and rewards so that individuals and groups will receive feedback, guidance, and praise for progress.</a:t>
            </a:r>
          </a:p>
          <a:p>
            <a:pPr algn="l" rtl="0">
              <a:buNone/>
            </a:pPr>
            <a:endParaRPr lang="en-US" sz="2000" dirty="0" smtClean="0">
              <a:solidFill>
                <a:srgbClr val="000000"/>
              </a:solidFill>
              <a:latin typeface="Arial" pitchFamily="34" charset="0"/>
            </a:endParaRPr>
          </a:p>
          <a:p>
            <a:pPr algn="l" rtl="0"/>
            <a:r>
              <a:rPr lang="en-US" sz="2000" dirty="0" smtClean="0">
                <a:solidFill>
                  <a:srgbClr val="000000"/>
                </a:solidFill>
                <a:latin typeface="Arial" pitchFamily="34" charset="0"/>
              </a:rPr>
              <a:t>Self-monitoring:</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Feedback from self-monitoring, such as keeping a journal, can reinforce determination to change and increase confidence in one’s ability to achieve the desired action.</a:t>
            </a:r>
            <a:endParaRPr lang="en-US" sz="2000" dirty="0" smtClean="0">
              <a:latin typeface="Arial" pitchFamily="34" charset="0"/>
            </a:endParaRPr>
          </a:p>
          <a:p>
            <a:pPr algn="l" rtl="0"/>
            <a:endParaRPr lang="en-US" sz="2000" dirty="0" smtClean="0">
              <a:latin typeface="Arial" pitchFamily="34" charset="0"/>
            </a:endParaRPr>
          </a:p>
          <a:p>
            <a:pPr algn="l" rtl="0"/>
            <a:r>
              <a:rPr lang="en-US" sz="2000" dirty="0" smtClean="0">
                <a:latin typeface="Arial" pitchFamily="34" charset="0"/>
              </a:rPr>
              <a:t>Finally, applying intermittent positive reinforcement over an extended period helps to maintain the desired behavior once it is adopted.</a:t>
            </a:r>
          </a:p>
          <a:p>
            <a:pPr algn="l" rtl="0"/>
            <a:endParaRPr lang="ar-SA" sz="20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46</a:t>
            </a:fld>
            <a:endParaRPr lang="en-US"/>
          </a:p>
        </p:txBody>
      </p:sp>
      <p:sp>
        <p:nvSpPr>
          <p:cNvPr id="7" name="مستطيل 6"/>
          <p:cNvSpPr/>
          <p:nvPr/>
        </p:nvSpPr>
        <p:spPr>
          <a:xfrm>
            <a:off x="2362650" y="38377"/>
            <a:ext cx="4209614" cy="461665"/>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400" dirty="0" smtClean="0">
                <a:latin typeface="+mj-lt"/>
              </a:rPr>
              <a:t>Social Learning Theory </a:t>
            </a:r>
            <a:endParaRPr lang="ar-SA" sz="2400" dirty="0">
              <a:latin typeface="+mj-lt"/>
            </a:endParaRPr>
          </a:p>
        </p:txBody>
      </p:sp>
    </p:spTree>
  </p:cSld>
  <p:clrMapOvr>
    <a:masterClrMapping/>
  </p:clrMapOvr>
  <p:transition>
    <p:push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47</a:t>
            </a:fld>
            <a:endParaRPr lang="en-US"/>
          </a:p>
        </p:txBody>
      </p:sp>
      <p:sp>
        <p:nvSpPr>
          <p:cNvPr id="7" name="Text Box 1"/>
          <p:cNvSpPr txBox="1">
            <a:spLocks noChangeArrowheads="1"/>
          </p:cNvSpPr>
          <p:nvPr/>
        </p:nvSpPr>
        <p:spPr bwMode="auto">
          <a:xfrm>
            <a:off x="288032" y="2572884"/>
            <a:ext cx="8676456" cy="143218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400" b="1" dirty="0" smtClean="0">
                <a:solidFill>
                  <a:srgbClr val="000000"/>
                </a:solidFill>
                <a:ea typeface="msgothic" charset="0"/>
                <a:cs typeface="msgothic" charset="0"/>
              </a:rPr>
              <a:t>Samples of Health – Education - Health Education </a:t>
            </a:r>
            <a:endParaRPr lang="en-GB" sz="2800" b="1" dirty="0" smtClean="0">
              <a:solidFill>
                <a:srgbClr val="000000"/>
              </a:solidFill>
              <a:ea typeface="msgothic" charset="0"/>
              <a:cs typeface="msgothic" charset="0"/>
            </a:endParaRP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GB" sz="2800" b="1" dirty="0" smtClean="0">
              <a:solidFill>
                <a:srgbClr val="000000"/>
              </a:solidFill>
              <a:ea typeface="msgothic" charset="0"/>
              <a:cs typeface="msgothic" charset="0"/>
            </a:endParaRP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400" b="1" dirty="0" smtClean="0">
                <a:solidFill>
                  <a:srgbClr val="000000"/>
                </a:solidFill>
                <a:ea typeface="msgothic" charset="0"/>
                <a:cs typeface="msgothic" charset="0"/>
              </a:rPr>
              <a:t>Philosophies - </a:t>
            </a:r>
            <a:r>
              <a:rPr lang="en-GB" sz="2400" b="1" dirty="0" smtClean="0">
                <a:solidFill>
                  <a:srgbClr val="000000"/>
                </a:solidFill>
                <a:ea typeface="msgothic" charset="0"/>
                <a:cs typeface="msgothic" charset="0"/>
              </a:rPr>
              <a:t>Theories &amp; Process Models – Approach</a:t>
            </a:r>
            <a:endParaRPr lang="en-GB" sz="2400" b="1" dirty="0">
              <a:solidFill>
                <a:srgbClr val="000000"/>
              </a:solidFill>
              <a:ea typeface="msgothic" charset="0"/>
              <a:cs typeface="msgothic" charset="0"/>
            </a:endParaRPr>
          </a:p>
        </p:txBody>
      </p:sp>
    </p:spTree>
  </p:cSld>
  <p:clrMapOvr>
    <a:masterClrMapping/>
  </p:clrMapOvr>
  <p:transition>
    <p:push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571604" y="24450"/>
            <a:ext cx="6461138" cy="54703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Samples of Health Education </a:t>
            </a: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Philosophies - Theories  -  Process Model \ Approach</a:t>
            </a:r>
            <a:endParaRPr lang="en-GB" sz="1500" b="1" dirty="0">
              <a:solidFill>
                <a:srgbClr val="000000"/>
              </a:solidFill>
              <a:ea typeface="msgothic" charset="0"/>
              <a:cs typeface="msgothic" charset="0"/>
            </a:endParaRPr>
          </a:p>
        </p:txBody>
      </p:sp>
      <p:sp>
        <p:nvSpPr>
          <p:cNvPr id="11" name="مستطيل 10"/>
          <p:cNvSpPr/>
          <p:nvPr/>
        </p:nvSpPr>
        <p:spPr>
          <a:xfrm>
            <a:off x="285688" y="3933056"/>
            <a:ext cx="8858312" cy="1692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500" dirty="0" smtClean="0">
                <a:hlinkClick r:id="rId4"/>
              </a:rPr>
              <a:t>http://faculty.ksu.edu.sa/JOHALI/Publications/Forms/AllItems.aspx?RootFolder=%2FJOHALI%2FPublications%2FMy%20Publishing%20Books&amp;FolderCTID=0x0120009493C311010EAF4994AA8F69DDB1DF8E&amp;View={8B47BFA9-043E-4834-8EC5-5A724A4AA026}</a:t>
            </a:r>
            <a:r>
              <a:rPr lang="en-US" sz="500" dirty="0" smtClean="0"/>
              <a:t>   </a:t>
            </a:r>
            <a:endParaRPr lang="ar-SA" sz="500" dirty="0"/>
          </a:p>
        </p:txBody>
      </p:sp>
      <p:sp>
        <p:nvSpPr>
          <p:cNvPr id="1013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1377" name="Object 1"/>
          <p:cNvGraphicFramePr>
            <a:graphicFrameLocks noChangeAspect="1"/>
          </p:cNvGraphicFramePr>
          <p:nvPr/>
        </p:nvGraphicFramePr>
        <p:xfrm>
          <a:off x="1475656" y="932660"/>
          <a:ext cx="6192688" cy="3000396"/>
        </p:xfrm>
        <a:graphic>
          <a:graphicData uri="http://schemas.openxmlformats.org/presentationml/2006/ole">
            <p:oleObj spid="_x0000_s101377" name="شريحة" r:id="rId5" imgW="4500532" imgH="3375674" progId="PowerPoint.Slide.12">
              <p:embed/>
            </p:oleObj>
          </a:graphicData>
        </a:graphic>
      </p:graphicFrame>
      <p:sp>
        <p:nvSpPr>
          <p:cNvPr id="101379" name="Rectangle 3"/>
          <p:cNvSpPr>
            <a:spLocks noChangeArrowheads="1"/>
          </p:cNvSpPr>
          <p:nvPr/>
        </p:nvSpPr>
        <p:spPr bwMode="auto">
          <a:xfrm>
            <a:off x="3275856" y="548680"/>
            <a:ext cx="2232248" cy="33855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bg2"/>
                </a:solidFill>
                <a:effectLst/>
                <a:latin typeface="Calibri" pitchFamily="34" charset="0"/>
                <a:ea typeface="Calibri" pitchFamily="34" charset="0"/>
                <a:cs typeface="Arial" pitchFamily="34" charset="0"/>
              </a:rPr>
              <a:t>Johali</a:t>
            </a:r>
            <a:r>
              <a:rPr kumimoji="0" lang="en-US" sz="1600" b="1" i="0" u="none" strike="noStrike" cap="none" normalizeH="0" baseline="0" dirty="0" smtClean="0">
                <a:ln>
                  <a:noFill/>
                </a:ln>
                <a:solidFill>
                  <a:schemeClr val="bg2"/>
                </a:solidFill>
                <a:effectLst/>
                <a:latin typeface="Calibri" pitchFamily="34" charset="0"/>
                <a:ea typeface="Calibri" pitchFamily="34" charset="0"/>
                <a:cs typeface="Arial" pitchFamily="34" charset="0"/>
              </a:rPr>
              <a:t> 1995 Philosophy</a:t>
            </a:r>
            <a:endParaRPr kumimoji="0" lang="en-US" sz="1600" b="1" i="0" u="none" strike="noStrike" cap="none" normalizeH="0" baseline="0" dirty="0" smtClean="0">
              <a:ln>
                <a:noFill/>
              </a:ln>
              <a:solidFill>
                <a:schemeClr val="bg2"/>
              </a:solidFill>
              <a:effectLst/>
              <a:latin typeface="Arial" pitchFamily="34" charset="0"/>
              <a:cs typeface="Arial" pitchFamily="34" charset="0"/>
            </a:endParaRPr>
          </a:p>
        </p:txBody>
      </p:sp>
      <p:pic>
        <p:nvPicPr>
          <p:cNvPr id="7" name="Picture 2" descr="C:\Users\user-26-4-12\Documents\Scanned Documents\UKP2000PartnershipPaediatric N C Philo.bmp"/>
          <p:cNvPicPr>
            <a:picLocks noChangeAspect="1" noChangeArrowheads="1"/>
          </p:cNvPicPr>
          <p:nvPr/>
        </p:nvPicPr>
        <p:blipFill>
          <a:blip r:embed="rId6" cstate="print"/>
          <a:srcRect l="1814" t="19791" r="12355" b="25000"/>
          <a:stretch>
            <a:fillRect/>
          </a:stretch>
        </p:blipFill>
        <p:spPr bwMode="auto">
          <a:xfrm>
            <a:off x="357158" y="4357695"/>
            <a:ext cx="3891516" cy="2286016"/>
          </a:xfrm>
          <a:prstGeom prst="rect">
            <a:avLst/>
          </a:prstGeom>
          <a:ln w="88900" cap="sq" cmpd="thickThin">
            <a:solidFill>
              <a:srgbClr val="000000"/>
            </a:solidFill>
            <a:prstDash val="solid"/>
            <a:miter lim="800000"/>
          </a:ln>
          <a:effectLst>
            <a:innerShdw blurRad="76200">
              <a:srgbClr val="000000"/>
            </a:innerShdw>
          </a:effectLst>
        </p:spPr>
      </p:pic>
      <p:pic>
        <p:nvPicPr>
          <p:cNvPr id="8" name="Picture 5" descr="C:\Users\user-26-4-12\Documents\Scanned Documents\Johali1995 Gibbons Modefied Model.bmp"/>
          <p:cNvPicPr>
            <a:picLocks noChangeAspect="1" noChangeArrowheads="1"/>
          </p:cNvPicPr>
          <p:nvPr/>
        </p:nvPicPr>
        <p:blipFill>
          <a:blip r:embed="rId7" cstate="print"/>
          <a:srcRect l="3847" t="13244" r="5385" b="45833"/>
          <a:stretch>
            <a:fillRect/>
          </a:stretch>
        </p:blipFill>
        <p:spPr bwMode="auto">
          <a:xfrm>
            <a:off x="4857752" y="4292563"/>
            <a:ext cx="3560640" cy="2422585"/>
          </a:xfrm>
          <a:prstGeom prst="rect">
            <a:avLst/>
          </a:prstGeom>
          <a:ln w="25400" cap="sq" cmpd="thickThin">
            <a:solidFill>
              <a:srgbClr val="00B050"/>
            </a:solidFill>
            <a:prstDash val="solid"/>
            <a:miter lim="800000"/>
          </a:ln>
          <a:effectLst>
            <a:innerShdw blurRad="76200">
              <a:srgbClr val="000000"/>
            </a:innerShdw>
          </a:effectLst>
        </p:spPr>
      </p:pic>
      <p:sp>
        <p:nvSpPr>
          <p:cNvPr id="9" name="عنصر نائب للتاريخ 8"/>
          <p:cNvSpPr>
            <a:spLocks noGrp="1"/>
          </p:cNvSpPr>
          <p:nvPr>
            <p:ph type="dt" sz="half" idx="10"/>
          </p:nvPr>
        </p:nvSpPr>
        <p:spPr/>
        <p:txBody>
          <a:bodyPr/>
          <a:lstStyle/>
          <a:p>
            <a:pPr>
              <a:defRPr/>
            </a:pPr>
            <a:r>
              <a:rPr lang="ar-SA" smtClean="0"/>
              <a:t>CHS382</a:t>
            </a:r>
            <a:endParaRPr lang="en-US"/>
          </a:p>
        </p:txBody>
      </p:sp>
      <p:sp>
        <p:nvSpPr>
          <p:cNvPr id="10" name="عنصر نائب لرقم الشريحة 9"/>
          <p:cNvSpPr>
            <a:spLocks noGrp="1"/>
          </p:cNvSpPr>
          <p:nvPr>
            <p:ph type="sldNum" sz="quarter" idx="12"/>
          </p:nvPr>
        </p:nvSpPr>
        <p:spPr/>
        <p:txBody>
          <a:bodyPr/>
          <a:lstStyle/>
          <a:p>
            <a:pPr>
              <a:defRPr/>
            </a:pPr>
            <a:fld id="{EFDC60A6-13D5-4900-9D45-FC2CC50B2D43}" type="slidenum">
              <a:rPr lang="ar-SA" smtClean="0"/>
              <a:pPr>
                <a:defRPr/>
              </a:pPr>
              <a:t>48</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714480" y="71414"/>
            <a:ext cx="6461138" cy="54703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Samples of Health Education </a:t>
            </a: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Paradigms – Theories &amp; Process Model – Approach</a:t>
            </a:r>
            <a:endParaRPr lang="en-GB" sz="1500" b="1" dirty="0">
              <a:solidFill>
                <a:srgbClr val="000000"/>
              </a:solidFill>
              <a:ea typeface="msgothic" charset="0"/>
              <a:cs typeface="msgothic" charset="0"/>
            </a:endParaRPr>
          </a:p>
        </p:txBody>
      </p:sp>
      <p:pic>
        <p:nvPicPr>
          <p:cNvPr id="3075" name="Picture 3"/>
          <p:cNvPicPr>
            <a:picLocks noChangeAspect="1" noChangeArrowheads="1"/>
          </p:cNvPicPr>
          <p:nvPr/>
        </p:nvPicPr>
        <p:blipFill>
          <a:blip r:embed="rId3" cstate="print"/>
          <a:srcRect/>
          <a:stretch>
            <a:fillRect/>
          </a:stretch>
        </p:blipFill>
        <p:spPr bwMode="auto">
          <a:xfrm>
            <a:off x="428596" y="1000108"/>
            <a:ext cx="3714776" cy="3929090"/>
          </a:xfrm>
          <a:prstGeom prst="rect">
            <a:avLst/>
          </a:prstGeom>
          <a:noFill/>
          <a:ln w="9525">
            <a:noFill/>
            <a:round/>
            <a:headEnd/>
            <a:tailEnd/>
          </a:ln>
          <a:effectLst/>
        </p:spPr>
      </p:pic>
      <p:sp>
        <p:nvSpPr>
          <p:cNvPr id="3076" name="Text Box 4"/>
          <p:cNvSpPr txBox="1">
            <a:spLocks noChangeArrowheads="1"/>
          </p:cNvSpPr>
          <p:nvPr/>
        </p:nvSpPr>
        <p:spPr bwMode="auto">
          <a:xfrm>
            <a:off x="2714612" y="6357958"/>
            <a:ext cx="3918240" cy="231864"/>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0" tIns="0" rIns="0" bIns="0"/>
          <a:lstStyle/>
          <a:p>
            <a:pPr algn="ctr">
              <a:tabLst>
                <a:tab pos="656650" algn="l"/>
                <a:tab pos="1313299" algn="l"/>
                <a:tab pos="1969949" algn="l"/>
                <a:tab pos="2626599" algn="l"/>
                <a:tab pos="3283248" algn="l"/>
              </a:tabLst>
            </a:pPr>
            <a:r>
              <a:rPr lang="ar-SA" sz="1100" b="1" dirty="0" smtClean="0">
                <a:solidFill>
                  <a:srgbClr val="000000"/>
                </a:solidFill>
                <a:ea typeface="msgothic" charset="0"/>
                <a:cs typeface="msgothic" charset="0"/>
              </a:rPr>
              <a:t> </a:t>
            </a:r>
            <a:r>
              <a:rPr lang="en-GB" sz="1100" b="1" dirty="0" smtClean="0">
                <a:solidFill>
                  <a:srgbClr val="000000"/>
                </a:solidFill>
                <a:ea typeface="msgothic" charset="0"/>
                <a:cs typeface="msgothic" charset="0"/>
              </a:rPr>
              <a:t>Green </a:t>
            </a:r>
            <a:r>
              <a:rPr lang="en-GB" sz="1100" b="1" dirty="0">
                <a:solidFill>
                  <a:srgbClr val="000000"/>
                </a:solidFill>
                <a:ea typeface="msgothic" charset="0"/>
                <a:cs typeface="msgothic" charset="0"/>
              </a:rPr>
              <a:t>J Health Educ. Res. 2000;15:125-129</a:t>
            </a:r>
          </a:p>
        </p:txBody>
      </p:sp>
      <p:pic>
        <p:nvPicPr>
          <p:cNvPr id="7" name="Picture 3"/>
          <p:cNvPicPr>
            <a:picLocks noChangeAspect="1" noChangeArrowheads="1"/>
          </p:cNvPicPr>
          <p:nvPr/>
        </p:nvPicPr>
        <p:blipFill>
          <a:blip r:embed="rId4" cstate="print"/>
          <a:srcRect/>
          <a:stretch>
            <a:fillRect/>
          </a:stretch>
        </p:blipFill>
        <p:spPr bwMode="auto">
          <a:xfrm>
            <a:off x="5000628" y="1214422"/>
            <a:ext cx="3643338" cy="3857653"/>
          </a:xfrm>
          <a:prstGeom prst="rect">
            <a:avLst/>
          </a:prstGeom>
          <a:noFill/>
          <a:ln w="9525">
            <a:noFill/>
            <a:round/>
            <a:headEnd/>
            <a:tailEnd/>
          </a:ln>
          <a:effectLst/>
        </p:spPr>
      </p:pic>
      <p:sp>
        <p:nvSpPr>
          <p:cNvPr id="8" name="سهم مسنن إلى اليمين 7"/>
          <p:cNvSpPr/>
          <p:nvPr/>
        </p:nvSpPr>
        <p:spPr>
          <a:xfrm>
            <a:off x="4071934" y="2730054"/>
            <a:ext cx="785818" cy="627508"/>
          </a:xfrm>
          <a:prstGeom prst="notched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Text Box 1"/>
          <p:cNvSpPr txBox="1">
            <a:spLocks noChangeArrowheads="1"/>
          </p:cNvSpPr>
          <p:nvPr/>
        </p:nvSpPr>
        <p:spPr bwMode="auto">
          <a:xfrm>
            <a:off x="1500166" y="5357826"/>
            <a:ext cx="7500990" cy="33271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0" tIns="0" rIns="0" bIns="0"/>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200" b="1" dirty="0">
                <a:solidFill>
                  <a:srgbClr val="000000"/>
                </a:solidFill>
                <a:latin typeface="Times New Roman" pitchFamily="18" charset="0"/>
                <a:ea typeface="msgothic" charset="0"/>
                <a:cs typeface="Times New Roman" pitchFamily="18" charset="0"/>
              </a:rPr>
              <a:t>The development and application of theory</a:t>
            </a:r>
            <a:r>
              <a:rPr lang="en-GB" sz="1200" b="1" dirty="0" smtClean="0">
                <a:solidFill>
                  <a:srgbClr val="000000"/>
                </a:solidFill>
                <a:latin typeface="Times New Roman" pitchFamily="18" charset="0"/>
                <a:ea typeface="msgothic" charset="0"/>
                <a:cs typeface="Times New Roman" pitchFamily="18" charset="0"/>
              </a:rPr>
              <a:t>— </a:t>
            </a:r>
            <a:r>
              <a:rPr lang="en-GB" sz="1200" b="1" dirty="0" err="1" smtClean="0">
                <a:solidFill>
                  <a:srgbClr val="000000"/>
                </a:solidFill>
                <a:latin typeface="Times New Roman" pitchFamily="18" charset="0"/>
                <a:ea typeface="msgothic" charset="0"/>
                <a:cs typeface="Times New Roman" pitchFamily="18" charset="0"/>
              </a:rPr>
              <a:t>hypothetico</a:t>
            </a:r>
            <a:r>
              <a:rPr lang="en-GB" sz="1200" b="1" dirty="0" smtClean="0">
                <a:solidFill>
                  <a:srgbClr val="000000"/>
                </a:solidFill>
                <a:latin typeface="Times New Roman" pitchFamily="18" charset="0"/>
                <a:ea typeface="msgothic" charset="0"/>
                <a:cs typeface="Times New Roman" pitchFamily="18" charset="0"/>
              </a:rPr>
              <a:t>-</a:t>
            </a:r>
            <a:r>
              <a:rPr lang="en-GB" sz="1400" b="1" dirty="0" smtClean="0">
                <a:solidFill>
                  <a:srgbClr val="000000"/>
                </a:solidFill>
                <a:latin typeface="Times New Roman" pitchFamily="18" charset="0"/>
                <a:ea typeface="msgothic" charset="0"/>
                <a:cs typeface="Times New Roman" pitchFamily="18" charset="0"/>
              </a:rPr>
              <a:t>deductive</a:t>
            </a:r>
            <a:r>
              <a:rPr lang="en-GB" sz="1200" b="1" dirty="0" smtClean="0">
                <a:solidFill>
                  <a:srgbClr val="000000"/>
                </a:solidFill>
                <a:latin typeface="Times New Roman" pitchFamily="18" charset="0"/>
                <a:ea typeface="msgothic" charset="0"/>
                <a:cs typeface="Times New Roman" pitchFamily="18" charset="0"/>
              </a:rPr>
              <a:t> </a:t>
            </a:r>
            <a:r>
              <a:rPr lang="en-GB" sz="1200" b="1" dirty="0">
                <a:solidFill>
                  <a:srgbClr val="000000"/>
                </a:solidFill>
                <a:latin typeface="Times New Roman" pitchFamily="18" charset="0"/>
                <a:ea typeface="msgothic" charset="0"/>
                <a:cs typeface="Times New Roman" pitchFamily="18" charset="0"/>
              </a:rPr>
              <a:t>and i</a:t>
            </a:r>
            <a:r>
              <a:rPr lang="en-GB" sz="1400" b="1" dirty="0">
                <a:solidFill>
                  <a:srgbClr val="000000"/>
                </a:solidFill>
                <a:latin typeface="Times New Roman" pitchFamily="18" charset="0"/>
                <a:ea typeface="msgothic" charset="0"/>
                <a:cs typeface="Times New Roman" pitchFamily="18" charset="0"/>
              </a:rPr>
              <a:t>nductive</a:t>
            </a:r>
            <a:r>
              <a:rPr lang="en-GB" sz="1200" b="1" dirty="0">
                <a:solidFill>
                  <a:srgbClr val="000000"/>
                </a:solidFill>
                <a:latin typeface="Times New Roman" pitchFamily="18" charset="0"/>
                <a:ea typeface="msgothic" charset="0"/>
                <a:cs typeface="Times New Roman" pitchFamily="18" charset="0"/>
              </a:rPr>
              <a:t> approaches combined.</a:t>
            </a:r>
          </a:p>
        </p:txBody>
      </p:sp>
      <p:sp>
        <p:nvSpPr>
          <p:cNvPr id="10" name="عنصر نائب للتاريخ 9"/>
          <p:cNvSpPr>
            <a:spLocks noGrp="1"/>
          </p:cNvSpPr>
          <p:nvPr>
            <p:ph type="dt" sz="half" idx="10"/>
          </p:nvPr>
        </p:nvSpPr>
        <p:spPr/>
        <p:txBody>
          <a:bodyPr/>
          <a:lstStyle/>
          <a:p>
            <a:pPr>
              <a:defRPr/>
            </a:pPr>
            <a:r>
              <a:rPr lang="ar-SA" smtClean="0"/>
              <a:t>CHS382</a:t>
            </a:r>
            <a:endParaRPr lang="en-US"/>
          </a:p>
        </p:txBody>
      </p:sp>
      <p:sp>
        <p:nvSpPr>
          <p:cNvPr id="11" name="عنصر نائب لرقم الشريحة 10"/>
          <p:cNvSpPr>
            <a:spLocks noGrp="1"/>
          </p:cNvSpPr>
          <p:nvPr>
            <p:ph type="sldNum" sz="quarter" idx="12"/>
          </p:nvPr>
        </p:nvSpPr>
        <p:spPr/>
        <p:txBody>
          <a:bodyPr/>
          <a:lstStyle/>
          <a:p>
            <a:pPr>
              <a:defRPr/>
            </a:pPr>
            <a:fld id="{EFDC60A6-13D5-4900-9D45-FC2CC50B2D43}" type="slidenum">
              <a:rPr lang="ar-SA" smtClean="0"/>
              <a:pPr>
                <a:defRPr/>
              </a:pPr>
              <a:t>49</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
        <p:nvSpPr>
          <p:cNvPr id="13" name="مستطيل 12"/>
          <p:cNvSpPr/>
          <p:nvPr/>
        </p:nvSpPr>
        <p:spPr>
          <a:xfrm>
            <a:off x="6205614" y="692696"/>
            <a:ext cx="111280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2000" dirty="0" smtClean="0">
                <a:ea typeface="msgothic" charset="0"/>
                <a:cs typeface="msgothic" charset="0"/>
              </a:rPr>
              <a:t>Applied </a:t>
            </a:r>
            <a:endParaRPr lang="en-US"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214414" y="142852"/>
            <a:ext cx="7358114" cy="35719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b="1" dirty="0" smtClean="0"/>
              <a:t>CHS 382 Course Description &amp; L Objectives</a:t>
            </a:r>
            <a:endParaRPr lang="ar-SA" sz="2400" b="1" dirty="0"/>
          </a:p>
        </p:txBody>
      </p:sp>
      <p:sp>
        <p:nvSpPr>
          <p:cNvPr id="5" name="عنصر نائب للتاريخ 4"/>
          <p:cNvSpPr>
            <a:spLocks noGrp="1"/>
          </p:cNvSpPr>
          <p:nvPr>
            <p:ph type="dt" sz="half" idx="10"/>
          </p:nvPr>
        </p:nvSpPr>
        <p:spPr>
          <a:xfrm>
            <a:off x="214282" y="6494507"/>
            <a:ext cx="1901825" cy="29207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001024" y="6524650"/>
            <a:ext cx="928694" cy="261936"/>
          </a:xfrm>
        </p:spPr>
        <p:txBody>
          <a:bodyPr/>
          <a:lstStyle/>
          <a:p>
            <a:pPr>
              <a:defRPr/>
            </a:pPr>
            <a:fld id="{978C93D2-0CD3-44E6-B74B-98515F7048D2}" type="slidenum">
              <a:rPr lang="ar-SA" smtClean="0"/>
              <a:pPr>
                <a:defRPr/>
              </a:pPr>
              <a:t>5</a:t>
            </a:fld>
            <a:endParaRPr lang="en-US" dirty="0"/>
          </a:p>
        </p:txBody>
      </p:sp>
      <p:sp>
        <p:nvSpPr>
          <p:cNvPr id="7" name="عنصر نائب للتذييل 6"/>
          <p:cNvSpPr>
            <a:spLocks noGrp="1"/>
          </p:cNvSpPr>
          <p:nvPr>
            <p:ph type="ftr" sz="quarter" idx="11"/>
          </p:nvPr>
        </p:nvSpPr>
        <p:spPr>
          <a:xfrm>
            <a:off x="3429000" y="6494507"/>
            <a:ext cx="2895600" cy="292079"/>
          </a:xfrm>
        </p:spPr>
        <p:txBody>
          <a:bodyPr/>
          <a:lstStyle/>
          <a:p>
            <a:pPr>
              <a:defRPr/>
            </a:pPr>
            <a:r>
              <a:rPr lang="en-US" smtClean="0"/>
              <a:t>Johali1stFUHE2016</a:t>
            </a:r>
            <a:endParaRPr lang="en-US" dirty="0"/>
          </a:p>
        </p:txBody>
      </p:sp>
      <p:sp>
        <p:nvSpPr>
          <p:cNvPr id="134146" name="Rectangle 2"/>
          <p:cNvSpPr>
            <a:spLocks noChangeArrowheads="1"/>
          </p:cNvSpPr>
          <p:nvPr/>
        </p:nvSpPr>
        <p:spPr bwMode="auto">
          <a:xfrm>
            <a:off x="571472" y="3573016"/>
            <a:ext cx="8429684" cy="255454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sz="2000" dirty="0" smtClean="0"/>
              <a:t>This is the second introductory course to health education, starting  following and probing the historical evolution ‘developments’ of 'health education plus promotion' – its origin, grow and evolve ‘or can grow and evolve’ to assure quality. It strives to cover the essentials in ‘health arts, values and images, philosophical ethics, sciences 'theories, models, and approaches' with more focus on health communication “types, levels, components, process and barriers” that associated with quality of health education and promotion. </a:t>
            </a:r>
          </a:p>
        </p:txBody>
      </p:sp>
      <p:pic>
        <p:nvPicPr>
          <p:cNvPr id="134145" name="صورة 1" descr="External Web Site Icon">
            <a:hlinkClick r:id="rId2"/>
          </p:cNvPr>
          <p:cNvPicPr>
            <a:picLocks noChangeAspect="1" noChangeArrowheads="1"/>
          </p:cNvPicPr>
          <p:nvPr/>
        </p:nvPicPr>
        <p:blipFill>
          <a:blip r:embed="rId3" cstate="print"/>
          <a:srcRect/>
          <a:stretch>
            <a:fillRect/>
          </a:stretch>
        </p:blipFill>
        <p:spPr bwMode="auto">
          <a:xfrm>
            <a:off x="0" y="457200"/>
            <a:ext cx="95250" cy="95250"/>
          </a:xfrm>
          <a:prstGeom prst="rect">
            <a:avLst/>
          </a:prstGeom>
          <a:noFill/>
        </p:spPr>
      </p:pic>
      <p:sp>
        <p:nvSpPr>
          <p:cNvPr id="12" name="مستطيل 11"/>
          <p:cNvSpPr/>
          <p:nvPr/>
        </p:nvSpPr>
        <p:spPr>
          <a:xfrm>
            <a:off x="472596" y="2691466"/>
            <a:ext cx="2313454"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ctr" rtl="0"/>
            <a:r>
              <a:rPr lang="en-US" b="1" i="1" dirty="0" smtClean="0">
                <a:ea typeface="Times New Roman" pitchFamily="18" charset="0"/>
              </a:rPr>
              <a:t>Course Description</a:t>
            </a:r>
            <a:endParaRPr lang="en-US" sz="2800" dirty="0" smtClean="0"/>
          </a:p>
        </p:txBody>
      </p:sp>
      <p:graphicFrame>
        <p:nvGraphicFramePr>
          <p:cNvPr id="11" name="جدول 10"/>
          <p:cNvGraphicFramePr>
            <a:graphicFrameLocks noGrp="1"/>
          </p:cNvGraphicFramePr>
          <p:nvPr/>
        </p:nvGraphicFramePr>
        <p:xfrm>
          <a:off x="785785" y="746372"/>
          <a:ext cx="7858181" cy="1892808"/>
        </p:xfrm>
        <a:graphic>
          <a:graphicData uri="http://schemas.openxmlformats.org/drawingml/2006/table">
            <a:tbl>
              <a:tblPr/>
              <a:tblGrid>
                <a:gridCol w="1920156"/>
                <a:gridCol w="1650035"/>
                <a:gridCol w="1584176"/>
                <a:gridCol w="2703814"/>
              </a:tblGrid>
              <a:tr h="306070">
                <a:tc>
                  <a:txBody>
                    <a:bodyPr/>
                    <a:lstStyle/>
                    <a:p>
                      <a:pPr algn="l" rtl="0">
                        <a:lnSpc>
                          <a:spcPct val="115000"/>
                        </a:lnSpc>
                        <a:spcAft>
                          <a:spcPts val="0"/>
                        </a:spcAft>
                      </a:pPr>
                      <a:r>
                        <a:rPr lang="en-US" sz="1600" b="1" dirty="0">
                          <a:solidFill>
                            <a:srgbClr val="FFFFFF"/>
                          </a:solidFill>
                          <a:latin typeface="+mj-lt"/>
                          <a:ea typeface="Times New Roman"/>
                          <a:cs typeface="Times New Roman"/>
                        </a:rPr>
                        <a:t>Course (code and NO):</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(CHS 382)</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Course title:</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Fundamentals of health education</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273050">
                <a:tc>
                  <a:txBody>
                    <a:bodyPr/>
                    <a:lstStyle/>
                    <a:p>
                      <a:pPr algn="l" rtl="0">
                        <a:lnSpc>
                          <a:spcPct val="115000"/>
                        </a:lnSpc>
                        <a:spcAft>
                          <a:spcPts val="0"/>
                        </a:spcAft>
                      </a:pPr>
                      <a:r>
                        <a:rPr lang="en-US" sz="1600" b="1" dirty="0">
                          <a:solidFill>
                            <a:srgbClr val="FFFFFF"/>
                          </a:solidFill>
                          <a:latin typeface="+mj-lt"/>
                          <a:ea typeface="Times New Roman"/>
                          <a:cs typeface="Times New Roman"/>
                        </a:rPr>
                        <a:t>Credit hours:</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 2 (2+0</a:t>
                      </a:r>
                      <a:r>
                        <a:rPr lang="en-US" sz="1600" b="1" dirty="0" smtClean="0">
                          <a:solidFill>
                            <a:srgbClr val="FFFFFF"/>
                          </a:solidFill>
                          <a:latin typeface="+mj-lt"/>
                          <a:ea typeface="Times New Roman"/>
                          <a:cs typeface="Times New Roman"/>
                        </a:rPr>
                        <a:t>) </a:t>
                      </a:r>
                      <a:r>
                        <a:rPr lang="en-US" sz="1400" b="1" dirty="0" smtClean="0">
                          <a:solidFill>
                            <a:srgbClr val="FFFFFF"/>
                          </a:solidFill>
                          <a:latin typeface="+mj-lt"/>
                          <a:ea typeface="Times New Roman"/>
                          <a:cs typeface="Times New Roman"/>
                        </a:rPr>
                        <a:t>change ne (1+1)</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Level:</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5</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273050">
                <a:tc>
                  <a:txBody>
                    <a:bodyPr/>
                    <a:lstStyle/>
                    <a:p>
                      <a:pPr algn="l" rtl="0">
                        <a:lnSpc>
                          <a:spcPct val="115000"/>
                        </a:lnSpc>
                        <a:spcAft>
                          <a:spcPts val="0"/>
                        </a:spcAft>
                      </a:pPr>
                      <a:r>
                        <a:rPr lang="en-US" sz="1600" b="1">
                          <a:solidFill>
                            <a:srgbClr val="FFFFFF"/>
                          </a:solidFill>
                          <a:latin typeface="+mj-lt"/>
                          <a:ea typeface="Times New Roman"/>
                          <a:cs typeface="Times New Roman"/>
                        </a:rPr>
                        <a:t>Contact hours:</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2</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Prerequisite:</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CHS 212</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0">
                <a:tc gridSpan="4">
                  <a:txBody>
                    <a:bodyPr/>
                    <a:lstStyle/>
                    <a:p>
                      <a:pPr algn="l">
                        <a:lnSpc>
                          <a:spcPct val="115000"/>
                        </a:lnSpc>
                      </a:pPr>
                      <a:endParaRPr lang="en-US" sz="1600" dirty="0">
                        <a:latin typeface="+mj-lt"/>
                        <a:ea typeface="Times New Roman"/>
                        <a:cs typeface="Arial"/>
                      </a:endParaRPr>
                    </a:p>
                  </a:txBody>
                  <a:tcPr marL="68580" marR="68580" marT="0" marB="0" anchor="ctr">
                    <a:lnL>
                      <a:noFill/>
                    </a:lnL>
                    <a:lnR>
                      <a:noFill/>
                    </a:lnR>
                    <a:lnT>
                      <a:noFill/>
                    </a:lnT>
                    <a:lnB>
                      <a:noFill/>
                    </a:lnB>
                    <a:solidFill>
                      <a:srgbClr val="FFFFF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ransition>
    <p:push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28604"/>
            <a:ext cx="8929686" cy="500066"/>
          </a:xfrm>
        </p:spPr>
        <p:style>
          <a:lnRef idx="2">
            <a:schemeClr val="dk1"/>
          </a:lnRef>
          <a:fillRef idx="1">
            <a:schemeClr val="lt1"/>
          </a:fillRef>
          <a:effectRef idx="0">
            <a:schemeClr val="dk1"/>
          </a:effectRef>
          <a:fontRef idx="minor">
            <a:schemeClr val="dk1"/>
          </a:fontRef>
        </p:style>
        <p:txBody>
          <a:bodyPr/>
          <a:lstStyle/>
          <a:p>
            <a:pPr rtl="0"/>
            <a:r>
              <a:rPr lang="en-US" sz="1800" dirty="0" smtClean="0"/>
              <a:t>Reasoning the Samples &amp; Created  Islamic the HEP Theories – Some Reasons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50</a:t>
            </a:fld>
            <a:endParaRPr lang="en-US"/>
          </a:p>
        </p:txBody>
      </p:sp>
      <p:sp>
        <p:nvSpPr>
          <p:cNvPr id="7" name="مستطيل 6"/>
          <p:cNvSpPr/>
          <p:nvPr/>
        </p:nvSpPr>
        <p:spPr>
          <a:xfrm>
            <a:off x="971600" y="1196752"/>
            <a:ext cx="7100292" cy="483209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2800" dirty="0" smtClean="0">
                <a:solidFill>
                  <a:schemeClr val="bg1"/>
                </a:solidFill>
              </a:rPr>
              <a:t>- Assure quality required perfecting all Western sciences by Islam </a:t>
            </a:r>
          </a:p>
          <a:p>
            <a:pPr algn="l" rtl="0"/>
            <a:r>
              <a:rPr lang="en-US" sz="2800" dirty="0" smtClean="0">
                <a:solidFill>
                  <a:schemeClr val="bg1"/>
                </a:solidFill>
              </a:rPr>
              <a:t> </a:t>
            </a:r>
          </a:p>
          <a:p>
            <a:pPr algn="l" rtl="0"/>
            <a:r>
              <a:rPr lang="en-US" sz="2800" dirty="0" smtClean="0">
                <a:solidFill>
                  <a:schemeClr val="bg1"/>
                </a:solidFill>
              </a:rPr>
              <a:t>- Improving global health requires behavior change at every level—individuals, families, communities, organizations, and policymaking bodies</a:t>
            </a:r>
          </a:p>
          <a:p>
            <a:pPr algn="l" rtl="0"/>
            <a:endParaRPr lang="en-US" sz="2800" dirty="0" smtClean="0">
              <a:solidFill>
                <a:schemeClr val="bg1"/>
              </a:solidFill>
            </a:endParaRPr>
          </a:p>
          <a:p>
            <a:pPr algn="l" rtl="0"/>
            <a:r>
              <a:rPr lang="en-US" sz="2800" dirty="0" smtClean="0">
                <a:solidFill>
                  <a:schemeClr val="bg1"/>
                </a:solidFill>
              </a:rPr>
              <a:t>- Evidence-based behavioral theories and successful behavior-change case histories point the way</a:t>
            </a:r>
            <a:endParaRPr lang="en-US" sz="2800" dirty="0">
              <a:solidFill>
                <a:schemeClr val="bg1"/>
              </a:solidFill>
            </a:endParaRPr>
          </a:p>
        </p:txBody>
      </p:sp>
    </p:spTree>
  </p:cSld>
  <p:clrMapOvr>
    <a:masterClrMapping/>
  </p:clrMapOvr>
  <p:transition>
    <p:push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3" name="Rectangle 35"/>
          <p:cNvSpPr>
            <a:spLocks noChangeArrowheads="1"/>
          </p:cNvSpPr>
          <p:nvPr/>
        </p:nvSpPr>
        <p:spPr bwMode="auto">
          <a:xfrm>
            <a:off x="197296" y="1196752"/>
            <a:ext cx="8839200" cy="557214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endParaRPr lang="en-GB" sz="1400" dirty="0"/>
          </a:p>
        </p:txBody>
      </p:sp>
      <p:sp>
        <p:nvSpPr>
          <p:cNvPr id="9219" name="Line 33"/>
          <p:cNvSpPr>
            <a:spLocks noChangeShapeType="1"/>
          </p:cNvSpPr>
          <p:nvPr/>
        </p:nvSpPr>
        <p:spPr bwMode="auto">
          <a:xfrm flipV="1">
            <a:off x="3357554" y="2285992"/>
            <a:ext cx="0" cy="4038600"/>
          </a:xfrm>
          <a:prstGeom prst="line">
            <a:avLst/>
          </a:prstGeom>
          <a:noFill/>
          <a:ln w="38100">
            <a:solidFill>
              <a:schemeClr val="accent1"/>
            </a:solidFill>
            <a:round/>
            <a:headEnd/>
            <a:tailEnd type="triangle" w="med" len="med"/>
          </a:ln>
        </p:spPr>
        <p:txBody>
          <a:bodyPr/>
          <a:lstStyle/>
          <a:p>
            <a:endParaRPr lang="ar-SA"/>
          </a:p>
        </p:txBody>
      </p:sp>
      <p:sp>
        <p:nvSpPr>
          <p:cNvPr id="9220" name="Line 16"/>
          <p:cNvSpPr>
            <a:spLocks noChangeShapeType="1"/>
          </p:cNvSpPr>
          <p:nvPr/>
        </p:nvSpPr>
        <p:spPr bwMode="auto">
          <a:xfrm>
            <a:off x="471478" y="6553200"/>
            <a:ext cx="2743200" cy="0"/>
          </a:xfrm>
          <a:prstGeom prst="line">
            <a:avLst/>
          </a:prstGeom>
          <a:noFill/>
          <a:ln w="38100">
            <a:solidFill>
              <a:schemeClr val="accent1"/>
            </a:solidFill>
            <a:round/>
            <a:headEnd/>
            <a:tailEnd/>
          </a:ln>
        </p:spPr>
        <p:txBody>
          <a:bodyPr/>
          <a:lstStyle/>
          <a:p>
            <a:endParaRPr lang="ar-SA"/>
          </a:p>
        </p:txBody>
      </p:sp>
      <p:sp>
        <p:nvSpPr>
          <p:cNvPr id="7170" name="Rectangle 2"/>
          <p:cNvSpPr>
            <a:spLocks noGrp="1" noChangeArrowheads="1"/>
          </p:cNvSpPr>
          <p:nvPr>
            <p:ph type="title"/>
          </p:nvPr>
        </p:nvSpPr>
        <p:spPr>
          <a:xfrm>
            <a:off x="357158" y="71984"/>
            <a:ext cx="8286808" cy="980752"/>
          </a:xfrm>
        </p:spPr>
        <p:style>
          <a:lnRef idx="3">
            <a:schemeClr val="lt1"/>
          </a:lnRef>
          <a:fillRef idx="1">
            <a:schemeClr val="dk1"/>
          </a:fillRef>
          <a:effectRef idx="1">
            <a:schemeClr val="dk1"/>
          </a:effectRef>
          <a:fontRef idx="minor">
            <a:schemeClr val="lt1"/>
          </a:fontRef>
        </p:style>
        <p:txBody>
          <a:bodyPr>
            <a:normAutofit/>
          </a:bodyPr>
          <a:lstStyle/>
          <a:p>
            <a:pPr algn="ctr">
              <a:defRPr/>
            </a:pPr>
            <a:r>
              <a:rPr lang="en-US" sz="1600" b="1" dirty="0" smtClean="0">
                <a:solidFill>
                  <a:srgbClr val="FFFF00"/>
                </a:solidFill>
                <a:effectLst>
                  <a:outerShdw blurRad="38100" dist="38100" dir="2700000" algn="tl">
                    <a:srgbClr val="FFFFFF"/>
                  </a:outerShdw>
                </a:effectLst>
              </a:rPr>
              <a:t>MODEL OF HP </a:t>
            </a:r>
            <a:br>
              <a:rPr lang="en-US" sz="1600" b="1" dirty="0" smtClean="0">
                <a:solidFill>
                  <a:srgbClr val="FFFF00"/>
                </a:solidFill>
                <a:effectLst>
                  <a:outerShdw blurRad="38100" dist="38100" dir="2700000" algn="tl">
                    <a:srgbClr val="FFFFFF"/>
                  </a:outerShdw>
                </a:effectLst>
              </a:rPr>
            </a:br>
            <a:r>
              <a:rPr lang="en-US" sz="1800" b="1" dirty="0" smtClean="0">
                <a:solidFill>
                  <a:srgbClr val="FFFF00"/>
                </a:solidFill>
                <a:effectLst>
                  <a:outerShdw blurRad="38100" dist="38100" dir="2700000" algn="tl">
                    <a:srgbClr val="FFFFFF"/>
                  </a:outerShdw>
                </a:effectLst>
              </a:rPr>
              <a:t>THE CONTRIBUTION OF EDUCATION TO HEALTH PROMOTION </a:t>
            </a:r>
            <a:r>
              <a:rPr lang="en-US" sz="1600" b="1" dirty="0" smtClean="0">
                <a:solidFill>
                  <a:srgbClr val="FFFF00"/>
                </a:solidFill>
                <a:effectLst>
                  <a:outerShdw blurRad="38100" dist="38100" dir="2700000" algn="tl">
                    <a:srgbClr val="FFFFFF"/>
                  </a:outerShdw>
                </a:effectLst>
              </a:rPr>
              <a:t/>
            </a:r>
            <a:br>
              <a:rPr lang="en-US" sz="1600" b="1" dirty="0" smtClean="0">
                <a:solidFill>
                  <a:srgbClr val="FFFF00"/>
                </a:solidFill>
                <a:effectLst>
                  <a:outerShdw blurRad="38100" dist="38100" dir="2700000" algn="tl">
                    <a:srgbClr val="FFFFFF"/>
                  </a:outerShdw>
                </a:effectLst>
              </a:rPr>
            </a:br>
            <a:r>
              <a:rPr lang="en-US" sz="1600" b="1" dirty="0" smtClean="0">
                <a:solidFill>
                  <a:srgbClr val="FFFF00"/>
                </a:solidFill>
                <a:effectLst>
                  <a:outerShdw blurRad="38100" dist="38100" dir="2700000" algn="tl">
                    <a:srgbClr val="FFFFFF"/>
                  </a:outerShdw>
                </a:effectLst>
              </a:rPr>
              <a:t>(TONES </a:t>
            </a:r>
            <a:r>
              <a:rPr lang="en-US" sz="1600" i="1" dirty="0" smtClean="0">
                <a:solidFill>
                  <a:srgbClr val="FFFF00"/>
                </a:solidFill>
                <a:effectLst>
                  <a:outerShdw blurRad="38100" dist="38100" dir="2700000" algn="tl">
                    <a:srgbClr val="FFFFFF"/>
                  </a:outerShdw>
                </a:effectLst>
              </a:rPr>
              <a:t>et al</a:t>
            </a:r>
            <a:r>
              <a:rPr lang="en-US" sz="1600" b="1" i="1" dirty="0" smtClean="0">
                <a:solidFill>
                  <a:srgbClr val="FFFF00"/>
                </a:solidFill>
                <a:effectLst>
                  <a:outerShdw blurRad="38100" dist="38100" dir="2700000" algn="tl">
                    <a:srgbClr val="FFFFFF"/>
                  </a:outerShdw>
                </a:effectLst>
              </a:rPr>
              <a:t> – </a:t>
            </a:r>
            <a:r>
              <a:rPr lang="en-US" sz="1600" b="1" dirty="0" smtClean="0">
                <a:solidFill>
                  <a:srgbClr val="FFFF00"/>
                </a:solidFill>
                <a:effectLst>
                  <a:outerShdw blurRad="38100" dist="38100" dir="2700000" algn="tl">
                    <a:srgbClr val="FFFFFF"/>
                  </a:outerShdw>
                </a:effectLst>
              </a:rPr>
              <a:t>1990)</a:t>
            </a:r>
            <a:endParaRPr lang="en-GB" sz="1600" dirty="0" smtClean="0">
              <a:solidFill>
                <a:srgbClr val="FFFF00"/>
              </a:solidFill>
              <a:effectLst>
                <a:outerShdw blurRad="38100" dist="38100" dir="2700000" algn="tl">
                  <a:srgbClr val="FFFFFF"/>
                </a:outerShdw>
              </a:effectLst>
            </a:endParaRPr>
          </a:p>
        </p:txBody>
      </p:sp>
      <p:sp>
        <p:nvSpPr>
          <p:cNvPr id="9222" name="Text Box 3"/>
          <p:cNvSpPr txBox="1">
            <a:spLocks noChangeArrowheads="1"/>
          </p:cNvSpPr>
          <p:nvPr/>
        </p:nvSpPr>
        <p:spPr bwMode="auto">
          <a:xfrm>
            <a:off x="3357554" y="1500174"/>
            <a:ext cx="2214578" cy="701675"/>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ctr">
              <a:spcBef>
                <a:spcPct val="50000"/>
              </a:spcBef>
            </a:pPr>
            <a:r>
              <a:rPr lang="en-US" sz="2000" dirty="0">
                <a:solidFill>
                  <a:schemeClr val="tx1"/>
                </a:solidFill>
              </a:rPr>
              <a:t>Healthy public policy</a:t>
            </a:r>
            <a:endParaRPr lang="en-GB" sz="2000" dirty="0">
              <a:solidFill>
                <a:schemeClr val="tx1"/>
              </a:solidFill>
            </a:endParaRPr>
          </a:p>
        </p:txBody>
      </p:sp>
      <p:sp>
        <p:nvSpPr>
          <p:cNvPr id="9223" name="Text Box 4"/>
          <p:cNvSpPr txBox="1">
            <a:spLocks noChangeArrowheads="1"/>
          </p:cNvSpPr>
          <p:nvPr/>
        </p:nvSpPr>
        <p:spPr bwMode="auto">
          <a:xfrm>
            <a:off x="6215074" y="1546221"/>
            <a:ext cx="2500330" cy="7848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just" rtl="0">
              <a:spcBef>
                <a:spcPct val="50000"/>
              </a:spcBef>
            </a:pPr>
            <a:r>
              <a:rPr lang="en-US" dirty="0" smtClean="0">
                <a:solidFill>
                  <a:schemeClr val="bg1"/>
                </a:solidFill>
              </a:rPr>
              <a:t>Lobbying Advocacy</a:t>
            </a:r>
            <a:endParaRPr lang="en-US" dirty="0">
              <a:solidFill>
                <a:schemeClr val="bg1"/>
              </a:solidFill>
            </a:endParaRPr>
          </a:p>
          <a:p>
            <a:pPr algn="just" rtl="0">
              <a:spcBef>
                <a:spcPct val="50000"/>
              </a:spcBef>
            </a:pPr>
            <a:r>
              <a:rPr lang="en-US" dirty="0" smtClean="0">
                <a:solidFill>
                  <a:schemeClr val="bg1"/>
                </a:solidFill>
              </a:rPr>
              <a:t>Mediation (LAM)</a:t>
            </a:r>
            <a:endParaRPr lang="en-GB" dirty="0">
              <a:solidFill>
                <a:schemeClr val="bg1"/>
              </a:solidFill>
            </a:endParaRPr>
          </a:p>
        </p:txBody>
      </p:sp>
      <p:sp>
        <p:nvSpPr>
          <p:cNvPr id="9224" name="Text Box 5"/>
          <p:cNvSpPr txBox="1">
            <a:spLocks noChangeArrowheads="1"/>
          </p:cNvSpPr>
          <p:nvPr/>
        </p:nvSpPr>
        <p:spPr bwMode="auto">
          <a:xfrm>
            <a:off x="357158" y="1643050"/>
            <a:ext cx="1981200" cy="396875"/>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pPr>
            <a:r>
              <a:rPr lang="en-US" sz="2000" dirty="0">
                <a:solidFill>
                  <a:schemeClr val="bg1"/>
                </a:solidFill>
              </a:rPr>
              <a:t>Public pressure</a:t>
            </a:r>
            <a:endParaRPr lang="en-GB" sz="2000" dirty="0">
              <a:solidFill>
                <a:schemeClr val="bg1"/>
              </a:solidFill>
            </a:endParaRPr>
          </a:p>
        </p:txBody>
      </p:sp>
      <p:sp>
        <p:nvSpPr>
          <p:cNvPr id="9225" name="Text Box 6"/>
          <p:cNvSpPr txBox="1">
            <a:spLocks noChangeArrowheads="1"/>
          </p:cNvSpPr>
          <p:nvPr/>
        </p:nvSpPr>
        <p:spPr bwMode="auto">
          <a:xfrm>
            <a:off x="3500430" y="3139859"/>
            <a:ext cx="2500330" cy="646331"/>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Healthy social and physical environment</a:t>
            </a:r>
            <a:endParaRPr lang="en-GB" dirty="0">
              <a:solidFill>
                <a:schemeClr val="bg1"/>
              </a:solidFill>
            </a:endParaRPr>
          </a:p>
        </p:txBody>
      </p:sp>
      <p:sp>
        <p:nvSpPr>
          <p:cNvPr id="9226" name="Text Box 7"/>
          <p:cNvSpPr txBox="1">
            <a:spLocks noChangeArrowheads="1"/>
          </p:cNvSpPr>
          <p:nvPr/>
        </p:nvSpPr>
        <p:spPr bwMode="auto">
          <a:xfrm>
            <a:off x="6581804" y="3314642"/>
            <a:ext cx="2133600"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sz="2000" dirty="0" smtClean="0">
                <a:solidFill>
                  <a:schemeClr val="bg1"/>
                </a:solidFill>
              </a:rPr>
              <a:t>HP Organization</a:t>
            </a:r>
            <a:endParaRPr lang="en-GB" sz="2000" dirty="0">
              <a:solidFill>
                <a:schemeClr val="bg1"/>
              </a:solidFill>
            </a:endParaRPr>
          </a:p>
        </p:txBody>
      </p:sp>
      <p:sp>
        <p:nvSpPr>
          <p:cNvPr id="9227" name="Text Box 8"/>
          <p:cNvSpPr txBox="1">
            <a:spLocks noChangeArrowheads="1"/>
          </p:cNvSpPr>
          <p:nvPr/>
        </p:nvSpPr>
        <p:spPr bwMode="auto">
          <a:xfrm>
            <a:off x="6286512" y="5417122"/>
            <a:ext cx="264320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smtClean="0">
                <a:solidFill>
                  <a:schemeClr val="bg1"/>
                </a:solidFill>
              </a:rPr>
              <a:t>Professional education</a:t>
            </a:r>
            <a:endParaRPr lang="en-GB" dirty="0">
              <a:solidFill>
                <a:schemeClr val="bg1"/>
              </a:solidFill>
            </a:endParaRPr>
          </a:p>
        </p:txBody>
      </p:sp>
      <p:sp>
        <p:nvSpPr>
          <p:cNvPr id="9228" name="Text Box 9"/>
          <p:cNvSpPr txBox="1">
            <a:spLocks noChangeArrowheads="1"/>
          </p:cNvSpPr>
          <p:nvPr/>
        </p:nvSpPr>
        <p:spPr bwMode="auto">
          <a:xfrm>
            <a:off x="5791200" y="4495800"/>
            <a:ext cx="1371600" cy="646331"/>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pPr>
            <a:r>
              <a:rPr lang="en-US" dirty="0">
                <a:solidFill>
                  <a:schemeClr val="bg1"/>
                </a:solidFill>
              </a:rPr>
              <a:t>Healthy services</a:t>
            </a:r>
            <a:endParaRPr lang="en-GB" dirty="0">
              <a:solidFill>
                <a:schemeClr val="bg1"/>
              </a:solidFill>
            </a:endParaRPr>
          </a:p>
        </p:txBody>
      </p:sp>
      <p:sp>
        <p:nvSpPr>
          <p:cNvPr id="9229" name="Text Box 10"/>
          <p:cNvSpPr txBox="1">
            <a:spLocks noChangeArrowheads="1"/>
          </p:cNvSpPr>
          <p:nvPr/>
        </p:nvSpPr>
        <p:spPr bwMode="auto">
          <a:xfrm>
            <a:off x="3810000" y="4500570"/>
            <a:ext cx="1524000" cy="406400"/>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flatTx/>
          </a:bodyPr>
          <a:lstStyle/>
          <a:p>
            <a:pPr algn="ctr">
              <a:spcBef>
                <a:spcPct val="50000"/>
              </a:spcBef>
            </a:pPr>
            <a:r>
              <a:rPr lang="en-US" sz="2000">
                <a:solidFill>
                  <a:schemeClr val="tx1"/>
                </a:solidFill>
              </a:rPr>
              <a:t>HEALTH</a:t>
            </a:r>
            <a:endParaRPr lang="en-GB" sz="2000">
              <a:solidFill>
                <a:schemeClr val="tx1"/>
              </a:solidFill>
            </a:endParaRPr>
          </a:p>
        </p:txBody>
      </p:sp>
      <p:sp>
        <p:nvSpPr>
          <p:cNvPr id="9230" name="Text Box 11"/>
          <p:cNvSpPr txBox="1">
            <a:spLocks noChangeArrowheads="1"/>
          </p:cNvSpPr>
          <p:nvPr/>
        </p:nvSpPr>
        <p:spPr bwMode="auto">
          <a:xfrm>
            <a:off x="4214810" y="5417122"/>
            <a:ext cx="192882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Healthy choices</a:t>
            </a:r>
            <a:endParaRPr lang="en-GB" dirty="0">
              <a:solidFill>
                <a:schemeClr val="bg1"/>
              </a:solidFill>
            </a:endParaRPr>
          </a:p>
        </p:txBody>
      </p:sp>
      <p:sp>
        <p:nvSpPr>
          <p:cNvPr id="9231" name="Text Box 12"/>
          <p:cNvSpPr txBox="1">
            <a:spLocks noChangeArrowheads="1"/>
          </p:cNvSpPr>
          <p:nvPr/>
        </p:nvSpPr>
        <p:spPr bwMode="auto">
          <a:xfrm>
            <a:off x="2214546" y="5357826"/>
            <a:ext cx="192882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Agenda setting</a:t>
            </a:r>
            <a:endParaRPr lang="en-GB" dirty="0">
              <a:solidFill>
                <a:schemeClr val="bg1"/>
              </a:solidFill>
            </a:endParaRPr>
          </a:p>
        </p:txBody>
      </p:sp>
      <p:sp>
        <p:nvSpPr>
          <p:cNvPr id="9232" name="Text Box 13"/>
          <p:cNvSpPr txBox="1">
            <a:spLocks noChangeArrowheads="1"/>
          </p:cNvSpPr>
          <p:nvPr/>
        </p:nvSpPr>
        <p:spPr bwMode="auto">
          <a:xfrm>
            <a:off x="3000364" y="6308725"/>
            <a:ext cx="2895600" cy="396875"/>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bodyPr>
          <a:lstStyle/>
          <a:p>
            <a:pPr algn="ctr">
              <a:spcBef>
                <a:spcPct val="50000"/>
              </a:spcBef>
            </a:pPr>
            <a:r>
              <a:rPr lang="en-US" sz="2000" dirty="0">
                <a:solidFill>
                  <a:schemeClr val="tx1"/>
                </a:solidFill>
              </a:rPr>
              <a:t>Education for health</a:t>
            </a:r>
            <a:endParaRPr lang="en-GB" sz="2000" dirty="0">
              <a:solidFill>
                <a:schemeClr val="tx1"/>
              </a:solidFill>
            </a:endParaRPr>
          </a:p>
        </p:txBody>
      </p:sp>
      <p:sp>
        <p:nvSpPr>
          <p:cNvPr id="9233" name="Text Box 14"/>
          <p:cNvSpPr txBox="1">
            <a:spLocks noChangeArrowheads="1"/>
          </p:cNvSpPr>
          <p:nvPr/>
        </p:nvSpPr>
        <p:spPr bwMode="auto">
          <a:xfrm>
            <a:off x="285720" y="5181600"/>
            <a:ext cx="1857388" cy="9233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a:solidFill>
                  <a:schemeClr val="bg1"/>
                </a:solidFill>
              </a:rPr>
              <a:t>Critical consciousness raising</a:t>
            </a:r>
            <a:endParaRPr lang="en-GB" dirty="0">
              <a:solidFill>
                <a:schemeClr val="bg1"/>
              </a:solidFill>
            </a:endParaRPr>
          </a:p>
        </p:txBody>
      </p:sp>
      <p:sp>
        <p:nvSpPr>
          <p:cNvPr id="9234" name="Text Box 15"/>
          <p:cNvSpPr txBox="1">
            <a:spLocks noChangeArrowheads="1"/>
          </p:cNvSpPr>
          <p:nvPr/>
        </p:nvSpPr>
        <p:spPr bwMode="auto">
          <a:xfrm>
            <a:off x="357158" y="3429000"/>
            <a:ext cx="1762108" cy="9233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a:solidFill>
                  <a:schemeClr val="bg1"/>
                </a:solidFill>
              </a:rPr>
              <a:t>Empowered participating community</a:t>
            </a:r>
            <a:endParaRPr lang="en-GB" dirty="0">
              <a:solidFill>
                <a:schemeClr val="bg1"/>
              </a:solidFill>
            </a:endParaRPr>
          </a:p>
        </p:txBody>
      </p:sp>
      <p:sp>
        <p:nvSpPr>
          <p:cNvPr id="9235" name="Line 17"/>
          <p:cNvSpPr>
            <a:spLocks noChangeShapeType="1"/>
          </p:cNvSpPr>
          <p:nvPr/>
        </p:nvSpPr>
        <p:spPr bwMode="auto">
          <a:xfrm>
            <a:off x="5829328" y="6572272"/>
            <a:ext cx="2743200" cy="0"/>
          </a:xfrm>
          <a:prstGeom prst="line">
            <a:avLst/>
          </a:prstGeom>
          <a:noFill/>
          <a:ln w="38100">
            <a:solidFill>
              <a:schemeClr val="accent1"/>
            </a:solidFill>
            <a:round/>
            <a:headEnd/>
            <a:tailEnd/>
          </a:ln>
        </p:spPr>
        <p:txBody>
          <a:bodyPr/>
          <a:lstStyle/>
          <a:p>
            <a:endParaRPr lang="ar-SA"/>
          </a:p>
        </p:txBody>
      </p:sp>
      <p:sp>
        <p:nvSpPr>
          <p:cNvPr id="9236" name="Line 20"/>
          <p:cNvSpPr>
            <a:spLocks noChangeShapeType="1"/>
          </p:cNvSpPr>
          <p:nvPr/>
        </p:nvSpPr>
        <p:spPr bwMode="auto">
          <a:xfrm flipV="1">
            <a:off x="500034" y="6172200"/>
            <a:ext cx="0" cy="381000"/>
          </a:xfrm>
          <a:prstGeom prst="line">
            <a:avLst/>
          </a:prstGeom>
          <a:noFill/>
          <a:ln w="38100">
            <a:solidFill>
              <a:schemeClr val="accent1"/>
            </a:solidFill>
            <a:round/>
            <a:headEnd/>
            <a:tailEnd type="triangle" w="med" len="med"/>
          </a:ln>
        </p:spPr>
        <p:txBody>
          <a:bodyPr/>
          <a:lstStyle/>
          <a:p>
            <a:endParaRPr lang="ar-SA"/>
          </a:p>
        </p:txBody>
      </p:sp>
      <p:sp>
        <p:nvSpPr>
          <p:cNvPr id="9237" name="Line 21"/>
          <p:cNvSpPr>
            <a:spLocks noChangeShapeType="1"/>
          </p:cNvSpPr>
          <p:nvPr/>
        </p:nvSpPr>
        <p:spPr bwMode="auto">
          <a:xfrm flipV="1">
            <a:off x="8572528" y="6172200"/>
            <a:ext cx="0" cy="381000"/>
          </a:xfrm>
          <a:prstGeom prst="line">
            <a:avLst/>
          </a:prstGeom>
          <a:noFill/>
          <a:ln w="38100">
            <a:solidFill>
              <a:schemeClr val="accent1"/>
            </a:solidFill>
            <a:round/>
            <a:headEnd/>
            <a:tailEnd type="triangle" w="med" len="med"/>
          </a:ln>
        </p:spPr>
        <p:txBody>
          <a:bodyPr/>
          <a:lstStyle/>
          <a:p>
            <a:endParaRPr lang="ar-SA"/>
          </a:p>
        </p:txBody>
      </p:sp>
      <p:sp>
        <p:nvSpPr>
          <p:cNvPr id="9238" name="Line 22"/>
          <p:cNvSpPr>
            <a:spLocks noChangeShapeType="1"/>
          </p:cNvSpPr>
          <p:nvPr/>
        </p:nvSpPr>
        <p:spPr bwMode="auto">
          <a:xfrm flipV="1">
            <a:off x="4786314" y="5857892"/>
            <a:ext cx="0" cy="381000"/>
          </a:xfrm>
          <a:prstGeom prst="line">
            <a:avLst/>
          </a:prstGeom>
          <a:noFill/>
          <a:ln w="38100">
            <a:solidFill>
              <a:schemeClr val="accent1"/>
            </a:solidFill>
            <a:round/>
            <a:headEnd/>
            <a:tailEnd type="triangle" w="med" len="med"/>
          </a:ln>
        </p:spPr>
        <p:txBody>
          <a:bodyPr/>
          <a:lstStyle/>
          <a:p>
            <a:endParaRPr lang="ar-SA"/>
          </a:p>
        </p:txBody>
      </p:sp>
      <p:sp>
        <p:nvSpPr>
          <p:cNvPr id="9239" name="Line 23"/>
          <p:cNvSpPr>
            <a:spLocks noChangeShapeType="1"/>
          </p:cNvSpPr>
          <p:nvPr/>
        </p:nvSpPr>
        <p:spPr bwMode="auto">
          <a:xfrm flipV="1">
            <a:off x="5029200" y="4953000"/>
            <a:ext cx="0" cy="381000"/>
          </a:xfrm>
          <a:prstGeom prst="line">
            <a:avLst/>
          </a:prstGeom>
          <a:noFill/>
          <a:ln w="38100">
            <a:solidFill>
              <a:schemeClr val="accent1"/>
            </a:solidFill>
            <a:round/>
            <a:headEnd/>
            <a:tailEnd type="triangle" w="med" len="med"/>
          </a:ln>
        </p:spPr>
        <p:txBody>
          <a:bodyPr/>
          <a:lstStyle/>
          <a:p>
            <a:endParaRPr lang="ar-SA"/>
          </a:p>
        </p:txBody>
      </p:sp>
      <p:sp>
        <p:nvSpPr>
          <p:cNvPr id="9240" name="Line 24"/>
          <p:cNvSpPr>
            <a:spLocks noChangeShapeType="1"/>
          </p:cNvSpPr>
          <p:nvPr/>
        </p:nvSpPr>
        <p:spPr bwMode="auto">
          <a:xfrm flipV="1">
            <a:off x="762000" y="4419600"/>
            <a:ext cx="0" cy="762000"/>
          </a:xfrm>
          <a:prstGeom prst="line">
            <a:avLst/>
          </a:prstGeom>
          <a:noFill/>
          <a:ln w="38100">
            <a:solidFill>
              <a:schemeClr val="accent1"/>
            </a:solidFill>
            <a:round/>
            <a:headEnd/>
            <a:tailEnd type="triangle" w="med" len="med"/>
          </a:ln>
        </p:spPr>
        <p:txBody>
          <a:bodyPr/>
          <a:lstStyle/>
          <a:p>
            <a:endParaRPr lang="ar-SA"/>
          </a:p>
        </p:txBody>
      </p:sp>
      <p:sp>
        <p:nvSpPr>
          <p:cNvPr id="9241" name="Line 25"/>
          <p:cNvSpPr>
            <a:spLocks noChangeShapeType="1"/>
          </p:cNvSpPr>
          <p:nvPr/>
        </p:nvSpPr>
        <p:spPr bwMode="auto">
          <a:xfrm rot="1341769" flipH="1" flipV="1">
            <a:off x="1091190" y="2038554"/>
            <a:ext cx="98527" cy="1379319"/>
          </a:xfrm>
          <a:prstGeom prst="line">
            <a:avLst/>
          </a:prstGeom>
          <a:noFill/>
          <a:ln w="38100">
            <a:solidFill>
              <a:schemeClr val="accent1"/>
            </a:solidFill>
            <a:round/>
            <a:headEnd/>
            <a:tailEnd type="triangle" w="med" len="med"/>
          </a:ln>
        </p:spPr>
        <p:txBody>
          <a:bodyPr/>
          <a:lstStyle/>
          <a:p>
            <a:endParaRPr lang="ar-SA"/>
          </a:p>
        </p:txBody>
      </p:sp>
      <p:sp>
        <p:nvSpPr>
          <p:cNvPr id="9242" name="Line 26"/>
          <p:cNvSpPr>
            <a:spLocks noChangeShapeType="1"/>
          </p:cNvSpPr>
          <p:nvPr/>
        </p:nvSpPr>
        <p:spPr bwMode="auto">
          <a:xfrm rot="5400000" flipV="1">
            <a:off x="2852722" y="1362064"/>
            <a:ext cx="0" cy="990600"/>
          </a:xfrm>
          <a:prstGeom prst="line">
            <a:avLst/>
          </a:prstGeom>
          <a:noFill/>
          <a:ln w="38100">
            <a:solidFill>
              <a:schemeClr val="accent1"/>
            </a:solidFill>
            <a:round/>
            <a:headEnd/>
            <a:tailEnd type="triangle" w="med" len="med"/>
          </a:ln>
        </p:spPr>
        <p:txBody>
          <a:bodyPr/>
          <a:lstStyle/>
          <a:p>
            <a:endParaRPr lang="ar-SA"/>
          </a:p>
        </p:txBody>
      </p:sp>
      <p:sp>
        <p:nvSpPr>
          <p:cNvPr id="9243" name="Line 27"/>
          <p:cNvSpPr>
            <a:spLocks noChangeShapeType="1"/>
          </p:cNvSpPr>
          <p:nvPr/>
        </p:nvSpPr>
        <p:spPr bwMode="auto">
          <a:xfrm rot="10800000" flipV="1">
            <a:off x="4500562" y="2357430"/>
            <a:ext cx="0" cy="609600"/>
          </a:xfrm>
          <a:prstGeom prst="line">
            <a:avLst/>
          </a:prstGeom>
          <a:noFill/>
          <a:ln w="38100">
            <a:solidFill>
              <a:schemeClr val="accent1"/>
            </a:solidFill>
            <a:round/>
            <a:headEnd/>
            <a:tailEnd type="triangle" w="med" len="med"/>
          </a:ln>
        </p:spPr>
        <p:txBody>
          <a:bodyPr/>
          <a:lstStyle/>
          <a:p>
            <a:endParaRPr lang="ar-SA"/>
          </a:p>
        </p:txBody>
      </p:sp>
      <p:sp>
        <p:nvSpPr>
          <p:cNvPr id="9244" name="Line 28"/>
          <p:cNvSpPr>
            <a:spLocks noChangeShapeType="1"/>
          </p:cNvSpPr>
          <p:nvPr/>
        </p:nvSpPr>
        <p:spPr bwMode="auto">
          <a:xfrm rot="10800000" flipV="1">
            <a:off x="4572000" y="3962400"/>
            <a:ext cx="0" cy="457200"/>
          </a:xfrm>
          <a:prstGeom prst="line">
            <a:avLst/>
          </a:prstGeom>
          <a:noFill/>
          <a:ln w="38100">
            <a:solidFill>
              <a:schemeClr val="accent1"/>
            </a:solidFill>
            <a:round/>
            <a:headEnd/>
            <a:tailEnd type="triangle" w="med" len="med"/>
          </a:ln>
        </p:spPr>
        <p:txBody>
          <a:bodyPr/>
          <a:lstStyle/>
          <a:p>
            <a:endParaRPr lang="ar-SA"/>
          </a:p>
        </p:txBody>
      </p:sp>
      <p:sp>
        <p:nvSpPr>
          <p:cNvPr id="9246" name="Line 31"/>
          <p:cNvSpPr>
            <a:spLocks noChangeShapeType="1"/>
          </p:cNvSpPr>
          <p:nvPr/>
        </p:nvSpPr>
        <p:spPr bwMode="auto">
          <a:xfrm rot="7663735" flipV="1">
            <a:off x="5809456" y="1989932"/>
            <a:ext cx="1587" cy="1828800"/>
          </a:xfrm>
          <a:prstGeom prst="line">
            <a:avLst/>
          </a:prstGeom>
          <a:noFill/>
          <a:ln w="38100">
            <a:solidFill>
              <a:schemeClr val="accent1"/>
            </a:solidFill>
            <a:round/>
            <a:headEnd/>
            <a:tailEnd type="triangle" w="med" len="med"/>
          </a:ln>
        </p:spPr>
        <p:txBody>
          <a:bodyPr/>
          <a:lstStyle/>
          <a:p>
            <a:endParaRPr lang="ar-SA"/>
          </a:p>
        </p:txBody>
      </p:sp>
      <p:sp>
        <p:nvSpPr>
          <p:cNvPr id="9247" name="Line 32"/>
          <p:cNvSpPr>
            <a:spLocks noChangeShapeType="1"/>
          </p:cNvSpPr>
          <p:nvPr/>
        </p:nvSpPr>
        <p:spPr bwMode="auto">
          <a:xfrm rot="17541769" flipV="1">
            <a:off x="7466510" y="4726312"/>
            <a:ext cx="161925" cy="806450"/>
          </a:xfrm>
          <a:prstGeom prst="line">
            <a:avLst/>
          </a:prstGeom>
          <a:noFill/>
          <a:ln w="38100">
            <a:solidFill>
              <a:schemeClr val="accent1"/>
            </a:solidFill>
            <a:round/>
            <a:headEnd/>
            <a:tailEnd type="triangle" w="med" len="med"/>
          </a:ln>
        </p:spPr>
        <p:txBody>
          <a:bodyPr/>
          <a:lstStyle/>
          <a:p>
            <a:endParaRPr lang="ar-SA"/>
          </a:p>
        </p:txBody>
      </p:sp>
      <p:sp>
        <p:nvSpPr>
          <p:cNvPr id="33" name="سهم إلى اليسار 32"/>
          <p:cNvSpPr/>
          <p:nvPr/>
        </p:nvSpPr>
        <p:spPr>
          <a:xfrm>
            <a:off x="5643570" y="1714488"/>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2" name="عنصر نائب للتاريخ 31"/>
          <p:cNvSpPr>
            <a:spLocks noGrp="1"/>
          </p:cNvSpPr>
          <p:nvPr>
            <p:ph type="dt" sz="half" idx="10"/>
          </p:nvPr>
        </p:nvSpPr>
        <p:spPr/>
        <p:txBody>
          <a:bodyPr/>
          <a:lstStyle/>
          <a:p>
            <a:pPr>
              <a:defRPr/>
            </a:pPr>
            <a:r>
              <a:rPr lang="ar-SA" smtClean="0"/>
              <a:t>CHS382</a:t>
            </a:r>
            <a:endParaRPr lang="en-US"/>
          </a:p>
        </p:txBody>
      </p:sp>
      <p:sp>
        <p:nvSpPr>
          <p:cNvPr id="34" name="عنصر نائب لرقم الشريحة 33"/>
          <p:cNvSpPr>
            <a:spLocks noGrp="1"/>
          </p:cNvSpPr>
          <p:nvPr>
            <p:ph type="sldNum" sz="quarter" idx="12"/>
          </p:nvPr>
        </p:nvSpPr>
        <p:spPr/>
        <p:txBody>
          <a:bodyPr/>
          <a:lstStyle/>
          <a:p>
            <a:pPr>
              <a:defRPr/>
            </a:pPr>
            <a:fld id="{F7F2E110-DCE5-4B4A-B952-455D71428BD0}" type="slidenum">
              <a:rPr lang="ar-SA" smtClean="0"/>
              <a:pPr>
                <a:defRPr/>
              </a:pPr>
              <a:t>51</a:t>
            </a:fld>
            <a:endParaRPr lang="en-US"/>
          </a:p>
        </p:txBody>
      </p:sp>
      <p:sp>
        <p:nvSpPr>
          <p:cNvPr id="35" name="عنصر نائب للتذييل 34"/>
          <p:cNvSpPr>
            <a:spLocks noGrp="1"/>
          </p:cNvSpPr>
          <p:nvPr>
            <p:ph type="ftr" sz="quarter" idx="11"/>
          </p:nvPr>
        </p:nvSpPr>
        <p:spPr>
          <a:xfrm>
            <a:off x="5786446" y="6637359"/>
            <a:ext cx="2895600" cy="220641"/>
          </a:xfrm>
        </p:spPr>
        <p:txBody>
          <a:bodyPr/>
          <a:lstStyle/>
          <a:p>
            <a:pPr>
              <a:defRPr/>
            </a:pPr>
            <a:r>
              <a:rPr lang="en-US" sz="1100" dirty="0" smtClean="0"/>
              <a:t>Johali1stFUHE2016</a:t>
            </a:r>
            <a:endParaRPr lang="en-US" sz="1100" dirty="0"/>
          </a:p>
        </p:txBody>
      </p:sp>
    </p:spTree>
  </p:cSld>
  <p:clrMapOvr>
    <a:masterClrMapping/>
  </p:clrMapOvr>
  <p:transition>
    <p:push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2" name="Rectangle 18"/>
          <p:cNvSpPr>
            <a:spLocks noChangeArrowheads="1"/>
          </p:cNvSpPr>
          <p:nvPr/>
        </p:nvSpPr>
        <p:spPr bwMode="auto">
          <a:xfrm>
            <a:off x="2857488" y="764704"/>
            <a:ext cx="3658728" cy="3456384"/>
          </a:xfrm>
          <a:prstGeom prst="rect">
            <a:avLst/>
          </a:prstGeom>
          <a:blipFill>
            <a:blip r:embed="rId3" cstate="print"/>
            <a:tile tx="0" ty="0" sx="100000" sy="100000" flip="none" algn="tl"/>
          </a:blipFill>
          <a:ln w="50800">
            <a:headEnd/>
            <a:tailEnd/>
          </a:ln>
          <a:effectLst>
            <a:outerShdw blurRad="101600" dist="63500" dir="6000000" sx="103000" sy="103000" algn="t" rotWithShape="0">
              <a:schemeClr val="tx1">
                <a:alpha val="37000"/>
              </a:schemeClr>
            </a:outerShdw>
          </a:effectLst>
        </p:spPr>
        <p:style>
          <a:lnRef idx="2">
            <a:schemeClr val="accent1"/>
          </a:lnRef>
          <a:fillRef idx="1">
            <a:schemeClr val="lt1"/>
          </a:fillRef>
          <a:effectRef idx="0">
            <a:schemeClr val="accent1"/>
          </a:effectRef>
          <a:fontRef idx="minor">
            <a:schemeClr val="dk1"/>
          </a:fontRef>
        </p:style>
        <p:txBody>
          <a:bodyPr wrap="none" anchor="ctr">
            <a:flatTx/>
          </a:bodyPr>
          <a:lstStyle/>
          <a:p>
            <a:endParaRPr lang="ar-SA" sz="3200" b="1" dirty="0">
              <a:solidFill>
                <a:schemeClr val="tx1"/>
              </a:solidFill>
            </a:endParaRPr>
          </a:p>
        </p:txBody>
      </p:sp>
      <p:sp>
        <p:nvSpPr>
          <p:cNvPr id="6146" name="Rectangle 2"/>
          <p:cNvSpPr>
            <a:spLocks noGrp="1" noChangeArrowheads="1"/>
          </p:cNvSpPr>
          <p:nvPr>
            <p:ph type="title"/>
          </p:nvPr>
        </p:nvSpPr>
        <p:spPr>
          <a:xfrm>
            <a:off x="228600" y="-24"/>
            <a:ext cx="8701118" cy="642942"/>
          </a:xfrm>
        </p:spPr>
        <p:style>
          <a:lnRef idx="3">
            <a:schemeClr val="lt1"/>
          </a:lnRef>
          <a:fillRef idx="1">
            <a:schemeClr val="dk1"/>
          </a:fillRef>
          <a:effectRef idx="1">
            <a:schemeClr val="dk1"/>
          </a:effectRef>
          <a:fontRef idx="minor">
            <a:schemeClr val="lt1"/>
          </a:fontRef>
        </p:style>
        <p:txBody>
          <a:bodyPr/>
          <a:lstStyle/>
          <a:p>
            <a:pPr algn="ctr"/>
            <a:r>
              <a:rPr lang="en-US" sz="1800" b="1" dirty="0" smtClean="0">
                <a:solidFill>
                  <a:srgbClr val="FFFF00"/>
                </a:solidFill>
                <a:effectLst>
                  <a:outerShdw blurRad="38100" dist="38100" dir="2700000" algn="tl">
                    <a:srgbClr val="FFFFFF"/>
                  </a:outerShdw>
                </a:effectLst>
              </a:rPr>
              <a:t>SAMPLE  </a:t>
            </a:r>
            <a:r>
              <a:rPr lang="en-US" sz="1800" b="1" dirty="0" smtClean="0">
                <a:solidFill>
                  <a:schemeClr val="tx1"/>
                </a:solidFill>
                <a:effectLst>
                  <a:outerShdw blurRad="38100" dist="38100" dir="2700000" algn="tl">
                    <a:srgbClr val="FFFFFF"/>
                  </a:outerShdw>
                </a:effectLst>
              </a:rPr>
              <a:t>HEP MODELs </a:t>
            </a:r>
            <a:r>
              <a:rPr lang="en-US" sz="1800" b="1" dirty="0" smtClean="0">
                <a:solidFill>
                  <a:srgbClr val="FFFF00"/>
                </a:solidFill>
                <a:effectLst>
                  <a:outerShdw blurRad="38100" dist="38100" dir="2700000" algn="tl">
                    <a:srgbClr val="FFFFFF"/>
                  </a:outerShdw>
                </a:effectLst>
              </a:rPr>
              <a:t> </a:t>
            </a:r>
            <a:br>
              <a:rPr lang="en-US" sz="1800" b="1" dirty="0" smtClean="0">
                <a:solidFill>
                  <a:srgbClr val="FFFF00"/>
                </a:solidFill>
                <a:effectLst>
                  <a:outerShdw blurRad="38100" dist="38100" dir="2700000" algn="tl">
                    <a:srgbClr val="FFFFFF"/>
                  </a:outerShdw>
                </a:effectLst>
              </a:rPr>
            </a:br>
            <a:r>
              <a:rPr lang="en-US" sz="1800" b="1" dirty="0" smtClean="0">
                <a:solidFill>
                  <a:srgbClr val="FFFF00"/>
                </a:solidFill>
                <a:effectLst>
                  <a:outerShdw blurRad="38100" dist="38100" dir="2700000" algn="tl">
                    <a:srgbClr val="FFFFFF"/>
                  </a:outerShdw>
                </a:effectLst>
              </a:rPr>
              <a:t> </a:t>
            </a:r>
            <a:r>
              <a:rPr lang="en-US" sz="1600" b="1" dirty="0">
                <a:solidFill>
                  <a:srgbClr val="FFFF00"/>
                </a:solidFill>
                <a:effectLst>
                  <a:outerShdw blurRad="38100" dist="38100" dir="2700000" algn="tl">
                    <a:srgbClr val="FFFFFF"/>
                  </a:outerShdw>
                </a:effectLst>
              </a:rPr>
              <a:t>TANNAHILL’</a:t>
            </a:r>
            <a:r>
              <a:rPr lang="en-US" sz="1400" b="1" dirty="0">
                <a:solidFill>
                  <a:srgbClr val="FFFF00"/>
                </a:solidFill>
                <a:effectLst>
                  <a:outerShdw blurRad="38100" dist="38100" dir="2700000" algn="tl">
                    <a:srgbClr val="FFFFFF"/>
                  </a:outerShdw>
                </a:effectLst>
              </a:rPr>
              <a:t>S MODEL OF HEALTH PROMOTION (DOWNIE </a:t>
            </a:r>
            <a:r>
              <a:rPr lang="en-US" sz="1400" i="1" dirty="0">
                <a:solidFill>
                  <a:srgbClr val="FFFF00"/>
                </a:solidFill>
                <a:effectLst>
                  <a:outerShdw blurRad="38100" dist="38100" dir="2700000" algn="tl">
                    <a:srgbClr val="FFFFFF"/>
                  </a:outerShdw>
                </a:effectLst>
              </a:rPr>
              <a:t>et al</a:t>
            </a:r>
            <a:r>
              <a:rPr lang="en-US" sz="1400" b="1" i="1" dirty="0">
                <a:solidFill>
                  <a:srgbClr val="FFFF00"/>
                </a:solidFill>
                <a:effectLst>
                  <a:outerShdw blurRad="38100" dist="38100" dir="2700000" algn="tl">
                    <a:srgbClr val="FFFFFF"/>
                  </a:outerShdw>
                </a:effectLst>
              </a:rPr>
              <a:t> –</a:t>
            </a:r>
            <a:r>
              <a:rPr lang="en-US" sz="1400" dirty="0">
                <a:solidFill>
                  <a:srgbClr val="FFFF00"/>
                </a:solidFill>
                <a:effectLst>
                  <a:outerShdw blurRad="38100" dist="38100" dir="2700000" algn="tl">
                    <a:srgbClr val="FFFFFF"/>
                  </a:outerShdw>
                </a:effectLst>
              </a:rPr>
              <a:t> 1990)</a:t>
            </a:r>
            <a:endParaRPr lang="en-GB" sz="1400" b="1" dirty="0">
              <a:solidFill>
                <a:srgbClr val="FFFF00"/>
              </a:solidFill>
              <a:effectLst>
                <a:outerShdw blurRad="38100" dist="38100" dir="2700000" algn="tl">
                  <a:srgbClr val="FFFFFF"/>
                </a:outerShdw>
              </a:effectLst>
            </a:endParaRPr>
          </a:p>
        </p:txBody>
      </p:sp>
      <p:sp>
        <p:nvSpPr>
          <p:cNvPr id="6147" name="Oval 3"/>
          <p:cNvSpPr>
            <a:spLocks noChangeArrowheads="1"/>
          </p:cNvSpPr>
          <p:nvPr/>
        </p:nvSpPr>
        <p:spPr bwMode="auto">
          <a:xfrm>
            <a:off x="3643306" y="1214422"/>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48" name="Oval 4"/>
          <p:cNvSpPr>
            <a:spLocks noChangeArrowheads="1"/>
          </p:cNvSpPr>
          <p:nvPr/>
        </p:nvSpPr>
        <p:spPr bwMode="auto">
          <a:xfrm>
            <a:off x="4243398" y="2071678"/>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49" name="Oval 5"/>
          <p:cNvSpPr>
            <a:spLocks noChangeArrowheads="1"/>
          </p:cNvSpPr>
          <p:nvPr/>
        </p:nvSpPr>
        <p:spPr bwMode="auto">
          <a:xfrm>
            <a:off x="3000364" y="2033590"/>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50" name="Text Box 6"/>
          <p:cNvSpPr txBox="1">
            <a:spLocks noChangeArrowheads="1"/>
          </p:cNvSpPr>
          <p:nvPr/>
        </p:nvSpPr>
        <p:spPr bwMode="auto">
          <a:xfrm>
            <a:off x="3962400" y="1524000"/>
            <a:ext cx="184150" cy="457200"/>
          </a:xfrm>
          <a:prstGeom prst="rect">
            <a:avLst/>
          </a:prstGeom>
          <a:noFill/>
          <a:ln w="9525">
            <a:noFill/>
            <a:miter lim="800000"/>
            <a:headEnd/>
            <a:tailEnd/>
          </a:ln>
          <a:effectLst/>
        </p:spPr>
        <p:txBody>
          <a:bodyPr wrap="none">
            <a:spAutoFit/>
          </a:bodyPr>
          <a:lstStyle/>
          <a:p>
            <a:endParaRPr lang="en-GB"/>
          </a:p>
        </p:txBody>
      </p:sp>
      <p:sp>
        <p:nvSpPr>
          <p:cNvPr id="6151" name="Text Box 7"/>
          <p:cNvSpPr txBox="1">
            <a:spLocks noChangeArrowheads="1"/>
          </p:cNvSpPr>
          <p:nvPr/>
        </p:nvSpPr>
        <p:spPr bwMode="auto">
          <a:xfrm>
            <a:off x="3781276" y="1621025"/>
            <a:ext cx="1624163" cy="307777"/>
          </a:xfrm>
          <a:prstGeom prst="rect">
            <a:avLst/>
          </a:prstGeom>
          <a:noFill/>
          <a:ln w="9525">
            <a:noFill/>
            <a:miter lim="800000"/>
            <a:headEnd/>
            <a:tailEnd/>
          </a:ln>
          <a:effectLst/>
        </p:spPr>
        <p:txBody>
          <a:bodyPr wrap="none">
            <a:spAutoFit/>
          </a:bodyPr>
          <a:lstStyle/>
          <a:p>
            <a:r>
              <a:rPr lang="en-US" sz="1400" b="1" dirty="0"/>
              <a:t>Health education</a:t>
            </a:r>
            <a:endParaRPr lang="en-GB" sz="1400" b="1" dirty="0"/>
          </a:p>
        </p:txBody>
      </p:sp>
      <p:sp>
        <p:nvSpPr>
          <p:cNvPr id="6152" name="Text Box 8"/>
          <p:cNvSpPr txBox="1">
            <a:spLocks noChangeArrowheads="1"/>
          </p:cNvSpPr>
          <p:nvPr/>
        </p:nvSpPr>
        <p:spPr bwMode="auto">
          <a:xfrm>
            <a:off x="3089624" y="3092450"/>
            <a:ext cx="1244251" cy="338554"/>
          </a:xfrm>
          <a:prstGeom prst="rect">
            <a:avLst/>
          </a:prstGeom>
          <a:noFill/>
          <a:ln w="9525">
            <a:noFill/>
            <a:miter lim="800000"/>
            <a:headEnd/>
            <a:tailEnd/>
          </a:ln>
          <a:effectLst/>
        </p:spPr>
        <p:txBody>
          <a:bodyPr wrap="none">
            <a:spAutoFit/>
          </a:bodyPr>
          <a:lstStyle/>
          <a:p>
            <a:r>
              <a:rPr lang="en-US" sz="1600" b="1" dirty="0"/>
              <a:t>Prevention</a:t>
            </a:r>
            <a:endParaRPr lang="en-GB" sz="1600" b="1" dirty="0"/>
          </a:p>
        </p:txBody>
      </p:sp>
      <p:sp>
        <p:nvSpPr>
          <p:cNvPr id="6153" name="Text Box 9"/>
          <p:cNvSpPr txBox="1">
            <a:spLocks noChangeArrowheads="1"/>
          </p:cNvSpPr>
          <p:nvPr/>
        </p:nvSpPr>
        <p:spPr bwMode="auto">
          <a:xfrm>
            <a:off x="4953000" y="2971800"/>
            <a:ext cx="1143000" cy="523220"/>
          </a:xfrm>
          <a:prstGeom prst="rect">
            <a:avLst/>
          </a:prstGeom>
          <a:noFill/>
          <a:ln w="9525">
            <a:noFill/>
            <a:miter lim="800000"/>
            <a:headEnd/>
            <a:tailEnd/>
          </a:ln>
          <a:effectLst/>
        </p:spPr>
        <p:txBody>
          <a:bodyPr>
            <a:spAutoFit/>
          </a:bodyPr>
          <a:lstStyle/>
          <a:p>
            <a:pPr algn="l" rtl="0"/>
            <a:r>
              <a:rPr lang="en-US" sz="1400" b="1" dirty="0"/>
              <a:t>Health </a:t>
            </a:r>
          </a:p>
          <a:p>
            <a:pPr algn="l" rtl="0"/>
            <a:r>
              <a:rPr lang="en-US" sz="1400" b="1" dirty="0"/>
              <a:t>protection</a:t>
            </a:r>
            <a:endParaRPr lang="en-GB" sz="1400" b="1" dirty="0"/>
          </a:p>
        </p:txBody>
      </p:sp>
      <p:sp>
        <p:nvSpPr>
          <p:cNvPr id="6154" name="Text Box 10"/>
          <p:cNvSpPr txBox="1">
            <a:spLocks noChangeArrowheads="1"/>
          </p:cNvSpPr>
          <p:nvPr/>
        </p:nvSpPr>
        <p:spPr bwMode="auto">
          <a:xfrm>
            <a:off x="3497094" y="2743200"/>
            <a:ext cx="312906" cy="369332"/>
          </a:xfrm>
          <a:prstGeom prst="rect">
            <a:avLst/>
          </a:prstGeom>
          <a:noFill/>
          <a:ln w="9525">
            <a:noFill/>
            <a:miter lim="800000"/>
            <a:headEnd/>
            <a:tailEnd/>
          </a:ln>
          <a:effectLst/>
        </p:spPr>
        <p:txBody>
          <a:bodyPr wrap="none">
            <a:spAutoFit/>
          </a:bodyPr>
          <a:lstStyle/>
          <a:p>
            <a:r>
              <a:rPr lang="en-US" dirty="0">
                <a:solidFill>
                  <a:srgbClr val="FFFF00"/>
                </a:solidFill>
              </a:rPr>
              <a:t>1</a:t>
            </a:r>
            <a:endParaRPr lang="en-GB" dirty="0">
              <a:solidFill>
                <a:srgbClr val="FFFF00"/>
              </a:solidFill>
            </a:endParaRPr>
          </a:p>
        </p:txBody>
      </p:sp>
      <p:sp>
        <p:nvSpPr>
          <p:cNvPr id="6155" name="Text Box 11"/>
          <p:cNvSpPr txBox="1">
            <a:spLocks noChangeArrowheads="1"/>
          </p:cNvSpPr>
          <p:nvPr/>
        </p:nvSpPr>
        <p:spPr bwMode="auto">
          <a:xfrm>
            <a:off x="3881264" y="2285992"/>
            <a:ext cx="312906" cy="369332"/>
          </a:xfrm>
          <a:prstGeom prst="rect">
            <a:avLst/>
          </a:prstGeom>
          <a:noFill/>
          <a:ln w="9525">
            <a:noFill/>
            <a:miter lim="800000"/>
            <a:headEnd/>
            <a:tailEnd/>
          </a:ln>
          <a:effectLst/>
        </p:spPr>
        <p:txBody>
          <a:bodyPr wrap="none">
            <a:spAutoFit/>
          </a:bodyPr>
          <a:lstStyle/>
          <a:p>
            <a:r>
              <a:rPr lang="en-US" dirty="0">
                <a:solidFill>
                  <a:srgbClr val="FFFF00"/>
                </a:solidFill>
              </a:rPr>
              <a:t>2</a:t>
            </a:r>
            <a:endParaRPr lang="en-GB" dirty="0">
              <a:solidFill>
                <a:srgbClr val="FFFF00"/>
              </a:solidFill>
            </a:endParaRPr>
          </a:p>
        </p:txBody>
      </p:sp>
      <p:sp>
        <p:nvSpPr>
          <p:cNvPr id="6156" name="Text Box 12"/>
          <p:cNvSpPr txBox="1">
            <a:spLocks noChangeArrowheads="1"/>
          </p:cNvSpPr>
          <p:nvPr/>
        </p:nvSpPr>
        <p:spPr bwMode="auto">
          <a:xfrm>
            <a:off x="4403725" y="3048000"/>
            <a:ext cx="336550" cy="457200"/>
          </a:xfrm>
          <a:prstGeom prst="rect">
            <a:avLst/>
          </a:prstGeom>
          <a:noFill/>
          <a:ln w="9525">
            <a:noFill/>
            <a:miter lim="800000"/>
            <a:headEnd/>
            <a:tailEnd/>
          </a:ln>
          <a:effectLst/>
        </p:spPr>
        <p:txBody>
          <a:bodyPr wrap="none">
            <a:spAutoFit/>
          </a:bodyPr>
          <a:lstStyle/>
          <a:p>
            <a:r>
              <a:rPr lang="en-US">
                <a:solidFill>
                  <a:srgbClr val="FFFF00"/>
                </a:solidFill>
              </a:rPr>
              <a:t>3</a:t>
            </a:r>
            <a:endParaRPr lang="en-GB">
              <a:solidFill>
                <a:srgbClr val="FFFF00"/>
              </a:solidFill>
            </a:endParaRPr>
          </a:p>
        </p:txBody>
      </p:sp>
      <p:sp>
        <p:nvSpPr>
          <p:cNvPr id="6157" name="Text Box 13"/>
          <p:cNvSpPr txBox="1">
            <a:spLocks noChangeArrowheads="1"/>
          </p:cNvSpPr>
          <p:nvPr/>
        </p:nvSpPr>
        <p:spPr bwMode="auto">
          <a:xfrm>
            <a:off x="4427369" y="2590800"/>
            <a:ext cx="312906" cy="369332"/>
          </a:xfrm>
          <a:prstGeom prst="rect">
            <a:avLst/>
          </a:prstGeom>
          <a:noFill/>
          <a:ln w="9525">
            <a:noFill/>
            <a:miter lim="800000"/>
            <a:headEnd/>
            <a:tailEnd/>
          </a:ln>
          <a:effectLst/>
        </p:spPr>
        <p:txBody>
          <a:bodyPr wrap="none">
            <a:spAutoFit/>
          </a:bodyPr>
          <a:lstStyle/>
          <a:p>
            <a:r>
              <a:rPr lang="en-US" dirty="0">
                <a:solidFill>
                  <a:srgbClr val="FFFF00"/>
                </a:solidFill>
              </a:rPr>
              <a:t>4</a:t>
            </a:r>
            <a:endParaRPr lang="en-GB" dirty="0">
              <a:solidFill>
                <a:srgbClr val="FFFF00"/>
              </a:solidFill>
            </a:endParaRPr>
          </a:p>
        </p:txBody>
      </p:sp>
      <p:sp>
        <p:nvSpPr>
          <p:cNvPr id="6158" name="Text Box 14"/>
          <p:cNvSpPr txBox="1">
            <a:spLocks noChangeArrowheads="1"/>
          </p:cNvSpPr>
          <p:nvPr/>
        </p:nvSpPr>
        <p:spPr bwMode="auto">
          <a:xfrm>
            <a:off x="4286248" y="1345156"/>
            <a:ext cx="382589" cy="369332"/>
          </a:xfrm>
          <a:prstGeom prst="rect">
            <a:avLst/>
          </a:prstGeom>
          <a:noFill/>
          <a:ln w="9525">
            <a:noFill/>
            <a:miter lim="800000"/>
            <a:headEnd/>
            <a:tailEnd/>
          </a:ln>
          <a:effectLst/>
        </p:spPr>
        <p:txBody>
          <a:bodyPr wrap="square">
            <a:spAutoFit/>
          </a:bodyPr>
          <a:lstStyle/>
          <a:p>
            <a:r>
              <a:rPr lang="en-US" dirty="0">
                <a:solidFill>
                  <a:srgbClr val="FFFF00"/>
                </a:solidFill>
              </a:rPr>
              <a:t>5</a:t>
            </a:r>
            <a:endParaRPr lang="en-GB" dirty="0">
              <a:solidFill>
                <a:srgbClr val="FFFF00"/>
              </a:solidFill>
            </a:endParaRPr>
          </a:p>
        </p:txBody>
      </p:sp>
      <p:sp>
        <p:nvSpPr>
          <p:cNvPr id="6159" name="Text Box 15"/>
          <p:cNvSpPr txBox="1">
            <a:spLocks noChangeArrowheads="1"/>
          </p:cNvSpPr>
          <p:nvPr/>
        </p:nvSpPr>
        <p:spPr bwMode="auto">
          <a:xfrm>
            <a:off x="4876800" y="2209800"/>
            <a:ext cx="336550" cy="369332"/>
          </a:xfrm>
          <a:prstGeom prst="rect">
            <a:avLst/>
          </a:prstGeom>
          <a:noFill/>
          <a:ln w="9525">
            <a:noFill/>
            <a:miter lim="800000"/>
            <a:headEnd/>
            <a:tailEnd/>
          </a:ln>
          <a:effectLst/>
        </p:spPr>
        <p:txBody>
          <a:bodyPr wrap="square">
            <a:spAutoFit/>
          </a:bodyPr>
          <a:lstStyle/>
          <a:p>
            <a:r>
              <a:rPr lang="en-US" dirty="0">
                <a:solidFill>
                  <a:srgbClr val="FFFF00"/>
                </a:solidFill>
              </a:rPr>
              <a:t>7</a:t>
            </a:r>
            <a:endParaRPr lang="en-GB" dirty="0">
              <a:solidFill>
                <a:srgbClr val="FFFF00"/>
              </a:solidFill>
            </a:endParaRPr>
          </a:p>
        </p:txBody>
      </p:sp>
      <p:sp>
        <p:nvSpPr>
          <p:cNvPr id="6160" name="Text Box 16"/>
          <p:cNvSpPr txBox="1">
            <a:spLocks noChangeArrowheads="1"/>
          </p:cNvSpPr>
          <p:nvPr/>
        </p:nvSpPr>
        <p:spPr bwMode="auto">
          <a:xfrm>
            <a:off x="5429256" y="2500306"/>
            <a:ext cx="336550" cy="457200"/>
          </a:xfrm>
          <a:prstGeom prst="rect">
            <a:avLst/>
          </a:prstGeom>
          <a:noFill/>
          <a:ln w="9525">
            <a:noFill/>
            <a:miter lim="800000"/>
            <a:headEnd/>
            <a:tailEnd/>
          </a:ln>
          <a:effectLst/>
        </p:spPr>
        <p:txBody>
          <a:bodyPr wrap="none">
            <a:spAutoFit/>
          </a:bodyPr>
          <a:lstStyle/>
          <a:p>
            <a:r>
              <a:rPr lang="en-US" dirty="0">
                <a:solidFill>
                  <a:srgbClr val="FFFF00"/>
                </a:solidFill>
              </a:rPr>
              <a:t>6</a:t>
            </a:r>
            <a:endParaRPr lang="en-GB" dirty="0">
              <a:solidFill>
                <a:srgbClr val="FFFF00"/>
              </a:solidFill>
            </a:endParaRPr>
          </a:p>
        </p:txBody>
      </p:sp>
      <p:sp>
        <p:nvSpPr>
          <p:cNvPr id="6161" name="Text Box 17"/>
          <p:cNvSpPr txBox="1">
            <a:spLocks noChangeArrowheads="1"/>
          </p:cNvSpPr>
          <p:nvPr/>
        </p:nvSpPr>
        <p:spPr bwMode="auto">
          <a:xfrm>
            <a:off x="128594" y="1019919"/>
            <a:ext cx="2643206" cy="5001369"/>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342900" indent="-342900" algn="l" rtl="0">
              <a:spcBef>
                <a:spcPct val="50000"/>
              </a:spcBef>
              <a:buAutoNum type="arabicPeriod"/>
            </a:pPr>
            <a:r>
              <a:rPr lang="en-US" sz="1600" dirty="0" smtClean="0">
                <a:solidFill>
                  <a:schemeClr val="tx1"/>
                </a:solidFill>
                <a:latin typeface="+mj-lt"/>
                <a:cs typeface="Times New Roman" pitchFamily="18" charset="0"/>
              </a:rPr>
              <a:t>Preventive </a:t>
            </a:r>
            <a:r>
              <a:rPr lang="en-US" sz="1600" dirty="0">
                <a:solidFill>
                  <a:schemeClr val="tx1"/>
                </a:solidFill>
                <a:latin typeface="+mj-lt"/>
                <a:cs typeface="Times New Roman" pitchFamily="18" charset="0"/>
              </a:rPr>
              <a:t>services</a:t>
            </a:r>
            <a:r>
              <a:rPr lang="en-US" dirty="0">
                <a:solidFill>
                  <a:schemeClr val="tx1"/>
                </a:solidFill>
                <a:latin typeface="Times New Roman" pitchFamily="18" charset="0"/>
                <a:cs typeface="Times New Roman" pitchFamily="18" charset="0"/>
              </a:rPr>
              <a:t>, e.g. </a:t>
            </a:r>
            <a:r>
              <a:rPr lang="en-US" b="1" dirty="0">
                <a:solidFill>
                  <a:schemeClr val="tx1"/>
                </a:solidFill>
                <a:latin typeface="Times New Roman" pitchFamily="18" charset="0"/>
                <a:cs typeface="Times New Roman" pitchFamily="18" charset="0"/>
              </a:rPr>
              <a:t>immunization</a:t>
            </a:r>
            <a:r>
              <a:rPr lang="en-US" dirty="0">
                <a:solidFill>
                  <a:schemeClr val="tx1"/>
                </a:solidFill>
                <a:latin typeface="Times New Roman" pitchFamily="18" charset="0"/>
                <a:cs typeface="Times New Roman" pitchFamily="18" charset="0"/>
              </a:rPr>
              <a:t>, cervical screening, hypertension case finding, developmental surveillance, use of nicotine chewing gum to aid smoking cessation</a:t>
            </a:r>
            <a:r>
              <a:rPr lang="en-US" dirty="0" smtClean="0">
                <a:solidFill>
                  <a:schemeClr val="tx1"/>
                </a:solidFill>
                <a:latin typeface="Times New Roman" pitchFamily="18" charset="0"/>
                <a:cs typeface="Times New Roman" pitchFamily="18" charset="0"/>
              </a:rPr>
              <a:t>.</a:t>
            </a:r>
          </a:p>
          <a:p>
            <a:pPr marL="342900" indent="-342900" algn="l" rtl="0">
              <a:spcBef>
                <a:spcPct val="50000"/>
              </a:spcBef>
              <a:buAutoNum type="arabicPeriod"/>
            </a:pPr>
            <a:endParaRPr lang="en-US" dirty="0">
              <a:solidFill>
                <a:schemeClr val="tx1"/>
              </a:solidFill>
              <a:latin typeface="Times New Roman" pitchFamily="18" charset="0"/>
              <a:cs typeface="Times New Roman" pitchFamily="18" charset="0"/>
            </a:endParaRPr>
          </a:p>
          <a:p>
            <a:pPr marL="342900" indent="-342900" algn="l" rtl="0">
              <a:spcBef>
                <a:spcPct val="50000"/>
              </a:spcBef>
              <a:buAutoNum type="arabicPeriod"/>
            </a:pPr>
            <a:r>
              <a:rPr lang="en-US" sz="1600" dirty="0" smtClean="0">
                <a:solidFill>
                  <a:schemeClr val="tx1"/>
                </a:solidFill>
                <a:latin typeface="+mj-lt"/>
                <a:cs typeface="Times New Roman" pitchFamily="18" charset="0"/>
              </a:rPr>
              <a:t>Preventive </a:t>
            </a:r>
            <a:r>
              <a:rPr lang="en-US" sz="1600" dirty="0">
                <a:solidFill>
                  <a:schemeClr val="tx1"/>
                </a:solidFill>
                <a:latin typeface="+mj-lt"/>
                <a:cs typeface="Times New Roman" pitchFamily="18" charset="0"/>
              </a:rPr>
              <a:t>health education,</a:t>
            </a:r>
            <a:r>
              <a:rPr lang="en-US" dirty="0">
                <a:solidFill>
                  <a:schemeClr val="tx1"/>
                </a:solidFill>
                <a:latin typeface="Times New Roman" pitchFamily="18" charset="0"/>
                <a:cs typeface="Times New Roman" pitchFamily="18" charset="0"/>
              </a:rPr>
              <a:t> e.g. </a:t>
            </a:r>
            <a:r>
              <a:rPr lang="en-US" b="1" dirty="0">
                <a:solidFill>
                  <a:schemeClr val="tx1"/>
                </a:solidFill>
                <a:latin typeface="Times New Roman" pitchFamily="18" charset="0"/>
                <a:cs typeface="Times New Roman" pitchFamily="18" charset="0"/>
              </a:rPr>
              <a:t>smoking cessation </a:t>
            </a:r>
            <a:r>
              <a:rPr lang="en-US" dirty="0">
                <a:solidFill>
                  <a:schemeClr val="tx1"/>
                </a:solidFill>
                <a:latin typeface="Times New Roman" pitchFamily="18" charset="0"/>
                <a:cs typeface="Times New Roman" pitchFamily="18" charset="0"/>
              </a:rPr>
              <a:t>advice and information.</a:t>
            </a:r>
            <a:endParaRPr lang="en-GB" dirty="0">
              <a:solidFill>
                <a:schemeClr val="tx1"/>
              </a:solidFill>
              <a:latin typeface="Times New Roman" pitchFamily="18" charset="0"/>
              <a:cs typeface="Times New Roman" pitchFamily="18" charset="0"/>
            </a:endParaRPr>
          </a:p>
        </p:txBody>
      </p:sp>
      <p:sp>
        <p:nvSpPr>
          <p:cNvPr id="6163" name="Text Box 19"/>
          <p:cNvSpPr txBox="1">
            <a:spLocks noChangeArrowheads="1"/>
          </p:cNvSpPr>
          <p:nvPr/>
        </p:nvSpPr>
        <p:spPr bwMode="auto">
          <a:xfrm>
            <a:off x="3276600" y="4495800"/>
            <a:ext cx="3733800" cy="396875"/>
          </a:xfrm>
          <a:prstGeom prst="rect">
            <a:avLst/>
          </a:prstGeom>
          <a:noFill/>
          <a:ln w="9525">
            <a:noFill/>
            <a:miter lim="800000"/>
            <a:headEnd/>
            <a:tailEnd/>
          </a:ln>
          <a:effectLst/>
        </p:spPr>
        <p:txBody>
          <a:bodyPr>
            <a:spAutoFit/>
          </a:bodyPr>
          <a:lstStyle/>
          <a:p>
            <a:pPr>
              <a:spcBef>
                <a:spcPct val="50000"/>
              </a:spcBef>
            </a:pPr>
            <a:endParaRPr lang="en-GB" sz="2000"/>
          </a:p>
        </p:txBody>
      </p:sp>
      <p:sp>
        <p:nvSpPr>
          <p:cNvPr id="6164" name="Text Box 20"/>
          <p:cNvSpPr txBox="1">
            <a:spLocks noChangeArrowheads="1"/>
          </p:cNvSpPr>
          <p:nvPr/>
        </p:nvSpPr>
        <p:spPr bwMode="auto">
          <a:xfrm>
            <a:off x="2915816" y="4293096"/>
            <a:ext cx="3500462" cy="2062103"/>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227013" indent="-227013" algn="l" rtl="0">
              <a:spcBef>
                <a:spcPct val="50000"/>
              </a:spcBef>
            </a:pPr>
            <a:r>
              <a:rPr lang="en-US" sz="1600" dirty="0">
                <a:solidFill>
                  <a:schemeClr val="tx1"/>
                </a:solidFill>
                <a:latin typeface="+mj-lt"/>
                <a:cs typeface="Times New Roman" pitchFamily="18" charset="0"/>
              </a:rPr>
              <a:t>3. Preventive health protection</a:t>
            </a:r>
            <a:r>
              <a:rPr lang="en-US" dirty="0">
                <a:solidFill>
                  <a:schemeClr val="tx1"/>
                </a:solidFill>
                <a:latin typeface="Times New Roman" pitchFamily="18" charset="0"/>
                <a:cs typeface="Times New Roman" pitchFamily="18" charset="0"/>
              </a:rPr>
              <a:t>, e.g. fluoridation of water.</a:t>
            </a:r>
          </a:p>
          <a:p>
            <a:pPr marL="227013" indent="-227013" algn="l" rtl="0">
              <a:spcBef>
                <a:spcPct val="50000"/>
              </a:spcBef>
            </a:pPr>
            <a:r>
              <a:rPr lang="en-US" sz="1600" dirty="0">
                <a:solidFill>
                  <a:schemeClr val="tx1"/>
                </a:solidFill>
                <a:latin typeface="+mj-lt"/>
                <a:cs typeface="Times New Roman" pitchFamily="18" charset="0"/>
              </a:rPr>
              <a:t>4. Health education for preventive health protection</a:t>
            </a:r>
            <a:r>
              <a:rPr lang="en-US" dirty="0">
                <a:solidFill>
                  <a:schemeClr val="tx1"/>
                </a:solidFill>
                <a:latin typeface="Times New Roman" pitchFamily="18" charset="0"/>
                <a:cs typeface="Times New Roman" pitchFamily="18" charset="0"/>
              </a:rPr>
              <a:t>, e.g. lobbying for </a:t>
            </a:r>
            <a:r>
              <a:rPr lang="en-US" b="1" dirty="0">
                <a:solidFill>
                  <a:schemeClr val="tx1"/>
                </a:solidFill>
                <a:latin typeface="Times New Roman" pitchFamily="18" charset="0"/>
                <a:cs typeface="Times New Roman" pitchFamily="18" charset="0"/>
              </a:rPr>
              <a:t>seat belt</a:t>
            </a:r>
            <a:r>
              <a:rPr lang="en-US" dirty="0">
                <a:solidFill>
                  <a:schemeClr val="tx1"/>
                </a:solidFill>
                <a:latin typeface="Times New Roman" pitchFamily="18" charset="0"/>
                <a:cs typeface="Times New Roman" pitchFamily="18" charset="0"/>
              </a:rPr>
              <a:t> legislation</a:t>
            </a:r>
            <a:r>
              <a:rPr lang="en-US" dirty="0" smtClean="0">
                <a:solidFill>
                  <a:schemeClr val="tx1"/>
                </a:solidFill>
                <a:latin typeface="Times New Roman" pitchFamily="18" charset="0"/>
                <a:cs typeface="Times New Roman" pitchFamily="18" charset="0"/>
              </a:rPr>
              <a:t>.</a:t>
            </a:r>
            <a:endParaRPr lang="en-US" dirty="0">
              <a:solidFill>
                <a:schemeClr val="tx1"/>
              </a:solidFill>
              <a:latin typeface="Times New Roman" pitchFamily="18" charset="0"/>
              <a:cs typeface="Times New Roman" pitchFamily="18" charset="0"/>
            </a:endParaRPr>
          </a:p>
        </p:txBody>
      </p:sp>
      <p:sp>
        <p:nvSpPr>
          <p:cNvPr id="6165" name="Text Box 21"/>
          <p:cNvSpPr txBox="1">
            <a:spLocks noChangeArrowheads="1"/>
          </p:cNvSpPr>
          <p:nvPr/>
        </p:nvSpPr>
        <p:spPr bwMode="auto">
          <a:xfrm>
            <a:off x="6607066" y="1098368"/>
            <a:ext cx="2357422" cy="4616648"/>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227013" indent="-227013" algn="l" rtl="0">
              <a:spcBef>
                <a:spcPct val="50000"/>
              </a:spcBef>
            </a:pPr>
            <a:r>
              <a:rPr lang="en-US" sz="1600" dirty="0" smtClean="0">
                <a:solidFill>
                  <a:schemeClr val="tx1"/>
                </a:solidFill>
                <a:latin typeface="+mj-lt"/>
                <a:cs typeface="Times New Roman" pitchFamily="18" charset="0"/>
              </a:rPr>
              <a:t>5. Positive health education</a:t>
            </a:r>
            <a:r>
              <a:rPr lang="en-US" sz="1600" dirty="0" smtClean="0">
                <a:solidFill>
                  <a:schemeClr val="tx1"/>
                </a:solidFill>
                <a:latin typeface="Times New Roman" pitchFamily="18" charset="0"/>
                <a:cs typeface="Times New Roman" pitchFamily="18" charset="0"/>
              </a:rPr>
              <a:t>, </a:t>
            </a:r>
            <a:r>
              <a:rPr lang="en-US" sz="1600" b="1" i="1" dirty="0" err="1" smtClean="0">
                <a:solidFill>
                  <a:schemeClr val="tx1"/>
                </a:solidFill>
                <a:latin typeface="Times New Roman" pitchFamily="18" charset="0"/>
                <a:cs typeface="Times New Roman" pitchFamily="18" charset="0"/>
              </a:rPr>
              <a:t>e.g</a:t>
            </a:r>
            <a:r>
              <a:rPr lang="en-US" sz="1600" b="1" i="1" dirty="0" smtClean="0">
                <a:solidFill>
                  <a:schemeClr val="tx1"/>
                </a:solidFill>
                <a:latin typeface="Times New Roman" pitchFamily="18" charset="0"/>
                <a:cs typeface="Times New Roman" pitchFamily="18" charset="0"/>
              </a:rPr>
              <a:t> </a:t>
            </a:r>
            <a:r>
              <a:rPr lang="en-US" sz="1600" b="1" i="1" dirty="0" err="1" smtClean="0">
                <a:solidFill>
                  <a:schemeClr val="tx1"/>
                </a:solidFill>
                <a:latin typeface="Times New Roman" pitchFamily="18" charset="0"/>
                <a:cs typeface="Times New Roman" pitchFamily="18" charset="0"/>
              </a:rPr>
              <a:t>lifeskills</a:t>
            </a:r>
            <a:r>
              <a:rPr lang="en-US" sz="1600" b="1" i="1" dirty="0" smtClean="0">
                <a:solidFill>
                  <a:schemeClr val="tx1"/>
                </a:solidFill>
                <a:latin typeface="Times New Roman" pitchFamily="18" charset="0"/>
                <a:cs typeface="Times New Roman" pitchFamily="18" charset="0"/>
              </a:rPr>
              <a:t> with young people</a:t>
            </a:r>
            <a:r>
              <a:rPr lang="en-US" sz="1600" dirty="0" smtClean="0">
                <a:solidFill>
                  <a:schemeClr val="tx1"/>
                </a:solidFill>
                <a:latin typeface="Times New Roman" pitchFamily="18" charset="0"/>
                <a:cs typeface="Times New Roman" pitchFamily="18" charset="0"/>
              </a:rPr>
              <a:t>.</a:t>
            </a:r>
            <a:endParaRPr lang="en-GB" sz="1600" dirty="0" smtClean="0">
              <a:solidFill>
                <a:schemeClr val="tx1"/>
              </a:solidFill>
              <a:latin typeface="Times New Roman" pitchFamily="18" charset="0"/>
              <a:cs typeface="Times New Roman" pitchFamily="18" charset="0"/>
            </a:endParaRPr>
          </a:p>
          <a:p>
            <a:pPr marL="227013" indent="-227013" algn="l" rtl="0">
              <a:spcBef>
                <a:spcPct val="50000"/>
              </a:spcBef>
            </a:pPr>
            <a:endParaRPr lang="en-US" sz="1600" dirty="0" smtClean="0">
              <a:solidFill>
                <a:schemeClr val="tx1"/>
              </a:solidFill>
              <a:latin typeface="+mj-lt"/>
              <a:cs typeface="Times New Roman" pitchFamily="18" charset="0"/>
            </a:endParaRPr>
          </a:p>
          <a:p>
            <a:pPr marL="227013" indent="-227013" algn="l" rtl="0">
              <a:spcBef>
                <a:spcPct val="50000"/>
              </a:spcBef>
            </a:pPr>
            <a:r>
              <a:rPr lang="en-US" sz="1600" dirty="0" smtClean="0">
                <a:solidFill>
                  <a:schemeClr val="tx1"/>
                </a:solidFill>
                <a:latin typeface="+mj-lt"/>
                <a:cs typeface="Times New Roman" pitchFamily="18" charset="0"/>
              </a:rPr>
              <a:t>6</a:t>
            </a:r>
            <a:r>
              <a:rPr lang="en-US" sz="1600" dirty="0">
                <a:solidFill>
                  <a:schemeClr val="tx1"/>
                </a:solidFill>
                <a:latin typeface="+mj-lt"/>
                <a:cs typeface="Times New Roman" pitchFamily="18" charset="0"/>
              </a:rPr>
              <a:t>. Positive health protection</a:t>
            </a:r>
            <a:r>
              <a:rPr lang="en-US" dirty="0">
                <a:solidFill>
                  <a:schemeClr val="tx1"/>
                </a:solidFill>
                <a:latin typeface="Times New Roman" pitchFamily="18" charset="0"/>
                <a:cs typeface="Times New Roman" pitchFamily="18" charset="0"/>
              </a:rPr>
              <a:t>, e.g. workplace smoking policy.</a:t>
            </a:r>
          </a:p>
          <a:p>
            <a:pPr marL="227013" indent="-227013" algn="l" rtl="0">
              <a:spcBef>
                <a:spcPct val="50000"/>
              </a:spcBef>
            </a:pPr>
            <a:endParaRPr lang="en-US" dirty="0">
              <a:solidFill>
                <a:schemeClr val="tx1"/>
              </a:solidFill>
              <a:latin typeface="Times New Roman" pitchFamily="18" charset="0"/>
              <a:cs typeface="Times New Roman" pitchFamily="18" charset="0"/>
            </a:endParaRPr>
          </a:p>
          <a:p>
            <a:pPr marL="227013" indent="-227013" algn="l" rtl="0">
              <a:spcBef>
                <a:spcPct val="50000"/>
              </a:spcBef>
            </a:pPr>
            <a:r>
              <a:rPr lang="en-US" sz="1400" dirty="0">
                <a:solidFill>
                  <a:schemeClr val="tx1"/>
                </a:solidFill>
                <a:latin typeface="+mj-lt"/>
                <a:cs typeface="Times New Roman" pitchFamily="18" charset="0"/>
              </a:rPr>
              <a:t>7. Health education aimed at positive health protection, </a:t>
            </a:r>
            <a:r>
              <a:rPr lang="en-US" dirty="0">
                <a:solidFill>
                  <a:schemeClr val="tx1"/>
                </a:solidFill>
                <a:latin typeface="Times New Roman" pitchFamily="18" charset="0"/>
                <a:cs typeface="Times New Roman" pitchFamily="18" charset="0"/>
              </a:rPr>
              <a:t>e.g. lobbying for a ban on tobacco advertising.</a:t>
            </a:r>
            <a:endParaRPr lang="en-GB" dirty="0">
              <a:solidFill>
                <a:schemeClr val="tx1"/>
              </a:solidFill>
              <a:latin typeface="Times New Roman" pitchFamily="18" charset="0"/>
              <a:cs typeface="Times New Roman" pitchFamily="18" charset="0"/>
            </a:endParaRPr>
          </a:p>
        </p:txBody>
      </p:sp>
      <p:sp>
        <p:nvSpPr>
          <p:cNvPr id="22" name="عنصر نائب للتاريخ 21"/>
          <p:cNvSpPr>
            <a:spLocks noGrp="1"/>
          </p:cNvSpPr>
          <p:nvPr>
            <p:ph type="dt" sz="half" idx="10"/>
          </p:nvPr>
        </p:nvSpPr>
        <p:spPr/>
        <p:txBody>
          <a:bodyPr/>
          <a:lstStyle/>
          <a:p>
            <a:pPr>
              <a:defRPr/>
            </a:pPr>
            <a:r>
              <a:rPr lang="ar-SA" smtClean="0"/>
              <a:t>CHS382</a:t>
            </a:r>
            <a:endParaRPr lang="en-US"/>
          </a:p>
        </p:txBody>
      </p:sp>
      <p:sp>
        <p:nvSpPr>
          <p:cNvPr id="23" name="عنصر نائب لرقم الشريحة 22"/>
          <p:cNvSpPr>
            <a:spLocks noGrp="1"/>
          </p:cNvSpPr>
          <p:nvPr>
            <p:ph type="sldNum" sz="quarter" idx="12"/>
          </p:nvPr>
        </p:nvSpPr>
        <p:spPr/>
        <p:txBody>
          <a:bodyPr/>
          <a:lstStyle/>
          <a:p>
            <a:pPr>
              <a:defRPr/>
            </a:pPr>
            <a:fld id="{F7F2E110-DCE5-4B4A-B952-455D71428BD0}" type="slidenum">
              <a:rPr lang="ar-SA" smtClean="0"/>
              <a:pPr>
                <a:defRPr/>
              </a:pPr>
              <a:t>52</a:t>
            </a:fld>
            <a:endParaRPr lang="en-US"/>
          </a:p>
        </p:txBody>
      </p:sp>
      <p:sp>
        <p:nvSpPr>
          <p:cNvPr id="24" name="عنصر نائب للتذييل 23"/>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title"/>
          </p:nvPr>
        </p:nvSpPr>
        <p:spPr>
          <a:xfrm>
            <a:off x="604838" y="99932"/>
            <a:ext cx="7539062" cy="400110"/>
          </a:xfrm>
          <a:ln/>
        </p:spPr>
        <p:style>
          <a:lnRef idx="2">
            <a:schemeClr val="dk1"/>
          </a:lnRef>
          <a:fillRef idx="1">
            <a:schemeClr val="lt1"/>
          </a:fillRef>
          <a:effectRef idx="0">
            <a:schemeClr val="dk1"/>
          </a:effectRef>
          <a:fontRef idx="minor">
            <a:schemeClr val="dk1"/>
          </a:fontRef>
        </p:style>
        <p:txBody>
          <a:bodyPr wrap="square" anchor="b">
            <a:spAutoFit/>
          </a:bodyPr>
          <a:lstStyle/>
          <a:p>
            <a:r>
              <a:rPr lang="en-US" sz="2000" dirty="0">
                <a:solidFill>
                  <a:schemeClr val="bg1"/>
                </a:solidFill>
              </a:rPr>
              <a:t>Putting Islamic Concepts Into Practice for Health </a:t>
            </a:r>
            <a:r>
              <a:rPr lang="en-US" sz="2000" dirty="0" smtClean="0">
                <a:solidFill>
                  <a:schemeClr val="bg1"/>
                </a:solidFill>
              </a:rPr>
              <a:t>Promotion</a:t>
            </a:r>
            <a:endParaRPr lang="en-US" sz="2000" dirty="0">
              <a:solidFill>
                <a:schemeClr val="bg1"/>
              </a:solidFill>
            </a:endParaRPr>
          </a:p>
        </p:txBody>
      </p:sp>
      <p:sp>
        <p:nvSpPr>
          <p:cNvPr id="28674" name="Rectangle 2"/>
          <p:cNvSpPr>
            <a:spLocks noGrp="1" noChangeArrowheads="1"/>
          </p:cNvSpPr>
          <p:nvPr>
            <p:ph sz="half" idx="1"/>
          </p:nvPr>
        </p:nvSpPr>
        <p:spPr>
          <a:xfrm>
            <a:off x="1071538" y="928670"/>
            <a:ext cx="7000868" cy="477838"/>
          </a:xfrm>
        </p:spPr>
        <p:style>
          <a:lnRef idx="2">
            <a:schemeClr val="dk1"/>
          </a:lnRef>
          <a:fillRef idx="1">
            <a:schemeClr val="lt1"/>
          </a:fillRef>
          <a:effectRef idx="0">
            <a:schemeClr val="dk1"/>
          </a:effectRef>
          <a:fontRef idx="minor">
            <a:schemeClr val="dk1"/>
          </a:fontRef>
        </p:style>
        <p:txBody>
          <a:bodyPr/>
          <a:lstStyle/>
          <a:p>
            <a:pPr algn="ctr">
              <a:buFontTx/>
              <a:buNone/>
            </a:pPr>
            <a:r>
              <a:rPr lang="en-US" sz="2400" b="1" dirty="0">
                <a:solidFill>
                  <a:schemeClr val="bg1"/>
                </a:solidFill>
                <a:cs typeface="Times New Roman" pitchFamily="18" charset="0"/>
              </a:rPr>
              <a:t>A five-stage model </a:t>
            </a:r>
            <a:r>
              <a:rPr lang="en-US" sz="1600" dirty="0" smtClean="0">
                <a:solidFill>
                  <a:schemeClr val="bg1"/>
                </a:solidFill>
                <a:cs typeface="Times New Roman" pitchFamily="18" charset="0"/>
              </a:rPr>
              <a:t>( </a:t>
            </a:r>
            <a:r>
              <a:rPr lang="en-US" sz="1600" dirty="0" err="1" smtClean="0">
                <a:solidFill>
                  <a:schemeClr val="bg1"/>
                </a:solidFill>
                <a:cs typeface="Times New Roman" pitchFamily="18" charset="0"/>
              </a:rPr>
              <a:t>Bracht</a:t>
            </a:r>
            <a:r>
              <a:rPr lang="en-US" sz="1600" dirty="0" smtClean="0">
                <a:solidFill>
                  <a:schemeClr val="bg1"/>
                </a:solidFill>
                <a:cs typeface="Times New Roman" pitchFamily="18" charset="0"/>
              </a:rPr>
              <a:t> </a:t>
            </a:r>
            <a:r>
              <a:rPr lang="en-US" sz="1600" dirty="0">
                <a:solidFill>
                  <a:schemeClr val="bg1"/>
                </a:solidFill>
                <a:cs typeface="Times New Roman" pitchFamily="18" charset="0"/>
              </a:rPr>
              <a:t>et al. 1999)</a:t>
            </a:r>
          </a:p>
        </p:txBody>
      </p:sp>
      <p:sp>
        <p:nvSpPr>
          <p:cNvPr id="28676" name="Oval 4"/>
          <p:cNvSpPr>
            <a:spLocks noChangeArrowheads="1"/>
          </p:cNvSpPr>
          <p:nvPr/>
        </p:nvSpPr>
        <p:spPr bwMode="auto">
          <a:xfrm>
            <a:off x="1403648" y="1556792"/>
            <a:ext cx="5976664" cy="5301208"/>
          </a:xfrm>
          <a:prstGeom prst="ellipse">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pPr marL="457200" indent="-457200" algn="ctr" eaLnBrk="1" hangingPunct="1"/>
            <a:r>
              <a:rPr lang="en-US" sz="2000">
                <a:latin typeface="Verdana" pitchFamily="34" charset="0"/>
              </a:rPr>
              <a:t> </a:t>
            </a:r>
          </a:p>
          <a:p>
            <a:pPr marL="457200" indent="-457200" algn="ctr" eaLnBrk="1" hangingPunct="1">
              <a:buFontTx/>
              <a:buChar char="•"/>
            </a:pPr>
            <a:endParaRPr lang="en-US" sz="2000">
              <a:latin typeface="Verdana" pitchFamily="34" charset="0"/>
            </a:endParaRPr>
          </a:p>
        </p:txBody>
      </p:sp>
      <p:sp>
        <p:nvSpPr>
          <p:cNvPr id="28677" name="Oval 5"/>
          <p:cNvSpPr>
            <a:spLocks noChangeArrowheads="1"/>
          </p:cNvSpPr>
          <p:nvPr/>
        </p:nvSpPr>
        <p:spPr bwMode="auto">
          <a:xfrm>
            <a:off x="3276600" y="3048000"/>
            <a:ext cx="2286000" cy="2133600"/>
          </a:xfrm>
          <a:prstGeom prst="ellipse">
            <a:avLst/>
          </a:prstGeom>
          <a:solidFill>
            <a:schemeClr val="accent1"/>
          </a:solidFill>
          <a:ln w="38100">
            <a:solidFill>
              <a:schemeClr val="tx1"/>
            </a:solidFill>
            <a:miter lim="800000"/>
            <a:headEnd/>
            <a:tailEnd/>
          </a:ln>
          <a:effectLst/>
        </p:spPr>
        <p:txBody>
          <a:bodyPr wrap="none" anchor="ctr"/>
          <a:lstStyle/>
          <a:p>
            <a:pPr algn="ctr" eaLnBrk="1" hangingPunct="1"/>
            <a:r>
              <a:rPr lang="en-US" sz="1600" b="1" dirty="0" smtClean="0">
                <a:latin typeface="Arial" pitchFamily="34" charset="0"/>
              </a:rPr>
              <a:t>COMMUNITY </a:t>
            </a:r>
            <a:endParaRPr lang="en-US" sz="1600" b="1" dirty="0">
              <a:latin typeface="Arial" pitchFamily="34" charset="0"/>
            </a:endParaRPr>
          </a:p>
          <a:p>
            <a:pPr algn="ctr" eaLnBrk="1" hangingPunct="1"/>
            <a:r>
              <a:rPr lang="en-US" sz="1600" b="1" dirty="0">
                <a:latin typeface="Arial" pitchFamily="34" charset="0"/>
              </a:rPr>
              <a:t>ORGANIZATION</a:t>
            </a:r>
          </a:p>
          <a:p>
            <a:pPr algn="ctr" eaLnBrk="1" hangingPunct="1"/>
            <a:r>
              <a:rPr lang="en-US" sz="1600" b="1" dirty="0">
                <a:latin typeface="Arial" pitchFamily="34" charset="0"/>
              </a:rPr>
              <a:t>STAGES</a:t>
            </a:r>
          </a:p>
        </p:txBody>
      </p:sp>
      <p:sp>
        <p:nvSpPr>
          <p:cNvPr id="28678" name="Line 6"/>
          <p:cNvSpPr>
            <a:spLocks noChangeShapeType="1"/>
          </p:cNvSpPr>
          <p:nvPr/>
        </p:nvSpPr>
        <p:spPr bwMode="auto">
          <a:xfrm>
            <a:off x="2555776" y="2276872"/>
            <a:ext cx="1101824" cy="1075928"/>
          </a:xfrm>
          <a:prstGeom prst="line">
            <a:avLst/>
          </a:prstGeom>
          <a:noFill/>
          <a:ln w="9525">
            <a:solidFill>
              <a:schemeClr val="tx1"/>
            </a:solidFill>
            <a:miter lim="800000"/>
            <a:headEnd/>
            <a:tailEnd/>
          </a:ln>
          <a:effectLst/>
        </p:spPr>
        <p:txBody>
          <a:bodyPr wrap="none"/>
          <a:lstStyle/>
          <a:p>
            <a:endParaRPr lang="ar-SA"/>
          </a:p>
        </p:txBody>
      </p:sp>
      <p:sp>
        <p:nvSpPr>
          <p:cNvPr id="28679" name="Line 7"/>
          <p:cNvSpPr>
            <a:spLocks noChangeShapeType="1"/>
          </p:cNvSpPr>
          <p:nvPr/>
        </p:nvSpPr>
        <p:spPr bwMode="auto">
          <a:xfrm flipV="1">
            <a:off x="5181600" y="2204864"/>
            <a:ext cx="1046584" cy="1147936"/>
          </a:xfrm>
          <a:prstGeom prst="line">
            <a:avLst/>
          </a:prstGeom>
          <a:noFill/>
          <a:ln w="9525">
            <a:solidFill>
              <a:schemeClr val="tx1"/>
            </a:solidFill>
            <a:miter lim="800000"/>
            <a:headEnd/>
            <a:tailEnd/>
          </a:ln>
          <a:effectLst/>
        </p:spPr>
        <p:txBody>
          <a:bodyPr wrap="none"/>
          <a:lstStyle/>
          <a:p>
            <a:endParaRPr lang="ar-SA"/>
          </a:p>
        </p:txBody>
      </p:sp>
      <p:sp>
        <p:nvSpPr>
          <p:cNvPr id="28680" name="Line 8"/>
          <p:cNvSpPr>
            <a:spLocks noChangeShapeType="1"/>
          </p:cNvSpPr>
          <p:nvPr/>
        </p:nvSpPr>
        <p:spPr bwMode="auto">
          <a:xfrm>
            <a:off x="5410200" y="4800600"/>
            <a:ext cx="1250032" cy="1004664"/>
          </a:xfrm>
          <a:prstGeom prst="line">
            <a:avLst/>
          </a:prstGeom>
          <a:noFill/>
          <a:ln w="9525">
            <a:solidFill>
              <a:schemeClr val="tx1"/>
            </a:solidFill>
            <a:miter lim="800000"/>
            <a:headEnd/>
            <a:tailEnd/>
          </a:ln>
          <a:effectLst/>
        </p:spPr>
        <p:txBody>
          <a:bodyPr wrap="none"/>
          <a:lstStyle/>
          <a:p>
            <a:endParaRPr lang="ar-SA"/>
          </a:p>
        </p:txBody>
      </p:sp>
      <p:sp>
        <p:nvSpPr>
          <p:cNvPr id="28681" name="Line 9"/>
          <p:cNvSpPr>
            <a:spLocks noChangeShapeType="1"/>
          </p:cNvSpPr>
          <p:nvPr/>
        </p:nvSpPr>
        <p:spPr bwMode="auto">
          <a:xfrm flipH="1">
            <a:off x="3276600" y="5105400"/>
            <a:ext cx="609600" cy="1219200"/>
          </a:xfrm>
          <a:prstGeom prst="line">
            <a:avLst/>
          </a:prstGeom>
          <a:noFill/>
          <a:ln w="9525">
            <a:solidFill>
              <a:schemeClr val="tx1"/>
            </a:solidFill>
            <a:miter lim="800000"/>
            <a:headEnd/>
            <a:tailEnd/>
          </a:ln>
          <a:effectLst/>
        </p:spPr>
        <p:txBody>
          <a:bodyPr wrap="none"/>
          <a:lstStyle/>
          <a:p>
            <a:endParaRPr lang="ar-SA"/>
          </a:p>
        </p:txBody>
      </p:sp>
      <p:sp>
        <p:nvSpPr>
          <p:cNvPr id="28682" name="Line 10"/>
          <p:cNvSpPr>
            <a:spLocks noChangeShapeType="1"/>
          </p:cNvSpPr>
          <p:nvPr/>
        </p:nvSpPr>
        <p:spPr bwMode="auto">
          <a:xfrm flipH="1">
            <a:off x="1403648" y="4267200"/>
            <a:ext cx="1872952" cy="241920"/>
          </a:xfrm>
          <a:prstGeom prst="line">
            <a:avLst/>
          </a:prstGeom>
          <a:noFill/>
          <a:ln w="9525">
            <a:solidFill>
              <a:schemeClr val="tx1"/>
            </a:solidFill>
            <a:miter lim="800000"/>
            <a:headEnd/>
            <a:tailEnd/>
          </a:ln>
          <a:effectLst/>
        </p:spPr>
        <p:txBody>
          <a:bodyPr wrap="none"/>
          <a:lstStyle/>
          <a:p>
            <a:endParaRPr lang="ar-SA"/>
          </a:p>
        </p:txBody>
      </p:sp>
      <p:sp>
        <p:nvSpPr>
          <p:cNvPr id="28683" name="Text Box 11"/>
          <p:cNvSpPr txBox="1">
            <a:spLocks noChangeArrowheads="1"/>
          </p:cNvSpPr>
          <p:nvPr/>
        </p:nvSpPr>
        <p:spPr bwMode="auto">
          <a:xfrm>
            <a:off x="3554413" y="2236788"/>
            <a:ext cx="1406525" cy="517525"/>
          </a:xfrm>
          <a:prstGeom prst="rect">
            <a:avLst/>
          </a:prstGeom>
          <a:noFill/>
          <a:ln w="9525">
            <a:noFill/>
            <a:miter lim="800000"/>
            <a:headEnd/>
            <a:tailEnd/>
          </a:ln>
          <a:effectLst/>
        </p:spPr>
        <p:txBody>
          <a:bodyPr wrap="none">
            <a:spAutoFit/>
          </a:bodyPr>
          <a:lstStyle/>
          <a:p>
            <a:pPr marL="457200" indent="-457200" algn="ctr" eaLnBrk="1" hangingPunct="1"/>
            <a:r>
              <a:rPr lang="en-US" sz="1400" b="1">
                <a:latin typeface="Arial" pitchFamily="34" charset="0"/>
              </a:rPr>
              <a:t>1. Community </a:t>
            </a:r>
          </a:p>
          <a:p>
            <a:pPr marL="457200" indent="-457200" algn="ctr" eaLnBrk="1" hangingPunct="1"/>
            <a:r>
              <a:rPr lang="en-US" sz="1400" b="1">
                <a:latin typeface="Arial" pitchFamily="34" charset="0"/>
              </a:rPr>
              <a:t>analysis</a:t>
            </a:r>
          </a:p>
        </p:txBody>
      </p:sp>
      <p:sp>
        <p:nvSpPr>
          <p:cNvPr id="28684" name="Text Box 12"/>
          <p:cNvSpPr txBox="1">
            <a:spLocks noChangeArrowheads="1"/>
          </p:cNvSpPr>
          <p:nvPr/>
        </p:nvSpPr>
        <p:spPr bwMode="auto">
          <a:xfrm>
            <a:off x="5486400" y="3336925"/>
            <a:ext cx="1077913" cy="517525"/>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2. Design </a:t>
            </a:r>
          </a:p>
          <a:p>
            <a:pPr eaLnBrk="1" hangingPunct="1"/>
            <a:r>
              <a:rPr lang="en-US" sz="1400" b="1">
                <a:latin typeface="Arial" pitchFamily="34" charset="0"/>
              </a:rPr>
              <a:t> - initiation</a:t>
            </a:r>
          </a:p>
        </p:txBody>
      </p:sp>
      <p:sp>
        <p:nvSpPr>
          <p:cNvPr id="28685" name="Text Box 13"/>
          <p:cNvSpPr txBox="1">
            <a:spLocks noChangeArrowheads="1"/>
          </p:cNvSpPr>
          <p:nvPr/>
        </p:nvSpPr>
        <p:spPr bwMode="auto">
          <a:xfrm>
            <a:off x="3871913" y="5726113"/>
            <a:ext cx="1690687" cy="304800"/>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3. Implementation</a:t>
            </a:r>
          </a:p>
        </p:txBody>
      </p:sp>
      <p:sp>
        <p:nvSpPr>
          <p:cNvPr id="28686" name="Text Box 14"/>
          <p:cNvSpPr txBox="1">
            <a:spLocks noChangeArrowheads="1"/>
          </p:cNvSpPr>
          <p:nvPr/>
        </p:nvSpPr>
        <p:spPr bwMode="auto">
          <a:xfrm>
            <a:off x="1981200" y="4708525"/>
            <a:ext cx="1638300" cy="517525"/>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4. Maintenance</a:t>
            </a:r>
          </a:p>
          <a:p>
            <a:pPr eaLnBrk="1" hangingPunct="1"/>
            <a:r>
              <a:rPr lang="en-US" sz="1400" b="1">
                <a:latin typeface="Arial" pitchFamily="34" charset="0"/>
              </a:rPr>
              <a:t>   - consolidation </a:t>
            </a:r>
          </a:p>
        </p:txBody>
      </p:sp>
      <p:sp>
        <p:nvSpPr>
          <p:cNvPr id="28687" name="Text Box 15"/>
          <p:cNvSpPr txBox="1">
            <a:spLocks noChangeArrowheads="1"/>
          </p:cNvSpPr>
          <p:nvPr/>
        </p:nvSpPr>
        <p:spPr bwMode="auto">
          <a:xfrm>
            <a:off x="2016125" y="3124200"/>
            <a:ext cx="1641475" cy="517525"/>
          </a:xfrm>
          <a:prstGeom prst="rect">
            <a:avLst/>
          </a:prstGeom>
          <a:noFill/>
          <a:ln w="9525">
            <a:noFill/>
            <a:miter lim="800000"/>
            <a:headEnd/>
            <a:tailEnd/>
          </a:ln>
          <a:effectLst/>
        </p:spPr>
        <p:txBody>
          <a:bodyPr wrap="none">
            <a:spAutoFit/>
          </a:bodyPr>
          <a:lstStyle/>
          <a:p>
            <a:pPr eaLnBrk="1" hangingPunct="1"/>
            <a:r>
              <a:rPr lang="en-US" sz="1400" b="1" dirty="0">
                <a:latin typeface="Arial" pitchFamily="34" charset="0"/>
              </a:rPr>
              <a:t>5. Dissemination </a:t>
            </a:r>
          </a:p>
          <a:p>
            <a:pPr eaLnBrk="1" hangingPunct="1"/>
            <a:r>
              <a:rPr lang="en-US" sz="1400" b="1" dirty="0">
                <a:latin typeface="Arial" pitchFamily="34" charset="0"/>
              </a:rPr>
              <a:t>- reassessment</a:t>
            </a:r>
          </a:p>
        </p:txBody>
      </p:sp>
      <p:sp>
        <p:nvSpPr>
          <p:cNvPr id="16" name="عنصر نائب للتاريخ 15"/>
          <p:cNvSpPr>
            <a:spLocks noGrp="1"/>
          </p:cNvSpPr>
          <p:nvPr>
            <p:ph type="dt" sz="half" idx="10"/>
          </p:nvPr>
        </p:nvSpPr>
        <p:spPr/>
        <p:txBody>
          <a:bodyPr/>
          <a:lstStyle/>
          <a:p>
            <a:pPr>
              <a:defRPr/>
            </a:pPr>
            <a:r>
              <a:rPr lang="ar-SA" smtClean="0"/>
              <a:t>CHS382</a:t>
            </a:r>
            <a:endParaRPr lang="en-US"/>
          </a:p>
        </p:txBody>
      </p:sp>
      <p:sp>
        <p:nvSpPr>
          <p:cNvPr id="17" name="عنصر نائب لرقم الشريحة 16"/>
          <p:cNvSpPr>
            <a:spLocks noGrp="1"/>
          </p:cNvSpPr>
          <p:nvPr>
            <p:ph type="sldNum" sz="quarter" idx="12"/>
          </p:nvPr>
        </p:nvSpPr>
        <p:spPr/>
        <p:txBody>
          <a:bodyPr/>
          <a:lstStyle/>
          <a:p>
            <a:pPr>
              <a:defRPr/>
            </a:pPr>
            <a:fld id="{9B0EA7A9-6A72-4381-8E65-AED31536ADFA}" type="slidenum">
              <a:rPr lang="ar-SA" smtClean="0"/>
              <a:pPr>
                <a:defRPr/>
              </a:pPr>
              <a:t>53</a:t>
            </a:fld>
            <a:endParaRPr lang="en-US"/>
          </a:p>
        </p:txBody>
      </p:sp>
      <p:sp>
        <p:nvSpPr>
          <p:cNvPr id="18" name="عنصر نائب للتذييل 17"/>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66759" y="109815"/>
            <a:ext cx="8591521" cy="461665"/>
          </a:xfrm>
          <a:ln/>
        </p:spPr>
        <p:style>
          <a:lnRef idx="2">
            <a:schemeClr val="dk1"/>
          </a:lnRef>
          <a:fillRef idx="1">
            <a:schemeClr val="lt1"/>
          </a:fillRef>
          <a:effectRef idx="0">
            <a:schemeClr val="dk1"/>
          </a:effectRef>
          <a:fontRef idx="minor">
            <a:schemeClr val="dk1"/>
          </a:fontRef>
        </p:style>
        <p:txBody>
          <a:bodyPr wrap="square" anchor="b">
            <a:spAutoFit/>
          </a:bodyPr>
          <a:lstStyle/>
          <a:p>
            <a:pPr algn="ctr" rtl="0"/>
            <a:r>
              <a:rPr lang="en-US" sz="2400" dirty="0" smtClean="0">
                <a:solidFill>
                  <a:schemeClr val="bg1"/>
                </a:solidFill>
              </a:rPr>
              <a:t>Religion </a:t>
            </a:r>
            <a:r>
              <a:rPr lang="en-US" sz="2400" dirty="0">
                <a:solidFill>
                  <a:schemeClr val="bg1"/>
                </a:solidFill>
              </a:rPr>
              <a:t>and Health </a:t>
            </a:r>
            <a:r>
              <a:rPr lang="en-US" sz="2400" dirty="0" smtClean="0">
                <a:solidFill>
                  <a:schemeClr val="bg1"/>
                </a:solidFill>
              </a:rPr>
              <a:t>-</a:t>
            </a:r>
            <a:r>
              <a:rPr lang="en-US" sz="2400" dirty="0" smtClean="0">
                <a:cs typeface="Times New Roman" pitchFamily="18" charset="0"/>
              </a:rPr>
              <a:t> </a:t>
            </a:r>
            <a:r>
              <a:rPr lang="en-US" sz="2400" i="1" dirty="0" smtClean="0">
                <a:cs typeface="Times New Roman" pitchFamily="18" charset="0"/>
              </a:rPr>
              <a:t>Pathways of Islamic Health Theory</a:t>
            </a:r>
            <a:r>
              <a:rPr lang="en-US" sz="2400" i="1" dirty="0" smtClean="0">
                <a:solidFill>
                  <a:schemeClr val="bg1"/>
                </a:solidFill>
              </a:rPr>
              <a:t>  </a:t>
            </a:r>
            <a:endParaRPr lang="en-US" sz="2400" i="1" dirty="0">
              <a:solidFill>
                <a:schemeClr val="bg1"/>
              </a:solidFill>
            </a:endParaRPr>
          </a:p>
        </p:txBody>
      </p:sp>
      <p:sp>
        <p:nvSpPr>
          <p:cNvPr id="17412" name="Text Box 4"/>
          <p:cNvSpPr txBox="1">
            <a:spLocks noChangeArrowheads="1"/>
          </p:cNvSpPr>
          <p:nvPr/>
        </p:nvSpPr>
        <p:spPr bwMode="auto">
          <a:xfrm>
            <a:off x="2830335" y="990600"/>
            <a:ext cx="2940228" cy="553998"/>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eaLnBrk="1" hangingPunct="1"/>
            <a:r>
              <a:rPr lang="en-US" sz="3000" dirty="0">
                <a:solidFill>
                  <a:schemeClr val="bg1"/>
                </a:solidFill>
              </a:rPr>
              <a:t>Quran &amp; </a:t>
            </a:r>
            <a:r>
              <a:rPr lang="en-US" sz="3000" dirty="0" err="1" smtClean="0">
                <a:solidFill>
                  <a:schemeClr val="bg1"/>
                </a:solidFill>
              </a:rPr>
              <a:t>Hadith</a:t>
            </a:r>
            <a:r>
              <a:rPr lang="en-US" sz="3000" dirty="0" smtClean="0"/>
              <a:t> </a:t>
            </a:r>
            <a:endParaRPr lang="en-US" sz="3000" dirty="0"/>
          </a:p>
        </p:txBody>
      </p:sp>
      <p:sp>
        <p:nvSpPr>
          <p:cNvPr id="17413" name="Text Box 5"/>
          <p:cNvSpPr txBox="1">
            <a:spLocks noChangeArrowheads="1"/>
          </p:cNvSpPr>
          <p:nvPr/>
        </p:nvSpPr>
        <p:spPr bwMode="auto">
          <a:xfrm>
            <a:off x="747038" y="1981201"/>
            <a:ext cx="2170787"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a:t>Five Pillars </a:t>
            </a:r>
          </a:p>
          <a:p>
            <a:pPr algn="l" rtl="0" eaLnBrk="1" hangingPunct="1"/>
            <a:r>
              <a:rPr lang="en-US" sz="2400" dirty="0"/>
              <a:t>of Islam</a:t>
            </a:r>
          </a:p>
        </p:txBody>
      </p:sp>
      <p:sp>
        <p:nvSpPr>
          <p:cNvPr id="17414" name="Text Box 6"/>
          <p:cNvSpPr txBox="1">
            <a:spLocks noChangeArrowheads="1"/>
          </p:cNvSpPr>
          <p:nvPr/>
        </p:nvSpPr>
        <p:spPr bwMode="auto">
          <a:xfrm>
            <a:off x="3391321" y="1998663"/>
            <a:ext cx="1553630"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algn="l" rtl="0" eaLnBrk="1" hangingPunct="1"/>
            <a:r>
              <a:rPr lang="en-US" sz="2400"/>
              <a:t>Elements </a:t>
            </a:r>
          </a:p>
          <a:p>
            <a:pPr algn="l" rtl="0" eaLnBrk="1" hangingPunct="1"/>
            <a:r>
              <a:rPr lang="en-US" sz="2400"/>
              <a:t>of Faith</a:t>
            </a:r>
          </a:p>
        </p:txBody>
      </p:sp>
      <p:sp>
        <p:nvSpPr>
          <p:cNvPr id="17415" name="Text Box 7"/>
          <p:cNvSpPr txBox="1">
            <a:spLocks noChangeArrowheads="1"/>
          </p:cNvSpPr>
          <p:nvPr/>
        </p:nvSpPr>
        <p:spPr bwMode="auto">
          <a:xfrm>
            <a:off x="5653068" y="1981200"/>
            <a:ext cx="2686954"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algn="ctr" eaLnBrk="1" hangingPunct="1"/>
            <a:r>
              <a:rPr lang="en-US" sz="2400" dirty="0">
                <a:solidFill>
                  <a:schemeClr val="tx1"/>
                </a:solidFill>
              </a:rPr>
              <a:t>Islamic </a:t>
            </a:r>
          </a:p>
          <a:p>
            <a:pPr algn="ctr" rtl="0" eaLnBrk="1" hangingPunct="1"/>
            <a:r>
              <a:rPr lang="en-US" sz="2400" dirty="0" smtClean="0">
                <a:solidFill>
                  <a:schemeClr val="tx1"/>
                </a:solidFill>
              </a:rPr>
              <a:t>Jurisprudence </a:t>
            </a:r>
            <a:r>
              <a:rPr lang="ar-SA" sz="2400" dirty="0" smtClean="0">
                <a:solidFill>
                  <a:schemeClr val="tx1"/>
                </a:solidFill>
              </a:rPr>
              <a:t>قياس</a:t>
            </a:r>
            <a:endParaRPr lang="en-US" sz="2400" dirty="0">
              <a:solidFill>
                <a:schemeClr val="tx1"/>
              </a:solidFill>
            </a:endParaRPr>
          </a:p>
        </p:txBody>
      </p:sp>
      <p:sp>
        <p:nvSpPr>
          <p:cNvPr id="17416" name="Text Box 8"/>
          <p:cNvSpPr txBox="1">
            <a:spLocks noChangeArrowheads="1"/>
          </p:cNvSpPr>
          <p:nvPr/>
        </p:nvSpPr>
        <p:spPr bwMode="auto">
          <a:xfrm>
            <a:off x="820448" y="3643314"/>
            <a:ext cx="2751420" cy="1107996"/>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err="1" smtClean="0"/>
              <a:t>Salutogenic</a:t>
            </a:r>
            <a:r>
              <a:rPr lang="en-US" sz="2400" dirty="0" smtClean="0"/>
              <a:t> </a:t>
            </a:r>
            <a:r>
              <a:rPr lang="en-US" b="1" dirty="0" smtClean="0"/>
              <a:t>(Community Based HP)   </a:t>
            </a:r>
            <a:endParaRPr lang="en-US" b="1" dirty="0"/>
          </a:p>
          <a:p>
            <a:pPr algn="l" rtl="0" eaLnBrk="1" hangingPunct="1"/>
            <a:r>
              <a:rPr lang="en-US" sz="2400" dirty="0"/>
              <a:t>Mechanism</a:t>
            </a:r>
          </a:p>
        </p:txBody>
      </p:sp>
      <p:sp>
        <p:nvSpPr>
          <p:cNvPr id="17417" name="Text Box 9"/>
          <p:cNvSpPr txBox="1">
            <a:spLocks noChangeArrowheads="1"/>
          </p:cNvSpPr>
          <p:nvPr/>
        </p:nvSpPr>
        <p:spPr bwMode="auto">
          <a:xfrm>
            <a:off x="3786182" y="3812449"/>
            <a:ext cx="1857388"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a:t>Sense of </a:t>
            </a:r>
          </a:p>
          <a:p>
            <a:pPr algn="l" rtl="0" eaLnBrk="1" hangingPunct="1"/>
            <a:r>
              <a:rPr lang="en-US" sz="2400" dirty="0" smtClean="0"/>
              <a:t>coherence</a:t>
            </a:r>
            <a:endParaRPr lang="en-US" sz="2400" dirty="0"/>
          </a:p>
        </p:txBody>
      </p:sp>
      <p:sp>
        <p:nvSpPr>
          <p:cNvPr id="17418" name="Text Box 10"/>
          <p:cNvSpPr txBox="1">
            <a:spLocks noChangeArrowheads="1"/>
          </p:cNvSpPr>
          <p:nvPr/>
        </p:nvSpPr>
        <p:spPr bwMode="auto">
          <a:xfrm>
            <a:off x="5857884" y="3643314"/>
            <a:ext cx="2571768" cy="1077218"/>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smtClean="0"/>
              <a:t>HB</a:t>
            </a:r>
          </a:p>
          <a:p>
            <a:pPr algn="l" rtl="0" eaLnBrk="1" hangingPunct="1"/>
            <a:r>
              <a:rPr lang="en-US" sz="2000" dirty="0" smtClean="0"/>
              <a:t>Predisposing </a:t>
            </a:r>
            <a:r>
              <a:rPr lang="en-US" sz="2000" dirty="0"/>
              <a:t>&amp;</a:t>
            </a:r>
          </a:p>
          <a:p>
            <a:pPr algn="l" rtl="0" eaLnBrk="1" hangingPunct="1"/>
            <a:r>
              <a:rPr lang="en-US" sz="2000" dirty="0"/>
              <a:t>Enabling factors</a:t>
            </a:r>
          </a:p>
        </p:txBody>
      </p:sp>
      <p:sp>
        <p:nvSpPr>
          <p:cNvPr id="17419" name="Text Box 11"/>
          <p:cNvSpPr txBox="1">
            <a:spLocks noChangeArrowheads="1"/>
          </p:cNvSpPr>
          <p:nvPr/>
        </p:nvSpPr>
        <p:spPr bwMode="auto">
          <a:xfrm>
            <a:off x="3752892" y="5303894"/>
            <a:ext cx="1604927" cy="523220"/>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eaLnBrk="1" hangingPunct="1"/>
            <a:r>
              <a:rPr lang="en-US" sz="2800" dirty="0"/>
              <a:t>Behavior</a:t>
            </a:r>
          </a:p>
        </p:txBody>
      </p:sp>
      <p:sp>
        <p:nvSpPr>
          <p:cNvPr id="17420" name="Text Box 12"/>
          <p:cNvSpPr txBox="1">
            <a:spLocks noChangeArrowheads="1"/>
          </p:cNvSpPr>
          <p:nvPr/>
        </p:nvSpPr>
        <p:spPr bwMode="auto">
          <a:xfrm>
            <a:off x="2643174" y="6153150"/>
            <a:ext cx="3571900" cy="461665"/>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ctr" rtl="0" eaLnBrk="1" hangingPunct="1"/>
            <a:r>
              <a:rPr lang="en-US" sz="2400" b="1"/>
              <a:t>Healthy Lifestyle</a:t>
            </a:r>
          </a:p>
        </p:txBody>
      </p:sp>
      <p:sp>
        <p:nvSpPr>
          <p:cNvPr id="17421" name="Line 13"/>
          <p:cNvSpPr>
            <a:spLocks noChangeShapeType="1"/>
          </p:cNvSpPr>
          <p:nvPr/>
        </p:nvSpPr>
        <p:spPr bwMode="auto">
          <a:xfrm flipH="1">
            <a:off x="1828800" y="1524000"/>
            <a:ext cx="99060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2" name="Line 14"/>
          <p:cNvSpPr>
            <a:spLocks noChangeShapeType="1"/>
          </p:cNvSpPr>
          <p:nvPr/>
        </p:nvSpPr>
        <p:spPr bwMode="auto">
          <a:xfrm>
            <a:off x="4267200" y="1524000"/>
            <a:ext cx="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3" name="Line 15"/>
          <p:cNvSpPr>
            <a:spLocks noChangeShapeType="1"/>
          </p:cNvSpPr>
          <p:nvPr/>
        </p:nvSpPr>
        <p:spPr bwMode="auto">
          <a:xfrm>
            <a:off x="5791200" y="1524000"/>
            <a:ext cx="144780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4" name="Line 16"/>
          <p:cNvSpPr>
            <a:spLocks noChangeShapeType="1"/>
          </p:cNvSpPr>
          <p:nvPr/>
        </p:nvSpPr>
        <p:spPr bwMode="auto">
          <a:xfrm>
            <a:off x="2895600" y="24384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25" name="Line 17"/>
          <p:cNvSpPr>
            <a:spLocks noChangeShapeType="1"/>
          </p:cNvSpPr>
          <p:nvPr/>
        </p:nvSpPr>
        <p:spPr bwMode="auto">
          <a:xfrm>
            <a:off x="5257800" y="24384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26" name="Line 18"/>
          <p:cNvSpPr>
            <a:spLocks noChangeShapeType="1"/>
          </p:cNvSpPr>
          <p:nvPr/>
        </p:nvSpPr>
        <p:spPr bwMode="auto">
          <a:xfrm flipV="1">
            <a:off x="2286000" y="2971800"/>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7" name="Line 19"/>
          <p:cNvSpPr>
            <a:spLocks noChangeShapeType="1"/>
          </p:cNvSpPr>
          <p:nvPr/>
        </p:nvSpPr>
        <p:spPr bwMode="auto">
          <a:xfrm>
            <a:off x="2286000" y="3286124"/>
            <a:ext cx="4495800" cy="0"/>
          </a:xfrm>
          <a:prstGeom prst="line">
            <a:avLst/>
          </a:prstGeom>
          <a:noFill/>
          <a:ln w="9525">
            <a:solidFill>
              <a:schemeClr val="tx1"/>
            </a:solidFill>
            <a:miter lim="800000"/>
            <a:headEnd/>
            <a:tailEnd/>
          </a:ln>
          <a:effectLst/>
        </p:spPr>
        <p:txBody>
          <a:bodyPr wrap="none"/>
          <a:lstStyle/>
          <a:p>
            <a:endParaRPr lang="ar-SA"/>
          </a:p>
        </p:txBody>
      </p:sp>
      <p:sp>
        <p:nvSpPr>
          <p:cNvPr id="17428" name="Line 20"/>
          <p:cNvSpPr>
            <a:spLocks noChangeShapeType="1"/>
          </p:cNvSpPr>
          <p:nvPr/>
        </p:nvSpPr>
        <p:spPr bwMode="auto">
          <a:xfrm flipV="1">
            <a:off x="6781800" y="2971800"/>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9" name="Line 21"/>
          <p:cNvSpPr>
            <a:spLocks noChangeShapeType="1"/>
          </p:cNvSpPr>
          <p:nvPr/>
        </p:nvSpPr>
        <p:spPr bwMode="auto">
          <a:xfrm>
            <a:off x="3386134" y="41910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30" name="Line 22"/>
          <p:cNvSpPr>
            <a:spLocks noChangeShapeType="1"/>
          </p:cNvSpPr>
          <p:nvPr/>
        </p:nvSpPr>
        <p:spPr bwMode="auto">
          <a:xfrm>
            <a:off x="5243522" y="41910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31" name="Line 23"/>
          <p:cNvSpPr>
            <a:spLocks noChangeShapeType="1"/>
          </p:cNvSpPr>
          <p:nvPr/>
        </p:nvSpPr>
        <p:spPr bwMode="auto">
          <a:xfrm flipV="1">
            <a:off x="2819400" y="4762512"/>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32" name="Line 24"/>
          <p:cNvSpPr>
            <a:spLocks noChangeShapeType="1"/>
          </p:cNvSpPr>
          <p:nvPr/>
        </p:nvSpPr>
        <p:spPr bwMode="auto">
          <a:xfrm>
            <a:off x="2857512" y="5143512"/>
            <a:ext cx="3429000" cy="0"/>
          </a:xfrm>
          <a:prstGeom prst="line">
            <a:avLst/>
          </a:prstGeom>
          <a:noFill/>
          <a:ln w="9525">
            <a:solidFill>
              <a:schemeClr val="tx1"/>
            </a:solidFill>
            <a:miter lim="800000"/>
            <a:headEnd/>
            <a:tailEnd/>
          </a:ln>
          <a:effectLst/>
        </p:spPr>
        <p:txBody>
          <a:bodyPr wrap="none"/>
          <a:lstStyle/>
          <a:p>
            <a:endParaRPr lang="ar-SA"/>
          </a:p>
        </p:txBody>
      </p:sp>
      <p:sp>
        <p:nvSpPr>
          <p:cNvPr id="17433" name="Line 25"/>
          <p:cNvSpPr>
            <a:spLocks noChangeShapeType="1"/>
          </p:cNvSpPr>
          <p:nvPr/>
        </p:nvSpPr>
        <p:spPr bwMode="auto">
          <a:xfrm flipV="1">
            <a:off x="6248400" y="4724400"/>
            <a:ext cx="0" cy="381000"/>
          </a:xfrm>
          <a:prstGeom prst="line">
            <a:avLst/>
          </a:prstGeom>
          <a:noFill/>
          <a:ln w="9525">
            <a:solidFill>
              <a:schemeClr val="tx1"/>
            </a:solidFill>
            <a:miter lim="800000"/>
            <a:headEnd/>
            <a:tailEnd type="triangle" w="med" len="med"/>
          </a:ln>
          <a:effectLst/>
        </p:spPr>
        <p:txBody>
          <a:bodyPr wrap="none"/>
          <a:lstStyle/>
          <a:p>
            <a:endParaRPr lang="ar-SA"/>
          </a:p>
        </p:txBody>
      </p:sp>
      <p:grpSp>
        <p:nvGrpSpPr>
          <p:cNvPr id="2" name="Group 26"/>
          <p:cNvGrpSpPr>
            <a:grpSpLocks/>
          </p:cNvGrpSpPr>
          <p:nvPr/>
        </p:nvGrpSpPr>
        <p:grpSpPr bwMode="auto">
          <a:xfrm>
            <a:off x="500034" y="1714488"/>
            <a:ext cx="533400" cy="1371600"/>
            <a:chOff x="288" y="1200"/>
            <a:chExt cx="336" cy="864"/>
          </a:xfrm>
        </p:grpSpPr>
        <p:sp>
          <p:nvSpPr>
            <p:cNvPr id="17435" name="Line 27"/>
            <p:cNvSpPr>
              <a:spLocks noChangeShapeType="1"/>
            </p:cNvSpPr>
            <p:nvPr/>
          </p:nvSpPr>
          <p:spPr bwMode="auto">
            <a:xfrm flipH="1">
              <a:off x="288" y="1200"/>
              <a:ext cx="336" cy="0"/>
            </a:xfrm>
            <a:prstGeom prst="line">
              <a:avLst/>
            </a:prstGeom>
            <a:noFill/>
            <a:ln w="9525">
              <a:solidFill>
                <a:schemeClr val="tx1"/>
              </a:solidFill>
              <a:miter lim="800000"/>
              <a:headEnd/>
              <a:tailEnd/>
            </a:ln>
            <a:effectLst/>
          </p:spPr>
          <p:txBody>
            <a:bodyPr wrap="none"/>
            <a:lstStyle/>
            <a:p>
              <a:endParaRPr lang="ar-SA"/>
            </a:p>
          </p:txBody>
        </p:sp>
        <p:sp>
          <p:nvSpPr>
            <p:cNvPr id="17436" name="Line 28"/>
            <p:cNvSpPr>
              <a:spLocks noChangeShapeType="1"/>
            </p:cNvSpPr>
            <p:nvPr/>
          </p:nvSpPr>
          <p:spPr bwMode="auto">
            <a:xfrm>
              <a:off x="315" y="1200"/>
              <a:ext cx="0" cy="864"/>
            </a:xfrm>
            <a:prstGeom prst="line">
              <a:avLst/>
            </a:prstGeom>
            <a:noFill/>
            <a:ln w="9525">
              <a:solidFill>
                <a:schemeClr val="tx1"/>
              </a:solidFill>
              <a:miter lim="800000"/>
              <a:headEnd/>
              <a:tailEnd/>
            </a:ln>
            <a:effectLst/>
          </p:spPr>
          <p:txBody>
            <a:bodyPr wrap="none"/>
            <a:lstStyle/>
            <a:p>
              <a:endParaRPr lang="ar-SA"/>
            </a:p>
          </p:txBody>
        </p:sp>
        <p:sp>
          <p:nvSpPr>
            <p:cNvPr id="17437" name="Line 29"/>
            <p:cNvSpPr>
              <a:spLocks noChangeShapeType="1"/>
            </p:cNvSpPr>
            <p:nvPr/>
          </p:nvSpPr>
          <p:spPr bwMode="auto">
            <a:xfrm flipH="1">
              <a:off x="288" y="2064"/>
              <a:ext cx="336" cy="0"/>
            </a:xfrm>
            <a:prstGeom prst="line">
              <a:avLst/>
            </a:prstGeom>
            <a:noFill/>
            <a:ln w="9525">
              <a:solidFill>
                <a:schemeClr val="tx1"/>
              </a:solidFill>
              <a:miter lim="800000"/>
              <a:headEnd/>
              <a:tailEnd/>
            </a:ln>
            <a:effectLst/>
          </p:spPr>
          <p:txBody>
            <a:bodyPr wrap="none"/>
            <a:lstStyle/>
            <a:p>
              <a:endParaRPr lang="ar-SA"/>
            </a:p>
          </p:txBody>
        </p:sp>
      </p:grpSp>
      <p:grpSp>
        <p:nvGrpSpPr>
          <p:cNvPr id="3" name="Group 30"/>
          <p:cNvGrpSpPr>
            <a:grpSpLocks/>
          </p:cNvGrpSpPr>
          <p:nvPr/>
        </p:nvGrpSpPr>
        <p:grpSpPr bwMode="auto">
          <a:xfrm>
            <a:off x="681014" y="3486160"/>
            <a:ext cx="533400" cy="1371600"/>
            <a:chOff x="288" y="1200"/>
            <a:chExt cx="336" cy="864"/>
          </a:xfrm>
        </p:grpSpPr>
        <p:sp>
          <p:nvSpPr>
            <p:cNvPr id="17439" name="Line 31"/>
            <p:cNvSpPr>
              <a:spLocks noChangeShapeType="1"/>
            </p:cNvSpPr>
            <p:nvPr/>
          </p:nvSpPr>
          <p:spPr bwMode="auto">
            <a:xfrm flipH="1">
              <a:off x="288" y="1200"/>
              <a:ext cx="336" cy="0"/>
            </a:xfrm>
            <a:prstGeom prst="line">
              <a:avLst/>
            </a:prstGeom>
            <a:noFill/>
            <a:ln w="9525">
              <a:solidFill>
                <a:schemeClr val="tx1"/>
              </a:solidFill>
              <a:miter lim="800000"/>
              <a:headEnd/>
              <a:tailEnd/>
            </a:ln>
            <a:effectLst/>
          </p:spPr>
          <p:txBody>
            <a:bodyPr wrap="none"/>
            <a:lstStyle/>
            <a:p>
              <a:endParaRPr lang="ar-SA"/>
            </a:p>
          </p:txBody>
        </p:sp>
        <p:sp>
          <p:nvSpPr>
            <p:cNvPr id="17440" name="Line 32"/>
            <p:cNvSpPr>
              <a:spLocks noChangeShapeType="1"/>
            </p:cNvSpPr>
            <p:nvPr/>
          </p:nvSpPr>
          <p:spPr bwMode="auto">
            <a:xfrm>
              <a:off x="288" y="1200"/>
              <a:ext cx="0" cy="864"/>
            </a:xfrm>
            <a:prstGeom prst="line">
              <a:avLst/>
            </a:prstGeom>
            <a:noFill/>
            <a:ln w="9525">
              <a:solidFill>
                <a:schemeClr val="tx1"/>
              </a:solidFill>
              <a:miter lim="800000"/>
              <a:headEnd/>
              <a:tailEnd/>
            </a:ln>
            <a:effectLst/>
          </p:spPr>
          <p:txBody>
            <a:bodyPr wrap="none"/>
            <a:lstStyle/>
            <a:p>
              <a:endParaRPr lang="ar-SA"/>
            </a:p>
          </p:txBody>
        </p:sp>
        <p:sp>
          <p:nvSpPr>
            <p:cNvPr id="17441" name="Line 33"/>
            <p:cNvSpPr>
              <a:spLocks noChangeShapeType="1"/>
            </p:cNvSpPr>
            <p:nvPr/>
          </p:nvSpPr>
          <p:spPr bwMode="auto">
            <a:xfrm flipH="1">
              <a:off x="288" y="2064"/>
              <a:ext cx="336" cy="0"/>
            </a:xfrm>
            <a:prstGeom prst="line">
              <a:avLst/>
            </a:prstGeom>
            <a:noFill/>
            <a:ln w="9525">
              <a:solidFill>
                <a:schemeClr val="tx1"/>
              </a:solidFill>
              <a:miter lim="800000"/>
              <a:headEnd/>
              <a:tailEnd/>
            </a:ln>
            <a:effectLst/>
          </p:spPr>
          <p:txBody>
            <a:bodyPr wrap="none"/>
            <a:lstStyle/>
            <a:p>
              <a:endParaRPr lang="ar-SA"/>
            </a:p>
          </p:txBody>
        </p:sp>
      </p:grpSp>
      <p:sp>
        <p:nvSpPr>
          <p:cNvPr id="17442" name="Line 34"/>
          <p:cNvSpPr>
            <a:spLocks noChangeShapeType="1"/>
          </p:cNvSpPr>
          <p:nvPr/>
        </p:nvSpPr>
        <p:spPr bwMode="auto">
          <a:xfrm flipH="1">
            <a:off x="228600" y="2590800"/>
            <a:ext cx="228600" cy="0"/>
          </a:xfrm>
          <a:prstGeom prst="line">
            <a:avLst/>
          </a:prstGeom>
          <a:noFill/>
          <a:ln w="9525">
            <a:solidFill>
              <a:schemeClr val="tx1"/>
            </a:solidFill>
            <a:miter lim="800000"/>
            <a:headEnd/>
            <a:tailEnd/>
          </a:ln>
          <a:effectLst/>
        </p:spPr>
        <p:txBody>
          <a:bodyPr wrap="none"/>
          <a:lstStyle/>
          <a:p>
            <a:endParaRPr lang="ar-SA"/>
          </a:p>
        </p:txBody>
      </p:sp>
      <p:sp>
        <p:nvSpPr>
          <p:cNvPr id="17443" name="Line 35"/>
          <p:cNvSpPr>
            <a:spLocks noChangeShapeType="1"/>
          </p:cNvSpPr>
          <p:nvPr/>
        </p:nvSpPr>
        <p:spPr bwMode="auto">
          <a:xfrm>
            <a:off x="214282" y="2590800"/>
            <a:ext cx="0" cy="1371600"/>
          </a:xfrm>
          <a:prstGeom prst="line">
            <a:avLst/>
          </a:prstGeom>
          <a:noFill/>
          <a:ln w="9525">
            <a:solidFill>
              <a:schemeClr val="tx1"/>
            </a:solidFill>
            <a:miter lim="800000"/>
            <a:headEnd/>
            <a:tailEnd/>
          </a:ln>
          <a:effectLst/>
        </p:spPr>
        <p:txBody>
          <a:bodyPr wrap="none"/>
          <a:lstStyle/>
          <a:p>
            <a:endParaRPr lang="ar-SA"/>
          </a:p>
        </p:txBody>
      </p:sp>
      <p:sp>
        <p:nvSpPr>
          <p:cNvPr id="17444" name="Line 36"/>
          <p:cNvSpPr>
            <a:spLocks noChangeShapeType="1"/>
          </p:cNvSpPr>
          <p:nvPr/>
        </p:nvSpPr>
        <p:spPr bwMode="auto">
          <a:xfrm>
            <a:off x="228600" y="3962400"/>
            <a:ext cx="228600" cy="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45" name="Line 37"/>
          <p:cNvSpPr>
            <a:spLocks noChangeShapeType="1"/>
          </p:cNvSpPr>
          <p:nvPr/>
        </p:nvSpPr>
        <p:spPr bwMode="auto">
          <a:xfrm>
            <a:off x="642910" y="4857760"/>
            <a:ext cx="3048000" cy="762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46" name="Line 38"/>
          <p:cNvSpPr>
            <a:spLocks noChangeShapeType="1"/>
          </p:cNvSpPr>
          <p:nvPr/>
        </p:nvSpPr>
        <p:spPr bwMode="auto">
          <a:xfrm>
            <a:off x="4572000" y="5943600"/>
            <a:ext cx="0" cy="228600"/>
          </a:xfrm>
          <a:prstGeom prst="line">
            <a:avLst/>
          </a:prstGeom>
          <a:noFill/>
          <a:ln w="9525">
            <a:solidFill>
              <a:schemeClr val="tx1"/>
            </a:solidFill>
            <a:miter lim="800000"/>
            <a:headEnd/>
            <a:tailEnd type="triangle" w="med" len="med"/>
          </a:ln>
          <a:effectLst/>
        </p:spPr>
        <p:txBody>
          <a:bodyPr wrap="none"/>
          <a:lstStyle/>
          <a:p>
            <a:endParaRPr lang="ar-SA"/>
          </a:p>
        </p:txBody>
      </p:sp>
      <p:sp>
        <p:nvSpPr>
          <p:cNvPr id="38" name="عنصر نائب للتاريخ 37"/>
          <p:cNvSpPr>
            <a:spLocks noGrp="1"/>
          </p:cNvSpPr>
          <p:nvPr>
            <p:ph type="dt" sz="half" idx="10"/>
          </p:nvPr>
        </p:nvSpPr>
        <p:spPr/>
        <p:txBody>
          <a:bodyPr/>
          <a:lstStyle/>
          <a:p>
            <a:pPr>
              <a:defRPr/>
            </a:pPr>
            <a:r>
              <a:rPr lang="ar-SA" smtClean="0"/>
              <a:t>CHS382</a:t>
            </a:r>
            <a:endParaRPr lang="en-US"/>
          </a:p>
        </p:txBody>
      </p:sp>
      <p:sp>
        <p:nvSpPr>
          <p:cNvPr id="39" name="عنصر نائب لرقم الشريحة 38"/>
          <p:cNvSpPr>
            <a:spLocks noGrp="1"/>
          </p:cNvSpPr>
          <p:nvPr>
            <p:ph type="sldNum" sz="quarter" idx="12"/>
          </p:nvPr>
        </p:nvSpPr>
        <p:spPr/>
        <p:txBody>
          <a:bodyPr/>
          <a:lstStyle/>
          <a:p>
            <a:pPr>
              <a:defRPr/>
            </a:pPr>
            <a:fld id="{9B0EA7A9-6A72-4381-8E65-AED31536ADFA}" type="slidenum">
              <a:rPr lang="ar-SA" smtClean="0"/>
              <a:pPr>
                <a:defRPr/>
              </a:pPr>
              <a:t>54</a:t>
            </a:fld>
            <a:endParaRPr lang="en-US"/>
          </a:p>
        </p:txBody>
      </p:sp>
      <p:sp>
        <p:nvSpPr>
          <p:cNvPr id="40" name="عنصر نائب للتذييل 39"/>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a:spLocks noGrp="1" noChangeArrowheads="1"/>
          </p:cNvSpPr>
          <p:nvPr>
            <p:ph type="sldNum" sz="quarter" idx="12"/>
          </p:nvPr>
        </p:nvSpPr>
        <p:spPr/>
        <p:txBody>
          <a:bodyPr/>
          <a:lstStyle/>
          <a:p>
            <a:pPr>
              <a:defRPr/>
            </a:pPr>
            <a:fld id="{D07B936D-DC35-4E35-AC78-16C1A9ECA3FD}" type="slidenum">
              <a:rPr lang="ar-SA"/>
              <a:pPr>
                <a:defRPr/>
              </a:pPr>
              <a:t>55</a:t>
            </a:fld>
            <a:endParaRPr lang="en-US"/>
          </a:p>
        </p:txBody>
      </p:sp>
      <p:sp>
        <p:nvSpPr>
          <p:cNvPr id="62469" name="Rectangle 5"/>
          <p:cNvSpPr>
            <a:spLocks noGrp="1" noChangeArrowheads="1"/>
          </p:cNvSpPr>
          <p:nvPr>
            <p:ph type="subTitle" idx="1"/>
          </p:nvPr>
        </p:nvSpPr>
        <p:spPr>
          <a:xfrm>
            <a:off x="1341832" y="704195"/>
            <a:ext cx="6686552" cy="3444885"/>
          </a:xfrm>
        </p:spPr>
        <p:style>
          <a:lnRef idx="2">
            <a:schemeClr val="dk1">
              <a:shade val="50000"/>
            </a:schemeClr>
          </a:lnRef>
          <a:fillRef idx="1">
            <a:schemeClr val="dk1"/>
          </a:fillRef>
          <a:effectRef idx="0">
            <a:schemeClr val="dk1"/>
          </a:effectRef>
          <a:fontRef idx="minor">
            <a:schemeClr val="lt1"/>
          </a:fontRef>
        </p:style>
        <p:txBody>
          <a:bodyPr/>
          <a:lstStyle/>
          <a:p>
            <a:pPr algn="l" rtl="0" eaLnBrk="1" hangingPunct="1">
              <a:defRPr/>
            </a:pPr>
            <a:r>
              <a:rPr lang="en-US" sz="2400" dirty="0" smtClean="0">
                <a:latin typeface="Arial Black" pitchFamily="34" charset="0"/>
              </a:rPr>
              <a:t>From </a:t>
            </a:r>
            <a:r>
              <a:rPr lang="en-US" sz="3600" b="1" dirty="0" smtClean="0">
                <a:latin typeface="Arial Black" pitchFamily="34" charset="0"/>
              </a:rPr>
              <a:t> </a:t>
            </a:r>
          </a:p>
          <a:p>
            <a:pPr algn="ctr" rtl="0" eaLnBrk="1" hangingPunct="1">
              <a:defRPr/>
            </a:pPr>
            <a:r>
              <a:rPr lang="en-US" b="1" dirty="0" smtClean="0">
                <a:latin typeface="Arial Black" pitchFamily="34" charset="0"/>
              </a:rPr>
              <a:t>HE ETHICS </a:t>
            </a:r>
            <a:r>
              <a:rPr lang="en-US" sz="2800" b="1" dirty="0" smtClean="0">
                <a:latin typeface="Arial Black" pitchFamily="34" charset="0"/>
              </a:rPr>
              <a:t>(HEE) </a:t>
            </a:r>
          </a:p>
          <a:p>
            <a:pPr algn="ctr" rtl="0" eaLnBrk="1" hangingPunct="1">
              <a:defRPr/>
            </a:pPr>
            <a:endParaRPr lang="en-US" sz="2800" b="1" dirty="0" smtClean="0">
              <a:latin typeface="Arial Black" pitchFamily="34" charset="0"/>
            </a:endParaRPr>
          </a:p>
          <a:p>
            <a:pPr algn="just" rtl="0" eaLnBrk="1" hangingPunct="1">
              <a:defRPr/>
            </a:pPr>
            <a:r>
              <a:rPr lang="en-US" sz="2800" b="1" dirty="0" smtClean="0">
                <a:latin typeface="Arial Black" pitchFamily="34" charset="0"/>
              </a:rPr>
              <a:t>To</a:t>
            </a:r>
            <a:r>
              <a:rPr lang="en-US" sz="4000" b="1" dirty="0" smtClean="0">
                <a:latin typeface="Arial Black" pitchFamily="34" charset="0"/>
              </a:rPr>
              <a:t>  </a:t>
            </a:r>
          </a:p>
          <a:p>
            <a:pPr algn="ctr" rtl="0" eaLnBrk="1" hangingPunct="1">
              <a:defRPr/>
            </a:pPr>
            <a:r>
              <a:rPr lang="en-US" sz="2800" b="1" dirty="0" smtClean="0">
                <a:latin typeface="Arial Black" pitchFamily="34" charset="0"/>
              </a:rPr>
              <a:t>HUMAN COMMUNICATION </a:t>
            </a:r>
            <a:r>
              <a:rPr lang="en-US" sz="2400" b="1" dirty="0" smtClean="0">
                <a:latin typeface="Arial Black" pitchFamily="34" charset="0"/>
              </a:rPr>
              <a:t>(</a:t>
            </a:r>
            <a:r>
              <a:rPr lang="en-US" sz="2400" b="1" dirty="0" err="1" smtClean="0">
                <a:latin typeface="Arial Black" pitchFamily="34" charset="0"/>
              </a:rPr>
              <a:t>HuCOM</a:t>
            </a:r>
            <a:r>
              <a:rPr lang="en-US" sz="2400" b="1" dirty="0" smtClean="0">
                <a:latin typeface="Arial Black" pitchFamily="34" charset="0"/>
              </a:rPr>
              <a:t>)</a:t>
            </a:r>
          </a:p>
        </p:txBody>
      </p:sp>
      <p:sp>
        <p:nvSpPr>
          <p:cNvPr id="9" name="عنصر نائب للتاريخ 8"/>
          <p:cNvSpPr>
            <a:spLocks noGrp="1"/>
          </p:cNvSpPr>
          <p:nvPr>
            <p:ph type="dt" sz="quarter" idx="10"/>
          </p:nvPr>
        </p:nvSpPr>
        <p:spPr/>
        <p:txBody>
          <a:bodyPr/>
          <a:lstStyle/>
          <a:p>
            <a:pPr>
              <a:defRPr/>
            </a:pPr>
            <a:r>
              <a:rPr lang="ar-SA" smtClean="0"/>
              <a:t>CHS382</a:t>
            </a:r>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pic>
        <p:nvPicPr>
          <p:cNvPr id="7" name="Picture 4" descr="HE Resources &amp; References new the Islamic Ethics"/>
          <p:cNvPicPr>
            <a:picLocks noChangeAspect="1" noChangeArrowheads="1"/>
          </p:cNvPicPr>
          <p:nvPr/>
        </p:nvPicPr>
        <p:blipFill>
          <a:blip r:embed="rId2" cstate="print"/>
          <a:srcRect/>
          <a:stretch>
            <a:fillRect/>
          </a:stretch>
        </p:blipFill>
        <p:spPr bwMode="auto">
          <a:xfrm>
            <a:off x="2627783" y="4293096"/>
            <a:ext cx="4356987" cy="2088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مستطيل 7"/>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2968026-FDE7-4051-B5D8-47754474634C}" type="slidenum">
              <a:rPr lang="ar-SA"/>
              <a:pPr>
                <a:defRPr/>
              </a:pPr>
              <a:t>56</a:t>
            </a:fld>
            <a:endParaRPr lang="en-US"/>
          </a:p>
        </p:txBody>
      </p:sp>
      <p:sp>
        <p:nvSpPr>
          <p:cNvPr id="63490" name="Rectangle 2"/>
          <p:cNvSpPr>
            <a:spLocks noGrp="1" noRot="1" noChangeArrowheads="1"/>
          </p:cNvSpPr>
          <p:nvPr>
            <p:ph type="title"/>
          </p:nvPr>
        </p:nvSpPr>
        <p:spPr>
          <a:xfrm>
            <a:off x="1928794" y="214290"/>
            <a:ext cx="5857916" cy="714380"/>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800" dirty="0" smtClean="0"/>
              <a:t>THE MOAJOE ISLAMIC ETHICAL BASES</a:t>
            </a:r>
            <a:r>
              <a:rPr lang="en-US" sz="2000" b="0" dirty="0" smtClean="0"/>
              <a:t/>
            </a:r>
            <a:br>
              <a:rPr lang="en-US" sz="2000" b="0" dirty="0" smtClean="0"/>
            </a:br>
            <a:r>
              <a:rPr lang="en-US" sz="2800" dirty="0" smtClean="0"/>
              <a:t> </a:t>
            </a:r>
            <a:r>
              <a:rPr lang="en-US" sz="2400" i="1" dirty="0" smtClean="0"/>
              <a:t>ISLAMIC</a:t>
            </a:r>
            <a:r>
              <a:rPr lang="en-US" sz="2800" i="1" dirty="0" smtClean="0"/>
              <a:t> ESSENTIALS</a:t>
            </a:r>
            <a:endParaRPr lang="en-US" sz="2800" dirty="0" smtClean="0"/>
          </a:p>
        </p:txBody>
      </p:sp>
      <p:sp>
        <p:nvSpPr>
          <p:cNvPr id="63491" name="Rectangle 3"/>
          <p:cNvSpPr>
            <a:spLocks noGrp="1" noRot="1" noChangeArrowheads="1"/>
          </p:cNvSpPr>
          <p:nvPr>
            <p:ph type="body" idx="1"/>
          </p:nvPr>
        </p:nvSpPr>
        <p:spPr>
          <a:xfrm>
            <a:off x="614361" y="1285860"/>
            <a:ext cx="8029605" cy="4429156"/>
          </a:xfrm>
        </p:spPr>
        <p:style>
          <a:lnRef idx="2">
            <a:schemeClr val="accent2"/>
          </a:lnRef>
          <a:fillRef idx="1">
            <a:schemeClr val="lt1"/>
          </a:fillRef>
          <a:effectRef idx="0">
            <a:schemeClr val="accent2"/>
          </a:effectRef>
          <a:fontRef idx="minor">
            <a:schemeClr val="dk1"/>
          </a:fontRef>
        </p:style>
        <p:txBody>
          <a:bodyPr/>
          <a:lstStyle/>
          <a:p>
            <a:pPr algn="l" rtl="0" eaLnBrk="1" hangingPunct="1">
              <a:lnSpc>
                <a:spcPct val="90000"/>
              </a:lnSpc>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Individual/Personal Nature &amp; Educational Development: </a:t>
            </a:r>
            <a:r>
              <a:rPr lang="en-US" sz="2000" i="1" dirty="0" smtClean="0">
                <a:latin typeface="Arial Black" pitchFamily="34" charset="0"/>
              </a:rPr>
              <a:t>from fetus - later age &amp; day after					</a:t>
            </a:r>
            <a:r>
              <a:rPr lang="ar-SA" sz="2000" dirty="0" smtClean="0">
                <a:latin typeface="Arial Black" pitchFamily="34" charset="0"/>
              </a:rPr>
              <a:t>التربية والتطور الطبيعي للفرد</a:t>
            </a:r>
            <a:endParaRPr lang="en-US" sz="2000" dirty="0" smtClean="0">
              <a:latin typeface="Arial Black" pitchFamily="34" charset="0"/>
            </a:endParaRPr>
          </a:p>
          <a:p>
            <a:pPr algn="l" rtl="0" eaLnBrk="1" hangingPunct="1">
              <a:lnSpc>
                <a:spcPct val="90000"/>
              </a:lnSpc>
              <a:buFont typeface="Wingdings" pitchFamily="2" charset="2"/>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Social Security/Welfare &amp; Relationships</a:t>
            </a:r>
            <a:r>
              <a:rPr lang="ar-SA" sz="2000" dirty="0" smtClean="0">
                <a:latin typeface="Arial Black" pitchFamily="34" charset="0"/>
              </a:rPr>
              <a:t>التكافل والأمن والعلاقات الاجتماعية     </a:t>
            </a:r>
            <a:r>
              <a:rPr lang="en-US" sz="2000" dirty="0" smtClean="0">
                <a:latin typeface="Arial Black" pitchFamily="34" charset="0"/>
              </a:rPr>
              <a:t>      </a:t>
            </a:r>
          </a:p>
          <a:p>
            <a:pPr algn="l" rtl="0" eaLnBrk="1" hangingPunct="1">
              <a:lnSpc>
                <a:spcPct val="90000"/>
              </a:lnSpc>
              <a:buFont typeface="Wingdings" pitchFamily="2" charset="2"/>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COMMUNICATION RIGHTS  </a:t>
            </a:r>
            <a:r>
              <a:rPr lang="ar-SA" sz="2000" dirty="0" smtClean="0">
                <a:latin typeface="Arial Black" pitchFamily="34" charset="0"/>
              </a:rPr>
              <a:t>حقوق التعامل والتواصل</a:t>
            </a:r>
            <a:endParaRPr lang="en-US" sz="2000" dirty="0" smtClean="0">
              <a:latin typeface="Arial Black" pitchFamily="34" charset="0"/>
            </a:endParaRPr>
          </a:p>
          <a:p>
            <a:pPr algn="l" rtl="0" eaLnBrk="1" hangingPunct="1">
              <a:lnSpc>
                <a:spcPct val="90000"/>
              </a:lnSpc>
              <a:buFont typeface="Wingdings" pitchFamily="2" charset="2"/>
              <a:buNone/>
              <a:defRPr/>
            </a:pPr>
            <a:endParaRPr lang="en-US" sz="2000" i="1" dirty="0" smtClean="0">
              <a:latin typeface="Arial Black" pitchFamily="34" charset="0"/>
            </a:endParaRPr>
          </a:p>
          <a:p>
            <a:pPr algn="ctr" rtl="0" eaLnBrk="1" hangingPunct="1">
              <a:lnSpc>
                <a:spcPct val="90000"/>
              </a:lnSpc>
              <a:buFont typeface="Wingdings" pitchFamily="2" charset="2"/>
              <a:buNone/>
              <a:defRPr/>
            </a:pPr>
            <a:r>
              <a:rPr lang="en-US" sz="2000" i="1" dirty="0" smtClean="0">
                <a:latin typeface="Arial Black" pitchFamily="34" charset="0"/>
              </a:rPr>
              <a:t>(As a Muslim learner; You have to write Evidence from Holly </a:t>
            </a:r>
            <a:r>
              <a:rPr lang="en-US" sz="2000" i="1" dirty="0" err="1" smtClean="0">
                <a:latin typeface="Arial Black" pitchFamily="34" charset="0"/>
              </a:rPr>
              <a:t>Qura</a:t>
            </a:r>
            <a:r>
              <a:rPr lang="en-US" sz="2000" i="1" dirty="0" err="1" smtClean="0"/>
              <a:t>’</a:t>
            </a:r>
            <a:r>
              <a:rPr lang="en-US" sz="2000" i="1" dirty="0" err="1" smtClean="0">
                <a:latin typeface="Arial Black" pitchFamily="34" charset="0"/>
              </a:rPr>
              <a:t>an</a:t>
            </a:r>
            <a:r>
              <a:rPr lang="en-US" sz="2000" i="1" dirty="0" smtClean="0">
                <a:latin typeface="Arial Black" pitchFamily="34" charset="0"/>
              </a:rPr>
              <a:t> &amp; </a:t>
            </a:r>
            <a:r>
              <a:rPr lang="en-US" sz="2000" i="1" dirty="0" err="1" smtClean="0">
                <a:latin typeface="Arial Black" pitchFamily="34" charset="0"/>
              </a:rPr>
              <a:t>Sunnah</a:t>
            </a:r>
            <a:r>
              <a:rPr lang="en-US" sz="2000" dirty="0" smtClean="0">
                <a:latin typeface="Arial Black" pitchFamily="34" charset="0"/>
              </a:rPr>
              <a:t>)</a:t>
            </a:r>
          </a:p>
          <a:p>
            <a:pPr algn="l" rtl="0" eaLnBrk="1" hangingPunct="1">
              <a:lnSpc>
                <a:spcPct val="90000"/>
              </a:lnSpc>
              <a:defRPr/>
            </a:pPr>
            <a:endParaRPr lang="en-US" sz="2000" dirty="0" smtClean="0"/>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3F19962-436C-48DC-894D-77C96242CA1F}" type="slidenum">
              <a:rPr lang="ar-SA"/>
              <a:pPr>
                <a:defRPr/>
              </a:pPr>
              <a:t>57</a:t>
            </a:fld>
            <a:endParaRPr lang="en-US"/>
          </a:p>
        </p:txBody>
      </p:sp>
      <p:sp>
        <p:nvSpPr>
          <p:cNvPr id="66562" name="Rectangle 2"/>
          <p:cNvSpPr>
            <a:spLocks noGrp="1" noRot="1" noChangeArrowheads="1"/>
          </p:cNvSpPr>
          <p:nvPr>
            <p:ph type="title"/>
          </p:nvPr>
        </p:nvSpPr>
        <p:spPr>
          <a:xfrm>
            <a:off x="2071670" y="71436"/>
            <a:ext cx="5313376" cy="714358"/>
          </a:xfrm>
        </p:spPr>
        <p:style>
          <a:lnRef idx="2">
            <a:schemeClr val="dk1"/>
          </a:lnRef>
          <a:fillRef idx="1">
            <a:schemeClr val="lt1"/>
          </a:fillRef>
          <a:effectRef idx="0">
            <a:schemeClr val="dk1"/>
          </a:effectRef>
          <a:fontRef idx="minor">
            <a:schemeClr val="dk1"/>
          </a:fontRef>
        </p:style>
        <p:txBody>
          <a:bodyPr/>
          <a:lstStyle/>
          <a:p>
            <a:pPr algn="ctr" eaLnBrk="1" hangingPunct="1">
              <a:defRPr/>
            </a:pPr>
            <a:r>
              <a:rPr lang="en-US" sz="1600" b="0" dirty="0" smtClean="0"/>
              <a:t>THE MOAJOE ISLAMIC ETHICAL BASES </a:t>
            </a:r>
            <a:r>
              <a:rPr lang="ar-SA" sz="1800" b="0" dirty="0" smtClean="0"/>
              <a:t/>
            </a:r>
            <a:br>
              <a:rPr lang="ar-SA" sz="1800" b="0" dirty="0" smtClean="0"/>
            </a:br>
            <a:r>
              <a:rPr lang="en-US" sz="2000" dirty="0" smtClean="0"/>
              <a:t>ISLAMIC </a:t>
            </a:r>
            <a:r>
              <a:rPr lang="en-US" sz="2400" dirty="0" smtClean="0"/>
              <a:t>FOUNDATIONS</a:t>
            </a:r>
          </a:p>
        </p:txBody>
      </p:sp>
      <p:sp>
        <p:nvSpPr>
          <p:cNvPr id="66563" name="Rectangle 3"/>
          <p:cNvSpPr>
            <a:spLocks noGrp="1" noRot="1" noChangeArrowheads="1"/>
          </p:cNvSpPr>
          <p:nvPr>
            <p:ph type="body" idx="1"/>
          </p:nvPr>
        </p:nvSpPr>
        <p:spPr>
          <a:xfrm>
            <a:off x="642910" y="857232"/>
            <a:ext cx="8001056" cy="5500726"/>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80000"/>
              </a:lnSpc>
              <a:buNone/>
              <a:defRPr/>
            </a:pPr>
            <a:endParaRPr lang="en-US" sz="2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HUMAN NOBILITY / Dignity - Identify 	       </a:t>
            </a:r>
            <a:r>
              <a:rPr lang="ar-SA" sz="1800" dirty="0" smtClean="0">
                <a:latin typeface="Arial Black" pitchFamily="34" charset="0"/>
                <a:cs typeface="Monotype Koufi" pitchFamily="2" charset="-78"/>
              </a:rPr>
              <a:t>الكرامة الإنسانية</a:t>
            </a:r>
            <a:endParaRPr lang="en-US" sz="1800" dirty="0" smtClean="0">
              <a:latin typeface="Arial Black" pitchFamily="34" charset="0"/>
              <a:cs typeface="Monotype Koufi" pitchFamily="2" charset="-78"/>
            </a:endParaRPr>
          </a:p>
          <a:p>
            <a:pPr lvl="1"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JUSTICE &amp; EQUITY   			       </a:t>
            </a:r>
            <a:r>
              <a:rPr lang="ar-SA" sz="2000" b="1" dirty="0" smtClean="0">
                <a:latin typeface="Arial Black" pitchFamily="34" charset="0"/>
                <a:cs typeface="Monotype Koufi" pitchFamily="2" charset="-78"/>
              </a:rPr>
              <a:t>ا</a:t>
            </a:r>
            <a:r>
              <a:rPr lang="ar-SA" sz="1800" b="1" dirty="0" smtClean="0">
                <a:latin typeface="Arial Black" pitchFamily="34" charset="0"/>
                <a:cs typeface="Monotype Koufi" pitchFamily="2" charset="-78"/>
              </a:rPr>
              <a:t>لعدالة والمساواة</a:t>
            </a:r>
            <a:endParaRPr lang="en-US" sz="1800" b="1" dirty="0" smtClean="0">
              <a:latin typeface="Arial Black" pitchFamily="34" charset="0"/>
              <a:cs typeface="Monotype Koufi" pitchFamily="2" charset="-78"/>
            </a:endParaRPr>
          </a:p>
          <a:p>
            <a:pPr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HUMAN COOPERATION 	     </a:t>
            </a:r>
            <a:r>
              <a:rPr lang="ar-SA" sz="1800" b="1" dirty="0" smtClean="0">
                <a:latin typeface="Arial Black" pitchFamily="34" charset="0"/>
                <a:cs typeface="Monotype Koufi" pitchFamily="2" charset="-78"/>
              </a:rPr>
              <a:t>التعارف والتعاون الإنساني</a:t>
            </a:r>
            <a:r>
              <a:rPr lang="en-US" sz="1800" b="1" dirty="0" smtClean="0">
                <a:latin typeface="Arial Black" pitchFamily="34" charset="0"/>
                <a:cs typeface="David Transparent" pitchFamily="2" charset="-79"/>
              </a:rPr>
              <a:t> </a:t>
            </a:r>
          </a:p>
          <a:p>
            <a:pPr algn="l" rtl="0" eaLnBrk="1" hangingPunct="1">
              <a:lnSpc>
                <a:spcPct val="80000"/>
              </a:lnSpc>
              <a:defRPr/>
            </a:pPr>
            <a:endParaRPr lang="en-US" sz="12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FORGIVENESS/COMPASSION/AFFECTION </a:t>
            </a:r>
            <a:r>
              <a:rPr lang="ar-SA" sz="1800" b="1" dirty="0" smtClean="0">
                <a:latin typeface="Arial Black" pitchFamily="34" charset="0"/>
                <a:cs typeface="Monotype Koufi" pitchFamily="2" charset="-78"/>
              </a:rPr>
              <a:t>التسامح / الرحمة والمودة</a:t>
            </a:r>
            <a:r>
              <a:rPr lang="ar-SA" sz="1800" b="1" dirty="0" smtClean="0">
                <a:latin typeface="Arial Black" pitchFamily="34" charset="0"/>
              </a:rPr>
              <a:t>    </a:t>
            </a:r>
            <a:r>
              <a:rPr lang="ar-SA" sz="1800" b="1" dirty="0" smtClean="0">
                <a:latin typeface="Arial Black" pitchFamily="34" charset="0"/>
                <a:cs typeface="David Transparent" pitchFamily="2" charset="-79"/>
              </a:rPr>
              <a:t> </a:t>
            </a:r>
            <a:r>
              <a:rPr lang="en-US" sz="1800" b="1" dirty="0" smtClean="0">
                <a:latin typeface="Arial Black" pitchFamily="34" charset="0"/>
                <a:cs typeface="David Transparent" pitchFamily="2" charset="-79"/>
              </a:rPr>
              <a:t>	</a:t>
            </a:r>
          </a:p>
          <a:p>
            <a:pPr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 HONESTY / FIDELITY/Loyalty 	 </a:t>
            </a:r>
            <a:r>
              <a:rPr lang="ar-SA" sz="2000" b="1" dirty="0" smtClean="0">
                <a:latin typeface="Arial Black" pitchFamily="34" charset="0"/>
              </a:rPr>
              <a:t>	</a:t>
            </a:r>
            <a:r>
              <a:rPr lang="en-US" sz="1800" b="1" dirty="0" smtClean="0">
                <a:latin typeface="Arial Black" pitchFamily="34" charset="0"/>
              </a:rPr>
              <a:t>     </a:t>
            </a:r>
            <a:r>
              <a:rPr lang="ar-SA" sz="1800" b="1" dirty="0" smtClean="0">
                <a:latin typeface="Arial Black" pitchFamily="34" charset="0"/>
                <a:cs typeface="Monotype Koufi" pitchFamily="2" charset="-78"/>
              </a:rPr>
              <a:t>الولاء</a:t>
            </a:r>
            <a:r>
              <a:rPr lang="en-US" sz="1800" b="1" dirty="0" smtClean="0">
                <a:latin typeface="Arial Black" pitchFamily="34" charset="0"/>
                <a:cs typeface="David Transparent" pitchFamily="2" charset="-79"/>
              </a:rPr>
              <a:t> /</a:t>
            </a:r>
            <a:r>
              <a:rPr lang="ar-SA" sz="1800" b="1" dirty="0" smtClean="0">
                <a:latin typeface="Arial Black" pitchFamily="34" charset="0"/>
                <a:cs typeface="Monotype Koufi" pitchFamily="2" charset="-78"/>
              </a:rPr>
              <a:t>الأمانة/ الإخلاص</a:t>
            </a:r>
            <a:endParaRPr lang="en-US" sz="1800" b="1" dirty="0" smtClean="0">
              <a:latin typeface="Arial Black" pitchFamily="34" charset="0"/>
              <a:cs typeface="Monotype Koufi" pitchFamily="2" charset="-78"/>
            </a:endParaRPr>
          </a:p>
          <a:p>
            <a:pPr algn="l" rtl="0" eaLnBrk="1" hangingPunct="1">
              <a:lnSpc>
                <a:spcPct val="80000"/>
              </a:lnSpc>
              <a:defRPr/>
            </a:pPr>
            <a:endParaRPr lang="en-US" sz="12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BENEFIT/ USEFULNESS		</a:t>
            </a:r>
            <a:r>
              <a:rPr lang="en-US" sz="1800" b="1" dirty="0" smtClean="0">
                <a:latin typeface="Arial Black" pitchFamily="34" charset="0"/>
                <a:cs typeface="David Transparent" pitchFamily="2" charset="-79"/>
              </a:rPr>
              <a:t> </a:t>
            </a:r>
            <a:r>
              <a:rPr lang="ar-SA" sz="1800" b="1" dirty="0" smtClean="0">
                <a:latin typeface="Arial Black" pitchFamily="34" charset="0"/>
                <a:cs typeface="Monotype Koufi" pitchFamily="2" charset="-78"/>
              </a:rPr>
              <a:t>الإحسان/البر/المنفعة والمصلحة</a:t>
            </a:r>
            <a:r>
              <a:rPr lang="en-US" sz="2000" b="1" dirty="0" smtClean="0">
                <a:latin typeface="Arial Black" pitchFamily="34" charset="0"/>
                <a:cs typeface="David Transparent" pitchFamily="2" charset="-79"/>
              </a:rPr>
              <a:t>	 </a:t>
            </a:r>
            <a:endParaRPr lang="ar-SA" sz="2000" b="1" dirty="0" smtClean="0">
              <a:latin typeface="Arial Black" pitchFamily="34" charset="0"/>
              <a:cs typeface="David Transparent" pitchFamily="2" charset="-79"/>
            </a:endParaRPr>
          </a:p>
          <a:p>
            <a:pPr algn="ctr" rtl="0" eaLnBrk="1" hangingPunct="1">
              <a:lnSpc>
                <a:spcPct val="80000"/>
              </a:lnSpc>
              <a:buFont typeface="Wingdings" pitchFamily="2" charset="2"/>
              <a:buNone/>
              <a:defRPr/>
            </a:pPr>
            <a:r>
              <a:rPr lang="ar-SA" sz="2000" dirty="0" smtClean="0"/>
              <a:t>============</a:t>
            </a:r>
          </a:p>
          <a:p>
            <a:pPr algn="ctr" rtl="0" eaLnBrk="1" hangingPunct="1">
              <a:lnSpc>
                <a:spcPct val="80000"/>
              </a:lnSpc>
              <a:buFont typeface="Wingdings" pitchFamily="2" charset="2"/>
              <a:buNone/>
              <a:defRPr/>
            </a:pPr>
            <a:r>
              <a:rPr lang="ar-SA" sz="2000" dirty="0" smtClean="0"/>
              <a:t>	</a:t>
            </a:r>
            <a:endParaRPr lang="en-US" sz="2000" dirty="0" smtClean="0"/>
          </a:p>
          <a:p>
            <a:pPr algn="ctr" rtl="0" eaLnBrk="1" hangingPunct="1">
              <a:lnSpc>
                <a:spcPct val="80000"/>
              </a:lnSpc>
              <a:buFont typeface="Wingdings" pitchFamily="2" charset="2"/>
              <a:buNone/>
              <a:defRPr/>
            </a:pPr>
            <a:r>
              <a:rPr lang="en-US" sz="2000" i="1" dirty="0" smtClean="0">
                <a:latin typeface="Arial Black" pitchFamily="34" charset="0"/>
              </a:rPr>
              <a:t>As a Muslim learner, you have to find at least (</a:t>
            </a:r>
            <a:r>
              <a:rPr lang="en-US" sz="2000" i="1" dirty="0" err="1" smtClean="0">
                <a:latin typeface="Arial Black" pitchFamily="34" charset="0"/>
              </a:rPr>
              <a:t>Aiah</a:t>
            </a:r>
            <a:r>
              <a:rPr lang="en-US" sz="2000" i="1" dirty="0" smtClean="0">
                <a:latin typeface="Arial Black" pitchFamily="34" charset="0"/>
              </a:rPr>
              <a:t> or </a:t>
            </a:r>
            <a:r>
              <a:rPr lang="en-US" sz="2000" i="1" dirty="0" err="1" smtClean="0">
                <a:latin typeface="Arial Black" pitchFamily="34" charset="0"/>
              </a:rPr>
              <a:t>Hadith</a:t>
            </a:r>
            <a:r>
              <a:rPr lang="en-US" sz="2000" i="1" dirty="0" smtClean="0">
                <a:latin typeface="Arial Black" pitchFamily="34" charset="0"/>
              </a:rPr>
              <a:t>) as scientific evidence for each</a:t>
            </a:r>
          </a:p>
          <a:p>
            <a:pPr algn="ctr" rtl="0" eaLnBrk="1" hangingPunct="1">
              <a:lnSpc>
                <a:spcPct val="80000"/>
              </a:lnSpc>
              <a:buFont typeface="Wingdings" pitchFamily="2" charset="2"/>
              <a:buNone/>
              <a:defRPr/>
            </a:pPr>
            <a:endParaRPr lang="en-US" sz="2000" i="1" dirty="0" smtClean="0">
              <a:latin typeface="Arial Black" pitchFamily="34" charset="0"/>
            </a:endParaRPr>
          </a:p>
          <a:p>
            <a:pPr algn="ctr" rtl="0" eaLnBrk="1" hangingPunct="1">
              <a:lnSpc>
                <a:spcPct val="80000"/>
              </a:lnSpc>
              <a:buFont typeface="Wingdings" pitchFamily="2" charset="2"/>
              <a:buNone/>
              <a:defRPr/>
            </a:pPr>
            <a:r>
              <a:rPr lang="en-US" sz="2000" i="1" dirty="0" smtClean="0">
                <a:latin typeface="Arial Black" pitchFamily="34" charset="0"/>
              </a:rPr>
              <a:t>-----------------------------------------------</a:t>
            </a:r>
          </a:p>
          <a:p>
            <a:pPr algn="ctr" rtl="0" eaLnBrk="1" hangingPunct="1">
              <a:lnSpc>
                <a:spcPct val="80000"/>
              </a:lnSpc>
              <a:buFont typeface="Wingdings" pitchFamily="2" charset="2"/>
              <a:buNone/>
              <a:defRPr/>
            </a:pPr>
            <a:r>
              <a:rPr lang="en-US" sz="2000" b="1" i="1" dirty="0" smtClean="0">
                <a:latin typeface="Times New Roman" pitchFamily="18" charset="0"/>
                <a:cs typeface="Times New Roman" pitchFamily="18" charset="0"/>
              </a:rPr>
              <a:t>For details read: </a:t>
            </a:r>
            <a:r>
              <a:rPr lang="en-US" sz="2000" b="1" i="1" dirty="0" err="1" smtClean="0">
                <a:latin typeface="Times New Roman" pitchFamily="18" charset="0"/>
                <a:cs typeface="Times New Roman" pitchFamily="18" charset="0"/>
              </a:rPr>
              <a:t>Johali</a:t>
            </a:r>
            <a:r>
              <a:rPr lang="en-US" sz="2000" b="1" i="1" dirty="0" smtClean="0">
                <a:latin typeface="Times New Roman" pitchFamily="18" charset="0"/>
                <a:cs typeface="Times New Roman" pitchFamily="18" charset="0"/>
              </a:rPr>
              <a:t> (2008) </a:t>
            </a:r>
            <a:r>
              <a:rPr lang="en-US" sz="1400" b="1" i="1" dirty="0" smtClean="0">
                <a:latin typeface="Times New Roman" pitchFamily="18" charset="0"/>
                <a:cs typeface="Times New Roman" pitchFamily="18" charset="0"/>
              </a:rPr>
              <a:t>A Concise of Health Profession History &amp; Ethics </a:t>
            </a:r>
            <a:r>
              <a:rPr lang="en-US" sz="1400" b="1" dirty="0" smtClean="0">
                <a:latin typeface="Times New Roman" pitchFamily="18" charset="0"/>
                <a:cs typeface="Times New Roman" pitchFamily="18" charset="0"/>
              </a:rPr>
              <a:t> </a:t>
            </a:r>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9A35EAF-14D1-4D50-B526-537F92DFD7A3}" type="slidenum">
              <a:rPr lang="ar-SA"/>
              <a:pPr>
                <a:defRPr/>
              </a:pPr>
              <a:t>58</a:t>
            </a:fld>
            <a:endParaRPr lang="en-US"/>
          </a:p>
        </p:txBody>
      </p:sp>
      <p:sp>
        <p:nvSpPr>
          <p:cNvPr id="67586" name="Rectangle 2"/>
          <p:cNvSpPr>
            <a:spLocks noGrp="1" noRot="1" noChangeArrowheads="1"/>
          </p:cNvSpPr>
          <p:nvPr>
            <p:ph type="title"/>
          </p:nvPr>
        </p:nvSpPr>
        <p:spPr>
          <a:xfrm>
            <a:off x="2143108" y="71414"/>
            <a:ext cx="5357850" cy="714380"/>
          </a:xfrm>
        </p:spPr>
        <p:style>
          <a:lnRef idx="2">
            <a:schemeClr val="dk1"/>
          </a:lnRef>
          <a:fillRef idx="1">
            <a:schemeClr val="lt1"/>
          </a:fillRef>
          <a:effectRef idx="0">
            <a:schemeClr val="dk1"/>
          </a:effectRef>
          <a:fontRef idx="minor">
            <a:schemeClr val="dk1"/>
          </a:fontRef>
        </p:style>
        <p:txBody>
          <a:bodyPr/>
          <a:lstStyle/>
          <a:p>
            <a:pPr rtl="0" eaLnBrk="1" hangingPunct="1">
              <a:defRPr/>
            </a:pPr>
            <a:r>
              <a:rPr lang="en-US" sz="1600" b="0" dirty="0" smtClean="0"/>
              <a:t>                   THE </a:t>
            </a:r>
            <a:r>
              <a:rPr lang="en-US" sz="1600" b="0" i="1" dirty="0" smtClean="0"/>
              <a:t>GLOBAL MORAL REASONING </a:t>
            </a:r>
            <a:r>
              <a:rPr lang="en-US" sz="1800" b="0" i="1" dirty="0" smtClean="0"/>
              <a:t/>
            </a:r>
            <a:br>
              <a:rPr lang="en-US" sz="1800" b="0" i="1" dirty="0" smtClean="0"/>
            </a:br>
            <a:r>
              <a:rPr lang="en-US" sz="1800" b="0" i="1" dirty="0" smtClean="0"/>
              <a:t>            </a:t>
            </a:r>
            <a:r>
              <a:rPr lang="en-US" sz="1800" i="1" dirty="0" smtClean="0"/>
              <a:t>THREE MAJOR LEVELS + 6 STAGES</a:t>
            </a:r>
          </a:p>
        </p:txBody>
      </p:sp>
      <p:sp>
        <p:nvSpPr>
          <p:cNvPr id="67587" name="Rectangle 3"/>
          <p:cNvSpPr>
            <a:spLocks noGrp="1" noRot="1" noChangeArrowheads="1"/>
          </p:cNvSpPr>
          <p:nvPr>
            <p:ph type="body" idx="1"/>
          </p:nvPr>
        </p:nvSpPr>
        <p:spPr>
          <a:xfrm>
            <a:off x="838200" y="1214422"/>
            <a:ext cx="8007350" cy="4714908"/>
          </a:xfrm>
        </p:spPr>
        <p:style>
          <a:lnRef idx="2">
            <a:schemeClr val="dk1"/>
          </a:lnRef>
          <a:fillRef idx="1">
            <a:schemeClr val="lt1"/>
          </a:fillRef>
          <a:effectRef idx="0">
            <a:schemeClr val="dk1"/>
          </a:effectRef>
          <a:fontRef idx="minor">
            <a:schemeClr val="dk1"/>
          </a:fontRef>
        </p:style>
        <p:txBody>
          <a:bodyPr/>
          <a:lstStyle/>
          <a:p>
            <a:pPr algn="l" rtl="0" eaLnBrk="1" hangingPunct="1">
              <a:defRPr/>
            </a:pPr>
            <a:r>
              <a:rPr lang="en-US" sz="1800" b="1" i="1" dirty="0" smtClean="0">
                <a:solidFill>
                  <a:schemeClr val="accent4">
                    <a:lumMod val="10000"/>
                  </a:schemeClr>
                </a:solidFill>
              </a:rPr>
              <a:t>PRE-CONVENTIONAL LEVEL</a:t>
            </a:r>
            <a:endParaRPr lang="en-US" sz="1800" i="1" dirty="0" smtClean="0">
              <a:solidFill>
                <a:schemeClr val="accent4">
                  <a:lumMod val="10000"/>
                </a:schemeClr>
              </a:solidFill>
            </a:endParaRPr>
          </a:p>
          <a:p>
            <a:pPr lvl="3" algn="l" rtl="0" eaLnBrk="1" hangingPunct="1">
              <a:defRPr/>
            </a:pPr>
            <a:r>
              <a:rPr lang="en-US" sz="1800" i="1" dirty="0" smtClean="0">
                <a:solidFill>
                  <a:schemeClr val="accent4">
                    <a:lumMod val="10000"/>
                  </a:schemeClr>
                </a:solidFill>
              </a:rPr>
              <a:t>STAGE 1: Moral Realism </a:t>
            </a:r>
          </a:p>
          <a:p>
            <a:pPr lvl="3" algn="l" rtl="0" eaLnBrk="1" hangingPunct="1">
              <a:defRPr/>
            </a:pPr>
            <a:r>
              <a:rPr lang="en-US" sz="1800" i="1" dirty="0" smtClean="0">
                <a:solidFill>
                  <a:schemeClr val="accent4">
                    <a:lumMod val="10000"/>
                  </a:schemeClr>
                </a:solidFill>
              </a:rPr>
              <a:t>STAGE 2: Individual &amp; Instrumental Morality</a:t>
            </a:r>
            <a:endParaRPr lang="en-US" sz="1800" b="1" i="1" dirty="0" smtClean="0">
              <a:solidFill>
                <a:schemeClr val="accent4">
                  <a:lumMod val="10000"/>
                </a:schemeClr>
              </a:solidFill>
            </a:endParaRPr>
          </a:p>
          <a:p>
            <a:pPr algn="l" rtl="0" eaLnBrk="1" hangingPunct="1">
              <a:defRPr/>
            </a:pPr>
            <a:endParaRPr lang="en-US" sz="1800" b="1" i="1" dirty="0" smtClean="0">
              <a:solidFill>
                <a:schemeClr val="accent4">
                  <a:lumMod val="10000"/>
                </a:schemeClr>
              </a:solidFill>
            </a:endParaRPr>
          </a:p>
          <a:p>
            <a:pPr algn="l" rtl="0" eaLnBrk="1" hangingPunct="1">
              <a:defRPr/>
            </a:pPr>
            <a:r>
              <a:rPr lang="en-US" sz="1800" b="1" i="1" dirty="0" smtClean="0">
                <a:solidFill>
                  <a:schemeClr val="accent4">
                    <a:lumMod val="10000"/>
                  </a:schemeClr>
                </a:solidFill>
              </a:rPr>
              <a:t>CONVENTIONAL LEVEL </a:t>
            </a:r>
            <a:endParaRPr lang="en-US" sz="1800" i="1" dirty="0" smtClean="0">
              <a:solidFill>
                <a:schemeClr val="accent4">
                  <a:lumMod val="10000"/>
                </a:schemeClr>
              </a:solidFill>
            </a:endParaRPr>
          </a:p>
          <a:p>
            <a:pPr lvl="3" algn="l" rtl="0" eaLnBrk="1" hangingPunct="1">
              <a:defRPr/>
            </a:pPr>
            <a:r>
              <a:rPr lang="en-US" sz="1800" b="1" i="1" dirty="0" smtClean="0">
                <a:solidFill>
                  <a:schemeClr val="accent4">
                    <a:lumMod val="10000"/>
                  </a:schemeClr>
                </a:solidFill>
              </a:rPr>
              <a:t>STAGE 3: </a:t>
            </a:r>
            <a:r>
              <a:rPr lang="en-US" sz="1800" i="1" dirty="0" smtClean="0">
                <a:solidFill>
                  <a:schemeClr val="accent4">
                    <a:lumMod val="10000"/>
                  </a:schemeClr>
                </a:solidFill>
              </a:rPr>
              <a:t>Interpersonal Normative Morality</a:t>
            </a:r>
            <a:r>
              <a:rPr lang="en-US" sz="1800" b="1" i="1" dirty="0" smtClean="0">
                <a:solidFill>
                  <a:schemeClr val="accent4">
                    <a:lumMod val="10000"/>
                  </a:schemeClr>
                </a:solidFill>
              </a:rPr>
              <a:t> </a:t>
            </a:r>
          </a:p>
          <a:p>
            <a:pPr lvl="3" algn="l" rtl="0" eaLnBrk="1" hangingPunct="1">
              <a:defRPr/>
            </a:pPr>
            <a:r>
              <a:rPr lang="en-US" sz="1800" b="1" i="1" dirty="0" smtClean="0">
                <a:solidFill>
                  <a:schemeClr val="accent4">
                    <a:lumMod val="10000"/>
                  </a:schemeClr>
                </a:solidFill>
              </a:rPr>
              <a:t>STAGE 4: </a:t>
            </a:r>
            <a:r>
              <a:rPr lang="en-US" sz="1800" i="1" dirty="0" smtClean="0">
                <a:solidFill>
                  <a:schemeClr val="accent4">
                    <a:lumMod val="10000"/>
                  </a:schemeClr>
                </a:solidFill>
              </a:rPr>
              <a:t>Social System Morality</a:t>
            </a:r>
          </a:p>
          <a:p>
            <a:pPr algn="l" rtl="0" eaLnBrk="1" hangingPunct="1">
              <a:defRPr/>
            </a:pPr>
            <a:endParaRPr lang="en-US" sz="1800" b="1" i="1" dirty="0" smtClean="0">
              <a:solidFill>
                <a:schemeClr val="accent4">
                  <a:lumMod val="10000"/>
                </a:schemeClr>
              </a:solidFill>
            </a:endParaRPr>
          </a:p>
          <a:p>
            <a:pPr algn="l" rtl="0" eaLnBrk="1" hangingPunct="1">
              <a:defRPr/>
            </a:pPr>
            <a:r>
              <a:rPr lang="en-US" sz="1800" b="1" i="1" dirty="0" smtClean="0">
                <a:solidFill>
                  <a:schemeClr val="accent4">
                    <a:lumMod val="10000"/>
                  </a:schemeClr>
                </a:solidFill>
              </a:rPr>
              <a:t>POST-CONVENTIONAL LEVEL </a:t>
            </a:r>
            <a:endParaRPr lang="en-US" sz="1800" i="1" dirty="0" smtClean="0">
              <a:solidFill>
                <a:schemeClr val="accent4">
                  <a:lumMod val="10000"/>
                </a:schemeClr>
              </a:solidFill>
            </a:endParaRPr>
          </a:p>
          <a:p>
            <a:pPr lvl="3" algn="l" rtl="0" eaLnBrk="1" hangingPunct="1">
              <a:defRPr/>
            </a:pPr>
            <a:r>
              <a:rPr lang="en-US" sz="1800" b="1" i="1" dirty="0" smtClean="0">
                <a:solidFill>
                  <a:schemeClr val="accent4">
                    <a:lumMod val="10000"/>
                  </a:schemeClr>
                </a:solidFill>
              </a:rPr>
              <a:t>STAGE 5:</a:t>
            </a:r>
            <a:r>
              <a:rPr lang="en-US" sz="1800" i="1" dirty="0" smtClean="0">
                <a:solidFill>
                  <a:schemeClr val="accent4">
                    <a:lumMod val="10000"/>
                  </a:schemeClr>
                </a:solidFill>
              </a:rPr>
              <a:t> Human Rights &amp; Social Contract Morality</a:t>
            </a:r>
          </a:p>
          <a:p>
            <a:pPr lvl="3" algn="l" rtl="0" eaLnBrk="1" hangingPunct="1">
              <a:defRPr/>
            </a:pPr>
            <a:r>
              <a:rPr lang="en-US" sz="1800" b="1" i="1" dirty="0" smtClean="0">
                <a:solidFill>
                  <a:schemeClr val="accent4">
                    <a:lumMod val="10000"/>
                  </a:schemeClr>
                </a:solidFill>
              </a:rPr>
              <a:t>STAGE 6:</a:t>
            </a:r>
            <a:r>
              <a:rPr lang="en-US" sz="1800" i="1" dirty="0" smtClean="0">
                <a:solidFill>
                  <a:schemeClr val="accent4">
                    <a:lumMod val="10000"/>
                  </a:schemeClr>
                </a:solidFill>
              </a:rPr>
              <a:t> Universal Ethical Principles (because People seen as having value in themselves rather than as agent of social values, thus it emphasis the “</a:t>
            </a:r>
            <a:r>
              <a:rPr lang="en-US" sz="1800" b="1" i="1" dirty="0" smtClean="0">
                <a:solidFill>
                  <a:schemeClr val="accent4">
                    <a:lumMod val="10000"/>
                  </a:schemeClr>
                </a:solidFill>
              </a:rPr>
              <a:t>Self chosen for best Justice; Human dignity &amp; Rights  → Optimum Quality</a:t>
            </a:r>
            <a:r>
              <a:rPr lang="en-US" sz="1800" dirty="0" smtClean="0">
                <a:solidFill>
                  <a:schemeClr val="accent4">
                    <a:lumMod val="10000"/>
                  </a:schemeClr>
                </a:solidFill>
              </a:rPr>
              <a:t> </a:t>
            </a:r>
            <a:endParaRPr lang="en-US" sz="1800" b="1" i="1" dirty="0" smtClean="0">
              <a:solidFill>
                <a:schemeClr val="accent4">
                  <a:lumMod val="10000"/>
                </a:schemeClr>
              </a:solidFill>
            </a:endParaRPr>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3E6A13AA-0480-433F-B690-5AF2C63C6059}" type="slidenum">
              <a:rPr lang="ar-SA"/>
              <a:pPr>
                <a:defRPr/>
              </a:pPr>
              <a:t>59</a:t>
            </a:fld>
            <a:endParaRPr lang="en-US"/>
          </a:p>
        </p:txBody>
      </p:sp>
      <p:sp>
        <p:nvSpPr>
          <p:cNvPr id="80899" name="Rectangle 3"/>
          <p:cNvSpPr>
            <a:spLocks noGrp="1" noRot="1" noChangeArrowheads="1"/>
          </p:cNvSpPr>
          <p:nvPr>
            <p:ph type="body" idx="1"/>
          </p:nvPr>
        </p:nvSpPr>
        <p:spPr>
          <a:xfrm>
            <a:off x="572042" y="857802"/>
            <a:ext cx="8104414" cy="5379510"/>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80000"/>
              </a:lnSpc>
              <a:defRPr/>
            </a:pPr>
            <a:r>
              <a:rPr lang="en-US" sz="1800" b="1" i="1" dirty="0" smtClean="0">
                <a:effectLst/>
                <a:latin typeface="Arial Black" pitchFamily="34" charset="0"/>
              </a:rPr>
              <a:t>BENEFIENCE : Act in the best interest of the patient, it is a moral (religious) principles, the Western traced to Hippocratic pledge. Meanwhile, it is one of the major Islamic Principles.       </a:t>
            </a:r>
          </a:p>
          <a:p>
            <a:pPr algn="l" rtl="0" eaLnBrk="1" hangingPunct="1">
              <a:lnSpc>
                <a:spcPct val="80000"/>
              </a:lnSpc>
              <a:buNone/>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AUTONOMY: Patients rights to self-determination; to chose what will be done to them.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HONESITY : Patients have the right to the truth about their medical conditions, the course of their disease, the treatments recommended &amp; alternative treatment available.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INFORMAL CONSENT : this is a part of Autonomy &amp; honesty principles. The patients have the right to be informed about all the relevant medical aspects including the treatment.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CONFIDENIALITY : based on the human dignity, patients have the right to assure that all the information about their medical conditions &amp; treatment will not be given to other without their prior permission.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FIDELITY/LOYALTY: Your responsibilities should be directed toward the “Patients Welfare”, not to the physician interests</a:t>
            </a:r>
            <a:r>
              <a:rPr lang="en-US" sz="1800" b="1" dirty="0" smtClean="0">
                <a:effectLst/>
                <a:latin typeface="Arial Black" pitchFamily="34" charset="0"/>
              </a:rPr>
              <a:t> </a:t>
            </a:r>
          </a:p>
        </p:txBody>
      </p:sp>
      <p:sp>
        <p:nvSpPr>
          <p:cNvPr id="7" name="Rectangle 2"/>
          <p:cNvSpPr txBox="1">
            <a:spLocks noRot="1" noChangeArrowheads="1"/>
          </p:cNvSpPr>
          <p:nvPr/>
        </p:nvSpPr>
        <p:spPr bwMode="auto">
          <a:xfrm>
            <a:off x="1714480" y="71414"/>
            <a:ext cx="5357850" cy="642942"/>
          </a:xfrm>
          <a:prstGeom prst="rect">
            <a:avLst/>
          </a:prstGeom>
          <a:ln w="25400" cap="flat" cmpd="sng" algn="ctr">
            <a:solidFill>
              <a:schemeClr val="dk1"/>
            </a:solidFill>
            <a:prstDash val="solid"/>
            <a:miter lim="800000"/>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lvl="0" algn="l" rtl="0">
              <a:defRPr/>
            </a:pPr>
            <a:r>
              <a:rPr kumimoji="0" lang="en-US" sz="16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THE </a:t>
            </a:r>
            <a:r>
              <a:rPr kumimoji="0" lang="en-US" sz="16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GLOBAL MORAL REASONING </a:t>
            </a:r>
            <a: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r>
            <a:b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br>
            <a: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r>
              <a:rPr lang="en-US" sz="2000" b="1" dirty="0" smtClean="0">
                <a:latin typeface="Arial Black" pitchFamily="34" charset="0"/>
              </a:rPr>
              <a:t>GLOBAL ETHICS PRINCIPLES</a:t>
            </a:r>
            <a:endParaRPr kumimoji="0" lang="en-US" sz="2000"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endParaRPr>
          </a:p>
        </p:txBody>
      </p:sp>
      <p:sp>
        <p:nvSpPr>
          <p:cNvPr id="8" name="مستطيل 7"/>
          <p:cNvSpPr/>
          <p:nvPr/>
        </p:nvSpPr>
        <p:spPr>
          <a:xfrm>
            <a:off x="169920" y="0"/>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87624" y="47474"/>
            <a:ext cx="7358114" cy="357190"/>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b="1" dirty="0" smtClean="0"/>
              <a:t>CHS 382 Course Description &amp; L Objectives</a:t>
            </a:r>
            <a:endParaRPr lang="ar-SA" sz="2000" b="1" dirty="0"/>
          </a:p>
        </p:txBody>
      </p:sp>
      <p:sp>
        <p:nvSpPr>
          <p:cNvPr id="5" name="عنصر نائب للتاريخ 4"/>
          <p:cNvSpPr>
            <a:spLocks noGrp="1"/>
          </p:cNvSpPr>
          <p:nvPr>
            <p:ph type="dt" sz="half" idx="10"/>
          </p:nvPr>
        </p:nvSpPr>
        <p:spPr>
          <a:xfrm>
            <a:off x="214282" y="6494507"/>
            <a:ext cx="1901825" cy="29207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001024" y="6524650"/>
            <a:ext cx="928694" cy="261936"/>
          </a:xfrm>
        </p:spPr>
        <p:txBody>
          <a:bodyPr/>
          <a:lstStyle/>
          <a:p>
            <a:pPr>
              <a:defRPr/>
            </a:pPr>
            <a:fld id="{978C93D2-0CD3-44E6-B74B-98515F7048D2}" type="slidenum">
              <a:rPr lang="ar-SA" smtClean="0"/>
              <a:pPr>
                <a:defRPr/>
              </a:pPr>
              <a:t>6</a:t>
            </a:fld>
            <a:endParaRPr lang="en-US" dirty="0"/>
          </a:p>
        </p:txBody>
      </p:sp>
      <p:sp>
        <p:nvSpPr>
          <p:cNvPr id="7" name="عنصر نائب للتذييل 6"/>
          <p:cNvSpPr>
            <a:spLocks noGrp="1"/>
          </p:cNvSpPr>
          <p:nvPr>
            <p:ph type="ftr" sz="quarter" idx="11"/>
          </p:nvPr>
        </p:nvSpPr>
        <p:spPr>
          <a:xfrm>
            <a:off x="3429000" y="6494507"/>
            <a:ext cx="2895600" cy="292079"/>
          </a:xfrm>
        </p:spPr>
        <p:txBody>
          <a:bodyPr/>
          <a:lstStyle/>
          <a:p>
            <a:pPr>
              <a:defRPr/>
            </a:pPr>
            <a:r>
              <a:rPr lang="en-US" smtClean="0"/>
              <a:t>Johali1stFUHE2016</a:t>
            </a:r>
            <a:endParaRPr lang="en-US" dirty="0"/>
          </a:p>
        </p:txBody>
      </p:sp>
      <p:pic>
        <p:nvPicPr>
          <p:cNvPr id="134145" name="صورة 1" descr="External Web Site Icon">
            <a:hlinkClick r:id="rId2"/>
          </p:cNvPr>
          <p:cNvPicPr>
            <a:picLocks noChangeAspect="1" noChangeArrowheads="1"/>
          </p:cNvPicPr>
          <p:nvPr/>
        </p:nvPicPr>
        <p:blipFill>
          <a:blip r:embed="rId3" cstate="print"/>
          <a:srcRect/>
          <a:stretch>
            <a:fillRect/>
          </a:stretch>
        </p:blipFill>
        <p:spPr bwMode="auto">
          <a:xfrm>
            <a:off x="0" y="457200"/>
            <a:ext cx="95250" cy="95250"/>
          </a:xfrm>
          <a:prstGeom prst="rect">
            <a:avLst/>
          </a:prstGeom>
          <a:noFill/>
        </p:spPr>
      </p:pic>
      <p:sp>
        <p:nvSpPr>
          <p:cNvPr id="61441" name="Rectangle 1"/>
          <p:cNvSpPr>
            <a:spLocks noChangeArrowheads="1"/>
          </p:cNvSpPr>
          <p:nvPr/>
        </p:nvSpPr>
        <p:spPr bwMode="auto">
          <a:xfrm>
            <a:off x="539552" y="404664"/>
            <a:ext cx="8352928" cy="60324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14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CHS 382 Course Description Quality Committee 2011</a:t>
            </a:r>
            <a:endParaRPr kumimoji="0" lang="en-US" sz="1400" b="1"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Course code and number: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CHS 382</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Course title: Fundamentals of Health Education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Level/semester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Level 5</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Credit hours: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Thereof lecture hours: 2</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Thereof practical hours: 0</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Language: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English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Aims and goals of CHS 382 :</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Gaining basic knowledge regarding the rules, fundamentals, history and potentials of health education..</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Understand how health education affects one personally as well as those around them.</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lvl="0" algn="justLow" rtl="0" eaLnBrk="0" hangingPunct="0">
              <a:buFont typeface="Arial" pitchFamily="34" charset="0"/>
              <a:buChar char="•"/>
              <a:tabLst>
                <a:tab pos="457200" algn="l"/>
              </a:tabLst>
            </a:pPr>
            <a:r>
              <a:rPr lang="en-US" sz="1200" b="1" i="1" dirty="0" smtClean="0">
                <a:solidFill>
                  <a:schemeClr val="bg1">
                    <a:lumMod val="50000"/>
                  </a:schemeClr>
                </a:solidFill>
                <a:latin typeface="Times New Roman" pitchFamily="18" charset="0"/>
                <a:ea typeface="Calibri" pitchFamily="34" charset="0"/>
                <a:cs typeface="Times New Roman" pitchFamily="18" charset="0"/>
              </a:rPr>
              <a:t> Identify different approaches and strategies of health communication and health promotion</a:t>
            </a: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Prepare health education students to become effective health education specialists by building their skills in communication, in counseling and behavior modification to use it in any health setting.</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endPar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Skills of the course</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 student will be familiar with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Students will have to learn and believe in the 4cs that makes an effective health education specialists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 course covers among all how the health worker can influence health behavior in order to create better foundations for public and individual health.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Theories of behavioral change to individual, families, and community through utilization of proper communication in different health settings.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Content of the course:</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 development of health education and health promotion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Images of health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Models and approaches to health promotion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Understanding of health communication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Steps in health communication process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Communication methods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lvl="0" algn="justLow" rtl="0" eaLnBrk="0" hangingPunct="0">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Traditional </a:t>
            </a:r>
            <a:r>
              <a:rPr lang="en-US" sz="1200" dirty="0" smtClean="0">
                <a:solidFill>
                  <a:schemeClr val="bg1">
                    <a:lumMod val="50000"/>
                  </a:schemeClr>
                </a:solidFill>
                <a:latin typeface="Times New Roman" pitchFamily="18" charset="0"/>
                <a:ea typeface="Calibri" pitchFamily="34" charset="0"/>
                <a:cs typeface="Times New Roman" pitchFamily="18" charset="0"/>
              </a:rPr>
              <a:t>- Contemporary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approaches to health communication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Practice frameworks for health promotion :Eating Well </a:t>
            </a:r>
            <a:endParaRPr kumimoji="0" lang="en-US" sz="11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Student presentation: Vegetables and fruits intake</a:t>
            </a:r>
            <a:endParaRPr kumimoji="0" lang="en-US" sz="11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Examination: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Written examination, individual learning work-creative smart assignments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p:txBody>
      </p:sp>
    </p:spTree>
  </p:cSld>
  <p:clrMapOvr>
    <a:masterClrMapping/>
  </p:clrMapOvr>
  <p:transition>
    <p:push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E3C5F87-DEA3-41AD-B1EF-DE0E261B9FB5}" type="slidenum">
              <a:rPr lang="ar-SA"/>
              <a:pPr>
                <a:defRPr/>
              </a:pPr>
              <a:t>60</a:t>
            </a:fld>
            <a:endParaRPr lang="en-US"/>
          </a:p>
        </p:txBody>
      </p:sp>
      <p:sp>
        <p:nvSpPr>
          <p:cNvPr id="81922" name="Rectangle 2"/>
          <p:cNvSpPr>
            <a:spLocks noGrp="1" noRot="1" noChangeArrowheads="1"/>
          </p:cNvSpPr>
          <p:nvPr>
            <p:ph type="title"/>
          </p:nvPr>
        </p:nvSpPr>
        <p:spPr>
          <a:xfrm>
            <a:off x="2714612" y="571480"/>
            <a:ext cx="3786214" cy="323847"/>
          </a:xfrm>
        </p:spPr>
        <p:style>
          <a:lnRef idx="2">
            <a:schemeClr val="dk1"/>
          </a:lnRef>
          <a:fillRef idx="1">
            <a:schemeClr val="lt1"/>
          </a:fillRef>
          <a:effectRef idx="0">
            <a:schemeClr val="dk1"/>
          </a:effectRef>
          <a:fontRef idx="minor">
            <a:schemeClr val="dk1"/>
          </a:fontRef>
        </p:style>
        <p:txBody>
          <a:bodyPr/>
          <a:lstStyle/>
          <a:p>
            <a:pPr algn="just" rtl="0" eaLnBrk="1" hangingPunct="1">
              <a:defRPr/>
            </a:pPr>
            <a:r>
              <a:rPr lang="en-US" sz="1600" dirty="0" smtClean="0">
                <a:latin typeface="+mj-lt"/>
              </a:rPr>
              <a:t>1</a:t>
            </a:r>
            <a:r>
              <a:rPr lang="en-US" sz="1600" i="1" baseline="30000" dirty="0" smtClean="0">
                <a:latin typeface="+mj-lt"/>
              </a:rPr>
              <a:t>st</a:t>
            </a:r>
            <a:r>
              <a:rPr lang="en-US" sz="1600" i="1" dirty="0" smtClean="0">
                <a:latin typeface="+mj-lt"/>
              </a:rPr>
              <a:t> Step towards  </a:t>
            </a:r>
            <a:r>
              <a:rPr lang="en-US" sz="1600" i="1" dirty="0" err="1" smtClean="0">
                <a:latin typeface="+mj-lt"/>
              </a:rPr>
              <a:t>HuCOMHE</a:t>
            </a:r>
            <a:r>
              <a:rPr lang="en-US" sz="1600" i="1" dirty="0" smtClean="0">
                <a:latin typeface="+mj-lt"/>
              </a:rPr>
              <a:t> </a:t>
            </a:r>
            <a:endParaRPr lang="en-US" sz="1600" b="0" i="1" dirty="0" smtClean="0">
              <a:latin typeface="+mj-lt"/>
            </a:endParaRPr>
          </a:p>
        </p:txBody>
      </p:sp>
      <p:sp>
        <p:nvSpPr>
          <p:cNvPr id="81923" name="Rectangle 3"/>
          <p:cNvSpPr>
            <a:spLocks noGrp="1" noRot="1" noChangeArrowheads="1"/>
          </p:cNvSpPr>
          <p:nvPr>
            <p:ph type="body" idx="1"/>
          </p:nvPr>
        </p:nvSpPr>
        <p:spPr>
          <a:xfrm>
            <a:off x="357158" y="1000108"/>
            <a:ext cx="8358246" cy="5286412"/>
          </a:xfrm>
        </p:spPr>
        <p:style>
          <a:lnRef idx="2">
            <a:schemeClr val="dk1"/>
          </a:lnRef>
          <a:fillRef idx="1">
            <a:schemeClr val="lt1"/>
          </a:fillRef>
          <a:effectRef idx="0">
            <a:schemeClr val="dk1"/>
          </a:effectRef>
          <a:fontRef idx="minor">
            <a:schemeClr val="dk1"/>
          </a:fontRef>
        </p:style>
        <p:txBody>
          <a:bodyPr/>
          <a:lstStyle/>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redibility: </a:t>
            </a:r>
            <a:r>
              <a:rPr lang="en-US" sz="2400" b="1" dirty="0" smtClean="0">
                <a:latin typeface="Times New Roman" pitchFamily="18" charset="0"/>
                <a:cs typeface="Times New Roman" pitchFamily="18" charset="0"/>
              </a:rPr>
              <a:t>You the source “the Sender (S)” must be competent and reliable to Motivate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ontext: HE Message </a:t>
            </a:r>
            <a:r>
              <a:rPr lang="en-US" sz="2400" b="1" dirty="0" smtClean="0">
                <a:latin typeface="Times New Roman" pitchFamily="18" charset="0"/>
                <a:cs typeface="Times New Roman" pitchFamily="18" charset="0"/>
              </a:rPr>
              <a:t>(HEM)</a:t>
            </a:r>
            <a:r>
              <a:rPr lang="en-US" sz="2400" dirty="0" smtClean="0">
                <a:latin typeface="Times New Roman" pitchFamily="18" charset="0"/>
                <a:cs typeface="Times New Roman" pitchFamily="18" charset="0"/>
              </a:rPr>
              <a:t> must be relevant to the receiver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ontent: HE</a:t>
            </a:r>
            <a:r>
              <a:rPr lang="en-US" sz="2400" b="1" dirty="0" smtClean="0">
                <a:latin typeface="Times New Roman" pitchFamily="18" charset="0"/>
                <a:cs typeface="Times New Roman" pitchFamily="18" charset="0"/>
              </a:rPr>
              <a:t>M</a:t>
            </a:r>
            <a:r>
              <a:rPr lang="en-US" sz="2400" dirty="0" smtClean="0">
                <a:latin typeface="Times New Roman" pitchFamily="18" charset="0"/>
                <a:cs typeface="Times New Roman" pitchFamily="18" charset="0"/>
              </a:rPr>
              <a:t> must have </a:t>
            </a:r>
            <a:r>
              <a:rPr lang="en-US" sz="2400" b="1" dirty="0" smtClean="0">
                <a:latin typeface="Times New Roman" pitchFamily="18" charset="0"/>
                <a:cs typeface="Times New Roman" pitchFamily="18" charset="0"/>
              </a:rPr>
              <a:t>genuine</a:t>
            </a:r>
            <a:r>
              <a:rPr lang="en-US" sz="2400" dirty="0" smtClean="0">
                <a:latin typeface="Times New Roman" pitchFamily="18" charset="0"/>
                <a:cs typeface="Times New Roman" pitchFamily="18" charset="0"/>
              </a:rPr>
              <a:t> meaning “</a:t>
            </a:r>
            <a:r>
              <a:rPr lang="en-US" sz="2400" b="1" dirty="0" smtClean="0">
                <a:latin typeface="Times New Roman" pitchFamily="18" charset="0"/>
                <a:cs typeface="Times New Roman" pitchFamily="18" charset="0"/>
              </a:rPr>
              <a:t>meaningfulness</a:t>
            </a:r>
            <a:r>
              <a:rPr lang="en-US" sz="2400" dirty="0" smtClean="0">
                <a:latin typeface="Times New Roman" pitchFamily="18" charset="0"/>
                <a:cs typeface="Times New Roman" pitchFamily="18" charset="0"/>
              </a:rPr>
              <a:t>”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larity: the R “</a:t>
            </a:r>
            <a:r>
              <a:rPr lang="en-US" sz="2400" b="1" dirty="0" smtClean="0">
                <a:latin typeface="Times New Roman" pitchFamily="18" charset="0"/>
                <a:cs typeface="Times New Roman" pitchFamily="18" charset="0"/>
              </a:rPr>
              <a:t>Patient</a:t>
            </a:r>
            <a:r>
              <a:rPr lang="en-US" sz="2400" dirty="0" smtClean="0">
                <a:latin typeface="Times New Roman" pitchFamily="18" charset="0"/>
                <a:cs typeface="Times New Roman" pitchFamily="18" charset="0"/>
              </a:rPr>
              <a:t>” must be able to understand the message</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ontinuity: Though repeated with variations, HE Message must be consistent (steady reliable) enough NOT to Confuse the 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hannels: HEM must use the most acceptable communication channels\media (HE methodology &amp; technology) to the 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apability: The R must be able to communicate effectively with Least amount of Effort </a:t>
            </a:r>
          </a:p>
        </p:txBody>
      </p:sp>
      <p:sp>
        <p:nvSpPr>
          <p:cNvPr id="7" name="مستطيل 6"/>
          <p:cNvSpPr/>
          <p:nvPr/>
        </p:nvSpPr>
        <p:spPr>
          <a:xfrm>
            <a:off x="169920" y="0"/>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
        <p:nvSpPr>
          <p:cNvPr id="8" name="مستطيل 7"/>
          <p:cNvSpPr/>
          <p:nvPr/>
        </p:nvSpPr>
        <p:spPr>
          <a:xfrm>
            <a:off x="2928926" y="71414"/>
            <a:ext cx="3428992" cy="46166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200" dirty="0" smtClean="0"/>
              <a:t>The </a:t>
            </a:r>
            <a:r>
              <a:rPr lang="en-US" b="1" dirty="0" smtClean="0"/>
              <a:t>SEVEN SEAS </a:t>
            </a:r>
            <a:r>
              <a:rPr lang="en-US" dirty="0" smtClean="0"/>
              <a:t>(</a:t>
            </a:r>
            <a:r>
              <a:rPr lang="en-US" sz="2400" dirty="0" smtClean="0"/>
              <a:t>7C</a:t>
            </a:r>
            <a:r>
              <a:rPr lang="en-US" dirty="0" smtClean="0"/>
              <a:t>’s)</a:t>
            </a:r>
            <a:endParaRPr lang="ar-SA" dirty="0"/>
          </a:p>
        </p:txBody>
      </p:sp>
    </p:spTree>
  </p:cSld>
  <p:clrMapOvr>
    <a:masterClrMapping/>
  </p:clrMapOvr>
  <p:transition>
    <p:push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61</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
        <p:nvSpPr>
          <p:cNvPr id="7" name="عنوان 6"/>
          <p:cNvSpPr txBox="1">
            <a:spLocks/>
          </p:cNvSpPr>
          <p:nvPr/>
        </p:nvSpPr>
        <p:spPr bwMode="auto">
          <a:xfrm>
            <a:off x="428596" y="1857364"/>
            <a:ext cx="8572560" cy="17859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24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HEE Based</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24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32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            HUMAN COMMUNICATION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Nature – Types- Levels - - Skills – Network Process </a:t>
            </a:r>
          </a:p>
        </p:txBody>
      </p:sp>
    </p:spTree>
  </p:cSld>
  <p:clrMapOvr>
    <a:masterClrMapping/>
  </p:clrMapOvr>
  <p:transition>
    <p:push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62</a:t>
            </a:fld>
            <a:endParaRPr lang="en-US"/>
          </a:p>
        </p:txBody>
      </p:sp>
      <p:graphicFrame>
        <p:nvGraphicFramePr>
          <p:cNvPr id="7" name="جدول 6"/>
          <p:cNvGraphicFramePr>
            <a:graphicFrameLocks noGrp="1"/>
          </p:cNvGraphicFramePr>
          <p:nvPr/>
        </p:nvGraphicFramePr>
        <p:xfrm>
          <a:off x="357158" y="296656"/>
          <a:ext cx="8358246" cy="4981162"/>
        </p:xfrm>
        <a:graphic>
          <a:graphicData uri="http://schemas.openxmlformats.org/drawingml/2006/table">
            <a:tbl>
              <a:tblPr/>
              <a:tblGrid>
                <a:gridCol w="8358246"/>
              </a:tblGrid>
              <a:tr h="571504">
                <a:tc>
                  <a:txBody>
                    <a:bodyPr/>
                    <a:lstStyle/>
                    <a:p>
                      <a:pPr algn="ctr" rtl="0"/>
                      <a:r>
                        <a:rPr lang="en-US" sz="2400" b="1" dirty="0" smtClean="0">
                          <a:latin typeface="Times New Roman" pitchFamily="18" charset="0"/>
                          <a:cs typeface="Times New Roman" pitchFamily="18" charset="0"/>
                        </a:rPr>
                        <a:t>Creating a Shared </a:t>
                      </a:r>
                      <a:r>
                        <a:rPr lang="en-US" sz="2800" b="1" dirty="0" smtClean="0">
                          <a:latin typeface="Times New Roman" pitchFamily="18" charset="0"/>
                          <a:cs typeface="Times New Roman" pitchFamily="18" charset="0"/>
                        </a:rPr>
                        <a:t>Vision</a:t>
                      </a:r>
                      <a:r>
                        <a:rPr lang="en-US" sz="2400" b="1" dirty="0" smtClean="0">
                          <a:latin typeface="Times New Roman" pitchFamily="18" charset="0"/>
                          <a:cs typeface="Times New Roman" pitchFamily="18" charset="0"/>
                        </a:rPr>
                        <a:t> of  HE Wellness</a:t>
                      </a:r>
                      <a:endParaRPr lang="en-US" sz="2400" b="1" dirty="0">
                        <a:latin typeface="Times New Roman" pitchFamily="18" charset="0"/>
                        <a:cs typeface="Times New Roman" pitchFamily="18" charset="0"/>
                      </a:endParaRPr>
                    </a:p>
                  </a:txBody>
                  <a:tcPr marL="10269" marR="10269" marT="10269" marB="10269" anchor="ctr">
                    <a:lnL>
                      <a:noFill/>
                    </a:lnL>
                    <a:lnR>
                      <a:noFill/>
                    </a:lnR>
                    <a:lnB>
                      <a:noFill/>
                    </a:lnB>
                    <a:solidFill>
                      <a:schemeClr val="bg2">
                        <a:lumMod val="75000"/>
                      </a:schemeClr>
                    </a:solidFill>
                  </a:tcPr>
                </a:tc>
              </a:tr>
              <a:tr h="3593196">
                <a:tc>
                  <a:txBody>
                    <a:bodyPr/>
                    <a:lstStyle/>
                    <a:p>
                      <a:pPr marL="177800" indent="0" algn="just" rtl="0"/>
                      <a:r>
                        <a:rPr lang="en-US" sz="2400" b="1" i="1" dirty="0" smtClean="0">
                          <a:latin typeface="Times New Roman" pitchFamily="18" charset="0"/>
                          <a:cs typeface="Times New Roman" pitchFamily="18" charset="0"/>
                        </a:rPr>
                        <a:t>Effective </a:t>
                      </a:r>
                      <a:r>
                        <a:rPr lang="en-US" sz="2400" i="1" dirty="0" smtClean="0">
                          <a:latin typeface="Times New Roman" pitchFamily="18" charset="0"/>
                          <a:cs typeface="Times New Roman" pitchFamily="18" charset="0"/>
                        </a:rPr>
                        <a:t>“HE” </a:t>
                      </a:r>
                      <a:r>
                        <a:rPr lang="en-US" sz="2400" b="1" i="1" dirty="0" smtClean="0">
                          <a:latin typeface="Times New Roman" pitchFamily="18" charset="0"/>
                          <a:cs typeface="Times New Roman" pitchFamily="18" charset="0"/>
                        </a:rPr>
                        <a:t>Wellness</a:t>
                      </a:r>
                      <a:r>
                        <a:rPr lang="en-US" sz="2400" i="1" dirty="0" smtClean="0">
                          <a:latin typeface="Times New Roman" pitchFamily="18" charset="0"/>
                          <a:cs typeface="Times New Roman" pitchFamily="18" charset="0"/>
                        </a:rPr>
                        <a:t> program </a:t>
                      </a:r>
                      <a:r>
                        <a:rPr lang="en-US" sz="2400" i="1" dirty="0">
                          <a:latin typeface="Times New Roman" pitchFamily="18" charset="0"/>
                          <a:cs typeface="Times New Roman" pitchFamily="18" charset="0"/>
                        </a:rPr>
                        <a:t>engage and mobilize their target audiences.</a:t>
                      </a:r>
                      <a:r>
                        <a:rPr lang="en-US" sz="2400"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They </a:t>
                      </a:r>
                      <a:r>
                        <a:rPr lang="en-US" sz="2400" b="1" dirty="0">
                          <a:latin typeface="Times New Roman" pitchFamily="18" charset="0"/>
                          <a:cs typeface="Times New Roman" pitchFamily="18" charset="0"/>
                        </a:rPr>
                        <a:t>communicate a clear and inspiring vision</a:t>
                      </a:r>
                      <a:r>
                        <a:rPr lang="en-US" sz="2400" dirty="0">
                          <a:latin typeface="Times New Roman" pitchFamily="18" charset="0"/>
                          <a:cs typeface="Times New Roman" pitchFamily="18" charset="0"/>
                        </a:rPr>
                        <a:t> of </a:t>
                      </a:r>
                      <a:r>
                        <a:rPr lang="en-US" sz="2400" b="1" dirty="0">
                          <a:latin typeface="Times New Roman" pitchFamily="18" charset="0"/>
                          <a:cs typeface="Times New Roman" pitchFamily="18" charset="0"/>
                        </a:rPr>
                        <a:t>what </a:t>
                      </a:r>
                      <a:r>
                        <a:rPr lang="en-US" sz="2400" dirty="0">
                          <a:latin typeface="Times New Roman" pitchFamily="18" charset="0"/>
                          <a:cs typeface="Times New Roman" pitchFamily="18" charset="0"/>
                        </a:rPr>
                        <a:t>the program is, </a:t>
                      </a:r>
                      <a:r>
                        <a:rPr lang="en-US" sz="2400" b="1" dirty="0">
                          <a:latin typeface="Times New Roman" pitchFamily="18" charset="0"/>
                          <a:cs typeface="Times New Roman" pitchFamily="18" charset="0"/>
                        </a:rPr>
                        <a:t>why i</a:t>
                      </a:r>
                      <a:r>
                        <a:rPr lang="en-US" sz="2400" dirty="0">
                          <a:latin typeface="Times New Roman" pitchFamily="18" charset="0"/>
                          <a:cs typeface="Times New Roman" pitchFamily="18" charset="0"/>
                        </a:rPr>
                        <a:t>t is </a:t>
                      </a:r>
                      <a:r>
                        <a:rPr lang="en-US" sz="2400" b="1" dirty="0">
                          <a:latin typeface="Times New Roman" pitchFamily="18" charset="0"/>
                          <a:cs typeface="Times New Roman" pitchFamily="18" charset="0"/>
                        </a:rPr>
                        <a:t>important</a:t>
                      </a:r>
                      <a:r>
                        <a:rPr lang="en-US" sz="2400" dirty="0">
                          <a:latin typeface="Times New Roman" pitchFamily="18" charset="0"/>
                          <a:cs typeface="Times New Roman" pitchFamily="18" charset="0"/>
                        </a:rPr>
                        <a:t> and </a:t>
                      </a:r>
                      <a:r>
                        <a:rPr lang="en-US" sz="2400" b="1" dirty="0">
                          <a:latin typeface="Times New Roman" pitchFamily="18" charset="0"/>
                          <a:cs typeface="Times New Roman" pitchFamily="18" charset="0"/>
                        </a:rPr>
                        <a:t>how people can participate</a:t>
                      </a:r>
                      <a:r>
                        <a:rPr lang="en-US" sz="2400" dirty="0">
                          <a:latin typeface="Times New Roman" pitchFamily="18" charset="0"/>
                          <a:cs typeface="Times New Roman" pitchFamily="18" charset="0"/>
                        </a:rPr>
                        <a:t>. Such a shared vision must present </a:t>
                      </a:r>
                      <a:r>
                        <a:rPr lang="en-US" sz="2400" b="1" dirty="0">
                          <a:latin typeface="Times New Roman" pitchFamily="18" charset="0"/>
                          <a:cs typeface="Times New Roman" pitchFamily="18" charset="0"/>
                        </a:rPr>
                        <a:t>a full value position that addresses diverse needs</a:t>
                      </a:r>
                      <a:r>
                        <a:rPr lang="en-US" sz="2400" dirty="0">
                          <a:latin typeface="Times New Roman" pitchFamily="18" charset="0"/>
                          <a:cs typeface="Times New Roman" pitchFamily="18" charset="0"/>
                        </a:rPr>
                        <a:t>. The vision must be </a:t>
                      </a:r>
                      <a:r>
                        <a:rPr lang="en-US" sz="2400" b="1" dirty="0">
                          <a:latin typeface="Times New Roman" pitchFamily="18" charset="0"/>
                          <a:cs typeface="Times New Roman" pitchFamily="18" charset="0"/>
                        </a:rPr>
                        <a:t>rooted in the culture </a:t>
                      </a:r>
                      <a:r>
                        <a:rPr lang="en-US" sz="2400" dirty="0">
                          <a:latin typeface="Times New Roman" pitchFamily="18" charset="0"/>
                          <a:cs typeface="Times New Roman" pitchFamily="18" charset="0"/>
                        </a:rPr>
                        <a:t>and build upon the larger purpose that drives the group, organization or community. The vision must be </a:t>
                      </a:r>
                      <a:r>
                        <a:rPr lang="en-US" sz="2400" b="1" dirty="0">
                          <a:latin typeface="Times New Roman" pitchFamily="18" charset="0"/>
                          <a:cs typeface="Times New Roman" pitchFamily="18" charset="0"/>
                        </a:rPr>
                        <a:t>credible.</a:t>
                      </a: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People must see how sufficient planning and follow-through will lead to lasting and positive change.</a:t>
                      </a: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This </a:t>
                      </a:r>
                      <a:r>
                        <a:rPr lang="en-US" sz="2400" i="1" dirty="0" smtClean="0">
                          <a:latin typeface="Times New Roman" pitchFamily="18" charset="0"/>
                          <a:cs typeface="Times New Roman" pitchFamily="18" charset="0"/>
                        </a:rPr>
                        <a:t>unit  promote you</a:t>
                      </a:r>
                      <a:r>
                        <a:rPr lang="en-US" sz="2400" i="1" baseline="0" dirty="0" smtClean="0">
                          <a:latin typeface="Times New Roman" pitchFamily="18" charset="0"/>
                          <a:cs typeface="Times New Roman" pitchFamily="18" charset="0"/>
                        </a:rPr>
                        <a:t> to learn </a:t>
                      </a:r>
                      <a:r>
                        <a:rPr lang="en-US" sz="2400" i="1" dirty="0" smtClean="0">
                          <a:latin typeface="Times New Roman" pitchFamily="18" charset="0"/>
                          <a:cs typeface="Times New Roman" pitchFamily="18" charset="0"/>
                        </a:rPr>
                        <a:t>how </a:t>
                      </a:r>
                      <a:r>
                        <a:rPr lang="en-US" sz="2400" i="1" dirty="0">
                          <a:latin typeface="Times New Roman" pitchFamily="18" charset="0"/>
                          <a:cs typeface="Times New Roman" pitchFamily="18" charset="0"/>
                        </a:rPr>
                        <a:t>to develop a shared </a:t>
                      </a:r>
                      <a:r>
                        <a:rPr lang="en-US" sz="2400" i="1" dirty="0" smtClean="0">
                          <a:latin typeface="Times New Roman" pitchFamily="18" charset="0"/>
                          <a:cs typeface="Times New Roman" pitchFamily="18" charset="0"/>
                        </a:rPr>
                        <a:t>effective human communication that</a:t>
                      </a:r>
                      <a:r>
                        <a:rPr lang="en-US" sz="2400" i="1" baseline="0" dirty="0" smtClean="0">
                          <a:latin typeface="Times New Roman" pitchFamily="18" charset="0"/>
                          <a:cs typeface="Times New Roman" pitchFamily="18" charset="0"/>
                        </a:rPr>
                        <a:t> assure quality of </a:t>
                      </a:r>
                      <a:r>
                        <a:rPr lang="en-US" sz="2400" i="1" dirty="0" smtClean="0">
                          <a:latin typeface="Times New Roman" pitchFamily="18" charset="0"/>
                          <a:cs typeface="Times New Roman" pitchFamily="18" charset="0"/>
                        </a:rPr>
                        <a:t>health education and promotion.</a:t>
                      </a:r>
                      <a:endParaRPr lang="en-US" sz="2400" i="1" dirty="0">
                        <a:latin typeface="Times New Roman" pitchFamily="18" charset="0"/>
                        <a:cs typeface="Times New Roman" pitchFamily="18" charset="0"/>
                      </a:endParaRPr>
                    </a:p>
                  </a:txBody>
                  <a:tcPr marL="10269" marR="10269" marT="10269" marB="10269" anchor="ctr">
                    <a:lnL>
                      <a:noFill/>
                    </a:lnL>
                    <a:lnR>
                      <a:noFill/>
                    </a:lnR>
                    <a:lnT>
                      <a:noFill/>
                    </a:lnT>
                    <a:lnB>
                      <a:noFill/>
                    </a:lnB>
                    <a:solidFill>
                      <a:schemeClr val="bg2">
                        <a:lumMod val="75000"/>
                      </a:schemeClr>
                    </a:solidFill>
                  </a:tcPr>
                </a:tc>
              </a:tr>
            </a:tbl>
          </a:graphicData>
        </a:graphic>
      </p:graphicFrame>
      <p:sp>
        <p:nvSpPr>
          <p:cNvPr id="8" name="مستطيل 7"/>
          <p:cNvSpPr/>
          <p:nvPr/>
        </p:nvSpPr>
        <p:spPr>
          <a:xfrm>
            <a:off x="642910" y="6397489"/>
            <a:ext cx="7715304" cy="246221"/>
          </a:xfrm>
          <a:prstGeom prst="rect">
            <a:avLst/>
          </a:prstGeom>
        </p:spPr>
        <p:txBody>
          <a:bodyPr wrap="square">
            <a:spAutoFit/>
          </a:bodyPr>
          <a:lstStyle/>
          <a:p>
            <a:pPr algn="l" rtl="0"/>
            <a:r>
              <a:rPr lang="ar-SA" sz="1000" dirty="0" smtClean="0"/>
              <a:t> </a:t>
            </a:r>
            <a:r>
              <a:rPr lang="en-US" sz="1000" dirty="0" smtClean="0">
                <a:hlinkClick r:id="rId2"/>
              </a:rPr>
              <a:t>http://www.healthpromotionconference.com/index.php?com_route=faculty&amp;page=&amp;id=106&amp;value=abstract#Judd%20Allen,%20PhD</a:t>
            </a:r>
            <a:r>
              <a:rPr lang="en-US" sz="1000" dirty="0" smtClean="0"/>
              <a:t> </a:t>
            </a:r>
            <a:endParaRPr lang="ar-SA" sz="1000" dirty="0"/>
          </a:p>
        </p:txBody>
      </p:sp>
      <p:sp>
        <p:nvSpPr>
          <p:cNvPr id="9" name="مستطيل 8"/>
          <p:cNvSpPr/>
          <p:nvPr/>
        </p:nvSpPr>
        <p:spPr>
          <a:xfrm>
            <a:off x="357158" y="5845750"/>
            <a:ext cx="3303212" cy="369332"/>
          </a:xfrm>
          <a:prstGeom prst="rect">
            <a:avLst/>
          </a:prstGeom>
        </p:spPr>
        <p:txBody>
          <a:bodyPr wrap="none">
            <a:spAutoFit/>
          </a:bodyPr>
          <a:lstStyle/>
          <a:p>
            <a:pPr algn="l" rtl="0"/>
            <a:r>
              <a:rPr lang="en-US" b="1" dirty="0" smtClean="0">
                <a:latin typeface="Times New Roman" pitchFamily="18" charset="0"/>
                <a:cs typeface="Times New Roman" pitchFamily="18" charset="0"/>
              </a:rPr>
              <a:t>Modified from Judd Allen, PhD</a:t>
            </a:r>
            <a:endParaRPr lang="en-US" b="1" dirty="0">
              <a:latin typeface="Times New Roman" pitchFamily="18" charset="0"/>
              <a:cs typeface="Times New Roman" pitchFamily="18" charset="0"/>
            </a:endParaRPr>
          </a:p>
        </p:txBody>
      </p:sp>
    </p:spTree>
  </p:cSld>
  <p:clrMapOvr>
    <a:masterClrMapping/>
  </p:clrMapOvr>
  <p:transition>
    <p:push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Title 1"/>
          <p:cNvSpPr>
            <a:spLocks noGrp="1"/>
          </p:cNvSpPr>
          <p:nvPr>
            <p:ph type="title"/>
          </p:nvPr>
        </p:nvSpPr>
        <p:spPr>
          <a:xfrm>
            <a:off x="179512" y="116632"/>
            <a:ext cx="6572296" cy="571504"/>
          </a:xfrm>
        </p:spPr>
        <p:style>
          <a:lnRef idx="3">
            <a:schemeClr val="lt1"/>
          </a:lnRef>
          <a:fillRef idx="1">
            <a:schemeClr val="dk1"/>
          </a:fillRef>
          <a:effectRef idx="1">
            <a:schemeClr val="dk1"/>
          </a:effectRef>
          <a:fontRef idx="minor">
            <a:schemeClr val="lt1"/>
          </a:fontRef>
        </p:style>
        <p:txBody>
          <a:bodyPr/>
          <a:lstStyle/>
          <a:p>
            <a:pPr eaLnBrk="1" hangingPunct="1"/>
            <a:r>
              <a:rPr lang="en-US" sz="2000" dirty="0" smtClean="0">
                <a:solidFill>
                  <a:schemeClr val="tx1"/>
                </a:solidFill>
                <a:latin typeface="Arial" charset="0"/>
              </a:rPr>
              <a:t>Fundamentals of the </a:t>
            </a:r>
            <a:r>
              <a:rPr lang="en-US" sz="2400" dirty="0" smtClean="0">
                <a:solidFill>
                  <a:schemeClr val="tx1"/>
                </a:solidFill>
                <a:latin typeface="Arial Black" pitchFamily="34" charset="0"/>
              </a:rPr>
              <a:t>4C</a:t>
            </a:r>
            <a:r>
              <a:rPr lang="en-US" sz="2000" b="0" dirty="0" smtClean="0">
                <a:solidFill>
                  <a:schemeClr val="tx1"/>
                </a:solidFill>
              </a:rPr>
              <a:t>s</a:t>
            </a:r>
            <a:r>
              <a:rPr lang="en-US" sz="2000" dirty="0" smtClean="0">
                <a:solidFill>
                  <a:schemeClr val="tx1"/>
                </a:solidFill>
                <a:latin typeface="Arial" charset="0"/>
              </a:rPr>
              <a:t> &amp; </a:t>
            </a:r>
            <a:r>
              <a:rPr lang="en-US" sz="2400" dirty="0" err="1" smtClean="0">
                <a:solidFill>
                  <a:schemeClr val="tx1"/>
                </a:solidFill>
                <a:latin typeface="Arial" charset="0"/>
              </a:rPr>
              <a:t>FuHE</a:t>
            </a:r>
            <a:r>
              <a:rPr lang="en-US" sz="2400" dirty="0" smtClean="0">
                <a:solidFill>
                  <a:schemeClr val="tx1"/>
                </a:solidFill>
                <a:latin typeface="Arial" charset="0"/>
              </a:rPr>
              <a:t> Creative </a:t>
            </a:r>
            <a:r>
              <a:rPr lang="en-US" sz="2800" dirty="0" smtClean="0">
                <a:solidFill>
                  <a:schemeClr val="tx1"/>
                </a:solidFill>
                <a:latin typeface="+mj-lt"/>
              </a:rPr>
              <a:t>6C</a:t>
            </a:r>
            <a:r>
              <a:rPr lang="en-US" sz="2400" b="0" dirty="0" smtClean="0">
                <a:solidFill>
                  <a:schemeClr val="tx1"/>
                </a:solidFill>
              </a:rPr>
              <a:t>s</a:t>
            </a:r>
            <a:endParaRPr lang="en-US" sz="2400" b="0" dirty="0">
              <a:solidFill>
                <a:schemeClr val="tx1"/>
              </a:solidFill>
            </a:endParaRPr>
          </a:p>
        </p:txBody>
      </p:sp>
      <p:sp>
        <p:nvSpPr>
          <p:cNvPr id="180226" name="Content Placeholder 2"/>
          <p:cNvSpPr>
            <a:spLocks noGrp="1"/>
          </p:cNvSpPr>
          <p:nvPr>
            <p:ph idx="1"/>
          </p:nvPr>
        </p:nvSpPr>
        <p:spPr>
          <a:xfrm>
            <a:off x="785786" y="1785926"/>
            <a:ext cx="7500990" cy="3643338"/>
          </a:xfrm>
        </p:spPr>
        <p:style>
          <a:lnRef idx="2">
            <a:schemeClr val="dk1"/>
          </a:lnRef>
          <a:fillRef idx="1">
            <a:schemeClr val="lt1"/>
          </a:fillRef>
          <a:effectRef idx="0">
            <a:schemeClr val="dk1"/>
          </a:effectRef>
          <a:fontRef idx="minor">
            <a:schemeClr val="dk1"/>
          </a:fontRef>
        </p:style>
        <p:txBody>
          <a:bodyPr/>
          <a:lstStyle/>
          <a:p>
            <a:pPr algn="l" rtl="0" eaLnBrk="1" hangingPunct="1"/>
            <a:r>
              <a:rPr lang="en-US" sz="2400" dirty="0">
                <a:latin typeface="Arial" charset="0"/>
              </a:rPr>
              <a:t>The 4 Cs are </a:t>
            </a:r>
            <a:r>
              <a:rPr lang="en-US" sz="2400" i="1" dirty="0" smtClean="0">
                <a:latin typeface="Arial" charset="0"/>
              </a:rPr>
              <a:t>“ communication</a:t>
            </a:r>
            <a:r>
              <a:rPr lang="en-US" sz="2400" i="1" dirty="0">
                <a:latin typeface="Arial" charset="0"/>
              </a:rPr>
              <a:t>, cooperation, coordination, and </a:t>
            </a:r>
            <a:r>
              <a:rPr lang="en-US" sz="2400" i="1" dirty="0" smtClean="0">
                <a:latin typeface="Arial" charset="0"/>
              </a:rPr>
              <a:t>collaboration “</a:t>
            </a:r>
            <a:endParaRPr lang="en-US" sz="2400" i="1" dirty="0">
              <a:latin typeface="Arial" charset="0"/>
            </a:endParaRPr>
          </a:p>
          <a:p>
            <a:pPr algn="l" rtl="0" eaLnBrk="1" hangingPunct="1">
              <a:buNone/>
            </a:pPr>
            <a:endParaRPr lang="en-US" sz="2400" dirty="0" smtClean="0">
              <a:latin typeface="Arial" charset="0"/>
            </a:endParaRPr>
          </a:p>
          <a:p>
            <a:pPr algn="l" rtl="0" eaLnBrk="1" hangingPunct="1"/>
            <a:r>
              <a:rPr lang="en-US" sz="2400" dirty="0" smtClean="0">
                <a:latin typeface="Arial" charset="0"/>
              </a:rPr>
              <a:t>Building </a:t>
            </a:r>
            <a:r>
              <a:rPr lang="en-US" sz="2400" dirty="0">
                <a:latin typeface="Arial" charset="0"/>
              </a:rPr>
              <a:t>connections between educators is an important practice used to meet the educational needs of each </a:t>
            </a:r>
            <a:r>
              <a:rPr lang="en-US" sz="2400" dirty="0" smtClean="0">
                <a:latin typeface="Arial" charset="0"/>
              </a:rPr>
              <a:t>client</a:t>
            </a:r>
            <a:endParaRPr lang="en-US" sz="2400" dirty="0">
              <a:latin typeface="Arial" charset="0"/>
            </a:endParaRPr>
          </a:p>
          <a:p>
            <a:pPr algn="l" rtl="0" eaLnBrk="1" hangingPunct="1">
              <a:buNone/>
            </a:pPr>
            <a:endParaRPr lang="en-US" sz="2400" dirty="0" smtClean="0">
              <a:latin typeface="Arial" charset="0"/>
            </a:endParaRPr>
          </a:p>
          <a:p>
            <a:pPr algn="l" rtl="0" eaLnBrk="1" hangingPunct="1"/>
            <a:r>
              <a:rPr lang="en-US" sz="2400" dirty="0" smtClean="0">
                <a:latin typeface="Arial" charset="0"/>
              </a:rPr>
              <a:t>The </a:t>
            </a:r>
            <a:r>
              <a:rPr lang="en-US" sz="2400" dirty="0">
                <a:latin typeface="Arial" charset="0"/>
              </a:rPr>
              <a:t>4 Cs process is </a:t>
            </a:r>
            <a:r>
              <a:rPr lang="en-US" sz="2400" dirty="0" smtClean="0">
                <a:latin typeface="Arial" charset="0"/>
              </a:rPr>
              <a:t>intentional ‘essential’ </a:t>
            </a:r>
            <a:endParaRPr lang="en-US" sz="2400" dirty="0">
              <a:latin typeface="Arial" charset="0"/>
            </a:endParaRPr>
          </a:p>
          <a:p>
            <a:pPr algn="l" rtl="0" eaLnBrk="1" hangingPunct="1"/>
            <a:endParaRPr lang="en-US" sz="2400" dirty="0">
              <a:latin typeface="Arial" charset="0"/>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63</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p14="http://schemas.microsoft.com/office/powerpoint/2010/main" xmlns="" val="570767990"/>
      </p:ext>
    </p:extLst>
  </p:cSld>
  <p:clrMapOvr>
    <a:masterClrMapping/>
  </p:clrMapOvr>
  <p:transition>
    <p:push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43966" cy="642918"/>
          </a:xfrm>
        </p:spPr>
        <p:style>
          <a:lnRef idx="2">
            <a:schemeClr val="dk1"/>
          </a:lnRef>
          <a:fillRef idx="1">
            <a:schemeClr val="lt1"/>
          </a:fillRef>
          <a:effectRef idx="0">
            <a:schemeClr val="dk1"/>
          </a:effectRef>
          <a:fontRef idx="minor">
            <a:schemeClr val="dk1"/>
          </a:fontRef>
        </p:style>
        <p:txBody>
          <a:bodyPr/>
          <a:lstStyle/>
          <a:p>
            <a:pPr algn="ctr"/>
            <a:r>
              <a:rPr lang="en-US" sz="2000" b="0" dirty="0" smtClean="0">
                <a:latin typeface="+mj-lt"/>
              </a:rPr>
              <a:t>Sources of Communication </a:t>
            </a:r>
            <a:br>
              <a:rPr lang="en-US" sz="2000" b="0" dirty="0" smtClean="0">
                <a:latin typeface="+mj-lt"/>
              </a:rPr>
            </a:br>
            <a:r>
              <a:rPr lang="en-US" sz="2000" b="0" dirty="0" err="1" smtClean="0">
                <a:latin typeface="+mj-lt"/>
              </a:rPr>
              <a:t>Communication</a:t>
            </a:r>
            <a:r>
              <a:rPr lang="en-US" sz="2000" b="0" dirty="0" smtClean="0">
                <a:latin typeface="+mj-lt"/>
              </a:rPr>
              <a:t> a part of t</a:t>
            </a:r>
            <a:r>
              <a:rPr lang="en-US" sz="1600" dirty="0" smtClean="0">
                <a:latin typeface="+mj-lt"/>
              </a:rPr>
              <a:t>he </a:t>
            </a:r>
            <a:r>
              <a:rPr lang="en-US" sz="2000" dirty="0" smtClean="0">
                <a:latin typeface="+mj-lt"/>
              </a:rPr>
              <a:t>4Cs</a:t>
            </a:r>
            <a:r>
              <a:rPr lang="en-US" sz="1600" dirty="0" smtClean="0">
                <a:latin typeface="+mj-lt"/>
              </a:rPr>
              <a:t> &amp; </a:t>
            </a:r>
            <a:r>
              <a:rPr lang="en-US" sz="1600" dirty="0" err="1" smtClean="0">
                <a:latin typeface="+mj-lt"/>
              </a:rPr>
              <a:t>Johali</a:t>
            </a:r>
            <a:r>
              <a:rPr lang="en-US" sz="1600" dirty="0" smtClean="0">
                <a:latin typeface="+mj-lt"/>
              </a:rPr>
              <a:t> 6Cs  of Effective HECOM</a:t>
            </a:r>
            <a:r>
              <a:rPr lang="en-US" sz="1800" dirty="0" smtClean="0">
                <a:latin typeface="+mj-lt"/>
              </a:rPr>
              <a:t> </a:t>
            </a:r>
          </a:p>
        </p:txBody>
      </p:sp>
      <p:sp>
        <p:nvSpPr>
          <p:cNvPr id="3" name="عنصر نائب للمحتوى 2"/>
          <p:cNvSpPr>
            <a:spLocks noGrp="1"/>
          </p:cNvSpPr>
          <p:nvPr>
            <p:ph idx="1"/>
          </p:nvPr>
        </p:nvSpPr>
        <p:spPr>
          <a:xfrm>
            <a:off x="428596" y="3882138"/>
            <a:ext cx="7929618" cy="2643206"/>
          </a:xfrm>
        </p:spPr>
        <p:style>
          <a:lnRef idx="3">
            <a:schemeClr val="lt1"/>
          </a:lnRef>
          <a:fillRef idx="1">
            <a:schemeClr val="dk1"/>
          </a:fillRef>
          <a:effectRef idx="1">
            <a:schemeClr val="dk1"/>
          </a:effectRef>
          <a:fontRef idx="minor">
            <a:schemeClr val="lt1"/>
          </a:fontRef>
        </p:style>
        <p:txBody>
          <a:bodyPr/>
          <a:lstStyle/>
          <a:p>
            <a:pPr marL="514350" indent="-514350" algn="l" rtl="0">
              <a:buFont typeface="+mj-lt"/>
              <a:buAutoNum type="arabicPeriod"/>
            </a:pPr>
            <a:r>
              <a:rPr lang="en-US" sz="2400" dirty="0" smtClean="0">
                <a:latin typeface="+mj-lt"/>
              </a:rPr>
              <a:t>Creative Critical Thinking CCT </a:t>
            </a:r>
          </a:p>
          <a:p>
            <a:pPr marL="514350" indent="-514350" algn="l" rtl="0">
              <a:buFont typeface="+mj-lt"/>
              <a:buAutoNum type="arabicPeriod"/>
            </a:pPr>
            <a:r>
              <a:rPr lang="en-US" sz="1800" dirty="0" smtClean="0">
                <a:latin typeface="+mj-lt"/>
              </a:rPr>
              <a:t>Creative Problem Solving CPS</a:t>
            </a:r>
          </a:p>
          <a:p>
            <a:pPr marL="514350" indent="-514350" algn="l" rtl="0">
              <a:buFont typeface="+mj-lt"/>
              <a:buAutoNum type="arabicPeriod"/>
            </a:pPr>
            <a:r>
              <a:rPr lang="en-US" sz="1800" dirty="0" smtClean="0">
                <a:latin typeface="+mj-lt"/>
              </a:rPr>
              <a:t>Creative Decision Making CDM</a:t>
            </a:r>
          </a:p>
          <a:p>
            <a:pPr marL="514350" indent="-514350" algn="l" rtl="0">
              <a:buFont typeface="+mj-lt"/>
              <a:buAutoNum type="arabicPeriod"/>
            </a:pPr>
            <a:r>
              <a:rPr lang="en-US" sz="1800" dirty="0" smtClean="0">
                <a:latin typeface="+mj-lt"/>
              </a:rPr>
              <a:t>Creative Coordination CCOOR</a:t>
            </a:r>
          </a:p>
          <a:p>
            <a:pPr marL="514350" indent="-514350" algn="l" rtl="0">
              <a:buFont typeface="+mj-lt"/>
              <a:buAutoNum type="arabicPeriod"/>
            </a:pPr>
            <a:r>
              <a:rPr lang="en-US" sz="1800" dirty="0" smtClean="0">
                <a:latin typeface="+mj-lt"/>
              </a:rPr>
              <a:t>Creative Cooperation CCOOP</a:t>
            </a:r>
          </a:p>
          <a:p>
            <a:pPr marL="514350" indent="-514350" algn="l" rtl="0">
              <a:buFont typeface="+mj-lt"/>
              <a:buAutoNum type="arabicPeriod"/>
            </a:pPr>
            <a:r>
              <a:rPr lang="en-US" sz="1800" dirty="0" smtClean="0">
                <a:latin typeface="+mj-lt"/>
              </a:rPr>
              <a:t>C Collaboration CCOL</a:t>
            </a:r>
          </a:p>
          <a:p>
            <a:pPr marL="514350" indent="-514350" algn="l" rtl="0">
              <a:buNone/>
            </a:pPr>
            <a:r>
              <a:rPr lang="en-US" sz="2400" dirty="0" smtClean="0">
                <a:latin typeface="+mj-lt"/>
              </a:rPr>
              <a:t>                       </a:t>
            </a:r>
            <a:r>
              <a:rPr lang="en-US" sz="1800" dirty="0" smtClean="0">
                <a:latin typeface="+mj-lt"/>
              </a:rPr>
              <a:t>Creativity &amp; Innovation </a:t>
            </a:r>
            <a:endParaRPr lang="ar-SA" sz="1800" dirty="0">
              <a:latin typeface="+mj-lt"/>
            </a:endParaRPr>
          </a:p>
        </p:txBody>
      </p:sp>
      <p:sp>
        <p:nvSpPr>
          <p:cNvPr id="4" name="عنصر نائب للتاريخ 3"/>
          <p:cNvSpPr>
            <a:spLocks noGrp="1"/>
          </p:cNvSpPr>
          <p:nvPr>
            <p:ph type="dt" sz="half" idx="10"/>
          </p:nvPr>
        </p:nvSpPr>
        <p:spPr>
          <a:xfrm>
            <a:off x="928662" y="6858000"/>
            <a:ext cx="1901825" cy="476250"/>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429000" y="6500834"/>
            <a:ext cx="2895600" cy="25560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a:xfrm>
            <a:off x="6937375" y="6572271"/>
            <a:ext cx="1901825" cy="149203"/>
          </a:xfrm>
        </p:spPr>
        <p:txBody>
          <a:bodyPr/>
          <a:lstStyle/>
          <a:p>
            <a:pPr>
              <a:defRPr/>
            </a:pPr>
            <a:fld id="{978C93D2-0CD3-44E6-B74B-98515F7048D2}" type="slidenum">
              <a:rPr lang="ar-SA" smtClean="0"/>
              <a:pPr>
                <a:defRPr/>
              </a:pPr>
              <a:t>64</a:t>
            </a:fld>
            <a:endParaRPr lang="en-US" dirty="0"/>
          </a:p>
        </p:txBody>
      </p:sp>
      <p:sp>
        <p:nvSpPr>
          <p:cNvPr id="8" name="شكل بيضاوي 4"/>
          <p:cNvSpPr/>
          <p:nvPr/>
        </p:nvSpPr>
        <p:spPr>
          <a:xfrm>
            <a:off x="3059832" y="692696"/>
            <a:ext cx="2214578" cy="357190"/>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Traditional 4 Cs </a:t>
            </a:r>
            <a:r>
              <a:rPr lang="en-US" sz="1800" b="1" kern="1200" baseline="30000" dirty="0" smtClean="0"/>
              <a:t>(1)</a:t>
            </a:r>
            <a:r>
              <a:rPr lang="en-US" sz="1800" b="1" kern="1200" dirty="0" smtClean="0"/>
              <a:t> </a:t>
            </a:r>
            <a:endParaRPr lang="en-US" sz="1800" b="1" kern="1200" dirty="0"/>
          </a:p>
        </p:txBody>
      </p:sp>
      <p:sp>
        <p:nvSpPr>
          <p:cNvPr id="9" name="شكل بيضاوي 4"/>
          <p:cNvSpPr/>
          <p:nvPr/>
        </p:nvSpPr>
        <p:spPr>
          <a:xfrm>
            <a:off x="107504" y="2924944"/>
            <a:ext cx="6929486" cy="428628"/>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n-US" sz="2000" b="1" kern="1200" dirty="0" err="1" smtClean="0"/>
              <a:t>Johali</a:t>
            </a:r>
            <a:r>
              <a:rPr lang="en-US" sz="2000" b="1" kern="1200" dirty="0" smtClean="0"/>
              <a:t>  Creative  6 Cs for Effective “ZDQ”  </a:t>
            </a:r>
            <a:r>
              <a:rPr lang="en-US" sz="2000" b="1" kern="1200" dirty="0" err="1" smtClean="0"/>
              <a:t>HEHuCOM</a:t>
            </a:r>
            <a:r>
              <a:rPr lang="en-US" sz="2000" b="1" kern="1200" dirty="0" smtClean="0"/>
              <a:t>  …. </a:t>
            </a:r>
            <a:endParaRPr lang="en-US" sz="2000" b="1" kern="1200" dirty="0"/>
          </a:p>
        </p:txBody>
      </p:sp>
      <p:sp>
        <p:nvSpPr>
          <p:cNvPr id="10" name="عنصر نائب للمحتوى 2"/>
          <p:cNvSpPr txBox="1">
            <a:spLocks/>
          </p:cNvSpPr>
          <p:nvPr/>
        </p:nvSpPr>
        <p:spPr bwMode="auto">
          <a:xfrm>
            <a:off x="2051720" y="1052736"/>
            <a:ext cx="4500594" cy="17859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j-lt"/>
                <a:ea typeface="+mn-ea"/>
                <a:cs typeface="+mn-cs"/>
              </a:rPr>
              <a:t>Communication</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Cooperation </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Coordination </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Collaboration </a:t>
            </a:r>
          </a:p>
        </p:txBody>
      </p:sp>
      <p:pic>
        <p:nvPicPr>
          <p:cNvPr id="13" name="Picture 10" descr="NCRRC-title.png"/>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072330" y="1142984"/>
            <a:ext cx="1289043" cy="5000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مستطيل 10"/>
          <p:cNvSpPr/>
          <p:nvPr/>
        </p:nvSpPr>
        <p:spPr>
          <a:xfrm>
            <a:off x="857224" y="3429000"/>
            <a:ext cx="6758552" cy="400110"/>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marL="514350" indent="-514350" algn="l" rtl="0">
              <a:buNone/>
            </a:pPr>
            <a:r>
              <a:rPr lang="en-US" sz="2000" b="1" i="1" dirty="0" smtClean="0">
                <a:latin typeface="+mj-lt"/>
              </a:rPr>
              <a:t>Effective Communication for </a:t>
            </a:r>
            <a:r>
              <a:rPr lang="en-US" sz="2000" b="1" i="1" dirty="0" err="1" smtClean="0">
                <a:latin typeface="+mj-lt"/>
              </a:rPr>
              <a:t>ZDHEHuCOM</a:t>
            </a:r>
            <a:endParaRPr lang="en-US" sz="2000" b="1" i="1" dirty="0" smtClean="0">
              <a:latin typeface="+mj-lt"/>
            </a:endParaRPr>
          </a:p>
        </p:txBody>
      </p:sp>
    </p:spTree>
  </p:cSld>
  <p:clrMapOvr>
    <a:masterClrMapping/>
  </p:clrMapOvr>
  <p:transition>
    <p:push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a:xfrm>
            <a:off x="785786" y="214290"/>
            <a:ext cx="7500958" cy="357166"/>
          </a:xfrm>
          <a:blipFill>
            <a:blip r:embed="rId3" cstate="print"/>
            <a:tile tx="0" ty="0" sx="100000" sy="100000" flip="none" algn="tl"/>
          </a:blipFill>
        </p:spPr>
        <p:txBody>
          <a:bodyPr/>
          <a:lstStyle/>
          <a:p>
            <a:pPr eaLnBrk="1" hangingPunct="1"/>
            <a:r>
              <a:rPr lang="en-US" sz="1800" dirty="0" smtClean="0">
                <a:solidFill>
                  <a:schemeClr val="tx1"/>
                </a:solidFill>
                <a:latin typeface="Arial" charset="0"/>
              </a:rPr>
              <a:t>Innovated the 4Cs Compare to the </a:t>
            </a:r>
            <a:r>
              <a:rPr lang="en-US" sz="1800" i="1" dirty="0" err="1" smtClean="0">
                <a:solidFill>
                  <a:schemeClr val="tx1"/>
                </a:solidFill>
                <a:latin typeface="Arial" charset="0"/>
              </a:rPr>
              <a:t>FuHE</a:t>
            </a:r>
            <a:r>
              <a:rPr lang="en-US" sz="1800" i="1" dirty="0" smtClean="0">
                <a:solidFill>
                  <a:schemeClr val="tx1"/>
                </a:solidFill>
                <a:latin typeface="Arial" charset="0"/>
              </a:rPr>
              <a:t> </a:t>
            </a:r>
            <a:r>
              <a:rPr lang="en-US" sz="1800" dirty="0" smtClean="0">
                <a:solidFill>
                  <a:schemeClr val="tx1"/>
                </a:solidFill>
                <a:latin typeface="Arial" charset="0"/>
              </a:rPr>
              <a:t>‘6 Creative Cs’ Models</a:t>
            </a:r>
            <a:endParaRPr lang="en-US" sz="1800" dirty="0">
              <a:solidFill>
                <a:schemeClr val="tx1"/>
              </a:solidFill>
              <a:latin typeface="Arial" charset="0"/>
            </a:endParaRPr>
          </a:p>
        </p:txBody>
      </p:sp>
      <p:sp>
        <p:nvSpPr>
          <p:cNvPr id="184323" name="TextBox 4"/>
          <p:cNvSpPr txBox="1">
            <a:spLocks noChangeArrowheads="1"/>
          </p:cNvSpPr>
          <p:nvPr/>
        </p:nvSpPr>
        <p:spPr bwMode="auto">
          <a:xfrm>
            <a:off x="3733800" y="1981200"/>
            <a:ext cx="1676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chemeClr val="bg1"/>
                </a:solidFill>
                <a:latin typeface="Calibri" charset="0"/>
              </a:rPr>
              <a:t>Communication</a:t>
            </a:r>
          </a:p>
        </p:txBody>
      </p:sp>
      <p:sp>
        <p:nvSpPr>
          <p:cNvPr id="7" name="شكل بيضاوي 4"/>
          <p:cNvSpPr/>
          <p:nvPr/>
        </p:nvSpPr>
        <p:spPr>
          <a:xfrm>
            <a:off x="2357422" y="1000108"/>
            <a:ext cx="3571868" cy="642942"/>
          </a:xfrm>
          <a:prstGeom prst="rect">
            <a:avLst/>
          </a:prstGeom>
        </p:spPr>
        <p:style>
          <a:lnRef idx="3">
            <a:schemeClr val="lt1"/>
          </a:lnRef>
          <a:fillRef idx="1">
            <a:schemeClr val="dk1"/>
          </a:fillRef>
          <a:effectRef idx="1">
            <a:schemeClr val="dk1"/>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600" b="1" kern="1200" dirty="0" smtClean="0">
                <a:latin typeface="Arial Black" pitchFamily="34" charset="0"/>
              </a:rPr>
              <a:t>Traditional 4 Cs </a:t>
            </a:r>
            <a:endParaRPr lang="en-US" sz="1600" b="1" kern="1200" dirty="0">
              <a:latin typeface="Arial Black" pitchFamily="34" charset="0"/>
            </a:endParaRPr>
          </a:p>
        </p:txBody>
      </p:sp>
      <p:graphicFrame>
        <p:nvGraphicFramePr>
          <p:cNvPr id="8" name="Content Placeholder 3"/>
          <p:cNvGraphicFramePr>
            <a:graphicFrameLocks/>
          </p:cNvGraphicFramePr>
          <p:nvPr>
            <p:extLst>
              <p:ext uri="{D42A27DB-BD31-4B8C-83A1-F6EECF244321}">
                <p14:modId xmlns:p14="http://schemas.microsoft.com/office/powerpoint/2010/main" xmlns="" val="4066947149"/>
              </p:ext>
            </p:extLst>
          </p:nvPr>
        </p:nvGraphicFramePr>
        <p:xfrm>
          <a:off x="1071538" y="2357430"/>
          <a:ext cx="5643602" cy="3500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9" name="عنصر نائب لرقم الشريحة 8"/>
          <p:cNvSpPr>
            <a:spLocks noGrp="1"/>
          </p:cNvSpPr>
          <p:nvPr>
            <p:ph type="sldNum" sz="quarter" idx="12"/>
          </p:nvPr>
        </p:nvSpPr>
        <p:spPr/>
        <p:txBody>
          <a:bodyPr/>
          <a:lstStyle/>
          <a:p>
            <a:pPr>
              <a:defRPr/>
            </a:pPr>
            <a:fld id="{978C93D2-0CD3-44E6-B74B-98515F7048D2}" type="slidenum">
              <a:rPr lang="ar-SA" smtClean="0"/>
              <a:pPr>
                <a:defRPr/>
              </a:pPr>
              <a:t>65</a:t>
            </a:fld>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p14="http://schemas.microsoft.com/office/powerpoint/2010/main" xmlns="" val="237523697"/>
      </p:ext>
    </p:extLst>
  </p:cSld>
  <p:clrMapOvr>
    <a:masterClrMapping/>
  </p:clrMapOvr>
  <p:transition>
    <p:push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a:xfrm>
            <a:off x="1643042" y="285728"/>
            <a:ext cx="5643602" cy="285752"/>
          </a:xfrm>
          <a:blipFill>
            <a:blip r:embed="rId3" cstate="print"/>
            <a:tile tx="0" ty="0" sx="100000" sy="100000" flip="none" algn="tl"/>
          </a:blipFill>
        </p:spPr>
        <p:txBody>
          <a:bodyPr/>
          <a:lstStyle/>
          <a:p>
            <a:pPr eaLnBrk="1" hangingPunct="1"/>
            <a:r>
              <a:rPr lang="en-US" sz="1400" dirty="0" smtClean="0">
                <a:solidFill>
                  <a:schemeClr val="tx1"/>
                </a:solidFill>
                <a:latin typeface="Arial" charset="0"/>
              </a:rPr>
              <a:t>Innovated the 4Cs Compare to the </a:t>
            </a:r>
            <a:r>
              <a:rPr lang="en-US" sz="1400" i="1" dirty="0" err="1" smtClean="0">
                <a:solidFill>
                  <a:schemeClr val="tx1"/>
                </a:solidFill>
                <a:latin typeface="Arial" charset="0"/>
              </a:rPr>
              <a:t>FuHE</a:t>
            </a:r>
            <a:r>
              <a:rPr lang="en-US" sz="1400" i="1" dirty="0" smtClean="0">
                <a:solidFill>
                  <a:schemeClr val="tx1"/>
                </a:solidFill>
                <a:latin typeface="Arial" charset="0"/>
              </a:rPr>
              <a:t> </a:t>
            </a:r>
            <a:r>
              <a:rPr lang="en-US" sz="1400" dirty="0" smtClean="0">
                <a:solidFill>
                  <a:schemeClr val="tx1"/>
                </a:solidFill>
                <a:latin typeface="Arial" charset="0"/>
              </a:rPr>
              <a:t>‘6 Creative Cs’ Models</a:t>
            </a:r>
            <a:endParaRPr lang="en-US" sz="1400" dirty="0">
              <a:solidFill>
                <a:schemeClr val="tx1"/>
              </a:solidFill>
              <a:latin typeface="Arial" charset="0"/>
            </a:endParaRPr>
          </a:p>
        </p:txBody>
      </p:sp>
      <p:sp>
        <p:nvSpPr>
          <p:cNvPr id="184323" name="TextBox 4"/>
          <p:cNvSpPr txBox="1">
            <a:spLocks noChangeArrowheads="1"/>
          </p:cNvSpPr>
          <p:nvPr/>
        </p:nvSpPr>
        <p:spPr bwMode="auto">
          <a:xfrm>
            <a:off x="3733800" y="1981200"/>
            <a:ext cx="16764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chemeClr val="bg1"/>
                </a:solidFill>
                <a:latin typeface="Calibri" charset="0"/>
              </a:rPr>
              <a:t>Communication</a:t>
            </a:r>
          </a:p>
        </p:txBody>
      </p:sp>
      <p:graphicFrame>
        <p:nvGraphicFramePr>
          <p:cNvPr id="6" name="Content Placeholder 3"/>
          <p:cNvGraphicFramePr>
            <a:graphicFrameLocks/>
          </p:cNvGraphicFramePr>
          <p:nvPr>
            <p:extLst>
              <p:ext uri="{D42A27DB-BD31-4B8C-83A1-F6EECF244321}">
                <p14:modId xmlns:p14="http://schemas.microsoft.com/office/powerpoint/2010/main" xmlns="" val="4066947149"/>
              </p:ext>
            </p:extLst>
          </p:nvPr>
        </p:nvGraphicFramePr>
        <p:xfrm>
          <a:off x="683568" y="1772816"/>
          <a:ext cx="8072494" cy="44706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شكل بيضاوي 4"/>
          <p:cNvSpPr/>
          <p:nvPr/>
        </p:nvSpPr>
        <p:spPr>
          <a:xfrm>
            <a:off x="1691680" y="980728"/>
            <a:ext cx="5786478" cy="428628"/>
          </a:xfrm>
          <a:prstGeom prst="rect">
            <a:avLst/>
          </a:prstGeom>
        </p:spPr>
        <p:style>
          <a:lnRef idx="3">
            <a:schemeClr val="lt1"/>
          </a:lnRef>
          <a:fillRef idx="1">
            <a:schemeClr val="dk1"/>
          </a:fillRef>
          <a:effectRef idx="1">
            <a:schemeClr val="dk1"/>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2000" b="1" kern="1200" dirty="0" err="1" smtClean="0"/>
              <a:t>Johali</a:t>
            </a:r>
            <a:r>
              <a:rPr lang="en-US" sz="2000" b="1" kern="1200" dirty="0" smtClean="0"/>
              <a:t> Creative  6 Cs for  </a:t>
            </a:r>
            <a:r>
              <a:rPr lang="en-US" sz="2000" b="1" kern="1200" dirty="0" err="1" smtClean="0"/>
              <a:t>QHEHuCOM</a:t>
            </a:r>
            <a:r>
              <a:rPr lang="en-US" sz="2000" b="1" kern="1200" dirty="0" smtClean="0"/>
              <a:t> </a:t>
            </a:r>
            <a:endParaRPr lang="en-US" sz="2000" b="1" kern="1200" dirty="0"/>
          </a:p>
        </p:txBody>
      </p:sp>
      <p:sp>
        <p:nvSpPr>
          <p:cNvPr id="7" name="عنصر نائب للتاريخ 6"/>
          <p:cNvSpPr>
            <a:spLocks noGrp="1"/>
          </p:cNvSpPr>
          <p:nvPr>
            <p:ph type="dt" sz="half" idx="10"/>
          </p:nvPr>
        </p:nvSpPr>
        <p:spPr/>
        <p:txBody>
          <a:bodyPr/>
          <a:lstStyle/>
          <a:p>
            <a:pPr>
              <a:defRPr/>
            </a:pPr>
            <a:r>
              <a:rPr lang="ar-SA" smtClean="0"/>
              <a:t>CHS382</a:t>
            </a:r>
            <a:endParaRPr lang="en-US"/>
          </a:p>
        </p:txBody>
      </p:sp>
      <p:sp>
        <p:nvSpPr>
          <p:cNvPr id="8" name="عنصر نائب لرقم الشريحة 7"/>
          <p:cNvSpPr>
            <a:spLocks noGrp="1"/>
          </p:cNvSpPr>
          <p:nvPr>
            <p:ph type="sldNum" sz="quarter" idx="12"/>
          </p:nvPr>
        </p:nvSpPr>
        <p:spPr/>
        <p:txBody>
          <a:bodyPr/>
          <a:lstStyle/>
          <a:p>
            <a:pPr>
              <a:defRPr/>
            </a:pPr>
            <a:fld id="{978C93D2-0CD3-44E6-B74B-98515F7048D2}" type="slidenum">
              <a:rPr lang="ar-SA" smtClean="0"/>
              <a:pPr>
                <a:defRPr/>
              </a:pPr>
              <a:t>66</a:t>
            </a:fld>
            <a:endParaRPr lang="en-US"/>
          </a:p>
        </p:txBody>
      </p:sp>
      <p:sp>
        <p:nvSpPr>
          <p:cNvPr id="9" name="عنصر نائب للتذييل 8"/>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p14="http://schemas.microsoft.com/office/powerpoint/2010/main" xmlns="" val="237523697"/>
      </p:ext>
    </p:extLst>
  </p:cSld>
  <p:clrMapOvr>
    <a:masterClrMapping/>
  </p:clrMapOvr>
  <p:transition>
    <p:push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5A0144A-8704-48C9-ABEB-DDC16188F74A}" type="slidenum">
              <a:rPr lang="ar-SA"/>
              <a:pPr>
                <a:defRPr/>
              </a:pPr>
              <a:t>67</a:t>
            </a:fld>
            <a:endParaRPr lang="en-US"/>
          </a:p>
        </p:txBody>
      </p:sp>
      <p:sp>
        <p:nvSpPr>
          <p:cNvPr id="78850" name="Rectangle 2"/>
          <p:cNvSpPr>
            <a:spLocks noGrp="1" noRot="1" noChangeArrowheads="1"/>
          </p:cNvSpPr>
          <p:nvPr>
            <p:ph type="title"/>
          </p:nvPr>
        </p:nvSpPr>
        <p:spPr>
          <a:xfrm>
            <a:off x="1214414" y="428604"/>
            <a:ext cx="6572296" cy="500066"/>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600" b="0" dirty="0" err="1" smtClean="0"/>
              <a:t>Johali</a:t>
            </a:r>
            <a:r>
              <a:rPr lang="en-US" sz="1600" b="0" dirty="0" smtClean="0"/>
              <a:t> Concise </a:t>
            </a:r>
            <a:r>
              <a:rPr lang="en-US" sz="3200" b="0" dirty="0" smtClean="0"/>
              <a:t>Interaction Theory </a:t>
            </a:r>
            <a:r>
              <a:rPr lang="en-US" sz="1600" b="0" dirty="0" smtClean="0"/>
              <a:t>Inter-</a:t>
            </a:r>
            <a:r>
              <a:rPr lang="en-US" sz="2000" dirty="0" smtClean="0"/>
              <a:t>ACT</a:t>
            </a:r>
          </a:p>
        </p:txBody>
      </p:sp>
      <p:sp>
        <p:nvSpPr>
          <p:cNvPr id="78851" name="Rectangle 3"/>
          <p:cNvSpPr>
            <a:spLocks noGrp="1" noRot="1" noChangeArrowheads="1"/>
          </p:cNvSpPr>
          <p:nvPr>
            <p:ph type="body" idx="1"/>
          </p:nvPr>
        </p:nvSpPr>
        <p:spPr>
          <a:xfrm>
            <a:off x="714348" y="1142984"/>
            <a:ext cx="7786742" cy="4929222"/>
          </a:xfrm>
        </p:spPr>
        <p:style>
          <a:lnRef idx="3">
            <a:schemeClr val="lt1"/>
          </a:lnRef>
          <a:fillRef idx="1">
            <a:schemeClr val="dk1"/>
          </a:fillRef>
          <a:effectRef idx="1">
            <a:schemeClr val="dk1"/>
          </a:effectRef>
          <a:fontRef idx="minor">
            <a:schemeClr val="lt1"/>
          </a:fontRef>
        </p:style>
        <p:txBody>
          <a:bodyPr/>
          <a:lstStyle/>
          <a:p>
            <a:pPr algn="just" rtl="0" eaLnBrk="1" hangingPunct="1">
              <a:lnSpc>
                <a:spcPct val="80000"/>
              </a:lnSpc>
              <a:defRPr/>
            </a:pPr>
            <a:r>
              <a:rPr lang="en-US" sz="2400" b="1" i="1" dirty="0" smtClean="0">
                <a:latin typeface="Times New Roman" pitchFamily="18" charset="0"/>
                <a:cs typeface="Times New Roman" pitchFamily="18" charset="0"/>
              </a:rPr>
              <a:t>Interaction</a:t>
            </a:r>
            <a:r>
              <a:rPr lang="en-US" sz="2400" dirty="0" smtClean="0">
                <a:latin typeface="Times New Roman" pitchFamily="18" charset="0"/>
                <a:cs typeface="Times New Roman" pitchFamily="18" charset="0"/>
              </a:rPr>
              <a:t> is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act of having an effect on each other</a:t>
            </a:r>
            <a:r>
              <a:rPr lang="en-US" sz="2400" i="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Thus, </a:t>
            </a:r>
            <a:r>
              <a:rPr lang="en-US" sz="2400" i="1" dirty="0" smtClean="0">
                <a:latin typeface="Times New Roman" pitchFamily="18" charset="0"/>
                <a:cs typeface="Times New Roman" pitchFamily="18" charset="0"/>
              </a:rPr>
              <a:t>it is a process of exchange = communication</a:t>
            </a:r>
            <a:r>
              <a:rPr lang="en-US" sz="2400" dirty="0" smtClean="0">
                <a:latin typeface="Times New Roman" pitchFamily="18" charset="0"/>
                <a:cs typeface="Times New Roman" pitchFamily="18" charset="0"/>
              </a:rPr>
              <a:t>. </a:t>
            </a:r>
          </a:p>
          <a:p>
            <a:pPr algn="just" rtl="0" eaLnBrk="1" hangingPunct="1">
              <a:lnSpc>
                <a:spcPct val="80000"/>
              </a:lnSpc>
              <a:buFont typeface="Wingdings" pitchFamily="2" charset="2"/>
              <a:buNone/>
              <a:defRPr/>
            </a:pPr>
            <a:endParaRPr lang="en-US" sz="2400" dirty="0" smtClean="0">
              <a:latin typeface="Times New Roman" pitchFamily="18" charset="0"/>
              <a:cs typeface="Times New Roman" pitchFamily="18" charset="0"/>
            </a:endParaRPr>
          </a:p>
          <a:p>
            <a:pPr algn="just" rtl="0" eaLnBrk="1" hangingPunct="1">
              <a:lnSpc>
                <a:spcPct val="80000"/>
              </a:lnSpc>
              <a:defRPr/>
            </a:pPr>
            <a:r>
              <a:rPr lang="en-US" sz="2400" dirty="0" smtClean="0">
                <a:latin typeface="Times New Roman" pitchFamily="18" charset="0"/>
                <a:cs typeface="Times New Roman" pitchFamily="18" charset="0"/>
              </a:rPr>
              <a:t>It is based on a consideration of </a:t>
            </a:r>
            <a:r>
              <a:rPr lang="en-US" sz="2400" b="1" i="1" dirty="0" smtClean="0">
                <a:latin typeface="Times New Roman" pitchFamily="18" charset="0"/>
                <a:cs typeface="Times New Roman" pitchFamily="18" charset="0"/>
              </a:rPr>
              <a:t>three main elements (AIA)</a:t>
            </a:r>
            <a:r>
              <a:rPr lang="en-US" sz="2400" dirty="0" smtClean="0">
                <a:latin typeface="Times New Roman" pitchFamily="18" charset="0"/>
                <a:cs typeface="Times New Roman" pitchFamily="18" charset="0"/>
              </a:rPr>
              <a:t>:</a:t>
            </a:r>
          </a:p>
          <a:p>
            <a:pPr algn="just" rtl="0" eaLnBrk="1" hangingPunct="1">
              <a:lnSpc>
                <a:spcPct val="80000"/>
              </a:lnSpc>
              <a:buNone/>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Activity,</a:t>
            </a:r>
            <a:r>
              <a:rPr lang="en-US" sz="2400" dirty="0" smtClean="0">
                <a:latin typeface="Times New Roman" pitchFamily="18" charset="0"/>
                <a:cs typeface="Times New Roman" pitchFamily="18" charset="0"/>
              </a:rPr>
              <a:t> refers to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act or behaviors that the group undertakes</a:t>
            </a:r>
          </a:p>
          <a:p>
            <a:pPr lvl="1" algn="just" rtl="0" eaLnBrk="1" hangingPunct="1">
              <a:lnSpc>
                <a:spcPct val="80000"/>
              </a:lnSpc>
              <a:buFontTx/>
              <a:buChar char="-"/>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Interaction, </a:t>
            </a:r>
            <a:r>
              <a:rPr lang="en-US" sz="2400" dirty="0" smtClean="0">
                <a:latin typeface="Times New Roman" pitchFamily="18" charset="0"/>
                <a:cs typeface="Times New Roman" pitchFamily="18" charset="0"/>
              </a:rPr>
              <a:t>pertains to </a:t>
            </a:r>
            <a:r>
              <a:rPr lang="en-US" sz="2400" b="1" i="1" dirty="0" smtClean="0">
                <a:latin typeface="Times New Roman" pitchFamily="18" charset="0"/>
                <a:cs typeface="Times New Roman" pitchFamily="18" charset="0"/>
              </a:rPr>
              <a:t>the reaction or the exchange that occur among group members</a:t>
            </a:r>
            <a:r>
              <a:rPr lang="en-US" sz="2400" b="1" dirty="0" smtClean="0">
                <a:latin typeface="Times New Roman" pitchFamily="18" charset="0"/>
                <a:cs typeface="Times New Roman" pitchFamily="18" charset="0"/>
              </a:rPr>
              <a:t>.</a:t>
            </a:r>
          </a:p>
          <a:p>
            <a:pPr lvl="1" algn="just" rtl="0" eaLnBrk="1" hangingPunct="1">
              <a:lnSpc>
                <a:spcPct val="80000"/>
              </a:lnSpc>
              <a:buFontTx/>
              <a:buChar char="-"/>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Attitude </a:t>
            </a:r>
            <a:r>
              <a:rPr lang="en-US" sz="2400" i="1" dirty="0" smtClean="0">
                <a:latin typeface="Times New Roman" pitchFamily="18" charset="0"/>
                <a:cs typeface="Times New Roman" pitchFamily="18" charset="0"/>
              </a:rPr>
              <a:t>(Sentiment)</a:t>
            </a:r>
            <a:r>
              <a:rPr lang="en-US" sz="2400" b="1" i="1"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to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feelings members</a:t>
            </a:r>
            <a:r>
              <a:rPr lang="en-US" sz="2400" i="1" dirty="0" smtClean="0">
                <a:latin typeface="Times New Roman" pitchFamily="18" charset="0"/>
                <a:cs typeface="Times New Roman" pitchFamily="18" charset="0"/>
              </a:rPr>
              <a:t> have their communicating or </a:t>
            </a:r>
            <a:r>
              <a:rPr lang="en-US" sz="2400" b="1" i="1" dirty="0" smtClean="0">
                <a:latin typeface="Times New Roman" pitchFamily="18" charset="0"/>
                <a:cs typeface="Times New Roman" pitchFamily="18" charset="0"/>
              </a:rPr>
              <a:t>working to gather</a:t>
            </a:r>
            <a:r>
              <a:rPr lang="en-US" sz="2400" i="1" dirty="0" smtClean="0">
                <a:latin typeface="Times New Roman" pitchFamily="18" charset="0"/>
                <a:cs typeface="Times New Roman" pitchFamily="18" charset="0"/>
              </a:rPr>
              <a:t>.</a:t>
            </a:r>
          </a:p>
          <a:p>
            <a:pPr rtl="0" eaLnBrk="1" hangingPunct="1">
              <a:lnSpc>
                <a:spcPct val="80000"/>
              </a:lnSpc>
              <a:defRPr/>
            </a:pPr>
            <a:endParaRPr lang="en-US" sz="2400" dirty="0" smtClean="0">
              <a:latin typeface="Times New Roman" pitchFamily="18" charset="0"/>
              <a:cs typeface="Times New Roman" pitchFamily="18" charset="0"/>
            </a:endParaRPr>
          </a:p>
        </p:txBody>
      </p:sp>
      <p:sp>
        <p:nvSpPr>
          <p:cNvPr id="7" name="مستطيل 6"/>
          <p:cNvSpPr/>
          <p:nvPr/>
        </p:nvSpPr>
        <p:spPr>
          <a:xfrm>
            <a:off x="12990" y="59272"/>
            <a:ext cx="4987638"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dirty="0" smtClean="0"/>
              <a:t>Related</a:t>
            </a:r>
            <a:r>
              <a:rPr lang="en-US" sz="1600" dirty="0" smtClean="0"/>
              <a:t> </a:t>
            </a:r>
            <a:r>
              <a:rPr lang="en-US" sz="1600" b="1" i="1" dirty="0" err="1" smtClean="0"/>
              <a:t>HuCOMHE</a:t>
            </a:r>
            <a:r>
              <a:rPr lang="en-US" sz="1600" b="1" dirty="0" smtClean="0"/>
              <a:t> </a:t>
            </a:r>
            <a:r>
              <a:rPr lang="en-US" sz="1400" dirty="0" smtClean="0"/>
              <a:t>COMMUNICATION</a:t>
            </a:r>
            <a:r>
              <a:rPr lang="en-US" sz="1600" b="1" dirty="0" smtClean="0"/>
              <a:t> THEORIES </a:t>
            </a:r>
            <a:endParaRPr lang="ar-SA" sz="1600" b="1" dirty="0"/>
          </a:p>
        </p:txBody>
      </p:sp>
    </p:spTree>
  </p:cSld>
  <p:clrMapOvr>
    <a:masterClrMapping/>
  </p:clrMapOvr>
  <p:transition>
    <p:push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2CF75A2-C510-4D3E-9278-F45866268860}" type="slidenum">
              <a:rPr lang="ar-SA"/>
              <a:pPr>
                <a:defRPr/>
              </a:pPr>
              <a:t>68</a:t>
            </a:fld>
            <a:endParaRPr lang="en-US"/>
          </a:p>
        </p:txBody>
      </p:sp>
      <p:sp>
        <p:nvSpPr>
          <p:cNvPr id="84994" name="Rectangle 2"/>
          <p:cNvSpPr>
            <a:spLocks noGrp="1" noRot="1" noChangeArrowheads="1"/>
          </p:cNvSpPr>
          <p:nvPr>
            <p:ph type="title"/>
          </p:nvPr>
        </p:nvSpPr>
        <p:spPr>
          <a:xfrm>
            <a:off x="1428728" y="588926"/>
            <a:ext cx="6357982" cy="554058"/>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2400" b="0" dirty="0" smtClean="0">
                <a:latin typeface="+mj-lt"/>
              </a:rPr>
              <a:t> Attitude Change Theory ACT</a:t>
            </a:r>
            <a:endParaRPr lang="en-US" sz="2400" dirty="0" smtClean="0">
              <a:latin typeface="+mj-lt"/>
            </a:endParaRPr>
          </a:p>
        </p:txBody>
      </p:sp>
      <p:sp>
        <p:nvSpPr>
          <p:cNvPr id="84995" name="Rectangle 3"/>
          <p:cNvSpPr>
            <a:spLocks noGrp="1" noRot="1" noChangeArrowheads="1"/>
          </p:cNvSpPr>
          <p:nvPr>
            <p:ph type="body" idx="1"/>
          </p:nvPr>
        </p:nvSpPr>
        <p:spPr>
          <a:xfrm>
            <a:off x="590552" y="1319231"/>
            <a:ext cx="8053414" cy="4752975"/>
          </a:xfrm>
        </p:spPr>
        <p:style>
          <a:lnRef idx="3">
            <a:schemeClr val="lt1"/>
          </a:lnRef>
          <a:fillRef idx="1">
            <a:schemeClr val="dk1"/>
          </a:fillRef>
          <a:effectRef idx="1">
            <a:schemeClr val="dk1"/>
          </a:effectRef>
          <a:fontRef idx="minor">
            <a:schemeClr val="lt1"/>
          </a:fontRef>
        </p:style>
        <p:txBody>
          <a:bodyPr/>
          <a:lstStyle/>
          <a:p>
            <a:pPr marL="609600" indent="-609600" algn="just" defTabSz="1158875" rtl="0" eaLnBrk="1" hangingPunct="1">
              <a:lnSpc>
                <a:spcPct val="80000"/>
              </a:lnSpc>
              <a:buFont typeface="Wingdings" pitchFamily="2" charset="2"/>
              <a:buNone/>
              <a:defRPr/>
            </a:pPr>
            <a:r>
              <a:rPr lang="en-US" sz="2400" dirty="0" smtClean="0"/>
              <a:t>		In order to produce effective HE communication: and to change attitude, this theory gives </a:t>
            </a:r>
            <a:r>
              <a:rPr lang="en-US" sz="2400" b="1" i="1" dirty="0" smtClean="0"/>
              <a:t>Three main conditions (NVC)</a:t>
            </a:r>
            <a:r>
              <a:rPr lang="en-US" sz="2400" dirty="0" smtClean="0"/>
              <a:t>:</a:t>
            </a:r>
          </a:p>
          <a:p>
            <a:pPr marL="609600" indent="-609600" algn="just" defTabSz="1158875" rtl="0" eaLnBrk="1" hangingPunct="1">
              <a:lnSpc>
                <a:spcPct val="80000"/>
              </a:lnSpc>
              <a:buFont typeface="Wingdings" pitchFamily="2" charset="2"/>
              <a:buNone/>
              <a:defRPr/>
            </a:pPr>
            <a:endParaRPr lang="en-US" sz="2000" dirty="0" smtClean="0"/>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Nature of communication</a:t>
            </a:r>
            <a:r>
              <a:rPr lang="en-US" sz="2000" dirty="0" smtClean="0"/>
              <a:t>: </a:t>
            </a:r>
            <a:r>
              <a:rPr lang="en-US" sz="2000" dirty="0" err="1" smtClean="0"/>
              <a:t>eg</a:t>
            </a:r>
            <a:r>
              <a:rPr lang="en-US" sz="2000" dirty="0" smtClean="0"/>
              <a:t>. </a:t>
            </a:r>
            <a:r>
              <a:rPr lang="en-US" sz="2000" b="1" dirty="0" smtClean="0"/>
              <a:t>Sender characters</a:t>
            </a:r>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Validity of communication source</a:t>
            </a:r>
            <a:r>
              <a:rPr lang="en-US" sz="2000" dirty="0" smtClean="0"/>
              <a:t>: </a:t>
            </a:r>
            <a:r>
              <a:rPr lang="en-US" sz="2000" dirty="0" err="1" smtClean="0"/>
              <a:t>e,g</a:t>
            </a:r>
            <a:r>
              <a:rPr lang="en-US" sz="2000" dirty="0" smtClean="0"/>
              <a:t>; </a:t>
            </a:r>
            <a:r>
              <a:rPr lang="en-US" sz="2000" b="1" dirty="0" smtClean="0"/>
              <a:t>Massage</a:t>
            </a:r>
            <a:r>
              <a:rPr lang="en-US" sz="2000" dirty="0" smtClean="0"/>
              <a:t>.</a:t>
            </a:r>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Characteristics of the audience the receiver</a:t>
            </a:r>
            <a:r>
              <a:rPr lang="en-US" sz="2000" dirty="0" smtClean="0"/>
              <a:t>.</a:t>
            </a:r>
          </a:p>
          <a:p>
            <a:pPr marL="609600" indent="-609600" algn="just" defTabSz="1158875" rtl="0" eaLnBrk="1" hangingPunct="1">
              <a:lnSpc>
                <a:spcPct val="80000"/>
              </a:lnSpc>
              <a:buFont typeface="Wingdings" pitchFamily="2" charset="2"/>
              <a:buNone/>
              <a:defRPr/>
            </a:pPr>
            <a:endParaRPr lang="en-US" sz="1800" dirty="0" smtClean="0"/>
          </a:p>
          <a:p>
            <a:pPr marL="609600" indent="-609600" algn="just" defTabSz="1158875" rtl="0" eaLnBrk="1" hangingPunct="1">
              <a:lnSpc>
                <a:spcPct val="80000"/>
              </a:lnSpc>
              <a:defRPr/>
            </a:pPr>
            <a:r>
              <a:rPr lang="en-US" sz="2400" dirty="0" smtClean="0"/>
              <a:t>It is based upon the </a:t>
            </a:r>
            <a:r>
              <a:rPr lang="en-US" sz="2400" b="1" dirty="0" smtClean="0"/>
              <a:t>foundations:</a:t>
            </a:r>
          </a:p>
          <a:p>
            <a:pPr marL="887413" lvl="1" indent="-533400" algn="just" defTabSz="1158875" rtl="0" eaLnBrk="1" hangingPunct="1">
              <a:lnSpc>
                <a:spcPct val="80000"/>
              </a:lnSpc>
              <a:buFont typeface="Wingdings" pitchFamily="2" charset="2"/>
              <a:buNone/>
              <a:defRPr/>
            </a:pPr>
            <a:endParaRPr lang="en-US" sz="1600" b="1" i="1" dirty="0" smtClean="0"/>
          </a:p>
          <a:p>
            <a:pPr marL="887413" lvl="1" indent="-533400" algn="just" defTabSz="1158875" rtl="0" eaLnBrk="1" hangingPunct="1">
              <a:lnSpc>
                <a:spcPct val="80000"/>
              </a:lnSpc>
              <a:defRPr/>
            </a:pPr>
            <a:r>
              <a:rPr lang="en-US" sz="1800" i="1" dirty="0" smtClean="0">
                <a:latin typeface="Arial Black" pitchFamily="34" charset="0"/>
              </a:rPr>
              <a:t>The </a:t>
            </a:r>
            <a:r>
              <a:rPr lang="en-US" sz="1800" b="1" i="1" dirty="0" smtClean="0">
                <a:latin typeface="Arial Black" pitchFamily="34" charset="0"/>
              </a:rPr>
              <a:t>Greater </a:t>
            </a:r>
            <a:r>
              <a:rPr lang="en-US" sz="1800" i="1" dirty="0" smtClean="0">
                <a:latin typeface="Arial Black" pitchFamily="34" charset="0"/>
              </a:rPr>
              <a:t>the </a:t>
            </a:r>
            <a:r>
              <a:rPr lang="en-US" sz="1800" b="1" i="1" dirty="0" smtClean="0">
                <a:latin typeface="Arial Black" pitchFamily="34" charset="0"/>
              </a:rPr>
              <a:t>Prestige </a:t>
            </a:r>
            <a:r>
              <a:rPr lang="en-US" sz="1800" i="1" dirty="0" smtClean="0">
                <a:latin typeface="Arial Black" pitchFamily="34" charset="0"/>
              </a:rPr>
              <a:t>and</a:t>
            </a:r>
            <a:r>
              <a:rPr lang="en-US" sz="1800" b="1" i="1" dirty="0" smtClean="0">
                <a:latin typeface="Arial Black" pitchFamily="34" charset="0"/>
              </a:rPr>
              <a:t> Credibility </a:t>
            </a:r>
            <a:r>
              <a:rPr lang="en-US" sz="1800" i="1" dirty="0" smtClean="0">
                <a:latin typeface="Arial Black" pitchFamily="34" charset="0"/>
              </a:rPr>
              <a:t>of communication &amp; HE process,</a:t>
            </a:r>
            <a:r>
              <a:rPr lang="en-US" sz="1800" b="1" i="1" dirty="0" smtClean="0">
                <a:latin typeface="Arial Black" pitchFamily="34" charset="0"/>
              </a:rPr>
              <a:t> </a:t>
            </a:r>
            <a:r>
              <a:rPr lang="en-US" sz="1800" i="1" dirty="0" smtClean="0">
                <a:latin typeface="Arial Black" pitchFamily="34" charset="0"/>
              </a:rPr>
              <a:t>the</a:t>
            </a:r>
            <a:r>
              <a:rPr lang="en-US" sz="1800" b="1" i="1" dirty="0" smtClean="0">
                <a:latin typeface="Arial Black" pitchFamily="34" charset="0"/>
              </a:rPr>
              <a:t> Greater Effectiveness </a:t>
            </a:r>
            <a:r>
              <a:rPr lang="en-US" sz="1800" b="1" i="1" dirty="0" smtClean="0"/>
              <a:t>“</a:t>
            </a:r>
            <a:r>
              <a:rPr lang="en-US" sz="1800" b="1" i="1" dirty="0" smtClean="0">
                <a:latin typeface="Arial Black" pitchFamily="34" charset="0"/>
              </a:rPr>
              <a:t>quality</a:t>
            </a:r>
            <a:r>
              <a:rPr lang="en-US" sz="1800" b="1" i="1" dirty="0" smtClean="0"/>
              <a:t>”</a:t>
            </a:r>
            <a:r>
              <a:rPr lang="en-US" sz="1800" i="1" dirty="0" smtClean="0">
                <a:latin typeface="Arial Black" pitchFamily="34" charset="0"/>
              </a:rPr>
              <a:t> and </a:t>
            </a:r>
            <a:r>
              <a:rPr lang="en-US" sz="1800" b="1" i="1" dirty="0" smtClean="0">
                <a:latin typeface="Arial Black" pitchFamily="34" charset="0"/>
              </a:rPr>
              <a:t>Attitude Change</a:t>
            </a:r>
            <a:r>
              <a:rPr lang="en-US" sz="1800" b="1" dirty="0" smtClean="0"/>
              <a:t>’</a:t>
            </a:r>
            <a:r>
              <a:rPr lang="en-US" sz="1800" dirty="0" smtClean="0">
                <a:latin typeface="Arial Black" pitchFamily="34" charset="0"/>
              </a:rPr>
              <a:t>.</a:t>
            </a:r>
          </a:p>
          <a:p>
            <a:pPr marL="887413" lvl="1" indent="-533400" algn="just" defTabSz="1158875" rtl="0" eaLnBrk="1" hangingPunct="1">
              <a:lnSpc>
                <a:spcPct val="80000"/>
              </a:lnSpc>
              <a:buFont typeface="Wingdings" pitchFamily="2" charset="2"/>
              <a:buNone/>
              <a:defRPr/>
            </a:pPr>
            <a:endParaRPr lang="en-US" sz="1800" dirty="0" smtClean="0">
              <a:latin typeface="Arial Black" pitchFamily="34" charset="0"/>
            </a:endParaRPr>
          </a:p>
          <a:p>
            <a:pPr marL="887413" lvl="1" indent="-533400" algn="just" defTabSz="1158875" rtl="0" eaLnBrk="1" hangingPunct="1">
              <a:lnSpc>
                <a:spcPct val="80000"/>
              </a:lnSpc>
              <a:defRPr/>
            </a:pPr>
            <a:r>
              <a:rPr lang="en-US" sz="1800" i="1" dirty="0" smtClean="0">
                <a:latin typeface="Arial Black" pitchFamily="34" charset="0"/>
              </a:rPr>
              <a:t>The </a:t>
            </a:r>
            <a:r>
              <a:rPr lang="en-US" sz="1800" b="1" i="1" dirty="0" smtClean="0">
                <a:latin typeface="Arial Black" pitchFamily="34" charset="0"/>
              </a:rPr>
              <a:t>Greater </a:t>
            </a:r>
            <a:r>
              <a:rPr lang="en-US" sz="1800" i="1" dirty="0" smtClean="0">
                <a:latin typeface="Arial Black" pitchFamily="34" charset="0"/>
              </a:rPr>
              <a:t>the</a:t>
            </a:r>
            <a:r>
              <a:rPr lang="en-US" sz="1800" b="1" i="1" dirty="0" smtClean="0">
                <a:latin typeface="Arial Black" pitchFamily="34" charset="0"/>
              </a:rPr>
              <a:t> Fear </a:t>
            </a:r>
            <a:r>
              <a:rPr lang="en-US" sz="1800" i="1" dirty="0" smtClean="0">
                <a:latin typeface="Arial Black" pitchFamily="34" charset="0"/>
              </a:rPr>
              <a:t>aroused by HE</a:t>
            </a:r>
            <a:r>
              <a:rPr lang="en-US" sz="1800" b="1" i="1" dirty="0" smtClean="0">
                <a:latin typeface="Arial Black" pitchFamily="34" charset="0"/>
              </a:rPr>
              <a:t>  Message, the Less likely </a:t>
            </a:r>
            <a:r>
              <a:rPr lang="en-US" sz="1800" i="1" dirty="0" smtClean="0">
                <a:latin typeface="Arial Black" pitchFamily="34" charset="0"/>
              </a:rPr>
              <a:t>were the</a:t>
            </a:r>
            <a:r>
              <a:rPr lang="en-US" sz="1800" b="1" i="1" dirty="0" smtClean="0">
                <a:latin typeface="Arial Black" pitchFamily="34" charset="0"/>
              </a:rPr>
              <a:t> Patients </a:t>
            </a:r>
            <a:r>
              <a:rPr lang="en-US" sz="1800" i="1" dirty="0" smtClean="0">
                <a:latin typeface="Arial Black" pitchFamily="34" charset="0"/>
              </a:rPr>
              <a:t>to</a:t>
            </a:r>
            <a:r>
              <a:rPr lang="en-US" sz="1800" b="1" i="1" dirty="0" smtClean="0">
                <a:latin typeface="Arial Black" pitchFamily="34" charset="0"/>
              </a:rPr>
              <a:t> Accept </a:t>
            </a:r>
            <a:r>
              <a:rPr lang="en-US" sz="1800" i="1" dirty="0" smtClean="0">
                <a:latin typeface="Arial Black" pitchFamily="34" charset="0"/>
              </a:rPr>
              <a:t>it.</a:t>
            </a:r>
          </a:p>
        </p:txBody>
      </p:sp>
      <p:sp>
        <p:nvSpPr>
          <p:cNvPr id="8" name="مستطيل 7"/>
          <p:cNvSpPr/>
          <p:nvPr/>
        </p:nvSpPr>
        <p:spPr>
          <a:xfrm>
            <a:off x="12990" y="59272"/>
            <a:ext cx="4987638"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dirty="0" smtClean="0"/>
              <a:t>Related</a:t>
            </a:r>
            <a:r>
              <a:rPr lang="en-US" sz="1600" dirty="0" smtClean="0"/>
              <a:t> </a:t>
            </a:r>
            <a:r>
              <a:rPr lang="en-US" sz="1600" b="1" i="1" dirty="0" err="1" smtClean="0"/>
              <a:t>HuCOMHE</a:t>
            </a:r>
            <a:r>
              <a:rPr lang="en-US" sz="1600" b="1" dirty="0" smtClean="0"/>
              <a:t> </a:t>
            </a:r>
            <a:r>
              <a:rPr lang="en-US" sz="1400" dirty="0" smtClean="0"/>
              <a:t>COMMUNICATION</a:t>
            </a:r>
            <a:r>
              <a:rPr lang="en-US" sz="1600" b="1" dirty="0" smtClean="0"/>
              <a:t> THEORIES </a:t>
            </a:r>
            <a:endParaRPr lang="ar-SA" sz="1600" b="1" dirty="0"/>
          </a:p>
        </p:txBody>
      </p:sp>
    </p:spTree>
  </p:cSld>
  <p:clrMapOvr>
    <a:masterClrMapping/>
  </p:clrMapOvr>
  <p:transition>
    <p:push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عنصر نائب للتاريخ 3"/>
          <p:cNvSpPr>
            <a:spLocks noGrp="1"/>
          </p:cNvSpPr>
          <p:nvPr>
            <p:ph type="dt" sz="quarter" idx="10"/>
          </p:nvPr>
        </p:nvSpPr>
        <p:spPr/>
        <p:txBody>
          <a:bodyPr/>
          <a:lstStyle/>
          <a:p>
            <a:pPr>
              <a:defRPr/>
            </a:pPr>
            <a:r>
              <a:rPr lang="ar-SA" smtClean="0"/>
              <a:t>CHS382</a:t>
            </a:r>
            <a:endParaRPr lang="en-US"/>
          </a:p>
        </p:txBody>
      </p:sp>
      <p:sp>
        <p:nvSpPr>
          <p:cNvPr id="24" name="عنصر نائب للتذييل 4"/>
          <p:cNvSpPr>
            <a:spLocks noGrp="1"/>
          </p:cNvSpPr>
          <p:nvPr>
            <p:ph type="ftr" sz="quarter" idx="11"/>
          </p:nvPr>
        </p:nvSpPr>
        <p:spPr>
          <a:xfrm>
            <a:off x="3429000" y="6429395"/>
            <a:ext cx="2895600" cy="292079"/>
          </a:xfrm>
        </p:spPr>
        <p:txBody>
          <a:bodyPr/>
          <a:lstStyle/>
          <a:p>
            <a:pPr>
              <a:defRPr/>
            </a:pPr>
            <a:r>
              <a:rPr lang="en-US" smtClean="0"/>
              <a:t>Johali1stFUHE2016</a:t>
            </a:r>
            <a:endParaRPr lang="en-US"/>
          </a:p>
        </p:txBody>
      </p:sp>
      <p:sp>
        <p:nvSpPr>
          <p:cNvPr id="25" name="عنصر نائب لرقم الشريحة 5"/>
          <p:cNvSpPr>
            <a:spLocks noGrp="1"/>
          </p:cNvSpPr>
          <p:nvPr>
            <p:ph type="sldNum" sz="quarter" idx="12"/>
          </p:nvPr>
        </p:nvSpPr>
        <p:spPr/>
        <p:txBody>
          <a:bodyPr/>
          <a:lstStyle/>
          <a:p>
            <a:pPr>
              <a:defRPr/>
            </a:pPr>
            <a:fld id="{87B7261F-EF7D-41E6-89F0-2E55BCC803DA}" type="slidenum">
              <a:rPr lang="ar-SA"/>
              <a:pPr>
                <a:defRPr/>
              </a:pPr>
              <a:t>69</a:t>
            </a:fld>
            <a:endParaRPr lang="en-US"/>
          </a:p>
        </p:txBody>
      </p:sp>
      <p:sp>
        <p:nvSpPr>
          <p:cNvPr id="90114" name="Rectangle 2"/>
          <p:cNvSpPr>
            <a:spLocks noGrp="1" noRot="1" noChangeArrowheads="1"/>
          </p:cNvSpPr>
          <p:nvPr>
            <p:ph type="title"/>
          </p:nvPr>
        </p:nvSpPr>
        <p:spPr>
          <a:xfrm>
            <a:off x="428596" y="142852"/>
            <a:ext cx="8215370" cy="642942"/>
          </a:xfrm>
        </p:spPr>
        <p:style>
          <a:lnRef idx="3">
            <a:schemeClr val="lt1"/>
          </a:lnRef>
          <a:fillRef idx="1">
            <a:schemeClr val="dk1"/>
          </a:fillRef>
          <a:effectRef idx="1">
            <a:schemeClr val="dk1"/>
          </a:effectRef>
          <a:fontRef idx="minor">
            <a:schemeClr val="lt1"/>
          </a:fontRef>
        </p:style>
        <p:txBody>
          <a:bodyPr/>
          <a:lstStyle/>
          <a:p>
            <a:pPr eaLnBrk="1" hangingPunct="1">
              <a:defRPr/>
            </a:pPr>
            <a:r>
              <a:rPr lang="en-US" sz="1400" i="1" dirty="0" err="1" smtClean="0">
                <a:latin typeface="+mj-lt"/>
              </a:rPr>
              <a:t>HuCOMHE</a:t>
            </a:r>
            <a:r>
              <a:rPr lang="en-US" sz="1400" b="0" dirty="0" smtClean="0">
                <a:latin typeface="+mj-lt"/>
              </a:rPr>
              <a:t> - </a:t>
            </a:r>
            <a:r>
              <a:rPr lang="en-US" sz="1400" b="0" dirty="0" err="1" smtClean="0">
                <a:latin typeface="+mj-lt"/>
              </a:rPr>
              <a:t>Johali</a:t>
            </a:r>
            <a:r>
              <a:rPr lang="en-US" sz="1400" b="0" dirty="0" smtClean="0">
                <a:latin typeface="+mj-lt"/>
              </a:rPr>
              <a:t> GRAND THEORY </a:t>
            </a:r>
            <a:br>
              <a:rPr lang="en-US" sz="1400" b="0" dirty="0" smtClean="0">
                <a:latin typeface="+mj-lt"/>
              </a:rPr>
            </a:br>
            <a:r>
              <a:rPr lang="en-US" sz="1800" b="0" dirty="0" smtClean="0">
                <a:latin typeface="+mj-lt"/>
              </a:rPr>
              <a:t>                          </a:t>
            </a:r>
            <a:r>
              <a:rPr lang="en-US" sz="2000" dirty="0" smtClean="0">
                <a:latin typeface="+mj-lt"/>
              </a:rPr>
              <a:t> Types &amp; Skills of Human Communication </a:t>
            </a:r>
          </a:p>
        </p:txBody>
      </p:sp>
      <p:sp>
        <p:nvSpPr>
          <p:cNvPr id="74758" name="Line 3"/>
          <p:cNvSpPr>
            <a:spLocks noChangeShapeType="1"/>
          </p:cNvSpPr>
          <p:nvPr/>
        </p:nvSpPr>
        <p:spPr bwMode="auto">
          <a:xfrm>
            <a:off x="2209800" y="1295400"/>
            <a:ext cx="4724400" cy="0"/>
          </a:xfrm>
          <a:prstGeom prst="line">
            <a:avLst/>
          </a:prstGeom>
          <a:noFill/>
          <a:ln w="38100">
            <a:solidFill>
              <a:schemeClr val="tx1"/>
            </a:solidFill>
            <a:round/>
            <a:headEnd/>
            <a:tailEnd/>
          </a:ln>
        </p:spPr>
        <p:txBody>
          <a:bodyPr/>
          <a:lstStyle/>
          <a:p>
            <a:endParaRPr lang="ar-SA"/>
          </a:p>
        </p:txBody>
      </p:sp>
      <p:sp>
        <p:nvSpPr>
          <p:cNvPr id="74759" name="Line 4"/>
          <p:cNvSpPr>
            <a:spLocks noChangeShapeType="1"/>
          </p:cNvSpPr>
          <p:nvPr/>
        </p:nvSpPr>
        <p:spPr bwMode="auto">
          <a:xfrm>
            <a:off x="6934200" y="1295400"/>
            <a:ext cx="0" cy="533400"/>
          </a:xfrm>
          <a:prstGeom prst="line">
            <a:avLst/>
          </a:prstGeom>
          <a:noFill/>
          <a:ln w="9525">
            <a:solidFill>
              <a:schemeClr val="tx1"/>
            </a:solidFill>
            <a:round/>
            <a:headEnd/>
            <a:tailEnd/>
          </a:ln>
        </p:spPr>
        <p:txBody>
          <a:bodyPr/>
          <a:lstStyle/>
          <a:p>
            <a:endParaRPr lang="ar-SA"/>
          </a:p>
        </p:txBody>
      </p:sp>
      <p:sp>
        <p:nvSpPr>
          <p:cNvPr id="74760" name="Line 5"/>
          <p:cNvSpPr>
            <a:spLocks noChangeShapeType="1"/>
          </p:cNvSpPr>
          <p:nvPr/>
        </p:nvSpPr>
        <p:spPr bwMode="auto">
          <a:xfrm>
            <a:off x="2209800" y="1295400"/>
            <a:ext cx="0" cy="381000"/>
          </a:xfrm>
          <a:prstGeom prst="line">
            <a:avLst/>
          </a:prstGeom>
          <a:noFill/>
          <a:ln w="9525">
            <a:solidFill>
              <a:schemeClr val="tx1"/>
            </a:solidFill>
            <a:round/>
            <a:headEnd/>
            <a:tailEnd/>
          </a:ln>
        </p:spPr>
        <p:txBody>
          <a:bodyPr/>
          <a:lstStyle/>
          <a:p>
            <a:endParaRPr lang="ar-SA"/>
          </a:p>
        </p:txBody>
      </p:sp>
      <p:sp>
        <p:nvSpPr>
          <p:cNvPr id="74761" name="Rectangle 6"/>
          <p:cNvSpPr>
            <a:spLocks noChangeArrowheads="1"/>
          </p:cNvSpPr>
          <p:nvPr/>
        </p:nvSpPr>
        <p:spPr bwMode="auto">
          <a:xfrm>
            <a:off x="6324600" y="1905000"/>
            <a:ext cx="1676400" cy="381000"/>
          </a:xfrm>
          <a:prstGeom prst="rect">
            <a:avLst/>
          </a:prstGeom>
          <a:solidFill>
            <a:schemeClr val="accent1"/>
          </a:solidFill>
          <a:ln w="9525">
            <a:solidFill>
              <a:schemeClr val="tx1"/>
            </a:solidFill>
            <a:miter lim="800000"/>
            <a:headEnd/>
            <a:tailEnd/>
          </a:ln>
        </p:spPr>
        <p:txBody>
          <a:bodyPr wrap="none" anchor="ctr"/>
          <a:lstStyle/>
          <a:p>
            <a:pPr algn="ctr" rtl="0"/>
            <a:r>
              <a:rPr lang="en-US" b="1">
                <a:latin typeface="Verdana" pitchFamily="34" charset="0"/>
              </a:rPr>
              <a:t>Verbal</a:t>
            </a:r>
          </a:p>
        </p:txBody>
      </p:sp>
      <p:sp>
        <p:nvSpPr>
          <p:cNvPr id="74762" name="Rectangle 7"/>
          <p:cNvSpPr>
            <a:spLocks noChangeArrowheads="1"/>
          </p:cNvSpPr>
          <p:nvPr/>
        </p:nvSpPr>
        <p:spPr bwMode="auto">
          <a:xfrm>
            <a:off x="1447800" y="1676400"/>
            <a:ext cx="1676400" cy="381000"/>
          </a:xfrm>
          <a:prstGeom prst="rect">
            <a:avLst/>
          </a:prstGeom>
          <a:solidFill>
            <a:schemeClr val="accent1"/>
          </a:solidFill>
          <a:ln w="9525">
            <a:solidFill>
              <a:schemeClr val="tx1"/>
            </a:solidFill>
            <a:miter lim="800000"/>
            <a:headEnd/>
            <a:tailEnd/>
          </a:ln>
        </p:spPr>
        <p:txBody>
          <a:bodyPr wrap="none" anchor="ctr"/>
          <a:lstStyle/>
          <a:p>
            <a:pPr algn="ctr" rtl="0"/>
            <a:r>
              <a:rPr lang="en-US" b="1">
                <a:latin typeface="Verdana" pitchFamily="34" charset="0"/>
              </a:rPr>
              <a:t>Non Verbal</a:t>
            </a:r>
          </a:p>
        </p:txBody>
      </p:sp>
      <p:sp>
        <p:nvSpPr>
          <p:cNvPr id="74763" name="Line 8"/>
          <p:cNvSpPr>
            <a:spLocks noChangeShapeType="1"/>
          </p:cNvSpPr>
          <p:nvPr/>
        </p:nvSpPr>
        <p:spPr bwMode="auto">
          <a:xfrm>
            <a:off x="7086600" y="2286000"/>
            <a:ext cx="0" cy="381000"/>
          </a:xfrm>
          <a:prstGeom prst="line">
            <a:avLst/>
          </a:prstGeom>
          <a:noFill/>
          <a:ln w="9525">
            <a:solidFill>
              <a:schemeClr val="tx1"/>
            </a:solidFill>
            <a:round/>
            <a:headEnd/>
            <a:tailEnd type="triangle" w="med" len="med"/>
          </a:ln>
        </p:spPr>
        <p:txBody>
          <a:bodyPr/>
          <a:lstStyle/>
          <a:p>
            <a:endParaRPr lang="ar-SA"/>
          </a:p>
        </p:txBody>
      </p:sp>
      <p:sp>
        <p:nvSpPr>
          <p:cNvPr id="74764" name="Oval 9"/>
          <p:cNvSpPr>
            <a:spLocks noChangeArrowheads="1"/>
          </p:cNvSpPr>
          <p:nvPr/>
        </p:nvSpPr>
        <p:spPr bwMode="auto">
          <a:xfrm>
            <a:off x="6096000" y="2590800"/>
            <a:ext cx="2209800" cy="533400"/>
          </a:xfrm>
          <a:prstGeom prst="ellipse">
            <a:avLst/>
          </a:prstGeom>
          <a:solidFill>
            <a:schemeClr val="accent1"/>
          </a:solidFill>
          <a:ln w="9525">
            <a:solidFill>
              <a:schemeClr val="tx1"/>
            </a:solidFill>
            <a:round/>
            <a:headEnd/>
            <a:tailEnd/>
          </a:ln>
        </p:spPr>
        <p:txBody>
          <a:bodyPr wrap="none" anchor="ctr"/>
          <a:lstStyle/>
          <a:p>
            <a:pPr algn="ctr" rtl="0"/>
            <a:r>
              <a:rPr lang="en-US" sz="1600" b="1">
                <a:latin typeface="Arial Black" pitchFamily="34" charset="0"/>
              </a:rPr>
              <a:t>Speech Language</a:t>
            </a:r>
          </a:p>
        </p:txBody>
      </p:sp>
      <p:sp>
        <p:nvSpPr>
          <p:cNvPr id="74765" name="Rectangle 10"/>
          <p:cNvSpPr>
            <a:spLocks noChangeArrowheads="1"/>
          </p:cNvSpPr>
          <p:nvPr/>
        </p:nvSpPr>
        <p:spPr bwMode="auto">
          <a:xfrm>
            <a:off x="6324600" y="3429000"/>
            <a:ext cx="2514600" cy="2057400"/>
          </a:xfrm>
          <a:prstGeom prst="rect">
            <a:avLst/>
          </a:prstGeom>
          <a:solidFill>
            <a:schemeClr val="accent1"/>
          </a:solidFill>
          <a:ln w="9525">
            <a:solidFill>
              <a:schemeClr val="tx1"/>
            </a:solidFill>
            <a:miter lim="800000"/>
            <a:headEnd/>
            <a:tailEnd/>
          </a:ln>
        </p:spPr>
        <p:txBody>
          <a:bodyPr wrap="none" anchor="ctr"/>
          <a:lstStyle/>
          <a:p>
            <a:pPr algn="just" rtl="0"/>
            <a:endParaRPr lang="en-US" sz="1200">
              <a:latin typeface="Arial Black" pitchFamily="34" charset="0"/>
            </a:endParaRPr>
          </a:p>
          <a:p>
            <a:pPr algn="just" rtl="0"/>
            <a:r>
              <a:rPr lang="en-US" sz="1200">
                <a:latin typeface="Arial Black" pitchFamily="34" charset="0"/>
              </a:rPr>
              <a:t>1</a:t>
            </a:r>
            <a:r>
              <a:rPr lang="en-US" sz="1200" b="1">
                <a:latin typeface="Arial Black" pitchFamily="34" charset="0"/>
              </a:rPr>
              <a:t>. Jargon Trap M. T</a:t>
            </a:r>
            <a:endParaRPr lang="ar-SA" sz="1200" b="1">
              <a:latin typeface="Arial Black" pitchFamily="34" charset="0"/>
            </a:endParaRPr>
          </a:p>
          <a:p>
            <a:pPr algn="just" rtl="0"/>
            <a:endParaRPr lang="en-US" sz="1200" b="1">
              <a:latin typeface="Arial Black" pitchFamily="34" charset="0"/>
            </a:endParaRPr>
          </a:p>
          <a:p>
            <a:pPr algn="just" rtl="0"/>
            <a:r>
              <a:rPr lang="en-US" sz="1200" b="1">
                <a:latin typeface="Arial Black" pitchFamily="34" charset="0"/>
              </a:rPr>
              <a:t>2. Use +VE words for hope</a:t>
            </a:r>
          </a:p>
          <a:p>
            <a:pPr algn="just" rtl="0"/>
            <a:endParaRPr lang="en-US" sz="1200" b="1">
              <a:latin typeface="Arial Black" pitchFamily="34" charset="0"/>
            </a:endParaRPr>
          </a:p>
          <a:p>
            <a:pPr algn="just" rtl="0"/>
            <a:r>
              <a:rPr lang="en-US" sz="1200" b="1">
                <a:latin typeface="Arial Black" pitchFamily="34" charset="0"/>
              </a:rPr>
              <a:t>3. Be Rationale to:</a:t>
            </a:r>
          </a:p>
          <a:p>
            <a:pPr algn="just" rtl="0"/>
            <a:endParaRPr lang="en-US" sz="1200" b="1">
              <a:latin typeface="Arial Black" pitchFamily="34" charset="0"/>
            </a:endParaRPr>
          </a:p>
          <a:p>
            <a:pPr algn="just" rtl="0"/>
            <a:r>
              <a:rPr lang="en-US" sz="1000" b="1" i="1">
                <a:latin typeface="Arial Black" pitchFamily="34" charset="0"/>
              </a:rPr>
              <a:t>Conceal, justify, explain, </a:t>
            </a:r>
          </a:p>
          <a:p>
            <a:pPr algn="just" rtl="0"/>
            <a:r>
              <a:rPr lang="en-US" sz="1000" b="1" i="1">
                <a:latin typeface="Arial Black" pitchFamily="34" charset="0"/>
              </a:rPr>
              <a:t>cover other feelings  describe and</a:t>
            </a:r>
          </a:p>
          <a:p>
            <a:pPr algn="just" rtl="0"/>
            <a:r>
              <a:rPr lang="en-US" sz="1000" b="1" i="1">
                <a:latin typeface="Arial Black" pitchFamily="34" charset="0"/>
              </a:rPr>
              <a:t>Correct y feelings, and share other</a:t>
            </a:r>
            <a:r>
              <a:rPr lang="en-US" sz="1000" b="1">
                <a:latin typeface="Arial Black" pitchFamily="34" charset="0"/>
              </a:rPr>
              <a:t> </a:t>
            </a:r>
          </a:p>
          <a:p>
            <a:pPr algn="just" rtl="0"/>
            <a:endParaRPr lang="en-US" sz="1000" b="1">
              <a:latin typeface="Verdana" pitchFamily="34" charset="0"/>
            </a:endParaRPr>
          </a:p>
        </p:txBody>
      </p:sp>
      <p:sp>
        <p:nvSpPr>
          <p:cNvPr id="74766" name="Line 11"/>
          <p:cNvSpPr>
            <a:spLocks noChangeShapeType="1"/>
          </p:cNvSpPr>
          <p:nvPr/>
        </p:nvSpPr>
        <p:spPr bwMode="auto">
          <a:xfrm>
            <a:off x="7239000" y="3124200"/>
            <a:ext cx="0" cy="304800"/>
          </a:xfrm>
          <a:prstGeom prst="line">
            <a:avLst/>
          </a:prstGeom>
          <a:noFill/>
          <a:ln w="9525">
            <a:solidFill>
              <a:schemeClr val="tx1"/>
            </a:solidFill>
            <a:round/>
            <a:headEnd/>
            <a:tailEnd type="triangle" w="med" len="med"/>
          </a:ln>
        </p:spPr>
        <p:txBody>
          <a:bodyPr/>
          <a:lstStyle/>
          <a:p>
            <a:endParaRPr lang="ar-SA"/>
          </a:p>
        </p:txBody>
      </p:sp>
      <p:sp>
        <p:nvSpPr>
          <p:cNvPr id="74767" name="Line 12"/>
          <p:cNvSpPr>
            <a:spLocks noChangeShapeType="1"/>
          </p:cNvSpPr>
          <p:nvPr/>
        </p:nvSpPr>
        <p:spPr bwMode="auto">
          <a:xfrm>
            <a:off x="4724400" y="1295400"/>
            <a:ext cx="0" cy="4419600"/>
          </a:xfrm>
          <a:prstGeom prst="line">
            <a:avLst/>
          </a:prstGeom>
          <a:noFill/>
          <a:ln w="25400">
            <a:solidFill>
              <a:schemeClr val="tx1"/>
            </a:solidFill>
            <a:round/>
            <a:headEnd/>
            <a:tailEnd type="triangle" w="med" len="med"/>
          </a:ln>
        </p:spPr>
        <p:txBody>
          <a:bodyPr/>
          <a:lstStyle/>
          <a:p>
            <a:endParaRPr lang="ar-SA"/>
          </a:p>
        </p:txBody>
      </p:sp>
      <p:sp>
        <p:nvSpPr>
          <p:cNvPr id="74768" name="Rectangle 13"/>
          <p:cNvSpPr>
            <a:spLocks noChangeArrowheads="1"/>
          </p:cNvSpPr>
          <p:nvPr/>
        </p:nvSpPr>
        <p:spPr bwMode="auto">
          <a:xfrm>
            <a:off x="3419475" y="5715000"/>
            <a:ext cx="3429000" cy="457200"/>
          </a:xfrm>
          <a:prstGeom prst="rect">
            <a:avLst/>
          </a:prstGeom>
          <a:solidFill>
            <a:schemeClr val="accent1"/>
          </a:solidFill>
          <a:ln w="9525">
            <a:solidFill>
              <a:schemeClr val="tx1"/>
            </a:solidFill>
            <a:miter lim="800000"/>
            <a:headEnd/>
            <a:tailEnd/>
          </a:ln>
        </p:spPr>
        <p:txBody>
          <a:bodyPr wrap="none" anchor="ctr"/>
          <a:lstStyle/>
          <a:p>
            <a:pPr algn="ctr" rtl="0"/>
            <a:r>
              <a:rPr lang="en-US" sz="1200" b="1" i="1">
                <a:latin typeface="Arial Black" pitchFamily="34" charset="0"/>
              </a:rPr>
              <a:t>Meta Communication</a:t>
            </a:r>
          </a:p>
          <a:p>
            <a:pPr algn="ctr" rtl="0"/>
            <a:r>
              <a:rPr lang="en-US" sz="1200" b="1" i="1">
                <a:latin typeface="Verdana" pitchFamily="34" charset="0"/>
              </a:rPr>
              <a:t>Deep thinking-understanding - truth</a:t>
            </a:r>
          </a:p>
        </p:txBody>
      </p:sp>
      <p:sp>
        <p:nvSpPr>
          <p:cNvPr id="74769" name="Line 14"/>
          <p:cNvSpPr>
            <a:spLocks noChangeShapeType="1"/>
          </p:cNvSpPr>
          <p:nvPr/>
        </p:nvSpPr>
        <p:spPr bwMode="auto">
          <a:xfrm>
            <a:off x="2286000" y="2057400"/>
            <a:ext cx="0" cy="304800"/>
          </a:xfrm>
          <a:prstGeom prst="line">
            <a:avLst/>
          </a:prstGeom>
          <a:noFill/>
          <a:ln w="9525">
            <a:solidFill>
              <a:schemeClr val="tx1"/>
            </a:solidFill>
            <a:round/>
            <a:headEnd/>
            <a:tailEnd type="triangle" w="med" len="med"/>
          </a:ln>
        </p:spPr>
        <p:txBody>
          <a:bodyPr/>
          <a:lstStyle/>
          <a:p>
            <a:endParaRPr lang="ar-SA"/>
          </a:p>
        </p:txBody>
      </p:sp>
      <p:sp>
        <p:nvSpPr>
          <p:cNvPr id="74770" name="Line 15"/>
          <p:cNvSpPr>
            <a:spLocks noChangeShapeType="1"/>
          </p:cNvSpPr>
          <p:nvPr/>
        </p:nvSpPr>
        <p:spPr bwMode="auto">
          <a:xfrm>
            <a:off x="1600200" y="2362200"/>
            <a:ext cx="1600200" cy="0"/>
          </a:xfrm>
          <a:prstGeom prst="line">
            <a:avLst/>
          </a:prstGeom>
          <a:noFill/>
          <a:ln w="9525">
            <a:solidFill>
              <a:schemeClr val="tx1"/>
            </a:solidFill>
            <a:round/>
            <a:headEnd/>
            <a:tailEnd/>
          </a:ln>
        </p:spPr>
        <p:txBody>
          <a:bodyPr/>
          <a:lstStyle/>
          <a:p>
            <a:endParaRPr lang="ar-SA"/>
          </a:p>
        </p:txBody>
      </p:sp>
      <p:sp>
        <p:nvSpPr>
          <p:cNvPr id="74771" name="Line 16"/>
          <p:cNvSpPr>
            <a:spLocks noChangeShapeType="1"/>
          </p:cNvSpPr>
          <p:nvPr/>
        </p:nvSpPr>
        <p:spPr bwMode="auto">
          <a:xfrm>
            <a:off x="3200400" y="2362200"/>
            <a:ext cx="0" cy="381000"/>
          </a:xfrm>
          <a:prstGeom prst="line">
            <a:avLst/>
          </a:prstGeom>
          <a:noFill/>
          <a:ln w="9525">
            <a:solidFill>
              <a:schemeClr val="tx1"/>
            </a:solidFill>
            <a:round/>
            <a:headEnd/>
            <a:tailEnd type="triangle" w="med" len="med"/>
          </a:ln>
        </p:spPr>
        <p:txBody>
          <a:bodyPr/>
          <a:lstStyle/>
          <a:p>
            <a:endParaRPr lang="ar-SA"/>
          </a:p>
        </p:txBody>
      </p:sp>
      <p:sp>
        <p:nvSpPr>
          <p:cNvPr id="74772" name="Line 17"/>
          <p:cNvSpPr>
            <a:spLocks noChangeShapeType="1"/>
          </p:cNvSpPr>
          <p:nvPr/>
        </p:nvSpPr>
        <p:spPr bwMode="auto">
          <a:xfrm>
            <a:off x="1600200" y="2362200"/>
            <a:ext cx="0" cy="381000"/>
          </a:xfrm>
          <a:prstGeom prst="line">
            <a:avLst/>
          </a:prstGeom>
          <a:noFill/>
          <a:ln w="9525">
            <a:solidFill>
              <a:schemeClr val="tx1"/>
            </a:solidFill>
            <a:round/>
            <a:headEnd/>
            <a:tailEnd type="triangle" w="med" len="med"/>
          </a:ln>
        </p:spPr>
        <p:txBody>
          <a:bodyPr/>
          <a:lstStyle/>
          <a:p>
            <a:endParaRPr lang="ar-SA"/>
          </a:p>
        </p:txBody>
      </p:sp>
      <p:sp>
        <p:nvSpPr>
          <p:cNvPr id="74773" name="Oval 18"/>
          <p:cNvSpPr>
            <a:spLocks noChangeArrowheads="1"/>
          </p:cNvSpPr>
          <p:nvPr/>
        </p:nvSpPr>
        <p:spPr bwMode="auto">
          <a:xfrm>
            <a:off x="2514600" y="2667000"/>
            <a:ext cx="1828800" cy="533400"/>
          </a:xfrm>
          <a:prstGeom prst="ellipse">
            <a:avLst/>
          </a:prstGeom>
          <a:solidFill>
            <a:schemeClr val="accent1"/>
          </a:solidFill>
          <a:ln w="9525">
            <a:solidFill>
              <a:schemeClr val="tx1"/>
            </a:solidFill>
            <a:round/>
            <a:headEnd/>
            <a:tailEnd/>
          </a:ln>
        </p:spPr>
        <p:txBody>
          <a:bodyPr wrap="none" anchor="ctr"/>
          <a:lstStyle/>
          <a:p>
            <a:pPr algn="ctr" rtl="0"/>
            <a:r>
              <a:rPr lang="en-US">
                <a:latin typeface="Verdana" pitchFamily="34" charset="0"/>
              </a:rPr>
              <a:t>Written</a:t>
            </a:r>
          </a:p>
        </p:txBody>
      </p:sp>
      <p:sp>
        <p:nvSpPr>
          <p:cNvPr id="74774" name="Oval 19"/>
          <p:cNvSpPr>
            <a:spLocks noChangeArrowheads="1"/>
          </p:cNvSpPr>
          <p:nvPr/>
        </p:nvSpPr>
        <p:spPr bwMode="auto">
          <a:xfrm>
            <a:off x="1143000" y="2667000"/>
            <a:ext cx="1295400" cy="762000"/>
          </a:xfrm>
          <a:prstGeom prst="ellipse">
            <a:avLst/>
          </a:prstGeom>
          <a:solidFill>
            <a:schemeClr val="accent1"/>
          </a:solidFill>
          <a:ln w="9525">
            <a:solidFill>
              <a:schemeClr val="tx1"/>
            </a:solidFill>
            <a:round/>
            <a:headEnd/>
            <a:tailEnd/>
          </a:ln>
        </p:spPr>
        <p:txBody>
          <a:bodyPr wrap="none" anchor="ctr"/>
          <a:lstStyle/>
          <a:p>
            <a:pPr algn="ctr" rtl="0"/>
            <a:r>
              <a:rPr lang="en-US" sz="1600" b="1">
                <a:latin typeface="Arial Black" pitchFamily="34" charset="0"/>
              </a:rPr>
              <a:t>Symbols</a:t>
            </a:r>
          </a:p>
        </p:txBody>
      </p:sp>
      <p:sp>
        <p:nvSpPr>
          <p:cNvPr id="74775" name="Line 20"/>
          <p:cNvSpPr>
            <a:spLocks noChangeShapeType="1"/>
          </p:cNvSpPr>
          <p:nvPr/>
        </p:nvSpPr>
        <p:spPr bwMode="auto">
          <a:xfrm>
            <a:off x="1828800" y="3733800"/>
            <a:ext cx="0" cy="152400"/>
          </a:xfrm>
          <a:prstGeom prst="line">
            <a:avLst/>
          </a:prstGeom>
          <a:noFill/>
          <a:ln w="9525">
            <a:solidFill>
              <a:schemeClr val="tx1"/>
            </a:solidFill>
            <a:round/>
            <a:headEnd/>
            <a:tailEnd type="triangle" w="med" len="med"/>
          </a:ln>
        </p:spPr>
        <p:txBody>
          <a:bodyPr/>
          <a:lstStyle/>
          <a:p>
            <a:endParaRPr lang="ar-SA"/>
          </a:p>
        </p:txBody>
      </p:sp>
      <p:sp>
        <p:nvSpPr>
          <p:cNvPr id="74776" name="Rectangle 21"/>
          <p:cNvSpPr>
            <a:spLocks noChangeArrowheads="1"/>
          </p:cNvSpPr>
          <p:nvPr/>
        </p:nvSpPr>
        <p:spPr bwMode="auto">
          <a:xfrm>
            <a:off x="914400" y="3657600"/>
            <a:ext cx="2362200" cy="2209800"/>
          </a:xfrm>
          <a:prstGeom prst="rect">
            <a:avLst/>
          </a:prstGeom>
          <a:solidFill>
            <a:schemeClr val="accent1"/>
          </a:solidFill>
          <a:ln w="9525">
            <a:solidFill>
              <a:schemeClr val="tx1"/>
            </a:solidFill>
            <a:miter lim="800000"/>
            <a:headEnd/>
            <a:tailEnd/>
          </a:ln>
        </p:spPr>
        <p:txBody>
          <a:bodyPr wrap="none" anchor="ctr"/>
          <a:lstStyle/>
          <a:p>
            <a:pPr marL="342900" indent="-342900" algn="just" rtl="0">
              <a:buFontTx/>
              <a:buAutoNum type="arabicPeriod"/>
            </a:pPr>
            <a:r>
              <a:rPr lang="en-US" sz="1200" b="1">
                <a:latin typeface="Arial Black" pitchFamily="34" charset="0"/>
              </a:rPr>
              <a:t>Facial Movement</a:t>
            </a:r>
          </a:p>
          <a:p>
            <a:pPr marL="342900" indent="-342900" algn="just" rtl="0">
              <a:buFontTx/>
              <a:buAutoNum type="arabicPeriod"/>
            </a:pPr>
            <a:r>
              <a:rPr lang="en-US" sz="1200" b="1">
                <a:latin typeface="Arial Black" pitchFamily="34" charset="0"/>
              </a:rPr>
              <a:t>Destine &amp; Body M.</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Gaze &amp; Eye Contact </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Body poster &amp; contact</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Use of Space</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Use of Time</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Appearance &amp; Cloths</a:t>
            </a:r>
            <a:endParaRPr lang="en-US" sz="1200" b="1">
              <a:latin typeface="Verdana" pitchFamily="34" charset="0"/>
            </a:endParaRPr>
          </a:p>
        </p:txBody>
      </p:sp>
      <p:sp>
        <p:nvSpPr>
          <p:cNvPr id="74777" name="Line 22"/>
          <p:cNvSpPr>
            <a:spLocks noChangeShapeType="1"/>
          </p:cNvSpPr>
          <p:nvPr/>
        </p:nvSpPr>
        <p:spPr bwMode="auto">
          <a:xfrm>
            <a:off x="1752600" y="3429000"/>
            <a:ext cx="0" cy="152400"/>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428728" y="-25104"/>
            <a:ext cx="6286544" cy="285752"/>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b="1" dirty="0" smtClean="0"/>
              <a:t>CHS 382 Course Description &amp; L Objectives</a:t>
            </a:r>
            <a:endParaRPr lang="ar-SA" sz="1800" b="1" dirty="0"/>
          </a:p>
        </p:txBody>
      </p:sp>
      <p:sp>
        <p:nvSpPr>
          <p:cNvPr id="2049" name="Rectangle 1"/>
          <p:cNvSpPr>
            <a:spLocks noChangeArrowheads="1"/>
          </p:cNvSpPr>
          <p:nvPr/>
        </p:nvSpPr>
        <p:spPr bwMode="auto">
          <a:xfrm>
            <a:off x="428596" y="449777"/>
            <a:ext cx="8429684" cy="606319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b="1" i="1" dirty="0" smtClean="0">
                <a:latin typeface="Times New Roman" pitchFamily="18" charset="0"/>
                <a:cs typeface="Times New Roman" pitchFamily="18" charset="0"/>
              </a:rPr>
              <a:t>With your  Readiness and Willingness, the lecturer hopes that by end of this course,  you will be able to:</a:t>
            </a:r>
          </a:p>
          <a:p>
            <a:pPr marL="725488" lvl="0" indent="-457200" algn="just" rtl="0">
              <a:buFont typeface="+mj-lt"/>
              <a:buAutoNum type="arabicPeriod"/>
            </a:pPr>
            <a:r>
              <a:rPr lang="en-US" sz="2000" dirty="0" smtClean="0">
                <a:latin typeface="Times New Roman" pitchFamily="18" charset="0"/>
                <a:cs typeface="Times New Roman" pitchFamily="18" charset="0"/>
              </a:rPr>
              <a:t>Be  reason, ready, react to prerequisites and willing to success </a:t>
            </a:r>
          </a:p>
          <a:p>
            <a:pPr marL="725488" lvl="0" indent="-457200" algn="just" rtl="0">
              <a:buFont typeface="+mj-lt"/>
              <a:buAutoNum type="arabicPeriod"/>
            </a:pPr>
            <a:endParaRPr lang="en-US" sz="1400" dirty="0" smtClean="0">
              <a:latin typeface="Times New Roman" pitchFamily="18" charset="0"/>
              <a:cs typeface="Times New Roman" pitchFamily="18" charset="0"/>
            </a:endParaRPr>
          </a:p>
          <a:p>
            <a:pPr marL="725488" lvl="0" indent="-457200" algn="just" rtl="0">
              <a:buFont typeface="+mj-lt"/>
              <a:buAutoNum type="arabicPeriod"/>
            </a:pPr>
            <a:r>
              <a:rPr lang="en-US" sz="2000" dirty="0" smtClean="0">
                <a:latin typeface="Times New Roman" pitchFamily="18" charset="0"/>
                <a:cs typeface="Times New Roman" pitchFamily="18" charset="0"/>
              </a:rPr>
              <a:t>Briefly review and rationalize the historical developments “evolution” of 'health education and promotion' – origin, grow to evolution if there </a:t>
            </a:r>
          </a:p>
          <a:p>
            <a:pPr marL="725488" lvl="0" indent="-457200" algn="just" rtl="0">
              <a:buFont typeface="+mj-lt"/>
              <a:buAutoNum type="arabicPeriod"/>
            </a:pPr>
            <a:endParaRPr lang="en-US" sz="1400" dirty="0" smtClean="0">
              <a:latin typeface="Times New Roman" pitchFamily="18" charset="0"/>
              <a:cs typeface="Times New Roman" pitchFamily="18" charset="0"/>
            </a:endParaRPr>
          </a:p>
          <a:p>
            <a:pPr marL="725488" lvl="0" indent="-457200" algn="just" rtl="0">
              <a:buFont typeface="+mj-lt"/>
              <a:buAutoNum type="arabicPeriod"/>
            </a:pPr>
            <a:r>
              <a:rPr lang="en-US" sz="2000" dirty="0" smtClean="0">
                <a:latin typeface="Times New Roman" pitchFamily="18" charset="0"/>
                <a:cs typeface="Times New Roman" pitchFamily="18" charset="0"/>
              </a:rPr>
              <a:t>Rationale and be ready to use the philosophical and ethical basis to assure quality of HEP </a:t>
            </a:r>
          </a:p>
          <a:p>
            <a:pPr marL="725488" indent="-457200" algn="just" rtl="0">
              <a:buFont typeface="+mj-lt"/>
              <a:buAutoNum type="arabicPeriod"/>
            </a:pPr>
            <a:endParaRPr lang="en-US" sz="1600" dirty="0" smtClean="0">
              <a:latin typeface="Times New Roman" pitchFamily="18" charset="0"/>
              <a:cs typeface="Times New Roman" pitchFamily="18" charset="0"/>
            </a:endParaRPr>
          </a:p>
          <a:p>
            <a:pPr marL="725488" indent="-457200" algn="just" rtl="0">
              <a:buFont typeface="+mj-lt"/>
              <a:buAutoNum type="arabicPeriod"/>
            </a:pPr>
            <a:r>
              <a:rPr lang="en-US" sz="2000" dirty="0" smtClean="0">
                <a:latin typeface="Times New Roman" pitchFamily="18" charset="0"/>
                <a:cs typeface="Times New Roman" pitchFamily="18" charset="0"/>
              </a:rPr>
              <a:t>Identify the most common scientific theories, paradigms, models, approaches that associated with quality of HEP. </a:t>
            </a:r>
          </a:p>
          <a:p>
            <a:pPr marL="725488" indent="-457200" algn="just" rtl="0"/>
            <a:r>
              <a:rPr lang="en-US" sz="2000" b="1" i="1" dirty="0" smtClean="0">
                <a:solidFill>
                  <a:schemeClr val="bg1">
                    <a:lumMod val="50000"/>
                  </a:schemeClr>
                </a:solidFill>
                <a:latin typeface="Times New Roman" pitchFamily="18" charset="0"/>
                <a:ea typeface="Calibri" pitchFamily="34" charset="0"/>
                <a:cs typeface="Times New Roman" pitchFamily="18" charset="0"/>
              </a:rPr>
              <a:t>Old; </a:t>
            </a: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Gaining basic knowledge regarding the rules, fundamentals, history and potentials of health education..</a:t>
            </a:r>
            <a:endParaRPr lang="en-US" sz="1600" b="1" i="1" dirty="0" smtClean="0">
              <a:solidFill>
                <a:schemeClr val="bg1">
                  <a:lumMod val="50000"/>
                </a:schemeClr>
              </a:solidFill>
              <a:latin typeface="Times New Roman" pitchFamily="18" charset="0"/>
              <a:cs typeface="Times New Roman" pitchFamily="18" charset="0"/>
            </a:endParaRP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Understand how health education affects one personally as well as those around them.</a:t>
            </a:r>
            <a:endParaRPr lang="en-US" sz="1600" b="1" i="1" dirty="0" smtClean="0">
              <a:solidFill>
                <a:schemeClr val="bg1">
                  <a:lumMod val="50000"/>
                </a:schemeClr>
              </a:solidFill>
              <a:latin typeface="Times New Roman" pitchFamily="18" charset="0"/>
              <a:cs typeface="Times New Roman" pitchFamily="18" charset="0"/>
            </a:endParaRP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Identify different approaches and strategies of health communication and health promotion</a:t>
            </a: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Prepare health education students to become effective health education specialists by building their skills in communication, in counseling and behavior modification to use it in any health setting.</a:t>
            </a:r>
            <a:endParaRPr lang="en-US" sz="1600" b="1" i="1" dirty="0" smtClean="0">
              <a:solidFill>
                <a:schemeClr val="bg1">
                  <a:lumMod val="50000"/>
                </a:schemeClr>
              </a:solidFill>
              <a:latin typeface="Times New Roman" pitchFamily="18" charset="0"/>
              <a:cs typeface="Times New Roman" pitchFamily="18" charset="0"/>
            </a:endParaRPr>
          </a:p>
          <a:p>
            <a:pPr marL="725488" lvl="0" indent="-457200" algn="just" rtl="0"/>
            <a:endParaRPr lang="en-US" sz="2000" dirty="0" smtClean="0">
              <a:latin typeface="Times New Roman" pitchFamily="18" charset="0"/>
              <a:cs typeface="Times New Roman" pitchFamily="18" charset="0"/>
            </a:endParaRPr>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a:t>
            </a:fld>
            <a:endParaRPr lang="en-US"/>
          </a:p>
        </p:txBody>
      </p:sp>
      <p:sp>
        <p:nvSpPr>
          <p:cNvPr id="7" name="عنصر نائب للتذييل 6"/>
          <p:cNvSpPr>
            <a:spLocks noGrp="1"/>
          </p:cNvSpPr>
          <p:nvPr>
            <p:ph type="ftr" sz="quarter" idx="11"/>
          </p:nvPr>
        </p:nvSpPr>
        <p:spPr>
          <a:xfrm>
            <a:off x="3429000" y="6245225"/>
            <a:ext cx="2895600" cy="352127"/>
          </a:xfrm>
        </p:spPr>
        <p:txBody>
          <a:bodyPr/>
          <a:lstStyle/>
          <a:p>
            <a:pPr>
              <a:defRPr/>
            </a:pPr>
            <a:r>
              <a:rPr lang="en-US" smtClean="0"/>
              <a:t>Johali1stFUHE2016</a:t>
            </a:r>
            <a:endParaRPr lang="en-US" dirty="0"/>
          </a:p>
        </p:txBody>
      </p:sp>
    </p:spTree>
  </p:cSld>
  <p:clrMapOvr>
    <a:masterClrMapping/>
  </p:clrMapOvr>
  <p:transition>
    <p:push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عنصر نائب للتاريخ 5"/>
          <p:cNvSpPr>
            <a:spLocks noGrp="1"/>
          </p:cNvSpPr>
          <p:nvPr>
            <p:ph type="dt" sz="quarter" idx="10"/>
          </p:nvPr>
        </p:nvSpPr>
        <p:spPr/>
        <p:txBody>
          <a:bodyPr/>
          <a:lstStyle/>
          <a:p>
            <a:pPr>
              <a:defRPr/>
            </a:pPr>
            <a:r>
              <a:rPr lang="ar-SA" smtClean="0"/>
              <a:t>CHS382</a:t>
            </a:r>
            <a:endParaRPr lang="en-US"/>
          </a:p>
        </p:txBody>
      </p:sp>
      <p:sp>
        <p:nvSpPr>
          <p:cNvPr id="16" name="عنصر نائب للتذييل 6"/>
          <p:cNvSpPr>
            <a:spLocks noGrp="1"/>
          </p:cNvSpPr>
          <p:nvPr>
            <p:ph type="ftr" sz="quarter" idx="11"/>
          </p:nvPr>
        </p:nvSpPr>
        <p:spPr/>
        <p:txBody>
          <a:bodyPr/>
          <a:lstStyle/>
          <a:p>
            <a:pPr>
              <a:defRPr/>
            </a:pPr>
            <a:r>
              <a:rPr lang="en-US" smtClean="0"/>
              <a:t>Johali1stFUHE2016</a:t>
            </a:r>
            <a:endParaRPr lang="en-US"/>
          </a:p>
        </p:txBody>
      </p:sp>
      <p:sp>
        <p:nvSpPr>
          <p:cNvPr id="17" name="عنصر نائب لرقم الشريحة 7"/>
          <p:cNvSpPr>
            <a:spLocks noGrp="1"/>
          </p:cNvSpPr>
          <p:nvPr>
            <p:ph type="sldNum" sz="quarter" idx="12"/>
          </p:nvPr>
        </p:nvSpPr>
        <p:spPr/>
        <p:txBody>
          <a:bodyPr/>
          <a:lstStyle/>
          <a:p>
            <a:pPr>
              <a:defRPr/>
            </a:pPr>
            <a:fld id="{7D70B960-A35A-481E-938A-AE8B3D3A97DA}" type="slidenum">
              <a:rPr lang="ar-SA"/>
              <a:pPr>
                <a:defRPr/>
              </a:pPr>
              <a:t>70</a:t>
            </a:fld>
            <a:endParaRPr lang="en-US"/>
          </a:p>
        </p:txBody>
      </p:sp>
      <p:graphicFrame>
        <p:nvGraphicFramePr>
          <p:cNvPr id="92179" name="Group 19"/>
          <p:cNvGraphicFramePr>
            <a:graphicFrameLocks noGrp="1"/>
          </p:cNvGraphicFramePr>
          <p:nvPr>
            <p:ph sz="quarter" idx="2"/>
          </p:nvPr>
        </p:nvGraphicFramePr>
        <p:xfrm>
          <a:off x="1187450" y="2565400"/>
          <a:ext cx="7088188" cy="335280"/>
        </p:xfrm>
        <a:graphic>
          <a:graphicData uri="http://schemas.openxmlformats.org/drawingml/2006/table">
            <a:tbl>
              <a:tblPr/>
              <a:tblGrid>
                <a:gridCol w="7088188"/>
              </a:tblGrid>
              <a:tr h="279400">
                <a:tc>
                  <a:txBody>
                    <a:bodyPr/>
                    <a:lstStyle/>
                    <a:p>
                      <a:pPr marL="0" marR="0" lvl="0" indent="0" algn="ct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Adapted HUMAN COMMUNICATION &amp; HE LEVELS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2178" name="Group 18"/>
          <p:cNvGraphicFramePr>
            <a:graphicFrameLocks noGrp="1"/>
          </p:cNvGraphicFramePr>
          <p:nvPr>
            <p:ph sz="quarter" idx="3"/>
          </p:nvPr>
        </p:nvGraphicFramePr>
        <p:xfrm>
          <a:off x="900113" y="2957513"/>
          <a:ext cx="7761287" cy="3640138"/>
        </p:xfrm>
        <a:graphic>
          <a:graphicData uri="http://schemas.openxmlformats.org/drawingml/2006/table">
            <a:tbl>
              <a:tblPr/>
              <a:tblGrid>
                <a:gridCol w="7761287"/>
              </a:tblGrid>
              <a:tr h="3640138">
                <a:tc>
                  <a:txBody>
                    <a:bodyPr/>
                    <a:lstStyle/>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Self interact to interpret</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reality &amp; create messages. At this basic level, the central communicative processes of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encoding &amp; decoding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are performed to help us coordinate our meanings and messages at 2.</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Interaction, negotiation and relations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between two individuals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its effectiveness based on level 1, this level is the most important to health communication and, thus, it is important to gain at least the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Seven Top Health</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Communication Skills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Pagano</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&amp; Ragan, 1992, 29) .</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Interaction of three or more individuals to adapt</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&amp; achieve common tasks, its effectiveness based on 1. &amp; 2.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medical team.</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Encompasses 1, 2, &amp; 3, it is important to develop effective formal channels and informal networks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hospitals &amp; health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centres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Intra &amp; Inter Social/Cultural joints all the above</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it can be within more than two different groups, communities in one organization, nation or nations.</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This is the highest level of communications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national and international mass media &amp; satellites</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5793" name="AutoShape 14"/>
          <p:cNvSpPr>
            <a:spLocks noChangeArrowheads="1"/>
          </p:cNvSpPr>
          <p:nvPr/>
        </p:nvSpPr>
        <p:spPr bwMode="auto">
          <a:xfrm>
            <a:off x="1042988" y="71438"/>
            <a:ext cx="7416800" cy="2420937"/>
          </a:xfrm>
          <a:prstGeom prst="triangle">
            <a:avLst>
              <a:gd name="adj" fmla="val 49486"/>
            </a:avLst>
          </a:prstGeom>
          <a:solidFill>
            <a:schemeClr val="accent1"/>
          </a:solidFill>
          <a:ln w="9525">
            <a:solidFill>
              <a:schemeClr val="tx1"/>
            </a:solidFill>
            <a:miter lim="800000"/>
            <a:headEnd/>
            <a:tailEnd/>
          </a:ln>
        </p:spPr>
        <p:txBody>
          <a:bodyPr wrap="none" anchor="ctr"/>
          <a:lstStyle/>
          <a:p>
            <a:pPr algn="ctr" rtl="0"/>
            <a:r>
              <a:rPr lang="en-US" sz="1200" dirty="0">
                <a:latin typeface="Arial Black" pitchFamily="34" charset="0"/>
              </a:rPr>
              <a:t>National–International</a:t>
            </a:r>
            <a:r>
              <a:rPr lang="en-US" sz="1400" dirty="0">
                <a:latin typeface="Arial Black" pitchFamily="34" charset="0"/>
              </a:rPr>
              <a:t> </a:t>
            </a:r>
          </a:p>
          <a:p>
            <a:pPr algn="ctr" rtl="0"/>
            <a:r>
              <a:rPr lang="en-US" sz="1000" dirty="0">
                <a:latin typeface="Arial Black" pitchFamily="34" charset="0"/>
              </a:rPr>
              <a:t>INTRA&amp;INTER</a:t>
            </a:r>
          </a:p>
          <a:p>
            <a:pPr algn="ctr" rtl="0"/>
            <a:endParaRPr lang="en-US" sz="1000" dirty="0">
              <a:latin typeface="Arial Black" pitchFamily="34" charset="0"/>
            </a:endParaRPr>
          </a:p>
          <a:p>
            <a:pPr algn="ctr" rtl="0"/>
            <a:r>
              <a:rPr lang="en-US" sz="1600" dirty="0">
                <a:latin typeface="Arial Black" pitchFamily="34" charset="0"/>
              </a:rPr>
              <a:t>Social &amp; Cultural </a:t>
            </a:r>
          </a:p>
          <a:p>
            <a:pPr algn="ctr" rtl="0"/>
            <a:r>
              <a:rPr lang="en-US" sz="1600" dirty="0">
                <a:latin typeface="Arial Black" pitchFamily="34" charset="0"/>
              </a:rPr>
              <a:t>Organizational</a:t>
            </a:r>
          </a:p>
          <a:p>
            <a:pPr algn="ctr" rtl="0"/>
            <a:r>
              <a:rPr lang="en-US" sz="1600" dirty="0">
                <a:latin typeface="Arial Black" pitchFamily="34" charset="0"/>
              </a:rPr>
              <a:t> Group</a:t>
            </a:r>
            <a:r>
              <a:rPr lang="en-US" sz="1400" dirty="0">
                <a:latin typeface="Arial Black" pitchFamily="34" charset="0"/>
              </a:rPr>
              <a:t> </a:t>
            </a:r>
          </a:p>
          <a:p>
            <a:pPr algn="ctr" rtl="0"/>
            <a:endParaRPr lang="en-US" sz="800" dirty="0">
              <a:latin typeface="Arial Black" pitchFamily="34" charset="0"/>
            </a:endParaRPr>
          </a:p>
          <a:p>
            <a:pPr algn="ctr" rtl="0"/>
            <a:r>
              <a:rPr lang="en-US" sz="1600" b="1" dirty="0">
                <a:latin typeface="Arial Black" pitchFamily="34" charset="0"/>
              </a:rPr>
              <a:t>INTERPERSONAL</a:t>
            </a:r>
            <a:r>
              <a:rPr lang="en-US" sz="1600" dirty="0">
                <a:latin typeface="Arial Black" pitchFamily="34" charset="0"/>
              </a:rPr>
              <a:t> </a:t>
            </a:r>
          </a:p>
          <a:p>
            <a:pPr algn="ctr" rtl="0"/>
            <a:r>
              <a:rPr lang="en-US" sz="1600" b="1" dirty="0">
                <a:latin typeface="Arial Black" pitchFamily="34" charset="0"/>
              </a:rPr>
              <a:t>INTRA</a:t>
            </a:r>
            <a:r>
              <a:rPr lang="en-US" sz="1600" dirty="0">
                <a:latin typeface="Arial Black" pitchFamily="34" charset="0"/>
              </a:rPr>
              <a:t>PERSONAL</a:t>
            </a:r>
          </a:p>
          <a:p>
            <a:pPr algn="ctr" rtl="0"/>
            <a:r>
              <a:rPr lang="en-US" dirty="0">
                <a:latin typeface="Arial Black" pitchFamily="34" charset="0"/>
              </a:rPr>
              <a:t> </a:t>
            </a:r>
          </a:p>
          <a:p>
            <a:pPr algn="ctr" rtl="0"/>
            <a:endParaRPr lang="en-US" dirty="0">
              <a:latin typeface="Arial Black" pitchFamily="34" charset="0"/>
            </a:endParaRPr>
          </a:p>
          <a:p>
            <a:pPr algn="ctr" rtl="0"/>
            <a:endParaRPr lang="en-US" dirty="0">
              <a:latin typeface="Arial Black" pitchFamily="34" charset="0"/>
            </a:endParaRPr>
          </a:p>
        </p:txBody>
      </p:sp>
    </p:spTree>
  </p:cSld>
  <p:clrMapOvr>
    <a:masterClrMapping/>
  </p:clrMapOvr>
  <p:transition>
    <p:push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17591411-0DE9-4DB4-A594-6A8697528DF5}" type="slidenum">
              <a:rPr lang="ar-SA"/>
              <a:pPr>
                <a:defRPr/>
              </a:pPr>
              <a:t>71</a:t>
            </a:fld>
            <a:endParaRPr lang="en-US"/>
          </a:p>
        </p:txBody>
      </p:sp>
      <p:sp>
        <p:nvSpPr>
          <p:cNvPr id="94210" name="Rectangle 2"/>
          <p:cNvSpPr>
            <a:spLocks noGrp="1" noRot="1" noChangeArrowheads="1"/>
          </p:cNvSpPr>
          <p:nvPr>
            <p:ph type="title"/>
          </p:nvPr>
        </p:nvSpPr>
        <p:spPr>
          <a:xfrm>
            <a:off x="1500188" y="142875"/>
            <a:ext cx="6286500" cy="428625"/>
          </a:xfrm>
        </p:spPr>
        <p:txBody>
          <a:bodyPr/>
          <a:lstStyle/>
          <a:p>
            <a:pPr algn="ctr" rtl="0" eaLnBrk="1" hangingPunct="1">
              <a:defRPr/>
            </a:pPr>
            <a:r>
              <a:rPr lang="en-US" sz="2400" dirty="0" smtClean="0"/>
              <a:t>HCP COMPONENTS &amp; STEPS</a:t>
            </a:r>
          </a:p>
        </p:txBody>
      </p:sp>
      <p:sp>
        <p:nvSpPr>
          <p:cNvPr id="94211" name="Rectangle 3"/>
          <p:cNvSpPr>
            <a:spLocks noGrp="1" noRot="1" noChangeArrowheads="1"/>
          </p:cNvSpPr>
          <p:nvPr>
            <p:ph type="body" idx="1"/>
          </p:nvPr>
        </p:nvSpPr>
        <p:spPr>
          <a:xfrm>
            <a:off x="714375" y="642918"/>
            <a:ext cx="8124825" cy="5929312"/>
          </a:xfrm>
        </p:spPr>
        <p:style>
          <a:lnRef idx="2">
            <a:schemeClr val="accent2"/>
          </a:lnRef>
          <a:fillRef idx="1">
            <a:schemeClr val="lt1"/>
          </a:fillRef>
          <a:effectRef idx="0">
            <a:schemeClr val="accent2"/>
          </a:effectRef>
          <a:fontRef idx="minor">
            <a:schemeClr val="dk1"/>
          </a:fontRef>
        </p:style>
        <p:txBody>
          <a:bodyPr/>
          <a:lstStyle/>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Sending</a:t>
            </a:r>
            <a:r>
              <a:rPr lang="en-US" sz="1800" b="1" i="1" dirty="0" smtClean="0">
                <a:latin typeface="Times New Roman" pitchFamily="18" charset="0"/>
                <a:cs typeface="Times New Roman" pitchFamily="18" charset="0"/>
              </a:rPr>
              <a:t> Person</a:t>
            </a:r>
            <a:r>
              <a:rPr lang="en-US" sz="1800" dirty="0" smtClean="0">
                <a:latin typeface="Times New Roman" pitchFamily="18" charset="0"/>
                <a:cs typeface="Times New Roman" pitchFamily="18" charset="0"/>
              </a:rPr>
              <a:t> who has an idea, thought, feeling, value, attitude, information.</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Arial Black" pitchFamily="34" charset="0"/>
                <a:cs typeface="Times New Roman" pitchFamily="18" charset="0"/>
              </a:rPr>
              <a:t>Encoding</a:t>
            </a:r>
            <a:r>
              <a:rPr lang="en-US" sz="1800" b="1" i="1" dirty="0" smtClean="0">
                <a:latin typeface="Times New Roman" pitchFamily="18" charset="0"/>
                <a:cs typeface="Times New Roman" pitchFamily="18" charset="0"/>
              </a:rPr>
              <a:t> Process</a:t>
            </a:r>
            <a:r>
              <a:rPr lang="en-US" sz="1800" i="1" dirty="0" smtClean="0">
                <a:latin typeface="Times New Roman" pitchFamily="18" charset="0"/>
                <a:cs typeface="Times New Roman" pitchFamily="18" charset="0"/>
              </a:rPr>
              <a:t>: the sender mental perception by which he/she thinks, translates and codes the communication message. </a:t>
            </a: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Message</a:t>
            </a:r>
            <a:r>
              <a:rPr lang="en-US" sz="1800" dirty="0" smtClean="0">
                <a:latin typeface="Times New Roman" pitchFamily="18" charset="0"/>
                <a:cs typeface="Times New Roman" pitchFamily="18" charset="0"/>
              </a:rPr>
              <a:t> the product of the encoding process which formulated in a certain order hoping that it will be understood by receiver. </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Channel</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of sending the message, our senses (sight, sound, touch, taste, smell) are the common channels at the basic intra- &amp; interpersonal levels and, the most used are sight and sound or speech.</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1800" b="1" i="1" dirty="0" smtClean="0">
                <a:latin typeface="Times New Roman" pitchFamily="18" charset="0"/>
                <a:cs typeface="Times New Roman" pitchFamily="18" charset="0"/>
              </a:rPr>
              <a:t>I</a:t>
            </a:r>
            <a:r>
              <a:rPr lang="en-US" sz="2000" b="1" i="1" dirty="0" smtClean="0">
                <a:latin typeface="Times New Roman" pitchFamily="18" charset="0"/>
                <a:cs typeface="Times New Roman" pitchFamily="18" charset="0"/>
              </a:rPr>
              <a:t>nterferenc</a:t>
            </a:r>
            <a:r>
              <a:rPr lang="en-US" sz="2000" i="1"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step of preventing the sending message from distortion (the message sent being the message received). To prevent your message, you have to understand the receiving personality and to use the appropriate codes and channels 	for him/her. </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Receiving/ Responding </a:t>
            </a:r>
            <a:r>
              <a:rPr lang="en-US" sz="1800" i="1" dirty="0" smtClean="0">
                <a:latin typeface="Times New Roman" pitchFamily="18" charset="0"/>
                <a:cs typeface="Times New Roman" pitchFamily="18" charset="0"/>
              </a:rPr>
              <a:t>Person</a:t>
            </a:r>
            <a:r>
              <a:rPr lang="en-US" sz="1800" dirty="0" smtClean="0">
                <a:latin typeface="Times New Roman" pitchFamily="18" charset="0"/>
                <a:cs typeface="Times New Roman" pitchFamily="18" charset="0"/>
              </a:rPr>
              <a:t> : as sender …. have to interpret the sent message without any distortion.</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Arial Black" pitchFamily="34" charset="0"/>
                <a:cs typeface="Times New Roman" pitchFamily="18" charset="0"/>
              </a:rPr>
              <a:t>Decoding</a:t>
            </a:r>
            <a:r>
              <a:rPr lang="en-US" sz="2000" b="1" i="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Process</a:t>
            </a:r>
            <a:r>
              <a:rPr lang="en-US" sz="1800" dirty="0" smtClean="0">
                <a:latin typeface="Times New Roman" pitchFamily="18" charset="0"/>
                <a:cs typeface="Times New Roman" pitchFamily="18" charset="0"/>
              </a:rPr>
              <a:t> the receiver mental perception by which he/she thinks and translates the encoding massage as it is being sent. To do so, the sending message must be coded according to the receiver’s needs, knowledge and characteristics.</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Making of Meaning</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massage which attempts to avoid expected outcomes. If you are passive you have negated and sat on your own feelings at some cost to yourself.</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b="1"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Feedback &amp; Evaluation</a:t>
            </a:r>
            <a:r>
              <a:rPr lang="en-US" sz="1800" b="1"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checkout &amp; promote feeling</a:t>
            </a:r>
          </a:p>
        </p:txBody>
      </p:sp>
    </p:spTree>
  </p:cSld>
  <p:clrMapOvr>
    <a:masterClrMapping/>
  </p:clrMapOvr>
  <p:transition>
    <p:push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a:xfrm>
            <a:off x="1071538" y="23792"/>
            <a:ext cx="7023129" cy="476250"/>
          </a:xfrm>
        </p:spPr>
        <p:style>
          <a:lnRef idx="2">
            <a:schemeClr val="accent1"/>
          </a:lnRef>
          <a:fillRef idx="1">
            <a:schemeClr val="lt1"/>
          </a:fillRef>
          <a:effectRef idx="0">
            <a:schemeClr val="accent1"/>
          </a:effectRef>
          <a:fontRef idx="minor">
            <a:schemeClr val="dk1"/>
          </a:fontRef>
        </p:style>
        <p:txBody>
          <a:bodyPr/>
          <a:lstStyle/>
          <a:p>
            <a:pPr algn="ctr" eaLnBrk="1" fontAlgn="auto" hangingPunct="1">
              <a:spcAft>
                <a:spcPts val="0"/>
              </a:spcAft>
              <a:defRPr/>
            </a:pPr>
            <a:r>
              <a:rPr lang="en-US" sz="2400" i="1" dirty="0" err="1" smtClean="0">
                <a:latin typeface="+mj-lt"/>
              </a:rPr>
              <a:t>HEHuCOM</a:t>
            </a:r>
            <a:r>
              <a:rPr lang="en-US" sz="2400" i="1" dirty="0" smtClean="0">
                <a:latin typeface="+mj-lt"/>
              </a:rPr>
              <a:t> PROCESS  NETWORK</a:t>
            </a:r>
          </a:p>
        </p:txBody>
      </p:sp>
      <p:sp>
        <p:nvSpPr>
          <p:cNvPr id="5" name="عنصر نائب للتاريخ 3"/>
          <p:cNvSpPr>
            <a:spLocks noGrp="1"/>
          </p:cNvSpPr>
          <p:nvPr>
            <p:ph type="dt" sz="quarter" idx="10"/>
          </p:nvPr>
        </p:nvSpPr>
        <p:spPr>
          <a:xfrm>
            <a:off x="7715272" y="6500834"/>
            <a:ext cx="1143008" cy="357166"/>
          </a:xfrm>
        </p:spPr>
        <p:txBody>
          <a:bodyPr/>
          <a:lstStyle/>
          <a:p>
            <a:pPr>
              <a:defRPr/>
            </a:pPr>
            <a:r>
              <a:rPr lang="ar-SA" sz="900" smtClean="0"/>
              <a:t>CHS382</a:t>
            </a:r>
            <a:endParaRPr lang="en-US" sz="900" dirty="0"/>
          </a:p>
        </p:txBody>
      </p:sp>
      <p:sp>
        <p:nvSpPr>
          <p:cNvPr id="7" name="عنصر نائب لرقم الشريحة 5"/>
          <p:cNvSpPr>
            <a:spLocks noGrp="1"/>
          </p:cNvSpPr>
          <p:nvPr>
            <p:ph type="sldNum" sz="quarter" idx="12"/>
          </p:nvPr>
        </p:nvSpPr>
        <p:spPr>
          <a:xfrm>
            <a:off x="6937375" y="6429395"/>
            <a:ext cx="1901825" cy="292079"/>
          </a:xfrm>
        </p:spPr>
        <p:txBody>
          <a:bodyPr/>
          <a:lstStyle/>
          <a:p>
            <a:pPr>
              <a:defRPr/>
            </a:pPr>
            <a:fld id="{85448135-8793-4CAD-9336-99FC7B352574}" type="slidenum">
              <a:rPr lang="ar-SA" sz="1200"/>
              <a:pPr>
                <a:defRPr/>
              </a:pPr>
              <a:t>72</a:t>
            </a:fld>
            <a:endParaRPr lang="en-US" sz="1200" dirty="0"/>
          </a:p>
        </p:txBody>
      </p:sp>
      <p:pic>
        <p:nvPicPr>
          <p:cNvPr id="2054" name="Picture 5" descr="HCPNETWORKSLIDE"/>
          <p:cNvPicPr>
            <a:picLocks noChangeAspect="1" noChangeArrowheads="1"/>
          </p:cNvPicPr>
          <p:nvPr/>
        </p:nvPicPr>
        <p:blipFill>
          <a:blip r:embed="rId3" cstate="print"/>
          <a:srcRect l="2515" r="10056"/>
          <a:stretch>
            <a:fillRect/>
          </a:stretch>
        </p:blipFill>
        <p:spPr bwMode="auto">
          <a:xfrm>
            <a:off x="0" y="6286500"/>
            <a:ext cx="1571625" cy="571500"/>
          </a:xfrm>
          <a:prstGeom prst="rect">
            <a:avLst/>
          </a:prstGeom>
          <a:noFill/>
          <a:ln w="9525">
            <a:noFill/>
            <a:miter lim="800000"/>
            <a:headEnd/>
            <a:tailEnd/>
          </a:ln>
        </p:spPr>
      </p:pic>
      <p:graphicFrame>
        <p:nvGraphicFramePr>
          <p:cNvPr id="2050" name="Object 8"/>
          <p:cNvGraphicFramePr>
            <a:graphicFrameLocks noChangeAspect="1"/>
          </p:cNvGraphicFramePr>
          <p:nvPr/>
        </p:nvGraphicFramePr>
        <p:xfrm>
          <a:off x="539552" y="620688"/>
          <a:ext cx="8208912" cy="4594225"/>
        </p:xfrm>
        <a:graphic>
          <a:graphicData uri="http://schemas.openxmlformats.org/presentationml/2006/ole">
            <p:oleObj spid="_x0000_s62466" name="شريحة" r:id="rId4" imgW="3290220" imgH="2467394" progId="PowerPoint.Slide.12">
              <p:embed/>
            </p:oleObj>
          </a:graphicData>
        </a:graphic>
      </p:graphicFrame>
      <p:sp>
        <p:nvSpPr>
          <p:cNvPr id="2056" name="Rectangle 10"/>
          <p:cNvSpPr>
            <a:spLocks noChangeArrowheads="1"/>
          </p:cNvSpPr>
          <p:nvPr/>
        </p:nvSpPr>
        <p:spPr bwMode="auto">
          <a:xfrm>
            <a:off x="755651" y="5373216"/>
            <a:ext cx="7959753" cy="95410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nchor="ctr">
            <a:spAutoFit/>
          </a:bodyPr>
          <a:lstStyle/>
          <a:p>
            <a:pPr algn="justLow" rtl="0" eaLnBrk="0" hangingPunct="0"/>
            <a:r>
              <a:rPr lang="en-US" sz="1600" b="1" i="1" dirty="0">
                <a:cs typeface="Times New Roman" pitchFamily="18" charset="0"/>
              </a:rPr>
              <a:t>Discover:</a:t>
            </a:r>
          </a:p>
          <a:p>
            <a:pPr algn="justLow" rtl="0" eaLnBrk="0" hangingPunct="0"/>
            <a:r>
              <a:rPr lang="en-US" sz="1600" b="1" i="1" dirty="0">
                <a:cs typeface="Times New Roman" pitchFamily="18" charset="0"/>
              </a:rPr>
              <a:t>  </a:t>
            </a:r>
            <a:r>
              <a:rPr lang="en-US" sz="1600" b="1" i="1" dirty="0" smtClean="0">
                <a:cs typeface="Times New Roman" pitchFamily="18" charset="0"/>
              </a:rPr>
              <a:t>- P  &amp; HE   - </a:t>
            </a:r>
            <a:r>
              <a:rPr lang="en-US" sz="1600" b="1" i="1" dirty="0">
                <a:cs typeface="Times New Roman" pitchFamily="18" charset="0"/>
              </a:rPr>
              <a:t>HC Components &amp; Steps </a:t>
            </a:r>
            <a:r>
              <a:rPr lang="en-US" sz="1600" b="1" i="1" dirty="0" smtClean="0">
                <a:cs typeface="Times New Roman" pitchFamily="18" charset="0"/>
              </a:rPr>
              <a:t> -Who  </a:t>
            </a:r>
            <a:r>
              <a:rPr lang="en-US" sz="1600" b="1" i="1" dirty="0">
                <a:cs typeface="Times New Roman" pitchFamily="18" charset="0"/>
              </a:rPr>
              <a:t>Decode and who </a:t>
            </a:r>
            <a:r>
              <a:rPr lang="en-US" sz="1600" b="1" i="1" dirty="0" smtClean="0">
                <a:cs typeface="Times New Roman" pitchFamily="18" charset="0"/>
              </a:rPr>
              <a:t>Encode   </a:t>
            </a:r>
            <a:r>
              <a:rPr lang="en-US" sz="2400" b="1" i="1" dirty="0" smtClean="0">
                <a:cs typeface="Times New Roman" pitchFamily="18" charset="0"/>
              </a:rPr>
              <a:t>? </a:t>
            </a:r>
          </a:p>
          <a:p>
            <a:pPr algn="justLow" rtl="0" eaLnBrk="0" hangingPunct="0"/>
            <a:r>
              <a:rPr lang="en-US" sz="1600" b="1" i="1" dirty="0" smtClean="0">
                <a:cs typeface="Times New Roman" pitchFamily="18" charset="0"/>
              </a:rPr>
              <a:t>- Draw   </a:t>
            </a:r>
            <a:endParaRPr lang="en-US" sz="1600" dirty="0"/>
          </a:p>
        </p:txBody>
      </p:sp>
      <p:sp>
        <p:nvSpPr>
          <p:cNvPr id="2057" name="مستطيل 10"/>
          <p:cNvSpPr>
            <a:spLocks noChangeArrowheads="1"/>
          </p:cNvSpPr>
          <p:nvPr/>
        </p:nvSpPr>
        <p:spPr bwMode="auto">
          <a:xfrm>
            <a:off x="1785918" y="6509587"/>
            <a:ext cx="3286148" cy="276999"/>
          </a:xfrm>
          <a:prstGeom prst="rect">
            <a:avLst/>
          </a:prstGeom>
          <a:noFill/>
          <a:ln w="9525">
            <a:noFill/>
            <a:miter lim="800000"/>
            <a:headEnd/>
            <a:tailEnd/>
          </a:ln>
        </p:spPr>
        <p:txBody>
          <a:bodyPr wrap="square">
            <a:spAutoFit/>
          </a:bodyPr>
          <a:lstStyle/>
          <a:p>
            <a:pPr algn="l" rtl="0"/>
            <a:r>
              <a:rPr lang="en-US" sz="1200" b="1" i="1" dirty="0"/>
              <a:t>Source</a:t>
            </a:r>
            <a:r>
              <a:rPr lang="en-US" sz="1200" b="1" i="1" dirty="0" smtClean="0"/>
              <a:t>:   </a:t>
            </a:r>
            <a:r>
              <a:rPr lang="en-US" sz="1200" b="1" i="1" dirty="0" err="1" smtClean="0"/>
              <a:t>Johali</a:t>
            </a:r>
            <a:r>
              <a:rPr lang="en-US" sz="1200" b="1" i="1" dirty="0" smtClean="0"/>
              <a:t> HPHUCOM; </a:t>
            </a:r>
            <a:r>
              <a:rPr lang="en-US" sz="1200" b="1" i="1" dirty="0" err="1" smtClean="0"/>
              <a:t>HuCOMPT</a:t>
            </a:r>
            <a:endParaRPr lang="ar-SA" sz="1200" dirty="0"/>
          </a:p>
        </p:txBody>
      </p:sp>
      <p:sp>
        <p:nvSpPr>
          <p:cNvPr id="10" name="عنصر نائب للتذييل 9"/>
          <p:cNvSpPr>
            <a:spLocks noGrp="1"/>
          </p:cNvSpPr>
          <p:nvPr>
            <p:ph type="ftr" sz="quarter" idx="11"/>
          </p:nvPr>
        </p:nvSpPr>
        <p:spPr>
          <a:xfrm>
            <a:off x="5000628" y="6494507"/>
            <a:ext cx="2428892" cy="292079"/>
          </a:xfrm>
        </p:spPr>
        <p:txBody>
          <a:bodyPr/>
          <a:lstStyle/>
          <a:p>
            <a:pPr>
              <a:defRPr/>
            </a:pPr>
            <a:r>
              <a:rPr lang="en-US" smtClean="0"/>
              <a:t>Johali1stFUHE2016</a:t>
            </a:r>
            <a:endParaRPr lang="en-US" dirty="0"/>
          </a:p>
        </p:txBody>
      </p:sp>
      <p:graphicFrame>
        <p:nvGraphicFramePr>
          <p:cNvPr id="62467" name="Object 8"/>
          <p:cNvGraphicFramePr>
            <a:graphicFrameLocks noChangeAspect="1"/>
          </p:cNvGraphicFramePr>
          <p:nvPr/>
        </p:nvGraphicFramePr>
        <p:xfrm>
          <a:off x="1259631" y="1124743"/>
          <a:ext cx="3240361" cy="1008113"/>
        </p:xfrm>
        <a:graphic>
          <a:graphicData uri="http://schemas.openxmlformats.org/presentationml/2006/ole">
            <p:oleObj spid="_x0000_s62467" name="شريحة" r:id="rId5" imgW="3290220" imgH="2467394" progId="PowerPoint.Slide.12">
              <p:embed/>
            </p:oleObj>
          </a:graphicData>
        </a:graphic>
      </p:graphicFrame>
    </p:spTree>
  </p:cSld>
  <p:clrMapOvr>
    <a:masterClrMapping/>
  </p:clrMapOvr>
  <p:transition>
    <p:push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4849509E-BEF9-4BCB-BBC4-0990C2DC5724}" type="slidenum">
              <a:rPr lang="ar-SA"/>
              <a:pPr>
                <a:defRPr/>
              </a:pPr>
              <a:t>73</a:t>
            </a:fld>
            <a:endParaRPr lang="en-US"/>
          </a:p>
        </p:txBody>
      </p:sp>
      <p:sp>
        <p:nvSpPr>
          <p:cNvPr id="96258" name="Rectangle 2"/>
          <p:cNvSpPr>
            <a:spLocks noGrp="1" noRot="1" noChangeArrowheads="1"/>
          </p:cNvSpPr>
          <p:nvPr>
            <p:ph type="title"/>
          </p:nvPr>
        </p:nvSpPr>
        <p:spPr>
          <a:xfrm>
            <a:off x="1357290" y="142852"/>
            <a:ext cx="7026296" cy="382568"/>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800" b="0" dirty="0" smtClean="0"/>
              <a:t>THE SEVEN (7) TOPS HEALTH COMMUNICTION SKILLS</a:t>
            </a:r>
          </a:p>
        </p:txBody>
      </p:sp>
      <p:sp>
        <p:nvSpPr>
          <p:cNvPr id="96259" name="Rectangle 3"/>
          <p:cNvSpPr>
            <a:spLocks noGrp="1" noRot="1" noChangeArrowheads="1"/>
          </p:cNvSpPr>
          <p:nvPr>
            <p:ph type="body" idx="1"/>
          </p:nvPr>
        </p:nvSpPr>
        <p:spPr>
          <a:xfrm>
            <a:off x="1071538" y="928670"/>
            <a:ext cx="7286676" cy="5143536"/>
          </a:xfrm>
        </p:spPr>
        <p:style>
          <a:lnRef idx="2">
            <a:schemeClr val="accent1"/>
          </a:lnRef>
          <a:fillRef idx="1">
            <a:schemeClr val="lt1"/>
          </a:fillRef>
          <a:effectRef idx="0">
            <a:schemeClr val="accent1"/>
          </a:effectRef>
          <a:fontRef idx="minor">
            <a:schemeClr val="dk1"/>
          </a:fontRef>
        </p:style>
        <p:txBody>
          <a:bodyPr/>
          <a:lstStyle/>
          <a:p>
            <a:pPr marL="609600" indent="-520700" algn="l" rtl="0" eaLnBrk="1" hangingPunct="1">
              <a:lnSpc>
                <a:spcPct val="80000"/>
              </a:lnSpc>
              <a:buFont typeface="+mj-lt"/>
              <a:buAutoNum type="arabicPeriod"/>
              <a:defRPr/>
            </a:pPr>
            <a:r>
              <a:rPr lang="en-US" sz="2400" dirty="0" smtClean="0"/>
              <a:t>Give accurate &amp; Adequate Feedback</a:t>
            </a:r>
          </a:p>
          <a:p>
            <a:pPr marL="609600" indent="-520700" algn="l" rtl="0" eaLnBrk="1" hangingPunct="1">
              <a:lnSpc>
                <a:spcPct val="80000"/>
              </a:lnSpc>
              <a:buFont typeface="+mj-lt"/>
              <a:buAutoNum type="arabicPeriod"/>
              <a:defRPr/>
            </a:pPr>
            <a:endParaRPr lang="en-US" sz="1600" dirty="0" smtClean="0"/>
          </a:p>
          <a:p>
            <a:pPr marL="609600" indent="-520700" algn="l" rtl="0" eaLnBrk="1" hangingPunct="1">
              <a:lnSpc>
                <a:spcPct val="80000"/>
              </a:lnSpc>
              <a:buFont typeface="+mj-lt"/>
              <a:buAutoNum type="arabicPeriod"/>
              <a:defRPr/>
            </a:pPr>
            <a:r>
              <a:rPr lang="en-US" sz="2400" dirty="0" smtClean="0"/>
              <a:t>Listening Carefully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Interpreting Accurately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Giving Clear Directions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Treating Others in Professional Manner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Communicating Information Clearly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Establishing One’s Credibility  </a:t>
            </a:r>
          </a:p>
          <a:p>
            <a:pPr marL="609600" indent="-520700" rtl="0" eaLnBrk="1" hangingPunct="1">
              <a:lnSpc>
                <a:spcPct val="80000"/>
              </a:lnSpc>
              <a:buNone/>
              <a:defRPr/>
            </a:pPr>
            <a:endParaRPr lang="en-US" sz="1400" dirty="0" smtClean="0">
              <a:solidFill>
                <a:srgbClr val="002060"/>
              </a:solidFill>
            </a:endParaRPr>
          </a:p>
          <a:p>
            <a:pPr marL="609600" indent="-520700" rtl="0" eaLnBrk="1" hangingPunct="1">
              <a:lnSpc>
                <a:spcPct val="80000"/>
              </a:lnSpc>
              <a:buNone/>
              <a:defRPr/>
            </a:pPr>
            <a:endParaRPr lang="en-US" sz="1400" dirty="0" smtClean="0">
              <a:solidFill>
                <a:srgbClr val="002060"/>
              </a:solidFill>
            </a:endParaRPr>
          </a:p>
          <a:p>
            <a:pPr marL="609600" indent="-520700" algn="ctr" rtl="0" eaLnBrk="1" hangingPunct="1">
              <a:lnSpc>
                <a:spcPct val="80000"/>
              </a:lnSpc>
              <a:buNone/>
              <a:defRPr/>
            </a:pPr>
            <a:r>
              <a:rPr lang="en-US" sz="1400" dirty="0" smtClean="0">
                <a:solidFill>
                  <a:srgbClr val="002060"/>
                </a:solidFill>
              </a:rPr>
              <a:t>(</a:t>
            </a:r>
            <a:r>
              <a:rPr lang="en-US" sz="1400" dirty="0" err="1" smtClean="0">
                <a:solidFill>
                  <a:srgbClr val="002060"/>
                </a:solidFill>
              </a:rPr>
              <a:t>Pagano</a:t>
            </a:r>
            <a:r>
              <a:rPr lang="en-US" sz="1400" dirty="0" smtClean="0">
                <a:solidFill>
                  <a:srgbClr val="002060"/>
                </a:solidFill>
              </a:rPr>
              <a:t> &amp; </a:t>
            </a:r>
            <a:r>
              <a:rPr lang="en-US" sz="1400" dirty="0" err="1" smtClean="0">
                <a:solidFill>
                  <a:srgbClr val="002060"/>
                </a:solidFill>
              </a:rPr>
              <a:t>ragan</a:t>
            </a:r>
            <a:r>
              <a:rPr lang="en-US" sz="1400" dirty="0" smtClean="0">
                <a:solidFill>
                  <a:srgbClr val="002060"/>
                </a:solidFill>
              </a:rPr>
              <a:t> 1992; 29) in </a:t>
            </a:r>
            <a:r>
              <a:rPr lang="en-US" sz="1400" dirty="0" err="1" smtClean="0">
                <a:solidFill>
                  <a:srgbClr val="002060"/>
                </a:solidFill>
              </a:rPr>
              <a:t>Johali</a:t>
            </a:r>
            <a:r>
              <a:rPr lang="en-US" sz="1400" dirty="0" smtClean="0">
                <a:solidFill>
                  <a:srgbClr val="002060"/>
                </a:solidFill>
              </a:rPr>
              <a:t> 2002, 2007, 2013 </a:t>
            </a:r>
          </a:p>
        </p:txBody>
      </p:sp>
    </p:spTree>
  </p:cSld>
  <p:clrMapOvr>
    <a:masterClrMapping/>
  </p:clrMapOvr>
  <p:transition>
    <p:push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14480" y="285728"/>
            <a:ext cx="5472122" cy="469881"/>
          </a:xfrm>
        </p:spPr>
        <p:style>
          <a:lnRef idx="2">
            <a:schemeClr val="accent1"/>
          </a:lnRef>
          <a:fillRef idx="1">
            <a:schemeClr val="lt1"/>
          </a:fillRef>
          <a:effectRef idx="0">
            <a:schemeClr val="accent1"/>
          </a:effectRef>
          <a:fontRef idx="minor">
            <a:schemeClr val="dk1"/>
          </a:fontRef>
        </p:style>
        <p:txBody>
          <a:bodyPr/>
          <a:lstStyle/>
          <a:p>
            <a:pPr algn="ctr"/>
            <a:r>
              <a:rPr lang="en-US" sz="2400" dirty="0" smtClean="0"/>
              <a:t>References &amp; Sources </a:t>
            </a:r>
            <a:endParaRPr lang="ar-SA" sz="2400" dirty="0"/>
          </a:p>
        </p:txBody>
      </p:sp>
      <p:sp>
        <p:nvSpPr>
          <p:cNvPr id="3" name="عنصر نائب للمحتوى 2"/>
          <p:cNvSpPr>
            <a:spLocks noGrp="1"/>
          </p:cNvSpPr>
          <p:nvPr>
            <p:ph idx="1"/>
          </p:nvPr>
        </p:nvSpPr>
        <p:spPr>
          <a:xfrm>
            <a:off x="428596" y="764704"/>
            <a:ext cx="8416954" cy="5500726"/>
          </a:xfrm>
        </p:spPr>
        <p:style>
          <a:lnRef idx="2">
            <a:schemeClr val="dk1"/>
          </a:lnRef>
          <a:fillRef idx="1">
            <a:schemeClr val="lt1"/>
          </a:fillRef>
          <a:effectRef idx="0">
            <a:schemeClr val="dk1"/>
          </a:effectRef>
          <a:fontRef idx="minor">
            <a:schemeClr val="dk1"/>
          </a:fontRef>
        </p:style>
        <p:txBody>
          <a:bodyPr/>
          <a:lstStyle/>
          <a:p>
            <a:pPr marL="228600" indent="-228600" algn="just" rtl="0"/>
            <a:endParaRPr lang="en-US" sz="1400" dirty="0" smtClean="0">
              <a:cs typeface="Times New Roman" pitchFamily="18" charset="0"/>
            </a:endParaRPr>
          </a:p>
          <a:p>
            <a:pPr marL="228600" indent="-228600" algn="just" rtl="0"/>
            <a:r>
              <a:rPr lang="en-US" sz="1400" dirty="0" err="1" smtClean="0">
                <a:cs typeface="Times New Roman" pitchFamily="18" charset="0"/>
              </a:rPr>
              <a:t>Bunton</a:t>
            </a:r>
            <a:r>
              <a:rPr lang="en-US" sz="1400" dirty="0" smtClean="0">
                <a:cs typeface="Times New Roman" pitchFamily="18" charset="0"/>
              </a:rPr>
              <a:t>, R. &amp; Macdonald, G. (1992). </a:t>
            </a:r>
            <a:r>
              <a:rPr lang="en-US" sz="1400" i="1" dirty="0" smtClean="0">
                <a:cs typeface="Times New Roman" pitchFamily="18" charset="0"/>
              </a:rPr>
              <a:t>Health Promotion: Disciplines and diversity.</a:t>
            </a:r>
            <a:r>
              <a:rPr lang="en-US" sz="1400" dirty="0" smtClean="0">
                <a:cs typeface="Times New Roman" pitchFamily="18" charset="0"/>
              </a:rPr>
              <a:t> London. </a:t>
            </a:r>
            <a:r>
              <a:rPr lang="en-US" sz="1400" dirty="0" err="1" smtClean="0">
                <a:cs typeface="Times New Roman" pitchFamily="18" charset="0"/>
              </a:rPr>
              <a:t>Routledge</a:t>
            </a:r>
            <a:r>
              <a:rPr lang="en-US" sz="1400" dirty="0" smtClean="0">
                <a:cs typeface="Times New Roman" pitchFamily="18" charset="0"/>
              </a:rPr>
              <a:t>.</a:t>
            </a:r>
          </a:p>
          <a:p>
            <a:pPr marL="228600" indent="-228600" algn="just" rtl="0"/>
            <a:r>
              <a:rPr lang="en-US" sz="1400" dirty="0" smtClean="0">
                <a:cs typeface="Times New Roman" pitchFamily="18" charset="0"/>
              </a:rPr>
              <a:t>De </a:t>
            </a:r>
            <a:r>
              <a:rPr lang="en-US" sz="1400" dirty="0" err="1" smtClean="0">
                <a:cs typeface="Times New Roman" pitchFamily="18" charset="0"/>
              </a:rPr>
              <a:t>Leeuw</a:t>
            </a:r>
            <a:r>
              <a:rPr lang="en-US" sz="1400" dirty="0" smtClean="0">
                <a:cs typeface="Times New Roman" pitchFamily="18" charset="0"/>
              </a:rPr>
              <a:t>, E. &amp; Hussein, A. (1999). Islamic health promotion and </a:t>
            </a:r>
            <a:r>
              <a:rPr lang="en-US" sz="1400" dirty="0" err="1" smtClean="0">
                <a:cs typeface="Times New Roman" pitchFamily="18" charset="0"/>
              </a:rPr>
              <a:t>interculturalization</a:t>
            </a:r>
            <a:r>
              <a:rPr lang="en-US" sz="1400" dirty="0" smtClean="0">
                <a:cs typeface="Times New Roman" pitchFamily="18" charset="0"/>
              </a:rPr>
              <a:t>. </a:t>
            </a:r>
            <a:r>
              <a:rPr lang="en-US" sz="1400" i="1" dirty="0" smtClean="0">
                <a:cs typeface="Times New Roman" pitchFamily="18" charset="0"/>
              </a:rPr>
              <a:t>Health Promotion International, Volume 14 No 4, 347-353.</a:t>
            </a:r>
            <a:endParaRPr lang="en-US" sz="1400" dirty="0" smtClean="0">
              <a:cs typeface="Times New Roman" pitchFamily="18" charset="0"/>
            </a:endParaRPr>
          </a:p>
          <a:p>
            <a:pPr algn="l" rtl="0"/>
            <a:r>
              <a:rPr lang="en-US" sz="1400" dirty="0" smtClean="0"/>
              <a:t>Elaine M. Murphy, “Promoting Healthy Behavior,” </a:t>
            </a:r>
            <a:r>
              <a:rPr lang="en-US" sz="1400" i="1" dirty="0" smtClean="0"/>
              <a:t>Health Bulletin 2</a:t>
            </a:r>
            <a:r>
              <a:rPr lang="en-US" sz="1400" dirty="0" smtClean="0"/>
              <a:t> (Washington, DC: Population Reference Bureau, 2005). Available online at </a:t>
            </a:r>
            <a:r>
              <a:rPr lang="en-US" sz="1400" dirty="0" smtClean="0">
                <a:hlinkClick r:id="rId2"/>
              </a:rPr>
              <a:t>www.prb.org</a:t>
            </a:r>
            <a:endParaRPr lang="en-US" sz="1400" dirty="0" smtClean="0">
              <a:cs typeface="Times New Roman" pitchFamily="18" charset="0"/>
            </a:endParaRPr>
          </a:p>
          <a:p>
            <a:pPr marL="228600" indent="-228600" algn="just" rtl="0"/>
            <a:r>
              <a:rPr lang="en-US" sz="1400" dirty="0" smtClean="0">
                <a:cs typeface="Times New Roman" pitchFamily="18" charset="0"/>
              </a:rPr>
              <a:t>Green W. L. &amp; </a:t>
            </a:r>
            <a:r>
              <a:rPr lang="en-US" sz="1400" dirty="0" err="1" smtClean="0">
                <a:cs typeface="Times New Roman" pitchFamily="18" charset="0"/>
              </a:rPr>
              <a:t>Kreuter</a:t>
            </a:r>
            <a:r>
              <a:rPr lang="en-US" sz="1400" dirty="0" smtClean="0">
                <a:cs typeface="Times New Roman" pitchFamily="18" charset="0"/>
              </a:rPr>
              <a:t> W. M. (1999). </a:t>
            </a:r>
            <a:r>
              <a:rPr lang="en-US" sz="1400" i="1" dirty="0" smtClean="0">
                <a:cs typeface="Times New Roman" pitchFamily="18" charset="0"/>
              </a:rPr>
              <a:t>Health Promotion Planning: An Educational and Ecological Approach. </a:t>
            </a:r>
            <a:r>
              <a:rPr lang="en-US" sz="1400" dirty="0" smtClean="0">
                <a:cs typeface="Times New Roman" pitchFamily="18" charset="0"/>
              </a:rPr>
              <a:t>3rd ed. Mountain View. Mayfield Publishing Company.</a:t>
            </a:r>
          </a:p>
          <a:p>
            <a:pPr marL="228600" indent="-228600" algn="just" rtl="0"/>
            <a:r>
              <a:rPr lang="en-US" sz="1400" dirty="0" err="1" smtClean="0">
                <a:cs typeface="Times New Roman" pitchFamily="18" charset="0"/>
              </a:rPr>
              <a:t>Kemm</a:t>
            </a:r>
            <a:r>
              <a:rPr lang="en-US" sz="1400" dirty="0" smtClean="0">
                <a:cs typeface="Times New Roman" pitchFamily="18" charset="0"/>
              </a:rPr>
              <a:t>, J. &amp; Close, A. (1995).</a:t>
            </a:r>
            <a:r>
              <a:rPr lang="en-US" sz="1400" i="1" dirty="0" smtClean="0">
                <a:cs typeface="Times New Roman" pitchFamily="18" charset="0"/>
              </a:rPr>
              <a:t> Health Promotion: Theory and Practice. </a:t>
            </a:r>
            <a:r>
              <a:rPr lang="en-US" sz="1400" dirty="0" smtClean="0">
                <a:cs typeface="Times New Roman" pitchFamily="18" charset="0"/>
              </a:rPr>
              <a:t>London. Macmillan Press LTD. </a:t>
            </a:r>
          </a:p>
          <a:p>
            <a:pPr algn="just" rtl="0"/>
            <a:endParaRPr lang="en-US" sz="1400" dirty="0" smtClean="0">
              <a:cs typeface="Times New Roman" pitchFamily="18" charset="0"/>
            </a:endParaRPr>
          </a:p>
          <a:p>
            <a:pPr algn="just" rtl="0"/>
            <a:r>
              <a:rPr lang="en-US" sz="1400" dirty="0" err="1" smtClean="0">
                <a:cs typeface="Times New Roman" pitchFamily="18" charset="0"/>
              </a:rPr>
              <a:t>Ruck</a:t>
            </a:r>
            <a:r>
              <a:rPr lang="en-US" sz="1400" dirty="0" smtClean="0">
                <a:cs typeface="Times New Roman" pitchFamily="18" charset="0"/>
              </a:rPr>
              <a:t>, N. (2002). Child Care in </a:t>
            </a:r>
            <a:r>
              <a:rPr lang="en-US" sz="1400" dirty="0" err="1" smtClean="0">
                <a:cs typeface="Times New Roman" pitchFamily="18" charset="0"/>
              </a:rPr>
              <a:t>Islam:Lessons</a:t>
            </a:r>
            <a:r>
              <a:rPr lang="en-US" sz="1400" dirty="0" smtClean="0">
                <a:cs typeface="Times New Roman" pitchFamily="18" charset="0"/>
              </a:rPr>
              <a:t> for health promotion. </a:t>
            </a:r>
            <a:r>
              <a:rPr lang="en-US" sz="1400" i="1" dirty="0" smtClean="0">
                <a:cs typeface="Times New Roman" pitchFamily="18" charset="0"/>
              </a:rPr>
              <a:t>Islamic </a:t>
            </a:r>
            <a:r>
              <a:rPr lang="en-US" sz="1400" i="1" dirty="0" err="1" smtClean="0">
                <a:cs typeface="Times New Roman" pitchFamily="18" charset="0"/>
              </a:rPr>
              <a:t>supercourse</a:t>
            </a:r>
            <a:r>
              <a:rPr lang="en-US" sz="1400" i="1" dirty="0" smtClean="0">
                <a:cs typeface="Times New Roman" pitchFamily="18" charset="0"/>
              </a:rPr>
              <a:t> lectures. </a:t>
            </a:r>
            <a:r>
              <a:rPr lang="en-US" sz="1400" dirty="0" smtClean="0">
                <a:cs typeface="Times New Roman" pitchFamily="18" charset="0"/>
                <a:hlinkClick r:id="rId3"/>
              </a:rPr>
              <a:t>http://www.pitt.edu/~super1/lecture/lec4981/index.htm</a:t>
            </a:r>
            <a:endParaRPr lang="en-US" sz="1400" dirty="0" smtClean="0">
              <a:cs typeface="Times New Roman" pitchFamily="18" charset="0"/>
            </a:endParaRPr>
          </a:p>
          <a:p>
            <a:pPr marL="228600" indent="-228600" algn="just" rtl="0"/>
            <a:endParaRPr lang="en-US" sz="1400" dirty="0" smtClean="0">
              <a:cs typeface="Times New Roman" pitchFamily="18" charset="0"/>
            </a:endParaRPr>
          </a:p>
          <a:p>
            <a:pPr marL="228600" indent="-228600" algn="just" rtl="0"/>
            <a:r>
              <a:rPr lang="en-US" sz="1400" dirty="0" err="1" smtClean="0">
                <a:cs typeface="Times New Roman" pitchFamily="18" charset="0"/>
              </a:rPr>
              <a:t>Naidoo</a:t>
            </a:r>
            <a:r>
              <a:rPr lang="en-US" sz="1400" dirty="0" smtClean="0">
                <a:cs typeface="Times New Roman" pitchFamily="18" charset="0"/>
              </a:rPr>
              <a:t>, J. &amp; Wills, J. (2000). </a:t>
            </a:r>
            <a:r>
              <a:rPr lang="en-US" sz="1400" i="1" dirty="0" smtClean="0">
                <a:cs typeface="Times New Roman" pitchFamily="18" charset="0"/>
              </a:rPr>
              <a:t>Health Promotion Foundations for Practice.</a:t>
            </a:r>
            <a:r>
              <a:rPr lang="en-US" sz="1400" dirty="0" smtClean="0">
                <a:cs typeface="Times New Roman" pitchFamily="18" charset="0"/>
              </a:rPr>
              <a:t> 2nd ed. </a:t>
            </a:r>
            <a:r>
              <a:rPr lang="en-US" sz="1400" dirty="0" err="1" smtClean="0">
                <a:cs typeface="Times New Roman" pitchFamily="18" charset="0"/>
              </a:rPr>
              <a:t>Bailliere</a:t>
            </a:r>
            <a:r>
              <a:rPr lang="en-US" sz="1400" dirty="0" smtClean="0">
                <a:cs typeface="Times New Roman" pitchFamily="18" charset="0"/>
              </a:rPr>
              <a:t> Tindal. Harcourt Publishers Limited. </a:t>
            </a:r>
          </a:p>
          <a:p>
            <a:pPr marL="228600" indent="-228600" algn="just" rtl="0"/>
            <a:r>
              <a:rPr lang="en-US" sz="1400" dirty="0" smtClean="0">
                <a:cs typeface="Times New Roman" pitchFamily="18" charset="0"/>
              </a:rPr>
              <a:t>World Health Organization. (1986). </a:t>
            </a:r>
            <a:r>
              <a:rPr lang="en-US" sz="1400" i="1" dirty="0" smtClean="0">
                <a:cs typeface="Times New Roman" pitchFamily="18" charset="0"/>
              </a:rPr>
              <a:t>Ottawa Charter for health promotion.</a:t>
            </a:r>
            <a:r>
              <a:rPr lang="en-US" sz="1400" dirty="0" smtClean="0">
                <a:cs typeface="Times New Roman" pitchFamily="18" charset="0"/>
              </a:rPr>
              <a:t> Geneva. WHO.</a:t>
            </a:r>
          </a:p>
          <a:p>
            <a:pPr algn="just" rtl="0">
              <a:buNone/>
            </a:pPr>
            <a:endParaRPr lang="ar-SA" sz="2000" dirty="0">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357554" y="6494507"/>
            <a:ext cx="2895600" cy="36351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74</a:t>
            </a:fld>
            <a:endParaRPr lang="en-US"/>
          </a:p>
        </p:txBody>
      </p:sp>
      <p:pic>
        <p:nvPicPr>
          <p:cNvPr id="7" name="Picture 4" descr="HE Resources &amp; References new the Islamic Ethics"/>
          <p:cNvPicPr>
            <a:picLocks noChangeAspect="1" noChangeArrowheads="1"/>
          </p:cNvPicPr>
          <p:nvPr/>
        </p:nvPicPr>
        <p:blipFill>
          <a:blip r:embed="rId4" cstate="print"/>
          <a:srcRect/>
          <a:stretch>
            <a:fillRect/>
          </a:stretch>
        </p:blipFill>
        <p:spPr bwMode="auto">
          <a:xfrm>
            <a:off x="2987824" y="4725144"/>
            <a:ext cx="3168352" cy="15005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push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44475"/>
            <a:ext cx="6635080" cy="592237"/>
          </a:xfrm>
        </p:spPr>
        <p:style>
          <a:lnRef idx="2">
            <a:schemeClr val="accent1"/>
          </a:lnRef>
          <a:fillRef idx="1">
            <a:schemeClr val="lt1"/>
          </a:fillRef>
          <a:effectRef idx="0">
            <a:schemeClr val="accent1"/>
          </a:effectRef>
          <a:fontRef idx="minor">
            <a:schemeClr val="dk1"/>
          </a:fontRef>
        </p:style>
        <p:txBody>
          <a:bodyPr/>
          <a:lstStyle/>
          <a:p>
            <a:r>
              <a:rPr lang="en-US" sz="2400" dirty="0" smtClean="0"/>
              <a:t>Other with Internet resources West – Islam  </a:t>
            </a:r>
            <a:endParaRPr lang="ar-SA" sz="2400" dirty="0"/>
          </a:p>
        </p:txBody>
      </p:sp>
      <p:sp>
        <p:nvSpPr>
          <p:cNvPr id="3" name="عنصر نائب للمحتوى 2"/>
          <p:cNvSpPr>
            <a:spLocks noGrp="1"/>
          </p:cNvSpPr>
          <p:nvPr>
            <p:ph idx="1"/>
          </p:nvPr>
        </p:nvSpPr>
        <p:spPr>
          <a:xfrm>
            <a:off x="683568" y="1772816"/>
            <a:ext cx="8007350" cy="3600400"/>
          </a:xfrm>
        </p:spPr>
        <p:style>
          <a:lnRef idx="2">
            <a:schemeClr val="dk1"/>
          </a:lnRef>
          <a:fillRef idx="1">
            <a:schemeClr val="lt1"/>
          </a:fillRef>
          <a:effectRef idx="0">
            <a:schemeClr val="dk1"/>
          </a:effectRef>
          <a:fontRef idx="minor">
            <a:schemeClr val="dk1"/>
          </a:fontRef>
        </p:style>
        <p:txBody>
          <a:bodyPr/>
          <a:lstStyle/>
          <a:p>
            <a:pPr algn="l" rtl="0"/>
            <a:r>
              <a:rPr lang="en-US" sz="1800" dirty="0" err="1" smtClean="0">
                <a:solidFill>
                  <a:schemeClr val="bg1"/>
                </a:solidFill>
                <a:hlinkClick r:id="rId2"/>
              </a:rPr>
              <a:t>History_of_Health_Education_and_Promotion</a:t>
            </a:r>
            <a:r>
              <a:rPr lang="en-US" sz="1800" dirty="0" smtClean="0">
                <a:solidFill>
                  <a:schemeClr val="bg1"/>
                </a:solidFill>
                <a:hlinkClick r:id="rId2"/>
              </a:rPr>
              <a:t>_(</a:t>
            </a:r>
            <a:r>
              <a:rPr lang="en-US" sz="1800" dirty="0" smtClean="0">
                <a:solidFill>
                  <a:schemeClr val="bg1"/>
                </a:solidFill>
              </a:rPr>
              <a:t>American</a:t>
            </a:r>
            <a:r>
              <a:rPr lang="en-US" sz="1800" dirty="0" smtClean="0">
                <a:solidFill>
                  <a:schemeClr val="bg1"/>
                </a:solidFill>
                <a:hlinkClick r:id="rId2"/>
              </a:rPr>
              <a:t>) </a:t>
            </a:r>
          </a:p>
          <a:p>
            <a:pPr algn="l" rtl="0">
              <a:buNone/>
            </a:pPr>
            <a:r>
              <a:rPr lang="en-US" sz="1800" dirty="0" smtClean="0">
                <a:solidFill>
                  <a:schemeClr val="bg1"/>
                </a:solidFill>
                <a:hlinkClick r:id="rId2"/>
              </a:rPr>
              <a:t>http://www.powershow.com/view/664f5-N2NiY/History_of_Health_Education_and_Promotion_powerpoint_ppt_presentation</a:t>
            </a:r>
            <a:endParaRPr lang="en-US" sz="1800" dirty="0" smtClean="0">
              <a:solidFill>
                <a:schemeClr val="bg1"/>
              </a:solidFill>
            </a:endParaRPr>
          </a:p>
          <a:p>
            <a:pPr algn="l" rtl="0">
              <a:buNone/>
            </a:pPr>
            <a:endParaRPr lang="en-US" sz="1800" dirty="0" smtClean="0">
              <a:solidFill>
                <a:schemeClr val="bg1"/>
              </a:solidFill>
            </a:endParaRPr>
          </a:p>
          <a:p>
            <a:pPr algn="just" rtl="0"/>
            <a:r>
              <a:rPr lang="en-US" sz="2400" b="1" dirty="0" err="1" smtClean="0">
                <a:solidFill>
                  <a:schemeClr val="bg1"/>
                </a:solidFill>
              </a:rPr>
              <a:t>Ibn</a:t>
            </a:r>
            <a:r>
              <a:rPr lang="en-US" sz="2400" b="1" dirty="0" smtClean="0">
                <a:solidFill>
                  <a:schemeClr val="bg1"/>
                </a:solidFill>
              </a:rPr>
              <a:t> </a:t>
            </a:r>
            <a:r>
              <a:rPr lang="en-US" sz="2400" b="1" dirty="0" err="1" smtClean="0">
                <a:solidFill>
                  <a:schemeClr val="bg1"/>
                </a:solidFill>
              </a:rPr>
              <a:t>Rushd’s</a:t>
            </a:r>
            <a:r>
              <a:rPr lang="en-US" sz="2400" b="1" dirty="0" smtClean="0">
                <a:solidFill>
                  <a:schemeClr val="bg1"/>
                </a:solidFill>
              </a:rPr>
              <a:t> </a:t>
            </a:r>
            <a:r>
              <a:rPr lang="en-US" sz="2400" b="1" dirty="0" err="1" smtClean="0">
                <a:solidFill>
                  <a:schemeClr val="bg1"/>
                </a:solidFill>
              </a:rPr>
              <a:t>Defence</a:t>
            </a:r>
            <a:r>
              <a:rPr lang="en-US" sz="2400" b="1" dirty="0" smtClean="0">
                <a:solidFill>
                  <a:schemeClr val="bg1"/>
                </a:solidFill>
              </a:rPr>
              <a:t> of Philosophy as a Response to </a:t>
            </a:r>
            <a:r>
              <a:rPr lang="en-US" sz="2400" b="1" dirty="0" err="1" smtClean="0">
                <a:solidFill>
                  <a:schemeClr val="bg1"/>
                </a:solidFill>
              </a:rPr>
              <a:t>Ghazali’s</a:t>
            </a:r>
            <a:r>
              <a:rPr lang="en-US" sz="2400" b="1" dirty="0" smtClean="0">
                <a:solidFill>
                  <a:schemeClr val="bg1"/>
                </a:solidFill>
              </a:rPr>
              <a:t> Challenge in the Name of Islamic Theology by </a:t>
            </a:r>
            <a:r>
              <a:rPr lang="en-US" sz="2400" i="1" dirty="0" smtClean="0">
                <a:solidFill>
                  <a:schemeClr val="bg1"/>
                </a:solidFill>
              </a:rPr>
              <a:t>Catherine Perry</a:t>
            </a:r>
            <a:endParaRPr lang="en-US" sz="2400" dirty="0" smtClean="0">
              <a:solidFill>
                <a:schemeClr val="bg1"/>
              </a:solidFill>
            </a:endParaRPr>
          </a:p>
          <a:p>
            <a:pPr algn="ctr" rtl="0">
              <a:buNone/>
            </a:pPr>
            <a:r>
              <a:rPr lang="en-US" sz="1600" b="1" u="sng" dirty="0" smtClean="0">
                <a:solidFill>
                  <a:schemeClr val="bg1"/>
                </a:solidFill>
                <a:hlinkClick r:id="rId3"/>
              </a:rPr>
              <a:t>http://www.allamaiqbal.com/publications/journals/review/apr06/06.htm</a:t>
            </a:r>
            <a:r>
              <a:rPr lang="en-US" sz="1600" b="1" u="sng" dirty="0" smtClean="0">
                <a:solidFill>
                  <a:schemeClr val="bg1"/>
                </a:solidFill>
              </a:rPr>
              <a:t>  </a:t>
            </a:r>
            <a:r>
              <a:rPr lang="en-US" sz="1600" b="1" dirty="0" smtClean="0">
                <a:solidFill>
                  <a:schemeClr val="bg1"/>
                </a:solidFill>
              </a:rPr>
              <a:t> </a:t>
            </a:r>
            <a:endParaRPr lang="en-US" sz="1600" dirty="0" smtClean="0">
              <a:solidFill>
                <a:schemeClr val="bg1"/>
              </a:solidFill>
            </a:endParaRPr>
          </a:p>
          <a:p>
            <a:pPr algn="l" rtl="0">
              <a:buNone/>
            </a:pPr>
            <a:endParaRPr lang="en-US" sz="1800" dirty="0" smtClean="0">
              <a:solidFill>
                <a:schemeClr val="bg1"/>
              </a:solidFill>
            </a:endParaRPr>
          </a:p>
          <a:p>
            <a:pPr algn="l" rtl="0">
              <a:buNone/>
            </a:pPr>
            <a:endParaRPr lang="en-US" sz="1800" dirty="0" smtClean="0">
              <a:solidFill>
                <a:schemeClr val="bg1"/>
              </a:solidFill>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75</a:t>
            </a:fld>
            <a:endParaRPr lang="en-US"/>
          </a:p>
        </p:txBody>
      </p:sp>
    </p:spTree>
  </p:cSld>
  <p:clrMapOvr>
    <a:masterClrMapping/>
  </p:clrMapOvr>
  <p:transition>
    <p:push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9552" y="1844824"/>
            <a:ext cx="8229600" cy="3312368"/>
          </a:xfrm>
        </p:spPr>
        <p:style>
          <a:lnRef idx="2">
            <a:schemeClr val="accent1"/>
          </a:lnRef>
          <a:fillRef idx="1">
            <a:schemeClr val="lt1"/>
          </a:fillRef>
          <a:effectRef idx="0">
            <a:schemeClr val="accent1"/>
          </a:effectRef>
          <a:fontRef idx="minor">
            <a:schemeClr val="dk1"/>
          </a:fontRef>
        </p:style>
        <p:txBody>
          <a:bodyPr/>
          <a:lstStyle/>
          <a:p>
            <a:pPr algn="ctr" rtl="0" eaLnBrk="1" hangingPunct="1">
              <a:defRPr/>
            </a:pPr>
            <a:r>
              <a:rPr lang="en-US" sz="4000" dirty="0" smtClean="0">
                <a:solidFill>
                  <a:schemeClr val="bg1"/>
                </a:solidFill>
              </a:rPr>
              <a:t>My Best Wishes to be: </a:t>
            </a:r>
            <a:br>
              <a:rPr lang="en-US" sz="4000" dirty="0" smtClean="0">
                <a:solidFill>
                  <a:schemeClr val="bg1"/>
                </a:solidFill>
              </a:rPr>
            </a:br>
            <a:r>
              <a:rPr lang="en-US" sz="4000" dirty="0" smtClean="0">
                <a:solidFill>
                  <a:schemeClr val="bg1"/>
                </a:solidFill>
              </a:rPr>
              <a:t> </a:t>
            </a:r>
            <a:r>
              <a:rPr lang="en-US" sz="2400" i="1" dirty="0" smtClean="0">
                <a:solidFill>
                  <a:schemeClr val="bg1"/>
                </a:solidFill>
              </a:rPr>
              <a:t>Positive Smart </a:t>
            </a:r>
            <a:r>
              <a:rPr lang="en-US" sz="2400" i="1" dirty="0" smtClean="0">
                <a:solidFill>
                  <a:schemeClr val="bg1"/>
                </a:solidFill>
                <a:latin typeface="Arial"/>
              </a:rPr>
              <a:t>“</a:t>
            </a:r>
            <a:r>
              <a:rPr lang="en-US" sz="2400" i="1" dirty="0" smtClean="0">
                <a:solidFill>
                  <a:schemeClr val="bg1"/>
                </a:solidFill>
              </a:rPr>
              <a:t>Real Muslim</a:t>
            </a:r>
            <a:r>
              <a:rPr lang="en-US" sz="2400" i="1" dirty="0" smtClean="0">
                <a:solidFill>
                  <a:schemeClr val="bg1"/>
                </a:solidFill>
                <a:latin typeface="Arial"/>
              </a:rPr>
              <a:t>”</a:t>
            </a:r>
            <a:r>
              <a:rPr lang="en-US" sz="2400" i="1" dirty="0" smtClean="0">
                <a:solidFill>
                  <a:schemeClr val="bg1"/>
                </a:solidFill>
              </a:rPr>
              <a:t>  </a:t>
            </a:r>
            <a:r>
              <a:rPr lang="en-US" sz="2400" i="1" dirty="0" err="1" smtClean="0">
                <a:solidFill>
                  <a:schemeClr val="bg1"/>
                </a:solidFill>
              </a:rPr>
              <a:t>FuHE</a:t>
            </a:r>
            <a:r>
              <a:rPr lang="en-US" sz="2400" i="1" dirty="0" smtClean="0">
                <a:solidFill>
                  <a:schemeClr val="bg1"/>
                </a:solidFill>
              </a:rPr>
              <a:t> - </a:t>
            </a:r>
            <a:r>
              <a:rPr lang="en-US" sz="2400" i="1" dirty="0" err="1" smtClean="0">
                <a:solidFill>
                  <a:schemeClr val="bg1"/>
                </a:solidFill>
              </a:rPr>
              <a:t>HuCOMHE</a:t>
            </a:r>
            <a:r>
              <a:rPr lang="en-US" sz="2400" i="1" dirty="0" smtClean="0">
                <a:solidFill>
                  <a:schemeClr val="bg1"/>
                </a:solidFill>
              </a:rPr>
              <a:t> </a:t>
            </a:r>
            <a:r>
              <a:rPr lang="en-US" sz="2800" i="1" dirty="0" smtClean="0">
                <a:solidFill>
                  <a:schemeClr val="bg1"/>
                </a:solidFill>
              </a:rPr>
              <a:t/>
            </a:r>
            <a:br>
              <a:rPr lang="en-US" sz="2800" i="1" dirty="0" smtClean="0">
                <a:solidFill>
                  <a:schemeClr val="bg1"/>
                </a:solidFill>
              </a:rPr>
            </a:br>
            <a:r>
              <a:rPr lang="ar-SA" sz="2800" i="1" dirty="0" smtClean="0">
                <a:solidFill>
                  <a:schemeClr val="bg1"/>
                </a:solidFill>
              </a:rPr>
              <a:t/>
            </a:r>
            <a:br>
              <a:rPr lang="ar-SA" sz="2800" i="1" dirty="0" smtClean="0">
                <a:solidFill>
                  <a:schemeClr val="bg1"/>
                </a:solidFill>
              </a:rPr>
            </a:br>
            <a:r>
              <a:rPr lang="en-US" sz="2800" i="1" dirty="0" err="1" smtClean="0">
                <a:solidFill>
                  <a:schemeClr val="bg1"/>
                </a:solidFill>
              </a:rPr>
              <a:t>Eisa</a:t>
            </a:r>
            <a:r>
              <a:rPr lang="en-US" sz="2800" i="1" dirty="0" smtClean="0">
                <a:solidFill>
                  <a:schemeClr val="bg1"/>
                </a:solidFill>
              </a:rPr>
              <a:t>  Ali  </a:t>
            </a:r>
            <a:r>
              <a:rPr lang="en-US" sz="2800" i="1" dirty="0" err="1" smtClean="0">
                <a:solidFill>
                  <a:schemeClr val="bg1"/>
                </a:solidFill>
              </a:rPr>
              <a:t>Johali</a:t>
            </a:r>
            <a:r>
              <a:rPr lang="en-US" sz="2800" i="1" dirty="0" smtClean="0">
                <a:solidFill>
                  <a:schemeClr val="bg1"/>
                </a:solidFill>
              </a:rPr>
              <a:t> </a:t>
            </a:r>
            <a:br>
              <a:rPr lang="en-US" sz="2800" i="1" dirty="0" smtClean="0">
                <a:solidFill>
                  <a:schemeClr val="bg1"/>
                </a:solidFill>
              </a:rPr>
            </a:br>
            <a:r>
              <a:rPr lang="en-US" sz="2400" i="1" dirty="0" smtClean="0">
                <a:solidFill>
                  <a:schemeClr val="bg1"/>
                </a:solidFill>
              </a:rPr>
              <a:t>the lecturer; </a:t>
            </a:r>
            <a:r>
              <a:rPr lang="en-US" sz="2400" b="0" i="1" dirty="0" smtClean="0">
                <a:solidFill>
                  <a:schemeClr val="bg1"/>
                </a:solidFill>
              </a:rPr>
              <a:t>Riyadh </a:t>
            </a:r>
            <a:r>
              <a:rPr lang="en-US" sz="2400" i="1" dirty="0" smtClean="0">
                <a:solidFill>
                  <a:schemeClr val="bg1"/>
                </a:solidFill>
              </a:rPr>
              <a:t> 28 August 2012 –  30 Aug 2015 </a:t>
            </a:r>
            <a:endParaRPr lang="en-US" sz="4000" dirty="0" smtClean="0">
              <a:solidFill>
                <a:schemeClr val="bg1"/>
              </a:solidFill>
            </a:endParaRPr>
          </a:p>
        </p:txBody>
      </p:sp>
      <p:sp>
        <p:nvSpPr>
          <p:cNvPr id="75778" name="عنصر نائب للتاريخ 3"/>
          <p:cNvSpPr>
            <a:spLocks noGrp="1"/>
          </p:cNvSpPr>
          <p:nvPr>
            <p:ph type="dt" sz="half" idx="10"/>
          </p:nvPr>
        </p:nvSpPr>
        <p:spPr>
          <a:xfrm>
            <a:off x="457200" y="6248400"/>
            <a:ext cx="2133600" cy="457200"/>
          </a:xfrm>
          <a:prstGeom prst="rect">
            <a:avLst/>
          </a:prstGeom>
          <a:noFill/>
        </p:spPr>
        <p:txBody>
          <a:bodyPr/>
          <a:lstStyle/>
          <a:p>
            <a:r>
              <a:rPr lang="ar-SA" smtClean="0"/>
              <a:t>CHS382</a:t>
            </a:r>
            <a:endParaRPr lang="en-US"/>
          </a:p>
        </p:txBody>
      </p:sp>
      <p:sp>
        <p:nvSpPr>
          <p:cNvPr id="75780" name="عنصر نائب لرقم الشريحة 5"/>
          <p:cNvSpPr>
            <a:spLocks noGrp="1"/>
          </p:cNvSpPr>
          <p:nvPr>
            <p:ph type="sldNum" sz="quarter" idx="12"/>
          </p:nvPr>
        </p:nvSpPr>
        <p:spPr>
          <a:xfrm>
            <a:off x="6553200" y="6248400"/>
            <a:ext cx="2133600" cy="457200"/>
          </a:xfrm>
          <a:prstGeom prst="rect">
            <a:avLst/>
          </a:prstGeom>
          <a:noFill/>
        </p:spPr>
        <p:txBody>
          <a:bodyPr/>
          <a:lstStyle/>
          <a:p>
            <a:fld id="{7C7E3952-FF65-4E55-BF58-5F7180FA75AA}" type="slidenum">
              <a:rPr lang="ar-SA"/>
              <a:pPr/>
              <a:t>76</a:t>
            </a:fld>
            <a:endParaRPr lang="en-US"/>
          </a:p>
        </p:txBody>
      </p:sp>
      <p:sp>
        <p:nvSpPr>
          <p:cNvPr id="75783" name="Rectangle 7"/>
          <p:cNvSpPr>
            <a:spLocks noChangeArrowheads="1"/>
          </p:cNvSpPr>
          <p:nvPr/>
        </p:nvSpPr>
        <p:spPr bwMode="auto">
          <a:xfrm>
            <a:off x="611188" y="125710"/>
            <a:ext cx="7920037" cy="923330"/>
          </a:xfrm>
          <a:prstGeom prst="rect">
            <a:avLst/>
          </a:prstGeom>
          <a:ln>
            <a:headEnd/>
            <a:tailEnd/>
          </a:ln>
        </p:spPr>
        <p:style>
          <a:lnRef idx="3">
            <a:schemeClr val="lt1"/>
          </a:lnRef>
          <a:fillRef idx="1">
            <a:schemeClr val="dk1"/>
          </a:fillRef>
          <a:effectRef idx="1">
            <a:schemeClr val="dk1"/>
          </a:effectRef>
          <a:fontRef idx="minor">
            <a:schemeClr val="lt1"/>
          </a:fontRef>
        </p:style>
        <p:txBody>
          <a:bodyPr anchor="ctr">
            <a:spAutoFit/>
          </a:bodyPr>
          <a:lstStyle/>
          <a:p>
            <a:pPr algn="ctr" rtl="0"/>
            <a:r>
              <a:rPr lang="en-US" dirty="0">
                <a:ln>
                  <a:solidFill>
                    <a:schemeClr val="accent2">
                      <a:lumMod val="40000"/>
                      <a:lumOff val="60000"/>
                    </a:schemeClr>
                  </a:solidFill>
                </a:ln>
                <a:solidFill>
                  <a:srgbClr val="00B050"/>
                </a:solidFill>
                <a:latin typeface="Times New Roman" pitchFamily="18" charset="0"/>
                <a:cs typeface="Times New Roman" pitchFamily="18" charset="0"/>
              </a:rPr>
              <a:t>Finally; </a:t>
            </a:r>
            <a:endParaRPr lang="en-US" dirty="0" smtClean="0">
              <a:ln>
                <a:solidFill>
                  <a:schemeClr val="accent2">
                    <a:lumMod val="40000"/>
                    <a:lumOff val="60000"/>
                  </a:schemeClr>
                </a:solidFill>
              </a:ln>
              <a:solidFill>
                <a:srgbClr val="00B050"/>
              </a:solidFill>
              <a:latin typeface="Times New Roman" pitchFamily="18" charset="0"/>
              <a:cs typeface="Times New Roman" pitchFamily="18" charset="0"/>
            </a:endParaRPr>
          </a:p>
          <a:p>
            <a:pPr algn="ctr" rtl="0"/>
            <a:endParaRPr lang="en-US" dirty="0" smtClean="0">
              <a:ln>
                <a:solidFill>
                  <a:schemeClr val="accent2">
                    <a:lumMod val="40000"/>
                    <a:lumOff val="60000"/>
                  </a:schemeClr>
                </a:solidFill>
              </a:ln>
              <a:solidFill>
                <a:srgbClr val="00B050"/>
              </a:solidFill>
              <a:latin typeface="Times New Roman" pitchFamily="18" charset="0"/>
              <a:cs typeface="Times New Roman" pitchFamily="18" charset="0"/>
            </a:endParaRPr>
          </a:p>
          <a:p>
            <a:pPr algn="ctr" rtl="0"/>
            <a:r>
              <a:rPr lang="en-US" dirty="0" smtClean="0">
                <a:ln>
                  <a:solidFill>
                    <a:schemeClr val="accent2">
                      <a:lumMod val="40000"/>
                      <a:lumOff val="60000"/>
                    </a:schemeClr>
                  </a:solidFill>
                </a:ln>
                <a:solidFill>
                  <a:srgbClr val="00B050"/>
                </a:solidFill>
                <a:latin typeface="Times New Roman" pitchFamily="18" charset="0"/>
                <a:cs typeface="Times New Roman" pitchFamily="18" charset="0"/>
              </a:rPr>
              <a:t>Because </a:t>
            </a:r>
            <a:r>
              <a:rPr lang="en-US" dirty="0">
                <a:ln>
                  <a:solidFill>
                    <a:schemeClr val="accent2">
                      <a:lumMod val="40000"/>
                      <a:lumOff val="60000"/>
                    </a:schemeClr>
                  </a:solidFill>
                </a:ln>
                <a:solidFill>
                  <a:srgbClr val="00B050"/>
                </a:solidFill>
                <a:latin typeface="Times New Roman" pitchFamily="18" charset="0"/>
                <a:cs typeface="Times New Roman" pitchFamily="18" charset="0"/>
              </a:rPr>
              <a:t>it reflect the reality of our life “Islam”; I would like to end with this saying:  </a:t>
            </a:r>
            <a:endParaRPr lang="ar-SA" dirty="0">
              <a:ln>
                <a:solidFill>
                  <a:schemeClr val="accent2">
                    <a:lumMod val="40000"/>
                    <a:lumOff val="60000"/>
                  </a:schemeClr>
                </a:solidFill>
              </a:ln>
              <a:solidFill>
                <a:srgbClr val="00B050"/>
              </a:solidFill>
              <a:latin typeface="Times New Roman" pitchFamily="18" charset="0"/>
              <a:cs typeface="Times New Roman" pitchFamily="18" charset="0"/>
            </a:endParaRPr>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42976" y="-142900"/>
            <a:ext cx="7358114" cy="357190"/>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b="1" dirty="0" err="1" smtClean="0"/>
              <a:t>Johali</a:t>
            </a:r>
            <a:r>
              <a:rPr lang="en-US" sz="1800" b="1" dirty="0" smtClean="0"/>
              <a:t> Teaching &amp; Learning Plan  – L Plan </a:t>
            </a:r>
            <a:endParaRPr lang="ar-SA" sz="1800" b="1" dirty="0"/>
          </a:p>
        </p:txBody>
      </p:sp>
      <p:sp>
        <p:nvSpPr>
          <p:cNvPr id="6" name="عنصر نائب لرقم الشريحة 5"/>
          <p:cNvSpPr>
            <a:spLocks noGrp="1"/>
          </p:cNvSpPr>
          <p:nvPr>
            <p:ph type="sldNum" sz="quarter" idx="12"/>
          </p:nvPr>
        </p:nvSpPr>
        <p:spPr>
          <a:xfrm>
            <a:off x="8663046" y="6500834"/>
            <a:ext cx="480986" cy="327047"/>
          </a:xfrm>
        </p:spPr>
        <p:txBody>
          <a:bodyPr/>
          <a:lstStyle/>
          <a:p>
            <a:pPr>
              <a:defRPr/>
            </a:pPr>
            <a:fld id="{978C93D2-0CD3-44E6-B74B-98515F7048D2}" type="slidenum">
              <a:rPr lang="ar-SA" sz="1000" smtClean="0"/>
              <a:pPr>
                <a:defRPr/>
              </a:pPr>
              <a:t>8</a:t>
            </a:fld>
            <a:endParaRPr lang="en-US" sz="1000" dirty="0"/>
          </a:p>
        </p:txBody>
      </p:sp>
      <p:sp>
        <p:nvSpPr>
          <p:cNvPr id="7" name="عنصر نائب للتذييل 6"/>
          <p:cNvSpPr>
            <a:spLocks noGrp="1"/>
          </p:cNvSpPr>
          <p:nvPr>
            <p:ph type="ftr" sz="quarter" idx="11"/>
          </p:nvPr>
        </p:nvSpPr>
        <p:spPr>
          <a:xfrm>
            <a:off x="3429000" y="6643710"/>
            <a:ext cx="2895600" cy="255609"/>
          </a:xfrm>
        </p:spPr>
        <p:txBody>
          <a:bodyPr/>
          <a:lstStyle/>
          <a:p>
            <a:pPr>
              <a:defRPr/>
            </a:pPr>
            <a:r>
              <a:rPr lang="en-US" sz="1000" smtClean="0"/>
              <a:t>Johali1stFUHE2016</a:t>
            </a:r>
            <a:endParaRPr lang="en-US" sz="1000" dirty="0"/>
          </a:p>
        </p:txBody>
      </p:sp>
      <p:graphicFrame>
        <p:nvGraphicFramePr>
          <p:cNvPr id="8" name="جدول 7"/>
          <p:cNvGraphicFramePr>
            <a:graphicFrameLocks noGrp="1"/>
          </p:cNvGraphicFramePr>
          <p:nvPr/>
        </p:nvGraphicFramePr>
        <p:xfrm>
          <a:off x="500034" y="548680"/>
          <a:ext cx="8429684" cy="6090982"/>
        </p:xfrm>
        <a:graphic>
          <a:graphicData uri="http://schemas.openxmlformats.org/drawingml/2006/table">
            <a:tbl>
              <a:tblPr>
                <a:effectLst>
                  <a:innerShdw blurRad="63500" dist="50800" dir="16200000">
                    <a:prstClr val="black">
                      <a:alpha val="50000"/>
                    </a:prstClr>
                  </a:innerShdw>
                </a:effectLst>
              </a:tblPr>
              <a:tblGrid>
                <a:gridCol w="5737852"/>
                <a:gridCol w="1286442"/>
                <a:gridCol w="1405390"/>
              </a:tblGrid>
              <a:tr h="43115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800" b="1" dirty="0">
                          <a:solidFill>
                            <a:schemeClr val="bg1">
                              <a:lumMod val="75000"/>
                            </a:schemeClr>
                          </a:solidFill>
                          <a:latin typeface="Times New Roman" pitchFamily="18" charset="0"/>
                          <a:ea typeface="Times New Roman"/>
                          <a:cs typeface="Times New Roman" pitchFamily="18" charset="0"/>
                        </a:rPr>
                        <a:t>TOPICS </a:t>
                      </a:r>
                      <a:r>
                        <a:rPr lang="ar-SA" sz="1800" b="1" dirty="0" err="1" smtClean="0">
                          <a:solidFill>
                            <a:schemeClr val="bg1">
                              <a:lumMod val="75000"/>
                            </a:schemeClr>
                          </a:solidFill>
                          <a:latin typeface="Times New Roman" pitchFamily="18" charset="0"/>
                          <a:ea typeface="Times New Roman"/>
                          <a:cs typeface="Times New Roman" pitchFamily="18" charset="0"/>
                        </a:rPr>
                        <a:t>-</a:t>
                      </a:r>
                      <a:r>
                        <a:rPr lang="ar-SA" sz="1800" b="1" dirty="0" smtClean="0">
                          <a:solidFill>
                            <a:schemeClr val="bg1">
                              <a:lumMod val="75000"/>
                            </a:schemeClr>
                          </a:solidFill>
                          <a:latin typeface="Times New Roman" pitchFamily="18" charset="0"/>
                          <a:ea typeface="Times New Roman"/>
                          <a:cs typeface="Times New Roman" pitchFamily="18" charset="0"/>
                        </a:rPr>
                        <a:t> </a:t>
                      </a:r>
                      <a:r>
                        <a:rPr lang="fr-FR" sz="1800" b="1" dirty="0" err="1" smtClean="0">
                          <a:solidFill>
                            <a:schemeClr val="bg1">
                              <a:lumMod val="75000"/>
                            </a:schemeClr>
                          </a:solidFill>
                          <a:latin typeface="Times New Roman" pitchFamily="18" charset="0"/>
                          <a:ea typeface="Times New Roman"/>
                          <a:cs typeface="Times New Roman" pitchFamily="18" charset="0"/>
                        </a:rPr>
                        <a:t>Teaching</a:t>
                      </a:r>
                      <a:r>
                        <a:rPr lang="fr-FR" sz="1800" b="1" dirty="0" smtClean="0">
                          <a:solidFill>
                            <a:schemeClr val="bg1">
                              <a:lumMod val="75000"/>
                            </a:schemeClr>
                          </a:solidFill>
                          <a:latin typeface="Times New Roman" pitchFamily="18" charset="0"/>
                          <a:ea typeface="Times New Roman"/>
                          <a:cs typeface="Times New Roman" pitchFamily="18" charset="0"/>
                        </a:rPr>
                        <a:t> and Learning Activités</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AU" sz="1800" b="1" dirty="0" smtClean="0">
                          <a:solidFill>
                            <a:schemeClr val="bg1">
                              <a:lumMod val="75000"/>
                            </a:schemeClr>
                          </a:solidFill>
                          <a:latin typeface="Times New Roman" pitchFamily="18" charset="0"/>
                          <a:ea typeface="Times New Roman"/>
                          <a:cs typeface="Times New Roman" pitchFamily="18" charset="0"/>
                        </a:rPr>
                        <a:t>Hours  </a:t>
                      </a:r>
                      <a:r>
                        <a:rPr lang="en-US" sz="1800" b="1" dirty="0" smtClean="0">
                          <a:solidFill>
                            <a:schemeClr val="bg1">
                              <a:lumMod val="75000"/>
                            </a:schemeClr>
                          </a:solidFill>
                          <a:latin typeface="Times New Roman" pitchFamily="18" charset="0"/>
                          <a:ea typeface="Times New Roman"/>
                          <a:cs typeface="Times New Roman" pitchFamily="18" charset="0"/>
                        </a:rPr>
                        <a:t>(30)</a:t>
                      </a:r>
                      <a:endParaRPr lang="en-US" sz="1800" b="1"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AU" sz="1800" b="1" dirty="0" smtClean="0">
                          <a:solidFill>
                            <a:schemeClr val="bg1">
                              <a:lumMod val="75000"/>
                            </a:schemeClr>
                          </a:solidFill>
                          <a:latin typeface="Times New Roman" pitchFamily="18" charset="0"/>
                          <a:ea typeface="Times New Roman"/>
                          <a:cs typeface="Times New Roman" pitchFamily="18" charset="0"/>
                        </a:rPr>
                        <a:t>Weeks</a:t>
                      </a:r>
                      <a:r>
                        <a:rPr lang="en-US" sz="1800" b="1" baseline="0" dirty="0" smtClean="0">
                          <a:solidFill>
                            <a:schemeClr val="bg1">
                              <a:lumMod val="75000"/>
                            </a:schemeClr>
                          </a:solidFill>
                          <a:latin typeface="Times New Roman" pitchFamily="18" charset="0"/>
                          <a:ea typeface="Times New Roman"/>
                          <a:cs typeface="Times New Roman" pitchFamily="18" charset="0"/>
                        </a:rPr>
                        <a:t> </a:t>
                      </a:r>
                      <a:r>
                        <a:rPr lang="en-US" sz="1800" b="1" dirty="0" smtClean="0">
                          <a:solidFill>
                            <a:schemeClr val="bg1">
                              <a:lumMod val="75000"/>
                            </a:schemeClr>
                          </a:solidFill>
                          <a:latin typeface="Times New Roman" pitchFamily="18" charset="0"/>
                          <a:ea typeface="Times New Roman"/>
                          <a:cs typeface="Times New Roman" pitchFamily="18" charset="0"/>
                        </a:rPr>
                        <a:t>(15)</a:t>
                      </a:r>
                      <a:endParaRPr lang="en-US" sz="1800" b="1"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r>
              <a:tr h="669897">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Reason, ready, react to prerequisites and willing to success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a:t>
                      </a:r>
                      <a:r>
                        <a:rPr lang="en-US" sz="1800" baseline="30000" dirty="0" smtClean="0">
                          <a:solidFill>
                            <a:schemeClr val="bg1">
                              <a:lumMod val="75000"/>
                            </a:schemeClr>
                          </a:solidFill>
                          <a:latin typeface="Times New Roman" pitchFamily="18" charset="0"/>
                          <a:ea typeface="Times New Roman"/>
                          <a:cs typeface="Times New Roman" pitchFamily="18" charset="0"/>
                        </a:rPr>
                        <a:t>st</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656301">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Historical developments of 'health education and promotion' (HEP) – origin, grow to evolution</a:t>
                      </a:r>
                      <a:r>
                        <a:rPr lang="en-US" sz="1800" baseline="0" dirty="0" smtClean="0">
                          <a:solidFill>
                            <a:schemeClr val="bg1">
                              <a:lumMod val="75000"/>
                            </a:schemeClr>
                          </a:solidFill>
                          <a:latin typeface="Times New Roman" pitchFamily="18" charset="0"/>
                          <a:cs typeface="Times New Roman" pitchFamily="18" charset="0"/>
                        </a:rPr>
                        <a:t> </a:t>
                      </a:r>
                      <a:endParaRPr lang="en-US" sz="1800" dirty="0" smtClean="0">
                        <a:solidFill>
                          <a:schemeClr val="bg1">
                            <a:lumMod val="75000"/>
                          </a:schemeClr>
                        </a:solidFill>
                        <a:latin typeface="Times New Roman" pitchFamily="18" charset="0"/>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r>
                        <a:rPr lang="en-US" sz="1800" baseline="30000" dirty="0" smtClean="0">
                          <a:solidFill>
                            <a:schemeClr val="bg1">
                              <a:lumMod val="75000"/>
                            </a:schemeClr>
                          </a:solidFill>
                          <a:latin typeface="Times New Roman" pitchFamily="18" charset="0"/>
                          <a:ea typeface="Times New Roman"/>
                          <a:cs typeface="Times New Roman" pitchFamily="18" charset="0"/>
                        </a:rPr>
                        <a:t>nd</a:t>
                      </a:r>
                      <a:r>
                        <a:rPr lang="en-US" sz="1800" dirty="0" smtClean="0">
                          <a:solidFill>
                            <a:schemeClr val="bg1">
                              <a:lumMod val="75000"/>
                            </a:schemeClr>
                          </a:solidFill>
                          <a:latin typeface="Times New Roman" pitchFamily="18" charset="0"/>
                          <a:ea typeface="Times New Roman"/>
                          <a:cs typeface="Times New Roman" pitchFamily="18" charset="0"/>
                        </a:rPr>
                        <a:t> – 3</a:t>
                      </a:r>
                      <a:r>
                        <a:rPr lang="en-US" sz="1800" baseline="30000" dirty="0" smtClean="0">
                          <a:solidFill>
                            <a:schemeClr val="bg1">
                              <a:lumMod val="75000"/>
                            </a:schemeClr>
                          </a:solidFill>
                          <a:latin typeface="Times New Roman" pitchFamily="18" charset="0"/>
                          <a:ea typeface="Times New Roman"/>
                          <a:cs typeface="Times New Roman" pitchFamily="18" charset="0"/>
                        </a:rPr>
                        <a:t>rd</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baseline="0" dirty="0" smtClean="0">
                          <a:solidFill>
                            <a:schemeClr val="bg1">
                              <a:lumMod val="75000"/>
                            </a:schemeClr>
                          </a:solidFill>
                          <a:latin typeface="Times New Roman" pitchFamily="18" charset="0"/>
                          <a:ea typeface="Times New Roman"/>
                          <a:cs typeface="Times New Roman" pitchFamily="18" charset="0"/>
                        </a:rPr>
                        <a:t> </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21835">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Essential Philosophical</a:t>
                      </a:r>
                      <a:r>
                        <a:rPr lang="en-US" sz="1800" baseline="0" dirty="0" smtClean="0">
                          <a:solidFill>
                            <a:schemeClr val="bg1">
                              <a:lumMod val="75000"/>
                            </a:schemeClr>
                          </a:solidFill>
                          <a:latin typeface="Times New Roman" pitchFamily="18" charset="0"/>
                          <a:cs typeface="Times New Roman" pitchFamily="18" charset="0"/>
                        </a:rPr>
                        <a:t> – Scientific  Theories &amp; Model </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Images and Fundamentals of HEP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 6</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baseline="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25930">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baseline="0" dirty="0" smtClean="0">
                          <a:solidFill>
                            <a:schemeClr val="bg1">
                              <a:lumMod val="75000"/>
                            </a:schemeClr>
                          </a:solidFill>
                          <a:latin typeface="Times New Roman" pitchFamily="18" charset="0"/>
                          <a:cs typeface="Times New Roman" pitchFamily="18" charset="0"/>
                        </a:rPr>
                        <a:t>HE Essentials - </a:t>
                      </a:r>
                      <a:r>
                        <a:rPr lang="en-US" sz="1800" dirty="0" smtClean="0">
                          <a:solidFill>
                            <a:schemeClr val="bg1">
                              <a:lumMod val="75000"/>
                            </a:schemeClr>
                          </a:solidFill>
                          <a:latin typeface="Times New Roman" pitchFamily="18" charset="0"/>
                          <a:cs typeface="Times New Roman" pitchFamily="18" charset="0"/>
                        </a:rPr>
                        <a:t>Ethical Basses”</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rowSpan="2">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rowSpan="2">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7</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dirty="0">
                          <a:solidFill>
                            <a:schemeClr val="bg1">
                              <a:lumMod val="75000"/>
                            </a:schemeClr>
                          </a:solidFill>
                          <a:latin typeface="Times New Roman" pitchFamily="18" charset="0"/>
                          <a:ea typeface="Times New Roman"/>
                          <a:cs typeface="Times New Roman" pitchFamily="18" charset="0"/>
                        </a:rPr>
                        <a:t>– </a:t>
                      </a:r>
                      <a:r>
                        <a:rPr lang="en-US" sz="1800" dirty="0" smtClean="0">
                          <a:solidFill>
                            <a:schemeClr val="bg1">
                              <a:lumMod val="75000"/>
                            </a:schemeClr>
                          </a:solidFill>
                          <a:latin typeface="Times New Roman" pitchFamily="18" charset="0"/>
                          <a:ea typeface="Times New Roman"/>
                          <a:cs typeface="Times New Roman" pitchFamily="18" charset="0"/>
                        </a:rPr>
                        <a:t>8</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65574">
                <a:tc>
                  <a:txBody>
                    <a:bodyPr/>
                    <a:lstStyle/>
                    <a:p>
                      <a:pPr marL="342900" marR="0" lvl="0" indent="-342900" algn="ctr" defTabSz="914400" rtl="0" eaLnBrk="1" fontAlgn="auto" latinLnBrk="0" hangingPunct="1">
                        <a:lnSpc>
                          <a:spcPct val="115000"/>
                        </a:lnSpc>
                        <a:spcBef>
                          <a:spcPts val="0"/>
                        </a:spcBef>
                        <a:spcAft>
                          <a:spcPts val="1000"/>
                        </a:spcAft>
                        <a:buClrTx/>
                        <a:buSzTx/>
                        <a:buFont typeface="Wingdings"/>
                        <a:buNone/>
                        <a:tabLst>
                          <a:tab pos="457200" algn="l"/>
                        </a:tabLst>
                        <a:defRPr/>
                      </a:pPr>
                      <a:r>
                        <a:rPr lang="en-US" sz="1800" dirty="0" smtClean="0">
                          <a:solidFill>
                            <a:schemeClr val="bg1">
                              <a:lumMod val="75000"/>
                            </a:schemeClr>
                          </a:solidFill>
                          <a:latin typeface="Times New Roman" pitchFamily="18" charset="0"/>
                          <a:ea typeface="Times New Roman"/>
                          <a:cs typeface="Times New Roman" pitchFamily="18" charset="0"/>
                        </a:rPr>
                        <a:t>1</a:t>
                      </a:r>
                      <a:r>
                        <a:rPr lang="en-US" sz="1800" b="1" baseline="30000" dirty="0" smtClean="0">
                          <a:solidFill>
                            <a:schemeClr val="bg1">
                              <a:lumMod val="75000"/>
                            </a:schemeClr>
                          </a:solidFill>
                          <a:latin typeface="Times New Roman" pitchFamily="18" charset="0"/>
                          <a:ea typeface="Times New Roman"/>
                          <a:cs typeface="Times New Roman" pitchFamily="18" charset="0"/>
                        </a:rPr>
                        <a:t>st</a:t>
                      </a:r>
                      <a:r>
                        <a:rPr lang="en-US" sz="1800" b="1" baseline="0" dirty="0" smtClean="0">
                          <a:solidFill>
                            <a:schemeClr val="bg1">
                              <a:lumMod val="75000"/>
                            </a:schemeClr>
                          </a:solidFill>
                          <a:latin typeface="Times New Roman" pitchFamily="18" charset="0"/>
                          <a:ea typeface="Times New Roman"/>
                          <a:cs typeface="Times New Roman" pitchFamily="18" charset="0"/>
                        </a:rPr>
                        <a:t> Mid Term Exam\Assignment Plan </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v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v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951129">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Basic Human Health Communication (BHHC): Define &amp; The</a:t>
                      </a:r>
                      <a:r>
                        <a:rPr lang="en-US" sz="1800" baseline="0" dirty="0" smtClean="0">
                          <a:solidFill>
                            <a:schemeClr val="bg1">
                              <a:lumMod val="75000"/>
                            </a:schemeClr>
                          </a:solidFill>
                          <a:latin typeface="Times New Roman" pitchFamily="18" charset="0"/>
                          <a:cs typeface="Times New Roman" pitchFamily="18" charset="0"/>
                        </a:rPr>
                        <a:t> 4Cs </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BHHC: Most</a:t>
                      </a:r>
                      <a:r>
                        <a:rPr lang="en-US" sz="1800" baseline="0" dirty="0" smtClean="0">
                          <a:solidFill>
                            <a:schemeClr val="bg1">
                              <a:lumMod val="75000"/>
                            </a:schemeClr>
                          </a:solidFill>
                          <a:latin typeface="Times New Roman" pitchFamily="18" charset="0"/>
                          <a:cs typeface="Times New Roman" pitchFamily="18" charset="0"/>
                        </a:rPr>
                        <a:t> Common S</a:t>
                      </a:r>
                      <a:r>
                        <a:rPr lang="en-US" sz="1800" dirty="0" smtClean="0">
                          <a:solidFill>
                            <a:schemeClr val="bg1">
                              <a:lumMod val="75000"/>
                            </a:schemeClr>
                          </a:solidFill>
                          <a:latin typeface="Times New Roman" pitchFamily="18" charset="0"/>
                          <a:cs typeface="Times New Roman" pitchFamily="18" charset="0"/>
                        </a:rPr>
                        <a:t>cientific Theories and</a:t>
                      </a:r>
                      <a:r>
                        <a:rPr lang="en-US" sz="1800" baseline="0" dirty="0" smtClean="0">
                          <a:solidFill>
                            <a:schemeClr val="bg1">
                              <a:lumMod val="75000"/>
                            </a:schemeClr>
                          </a:solidFill>
                          <a:latin typeface="Times New Roman" pitchFamily="18" charset="0"/>
                          <a:cs typeface="Times New Roman" pitchFamily="18" charset="0"/>
                        </a:rPr>
                        <a:t> M</a:t>
                      </a:r>
                      <a:r>
                        <a:rPr lang="en-US" sz="1800" dirty="0" smtClean="0">
                          <a:solidFill>
                            <a:schemeClr val="bg1">
                              <a:lumMod val="75000"/>
                            </a:schemeClr>
                          </a:solidFill>
                          <a:latin typeface="Times New Roman" pitchFamily="18" charset="0"/>
                          <a:cs typeface="Times New Roman" pitchFamily="18" charset="0"/>
                        </a:rPr>
                        <a:t>odels</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9-11</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00671">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BHC:</a:t>
                      </a:r>
                      <a:r>
                        <a:rPr lang="en-US" sz="1800" baseline="0" dirty="0" smtClean="0">
                          <a:solidFill>
                            <a:schemeClr val="bg1">
                              <a:lumMod val="75000"/>
                            </a:schemeClr>
                          </a:solidFill>
                          <a:latin typeface="Times New Roman" pitchFamily="18" charset="0"/>
                          <a:cs typeface="Times New Roman" pitchFamily="18" charset="0"/>
                        </a:rPr>
                        <a:t> Types-Levels &amp; HC Process N. Model</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2000" baseline="0" dirty="0" smtClean="0">
                          <a:solidFill>
                            <a:schemeClr val="bg1">
                              <a:lumMod val="75000"/>
                            </a:schemeClr>
                          </a:solidFill>
                          <a:latin typeface="Times New Roman" pitchFamily="18" charset="0"/>
                          <a:cs typeface="Times New Roman" pitchFamily="18" charset="0"/>
                        </a:rPr>
                        <a:t>Proactive HCP Network</a:t>
                      </a:r>
                      <a:r>
                        <a:rPr lang="en-US" sz="1800" baseline="0" dirty="0" smtClean="0">
                          <a:solidFill>
                            <a:schemeClr val="bg1">
                              <a:lumMod val="75000"/>
                            </a:schemeClr>
                          </a:solidFill>
                          <a:latin typeface="Times New Roman" pitchFamily="18" charset="0"/>
                          <a:cs typeface="Times New Roman" pitchFamily="18" charset="0"/>
                        </a:rPr>
                        <a:t> </a:t>
                      </a:r>
                      <a:endParaRPr lang="en-US" sz="1800" dirty="0" smtClean="0">
                        <a:solidFill>
                          <a:schemeClr val="bg1">
                            <a:lumMod val="75000"/>
                          </a:schemeClr>
                        </a:solidFill>
                        <a:latin typeface="Times New Roman" pitchFamily="18" charset="0"/>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12-14</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74314">
                <a:tc>
                  <a:txBody>
                    <a:bodyPr/>
                    <a:lstStyle/>
                    <a:p>
                      <a:pPr marL="342900" marR="0" lvl="0" indent="-342900" algn="ctr" defTabSz="914400" rtl="0" eaLnBrk="1" fontAlgn="auto" latinLnBrk="0" hangingPunct="1">
                        <a:lnSpc>
                          <a:spcPct val="115000"/>
                        </a:lnSpc>
                        <a:spcBef>
                          <a:spcPts val="0"/>
                        </a:spcBef>
                        <a:spcAft>
                          <a:spcPts val="1000"/>
                        </a:spcAft>
                        <a:buClrTx/>
                        <a:buSzTx/>
                        <a:buFont typeface="Wingdings"/>
                        <a:buNone/>
                        <a:tabLst>
                          <a:tab pos="457200" algn="l"/>
                        </a:tabLst>
                        <a:defRPr/>
                      </a:pPr>
                      <a:r>
                        <a:rPr lang="en-US" sz="1800" b="1" dirty="0" smtClean="0">
                          <a:solidFill>
                            <a:schemeClr val="bg1">
                              <a:lumMod val="75000"/>
                            </a:schemeClr>
                          </a:solidFill>
                          <a:latin typeface="Times New Roman" pitchFamily="18" charset="0"/>
                          <a:ea typeface="Times New Roman"/>
                          <a:cs typeface="Times New Roman" pitchFamily="18" charset="0"/>
                        </a:rPr>
                        <a:t>2</a:t>
                      </a:r>
                      <a:r>
                        <a:rPr lang="en-US" sz="1800" b="1" baseline="30000" dirty="0" smtClean="0">
                          <a:solidFill>
                            <a:schemeClr val="bg1">
                              <a:lumMod val="75000"/>
                            </a:schemeClr>
                          </a:solidFill>
                          <a:latin typeface="Times New Roman" pitchFamily="18" charset="0"/>
                          <a:ea typeface="Times New Roman"/>
                          <a:cs typeface="Times New Roman" pitchFamily="18" charset="0"/>
                        </a:rPr>
                        <a:t>nd</a:t>
                      </a:r>
                      <a:r>
                        <a:rPr lang="en-US" sz="1800" b="1" dirty="0" smtClean="0">
                          <a:solidFill>
                            <a:schemeClr val="bg1">
                              <a:lumMod val="75000"/>
                            </a:schemeClr>
                          </a:solidFill>
                          <a:latin typeface="Times New Roman" pitchFamily="18" charset="0"/>
                          <a:ea typeface="Times New Roman"/>
                          <a:cs typeface="Times New Roman" pitchFamily="18" charset="0"/>
                        </a:rPr>
                        <a:t> Mid Term Exam\ Submit</a:t>
                      </a:r>
                      <a:r>
                        <a:rPr lang="en-US" sz="1800" b="1" baseline="0" dirty="0" smtClean="0">
                          <a:solidFill>
                            <a:schemeClr val="bg1">
                              <a:lumMod val="75000"/>
                            </a:schemeClr>
                          </a:solidFill>
                          <a:latin typeface="Times New Roman" pitchFamily="18" charset="0"/>
                          <a:ea typeface="Times New Roman"/>
                          <a:cs typeface="Times New Roman" pitchFamily="18" charset="0"/>
                        </a:rPr>
                        <a:t>-Present Assignments</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15</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13582">
                <a:tc gridSpan="3">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ea typeface="Times New Roman"/>
                          <a:cs typeface="Times New Roman" pitchFamily="18" charset="0"/>
                        </a:rPr>
                        <a:t>FINAL EXAM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
        <p:nvSpPr>
          <p:cNvPr id="9" name="عنصر نائب للتاريخ 8"/>
          <p:cNvSpPr>
            <a:spLocks noGrp="1"/>
          </p:cNvSpPr>
          <p:nvPr>
            <p:ph type="dt" sz="half" idx="10"/>
          </p:nvPr>
        </p:nvSpPr>
        <p:spPr>
          <a:xfrm>
            <a:off x="71438" y="6500834"/>
            <a:ext cx="1142976" cy="357166"/>
          </a:xfrm>
        </p:spPr>
        <p:txBody>
          <a:bodyPr/>
          <a:lstStyle/>
          <a:p>
            <a:pPr>
              <a:defRPr/>
            </a:pPr>
            <a:r>
              <a:rPr lang="ar-SA" smtClean="0"/>
              <a:t>CHS382</a:t>
            </a:r>
            <a:endParaRPr lang="en-US" dirty="0"/>
          </a:p>
        </p:txBody>
      </p:sp>
    </p:spTree>
  </p:cSld>
  <p:clrMapOvr>
    <a:masterClrMapping/>
  </p:clrMapOvr>
  <p:transition>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500166" y="-27384"/>
            <a:ext cx="5857916" cy="500066"/>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1800" dirty="0" err="1" smtClean="0"/>
              <a:t>J</a:t>
            </a:r>
            <a:r>
              <a:rPr lang="en-US" sz="1100" dirty="0" err="1" smtClean="0"/>
              <a:t>ohali</a:t>
            </a:r>
            <a:r>
              <a:rPr lang="en-US" sz="1800" dirty="0" smtClean="0"/>
              <a:t> Reasoning (</a:t>
            </a:r>
            <a:r>
              <a:rPr lang="en-US" sz="1800" dirty="0" smtClean="0">
                <a:latin typeface="Arial Black" pitchFamily="34" charset="0"/>
              </a:rPr>
              <a:t>Why</a:t>
            </a:r>
            <a:r>
              <a:rPr lang="en-US" sz="1800" dirty="0" smtClean="0"/>
              <a:t> FUHE ? ) </a:t>
            </a:r>
            <a:endParaRPr lang="ar-SA" sz="1800" dirty="0"/>
          </a:p>
        </p:txBody>
      </p:sp>
      <p:sp>
        <p:nvSpPr>
          <p:cNvPr id="5" name="Rectangle 1"/>
          <p:cNvSpPr>
            <a:spLocks noChangeArrowheads="1"/>
          </p:cNvSpPr>
          <p:nvPr/>
        </p:nvSpPr>
        <p:spPr bwMode="auto">
          <a:xfrm>
            <a:off x="179512" y="476672"/>
            <a:ext cx="8820472" cy="557075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1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Educator Job Description</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Title</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Health Education Specialist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Scientific Degree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Bachelor Degree AMS .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requirements</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A Competent Graduate Bachelor in his / her Profession’s</a:t>
            </a:r>
            <a:r>
              <a:rPr kumimoji="0" lang="en-US" sz="12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Specific Knowledge &amp; Skills: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Knowledge of health and educational issues,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teaching methods and technologies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Communication and Counseling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Reported to: </a:t>
            </a:r>
            <a:r>
              <a:rPr kumimoji="0" lang="en-US" sz="12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Consultant </a:t>
            </a: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Master\PhD</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Definition (Summary)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and Promotion job is a focal point for all allied health professions and health issues. Thus, HE have to work effectively with health teams, with community and organization representatives, they have to </a:t>
            </a:r>
            <a:r>
              <a:rPr kumimoji="0" lang="en-US" sz="1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facilitate,</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teach and promote clients to learn how to improve and maintain healthy behaviors.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Major Job Duties: </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 a part of the Health team and under the above “Reported” health personnel; HE will be in charge in the following “Duties and Responsibilities”: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Assessing patients, school and community health education needs (</a:t>
            </a:r>
            <a:r>
              <a:rPr kumimoji="0" lang="en-US" sz="14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a:t>
            </a:r>
            <a:r>
              <a:rPr kumimoji="0" lang="en-US" sz="1400" b="1" i="1" u="none" strike="noStrike" cap="none" normalizeH="0" baseline="30000" dirty="0" smtClean="0">
                <a:ln>
                  <a:noFill/>
                </a:ln>
                <a:solidFill>
                  <a:schemeClr val="bg1"/>
                </a:solidFill>
                <a:effectLst/>
                <a:latin typeface="Arial" pitchFamily="34" charset="0"/>
                <a:ea typeface="Times New Roman" pitchFamily="18" charset="0"/>
                <a:cs typeface="Arial" pitchFamily="34" charset="0"/>
              </a:rPr>
              <a:t>sT</a:t>
            </a:r>
            <a:r>
              <a:rPr kumimoji="0" lang="en-US" sz="1400" b="1" i="1"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n-US" sz="1600" b="1" i="1" u="none" strike="noStrike" cap="none" normalizeH="0" dirty="0" smtClean="0">
                <a:ln>
                  <a:noFill/>
                </a:ln>
                <a:solidFill>
                  <a:schemeClr val="bg1"/>
                </a:solidFill>
                <a:effectLst/>
                <a:latin typeface="Arial" pitchFamily="34" charset="0"/>
                <a:ea typeface="Times New Roman" pitchFamily="18" charset="0"/>
                <a:cs typeface="Arial" pitchFamily="34" charset="0"/>
              </a:rPr>
              <a:t>communication with  clients )</a:t>
            </a:r>
            <a:endParaRPr lang="en-US" sz="1400" b="1"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Managing and organizing health education activities.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Participate in providing health education in the local community (Inside Health Services and outside organizations such schools and industries..);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Select health education methodology appropriate to the target clients taken in consideration cultural interests and needs.</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Prepare and participate in designing, evaluation and development of health education materials</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Supervise and participate in process of designing and implementing health education plans.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Give Special Patients Counseling </a:t>
            </a:r>
            <a:r>
              <a:rPr kumimoji="0" lang="en-US" sz="1400" b="0" i="1"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eg</a:t>
            </a: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diabetic patient education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Improve his/her personal and professional knowledge and skills. </a:t>
            </a:r>
          </a:p>
        </p:txBody>
      </p:sp>
      <p:pic>
        <p:nvPicPr>
          <p:cNvPr id="6" name="Picture 2" descr="http://img.ehowcdn.com/article-new-intro-modal/ehow/images/a08/01/2q/become-boardcertified-health-educator-800x800.jpg"/>
          <p:cNvPicPr>
            <a:picLocks noChangeAspect="1" noChangeArrowheads="1"/>
          </p:cNvPicPr>
          <p:nvPr/>
        </p:nvPicPr>
        <p:blipFill>
          <a:blip r:embed="rId3" cstate="print"/>
          <a:srcRect/>
          <a:stretch>
            <a:fillRect/>
          </a:stretch>
        </p:blipFill>
        <p:spPr bwMode="auto">
          <a:xfrm>
            <a:off x="8143900" y="1"/>
            <a:ext cx="1000100" cy="836712"/>
          </a:xfrm>
          <a:prstGeom prst="rect">
            <a:avLst/>
          </a:prstGeom>
          <a:noFill/>
          <a:ln w="9525">
            <a:noFill/>
            <a:miter lim="800000"/>
            <a:headEnd/>
            <a:tailEnd/>
          </a:ln>
        </p:spPr>
      </p:pic>
      <p:sp>
        <p:nvSpPr>
          <p:cNvPr id="7" name="عنصر نائب للتاريخ 6"/>
          <p:cNvSpPr>
            <a:spLocks noGrp="1"/>
          </p:cNvSpPr>
          <p:nvPr>
            <p:ph type="dt" sz="half" idx="10"/>
          </p:nvPr>
        </p:nvSpPr>
        <p:spPr>
          <a:xfrm>
            <a:off x="428596" y="6381774"/>
            <a:ext cx="1901825" cy="476250"/>
          </a:xfrm>
        </p:spPr>
        <p:txBody>
          <a:bodyPr/>
          <a:lstStyle/>
          <a:p>
            <a:pPr>
              <a:defRPr/>
            </a:pPr>
            <a:r>
              <a:rPr lang="ar-SA" smtClean="0"/>
              <a:t>CHS382</a:t>
            </a:r>
            <a:endParaRPr lang="en-US" dirty="0"/>
          </a:p>
        </p:txBody>
      </p:sp>
      <p:sp>
        <p:nvSpPr>
          <p:cNvPr id="8" name="عنصر نائب لرقم الشريحة 7"/>
          <p:cNvSpPr>
            <a:spLocks noGrp="1"/>
          </p:cNvSpPr>
          <p:nvPr>
            <p:ph type="sldNum" sz="quarter" idx="12"/>
          </p:nvPr>
        </p:nvSpPr>
        <p:spPr>
          <a:xfrm>
            <a:off x="8001024" y="6381774"/>
            <a:ext cx="1000132" cy="476250"/>
          </a:xfrm>
        </p:spPr>
        <p:txBody>
          <a:bodyPr/>
          <a:lstStyle/>
          <a:p>
            <a:pPr>
              <a:defRPr/>
            </a:pPr>
            <a:fld id="{978C93D2-0CD3-44E6-B74B-98515F7048D2}" type="slidenum">
              <a:rPr lang="ar-SA" smtClean="0"/>
              <a:pPr>
                <a:defRPr/>
              </a:pPr>
              <a:t>9</a:t>
            </a:fld>
            <a:endParaRPr lang="en-US"/>
          </a:p>
        </p:txBody>
      </p:sp>
      <p:sp>
        <p:nvSpPr>
          <p:cNvPr id="9" name="عنصر نائب للتذييل 8"/>
          <p:cNvSpPr>
            <a:spLocks noGrp="1"/>
          </p:cNvSpPr>
          <p:nvPr>
            <p:ph type="ftr" sz="quarter" idx="11"/>
          </p:nvPr>
        </p:nvSpPr>
        <p:spPr>
          <a:xfrm>
            <a:off x="3429000" y="6596088"/>
            <a:ext cx="2895600" cy="261936"/>
          </a:xfrm>
        </p:spPr>
        <p:txBody>
          <a:bodyPr/>
          <a:lstStyle/>
          <a:p>
            <a:pPr>
              <a:defRPr/>
            </a:pPr>
            <a:r>
              <a:rPr lang="en-US" smtClean="0"/>
              <a:t>Johali1stFUHE2016</a:t>
            </a:r>
            <a:endParaRPr lang="en-US" dirty="0"/>
          </a:p>
        </p:txBody>
      </p:sp>
      <p:sp>
        <p:nvSpPr>
          <p:cNvPr id="10" name="مستطيل 9"/>
          <p:cNvSpPr/>
          <p:nvPr/>
        </p:nvSpPr>
        <p:spPr>
          <a:xfrm>
            <a:off x="971600" y="5445224"/>
            <a:ext cx="6768752" cy="129266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5250" algn="just" rtl="0"/>
            <a:r>
              <a:rPr lang="en-US" sz="2400" b="1" dirty="0" smtClean="0">
                <a:latin typeface="Arial Black" pitchFamily="34" charset="0"/>
              </a:rPr>
              <a:t>Why</a:t>
            </a:r>
            <a:r>
              <a:rPr lang="en-US" sz="1600" dirty="0" smtClean="0"/>
              <a:t>…FUHE.: </a:t>
            </a:r>
          </a:p>
          <a:p>
            <a:pPr marL="531813" algn="just" rtl="0"/>
            <a:r>
              <a:rPr lang="en-US" b="1" i="1" dirty="0" smtClean="0"/>
              <a:t>1) Part of HE JD  Duty No 1  </a:t>
            </a:r>
            <a:endParaRPr lang="en-US" sz="1600" b="1" i="1" dirty="0" smtClean="0"/>
          </a:p>
          <a:p>
            <a:pPr marL="531813" algn="just" rtl="0"/>
            <a:r>
              <a:rPr lang="en-US" sz="1600" b="1" i="1" dirty="0" smtClean="0"/>
              <a:t>2) Prerequisite </a:t>
            </a:r>
          </a:p>
          <a:p>
            <a:pPr marL="531813" algn="just" rtl="0"/>
            <a:r>
              <a:rPr lang="en-US" b="1" i="1" dirty="0" smtClean="0"/>
              <a:t>3) Fundamental-Essential for QHE</a:t>
            </a:r>
            <a:r>
              <a:rPr lang="en-US" sz="2000" b="1" i="1" dirty="0" smtClean="0"/>
              <a:t> </a:t>
            </a:r>
            <a:endParaRPr lang="ar-SA" sz="2000" b="1" i="1" dirty="0"/>
          </a:p>
        </p:txBody>
      </p:sp>
    </p:spTree>
  </p:cSld>
  <p:clrMapOvr>
    <a:masterClrMapping/>
  </p:clrMapOvr>
  <p:transition>
    <p:push dir="r"/>
  </p:transition>
</p:sld>
</file>

<file path=ppt/tags/tag1.xml><?xml version="1.0" encoding="utf-8"?>
<p:tagLst xmlns:a="http://schemas.openxmlformats.org/drawingml/2006/main" xmlns:r="http://schemas.openxmlformats.org/officeDocument/2006/relationships" xmlns:p="http://schemas.openxmlformats.org/presentationml/2006/main">
  <p:tag name="JOB" val="1441998"/>
</p:tagLst>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C590C8628EBA4DA5F5967879C7AB53" ma:contentTypeVersion="0" ma:contentTypeDescription="Create a new document." ma:contentTypeScope="" ma:versionID="f0f2df87185971a570a3cbe160040bc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DA4FFE-1980-4FA3-8162-6DD0C5024681}">
  <ds:schemaRefs>
    <ds:schemaRef ds:uri="http://schemas.microsoft.com/office/2006/metadata/properties"/>
  </ds:schemaRefs>
</ds:datastoreItem>
</file>

<file path=customXml/itemProps2.xml><?xml version="1.0" encoding="utf-8"?>
<ds:datastoreItem xmlns:ds="http://schemas.openxmlformats.org/officeDocument/2006/customXml" ds:itemID="{F9C9BD82-1CC4-4298-8984-1F2355C95EAF}">
  <ds:schemaRefs>
    <ds:schemaRef ds:uri="http://schemas.microsoft.com/sharepoint/v3/contenttype/forms"/>
  </ds:schemaRefs>
</ds:datastoreItem>
</file>

<file path=customXml/itemProps3.xml><?xml version="1.0" encoding="utf-8"?>
<ds:datastoreItem xmlns:ds="http://schemas.openxmlformats.org/officeDocument/2006/customXml" ds:itemID="{76BAC8FC-5D54-4BC0-99E7-8AB00CC0C2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11876</TotalTime>
  <Words>8359</Words>
  <Application>Microsoft Office PowerPoint</Application>
  <PresentationFormat>عرض على الشاشة (3:4)‏</PresentationFormat>
  <Paragraphs>1506</Paragraphs>
  <Slides>76</Slides>
  <Notes>46</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76</vt:i4>
      </vt:variant>
    </vt:vector>
  </HeadingPairs>
  <TitlesOfParts>
    <vt:vector size="78" baseType="lpstr">
      <vt:lpstr>Glass Layers</vt:lpstr>
      <vt:lpstr>شريحة</vt:lpstr>
      <vt:lpstr>KINGDOM OF SAUDI ARABIA MINISTRY OF HIGHER EDUCTION KING SAUD UNIVERSITY \ CAMS DEPARTMENT\ HE   </vt:lpstr>
      <vt:lpstr>الشريحة 2</vt:lpstr>
      <vt:lpstr>CHS382 Promontory</vt:lpstr>
      <vt:lpstr>Lecturer Philosophy</vt:lpstr>
      <vt:lpstr>CHS 382 Course Description &amp; L Objectives</vt:lpstr>
      <vt:lpstr>CHS 382 Course Description &amp; L Objectives</vt:lpstr>
      <vt:lpstr>CHS 382 Course Description &amp; L Objectives</vt:lpstr>
      <vt:lpstr>Johali Teaching &amp; Learning Plan  – L Plan </vt:lpstr>
      <vt:lpstr>Johali Reasoning (Why FUHE ? ) </vt:lpstr>
      <vt:lpstr>Remember All HE Courses </vt:lpstr>
      <vt:lpstr>G Introduction  Probe FuHE   Historical  Revolution &amp; Defining Terms</vt:lpstr>
      <vt:lpstr>Probe  FUHE 2nd2015  Historical  Evolution &amp; Define Terms</vt:lpstr>
      <vt:lpstr>Life Expectancy</vt:lpstr>
      <vt:lpstr>Life Expectancy</vt:lpstr>
      <vt:lpstr>Probe  FuHE  Historical  Evolution &amp; Define Terms</vt:lpstr>
      <vt:lpstr>Probe  FuHE  Historical  Evolution &amp; Define Terms</vt:lpstr>
      <vt:lpstr>Probe  FuHE  Historical  Evolution &amp; Define Terms</vt:lpstr>
      <vt:lpstr>Probe  FuHE  Historical  Evolution &amp; Define Terms</vt:lpstr>
      <vt:lpstr>Major Eras in U.S. Public Health History start 1850 ..Global  HE ? </vt:lpstr>
      <vt:lpstr>Probe  FuHE  Historical  Evolution &amp; Define Terms</vt:lpstr>
      <vt:lpstr>الشريحة 21</vt:lpstr>
      <vt:lpstr>الشريحة 22</vt:lpstr>
      <vt:lpstr>الشريحة 23</vt:lpstr>
      <vt:lpstr>الشريحة 24</vt:lpstr>
      <vt:lpstr>Fundamentals – Essentials  for  FUHE  Evolutional Philosophy</vt:lpstr>
      <vt:lpstr>Philosophy</vt:lpstr>
      <vt:lpstr>الشريحة 27</vt:lpstr>
      <vt:lpstr>Health Philosophies “Images – Meanings  ?!” </vt:lpstr>
      <vt:lpstr>Health Philosophies “Images ?!” </vt:lpstr>
      <vt:lpstr>الشريحة 30</vt:lpstr>
      <vt:lpstr> Start from our evolution Def of HE ( CHS282 PHE) ?  </vt:lpstr>
      <vt:lpstr>Students Creative Work   Can You Use This  Evolved National Definition To Draw New NHE Philosophy   Wait For You Effort - Thought  ?!</vt:lpstr>
      <vt:lpstr>الشريحة 33</vt:lpstr>
      <vt:lpstr>الشريحة 34</vt:lpstr>
      <vt:lpstr>All  are Science </vt:lpstr>
      <vt:lpstr>Definitions of Theory and Model </vt:lpstr>
      <vt:lpstr>الشريحة 37</vt:lpstr>
      <vt:lpstr>الشريحة 38</vt:lpstr>
      <vt:lpstr>الشريحة 39</vt:lpstr>
      <vt:lpstr>الشريحة 40</vt:lpstr>
      <vt:lpstr>الشريحة 41</vt:lpstr>
      <vt:lpstr>الشريحة 42</vt:lpstr>
      <vt:lpstr>الشريحة 43</vt:lpstr>
      <vt:lpstr>Organizational Theory</vt:lpstr>
      <vt:lpstr>Diffusion of Innovations Theory</vt:lpstr>
      <vt:lpstr>الشريحة 46</vt:lpstr>
      <vt:lpstr>الشريحة 47</vt:lpstr>
      <vt:lpstr>الشريحة 48</vt:lpstr>
      <vt:lpstr>الشريحة 49</vt:lpstr>
      <vt:lpstr>Reasoning the Samples &amp; Created  Islamic the HEP Theories – Some Reasons </vt:lpstr>
      <vt:lpstr>MODEL OF HP  THE CONTRIBUTION OF EDUCATION TO HEALTH PROMOTION  (TONES et al – 1990)</vt:lpstr>
      <vt:lpstr>SAMPLE  HEP MODELs    TANNAHILL’S MODEL OF HEALTH PROMOTION (DOWNIE et al – 1990)</vt:lpstr>
      <vt:lpstr>Putting Islamic Concepts Into Practice for Health Promotion</vt:lpstr>
      <vt:lpstr>Religion and Health - Pathways of Islamic Health Theory  </vt:lpstr>
      <vt:lpstr>الشريحة 55</vt:lpstr>
      <vt:lpstr>THE MOAJOE ISLAMIC ETHICAL BASES  ISLAMIC ESSENTIALS</vt:lpstr>
      <vt:lpstr>THE MOAJOE ISLAMIC ETHICAL BASES  ISLAMIC FOUNDATIONS</vt:lpstr>
      <vt:lpstr>                   THE GLOBAL MORAL REASONING              THREE MAJOR LEVELS + 6 STAGES</vt:lpstr>
      <vt:lpstr>الشريحة 59</vt:lpstr>
      <vt:lpstr>1st Step towards  HuCOMHE </vt:lpstr>
      <vt:lpstr>الشريحة 61</vt:lpstr>
      <vt:lpstr>الشريحة 62</vt:lpstr>
      <vt:lpstr>Fundamentals of the 4Cs &amp; FuHE Creative 6Cs</vt:lpstr>
      <vt:lpstr>Sources of Communication  Communication a part of the 4Cs &amp; Johali 6Cs  of Effective HECOM </vt:lpstr>
      <vt:lpstr>Innovated the 4Cs Compare to the FuHE ‘6 Creative Cs’ Models</vt:lpstr>
      <vt:lpstr>Innovated the 4Cs Compare to the FuHE ‘6 Creative Cs’ Models</vt:lpstr>
      <vt:lpstr>Johali Concise Interaction Theory Inter-ACT</vt:lpstr>
      <vt:lpstr> Attitude Change Theory ACT</vt:lpstr>
      <vt:lpstr>HuCOMHE - Johali GRAND THEORY                             Types &amp; Skills of Human Communication </vt:lpstr>
      <vt:lpstr>الشريحة 70</vt:lpstr>
      <vt:lpstr>HCP COMPONENTS &amp; STEPS</vt:lpstr>
      <vt:lpstr>HEHuCOM PROCESS  NETWORK</vt:lpstr>
      <vt:lpstr>THE SEVEN (7) TOPS HEALTH COMMUNICTION SKILLS</vt:lpstr>
      <vt:lpstr>References &amp; Sources </vt:lpstr>
      <vt:lpstr>Other with Internet resources West – Islam  </vt:lpstr>
      <vt:lpstr>My Best Wishes to be:   Positive Smart “Real Muslim”  FuHE - HuCOMHE   Eisa  Ali  Johali  the lecturer; Riyadh  28 August 2012 –  30 Aug 2015 </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win7</cp:lastModifiedBy>
  <cp:revision>582</cp:revision>
  <dcterms:created xsi:type="dcterms:W3CDTF">2008-10-26T03:43:25Z</dcterms:created>
  <dcterms:modified xsi:type="dcterms:W3CDTF">2017-09-15T20:35:39Z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0x01010021C590C8628EBA4DA5F5967879C7AB53</vt:lpwstr>
  </property>
</Properties>
</file>