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tags/tag1.xml" ContentType="application/vnd.openxmlformats-officedocument.presentationml.tags+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tags/tag2.xml" ContentType="application/vnd.openxmlformats-officedocument.presentationml.tags+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71" r:id="rId4"/>
  </p:sldMasterIdLst>
  <p:notesMasterIdLst>
    <p:notesMasterId r:id="rId78"/>
  </p:notesMasterIdLst>
  <p:sldIdLst>
    <p:sldId id="368" r:id="rId5"/>
    <p:sldId id="256" r:id="rId6"/>
    <p:sldId id="365" r:id="rId7"/>
    <p:sldId id="391" r:id="rId8"/>
    <p:sldId id="392" r:id="rId9"/>
    <p:sldId id="393" r:id="rId10"/>
    <p:sldId id="412" r:id="rId11"/>
    <p:sldId id="394" r:id="rId12"/>
    <p:sldId id="395" r:id="rId13"/>
    <p:sldId id="456" r:id="rId14"/>
    <p:sldId id="399" r:id="rId15"/>
    <p:sldId id="396" r:id="rId16"/>
    <p:sldId id="400" r:id="rId17"/>
    <p:sldId id="401" r:id="rId18"/>
    <p:sldId id="420" r:id="rId19"/>
    <p:sldId id="435" r:id="rId20"/>
    <p:sldId id="436" r:id="rId21"/>
    <p:sldId id="437" r:id="rId22"/>
    <p:sldId id="438" r:id="rId23"/>
    <p:sldId id="439" r:id="rId24"/>
    <p:sldId id="440" r:id="rId25"/>
    <p:sldId id="448" r:id="rId26"/>
    <p:sldId id="441" r:id="rId27"/>
    <p:sldId id="461" r:id="rId28"/>
    <p:sldId id="481" r:id="rId29"/>
    <p:sldId id="484" r:id="rId30"/>
    <p:sldId id="485" r:id="rId31"/>
    <p:sldId id="489" r:id="rId32"/>
    <p:sldId id="464" r:id="rId33"/>
    <p:sldId id="465" r:id="rId34"/>
    <p:sldId id="466" r:id="rId35"/>
    <p:sldId id="467" r:id="rId36"/>
    <p:sldId id="468" r:id="rId37"/>
    <p:sldId id="498" r:id="rId38"/>
    <p:sldId id="499" r:id="rId39"/>
    <p:sldId id="469" r:id="rId40"/>
    <p:sldId id="470" r:id="rId41"/>
    <p:sldId id="471" r:id="rId42"/>
    <p:sldId id="472" r:id="rId43"/>
    <p:sldId id="473" r:id="rId44"/>
    <p:sldId id="474" r:id="rId45"/>
    <p:sldId id="475" r:id="rId46"/>
    <p:sldId id="495" r:id="rId47"/>
    <p:sldId id="491" r:id="rId48"/>
    <p:sldId id="492" r:id="rId49"/>
    <p:sldId id="493" r:id="rId50"/>
    <p:sldId id="494" r:id="rId51"/>
    <p:sldId id="415" r:id="rId52"/>
    <p:sldId id="442" r:id="rId53"/>
    <p:sldId id="421" r:id="rId54"/>
    <p:sldId id="402" r:id="rId55"/>
    <p:sldId id="417" r:id="rId56"/>
    <p:sldId id="443" r:id="rId57"/>
    <p:sldId id="444" r:id="rId58"/>
    <p:sldId id="458" r:id="rId59"/>
    <p:sldId id="496" r:id="rId60"/>
    <p:sldId id="403" r:id="rId61"/>
    <p:sldId id="418" r:id="rId62"/>
    <p:sldId id="419" r:id="rId63"/>
    <p:sldId id="404" r:id="rId64"/>
    <p:sldId id="405" r:id="rId65"/>
    <p:sldId id="406" r:id="rId66"/>
    <p:sldId id="407" r:id="rId67"/>
    <p:sldId id="422" r:id="rId68"/>
    <p:sldId id="501" r:id="rId69"/>
    <p:sldId id="505" r:id="rId70"/>
    <p:sldId id="504" r:id="rId71"/>
    <p:sldId id="506" r:id="rId72"/>
    <p:sldId id="382" r:id="rId73"/>
    <p:sldId id="503" r:id="rId74"/>
    <p:sldId id="383" r:id="rId75"/>
    <p:sldId id="388" r:id="rId76"/>
    <p:sldId id="500" r:id="rId77"/>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7143" autoAdjust="0"/>
    <p:restoredTop sz="93051" autoAdjust="0"/>
  </p:normalViewPr>
  <p:slideViewPr>
    <p:cSldViewPr>
      <p:cViewPr>
        <p:scale>
          <a:sx n="80" d="100"/>
          <a:sy n="80" d="100"/>
        </p:scale>
        <p:origin x="-1104"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200"/>
            </a:lvl1pPr>
          </a:lstStyle>
          <a:p>
            <a:pPr>
              <a:defRPr/>
            </a:pPr>
            <a:endParaRPr lang="en-US"/>
          </a:p>
        </p:txBody>
      </p:sp>
      <p:sp>
        <p:nvSpPr>
          <p:cNvPr id="2355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200"/>
            </a:lvl1pPr>
          </a:lstStyle>
          <a:p>
            <a:pPr>
              <a:defRPr/>
            </a:pPr>
            <a:endParaRPr 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35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355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200"/>
            </a:lvl1pPr>
          </a:lstStyle>
          <a:p>
            <a:pPr>
              <a:defRPr/>
            </a:pPr>
            <a:endParaRPr lang="en-US"/>
          </a:p>
        </p:txBody>
      </p:sp>
      <p:sp>
        <p:nvSpPr>
          <p:cNvPr id="2355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lvl1pPr>
          </a:lstStyle>
          <a:p>
            <a:pPr>
              <a:defRPr/>
            </a:pPr>
            <a:fld id="{D5AAC4B0-2838-4C19-BAF8-69F33C9D4C7A}"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tcw.utwente.nl/theorieenoverzicht/Theory%20Clusters/Interpersonal%20Communication%20and%20Relations/index.html" TargetMode="External"/><Relationship Id="rId2" Type="http://schemas.openxmlformats.org/officeDocument/2006/relationships/slide" Target="../slides/slide36.xml"/><Relationship Id="rId1" Type="http://schemas.openxmlformats.org/officeDocument/2006/relationships/notesMaster" Target="../notesMasters/notesMaster1.xml"/><Relationship Id="rId4" Type="http://schemas.openxmlformats.org/officeDocument/2006/relationships/hyperlink" Target="http://www.tcw.utwente.nl/theorieenoverzicht/Theory%20Clusters/Health%20Communication/index.html"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tcw.utwente.nl/theorieenoverzicht/Theory%20Clusters/Interpersonal%20Communication%20and%20Relations/index.html"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www.tcw.utwente.nl/theorieenoverzicht/Theory%20Clusters/Health%20Communication/index.html"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tcw.utwente.nl/theorieenoverzicht/Theory%20Clusters/Interpersonal%20Communication%20and%20Relations/index.html"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www.tcw.utwente.nl/theorieenoverzicht/Theory%20Clusters/Health%20Communication/index.html"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tcw.utwente.nl/theorieenoverzicht/Theory%20Clusters/Interpersonal%20Communication%20and%20Relations/index.html"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www.tcw.utwente.nl/theorieenoverzicht/Theory%20Clusters/Health%20Communication/index.html"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tcw.utwente.nl/theorieenoverzicht/Theory%20Clusters/Interpersonal%20Communication%20and%20Relations/index.html"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www.tcw.utwente.nl/theorieenoverzicht/Theory%20Clusters/Health%20Communication/index.html" TargetMode="Externa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tcw.utwente.nl/theorieenoverzicht/Theory%20Clusters/Interpersonal%20Communication%20and%20Relations/index.html"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hyperlink" Target="http://www.tcw.utwente.nl/theorieenoverzicht/Theory%20Clusters/Health%20Communication/index.html" TargetMode="Externa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tcw.utwente.nl/theorieenoverzicht/Theory%20Clusters/Interpersonal%20Communication%20and%20Relations/index.html" TargetMode="External"/><Relationship Id="rId2" Type="http://schemas.openxmlformats.org/officeDocument/2006/relationships/slide" Target="../slides/slide42.xml"/><Relationship Id="rId1" Type="http://schemas.openxmlformats.org/officeDocument/2006/relationships/notesMaster" Target="../notesMasters/notesMaster1.xml"/><Relationship Id="rId4" Type="http://schemas.openxmlformats.org/officeDocument/2006/relationships/hyperlink" Target="http://www.tcw.utwente.nl/theorieenoverzicht/Theory%20Clusters/Health%20Communication/index.html"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Family Move – Improve </a:t>
            </a:r>
            <a:r>
              <a:rPr lang="en-US" dirty="0" err="1" smtClean="0"/>
              <a:t>Individual</a:t>
            </a:r>
            <a:r>
              <a:rPr lang="en-US" baseline="0" dirty="0" err="1" smtClean="0"/>
              <a:t>+Family+Community</a:t>
            </a:r>
            <a:r>
              <a:rPr lang="en-US" baseline="0" dirty="0" smtClean="0"/>
              <a:t>’- Society </a:t>
            </a:r>
            <a:r>
              <a:rPr lang="en-US" dirty="0" smtClean="0"/>
              <a:t>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Are these close to Islam ? Defining</a:t>
            </a:r>
            <a:r>
              <a:rPr lang="en-US" baseline="0" dirty="0" smtClean="0"/>
              <a:t> Terms </a:t>
            </a:r>
            <a:endParaRPr lang="ar-SA" baseline="0" dirty="0" smtClean="0"/>
          </a:p>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20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Defining</a:t>
            </a:r>
            <a:r>
              <a:rPr lang="en-US" baseline="0" dirty="0" smtClean="0"/>
              <a:t> Terms </a:t>
            </a:r>
            <a:endParaRPr lang="ar-SA" baseline="0" dirty="0" smtClean="0"/>
          </a:p>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21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Defining</a:t>
            </a:r>
            <a:r>
              <a:rPr lang="en-US" baseline="0" dirty="0" smtClean="0"/>
              <a:t> Terms </a:t>
            </a:r>
            <a:endParaRPr lang="ar-SA" baseline="0" dirty="0" smtClean="0"/>
          </a:p>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22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baseline="0" dirty="0" smtClean="0"/>
              <a:t>هنا وصلنا 23_11</a:t>
            </a:r>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23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ركز لخص الاهم فكر و تعلم </a:t>
            </a:r>
            <a:r>
              <a:rPr lang="ar-SA" baseline="0" dirty="0" smtClean="0"/>
              <a:t> اللي </a:t>
            </a:r>
            <a:r>
              <a:rPr lang="ar-SA" baseline="0" dirty="0" err="1" smtClean="0"/>
              <a:t>يبي</a:t>
            </a:r>
            <a:r>
              <a:rPr lang="ar-SA" baseline="0" dirty="0" smtClean="0"/>
              <a:t> </a:t>
            </a:r>
            <a:r>
              <a:rPr lang="ar-SA" baseline="0" dirty="0" err="1" smtClean="0"/>
              <a:t>يفكر </a:t>
            </a:r>
            <a:r>
              <a:rPr lang="ar-SA" baseline="0" dirty="0" smtClean="0"/>
              <a:t>– </a:t>
            </a:r>
            <a:r>
              <a:rPr lang="ar-SA" baseline="0" dirty="0" err="1" smtClean="0"/>
              <a:t>يطق !!!</a:t>
            </a:r>
            <a:r>
              <a:rPr lang="ar-SA" baseline="0" dirty="0" smtClean="0"/>
              <a:t> يقرأ  للمزيد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25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عنصر نائب لصورة الشريحة 1"/>
          <p:cNvSpPr>
            <a:spLocks noGrp="1" noRot="1" noChangeAspect="1" noTextEdit="1"/>
          </p:cNvSpPr>
          <p:nvPr>
            <p:ph type="sldImg"/>
          </p:nvPr>
        </p:nvSpPr>
        <p:spPr>
          <a:ln/>
        </p:spPr>
      </p:sp>
      <p:sp>
        <p:nvSpPr>
          <p:cNvPr id="109571" name="عنصر نائب للملاحظات 2"/>
          <p:cNvSpPr>
            <a:spLocks noGrp="1"/>
          </p:cNvSpPr>
          <p:nvPr>
            <p:ph type="body" idx="1"/>
          </p:nvPr>
        </p:nvSpPr>
        <p:spPr>
          <a:noFill/>
          <a:ln/>
        </p:spPr>
        <p:txBody>
          <a:bodyPr/>
          <a:lstStyle/>
          <a:p>
            <a:endParaRPr lang="ar-SA" smtClean="0"/>
          </a:p>
        </p:txBody>
      </p:sp>
      <p:sp>
        <p:nvSpPr>
          <p:cNvPr id="109572" name="عنصر نائب لرقم الشريحة 3"/>
          <p:cNvSpPr>
            <a:spLocks noGrp="1"/>
          </p:cNvSpPr>
          <p:nvPr>
            <p:ph type="sldNum" sz="quarter" idx="5"/>
          </p:nvPr>
        </p:nvSpPr>
        <p:spPr>
          <a:noFill/>
        </p:spPr>
        <p:txBody>
          <a:bodyPr/>
          <a:lstStyle/>
          <a:p>
            <a:fld id="{ECEB07A5-2E57-48D1-B6D1-72AFC429D7CA}" type="slidenum">
              <a:rPr lang="ar-SA" smtClean="0"/>
              <a:pPr/>
              <a:t>26</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r" defTabSz="914400" rtl="1" eaLnBrk="0" fontAlgn="base" latinLnBrk="0" hangingPunct="0">
              <a:lnSpc>
                <a:spcPct val="100000"/>
              </a:lnSpc>
              <a:spcBef>
                <a:spcPct val="30000"/>
              </a:spcBef>
              <a:spcAft>
                <a:spcPct val="0"/>
              </a:spcAft>
              <a:buClrTx/>
              <a:buSzTx/>
              <a:buFontTx/>
              <a:buNone/>
              <a:tabLst/>
              <a:defRPr/>
            </a:pPr>
            <a:r>
              <a:rPr lang="en-US" sz="1200" b="0" i="0" dirty="0" err="1" smtClean="0">
                <a:latin typeface="Arial Black" pitchFamily="34" charset="0"/>
              </a:rPr>
              <a:t>Gestaltqualtat</a:t>
            </a:r>
            <a:r>
              <a:rPr lang="en-US" sz="1200" b="0" i="0" dirty="0" smtClean="0">
                <a:latin typeface="Arial Black" pitchFamily="34" charset="0"/>
              </a:rPr>
              <a:t> Psychology </a:t>
            </a:r>
            <a:r>
              <a:rPr lang="en-US" sz="1200" b="0" i="0" baseline="0" dirty="0" smtClean="0">
                <a:latin typeface="Arial" pitchFamily="34" charset="0"/>
              </a:rPr>
              <a:t>solved the eight coins by</a:t>
            </a:r>
          </a:p>
          <a:p>
            <a:pPr marL="0" marR="0" indent="0" algn="r" defTabSz="914400" rtl="1" eaLnBrk="0" fontAlgn="base" latinLnBrk="0" hangingPunct="0">
              <a:lnSpc>
                <a:spcPct val="100000"/>
              </a:lnSpc>
              <a:spcBef>
                <a:spcPct val="30000"/>
              </a:spcBef>
              <a:spcAft>
                <a:spcPct val="0"/>
              </a:spcAft>
              <a:buClrTx/>
              <a:buSzTx/>
              <a:buFontTx/>
              <a:buNone/>
              <a:tabLst/>
              <a:defRPr/>
            </a:pPr>
            <a:r>
              <a:rPr lang="en-US" sz="1200" b="0" i="0" baseline="0" dirty="0" smtClean="0">
                <a:latin typeface="Arial" pitchFamily="34" charset="0"/>
              </a:rPr>
              <a:t>Moving 2 and 5 </a:t>
            </a:r>
          </a:p>
          <a:p>
            <a:pPr marL="0" marR="0" indent="0" algn="r" defTabSz="914400" rtl="1" eaLnBrk="0" fontAlgn="base" latinLnBrk="0" hangingPunct="0">
              <a:lnSpc>
                <a:spcPct val="100000"/>
              </a:lnSpc>
              <a:spcBef>
                <a:spcPct val="30000"/>
              </a:spcBef>
              <a:spcAft>
                <a:spcPct val="0"/>
              </a:spcAft>
              <a:buClrTx/>
              <a:buSzTx/>
              <a:buFontTx/>
              <a:buNone/>
              <a:tabLst/>
              <a:defRPr/>
            </a:pPr>
            <a:r>
              <a:rPr lang="en-US" sz="1200" b="0" i="0" dirty="0" err="1" smtClean="0">
                <a:latin typeface="Arial Black" pitchFamily="34" charset="0"/>
              </a:rPr>
              <a:t>Gestaltqualtat</a:t>
            </a:r>
            <a:r>
              <a:rPr lang="ar-SA" sz="1200" b="0" i="0" dirty="0" smtClean="0">
                <a:latin typeface="Arial Black" pitchFamily="34" charset="0"/>
              </a:rPr>
              <a:t> </a:t>
            </a:r>
            <a:endParaRPr lang="en-US" sz="1200" b="0" i="0" baseline="0" dirty="0" smtClean="0">
              <a:latin typeface="Arial" pitchFamily="34" charset="0"/>
            </a:endParaRPr>
          </a:p>
          <a:p>
            <a:pPr marL="0" marR="0" indent="0" algn="r" defTabSz="914400" rtl="1" eaLnBrk="0" fontAlgn="base" latinLnBrk="0" hangingPunct="0">
              <a:lnSpc>
                <a:spcPct val="100000"/>
              </a:lnSpc>
              <a:spcBef>
                <a:spcPct val="30000"/>
              </a:spcBef>
              <a:spcAft>
                <a:spcPct val="0"/>
              </a:spcAft>
              <a:buClrTx/>
              <a:buSzTx/>
              <a:buFontTx/>
              <a:buNone/>
              <a:tabLst/>
              <a:defRPr/>
            </a:pPr>
            <a:endParaRPr lang="en-US" sz="1200" b="0" i="0" baseline="0" dirty="0" smtClean="0">
              <a:latin typeface="Arial" pitchFamily="34" charset="0"/>
            </a:endParaRPr>
          </a:p>
          <a:p>
            <a:pPr marL="0" marR="0" indent="0" algn="r" defTabSz="914400" rtl="1" eaLnBrk="0" fontAlgn="base" latinLnBrk="0" hangingPunct="0">
              <a:lnSpc>
                <a:spcPct val="100000"/>
              </a:lnSpc>
              <a:spcBef>
                <a:spcPct val="30000"/>
              </a:spcBef>
              <a:spcAft>
                <a:spcPct val="0"/>
              </a:spcAft>
              <a:buClrTx/>
              <a:buSzTx/>
              <a:buFontTx/>
              <a:buNone/>
              <a:tabLst/>
              <a:defRPr/>
            </a:pPr>
            <a:r>
              <a:rPr lang="en-US" sz="1200" b="0" i="0" baseline="0" dirty="0" smtClean="0">
                <a:latin typeface="Arial" pitchFamily="34" charset="0"/>
              </a:rPr>
              <a:t>Moving 3 and 6 is the solution of </a:t>
            </a:r>
          </a:p>
          <a:p>
            <a:pPr marL="0" marR="0" indent="0" algn="r" defTabSz="914400" rtl="1" eaLnBrk="0" fontAlgn="base" latinLnBrk="0" hangingPunct="0">
              <a:lnSpc>
                <a:spcPct val="100000"/>
              </a:lnSpc>
              <a:spcBef>
                <a:spcPct val="30000"/>
              </a:spcBef>
              <a:spcAft>
                <a:spcPct val="0"/>
              </a:spcAft>
              <a:buClrTx/>
              <a:buSzTx/>
              <a:buFontTx/>
              <a:buNone/>
              <a:tabLst/>
              <a:defRPr/>
            </a:pPr>
            <a:r>
              <a:rPr lang="en-US" sz="1200" b="0" i="0" baseline="0" dirty="0" smtClean="0">
                <a:latin typeface="Arial" pitchFamily="34" charset="0"/>
              </a:rPr>
              <a:t>  - </a:t>
            </a:r>
            <a:r>
              <a:rPr lang="en-US" sz="1200" b="0" i="0" dirty="0" err="1" smtClean="0">
                <a:latin typeface="Arial Black" pitchFamily="34" charset="0"/>
              </a:rPr>
              <a:t>Gestaltqualtat</a:t>
            </a:r>
            <a:r>
              <a:rPr lang="en-US" sz="1200" b="0" i="0" dirty="0" smtClean="0">
                <a:latin typeface="Arial Black" pitchFamily="34" charset="0"/>
              </a:rPr>
              <a:t> eight coins </a:t>
            </a:r>
          </a:p>
          <a:p>
            <a:pPr marL="0" marR="0" indent="0" algn="r" defTabSz="914400" rtl="1" eaLnBrk="0" fontAlgn="base" latinLnBrk="0" hangingPunct="0">
              <a:lnSpc>
                <a:spcPct val="100000"/>
              </a:lnSpc>
              <a:spcBef>
                <a:spcPct val="30000"/>
              </a:spcBef>
              <a:spcAft>
                <a:spcPct val="0"/>
              </a:spcAft>
              <a:buClrTx/>
              <a:buSzTx/>
              <a:buFontTx/>
              <a:buNone/>
              <a:tabLst/>
              <a:defRPr/>
            </a:pPr>
            <a:r>
              <a:rPr lang="en-US" sz="1200" b="0" i="0" dirty="0" smtClean="0">
                <a:latin typeface="Arial Black" pitchFamily="34" charset="0"/>
              </a:rPr>
              <a:t>- </a:t>
            </a:r>
            <a:r>
              <a:rPr lang="en-US" sz="1200" b="0" i="0" dirty="0" err="1" smtClean="0">
                <a:latin typeface="Arial Black" pitchFamily="34" charset="0"/>
              </a:rPr>
              <a:t>Gestaltqualta</a:t>
            </a:r>
            <a:r>
              <a:rPr lang="ar-SA" sz="1200" b="0" i="0" dirty="0" smtClean="0">
                <a:latin typeface="Arial Black" pitchFamily="34" charset="0"/>
              </a:rPr>
              <a:t>  </a:t>
            </a:r>
            <a:endParaRPr lang="en-US" sz="1200" b="0" i="0" baseline="0" dirty="0" smtClean="0">
              <a:latin typeface="Arial" pitchFamily="34" charset="0"/>
            </a:endParaRPr>
          </a:p>
          <a:p>
            <a:pPr marL="0" marR="0" indent="0" algn="r" defTabSz="914400" rtl="1" eaLnBrk="0" fontAlgn="base" latinLnBrk="0" hangingPunct="0">
              <a:lnSpc>
                <a:spcPct val="100000"/>
              </a:lnSpc>
              <a:spcBef>
                <a:spcPct val="30000"/>
              </a:spcBef>
              <a:spcAft>
                <a:spcPct val="0"/>
              </a:spcAft>
              <a:buClrTx/>
              <a:buSzTx/>
              <a:buFontTx/>
              <a:buNone/>
              <a:tabLst/>
              <a:defRPr/>
            </a:pPr>
            <a:endParaRPr lang="en-US" sz="1200" b="0" i="0" dirty="0" smtClean="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27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i="1" dirty="0" smtClean="0"/>
              <a:t>اختبار</a:t>
            </a:r>
            <a:r>
              <a:rPr lang="ar-SA" i="1" baseline="0" dirty="0" smtClean="0"/>
              <a:t> 1 الى هنا </a:t>
            </a:r>
            <a:endParaRPr lang="en-US" i="1" dirty="0" smtClean="0"/>
          </a:p>
          <a:p>
            <a:r>
              <a:rPr lang="en-US" i="1" dirty="0" smtClean="0"/>
              <a:t>The </a:t>
            </a:r>
            <a:r>
              <a:rPr lang="en-US" i="1" dirty="0" err="1" smtClean="0"/>
              <a:t>Neuman</a:t>
            </a:r>
            <a:r>
              <a:rPr lang="en-US" i="1" dirty="0" smtClean="0"/>
              <a:t> System Model </a:t>
            </a:r>
            <a:r>
              <a:rPr lang="en-US" dirty="0" smtClean="0"/>
              <a:t>Just the Cycled</a:t>
            </a:r>
            <a:r>
              <a:rPr lang="en-US" baseline="0" dirty="0" smtClean="0"/>
              <a:t> </a:t>
            </a:r>
            <a:r>
              <a:rPr lang="en-US" dirty="0" smtClean="0"/>
              <a:t>Model  showing the center, stress, resistance and reaction </a:t>
            </a:r>
            <a:endParaRPr lang="ar-SA" dirty="0" smtClean="0"/>
          </a:p>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32500" lnSpcReduction="20000"/>
          </a:bodyPr>
          <a:lstStyle/>
          <a:p>
            <a:pPr algn="l" rtl="0"/>
            <a:endParaRPr lang="en-US" dirty="0" smtClean="0"/>
          </a:p>
          <a:p>
            <a:pPr algn="l" rtl="0"/>
            <a:endParaRPr lang="en-US" dirty="0" smtClean="0"/>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SOCIAL COGNITIVE THEORY</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explanation of behavioral patterns</a:t>
            </a:r>
          </a:p>
          <a:p>
            <a:pPr rtl="0"/>
            <a:r>
              <a:rPr lang="en-US" sz="1200" b="1" kern="1200" dirty="0" smtClean="0">
                <a:solidFill>
                  <a:schemeClr val="tx1"/>
                </a:solidFill>
                <a:latin typeface="+mn-lt"/>
                <a:ea typeface="+mn-ea"/>
                <a:cs typeface="+mn-cs"/>
              </a:rPr>
              <a:t>History and Orientation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1941 Miller and Dollard proposed the theory of social learning. In 1963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and Walters broadened the social learning theory with the principles of observational learning and vicarious reinforcement.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provided his concept of self-efficacy in 1977, while he refuted the traditional learning theory for understanding learning.</a:t>
            </a:r>
          </a:p>
          <a:p>
            <a:pPr rtl="0"/>
            <a:r>
              <a:rPr lang="en-US" sz="1200" kern="1200" dirty="0" smtClean="0">
                <a:solidFill>
                  <a:schemeClr val="tx1"/>
                </a:solidFill>
                <a:latin typeface="+mn-lt"/>
                <a:ea typeface="+mn-ea"/>
                <a:cs typeface="+mn-cs"/>
              </a:rPr>
              <a:t>The Social Cognitive Theory is relevant to health communication. First, the theory deals with cognitive, emotional aspects and aspects of behavior for understanding behavioral change. Second, the concepts of the SCT provide ways for new behavioral research in health education. Finally, ideas for other theoretical areas such as psychology are welcome to provide new insights and understanding.</a:t>
            </a:r>
          </a:p>
          <a:p>
            <a:pPr rtl="0"/>
            <a:r>
              <a:rPr lang="en-US" sz="1200" b="1" kern="1200" dirty="0" smtClean="0">
                <a:solidFill>
                  <a:schemeClr val="tx1"/>
                </a:solidFill>
                <a:latin typeface="+mn-lt"/>
                <a:ea typeface="+mn-ea"/>
                <a:cs typeface="+mn-cs"/>
              </a:rPr>
              <a:t>Core Assumptions and Statements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explains how people acquire and maintain certain behavioral patterns, while also providing the basis for intervention strategies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Evaluating behavioral change depends on the factors environment, people and behavior. SCT provides a framework for designing, implementing and evaluating programs.</a:t>
            </a:r>
          </a:p>
          <a:p>
            <a:pPr rtl="0"/>
            <a:r>
              <a:rPr lang="en-US" sz="1200" i="1" kern="1200" dirty="0" smtClean="0">
                <a:solidFill>
                  <a:schemeClr val="tx1"/>
                </a:solidFill>
                <a:latin typeface="+mn-lt"/>
                <a:ea typeface="+mn-ea"/>
                <a:cs typeface="+mn-cs"/>
              </a:rPr>
              <a:t>Environment </a:t>
            </a:r>
            <a:r>
              <a:rPr lang="en-US" sz="1200" kern="1200" dirty="0" smtClean="0">
                <a:solidFill>
                  <a:schemeClr val="tx1"/>
                </a:solidFill>
                <a:latin typeface="+mn-lt"/>
                <a:ea typeface="+mn-ea"/>
                <a:cs typeface="+mn-cs"/>
              </a:rPr>
              <a:t>refers to the factors that can affect a person’s behavior. There are social and physical environments. Social environment include family members, friends and colleagues. Physical environment is the size of a room, the ambient temperature or the availability of certain foods. Environment and </a:t>
            </a:r>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provide the framework for understanding behavior (</a:t>
            </a:r>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1990). The situation refers to the cognitive or mental representations of the environment that may affect a person’s behavior. The situation is a person’s perception of the lace, time, physical features and activity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a:t>
            </a:r>
          </a:p>
          <a:p>
            <a:pPr rtl="0"/>
            <a:r>
              <a:rPr lang="en-US" sz="1200" kern="1200" dirty="0" smtClean="0">
                <a:solidFill>
                  <a:schemeClr val="tx1"/>
                </a:solidFill>
                <a:latin typeface="+mn-lt"/>
                <a:ea typeface="+mn-ea"/>
                <a:cs typeface="+mn-cs"/>
              </a:rPr>
              <a:t>The three factors environment, people and behavior are constantly influencing each other. Behavior is not simply the result of the environment and the person, just as the environment is not simply the result of the person and behavior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The environment provides models for behavior. </a:t>
            </a:r>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occurs when a person watches the actions of another person and the reinforcements that the person receives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The concept of behavior can be viewed in many ways. </a:t>
            </a:r>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means that if a person is to perform a behavior he must know what the behavior is and have the skills to perform it.</a:t>
            </a:r>
          </a:p>
          <a:p>
            <a:pPr rtl="0"/>
            <a:r>
              <a:rPr lang="en-US" sz="1200" b="1" kern="1200" dirty="0" smtClean="0">
                <a:solidFill>
                  <a:schemeClr val="tx1"/>
                </a:solidFill>
                <a:latin typeface="+mn-lt"/>
                <a:ea typeface="+mn-ea"/>
                <a:cs typeface="+mn-cs"/>
              </a:rPr>
              <a:t>Concepts of the Social Cognitive Theory</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p169.</a:t>
            </a:r>
          </a:p>
          <a:p>
            <a:pPr rtl="0"/>
            <a:r>
              <a:rPr lang="en-US" sz="1200" i="1" kern="1200" dirty="0" smtClean="0">
                <a:solidFill>
                  <a:schemeClr val="tx1"/>
                </a:solidFill>
                <a:latin typeface="+mn-lt"/>
                <a:ea typeface="+mn-ea"/>
                <a:cs typeface="+mn-cs"/>
              </a:rPr>
              <a:t>Environment:</a:t>
            </a:r>
            <a:r>
              <a:rPr lang="en-US" sz="1200" kern="1200" dirty="0" smtClean="0">
                <a:solidFill>
                  <a:schemeClr val="tx1"/>
                </a:solidFill>
                <a:latin typeface="+mn-lt"/>
                <a:ea typeface="+mn-ea"/>
                <a:cs typeface="+mn-cs"/>
              </a:rPr>
              <a:t> Factors physically external to the person; Provides opportunities and social support</a:t>
            </a:r>
          </a:p>
          <a:p>
            <a:pPr rtl="0"/>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Perception of the environment; correct misperceptions and promote healthful forms</a:t>
            </a:r>
          </a:p>
          <a:p>
            <a:pPr rtl="0"/>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Knowledge and skill to perform a given behavior; promote mastery learning through skills training</a:t>
            </a:r>
          </a:p>
          <a:p>
            <a:pPr rtl="0"/>
            <a:r>
              <a:rPr lang="en-US" sz="1200" i="1" kern="1200" dirty="0" smtClean="0">
                <a:solidFill>
                  <a:schemeClr val="tx1"/>
                </a:solidFill>
                <a:latin typeface="+mn-lt"/>
                <a:ea typeface="+mn-ea"/>
                <a:cs typeface="+mn-cs"/>
              </a:rPr>
              <a:t>Expectations:</a:t>
            </a:r>
            <a:r>
              <a:rPr lang="en-US" sz="1200" kern="1200" dirty="0" smtClean="0">
                <a:solidFill>
                  <a:schemeClr val="tx1"/>
                </a:solidFill>
                <a:latin typeface="+mn-lt"/>
                <a:ea typeface="+mn-ea"/>
                <a:cs typeface="+mn-cs"/>
              </a:rPr>
              <a:t> Anticipatory outcomes of a behavior; Model positive outcomes of healthful behavior</a:t>
            </a:r>
          </a:p>
          <a:p>
            <a:pPr rtl="0"/>
            <a:r>
              <a:rPr lang="en-US" sz="1200" i="1" kern="1200" dirty="0" smtClean="0">
                <a:solidFill>
                  <a:schemeClr val="tx1"/>
                </a:solidFill>
                <a:latin typeface="+mn-lt"/>
                <a:ea typeface="+mn-ea"/>
                <a:cs typeface="+mn-cs"/>
              </a:rPr>
              <a:t>Expectancies:</a:t>
            </a:r>
            <a:r>
              <a:rPr lang="en-US" sz="1200" kern="1200" dirty="0" smtClean="0">
                <a:solidFill>
                  <a:schemeClr val="tx1"/>
                </a:solidFill>
                <a:latin typeface="+mn-lt"/>
                <a:ea typeface="+mn-ea"/>
                <a:cs typeface="+mn-cs"/>
              </a:rPr>
              <a:t> The values that the person places on a given outcome, incentives; Present outcomes of change that have functional meaning</a:t>
            </a:r>
          </a:p>
          <a:p>
            <a:pPr rtl="0"/>
            <a:r>
              <a:rPr lang="en-US" sz="1200" i="1" kern="1200" dirty="0" smtClean="0">
                <a:solidFill>
                  <a:schemeClr val="tx1"/>
                </a:solidFill>
                <a:latin typeface="+mn-lt"/>
                <a:ea typeface="+mn-ea"/>
                <a:cs typeface="+mn-cs"/>
              </a:rPr>
              <a:t>Self-control:</a:t>
            </a:r>
            <a:r>
              <a:rPr lang="en-US" sz="1200" kern="1200" dirty="0" smtClean="0">
                <a:solidFill>
                  <a:schemeClr val="tx1"/>
                </a:solidFill>
                <a:latin typeface="+mn-lt"/>
                <a:ea typeface="+mn-ea"/>
                <a:cs typeface="+mn-cs"/>
              </a:rPr>
              <a:t> Personal regulation of goal-directed behavior or performance; Provide opportunities for self-monitoring, goal setting, problem solving, and self-reward</a:t>
            </a:r>
          </a:p>
          <a:p>
            <a:pPr rtl="0"/>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Behavioral acquisition that occurs by watching the actions and outcomes of others’ behavior; Include credible role models of the targeted behavior</a:t>
            </a:r>
          </a:p>
          <a:p>
            <a:pPr rtl="0"/>
            <a:r>
              <a:rPr lang="en-US" sz="1200" i="1" kern="1200" dirty="0" smtClean="0">
                <a:solidFill>
                  <a:schemeClr val="tx1"/>
                </a:solidFill>
                <a:latin typeface="+mn-lt"/>
                <a:ea typeface="+mn-ea"/>
                <a:cs typeface="+mn-cs"/>
              </a:rPr>
              <a:t>Reinforcements:</a:t>
            </a:r>
            <a:r>
              <a:rPr lang="en-US" sz="1200" kern="1200" dirty="0" smtClean="0">
                <a:solidFill>
                  <a:schemeClr val="tx1"/>
                </a:solidFill>
                <a:latin typeface="+mn-lt"/>
                <a:ea typeface="+mn-ea"/>
                <a:cs typeface="+mn-cs"/>
              </a:rPr>
              <a:t> Responses to a person’s behavior that increase or decrease the likelihood of reoccurrence; Promote self-initiated rewards and incentives</a:t>
            </a:r>
          </a:p>
          <a:p>
            <a:pPr rtl="0"/>
            <a:r>
              <a:rPr lang="en-US" sz="1200" i="1" kern="1200" dirty="0" smtClean="0">
                <a:solidFill>
                  <a:schemeClr val="tx1"/>
                </a:solidFill>
                <a:latin typeface="+mn-lt"/>
                <a:ea typeface="+mn-ea"/>
                <a:cs typeface="+mn-cs"/>
              </a:rPr>
              <a:t>Self-efficacy:</a:t>
            </a:r>
            <a:r>
              <a:rPr lang="en-US" sz="1200" kern="1200" dirty="0" smtClean="0">
                <a:solidFill>
                  <a:schemeClr val="tx1"/>
                </a:solidFill>
                <a:latin typeface="+mn-lt"/>
                <a:ea typeface="+mn-ea"/>
                <a:cs typeface="+mn-cs"/>
              </a:rPr>
              <a:t> The person’s confidence in performing a particular behavior; Approach behavioral change in small steps to ensure success</a:t>
            </a:r>
          </a:p>
          <a:p>
            <a:pPr rtl="0"/>
            <a:r>
              <a:rPr lang="en-US" sz="1200" i="1" kern="1200" dirty="0" smtClean="0">
                <a:solidFill>
                  <a:schemeClr val="tx1"/>
                </a:solidFill>
                <a:latin typeface="+mn-lt"/>
                <a:ea typeface="+mn-ea"/>
                <a:cs typeface="+mn-cs"/>
              </a:rPr>
              <a:t>Emotional coping responses:</a:t>
            </a:r>
            <a:r>
              <a:rPr lang="en-US" sz="1200" kern="1200" dirty="0" smtClean="0">
                <a:solidFill>
                  <a:schemeClr val="tx1"/>
                </a:solidFill>
                <a:latin typeface="+mn-lt"/>
                <a:ea typeface="+mn-ea"/>
                <a:cs typeface="+mn-cs"/>
              </a:rPr>
              <a:t> Strategies or tactics that are used by a person to deal with emotional stimuli; provide training in problem solving and stress management</a:t>
            </a:r>
          </a:p>
          <a:p>
            <a:pPr rtl="0"/>
            <a:r>
              <a:rPr lang="en-US" sz="1200" i="1" kern="1200" dirty="0" smtClean="0">
                <a:solidFill>
                  <a:schemeClr val="tx1"/>
                </a:solidFill>
                <a:latin typeface="+mn-lt"/>
                <a:ea typeface="+mn-ea"/>
                <a:cs typeface="+mn-cs"/>
              </a:rPr>
              <a:t>Reciprocal determinism:</a:t>
            </a:r>
            <a:r>
              <a:rPr lang="en-US" sz="1200" kern="1200" dirty="0" smtClean="0">
                <a:solidFill>
                  <a:schemeClr val="tx1"/>
                </a:solidFill>
                <a:latin typeface="+mn-lt"/>
                <a:ea typeface="+mn-ea"/>
                <a:cs typeface="+mn-cs"/>
              </a:rPr>
              <a:t> The dynamic interaction of the person, the behavior, and the environment in which the behavior is performed; consider multiple avenues to behavioral change, including environmental, skill, and personal change.</a:t>
            </a:r>
          </a:p>
          <a:p>
            <a:pPr rtl="0"/>
            <a:r>
              <a:rPr lang="en-US" sz="1200" b="1" kern="1200" dirty="0" smtClean="0">
                <a:solidFill>
                  <a:schemeClr val="tx1"/>
                </a:solidFill>
                <a:latin typeface="+mn-lt"/>
                <a:ea typeface="+mn-ea"/>
                <a:cs typeface="+mn-cs"/>
              </a:rPr>
              <a:t>Conceptual Model</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(2002). </a:t>
            </a:r>
            <a:r>
              <a:rPr lang="en-US" sz="1200" i="1" kern="1200" dirty="0" smtClean="0">
                <a:solidFill>
                  <a:schemeClr val="tx1"/>
                </a:solidFill>
                <a:latin typeface="+mn-lt"/>
                <a:ea typeface="+mn-ea"/>
                <a:cs typeface="+mn-cs"/>
              </a:rPr>
              <a:t>Overview of social cognitive theory and of self-efficacy</a:t>
            </a:r>
            <a:r>
              <a:rPr lang="en-US" sz="1200" kern="1200" dirty="0" smtClean="0">
                <a:solidFill>
                  <a:schemeClr val="tx1"/>
                </a:solidFill>
                <a:latin typeface="+mn-lt"/>
                <a:ea typeface="+mn-ea"/>
                <a:cs typeface="+mn-cs"/>
              </a:rPr>
              <a:t>. 12-8-04.</a:t>
            </a:r>
          </a:p>
          <a:p>
            <a:pPr rtl="0"/>
            <a:r>
              <a:rPr lang="en-US" sz="1200" kern="1200" dirty="0" smtClean="0">
                <a:solidFill>
                  <a:schemeClr val="tx1"/>
                </a:solidFill>
                <a:latin typeface="+mn-lt"/>
                <a:ea typeface="+mn-ea"/>
                <a:cs typeface="+mn-cs"/>
              </a:rPr>
              <a:t>From http://www.emory.edu/EDUCATION/mfp/eff.html.</a:t>
            </a:r>
          </a:p>
          <a:p>
            <a:pPr rtl="0"/>
            <a:r>
              <a:rPr lang="en-US" sz="1200" b="1" kern="1200" dirty="0" smtClean="0">
                <a:solidFill>
                  <a:schemeClr val="tx1"/>
                </a:solidFill>
                <a:latin typeface="+mn-lt"/>
                <a:ea typeface="+mn-ea"/>
                <a:cs typeface="+mn-cs"/>
              </a:rPr>
              <a:t>Favorite Methods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Surveys, experiments and quasi-experiments are used. See for </a:t>
            </a:r>
            <a:r>
              <a:rPr lang="en-US" sz="1200" kern="1200" dirty="0" err="1" smtClean="0">
                <a:solidFill>
                  <a:schemeClr val="tx1"/>
                </a:solidFill>
                <a:latin typeface="+mn-lt"/>
                <a:ea typeface="+mn-ea"/>
                <a:cs typeface="+mn-cs"/>
              </a:rPr>
              <a:t>therapeutical</a:t>
            </a:r>
            <a:r>
              <a:rPr lang="en-US" sz="1200" kern="1200" dirty="0" smtClean="0">
                <a:solidFill>
                  <a:schemeClr val="tx1"/>
                </a:solidFill>
                <a:latin typeface="+mn-lt"/>
                <a:ea typeface="+mn-ea"/>
                <a:cs typeface="+mn-cs"/>
              </a:rPr>
              <a:t> techniques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and </a:t>
            </a:r>
            <a:r>
              <a:rPr lang="en-US" sz="1200" kern="1200" dirty="0" err="1" smtClean="0">
                <a:solidFill>
                  <a:schemeClr val="tx1"/>
                </a:solidFill>
                <a:latin typeface="+mn-lt"/>
                <a:ea typeface="+mn-ea"/>
                <a:cs typeface="+mn-cs"/>
              </a:rPr>
              <a:t>Glanze</a:t>
            </a:r>
            <a:r>
              <a:rPr lang="en-US" sz="1200" kern="1200" dirty="0" smtClean="0">
                <a:solidFill>
                  <a:schemeClr val="tx1"/>
                </a:solidFill>
                <a:latin typeface="+mn-lt"/>
                <a:ea typeface="+mn-ea"/>
                <a:cs typeface="+mn-cs"/>
              </a:rPr>
              <a:t> et al (2002)</a:t>
            </a:r>
          </a:p>
          <a:p>
            <a:pPr rtl="0"/>
            <a:r>
              <a:rPr lang="en-US" sz="1200" b="1" kern="1200" dirty="0" smtClean="0">
                <a:solidFill>
                  <a:schemeClr val="tx1"/>
                </a:solidFill>
                <a:latin typeface="+mn-lt"/>
                <a:ea typeface="+mn-ea"/>
                <a:cs typeface="+mn-cs"/>
              </a:rPr>
              <a:t>Scope and Application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is relevant for designing health education and health behavior programs. This theory explains how people acquire and maintain certain behavioral patterns. The theory can also be used for providing the basis for intervention strategies</a:t>
            </a:r>
          </a:p>
          <a:p>
            <a:pPr rtl="0"/>
            <a:r>
              <a:rPr lang="en-US" sz="1200" b="1" kern="1200" dirty="0" smtClean="0">
                <a:solidFill>
                  <a:schemeClr val="tx1"/>
                </a:solidFill>
                <a:latin typeface="+mn-lt"/>
                <a:ea typeface="+mn-ea"/>
                <a:cs typeface="+mn-cs"/>
              </a:rPr>
              <a:t>Example</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 project was started to prevent and reduce alcohol use among students in grades 6 till 12 (ages 11-13). The program took three years and was based on behavioral health curricula, parental involvement and community task force activities. The conclusion was that students were less likely to say they drank alcohol than others who did not join the program. With observational learning, negative expectancies about alcohol use and increased behavioral capability to communicate with parents the results were obtained. However, at the end of the 10</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the differences were no longer significant.</a:t>
            </a:r>
          </a:p>
          <a:p>
            <a:pPr rtl="0"/>
            <a:r>
              <a:rPr lang="en-US" sz="1200" kern="1200" dirty="0" smtClean="0">
                <a:solidFill>
                  <a:schemeClr val="tx1"/>
                </a:solidFill>
                <a:latin typeface="+mn-lt"/>
                <a:ea typeface="+mn-ea"/>
                <a:cs typeface="+mn-cs"/>
              </a:rPr>
              <a:t>A new program in the 11</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was started in which reduced access to alcohol and the change of community norms to alcohol use for high-school age students were key elements. With (1) community attention (2) parental education (3) support of alcohol free events (4) media projects to don’t provide alcohol and (5) classroom discussions the program started. After the 12</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a significant result showed that the alcohol use decreased. Furthermore, the access to alcohol was reduced and the parental norms were less accepting of teen alcohol use at the end of the study.</a:t>
            </a:r>
          </a:p>
          <a:p>
            <a:pPr rtl="0"/>
            <a:r>
              <a:rPr lang="en-US" sz="1200" kern="1200" dirty="0" smtClean="0">
                <a:solidFill>
                  <a:schemeClr val="tx1"/>
                </a:solidFill>
                <a:latin typeface="+mn-lt"/>
                <a:ea typeface="+mn-ea"/>
                <a:cs typeface="+mn-cs"/>
              </a:rPr>
              <a:t>The </a:t>
            </a:r>
            <a:r>
              <a:rPr lang="en-US" sz="1200" i="1" kern="1200" dirty="0" smtClean="0">
                <a:solidFill>
                  <a:schemeClr val="tx1"/>
                </a:solidFill>
                <a:latin typeface="+mn-lt"/>
                <a:ea typeface="+mn-ea"/>
                <a:cs typeface="+mn-cs"/>
              </a:rPr>
              <a:t>outcomes of the SCT </a:t>
            </a:r>
            <a:r>
              <a:rPr lang="en-US" sz="1200" kern="1200" dirty="0" smtClean="0">
                <a:solidFill>
                  <a:schemeClr val="tx1"/>
                </a:solidFill>
                <a:latin typeface="+mn-lt"/>
                <a:ea typeface="+mn-ea"/>
                <a:cs typeface="+mn-cs"/>
              </a:rPr>
              <a:t>show that actions of the community level to change these constructs resulted in less drinking among teens. The community level appears to have success in changing the environment and expectancies to alcohol use by reducing teen access to alcohol, changing norms and reducing alcohol use among high school students.</a:t>
            </a:r>
          </a:p>
          <a:p>
            <a:pPr rtl="0"/>
            <a:r>
              <a:rPr lang="en-US" sz="1200" kern="1200" dirty="0" smtClean="0">
                <a:solidFill>
                  <a:schemeClr val="tx1"/>
                </a:solidFill>
                <a:latin typeface="+mn-lt"/>
                <a:ea typeface="+mn-ea"/>
                <a:cs typeface="+mn-cs"/>
              </a:rPr>
              <a:t>Example form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 176-177 (summarized)</a:t>
            </a:r>
          </a:p>
          <a:p>
            <a:pPr rtl="0"/>
            <a:r>
              <a:rPr lang="en-US" sz="1200" b="1" kern="1200" dirty="0" smtClean="0">
                <a:solidFill>
                  <a:schemeClr val="tx1"/>
                </a:solidFill>
                <a:latin typeface="+mn-lt"/>
                <a:ea typeface="+mn-ea"/>
                <a:cs typeface="+mn-cs"/>
              </a:rPr>
              <a:t>References</a:t>
            </a:r>
            <a:endParaRPr lang="en-US" sz="1200" kern="1200" dirty="0" smtClean="0">
              <a:solidFill>
                <a:schemeClr val="tx1"/>
              </a:solidFill>
              <a:latin typeface="+mn-lt"/>
              <a:ea typeface="+mn-ea"/>
              <a:cs typeface="+mn-cs"/>
            </a:endParaRPr>
          </a:p>
          <a:p>
            <a:pPr rtl="0"/>
            <a:r>
              <a:rPr lang="en-US" sz="1200" b="1" kern="1200" dirty="0" smtClean="0">
                <a:solidFill>
                  <a:schemeClr val="tx1"/>
                </a:solidFill>
                <a:latin typeface="+mn-lt"/>
                <a:ea typeface="+mn-ea"/>
                <a:cs typeface="+mn-cs"/>
              </a:rPr>
              <a:t>Key publications</a:t>
            </a:r>
            <a:endParaRPr lang="en-US" sz="1200" kern="1200" dirty="0" smtClean="0">
              <a:solidFill>
                <a:schemeClr val="tx1"/>
              </a:solidFill>
              <a:latin typeface="+mn-lt"/>
              <a:ea typeface="+mn-ea"/>
              <a:cs typeface="+mn-cs"/>
            </a:endParaRPr>
          </a:p>
          <a:p>
            <a:pPr rtl="0"/>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K., </a:t>
            </a:r>
            <a:r>
              <a:rPr lang="en-US" sz="1200" kern="1200" dirty="0" err="1" smtClean="0">
                <a:solidFill>
                  <a:schemeClr val="tx1"/>
                </a:solidFill>
                <a:latin typeface="+mn-lt"/>
                <a:ea typeface="+mn-ea"/>
                <a:cs typeface="+mn-cs"/>
              </a:rPr>
              <a:t>Rimer</a:t>
            </a:r>
            <a:r>
              <a:rPr lang="en-US" sz="1200" kern="1200" dirty="0" smtClean="0">
                <a:solidFill>
                  <a:schemeClr val="tx1"/>
                </a:solidFill>
                <a:latin typeface="+mn-lt"/>
                <a:ea typeface="+mn-ea"/>
                <a:cs typeface="+mn-cs"/>
              </a:rPr>
              <a:t>, B.K. &amp; Lewis, F.M. (2002). </a:t>
            </a:r>
            <a:r>
              <a:rPr lang="en-US" sz="1200" i="1" kern="1200" dirty="0" smtClean="0">
                <a:solidFill>
                  <a:schemeClr val="tx1"/>
                </a:solidFill>
                <a:latin typeface="+mn-lt"/>
                <a:ea typeface="+mn-ea"/>
                <a:cs typeface="+mn-cs"/>
              </a:rPr>
              <a:t>Health Behavior and Health Education. Theory, Research and </a:t>
            </a:r>
            <a:r>
              <a:rPr lang="en-US" sz="1200" i="1" kern="1200" dirty="0" err="1" smtClean="0">
                <a:solidFill>
                  <a:schemeClr val="tx1"/>
                </a:solidFill>
                <a:latin typeface="+mn-lt"/>
                <a:ea typeface="+mn-ea"/>
                <a:cs typeface="+mn-cs"/>
              </a:rPr>
              <a:t>Practice.</a:t>
            </a:r>
            <a:r>
              <a:rPr lang="en-US" sz="1200" kern="1200" dirty="0" err="1" smtClean="0">
                <a:solidFill>
                  <a:schemeClr val="tx1"/>
                </a:solidFill>
                <a:latin typeface="+mn-lt"/>
                <a:ea typeface="+mn-ea"/>
                <a:cs typeface="+mn-cs"/>
              </a:rPr>
              <a:t>San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Fransisco</a:t>
            </a:r>
            <a:r>
              <a:rPr lang="en-US" sz="1200" kern="1200" dirty="0" smtClean="0">
                <a:solidFill>
                  <a:schemeClr val="tx1"/>
                </a:solidFill>
                <a:latin typeface="+mn-lt"/>
                <a:ea typeface="+mn-ea"/>
                <a:cs typeface="+mn-cs"/>
              </a:rPr>
              <a:t>: Wiley &amp; Sons.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(1997). </a:t>
            </a:r>
            <a:r>
              <a:rPr lang="en-US" sz="1200" i="1" kern="1200" dirty="0" smtClean="0">
                <a:solidFill>
                  <a:schemeClr val="tx1"/>
                </a:solidFill>
                <a:latin typeface="+mn-lt"/>
                <a:ea typeface="+mn-ea"/>
                <a:cs typeface="+mn-cs"/>
              </a:rPr>
              <a:t>Self-efficacy: The exercise of control</a:t>
            </a:r>
            <a:r>
              <a:rPr lang="en-US" sz="1200" kern="1200" dirty="0" smtClean="0">
                <a:solidFill>
                  <a:schemeClr val="tx1"/>
                </a:solidFill>
                <a:latin typeface="+mn-lt"/>
                <a:ea typeface="+mn-ea"/>
                <a:cs typeface="+mn-cs"/>
              </a:rPr>
              <a:t>. New York: Freeman.</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(2001). Social cognitive theory: An agentive perspective. </a:t>
            </a:r>
            <a:r>
              <a:rPr lang="en-US" sz="1200" i="1" kern="1200" dirty="0" smtClean="0">
                <a:solidFill>
                  <a:schemeClr val="tx1"/>
                </a:solidFill>
                <a:latin typeface="+mn-lt"/>
                <a:ea typeface="+mn-ea"/>
                <a:cs typeface="+mn-cs"/>
              </a:rPr>
              <a:t>Annual Review of Psychology, 52</a:t>
            </a:r>
            <a:r>
              <a:rPr lang="en-US" sz="1200" kern="1200" dirty="0" smtClean="0">
                <a:solidFill>
                  <a:schemeClr val="tx1"/>
                </a:solidFill>
                <a:latin typeface="+mn-lt"/>
                <a:ea typeface="+mn-ea"/>
                <a:cs typeface="+mn-cs"/>
              </a:rPr>
              <a:t>, 1-26.</a:t>
            </a:r>
          </a:p>
          <a:p>
            <a:pPr rtl="0"/>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I.M. (1990). “Determinants of Food Consumption”. </a:t>
            </a:r>
            <a:r>
              <a:rPr lang="en-US" sz="1200" i="1" kern="1200" dirty="0" smtClean="0">
                <a:solidFill>
                  <a:schemeClr val="tx1"/>
                </a:solidFill>
                <a:latin typeface="+mn-lt"/>
                <a:ea typeface="+mn-ea"/>
                <a:cs typeface="+mn-cs"/>
              </a:rPr>
              <a:t>Journal of American Dietetic Association, 90</a:t>
            </a:r>
            <a:r>
              <a:rPr lang="en-US" sz="1200" kern="1200" dirty="0" smtClean="0">
                <a:solidFill>
                  <a:schemeClr val="tx1"/>
                </a:solidFill>
                <a:latin typeface="+mn-lt"/>
                <a:ea typeface="+mn-ea"/>
                <a:cs typeface="+mn-cs"/>
              </a:rPr>
              <a:t>: 661-663.</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(Ed.) (1995). </a:t>
            </a:r>
            <a:r>
              <a:rPr lang="en-US" sz="1200" i="1" kern="1200" dirty="0" smtClean="0">
                <a:solidFill>
                  <a:schemeClr val="tx1"/>
                </a:solidFill>
                <a:latin typeface="+mn-lt"/>
                <a:ea typeface="+mn-ea"/>
                <a:cs typeface="+mn-cs"/>
              </a:rPr>
              <a:t>Self-efficacy in changing societies</a:t>
            </a:r>
            <a:r>
              <a:rPr lang="en-US" sz="1200" kern="1200" dirty="0" smtClean="0">
                <a:solidFill>
                  <a:schemeClr val="tx1"/>
                </a:solidFill>
                <a:latin typeface="+mn-lt"/>
                <a:ea typeface="+mn-ea"/>
                <a:cs typeface="+mn-cs"/>
              </a:rPr>
              <a:t>. New York: Cambridge University Press.</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Bussey</a:t>
            </a:r>
            <a:r>
              <a:rPr lang="en-US" sz="1200" kern="1200" dirty="0" smtClean="0">
                <a:solidFill>
                  <a:schemeClr val="tx1"/>
                </a:solidFill>
                <a:latin typeface="+mn-lt"/>
                <a:ea typeface="+mn-ea"/>
                <a:cs typeface="+mn-cs"/>
              </a:rPr>
              <a:t>, K., &amp;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(1999). Social cognitive theory of gender development and differentiation. </a:t>
            </a:r>
            <a:r>
              <a:rPr lang="en-US" sz="1200" i="1" kern="1200" dirty="0" smtClean="0">
                <a:solidFill>
                  <a:schemeClr val="tx1"/>
                </a:solidFill>
                <a:latin typeface="+mn-lt"/>
                <a:ea typeface="+mn-ea"/>
                <a:cs typeface="+mn-cs"/>
              </a:rPr>
              <a:t>Psychology Review, 106</a:t>
            </a:r>
            <a:r>
              <a:rPr lang="en-US" sz="1200" kern="1200" dirty="0" smtClean="0">
                <a:solidFill>
                  <a:schemeClr val="tx1"/>
                </a:solidFill>
                <a:latin typeface="+mn-lt"/>
                <a:ea typeface="+mn-ea"/>
                <a:cs typeface="+mn-cs"/>
              </a:rPr>
              <a:t>, 676-713.</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Graham, S., &amp; Weiner, B. (1996). Theories and principles of motivation. In D. C. Berliner &amp; R. C. </a:t>
            </a:r>
            <a:r>
              <a:rPr lang="en-US" sz="1200" kern="1200" dirty="0" err="1" smtClean="0">
                <a:solidFill>
                  <a:schemeClr val="tx1"/>
                </a:solidFill>
                <a:latin typeface="+mn-lt"/>
                <a:ea typeface="+mn-ea"/>
                <a:cs typeface="+mn-cs"/>
              </a:rPr>
              <a:t>Calfee</a:t>
            </a:r>
            <a:r>
              <a:rPr lang="en-US" sz="1200" kern="1200" dirty="0" smtClean="0">
                <a:solidFill>
                  <a:schemeClr val="tx1"/>
                </a:solidFill>
                <a:latin typeface="+mn-lt"/>
                <a:ea typeface="+mn-ea"/>
                <a:cs typeface="+mn-cs"/>
              </a:rPr>
              <a:t> (Eds.).</a:t>
            </a:r>
            <a:r>
              <a:rPr lang="en-US" sz="1200" i="1" kern="1200" dirty="0" smtClean="0">
                <a:solidFill>
                  <a:schemeClr val="tx1"/>
                </a:solidFill>
                <a:latin typeface="+mn-lt"/>
                <a:ea typeface="+mn-ea"/>
                <a:cs typeface="+mn-cs"/>
              </a:rPr>
              <a:t>Handbook of educational psychology</a:t>
            </a:r>
            <a:r>
              <a:rPr lang="en-US" sz="1200" kern="1200" dirty="0" smtClean="0">
                <a:solidFill>
                  <a:schemeClr val="tx1"/>
                </a:solidFill>
                <a:latin typeface="+mn-lt"/>
                <a:ea typeface="+mn-ea"/>
                <a:cs typeface="+mn-cs"/>
              </a:rPr>
              <a:t> (pp. 63-84). New York: Simon &amp; Schuster Macmillan.</a:t>
            </a:r>
          </a:p>
          <a:p>
            <a:pPr rtl="0"/>
            <a:r>
              <a:rPr lang="nl-NL" sz="1200" kern="1200" dirty="0" smtClean="0">
                <a:solidFill>
                  <a:schemeClr val="tx1"/>
                </a:solidFill>
                <a:latin typeface="+mn-lt"/>
                <a:ea typeface="+mn-ea"/>
                <a:cs typeface="+mn-cs"/>
              </a:rPr>
              <a:t>Pajares, F., &amp; Schunk, D. H. (2001). </a:t>
            </a:r>
            <a:r>
              <a:rPr lang="en-US" sz="1200" kern="1200" dirty="0" smtClean="0">
                <a:solidFill>
                  <a:schemeClr val="tx1"/>
                </a:solidFill>
                <a:latin typeface="+mn-lt"/>
                <a:ea typeface="+mn-ea"/>
                <a:cs typeface="+mn-cs"/>
              </a:rPr>
              <a:t>Self-beliefs and school success: Self-efficacy, self-concept, and school achievement. In R. Riding &amp; S. </a:t>
            </a:r>
            <a:r>
              <a:rPr lang="en-US" sz="1200" kern="1200" dirty="0" err="1" smtClean="0">
                <a:solidFill>
                  <a:schemeClr val="tx1"/>
                </a:solidFill>
                <a:latin typeface="+mn-lt"/>
                <a:ea typeface="+mn-ea"/>
                <a:cs typeface="+mn-cs"/>
              </a:rPr>
              <a:t>Rayner</a:t>
            </a:r>
            <a:r>
              <a:rPr lang="en-US" sz="1200" kern="1200" dirty="0" smtClean="0">
                <a:solidFill>
                  <a:schemeClr val="tx1"/>
                </a:solidFill>
                <a:latin typeface="+mn-lt"/>
                <a:ea typeface="+mn-ea"/>
                <a:cs typeface="+mn-cs"/>
              </a:rPr>
              <a:t> (Eds.), </a:t>
            </a:r>
            <a:r>
              <a:rPr lang="en-US" sz="1200" i="1" kern="1200" dirty="0" smtClean="0">
                <a:solidFill>
                  <a:schemeClr val="tx1"/>
                </a:solidFill>
                <a:latin typeface="+mn-lt"/>
                <a:ea typeface="+mn-ea"/>
                <a:cs typeface="+mn-cs"/>
              </a:rPr>
              <a:t>Self-perception</a:t>
            </a:r>
            <a:r>
              <a:rPr lang="en-US" sz="1200" kern="1200" dirty="0" smtClean="0">
                <a:solidFill>
                  <a:schemeClr val="tx1"/>
                </a:solidFill>
                <a:latin typeface="+mn-lt"/>
                <a:ea typeface="+mn-ea"/>
                <a:cs typeface="+mn-cs"/>
              </a:rPr>
              <a:t> (pp. 239-266). London: </a:t>
            </a:r>
            <a:r>
              <a:rPr lang="en-US" sz="1200" kern="1200" dirty="0" err="1" smtClean="0">
                <a:solidFill>
                  <a:schemeClr val="tx1"/>
                </a:solidFill>
                <a:latin typeface="+mn-lt"/>
                <a:ea typeface="+mn-ea"/>
                <a:cs typeface="+mn-cs"/>
              </a:rPr>
              <a:t>Ablex</a:t>
            </a:r>
            <a:r>
              <a:rPr lang="en-US" sz="1200" kern="1200" dirty="0" smtClean="0">
                <a:solidFill>
                  <a:schemeClr val="tx1"/>
                </a:solidFill>
                <a:latin typeface="+mn-lt"/>
                <a:ea typeface="+mn-ea"/>
                <a:cs typeface="+mn-cs"/>
              </a:rPr>
              <a:t> Publishing.</a:t>
            </a:r>
          </a:p>
          <a:p>
            <a:pPr rtl="0"/>
            <a:r>
              <a:rPr lang="en-US" sz="1200" kern="1200" dirty="0" err="1" smtClean="0">
                <a:solidFill>
                  <a:schemeClr val="tx1"/>
                </a:solidFill>
                <a:latin typeface="+mn-lt"/>
                <a:ea typeface="+mn-ea"/>
                <a:cs typeface="+mn-cs"/>
              </a:rPr>
              <a:t>Schunk</a:t>
            </a:r>
            <a:r>
              <a:rPr lang="en-US" sz="1200" kern="1200" dirty="0" smtClean="0">
                <a:solidFill>
                  <a:schemeClr val="tx1"/>
                </a:solidFill>
                <a:latin typeface="+mn-lt"/>
                <a:ea typeface="+mn-ea"/>
                <a:cs typeface="+mn-cs"/>
              </a:rPr>
              <a:t>, D. H., &amp;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F. (2002). The development of academic self-efficacy. In A. </a:t>
            </a:r>
            <a:r>
              <a:rPr lang="en-US" sz="1200" kern="1200" dirty="0" err="1" smtClean="0">
                <a:solidFill>
                  <a:schemeClr val="tx1"/>
                </a:solidFill>
                <a:latin typeface="+mn-lt"/>
                <a:ea typeface="+mn-ea"/>
                <a:cs typeface="+mn-cs"/>
              </a:rPr>
              <a:t>Wigfield</a:t>
            </a:r>
            <a:r>
              <a:rPr lang="en-US" sz="1200" kern="1200" dirty="0" smtClean="0">
                <a:solidFill>
                  <a:schemeClr val="tx1"/>
                </a:solidFill>
                <a:latin typeface="+mn-lt"/>
                <a:ea typeface="+mn-ea"/>
                <a:cs typeface="+mn-cs"/>
              </a:rPr>
              <a:t> &amp; J. Eccles (Eds.),</a:t>
            </a:r>
            <a:r>
              <a:rPr lang="en-US" sz="1200" i="1" kern="1200" dirty="0" smtClean="0">
                <a:solidFill>
                  <a:schemeClr val="tx1"/>
                </a:solidFill>
                <a:latin typeface="+mn-lt"/>
                <a:ea typeface="+mn-ea"/>
                <a:cs typeface="+mn-cs"/>
              </a:rPr>
              <a:t>Development of achievement motivation</a:t>
            </a:r>
            <a:r>
              <a:rPr lang="en-US" sz="1200" kern="1200" dirty="0" smtClean="0">
                <a:solidFill>
                  <a:schemeClr val="tx1"/>
                </a:solidFill>
                <a:latin typeface="+mn-lt"/>
                <a:ea typeface="+mn-ea"/>
                <a:cs typeface="+mn-cs"/>
              </a:rPr>
              <a:t> (pp. 16-31). San Diego: Academic Press.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&amp; Walters, R.H. (1963). </a:t>
            </a:r>
            <a:r>
              <a:rPr lang="en-US" sz="1200" i="1" kern="1200" dirty="0" smtClean="0">
                <a:solidFill>
                  <a:schemeClr val="tx1"/>
                </a:solidFill>
                <a:latin typeface="+mn-lt"/>
                <a:ea typeface="+mn-ea"/>
                <a:cs typeface="+mn-cs"/>
              </a:rPr>
              <a:t>Social Learning and Personality Development</a:t>
            </a:r>
            <a:r>
              <a:rPr lang="en-US" sz="1200" kern="1200" dirty="0" smtClean="0">
                <a:solidFill>
                  <a:schemeClr val="tx1"/>
                </a:solidFill>
                <a:latin typeface="+mn-lt"/>
                <a:ea typeface="+mn-ea"/>
                <a:cs typeface="+mn-cs"/>
              </a:rPr>
              <a:t>. New York: Holt, Rinehart &amp; Winston.</a:t>
            </a:r>
          </a:p>
          <a:p>
            <a:pPr rtl="0"/>
            <a:r>
              <a:rPr lang="en-US" sz="1200" kern="1200" dirty="0" smtClean="0">
                <a:solidFill>
                  <a:schemeClr val="tx1"/>
                </a:solidFill>
                <a:latin typeface="+mn-lt"/>
                <a:ea typeface="+mn-ea"/>
                <a:cs typeface="+mn-cs"/>
              </a:rPr>
              <a:t>Miller, N.E. &amp; Dollard, J. (1941). </a:t>
            </a:r>
            <a:r>
              <a:rPr lang="en-US" sz="1200" i="1" kern="1200" dirty="0" smtClean="0">
                <a:solidFill>
                  <a:schemeClr val="tx1"/>
                </a:solidFill>
                <a:latin typeface="+mn-lt"/>
                <a:ea typeface="+mn-ea"/>
                <a:cs typeface="+mn-cs"/>
              </a:rPr>
              <a:t>Social Learning and Imitation. </a:t>
            </a:r>
            <a:r>
              <a:rPr lang="en-US" sz="1200" kern="1200" dirty="0" smtClean="0">
                <a:solidFill>
                  <a:schemeClr val="tx1"/>
                </a:solidFill>
                <a:latin typeface="+mn-lt"/>
                <a:ea typeface="+mn-ea"/>
                <a:cs typeface="+mn-cs"/>
              </a:rPr>
              <a:t>New Haven, CT: Yale University Press.</a:t>
            </a:r>
          </a:p>
          <a:p>
            <a:pPr rtl="0"/>
            <a:r>
              <a:rPr lang="en-US" sz="1200" kern="1200" dirty="0" smtClean="0">
                <a:solidFill>
                  <a:schemeClr val="tx1"/>
                </a:solidFill>
                <a:latin typeface="+mn-lt"/>
                <a:ea typeface="+mn-ea"/>
                <a:cs typeface="+mn-cs"/>
              </a:rPr>
              <a:t>See </a:t>
            </a:r>
            <a:r>
              <a:rPr lang="en-US" sz="1200" u="none" strike="noStrike" kern="1200" dirty="0" smtClean="0">
                <a:solidFill>
                  <a:schemeClr val="tx1"/>
                </a:solidFill>
                <a:latin typeface="+mn-lt"/>
                <a:ea typeface="+mn-ea"/>
                <a:cs typeface="+mn-cs"/>
                <a:hlinkClick r:id="rId3"/>
              </a:rPr>
              <a:t>Interpersonal Communication and Relations</a:t>
            </a:r>
            <a:r>
              <a:rPr lang="en-US" sz="1200" kern="1200" dirty="0" smtClean="0">
                <a:solidFill>
                  <a:schemeClr val="tx1"/>
                </a:solidFill>
                <a:latin typeface="+mn-lt"/>
                <a:ea typeface="+mn-ea"/>
                <a:cs typeface="+mn-cs"/>
              </a:rPr>
              <a:t>, </a:t>
            </a:r>
            <a:r>
              <a:rPr lang="en-US" sz="1200" u="none" strike="noStrike" kern="1200" dirty="0" smtClean="0">
                <a:solidFill>
                  <a:schemeClr val="tx1"/>
                </a:solidFill>
                <a:latin typeface="+mn-lt"/>
                <a:ea typeface="+mn-ea"/>
                <a:cs typeface="+mn-cs"/>
                <a:hlinkClick r:id="rId4"/>
              </a:rPr>
              <a:t>Health Communication</a:t>
            </a:r>
            <a:r>
              <a:rPr lang="en-US" sz="1200" kern="1200" dirty="0" smtClean="0">
                <a:solidFill>
                  <a:schemeClr val="tx1"/>
                </a:solidFill>
                <a:latin typeface="+mn-lt"/>
                <a:ea typeface="+mn-ea"/>
                <a:cs typeface="+mn-cs"/>
              </a:rPr>
              <a:t>.</a:t>
            </a:r>
          </a:p>
          <a:p>
            <a:pPr rtl="0"/>
            <a:r>
              <a:rPr lang="en-US" sz="1200" kern="1200" dirty="0" smtClean="0">
                <a:solidFill>
                  <a:schemeClr val="tx1"/>
                </a:solidFill>
                <a:latin typeface="+mn-lt"/>
                <a:ea typeface="+mn-ea"/>
                <a:cs typeface="+mn-cs"/>
              </a:rPr>
              <a:t> </a:t>
            </a:r>
          </a:p>
          <a:p>
            <a:pPr rtl="0"/>
            <a:r>
              <a:rPr lang="en-US" sz="1200" kern="1200" dirty="0" smtClean="0">
                <a:solidFill>
                  <a:schemeClr val="tx1"/>
                </a:solidFill>
                <a:latin typeface="+mn-lt"/>
                <a:ea typeface="+mn-ea"/>
                <a:cs typeface="+mn-cs"/>
              </a:rPr>
              <a:t> </a:t>
            </a:r>
          </a:p>
          <a:p>
            <a:pPr algn="l" rtl="0"/>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36</a:t>
            </a:fld>
            <a:endParaRPr lang="ar-S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32500" lnSpcReduction="20000"/>
          </a:bodyPr>
          <a:lstStyle/>
          <a:p>
            <a:pPr algn="l" rtl="0"/>
            <a:endParaRPr lang="en-US" dirty="0" smtClean="0"/>
          </a:p>
          <a:p>
            <a:pPr algn="l" rtl="0"/>
            <a:endParaRPr lang="en-US" dirty="0" smtClean="0"/>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SOCIAL COGNITIVE THEORY</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explanation of behavioral patterns</a:t>
            </a:r>
          </a:p>
          <a:p>
            <a:pPr rtl="0"/>
            <a:r>
              <a:rPr lang="en-US" sz="1200" b="1" kern="1200" dirty="0" smtClean="0">
                <a:solidFill>
                  <a:schemeClr val="tx1"/>
                </a:solidFill>
                <a:latin typeface="+mn-lt"/>
                <a:ea typeface="+mn-ea"/>
                <a:cs typeface="+mn-cs"/>
              </a:rPr>
              <a:t>History and Orientation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1941 Miller and Dollard proposed the theory of social learning. In 1963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and Walters broadened the social learning theory with the principles of observational learning and vicarious reinforcement.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provided his concept of self-efficacy in 1977, while he refuted the traditional learning theory for understanding learning.</a:t>
            </a:r>
          </a:p>
          <a:p>
            <a:pPr rtl="0"/>
            <a:r>
              <a:rPr lang="en-US" sz="1200" kern="1200" dirty="0" smtClean="0">
                <a:solidFill>
                  <a:schemeClr val="tx1"/>
                </a:solidFill>
                <a:latin typeface="+mn-lt"/>
                <a:ea typeface="+mn-ea"/>
                <a:cs typeface="+mn-cs"/>
              </a:rPr>
              <a:t>The Social Cognitive Theory is relevant to health communication. First, the theory deals with cognitive, emotional aspects and aspects of behavior for understanding behavioral change. Second, the concepts of the SCT provide ways for new behavioral research in health education. Finally, ideas for other theoretical areas such as psychology are welcome to provide new insights and understanding.</a:t>
            </a:r>
          </a:p>
          <a:p>
            <a:pPr rtl="0"/>
            <a:r>
              <a:rPr lang="en-US" sz="1200" b="1" kern="1200" dirty="0" smtClean="0">
                <a:solidFill>
                  <a:schemeClr val="tx1"/>
                </a:solidFill>
                <a:latin typeface="+mn-lt"/>
                <a:ea typeface="+mn-ea"/>
                <a:cs typeface="+mn-cs"/>
              </a:rPr>
              <a:t>Core Assumptions and Statements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explains how people acquire and maintain certain behavioral patterns, while also providing the basis for intervention strategies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Evaluating behavioral change depends on the factors environment, people and behavior. SCT provides a framework for designing, implementing and evaluating programs.</a:t>
            </a:r>
          </a:p>
          <a:p>
            <a:pPr rtl="0"/>
            <a:r>
              <a:rPr lang="en-US" sz="1200" i="1" kern="1200" dirty="0" smtClean="0">
                <a:solidFill>
                  <a:schemeClr val="tx1"/>
                </a:solidFill>
                <a:latin typeface="+mn-lt"/>
                <a:ea typeface="+mn-ea"/>
                <a:cs typeface="+mn-cs"/>
              </a:rPr>
              <a:t>Environment </a:t>
            </a:r>
            <a:r>
              <a:rPr lang="en-US" sz="1200" kern="1200" dirty="0" smtClean="0">
                <a:solidFill>
                  <a:schemeClr val="tx1"/>
                </a:solidFill>
                <a:latin typeface="+mn-lt"/>
                <a:ea typeface="+mn-ea"/>
                <a:cs typeface="+mn-cs"/>
              </a:rPr>
              <a:t>refers to the factors that can affect a person’s behavior. There are social and physical environments. Social environment include family members, friends and colleagues. Physical environment is the size of a room, the ambient temperature or the availability of certain foods. Environment and </a:t>
            </a:r>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provide the framework for understanding behavior (</a:t>
            </a:r>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1990). The situation refers to the cognitive or mental representations of the environment that may affect a person’s behavior. The situation is a person’s perception of the lace, time, physical features and activity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a:t>
            </a:r>
          </a:p>
          <a:p>
            <a:pPr rtl="0"/>
            <a:r>
              <a:rPr lang="en-US" sz="1200" kern="1200" dirty="0" smtClean="0">
                <a:solidFill>
                  <a:schemeClr val="tx1"/>
                </a:solidFill>
                <a:latin typeface="+mn-lt"/>
                <a:ea typeface="+mn-ea"/>
                <a:cs typeface="+mn-cs"/>
              </a:rPr>
              <a:t>The three factors environment, people and behavior are constantly influencing each other. Behavior is not simply the result of the environment and the person, just as the environment is not simply the result of the person and behavior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The environment provides models for behavior. </a:t>
            </a:r>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occurs when a person watches the actions of another person and the reinforcements that the person receives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The concept of behavior can be viewed in many ways. </a:t>
            </a:r>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means that if a person is to perform a behavior he must know what the behavior is and have the skills to perform it.</a:t>
            </a:r>
          </a:p>
          <a:p>
            <a:pPr rtl="0"/>
            <a:r>
              <a:rPr lang="en-US" sz="1200" b="1" kern="1200" dirty="0" smtClean="0">
                <a:solidFill>
                  <a:schemeClr val="tx1"/>
                </a:solidFill>
                <a:latin typeface="+mn-lt"/>
                <a:ea typeface="+mn-ea"/>
                <a:cs typeface="+mn-cs"/>
              </a:rPr>
              <a:t>Concepts of the Social Cognitive Theory</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p169.</a:t>
            </a:r>
          </a:p>
          <a:p>
            <a:pPr rtl="0"/>
            <a:r>
              <a:rPr lang="en-US" sz="1200" i="1" kern="1200" dirty="0" smtClean="0">
                <a:solidFill>
                  <a:schemeClr val="tx1"/>
                </a:solidFill>
                <a:latin typeface="+mn-lt"/>
                <a:ea typeface="+mn-ea"/>
                <a:cs typeface="+mn-cs"/>
              </a:rPr>
              <a:t>Environment:</a:t>
            </a:r>
            <a:r>
              <a:rPr lang="en-US" sz="1200" kern="1200" dirty="0" smtClean="0">
                <a:solidFill>
                  <a:schemeClr val="tx1"/>
                </a:solidFill>
                <a:latin typeface="+mn-lt"/>
                <a:ea typeface="+mn-ea"/>
                <a:cs typeface="+mn-cs"/>
              </a:rPr>
              <a:t> Factors physically external to the person; Provides opportunities and social support</a:t>
            </a:r>
          </a:p>
          <a:p>
            <a:pPr rtl="0"/>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Perception of the environment; correct misperceptions and promote healthful forms</a:t>
            </a:r>
          </a:p>
          <a:p>
            <a:pPr rtl="0"/>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Knowledge and skill to perform a given behavior; promote mastery learning through skills training</a:t>
            </a:r>
          </a:p>
          <a:p>
            <a:pPr rtl="0"/>
            <a:r>
              <a:rPr lang="en-US" sz="1200" i="1" kern="1200" dirty="0" smtClean="0">
                <a:solidFill>
                  <a:schemeClr val="tx1"/>
                </a:solidFill>
                <a:latin typeface="+mn-lt"/>
                <a:ea typeface="+mn-ea"/>
                <a:cs typeface="+mn-cs"/>
              </a:rPr>
              <a:t>Expectations:</a:t>
            </a:r>
            <a:r>
              <a:rPr lang="en-US" sz="1200" kern="1200" dirty="0" smtClean="0">
                <a:solidFill>
                  <a:schemeClr val="tx1"/>
                </a:solidFill>
                <a:latin typeface="+mn-lt"/>
                <a:ea typeface="+mn-ea"/>
                <a:cs typeface="+mn-cs"/>
              </a:rPr>
              <a:t> Anticipatory outcomes of a behavior; Model positive outcomes of healthful behavior</a:t>
            </a:r>
          </a:p>
          <a:p>
            <a:pPr rtl="0"/>
            <a:r>
              <a:rPr lang="en-US" sz="1200" i="1" kern="1200" dirty="0" smtClean="0">
                <a:solidFill>
                  <a:schemeClr val="tx1"/>
                </a:solidFill>
                <a:latin typeface="+mn-lt"/>
                <a:ea typeface="+mn-ea"/>
                <a:cs typeface="+mn-cs"/>
              </a:rPr>
              <a:t>Expectancies:</a:t>
            </a:r>
            <a:r>
              <a:rPr lang="en-US" sz="1200" kern="1200" dirty="0" smtClean="0">
                <a:solidFill>
                  <a:schemeClr val="tx1"/>
                </a:solidFill>
                <a:latin typeface="+mn-lt"/>
                <a:ea typeface="+mn-ea"/>
                <a:cs typeface="+mn-cs"/>
              </a:rPr>
              <a:t> The values that the person places on a given outcome, incentives; Present outcomes of change that have functional meaning</a:t>
            </a:r>
          </a:p>
          <a:p>
            <a:pPr rtl="0"/>
            <a:r>
              <a:rPr lang="en-US" sz="1200" i="1" kern="1200" dirty="0" smtClean="0">
                <a:solidFill>
                  <a:schemeClr val="tx1"/>
                </a:solidFill>
                <a:latin typeface="+mn-lt"/>
                <a:ea typeface="+mn-ea"/>
                <a:cs typeface="+mn-cs"/>
              </a:rPr>
              <a:t>Self-control:</a:t>
            </a:r>
            <a:r>
              <a:rPr lang="en-US" sz="1200" kern="1200" dirty="0" smtClean="0">
                <a:solidFill>
                  <a:schemeClr val="tx1"/>
                </a:solidFill>
                <a:latin typeface="+mn-lt"/>
                <a:ea typeface="+mn-ea"/>
                <a:cs typeface="+mn-cs"/>
              </a:rPr>
              <a:t> Personal regulation of goal-directed behavior or performance; Provide opportunities for self-monitoring, goal setting, problem solving, and self-reward</a:t>
            </a:r>
          </a:p>
          <a:p>
            <a:pPr rtl="0"/>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Behavioral acquisition that occurs by watching the actions and outcomes of others’ behavior; Include credible role models of the targeted behavior</a:t>
            </a:r>
          </a:p>
          <a:p>
            <a:pPr rtl="0"/>
            <a:r>
              <a:rPr lang="en-US" sz="1200" i="1" kern="1200" dirty="0" smtClean="0">
                <a:solidFill>
                  <a:schemeClr val="tx1"/>
                </a:solidFill>
                <a:latin typeface="+mn-lt"/>
                <a:ea typeface="+mn-ea"/>
                <a:cs typeface="+mn-cs"/>
              </a:rPr>
              <a:t>Reinforcements:</a:t>
            </a:r>
            <a:r>
              <a:rPr lang="en-US" sz="1200" kern="1200" dirty="0" smtClean="0">
                <a:solidFill>
                  <a:schemeClr val="tx1"/>
                </a:solidFill>
                <a:latin typeface="+mn-lt"/>
                <a:ea typeface="+mn-ea"/>
                <a:cs typeface="+mn-cs"/>
              </a:rPr>
              <a:t> Responses to a person’s behavior that increase or decrease the likelihood of reoccurrence; Promote self-initiated rewards and incentives</a:t>
            </a:r>
          </a:p>
          <a:p>
            <a:pPr rtl="0"/>
            <a:r>
              <a:rPr lang="en-US" sz="1200" i="1" kern="1200" dirty="0" smtClean="0">
                <a:solidFill>
                  <a:schemeClr val="tx1"/>
                </a:solidFill>
                <a:latin typeface="+mn-lt"/>
                <a:ea typeface="+mn-ea"/>
                <a:cs typeface="+mn-cs"/>
              </a:rPr>
              <a:t>Self-efficacy:</a:t>
            </a:r>
            <a:r>
              <a:rPr lang="en-US" sz="1200" kern="1200" dirty="0" smtClean="0">
                <a:solidFill>
                  <a:schemeClr val="tx1"/>
                </a:solidFill>
                <a:latin typeface="+mn-lt"/>
                <a:ea typeface="+mn-ea"/>
                <a:cs typeface="+mn-cs"/>
              </a:rPr>
              <a:t> The person’s confidence in performing a particular behavior; Approach behavioral change in small steps to ensure success</a:t>
            </a:r>
          </a:p>
          <a:p>
            <a:pPr rtl="0"/>
            <a:r>
              <a:rPr lang="en-US" sz="1200" i="1" kern="1200" dirty="0" smtClean="0">
                <a:solidFill>
                  <a:schemeClr val="tx1"/>
                </a:solidFill>
                <a:latin typeface="+mn-lt"/>
                <a:ea typeface="+mn-ea"/>
                <a:cs typeface="+mn-cs"/>
              </a:rPr>
              <a:t>Emotional coping responses:</a:t>
            </a:r>
            <a:r>
              <a:rPr lang="en-US" sz="1200" kern="1200" dirty="0" smtClean="0">
                <a:solidFill>
                  <a:schemeClr val="tx1"/>
                </a:solidFill>
                <a:latin typeface="+mn-lt"/>
                <a:ea typeface="+mn-ea"/>
                <a:cs typeface="+mn-cs"/>
              </a:rPr>
              <a:t> Strategies or tactics that are used by a person to deal with emotional stimuli; provide training in problem solving and stress management</a:t>
            </a:r>
          </a:p>
          <a:p>
            <a:pPr rtl="0"/>
            <a:r>
              <a:rPr lang="en-US" sz="1200" i="1" kern="1200" dirty="0" smtClean="0">
                <a:solidFill>
                  <a:schemeClr val="tx1"/>
                </a:solidFill>
                <a:latin typeface="+mn-lt"/>
                <a:ea typeface="+mn-ea"/>
                <a:cs typeface="+mn-cs"/>
              </a:rPr>
              <a:t>Reciprocal determinism:</a:t>
            </a:r>
            <a:r>
              <a:rPr lang="en-US" sz="1200" kern="1200" dirty="0" smtClean="0">
                <a:solidFill>
                  <a:schemeClr val="tx1"/>
                </a:solidFill>
                <a:latin typeface="+mn-lt"/>
                <a:ea typeface="+mn-ea"/>
                <a:cs typeface="+mn-cs"/>
              </a:rPr>
              <a:t> The dynamic interaction of the person, the behavior, and the environment in which the behavior is performed; consider multiple avenues to behavioral change, including environmental, skill, and personal change.</a:t>
            </a:r>
          </a:p>
          <a:p>
            <a:pPr rtl="0"/>
            <a:r>
              <a:rPr lang="en-US" sz="1200" b="1" kern="1200" dirty="0" smtClean="0">
                <a:solidFill>
                  <a:schemeClr val="tx1"/>
                </a:solidFill>
                <a:latin typeface="+mn-lt"/>
                <a:ea typeface="+mn-ea"/>
                <a:cs typeface="+mn-cs"/>
              </a:rPr>
              <a:t>Conceptual Model</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(2002). </a:t>
            </a:r>
            <a:r>
              <a:rPr lang="en-US" sz="1200" i="1" kern="1200" dirty="0" smtClean="0">
                <a:solidFill>
                  <a:schemeClr val="tx1"/>
                </a:solidFill>
                <a:latin typeface="+mn-lt"/>
                <a:ea typeface="+mn-ea"/>
                <a:cs typeface="+mn-cs"/>
              </a:rPr>
              <a:t>Overview of social cognitive theory and of self-efficacy</a:t>
            </a:r>
            <a:r>
              <a:rPr lang="en-US" sz="1200" kern="1200" dirty="0" smtClean="0">
                <a:solidFill>
                  <a:schemeClr val="tx1"/>
                </a:solidFill>
                <a:latin typeface="+mn-lt"/>
                <a:ea typeface="+mn-ea"/>
                <a:cs typeface="+mn-cs"/>
              </a:rPr>
              <a:t>. 12-8-04.</a:t>
            </a:r>
          </a:p>
          <a:p>
            <a:pPr rtl="0"/>
            <a:r>
              <a:rPr lang="en-US" sz="1200" kern="1200" dirty="0" smtClean="0">
                <a:solidFill>
                  <a:schemeClr val="tx1"/>
                </a:solidFill>
                <a:latin typeface="+mn-lt"/>
                <a:ea typeface="+mn-ea"/>
                <a:cs typeface="+mn-cs"/>
              </a:rPr>
              <a:t>From http://www.emory.edu/EDUCATION/mfp/eff.html.</a:t>
            </a:r>
          </a:p>
          <a:p>
            <a:pPr rtl="0"/>
            <a:r>
              <a:rPr lang="en-US" sz="1200" b="1" kern="1200" dirty="0" smtClean="0">
                <a:solidFill>
                  <a:schemeClr val="tx1"/>
                </a:solidFill>
                <a:latin typeface="+mn-lt"/>
                <a:ea typeface="+mn-ea"/>
                <a:cs typeface="+mn-cs"/>
              </a:rPr>
              <a:t>Favorite Methods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Surveys, experiments and quasi-experiments are used. See for </a:t>
            </a:r>
            <a:r>
              <a:rPr lang="en-US" sz="1200" kern="1200" dirty="0" err="1" smtClean="0">
                <a:solidFill>
                  <a:schemeClr val="tx1"/>
                </a:solidFill>
                <a:latin typeface="+mn-lt"/>
                <a:ea typeface="+mn-ea"/>
                <a:cs typeface="+mn-cs"/>
              </a:rPr>
              <a:t>therapeutical</a:t>
            </a:r>
            <a:r>
              <a:rPr lang="en-US" sz="1200" kern="1200" dirty="0" smtClean="0">
                <a:solidFill>
                  <a:schemeClr val="tx1"/>
                </a:solidFill>
                <a:latin typeface="+mn-lt"/>
                <a:ea typeface="+mn-ea"/>
                <a:cs typeface="+mn-cs"/>
              </a:rPr>
              <a:t> techniques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and </a:t>
            </a:r>
            <a:r>
              <a:rPr lang="en-US" sz="1200" kern="1200" dirty="0" err="1" smtClean="0">
                <a:solidFill>
                  <a:schemeClr val="tx1"/>
                </a:solidFill>
                <a:latin typeface="+mn-lt"/>
                <a:ea typeface="+mn-ea"/>
                <a:cs typeface="+mn-cs"/>
              </a:rPr>
              <a:t>Glanze</a:t>
            </a:r>
            <a:r>
              <a:rPr lang="en-US" sz="1200" kern="1200" dirty="0" smtClean="0">
                <a:solidFill>
                  <a:schemeClr val="tx1"/>
                </a:solidFill>
                <a:latin typeface="+mn-lt"/>
                <a:ea typeface="+mn-ea"/>
                <a:cs typeface="+mn-cs"/>
              </a:rPr>
              <a:t> et al (2002)</a:t>
            </a:r>
          </a:p>
          <a:p>
            <a:pPr rtl="0"/>
            <a:r>
              <a:rPr lang="en-US" sz="1200" b="1" kern="1200" dirty="0" smtClean="0">
                <a:solidFill>
                  <a:schemeClr val="tx1"/>
                </a:solidFill>
                <a:latin typeface="+mn-lt"/>
                <a:ea typeface="+mn-ea"/>
                <a:cs typeface="+mn-cs"/>
              </a:rPr>
              <a:t>Scope and Application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is relevant for designing health education and health behavior programs. This theory explains how people acquire and maintain certain behavioral patterns. The theory can also be used for providing the basis for intervention strategies</a:t>
            </a:r>
          </a:p>
          <a:p>
            <a:pPr rtl="0"/>
            <a:r>
              <a:rPr lang="en-US" sz="1200" b="1" kern="1200" dirty="0" smtClean="0">
                <a:solidFill>
                  <a:schemeClr val="tx1"/>
                </a:solidFill>
                <a:latin typeface="+mn-lt"/>
                <a:ea typeface="+mn-ea"/>
                <a:cs typeface="+mn-cs"/>
              </a:rPr>
              <a:t>Example</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 project was started to prevent and reduce alcohol use among students in grades 6 till 12 (ages 11-13). The program took three years and was based on behavioral health curricula, parental involvement and community task force activities. The conclusion was that students were less likely to say they drank alcohol than others who did not join the program. With observational learning, negative expectancies about alcohol use and increased behavioral capability to communicate with parents the results were obtained. However, at the end of the 10</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the differences were no longer significant.</a:t>
            </a:r>
          </a:p>
          <a:p>
            <a:pPr rtl="0"/>
            <a:r>
              <a:rPr lang="en-US" sz="1200" kern="1200" dirty="0" smtClean="0">
                <a:solidFill>
                  <a:schemeClr val="tx1"/>
                </a:solidFill>
                <a:latin typeface="+mn-lt"/>
                <a:ea typeface="+mn-ea"/>
                <a:cs typeface="+mn-cs"/>
              </a:rPr>
              <a:t>A new program in the 11</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was started in which reduced access to alcohol and the change of community norms to alcohol use for high-school age students were key elements. With (1) community attention (2) parental education (3) support of alcohol free events (4) media projects to don’t provide alcohol and (5) classroom discussions the program started. After the 12</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a significant result showed that the alcohol use decreased. Furthermore, the access to alcohol was reduced and the parental norms were less accepting of teen alcohol use at the end of the study.</a:t>
            </a:r>
          </a:p>
          <a:p>
            <a:pPr rtl="0"/>
            <a:r>
              <a:rPr lang="en-US" sz="1200" kern="1200" dirty="0" smtClean="0">
                <a:solidFill>
                  <a:schemeClr val="tx1"/>
                </a:solidFill>
                <a:latin typeface="+mn-lt"/>
                <a:ea typeface="+mn-ea"/>
                <a:cs typeface="+mn-cs"/>
              </a:rPr>
              <a:t>The </a:t>
            </a:r>
            <a:r>
              <a:rPr lang="en-US" sz="1200" i="1" kern="1200" dirty="0" smtClean="0">
                <a:solidFill>
                  <a:schemeClr val="tx1"/>
                </a:solidFill>
                <a:latin typeface="+mn-lt"/>
                <a:ea typeface="+mn-ea"/>
                <a:cs typeface="+mn-cs"/>
              </a:rPr>
              <a:t>outcomes of the SCT </a:t>
            </a:r>
            <a:r>
              <a:rPr lang="en-US" sz="1200" kern="1200" dirty="0" smtClean="0">
                <a:solidFill>
                  <a:schemeClr val="tx1"/>
                </a:solidFill>
                <a:latin typeface="+mn-lt"/>
                <a:ea typeface="+mn-ea"/>
                <a:cs typeface="+mn-cs"/>
              </a:rPr>
              <a:t>show that actions of the community level to change these constructs resulted in less drinking among teens. The community level appears to have success in changing the environment and expectancies to alcohol use by reducing teen access to alcohol, changing norms and reducing alcohol use among high school students.</a:t>
            </a:r>
          </a:p>
          <a:p>
            <a:pPr rtl="0"/>
            <a:r>
              <a:rPr lang="en-US" sz="1200" kern="1200" dirty="0" smtClean="0">
                <a:solidFill>
                  <a:schemeClr val="tx1"/>
                </a:solidFill>
                <a:latin typeface="+mn-lt"/>
                <a:ea typeface="+mn-ea"/>
                <a:cs typeface="+mn-cs"/>
              </a:rPr>
              <a:t>Example form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 176-177 (summarized)</a:t>
            </a:r>
          </a:p>
          <a:p>
            <a:pPr rtl="0"/>
            <a:r>
              <a:rPr lang="en-US" sz="1200" b="1" kern="1200" dirty="0" smtClean="0">
                <a:solidFill>
                  <a:schemeClr val="tx1"/>
                </a:solidFill>
                <a:latin typeface="+mn-lt"/>
                <a:ea typeface="+mn-ea"/>
                <a:cs typeface="+mn-cs"/>
              </a:rPr>
              <a:t>References</a:t>
            </a:r>
            <a:endParaRPr lang="en-US" sz="1200" kern="1200" dirty="0" smtClean="0">
              <a:solidFill>
                <a:schemeClr val="tx1"/>
              </a:solidFill>
              <a:latin typeface="+mn-lt"/>
              <a:ea typeface="+mn-ea"/>
              <a:cs typeface="+mn-cs"/>
            </a:endParaRPr>
          </a:p>
          <a:p>
            <a:pPr rtl="0"/>
            <a:r>
              <a:rPr lang="en-US" sz="1200" b="1" kern="1200" dirty="0" smtClean="0">
                <a:solidFill>
                  <a:schemeClr val="tx1"/>
                </a:solidFill>
                <a:latin typeface="+mn-lt"/>
                <a:ea typeface="+mn-ea"/>
                <a:cs typeface="+mn-cs"/>
              </a:rPr>
              <a:t>Key publications</a:t>
            </a:r>
            <a:endParaRPr lang="en-US" sz="1200" kern="1200" dirty="0" smtClean="0">
              <a:solidFill>
                <a:schemeClr val="tx1"/>
              </a:solidFill>
              <a:latin typeface="+mn-lt"/>
              <a:ea typeface="+mn-ea"/>
              <a:cs typeface="+mn-cs"/>
            </a:endParaRPr>
          </a:p>
          <a:p>
            <a:pPr rtl="0"/>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K., </a:t>
            </a:r>
            <a:r>
              <a:rPr lang="en-US" sz="1200" kern="1200" dirty="0" err="1" smtClean="0">
                <a:solidFill>
                  <a:schemeClr val="tx1"/>
                </a:solidFill>
                <a:latin typeface="+mn-lt"/>
                <a:ea typeface="+mn-ea"/>
                <a:cs typeface="+mn-cs"/>
              </a:rPr>
              <a:t>Rimer</a:t>
            </a:r>
            <a:r>
              <a:rPr lang="en-US" sz="1200" kern="1200" dirty="0" smtClean="0">
                <a:solidFill>
                  <a:schemeClr val="tx1"/>
                </a:solidFill>
                <a:latin typeface="+mn-lt"/>
                <a:ea typeface="+mn-ea"/>
                <a:cs typeface="+mn-cs"/>
              </a:rPr>
              <a:t>, B.K. &amp; Lewis, F.M. (2002). </a:t>
            </a:r>
            <a:r>
              <a:rPr lang="en-US" sz="1200" i="1" kern="1200" dirty="0" smtClean="0">
                <a:solidFill>
                  <a:schemeClr val="tx1"/>
                </a:solidFill>
                <a:latin typeface="+mn-lt"/>
                <a:ea typeface="+mn-ea"/>
                <a:cs typeface="+mn-cs"/>
              </a:rPr>
              <a:t>Health Behavior and Health Education. Theory, Research and </a:t>
            </a:r>
            <a:r>
              <a:rPr lang="en-US" sz="1200" i="1" kern="1200" dirty="0" err="1" smtClean="0">
                <a:solidFill>
                  <a:schemeClr val="tx1"/>
                </a:solidFill>
                <a:latin typeface="+mn-lt"/>
                <a:ea typeface="+mn-ea"/>
                <a:cs typeface="+mn-cs"/>
              </a:rPr>
              <a:t>Practice.</a:t>
            </a:r>
            <a:r>
              <a:rPr lang="en-US" sz="1200" kern="1200" dirty="0" err="1" smtClean="0">
                <a:solidFill>
                  <a:schemeClr val="tx1"/>
                </a:solidFill>
                <a:latin typeface="+mn-lt"/>
                <a:ea typeface="+mn-ea"/>
                <a:cs typeface="+mn-cs"/>
              </a:rPr>
              <a:t>San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Fransisco</a:t>
            </a:r>
            <a:r>
              <a:rPr lang="en-US" sz="1200" kern="1200" dirty="0" smtClean="0">
                <a:solidFill>
                  <a:schemeClr val="tx1"/>
                </a:solidFill>
                <a:latin typeface="+mn-lt"/>
                <a:ea typeface="+mn-ea"/>
                <a:cs typeface="+mn-cs"/>
              </a:rPr>
              <a:t>: Wiley &amp; Sons.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(1997). </a:t>
            </a:r>
            <a:r>
              <a:rPr lang="en-US" sz="1200" i="1" kern="1200" dirty="0" smtClean="0">
                <a:solidFill>
                  <a:schemeClr val="tx1"/>
                </a:solidFill>
                <a:latin typeface="+mn-lt"/>
                <a:ea typeface="+mn-ea"/>
                <a:cs typeface="+mn-cs"/>
              </a:rPr>
              <a:t>Self-efficacy: The exercise of control</a:t>
            </a:r>
            <a:r>
              <a:rPr lang="en-US" sz="1200" kern="1200" dirty="0" smtClean="0">
                <a:solidFill>
                  <a:schemeClr val="tx1"/>
                </a:solidFill>
                <a:latin typeface="+mn-lt"/>
                <a:ea typeface="+mn-ea"/>
                <a:cs typeface="+mn-cs"/>
              </a:rPr>
              <a:t>. New York: Freeman.</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(2001). Social cognitive theory: An agentive perspective. </a:t>
            </a:r>
            <a:r>
              <a:rPr lang="en-US" sz="1200" i="1" kern="1200" dirty="0" smtClean="0">
                <a:solidFill>
                  <a:schemeClr val="tx1"/>
                </a:solidFill>
                <a:latin typeface="+mn-lt"/>
                <a:ea typeface="+mn-ea"/>
                <a:cs typeface="+mn-cs"/>
              </a:rPr>
              <a:t>Annual Review of Psychology, 52</a:t>
            </a:r>
            <a:r>
              <a:rPr lang="en-US" sz="1200" kern="1200" dirty="0" smtClean="0">
                <a:solidFill>
                  <a:schemeClr val="tx1"/>
                </a:solidFill>
                <a:latin typeface="+mn-lt"/>
                <a:ea typeface="+mn-ea"/>
                <a:cs typeface="+mn-cs"/>
              </a:rPr>
              <a:t>, 1-26.</a:t>
            </a:r>
          </a:p>
          <a:p>
            <a:pPr rtl="0"/>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I.M. (1990). “Determinants of Food Consumption”. </a:t>
            </a:r>
            <a:r>
              <a:rPr lang="en-US" sz="1200" i="1" kern="1200" dirty="0" smtClean="0">
                <a:solidFill>
                  <a:schemeClr val="tx1"/>
                </a:solidFill>
                <a:latin typeface="+mn-lt"/>
                <a:ea typeface="+mn-ea"/>
                <a:cs typeface="+mn-cs"/>
              </a:rPr>
              <a:t>Journal of American Dietetic Association, 90</a:t>
            </a:r>
            <a:r>
              <a:rPr lang="en-US" sz="1200" kern="1200" dirty="0" smtClean="0">
                <a:solidFill>
                  <a:schemeClr val="tx1"/>
                </a:solidFill>
                <a:latin typeface="+mn-lt"/>
                <a:ea typeface="+mn-ea"/>
                <a:cs typeface="+mn-cs"/>
              </a:rPr>
              <a:t>: 661-663.</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(Ed.) (1995). </a:t>
            </a:r>
            <a:r>
              <a:rPr lang="en-US" sz="1200" i="1" kern="1200" dirty="0" smtClean="0">
                <a:solidFill>
                  <a:schemeClr val="tx1"/>
                </a:solidFill>
                <a:latin typeface="+mn-lt"/>
                <a:ea typeface="+mn-ea"/>
                <a:cs typeface="+mn-cs"/>
              </a:rPr>
              <a:t>Self-efficacy in changing societies</a:t>
            </a:r>
            <a:r>
              <a:rPr lang="en-US" sz="1200" kern="1200" dirty="0" smtClean="0">
                <a:solidFill>
                  <a:schemeClr val="tx1"/>
                </a:solidFill>
                <a:latin typeface="+mn-lt"/>
                <a:ea typeface="+mn-ea"/>
                <a:cs typeface="+mn-cs"/>
              </a:rPr>
              <a:t>. New York: Cambridge University Press.</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Bussey</a:t>
            </a:r>
            <a:r>
              <a:rPr lang="en-US" sz="1200" kern="1200" dirty="0" smtClean="0">
                <a:solidFill>
                  <a:schemeClr val="tx1"/>
                </a:solidFill>
                <a:latin typeface="+mn-lt"/>
                <a:ea typeface="+mn-ea"/>
                <a:cs typeface="+mn-cs"/>
              </a:rPr>
              <a:t>, K., &amp;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(1999). Social cognitive theory of gender development and differentiation. </a:t>
            </a:r>
            <a:r>
              <a:rPr lang="en-US" sz="1200" i="1" kern="1200" dirty="0" smtClean="0">
                <a:solidFill>
                  <a:schemeClr val="tx1"/>
                </a:solidFill>
                <a:latin typeface="+mn-lt"/>
                <a:ea typeface="+mn-ea"/>
                <a:cs typeface="+mn-cs"/>
              </a:rPr>
              <a:t>Psychology Review, 106</a:t>
            </a:r>
            <a:r>
              <a:rPr lang="en-US" sz="1200" kern="1200" dirty="0" smtClean="0">
                <a:solidFill>
                  <a:schemeClr val="tx1"/>
                </a:solidFill>
                <a:latin typeface="+mn-lt"/>
                <a:ea typeface="+mn-ea"/>
                <a:cs typeface="+mn-cs"/>
              </a:rPr>
              <a:t>, 676-713.</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Graham, S., &amp; Weiner, B. (1996). Theories and principles of motivation. In D. C. Berliner &amp; R. C. </a:t>
            </a:r>
            <a:r>
              <a:rPr lang="en-US" sz="1200" kern="1200" dirty="0" err="1" smtClean="0">
                <a:solidFill>
                  <a:schemeClr val="tx1"/>
                </a:solidFill>
                <a:latin typeface="+mn-lt"/>
                <a:ea typeface="+mn-ea"/>
                <a:cs typeface="+mn-cs"/>
              </a:rPr>
              <a:t>Calfee</a:t>
            </a:r>
            <a:r>
              <a:rPr lang="en-US" sz="1200" kern="1200" dirty="0" smtClean="0">
                <a:solidFill>
                  <a:schemeClr val="tx1"/>
                </a:solidFill>
                <a:latin typeface="+mn-lt"/>
                <a:ea typeface="+mn-ea"/>
                <a:cs typeface="+mn-cs"/>
              </a:rPr>
              <a:t> (Eds.).</a:t>
            </a:r>
            <a:r>
              <a:rPr lang="en-US" sz="1200" i="1" kern="1200" dirty="0" smtClean="0">
                <a:solidFill>
                  <a:schemeClr val="tx1"/>
                </a:solidFill>
                <a:latin typeface="+mn-lt"/>
                <a:ea typeface="+mn-ea"/>
                <a:cs typeface="+mn-cs"/>
              </a:rPr>
              <a:t>Handbook of educational psychology</a:t>
            </a:r>
            <a:r>
              <a:rPr lang="en-US" sz="1200" kern="1200" dirty="0" smtClean="0">
                <a:solidFill>
                  <a:schemeClr val="tx1"/>
                </a:solidFill>
                <a:latin typeface="+mn-lt"/>
                <a:ea typeface="+mn-ea"/>
                <a:cs typeface="+mn-cs"/>
              </a:rPr>
              <a:t> (pp. 63-84). New York: Simon &amp; Schuster Macmillan.</a:t>
            </a:r>
          </a:p>
          <a:p>
            <a:pPr rtl="0"/>
            <a:r>
              <a:rPr lang="nl-NL" sz="1200" kern="1200" dirty="0" smtClean="0">
                <a:solidFill>
                  <a:schemeClr val="tx1"/>
                </a:solidFill>
                <a:latin typeface="+mn-lt"/>
                <a:ea typeface="+mn-ea"/>
                <a:cs typeface="+mn-cs"/>
              </a:rPr>
              <a:t>Pajares, F., &amp; Schunk, D. H. (2001). </a:t>
            </a:r>
            <a:r>
              <a:rPr lang="en-US" sz="1200" kern="1200" dirty="0" smtClean="0">
                <a:solidFill>
                  <a:schemeClr val="tx1"/>
                </a:solidFill>
                <a:latin typeface="+mn-lt"/>
                <a:ea typeface="+mn-ea"/>
                <a:cs typeface="+mn-cs"/>
              </a:rPr>
              <a:t>Self-beliefs and school success: Self-efficacy, self-concept, and school achievement. In R. Riding &amp; S. </a:t>
            </a:r>
            <a:r>
              <a:rPr lang="en-US" sz="1200" kern="1200" dirty="0" err="1" smtClean="0">
                <a:solidFill>
                  <a:schemeClr val="tx1"/>
                </a:solidFill>
                <a:latin typeface="+mn-lt"/>
                <a:ea typeface="+mn-ea"/>
                <a:cs typeface="+mn-cs"/>
              </a:rPr>
              <a:t>Rayner</a:t>
            </a:r>
            <a:r>
              <a:rPr lang="en-US" sz="1200" kern="1200" dirty="0" smtClean="0">
                <a:solidFill>
                  <a:schemeClr val="tx1"/>
                </a:solidFill>
                <a:latin typeface="+mn-lt"/>
                <a:ea typeface="+mn-ea"/>
                <a:cs typeface="+mn-cs"/>
              </a:rPr>
              <a:t> (Eds.), </a:t>
            </a:r>
            <a:r>
              <a:rPr lang="en-US" sz="1200" i="1" kern="1200" dirty="0" smtClean="0">
                <a:solidFill>
                  <a:schemeClr val="tx1"/>
                </a:solidFill>
                <a:latin typeface="+mn-lt"/>
                <a:ea typeface="+mn-ea"/>
                <a:cs typeface="+mn-cs"/>
              </a:rPr>
              <a:t>Self-perception</a:t>
            </a:r>
            <a:r>
              <a:rPr lang="en-US" sz="1200" kern="1200" dirty="0" smtClean="0">
                <a:solidFill>
                  <a:schemeClr val="tx1"/>
                </a:solidFill>
                <a:latin typeface="+mn-lt"/>
                <a:ea typeface="+mn-ea"/>
                <a:cs typeface="+mn-cs"/>
              </a:rPr>
              <a:t> (pp. 239-266). London: </a:t>
            </a:r>
            <a:r>
              <a:rPr lang="en-US" sz="1200" kern="1200" dirty="0" err="1" smtClean="0">
                <a:solidFill>
                  <a:schemeClr val="tx1"/>
                </a:solidFill>
                <a:latin typeface="+mn-lt"/>
                <a:ea typeface="+mn-ea"/>
                <a:cs typeface="+mn-cs"/>
              </a:rPr>
              <a:t>Ablex</a:t>
            </a:r>
            <a:r>
              <a:rPr lang="en-US" sz="1200" kern="1200" dirty="0" smtClean="0">
                <a:solidFill>
                  <a:schemeClr val="tx1"/>
                </a:solidFill>
                <a:latin typeface="+mn-lt"/>
                <a:ea typeface="+mn-ea"/>
                <a:cs typeface="+mn-cs"/>
              </a:rPr>
              <a:t> Publishing.</a:t>
            </a:r>
          </a:p>
          <a:p>
            <a:pPr rtl="0"/>
            <a:r>
              <a:rPr lang="en-US" sz="1200" kern="1200" dirty="0" err="1" smtClean="0">
                <a:solidFill>
                  <a:schemeClr val="tx1"/>
                </a:solidFill>
                <a:latin typeface="+mn-lt"/>
                <a:ea typeface="+mn-ea"/>
                <a:cs typeface="+mn-cs"/>
              </a:rPr>
              <a:t>Schunk</a:t>
            </a:r>
            <a:r>
              <a:rPr lang="en-US" sz="1200" kern="1200" dirty="0" smtClean="0">
                <a:solidFill>
                  <a:schemeClr val="tx1"/>
                </a:solidFill>
                <a:latin typeface="+mn-lt"/>
                <a:ea typeface="+mn-ea"/>
                <a:cs typeface="+mn-cs"/>
              </a:rPr>
              <a:t>, D. H., &amp;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F. (2002). The development of academic self-efficacy. In A. </a:t>
            </a:r>
            <a:r>
              <a:rPr lang="en-US" sz="1200" kern="1200" dirty="0" err="1" smtClean="0">
                <a:solidFill>
                  <a:schemeClr val="tx1"/>
                </a:solidFill>
                <a:latin typeface="+mn-lt"/>
                <a:ea typeface="+mn-ea"/>
                <a:cs typeface="+mn-cs"/>
              </a:rPr>
              <a:t>Wigfield</a:t>
            </a:r>
            <a:r>
              <a:rPr lang="en-US" sz="1200" kern="1200" dirty="0" smtClean="0">
                <a:solidFill>
                  <a:schemeClr val="tx1"/>
                </a:solidFill>
                <a:latin typeface="+mn-lt"/>
                <a:ea typeface="+mn-ea"/>
                <a:cs typeface="+mn-cs"/>
              </a:rPr>
              <a:t> &amp; J. Eccles (Eds.),</a:t>
            </a:r>
            <a:r>
              <a:rPr lang="en-US" sz="1200" i="1" kern="1200" dirty="0" smtClean="0">
                <a:solidFill>
                  <a:schemeClr val="tx1"/>
                </a:solidFill>
                <a:latin typeface="+mn-lt"/>
                <a:ea typeface="+mn-ea"/>
                <a:cs typeface="+mn-cs"/>
              </a:rPr>
              <a:t>Development of achievement motivation</a:t>
            </a:r>
            <a:r>
              <a:rPr lang="en-US" sz="1200" kern="1200" dirty="0" smtClean="0">
                <a:solidFill>
                  <a:schemeClr val="tx1"/>
                </a:solidFill>
                <a:latin typeface="+mn-lt"/>
                <a:ea typeface="+mn-ea"/>
                <a:cs typeface="+mn-cs"/>
              </a:rPr>
              <a:t> (pp. 16-31). San Diego: Academic Press.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&amp; Walters, R.H. (1963). </a:t>
            </a:r>
            <a:r>
              <a:rPr lang="en-US" sz="1200" i="1" kern="1200" dirty="0" smtClean="0">
                <a:solidFill>
                  <a:schemeClr val="tx1"/>
                </a:solidFill>
                <a:latin typeface="+mn-lt"/>
                <a:ea typeface="+mn-ea"/>
                <a:cs typeface="+mn-cs"/>
              </a:rPr>
              <a:t>Social Learning and Personality Development</a:t>
            </a:r>
            <a:r>
              <a:rPr lang="en-US" sz="1200" kern="1200" dirty="0" smtClean="0">
                <a:solidFill>
                  <a:schemeClr val="tx1"/>
                </a:solidFill>
                <a:latin typeface="+mn-lt"/>
                <a:ea typeface="+mn-ea"/>
                <a:cs typeface="+mn-cs"/>
              </a:rPr>
              <a:t>. New York: Holt, Rinehart &amp; Winston.</a:t>
            </a:r>
          </a:p>
          <a:p>
            <a:pPr rtl="0"/>
            <a:r>
              <a:rPr lang="en-US" sz="1200" kern="1200" dirty="0" smtClean="0">
                <a:solidFill>
                  <a:schemeClr val="tx1"/>
                </a:solidFill>
                <a:latin typeface="+mn-lt"/>
                <a:ea typeface="+mn-ea"/>
                <a:cs typeface="+mn-cs"/>
              </a:rPr>
              <a:t>Miller, N.E. &amp; Dollard, J. (1941). </a:t>
            </a:r>
            <a:r>
              <a:rPr lang="en-US" sz="1200" i="1" kern="1200" dirty="0" smtClean="0">
                <a:solidFill>
                  <a:schemeClr val="tx1"/>
                </a:solidFill>
                <a:latin typeface="+mn-lt"/>
                <a:ea typeface="+mn-ea"/>
                <a:cs typeface="+mn-cs"/>
              </a:rPr>
              <a:t>Social Learning and Imitation. </a:t>
            </a:r>
            <a:r>
              <a:rPr lang="en-US" sz="1200" kern="1200" dirty="0" smtClean="0">
                <a:solidFill>
                  <a:schemeClr val="tx1"/>
                </a:solidFill>
                <a:latin typeface="+mn-lt"/>
                <a:ea typeface="+mn-ea"/>
                <a:cs typeface="+mn-cs"/>
              </a:rPr>
              <a:t>New Haven, CT: Yale University Press.</a:t>
            </a:r>
          </a:p>
          <a:p>
            <a:pPr rtl="0"/>
            <a:r>
              <a:rPr lang="en-US" sz="1200" kern="1200" dirty="0" smtClean="0">
                <a:solidFill>
                  <a:schemeClr val="tx1"/>
                </a:solidFill>
                <a:latin typeface="+mn-lt"/>
                <a:ea typeface="+mn-ea"/>
                <a:cs typeface="+mn-cs"/>
              </a:rPr>
              <a:t>See </a:t>
            </a:r>
            <a:r>
              <a:rPr lang="en-US" sz="1200" u="none" strike="noStrike" kern="1200" dirty="0" smtClean="0">
                <a:solidFill>
                  <a:schemeClr val="tx1"/>
                </a:solidFill>
                <a:latin typeface="+mn-lt"/>
                <a:ea typeface="+mn-ea"/>
                <a:cs typeface="+mn-cs"/>
                <a:hlinkClick r:id="rId3"/>
              </a:rPr>
              <a:t>Interpersonal Communication and Relations</a:t>
            </a:r>
            <a:r>
              <a:rPr lang="en-US" sz="1200" kern="1200" dirty="0" smtClean="0">
                <a:solidFill>
                  <a:schemeClr val="tx1"/>
                </a:solidFill>
                <a:latin typeface="+mn-lt"/>
                <a:ea typeface="+mn-ea"/>
                <a:cs typeface="+mn-cs"/>
              </a:rPr>
              <a:t>, </a:t>
            </a:r>
            <a:r>
              <a:rPr lang="en-US" sz="1200" u="none" strike="noStrike" kern="1200" dirty="0" smtClean="0">
                <a:solidFill>
                  <a:schemeClr val="tx1"/>
                </a:solidFill>
                <a:latin typeface="+mn-lt"/>
                <a:ea typeface="+mn-ea"/>
                <a:cs typeface="+mn-cs"/>
                <a:hlinkClick r:id="rId4"/>
              </a:rPr>
              <a:t>Health Communication</a:t>
            </a:r>
            <a:r>
              <a:rPr lang="en-US" sz="1200" kern="1200" dirty="0" smtClean="0">
                <a:solidFill>
                  <a:schemeClr val="tx1"/>
                </a:solidFill>
                <a:latin typeface="+mn-lt"/>
                <a:ea typeface="+mn-ea"/>
                <a:cs typeface="+mn-cs"/>
              </a:rPr>
              <a:t>.</a:t>
            </a:r>
          </a:p>
          <a:p>
            <a:pPr rtl="0"/>
            <a:r>
              <a:rPr lang="en-US" sz="1200" kern="1200" dirty="0" smtClean="0">
                <a:solidFill>
                  <a:schemeClr val="tx1"/>
                </a:solidFill>
                <a:latin typeface="+mn-lt"/>
                <a:ea typeface="+mn-ea"/>
                <a:cs typeface="+mn-cs"/>
              </a:rPr>
              <a:t> </a:t>
            </a:r>
          </a:p>
          <a:p>
            <a:pPr rtl="0"/>
            <a:r>
              <a:rPr lang="en-US" sz="1200" kern="1200" dirty="0" smtClean="0">
                <a:solidFill>
                  <a:schemeClr val="tx1"/>
                </a:solidFill>
                <a:latin typeface="+mn-lt"/>
                <a:ea typeface="+mn-ea"/>
                <a:cs typeface="+mn-cs"/>
              </a:rPr>
              <a:t> </a:t>
            </a:r>
          </a:p>
          <a:p>
            <a:pPr algn="l" rtl="0"/>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37</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sz="1800" b="1" dirty="0" smtClean="0">
                <a:latin typeface="Arial Black" pitchFamily="34" charset="0"/>
              </a:rPr>
              <a:t>Why </a:t>
            </a:r>
            <a:r>
              <a:rPr lang="en-US" dirty="0" smtClean="0"/>
              <a:t>….. is there person, individual, family, people social, society…… ?!!  </a:t>
            </a:r>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9</a:t>
            </a:fld>
            <a:endParaRPr lang="ar-S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32500" lnSpcReduction="20000"/>
          </a:bodyPr>
          <a:lstStyle/>
          <a:p>
            <a:pPr algn="l" rtl="0"/>
            <a:endParaRPr lang="en-US" dirty="0" smtClean="0"/>
          </a:p>
          <a:p>
            <a:pPr algn="l" rtl="0"/>
            <a:endParaRPr lang="en-US" dirty="0" smtClean="0"/>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SOCIAL COGNITIVE THEORY</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explanation of behavioral patterns</a:t>
            </a:r>
          </a:p>
          <a:p>
            <a:pPr rtl="0"/>
            <a:r>
              <a:rPr lang="en-US" sz="1200" b="1" kern="1200" dirty="0" smtClean="0">
                <a:solidFill>
                  <a:schemeClr val="tx1"/>
                </a:solidFill>
                <a:latin typeface="+mn-lt"/>
                <a:ea typeface="+mn-ea"/>
                <a:cs typeface="+mn-cs"/>
              </a:rPr>
              <a:t>History and Orientation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1941 Miller and Dollard proposed the theory of social learning. In 1963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and Walters broadened the social learning theory with the principles of observational learning and vicarious reinforcement.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provided his concept of self-efficacy in 1977, while he refuted the traditional learning theory for understanding learning.</a:t>
            </a:r>
          </a:p>
          <a:p>
            <a:pPr rtl="0"/>
            <a:r>
              <a:rPr lang="en-US" sz="1200" kern="1200" dirty="0" smtClean="0">
                <a:solidFill>
                  <a:schemeClr val="tx1"/>
                </a:solidFill>
                <a:latin typeface="+mn-lt"/>
                <a:ea typeface="+mn-ea"/>
                <a:cs typeface="+mn-cs"/>
              </a:rPr>
              <a:t>The Social Cognitive Theory is relevant to health communication. First, the theory deals with cognitive, emotional aspects and aspects of behavior for understanding behavioral change. Second, the concepts of the SCT provide ways for new behavioral research in health education. Finally, ideas for other theoretical areas such as psychology are welcome to provide new insights and understanding.</a:t>
            </a:r>
          </a:p>
          <a:p>
            <a:pPr rtl="0"/>
            <a:r>
              <a:rPr lang="en-US" sz="1200" b="1" kern="1200" dirty="0" smtClean="0">
                <a:solidFill>
                  <a:schemeClr val="tx1"/>
                </a:solidFill>
                <a:latin typeface="+mn-lt"/>
                <a:ea typeface="+mn-ea"/>
                <a:cs typeface="+mn-cs"/>
              </a:rPr>
              <a:t>Core Assumptions and Statements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explains how people acquire and maintain certain behavioral patterns, while also providing the basis for intervention strategies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Evaluating behavioral change depends on the factors environment, people and behavior. SCT provides a framework for designing, implementing and evaluating programs.</a:t>
            </a:r>
          </a:p>
          <a:p>
            <a:pPr rtl="0"/>
            <a:r>
              <a:rPr lang="en-US" sz="1200" i="1" kern="1200" dirty="0" smtClean="0">
                <a:solidFill>
                  <a:schemeClr val="tx1"/>
                </a:solidFill>
                <a:latin typeface="+mn-lt"/>
                <a:ea typeface="+mn-ea"/>
                <a:cs typeface="+mn-cs"/>
              </a:rPr>
              <a:t>Environment </a:t>
            </a:r>
            <a:r>
              <a:rPr lang="en-US" sz="1200" kern="1200" dirty="0" smtClean="0">
                <a:solidFill>
                  <a:schemeClr val="tx1"/>
                </a:solidFill>
                <a:latin typeface="+mn-lt"/>
                <a:ea typeface="+mn-ea"/>
                <a:cs typeface="+mn-cs"/>
              </a:rPr>
              <a:t>refers to the factors that can affect a person’s behavior. There are social and physical environments. Social environment include family members, friends and colleagues. Physical environment is the size of a room, the ambient temperature or the availability of certain foods. Environment and </a:t>
            </a:r>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provide the framework for understanding behavior (</a:t>
            </a:r>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1990). The situation refers to the cognitive or mental representations of the environment that may affect a person’s behavior. The situation is a person’s perception of the lace, time, physical features and activity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a:t>
            </a:r>
          </a:p>
          <a:p>
            <a:pPr rtl="0"/>
            <a:r>
              <a:rPr lang="en-US" sz="1200" kern="1200" dirty="0" smtClean="0">
                <a:solidFill>
                  <a:schemeClr val="tx1"/>
                </a:solidFill>
                <a:latin typeface="+mn-lt"/>
                <a:ea typeface="+mn-ea"/>
                <a:cs typeface="+mn-cs"/>
              </a:rPr>
              <a:t>The three factors environment, people and behavior are constantly influencing each other. Behavior is not simply the result of the environment and the person, just as the environment is not simply the result of the person and behavior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The environment provides models for behavior. </a:t>
            </a:r>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occurs when a person watches the actions of another person and the reinforcements that the person receives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The concept of behavior can be viewed in many ways. </a:t>
            </a:r>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means that if a person is to perform a behavior he must know what the behavior is and have the skills to perform it.</a:t>
            </a:r>
          </a:p>
          <a:p>
            <a:pPr rtl="0"/>
            <a:r>
              <a:rPr lang="en-US" sz="1200" b="1" kern="1200" dirty="0" smtClean="0">
                <a:solidFill>
                  <a:schemeClr val="tx1"/>
                </a:solidFill>
                <a:latin typeface="+mn-lt"/>
                <a:ea typeface="+mn-ea"/>
                <a:cs typeface="+mn-cs"/>
              </a:rPr>
              <a:t>Concepts of the Social Cognitive Theory</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p169.</a:t>
            </a:r>
          </a:p>
          <a:p>
            <a:pPr rtl="0"/>
            <a:r>
              <a:rPr lang="en-US" sz="1200" i="1" kern="1200" dirty="0" smtClean="0">
                <a:solidFill>
                  <a:schemeClr val="tx1"/>
                </a:solidFill>
                <a:latin typeface="+mn-lt"/>
                <a:ea typeface="+mn-ea"/>
                <a:cs typeface="+mn-cs"/>
              </a:rPr>
              <a:t>Environment:</a:t>
            </a:r>
            <a:r>
              <a:rPr lang="en-US" sz="1200" kern="1200" dirty="0" smtClean="0">
                <a:solidFill>
                  <a:schemeClr val="tx1"/>
                </a:solidFill>
                <a:latin typeface="+mn-lt"/>
                <a:ea typeface="+mn-ea"/>
                <a:cs typeface="+mn-cs"/>
              </a:rPr>
              <a:t> Factors physically external to the person; Provides opportunities and social support</a:t>
            </a:r>
          </a:p>
          <a:p>
            <a:pPr rtl="0"/>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Perception of the environment; correct misperceptions and promote healthful forms</a:t>
            </a:r>
          </a:p>
          <a:p>
            <a:pPr rtl="0"/>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Knowledge and skill to perform a given behavior; promote mastery learning through skills training</a:t>
            </a:r>
          </a:p>
          <a:p>
            <a:pPr rtl="0"/>
            <a:r>
              <a:rPr lang="en-US" sz="1200" i="1" kern="1200" dirty="0" smtClean="0">
                <a:solidFill>
                  <a:schemeClr val="tx1"/>
                </a:solidFill>
                <a:latin typeface="+mn-lt"/>
                <a:ea typeface="+mn-ea"/>
                <a:cs typeface="+mn-cs"/>
              </a:rPr>
              <a:t>Expectations:</a:t>
            </a:r>
            <a:r>
              <a:rPr lang="en-US" sz="1200" kern="1200" dirty="0" smtClean="0">
                <a:solidFill>
                  <a:schemeClr val="tx1"/>
                </a:solidFill>
                <a:latin typeface="+mn-lt"/>
                <a:ea typeface="+mn-ea"/>
                <a:cs typeface="+mn-cs"/>
              </a:rPr>
              <a:t> Anticipatory outcomes of a behavior; Model positive outcomes of healthful behavior</a:t>
            </a:r>
          </a:p>
          <a:p>
            <a:pPr rtl="0"/>
            <a:r>
              <a:rPr lang="en-US" sz="1200" i="1" kern="1200" dirty="0" smtClean="0">
                <a:solidFill>
                  <a:schemeClr val="tx1"/>
                </a:solidFill>
                <a:latin typeface="+mn-lt"/>
                <a:ea typeface="+mn-ea"/>
                <a:cs typeface="+mn-cs"/>
              </a:rPr>
              <a:t>Expectancies:</a:t>
            </a:r>
            <a:r>
              <a:rPr lang="en-US" sz="1200" kern="1200" dirty="0" smtClean="0">
                <a:solidFill>
                  <a:schemeClr val="tx1"/>
                </a:solidFill>
                <a:latin typeface="+mn-lt"/>
                <a:ea typeface="+mn-ea"/>
                <a:cs typeface="+mn-cs"/>
              </a:rPr>
              <a:t> The values that the person places on a given outcome, incentives; Present outcomes of change that have functional meaning</a:t>
            </a:r>
          </a:p>
          <a:p>
            <a:pPr rtl="0"/>
            <a:r>
              <a:rPr lang="en-US" sz="1200" i="1" kern="1200" dirty="0" smtClean="0">
                <a:solidFill>
                  <a:schemeClr val="tx1"/>
                </a:solidFill>
                <a:latin typeface="+mn-lt"/>
                <a:ea typeface="+mn-ea"/>
                <a:cs typeface="+mn-cs"/>
              </a:rPr>
              <a:t>Self-control:</a:t>
            </a:r>
            <a:r>
              <a:rPr lang="en-US" sz="1200" kern="1200" dirty="0" smtClean="0">
                <a:solidFill>
                  <a:schemeClr val="tx1"/>
                </a:solidFill>
                <a:latin typeface="+mn-lt"/>
                <a:ea typeface="+mn-ea"/>
                <a:cs typeface="+mn-cs"/>
              </a:rPr>
              <a:t> Personal regulation of goal-directed behavior or performance; Provide opportunities for self-monitoring, goal setting, problem solving, and self-reward</a:t>
            </a:r>
          </a:p>
          <a:p>
            <a:pPr rtl="0"/>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Behavioral acquisition that occurs by watching the actions and outcomes of others’ behavior; Include credible role models of the targeted behavior</a:t>
            </a:r>
          </a:p>
          <a:p>
            <a:pPr rtl="0"/>
            <a:r>
              <a:rPr lang="en-US" sz="1200" i="1" kern="1200" dirty="0" smtClean="0">
                <a:solidFill>
                  <a:schemeClr val="tx1"/>
                </a:solidFill>
                <a:latin typeface="+mn-lt"/>
                <a:ea typeface="+mn-ea"/>
                <a:cs typeface="+mn-cs"/>
              </a:rPr>
              <a:t>Reinforcements:</a:t>
            </a:r>
            <a:r>
              <a:rPr lang="en-US" sz="1200" kern="1200" dirty="0" smtClean="0">
                <a:solidFill>
                  <a:schemeClr val="tx1"/>
                </a:solidFill>
                <a:latin typeface="+mn-lt"/>
                <a:ea typeface="+mn-ea"/>
                <a:cs typeface="+mn-cs"/>
              </a:rPr>
              <a:t> Responses to a person’s behavior that increase or decrease the likelihood of reoccurrence; Promote self-initiated rewards and incentives</a:t>
            </a:r>
          </a:p>
          <a:p>
            <a:pPr rtl="0"/>
            <a:r>
              <a:rPr lang="en-US" sz="1200" i="1" kern="1200" dirty="0" smtClean="0">
                <a:solidFill>
                  <a:schemeClr val="tx1"/>
                </a:solidFill>
                <a:latin typeface="+mn-lt"/>
                <a:ea typeface="+mn-ea"/>
                <a:cs typeface="+mn-cs"/>
              </a:rPr>
              <a:t>Self-efficacy:</a:t>
            </a:r>
            <a:r>
              <a:rPr lang="en-US" sz="1200" kern="1200" dirty="0" smtClean="0">
                <a:solidFill>
                  <a:schemeClr val="tx1"/>
                </a:solidFill>
                <a:latin typeface="+mn-lt"/>
                <a:ea typeface="+mn-ea"/>
                <a:cs typeface="+mn-cs"/>
              </a:rPr>
              <a:t> The person’s confidence in performing a particular behavior; Approach behavioral change in small steps to ensure success</a:t>
            </a:r>
          </a:p>
          <a:p>
            <a:pPr rtl="0"/>
            <a:r>
              <a:rPr lang="en-US" sz="1200" i="1" kern="1200" dirty="0" smtClean="0">
                <a:solidFill>
                  <a:schemeClr val="tx1"/>
                </a:solidFill>
                <a:latin typeface="+mn-lt"/>
                <a:ea typeface="+mn-ea"/>
                <a:cs typeface="+mn-cs"/>
              </a:rPr>
              <a:t>Emotional coping responses:</a:t>
            </a:r>
            <a:r>
              <a:rPr lang="en-US" sz="1200" kern="1200" dirty="0" smtClean="0">
                <a:solidFill>
                  <a:schemeClr val="tx1"/>
                </a:solidFill>
                <a:latin typeface="+mn-lt"/>
                <a:ea typeface="+mn-ea"/>
                <a:cs typeface="+mn-cs"/>
              </a:rPr>
              <a:t> Strategies or tactics that are used by a person to deal with emotional stimuli; provide training in problem solving and stress management</a:t>
            </a:r>
          </a:p>
          <a:p>
            <a:pPr rtl="0"/>
            <a:r>
              <a:rPr lang="en-US" sz="1200" i="1" kern="1200" dirty="0" smtClean="0">
                <a:solidFill>
                  <a:schemeClr val="tx1"/>
                </a:solidFill>
                <a:latin typeface="+mn-lt"/>
                <a:ea typeface="+mn-ea"/>
                <a:cs typeface="+mn-cs"/>
              </a:rPr>
              <a:t>Reciprocal determinism:</a:t>
            </a:r>
            <a:r>
              <a:rPr lang="en-US" sz="1200" kern="1200" dirty="0" smtClean="0">
                <a:solidFill>
                  <a:schemeClr val="tx1"/>
                </a:solidFill>
                <a:latin typeface="+mn-lt"/>
                <a:ea typeface="+mn-ea"/>
                <a:cs typeface="+mn-cs"/>
              </a:rPr>
              <a:t> The dynamic interaction of the person, the behavior, and the environment in which the behavior is performed; consider multiple avenues to behavioral change, including environmental, skill, and personal change.</a:t>
            </a:r>
          </a:p>
          <a:p>
            <a:pPr rtl="0"/>
            <a:r>
              <a:rPr lang="en-US" sz="1200" b="1" kern="1200" dirty="0" smtClean="0">
                <a:solidFill>
                  <a:schemeClr val="tx1"/>
                </a:solidFill>
                <a:latin typeface="+mn-lt"/>
                <a:ea typeface="+mn-ea"/>
                <a:cs typeface="+mn-cs"/>
              </a:rPr>
              <a:t>Conceptual Model</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(2002). </a:t>
            </a:r>
            <a:r>
              <a:rPr lang="en-US" sz="1200" i="1" kern="1200" dirty="0" smtClean="0">
                <a:solidFill>
                  <a:schemeClr val="tx1"/>
                </a:solidFill>
                <a:latin typeface="+mn-lt"/>
                <a:ea typeface="+mn-ea"/>
                <a:cs typeface="+mn-cs"/>
              </a:rPr>
              <a:t>Overview of social cognitive theory and of self-efficacy</a:t>
            </a:r>
            <a:r>
              <a:rPr lang="en-US" sz="1200" kern="1200" dirty="0" smtClean="0">
                <a:solidFill>
                  <a:schemeClr val="tx1"/>
                </a:solidFill>
                <a:latin typeface="+mn-lt"/>
                <a:ea typeface="+mn-ea"/>
                <a:cs typeface="+mn-cs"/>
              </a:rPr>
              <a:t>. 12-8-04.</a:t>
            </a:r>
          </a:p>
          <a:p>
            <a:pPr rtl="0"/>
            <a:r>
              <a:rPr lang="en-US" sz="1200" kern="1200" dirty="0" smtClean="0">
                <a:solidFill>
                  <a:schemeClr val="tx1"/>
                </a:solidFill>
                <a:latin typeface="+mn-lt"/>
                <a:ea typeface="+mn-ea"/>
                <a:cs typeface="+mn-cs"/>
              </a:rPr>
              <a:t>From http://www.emory.edu/EDUCATION/mfp/eff.html.</a:t>
            </a:r>
          </a:p>
          <a:p>
            <a:pPr rtl="0"/>
            <a:r>
              <a:rPr lang="en-US" sz="1200" b="1" kern="1200" dirty="0" smtClean="0">
                <a:solidFill>
                  <a:schemeClr val="tx1"/>
                </a:solidFill>
                <a:latin typeface="+mn-lt"/>
                <a:ea typeface="+mn-ea"/>
                <a:cs typeface="+mn-cs"/>
              </a:rPr>
              <a:t>Favorite Methods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Surveys, experiments and quasi-experiments are used. See for </a:t>
            </a:r>
            <a:r>
              <a:rPr lang="en-US" sz="1200" kern="1200" dirty="0" err="1" smtClean="0">
                <a:solidFill>
                  <a:schemeClr val="tx1"/>
                </a:solidFill>
                <a:latin typeface="+mn-lt"/>
                <a:ea typeface="+mn-ea"/>
                <a:cs typeface="+mn-cs"/>
              </a:rPr>
              <a:t>therapeutical</a:t>
            </a:r>
            <a:r>
              <a:rPr lang="en-US" sz="1200" kern="1200" dirty="0" smtClean="0">
                <a:solidFill>
                  <a:schemeClr val="tx1"/>
                </a:solidFill>
                <a:latin typeface="+mn-lt"/>
                <a:ea typeface="+mn-ea"/>
                <a:cs typeface="+mn-cs"/>
              </a:rPr>
              <a:t> techniques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and </a:t>
            </a:r>
            <a:r>
              <a:rPr lang="en-US" sz="1200" kern="1200" dirty="0" err="1" smtClean="0">
                <a:solidFill>
                  <a:schemeClr val="tx1"/>
                </a:solidFill>
                <a:latin typeface="+mn-lt"/>
                <a:ea typeface="+mn-ea"/>
                <a:cs typeface="+mn-cs"/>
              </a:rPr>
              <a:t>Glanze</a:t>
            </a:r>
            <a:r>
              <a:rPr lang="en-US" sz="1200" kern="1200" dirty="0" smtClean="0">
                <a:solidFill>
                  <a:schemeClr val="tx1"/>
                </a:solidFill>
                <a:latin typeface="+mn-lt"/>
                <a:ea typeface="+mn-ea"/>
                <a:cs typeface="+mn-cs"/>
              </a:rPr>
              <a:t> et al (2002)</a:t>
            </a:r>
          </a:p>
          <a:p>
            <a:pPr rtl="0"/>
            <a:r>
              <a:rPr lang="en-US" sz="1200" b="1" kern="1200" dirty="0" smtClean="0">
                <a:solidFill>
                  <a:schemeClr val="tx1"/>
                </a:solidFill>
                <a:latin typeface="+mn-lt"/>
                <a:ea typeface="+mn-ea"/>
                <a:cs typeface="+mn-cs"/>
              </a:rPr>
              <a:t>Scope and Application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is relevant for designing health education and health behavior programs. This theory explains how people acquire and maintain certain behavioral patterns. The theory can also be used for providing the basis for intervention strategies</a:t>
            </a:r>
          </a:p>
          <a:p>
            <a:pPr rtl="0"/>
            <a:r>
              <a:rPr lang="en-US" sz="1200" b="1" kern="1200" dirty="0" smtClean="0">
                <a:solidFill>
                  <a:schemeClr val="tx1"/>
                </a:solidFill>
                <a:latin typeface="+mn-lt"/>
                <a:ea typeface="+mn-ea"/>
                <a:cs typeface="+mn-cs"/>
              </a:rPr>
              <a:t>Example</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 project was started to prevent and reduce alcohol use among students in grades 6 till 12 (ages 11-13). The program took three years and was based on behavioral health curricula, parental involvement and community task force activities. The conclusion was that students were less likely to say they drank alcohol than others who did not join the program. With observational learning, negative expectancies about alcohol use and increased behavioral capability to communicate with parents the results were obtained. However, at the end of the 10</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the differences were no longer significant.</a:t>
            </a:r>
          </a:p>
          <a:p>
            <a:pPr rtl="0"/>
            <a:r>
              <a:rPr lang="en-US" sz="1200" kern="1200" dirty="0" smtClean="0">
                <a:solidFill>
                  <a:schemeClr val="tx1"/>
                </a:solidFill>
                <a:latin typeface="+mn-lt"/>
                <a:ea typeface="+mn-ea"/>
                <a:cs typeface="+mn-cs"/>
              </a:rPr>
              <a:t>A new program in the 11</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was started in which reduced access to alcohol and the change of community norms to alcohol use for high-school age students were key elements. With (1) community attention (2) parental education (3) support of alcohol free events (4) media projects to don’t provide alcohol and (5) classroom discussions the program started. After the 12</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a significant result showed that the alcohol use decreased. Furthermore, the access to alcohol was reduced and the parental norms were less accepting of teen alcohol use at the end of the study.</a:t>
            </a:r>
          </a:p>
          <a:p>
            <a:pPr rtl="0"/>
            <a:r>
              <a:rPr lang="en-US" sz="1200" kern="1200" dirty="0" smtClean="0">
                <a:solidFill>
                  <a:schemeClr val="tx1"/>
                </a:solidFill>
                <a:latin typeface="+mn-lt"/>
                <a:ea typeface="+mn-ea"/>
                <a:cs typeface="+mn-cs"/>
              </a:rPr>
              <a:t>The </a:t>
            </a:r>
            <a:r>
              <a:rPr lang="en-US" sz="1200" i="1" kern="1200" dirty="0" smtClean="0">
                <a:solidFill>
                  <a:schemeClr val="tx1"/>
                </a:solidFill>
                <a:latin typeface="+mn-lt"/>
                <a:ea typeface="+mn-ea"/>
                <a:cs typeface="+mn-cs"/>
              </a:rPr>
              <a:t>outcomes of the SCT </a:t>
            </a:r>
            <a:r>
              <a:rPr lang="en-US" sz="1200" kern="1200" dirty="0" smtClean="0">
                <a:solidFill>
                  <a:schemeClr val="tx1"/>
                </a:solidFill>
                <a:latin typeface="+mn-lt"/>
                <a:ea typeface="+mn-ea"/>
                <a:cs typeface="+mn-cs"/>
              </a:rPr>
              <a:t>show that actions of the community level to change these constructs resulted in less drinking among teens. The community level appears to have success in changing the environment and expectancies to alcohol use by reducing teen access to alcohol, changing norms and reducing alcohol use among high school students.</a:t>
            </a:r>
          </a:p>
          <a:p>
            <a:pPr rtl="0"/>
            <a:r>
              <a:rPr lang="en-US" sz="1200" kern="1200" dirty="0" smtClean="0">
                <a:solidFill>
                  <a:schemeClr val="tx1"/>
                </a:solidFill>
                <a:latin typeface="+mn-lt"/>
                <a:ea typeface="+mn-ea"/>
                <a:cs typeface="+mn-cs"/>
              </a:rPr>
              <a:t>Example form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 176-177 (summarized)</a:t>
            </a:r>
          </a:p>
          <a:p>
            <a:pPr rtl="0"/>
            <a:r>
              <a:rPr lang="en-US" sz="1200" b="1" kern="1200" dirty="0" smtClean="0">
                <a:solidFill>
                  <a:schemeClr val="tx1"/>
                </a:solidFill>
                <a:latin typeface="+mn-lt"/>
                <a:ea typeface="+mn-ea"/>
                <a:cs typeface="+mn-cs"/>
              </a:rPr>
              <a:t>References</a:t>
            </a:r>
            <a:endParaRPr lang="en-US" sz="1200" kern="1200" dirty="0" smtClean="0">
              <a:solidFill>
                <a:schemeClr val="tx1"/>
              </a:solidFill>
              <a:latin typeface="+mn-lt"/>
              <a:ea typeface="+mn-ea"/>
              <a:cs typeface="+mn-cs"/>
            </a:endParaRPr>
          </a:p>
          <a:p>
            <a:pPr rtl="0"/>
            <a:r>
              <a:rPr lang="en-US" sz="1200" b="1" kern="1200" dirty="0" smtClean="0">
                <a:solidFill>
                  <a:schemeClr val="tx1"/>
                </a:solidFill>
                <a:latin typeface="+mn-lt"/>
                <a:ea typeface="+mn-ea"/>
                <a:cs typeface="+mn-cs"/>
              </a:rPr>
              <a:t>Key publications</a:t>
            </a:r>
            <a:endParaRPr lang="en-US" sz="1200" kern="1200" dirty="0" smtClean="0">
              <a:solidFill>
                <a:schemeClr val="tx1"/>
              </a:solidFill>
              <a:latin typeface="+mn-lt"/>
              <a:ea typeface="+mn-ea"/>
              <a:cs typeface="+mn-cs"/>
            </a:endParaRPr>
          </a:p>
          <a:p>
            <a:pPr rtl="0"/>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K., </a:t>
            </a:r>
            <a:r>
              <a:rPr lang="en-US" sz="1200" kern="1200" dirty="0" err="1" smtClean="0">
                <a:solidFill>
                  <a:schemeClr val="tx1"/>
                </a:solidFill>
                <a:latin typeface="+mn-lt"/>
                <a:ea typeface="+mn-ea"/>
                <a:cs typeface="+mn-cs"/>
              </a:rPr>
              <a:t>Rimer</a:t>
            </a:r>
            <a:r>
              <a:rPr lang="en-US" sz="1200" kern="1200" dirty="0" smtClean="0">
                <a:solidFill>
                  <a:schemeClr val="tx1"/>
                </a:solidFill>
                <a:latin typeface="+mn-lt"/>
                <a:ea typeface="+mn-ea"/>
                <a:cs typeface="+mn-cs"/>
              </a:rPr>
              <a:t>, B.K. &amp; Lewis, F.M. (2002). </a:t>
            </a:r>
            <a:r>
              <a:rPr lang="en-US" sz="1200" i="1" kern="1200" dirty="0" smtClean="0">
                <a:solidFill>
                  <a:schemeClr val="tx1"/>
                </a:solidFill>
                <a:latin typeface="+mn-lt"/>
                <a:ea typeface="+mn-ea"/>
                <a:cs typeface="+mn-cs"/>
              </a:rPr>
              <a:t>Health Behavior and Health Education. Theory, Research and </a:t>
            </a:r>
            <a:r>
              <a:rPr lang="en-US" sz="1200" i="1" kern="1200" dirty="0" err="1" smtClean="0">
                <a:solidFill>
                  <a:schemeClr val="tx1"/>
                </a:solidFill>
                <a:latin typeface="+mn-lt"/>
                <a:ea typeface="+mn-ea"/>
                <a:cs typeface="+mn-cs"/>
              </a:rPr>
              <a:t>Practice.</a:t>
            </a:r>
            <a:r>
              <a:rPr lang="en-US" sz="1200" kern="1200" dirty="0" err="1" smtClean="0">
                <a:solidFill>
                  <a:schemeClr val="tx1"/>
                </a:solidFill>
                <a:latin typeface="+mn-lt"/>
                <a:ea typeface="+mn-ea"/>
                <a:cs typeface="+mn-cs"/>
              </a:rPr>
              <a:t>San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Fransisco</a:t>
            </a:r>
            <a:r>
              <a:rPr lang="en-US" sz="1200" kern="1200" dirty="0" smtClean="0">
                <a:solidFill>
                  <a:schemeClr val="tx1"/>
                </a:solidFill>
                <a:latin typeface="+mn-lt"/>
                <a:ea typeface="+mn-ea"/>
                <a:cs typeface="+mn-cs"/>
              </a:rPr>
              <a:t>: Wiley &amp; Sons.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(1997). </a:t>
            </a:r>
            <a:r>
              <a:rPr lang="en-US" sz="1200" i="1" kern="1200" dirty="0" smtClean="0">
                <a:solidFill>
                  <a:schemeClr val="tx1"/>
                </a:solidFill>
                <a:latin typeface="+mn-lt"/>
                <a:ea typeface="+mn-ea"/>
                <a:cs typeface="+mn-cs"/>
              </a:rPr>
              <a:t>Self-efficacy: The exercise of control</a:t>
            </a:r>
            <a:r>
              <a:rPr lang="en-US" sz="1200" kern="1200" dirty="0" smtClean="0">
                <a:solidFill>
                  <a:schemeClr val="tx1"/>
                </a:solidFill>
                <a:latin typeface="+mn-lt"/>
                <a:ea typeface="+mn-ea"/>
                <a:cs typeface="+mn-cs"/>
              </a:rPr>
              <a:t>. New York: Freeman.</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(2001). Social cognitive theory: An agentive perspective. </a:t>
            </a:r>
            <a:r>
              <a:rPr lang="en-US" sz="1200" i="1" kern="1200" dirty="0" smtClean="0">
                <a:solidFill>
                  <a:schemeClr val="tx1"/>
                </a:solidFill>
                <a:latin typeface="+mn-lt"/>
                <a:ea typeface="+mn-ea"/>
                <a:cs typeface="+mn-cs"/>
              </a:rPr>
              <a:t>Annual Review of Psychology, 52</a:t>
            </a:r>
            <a:r>
              <a:rPr lang="en-US" sz="1200" kern="1200" dirty="0" smtClean="0">
                <a:solidFill>
                  <a:schemeClr val="tx1"/>
                </a:solidFill>
                <a:latin typeface="+mn-lt"/>
                <a:ea typeface="+mn-ea"/>
                <a:cs typeface="+mn-cs"/>
              </a:rPr>
              <a:t>, 1-26.</a:t>
            </a:r>
          </a:p>
          <a:p>
            <a:pPr rtl="0"/>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I.M. (1990). “Determinants of Food Consumption”. </a:t>
            </a:r>
            <a:r>
              <a:rPr lang="en-US" sz="1200" i="1" kern="1200" dirty="0" smtClean="0">
                <a:solidFill>
                  <a:schemeClr val="tx1"/>
                </a:solidFill>
                <a:latin typeface="+mn-lt"/>
                <a:ea typeface="+mn-ea"/>
                <a:cs typeface="+mn-cs"/>
              </a:rPr>
              <a:t>Journal of American Dietetic Association, 90</a:t>
            </a:r>
            <a:r>
              <a:rPr lang="en-US" sz="1200" kern="1200" dirty="0" smtClean="0">
                <a:solidFill>
                  <a:schemeClr val="tx1"/>
                </a:solidFill>
                <a:latin typeface="+mn-lt"/>
                <a:ea typeface="+mn-ea"/>
                <a:cs typeface="+mn-cs"/>
              </a:rPr>
              <a:t>: 661-663.</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(Ed.) (1995). </a:t>
            </a:r>
            <a:r>
              <a:rPr lang="en-US" sz="1200" i="1" kern="1200" dirty="0" smtClean="0">
                <a:solidFill>
                  <a:schemeClr val="tx1"/>
                </a:solidFill>
                <a:latin typeface="+mn-lt"/>
                <a:ea typeface="+mn-ea"/>
                <a:cs typeface="+mn-cs"/>
              </a:rPr>
              <a:t>Self-efficacy in changing societies</a:t>
            </a:r>
            <a:r>
              <a:rPr lang="en-US" sz="1200" kern="1200" dirty="0" smtClean="0">
                <a:solidFill>
                  <a:schemeClr val="tx1"/>
                </a:solidFill>
                <a:latin typeface="+mn-lt"/>
                <a:ea typeface="+mn-ea"/>
                <a:cs typeface="+mn-cs"/>
              </a:rPr>
              <a:t>. New York: Cambridge University Press.</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Bussey</a:t>
            </a:r>
            <a:r>
              <a:rPr lang="en-US" sz="1200" kern="1200" dirty="0" smtClean="0">
                <a:solidFill>
                  <a:schemeClr val="tx1"/>
                </a:solidFill>
                <a:latin typeface="+mn-lt"/>
                <a:ea typeface="+mn-ea"/>
                <a:cs typeface="+mn-cs"/>
              </a:rPr>
              <a:t>, K., &amp;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(1999). Social cognitive theory of gender development and differentiation. </a:t>
            </a:r>
            <a:r>
              <a:rPr lang="en-US" sz="1200" i="1" kern="1200" dirty="0" smtClean="0">
                <a:solidFill>
                  <a:schemeClr val="tx1"/>
                </a:solidFill>
                <a:latin typeface="+mn-lt"/>
                <a:ea typeface="+mn-ea"/>
                <a:cs typeface="+mn-cs"/>
              </a:rPr>
              <a:t>Psychology Review, 106</a:t>
            </a:r>
            <a:r>
              <a:rPr lang="en-US" sz="1200" kern="1200" dirty="0" smtClean="0">
                <a:solidFill>
                  <a:schemeClr val="tx1"/>
                </a:solidFill>
                <a:latin typeface="+mn-lt"/>
                <a:ea typeface="+mn-ea"/>
                <a:cs typeface="+mn-cs"/>
              </a:rPr>
              <a:t>, 676-713.</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Graham, S., &amp; Weiner, B. (1996). Theories and principles of motivation. In D. C. Berliner &amp; R. C. </a:t>
            </a:r>
            <a:r>
              <a:rPr lang="en-US" sz="1200" kern="1200" dirty="0" err="1" smtClean="0">
                <a:solidFill>
                  <a:schemeClr val="tx1"/>
                </a:solidFill>
                <a:latin typeface="+mn-lt"/>
                <a:ea typeface="+mn-ea"/>
                <a:cs typeface="+mn-cs"/>
              </a:rPr>
              <a:t>Calfee</a:t>
            </a:r>
            <a:r>
              <a:rPr lang="en-US" sz="1200" kern="1200" dirty="0" smtClean="0">
                <a:solidFill>
                  <a:schemeClr val="tx1"/>
                </a:solidFill>
                <a:latin typeface="+mn-lt"/>
                <a:ea typeface="+mn-ea"/>
                <a:cs typeface="+mn-cs"/>
              </a:rPr>
              <a:t> (Eds.).</a:t>
            </a:r>
            <a:r>
              <a:rPr lang="en-US" sz="1200" i="1" kern="1200" dirty="0" smtClean="0">
                <a:solidFill>
                  <a:schemeClr val="tx1"/>
                </a:solidFill>
                <a:latin typeface="+mn-lt"/>
                <a:ea typeface="+mn-ea"/>
                <a:cs typeface="+mn-cs"/>
              </a:rPr>
              <a:t>Handbook of educational psychology</a:t>
            </a:r>
            <a:r>
              <a:rPr lang="en-US" sz="1200" kern="1200" dirty="0" smtClean="0">
                <a:solidFill>
                  <a:schemeClr val="tx1"/>
                </a:solidFill>
                <a:latin typeface="+mn-lt"/>
                <a:ea typeface="+mn-ea"/>
                <a:cs typeface="+mn-cs"/>
              </a:rPr>
              <a:t> (pp. 63-84). New York: Simon &amp; Schuster Macmillan.</a:t>
            </a:r>
          </a:p>
          <a:p>
            <a:pPr rtl="0"/>
            <a:r>
              <a:rPr lang="nl-NL" sz="1200" kern="1200" dirty="0" smtClean="0">
                <a:solidFill>
                  <a:schemeClr val="tx1"/>
                </a:solidFill>
                <a:latin typeface="+mn-lt"/>
                <a:ea typeface="+mn-ea"/>
                <a:cs typeface="+mn-cs"/>
              </a:rPr>
              <a:t>Pajares, F., &amp; Schunk, D. H. (2001). </a:t>
            </a:r>
            <a:r>
              <a:rPr lang="en-US" sz="1200" kern="1200" dirty="0" smtClean="0">
                <a:solidFill>
                  <a:schemeClr val="tx1"/>
                </a:solidFill>
                <a:latin typeface="+mn-lt"/>
                <a:ea typeface="+mn-ea"/>
                <a:cs typeface="+mn-cs"/>
              </a:rPr>
              <a:t>Self-beliefs and school success: Self-efficacy, self-concept, and school achievement. In R. Riding &amp; S. </a:t>
            </a:r>
            <a:r>
              <a:rPr lang="en-US" sz="1200" kern="1200" dirty="0" err="1" smtClean="0">
                <a:solidFill>
                  <a:schemeClr val="tx1"/>
                </a:solidFill>
                <a:latin typeface="+mn-lt"/>
                <a:ea typeface="+mn-ea"/>
                <a:cs typeface="+mn-cs"/>
              </a:rPr>
              <a:t>Rayner</a:t>
            </a:r>
            <a:r>
              <a:rPr lang="en-US" sz="1200" kern="1200" dirty="0" smtClean="0">
                <a:solidFill>
                  <a:schemeClr val="tx1"/>
                </a:solidFill>
                <a:latin typeface="+mn-lt"/>
                <a:ea typeface="+mn-ea"/>
                <a:cs typeface="+mn-cs"/>
              </a:rPr>
              <a:t> (Eds.), </a:t>
            </a:r>
            <a:r>
              <a:rPr lang="en-US" sz="1200" i="1" kern="1200" dirty="0" smtClean="0">
                <a:solidFill>
                  <a:schemeClr val="tx1"/>
                </a:solidFill>
                <a:latin typeface="+mn-lt"/>
                <a:ea typeface="+mn-ea"/>
                <a:cs typeface="+mn-cs"/>
              </a:rPr>
              <a:t>Self-perception</a:t>
            </a:r>
            <a:r>
              <a:rPr lang="en-US" sz="1200" kern="1200" dirty="0" smtClean="0">
                <a:solidFill>
                  <a:schemeClr val="tx1"/>
                </a:solidFill>
                <a:latin typeface="+mn-lt"/>
                <a:ea typeface="+mn-ea"/>
                <a:cs typeface="+mn-cs"/>
              </a:rPr>
              <a:t> (pp. 239-266). London: </a:t>
            </a:r>
            <a:r>
              <a:rPr lang="en-US" sz="1200" kern="1200" dirty="0" err="1" smtClean="0">
                <a:solidFill>
                  <a:schemeClr val="tx1"/>
                </a:solidFill>
                <a:latin typeface="+mn-lt"/>
                <a:ea typeface="+mn-ea"/>
                <a:cs typeface="+mn-cs"/>
              </a:rPr>
              <a:t>Ablex</a:t>
            </a:r>
            <a:r>
              <a:rPr lang="en-US" sz="1200" kern="1200" dirty="0" smtClean="0">
                <a:solidFill>
                  <a:schemeClr val="tx1"/>
                </a:solidFill>
                <a:latin typeface="+mn-lt"/>
                <a:ea typeface="+mn-ea"/>
                <a:cs typeface="+mn-cs"/>
              </a:rPr>
              <a:t> Publishing.</a:t>
            </a:r>
          </a:p>
          <a:p>
            <a:pPr rtl="0"/>
            <a:r>
              <a:rPr lang="en-US" sz="1200" kern="1200" dirty="0" err="1" smtClean="0">
                <a:solidFill>
                  <a:schemeClr val="tx1"/>
                </a:solidFill>
                <a:latin typeface="+mn-lt"/>
                <a:ea typeface="+mn-ea"/>
                <a:cs typeface="+mn-cs"/>
              </a:rPr>
              <a:t>Schunk</a:t>
            </a:r>
            <a:r>
              <a:rPr lang="en-US" sz="1200" kern="1200" dirty="0" smtClean="0">
                <a:solidFill>
                  <a:schemeClr val="tx1"/>
                </a:solidFill>
                <a:latin typeface="+mn-lt"/>
                <a:ea typeface="+mn-ea"/>
                <a:cs typeface="+mn-cs"/>
              </a:rPr>
              <a:t>, D. H., &amp;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F. (2002). The development of academic self-efficacy. In A. </a:t>
            </a:r>
            <a:r>
              <a:rPr lang="en-US" sz="1200" kern="1200" dirty="0" err="1" smtClean="0">
                <a:solidFill>
                  <a:schemeClr val="tx1"/>
                </a:solidFill>
                <a:latin typeface="+mn-lt"/>
                <a:ea typeface="+mn-ea"/>
                <a:cs typeface="+mn-cs"/>
              </a:rPr>
              <a:t>Wigfield</a:t>
            </a:r>
            <a:r>
              <a:rPr lang="en-US" sz="1200" kern="1200" dirty="0" smtClean="0">
                <a:solidFill>
                  <a:schemeClr val="tx1"/>
                </a:solidFill>
                <a:latin typeface="+mn-lt"/>
                <a:ea typeface="+mn-ea"/>
                <a:cs typeface="+mn-cs"/>
              </a:rPr>
              <a:t> &amp; J. Eccles (Eds.),</a:t>
            </a:r>
            <a:r>
              <a:rPr lang="en-US" sz="1200" i="1" kern="1200" dirty="0" smtClean="0">
                <a:solidFill>
                  <a:schemeClr val="tx1"/>
                </a:solidFill>
                <a:latin typeface="+mn-lt"/>
                <a:ea typeface="+mn-ea"/>
                <a:cs typeface="+mn-cs"/>
              </a:rPr>
              <a:t>Development of achievement motivation</a:t>
            </a:r>
            <a:r>
              <a:rPr lang="en-US" sz="1200" kern="1200" dirty="0" smtClean="0">
                <a:solidFill>
                  <a:schemeClr val="tx1"/>
                </a:solidFill>
                <a:latin typeface="+mn-lt"/>
                <a:ea typeface="+mn-ea"/>
                <a:cs typeface="+mn-cs"/>
              </a:rPr>
              <a:t> (pp. 16-31). San Diego: Academic Press.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&amp; Walters, R.H. (1963). </a:t>
            </a:r>
            <a:r>
              <a:rPr lang="en-US" sz="1200" i="1" kern="1200" dirty="0" smtClean="0">
                <a:solidFill>
                  <a:schemeClr val="tx1"/>
                </a:solidFill>
                <a:latin typeface="+mn-lt"/>
                <a:ea typeface="+mn-ea"/>
                <a:cs typeface="+mn-cs"/>
              </a:rPr>
              <a:t>Social Learning and Personality Development</a:t>
            </a:r>
            <a:r>
              <a:rPr lang="en-US" sz="1200" kern="1200" dirty="0" smtClean="0">
                <a:solidFill>
                  <a:schemeClr val="tx1"/>
                </a:solidFill>
                <a:latin typeface="+mn-lt"/>
                <a:ea typeface="+mn-ea"/>
                <a:cs typeface="+mn-cs"/>
              </a:rPr>
              <a:t>. New York: Holt, Rinehart &amp; Winston.</a:t>
            </a:r>
          </a:p>
          <a:p>
            <a:pPr rtl="0"/>
            <a:r>
              <a:rPr lang="en-US" sz="1200" kern="1200" dirty="0" smtClean="0">
                <a:solidFill>
                  <a:schemeClr val="tx1"/>
                </a:solidFill>
                <a:latin typeface="+mn-lt"/>
                <a:ea typeface="+mn-ea"/>
                <a:cs typeface="+mn-cs"/>
              </a:rPr>
              <a:t>Miller, N.E. &amp; Dollard, J. (1941). </a:t>
            </a:r>
            <a:r>
              <a:rPr lang="en-US" sz="1200" i="1" kern="1200" dirty="0" smtClean="0">
                <a:solidFill>
                  <a:schemeClr val="tx1"/>
                </a:solidFill>
                <a:latin typeface="+mn-lt"/>
                <a:ea typeface="+mn-ea"/>
                <a:cs typeface="+mn-cs"/>
              </a:rPr>
              <a:t>Social Learning and Imitation. </a:t>
            </a:r>
            <a:r>
              <a:rPr lang="en-US" sz="1200" kern="1200" dirty="0" smtClean="0">
                <a:solidFill>
                  <a:schemeClr val="tx1"/>
                </a:solidFill>
                <a:latin typeface="+mn-lt"/>
                <a:ea typeface="+mn-ea"/>
                <a:cs typeface="+mn-cs"/>
              </a:rPr>
              <a:t>New Haven, CT: Yale University Press.</a:t>
            </a:r>
          </a:p>
          <a:p>
            <a:pPr rtl="0"/>
            <a:r>
              <a:rPr lang="en-US" sz="1200" kern="1200" dirty="0" smtClean="0">
                <a:solidFill>
                  <a:schemeClr val="tx1"/>
                </a:solidFill>
                <a:latin typeface="+mn-lt"/>
                <a:ea typeface="+mn-ea"/>
                <a:cs typeface="+mn-cs"/>
              </a:rPr>
              <a:t>See </a:t>
            </a:r>
            <a:r>
              <a:rPr lang="en-US" sz="1200" u="none" strike="noStrike" kern="1200" dirty="0" smtClean="0">
                <a:solidFill>
                  <a:schemeClr val="tx1"/>
                </a:solidFill>
                <a:latin typeface="+mn-lt"/>
                <a:ea typeface="+mn-ea"/>
                <a:cs typeface="+mn-cs"/>
                <a:hlinkClick r:id="rId3"/>
              </a:rPr>
              <a:t>Interpersonal Communication and Relations</a:t>
            </a:r>
            <a:r>
              <a:rPr lang="en-US" sz="1200" kern="1200" dirty="0" smtClean="0">
                <a:solidFill>
                  <a:schemeClr val="tx1"/>
                </a:solidFill>
                <a:latin typeface="+mn-lt"/>
                <a:ea typeface="+mn-ea"/>
                <a:cs typeface="+mn-cs"/>
              </a:rPr>
              <a:t>, </a:t>
            </a:r>
            <a:r>
              <a:rPr lang="en-US" sz="1200" u="none" strike="noStrike" kern="1200" dirty="0" smtClean="0">
                <a:solidFill>
                  <a:schemeClr val="tx1"/>
                </a:solidFill>
                <a:latin typeface="+mn-lt"/>
                <a:ea typeface="+mn-ea"/>
                <a:cs typeface="+mn-cs"/>
                <a:hlinkClick r:id="rId4"/>
              </a:rPr>
              <a:t>Health Communication</a:t>
            </a:r>
            <a:r>
              <a:rPr lang="en-US" sz="1200" kern="1200" dirty="0" smtClean="0">
                <a:solidFill>
                  <a:schemeClr val="tx1"/>
                </a:solidFill>
                <a:latin typeface="+mn-lt"/>
                <a:ea typeface="+mn-ea"/>
                <a:cs typeface="+mn-cs"/>
              </a:rPr>
              <a:t>.</a:t>
            </a:r>
          </a:p>
          <a:p>
            <a:pPr rtl="0"/>
            <a:r>
              <a:rPr lang="en-US" sz="1200" kern="1200" dirty="0" smtClean="0">
                <a:solidFill>
                  <a:schemeClr val="tx1"/>
                </a:solidFill>
                <a:latin typeface="+mn-lt"/>
                <a:ea typeface="+mn-ea"/>
                <a:cs typeface="+mn-cs"/>
              </a:rPr>
              <a:t> </a:t>
            </a:r>
          </a:p>
          <a:p>
            <a:pPr rtl="0"/>
            <a:r>
              <a:rPr lang="en-US" sz="1200" kern="1200" dirty="0" smtClean="0">
                <a:solidFill>
                  <a:schemeClr val="tx1"/>
                </a:solidFill>
                <a:latin typeface="+mn-lt"/>
                <a:ea typeface="+mn-ea"/>
                <a:cs typeface="+mn-cs"/>
              </a:rPr>
              <a:t> </a:t>
            </a:r>
          </a:p>
          <a:p>
            <a:pPr algn="l" rtl="0"/>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38</a:t>
            </a:fld>
            <a:endParaRPr lang="ar-S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32500" lnSpcReduction="20000"/>
          </a:bodyPr>
          <a:lstStyle/>
          <a:p>
            <a:pPr algn="l" rtl="0"/>
            <a:endParaRPr lang="en-US" dirty="0" smtClean="0"/>
          </a:p>
          <a:p>
            <a:pPr algn="l" rtl="0"/>
            <a:endParaRPr lang="en-US" dirty="0" smtClean="0"/>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SOCIAL COGNITIVE THEORY</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explanation of behavioral patterns</a:t>
            </a:r>
          </a:p>
          <a:p>
            <a:pPr rtl="0"/>
            <a:r>
              <a:rPr lang="en-US" sz="1200" b="1" kern="1200" dirty="0" smtClean="0">
                <a:solidFill>
                  <a:schemeClr val="tx1"/>
                </a:solidFill>
                <a:latin typeface="+mn-lt"/>
                <a:ea typeface="+mn-ea"/>
                <a:cs typeface="+mn-cs"/>
              </a:rPr>
              <a:t>History and Orientation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1941 Miller and Dollard proposed the theory of social learning. In 1963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and Walters broadened the social learning theory with the principles of observational learning and vicarious reinforcement.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provided his concept of self-efficacy in 1977, while he refuted the traditional learning theory for understanding learning.</a:t>
            </a:r>
          </a:p>
          <a:p>
            <a:pPr rtl="0"/>
            <a:r>
              <a:rPr lang="en-US" sz="1200" kern="1200" dirty="0" smtClean="0">
                <a:solidFill>
                  <a:schemeClr val="tx1"/>
                </a:solidFill>
                <a:latin typeface="+mn-lt"/>
                <a:ea typeface="+mn-ea"/>
                <a:cs typeface="+mn-cs"/>
              </a:rPr>
              <a:t>The Social Cognitive Theory is relevant to health communication. First, the theory deals with cognitive, emotional aspects and aspects of behavior for understanding behavioral change. Second, the concepts of the SCT provide ways for new behavioral research in health education. Finally, ideas for other theoretical areas such as psychology are welcome to provide new insights and understanding.</a:t>
            </a:r>
          </a:p>
          <a:p>
            <a:pPr rtl="0"/>
            <a:r>
              <a:rPr lang="en-US" sz="1200" b="1" kern="1200" dirty="0" smtClean="0">
                <a:solidFill>
                  <a:schemeClr val="tx1"/>
                </a:solidFill>
                <a:latin typeface="+mn-lt"/>
                <a:ea typeface="+mn-ea"/>
                <a:cs typeface="+mn-cs"/>
              </a:rPr>
              <a:t>Core Assumptions and Statements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explains how people acquire and maintain certain behavioral patterns, while also providing the basis for intervention strategies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Evaluating behavioral change depends on the factors environment, people and behavior. SCT provides a framework for designing, implementing and evaluating programs.</a:t>
            </a:r>
          </a:p>
          <a:p>
            <a:pPr rtl="0"/>
            <a:r>
              <a:rPr lang="en-US" sz="1200" i="1" kern="1200" dirty="0" smtClean="0">
                <a:solidFill>
                  <a:schemeClr val="tx1"/>
                </a:solidFill>
                <a:latin typeface="+mn-lt"/>
                <a:ea typeface="+mn-ea"/>
                <a:cs typeface="+mn-cs"/>
              </a:rPr>
              <a:t>Environment </a:t>
            </a:r>
            <a:r>
              <a:rPr lang="en-US" sz="1200" kern="1200" dirty="0" smtClean="0">
                <a:solidFill>
                  <a:schemeClr val="tx1"/>
                </a:solidFill>
                <a:latin typeface="+mn-lt"/>
                <a:ea typeface="+mn-ea"/>
                <a:cs typeface="+mn-cs"/>
              </a:rPr>
              <a:t>refers to the factors that can affect a person’s behavior. There are social and physical environments. Social environment include family members, friends and colleagues. Physical environment is the size of a room, the ambient temperature or the availability of certain foods. Environment and </a:t>
            </a:r>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provide the framework for understanding behavior (</a:t>
            </a:r>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1990). The situation refers to the cognitive or mental representations of the environment that may affect a person’s behavior. The situation is a person’s perception of the lace, time, physical features and activity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a:t>
            </a:r>
          </a:p>
          <a:p>
            <a:pPr rtl="0"/>
            <a:r>
              <a:rPr lang="en-US" sz="1200" kern="1200" dirty="0" smtClean="0">
                <a:solidFill>
                  <a:schemeClr val="tx1"/>
                </a:solidFill>
                <a:latin typeface="+mn-lt"/>
                <a:ea typeface="+mn-ea"/>
                <a:cs typeface="+mn-cs"/>
              </a:rPr>
              <a:t>The three factors environment, people and behavior are constantly influencing each other. Behavior is not simply the result of the environment and the person, just as the environment is not simply the result of the person and behavior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The environment provides models for behavior. </a:t>
            </a:r>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occurs when a person watches the actions of another person and the reinforcements that the person receives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The concept of behavior can be viewed in many ways. </a:t>
            </a:r>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means that if a person is to perform a behavior he must know what the behavior is and have the skills to perform it.</a:t>
            </a:r>
          </a:p>
          <a:p>
            <a:pPr rtl="0"/>
            <a:r>
              <a:rPr lang="en-US" sz="1200" b="1" kern="1200" dirty="0" smtClean="0">
                <a:solidFill>
                  <a:schemeClr val="tx1"/>
                </a:solidFill>
                <a:latin typeface="+mn-lt"/>
                <a:ea typeface="+mn-ea"/>
                <a:cs typeface="+mn-cs"/>
              </a:rPr>
              <a:t>Concepts of the Social Cognitive Theory</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p169.</a:t>
            </a:r>
          </a:p>
          <a:p>
            <a:pPr rtl="0"/>
            <a:r>
              <a:rPr lang="en-US" sz="1200" i="1" kern="1200" dirty="0" smtClean="0">
                <a:solidFill>
                  <a:schemeClr val="tx1"/>
                </a:solidFill>
                <a:latin typeface="+mn-lt"/>
                <a:ea typeface="+mn-ea"/>
                <a:cs typeface="+mn-cs"/>
              </a:rPr>
              <a:t>Environment:</a:t>
            </a:r>
            <a:r>
              <a:rPr lang="en-US" sz="1200" kern="1200" dirty="0" smtClean="0">
                <a:solidFill>
                  <a:schemeClr val="tx1"/>
                </a:solidFill>
                <a:latin typeface="+mn-lt"/>
                <a:ea typeface="+mn-ea"/>
                <a:cs typeface="+mn-cs"/>
              </a:rPr>
              <a:t> Factors physically external to the person; Provides opportunities and social support</a:t>
            </a:r>
          </a:p>
          <a:p>
            <a:pPr rtl="0"/>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Perception of the environment; correct misperceptions and promote healthful forms</a:t>
            </a:r>
          </a:p>
          <a:p>
            <a:pPr rtl="0"/>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Knowledge and skill to perform a given behavior; promote mastery learning through skills training</a:t>
            </a:r>
          </a:p>
          <a:p>
            <a:pPr rtl="0"/>
            <a:r>
              <a:rPr lang="en-US" sz="1200" i="1" kern="1200" dirty="0" smtClean="0">
                <a:solidFill>
                  <a:schemeClr val="tx1"/>
                </a:solidFill>
                <a:latin typeface="+mn-lt"/>
                <a:ea typeface="+mn-ea"/>
                <a:cs typeface="+mn-cs"/>
              </a:rPr>
              <a:t>Expectations:</a:t>
            </a:r>
            <a:r>
              <a:rPr lang="en-US" sz="1200" kern="1200" dirty="0" smtClean="0">
                <a:solidFill>
                  <a:schemeClr val="tx1"/>
                </a:solidFill>
                <a:latin typeface="+mn-lt"/>
                <a:ea typeface="+mn-ea"/>
                <a:cs typeface="+mn-cs"/>
              </a:rPr>
              <a:t> Anticipatory outcomes of a behavior; Model positive outcomes of healthful behavior</a:t>
            </a:r>
          </a:p>
          <a:p>
            <a:pPr rtl="0"/>
            <a:r>
              <a:rPr lang="en-US" sz="1200" i="1" kern="1200" dirty="0" smtClean="0">
                <a:solidFill>
                  <a:schemeClr val="tx1"/>
                </a:solidFill>
                <a:latin typeface="+mn-lt"/>
                <a:ea typeface="+mn-ea"/>
                <a:cs typeface="+mn-cs"/>
              </a:rPr>
              <a:t>Expectancies:</a:t>
            </a:r>
            <a:r>
              <a:rPr lang="en-US" sz="1200" kern="1200" dirty="0" smtClean="0">
                <a:solidFill>
                  <a:schemeClr val="tx1"/>
                </a:solidFill>
                <a:latin typeface="+mn-lt"/>
                <a:ea typeface="+mn-ea"/>
                <a:cs typeface="+mn-cs"/>
              </a:rPr>
              <a:t> The values that the person places on a given outcome, incentives; Present outcomes of change that have functional meaning</a:t>
            </a:r>
          </a:p>
          <a:p>
            <a:pPr rtl="0"/>
            <a:r>
              <a:rPr lang="en-US" sz="1200" i="1" kern="1200" dirty="0" smtClean="0">
                <a:solidFill>
                  <a:schemeClr val="tx1"/>
                </a:solidFill>
                <a:latin typeface="+mn-lt"/>
                <a:ea typeface="+mn-ea"/>
                <a:cs typeface="+mn-cs"/>
              </a:rPr>
              <a:t>Self-control:</a:t>
            </a:r>
            <a:r>
              <a:rPr lang="en-US" sz="1200" kern="1200" dirty="0" smtClean="0">
                <a:solidFill>
                  <a:schemeClr val="tx1"/>
                </a:solidFill>
                <a:latin typeface="+mn-lt"/>
                <a:ea typeface="+mn-ea"/>
                <a:cs typeface="+mn-cs"/>
              </a:rPr>
              <a:t> Personal regulation of goal-directed behavior or performance; Provide opportunities for self-monitoring, goal setting, problem solving, and self-reward</a:t>
            </a:r>
          </a:p>
          <a:p>
            <a:pPr rtl="0"/>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Behavioral acquisition that occurs by watching the actions and outcomes of others’ behavior; Include credible role models of the targeted behavior</a:t>
            </a:r>
          </a:p>
          <a:p>
            <a:pPr rtl="0"/>
            <a:r>
              <a:rPr lang="en-US" sz="1200" i="1" kern="1200" dirty="0" smtClean="0">
                <a:solidFill>
                  <a:schemeClr val="tx1"/>
                </a:solidFill>
                <a:latin typeface="+mn-lt"/>
                <a:ea typeface="+mn-ea"/>
                <a:cs typeface="+mn-cs"/>
              </a:rPr>
              <a:t>Reinforcements:</a:t>
            </a:r>
            <a:r>
              <a:rPr lang="en-US" sz="1200" kern="1200" dirty="0" smtClean="0">
                <a:solidFill>
                  <a:schemeClr val="tx1"/>
                </a:solidFill>
                <a:latin typeface="+mn-lt"/>
                <a:ea typeface="+mn-ea"/>
                <a:cs typeface="+mn-cs"/>
              </a:rPr>
              <a:t> Responses to a person’s behavior that increase or decrease the likelihood of reoccurrence; Promote self-initiated rewards and incentives</a:t>
            </a:r>
          </a:p>
          <a:p>
            <a:pPr rtl="0"/>
            <a:r>
              <a:rPr lang="en-US" sz="1200" i="1" kern="1200" dirty="0" smtClean="0">
                <a:solidFill>
                  <a:schemeClr val="tx1"/>
                </a:solidFill>
                <a:latin typeface="+mn-lt"/>
                <a:ea typeface="+mn-ea"/>
                <a:cs typeface="+mn-cs"/>
              </a:rPr>
              <a:t>Self-efficacy:</a:t>
            </a:r>
            <a:r>
              <a:rPr lang="en-US" sz="1200" kern="1200" dirty="0" smtClean="0">
                <a:solidFill>
                  <a:schemeClr val="tx1"/>
                </a:solidFill>
                <a:latin typeface="+mn-lt"/>
                <a:ea typeface="+mn-ea"/>
                <a:cs typeface="+mn-cs"/>
              </a:rPr>
              <a:t> The person’s confidence in performing a particular behavior; Approach behavioral change in small steps to ensure success</a:t>
            </a:r>
          </a:p>
          <a:p>
            <a:pPr rtl="0"/>
            <a:r>
              <a:rPr lang="en-US" sz="1200" i="1" kern="1200" dirty="0" smtClean="0">
                <a:solidFill>
                  <a:schemeClr val="tx1"/>
                </a:solidFill>
                <a:latin typeface="+mn-lt"/>
                <a:ea typeface="+mn-ea"/>
                <a:cs typeface="+mn-cs"/>
              </a:rPr>
              <a:t>Emotional coping responses:</a:t>
            </a:r>
            <a:r>
              <a:rPr lang="en-US" sz="1200" kern="1200" dirty="0" smtClean="0">
                <a:solidFill>
                  <a:schemeClr val="tx1"/>
                </a:solidFill>
                <a:latin typeface="+mn-lt"/>
                <a:ea typeface="+mn-ea"/>
                <a:cs typeface="+mn-cs"/>
              </a:rPr>
              <a:t> Strategies or tactics that are used by a person to deal with emotional stimuli; provide training in problem solving and stress management</a:t>
            </a:r>
          </a:p>
          <a:p>
            <a:pPr rtl="0"/>
            <a:r>
              <a:rPr lang="en-US" sz="1200" i="1" kern="1200" dirty="0" smtClean="0">
                <a:solidFill>
                  <a:schemeClr val="tx1"/>
                </a:solidFill>
                <a:latin typeface="+mn-lt"/>
                <a:ea typeface="+mn-ea"/>
                <a:cs typeface="+mn-cs"/>
              </a:rPr>
              <a:t>Reciprocal determinism:</a:t>
            </a:r>
            <a:r>
              <a:rPr lang="en-US" sz="1200" kern="1200" dirty="0" smtClean="0">
                <a:solidFill>
                  <a:schemeClr val="tx1"/>
                </a:solidFill>
                <a:latin typeface="+mn-lt"/>
                <a:ea typeface="+mn-ea"/>
                <a:cs typeface="+mn-cs"/>
              </a:rPr>
              <a:t> The dynamic interaction of the person, the behavior, and the environment in which the behavior is performed; consider multiple avenues to behavioral change, including environmental, skill, and personal change.</a:t>
            </a:r>
          </a:p>
          <a:p>
            <a:pPr rtl="0"/>
            <a:r>
              <a:rPr lang="en-US" sz="1200" b="1" kern="1200" dirty="0" smtClean="0">
                <a:solidFill>
                  <a:schemeClr val="tx1"/>
                </a:solidFill>
                <a:latin typeface="+mn-lt"/>
                <a:ea typeface="+mn-ea"/>
                <a:cs typeface="+mn-cs"/>
              </a:rPr>
              <a:t>Conceptual Model</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(2002). </a:t>
            </a:r>
            <a:r>
              <a:rPr lang="en-US" sz="1200" i="1" kern="1200" dirty="0" smtClean="0">
                <a:solidFill>
                  <a:schemeClr val="tx1"/>
                </a:solidFill>
                <a:latin typeface="+mn-lt"/>
                <a:ea typeface="+mn-ea"/>
                <a:cs typeface="+mn-cs"/>
              </a:rPr>
              <a:t>Overview of social cognitive theory and of self-efficacy</a:t>
            </a:r>
            <a:r>
              <a:rPr lang="en-US" sz="1200" kern="1200" dirty="0" smtClean="0">
                <a:solidFill>
                  <a:schemeClr val="tx1"/>
                </a:solidFill>
                <a:latin typeface="+mn-lt"/>
                <a:ea typeface="+mn-ea"/>
                <a:cs typeface="+mn-cs"/>
              </a:rPr>
              <a:t>. 12-8-04.</a:t>
            </a:r>
          </a:p>
          <a:p>
            <a:pPr rtl="0"/>
            <a:r>
              <a:rPr lang="en-US" sz="1200" kern="1200" dirty="0" smtClean="0">
                <a:solidFill>
                  <a:schemeClr val="tx1"/>
                </a:solidFill>
                <a:latin typeface="+mn-lt"/>
                <a:ea typeface="+mn-ea"/>
                <a:cs typeface="+mn-cs"/>
              </a:rPr>
              <a:t>From http://www.emory.edu/EDUCATION/mfp/eff.html.</a:t>
            </a:r>
          </a:p>
          <a:p>
            <a:pPr rtl="0"/>
            <a:r>
              <a:rPr lang="en-US" sz="1200" b="1" kern="1200" dirty="0" smtClean="0">
                <a:solidFill>
                  <a:schemeClr val="tx1"/>
                </a:solidFill>
                <a:latin typeface="+mn-lt"/>
                <a:ea typeface="+mn-ea"/>
                <a:cs typeface="+mn-cs"/>
              </a:rPr>
              <a:t>Favorite Methods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Surveys, experiments and quasi-experiments are used. See for </a:t>
            </a:r>
            <a:r>
              <a:rPr lang="en-US" sz="1200" kern="1200" dirty="0" err="1" smtClean="0">
                <a:solidFill>
                  <a:schemeClr val="tx1"/>
                </a:solidFill>
                <a:latin typeface="+mn-lt"/>
                <a:ea typeface="+mn-ea"/>
                <a:cs typeface="+mn-cs"/>
              </a:rPr>
              <a:t>therapeutical</a:t>
            </a:r>
            <a:r>
              <a:rPr lang="en-US" sz="1200" kern="1200" dirty="0" smtClean="0">
                <a:solidFill>
                  <a:schemeClr val="tx1"/>
                </a:solidFill>
                <a:latin typeface="+mn-lt"/>
                <a:ea typeface="+mn-ea"/>
                <a:cs typeface="+mn-cs"/>
              </a:rPr>
              <a:t> techniques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and </a:t>
            </a:r>
            <a:r>
              <a:rPr lang="en-US" sz="1200" kern="1200" dirty="0" err="1" smtClean="0">
                <a:solidFill>
                  <a:schemeClr val="tx1"/>
                </a:solidFill>
                <a:latin typeface="+mn-lt"/>
                <a:ea typeface="+mn-ea"/>
                <a:cs typeface="+mn-cs"/>
              </a:rPr>
              <a:t>Glanze</a:t>
            </a:r>
            <a:r>
              <a:rPr lang="en-US" sz="1200" kern="1200" dirty="0" smtClean="0">
                <a:solidFill>
                  <a:schemeClr val="tx1"/>
                </a:solidFill>
                <a:latin typeface="+mn-lt"/>
                <a:ea typeface="+mn-ea"/>
                <a:cs typeface="+mn-cs"/>
              </a:rPr>
              <a:t> et al (2002)</a:t>
            </a:r>
          </a:p>
          <a:p>
            <a:pPr rtl="0"/>
            <a:r>
              <a:rPr lang="en-US" sz="1200" b="1" kern="1200" dirty="0" smtClean="0">
                <a:solidFill>
                  <a:schemeClr val="tx1"/>
                </a:solidFill>
                <a:latin typeface="+mn-lt"/>
                <a:ea typeface="+mn-ea"/>
                <a:cs typeface="+mn-cs"/>
              </a:rPr>
              <a:t>Scope and Application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is relevant for designing health education and health behavior programs. This theory explains how people acquire and maintain certain behavioral patterns. The theory can also be used for providing the basis for intervention strategies</a:t>
            </a:r>
          </a:p>
          <a:p>
            <a:pPr rtl="0"/>
            <a:r>
              <a:rPr lang="en-US" sz="1200" b="1" kern="1200" dirty="0" smtClean="0">
                <a:solidFill>
                  <a:schemeClr val="tx1"/>
                </a:solidFill>
                <a:latin typeface="+mn-lt"/>
                <a:ea typeface="+mn-ea"/>
                <a:cs typeface="+mn-cs"/>
              </a:rPr>
              <a:t>Example</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 project was started to prevent and reduce alcohol use among students in grades 6 till 12 (ages 11-13). The program took three years and was based on behavioral health curricula, parental involvement and community task force activities. The conclusion was that students were less likely to say they drank alcohol than others who did not join the program. With observational learning, negative expectancies about alcohol use and increased behavioral capability to communicate with parents the results were obtained. However, at the end of the 10</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the differences were no longer significant.</a:t>
            </a:r>
          </a:p>
          <a:p>
            <a:pPr rtl="0"/>
            <a:r>
              <a:rPr lang="en-US" sz="1200" kern="1200" dirty="0" smtClean="0">
                <a:solidFill>
                  <a:schemeClr val="tx1"/>
                </a:solidFill>
                <a:latin typeface="+mn-lt"/>
                <a:ea typeface="+mn-ea"/>
                <a:cs typeface="+mn-cs"/>
              </a:rPr>
              <a:t>A new program in the 11</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was started in which reduced access to alcohol and the change of community norms to alcohol use for high-school age students were key elements. With (1) community attention (2) parental education (3) support of alcohol free events (4) media projects to don’t provide alcohol and (5) classroom discussions the program started. After the 12</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a significant result showed that the alcohol use decreased. Furthermore, the access to alcohol was reduced and the parental norms were less accepting of teen alcohol use at the end of the study.</a:t>
            </a:r>
          </a:p>
          <a:p>
            <a:pPr rtl="0"/>
            <a:r>
              <a:rPr lang="en-US" sz="1200" kern="1200" dirty="0" smtClean="0">
                <a:solidFill>
                  <a:schemeClr val="tx1"/>
                </a:solidFill>
                <a:latin typeface="+mn-lt"/>
                <a:ea typeface="+mn-ea"/>
                <a:cs typeface="+mn-cs"/>
              </a:rPr>
              <a:t>The </a:t>
            </a:r>
            <a:r>
              <a:rPr lang="en-US" sz="1200" i="1" kern="1200" dirty="0" smtClean="0">
                <a:solidFill>
                  <a:schemeClr val="tx1"/>
                </a:solidFill>
                <a:latin typeface="+mn-lt"/>
                <a:ea typeface="+mn-ea"/>
                <a:cs typeface="+mn-cs"/>
              </a:rPr>
              <a:t>outcomes of the SCT </a:t>
            </a:r>
            <a:r>
              <a:rPr lang="en-US" sz="1200" kern="1200" dirty="0" smtClean="0">
                <a:solidFill>
                  <a:schemeClr val="tx1"/>
                </a:solidFill>
                <a:latin typeface="+mn-lt"/>
                <a:ea typeface="+mn-ea"/>
                <a:cs typeface="+mn-cs"/>
              </a:rPr>
              <a:t>show that actions of the community level to change these constructs resulted in less drinking among teens. The community level appears to have success in changing the environment and expectancies to alcohol use by reducing teen access to alcohol, changing norms and reducing alcohol use among high school students.</a:t>
            </a:r>
          </a:p>
          <a:p>
            <a:pPr rtl="0"/>
            <a:r>
              <a:rPr lang="en-US" sz="1200" kern="1200" dirty="0" smtClean="0">
                <a:solidFill>
                  <a:schemeClr val="tx1"/>
                </a:solidFill>
                <a:latin typeface="+mn-lt"/>
                <a:ea typeface="+mn-ea"/>
                <a:cs typeface="+mn-cs"/>
              </a:rPr>
              <a:t>Example form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 176-177 (summarized)</a:t>
            </a:r>
          </a:p>
          <a:p>
            <a:pPr rtl="0"/>
            <a:r>
              <a:rPr lang="en-US" sz="1200" b="1" kern="1200" dirty="0" smtClean="0">
                <a:solidFill>
                  <a:schemeClr val="tx1"/>
                </a:solidFill>
                <a:latin typeface="+mn-lt"/>
                <a:ea typeface="+mn-ea"/>
                <a:cs typeface="+mn-cs"/>
              </a:rPr>
              <a:t>References</a:t>
            </a:r>
            <a:endParaRPr lang="en-US" sz="1200" kern="1200" dirty="0" smtClean="0">
              <a:solidFill>
                <a:schemeClr val="tx1"/>
              </a:solidFill>
              <a:latin typeface="+mn-lt"/>
              <a:ea typeface="+mn-ea"/>
              <a:cs typeface="+mn-cs"/>
            </a:endParaRPr>
          </a:p>
          <a:p>
            <a:pPr rtl="0"/>
            <a:r>
              <a:rPr lang="en-US" sz="1200" b="1" kern="1200" dirty="0" smtClean="0">
                <a:solidFill>
                  <a:schemeClr val="tx1"/>
                </a:solidFill>
                <a:latin typeface="+mn-lt"/>
                <a:ea typeface="+mn-ea"/>
                <a:cs typeface="+mn-cs"/>
              </a:rPr>
              <a:t>Key publications</a:t>
            </a:r>
            <a:endParaRPr lang="en-US" sz="1200" kern="1200" dirty="0" smtClean="0">
              <a:solidFill>
                <a:schemeClr val="tx1"/>
              </a:solidFill>
              <a:latin typeface="+mn-lt"/>
              <a:ea typeface="+mn-ea"/>
              <a:cs typeface="+mn-cs"/>
            </a:endParaRPr>
          </a:p>
          <a:p>
            <a:pPr rtl="0"/>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K., </a:t>
            </a:r>
            <a:r>
              <a:rPr lang="en-US" sz="1200" kern="1200" dirty="0" err="1" smtClean="0">
                <a:solidFill>
                  <a:schemeClr val="tx1"/>
                </a:solidFill>
                <a:latin typeface="+mn-lt"/>
                <a:ea typeface="+mn-ea"/>
                <a:cs typeface="+mn-cs"/>
              </a:rPr>
              <a:t>Rimer</a:t>
            </a:r>
            <a:r>
              <a:rPr lang="en-US" sz="1200" kern="1200" dirty="0" smtClean="0">
                <a:solidFill>
                  <a:schemeClr val="tx1"/>
                </a:solidFill>
                <a:latin typeface="+mn-lt"/>
                <a:ea typeface="+mn-ea"/>
                <a:cs typeface="+mn-cs"/>
              </a:rPr>
              <a:t>, B.K. &amp; Lewis, F.M. (2002). </a:t>
            </a:r>
            <a:r>
              <a:rPr lang="en-US" sz="1200" i="1" kern="1200" dirty="0" smtClean="0">
                <a:solidFill>
                  <a:schemeClr val="tx1"/>
                </a:solidFill>
                <a:latin typeface="+mn-lt"/>
                <a:ea typeface="+mn-ea"/>
                <a:cs typeface="+mn-cs"/>
              </a:rPr>
              <a:t>Health Behavior and Health Education. Theory, Research and </a:t>
            </a:r>
            <a:r>
              <a:rPr lang="en-US" sz="1200" i="1" kern="1200" dirty="0" err="1" smtClean="0">
                <a:solidFill>
                  <a:schemeClr val="tx1"/>
                </a:solidFill>
                <a:latin typeface="+mn-lt"/>
                <a:ea typeface="+mn-ea"/>
                <a:cs typeface="+mn-cs"/>
              </a:rPr>
              <a:t>Practice.</a:t>
            </a:r>
            <a:r>
              <a:rPr lang="en-US" sz="1200" kern="1200" dirty="0" err="1" smtClean="0">
                <a:solidFill>
                  <a:schemeClr val="tx1"/>
                </a:solidFill>
                <a:latin typeface="+mn-lt"/>
                <a:ea typeface="+mn-ea"/>
                <a:cs typeface="+mn-cs"/>
              </a:rPr>
              <a:t>San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Fransisco</a:t>
            </a:r>
            <a:r>
              <a:rPr lang="en-US" sz="1200" kern="1200" dirty="0" smtClean="0">
                <a:solidFill>
                  <a:schemeClr val="tx1"/>
                </a:solidFill>
                <a:latin typeface="+mn-lt"/>
                <a:ea typeface="+mn-ea"/>
                <a:cs typeface="+mn-cs"/>
              </a:rPr>
              <a:t>: Wiley &amp; Sons.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(1997). </a:t>
            </a:r>
            <a:r>
              <a:rPr lang="en-US" sz="1200" i="1" kern="1200" dirty="0" smtClean="0">
                <a:solidFill>
                  <a:schemeClr val="tx1"/>
                </a:solidFill>
                <a:latin typeface="+mn-lt"/>
                <a:ea typeface="+mn-ea"/>
                <a:cs typeface="+mn-cs"/>
              </a:rPr>
              <a:t>Self-efficacy: The exercise of control</a:t>
            </a:r>
            <a:r>
              <a:rPr lang="en-US" sz="1200" kern="1200" dirty="0" smtClean="0">
                <a:solidFill>
                  <a:schemeClr val="tx1"/>
                </a:solidFill>
                <a:latin typeface="+mn-lt"/>
                <a:ea typeface="+mn-ea"/>
                <a:cs typeface="+mn-cs"/>
              </a:rPr>
              <a:t>. New York: Freeman.</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(2001). Social cognitive theory: An agentive perspective. </a:t>
            </a:r>
            <a:r>
              <a:rPr lang="en-US" sz="1200" i="1" kern="1200" dirty="0" smtClean="0">
                <a:solidFill>
                  <a:schemeClr val="tx1"/>
                </a:solidFill>
                <a:latin typeface="+mn-lt"/>
                <a:ea typeface="+mn-ea"/>
                <a:cs typeface="+mn-cs"/>
              </a:rPr>
              <a:t>Annual Review of Psychology, 52</a:t>
            </a:r>
            <a:r>
              <a:rPr lang="en-US" sz="1200" kern="1200" dirty="0" smtClean="0">
                <a:solidFill>
                  <a:schemeClr val="tx1"/>
                </a:solidFill>
                <a:latin typeface="+mn-lt"/>
                <a:ea typeface="+mn-ea"/>
                <a:cs typeface="+mn-cs"/>
              </a:rPr>
              <a:t>, 1-26.</a:t>
            </a:r>
          </a:p>
          <a:p>
            <a:pPr rtl="0"/>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I.M. (1990). “Determinants of Food Consumption”. </a:t>
            </a:r>
            <a:r>
              <a:rPr lang="en-US" sz="1200" i="1" kern="1200" dirty="0" smtClean="0">
                <a:solidFill>
                  <a:schemeClr val="tx1"/>
                </a:solidFill>
                <a:latin typeface="+mn-lt"/>
                <a:ea typeface="+mn-ea"/>
                <a:cs typeface="+mn-cs"/>
              </a:rPr>
              <a:t>Journal of American Dietetic Association, 90</a:t>
            </a:r>
            <a:r>
              <a:rPr lang="en-US" sz="1200" kern="1200" dirty="0" smtClean="0">
                <a:solidFill>
                  <a:schemeClr val="tx1"/>
                </a:solidFill>
                <a:latin typeface="+mn-lt"/>
                <a:ea typeface="+mn-ea"/>
                <a:cs typeface="+mn-cs"/>
              </a:rPr>
              <a:t>: 661-663.</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(Ed.) (1995). </a:t>
            </a:r>
            <a:r>
              <a:rPr lang="en-US" sz="1200" i="1" kern="1200" dirty="0" smtClean="0">
                <a:solidFill>
                  <a:schemeClr val="tx1"/>
                </a:solidFill>
                <a:latin typeface="+mn-lt"/>
                <a:ea typeface="+mn-ea"/>
                <a:cs typeface="+mn-cs"/>
              </a:rPr>
              <a:t>Self-efficacy in changing societies</a:t>
            </a:r>
            <a:r>
              <a:rPr lang="en-US" sz="1200" kern="1200" dirty="0" smtClean="0">
                <a:solidFill>
                  <a:schemeClr val="tx1"/>
                </a:solidFill>
                <a:latin typeface="+mn-lt"/>
                <a:ea typeface="+mn-ea"/>
                <a:cs typeface="+mn-cs"/>
              </a:rPr>
              <a:t>. New York: Cambridge University Press.</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Bussey</a:t>
            </a:r>
            <a:r>
              <a:rPr lang="en-US" sz="1200" kern="1200" dirty="0" smtClean="0">
                <a:solidFill>
                  <a:schemeClr val="tx1"/>
                </a:solidFill>
                <a:latin typeface="+mn-lt"/>
                <a:ea typeface="+mn-ea"/>
                <a:cs typeface="+mn-cs"/>
              </a:rPr>
              <a:t>, K., &amp;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(1999). Social cognitive theory of gender development and differentiation. </a:t>
            </a:r>
            <a:r>
              <a:rPr lang="en-US" sz="1200" i="1" kern="1200" dirty="0" smtClean="0">
                <a:solidFill>
                  <a:schemeClr val="tx1"/>
                </a:solidFill>
                <a:latin typeface="+mn-lt"/>
                <a:ea typeface="+mn-ea"/>
                <a:cs typeface="+mn-cs"/>
              </a:rPr>
              <a:t>Psychology Review, 106</a:t>
            </a:r>
            <a:r>
              <a:rPr lang="en-US" sz="1200" kern="1200" dirty="0" smtClean="0">
                <a:solidFill>
                  <a:schemeClr val="tx1"/>
                </a:solidFill>
                <a:latin typeface="+mn-lt"/>
                <a:ea typeface="+mn-ea"/>
                <a:cs typeface="+mn-cs"/>
              </a:rPr>
              <a:t>, 676-713.</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Graham, S., &amp; Weiner, B. (1996). Theories and principles of motivation. In D. C. Berliner &amp; R. C. </a:t>
            </a:r>
            <a:r>
              <a:rPr lang="en-US" sz="1200" kern="1200" dirty="0" err="1" smtClean="0">
                <a:solidFill>
                  <a:schemeClr val="tx1"/>
                </a:solidFill>
                <a:latin typeface="+mn-lt"/>
                <a:ea typeface="+mn-ea"/>
                <a:cs typeface="+mn-cs"/>
              </a:rPr>
              <a:t>Calfee</a:t>
            </a:r>
            <a:r>
              <a:rPr lang="en-US" sz="1200" kern="1200" dirty="0" smtClean="0">
                <a:solidFill>
                  <a:schemeClr val="tx1"/>
                </a:solidFill>
                <a:latin typeface="+mn-lt"/>
                <a:ea typeface="+mn-ea"/>
                <a:cs typeface="+mn-cs"/>
              </a:rPr>
              <a:t> (Eds.).</a:t>
            </a:r>
            <a:r>
              <a:rPr lang="en-US" sz="1200" i="1" kern="1200" dirty="0" smtClean="0">
                <a:solidFill>
                  <a:schemeClr val="tx1"/>
                </a:solidFill>
                <a:latin typeface="+mn-lt"/>
                <a:ea typeface="+mn-ea"/>
                <a:cs typeface="+mn-cs"/>
              </a:rPr>
              <a:t>Handbook of educational psychology</a:t>
            </a:r>
            <a:r>
              <a:rPr lang="en-US" sz="1200" kern="1200" dirty="0" smtClean="0">
                <a:solidFill>
                  <a:schemeClr val="tx1"/>
                </a:solidFill>
                <a:latin typeface="+mn-lt"/>
                <a:ea typeface="+mn-ea"/>
                <a:cs typeface="+mn-cs"/>
              </a:rPr>
              <a:t> (pp. 63-84). New York: Simon &amp; Schuster Macmillan.</a:t>
            </a:r>
          </a:p>
          <a:p>
            <a:pPr rtl="0"/>
            <a:r>
              <a:rPr lang="nl-NL" sz="1200" kern="1200" dirty="0" smtClean="0">
                <a:solidFill>
                  <a:schemeClr val="tx1"/>
                </a:solidFill>
                <a:latin typeface="+mn-lt"/>
                <a:ea typeface="+mn-ea"/>
                <a:cs typeface="+mn-cs"/>
              </a:rPr>
              <a:t>Pajares, F., &amp; Schunk, D. H. (2001). </a:t>
            </a:r>
            <a:r>
              <a:rPr lang="en-US" sz="1200" kern="1200" dirty="0" smtClean="0">
                <a:solidFill>
                  <a:schemeClr val="tx1"/>
                </a:solidFill>
                <a:latin typeface="+mn-lt"/>
                <a:ea typeface="+mn-ea"/>
                <a:cs typeface="+mn-cs"/>
              </a:rPr>
              <a:t>Self-beliefs and school success: Self-efficacy, self-concept, and school achievement. In R. Riding &amp; S. </a:t>
            </a:r>
            <a:r>
              <a:rPr lang="en-US" sz="1200" kern="1200" dirty="0" err="1" smtClean="0">
                <a:solidFill>
                  <a:schemeClr val="tx1"/>
                </a:solidFill>
                <a:latin typeface="+mn-lt"/>
                <a:ea typeface="+mn-ea"/>
                <a:cs typeface="+mn-cs"/>
              </a:rPr>
              <a:t>Rayner</a:t>
            </a:r>
            <a:r>
              <a:rPr lang="en-US" sz="1200" kern="1200" dirty="0" smtClean="0">
                <a:solidFill>
                  <a:schemeClr val="tx1"/>
                </a:solidFill>
                <a:latin typeface="+mn-lt"/>
                <a:ea typeface="+mn-ea"/>
                <a:cs typeface="+mn-cs"/>
              </a:rPr>
              <a:t> (Eds.), </a:t>
            </a:r>
            <a:r>
              <a:rPr lang="en-US" sz="1200" i="1" kern="1200" dirty="0" smtClean="0">
                <a:solidFill>
                  <a:schemeClr val="tx1"/>
                </a:solidFill>
                <a:latin typeface="+mn-lt"/>
                <a:ea typeface="+mn-ea"/>
                <a:cs typeface="+mn-cs"/>
              </a:rPr>
              <a:t>Self-perception</a:t>
            </a:r>
            <a:r>
              <a:rPr lang="en-US" sz="1200" kern="1200" dirty="0" smtClean="0">
                <a:solidFill>
                  <a:schemeClr val="tx1"/>
                </a:solidFill>
                <a:latin typeface="+mn-lt"/>
                <a:ea typeface="+mn-ea"/>
                <a:cs typeface="+mn-cs"/>
              </a:rPr>
              <a:t> (pp. 239-266). London: </a:t>
            </a:r>
            <a:r>
              <a:rPr lang="en-US" sz="1200" kern="1200" dirty="0" err="1" smtClean="0">
                <a:solidFill>
                  <a:schemeClr val="tx1"/>
                </a:solidFill>
                <a:latin typeface="+mn-lt"/>
                <a:ea typeface="+mn-ea"/>
                <a:cs typeface="+mn-cs"/>
              </a:rPr>
              <a:t>Ablex</a:t>
            </a:r>
            <a:r>
              <a:rPr lang="en-US" sz="1200" kern="1200" dirty="0" smtClean="0">
                <a:solidFill>
                  <a:schemeClr val="tx1"/>
                </a:solidFill>
                <a:latin typeface="+mn-lt"/>
                <a:ea typeface="+mn-ea"/>
                <a:cs typeface="+mn-cs"/>
              </a:rPr>
              <a:t> Publishing.</a:t>
            </a:r>
          </a:p>
          <a:p>
            <a:pPr rtl="0"/>
            <a:r>
              <a:rPr lang="en-US" sz="1200" kern="1200" dirty="0" err="1" smtClean="0">
                <a:solidFill>
                  <a:schemeClr val="tx1"/>
                </a:solidFill>
                <a:latin typeface="+mn-lt"/>
                <a:ea typeface="+mn-ea"/>
                <a:cs typeface="+mn-cs"/>
              </a:rPr>
              <a:t>Schunk</a:t>
            </a:r>
            <a:r>
              <a:rPr lang="en-US" sz="1200" kern="1200" dirty="0" smtClean="0">
                <a:solidFill>
                  <a:schemeClr val="tx1"/>
                </a:solidFill>
                <a:latin typeface="+mn-lt"/>
                <a:ea typeface="+mn-ea"/>
                <a:cs typeface="+mn-cs"/>
              </a:rPr>
              <a:t>, D. H., &amp;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F. (2002). The development of academic self-efficacy. In A. </a:t>
            </a:r>
            <a:r>
              <a:rPr lang="en-US" sz="1200" kern="1200" dirty="0" err="1" smtClean="0">
                <a:solidFill>
                  <a:schemeClr val="tx1"/>
                </a:solidFill>
                <a:latin typeface="+mn-lt"/>
                <a:ea typeface="+mn-ea"/>
                <a:cs typeface="+mn-cs"/>
              </a:rPr>
              <a:t>Wigfield</a:t>
            </a:r>
            <a:r>
              <a:rPr lang="en-US" sz="1200" kern="1200" dirty="0" smtClean="0">
                <a:solidFill>
                  <a:schemeClr val="tx1"/>
                </a:solidFill>
                <a:latin typeface="+mn-lt"/>
                <a:ea typeface="+mn-ea"/>
                <a:cs typeface="+mn-cs"/>
              </a:rPr>
              <a:t> &amp; J. Eccles (Eds.),</a:t>
            </a:r>
            <a:r>
              <a:rPr lang="en-US" sz="1200" i="1" kern="1200" dirty="0" smtClean="0">
                <a:solidFill>
                  <a:schemeClr val="tx1"/>
                </a:solidFill>
                <a:latin typeface="+mn-lt"/>
                <a:ea typeface="+mn-ea"/>
                <a:cs typeface="+mn-cs"/>
              </a:rPr>
              <a:t>Development of achievement motivation</a:t>
            </a:r>
            <a:r>
              <a:rPr lang="en-US" sz="1200" kern="1200" dirty="0" smtClean="0">
                <a:solidFill>
                  <a:schemeClr val="tx1"/>
                </a:solidFill>
                <a:latin typeface="+mn-lt"/>
                <a:ea typeface="+mn-ea"/>
                <a:cs typeface="+mn-cs"/>
              </a:rPr>
              <a:t> (pp. 16-31). San Diego: Academic Press.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&amp; Walters, R.H. (1963). </a:t>
            </a:r>
            <a:r>
              <a:rPr lang="en-US" sz="1200" i="1" kern="1200" dirty="0" smtClean="0">
                <a:solidFill>
                  <a:schemeClr val="tx1"/>
                </a:solidFill>
                <a:latin typeface="+mn-lt"/>
                <a:ea typeface="+mn-ea"/>
                <a:cs typeface="+mn-cs"/>
              </a:rPr>
              <a:t>Social Learning and Personality Development</a:t>
            </a:r>
            <a:r>
              <a:rPr lang="en-US" sz="1200" kern="1200" dirty="0" smtClean="0">
                <a:solidFill>
                  <a:schemeClr val="tx1"/>
                </a:solidFill>
                <a:latin typeface="+mn-lt"/>
                <a:ea typeface="+mn-ea"/>
                <a:cs typeface="+mn-cs"/>
              </a:rPr>
              <a:t>. New York: Holt, Rinehart &amp; Winston.</a:t>
            </a:r>
          </a:p>
          <a:p>
            <a:pPr rtl="0"/>
            <a:r>
              <a:rPr lang="en-US" sz="1200" kern="1200" dirty="0" smtClean="0">
                <a:solidFill>
                  <a:schemeClr val="tx1"/>
                </a:solidFill>
                <a:latin typeface="+mn-lt"/>
                <a:ea typeface="+mn-ea"/>
                <a:cs typeface="+mn-cs"/>
              </a:rPr>
              <a:t>Miller, N.E. &amp; Dollard, J. (1941). </a:t>
            </a:r>
            <a:r>
              <a:rPr lang="en-US" sz="1200" i="1" kern="1200" dirty="0" smtClean="0">
                <a:solidFill>
                  <a:schemeClr val="tx1"/>
                </a:solidFill>
                <a:latin typeface="+mn-lt"/>
                <a:ea typeface="+mn-ea"/>
                <a:cs typeface="+mn-cs"/>
              </a:rPr>
              <a:t>Social Learning and Imitation. </a:t>
            </a:r>
            <a:r>
              <a:rPr lang="en-US" sz="1200" kern="1200" dirty="0" smtClean="0">
                <a:solidFill>
                  <a:schemeClr val="tx1"/>
                </a:solidFill>
                <a:latin typeface="+mn-lt"/>
                <a:ea typeface="+mn-ea"/>
                <a:cs typeface="+mn-cs"/>
              </a:rPr>
              <a:t>New Haven, CT: Yale University Press.</a:t>
            </a:r>
          </a:p>
          <a:p>
            <a:pPr rtl="0"/>
            <a:r>
              <a:rPr lang="en-US" sz="1200" kern="1200" dirty="0" smtClean="0">
                <a:solidFill>
                  <a:schemeClr val="tx1"/>
                </a:solidFill>
                <a:latin typeface="+mn-lt"/>
                <a:ea typeface="+mn-ea"/>
                <a:cs typeface="+mn-cs"/>
              </a:rPr>
              <a:t>See </a:t>
            </a:r>
            <a:r>
              <a:rPr lang="en-US" sz="1200" u="none" strike="noStrike" kern="1200" dirty="0" smtClean="0">
                <a:solidFill>
                  <a:schemeClr val="tx1"/>
                </a:solidFill>
                <a:latin typeface="+mn-lt"/>
                <a:ea typeface="+mn-ea"/>
                <a:cs typeface="+mn-cs"/>
                <a:hlinkClick r:id="rId3"/>
              </a:rPr>
              <a:t>Interpersonal Communication and Relations</a:t>
            </a:r>
            <a:r>
              <a:rPr lang="en-US" sz="1200" kern="1200" dirty="0" smtClean="0">
                <a:solidFill>
                  <a:schemeClr val="tx1"/>
                </a:solidFill>
                <a:latin typeface="+mn-lt"/>
                <a:ea typeface="+mn-ea"/>
                <a:cs typeface="+mn-cs"/>
              </a:rPr>
              <a:t>, </a:t>
            </a:r>
            <a:r>
              <a:rPr lang="en-US" sz="1200" u="none" strike="noStrike" kern="1200" dirty="0" smtClean="0">
                <a:solidFill>
                  <a:schemeClr val="tx1"/>
                </a:solidFill>
                <a:latin typeface="+mn-lt"/>
                <a:ea typeface="+mn-ea"/>
                <a:cs typeface="+mn-cs"/>
                <a:hlinkClick r:id="rId4"/>
              </a:rPr>
              <a:t>Health Communication</a:t>
            </a:r>
            <a:r>
              <a:rPr lang="en-US" sz="1200" kern="1200" dirty="0" smtClean="0">
                <a:solidFill>
                  <a:schemeClr val="tx1"/>
                </a:solidFill>
                <a:latin typeface="+mn-lt"/>
                <a:ea typeface="+mn-ea"/>
                <a:cs typeface="+mn-cs"/>
              </a:rPr>
              <a:t>.</a:t>
            </a:r>
          </a:p>
          <a:p>
            <a:pPr rtl="0"/>
            <a:r>
              <a:rPr lang="en-US" sz="1200" kern="1200" dirty="0" smtClean="0">
                <a:solidFill>
                  <a:schemeClr val="tx1"/>
                </a:solidFill>
                <a:latin typeface="+mn-lt"/>
                <a:ea typeface="+mn-ea"/>
                <a:cs typeface="+mn-cs"/>
              </a:rPr>
              <a:t> </a:t>
            </a:r>
          </a:p>
          <a:p>
            <a:pPr rtl="0"/>
            <a:r>
              <a:rPr lang="en-US" sz="1200" kern="1200" dirty="0" smtClean="0">
                <a:solidFill>
                  <a:schemeClr val="tx1"/>
                </a:solidFill>
                <a:latin typeface="+mn-lt"/>
                <a:ea typeface="+mn-ea"/>
                <a:cs typeface="+mn-cs"/>
              </a:rPr>
              <a:t> </a:t>
            </a:r>
          </a:p>
          <a:p>
            <a:pPr algn="l" rtl="0"/>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39</a:t>
            </a:fld>
            <a:endParaRPr lang="ar-S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32500" lnSpcReduction="20000"/>
          </a:bodyPr>
          <a:lstStyle/>
          <a:p>
            <a:pPr algn="l" rtl="0"/>
            <a:endParaRPr lang="en-US" dirty="0" smtClean="0"/>
          </a:p>
          <a:p>
            <a:pPr algn="l" rtl="0"/>
            <a:endParaRPr lang="en-US" dirty="0" smtClean="0"/>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SOCIAL COGNITIVE THEORY</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explanation of behavioral patterns</a:t>
            </a:r>
          </a:p>
          <a:p>
            <a:pPr rtl="0"/>
            <a:r>
              <a:rPr lang="en-US" sz="1200" b="1" kern="1200" dirty="0" smtClean="0">
                <a:solidFill>
                  <a:schemeClr val="tx1"/>
                </a:solidFill>
                <a:latin typeface="+mn-lt"/>
                <a:ea typeface="+mn-ea"/>
                <a:cs typeface="+mn-cs"/>
              </a:rPr>
              <a:t>History and Orientation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1941 Miller and Dollard proposed the theory of social learning. In 1963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and Walters broadened the social learning theory with the principles of observational learning and vicarious reinforcement.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provided his concept of self-efficacy in 1977, while he refuted the traditional learning theory for understanding learning.</a:t>
            </a:r>
          </a:p>
          <a:p>
            <a:pPr rtl="0"/>
            <a:r>
              <a:rPr lang="en-US" sz="1200" kern="1200" dirty="0" smtClean="0">
                <a:solidFill>
                  <a:schemeClr val="tx1"/>
                </a:solidFill>
                <a:latin typeface="+mn-lt"/>
                <a:ea typeface="+mn-ea"/>
                <a:cs typeface="+mn-cs"/>
              </a:rPr>
              <a:t>The Social Cognitive Theory is relevant to health communication. First, the theory deals with cognitive, emotional aspects and aspects of behavior for understanding behavioral change. Second, the concepts of the SCT provide ways for new behavioral research in health education. Finally, ideas for other theoretical areas such as psychology are welcome to provide new insights and understanding.</a:t>
            </a:r>
          </a:p>
          <a:p>
            <a:pPr rtl="0"/>
            <a:r>
              <a:rPr lang="en-US" sz="1200" b="1" kern="1200" dirty="0" smtClean="0">
                <a:solidFill>
                  <a:schemeClr val="tx1"/>
                </a:solidFill>
                <a:latin typeface="+mn-lt"/>
                <a:ea typeface="+mn-ea"/>
                <a:cs typeface="+mn-cs"/>
              </a:rPr>
              <a:t>Core Assumptions and Statements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explains how people acquire and maintain certain behavioral patterns, while also providing the basis for intervention strategies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Evaluating behavioral change depends on the factors environment, people and behavior. SCT provides a framework for designing, implementing and evaluating programs.</a:t>
            </a:r>
          </a:p>
          <a:p>
            <a:pPr rtl="0"/>
            <a:r>
              <a:rPr lang="en-US" sz="1200" i="1" kern="1200" dirty="0" smtClean="0">
                <a:solidFill>
                  <a:schemeClr val="tx1"/>
                </a:solidFill>
                <a:latin typeface="+mn-lt"/>
                <a:ea typeface="+mn-ea"/>
                <a:cs typeface="+mn-cs"/>
              </a:rPr>
              <a:t>Environment </a:t>
            </a:r>
            <a:r>
              <a:rPr lang="en-US" sz="1200" kern="1200" dirty="0" smtClean="0">
                <a:solidFill>
                  <a:schemeClr val="tx1"/>
                </a:solidFill>
                <a:latin typeface="+mn-lt"/>
                <a:ea typeface="+mn-ea"/>
                <a:cs typeface="+mn-cs"/>
              </a:rPr>
              <a:t>refers to the factors that can affect a person’s behavior. There are social and physical environments. Social environment include family members, friends and colleagues. Physical environment is the size of a room, the ambient temperature or the availability of certain foods. Environment and </a:t>
            </a:r>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provide the framework for understanding behavior (</a:t>
            </a:r>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1990). The situation refers to the cognitive or mental representations of the environment that may affect a person’s behavior. The situation is a person’s perception of the lace, time, physical features and activity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a:t>
            </a:r>
          </a:p>
          <a:p>
            <a:pPr rtl="0"/>
            <a:r>
              <a:rPr lang="en-US" sz="1200" kern="1200" dirty="0" smtClean="0">
                <a:solidFill>
                  <a:schemeClr val="tx1"/>
                </a:solidFill>
                <a:latin typeface="+mn-lt"/>
                <a:ea typeface="+mn-ea"/>
                <a:cs typeface="+mn-cs"/>
              </a:rPr>
              <a:t>The three factors environment, people and behavior are constantly influencing each other. Behavior is not simply the result of the environment and the person, just as the environment is not simply the result of the person and behavior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The environment provides models for behavior. </a:t>
            </a:r>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occurs when a person watches the actions of another person and the reinforcements that the person receives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The concept of behavior can be viewed in many ways. </a:t>
            </a:r>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means that if a person is to perform a behavior he must know what the behavior is and have the skills to perform it.</a:t>
            </a:r>
          </a:p>
          <a:p>
            <a:pPr rtl="0"/>
            <a:r>
              <a:rPr lang="en-US" sz="1200" b="1" kern="1200" dirty="0" smtClean="0">
                <a:solidFill>
                  <a:schemeClr val="tx1"/>
                </a:solidFill>
                <a:latin typeface="+mn-lt"/>
                <a:ea typeface="+mn-ea"/>
                <a:cs typeface="+mn-cs"/>
              </a:rPr>
              <a:t>Concepts of the Social Cognitive Theory</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p169.</a:t>
            </a:r>
          </a:p>
          <a:p>
            <a:pPr rtl="0"/>
            <a:r>
              <a:rPr lang="en-US" sz="1200" i="1" kern="1200" dirty="0" smtClean="0">
                <a:solidFill>
                  <a:schemeClr val="tx1"/>
                </a:solidFill>
                <a:latin typeface="+mn-lt"/>
                <a:ea typeface="+mn-ea"/>
                <a:cs typeface="+mn-cs"/>
              </a:rPr>
              <a:t>Environment:</a:t>
            </a:r>
            <a:r>
              <a:rPr lang="en-US" sz="1200" kern="1200" dirty="0" smtClean="0">
                <a:solidFill>
                  <a:schemeClr val="tx1"/>
                </a:solidFill>
                <a:latin typeface="+mn-lt"/>
                <a:ea typeface="+mn-ea"/>
                <a:cs typeface="+mn-cs"/>
              </a:rPr>
              <a:t> Factors physically external to the person; Provides opportunities and social support</a:t>
            </a:r>
          </a:p>
          <a:p>
            <a:pPr rtl="0"/>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Perception of the environment; correct misperceptions and promote healthful forms</a:t>
            </a:r>
          </a:p>
          <a:p>
            <a:pPr rtl="0"/>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Knowledge and skill to perform a given behavior; promote mastery learning through skills training</a:t>
            </a:r>
          </a:p>
          <a:p>
            <a:pPr rtl="0"/>
            <a:r>
              <a:rPr lang="en-US" sz="1200" i="1" kern="1200" dirty="0" smtClean="0">
                <a:solidFill>
                  <a:schemeClr val="tx1"/>
                </a:solidFill>
                <a:latin typeface="+mn-lt"/>
                <a:ea typeface="+mn-ea"/>
                <a:cs typeface="+mn-cs"/>
              </a:rPr>
              <a:t>Expectations:</a:t>
            </a:r>
            <a:r>
              <a:rPr lang="en-US" sz="1200" kern="1200" dirty="0" smtClean="0">
                <a:solidFill>
                  <a:schemeClr val="tx1"/>
                </a:solidFill>
                <a:latin typeface="+mn-lt"/>
                <a:ea typeface="+mn-ea"/>
                <a:cs typeface="+mn-cs"/>
              </a:rPr>
              <a:t> Anticipatory outcomes of a behavior; Model positive outcomes of healthful behavior</a:t>
            </a:r>
          </a:p>
          <a:p>
            <a:pPr rtl="0"/>
            <a:r>
              <a:rPr lang="en-US" sz="1200" i="1" kern="1200" dirty="0" smtClean="0">
                <a:solidFill>
                  <a:schemeClr val="tx1"/>
                </a:solidFill>
                <a:latin typeface="+mn-lt"/>
                <a:ea typeface="+mn-ea"/>
                <a:cs typeface="+mn-cs"/>
              </a:rPr>
              <a:t>Expectancies:</a:t>
            </a:r>
            <a:r>
              <a:rPr lang="en-US" sz="1200" kern="1200" dirty="0" smtClean="0">
                <a:solidFill>
                  <a:schemeClr val="tx1"/>
                </a:solidFill>
                <a:latin typeface="+mn-lt"/>
                <a:ea typeface="+mn-ea"/>
                <a:cs typeface="+mn-cs"/>
              </a:rPr>
              <a:t> The values that the person places on a given outcome, incentives; Present outcomes of change that have functional meaning</a:t>
            </a:r>
          </a:p>
          <a:p>
            <a:pPr rtl="0"/>
            <a:r>
              <a:rPr lang="en-US" sz="1200" i="1" kern="1200" dirty="0" smtClean="0">
                <a:solidFill>
                  <a:schemeClr val="tx1"/>
                </a:solidFill>
                <a:latin typeface="+mn-lt"/>
                <a:ea typeface="+mn-ea"/>
                <a:cs typeface="+mn-cs"/>
              </a:rPr>
              <a:t>Self-control:</a:t>
            </a:r>
            <a:r>
              <a:rPr lang="en-US" sz="1200" kern="1200" dirty="0" smtClean="0">
                <a:solidFill>
                  <a:schemeClr val="tx1"/>
                </a:solidFill>
                <a:latin typeface="+mn-lt"/>
                <a:ea typeface="+mn-ea"/>
                <a:cs typeface="+mn-cs"/>
              </a:rPr>
              <a:t> Personal regulation of goal-directed behavior or performance; Provide opportunities for self-monitoring, goal setting, problem solving, and self-reward</a:t>
            </a:r>
          </a:p>
          <a:p>
            <a:pPr rtl="0"/>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Behavioral acquisition that occurs by watching the actions and outcomes of others’ behavior; Include credible role models of the targeted behavior</a:t>
            </a:r>
          </a:p>
          <a:p>
            <a:pPr rtl="0"/>
            <a:r>
              <a:rPr lang="en-US" sz="1200" i="1" kern="1200" dirty="0" smtClean="0">
                <a:solidFill>
                  <a:schemeClr val="tx1"/>
                </a:solidFill>
                <a:latin typeface="+mn-lt"/>
                <a:ea typeface="+mn-ea"/>
                <a:cs typeface="+mn-cs"/>
              </a:rPr>
              <a:t>Reinforcements:</a:t>
            </a:r>
            <a:r>
              <a:rPr lang="en-US" sz="1200" kern="1200" dirty="0" smtClean="0">
                <a:solidFill>
                  <a:schemeClr val="tx1"/>
                </a:solidFill>
                <a:latin typeface="+mn-lt"/>
                <a:ea typeface="+mn-ea"/>
                <a:cs typeface="+mn-cs"/>
              </a:rPr>
              <a:t> Responses to a person’s behavior that increase or decrease the likelihood of reoccurrence; Promote self-initiated rewards and incentives</a:t>
            </a:r>
          </a:p>
          <a:p>
            <a:pPr rtl="0"/>
            <a:r>
              <a:rPr lang="en-US" sz="1200" i="1" kern="1200" dirty="0" smtClean="0">
                <a:solidFill>
                  <a:schemeClr val="tx1"/>
                </a:solidFill>
                <a:latin typeface="+mn-lt"/>
                <a:ea typeface="+mn-ea"/>
                <a:cs typeface="+mn-cs"/>
              </a:rPr>
              <a:t>Self-efficacy:</a:t>
            </a:r>
            <a:r>
              <a:rPr lang="en-US" sz="1200" kern="1200" dirty="0" smtClean="0">
                <a:solidFill>
                  <a:schemeClr val="tx1"/>
                </a:solidFill>
                <a:latin typeface="+mn-lt"/>
                <a:ea typeface="+mn-ea"/>
                <a:cs typeface="+mn-cs"/>
              </a:rPr>
              <a:t> The person’s confidence in performing a particular behavior; Approach behavioral change in small steps to ensure success</a:t>
            </a:r>
          </a:p>
          <a:p>
            <a:pPr rtl="0"/>
            <a:r>
              <a:rPr lang="en-US" sz="1200" i="1" kern="1200" dirty="0" smtClean="0">
                <a:solidFill>
                  <a:schemeClr val="tx1"/>
                </a:solidFill>
                <a:latin typeface="+mn-lt"/>
                <a:ea typeface="+mn-ea"/>
                <a:cs typeface="+mn-cs"/>
              </a:rPr>
              <a:t>Emotional coping responses:</a:t>
            </a:r>
            <a:r>
              <a:rPr lang="en-US" sz="1200" kern="1200" dirty="0" smtClean="0">
                <a:solidFill>
                  <a:schemeClr val="tx1"/>
                </a:solidFill>
                <a:latin typeface="+mn-lt"/>
                <a:ea typeface="+mn-ea"/>
                <a:cs typeface="+mn-cs"/>
              </a:rPr>
              <a:t> Strategies or tactics that are used by a person to deal with emotional stimuli; provide training in problem solving and stress management</a:t>
            </a:r>
          </a:p>
          <a:p>
            <a:pPr rtl="0"/>
            <a:r>
              <a:rPr lang="en-US" sz="1200" i="1" kern="1200" dirty="0" smtClean="0">
                <a:solidFill>
                  <a:schemeClr val="tx1"/>
                </a:solidFill>
                <a:latin typeface="+mn-lt"/>
                <a:ea typeface="+mn-ea"/>
                <a:cs typeface="+mn-cs"/>
              </a:rPr>
              <a:t>Reciprocal determinism:</a:t>
            </a:r>
            <a:r>
              <a:rPr lang="en-US" sz="1200" kern="1200" dirty="0" smtClean="0">
                <a:solidFill>
                  <a:schemeClr val="tx1"/>
                </a:solidFill>
                <a:latin typeface="+mn-lt"/>
                <a:ea typeface="+mn-ea"/>
                <a:cs typeface="+mn-cs"/>
              </a:rPr>
              <a:t> The dynamic interaction of the person, the behavior, and the environment in which the behavior is performed; consider multiple avenues to behavioral change, including environmental, skill, and personal change.</a:t>
            </a:r>
          </a:p>
          <a:p>
            <a:pPr rtl="0"/>
            <a:r>
              <a:rPr lang="en-US" sz="1200" b="1" kern="1200" dirty="0" smtClean="0">
                <a:solidFill>
                  <a:schemeClr val="tx1"/>
                </a:solidFill>
                <a:latin typeface="+mn-lt"/>
                <a:ea typeface="+mn-ea"/>
                <a:cs typeface="+mn-cs"/>
              </a:rPr>
              <a:t>Conceptual Model</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(2002). </a:t>
            </a:r>
            <a:r>
              <a:rPr lang="en-US" sz="1200" i="1" kern="1200" dirty="0" smtClean="0">
                <a:solidFill>
                  <a:schemeClr val="tx1"/>
                </a:solidFill>
                <a:latin typeface="+mn-lt"/>
                <a:ea typeface="+mn-ea"/>
                <a:cs typeface="+mn-cs"/>
              </a:rPr>
              <a:t>Overview of social cognitive theory and of self-efficacy</a:t>
            </a:r>
            <a:r>
              <a:rPr lang="en-US" sz="1200" kern="1200" dirty="0" smtClean="0">
                <a:solidFill>
                  <a:schemeClr val="tx1"/>
                </a:solidFill>
                <a:latin typeface="+mn-lt"/>
                <a:ea typeface="+mn-ea"/>
                <a:cs typeface="+mn-cs"/>
              </a:rPr>
              <a:t>. 12-8-04.</a:t>
            </a:r>
          </a:p>
          <a:p>
            <a:pPr rtl="0"/>
            <a:r>
              <a:rPr lang="en-US" sz="1200" kern="1200" dirty="0" smtClean="0">
                <a:solidFill>
                  <a:schemeClr val="tx1"/>
                </a:solidFill>
                <a:latin typeface="+mn-lt"/>
                <a:ea typeface="+mn-ea"/>
                <a:cs typeface="+mn-cs"/>
              </a:rPr>
              <a:t>From http://www.emory.edu/EDUCATION/mfp/eff.html.</a:t>
            </a:r>
          </a:p>
          <a:p>
            <a:pPr rtl="0"/>
            <a:r>
              <a:rPr lang="en-US" sz="1200" b="1" kern="1200" dirty="0" smtClean="0">
                <a:solidFill>
                  <a:schemeClr val="tx1"/>
                </a:solidFill>
                <a:latin typeface="+mn-lt"/>
                <a:ea typeface="+mn-ea"/>
                <a:cs typeface="+mn-cs"/>
              </a:rPr>
              <a:t>Favorite Methods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Surveys, experiments and quasi-experiments are used. See for </a:t>
            </a:r>
            <a:r>
              <a:rPr lang="en-US" sz="1200" kern="1200" dirty="0" err="1" smtClean="0">
                <a:solidFill>
                  <a:schemeClr val="tx1"/>
                </a:solidFill>
                <a:latin typeface="+mn-lt"/>
                <a:ea typeface="+mn-ea"/>
                <a:cs typeface="+mn-cs"/>
              </a:rPr>
              <a:t>therapeutical</a:t>
            </a:r>
            <a:r>
              <a:rPr lang="en-US" sz="1200" kern="1200" dirty="0" smtClean="0">
                <a:solidFill>
                  <a:schemeClr val="tx1"/>
                </a:solidFill>
                <a:latin typeface="+mn-lt"/>
                <a:ea typeface="+mn-ea"/>
                <a:cs typeface="+mn-cs"/>
              </a:rPr>
              <a:t> techniques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and </a:t>
            </a:r>
            <a:r>
              <a:rPr lang="en-US" sz="1200" kern="1200" dirty="0" err="1" smtClean="0">
                <a:solidFill>
                  <a:schemeClr val="tx1"/>
                </a:solidFill>
                <a:latin typeface="+mn-lt"/>
                <a:ea typeface="+mn-ea"/>
                <a:cs typeface="+mn-cs"/>
              </a:rPr>
              <a:t>Glanze</a:t>
            </a:r>
            <a:r>
              <a:rPr lang="en-US" sz="1200" kern="1200" dirty="0" smtClean="0">
                <a:solidFill>
                  <a:schemeClr val="tx1"/>
                </a:solidFill>
                <a:latin typeface="+mn-lt"/>
                <a:ea typeface="+mn-ea"/>
                <a:cs typeface="+mn-cs"/>
              </a:rPr>
              <a:t> et al (2002)</a:t>
            </a:r>
          </a:p>
          <a:p>
            <a:pPr rtl="0"/>
            <a:r>
              <a:rPr lang="en-US" sz="1200" b="1" kern="1200" dirty="0" smtClean="0">
                <a:solidFill>
                  <a:schemeClr val="tx1"/>
                </a:solidFill>
                <a:latin typeface="+mn-lt"/>
                <a:ea typeface="+mn-ea"/>
                <a:cs typeface="+mn-cs"/>
              </a:rPr>
              <a:t>Scope and Application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is relevant for designing health education and health behavior programs. This theory explains how people acquire and maintain certain behavioral patterns. The theory can also be used for providing the basis for intervention strategies</a:t>
            </a:r>
          </a:p>
          <a:p>
            <a:pPr rtl="0"/>
            <a:r>
              <a:rPr lang="en-US" sz="1200" b="1" kern="1200" dirty="0" smtClean="0">
                <a:solidFill>
                  <a:schemeClr val="tx1"/>
                </a:solidFill>
                <a:latin typeface="+mn-lt"/>
                <a:ea typeface="+mn-ea"/>
                <a:cs typeface="+mn-cs"/>
              </a:rPr>
              <a:t>Example</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 project was started to prevent and reduce alcohol use among students in grades 6 till 12 (ages 11-13). The program took three years and was based on behavioral health curricula, parental involvement and community task force activities. The conclusion was that students were less likely to say they drank alcohol than others who did not join the program. With observational learning, negative expectancies about alcohol use and increased behavioral capability to communicate with parents the results were obtained. However, at the end of the 10</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the differences were no longer significant.</a:t>
            </a:r>
          </a:p>
          <a:p>
            <a:pPr rtl="0"/>
            <a:r>
              <a:rPr lang="en-US" sz="1200" kern="1200" dirty="0" smtClean="0">
                <a:solidFill>
                  <a:schemeClr val="tx1"/>
                </a:solidFill>
                <a:latin typeface="+mn-lt"/>
                <a:ea typeface="+mn-ea"/>
                <a:cs typeface="+mn-cs"/>
              </a:rPr>
              <a:t>A new program in the 11</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was started in which reduced access to alcohol and the change of community norms to alcohol use for high-school age students were key elements. With (1) community attention (2) parental education (3) support of alcohol free events (4) media projects to don’t provide alcohol and (5) classroom discussions the program started. After the 12</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a significant result showed that the alcohol use decreased. Furthermore, the access to alcohol was reduced and the parental norms were less accepting of teen alcohol use at the end of the study.</a:t>
            </a:r>
          </a:p>
          <a:p>
            <a:pPr rtl="0"/>
            <a:r>
              <a:rPr lang="en-US" sz="1200" kern="1200" dirty="0" smtClean="0">
                <a:solidFill>
                  <a:schemeClr val="tx1"/>
                </a:solidFill>
                <a:latin typeface="+mn-lt"/>
                <a:ea typeface="+mn-ea"/>
                <a:cs typeface="+mn-cs"/>
              </a:rPr>
              <a:t>The </a:t>
            </a:r>
            <a:r>
              <a:rPr lang="en-US" sz="1200" i="1" kern="1200" dirty="0" smtClean="0">
                <a:solidFill>
                  <a:schemeClr val="tx1"/>
                </a:solidFill>
                <a:latin typeface="+mn-lt"/>
                <a:ea typeface="+mn-ea"/>
                <a:cs typeface="+mn-cs"/>
              </a:rPr>
              <a:t>outcomes of the SCT </a:t>
            </a:r>
            <a:r>
              <a:rPr lang="en-US" sz="1200" kern="1200" dirty="0" smtClean="0">
                <a:solidFill>
                  <a:schemeClr val="tx1"/>
                </a:solidFill>
                <a:latin typeface="+mn-lt"/>
                <a:ea typeface="+mn-ea"/>
                <a:cs typeface="+mn-cs"/>
              </a:rPr>
              <a:t>show that actions of the community level to change these constructs resulted in less drinking among teens. The community level appears to have success in changing the environment and expectancies to alcohol use by reducing teen access to alcohol, changing norms and reducing alcohol use among high school students.</a:t>
            </a:r>
          </a:p>
          <a:p>
            <a:pPr rtl="0"/>
            <a:r>
              <a:rPr lang="en-US" sz="1200" kern="1200" dirty="0" smtClean="0">
                <a:solidFill>
                  <a:schemeClr val="tx1"/>
                </a:solidFill>
                <a:latin typeface="+mn-lt"/>
                <a:ea typeface="+mn-ea"/>
                <a:cs typeface="+mn-cs"/>
              </a:rPr>
              <a:t>Example form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 176-177 (summarized)</a:t>
            </a:r>
          </a:p>
          <a:p>
            <a:pPr rtl="0"/>
            <a:r>
              <a:rPr lang="en-US" sz="1200" b="1" kern="1200" dirty="0" smtClean="0">
                <a:solidFill>
                  <a:schemeClr val="tx1"/>
                </a:solidFill>
                <a:latin typeface="+mn-lt"/>
                <a:ea typeface="+mn-ea"/>
                <a:cs typeface="+mn-cs"/>
              </a:rPr>
              <a:t>References</a:t>
            </a:r>
            <a:endParaRPr lang="en-US" sz="1200" kern="1200" dirty="0" smtClean="0">
              <a:solidFill>
                <a:schemeClr val="tx1"/>
              </a:solidFill>
              <a:latin typeface="+mn-lt"/>
              <a:ea typeface="+mn-ea"/>
              <a:cs typeface="+mn-cs"/>
            </a:endParaRPr>
          </a:p>
          <a:p>
            <a:pPr rtl="0"/>
            <a:r>
              <a:rPr lang="en-US" sz="1200" b="1" kern="1200" dirty="0" smtClean="0">
                <a:solidFill>
                  <a:schemeClr val="tx1"/>
                </a:solidFill>
                <a:latin typeface="+mn-lt"/>
                <a:ea typeface="+mn-ea"/>
                <a:cs typeface="+mn-cs"/>
              </a:rPr>
              <a:t>Key publications</a:t>
            </a:r>
            <a:endParaRPr lang="en-US" sz="1200" kern="1200" dirty="0" smtClean="0">
              <a:solidFill>
                <a:schemeClr val="tx1"/>
              </a:solidFill>
              <a:latin typeface="+mn-lt"/>
              <a:ea typeface="+mn-ea"/>
              <a:cs typeface="+mn-cs"/>
            </a:endParaRPr>
          </a:p>
          <a:p>
            <a:pPr rtl="0"/>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K., </a:t>
            </a:r>
            <a:r>
              <a:rPr lang="en-US" sz="1200" kern="1200" dirty="0" err="1" smtClean="0">
                <a:solidFill>
                  <a:schemeClr val="tx1"/>
                </a:solidFill>
                <a:latin typeface="+mn-lt"/>
                <a:ea typeface="+mn-ea"/>
                <a:cs typeface="+mn-cs"/>
              </a:rPr>
              <a:t>Rimer</a:t>
            </a:r>
            <a:r>
              <a:rPr lang="en-US" sz="1200" kern="1200" dirty="0" smtClean="0">
                <a:solidFill>
                  <a:schemeClr val="tx1"/>
                </a:solidFill>
                <a:latin typeface="+mn-lt"/>
                <a:ea typeface="+mn-ea"/>
                <a:cs typeface="+mn-cs"/>
              </a:rPr>
              <a:t>, B.K. &amp; Lewis, F.M. (2002). </a:t>
            </a:r>
            <a:r>
              <a:rPr lang="en-US" sz="1200" i="1" kern="1200" dirty="0" smtClean="0">
                <a:solidFill>
                  <a:schemeClr val="tx1"/>
                </a:solidFill>
                <a:latin typeface="+mn-lt"/>
                <a:ea typeface="+mn-ea"/>
                <a:cs typeface="+mn-cs"/>
              </a:rPr>
              <a:t>Health Behavior and Health Education. Theory, Research and </a:t>
            </a:r>
            <a:r>
              <a:rPr lang="en-US" sz="1200" i="1" kern="1200" dirty="0" err="1" smtClean="0">
                <a:solidFill>
                  <a:schemeClr val="tx1"/>
                </a:solidFill>
                <a:latin typeface="+mn-lt"/>
                <a:ea typeface="+mn-ea"/>
                <a:cs typeface="+mn-cs"/>
              </a:rPr>
              <a:t>Practice.</a:t>
            </a:r>
            <a:r>
              <a:rPr lang="en-US" sz="1200" kern="1200" dirty="0" err="1" smtClean="0">
                <a:solidFill>
                  <a:schemeClr val="tx1"/>
                </a:solidFill>
                <a:latin typeface="+mn-lt"/>
                <a:ea typeface="+mn-ea"/>
                <a:cs typeface="+mn-cs"/>
              </a:rPr>
              <a:t>San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Fransisco</a:t>
            </a:r>
            <a:r>
              <a:rPr lang="en-US" sz="1200" kern="1200" dirty="0" smtClean="0">
                <a:solidFill>
                  <a:schemeClr val="tx1"/>
                </a:solidFill>
                <a:latin typeface="+mn-lt"/>
                <a:ea typeface="+mn-ea"/>
                <a:cs typeface="+mn-cs"/>
              </a:rPr>
              <a:t>: Wiley &amp; Sons.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(1997). </a:t>
            </a:r>
            <a:r>
              <a:rPr lang="en-US" sz="1200" i="1" kern="1200" dirty="0" smtClean="0">
                <a:solidFill>
                  <a:schemeClr val="tx1"/>
                </a:solidFill>
                <a:latin typeface="+mn-lt"/>
                <a:ea typeface="+mn-ea"/>
                <a:cs typeface="+mn-cs"/>
              </a:rPr>
              <a:t>Self-efficacy: The exercise of control</a:t>
            </a:r>
            <a:r>
              <a:rPr lang="en-US" sz="1200" kern="1200" dirty="0" smtClean="0">
                <a:solidFill>
                  <a:schemeClr val="tx1"/>
                </a:solidFill>
                <a:latin typeface="+mn-lt"/>
                <a:ea typeface="+mn-ea"/>
                <a:cs typeface="+mn-cs"/>
              </a:rPr>
              <a:t>. New York: Freeman.</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(2001). Social cognitive theory: An agentive perspective. </a:t>
            </a:r>
            <a:r>
              <a:rPr lang="en-US" sz="1200" i="1" kern="1200" dirty="0" smtClean="0">
                <a:solidFill>
                  <a:schemeClr val="tx1"/>
                </a:solidFill>
                <a:latin typeface="+mn-lt"/>
                <a:ea typeface="+mn-ea"/>
                <a:cs typeface="+mn-cs"/>
              </a:rPr>
              <a:t>Annual Review of Psychology, 52</a:t>
            </a:r>
            <a:r>
              <a:rPr lang="en-US" sz="1200" kern="1200" dirty="0" smtClean="0">
                <a:solidFill>
                  <a:schemeClr val="tx1"/>
                </a:solidFill>
                <a:latin typeface="+mn-lt"/>
                <a:ea typeface="+mn-ea"/>
                <a:cs typeface="+mn-cs"/>
              </a:rPr>
              <a:t>, 1-26.</a:t>
            </a:r>
          </a:p>
          <a:p>
            <a:pPr rtl="0"/>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I.M. (1990). “Determinants of Food Consumption”. </a:t>
            </a:r>
            <a:r>
              <a:rPr lang="en-US" sz="1200" i="1" kern="1200" dirty="0" smtClean="0">
                <a:solidFill>
                  <a:schemeClr val="tx1"/>
                </a:solidFill>
                <a:latin typeface="+mn-lt"/>
                <a:ea typeface="+mn-ea"/>
                <a:cs typeface="+mn-cs"/>
              </a:rPr>
              <a:t>Journal of American Dietetic Association, 90</a:t>
            </a:r>
            <a:r>
              <a:rPr lang="en-US" sz="1200" kern="1200" dirty="0" smtClean="0">
                <a:solidFill>
                  <a:schemeClr val="tx1"/>
                </a:solidFill>
                <a:latin typeface="+mn-lt"/>
                <a:ea typeface="+mn-ea"/>
                <a:cs typeface="+mn-cs"/>
              </a:rPr>
              <a:t>: 661-663.</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(Ed.) (1995). </a:t>
            </a:r>
            <a:r>
              <a:rPr lang="en-US" sz="1200" i="1" kern="1200" dirty="0" smtClean="0">
                <a:solidFill>
                  <a:schemeClr val="tx1"/>
                </a:solidFill>
                <a:latin typeface="+mn-lt"/>
                <a:ea typeface="+mn-ea"/>
                <a:cs typeface="+mn-cs"/>
              </a:rPr>
              <a:t>Self-efficacy in changing societies</a:t>
            </a:r>
            <a:r>
              <a:rPr lang="en-US" sz="1200" kern="1200" dirty="0" smtClean="0">
                <a:solidFill>
                  <a:schemeClr val="tx1"/>
                </a:solidFill>
                <a:latin typeface="+mn-lt"/>
                <a:ea typeface="+mn-ea"/>
                <a:cs typeface="+mn-cs"/>
              </a:rPr>
              <a:t>. New York: Cambridge University Press.</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Bussey</a:t>
            </a:r>
            <a:r>
              <a:rPr lang="en-US" sz="1200" kern="1200" dirty="0" smtClean="0">
                <a:solidFill>
                  <a:schemeClr val="tx1"/>
                </a:solidFill>
                <a:latin typeface="+mn-lt"/>
                <a:ea typeface="+mn-ea"/>
                <a:cs typeface="+mn-cs"/>
              </a:rPr>
              <a:t>, K., &amp;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(1999). Social cognitive theory of gender development and differentiation. </a:t>
            </a:r>
            <a:r>
              <a:rPr lang="en-US" sz="1200" i="1" kern="1200" dirty="0" smtClean="0">
                <a:solidFill>
                  <a:schemeClr val="tx1"/>
                </a:solidFill>
                <a:latin typeface="+mn-lt"/>
                <a:ea typeface="+mn-ea"/>
                <a:cs typeface="+mn-cs"/>
              </a:rPr>
              <a:t>Psychology Review, 106</a:t>
            </a:r>
            <a:r>
              <a:rPr lang="en-US" sz="1200" kern="1200" dirty="0" smtClean="0">
                <a:solidFill>
                  <a:schemeClr val="tx1"/>
                </a:solidFill>
                <a:latin typeface="+mn-lt"/>
                <a:ea typeface="+mn-ea"/>
                <a:cs typeface="+mn-cs"/>
              </a:rPr>
              <a:t>, 676-713.</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Graham, S., &amp; Weiner, B. (1996). Theories and principles of motivation. In D. C. Berliner &amp; R. C. </a:t>
            </a:r>
            <a:r>
              <a:rPr lang="en-US" sz="1200" kern="1200" dirty="0" err="1" smtClean="0">
                <a:solidFill>
                  <a:schemeClr val="tx1"/>
                </a:solidFill>
                <a:latin typeface="+mn-lt"/>
                <a:ea typeface="+mn-ea"/>
                <a:cs typeface="+mn-cs"/>
              </a:rPr>
              <a:t>Calfee</a:t>
            </a:r>
            <a:r>
              <a:rPr lang="en-US" sz="1200" kern="1200" dirty="0" smtClean="0">
                <a:solidFill>
                  <a:schemeClr val="tx1"/>
                </a:solidFill>
                <a:latin typeface="+mn-lt"/>
                <a:ea typeface="+mn-ea"/>
                <a:cs typeface="+mn-cs"/>
              </a:rPr>
              <a:t> (Eds.).</a:t>
            </a:r>
            <a:r>
              <a:rPr lang="en-US" sz="1200" i="1" kern="1200" dirty="0" smtClean="0">
                <a:solidFill>
                  <a:schemeClr val="tx1"/>
                </a:solidFill>
                <a:latin typeface="+mn-lt"/>
                <a:ea typeface="+mn-ea"/>
                <a:cs typeface="+mn-cs"/>
              </a:rPr>
              <a:t>Handbook of educational psychology</a:t>
            </a:r>
            <a:r>
              <a:rPr lang="en-US" sz="1200" kern="1200" dirty="0" smtClean="0">
                <a:solidFill>
                  <a:schemeClr val="tx1"/>
                </a:solidFill>
                <a:latin typeface="+mn-lt"/>
                <a:ea typeface="+mn-ea"/>
                <a:cs typeface="+mn-cs"/>
              </a:rPr>
              <a:t> (pp. 63-84). New York: Simon &amp; Schuster Macmillan.</a:t>
            </a:r>
          </a:p>
          <a:p>
            <a:pPr rtl="0"/>
            <a:r>
              <a:rPr lang="nl-NL" sz="1200" kern="1200" dirty="0" smtClean="0">
                <a:solidFill>
                  <a:schemeClr val="tx1"/>
                </a:solidFill>
                <a:latin typeface="+mn-lt"/>
                <a:ea typeface="+mn-ea"/>
                <a:cs typeface="+mn-cs"/>
              </a:rPr>
              <a:t>Pajares, F., &amp; Schunk, D. H. (2001). </a:t>
            </a:r>
            <a:r>
              <a:rPr lang="en-US" sz="1200" kern="1200" dirty="0" smtClean="0">
                <a:solidFill>
                  <a:schemeClr val="tx1"/>
                </a:solidFill>
                <a:latin typeface="+mn-lt"/>
                <a:ea typeface="+mn-ea"/>
                <a:cs typeface="+mn-cs"/>
              </a:rPr>
              <a:t>Self-beliefs and school success: Self-efficacy, self-concept, and school achievement. In R. Riding &amp; S. </a:t>
            </a:r>
            <a:r>
              <a:rPr lang="en-US" sz="1200" kern="1200" dirty="0" err="1" smtClean="0">
                <a:solidFill>
                  <a:schemeClr val="tx1"/>
                </a:solidFill>
                <a:latin typeface="+mn-lt"/>
                <a:ea typeface="+mn-ea"/>
                <a:cs typeface="+mn-cs"/>
              </a:rPr>
              <a:t>Rayner</a:t>
            </a:r>
            <a:r>
              <a:rPr lang="en-US" sz="1200" kern="1200" dirty="0" smtClean="0">
                <a:solidFill>
                  <a:schemeClr val="tx1"/>
                </a:solidFill>
                <a:latin typeface="+mn-lt"/>
                <a:ea typeface="+mn-ea"/>
                <a:cs typeface="+mn-cs"/>
              </a:rPr>
              <a:t> (Eds.), </a:t>
            </a:r>
            <a:r>
              <a:rPr lang="en-US" sz="1200" i="1" kern="1200" dirty="0" smtClean="0">
                <a:solidFill>
                  <a:schemeClr val="tx1"/>
                </a:solidFill>
                <a:latin typeface="+mn-lt"/>
                <a:ea typeface="+mn-ea"/>
                <a:cs typeface="+mn-cs"/>
              </a:rPr>
              <a:t>Self-perception</a:t>
            </a:r>
            <a:r>
              <a:rPr lang="en-US" sz="1200" kern="1200" dirty="0" smtClean="0">
                <a:solidFill>
                  <a:schemeClr val="tx1"/>
                </a:solidFill>
                <a:latin typeface="+mn-lt"/>
                <a:ea typeface="+mn-ea"/>
                <a:cs typeface="+mn-cs"/>
              </a:rPr>
              <a:t> (pp. 239-266). London: </a:t>
            </a:r>
            <a:r>
              <a:rPr lang="en-US" sz="1200" kern="1200" dirty="0" err="1" smtClean="0">
                <a:solidFill>
                  <a:schemeClr val="tx1"/>
                </a:solidFill>
                <a:latin typeface="+mn-lt"/>
                <a:ea typeface="+mn-ea"/>
                <a:cs typeface="+mn-cs"/>
              </a:rPr>
              <a:t>Ablex</a:t>
            </a:r>
            <a:r>
              <a:rPr lang="en-US" sz="1200" kern="1200" dirty="0" smtClean="0">
                <a:solidFill>
                  <a:schemeClr val="tx1"/>
                </a:solidFill>
                <a:latin typeface="+mn-lt"/>
                <a:ea typeface="+mn-ea"/>
                <a:cs typeface="+mn-cs"/>
              </a:rPr>
              <a:t> Publishing.</a:t>
            </a:r>
          </a:p>
          <a:p>
            <a:pPr rtl="0"/>
            <a:r>
              <a:rPr lang="en-US" sz="1200" kern="1200" dirty="0" err="1" smtClean="0">
                <a:solidFill>
                  <a:schemeClr val="tx1"/>
                </a:solidFill>
                <a:latin typeface="+mn-lt"/>
                <a:ea typeface="+mn-ea"/>
                <a:cs typeface="+mn-cs"/>
              </a:rPr>
              <a:t>Schunk</a:t>
            </a:r>
            <a:r>
              <a:rPr lang="en-US" sz="1200" kern="1200" dirty="0" smtClean="0">
                <a:solidFill>
                  <a:schemeClr val="tx1"/>
                </a:solidFill>
                <a:latin typeface="+mn-lt"/>
                <a:ea typeface="+mn-ea"/>
                <a:cs typeface="+mn-cs"/>
              </a:rPr>
              <a:t>, D. H., &amp;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F. (2002). The development of academic self-efficacy. In A. </a:t>
            </a:r>
            <a:r>
              <a:rPr lang="en-US" sz="1200" kern="1200" dirty="0" err="1" smtClean="0">
                <a:solidFill>
                  <a:schemeClr val="tx1"/>
                </a:solidFill>
                <a:latin typeface="+mn-lt"/>
                <a:ea typeface="+mn-ea"/>
                <a:cs typeface="+mn-cs"/>
              </a:rPr>
              <a:t>Wigfield</a:t>
            </a:r>
            <a:r>
              <a:rPr lang="en-US" sz="1200" kern="1200" dirty="0" smtClean="0">
                <a:solidFill>
                  <a:schemeClr val="tx1"/>
                </a:solidFill>
                <a:latin typeface="+mn-lt"/>
                <a:ea typeface="+mn-ea"/>
                <a:cs typeface="+mn-cs"/>
              </a:rPr>
              <a:t> &amp; J. Eccles (Eds.),</a:t>
            </a:r>
            <a:r>
              <a:rPr lang="en-US" sz="1200" i="1" kern="1200" dirty="0" smtClean="0">
                <a:solidFill>
                  <a:schemeClr val="tx1"/>
                </a:solidFill>
                <a:latin typeface="+mn-lt"/>
                <a:ea typeface="+mn-ea"/>
                <a:cs typeface="+mn-cs"/>
              </a:rPr>
              <a:t>Development of achievement motivation</a:t>
            </a:r>
            <a:r>
              <a:rPr lang="en-US" sz="1200" kern="1200" dirty="0" smtClean="0">
                <a:solidFill>
                  <a:schemeClr val="tx1"/>
                </a:solidFill>
                <a:latin typeface="+mn-lt"/>
                <a:ea typeface="+mn-ea"/>
                <a:cs typeface="+mn-cs"/>
              </a:rPr>
              <a:t> (pp. 16-31). San Diego: Academic Press.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&amp; Walters, R.H. (1963). </a:t>
            </a:r>
            <a:r>
              <a:rPr lang="en-US" sz="1200" i="1" kern="1200" dirty="0" smtClean="0">
                <a:solidFill>
                  <a:schemeClr val="tx1"/>
                </a:solidFill>
                <a:latin typeface="+mn-lt"/>
                <a:ea typeface="+mn-ea"/>
                <a:cs typeface="+mn-cs"/>
              </a:rPr>
              <a:t>Social Learning and Personality Development</a:t>
            </a:r>
            <a:r>
              <a:rPr lang="en-US" sz="1200" kern="1200" dirty="0" smtClean="0">
                <a:solidFill>
                  <a:schemeClr val="tx1"/>
                </a:solidFill>
                <a:latin typeface="+mn-lt"/>
                <a:ea typeface="+mn-ea"/>
                <a:cs typeface="+mn-cs"/>
              </a:rPr>
              <a:t>. New York: Holt, Rinehart &amp; Winston.</a:t>
            </a:r>
          </a:p>
          <a:p>
            <a:pPr rtl="0"/>
            <a:r>
              <a:rPr lang="en-US" sz="1200" kern="1200" dirty="0" smtClean="0">
                <a:solidFill>
                  <a:schemeClr val="tx1"/>
                </a:solidFill>
                <a:latin typeface="+mn-lt"/>
                <a:ea typeface="+mn-ea"/>
                <a:cs typeface="+mn-cs"/>
              </a:rPr>
              <a:t>Miller, N.E. &amp; Dollard, J. (1941). </a:t>
            </a:r>
            <a:r>
              <a:rPr lang="en-US" sz="1200" i="1" kern="1200" dirty="0" smtClean="0">
                <a:solidFill>
                  <a:schemeClr val="tx1"/>
                </a:solidFill>
                <a:latin typeface="+mn-lt"/>
                <a:ea typeface="+mn-ea"/>
                <a:cs typeface="+mn-cs"/>
              </a:rPr>
              <a:t>Social Learning and Imitation. </a:t>
            </a:r>
            <a:r>
              <a:rPr lang="en-US" sz="1200" kern="1200" dirty="0" smtClean="0">
                <a:solidFill>
                  <a:schemeClr val="tx1"/>
                </a:solidFill>
                <a:latin typeface="+mn-lt"/>
                <a:ea typeface="+mn-ea"/>
                <a:cs typeface="+mn-cs"/>
              </a:rPr>
              <a:t>New Haven, CT: Yale University Press.</a:t>
            </a:r>
          </a:p>
          <a:p>
            <a:pPr rtl="0"/>
            <a:r>
              <a:rPr lang="en-US" sz="1200" kern="1200" dirty="0" smtClean="0">
                <a:solidFill>
                  <a:schemeClr val="tx1"/>
                </a:solidFill>
                <a:latin typeface="+mn-lt"/>
                <a:ea typeface="+mn-ea"/>
                <a:cs typeface="+mn-cs"/>
              </a:rPr>
              <a:t>See </a:t>
            </a:r>
            <a:r>
              <a:rPr lang="en-US" sz="1200" u="none" strike="noStrike" kern="1200" dirty="0" smtClean="0">
                <a:solidFill>
                  <a:schemeClr val="tx1"/>
                </a:solidFill>
                <a:latin typeface="+mn-lt"/>
                <a:ea typeface="+mn-ea"/>
                <a:cs typeface="+mn-cs"/>
                <a:hlinkClick r:id="rId3"/>
              </a:rPr>
              <a:t>Interpersonal Communication and Relations</a:t>
            </a:r>
            <a:r>
              <a:rPr lang="en-US" sz="1200" kern="1200" dirty="0" smtClean="0">
                <a:solidFill>
                  <a:schemeClr val="tx1"/>
                </a:solidFill>
                <a:latin typeface="+mn-lt"/>
                <a:ea typeface="+mn-ea"/>
                <a:cs typeface="+mn-cs"/>
              </a:rPr>
              <a:t>, </a:t>
            </a:r>
            <a:r>
              <a:rPr lang="en-US" sz="1200" u="none" strike="noStrike" kern="1200" dirty="0" smtClean="0">
                <a:solidFill>
                  <a:schemeClr val="tx1"/>
                </a:solidFill>
                <a:latin typeface="+mn-lt"/>
                <a:ea typeface="+mn-ea"/>
                <a:cs typeface="+mn-cs"/>
                <a:hlinkClick r:id="rId4"/>
              </a:rPr>
              <a:t>Health Communication</a:t>
            </a:r>
            <a:r>
              <a:rPr lang="en-US" sz="1200" kern="1200" dirty="0" smtClean="0">
                <a:solidFill>
                  <a:schemeClr val="tx1"/>
                </a:solidFill>
                <a:latin typeface="+mn-lt"/>
                <a:ea typeface="+mn-ea"/>
                <a:cs typeface="+mn-cs"/>
              </a:rPr>
              <a:t>.</a:t>
            </a:r>
          </a:p>
          <a:p>
            <a:pPr rtl="0"/>
            <a:r>
              <a:rPr lang="en-US" sz="1200" kern="1200" dirty="0" smtClean="0">
                <a:solidFill>
                  <a:schemeClr val="tx1"/>
                </a:solidFill>
                <a:latin typeface="+mn-lt"/>
                <a:ea typeface="+mn-ea"/>
                <a:cs typeface="+mn-cs"/>
              </a:rPr>
              <a:t> </a:t>
            </a:r>
          </a:p>
          <a:p>
            <a:pPr rtl="0"/>
            <a:r>
              <a:rPr lang="en-US" sz="1200" kern="1200" dirty="0" smtClean="0">
                <a:solidFill>
                  <a:schemeClr val="tx1"/>
                </a:solidFill>
                <a:latin typeface="+mn-lt"/>
                <a:ea typeface="+mn-ea"/>
                <a:cs typeface="+mn-cs"/>
              </a:rPr>
              <a:t> </a:t>
            </a:r>
          </a:p>
          <a:p>
            <a:pPr algn="l" rtl="0"/>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40</a:t>
            </a:fld>
            <a:endParaRPr lang="ar-S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32500" lnSpcReduction="20000"/>
          </a:bodyPr>
          <a:lstStyle/>
          <a:p>
            <a:pPr algn="l" rtl="0"/>
            <a:endParaRPr lang="en-US" dirty="0" smtClean="0"/>
          </a:p>
          <a:p>
            <a:pPr algn="l" rtl="0"/>
            <a:endParaRPr lang="en-US" dirty="0" smtClean="0"/>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SOCIAL COGNITIVE THEORY</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explanation of behavioral patterns</a:t>
            </a:r>
          </a:p>
          <a:p>
            <a:pPr rtl="0"/>
            <a:r>
              <a:rPr lang="en-US" sz="1200" b="1" kern="1200" dirty="0" smtClean="0">
                <a:solidFill>
                  <a:schemeClr val="tx1"/>
                </a:solidFill>
                <a:latin typeface="+mn-lt"/>
                <a:ea typeface="+mn-ea"/>
                <a:cs typeface="+mn-cs"/>
              </a:rPr>
              <a:t>History and Orientation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1941 Miller and Dollard proposed the theory of social learning. In 1963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and Walters broadened the social learning theory with the principles of observational learning and vicarious reinforcement.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provided his concept of self-efficacy in 1977, while he refuted the traditional learning theory for understanding learning.</a:t>
            </a:r>
          </a:p>
          <a:p>
            <a:pPr rtl="0"/>
            <a:r>
              <a:rPr lang="en-US" sz="1200" kern="1200" dirty="0" smtClean="0">
                <a:solidFill>
                  <a:schemeClr val="tx1"/>
                </a:solidFill>
                <a:latin typeface="+mn-lt"/>
                <a:ea typeface="+mn-ea"/>
                <a:cs typeface="+mn-cs"/>
              </a:rPr>
              <a:t>The Social Cognitive Theory is relevant to health communication. First, the theory deals with cognitive, emotional aspects and aspects of behavior for understanding behavioral change. Second, the concepts of the SCT provide ways for new behavioral research in health education. Finally, ideas for other theoretical areas such as psychology are welcome to provide new insights and understanding.</a:t>
            </a:r>
          </a:p>
          <a:p>
            <a:pPr rtl="0"/>
            <a:r>
              <a:rPr lang="en-US" sz="1200" b="1" kern="1200" dirty="0" smtClean="0">
                <a:solidFill>
                  <a:schemeClr val="tx1"/>
                </a:solidFill>
                <a:latin typeface="+mn-lt"/>
                <a:ea typeface="+mn-ea"/>
                <a:cs typeface="+mn-cs"/>
              </a:rPr>
              <a:t>Core Assumptions and Statements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explains how people acquire and maintain certain behavioral patterns, while also providing the basis for intervention strategies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Evaluating behavioral change depends on the factors environment, people and behavior. SCT provides a framework for designing, implementing and evaluating programs.</a:t>
            </a:r>
          </a:p>
          <a:p>
            <a:pPr rtl="0"/>
            <a:r>
              <a:rPr lang="en-US" sz="1200" i="1" kern="1200" dirty="0" smtClean="0">
                <a:solidFill>
                  <a:schemeClr val="tx1"/>
                </a:solidFill>
                <a:latin typeface="+mn-lt"/>
                <a:ea typeface="+mn-ea"/>
                <a:cs typeface="+mn-cs"/>
              </a:rPr>
              <a:t>Environment </a:t>
            </a:r>
            <a:r>
              <a:rPr lang="en-US" sz="1200" kern="1200" dirty="0" smtClean="0">
                <a:solidFill>
                  <a:schemeClr val="tx1"/>
                </a:solidFill>
                <a:latin typeface="+mn-lt"/>
                <a:ea typeface="+mn-ea"/>
                <a:cs typeface="+mn-cs"/>
              </a:rPr>
              <a:t>refers to the factors that can affect a person’s behavior. There are social and physical environments. Social environment include family members, friends and colleagues. Physical environment is the size of a room, the ambient temperature or the availability of certain foods. Environment and </a:t>
            </a:r>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provide the framework for understanding behavior (</a:t>
            </a:r>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1990). The situation refers to the cognitive or mental representations of the environment that may affect a person’s behavior. The situation is a person’s perception of the lace, time, physical features and activity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a:t>
            </a:r>
          </a:p>
          <a:p>
            <a:pPr rtl="0"/>
            <a:r>
              <a:rPr lang="en-US" sz="1200" kern="1200" dirty="0" smtClean="0">
                <a:solidFill>
                  <a:schemeClr val="tx1"/>
                </a:solidFill>
                <a:latin typeface="+mn-lt"/>
                <a:ea typeface="+mn-ea"/>
                <a:cs typeface="+mn-cs"/>
              </a:rPr>
              <a:t>The three factors environment, people and behavior are constantly influencing each other. Behavior is not simply the result of the environment and the person, just as the environment is not simply the result of the person and behavior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The environment provides models for behavior. </a:t>
            </a:r>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occurs when a person watches the actions of another person and the reinforcements that the person receives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The concept of behavior can be viewed in many ways. </a:t>
            </a:r>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means that if a person is to perform a behavior he must know what the behavior is and have the skills to perform it.</a:t>
            </a:r>
          </a:p>
          <a:p>
            <a:pPr rtl="0"/>
            <a:r>
              <a:rPr lang="en-US" sz="1200" b="1" kern="1200" dirty="0" smtClean="0">
                <a:solidFill>
                  <a:schemeClr val="tx1"/>
                </a:solidFill>
                <a:latin typeface="+mn-lt"/>
                <a:ea typeface="+mn-ea"/>
                <a:cs typeface="+mn-cs"/>
              </a:rPr>
              <a:t>Concepts of the Social Cognitive Theory</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p169.</a:t>
            </a:r>
          </a:p>
          <a:p>
            <a:pPr rtl="0"/>
            <a:r>
              <a:rPr lang="en-US" sz="1200" i="1" kern="1200" dirty="0" smtClean="0">
                <a:solidFill>
                  <a:schemeClr val="tx1"/>
                </a:solidFill>
                <a:latin typeface="+mn-lt"/>
                <a:ea typeface="+mn-ea"/>
                <a:cs typeface="+mn-cs"/>
              </a:rPr>
              <a:t>Environment:</a:t>
            </a:r>
            <a:r>
              <a:rPr lang="en-US" sz="1200" kern="1200" dirty="0" smtClean="0">
                <a:solidFill>
                  <a:schemeClr val="tx1"/>
                </a:solidFill>
                <a:latin typeface="+mn-lt"/>
                <a:ea typeface="+mn-ea"/>
                <a:cs typeface="+mn-cs"/>
              </a:rPr>
              <a:t> Factors physically external to the person; Provides opportunities and social support</a:t>
            </a:r>
          </a:p>
          <a:p>
            <a:pPr rtl="0"/>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Perception of the environment; correct misperceptions and promote healthful forms</a:t>
            </a:r>
          </a:p>
          <a:p>
            <a:pPr rtl="0"/>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Knowledge and skill to perform a given behavior; promote mastery learning through skills training</a:t>
            </a:r>
          </a:p>
          <a:p>
            <a:pPr rtl="0"/>
            <a:r>
              <a:rPr lang="en-US" sz="1200" i="1" kern="1200" dirty="0" smtClean="0">
                <a:solidFill>
                  <a:schemeClr val="tx1"/>
                </a:solidFill>
                <a:latin typeface="+mn-lt"/>
                <a:ea typeface="+mn-ea"/>
                <a:cs typeface="+mn-cs"/>
              </a:rPr>
              <a:t>Expectations:</a:t>
            </a:r>
            <a:r>
              <a:rPr lang="en-US" sz="1200" kern="1200" dirty="0" smtClean="0">
                <a:solidFill>
                  <a:schemeClr val="tx1"/>
                </a:solidFill>
                <a:latin typeface="+mn-lt"/>
                <a:ea typeface="+mn-ea"/>
                <a:cs typeface="+mn-cs"/>
              </a:rPr>
              <a:t> Anticipatory outcomes of a behavior; Model positive outcomes of healthful behavior</a:t>
            </a:r>
          </a:p>
          <a:p>
            <a:pPr rtl="0"/>
            <a:r>
              <a:rPr lang="en-US" sz="1200" i="1" kern="1200" dirty="0" smtClean="0">
                <a:solidFill>
                  <a:schemeClr val="tx1"/>
                </a:solidFill>
                <a:latin typeface="+mn-lt"/>
                <a:ea typeface="+mn-ea"/>
                <a:cs typeface="+mn-cs"/>
              </a:rPr>
              <a:t>Expectancies:</a:t>
            </a:r>
            <a:r>
              <a:rPr lang="en-US" sz="1200" kern="1200" dirty="0" smtClean="0">
                <a:solidFill>
                  <a:schemeClr val="tx1"/>
                </a:solidFill>
                <a:latin typeface="+mn-lt"/>
                <a:ea typeface="+mn-ea"/>
                <a:cs typeface="+mn-cs"/>
              </a:rPr>
              <a:t> The values that the person places on a given outcome, incentives; Present outcomes of change that have functional meaning</a:t>
            </a:r>
          </a:p>
          <a:p>
            <a:pPr rtl="0"/>
            <a:r>
              <a:rPr lang="en-US" sz="1200" i="1" kern="1200" dirty="0" smtClean="0">
                <a:solidFill>
                  <a:schemeClr val="tx1"/>
                </a:solidFill>
                <a:latin typeface="+mn-lt"/>
                <a:ea typeface="+mn-ea"/>
                <a:cs typeface="+mn-cs"/>
              </a:rPr>
              <a:t>Self-control:</a:t>
            </a:r>
            <a:r>
              <a:rPr lang="en-US" sz="1200" kern="1200" dirty="0" smtClean="0">
                <a:solidFill>
                  <a:schemeClr val="tx1"/>
                </a:solidFill>
                <a:latin typeface="+mn-lt"/>
                <a:ea typeface="+mn-ea"/>
                <a:cs typeface="+mn-cs"/>
              </a:rPr>
              <a:t> Personal regulation of goal-directed behavior or performance; Provide opportunities for self-monitoring, goal setting, problem solving, and self-reward</a:t>
            </a:r>
          </a:p>
          <a:p>
            <a:pPr rtl="0"/>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Behavioral acquisition that occurs by watching the actions and outcomes of others’ behavior; Include credible role models of the targeted behavior</a:t>
            </a:r>
          </a:p>
          <a:p>
            <a:pPr rtl="0"/>
            <a:r>
              <a:rPr lang="en-US" sz="1200" i="1" kern="1200" dirty="0" smtClean="0">
                <a:solidFill>
                  <a:schemeClr val="tx1"/>
                </a:solidFill>
                <a:latin typeface="+mn-lt"/>
                <a:ea typeface="+mn-ea"/>
                <a:cs typeface="+mn-cs"/>
              </a:rPr>
              <a:t>Reinforcements:</a:t>
            </a:r>
            <a:r>
              <a:rPr lang="en-US" sz="1200" kern="1200" dirty="0" smtClean="0">
                <a:solidFill>
                  <a:schemeClr val="tx1"/>
                </a:solidFill>
                <a:latin typeface="+mn-lt"/>
                <a:ea typeface="+mn-ea"/>
                <a:cs typeface="+mn-cs"/>
              </a:rPr>
              <a:t> Responses to a person’s behavior that increase or decrease the likelihood of reoccurrence; Promote self-initiated rewards and incentives</a:t>
            </a:r>
          </a:p>
          <a:p>
            <a:pPr rtl="0"/>
            <a:r>
              <a:rPr lang="en-US" sz="1200" i="1" kern="1200" dirty="0" smtClean="0">
                <a:solidFill>
                  <a:schemeClr val="tx1"/>
                </a:solidFill>
                <a:latin typeface="+mn-lt"/>
                <a:ea typeface="+mn-ea"/>
                <a:cs typeface="+mn-cs"/>
              </a:rPr>
              <a:t>Self-efficacy:</a:t>
            </a:r>
            <a:r>
              <a:rPr lang="en-US" sz="1200" kern="1200" dirty="0" smtClean="0">
                <a:solidFill>
                  <a:schemeClr val="tx1"/>
                </a:solidFill>
                <a:latin typeface="+mn-lt"/>
                <a:ea typeface="+mn-ea"/>
                <a:cs typeface="+mn-cs"/>
              </a:rPr>
              <a:t> The person’s confidence in performing a particular behavior; Approach behavioral change in small steps to ensure success</a:t>
            </a:r>
          </a:p>
          <a:p>
            <a:pPr rtl="0"/>
            <a:r>
              <a:rPr lang="en-US" sz="1200" i="1" kern="1200" dirty="0" smtClean="0">
                <a:solidFill>
                  <a:schemeClr val="tx1"/>
                </a:solidFill>
                <a:latin typeface="+mn-lt"/>
                <a:ea typeface="+mn-ea"/>
                <a:cs typeface="+mn-cs"/>
              </a:rPr>
              <a:t>Emotional coping responses:</a:t>
            </a:r>
            <a:r>
              <a:rPr lang="en-US" sz="1200" kern="1200" dirty="0" smtClean="0">
                <a:solidFill>
                  <a:schemeClr val="tx1"/>
                </a:solidFill>
                <a:latin typeface="+mn-lt"/>
                <a:ea typeface="+mn-ea"/>
                <a:cs typeface="+mn-cs"/>
              </a:rPr>
              <a:t> Strategies or tactics that are used by a person to deal with emotional stimuli; provide training in problem solving and stress management</a:t>
            </a:r>
          </a:p>
          <a:p>
            <a:pPr rtl="0"/>
            <a:r>
              <a:rPr lang="en-US" sz="1200" i="1" kern="1200" dirty="0" smtClean="0">
                <a:solidFill>
                  <a:schemeClr val="tx1"/>
                </a:solidFill>
                <a:latin typeface="+mn-lt"/>
                <a:ea typeface="+mn-ea"/>
                <a:cs typeface="+mn-cs"/>
              </a:rPr>
              <a:t>Reciprocal determinism:</a:t>
            </a:r>
            <a:r>
              <a:rPr lang="en-US" sz="1200" kern="1200" dirty="0" smtClean="0">
                <a:solidFill>
                  <a:schemeClr val="tx1"/>
                </a:solidFill>
                <a:latin typeface="+mn-lt"/>
                <a:ea typeface="+mn-ea"/>
                <a:cs typeface="+mn-cs"/>
              </a:rPr>
              <a:t> The dynamic interaction of the person, the behavior, and the environment in which the behavior is performed; consider multiple avenues to behavioral change, including environmental, skill, and personal change.</a:t>
            </a:r>
          </a:p>
          <a:p>
            <a:pPr rtl="0"/>
            <a:r>
              <a:rPr lang="en-US" sz="1200" b="1" kern="1200" dirty="0" smtClean="0">
                <a:solidFill>
                  <a:schemeClr val="tx1"/>
                </a:solidFill>
                <a:latin typeface="+mn-lt"/>
                <a:ea typeface="+mn-ea"/>
                <a:cs typeface="+mn-cs"/>
              </a:rPr>
              <a:t>Conceptual Model</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(2002). </a:t>
            </a:r>
            <a:r>
              <a:rPr lang="en-US" sz="1200" i="1" kern="1200" dirty="0" smtClean="0">
                <a:solidFill>
                  <a:schemeClr val="tx1"/>
                </a:solidFill>
                <a:latin typeface="+mn-lt"/>
                <a:ea typeface="+mn-ea"/>
                <a:cs typeface="+mn-cs"/>
              </a:rPr>
              <a:t>Overview of social cognitive theory and of self-efficacy</a:t>
            </a:r>
            <a:r>
              <a:rPr lang="en-US" sz="1200" kern="1200" dirty="0" smtClean="0">
                <a:solidFill>
                  <a:schemeClr val="tx1"/>
                </a:solidFill>
                <a:latin typeface="+mn-lt"/>
                <a:ea typeface="+mn-ea"/>
                <a:cs typeface="+mn-cs"/>
              </a:rPr>
              <a:t>. 12-8-04.</a:t>
            </a:r>
          </a:p>
          <a:p>
            <a:pPr rtl="0"/>
            <a:r>
              <a:rPr lang="en-US" sz="1200" kern="1200" dirty="0" smtClean="0">
                <a:solidFill>
                  <a:schemeClr val="tx1"/>
                </a:solidFill>
                <a:latin typeface="+mn-lt"/>
                <a:ea typeface="+mn-ea"/>
                <a:cs typeface="+mn-cs"/>
              </a:rPr>
              <a:t>From http://www.emory.edu/EDUCATION/mfp/eff.html.</a:t>
            </a:r>
          </a:p>
          <a:p>
            <a:pPr rtl="0"/>
            <a:r>
              <a:rPr lang="en-US" sz="1200" b="1" kern="1200" dirty="0" smtClean="0">
                <a:solidFill>
                  <a:schemeClr val="tx1"/>
                </a:solidFill>
                <a:latin typeface="+mn-lt"/>
                <a:ea typeface="+mn-ea"/>
                <a:cs typeface="+mn-cs"/>
              </a:rPr>
              <a:t>Favorite Methods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Surveys, experiments and quasi-experiments are used. See for </a:t>
            </a:r>
            <a:r>
              <a:rPr lang="en-US" sz="1200" kern="1200" dirty="0" err="1" smtClean="0">
                <a:solidFill>
                  <a:schemeClr val="tx1"/>
                </a:solidFill>
                <a:latin typeface="+mn-lt"/>
                <a:ea typeface="+mn-ea"/>
                <a:cs typeface="+mn-cs"/>
              </a:rPr>
              <a:t>therapeutical</a:t>
            </a:r>
            <a:r>
              <a:rPr lang="en-US" sz="1200" kern="1200" dirty="0" smtClean="0">
                <a:solidFill>
                  <a:schemeClr val="tx1"/>
                </a:solidFill>
                <a:latin typeface="+mn-lt"/>
                <a:ea typeface="+mn-ea"/>
                <a:cs typeface="+mn-cs"/>
              </a:rPr>
              <a:t> techniques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and </a:t>
            </a:r>
            <a:r>
              <a:rPr lang="en-US" sz="1200" kern="1200" dirty="0" err="1" smtClean="0">
                <a:solidFill>
                  <a:schemeClr val="tx1"/>
                </a:solidFill>
                <a:latin typeface="+mn-lt"/>
                <a:ea typeface="+mn-ea"/>
                <a:cs typeface="+mn-cs"/>
              </a:rPr>
              <a:t>Glanze</a:t>
            </a:r>
            <a:r>
              <a:rPr lang="en-US" sz="1200" kern="1200" dirty="0" smtClean="0">
                <a:solidFill>
                  <a:schemeClr val="tx1"/>
                </a:solidFill>
                <a:latin typeface="+mn-lt"/>
                <a:ea typeface="+mn-ea"/>
                <a:cs typeface="+mn-cs"/>
              </a:rPr>
              <a:t> et al (2002)</a:t>
            </a:r>
          </a:p>
          <a:p>
            <a:pPr rtl="0"/>
            <a:r>
              <a:rPr lang="en-US" sz="1200" b="1" kern="1200" dirty="0" smtClean="0">
                <a:solidFill>
                  <a:schemeClr val="tx1"/>
                </a:solidFill>
                <a:latin typeface="+mn-lt"/>
                <a:ea typeface="+mn-ea"/>
                <a:cs typeface="+mn-cs"/>
              </a:rPr>
              <a:t>Scope and Application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is relevant for designing health education and health behavior programs. This theory explains how people acquire and maintain certain behavioral patterns. The theory can also be used for providing the basis for intervention strategies</a:t>
            </a:r>
          </a:p>
          <a:p>
            <a:pPr rtl="0"/>
            <a:r>
              <a:rPr lang="en-US" sz="1200" b="1" kern="1200" dirty="0" smtClean="0">
                <a:solidFill>
                  <a:schemeClr val="tx1"/>
                </a:solidFill>
                <a:latin typeface="+mn-lt"/>
                <a:ea typeface="+mn-ea"/>
                <a:cs typeface="+mn-cs"/>
              </a:rPr>
              <a:t>Example</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 project was started to prevent and reduce alcohol use among students in grades 6 till 12 (ages 11-13). The program took three years and was based on behavioral health curricula, parental involvement and community task force activities. The conclusion was that students were less likely to say they drank alcohol than others who did not join the program. With observational learning, negative expectancies about alcohol use and increased behavioral capability to communicate with parents the results were obtained. However, at the end of the 10</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the differences were no longer significant.</a:t>
            </a:r>
          </a:p>
          <a:p>
            <a:pPr rtl="0"/>
            <a:r>
              <a:rPr lang="en-US" sz="1200" kern="1200" dirty="0" smtClean="0">
                <a:solidFill>
                  <a:schemeClr val="tx1"/>
                </a:solidFill>
                <a:latin typeface="+mn-lt"/>
                <a:ea typeface="+mn-ea"/>
                <a:cs typeface="+mn-cs"/>
              </a:rPr>
              <a:t>A new program in the 11</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was started in which reduced access to alcohol and the change of community norms to alcohol use for high-school age students were key elements. With (1) community attention (2) parental education (3) support of alcohol free events (4) media projects to don’t provide alcohol and (5) classroom discussions the program started. After the 12</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a significant result showed that the alcohol use decreased. Furthermore, the access to alcohol was reduced and the parental norms were less accepting of teen alcohol use at the end of the study.</a:t>
            </a:r>
          </a:p>
          <a:p>
            <a:pPr rtl="0"/>
            <a:r>
              <a:rPr lang="en-US" sz="1200" kern="1200" dirty="0" smtClean="0">
                <a:solidFill>
                  <a:schemeClr val="tx1"/>
                </a:solidFill>
                <a:latin typeface="+mn-lt"/>
                <a:ea typeface="+mn-ea"/>
                <a:cs typeface="+mn-cs"/>
              </a:rPr>
              <a:t>The </a:t>
            </a:r>
            <a:r>
              <a:rPr lang="en-US" sz="1200" i="1" kern="1200" dirty="0" smtClean="0">
                <a:solidFill>
                  <a:schemeClr val="tx1"/>
                </a:solidFill>
                <a:latin typeface="+mn-lt"/>
                <a:ea typeface="+mn-ea"/>
                <a:cs typeface="+mn-cs"/>
              </a:rPr>
              <a:t>outcomes of the SCT </a:t>
            </a:r>
            <a:r>
              <a:rPr lang="en-US" sz="1200" kern="1200" dirty="0" smtClean="0">
                <a:solidFill>
                  <a:schemeClr val="tx1"/>
                </a:solidFill>
                <a:latin typeface="+mn-lt"/>
                <a:ea typeface="+mn-ea"/>
                <a:cs typeface="+mn-cs"/>
              </a:rPr>
              <a:t>show that actions of the community level to change these constructs resulted in less drinking among teens. The community level appears to have success in changing the environment and expectancies to alcohol use by reducing teen access to alcohol, changing norms and reducing alcohol use among high school students.</a:t>
            </a:r>
          </a:p>
          <a:p>
            <a:pPr rtl="0"/>
            <a:r>
              <a:rPr lang="en-US" sz="1200" kern="1200" dirty="0" smtClean="0">
                <a:solidFill>
                  <a:schemeClr val="tx1"/>
                </a:solidFill>
                <a:latin typeface="+mn-lt"/>
                <a:ea typeface="+mn-ea"/>
                <a:cs typeface="+mn-cs"/>
              </a:rPr>
              <a:t>Example form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 176-177 (summarized)</a:t>
            </a:r>
          </a:p>
          <a:p>
            <a:pPr rtl="0"/>
            <a:r>
              <a:rPr lang="en-US" sz="1200" b="1" kern="1200" dirty="0" smtClean="0">
                <a:solidFill>
                  <a:schemeClr val="tx1"/>
                </a:solidFill>
                <a:latin typeface="+mn-lt"/>
                <a:ea typeface="+mn-ea"/>
                <a:cs typeface="+mn-cs"/>
              </a:rPr>
              <a:t>References</a:t>
            </a:r>
            <a:endParaRPr lang="en-US" sz="1200" kern="1200" dirty="0" smtClean="0">
              <a:solidFill>
                <a:schemeClr val="tx1"/>
              </a:solidFill>
              <a:latin typeface="+mn-lt"/>
              <a:ea typeface="+mn-ea"/>
              <a:cs typeface="+mn-cs"/>
            </a:endParaRPr>
          </a:p>
          <a:p>
            <a:pPr rtl="0"/>
            <a:r>
              <a:rPr lang="en-US" sz="1200" b="1" kern="1200" dirty="0" smtClean="0">
                <a:solidFill>
                  <a:schemeClr val="tx1"/>
                </a:solidFill>
                <a:latin typeface="+mn-lt"/>
                <a:ea typeface="+mn-ea"/>
                <a:cs typeface="+mn-cs"/>
              </a:rPr>
              <a:t>Key publications</a:t>
            </a:r>
            <a:endParaRPr lang="en-US" sz="1200" kern="1200" dirty="0" smtClean="0">
              <a:solidFill>
                <a:schemeClr val="tx1"/>
              </a:solidFill>
              <a:latin typeface="+mn-lt"/>
              <a:ea typeface="+mn-ea"/>
              <a:cs typeface="+mn-cs"/>
            </a:endParaRPr>
          </a:p>
          <a:p>
            <a:pPr rtl="0"/>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K., </a:t>
            </a:r>
            <a:r>
              <a:rPr lang="en-US" sz="1200" kern="1200" dirty="0" err="1" smtClean="0">
                <a:solidFill>
                  <a:schemeClr val="tx1"/>
                </a:solidFill>
                <a:latin typeface="+mn-lt"/>
                <a:ea typeface="+mn-ea"/>
                <a:cs typeface="+mn-cs"/>
              </a:rPr>
              <a:t>Rimer</a:t>
            </a:r>
            <a:r>
              <a:rPr lang="en-US" sz="1200" kern="1200" dirty="0" smtClean="0">
                <a:solidFill>
                  <a:schemeClr val="tx1"/>
                </a:solidFill>
                <a:latin typeface="+mn-lt"/>
                <a:ea typeface="+mn-ea"/>
                <a:cs typeface="+mn-cs"/>
              </a:rPr>
              <a:t>, B.K. &amp; Lewis, F.M. (2002). </a:t>
            </a:r>
            <a:r>
              <a:rPr lang="en-US" sz="1200" i="1" kern="1200" dirty="0" smtClean="0">
                <a:solidFill>
                  <a:schemeClr val="tx1"/>
                </a:solidFill>
                <a:latin typeface="+mn-lt"/>
                <a:ea typeface="+mn-ea"/>
                <a:cs typeface="+mn-cs"/>
              </a:rPr>
              <a:t>Health Behavior and Health Education. Theory, Research and </a:t>
            </a:r>
            <a:r>
              <a:rPr lang="en-US" sz="1200" i="1" kern="1200" dirty="0" err="1" smtClean="0">
                <a:solidFill>
                  <a:schemeClr val="tx1"/>
                </a:solidFill>
                <a:latin typeface="+mn-lt"/>
                <a:ea typeface="+mn-ea"/>
                <a:cs typeface="+mn-cs"/>
              </a:rPr>
              <a:t>Practice.</a:t>
            </a:r>
            <a:r>
              <a:rPr lang="en-US" sz="1200" kern="1200" dirty="0" err="1" smtClean="0">
                <a:solidFill>
                  <a:schemeClr val="tx1"/>
                </a:solidFill>
                <a:latin typeface="+mn-lt"/>
                <a:ea typeface="+mn-ea"/>
                <a:cs typeface="+mn-cs"/>
              </a:rPr>
              <a:t>San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Fransisco</a:t>
            </a:r>
            <a:r>
              <a:rPr lang="en-US" sz="1200" kern="1200" dirty="0" smtClean="0">
                <a:solidFill>
                  <a:schemeClr val="tx1"/>
                </a:solidFill>
                <a:latin typeface="+mn-lt"/>
                <a:ea typeface="+mn-ea"/>
                <a:cs typeface="+mn-cs"/>
              </a:rPr>
              <a:t>: Wiley &amp; Sons.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(1997). </a:t>
            </a:r>
            <a:r>
              <a:rPr lang="en-US" sz="1200" i="1" kern="1200" dirty="0" smtClean="0">
                <a:solidFill>
                  <a:schemeClr val="tx1"/>
                </a:solidFill>
                <a:latin typeface="+mn-lt"/>
                <a:ea typeface="+mn-ea"/>
                <a:cs typeface="+mn-cs"/>
              </a:rPr>
              <a:t>Self-efficacy: The exercise of control</a:t>
            </a:r>
            <a:r>
              <a:rPr lang="en-US" sz="1200" kern="1200" dirty="0" smtClean="0">
                <a:solidFill>
                  <a:schemeClr val="tx1"/>
                </a:solidFill>
                <a:latin typeface="+mn-lt"/>
                <a:ea typeface="+mn-ea"/>
                <a:cs typeface="+mn-cs"/>
              </a:rPr>
              <a:t>. New York: Freeman.</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(2001). Social cognitive theory: An agentive perspective. </a:t>
            </a:r>
            <a:r>
              <a:rPr lang="en-US" sz="1200" i="1" kern="1200" dirty="0" smtClean="0">
                <a:solidFill>
                  <a:schemeClr val="tx1"/>
                </a:solidFill>
                <a:latin typeface="+mn-lt"/>
                <a:ea typeface="+mn-ea"/>
                <a:cs typeface="+mn-cs"/>
              </a:rPr>
              <a:t>Annual Review of Psychology, 52</a:t>
            </a:r>
            <a:r>
              <a:rPr lang="en-US" sz="1200" kern="1200" dirty="0" smtClean="0">
                <a:solidFill>
                  <a:schemeClr val="tx1"/>
                </a:solidFill>
                <a:latin typeface="+mn-lt"/>
                <a:ea typeface="+mn-ea"/>
                <a:cs typeface="+mn-cs"/>
              </a:rPr>
              <a:t>, 1-26.</a:t>
            </a:r>
          </a:p>
          <a:p>
            <a:pPr rtl="0"/>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I.M. (1990). “Determinants of Food Consumption”. </a:t>
            </a:r>
            <a:r>
              <a:rPr lang="en-US" sz="1200" i="1" kern="1200" dirty="0" smtClean="0">
                <a:solidFill>
                  <a:schemeClr val="tx1"/>
                </a:solidFill>
                <a:latin typeface="+mn-lt"/>
                <a:ea typeface="+mn-ea"/>
                <a:cs typeface="+mn-cs"/>
              </a:rPr>
              <a:t>Journal of American Dietetic Association, 90</a:t>
            </a:r>
            <a:r>
              <a:rPr lang="en-US" sz="1200" kern="1200" dirty="0" smtClean="0">
                <a:solidFill>
                  <a:schemeClr val="tx1"/>
                </a:solidFill>
                <a:latin typeface="+mn-lt"/>
                <a:ea typeface="+mn-ea"/>
                <a:cs typeface="+mn-cs"/>
              </a:rPr>
              <a:t>: 661-663.</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(Ed.) (1995). </a:t>
            </a:r>
            <a:r>
              <a:rPr lang="en-US" sz="1200" i="1" kern="1200" dirty="0" smtClean="0">
                <a:solidFill>
                  <a:schemeClr val="tx1"/>
                </a:solidFill>
                <a:latin typeface="+mn-lt"/>
                <a:ea typeface="+mn-ea"/>
                <a:cs typeface="+mn-cs"/>
              </a:rPr>
              <a:t>Self-efficacy in changing societies</a:t>
            </a:r>
            <a:r>
              <a:rPr lang="en-US" sz="1200" kern="1200" dirty="0" smtClean="0">
                <a:solidFill>
                  <a:schemeClr val="tx1"/>
                </a:solidFill>
                <a:latin typeface="+mn-lt"/>
                <a:ea typeface="+mn-ea"/>
                <a:cs typeface="+mn-cs"/>
              </a:rPr>
              <a:t>. New York: Cambridge University Press.</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Bussey</a:t>
            </a:r>
            <a:r>
              <a:rPr lang="en-US" sz="1200" kern="1200" dirty="0" smtClean="0">
                <a:solidFill>
                  <a:schemeClr val="tx1"/>
                </a:solidFill>
                <a:latin typeface="+mn-lt"/>
                <a:ea typeface="+mn-ea"/>
                <a:cs typeface="+mn-cs"/>
              </a:rPr>
              <a:t>, K., &amp;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(1999). Social cognitive theory of gender development and differentiation. </a:t>
            </a:r>
            <a:r>
              <a:rPr lang="en-US" sz="1200" i="1" kern="1200" dirty="0" smtClean="0">
                <a:solidFill>
                  <a:schemeClr val="tx1"/>
                </a:solidFill>
                <a:latin typeface="+mn-lt"/>
                <a:ea typeface="+mn-ea"/>
                <a:cs typeface="+mn-cs"/>
              </a:rPr>
              <a:t>Psychology Review, 106</a:t>
            </a:r>
            <a:r>
              <a:rPr lang="en-US" sz="1200" kern="1200" dirty="0" smtClean="0">
                <a:solidFill>
                  <a:schemeClr val="tx1"/>
                </a:solidFill>
                <a:latin typeface="+mn-lt"/>
                <a:ea typeface="+mn-ea"/>
                <a:cs typeface="+mn-cs"/>
              </a:rPr>
              <a:t>, 676-713.</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Graham, S., &amp; Weiner, B. (1996). Theories and principles of motivation. In D. C. Berliner &amp; R. C. </a:t>
            </a:r>
            <a:r>
              <a:rPr lang="en-US" sz="1200" kern="1200" dirty="0" err="1" smtClean="0">
                <a:solidFill>
                  <a:schemeClr val="tx1"/>
                </a:solidFill>
                <a:latin typeface="+mn-lt"/>
                <a:ea typeface="+mn-ea"/>
                <a:cs typeface="+mn-cs"/>
              </a:rPr>
              <a:t>Calfee</a:t>
            </a:r>
            <a:r>
              <a:rPr lang="en-US" sz="1200" kern="1200" dirty="0" smtClean="0">
                <a:solidFill>
                  <a:schemeClr val="tx1"/>
                </a:solidFill>
                <a:latin typeface="+mn-lt"/>
                <a:ea typeface="+mn-ea"/>
                <a:cs typeface="+mn-cs"/>
              </a:rPr>
              <a:t> (Eds.).</a:t>
            </a:r>
            <a:r>
              <a:rPr lang="en-US" sz="1200" i="1" kern="1200" dirty="0" smtClean="0">
                <a:solidFill>
                  <a:schemeClr val="tx1"/>
                </a:solidFill>
                <a:latin typeface="+mn-lt"/>
                <a:ea typeface="+mn-ea"/>
                <a:cs typeface="+mn-cs"/>
              </a:rPr>
              <a:t>Handbook of educational psychology</a:t>
            </a:r>
            <a:r>
              <a:rPr lang="en-US" sz="1200" kern="1200" dirty="0" smtClean="0">
                <a:solidFill>
                  <a:schemeClr val="tx1"/>
                </a:solidFill>
                <a:latin typeface="+mn-lt"/>
                <a:ea typeface="+mn-ea"/>
                <a:cs typeface="+mn-cs"/>
              </a:rPr>
              <a:t> (pp. 63-84). New York: Simon &amp; Schuster Macmillan.</a:t>
            </a:r>
          </a:p>
          <a:p>
            <a:pPr rtl="0"/>
            <a:r>
              <a:rPr lang="nl-NL" sz="1200" kern="1200" dirty="0" smtClean="0">
                <a:solidFill>
                  <a:schemeClr val="tx1"/>
                </a:solidFill>
                <a:latin typeface="+mn-lt"/>
                <a:ea typeface="+mn-ea"/>
                <a:cs typeface="+mn-cs"/>
              </a:rPr>
              <a:t>Pajares, F., &amp; Schunk, D. H. (2001). </a:t>
            </a:r>
            <a:r>
              <a:rPr lang="en-US" sz="1200" kern="1200" dirty="0" smtClean="0">
                <a:solidFill>
                  <a:schemeClr val="tx1"/>
                </a:solidFill>
                <a:latin typeface="+mn-lt"/>
                <a:ea typeface="+mn-ea"/>
                <a:cs typeface="+mn-cs"/>
              </a:rPr>
              <a:t>Self-beliefs and school success: Self-efficacy, self-concept, and school achievement. In R. Riding &amp; S. </a:t>
            </a:r>
            <a:r>
              <a:rPr lang="en-US" sz="1200" kern="1200" dirty="0" err="1" smtClean="0">
                <a:solidFill>
                  <a:schemeClr val="tx1"/>
                </a:solidFill>
                <a:latin typeface="+mn-lt"/>
                <a:ea typeface="+mn-ea"/>
                <a:cs typeface="+mn-cs"/>
              </a:rPr>
              <a:t>Rayner</a:t>
            </a:r>
            <a:r>
              <a:rPr lang="en-US" sz="1200" kern="1200" dirty="0" smtClean="0">
                <a:solidFill>
                  <a:schemeClr val="tx1"/>
                </a:solidFill>
                <a:latin typeface="+mn-lt"/>
                <a:ea typeface="+mn-ea"/>
                <a:cs typeface="+mn-cs"/>
              </a:rPr>
              <a:t> (Eds.), </a:t>
            </a:r>
            <a:r>
              <a:rPr lang="en-US" sz="1200" i="1" kern="1200" dirty="0" smtClean="0">
                <a:solidFill>
                  <a:schemeClr val="tx1"/>
                </a:solidFill>
                <a:latin typeface="+mn-lt"/>
                <a:ea typeface="+mn-ea"/>
                <a:cs typeface="+mn-cs"/>
              </a:rPr>
              <a:t>Self-perception</a:t>
            </a:r>
            <a:r>
              <a:rPr lang="en-US" sz="1200" kern="1200" dirty="0" smtClean="0">
                <a:solidFill>
                  <a:schemeClr val="tx1"/>
                </a:solidFill>
                <a:latin typeface="+mn-lt"/>
                <a:ea typeface="+mn-ea"/>
                <a:cs typeface="+mn-cs"/>
              </a:rPr>
              <a:t> (pp. 239-266). London: </a:t>
            </a:r>
            <a:r>
              <a:rPr lang="en-US" sz="1200" kern="1200" dirty="0" err="1" smtClean="0">
                <a:solidFill>
                  <a:schemeClr val="tx1"/>
                </a:solidFill>
                <a:latin typeface="+mn-lt"/>
                <a:ea typeface="+mn-ea"/>
                <a:cs typeface="+mn-cs"/>
              </a:rPr>
              <a:t>Ablex</a:t>
            </a:r>
            <a:r>
              <a:rPr lang="en-US" sz="1200" kern="1200" dirty="0" smtClean="0">
                <a:solidFill>
                  <a:schemeClr val="tx1"/>
                </a:solidFill>
                <a:latin typeface="+mn-lt"/>
                <a:ea typeface="+mn-ea"/>
                <a:cs typeface="+mn-cs"/>
              </a:rPr>
              <a:t> Publishing.</a:t>
            </a:r>
          </a:p>
          <a:p>
            <a:pPr rtl="0"/>
            <a:r>
              <a:rPr lang="en-US" sz="1200" kern="1200" dirty="0" err="1" smtClean="0">
                <a:solidFill>
                  <a:schemeClr val="tx1"/>
                </a:solidFill>
                <a:latin typeface="+mn-lt"/>
                <a:ea typeface="+mn-ea"/>
                <a:cs typeface="+mn-cs"/>
              </a:rPr>
              <a:t>Schunk</a:t>
            </a:r>
            <a:r>
              <a:rPr lang="en-US" sz="1200" kern="1200" dirty="0" smtClean="0">
                <a:solidFill>
                  <a:schemeClr val="tx1"/>
                </a:solidFill>
                <a:latin typeface="+mn-lt"/>
                <a:ea typeface="+mn-ea"/>
                <a:cs typeface="+mn-cs"/>
              </a:rPr>
              <a:t>, D. H., &amp;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F. (2002). The development of academic self-efficacy. In A. </a:t>
            </a:r>
            <a:r>
              <a:rPr lang="en-US" sz="1200" kern="1200" dirty="0" err="1" smtClean="0">
                <a:solidFill>
                  <a:schemeClr val="tx1"/>
                </a:solidFill>
                <a:latin typeface="+mn-lt"/>
                <a:ea typeface="+mn-ea"/>
                <a:cs typeface="+mn-cs"/>
              </a:rPr>
              <a:t>Wigfield</a:t>
            </a:r>
            <a:r>
              <a:rPr lang="en-US" sz="1200" kern="1200" dirty="0" smtClean="0">
                <a:solidFill>
                  <a:schemeClr val="tx1"/>
                </a:solidFill>
                <a:latin typeface="+mn-lt"/>
                <a:ea typeface="+mn-ea"/>
                <a:cs typeface="+mn-cs"/>
              </a:rPr>
              <a:t> &amp; J. Eccles (Eds.),</a:t>
            </a:r>
            <a:r>
              <a:rPr lang="en-US" sz="1200" i="1" kern="1200" dirty="0" smtClean="0">
                <a:solidFill>
                  <a:schemeClr val="tx1"/>
                </a:solidFill>
                <a:latin typeface="+mn-lt"/>
                <a:ea typeface="+mn-ea"/>
                <a:cs typeface="+mn-cs"/>
              </a:rPr>
              <a:t>Development of achievement motivation</a:t>
            </a:r>
            <a:r>
              <a:rPr lang="en-US" sz="1200" kern="1200" dirty="0" smtClean="0">
                <a:solidFill>
                  <a:schemeClr val="tx1"/>
                </a:solidFill>
                <a:latin typeface="+mn-lt"/>
                <a:ea typeface="+mn-ea"/>
                <a:cs typeface="+mn-cs"/>
              </a:rPr>
              <a:t> (pp. 16-31). San Diego: Academic Press.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&amp; Walters, R.H. (1963). </a:t>
            </a:r>
            <a:r>
              <a:rPr lang="en-US" sz="1200" i="1" kern="1200" dirty="0" smtClean="0">
                <a:solidFill>
                  <a:schemeClr val="tx1"/>
                </a:solidFill>
                <a:latin typeface="+mn-lt"/>
                <a:ea typeface="+mn-ea"/>
                <a:cs typeface="+mn-cs"/>
              </a:rPr>
              <a:t>Social Learning and Personality Development</a:t>
            </a:r>
            <a:r>
              <a:rPr lang="en-US" sz="1200" kern="1200" dirty="0" smtClean="0">
                <a:solidFill>
                  <a:schemeClr val="tx1"/>
                </a:solidFill>
                <a:latin typeface="+mn-lt"/>
                <a:ea typeface="+mn-ea"/>
                <a:cs typeface="+mn-cs"/>
              </a:rPr>
              <a:t>. New York: Holt, Rinehart &amp; Winston.</a:t>
            </a:r>
          </a:p>
          <a:p>
            <a:pPr rtl="0"/>
            <a:r>
              <a:rPr lang="en-US" sz="1200" kern="1200" dirty="0" smtClean="0">
                <a:solidFill>
                  <a:schemeClr val="tx1"/>
                </a:solidFill>
                <a:latin typeface="+mn-lt"/>
                <a:ea typeface="+mn-ea"/>
                <a:cs typeface="+mn-cs"/>
              </a:rPr>
              <a:t>Miller, N.E. &amp; Dollard, J. (1941). </a:t>
            </a:r>
            <a:r>
              <a:rPr lang="en-US" sz="1200" i="1" kern="1200" dirty="0" smtClean="0">
                <a:solidFill>
                  <a:schemeClr val="tx1"/>
                </a:solidFill>
                <a:latin typeface="+mn-lt"/>
                <a:ea typeface="+mn-ea"/>
                <a:cs typeface="+mn-cs"/>
              </a:rPr>
              <a:t>Social Learning and Imitation. </a:t>
            </a:r>
            <a:r>
              <a:rPr lang="en-US" sz="1200" kern="1200" dirty="0" smtClean="0">
                <a:solidFill>
                  <a:schemeClr val="tx1"/>
                </a:solidFill>
                <a:latin typeface="+mn-lt"/>
                <a:ea typeface="+mn-ea"/>
                <a:cs typeface="+mn-cs"/>
              </a:rPr>
              <a:t>New Haven, CT: Yale University Press.</a:t>
            </a:r>
          </a:p>
          <a:p>
            <a:pPr rtl="0"/>
            <a:r>
              <a:rPr lang="en-US" sz="1200" kern="1200" dirty="0" smtClean="0">
                <a:solidFill>
                  <a:schemeClr val="tx1"/>
                </a:solidFill>
                <a:latin typeface="+mn-lt"/>
                <a:ea typeface="+mn-ea"/>
                <a:cs typeface="+mn-cs"/>
              </a:rPr>
              <a:t>See </a:t>
            </a:r>
            <a:r>
              <a:rPr lang="en-US" sz="1200" u="none" strike="noStrike" kern="1200" dirty="0" smtClean="0">
                <a:solidFill>
                  <a:schemeClr val="tx1"/>
                </a:solidFill>
                <a:latin typeface="+mn-lt"/>
                <a:ea typeface="+mn-ea"/>
                <a:cs typeface="+mn-cs"/>
                <a:hlinkClick r:id="rId3"/>
              </a:rPr>
              <a:t>Interpersonal Communication and Relations</a:t>
            </a:r>
            <a:r>
              <a:rPr lang="en-US" sz="1200" kern="1200" dirty="0" smtClean="0">
                <a:solidFill>
                  <a:schemeClr val="tx1"/>
                </a:solidFill>
                <a:latin typeface="+mn-lt"/>
                <a:ea typeface="+mn-ea"/>
                <a:cs typeface="+mn-cs"/>
              </a:rPr>
              <a:t>, </a:t>
            </a:r>
            <a:r>
              <a:rPr lang="en-US" sz="1200" u="none" strike="noStrike" kern="1200" dirty="0" smtClean="0">
                <a:solidFill>
                  <a:schemeClr val="tx1"/>
                </a:solidFill>
                <a:latin typeface="+mn-lt"/>
                <a:ea typeface="+mn-ea"/>
                <a:cs typeface="+mn-cs"/>
                <a:hlinkClick r:id="rId4"/>
              </a:rPr>
              <a:t>Health Communication</a:t>
            </a:r>
            <a:r>
              <a:rPr lang="en-US" sz="1200" kern="1200" dirty="0" smtClean="0">
                <a:solidFill>
                  <a:schemeClr val="tx1"/>
                </a:solidFill>
                <a:latin typeface="+mn-lt"/>
                <a:ea typeface="+mn-ea"/>
                <a:cs typeface="+mn-cs"/>
              </a:rPr>
              <a:t>.</a:t>
            </a:r>
          </a:p>
          <a:p>
            <a:pPr rtl="0"/>
            <a:r>
              <a:rPr lang="en-US" sz="1200" kern="1200" dirty="0" smtClean="0">
                <a:solidFill>
                  <a:schemeClr val="tx1"/>
                </a:solidFill>
                <a:latin typeface="+mn-lt"/>
                <a:ea typeface="+mn-ea"/>
                <a:cs typeface="+mn-cs"/>
              </a:rPr>
              <a:t> </a:t>
            </a:r>
          </a:p>
          <a:p>
            <a:pPr rtl="0"/>
            <a:r>
              <a:rPr lang="en-US" sz="1200" kern="1200" dirty="0" smtClean="0">
                <a:solidFill>
                  <a:schemeClr val="tx1"/>
                </a:solidFill>
                <a:latin typeface="+mn-lt"/>
                <a:ea typeface="+mn-ea"/>
                <a:cs typeface="+mn-cs"/>
              </a:rPr>
              <a:t> </a:t>
            </a:r>
          </a:p>
          <a:p>
            <a:pPr algn="l" rtl="0"/>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41</a:t>
            </a:fld>
            <a:endParaRPr lang="ar-S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32500" lnSpcReduction="20000"/>
          </a:bodyPr>
          <a:lstStyle/>
          <a:p>
            <a:pPr algn="l" rtl="0"/>
            <a:r>
              <a:rPr lang="en-US" dirty="0" smtClean="0"/>
              <a:t>Minimum Exam 1 Here </a:t>
            </a:r>
          </a:p>
          <a:p>
            <a:pPr algn="l" rtl="0"/>
            <a:endParaRPr lang="en-US" dirty="0" smtClean="0"/>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SOCIAL COGNITIVE THEORY</a:t>
            </a:r>
            <a:endParaRPr lang="en-US" sz="1200" kern="1200" dirty="0" smtClean="0">
              <a:solidFill>
                <a:schemeClr val="tx1"/>
              </a:solidFill>
              <a:latin typeface="+mn-lt"/>
              <a:ea typeface="+mn-ea"/>
              <a:cs typeface="+mn-cs"/>
            </a:endParaRPr>
          </a:p>
          <a:p>
            <a:pPr rtl="0"/>
            <a:r>
              <a:rPr lang="en-US" sz="1200" kern="1200" cap="all"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explanation of behavioral patterns</a:t>
            </a:r>
          </a:p>
          <a:p>
            <a:pPr rtl="0"/>
            <a:r>
              <a:rPr lang="en-US" sz="1200" b="1" kern="1200" dirty="0" smtClean="0">
                <a:solidFill>
                  <a:schemeClr val="tx1"/>
                </a:solidFill>
                <a:latin typeface="+mn-lt"/>
                <a:ea typeface="+mn-ea"/>
                <a:cs typeface="+mn-cs"/>
              </a:rPr>
              <a:t>History and Orientation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1941 Miller and Dollard proposed the theory of social learning. In 1963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and Walters broadened the social learning theory with the principles of observational learning and vicarious reinforcement.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provided his concept of self-efficacy in 1977, while he refuted the traditional learning theory for understanding learning.</a:t>
            </a:r>
          </a:p>
          <a:p>
            <a:pPr rtl="0"/>
            <a:r>
              <a:rPr lang="en-US" sz="1200" kern="1200" dirty="0" smtClean="0">
                <a:solidFill>
                  <a:schemeClr val="tx1"/>
                </a:solidFill>
                <a:latin typeface="+mn-lt"/>
                <a:ea typeface="+mn-ea"/>
                <a:cs typeface="+mn-cs"/>
              </a:rPr>
              <a:t>The Social Cognitive Theory is relevant to health communication. First, the theory deals with cognitive, emotional aspects and aspects of behavior for understanding behavioral change. Second, the concepts of the SCT provide ways for new behavioral research in health education. Finally, ideas for other theoretical areas such as psychology are welcome to provide new insights and understanding.</a:t>
            </a:r>
          </a:p>
          <a:p>
            <a:pPr rtl="0"/>
            <a:r>
              <a:rPr lang="en-US" sz="1200" b="1" kern="1200" dirty="0" smtClean="0">
                <a:solidFill>
                  <a:schemeClr val="tx1"/>
                </a:solidFill>
                <a:latin typeface="+mn-lt"/>
                <a:ea typeface="+mn-ea"/>
                <a:cs typeface="+mn-cs"/>
              </a:rPr>
              <a:t>Core Assumptions and Statements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explains how people acquire and maintain certain behavioral patterns, while also providing the basis for intervention strategies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Evaluating behavioral change depends on the factors environment, people and behavior. SCT provides a framework for designing, implementing and evaluating programs.</a:t>
            </a:r>
          </a:p>
          <a:p>
            <a:pPr rtl="0"/>
            <a:r>
              <a:rPr lang="en-US" sz="1200" i="1" kern="1200" dirty="0" smtClean="0">
                <a:solidFill>
                  <a:schemeClr val="tx1"/>
                </a:solidFill>
                <a:latin typeface="+mn-lt"/>
                <a:ea typeface="+mn-ea"/>
                <a:cs typeface="+mn-cs"/>
              </a:rPr>
              <a:t>Environment </a:t>
            </a:r>
            <a:r>
              <a:rPr lang="en-US" sz="1200" kern="1200" dirty="0" smtClean="0">
                <a:solidFill>
                  <a:schemeClr val="tx1"/>
                </a:solidFill>
                <a:latin typeface="+mn-lt"/>
                <a:ea typeface="+mn-ea"/>
                <a:cs typeface="+mn-cs"/>
              </a:rPr>
              <a:t>refers to the factors that can affect a person’s behavior. There are social and physical environments. Social environment include family members, friends and colleagues. Physical environment is the size of a room, the ambient temperature or the availability of certain foods. Environment and </a:t>
            </a:r>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provide the framework for understanding behavior (</a:t>
            </a:r>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1990). The situation refers to the cognitive or mental representations of the environment that may affect a person’s behavior. The situation is a person’s perception of the lace, time, physical features and activity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a:t>
            </a:r>
          </a:p>
          <a:p>
            <a:pPr rtl="0"/>
            <a:r>
              <a:rPr lang="en-US" sz="1200" kern="1200" dirty="0" smtClean="0">
                <a:solidFill>
                  <a:schemeClr val="tx1"/>
                </a:solidFill>
                <a:latin typeface="+mn-lt"/>
                <a:ea typeface="+mn-ea"/>
                <a:cs typeface="+mn-cs"/>
              </a:rPr>
              <a:t>The three factors environment, people and behavior are constantly influencing each other. Behavior is not simply the result of the environment and the person, just as the environment is not simply the result of the person and behavior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The environment provides models for behavior. </a:t>
            </a:r>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occurs when a person watches the actions of another person and the reinforcements that the person receives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The concept of behavior can be viewed in many ways. </a:t>
            </a:r>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means that if a person is to perform a behavior he must know what the behavior is and have the skills to perform it.</a:t>
            </a:r>
          </a:p>
          <a:p>
            <a:pPr rtl="0"/>
            <a:r>
              <a:rPr lang="en-US" sz="1200" b="1" kern="1200" dirty="0" smtClean="0">
                <a:solidFill>
                  <a:schemeClr val="tx1"/>
                </a:solidFill>
                <a:latin typeface="+mn-lt"/>
                <a:ea typeface="+mn-ea"/>
                <a:cs typeface="+mn-cs"/>
              </a:rPr>
              <a:t>Concepts of the Social Cognitive Theory</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p169.</a:t>
            </a:r>
          </a:p>
          <a:p>
            <a:pPr rtl="0"/>
            <a:r>
              <a:rPr lang="en-US" sz="1200" i="1" kern="1200" dirty="0" smtClean="0">
                <a:solidFill>
                  <a:schemeClr val="tx1"/>
                </a:solidFill>
                <a:latin typeface="+mn-lt"/>
                <a:ea typeface="+mn-ea"/>
                <a:cs typeface="+mn-cs"/>
              </a:rPr>
              <a:t>Environment:</a:t>
            </a:r>
            <a:r>
              <a:rPr lang="en-US" sz="1200" kern="1200" dirty="0" smtClean="0">
                <a:solidFill>
                  <a:schemeClr val="tx1"/>
                </a:solidFill>
                <a:latin typeface="+mn-lt"/>
                <a:ea typeface="+mn-ea"/>
                <a:cs typeface="+mn-cs"/>
              </a:rPr>
              <a:t> Factors physically external to the person; Provides opportunities and social support</a:t>
            </a:r>
          </a:p>
          <a:p>
            <a:pPr rtl="0"/>
            <a:r>
              <a:rPr lang="en-US" sz="1200" i="1" kern="1200" dirty="0" smtClean="0">
                <a:solidFill>
                  <a:schemeClr val="tx1"/>
                </a:solidFill>
                <a:latin typeface="+mn-lt"/>
                <a:ea typeface="+mn-ea"/>
                <a:cs typeface="+mn-cs"/>
              </a:rPr>
              <a:t>Situation:</a:t>
            </a:r>
            <a:r>
              <a:rPr lang="en-US" sz="1200" kern="1200" dirty="0" smtClean="0">
                <a:solidFill>
                  <a:schemeClr val="tx1"/>
                </a:solidFill>
                <a:latin typeface="+mn-lt"/>
                <a:ea typeface="+mn-ea"/>
                <a:cs typeface="+mn-cs"/>
              </a:rPr>
              <a:t> Perception of the environment; correct misperceptions and promote healthful forms</a:t>
            </a:r>
          </a:p>
          <a:p>
            <a:pPr rtl="0"/>
            <a:r>
              <a:rPr lang="en-US" sz="1200" i="1" kern="1200" dirty="0" smtClean="0">
                <a:solidFill>
                  <a:schemeClr val="tx1"/>
                </a:solidFill>
                <a:latin typeface="+mn-lt"/>
                <a:ea typeface="+mn-ea"/>
                <a:cs typeface="+mn-cs"/>
              </a:rPr>
              <a:t>Behavioral capability:</a:t>
            </a:r>
            <a:r>
              <a:rPr lang="en-US" sz="1200" kern="1200" dirty="0" smtClean="0">
                <a:solidFill>
                  <a:schemeClr val="tx1"/>
                </a:solidFill>
                <a:latin typeface="+mn-lt"/>
                <a:ea typeface="+mn-ea"/>
                <a:cs typeface="+mn-cs"/>
              </a:rPr>
              <a:t> Knowledge and skill to perform a given behavior; promote mastery learning through skills training</a:t>
            </a:r>
          </a:p>
          <a:p>
            <a:pPr rtl="0"/>
            <a:r>
              <a:rPr lang="en-US" sz="1200" i="1" kern="1200" dirty="0" smtClean="0">
                <a:solidFill>
                  <a:schemeClr val="tx1"/>
                </a:solidFill>
                <a:latin typeface="+mn-lt"/>
                <a:ea typeface="+mn-ea"/>
                <a:cs typeface="+mn-cs"/>
              </a:rPr>
              <a:t>Expectations:</a:t>
            </a:r>
            <a:r>
              <a:rPr lang="en-US" sz="1200" kern="1200" dirty="0" smtClean="0">
                <a:solidFill>
                  <a:schemeClr val="tx1"/>
                </a:solidFill>
                <a:latin typeface="+mn-lt"/>
                <a:ea typeface="+mn-ea"/>
                <a:cs typeface="+mn-cs"/>
              </a:rPr>
              <a:t> Anticipatory outcomes of a behavior; Model positive outcomes of healthful behavior</a:t>
            </a:r>
          </a:p>
          <a:p>
            <a:pPr rtl="0"/>
            <a:r>
              <a:rPr lang="en-US" sz="1200" i="1" kern="1200" dirty="0" smtClean="0">
                <a:solidFill>
                  <a:schemeClr val="tx1"/>
                </a:solidFill>
                <a:latin typeface="+mn-lt"/>
                <a:ea typeface="+mn-ea"/>
                <a:cs typeface="+mn-cs"/>
              </a:rPr>
              <a:t>Expectancies:</a:t>
            </a:r>
            <a:r>
              <a:rPr lang="en-US" sz="1200" kern="1200" dirty="0" smtClean="0">
                <a:solidFill>
                  <a:schemeClr val="tx1"/>
                </a:solidFill>
                <a:latin typeface="+mn-lt"/>
                <a:ea typeface="+mn-ea"/>
                <a:cs typeface="+mn-cs"/>
              </a:rPr>
              <a:t> The values that the person places on a given outcome, incentives; Present outcomes of change that have functional meaning</a:t>
            </a:r>
          </a:p>
          <a:p>
            <a:pPr rtl="0"/>
            <a:r>
              <a:rPr lang="en-US" sz="1200" i="1" kern="1200" dirty="0" smtClean="0">
                <a:solidFill>
                  <a:schemeClr val="tx1"/>
                </a:solidFill>
                <a:latin typeface="+mn-lt"/>
                <a:ea typeface="+mn-ea"/>
                <a:cs typeface="+mn-cs"/>
              </a:rPr>
              <a:t>Self-control:</a:t>
            </a:r>
            <a:r>
              <a:rPr lang="en-US" sz="1200" kern="1200" dirty="0" smtClean="0">
                <a:solidFill>
                  <a:schemeClr val="tx1"/>
                </a:solidFill>
                <a:latin typeface="+mn-lt"/>
                <a:ea typeface="+mn-ea"/>
                <a:cs typeface="+mn-cs"/>
              </a:rPr>
              <a:t> Personal regulation of goal-directed behavior or performance; Provide opportunities for self-monitoring, goal setting, problem solving, and self-reward</a:t>
            </a:r>
          </a:p>
          <a:p>
            <a:pPr rtl="0"/>
            <a:r>
              <a:rPr lang="en-US" sz="1200" i="1" kern="1200" dirty="0" smtClean="0">
                <a:solidFill>
                  <a:schemeClr val="tx1"/>
                </a:solidFill>
                <a:latin typeface="+mn-lt"/>
                <a:ea typeface="+mn-ea"/>
                <a:cs typeface="+mn-cs"/>
              </a:rPr>
              <a:t>Observational learning:</a:t>
            </a:r>
            <a:r>
              <a:rPr lang="en-US" sz="1200" kern="1200" dirty="0" smtClean="0">
                <a:solidFill>
                  <a:schemeClr val="tx1"/>
                </a:solidFill>
                <a:latin typeface="+mn-lt"/>
                <a:ea typeface="+mn-ea"/>
                <a:cs typeface="+mn-cs"/>
              </a:rPr>
              <a:t> Behavioral acquisition that occurs by watching the actions and outcomes of others’ behavior; Include credible role models of the targeted behavior</a:t>
            </a:r>
          </a:p>
          <a:p>
            <a:pPr rtl="0"/>
            <a:r>
              <a:rPr lang="en-US" sz="1200" i="1" kern="1200" dirty="0" smtClean="0">
                <a:solidFill>
                  <a:schemeClr val="tx1"/>
                </a:solidFill>
                <a:latin typeface="+mn-lt"/>
                <a:ea typeface="+mn-ea"/>
                <a:cs typeface="+mn-cs"/>
              </a:rPr>
              <a:t>Reinforcements:</a:t>
            </a:r>
            <a:r>
              <a:rPr lang="en-US" sz="1200" kern="1200" dirty="0" smtClean="0">
                <a:solidFill>
                  <a:schemeClr val="tx1"/>
                </a:solidFill>
                <a:latin typeface="+mn-lt"/>
                <a:ea typeface="+mn-ea"/>
                <a:cs typeface="+mn-cs"/>
              </a:rPr>
              <a:t> Responses to a person’s behavior that increase or decrease the likelihood of reoccurrence; Promote self-initiated rewards and incentives</a:t>
            </a:r>
          </a:p>
          <a:p>
            <a:pPr rtl="0"/>
            <a:r>
              <a:rPr lang="en-US" sz="1200" i="1" kern="1200" dirty="0" smtClean="0">
                <a:solidFill>
                  <a:schemeClr val="tx1"/>
                </a:solidFill>
                <a:latin typeface="+mn-lt"/>
                <a:ea typeface="+mn-ea"/>
                <a:cs typeface="+mn-cs"/>
              </a:rPr>
              <a:t>Self-efficacy:</a:t>
            </a:r>
            <a:r>
              <a:rPr lang="en-US" sz="1200" kern="1200" dirty="0" smtClean="0">
                <a:solidFill>
                  <a:schemeClr val="tx1"/>
                </a:solidFill>
                <a:latin typeface="+mn-lt"/>
                <a:ea typeface="+mn-ea"/>
                <a:cs typeface="+mn-cs"/>
              </a:rPr>
              <a:t> The person’s confidence in performing a particular behavior; Approach behavioral change in small steps to ensure success</a:t>
            </a:r>
          </a:p>
          <a:p>
            <a:pPr rtl="0"/>
            <a:r>
              <a:rPr lang="en-US" sz="1200" i="1" kern="1200" dirty="0" smtClean="0">
                <a:solidFill>
                  <a:schemeClr val="tx1"/>
                </a:solidFill>
                <a:latin typeface="+mn-lt"/>
                <a:ea typeface="+mn-ea"/>
                <a:cs typeface="+mn-cs"/>
              </a:rPr>
              <a:t>Emotional coping responses:</a:t>
            </a:r>
            <a:r>
              <a:rPr lang="en-US" sz="1200" kern="1200" dirty="0" smtClean="0">
                <a:solidFill>
                  <a:schemeClr val="tx1"/>
                </a:solidFill>
                <a:latin typeface="+mn-lt"/>
                <a:ea typeface="+mn-ea"/>
                <a:cs typeface="+mn-cs"/>
              </a:rPr>
              <a:t> Strategies or tactics that are used by a person to deal with emotional stimuli; provide training in problem solving and stress management</a:t>
            </a:r>
          </a:p>
          <a:p>
            <a:pPr rtl="0"/>
            <a:r>
              <a:rPr lang="en-US" sz="1200" i="1" kern="1200" dirty="0" smtClean="0">
                <a:solidFill>
                  <a:schemeClr val="tx1"/>
                </a:solidFill>
                <a:latin typeface="+mn-lt"/>
                <a:ea typeface="+mn-ea"/>
                <a:cs typeface="+mn-cs"/>
              </a:rPr>
              <a:t>Reciprocal determinism:</a:t>
            </a:r>
            <a:r>
              <a:rPr lang="en-US" sz="1200" kern="1200" dirty="0" smtClean="0">
                <a:solidFill>
                  <a:schemeClr val="tx1"/>
                </a:solidFill>
                <a:latin typeface="+mn-lt"/>
                <a:ea typeface="+mn-ea"/>
                <a:cs typeface="+mn-cs"/>
              </a:rPr>
              <a:t> The dynamic interaction of the person, the behavior, and the environment in which the behavior is performed; consider multiple avenues to behavioral change, including environmental, skill, and personal change.</a:t>
            </a:r>
          </a:p>
          <a:p>
            <a:pPr rtl="0"/>
            <a:r>
              <a:rPr lang="en-US" sz="1200" b="1" kern="1200" dirty="0" smtClean="0">
                <a:solidFill>
                  <a:schemeClr val="tx1"/>
                </a:solidFill>
                <a:latin typeface="+mn-lt"/>
                <a:ea typeface="+mn-ea"/>
                <a:cs typeface="+mn-cs"/>
              </a:rPr>
              <a:t>Conceptual Model</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Source: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(2002). </a:t>
            </a:r>
            <a:r>
              <a:rPr lang="en-US" sz="1200" i="1" kern="1200" dirty="0" smtClean="0">
                <a:solidFill>
                  <a:schemeClr val="tx1"/>
                </a:solidFill>
                <a:latin typeface="+mn-lt"/>
                <a:ea typeface="+mn-ea"/>
                <a:cs typeface="+mn-cs"/>
              </a:rPr>
              <a:t>Overview of social cognitive theory and of self-efficacy</a:t>
            </a:r>
            <a:r>
              <a:rPr lang="en-US" sz="1200" kern="1200" dirty="0" smtClean="0">
                <a:solidFill>
                  <a:schemeClr val="tx1"/>
                </a:solidFill>
                <a:latin typeface="+mn-lt"/>
                <a:ea typeface="+mn-ea"/>
                <a:cs typeface="+mn-cs"/>
              </a:rPr>
              <a:t>. 12-8-04.</a:t>
            </a:r>
          </a:p>
          <a:p>
            <a:pPr rtl="0"/>
            <a:r>
              <a:rPr lang="en-US" sz="1200" kern="1200" dirty="0" smtClean="0">
                <a:solidFill>
                  <a:schemeClr val="tx1"/>
                </a:solidFill>
                <a:latin typeface="+mn-lt"/>
                <a:ea typeface="+mn-ea"/>
                <a:cs typeface="+mn-cs"/>
              </a:rPr>
              <a:t>From http://www.emory.edu/EDUCATION/mfp/eff.html.</a:t>
            </a:r>
          </a:p>
          <a:p>
            <a:pPr rtl="0"/>
            <a:r>
              <a:rPr lang="en-US" sz="1200" b="1" kern="1200" dirty="0" smtClean="0">
                <a:solidFill>
                  <a:schemeClr val="tx1"/>
                </a:solidFill>
                <a:latin typeface="+mn-lt"/>
                <a:ea typeface="+mn-ea"/>
                <a:cs typeface="+mn-cs"/>
              </a:rPr>
              <a:t>Favorite Methods</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Surveys, experiments and quasi-experiments are used. See for </a:t>
            </a:r>
            <a:r>
              <a:rPr lang="en-US" sz="1200" kern="1200" dirty="0" err="1" smtClean="0">
                <a:solidFill>
                  <a:schemeClr val="tx1"/>
                </a:solidFill>
                <a:latin typeface="+mn-lt"/>
                <a:ea typeface="+mn-ea"/>
                <a:cs typeface="+mn-cs"/>
              </a:rPr>
              <a:t>therapeutical</a:t>
            </a:r>
            <a:r>
              <a:rPr lang="en-US" sz="1200" kern="1200" dirty="0" smtClean="0">
                <a:solidFill>
                  <a:schemeClr val="tx1"/>
                </a:solidFill>
                <a:latin typeface="+mn-lt"/>
                <a:ea typeface="+mn-ea"/>
                <a:cs typeface="+mn-cs"/>
              </a:rPr>
              <a:t> techniques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(1997) and </a:t>
            </a:r>
            <a:r>
              <a:rPr lang="en-US" sz="1200" kern="1200" dirty="0" err="1" smtClean="0">
                <a:solidFill>
                  <a:schemeClr val="tx1"/>
                </a:solidFill>
                <a:latin typeface="+mn-lt"/>
                <a:ea typeface="+mn-ea"/>
                <a:cs typeface="+mn-cs"/>
              </a:rPr>
              <a:t>Glanze</a:t>
            </a:r>
            <a:r>
              <a:rPr lang="en-US" sz="1200" kern="1200" dirty="0" smtClean="0">
                <a:solidFill>
                  <a:schemeClr val="tx1"/>
                </a:solidFill>
                <a:latin typeface="+mn-lt"/>
                <a:ea typeface="+mn-ea"/>
                <a:cs typeface="+mn-cs"/>
              </a:rPr>
              <a:t> et al (2002)</a:t>
            </a:r>
          </a:p>
          <a:p>
            <a:pPr rtl="0"/>
            <a:r>
              <a:rPr lang="en-US" sz="1200" b="1" kern="1200" dirty="0" smtClean="0">
                <a:solidFill>
                  <a:schemeClr val="tx1"/>
                </a:solidFill>
                <a:latin typeface="+mn-lt"/>
                <a:ea typeface="+mn-ea"/>
                <a:cs typeface="+mn-cs"/>
              </a:rPr>
              <a:t>Scope and Application</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Social Cognitive Theory is relevant for designing health education and health behavior programs. This theory explains how people acquire and maintain certain behavioral patterns. The theory can also be used for providing the basis for intervention strategies</a:t>
            </a:r>
          </a:p>
          <a:p>
            <a:pPr rtl="0"/>
            <a:r>
              <a:rPr lang="en-US" sz="1200" b="1" kern="1200" dirty="0" smtClean="0">
                <a:solidFill>
                  <a:schemeClr val="tx1"/>
                </a:solidFill>
                <a:latin typeface="+mn-lt"/>
                <a:ea typeface="+mn-ea"/>
                <a:cs typeface="+mn-cs"/>
              </a:rPr>
              <a:t>Example</a:t>
            </a:r>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 project was started to prevent and reduce alcohol use among students in grades 6 till 12 (ages 11-13). The program took three years and was based on behavioral health curricula, parental involvement and community task force activities. The conclusion was that students were less likely to say they drank alcohol than others who did not join the program. With observational learning, negative expectancies about alcohol use and increased behavioral capability to communicate with parents the results were obtained. However, at the end of the 10</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the differences were no longer significant.</a:t>
            </a:r>
          </a:p>
          <a:p>
            <a:pPr rtl="0"/>
            <a:r>
              <a:rPr lang="en-US" sz="1200" kern="1200" dirty="0" smtClean="0">
                <a:solidFill>
                  <a:schemeClr val="tx1"/>
                </a:solidFill>
                <a:latin typeface="+mn-lt"/>
                <a:ea typeface="+mn-ea"/>
                <a:cs typeface="+mn-cs"/>
              </a:rPr>
              <a:t>A new program in the 11</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was started in which reduced access to alcohol and the change of community norms to alcohol use for high-school age students were key elements. With (1) community attention (2) parental education (3) support of alcohol free events (4) media projects to don’t provide alcohol and (5) classroom discussions the program started. After the 12</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grade a significant result showed that the alcohol use decreased. Furthermore, the access to alcohol was reduced and the parental norms were less accepting of teen alcohol use at the end of the study.</a:t>
            </a:r>
          </a:p>
          <a:p>
            <a:pPr rtl="0"/>
            <a:r>
              <a:rPr lang="en-US" sz="1200" kern="1200" dirty="0" smtClean="0">
                <a:solidFill>
                  <a:schemeClr val="tx1"/>
                </a:solidFill>
                <a:latin typeface="+mn-lt"/>
                <a:ea typeface="+mn-ea"/>
                <a:cs typeface="+mn-cs"/>
              </a:rPr>
              <a:t>The </a:t>
            </a:r>
            <a:r>
              <a:rPr lang="en-US" sz="1200" i="1" kern="1200" dirty="0" smtClean="0">
                <a:solidFill>
                  <a:schemeClr val="tx1"/>
                </a:solidFill>
                <a:latin typeface="+mn-lt"/>
                <a:ea typeface="+mn-ea"/>
                <a:cs typeface="+mn-cs"/>
              </a:rPr>
              <a:t>outcomes of the SCT </a:t>
            </a:r>
            <a:r>
              <a:rPr lang="en-US" sz="1200" kern="1200" dirty="0" smtClean="0">
                <a:solidFill>
                  <a:schemeClr val="tx1"/>
                </a:solidFill>
                <a:latin typeface="+mn-lt"/>
                <a:ea typeface="+mn-ea"/>
                <a:cs typeface="+mn-cs"/>
              </a:rPr>
              <a:t>show that actions of the community level to change these constructs resulted in less drinking among teens. The community level appears to have success in changing the environment and expectancies to alcohol use by reducing teen access to alcohol, changing norms and reducing alcohol use among high school students.</a:t>
            </a:r>
          </a:p>
          <a:p>
            <a:pPr rtl="0"/>
            <a:r>
              <a:rPr lang="en-US" sz="1200" kern="1200" dirty="0" smtClean="0">
                <a:solidFill>
                  <a:schemeClr val="tx1"/>
                </a:solidFill>
                <a:latin typeface="+mn-lt"/>
                <a:ea typeface="+mn-ea"/>
                <a:cs typeface="+mn-cs"/>
              </a:rPr>
              <a:t>Example form </a:t>
            </a:r>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et al, 2002, p 176-177 (summarized)</a:t>
            </a:r>
          </a:p>
          <a:p>
            <a:pPr rtl="0"/>
            <a:r>
              <a:rPr lang="en-US" sz="1200" b="1" kern="1200" dirty="0" smtClean="0">
                <a:solidFill>
                  <a:schemeClr val="tx1"/>
                </a:solidFill>
                <a:latin typeface="+mn-lt"/>
                <a:ea typeface="+mn-ea"/>
                <a:cs typeface="+mn-cs"/>
              </a:rPr>
              <a:t>References</a:t>
            </a:r>
            <a:endParaRPr lang="en-US" sz="1200" kern="1200" dirty="0" smtClean="0">
              <a:solidFill>
                <a:schemeClr val="tx1"/>
              </a:solidFill>
              <a:latin typeface="+mn-lt"/>
              <a:ea typeface="+mn-ea"/>
              <a:cs typeface="+mn-cs"/>
            </a:endParaRPr>
          </a:p>
          <a:p>
            <a:pPr rtl="0"/>
            <a:r>
              <a:rPr lang="en-US" sz="1200" b="1" kern="1200" dirty="0" smtClean="0">
                <a:solidFill>
                  <a:schemeClr val="tx1"/>
                </a:solidFill>
                <a:latin typeface="+mn-lt"/>
                <a:ea typeface="+mn-ea"/>
                <a:cs typeface="+mn-cs"/>
              </a:rPr>
              <a:t>Key publications</a:t>
            </a:r>
            <a:endParaRPr lang="en-US" sz="1200" kern="1200" dirty="0" smtClean="0">
              <a:solidFill>
                <a:schemeClr val="tx1"/>
              </a:solidFill>
              <a:latin typeface="+mn-lt"/>
              <a:ea typeface="+mn-ea"/>
              <a:cs typeface="+mn-cs"/>
            </a:endParaRPr>
          </a:p>
          <a:p>
            <a:pPr rtl="0"/>
            <a:r>
              <a:rPr lang="en-US" sz="1200" kern="1200" dirty="0" err="1" smtClean="0">
                <a:solidFill>
                  <a:schemeClr val="tx1"/>
                </a:solidFill>
                <a:latin typeface="+mn-lt"/>
                <a:ea typeface="+mn-ea"/>
                <a:cs typeface="+mn-cs"/>
              </a:rPr>
              <a:t>Glanz</a:t>
            </a:r>
            <a:r>
              <a:rPr lang="en-US" sz="1200" kern="1200" dirty="0" smtClean="0">
                <a:solidFill>
                  <a:schemeClr val="tx1"/>
                </a:solidFill>
                <a:latin typeface="+mn-lt"/>
                <a:ea typeface="+mn-ea"/>
                <a:cs typeface="+mn-cs"/>
              </a:rPr>
              <a:t>, K., </a:t>
            </a:r>
            <a:r>
              <a:rPr lang="en-US" sz="1200" kern="1200" dirty="0" err="1" smtClean="0">
                <a:solidFill>
                  <a:schemeClr val="tx1"/>
                </a:solidFill>
                <a:latin typeface="+mn-lt"/>
                <a:ea typeface="+mn-ea"/>
                <a:cs typeface="+mn-cs"/>
              </a:rPr>
              <a:t>Rimer</a:t>
            </a:r>
            <a:r>
              <a:rPr lang="en-US" sz="1200" kern="1200" dirty="0" smtClean="0">
                <a:solidFill>
                  <a:schemeClr val="tx1"/>
                </a:solidFill>
                <a:latin typeface="+mn-lt"/>
                <a:ea typeface="+mn-ea"/>
                <a:cs typeface="+mn-cs"/>
              </a:rPr>
              <a:t>, B.K. &amp; Lewis, F.M. (2002). </a:t>
            </a:r>
            <a:r>
              <a:rPr lang="en-US" sz="1200" i="1" kern="1200" dirty="0" smtClean="0">
                <a:solidFill>
                  <a:schemeClr val="tx1"/>
                </a:solidFill>
                <a:latin typeface="+mn-lt"/>
                <a:ea typeface="+mn-ea"/>
                <a:cs typeface="+mn-cs"/>
              </a:rPr>
              <a:t>Health Behavior and Health Education. Theory, Research and </a:t>
            </a:r>
            <a:r>
              <a:rPr lang="en-US" sz="1200" i="1" kern="1200" dirty="0" err="1" smtClean="0">
                <a:solidFill>
                  <a:schemeClr val="tx1"/>
                </a:solidFill>
                <a:latin typeface="+mn-lt"/>
                <a:ea typeface="+mn-ea"/>
                <a:cs typeface="+mn-cs"/>
              </a:rPr>
              <a:t>Practice.</a:t>
            </a:r>
            <a:r>
              <a:rPr lang="en-US" sz="1200" kern="1200" dirty="0" err="1" smtClean="0">
                <a:solidFill>
                  <a:schemeClr val="tx1"/>
                </a:solidFill>
                <a:latin typeface="+mn-lt"/>
                <a:ea typeface="+mn-ea"/>
                <a:cs typeface="+mn-cs"/>
              </a:rPr>
              <a:t>San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Fransisco</a:t>
            </a:r>
            <a:r>
              <a:rPr lang="en-US" sz="1200" kern="1200" dirty="0" smtClean="0">
                <a:solidFill>
                  <a:schemeClr val="tx1"/>
                </a:solidFill>
                <a:latin typeface="+mn-lt"/>
                <a:ea typeface="+mn-ea"/>
                <a:cs typeface="+mn-cs"/>
              </a:rPr>
              <a:t>: Wiley &amp; Sons.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(1997). </a:t>
            </a:r>
            <a:r>
              <a:rPr lang="en-US" sz="1200" i="1" kern="1200" dirty="0" smtClean="0">
                <a:solidFill>
                  <a:schemeClr val="tx1"/>
                </a:solidFill>
                <a:latin typeface="+mn-lt"/>
                <a:ea typeface="+mn-ea"/>
                <a:cs typeface="+mn-cs"/>
              </a:rPr>
              <a:t>Self-efficacy: The exercise of control</a:t>
            </a:r>
            <a:r>
              <a:rPr lang="en-US" sz="1200" kern="1200" dirty="0" smtClean="0">
                <a:solidFill>
                  <a:schemeClr val="tx1"/>
                </a:solidFill>
                <a:latin typeface="+mn-lt"/>
                <a:ea typeface="+mn-ea"/>
                <a:cs typeface="+mn-cs"/>
              </a:rPr>
              <a:t>. New York: Freeman.</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(2001). Social cognitive theory: An agentive perspective. </a:t>
            </a:r>
            <a:r>
              <a:rPr lang="en-US" sz="1200" i="1" kern="1200" dirty="0" smtClean="0">
                <a:solidFill>
                  <a:schemeClr val="tx1"/>
                </a:solidFill>
                <a:latin typeface="+mn-lt"/>
                <a:ea typeface="+mn-ea"/>
                <a:cs typeface="+mn-cs"/>
              </a:rPr>
              <a:t>Annual Review of Psychology, 52</a:t>
            </a:r>
            <a:r>
              <a:rPr lang="en-US" sz="1200" kern="1200" dirty="0" smtClean="0">
                <a:solidFill>
                  <a:schemeClr val="tx1"/>
                </a:solidFill>
                <a:latin typeface="+mn-lt"/>
                <a:ea typeface="+mn-ea"/>
                <a:cs typeface="+mn-cs"/>
              </a:rPr>
              <a:t>, 1-26.</a:t>
            </a:r>
          </a:p>
          <a:p>
            <a:pPr rtl="0"/>
            <a:r>
              <a:rPr lang="en-US" sz="1200" kern="1200" dirty="0" err="1" smtClean="0">
                <a:solidFill>
                  <a:schemeClr val="tx1"/>
                </a:solidFill>
                <a:latin typeface="+mn-lt"/>
                <a:ea typeface="+mn-ea"/>
                <a:cs typeface="+mn-cs"/>
              </a:rPr>
              <a:t>Parraga</a:t>
            </a:r>
            <a:r>
              <a:rPr lang="en-US" sz="1200" kern="1200" dirty="0" smtClean="0">
                <a:solidFill>
                  <a:schemeClr val="tx1"/>
                </a:solidFill>
                <a:latin typeface="+mn-lt"/>
                <a:ea typeface="+mn-ea"/>
                <a:cs typeface="+mn-cs"/>
              </a:rPr>
              <a:t>, I.M. (1990). “Determinants of Food Consumption”. </a:t>
            </a:r>
            <a:r>
              <a:rPr lang="en-US" sz="1200" i="1" kern="1200" dirty="0" smtClean="0">
                <a:solidFill>
                  <a:schemeClr val="tx1"/>
                </a:solidFill>
                <a:latin typeface="+mn-lt"/>
                <a:ea typeface="+mn-ea"/>
                <a:cs typeface="+mn-cs"/>
              </a:rPr>
              <a:t>Journal of American Dietetic Association, 90</a:t>
            </a:r>
            <a:r>
              <a:rPr lang="en-US" sz="1200" kern="1200" dirty="0" smtClean="0">
                <a:solidFill>
                  <a:schemeClr val="tx1"/>
                </a:solidFill>
                <a:latin typeface="+mn-lt"/>
                <a:ea typeface="+mn-ea"/>
                <a:cs typeface="+mn-cs"/>
              </a:rPr>
              <a:t>: 661-663.</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(Ed.) (1995). </a:t>
            </a:r>
            <a:r>
              <a:rPr lang="en-US" sz="1200" i="1" kern="1200" dirty="0" smtClean="0">
                <a:solidFill>
                  <a:schemeClr val="tx1"/>
                </a:solidFill>
                <a:latin typeface="+mn-lt"/>
                <a:ea typeface="+mn-ea"/>
                <a:cs typeface="+mn-cs"/>
              </a:rPr>
              <a:t>Self-efficacy in changing societies</a:t>
            </a:r>
            <a:r>
              <a:rPr lang="en-US" sz="1200" kern="1200" dirty="0" smtClean="0">
                <a:solidFill>
                  <a:schemeClr val="tx1"/>
                </a:solidFill>
                <a:latin typeface="+mn-lt"/>
                <a:ea typeface="+mn-ea"/>
                <a:cs typeface="+mn-cs"/>
              </a:rPr>
              <a:t>. New York: Cambridge University Press.</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err="1" smtClean="0">
                <a:solidFill>
                  <a:schemeClr val="tx1"/>
                </a:solidFill>
                <a:latin typeface="+mn-lt"/>
                <a:ea typeface="+mn-ea"/>
                <a:cs typeface="+mn-cs"/>
              </a:rPr>
              <a:t>Bussey</a:t>
            </a:r>
            <a:r>
              <a:rPr lang="en-US" sz="1200" kern="1200" dirty="0" smtClean="0">
                <a:solidFill>
                  <a:schemeClr val="tx1"/>
                </a:solidFill>
                <a:latin typeface="+mn-lt"/>
                <a:ea typeface="+mn-ea"/>
                <a:cs typeface="+mn-cs"/>
              </a:rPr>
              <a:t>, K., &amp; </a:t>
            </a:r>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(1999). Social cognitive theory of gender development and differentiation. </a:t>
            </a:r>
            <a:r>
              <a:rPr lang="en-US" sz="1200" i="1" kern="1200" dirty="0" smtClean="0">
                <a:solidFill>
                  <a:schemeClr val="tx1"/>
                </a:solidFill>
                <a:latin typeface="+mn-lt"/>
                <a:ea typeface="+mn-ea"/>
                <a:cs typeface="+mn-cs"/>
              </a:rPr>
              <a:t>Psychology Review, 106</a:t>
            </a:r>
            <a:r>
              <a:rPr lang="en-US" sz="1200" kern="1200" dirty="0" smtClean="0">
                <a:solidFill>
                  <a:schemeClr val="tx1"/>
                </a:solidFill>
                <a:latin typeface="+mn-lt"/>
                <a:ea typeface="+mn-ea"/>
                <a:cs typeface="+mn-cs"/>
              </a:rPr>
              <a:t>, 676-713.</a:t>
            </a:r>
          </a:p>
          <a:p>
            <a:pPr rtl="0"/>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Graham, S., &amp; Weiner, B. (1996). Theories and principles of motivation. In D. C. Berliner &amp; R. C. </a:t>
            </a:r>
            <a:r>
              <a:rPr lang="en-US" sz="1200" kern="1200" dirty="0" err="1" smtClean="0">
                <a:solidFill>
                  <a:schemeClr val="tx1"/>
                </a:solidFill>
                <a:latin typeface="+mn-lt"/>
                <a:ea typeface="+mn-ea"/>
                <a:cs typeface="+mn-cs"/>
              </a:rPr>
              <a:t>Calfee</a:t>
            </a:r>
            <a:r>
              <a:rPr lang="en-US" sz="1200" kern="1200" dirty="0" smtClean="0">
                <a:solidFill>
                  <a:schemeClr val="tx1"/>
                </a:solidFill>
                <a:latin typeface="+mn-lt"/>
                <a:ea typeface="+mn-ea"/>
                <a:cs typeface="+mn-cs"/>
              </a:rPr>
              <a:t> (Eds.).</a:t>
            </a:r>
            <a:r>
              <a:rPr lang="en-US" sz="1200" i="1" kern="1200" dirty="0" smtClean="0">
                <a:solidFill>
                  <a:schemeClr val="tx1"/>
                </a:solidFill>
                <a:latin typeface="+mn-lt"/>
                <a:ea typeface="+mn-ea"/>
                <a:cs typeface="+mn-cs"/>
              </a:rPr>
              <a:t>Handbook of educational psychology</a:t>
            </a:r>
            <a:r>
              <a:rPr lang="en-US" sz="1200" kern="1200" dirty="0" smtClean="0">
                <a:solidFill>
                  <a:schemeClr val="tx1"/>
                </a:solidFill>
                <a:latin typeface="+mn-lt"/>
                <a:ea typeface="+mn-ea"/>
                <a:cs typeface="+mn-cs"/>
              </a:rPr>
              <a:t> (pp. 63-84). New York: Simon &amp; Schuster Macmillan.</a:t>
            </a:r>
          </a:p>
          <a:p>
            <a:pPr rtl="0"/>
            <a:r>
              <a:rPr lang="nl-NL" sz="1200" kern="1200" dirty="0" smtClean="0">
                <a:solidFill>
                  <a:schemeClr val="tx1"/>
                </a:solidFill>
                <a:latin typeface="+mn-lt"/>
                <a:ea typeface="+mn-ea"/>
                <a:cs typeface="+mn-cs"/>
              </a:rPr>
              <a:t>Pajares, F., &amp; Schunk, D. H. (2001). </a:t>
            </a:r>
            <a:r>
              <a:rPr lang="en-US" sz="1200" kern="1200" dirty="0" smtClean="0">
                <a:solidFill>
                  <a:schemeClr val="tx1"/>
                </a:solidFill>
                <a:latin typeface="+mn-lt"/>
                <a:ea typeface="+mn-ea"/>
                <a:cs typeface="+mn-cs"/>
              </a:rPr>
              <a:t>Self-beliefs and school success: Self-efficacy, self-concept, and school achievement. In R. Riding &amp; S. </a:t>
            </a:r>
            <a:r>
              <a:rPr lang="en-US" sz="1200" kern="1200" dirty="0" err="1" smtClean="0">
                <a:solidFill>
                  <a:schemeClr val="tx1"/>
                </a:solidFill>
                <a:latin typeface="+mn-lt"/>
                <a:ea typeface="+mn-ea"/>
                <a:cs typeface="+mn-cs"/>
              </a:rPr>
              <a:t>Rayner</a:t>
            </a:r>
            <a:r>
              <a:rPr lang="en-US" sz="1200" kern="1200" dirty="0" smtClean="0">
                <a:solidFill>
                  <a:schemeClr val="tx1"/>
                </a:solidFill>
                <a:latin typeface="+mn-lt"/>
                <a:ea typeface="+mn-ea"/>
                <a:cs typeface="+mn-cs"/>
              </a:rPr>
              <a:t> (Eds.), </a:t>
            </a:r>
            <a:r>
              <a:rPr lang="en-US" sz="1200" i="1" kern="1200" dirty="0" smtClean="0">
                <a:solidFill>
                  <a:schemeClr val="tx1"/>
                </a:solidFill>
                <a:latin typeface="+mn-lt"/>
                <a:ea typeface="+mn-ea"/>
                <a:cs typeface="+mn-cs"/>
              </a:rPr>
              <a:t>Self-perception</a:t>
            </a:r>
            <a:r>
              <a:rPr lang="en-US" sz="1200" kern="1200" dirty="0" smtClean="0">
                <a:solidFill>
                  <a:schemeClr val="tx1"/>
                </a:solidFill>
                <a:latin typeface="+mn-lt"/>
                <a:ea typeface="+mn-ea"/>
                <a:cs typeface="+mn-cs"/>
              </a:rPr>
              <a:t> (pp. 239-266). London: </a:t>
            </a:r>
            <a:r>
              <a:rPr lang="en-US" sz="1200" kern="1200" dirty="0" err="1" smtClean="0">
                <a:solidFill>
                  <a:schemeClr val="tx1"/>
                </a:solidFill>
                <a:latin typeface="+mn-lt"/>
                <a:ea typeface="+mn-ea"/>
                <a:cs typeface="+mn-cs"/>
              </a:rPr>
              <a:t>Ablex</a:t>
            </a:r>
            <a:r>
              <a:rPr lang="en-US" sz="1200" kern="1200" dirty="0" smtClean="0">
                <a:solidFill>
                  <a:schemeClr val="tx1"/>
                </a:solidFill>
                <a:latin typeface="+mn-lt"/>
                <a:ea typeface="+mn-ea"/>
                <a:cs typeface="+mn-cs"/>
              </a:rPr>
              <a:t> Publishing.</a:t>
            </a:r>
          </a:p>
          <a:p>
            <a:pPr rtl="0"/>
            <a:r>
              <a:rPr lang="en-US" sz="1200" kern="1200" dirty="0" err="1" smtClean="0">
                <a:solidFill>
                  <a:schemeClr val="tx1"/>
                </a:solidFill>
                <a:latin typeface="+mn-lt"/>
                <a:ea typeface="+mn-ea"/>
                <a:cs typeface="+mn-cs"/>
              </a:rPr>
              <a:t>Schunk</a:t>
            </a:r>
            <a:r>
              <a:rPr lang="en-US" sz="1200" kern="1200" dirty="0" smtClean="0">
                <a:solidFill>
                  <a:schemeClr val="tx1"/>
                </a:solidFill>
                <a:latin typeface="+mn-lt"/>
                <a:ea typeface="+mn-ea"/>
                <a:cs typeface="+mn-cs"/>
              </a:rPr>
              <a:t>, D. H., &amp; </a:t>
            </a:r>
            <a:r>
              <a:rPr lang="en-US" sz="1200" kern="1200" dirty="0" err="1" smtClean="0">
                <a:solidFill>
                  <a:schemeClr val="tx1"/>
                </a:solidFill>
                <a:latin typeface="+mn-lt"/>
                <a:ea typeface="+mn-ea"/>
                <a:cs typeface="+mn-cs"/>
              </a:rPr>
              <a:t>Pajares</a:t>
            </a:r>
            <a:r>
              <a:rPr lang="en-US" sz="1200" kern="1200" dirty="0" smtClean="0">
                <a:solidFill>
                  <a:schemeClr val="tx1"/>
                </a:solidFill>
                <a:latin typeface="+mn-lt"/>
                <a:ea typeface="+mn-ea"/>
                <a:cs typeface="+mn-cs"/>
              </a:rPr>
              <a:t>, F. (2002). The development of academic self-efficacy. In A. </a:t>
            </a:r>
            <a:r>
              <a:rPr lang="en-US" sz="1200" kern="1200" dirty="0" err="1" smtClean="0">
                <a:solidFill>
                  <a:schemeClr val="tx1"/>
                </a:solidFill>
                <a:latin typeface="+mn-lt"/>
                <a:ea typeface="+mn-ea"/>
                <a:cs typeface="+mn-cs"/>
              </a:rPr>
              <a:t>Wigfield</a:t>
            </a:r>
            <a:r>
              <a:rPr lang="en-US" sz="1200" kern="1200" dirty="0" smtClean="0">
                <a:solidFill>
                  <a:schemeClr val="tx1"/>
                </a:solidFill>
                <a:latin typeface="+mn-lt"/>
                <a:ea typeface="+mn-ea"/>
                <a:cs typeface="+mn-cs"/>
              </a:rPr>
              <a:t> &amp; J. Eccles (Eds.),</a:t>
            </a:r>
            <a:r>
              <a:rPr lang="en-US" sz="1200" i="1" kern="1200" dirty="0" smtClean="0">
                <a:solidFill>
                  <a:schemeClr val="tx1"/>
                </a:solidFill>
                <a:latin typeface="+mn-lt"/>
                <a:ea typeface="+mn-ea"/>
                <a:cs typeface="+mn-cs"/>
              </a:rPr>
              <a:t>Development of achievement motivation</a:t>
            </a:r>
            <a:r>
              <a:rPr lang="en-US" sz="1200" kern="1200" dirty="0" smtClean="0">
                <a:solidFill>
                  <a:schemeClr val="tx1"/>
                </a:solidFill>
                <a:latin typeface="+mn-lt"/>
                <a:ea typeface="+mn-ea"/>
                <a:cs typeface="+mn-cs"/>
              </a:rPr>
              <a:t> (pp. 16-31). San Diego: Academic Press.</a:t>
            </a:r>
          </a:p>
          <a:p>
            <a:pPr rtl="0"/>
            <a:r>
              <a:rPr lang="en-US" sz="1200" kern="1200" dirty="0" err="1" smtClean="0">
                <a:solidFill>
                  <a:schemeClr val="tx1"/>
                </a:solidFill>
                <a:latin typeface="+mn-lt"/>
                <a:ea typeface="+mn-ea"/>
                <a:cs typeface="+mn-cs"/>
              </a:rPr>
              <a:t>Bandura</a:t>
            </a:r>
            <a:r>
              <a:rPr lang="en-US" sz="1200" kern="1200" dirty="0" smtClean="0">
                <a:solidFill>
                  <a:schemeClr val="tx1"/>
                </a:solidFill>
                <a:latin typeface="+mn-lt"/>
                <a:ea typeface="+mn-ea"/>
                <a:cs typeface="+mn-cs"/>
              </a:rPr>
              <a:t>, A. &amp; Walters, R.H. (1963). </a:t>
            </a:r>
            <a:r>
              <a:rPr lang="en-US" sz="1200" i="1" kern="1200" dirty="0" smtClean="0">
                <a:solidFill>
                  <a:schemeClr val="tx1"/>
                </a:solidFill>
                <a:latin typeface="+mn-lt"/>
                <a:ea typeface="+mn-ea"/>
                <a:cs typeface="+mn-cs"/>
              </a:rPr>
              <a:t>Social Learning and Personality Development</a:t>
            </a:r>
            <a:r>
              <a:rPr lang="en-US" sz="1200" kern="1200" dirty="0" smtClean="0">
                <a:solidFill>
                  <a:schemeClr val="tx1"/>
                </a:solidFill>
                <a:latin typeface="+mn-lt"/>
                <a:ea typeface="+mn-ea"/>
                <a:cs typeface="+mn-cs"/>
              </a:rPr>
              <a:t>. New York: Holt, Rinehart &amp; Winston.</a:t>
            </a:r>
          </a:p>
          <a:p>
            <a:pPr rtl="0"/>
            <a:r>
              <a:rPr lang="en-US" sz="1200" kern="1200" dirty="0" smtClean="0">
                <a:solidFill>
                  <a:schemeClr val="tx1"/>
                </a:solidFill>
                <a:latin typeface="+mn-lt"/>
                <a:ea typeface="+mn-ea"/>
                <a:cs typeface="+mn-cs"/>
              </a:rPr>
              <a:t>Miller, N.E. &amp; Dollard, J. (1941). </a:t>
            </a:r>
            <a:r>
              <a:rPr lang="en-US" sz="1200" i="1" kern="1200" dirty="0" smtClean="0">
                <a:solidFill>
                  <a:schemeClr val="tx1"/>
                </a:solidFill>
                <a:latin typeface="+mn-lt"/>
                <a:ea typeface="+mn-ea"/>
                <a:cs typeface="+mn-cs"/>
              </a:rPr>
              <a:t>Social Learning and Imitation. </a:t>
            </a:r>
            <a:r>
              <a:rPr lang="en-US" sz="1200" kern="1200" dirty="0" smtClean="0">
                <a:solidFill>
                  <a:schemeClr val="tx1"/>
                </a:solidFill>
                <a:latin typeface="+mn-lt"/>
                <a:ea typeface="+mn-ea"/>
                <a:cs typeface="+mn-cs"/>
              </a:rPr>
              <a:t>New Haven, CT: Yale University Press.</a:t>
            </a:r>
          </a:p>
          <a:p>
            <a:pPr rtl="0"/>
            <a:r>
              <a:rPr lang="en-US" sz="1200" kern="1200" dirty="0" smtClean="0">
                <a:solidFill>
                  <a:schemeClr val="tx1"/>
                </a:solidFill>
                <a:latin typeface="+mn-lt"/>
                <a:ea typeface="+mn-ea"/>
                <a:cs typeface="+mn-cs"/>
              </a:rPr>
              <a:t>See </a:t>
            </a:r>
            <a:r>
              <a:rPr lang="en-US" sz="1200" u="none" strike="noStrike" kern="1200" dirty="0" smtClean="0">
                <a:solidFill>
                  <a:schemeClr val="tx1"/>
                </a:solidFill>
                <a:latin typeface="+mn-lt"/>
                <a:ea typeface="+mn-ea"/>
                <a:cs typeface="+mn-cs"/>
                <a:hlinkClick r:id="rId3"/>
              </a:rPr>
              <a:t>Interpersonal Communication and Relations</a:t>
            </a:r>
            <a:r>
              <a:rPr lang="en-US" sz="1200" kern="1200" dirty="0" smtClean="0">
                <a:solidFill>
                  <a:schemeClr val="tx1"/>
                </a:solidFill>
                <a:latin typeface="+mn-lt"/>
                <a:ea typeface="+mn-ea"/>
                <a:cs typeface="+mn-cs"/>
              </a:rPr>
              <a:t>, </a:t>
            </a:r>
            <a:r>
              <a:rPr lang="en-US" sz="1200" u="none" strike="noStrike" kern="1200" dirty="0" smtClean="0">
                <a:solidFill>
                  <a:schemeClr val="tx1"/>
                </a:solidFill>
                <a:latin typeface="+mn-lt"/>
                <a:ea typeface="+mn-ea"/>
                <a:cs typeface="+mn-cs"/>
                <a:hlinkClick r:id="rId4"/>
              </a:rPr>
              <a:t>Health Communication</a:t>
            </a:r>
            <a:r>
              <a:rPr lang="en-US" sz="1200" kern="1200" dirty="0" smtClean="0">
                <a:solidFill>
                  <a:schemeClr val="tx1"/>
                </a:solidFill>
                <a:latin typeface="+mn-lt"/>
                <a:ea typeface="+mn-ea"/>
                <a:cs typeface="+mn-cs"/>
              </a:rPr>
              <a:t>.</a:t>
            </a:r>
          </a:p>
          <a:p>
            <a:pPr rtl="0"/>
            <a:r>
              <a:rPr lang="en-US" sz="1200" kern="1200" dirty="0" smtClean="0">
                <a:solidFill>
                  <a:schemeClr val="tx1"/>
                </a:solidFill>
                <a:latin typeface="+mn-lt"/>
                <a:ea typeface="+mn-ea"/>
                <a:cs typeface="+mn-cs"/>
              </a:rPr>
              <a:t> </a:t>
            </a:r>
          </a:p>
          <a:p>
            <a:pPr rtl="0"/>
            <a:r>
              <a:rPr lang="en-US" sz="1200" kern="1200" dirty="0" smtClean="0">
                <a:solidFill>
                  <a:schemeClr val="tx1"/>
                </a:solidFill>
                <a:latin typeface="+mn-lt"/>
                <a:ea typeface="+mn-ea"/>
                <a:cs typeface="+mn-cs"/>
              </a:rPr>
              <a:t> </a:t>
            </a:r>
          </a:p>
          <a:p>
            <a:pPr algn="l" rtl="0"/>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42</a:t>
            </a:fld>
            <a:endParaRPr lang="ar-S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If</a:t>
            </a:r>
            <a:r>
              <a:rPr lang="en-US" baseline="0" dirty="0" smtClean="0"/>
              <a:t> You Active We Use </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44</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نسخ</a:t>
            </a:r>
            <a:r>
              <a:rPr lang="ar-SA" baseline="0" dirty="0" smtClean="0"/>
              <a:t> كتابة لا تظهر   مميز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47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 </a:t>
            </a:r>
            <a:r>
              <a:rPr lang="en-US" baseline="0" dirty="0" smtClean="0"/>
              <a:t> </a:t>
            </a:r>
            <a:r>
              <a:rPr lang="en-US" dirty="0" smtClean="0"/>
              <a:t>Draw</a:t>
            </a:r>
            <a:r>
              <a:rPr lang="en-US" baseline="0" dirty="0" smtClean="0"/>
              <a:t> The Structure of A Muslim Family Show Inner Care and Example of </a:t>
            </a:r>
            <a:r>
              <a:rPr lang="en-US" baseline="0" dirty="0" err="1" smtClean="0"/>
              <a:t>Muharim</a:t>
            </a:r>
            <a:r>
              <a:rPr lang="en-US" baseline="0" dirty="0" smtClean="0"/>
              <a:t> </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54</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lnSpcReduction="10000"/>
          </a:bodyPr>
          <a:lstStyle/>
          <a:p>
            <a:r>
              <a:rPr lang="en-US" dirty="0" smtClean="0"/>
              <a:t>Environ =forces</a:t>
            </a:r>
            <a:r>
              <a:rPr lang="en-US" baseline="0" dirty="0" smtClean="0"/>
              <a:t> </a:t>
            </a:r>
          </a:p>
          <a:p>
            <a:endParaRPr lang="en-US" baseline="0" dirty="0" smtClean="0"/>
          </a:p>
          <a:p>
            <a:r>
              <a:rPr lang="en-US" b="1" dirty="0" smtClean="0"/>
              <a:t>Abstract</a:t>
            </a:r>
          </a:p>
          <a:p>
            <a:r>
              <a:rPr lang="en-US" dirty="0" smtClean="0"/>
              <a:t>Social work knowledge and skills are socially constructed. Professional social work was initiated in the Western world in the early twentieth century on the basis of a secular, euro-centric worldview (Graham, 2002, 2005). Thus, social work is shaped by the European and North American (hereafter the West) socio-cultural contexts in which it originates (Payne, 1997). However, multicultural sensitivity has been a value held by the social work profession for decades (e.g., </a:t>
            </a:r>
            <a:r>
              <a:rPr lang="en-US" dirty="0" err="1" smtClean="0"/>
              <a:t>Latting</a:t>
            </a:r>
            <a:r>
              <a:rPr lang="en-US" dirty="0" smtClean="0"/>
              <a:t>, 1990). Additionally, as professional social work is </a:t>
            </a:r>
            <a:r>
              <a:rPr lang="en-US" dirty="0" err="1" smtClean="0"/>
              <a:t>internationalised</a:t>
            </a:r>
            <a:r>
              <a:rPr lang="en-US" dirty="0" smtClean="0"/>
              <a:t>, its </a:t>
            </a:r>
            <a:r>
              <a:rPr lang="en-US" dirty="0" err="1" smtClean="0"/>
              <a:t>indigenisation</a:t>
            </a:r>
            <a:r>
              <a:rPr lang="en-US" dirty="0" smtClean="0"/>
              <a:t> has been gaining more acceptance lately world wide (</a:t>
            </a:r>
            <a:r>
              <a:rPr lang="en-US" dirty="0" err="1" smtClean="0"/>
              <a:t>Hokenstad</a:t>
            </a:r>
            <a:r>
              <a:rPr lang="en-US" dirty="0" smtClean="0"/>
              <a:t>, </a:t>
            </a:r>
            <a:r>
              <a:rPr lang="en-US" dirty="0" err="1" smtClean="0"/>
              <a:t>Khinduka</a:t>
            </a:r>
            <a:r>
              <a:rPr lang="en-US" dirty="0" smtClean="0"/>
              <a:t>, &amp; </a:t>
            </a:r>
            <a:r>
              <a:rPr lang="en-US" dirty="0" err="1" smtClean="0"/>
              <a:t>Midgley</a:t>
            </a:r>
            <a:r>
              <a:rPr lang="en-US" dirty="0" smtClean="0"/>
              <a:t>, 1992; </a:t>
            </a:r>
            <a:r>
              <a:rPr lang="en-US" dirty="0" err="1" smtClean="0"/>
              <a:t>Hokenstad</a:t>
            </a:r>
            <a:r>
              <a:rPr lang="en-US" dirty="0" smtClean="0"/>
              <a:t>, </a:t>
            </a:r>
            <a:r>
              <a:rPr lang="en-US" dirty="0" err="1" smtClean="0"/>
              <a:t>Midgley</a:t>
            </a:r>
            <a:r>
              <a:rPr lang="en-US" dirty="0" smtClean="0"/>
              <a:t>, 1997). As well, as more and more models of social work emphasize the importance of understanding clients’ worldview for effective social work, integration of spirituality in social work is increasingly being called for. As Van Hook, </a:t>
            </a:r>
            <a:r>
              <a:rPr lang="en-US" dirty="0" err="1" smtClean="0"/>
              <a:t>Hugen</a:t>
            </a:r>
            <a:r>
              <a:rPr lang="en-US" dirty="0" smtClean="0"/>
              <a:t>, and </a:t>
            </a:r>
            <a:r>
              <a:rPr lang="en-US" dirty="0" err="1" smtClean="0"/>
              <a:t>Aguira</a:t>
            </a:r>
            <a:r>
              <a:rPr lang="en-US" dirty="0" smtClean="0"/>
              <a:t> put it, “as </a:t>
            </a:r>
            <a:r>
              <a:rPr lang="en-US" dirty="0" err="1" smtClean="0"/>
              <a:t>wholistic</a:t>
            </a:r>
            <a:r>
              <a:rPr lang="en-US" dirty="0" smtClean="0"/>
              <a:t>, empowerment-focused, and culturally appropriate approaches to social work practice become more widely adopted, the ability to integrate spirituality and religion into practice will become a critical professional skill.” (2001, p. 3). However, since Islam is a complete way of life, spirituality is viewed in Islam as uniquely comprehensive (e.g., </a:t>
            </a:r>
            <a:r>
              <a:rPr lang="en-US" dirty="0" err="1" smtClean="0"/>
              <a:t>Abdalati</a:t>
            </a:r>
            <a:r>
              <a:rPr lang="en-US" dirty="0" smtClean="0"/>
              <a:t>, 1986; </a:t>
            </a:r>
            <a:r>
              <a:rPr lang="en-US" dirty="0" err="1" smtClean="0"/>
              <a:t>Barise</a:t>
            </a:r>
            <a:r>
              <a:rPr lang="en-US" dirty="0" smtClean="0"/>
              <a:t> &amp; France, 2004; </a:t>
            </a:r>
            <a:r>
              <a:rPr lang="en-US" dirty="0" err="1" smtClean="0"/>
              <a:t>Haneef</a:t>
            </a:r>
            <a:r>
              <a:rPr lang="en-US" dirty="0" smtClean="0"/>
              <a:t>, 1999; </a:t>
            </a:r>
            <a:r>
              <a:rPr lang="en-US" dirty="0" err="1" smtClean="0"/>
              <a:t>Lahkim</a:t>
            </a:r>
            <a:r>
              <a:rPr lang="en-US" dirty="0" smtClean="0"/>
              <a:t>, </a:t>
            </a:r>
            <a:r>
              <a:rPr lang="en-US" dirty="0" err="1" smtClean="0"/>
              <a:t>Barise</a:t>
            </a:r>
            <a:r>
              <a:rPr lang="en-US" dirty="0" smtClean="0"/>
              <a:t>, &amp; </a:t>
            </a:r>
            <a:r>
              <a:rPr lang="en-US" dirty="0" err="1" smtClean="0"/>
              <a:t>Boukhobza</a:t>
            </a:r>
            <a:r>
              <a:rPr lang="en-US" dirty="0" smtClean="0"/>
              <a:t>, 2004; </a:t>
            </a:r>
            <a:r>
              <a:rPr lang="en-US" dirty="0" err="1" smtClean="0"/>
              <a:t>Zaid</a:t>
            </a:r>
            <a:r>
              <a:rPr lang="en-US" dirty="0" smtClean="0"/>
              <a:t> &amp; </a:t>
            </a:r>
            <a:r>
              <a:rPr lang="en-US" dirty="0" err="1" smtClean="0"/>
              <a:t>Barise</a:t>
            </a:r>
            <a:r>
              <a:rPr lang="en-US" dirty="0" smtClean="0"/>
              <a:t>, 2004).</a:t>
            </a:r>
          </a:p>
          <a:p>
            <a:endParaRPr lang="en-US" baseline="0" dirty="0" smtClean="0"/>
          </a:p>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55</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77500" lnSpcReduction="20000"/>
          </a:bodyPr>
          <a:lstStyle/>
          <a:p>
            <a:r>
              <a:rPr lang="en-US" b="1" dirty="0" smtClean="0"/>
              <a:t>Pervasive = Persistent  </a:t>
            </a:r>
          </a:p>
          <a:p>
            <a:r>
              <a:rPr lang="en-US" b="1" dirty="0" smtClean="0"/>
              <a:t>Awakening  </a:t>
            </a:r>
          </a:p>
          <a:p>
            <a:r>
              <a:rPr lang="en-US" b="1" dirty="0" smtClean="0"/>
              <a:t>Conclusion</a:t>
            </a:r>
          </a:p>
          <a:p>
            <a:r>
              <a:rPr lang="en-US" dirty="0" smtClean="0"/>
              <a:t>Professional social work emerged and developed in the Western world on the basis of Eurocentric worldview (Al-</a:t>
            </a:r>
            <a:r>
              <a:rPr lang="en-US" dirty="0" err="1" smtClean="0"/>
              <a:t>Krenawi</a:t>
            </a:r>
            <a:r>
              <a:rPr lang="en-US" dirty="0" smtClean="0"/>
              <a:t> &amp; Graham, 2003a; Graham, 2005). However, due to social, legal, and professional realities in Canada, it is imperative that all social workers should be able to function in a multicultural society. Muslims presently form a significant part of the demographic composition of the Canadian society. Although professional social work has made advances in the development of general principles of multicultural social work, little is still known about how the teachings of Islam could contribute to social work with Canadian Muslims. Likewise, I am not aware of the existence of any Islam-based social work practice models elsewhere in the world. While the principles of multicultural work remain necessary, I raise in this article religion-specific aspects of Muslim life that could inform social workers. I argue that while there are close similarities between the teachings of Islam and core social work values including upholding human dignity, social justice, helping the needy, and integrity, there are many points of divergence between the dominant conceptions in mainstream social work and the teachings of Islam. Differences in epistemological, ontological, and cosmological worldviews are case in point. Other differences between the Islamic perspective and the dominant approach to professional social work include the nature of spirituality and its scope, the nature and hierarchy of human needs, the source of help, the nature of problems and their solutions, to name but a few.</a:t>
            </a:r>
          </a:p>
          <a:p>
            <a:r>
              <a:rPr lang="en-US" dirty="0" smtClean="0"/>
              <a:t>In this article, I attempt to go beyond the listing of social work-related concepts in Islam and making comparisons with mainstream social work, to proposing an Islam-based social work practice model. In this model, I articulate 11 Islamic problem-solving/growth-related concepts in terms of the conventional social work problem-solving processes of assessment, intervention planning, implementation, and evaluation. However, this attempt must be understood for what it is. The proposed model is a client-</a:t>
            </a:r>
            <a:r>
              <a:rPr lang="en-US" dirty="0" err="1" smtClean="0"/>
              <a:t>centred</a:t>
            </a:r>
            <a:r>
              <a:rPr lang="en-US" dirty="0" smtClean="0"/>
              <a:t>, problem-solving/personal transformation model, rather than a full-fledged, prescriptive social work practice model that tells the social worker what to do. It is based on my own understanding of, and life-long experience as a follower of, Islam. I am still undertaking studies aimed at developing the current model further into a more complete practice model. The revised model would indicate what the social worker could do to help the clients through the proposed growth/problem-solving process. The refined practice model could then be empirically validated. However, it must be reiterated that even empirically validated models should be considered more like one tool in a toolbox, rather than a master key that can be used for every situation! The model is intended for clients who believe in and want to practice Islam, wherever they live in the world. Nonetheless, social workers should be aware of the different cultures as well as levels of acculturation and religiosity within the Muslim community. With these caveats in mind, it is then up to individual social workers to decide whether, how, to what extent, and in what situations they want to use the proposed model. The arguments I make in this article are intend to stimulate further dialogue on </a:t>
            </a:r>
            <a:r>
              <a:rPr lang="en-US" dirty="0" err="1" smtClean="0"/>
              <a:t>indigenisation</a:t>
            </a:r>
            <a:r>
              <a:rPr lang="en-US" dirty="0" smtClean="0"/>
              <a:t> of social work in general and within the context of Muslims in particular.</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56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sz="1800" b="1" dirty="0" smtClean="0">
                <a:latin typeface="Arial Black" pitchFamily="34" charset="0"/>
              </a:rPr>
              <a:t>Because</a:t>
            </a:r>
            <a:r>
              <a:rPr lang="en-US" sz="1800" b="1" baseline="0" dirty="0" smtClean="0">
                <a:latin typeface="Arial Black" pitchFamily="34" charset="0"/>
              </a:rPr>
              <a:t> </a:t>
            </a:r>
          </a:p>
          <a:p>
            <a:pPr algn="ctr">
              <a:buFontTx/>
              <a:buChar char="-"/>
            </a:pPr>
            <a:r>
              <a:rPr lang="en-US" sz="1800" b="1" baseline="0" dirty="0" smtClean="0">
                <a:latin typeface="Arial Black" pitchFamily="34" charset="0"/>
              </a:rPr>
              <a:t>Its part of my JD </a:t>
            </a:r>
          </a:p>
          <a:p>
            <a:pPr algn="ctr">
              <a:buFontTx/>
              <a:buChar char="-"/>
            </a:pPr>
            <a:r>
              <a:rPr lang="en-US" sz="1800" b="1" baseline="0" dirty="0" smtClean="0">
                <a:latin typeface="Arial Black" pitchFamily="34" charset="0"/>
              </a:rPr>
              <a:t>Assure Quality of Health of </a:t>
            </a:r>
            <a:r>
              <a:rPr lang="en-US" sz="1800" b="1" baseline="0" dirty="0" err="1" smtClean="0">
                <a:latin typeface="Arial Black" pitchFamily="34" charset="0"/>
              </a:rPr>
              <a:t>Indivisua</a:t>
            </a:r>
            <a:r>
              <a:rPr lang="en-US" sz="1800" b="1" baseline="0" dirty="0" smtClean="0">
                <a:latin typeface="Arial Black" pitchFamily="34" charset="0"/>
              </a:rPr>
              <a:t>, family and society </a:t>
            </a:r>
            <a:endParaRPr lang="en-US" sz="1800" b="1" dirty="0" smtClean="0">
              <a:latin typeface="Arial Black" pitchFamily="34" charset="0"/>
            </a:endParaRPr>
          </a:p>
          <a:p>
            <a:pPr algn="ctr"/>
            <a:r>
              <a:rPr lang="en-US" sz="1800" b="1" dirty="0" smtClean="0">
                <a:latin typeface="Arial Black" pitchFamily="34" charset="0"/>
              </a:rPr>
              <a:t>Why </a:t>
            </a:r>
            <a:r>
              <a:rPr lang="en-US" dirty="0" smtClean="0"/>
              <a:t>….. is there person, individual, family, people social, society…… ?!!  </a:t>
            </a:r>
            <a:endParaRPr lang="ar-SA" dirty="0" smtClean="0"/>
          </a:p>
          <a:p>
            <a:pPr algn="ctr"/>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10</a:t>
            </a:fld>
            <a:endParaRPr lang="ar-S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248300-7776-4A45-8148-6FAB9A90E86C}" type="slidenum">
              <a:rPr lang="en-US"/>
              <a:pPr/>
              <a:t>60</a:t>
            </a:fld>
            <a:endParaRPr lang="en-US"/>
          </a:p>
        </p:txBody>
      </p:sp>
      <p:sp>
        <p:nvSpPr>
          <p:cNvPr id="181250" name="Rectangle 2"/>
          <p:cNvSpPr>
            <a:spLocks noGrp="1" noRot="1" noChangeAspect="1" noChangeArrowheads="1" noTextEdit="1"/>
          </p:cNvSpPr>
          <p:nvPr>
            <p:ph type="sldImg"/>
          </p:nvPr>
        </p:nvSpPr>
        <p:spPr>
          <a:xfrm>
            <a:off x="1144588" y="685800"/>
            <a:ext cx="4570412" cy="3429000"/>
          </a:xfrm>
          <a:ln/>
        </p:spPr>
      </p:sp>
      <p:sp>
        <p:nvSpPr>
          <p:cNvPr id="181251" name="Rectangle 3"/>
          <p:cNvSpPr>
            <a:spLocks noGrp="1" noChangeArrowheads="1"/>
          </p:cNvSpPr>
          <p:nvPr>
            <p:ph type="body" idx="1"/>
          </p:nvPr>
        </p:nvSpPr>
        <p:spPr>
          <a:xfrm>
            <a:off x="685182" y="4342847"/>
            <a:ext cx="5487637" cy="4115274"/>
          </a:xfrm>
        </p:spPr>
        <p:txBody>
          <a:bodyPr/>
          <a:lstStyle/>
          <a:p>
            <a:pPr>
              <a:lnSpc>
                <a:spcPct val="80000"/>
              </a:lnSpc>
            </a:pPr>
            <a:endParaRPr lang="en-US" sz="800" b="1" dirty="0" smtClean="0"/>
          </a:p>
          <a:p>
            <a:pPr>
              <a:lnSpc>
                <a:spcPct val="80000"/>
              </a:lnSpc>
            </a:pPr>
            <a:endParaRPr lang="en-US" sz="800" b="1" dirty="0" smtClean="0"/>
          </a:p>
          <a:p>
            <a:pPr>
              <a:lnSpc>
                <a:spcPct val="80000"/>
              </a:lnSpc>
            </a:pPr>
            <a:r>
              <a:rPr lang="en-US" sz="800" b="1" dirty="0" smtClean="0"/>
              <a:t>Introduction</a:t>
            </a:r>
            <a:endParaRPr lang="en-US" sz="800" b="1" dirty="0"/>
          </a:p>
          <a:p>
            <a:pPr>
              <a:lnSpc>
                <a:spcPct val="80000"/>
              </a:lnSpc>
            </a:pPr>
            <a:r>
              <a:rPr lang="en-US" sz="800" dirty="0"/>
              <a:t>“Communities today face a growing number of pressing issues.”  [</a:t>
            </a:r>
            <a:r>
              <a:rPr lang="en-US" sz="800" b="1" dirty="0"/>
              <a:t>click to showcase issue bubbles</a:t>
            </a:r>
            <a:r>
              <a:rPr lang="en-US" sz="800" dirty="0"/>
              <a:t>]</a:t>
            </a:r>
          </a:p>
          <a:p>
            <a:pPr>
              <a:lnSpc>
                <a:spcPct val="80000"/>
              </a:lnSpc>
            </a:pPr>
            <a:r>
              <a:rPr lang="en-US" sz="800" dirty="0"/>
              <a:t>“Though priorities may differ from community to community, these issues consistently arise across communities.”  </a:t>
            </a:r>
          </a:p>
          <a:p>
            <a:pPr>
              <a:lnSpc>
                <a:spcPct val="80000"/>
              </a:lnSpc>
            </a:pPr>
            <a:endParaRPr lang="en-US" sz="800" dirty="0"/>
          </a:p>
          <a:p>
            <a:pPr>
              <a:lnSpc>
                <a:spcPct val="80000"/>
              </a:lnSpc>
            </a:pPr>
            <a:r>
              <a:rPr lang="en-US" sz="800" b="1" dirty="0"/>
              <a:t>Issues Facing Communities - Outline</a:t>
            </a:r>
          </a:p>
          <a:p>
            <a:pPr>
              <a:lnSpc>
                <a:spcPct val="80000"/>
              </a:lnSpc>
            </a:pPr>
            <a:r>
              <a:rPr lang="en-US" sz="800" i="1" dirty="0"/>
              <a:t>Use examples from recent news or statistics from catchment area (local, state, national area and/or foundation’s targeted populations) to support this slide.  </a:t>
            </a:r>
          </a:p>
          <a:p>
            <a:pPr>
              <a:lnSpc>
                <a:spcPct val="80000"/>
              </a:lnSpc>
            </a:pPr>
            <a:r>
              <a:rPr lang="en-US" sz="800" i="1" dirty="0"/>
              <a:t>Some points for elaboration</a:t>
            </a:r>
            <a:r>
              <a:rPr lang="en-US" sz="800" dirty="0"/>
              <a:t>:</a:t>
            </a:r>
          </a:p>
          <a:p>
            <a:pPr>
              <a:lnSpc>
                <a:spcPct val="80000"/>
              </a:lnSpc>
              <a:buFontTx/>
              <a:buChar char="•"/>
            </a:pPr>
            <a:r>
              <a:rPr lang="en-US" sz="800" i="1" dirty="0"/>
              <a:t>Schools</a:t>
            </a:r>
            <a:r>
              <a:rPr lang="en-US" sz="800" dirty="0"/>
              <a:t> – both youth education and higher education</a:t>
            </a:r>
          </a:p>
          <a:p>
            <a:pPr>
              <a:lnSpc>
                <a:spcPct val="80000"/>
              </a:lnSpc>
              <a:buFontTx/>
              <a:buChar char="•"/>
            </a:pPr>
            <a:r>
              <a:rPr lang="en-US" sz="800" i="1" dirty="0"/>
              <a:t>Safety</a:t>
            </a:r>
            <a:r>
              <a:rPr lang="en-US" sz="800" dirty="0"/>
              <a:t> – on many levels, starting with youth safety in the home and at school; safe places for everyone to work, live and play; traffic safety; etc.</a:t>
            </a:r>
          </a:p>
          <a:p>
            <a:pPr>
              <a:lnSpc>
                <a:spcPct val="80000"/>
              </a:lnSpc>
              <a:buFontTx/>
              <a:buChar char="•"/>
            </a:pPr>
            <a:r>
              <a:rPr lang="en-US" sz="800" i="1" dirty="0"/>
              <a:t>Transportation</a:t>
            </a:r>
            <a:r>
              <a:rPr lang="en-US" sz="800" dirty="0"/>
              <a:t> – safe and affordable options for commuting; ability to access needed resources</a:t>
            </a:r>
          </a:p>
          <a:p>
            <a:pPr>
              <a:lnSpc>
                <a:spcPct val="80000"/>
              </a:lnSpc>
              <a:buFontTx/>
              <a:buChar char="•"/>
            </a:pPr>
            <a:r>
              <a:rPr lang="en-US" sz="800" i="1" dirty="0"/>
              <a:t>Pollution</a:t>
            </a:r>
            <a:r>
              <a:rPr lang="en-US" sz="800" dirty="0"/>
              <a:t> – the water we drink, the air we breathe, our food sources</a:t>
            </a:r>
          </a:p>
          <a:p>
            <a:pPr>
              <a:lnSpc>
                <a:spcPct val="80000"/>
              </a:lnSpc>
              <a:buFontTx/>
              <a:buChar char="•"/>
            </a:pPr>
            <a:r>
              <a:rPr lang="en-US" sz="800" i="1" dirty="0"/>
              <a:t>Climate change and sustainability</a:t>
            </a:r>
            <a:r>
              <a:rPr lang="en-US" sz="800" dirty="0"/>
              <a:t> – critical issue internationally</a:t>
            </a:r>
          </a:p>
          <a:p>
            <a:pPr>
              <a:lnSpc>
                <a:spcPct val="80000"/>
              </a:lnSpc>
              <a:buFontTx/>
              <a:buChar char="•"/>
            </a:pPr>
            <a:r>
              <a:rPr lang="en-US" sz="800" i="1" dirty="0"/>
              <a:t>Access to healthy foods</a:t>
            </a:r>
            <a:r>
              <a:rPr lang="en-US" sz="800" dirty="0"/>
              <a:t> – access to necessities for living (this extends beyond food)</a:t>
            </a:r>
          </a:p>
          <a:p>
            <a:pPr>
              <a:lnSpc>
                <a:spcPct val="80000"/>
              </a:lnSpc>
            </a:pPr>
            <a:endParaRPr lang="en-US" sz="800" dirty="0"/>
          </a:p>
          <a:p>
            <a:pPr>
              <a:lnSpc>
                <a:spcPct val="80000"/>
              </a:lnSpc>
            </a:pPr>
            <a:r>
              <a:rPr lang="en-US" sz="800" b="1" dirty="0"/>
              <a:t>Interrelatedness of Issues</a:t>
            </a:r>
          </a:p>
          <a:p>
            <a:pPr>
              <a:lnSpc>
                <a:spcPct val="80000"/>
              </a:lnSpc>
            </a:pPr>
            <a:r>
              <a:rPr lang="en-US" sz="800" dirty="0"/>
              <a:t>“These issues are complex and interrelated.”</a:t>
            </a:r>
          </a:p>
          <a:p>
            <a:pPr>
              <a:lnSpc>
                <a:spcPct val="80000"/>
              </a:lnSpc>
              <a:buFontTx/>
              <a:buChar char="•"/>
            </a:pPr>
            <a:r>
              <a:rPr lang="en-US" sz="800" dirty="0"/>
              <a:t>[</a:t>
            </a:r>
            <a:r>
              <a:rPr lang="en-US" sz="800" b="1" dirty="0"/>
              <a:t>click to reveal environment bubble</a:t>
            </a:r>
            <a:r>
              <a:rPr lang="en-US" sz="800" dirty="0"/>
              <a:t>] </a:t>
            </a:r>
            <a:r>
              <a:rPr lang="en-US" sz="800" i="1" dirty="0"/>
              <a:t>Highlight the links between climate change, pollution, and sustainability</a:t>
            </a:r>
            <a:endParaRPr lang="en-US" sz="800" dirty="0"/>
          </a:p>
          <a:p>
            <a:pPr>
              <a:lnSpc>
                <a:spcPct val="80000"/>
              </a:lnSpc>
              <a:buFontTx/>
              <a:buChar char="•"/>
            </a:pPr>
            <a:r>
              <a:rPr lang="en-US" sz="800" dirty="0"/>
              <a:t>[</a:t>
            </a:r>
            <a:r>
              <a:rPr lang="en-US" sz="800" b="1" dirty="0"/>
              <a:t>click to reveal economy bubble</a:t>
            </a:r>
            <a:r>
              <a:rPr lang="en-US" sz="800" dirty="0"/>
              <a:t>] </a:t>
            </a:r>
            <a:r>
              <a:rPr lang="en-US" sz="800" i="1" dirty="0"/>
              <a:t>Highlight the links between jobs, education, resources (food, clothing, etc.) and the economy </a:t>
            </a:r>
          </a:p>
          <a:p>
            <a:pPr>
              <a:lnSpc>
                <a:spcPct val="80000"/>
              </a:lnSpc>
              <a:buFontTx/>
              <a:buChar char="•"/>
            </a:pPr>
            <a:r>
              <a:rPr lang="en-US" sz="800" dirty="0"/>
              <a:t>[</a:t>
            </a:r>
            <a:r>
              <a:rPr lang="en-US" sz="800" b="1" dirty="0"/>
              <a:t>click to reveal health bubble</a:t>
            </a:r>
            <a:r>
              <a:rPr lang="en-US" sz="800" dirty="0"/>
              <a:t>] </a:t>
            </a:r>
            <a:r>
              <a:rPr lang="en-US" sz="800" i="1" dirty="0"/>
              <a:t>Health impacted by pollution, safety, ability to transport to get the resources, to get the exercise, to get to the doctor, etc</a:t>
            </a:r>
            <a:r>
              <a:rPr lang="en-US" sz="800" dirty="0"/>
              <a:t>.</a:t>
            </a:r>
          </a:p>
          <a:p>
            <a:pPr>
              <a:lnSpc>
                <a:spcPct val="80000"/>
              </a:lnSpc>
              <a:buFontTx/>
              <a:buChar char="•"/>
            </a:pPr>
            <a:r>
              <a:rPr lang="en-US" sz="800" dirty="0"/>
              <a:t>The links extend beyond what is represented by this diagram – air &amp; water quality impact health, transportation impacts access to healthy food (this diagram does not reflect all of the linkages or all of the factors)</a:t>
            </a:r>
          </a:p>
          <a:p>
            <a:pPr>
              <a:lnSpc>
                <a:spcPct val="80000"/>
              </a:lnSpc>
              <a:buFontTx/>
              <a:buChar char="•"/>
            </a:pPr>
            <a:r>
              <a:rPr lang="en-US" sz="800" dirty="0"/>
              <a:t>There are linkages between Environment, Economy &amp; Health as well </a:t>
            </a:r>
          </a:p>
          <a:p>
            <a:pPr>
              <a:lnSpc>
                <a:spcPct val="80000"/>
              </a:lnSpc>
            </a:pPr>
            <a:endParaRPr lang="en-US" sz="800" dirty="0"/>
          </a:p>
          <a:p>
            <a:pPr>
              <a:lnSpc>
                <a:spcPct val="80000"/>
              </a:lnSpc>
            </a:pPr>
            <a:r>
              <a:rPr lang="en-US" sz="800" b="1" dirty="0"/>
              <a:t>Importance of Equity</a:t>
            </a:r>
          </a:p>
          <a:p>
            <a:pPr>
              <a:lnSpc>
                <a:spcPct val="80000"/>
              </a:lnSpc>
              <a:buFontTx/>
              <a:buChar char="•"/>
            </a:pPr>
            <a:r>
              <a:rPr lang="en-US" sz="800" dirty="0"/>
              <a:t>[</a:t>
            </a:r>
            <a:r>
              <a:rPr lang="en-US" sz="800" b="1" dirty="0"/>
              <a:t>click to reveal equity bubble</a:t>
            </a:r>
            <a:r>
              <a:rPr lang="en-US" sz="800" dirty="0"/>
              <a:t>] </a:t>
            </a:r>
          </a:p>
          <a:p>
            <a:pPr>
              <a:lnSpc>
                <a:spcPct val="80000"/>
              </a:lnSpc>
              <a:buFontTx/>
              <a:buChar char="•"/>
            </a:pPr>
            <a:r>
              <a:rPr lang="en-US" sz="800" dirty="0"/>
              <a:t>“Embedded in all of these issues is the issue of equity:  Who benefits?  Who doesn’t?”</a:t>
            </a:r>
          </a:p>
          <a:p>
            <a:pPr>
              <a:lnSpc>
                <a:spcPct val="80000"/>
              </a:lnSpc>
              <a:buFontTx/>
              <a:buChar char="•"/>
            </a:pPr>
            <a:r>
              <a:rPr lang="en-US" sz="800" i="1" dirty="0"/>
              <a:t>Important to recognize how common equity concerns are across issues</a:t>
            </a:r>
          </a:p>
          <a:p>
            <a:pPr>
              <a:lnSpc>
                <a:spcPct val="80000"/>
              </a:lnSpc>
            </a:pPr>
            <a:endParaRPr lang="en-US" sz="800" i="1" dirty="0"/>
          </a:p>
          <a:p>
            <a:pPr>
              <a:lnSpc>
                <a:spcPct val="80000"/>
              </a:lnSpc>
            </a:pPr>
            <a:r>
              <a:rPr lang="en-US" sz="800" dirty="0"/>
              <a:t>-----------</a:t>
            </a:r>
          </a:p>
          <a:p>
            <a:pPr>
              <a:lnSpc>
                <a:spcPct val="80000"/>
              </a:lnSpc>
            </a:pPr>
            <a:endParaRPr lang="en-US" sz="800" dirty="0"/>
          </a:p>
          <a:p>
            <a:pPr>
              <a:lnSpc>
                <a:spcPct val="80000"/>
              </a:lnSpc>
            </a:pPr>
            <a:r>
              <a:rPr lang="en-US" sz="800" b="1" dirty="0"/>
              <a:t>NOTE</a:t>
            </a:r>
            <a:r>
              <a:rPr lang="en-US" sz="800" dirty="0"/>
              <a:t>:  The purpose of this slide is to draw linkages between areas that the targeted foundation board will find both </a:t>
            </a:r>
            <a:r>
              <a:rPr lang="en-US" sz="800" i="1" dirty="0"/>
              <a:t>familiar</a:t>
            </a:r>
            <a:r>
              <a:rPr lang="en-US" sz="800" dirty="0"/>
              <a:t> and </a:t>
            </a:r>
            <a:r>
              <a:rPr lang="en-US" sz="800" i="1" u="sng" dirty="0"/>
              <a:t>un</a:t>
            </a:r>
            <a:r>
              <a:rPr lang="en-US" sz="800" i="1" dirty="0"/>
              <a:t>familiar</a:t>
            </a:r>
            <a:r>
              <a:rPr lang="en-US" sz="800" dirty="0"/>
              <a:t>.   If the boards are of </a:t>
            </a:r>
            <a:r>
              <a:rPr lang="en-US" sz="800" u="sng" dirty="0"/>
              <a:t>non</a:t>
            </a:r>
            <a:r>
              <a:rPr lang="en-US" sz="800" dirty="0"/>
              <a:t>-health foundations, it is especially critical to link the “healthy people healthy places” framework with their respective areas of expertise.  The subjects in the white bubbles can be adjusted or altered as the presenter deems appropriate, as long as the underlying concept (the interdependence of the issues) is communicated.  </a:t>
            </a:r>
            <a:endParaRPr lang="en-US" sz="800" b="1" dirty="0"/>
          </a:p>
          <a:p>
            <a:pPr>
              <a:lnSpc>
                <a:spcPct val="80000"/>
              </a:lnSpc>
              <a:buFontTx/>
              <a:buChar char="•"/>
            </a:pPr>
            <a:endParaRPr lang="en-US" sz="8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b="1" dirty="0" smtClean="0">
                <a:latin typeface="Arial Black" pitchFamily="34" charset="0"/>
              </a:rPr>
              <a:t>What is missing ? </a:t>
            </a:r>
            <a:endParaRPr lang="ar-SA" b="1" dirty="0">
              <a:latin typeface="Arial Black" pitchFamily="34" charset="0"/>
            </a:endParaRPr>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Lack of Affordable</a:t>
            </a:r>
            <a:r>
              <a:rPr lang="en-US" baseline="0" dirty="0" smtClean="0"/>
              <a:t> Housing Lead to Health inequity </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تم </a:t>
            </a:r>
            <a:r>
              <a:rPr lang="ar-SA" dirty="0" err="1" smtClean="0"/>
              <a:t>التنبييييييييه</a:t>
            </a:r>
            <a:r>
              <a:rPr lang="ar-SA" dirty="0" smtClean="0"/>
              <a:t>  وقد اعذر من تعبب وحذر وانظر  24\2</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Still  review _ organize </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Cont. </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70</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Community Service</a:t>
            </a:r>
            <a:r>
              <a:rPr lang="en-US" baseline="0" dirty="0" smtClean="0"/>
              <a:t> Society </a:t>
            </a:r>
            <a:r>
              <a:rPr lang="en-US" dirty="0" smtClean="0"/>
              <a:t> Organize \ Strong </a:t>
            </a:r>
            <a:r>
              <a:rPr lang="en-US" dirty="0" err="1" smtClean="0"/>
              <a:t>CBuild</a:t>
            </a:r>
            <a:r>
              <a:rPr lang="en-US" dirty="0" smtClean="0"/>
              <a:t> Wellness Happiness </a:t>
            </a:r>
            <a:r>
              <a:rPr lang="en-US" dirty="0" err="1" smtClean="0"/>
              <a:t>House_Life</a:t>
            </a:r>
            <a:r>
              <a:rPr lang="en-US" baseline="0" dirty="0" smtClean="0"/>
              <a:t>  </a:t>
            </a:r>
            <a:r>
              <a:rPr lang="en-US" baseline="0" dirty="0" err="1" smtClean="0"/>
              <a:t>Family_Community_Society</a:t>
            </a:r>
            <a:r>
              <a:rPr lang="en-US" baseline="0" dirty="0" smtClean="0"/>
              <a:t> Well Healthy .. </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71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Society and </a:t>
            </a:r>
            <a:r>
              <a:rPr lang="en-US" smtClean="0"/>
              <a:t>Social Terms</a:t>
            </a:r>
            <a:r>
              <a:rPr lang="en-US" baseline="0" smtClean="0"/>
              <a:t> </a:t>
            </a:r>
          </a:p>
          <a:p>
            <a:r>
              <a:rPr lang="en-US" smtClean="0"/>
              <a:t> </a:t>
            </a:r>
          </a:p>
          <a:p>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11</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Defining</a:t>
            </a:r>
            <a:r>
              <a:rPr lang="en-US" baseline="0" dirty="0" smtClean="0"/>
              <a:t> Terms </a:t>
            </a:r>
            <a:endParaRPr lang="ar-SA" baseline="0" dirty="0" smtClean="0"/>
          </a:p>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Defining</a:t>
            </a:r>
            <a:r>
              <a:rPr lang="en-US" baseline="0" dirty="0" smtClean="0"/>
              <a:t> Terms </a:t>
            </a:r>
            <a:endParaRPr lang="ar-SA" baseline="0" dirty="0" smtClean="0"/>
          </a:p>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Defining</a:t>
            </a:r>
            <a:r>
              <a:rPr lang="en-US" baseline="0" dirty="0" smtClean="0"/>
              <a:t> Terms </a:t>
            </a:r>
            <a:endParaRPr lang="ar-SA" baseline="0" dirty="0" smtClean="0"/>
          </a:p>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Defining</a:t>
            </a:r>
            <a:r>
              <a:rPr lang="en-US" baseline="0" dirty="0" smtClean="0"/>
              <a:t> Terms </a:t>
            </a:r>
            <a:endParaRPr lang="ar-SA" baseline="0" dirty="0" smtClean="0"/>
          </a:p>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Defining</a:t>
            </a:r>
            <a:r>
              <a:rPr lang="en-US" baseline="0" dirty="0" smtClean="0"/>
              <a:t> Terms </a:t>
            </a:r>
            <a:endParaRPr lang="ar-SA" baseline="0" dirty="0" smtClean="0"/>
          </a:p>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شريحة عنوان">
    <p:spTree>
      <p:nvGrpSpPr>
        <p:cNvPr id="1" name=""/>
        <p:cNvGrpSpPr/>
        <p:nvPr/>
      </p:nvGrpSpPr>
      <p:grpSpPr>
        <a:xfrm>
          <a:off x="0" y="0"/>
          <a:ext cx="0" cy="0"/>
          <a:chOff x="0" y="0"/>
          <a:chExt cx="0" cy="0"/>
        </a:xfrm>
      </p:grpSpPr>
      <p:grpSp>
        <p:nvGrpSpPr>
          <p:cNvPr id="4" name="Group 2"/>
          <p:cNvGrpSpPr>
            <a:grpSpLocks/>
          </p:cNvGrpSpPr>
          <p:nvPr/>
        </p:nvGrpSpPr>
        <p:grpSpPr bwMode="auto">
          <a:xfrm>
            <a:off x="319088" y="1752600"/>
            <a:ext cx="8824912" cy="5129213"/>
            <a:chOff x="201" y="1104"/>
            <a:chExt cx="5559" cy="3231"/>
          </a:xfrm>
        </p:grpSpPr>
        <p:sp>
          <p:nvSpPr>
            <p:cNvPr id="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pPr>
                <a:defRPr/>
              </a:pPr>
              <a:endParaRPr lang="ar-SA"/>
            </a:p>
          </p:txBody>
        </p:sp>
        <p:sp>
          <p:nvSpPr>
            <p:cNvPr id="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ar-SA"/>
            </a:p>
          </p:txBody>
        </p:sp>
        <p:sp>
          <p:nvSpPr>
            <p:cNvPr id="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sp>
          <p:nvSpPr>
            <p:cNvPr id="1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grpSp>
      <p:sp>
        <p:nvSpPr>
          <p:cNvPr id="172041"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ar-SA"/>
              <a:t>انقر لتحرير نمط العنوان الرئيسي</a:t>
            </a:r>
          </a:p>
        </p:txBody>
      </p:sp>
      <p:sp>
        <p:nvSpPr>
          <p:cNvPr id="172042"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ar-SA"/>
              <a:t>انقر لتحرير نمط العنوان الثانوي الرئيسي</a:t>
            </a:r>
          </a:p>
        </p:txBody>
      </p:sp>
      <p:sp>
        <p:nvSpPr>
          <p:cNvPr id="11" name="Rectangle 11"/>
          <p:cNvSpPr>
            <a:spLocks noGrp="1" noChangeArrowheads="1"/>
          </p:cNvSpPr>
          <p:nvPr>
            <p:ph type="dt" sz="quarter" idx="10"/>
          </p:nvPr>
        </p:nvSpPr>
        <p:spPr>
          <a:xfrm>
            <a:off x="990600" y="6245225"/>
            <a:ext cx="1901825" cy="476250"/>
          </a:xfrm>
        </p:spPr>
        <p:txBody>
          <a:bodyPr/>
          <a:lstStyle>
            <a:lvl1pPr>
              <a:defRPr/>
            </a:lvl1pPr>
          </a:lstStyle>
          <a:p>
            <a:pPr>
              <a:defRPr/>
            </a:pPr>
            <a:r>
              <a:rPr lang="ar-SA" smtClean="0"/>
              <a:t>JohaliSOCHE2014_2017</a:t>
            </a:r>
            <a:endParaRPr lang="en-US"/>
          </a:p>
        </p:txBody>
      </p:sp>
      <p:sp>
        <p:nvSpPr>
          <p:cNvPr id="12" name="Rectangle 12"/>
          <p:cNvSpPr>
            <a:spLocks noGrp="1" noChangeArrowheads="1"/>
          </p:cNvSpPr>
          <p:nvPr>
            <p:ph type="ftr" sz="quarter" idx="11"/>
          </p:nvPr>
        </p:nvSpPr>
        <p:spPr>
          <a:xfrm>
            <a:off x="3468688" y="6245225"/>
            <a:ext cx="2895600" cy="476250"/>
          </a:xfrm>
        </p:spPr>
        <p:txBody>
          <a:bodyPr/>
          <a:lstStyle>
            <a:lvl1pPr>
              <a:defRPr/>
            </a:lvl1pPr>
          </a:lstStyle>
          <a:p>
            <a:pPr>
              <a:defRPr/>
            </a:pPr>
            <a:r>
              <a:rPr lang="en-US" smtClean="0"/>
              <a:t>CHS383</a:t>
            </a:r>
            <a:endParaRPr lang="en-US"/>
          </a:p>
        </p:txBody>
      </p:sp>
      <p:sp>
        <p:nvSpPr>
          <p:cNvPr id="13" name="Rectangle 13"/>
          <p:cNvSpPr>
            <a:spLocks noGrp="1" noChangeArrowheads="1"/>
          </p:cNvSpPr>
          <p:nvPr>
            <p:ph type="sldNum" sz="quarter" idx="12"/>
          </p:nvPr>
        </p:nvSpPr>
        <p:spPr/>
        <p:txBody>
          <a:bodyPr/>
          <a:lstStyle>
            <a:lvl1pPr>
              <a:defRPr/>
            </a:lvl1pPr>
          </a:lstStyle>
          <a:p>
            <a:pPr>
              <a:defRPr/>
            </a:pPr>
            <a:fld id="{293B550A-84CC-4599-8F89-5D109A743ACA}" type="slidenum">
              <a:rPr lang="ar-SA"/>
              <a:pPr>
                <a:defRPr/>
              </a:pPr>
              <a:t>‹#›</a:t>
            </a:fld>
            <a:endParaRPr lang="en-US"/>
          </a:p>
        </p:txBody>
      </p:sp>
    </p:spTree>
  </p:cSld>
  <p:clrMapOvr>
    <a:masterClrMapping/>
  </p:clrMapOvr>
  <p:transition>
    <p:push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JohaliSOCHE2014_2017</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CHS383</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1F5A243A-E622-4083-917C-0DC1AD1570BE}" type="slidenum">
              <a:rPr lang="ar-SA"/>
              <a:pPr>
                <a:defRPr/>
              </a:pPr>
              <a:t>‹#›</a:t>
            </a:fld>
            <a:endParaRPr lang="en-US"/>
          </a:p>
        </p:txBody>
      </p:sp>
    </p:spTree>
  </p:cSld>
  <p:clrMapOvr>
    <a:masterClrMapping/>
  </p:clrMapOvr>
  <p:transition>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48463" y="244475"/>
            <a:ext cx="2097087"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44475"/>
            <a:ext cx="6138863"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JohaliSOCHE2014_2017</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CHS383</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078599C9-3804-4474-8D79-056B4E109FAE}" type="slidenum">
              <a:rPr lang="ar-SA"/>
              <a:pPr>
                <a:defRPr/>
              </a:pPr>
              <a:t>‹#›</a:t>
            </a:fld>
            <a:endParaRPr lang="en-US"/>
          </a:p>
        </p:txBody>
      </p:sp>
    </p:spTree>
  </p:cSld>
  <p:clrMapOvr>
    <a:masterClrMapping/>
  </p:clrMapOvr>
  <p:transition>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4475"/>
            <a:ext cx="8385175" cy="1431925"/>
          </a:xfrm>
        </p:spPr>
        <p:txBody>
          <a:bodyPr/>
          <a:lstStyle/>
          <a:p>
            <a:r>
              <a:rPr lang="ar-SA" smtClean="0"/>
              <a:t>انقر لتحرير نمط العنوان الرئيسي</a:t>
            </a:r>
            <a:endParaRPr lang="ar-SA"/>
          </a:p>
        </p:txBody>
      </p:sp>
      <p:sp>
        <p:nvSpPr>
          <p:cNvPr id="3" name="عنصر نائب للجدول 2"/>
          <p:cNvSpPr>
            <a:spLocks noGrp="1"/>
          </p:cNvSpPr>
          <p:nvPr>
            <p:ph type="tbl" idx="1"/>
          </p:nvPr>
        </p:nvSpPr>
        <p:spPr>
          <a:xfrm>
            <a:off x="838200" y="1905000"/>
            <a:ext cx="8007350" cy="4191000"/>
          </a:xfrm>
        </p:spPr>
        <p:txBody>
          <a:bodyPr/>
          <a:lstStyle/>
          <a:p>
            <a:pPr lvl="0"/>
            <a:endParaRPr lang="ar-SA" noProof="0" smtClean="0"/>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JohaliSOCHE2014_2017</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CHS383</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A680296D-1D93-4EC5-A06B-E33F330612CD}" type="slidenum">
              <a:rPr lang="ar-SA"/>
              <a:pPr>
                <a:defRPr/>
              </a:pPr>
              <a:t>‹#›</a:t>
            </a:fld>
            <a:endParaRPr lang="en-US"/>
          </a:p>
        </p:txBody>
      </p:sp>
    </p:spTree>
  </p:cSld>
  <p:clrMapOvr>
    <a:masterClrMapping/>
  </p:clrMapOvr>
  <p:transition>
    <p:push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عنوان، ونص،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4475"/>
            <a:ext cx="8385175" cy="1431925"/>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838200" y="1905000"/>
            <a:ext cx="3927475" cy="4191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918075" y="1905000"/>
            <a:ext cx="3927475" cy="4191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JohaliSOCHE2014_2017</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CHS383</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0494BAA8-C3CF-4114-8833-84DCFDEBC013}" type="slidenum">
              <a:rPr lang="ar-SA"/>
              <a:pPr>
                <a:defRPr/>
              </a:pPr>
              <a:t>‹#›</a:t>
            </a:fld>
            <a:endParaRPr lang="en-US"/>
          </a:p>
        </p:txBody>
      </p:sp>
    </p:spTree>
  </p:cSld>
  <p:clrMapOvr>
    <a:masterClrMapping/>
  </p:clrMapOvr>
  <p:transition>
    <p:push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عنوان، ونص، واثنان من ال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4475"/>
            <a:ext cx="8385175" cy="1431925"/>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838200" y="1905000"/>
            <a:ext cx="3927475" cy="4191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quarter" idx="2"/>
          </p:nvPr>
        </p:nvSpPr>
        <p:spPr>
          <a:xfrm>
            <a:off x="4918075" y="1905000"/>
            <a:ext cx="3927475" cy="20193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محتوى 4"/>
          <p:cNvSpPr>
            <a:spLocks noGrp="1"/>
          </p:cNvSpPr>
          <p:nvPr>
            <p:ph sz="quarter" idx="3"/>
          </p:nvPr>
        </p:nvSpPr>
        <p:spPr>
          <a:xfrm>
            <a:off x="4918075" y="4076700"/>
            <a:ext cx="3927475" cy="20193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Rectangle 11"/>
          <p:cNvSpPr>
            <a:spLocks noGrp="1" noChangeArrowheads="1"/>
          </p:cNvSpPr>
          <p:nvPr>
            <p:ph type="dt" sz="half" idx="10"/>
          </p:nvPr>
        </p:nvSpPr>
        <p:spPr>
          <a:ln/>
        </p:spPr>
        <p:txBody>
          <a:bodyPr/>
          <a:lstStyle>
            <a:lvl1pPr>
              <a:defRPr/>
            </a:lvl1pPr>
          </a:lstStyle>
          <a:p>
            <a:pPr>
              <a:defRPr/>
            </a:pPr>
            <a:r>
              <a:rPr lang="ar-SA" smtClean="0"/>
              <a:t>JohaliSOCHE2014_2017</a:t>
            </a:r>
            <a:endParaRPr lang="en-US"/>
          </a:p>
        </p:txBody>
      </p:sp>
      <p:sp>
        <p:nvSpPr>
          <p:cNvPr id="7" name="Rectangle 12"/>
          <p:cNvSpPr>
            <a:spLocks noGrp="1" noChangeArrowheads="1"/>
          </p:cNvSpPr>
          <p:nvPr>
            <p:ph type="ftr" sz="quarter" idx="11"/>
          </p:nvPr>
        </p:nvSpPr>
        <p:spPr>
          <a:ln/>
        </p:spPr>
        <p:txBody>
          <a:bodyPr/>
          <a:lstStyle>
            <a:lvl1pPr>
              <a:defRPr/>
            </a:lvl1pPr>
          </a:lstStyle>
          <a:p>
            <a:pPr>
              <a:defRPr/>
            </a:pPr>
            <a:r>
              <a:rPr lang="en-US" smtClean="0"/>
              <a:t>CHS383</a:t>
            </a:r>
            <a:endParaRPr lang="en-US"/>
          </a:p>
        </p:txBody>
      </p:sp>
      <p:sp>
        <p:nvSpPr>
          <p:cNvPr id="8" name="Rectangle 13"/>
          <p:cNvSpPr>
            <a:spLocks noGrp="1" noChangeArrowheads="1"/>
          </p:cNvSpPr>
          <p:nvPr>
            <p:ph type="sldNum" sz="quarter" idx="12"/>
          </p:nvPr>
        </p:nvSpPr>
        <p:spPr>
          <a:ln/>
        </p:spPr>
        <p:txBody>
          <a:bodyPr/>
          <a:lstStyle>
            <a:lvl1pPr>
              <a:defRPr/>
            </a:lvl1pPr>
          </a:lstStyle>
          <a:p>
            <a:pPr>
              <a:defRPr/>
            </a:pPr>
            <a:fld id="{E3DC8925-C32E-4D67-8C32-E0CE00B9AD3B}" type="slidenum">
              <a:rPr lang="ar-SA"/>
              <a:pPr>
                <a:defRPr/>
              </a:pPr>
              <a:t>‹#›</a:t>
            </a:fld>
            <a:endParaRPr lang="en-US"/>
          </a:p>
        </p:txBody>
      </p:sp>
    </p:spTree>
  </p:cSld>
  <p:clrMapOvr>
    <a:masterClrMapping/>
  </p:clrMapOvr>
  <p:transition>
    <p:push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lipArt">
  <p:cSld name="عنوان، ونص، وقصاصة فن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609600"/>
            <a:ext cx="7772400" cy="1143000"/>
          </a:xfrm>
        </p:spPr>
        <p:txBody>
          <a:bodyPr/>
          <a:lstStyle/>
          <a:p>
            <a:r>
              <a:rPr lang="ar-SA" smtClean="0"/>
              <a:t>انقر لتحرير نمط العنوان الرئيسي</a:t>
            </a:r>
            <a:endParaRPr lang="en-US"/>
          </a:p>
        </p:txBody>
      </p:sp>
      <p:sp>
        <p:nvSpPr>
          <p:cNvPr id="3" name="عنصر نائب للنص 2"/>
          <p:cNvSpPr>
            <a:spLocks noGrp="1"/>
          </p:cNvSpPr>
          <p:nvPr>
            <p:ph type="body" sz="half" idx="1"/>
          </p:nvPr>
        </p:nvSpPr>
        <p:spPr>
          <a:xfrm>
            <a:off x="685800" y="1981200"/>
            <a:ext cx="3810000" cy="4114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قصاصة الفنية 3"/>
          <p:cNvSpPr>
            <a:spLocks noGrp="1"/>
          </p:cNvSpPr>
          <p:nvPr>
            <p:ph type="clipArt" sz="half" idx="2"/>
          </p:nvPr>
        </p:nvSpPr>
        <p:spPr>
          <a:xfrm>
            <a:off x="4648200" y="1981200"/>
            <a:ext cx="3810000" cy="4114800"/>
          </a:xfrm>
        </p:spPr>
        <p:txBody>
          <a:bodyPr/>
          <a:lstStyle/>
          <a:p>
            <a:endParaRPr lang="en-US"/>
          </a:p>
        </p:txBody>
      </p:sp>
      <p:sp>
        <p:nvSpPr>
          <p:cNvPr id="5" name="عنصر نائب للتاريخ 4"/>
          <p:cNvSpPr>
            <a:spLocks noGrp="1"/>
          </p:cNvSpPr>
          <p:nvPr>
            <p:ph type="dt" sz="half" idx="10"/>
          </p:nvPr>
        </p:nvSpPr>
        <p:spPr>
          <a:xfrm>
            <a:off x="685800" y="6248400"/>
            <a:ext cx="1905000" cy="457200"/>
          </a:xfrm>
        </p:spPr>
        <p:txBody>
          <a:bodyPr/>
          <a:lstStyle>
            <a:lvl1pPr>
              <a:defRPr/>
            </a:lvl1pPr>
          </a:lstStyle>
          <a:p>
            <a:r>
              <a:rPr lang="ar-SA" smtClean="0"/>
              <a:t>JohaliSOCHE2014_2017</a:t>
            </a:r>
            <a:endParaRPr lang="en-US"/>
          </a:p>
        </p:txBody>
      </p:sp>
      <p:sp>
        <p:nvSpPr>
          <p:cNvPr id="6" name="عنصر نائب للتذييل 5"/>
          <p:cNvSpPr>
            <a:spLocks noGrp="1"/>
          </p:cNvSpPr>
          <p:nvPr>
            <p:ph type="ftr" sz="quarter" idx="11"/>
          </p:nvPr>
        </p:nvSpPr>
        <p:spPr>
          <a:xfrm>
            <a:off x="3124200" y="6248400"/>
            <a:ext cx="2895600" cy="457200"/>
          </a:xfrm>
        </p:spPr>
        <p:txBody>
          <a:bodyPr/>
          <a:lstStyle>
            <a:lvl1pPr>
              <a:defRPr/>
            </a:lvl1pPr>
          </a:lstStyle>
          <a:p>
            <a:r>
              <a:rPr lang="en-US" smtClean="0"/>
              <a:t>CHS383</a:t>
            </a:r>
            <a:endParaRPr lang="en-US"/>
          </a:p>
        </p:txBody>
      </p:sp>
      <p:sp>
        <p:nvSpPr>
          <p:cNvPr id="7" name="عنصر نائب لرقم الشريحة 6"/>
          <p:cNvSpPr>
            <a:spLocks noGrp="1"/>
          </p:cNvSpPr>
          <p:nvPr>
            <p:ph type="sldNum" sz="quarter" idx="12"/>
          </p:nvPr>
        </p:nvSpPr>
        <p:spPr>
          <a:xfrm>
            <a:off x="6553200" y="6248400"/>
            <a:ext cx="1905000" cy="457200"/>
          </a:xfrm>
        </p:spPr>
        <p:txBody>
          <a:bodyPr/>
          <a:lstStyle>
            <a:lvl1pPr>
              <a:defRPr/>
            </a:lvl1pPr>
          </a:lstStyle>
          <a:p>
            <a:fld id="{E12BFD70-46AE-4811-A6BB-9E19343BF90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JohaliSOCHE2014_2017</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CHS383</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978C93D2-0CD3-44E6-B74B-98515F7048D2}" type="slidenum">
              <a:rPr lang="ar-SA"/>
              <a:pPr>
                <a:defRPr/>
              </a:pPr>
              <a:t>‹#›</a:t>
            </a:fld>
            <a:endParaRPr lang="en-US"/>
          </a:p>
        </p:txBody>
      </p:sp>
    </p:spTree>
  </p:cSld>
  <p:clrMapOvr>
    <a:masterClrMapping/>
  </p:clrMapOvr>
  <p:transition>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JohaliSOCHE2014_2017</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CHS383</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78F46190-3E89-4D28-B71F-B414E1C1D7BD}" type="slidenum">
              <a:rPr lang="ar-SA"/>
              <a:pPr>
                <a:defRPr/>
              </a:pPr>
              <a:t>‹#›</a:t>
            </a:fld>
            <a:endParaRPr lang="en-US"/>
          </a:p>
        </p:txBody>
      </p:sp>
    </p:spTree>
  </p:cSld>
  <p:clrMapOvr>
    <a:masterClrMapping/>
  </p:clrMapOvr>
  <p:transition>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JohaliSOCHE2014_2017</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CHS383</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9B0EA7A9-6A72-4381-8E65-AED31536ADFA}" type="slidenum">
              <a:rPr lang="ar-SA"/>
              <a:pPr>
                <a:defRPr/>
              </a:pPr>
              <a:t>‹#›</a:t>
            </a:fld>
            <a:endParaRPr lang="en-US"/>
          </a:p>
        </p:txBody>
      </p:sp>
    </p:spTree>
  </p:cSld>
  <p:clrMapOvr>
    <a:masterClrMapping/>
  </p:clrMapOvr>
  <p:transition>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11"/>
          <p:cNvSpPr>
            <a:spLocks noGrp="1" noChangeArrowheads="1"/>
          </p:cNvSpPr>
          <p:nvPr>
            <p:ph type="dt" sz="half" idx="10"/>
          </p:nvPr>
        </p:nvSpPr>
        <p:spPr>
          <a:ln/>
        </p:spPr>
        <p:txBody>
          <a:bodyPr/>
          <a:lstStyle>
            <a:lvl1pPr>
              <a:defRPr/>
            </a:lvl1pPr>
          </a:lstStyle>
          <a:p>
            <a:pPr>
              <a:defRPr/>
            </a:pPr>
            <a:r>
              <a:rPr lang="ar-SA" smtClean="0"/>
              <a:t>JohaliSOCHE2014_2017</a:t>
            </a: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smtClean="0"/>
              <a:t>CHS383</a:t>
            </a: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33523621-3EC3-4F06-AE9C-254B99C3492D}" type="slidenum">
              <a:rPr lang="ar-SA"/>
              <a:pPr>
                <a:defRPr/>
              </a:pPr>
              <a:t>‹#›</a:t>
            </a:fld>
            <a:endParaRPr lang="en-US"/>
          </a:p>
        </p:txBody>
      </p:sp>
    </p:spTree>
  </p:cSld>
  <p:clrMapOvr>
    <a:masterClrMapping/>
  </p:clrMapOvr>
  <p:transition>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11"/>
          <p:cNvSpPr>
            <a:spLocks noGrp="1" noChangeArrowheads="1"/>
          </p:cNvSpPr>
          <p:nvPr>
            <p:ph type="dt" sz="half" idx="10"/>
          </p:nvPr>
        </p:nvSpPr>
        <p:spPr>
          <a:ln/>
        </p:spPr>
        <p:txBody>
          <a:bodyPr/>
          <a:lstStyle>
            <a:lvl1pPr>
              <a:defRPr/>
            </a:lvl1pPr>
          </a:lstStyle>
          <a:p>
            <a:pPr>
              <a:defRPr/>
            </a:pPr>
            <a:r>
              <a:rPr lang="ar-SA" smtClean="0"/>
              <a:t>JohaliSOCHE2014_2017</a:t>
            </a: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smtClean="0"/>
              <a:t>CHS383</a:t>
            </a: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F7F2E110-DCE5-4B4A-B952-455D71428BD0}" type="slidenum">
              <a:rPr lang="ar-SA"/>
              <a:pPr>
                <a:defRPr/>
              </a:pPr>
              <a:t>‹#›</a:t>
            </a:fld>
            <a:endParaRPr lang="en-US"/>
          </a:p>
        </p:txBody>
      </p:sp>
    </p:spTree>
  </p:cSld>
  <p:clrMapOvr>
    <a:masterClrMapping/>
  </p:clrMapOvr>
  <p:transition>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r>
              <a:rPr lang="ar-SA" smtClean="0"/>
              <a:t>JohaliSOCHE2014_2017</a:t>
            </a: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smtClean="0"/>
              <a:t>CHS383</a:t>
            </a: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EFDC60A6-13D5-4900-9D45-FC2CC50B2D43}" type="slidenum">
              <a:rPr lang="ar-SA"/>
              <a:pPr>
                <a:defRPr/>
              </a:pPr>
              <a:t>‹#›</a:t>
            </a:fld>
            <a:endParaRPr lang="en-US"/>
          </a:p>
        </p:txBody>
      </p:sp>
    </p:spTree>
  </p:cSld>
  <p:clrMapOvr>
    <a:masterClrMapping/>
  </p:clrMapOvr>
  <p:transition>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JohaliSOCHE2014_2017</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CHS383</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10AB4D0C-23E3-40C0-8C6E-2DBB31B0F1A7}" type="slidenum">
              <a:rPr lang="ar-SA"/>
              <a:pPr>
                <a:defRPr/>
              </a:pPr>
              <a:t>‹#›</a:t>
            </a:fld>
            <a:endParaRPr lang="en-US"/>
          </a:p>
        </p:txBody>
      </p:sp>
    </p:spTree>
  </p:cSld>
  <p:clrMapOvr>
    <a:masterClrMapping/>
  </p:clrMapOvr>
  <p:transition>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JohaliSOCHE2014_2017</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CHS383</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5AD71A68-5A4E-4513-8902-BC0030C273CE}" type="slidenum">
              <a:rPr lang="ar-SA"/>
              <a:pPr>
                <a:defRPr/>
              </a:pPr>
              <a:t>‹#›</a:t>
            </a:fld>
            <a:endParaRPr lang="en-US"/>
          </a:p>
        </p:txBody>
      </p:sp>
    </p:spTree>
  </p:cSld>
  <p:clrMapOvr>
    <a:masterClrMapping/>
  </p:clrMapOvr>
  <p:transition>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319088" y="1828800"/>
            <a:ext cx="8824912" cy="5029200"/>
            <a:chOff x="201" y="1152"/>
            <a:chExt cx="5559" cy="3168"/>
          </a:xfrm>
        </p:grpSpPr>
        <p:sp>
          <p:nvSpPr>
            <p:cNvPr id="171011"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ar-SA"/>
            </a:p>
          </p:txBody>
        </p:sp>
        <p:sp>
          <p:nvSpPr>
            <p:cNvPr id="171012"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pPr>
                <a:defRPr/>
              </a:pPr>
              <a:endParaRPr lang="ar-SA"/>
            </a:p>
          </p:txBody>
        </p:sp>
        <p:sp>
          <p:nvSpPr>
            <p:cNvPr id="171013"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pPr>
                <a:defRPr/>
              </a:pPr>
              <a:endParaRPr lang="ar-SA"/>
            </a:p>
          </p:txBody>
        </p:sp>
        <p:sp>
          <p:nvSpPr>
            <p:cNvPr id="171014"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171015"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ar-SA"/>
            </a:p>
          </p:txBody>
        </p:sp>
        <p:sp>
          <p:nvSpPr>
            <p:cNvPr id="171016"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sp>
          <p:nvSpPr>
            <p:cNvPr id="171017"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171018"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grpSp>
      <p:sp>
        <p:nvSpPr>
          <p:cNvPr id="171019"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effectLst>
                  <a:outerShdw blurRad="38100" dist="38100" dir="2700000" algn="tl">
                    <a:srgbClr val="000000"/>
                  </a:outerShdw>
                </a:effectLst>
              </a:defRPr>
            </a:lvl1pPr>
          </a:lstStyle>
          <a:p>
            <a:pPr>
              <a:defRPr/>
            </a:pPr>
            <a:r>
              <a:rPr lang="ar-SA" smtClean="0"/>
              <a:t>JohaliSOCHE2014_2017</a:t>
            </a:r>
            <a:endParaRPr lang="en-US"/>
          </a:p>
        </p:txBody>
      </p:sp>
      <p:sp>
        <p:nvSpPr>
          <p:cNvPr id="171020"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400">
                <a:effectLst>
                  <a:outerShdw blurRad="38100" dist="38100" dir="2700000" algn="tl">
                    <a:srgbClr val="000000"/>
                  </a:outerShdw>
                </a:effectLst>
              </a:defRPr>
            </a:lvl1pPr>
          </a:lstStyle>
          <a:p>
            <a:pPr>
              <a:defRPr/>
            </a:pPr>
            <a:r>
              <a:rPr lang="en-US" smtClean="0"/>
              <a:t>CHS383</a:t>
            </a:r>
            <a:endParaRPr lang="en-US"/>
          </a:p>
        </p:txBody>
      </p:sp>
      <p:sp>
        <p:nvSpPr>
          <p:cNvPr id="171021"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400">
                <a:effectLst>
                  <a:outerShdw blurRad="38100" dist="38100" dir="2700000" algn="tl">
                    <a:srgbClr val="000000"/>
                  </a:outerShdw>
                </a:effectLst>
              </a:defRPr>
            </a:lvl1pPr>
          </a:lstStyle>
          <a:p>
            <a:pPr>
              <a:defRPr/>
            </a:pPr>
            <a:fld id="{9FA4870F-D0AE-4E91-9926-FE30C4466623}" type="slidenum">
              <a:rPr lang="ar-SA"/>
              <a:pPr>
                <a:defRPr/>
              </a:pPr>
              <a:t>‹#›</a:t>
            </a:fld>
            <a:endParaRPr lang="en-US"/>
          </a:p>
        </p:txBody>
      </p:sp>
      <p:sp>
        <p:nvSpPr>
          <p:cNvPr id="171022"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71023"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Tree>
  </p:cSld>
  <p:clrMap bg1="dk2" tx1="lt1" bg2="dk1" tx2="lt2" accent1="accent1" accent2="accent2" accent3="accent3" accent4="accent4" accent5="accent5" accent6="accent6" hlink="hlink" folHlink="folHlink"/>
  <p:sldLayoutIdLst>
    <p:sldLayoutId id="2147483790"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 id="2147483789" r:id="rId14"/>
    <p:sldLayoutId id="2147483791" r:id="rId15"/>
  </p:sldLayoutIdLst>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171022"/>
                                        </p:tgtEl>
                                        <p:attrNameLst>
                                          <p:attrName>style.visibility</p:attrName>
                                        </p:attrNameLst>
                                      </p:cBhvr>
                                      <p:to>
                                        <p:strVal val="visible"/>
                                      </p:to>
                                    </p:set>
                                    <p:anim calcmode="lin" valueType="num">
                                      <p:cBhvr additive="base">
                                        <p:cTn id="7" dur="800" fill="hold">
                                          <p:stCondLst>
                                            <p:cond delay="0"/>
                                          </p:stCondLst>
                                        </p:cTn>
                                        <p:tgtEl>
                                          <p:spTgt spid="171022"/>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17102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171023">
                                            <p:txEl>
                                              <p:pRg st="0" end="0"/>
                                            </p:txEl>
                                          </p:spTgt>
                                        </p:tgtEl>
                                        <p:attrNameLst>
                                          <p:attrName>style.visibility</p:attrName>
                                        </p:attrNameLst>
                                      </p:cBhvr>
                                      <p:to>
                                        <p:strVal val="visible"/>
                                      </p:to>
                                    </p:set>
                                    <p:animEffect transition="in" filter="fade">
                                      <p:cBhvr>
                                        <p:cTn id="13" dur="1000"/>
                                        <p:tgtEl>
                                          <p:spTgt spid="171023">
                                            <p:txEl>
                                              <p:pRg st="0" end="0"/>
                                            </p:txEl>
                                          </p:spTgt>
                                        </p:tgtEl>
                                      </p:cBhvr>
                                    </p:animEffect>
                                    <p:anim calcmode="lin" valueType="num">
                                      <p:cBhvr>
                                        <p:cTn id="14" dur="1000" fill="hold"/>
                                        <p:tgtEl>
                                          <p:spTgt spid="171023">
                                            <p:txEl>
                                              <p:pRg st="0" end="0"/>
                                            </p:txEl>
                                          </p:spTgt>
                                        </p:tgtEl>
                                        <p:attrNameLst>
                                          <p:attrName>ppt_x</p:attrName>
                                        </p:attrNameLst>
                                      </p:cBhvr>
                                      <p:tavLst>
                                        <p:tav tm="0">
                                          <p:val>
                                            <p:strVal val="#ppt_x-.1"/>
                                          </p:val>
                                        </p:tav>
                                        <p:tav tm="100000">
                                          <p:val>
                                            <p:strVal val="#ppt_x"/>
                                          </p:val>
                                        </p:tav>
                                      </p:tavLst>
                                    </p:anim>
                                    <p:anim calcmode="lin" valueType="num">
                                      <p:cBhvr>
                                        <p:cTn id="15" dur="1000" fill="hold"/>
                                        <p:tgtEl>
                                          <p:spTgt spid="171023">
                                            <p:txEl>
                                              <p:pRg st="0" end="0"/>
                                            </p:txEl>
                                          </p:spTgt>
                                        </p:tgtEl>
                                        <p:attrNameLst>
                                          <p:attrName>ppt_y</p:attrName>
                                        </p:attrNameLst>
                                      </p:cBhvr>
                                      <p:tavLst>
                                        <p:tav tm="0">
                                          <p:val>
                                            <p:strVal val="#ppt_y"/>
                                          </p:val>
                                        </p:tav>
                                        <p:tav tm="100000">
                                          <p:val>
                                            <p:strVal val="#ppt_y"/>
                                          </p:val>
                                        </p:tav>
                                      </p:tavLst>
                                    </p:anim>
                                  </p:childTnLst>
                                </p:cTn>
                              </p:par>
                              <p:par>
                                <p:cTn id="16" presetID="40" presetClass="entr" presetSubtype="0" fill="hold" grpId="0" nodeType="withEffect">
                                  <p:stCondLst>
                                    <p:cond delay="0"/>
                                  </p:stCondLst>
                                  <p:iterate type="lt">
                                    <p:tmPct val="10000"/>
                                  </p:iterate>
                                  <p:childTnLst>
                                    <p:set>
                                      <p:cBhvr>
                                        <p:cTn id="17" dur="1" fill="hold">
                                          <p:stCondLst>
                                            <p:cond delay="0"/>
                                          </p:stCondLst>
                                        </p:cTn>
                                        <p:tgtEl>
                                          <p:spTgt spid="171023">
                                            <p:txEl>
                                              <p:pRg st="1" end="1"/>
                                            </p:txEl>
                                          </p:spTgt>
                                        </p:tgtEl>
                                        <p:attrNameLst>
                                          <p:attrName>style.visibility</p:attrName>
                                        </p:attrNameLst>
                                      </p:cBhvr>
                                      <p:to>
                                        <p:strVal val="visible"/>
                                      </p:to>
                                    </p:set>
                                    <p:animEffect transition="in" filter="fade">
                                      <p:cBhvr>
                                        <p:cTn id="18" dur="1000"/>
                                        <p:tgtEl>
                                          <p:spTgt spid="171023">
                                            <p:txEl>
                                              <p:pRg st="1" end="1"/>
                                            </p:txEl>
                                          </p:spTgt>
                                        </p:tgtEl>
                                      </p:cBhvr>
                                    </p:animEffect>
                                    <p:anim calcmode="lin" valueType="num">
                                      <p:cBhvr>
                                        <p:cTn id="19" dur="1000" fill="hold"/>
                                        <p:tgtEl>
                                          <p:spTgt spid="171023">
                                            <p:txEl>
                                              <p:pRg st="1" end="1"/>
                                            </p:txEl>
                                          </p:spTgt>
                                        </p:tgtEl>
                                        <p:attrNameLst>
                                          <p:attrName>ppt_x</p:attrName>
                                        </p:attrNameLst>
                                      </p:cBhvr>
                                      <p:tavLst>
                                        <p:tav tm="0">
                                          <p:val>
                                            <p:strVal val="#ppt_x-.1"/>
                                          </p:val>
                                        </p:tav>
                                        <p:tav tm="100000">
                                          <p:val>
                                            <p:strVal val="#ppt_x"/>
                                          </p:val>
                                        </p:tav>
                                      </p:tavLst>
                                    </p:anim>
                                    <p:anim calcmode="lin" valueType="num">
                                      <p:cBhvr>
                                        <p:cTn id="20" dur="1000" fill="hold"/>
                                        <p:tgtEl>
                                          <p:spTgt spid="171023">
                                            <p:txEl>
                                              <p:pRg st="1" end="1"/>
                                            </p:txEl>
                                          </p:spTgt>
                                        </p:tgtEl>
                                        <p:attrNameLst>
                                          <p:attrName>ppt_y</p:attrName>
                                        </p:attrNameLst>
                                      </p:cBhvr>
                                      <p:tavLst>
                                        <p:tav tm="0">
                                          <p:val>
                                            <p:strVal val="#ppt_y"/>
                                          </p:val>
                                        </p:tav>
                                        <p:tav tm="100000">
                                          <p:val>
                                            <p:strVal val="#ppt_y"/>
                                          </p:val>
                                        </p:tav>
                                      </p:tavLst>
                                    </p:anim>
                                  </p:childTnLst>
                                </p:cTn>
                              </p:par>
                              <p:par>
                                <p:cTn id="21" presetID="40" presetClass="entr" presetSubtype="0" fill="hold" grpId="0" nodeType="withEffect">
                                  <p:stCondLst>
                                    <p:cond delay="0"/>
                                  </p:stCondLst>
                                  <p:iterate type="lt">
                                    <p:tmPct val="10000"/>
                                  </p:iterate>
                                  <p:childTnLst>
                                    <p:set>
                                      <p:cBhvr>
                                        <p:cTn id="22" dur="1" fill="hold">
                                          <p:stCondLst>
                                            <p:cond delay="0"/>
                                          </p:stCondLst>
                                        </p:cTn>
                                        <p:tgtEl>
                                          <p:spTgt spid="171023">
                                            <p:txEl>
                                              <p:pRg st="2" end="2"/>
                                            </p:txEl>
                                          </p:spTgt>
                                        </p:tgtEl>
                                        <p:attrNameLst>
                                          <p:attrName>style.visibility</p:attrName>
                                        </p:attrNameLst>
                                      </p:cBhvr>
                                      <p:to>
                                        <p:strVal val="visible"/>
                                      </p:to>
                                    </p:set>
                                    <p:animEffect transition="in" filter="fade">
                                      <p:cBhvr>
                                        <p:cTn id="23" dur="1000"/>
                                        <p:tgtEl>
                                          <p:spTgt spid="171023">
                                            <p:txEl>
                                              <p:pRg st="2" end="2"/>
                                            </p:txEl>
                                          </p:spTgt>
                                        </p:tgtEl>
                                      </p:cBhvr>
                                    </p:animEffect>
                                    <p:anim calcmode="lin" valueType="num">
                                      <p:cBhvr>
                                        <p:cTn id="24" dur="1000" fill="hold"/>
                                        <p:tgtEl>
                                          <p:spTgt spid="171023">
                                            <p:txEl>
                                              <p:pRg st="2" end="2"/>
                                            </p:txEl>
                                          </p:spTgt>
                                        </p:tgtEl>
                                        <p:attrNameLst>
                                          <p:attrName>ppt_x</p:attrName>
                                        </p:attrNameLst>
                                      </p:cBhvr>
                                      <p:tavLst>
                                        <p:tav tm="0">
                                          <p:val>
                                            <p:strVal val="#ppt_x-.1"/>
                                          </p:val>
                                        </p:tav>
                                        <p:tav tm="100000">
                                          <p:val>
                                            <p:strVal val="#ppt_x"/>
                                          </p:val>
                                        </p:tav>
                                      </p:tavLst>
                                    </p:anim>
                                    <p:anim calcmode="lin" valueType="num">
                                      <p:cBhvr>
                                        <p:cTn id="25" dur="1000" fill="hold"/>
                                        <p:tgtEl>
                                          <p:spTgt spid="171023">
                                            <p:txEl>
                                              <p:pRg st="2" end="2"/>
                                            </p:txEl>
                                          </p:spTgt>
                                        </p:tgtEl>
                                        <p:attrNameLst>
                                          <p:attrName>ppt_y</p:attrName>
                                        </p:attrNameLst>
                                      </p:cBhvr>
                                      <p:tavLst>
                                        <p:tav tm="0">
                                          <p:val>
                                            <p:strVal val="#ppt_y"/>
                                          </p:val>
                                        </p:tav>
                                        <p:tav tm="100000">
                                          <p:val>
                                            <p:strVal val="#ppt_y"/>
                                          </p:val>
                                        </p:tav>
                                      </p:tavLst>
                                    </p:anim>
                                  </p:childTnLst>
                                </p:cTn>
                              </p:par>
                              <p:par>
                                <p:cTn id="26" presetID="40" presetClass="entr" presetSubtype="0" fill="hold" grpId="0" nodeType="withEffect">
                                  <p:stCondLst>
                                    <p:cond delay="0"/>
                                  </p:stCondLst>
                                  <p:iterate type="lt">
                                    <p:tmPct val="10000"/>
                                  </p:iterate>
                                  <p:childTnLst>
                                    <p:set>
                                      <p:cBhvr>
                                        <p:cTn id="27" dur="1" fill="hold">
                                          <p:stCondLst>
                                            <p:cond delay="0"/>
                                          </p:stCondLst>
                                        </p:cTn>
                                        <p:tgtEl>
                                          <p:spTgt spid="171023">
                                            <p:txEl>
                                              <p:pRg st="3" end="3"/>
                                            </p:txEl>
                                          </p:spTgt>
                                        </p:tgtEl>
                                        <p:attrNameLst>
                                          <p:attrName>style.visibility</p:attrName>
                                        </p:attrNameLst>
                                      </p:cBhvr>
                                      <p:to>
                                        <p:strVal val="visible"/>
                                      </p:to>
                                    </p:set>
                                    <p:animEffect transition="in" filter="fade">
                                      <p:cBhvr>
                                        <p:cTn id="28" dur="1000"/>
                                        <p:tgtEl>
                                          <p:spTgt spid="171023">
                                            <p:txEl>
                                              <p:pRg st="3" end="3"/>
                                            </p:txEl>
                                          </p:spTgt>
                                        </p:tgtEl>
                                      </p:cBhvr>
                                    </p:animEffect>
                                    <p:anim calcmode="lin" valueType="num">
                                      <p:cBhvr>
                                        <p:cTn id="29" dur="1000" fill="hold"/>
                                        <p:tgtEl>
                                          <p:spTgt spid="171023">
                                            <p:txEl>
                                              <p:pRg st="3" end="3"/>
                                            </p:txEl>
                                          </p:spTgt>
                                        </p:tgtEl>
                                        <p:attrNameLst>
                                          <p:attrName>ppt_x</p:attrName>
                                        </p:attrNameLst>
                                      </p:cBhvr>
                                      <p:tavLst>
                                        <p:tav tm="0">
                                          <p:val>
                                            <p:strVal val="#ppt_x-.1"/>
                                          </p:val>
                                        </p:tav>
                                        <p:tav tm="100000">
                                          <p:val>
                                            <p:strVal val="#ppt_x"/>
                                          </p:val>
                                        </p:tav>
                                      </p:tavLst>
                                    </p:anim>
                                    <p:anim calcmode="lin" valueType="num">
                                      <p:cBhvr>
                                        <p:cTn id="30" dur="1000" fill="hold"/>
                                        <p:tgtEl>
                                          <p:spTgt spid="171023">
                                            <p:txEl>
                                              <p:pRg st="3" end="3"/>
                                            </p:txEl>
                                          </p:spTgt>
                                        </p:tgtEl>
                                        <p:attrNameLst>
                                          <p:attrName>ppt_y</p:attrName>
                                        </p:attrNameLst>
                                      </p:cBhvr>
                                      <p:tavLst>
                                        <p:tav tm="0">
                                          <p:val>
                                            <p:strVal val="#ppt_y"/>
                                          </p:val>
                                        </p:tav>
                                        <p:tav tm="100000">
                                          <p:val>
                                            <p:strVal val="#ppt_y"/>
                                          </p:val>
                                        </p:tav>
                                      </p:tavLst>
                                    </p:anim>
                                  </p:childTnLst>
                                </p:cTn>
                              </p:par>
                              <p:par>
                                <p:cTn id="31" presetID="40" presetClass="entr" presetSubtype="0" fill="hold" grpId="0" nodeType="withEffect">
                                  <p:stCondLst>
                                    <p:cond delay="0"/>
                                  </p:stCondLst>
                                  <p:iterate type="lt">
                                    <p:tmPct val="10000"/>
                                  </p:iterate>
                                  <p:childTnLst>
                                    <p:set>
                                      <p:cBhvr>
                                        <p:cTn id="32" dur="1" fill="hold">
                                          <p:stCondLst>
                                            <p:cond delay="0"/>
                                          </p:stCondLst>
                                        </p:cTn>
                                        <p:tgtEl>
                                          <p:spTgt spid="171023">
                                            <p:txEl>
                                              <p:pRg st="4" end="4"/>
                                            </p:txEl>
                                          </p:spTgt>
                                        </p:tgtEl>
                                        <p:attrNameLst>
                                          <p:attrName>style.visibility</p:attrName>
                                        </p:attrNameLst>
                                      </p:cBhvr>
                                      <p:to>
                                        <p:strVal val="visible"/>
                                      </p:to>
                                    </p:set>
                                    <p:animEffect transition="in" filter="fade">
                                      <p:cBhvr>
                                        <p:cTn id="33" dur="1000"/>
                                        <p:tgtEl>
                                          <p:spTgt spid="171023">
                                            <p:txEl>
                                              <p:pRg st="4" end="4"/>
                                            </p:txEl>
                                          </p:spTgt>
                                        </p:tgtEl>
                                      </p:cBhvr>
                                    </p:animEffect>
                                    <p:anim calcmode="lin" valueType="num">
                                      <p:cBhvr>
                                        <p:cTn id="34" dur="1000" fill="hold"/>
                                        <p:tgtEl>
                                          <p:spTgt spid="171023">
                                            <p:txEl>
                                              <p:pRg st="4" end="4"/>
                                            </p:txEl>
                                          </p:spTgt>
                                        </p:tgtEl>
                                        <p:attrNameLst>
                                          <p:attrName>ppt_x</p:attrName>
                                        </p:attrNameLst>
                                      </p:cBhvr>
                                      <p:tavLst>
                                        <p:tav tm="0">
                                          <p:val>
                                            <p:strVal val="#ppt_x-.1"/>
                                          </p:val>
                                        </p:tav>
                                        <p:tav tm="100000">
                                          <p:val>
                                            <p:strVal val="#ppt_x"/>
                                          </p:val>
                                        </p:tav>
                                      </p:tavLst>
                                    </p:anim>
                                    <p:anim calcmode="lin" valueType="num">
                                      <p:cBhvr>
                                        <p:cTn id="35" dur="1000" fill="hold"/>
                                        <p:tgtEl>
                                          <p:spTgt spid="17102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22" grpId="0"/>
      <p:bldP spid="171023" grpId="0" build="p">
        <p:tmplLst>
          <p:tmpl lvl="1">
            <p:tnLst>
              <p:par>
                <p:cTn presetID="40" presetClass="entr" presetSubtype="0" fill="hold" nodeType="click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2">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3">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4">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5">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Lst>
      </p:bldP>
    </p:bldLst>
  </p:timing>
  <p:hf hdr="0"/>
  <p:txStyles>
    <p:titleStyle>
      <a:lvl1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2pPr>
      <a:lvl3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3pPr>
      <a:lvl4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4pPr>
      <a:lvl5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5pPr>
      <a:lvl6pPr marL="4572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6pPr>
      <a:lvl7pPr marL="9144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7pPr>
      <a:lvl8pPr marL="13716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8pPr>
      <a:lvl9pPr marL="18288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9pPr>
    </p:titleStyle>
    <p:bodyStyle>
      <a:lvl1pPr marL="342900" indent="-342900" algn="r" rtl="1"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r" rtl="1" eaLnBrk="0" fontAlgn="base" hangingPunct="0">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cs typeface="+mn-cs"/>
        </a:defRPr>
      </a:lvl2pPr>
      <a:lvl3pPr marL="1143000" indent="-228600" algn="r" rtl="1"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cs typeface="+mn-cs"/>
        </a:defRPr>
      </a:lvl3pPr>
      <a:lvl4pPr marL="1600200" indent="-228600" algn="r" rtl="1" eaLnBrk="0" fontAlgn="base" hangingPunct="0">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cs typeface="+mn-cs"/>
        </a:defRPr>
      </a:lvl4pPr>
      <a:lvl5pPr marL="2057400" indent="-228600" algn="r" rtl="1"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3" Type="http://schemas.openxmlformats.org/officeDocument/2006/relationships/image" Target="../media/image1.wmf"/><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jpe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www.mghpcs.org/socialservice/History.asp"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thefreedictionary.com/collective+noun"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encyclopedia.thefreedictionary.com/Person"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encyclopedia.thefreedictionary.com/Biology" TargetMode="External"/><Relationship Id="rId4" Type="http://schemas.openxmlformats.org/officeDocument/2006/relationships/hyperlink" Target="http://en.wiktionary.org/wiki/selfhood"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andromida.hubpages.com/hub/role-of-society"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Johali59@hotmail.com" TargetMode="External"/><Relationship Id="rId7" Type="http://schemas.openxmlformats.org/officeDocument/2006/relationships/hyperlink" Target="https://wiki.answers.com/Q/User:Johaliask" TargetMode="External"/><Relationship Id="rId2" Type="http://schemas.openxmlformats.org/officeDocument/2006/relationships/hyperlink" Target="http://faculty.ksu.edu.sa/JOHALI/default.aspx" TargetMode="Externa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hyperlink" Target="https://twitter.com/TheNature2011" TargetMode="External"/><Relationship Id="rId4" Type="http://schemas.openxmlformats.org/officeDocument/2006/relationships/hyperlink" Target="http://sa.linkedin.com/pub/eisa-johali/31/3a6/896"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tugrulkeskin.blogspot.co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utwente.nl/cw/theorieenoverzicht/Levels%20of%20theorie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hyperlink" Target="http://www.utwente.nl/cw/theorieenoverzicht/Levels%20of%20theories/micro/Semiotic%20Theories.doc/" TargetMode="External"/><Relationship Id="rId13" Type="http://schemas.openxmlformats.org/officeDocument/2006/relationships/hyperlink" Target="http://www.utwente.nl/cw/theorieenoverzicht/Levels%20of%20theories/macro/Cultivation%20Theory.doc/" TargetMode="External"/><Relationship Id="rId18" Type="http://schemas.openxmlformats.org/officeDocument/2006/relationships/hyperlink" Target="http://www.utwente.nl/cw/theorieenoverzicht/Levels%20of%20theories/macro/spiral_of_silence.doc/" TargetMode="External"/><Relationship Id="rId3" Type="http://schemas.openxmlformats.org/officeDocument/2006/relationships/hyperlink" Target="http://www.utwente.nl/cw/theorieenoverzicht/Levels%20of%20theories/micro/" TargetMode="External"/><Relationship Id="rId7" Type="http://schemas.openxmlformats.org/officeDocument/2006/relationships/hyperlink" Target="http://www.utwente.nl/cw/theorieenoverzicht/Levels%20of%20theories/micro/Model_text_comprehension.doc/" TargetMode="External"/><Relationship Id="rId12" Type="http://schemas.openxmlformats.org/officeDocument/2006/relationships/hyperlink" Target="http://www.utwente.nl/cw/theorieenoverzicht/Levels%20of%20theories/macro/Agenda-setting%20theory.doc/" TargetMode="External"/><Relationship Id="rId17" Type="http://schemas.openxmlformats.org/officeDocument/2006/relationships/hyperlink" Target="http://www.utwente.nl/cw/theorieenoverzicht/Levels%20of%20theories/macro/Priming.doc/" TargetMode="External"/><Relationship Id="rId2" Type="http://schemas.openxmlformats.org/officeDocument/2006/relationships/notesSlide" Target="../notesSlides/notesSlide19.xml"/><Relationship Id="rId16" Type="http://schemas.openxmlformats.org/officeDocument/2006/relationships/hyperlink" Target="http://www.utwente.nl/cw/theorieenoverzicht/Levels%20of%20theories/macro/Medium%20Theory.doc/" TargetMode="External"/><Relationship Id="rId20" Type="http://schemas.openxmlformats.org/officeDocument/2006/relationships/hyperlink" Target="http://www.utwente.nl/cw/theorieenoverzicht/Levels%20of%20theories" TargetMode="External"/><Relationship Id="rId1" Type="http://schemas.openxmlformats.org/officeDocument/2006/relationships/slideLayout" Target="../slideLayouts/slideLayout2.xml"/><Relationship Id="rId6" Type="http://schemas.openxmlformats.org/officeDocument/2006/relationships/hyperlink" Target="http://www.utwente.nl/cw/theorieenoverzicht/Levels%20of%20theories/micro/Elaboration%20Likelihood%20Model.doc/" TargetMode="External"/><Relationship Id="rId11" Type="http://schemas.openxmlformats.org/officeDocument/2006/relationships/hyperlink" Target="http://www.utwente.nl/cw/theorieenoverzicht/Levels%20of%20theories/macro/" TargetMode="External"/><Relationship Id="rId5" Type="http://schemas.openxmlformats.org/officeDocument/2006/relationships/hyperlink" Target="http://www.utwente.nl/cw/theorieenoverzicht/Levels%20of%20theories/micro/Cognitive_Dissonance_theory.doc/" TargetMode="External"/><Relationship Id="rId15" Type="http://schemas.openxmlformats.org/officeDocument/2006/relationships/hyperlink" Target="http://www.utwente.nl/cw/theorieenoverzicht/Levels%20of%20theories/macro/Hypodermic%20Needle%20Theory.doc/" TargetMode="External"/><Relationship Id="rId10" Type="http://schemas.openxmlformats.org/officeDocument/2006/relationships/hyperlink" Target="http://www.utwente.nl/cw/theorieenoverzicht/Levels%20of%20theories/micro/Uncertainty%20Reduction%20Theory.doc/" TargetMode="External"/><Relationship Id="rId19" Type="http://schemas.openxmlformats.org/officeDocument/2006/relationships/hyperlink" Target="http://www.utwente.nl/cw/theorieenoverzicht/Levels%20of%20theories/macro/Two-Step%20Flow%20Theory.doc/" TargetMode="External"/><Relationship Id="rId4" Type="http://schemas.openxmlformats.org/officeDocument/2006/relationships/hyperlink" Target="http://www.utwente.nl/cw/theorieenoverzicht/Levels%20of%20theories/micro/Argumentation%20Theory.doc/" TargetMode="External"/><Relationship Id="rId9" Type="http://schemas.openxmlformats.org/officeDocument/2006/relationships/hyperlink" Target="http://www.utwente.nl/cw/theorieenoverzicht/Levels%20of%20theories/micro/Speech%20Act%20Theory.doc/" TargetMode="External"/><Relationship Id="rId14" Type="http://schemas.openxmlformats.org/officeDocument/2006/relationships/hyperlink" Target="http://www.utwente.nl/cw/theorieenoverzicht/Levels%20of%20theories/macro/Diffusion%20of%20Innovation%20Theory.doc/"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www.utwente.nl/cw/theorieenoverzicht/Theory%20clusters/Health%20Communication/Social_cognitive_theory.doc/"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al-islam.org/message-thaqalayn/vol11-n4-2011/islam-humanity-and-human-values-sayyid-musa-sadr/islam-humanity-and" TargetMode="External"/><Relationship Id="rId7" Type="http://schemas.openxmlformats.org/officeDocument/2006/relationships/hyperlink" Target="https://youtu.be/Cn1MxANhw9w"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s://youtu.be/sts9upOA9EU" TargetMode="External"/><Relationship Id="rId5" Type="http://schemas.openxmlformats.org/officeDocument/2006/relationships/image" Target="../media/image28.png"/><Relationship Id="rId4" Type="http://schemas.openxmlformats.org/officeDocument/2006/relationships/hyperlink" Target="http://www.academia.edu/3150263/Social_Capital_and_Islamic_Education" TargetMode="External"/></Relationships>
</file>

<file path=ppt/slides/_rels/slide45.xml.rels><?xml version="1.0" encoding="UTF-8" standalone="yes"?>
<Relationships xmlns="http://schemas.openxmlformats.org/package/2006/relationships"><Relationship Id="rId2" Type="http://schemas.openxmlformats.org/officeDocument/2006/relationships/hyperlink" Target="http://www.academia.edu/3150263/Social_Capital_and_Islamic_Education"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www.academia.edu/3150263/Social_Capital_and_Islamic_Education"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academia.edu/3150263/Social_Capital_and_Islamic_Education"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4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islamreligion.com/articles/241/" TargetMode="Externa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4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islamreligion.com/articles/24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cdc.gov/socialdeterminants)" TargetMode="External"/><Relationship Id="rId2" Type="http://schemas.openxmlformats.org/officeDocument/2006/relationships/hyperlink" Target="http://www.who.int/social_determinants/thecommission/finalreport/key_concepts/en/index.html" TargetMode="Externa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www.cdc.gov/Other/disclaimer.html" TargetMode="External"/><Relationship Id="rId4" Type="http://schemas.openxmlformats.org/officeDocument/2006/relationships/hyperlink" Target="http://ije.oxfordjournals.org/content/31/4/722.full"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islamreligion.com/articles/241/" TargetMode="External"/><Relationship Id="rId1" Type="http://schemas.openxmlformats.org/officeDocument/2006/relationships/slideLayout" Target="../slideLayouts/slideLayout2.xml"/><Relationship Id="rId4" Type="http://schemas.openxmlformats.org/officeDocument/2006/relationships/hyperlink" Target="http://www.islamreligion.com/articles/387/" TargetMode="External"/></Relationships>
</file>

<file path=ppt/slides/_rels/slide51.xml.rels><?xml version="1.0" encoding="UTF-8" standalone="yes"?>
<Relationships xmlns="http://schemas.openxmlformats.org/package/2006/relationships"><Relationship Id="rId2" Type="http://schemas.openxmlformats.org/officeDocument/2006/relationships/hyperlink" Target="http://www.upress.umn.edu/book-division/books/the-social-origins-of-islam"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upress.umn.edu/book-division/books/the-social-origins-of-islam"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www.iium.edu.my/deed/articles/family_islam/ch04.html"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34.gif"/><Relationship Id="rId4" Type="http://schemas.openxmlformats.org/officeDocument/2006/relationships/image" Target="../media/image33.jpeg"/></Relationships>
</file>

<file path=ppt/slides/_rels/slide55.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59.xml.rels><?xml version="1.0" encoding="UTF-8" standalone="yes"?>
<Relationships xmlns="http://schemas.openxmlformats.org/package/2006/relationships"><Relationship Id="rId3" Type="http://schemas.openxmlformats.org/officeDocument/2006/relationships/hyperlink" Target="http://www.who.int/entity/social_determinants/sdh_definition/en/index.html" TargetMode="External"/><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39.png"/></Relationships>
</file>

<file path=ppt/slides/_rels/slide63.xml.rels><?xml version="1.0" encoding="UTF-8" standalone="yes"?>
<Relationships xmlns="http://schemas.openxmlformats.org/package/2006/relationships"><Relationship Id="rId3" Type="http://schemas.openxmlformats.org/officeDocument/2006/relationships/hyperlink" Target="http://www.dshs.state.tx.us/wellness/PDF/CVDPlan08.pdf" TargetMode="Externa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hyperlink" Target="http://www.cyborlink.com/besite/saudi-arabia.htm" TargetMode="External"/><Relationship Id="rId7" Type="http://schemas.openxmlformats.org/officeDocument/2006/relationships/image" Target="../media/image44.jpe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hyperlink" Target="http://www.missionislam.com/health/index.htm" TargetMode="Externa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8" Type="http://schemas.openxmlformats.org/officeDocument/2006/relationships/hyperlink" Target="http://media.islambase.co.uk/SpeakersEN/Obstacles2.mp3" TargetMode="External"/><Relationship Id="rId13" Type="http://schemas.openxmlformats.org/officeDocument/2006/relationships/hyperlink" Target="http://guide.culturecrossing.net/basics_business_student_details.php?Id=13&amp;CID=178" TargetMode="External"/><Relationship Id="rId3" Type="http://schemas.openxmlformats.org/officeDocument/2006/relationships/hyperlink" Target="http://www.muslimhomeschool.net/audio/MedicineQA.mp3" TargetMode="External"/><Relationship Id="rId7" Type="http://schemas.openxmlformats.org/officeDocument/2006/relationships/hyperlink" Target="http://media.islambase.co.uk/SpeakersEN/Obstacles1.mp3" TargetMode="External"/><Relationship Id="rId12" Type="http://schemas.openxmlformats.org/officeDocument/2006/relationships/image" Target="../media/image46.gif"/><Relationship Id="rId2" Type="http://schemas.openxmlformats.org/officeDocument/2006/relationships/hyperlink" Target="http://www.muslimhomeschool.net/audio/Medicine.mp3" TargetMode="External"/><Relationship Id="rId1" Type="http://schemas.openxmlformats.org/officeDocument/2006/relationships/slideLayout" Target="../slideLayouts/slideLayout2.xml"/><Relationship Id="rId6" Type="http://schemas.openxmlformats.org/officeDocument/2006/relationships/hyperlink" Target="http://media.islambase.co.uk/SpeakersEN/Diseases2.mp3" TargetMode="External"/><Relationship Id="rId11" Type="http://schemas.openxmlformats.org/officeDocument/2006/relationships/hyperlink" Target="http://media.islambase.co.uk/YahyaIbrahim/Barriers.mp3" TargetMode="External"/><Relationship Id="rId5" Type="http://schemas.openxmlformats.org/officeDocument/2006/relationships/hyperlink" Target="http://media.islambase.co.uk/SpeakersEN/Diseases1.mp3" TargetMode="External"/><Relationship Id="rId10" Type="http://schemas.openxmlformats.org/officeDocument/2006/relationships/hyperlink" Target="http://media.islambase.co.uk/YahyaIbrahim/Survive2.mp3" TargetMode="External"/><Relationship Id="rId4" Type="http://schemas.openxmlformats.org/officeDocument/2006/relationships/hyperlink" Target="http://media.islambase.co.uk/SpeakersEN/Sabr.mp3" TargetMode="External"/><Relationship Id="rId9" Type="http://schemas.openxmlformats.org/officeDocument/2006/relationships/hyperlink" Target="http://media.islambase.co.uk/YahyaIbrahim/Survive1.mp3" TargetMode="External"/><Relationship Id="rId14" Type="http://schemas.openxmlformats.org/officeDocument/2006/relationships/image" Target="../media/image47.gif"/></Relationships>
</file>

<file path=ppt/slides/_rels/slide68.xml.rels><?xml version="1.0" encoding="UTF-8" standalone="yes"?>
<Relationships xmlns="http://schemas.openxmlformats.org/package/2006/relationships"><Relationship Id="rId3" Type="http://schemas.openxmlformats.org/officeDocument/2006/relationships/hyperlink" Target="http://guide.culturecrossing.net/basics_business_student_details.php?Id=13&amp;CID=178" TargetMode="External"/><Relationship Id="rId2" Type="http://schemas.openxmlformats.org/officeDocument/2006/relationships/image" Target="../media/image46.gif"/><Relationship Id="rId1" Type="http://schemas.openxmlformats.org/officeDocument/2006/relationships/slideLayout" Target="../slideLayouts/slideLayout2.xml"/><Relationship Id="rId4" Type="http://schemas.openxmlformats.org/officeDocument/2006/relationships/image" Target="../media/image47.gif"/></Relationships>
</file>

<file path=ppt/slides/_rels/slide69.xml.rels><?xml version="1.0" encoding="UTF-8" standalone="yes"?>
<Relationships xmlns="http://schemas.openxmlformats.org/package/2006/relationships"><Relationship Id="rId8" Type="http://schemas.openxmlformats.org/officeDocument/2006/relationships/hyperlink" Target="http://www.missionislam.com/knowledge/homosexuality.htm" TargetMode="External"/><Relationship Id="rId13" Type="http://schemas.openxmlformats.org/officeDocument/2006/relationships/image" Target="../media/image50.jpeg"/><Relationship Id="rId3" Type="http://schemas.openxmlformats.org/officeDocument/2006/relationships/hyperlink" Target="http://www.missionislam.com/health/smoking.htm" TargetMode="External"/><Relationship Id="rId7" Type="http://schemas.openxmlformats.org/officeDocument/2006/relationships/hyperlink" Target="http://www.missionislam.com/health/compulsivedisorder.htm" TargetMode="External"/><Relationship Id="rId12" Type="http://schemas.openxmlformats.org/officeDocument/2006/relationships/image" Target="../media/image49.gif"/><Relationship Id="rId2" Type="http://schemas.openxmlformats.org/officeDocument/2006/relationships/hyperlink" Target="http://www.missionislam.com/family/gambling.htm" TargetMode="External"/><Relationship Id="rId1" Type="http://schemas.openxmlformats.org/officeDocument/2006/relationships/slideLayout" Target="../slideLayouts/slideLayout2.xml"/><Relationship Id="rId6" Type="http://schemas.openxmlformats.org/officeDocument/2006/relationships/hyperlink" Target="http://www.missionislam.com/health/Addiction%20-%20Is%20There%20Hope.zip" TargetMode="External"/><Relationship Id="rId11" Type="http://schemas.openxmlformats.org/officeDocument/2006/relationships/image" Target="../media/image48.jpeg"/><Relationship Id="rId5" Type="http://schemas.openxmlformats.org/officeDocument/2006/relationships/hyperlink" Target="http://www.missionislam.com/health/Addiction%20-%20Is%20There%20Hope.DOC" TargetMode="External"/><Relationship Id="rId10" Type="http://schemas.openxmlformats.org/officeDocument/2006/relationships/hyperlink" Target="http://www.missionislam.com/health/index.htm" TargetMode="External"/><Relationship Id="rId4" Type="http://schemas.openxmlformats.org/officeDocument/2006/relationships/hyperlink" Target="http://www.missionislam.com/health/abortion.htm" TargetMode="External"/><Relationship Id="rId9" Type="http://schemas.openxmlformats.org/officeDocument/2006/relationships/hyperlink" Target="http://www.missionislam.com/health/suicidenotescape.htm" TargetMode="External"/><Relationship Id="rId14" Type="http://schemas.openxmlformats.org/officeDocument/2006/relationships/image" Target="../media/image5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www.missionislam.com/health/index.htm"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guide.culturecrossing.net/basics_business_student_details.php?Id=10&amp;CID=178" TargetMode="External"/></Relationships>
</file>

<file path=ppt/slides/_rels/slide71.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7.jpeg"/><Relationship Id="rId7" Type="http://schemas.openxmlformats.org/officeDocument/2006/relationships/image" Target="../media/image54.jpeg"/><Relationship Id="rId12" Type="http://schemas.openxmlformats.org/officeDocument/2006/relationships/image" Target="../media/image4.jpe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image" Target="../media/image58.jpeg"/><Relationship Id="rId5" Type="http://schemas.openxmlformats.org/officeDocument/2006/relationships/image" Target="../media/image53.jpeg"/><Relationship Id="rId10" Type="http://schemas.openxmlformats.org/officeDocument/2006/relationships/image" Target="../media/image57.jpeg"/><Relationship Id="rId4" Type="http://schemas.openxmlformats.org/officeDocument/2006/relationships/image" Target="../media/image52.jpeg"/><Relationship Id="rId9" Type="http://schemas.openxmlformats.org/officeDocument/2006/relationships/image" Target="../media/image56.jpeg"/></Relationships>
</file>

<file path=ppt/slides/_rels/slide72.xml.rels><?xml version="1.0" encoding="UTF-8" standalone="yes"?>
<Relationships xmlns="http://schemas.openxmlformats.org/package/2006/relationships"><Relationship Id="rId3" Type="http://schemas.openxmlformats.org/officeDocument/2006/relationships/hyperlink" Target="http://www.powershow.com/view/664f5-N2NiY/History_of_Health_Education_and_Promotion_powerpoint_ppt_presentation" TargetMode="External"/><Relationship Id="rId2" Type="http://schemas.openxmlformats.org/officeDocument/2006/relationships/hyperlink" Target="http://www.islamreligion.com/articles/241/"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rrowheads="1"/>
          </p:cNvSpPr>
          <p:nvPr>
            <p:ph type="title"/>
          </p:nvPr>
        </p:nvSpPr>
        <p:spPr>
          <a:xfrm>
            <a:off x="2411760" y="764704"/>
            <a:ext cx="4536504" cy="720080"/>
          </a:xfrm>
        </p:spPr>
        <p:txBody>
          <a:bodyPr/>
          <a:lstStyle/>
          <a:p>
            <a:pPr algn="ctr" rtl="0"/>
            <a:r>
              <a:rPr lang="en-US" sz="1200" dirty="0" smtClean="0"/>
              <a:t>KINGDOM OF SAUDI ARABIA</a:t>
            </a:r>
            <a:br>
              <a:rPr lang="en-US" sz="1200" dirty="0" smtClean="0"/>
            </a:br>
            <a:r>
              <a:rPr lang="en-US" sz="1200" dirty="0" smtClean="0"/>
              <a:t>MINISTRY OF HIGHER EDUCTION</a:t>
            </a:r>
            <a:br>
              <a:rPr lang="en-US" sz="1200" dirty="0" smtClean="0"/>
            </a:br>
            <a:r>
              <a:rPr lang="en-US" sz="1200" dirty="0" smtClean="0"/>
              <a:t>KING SAUD UNIVERSITY \ CAMS DEPARTMENT\ HE   </a:t>
            </a:r>
          </a:p>
        </p:txBody>
      </p:sp>
      <p:sp>
        <p:nvSpPr>
          <p:cNvPr id="182275" name="Rectangle 3"/>
          <p:cNvSpPr>
            <a:spLocks noGrp="1" noRot="1" noChangeArrowheads="1"/>
          </p:cNvSpPr>
          <p:nvPr>
            <p:ph type="body" idx="1"/>
          </p:nvPr>
        </p:nvSpPr>
        <p:spPr>
          <a:xfrm>
            <a:off x="323528" y="1484784"/>
            <a:ext cx="8643998" cy="4608512"/>
          </a:xfrm>
        </p:spPr>
        <p:style>
          <a:lnRef idx="3">
            <a:schemeClr val="lt1"/>
          </a:lnRef>
          <a:fillRef idx="1">
            <a:schemeClr val="dk1"/>
          </a:fillRef>
          <a:effectRef idx="1">
            <a:schemeClr val="dk1"/>
          </a:effectRef>
          <a:fontRef idx="minor">
            <a:schemeClr val="lt1"/>
          </a:fontRef>
        </p:style>
        <p:txBody>
          <a:bodyPr/>
          <a:lstStyle/>
          <a:p>
            <a:pPr marL="0" indent="0" algn="ctr" rtl="0">
              <a:buNone/>
            </a:pPr>
            <a:r>
              <a:rPr lang="en-US" sz="2400" b="1" i="1" dirty="0" err="1" smtClean="0">
                <a:latin typeface="Bodoni MT Black" pitchFamily="18" charset="0"/>
              </a:rPr>
              <a:t>Johali</a:t>
            </a:r>
            <a:r>
              <a:rPr lang="en-US" sz="2400" b="1" i="1" dirty="0" smtClean="0">
                <a:latin typeface="Bodoni MT Black" pitchFamily="18" charset="0"/>
              </a:rPr>
              <a:t> </a:t>
            </a:r>
            <a:r>
              <a:rPr lang="en-US" sz="2400" b="1" i="1" dirty="0" smtClean="0">
                <a:latin typeface="Bodoni MT Black" pitchFamily="18" charset="0"/>
              </a:rPr>
              <a:t>CHS383SOCHE2014_2018 1st3839</a:t>
            </a:r>
            <a:r>
              <a:rPr lang="en-US" sz="2400" b="1" dirty="0" smtClean="0">
                <a:latin typeface="Bodoni MT Black" pitchFamily="18" charset="0"/>
              </a:rPr>
              <a:t> </a:t>
            </a:r>
            <a:endParaRPr lang="en-US" sz="2400" b="1" dirty="0" smtClean="0">
              <a:latin typeface="Bodoni MT Black" pitchFamily="18" charset="0"/>
            </a:endParaRPr>
          </a:p>
          <a:p>
            <a:pPr marL="0" indent="0" algn="ctr" rtl="0">
              <a:buNone/>
            </a:pPr>
            <a:r>
              <a:rPr lang="en-US" sz="2800" b="1" dirty="0" smtClean="0">
                <a:latin typeface="Bodoni MT Black" pitchFamily="18" charset="0"/>
              </a:rPr>
              <a:t>SOCIAL CONCEPT OF HEALTH EDUCATION</a:t>
            </a:r>
          </a:p>
          <a:p>
            <a:pPr marL="0" indent="0" algn="just" rtl="0">
              <a:buNone/>
            </a:pPr>
            <a:r>
              <a:rPr lang="en-US" sz="2800" b="1" dirty="0" smtClean="0">
                <a:latin typeface="Bodoni MT Black" pitchFamily="18" charset="0"/>
              </a:rPr>
              <a:t>  </a:t>
            </a:r>
          </a:p>
          <a:p>
            <a:pPr algn="just" rtl="0">
              <a:buNone/>
            </a:pPr>
            <a:endParaRPr lang="en-US" sz="2400" b="1" dirty="0" smtClean="0">
              <a:latin typeface="Bodoni MT Black" pitchFamily="18" charset="0"/>
            </a:endParaRPr>
          </a:p>
          <a:p>
            <a:pPr algn="ctr" rtl="0">
              <a:buNone/>
            </a:pPr>
            <a:endParaRPr lang="en-US" sz="2400" b="1" dirty="0" smtClean="0">
              <a:latin typeface="Bodoni MT Black" pitchFamily="18" charset="0"/>
            </a:endParaRPr>
          </a:p>
          <a:p>
            <a:pPr algn="ctr" rtl="0">
              <a:buNone/>
            </a:pPr>
            <a:endParaRPr lang="en-US" sz="1100" b="1" i="1" dirty="0" smtClean="0">
              <a:latin typeface="Bodoni MT Black" pitchFamily="18" charset="0"/>
            </a:endParaRPr>
          </a:p>
          <a:p>
            <a:pPr algn="ctr" rtl="0">
              <a:buNone/>
            </a:pPr>
            <a:endParaRPr lang="en-US" sz="2000" b="1" i="1" dirty="0" smtClean="0">
              <a:latin typeface="Bodoni MT Black" pitchFamily="18" charset="0"/>
            </a:endParaRPr>
          </a:p>
          <a:p>
            <a:pPr algn="ctr" rtl="0">
              <a:buNone/>
            </a:pPr>
            <a:endParaRPr lang="en-US" sz="2000" b="1" i="1" dirty="0" smtClean="0">
              <a:latin typeface="Bodoni MT Black" pitchFamily="18" charset="0"/>
            </a:endParaRPr>
          </a:p>
          <a:p>
            <a:pPr algn="ctr" rtl="0">
              <a:buNone/>
            </a:pPr>
            <a:r>
              <a:rPr lang="en-US" sz="2000" b="1" i="1" dirty="0" smtClean="0">
                <a:latin typeface="Bodoni MT Black" pitchFamily="18" charset="0"/>
              </a:rPr>
              <a:t>Remember by “ Promote and Help Other To …….. ?  </a:t>
            </a:r>
            <a:endParaRPr lang="en-US" sz="2400" b="1" dirty="0" smtClean="0">
              <a:latin typeface="Bodoni MT Black" pitchFamily="18" charset="0"/>
            </a:endParaRPr>
          </a:p>
          <a:p>
            <a:pPr algn="ctr" rtl="0">
              <a:buNone/>
            </a:pPr>
            <a:endParaRPr lang="en-US" sz="2400" b="1" i="1" dirty="0" smtClean="0">
              <a:latin typeface="Bodoni MT Black" pitchFamily="18" charset="0"/>
            </a:endParaRPr>
          </a:p>
          <a:p>
            <a:pPr algn="ctr" rtl="0">
              <a:buNone/>
            </a:pPr>
            <a:endParaRPr lang="en-US" sz="2400" b="1" dirty="0" smtClean="0">
              <a:latin typeface="Bodoni MT Black" pitchFamily="18" charset="0"/>
            </a:endParaRPr>
          </a:p>
        </p:txBody>
      </p:sp>
      <p:sp>
        <p:nvSpPr>
          <p:cNvPr id="16" name="عنصر نائب للتاريخ 15"/>
          <p:cNvSpPr>
            <a:spLocks noGrp="1"/>
          </p:cNvSpPr>
          <p:nvPr>
            <p:ph type="dt" sz="half" idx="10"/>
          </p:nvPr>
        </p:nvSpPr>
        <p:spPr/>
        <p:txBody>
          <a:bodyPr/>
          <a:lstStyle/>
          <a:p>
            <a:r>
              <a:rPr lang="ar-SA" smtClean="0"/>
              <a:t>JohaliSOCHE2014_2017</a:t>
            </a:r>
            <a:endParaRPr lang="en-US" dirty="0"/>
          </a:p>
        </p:txBody>
      </p:sp>
      <p:sp>
        <p:nvSpPr>
          <p:cNvPr id="12" name="عنصر نائب للتذييل 4"/>
          <p:cNvSpPr>
            <a:spLocks noGrp="1"/>
          </p:cNvSpPr>
          <p:nvPr>
            <p:ph type="ftr" sz="quarter" idx="11"/>
          </p:nvPr>
        </p:nvSpPr>
        <p:spPr>
          <a:xfrm>
            <a:off x="7143768" y="6215082"/>
            <a:ext cx="2000232" cy="476250"/>
          </a:xfrm>
        </p:spPr>
        <p:txBody>
          <a:bodyPr/>
          <a:lstStyle/>
          <a:p>
            <a:r>
              <a:rPr lang="en-US" smtClean="0"/>
              <a:t>CHS383</a:t>
            </a:r>
            <a:endParaRPr lang="en-US" dirty="0"/>
          </a:p>
        </p:txBody>
      </p:sp>
      <p:sp>
        <p:nvSpPr>
          <p:cNvPr id="13" name="عنصر نائب لرقم الشريحة 5"/>
          <p:cNvSpPr>
            <a:spLocks noGrp="1"/>
          </p:cNvSpPr>
          <p:nvPr>
            <p:ph type="sldNum" sz="quarter" idx="12"/>
          </p:nvPr>
        </p:nvSpPr>
        <p:spPr/>
        <p:txBody>
          <a:bodyPr/>
          <a:lstStyle/>
          <a:p>
            <a:fld id="{54EFE01F-2A90-4F95-8156-3112546C6D71}" type="slidenum">
              <a:rPr lang="ar-SA" smtClean="0"/>
              <a:pPr/>
              <a:t>1</a:t>
            </a:fld>
            <a:endParaRPr lang="en-US" dirty="0"/>
          </a:p>
        </p:txBody>
      </p:sp>
      <p:pic>
        <p:nvPicPr>
          <p:cNvPr id="6152" name="Picture 5" descr="BD04972_"/>
          <p:cNvPicPr>
            <a:picLocks noChangeAspect="1" noChangeArrowheads="1"/>
          </p:cNvPicPr>
          <p:nvPr/>
        </p:nvPicPr>
        <p:blipFill>
          <a:blip r:embed="rId3" cstate="print"/>
          <a:srcRect/>
          <a:stretch>
            <a:fillRect/>
          </a:stretch>
        </p:blipFill>
        <p:spPr bwMode="auto">
          <a:xfrm>
            <a:off x="3357554" y="3286124"/>
            <a:ext cx="2214578" cy="1325791"/>
          </a:xfrm>
          <a:prstGeom prst="rect">
            <a:avLst/>
          </a:prstGeom>
          <a:noFill/>
          <a:ln w="9525">
            <a:noFill/>
            <a:miter lim="800000"/>
            <a:headEnd/>
            <a:tailEnd/>
          </a:ln>
        </p:spPr>
      </p:pic>
      <p:sp>
        <p:nvSpPr>
          <p:cNvPr id="182279" name="Rectangle 7"/>
          <p:cNvSpPr>
            <a:spLocks noChangeArrowheads="1"/>
          </p:cNvSpPr>
          <p:nvPr/>
        </p:nvSpPr>
        <p:spPr bwMode="auto">
          <a:xfrm>
            <a:off x="1907704" y="5589240"/>
            <a:ext cx="5740400" cy="288032"/>
          </a:xfrm>
          <a:prstGeom prst="rect">
            <a:avLst/>
          </a:prstGeom>
          <a:ln>
            <a:headEnd/>
            <a:tailEnd/>
          </a:ln>
        </p:spPr>
        <p:style>
          <a:lnRef idx="3">
            <a:schemeClr val="lt1"/>
          </a:lnRef>
          <a:fillRef idx="1">
            <a:schemeClr val="dk1"/>
          </a:fillRef>
          <a:effectRef idx="1">
            <a:schemeClr val="dk1"/>
          </a:effectRef>
          <a:fontRef idx="minor">
            <a:schemeClr val="lt1"/>
          </a:fontRef>
        </p:style>
        <p:txBody>
          <a:bodyPr anchor="ctr" anchorCtr="1"/>
          <a:lstStyle/>
          <a:p>
            <a:pPr algn="l" rtl="0">
              <a:defRPr/>
            </a:pPr>
            <a:r>
              <a:rPr lang="en-US" dirty="0">
                <a:solidFill>
                  <a:schemeClr val="tx2"/>
                </a:solidFill>
                <a:effectLst>
                  <a:outerShdw blurRad="38100" dist="38100" dir="2700000" algn="tl">
                    <a:srgbClr val="000000"/>
                  </a:outerShdw>
                </a:effectLst>
                <a:latin typeface="Arial Black" pitchFamily="34" charset="0"/>
                <a:cs typeface="Monotype Koufi" pitchFamily="2" charset="-78"/>
              </a:rPr>
              <a:t>EISA  ALI JOHALI      </a:t>
            </a:r>
            <a:r>
              <a:rPr lang="ar-SA" sz="2400" b="1" dirty="0">
                <a:solidFill>
                  <a:schemeClr val="tx2"/>
                </a:solidFill>
                <a:effectLst>
                  <a:outerShdw blurRad="38100" dist="38100" dir="2700000" algn="tl">
                    <a:srgbClr val="000000"/>
                  </a:outerShdw>
                </a:effectLst>
                <a:latin typeface="Arial Black" pitchFamily="34" charset="0"/>
                <a:cs typeface="Monotype Koufi" pitchFamily="2" charset="-78"/>
              </a:rPr>
              <a:t>عيسى بن علي </a:t>
            </a:r>
            <a:r>
              <a:rPr lang="ar-SA" sz="2400" b="1" dirty="0" err="1">
                <a:solidFill>
                  <a:schemeClr val="tx2"/>
                </a:solidFill>
                <a:effectLst>
                  <a:outerShdw blurRad="38100" dist="38100" dir="2700000" algn="tl">
                    <a:srgbClr val="000000"/>
                  </a:outerShdw>
                </a:effectLst>
                <a:latin typeface="Arial Black" pitchFamily="34" charset="0"/>
                <a:cs typeface="Monotype Koufi" pitchFamily="2" charset="-78"/>
              </a:rPr>
              <a:t>الجوحلي</a:t>
            </a:r>
            <a:r>
              <a:rPr lang="en-US" sz="2800" b="1" dirty="0">
                <a:solidFill>
                  <a:schemeClr val="tx2"/>
                </a:solidFill>
                <a:effectLst>
                  <a:outerShdw blurRad="38100" dist="38100" dir="2700000" algn="tl">
                    <a:srgbClr val="000000"/>
                  </a:outerShdw>
                </a:effectLst>
                <a:latin typeface="Arial Black" pitchFamily="34" charset="0"/>
                <a:cs typeface="Monotype Koufi" pitchFamily="2" charset="-78"/>
              </a:rPr>
              <a:t>  </a:t>
            </a:r>
          </a:p>
        </p:txBody>
      </p:sp>
      <p:pic>
        <p:nvPicPr>
          <p:cNvPr id="6157" name="Picture 10" descr="C:\Users\ejohali\Pictures\Header_02[1].jpg"/>
          <p:cNvPicPr preferRelativeResize="0">
            <a:picLocks noChangeArrowheads="1"/>
          </p:cNvPicPr>
          <p:nvPr/>
        </p:nvPicPr>
        <p:blipFill>
          <a:blip r:embed="rId4" cstate="print"/>
          <a:srcRect l="43294"/>
          <a:stretch>
            <a:fillRect/>
          </a:stretch>
        </p:blipFill>
        <p:spPr bwMode="auto">
          <a:xfrm>
            <a:off x="0" y="0"/>
            <a:ext cx="2285984" cy="857232"/>
          </a:xfrm>
          <a:prstGeom prst="rect">
            <a:avLst/>
          </a:prstGeom>
          <a:noFill/>
          <a:ln w="9525">
            <a:noFill/>
            <a:miter lim="800000"/>
            <a:headEnd/>
            <a:tailEnd/>
          </a:ln>
        </p:spPr>
      </p:pic>
      <p:sp>
        <p:nvSpPr>
          <p:cNvPr id="14" name="Rectangle 7"/>
          <p:cNvSpPr>
            <a:spLocks noChangeArrowheads="1"/>
          </p:cNvSpPr>
          <p:nvPr/>
        </p:nvSpPr>
        <p:spPr bwMode="auto">
          <a:xfrm>
            <a:off x="2627313" y="93644"/>
            <a:ext cx="4105275" cy="620712"/>
          </a:xfrm>
          <a:prstGeom prst="rect">
            <a:avLst/>
          </a:prstGeom>
          <a:noFill/>
          <a:ln w="9525">
            <a:noFill/>
            <a:miter lim="800000"/>
            <a:headEnd/>
            <a:tailEnd/>
          </a:ln>
          <a:effectLst/>
        </p:spPr>
        <p:txBody>
          <a:bodyPr anchor="ctr"/>
          <a:lstStyle/>
          <a:p>
            <a:pPr algn="ctr">
              <a:defRPr/>
            </a:pPr>
            <a:r>
              <a:rPr lang="ar-SA" sz="3200" b="1" dirty="0">
                <a:solidFill>
                  <a:srgbClr val="00FF99"/>
                </a:solidFill>
                <a:effectLst>
                  <a:outerShdw blurRad="38100" dist="38100" dir="2700000" algn="tl">
                    <a:srgbClr val="000000"/>
                  </a:outerShdw>
                </a:effectLst>
                <a:latin typeface="AGA Arabesque" pitchFamily="2" charset="2"/>
                <a:cs typeface="Diwani Bent" pitchFamily="2" charset="-78"/>
              </a:rPr>
              <a:t>بسم الله الرحمن الرحيم</a:t>
            </a:r>
            <a:endParaRPr lang="en-US" sz="3200" b="1" dirty="0">
              <a:solidFill>
                <a:srgbClr val="00FF99"/>
              </a:solidFill>
              <a:effectLst>
                <a:outerShdw blurRad="38100" dist="38100" dir="2700000" algn="tl">
                  <a:srgbClr val="000000"/>
                </a:outerShdw>
              </a:effectLst>
              <a:latin typeface="AGA Arabesque" pitchFamily="2" charset="2"/>
              <a:cs typeface="Diwani Bent" pitchFamily="2" charset="-78"/>
            </a:endParaRPr>
          </a:p>
        </p:txBody>
      </p:sp>
      <p:sp>
        <p:nvSpPr>
          <p:cNvPr id="17" name="مستطيل 16"/>
          <p:cNvSpPr/>
          <p:nvPr/>
        </p:nvSpPr>
        <p:spPr>
          <a:xfrm>
            <a:off x="683568" y="2714620"/>
            <a:ext cx="2160240" cy="2769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rtl="0"/>
            <a:r>
              <a:rPr lang="en-US" sz="1200" b="1" i="1" dirty="0" smtClean="0">
                <a:latin typeface="Arial Black" pitchFamily="34" charset="0"/>
              </a:rPr>
              <a:t>Unhealthy – Unhappy </a:t>
            </a:r>
            <a:endParaRPr lang="ar-SA" sz="1200" b="1" i="1" dirty="0">
              <a:latin typeface="Arial Black" pitchFamily="34" charset="0"/>
            </a:endParaRPr>
          </a:p>
        </p:txBody>
      </p:sp>
      <p:sp>
        <p:nvSpPr>
          <p:cNvPr id="19" name="مستطيل 18"/>
          <p:cNvSpPr/>
          <p:nvPr/>
        </p:nvSpPr>
        <p:spPr>
          <a:xfrm>
            <a:off x="6072198" y="2651935"/>
            <a:ext cx="2571768" cy="2769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rtl="0"/>
            <a:r>
              <a:rPr lang="en-US" sz="1200" b="1" i="1" dirty="0" smtClean="0">
                <a:latin typeface="Arial Black" pitchFamily="34" charset="0"/>
              </a:rPr>
              <a:t>Healthy Family and Society </a:t>
            </a:r>
            <a:endParaRPr lang="ar-SA" sz="1200" dirty="0"/>
          </a:p>
        </p:txBody>
      </p:sp>
      <p:pic>
        <p:nvPicPr>
          <p:cNvPr id="3" name="Picture 4" descr="http://colleges.ksu.edu.sa/Arabic%20Colleges/AppliedMedicalSciences/ComenetyHealthSciencesDepartment/images/bnr%205.jpg"/>
          <p:cNvPicPr>
            <a:picLocks noChangeAspect="1" noChangeArrowheads="1"/>
          </p:cNvPicPr>
          <p:nvPr/>
        </p:nvPicPr>
        <p:blipFill>
          <a:blip r:embed="rId5" cstate="print"/>
          <a:srcRect/>
          <a:stretch>
            <a:fillRect/>
          </a:stretch>
        </p:blipFill>
        <p:spPr bwMode="auto">
          <a:xfrm>
            <a:off x="6643702" y="0"/>
            <a:ext cx="2500298" cy="928670"/>
          </a:xfrm>
          <a:prstGeom prst="rect">
            <a:avLst/>
          </a:prstGeom>
          <a:noFill/>
        </p:spPr>
      </p:pic>
      <p:sp useBgFill="1">
        <p:nvSpPr>
          <p:cNvPr id="21" name="سهم مسنن إلى اليمين 20"/>
          <p:cNvSpPr/>
          <p:nvPr/>
        </p:nvSpPr>
        <p:spPr>
          <a:xfrm>
            <a:off x="1187624" y="5068084"/>
            <a:ext cx="7072362" cy="50405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en-US" b="1" i="1" dirty="0" err="1" smtClean="0"/>
              <a:t>Johali</a:t>
            </a:r>
            <a:r>
              <a:rPr lang="en-US" b="1" i="1" dirty="0" smtClean="0"/>
              <a:t>  3</a:t>
            </a:r>
            <a:r>
              <a:rPr lang="en-US" b="1" i="1" baseline="30000" dirty="0" smtClean="0"/>
              <a:t>rd</a:t>
            </a:r>
            <a:r>
              <a:rPr lang="en-US" b="1" i="1" dirty="0" smtClean="0"/>
              <a:t> Step To Holistic Saudi HE &amp; Happiness Society</a:t>
            </a:r>
            <a:endParaRPr lang="ar-SA" b="1" i="1" dirty="0"/>
          </a:p>
        </p:txBody>
      </p:sp>
      <p:pic>
        <p:nvPicPr>
          <p:cNvPr id="15" name="Picture 2" descr="http://www.islamreligion.com/articles/images/The_Family_in_Islam_%28part_1_of_3%29_001.jpg"/>
          <p:cNvPicPr>
            <a:picLocks noChangeAspect="1" noChangeArrowheads="1"/>
          </p:cNvPicPr>
          <p:nvPr/>
        </p:nvPicPr>
        <p:blipFill>
          <a:blip r:embed="rId6" cstate="print"/>
          <a:srcRect/>
          <a:stretch>
            <a:fillRect/>
          </a:stretch>
        </p:blipFill>
        <p:spPr bwMode="auto">
          <a:xfrm>
            <a:off x="7143768" y="3000372"/>
            <a:ext cx="1670434" cy="1494597"/>
          </a:xfrm>
          <a:prstGeom prst="rect">
            <a:avLst/>
          </a:prstGeom>
          <a:noFill/>
        </p:spPr>
      </p:pic>
      <p:pic>
        <p:nvPicPr>
          <p:cNvPr id="18" name="Picture 2" descr="http://www.who.int/entity/social_determinants/n_sdhfrontPhoto12.jpg"/>
          <p:cNvPicPr>
            <a:picLocks noChangeAspect="1" noChangeArrowheads="1"/>
          </p:cNvPicPr>
          <p:nvPr/>
        </p:nvPicPr>
        <p:blipFill>
          <a:blip r:embed="rId7" cstate="print"/>
          <a:srcRect/>
          <a:stretch>
            <a:fillRect/>
          </a:stretch>
        </p:blipFill>
        <p:spPr bwMode="auto">
          <a:xfrm>
            <a:off x="2071670" y="3429000"/>
            <a:ext cx="1078410" cy="731329"/>
          </a:xfrm>
          <a:prstGeom prst="rect">
            <a:avLst/>
          </a:prstGeom>
          <a:noFill/>
        </p:spPr>
      </p:pic>
      <p:pic>
        <p:nvPicPr>
          <p:cNvPr id="20" name="Picture 2" descr="http://www.mghpcs.org/socialservice/Images/SocialServiceparade_sm.jpg"/>
          <p:cNvPicPr>
            <a:picLocks noChangeAspect="1" noChangeArrowheads="1"/>
          </p:cNvPicPr>
          <p:nvPr/>
        </p:nvPicPr>
        <p:blipFill>
          <a:blip r:embed="rId8" cstate="print"/>
          <a:srcRect/>
          <a:stretch>
            <a:fillRect/>
          </a:stretch>
        </p:blipFill>
        <p:spPr bwMode="auto">
          <a:xfrm>
            <a:off x="500034" y="3143248"/>
            <a:ext cx="1145922" cy="1008112"/>
          </a:xfrm>
          <a:prstGeom prst="rect">
            <a:avLst/>
          </a:prstGeom>
          <a:noFill/>
        </p:spPr>
      </p:pic>
      <p:sp>
        <p:nvSpPr>
          <p:cNvPr id="23" name="مستطيل 22"/>
          <p:cNvSpPr/>
          <p:nvPr/>
        </p:nvSpPr>
        <p:spPr>
          <a:xfrm>
            <a:off x="3643306" y="2357430"/>
            <a:ext cx="1555233" cy="338554"/>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smtClean="0"/>
              <a:t>Move -Improve</a:t>
            </a:r>
            <a:endParaRPr lang="en-US" sz="1600" dirty="0"/>
          </a:p>
        </p:txBody>
      </p:sp>
      <p:pic>
        <p:nvPicPr>
          <p:cNvPr id="22" name="Picture 2" descr="Search for:"/>
          <p:cNvPicPr>
            <a:picLocks noChangeAspect="1" noChangeArrowheads="1"/>
          </p:cNvPicPr>
          <p:nvPr/>
        </p:nvPicPr>
        <p:blipFill>
          <a:blip r:embed="rId9" cstate="print"/>
          <a:srcRect/>
          <a:stretch>
            <a:fillRect/>
          </a:stretch>
        </p:blipFill>
        <p:spPr bwMode="auto">
          <a:xfrm>
            <a:off x="5715008" y="3714752"/>
            <a:ext cx="928694" cy="783586"/>
          </a:xfrm>
          <a:prstGeom prst="rect">
            <a:avLst/>
          </a:prstGeom>
          <a:noFill/>
        </p:spPr>
      </p:pic>
      <p:pic>
        <p:nvPicPr>
          <p:cNvPr id="24" name="Picture 8" descr="Delta Community Living Society - Tsawwassen Connections"/>
          <p:cNvPicPr>
            <a:picLocks noChangeAspect="1" noChangeArrowheads="1"/>
          </p:cNvPicPr>
          <p:nvPr/>
        </p:nvPicPr>
        <p:blipFill>
          <a:blip r:embed="rId10" cstate="print"/>
          <a:srcRect/>
          <a:stretch>
            <a:fillRect/>
          </a:stretch>
        </p:blipFill>
        <p:spPr bwMode="auto">
          <a:xfrm>
            <a:off x="5715008" y="2928934"/>
            <a:ext cx="928694" cy="704005"/>
          </a:xfrm>
          <a:prstGeom prst="rect">
            <a:avLst/>
          </a:prstGeom>
          <a:noFill/>
        </p:spPr>
      </p:pic>
      <p:pic>
        <p:nvPicPr>
          <p:cNvPr id="25" name="Picture 5" descr="newbowen"/>
          <p:cNvPicPr>
            <a:picLocks noChangeAspect="1" noChangeArrowheads="1"/>
          </p:cNvPicPr>
          <p:nvPr/>
        </p:nvPicPr>
        <p:blipFill>
          <a:blip r:embed="rId11" cstate="print"/>
          <a:srcRect/>
          <a:stretch>
            <a:fillRect/>
          </a:stretch>
        </p:blipFill>
        <p:spPr bwMode="auto">
          <a:xfrm>
            <a:off x="3286116" y="2900358"/>
            <a:ext cx="571504" cy="457204"/>
          </a:xfrm>
          <a:prstGeom prst="rect">
            <a:avLst/>
          </a:prstGeom>
          <a:noFill/>
        </p:spPr>
      </p:pic>
      <p:pic>
        <p:nvPicPr>
          <p:cNvPr id="26" name="Picture 12" descr="pgi0373"/>
          <p:cNvPicPr>
            <a:picLocks noChangeAspect="1" noChangeArrowheads="1"/>
          </p:cNvPicPr>
          <p:nvPr/>
        </p:nvPicPr>
        <p:blipFill>
          <a:blip r:embed="rId12" cstate="print"/>
          <a:srcRect/>
          <a:stretch>
            <a:fillRect/>
          </a:stretch>
        </p:blipFill>
        <p:spPr bwMode="auto">
          <a:xfrm>
            <a:off x="3857620" y="2857496"/>
            <a:ext cx="500066" cy="500066"/>
          </a:xfrm>
          <a:prstGeom prst="rect">
            <a:avLst/>
          </a:prstGeom>
          <a:noFill/>
          <a:ln w="9525">
            <a:noFill/>
            <a:miter lim="800000"/>
            <a:headEnd/>
            <a:tailEnd/>
          </a:ln>
        </p:spPr>
      </p:pic>
      <p:pic>
        <p:nvPicPr>
          <p:cNvPr id="27" name="Picture 9" descr="MPj04002390000[1]"/>
          <p:cNvPicPr>
            <a:picLocks noChangeAspect="1" noChangeArrowheads="1"/>
          </p:cNvPicPr>
          <p:nvPr/>
        </p:nvPicPr>
        <p:blipFill>
          <a:blip r:embed="rId13" cstate="print"/>
          <a:srcRect r="10700"/>
          <a:stretch>
            <a:fillRect/>
          </a:stretch>
        </p:blipFill>
        <p:spPr bwMode="auto">
          <a:xfrm>
            <a:off x="4357686" y="2857496"/>
            <a:ext cx="526842" cy="471934"/>
          </a:xfrm>
          <a:prstGeom prst="rect">
            <a:avLst/>
          </a:prstGeom>
          <a:noFill/>
        </p:spPr>
      </p:pic>
      <p:sp>
        <p:nvSpPr>
          <p:cNvPr id="28" name="مستطيل 27"/>
          <p:cNvSpPr/>
          <p:nvPr/>
        </p:nvSpPr>
        <p:spPr>
          <a:xfrm>
            <a:off x="4857752" y="2960770"/>
            <a:ext cx="714380" cy="253916"/>
          </a:xfrm>
          <a:prstGeom prst="rect">
            <a:avLst/>
          </a:prstGeom>
        </p:spPr>
        <p:txBody>
          <a:bodyPr wrap="square">
            <a:spAutoFit/>
          </a:bodyPr>
          <a:lstStyle/>
          <a:p>
            <a:r>
              <a:rPr lang="en-US" sz="1050" b="1" i="1" dirty="0" smtClean="0"/>
              <a:t>Mosque </a:t>
            </a:r>
            <a:endParaRPr lang="ar-SA" sz="1050" dirty="0"/>
          </a:p>
        </p:txBody>
      </p:sp>
      <p:sp>
        <p:nvSpPr>
          <p:cNvPr id="29" name="مستطيل 28"/>
          <p:cNvSpPr/>
          <p:nvPr/>
        </p:nvSpPr>
        <p:spPr>
          <a:xfrm>
            <a:off x="2357422" y="6215082"/>
            <a:ext cx="5078634" cy="46166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2400" dirty="0" smtClean="0"/>
              <a:t>http://fac.ksu.edu.sa/ejohali/courses</a:t>
            </a:r>
            <a:endParaRPr lang="ar-SA" sz="2400" dirty="0"/>
          </a:p>
        </p:txBody>
      </p:sp>
    </p:spTree>
  </p:cSld>
  <p:clrMapOvr>
    <a:masterClrMapping/>
  </p:clrMapOvr>
  <p:transition>
    <p:push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571604" y="-24"/>
            <a:ext cx="5857916" cy="500066"/>
          </a:xfrm>
        </p:spPr>
        <p:style>
          <a:lnRef idx="2">
            <a:schemeClr val="accent2"/>
          </a:lnRef>
          <a:fillRef idx="1">
            <a:schemeClr val="lt1"/>
          </a:fillRef>
          <a:effectRef idx="0">
            <a:schemeClr val="accent2"/>
          </a:effectRef>
          <a:fontRef idx="minor">
            <a:schemeClr val="dk1"/>
          </a:fontRef>
        </p:style>
        <p:txBody>
          <a:bodyPr>
            <a:normAutofit/>
          </a:bodyPr>
          <a:lstStyle/>
          <a:p>
            <a:pPr algn="ctr"/>
            <a:r>
              <a:rPr lang="en-US" sz="2400" dirty="0" err="1" smtClean="0"/>
              <a:t>J</a:t>
            </a:r>
            <a:r>
              <a:rPr lang="en-US" sz="1400" dirty="0" err="1" smtClean="0"/>
              <a:t>ohali</a:t>
            </a:r>
            <a:r>
              <a:rPr lang="en-US" sz="2400" dirty="0" smtClean="0"/>
              <a:t> Reasoning (</a:t>
            </a:r>
            <a:r>
              <a:rPr lang="en-US" sz="2400" dirty="0" smtClean="0">
                <a:latin typeface="Arial Black" pitchFamily="34" charset="0"/>
              </a:rPr>
              <a:t>Why</a:t>
            </a:r>
            <a:r>
              <a:rPr lang="en-US" sz="2400" dirty="0" smtClean="0"/>
              <a:t> SCHE ? ) </a:t>
            </a:r>
            <a:endParaRPr lang="ar-SA" sz="2400" dirty="0"/>
          </a:p>
        </p:txBody>
      </p:sp>
      <p:sp>
        <p:nvSpPr>
          <p:cNvPr id="5" name="Rectangle 1"/>
          <p:cNvSpPr>
            <a:spLocks noChangeArrowheads="1"/>
          </p:cNvSpPr>
          <p:nvPr/>
        </p:nvSpPr>
        <p:spPr bwMode="auto">
          <a:xfrm>
            <a:off x="251520" y="548680"/>
            <a:ext cx="7848872" cy="4708981"/>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Health Educator Job Description</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Job Title</a:t>
            </a: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 Health Education Specialist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Scientific Degree </a:t>
            </a: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Bachelor Degree AMS .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Job requirements</a:t>
            </a: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 A Competent Graduate Bachelor in his / her Profession’s</a:t>
            </a:r>
            <a:r>
              <a:rPr kumimoji="0" lang="en-US" sz="12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Specific Knowledge &amp; Skills: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Knowledge of health and educational issues,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Effective teaching methods and technologies</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Effective Communication and Counseling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Reported to: </a:t>
            </a:r>
            <a:r>
              <a:rPr kumimoji="0" lang="en-US" sz="1200" b="1"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the </a:t>
            </a: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Health Education Consultant </a:t>
            </a:r>
            <a:r>
              <a:rPr kumimoji="0" lang="en-US" sz="12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Master\PhD</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Job Definition (Summary)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Health Education and Promotion job is a focal point for all allied health professions and health issues. Thus, HE have to work effectively with health teams, with community and organization representatives, they have to facilitate, teach and promote clients to learn how to improve and maintain healthy behaviors.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n-US" sz="12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Major Job Duties: </a:t>
            </a: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As a part of the Health team and under the above “Reported” health personnel; HE will be in charge in the following “Duties and Responsibilities”: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Assessing patients, school and community health education needs</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Managing and organizing health education activities.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Participate in providing health education in the local community (Inside Health Services and outside organizations such schools and industries..);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Select health education methodology appropriate to the target clients taken in consideration cultural interests and needs.</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Prepare and participate in designing, evaluation and development of health education materials</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Supervise and participate in process of designing and implementing health education plans.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Give Special Patients Counseling </a:t>
            </a:r>
            <a:r>
              <a:rPr kumimoji="0" lang="en-US" sz="1200" b="0" i="1"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eg</a:t>
            </a:r>
            <a:r>
              <a:rPr kumimoji="0" lang="en-US" sz="12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diabetic patient education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Improve his/her personal and professional knowledge and skills.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p:txBody>
      </p:sp>
      <p:pic>
        <p:nvPicPr>
          <p:cNvPr id="6" name="Picture 2" descr="http://img.ehowcdn.com/article-new-intro-modal/ehow/images/a08/01/2q/become-boardcertified-health-educator-800x800.jpg"/>
          <p:cNvPicPr>
            <a:picLocks noChangeAspect="1" noChangeArrowheads="1"/>
          </p:cNvPicPr>
          <p:nvPr/>
        </p:nvPicPr>
        <p:blipFill>
          <a:blip r:embed="rId3" cstate="print"/>
          <a:srcRect/>
          <a:stretch>
            <a:fillRect/>
          </a:stretch>
        </p:blipFill>
        <p:spPr bwMode="auto">
          <a:xfrm>
            <a:off x="8172400" y="0"/>
            <a:ext cx="827584" cy="873556"/>
          </a:xfrm>
          <a:prstGeom prst="rect">
            <a:avLst/>
          </a:prstGeom>
          <a:noFill/>
          <a:ln w="9525">
            <a:noFill/>
            <a:miter lim="800000"/>
            <a:headEnd/>
            <a:tailEnd/>
          </a:ln>
        </p:spPr>
      </p:pic>
      <p:sp>
        <p:nvSpPr>
          <p:cNvPr id="7" name="عنصر نائب للتاريخ 6"/>
          <p:cNvSpPr>
            <a:spLocks noGrp="1"/>
          </p:cNvSpPr>
          <p:nvPr>
            <p:ph type="dt" sz="half" idx="10"/>
          </p:nvPr>
        </p:nvSpPr>
        <p:spPr/>
        <p:txBody>
          <a:bodyPr/>
          <a:lstStyle/>
          <a:p>
            <a:pPr>
              <a:defRPr/>
            </a:pPr>
            <a:r>
              <a:rPr lang="ar-SA" smtClean="0"/>
              <a:t>JohaliSOCHE2014_2017</a:t>
            </a:r>
            <a:endParaRPr lang="en-US"/>
          </a:p>
        </p:txBody>
      </p:sp>
      <p:sp>
        <p:nvSpPr>
          <p:cNvPr id="8" name="عنصر نائب لرقم الشريحة 7"/>
          <p:cNvSpPr>
            <a:spLocks noGrp="1"/>
          </p:cNvSpPr>
          <p:nvPr>
            <p:ph type="sldNum" sz="quarter" idx="12"/>
          </p:nvPr>
        </p:nvSpPr>
        <p:spPr/>
        <p:txBody>
          <a:bodyPr/>
          <a:lstStyle/>
          <a:p>
            <a:pPr>
              <a:defRPr/>
            </a:pPr>
            <a:fld id="{978C93D2-0CD3-44E6-B74B-98515F7048D2}" type="slidenum">
              <a:rPr lang="ar-SA" smtClean="0"/>
              <a:pPr>
                <a:defRPr/>
              </a:pPr>
              <a:t>10</a:t>
            </a:fld>
            <a:endParaRPr lang="en-US"/>
          </a:p>
        </p:txBody>
      </p:sp>
      <p:sp>
        <p:nvSpPr>
          <p:cNvPr id="9" name="عنصر نائب للتذييل 8"/>
          <p:cNvSpPr>
            <a:spLocks noGrp="1"/>
          </p:cNvSpPr>
          <p:nvPr>
            <p:ph type="ftr" sz="quarter" idx="11"/>
          </p:nvPr>
        </p:nvSpPr>
        <p:spPr>
          <a:xfrm>
            <a:off x="3491880" y="6577881"/>
            <a:ext cx="2895600" cy="280119"/>
          </a:xfrm>
        </p:spPr>
        <p:txBody>
          <a:bodyPr/>
          <a:lstStyle/>
          <a:p>
            <a:pPr>
              <a:defRPr/>
            </a:pPr>
            <a:r>
              <a:rPr lang="en-US" sz="1100" smtClean="0"/>
              <a:t>CHS383</a:t>
            </a:r>
            <a:endParaRPr lang="en-US" sz="1100" dirty="0"/>
          </a:p>
        </p:txBody>
      </p:sp>
      <p:sp>
        <p:nvSpPr>
          <p:cNvPr id="10" name="مستطيل 9"/>
          <p:cNvSpPr/>
          <p:nvPr/>
        </p:nvSpPr>
        <p:spPr>
          <a:xfrm>
            <a:off x="683568" y="5406315"/>
            <a:ext cx="7344816" cy="830997"/>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buFontTx/>
              <a:buChar char="-"/>
            </a:pPr>
            <a:r>
              <a:rPr lang="en-US" sz="1600" b="1" dirty="0" smtClean="0">
                <a:latin typeface="+mj-lt"/>
              </a:rPr>
              <a:t>Because ; </a:t>
            </a:r>
          </a:p>
          <a:p>
            <a:pPr algn="just" rtl="0">
              <a:buFontTx/>
              <a:buChar char="-"/>
            </a:pPr>
            <a:r>
              <a:rPr lang="en-US" sz="1600" b="1" dirty="0" smtClean="0">
                <a:latin typeface="+mj-lt"/>
              </a:rPr>
              <a:t> </a:t>
            </a:r>
            <a:r>
              <a:rPr lang="en-US" sz="1600" b="1" i="1" dirty="0" smtClean="0">
                <a:latin typeface="+mj-lt"/>
              </a:rPr>
              <a:t>Its part of my JD  No 1, </a:t>
            </a:r>
            <a:r>
              <a:rPr lang="en-US" sz="1400" b="1" i="1" dirty="0" smtClean="0">
                <a:latin typeface="+mj-lt"/>
              </a:rPr>
              <a:t>and all  patient from society </a:t>
            </a:r>
            <a:endParaRPr lang="en-US" sz="1600" b="1" i="1" dirty="0" smtClean="0">
              <a:latin typeface="+mj-lt"/>
            </a:endParaRPr>
          </a:p>
          <a:p>
            <a:pPr algn="just" rtl="0">
              <a:buFontTx/>
              <a:buChar char="-"/>
            </a:pPr>
            <a:r>
              <a:rPr lang="en-US" sz="1600" b="1" i="1" dirty="0" smtClean="0">
                <a:latin typeface="+mj-lt"/>
              </a:rPr>
              <a:t> Assure Quality of </a:t>
            </a:r>
            <a:r>
              <a:rPr lang="en-US" sz="1200" b="1" i="1" dirty="0" smtClean="0">
                <a:latin typeface="+mj-lt"/>
              </a:rPr>
              <a:t>Health of </a:t>
            </a:r>
            <a:r>
              <a:rPr lang="en-US" sz="1200" b="1" i="1" dirty="0" err="1" smtClean="0">
                <a:latin typeface="+mj-lt"/>
              </a:rPr>
              <a:t>Individual_Family_Community_Society</a:t>
            </a:r>
            <a:r>
              <a:rPr lang="en-US" sz="1200" b="1" i="1" dirty="0" smtClean="0">
                <a:latin typeface="+mj-lt"/>
              </a:rPr>
              <a:t> </a:t>
            </a:r>
            <a:endParaRPr lang="en-US" sz="1600" b="1" i="1" dirty="0" smtClean="0">
              <a:latin typeface="+mj-lt"/>
            </a:endParaRPr>
          </a:p>
        </p:txBody>
      </p:sp>
    </p:spTree>
  </p:cSld>
  <p:clrMapOvr>
    <a:masterClrMapping/>
  </p:clrMapOvr>
  <p:transition>
    <p:push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785786" y="2857496"/>
            <a:ext cx="7786742" cy="1357322"/>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2800" dirty="0" smtClean="0"/>
              <a:t>Probe </a:t>
            </a:r>
            <a:br>
              <a:rPr lang="en-US" sz="2800" dirty="0" smtClean="0"/>
            </a:br>
            <a:r>
              <a:rPr lang="en-US" sz="2800" dirty="0" smtClean="0"/>
              <a:t>Historical  HE Social Concepts &amp; Defining Terms</a:t>
            </a:r>
            <a:endParaRPr lang="ar-SA" sz="2800" dirty="0"/>
          </a:p>
        </p:txBody>
      </p:sp>
      <p:sp>
        <p:nvSpPr>
          <p:cNvPr id="3" name="عنصر نائب للتاريخ 2"/>
          <p:cNvSpPr>
            <a:spLocks noGrp="1"/>
          </p:cNvSpPr>
          <p:nvPr>
            <p:ph type="dt" sz="half" idx="10"/>
          </p:nvPr>
        </p:nvSpPr>
        <p:spPr/>
        <p:txBody>
          <a:bodyPr/>
          <a:lstStyle/>
          <a:p>
            <a:pPr>
              <a:defRPr/>
            </a:pPr>
            <a:r>
              <a:rPr lang="ar-SA" smtClean="0"/>
              <a:t>JohaliSOCHE2014_2017</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11</a:t>
            </a:fld>
            <a:endParaRPr lang="en-US"/>
          </a:p>
        </p:txBody>
      </p:sp>
      <p:sp>
        <p:nvSpPr>
          <p:cNvPr id="6" name="عنصر نائب للتذييل 5"/>
          <p:cNvSpPr>
            <a:spLocks noGrp="1"/>
          </p:cNvSpPr>
          <p:nvPr>
            <p:ph type="ftr" sz="quarter" idx="11"/>
          </p:nvPr>
        </p:nvSpPr>
        <p:spPr/>
        <p:txBody>
          <a:bodyPr/>
          <a:lstStyle/>
          <a:p>
            <a:pPr>
              <a:defRPr/>
            </a:pPr>
            <a:r>
              <a:rPr lang="en-US" smtClean="0"/>
              <a:t>CHS383</a:t>
            </a:r>
            <a:endParaRPr lang="en-US"/>
          </a:p>
        </p:txBody>
      </p:sp>
    </p:spTree>
  </p:cSld>
  <p:clrMapOvr>
    <a:masterClrMapping/>
  </p:clrMapOvr>
  <p:transition>
    <p:push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1484784"/>
            <a:ext cx="8532440" cy="3528392"/>
          </a:xfrm>
        </p:spPr>
        <p:style>
          <a:lnRef idx="2">
            <a:schemeClr val="accent1"/>
          </a:lnRef>
          <a:fillRef idx="1">
            <a:schemeClr val="lt1"/>
          </a:fillRef>
          <a:effectRef idx="0">
            <a:schemeClr val="accent1"/>
          </a:effectRef>
          <a:fontRef idx="minor">
            <a:schemeClr val="dk1"/>
          </a:fontRef>
        </p:style>
        <p:txBody>
          <a:bodyPr/>
          <a:lstStyle/>
          <a:p>
            <a:pPr algn="l" rtl="0"/>
            <a:r>
              <a:rPr lang="en-US" dirty="0" smtClean="0"/>
              <a:t>From Course Title …</a:t>
            </a:r>
          </a:p>
          <a:p>
            <a:pPr algn="l" rtl="0"/>
            <a:endParaRPr lang="en-US" dirty="0" smtClean="0"/>
          </a:p>
          <a:p>
            <a:pPr algn="l" rtl="0">
              <a:buNone/>
            </a:pPr>
            <a:r>
              <a:rPr lang="en-US" i="1" dirty="0" smtClean="0"/>
              <a:t>What Do You Think The Most Related Terms Have To Be Define That Can Help You To Understand This Course   </a:t>
            </a:r>
            <a:r>
              <a:rPr lang="en-US" sz="4800" i="1" dirty="0" smtClean="0"/>
              <a:t>? !</a:t>
            </a:r>
            <a:endParaRPr lang="ar-SA" sz="4800" i="1" dirty="0"/>
          </a:p>
        </p:txBody>
      </p:sp>
      <p:sp>
        <p:nvSpPr>
          <p:cNvPr id="4" name="عنوان 1"/>
          <p:cNvSpPr>
            <a:spLocks noGrp="1"/>
          </p:cNvSpPr>
          <p:nvPr>
            <p:ph type="title"/>
          </p:nvPr>
        </p:nvSpPr>
        <p:spPr>
          <a:xfrm>
            <a:off x="1115616" y="332656"/>
            <a:ext cx="7000924" cy="428604"/>
          </a:xfrm>
        </p:spPr>
        <p:style>
          <a:lnRef idx="2">
            <a:schemeClr val="accent2"/>
          </a:lnRef>
          <a:fillRef idx="1">
            <a:schemeClr val="lt1"/>
          </a:fillRef>
          <a:effectRef idx="0">
            <a:schemeClr val="accent2"/>
          </a:effectRef>
          <a:fontRef idx="minor">
            <a:schemeClr val="dk1"/>
          </a:fontRef>
        </p:style>
        <p:txBody>
          <a:bodyPr>
            <a:normAutofit/>
          </a:bodyPr>
          <a:lstStyle/>
          <a:p>
            <a:pPr algn="ctr"/>
            <a:r>
              <a:rPr lang="en-US" sz="2000" dirty="0" smtClean="0"/>
              <a:t>Probe Social HE - Historical Overview &amp; Define Terms</a:t>
            </a:r>
            <a:endParaRPr lang="ar-SA" sz="2000" dirty="0"/>
          </a:p>
        </p:txBody>
      </p:sp>
      <p:sp>
        <p:nvSpPr>
          <p:cNvPr id="5" name="عنصر نائب للتاريخ 4"/>
          <p:cNvSpPr>
            <a:spLocks noGrp="1"/>
          </p:cNvSpPr>
          <p:nvPr>
            <p:ph type="dt" sz="half" idx="10"/>
          </p:nvPr>
        </p:nvSpPr>
        <p:spPr/>
        <p:txBody>
          <a:bodyPr/>
          <a:lstStyle/>
          <a:p>
            <a:pPr>
              <a:defRPr/>
            </a:pPr>
            <a:r>
              <a:rPr lang="ar-SA" smtClean="0"/>
              <a:t>JohaliSOCHE2014_2017</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12</a:t>
            </a:fld>
            <a:endParaRPr lang="en-US"/>
          </a:p>
        </p:txBody>
      </p:sp>
      <p:sp>
        <p:nvSpPr>
          <p:cNvPr id="7" name="عنصر نائب للتذييل 6"/>
          <p:cNvSpPr>
            <a:spLocks noGrp="1"/>
          </p:cNvSpPr>
          <p:nvPr>
            <p:ph type="ftr" sz="quarter" idx="11"/>
          </p:nvPr>
        </p:nvSpPr>
        <p:spPr/>
        <p:txBody>
          <a:bodyPr/>
          <a:lstStyle/>
          <a:p>
            <a:pPr>
              <a:defRPr/>
            </a:pPr>
            <a:r>
              <a:rPr lang="en-US" smtClean="0"/>
              <a:t>CHS383</a:t>
            </a:r>
            <a:endParaRPr lang="en-US"/>
          </a:p>
        </p:txBody>
      </p:sp>
    </p:spTree>
  </p:cSld>
  <p:clrMapOvr>
    <a:masterClrMapping/>
  </p:clrMapOvr>
  <p:transition>
    <p:push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13</a:t>
            </a:fld>
            <a:endParaRPr lang="en-US"/>
          </a:p>
        </p:txBody>
      </p:sp>
      <p:sp>
        <p:nvSpPr>
          <p:cNvPr id="6" name="عنصر نائب للتذييل 5"/>
          <p:cNvSpPr>
            <a:spLocks noGrp="1"/>
          </p:cNvSpPr>
          <p:nvPr>
            <p:ph type="ftr" sz="quarter" idx="11"/>
          </p:nvPr>
        </p:nvSpPr>
        <p:spPr/>
        <p:txBody>
          <a:bodyPr/>
          <a:lstStyle/>
          <a:p>
            <a:pPr>
              <a:defRPr/>
            </a:pPr>
            <a:r>
              <a:rPr lang="en-US" smtClean="0"/>
              <a:t>CHS383</a:t>
            </a:r>
            <a:endParaRPr lang="en-US"/>
          </a:p>
        </p:txBody>
      </p:sp>
      <p:pic>
        <p:nvPicPr>
          <p:cNvPr id="34818" name="Picture 2" descr="http://www.mghpcs.org/socialservice/Images/SocialServiceparade_sm.jpg"/>
          <p:cNvPicPr>
            <a:picLocks noChangeAspect="1" noChangeArrowheads="1"/>
          </p:cNvPicPr>
          <p:nvPr/>
        </p:nvPicPr>
        <p:blipFill>
          <a:blip r:embed="rId2" cstate="print"/>
          <a:srcRect/>
          <a:stretch>
            <a:fillRect/>
          </a:stretch>
        </p:blipFill>
        <p:spPr bwMode="auto">
          <a:xfrm>
            <a:off x="2555776" y="1988840"/>
            <a:ext cx="1224136" cy="1076920"/>
          </a:xfrm>
          <a:prstGeom prst="rect">
            <a:avLst/>
          </a:prstGeom>
          <a:noFill/>
        </p:spPr>
      </p:pic>
      <p:pic>
        <p:nvPicPr>
          <p:cNvPr id="34820" name="Picture 4" descr="Ida M. Cannon"/>
          <p:cNvPicPr>
            <a:picLocks noChangeAspect="1" noChangeArrowheads="1"/>
          </p:cNvPicPr>
          <p:nvPr/>
        </p:nvPicPr>
        <p:blipFill>
          <a:blip r:embed="rId3" cstate="print"/>
          <a:srcRect/>
          <a:stretch>
            <a:fillRect/>
          </a:stretch>
        </p:blipFill>
        <p:spPr bwMode="auto">
          <a:xfrm>
            <a:off x="7380312" y="3068960"/>
            <a:ext cx="1582934" cy="1080120"/>
          </a:xfrm>
          <a:prstGeom prst="rect">
            <a:avLst/>
          </a:prstGeom>
          <a:noFill/>
        </p:spPr>
      </p:pic>
      <p:sp>
        <p:nvSpPr>
          <p:cNvPr id="9" name="مستطيل 8"/>
          <p:cNvSpPr/>
          <p:nvPr/>
        </p:nvSpPr>
        <p:spPr>
          <a:xfrm>
            <a:off x="0" y="2348880"/>
            <a:ext cx="2223686" cy="553998"/>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a:r>
              <a:rPr lang="ar-SA" b="1" dirty="0" smtClean="0"/>
              <a:t> </a:t>
            </a:r>
            <a:r>
              <a:rPr lang="en-US" b="1" dirty="0" smtClean="0"/>
              <a:t>1800-1900s</a:t>
            </a:r>
          </a:p>
          <a:p>
            <a:pPr algn="ctr"/>
            <a:r>
              <a:rPr lang="en-US" sz="1200" b="1" dirty="0" smtClean="0"/>
              <a:t>Begging Social Profession </a:t>
            </a:r>
            <a:endParaRPr lang="en-US" sz="1200" b="1" dirty="0"/>
          </a:p>
        </p:txBody>
      </p:sp>
      <p:sp>
        <p:nvSpPr>
          <p:cNvPr id="11" name="مستطيل 10"/>
          <p:cNvSpPr/>
          <p:nvPr/>
        </p:nvSpPr>
        <p:spPr>
          <a:xfrm>
            <a:off x="2051720" y="3153742"/>
            <a:ext cx="5184576" cy="92333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dirty="0" smtClean="0"/>
              <a:t>Social Services Programs and Activities  </a:t>
            </a:r>
          </a:p>
          <a:p>
            <a:pPr algn="l" rtl="0"/>
            <a:r>
              <a:rPr lang="en-US" dirty="0" smtClean="0"/>
              <a:t>First American department was fully integrated into the hospital and included 31 </a:t>
            </a:r>
            <a:r>
              <a:rPr lang="en-US" b="1" dirty="0" smtClean="0"/>
              <a:t>social workers</a:t>
            </a:r>
            <a:endParaRPr lang="en-US" b="1" dirty="0"/>
          </a:p>
        </p:txBody>
      </p:sp>
      <p:sp>
        <p:nvSpPr>
          <p:cNvPr id="12" name="مستطيل 11"/>
          <p:cNvSpPr/>
          <p:nvPr/>
        </p:nvSpPr>
        <p:spPr>
          <a:xfrm>
            <a:off x="2411760" y="5949280"/>
            <a:ext cx="4572000" cy="338554"/>
          </a:xfrm>
          <a:prstGeom prst="rect">
            <a:avLst/>
          </a:prstGeom>
        </p:spPr>
        <p:style>
          <a:lnRef idx="3">
            <a:schemeClr val="lt1"/>
          </a:lnRef>
          <a:fillRef idx="1">
            <a:schemeClr val="dk1"/>
          </a:fillRef>
          <a:effectRef idx="1">
            <a:schemeClr val="dk1"/>
          </a:effectRef>
          <a:fontRef idx="minor">
            <a:schemeClr val="lt1"/>
          </a:fontRef>
        </p:style>
        <p:txBody>
          <a:bodyPr>
            <a:spAutoFit/>
          </a:bodyPr>
          <a:lstStyle/>
          <a:p>
            <a:r>
              <a:rPr lang="en-US" sz="1600" dirty="0" smtClean="0">
                <a:hlinkClick r:id="rId4"/>
              </a:rPr>
              <a:t>http://www.mghpcs.org/socialservice/History.asp</a:t>
            </a:r>
            <a:r>
              <a:rPr lang="en-US" sz="1600" dirty="0" smtClean="0"/>
              <a:t> </a:t>
            </a:r>
            <a:endParaRPr lang="en-US" sz="1600" dirty="0"/>
          </a:p>
        </p:txBody>
      </p:sp>
      <p:sp>
        <p:nvSpPr>
          <p:cNvPr id="14" name="مستطيل 13"/>
          <p:cNvSpPr/>
          <p:nvPr/>
        </p:nvSpPr>
        <p:spPr>
          <a:xfrm>
            <a:off x="2555776" y="5013176"/>
            <a:ext cx="4572000" cy="646331"/>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l" rtl="0"/>
            <a:r>
              <a:rPr lang="en-US" dirty="0" smtClean="0"/>
              <a:t>Strong Clinical\ Psychosocial issues, Research and Higher Education.</a:t>
            </a:r>
            <a:endParaRPr lang="en-US" b="1" dirty="0"/>
          </a:p>
        </p:txBody>
      </p:sp>
      <p:sp>
        <p:nvSpPr>
          <p:cNvPr id="15" name="مستطيل 14"/>
          <p:cNvSpPr/>
          <p:nvPr/>
        </p:nvSpPr>
        <p:spPr>
          <a:xfrm>
            <a:off x="323528" y="3419708"/>
            <a:ext cx="135165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ar-SA" b="1" dirty="0" smtClean="0"/>
              <a:t> </a:t>
            </a:r>
            <a:r>
              <a:rPr lang="en-US" b="1" dirty="0" smtClean="0"/>
              <a:t>1905-1945</a:t>
            </a:r>
            <a:endParaRPr lang="en-US" b="1" dirty="0"/>
          </a:p>
        </p:txBody>
      </p:sp>
      <p:sp>
        <p:nvSpPr>
          <p:cNvPr id="16" name="مستطيل 15"/>
          <p:cNvSpPr/>
          <p:nvPr/>
        </p:nvSpPr>
        <p:spPr>
          <a:xfrm>
            <a:off x="323528" y="5157192"/>
            <a:ext cx="1518428"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ar-SA" b="1" dirty="0" smtClean="0"/>
              <a:t> </a:t>
            </a:r>
            <a:r>
              <a:rPr lang="en-US" b="1" dirty="0" smtClean="0"/>
              <a:t>Later - 2011</a:t>
            </a:r>
            <a:endParaRPr lang="en-US" b="1" dirty="0"/>
          </a:p>
        </p:txBody>
      </p:sp>
      <p:sp>
        <p:nvSpPr>
          <p:cNvPr id="17" name="مستطيل 16"/>
          <p:cNvSpPr/>
          <p:nvPr/>
        </p:nvSpPr>
        <p:spPr>
          <a:xfrm>
            <a:off x="2843808" y="4355812"/>
            <a:ext cx="3642984"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dirty="0" smtClean="0"/>
              <a:t>Community \ Clinical Social Work </a:t>
            </a:r>
            <a:endParaRPr lang="en-US" dirty="0"/>
          </a:p>
        </p:txBody>
      </p:sp>
      <p:sp>
        <p:nvSpPr>
          <p:cNvPr id="18" name="مستطيل 17"/>
          <p:cNvSpPr/>
          <p:nvPr/>
        </p:nvSpPr>
        <p:spPr>
          <a:xfrm>
            <a:off x="323528" y="4293096"/>
            <a:ext cx="141577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ar-SA" b="1" dirty="0" smtClean="0"/>
              <a:t> </a:t>
            </a:r>
            <a:r>
              <a:rPr lang="en-US" b="1" dirty="0" smtClean="0"/>
              <a:t>1945-1980 </a:t>
            </a:r>
            <a:endParaRPr lang="en-US" b="1" dirty="0"/>
          </a:p>
        </p:txBody>
      </p:sp>
      <p:sp>
        <p:nvSpPr>
          <p:cNvPr id="19" name="مستطيل 18"/>
          <p:cNvSpPr/>
          <p:nvPr/>
        </p:nvSpPr>
        <p:spPr>
          <a:xfrm>
            <a:off x="0" y="1032991"/>
            <a:ext cx="5004048"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r>
              <a:rPr lang="en-US" sz="1400" dirty="0" err="1" smtClean="0"/>
              <a:t>ar-Razi</a:t>
            </a:r>
            <a:r>
              <a:rPr lang="en-US" sz="1400" dirty="0" smtClean="0"/>
              <a:t> \ </a:t>
            </a:r>
            <a:r>
              <a:rPr lang="ar-SA" sz="1400" dirty="0" smtClean="0"/>
              <a:t> </a:t>
            </a:r>
            <a:r>
              <a:rPr lang="en-US" sz="1400" dirty="0" err="1" smtClean="0"/>
              <a:t>Ibn</a:t>
            </a:r>
            <a:r>
              <a:rPr lang="en-US" sz="1400" dirty="0" smtClean="0"/>
              <a:t> </a:t>
            </a:r>
            <a:r>
              <a:rPr lang="en-US" sz="1400" dirty="0" err="1" smtClean="0"/>
              <a:t>Sina</a:t>
            </a:r>
            <a:r>
              <a:rPr lang="en-US" sz="1400" dirty="0" smtClean="0"/>
              <a:t> (Latinized: Avicenna) the Polymath father </a:t>
            </a:r>
            <a:endParaRPr lang="en-US" sz="1400" dirty="0"/>
          </a:p>
        </p:txBody>
      </p:sp>
      <p:sp>
        <p:nvSpPr>
          <p:cNvPr id="20" name="مستطيل 19"/>
          <p:cNvSpPr/>
          <p:nvPr/>
        </p:nvSpPr>
        <p:spPr>
          <a:xfrm>
            <a:off x="31441" y="332656"/>
            <a:ext cx="3172407" cy="30777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a:r>
              <a:rPr lang="ar-SA" sz="1400" b="1" dirty="0" smtClean="0"/>
              <a:t> </a:t>
            </a:r>
            <a:r>
              <a:rPr lang="en-US" sz="1400" b="1" dirty="0" smtClean="0"/>
              <a:t>Greek–Islamic Social Golden Ages</a:t>
            </a:r>
            <a:endParaRPr lang="en-US" sz="1050" b="1" dirty="0"/>
          </a:p>
        </p:txBody>
      </p:sp>
      <p:sp>
        <p:nvSpPr>
          <p:cNvPr id="21" name="مستطيل 20"/>
          <p:cNvSpPr/>
          <p:nvPr/>
        </p:nvSpPr>
        <p:spPr>
          <a:xfrm>
            <a:off x="5220072" y="639559"/>
            <a:ext cx="3851920" cy="127727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rtl="0"/>
            <a:r>
              <a:rPr lang="en-US" sz="1100" dirty="0" smtClean="0"/>
              <a:t>Notable medieval Muslim polymaths included al-</a:t>
            </a:r>
            <a:r>
              <a:rPr lang="en-US" sz="1100" dirty="0" err="1" smtClean="0"/>
              <a:t>Biruni</a:t>
            </a:r>
            <a:r>
              <a:rPr lang="en-US" sz="1100" dirty="0" smtClean="0"/>
              <a:t>, al-</a:t>
            </a:r>
            <a:r>
              <a:rPr lang="en-US" sz="1100" dirty="0" err="1" smtClean="0"/>
              <a:t>Jahiz</a:t>
            </a:r>
            <a:r>
              <a:rPr lang="en-US" sz="1100" dirty="0" smtClean="0"/>
              <a:t>, al-</a:t>
            </a:r>
            <a:r>
              <a:rPr lang="en-US" sz="1100" dirty="0" err="1" smtClean="0"/>
              <a:t>Kindi</a:t>
            </a:r>
            <a:r>
              <a:rPr lang="en-US" sz="1100" dirty="0" smtClean="0"/>
              <a:t>, </a:t>
            </a:r>
            <a:r>
              <a:rPr lang="en-US" sz="1100" dirty="0" err="1" smtClean="0"/>
              <a:t>Ibn</a:t>
            </a:r>
            <a:r>
              <a:rPr lang="en-US" sz="1100" dirty="0" smtClean="0"/>
              <a:t> </a:t>
            </a:r>
            <a:r>
              <a:rPr lang="en-US" sz="1100" dirty="0" err="1" smtClean="0"/>
              <a:t>Sina</a:t>
            </a:r>
            <a:r>
              <a:rPr lang="en-US" sz="1100" dirty="0" smtClean="0"/>
              <a:t> (Latinized: </a:t>
            </a:r>
            <a:r>
              <a:rPr lang="en-US" sz="1100" b="1" dirty="0" smtClean="0"/>
              <a:t>Avicenna</a:t>
            </a:r>
            <a:r>
              <a:rPr lang="en-US" sz="1100" dirty="0" smtClean="0"/>
              <a:t>), al-</a:t>
            </a:r>
            <a:r>
              <a:rPr lang="en-US" sz="1100" dirty="0" err="1" smtClean="0"/>
              <a:t>Idrisi</a:t>
            </a:r>
            <a:r>
              <a:rPr lang="en-US" sz="1100" dirty="0" smtClean="0"/>
              <a:t>, </a:t>
            </a:r>
            <a:r>
              <a:rPr lang="en-US" sz="1100" dirty="0" err="1" smtClean="0"/>
              <a:t>Ibn</a:t>
            </a:r>
            <a:r>
              <a:rPr lang="en-US" sz="1100" dirty="0" smtClean="0"/>
              <a:t> </a:t>
            </a:r>
            <a:r>
              <a:rPr lang="en-US" sz="1100" dirty="0" err="1" smtClean="0"/>
              <a:t>Bajjah</a:t>
            </a:r>
            <a:r>
              <a:rPr lang="en-US" sz="1100" dirty="0" smtClean="0"/>
              <a:t>, </a:t>
            </a:r>
            <a:r>
              <a:rPr lang="en-US" sz="1100" dirty="0" err="1" smtClean="0"/>
              <a:t>Ibn</a:t>
            </a:r>
            <a:r>
              <a:rPr lang="en-US" sz="1100" dirty="0" smtClean="0"/>
              <a:t> </a:t>
            </a:r>
            <a:r>
              <a:rPr lang="en-US" sz="1100" dirty="0" err="1" smtClean="0"/>
              <a:t>Zuhr</a:t>
            </a:r>
            <a:r>
              <a:rPr lang="en-US" sz="1100" dirty="0" smtClean="0"/>
              <a:t>, </a:t>
            </a:r>
            <a:r>
              <a:rPr lang="en-US" sz="1100" dirty="0" err="1" smtClean="0"/>
              <a:t>Ibn</a:t>
            </a:r>
            <a:r>
              <a:rPr lang="en-US" sz="1100" dirty="0" smtClean="0"/>
              <a:t> </a:t>
            </a:r>
            <a:r>
              <a:rPr lang="en-US" sz="1100" dirty="0" err="1" smtClean="0"/>
              <a:t>Tufail</a:t>
            </a:r>
            <a:r>
              <a:rPr lang="en-US" sz="1100" dirty="0" smtClean="0"/>
              <a:t>, </a:t>
            </a:r>
            <a:r>
              <a:rPr lang="en-US" sz="1100" dirty="0" err="1" smtClean="0"/>
              <a:t>Ibn</a:t>
            </a:r>
            <a:r>
              <a:rPr lang="en-US" sz="1100" dirty="0" smtClean="0"/>
              <a:t> </a:t>
            </a:r>
            <a:r>
              <a:rPr lang="en-US" sz="1100" dirty="0" err="1" smtClean="0"/>
              <a:t>Rushd</a:t>
            </a:r>
            <a:r>
              <a:rPr lang="en-US" sz="1100" dirty="0" smtClean="0"/>
              <a:t> (Latinized: Averroes), al-</a:t>
            </a:r>
            <a:r>
              <a:rPr lang="en-US" sz="1100" dirty="0" err="1" smtClean="0"/>
              <a:t>Suyuti</a:t>
            </a:r>
            <a:r>
              <a:rPr lang="en-US" sz="1100" dirty="0" smtClean="0"/>
              <a:t>, </a:t>
            </a:r>
            <a:r>
              <a:rPr lang="en-US" sz="1100" dirty="0" err="1" smtClean="0"/>
              <a:t>Jābir</a:t>
            </a:r>
            <a:r>
              <a:rPr lang="en-US" sz="1100" dirty="0" smtClean="0"/>
              <a:t> </a:t>
            </a:r>
            <a:r>
              <a:rPr lang="en-US" sz="1100" dirty="0" err="1" smtClean="0"/>
              <a:t>ibn</a:t>
            </a:r>
            <a:r>
              <a:rPr lang="en-US" sz="1100" dirty="0" smtClean="0"/>
              <a:t> </a:t>
            </a:r>
            <a:r>
              <a:rPr lang="en-US" sz="1100" dirty="0" err="1" smtClean="0"/>
              <a:t>Hayyān</a:t>
            </a:r>
            <a:r>
              <a:rPr lang="en-US" sz="1100" dirty="0" smtClean="0"/>
              <a:t>, </a:t>
            </a:r>
            <a:r>
              <a:rPr lang="en-US" sz="1100" dirty="0" err="1" smtClean="0"/>
              <a:t>Abbas</a:t>
            </a:r>
            <a:r>
              <a:rPr lang="en-US" sz="1100" dirty="0" smtClean="0"/>
              <a:t> </a:t>
            </a:r>
            <a:r>
              <a:rPr lang="en-US" sz="1100" dirty="0" err="1" smtClean="0"/>
              <a:t>Ibn</a:t>
            </a:r>
            <a:r>
              <a:rPr lang="en-US" sz="1100" dirty="0" smtClean="0"/>
              <a:t> </a:t>
            </a:r>
            <a:r>
              <a:rPr lang="en-US" sz="1100" dirty="0" err="1" smtClean="0"/>
              <a:t>Firnas</a:t>
            </a:r>
            <a:r>
              <a:rPr lang="en-US" sz="1100" dirty="0" smtClean="0"/>
              <a:t>, </a:t>
            </a:r>
            <a:r>
              <a:rPr lang="en-US" sz="1100" dirty="0" err="1" smtClean="0"/>
              <a:t>Ibn</a:t>
            </a:r>
            <a:r>
              <a:rPr lang="en-US" sz="1100" dirty="0" smtClean="0"/>
              <a:t> al-</a:t>
            </a:r>
            <a:r>
              <a:rPr lang="en-US" sz="1100" dirty="0" err="1" smtClean="0"/>
              <a:t>Haytham</a:t>
            </a:r>
            <a:r>
              <a:rPr lang="en-US" sz="1100" dirty="0" smtClean="0"/>
              <a:t> (Latinized: </a:t>
            </a:r>
            <a:r>
              <a:rPr lang="en-US" sz="1100" dirty="0" err="1" smtClean="0"/>
              <a:t>Alhazen</a:t>
            </a:r>
            <a:r>
              <a:rPr lang="en-US" sz="1100" dirty="0" smtClean="0"/>
              <a:t> or </a:t>
            </a:r>
            <a:r>
              <a:rPr lang="en-US" sz="1100" dirty="0" err="1" smtClean="0"/>
              <a:t>Alhacen</a:t>
            </a:r>
            <a:r>
              <a:rPr lang="en-US" sz="1100" dirty="0" smtClean="0"/>
              <a:t>), </a:t>
            </a:r>
            <a:r>
              <a:rPr lang="en-US" sz="1100" dirty="0" err="1" smtClean="0"/>
              <a:t>Ibn</a:t>
            </a:r>
            <a:r>
              <a:rPr lang="en-US" sz="1100" dirty="0" smtClean="0"/>
              <a:t> al-</a:t>
            </a:r>
            <a:r>
              <a:rPr lang="en-US" sz="1100" dirty="0" err="1" smtClean="0"/>
              <a:t>Nafis</a:t>
            </a:r>
            <a:r>
              <a:rPr lang="en-US" sz="1100" dirty="0" smtClean="0"/>
              <a:t>, </a:t>
            </a:r>
            <a:r>
              <a:rPr lang="en-US" sz="1100" dirty="0" err="1" smtClean="0"/>
              <a:t>Ibn</a:t>
            </a:r>
            <a:r>
              <a:rPr lang="en-US" sz="1100" dirty="0" smtClean="0"/>
              <a:t> </a:t>
            </a:r>
            <a:r>
              <a:rPr lang="en-US" sz="1100" dirty="0" err="1" smtClean="0"/>
              <a:t>Khaldun</a:t>
            </a:r>
            <a:r>
              <a:rPr lang="en-US" sz="1100" dirty="0" smtClean="0"/>
              <a:t>, al-Khwarizmi, al-</a:t>
            </a:r>
            <a:r>
              <a:rPr lang="en-US" sz="1100" dirty="0" err="1" smtClean="0"/>
              <a:t>Masudi</a:t>
            </a:r>
            <a:r>
              <a:rPr lang="en-US" sz="1100" dirty="0" smtClean="0"/>
              <a:t>, al-</a:t>
            </a:r>
            <a:r>
              <a:rPr lang="en-US" sz="1100" dirty="0" err="1" smtClean="0"/>
              <a:t>Muqaddasi</a:t>
            </a:r>
            <a:r>
              <a:rPr lang="en-US" sz="1100" dirty="0" smtClean="0"/>
              <a:t>, and </a:t>
            </a:r>
            <a:r>
              <a:rPr lang="en-US" sz="1100" dirty="0" err="1" smtClean="0"/>
              <a:t>Nasīr</a:t>
            </a:r>
            <a:r>
              <a:rPr lang="en-US" sz="1100" dirty="0" smtClean="0"/>
              <a:t> al-</a:t>
            </a:r>
            <a:r>
              <a:rPr lang="en-US" sz="1100" dirty="0" err="1" smtClean="0"/>
              <a:t>Dīn</a:t>
            </a:r>
            <a:r>
              <a:rPr lang="en-US" sz="1100" dirty="0" smtClean="0"/>
              <a:t> al-</a:t>
            </a:r>
            <a:r>
              <a:rPr lang="en-US" sz="1100" dirty="0" err="1" smtClean="0"/>
              <a:t>Tūsī</a:t>
            </a:r>
            <a:r>
              <a:rPr lang="en-US" sz="1100" dirty="0" smtClean="0"/>
              <a:t>.</a:t>
            </a:r>
            <a:endParaRPr lang="en-US" sz="1100" dirty="0"/>
          </a:p>
        </p:txBody>
      </p:sp>
      <p:sp>
        <p:nvSpPr>
          <p:cNvPr id="22" name="مستطيل 21"/>
          <p:cNvSpPr/>
          <p:nvPr/>
        </p:nvSpPr>
        <p:spPr>
          <a:xfrm>
            <a:off x="6012160" y="312911"/>
            <a:ext cx="2422458" cy="307777"/>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1400" b="1" dirty="0" smtClean="0"/>
              <a:t>Islam Polymaths 700-15oo</a:t>
            </a:r>
            <a:endParaRPr lang="en-US" sz="1400" b="1" dirty="0"/>
          </a:p>
        </p:txBody>
      </p:sp>
      <p:sp>
        <p:nvSpPr>
          <p:cNvPr id="23" name="مستطيل 22"/>
          <p:cNvSpPr/>
          <p:nvPr/>
        </p:nvSpPr>
        <p:spPr>
          <a:xfrm>
            <a:off x="5544616" y="1958643"/>
            <a:ext cx="3131840" cy="246221"/>
          </a:xfrm>
          <a:prstGeom prst="rect">
            <a:avLst/>
          </a:prstGeom>
        </p:spPr>
        <p:txBody>
          <a:bodyPr wrap="square">
            <a:spAutoFit/>
          </a:bodyPr>
          <a:lstStyle/>
          <a:p>
            <a:r>
              <a:rPr lang="en-US" sz="1000" dirty="0" smtClean="0"/>
              <a:t>http://islamichistoryonline.com/islamic-golden-age/</a:t>
            </a:r>
            <a:endParaRPr lang="en-US" sz="1000" dirty="0"/>
          </a:p>
        </p:txBody>
      </p:sp>
      <p:sp>
        <p:nvSpPr>
          <p:cNvPr id="25" name="مستطيل 24"/>
          <p:cNvSpPr/>
          <p:nvPr/>
        </p:nvSpPr>
        <p:spPr>
          <a:xfrm>
            <a:off x="4644008" y="2236802"/>
            <a:ext cx="4392488" cy="40011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sz="1000" dirty="0" smtClean="0"/>
              <a:t>CHS383  where are you from your Social Islamic Inventors Muslim Inventors: http://islamichistoryonline.com/muslim-inventors/ </a:t>
            </a:r>
            <a:r>
              <a:rPr lang="ar-SA" sz="1000" dirty="0" err="1" smtClean="0"/>
              <a:t>عبر @</a:t>
            </a:r>
            <a:r>
              <a:rPr lang="en-US" sz="1000" dirty="0" smtClean="0"/>
              <a:t>jetpack </a:t>
            </a:r>
            <a:endParaRPr lang="en-US" sz="1000" dirty="0"/>
          </a:p>
        </p:txBody>
      </p:sp>
    </p:spTree>
  </p:cSld>
  <p:clrMapOvr>
    <a:masterClrMapping/>
  </p:clrMapOvr>
  <p:transition>
    <p:push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142976" y="2928934"/>
            <a:ext cx="7000924" cy="500066"/>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3600" dirty="0" smtClean="0"/>
              <a:t>Introduction to Social HE </a:t>
            </a:r>
            <a:endParaRPr lang="ar-SA" sz="3600" dirty="0"/>
          </a:p>
        </p:txBody>
      </p:sp>
      <p:sp>
        <p:nvSpPr>
          <p:cNvPr id="3" name="عنصر نائب للتاريخ 2"/>
          <p:cNvSpPr>
            <a:spLocks noGrp="1"/>
          </p:cNvSpPr>
          <p:nvPr>
            <p:ph type="dt" sz="half" idx="10"/>
          </p:nvPr>
        </p:nvSpPr>
        <p:spPr/>
        <p:txBody>
          <a:bodyPr/>
          <a:lstStyle/>
          <a:p>
            <a:pPr>
              <a:defRPr/>
            </a:pPr>
            <a:r>
              <a:rPr lang="ar-SA" smtClean="0"/>
              <a:t>JohaliSOCHE2014_2017</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14</a:t>
            </a:fld>
            <a:endParaRPr lang="en-US"/>
          </a:p>
        </p:txBody>
      </p:sp>
      <p:sp>
        <p:nvSpPr>
          <p:cNvPr id="6" name="عنصر نائب للتذييل 5"/>
          <p:cNvSpPr>
            <a:spLocks noGrp="1"/>
          </p:cNvSpPr>
          <p:nvPr>
            <p:ph type="ftr" sz="quarter" idx="11"/>
          </p:nvPr>
        </p:nvSpPr>
        <p:spPr/>
        <p:txBody>
          <a:bodyPr/>
          <a:lstStyle/>
          <a:p>
            <a:pPr>
              <a:defRPr/>
            </a:pPr>
            <a:r>
              <a:rPr lang="en-US" smtClean="0"/>
              <a:t>CHS383</a:t>
            </a:r>
            <a:endParaRPr lang="en-US"/>
          </a:p>
        </p:txBody>
      </p:sp>
    </p:spTree>
  </p:cSld>
  <p:clrMapOvr>
    <a:masterClrMapping/>
  </p:clrMapOvr>
  <p:transition>
    <p:push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15</a:t>
            </a:fld>
            <a:endParaRPr lang="en-US"/>
          </a:p>
        </p:txBody>
      </p:sp>
      <p:sp>
        <p:nvSpPr>
          <p:cNvPr id="7" name="مستطيل 6"/>
          <p:cNvSpPr/>
          <p:nvPr/>
        </p:nvSpPr>
        <p:spPr>
          <a:xfrm>
            <a:off x="2915816" y="404664"/>
            <a:ext cx="3426772"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b="1" dirty="0" smtClean="0">
                <a:latin typeface="+mj-lt"/>
              </a:rPr>
              <a:t>Defining Terms  - Society </a:t>
            </a:r>
            <a:endParaRPr lang="ar-SA" b="1" dirty="0" smtClean="0">
              <a:latin typeface="+mj-lt"/>
            </a:endParaRPr>
          </a:p>
        </p:txBody>
      </p:sp>
      <p:sp>
        <p:nvSpPr>
          <p:cNvPr id="8" name="عنوان 1"/>
          <p:cNvSpPr>
            <a:spLocks noGrp="1"/>
          </p:cNvSpPr>
          <p:nvPr>
            <p:ph type="title"/>
          </p:nvPr>
        </p:nvSpPr>
        <p:spPr>
          <a:xfrm>
            <a:off x="0" y="0"/>
            <a:ext cx="3635896" cy="404664"/>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2000" dirty="0" smtClean="0"/>
              <a:t>Introduction to Social HE </a:t>
            </a:r>
            <a:endParaRPr lang="ar-SA" sz="2000" dirty="0"/>
          </a:p>
        </p:txBody>
      </p:sp>
      <p:sp>
        <p:nvSpPr>
          <p:cNvPr id="9" name="مستطيل 8"/>
          <p:cNvSpPr/>
          <p:nvPr/>
        </p:nvSpPr>
        <p:spPr>
          <a:xfrm>
            <a:off x="323528" y="893033"/>
            <a:ext cx="8676456" cy="563231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457200" indent="-457200" algn="just" rtl="0"/>
            <a:r>
              <a:rPr lang="en-US" sz="2400" b="1" dirty="0" smtClean="0">
                <a:latin typeface="+mj-lt"/>
              </a:rPr>
              <a:t>Society : </a:t>
            </a:r>
          </a:p>
          <a:p>
            <a:pPr marL="457200" indent="-457200" algn="just" rtl="0">
              <a:buFont typeface="+mj-lt"/>
              <a:buAutoNum type="arabicPeriod"/>
            </a:pPr>
            <a:r>
              <a:rPr lang="en-US" sz="2400" b="1" i="1" dirty="0" smtClean="0"/>
              <a:t>An organized group of persons associated together for religious, benevolent, cultural, scientific, political, patriotic, or other purposes. </a:t>
            </a:r>
          </a:p>
          <a:p>
            <a:pPr marL="457200" indent="-457200" algn="just" rtl="0">
              <a:buFont typeface="+mj-lt"/>
              <a:buAutoNum type="arabicPeriod"/>
            </a:pPr>
            <a:r>
              <a:rPr lang="en-US" sz="2400" b="1" i="1" dirty="0" smtClean="0"/>
              <a:t>A body of individuals living as members of a community; community. </a:t>
            </a:r>
          </a:p>
          <a:p>
            <a:pPr marL="457200" indent="-457200" algn="just" rtl="0">
              <a:buFont typeface="+mj-lt"/>
              <a:buAutoNum type="arabicPeriod"/>
            </a:pPr>
            <a:r>
              <a:rPr lang="en-US" sz="2000" dirty="0" smtClean="0"/>
              <a:t>The body of human beings generally, associated or viewed as members of a community: the evolution of human society.</a:t>
            </a:r>
          </a:p>
          <a:p>
            <a:pPr marL="457200" indent="-457200" algn="just" rtl="0">
              <a:buFont typeface="+mj-lt"/>
              <a:buAutoNum type="arabicPeriod"/>
            </a:pPr>
            <a:r>
              <a:rPr lang="en-US" sz="2400" b="1" i="1" dirty="0" smtClean="0"/>
              <a:t>A highly structured system of human organization for large-scale community living that normally furnishes protection, continuity, security, and a national identity for its members</a:t>
            </a:r>
            <a:r>
              <a:rPr lang="en-US" sz="2400" dirty="0" smtClean="0"/>
              <a:t>: </a:t>
            </a:r>
            <a:r>
              <a:rPr lang="en-US" sz="2000" dirty="0" smtClean="0"/>
              <a:t>(American society), such a system characterized by its dominant economic class or form: middle-class society; industrial society.</a:t>
            </a:r>
          </a:p>
          <a:p>
            <a:pPr marL="457200" indent="-457200" algn="just" rtl="0"/>
            <a:r>
              <a:rPr lang="en-US" sz="2000" dirty="0" smtClean="0"/>
              <a:t>5. </a:t>
            </a:r>
            <a:r>
              <a:rPr lang="en-US" sz="2000" b="1" i="1" dirty="0" smtClean="0"/>
              <a:t>Those with whom one has companionship.; company: to enjoy one's society.</a:t>
            </a:r>
            <a:endParaRPr lang="en-US" sz="2000" b="1" i="1" dirty="0"/>
          </a:p>
        </p:txBody>
      </p:sp>
    </p:spTree>
  </p:cSld>
  <p:clrMapOvr>
    <a:masterClrMapping/>
  </p:clrMapOvr>
  <p:transition>
    <p:push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16</a:t>
            </a:fld>
            <a:endParaRPr lang="en-US"/>
          </a:p>
        </p:txBody>
      </p:sp>
      <p:sp>
        <p:nvSpPr>
          <p:cNvPr id="7" name="مستطيل 6"/>
          <p:cNvSpPr/>
          <p:nvPr/>
        </p:nvSpPr>
        <p:spPr>
          <a:xfrm>
            <a:off x="2887156" y="508610"/>
            <a:ext cx="3486980"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b="1" dirty="0" smtClean="0">
                <a:latin typeface="+mj-lt"/>
              </a:rPr>
              <a:t>Defining Terms -   </a:t>
            </a:r>
            <a:r>
              <a:rPr lang="en-US" sz="2000" b="1" dirty="0" smtClean="0">
                <a:latin typeface="+mj-lt"/>
              </a:rPr>
              <a:t>Family </a:t>
            </a:r>
            <a:endParaRPr lang="ar-SA" b="1" dirty="0" smtClean="0">
              <a:latin typeface="+mj-lt"/>
            </a:endParaRPr>
          </a:p>
        </p:txBody>
      </p:sp>
      <p:sp>
        <p:nvSpPr>
          <p:cNvPr id="8" name="عنوان 1"/>
          <p:cNvSpPr>
            <a:spLocks noGrp="1"/>
          </p:cNvSpPr>
          <p:nvPr>
            <p:ph type="title"/>
          </p:nvPr>
        </p:nvSpPr>
        <p:spPr>
          <a:xfrm>
            <a:off x="0" y="0"/>
            <a:ext cx="3635896" cy="404664"/>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2000" dirty="0" smtClean="0"/>
              <a:t>Introduction to Social HE </a:t>
            </a:r>
            <a:endParaRPr lang="ar-SA" sz="2000" dirty="0"/>
          </a:p>
        </p:txBody>
      </p:sp>
      <p:sp>
        <p:nvSpPr>
          <p:cNvPr id="16" name="مستطيل 15"/>
          <p:cNvSpPr/>
          <p:nvPr/>
        </p:nvSpPr>
        <p:spPr>
          <a:xfrm>
            <a:off x="323528" y="980728"/>
            <a:ext cx="8604448" cy="532453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457200" indent="-457200" algn="just" rtl="0">
              <a:buFont typeface="+mj-lt"/>
              <a:buAutoNum type="arabicPeriod"/>
            </a:pPr>
            <a:r>
              <a:rPr lang="en-US" sz="2000" b="1" dirty="0" smtClean="0"/>
              <a:t> </a:t>
            </a:r>
            <a:r>
              <a:rPr lang="en-US" sz="2000" b="1" i="1" dirty="0" smtClean="0"/>
              <a:t>A fundamental social group in society typically consisting of one or two parents and their children.</a:t>
            </a:r>
          </a:p>
          <a:p>
            <a:pPr marL="457200" indent="-457200" algn="just" rtl="0">
              <a:buFont typeface="+mj-lt"/>
              <a:buAutoNum type="arabicPeriod"/>
            </a:pPr>
            <a:endParaRPr lang="en-US" sz="2000" b="1" i="1" dirty="0" smtClean="0"/>
          </a:p>
          <a:p>
            <a:pPr marL="457200" indent="-457200" algn="just" rtl="0">
              <a:buFont typeface="+mj-lt"/>
              <a:buAutoNum type="arabicPeriod"/>
            </a:pPr>
            <a:r>
              <a:rPr lang="en-US" sz="2000" b="1" i="1" dirty="0" smtClean="0"/>
              <a:t>Two or more people who share goals and values, have long-term commitments to one another, and reside usually in the same dwelling place</a:t>
            </a:r>
            <a:r>
              <a:rPr lang="en-US" sz="2000" b="1" dirty="0" smtClean="0"/>
              <a:t>.</a:t>
            </a:r>
          </a:p>
          <a:p>
            <a:pPr marL="457200" indent="-457200" algn="just" rtl="0">
              <a:buFont typeface="+mj-lt"/>
              <a:buAutoNum type="arabicPeriod"/>
            </a:pPr>
            <a:endParaRPr lang="en-US" sz="2000" b="1" dirty="0" smtClean="0"/>
          </a:p>
          <a:p>
            <a:pPr marL="457200" indent="-457200" algn="just" rtl="0">
              <a:buFont typeface="+mj-lt"/>
              <a:buAutoNum type="arabicPeriod"/>
            </a:pPr>
            <a:r>
              <a:rPr lang="en-US" b="1" dirty="0" smtClean="0"/>
              <a:t> </a:t>
            </a:r>
            <a:r>
              <a:rPr lang="en-US" sz="2000" b="1" i="1" dirty="0" smtClean="0"/>
              <a:t>All the members of a household under one roof.</a:t>
            </a:r>
            <a:endParaRPr lang="en-US" b="1" i="1" dirty="0" smtClean="0"/>
          </a:p>
          <a:p>
            <a:pPr marL="457200" indent="-457200" algn="just" rtl="0">
              <a:buFont typeface="+mj-lt"/>
              <a:buAutoNum type="arabicPeriod"/>
            </a:pPr>
            <a:endParaRPr lang="en-US" sz="2000" b="1" dirty="0" smtClean="0"/>
          </a:p>
          <a:p>
            <a:pPr marL="457200" indent="-457200" algn="just" rtl="0">
              <a:buFont typeface="+mj-lt"/>
              <a:buAutoNum type="arabicPeriod"/>
            </a:pPr>
            <a:r>
              <a:rPr lang="en-US" sz="2000" b="1" dirty="0" smtClean="0"/>
              <a:t> A group of persons sharing common ancestry. See Usage Note at </a:t>
            </a:r>
            <a:r>
              <a:rPr lang="en-US" sz="2000" b="1" dirty="0" smtClean="0">
                <a:hlinkClick r:id="rId3"/>
              </a:rPr>
              <a:t>collective noun</a:t>
            </a:r>
            <a:r>
              <a:rPr lang="en-US" sz="2000" b="1" dirty="0" smtClean="0"/>
              <a:t>. ( Evolution Def. – Darwin) </a:t>
            </a:r>
          </a:p>
          <a:p>
            <a:pPr marL="457200" indent="-457200" algn="just" rtl="0">
              <a:buFont typeface="+mj-lt"/>
              <a:buAutoNum type="arabicPeriod"/>
            </a:pPr>
            <a:r>
              <a:rPr lang="en-US" sz="2000" b="1" dirty="0" smtClean="0"/>
              <a:t>Lineage, especially distinguished lineage.</a:t>
            </a:r>
          </a:p>
          <a:p>
            <a:pPr marL="457200" indent="-457200" algn="just" rtl="0">
              <a:buFont typeface="+mj-lt"/>
              <a:buAutoNum type="arabicPeriod"/>
            </a:pPr>
            <a:r>
              <a:rPr lang="en-US" sz="2000" b="1" dirty="0" smtClean="0"/>
              <a:t>A locally independent organized crime unit, as of the </a:t>
            </a:r>
            <a:r>
              <a:rPr lang="en-US" sz="2000" b="1" dirty="0" err="1" smtClean="0"/>
              <a:t>Cosa</a:t>
            </a:r>
            <a:r>
              <a:rPr lang="en-US" sz="2000" b="1" dirty="0" smtClean="0"/>
              <a:t> Nostra.</a:t>
            </a:r>
          </a:p>
          <a:p>
            <a:pPr marL="457200" indent="-457200" algn="just" rtl="0">
              <a:buFont typeface="+mj-lt"/>
              <a:buAutoNum type="arabicPeriod"/>
            </a:pPr>
            <a:r>
              <a:rPr lang="en-US" sz="2000" b="1" dirty="0" smtClean="0"/>
              <a:t> A group of like things; a class.</a:t>
            </a:r>
          </a:p>
          <a:p>
            <a:pPr marL="457200" indent="-457200" algn="just" rtl="0">
              <a:buFont typeface="+mj-lt"/>
              <a:buAutoNum type="arabicPeriod"/>
            </a:pPr>
            <a:r>
              <a:rPr lang="en-US" sz="2000" b="1" i="1" dirty="0" smtClean="0"/>
              <a:t>A group of individuals derived from a common stock: </a:t>
            </a:r>
            <a:r>
              <a:rPr lang="en-US" sz="2000" b="1" dirty="0" smtClean="0"/>
              <a:t>the family of human beings.</a:t>
            </a:r>
            <a:endParaRPr lang="en-US" sz="2000" b="1" dirty="0"/>
          </a:p>
        </p:txBody>
      </p:sp>
    </p:spTree>
  </p:cSld>
  <p:clrMapOvr>
    <a:masterClrMapping/>
  </p:clrMapOvr>
  <p:transition>
    <p:push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17</a:t>
            </a:fld>
            <a:endParaRPr lang="en-US"/>
          </a:p>
        </p:txBody>
      </p:sp>
      <p:sp>
        <p:nvSpPr>
          <p:cNvPr id="7" name="مستطيل 6"/>
          <p:cNvSpPr/>
          <p:nvPr/>
        </p:nvSpPr>
        <p:spPr>
          <a:xfrm>
            <a:off x="2237234" y="476672"/>
            <a:ext cx="4136902"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b="1" dirty="0" smtClean="0">
                <a:latin typeface="+mj-lt"/>
              </a:rPr>
              <a:t>Defining Terms -   </a:t>
            </a:r>
            <a:r>
              <a:rPr lang="en-US" sz="2000" b="1" dirty="0" smtClean="0">
                <a:latin typeface="+mj-lt"/>
              </a:rPr>
              <a:t>Community</a:t>
            </a:r>
            <a:r>
              <a:rPr lang="en-US" b="1" dirty="0" smtClean="0">
                <a:latin typeface="+mj-lt"/>
              </a:rPr>
              <a:t> </a:t>
            </a:r>
            <a:endParaRPr lang="ar-SA" b="1" dirty="0" smtClean="0">
              <a:latin typeface="+mj-lt"/>
            </a:endParaRPr>
          </a:p>
        </p:txBody>
      </p:sp>
      <p:sp>
        <p:nvSpPr>
          <p:cNvPr id="8" name="عنوان 1"/>
          <p:cNvSpPr>
            <a:spLocks noGrp="1"/>
          </p:cNvSpPr>
          <p:nvPr>
            <p:ph type="title"/>
          </p:nvPr>
        </p:nvSpPr>
        <p:spPr>
          <a:xfrm>
            <a:off x="0" y="0"/>
            <a:ext cx="3635896" cy="404664"/>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2000" dirty="0" smtClean="0"/>
              <a:t>Introduction to Social HE </a:t>
            </a:r>
            <a:endParaRPr lang="ar-SA" sz="2000" dirty="0"/>
          </a:p>
        </p:txBody>
      </p:sp>
      <p:sp>
        <p:nvSpPr>
          <p:cNvPr id="9" name="مستطيل 8"/>
          <p:cNvSpPr/>
          <p:nvPr/>
        </p:nvSpPr>
        <p:spPr>
          <a:xfrm>
            <a:off x="467544" y="1037049"/>
            <a:ext cx="8136904" cy="5262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457200" indent="-457200" algn="just" rtl="0">
              <a:buFont typeface="+mj-lt"/>
              <a:buAutoNum type="arabicPeriod"/>
            </a:pPr>
            <a:r>
              <a:rPr lang="en-US" sz="2400" b="1" i="1" dirty="0" smtClean="0"/>
              <a:t>A group of people living in the same locality and under the same government</a:t>
            </a:r>
            <a:r>
              <a:rPr lang="en-US" sz="2400" dirty="0" smtClean="0"/>
              <a:t>.</a:t>
            </a:r>
          </a:p>
          <a:p>
            <a:pPr marL="457200" indent="-457200" algn="just" rtl="0">
              <a:buFont typeface="+mj-lt"/>
              <a:buAutoNum type="arabicPeriod"/>
            </a:pPr>
            <a:endParaRPr lang="en-US" sz="2400" dirty="0" smtClean="0"/>
          </a:p>
          <a:p>
            <a:pPr marL="457200" indent="-457200" algn="just" rtl="0">
              <a:buFont typeface="+mj-lt"/>
              <a:buAutoNum type="arabicPeriod"/>
            </a:pPr>
            <a:r>
              <a:rPr lang="en-US" sz="2400" b="1" dirty="0" smtClean="0"/>
              <a:t> </a:t>
            </a:r>
            <a:r>
              <a:rPr lang="en-US" sz="2400" b="1" i="1" dirty="0" smtClean="0"/>
              <a:t>The district or locality in which such a group lives.</a:t>
            </a:r>
          </a:p>
          <a:p>
            <a:pPr marL="457200" indent="-457200" algn="just" rtl="0">
              <a:buFont typeface="+mj-lt"/>
              <a:buAutoNum type="arabicPeriod"/>
            </a:pPr>
            <a:endParaRPr lang="en-US" sz="2400" b="1" i="1" dirty="0" smtClean="0"/>
          </a:p>
          <a:p>
            <a:pPr marL="457200" indent="-457200" algn="just" rtl="0">
              <a:buFont typeface="+mj-lt"/>
              <a:buAutoNum type="arabicPeriod"/>
            </a:pPr>
            <a:r>
              <a:rPr lang="en-US" sz="2400" b="1" i="1" dirty="0" smtClean="0"/>
              <a:t>A group of people having common interests: the scientific community; the international business community.</a:t>
            </a:r>
          </a:p>
          <a:p>
            <a:pPr marL="457200" indent="-457200" algn="just" rtl="0">
              <a:buFont typeface="+mj-lt"/>
              <a:buAutoNum type="arabicPeriod"/>
            </a:pPr>
            <a:endParaRPr lang="en-US" sz="2400" dirty="0" smtClean="0"/>
          </a:p>
          <a:p>
            <a:pPr marL="457200" indent="-457200" algn="just" rtl="0">
              <a:buFont typeface="+mj-lt"/>
              <a:buAutoNum type="arabicPeriod"/>
            </a:pPr>
            <a:r>
              <a:rPr lang="en-US" sz="2400" dirty="0" smtClean="0"/>
              <a:t>A group viewed as forming a distinct segment of society: the gay community; the community of color.</a:t>
            </a:r>
          </a:p>
          <a:p>
            <a:pPr marL="457200" indent="-457200" algn="just" rtl="0">
              <a:buFont typeface="+mj-lt"/>
              <a:buAutoNum type="arabicPeriod"/>
            </a:pPr>
            <a:r>
              <a:rPr lang="en-US" sz="2400" dirty="0" smtClean="0"/>
              <a:t>Similarity or identity: a community of interests.</a:t>
            </a:r>
          </a:p>
          <a:p>
            <a:pPr marL="457200" indent="-457200" algn="just" rtl="0">
              <a:buFont typeface="+mj-lt"/>
              <a:buAutoNum type="arabicPeriod"/>
            </a:pPr>
            <a:r>
              <a:rPr lang="en-US" sz="2400" dirty="0" smtClean="0"/>
              <a:t>Sharing, participation, and fellowship.</a:t>
            </a:r>
          </a:p>
          <a:p>
            <a:pPr marL="457200" indent="-457200" algn="just" rtl="0">
              <a:buFont typeface="+mj-lt"/>
              <a:buAutoNum type="arabicPeriod"/>
            </a:pPr>
            <a:r>
              <a:rPr lang="en-US" sz="2400" dirty="0" smtClean="0"/>
              <a:t>Society as a whole; the public.</a:t>
            </a:r>
            <a:endParaRPr lang="en-US" sz="2400" dirty="0"/>
          </a:p>
        </p:txBody>
      </p:sp>
    </p:spTree>
  </p:cSld>
  <p:clrMapOvr>
    <a:masterClrMapping/>
  </p:clrMapOvr>
  <p:transition>
    <p:push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18</a:t>
            </a:fld>
            <a:endParaRPr lang="en-US"/>
          </a:p>
        </p:txBody>
      </p:sp>
      <p:sp>
        <p:nvSpPr>
          <p:cNvPr id="8" name="عنوان 1"/>
          <p:cNvSpPr>
            <a:spLocks noGrp="1"/>
          </p:cNvSpPr>
          <p:nvPr>
            <p:ph type="title"/>
          </p:nvPr>
        </p:nvSpPr>
        <p:spPr>
          <a:xfrm>
            <a:off x="0" y="0"/>
            <a:ext cx="3635896" cy="404664"/>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2000" dirty="0" smtClean="0"/>
              <a:t>Introduction to Social HE </a:t>
            </a:r>
            <a:endParaRPr lang="ar-SA" sz="2000" dirty="0"/>
          </a:p>
        </p:txBody>
      </p:sp>
      <p:sp>
        <p:nvSpPr>
          <p:cNvPr id="10" name="مستطيل 9"/>
          <p:cNvSpPr/>
          <p:nvPr/>
        </p:nvSpPr>
        <p:spPr>
          <a:xfrm>
            <a:off x="2038896" y="476672"/>
            <a:ext cx="4914358"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b="1" dirty="0" smtClean="0">
                <a:latin typeface="+mj-lt"/>
              </a:rPr>
              <a:t>Defining Terms -   Individual – Social  </a:t>
            </a:r>
            <a:endParaRPr lang="ar-SA" b="1" dirty="0" smtClean="0">
              <a:latin typeface="+mj-lt"/>
            </a:endParaRPr>
          </a:p>
        </p:txBody>
      </p:sp>
      <p:sp>
        <p:nvSpPr>
          <p:cNvPr id="11" name="مستطيل 10"/>
          <p:cNvSpPr/>
          <p:nvPr/>
        </p:nvSpPr>
        <p:spPr>
          <a:xfrm>
            <a:off x="323528" y="2348880"/>
            <a:ext cx="8676456" cy="424731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2000" b="1" dirty="0" smtClean="0"/>
              <a:t>Social </a:t>
            </a:r>
            <a:r>
              <a:rPr lang="en-US" sz="2000" dirty="0" smtClean="0"/>
              <a:t>is </a:t>
            </a:r>
          </a:p>
          <a:p>
            <a:pPr algn="just" rtl="0"/>
            <a:r>
              <a:rPr lang="en-US" b="1" dirty="0" smtClean="0"/>
              <a:t>a. </a:t>
            </a:r>
            <a:r>
              <a:rPr lang="en-US" b="1" i="1" dirty="0" smtClean="0"/>
              <a:t>Living together in communities.</a:t>
            </a:r>
          </a:p>
          <a:p>
            <a:pPr algn="just" rtl="0"/>
            <a:r>
              <a:rPr lang="en-US" b="1" dirty="0" smtClean="0"/>
              <a:t>b. </a:t>
            </a:r>
            <a:r>
              <a:rPr lang="en-US" dirty="0" smtClean="0"/>
              <a:t>Of or relating to communal living.</a:t>
            </a:r>
          </a:p>
          <a:p>
            <a:pPr algn="just" rtl="0"/>
            <a:r>
              <a:rPr lang="en-US" b="1" dirty="0" smtClean="0"/>
              <a:t>c. </a:t>
            </a:r>
            <a:r>
              <a:rPr lang="en-US" dirty="0" smtClean="0"/>
              <a:t>Of or </a:t>
            </a:r>
            <a:r>
              <a:rPr lang="en-US" b="1" i="1" dirty="0" smtClean="0"/>
              <a:t>relating to human society and its modes of organization: social classes; social problems; a social issue.</a:t>
            </a:r>
          </a:p>
          <a:p>
            <a:pPr algn="just" rtl="0"/>
            <a:r>
              <a:rPr lang="en-US" b="1" dirty="0" smtClean="0"/>
              <a:t>2. </a:t>
            </a:r>
            <a:r>
              <a:rPr lang="en-US" dirty="0" smtClean="0"/>
              <a:t>Living together in organized groups or similar close aggregates: Ants are social insects.</a:t>
            </a:r>
          </a:p>
          <a:p>
            <a:pPr algn="just" rtl="0"/>
            <a:r>
              <a:rPr lang="en-US" b="1" dirty="0" smtClean="0"/>
              <a:t>3. </a:t>
            </a:r>
            <a:r>
              <a:rPr lang="en-US" dirty="0" smtClean="0"/>
              <a:t>Involving allies or members of a confederacy.</a:t>
            </a:r>
          </a:p>
          <a:p>
            <a:pPr algn="just" rtl="0"/>
            <a:r>
              <a:rPr lang="en-US" b="1" dirty="0" smtClean="0"/>
              <a:t>4. </a:t>
            </a:r>
            <a:r>
              <a:rPr lang="en-US" dirty="0" smtClean="0"/>
              <a:t>Of or relating to the upper classes.</a:t>
            </a:r>
          </a:p>
          <a:p>
            <a:pPr algn="just" rtl="0"/>
            <a:r>
              <a:rPr lang="en-US" b="1" dirty="0" smtClean="0"/>
              <a:t>5. a. </a:t>
            </a:r>
            <a:r>
              <a:rPr lang="en-US" dirty="0" smtClean="0"/>
              <a:t>Inclined to seek out or enjoy the company of others; sociable.</a:t>
            </a:r>
          </a:p>
          <a:p>
            <a:pPr algn="just" rtl="0"/>
            <a:r>
              <a:rPr lang="en-US" b="1" dirty="0" smtClean="0"/>
              <a:t>b. </a:t>
            </a:r>
            <a:r>
              <a:rPr lang="en-US" dirty="0" smtClean="0"/>
              <a:t>Spent in or marked by friendly relations or companionship.</a:t>
            </a:r>
          </a:p>
          <a:p>
            <a:pPr algn="just" rtl="0"/>
            <a:r>
              <a:rPr lang="en-US" b="1" dirty="0" smtClean="0"/>
              <a:t>c. </a:t>
            </a:r>
            <a:r>
              <a:rPr lang="en-US" dirty="0" smtClean="0"/>
              <a:t>Intended for convivial activities.</a:t>
            </a:r>
          </a:p>
          <a:p>
            <a:pPr algn="just" rtl="0"/>
            <a:r>
              <a:rPr lang="en-US" b="1" dirty="0" smtClean="0"/>
              <a:t>6. </a:t>
            </a:r>
            <a:r>
              <a:rPr lang="en-US" dirty="0" smtClean="0"/>
              <a:t>Of, relating to, or occupied with matters affecting human welfare: social programs.</a:t>
            </a:r>
          </a:p>
          <a:p>
            <a:pPr algn="just" rtl="0"/>
            <a:r>
              <a:rPr lang="en-US" i="1" dirty="0" err="1" smtClean="0"/>
              <a:t>n.</a:t>
            </a:r>
            <a:r>
              <a:rPr lang="en-US" dirty="0" err="1" smtClean="0"/>
              <a:t>An</a:t>
            </a:r>
            <a:r>
              <a:rPr lang="en-US" dirty="0" smtClean="0"/>
              <a:t> informal social gathering, as of the members of a church congregation.</a:t>
            </a:r>
            <a:endParaRPr lang="en-US" dirty="0"/>
          </a:p>
        </p:txBody>
      </p:sp>
      <p:sp>
        <p:nvSpPr>
          <p:cNvPr id="12" name="مستطيل 11"/>
          <p:cNvSpPr/>
          <p:nvPr/>
        </p:nvSpPr>
        <p:spPr>
          <a:xfrm>
            <a:off x="467544" y="799544"/>
            <a:ext cx="8568952" cy="147732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b="1" dirty="0" smtClean="0"/>
              <a:t>An individual is a </a:t>
            </a:r>
            <a:r>
              <a:rPr lang="en-US" b="1" dirty="0" smtClean="0">
                <a:hlinkClick r:id="rId3"/>
              </a:rPr>
              <a:t>person</a:t>
            </a:r>
            <a:r>
              <a:rPr lang="en-US" b="1" dirty="0" smtClean="0"/>
              <a:t> or a specific object.</a:t>
            </a:r>
            <a:r>
              <a:rPr lang="en-US" dirty="0" smtClean="0"/>
              <a:t> </a:t>
            </a:r>
            <a:r>
              <a:rPr lang="en-US" b="1" dirty="0" smtClean="0"/>
              <a:t>Individuality</a:t>
            </a:r>
            <a:r>
              <a:rPr lang="en-US" dirty="0" smtClean="0"/>
              <a:t> (or </a:t>
            </a:r>
            <a:r>
              <a:rPr lang="en-US" dirty="0" smtClean="0">
                <a:hlinkClick r:id="rId4"/>
              </a:rPr>
              <a:t>selfhood</a:t>
            </a:r>
            <a:r>
              <a:rPr lang="en-US" dirty="0" smtClean="0"/>
              <a:t>) is </a:t>
            </a:r>
            <a:r>
              <a:rPr lang="en-US" b="1" i="1" dirty="0" smtClean="0"/>
              <a:t>the state or quality of being an individual; particularly of being a person separate from other persons and possessing his or her own needs or goals.  </a:t>
            </a:r>
            <a:r>
              <a:rPr lang="en-US" dirty="0" smtClean="0"/>
              <a:t>This is the exact definition of an individual is important in the fields of </a:t>
            </a:r>
            <a:r>
              <a:rPr lang="en-US" dirty="0" smtClean="0">
                <a:hlinkClick r:id="rId5"/>
              </a:rPr>
              <a:t>biology</a:t>
            </a:r>
            <a:r>
              <a:rPr lang="en-US" dirty="0" smtClean="0"/>
              <a:t>, law, and philosophy.</a:t>
            </a:r>
            <a:endParaRPr lang="en-US" dirty="0"/>
          </a:p>
        </p:txBody>
      </p:sp>
    </p:spTree>
  </p:cSld>
  <p:clrMapOvr>
    <a:masterClrMapping/>
  </p:clrMapOvr>
  <p:transition>
    <p:push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19</a:t>
            </a:fld>
            <a:endParaRPr lang="en-US"/>
          </a:p>
        </p:txBody>
      </p:sp>
      <p:sp>
        <p:nvSpPr>
          <p:cNvPr id="8" name="عنوان 1"/>
          <p:cNvSpPr>
            <a:spLocks noGrp="1"/>
          </p:cNvSpPr>
          <p:nvPr>
            <p:ph type="title"/>
          </p:nvPr>
        </p:nvSpPr>
        <p:spPr>
          <a:xfrm>
            <a:off x="0" y="0"/>
            <a:ext cx="3635896" cy="404664"/>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2000" dirty="0" smtClean="0"/>
              <a:t>Introduction to Social HE </a:t>
            </a:r>
            <a:endParaRPr lang="ar-SA" sz="2000" dirty="0"/>
          </a:p>
        </p:txBody>
      </p:sp>
      <p:sp>
        <p:nvSpPr>
          <p:cNvPr id="10" name="مستطيل 9"/>
          <p:cNvSpPr/>
          <p:nvPr/>
        </p:nvSpPr>
        <p:spPr>
          <a:xfrm>
            <a:off x="2182846" y="476672"/>
            <a:ext cx="4770408"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b="1" dirty="0" smtClean="0">
                <a:latin typeface="+mj-lt"/>
              </a:rPr>
              <a:t>Defining Terms -  Role and Relation </a:t>
            </a:r>
            <a:endParaRPr lang="ar-SA" b="1" dirty="0" smtClean="0">
              <a:latin typeface="+mj-lt"/>
            </a:endParaRPr>
          </a:p>
        </p:txBody>
      </p:sp>
      <p:sp>
        <p:nvSpPr>
          <p:cNvPr id="9" name="Rectangle 1"/>
          <p:cNvSpPr>
            <a:spLocks noChangeArrowheads="1"/>
          </p:cNvSpPr>
          <p:nvPr/>
        </p:nvSpPr>
        <p:spPr bwMode="auto">
          <a:xfrm>
            <a:off x="467544" y="826840"/>
            <a:ext cx="8280920" cy="519444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ea typeface="Times New Roman" pitchFamily="18" charset="0"/>
                <a:cs typeface="Arial" pitchFamily="34" charset="0"/>
              </a:rPr>
              <a:t>Human Role in Society &amp; Community Culture Models- What are the Perfect Society's Roles &amp; Rights &amp; Values</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ea typeface="Calibri" pitchFamily="34" charset="0"/>
                <a:cs typeface="Arial" pitchFamily="34" charset="0"/>
                <a:hlinkClick r:id="rId3"/>
              </a:rPr>
              <a:t>http://andromida.hubpages.com/hub/role-of-society</a:t>
            </a:r>
            <a:r>
              <a:rPr kumimoji="0" lang="en-US" sz="2000" b="0" i="0" u="none" strike="noStrike" cap="none" normalizeH="0" baseline="0" dirty="0" smtClean="0">
                <a:ln>
                  <a:noFill/>
                </a:ln>
                <a:solidFill>
                  <a:schemeClr val="tx1"/>
                </a:solidFill>
                <a:effectLst/>
                <a:ea typeface="Calibri" pitchFamily="34" charset="0"/>
                <a:cs typeface="Arial" pitchFamily="34" charset="0"/>
              </a:rPr>
              <a:t>   </a:t>
            </a:r>
            <a:endParaRPr kumimoji="0" lang="en-US" sz="2000"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ea typeface="Times New Roman" pitchFamily="18" charset="0"/>
                <a:cs typeface="Arial" pitchFamily="34" charset="0"/>
              </a:rPr>
              <a:t>No one can deny the role of society because when you were born automatically you became the part of the society; your thinking &amp; life style reflects that society. </a:t>
            </a:r>
            <a:r>
              <a:rPr kumimoji="0" lang="en-US" sz="2000" b="1" i="1" u="none" strike="noStrike" cap="none" normalizeH="0" baseline="0" dirty="0" smtClean="0">
                <a:ln>
                  <a:noFill/>
                </a:ln>
                <a:solidFill>
                  <a:schemeClr val="tx1"/>
                </a:solidFill>
                <a:effectLst/>
                <a:ea typeface="Times New Roman" pitchFamily="18" charset="0"/>
                <a:cs typeface="Arial" pitchFamily="34" charset="0"/>
              </a:rPr>
              <a:t>The role of the society is tremendously important for the development of a nation and of course for the entire world as a whole.</a:t>
            </a:r>
            <a:endParaRPr kumimoji="0" lang="en-US" sz="2000" b="1" i="1"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ea typeface="Times New Roman" pitchFamily="18" charset="0"/>
                <a:cs typeface="Arial" pitchFamily="34" charset="0"/>
              </a:rPr>
              <a:t>If you do not know that role of society properly you will never grow up as a perfect citizen and eventually you will fail to evolve you true human man value</a:t>
            </a:r>
            <a:r>
              <a:rPr kumimoji="0" lang="en-US" sz="2000" b="0" i="0" u="none" strike="noStrike" cap="none" normalizeH="0" baseline="0" dirty="0" smtClean="0">
                <a:ln>
                  <a:noFill/>
                </a:ln>
                <a:solidFill>
                  <a:schemeClr val="tx1"/>
                </a:solidFill>
                <a:effectLst/>
                <a:ea typeface="Times New Roman" pitchFamily="18" charset="0"/>
                <a:cs typeface="Arial" pitchFamily="34" charset="0"/>
              </a:rPr>
              <a:t>; though it is very much possible to be successful financially without the perfect understanding of society. Before discussing the role of society it needs to be clarified what we actually mean by society. A society is a large group of people living in a place or in a country under the control of same laws and culture in general.</a:t>
            </a:r>
            <a:endParaRPr kumimoji="0" lang="en-US" sz="2000" b="0" i="0" u="none" strike="noStrike" cap="none" normalizeH="0" baseline="0" dirty="0" smtClean="0">
              <a:ln>
                <a:noFill/>
              </a:ln>
              <a:solidFill>
                <a:schemeClr val="tx1"/>
              </a:solidFill>
              <a:effectLst/>
              <a:cs typeface="Arial" pitchFamily="34" charset="0"/>
            </a:endParaRPr>
          </a:p>
        </p:txBody>
      </p:sp>
    </p:spTree>
  </p:cSld>
  <p:clrMapOvr>
    <a:masterClrMapping/>
  </p:clrMapOvr>
  <p:transition>
    <p:push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096986" y="1000108"/>
            <a:ext cx="7261228" cy="5000660"/>
          </a:xfrm>
        </p:spPr>
        <p:style>
          <a:lnRef idx="2">
            <a:schemeClr val="accent1"/>
          </a:lnRef>
          <a:fillRef idx="1">
            <a:schemeClr val="lt1"/>
          </a:fillRef>
          <a:effectRef idx="0">
            <a:schemeClr val="accent1"/>
          </a:effectRef>
          <a:fontRef idx="minor">
            <a:schemeClr val="dk1"/>
          </a:fontRef>
        </p:style>
        <p:txBody>
          <a:bodyPr/>
          <a:lstStyle/>
          <a:p>
            <a:pPr algn="ctr" rtl="0" eaLnBrk="1" hangingPunct="1">
              <a:lnSpc>
                <a:spcPct val="80000"/>
              </a:lnSpc>
              <a:defRPr/>
            </a:pPr>
            <a:r>
              <a:rPr lang="en-US" sz="1800" dirty="0" smtClean="0">
                <a:latin typeface="Arial Black" pitchFamily="34" charset="0"/>
              </a:rPr>
              <a:t>EISA  ALI  JOHALI</a:t>
            </a:r>
          </a:p>
          <a:p>
            <a:pPr algn="ctr" rtl="0" eaLnBrk="1" hangingPunct="1">
              <a:lnSpc>
                <a:spcPct val="80000"/>
              </a:lnSpc>
              <a:defRPr/>
            </a:pPr>
            <a:r>
              <a:rPr lang="ar-SA" sz="2400" dirty="0" smtClean="0">
                <a:latin typeface="Arial Black" pitchFamily="34" charset="0"/>
                <a:cs typeface="Monotype Koufi" pitchFamily="2" charset="-78"/>
              </a:rPr>
              <a:t>عيسى بن علي </a:t>
            </a:r>
            <a:r>
              <a:rPr lang="ar-SA" sz="2400" dirty="0" err="1" smtClean="0">
                <a:latin typeface="Arial Black" pitchFamily="34" charset="0"/>
                <a:cs typeface="Monotype Koufi" pitchFamily="2" charset="-78"/>
              </a:rPr>
              <a:t>الجوحلي</a:t>
            </a:r>
            <a:endParaRPr lang="en-US" sz="2400" dirty="0" smtClean="0">
              <a:latin typeface="Arial Black" pitchFamily="34" charset="0"/>
              <a:cs typeface="Monotype Koufi" pitchFamily="2" charset="-78"/>
            </a:endParaRPr>
          </a:p>
          <a:p>
            <a:pPr algn="ctr" rtl="0" eaLnBrk="1" hangingPunct="1">
              <a:lnSpc>
                <a:spcPct val="80000"/>
              </a:lnSpc>
              <a:defRPr/>
            </a:pPr>
            <a:endParaRPr lang="en-US" sz="1800" b="1" i="1" dirty="0" smtClean="0"/>
          </a:p>
          <a:p>
            <a:pPr algn="ctr" rtl="0" eaLnBrk="1" hangingPunct="1">
              <a:lnSpc>
                <a:spcPct val="80000"/>
              </a:lnSpc>
              <a:defRPr/>
            </a:pPr>
            <a:r>
              <a:rPr lang="en-US" sz="1800" b="1" i="1" dirty="0" smtClean="0"/>
              <a:t>A Lecturer</a:t>
            </a:r>
          </a:p>
          <a:p>
            <a:pPr marL="177800" algn="ctr" rtl="0" eaLnBrk="1" hangingPunct="1">
              <a:lnSpc>
                <a:spcPct val="80000"/>
              </a:lnSpc>
              <a:buFont typeface="Arial" pitchFamily="34" charset="0"/>
              <a:buChar char="•"/>
              <a:defRPr/>
            </a:pPr>
            <a:r>
              <a:rPr lang="en-US" sz="1800" b="1" i="1" dirty="0" smtClean="0"/>
              <a:t> </a:t>
            </a:r>
            <a:r>
              <a:rPr lang="en-US" sz="1400" b="1" i="1" dirty="0" smtClean="0"/>
              <a:t>Bachelor A. M. Sc. Heath Education, KSU 1407 /1987 </a:t>
            </a:r>
          </a:p>
          <a:p>
            <a:pPr marL="177800" algn="ctr" rtl="0" eaLnBrk="1" hangingPunct="1">
              <a:lnSpc>
                <a:spcPct val="80000"/>
              </a:lnSpc>
              <a:buFont typeface="Arial" pitchFamily="34" charset="0"/>
              <a:buChar char="•"/>
              <a:defRPr/>
            </a:pPr>
            <a:r>
              <a:rPr lang="en-US" sz="1400" b="1" i="1" dirty="0" smtClean="0"/>
              <a:t>Short Fellowship Planning Health Professions Education, UIC, USA 199</a:t>
            </a:r>
          </a:p>
          <a:p>
            <a:pPr marL="177800" algn="ctr" rtl="0" eaLnBrk="1" hangingPunct="1">
              <a:lnSpc>
                <a:spcPct val="80000"/>
              </a:lnSpc>
              <a:buFont typeface="Arial" pitchFamily="34" charset="0"/>
              <a:buChar char="•"/>
              <a:defRPr/>
            </a:pPr>
            <a:r>
              <a:rPr lang="en-US" sz="1400" b="1" i="1" dirty="0" smtClean="0"/>
              <a:t>MA (Ed.) Philosophies and Sciences of Teaching, Learning and Curriculum in Nursing, UK 1995</a:t>
            </a:r>
          </a:p>
          <a:p>
            <a:pPr marL="177800" algn="ctr" rtl="0" eaLnBrk="1" hangingPunct="1">
              <a:lnSpc>
                <a:spcPct val="80000"/>
              </a:lnSpc>
              <a:buFont typeface="Arial" pitchFamily="34" charset="0"/>
              <a:buChar char="•"/>
              <a:defRPr/>
            </a:pPr>
            <a:r>
              <a:rPr lang="en-US" sz="1400" b="1" i="1" dirty="0" smtClean="0"/>
              <a:t>PhD Health Sciences By Accrediting Prior Experiences, Hill University Sept. 2012</a:t>
            </a:r>
          </a:p>
          <a:p>
            <a:pPr algn="ctr" rtl="0" eaLnBrk="1" hangingPunct="1">
              <a:lnSpc>
                <a:spcPct val="80000"/>
              </a:lnSpc>
              <a:defRPr/>
            </a:pPr>
            <a:endParaRPr lang="en-US" sz="1800" dirty="0" smtClean="0"/>
          </a:p>
          <a:p>
            <a:pPr algn="ctr" rtl="0" eaLnBrk="1" hangingPunct="1">
              <a:lnSpc>
                <a:spcPct val="80000"/>
              </a:lnSpc>
              <a:defRPr/>
            </a:pPr>
            <a:r>
              <a:rPr lang="en-US" sz="1800" dirty="0" smtClean="0"/>
              <a:t>Author of Two Published Books &amp; 3 Projected</a:t>
            </a:r>
          </a:p>
          <a:p>
            <a:pPr algn="ctr" rtl="0" eaLnBrk="1" hangingPunct="1">
              <a:lnSpc>
                <a:spcPct val="80000"/>
              </a:lnSpc>
              <a:defRPr/>
            </a:pPr>
            <a:endParaRPr lang="en-US" sz="1800" dirty="0" smtClean="0"/>
          </a:p>
          <a:p>
            <a:pPr algn="ctr" rtl="0" eaLnBrk="1" hangingPunct="1">
              <a:lnSpc>
                <a:spcPct val="80000"/>
              </a:lnSpc>
              <a:defRPr/>
            </a:pPr>
            <a:r>
              <a:rPr lang="en-US" sz="1800" dirty="0" smtClean="0"/>
              <a:t> </a:t>
            </a:r>
          </a:p>
          <a:p>
            <a:pPr algn="ctr" rtl="0" eaLnBrk="1" hangingPunct="1">
              <a:lnSpc>
                <a:spcPct val="80000"/>
              </a:lnSpc>
              <a:defRPr/>
            </a:pPr>
            <a:r>
              <a:rPr lang="en-US" sz="1800" dirty="0" smtClean="0">
                <a:hlinkClick r:id="rId2"/>
              </a:rPr>
              <a:t>http://faculty.ksu.edu.sa/JOHALI/default.aspx</a:t>
            </a:r>
            <a:r>
              <a:rPr lang="en-US" sz="1800" dirty="0" smtClean="0"/>
              <a:t> </a:t>
            </a:r>
          </a:p>
          <a:p>
            <a:pPr algn="ctr" rtl="0" eaLnBrk="1" hangingPunct="1">
              <a:lnSpc>
                <a:spcPct val="80000"/>
              </a:lnSpc>
              <a:defRPr/>
            </a:pPr>
            <a:r>
              <a:rPr lang="en-US" sz="1600" dirty="0" smtClean="0">
                <a:hlinkClick r:id="rId3"/>
              </a:rPr>
              <a:t>Johali59@hotmail.com</a:t>
            </a:r>
            <a:r>
              <a:rPr lang="en-US" sz="1600" dirty="0" smtClean="0"/>
              <a:t> WL Messengers SCHE 2014 ?? </a:t>
            </a:r>
          </a:p>
          <a:p>
            <a:pPr algn="ctr" rtl="0" eaLnBrk="1" hangingPunct="1">
              <a:lnSpc>
                <a:spcPct val="80000"/>
              </a:lnSpc>
              <a:defRPr/>
            </a:pPr>
            <a:r>
              <a:rPr lang="en-US" sz="1600" dirty="0" smtClean="0">
                <a:hlinkClick r:id="rId4" tooltip="View public profile"/>
              </a:rPr>
              <a:t>http://sa.linkedin.com/pub/eisa-johali/31/3a6/896</a:t>
            </a:r>
            <a:r>
              <a:rPr lang="en-US" sz="1600" dirty="0" smtClean="0"/>
              <a:t>  ?? </a:t>
            </a:r>
          </a:p>
          <a:p>
            <a:pPr algn="ctr" rtl="0" eaLnBrk="1" hangingPunct="1">
              <a:lnSpc>
                <a:spcPct val="80000"/>
              </a:lnSpc>
              <a:defRPr/>
            </a:pPr>
            <a:r>
              <a:rPr lang="en-US" sz="1600" dirty="0" smtClean="0">
                <a:hlinkClick r:id="rId5"/>
              </a:rPr>
              <a:t>https://twitter.com/TheNature2011</a:t>
            </a:r>
            <a:r>
              <a:rPr lang="en-US" sz="1600" dirty="0" smtClean="0"/>
              <a:t> Dr. </a:t>
            </a:r>
            <a:r>
              <a:rPr lang="en-US" sz="1600" dirty="0" err="1" smtClean="0"/>
              <a:t>Eisa</a:t>
            </a:r>
            <a:r>
              <a:rPr lang="en-US" sz="1600" dirty="0" smtClean="0"/>
              <a:t> </a:t>
            </a:r>
            <a:r>
              <a:rPr lang="en-US" sz="1600" dirty="0" err="1" smtClean="0"/>
              <a:t>Johali</a:t>
            </a:r>
            <a:r>
              <a:rPr lang="en-US" sz="1600" dirty="0" smtClean="0"/>
              <a:t>  ??</a:t>
            </a:r>
          </a:p>
          <a:p>
            <a:pPr algn="ctr" rtl="0" eaLnBrk="1" hangingPunct="1">
              <a:lnSpc>
                <a:spcPct val="80000"/>
              </a:lnSpc>
              <a:defRPr/>
            </a:pPr>
            <a:r>
              <a:rPr lang="en-US" sz="1600" dirty="0" smtClean="0"/>
              <a:t> </a:t>
            </a:r>
          </a:p>
          <a:p>
            <a:pPr algn="ctr" rtl="0" eaLnBrk="1" hangingPunct="1">
              <a:lnSpc>
                <a:spcPct val="80000"/>
              </a:lnSpc>
              <a:defRPr/>
            </a:pPr>
            <a:endParaRPr lang="en-US" sz="1600" dirty="0" smtClean="0"/>
          </a:p>
        </p:txBody>
      </p:sp>
      <p:sp>
        <p:nvSpPr>
          <p:cNvPr id="2055" name="Rectangle 7"/>
          <p:cNvSpPr>
            <a:spLocks noChangeArrowheads="1"/>
          </p:cNvSpPr>
          <p:nvPr/>
        </p:nvSpPr>
        <p:spPr bwMode="auto">
          <a:xfrm>
            <a:off x="2214546" y="-24"/>
            <a:ext cx="4500594" cy="857256"/>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lgn="ctr">
              <a:defRPr/>
            </a:pPr>
            <a:r>
              <a:rPr lang="ar-SA" sz="3600" dirty="0">
                <a:solidFill>
                  <a:srgbClr val="00FF99"/>
                </a:solidFill>
                <a:effectLst>
                  <a:outerShdw blurRad="38100" dist="38100" dir="2700000" algn="tl">
                    <a:srgbClr val="000000"/>
                  </a:outerShdw>
                </a:effectLst>
                <a:latin typeface="AGA Arabesque" pitchFamily="2" charset="2"/>
                <a:cs typeface="Diwani Bent" pitchFamily="2" charset="-78"/>
              </a:rPr>
              <a:t>بسم الله الرحمن الرحيم</a:t>
            </a:r>
            <a:endParaRPr lang="en-US" sz="3600" dirty="0">
              <a:solidFill>
                <a:srgbClr val="00FF99"/>
              </a:solidFill>
              <a:effectLst>
                <a:outerShdw blurRad="38100" dist="38100" dir="2700000" algn="tl">
                  <a:srgbClr val="000000"/>
                </a:outerShdw>
              </a:effectLst>
              <a:latin typeface="AGA Arabesque" pitchFamily="2" charset="2"/>
              <a:cs typeface="Diwani Bent" pitchFamily="2" charset="-78"/>
            </a:endParaRPr>
          </a:p>
        </p:txBody>
      </p:sp>
      <p:pic>
        <p:nvPicPr>
          <p:cNvPr id="7178" name="Picture 5" descr="BD04972_"/>
          <p:cNvPicPr>
            <a:picLocks noChangeAspect="1" noChangeArrowheads="1"/>
          </p:cNvPicPr>
          <p:nvPr/>
        </p:nvPicPr>
        <p:blipFill>
          <a:blip r:embed="rId6" cstate="print"/>
          <a:srcRect/>
          <a:stretch>
            <a:fillRect/>
          </a:stretch>
        </p:blipFill>
        <p:spPr bwMode="auto">
          <a:xfrm>
            <a:off x="8494713" y="0"/>
            <a:ext cx="649287" cy="577850"/>
          </a:xfrm>
          <a:prstGeom prst="rect">
            <a:avLst/>
          </a:prstGeom>
          <a:noFill/>
          <a:ln w="9525">
            <a:noFill/>
            <a:miter lim="800000"/>
            <a:headEnd/>
            <a:tailEnd/>
          </a:ln>
        </p:spPr>
      </p:pic>
      <p:pic>
        <p:nvPicPr>
          <p:cNvPr id="7179" name="Picture 5" descr="BD04972_"/>
          <p:cNvPicPr>
            <a:picLocks noChangeAspect="1" noChangeArrowheads="1"/>
          </p:cNvPicPr>
          <p:nvPr/>
        </p:nvPicPr>
        <p:blipFill>
          <a:blip r:embed="rId6" cstate="print"/>
          <a:srcRect/>
          <a:stretch>
            <a:fillRect/>
          </a:stretch>
        </p:blipFill>
        <p:spPr bwMode="auto">
          <a:xfrm>
            <a:off x="0" y="0"/>
            <a:ext cx="649288" cy="577850"/>
          </a:xfrm>
          <a:prstGeom prst="rect">
            <a:avLst/>
          </a:prstGeom>
          <a:noFill/>
          <a:ln w="9525">
            <a:noFill/>
            <a:miter lim="800000"/>
            <a:headEnd/>
            <a:tailEnd/>
          </a:ln>
        </p:spPr>
      </p:pic>
      <p:sp>
        <p:nvSpPr>
          <p:cNvPr id="16" name="سهم للأسفل 15"/>
          <p:cNvSpPr/>
          <p:nvPr/>
        </p:nvSpPr>
        <p:spPr>
          <a:xfrm>
            <a:off x="4214810" y="3786190"/>
            <a:ext cx="714380" cy="5635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مستطيل 9"/>
          <p:cNvSpPr/>
          <p:nvPr/>
        </p:nvSpPr>
        <p:spPr>
          <a:xfrm>
            <a:off x="1643042" y="5429264"/>
            <a:ext cx="587859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defPPr>
              <a:defRPr lang="en-US"/>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rtl="0"/>
            <a:r>
              <a:rPr lang="en-US" dirty="0" smtClean="0"/>
              <a:t>NEW     </a:t>
            </a:r>
            <a:r>
              <a:rPr lang="en-US" dirty="0" smtClean="0">
                <a:hlinkClick r:id="rId7"/>
              </a:rPr>
              <a:t>https://wiki.answers.com/Q/User:Johaliask</a:t>
            </a:r>
            <a:r>
              <a:rPr lang="en-US" dirty="0" smtClean="0"/>
              <a:t> </a:t>
            </a:r>
            <a:endParaRPr lang="ar-SA" dirty="0"/>
          </a:p>
        </p:txBody>
      </p:sp>
    </p:spTree>
  </p:cSld>
  <p:clrMapOvr>
    <a:masterClrMapping/>
  </p:clrMapOvr>
  <p:transition>
    <p:push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a:xfrm>
            <a:off x="3429000" y="6605265"/>
            <a:ext cx="2895600" cy="280119"/>
          </a:xfrm>
        </p:spPr>
        <p:txBody>
          <a:bodyPr/>
          <a:lstStyle/>
          <a:p>
            <a:pPr>
              <a:defRPr/>
            </a:pPr>
            <a:r>
              <a:rPr lang="en-US" smtClean="0"/>
              <a:t>CHS383</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20</a:t>
            </a:fld>
            <a:endParaRPr lang="en-US"/>
          </a:p>
        </p:txBody>
      </p:sp>
      <p:sp>
        <p:nvSpPr>
          <p:cNvPr id="8" name="عنوان 1"/>
          <p:cNvSpPr>
            <a:spLocks noGrp="1"/>
          </p:cNvSpPr>
          <p:nvPr>
            <p:ph type="title"/>
          </p:nvPr>
        </p:nvSpPr>
        <p:spPr>
          <a:xfrm>
            <a:off x="0" y="0"/>
            <a:ext cx="3635896" cy="404664"/>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2000" dirty="0" smtClean="0"/>
              <a:t>Introduction to Social HE </a:t>
            </a:r>
            <a:endParaRPr lang="ar-SA" sz="2000" dirty="0"/>
          </a:p>
        </p:txBody>
      </p:sp>
      <p:sp>
        <p:nvSpPr>
          <p:cNvPr id="10" name="مستطيل 9"/>
          <p:cNvSpPr/>
          <p:nvPr/>
        </p:nvSpPr>
        <p:spPr>
          <a:xfrm>
            <a:off x="3165122" y="476672"/>
            <a:ext cx="2732030"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2000" b="1" dirty="0" smtClean="0">
                <a:latin typeface="+mj-lt"/>
              </a:rPr>
              <a:t>Role and Relation </a:t>
            </a:r>
            <a:endParaRPr lang="ar-SA" sz="2000" b="1" dirty="0" smtClean="0">
              <a:latin typeface="+mj-lt"/>
            </a:endParaRPr>
          </a:p>
        </p:txBody>
      </p:sp>
      <p:sp>
        <p:nvSpPr>
          <p:cNvPr id="11" name="مستطيل 10"/>
          <p:cNvSpPr/>
          <p:nvPr/>
        </p:nvSpPr>
        <p:spPr>
          <a:xfrm>
            <a:off x="467544" y="908720"/>
            <a:ext cx="8280920" cy="5262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2400" b="1" dirty="0" smtClean="0"/>
              <a:t>The relationship between the individual, family, and society? </a:t>
            </a:r>
          </a:p>
          <a:p>
            <a:pPr algn="just" rtl="0"/>
            <a:endParaRPr lang="en-US" sz="2400" dirty="0" smtClean="0"/>
          </a:p>
          <a:p>
            <a:pPr algn="just" rtl="0"/>
            <a:r>
              <a:rPr lang="en-US" sz="2400" dirty="0" smtClean="0"/>
              <a:t>- </a:t>
            </a:r>
            <a:r>
              <a:rPr lang="en-US" sz="2400" b="1" i="1" dirty="0" smtClean="0"/>
              <a:t>In what way is a person responsible to society for his or her actions? </a:t>
            </a:r>
          </a:p>
          <a:p>
            <a:pPr algn="just" rtl="0"/>
            <a:r>
              <a:rPr lang="en-US" sz="2400" b="1" i="1" dirty="0" smtClean="0"/>
              <a:t>-How does what goes on in families affect society as a whole? </a:t>
            </a:r>
          </a:p>
          <a:p>
            <a:pPr algn="just" rtl="0"/>
            <a:endParaRPr lang="en-US" sz="2400" dirty="0" smtClean="0"/>
          </a:p>
          <a:p>
            <a:pPr algn="just" rtl="0"/>
            <a:r>
              <a:rPr lang="en-US" sz="2400" dirty="0" smtClean="0"/>
              <a:t>These are important questions, for we live in a world that places great emphasis on the value of individual freedom. </a:t>
            </a:r>
          </a:p>
          <a:p>
            <a:pPr algn="just" rtl="0"/>
            <a:endParaRPr lang="en-US" sz="2400" dirty="0" smtClean="0"/>
          </a:p>
          <a:p>
            <a:pPr algn="just" rtl="0"/>
            <a:r>
              <a:rPr lang="en-US" sz="2400" dirty="0" smtClean="0"/>
              <a:t>At the same time it seems to downplay taking responsibility for the results of one's actions and the impact an individual's actions may have on others. </a:t>
            </a:r>
            <a:endParaRPr lang="en-US" sz="2400" dirty="0"/>
          </a:p>
        </p:txBody>
      </p:sp>
      <p:sp>
        <p:nvSpPr>
          <p:cNvPr id="9" name="مستطيل 8"/>
          <p:cNvSpPr/>
          <p:nvPr/>
        </p:nvSpPr>
        <p:spPr>
          <a:xfrm>
            <a:off x="3252817" y="6237312"/>
            <a:ext cx="2903359"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dirty="0" smtClean="0">
                <a:solidFill>
                  <a:schemeClr val="tx1"/>
                </a:solidFill>
              </a:rPr>
              <a:t>Are these close to Islam ? </a:t>
            </a:r>
            <a:endParaRPr lang="en-US" dirty="0">
              <a:solidFill>
                <a:schemeClr val="tx1"/>
              </a:solidFill>
            </a:endParaRPr>
          </a:p>
        </p:txBody>
      </p:sp>
    </p:spTree>
  </p:cSld>
  <p:clrMapOvr>
    <a:masterClrMapping/>
  </p:clrMapOvr>
  <p:transition>
    <p:push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21</a:t>
            </a:fld>
            <a:endParaRPr lang="en-US"/>
          </a:p>
        </p:txBody>
      </p:sp>
      <p:sp>
        <p:nvSpPr>
          <p:cNvPr id="8" name="عنوان 1"/>
          <p:cNvSpPr>
            <a:spLocks noGrp="1"/>
          </p:cNvSpPr>
          <p:nvPr>
            <p:ph type="title"/>
          </p:nvPr>
        </p:nvSpPr>
        <p:spPr>
          <a:xfrm>
            <a:off x="0" y="0"/>
            <a:ext cx="3635896" cy="404664"/>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1800" dirty="0" smtClean="0"/>
              <a:t>Introduction to Social HE </a:t>
            </a:r>
            <a:endParaRPr lang="ar-SA" sz="1800" dirty="0"/>
          </a:p>
        </p:txBody>
      </p:sp>
      <p:sp>
        <p:nvSpPr>
          <p:cNvPr id="99329" name="Rectangle 1"/>
          <p:cNvSpPr>
            <a:spLocks noChangeArrowheads="1"/>
          </p:cNvSpPr>
          <p:nvPr/>
        </p:nvSpPr>
        <p:spPr bwMode="auto">
          <a:xfrm>
            <a:off x="251520" y="620688"/>
            <a:ext cx="8820472" cy="5940088"/>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mn-lt"/>
                <a:ea typeface="Times New Roman" pitchFamily="18" charset="0"/>
                <a:cs typeface="Arial" pitchFamily="34" charset="0"/>
              </a:rPr>
              <a:t>Role community </a:t>
            </a:r>
            <a:endParaRPr kumimoji="0" lang="en-US" sz="1200" b="1" i="0" u="none" strike="noStrike" cap="none" normalizeH="0" baseline="0" dirty="0" smtClean="0">
              <a:ln>
                <a:noFill/>
              </a:ln>
              <a:solidFill>
                <a:schemeClr val="bg2"/>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bg2"/>
                </a:solidFill>
                <a:effectLst/>
                <a:latin typeface="+mn-lt"/>
                <a:ea typeface="Times New Roman" pitchFamily="18" charset="0"/>
                <a:cs typeface="Arial" pitchFamily="34" charset="0"/>
              </a:rPr>
              <a:t>The society of a country can be further divided in terms of religion, ethnicity, financial status, profession, interest etc. </a:t>
            </a:r>
            <a:r>
              <a:rPr kumimoji="0" lang="en-US" sz="2000" b="0" i="0" u="none" strike="noStrike" cap="none" normalizeH="0" baseline="0" dirty="0" smtClean="0">
                <a:ln>
                  <a:noFill/>
                </a:ln>
                <a:solidFill>
                  <a:schemeClr val="bg2"/>
                </a:solidFill>
                <a:effectLst/>
                <a:latin typeface="+mn-lt"/>
                <a:ea typeface="Times New Roman" pitchFamily="18" charset="0"/>
                <a:cs typeface="Arial" pitchFamily="34" charset="0"/>
              </a:rPr>
              <a:t>There can be many division in a society but </a:t>
            </a:r>
            <a:r>
              <a:rPr kumimoji="0" lang="en-US" sz="2000" b="0" i="1" u="none" strike="noStrike" cap="none" normalizeH="0" baseline="0" dirty="0" smtClean="0">
                <a:ln>
                  <a:noFill/>
                </a:ln>
                <a:solidFill>
                  <a:schemeClr val="bg2"/>
                </a:solidFill>
                <a:effectLst/>
                <a:latin typeface="+mn-lt"/>
                <a:ea typeface="Times New Roman" pitchFamily="18" charset="0"/>
                <a:cs typeface="Arial" pitchFamily="34" charset="0"/>
              </a:rPr>
              <a:t>as an individual you are part of a human society which is your true and unique identity, which on one can take out from you and this society must ensure the balanced growth of the future generation, which requires a society to play some role and like you, I also need to help the society to play its role</a:t>
            </a:r>
            <a:r>
              <a:rPr kumimoji="0" lang="en-US" sz="2000" b="0" i="0" u="none" strike="noStrike" cap="none" normalizeH="0" baseline="0" dirty="0" smtClean="0">
                <a:ln>
                  <a:noFill/>
                </a:ln>
                <a:solidFill>
                  <a:schemeClr val="bg2"/>
                </a:solidFill>
                <a:effectLst/>
                <a:latin typeface="+mn-lt"/>
                <a:ea typeface="Times New Roman" pitchFamily="18" charset="0"/>
                <a:cs typeface="Arial" pitchFamily="34" charset="0"/>
              </a:rPr>
              <a:t>.</a:t>
            </a:r>
            <a:endParaRPr kumimoji="0" lang="en-US" sz="1200" b="0" i="0" u="none" strike="noStrike" cap="none" normalizeH="0" baseline="0" dirty="0" smtClean="0">
              <a:ln>
                <a:noFill/>
              </a:ln>
              <a:solidFill>
                <a:schemeClr val="bg2"/>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bg2"/>
              </a:solidFill>
              <a:effectLst/>
              <a:latin typeface="+mn-lt"/>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mn-lt"/>
                <a:ea typeface="Times New Roman" pitchFamily="18" charset="0"/>
                <a:cs typeface="Arial" pitchFamily="34" charset="0"/>
              </a:rPr>
              <a:t>Major role of society</a:t>
            </a:r>
            <a:endParaRPr kumimoji="0" lang="en-US" sz="1200" b="0" i="0" u="none" strike="noStrike" cap="none" normalizeH="0" baseline="0" dirty="0" smtClean="0">
              <a:ln>
                <a:noFill/>
              </a:ln>
              <a:solidFill>
                <a:schemeClr val="bg2"/>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bg2"/>
                </a:solidFill>
                <a:effectLst/>
                <a:latin typeface="+mn-lt"/>
                <a:ea typeface="Times New Roman" pitchFamily="18" charset="0"/>
                <a:cs typeface="Arial" pitchFamily="34" charset="0"/>
              </a:rPr>
              <a:t>Social responsibility</a:t>
            </a:r>
            <a:endParaRPr kumimoji="0" lang="en-US" b="0" i="0" u="none" strike="noStrike" cap="none" normalizeH="0" baseline="0" dirty="0" smtClean="0">
              <a:ln>
                <a:noFill/>
              </a:ln>
              <a:solidFill>
                <a:schemeClr val="bg2"/>
              </a:solidFill>
              <a:effectLst/>
              <a:latin typeface="+mn-lt"/>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bg2"/>
                </a:solidFill>
                <a:effectLst/>
                <a:latin typeface="+mn-lt"/>
                <a:ea typeface="Times New Roman" pitchFamily="18" charset="0"/>
                <a:cs typeface="Arial" pitchFamily="34" charset="0"/>
              </a:rPr>
              <a:t>Religious responsibility</a:t>
            </a:r>
            <a:endParaRPr kumimoji="0" lang="en-US" b="0" i="0" u="none" strike="noStrike" cap="none" normalizeH="0" baseline="0" dirty="0" smtClean="0">
              <a:ln>
                <a:noFill/>
              </a:ln>
              <a:solidFill>
                <a:schemeClr val="bg2"/>
              </a:solidFill>
              <a:effectLst/>
              <a:latin typeface="+mn-lt"/>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bg2"/>
                </a:solidFill>
                <a:effectLst/>
                <a:latin typeface="+mn-lt"/>
                <a:ea typeface="Times New Roman" pitchFamily="18" charset="0"/>
                <a:cs typeface="Arial" pitchFamily="34" charset="0"/>
              </a:rPr>
              <a:t>Financial responsibility</a:t>
            </a:r>
            <a:endParaRPr kumimoji="0" lang="en-US" b="0" i="0" u="none" strike="noStrike" cap="none" normalizeH="0" baseline="0" dirty="0" smtClean="0">
              <a:ln>
                <a:noFill/>
              </a:ln>
              <a:solidFill>
                <a:schemeClr val="bg2"/>
              </a:solidFill>
              <a:effectLst/>
              <a:latin typeface="+mn-lt"/>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000" b="0" i="0" u="none" strike="noStrike" cap="none" normalizeH="0" baseline="0" dirty="0" smtClean="0">
                <a:ln>
                  <a:noFill/>
                </a:ln>
                <a:solidFill>
                  <a:schemeClr val="bg2"/>
                </a:solidFill>
                <a:effectLst/>
                <a:latin typeface="+mn-lt"/>
                <a:ea typeface="Times New Roman" pitchFamily="18" charset="0"/>
                <a:cs typeface="Arial" pitchFamily="34" charset="0"/>
              </a:rPr>
              <a:t>Political responsibility</a:t>
            </a:r>
            <a:endParaRPr kumimoji="0" lang="en-US" sz="1200" b="0" i="0" u="none" strike="noStrike" cap="none" normalizeH="0" baseline="0" dirty="0" smtClean="0">
              <a:ln>
                <a:noFill/>
              </a:ln>
              <a:solidFill>
                <a:schemeClr val="bg2"/>
              </a:solidFill>
              <a:effectLst/>
              <a:latin typeface="+mn-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bg2"/>
              </a:solidFill>
              <a:effectLst/>
              <a:latin typeface="+mn-lt"/>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2"/>
                </a:solidFill>
                <a:effectLst/>
                <a:latin typeface="+mn-lt"/>
                <a:ea typeface="Times New Roman" pitchFamily="18" charset="0"/>
                <a:cs typeface="Arial" pitchFamily="34" charset="0"/>
              </a:rPr>
              <a:t>I did not want to make this hub a lengthy one that’s why I just mentioned four important role a society has to play and as a physical entity of society if you keep remember the four major role then I hope we may get rid of many existing conflicts and problems.</a:t>
            </a:r>
            <a:endParaRPr kumimoji="0" lang="en-US" sz="3200" b="0" i="0" u="none" strike="noStrike" cap="none" normalizeH="0" baseline="0" dirty="0" smtClean="0">
              <a:ln>
                <a:noFill/>
              </a:ln>
              <a:solidFill>
                <a:schemeClr val="bg2"/>
              </a:solidFill>
              <a:effectLst/>
              <a:latin typeface="+mn-lt"/>
              <a:cs typeface="Arial" pitchFamily="34" charset="0"/>
            </a:endParaRPr>
          </a:p>
        </p:txBody>
      </p:sp>
      <p:sp>
        <p:nvSpPr>
          <p:cNvPr id="9" name="مستطيل 8"/>
          <p:cNvSpPr/>
          <p:nvPr/>
        </p:nvSpPr>
        <p:spPr>
          <a:xfrm>
            <a:off x="3851920" y="260648"/>
            <a:ext cx="2732030"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2000" b="1" dirty="0" smtClean="0">
                <a:latin typeface="+mj-lt"/>
              </a:rPr>
              <a:t>Role and Relation </a:t>
            </a:r>
            <a:endParaRPr lang="ar-SA" sz="2000" b="1" dirty="0" smtClean="0">
              <a:latin typeface="+mj-lt"/>
            </a:endParaRPr>
          </a:p>
        </p:txBody>
      </p:sp>
    </p:spTree>
  </p:cSld>
  <p:clrMapOvr>
    <a:masterClrMapping/>
  </p:clrMapOvr>
  <p:transition>
    <p:push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22</a:t>
            </a:fld>
            <a:endParaRPr lang="en-US"/>
          </a:p>
        </p:txBody>
      </p:sp>
      <p:sp>
        <p:nvSpPr>
          <p:cNvPr id="8" name="عنوان 1"/>
          <p:cNvSpPr>
            <a:spLocks noGrp="1"/>
          </p:cNvSpPr>
          <p:nvPr>
            <p:ph type="title"/>
          </p:nvPr>
        </p:nvSpPr>
        <p:spPr>
          <a:xfrm>
            <a:off x="0" y="0"/>
            <a:ext cx="3635896" cy="404664"/>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1800" dirty="0" smtClean="0"/>
              <a:t>Introduction to Social HE </a:t>
            </a:r>
            <a:endParaRPr lang="ar-SA" sz="1800" dirty="0"/>
          </a:p>
        </p:txBody>
      </p:sp>
      <p:sp>
        <p:nvSpPr>
          <p:cNvPr id="99329" name="Rectangle 1"/>
          <p:cNvSpPr>
            <a:spLocks noChangeArrowheads="1"/>
          </p:cNvSpPr>
          <p:nvPr/>
        </p:nvSpPr>
        <p:spPr bwMode="auto">
          <a:xfrm>
            <a:off x="323528" y="620688"/>
            <a:ext cx="8532440" cy="5940088"/>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algn="just" rtl="0"/>
            <a:r>
              <a:rPr lang="en-US" b="1" i="1" dirty="0" smtClean="0"/>
              <a:t>Your family is the key element of your society; </a:t>
            </a:r>
            <a:r>
              <a:rPr lang="en-US" dirty="0" smtClean="0"/>
              <a:t>so the very first place where society plays its role is your home. </a:t>
            </a:r>
          </a:p>
          <a:p>
            <a:pPr algn="just" rtl="0"/>
            <a:endParaRPr lang="en-US" sz="1100" b="1" i="1" dirty="0" smtClean="0"/>
          </a:p>
          <a:p>
            <a:pPr algn="just" rtl="0"/>
            <a:r>
              <a:rPr lang="en-US" b="1" i="1" dirty="0" smtClean="0"/>
              <a:t>Social role </a:t>
            </a:r>
            <a:endParaRPr lang="en-US" dirty="0" smtClean="0"/>
          </a:p>
          <a:p>
            <a:pPr lvl="0" algn="just" rtl="0"/>
            <a:r>
              <a:rPr lang="en-US" dirty="0" smtClean="0"/>
              <a:t>Be attentive to all the complains of its members.</a:t>
            </a:r>
          </a:p>
          <a:p>
            <a:pPr lvl="0" algn="just" rtl="0"/>
            <a:r>
              <a:rPr lang="en-US" b="1" i="1" dirty="0" smtClean="0"/>
              <a:t>Show respect to everyone’s view</a:t>
            </a:r>
            <a:r>
              <a:rPr lang="en-US" b="1" dirty="0" smtClean="0"/>
              <a:t>.</a:t>
            </a:r>
          </a:p>
          <a:p>
            <a:pPr lvl="0" algn="just" rtl="0"/>
            <a:r>
              <a:rPr lang="en-US" dirty="0" smtClean="0"/>
              <a:t>Participating in social meeting.</a:t>
            </a:r>
          </a:p>
          <a:p>
            <a:pPr lvl="0" algn="just" rtl="0"/>
            <a:r>
              <a:rPr lang="en-US" dirty="0" smtClean="0"/>
              <a:t>Listening to the problems of young minds with care.</a:t>
            </a:r>
          </a:p>
          <a:p>
            <a:pPr lvl="0" algn="just" rtl="0"/>
            <a:r>
              <a:rPr lang="en-US" dirty="0" smtClean="0"/>
              <a:t>be more active about environment issues.</a:t>
            </a:r>
          </a:p>
          <a:p>
            <a:pPr algn="just" rtl="0"/>
            <a:endParaRPr lang="en-US" sz="1100" b="1" dirty="0" smtClean="0"/>
          </a:p>
          <a:p>
            <a:pPr algn="just" rtl="0"/>
            <a:r>
              <a:rPr lang="en-US" b="1" dirty="0" smtClean="0"/>
              <a:t>Religious responsibility</a:t>
            </a:r>
            <a:endParaRPr lang="en-US" dirty="0" smtClean="0"/>
          </a:p>
          <a:p>
            <a:pPr lvl="0" algn="just" rtl="0"/>
            <a:r>
              <a:rPr lang="en-US" dirty="0" smtClean="0"/>
              <a:t>Showing respect for all the religions of a society</a:t>
            </a:r>
          </a:p>
          <a:p>
            <a:pPr lvl="0" algn="just" rtl="0"/>
            <a:r>
              <a:rPr lang="en-US" dirty="0" smtClean="0"/>
              <a:t>Cordial relationships between different religious leaders</a:t>
            </a:r>
          </a:p>
          <a:p>
            <a:pPr lvl="0" algn="just" rtl="0"/>
            <a:r>
              <a:rPr lang="en-US" dirty="0" smtClean="0"/>
              <a:t>Creating a good understanding among all the religious groups.</a:t>
            </a:r>
          </a:p>
          <a:p>
            <a:pPr algn="just" rtl="0"/>
            <a:endParaRPr lang="en-US" sz="1200" b="1" dirty="0" smtClean="0"/>
          </a:p>
          <a:p>
            <a:pPr algn="just" rtl="0"/>
            <a:r>
              <a:rPr lang="en-US" b="1" dirty="0" smtClean="0"/>
              <a:t>Financial responsibility</a:t>
            </a:r>
            <a:endParaRPr lang="en-US" dirty="0" smtClean="0"/>
          </a:p>
          <a:p>
            <a:pPr lvl="0" algn="just" rtl="0"/>
            <a:r>
              <a:rPr lang="en-US" dirty="0" smtClean="0"/>
              <a:t>Financial, industrial and business people need to work together in order to maintain a sound financial stability.</a:t>
            </a:r>
          </a:p>
          <a:p>
            <a:pPr lvl="0" algn="just" rtl="0"/>
            <a:r>
              <a:rPr lang="en-US" dirty="0" smtClean="0"/>
              <a:t>Show economical resilience during the financial crisis of a country and co-ordinate with the government.</a:t>
            </a:r>
          </a:p>
          <a:p>
            <a:pPr lvl="0" algn="just" rtl="0"/>
            <a:r>
              <a:rPr lang="en-US" b="1" dirty="0" smtClean="0"/>
              <a:t>Encouraging youth entrepreneurships</a:t>
            </a:r>
            <a:r>
              <a:rPr lang="en-US" dirty="0" smtClean="0"/>
              <a:t> though various financial plans and packages. </a:t>
            </a:r>
          </a:p>
        </p:txBody>
      </p:sp>
      <p:sp>
        <p:nvSpPr>
          <p:cNvPr id="9" name="مستطيل 8"/>
          <p:cNvSpPr/>
          <p:nvPr/>
        </p:nvSpPr>
        <p:spPr>
          <a:xfrm>
            <a:off x="4110944" y="107340"/>
            <a:ext cx="2477280"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b="1" dirty="0" smtClean="0">
                <a:latin typeface="+mj-lt"/>
              </a:rPr>
              <a:t>Role and Relation </a:t>
            </a:r>
            <a:endParaRPr lang="ar-SA" b="1" dirty="0" smtClean="0">
              <a:latin typeface="+mj-lt"/>
            </a:endParaRPr>
          </a:p>
        </p:txBody>
      </p:sp>
    </p:spTree>
  </p:cSld>
  <p:clrMapOvr>
    <a:masterClrMapping/>
  </p:clrMapOvr>
  <p:transition>
    <p:push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23</a:t>
            </a:fld>
            <a:endParaRPr lang="en-US"/>
          </a:p>
        </p:txBody>
      </p:sp>
      <p:sp>
        <p:nvSpPr>
          <p:cNvPr id="8" name="عنوان 1"/>
          <p:cNvSpPr>
            <a:spLocks noGrp="1"/>
          </p:cNvSpPr>
          <p:nvPr>
            <p:ph type="title"/>
          </p:nvPr>
        </p:nvSpPr>
        <p:spPr>
          <a:xfrm>
            <a:off x="0" y="0"/>
            <a:ext cx="3635896" cy="404664"/>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2000" dirty="0" smtClean="0"/>
              <a:t>Introduction to Social HE </a:t>
            </a:r>
            <a:endParaRPr lang="ar-SA" sz="2000" dirty="0"/>
          </a:p>
        </p:txBody>
      </p:sp>
      <p:sp>
        <p:nvSpPr>
          <p:cNvPr id="9" name="مستطيل 8"/>
          <p:cNvSpPr/>
          <p:nvPr/>
        </p:nvSpPr>
        <p:spPr>
          <a:xfrm>
            <a:off x="3165122" y="580618"/>
            <a:ext cx="2732030"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2000" b="1" dirty="0" smtClean="0">
                <a:latin typeface="+mj-lt"/>
              </a:rPr>
              <a:t>Role and Relation </a:t>
            </a:r>
            <a:endParaRPr lang="ar-SA" sz="2000" b="1" dirty="0" smtClean="0">
              <a:latin typeface="+mj-lt"/>
            </a:endParaRPr>
          </a:p>
        </p:txBody>
      </p:sp>
      <p:sp>
        <p:nvSpPr>
          <p:cNvPr id="10" name="مستطيل 9"/>
          <p:cNvSpPr/>
          <p:nvPr/>
        </p:nvSpPr>
        <p:spPr>
          <a:xfrm>
            <a:off x="539552" y="3717032"/>
            <a:ext cx="8424936" cy="224676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2800" b="1" i="1" dirty="0" smtClean="0"/>
              <a:t>Social Health </a:t>
            </a:r>
            <a:r>
              <a:rPr lang="en-US" sz="2800" i="1" dirty="0" smtClean="0"/>
              <a:t>is how we interact with people in areas around us. This can affect our physical, mental, emotional and spiritual health. To be socially healthy, you can make friends easily and work with people happily and friendly together in a group. </a:t>
            </a:r>
            <a:endParaRPr lang="en-US" sz="2800" i="1" dirty="0"/>
          </a:p>
        </p:txBody>
      </p:sp>
      <p:sp>
        <p:nvSpPr>
          <p:cNvPr id="11" name="مستطيل 10"/>
          <p:cNvSpPr/>
          <p:nvPr/>
        </p:nvSpPr>
        <p:spPr>
          <a:xfrm>
            <a:off x="611560" y="1181651"/>
            <a:ext cx="8064896" cy="203132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b="1" dirty="0" smtClean="0"/>
              <a:t>Political responsibility</a:t>
            </a:r>
            <a:endParaRPr lang="en-US" dirty="0" smtClean="0"/>
          </a:p>
          <a:p>
            <a:pPr lvl="0" algn="just" rtl="0"/>
            <a:r>
              <a:rPr lang="en-US" dirty="0" smtClean="0"/>
              <a:t>Choosing the true leader of the country</a:t>
            </a:r>
          </a:p>
          <a:p>
            <a:pPr lvl="0" algn="just" rtl="0"/>
            <a:r>
              <a:rPr lang="en-US" dirty="0" smtClean="0"/>
              <a:t>In case you are unsatisfied with the performance of any leader, express it non-violent way.</a:t>
            </a:r>
          </a:p>
          <a:p>
            <a:pPr lvl="0" algn="just" rtl="0"/>
            <a:r>
              <a:rPr lang="en-US" dirty="0" smtClean="0"/>
              <a:t>Co-ordinate with government to fight against all the national problems.</a:t>
            </a:r>
          </a:p>
          <a:p>
            <a:pPr lvl="0" algn="just" rtl="0"/>
            <a:r>
              <a:rPr lang="en-US" dirty="0" smtClean="0"/>
              <a:t>Contribute to governmental fund in time of needs</a:t>
            </a:r>
          </a:p>
          <a:p>
            <a:pPr lvl="0" algn="just" rtl="0"/>
            <a:r>
              <a:rPr lang="en-US" dirty="0" smtClean="0"/>
              <a:t>Pay tax properly</a:t>
            </a:r>
          </a:p>
        </p:txBody>
      </p:sp>
      <p:sp>
        <p:nvSpPr>
          <p:cNvPr id="12" name="مستطيل 11"/>
          <p:cNvSpPr/>
          <p:nvPr/>
        </p:nvSpPr>
        <p:spPr>
          <a:xfrm>
            <a:off x="3491880" y="6488668"/>
            <a:ext cx="2880320"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ar-SA" dirty="0" smtClean="0"/>
              <a:t>هنا وصلنا 23_11 وكملنا الى 36</a:t>
            </a:r>
          </a:p>
        </p:txBody>
      </p:sp>
    </p:spTree>
  </p:cSld>
  <p:clrMapOvr>
    <a:masterClrMapping/>
  </p:clrMapOvr>
  <p:transition>
    <p:push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636912"/>
            <a:ext cx="8385175" cy="1431925"/>
          </a:xfrm>
        </p:spPr>
        <p:style>
          <a:lnRef idx="3">
            <a:schemeClr val="lt1"/>
          </a:lnRef>
          <a:fillRef idx="1">
            <a:schemeClr val="dk1"/>
          </a:fillRef>
          <a:effectRef idx="1">
            <a:schemeClr val="dk1"/>
          </a:effectRef>
          <a:fontRef idx="minor">
            <a:schemeClr val="lt1"/>
          </a:fontRef>
        </p:style>
        <p:txBody>
          <a:bodyPr/>
          <a:lstStyle/>
          <a:p>
            <a:pPr algn="ctr"/>
            <a:r>
              <a:rPr lang="en-US" sz="3600" dirty="0" smtClean="0"/>
              <a:t>Social Health </a:t>
            </a:r>
            <a:br>
              <a:rPr lang="en-US" sz="3600" dirty="0" smtClean="0"/>
            </a:br>
            <a:r>
              <a:rPr lang="en-US" sz="3600" dirty="0" smtClean="0"/>
              <a:t>Philosophies &amp; Theories </a:t>
            </a:r>
            <a:endParaRPr lang="ar-SA" sz="3600" dirty="0"/>
          </a:p>
        </p:txBody>
      </p:sp>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24</a:t>
            </a:fld>
            <a:endParaRPr lang="en-US"/>
          </a:p>
        </p:txBody>
      </p:sp>
    </p:spTree>
  </p:cSld>
  <p:clrMapOvr>
    <a:masterClrMapping/>
  </p:clrMapOvr>
  <p:transition>
    <p:push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ar-SA" smtClean="0"/>
              <a:t>JohaliSOCHE2014_2017</a:t>
            </a:r>
            <a:endParaRPr lang="en-US"/>
          </a:p>
        </p:txBody>
      </p:sp>
      <p:sp>
        <p:nvSpPr>
          <p:cNvPr id="5" name="Footer Placeholder 4"/>
          <p:cNvSpPr>
            <a:spLocks noGrp="1"/>
          </p:cNvSpPr>
          <p:nvPr>
            <p:ph type="ftr" sz="quarter" idx="11"/>
          </p:nvPr>
        </p:nvSpPr>
        <p:spPr/>
        <p:txBody>
          <a:bodyPr/>
          <a:lstStyle/>
          <a:p>
            <a:pPr>
              <a:defRPr/>
            </a:pPr>
            <a:r>
              <a:rPr lang="en-US" smtClean="0"/>
              <a:t>CHS383</a:t>
            </a:r>
            <a:endParaRPr lang="en-US"/>
          </a:p>
        </p:txBody>
      </p:sp>
      <p:sp>
        <p:nvSpPr>
          <p:cNvPr id="6" name="Slide Number Placeholder 5"/>
          <p:cNvSpPr>
            <a:spLocks noGrp="1"/>
          </p:cNvSpPr>
          <p:nvPr>
            <p:ph type="sldNum" sz="quarter" idx="12"/>
          </p:nvPr>
        </p:nvSpPr>
        <p:spPr/>
        <p:txBody>
          <a:bodyPr/>
          <a:lstStyle/>
          <a:p>
            <a:pPr>
              <a:defRPr/>
            </a:pPr>
            <a:fld id="{5BFADC93-1513-4D88-9D69-95039553B049}" type="slidenum">
              <a:rPr lang="ar-SA"/>
              <a:pPr>
                <a:defRPr/>
              </a:pPr>
              <a:t>25</a:t>
            </a:fld>
            <a:endParaRPr lang="en-US"/>
          </a:p>
        </p:txBody>
      </p:sp>
      <p:sp>
        <p:nvSpPr>
          <p:cNvPr id="13314" name="Rectangle 2"/>
          <p:cNvSpPr>
            <a:spLocks noGrp="1" noChangeArrowheads="1"/>
          </p:cNvSpPr>
          <p:nvPr>
            <p:ph type="title"/>
          </p:nvPr>
        </p:nvSpPr>
        <p:spPr>
          <a:xfrm>
            <a:off x="467544" y="2492896"/>
            <a:ext cx="8229600" cy="1800275"/>
          </a:xfrm>
        </p:spPr>
        <p:style>
          <a:lnRef idx="3">
            <a:schemeClr val="lt1"/>
          </a:lnRef>
          <a:fillRef idx="1">
            <a:schemeClr val="dk1"/>
          </a:fillRef>
          <a:effectRef idx="1">
            <a:schemeClr val="dk1"/>
          </a:effectRef>
          <a:fontRef idx="minor">
            <a:schemeClr val="lt1"/>
          </a:fontRef>
        </p:style>
        <p:txBody>
          <a:bodyPr/>
          <a:lstStyle/>
          <a:p>
            <a:pPr algn="ctr" eaLnBrk="1" hangingPunct="1">
              <a:defRPr/>
            </a:pPr>
            <a:r>
              <a:rPr lang="en-US" sz="2400" b="1" dirty="0" smtClean="0">
                <a:latin typeface="Arial Black" pitchFamily="34" charset="0"/>
              </a:rPr>
              <a:t>Most Common</a:t>
            </a:r>
            <a:r>
              <a:rPr lang="en-US" sz="3200" b="1" dirty="0" smtClean="0">
                <a:latin typeface="Arial Black" pitchFamily="34" charset="0"/>
              </a:rPr>
              <a:t> </a:t>
            </a:r>
            <a:br>
              <a:rPr lang="en-US" sz="3200" b="1" dirty="0" smtClean="0">
                <a:latin typeface="Arial Black" pitchFamily="34" charset="0"/>
              </a:rPr>
            </a:br>
            <a:r>
              <a:rPr lang="en-US" sz="3200" b="1" dirty="0" smtClean="0">
                <a:latin typeface="Arial Black" pitchFamily="34" charset="0"/>
              </a:rPr>
              <a:t>Theories / Models/ Approaches</a:t>
            </a:r>
            <a:br>
              <a:rPr lang="en-US" sz="3200" b="1" dirty="0" smtClean="0">
                <a:latin typeface="Arial Black" pitchFamily="34" charset="0"/>
              </a:rPr>
            </a:br>
            <a:r>
              <a:rPr lang="en-US" sz="2000" b="1" dirty="0" smtClean="0">
                <a:latin typeface="Arial Black" pitchFamily="34" charset="0"/>
              </a:rPr>
              <a:t>That can assure SOCHE Quality </a:t>
            </a:r>
          </a:p>
        </p:txBody>
      </p:sp>
      <p:sp>
        <p:nvSpPr>
          <p:cNvPr id="8" name="مستطيل 7"/>
          <p:cNvSpPr/>
          <p:nvPr/>
        </p:nvSpPr>
        <p:spPr>
          <a:xfrm>
            <a:off x="611560" y="1268760"/>
            <a:ext cx="8064896" cy="101566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2000" dirty="0" smtClean="0"/>
              <a:t>There are huge educational-cultural-economical-political social philosophies and theories, in addition to what we have covered the most related are ;  </a:t>
            </a:r>
            <a:endParaRPr lang="en-US" sz="2000" dirty="0"/>
          </a:p>
        </p:txBody>
      </p:sp>
      <p:sp>
        <p:nvSpPr>
          <p:cNvPr id="9" name="مستطيل 8"/>
          <p:cNvSpPr/>
          <p:nvPr/>
        </p:nvSpPr>
        <p:spPr>
          <a:xfrm>
            <a:off x="2771800" y="6011996"/>
            <a:ext cx="3557384" cy="369332"/>
          </a:xfrm>
          <a:prstGeom prst="rect">
            <a:avLst/>
          </a:prstGeom>
        </p:spPr>
        <p:txBody>
          <a:bodyPr wrap="none">
            <a:spAutoFit/>
          </a:bodyPr>
          <a:lstStyle/>
          <a:p>
            <a:r>
              <a:rPr lang="en-US" dirty="0" smtClean="0">
                <a:hlinkClick r:id="rId3"/>
              </a:rPr>
              <a:t>http://tugrulkeskin.blogspot.com/</a:t>
            </a:r>
            <a:r>
              <a:rPr lang="en-US" dirty="0" smtClean="0"/>
              <a:t> </a:t>
            </a:r>
            <a:endParaRPr lang="en-US" dirty="0"/>
          </a:p>
        </p:txBody>
      </p:sp>
      <p:sp>
        <p:nvSpPr>
          <p:cNvPr id="11" name="مستطيل 10"/>
          <p:cNvSpPr/>
          <p:nvPr/>
        </p:nvSpPr>
        <p:spPr>
          <a:xfrm>
            <a:off x="5436096" y="5301208"/>
            <a:ext cx="747319" cy="369332"/>
          </a:xfrm>
          <a:prstGeom prst="rect">
            <a:avLst/>
          </a:prstGeom>
        </p:spPr>
        <p:txBody>
          <a:bodyPr wrap="none">
            <a:spAutoFit/>
          </a:bodyPr>
          <a:lstStyle/>
          <a:p>
            <a:r>
              <a:rPr lang="ar-SA" dirty="0" smtClean="0"/>
              <a:t> للمزيد </a:t>
            </a:r>
            <a:endParaRPr lang="en-US" dirty="0"/>
          </a:p>
        </p:txBody>
      </p:sp>
      <p:sp>
        <p:nvSpPr>
          <p:cNvPr id="12" name="مستطيل 11"/>
          <p:cNvSpPr/>
          <p:nvPr/>
        </p:nvSpPr>
        <p:spPr>
          <a:xfrm>
            <a:off x="1403648" y="5733256"/>
            <a:ext cx="6336704" cy="338554"/>
          </a:xfrm>
          <a:prstGeom prst="rect">
            <a:avLst/>
          </a:prstGeom>
        </p:spPr>
        <p:txBody>
          <a:bodyPr wrap="square">
            <a:spAutoFit/>
          </a:bodyPr>
          <a:lstStyle/>
          <a:p>
            <a:pPr algn="l" rtl="0"/>
            <a:r>
              <a:rPr lang="en-US" sz="1400" b="1" dirty="0" smtClean="0"/>
              <a:t>Social Theory - Political Economy - Sociology of </a:t>
            </a:r>
            <a:r>
              <a:rPr lang="en-US" sz="1600" b="1" dirty="0" smtClean="0"/>
              <a:t>Islam - Sociology</a:t>
            </a:r>
            <a:endParaRPr lang="en-US" sz="1400" b="1" dirty="0"/>
          </a:p>
        </p:txBody>
      </p:sp>
      <p:sp>
        <p:nvSpPr>
          <p:cNvPr id="13" name="مستطيل 12"/>
          <p:cNvSpPr/>
          <p:nvPr/>
        </p:nvSpPr>
        <p:spPr>
          <a:xfrm>
            <a:off x="3166050" y="5363924"/>
            <a:ext cx="2198038" cy="369332"/>
          </a:xfrm>
          <a:prstGeom prst="rect">
            <a:avLst/>
          </a:prstGeom>
        </p:spPr>
        <p:txBody>
          <a:bodyPr wrap="none">
            <a:spAutoFit/>
          </a:bodyPr>
          <a:lstStyle/>
          <a:p>
            <a:r>
              <a:rPr lang="en-US" b="1" dirty="0" smtClean="0">
                <a:latin typeface="Times New Roman"/>
                <a:ea typeface="Times New Roman"/>
                <a:cs typeface="Arial"/>
              </a:rPr>
              <a:t>Social capital theory</a:t>
            </a:r>
            <a:endParaRPr lang="en-US" dirty="0"/>
          </a:p>
        </p:txBody>
      </p:sp>
      <p:sp>
        <p:nvSpPr>
          <p:cNvPr id="14" name="عنوان 1"/>
          <p:cNvSpPr txBox="1">
            <a:spLocks/>
          </p:cNvSpPr>
          <p:nvPr/>
        </p:nvSpPr>
        <p:spPr bwMode="auto">
          <a:xfrm>
            <a:off x="1691680" y="188640"/>
            <a:ext cx="5616624" cy="360040"/>
          </a:xfrm>
          <a:prstGeom prst="rect">
            <a:avLst/>
          </a:prstGeom>
          <a:ln w="38100" cap="flat" cmpd="sng" algn="ctr">
            <a:solidFill>
              <a:schemeClr val="lt1"/>
            </a:solidFill>
            <a:prstDash val="solid"/>
            <a:miter lim="800000"/>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defRPr/>
            </a:pPr>
            <a:r>
              <a:rPr kumimoji="0" lang="en-US" sz="1600" b="1" i="0" u="none" strike="noStrike" kern="0" cap="none" spc="0" normalizeH="0" baseline="0" noProof="0" smtClean="0">
                <a:ln>
                  <a:noFill/>
                </a:ln>
                <a:solidFill>
                  <a:schemeClr val="lt1"/>
                </a:solidFill>
                <a:effectLst>
                  <a:outerShdw blurRad="38100" dist="38100" dir="2700000" algn="tl">
                    <a:srgbClr val="000000"/>
                  </a:outerShdw>
                </a:effectLst>
                <a:uLnTx/>
                <a:uFillTx/>
                <a:latin typeface="+mn-lt"/>
                <a:ea typeface="+mn-ea"/>
                <a:cs typeface="+mn-cs"/>
              </a:rPr>
              <a:t>Most Related SOCHE  Philosophies &amp; Theories </a:t>
            </a:r>
            <a:endParaRPr kumimoji="0" lang="ar-SA" sz="1600" b="1" i="0" u="none" strike="noStrike" kern="0" cap="none" spc="0" normalizeH="0" baseline="0" noProof="0" dirty="0">
              <a:ln>
                <a:noFill/>
              </a:ln>
              <a:solidFill>
                <a:schemeClr val="lt1"/>
              </a:solidFill>
              <a:effectLst>
                <a:outerShdw blurRad="38100" dist="38100" dir="2700000" algn="tl">
                  <a:srgbClr val="000000"/>
                </a:outerShdw>
              </a:effectLst>
              <a:uLnTx/>
              <a:uFillTx/>
              <a:latin typeface="+mn-lt"/>
              <a:ea typeface="+mn-ea"/>
              <a:cs typeface="+mn-cs"/>
            </a:endParaRPr>
          </a:p>
        </p:txBody>
      </p:sp>
    </p:spTree>
  </p:cSld>
  <p:clrMapOvr>
    <a:masterClrMapping/>
  </p:clrMapOvr>
  <p:transition>
    <p:push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ate Placeholder 3"/>
          <p:cNvSpPr>
            <a:spLocks noGrp="1"/>
          </p:cNvSpPr>
          <p:nvPr>
            <p:ph type="dt" sz="quarter" idx="10"/>
          </p:nvPr>
        </p:nvSpPr>
        <p:spPr/>
        <p:txBody>
          <a:bodyPr/>
          <a:lstStyle/>
          <a:p>
            <a:pPr>
              <a:defRPr/>
            </a:pPr>
            <a:r>
              <a:rPr lang="ar-SA" smtClean="0"/>
              <a:t>JohaliSOCHE2014_2017</a:t>
            </a:r>
            <a:endParaRPr lang="en-US"/>
          </a:p>
        </p:txBody>
      </p:sp>
      <p:sp>
        <p:nvSpPr>
          <p:cNvPr id="11" name="Footer Placeholder 4"/>
          <p:cNvSpPr>
            <a:spLocks noGrp="1"/>
          </p:cNvSpPr>
          <p:nvPr>
            <p:ph type="ftr" sz="quarter" idx="11"/>
          </p:nvPr>
        </p:nvSpPr>
        <p:spPr/>
        <p:txBody>
          <a:bodyPr/>
          <a:lstStyle/>
          <a:p>
            <a:pPr>
              <a:defRPr/>
            </a:pPr>
            <a:r>
              <a:rPr lang="en-US" smtClean="0"/>
              <a:t>CHS383</a:t>
            </a:r>
            <a:endParaRPr lang="en-US"/>
          </a:p>
        </p:txBody>
      </p:sp>
      <p:sp>
        <p:nvSpPr>
          <p:cNvPr id="12" name="Slide Number Placeholder 5"/>
          <p:cNvSpPr>
            <a:spLocks noGrp="1"/>
          </p:cNvSpPr>
          <p:nvPr>
            <p:ph type="sldNum" sz="quarter" idx="12"/>
          </p:nvPr>
        </p:nvSpPr>
        <p:spPr/>
        <p:txBody>
          <a:bodyPr/>
          <a:lstStyle/>
          <a:p>
            <a:pPr>
              <a:defRPr/>
            </a:pPr>
            <a:fld id="{61781A0A-DBB0-4140-9C7D-B208B429238D}" type="slidenum">
              <a:rPr lang="ar-SA"/>
              <a:pPr>
                <a:defRPr/>
              </a:pPr>
              <a:t>26</a:t>
            </a:fld>
            <a:endParaRPr lang="en-US"/>
          </a:p>
        </p:txBody>
      </p:sp>
      <p:sp>
        <p:nvSpPr>
          <p:cNvPr id="90114" name="Rectangle 2"/>
          <p:cNvSpPr>
            <a:spLocks noGrp="1" noChangeArrowheads="1"/>
          </p:cNvSpPr>
          <p:nvPr>
            <p:ph type="title"/>
          </p:nvPr>
        </p:nvSpPr>
        <p:spPr>
          <a:xfrm>
            <a:off x="1547664" y="404664"/>
            <a:ext cx="6191721" cy="216024"/>
          </a:xfrm>
        </p:spPr>
        <p:style>
          <a:lnRef idx="3">
            <a:schemeClr val="lt1"/>
          </a:lnRef>
          <a:fillRef idx="1">
            <a:schemeClr val="dk1"/>
          </a:fillRef>
          <a:effectRef idx="1">
            <a:schemeClr val="dk1"/>
          </a:effectRef>
          <a:fontRef idx="minor">
            <a:schemeClr val="lt1"/>
          </a:fontRef>
        </p:style>
        <p:txBody>
          <a:bodyPr/>
          <a:lstStyle/>
          <a:p>
            <a:pPr algn="ctr" eaLnBrk="1" hangingPunct="1">
              <a:defRPr/>
            </a:pPr>
            <a:r>
              <a:rPr lang="en-US" sz="1000" b="1" dirty="0" smtClean="0">
                <a:latin typeface="Arial Black" pitchFamily="34" charset="0"/>
              </a:rPr>
              <a:t>Mathematics-Perception &amp; Meta-Cognition</a:t>
            </a:r>
          </a:p>
        </p:txBody>
      </p:sp>
      <p:sp>
        <p:nvSpPr>
          <p:cNvPr id="23558" name="Rectangle 3"/>
          <p:cNvSpPr>
            <a:spLocks noGrp="1" noChangeArrowheads="1"/>
          </p:cNvSpPr>
          <p:nvPr>
            <p:ph type="body" idx="1"/>
          </p:nvPr>
        </p:nvSpPr>
        <p:spPr>
          <a:xfrm>
            <a:off x="251520" y="908720"/>
            <a:ext cx="8892480" cy="5616624"/>
          </a:xfrm>
        </p:spPr>
        <p:style>
          <a:lnRef idx="3">
            <a:schemeClr val="lt1"/>
          </a:lnRef>
          <a:fillRef idx="1">
            <a:schemeClr val="dk1"/>
          </a:fillRef>
          <a:effectRef idx="1">
            <a:schemeClr val="dk1"/>
          </a:effectRef>
          <a:fontRef idx="minor">
            <a:schemeClr val="lt1"/>
          </a:fontRef>
        </p:style>
        <p:txBody>
          <a:bodyPr/>
          <a:lstStyle/>
          <a:p>
            <a:pPr marL="98425" indent="176213" algn="just" rtl="0" eaLnBrk="1" hangingPunct="1">
              <a:lnSpc>
                <a:spcPct val="80000"/>
              </a:lnSpc>
              <a:buFontTx/>
              <a:buNone/>
              <a:tabLst>
                <a:tab pos="365125" algn="l"/>
              </a:tabLst>
            </a:pPr>
            <a:r>
              <a:rPr lang="en-US" sz="2000" dirty="0" smtClean="0">
                <a:solidFill>
                  <a:schemeClr val="tx1"/>
                </a:solidFill>
                <a:latin typeface="Times New Roman" pitchFamily="18" charset="0"/>
                <a:cs typeface="Times New Roman" pitchFamily="18" charset="0"/>
              </a:rPr>
              <a:t>The Philosophers &amp; Scientists of Learning theories: </a:t>
            </a:r>
            <a:endParaRPr lang="en-US" sz="2000" b="1" i="1" dirty="0" smtClean="0">
              <a:solidFill>
                <a:schemeClr val="tx1"/>
              </a:solidFill>
              <a:latin typeface="Times New Roman" pitchFamily="18" charset="0"/>
              <a:cs typeface="Times New Roman" pitchFamily="18" charset="0"/>
            </a:endParaRPr>
          </a:p>
          <a:p>
            <a:pPr marL="98425" indent="176213" algn="just" rtl="0" eaLnBrk="1" hangingPunct="1">
              <a:lnSpc>
                <a:spcPct val="80000"/>
              </a:lnSpc>
              <a:buFont typeface="+mj-lt"/>
              <a:buAutoNum type="arabicPeriod"/>
              <a:tabLst>
                <a:tab pos="365125" algn="l"/>
              </a:tabLst>
            </a:pPr>
            <a:r>
              <a:rPr lang="en-US" sz="2000" b="1" i="1" dirty="0" smtClean="0">
                <a:solidFill>
                  <a:schemeClr val="tx1"/>
                </a:solidFill>
                <a:latin typeface="Times New Roman" pitchFamily="18" charset="0"/>
                <a:cs typeface="Times New Roman" pitchFamily="18" charset="0"/>
              </a:rPr>
              <a:t>Plato’s</a:t>
            </a:r>
            <a:r>
              <a:rPr lang="en-US" sz="2000" b="1" dirty="0" smtClean="0">
                <a:solidFill>
                  <a:schemeClr val="tx1"/>
                </a:solidFill>
                <a:latin typeface="Times New Roman" pitchFamily="18" charset="0"/>
                <a:cs typeface="Times New Roman" pitchFamily="18" charset="0"/>
              </a:rPr>
              <a:t> view</a:t>
            </a:r>
            <a:r>
              <a:rPr lang="en-US" sz="2000" dirty="0" smtClean="0">
                <a:solidFill>
                  <a:schemeClr val="tx1"/>
                </a:solidFill>
                <a:latin typeface="Times New Roman" pitchFamily="18" charset="0"/>
                <a:cs typeface="Times New Roman" pitchFamily="18" charset="0"/>
              </a:rPr>
              <a:t> 327-417 B.C. “</a:t>
            </a:r>
            <a:r>
              <a:rPr lang="en-US" sz="2000" i="1" dirty="0" smtClean="0">
                <a:solidFill>
                  <a:schemeClr val="tx1"/>
                </a:solidFill>
                <a:latin typeface="Times New Roman" pitchFamily="18" charset="0"/>
                <a:cs typeface="Times New Roman" pitchFamily="18" charset="0"/>
              </a:rPr>
              <a:t>the mind was developed through the study of the pure forms of </a:t>
            </a:r>
            <a:r>
              <a:rPr lang="en-US" sz="2000" b="1" i="1" dirty="0" smtClean="0">
                <a:solidFill>
                  <a:schemeClr val="tx1"/>
                </a:solidFill>
                <a:latin typeface="Times New Roman" pitchFamily="18" charset="0"/>
                <a:cs typeface="Times New Roman" pitchFamily="18" charset="0"/>
              </a:rPr>
              <a:t>mathematics</a:t>
            </a:r>
            <a:r>
              <a:rPr lang="en-US" sz="2000" i="1" dirty="0" smtClean="0">
                <a:solidFill>
                  <a:schemeClr val="tx1"/>
                </a:solidFill>
                <a:latin typeface="Times New Roman" pitchFamily="18" charset="0"/>
                <a:cs typeface="Times New Roman" pitchFamily="18" charset="0"/>
              </a:rPr>
              <a:t> such as the circle, the square, and the classics</a:t>
            </a:r>
            <a:r>
              <a:rPr lang="en-US" sz="2000" dirty="0" smtClean="0">
                <a:solidFill>
                  <a:schemeClr val="tx1"/>
                </a:solidFill>
                <a:latin typeface="Times New Roman" pitchFamily="18" charset="0"/>
                <a:cs typeface="Times New Roman" pitchFamily="18" charset="0"/>
              </a:rPr>
              <a:t>” </a:t>
            </a:r>
          </a:p>
          <a:p>
            <a:pPr marL="98425" indent="176213" algn="just" rtl="0" eaLnBrk="1" hangingPunct="1">
              <a:lnSpc>
                <a:spcPct val="80000"/>
              </a:lnSpc>
              <a:buFont typeface="+mj-lt"/>
              <a:buAutoNum type="arabicPeriod"/>
              <a:tabLst>
                <a:tab pos="365125" algn="l"/>
              </a:tabLst>
            </a:pPr>
            <a:r>
              <a:rPr lang="en-US" sz="2000" b="1" i="1" dirty="0" err="1" smtClean="0">
                <a:solidFill>
                  <a:schemeClr val="tx1"/>
                </a:solidFill>
                <a:latin typeface="Times New Roman" pitchFamily="18" charset="0"/>
                <a:cs typeface="Times New Roman" pitchFamily="18" charset="0"/>
              </a:rPr>
              <a:t>Gestaltqualtat</a:t>
            </a:r>
            <a:r>
              <a:rPr lang="en-US" sz="2000" b="1" i="1" dirty="0" smtClean="0">
                <a:solidFill>
                  <a:schemeClr val="tx1"/>
                </a:solidFill>
                <a:latin typeface="Times New Roman" pitchFamily="18" charset="0"/>
                <a:cs typeface="Times New Roman" pitchFamily="18" charset="0"/>
              </a:rPr>
              <a:t>. Psychology</a:t>
            </a:r>
            <a:r>
              <a:rPr lang="en-US" sz="2000" dirty="0" smtClean="0">
                <a:solidFill>
                  <a:schemeClr val="tx1"/>
                </a:solidFill>
                <a:latin typeface="Times New Roman" pitchFamily="18" charset="0"/>
                <a:cs typeface="Times New Roman" pitchFamily="18" charset="0"/>
              </a:rPr>
              <a:t> (</a:t>
            </a:r>
            <a:r>
              <a:rPr lang="en-US" sz="2000" b="1" i="1" dirty="0" smtClean="0">
                <a:solidFill>
                  <a:schemeClr val="tx1"/>
                </a:solidFill>
                <a:latin typeface="Times New Roman" pitchFamily="18" charset="0"/>
                <a:cs typeface="Times New Roman" pitchFamily="18" charset="0"/>
              </a:rPr>
              <a:t>Gestalt 1890s, Wertheimer 1939, Murphy 1949, </a:t>
            </a:r>
            <a:r>
              <a:rPr lang="en-US" sz="2000" b="1" i="1" dirty="0" err="1" smtClean="0">
                <a:solidFill>
                  <a:schemeClr val="tx1"/>
                </a:solidFill>
                <a:latin typeface="Times New Roman" pitchFamily="18" charset="0"/>
                <a:cs typeface="Times New Roman" pitchFamily="18" charset="0"/>
              </a:rPr>
              <a:t>Katona</a:t>
            </a:r>
            <a:r>
              <a:rPr lang="en-US" sz="2000" b="1" i="1" dirty="0" smtClean="0">
                <a:solidFill>
                  <a:schemeClr val="tx1"/>
                </a:solidFill>
                <a:latin typeface="Times New Roman" pitchFamily="18" charset="0"/>
                <a:cs typeface="Times New Roman" pitchFamily="18" charset="0"/>
              </a:rPr>
              <a:t> 1967… etc) </a:t>
            </a:r>
            <a:r>
              <a:rPr lang="en-US" sz="2000" dirty="0" smtClean="0">
                <a:solidFill>
                  <a:schemeClr val="tx1"/>
                </a:solidFill>
                <a:latin typeface="Times New Roman" pitchFamily="18" charset="0"/>
                <a:cs typeface="Times New Roman" pitchFamily="18" charset="0"/>
              </a:rPr>
              <a:t>the sensory elements ‘</a:t>
            </a:r>
            <a:r>
              <a:rPr lang="en-US" sz="2000" b="1" i="1" dirty="0" smtClean="0">
                <a:solidFill>
                  <a:schemeClr val="tx1"/>
                </a:solidFill>
                <a:latin typeface="Times New Roman" pitchFamily="18" charset="0"/>
                <a:cs typeface="Times New Roman" pitchFamily="18" charset="0"/>
              </a:rPr>
              <a:t>Perception </a:t>
            </a:r>
            <a:r>
              <a:rPr lang="en-US" sz="2000" i="1" dirty="0" smtClean="0">
                <a:solidFill>
                  <a:schemeClr val="tx1"/>
                </a:solidFill>
                <a:latin typeface="Times New Roman" pitchFamily="18" charset="0"/>
                <a:cs typeface="Times New Roman" pitchFamily="18" charset="0"/>
              </a:rPr>
              <a:t>of Mathematic</a:t>
            </a:r>
            <a:r>
              <a:rPr lang="en-US" sz="2000" b="1" i="1" dirty="0" smtClean="0">
                <a:solidFill>
                  <a:schemeClr val="tx1"/>
                </a:solidFill>
                <a:latin typeface="Times New Roman" pitchFamily="18" charset="0"/>
                <a:cs typeface="Times New Roman" pitchFamily="18" charset="0"/>
              </a:rPr>
              <a:t> PS”.</a:t>
            </a:r>
          </a:p>
          <a:p>
            <a:pPr marL="98425" indent="176213" algn="just" rtl="0" eaLnBrk="1" hangingPunct="1">
              <a:lnSpc>
                <a:spcPct val="80000"/>
              </a:lnSpc>
              <a:buFont typeface="+mj-lt"/>
              <a:buAutoNum type="arabicPeriod"/>
              <a:tabLst>
                <a:tab pos="365125" algn="l"/>
              </a:tabLst>
            </a:pPr>
            <a:r>
              <a:rPr lang="en-US" sz="2000" b="1" i="1" dirty="0" smtClean="0">
                <a:solidFill>
                  <a:schemeClr val="tx1"/>
                </a:solidFill>
                <a:effectLst/>
                <a:latin typeface="Times New Roman" pitchFamily="18" charset="0"/>
                <a:cs typeface="Times New Roman" pitchFamily="18" charset="0"/>
              </a:rPr>
              <a:t>Piaget’s</a:t>
            </a:r>
            <a:r>
              <a:rPr lang="en-US" sz="2000" b="1" dirty="0" smtClean="0">
                <a:solidFill>
                  <a:schemeClr val="tx1"/>
                </a:solidFill>
                <a:effectLst/>
                <a:latin typeface="Times New Roman" pitchFamily="18" charset="0"/>
                <a:cs typeface="Times New Roman" pitchFamily="18" charset="0"/>
              </a:rPr>
              <a:t> </a:t>
            </a:r>
            <a:r>
              <a:rPr lang="en-US" sz="2000" dirty="0" smtClean="0">
                <a:solidFill>
                  <a:schemeClr val="tx1"/>
                </a:solidFill>
                <a:effectLst/>
                <a:latin typeface="Times New Roman" pitchFamily="18" charset="0"/>
                <a:cs typeface="Times New Roman" pitchFamily="18" charset="0"/>
              </a:rPr>
              <a:t>cognitive development theory (1920s;1963): </a:t>
            </a:r>
            <a:r>
              <a:rPr lang="en-US" sz="2000" i="1" dirty="0" smtClean="0">
                <a:solidFill>
                  <a:schemeClr val="tx1"/>
                </a:solidFill>
                <a:effectLst/>
                <a:latin typeface="Times New Roman" pitchFamily="18" charset="0"/>
                <a:cs typeface="Times New Roman" pitchFamily="18" charset="0"/>
              </a:rPr>
              <a:t>Development of </a:t>
            </a:r>
            <a:r>
              <a:rPr lang="en-US" sz="2000" b="1" i="1" dirty="0" smtClean="0">
                <a:solidFill>
                  <a:schemeClr val="tx1"/>
                </a:solidFill>
                <a:effectLst/>
                <a:latin typeface="Times New Roman" pitchFamily="18" charset="0"/>
                <a:cs typeface="Times New Roman" pitchFamily="18" charset="0"/>
              </a:rPr>
              <a:t>Natural Logic </a:t>
            </a:r>
            <a:r>
              <a:rPr lang="en-US" sz="2000" i="1" dirty="0" smtClean="0">
                <a:solidFill>
                  <a:schemeClr val="tx1"/>
                </a:solidFill>
                <a:effectLst/>
                <a:latin typeface="Times New Roman" pitchFamily="18" charset="0"/>
                <a:cs typeface="Times New Roman" pitchFamily="18" charset="0"/>
              </a:rPr>
              <a:t>from birth to adulthood</a:t>
            </a:r>
            <a:r>
              <a:rPr lang="en-US" sz="2000" dirty="0" smtClean="0">
                <a:solidFill>
                  <a:schemeClr val="tx1"/>
                </a:solidFill>
                <a:effectLst/>
                <a:latin typeface="Times New Roman" pitchFamily="18" charset="0"/>
                <a:cs typeface="Times New Roman" pitchFamily="18" charset="0"/>
              </a:rPr>
              <a:t> - </a:t>
            </a:r>
            <a:r>
              <a:rPr lang="en-US" sz="2000" b="1" dirty="0" smtClean="0">
                <a:solidFill>
                  <a:schemeClr val="tx1"/>
                </a:solidFill>
                <a:effectLst/>
                <a:latin typeface="Times New Roman" pitchFamily="18" charset="0"/>
                <a:cs typeface="Times New Roman" pitchFamily="18" charset="0"/>
              </a:rPr>
              <a:t>Logical Reasoning &amp; Thinking</a:t>
            </a:r>
            <a:r>
              <a:rPr lang="en-US" sz="2000" dirty="0" smtClean="0">
                <a:solidFill>
                  <a:schemeClr val="tx1"/>
                </a:solidFill>
                <a:effectLst/>
                <a:latin typeface="Times New Roman" pitchFamily="18" charset="0"/>
                <a:cs typeface="Times New Roman" pitchFamily="18" charset="0"/>
              </a:rPr>
              <a:t> (= </a:t>
            </a:r>
            <a:r>
              <a:rPr lang="en-US" sz="2000" i="1" dirty="0" smtClean="0">
                <a:solidFill>
                  <a:schemeClr val="tx1"/>
                </a:solidFill>
                <a:effectLst/>
                <a:latin typeface="Times New Roman" pitchFamily="18" charset="0"/>
                <a:cs typeface="Times New Roman" pitchFamily="18" charset="0"/>
              </a:rPr>
              <a:t>Symbolic–Picture–Logic the SPL Computing Program</a:t>
            </a:r>
            <a:r>
              <a:rPr lang="en-US" sz="2000" dirty="0" smtClean="0">
                <a:solidFill>
                  <a:schemeClr val="tx1"/>
                </a:solidFill>
                <a:effectLst/>
                <a:latin typeface="Times New Roman" pitchFamily="18" charset="0"/>
                <a:cs typeface="Times New Roman" pitchFamily="18" charset="0"/>
              </a:rPr>
              <a:t>/ </a:t>
            </a:r>
            <a:r>
              <a:rPr lang="en-US" sz="2000" i="1" dirty="0" smtClean="0">
                <a:solidFill>
                  <a:schemeClr val="tx1"/>
                </a:solidFill>
                <a:effectLst/>
                <a:latin typeface="Times New Roman" pitchFamily="18" charset="0"/>
                <a:cs typeface="Times New Roman" pitchFamily="18" charset="0"/>
              </a:rPr>
              <a:t>Turtle Geometry &amp; LOGO….</a:t>
            </a:r>
            <a:r>
              <a:rPr lang="en-US" sz="2000" dirty="0" smtClean="0">
                <a:solidFill>
                  <a:schemeClr val="tx1"/>
                </a:solidFill>
                <a:effectLst/>
                <a:latin typeface="Times New Roman" pitchFamily="18" charset="0"/>
                <a:cs typeface="Times New Roman" pitchFamily="18" charset="0"/>
              </a:rPr>
              <a:t> )    - Just motivate </a:t>
            </a:r>
            <a:r>
              <a:rPr lang="en-US" sz="2000" b="1" dirty="0" smtClean="0">
                <a:solidFill>
                  <a:schemeClr val="tx1"/>
                </a:solidFill>
                <a:effectLst/>
                <a:latin typeface="Times New Roman" pitchFamily="18" charset="0"/>
                <a:cs typeface="Times New Roman" pitchFamily="18" charset="0"/>
              </a:rPr>
              <a:t>Readiness</a:t>
            </a:r>
            <a:r>
              <a:rPr lang="en-US" sz="2000" dirty="0" smtClean="0">
                <a:solidFill>
                  <a:schemeClr val="tx1"/>
                </a:solidFill>
                <a:effectLst/>
                <a:latin typeface="Times New Roman" pitchFamily="18" charset="0"/>
                <a:cs typeface="Times New Roman" pitchFamily="18" charset="0"/>
              </a:rPr>
              <a:t> </a:t>
            </a:r>
            <a:endParaRPr lang="en-US" sz="2000" b="1" i="1" dirty="0" smtClean="0">
              <a:solidFill>
                <a:schemeClr val="tx1"/>
              </a:solidFill>
              <a:effectLst/>
              <a:latin typeface="Times New Roman" pitchFamily="18" charset="0"/>
              <a:cs typeface="Times New Roman" pitchFamily="18" charset="0"/>
            </a:endParaRPr>
          </a:p>
          <a:p>
            <a:pPr marL="98425" indent="176213" algn="just" rtl="0" eaLnBrk="1" hangingPunct="1">
              <a:lnSpc>
                <a:spcPct val="80000"/>
              </a:lnSpc>
              <a:buFont typeface="+mj-lt"/>
              <a:buAutoNum type="arabicPeriod"/>
              <a:tabLst>
                <a:tab pos="365125" algn="l"/>
              </a:tabLst>
            </a:pPr>
            <a:r>
              <a:rPr lang="en-US" sz="2000" b="1" i="1" dirty="0" err="1" smtClean="0">
                <a:solidFill>
                  <a:schemeClr val="tx1"/>
                </a:solidFill>
                <a:effectLst/>
                <a:latin typeface="Times New Roman" pitchFamily="18" charset="0"/>
                <a:cs typeface="Times New Roman" pitchFamily="18" charset="0"/>
              </a:rPr>
              <a:t>Vygotsky’s</a:t>
            </a:r>
            <a:r>
              <a:rPr lang="en-US" sz="2000" dirty="0" smtClean="0">
                <a:solidFill>
                  <a:schemeClr val="tx1"/>
                </a:solidFill>
                <a:effectLst/>
                <a:latin typeface="Times New Roman" pitchFamily="18" charset="0"/>
                <a:cs typeface="Times New Roman" pitchFamily="18" charset="0"/>
              </a:rPr>
              <a:t> </a:t>
            </a:r>
            <a:r>
              <a:rPr lang="en-US" sz="2000" dirty="0" err="1" smtClean="0">
                <a:solidFill>
                  <a:schemeClr val="tx1"/>
                </a:solidFill>
                <a:effectLst/>
                <a:latin typeface="Times New Roman" pitchFamily="18" charset="0"/>
                <a:cs typeface="Times New Roman" pitchFamily="18" charset="0"/>
              </a:rPr>
              <a:t>Curtural</a:t>
            </a:r>
            <a:r>
              <a:rPr lang="en-US" sz="2000" dirty="0" smtClean="0">
                <a:solidFill>
                  <a:schemeClr val="tx1"/>
                </a:solidFill>
                <a:effectLst/>
                <a:latin typeface="Times New Roman" pitchFamily="18" charset="0"/>
                <a:cs typeface="Times New Roman" pitchFamily="18" charset="0"/>
              </a:rPr>
              <a:t> – historical theory (1924-1934): </a:t>
            </a:r>
            <a:r>
              <a:rPr lang="en-US" sz="2000" i="1" dirty="0" smtClean="0">
                <a:solidFill>
                  <a:schemeClr val="tx1"/>
                </a:solidFill>
                <a:effectLst/>
                <a:latin typeface="Times New Roman" pitchFamily="18" charset="0"/>
                <a:cs typeface="Times New Roman" pitchFamily="18" charset="0"/>
              </a:rPr>
              <a:t>The </a:t>
            </a:r>
            <a:r>
              <a:rPr lang="en-US" sz="2000" b="1" i="1" dirty="0" smtClean="0">
                <a:solidFill>
                  <a:schemeClr val="tx1"/>
                </a:solidFill>
                <a:effectLst/>
                <a:latin typeface="Times New Roman" pitchFamily="18" charset="0"/>
                <a:cs typeface="Times New Roman" pitchFamily="18" charset="0"/>
              </a:rPr>
              <a:t>Problems</a:t>
            </a:r>
            <a:r>
              <a:rPr lang="en-US" sz="2000" i="1" dirty="0" smtClean="0">
                <a:solidFill>
                  <a:schemeClr val="tx1"/>
                </a:solidFill>
                <a:effectLst/>
                <a:latin typeface="Times New Roman" pitchFamily="18" charset="0"/>
                <a:cs typeface="Times New Roman" pitchFamily="18" charset="0"/>
              </a:rPr>
              <a:t> that the child solves </a:t>
            </a:r>
            <a:r>
              <a:rPr lang="en-US" sz="2000" b="1" i="1" dirty="0" smtClean="0">
                <a:solidFill>
                  <a:schemeClr val="tx1"/>
                </a:solidFill>
                <a:effectLst/>
                <a:latin typeface="Times New Roman" pitchFamily="18" charset="0"/>
                <a:cs typeface="Times New Roman" pitchFamily="18" charset="0"/>
              </a:rPr>
              <a:t>independently </a:t>
            </a:r>
            <a:r>
              <a:rPr lang="en-US" sz="2000" i="1" dirty="0" smtClean="0">
                <a:solidFill>
                  <a:schemeClr val="tx1"/>
                </a:solidFill>
                <a:effectLst/>
                <a:latin typeface="Times New Roman" pitchFamily="18" charset="0"/>
                <a:cs typeface="Times New Roman" pitchFamily="18" charset="0"/>
              </a:rPr>
              <a:t>represent the actual level of development</a:t>
            </a:r>
            <a:r>
              <a:rPr lang="en-US" sz="2000" dirty="0" smtClean="0">
                <a:solidFill>
                  <a:schemeClr val="tx1"/>
                </a:solidFill>
                <a:effectLst/>
                <a:latin typeface="Times New Roman" pitchFamily="18" charset="0"/>
                <a:cs typeface="Times New Roman" pitchFamily="18" charset="0"/>
              </a:rPr>
              <a:t> (</a:t>
            </a:r>
            <a:r>
              <a:rPr lang="en-US" sz="2000" b="1" i="1" dirty="0" smtClean="0">
                <a:solidFill>
                  <a:schemeClr val="tx1"/>
                </a:solidFill>
                <a:effectLst/>
                <a:latin typeface="Times New Roman" pitchFamily="18" charset="0"/>
                <a:cs typeface="Times New Roman" pitchFamily="18" charset="0"/>
              </a:rPr>
              <a:t>Self PS </a:t>
            </a:r>
            <a:r>
              <a:rPr lang="en-US" sz="2000" b="1" dirty="0" smtClean="0">
                <a:solidFill>
                  <a:schemeClr val="tx1"/>
                </a:solidFill>
                <a:effectLst/>
                <a:latin typeface="Times New Roman" pitchFamily="18" charset="0"/>
                <a:cs typeface="Times New Roman" pitchFamily="18" charset="0"/>
              </a:rPr>
              <a:t>=</a:t>
            </a:r>
            <a:r>
              <a:rPr lang="en-US" sz="2000" b="1" i="1" dirty="0" smtClean="0">
                <a:solidFill>
                  <a:schemeClr val="tx1"/>
                </a:solidFill>
                <a:effectLst/>
                <a:latin typeface="Times New Roman" pitchFamily="18" charset="0"/>
                <a:cs typeface="Times New Roman" pitchFamily="18" charset="0"/>
              </a:rPr>
              <a:t> Real level of Development</a:t>
            </a:r>
            <a:r>
              <a:rPr lang="en-US" sz="2000" dirty="0" smtClean="0">
                <a:solidFill>
                  <a:schemeClr val="tx1"/>
                </a:solidFill>
                <a:effectLst/>
                <a:latin typeface="Times New Roman" pitchFamily="18" charset="0"/>
                <a:cs typeface="Times New Roman" pitchFamily="18" charset="0"/>
              </a:rPr>
              <a:t>) </a:t>
            </a:r>
            <a:endParaRPr lang="en-US" sz="2000" b="1" i="1" dirty="0" smtClean="0">
              <a:solidFill>
                <a:schemeClr val="tx1"/>
              </a:solidFill>
              <a:effectLst/>
              <a:latin typeface="Times New Roman" pitchFamily="18" charset="0"/>
              <a:cs typeface="Times New Roman" pitchFamily="18" charset="0"/>
            </a:endParaRPr>
          </a:p>
          <a:p>
            <a:pPr marL="98425" indent="176213" algn="just" rtl="0" eaLnBrk="1" hangingPunct="1">
              <a:lnSpc>
                <a:spcPct val="80000"/>
              </a:lnSpc>
              <a:buFont typeface="+mj-lt"/>
              <a:buAutoNum type="arabicPeriod"/>
              <a:tabLst>
                <a:tab pos="365125" algn="l"/>
              </a:tabLst>
            </a:pPr>
            <a:r>
              <a:rPr lang="en-US" sz="2000" b="1" i="1" dirty="0" err="1" smtClean="0">
                <a:solidFill>
                  <a:schemeClr val="tx1"/>
                </a:solidFill>
                <a:effectLst/>
                <a:latin typeface="Times New Roman" pitchFamily="18" charset="0"/>
                <a:cs typeface="Times New Roman" pitchFamily="18" charset="0"/>
              </a:rPr>
              <a:t>Pandura’s</a:t>
            </a:r>
            <a:r>
              <a:rPr lang="en-US" sz="2000" b="1" i="1" dirty="0" smtClean="0">
                <a:solidFill>
                  <a:schemeClr val="tx1"/>
                </a:solidFill>
                <a:effectLst/>
                <a:latin typeface="Times New Roman" pitchFamily="18" charset="0"/>
                <a:cs typeface="Times New Roman" pitchFamily="18" charset="0"/>
              </a:rPr>
              <a:t> </a:t>
            </a:r>
            <a:r>
              <a:rPr lang="en-US" sz="2000" dirty="0" smtClean="0">
                <a:solidFill>
                  <a:schemeClr val="tx1"/>
                </a:solidFill>
                <a:effectLst/>
                <a:latin typeface="Times New Roman" pitchFamily="18" charset="0"/>
                <a:cs typeface="Times New Roman" pitchFamily="18" charset="0"/>
              </a:rPr>
              <a:t>social-cognitive theory (1963): </a:t>
            </a:r>
            <a:r>
              <a:rPr lang="en-US" sz="2000" b="1" i="1" dirty="0" smtClean="0">
                <a:solidFill>
                  <a:schemeClr val="tx1"/>
                </a:solidFill>
                <a:effectLst/>
                <a:latin typeface="Times New Roman" pitchFamily="18" charset="0"/>
                <a:cs typeface="Times New Roman" pitchFamily="18" charset="0"/>
              </a:rPr>
              <a:t>With Self regulatory</a:t>
            </a:r>
            <a:r>
              <a:rPr lang="en-US" sz="2000" i="1" dirty="0" smtClean="0">
                <a:solidFill>
                  <a:schemeClr val="tx1"/>
                </a:solidFill>
                <a:effectLst/>
                <a:latin typeface="Times New Roman" pitchFamily="18" charset="0"/>
                <a:cs typeface="Times New Roman" pitchFamily="18" charset="0"/>
              </a:rPr>
              <a:t> system, the </a:t>
            </a:r>
            <a:r>
              <a:rPr lang="en-US" sz="2000" b="1" i="1" dirty="0" smtClean="0">
                <a:solidFill>
                  <a:schemeClr val="tx1"/>
                </a:solidFill>
                <a:effectLst/>
                <a:latin typeface="Times New Roman" pitchFamily="18" charset="0"/>
                <a:cs typeface="Times New Roman" pitchFamily="18" charset="0"/>
              </a:rPr>
              <a:t>major function of thought</a:t>
            </a:r>
            <a:r>
              <a:rPr lang="en-US" sz="2000" i="1" dirty="0" smtClean="0">
                <a:solidFill>
                  <a:schemeClr val="tx1"/>
                </a:solidFill>
                <a:effectLst/>
                <a:latin typeface="Times New Roman" pitchFamily="18" charset="0"/>
                <a:cs typeface="Times New Roman" pitchFamily="18" charset="0"/>
              </a:rPr>
              <a:t> </a:t>
            </a:r>
            <a:r>
              <a:rPr lang="en-US" sz="2000" b="1" i="1" dirty="0" smtClean="0">
                <a:solidFill>
                  <a:schemeClr val="tx1"/>
                </a:solidFill>
                <a:effectLst/>
                <a:latin typeface="Times New Roman" pitchFamily="18" charset="0"/>
                <a:cs typeface="Times New Roman" pitchFamily="18" charset="0"/>
              </a:rPr>
              <a:t>is to enable people to predict events and to develop ways to</a:t>
            </a:r>
            <a:r>
              <a:rPr lang="en-US" sz="2000" i="1" dirty="0" smtClean="0">
                <a:solidFill>
                  <a:schemeClr val="tx1"/>
                </a:solidFill>
                <a:effectLst/>
                <a:latin typeface="Times New Roman" pitchFamily="18" charset="0"/>
                <a:cs typeface="Times New Roman" pitchFamily="18" charset="0"/>
              </a:rPr>
              <a:t> </a:t>
            </a:r>
            <a:r>
              <a:rPr lang="en-US" sz="2000" b="1" i="1" dirty="0" smtClean="0">
                <a:solidFill>
                  <a:schemeClr val="tx1"/>
                </a:solidFill>
                <a:effectLst/>
                <a:latin typeface="Times New Roman" pitchFamily="18" charset="0"/>
                <a:cs typeface="Times New Roman" pitchFamily="18" charset="0"/>
              </a:rPr>
              <a:t>control those that affect their lives.</a:t>
            </a:r>
          </a:p>
          <a:p>
            <a:pPr marL="98425" indent="176213" algn="just" rtl="0" eaLnBrk="1" hangingPunct="1">
              <a:lnSpc>
                <a:spcPct val="80000"/>
              </a:lnSpc>
              <a:buFont typeface="+mj-lt"/>
              <a:buAutoNum type="arabicPeriod"/>
              <a:tabLst>
                <a:tab pos="365125" algn="l"/>
              </a:tabLst>
            </a:pPr>
            <a:r>
              <a:rPr lang="en-US" sz="2000" b="1" i="1" dirty="0" smtClean="0">
                <a:solidFill>
                  <a:schemeClr val="tx1"/>
                </a:solidFill>
                <a:effectLst/>
                <a:latin typeface="Times New Roman" pitchFamily="18" charset="0"/>
                <a:cs typeface="Times New Roman" pitchFamily="18" charset="0"/>
              </a:rPr>
              <a:t>Skinner’s</a:t>
            </a:r>
            <a:r>
              <a:rPr lang="en-US" sz="2000" dirty="0" smtClean="0">
                <a:solidFill>
                  <a:schemeClr val="tx1"/>
                </a:solidFill>
                <a:effectLst/>
                <a:latin typeface="Times New Roman" pitchFamily="18" charset="0"/>
                <a:cs typeface="Times New Roman" pitchFamily="18" charset="0"/>
              </a:rPr>
              <a:t> operant conditions theory (1968-200): </a:t>
            </a:r>
            <a:r>
              <a:rPr lang="en-US" sz="2000" i="1" dirty="0" smtClean="0">
                <a:solidFill>
                  <a:schemeClr val="tx1"/>
                </a:solidFill>
                <a:effectLst/>
                <a:latin typeface="Times New Roman" pitchFamily="18" charset="0"/>
                <a:cs typeface="Times New Roman" pitchFamily="18" charset="0"/>
              </a:rPr>
              <a:t>A baby </a:t>
            </a:r>
            <a:r>
              <a:rPr lang="en-US" sz="2000" b="1" i="1" dirty="0" smtClean="0">
                <a:solidFill>
                  <a:schemeClr val="tx1"/>
                </a:solidFill>
                <a:effectLst/>
                <a:latin typeface="Times New Roman" pitchFamily="18" charset="0"/>
                <a:cs typeface="Times New Roman" pitchFamily="18" charset="0"/>
              </a:rPr>
              <a:t>shakes a rattle</a:t>
            </a:r>
            <a:r>
              <a:rPr lang="en-US" sz="2000" i="1" dirty="0" smtClean="0">
                <a:solidFill>
                  <a:schemeClr val="tx1"/>
                </a:solidFill>
                <a:effectLst/>
                <a:latin typeface="Times New Roman" pitchFamily="18" charset="0"/>
                <a:cs typeface="Times New Roman" pitchFamily="18" charset="0"/>
              </a:rPr>
              <a:t>, a child </a:t>
            </a:r>
            <a:r>
              <a:rPr lang="en-US" sz="2000" b="1" i="1" dirty="0" smtClean="0">
                <a:solidFill>
                  <a:schemeClr val="tx1"/>
                </a:solidFill>
                <a:effectLst/>
                <a:latin typeface="Times New Roman" pitchFamily="18" charset="0"/>
                <a:cs typeface="Times New Roman" pitchFamily="18" charset="0"/>
              </a:rPr>
              <a:t>runs with a pinwheel</a:t>
            </a:r>
            <a:r>
              <a:rPr lang="en-US" sz="2000" i="1" dirty="0" smtClean="0">
                <a:solidFill>
                  <a:schemeClr val="tx1"/>
                </a:solidFill>
                <a:effectLst/>
                <a:latin typeface="Times New Roman" pitchFamily="18" charset="0"/>
                <a:cs typeface="Times New Roman" pitchFamily="18" charset="0"/>
              </a:rPr>
              <a:t>, a scientists </a:t>
            </a:r>
            <a:r>
              <a:rPr lang="en-US" sz="2000" b="1" i="1" dirty="0" smtClean="0">
                <a:solidFill>
                  <a:schemeClr val="tx1"/>
                </a:solidFill>
                <a:effectLst/>
                <a:latin typeface="Times New Roman" pitchFamily="18" charset="0"/>
                <a:cs typeface="Times New Roman" pitchFamily="18" charset="0"/>
              </a:rPr>
              <a:t>operates a cyclotron</a:t>
            </a:r>
            <a:r>
              <a:rPr lang="en-US" sz="2000" i="1" dirty="0" smtClean="0">
                <a:solidFill>
                  <a:schemeClr val="tx1"/>
                </a:solidFill>
                <a:effectLst/>
                <a:latin typeface="Times New Roman" pitchFamily="18" charset="0"/>
                <a:cs typeface="Times New Roman" pitchFamily="18" charset="0"/>
              </a:rPr>
              <a:t> – and “ALL ARE “</a:t>
            </a:r>
            <a:r>
              <a:rPr lang="en-US" sz="2000" b="1" i="1" dirty="0" smtClean="0">
                <a:solidFill>
                  <a:schemeClr val="tx1"/>
                </a:solidFill>
                <a:effectLst/>
                <a:latin typeface="Times New Roman" pitchFamily="18" charset="0"/>
                <a:cs typeface="Times New Roman" pitchFamily="18" charset="0"/>
              </a:rPr>
              <a:t>Reinforced</a:t>
            </a:r>
            <a:r>
              <a:rPr lang="en-US" sz="2000" i="1" dirty="0" smtClean="0">
                <a:solidFill>
                  <a:schemeClr val="tx1"/>
                </a:solidFill>
                <a:effectLst/>
                <a:latin typeface="Times New Roman" pitchFamily="18" charset="0"/>
                <a:cs typeface="Times New Roman" pitchFamily="18" charset="0"/>
              </a:rPr>
              <a:t>” by the </a:t>
            </a:r>
            <a:r>
              <a:rPr lang="en-US" sz="2000" b="1" i="1" dirty="0" smtClean="0">
                <a:solidFill>
                  <a:schemeClr val="tx1"/>
                </a:solidFill>
                <a:effectLst/>
                <a:latin typeface="Times New Roman" pitchFamily="18" charset="0"/>
                <a:cs typeface="Times New Roman" pitchFamily="18" charset="0"/>
              </a:rPr>
              <a:t>Results</a:t>
            </a:r>
            <a:r>
              <a:rPr lang="en-US" sz="2000" i="1" dirty="0" smtClean="0">
                <a:solidFill>
                  <a:schemeClr val="tx1"/>
                </a:solidFill>
                <a:effectLst/>
                <a:latin typeface="Times New Roman" pitchFamily="18" charset="0"/>
                <a:cs typeface="Times New Roman" pitchFamily="18" charset="0"/>
              </a:rPr>
              <a:t> </a:t>
            </a:r>
            <a:r>
              <a:rPr lang="en-US" sz="2000" i="1" baseline="30000" dirty="0" smtClean="0">
                <a:solidFill>
                  <a:schemeClr val="tx1"/>
                </a:solidFill>
                <a:effectLst/>
                <a:latin typeface="Times New Roman" pitchFamily="18" charset="0"/>
                <a:cs typeface="Times New Roman" pitchFamily="18" charset="0"/>
              </a:rPr>
              <a:t>(Skinner1968; </a:t>
            </a:r>
            <a:r>
              <a:rPr lang="en-US" sz="2000" i="1" baseline="30000" dirty="0" err="1" smtClean="0">
                <a:solidFill>
                  <a:schemeClr val="tx1"/>
                </a:solidFill>
                <a:effectLst/>
                <a:latin typeface="Times New Roman" pitchFamily="18" charset="0"/>
                <a:cs typeface="Times New Roman" pitchFamily="18" charset="0"/>
              </a:rPr>
              <a:t>Gredler</a:t>
            </a:r>
            <a:r>
              <a:rPr lang="en-US" sz="2000" i="1" baseline="30000" dirty="0" smtClean="0">
                <a:solidFill>
                  <a:schemeClr val="tx1"/>
                </a:solidFill>
                <a:effectLst/>
                <a:latin typeface="Times New Roman" pitchFamily="18" charset="0"/>
                <a:cs typeface="Times New Roman" pitchFamily="18" charset="0"/>
              </a:rPr>
              <a:t> 2000)</a:t>
            </a:r>
            <a:r>
              <a:rPr lang="en-US" sz="2000" dirty="0" smtClean="0">
                <a:solidFill>
                  <a:schemeClr val="tx1"/>
                </a:solidFill>
                <a:effectLst/>
                <a:latin typeface="Times New Roman" pitchFamily="18" charset="0"/>
                <a:cs typeface="Times New Roman" pitchFamily="18" charset="0"/>
              </a:rPr>
              <a:t> </a:t>
            </a:r>
          </a:p>
          <a:p>
            <a:pPr marL="98425" indent="176213" algn="just" rtl="0" eaLnBrk="1" hangingPunct="1">
              <a:lnSpc>
                <a:spcPct val="80000"/>
              </a:lnSpc>
              <a:buFont typeface="+mj-lt"/>
              <a:buAutoNum type="arabicPeriod"/>
              <a:tabLst>
                <a:tab pos="365125" algn="l"/>
              </a:tabLst>
            </a:pPr>
            <a:r>
              <a:rPr lang="en-US" sz="2000" b="1" i="1" dirty="0" smtClean="0">
                <a:solidFill>
                  <a:schemeClr val="tx1"/>
                </a:solidFill>
                <a:effectLst/>
                <a:latin typeface="Times New Roman" pitchFamily="18" charset="0"/>
                <a:cs typeface="Times New Roman" pitchFamily="18" charset="0"/>
              </a:rPr>
              <a:t>Gagne’s</a:t>
            </a:r>
            <a:r>
              <a:rPr lang="en-US" sz="2000" dirty="0" smtClean="0">
                <a:solidFill>
                  <a:schemeClr val="tx1"/>
                </a:solidFill>
                <a:effectLst/>
                <a:latin typeface="Times New Roman" pitchFamily="18" charset="0"/>
                <a:cs typeface="Times New Roman" pitchFamily="18" charset="0"/>
              </a:rPr>
              <a:t> conditions of learning: quality of learning </a:t>
            </a:r>
            <a:r>
              <a:rPr lang="en-US" sz="2000" u="sng" dirty="0" smtClean="0">
                <a:solidFill>
                  <a:schemeClr val="tx1"/>
                </a:solidFill>
                <a:effectLst/>
                <a:latin typeface="Times New Roman" pitchFamily="18" charset="0"/>
                <a:cs typeface="Times New Roman" pitchFamily="18" charset="0"/>
              </a:rPr>
              <a:t>in</a:t>
            </a:r>
            <a:r>
              <a:rPr lang="en-US" sz="2000" dirty="0" smtClean="0">
                <a:solidFill>
                  <a:schemeClr val="tx1"/>
                </a:solidFill>
                <a:effectLst/>
                <a:latin typeface="Times New Roman" pitchFamily="18" charset="0"/>
                <a:cs typeface="Times New Roman" pitchFamily="18" charset="0"/>
              </a:rPr>
              <a:t> 9 phases from </a:t>
            </a:r>
            <a:r>
              <a:rPr lang="en-US" sz="2000" b="1" i="1" dirty="0" smtClean="0">
                <a:solidFill>
                  <a:schemeClr val="tx1"/>
                </a:solidFill>
                <a:effectLst/>
                <a:latin typeface="Times New Roman" pitchFamily="18" charset="0"/>
                <a:cs typeface="Times New Roman" pitchFamily="18" charset="0"/>
              </a:rPr>
              <a:t>attendance</a:t>
            </a:r>
            <a:r>
              <a:rPr lang="en-US" sz="2000" i="1" dirty="0" smtClean="0">
                <a:solidFill>
                  <a:schemeClr val="tx1"/>
                </a:solidFill>
                <a:effectLst/>
                <a:latin typeface="Times New Roman" pitchFamily="18" charset="0"/>
                <a:cs typeface="Times New Roman" pitchFamily="18" charset="0"/>
              </a:rPr>
              <a:t> and </a:t>
            </a:r>
            <a:r>
              <a:rPr lang="en-US" sz="2000" b="1" i="1" dirty="0" smtClean="0">
                <a:solidFill>
                  <a:schemeClr val="tx1"/>
                </a:solidFill>
                <a:effectLst/>
                <a:latin typeface="Times New Roman" pitchFamily="18" charset="0"/>
                <a:cs typeface="Times New Roman" pitchFamily="18" charset="0"/>
              </a:rPr>
              <a:t>expectancy</a:t>
            </a:r>
            <a:r>
              <a:rPr lang="en-US" sz="2000" dirty="0" smtClean="0">
                <a:solidFill>
                  <a:schemeClr val="tx1"/>
                </a:solidFill>
                <a:effectLst/>
                <a:latin typeface="Times New Roman" pitchFamily="18" charset="0"/>
                <a:cs typeface="Times New Roman" pitchFamily="18" charset="0"/>
              </a:rPr>
              <a:t> to </a:t>
            </a:r>
            <a:r>
              <a:rPr lang="en-US" sz="2000" dirty="0" err="1" smtClean="0">
                <a:solidFill>
                  <a:schemeClr val="tx1"/>
                </a:solidFill>
                <a:effectLst/>
                <a:latin typeface="Times New Roman" pitchFamily="18" charset="0"/>
                <a:cs typeface="Times New Roman" pitchFamily="18" charset="0"/>
              </a:rPr>
              <a:t>generalizability</a:t>
            </a:r>
            <a:r>
              <a:rPr lang="en-US" sz="2000" dirty="0" smtClean="0">
                <a:solidFill>
                  <a:schemeClr val="tx1"/>
                </a:solidFill>
                <a:effectLst/>
                <a:latin typeface="Times New Roman" pitchFamily="18" charset="0"/>
                <a:cs typeface="Times New Roman" pitchFamily="18" charset="0"/>
              </a:rPr>
              <a:t> “</a:t>
            </a:r>
            <a:r>
              <a:rPr lang="en-US" sz="2000" i="1" dirty="0" smtClean="0">
                <a:solidFill>
                  <a:schemeClr val="tx1"/>
                </a:solidFill>
                <a:effectLst/>
                <a:latin typeface="Times New Roman" pitchFamily="18" charset="0"/>
                <a:cs typeface="Times New Roman" pitchFamily="18" charset="0"/>
              </a:rPr>
              <a:t>develop, modify, create</a:t>
            </a:r>
            <a:r>
              <a:rPr lang="en-US" sz="2000" dirty="0" smtClean="0">
                <a:solidFill>
                  <a:schemeClr val="tx1"/>
                </a:solidFill>
                <a:effectLst/>
                <a:latin typeface="Times New Roman" pitchFamily="18" charset="0"/>
                <a:cs typeface="Times New Roman" pitchFamily="18" charset="0"/>
              </a:rPr>
              <a:t>” new science/skills”. </a:t>
            </a:r>
          </a:p>
          <a:p>
            <a:pPr lvl="0" algn="ctr" rtl="0" eaLnBrk="1" hangingPunct="1">
              <a:lnSpc>
                <a:spcPct val="80000"/>
              </a:lnSpc>
              <a:buNone/>
              <a:defRPr/>
            </a:pPr>
            <a:r>
              <a:rPr lang="en-US" sz="1600" b="1" dirty="0" smtClean="0">
                <a:solidFill>
                  <a:schemeClr val="tx1"/>
                </a:solidFill>
                <a:effectLst/>
                <a:latin typeface="Times New Roman" pitchFamily="18" charset="0"/>
                <a:cs typeface="Times New Roman" pitchFamily="18" charset="0"/>
              </a:rPr>
              <a:t>(Just </a:t>
            </a:r>
            <a:r>
              <a:rPr lang="en-US" sz="1600" b="1" i="1" dirty="0" smtClean="0">
                <a:solidFill>
                  <a:schemeClr val="tx1"/>
                </a:solidFill>
                <a:effectLst/>
                <a:latin typeface="Times New Roman" pitchFamily="18" charset="0"/>
                <a:cs typeface="Times New Roman" pitchFamily="18" charset="0"/>
              </a:rPr>
              <a:t>learn by thinking &amp; comparing</a:t>
            </a:r>
            <a:r>
              <a:rPr lang="en-US" sz="1600" b="1" dirty="0" smtClean="0">
                <a:solidFill>
                  <a:schemeClr val="tx1"/>
                </a:solidFill>
                <a:effectLst/>
                <a:latin typeface="Times New Roman" pitchFamily="18" charset="0"/>
                <a:cs typeface="Times New Roman" pitchFamily="18" charset="0"/>
              </a:rPr>
              <a:t>  Not by memorize)</a:t>
            </a:r>
            <a:r>
              <a:rPr lang="en-US" sz="1800" b="1" i="1" dirty="0" smtClean="0">
                <a:solidFill>
                  <a:schemeClr val="tx1"/>
                </a:solidFill>
                <a:effectLst/>
                <a:latin typeface="Times New Roman" pitchFamily="18" charset="0"/>
                <a:cs typeface="Times New Roman" pitchFamily="18" charset="0"/>
              </a:rPr>
              <a:t>  </a:t>
            </a:r>
          </a:p>
          <a:p>
            <a:pPr marL="98425" indent="176213" algn="just" rtl="0" eaLnBrk="1" hangingPunct="1">
              <a:lnSpc>
                <a:spcPct val="80000"/>
              </a:lnSpc>
              <a:buFont typeface="+mj-lt"/>
              <a:buAutoNum type="arabicPeriod"/>
              <a:tabLst>
                <a:tab pos="365125" algn="l"/>
              </a:tabLst>
            </a:pPr>
            <a:endParaRPr lang="en-US" sz="2000" b="1" i="1" dirty="0" smtClean="0">
              <a:solidFill>
                <a:schemeClr val="tx1"/>
              </a:solidFill>
              <a:latin typeface="Times New Roman" pitchFamily="18" charset="0"/>
              <a:cs typeface="Times New Roman" pitchFamily="18" charset="0"/>
            </a:endParaRPr>
          </a:p>
        </p:txBody>
      </p:sp>
      <p:sp>
        <p:nvSpPr>
          <p:cNvPr id="23561" name="Rectangle 9"/>
          <p:cNvSpPr>
            <a:spLocks noChangeArrowheads="1"/>
          </p:cNvSpPr>
          <p:nvPr/>
        </p:nvSpPr>
        <p:spPr bwMode="auto">
          <a:xfrm>
            <a:off x="5867400" y="6165850"/>
            <a:ext cx="3117850" cy="244475"/>
          </a:xfrm>
          <a:prstGeom prst="rect">
            <a:avLst/>
          </a:prstGeom>
          <a:noFill/>
          <a:ln w="9525">
            <a:noFill/>
            <a:miter lim="800000"/>
            <a:headEnd/>
            <a:tailEnd/>
          </a:ln>
        </p:spPr>
        <p:txBody>
          <a:bodyPr>
            <a:spAutoFit/>
          </a:bodyPr>
          <a:lstStyle/>
          <a:p>
            <a:r>
              <a:rPr lang="en-US" sz="1000" b="0" dirty="0"/>
              <a:t>A young boy enthusiastically solving a math problem</a:t>
            </a:r>
          </a:p>
        </p:txBody>
      </p:sp>
      <p:pic>
        <p:nvPicPr>
          <p:cNvPr id="23562" name="Picture 11" descr="pgi0373"/>
          <p:cNvPicPr>
            <a:picLocks noChangeAspect="1" noChangeArrowheads="1"/>
          </p:cNvPicPr>
          <p:nvPr/>
        </p:nvPicPr>
        <p:blipFill>
          <a:blip r:embed="rId3" cstate="print"/>
          <a:srcRect/>
          <a:stretch>
            <a:fillRect/>
          </a:stretch>
        </p:blipFill>
        <p:spPr bwMode="auto">
          <a:xfrm>
            <a:off x="8207375" y="0"/>
            <a:ext cx="936625" cy="793750"/>
          </a:xfrm>
          <a:prstGeom prst="rect">
            <a:avLst/>
          </a:prstGeom>
          <a:noFill/>
          <a:ln w="9525">
            <a:noFill/>
            <a:miter lim="800000"/>
            <a:headEnd/>
            <a:tailEnd/>
          </a:ln>
        </p:spPr>
      </p:pic>
      <p:pic>
        <p:nvPicPr>
          <p:cNvPr id="23563" name="Picture 12" descr="pgi0373"/>
          <p:cNvPicPr>
            <a:picLocks noChangeAspect="1" noChangeArrowheads="1"/>
          </p:cNvPicPr>
          <p:nvPr/>
        </p:nvPicPr>
        <p:blipFill>
          <a:blip r:embed="rId3" cstate="print"/>
          <a:srcRect/>
          <a:stretch>
            <a:fillRect/>
          </a:stretch>
        </p:blipFill>
        <p:spPr bwMode="auto">
          <a:xfrm>
            <a:off x="0" y="0"/>
            <a:ext cx="936625" cy="793750"/>
          </a:xfrm>
          <a:prstGeom prst="rect">
            <a:avLst/>
          </a:prstGeom>
          <a:noFill/>
          <a:ln w="9525">
            <a:noFill/>
            <a:miter lim="800000"/>
            <a:headEnd/>
            <a:tailEnd/>
          </a:ln>
        </p:spPr>
      </p:pic>
      <p:sp>
        <p:nvSpPr>
          <p:cNvPr id="14" name="عنوان 1"/>
          <p:cNvSpPr txBox="1">
            <a:spLocks/>
          </p:cNvSpPr>
          <p:nvPr/>
        </p:nvSpPr>
        <p:spPr bwMode="auto">
          <a:xfrm>
            <a:off x="1835696" y="-27384"/>
            <a:ext cx="5616624" cy="360040"/>
          </a:xfrm>
          <a:prstGeom prst="rect">
            <a:avLst/>
          </a:prstGeom>
          <a:ln w="38100" cap="flat" cmpd="sng" algn="ctr">
            <a:solidFill>
              <a:schemeClr val="lt1"/>
            </a:solidFill>
            <a:prstDash val="solid"/>
            <a:miter lim="800000"/>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defRPr/>
            </a:pPr>
            <a:r>
              <a:rPr kumimoji="0" lang="en-US" sz="1600" b="1" i="0" u="none" strike="noStrike" kern="0" cap="none" spc="0" normalizeH="0" baseline="0" noProof="0" smtClean="0">
                <a:ln>
                  <a:noFill/>
                </a:ln>
                <a:solidFill>
                  <a:schemeClr val="lt1"/>
                </a:solidFill>
                <a:effectLst>
                  <a:outerShdw blurRad="38100" dist="38100" dir="2700000" algn="tl">
                    <a:srgbClr val="000000"/>
                  </a:outerShdw>
                </a:effectLst>
                <a:uLnTx/>
                <a:uFillTx/>
                <a:latin typeface="+mn-lt"/>
                <a:ea typeface="+mn-ea"/>
                <a:cs typeface="+mn-cs"/>
              </a:rPr>
              <a:t>Most Related SOCHE  Philosophies &amp; Theories </a:t>
            </a:r>
            <a:endParaRPr kumimoji="0" lang="ar-SA" sz="1600" b="1" i="0" u="none" strike="noStrike" kern="0" cap="none" spc="0" normalizeH="0" baseline="0" noProof="0" dirty="0">
              <a:ln>
                <a:noFill/>
              </a:ln>
              <a:solidFill>
                <a:schemeClr val="lt1"/>
              </a:solidFill>
              <a:effectLst>
                <a:outerShdw blurRad="38100" dist="38100" dir="2700000" algn="tl">
                  <a:srgbClr val="000000"/>
                </a:outerShdw>
              </a:effectLst>
              <a:uLnTx/>
              <a:uFillTx/>
              <a:latin typeface="+mn-lt"/>
              <a:ea typeface="+mn-ea"/>
              <a:cs typeface="+mn-cs"/>
            </a:endParaRPr>
          </a:p>
        </p:txBody>
      </p:sp>
      <p:sp>
        <p:nvSpPr>
          <p:cNvPr id="15" name="مستطيل 14"/>
          <p:cNvSpPr/>
          <p:nvPr/>
        </p:nvSpPr>
        <p:spPr>
          <a:xfrm>
            <a:off x="1403648" y="620688"/>
            <a:ext cx="6336704" cy="2400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98425" indent="176213" algn="ctr" rtl="0" eaLnBrk="1" hangingPunct="1">
              <a:lnSpc>
                <a:spcPct val="80000"/>
              </a:lnSpc>
              <a:buFontTx/>
              <a:buNone/>
              <a:tabLst>
                <a:tab pos="365125" algn="l"/>
              </a:tabLst>
            </a:pPr>
            <a:r>
              <a:rPr lang="en-US" sz="1100" b="1" i="1" dirty="0" smtClean="0">
                <a:latin typeface="Arial Black" pitchFamily="34" charset="0"/>
              </a:rPr>
              <a:t>Follow  Philosophers &amp; Scientists – See by Minds – Predict &amp; Conclude</a:t>
            </a:r>
            <a:r>
              <a:rPr lang="en-US" sz="1100" dirty="0" smtClean="0">
                <a:latin typeface="Arial Black" pitchFamily="34" charset="0"/>
              </a:rPr>
              <a:t>  </a:t>
            </a:r>
          </a:p>
        </p:txBody>
      </p:sp>
    </p:spTree>
  </p:cSld>
  <p:clrMapOvr>
    <a:masterClrMapping/>
  </p:clrMapOvr>
  <p:transition>
    <p:push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2" name="Picture 9" descr="PS Gestalt Coins"/>
          <p:cNvPicPr>
            <a:picLocks noChangeAspect="1" noChangeArrowheads="1"/>
          </p:cNvPicPr>
          <p:nvPr/>
        </p:nvPicPr>
        <p:blipFill>
          <a:blip r:embed="rId3" cstate="print"/>
          <a:srcRect l="19174" r="1918" b="39902"/>
          <a:stretch>
            <a:fillRect/>
          </a:stretch>
        </p:blipFill>
        <p:spPr bwMode="auto">
          <a:xfrm>
            <a:off x="755576" y="3212976"/>
            <a:ext cx="3754016" cy="1368152"/>
          </a:xfrm>
          <a:prstGeom prst="rect">
            <a:avLst/>
          </a:prstGeom>
          <a:noFill/>
          <a:ln w="9525">
            <a:noFill/>
            <a:miter lim="800000"/>
            <a:headEnd/>
            <a:tailEnd/>
          </a:ln>
        </p:spPr>
      </p:pic>
      <p:sp>
        <p:nvSpPr>
          <p:cNvPr id="123917" name="Rectangle 13"/>
          <p:cNvSpPr>
            <a:spLocks noGrp="1" noChangeArrowheads="1"/>
          </p:cNvSpPr>
          <p:nvPr>
            <p:ph type="subTitle" idx="1"/>
          </p:nvPr>
        </p:nvSpPr>
        <p:spPr>
          <a:xfrm>
            <a:off x="323528" y="4653136"/>
            <a:ext cx="8712968" cy="792088"/>
          </a:xfrm>
        </p:spPr>
        <p:txBody>
          <a:bodyPr/>
          <a:lstStyle/>
          <a:p>
            <a:pPr algn="just" rtl="0" eaLnBrk="1" hangingPunct="1">
              <a:lnSpc>
                <a:spcPct val="80000"/>
              </a:lnSpc>
              <a:defRPr/>
            </a:pPr>
            <a:r>
              <a:rPr lang="en-US" sz="1800" b="1" dirty="0" smtClean="0">
                <a:latin typeface="+mj-lt"/>
              </a:rPr>
              <a:t>S P1</a:t>
            </a:r>
            <a:r>
              <a:rPr lang="en-US" sz="1800" dirty="0" smtClean="0">
                <a:latin typeface="+mj-lt"/>
              </a:rPr>
              <a:t>: </a:t>
            </a:r>
            <a:r>
              <a:rPr lang="en-US" sz="1600" dirty="0" smtClean="0"/>
              <a:t>In the 1</a:t>
            </a:r>
            <a:r>
              <a:rPr lang="en-US" sz="1600" baseline="30000" dirty="0" smtClean="0"/>
              <a:t>st</a:t>
            </a:r>
            <a:r>
              <a:rPr lang="en-US" sz="1600" dirty="0" smtClean="0"/>
              <a:t> semester, after one week the  learners come without solution, they did not even try to think, in It is very easy for those who tried in the class. In the 2</a:t>
            </a:r>
            <a:r>
              <a:rPr lang="en-US" sz="1600" baseline="30000" dirty="0" smtClean="0"/>
              <a:t>nd</a:t>
            </a:r>
            <a:r>
              <a:rPr lang="en-US" sz="1600" dirty="0" smtClean="0"/>
              <a:t> it seems more difficult in the class.. </a:t>
            </a:r>
            <a:r>
              <a:rPr lang="en-US" sz="1600" b="1" dirty="0" smtClean="0"/>
              <a:t>it is just by moving (3) &amp; (6) the Best</a:t>
            </a:r>
            <a:r>
              <a:rPr lang="ar-SA" sz="1400" b="1" dirty="0" smtClean="0"/>
              <a:t> </a:t>
            </a:r>
            <a:endParaRPr lang="en-US" sz="1400" b="1" dirty="0" smtClean="0"/>
          </a:p>
        </p:txBody>
      </p:sp>
      <p:sp>
        <p:nvSpPr>
          <p:cNvPr id="9" name="مستطيل 8"/>
          <p:cNvSpPr/>
          <p:nvPr/>
        </p:nvSpPr>
        <p:spPr>
          <a:xfrm>
            <a:off x="2394387" y="44624"/>
            <a:ext cx="3970254"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2000" b="1" i="1" dirty="0" err="1" smtClean="0">
                <a:latin typeface="Arial Black" pitchFamily="34" charset="0"/>
              </a:rPr>
              <a:t>Gestaltqualtat</a:t>
            </a:r>
            <a:r>
              <a:rPr lang="en-US" sz="2000" b="1" i="1" dirty="0" smtClean="0">
                <a:latin typeface="Arial Black" pitchFamily="34" charset="0"/>
              </a:rPr>
              <a:t> Psychology</a:t>
            </a:r>
            <a:r>
              <a:rPr lang="en-US" sz="2000" dirty="0" smtClean="0">
                <a:latin typeface="Arial Black" pitchFamily="34" charset="0"/>
              </a:rPr>
              <a:t> </a:t>
            </a:r>
            <a:endParaRPr lang="en-US" sz="2000" dirty="0"/>
          </a:p>
        </p:txBody>
      </p:sp>
      <p:sp>
        <p:nvSpPr>
          <p:cNvPr id="10" name="Rectangle 2"/>
          <p:cNvSpPr txBox="1">
            <a:spLocks noChangeArrowheads="1"/>
          </p:cNvSpPr>
          <p:nvPr/>
        </p:nvSpPr>
        <p:spPr bwMode="auto">
          <a:xfrm>
            <a:off x="1403648" y="404664"/>
            <a:ext cx="6191721" cy="288032"/>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Arial Black" pitchFamily="34" charset="0"/>
                <a:ea typeface="+mj-ea"/>
                <a:cs typeface="+mj-cs"/>
              </a:rPr>
              <a:t>Mathematics-Perception &amp; Meta-Cognition</a:t>
            </a:r>
          </a:p>
        </p:txBody>
      </p:sp>
      <p:sp>
        <p:nvSpPr>
          <p:cNvPr id="11" name="مستطيل 10"/>
          <p:cNvSpPr/>
          <p:nvPr/>
        </p:nvSpPr>
        <p:spPr>
          <a:xfrm>
            <a:off x="1115616" y="812670"/>
            <a:ext cx="6336704" cy="24006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98425" indent="176213" algn="ctr" rtl="0" eaLnBrk="1" hangingPunct="1">
              <a:lnSpc>
                <a:spcPct val="80000"/>
              </a:lnSpc>
              <a:buFontTx/>
              <a:buNone/>
              <a:tabLst>
                <a:tab pos="365125" algn="l"/>
              </a:tabLst>
            </a:pPr>
            <a:r>
              <a:rPr lang="en-US" sz="1200" b="1" i="1" dirty="0" smtClean="0">
                <a:latin typeface="Arial Black" pitchFamily="34" charset="0"/>
              </a:rPr>
              <a:t>Follow  Philosophers &amp; Scientists – See by Minds – Predict &amp; Conclude</a:t>
            </a:r>
            <a:r>
              <a:rPr lang="en-US" sz="1200" dirty="0" smtClean="0">
                <a:latin typeface="Arial Black" pitchFamily="34" charset="0"/>
              </a:rPr>
              <a:t>  </a:t>
            </a:r>
          </a:p>
        </p:txBody>
      </p:sp>
      <p:pic>
        <p:nvPicPr>
          <p:cNvPr id="12" name="Picture 5" descr="PS Gestalt Coins 1 001"/>
          <p:cNvPicPr>
            <a:picLocks noChangeAspect="1" noChangeArrowheads="1"/>
          </p:cNvPicPr>
          <p:nvPr/>
        </p:nvPicPr>
        <p:blipFill>
          <a:blip r:embed="rId4" cstate="print"/>
          <a:srcRect l="19490" t="13928" r="26799" b="27856"/>
          <a:stretch>
            <a:fillRect/>
          </a:stretch>
        </p:blipFill>
        <p:spPr bwMode="auto">
          <a:xfrm>
            <a:off x="1259632" y="1133385"/>
            <a:ext cx="2952328" cy="2007583"/>
          </a:xfrm>
          <a:prstGeom prst="rect">
            <a:avLst/>
          </a:prstGeom>
          <a:noFill/>
          <a:ln w="9525">
            <a:noFill/>
            <a:miter lim="800000"/>
            <a:headEnd/>
            <a:tailEnd/>
          </a:ln>
        </p:spPr>
      </p:pic>
      <p:pic>
        <p:nvPicPr>
          <p:cNvPr id="13" name="Picture 6" descr="PS7—5 Matchstick1 001"/>
          <p:cNvPicPr>
            <a:picLocks noChangeAspect="1" noChangeArrowheads="1"/>
          </p:cNvPicPr>
          <p:nvPr/>
        </p:nvPicPr>
        <p:blipFill>
          <a:blip r:embed="rId5" cstate="print"/>
          <a:srcRect l="18571" r="37141" b="43657"/>
          <a:stretch>
            <a:fillRect/>
          </a:stretch>
        </p:blipFill>
        <p:spPr bwMode="auto">
          <a:xfrm>
            <a:off x="5076056" y="1124744"/>
            <a:ext cx="3528392" cy="2181188"/>
          </a:xfrm>
          <a:prstGeom prst="rect">
            <a:avLst/>
          </a:prstGeom>
          <a:noFill/>
          <a:ln w="9525">
            <a:noFill/>
            <a:miter lim="800000"/>
            <a:headEnd/>
            <a:tailEnd/>
          </a:ln>
        </p:spPr>
      </p:pic>
      <p:pic>
        <p:nvPicPr>
          <p:cNvPr id="14" name="Picture 5" descr="PS7—5 Matchstick2"/>
          <p:cNvPicPr>
            <a:picLocks noChangeAspect="1" noChangeArrowheads="1"/>
          </p:cNvPicPr>
          <p:nvPr/>
        </p:nvPicPr>
        <p:blipFill>
          <a:blip r:embed="rId6" cstate="print"/>
          <a:srcRect l="13670" t="10112" r="24606" b="64044"/>
          <a:stretch>
            <a:fillRect/>
          </a:stretch>
        </p:blipFill>
        <p:spPr bwMode="auto">
          <a:xfrm>
            <a:off x="4716016" y="3501008"/>
            <a:ext cx="4211960" cy="936104"/>
          </a:xfrm>
          <a:prstGeom prst="rect">
            <a:avLst/>
          </a:prstGeom>
          <a:noFill/>
          <a:ln w="9525">
            <a:noFill/>
            <a:miter lim="800000"/>
            <a:headEnd/>
            <a:tailEnd/>
          </a:ln>
        </p:spPr>
      </p:pic>
      <p:sp>
        <p:nvSpPr>
          <p:cNvPr id="15" name="Rectangle 8"/>
          <p:cNvSpPr>
            <a:spLocks noChangeArrowheads="1"/>
          </p:cNvSpPr>
          <p:nvPr/>
        </p:nvSpPr>
        <p:spPr bwMode="auto">
          <a:xfrm>
            <a:off x="251520" y="5447546"/>
            <a:ext cx="8496300" cy="861774"/>
          </a:xfrm>
          <a:prstGeom prst="rect">
            <a:avLst/>
          </a:prstGeom>
          <a:noFill/>
          <a:ln w="9525">
            <a:noFill/>
            <a:miter lim="800000"/>
            <a:headEnd/>
            <a:tailEnd/>
          </a:ln>
          <a:effectLst/>
        </p:spPr>
        <p:txBody>
          <a:bodyPr>
            <a:spAutoFit/>
          </a:bodyPr>
          <a:lstStyle/>
          <a:p>
            <a:pPr algn="l" rtl="0">
              <a:defRPr/>
            </a:pPr>
            <a:r>
              <a:rPr lang="en-US" b="1" dirty="0">
                <a:solidFill>
                  <a:schemeClr val="tx2"/>
                </a:solidFill>
                <a:latin typeface="+mj-lt"/>
              </a:rPr>
              <a:t>SP2: </a:t>
            </a:r>
            <a:r>
              <a:rPr lang="en-US" sz="1200" dirty="0">
                <a:solidFill>
                  <a:schemeClr val="tx2"/>
                </a:solidFill>
                <a:effectLst>
                  <a:outerShdw blurRad="38100" dist="38100" dir="2700000" algn="tl">
                    <a:srgbClr val="000000"/>
                  </a:outerShdw>
                </a:effectLst>
              </a:rPr>
              <a:t>It seem more / less difficult, with 1</a:t>
            </a:r>
            <a:r>
              <a:rPr lang="en-US" sz="1200" baseline="30000" dirty="0">
                <a:solidFill>
                  <a:schemeClr val="tx2"/>
                </a:solidFill>
                <a:effectLst>
                  <a:outerShdw blurRad="38100" dist="38100" dir="2700000" algn="tl">
                    <a:srgbClr val="000000"/>
                  </a:outerShdw>
                </a:effectLst>
              </a:rPr>
              <a:t>St</a:t>
            </a:r>
            <a:r>
              <a:rPr lang="en-US" sz="1200" dirty="0">
                <a:solidFill>
                  <a:schemeClr val="tx2"/>
                </a:solidFill>
                <a:effectLst>
                  <a:outerShdw blurRad="38100" dist="38100" dir="2700000" algn="tl">
                    <a:srgbClr val="000000"/>
                  </a:outerShdw>
                </a:effectLst>
              </a:rPr>
              <a:t> Sem. It was similar as above, no one try to solve. With 2</a:t>
            </a:r>
            <a:r>
              <a:rPr lang="en-US" sz="1200" baseline="30000" dirty="0">
                <a:solidFill>
                  <a:schemeClr val="tx2"/>
                </a:solidFill>
                <a:effectLst>
                  <a:outerShdw blurRad="38100" dist="38100" dir="2700000" algn="tl">
                    <a:srgbClr val="000000"/>
                  </a:outerShdw>
                </a:effectLst>
              </a:rPr>
              <a:t>nd</a:t>
            </a:r>
            <a:r>
              <a:rPr lang="en-US" sz="1200" dirty="0">
                <a:solidFill>
                  <a:schemeClr val="tx2"/>
                </a:solidFill>
                <a:effectLst>
                  <a:outerShdw blurRad="38100" dist="38100" dir="2700000" algn="tl">
                    <a:srgbClr val="000000"/>
                  </a:outerShdw>
                </a:effectLst>
              </a:rPr>
              <a:t> “You”  ……….. </a:t>
            </a:r>
            <a:endParaRPr lang="en-US" sz="1600" dirty="0">
              <a:solidFill>
                <a:schemeClr val="tx2"/>
              </a:solidFill>
              <a:effectLst>
                <a:outerShdw blurRad="38100" dist="38100" dir="2700000" algn="tl">
                  <a:srgbClr val="000000"/>
                </a:outerShdw>
              </a:effectLst>
              <a:latin typeface="Arial Black" pitchFamily="34" charset="0"/>
            </a:endParaRPr>
          </a:p>
          <a:p>
            <a:pPr algn="l" rtl="0">
              <a:defRPr/>
            </a:pPr>
            <a:r>
              <a:rPr lang="en-US" sz="1600" dirty="0">
                <a:solidFill>
                  <a:schemeClr val="tx2"/>
                </a:solidFill>
                <a:effectLst>
                  <a:outerShdw blurRad="38100" dist="38100" dir="2700000" algn="tl">
                    <a:srgbClr val="000000"/>
                  </a:outerShdw>
                </a:effectLst>
                <a:latin typeface="Arial Black" pitchFamily="34" charset="0"/>
              </a:rPr>
              <a:t>It is just by moving “Three” matchsticks only </a:t>
            </a:r>
            <a:r>
              <a:rPr lang="en-US" sz="1600" i="1" dirty="0">
                <a:solidFill>
                  <a:schemeClr val="tx2"/>
                </a:solidFill>
                <a:effectLst>
                  <a:outerShdw blurRad="38100" dist="38100" dir="2700000" algn="tl">
                    <a:srgbClr val="000000"/>
                  </a:outerShdw>
                </a:effectLst>
                <a:latin typeface="Arial Black" pitchFamily="34" charset="0"/>
              </a:rPr>
              <a:t>(the middle “ up, left &amp; right”</a:t>
            </a:r>
            <a:r>
              <a:rPr lang="en-US" sz="1600" dirty="0">
                <a:solidFill>
                  <a:schemeClr val="tx2"/>
                </a:solidFill>
                <a:effectLst>
                  <a:outerShdw blurRad="38100" dist="38100" dir="2700000" algn="tl">
                    <a:srgbClr val="000000"/>
                  </a:outerShdw>
                </a:effectLst>
                <a:latin typeface="Arial Black" pitchFamily="34" charset="0"/>
              </a:rPr>
              <a:t> to reconstruct new square down to the left  (more complex the P1)</a:t>
            </a:r>
          </a:p>
        </p:txBody>
      </p:sp>
    </p:spTree>
  </p:cSld>
  <p:clrMapOvr>
    <a:masterClrMapping/>
  </p:clrMapOvr>
  <p:transition>
    <p:push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2776736" y="44624"/>
            <a:ext cx="3587905"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b="1" i="1" dirty="0" err="1" smtClean="0">
                <a:latin typeface="Arial Black" pitchFamily="34" charset="0"/>
              </a:rPr>
              <a:t>Gestaltqualtat</a:t>
            </a:r>
            <a:r>
              <a:rPr lang="en-US" b="1" i="1" dirty="0" smtClean="0">
                <a:latin typeface="Arial Black" pitchFamily="34" charset="0"/>
              </a:rPr>
              <a:t> Psychology</a:t>
            </a:r>
            <a:r>
              <a:rPr lang="en-US" dirty="0" smtClean="0">
                <a:latin typeface="Arial Black" pitchFamily="34" charset="0"/>
              </a:rPr>
              <a:t> </a:t>
            </a:r>
            <a:endParaRPr lang="en-US" dirty="0"/>
          </a:p>
        </p:txBody>
      </p:sp>
      <p:sp>
        <p:nvSpPr>
          <p:cNvPr id="10" name="Rectangle 2"/>
          <p:cNvSpPr txBox="1">
            <a:spLocks noChangeArrowheads="1"/>
          </p:cNvSpPr>
          <p:nvPr/>
        </p:nvSpPr>
        <p:spPr bwMode="auto">
          <a:xfrm>
            <a:off x="1403648" y="404664"/>
            <a:ext cx="6191721" cy="2880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Arial Black" pitchFamily="34" charset="0"/>
                <a:ea typeface="+mj-ea"/>
                <a:cs typeface="+mj-cs"/>
              </a:rPr>
              <a:t>Mathematics-Perception &amp; Meta-Cognition</a:t>
            </a:r>
          </a:p>
        </p:txBody>
      </p:sp>
      <p:sp>
        <p:nvSpPr>
          <p:cNvPr id="11" name="مستطيل 10"/>
          <p:cNvSpPr/>
          <p:nvPr/>
        </p:nvSpPr>
        <p:spPr>
          <a:xfrm>
            <a:off x="1331640" y="677631"/>
            <a:ext cx="6048672" cy="23108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98425" indent="-3175" algn="ctr" rtl="0" eaLnBrk="1" hangingPunct="1">
              <a:lnSpc>
                <a:spcPct val="80000"/>
              </a:lnSpc>
              <a:buFontTx/>
              <a:buNone/>
              <a:tabLst>
                <a:tab pos="365125" algn="l"/>
              </a:tabLst>
            </a:pPr>
            <a:r>
              <a:rPr lang="en-US" sz="1100" b="1" i="1" dirty="0" smtClean="0">
                <a:latin typeface="Arial Black" pitchFamily="34" charset="0"/>
              </a:rPr>
              <a:t>Follow  Philosophers &amp; Scientists – See by Minds – Predict &amp; Conclude</a:t>
            </a:r>
            <a:r>
              <a:rPr lang="en-US" sz="1100" dirty="0" smtClean="0">
                <a:latin typeface="Arial Black" pitchFamily="34" charset="0"/>
              </a:rPr>
              <a:t>  </a:t>
            </a:r>
          </a:p>
        </p:txBody>
      </p:sp>
      <p:sp>
        <p:nvSpPr>
          <p:cNvPr id="17" name="Rectangle 3"/>
          <p:cNvSpPr txBox="1">
            <a:spLocks noChangeArrowheads="1"/>
          </p:cNvSpPr>
          <p:nvPr/>
        </p:nvSpPr>
        <p:spPr bwMode="auto">
          <a:xfrm>
            <a:off x="529208" y="2439715"/>
            <a:ext cx="8435280" cy="3725589"/>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80000"/>
              </a:lnSpc>
              <a:spcBef>
                <a:spcPct val="20000"/>
              </a:spcBef>
              <a:spcAft>
                <a:spcPct val="0"/>
              </a:spcAft>
              <a:buClr>
                <a:schemeClr val="hlink"/>
              </a:buClr>
              <a:buSzTx/>
              <a:buFontTx/>
              <a:buNone/>
              <a:tabLst/>
              <a:defRPr/>
            </a:pPr>
            <a:r>
              <a:rPr kumimoji="0" lang="en-US" b="0" i="0" u="none" strike="noStrike" kern="0" cap="none" spc="0" normalizeH="0" baseline="0" noProof="0" dirty="0" smtClean="0">
                <a:ln>
                  <a:noFill/>
                </a:ln>
                <a:solidFill>
                  <a:sysClr val="windowText" lastClr="000000"/>
                </a:solidFill>
                <a:uLnTx/>
                <a:uFillTx/>
                <a:latin typeface="Arial Black" pitchFamily="34" charset="0"/>
                <a:ea typeface="+mn-ea"/>
                <a:cs typeface="+mn-cs"/>
              </a:rPr>
              <a:t>P3: Measure 20 units of water from </a:t>
            </a:r>
            <a:r>
              <a:rPr kumimoji="0" lang="en-US" b="0" i="0" u="none" strike="noStrike" kern="0" cap="none" spc="0" normalizeH="0" baseline="0" noProof="0" dirty="0" err="1" smtClean="0">
                <a:ln>
                  <a:noFill/>
                </a:ln>
                <a:solidFill>
                  <a:sysClr val="windowText" lastClr="000000"/>
                </a:solidFill>
                <a:uLnTx/>
                <a:uFillTx/>
                <a:latin typeface="Arial Black" pitchFamily="34" charset="0"/>
                <a:ea typeface="+mn-ea"/>
                <a:cs typeface="+mn-cs"/>
              </a:rPr>
              <a:t>jugA</a:t>
            </a:r>
            <a:r>
              <a:rPr kumimoji="0" lang="en-US" b="0" i="0" u="none" strike="noStrike" kern="0" cap="none" spc="0" normalizeH="0" baseline="0" noProof="0" dirty="0" smtClean="0">
                <a:ln>
                  <a:noFill/>
                </a:ln>
                <a:solidFill>
                  <a:sysClr val="windowText" lastClr="000000"/>
                </a:solidFill>
                <a:uLnTx/>
                <a:uFillTx/>
                <a:latin typeface="Arial Black" pitchFamily="34" charset="0"/>
                <a:ea typeface="+mn-ea"/>
                <a:cs typeface="+mn-cs"/>
              </a:rPr>
              <a:t>= 29 units, </a:t>
            </a:r>
            <a:r>
              <a:rPr kumimoji="0" lang="en-US" b="0" i="0" u="none" strike="noStrike" kern="0" cap="none" spc="0" normalizeH="0" baseline="0" noProof="0" dirty="0" err="1" smtClean="0">
                <a:ln>
                  <a:noFill/>
                </a:ln>
                <a:solidFill>
                  <a:sysClr val="windowText" lastClr="000000"/>
                </a:solidFill>
                <a:uLnTx/>
                <a:uFillTx/>
                <a:latin typeface="Arial Black" pitchFamily="34" charset="0"/>
                <a:ea typeface="+mn-ea"/>
                <a:cs typeface="+mn-cs"/>
              </a:rPr>
              <a:t>JugB</a:t>
            </a:r>
            <a:r>
              <a:rPr kumimoji="0" lang="en-US" b="0" i="0" u="none" strike="noStrike" kern="0" cap="none" spc="0" normalizeH="0" baseline="0" noProof="0" dirty="0" smtClean="0">
                <a:ln>
                  <a:noFill/>
                </a:ln>
                <a:solidFill>
                  <a:sysClr val="windowText" lastClr="000000"/>
                </a:solidFill>
                <a:uLnTx/>
                <a:uFillTx/>
                <a:latin typeface="Arial Black" pitchFamily="34" charset="0"/>
                <a:ea typeface="+mn-ea"/>
                <a:cs typeface="+mn-cs"/>
              </a:rPr>
              <a:t> = 3 units?</a:t>
            </a:r>
          </a:p>
          <a:p>
            <a:pPr marL="0" marR="0" lvl="0" indent="0" algn="just" defTabSz="914400" rtl="0" eaLnBrk="1" fontAlgn="base" latinLnBrk="0" hangingPunct="1">
              <a:lnSpc>
                <a:spcPct val="80000"/>
              </a:lnSpc>
              <a:spcBef>
                <a:spcPct val="20000"/>
              </a:spcBef>
              <a:spcAft>
                <a:spcPct val="0"/>
              </a:spcAft>
              <a:buClr>
                <a:schemeClr val="hlink"/>
              </a:buClr>
              <a:buSzTx/>
              <a:buFontTx/>
              <a:buNone/>
              <a:tabLst/>
              <a:defRPr/>
            </a:pPr>
            <a:r>
              <a:rPr kumimoji="0" lang="en-US" sz="2000" b="1" i="0" u="none" strike="noStrike" kern="0" cap="none" spc="0" normalizeH="0" baseline="0" noProof="0" dirty="0" smtClean="0">
                <a:ln>
                  <a:noFill/>
                </a:ln>
                <a:solidFill>
                  <a:sysClr val="windowText" lastClr="000000"/>
                </a:solidFill>
                <a:uLnTx/>
                <a:uFillTx/>
                <a:latin typeface="Arial Black" pitchFamily="34" charset="0"/>
                <a:ea typeface="+mn-ea"/>
                <a:cs typeface="+mn-cs"/>
              </a:rPr>
              <a:t>SP3</a:t>
            </a:r>
            <a:r>
              <a:rPr kumimoji="0" lang="en-US" sz="2000" b="0" i="0" u="none" strike="noStrike" kern="0" cap="none" spc="0" normalizeH="0" baseline="0" noProof="0" dirty="0" smtClean="0">
                <a:ln>
                  <a:noFill/>
                </a:ln>
                <a:solidFill>
                  <a:sysClr val="windowText" lastClr="000000"/>
                </a:solidFill>
                <a:uLnTx/>
                <a:uFillTx/>
                <a:latin typeface="Arial Black" pitchFamily="34" charset="0"/>
                <a:ea typeface="+mn-ea"/>
                <a:cs typeface="+mn-cs"/>
              </a:rPr>
              <a:t>: </a:t>
            </a:r>
            <a:r>
              <a:rPr kumimoji="0" lang="en-US" sz="2000" b="0" i="1" u="none" strike="noStrike" kern="0" cap="none" spc="0" normalizeH="0" baseline="0" noProof="0" dirty="0" smtClean="0">
                <a:ln>
                  <a:noFill/>
                </a:ln>
                <a:solidFill>
                  <a:sysClr val="windowText" lastClr="000000"/>
                </a:solidFill>
                <a:uLnTx/>
                <a:uFillTx/>
                <a:latin typeface="Arial Black" pitchFamily="34" charset="0"/>
                <a:ea typeface="+mn-ea"/>
                <a:cs typeface="+mn-cs"/>
              </a:rPr>
              <a:t>Fill </a:t>
            </a:r>
            <a:r>
              <a:rPr kumimoji="0" lang="en-US" sz="2000" b="0" i="0" u="none" strike="noStrike" kern="0" cap="none" spc="0" normalizeH="0" baseline="0" noProof="0" dirty="0" smtClean="0">
                <a:ln>
                  <a:noFill/>
                </a:ln>
                <a:solidFill>
                  <a:sysClr val="windowText" lastClr="000000"/>
                </a:solidFill>
                <a:uLnTx/>
                <a:uFillTx/>
                <a:latin typeface="Arial Black" pitchFamily="34" charset="0"/>
                <a:ea typeface="+mn-ea"/>
                <a:cs typeface="+mn-cs"/>
              </a:rPr>
              <a:t>Jug A</a:t>
            </a:r>
            <a:r>
              <a:rPr kumimoji="0" lang="en-US" sz="2000" b="0" i="1" u="none" strike="noStrike" kern="0" cap="none" spc="0" normalizeH="0" baseline="0" noProof="0" dirty="0" smtClean="0">
                <a:ln>
                  <a:noFill/>
                </a:ln>
                <a:solidFill>
                  <a:sysClr val="windowText" lastClr="000000"/>
                </a:solidFill>
                <a:uLnTx/>
                <a:uFillTx/>
                <a:latin typeface="Arial Black" pitchFamily="34" charset="0"/>
                <a:ea typeface="+mn-ea"/>
                <a:cs typeface="+mn-cs"/>
              </a:rPr>
              <a:t> </a:t>
            </a:r>
            <a:r>
              <a:rPr kumimoji="0" lang="en-US" sz="2000" b="0" i="0" u="none" strike="noStrike" kern="0" cap="none" spc="0" normalizeH="0" baseline="0" noProof="0" dirty="0" smtClean="0">
                <a:ln>
                  <a:noFill/>
                </a:ln>
                <a:solidFill>
                  <a:sysClr val="windowText" lastClr="000000"/>
                </a:solidFill>
                <a:uLnTx/>
                <a:uFillTx/>
                <a:latin typeface="Arial Black" pitchFamily="34" charset="0"/>
                <a:ea typeface="+mn-ea"/>
                <a:cs typeface="+mn-cs"/>
              </a:rPr>
              <a:t>and</a:t>
            </a:r>
            <a:r>
              <a:rPr kumimoji="0" lang="en-US" sz="2000" b="0" i="1" u="none" strike="noStrike" kern="0" cap="none" spc="0" normalizeH="0" baseline="0" noProof="0" dirty="0" smtClean="0">
                <a:ln>
                  <a:noFill/>
                </a:ln>
                <a:solidFill>
                  <a:sysClr val="windowText" lastClr="000000"/>
                </a:solidFill>
                <a:uLnTx/>
                <a:uFillTx/>
                <a:latin typeface="Arial Black" pitchFamily="34" charset="0"/>
                <a:ea typeface="+mn-ea"/>
                <a:cs typeface="+mn-cs"/>
              </a:rPr>
              <a:t> pour it off </a:t>
            </a:r>
            <a:r>
              <a:rPr kumimoji="0" lang="en-US" sz="2000" b="0" i="0" u="none" strike="noStrike" kern="0" cap="none" spc="0" normalizeH="0" baseline="0" noProof="0" dirty="0" smtClean="0">
                <a:ln>
                  <a:noFill/>
                </a:ln>
                <a:solidFill>
                  <a:sysClr val="windowText" lastClr="000000"/>
                </a:solidFill>
                <a:uLnTx/>
                <a:uFillTx/>
                <a:latin typeface="Arial Black" pitchFamily="34" charset="0"/>
                <a:ea typeface="+mn-ea"/>
                <a:cs typeface="+mn-cs"/>
              </a:rPr>
              <a:t>into </a:t>
            </a:r>
            <a:r>
              <a:rPr kumimoji="0" lang="en-US" sz="2000" b="0" i="1" u="none" strike="noStrike" kern="0" cap="none" spc="0" normalizeH="0" baseline="0" noProof="0" dirty="0" smtClean="0">
                <a:ln>
                  <a:noFill/>
                </a:ln>
                <a:solidFill>
                  <a:sysClr val="windowText" lastClr="000000"/>
                </a:solidFill>
                <a:uLnTx/>
                <a:uFillTx/>
                <a:latin typeface="Arial Black" pitchFamily="34" charset="0"/>
                <a:ea typeface="+mn-ea"/>
                <a:cs typeface="+mn-cs"/>
              </a:rPr>
              <a:t>B three times</a:t>
            </a:r>
          </a:p>
          <a:p>
            <a:pPr marL="0" marR="0" lvl="0" indent="0" algn="just" defTabSz="914400" rtl="0" eaLnBrk="1" fontAlgn="base" latinLnBrk="0" hangingPunct="1">
              <a:lnSpc>
                <a:spcPct val="80000"/>
              </a:lnSpc>
              <a:spcBef>
                <a:spcPct val="20000"/>
              </a:spcBef>
              <a:spcAft>
                <a:spcPct val="0"/>
              </a:spcAft>
              <a:buClr>
                <a:schemeClr val="hlink"/>
              </a:buClr>
              <a:buSzTx/>
              <a:buFontTx/>
              <a:buNone/>
              <a:tabLst/>
              <a:defRPr/>
            </a:pPr>
            <a:r>
              <a:rPr kumimoji="0" lang="en-US" sz="2800" b="1" i="1" u="none" strike="noStrike" kern="0" cap="none" spc="0" normalizeH="0" baseline="0" noProof="0" dirty="0" smtClean="0">
                <a:ln>
                  <a:noFill/>
                </a:ln>
                <a:solidFill>
                  <a:sysClr val="windowText" lastClr="000000"/>
                </a:solidFill>
                <a:uLnTx/>
                <a:uFillTx/>
                <a:latin typeface="Arial Black" pitchFamily="34" charset="0"/>
                <a:ea typeface="+mn-ea"/>
                <a:cs typeface="+mn-cs"/>
              </a:rPr>
              <a:t>			29 – (3X3) = 20</a:t>
            </a:r>
            <a:r>
              <a:rPr kumimoji="0" lang="en-US" sz="2400" b="0" i="0" u="none" strike="noStrike" kern="0" cap="none" spc="0" normalizeH="0" baseline="0" noProof="0" dirty="0" smtClean="0">
                <a:ln>
                  <a:noFill/>
                </a:ln>
                <a:solidFill>
                  <a:sysClr val="windowText" lastClr="000000"/>
                </a:solidFill>
                <a:uLnTx/>
                <a:uFillTx/>
                <a:latin typeface="Arial Black" pitchFamily="34" charset="0"/>
                <a:ea typeface="+mn-ea"/>
                <a:cs typeface="+mn-cs"/>
              </a:rPr>
              <a:t> </a:t>
            </a:r>
          </a:p>
          <a:p>
            <a:pPr marL="0" marR="0" lvl="0" indent="0" algn="just" defTabSz="914400" rtl="0" eaLnBrk="1" fontAlgn="base" latinLnBrk="0" hangingPunct="1">
              <a:lnSpc>
                <a:spcPct val="80000"/>
              </a:lnSpc>
              <a:spcBef>
                <a:spcPct val="20000"/>
              </a:spcBef>
              <a:spcAft>
                <a:spcPct val="0"/>
              </a:spcAft>
              <a:buClr>
                <a:schemeClr val="hlink"/>
              </a:buClr>
              <a:buSzTx/>
              <a:buFontTx/>
              <a:buNone/>
              <a:tabLst/>
              <a:defRPr/>
            </a:pPr>
            <a:r>
              <a:rPr kumimoji="0" lang="en-US" sz="2800" b="1" i="1" u="none" strike="noStrike" kern="0" cap="none" spc="0" normalizeH="0" baseline="0" noProof="0" dirty="0" smtClean="0">
                <a:ln>
                  <a:noFill/>
                </a:ln>
                <a:solidFill>
                  <a:sysClr val="windowText" lastClr="000000"/>
                </a:solidFill>
                <a:uLnTx/>
                <a:uFillTx/>
                <a:latin typeface="Arial Black" pitchFamily="34" charset="0"/>
                <a:ea typeface="+mn-ea"/>
                <a:cs typeface="+mn-cs"/>
              </a:rPr>
              <a:t>		</a:t>
            </a:r>
            <a:r>
              <a:rPr kumimoji="0" lang="en-US" sz="2000" b="1" i="1" u="none" strike="noStrike" kern="0" cap="none" spc="0" normalizeH="0" baseline="0" noProof="0" dirty="0" smtClean="0">
                <a:ln>
                  <a:noFill/>
                </a:ln>
                <a:solidFill>
                  <a:sysClr val="windowText" lastClr="000000"/>
                </a:solidFill>
                <a:uLnTx/>
                <a:uFillTx/>
                <a:latin typeface="Arial Black" pitchFamily="34" charset="0"/>
                <a:ea typeface="+mn-ea"/>
                <a:cs typeface="+mn-cs"/>
              </a:rPr>
              <a:t>(complex = multiple solutions, alternatives)</a:t>
            </a:r>
            <a:endParaRPr kumimoji="0" lang="en-US" sz="1600" b="0" i="0" u="none" strike="noStrike" kern="0" cap="none" spc="0" normalizeH="0" baseline="0" noProof="0" dirty="0" smtClean="0">
              <a:ln>
                <a:noFill/>
              </a:ln>
              <a:solidFill>
                <a:sysClr val="windowText" lastClr="000000"/>
              </a:solidFill>
              <a:uLnTx/>
              <a:uFillTx/>
              <a:latin typeface="+mn-lt"/>
              <a:ea typeface="+mn-ea"/>
              <a:cs typeface="+mn-cs"/>
            </a:endParaRPr>
          </a:p>
          <a:p>
            <a:pPr marL="0" marR="0" lvl="0" indent="0" algn="just" defTabSz="914400" rtl="0" eaLnBrk="1" fontAlgn="base" latinLnBrk="0" hangingPunct="1">
              <a:lnSpc>
                <a:spcPct val="80000"/>
              </a:lnSpc>
              <a:spcBef>
                <a:spcPct val="20000"/>
              </a:spcBef>
              <a:spcAft>
                <a:spcPct val="0"/>
              </a:spcAft>
              <a:buClr>
                <a:schemeClr val="hlink"/>
              </a:buClr>
              <a:buSzTx/>
              <a:buFontTx/>
              <a:buNone/>
              <a:tabLst/>
              <a:defRPr/>
            </a:pPr>
            <a:r>
              <a:rPr kumimoji="0" lang="en-US" b="0" i="0" u="none" strike="noStrike" kern="0" cap="none" spc="0" normalizeH="0" baseline="0" noProof="0" dirty="0" smtClean="0">
                <a:ln>
                  <a:noFill/>
                </a:ln>
                <a:solidFill>
                  <a:sysClr val="windowText" lastClr="000000"/>
                </a:solidFill>
                <a:uLnTx/>
                <a:uFillTx/>
                <a:latin typeface="Arial Black" pitchFamily="34" charset="0"/>
                <a:ea typeface="+mn-ea"/>
                <a:cs typeface="+mn-cs"/>
              </a:rPr>
              <a:t>P4: Measure 99 units from </a:t>
            </a:r>
            <a:r>
              <a:rPr kumimoji="0" lang="en-US" b="0" i="0" u="none" strike="noStrike" kern="0" cap="none" spc="0" normalizeH="0" baseline="0" noProof="0" dirty="0" err="1" smtClean="0">
                <a:ln>
                  <a:noFill/>
                </a:ln>
                <a:solidFill>
                  <a:sysClr val="windowText" lastClr="000000"/>
                </a:solidFill>
                <a:uLnTx/>
                <a:uFillTx/>
                <a:latin typeface="Arial Black" pitchFamily="34" charset="0"/>
                <a:ea typeface="+mn-ea"/>
                <a:cs typeface="+mn-cs"/>
              </a:rPr>
              <a:t>jugA</a:t>
            </a:r>
            <a:r>
              <a:rPr kumimoji="0" lang="en-US" b="0" i="0" u="none" strike="noStrike" kern="0" cap="none" spc="0" normalizeH="0" baseline="0" noProof="0" dirty="0" smtClean="0">
                <a:ln>
                  <a:noFill/>
                </a:ln>
                <a:solidFill>
                  <a:sysClr val="windowText" lastClr="000000"/>
                </a:solidFill>
                <a:uLnTx/>
                <a:uFillTx/>
                <a:latin typeface="Arial Black" pitchFamily="34" charset="0"/>
                <a:ea typeface="+mn-ea"/>
                <a:cs typeface="+mn-cs"/>
              </a:rPr>
              <a:t>= 14 units, B = 163 units, C=25?</a:t>
            </a:r>
          </a:p>
          <a:p>
            <a:pPr marL="0" marR="0" lvl="0" indent="0" algn="l" defTabSz="914400" rtl="0" eaLnBrk="1" fontAlgn="base" latinLnBrk="0" hangingPunct="1">
              <a:lnSpc>
                <a:spcPct val="80000"/>
              </a:lnSpc>
              <a:spcBef>
                <a:spcPct val="20000"/>
              </a:spcBef>
              <a:spcAft>
                <a:spcPct val="0"/>
              </a:spcAft>
              <a:buClr>
                <a:schemeClr val="hlink"/>
              </a:buClr>
              <a:buSzTx/>
              <a:buFontTx/>
              <a:buNone/>
              <a:tabLst/>
              <a:defRPr/>
            </a:pPr>
            <a:r>
              <a:rPr kumimoji="0" lang="en-US" b="1" i="1" u="none" strike="noStrike" kern="0" cap="none" spc="0" normalizeH="0" baseline="0" noProof="0" dirty="0" smtClean="0">
                <a:ln>
                  <a:noFill/>
                </a:ln>
                <a:solidFill>
                  <a:sysClr val="windowText" lastClr="000000"/>
                </a:solidFill>
                <a:uLnTx/>
                <a:uFillTx/>
                <a:latin typeface="Arial Black" pitchFamily="34" charset="0"/>
                <a:ea typeface="+mn-ea"/>
                <a:cs typeface="+mn-cs"/>
              </a:rPr>
              <a:t>SP4:</a:t>
            </a:r>
            <a:r>
              <a:rPr kumimoji="0" lang="en-US" b="0" i="1" u="none" strike="noStrike" kern="0" cap="none" spc="0" normalizeH="0" baseline="0" noProof="0" dirty="0" smtClean="0">
                <a:ln>
                  <a:noFill/>
                </a:ln>
                <a:solidFill>
                  <a:sysClr val="windowText" lastClr="000000"/>
                </a:solidFill>
                <a:uLnTx/>
                <a:uFillTx/>
                <a:latin typeface="Arial Black" pitchFamily="34" charset="0"/>
                <a:ea typeface="+mn-ea"/>
                <a:cs typeface="+mn-cs"/>
              </a:rPr>
              <a:t> By “Fill Jar B; </a:t>
            </a:r>
            <a:r>
              <a:rPr kumimoji="0" lang="en-US" b="1" i="1" u="none" strike="noStrike" kern="0" cap="none" spc="0" normalizeH="0" baseline="0" noProof="0" dirty="0" smtClean="0">
                <a:ln>
                  <a:noFill/>
                </a:ln>
                <a:solidFill>
                  <a:sysClr val="windowText" lastClr="000000"/>
                </a:solidFill>
                <a:uLnTx/>
                <a:uFillTx/>
                <a:latin typeface="Arial Black" pitchFamily="34" charset="0"/>
                <a:ea typeface="+mn-ea"/>
                <a:cs typeface="+mn-cs"/>
              </a:rPr>
              <a:t>pour into</a:t>
            </a:r>
            <a:r>
              <a:rPr kumimoji="0" lang="en-US" b="0" i="1" u="none" strike="noStrike" kern="0" cap="none" spc="0" normalizeH="0" baseline="0" noProof="0" dirty="0" smtClean="0">
                <a:ln>
                  <a:noFill/>
                </a:ln>
                <a:solidFill>
                  <a:sysClr val="windowText" lastClr="000000"/>
                </a:solidFill>
                <a:uLnTx/>
                <a:uFillTx/>
                <a:latin typeface="Arial Black" pitchFamily="34" charset="0"/>
                <a:ea typeface="+mn-ea"/>
                <a:cs typeface="+mn-cs"/>
              </a:rPr>
              <a:t> A, and then fill C </a:t>
            </a:r>
            <a:r>
              <a:rPr kumimoji="0" lang="en-US" b="1" i="1" u="none" strike="noStrike" kern="0" cap="none" spc="0" normalizeH="0" baseline="0" noProof="0" dirty="0" smtClean="0">
                <a:ln>
                  <a:noFill/>
                </a:ln>
                <a:solidFill>
                  <a:sysClr val="windowText" lastClr="000000"/>
                </a:solidFill>
                <a:uLnTx/>
                <a:uFillTx/>
                <a:latin typeface="Arial Black" pitchFamily="34" charset="0"/>
                <a:ea typeface="+mn-ea"/>
                <a:cs typeface="+mn-cs"/>
              </a:rPr>
              <a:t>twice</a:t>
            </a:r>
            <a:r>
              <a:rPr kumimoji="0" lang="en-US" b="0" i="1" u="none" strike="noStrike" kern="0" cap="none" spc="0" normalizeH="0" baseline="0" noProof="0" dirty="0" smtClean="0">
                <a:ln>
                  <a:noFill/>
                </a:ln>
                <a:solidFill>
                  <a:sysClr val="windowText" lastClr="000000"/>
                </a:solidFill>
                <a:uLnTx/>
                <a:uFillTx/>
                <a:latin typeface="Arial Black" pitchFamily="34" charset="0"/>
                <a:ea typeface="+mn-ea"/>
                <a:cs typeface="+mn-cs"/>
              </a:rPr>
              <a:t> jar A”</a:t>
            </a:r>
          </a:p>
          <a:p>
            <a:pPr marL="0" marR="0" lvl="0" indent="0" algn="ctr" defTabSz="914400" rtl="0" eaLnBrk="1" fontAlgn="base" latinLnBrk="0" hangingPunct="1">
              <a:lnSpc>
                <a:spcPct val="80000"/>
              </a:lnSpc>
              <a:spcBef>
                <a:spcPct val="20000"/>
              </a:spcBef>
              <a:spcAft>
                <a:spcPct val="0"/>
              </a:spcAft>
              <a:buClr>
                <a:schemeClr val="hlink"/>
              </a:buClr>
              <a:buSzTx/>
              <a:buFontTx/>
              <a:buNone/>
              <a:tabLst/>
              <a:defRPr/>
            </a:pPr>
            <a:r>
              <a:rPr kumimoji="0" lang="en-US" sz="2000" b="0" i="1" u="none" strike="noStrike" kern="0" cap="none" spc="0" normalizeH="0" baseline="0" noProof="0" dirty="0" smtClean="0">
                <a:ln>
                  <a:noFill/>
                </a:ln>
                <a:solidFill>
                  <a:sysClr val="windowText" lastClr="000000"/>
                </a:solidFill>
                <a:uLnTx/>
                <a:uFillTx/>
                <a:latin typeface="Arial Black" pitchFamily="34" charset="0"/>
                <a:ea typeface="+mn-ea"/>
                <a:cs typeface="+mn-cs"/>
              </a:rPr>
              <a:t>B – A (– 2C )= 163 – 14 – 50 = 99</a:t>
            </a:r>
            <a:r>
              <a:rPr kumimoji="0" lang="en-US" sz="2000" b="0" i="0" u="none" strike="noStrike" kern="0" cap="none" spc="0" normalizeH="0" baseline="0" noProof="0" dirty="0" smtClean="0">
                <a:ln>
                  <a:noFill/>
                </a:ln>
                <a:solidFill>
                  <a:sysClr val="windowText" lastClr="000000"/>
                </a:solidFill>
                <a:uLnTx/>
                <a:uFillTx/>
                <a:latin typeface="Arial Black" pitchFamily="34" charset="0"/>
                <a:ea typeface="+mn-ea"/>
                <a:cs typeface="+mn-cs"/>
              </a:rPr>
              <a:t> units </a:t>
            </a:r>
          </a:p>
          <a:p>
            <a:pPr marL="0" marR="0" lvl="0" indent="0" algn="ctr" defTabSz="914400" rtl="0" eaLnBrk="1" fontAlgn="base" latinLnBrk="0" hangingPunct="1">
              <a:lnSpc>
                <a:spcPct val="80000"/>
              </a:lnSpc>
              <a:spcBef>
                <a:spcPct val="20000"/>
              </a:spcBef>
              <a:spcAft>
                <a:spcPct val="0"/>
              </a:spcAft>
              <a:buClr>
                <a:schemeClr val="hlink"/>
              </a:buClr>
              <a:buSzTx/>
              <a:buFontTx/>
              <a:buNone/>
              <a:tabLst/>
              <a:defRPr/>
            </a:pPr>
            <a:r>
              <a:rPr kumimoji="0" lang="en-US" sz="2000" b="0" i="0" u="none" strike="noStrike" kern="0" cap="none" spc="0" normalizeH="0" baseline="0" noProof="0" dirty="0" smtClean="0">
                <a:ln>
                  <a:noFill/>
                </a:ln>
                <a:solidFill>
                  <a:sysClr val="windowText" lastClr="000000"/>
                </a:solidFill>
                <a:uLnTx/>
                <a:uFillTx/>
                <a:latin typeface="Arial Black" pitchFamily="34" charset="0"/>
                <a:ea typeface="+mn-ea"/>
                <a:cs typeface="+mn-cs"/>
              </a:rPr>
              <a:t>(complex = multiple </a:t>
            </a:r>
            <a:r>
              <a:rPr kumimoji="0" lang="en-US" sz="2000" b="0" i="1" u="none" strike="noStrike" kern="0" cap="none" spc="0" normalizeH="0" baseline="0" noProof="0" dirty="0" smtClean="0">
                <a:ln>
                  <a:noFill/>
                </a:ln>
                <a:solidFill>
                  <a:sysClr val="windowText" lastClr="000000"/>
                </a:solidFill>
                <a:uLnTx/>
                <a:uFillTx/>
                <a:latin typeface="Arial Black" pitchFamily="34" charset="0"/>
                <a:ea typeface="+mn-ea"/>
                <a:cs typeface="+mn-cs"/>
              </a:rPr>
              <a:t>solutions, alternatives)</a:t>
            </a:r>
            <a:endParaRPr kumimoji="0" lang="en-US" sz="2400" b="0" i="0" u="none" strike="noStrike" kern="0" cap="none" spc="0" normalizeH="0" baseline="0" noProof="0" dirty="0" smtClean="0">
              <a:ln>
                <a:noFill/>
              </a:ln>
              <a:solidFill>
                <a:sysClr val="windowText" lastClr="000000"/>
              </a:solidFill>
              <a:uLnTx/>
              <a:uFillTx/>
              <a:latin typeface="Arial Black" pitchFamily="34" charset="0"/>
              <a:ea typeface="+mn-ea"/>
              <a:cs typeface="+mn-cs"/>
            </a:endParaRPr>
          </a:p>
          <a:p>
            <a:pPr marL="0" marR="0" lvl="0" indent="0" algn="just" defTabSz="914400" rtl="0" eaLnBrk="1" fontAlgn="base" latinLnBrk="0" hangingPunct="1">
              <a:lnSpc>
                <a:spcPct val="80000"/>
              </a:lnSpc>
              <a:spcBef>
                <a:spcPct val="20000"/>
              </a:spcBef>
              <a:spcAft>
                <a:spcPct val="0"/>
              </a:spcAft>
              <a:buClr>
                <a:schemeClr val="hlink"/>
              </a:buClr>
              <a:buSzTx/>
              <a:buFontTx/>
              <a:buNone/>
              <a:tabLst/>
              <a:defRPr/>
            </a:pPr>
            <a:r>
              <a:rPr kumimoji="0" lang="en-US" b="0" i="0" u="none" strike="noStrike" kern="0" cap="none" spc="0" normalizeH="0" baseline="0" noProof="0" dirty="0" smtClean="0">
                <a:ln>
                  <a:noFill/>
                </a:ln>
                <a:solidFill>
                  <a:sysClr val="windowText" lastClr="000000"/>
                </a:solidFill>
                <a:uLnTx/>
                <a:uFillTx/>
                <a:latin typeface="Arial Black" pitchFamily="34" charset="0"/>
                <a:ea typeface="+mn-ea"/>
                <a:cs typeface="+mn-cs"/>
              </a:rPr>
              <a:t>P5: Measure 25 units from A= 28, B=76, C=3</a:t>
            </a:r>
            <a:r>
              <a:rPr kumimoji="0" lang="en-US" b="0" i="0" u="none" strike="noStrike" kern="0" cap="none" spc="0" normalizeH="0" baseline="0" noProof="0" dirty="0" smtClean="0">
                <a:ln>
                  <a:noFill/>
                </a:ln>
                <a:solidFill>
                  <a:sysClr val="windowText" lastClr="000000"/>
                </a:solidFill>
                <a:uLnTx/>
                <a:uFillTx/>
                <a:latin typeface="+mn-lt"/>
                <a:ea typeface="+mn-ea"/>
                <a:cs typeface="+mn-cs"/>
              </a:rPr>
              <a:t>  </a:t>
            </a:r>
          </a:p>
          <a:p>
            <a:pPr marL="0" marR="0" lvl="0" indent="0" algn="just" defTabSz="914400" rtl="0" eaLnBrk="1" fontAlgn="base" latinLnBrk="0" hangingPunct="1">
              <a:lnSpc>
                <a:spcPct val="80000"/>
              </a:lnSpc>
              <a:spcBef>
                <a:spcPct val="20000"/>
              </a:spcBef>
              <a:spcAft>
                <a:spcPct val="0"/>
              </a:spcAft>
              <a:buClr>
                <a:schemeClr val="hlink"/>
              </a:buClr>
              <a:buSzTx/>
              <a:buFontTx/>
              <a:buNone/>
              <a:tabLst/>
              <a:defRPr/>
            </a:pPr>
            <a:r>
              <a:rPr kumimoji="0" lang="en-US" sz="2400" b="1" i="0" u="none" strike="noStrike" kern="0" cap="none" spc="0" normalizeH="0" baseline="0" noProof="0" dirty="0" smtClean="0">
                <a:ln>
                  <a:noFill/>
                </a:ln>
                <a:solidFill>
                  <a:sysClr val="windowText" lastClr="000000"/>
                </a:solidFill>
                <a:uLnTx/>
                <a:uFillTx/>
                <a:latin typeface="Arial Black" pitchFamily="34" charset="0"/>
                <a:ea typeface="+mn-ea"/>
                <a:cs typeface="+mn-cs"/>
              </a:rPr>
              <a:t>SP5:</a:t>
            </a:r>
            <a:r>
              <a:rPr kumimoji="0" lang="en-US" sz="2400" b="0" i="0" u="none" strike="noStrike" kern="0" cap="none" spc="0" normalizeH="0" baseline="0" noProof="0" dirty="0" smtClean="0">
                <a:ln>
                  <a:noFill/>
                </a:ln>
                <a:solidFill>
                  <a:sysClr val="windowText" lastClr="000000"/>
                </a:solidFill>
                <a:uLnTx/>
                <a:uFillTx/>
                <a:latin typeface="Arial Black" pitchFamily="34" charset="0"/>
                <a:ea typeface="+mn-ea"/>
                <a:cs typeface="+mn-cs"/>
              </a:rPr>
              <a:t> </a:t>
            </a:r>
            <a:r>
              <a:rPr kumimoji="0" lang="en-US" sz="2400" b="0" i="1" u="none" strike="noStrike" kern="0" cap="none" spc="0" normalizeH="0" baseline="0" noProof="0" dirty="0" smtClean="0">
                <a:ln>
                  <a:noFill/>
                </a:ln>
                <a:solidFill>
                  <a:sysClr val="windowText" lastClr="000000"/>
                </a:solidFill>
                <a:uLnTx/>
                <a:uFillTx/>
                <a:latin typeface="Arial Black" pitchFamily="34" charset="0"/>
                <a:ea typeface="+mn-ea"/>
                <a:cs typeface="+mn-cs"/>
              </a:rPr>
              <a:t>Only by </a:t>
            </a:r>
            <a:r>
              <a:rPr kumimoji="0" lang="en-US" sz="2400" b="1" i="1" u="none" strike="noStrike" kern="0" cap="none" spc="0" normalizeH="0" baseline="0" noProof="0" dirty="0" smtClean="0">
                <a:ln>
                  <a:noFill/>
                </a:ln>
                <a:solidFill>
                  <a:sysClr val="windowText" lastClr="000000"/>
                </a:solidFill>
                <a:uLnTx/>
                <a:uFillTx/>
                <a:latin typeface="Arial Black" pitchFamily="34" charset="0"/>
                <a:ea typeface="+mn-ea"/>
                <a:cs typeface="+mn-cs"/>
              </a:rPr>
              <a:t>A – C</a:t>
            </a:r>
            <a:r>
              <a:rPr kumimoji="0" lang="en-US" sz="2400" b="0" i="1" u="none" strike="noStrike" kern="0" cap="none" spc="0" normalizeH="0" baseline="0" noProof="0" dirty="0" smtClean="0">
                <a:ln>
                  <a:noFill/>
                </a:ln>
                <a:solidFill>
                  <a:sysClr val="windowText" lastClr="000000"/>
                </a:solidFill>
                <a:uLnTx/>
                <a:uFillTx/>
                <a:latin typeface="Arial Black" pitchFamily="34" charset="0"/>
                <a:ea typeface="+mn-ea"/>
                <a:cs typeface="+mn-cs"/>
              </a:rPr>
              <a:t>  (a simple one way solution</a:t>
            </a:r>
            <a:r>
              <a:rPr kumimoji="0" lang="en-US" sz="2400" b="0" i="0" u="none" strike="noStrike" kern="0" cap="none" spc="0" normalizeH="0" baseline="0" noProof="0" dirty="0" smtClean="0">
                <a:ln>
                  <a:noFill/>
                </a:ln>
                <a:solidFill>
                  <a:sysClr val="windowText" lastClr="000000"/>
                </a:solidFill>
                <a:uLnTx/>
                <a:uFillTx/>
                <a:latin typeface="+mn-lt"/>
                <a:ea typeface="+mn-ea"/>
                <a:cs typeface="+mn-cs"/>
              </a:rPr>
              <a:t> )</a:t>
            </a:r>
          </a:p>
        </p:txBody>
      </p:sp>
      <p:sp>
        <p:nvSpPr>
          <p:cNvPr id="18" name="مستطيل 17"/>
          <p:cNvSpPr/>
          <p:nvPr/>
        </p:nvSpPr>
        <p:spPr>
          <a:xfrm>
            <a:off x="1043608" y="1052736"/>
            <a:ext cx="7344816" cy="107721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98425" indent="176213" algn="just" rtl="0" eaLnBrk="1" hangingPunct="1">
              <a:lnSpc>
                <a:spcPct val="80000"/>
              </a:lnSpc>
              <a:buFontTx/>
              <a:buNone/>
              <a:tabLst>
                <a:tab pos="365125" algn="l"/>
              </a:tabLst>
            </a:pPr>
            <a:r>
              <a:rPr lang="en-US" sz="2000" dirty="0" smtClean="0">
                <a:latin typeface="Times New Roman" pitchFamily="18" charset="0"/>
                <a:cs typeface="Times New Roman" pitchFamily="18" charset="0"/>
              </a:rPr>
              <a:t>P3: Measure 20 units of water from </a:t>
            </a:r>
            <a:r>
              <a:rPr lang="en-US" sz="2000" dirty="0" err="1" smtClean="0">
                <a:latin typeface="Times New Roman" pitchFamily="18" charset="0"/>
                <a:cs typeface="Times New Roman" pitchFamily="18" charset="0"/>
              </a:rPr>
              <a:t>jugA</a:t>
            </a:r>
            <a:r>
              <a:rPr lang="en-US" sz="2000" dirty="0" smtClean="0">
                <a:latin typeface="Times New Roman" pitchFamily="18" charset="0"/>
                <a:cs typeface="Times New Roman" pitchFamily="18" charset="0"/>
              </a:rPr>
              <a:t>= 29 units &amp; B = 3 units?</a:t>
            </a:r>
          </a:p>
          <a:p>
            <a:pPr marL="98425" indent="176213" algn="just" rtl="0" eaLnBrk="1" hangingPunct="1">
              <a:lnSpc>
                <a:spcPct val="80000"/>
              </a:lnSpc>
              <a:buFontTx/>
              <a:buNone/>
              <a:tabLst>
                <a:tab pos="365125" algn="l"/>
              </a:tabLst>
            </a:pPr>
            <a:r>
              <a:rPr lang="en-US" sz="2000" dirty="0" smtClean="0">
                <a:latin typeface="Times New Roman" pitchFamily="18" charset="0"/>
                <a:cs typeface="Times New Roman" pitchFamily="18" charset="0"/>
              </a:rPr>
              <a:t>P4: Measure 99 units from jar A= 14 units, B = 163 units, C=25?             </a:t>
            </a:r>
          </a:p>
          <a:p>
            <a:pPr marL="98425" indent="176213" algn="just" rtl="0" eaLnBrk="1" hangingPunct="1">
              <a:lnSpc>
                <a:spcPct val="80000"/>
              </a:lnSpc>
              <a:buFontTx/>
              <a:buNone/>
              <a:tabLst>
                <a:tab pos="365125" algn="l"/>
              </a:tabLst>
            </a:pPr>
            <a:r>
              <a:rPr lang="en-US" sz="2000" dirty="0" smtClean="0">
                <a:latin typeface="Times New Roman" pitchFamily="18" charset="0"/>
                <a:cs typeface="Times New Roman" pitchFamily="18" charset="0"/>
              </a:rPr>
              <a:t>P5: Measure 25 units from A= 28, B=76, C=4 </a:t>
            </a:r>
          </a:p>
          <a:p>
            <a:pPr marL="98425" indent="176213" algn="ctr" rtl="0" eaLnBrk="1" hangingPunct="1">
              <a:lnSpc>
                <a:spcPct val="80000"/>
              </a:lnSpc>
              <a:buFontTx/>
              <a:buNone/>
              <a:tabLst>
                <a:tab pos="365125" algn="l"/>
              </a:tabLst>
            </a:pPr>
            <a:r>
              <a:rPr lang="en-US" sz="2000" dirty="0" smtClean="0">
                <a:latin typeface="Times New Roman" pitchFamily="18" charset="0"/>
                <a:cs typeface="Times New Roman" pitchFamily="18" charset="0"/>
              </a:rPr>
              <a:t>Solutions later, after your Reflective Thinking </a:t>
            </a:r>
          </a:p>
        </p:txBody>
      </p:sp>
    </p:spTree>
  </p:cSld>
  <p:clrMapOvr>
    <a:masterClrMapping/>
  </p:clrMapOvr>
  <p:transition>
    <p:push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45" name="Picture 9" descr="MPj04002390000[1]"/>
          <p:cNvPicPr>
            <a:picLocks noChangeAspect="1" noChangeArrowheads="1"/>
          </p:cNvPicPr>
          <p:nvPr/>
        </p:nvPicPr>
        <p:blipFill>
          <a:blip r:embed="rId2" cstate="print"/>
          <a:srcRect/>
          <a:stretch>
            <a:fillRect/>
          </a:stretch>
        </p:blipFill>
        <p:spPr bwMode="auto">
          <a:xfrm>
            <a:off x="6384776" y="4365104"/>
            <a:ext cx="2759224" cy="2207181"/>
          </a:xfrm>
          <a:prstGeom prst="rect">
            <a:avLst/>
          </a:prstGeom>
          <a:noFill/>
        </p:spPr>
      </p:pic>
      <p:pic>
        <p:nvPicPr>
          <p:cNvPr id="91148" name="Picture 12" descr="MPj03994160000[1]"/>
          <p:cNvPicPr>
            <a:picLocks noChangeAspect="1" noChangeArrowheads="1"/>
          </p:cNvPicPr>
          <p:nvPr/>
        </p:nvPicPr>
        <p:blipFill>
          <a:blip r:embed="rId3" cstate="print"/>
          <a:srcRect/>
          <a:stretch>
            <a:fillRect/>
          </a:stretch>
        </p:blipFill>
        <p:spPr bwMode="auto">
          <a:xfrm>
            <a:off x="0" y="260648"/>
            <a:ext cx="2120027" cy="1412776"/>
          </a:xfrm>
          <a:prstGeom prst="rect">
            <a:avLst/>
          </a:prstGeom>
          <a:noFill/>
        </p:spPr>
      </p:pic>
      <p:sp>
        <p:nvSpPr>
          <p:cNvPr id="7" name="مستطيل 6"/>
          <p:cNvSpPr/>
          <p:nvPr/>
        </p:nvSpPr>
        <p:spPr>
          <a:xfrm>
            <a:off x="1835696" y="2348880"/>
            <a:ext cx="5616624" cy="1384995"/>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2800" b="1" dirty="0" smtClean="0"/>
              <a:t>Transformational theory, Family Systems Theory </a:t>
            </a:r>
          </a:p>
          <a:p>
            <a:pPr algn="ctr"/>
            <a:r>
              <a:rPr lang="en-US" sz="2800" b="1" dirty="0" smtClean="0"/>
              <a:t>TFST </a:t>
            </a:r>
            <a:endParaRPr lang="en-US" sz="2800" dirty="0"/>
          </a:p>
        </p:txBody>
      </p:sp>
      <p:sp>
        <p:nvSpPr>
          <p:cNvPr id="5" name="عنصر نائب للتاريخ 4"/>
          <p:cNvSpPr>
            <a:spLocks noGrp="1"/>
          </p:cNvSpPr>
          <p:nvPr>
            <p:ph type="dt" sz="half" idx="10"/>
          </p:nvPr>
        </p:nvSpPr>
        <p:spPr/>
        <p:txBody>
          <a:bodyPr/>
          <a:lstStyle/>
          <a:p>
            <a:pPr>
              <a:defRPr/>
            </a:pPr>
            <a:r>
              <a:rPr lang="ar-SA" smtClean="0"/>
              <a:t>JohaliSOCHE2014_2017</a:t>
            </a:r>
            <a:endParaRPr lang="en-US"/>
          </a:p>
        </p:txBody>
      </p:sp>
      <p:sp>
        <p:nvSpPr>
          <p:cNvPr id="6" name="عنصر نائب لرقم الشريحة 5"/>
          <p:cNvSpPr>
            <a:spLocks noGrp="1"/>
          </p:cNvSpPr>
          <p:nvPr>
            <p:ph type="sldNum" sz="quarter" idx="12"/>
          </p:nvPr>
        </p:nvSpPr>
        <p:spPr/>
        <p:txBody>
          <a:bodyPr/>
          <a:lstStyle/>
          <a:p>
            <a:pPr>
              <a:defRPr/>
            </a:pPr>
            <a:fld id="{EFDC60A6-13D5-4900-9D45-FC2CC50B2D43}" type="slidenum">
              <a:rPr lang="ar-SA" smtClean="0"/>
              <a:pPr>
                <a:defRPr/>
              </a:pPr>
              <a:t>29</a:t>
            </a:fld>
            <a:endParaRPr lang="en-US"/>
          </a:p>
        </p:txBody>
      </p:sp>
      <p:sp>
        <p:nvSpPr>
          <p:cNvPr id="8" name="عنصر نائب للتذييل 7"/>
          <p:cNvSpPr>
            <a:spLocks noGrp="1"/>
          </p:cNvSpPr>
          <p:nvPr>
            <p:ph type="ftr" sz="quarter" idx="11"/>
          </p:nvPr>
        </p:nvSpPr>
        <p:spPr/>
        <p:txBody>
          <a:bodyPr/>
          <a:lstStyle/>
          <a:p>
            <a:pPr>
              <a:defRPr/>
            </a:pPr>
            <a:r>
              <a:rPr lang="en-US" smtClean="0"/>
              <a:t>CHS383</a:t>
            </a:r>
            <a:endParaRPr lang="en-US"/>
          </a:p>
        </p:txBody>
      </p:sp>
      <p:pic>
        <p:nvPicPr>
          <p:cNvPr id="9" name="Picture 9" descr="MPj04002390000[1]"/>
          <p:cNvPicPr>
            <a:picLocks noChangeAspect="1" noChangeArrowheads="1"/>
          </p:cNvPicPr>
          <p:nvPr/>
        </p:nvPicPr>
        <p:blipFill>
          <a:blip r:embed="rId4" cstate="print"/>
          <a:srcRect r="10700"/>
          <a:stretch>
            <a:fillRect/>
          </a:stretch>
        </p:blipFill>
        <p:spPr bwMode="auto">
          <a:xfrm>
            <a:off x="7500958" y="6250635"/>
            <a:ext cx="678030" cy="607365"/>
          </a:xfrm>
          <a:prstGeom prst="rect">
            <a:avLst/>
          </a:prstGeom>
          <a:noFill/>
        </p:spPr>
      </p:pic>
    </p:spTree>
  </p:cSld>
  <p:clrMapOvr>
    <a:masterClrMapping/>
  </p:clrMapOvr>
  <p:transition>
    <p:push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JohaliSOCHE2014_2017</a:t>
            </a:r>
            <a:endParaRPr lang="en-US" dirty="0"/>
          </a:p>
        </p:txBody>
      </p:sp>
      <p:sp>
        <p:nvSpPr>
          <p:cNvPr id="5" name="عنصر نائب للتذييل 4"/>
          <p:cNvSpPr>
            <a:spLocks noGrp="1"/>
          </p:cNvSpPr>
          <p:nvPr>
            <p:ph type="ftr" sz="quarter" idx="11"/>
          </p:nvPr>
        </p:nvSpPr>
        <p:spPr/>
        <p:txBody>
          <a:bodyPr/>
          <a:lstStyle/>
          <a:p>
            <a:pPr>
              <a:defRPr/>
            </a:pPr>
            <a:r>
              <a:rPr lang="en-US" smtClean="0"/>
              <a:t>CHS383</a:t>
            </a:r>
            <a:endParaRPr lang="en-US" dirty="0"/>
          </a:p>
        </p:txBody>
      </p:sp>
      <p:sp>
        <p:nvSpPr>
          <p:cNvPr id="6" name="عنصر نائب لرقم الشريحة 5"/>
          <p:cNvSpPr>
            <a:spLocks noGrp="1"/>
          </p:cNvSpPr>
          <p:nvPr>
            <p:ph type="sldNum" sz="quarter" idx="12"/>
          </p:nvPr>
        </p:nvSpPr>
        <p:spPr>
          <a:xfrm>
            <a:off x="6937375" y="6453212"/>
            <a:ext cx="1901825" cy="476250"/>
          </a:xfrm>
        </p:spPr>
        <p:txBody>
          <a:bodyPr/>
          <a:lstStyle/>
          <a:p>
            <a:pPr>
              <a:defRPr/>
            </a:pPr>
            <a:fld id="{D11BAD0F-05EA-4336-98EF-ED34712A5752}" type="slidenum">
              <a:rPr lang="ar-SA"/>
              <a:pPr>
                <a:defRPr/>
              </a:pPr>
              <a:t>3</a:t>
            </a:fld>
            <a:endParaRPr lang="en-US"/>
          </a:p>
        </p:txBody>
      </p:sp>
      <p:sp>
        <p:nvSpPr>
          <p:cNvPr id="178178" name="Rectangle 2"/>
          <p:cNvSpPr>
            <a:spLocks noGrp="1" noRot="1" noChangeArrowheads="1"/>
          </p:cNvSpPr>
          <p:nvPr>
            <p:ph type="title"/>
          </p:nvPr>
        </p:nvSpPr>
        <p:spPr>
          <a:xfrm>
            <a:off x="2743200" y="101600"/>
            <a:ext cx="3922713" cy="327004"/>
          </a:xfrm>
        </p:spPr>
        <p:txBody>
          <a:bodyPr/>
          <a:lstStyle/>
          <a:p>
            <a:pPr algn="ctr" eaLnBrk="1" hangingPunct="1">
              <a:defRPr/>
            </a:pPr>
            <a:r>
              <a:rPr lang="en-US" sz="2000" b="0" dirty="0" smtClean="0"/>
              <a:t>CHS383 Promontory</a:t>
            </a:r>
          </a:p>
        </p:txBody>
      </p:sp>
      <p:sp>
        <p:nvSpPr>
          <p:cNvPr id="7" name="عنصر نائب للمحتوى 6"/>
          <p:cNvSpPr>
            <a:spLocks noGrp="1"/>
          </p:cNvSpPr>
          <p:nvPr>
            <p:ph idx="1"/>
          </p:nvPr>
        </p:nvSpPr>
        <p:spPr>
          <a:xfrm>
            <a:off x="642910" y="928670"/>
            <a:ext cx="8007350" cy="4786346"/>
          </a:xfrm>
        </p:spPr>
        <p:style>
          <a:lnRef idx="2">
            <a:schemeClr val="accent2"/>
          </a:lnRef>
          <a:fillRef idx="1">
            <a:schemeClr val="lt1"/>
          </a:fillRef>
          <a:effectRef idx="0">
            <a:schemeClr val="accent2"/>
          </a:effectRef>
          <a:fontRef idx="minor">
            <a:schemeClr val="dk1"/>
          </a:fontRef>
        </p:style>
        <p:txBody>
          <a:bodyPr/>
          <a:lstStyle/>
          <a:p>
            <a:pPr marL="169863" indent="271463" algn="just" rtl="0">
              <a:buNone/>
            </a:pPr>
            <a:endParaRPr lang="en-US" sz="2400" dirty="0" smtClean="0"/>
          </a:p>
          <a:p>
            <a:pPr marL="169863" indent="271463" algn="just" rtl="0">
              <a:buNone/>
            </a:pPr>
            <a:r>
              <a:rPr lang="en-US" sz="2400" dirty="0" smtClean="0"/>
              <a:t>Social Concept (Context) of Health Education (CHS 383) is the 3</a:t>
            </a:r>
            <a:r>
              <a:rPr lang="en-US" sz="2400" baseline="30000" dirty="0" smtClean="0"/>
              <a:t>rd</a:t>
            </a:r>
            <a:r>
              <a:rPr lang="en-US" sz="2400" dirty="0" smtClean="0"/>
              <a:t> course I teach to you. It is one of basic health education courses after the principles (CHS282) and the FUHE CHS 382 that I </a:t>
            </a:r>
            <a:r>
              <a:rPr lang="en-US" sz="2400" dirty="0" err="1" smtClean="0"/>
              <a:t>taught_teach</a:t>
            </a:r>
            <a:r>
              <a:rPr lang="en-US" sz="2400" smtClean="0"/>
              <a:t>.  </a:t>
            </a:r>
            <a:endParaRPr lang="en-US" sz="2400" dirty="0" smtClean="0"/>
          </a:p>
          <a:p>
            <a:pPr marL="169863" indent="271463" algn="just" rtl="0">
              <a:buNone/>
            </a:pPr>
            <a:endParaRPr lang="en-US" sz="2400" dirty="0" smtClean="0"/>
          </a:p>
          <a:p>
            <a:pPr marL="169863" indent="271463" algn="just" rtl="0">
              <a:buNone/>
            </a:pPr>
            <a:r>
              <a:rPr lang="en-US" sz="2400" dirty="0" smtClean="0"/>
              <a:t>Therefore you have to recall what you have been taught in these two courses. Meanwhile you have to think that you are going to use these knowledge, attitudes and skills in the next courses and your future education and profession     </a:t>
            </a:r>
            <a:endParaRPr lang="ar-SA" sz="2400" dirty="0"/>
          </a:p>
        </p:txBody>
      </p:sp>
    </p:spTree>
  </p:cSld>
  <p:clrMapOvr>
    <a:masterClrMapping/>
  </p:clrMapOvr>
  <p:transition>
    <p:push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0" y="144016"/>
            <a:ext cx="2555776" cy="620688"/>
          </a:xfrm>
        </p:spPr>
        <p:txBody>
          <a:bodyPr/>
          <a:lstStyle/>
          <a:p>
            <a:r>
              <a:rPr lang="en-US" sz="2800" dirty="0"/>
              <a:t>Beginnings</a:t>
            </a:r>
          </a:p>
        </p:txBody>
      </p:sp>
      <p:sp>
        <p:nvSpPr>
          <p:cNvPr id="62467" name="Rectangle 3"/>
          <p:cNvSpPr>
            <a:spLocks noGrp="1" noChangeArrowheads="1"/>
          </p:cNvSpPr>
          <p:nvPr>
            <p:ph type="body" idx="1"/>
          </p:nvPr>
        </p:nvSpPr>
        <p:spPr>
          <a:xfrm>
            <a:off x="1619672" y="1340768"/>
            <a:ext cx="7200800" cy="792088"/>
          </a:xfrm>
        </p:spPr>
        <p:style>
          <a:lnRef idx="2">
            <a:schemeClr val="dk1"/>
          </a:lnRef>
          <a:fillRef idx="1">
            <a:schemeClr val="lt1"/>
          </a:fillRef>
          <a:effectRef idx="0">
            <a:schemeClr val="dk1"/>
          </a:effectRef>
          <a:fontRef idx="minor">
            <a:schemeClr val="dk1"/>
          </a:fontRef>
        </p:style>
        <p:txBody>
          <a:bodyPr/>
          <a:lstStyle/>
          <a:p>
            <a:pPr algn="just" rtl="0">
              <a:buFontTx/>
              <a:buNone/>
            </a:pPr>
            <a:r>
              <a:rPr lang="en-US" sz="2000" b="1" dirty="0"/>
              <a:t>In the 1950s Dr. </a:t>
            </a:r>
            <a:r>
              <a:rPr lang="en-US" sz="2000" b="1" dirty="0" err="1"/>
              <a:t>Murry</a:t>
            </a:r>
            <a:r>
              <a:rPr lang="en-US" sz="2000" b="1" dirty="0"/>
              <a:t> Bowen introduced </a:t>
            </a:r>
            <a:r>
              <a:rPr lang="en-US" sz="2000" b="1" dirty="0" smtClean="0"/>
              <a:t>a transformational </a:t>
            </a:r>
            <a:r>
              <a:rPr lang="en-US" sz="2000" b="1" dirty="0"/>
              <a:t>theory, Family Systems Theory . </a:t>
            </a:r>
          </a:p>
          <a:p>
            <a:pPr algn="just" rtl="0"/>
            <a:endParaRPr lang="en-US" sz="2000" b="1" dirty="0"/>
          </a:p>
          <a:p>
            <a:pPr algn="just" rtl="0">
              <a:buFontTx/>
              <a:buNone/>
            </a:pPr>
            <a:endParaRPr lang="en-US" sz="2000" dirty="0"/>
          </a:p>
        </p:txBody>
      </p:sp>
      <p:pic>
        <p:nvPicPr>
          <p:cNvPr id="62469" name="Picture 5" descr="newbowen"/>
          <p:cNvPicPr>
            <a:picLocks noChangeAspect="1" noChangeArrowheads="1"/>
          </p:cNvPicPr>
          <p:nvPr/>
        </p:nvPicPr>
        <p:blipFill>
          <a:blip r:embed="rId2" cstate="print"/>
          <a:srcRect/>
          <a:stretch>
            <a:fillRect/>
          </a:stretch>
        </p:blipFill>
        <p:spPr bwMode="auto">
          <a:xfrm>
            <a:off x="0" y="980728"/>
            <a:ext cx="1587624" cy="1358711"/>
          </a:xfrm>
          <a:prstGeom prst="rect">
            <a:avLst/>
          </a:prstGeom>
          <a:noFill/>
        </p:spPr>
      </p:pic>
      <p:sp>
        <p:nvSpPr>
          <p:cNvPr id="5" name="Rectangle 5"/>
          <p:cNvSpPr txBox="1">
            <a:spLocks noChangeArrowheads="1"/>
          </p:cNvSpPr>
          <p:nvPr/>
        </p:nvSpPr>
        <p:spPr bwMode="auto">
          <a:xfrm>
            <a:off x="1043608" y="2708920"/>
            <a:ext cx="7416824" cy="3129136"/>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90000"/>
              </a:lnSpc>
              <a:spcBef>
                <a:spcPct val="20000"/>
              </a:spcBef>
              <a:spcAft>
                <a:spcPct val="0"/>
              </a:spcAft>
              <a:buClr>
                <a:schemeClr val="hlink"/>
              </a:buClr>
              <a:buSzTx/>
              <a:buFont typeface="Wingdings" pitchFamily="2" charset="2"/>
              <a:buChar char="§"/>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Families are </a:t>
            </a:r>
            <a:r>
              <a:rPr kumimoji="0" lang="en-US" sz="28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SYSTEMS</a:t>
            </a: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of interconnected and interdependent individuals. </a:t>
            </a:r>
          </a:p>
          <a:p>
            <a:pPr marL="342900" marR="0" lvl="0" indent="-342900" algn="l" defTabSz="914400" rtl="0" eaLnBrk="0" fontAlgn="base" latinLnBrk="0" hangingPunct="0">
              <a:lnSpc>
                <a:spcPct val="90000"/>
              </a:lnSpc>
              <a:spcBef>
                <a:spcPct val="20000"/>
              </a:spcBef>
              <a:spcAft>
                <a:spcPct val="0"/>
              </a:spcAft>
              <a:buClr>
                <a:schemeClr val="hlink"/>
              </a:buClr>
              <a:buSzTx/>
              <a:buFontTx/>
              <a:buNone/>
              <a:tabLst/>
              <a:defRPr/>
            </a:pPr>
            <a:endParaRPr kumimoji="0" lang="en-US" sz="1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0" fontAlgn="base" latinLnBrk="0" hangingPunct="0">
              <a:lnSpc>
                <a:spcPct val="90000"/>
              </a:lnSpc>
              <a:spcBef>
                <a:spcPct val="20000"/>
              </a:spcBef>
              <a:spcAft>
                <a:spcPct val="0"/>
              </a:spcAft>
              <a:buClr>
                <a:schemeClr val="hlink"/>
              </a:buClr>
              <a:buSzTx/>
              <a:buFontTx/>
              <a:buNone/>
              <a:tabLst/>
              <a:defRPr/>
            </a:pPr>
            <a:endParaRPr kumimoji="0" lang="en-US" sz="1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0" fontAlgn="base" latinLnBrk="0" hangingPunct="0">
              <a:lnSpc>
                <a:spcPct val="90000"/>
              </a:lnSpc>
              <a:spcBef>
                <a:spcPct val="20000"/>
              </a:spcBef>
              <a:spcAft>
                <a:spcPct val="0"/>
              </a:spcAft>
              <a:buClr>
                <a:schemeClr val="hlink"/>
              </a:buClr>
              <a:buSzTx/>
              <a:buFont typeface="Wingdings" pitchFamily="2" charset="2"/>
              <a:buChar char="§"/>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To understand the individual, we must understand the family system of that individual. </a:t>
            </a:r>
            <a:r>
              <a:rPr kumimoji="0" lang="en-US" sz="2800" b="0" i="1"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People cannot be understood in isolation from one another</a:t>
            </a: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t>
            </a:r>
            <a:endParaRPr kumimoji="0" lang="en-US" sz="28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6" name="عنصر نائب للتاريخ 5"/>
          <p:cNvSpPr>
            <a:spLocks noGrp="1"/>
          </p:cNvSpPr>
          <p:nvPr>
            <p:ph type="dt" sz="half" idx="10"/>
          </p:nvPr>
        </p:nvSpPr>
        <p:spPr/>
        <p:txBody>
          <a:bodyPr/>
          <a:lstStyle/>
          <a:p>
            <a:pPr>
              <a:defRPr/>
            </a:pPr>
            <a:r>
              <a:rPr lang="ar-SA" smtClean="0"/>
              <a:t>JohaliSOCHE2014_2017</a:t>
            </a:r>
            <a:endParaRPr lang="en-US"/>
          </a:p>
        </p:txBody>
      </p:sp>
      <p:sp>
        <p:nvSpPr>
          <p:cNvPr id="7" name="عنصر نائب لرقم الشريحة 6"/>
          <p:cNvSpPr>
            <a:spLocks noGrp="1"/>
          </p:cNvSpPr>
          <p:nvPr>
            <p:ph type="sldNum" sz="quarter" idx="12"/>
          </p:nvPr>
        </p:nvSpPr>
        <p:spPr/>
        <p:txBody>
          <a:bodyPr/>
          <a:lstStyle/>
          <a:p>
            <a:pPr>
              <a:defRPr/>
            </a:pPr>
            <a:fld id="{978C93D2-0CD3-44E6-B74B-98515F7048D2}" type="slidenum">
              <a:rPr lang="ar-SA" smtClean="0"/>
              <a:pPr>
                <a:defRPr/>
              </a:pPr>
              <a:t>30</a:t>
            </a:fld>
            <a:endParaRPr lang="en-US"/>
          </a:p>
        </p:txBody>
      </p:sp>
      <p:sp>
        <p:nvSpPr>
          <p:cNvPr id="8" name="عنصر نائب للتذييل 7"/>
          <p:cNvSpPr>
            <a:spLocks noGrp="1"/>
          </p:cNvSpPr>
          <p:nvPr>
            <p:ph type="ftr" sz="quarter" idx="11"/>
          </p:nvPr>
        </p:nvSpPr>
        <p:spPr/>
        <p:txBody>
          <a:bodyPr/>
          <a:lstStyle/>
          <a:p>
            <a:pPr>
              <a:defRPr/>
            </a:pPr>
            <a:r>
              <a:rPr lang="en-US" smtClean="0"/>
              <a:t>CHS383</a:t>
            </a:r>
            <a:endParaRPr lang="en-US"/>
          </a:p>
        </p:txBody>
      </p:sp>
      <p:sp>
        <p:nvSpPr>
          <p:cNvPr id="10" name="مستطيل 9"/>
          <p:cNvSpPr/>
          <p:nvPr/>
        </p:nvSpPr>
        <p:spPr>
          <a:xfrm>
            <a:off x="4162023" y="148570"/>
            <a:ext cx="914033"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2000" b="1" dirty="0" smtClean="0">
                <a:latin typeface="+mj-lt"/>
              </a:rPr>
              <a:t>TFST</a:t>
            </a:r>
            <a:endParaRPr lang="en-US" sz="2000" dirty="0">
              <a:latin typeface="+mj-lt"/>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slide(fromBottom)">
                                      <p:cBhvr>
                                        <p:cTn id="7" dur="5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slide(fromBottom)">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slide(fromBottom)">
                                      <p:cBhvr>
                                        <p:cTn id="1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692696"/>
            <a:ext cx="8748464" cy="504056"/>
          </a:xfrm>
        </p:spPr>
        <p:txBody>
          <a:bodyPr/>
          <a:lstStyle/>
          <a:p>
            <a:r>
              <a:rPr lang="en-US" sz="2400" dirty="0"/>
              <a:t>What does it mean to say a family is a </a:t>
            </a:r>
            <a:r>
              <a:rPr lang="en-US" sz="2400" b="1" u="sng" dirty="0"/>
              <a:t>system</a:t>
            </a:r>
            <a:r>
              <a:rPr lang="en-US" sz="2400" dirty="0"/>
              <a:t>?</a:t>
            </a:r>
          </a:p>
        </p:txBody>
      </p:sp>
      <p:sp>
        <p:nvSpPr>
          <p:cNvPr id="18438" name="Rectangle 6"/>
          <p:cNvSpPr>
            <a:spLocks noGrp="1" noChangeArrowheads="1"/>
          </p:cNvSpPr>
          <p:nvPr>
            <p:ph type="body" sz="half" idx="1"/>
          </p:nvPr>
        </p:nvSpPr>
        <p:spPr>
          <a:xfrm>
            <a:off x="323528" y="1556792"/>
            <a:ext cx="6840760" cy="2304256"/>
          </a:xfrm>
        </p:spPr>
        <p:style>
          <a:lnRef idx="3">
            <a:schemeClr val="lt1"/>
          </a:lnRef>
          <a:fillRef idx="1">
            <a:schemeClr val="dk1"/>
          </a:fillRef>
          <a:effectRef idx="1">
            <a:schemeClr val="dk1"/>
          </a:effectRef>
          <a:fontRef idx="minor">
            <a:schemeClr val="lt1"/>
          </a:fontRef>
        </p:style>
        <p:txBody>
          <a:bodyPr/>
          <a:lstStyle/>
          <a:p>
            <a:pPr algn="l" rtl="0">
              <a:buFontTx/>
              <a:buNone/>
            </a:pPr>
            <a:r>
              <a:rPr lang="en-US" sz="2400" b="1" dirty="0"/>
              <a:t>A </a:t>
            </a:r>
            <a:r>
              <a:rPr lang="en-US" sz="2400" b="1" i="1" dirty="0"/>
              <a:t>family is greater than the sum of its parts. </a:t>
            </a:r>
          </a:p>
          <a:p>
            <a:pPr algn="l" rtl="0"/>
            <a:r>
              <a:rPr lang="en-US" sz="2000" dirty="0"/>
              <a:t>As members of a family system every member is interconnected. </a:t>
            </a:r>
          </a:p>
          <a:p>
            <a:pPr algn="l" rtl="0"/>
            <a:r>
              <a:rPr lang="en-US" sz="2000" dirty="0"/>
              <a:t>Think about a mobile.  When one piece moves, the whole mobile moves. Movement of one affect the whole system.</a:t>
            </a:r>
          </a:p>
        </p:txBody>
      </p:sp>
      <p:pic>
        <p:nvPicPr>
          <p:cNvPr id="18436" name="Picture 4" descr="42mvhpbx[1]"/>
          <p:cNvPicPr>
            <a:picLocks noGrp="1" noChangeAspect="1" noChangeArrowheads="1"/>
          </p:cNvPicPr>
          <p:nvPr>
            <p:ph type="clipArt" sz="half" idx="2"/>
          </p:nvPr>
        </p:nvPicPr>
        <p:blipFill>
          <a:blip r:embed="rId2" cstate="print"/>
          <a:srcRect/>
          <a:stretch>
            <a:fillRect/>
          </a:stretch>
        </p:blipFill>
        <p:spPr>
          <a:xfrm>
            <a:off x="7308726" y="1556792"/>
            <a:ext cx="1655762" cy="1660525"/>
          </a:xfrm>
          <a:ln/>
        </p:spPr>
      </p:pic>
      <p:sp>
        <p:nvSpPr>
          <p:cNvPr id="7" name="Rectangle 3"/>
          <p:cNvSpPr txBox="1">
            <a:spLocks noChangeArrowheads="1"/>
          </p:cNvSpPr>
          <p:nvPr/>
        </p:nvSpPr>
        <p:spPr bwMode="auto">
          <a:xfrm>
            <a:off x="432048" y="4077072"/>
            <a:ext cx="8388424" cy="259228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20000"/>
              </a:spcBef>
              <a:spcAft>
                <a:spcPct val="0"/>
              </a:spcAft>
              <a:buClr>
                <a:schemeClr val="hlink"/>
              </a:buClr>
              <a:buSzTx/>
              <a:buFont typeface="Wingdings" pitchFamily="2" charset="2"/>
              <a:buChar char="§"/>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Within family systems theory the focus is on with how we relate to one another.  We build a collection of interactions called a system. The system can be a family or a workgroup or a collection of friends. Our focus is on the system rather than just on individuals.  With the system there are qualitatively different elements that help determine what we are and what we can become . </a:t>
            </a:r>
          </a:p>
          <a:p>
            <a:pPr marL="342900" marR="0" lvl="0" indent="-342900" algn="just" defTabSz="914400" rtl="0" eaLnBrk="0" fontAlgn="base" latinLnBrk="0" hangingPunct="0">
              <a:lnSpc>
                <a:spcPct val="90000"/>
              </a:lnSpc>
              <a:spcBef>
                <a:spcPct val="20000"/>
              </a:spcBef>
              <a:spcAft>
                <a:spcPct val="0"/>
              </a:spcAft>
              <a:buClr>
                <a:schemeClr val="hlink"/>
              </a:buClr>
              <a:buSzTx/>
              <a:buFont typeface="Wingdings" pitchFamily="2" charset="2"/>
              <a:buChar char="§"/>
              <a:tabLst/>
              <a:defRPr/>
            </a:pPr>
            <a:endParaRPr kumimoji="0" lang="en-US" sz="28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9" name="عنصر نائب للتاريخ 8"/>
          <p:cNvSpPr>
            <a:spLocks noGrp="1"/>
          </p:cNvSpPr>
          <p:nvPr>
            <p:ph type="dt" sz="half" idx="10"/>
          </p:nvPr>
        </p:nvSpPr>
        <p:spPr/>
        <p:txBody>
          <a:bodyPr/>
          <a:lstStyle/>
          <a:p>
            <a:r>
              <a:rPr lang="ar-SA" smtClean="0"/>
              <a:t>JohaliSOCHE2014_2017</a:t>
            </a:r>
            <a:endParaRPr lang="en-US"/>
          </a:p>
        </p:txBody>
      </p:sp>
      <p:sp>
        <p:nvSpPr>
          <p:cNvPr id="10" name="عنصر نائب لرقم الشريحة 9"/>
          <p:cNvSpPr>
            <a:spLocks noGrp="1"/>
          </p:cNvSpPr>
          <p:nvPr>
            <p:ph type="sldNum" sz="quarter" idx="12"/>
          </p:nvPr>
        </p:nvSpPr>
        <p:spPr/>
        <p:txBody>
          <a:bodyPr/>
          <a:lstStyle/>
          <a:p>
            <a:fld id="{E12BFD70-46AE-4811-A6BB-9E19343BF90E}" type="slidenum">
              <a:rPr lang="en-US" smtClean="0"/>
              <a:pPr/>
              <a:t>31</a:t>
            </a:fld>
            <a:endParaRPr lang="en-US"/>
          </a:p>
        </p:txBody>
      </p:sp>
      <p:sp>
        <p:nvSpPr>
          <p:cNvPr id="11" name="عنصر نائب للتذييل 10"/>
          <p:cNvSpPr>
            <a:spLocks noGrp="1"/>
          </p:cNvSpPr>
          <p:nvPr>
            <p:ph type="ftr" sz="quarter" idx="11"/>
          </p:nvPr>
        </p:nvSpPr>
        <p:spPr/>
        <p:txBody>
          <a:bodyPr/>
          <a:lstStyle/>
          <a:p>
            <a:r>
              <a:rPr lang="en-US" smtClean="0"/>
              <a:t>CHS383</a:t>
            </a:r>
            <a:endParaRPr lang="en-US"/>
          </a:p>
        </p:txBody>
      </p:sp>
      <p:sp>
        <p:nvSpPr>
          <p:cNvPr id="13" name="مستطيل 12"/>
          <p:cNvSpPr/>
          <p:nvPr/>
        </p:nvSpPr>
        <p:spPr>
          <a:xfrm>
            <a:off x="4162023" y="148570"/>
            <a:ext cx="914033"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2000" b="1" dirty="0" smtClean="0">
                <a:latin typeface="+mj-lt"/>
              </a:rPr>
              <a:t>TFST</a:t>
            </a:r>
            <a:endParaRPr lang="en-US" sz="2000"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8438">
                                            <p:bg/>
                                          </p:spTgt>
                                        </p:tgtEl>
                                        <p:attrNameLst>
                                          <p:attrName>style.visibility</p:attrName>
                                        </p:attrNameLst>
                                      </p:cBhvr>
                                      <p:to>
                                        <p:strVal val="visible"/>
                                      </p:to>
                                    </p:set>
                                    <p:anim calcmode="lin" valueType="num">
                                      <p:cBhvr additive="base">
                                        <p:cTn id="7" dur="2000" fill="hold"/>
                                        <p:tgtEl>
                                          <p:spTgt spid="18438">
                                            <p:bg/>
                                          </p:spTgt>
                                        </p:tgtEl>
                                        <p:attrNameLst>
                                          <p:attrName>ppt_x</p:attrName>
                                        </p:attrNameLst>
                                      </p:cBhvr>
                                      <p:tavLst>
                                        <p:tav tm="0">
                                          <p:val>
                                            <p:strVal val="#ppt_x"/>
                                          </p:val>
                                        </p:tav>
                                        <p:tav tm="100000">
                                          <p:val>
                                            <p:strVal val="#ppt_x"/>
                                          </p:val>
                                        </p:tav>
                                      </p:tavLst>
                                    </p:anim>
                                    <p:anim calcmode="lin" valueType="num">
                                      <p:cBhvr additive="base">
                                        <p:cTn id="8" dur="2000" fill="hold"/>
                                        <p:tgtEl>
                                          <p:spTgt spid="18438">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18438">
                                            <p:txEl>
                                              <p:pRg st="0" end="0"/>
                                            </p:txEl>
                                          </p:spTgt>
                                        </p:tgtEl>
                                        <p:attrNameLst>
                                          <p:attrName>style.visibility</p:attrName>
                                        </p:attrNameLst>
                                      </p:cBhvr>
                                      <p:to>
                                        <p:strVal val="visible"/>
                                      </p:to>
                                    </p:set>
                                    <p:anim calcmode="lin" valueType="num">
                                      <p:cBhvr additive="base">
                                        <p:cTn id="13" dur="2000" fill="hold"/>
                                        <p:tgtEl>
                                          <p:spTgt spid="18438">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84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18438">
                                            <p:txEl>
                                              <p:pRg st="1" end="1"/>
                                            </p:txEl>
                                          </p:spTgt>
                                        </p:tgtEl>
                                        <p:attrNameLst>
                                          <p:attrName>style.visibility</p:attrName>
                                        </p:attrNameLst>
                                      </p:cBhvr>
                                      <p:to>
                                        <p:strVal val="visible"/>
                                      </p:to>
                                    </p:set>
                                    <p:anim calcmode="lin" valueType="num">
                                      <p:cBhvr additive="base">
                                        <p:cTn id="19" dur="2000" fill="hold"/>
                                        <p:tgtEl>
                                          <p:spTgt spid="18438">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1843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18438">
                                            <p:txEl>
                                              <p:pRg st="2" end="2"/>
                                            </p:txEl>
                                          </p:spTgt>
                                        </p:tgtEl>
                                        <p:attrNameLst>
                                          <p:attrName>style.visibility</p:attrName>
                                        </p:attrNameLst>
                                      </p:cBhvr>
                                      <p:to>
                                        <p:strVal val="visible"/>
                                      </p:to>
                                    </p:set>
                                    <p:anim calcmode="lin" valueType="num">
                                      <p:cBhvr additive="base">
                                        <p:cTn id="25" dur="2000" fill="hold"/>
                                        <p:tgtEl>
                                          <p:spTgt spid="18438">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1843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8"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Grp="1" noChangeArrowheads="1"/>
          </p:cNvSpPr>
          <p:nvPr>
            <p:ph type="body" idx="1"/>
          </p:nvPr>
        </p:nvSpPr>
        <p:spPr>
          <a:xfrm>
            <a:off x="298450" y="620688"/>
            <a:ext cx="8594030" cy="2808312"/>
          </a:xfrm>
        </p:spPr>
        <p:style>
          <a:lnRef idx="2">
            <a:schemeClr val="accent2"/>
          </a:lnRef>
          <a:fillRef idx="1">
            <a:schemeClr val="lt1"/>
          </a:fillRef>
          <a:effectRef idx="0">
            <a:schemeClr val="accent2"/>
          </a:effectRef>
          <a:fontRef idx="minor">
            <a:schemeClr val="dk1"/>
          </a:fontRef>
        </p:style>
        <p:txBody>
          <a:bodyPr/>
          <a:lstStyle/>
          <a:p>
            <a:pPr algn="l" rtl="0">
              <a:lnSpc>
                <a:spcPct val="90000"/>
              </a:lnSpc>
            </a:pPr>
            <a:r>
              <a:rPr lang="en-US" sz="2000" b="1" dirty="0"/>
              <a:t>Each part of the system affects each others.</a:t>
            </a:r>
            <a:r>
              <a:rPr lang="en-US" sz="2000" dirty="0"/>
              <a:t/>
            </a:r>
            <a:br>
              <a:rPr lang="en-US" sz="2000" dirty="0"/>
            </a:br>
            <a:r>
              <a:rPr lang="en-US" sz="2000" dirty="0"/>
              <a:t/>
            </a:r>
            <a:br>
              <a:rPr lang="en-US" sz="2000" dirty="0"/>
            </a:br>
            <a:r>
              <a:rPr lang="en-US" sz="2000" dirty="0"/>
              <a:t> </a:t>
            </a:r>
            <a:r>
              <a:rPr lang="en-US" sz="2000" i="1" dirty="0"/>
              <a:t>An alcoholic family member often destabilizing family system. </a:t>
            </a:r>
            <a:r>
              <a:rPr lang="en-US" sz="2000" i="1" dirty="0" smtClean="0"/>
              <a:t> </a:t>
            </a:r>
            <a:r>
              <a:rPr lang="en-US" sz="2000" dirty="0" smtClean="0"/>
              <a:t>The </a:t>
            </a:r>
            <a:r>
              <a:rPr lang="en-US" sz="2000" dirty="0"/>
              <a:t>alcoholic’s unpredictability, violence, contempt, and self focus distorts much of the family’s interaction. </a:t>
            </a:r>
          </a:p>
          <a:p>
            <a:pPr algn="l" rtl="0">
              <a:lnSpc>
                <a:spcPct val="90000"/>
              </a:lnSpc>
              <a:buFontTx/>
              <a:buNone/>
            </a:pPr>
            <a:r>
              <a:rPr lang="en-US" sz="2000" dirty="0"/>
              <a:t>	</a:t>
            </a:r>
          </a:p>
          <a:p>
            <a:pPr algn="l" rtl="0">
              <a:lnSpc>
                <a:spcPct val="90000"/>
              </a:lnSpc>
              <a:buFontTx/>
              <a:buNone/>
            </a:pPr>
            <a:r>
              <a:rPr lang="en-US" sz="2000" dirty="0"/>
              <a:t>	The whole family must adapt to these behaviors. They do things such as absorbing the anger, denying the effect of the alcoholics behavior, avoiding him, and even trying to cover up the disease. </a:t>
            </a:r>
            <a:br>
              <a:rPr lang="en-US" sz="2000" dirty="0"/>
            </a:br>
            <a:endParaRPr lang="en-US" sz="2000" dirty="0"/>
          </a:p>
        </p:txBody>
      </p:sp>
      <p:sp>
        <p:nvSpPr>
          <p:cNvPr id="7" name="Rectangle 3"/>
          <p:cNvSpPr txBox="1">
            <a:spLocks noChangeArrowheads="1"/>
          </p:cNvSpPr>
          <p:nvPr/>
        </p:nvSpPr>
        <p:spPr bwMode="auto">
          <a:xfrm>
            <a:off x="251520" y="3645024"/>
            <a:ext cx="8820472" cy="2880320"/>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742950" marR="0" lvl="1" indent="-285750" algn="l" defTabSz="914400" rtl="0" eaLnBrk="0" fontAlgn="base" latinLnBrk="0" hangingPunct="0">
              <a:lnSpc>
                <a:spcPct val="100000"/>
              </a:lnSpc>
              <a:spcBef>
                <a:spcPct val="20000"/>
              </a:spcBef>
              <a:spcAft>
                <a:spcPct val="0"/>
              </a:spcAft>
              <a:buClr>
                <a:schemeClr val="accent2"/>
              </a:buClr>
              <a:buSzTx/>
              <a:buFontTx/>
              <a:buNone/>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Good News: </a:t>
            </a:r>
          </a:p>
          <a:p>
            <a:pPr marL="454025" marR="0" lvl="1" indent="-285750" algn="just" defTabSz="914400" rtl="0" eaLnBrk="0" fontAlgn="base" latinLnBrk="0" hangingPunct="0">
              <a:lnSpc>
                <a:spcPct val="100000"/>
              </a:lnSpc>
              <a:spcBef>
                <a:spcPct val="20000"/>
              </a:spcBef>
              <a:spcAft>
                <a:spcPct val="0"/>
              </a:spcAft>
              <a:buClr>
                <a:schemeClr val="accent2"/>
              </a:buClr>
              <a:buSzTx/>
              <a:buFontTx/>
              <a:buNone/>
              <a:tabLst>
                <a:tab pos="457200" algn="l"/>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	Systems are self reflective.  As humans we have the capability to examine our own behavior .  This self reflectivity allows us to focus on our systems and set goals. We no longer need to accept that what we experience is “just the way things are.”</a:t>
            </a:r>
          </a:p>
          <a:p>
            <a:pPr marL="742950" marR="0" lvl="1" indent="-285750" algn="l" defTabSz="914400" rtl="0" eaLnBrk="0" fontAlgn="base" latinLnBrk="0" hangingPunct="0">
              <a:lnSpc>
                <a:spcPct val="100000"/>
              </a:lnSpc>
              <a:spcBef>
                <a:spcPct val="20000"/>
              </a:spcBef>
              <a:spcAft>
                <a:spcPct val="0"/>
              </a:spcAft>
              <a:buClr>
                <a:schemeClr val="accent2"/>
              </a:buClr>
              <a:buSzTx/>
              <a:buFontTx/>
              <a:buNone/>
              <a:tabLst/>
              <a:defRPr/>
            </a:pP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endParaRPr>
          </a:p>
          <a:p>
            <a:pPr marL="342900" marR="0" lvl="0" indent="-342900" algn="l" defTabSz="914400" rtl="0" eaLnBrk="0" fontAlgn="base" latinLnBrk="0" hangingPunct="0">
              <a:lnSpc>
                <a:spcPct val="100000"/>
              </a:lnSpc>
              <a:spcBef>
                <a:spcPct val="20000"/>
              </a:spcBef>
              <a:spcAft>
                <a:spcPct val="0"/>
              </a:spcAft>
              <a:buClr>
                <a:schemeClr val="hlink"/>
              </a:buClr>
              <a:buSzTx/>
              <a:buFontTx/>
              <a:buNone/>
              <a:tabLst/>
              <a:defRPr/>
            </a:pPr>
            <a:endParaRPr kumimoji="0" lang="en-US" sz="32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5" name="عنصر نائب للتاريخ 4"/>
          <p:cNvSpPr>
            <a:spLocks noGrp="1"/>
          </p:cNvSpPr>
          <p:nvPr>
            <p:ph type="dt" sz="half" idx="10"/>
          </p:nvPr>
        </p:nvSpPr>
        <p:spPr/>
        <p:txBody>
          <a:bodyPr/>
          <a:lstStyle/>
          <a:p>
            <a:pPr>
              <a:defRPr/>
            </a:pPr>
            <a:r>
              <a:rPr lang="ar-SA" smtClean="0"/>
              <a:t>JohaliSOCHE2014_2017</a:t>
            </a:r>
            <a:endParaRPr lang="en-US"/>
          </a:p>
        </p:txBody>
      </p:sp>
      <p:sp>
        <p:nvSpPr>
          <p:cNvPr id="8" name="عنصر نائب لرقم الشريحة 7"/>
          <p:cNvSpPr>
            <a:spLocks noGrp="1"/>
          </p:cNvSpPr>
          <p:nvPr>
            <p:ph type="sldNum" sz="quarter" idx="12"/>
          </p:nvPr>
        </p:nvSpPr>
        <p:spPr/>
        <p:txBody>
          <a:bodyPr/>
          <a:lstStyle/>
          <a:p>
            <a:pPr>
              <a:defRPr/>
            </a:pPr>
            <a:fld id="{978C93D2-0CD3-44E6-B74B-98515F7048D2}" type="slidenum">
              <a:rPr lang="ar-SA" smtClean="0"/>
              <a:pPr>
                <a:defRPr/>
              </a:pPr>
              <a:t>32</a:t>
            </a:fld>
            <a:endParaRPr lang="en-US"/>
          </a:p>
        </p:txBody>
      </p:sp>
      <p:sp>
        <p:nvSpPr>
          <p:cNvPr id="9" name="عنصر نائب للتذييل 8"/>
          <p:cNvSpPr>
            <a:spLocks noGrp="1"/>
          </p:cNvSpPr>
          <p:nvPr>
            <p:ph type="ftr" sz="quarter" idx="11"/>
          </p:nvPr>
        </p:nvSpPr>
        <p:spPr/>
        <p:txBody>
          <a:bodyPr/>
          <a:lstStyle/>
          <a:p>
            <a:pPr>
              <a:defRPr/>
            </a:pPr>
            <a:r>
              <a:rPr lang="en-US" smtClean="0"/>
              <a:t>CHS383</a:t>
            </a:r>
            <a:endParaRPr lang="en-US"/>
          </a:p>
        </p:txBody>
      </p:sp>
      <p:sp>
        <p:nvSpPr>
          <p:cNvPr id="11" name="مستطيل 10"/>
          <p:cNvSpPr/>
          <p:nvPr/>
        </p:nvSpPr>
        <p:spPr>
          <a:xfrm>
            <a:off x="4162023" y="148570"/>
            <a:ext cx="914033"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2000" b="1" dirty="0" smtClean="0">
                <a:latin typeface="+mj-lt"/>
              </a:rPr>
              <a:t>TFST</a:t>
            </a:r>
            <a:endParaRPr lang="en-US" sz="2000" dirty="0">
              <a:latin typeface="+mj-lt"/>
            </a:endParaRPr>
          </a:p>
        </p:txBody>
      </p:sp>
    </p:spTree>
  </p:cSld>
  <p:clrMapOvr>
    <a:masterClrMapping/>
  </p:clrMapOvr>
  <p:transition>
    <p:push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251520" y="332656"/>
            <a:ext cx="3744416" cy="432048"/>
          </a:xfrm>
        </p:spPr>
        <p:style>
          <a:lnRef idx="3">
            <a:schemeClr val="lt1"/>
          </a:lnRef>
          <a:fillRef idx="1">
            <a:schemeClr val="dk1"/>
          </a:fillRef>
          <a:effectRef idx="1">
            <a:schemeClr val="dk1"/>
          </a:effectRef>
          <a:fontRef idx="minor">
            <a:schemeClr val="lt1"/>
          </a:fontRef>
        </p:style>
        <p:txBody>
          <a:bodyPr/>
          <a:lstStyle/>
          <a:p>
            <a:r>
              <a:rPr lang="en-US" sz="2000" dirty="0" smtClean="0"/>
              <a:t>TFST : </a:t>
            </a:r>
            <a:r>
              <a:rPr lang="en-US" sz="2000" dirty="0"/>
              <a:t>Basic Elements</a:t>
            </a:r>
          </a:p>
        </p:txBody>
      </p:sp>
      <p:sp>
        <p:nvSpPr>
          <p:cNvPr id="96259" name="Rectangle 3"/>
          <p:cNvSpPr>
            <a:spLocks noGrp="1" noChangeArrowheads="1"/>
          </p:cNvSpPr>
          <p:nvPr>
            <p:ph type="body" idx="1"/>
          </p:nvPr>
        </p:nvSpPr>
        <p:spPr>
          <a:xfrm>
            <a:off x="432048" y="908720"/>
            <a:ext cx="8460432" cy="5127104"/>
          </a:xfrm>
        </p:spPr>
        <p:style>
          <a:lnRef idx="3">
            <a:schemeClr val="lt1"/>
          </a:lnRef>
          <a:fillRef idx="1">
            <a:schemeClr val="dk1"/>
          </a:fillRef>
          <a:effectRef idx="1">
            <a:schemeClr val="dk1"/>
          </a:effectRef>
          <a:fontRef idx="minor">
            <a:schemeClr val="lt1"/>
          </a:fontRef>
        </p:style>
        <p:txBody>
          <a:bodyPr/>
          <a:lstStyle/>
          <a:p>
            <a:pPr algn="l" rtl="0">
              <a:lnSpc>
                <a:spcPct val="80000"/>
              </a:lnSpc>
            </a:pPr>
            <a:r>
              <a:rPr lang="en-US" sz="2000" dirty="0"/>
              <a:t>The family is a structure of related parts or subsystems. Each action or change affects every other person in the family. </a:t>
            </a:r>
          </a:p>
          <a:p>
            <a:pPr algn="l" rtl="0">
              <a:lnSpc>
                <a:spcPct val="80000"/>
              </a:lnSpc>
            </a:pPr>
            <a:r>
              <a:rPr lang="en-US" sz="2000" dirty="0"/>
              <a:t>The family structure has elements that can only be seen in its interactions. Individual make up a family system.  This family system is a complex whole that cannot be understood by examining members separately.</a:t>
            </a:r>
          </a:p>
          <a:p>
            <a:pPr algn="l" rtl="0">
              <a:lnSpc>
                <a:spcPct val="80000"/>
              </a:lnSpc>
            </a:pPr>
            <a:r>
              <a:rPr lang="en-US" sz="2000" dirty="0"/>
              <a:t>Family Roles: Patterns of interaction become ingrained habits that make change difficult. </a:t>
            </a:r>
          </a:p>
          <a:p>
            <a:pPr algn="l" rtl="0">
              <a:lnSpc>
                <a:spcPct val="80000"/>
              </a:lnSpc>
            </a:pPr>
            <a:r>
              <a:rPr lang="en-US" sz="2000" dirty="0"/>
              <a:t>Family Rules: Each family has certain rules that are self-regulating and peculiar to itself. The family is a purposeful system; it has a goal. Usually the goal is to remain intact as a family.</a:t>
            </a:r>
          </a:p>
          <a:p>
            <a:pPr algn="l" rtl="0">
              <a:lnSpc>
                <a:spcPct val="80000"/>
              </a:lnSpc>
            </a:pPr>
            <a:r>
              <a:rPr lang="en-US" sz="2000" dirty="0"/>
              <a:t>Boundaries: For families to function well, subsystems must maintain boundaries.</a:t>
            </a:r>
          </a:p>
          <a:p>
            <a:pPr algn="l" rtl="0">
              <a:lnSpc>
                <a:spcPct val="80000"/>
              </a:lnSpc>
            </a:pPr>
            <a:r>
              <a:rPr lang="en-US" sz="2000" dirty="0"/>
              <a:t>Adaptation: Despite resistance to change each family system constantly adapts to maintain itself in response to its members and environment. </a:t>
            </a:r>
          </a:p>
          <a:p>
            <a:pPr algn="l" rtl="0">
              <a:lnSpc>
                <a:spcPct val="80000"/>
              </a:lnSpc>
            </a:pPr>
            <a:r>
              <a:rPr lang="en-US" sz="2000" dirty="0"/>
              <a:t>Systems change through the family life cycle. Changes in family systems are caused by both nominative (predictable life cycle changes) and non-normative (crisis) stresses.</a:t>
            </a:r>
          </a:p>
          <a:p>
            <a:pPr algn="l" rtl="0">
              <a:lnSpc>
                <a:spcPct val="80000"/>
              </a:lnSpc>
              <a:buFontTx/>
              <a:buNone/>
            </a:pPr>
            <a:endParaRPr lang="en-US" sz="2000" dirty="0"/>
          </a:p>
          <a:p>
            <a:pPr algn="l" rtl="0">
              <a:lnSpc>
                <a:spcPct val="80000"/>
              </a:lnSpc>
              <a:buFontTx/>
              <a:buNone/>
            </a:pPr>
            <a:endParaRPr lang="en-US" sz="2000" dirty="0"/>
          </a:p>
        </p:txBody>
      </p:sp>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33</a:t>
            </a:fld>
            <a:endParaRPr lang="en-US"/>
          </a:p>
        </p:txBody>
      </p:sp>
      <p:sp>
        <p:nvSpPr>
          <p:cNvPr id="6" name="عنصر نائب للتذييل 5"/>
          <p:cNvSpPr>
            <a:spLocks noGrp="1"/>
          </p:cNvSpPr>
          <p:nvPr>
            <p:ph type="ftr" sz="quarter" idx="11"/>
          </p:nvPr>
        </p:nvSpPr>
        <p:spPr/>
        <p:txBody>
          <a:bodyPr/>
          <a:lstStyle/>
          <a:p>
            <a:pPr>
              <a:defRPr/>
            </a:pPr>
            <a:r>
              <a:rPr lang="en-US" smtClean="0"/>
              <a:t>CHS383</a:t>
            </a:r>
            <a:endParaRPr lang="en-US"/>
          </a:p>
        </p:txBody>
      </p:sp>
      <p:sp>
        <p:nvSpPr>
          <p:cNvPr id="7" name="مستطيل 6"/>
          <p:cNvSpPr/>
          <p:nvPr/>
        </p:nvSpPr>
        <p:spPr>
          <a:xfrm>
            <a:off x="4306039" y="116632"/>
            <a:ext cx="914033"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2000" b="1" dirty="0" smtClean="0">
                <a:latin typeface="+mj-lt"/>
              </a:rPr>
              <a:t>TFST</a:t>
            </a:r>
            <a:endParaRPr lang="en-US" sz="2000" dirty="0">
              <a:latin typeface="+mj-lt"/>
            </a:endParaRPr>
          </a:p>
        </p:txBody>
      </p:sp>
    </p:spTree>
  </p:cSld>
  <p:clrMapOvr>
    <a:masterClrMapping/>
  </p:clrMapOvr>
  <p:transition>
    <p:push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34</a:t>
            </a:fld>
            <a:endParaRPr lang="en-US"/>
          </a:p>
        </p:txBody>
      </p:sp>
      <p:sp>
        <p:nvSpPr>
          <p:cNvPr id="1026" name="AutoShape 2" descr="http://img.tfd.com/mk/T/X2604-T-12.eps.png"/>
          <p:cNvSpPr>
            <a:spLocks noChangeAspect="1" noChangeArrowheads="1"/>
          </p:cNvSpPr>
          <p:nvPr/>
        </p:nvSpPr>
        <p:spPr bwMode="auto">
          <a:xfrm>
            <a:off x="8193088" y="-1722438"/>
            <a:ext cx="5715000" cy="35909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مستطيل 7"/>
          <p:cNvSpPr/>
          <p:nvPr/>
        </p:nvSpPr>
        <p:spPr>
          <a:xfrm>
            <a:off x="395536" y="923236"/>
            <a:ext cx="8424936" cy="1569660"/>
          </a:xfrm>
          <a:prstGeom prst="rect">
            <a:avLst/>
          </a:prstGeom>
        </p:spPr>
        <p:txBody>
          <a:bodyPr wrap="square">
            <a:spAutoFit/>
          </a:bodyPr>
          <a:lstStyle/>
          <a:p>
            <a:pPr algn="just" rtl="0"/>
            <a:r>
              <a:rPr lang="en-US" sz="1600" b="1" dirty="0" smtClean="0"/>
              <a:t>Family Systems Theory</a:t>
            </a:r>
            <a:r>
              <a:rPr lang="en-US" sz="1600" dirty="0" smtClean="0"/>
              <a:t> a view of the family as a dynamic, interactive unit that undergoes continual evolvement in structure and function. There are subsystems that are discrete units (such as mother-father, sister-brother, and mother-child) and there is a </a:t>
            </a:r>
            <a:r>
              <a:rPr lang="en-US" sz="1600" dirty="0" err="1" smtClean="0"/>
              <a:t>suprasystem</a:t>
            </a:r>
            <a:r>
              <a:rPr lang="en-US" sz="1600" dirty="0" smtClean="0"/>
              <a:t> (the community). The main functions of the family are considered to be support, regulation, nurturance, and socialization; specific aspects of the functions change as the subsystems interact with the </a:t>
            </a:r>
            <a:r>
              <a:rPr lang="en-US" sz="1600" dirty="0" err="1" smtClean="0"/>
              <a:t>suprasystem</a:t>
            </a:r>
            <a:endParaRPr lang="en-US" sz="1600" dirty="0"/>
          </a:p>
        </p:txBody>
      </p:sp>
      <p:sp>
        <p:nvSpPr>
          <p:cNvPr id="9" name="مستطيل 8"/>
          <p:cNvSpPr/>
          <p:nvPr/>
        </p:nvSpPr>
        <p:spPr>
          <a:xfrm>
            <a:off x="395536" y="0"/>
            <a:ext cx="8496944" cy="923330"/>
          </a:xfrm>
          <a:prstGeom prst="rect">
            <a:avLst/>
          </a:prstGeom>
        </p:spPr>
        <p:txBody>
          <a:bodyPr wrap="square">
            <a:spAutoFit/>
          </a:bodyPr>
          <a:lstStyle/>
          <a:p>
            <a:pPr algn="just" rtl="0"/>
            <a:r>
              <a:rPr lang="en-US" dirty="0" smtClean="0"/>
              <a:t>An approach to treatment that emphasizes the interdependency of family members rather than focusing on individuals in isolation from the family. This theory underlies the most influential forms of contemporary family therapy.</a:t>
            </a:r>
            <a:endParaRPr lang="en-US" dirty="0"/>
          </a:p>
        </p:txBody>
      </p:sp>
      <p:pic>
        <p:nvPicPr>
          <p:cNvPr id="10" name="صورة 9" descr="http://img.tfd.com/mk/T/X2604-T-12.eps.png"/>
          <p:cNvPicPr/>
          <p:nvPr/>
        </p:nvPicPr>
        <p:blipFill>
          <a:blip r:embed="rId2" cstate="print"/>
          <a:srcRect/>
          <a:stretch>
            <a:fillRect/>
          </a:stretch>
        </p:blipFill>
        <p:spPr bwMode="auto">
          <a:xfrm>
            <a:off x="6000760" y="4929198"/>
            <a:ext cx="2928958" cy="1728762"/>
          </a:xfrm>
          <a:prstGeom prst="rect">
            <a:avLst/>
          </a:prstGeom>
          <a:noFill/>
          <a:ln w="9525">
            <a:noFill/>
            <a:miter lim="800000"/>
            <a:headEnd/>
            <a:tailEnd/>
          </a:ln>
        </p:spPr>
      </p:pic>
      <p:pic>
        <p:nvPicPr>
          <p:cNvPr id="1030" name="Picture 6" descr="The Neuman System Model"/>
          <p:cNvPicPr>
            <a:picLocks noChangeAspect="1" noChangeArrowheads="1"/>
          </p:cNvPicPr>
          <p:nvPr/>
        </p:nvPicPr>
        <p:blipFill>
          <a:blip r:embed="rId3" cstate="print"/>
          <a:srcRect/>
          <a:stretch>
            <a:fillRect/>
          </a:stretch>
        </p:blipFill>
        <p:spPr bwMode="auto">
          <a:xfrm>
            <a:off x="214282" y="5906386"/>
            <a:ext cx="1511020" cy="951614"/>
          </a:xfrm>
          <a:prstGeom prst="rect">
            <a:avLst/>
          </a:prstGeom>
          <a:noFill/>
        </p:spPr>
      </p:pic>
      <p:pic>
        <p:nvPicPr>
          <p:cNvPr id="13" name="Picture 6" descr="The Neuman System Model"/>
          <p:cNvPicPr>
            <a:picLocks noChangeAspect="1" noChangeArrowheads="1"/>
          </p:cNvPicPr>
          <p:nvPr/>
        </p:nvPicPr>
        <p:blipFill>
          <a:blip r:embed="rId4" cstate="print"/>
          <a:srcRect l="24419"/>
          <a:stretch>
            <a:fillRect/>
          </a:stretch>
        </p:blipFill>
        <p:spPr bwMode="auto">
          <a:xfrm>
            <a:off x="3203848" y="2420888"/>
            <a:ext cx="3240360" cy="2840051"/>
          </a:xfrm>
          <a:prstGeom prst="rect">
            <a:avLst/>
          </a:prstGeom>
          <a:noFill/>
        </p:spPr>
      </p:pic>
      <p:sp>
        <p:nvSpPr>
          <p:cNvPr id="14" name="مستطيل 13"/>
          <p:cNvSpPr/>
          <p:nvPr/>
        </p:nvSpPr>
        <p:spPr>
          <a:xfrm>
            <a:off x="395537" y="3140968"/>
            <a:ext cx="1944216" cy="646331"/>
          </a:xfrm>
          <a:prstGeom prst="rect">
            <a:avLst/>
          </a:prstGeom>
        </p:spPr>
        <p:txBody>
          <a:bodyPr wrap="square">
            <a:spAutoFit/>
          </a:bodyPr>
          <a:lstStyle/>
          <a:p>
            <a:r>
              <a:rPr lang="en-US" i="1" dirty="0" smtClean="0"/>
              <a:t>The </a:t>
            </a:r>
            <a:r>
              <a:rPr lang="en-US" i="1" dirty="0" err="1" smtClean="0"/>
              <a:t>Neuman</a:t>
            </a:r>
            <a:r>
              <a:rPr lang="en-US" i="1" dirty="0" smtClean="0"/>
              <a:t> System Model</a:t>
            </a:r>
            <a:endParaRPr lang="en-US" dirty="0"/>
          </a:p>
        </p:txBody>
      </p:sp>
    </p:spTree>
  </p:cSld>
  <p:clrMapOvr>
    <a:masterClrMapping/>
  </p:clrMapOvr>
  <p:transition>
    <p:push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35</a:t>
            </a:fld>
            <a:endParaRPr lang="en-US"/>
          </a:p>
        </p:txBody>
      </p:sp>
      <p:sp>
        <p:nvSpPr>
          <p:cNvPr id="8" name="مستطيل 7"/>
          <p:cNvSpPr/>
          <p:nvPr/>
        </p:nvSpPr>
        <p:spPr>
          <a:xfrm>
            <a:off x="3082186" y="35332"/>
            <a:ext cx="2569934"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dirty="0" smtClean="0"/>
              <a:t>Just the</a:t>
            </a:r>
            <a:r>
              <a:rPr lang="en-US" b="1" dirty="0" smtClean="0"/>
              <a:t> Cycled </a:t>
            </a:r>
            <a:r>
              <a:rPr lang="en-US" dirty="0" smtClean="0"/>
              <a:t>Model </a:t>
            </a:r>
            <a:endParaRPr lang="en-US" dirty="0"/>
          </a:p>
        </p:txBody>
      </p:sp>
      <p:sp>
        <p:nvSpPr>
          <p:cNvPr id="9" name="مستطيل 8"/>
          <p:cNvSpPr/>
          <p:nvPr/>
        </p:nvSpPr>
        <p:spPr>
          <a:xfrm>
            <a:off x="1907704" y="548680"/>
            <a:ext cx="5472608"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ar-SA" b="1" i="1" dirty="0" smtClean="0"/>
              <a:t> </a:t>
            </a:r>
            <a:r>
              <a:rPr lang="en-US" b="1" i="1" dirty="0" smtClean="0"/>
              <a:t>The </a:t>
            </a:r>
            <a:r>
              <a:rPr lang="en-US" b="1" i="1" dirty="0" err="1" smtClean="0"/>
              <a:t>Neuman</a:t>
            </a:r>
            <a:r>
              <a:rPr lang="en-US" b="1" i="1" dirty="0" smtClean="0"/>
              <a:t> System Model the Basics </a:t>
            </a:r>
            <a:endParaRPr lang="en-US" b="1" dirty="0"/>
          </a:p>
        </p:txBody>
      </p:sp>
      <p:sp>
        <p:nvSpPr>
          <p:cNvPr id="10" name="مستطيل 9"/>
          <p:cNvSpPr/>
          <p:nvPr/>
        </p:nvSpPr>
        <p:spPr>
          <a:xfrm>
            <a:off x="7668344" y="116632"/>
            <a:ext cx="1455847"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ar-SA" i="1" dirty="0" smtClean="0"/>
              <a:t>اختبار 1 الى هنا </a:t>
            </a:r>
            <a:endParaRPr lang="en-US" i="1" dirty="0" smtClean="0"/>
          </a:p>
        </p:txBody>
      </p:sp>
      <p:pic>
        <p:nvPicPr>
          <p:cNvPr id="11" name="Picture 6" descr="The Neuman System Model"/>
          <p:cNvPicPr>
            <a:picLocks noChangeAspect="1" noChangeArrowheads="1"/>
          </p:cNvPicPr>
          <p:nvPr/>
        </p:nvPicPr>
        <p:blipFill>
          <a:blip r:embed="rId3" cstate="print"/>
          <a:srcRect l="24419"/>
          <a:stretch>
            <a:fillRect/>
          </a:stretch>
        </p:blipFill>
        <p:spPr bwMode="auto">
          <a:xfrm>
            <a:off x="467544" y="1052736"/>
            <a:ext cx="8136904" cy="5184576"/>
          </a:xfrm>
          <a:prstGeom prst="rect">
            <a:avLst/>
          </a:prstGeom>
          <a:noFill/>
        </p:spPr>
      </p:pic>
    </p:spTree>
  </p:cSld>
  <p:clrMapOvr>
    <a:masterClrMapping/>
  </p:clrMapOvr>
  <p:transition>
    <p:push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a:off x="1259632" y="1989420"/>
            <a:ext cx="6408712" cy="1015663"/>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222222"/>
                </a:solidFill>
                <a:effectLst/>
                <a:latin typeface="Arial Narrow" pitchFamily="34" charset="0"/>
                <a:ea typeface="Times New Roman" pitchFamily="18" charset="0"/>
                <a:cs typeface="Times New Roman" pitchFamily="18" charset="0"/>
              </a:rPr>
              <a:t>SOCIAL THEORIES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222222"/>
                </a:solidFill>
                <a:effectLst/>
                <a:latin typeface="Arial Narrow" pitchFamily="34" charset="0"/>
                <a:ea typeface="Times New Roman" pitchFamily="18" charset="0"/>
                <a:cs typeface="Times New Roman" pitchFamily="18" charset="0"/>
              </a:rPr>
              <a:t>SOCIAL COGNITIVE THEORY</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مستطيل 7"/>
          <p:cNvSpPr/>
          <p:nvPr/>
        </p:nvSpPr>
        <p:spPr>
          <a:xfrm>
            <a:off x="827584" y="3501008"/>
            <a:ext cx="7429552"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dirty="0" smtClean="0">
                <a:hlinkClick r:id="rId3"/>
              </a:rPr>
              <a:t>http://www.utwente.nl/cw/theorieenoverzicht/Levels%20of%20theories</a:t>
            </a:r>
            <a:r>
              <a:rPr lang="en-US" dirty="0" smtClean="0"/>
              <a:t> </a:t>
            </a:r>
            <a:endParaRPr lang="ar-SA" dirty="0"/>
          </a:p>
        </p:txBody>
      </p:sp>
      <p:sp>
        <p:nvSpPr>
          <p:cNvPr id="5" name="عنصر نائب للتاريخ 4"/>
          <p:cNvSpPr>
            <a:spLocks noGrp="1"/>
          </p:cNvSpPr>
          <p:nvPr>
            <p:ph type="dt" sz="half" idx="10"/>
          </p:nvPr>
        </p:nvSpPr>
        <p:spPr/>
        <p:txBody>
          <a:bodyPr/>
          <a:lstStyle/>
          <a:p>
            <a:pPr>
              <a:defRPr/>
            </a:pPr>
            <a:r>
              <a:rPr lang="ar-SA" smtClean="0"/>
              <a:t>JohaliSOCHE2014_2017</a:t>
            </a:r>
            <a:endParaRPr lang="en-US"/>
          </a:p>
        </p:txBody>
      </p:sp>
      <p:sp>
        <p:nvSpPr>
          <p:cNvPr id="6" name="عنصر نائب لرقم الشريحة 5"/>
          <p:cNvSpPr>
            <a:spLocks noGrp="1"/>
          </p:cNvSpPr>
          <p:nvPr>
            <p:ph type="sldNum" sz="quarter" idx="12"/>
          </p:nvPr>
        </p:nvSpPr>
        <p:spPr>
          <a:xfrm>
            <a:off x="7242175" y="6381750"/>
            <a:ext cx="1901825" cy="476250"/>
          </a:xfrm>
        </p:spPr>
        <p:txBody>
          <a:bodyPr/>
          <a:lstStyle/>
          <a:p>
            <a:pPr>
              <a:defRPr/>
            </a:pPr>
            <a:fld id="{978C93D2-0CD3-44E6-B74B-98515F7048D2}" type="slidenum">
              <a:rPr lang="ar-SA" smtClean="0"/>
              <a:pPr>
                <a:defRPr/>
              </a:pPr>
              <a:t>36</a:t>
            </a:fld>
            <a:endParaRPr lang="en-US"/>
          </a:p>
        </p:txBody>
      </p:sp>
      <p:sp>
        <p:nvSpPr>
          <p:cNvPr id="9" name="عنصر نائب للتذييل 8"/>
          <p:cNvSpPr>
            <a:spLocks noGrp="1"/>
          </p:cNvSpPr>
          <p:nvPr>
            <p:ph type="ftr" sz="quarter" idx="11"/>
          </p:nvPr>
        </p:nvSpPr>
        <p:spPr/>
        <p:txBody>
          <a:bodyPr/>
          <a:lstStyle/>
          <a:p>
            <a:pPr>
              <a:defRPr/>
            </a:pPr>
            <a:r>
              <a:rPr lang="en-US" smtClean="0"/>
              <a:t>CHS383</a:t>
            </a:r>
            <a:endParaRPr lang="en-US"/>
          </a:p>
        </p:txBody>
      </p:sp>
    </p:spTree>
  </p:cSld>
  <p:clrMapOvr>
    <a:masterClrMapping/>
  </p:clrMapOvr>
  <p:transition>
    <p:push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a:off x="2483768" y="0"/>
            <a:ext cx="3791344" cy="40011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222222"/>
                </a:solidFill>
                <a:effectLst/>
                <a:latin typeface="Arial Narrow" pitchFamily="34" charset="0"/>
                <a:ea typeface="Times New Roman" pitchFamily="18" charset="0"/>
                <a:cs typeface="Times New Roman" pitchFamily="18" charset="0"/>
              </a:rPr>
              <a:t>SOCIAL THEORIES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مستطيل 6"/>
          <p:cNvSpPr/>
          <p:nvPr/>
        </p:nvSpPr>
        <p:spPr>
          <a:xfrm>
            <a:off x="928662" y="692696"/>
            <a:ext cx="7358114" cy="4708981"/>
          </a:xfrm>
          <a:prstGeom prst="rect">
            <a:avLst/>
          </a:prstGeom>
          <a:solidFill>
            <a:srgbClr val="002060"/>
          </a:solidFill>
        </p:spPr>
        <p:txBody>
          <a:bodyPr wrap="square">
            <a:spAutoFit/>
          </a:bodyPr>
          <a:lstStyle/>
          <a:p>
            <a:pPr algn="l" rtl="0" fontAlgn="t"/>
            <a:r>
              <a:rPr lang="en-US" sz="2000" b="1" dirty="0" smtClean="0">
                <a:latin typeface="Arial Narrow"/>
                <a:hlinkClick r:id="rId3"/>
              </a:rPr>
              <a:t>Theories micro level</a:t>
            </a:r>
            <a:r>
              <a:rPr lang="en-US" sz="2000" dirty="0" smtClean="0"/>
              <a:t>▪ </a:t>
            </a:r>
            <a:r>
              <a:rPr lang="en-US" sz="2000" dirty="0" smtClean="0">
                <a:hlinkClick r:id="rId4"/>
              </a:rPr>
              <a:t>Argumentation Theory</a:t>
            </a:r>
            <a:endParaRPr lang="en-US" sz="2000" dirty="0" smtClean="0"/>
          </a:p>
          <a:p>
            <a:pPr algn="l" rtl="0" fontAlgn="t"/>
            <a:r>
              <a:rPr lang="en-US" sz="2000" dirty="0" smtClean="0"/>
              <a:t>▪ </a:t>
            </a:r>
            <a:r>
              <a:rPr lang="en-US" sz="2000" dirty="0" smtClean="0">
                <a:hlinkClick r:id="rId5"/>
              </a:rPr>
              <a:t>Cognitive Dissonance theory</a:t>
            </a:r>
            <a:endParaRPr lang="en-US" sz="2000" dirty="0" smtClean="0"/>
          </a:p>
          <a:p>
            <a:pPr algn="l" rtl="0" fontAlgn="t"/>
            <a:r>
              <a:rPr lang="en-US" sz="2000" dirty="0" smtClean="0"/>
              <a:t>▪ </a:t>
            </a:r>
            <a:r>
              <a:rPr lang="en-US" sz="2000" dirty="0" smtClean="0">
                <a:hlinkClick r:id="rId6"/>
              </a:rPr>
              <a:t>Elaboration Likelihood Model</a:t>
            </a:r>
            <a:endParaRPr lang="en-US" sz="2000" dirty="0" smtClean="0"/>
          </a:p>
          <a:p>
            <a:pPr algn="l" rtl="0" fontAlgn="t"/>
            <a:r>
              <a:rPr lang="en-US" sz="2000" dirty="0" smtClean="0"/>
              <a:t>▪ </a:t>
            </a:r>
            <a:r>
              <a:rPr lang="en-US" sz="2000" dirty="0" smtClean="0">
                <a:hlinkClick r:id="rId7"/>
              </a:rPr>
              <a:t>Model of Text Comprehension</a:t>
            </a:r>
            <a:endParaRPr lang="en-US" sz="2000" dirty="0" smtClean="0"/>
          </a:p>
          <a:p>
            <a:pPr algn="l" rtl="0" fontAlgn="t"/>
            <a:r>
              <a:rPr lang="en-US" sz="2000" dirty="0" smtClean="0"/>
              <a:t>▪ </a:t>
            </a:r>
            <a:r>
              <a:rPr lang="en-US" sz="2000" dirty="0" smtClean="0">
                <a:hlinkClick r:id="rId8"/>
              </a:rPr>
              <a:t>Semiotics</a:t>
            </a:r>
            <a:endParaRPr lang="en-US" sz="2000" dirty="0" smtClean="0"/>
          </a:p>
          <a:p>
            <a:pPr algn="l" rtl="0" fontAlgn="t"/>
            <a:r>
              <a:rPr lang="en-US" sz="2000" dirty="0" smtClean="0"/>
              <a:t>▪ </a:t>
            </a:r>
            <a:r>
              <a:rPr lang="en-US" sz="2000" dirty="0" smtClean="0">
                <a:hlinkClick r:id="rId9"/>
              </a:rPr>
              <a:t>Speech Act</a:t>
            </a:r>
            <a:endParaRPr lang="en-US" sz="2000" dirty="0" smtClean="0"/>
          </a:p>
          <a:p>
            <a:pPr algn="l" rtl="0" fontAlgn="t"/>
            <a:r>
              <a:rPr lang="en-US" sz="2000" dirty="0" smtClean="0"/>
              <a:t>▪ </a:t>
            </a:r>
            <a:r>
              <a:rPr lang="en-US" sz="2000" dirty="0" smtClean="0">
                <a:hlinkClick r:id="rId10"/>
              </a:rPr>
              <a:t>Uncertainty Reduction Theory</a:t>
            </a:r>
            <a:endParaRPr lang="en-US" sz="2000" dirty="0" smtClean="0"/>
          </a:p>
          <a:p>
            <a:pPr algn="l" rtl="0" fontAlgn="t"/>
            <a:r>
              <a:rPr lang="en-US" sz="2000" b="1" dirty="0" smtClean="0">
                <a:latin typeface="Arial Narrow"/>
                <a:hlinkClick r:id="rId11"/>
              </a:rPr>
              <a:t>Theories macro level</a:t>
            </a:r>
            <a:r>
              <a:rPr lang="en-US" sz="2000" dirty="0" smtClean="0"/>
              <a:t>▪ </a:t>
            </a:r>
            <a:r>
              <a:rPr lang="en-US" sz="2000" dirty="0" smtClean="0">
                <a:hlinkClick r:id="rId12"/>
              </a:rPr>
              <a:t>Agenda Setting Theory</a:t>
            </a:r>
            <a:endParaRPr lang="en-US" sz="2000" dirty="0" smtClean="0"/>
          </a:p>
          <a:p>
            <a:pPr algn="l" rtl="0" fontAlgn="t"/>
            <a:r>
              <a:rPr lang="en-US" sz="2000" dirty="0" smtClean="0"/>
              <a:t>▪ </a:t>
            </a:r>
            <a:r>
              <a:rPr lang="en-US" sz="2000" dirty="0" smtClean="0">
                <a:hlinkClick r:id="rId13"/>
              </a:rPr>
              <a:t>Cultivation Theory</a:t>
            </a:r>
            <a:endParaRPr lang="en-US" sz="2000" dirty="0" smtClean="0"/>
          </a:p>
          <a:p>
            <a:pPr algn="l" rtl="0" fontAlgn="t"/>
            <a:r>
              <a:rPr lang="en-US" sz="2000" dirty="0" smtClean="0"/>
              <a:t>▪ </a:t>
            </a:r>
            <a:r>
              <a:rPr lang="en-US" sz="2000" dirty="0" smtClean="0">
                <a:hlinkClick r:id="rId14"/>
              </a:rPr>
              <a:t>Diffusion of Innovations Theory</a:t>
            </a:r>
            <a:endParaRPr lang="en-US" sz="2000" dirty="0" smtClean="0"/>
          </a:p>
          <a:p>
            <a:pPr algn="l" rtl="0" fontAlgn="t"/>
            <a:r>
              <a:rPr lang="en-US" sz="2000" dirty="0" smtClean="0"/>
              <a:t>▪ </a:t>
            </a:r>
            <a:r>
              <a:rPr lang="en-US" sz="2000" dirty="0" smtClean="0">
                <a:hlinkClick r:id="rId15"/>
              </a:rPr>
              <a:t>Hypodermic Needle Theory</a:t>
            </a:r>
            <a:endParaRPr lang="en-US" sz="2000" dirty="0" smtClean="0"/>
          </a:p>
          <a:p>
            <a:pPr algn="l" rtl="0" fontAlgn="t"/>
            <a:r>
              <a:rPr lang="en-US" sz="2000" dirty="0" smtClean="0"/>
              <a:t>▪ </a:t>
            </a:r>
            <a:r>
              <a:rPr lang="en-US" sz="2000" dirty="0" smtClean="0">
                <a:hlinkClick r:id="rId16"/>
              </a:rPr>
              <a:t>Medium Theory</a:t>
            </a:r>
            <a:endParaRPr lang="en-US" sz="2000" dirty="0" smtClean="0"/>
          </a:p>
          <a:p>
            <a:pPr algn="l" rtl="0" fontAlgn="t"/>
            <a:r>
              <a:rPr lang="en-US" sz="2000" dirty="0" smtClean="0"/>
              <a:t>▪ </a:t>
            </a:r>
            <a:r>
              <a:rPr lang="en-US" sz="2000" dirty="0" smtClean="0">
                <a:hlinkClick r:id="rId17"/>
              </a:rPr>
              <a:t>Priming</a:t>
            </a:r>
            <a:endParaRPr lang="en-US" sz="2000" dirty="0" smtClean="0"/>
          </a:p>
          <a:p>
            <a:pPr algn="l" rtl="0" fontAlgn="t"/>
            <a:r>
              <a:rPr lang="en-US" sz="2000" dirty="0" smtClean="0"/>
              <a:t>▪ </a:t>
            </a:r>
            <a:r>
              <a:rPr lang="en-US" sz="2000" dirty="0" smtClean="0">
                <a:hlinkClick r:id="rId18"/>
              </a:rPr>
              <a:t>Spiral of Silence</a:t>
            </a:r>
            <a:endParaRPr lang="en-US" sz="2000" dirty="0" smtClean="0"/>
          </a:p>
          <a:p>
            <a:pPr algn="l" rtl="0" fontAlgn="t"/>
            <a:r>
              <a:rPr lang="en-US" sz="2000" dirty="0" smtClean="0"/>
              <a:t>▪ </a:t>
            </a:r>
            <a:r>
              <a:rPr lang="en-US" sz="2000" dirty="0" smtClean="0">
                <a:hlinkClick r:id="rId19"/>
              </a:rPr>
              <a:t>Two Step Flow Th</a:t>
            </a:r>
            <a:r>
              <a:rPr lang="en-US" sz="2000" dirty="0" smtClean="0"/>
              <a:t>eory </a:t>
            </a:r>
            <a:endParaRPr lang="ar-SA" sz="2000" dirty="0"/>
          </a:p>
        </p:txBody>
      </p:sp>
      <p:sp>
        <p:nvSpPr>
          <p:cNvPr id="8" name="مستطيل 7"/>
          <p:cNvSpPr/>
          <p:nvPr/>
        </p:nvSpPr>
        <p:spPr>
          <a:xfrm>
            <a:off x="1000100" y="5857892"/>
            <a:ext cx="7429552"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dirty="0" smtClean="0">
                <a:hlinkClick r:id="rId20"/>
              </a:rPr>
              <a:t>http://www.utwente.nl/cw/theorieenoverzicht/Levels%20of%20theories</a:t>
            </a:r>
            <a:r>
              <a:rPr lang="en-US" dirty="0" smtClean="0"/>
              <a:t> </a:t>
            </a:r>
            <a:endParaRPr lang="ar-SA" dirty="0"/>
          </a:p>
        </p:txBody>
      </p:sp>
      <p:sp>
        <p:nvSpPr>
          <p:cNvPr id="5" name="عنصر نائب للتاريخ 4"/>
          <p:cNvSpPr>
            <a:spLocks noGrp="1"/>
          </p:cNvSpPr>
          <p:nvPr>
            <p:ph type="dt" sz="half" idx="10"/>
          </p:nvPr>
        </p:nvSpPr>
        <p:spPr/>
        <p:txBody>
          <a:bodyPr/>
          <a:lstStyle/>
          <a:p>
            <a:pPr>
              <a:defRPr/>
            </a:pPr>
            <a:r>
              <a:rPr lang="ar-SA" smtClean="0"/>
              <a:t>JohaliSOCHE2014_2017</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37</a:t>
            </a:fld>
            <a:endParaRPr lang="en-US"/>
          </a:p>
        </p:txBody>
      </p:sp>
      <p:sp>
        <p:nvSpPr>
          <p:cNvPr id="9" name="عنصر نائب للتذييل 8"/>
          <p:cNvSpPr>
            <a:spLocks noGrp="1"/>
          </p:cNvSpPr>
          <p:nvPr>
            <p:ph type="ftr" sz="quarter" idx="11"/>
          </p:nvPr>
        </p:nvSpPr>
        <p:spPr/>
        <p:txBody>
          <a:bodyPr/>
          <a:lstStyle/>
          <a:p>
            <a:pPr>
              <a:defRPr/>
            </a:pPr>
            <a:r>
              <a:rPr lang="en-US" smtClean="0"/>
              <a:t>CHS383</a:t>
            </a:r>
            <a:endParaRPr lang="en-US"/>
          </a:p>
        </p:txBody>
      </p:sp>
    </p:spTree>
  </p:cSld>
  <p:clrMapOvr>
    <a:masterClrMapping/>
  </p:clrMapOvr>
  <p:transition>
    <p:push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a:off x="2857488" y="116632"/>
            <a:ext cx="3658728" cy="369332"/>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222222"/>
                </a:solidFill>
                <a:effectLst/>
                <a:latin typeface="Arial Narrow" pitchFamily="34" charset="0"/>
                <a:ea typeface="Times New Roman" pitchFamily="18" charset="0"/>
                <a:cs typeface="Times New Roman" pitchFamily="18" charset="0"/>
              </a:rPr>
              <a:t>SOCIAL COGNITIVE THEORY </a:t>
            </a:r>
            <a:r>
              <a:rPr kumimoji="0" lang="en-US" sz="1800" b="1" i="0" u="none" strike="noStrike" cap="none" normalizeH="0" baseline="0" dirty="0" smtClean="0">
                <a:ln>
                  <a:noFill/>
                </a:ln>
                <a:solidFill>
                  <a:srgbClr val="222222"/>
                </a:solidFill>
                <a:effectLst/>
                <a:latin typeface="Arial Narrow" pitchFamily="34" charset="0"/>
                <a:ea typeface="Times New Roman" pitchFamily="18" charset="0"/>
                <a:cs typeface="Times New Roman" pitchFamily="18" charset="0"/>
              </a:rPr>
              <a:t>SCT</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6" name="عنصر نائب للتاريخ 5"/>
          <p:cNvSpPr>
            <a:spLocks noGrp="1"/>
          </p:cNvSpPr>
          <p:nvPr>
            <p:ph type="dt" sz="half" idx="10"/>
          </p:nvPr>
        </p:nvSpPr>
        <p:spPr/>
        <p:txBody>
          <a:bodyPr/>
          <a:lstStyle/>
          <a:p>
            <a:pPr>
              <a:defRPr/>
            </a:pPr>
            <a:r>
              <a:rPr lang="ar-SA" smtClean="0"/>
              <a:t>JohaliSOCHE2014_2017</a:t>
            </a:r>
            <a:endParaRPr lang="en-US"/>
          </a:p>
        </p:txBody>
      </p:sp>
      <p:sp>
        <p:nvSpPr>
          <p:cNvPr id="7" name="عنصر نائب لرقم الشريحة 6"/>
          <p:cNvSpPr>
            <a:spLocks noGrp="1"/>
          </p:cNvSpPr>
          <p:nvPr>
            <p:ph type="sldNum" sz="quarter" idx="12"/>
          </p:nvPr>
        </p:nvSpPr>
        <p:spPr>
          <a:xfrm>
            <a:off x="6937375" y="6021288"/>
            <a:ext cx="1901825" cy="476250"/>
          </a:xfrm>
        </p:spPr>
        <p:txBody>
          <a:bodyPr/>
          <a:lstStyle/>
          <a:p>
            <a:pPr>
              <a:defRPr/>
            </a:pPr>
            <a:fld id="{978C93D2-0CD3-44E6-B74B-98515F7048D2}" type="slidenum">
              <a:rPr lang="ar-SA" smtClean="0"/>
              <a:pPr>
                <a:defRPr/>
              </a:pPr>
              <a:t>38</a:t>
            </a:fld>
            <a:endParaRPr lang="en-US"/>
          </a:p>
        </p:txBody>
      </p:sp>
      <p:sp>
        <p:nvSpPr>
          <p:cNvPr id="8" name="عنصر نائب للتذييل 7"/>
          <p:cNvSpPr>
            <a:spLocks noGrp="1"/>
          </p:cNvSpPr>
          <p:nvPr>
            <p:ph type="ftr" sz="quarter" idx="11"/>
          </p:nvPr>
        </p:nvSpPr>
        <p:spPr/>
        <p:txBody>
          <a:bodyPr/>
          <a:lstStyle/>
          <a:p>
            <a:pPr>
              <a:defRPr/>
            </a:pPr>
            <a:r>
              <a:rPr lang="en-US" smtClean="0"/>
              <a:t>CHS383</a:t>
            </a:r>
            <a:endParaRPr lang="en-US"/>
          </a:p>
        </p:txBody>
      </p:sp>
      <p:sp>
        <p:nvSpPr>
          <p:cNvPr id="11265" name="Rectangle 1"/>
          <p:cNvSpPr>
            <a:spLocks noChangeArrowheads="1"/>
          </p:cNvSpPr>
          <p:nvPr/>
        </p:nvSpPr>
        <p:spPr bwMode="auto">
          <a:xfrm>
            <a:off x="467544" y="508030"/>
            <a:ext cx="8352928" cy="5632311"/>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History and Orientation</a:t>
            </a:r>
            <a:endParaRPr kumimoji="0" lang="en-US" sz="1400" b="0" i="0" u="none" strike="noStrike" cap="none" normalizeH="0" baseline="0" dirty="0" smtClean="0">
              <a:ln>
                <a:noFill/>
              </a:ln>
              <a:solidFill>
                <a:sysClr val="windowText" lastClr="00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In 1941 Miller and Dollard proposed the theory of social learning</a:t>
            </a:r>
            <a:r>
              <a:rPr kumimoji="0" lang="en-US" sz="2400" b="0" i="0"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In 1963 </a:t>
            </a:r>
            <a:r>
              <a:rPr kumimoji="0" lang="en-US" sz="2400" b="1" i="1" u="none" strike="noStrike" cap="none" normalizeH="0" baseline="0" dirty="0" err="1" smtClean="0">
                <a:ln>
                  <a:noFill/>
                </a:ln>
                <a:solidFill>
                  <a:sysClr val="windowText" lastClr="000000"/>
                </a:solidFill>
                <a:effectLst/>
                <a:latin typeface="Calibri" pitchFamily="34" charset="0"/>
                <a:ea typeface="Times New Roman" pitchFamily="18" charset="0"/>
                <a:cs typeface="Arial" pitchFamily="34" charset="0"/>
              </a:rPr>
              <a:t>Bandura</a:t>
            </a:r>
            <a:r>
              <a:rPr kumimoji="0" lang="en-US" sz="2400" b="1" i="1"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 and Walters broadened the social learning theory </a:t>
            </a:r>
            <a:r>
              <a:rPr kumimoji="0" lang="en-US" sz="2400" b="0" i="1"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with the principles of observational learning and vicarious reinforcement</a:t>
            </a:r>
            <a:r>
              <a:rPr kumimoji="0" lang="en-US" sz="2400" b="0" i="0"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 </a:t>
            </a:r>
            <a:r>
              <a:rPr kumimoji="0" lang="en-US" sz="2400" b="0" i="0" u="none" strike="noStrike" cap="none" normalizeH="0" baseline="0" dirty="0" err="1" smtClean="0">
                <a:ln>
                  <a:noFill/>
                </a:ln>
                <a:solidFill>
                  <a:sysClr val="windowText" lastClr="000000"/>
                </a:solidFill>
                <a:effectLst/>
                <a:latin typeface="Calibri" pitchFamily="34" charset="0"/>
                <a:ea typeface="Times New Roman" pitchFamily="18" charset="0"/>
                <a:cs typeface="Arial" pitchFamily="34" charset="0"/>
              </a:rPr>
              <a:t>Bandura</a:t>
            </a:r>
            <a:r>
              <a:rPr kumimoji="0" lang="en-US" sz="2400" b="0" i="0"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 provided his </a:t>
            </a:r>
            <a:r>
              <a:rPr kumimoji="0" lang="en-US" sz="2400" b="0" i="1"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concept of self-efficacy in 1977</a:t>
            </a:r>
            <a:r>
              <a:rPr kumimoji="0" lang="en-US" sz="2400" b="0" i="0"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 while he refuted the traditional learning theory for understanding learning. </a:t>
            </a:r>
            <a:endParaRPr kumimoji="0" lang="en-US" sz="1400" b="0" i="0" u="none" strike="noStrike" cap="none" normalizeH="0" baseline="0" dirty="0" smtClean="0">
              <a:ln>
                <a:noFill/>
              </a:ln>
              <a:solidFill>
                <a:sysClr val="windowText" lastClr="00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The Social Cognitive Theory is relevant to health communication</a:t>
            </a:r>
            <a:r>
              <a:rPr kumimoji="0" lang="en-US" sz="2400" b="0" i="0"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 </a:t>
            </a:r>
            <a:r>
              <a:rPr kumimoji="0" lang="en-US" sz="2400" b="1" i="0"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First,</a:t>
            </a:r>
            <a:r>
              <a:rPr kumimoji="0" lang="en-US" sz="2400" b="0" i="0"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 the theory </a:t>
            </a:r>
            <a:r>
              <a:rPr kumimoji="0" lang="en-US" sz="2400" b="0" i="1"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deals with cognitive, emotional aspects and aspects of behavior for understanding behavioral change</a:t>
            </a:r>
            <a:r>
              <a:rPr kumimoji="0" lang="en-US" sz="2400" b="0" i="0"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Second</a:t>
            </a:r>
            <a:r>
              <a:rPr kumimoji="0" lang="en-US" sz="2400" b="0" i="0"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 the concepts of the </a:t>
            </a:r>
            <a:r>
              <a:rPr kumimoji="0" lang="en-US" sz="2400" b="1" i="1"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SCT provide ways for new behavioral research in health education.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Finally,</a:t>
            </a:r>
            <a:r>
              <a:rPr kumimoji="0" lang="en-US" sz="2400" b="0" i="0" u="none" strike="noStrike" cap="none" normalizeH="0" baseline="0" dirty="0" smtClean="0">
                <a:ln>
                  <a:noFill/>
                </a:ln>
                <a:solidFill>
                  <a:sysClr val="windowText" lastClr="000000"/>
                </a:solidFill>
                <a:effectLst/>
                <a:latin typeface="Calibri" pitchFamily="34" charset="0"/>
                <a:ea typeface="Times New Roman" pitchFamily="18" charset="0"/>
                <a:cs typeface="Arial" pitchFamily="34" charset="0"/>
              </a:rPr>
              <a:t> ideas for other theoretical areas such as psychology are welcome to provide new insights and understanding. </a:t>
            </a:r>
            <a:endParaRPr kumimoji="0" lang="en-US" sz="3600" b="0" i="0" u="none" strike="noStrike" cap="none" normalizeH="0" baseline="0" dirty="0" smtClean="0">
              <a:ln>
                <a:noFill/>
              </a:ln>
              <a:solidFill>
                <a:sysClr val="windowText" lastClr="000000"/>
              </a:solidFill>
              <a:effectLst/>
              <a:latin typeface="Arial" pitchFamily="34" charset="0"/>
              <a:cs typeface="Arial" pitchFamily="34" charset="0"/>
            </a:endParaRPr>
          </a:p>
        </p:txBody>
      </p:sp>
      <p:sp>
        <p:nvSpPr>
          <p:cNvPr id="9" name="مستطيل 8"/>
          <p:cNvSpPr/>
          <p:nvPr/>
        </p:nvSpPr>
        <p:spPr>
          <a:xfrm>
            <a:off x="899592" y="6109265"/>
            <a:ext cx="7416824" cy="200055"/>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sz="700" dirty="0" smtClean="0"/>
              <a:t>file:///C:/Users/win7/Documents/Plan%20for%20New%20Academic%20YEAR%202015/CHS383Johali1SoCHE2015/Literature%20Review/Social%20Cognitive%20Theory.htm</a:t>
            </a:r>
            <a:endParaRPr lang="en-US" sz="700" dirty="0"/>
          </a:p>
        </p:txBody>
      </p:sp>
    </p:spTree>
  </p:cSld>
  <p:clrMapOvr>
    <a:masterClrMapping/>
  </p:clrMapOvr>
  <p:transition>
    <p:push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a:off x="2857488" y="44624"/>
            <a:ext cx="3143272" cy="338554"/>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222222"/>
                </a:solidFill>
                <a:effectLst/>
                <a:latin typeface="Arial Narrow" pitchFamily="34" charset="0"/>
                <a:ea typeface="Times New Roman" pitchFamily="18" charset="0"/>
                <a:cs typeface="Times New Roman" pitchFamily="18" charset="0"/>
              </a:rPr>
              <a:t>SOCIAL COGNITIVE THEORY</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عنصر نائب للتاريخ 5"/>
          <p:cNvSpPr>
            <a:spLocks noGrp="1"/>
          </p:cNvSpPr>
          <p:nvPr>
            <p:ph type="dt" sz="half" idx="10"/>
          </p:nvPr>
        </p:nvSpPr>
        <p:spPr/>
        <p:txBody>
          <a:bodyPr/>
          <a:lstStyle/>
          <a:p>
            <a:pPr>
              <a:defRPr/>
            </a:pPr>
            <a:r>
              <a:rPr lang="ar-SA" smtClean="0"/>
              <a:t>JohaliSOCHE2014_2017</a:t>
            </a:r>
            <a:endParaRPr lang="en-US"/>
          </a:p>
        </p:txBody>
      </p:sp>
      <p:sp>
        <p:nvSpPr>
          <p:cNvPr id="7" name="عنصر نائب لرقم الشريحة 6"/>
          <p:cNvSpPr>
            <a:spLocks noGrp="1"/>
          </p:cNvSpPr>
          <p:nvPr>
            <p:ph type="sldNum" sz="quarter" idx="12"/>
          </p:nvPr>
        </p:nvSpPr>
        <p:spPr>
          <a:xfrm>
            <a:off x="6937375" y="6021288"/>
            <a:ext cx="1901825" cy="476250"/>
          </a:xfrm>
        </p:spPr>
        <p:txBody>
          <a:bodyPr/>
          <a:lstStyle/>
          <a:p>
            <a:pPr>
              <a:defRPr/>
            </a:pPr>
            <a:fld id="{978C93D2-0CD3-44E6-B74B-98515F7048D2}" type="slidenum">
              <a:rPr lang="ar-SA" smtClean="0"/>
              <a:pPr>
                <a:defRPr/>
              </a:pPr>
              <a:t>39</a:t>
            </a:fld>
            <a:endParaRPr lang="en-US"/>
          </a:p>
        </p:txBody>
      </p:sp>
      <p:sp>
        <p:nvSpPr>
          <p:cNvPr id="8" name="عنصر نائب للتذييل 7"/>
          <p:cNvSpPr>
            <a:spLocks noGrp="1"/>
          </p:cNvSpPr>
          <p:nvPr>
            <p:ph type="ftr" sz="quarter" idx="11"/>
          </p:nvPr>
        </p:nvSpPr>
        <p:spPr/>
        <p:txBody>
          <a:bodyPr/>
          <a:lstStyle/>
          <a:p>
            <a:pPr>
              <a:defRPr/>
            </a:pPr>
            <a:r>
              <a:rPr lang="en-US" smtClean="0"/>
              <a:t>CHS383</a:t>
            </a:r>
            <a:endParaRPr lang="en-US"/>
          </a:p>
        </p:txBody>
      </p:sp>
      <p:sp>
        <p:nvSpPr>
          <p:cNvPr id="9" name="مستطيل 8"/>
          <p:cNvSpPr/>
          <p:nvPr/>
        </p:nvSpPr>
        <p:spPr>
          <a:xfrm>
            <a:off x="899592" y="6469305"/>
            <a:ext cx="7416824" cy="200055"/>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sz="700" dirty="0" smtClean="0"/>
              <a:t>file:///C:/Users/win7/Documents/Plan%20for%20New%20Academic%20YEAR%202015/CHS383Johali1SoCHE2015/Literature%20Review/Social%20Cognitive%20Theory.htm</a:t>
            </a:r>
            <a:endParaRPr lang="en-US" sz="700" dirty="0"/>
          </a:p>
        </p:txBody>
      </p:sp>
      <p:sp>
        <p:nvSpPr>
          <p:cNvPr id="104449" name="Rectangle 1"/>
          <p:cNvSpPr>
            <a:spLocks noChangeArrowheads="1"/>
          </p:cNvSpPr>
          <p:nvPr/>
        </p:nvSpPr>
        <p:spPr bwMode="auto">
          <a:xfrm>
            <a:off x="360040" y="61175"/>
            <a:ext cx="8388424" cy="6617196"/>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Core Assumptions and Statements</a:t>
            </a:r>
            <a:endParaRPr kumimoji="0" lang="en-US"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social cognitive theory explains how people acquire and maintain certain behavioral patterns</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while also providing the basis for intervention strategies (</a:t>
            </a:r>
            <a:r>
              <a:rPr kumimoji="0" lang="en-US"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Bandura</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1997). Evaluating behavioral change depends on the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factors</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environment, people and behavior</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SCT provides a framework for designing, implementing and evaluating programs.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Environment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refers to the factors that can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affect a person’s behavior.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There are social and physical environments.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Social environment include family members, friends and colleagues</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Physical environment is the size of a room, the ambient temperature or the availability of certain foods</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Environment and </a:t>
            </a: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situation</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provide the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framework for understanding behavior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Parraga</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1990). The situation refers to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cognitive or mental</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representations of the environment that may affect a person’s behavior.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situation is a person’s perception</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of the </a:t>
            </a: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lace, time, physical features and activity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Glanz</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et al, 2002). </a:t>
            </a:r>
            <a:endParaRPr kumimoji="0" lang="en-US"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three factors environment, people and behavior are constantly influencing each other.</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Behavior is not simply the result of the environment and the person</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just as the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environment is not simply the result of the person and behavior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Glanz</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et al, 2002). The environment provides models for behavior.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Observational learning</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occurs </a:t>
            </a: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when a person watches the actions of another person and the reinforcements that the person receives</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Bandura</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1997). The concept of behavior can be viewed in many ways. </a:t>
            </a: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Behavioral capability means that if a person is to perform a behavior he must know what the</a:t>
            </a:r>
            <a:r>
              <a:rPr kumimoji="0" lang="en-US" b="0" i="1"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behavior is and have the skills to perform it. </a:t>
            </a:r>
            <a:endParaRPr kumimoji="0" lang="en-US" sz="2800" b="0" i="1"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push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6143668"/>
          </a:xfrm>
        </p:spPr>
        <p:txBody>
          <a:bodyPr/>
          <a:lstStyle/>
          <a:p>
            <a:pPr marL="533400" algn="just" rtl="0">
              <a:buNone/>
              <a:tabLst>
                <a:tab pos="441325" algn="l"/>
              </a:tabLst>
            </a:pPr>
            <a:r>
              <a:rPr lang="en-US" sz="1400" i="1" dirty="0" smtClean="0"/>
              <a:t>My role is to promote and help to be ready and willing to have meaningful lifelong learning" But I can't think instead of you…You have to .."  </a:t>
            </a:r>
            <a:endParaRPr lang="en-US" sz="1400" dirty="0" smtClean="0"/>
          </a:p>
          <a:p>
            <a:pPr marL="0" indent="268288" algn="just" rtl="0">
              <a:buNone/>
            </a:pPr>
            <a:r>
              <a:rPr lang="en-US" sz="1400" dirty="0" smtClean="0"/>
              <a:t>The above statement is the summary of my teaching philosophy. Based on my postgraduate education and its following experiential earning "Student Centered" is my favorite approach. However, we have no choice; we have to follow our higher national educational system and its procedures with slightly modification to achieve the above vision.  As an introduction to my teaching philosophy in my teaching and learning plan, lecture, assignments instructions and student assessment feedback, I use the most related Islamic teachings and Arabic Proverbs that can motivate and promote my students be active, independent thinker, honest and creative hard workers to satisfy themselves, their relatives and patients. The most motivating statements SUCH AS:  </a:t>
            </a:r>
          </a:p>
          <a:p>
            <a:pPr lvl="0" algn="ctr">
              <a:buNone/>
            </a:pPr>
            <a:r>
              <a:rPr lang="ar-SA" sz="1400" b="1" dirty="0" smtClean="0"/>
              <a:t>وَمَنْ يَتَّقِ اللهَ يَجْعَلْ لَهُ مَخْرَجًا * وَيَرْزُقْهُ مِنْ حَيْثُ لاَ يَحْتَسِبُ </a:t>
            </a:r>
            <a:r>
              <a:rPr lang="en-US" sz="1400" b="1" dirty="0" smtClean="0">
                <a:sym typeface="AGA Arabesque"/>
              </a:rPr>
              <a:t></a:t>
            </a:r>
            <a:r>
              <a:rPr lang="ar-SA" sz="1400" b="1" dirty="0" smtClean="0"/>
              <a:t> [الطلاق/2، 3]</a:t>
            </a:r>
            <a:endParaRPr lang="en-US" sz="1400" dirty="0" smtClean="0"/>
          </a:p>
          <a:p>
            <a:pPr lvl="0" algn="ctr">
              <a:buNone/>
            </a:pPr>
            <a:r>
              <a:rPr lang="ar-SA" sz="1400" b="1" dirty="0" smtClean="0"/>
              <a:t>إِنْ تَتَّقُوا اللهَ يَجْعَلْ لَكُمْ فُرْقَانًا</a:t>
            </a:r>
            <a:r>
              <a:rPr lang="en-US" sz="1400" b="1" dirty="0" smtClean="0">
                <a:sym typeface="AGA Arabesque"/>
              </a:rPr>
              <a:t></a:t>
            </a:r>
            <a:r>
              <a:rPr lang="en-US" sz="1400" b="1" dirty="0" smtClean="0"/>
              <a:t> </a:t>
            </a:r>
            <a:r>
              <a:rPr lang="ar-SA" sz="1400" b="1" dirty="0" smtClean="0"/>
              <a:t> [الأنفال/29].</a:t>
            </a:r>
            <a:endParaRPr lang="en-US" sz="1400" dirty="0" smtClean="0"/>
          </a:p>
          <a:p>
            <a:pPr lvl="0" algn="ctr">
              <a:buNone/>
            </a:pPr>
            <a:r>
              <a:rPr lang="ar-SA" sz="1400" b="1" dirty="0" smtClean="0"/>
              <a:t>وقول رسوله الكريم نبينا ”محمد“ عليه أفضل الصلاة والسلام، عن أنس بن مالك رضي الله عنه:</a:t>
            </a:r>
            <a:endParaRPr lang="en-US" sz="1400" dirty="0" smtClean="0"/>
          </a:p>
          <a:p>
            <a:pPr lvl="0" algn="ctr">
              <a:buNone/>
            </a:pPr>
            <a:r>
              <a:rPr lang="ar-SA" sz="1400" b="1" dirty="0" smtClean="0"/>
              <a:t>( لا يؤمن أحدكم حتى يحب لأخيه ما يحب لنفسه)  أخرجه البخاري</a:t>
            </a:r>
            <a:endParaRPr lang="en-US" sz="1400" dirty="0" smtClean="0"/>
          </a:p>
          <a:p>
            <a:pPr lvl="0" algn="ctr">
              <a:buNone/>
            </a:pPr>
            <a:r>
              <a:rPr lang="ar-SA" sz="1400" b="1" dirty="0" smtClean="0"/>
              <a:t>وقوله صلى الله علية وسلم (كان الله في عون العبد ما كان العبد في عون أخيه)  رواه مسلم وأبو داود والترمذي</a:t>
            </a:r>
            <a:endParaRPr lang="en-US" sz="1400" dirty="0" smtClean="0"/>
          </a:p>
          <a:p>
            <a:pPr lvl="0" algn="just" rtl="0">
              <a:buNone/>
            </a:pPr>
            <a:r>
              <a:rPr lang="en-US" sz="1400" b="1" dirty="0" smtClean="0"/>
              <a:t>These Islamic Calls are our Evidences to assure Quality of Profession; Quality of  NHEPC &amp; Quality of Life today and for the Day after.</a:t>
            </a:r>
            <a:endParaRPr lang="en-US" sz="1400" dirty="0" smtClean="0"/>
          </a:p>
          <a:p>
            <a:pPr lvl="0" algn="just" rtl="0">
              <a:buNone/>
            </a:pPr>
            <a:r>
              <a:rPr lang="en-US" sz="1400" dirty="0" smtClean="0"/>
              <a:t>Meanwhile, do not forget the most common Arab Proverb:</a:t>
            </a:r>
          </a:p>
          <a:p>
            <a:pPr algn="ctr" rtl="0">
              <a:buNone/>
            </a:pPr>
            <a:r>
              <a:rPr lang="en-US" sz="1400" dirty="0" smtClean="0"/>
              <a:t>“</a:t>
            </a:r>
            <a:r>
              <a:rPr lang="en-US" sz="1400" b="1" i="1" dirty="0" smtClean="0"/>
              <a:t>Nothing Itching Your Skin like Your Nail”</a:t>
            </a:r>
            <a:endParaRPr lang="en-US" sz="1400" dirty="0" smtClean="0"/>
          </a:p>
          <a:p>
            <a:pPr lvl="0" algn="just" rtl="0">
              <a:buNone/>
            </a:pPr>
            <a:r>
              <a:rPr lang="en-US" sz="1400" b="1" i="1" dirty="0" smtClean="0"/>
              <a:t>All the Learners will success; Except the one Who DO NOT Welling to Success”</a:t>
            </a:r>
            <a:r>
              <a:rPr lang="en-US" sz="1400" b="1" dirty="0" smtClean="0"/>
              <a:t> – mainly absent and who don’t care</a:t>
            </a:r>
            <a:endParaRPr lang="en-US" sz="1400" dirty="0" smtClean="0"/>
          </a:p>
          <a:p>
            <a:pPr lvl="0" algn="ctr" rtl="0">
              <a:buNone/>
            </a:pPr>
            <a:r>
              <a:rPr lang="en-US" sz="1400" b="1" i="1" dirty="0" smtClean="0"/>
              <a:t>Thus, “</a:t>
            </a:r>
            <a:r>
              <a:rPr lang="en-US" sz="1400" dirty="0" smtClean="0"/>
              <a:t>Be Ready and Willing to Success You Will Success ” </a:t>
            </a:r>
          </a:p>
          <a:p>
            <a:pPr algn="just" rtl="0">
              <a:buNone/>
            </a:pPr>
            <a:r>
              <a:rPr lang="en-US" sz="1400" dirty="0" smtClean="0"/>
              <a:t>As I have taught you in CHS 282, I hope that you will be ‘learner who have to think, discover, reflect and be independent creative note taker and health educator, not just traditional ‘teacher dependent student’ who may not care to listen, hear, memorize and sure forget. </a:t>
            </a:r>
          </a:p>
          <a:p>
            <a:pPr algn="just" rtl="0"/>
            <a:endParaRPr lang="ar-SA" sz="2000" dirty="0"/>
          </a:p>
        </p:txBody>
      </p:sp>
      <p:sp>
        <p:nvSpPr>
          <p:cNvPr id="4" name="عنوان 1"/>
          <p:cNvSpPr>
            <a:spLocks noGrp="1"/>
          </p:cNvSpPr>
          <p:nvPr>
            <p:ph type="title"/>
          </p:nvPr>
        </p:nvSpPr>
        <p:spPr>
          <a:xfrm>
            <a:off x="2214546" y="-24"/>
            <a:ext cx="4643470" cy="428628"/>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2400" dirty="0" smtClean="0"/>
              <a:t>Lecturer Philosophy</a:t>
            </a:r>
            <a:endParaRPr lang="ar-SA" sz="2400" dirty="0"/>
          </a:p>
        </p:txBody>
      </p:sp>
      <p:sp>
        <p:nvSpPr>
          <p:cNvPr id="5" name="عنصر نائب للتاريخ 4"/>
          <p:cNvSpPr>
            <a:spLocks noGrp="1"/>
          </p:cNvSpPr>
          <p:nvPr>
            <p:ph type="dt" sz="half" idx="10"/>
          </p:nvPr>
        </p:nvSpPr>
        <p:spPr>
          <a:xfrm>
            <a:off x="-32" y="6530977"/>
            <a:ext cx="947718" cy="327047"/>
          </a:xfrm>
        </p:spPr>
        <p:txBody>
          <a:bodyPr/>
          <a:lstStyle/>
          <a:p>
            <a:pPr>
              <a:defRPr/>
            </a:pPr>
            <a:r>
              <a:rPr lang="ar-SA" sz="1000" smtClean="0"/>
              <a:t>JohaliSOCHE2014_2017</a:t>
            </a:r>
            <a:endParaRPr lang="en-US" sz="1000" dirty="0"/>
          </a:p>
        </p:txBody>
      </p:sp>
      <p:sp>
        <p:nvSpPr>
          <p:cNvPr id="6" name="عنصر نائب لرقم الشريحة 5"/>
          <p:cNvSpPr>
            <a:spLocks noGrp="1"/>
          </p:cNvSpPr>
          <p:nvPr>
            <p:ph type="sldNum" sz="quarter" idx="12"/>
          </p:nvPr>
        </p:nvSpPr>
        <p:spPr>
          <a:xfrm>
            <a:off x="8663046" y="6388101"/>
            <a:ext cx="480986" cy="327047"/>
          </a:xfrm>
        </p:spPr>
        <p:txBody>
          <a:bodyPr/>
          <a:lstStyle/>
          <a:p>
            <a:pPr>
              <a:defRPr/>
            </a:pPr>
            <a:fld id="{978C93D2-0CD3-44E6-B74B-98515F7048D2}" type="slidenum">
              <a:rPr lang="ar-SA" sz="1000" smtClean="0"/>
              <a:pPr>
                <a:defRPr/>
              </a:pPr>
              <a:t>4</a:t>
            </a:fld>
            <a:endParaRPr lang="en-US" sz="1000" dirty="0"/>
          </a:p>
        </p:txBody>
      </p:sp>
      <p:sp>
        <p:nvSpPr>
          <p:cNvPr id="7" name="عنصر نائب للتذييل 6"/>
          <p:cNvSpPr>
            <a:spLocks noGrp="1"/>
          </p:cNvSpPr>
          <p:nvPr>
            <p:ph type="ftr" sz="quarter" idx="11"/>
          </p:nvPr>
        </p:nvSpPr>
        <p:spPr>
          <a:xfrm>
            <a:off x="4500570" y="6637384"/>
            <a:ext cx="1285876" cy="220640"/>
          </a:xfrm>
        </p:spPr>
        <p:txBody>
          <a:bodyPr/>
          <a:lstStyle/>
          <a:p>
            <a:pPr>
              <a:defRPr/>
            </a:pPr>
            <a:r>
              <a:rPr lang="en-US" sz="1000" smtClean="0"/>
              <a:t>CHS383</a:t>
            </a:r>
            <a:endParaRPr lang="en-US" sz="1000" dirty="0"/>
          </a:p>
        </p:txBody>
      </p:sp>
    </p:spTree>
  </p:cSld>
  <p:clrMapOvr>
    <a:masterClrMapping/>
  </p:clrMapOvr>
  <p:transition>
    <p:push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a:off x="2857488" y="132021"/>
            <a:ext cx="3143272" cy="338554"/>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222222"/>
                </a:solidFill>
                <a:effectLst/>
                <a:latin typeface="Arial Narrow" pitchFamily="34" charset="0"/>
                <a:ea typeface="Times New Roman" pitchFamily="18" charset="0"/>
                <a:cs typeface="Times New Roman" pitchFamily="18" charset="0"/>
              </a:rPr>
              <a:t>SOCIAL COGNITIVE THEORY</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عنصر نائب للتاريخ 5"/>
          <p:cNvSpPr>
            <a:spLocks noGrp="1"/>
          </p:cNvSpPr>
          <p:nvPr>
            <p:ph type="dt" sz="half" idx="10"/>
          </p:nvPr>
        </p:nvSpPr>
        <p:spPr/>
        <p:txBody>
          <a:bodyPr/>
          <a:lstStyle/>
          <a:p>
            <a:pPr>
              <a:defRPr/>
            </a:pPr>
            <a:r>
              <a:rPr lang="ar-SA" smtClean="0"/>
              <a:t>JohaliSOCHE2014_2017</a:t>
            </a:r>
            <a:endParaRPr lang="en-US"/>
          </a:p>
        </p:txBody>
      </p:sp>
      <p:sp>
        <p:nvSpPr>
          <p:cNvPr id="7" name="عنصر نائب لرقم الشريحة 6"/>
          <p:cNvSpPr>
            <a:spLocks noGrp="1"/>
          </p:cNvSpPr>
          <p:nvPr>
            <p:ph type="sldNum" sz="quarter" idx="12"/>
          </p:nvPr>
        </p:nvSpPr>
        <p:spPr>
          <a:xfrm>
            <a:off x="6937375" y="6021288"/>
            <a:ext cx="1901825" cy="476250"/>
          </a:xfrm>
        </p:spPr>
        <p:txBody>
          <a:bodyPr/>
          <a:lstStyle/>
          <a:p>
            <a:pPr>
              <a:defRPr/>
            </a:pPr>
            <a:fld id="{978C93D2-0CD3-44E6-B74B-98515F7048D2}" type="slidenum">
              <a:rPr lang="ar-SA" smtClean="0"/>
              <a:pPr>
                <a:defRPr/>
              </a:pPr>
              <a:t>40</a:t>
            </a:fld>
            <a:endParaRPr lang="en-US"/>
          </a:p>
        </p:txBody>
      </p:sp>
      <p:sp>
        <p:nvSpPr>
          <p:cNvPr id="8" name="عنصر نائب للتذييل 7"/>
          <p:cNvSpPr>
            <a:spLocks noGrp="1"/>
          </p:cNvSpPr>
          <p:nvPr>
            <p:ph type="ftr" sz="quarter" idx="11"/>
          </p:nvPr>
        </p:nvSpPr>
        <p:spPr/>
        <p:txBody>
          <a:bodyPr/>
          <a:lstStyle/>
          <a:p>
            <a:pPr>
              <a:defRPr/>
            </a:pPr>
            <a:r>
              <a:rPr lang="en-US" smtClean="0"/>
              <a:t>CHS383</a:t>
            </a:r>
            <a:endParaRPr lang="en-US"/>
          </a:p>
        </p:txBody>
      </p:sp>
      <p:sp>
        <p:nvSpPr>
          <p:cNvPr id="9" name="مستطيل 8"/>
          <p:cNvSpPr/>
          <p:nvPr/>
        </p:nvSpPr>
        <p:spPr>
          <a:xfrm>
            <a:off x="899592" y="6469305"/>
            <a:ext cx="7416824" cy="200055"/>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sz="700" dirty="0" smtClean="0"/>
              <a:t>file:///C:/Users/win7/Documents/Plan%20for%20New%20Academic%20YEAR%202015/CHS383Johali1SoCHE2015/Literature%20Review/Social%20Cognitive%20Theory.htm</a:t>
            </a:r>
            <a:endParaRPr lang="en-US" sz="700" dirty="0"/>
          </a:p>
        </p:txBody>
      </p:sp>
      <p:sp>
        <p:nvSpPr>
          <p:cNvPr id="106497" name="Rectangle 1"/>
          <p:cNvSpPr>
            <a:spLocks noChangeArrowheads="1"/>
          </p:cNvSpPr>
          <p:nvPr/>
        </p:nvSpPr>
        <p:spPr bwMode="auto">
          <a:xfrm>
            <a:off x="467544" y="756429"/>
            <a:ext cx="8352928" cy="5186035"/>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Concepts of the Social Cognitive Theory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Glanz</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et al, 2002, p169</a:t>
            </a:r>
            <a:r>
              <a:rPr lang="en-US" sz="2000" dirty="0" smtClean="0">
                <a:solidFill>
                  <a:schemeClr val="tx1"/>
                </a:solidFill>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Environment:</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Factors physically external to the person; Provides opportunities and social support</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endParaRPr kumimoji="0" lang="en-US"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tabLst/>
            </a:pPr>
            <a:r>
              <a:rPr lang="en-US" i="1" dirty="0" smtClean="0">
                <a:solidFill>
                  <a:schemeClr val="tx1"/>
                </a:solidFill>
                <a:latin typeface="Times New Roman" pitchFamily="18" charset="0"/>
                <a:ea typeface="Times New Roman" pitchFamily="18" charset="0"/>
                <a:cs typeface="Times New Roman" pitchFamily="18" charset="0"/>
              </a:rPr>
              <a:t>2.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Situation:</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Perception of the environment; correct misperceptions and promote healthful forms</a:t>
            </a:r>
            <a:endParaRPr kumimoji="0" lang="en-US"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Behavioral capability:</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Knowledge and skill to perform a given behavior; promote mastery learning through skills training</a:t>
            </a:r>
            <a:endParaRPr kumimoji="0" lang="en-US"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Expectations:</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Anticipatory outcomes of a behavior; Model positive outcomes of healthful behavior</a:t>
            </a:r>
            <a:endParaRPr kumimoji="0" lang="en-US"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Expectancies:</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values that the person places on a given outcome, incentives; Present outcomes of change that have functional meaning</a:t>
            </a:r>
            <a:endParaRPr kumimoji="0" lang="en-US"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Self-control:</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Personal regulation of goal-directed behavior or performance; Provide opportunities for self-monitoring, goal setting, problem solving, and self-reward</a:t>
            </a:r>
            <a:endParaRPr kumimoji="0" lang="en-US" sz="11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push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a:off x="2857488" y="132021"/>
            <a:ext cx="3143272" cy="338554"/>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222222"/>
                </a:solidFill>
                <a:effectLst/>
                <a:latin typeface="Arial Narrow" pitchFamily="34" charset="0"/>
                <a:ea typeface="Times New Roman" pitchFamily="18" charset="0"/>
                <a:cs typeface="Times New Roman" pitchFamily="18" charset="0"/>
              </a:rPr>
              <a:t>SOCIAL COGNITIVE THEORY</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عنصر نائب للتاريخ 5"/>
          <p:cNvSpPr>
            <a:spLocks noGrp="1"/>
          </p:cNvSpPr>
          <p:nvPr>
            <p:ph type="dt" sz="half" idx="10"/>
          </p:nvPr>
        </p:nvSpPr>
        <p:spPr/>
        <p:txBody>
          <a:bodyPr/>
          <a:lstStyle/>
          <a:p>
            <a:pPr>
              <a:defRPr/>
            </a:pPr>
            <a:r>
              <a:rPr lang="ar-SA" smtClean="0"/>
              <a:t>JohaliSOCHE2014_2017</a:t>
            </a:r>
            <a:endParaRPr lang="en-US"/>
          </a:p>
        </p:txBody>
      </p:sp>
      <p:sp>
        <p:nvSpPr>
          <p:cNvPr id="7" name="عنصر نائب لرقم الشريحة 6"/>
          <p:cNvSpPr>
            <a:spLocks noGrp="1"/>
          </p:cNvSpPr>
          <p:nvPr>
            <p:ph type="sldNum" sz="quarter" idx="12"/>
          </p:nvPr>
        </p:nvSpPr>
        <p:spPr>
          <a:xfrm>
            <a:off x="6937375" y="6021288"/>
            <a:ext cx="1901825" cy="476250"/>
          </a:xfrm>
        </p:spPr>
        <p:txBody>
          <a:bodyPr/>
          <a:lstStyle/>
          <a:p>
            <a:pPr>
              <a:defRPr/>
            </a:pPr>
            <a:fld id="{978C93D2-0CD3-44E6-B74B-98515F7048D2}" type="slidenum">
              <a:rPr lang="ar-SA" smtClean="0"/>
              <a:pPr>
                <a:defRPr/>
              </a:pPr>
              <a:t>41</a:t>
            </a:fld>
            <a:endParaRPr lang="en-US"/>
          </a:p>
        </p:txBody>
      </p:sp>
      <p:sp>
        <p:nvSpPr>
          <p:cNvPr id="8" name="عنصر نائب للتذييل 7"/>
          <p:cNvSpPr>
            <a:spLocks noGrp="1"/>
          </p:cNvSpPr>
          <p:nvPr>
            <p:ph type="ftr" sz="quarter" idx="11"/>
          </p:nvPr>
        </p:nvSpPr>
        <p:spPr/>
        <p:txBody>
          <a:bodyPr/>
          <a:lstStyle/>
          <a:p>
            <a:pPr>
              <a:defRPr/>
            </a:pPr>
            <a:r>
              <a:rPr lang="en-US" smtClean="0"/>
              <a:t>CHS383</a:t>
            </a:r>
            <a:endParaRPr lang="en-US"/>
          </a:p>
        </p:txBody>
      </p:sp>
      <p:sp>
        <p:nvSpPr>
          <p:cNvPr id="9" name="مستطيل 8"/>
          <p:cNvSpPr/>
          <p:nvPr/>
        </p:nvSpPr>
        <p:spPr>
          <a:xfrm>
            <a:off x="899592" y="6469305"/>
            <a:ext cx="7416824" cy="200055"/>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sz="700" dirty="0" smtClean="0"/>
              <a:t>file:///C:/Users/win7/Documents/Plan%20for%20New%20Academic%20YEAR%202015/CHS383Johali1SoCHE2015/Literature%20Review/Social%20Cognitive%20Theory.htm</a:t>
            </a:r>
            <a:endParaRPr lang="en-US" sz="700" dirty="0"/>
          </a:p>
        </p:txBody>
      </p:sp>
      <p:sp>
        <p:nvSpPr>
          <p:cNvPr id="106497" name="Rectangle 1"/>
          <p:cNvSpPr>
            <a:spLocks noChangeArrowheads="1"/>
          </p:cNvSpPr>
          <p:nvPr/>
        </p:nvSpPr>
        <p:spPr bwMode="auto">
          <a:xfrm>
            <a:off x="467544" y="758308"/>
            <a:ext cx="8352928" cy="5109091"/>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Concepts of the Social Cognitive Theory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Glanz</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et al, 2002, p169</a:t>
            </a:r>
            <a:r>
              <a:rPr lang="en-US" sz="2000" dirty="0" smtClean="0">
                <a:solidFill>
                  <a:schemeClr val="tx1"/>
                </a:solidFill>
                <a:latin typeface="Times New Roman" pitchFamily="18" charset="0"/>
                <a:ea typeface="Times New Roman" pitchFamily="18" charset="0"/>
                <a:cs typeface="Times New Roman" pitchFamily="18" charset="0"/>
              </a:rPr>
              <a:t>) Cont. ;</a:t>
            </a:r>
            <a:endPar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lvl="0" algn="l" rtl="0" eaLnBrk="0" hangingPunct="0"/>
            <a:endParaRPr lang="en-US" i="1" dirty="0" smtClean="0">
              <a:solidFill>
                <a:schemeClr val="tx1"/>
              </a:solidFill>
              <a:latin typeface="Times New Roman" pitchFamily="18" charset="0"/>
              <a:ea typeface="Times New Roman" pitchFamily="18" charset="0"/>
              <a:cs typeface="Times New Roman" pitchFamily="18" charset="0"/>
            </a:endParaRPr>
          </a:p>
          <a:p>
            <a:pPr lvl="0" algn="just" rtl="0" eaLnBrk="0" hangingPunct="0"/>
            <a:r>
              <a:rPr lang="en-US" i="1" dirty="0" smtClean="0">
                <a:solidFill>
                  <a:schemeClr val="tx1"/>
                </a:solidFill>
                <a:latin typeface="Times New Roman" pitchFamily="18" charset="0"/>
                <a:ea typeface="Times New Roman" pitchFamily="18" charset="0"/>
                <a:cs typeface="Times New Roman" pitchFamily="18" charset="0"/>
              </a:rPr>
              <a:t>7. </a:t>
            </a:r>
            <a:r>
              <a:rPr lang="en-US" b="1" i="1" dirty="0" smtClean="0">
                <a:solidFill>
                  <a:schemeClr val="tx1"/>
                </a:solidFill>
                <a:latin typeface="Times New Roman" pitchFamily="18" charset="0"/>
                <a:ea typeface="Times New Roman" pitchFamily="18" charset="0"/>
                <a:cs typeface="Times New Roman" pitchFamily="18" charset="0"/>
              </a:rPr>
              <a:t>Observational learning</a:t>
            </a:r>
            <a:r>
              <a:rPr lang="en-US" i="1" dirty="0" smtClean="0">
                <a:solidFill>
                  <a:schemeClr val="tx1"/>
                </a:solidFill>
                <a:latin typeface="Times New Roman" pitchFamily="18" charset="0"/>
                <a:ea typeface="Times New Roman" pitchFamily="18" charset="0"/>
                <a:cs typeface="Times New Roman" pitchFamily="18" charset="0"/>
              </a:rPr>
              <a:t>:</a:t>
            </a:r>
            <a:r>
              <a:rPr lang="en-US" dirty="0" smtClean="0">
                <a:solidFill>
                  <a:schemeClr val="tx1"/>
                </a:solidFill>
                <a:latin typeface="Times New Roman" pitchFamily="18" charset="0"/>
                <a:ea typeface="Times New Roman" pitchFamily="18" charset="0"/>
                <a:cs typeface="Times New Roman" pitchFamily="18" charset="0"/>
              </a:rPr>
              <a:t> Behavioral acquisition that occurs by watching the actions and outcomes of others’ behavior; Include credible role models of the targeted behavior</a:t>
            </a:r>
            <a:endParaRPr lang="en-US" sz="1100" dirty="0" smtClean="0">
              <a:solidFill>
                <a:schemeClr val="tx1"/>
              </a:solidFill>
              <a:latin typeface="Times New Roman" pitchFamily="18" charset="0"/>
              <a:cs typeface="Times New Roman" pitchFamily="18" charset="0"/>
            </a:endParaRPr>
          </a:p>
          <a:p>
            <a:pPr lvl="0" algn="just" rtl="0" eaLnBrk="0" hangingPunct="0"/>
            <a:endParaRPr lang="en-US" i="1" dirty="0" smtClean="0">
              <a:solidFill>
                <a:schemeClr val="tx1"/>
              </a:solidFill>
              <a:latin typeface="Times New Roman" pitchFamily="18" charset="0"/>
              <a:ea typeface="Times New Roman" pitchFamily="18" charset="0"/>
              <a:cs typeface="Times New Roman" pitchFamily="18" charset="0"/>
            </a:endParaRPr>
          </a:p>
          <a:p>
            <a:pPr lvl="0" algn="just" rtl="0" eaLnBrk="0" hangingPunct="0"/>
            <a:r>
              <a:rPr lang="en-US" i="1" dirty="0" smtClean="0">
                <a:solidFill>
                  <a:schemeClr val="tx1"/>
                </a:solidFill>
                <a:latin typeface="Times New Roman" pitchFamily="18" charset="0"/>
                <a:ea typeface="Times New Roman" pitchFamily="18" charset="0"/>
                <a:cs typeface="Times New Roman" pitchFamily="18" charset="0"/>
              </a:rPr>
              <a:t>8. </a:t>
            </a:r>
            <a:r>
              <a:rPr lang="en-US" b="1" i="1" dirty="0" smtClean="0">
                <a:solidFill>
                  <a:schemeClr val="tx1"/>
                </a:solidFill>
                <a:latin typeface="Times New Roman" pitchFamily="18" charset="0"/>
                <a:ea typeface="Times New Roman" pitchFamily="18" charset="0"/>
                <a:cs typeface="Times New Roman" pitchFamily="18" charset="0"/>
              </a:rPr>
              <a:t>Reinforcements:</a:t>
            </a:r>
            <a:r>
              <a:rPr lang="en-US" b="1" dirty="0" smtClean="0">
                <a:solidFill>
                  <a:schemeClr val="tx1"/>
                </a:solidFill>
                <a:latin typeface="Times New Roman" pitchFamily="18" charset="0"/>
                <a:ea typeface="Times New Roman" pitchFamily="18" charset="0"/>
                <a:cs typeface="Times New Roman" pitchFamily="18" charset="0"/>
              </a:rPr>
              <a:t> </a:t>
            </a:r>
            <a:r>
              <a:rPr lang="en-US" dirty="0" smtClean="0">
                <a:solidFill>
                  <a:schemeClr val="tx1"/>
                </a:solidFill>
                <a:latin typeface="Times New Roman" pitchFamily="18" charset="0"/>
                <a:ea typeface="Times New Roman" pitchFamily="18" charset="0"/>
                <a:cs typeface="Times New Roman" pitchFamily="18" charset="0"/>
              </a:rPr>
              <a:t>Responses to a person’s behavior that increase or decrease the likelihood of reoccurrence; Promote self-initiated rewards and incentives</a:t>
            </a:r>
            <a:endParaRPr lang="en-US" sz="1100" dirty="0" smtClean="0">
              <a:solidFill>
                <a:schemeClr val="tx1"/>
              </a:solidFill>
              <a:latin typeface="Times New Roman" pitchFamily="18" charset="0"/>
              <a:cs typeface="Times New Roman" pitchFamily="18" charset="0"/>
            </a:endParaRPr>
          </a:p>
          <a:p>
            <a:pPr lvl="0" algn="just" rtl="0" eaLnBrk="0" hangingPunct="0"/>
            <a:endParaRPr lang="en-US" i="1" dirty="0" smtClean="0">
              <a:solidFill>
                <a:schemeClr val="tx1"/>
              </a:solidFill>
              <a:latin typeface="Times New Roman" pitchFamily="18" charset="0"/>
              <a:ea typeface="Times New Roman" pitchFamily="18" charset="0"/>
              <a:cs typeface="Times New Roman" pitchFamily="18" charset="0"/>
            </a:endParaRPr>
          </a:p>
          <a:p>
            <a:pPr lvl="0" algn="just" rtl="0" eaLnBrk="0" hangingPunct="0"/>
            <a:r>
              <a:rPr lang="en-US" i="1" dirty="0" smtClean="0">
                <a:solidFill>
                  <a:schemeClr val="tx1"/>
                </a:solidFill>
                <a:latin typeface="Times New Roman" pitchFamily="18" charset="0"/>
                <a:ea typeface="Times New Roman" pitchFamily="18" charset="0"/>
                <a:cs typeface="Times New Roman" pitchFamily="18" charset="0"/>
              </a:rPr>
              <a:t>9. </a:t>
            </a:r>
            <a:r>
              <a:rPr lang="en-US" b="1" i="1" dirty="0" smtClean="0">
                <a:solidFill>
                  <a:schemeClr val="tx1"/>
                </a:solidFill>
                <a:latin typeface="Times New Roman" pitchFamily="18" charset="0"/>
                <a:ea typeface="Times New Roman" pitchFamily="18" charset="0"/>
                <a:cs typeface="Times New Roman" pitchFamily="18" charset="0"/>
              </a:rPr>
              <a:t>Self-efficacy:</a:t>
            </a:r>
            <a:r>
              <a:rPr lang="en-US" b="1" dirty="0" smtClean="0">
                <a:solidFill>
                  <a:schemeClr val="tx1"/>
                </a:solidFill>
                <a:latin typeface="Times New Roman" pitchFamily="18" charset="0"/>
                <a:ea typeface="Times New Roman" pitchFamily="18" charset="0"/>
                <a:cs typeface="Times New Roman" pitchFamily="18" charset="0"/>
              </a:rPr>
              <a:t> </a:t>
            </a:r>
            <a:r>
              <a:rPr lang="en-US" dirty="0" smtClean="0">
                <a:solidFill>
                  <a:schemeClr val="tx1"/>
                </a:solidFill>
                <a:latin typeface="Times New Roman" pitchFamily="18" charset="0"/>
                <a:ea typeface="Times New Roman" pitchFamily="18" charset="0"/>
                <a:cs typeface="Times New Roman" pitchFamily="18" charset="0"/>
              </a:rPr>
              <a:t>The person’s confidence in performing a particular behavior; Approach behavioral change in small steps to ensure success</a:t>
            </a:r>
            <a:endParaRPr lang="en-US" sz="1100" dirty="0" smtClean="0">
              <a:solidFill>
                <a:schemeClr val="tx1"/>
              </a:solidFill>
              <a:latin typeface="Times New Roman" pitchFamily="18" charset="0"/>
              <a:cs typeface="Times New Roman" pitchFamily="18" charset="0"/>
            </a:endParaRPr>
          </a:p>
          <a:p>
            <a:pPr lvl="0" algn="just" rtl="0" eaLnBrk="0" hangingPunct="0"/>
            <a:endParaRPr lang="en-US" i="1" dirty="0" smtClean="0">
              <a:solidFill>
                <a:schemeClr val="tx1"/>
              </a:solidFill>
              <a:latin typeface="Times New Roman" pitchFamily="18" charset="0"/>
              <a:ea typeface="Times New Roman" pitchFamily="18" charset="0"/>
              <a:cs typeface="Times New Roman" pitchFamily="18" charset="0"/>
            </a:endParaRPr>
          </a:p>
          <a:p>
            <a:pPr lvl="0" algn="just" rtl="0" eaLnBrk="0" hangingPunct="0"/>
            <a:r>
              <a:rPr lang="en-US" i="1" dirty="0" smtClean="0">
                <a:solidFill>
                  <a:schemeClr val="tx1"/>
                </a:solidFill>
                <a:latin typeface="Times New Roman" pitchFamily="18" charset="0"/>
                <a:ea typeface="Times New Roman" pitchFamily="18" charset="0"/>
                <a:cs typeface="Times New Roman" pitchFamily="18" charset="0"/>
              </a:rPr>
              <a:t>10. </a:t>
            </a:r>
            <a:r>
              <a:rPr lang="en-US" b="1" i="1" dirty="0" smtClean="0">
                <a:solidFill>
                  <a:schemeClr val="tx1"/>
                </a:solidFill>
                <a:latin typeface="Times New Roman" pitchFamily="18" charset="0"/>
                <a:ea typeface="Times New Roman" pitchFamily="18" charset="0"/>
                <a:cs typeface="Times New Roman" pitchFamily="18" charset="0"/>
              </a:rPr>
              <a:t>Emotional coping responses</a:t>
            </a:r>
            <a:r>
              <a:rPr lang="en-US" i="1" dirty="0" smtClean="0">
                <a:solidFill>
                  <a:schemeClr val="tx1"/>
                </a:solidFill>
                <a:latin typeface="Times New Roman" pitchFamily="18" charset="0"/>
                <a:ea typeface="Times New Roman" pitchFamily="18" charset="0"/>
                <a:cs typeface="Times New Roman" pitchFamily="18" charset="0"/>
              </a:rPr>
              <a:t>:</a:t>
            </a:r>
            <a:r>
              <a:rPr lang="en-US" dirty="0" smtClean="0">
                <a:solidFill>
                  <a:schemeClr val="tx1"/>
                </a:solidFill>
                <a:latin typeface="Times New Roman" pitchFamily="18" charset="0"/>
                <a:ea typeface="Times New Roman" pitchFamily="18" charset="0"/>
                <a:cs typeface="Times New Roman" pitchFamily="18" charset="0"/>
              </a:rPr>
              <a:t> Strategies or tactics that are used by a person to deal with emotional stimuli; provide training in problem solving and stress management</a:t>
            </a:r>
            <a:endParaRPr lang="en-US" sz="1100" dirty="0" smtClean="0">
              <a:solidFill>
                <a:schemeClr val="tx1"/>
              </a:solidFill>
              <a:latin typeface="Times New Roman" pitchFamily="18" charset="0"/>
              <a:cs typeface="Times New Roman" pitchFamily="18" charset="0"/>
            </a:endParaRPr>
          </a:p>
          <a:p>
            <a:pPr lvl="0" algn="just" rtl="0" eaLnBrk="0" hangingPunct="0"/>
            <a:endParaRPr lang="en-US" i="1" dirty="0" smtClean="0">
              <a:solidFill>
                <a:schemeClr val="tx1"/>
              </a:solidFill>
              <a:latin typeface="Times New Roman" pitchFamily="18" charset="0"/>
              <a:ea typeface="Times New Roman" pitchFamily="18" charset="0"/>
              <a:cs typeface="Times New Roman" pitchFamily="18" charset="0"/>
            </a:endParaRPr>
          </a:p>
          <a:p>
            <a:pPr lvl="0" algn="just" rtl="0" eaLnBrk="0" hangingPunct="0"/>
            <a:r>
              <a:rPr lang="en-US" i="1" dirty="0" smtClean="0">
                <a:solidFill>
                  <a:schemeClr val="tx1"/>
                </a:solidFill>
                <a:latin typeface="Times New Roman" pitchFamily="18" charset="0"/>
                <a:ea typeface="Times New Roman" pitchFamily="18" charset="0"/>
                <a:cs typeface="Times New Roman" pitchFamily="18" charset="0"/>
              </a:rPr>
              <a:t>11. </a:t>
            </a:r>
            <a:r>
              <a:rPr lang="en-US" b="1" i="1" dirty="0" smtClean="0">
                <a:solidFill>
                  <a:schemeClr val="tx1"/>
                </a:solidFill>
                <a:latin typeface="Times New Roman" pitchFamily="18" charset="0"/>
                <a:ea typeface="Times New Roman" pitchFamily="18" charset="0"/>
                <a:cs typeface="Times New Roman" pitchFamily="18" charset="0"/>
              </a:rPr>
              <a:t>Reciprocal determinism</a:t>
            </a:r>
            <a:r>
              <a:rPr lang="en-US" i="1" dirty="0" smtClean="0">
                <a:solidFill>
                  <a:schemeClr val="tx1"/>
                </a:solidFill>
                <a:latin typeface="Times New Roman" pitchFamily="18" charset="0"/>
                <a:ea typeface="Times New Roman" pitchFamily="18" charset="0"/>
                <a:cs typeface="Times New Roman" pitchFamily="18" charset="0"/>
              </a:rPr>
              <a:t>:</a:t>
            </a:r>
            <a:r>
              <a:rPr lang="en-US" dirty="0" smtClean="0">
                <a:solidFill>
                  <a:schemeClr val="tx1"/>
                </a:solidFill>
                <a:latin typeface="Times New Roman" pitchFamily="18" charset="0"/>
                <a:ea typeface="Times New Roman" pitchFamily="18" charset="0"/>
                <a:cs typeface="Times New Roman" pitchFamily="18" charset="0"/>
              </a:rPr>
              <a:t> The dynamic interaction of the person, the behavior, and the environment in which the behavior is performed; consider multiple avenues to behavioral change, including environmental, skill, and personal change.</a:t>
            </a:r>
            <a:endParaRPr lang="en-US" dirty="0" smtClean="0">
              <a:solidFill>
                <a:schemeClr val="tx1"/>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dirty="0" smtClean="0">
              <a:solidFill>
                <a:schemeClr val="tx1"/>
              </a:solidFill>
              <a:latin typeface="Times New Roman" pitchFamily="18" charset="0"/>
              <a:cs typeface="Times New Roman" pitchFamily="18" charset="0"/>
            </a:endParaRPr>
          </a:p>
        </p:txBody>
      </p:sp>
    </p:spTree>
  </p:cSld>
  <p:clrMapOvr>
    <a:masterClrMapping/>
  </p:clrMapOvr>
  <p:transition>
    <p:push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odel of reciprocal determinism"/>
          <p:cNvPicPr>
            <a:picLocks noChangeAspect="1" noChangeArrowheads="1"/>
          </p:cNvPicPr>
          <p:nvPr/>
        </p:nvPicPr>
        <p:blipFill>
          <a:blip r:embed="rId3" cstate="print"/>
          <a:srcRect/>
          <a:stretch>
            <a:fillRect/>
          </a:stretch>
        </p:blipFill>
        <p:spPr bwMode="auto">
          <a:xfrm>
            <a:off x="683568" y="1126945"/>
            <a:ext cx="8028384" cy="4318279"/>
          </a:xfrm>
          <a:prstGeom prst="rect">
            <a:avLst/>
          </a:prstGeom>
          <a:noFill/>
        </p:spPr>
      </p:pic>
      <p:sp>
        <p:nvSpPr>
          <p:cNvPr id="5" name="مستطيل 4"/>
          <p:cNvSpPr/>
          <p:nvPr/>
        </p:nvSpPr>
        <p:spPr>
          <a:xfrm>
            <a:off x="714348" y="5786454"/>
            <a:ext cx="7786742" cy="523220"/>
          </a:xfrm>
          <a:prstGeom prst="rect">
            <a:avLst/>
          </a:prstGeom>
        </p:spPr>
        <p:txBody>
          <a:bodyPr wrap="square">
            <a:spAutoFit/>
          </a:bodyPr>
          <a:lstStyle/>
          <a:p>
            <a:pPr algn="ctr"/>
            <a:r>
              <a:rPr lang="en-US" sz="1400" dirty="0" smtClean="0">
                <a:hlinkClick r:id="rId4"/>
              </a:rPr>
              <a:t>http://www.utwente.nl/cw/theorieenoverzicht/Theory%20clusters/Health%20Communication/Social_cognitive_theory.doc/</a:t>
            </a:r>
            <a:endParaRPr lang="ar-SA" sz="1400" dirty="0"/>
          </a:p>
        </p:txBody>
      </p:sp>
      <p:sp>
        <p:nvSpPr>
          <p:cNvPr id="1027" name="Rectangle 3"/>
          <p:cNvSpPr>
            <a:spLocks noChangeArrowheads="1"/>
          </p:cNvSpPr>
          <p:nvPr/>
        </p:nvSpPr>
        <p:spPr bwMode="auto">
          <a:xfrm>
            <a:off x="2987824" y="404664"/>
            <a:ext cx="3143272" cy="369332"/>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mj-lt"/>
                <a:ea typeface="Times New Roman" pitchFamily="18" charset="0"/>
                <a:cs typeface="Times New Roman" pitchFamily="18" charset="0"/>
              </a:rPr>
              <a:t>SCT TRAINGLE MODEL </a:t>
            </a:r>
            <a:endParaRPr kumimoji="0" lang="en-US" sz="1800" b="0" i="0" u="none" strike="noStrike" cap="none" normalizeH="0" baseline="0" dirty="0" smtClean="0">
              <a:ln>
                <a:noFill/>
              </a:ln>
              <a:solidFill>
                <a:schemeClr val="tx1"/>
              </a:solidFill>
              <a:effectLst/>
              <a:latin typeface="+mj-lt"/>
              <a:cs typeface="Arial" pitchFamily="34" charset="0"/>
            </a:endParaRPr>
          </a:p>
        </p:txBody>
      </p:sp>
      <p:sp>
        <p:nvSpPr>
          <p:cNvPr id="6" name="عنصر نائب للتاريخ 5"/>
          <p:cNvSpPr>
            <a:spLocks noGrp="1"/>
          </p:cNvSpPr>
          <p:nvPr>
            <p:ph type="dt" sz="half" idx="10"/>
          </p:nvPr>
        </p:nvSpPr>
        <p:spPr/>
        <p:txBody>
          <a:bodyPr/>
          <a:lstStyle/>
          <a:p>
            <a:pPr>
              <a:defRPr/>
            </a:pPr>
            <a:r>
              <a:rPr lang="ar-SA" smtClean="0"/>
              <a:t>JohaliSOCHE2014_2017</a:t>
            </a:r>
            <a:endParaRPr lang="en-US"/>
          </a:p>
        </p:txBody>
      </p:sp>
      <p:sp>
        <p:nvSpPr>
          <p:cNvPr id="7" name="عنصر نائب لرقم الشريحة 6"/>
          <p:cNvSpPr>
            <a:spLocks noGrp="1"/>
          </p:cNvSpPr>
          <p:nvPr>
            <p:ph type="sldNum" sz="quarter" idx="12"/>
          </p:nvPr>
        </p:nvSpPr>
        <p:spPr/>
        <p:txBody>
          <a:bodyPr/>
          <a:lstStyle/>
          <a:p>
            <a:pPr>
              <a:defRPr/>
            </a:pPr>
            <a:fld id="{978C93D2-0CD3-44E6-B74B-98515F7048D2}" type="slidenum">
              <a:rPr lang="ar-SA" smtClean="0"/>
              <a:pPr>
                <a:defRPr/>
              </a:pPr>
              <a:t>42</a:t>
            </a:fld>
            <a:endParaRPr lang="en-US"/>
          </a:p>
        </p:txBody>
      </p:sp>
      <p:sp>
        <p:nvSpPr>
          <p:cNvPr id="8" name="عنصر نائب للتذييل 7"/>
          <p:cNvSpPr>
            <a:spLocks noGrp="1"/>
          </p:cNvSpPr>
          <p:nvPr>
            <p:ph type="ftr" sz="quarter" idx="11"/>
          </p:nvPr>
        </p:nvSpPr>
        <p:spPr/>
        <p:txBody>
          <a:bodyPr/>
          <a:lstStyle/>
          <a:p>
            <a:pPr>
              <a:defRPr/>
            </a:pPr>
            <a:r>
              <a:rPr lang="en-US" smtClean="0"/>
              <a:t>CHS383</a:t>
            </a:r>
            <a:endParaRPr lang="en-US"/>
          </a:p>
        </p:txBody>
      </p:sp>
      <p:sp>
        <p:nvSpPr>
          <p:cNvPr id="9" name="مستطيل 8"/>
          <p:cNvSpPr/>
          <p:nvPr/>
        </p:nvSpPr>
        <p:spPr>
          <a:xfrm>
            <a:off x="6548418" y="214290"/>
            <a:ext cx="2595582" cy="36933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l" rtl="0"/>
            <a:r>
              <a:rPr lang="en-US" dirty="0" smtClean="0"/>
              <a:t>Minimum Exam 1 Here </a:t>
            </a:r>
          </a:p>
        </p:txBody>
      </p:sp>
    </p:spTree>
  </p:cSld>
  <p:clrMapOvr>
    <a:masterClrMapping/>
  </p:clrMapOvr>
  <p:transition>
    <p:push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43</a:t>
            </a:fld>
            <a:endParaRPr lang="en-US"/>
          </a:p>
        </p:txBody>
      </p:sp>
      <p:sp>
        <p:nvSpPr>
          <p:cNvPr id="7" name="مستطيل 6"/>
          <p:cNvSpPr/>
          <p:nvPr/>
        </p:nvSpPr>
        <p:spPr>
          <a:xfrm>
            <a:off x="1691680" y="2924944"/>
            <a:ext cx="5748120" cy="163121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3600" b="1" dirty="0" smtClean="0"/>
              <a:t>Social Capital Theory</a:t>
            </a:r>
          </a:p>
          <a:p>
            <a:pPr algn="ctr"/>
            <a:r>
              <a:rPr lang="en-US" sz="3200" b="1" dirty="0" smtClean="0"/>
              <a:t>&amp; </a:t>
            </a:r>
          </a:p>
          <a:p>
            <a:pPr algn="ctr"/>
            <a:r>
              <a:rPr lang="en-US" sz="3200" b="1" dirty="0" smtClean="0"/>
              <a:t>Islamic SCT </a:t>
            </a:r>
            <a:endParaRPr lang="en-US" sz="3200" b="1" dirty="0"/>
          </a:p>
        </p:txBody>
      </p:sp>
    </p:spTree>
  </p:cSld>
  <p:clrMapOvr>
    <a:masterClrMapping/>
  </p:clrMapOvr>
  <p:transition>
    <p:push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91680" y="710936"/>
            <a:ext cx="5832648" cy="432048"/>
          </a:xfrm>
        </p:spPr>
        <p:style>
          <a:lnRef idx="2">
            <a:schemeClr val="dk1"/>
          </a:lnRef>
          <a:fillRef idx="1">
            <a:schemeClr val="lt1"/>
          </a:fillRef>
          <a:effectRef idx="0">
            <a:schemeClr val="dk1"/>
          </a:effectRef>
          <a:fontRef idx="minor">
            <a:schemeClr val="dk1"/>
          </a:fontRef>
        </p:style>
        <p:txBody>
          <a:bodyPr/>
          <a:lstStyle/>
          <a:p>
            <a:pPr algn="ctr"/>
            <a:r>
              <a:rPr lang="en-US" sz="2000" dirty="0" smtClean="0"/>
              <a:t>Social Capital Theory and Islam !!</a:t>
            </a:r>
            <a:endParaRPr lang="en-US" sz="2000" dirty="0"/>
          </a:p>
        </p:txBody>
      </p:sp>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44</a:t>
            </a:fld>
            <a:endParaRPr lang="en-US"/>
          </a:p>
        </p:txBody>
      </p:sp>
      <p:sp>
        <p:nvSpPr>
          <p:cNvPr id="7" name="مستطيل 6"/>
          <p:cNvSpPr/>
          <p:nvPr/>
        </p:nvSpPr>
        <p:spPr>
          <a:xfrm>
            <a:off x="1259632" y="1142984"/>
            <a:ext cx="6606480" cy="52322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400" dirty="0" smtClean="0">
                <a:hlinkClick r:id="rId3"/>
              </a:rPr>
              <a:t>http://www.al-islam.org/message-thaqalayn/vol11-n4-2011/</a:t>
            </a:r>
            <a:r>
              <a:rPr lang="en-US" sz="1400" b="1" i="1" dirty="0" smtClean="0">
                <a:hlinkClick r:id="rId3"/>
              </a:rPr>
              <a:t>islam-humanity-and-human-values</a:t>
            </a:r>
            <a:r>
              <a:rPr lang="en-US" sz="1400" dirty="0" smtClean="0">
                <a:hlinkClick r:id="rId3"/>
              </a:rPr>
              <a:t>-sayyid-musa-sadr/islam-humanity-and</a:t>
            </a:r>
            <a:r>
              <a:rPr lang="en-US" sz="1400" dirty="0" smtClean="0"/>
              <a:t> </a:t>
            </a:r>
            <a:endParaRPr lang="en-US" sz="1400" dirty="0"/>
          </a:p>
        </p:txBody>
      </p:sp>
      <p:sp>
        <p:nvSpPr>
          <p:cNvPr id="8" name="مستطيل 7"/>
          <p:cNvSpPr/>
          <p:nvPr/>
        </p:nvSpPr>
        <p:spPr>
          <a:xfrm>
            <a:off x="897882" y="1714488"/>
            <a:ext cx="7388894"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600" dirty="0" smtClean="0">
                <a:hlinkClick r:id="rId4"/>
              </a:rPr>
              <a:t>http://www.academia.edu/3150263/Social_Capital_and_Islamic_Education</a:t>
            </a:r>
            <a:r>
              <a:rPr lang="en-US" sz="1600" dirty="0" smtClean="0"/>
              <a:t> </a:t>
            </a:r>
            <a:endParaRPr lang="en-US" sz="1600" dirty="0"/>
          </a:p>
        </p:txBody>
      </p:sp>
      <p:sp>
        <p:nvSpPr>
          <p:cNvPr id="9" name="مستطيل 8"/>
          <p:cNvSpPr/>
          <p:nvPr/>
        </p:nvSpPr>
        <p:spPr>
          <a:xfrm>
            <a:off x="3286116" y="-24"/>
            <a:ext cx="2861681"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2000" b="1" dirty="0" smtClean="0"/>
              <a:t>Social Capital Theory </a:t>
            </a:r>
            <a:endParaRPr lang="en-US" sz="2000" b="1" dirty="0"/>
          </a:p>
        </p:txBody>
      </p:sp>
      <p:sp>
        <p:nvSpPr>
          <p:cNvPr id="10" name="مستطيل 9"/>
          <p:cNvSpPr/>
          <p:nvPr/>
        </p:nvSpPr>
        <p:spPr>
          <a:xfrm>
            <a:off x="285720" y="3786190"/>
            <a:ext cx="8550696" cy="181588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sz="1600" dirty="0" smtClean="0"/>
              <a:t>Society tends to has “high collaborative” when they feel comfortable to overcome differences, but in society that has low social capital will be found exclusives in many groups of society. In Islam teachings, social capital is not a new thing, Islam orders the mankind to build the social capital (</a:t>
            </a:r>
            <a:r>
              <a:rPr lang="en-US" sz="1600" b="1" dirty="0" smtClean="0"/>
              <a:t>Al-</a:t>
            </a:r>
            <a:r>
              <a:rPr lang="en-US" sz="1600" b="1" dirty="0" err="1" smtClean="0"/>
              <a:t>Hujurat</a:t>
            </a:r>
            <a:r>
              <a:rPr lang="en-US" sz="1600" b="1" dirty="0" smtClean="0"/>
              <a:t>; 13</a:t>
            </a:r>
            <a:r>
              <a:rPr lang="en-US" sz="1600" dirty="0" smtClean="0"/>
              <a:t>):“</a:t>
            </a:r>
          </a:p>
          <a:p>
            <a:pPr marL="273050" algn="just" rtl="0"/>
            <a:r>
              <a:rPr lang="en-US" sz="1600" dirty="0" smtClean="0"/>
              <a:t> </a:t>
            </a:r>
            <a:r>
              <a:rPr lang="en-US" sz="1600" b="1" i="1" dirty="0" smtClean="0"/>
              <a:t>Men, We have created you from a male and a female, and made you intonations and tribes that you might get to know one another. The noblest of you in Allah’s sight is the most righteous of you. Allah is Wise and All-knowing.</a:t>
            </a:r>
            <a:endParaRPr lang="en-US" sz="1600" b="1" i="1" dirty="0"/>
          </a:p>
        </p:txBody>
      </p:sp>
      <p:sp>
        <p:nvSpPr>
          <p:cNvPr id="11" name="مستطيل 10"/>
          <p:cNvSpPr/>
          <p:nvPr/>
        </p:nvSpPr>
        <p:spPr>
          <a:xfrm>
            <a:off x="428596" y="2071678"/>
            <a:ext cx="8358246" cy="33855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r>
              <a:rPr lang="en-US" sz="1600" dirty="0" smtClean="0"/>
              <a:t>Students Have To Read\Watch; Compare To Islam and Make Summary Presentation </a:t>
            </a:r>
          </a:p>
        </p:txBody>
      </p:sp>
      <p:pic>
        <p:nvPicPr>
          <p:cNvPr id="22530" name="Picture 2" descr="49:13"/>
          <p:cNvPicPr>
            <a:picLocks noChangeAspect="1" noChangeArrowheads="1"/>
          </p:cNvPicPr>
          <p:nvPr/>
        </p:nvPicPr>
        <p:blipFill>
          <a:blip r:embed="rId5" cstate="print"/>
          <a:srcRect/>
          <a:stretch>
            <a:fillRect/>
          </a:stretch>
        </p:blipFill>
        <p:spPr bwMode="auto">
          <a:xfrm>
            <a:off x="500034" y="5664692"/>
            <a:ext cx="8208912" cy="764704"/>
          </a:xfrm>
          <a:prstGeom prst="rect">
            <a:avLst/>
          </a:prstGeom>
          <a:solidFill>
            <a:schemeClr val="tx1"/>
          </a:solidFill>
        </p:spPr>
      </p:pic>
      <p:sp>
        <p:nvSpPr>
          <p:cNvPr id="13" name="مستطيل 12"/>
          <p:cNvSpPr/>
          <p:nvPr/>
        </p:nvSpPr>
        <p:spPr>
          <a:xfrm>
            <a:off x="2500298" y="2661818"/>
            <a:ext cx="3714776"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600" dirty="0" smtClean="0">
                <a:hlinkClick r:id="rId6"/>
              </a:rPr>
              <a:t>https://youtu.be/sts9upOA9EU</a:t>
            </a:r>
            <a:r>
              <a:rPr lang="en-US" sz="1600" dirty="0" smtClean="0"/>
              <a:t>     </a:t>
            </a:r>
            <a:endParaRPr lang="ar-SA" sz="1600" dirty="0"/>
          </a:p>
        </p:txBody>
      </p:sp>
      <p:sp>
        <p:nvSpPr>
          <p:cNvPr id="14" name="مستطيل 13"/>
          <p:cNvSpPr/>
          <p:nvPr/>
        </p:nvSpPr>
        <p:spPr>
          <a:xfrm>
            <a:off x="2571736" y="3304760"/>
            <a:ext cx="3786214"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ar-SA" sz="1600" dirty="0" smtClean="0"/>
              <a:t> </a:t>
            </a:r>
            <a:r>
              <a:rPr lang="en-US" sz="1600" dirty="0" smtClean="0">
                <a:hlinkClick r:id="rId7"/>
              </a:rPr>
              <a:t>https://youtu.be/Cn1MxANhw9w</a:t>
            </a:r>
            <a:r>
              <a:rPr lang="en-US" sz="1600" dirty="0" smtClean="0"/>
              <a:t> </a:t>
            </a:r>
            <a:endParaRPr lang="ar-SA" sz="1600" dirty="0"/>
          </a:p>
        </p:txBody>
      </p:sp>
      <p:sp>
        <p:nvSpPr>
          <p:cNvPr id="15" name="مستطيل 14"/>
          <p:cNvSpPr/>
          <p:nvPr/>
        </p:nvSpPr>
        <p:spPr>
          <a:xfrm rot="18589827">
            <a:off x="6834160" y="2950704"/>
            <a:ext cx="1653786" cy="276999"/>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200" dirty="0" smtClean="0"/>
              <a:t>If You Active We Use </a:t>
            </a:r>
            <a:endParaRPr lang="ar-SA" sz="1200" dirty="0"/>
          </a:p>
        </p:txBody>
      </p:sp>
      <p:sp>
        <p:nvSpPr>
          <p:cNvPr id="16" name="مستطيل 15"/>
          <p:cNvSpPr/>
          <p:nvPr/>
        </p:nvSpPr>
        <p:spPr>
          <a:xfrm>
            <a:off x="1500166" y="3000372"/>
            <a:ext cx="5715040" cy="253916"/>
          </a:xfrm>
          <a:prstGeom prst="rect">
            <a:avLst/>
          </a:prstGeom>
        </p:spPr>
        <p:txBody>
          <a:bodyPr wrap="square">
            <a:spAutoFit/>
          </a:bodyPr>
          <a:lstStyle/>
          <a:p>
            <a:r>
              <a:rPr lang="en-US" sz="1050" b="1" dirty="0" smtClean="0"/>
              <a:t>Building social capital in teacher education through university - school partnerships</a:t>
            </a:r>
            <a:endParaRPr lang="en-US" sz="1050" b="1" dirty="0"/>
          </a:p>
        </p:txBody>
      </p:sp>
      <p:sp>
        <p:nvSpPr>
          <p:cNvPr id="17" name="مستطيل 16"/>
          <p:cNvSpPr/>
          <p:nvPr/>
        </p:nvSpPr>
        <p:spPr>
          <a:xfrm>
            <a:off x="3071802" y="2357430"/>
            <a:ext cx="2357454" cy="307777"/>
          </a:xfrm>
          <a:prstGeom prst="rect">
            <a:avLst/>
          </a:prstGeom>
        </p:spPr>
        <p:txBody>
          <a:bodyPr wrap="square">
            <a:spAutoFit/>
          </a:bodyPr>
          <a:lstStyle/>
          <a:p>
            <a:pPr algn="ctr"/>
            <a:r>
              <a:rPr lang="en-US" sz="1400" b="1" dirty="0" smtClean="0"/>
              <a:t>Social Capital Theory</a:t>
            </a:r>
            <a:endParaRPr lang="en-US" sz="1400" b="1" dirty="0"/>
          </a:p>
        </p:txBody>
      </p:sp>
      <p:sp>
        <p:nvSpPr>
          <p:cNvPr id="18" name="مستطيل 17"/>
          <p:cNvSpPr/>
          <p:nvPr/>
        </p:nvSpPr>
        <p:spPr>
          <a:xfrm rot="18481371">
            <a:off x="378079" y="2923609"/>
            <a:ext cx="1607367" cy="2769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200" dirty="0" smtClean="0"/>
              <a:t>You Have To Watch  </a:t>
            </a:r>
            <a:endParaRPr lang="ar-SA" sz="1200" dirty="0"/>
          </a:p>
        </p:txBody>
      </p:sp>
    </p:spTree>
  </p:cSld>
  <p:clrMapOvr>
    <a:masterClrMapping/>
  </p:clrMapOvr>
  <p:transition>
    <p:push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a:xfrm>
            <a:off x="3429000" y="6525343"/>
            <a:ext cx="2895600" cy="196131"/>
          </a:xfrm>
        </p:spPr>
        <p:txBody>
          <a:bodyPr/>
          <a:lstStyle/>
          <a:p>
            <a:pPr>
              <a:defRPr/>
            </a:pPr>
            <a:r>
              <a:rPr lang="en-US" sz="1100" smtClean="0"/>
              <a:t>CHS383</a:t>
            </a:r>
            <a:endParaRPr lang="en-US" sz="110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45</a:t>
            </a:fld>
            <a:endParaRPr lang="en-US"/>
          </a:p>
        </p:txBody>
      </p:sp>
      <p:sp>
        <p:nvSpPr>
          <p:cNvPr id="9" name="مستطيل 8"/>
          <p:cNvSpPr/>
          <p:nvPr/>
        </p:nvSpPr>
        <p:spPr>
          <a:xfrm>
            <a:off x="142844" y="500042"/>
            <a:ext cx="8858312" cy="358559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dirty="0" smtClean="0"/>
              <a:t>Theoretically social capital defined in many versions, but </a:t>
            </a:r>
            <a:r>
              <a:rPr lang="en-US" dirty="0" err="1" smtClean="0"/>
              <a:t>Djamaludin</a:t>
            </a:r>
            <a:r>
              <a:rPr lang="en-US" dirty="0" smtClean="0"/>
              <a:t> </a:t>
            </a:r>
            <a:r>
              <a:rPr lang="en-US" dirty="0" err="1" smtClean="0"/>
              <a:t>Ancok</a:t>
            </a:r>
            <a:r>
              <a:rPr lang="en-US" dirty="0" smtClean="0"/>
              <a:t> (2003) said </a:t>
            </a:r>
            <a:r>
              <a:rPr lang="en-US" b="1" i="1" dirty="0" smtClean="0"/>
              <a:t>social capital can be categorized in two groups</a:t>
            </a:r>
            <a:r>
              <a:rPr lang="en-US" dirty="0" smtClean="0"/>
              <a:t>, those are; </a:t>
            </a:r>
          </a:p>
          <a:p>
            <a:pPr algn="just" rtl="0"/>
            <a:endParaRPr lang="en-US" dirty="0" smtClean="0"/>
          </a:p>
          <a:p>
            <a:pPr marL="450850" algn="just" rtl="0"/>
            <a:r>
              <a:rPr lang="en-US" b="1" dirty="0" smtClean="0"/>
              <a:t>1) </a:t>
            </a:r>
            <a:r>
              <a:rPr lang="en-US" i="1" dirty="0" smtClean="0"/>
              <a:t>the first group emphasis in </a:t>
            </a:r>
            <a:r>
              <a:rPr lang="en-US" b="1" dirty="0" smtClean="0"/>
              <a:t>social net - work;</a:t>
            </a:r>
          </a:p>
          <a:p>
            <a:pPr marL="450850" algn="just" rtl="0"/>
            <a:r>
              <a:rPr lang="en-US" dirty="0" smtClean="0"/>
              <a:t>2) </a:t>
            </a:r>
            <a:r>
              <a:rPr lang="en-US" i="1" dirty="0" smtClean="0"/>
              <a:t>the second group </a:t>
            </a:r>
            <a:r>
              <a:rPr lang="en-US" b="1" i="1" dirty="0" smtClean="0"/>
              <a:t>focuses in embedded the characteristic of individual that is included in social interaction</a:t>
            </a:r>
            <a:r>
              <a:rPr lang="en-US" dirty="0" smtClean="0"/>
              <a:t>. </a:t>
            </a:r>
          </a:p>
          <a:p>
            <a:pPr algn="just" rtl="0"/>
            <a:endParaRPr lang="en-US" sz="1100" dirty="0" smtClean="0"/>
          </a:p>
          <a:p>
            <a:pPr algn="just" rtl="0"/>
            <a:r>
              <a:rPr lang="en-US" dirty="0" smtClean="0"/>
              <a:t>The first group defined that social capital is social net work in the society that facilitate for their problems solution. </a:t>
            </a:r>
          </a:p>
          <a:p>
            <a:pPr algn="just" rtl="0"/>
            <a:r>
              <a:rPr lang="en-US" dirty="0" smtClean="0"/>
              <a:t>While </a:t>
            </a:r>
            <a:r>
              <a:rPr lang="en-US" dirty="0" err="1" smtClean="0"/>
              <a:t>Pennar</a:t>
            </a:r>
            <a:r>
              <a:rPr lang="en-US" dirty="0" smtClean="0"/>
              <a:t> said “</a:t>
            </a:r>
          </a:p>
          <a:p>
            <a:pPr algn="ctr" rtl="0"/>
            <a:r>
              <a:rPr lang="en-US" b="1" dirty="0" smtClean="0"/>
              <a:t>“</a:t>
            </a:r>
            <a:r>
              <a:rPr lang="en-US" b="1" i="1" dirty="0" smtClean="0"/>
              <a:t>the web of social relationships that influences individual behavior and thereby affects economic growth, and </a:t>
            </a:r>
            <a:r>
              <a:rPr lang="en-US" dirty="0" smtClean="0"/>
              <a:t>other expert define </a:t>
            </a:r>
            <a:r>
              <a:rPr lang="en-US" b="1" i="1" dirty="0" smtClean="0"/>
              <a:t>social capital is </a:t>
            </a:r>
            <a:r>
              <a:rPr lang="en-US" i="1" dirty="0" smtClean="0"/>
              <a:t>information, trust, and norms </a:t>
            </a:r>
            <a:r>
              <a:rPr lang="en-US" b="1" i="1" dirty="0" smtClean="0"/>
              <a:t>of reciprocity </a:t>
            </a:r>
            <a:r>
              <a:rPr lang="en-US" i="1" dirty="0" smtClean="0"/>
              <a:t>(</a:t>
            </a:r>
            <a:r>
              <a:rPr lang="en-US" sz="1600" b="1" i="1" dirty="0" smtClean="0"/>
              <a:t>exchange</a:t>
            </a:r>
            <a:r>
              <a:rPr lang="en-US" i="1" dirty="0" smtClean="0"/>
              <a:t>) </a:t>
            </a:r>
            <a:r>
              <a:rPr lang="en-US" b="1" i="1" dirty="0" smtClean="0"/>
              <a:t>inhering in one’s social networks </a:t>
            </a:r>
            <a:r>
              <a:rPr lang="en-US" b="1" dirty="0" smtClean="0"/>
              <a:t>” </a:t>
            </a:r>
          </a:p>
        </p:txBody>
      </p:sp>
      <p:sp>
        <p:nvSpPr>
          <p:cNvPr id="10" name="مستطيل 9"/>
          <p:cNvSpPr/>
          <p:nvPr/>
        </p:nvSpPr>
        <p:spPr>
          <a:xfrm>
            <a:off x="428596" y="4149080"/>
            <a:ext cx="8429684" cy="1754326"/>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b="1" dirty="0" smtClean="0"/>
              <a:t>World Bank in 1999 defined</a:t>
            </a:r>
            <a:r>
              <a:rPr lang="en-US" dirty="0" smtClean="0"/>
              <a:t>,”</a:t>
            </a:r>
          </a:p>
          <a:p>
            <a:pPr algn="just" rtl="0"/>
            <a:endParaRPr lang="en-US" dirty="0" smtClean="0"/>
          </a:p>
          <a:p>
            <a:pPr algn="just" rtl="0"/>
            <a:r>
              <a:rPr lang="en-US" b="1" i="1" dirty="0" smtClean="0"/>
              <a:t>Social capital refers to the institutions, relationships, and norms that shape the quality and quantity of a society's social interactions.”</a:t>
            </a:r>
          </a:p>
          <a:p>
            <a:pPr algn="just" rtl="0"/>
            <a:r>
              <a:rPr lang="en-US" b="1" i="1" dirty="0" smtClean="0"/>
              <a:t>Social capital is not just the sum of the institutions which underpin a society – it is the glue that holds them together</a:t>
            </a:r>
            <a:endParaRPr lang="en-US" b="1" i="1" dirty="0"/>
          </a:p>
        </p:txBody>
      </p:sp>
      <p:sp>
        <p:nvSpPr>
          <p:cNvPr id="11" name="مستطيل 10"/>
          <p:cNvSpPr/>
          <p:nvPr/>
        </p:nvSpPr>
        <p:spPr>
          <a:xfrm>
            <a:off x="899592" y="6093296"/>
            <a:ext cx="7848872"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dirty="0" smtClean="0">
                <a:hlinkClick r:id="rId2"/>
              </a:rPr>
              <a:t>http://www.academia.edu/3150263/Social_Capital_and_Islamic_Education</a:t>
            </a:r>
            <a:r>
              <a:rPr lang="en-US" dirty="0" smtClean="0"/>
              <a:t> </a:t>
            </a:r>
            <a:endParaRPr lang="en-US" dirty="0"/>
          </a:p>
        </p:txBody>
      </p:sp>
      <p:sp>
        <p:nvSpPr>
          <p:cNvPr id="13" name="مستطيل 12"/>
          <p:cNvSpPr/>
          <p:nvPr/>
        </p:nvSpPr>
        <p:spPr>
          <a:xfrm>
            <a:off x="2546806" y="44624"/>
            <a:ext cx="3302699"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2000" b="1" dirty="0" smtClean="0">
                <a:latin typeface="+mj-lt"/>
              </a:rPr>
              <a:t>Social Capital Theory </a:t>
            </a:r>
            <a:endParaRPr lang="en-US" sz="2000" b="1" dirty="0">
              <a:latin typeface="+mj-lt"/>
            </a:endParaRPr>
          </a:p>
        </p:txBody>
      </p:sp>
    </p:spTree>
  </p:cSld>
  <p:clrMapOvr>
    <a:masterClrMapping/>
  </p:clrMapOvr>
  <p:transition>
    <p:push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a:xfrm>
            <a:off x="3429000" y="6525343"/>
            <a:ext cx="2895600" cy="196131"/>
          </a:xfrm>
        </p:spPr>
        <p:txBody>
          <a:bodyPr/>
          <a:lstStyle/>
          <a:p>
            <a:pPr>
              <a:defRPr/>
            </a:pPr>
            <a:r>
              <a:rPr lang="en-US" sz="1100" smtClean="0"/>
              <a:t>CHS383</a:t>
            </a:r>
            <a:endParaRPr lang="en-US" sz="110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46</a:t>
            </a:fld>
            <a:endParaRPr lang="en-US"/>
          </a:p>
        </p:txBody>
      </p:sp>
      <p:sp>
        <p:nvSpPr>
          <p:cNvPr id="11" name="مستطيل 10"/>
          <p:cNvSpPr/>
          <p:nvPr/>
        </p:nvSpPr>
        <p:spPr>
          <a:xfrm>
            <a:off x="763588" y="5500702"/>
            <a:ext cx="7808940"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dirty="0" smtClean="0">
                <a:hlinkClick r:id="rId2"/>
              </a:rPr>
              <a:t>http://www.academia.edu/3150263/Social_Capital_and_Islamic_Education</a:t>
            </a:r>
            <a:r>
              <a:rPr lang="en-US" dirty="0" smtClean="0"/>
              <a:t> </a:t>
            </a:r>
            <a:endParaRPr lang="en-US" dirty="0"/>
          </a:p>
        </p:txBody>
      </p:sp>
      <p:sp>
        <p:nvSpPr>
          <p:cNvPr id="13" name="مستطيل 12"/>
          <p:cNvSpPr/>
          <p:nvPr/>
        </p:nvSpPr>
        <p:spPr>
          <a:xfrm>
            <a:off x="3491880" y="0"/>
            <a:ext cx="2081018"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2000" b="1" dirty="0" smtClean="0"/>
              <a:t>SCT Concepts  </a:t>
            </a:r>
            <a:endParaRPr lang="en-US" sz="2000" b="1" dirty="0"/>
          </a:p>
        </p:txBody>
      </p:sp>
      <p:sp>
        <p:nvSpPr>
          <p:cNvPr id="12" name="مستطيل 11"/>
          <p:cNvSpPr/>
          <p:nvPr/>
        </p:nvSpPr>
        <p:spPr>
          <a:xfrm>
            <a:off x="214282" y="500042"/>
            <a:ext cx="8391306" cy="147732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dirty="0" smtClean="0"/>
              <a:t>According to Lin (2001) Social capital contains three ingredients: resources embedded in a social structure; accessibility to such social resources by individuals in purposive actions. Thus conceived, social capital contains </a:t>
            </a:r>
            <a:r>
              <a:rPr lang="en-US" b="1" dirty="0" smtClean="0"/>
              <a:t>three elements </a:t>
            </a:r>
            <a:r>
              <a:rPr lang="en-US" dirty="0" smtClean="0"/>
              <a:t>intersecting structure and action: the </a:t>
            </a:r>
            <a:r>
              <a:rPr lang="en-US" b="1" dirty="0" smtClean="0"/>
              <a:t>structural </a:t>
            </a:r>
            <a:r>
              <a:rPr lang="en-US" dirty="0" smtClean="0"/>
              <a:t>(</a:t>
            </a:r>
            <a:r>
              <a:rPr lang="en-US" i="1" dirty="0" err="1" smtClean="0"/>
              <a:t>embeddness</a:t>
            </a:r>
            <a:r>
              <a:rPr lang="en-US" i="1" dirty="0" smtClean="0"/>
              <a:t> </a:t>
            </a:r>
            <a:r>
              <a:rPr lang="en-US" dirty="0" smtClean="0"/>
              <a:t>_ </a:t>
            </a:r>
            <a:r>
              <a:rPr lang="en-US" i="1" dirty="0" smtClean="0"/>
              <a:t>dependence</a:t>
            </a:r>
            <a:r>
              <a:rPr lang="en-US" dirty="0" smtClean="0"/>
              <a:t> ), </a:t>
            </a:r>
            <a:r>
              <a:rPr lang="en-US" b="1" i="1" dirty="0" smtClean="0"/>
              <a:t>opportunity </a:t>
            </a:r>
            <a:r>
              <a:rPr lang="en-US" dirty="0" smtClean="0"/>
              <a:t>(</a:t>
            </a:r>
            <a:r>
              <a:rPr lang="en-US" b="1" i="1" dirty="0" smtClean="0"/>
              <a:t>accessibility</a:t>
            </a:r>
            <a:r>
              <a:rPr lang="en-US" dirty="0" smtClean="0"/>
              <a:t>) and </a:t>
            </a:r>
            <a:r>
              <a:rPr lang="en-US" b="1" dirty="0" smtClean="0"/>
              <a:t>action</a:t>
            </a:r>
            <a:r>
              <a:rPr lang="en-US" dirty="0" smtClean="0"/>
              <a:t> oriented (</a:t>
            </a:r>
            <a:r>
              <a:rPr lang="en-US" b="1" i="1" dirty="0" smtClean="0"/>
              <a:t>use)</a:t>
            </a:r>
            <a:r>
              <a:rPr lang="en-US" dirty="0" smtClean="0"/>
              <a:t> aspects.</a:t>
            </a:r>
            <a:endParaRPr lang="en-US" dirty="0"/>
          </a:p>
        </p:txBody>
      </p:sp>
      <p:graphicFrame>
        <p:nvGraphicFramePr>
          <p:cNvPr id="14" name="جدول 13"/>
          <p:cNvGraphicFramePr>
            <a:graphicFrameLocks noGrp="1"/>
          </p:cNvGraphicFramePr>
          <p:nvPr/>
        </p:nvGraphicFramePr>
        <p:xfrm>
          <a:off x="611560" y="2405454"/>
          <a:ext cx="8208912" cy="2523744"/>
        </p:xfrm>
        <a:graphic>
          <a:graphicData uri="http://schemas.openxmlformats.org/drawingml/2006/table">
            <a:tbl>
              <a:tblPr/>
              <a:tblGrid>
                <a:gridCol w="2051747"/>
                <a:gridCol w="2368437"/>
                <a:gridCol w="2052228"/>
                <a:gridCol w="1736500"/>
              </a:tblGrid>
              <a:tr h="365193">
                <a:tc>
                  <a:txBody>
                    <a:bodyPr/>
                    <a:lstStyle/>
                    <a:p>
                      <a:pPr algn="ctr" rtl="0">
                        <a:lnSpc>
                          <a:spcPct val="115000"/>
                        </a:lnSpc>
                        <a:spcAft>
                          <a:spcPts val="0"/>
                        </a:spcAft>
                      </a:pPr>
                      <a:r>
                        <a:rPr lang="en-US" sz="1800" dirty="0">
                          <a:latin typeface="Times New Roman"/>
                          <a:ea typeface="Times New Roman"/>
                          <a:cs typeface="Arial"/>
                        </a:rPr>
                        <a:t>Theorists </a:t>
                      </a:r>
                      <a:endParaRPr lang="en-US" sz="1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smtClean="0"/>
                        <a:t>Explanation</a:t>
                      </a:r>
                      <a:endParaRPr lang="en-US" sz="18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smtClean="0"/>
                        <a:t>Capital</a:t>
                      </a:r>
                      <a:endParaRPr lang="en-US" sz="18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smtClean="0">
                          <a:latin typeface="+mn-lt"/>
                          <a:ea typeface="+mn-ea"/>
                          <a:cs typeface="+mn-cs"/>
                        </a:rPr>
                        <a:t>Level</a:t>
                      </a:r>
                      <a:r>
                        <a:rPr lang="en-US" sz="1800" baseline="0" dirty="0" smtClean="0">
                          <a:latin typeface="+mn-lt"/>
                          <a:ea typeface="+mn-ea"/>
                          <a:cs typeface="+mn-cs"/>
                        </a:rPr>
                        <a:t> of Analysis</a:t>
                      </a:r>
                      <a:endParaRPr lang="en-US" sz="18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6975">
                <a:tc>
                  <a:txBody>
                    <a:bodyPr/>
                    <a:lstStyle/>
                    <a:p>
                      <a:pPr algn="just" rtl="0">
                        <a:lnSpc>
                          <a:spcPct val="115000"/>
                        </a:lnSpc>
                        <a:spcAft>
                          <a:spcPts val="0"/>
                        </a:spcAft>
                      </a:pPr>
                      <a:r>
                        <a:rPr lang="fr-FR" sz="1800" b="1" dirty="0" smtClean="0"/>
                        <a:t>Social Capital</a:t>
                      </a:r>
                    </a:p>
                    <a:p>
                      <a:pPr algn="just" rtl="0">
                        <a:lnSpc>
                          <a:spcPct val="115000"/>
                        </a:lnSpc>
                        <a:spcAft>
                          <a:spcPts val="0"/>
                        </a:spcAft>
                      </a:pPr>
                      <a:r>
                        <a:rPr lang="fr-FR" sz="1600" b="1" dirty="0" smtClean="0"/>
                        <a:t>(</a:t>
                      </a:r>
                      <a:r>
                        <a:rPr lang="fr-FR" sz="1600" b="1" i="1" dirty="0" smtClean="0"/>
                        <a:t>Lin, </a:t>
                      </a:r>
                      <a:r>
                        <a:rPr lang="fr-FR" sz="1600" b="1" i="1" dirty="0" err="1" smtClean="0"/>
                        <a:t>Burt,Marsden</a:t>
                      </a:r>
                      <a:r>
                        <a:rPr lang="fr-FR" sz="1600" b="1" i="1" dirty="0" smtClean="0"/>
                        <a:t>, </a:t>
                      </a:r>
                      <a:r>
                        <a:rPr lang="fr-FR" sz="1600" b="1" i="1" dirty="0" err="1" smtClean="0"/>
                        <a:t>Flap,Coleman,Bourdieu</a:t>
                      </a:r>
                      <a:r>
                        <a:rPr lang="fr-FR" sz="1600" b="1" i="1" dirty="0" smtClean="0"/>
                        <a:t>, Putnam</a:t>
                      </a:r>
                      <a:r>
                        <a:rPr lang="fr-FR" sz="1600" dirty="0" smtClean="0"/>
                        <a:t>)</a:t>
                      </a:r>
                      <a:endParaRPr lang="en-US" sz="18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800" i="1" dirty="0" smtClean="0"/>
                        <a:t>Social relations: Access to and use of resources embedded in social networks solidarity and reproduction of group</a:t>
                      </a:r>
                      <a:endParaRPr lang="en-US" sz="1800" i="1"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800" dirty="0" smtClean="0"/>
                        <a:t>Investment in social networks.</a:t>
                      </a:r>
                    </a:p>
                    <a:p>
                      <a:pPr algn="just" rtl="0">
                        <a:lnSpc>
                          <a:spcPct val="115000"/>
                        </a:lnSpc>
                        <a:spcAft>
                          <a:spcPts val="0"/>
                        </a:spcAft>
                      </a:pPr>
                      <a:r>
                        <a:rPr lang="en-US" sz="1800" dirty="0" smtClean="0"/>
                        <a:t>Investment </a:t>
                      </a:r>
                      <a:r>
                        <a:rPr lang="en-US" sz="1800" dirty="0" err="1" smtClean="0"/>
                        <a:t>inmutual</a:t>
                      </a:r>
                      <a:r>
                        <a:rPr lang="en-US" sz="1800" dirty="0" smtClean="0"/>
                        <a:t> recognition and acknowledgement</a:t>
                      </a:r>
                      <a:endParaRPr lang="en-US" sz="18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US" sz="1800" dirty="0" smtClean="0">
                          <a:latin typeface="Times New Roman"/>
                          <a:ea typeface="Times New Roman"/>
                          <a:cs typeface="Arial"/>
                        </a:rPr>
                        <a:t>Individual  \</a:t>
                      </a:r>
                      <a:r>
                        <a:rPr lang="en-US" sz="1800" baseline="0" dirty="0" smtClean="0">
                          <a:latin typeface="Times New Roman"/>
                          <a:ea typeface="Times New Roman"/>
                          <a:cs typeface="Arial"/>
                        </a:rPr>
                        <a:t> Group</a:t>
                      </a:r>
                      <a:endParaRPr lang="en-US" sz="18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push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a:xfrm>
            <a:off x="3429000" y="6525343"/>
            <a:ext cx="2895600" cy="196131"/>
          </a:xfrm>
        </p:spPr>
        <p:txBody>
          <a:bodyPr/>
          <a:lstStyle/>
          <a:p>
            <a:pPr>
              <a:defRPr/>
            </a:pPr>
            <a:r>
              <a:rPr lang="en-US" sz="1100" smtClean="0"/>
              <a:t>CHS383</a:t>
            </a:r>
            <a:endParaRPr lang="en-US" sz="110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47</a:t>
            </a:fld>
            <a:endParaRPr lang="en-US"/>
          </a:p>
        </p:txBody>
      </p:sp>
      <p:sp>
        <p:nvSpPr>
          <p:cNvPr id="11" name="مستطيل 10"/>
          <p:cNvSpPr/>
          <p:nvPr/>
        </p:nvSpPr>
        <p:spPr>
          <a:xfrm>
            <a:off x="1714480" y="6143644"/>
            <a:ext cx="6264696" cy="307777"/>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400" dirty="0" smtClean="0">
                <a:hlinkClick r:id="rId3"/>
              </a:rPr>
              <a:t>http://www.academia.edu/3150263/Social_Capital_and_Islamic_Education</a:t>
            </a:r>
            <a:r>
              <a:rPr lang="en-US" sz="1400" dirty="0" smtClean="0"/>
              <a:t>  </a:t>
            </a:r>
            <a:endParaRPr lang="en-US" sz="1400" dirty="0"/>
          </a:p>
        </p:txBody>
      </p:sp>
      <p:sp>
        <p:nvSpPr>
          <p:cNvPr id="13" name="مستطيل 12"/>
          <p:cNvSpPr/>
          <p:nvPr/>
        </p:nvSpPr>
        <p:spPr>
          <a:xfrm>
            <a:off x="3642540" y="-42944"/>
            <a:ext cx="1715278" cy="4001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2000" b="1" dirty="0" smtClean="0"/>
              <a:t>SCT  Models </a:t>
            </a:r>
            <a:endParaRPr lang="en-US" sz="2000" b="1" dirty="0"/>
          </a:p>
        </p:txBody>
      </p:sp>
      <p:pic>
        <p:nvPicPr>
          <p:cNvPr id="19460" name="Picture 4" descr="http://www.equityhealthj.com/content/figures/1475-9276-5-3-1.jpg"/>
          <p:cNvPicPr>
            <a:picLocks noChangeAspect="1" noChangeArrowheads="1"/>
          </p:cNvPicPr>
          <p:nvPr/>
        </p:nvPicPr>
        <p:blipFill>
          <a:blip r:embed="rId4" cstate="print"/>
          <a:srcRect l="4800" t="12185" r="4000" b="6494"/>
          <a:stretch>
            <a:fillRect/>
          </a:stretch>
        </p:blipFill>
        <p:spPr bwMode="auto">
          <a:xfrm>
            <a:off x="214282" y="444478"/>
            <a:ext cx="8858312" cy="5413414"/>
          </a:xfrm>
          <a:prstGeom prst="rect">
            <a:avLst/>
          </a:prstGeom>
          <a:noFill/>
        </p:spPr>
      </p:pic>
    </p:spTree>
  </p:cSld>
  <p:clrMapOvr>
    <a:masterClrMapping/>
  </p:clrMapOvr>
  <p:transition>
    <p:push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07704" y="2060848"/>
            <a:ext cx="5400684" cy="510334"/>
          </a:xfrm>
        </p:spPr>
        <p:style>
          <a:lnRef idx="2">
            <a:schemeClr val="accent3"/>
          </a:lnRef>
          <a:fillRef idx="1">
            <a:schemeClr val="lt1"/>
          </a:fillRef>
          <a:effectRef idx="0">
            <a:schemeClr val="accent3"/>
          </a:effectRef>
          <a:fontRef idx="minor">
            <a:schemeClr val="dk1"/>
          </a:fontRef>
        </p:style>
        <p:txBody>
          <a:bodyPr>
            <a:noAutofit/>
          </a:bodyPr>
          <a:lstStyle/>
          <a:p>
            <a:pPr algn="ctr"/>
            <a:r>
              <a:rPr lang="en-US" sz="3200" dirty="0" smtClean="0"/>
              <a:t>Social Concepts in Islam </a:t>
            </a:r>
            <a:endParaRPr lang="ar-SA" sz="3200" dirty="0"/>
          </a:p>
        </p:txBody>
      </p:sp>
      <p:sp>
        <p:nvSpPr>
          <p:cNvPr id="4" name="مستطيل 3"/>
          <p:cNvSpPr/>
          <p:nvPr/>
        </p:nvSpPr>
        <p:spPr>
          <a:xfrm>
            <a:off x="2555776" y="5949280"/>
            <a:ext cx="4495911" cy="369332"/>
          </a:xfrm>
          <a:prstGeom prst="rect">
            <a:avLst/>
          </a:prstGeom>
        </p:spPr>
        <p:txBody>
          <a:bodyPr wrap="none">
            <a:spAutoFit/>
          </a:bodyPr>
          <a:lstStyle/>
          <a:p>
            <a:r>
              <a:rPr lang="en-US" dirty="0" smtClean="0">
                <a:hlinkClick r:id="rId2"/>
              </a:rPr>
              <a:t>http://www.islamreligion.com/articles/241/</a:t>
            </a:r>
            <a:endParaRPr lang="ar-SA" dirty="0"/>
          </a:p>
        </p:txBody>
      </p:sp>
      <p:sp>
        <p:nvSpPr>
          <p:cNvPr id="5" name="عنصر نائب للتاريخ 4"/>
          <p:cNvSpPr>
            <a:spLocks noGrp="1"/>
          </p:cNvSpPr>
          <p:nvPr>
            <p:ph type="dt" sz="half" idx="10"/>
          </p:nvPr>
        </p:nvSpPr>
        <p:spPr>
          <a:xfrm>
            <a:off x="838201" y="6245225"/>
            <a:ext cx="1019156" cy="476250"/>
          </a:xfrm>
        </p:spPr>
        <p:txBody>
          <a:bodyPr/>
          <a:lstStyle/>
          <a:p>
            <a:pPr>
              <a:defRPr/>
            </a:pPr>
            <a:r>
              <a:rPr lang="ar-SA" smtClean="0"/>
              <a:t>JohaliSOCHE2014_2017</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48</a:t>
            </a:fld>
            <a:endParaRPr lang="en-US"/>
          </a:p>
        </p:txBody>
      </p:sp>
      <p:sp>
        <p:nvSpPr>
          <p:cNvPr id="7" name="عنصر نائب للتذييل 6"/>
          <p:cNvSpPr>
            <a:spLocks noGrp="1"/>
          </p:cNvSpPr>
          <p:nvPr>
            <p:ph type="ftr" sz="quarter" idx="11"/>
          </p:nvPr>
        </p:nvSpPr>
        <p:spPr>
          <a:xfrm>
            <a:off x="3429000" y="6453335"/>
            <a:ext cx="2895600" cy="268139"/>
          </a:xfrm>
        </p:spPr>
        <p:txBody>
          <a:bodyPr/>
          <a:lstStyle/>
          <a:p>
            <a:pPr>
              <a:defRPr/>
            </a:pPr>
            <a:r>
              <a:rPr lang="en-US" smtClean="0"/>
              <a:t>CHS383</a:t>
            </a:r>
            <a:endParaRPr lang="en-US" dirty="0"/>
          </a:p>
        </p:txBody>
      </p:sp>
      <p:pic>
        <p:nvPicPr>
          <p:cNvPr id="2050" name="Picture 2" descr="http://www.islamreligion.com/articles/images/The_Family_in_Islam_%28part_1_of_3%29_001.jpg"/>
          <p:cNvPicPr>
            <a:picLocks noChangeAspect="1" noChangeArrowheads="1"/>
          </p:cNvPicPr>
          <p:nvPr/>
        </p:nvPicPr>
        <p:blipFill>
          <a:blip r:embed="rId3" cstate="print"/>
          <a:srcRect/>
          <a:stretch>
            <a:fillRect/>
          </a:stretch>
        </p:blipFill>
        <p:spPr bwMode="auto">
          <a:xfrm>
            <a:off x="3851920" y="2636912"/>
            <a:ext cx="1656184" cy="1082435"/>
          </a:xfrm>
          <a:prstGeom prst="rect">
            <a:avLst/>
          </a:prstGeom>
          <a:noFill/>
        </p:spPr>
      </p:pic>
      <p:pic>
        <p:nvPicPr>
          <p:cNvPr id="11" name="Picture 2" descr="The Muslim Family"/>
          <p:cNvPicPr>
            <a:picLocks noChangeAspect="1" noChangeArrowheads="1"/>
          </p:cNvPicPr>
          <p:nvPr/>
        </p:nvPicPr>
        <p:blipFill>
          <a:blip r:embed="rId4" cstate="print"/>
          <a:srcRect/>
          <a:stretch>
            <a:fillRect/>
          </a:stretch>
        </p:blipFill>
        <p:spPr bwMode="auto">
          <a:xfrm>
            <a:off x="3563888" y="3789040"/>
            <a:ext cx="2448272" cy="1743169"/>
          </a:xfrm>
          <a:prstGeom prst="rect">
            <a:avLst/>
          </a:prstGeom>
          <a:noFill/>
        </p:spPr>
      </p:pic>
    </p:spTree>
  </p:cSld>
  <p:clrMapOvr>
    <a:masterClrMapping/>
  </p:clrMapOvr>
  <p:transition>
    <p:push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19672" y="38346"/>
            <a:ext cx="5400684" cy="510334"/>
          </a:xfrm>
        </p:spPr>
        <p:style>
          <a:lnRef idx="2">
            <a:schemeClr val="accent3"/>
          </a:lnRef>
          <a:fillRef idx="1">
            <a:schemeClr val="lt1"/>
          </a:fillRef>
          <a:effectRef idx="0">
            <a:schemeClr val="accent3"/>
          </a:effectRef>
          <a:fontRef idx="minor">
            <a:schemeClr val="dk1"/>
          </a:fontRef>
        </p:style>
        <p:txBody>
          <a:bodyPr>
            <a:noAutofit/>
          </a:bodyPr>
          <a:lstStyle/>
          <a:p>
            <a:pPr algn="ctr"/>
            <a:r>
              <a:rPr lang="en-US" sz="3200" dirty="0" smtClean="0"/>
              <a:t>Social Concepts in Islam </a:t>
            </a:r>
            <a:endParaRPr lang="ar-SA" sz="3200" dirty="0"/>
          </a:p>
        </p:txBody>
      </p:sp>
      <p:sp>
        <p:nvSpPr>
          <p:cNvPr id="3" name="عنصر نائب للمحتوى 2"/>
          <p:cNvSpPr>
            <a:spLocks noGrp="1"/>
          </p:cNvSpPr>
          <p:nvPr>
            <p:ph idx="1"/>
          </p:nvPr>
        </p:nvSpPr>
        <p:spPr>
          <a:xfrm>
            <a:off x="395536" y="1863064"/>
            <a:ext cx="8229600" cy="3942200"/>
          </a:xfrm>
        </p:spPr>
        <p:style>
          <a:lnRef idx="3">
            <a:schemeClr val="lt1"/>
          </a:lnRef>
          <a:fillRef idx="1">
            <a:schemeClr val="dk1"/>
          </a:fillRef>
          <a:effectRef idx="1">
            <a:schemeClr val="dk1"/>
          </a:effectRef>
          <a:fontRef idx="minor">
            <a:schemeClr val="lt1"/>
          </a:fontRef>
        </p:style>
        <p:txBody>
          <a:bodyPr>
            <a:normAutofit/>
          </a:bodyPr>
          <a:lstStyle/>
          <a:p>
            <a:pPr algn="just" rtl="0"/>
            <a:r>
              <a:rPr lang="en-US" sz="2400" dirty="0" smtClean="0">
                <a:latin typeface="Times New Roman" pitchFamily="18" charset="0"/>
                <a:cs typeface="Times New Roman" pitchFamily="18" charset="0"/>
              </a:rPr>
              <a:t>FAMILY </a:t>
            </a:r>
          </a:p>
          <a:p>
            <a:pPr algn="just" rtl="0"/>
            <a:r>
              <a:rPr lang="en-US" sz="2400" dirty="0" smtClean="0">
                <a:latin typeface="Times New Roman" pitchFamily="18" charset="0"/>
                <a:cs typeface="Times New Roman" pitchFamily="18" charset="0"/>
              </a:rPr>
              <a:t>The family, which is the basic unit of civilization, is now disintegrating.  Islam’s family system brings the rights of the husband, wife, children, and relatives into a fine equilibrium.  It nourishes unselfish behavior, generosity, and love in the framework of a well-organized family system.  The peace and security offered by a stable family unit is greatly valued, and it is seen as essential for the spiritual growth of its members.  A harmonious social order is created by the existence of extended families and by treasuring children.</a:t>
            </a:r>
            <a:endParaRPr lang="ar-SA" sz="2400" dirty="0">
              <a:latin typeface="Times New Roman" pitchFamily="18" charset="0"/>
              <a:cs typeface="Times New Roman" pitchFamily="18" charset="0"/>
            </a:endParaRPr>
          </a:p>
        </p:txBody>
      </p:sp>
      <p:sp>
        <p:nvSpPr>
          <p:cNvPr id="4" name="مستطيل 3"/>
          <p:cNvSpPr/>
          <p:nvPr/>
        </p:nvSpPr>
        <p:spPr>
          <a:xfrm>
            <a:off x="2555776" y="5949280"/>
            <a:ext cx="4495911" cy="369332"/>
          </a:xfrm>
          <a:prstGeom prst="rect">
            <a:avLst/>
          </a:prstGeom>
        </p:spPr>
        <p:txBody>
          <a:bodyPr wrap="none">
            <a:spAutoFit/>
          </a:bodyPr>
          <a:lstStyle/>
          <a:p>
            <a:r>
              <a:rPr lang="en-US" dirty="0" smtClean="0">
                <a:hlinkClick r:id="rId2"/>
              </a:rPr>
              <a:t>http://www.islamreligion.com/articles/241/</a:t>
            </a:r>
            <a:endParaRPr lang="ar-SA" dirty="0"/>
          </a:p>
        </p:txBody>
      </p:sp>
      <p:sp>
        <p:nvSpPr>
          <p:cNvPr id="5" name="عنصر نائب للتاريخ 4"/>
          <p:cNvSpPr>
            <a:spLocks noGrp="1"/>
          </p:cNvSpPr>
          <p:nvPr>
            <p:ph type="dt" sz="half" idx="10"/>
          </p:nvPr>
        </p:nvSpPr>
        <p:spPr>
          <a:xfrm>
            <a:off x="838201" y="6245225"/>
            <a:ext cx="1019156" cy="476250"/>
          </a:xfrm>
        </p:spPr>
        <p:txBody>
          <a:bodyPr/>
          <a:lstStyle/>
          <a:p>
            <a:pPr>
              <a:defRPr/>
            </a:pPr>
            <a:r>
              <a:rPr lang="ar-SA" smtClean="0"/>
              <a:t>JohaliSOCHE2014_2017</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49</a:t>
            </a:fld>
            <a:endParaRPr lang="en-US"/>
          </a:p>
        </p:txBody>
      </p:sp>
      <p:sp>
        <p:nvSpPr>
          <p:cNvPr id="7" name="عنصر نائب للتذييل 6"/>
          <p:cNvSpPr>
            <a:spLocks noGrp="1"/>
          </p:cNvSpPr>
          <p:nvPr>
            <p:ph type="ftr" sz="quarter" idx="11"/>
          </p:nvPr>
        </p:nvSpPr>
        <p:spPr>
          <a:xfrm>
            <a:off x="3429000" y="6453335"/>
            <a:ext cx="2895600" cy="268139"/>
          </a:xfrm>
        </p:spPr>
        <p:txBody>
          <a:bodyPr/>
          <a:lstStyle/>
          <a:p>
            <a:pPr>
              <a:defRPr/>
            </a:pPr>
            <a:r>
              <a:rPr lang="en-US" smtClean="0"/>
              <a:t>CHS383</a:t>
            </a:r>
            <a:endParaRPr lang="en-US" dirty="0"/>
          </a:p>
        </p:txBody>
      </p:sp>
      <p:pic>
        <p:nvPicPr>
          <p:cNvPr id="2050" name="Picture 2" descr="http://www.islamreligion.com/articles/images/The_Family_in_Islam_%28part_1_of_3%29_001.jpg"/>
          <p:cNvPicPr>
            <a:picLocks noChangeAspect="1" noChangeArrowheads="1"/>
          </p:cNvPicPr>
          <p:nvPr/>
        </p:nvPicPr>
        <p:blipFill>
          <a:blip r:embed="rId3" cstate="print"/>
          <a:srcRect/>
          <a:stretch>
            <a:fillRect/>
          </a:stretch>
        </p:blipFill>
        <p:spPr bwMode="auto">
          <a:xfrm>
            <a:off x="3419872" y="620688"/>
            <a:ext cx="1656184" cy="1082435"/>
          </a:xfrm>
          <a:prstGeom prst="rect">
            <a:avLst/>
          </a:prstGeom>
          <a:noFill/>
        </p:spPr>
      </p:pic>
    </p:spTree>
  </p:cSld>
  <p:clrMapOvr>
    <a:masterClrMapping/>
  </p:clrMapOvr>
  <p:transition>
    <p:push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214414" y="142852"/>
            <a:ext cx="7358114" cy="357190"/>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2400" b="1" dirty="0" smtClean="0"/>
              <a:t>CHS 383 Course Description &amp; L Objectives</a:t>
            </a:r>
            <a:endParaRPr lang="ar-SA" sz="2400" b="1" dirty="0"/>
          </a:p>
        </p:txBody>
      </p:sp>
      <p:sp>
        <p:nvSpPr>
          <p:cNvPr id="5" name="عنصر نائب للتاريخ 4"/>
          <p:cNvSpPr>
            <a:spLocks noGrp="1"/>
          </p:cNvSpPr>
          <p:nvPr>
            <p:ph type="dt" sz="half" idx="10"/>
          </p:nvPr>
        </p:nvSpPr>
        <p:spPr>
          <a:xfrm>
            <a:off x="214282" y="6494507"/>
            <a:ext cx="1901825" cy="292079"/>
          </a:xfrm>
        </p:spPr>
        <p:txBody>
          <a:bodyPr/>
          <a:lstStyle/>
          <a:p>
            <a:pPr>
              <a:defRPr/>
            </a:pPr>
            <a:r>
              <a:rPr lang="ar-SA" smtClean="0"/>
              <a:t>JohaliSOCHE2014_2017</a:t>
            </a:r>
            <a:endParaRPr lang="en-US" dirty="0"/>
          </a:p>
        </p:txBody>
      </p:sp>
      <p:sp>
        <p:nvSpPr>
          <p:cNvPr id="6" name="عنصر نائب لرقم الشريحة 5"/>
          <p:cNvSpPr>
            <a:spLocks noGrp="1"/>
          </p:cNvSpPr>
          <p:nvPr>
            <p:ph type="sldNum" sz="quarter" idx="12"/>
          </p:nvPr>
        </p:nvSpPr>
        <p:spPr>
          <a:xfrm>
            <a:off x="8001024" y="6524650"/>
            <a:ext cx="928694" cy="261936"/>
          </a:xfrm>
        </p:spPr>
        <p:txBody>
          <a:bodyPr/>
          <a:lstStyle/>
          <a:p>
            <a:pPr>
              <a:defRPr/>
            </a:pPr>
            <a:fld id="{978C93D2-0CD3-44E6-B74B-98515F7048D2}" type="slidenum">
              <a:rPr lang="ar-SA" smtClean="0"/>
              <a:pPr>
                <a:defRPr/>
              </a:pPr>
              <a:t>5</a:t>
            </a:fld>
            <a:endParaRPr lang="en-US" dirty="0"/>
          </a:p>
        </p:txBody>
      </p:sp>
      <p:sp>
        <p:nvSpPr>
          <p:cNvPr id="7" name="عنصر نائب للتذييل 6"/>
          <p:cNvSpPr>
            <a:spLocks noGrp="1"/>
          </p:cNvSpPr>
          <p:nvPr>
            <p:ph type="ftr" sz="quarter" idx="11"/>
          </p:nvPr>
        </p:nvSpPr>
        <p:spPr>
          <a:xfrm>
            <a:off x="3429000" y="6494507"/>
            <a:ext cx="2895600" cy="292079"/>
          </a:xfrm>
        </p:spPr>
        <p:txBody>
          <a:bodyPr/>
          <a:lstStyle/>
          <a:p>
            <a:pPr>
              <a:defRPr/>
            </a:pPr>
            <a:r>
              <a:rPr lang="en-US" smtClean="0"/>
              <a:t>CHS383</a:t>
            </a:r>
            <a:endParaRPr lang="en-US" dirty="0"/>
          </a:p>
        </p:txBody>
      </p:sp>
      <p:graphicFrame>
        <p:nvGraphicFramePr>
          <p:cNvPr id="8" name="جدول 7"/>
          <p:cNvGraphicFramePr>
            <a:graphicFrameLocks noGrp="1"/>
          </p:cNvGraphicFramePr>
          <p:nvPr/>
        </p:nvGraphicFramePr>
        <p:xfrm>
          <a:off x="357158" y="692696"/>
          <a:ext cx="8715436" cy="1434465"/>
        </p:xfrm>
        <a:graphic>
          <a:graphicData uri="http://schemas.openxmlformats.org/drawingml/2006/table">
            <a:tbl>
              <a:tblPr/>
              <a:tblGrid>
                <a:gridCol w="2143139"/>
                <a:gridCol w="1571636"/>
                <a:gridCol w="1428760"/>
                <a:gridCol w="3571901"/>
              </a:tblGrid>
              <a:tr h="573786">
                <a:tc>
                  <a:txBody>
                    <a:bodyPr/>
                    <a:lstStyle/>
                    <a:p>
                      <a:pPr algn="l" rtl="0">
                        <a:lnSpc>
                          <a:spcPct val="115000"/>
                        </a:lnSpc>
                        <a:spcAft>
                          <a:spcPts val="0"/>
                        </a:spcAft>
                      </a:pPr>
                      <a:r>
                        <a:rPr lang="en-US" sz="1600" b="1" dirty="0">
                          <a:solidFill>
                            <a:srgbClr val="FFFFFF"/>
                          </a:solidFill>
                          <a:latin typeface="Times New Roman" pitchFamily="18" charset="0"/>
                          <a:ea typeface="Times New Roman"/>
                          <a:cs typeface="Times New Roman" pitchFamily="18" charset="0"/>
                        </a:rPr>
                        <a:t>Course (</a:t>
                      </a:r>
                      <a:r>
                        <a:rPr lang="en-US" sz="1200" b="1" dirty="0">
                          <a:solidFill>
                            <a:srgbClr val="FFFFFF"/>
                          </a:solidFill>
                          <a:latin typeface="Times New Roman" pitchFamily="18" charset="0"/>
                          <a:ea typeface="Times New Roman"/>
                          <a:cs typeface="Times New Roman" pitchFamily="18" charset="0"/>
                        </a:rPr>
                        <a:t>code and NO):</a:t>
                      </a:r>
                      <a:endParaRPr lang="en-US" sz="1200" dirty="0">
                        <a:latin typeface="Times New Roman" pitchFamily="18" charset="0"/>
                        <a:ea typeface="Times New Roman"/>
                        <a:cs typeface="Times New Roman" pitchFamily="18" charset="0"/>
                      </a:endParaRPr>
                    </a:p>
                  </a:txBody>
                  <a:tcPr marL="66334" marR="66334" marT="0" marB="0" anchor="ctr">
                    <a:lnL>
                      <a:noFill/>
                    </a:lnL>
                    <a:lnR>
                      <a:noFill/>
                    </a:lnR>
                    <a:lnT>
                      <a:noFill/>
                    </a:lnT>
                    <a:lnB>
                      <a:noFill/>
                    </a:lnB>
                    <a:solidFill>
                      <a:srgbClr val="003366"/>
                    </a:solidFill>
                  </a:tcPr>
                </a:tc>
                <a:tc>
                  <a:txBody>
                    <a:bodyPr/>
                    <a:lstStyle/>
                    <a:p>
                      <a:pPr algn="ctr" rtl="0">
                        <a:lnSpc>
                          <a:spcPct val="115000"/>
                        </a:lnSpc>
                        <a:spcAft>
                          <a:spcPts val="0"/>
                        </a:spcAft>
                      </a:pPr>
                      <a:r>
                        <a:rPr lang="en-US" sz="1600" b="1" dirty="0">
                          <a:solidFill>
                            <a:srgbClr val="FFFFFF"/>
                          </a:solidFill>
                          <a:latin typeface="Times New Roman" pitchFamily="18" charset="0"/>
                          <a:ea typeface="Times New Roman"/>
                          <a:cs typeface="Times New Roman" pitchFamily="18" charset="0"/>
                        </a:rPr>
                        <a:t>(CHS 383)</a:t>
                      </a:r>
                      <a:endParaRPr lang="en-US" sz="1600" dirty="0">
                        <a:latin typeface="Times New Roman" pitchFamily="18" charset="0"/>
                        <a:ea typeface="Times New Roman"/>
                        <a:cs typeface="Times New Roman" pitchFamily="18" charset="0"/>
                      </a:endParaRPr>
                    </a:p>
                  </a:txBody>
                  <a:tcPr marL="66334" marR="66334"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a:solidFill>
                            <a:srgbClr val="FFFFFF"/>
                          </a:solidFill>
                          <a:latin typeface="Times New Roman" pitchFamily="18" charset="0"/>
                          <a:ea typeface="Times New Roman"/>
                          <a:cs typeface="Times New Roman" pitchFamily="18" charset="0"/>
                        </a:rPr>
                        <a:t>Course title:</a:t>
                      </a:r>
                      <a:endParaRPr lang="en-US" sz="1600">
                        <a:latin typeface="Times New Roman" pitchFamily="18" charset="0"/>
                        <a:ea typeface="Times New Roman"/>
                        <a:cs typeface="Times New Roman" pitchFamily="18" charset="0"/>
                      </a:endParaRPr>
                    </a:p>
                  </a:txBody>
                  <a:tcPr marL="66334" marR="66334" marT="0" marB="0" anchor="ctr">
                    <a:lnL>
                      <a:noFill/>
                    </a:lnL>
                    <a:lnR>
                      <a:noFill/>
                    </a:lnR>
                    <a:lnT>
                      <a:noFill/>
                    </a:lnT>
                    <a:lnB>
                      <a:noFill/>
                    </a:lnB>
                    <a:solidFill>
                      <a:srgbClr val="003366"/>
                    </a:solidFill>
                  </a:tcPr>
                </a:tc>
                <a:tc>
                  <a:txBody>
                    <a:bodyPr/>
                    <a:lstStyle/>
                    <a:p>
                      <a:pPr algn="ctr" rtl="0">
                        <a:lnSpc>
                          <a:spcPct val="115000"/>
                        </a:lnSpc>
                        <a:spcAft>
                          <a:spcPts val="0"/>
                        </a:spcAft>
                      </a:pPr>
                      <a:r>
                        <a:rPr lang="en-US" sz="1600" b="1" dirty="0">
                          <a:solidFill>
                            <a:srgbClr val="FFFFFF"/>
                          </a:solidFill>
                          <a:latin typeface="Times New Roman" pitchFamily="18" charset="0"/>
                          <a:ea typeface="Times New Roman"/>
                          <a:cs typeface="Times New Roman" pitchFamily="18" charset="0"/>
                        </a:rPr>
                        <a:t>Social </a:t>
                      </a:r>
                      <a:r>
                        <a:rPr lang="en-US" sz="1600" b="1" dirty="0" smtClean="0">
                          <a:solidFill>
                            <a:srgbClr val="FFFFFF"/>
                          </a:solidFill>
                          <a:latin typeface="Times New Roman" pitchFamily="18" charset="0"/>
                          <a:ea typeface="Times New Roman"/>
                          <a:cs typeface="Times New Roman" pitchFamily="18" charset="0"/>
                        </a:rPr>
                        <a:t>Concept </a:t>
                      </a:r>
                      <a:r>
                        <a:rPr lang="en-US" sz="1600" b="1" dirty="0">
                          <a:solidFill>
                            <a:srgbClr val="FFFFFF"/>
                          </a:solidFill>
                          <a:latin typeface="Times New Roman" pitchFamily="18" charset="0"/>
                          <a:ea typeface="Times New Roman"/>
                          <a:cs typeface="Times New Roman" pitchFamily="18" charset="0"/>
                        </a:rPr>
                        <a:t>of </a:t>
                      </a:r>
                      <a:r>
                        <a:rPr lang="en-US" sz="1600" b="1" dirty="0" smtClean="0">
                          <a:solidFill>
                            <a:srgbClr val="FFFFFF"/>
                          </a:solidFill>
                          <a:latin typeface="Times New Roman" pitchFamily="18" charset="0"/>
                          <a:ea typeface="Times New Roman"/>
                          <a:cs typeface="Times New Roman" pitchFamily="18" charset="0"/>
                        </a:rPr>
                        <a:t>Health Education</a:t>
                      </a:r>
                      <a:endParaRPr lang="en-US" sz="1600" dirty="0">
                        <a:latin typeface="Times New Roman" pitchFamily="18" charset="0"/>
                        <a:ea typeface="Times New Roman"/>
                        <a:cs typeface="Times New Roman" pitchFamily="18" charset="0"/>
                      </a:endParaRPr>
                    </a:p>
                  </a:txBody>
                  <a:tcPr marL="66334" marR="66334" marT="0" marB="0" anchor="ctr">
                    <a:lnL>
                      <a:noFill/>
                    </a:lnL>
                    <a:lnR>
                      <a:noFill/>
                    </a:lnR>
                    <a:lnT>
                      <a:noFill/>
                    </a:lnT>
                    <a:lnB>
                      <a:noFill/>
                    </a:lnB>
                    <a:solidFill>
                      <a:srgbClr val="003366"/>
                    </a:solidFill>
                  </a:tcPr>
                </a:tc>
              </a:tr>
              <a:tr h="286893">
                <a:tc>
                  <a:txBody>
                    <a:bodyPr/>
                    <a:lstStyle/>
                    <a:p>
                      <a:pPr algn="l" rtl="0">
                        <a:lnSpc>
                          <a:spcPct val="115000"/>
                        </a:lnSpc>
                        <a:spcAft>
                          <a:spcPts val="0"/>
                        </a:spcAft>
                      </a:pPr>
                      <a:r>
                        <a:rPr lang="en-US" sz="1600" b="1" dirty="0">
                          <a:solidFill>
                            <a:srgbClr val="FFFFFF"/>
                          </a:solidFill>
                          <a:latin typeface="Times New Roman" pitchFamily="18" charset="0"/>
                          <a:ea typeface="Times New Roman"/>
                          <a:cs typeface="Times New Roman" pitchFamily="18" charset="0"/>
                        </a:rPr>
                        <a:t>Credit hours:</a:t>
                      </a:r>
                      <a:endParaRPr lang="en-US" sz="1600" dirty="0">
                        <a:latin typeface="Times New Roman" pitchFamily="18" charset="0"/>
                        <a:ea typeface="Times New Roman"/>
                        <a:cs typeface="Times New Roman" pitchFamily="18" charset="0"/>
                      </a:endParaRPr>
                    </a:p>
                  </a:txBody>
                  <a:tcPr marL="66334" marR="66334" marT="0" marB="0" anchor="ctr">
                    <a:lnL>
                      <a:noFill/>
                    </a:lnL>
                    <a:lnR>
                      <a:noFill/>
                    </a:lnR>
                    <a:lnT>
                      <a:noFill/>
                    </a:lnT>
                    <a:lnB>
                      <a:noFill/>
                    </a:lnB>
                    <a:solidFill>
                      <a:srgbClr val="003366"/>
                    </a:solidFill>
                  </a:tcPr>
                </a:tc>
                <a:tc>
                  <a:txBody>
                    <a:bodyPr/>
                    <a:lstStyle/>
                    <a:p>
                      <a:pPr algn="ctr" rtl="0">
                        <a:lnSpc>
                          <a:spcPct val="115000"/>
                        </a:lnSpc>
                        <a:spcAft>
                          <a:spcPts val="0"/>
                        </a:spcAft>
                      </a:pPr>
                      <a:r>
                        <a:rPr lang="en-US" sz="1600" b="1" dirty="0">
                          <a:solidFill>
                            <a:srgbClr val="FFFFFF"/>
                          </a:solidFill>
                          <a:latin typeface="Times New Roman" pitchFamily="18" charset="0"/>
                          <a:ea typeface="Times New Roman"/>
                          <a:cs typeface="Times New Roman" pitchFamily="18" charset="0"/>
                        </a:rPr>
                        <a:t>3 (2+1)</a:t>
                      </a:r>
                      <a:endParaRPr lang="en-US" sz="1600" dirty="0">
                        <a:latin typeface="Times New Roman" pitchFamily="18" charset="0"/>
                        <a:ea typeface="Times New Roman"/>
                        <a:cs typeface="Times New Roman" pitchFamily="18" charset="0"/>
                      </a:endParaRPr>
                    </a:p>
                  </a:txBody>
                  <a:tcPr marL="66334" marR="66334"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a:solidFill>
                            <a:srgbClr val="FFFFFF"/>
                          </a:solidFill>
                          <a:latin typeface="Times New Roman" pitchFamily="18" charset="0"/>
                          <a:ea typeface="Times New Roman"/>
                          <a:cs typeface="Times New Roman" pitchFamily="18" charset="0"/>
                        </a:rPr>
                        <a:t>Level:</a:t>
                      </a:r>
                      <a:endParaRPr lang="en-US" sz="1600">
                        <a:latin typeface="Times New Roman" pitchFamily="18" charset="0"/>
                        <a:ea typeface="Times New Roman"/>
                        <a:cs typeface="Times New Roman" pitchFamily="18" charset="0"/>
                      </a:endParaRPr>
                    </a:p>
                  </a:txBody>
                  <a:tcPr marL="66334" marR="66334" marT="0" marB="0" anchor="ctr">
                    <a:lnL>
                      <a:noFill/>
                    </a:lnL>
                    <a:lnR>
                      <a:noFill/>
                    </a:lnR>
                    <a:lnT>
                      <a:noFill/>
                    </a:lnT>
                    <a:lnB>
                      <a:noFill/>
                    </a:lnB>
                    <a:solidFill>
                      <a:srgbClr val="003366"/>
                    </a:solidFill>
                  </a:tcPr>
                </a:tc>
                <a:tc>
                  <a:txBody>
                    <a:bodyPr/>
                    <a:lstStyle/>
                    <a:p>
                      <a:pPr algn="ctr" rtl="0">
                        <a:lnSpc>
                          <a:spcPct val="115000"/>
                        </a:lnSpc>
                        <a:spcAft>
                          <a:spcPts val="0"/>
                        </a:spcAft>
                      </a:pPr>
                      <a:r>
                        <a:rPr lang="en-US" sz="1600" b="1" dirty="0">
                          <a:solidFill>
                            <a:srgbClr val="FFFFFF"/>
                          </a:solidFill>
                          <a:latin typeface="Times New Roman" pitchFamily="18" charset="0"/>
                          <a:ea typeface="Times New Roman"/>
                          <a:cs typeface="Times New Roman" pitchFamily="18" charset="0"/>
                        </a:rPr>
                        <a:t>6</a:t>
                      </a:r>
                      <a:endParaRPr lang="en-US" sz="1600" dirty="0">
                        <a:latin typeface="Times New Roman" pitchFamily="18" charset="0"/>
                        <a:ea typeface="Times New Roman"/>
                        <a:cs typeface="Times New Roman" pitchFamily="18" charset="0"/>
                      </a:endParaRPr>
                    </a:p>
                  </a:txBody>
                  <a:tcPr marL="66334" marR="66334" marT="0" marB="0" anchor="ctr">
                    <a:lnL>
                      <a:noFill/>
                    </a:lnL>
                    <a:lnR>
                      <a:noFill/>
                    </a:lnR>
                    <a:lnT>
                      <a:noFill/>
                    </a:lnT>
                    <a:lnB>
                      <a:noFill/>
                    </a:lnB>
                    <a:solidFill>
                      <a:srgbClr val="003366"/>
                    </a:solidFill>
                  </a:tcPr>
                </a:tc>
              </a:tr>
              <a:tr h="573786">
                <a:tc>
                  <a:txBody>
                    <a:bodyPr/>
                    <a:lstStyle/>
                    <a:p>
                      <a:pPr algn="l" rtl="0">
                        <a:lnSpc>
                          <a:spcPct val="115000"/>
                        </a:lnSpc>
                        <a:spcAft>
                          <a:spcPts val="0"/>
                        </a:spcAft>
                      </a:pPr>
                      <a:r>
                        <a:rPr lang="en-US" sz="1600" b="1">
                          <a:solidFill>
                            <a:srgbClr val="FFFFFF"/>
                          </a:solidFill>
                          <a:latin typeface="Times New Roman" pitchFamily="18" charset="0"/>
                          <a:ea typeface="Times New Roman"/>
                          <a:cs typeface="Times New Roman" pitchFamily="18" charset="0"/>
                        </a:rPr>
                        <a:t>Contact hours:</a:t>
                      </a:r>
                      <a:endParaRPr lang="en-US" sz="1600">
                        <a:latin typeface="Times New Roman" pitchFamily="18" charset="0"/>
                        <a:ea typeface="Times New Roman"/>
                        <a:cs typeface="Times New Roman" pitchFamily="18" charset="0"/>
                      </a:endParaRPr>
                    </a:p>
                  </a:txBody>
                  <a:tcPr marL="66334" marR="66334" marT="0" marB="0" anchor="ctr">
                    <a:lnL>
                      <a:noFill/>
                    </a:lnL>
                    <a:lnR>
                      <a:noFill/>
                    </a:lnR>
                    <a:lnT>
                      <a:noFill/>
                    </a:lnT>
                    <a:lnB>
                      <a:noFill/>
                    </a:lnB>
                    <a:solidFill>
                      <a:srgbClr val="003366"/>
                    </a:solidFill>
                  </a:tcPr>
                </a:tc>
                <a:tc>
                  <a:txBody>
                    <a:bodyPr/>
                    <a:lstStyle/>
                    <a:p>
                      <a:pPr algn="ctr" rtl="0">
                        <a:lnSpc>
                          <a:spcPct val="115000"/>
                        </a:lnSpc>
                        <a:spcAft>
                          <a:spcPts val="0"/>
                        </a:spcAft>
                      </a:pPr>
                      <a:r>
                        <a:rPr lang="en-US" sz="1600" b="1" dirty="0">
                          <a:solidFill>
                            <a:srgbClr val="FFFFFF"/>
                          </a:solidFill>
                          <a:latin typeface="Times New Roman" pitchFamily="18" charset="0"/>
                          <a:ea typeface="Times New Roman"/>
                          <a:cs typeface="Times New Roman" pitchFamily="18" charset="0"/>
                        </a:rPr>
                        <a:t>5</a:t>
                      </a:r>
                      <a:endParaRPr lang="en-US" sz="1600" dirty="0">
                        <a:latin typeface="Times New Roman" pitchFamily="18" charset="0"/>
                        <a:ea typeface="Times New Roman"/>
                        <a:cs typeface="Times New Roman" pitchFamily="18" charset="0"/>
                      </a:endParaRPr>
                    </a:p>
                  </a:txBody>
                  <a:tcPr marL="66334" marR="66334"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a:solidFill>
                            <a:srgbClr val="FFFFFF"/>
                          </a:solidFill>
                          <a:latin typeface="Times New Roman" pitchFamily="18" charset="0"/>
                          <a:ea typeface="Times New Roman"/>
                          <a:cs typeface="Times New Roman" pitchFamily="18" charset="0"/>
                        </a:rPr>
                        <a:t>Prerequisite:</a:t>
                      </a:r>
                      <a:endParaRPr lang="en-US" sz="1600">
                        <a:latin typeface="Times New Roman" pitchFamily="18" charset="0"/>
                        <a:ea typeface="Times New Roman"/>
                        <a:cs typeface="Times New Roman" pitchFamily="18" charset="0"/>
                      </a:endParaRPr>
                    </a:p>
                  </a:txBody>
                  <a:tcPr marL="66334" marR="66334" marT="0" marB="0" anchor="ctr">
                    <a:lnL>
                      <a:noFill/>
                    </a:lnL>
                    <a:lnR>
                      <a:noFill/>
                    </a:lnR>
                    <a:lnT>
                      <a:noFill/>
                    </a:lnT>
                    <a:lnB>
                      <a:noFill/>
                    </a:lnB>
                    <a:solidFill>
                      <a:srgbClr val="003366"/>
                    </a:solidFill>
                  </a:tcPr>
                </a:tc>
                <a:tc>
                  <a:txBody>
                    <a:bodyPr/>
                    <a:lstStyle/>
                    <a:p>
                      <a:pPr algn="ctr" rtl="0">
                        <a:lnSpc>
                          <a:spcPct val="115000"/>
                        </a:lnSpc>
                        <a:spcAft>
                          <a:spcPts val="0"/>
                        </a:spcAft>
                      </a:pPr>
                      <a:r>
                        <a:rPr lang="en-US" sz="1600" b="1" dirty="0">
                          <a:solidFill>
                            <a:srgbClr val="FFFFFF"/>
                          </a:solidFill>
                          <a:latin typeface="Times New Roman" pitchFamily="18" charset="0"/>
                          <a:ea typeface="Times New Roman"/>
                          <a:cs typeface="Times New Roman" pitchFamily="18" charset="0"/>
                        </a:rPr>
                        <a:t>CHS 282, CHS </a:t>
                      </a:r>
                      <a:r>
                        <a:rPr lang="en-US" sz="1600" b="1" dirty="0" smtClean="0">
                          <a:solidFill>
                            <a:srgbClr val="FFFFFF"/>
                          </a:solidFill>
                          <a:latin typeface="Times New Roman" pitchFamily="18" charset="0"/>
                          <a:ea typeface="Times New Roman"/>
                          <a:cs typeface="Times New Roman" pitchFamily="18" charset="0"/>
                        </a:rPr>
                        <a:t>232  </a:t>
                      </a:r>
                      <a:endParaRPr lang="en-US" sz="1600" dirty="0">
                        <a:latin typeface="Times New Roman" pitchFamily="18" charset="0"/>
                        <a:ea typeface="Times New Roman"/>
                        <a:cs typeface="Times New Roman" pitchFamily="18" charset="0"/>
                      </a:endParaRPr>
                    </a:p>
                  </a:txBody>
                  <a:tcPr marL="66334" marR="66334" marT="0" marB="0" anchor="ctr">
                    <a:lnL>
                      <a:noFill/>
                    </a:lnL>
                    <a:lnR>
                      <a:noFill/>
                    </a:lnR>
                    <a:lnT>
                      <a:noFill/>
                    </a:lnT>
                    <a:lnB>
                      <a:noFill/>
                    </a:lnB>
                    <a:solidFill>
                      <a:srgbClr val="003366"/>
                    </a:solidFill>
                  </a:tcPr>
                </a:tc>
              </a:tr>
            </a:tbl>
          </a:graphicData>
        </a:graphic>
      </p:graphicFrame>
      <p:sp>
        <p:nvSpPr>
          <p:cNvPr id="134146" name="Rectangle 2"/>
          <p:cNvSpPr>
            <a:spLocks noChangeArrowheads="1"/>
          </p:cNvSpPr>
          <p:nvPr/>
        </p:nvSpPr>
        <p:spPr bwMode="auto">
          <a:xfrm>
            <a:off x="323528" y="2759437"/>
            <a:ext cx="8643966" cy="368306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algn="justLow" rtl="0"/>
            <a:r>
              <a:rPr kumimoji="0" lang="en-US"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After its briefly historical overview and comparative introductory to society, social and cultural context of health in Islam and worldwide. This course will explore the WHO and worldwide social determinants of health and their circumstances in which people are born, grow up, live, work, and age, as well as the systems put in place to deal with illness. These circumstances are in turn shaped by a wider set of forces: religious, economics, social policies, and politics </a:t>
            </a:r>
            <a:r>
              <a:rPr kumimoji="0" lang="en-US" sz="2000" b="0" i="0" u="none" strike="noStrike" cap="none" normalizeH="0" baseline="30000" dirty="0" smtClean="0">
                <a:ln>
                  <a:noFill/>
                </a:ln>
                <a:solidFill>
                  <a:schemeClr val="bg1"/>
                </a:solidFill>
                <a:effectLst/>
                <a:latin typeface="Times New Roman" pitchFamily="18" charset="0"/>
                <a:ea typeface="Times New Roman" pitchFamily="18" charset="0"/>
                <a:cs typeface="Times New Roman" pitchFamily="18" charset="0"/>
              </a:rPr>
              <a:t>(WHO </a:t>
            </a:r>
            <a:r>
              <a:rPr kumimoji="0" lang="en-US" sz="2000" b="0" i="0" u="none" strike="noStrike" cap="none" normalizeH="0" baseline="30000" dirty="0" smtClean="0">
                <a:ln>
                  <a:noFill/>
                </a:ln>
                <a:solidFill>
                  <a:schemeClr val="bg1"/>
                </a:solidFill>
                <a:effectLst/>
                <a:latin typeface="Times New Roman" pitchFamily="18" charset="0"/>
                <a:ea typeface="Times New Roman" pitchFamily="18" charset="0"/>
                <a:cs typeface="Times New Roman" pitchFamily="18" charset="0"/>
                <a:hlinkClick r:id="rId2"/>
              </a:rPr>
              <a:t>Social Determinants of Health Key Concepts</a:t>
            </a:r>
            <a:r>
              <a:rPr kumimoji="0" lang="en-US" sz="2000" b="0" i="0" u="none" strike="noStrike" cap="none" normalizeH="0" baseline="30000" dirty="0" smtClean="0">
                <a:ln>
                  <a:noFill/>
                </a:ln>
                <a:solidFill>
                  <a:schemeClr val="bg1"/>
                </a:solidFill>
                <a:effectLst/>
                <a:latin typeface="Times New Roman" pitchFamily="18" charset="0"/>
                <a:ea typeface="Times New Roman" pitchFamily="18" charset="0"/>
                <a:cs typeface="Times New Roman" pitchFamily="18" charset="0"/>
              </a:rPr>
              <a:t> </a:t>
            </a:r>
            <a:r>
              <a:rPr lang="en-US" sz="2000" baseline="30000" dirty="0" smtClean="0">
                <a:solidFill>
                  <a:schemeClr val="bg1"/>
                </a:solidFill>
                <a:latin typeface="Times New Roman" pitchFamily="18" charset="0"/>
                <a:ea typeface="Times New Roman" pitchFamily="18" charset="0"/>
                <a:cs typeface="Times New Roman" pitchFamily="18" charset="0"/>
              </a:rPr>
              <a:t>; </a:t>
            </a:r>
            <a:r>
              <a:rPr lang="en-US" sz="2000" baseline="30000" dirty="0" smtClean="0">
                <a:solidFill>
                  <a:schemeClr val="bg1"/>
                </a:solidFill>
                <a:latin typeface="Times New Roman" pitchFamily="18" charset="0"/>
                <a:ea typeface="Times New Roman" pitchFamily="18" charset="0"/>
                <a:cs typeface="Times New Roman" pitchFamily="18" charset="0"/>
                <a:hlinkClick r:id="rId3"/>
              </a:rPr>
              <a:t>http://www.cdc.gov/socialdeterminants)</a:t>
            </a:r>
            <a:r>
              <a:rPr lang="en-US" sz="2000" baseline="30000" dirty="0" smtClean="0">
                <a:solidFill>
                  <a:schemeClr val="bg1"/>
                </a:solidFill>
                <a:latin typeface="Times New Roman" pitchFamily="18" charset="0"/>
                <a:ea typeface="Times New Roman" pitchFamily="18" charset="0"/>
                <a:cs typeface="Times New Roman" pitchFamily="18" charset="0"/>
              </a:rPr>
              <a:t>..  </a:t>
            </a:r>
          </a:p>
          <a:p>
            <a:pPr algn="justLow" rtl="0"/>
            <a:r>
              <a:rPr lang="en-US" sz="2000" dirty="0" smtClean="0">
                <a:solidFill>
                  <a:schemeClr val="bg1"/>
                </a:solidFill>
                <a:latin typeface="Times New Roman" pitchFamily="18" charset="0"/>
                <a:ea typeface="Times New Roman" pitchFamily="18" charset="0"/>
                <a:cs typeface="Times New Roman" pitchFamily="18" charset="0"/>
              </a:rPr>
              <a:t>Finally, it will promote the learners to explore  the recent contribution of behavioral sciences and behavioral change in holistic social and community health education &amp; promotion </a:t>
            </a:r>
            <a:r>
              <a:rPr lang="en-US" sz="2000" baseline="30000" dirty="0" smtClean="0">
                <a:solidFill>
                  <a:schemeClr val="bg1"/>
                </a:solidFill>
                <a:latin typeface="Times New Roman" pitchFamily="18" charset="0"/>
                <a:ea typeface="Times New Roman" pitchFamily="18" charset="0"/>
                <a:cs typeface="Times New Roman" pitchFamily="18" charset="0"/>
              </a:rPr>
              <a:t>(</a:t>
            </a:r>
            <a:r>
              <a:rPr lang="en-US" sz="2000" baseline="30000" dirty="0" smtClean="0">
                <a:solidFill>
                  <a:schemeClr val="bg1"/>
                </a:solidFill>
                <a:latin typeface="Times New Roman" pitchFamily="18" charset="0"/>
                <a:ea typeface="Times New Roman" pitchFamily="18" charset="0"/>
                <a:cs typeface="Times New Roman" pitchFamily="18" charset="0"/>
                <a:hlinkClick r:id="rId4"/>
              </a:rPr>
              <a:t>http://ije.oxfordjournals.org/content/31/4/722.full</a:t>
            </a:r>
            <a:r>
              <a:rPr lang="en-US" sz="2000" baseline="30000" dirty="0" smtClean="0">
                <a:solidFill>
                  <a:schemeClr val="bg1"/>
                </a:solidFill>
                <a:latin typeface="Times New Roman" pitchFamily="18" charset="0"/>
                <a:ea typeface="Times New Roman" pitchFamily="18" charset="0"/>
                <a:cs typeface="Times New Roman" pitchFamily="18" charset="0"/>
              </a:rPr>
              <a:t>) </a:t>
            </a:r>
            <a:r>
              <a:rPr lang="en-US" sz="2000" dirty="0" smtClean="0">
                <a:solidFill>
                  <a:schemeClr val="bg1"/>
                </a:solidFill>
                <a:latin typeface="Times New Roman" pitchFamily="18" charset="0"/>
                <a:ea typeface="Times New Roman" pitchFamily="18" charset="0"/>
                <a:cs typeface="Times New Roman" pitchFamily="18" charset="0"/>
              </a:rPr>
              <a:t>and other live discussion topics)  as they already studied the health behavior and theory of change in CHS 282…</a:t>
            </a:r>
            <a:endParaRPr lang="en-US" sz="2000" dirty="0" smtClean="0">
              <a:solidFill>
                <a:schemeClr val="bg1"/>
              </a:solidFill>
              <a:latin typeface="Times New Roman" pitchFamily="18" charset="0"/>
              <a:cs typeface="Times New Roman" pitchFamily="18" charset="0"/>
            </a:endParaRPr>
          </a:p>
        </p:txBody>
      </p:sp>
      <p:pic>
        <p:nvPicPr>
          <p:cNvPr id="134145" name="صورة 1" descr="External Web Site Icon">
            <a:hlinkClick r:id="rId5"/>
          </p:cNvPr>
          <p:cNvPicPr>
            <a:picLocks noChangeAspect="1" noChangeArrowheads="1"/>
          </p:cNvPicPr>
          <p:nvPr/>
        </p:nvPicPr>
        <p:blipFill>
          <a:blip r:embed="rId6" cstate="print"/>
          <a:srcRect/>
          <a:stretch>
            <a:fillRect/>
          </a:stretch>
        </p:blipFill>
        <p:spPr bwMode="auto">
          <a:xfrm>
            <a:off x="0" y="457200"/>
            <a:ext cx="95250" cy="95250"/>
          </a:xfrm>
          <a:prstGeom prst="rect">
            <a:avLst/>
          </a:prstGeom>
          <a:noFill/>
        </p:spPr>
      </p:pic>
      <p:sp>
        <p:nvSpPr>
          <p:cNvPr id="12" name="مستطيل 11"/>
          <p:cNvSpPr/>
          <p:nvPr/>
        </p:nvSpPr>
        <p:spPr>
          <a:xfrm>
            <a:off x="0" y="2348880"/>
            <a:ext cx="2978701" cy="338554"/>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ctr" rtl="0"/>
            <a:r>
              <a:rPr lang="en-US" sz="1600" b="1" i="1" dirty="0" smtClean="0">
                <a:ea typeface="Times New Roman" pitchFamily="18" charset="0"/>
              </a:rPr>
              <a:t>Modified Course Description</a:t>
            </a:r>
            <a:endParaRPr lang="en-US" sz="2400" dirty="0" smtClean="0"/>
          </a:p>
        </p:txBody>
      </p:sp>
    </p:spTree>
  </p:cSld>
  <p:clrMapOvr>
    <a:masterClrMapping/>
  </p:clrMapOvr>
  <p:transition>
    <p:push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47664" y="260648"/>
            <a:ext cx="6696744" cy="510334"/>
          </a:xfrm>
        </p:spPr>
        <p:style>
          <a:lnRef idx="2">
            <a:schemeClr val="accent3"/>
          </a:lnRef>
          <a:fillRef idx="1">
            <a:schemeClr val="lt1"/>
          </a:fillRef>
          <a:effectRef idx="0">
            <a:schemeClr val="accent3"/>
          </a:effectRef>
          <a:fontRef idx="minor">
            <a:schemeClr val="dk1"/>
          </a:fontRef>
        </p:style>
        <p:txBody>
          <a:bodyPr>
            <a:noAutofit/>
          </a:bodyPr>
          <a:lstStyle/>
          <a:p>
            <a:pPr algn="ctr"/>
            <a:r>
              <a:rPr lang="en-US" sz="2000" dirty="0" smtClean="0"/>
              <a:t>Social Concepts in Islam – Family System </a:t>
            </a:r>
            <a:endParaRPr lang="ar-SA" sz="2000" dirty="0"/>
          </a:p>
        </p:txBody>
      </p:sp>
      <p:sp>
        <p:nvSpPr>
          <p:cNvPr id="4" name="مستطيل 3"/>
          <p:cNvSpPr/>
          <p:nvPr/>
        </p:nvSpPr>
        <p:spPr>
          <a:xfrm>
            <a:off x="2411760" y="5661248"/>
            <a:ext cx="4495911" cy="369332"/>
          </a:xfrm>
          <a:prstGeom prst="rect">
            <a:avLst/>
          </a:prstGeom>
        </p:spPr>
        <p:txBody>
          <a:bodyPr wrap="none">
            <a:spAutoFit/>
          </a:bodyPr>
          <a:lstStyle/>
          <a:p>
            <a:r>
              <a:rPr lang="en-US" dirty="0" smtClean="0">
                <a:hlinkClick r:id="rId2"/>
              </a:rPr>
              <a:t>http://www.islamreligion.com/articles/241/</a:t>
            </a:r>
            <a:endParaRPr lang="ar-SA" dirty="0"/>
          </a:p>
        </p:txBody>
      </p:sp>
      <p:sp>
        <p:nvSpPr>
          <p:cNvPr id="5" name="عنصر نائب للتاريخ 4"/>
          <p:cNvSpPr>
            <a:spLocks noGrp="1"/>
          </p:cNvSpPr>
          <p:nvPr>
            <p:ph type="dt" sz="half" idx="10"/>
          </p:nvPr>
        </p:nvSpPr>
        <p:spPr>
          <a:xfrm>
            <a:off x="838201" y="6245225"/>
            <a:ext cx="1019156" cy="476250"/>
          </a:xfrm>
        </p:spPr>
        <p:txBody>
          <a:bodyPr/>
          <a:lstStyle/>
          <a:p>
            <a:pPr>
              <a:defRPr/>
            </a:pPr>
            <a:r>
              <a:rPr lang="ar-SA" smtClean="0"/>
              <a:t>JohaliSOCHE2014_2017</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50</a:t>
            </a:fld>
            <a:endParaRPr lang="en-US"/>
          </a:p>
        </p:txBody>
      </p:sp>
      <p:sp>
        <p:nvSpPr>
          <p:cNvPr id="7" name="عنصر نائب للتذييل 6"/>
          <p:cNvSpPr>
            <a:spLocks noGrp="1"/>
          </p:cNvSpPr>
          <p:nvPr>
            <p:ph type="ftr" sz="quarter" idx="11"/>
          </p:nvPr>
        </p:nvSpPr>
        <p:spPr>
          <a:xfrm>
            <a:off x="3429000" y="6453335"/>
            <a:ext cx="2895600" cy="268139"/>
          </a:xfrm>
        </p:spPr>
        <p:txBody>
          <a:bodyPr/>
          <a:lstStyle/>
          <a:p>
            <a:pPr>
              <a:defRPr/>
            </a:pPr>
            <a:r>
              <a:rPr lang="en-US" smtClean="0"/>
              <a:t>CHS383</a:t>
            </a:r>
            <a:endParaRPr lang="en-US" dirty="0"/>
          </a:p>
        </p:txBody>
      </p:sp>
      <p:pic>
        <p:nvPicPr>
          <p:cNvPr id="69634" name="Picture 2" descr="http://www.islamreligion.com/articles/images/The_Family_in_Islam_%28part_1_of_3%29_001.jpg"/>
          <p:cNvPicPr>
            <a:picLocks noChangeAspect="1" noChangeArrowheads="1"/>
          </p:cNvPicPr>
          <p:nvPr/>
        </p:nvPicPr>
        <p:blipFill>
          <a:blip r:embed="rId3" cstate="print"/>
          <a:srcRect/>
          <a:stretch>
            <a:fillRect/>
          </a:stretch>
        </p:blipFill>
        <p:spPr bwMode="auto">
          <a:xfrm>
            <a:off x="251520" y="260648"/>
            <a:ext cx="1270347" cy="830263"/>
          </a:xfrm>
          <a:prstGeom prst="rect">
            <a:avLst/>
          </a:prstGeom>
          <a:noFill/>
        </p:spPr>
      </p:pic>
      <p:sp>
        <p:nvSpPr>
          <p:cNvPr id="10" name="مستطيل 9"/>
          <p:cNvSpPr/>
          <p:nvPr/>
        </p:nvSpPr>
        <p:spPr>
          <a:xfrm>
            <a:off x="539552" y="1124744"/>
            <a:ext cx="7920880" cy="4401205"/>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sz="2000" dirty="0" smtClean="0"/>
              <a:t>n Islam, considering the well-being of the “other” instead of just the “self” is a virtue so rooted in the religion that it is evident even to those outside it.  The British humanitarian and civil rights lawyer, Clive Stafford-Smith, a non-Muslim, stated: “What I like about Islam is its focus on the group, which is opposite to the West’s focus on individuality.”</a:t>
            </a:r>
            <a:r>
              <a:rPr lang="en-US" sz="2000" dirty="0" smtClean="0">
                <a:hlinkClick r:id="rId4" tooltip=" Emel Magazine, Issue 6 - June/July 2004."/>
              </a:rPr>
              <a:t>[1]</a:t>
            </a:r>
            <a:endParaRPr lang="en-US" sz="2000" dirty="0" smtClean="0"/>
          </a:p>
          <a:p>
            <a:pPr algn="just" rtl="0"/>
            <a:endParaRPr lang="en-US" sz="2000" dirty="0" smtClean="0"/>
          </a:p>
          <a:p>
            <a:pPr algn="just" rtl="0"/>
            <a:r>
              <a:rPr lang="en-US" sz="2000" dirty="0" smtClean="0"/>
              <a:t>Individuals comprising any society are tied together by related group bonds.  The strongest of all societal bonds is that of the family.  And while it can be justifiably argued that the basic family unit is the foundation of any given human society, this holds particularly true for Muslims.  As a matter of fact, the great status that Islam affords to the family system is the very thing that so often attracts many new converts to Islam, particularly women.</a:t>
            </a:r>
            <a:endParaRPr lang="en-US" sz="2000" dirty="0"/>
          </a:p>
        </p:txBody>
      </p:sp>
    </p:spTree>
  </p:cSld>
  <p:clrMapOvr>
    <a:masterClrMapping/>
  </p:clrMapOvr>
  <p:transition>
    <p:push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43042" y="44624"/>
            <a:ext cx="5400684" cy="510334"/>
          </a:xfrm>
        </p:spPr>
        <p:style>
          <a:lnRef idx="2">
            <a:schemeClr val="accent3"/>
          </a:lnRef>
          <a:fillRef idx="1">
            <a:schemeClr val="lt1"/>
          </a:fillRef>
          <a:effectRef idx="0">
            <a:schemeClr val="accent3"/>
          </a:effectRef>
          <a:fontRef idx="minor">
            <a:schemeClr val="dk1"/>
          </a:fontRef>
        </p:style>
        <p:txBody>
          <a:bodyPr>
            <a:noAutofit/>
          </a:bodyPr>
          <a:lstStyle/>
          <a:p>
            <a:pPr algn="ctr"/>
            <a:r>
              <a:rPr lang="en-US" sz="2800" dirty="0" smtClean="0"/>
              <a:t>Social Concepts in Islam </a:t>
            </a:r>
            <a:endParaRPr lang="ar-SA" sz="2800" dirty="0"/>
          </a:p>
        </p:txBody>
      </p:sp>
      <p:sp>
        <p:nvSpPr>
          <p:cNvPr id="5" name="عنصر نائب للتاريخ 4"/>
          <p:cNvSpPr>
            <a:spLocks noGrp="1"/>
          </p:cNvSpPr>
          <p:nvPr>
            <p:ph type="dt" sz="half" idx="10"/>
          </p:nvPr>
        </p:nvSpPr>
        <p:spPr>
          <a:xfrm>
            <a:off x="838201" y="6245225"/>
            <a:ext cx="1019156" cy="476250"/>
          </a:xfrm>
        </p:spPr>
        <p:txBody>
          <a:bodyPr/>
          <a:lstStyle/>
          <a:p>
            <a:pPr>
              <a:defRPr/>
            </a:pPr>
            <a:r>
              <a:rPr lang="ar-SA" smtClean="0"/>
              <a:t>JohaliSOCHE2014_2017</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51</a:t>
            </a:fld>
            <a:endParaRPr lang="en-US"/>
          </a:p>
        </p:txBody>
      </p:sp>
      <p:sp>
        <p:nvSpPr>
          <p:cNvPr id="7" name="عنصر نائب للتذييل 6"/>
          <p:cNvSpPr>
            <a:spLocks noGrp="1"/>
          </p:cNvSpPr>
          <p:nvPr>
            <p:ph type="ftr" sz="quarter" idx="11"/>
          </p:nvPr>
        </p:nvSpPr>
        <p:spPr>
          <a:xfrm>
            <a:off x="3429000" y="6525344"/>
            <a:ext cx="2895600" cy="340147"/>
          </a:xfrm>
        </p:spPr>
        <p:txBody>
          <a:bodyPr/>
          <a:lstStyle/>
          <a:p>
            <a:pPr>
              <a:defRPr/>
            </a:pPr>
            <a:r>
              <a:rPr lang="en-US" smtClean="0"/>
              <a:t>CHS383</a:t>
            </a:r>
            <a:endParaRPr lang="en-US"/>
          </a:p>
        </p:txBody>
      </p:sp>
      <p:sp>
        <p:nvSpPr>
          <p:cNvPr id="9" name="مستطيل 8"/>
          <p:cNvSpPr/>
          <p:nvPr/>
        </p:nvSpPr>
        <p:spPr>
          <a:xfrm>
            <a:off x="611560" y="908720"/>
            <a:ext cx="7920880" cy="498598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2000" dirty="0" smtClean="0"/>
              <a:t>Explores the genesis of Islam for insight into the nature of ideological transformation. </a:t>
            </a:r>
          </a:p>
          <a:p>
            <a:pPr algn="just" rtl="0"/>
            <a:r>
              <a:rPr lang="en-US" sz="2000" b="1" dirty="0" smtClean="0"/>
              <a:t>The story of the origins of Islam </a:t>
            </a:r>
            <a:r>
              <a:rPr lang="en-US" sz="2000" dirty="0" smtClean="0"/>
              <a:t>provides a rich and suggestive example of </a:t>
            </a:r>
            <a:r>
              <a:rPr lang="en-US" sz="2000" b="1" dirty="0" smtClean="0"/>
              <a:t>sweeping cultural transformation. Incorporating both </a:t>
            </a:r>
            <a:r>
              <a:rPr lang="en-US" sz="2000" dirty="0" smtClean="0"/>
              <a:t>innovation and continuity, Islam built upon the existing cultural patterns among the peoples of the Arabian peninsula even as it threatened to eradicate these same patterns. In this provocative interdisciplinary study, Mohammed A. </a:t>
            </a:r>
            <a:r>
              <a:rPr lang="en-US" sz="2000" dirty="0" err="1" smtClean="0"/>
              <a:t>Bamyeh</a:t>
            </a:r>
            <a:r>
              <a:rPr lang="en-US" sz="2000" dirty="0" smtClean="0"/>
              <a:t> </a:t>
            </a:r>
            <a:br>
              <a:rPr lang="en-US" sz="2000" dirty="0" smtClean="0"/>
            </a:br>
            <a:r>
              <a:rPr lang="en-US" sz="2000" dirty="0" smtClean="0"/>
              <a:t>combines perspectives from sociology, literary studies, anthropology, and economic history to examine the cultural ecology that fostered Islam. </a:t>
            </a:r>
          </a:p>
          <a:p>
            <a:pPr algn="just" rtl="0"/>
            <a:r>
              <a:rPr lang="en-US" sz="2000" i="1" dirty="0" smtClean="0"/>
              <a:t>The Social Origins of Islam</a:t>
            </a:r>
            <a:r>
              <a:rPr lang="en-US" sz="2000" dirty="0" smtClean="0"/>
              <a:t> is </a:t>
            </a:r>
            <a:r>
              <a:rPr lang="en-US" sz="2000" b="1" i="1" dirty="0" smtClean="0"/>
              <a:t>a fascinating and highly informed discussion</a:t>
            </a:r>
            <a:r>
              <a:rPr lang="en-US" sz="2000" dirty="0" smtClean="0"/>
              <a:t> of the socio-historical and cultural contexts of early Islam and its precedent traditions. </a:t>
            </a:r>
          </a:p>
          <a:p>
            <a:pPr algn="just" rtl="0"/>
            <a:endParaRPr lang="en-US" sz="2000" dirty="0" smtClean="0"/>
          </a:p>
          <a:p>
            <a:pPr algn="just" rtl="0"/>
            <a:r>
              <a:rPr lang="en-US" dirty="0" smtClean="0"/>
              <a:t>—Mary </a:t>
            </a:r>
            <a:r>
              <a:rPr lang="en-US" dirty="0" err="1" smtClean="0"/>
              <a:t>Layoun</a:t>
            </a:r>
            <a:r>
              <a:rPr lang="en-US" dirty="0" smtClean="0"/>
              <a:t>, author of </a:t>
            </a:r>
            <a:r>
              <a:rPr lang="en-US" i="1" dirty="0" smtClean="0"/>
              <a:t>Travels of Genre: The Modern Novel and Ideology </a:t>
            </a:r>
            <a:endParaRPr lang="en-US" dirty="0"/>
          </a:p>
        </p:txBody>
      </p:sp>
      <p:sp>
        <p:nvSpPr>
          <p:cNvPr id="10" name="مستطيل 9"/>
          <p:cNvSpPr/>
          <p:nvPr/>
        </p:nvSpPr>
        <p:spPr>
          <a:xfrm>
            <a:off x="611560" y="548680"/>
            <a:ext cx="7776864" cy="307777"/>
          </a:xfrm>
          <a:prstGeom prst="rect">
            <a:avLst/>
          </a:prstGeom>
        </p:spPr>
        <p:txBody>
          <a:bodyPr wrap="square">
            <a:spAutoFit/>
          </a:bodyPr>
          <a:lstStyle/>
          <a:p>
            <a:pPr algn="ctr" rtl="0"/>
            <a:r>
              <a:rPr lang="en-US" sz="1400" b="1" dirty="0" smtClean="0"/>
              <a:t>The Social Origins of Islam - Mind, Economy, Discourse 1999 By </a:t>
            </a:r>
            <a:r>
              <a:rPr lang="en-US" sz="1400" dirty="0" smtClean="0"/>
              <a:t>Mohammed A. </a:t>
            </a:r>
            <a:r>
              <a:rPr lang="en-US" sz="1400" dirty="0" err="1" smtClean="0"/>
              <a:t>Bamyeh</a:t>
            </a:r>
            <a:endParaRPr lang="en-US" sz="1400" dirty="0"/>
          </a:p>
        </p:txBody>
      </p:sp>
      <p:sp>
        <p:nvSpPr>
          <p:cNvPr id="11" name="مستطيل 10"/>
          <p:cNvSpPr/>
          <p:nvPr/>
        </p:nvSpPr>
        <p:spPr>
          <a:xfrm>
            <a:off x="539552" y="6237312"/>
            <a:ext cx="8352928"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600" dirty="0" smtClean="0">
                <a:hlinkClick r:id="rId2"/>
              </a:rPr>
              <a:t>http://www.upress.umn.edu/book-division/books/the-social-origins-of-islam</a:t>
            </a:r>
            <a:r>
              <a:rPr lang="en-US" sz="1600" dirty="0" smtClean="0"/>
              <a:t> </a:t>
            </a:r>
            <a:endParaRPr lang="en-US" sz="1600" dirty="0"/>
          </a:p>
        </p:txBody>
      </p:sp>
    </p:spTree>
  </p:cSld>
  <p:clrMapOvr>
    <a:masterClrMapping/>
  </p:clrMapOvr>
  <p:transition>
    <p:push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43042" y="44624"/>
            <a:ext cx="5400684" cy="432048"/>
          </a:xfrm>
        </p:spPr>
        <p:style>
          <a:lnRef idx="2">
            <a:schemeClr val="accent3"/>
          </a:lnRef>
          <a:fillRef idx="1">
            <a:schemeClr val="lt1"/>
          </a:fillRef>
          <a:effectRef idx="0">
            <a:schemeClr val="accent3"/>
          </a:effectRef>
          <a:fontRef idx="minor">
            <a:schemeClr val="dk1"/>
          </a:fontRef>
        </p:style>
        <p:txBody>
          <a:bodyPr>
            <a:noAutofit/>
          </a:bodyPr>
          <a:lstStyle/>
          <a:p>
            <a:pPr algn="ctr"/>
            <a:r>
              <a:rPr lang="en-US" sz="2000" dirty="0" smtClean="0"/>
              <a:t>Social Concepts in Islam </a:t>
            </a:r>
            <a:endParaRPr lang="ar-SA" sz="2000" dirty="0"/>
          </a:p>
        </p:txBody>
      </p:sp>
      <p:sp>
        <p:nvSpPr>
          <p:cNvPr id="5" name="عنصر نائب للتاريخ 4"/>
          <p:cNvSpPr>
            <a:spLocks noGrp="1"/>
          </p:cNvSpPr>
          <p:nvPr>
            <p:ph type="dt" sz="half" idx="10"/>
          </p:nvPr>
        </p:nvSpPr>
        <p:spPr>
          <a:xfrm>
            <a:off x="838201" y="6245225"/>
            <a:ext cx="1019156" cy="476250"/>
          </a:xfrm>
        </p:spPr>
        <p:txBody>
          <a:bodyPr/>
          <a:lstStyle/>
          <a:p>
            <a:pPr>
              <a:defRPr/>
            </a:pPr>
            <a:r>
              <a:rPr lang="ar-SA" smtClean="0"/>
              <a:t>JohaliSOCHE2014_2017</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52</a:t>
            </a:fld>
            <a:endParaRPr lang="en-US"/>
          </a:p>
        </p:txBody>
      </p:sp>
      <p:sp>
        <p:nvSpPr>
          <p:cNvPr id="7" name="عنصر نائب للتذييل 6"/>
          <p:cNvSpPr>
            <a:spLocks noGrp="1"/>
          </p:cNvSpPr>
          <p:nvPr>
            <p:ph type="ftr" sz="quarter" idx="11"/>
          </p:nvPr>
        </p:nvSpPr>
        <p:spPr>
          <a:xfrm>
            <a:off x="3429000" y="6525344"/>
            <a:ext cx="2895600" cy="340147"/>
          </a:xfrm>
        </p:spPr>
        <p:txBody>
          <a:bodyPr/>
          <a:lstStyle/>
          <a:p>
            <a:pPr>
              <a:defRPr/>
            </a:pPr>
            <a:r>
              <a:rPr lang="en-US" smtClean="0"/>
              <a:t>CHS383</a:t>
            </a:r>
            <a:endParaRPr lang="en-US"/>
          </a:p>
        </p:txBody>
      </p:sp>
      <p:sp>
        <p:nvSpPr>
          <p:cNvPr id="9" name="مستطيل 8"/>
          <p:cNvSpPr/>
          <p:nvPr/>
        </p:nvSpPr>
        <p:spPr>
          <a:xfrm>
            <a:off x="323528" y="980728"/>
            <a:ext cx="8532440" cy="409342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2000" dirty="0" smtClean="0"/>
              <a:t>At the heart of </a:t>
            </a:r>
            <a:r>
              <a:rPr lang="en-US" sz="2000" dirty="0" err="1" smtClean="0"/>
              <a:t>Bamyeh’s</a:t>
            </a:r>
            <a:r>
              <a:rPr lang="en-US" sz="2000" dirty="0" smtClean="0"/>
              <a:t> enterprise are close readings of both the Qur’an and the pre-Islamic poetry that preceded it. </a:t>
            </a:r>
            <a:r>
              <a:rPr lang="en-US" sz="2000" dirty="0" err="1" smtClean="0"/>
              <a:t>Bamyeh</a:t>
            </a:r>
            <a:r>
              <a:rPr lang="en-US" sz="2000" dirty="0" smtClean="0"/>
              <a:t> uncovers in these texts narrative and pedagogical content, poetic structure, use of metaphor, and historical references that are suggestive of societies in transition. He also explores the expressive limits of the pre-Islamic literature and its transmutation into </a:t>
            </a:r>
            <a:r>
              <a:rPr lang="en-US" sz="2000" dirty="0" err="1" smtClean="0"/>
              <a:t>Qur’anic</a:t>
            </a:r>
            <a:r>
              <a:rPr lang="en-US" sz="2000" dirty="0" smtClean="0"/>
              <a:t> speech in the wake of social transformation. </a:t>
            </a:r>
          </a:p>
          <a:p>
            <a:pPr algn="just" rtl="0"/>
            <a:endParaRPr lang="en-US" sz="2000" dirty="0" smtClean="0"/>
          </a:p>
          <a:p>
            <a:pPr algn="just" rtl="0"/>
            <a:r>
              <a:rPr lang="en-US" sz="2000" dirty="0" smtClean="0"/>
              <a:t>Emphasizing the organic connections between belief structures, economic formations, and modes of discourse in pre-Islamic Arabia, </a:t>
            </a:r>
          </a:p>
          <a:p>
            <a:pPr algn="just" rtl="0"/>
            <a:r>
              <a:rPr lang="en-US" sz="2000" i="1" dirty="0" smtClean="0"/>
              <a:t>The Social Origins of Islam</a:t>
            </a:r>
            <a:r>
              <a:rPr lang="en-US" sz="2000" dirty="0" smtClean="0"/>
              <a:t> explains how various material and discursive changes made the idea of Islam possible at a particular point in history. More broadly, it persuasively demonstrates how grand cultural shifts give rise to new systems of faith.</a:t>
            </a:r>
          </a:p>
        </p:txBody>
      </p:sp>
      <p:sp>
        <p:nvSpPr>
          <p:cNvPr id="10" name="مستطيل 9"/>
          <p:cNvSpPr/>
          <p:nvPr/>
        </p:nvSpPr>
        <p:spPr>
          <a:xfrm>
            <a:off x="611560" y="476672"/>
            <a:ext cx="7776864" cy="307777"/>
          </a:xfrm>
          <a:prstGeom prst="rect">
            <a:avLst/>
          </a:prstGeom>
        </p:spPr>
        <p:txBody>
          <a:bodyPr wrap="square">
            <a:spAutoFit/>
          </a:bodyPr>
          <a:lstStyle/>
          <a:p>
            <a:pPr algn="ctr" rtl="0"/>
            <a:r>
              <a:rPr lang="en-US" sz="1400" b="1" dirty="0" smtClean="0"/>
              <a:t>The Social Origins of Islam - Mind, Economy, Discourse 1999 By </a:t>
            </a:r>
            <a:r>
              <a:rPr lang="en-US" sz="1400" dirty="0" smtClean="0"/>
              <a:t>Mohammed A. </a:t>
            </a:r>
            <a:r>
              <a:rPr lang="en-US" sz="1400" dirty="0" err="1" smtClean="0"/>
              <a:t>Bamyeh</a:t>
            </a:r>
            <a:endParaRPr lang="en-US" sz="1400" dirty="0"/>
          </a:p>
        </p:txBody>
      </p:sp>
      <p:sp>
        <p:nvSpPr>
          <p:cNvPr id="11" name="مستطيل 10"/>
          <p:cNvSpPr/>
          <p:nvPr/>
        </p:nvSpPr>
        <p:spPr>
          <a:xfrm>
            <a:off x="1151112" y="6001543"/>
            <a:ext cx="7453336" cy="307777"/>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400" dirty="0" smtClean="0">
                <a:hlinkClick r:id="rId2"/>
              </a:rPr>
              <a:t>http://www.upress.umn.edu/book-division/books/the-social-origins-of-islam</a:t>
            </a:r>
            <a:r>
              <a:rPr lang="en-US" sz="1400" dirty="0" smtClean="0"/>
              <a:t> </a:t>
            </a:r>
            <a:endParaRPr lang="en-US" sz="1400" dirty="0"/>
          </a:p>
        </p:txBody>
      </p:sp>
      <p:pic>
        <p:nvPicPr>
          <p:cNvPr id="1026" name="Picture 2" descr="http://www.upress.umn.edu/book-division/books/the-social-origins-of-islam/image"/>
          <p:cNvPicPr>
            <a:picLocks noChangeAspect="1" noChangeArrowheads="1"/>
          </p:cNvPicPr>
          <p:nvPr/>
        </p:nvPicPr>
        <p:blipFill>
          <a:blip r:embed="rId3" cstate="print"/>
          <a:srcRect/>
          <a:stretch>
            <a:fillRect/>
          </a:stretch>
        </p:blipFill>
        <p:spPr bwMode="auto">
          <a:xfrm>
            <a:off x="4067944" y="5157192"/>
            <a:ext cx="1512168" cy="864096"/>
          </a:xfrm>
          <a:prstGeom prst="rect">
            <a:avLst/>
          </a:prstGeom>
          <a:noFill/>
        </p:spPr>
      </p:pic>
    </p:spTree>
  </p:cSld>
  <p:clrMapOvr>
    <a:masterClrMapping/>
  </p:clrMapOvr>
  <p:transition>
    <p:push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43042" y="44624"/>
            <a:ext cx="6169318" cy="504056"/>
          </a:xfrm>
        </p:spPr>
        <p:style>
          <a:lnRef idx="2">
            <a:schemeClr val="accent3"/>
          </a:lnRef>
          <a:fillRef idx="1">
            <a:schemeClr val="lt1"/>
          </a:fillRef>
          <a:effectRef idx="0">
            <a:schemeClr val="accent3"/>
          </a:effectRef>
          <a:fontRef idx="minor">
            <a:schemeClr val="dk1"/>
          </a:fontRef>
        </p:style>
        <p:txBody>
          <a:bodyPr>
            <a:noAutofit/>
          </a:bodyPr>
          <a:lstStyle/>
          <a:p>
            <a:pPr algn="ctr"/>
            <a:r>
              <a:rPr lang="en-US" sz="2000" dirty="0" smtClean="0"/>
              <a:t>Reality of Family – Social  in Islam </a:t>
            </a:r>
            <a:endParaRPr lang="ar-SA" sz="2000" dirty="0"/>
          </a:p>
        </p:txBody>
      </p:sp>
      <p:sp>
        <p:nvSpPr>
          <p:cNvPr id="5" name="عنصر نائب للتاريخ 4"/>
          <p:cNvSpPr>
            <a:spLocks noGrp="1"/>
          </p:cNvSpPr>
          <p:nvPr>
            <p:ph type="dt" sz="half" idx="10"/>
          </p:nvPr>
        </p:nvSpPr>
        <p:spPr>
          <a:xfrm>
            <a:off x="838201" y="6245225"/>
            <a:ext cx="1019156" cy="476250"/>
          </a:xfrm>
        </p:spPr>
        <p:txBody>
          <a:bodyPr/>
          <a:lstStyle/>
          <a:p>
            <a:pPr>
              <a:defRPr/>
            </a:pPr>
            <a:r>
              <a:rPr lang="ar-SA" smtClean="0"/>
              <a:t>JohaliSOCHE2014_2017</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53</a:t>
            </a:fld>
            <a:endParaRPr lang="en-US"/>
          </a:p>
        </p:txBody>
      </p:sp>
      <p:sp>
        <p:nvSpPr>
          <p:cNvPr id="7" name="عنصر نائب للتذييل 6"/>
          <p:cNvSpPr>
            <a:spLocks noGrp="1"/>
          </p:cNvSpPr>
          <p:nvPr>
            <p:ph type="ftr" sz="quarter" idx="11"/>
          </p:nvPr>
        </p:nvSpPr>
        <p:spPr>
          <a:xfrm>
            <a:off x="3429000" y="6525344"/>
            <a:ext cx="2895600" cy="340147"/>
          </a:xfrm>
        </p:spPr>
        <p:txBody>
          <a:bodyPr/>
          <a:lstStyle/>
          <a:p>
            <a:pPr>
              <a:defRPr/>
            </a:pPr>
            <a:r>
              <a:rPr lang="en-US" smtClean="0"/>
              <a:t>CHS383</a:t>
            </a:r>
            <a:endParaRPr lang="en-US"/>
          </a:p>
        </p:txBody>
      </p:sp>
      <p:sp>
        <p:nvSpPr>
          <p:cNvPr id="12" name="مستطيل 11"/>
          <p:cNvSpPr/>
          <p:nvPr/>
        </p:nvSpPr>
        <p:spPr>
          <a:xfrm>
            <a:off x="1115616" y="2636912"/>
            <a:ext cx="7344816" cy="378565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2000" b="1" dirty="0" smtClean="0"/>
              <a:t>he Family and Society </a:t>
            </a:r>
          </a:p>
          <a:p>
            <a:pPr algn="just" rtl="0"/>
            <a:endParaRPr lang="en-US" sz="2000" b="1" dirty="0" smtClean="0"/>
          </a:p>
          <a:p>
            <a:pPr algn="just" rtl="0"/>
            <a:r>
              <a:rPr lang="en-US" sz="2000" dirty="0" smtClean="0"/>
              <a:t>The Family is a part of the Islamic social order. The society that Islam wants to establish </a:t>
            </a:r>
            <a:r>
              <a:rPr lang="en-US" sz="2000" i="1" dirty="0" smtClean="0"/>
              <a:t>is </a:t>
            </a:r>
            <a:r>
              <a:rPr lang="en-US" sz="2000" b="1" i="1" dirty="0" smtClean="0"/>
              <a:t>not a sensate</a:t>
            </a:r>
            <a:r>
              <a:rPr lang="en-US" sz="2000" dirty="0" smtClean="0"/>
              <a:t>, </a:t>
            </a:r>
            <a:r>
              <a:rPr lang="en-US" sz="2000" i="1" dirty="0" smtClean="0"/>
              <a:t>sex-ridden society</a:t>
            </a:r>
            <a:r>
              <a:rPr lang="en-US" sz="2000" dirty="0" smtClean="0"/>
              <a:t>. It establishes an ideological society, with a </a:t>
            </a:r>
            <a:r>
              <a:rPr lang="en-US" sz="2000" b="1" i="1" dirty="0" smtClean="0"/>
              <a:t>high level of moral </a:t>
            </a:r>
            <a:r>
              <a:rPr lang="en-US" sz="2000" dirty="0" smtClean="0"/>
              <a:t>awareness, strong commitment to the ideal of </a:t>
            </a:r>
            <a:r>
              <a:rPr lang="en-US" sz="2000" dirty="0" err="1" smtClean="0"/>
              <a:t>Khilafah</a:t>
            </a:r>
            <a:r>
              <a:rPr lang="en-US" sz="2000" dirty="0" smtClean="0"/>
              <a:t> and purposive orientation of all human </a:t>
            </a:r>
            <a:r>
              <a:rPr lang="en-US" sz="2000" dirty="0" err="1" smtClean="0"/>
              <a:t>behaviour</a:t>
            </a:r>
            <a:r>
              <a:rPr lang="en-US" sz="2000" dirty="0" smtClean="0"/>
              <a:t>. Its discipline is not an imposed discipline, but one that flows out of every individual's commitment to the values and ideals of Islam. In this society a </a:t>
            </a:r>
            <a:r>
              <a:rPr lang="en-US" sz="2000" i="1" dirty="0" smtClean="0"/>
              <a:t>high degree of social responsibility prevails</a:t>
            </a:r>
            <a:r>
              <a:rPr lang="en-US" sz="2000" dirty="0" smtClean="0"/>
              <a:t>. The entire system operates in a way that strengthens and fortifies the family and not otherwise.</a:t>
            </a:r>
            <a:endParaRPr lang="en-US" sz="2000" dirty="0"/>
          </a:p>
        </p:txBody>
      </p:sp>
      <p:sp>
        <p:nvSpPr>
          <p:cNvPr id="13" name="مستطيل 12"/>
          <p:cNvSpPr/>
          <p:nvPr/>
        </p:nvSpPr>
        <p:spPr>
          <a:xfrm>
            <a:off x="1403648" y="692696"/>
            <a:ext cx="6624736"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ar-SA" dirty="0" smtClean="0"/>
              <a:t> </a:t>
            </a:r>
            <a:r>
              <a:rPr lang="en-US" dirty="0" smtClean="0">
                <a:hlinkClick r:id="rId2"/>
              </a:rPr>
              <a:t>http://www.iium.edu.my/deed/articles/family_islam/ch04.html</a:t>
            </a:r>
            <a:r>
              <a:rPr lang="en-US" dirty="0" smtClean="0"/>
              <a:t> </a:t>
            </a:r>
            <a:endParaRPr lang="en-US" dirty="0"/>
          </a:p>
        </p:txBody>
      </p:sp>
      <p:sp>
        <p:nvSpPr>
          <p:cNvPr id="14" name="مستطيل 13"/>
          <p:cNvSpPr/>
          <p:nvPr/>
        </p:nvSpPr>
        <p:spPr>
          <a:xfrm>
            <a:off x="2411760" y="1052736"/>
            <a:ext cx="4572000" cy="1077218"/>
          </a:xfrm>
          <a:prstGeom prst="rect">
            <a:avLst/>
          </a:prstGeom>
        </p:spPr>
        <p:txBody>
          <a:bodyPr>
            <a:spAutoFit/>
          </a:bodyPr>
          <a:lstStyle/>
          <a:p>
            <a:pPr algn="ctr"/>
            <a:r>
              <a:rPr lang="en-US" sz="1600" b="1" dirty="0" err="1" smtClean="0"/>
              <a:t>Khurshid</a:t>
            </a:r>
            <a:r>
              <a:rPr lang="en-US" sz="1600" b="1" dirty="0" smtClean="0"/>
              <a:t> Ahmad</a:t>
            </a:r>
          </a:p>
          <a:p>
            <a:pPr algn="ctr"/>
            <a:r>
              <a:rPr lang="en-US" sz="1600" b="1" dirty="0" smtClean="0"/>
              <a:t>CHAPTER IV</a:t>
            </a:r>
          </a:p>
          <a:p>
            <a:pPr algn="ctr"/>
            <a:r>
              <a:rPr lang="en-US" sz="1600" b="1" dirty="0" smtClean="0"/>
              <a:t>THE FAMILY IN ISLAM:</a:t>
            </a:r>
            <a:br>
              <a:rPr lang="en-US" sz="1600" b="1" dirty="0" smtClean="0"/>
            </a:br>
            <a:r>
              <a:rPr lang="en-US" sz="1600" b="1" dirty="0" smtClean="0"/>
              <a:t>STRUCTURE, PRINCIPLES AND RULES</a:t>
            </a:r>
            <a:endParaRPr lang="en-US" sz="1600" b="1" dirty="0"/>
          </a:p>
        </p:txBody>
      </p:sp>
    </p:spTree>
  </p:cSld>
  <p:clrMapOvr>
    <a:masterClrMapping/>
  </p:clrMapOvr>
  <p:transition>
    <p:push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43042" y="-71462"/>
            <a:ext cx="6169318" cy="504056"/>
          </a:xfrm>
        </p:spPr>
        <p:style>
          <a:lnRef idx="2">
            <a:schemeClr val="accent3"/>
          </a:lnRef>
          <a:fillRef idx="1">
            <a:schemeClr val="lt1"/>
          </a:fillRef>
          <a:effectRef idx="0">
            <a:schemeClr val="accent3"/>
          </a:effectRef>
          <a:fontRef idx="minor">
            <a:schemeClr val="dk1"/>
          </a:fontRef>
        </p:style>
        <p:txBody>
          <a:bodyPr>
            <a:noAutofit/>
          </a:bodyPr>
          <a:lstStyle/>
          <a:p>
            <a:pPr algn="ctr"/>
            <a:r>
              <a:rPr lang="en-US" sz="1800" dirty="0" smtClean="0"/>
              <a:t>Reality of Family – Social  in Islam </a:t>
            </a:r>
            <a:endParaRPr lang="ar-SA" sz="1800" dirty="0"/>
          </a:p>
        </p:txBody>
      </p:sp>
      <p:sp>
        <p:nvSpPr>
          <p:cNvPr id="5" name="عنصر نائب للتاريخ 4"/>
          <p:cNvSpPr>
            <a:spLocks noGrp="1"/>
          </p:cNvSpPr>
          <p:nvPr>
            <p:ph type="dt" sz="half" idx="10"/>
          </p:nvPr>
        </p:nvSpPr>
        <p:spPr>
          <a:xfrm>
            <a:off x="838201" y="6245225"/>
            <a:ext cx="1019156" cy="476250"/>
          </a:xfrm>
        </p:spPr>
        <p:txBody>
          <a:bodyPr/>
          <a:lstStyle/>
          <a:p>
            <a:pPr>
              <a:defRPr/>
            </a:pPr>
            <a:r>
              <a:rPr lang="ar-SA" smtClean="0"/>
              <a:t>JohaliSOCHE2014_2017</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54</a:t>
            </a:fld>
            <a:endParaRPr lang="en-US"/>
          </a:p>
        </p:txBody>
      </p:sp>
      <p:sp>
        <p:nvSpPr>
          <p:cNvPr id="7" name="عنصر نائب للتذييل 6"/>
          <p:cNvSpPr>
            <a:spLocks noGrp="1"/>
          </p:cNvSpPr>
          <p:nvPr>
            <p:ph type="ftr" sz="quarter" idx="11"/>
          </p:nvPr>
        </p:nvSpPr>
        <p:spPr>
          <a:xfrm>
            <a:off x="3429000" y="6525344"/>
            <a:ext cx="2895600" cy="340147"/>
          </a:xfrm>
        </p:spPr>
        <p:txBody>
          <a:bodyPr/>
          <a:lstStyle/>
          <a:p>
            <a:pPr>
              <a:defRPr/>
            </a:pPr>
            <a:r>
              <a:rPr lang="en-US" smtClean="0"/>
              <a:t>CHS383</a:t>
            </a:r>
            <a:endParaRPr lang="en-US"/>
          </a:p>
        </p:txBody>
      </p:sp>
      <p:pic>
        <p:nvPicPr>
          <p:cNvPr id="104450" name="Picture 2" descr="Family Structure"/>
          <p:cNvPicPr>
            <a:picLocks noChangeAspect="1" noChangeArrowheads="1"/>
          </p:cNvPicPr>
          <p:nvPr/>
        </p:nvPicPr>
        <p:blipFill>
          <a:blip r:embed="rId3" cstate="print"/>
          <a:srcRect/>
          <a:stretch>
            <a:fillRect/>
          </a:stretch>
        </p:blipFill>
        <p:spPr bwMode="auto">
          <a:xfrm>
            <a:off x="1142976" y="500042"/>
            <a:ext cx="7072362" cy="3500462"/>
          </a:xfrm>
          <a:prstGeom prst="rect">
            <a:avLst/>
          </a:prstGeom>
          <a:noFill/>
        </p:spPr>
      </p:pic>
      <p:pic>
        <p:nvPicPr>
          <p:cNvPr id="8" name="Picture 2" descr="The Muslim Family"/>
          <p:cNvPicPr>
            <a:picLocks noChangeAspect="1" noChangeArrowheads="1"/>
          </p:cNvPicPr>
          <p:nvPr/>
        </p:nvPicPr>
        <p:blipFill>
          <a:blip r:embed="rId4" cstate="print"/>
          <a:srcRect/>
          <a:stretch>
            <a:fillRect/>
          </a:stretch>
        </p:blipFill>
        <p:spPr bwMode="auto">
          <a:xfrm>
            <a:off x="0" y="428604"/>
            <a:ext cx="1034332" cy="938966"/>
          </a:xfrm>
          <a:prstGeom prst="rect">
            <a:avLst/>
          </a:prstGeom>
          <a:noFill/>
        </p:spPr>
      </p:pic>
      <p:pic>
        <p:nvPicPr>
          <p:cNvPr id="44034" name="Picture 2" descr="http://www1.uwindsor.ca/units/socialwork/critical.nsf/982f0e5f06b5c9a285256d6e006cff78/554026006519afc38525700f004b57b6/body/1.320A%21OpenElement&amp;FieldElemFormat=gif"/>
          <p:cNvPicPr>
            <a:picLocks noChangeAspect="1" noChangeArrowheads="1"/>
          </p:cNvPicPr>
          <p:nvPr/>
        </p:nvPicPr>
        <p:blipFill>
          <a:blip r:embed="rId5" cstate="print"/>
          <a:srcRect/>
          <a:stretch>
            <a:fillRect/>
          </a:stretch>
        </p:blipFill>
        <p:spPr bwMode="auto">
          <a:xfrm>
            <a:off x="1785918" y="4429132"/>
            <a:ext cx="5621268" cy="2428868"/>
          </a:xfrm>
          <a:prstGeom prst="rect">
            <a:avLst/>
          </a:prstGeom>
          <a:noFill/>
        </p:spPr>
      </p:pic>
      <p:sp>
        <p:nvSpPr>
          <p:cNvPr id="9" name="مستطيل 8"/>
          <p:cNvSpPr/>
          <p:nvPr/>
        </p:nvSpPr>
        <p:spPr>
          <a:xfrm>
            <a:off x="1714480" y="4000504"/>
            <a:ext cx="5857900"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l" rtl="0"/>
            <a:r>
              <a:rPr lang="en-US" b="1" dirty="0" smtClean="0"/>
              <a:t>Client &amp; Social Worker in an Islamic Worldview</a:t>
            </a:r>
            <a:endParaRPr lang="en-US" b="1" dirty="0"/>
          </a:p>
        </p:txBody>
      </p:sp>
      <p:sp>
        <p:nvSpPr>
          <p:cNvPr id="10" name="مستطيل 9"/>
          <p:cNvSpPr/>
          <p:nvPr/>
        </p:nvSpPr>
        <p:spPr>
          <a:xfrm rot="5400000">
            <a:off x="-2111830" y="3897724"/>
            <a:ext cx="5072099" cy="2769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1200" dirty="0" smtClean="0"/>
              <a:t>http://www.iium.edu.my/deed/articles/family_islam/ch04.html</a:t>
            </a:r>
            <a:endParaRPr lang="ar-SA" sz="1200" dirty="0"/>
          </a:p>
        </p:txBody>
      </p:sp>
    </p:spTree>
  </p:cSld>
  <p:clrMapOvr>
    <a:masterClrMapping/>
  </p:clrMapOvr>
  <p:transition>
    <p:push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a:xfrm>
            <a:off x="838201" y="6245225"/>
            <a:ext cx="1019156" cy="476250"/>
          </a:xfrm>
        </p:spPr>
        <p:txBody>
          <a:bodyPr/>
          <a:lstStyle/>
          <a:p>
            <a:pPr>
              <a:defRPr/>
            </a:pPr>
            <a:r>
              <a:rPr lang="ar-SA" smtClean="0"/>
              <a:t>JohaliSOCHE2014_2017</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55</a:t>
            </a:fld>
            <a:endParaRPr lang="en-US"/>
          </a:p>
        </p:txBody>
      </p:sp>
      <p:sp>
        <p:nvSpPr>
          <p:cNvPr id="7" name="عنصر نائب للتذييل 6"/>
          <p:cNvSpPr>
            <a:spLocks noGrp="1"/>
          </p:cNvSpPr>
          <p:nvPr>
            <p:ph type="ftr" sz="quarter" idx="11"/>
          </p:nvPr>
        </p:nvSpPr>
        <p:spPr>
          <a:xfrm>
            <a:off x="3429000" y="6525344"/>
            <a:ext cx="2895600" cy="340147"/>
          </a:xfrm>
        </p:spPr>
        <p:txBody>
          <a:bodyPr/>
          <a:lstStyle/>
          <a:p>
            <a:pPr>
              <a:defRPr/>
            </a:pPr>
            <a:r>
              <a:rPr lang="en-US" smtClean="0"/>
              <a:t>CHS383</a:t>
            </a:r>
            <a:endParaRPr lang="en-US"/>
          </a:p>
        </p:txBody>
      </p:sp>
      <p:pic>
        <p:nvPicPr>
          <p:cNvPr id="44034" name="Picture 2" descr="http://www1.uwindsor.ca/units/socialwork/critical.nsf/982f0e5f06b5c9a285256d6e006cff78/554026006519afc38525700f004b57b6/body/1.320A%21OpenElement&amp;FieldElemFormat=gif"/>
          <p:cNvPicPr>
            <a:picLocks noChangeAspect="1" noChangeArrowheads="1"/>
          </p:cNvPicPr>
          <p:nvPr/>
        </p:nvPicPr>
        <p:blipFill>
          <a:blip r:embed="rId3" cstate="print"/>
          <a:srcRect/>
          <a:stretch>
            <a:fillRect/>
          </a:stretch>
        </p:blipFill>
        <p:spPr bwMode="auto">
          <a:xfrm>
            <a:off x="1475656" y="2708920"/>
            <a:ext cx="7272808" cy="3966120"/>
          </a:xfrm>
          <a:prstGeom prst="rect">
            <a:avLst/>
          </a:prstGeom>
          <a:noFill/>
        </p:spPr>
      </p:pic>
      <p:sp>
        <p:nvSpPr>
          <p:cNvPr id="9" name="مستطيل 8"/>
          <p:cNvSpPr/>
          <p:nvPr/>
        </p:nvSpPr>
        <p:spPr>
          <a:xfrm>
            <a:off x="1115616" y="44624"/>
            <a:ext cx="6840760"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600" b="1" dirty="0" smtClean="0"/>
              <a:t>Model of Client &amp; Social Worker in an Islamic Worldview</a:t>
            </a:r>
            <a:endParaRPr lang="en-US" sz="1600" b="1" dirty="0"/>
          </a:p>
        </p:txBody>
      </p:sp>
      <p:sp>
        <p:nvSpPr>
          <p:cNvPr id="11" name="مستطيل 10"/>
          <p:cNvSpPr/>
          <p:nvPr/>
        </p:nvSpPr>
        <p:spPr>
          <a:xfrm>
            <a:off x="144016" y="404664"/>
            <a:ext cx="8892480" cy="230832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1600" dirty="0" smtClean="0"/>
              <a:t>According to my understanding of Islamic precepts, while God is the ultimate Helper, Satan is the biggest anti-helper. In other words, </a:t>
            </a:r>
            <a:r>
              <a:rPr lang="en-US" sz="1600" b="1" dirty="0" smtClean="0"/>
              <a:t>God and whatever environmental forces </a:t>
            </a:r>
            <a:r>
              <a:rPr lang="en-US" sz="1600" dirty="0" smtClean="0"/>
              <a:t>He facilitates, support the social worker-client dyad in their effort to achieve positive changes. On the other hand, </a:t>
            </a:r>
            <a:r>
              <a:rPr lang="en-US" sz="1600" b="1" dirty="0" smtClean="0"/>
              <a:t>Satan and whatever other environmental forces </a:t>
            </a:r>
            <a:r>
              <a:rPr lang="en-US" sz="1600" dirty="0" smtClean="0"/>
              <a:t>he influences do not only attempt to hinder these positive changes, but they also encourage the creation of new problems. Satan capitalizes on such human weaknesses as inertia, lassitude, procrastination, desire for immediate gratification, tendency to forget, to name a few. He uses a multiplicity of lures and deceits to achieve his goal. However, </a:t>
            </a:r>
            <a:r>
              <a:rPr lang="en-US" sz="1600" b="1" i="1" dirty="0" smtClean="0"/>
              <a:t>those who are empowered by drawing upon God’s power and knowledge cannot be affected by Satan’s feeble tricks</a:t>
            </a:r>
            <a:r>
              <a:rPr lang="en-US" sz="1600" dirty="0" smtClean="0"/>
              <a:t>.</a:t>
            </a:r>
            <a:endParaRPr lang="en-US" sz="1600" dirty="0"/>
          </a:p>
        </p:txBody>
      </p:sp>
      <p:sp>
        <p:nvSpPr>
          <p:cNvPr id="12" name="مستطيل 11"/>
          <p:cNvSpPr/>
          <p:nvPr/>
        </p:nvSpPr>
        <p:spPr>
          <a:xfrm>
            <a:off x="0" y="2714620"/>
            <a:ext cx="2212465" cy="307777"/>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1400" b="1" dirty="0" err="1" smtClean="0"/>
              <a:t>Abdullahi</a:t>
            </a:r>
            <a:r>
              <a:rPr lang="en-US" sz="1400" b="1" dirty="0" smtClean="0"/>
              <a:t> </a:t>
            </a:r>
            <a:r>
              <a:rPr lang="en-US" sz="1400" b="1" dirty="0" err="1" smtClean="0"/>
              <a:t>Barise</a:t>
            </a:r>
            <a:r>
              <a:rPr lang="en-US" sz="1400" b="1" dirty="0" smtClean="0"/>
              <a:t> Model </a:t>
            </a:r>
            <a:endParaRPr lang="en-US" sz="1400" b="1" dirty="0"/>
          </a:p>
        </p:txBody>
      </p:sp>
      <p:sp>
        <p:nvSpPr>
          <p:cNvPr id="13" name="مستطيل 12"/>
          <p:cNvSpPr/>
          <p:nvPr/>
        </p:nvSpPr>
        <p:spPr>
          <a:xfrm rot="5400000">
            <a:off x="-993523" y="4530027"/>
            <a:ext cx="2736307" cy="246221"/>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500" dirty="0" smtClean="0"/>
              <a:t>http://www1.uwindsor.ca/criticalsocialwork/social-work-with-muslims-insights-from-the-teachings-of-islam</a:t>
            </a:r>
            <a:endParaRPr lang="en-US" sz="500" dirty="0"/>
          </a:p>
        </p:txBody>
      </p:sp>
      <p:sp>
        <p:nvSpPr>
          <p:cNvPr id="14" name="مستطيل 13"/>
          <p:cNvSpPr/>
          <p:nvPr/>
        </p:nvSpPr>
        <p:spPr>
          <a:xfrm>
            <a:off x="0" y="6093296"/>
            <a:ext cx="1031051" cy="369332"/>
          </a:xfrm>
          <a:prstGeom prst="rect">
            <a:avLst/>
          </a:prstGeom>
        </p:spPr>
        <p:txBody>
          <a:bodyPr wrap="none">
            <a:spAutoFit/>
          </a:bodyPr>
          <a:lstStyle/>
          <a:p>
            <a:r>
              <a:rPr lang="en-US" dirty="0" smtClean="0"/>
              <a:t>Environ </a:t>
            </a:r>
            <a:endParaRPr lang="en-US" dirty="0"/>
          </a:p>
        </p:txBody>
      </p:sp>
    </p:spTree>
  </p:cSld>
  <p:clrMapOvr>
    <a:masterClrMapping/>
  </p:clrMapOvr>
  <p:transition>
    <p:push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a:xfrm>
            <a:off x="3429000" y="6453336"/>
            <a:ext cx="2895600" cy="268138"/>
          </a:xfrm>
        </p:spPr>
        <p:txBody>
          <a:bodyPr/>
          <a:lstStyle/>
          <a:p>
            <a:pPr>
              <a:defRPr/>
            </a:pPr>
            <a:r>
              <a:rPr lang="en-US" sz="1100" smtClean="0"/>
              <a:t>CHS383</a:t>
            </a:r>
            <a:endParaRPr lang="en-US" sz="1100"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56</a:t>
            </a:fld>
            <a:endParaRPr lang="en-US"/>
          </a:p>
        </p:txBody>
      </p:sp>
      <p:pic>
        <p:nvPicPr>
          <p:cNvPr id="109570" name="Picture 2" descr="http://www1.uwindsor.ca/units/socialwork/critical.nsf/982f0e5f06b5c9a285256d6e006cff78/554026006519afc38525700f004b57b6/body/26.3AA2%21OpenElement&amp;FieldElemFormat=gif"/>
          <p:cNvPicPr>
            <a:picLocks noChangeAspect="1" noChangeArrowheads="1"/>
          </p:cNvPicPr>
          <p:nvPr/>
        </p:nvPicPr>
        <p:blipFill>
          <a:blip r:embed="rId3" cstate="print"/>
          <a:srcRect t="11429" r="9574"/>
          <a:stretch>
            <a:fillRect/>
          </a:stretch>
        </p:blipFill>
        <p:spPr bwMode="auto">
          <a:xfrm>
            <a:off x="148562" y="428604"/>
            <a:ext cx="8852594" cy="4643470"/>
          </a:xfrm>
          <a:prstGeom prst="rect">
            <a:avLst/>
          </a:prstGeom>
          <a:noFill/>
        </p:spPr>
      </p:pic>
      <p:sp>
        <p:nvSpPr>
          <p:cNvPr id="8" name="مستطيل 7"/>
          <p:cNvSpPr/>
          <p:nvPr/>
        </p:nvSpPr>
        <p:spPr>
          <a:xfrm>
            <a:off x="2753786" y="-5898"/>
            <a:ext cx="3617785" cy="338554"/>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1600" b="1" dirty="0" smtClean="0"/>
              <a:t>Islamic Social Work Practice Model</a:t>
            </a:r>
            <a:endParaRPr lang="en-US" sz="1600" b="1" dirty="0"/>
          </a:p>
        </p:txBody>
      </p:sp>
      <p:sp>
        <p:nvSpPr>
          <p:cNvPr id="9" name="مستطيل 8"/>
          <p:cNvSpPr/>
          <p:nvPr/>
        </p:nvSpPr>
        <p:spPr>
          <a:xfrm>
            <a:off x="827584" y="6093296"/>
            <a:ext cx="7776864" cy="276999"/>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200" dirty="0" smtClean="0"/>
              <a:t>http://www1.uwindsor.ca/criticalsocialwork/social-work-with-muslims-insights-from-the-teachings-of-islam</a:t>
            </a:r>
            <a:endParaRPr lang="en-US" sz="1200" dirty="0"/>
          </a:p>
        </p:txBody>
      </p:sp>
      <p:sp>
        <p:nvSpPr>
          <p:cNvPr id="10" name="مستطيل 9"/>
          <p:cNvSpPr/>
          <p:nvPr/>
        </p:nvSpPr>
        <p:spPr>
          <a:xfrm>
            <a:off x="357158" y="5103674"/>
            <a:ext cx="8572560" cy="175432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b="1" i="1" dirty="0" smtClean="0"/>
              <a:t>This model is still broad enough to accommodate any cultural specificity in any local Muslim community</a:t>
            </a:r>
            <a:r>
              <a:rPr lang="en-US" dirty="0" smtClean="0"/>
              <a:t>. However, </a:t>
            </a:r>
            <a:r>
              <a:rPr lang="en-US" i="1" dirty="0" smtClean="0"/>
              <a:t>social workers must be aware of any specific local cultural values that their clients might hold</a:t>
            </a:r>
            <a:r>
              <a:rPr lang="en-US" dirty="0" smtClean="0"/>
              <a:t>. For example, </a:t>
            </a:r>
            <a:r>
              <a:rPr lang="en-US" b="1" i="1" dirty="0" smtClean="0"/>
              <a:t>When discussing feelings or facts about their families regarding any negative event such as illness or death, many Arabs would likely use euphemisms “Kindly Words Not </a:t>
            </a:r>
            <a:r>
              <a:rPr lang="en-US" dirty="0" smtClean="0"/>
              <a:t>”  </a:t>
            </a:r>
            <a:r>
              <a:rPr lang="en-US" dirty="0" err="1" smtClean="0"/>
              <a:t>Abudabbeh</a:t>
            </a:r>
            <a:r>
              <a:rPr lang="en-US" dirty="0" smtClean="0"/>
              <a:t> and </a:t>
            </a:r>
            <a:r>
              <a:rPr lang="en-US" dirty="0" err="1" smtClean="0"/>
              <a:t>Nydell</a:t>
            </a:r>
            <a:r>
              <a:rPr lang="en-US" dirty="0" smtClean="0"/>
              <a:t> (l997), explain:</a:t>
            </a:r>
            <a:endParaRPr lang="en-US" dirty="0"/>
          </a:p>
        </p:txBody>
      </p:sp>
    </p:spTree>
  </p:cSld>
  <p:clrMapOvr>
    <a:masterClrMapping/>
  </p:clrMapOvr>
  <p:transition>
    <p:push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5" name="Rectangle 5"/>
          <p:cNvSpPr>
            <a:spLocks noGrp="1" noChangeArrowheads="1"/>
          </p:cNvSpPr>
          <p:nvPr>
            <p:ph type="title"/>
          </p:nvPr>
        </p:nvSpPr>
        <p:spPr>
          <a:xfrm>
            <a:off x="1331640" y="2492896"/>
            <a:ext cx="6543692" cy="500066"/>
          </a:xfrm>
          <a:ln/>
        </p:spPr>
        <p:style>
          <a:lnRef idx="2">
            <a:schemeClr val="accent3"/>
          </a:lnRef>
          <a:fillRef idx="1">
            <a:schemeClr val="lt1"/>
          </a:fillRef>
          <a:effectRef idx="0">
            <a:schemeClr val="accent3"/>
          </a:effectRef>
          <a:fontRef idx="minor">
            <a:schemeClr val="dk1"/>
          </a:fontRef>
        </p:style>
        <p:txBody>
          <a:bodyPr tIns="41029">
            <a:noAutofit/>
          </a:bodyPr>
          <a:lstStyle/>
          <a:p>
            <a:pPr algn="ctr"/>
            <a:r>
              <a:rPr lang="en-US" sz="2800" dirty="0"/>
              <a:t>Social Determinants of Health</a:t>
            </a:r>
          </a:p>
        </p:txBody>
      </p:sp>
      <p:sp>
        <p:nvSpPr>
          <p:cNvPr id="5" name="عنصر نائب للتاريخ 4"/>
          <p:cNvSpPr>
            <a:spLocks noGrp="1"/>
          </p:cNvSpPr>
          <p:nvPr>
            <p:ph type="dt" sz="half" idx="10"/>
          </p:nvPr>
        </p:nvSpPr>
        <p:spPr>
          <a:xfrm>
            <a:off x="52382" y="6215082"/>
            <a:ext cx="876280" cy="476250"/>
          </a:xfrm>
        </p:spPr>
        <p:txBody>
          <a:bodyPr/>
          <a:lstStyle/>
          <a:p>
            <a:pPr>
              <a:defRPr/>
            </a:pPr>
            <a:r>
              <a:rPr lang="ar-SA" smtClean="0"/>
              <a:t>JohaliSOCHE2014_2017</a:t>
            </a:r>
            <a:endParaRPr lang="en-US" dirty="0"/>
          </a:p>
        </p:txBody>
      </p:sp>
      <p:sp>
        <p:nvSpPr>
          <p:cNvPr id="6" name="عنصر نائب لرقم الشريحة 5"/>
          <p:cNvSpPr>
            <a:spLocks noGrp="1"/>
          </p:cNvSpPr>
          <p:nvPr>
            <p:ph type="sldNum" sz="quarter" idx="12"/>
          </p:nvPr>
        </p:nvSpPr>
        <p:spPr>
          <a:xfrm>
            <a:off x="8286776" y="6245225"/>
            <a:ext cx="552424" cy="476250"/>
          </a:xfrm>
        </p:spPr>
        <p:txBody>
          <a:bodyPr/>
          <a:lstStyle/>
          <a:p>
            <a:pPr>
              <a:defRPr/>
            </a:pPr>
            <a:fld id="{978C93D2-0CD3-44E6-B74B-98515F7048D2}" type="slidenum">
              <a:rPr lang="ar-SA" smtClean="0"/>
              <a:pPr>
                <a:defRPr/>
              </a:pPr>
              <a:t>57</a:t>
            </a:fld>
            <a:endParaRPr lang="en-US" dirty="0"/>
          </a:p>
        </p:txBody>
      </p:sp>
      <p:sp>
        <p:nvSpPr>
          <p:cNvPr id="7" name="عنصر نائب للتذييل 6"/>
          <p:cNvSpPr>
            <a:spLocks noGrp="1"/>
          </p:cNvSpPr>
          <p:nvPr>
            <p:ph type="ftr" sz="quarter" idx="11"/>
          </p:nvPr>
        </p:nvSpPr>
        <p:spPr/>
        <p:txBody>
          <a:bodyPr/>
          <a:lstStyle/>
          <a:p>
            <a:pPr>
              <a:defRPr/>
            </a:pPr>
            <a:r>
              <a:rPr lang="en-US" smtClean="0"/>
              <a:t>CHS383</a:t>
            </a:r>
            <a:endParaRPr lang="en-US" dirty="0"/>
          </a:p>
        </p:txBody>
      </p:sp>
      <p:pic>
        <p:nvPicPr>
          <p:cNvPr id="9" name="Picture 2" descr="http://www.who.int/entity/social_determinants/n_sdhfrontPhoto12.jpg"/>
          <p:cNvPicPr>
            <a:picLocks noChangeAspect="1" noChangeArrowheads="1"/>
          </p:cNvPicPr>
          <p:nvPr/>
        </p:nvPicPr>
        <p:blipFill>
          <a:blip r:embed="rId3" cstate="print"/>
          <a:srcRect/>
          <a:stretch>
            <a:fillRect/>
          </a:stretch>
        </p:blipFill>
        <p:spPr bwMode="auto">
          <a:xfrm>
            <a:off x="3923928" y="4005064"/>
            <a:ext cx="1584176" cy="1340768"/>
          </a:xfrm>
          <a:prstGeom prst="rect">
            <a:avLst/>
          </a:prstGeom>
          <a:noFill/>
        </p:spPr>
      </p:pic>
      <p:sp>
        <p:nvSpPr>
          <p:cNvPr id="10" name="مستطيل 9"/>
          <p:cNvSpPr/>
          <p:nvPr/>
        </p:nvSpPr>
        <p:spPr>
          <a:xfrm>
            <a:off x="2771800" y="3455422"/>
            <a:ext cx="3707904" cy="2616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1100" dirty="0" smtClean="0"/>
              <a:t>Children in a poor district in Budapest, Hungary, 2007 </a:t>
            </a:r>
            <a:endParaRPr lang="en-US" sz="1100" dirty="0"/>
          </a:p>
        </p:txBody>
      </p:sp>
    </p:spTree>
    <p:custDataLst>
      <p:tags r:id="rId1"/>
    </p:custDataLst>
  </p:cSld>
  <p:clrMapOvr>
    <a:masterClrMapping/>
  </p:clrMapOvr>
  <p:transition>
    <p:push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3" name="Rectangle 3"/>
          <p:cNvSpPr>
            <a:spLocks noGrp="1" noChangeArrowheads="1"/>
          </p:cNvSpPr>
          <p:nvPr>
            <p:ph type="body" idx="1"/>
          </p:nvPr>
        </p:nvSpPr>
        <p:spPr>
          <a:xfrm>
            <a:off x="276533" y="620688"/>
            <a:ext cx="8543939" cy="4824536"/>
          </a:xfrm>
        </p:spPr>
        <p:style>
          <a:lnRef idx="2">
            <a:schemeClr val="dk1"/>
          </a:lnRef>
          <a:fillRef idx="1">
            <a:schemeClr val="lt1"/>
          </a:fillRef>
          <a:effectRef idx="0">
            <a:schemeClr val="dk1"/>
          </a:effectRef>
          <a:fontRef idx="minor">
            <a:schemeClr val="dk1"/>
          </a:fontRef>
        </p:style>
        <p:txBody>
          <a:bodyPr lIns="82058" tIns="41029" rIns="82058" bIns="41029"/>
          <a:lstStyle/>
          <a:p>
            <a:pPr algn="l" rtl="0">
              <a:lnSpc>
                <a:spcPct val="80000"/>
              </a:lnSpc>
            </a:pPr>
            <a:r>
              <a:rPr lang="en-US" sz="2000" b="1" i="1" dirty="0" smtClean="0">
                <a:effectLst/>
              </a:rPr>
              <a:t>A </a:t>
            </a:r>
            <a:r>
              <a:rPr lang="en-US" sz="2000" b="1" i="1" dirty="0">
                <a:effectLst/>
              </a:rPr>
              <a:t>shorthand for the broad and complex array of social, political, economic, environmental and cultural factors which strongly impact health status and equity.</a:t>
            </a:r>
          </a:p>
          <a:p>
            <a:pPr algn="l" rtl="0">
              <a:lnSpc>
                <a:spcPct val="80000"/>
              </a:lnSpc>
            </a:pPr>
            <a:endParaRPr lang="en-US" sz="2200" dirty="0">
              <a:effectLst/>
            </a:endParaRPr>
          </a:p>
          <a:p>
            <a:pPr algn="l" rtl="0">
              <a:lnSpc>
                <a:spcPct val="80000"/>
              </a:lnSpc>
            </a:pPr>
            <a:r>
              <a:rPr lang="en-US" sz="2200" b="1" i="1" dirty="0" smtClean="0">
                <a:effectLst/>
              </a:rPr>
              <a:t>The </a:t>
            </a:r>
            <a:r>
              <a:rPr lang="en-US" sz="2200" b="1" i="1" u="sng" dirty="0">
                <a:effectLst/>
              </a:rPr>
              <a:t>structural</a:t>
            </a:r>
            <a:r>
              <a:rPr lang="en-US" sz="2200" b="1" i="1" dirty="0">
                <a:effectLst/>
              </a:rPr>
              <a:t> determinants and conditions of daily life…responsible for a major part of health </a:t>
            </a:r>
            <a:r>
              <a:rPr lang="en-US" sz="2200" b="1" i="1" dirty="0" smtClean="0">
                <a:effectLst/>
              </a:rPr>
              <a:t>inequities</a:t>
            </a:r>
            <a:r>
              <a:rPr lang="en-US" b="1" i="1" dirty="0" smtClean="0">
                <a:effectLst/>
              </a:rPr>
              <a:t> </a:t>
            </a:r>
            <a:r>
              <a:rPr lang="en-US" baseline="30000" dirty="0" smtClean="0">
                <a:effectLst/>
              </a:rPr>
              <a:t>(</a:t>
            </a:r>
            <a:r>
              <a:rPr lang="en-US" sz="1600" i="1" baseline="30000" dirty="0" smtClean="0">
                <a:effectLst/>
              </a:rPr>
              <a:t>Commission </a:t>
            </a:r>
            <a:r>
              <a:rPr lang="en-US" sz="1600" i="1" baseline="30000" dirty="0">
                <a:effectLst/>
              </a:rPr>
              <a:t>on the </a:t>
            </a:r>
            <a:r>
              <a:rPr lang="en-US" sz="1600" i="1" baseline="30000" dirty="0" smtClean="0">
                <a:effectLst/>
              </a:rPr>
              <a:t>SDOH)</a:t>
            </a:r>
            <a:endParaRPr lang="en-US" sz="1100" i="1" baseline="30000" dirty="0">
              <a:effectLst/>
            </a:endParaRPr>
          </a:p>
          <a:p>
            <a:pPr algn="l" rtl="0">
              <a:lnSpc>
                <a:spcPct val="80000"/>
              </a:lnSpc>
            </a:pPr>
            <a:endParaRPr lang="en-US" sz="2200" b="1" i="1" dirty="0" smtClean="0">
              <a:effectLst/>
            </a:endParaRPr>
          </a:p>
          <a:p>
            <a:pPr algn="l" rtl="0">
              <a:lnSpc>
                <a:spcPct val="80000"/>
              </a:lnSpc>
            </a:pPr>
            <a:r>
              <a:rPr lang="en-US" sz="2200" b="1" i="1" dirty="0" smtClean="0">
                <a:effectLst/>
              </a:rPr>
              <a:t>The </a:t>
            </a:r>
            <a:r>
              <a:rPr lang="en-US" sz="2200" b="1" i="1" dirty="0">
                <a:effectLst/>
              </a:rPr>
              <a:t>distribution of power, income, goods and </a:t>
            </a:r>
            <a:r>
              <a:rPr lang="en-US" sz="2200" b="1" i="1" dirty="0" smtClean="0">
                <a:effectLst/>
              </a:rPr>
              <a:t>services, Locally</a:t>
            </a:r>
            <a:r>
              <a:rPr lang="en-US" sz="2200" b="1" i="1" dirty="0">
                <a:effectLst/>
              </a:rPr>
              <a:t>, nationally,  and globally</a:t>
            </a:r>
            <a:r>
              <a:rPr lang="en-US" sz="2200" dirty="0">
                <a:effectLst/>
              </a:rPr>
              <a:t>…[and] </a:t>
            </a:r>
            <a:endParaRPr lang="en-US" sz="2200" dirty="0" smtClean="0">
              <a:effectLst/>
            </a:endParaRPr>
          </a:p>
          <a:p>
            <a:pPr algn="l" rtl="0">
              <a:lnSpc>
                <a:spcPct val="80000"/>
              </a:lnSpc>
            </a:pPr>
            <a:endParaRPr lang="en-US" sz="2200" dirty="0" smtClean="0">
              <a:effectLst/>
            </a:endParaRPr>
          </a:p>
          <a:p>
            <a:pPr algn="l" rtl="0">
              <a:lnSpc>
                <a:spcPct val="80000"/>
              </a:lnSpc>
            </a:pPr>
            <a:r>
              <a:rPr lang="en-US" sz="2200" b="1" i="1" dirty="0" smtClean="0">
                <a:effectLst/>
              </a:rPr>
              <a:t>The </a:t>
            </a:r>
            <a:r>
              <a:rPr lang="en-US" sz="2200" b="1" i="1" dirty="0">
                <a:effectLst/>
              </a:rPr>
              <a:t>visible circumstances of people's lives - their </a:t>
            </a:r>
            <a:r>
              <a:rPr lang="en-US" sz="2200" b="1" i="1" u="sng" dirty="0">
                <a:effectLst/>
              </a:rPr>
              <a:t>access to high quality schools and education,</a:t>
            </a:r>
            <a:r>
              <a:rPr lang="en-US" sz="2200" b="1" i="1" dirty="0">
                <a:effectLst/>
              </a:rPr>
              <a:t> their </a:t>
            </a:r>
            <a:r>
              <a:rPr lang="en-US" sz="2200" b="1" i="1" u="sng" dirty="0">
                <a:effectLst/>
              </a:rPr>
              <a:t>conditions of work </a:t>
            </a:r>
            <a:r>
              <a:rPr lang="en-US" sz="2200" b="1" i="1" u="sng" dirty="0" smtClean="0">
                <a:effectLst/>
              </a:rPr>
              <a:t>and </a:t>
            </a:r>
            <a:r>
              <a:rPr lang="en-US" sz="2200" b="1" i="1" u="sng" dirty="0">
                <a:effectLst/>
              </a:rPr>
              <a:t>leisure</a:t>
            </a:r>
            <a:r>
              <a:rPr lang="en-US" sz="2200" b="1" i="1" dirty="0">
                <a:effectLst/>
              </a:rPr>
              <a:t>, their homes, communities, towns and cities - and their chances of leading a flourishing life.' </a:t>
            </a:r>
          </a:p>
          <a:p>
            <a:pPr algn="l" rtl="0">
              <a:lnSpc>
                <a:spcPct val="80000"/>
              </a:lnSpc>
            </a:pPr>
            <a:endParaRPr lang="en-US" sz="2200" dirty="0">
              <a:effectLst/>
            </a:endParaRPr>
          </a:p>
          <a:p>
            <a:pPr algn="l" rtl="0">
              <a:lnSpc>
                <a:spcPct val="80000"/>
              </a:lnSpc>
            </a:pPr>
            <a:endParaRPr lang="en-US" sz="2200" dirty="0">
              <a:effectLst/>
            </a:endParaRPr>
          </a:p>
          <a:p>
            <a:pPr algn="l" rtl="0">
              <a:lnSpc>
                <a:spcPct val="80000"/>
              </a:lnSpc>
            </a:pPr>
            <a:endParaRPr lang="en-US" sz="2200" dirty="0">
              <a:effectLst/>
            </a:endParaRPr>
          </a:p>
        </p:txBody>
      </p:sp>
      <p:sp>
        <p:nvSpPr>
          <p:cNvPr id="179204" name="Text Box 4"/>
          <p:cNvSpPr txBox="1">
            <a:spLocks noChangeArrowheads="1"/>
          </p:cNvSpPr>
          <p:nvPr/>
        </p:nvSpPr>
        <p:spPr bwMode="auto">
          <a:xfrm>
            <a:off x="1043608" y="5517232"/>
            <a:ext cx="7098315" cy="1061817"/>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lIns="91429" tIns="45714" rIns="91429" bIns="45714">
            <a:spAutoFit/>
          </a:bodyPr>
          <a:lstStyle/>
          <a:p>
            <a:pPr algn="ctr" defTabSz="914608">
              <a:lnSpc>
                <a:spcPct val="90000"/>
              </a:lnSpc>
              <a:spcBef>
                <a:spcPct val="20000"/>
              </a:spcBef>
              <a:buClr>
                <a:schemeClr val="hlink"/>
              </a:buClr>
              <a:buBlip>
                <a:blip r:embed="rId3"/>
              </a:buBlip>
            </a:pPr>
            <a:r>
              <a:rPr lang="en-US" sz="1400" dirty="0">
                <a:latin typeface="Verdana" pitchFamily="34" charset="0"/>
              </a:rPr>
              <a:t>Commission on Social Determinants of  Health. Closing the gap in a generation: health equity through action on the social determinants of health: Commission on Social Determinants of Health final report. Geneva: World Health Organization Commission on Social Determinants of Health; 2008</a:t>
            </a:r>
            <a:r>
              <a:rPr lang="en-US" sz="1400" dirty="0" smtClean="0">
                <a:latin typeface="Verdana" pitchFamily="34" charset="0"/>
              </a:rPr>
              <a:t>.</a:t>
            </a:r>
            <a:endParaRPr lang="en-US" sz="1400" dirty="0">
              <a:latin typeface="Verdana" pitchFamily="34" charset="0"/>
            </a:endParaRPr>
          </a:p>
        </p:txBody>
      </p:sp>
      <p:sp>
        <p:nvSpPr>
          <p:cNvPr id="179205" name="Rectangle 5"/>
          <p:cNvSpPr>
            <a:spLocks noGrp="1" noChangeArrowheads="1"/>
          </p:cNvSpPr>
          <p:nvPr>
            <p:ph type="title"/>
          </p:nvPr>
        </p:nvSpPr>
        <p:spPr>
          <a:xfrm>
            <a:off x="1331640" y="0"/>
            <a:ext cx="6543692" cy="500066"/>
          </a:xfrm>
          <a:ln/>
        </p:spPr>
        <p:style>
          <a:lnRef idx="2">
            <a:schemeClr val="accent3"/>
          </a:lnRef>
          <a:fillRef idx="1">
            <a:schemeClr val="lt1"/>
          </a:fillRef>
          <a:effectRef idx="0">
            <a:schemeClr val="accent3"/>
          </a:effectRef>
          <a:fontRef idx="minor">
            <a:schemeClr val="dk1"/>
          </a:fontRef>
        </p:style>
        <p:txBody>
          <a:bodyPr tIns="41029">
            <a:normAutofit/>
          </a:bodyPr>
          <a:lstStyle/>
          <a:p>
            <a:pPr algn="ctr"/>
            <a:r>
              <a:rPr lang="ar-SA" sz="2000" dirty="0" smtClean="0"/>
              <a:t> </a:t>
            </a:r>
            <a:r>
              <a:rPr lang="en-US" sz="2000" dirty="0" smtClean="0"/>
              <a:t>WHO Social </a:t>
            </a:r>
            <a:r>
              <a:rPr lang="en-US" sz="2000" dirty="0"/>
              <a:t>Determinants of Health</a:t>
            </a:r>
          </a:p>
        </p:txBody>
      </p:sp>
      <p:sp>
        <p:nvSpPr>
          <p:cNvPr id="5" name="عنصر نائب للتاريخ 4"/>
          <p:cNvSpPr>
            <a:spLocks noGrp="1"/>
          </p:cNvSpPr>
          <p:nvPr>
            <p:ph type="dt" sz="half" idx="10"/>
          </p:nvPr>
        </p:nvSpPr>
        <p:spPr>
          <a:xfrm>
            <a:off x="52382" y="6215082"/>
            <a:ext cx="876280" cy="476250"/>
          </a:xfrm>
        </p:spPr>
        <p:txBody>
          <a:bodyPr/>
          <a:lstStyle/>
          <a:p>
            <a:pPr>
              <a:defRPr/>
            </a:pPr>
            <a:r>
              <a:rPr lang="ar-SA" smtClean="0"/>
              <a:t>JohaliSOCHE2014_2017</a:t>
            </a:r>
            <a:endParaRPr lang="en-US" dirty="0"/>
          </a:p>
        </p:txBody>
      </p:sp>
      <p:sp>
        <p:nvSpPr>
          <p:cNvPr id="6" name="عنصر نائب لرقم الشريحة 5"/>
          <p:cNvSpPr>
            <a:spLocks noGrp="1"/>
          </p:cNvSpPr>
          <p:nvPr>
            <p:ph type="sldNum" sz="quarter" idx="12"/>
          </p:nvPr>
        </p:nvSpPr>
        <p:spPr>
          <a:xfrm>
            <a:off x="8286776" y="6245225"/>
            <a:ext cx="552424" cy="476250"/>
          </a:xfrm>
        </p:spPr>
        <p:txBody>
          <a:bodyPr/>
          <a:lstStyle/>
          <a:p>
            <a:pPr>
              <a:defRPr/>
            </a:pPr>
            <a:fld id="{978C93D2-0CD3-44E6-B74B-98515F7048D2}" type="slidenum">
              <a:rPr lang="ar-SA" smtClean="0"/>
              <a:pPr>
                <a:defRPr/>
              </a:pPr>
              <a:t>58</a:t>
            </a:fld>
            <a:endParaRPr lang="en-US" dirty="0"/>
          </a:p>
        </p:txBody>
      </p:sp>
      <p:sp>
        <p:nvSpPr>
          <p:cNvPr id="7" name="عنصر نائب للتذييل 6"/>
          <p:cNvSpPr>
            <a:spLocks noGrp="1"/>
          </p:cNvSpPr>
          <p:nvPr>
            <p:ph type="ftr" sz="quarter" idx="11"/>
          </p:nvPr>
        </p:nvSpPr>
        <p:spPr/>
        <p:txBody>
          <a:bodyPr/>
          <a:lstStyle/>
          <a:p>
            <a:pPr>
              <a:defRPr/>
            </a:pPr>
            <a:r>
              <a:rPr lang="en-US" smtClean="0"/>
              <a:t>CHS383</a:t>
            </a:r>
            <a:endParaRPr lang="en-US" dirty="0"/>
          </a:p>
        </p:txBody>
      </p:sp>
    </p:spTree>
    <p:custDataLst>
      <p:tags r:id="rId1"/>
    </p:custDataLst>
  </p:cSld>
  <p:clrMapOvr>
    <a:masterClrMapping/>
  </p:clrMapOvr>
  <p:transition>
    <p:push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59</a:t>
            </a:fld>
            <a:endParaRPr lang="en-US"/>
          </a:p>
        </p:txBody>
      </p:sp>
      <p:pic>
        <p:nvPicPr>
          <p:cNvPr id="67586" name="Picture 2" descr="http://www.who.int/entity/social_determinants/n_sdhfrontPhoto12.jpg"/>
          <p:cNvPicPr>
            <a:picLocks noChangeAspect="1" noChangeArrowheads="1"/>
          </p:cNvPicPr>
          <p:nvPr/>
        </p:nvPicPr>
        <p:blipFill>
          <a:blip r:embed="rId2" cstate="print"/>
          <a:srcRect/>
          <a:stretch>
            <a:fillRect/>
          </a:stretch>
        </p:blipFill>
        <p:spPr bwMode="auto">
          <a:xfrm>
            <a:off x="0" y="1"/>
            <a:ext cx="899592" cy="580382"/>
          </a:xfrm>
          <a:prstGeom prst="rect">
            <a:avLst/>
          </a:prstGeom>
          <a:noFill/>
        </p:spPr>
      </p:pic>
      <p:sp>
        <p:nvSpPr>
          <p:cNvPr id="9" name="مستطيل 8"/>
          <p:cNvSpPr/>
          <p:nvPr/>
        </p:nvSpPr>
        <p:spPr>
          <a:xfrm>
            <a:off x="251520" y="620688"/>
            <a:ext cx="8712968" cy="6186309"/>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b="1" dirty="0" smtClean="0"/>
              <a:t>What are social determinants of health? </a:t>
            </a:r>
          </a:p>
          <a:p>
            <a:pPr algn="just" rtl="0"/>
            <a:endParaRPr lang="en-US" dirty="0" smtClean="0"/>
          </a:p>
          <a:p>
            <a:pPr algn="just" rtl="0"/>
            <a:r>
              <a:rPr lang="en-US" dirty="0" smtClean="0"/>
              <a:t>The social determinants of health are the </a:t>
            </a:r>
            <a:r>
              <a:rPr lang="en-US" b="1" i="1" dirty="0" smtClean="0"/>
              <a:t>conditions in which people are born, grow, live, work and age. </a:t>
            </a:r>
          </a:p>
          <a:p>
            <a:pPr algn="just" rtl="0"/>
            <a:endParaRPr lang="en-US" dirty="0" smtClean="0"/>
          </a:p>
          <a:p>
            <a:pPr algn="just" rtl="0"/>
            <a:r>
              <a:rPr lang="en-US" b="1" i="1" dirty="0" smtClean="0"/>
              <a:t>These circumstances are shaped by the distribution of </a:t>
            </a:r>
            <a:r>
              <a:rPr lang="en-US" b="1" i="1" u="sng" dirty="0" smtClean="0"/>
              <a:t>money </a:t>
            </a:r>
            <a:r>
              <a:rPr lang="en-US" b="1" i="1" dirty="0" smtClean="0"/>
              <a:t>power and resources at global, national and local levels. </a:t>
            </a:r>
          </a:p>
          <a:p>
            <a:pPr algn="just" rtl="0"/>
            <a:r>
              <a:rPr lang="en-US" dirty="0" smtClean="0">
                <a:hlinkClick r:id="rId3"/>
              </a:rPr>
              <a:t>Find out more about the social determinants of health</a:t>
            </a:r>
            <a:r>
              <a:rPr lang="en-US" dirty="0" smtClean="0"/>
              <a:t> </a:t>
            </a:r>
          </a:p>
          <a:p>
            <a:pPr algn="just" rtl="0"/>
            <a:endParaRPr lang="en-US" dirty="0" smtClean="0"/>
          </a:p>
          <a:p>
            <a:pPr algn="just" rtl="0"/>
            <a:r>
              <a:rPr lang="en-US" dirty="0" smtClean="0"/>
              <a:t>The social determinants of health are </a:t>
            </a:r>
            <a:r>
              <a:rPr lang="en-US" b="1" i="1" dirty="0" smtClean="0"/>
              <a:t>mostly responsible for health inequities - the unfair and avoidable differences in health status seen within and between countries</a:t>
            </a:r>
            <a:r>
              <a:rPr lang="en-US" dirty="0" smtClean="0"/>
              <a:t>. </a:t>
            </a:r>
          </a:p>
          <a:p>
            <a:pPr algn="just" rtl="0"/>
            <a:endParaRPr lang="en-US" dirty="0" smtClean="0"/>
          </a:p>
          <a:p>
            <a:pPr algn="just" rtl="0"/>
            <a:r>
              <a:rPr lang="en-US" dirty="0" smtClean="0"/>
              <a:t>Member States adopted the Rio Political Declaration at the World Conference on Social Determinants of Health in October 2011 in Rio de Janeiro, Brazil, calling upon them to act in five areas:</a:t>
            </a:r>
          </a:p>
          <a:p>
            <a:pPr marL="800100" indent="-342900" algn="just" rtl="0">
              <a:buFont typeface="+mj-lt"/>
              <a:buAutoNum type="arabicPeriod"/>
            </a:pPr>
            <a:r>
              <a:rPr lang="en-US" b="1" i="1" dirty="0" smtClean="0"/>
              <a:t>Adopt improved governance for health and development</a:t>
            </a:r>
          </a:p>
          <a:p>
            <a:pPr marL="800100" indent="-342900" algn="just" rtl="0">
              <a:buFont typeface="+mj-lt"/>
              <a:buAutoNum type="arabicPeriod"/>
            </a:pPr>
            <a:r>
              <a:rPr lang="en-US" b="1" i="1" dirty="0" smtClean="0"/>
              <a:t>Promote participation in policy-making and implementation</a:t>
            </a:r>
          </a:p>
          <a:p>
            <a:pPr marL="800100" indent="-342900" algn="just" rtl="0">
              <a:buFont typeface="+mj-lt"/>
              <a:buAutoNum type="arabicPeriod"/>
            </a:pPr>
            <a:r>
              <a:rPr lang="en-US" b="1" i="1" dirty="0" smtClean="0"/>
              <a:t>Further reorient the health sector towards promoting health and reducing health inequities</a:t>
            </a:r>
          </a:p>
          <a:p>
            <a:pPr marL="800100" indent="-342900" algn="just" rtl="0">
              <a:buFont typeface="+mj-lt"/>
              <a:buAutoNum type="arabicPeriod"/>
            </a:pPr>
            <a:r>
              <a:rPr lang="en-US" b="1" i="1" dirty="0" smtClean="0"/>
              <a:t>Strengthen global governance and collaboration</a:t>
            </a:r>
          </a:p>
          <a:p>
            <a:pPr marL="800100" indent="-342900" algn="just" rtl="0">
              <a:buFont typeface="+mj-lt"/>
              <a:buAutoNum type="arabicPeriod"/>
            </a:pPr>
            <a:r>
              <a:rPr lang="en-US" b="1" i="1" dirty="0" smtClean="0"/>
              <a:t>Monitor progress and increase accountability</a:t>
            </a:r>
            <a:endParaRPr lang="en-US" b="1" i="1" dirty="0"/>
          </a:p>
        </p:txBody>
      </p:sp>
      <p:sp>
        <p:nvSpPr>
          <p:cNvPr id="10" name="Rectangle 5"/>
          <p:cNvSpPr>
            <a:spLocks noGrp="1" noChangeArrowheads="1"/>
          </p:cNvSpPr>
          <p:nvPr>
            <p:ph type="title"/>
          </p:nvPr>
        </p:nvSpPr>
        <p:spPr>
          <a:xfrm>
            <a:off x="1412684" y="48614"/>
            <a:ext cx="6543692" cy="500066"/>
          </a:xfrm>
          <a:ln/>
        </p:spPr>
        <p:style>
          <a:lnRef idx="2">
            <a:schemeClr val="accent3"/>
          </a:lnRef>
          <a:fillRef idx="1">
            <a:schemeClr val="lt1"/>
          </a:fillRef>
          <a:effectRef idx="0">
            <a:schemeClr val="accent3"/>
          </a:effectRef>
          <a:fontRef idx="minor">
            <a:schemeClr val="dk1"/>
          </a:fontRef>
        </p:style>
        <p:txBody>
          <a:bodyPr tIns="41029">
            <a:normAutofit/>
          </a:bodyPr>
          <a:lstStyle/>
          <a:p>
            <a:pPr algn="ctr"/>
            <a:r>
              <a:rPr lang="ar-SA" sz="1800" dirty="0" smtClean="0"/>
              <a:t> </a:t>
            </a:r>
            <a:r>
              <a:rPr lang="en-US" sz="1800" dirty="0" smtClean="0"/>
              <a:t>WHO Social </a:t>
            </a:r>
            <a:r>
              <a:rPr lang="en-US" sz="1800" dirty="0"/>
              <a:t>Determinants of Health</a:t>
            </a:r>
          </a:p>
        </p:txBody>
      </p:sp>
    </p:spTree>
  </p:cSld>
  <p:clrMapOvr>
    <a:masterClrMapping/>
  </p:clrMapOvr>
  <p:transition>
    <p:push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000100" y="142852"/>
            <a:ext cx="7358114" cy="357190"/>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2400" b="1" dirty="0" smtClean="0"/>
              <a:t>CHS 383 Course Description &amp; L Objectives</a:t>
            </a:r>
            <a:endParaRPr lang="ar-SA" sz="2400" b="1" dirty="0"/>
          </a:p>
        </p:txBody>
      </p:sp>
      <p:sp>
        <p:nvSpPr>
          <p:cNvPr id="2049" name="Rectangle 1"/>
          <p:cNvSpPr>
            <a:spLocks noChangeArrowheads="1"/>
          </p:cNvSpPr>
          <p:nvPr/>
        </p:nvSpPr>
        <p:spPr bwMode="auto">
          <a:xfrm>
            <a:off x="428596" y="1071546"/>
            <a:ext cx="8429684" cy="5016758"/>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algn="just" rtl="0"/>
            <a:r>
              <a:rPr lang="en-US" sz="2000" b="1" i="1" dirty="0" smtClean="0"/>
              <a:t>At the end of this course, the students will be able to:</a:t>
            </a:r>
            <a:endParaRPr lang="en-US" sz="2000" dirty="0" smtClean="0"/>
          </a:p>
          <a:p>
            <a:pPr algn="just" rtl="0"/>
            <a:r>
              <a:rPr lang="en-US" sz="2000" dirty="0" smtClean="0"/>
              <a:t> </a:t>
            </a:r>
          </a:p>
          <a:p>
            <a:pPr marL="819150" lvl="0" indent="-457200" algn="just" rtl="0">
              <a:buFont typeface="+mj-lt"/>
              <a:buAutoNum type="arabicPeriod"/>
            </a:pPr>
            <a:r>
              <a:rPr lang="en-US" sz="2000" dirty="0" smtClean="0"/>
              <a:t>Briefly overview of historical development of social and cultural context of HE in Islam and other societies </a:t>
            </a:r>
          </a:p>
          <a:p>
            <a:pPr marL="819150" lvl="0" indent="-457200" algn="just" rtl="0">
              <a:buFont typeface="+mj-lt"/>
              <a:buAutoNum type="arabicPeriod"/>
            </a:pPr>
            <a:r>
              <a:rPr lang="en-US" sz="2000" dirty="0" smtClean="0"/>
              <a:t>Defining related terms: Individual-Family- Society to Social and cultural terms</a:t>
            </a:r>
          </a:p>
          <a:p>
            <a:pPr marL="819150" lvl="0" indent="-457200" algn="just" rtl="0">
              <a:buFont typeface="+mj-lt"/>
              <a:buAutoNum type="arabicPeriod"/>
            </a:pPr>
            <a:r>
              <a:rPr lang="en-US" sz="2000" dirty="0" smtClean="0"/>
              <a:t>Explore the WHO and worldwide social determinants of health</a:t>
            </a:r>
          </a:p>
          <a:p>
            <a:pPr marL="819150" lvl="0" indent="-457200" algn="just" rtl="0">
              <a:buFont typeface="+mj-lt"/>
              <a:buAutoNum type="arabicPeriod"/>
            </a:pPr>
            <a:r>
              <a:rPr lang="en-US" sz="2000" dirty="0" smtClean="0"/>
              <a:t>Explore the most common social forces affecting health education </a:t>
            </a:r>
          </a:p>
          <a:p>
            <a:pPr marL="819150" lvl="0" indent="-457200" algn="just" rtl="0">
              <a:buFont typeface="+mj-lt"/>
              <a:buAutoNum type="arabicPeriod"/>
            </a:pPr>
            <a:r>
              <a:rPr lang="en-US" sz="2000" dirty="0" smtClean="0"/>
              <a:t>Explore and examine recent contribution of behavioral sciences and behavioral change</a:t>
            </a:r>
          </a:p>
          <a:p>
            <a:pPr marL="819150" lvl="0" indent="-457200" algn="just" rtl="0">
              <a:buFont typeface="+mj-lt"/>
              <a:buAutoNum type="arabicPeriod"/>
            </a:pPr>
            <a:r>
              <a:rPr lang="en-US" sz="2000" dirty="0" smtClean="0"/>
              <a:t>Help learners to develop empathy for and a collaborative stance toward individuals and populations with whom one will work in the field of 'public health = Community-Social Health Education'.</a:t>
            </a:r>
          </a:p>
          <a:p>
            <a:pPr marL="819150" lvl="0" indent="-457200" algn="just" rtl="0">
              <a:buFont typeface="+mj-lt"/>
              <a:buAutoNum type="arabicPeriod"/>
            </a:pPr>
            <a:r>
              <a:rPr lang="en-US" sz="2000" dirty="0" smtClean="0"/>
              <a:t>Promote interest in further study of the social and behavioral determinants of health.</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عنصر نائب للتاريخ 4"/>
          <p:cNvSpPr>
            <a:spLocks noGrp="1"/>
          </p:cNvSpPr>
          <p:nvPr>
            <p:ph type="dt" sz="half" idx="10"/>
          </p:nvPr>
        </p:nvSpPr>
        <p:spPr/>
        <p:txBody>
          <a:bodyPr/>
          <a:lstStyle/>
          <a:p>
            <a:pPr>
              <a:defRPr/>
            </a:pPr>
            <a:r>
              <a:rPr lang="ar-SA" smtClean="0"/>
              <a:t>JohaliSOCHE2014_2017</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a:t>
            </a:fld>
            <a:endParaRPr lang="en-US"/>
          </a:p>
        </p:txBody>
      </p:sp>
      <p:sp>
        <p:nvSpPr>
          <p:cNvPr id="7" name="عنصر نائب للتذييل 6"/>
          <p:cNvSpPr>
            <a:spLocks noGrp="1"/>
          </p:cNvSpPr>
          <p:nvPr>
            <p:ph type="ftr" sz="quarter" idx="11"/>
          </p:nvPr>
        </p:nvSpPr>
        <p:spPr/>
        <p:txBody>
          <a:bodyPr/>
          <a:lstStyle/>
          <a:p>
            <a:pPr>
              <a:defRPr/>
            </a:pPr>
            <a:r>
              <a:rPr lang="en-US" smtClean="0"/>
              <a:t>CHS383</a:t>
            </a:r>
            <a:endParaRPr lang="en-US"/>
          </a:p>
        </p:txBody>
      </p:sp>
    </p:spTree>
  </p:cSld>
  <p:clrMapOvr>
    <a:masterClrMapping/>
  </p:clrMapOvr>
  <p:transition>
    <p:push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Oval 2"/>
          <p:cNvSpPr>
            <a:spLocks noChangeArrowheads="1"/>
          </p:cNvSpPr>
          <p:nvPr/>
        </p:nvSpPr>
        <p:spPr bwMode="auto">
          <a:xfrm>
            <a:off x="3505489" y="2302391"/>
            <a:ext cx="2286000" cy="2134721"/>
          </a:xfrm>
          <a:prstGeom prst="ellipse">
            <a:avLst/>
          </a:prstGeom>
          <a:solidFill>
            <a:schemeClr val="hlink">
              <a:alpha val="78999"/>
            </a:schemeClr>
          </a:solidFill>
          <a:ln w="9525">
            <a:noFill/>
            <a:round/>
            <a:headEnd/>
            <a:tailEnd/>
          </a:ln>
          <a:effectLst/>
        </p:spPr>
        <p:txBody>
          <a:bodyPr wrap="none" lIns="91429" tIns="45714" rIns="91429" bIns="45714" anchor="ctr"/>
          <a:lstStyle/>
          <a:p>
            <a:pPr algn="ctr" defTabSz="914608" eaLnBrk="0" hangingPunct="0"/>
            <a:r>
              <a:rPr lang="en-US" b="1" dirty="0">
                <a:solidFill>
                  <a:srgbClr val="000000"/>
                </a:solidFill>
                <a:latin typeface="Tahoma" pitchFamily="34" charset="0"/>
              </a:rPr>
              <a:t>Economy</a:t>
            </a:r>
          </a:p>
        </p:txBody>
      </p:sp>
      <p:sp>
        <p:nvSpPr>
          <p:cNvPr id="180227" name="Oval 3"/>
          <p:cNvSpPr>
            <a:spLocks noChangeArrowheads="1"/>
          </p:cNvSpPr>
          <p:nvPr/>
        </p:nvSpPr>
        <p:spPr bwMode="auto">
          <a:xfrm>
            <a:off x="3059832" y="2204864"/>
            <a:ext cx="3240360" cy="2880320"/>
          </a:xfrm>
          <a:prstGeom prst="ellipse">
            <a:avLst/>
          </a:prstGeom>
          <a:solidFill>
            <a:schemeClr val="tx1">
              <a:alpha val="23000"/>
            </a:schemeClr>
          </a:solidFill>
          <a:ln w="9525">
            <a:solidFill>
              <a:schemeClr val="tx1"/>
            </a:solidFill>
            <a:round/>
            <a:headEnd/>
            <a:tailEnd/>
          </a:ln>
          <a:effectLst/>
        </p:spPr>
        <p:txBody>
          <a:bodyPr wrap="none" lIns="91429" tIns="45714" rIns="91429" bIns="45714" anchor="ctr"/>
          <a:lstStyle/>
          <a:p>
            <a:pPr algn="ctr" defTabSz="914608" eaLnBrk="0" hangingPunct="0"/>
            <a:endParaRPr lang="en-US" sz="1600" b="1" dirty="0" smtClean="0">
              <a:solidFill>
                <a:srgbClr val="420000"/>
              </a:solidFill>
              <a:latin typeface="Tahoma" pitchFamily="34" charset="0"/>
            </a:endParaRPr>
          </a:p>
          <a:p>
            <a:pPr algn="ctr" defTabSz="914608" eaLnBrk="0" hangingPunct="0"/>
            <a:endParaRPr lang="en-US" sz="1600" b="1" dirty="0" smtClean="0">
              <a:solidFill>
                <a:srgbClr val="420000"/>
              </a:solidFill>
              <a:latin typeface="Tahoma" pitchFamily="34" charset="0"/>
            </a:endParaRPr>
          </a:p>
          <a:p>
            <a:pPr algn="ctr" defTabSz="914608" eaLnBrk="0" hangingPunct="0"/>
            <a:endParaRPr lang="en-US" sz="1600" b="1" dirty="0" smtClean="0">
              <a:solidFill>
                <a:srgbClr val="420000"/>
              </a:solidFill>
              <a:latin typeface="Tahoma" pitchFamily="34" charset="0"/>
            </a:endParaRPr>
          </a:p>
          <a:p>
            <a:pPr algn="ctr" defTabSz="914608" eaLnBrk="0" hangingPunct="0"/>
            <a:r>
              <a:rPr lang="en-US" b="1" dirty="0" smtClean="0">
                <a:solidFill>
                  <a:srgbClr val="420000"/>
                </a:solidFill>
                <a:latin typeface="Tahoma" pitchFamily="34" charset="0"/>
              </a:rPr>
              <a:t>SOCIAL DETERMINANTS </a:t>
            </a:r>
            <a:endParaRPr lang="en-US" b="1" dirty="0">
              <a:solidFill>
                <a:srgbClr val="420000"/>
              </a:solidFill>
              <a:latin typeface="Tahoma" pitchFamily="34" charset="0"/>
            </a:endParaRPr>
          </a:p>
          <a:p>
            <a:pPr algn="ctr" defTabSz="914608" eaLnBrk="0" hangingPunct="0"/>
            <a:r>
              <a:rPr lang="en-US" b="1" dirty="0">
                <a:solidFill>
                  <a:srgbClr val="420000"/>
                </a:solidFill>
                <a:latin typeface="Tahoma" pitchFamily="34" charset="0"/>
              </a:rPr>
              <a:t>OF </a:t>
            </a:r>
          </a:p>
          <a:p>
            <a:pPr algn="ctr" defTabSz="914608" eaLnBrk="0" hangingPunct="0"/>
            <a:r>
              <a:rPr lang="en-US" b="1" dirty="0" smtClean="0">
                <a:solidFill>
                  <a:srgbClr val="420000"/>
                </a:solidFill>
                <a:latin typeface="Tahoma" pitchFamily="34" charset="0"/>
              </a:rPr>
              <a:t>HEALTH</a:t>
            </a:r>
          </a:p>
          <a:p>
            <a:pPr algn="ctr" defTabSz="914608" eaLnBrk="0" hangingPunct="0"/>
            <a:r>
              <a:rPr lang="en-US" sz="2000" b="1" dirty="0" smtClean="0">
                <a:latin typeface="Tahoma" pitchFamily="34" charset="0"/>
              </a:rPr>
              <a:t>SPCHE</a:t>
            </a:r>
            <a:endParaRPr lang="en-US" sz="2000" b="1" dirty="0">
              <a:latin typeface="Tahoma" pitchFamily="34" charset="0"/>
            </a:endParaRPr>
          </a:p>
        </p:txBody>
      </p:sp>
      <p:sp>
        <p:nvSpPr>
          <p:cNvPr id="180229" name="Oval 5"/>
          <p:cNvSpPr>
            <a:spLocks noChangeArrowheads="1"/>
          </p:cNvSpPr>
          <p:nvPr/>
        </p:nvSpPr>
        <p:spPr bwMode="auto">
          <a:xfrm>
            <a:off x="1348740" y="1772816"/>
            <a:ext cx="2071132" cy="1512168"/>
          </a:xfrm>
          <a:prstGeom prst="ellipse">
            <a:avLst/>
          </a:prstGeom>
          <a:solidFill>
            <a:schemeClr val="accent1"/>
          </a:solidFill>
          <a:ln w="63500">
            <a:solidFill>
              <a:schemeClr val="bg1"/>
            </a:solidFill>
            <a:round/>
            <a:headEnd/>
            <a:tailEnd/>
          </a:ln>
          <a:effectLst/>
        </p:spPr>
        <p:txBody>
          <a:bodyPr wrap="none" lIns="91429" tIns="45714" rIns="91429" bIns="45714" anchor="ctr"/>
          <a:lstStyle/>
          <a:p>
            <a:pPr algn="ctr" defTabSz="914608" eaLnBrk="0" hangingPunct="0"/>
            <a:r>
              <a:rPr lang="en-US" b="1" dirty="0">
                <a:solidFill>
                  <a:srgbClr val="420000"/>
                </a:solidFill>
                <a:latin typeface="Tahoma" pitchFamily="34" charset="0"/>
              </a:rPr>
              <a:t>Urban Planning</a:t>
            </a:r>
          </a:p>
        </p:txBody>
      </p:sp>
      <p:sp>
        <p:nvSpPr>
          <p:cNvPr id="180230" name="Oval 6"/>
          <p:cNvSpPr>
            <a:spLocks noChangeArrowheads="1"/>
          </p:cNvSpPr>
          <p:nvPr/>
        </p:nvSpPr>
        <p:spPr bwMode="auto">
          <a:xfrm>
            <a:off x="5943140" y="1772816"/>
            <a:ext cx="1869220" cy="1514194"/>
          </a:xfrm>
          <a:prstGeom prst="ellipse">
            <a:avLst/>
          </a:prstGeom>
          <a:solidFill>
            <a:schemeClr val="accent1"/>
          </a:solidFill>
          <a:ln w="63500">
            <a:solidFill>
              <a:schemeClr val="bg1"/>
            </a:solidFill>
            <a:round/>
            <a:headEnd/>
            <a:tailEnd/>
          </a:ln>
          <a:effectLst/>
        </p:spPr>
        <p:txBody>
          <a:bodyPr wrap="none" lIns="91429" tIns="45714" rIns="91429" bIns="45714" anchor="ctr"/>
          <a:lstStyle/>
          <a:p>
            <a:pPr algn="ctr" defTabSz="914608" eaLnBrk="0" hangingPunct="0"/>
            <a:r>
              <a:rPr lang="en-US" b="1" dirty="0">
                <a:solidFill>
                  <a:srgbClr val="420000"/>
                </a:solidFill>
                <a:latin typeface="Tahoma" pitchFamily="34" charset="0"/>
              </a:rPr>
              <a:t>Schools/</a:t>
            </a:r>
          </a:p>
          <a:p>
            <a:pPr algn="ctr" defTabSz="914608" eaLnBrk="0" hangingPunct="0"/>
            <a:r>
              <a:rPr lang="en-US" b="1" dirty="0">
                <a:solidFill>
                  <a:srgbClr val="420000"/>
                </a:solidFill>
                <a:latin typeface="Tahoma" pitchFamily="34" charset="0"/>
              </a:rPr>
              <a:t>Education</a:t>
            </a:r>
          </a:p>
        </p:txBody>
      </p:sp>
      <p:sp>
        <p:nvSpPr>
          <p:cNvPr id="180231" name="Oval 7"/>
          <p:cNvSpPr>
            <a:spLocks noChangeArrowheads="1"/>
          </p:cNvSpPr>
          <p:nvPr/>
        </p:nvSpPr>
        <p:spPr bwMode="auto">
          <a:xfrm>
            <a:off x="3419872" y="1052736"/>
            <a:ext cx="2357454" cy="1131038"/>
          </a:xfrm>
          <a:prstGeom prst="ellipse">
            <a:avLst/>
          </a:prstGeom>
          <a:solidFill>
            <a:schemeClr val="accent1"/>
          </a:solidFill>
          <a:ln w="63500">
            <a:solidFill>
              <a:schemeClr val="bg1"/>
            </a:solidFill>
            <a:round/>
            <a:headEnd/>
            <a:tailEnd/>
          </a:ln>
          <a:effectLst/>
        </p:spPr>
        <p:txBody>
          <a:bodyPr wrap="none" lIns="91429" tIns="45714" rIns="91429" bIns="45714" anchor="ctr"/>
          <a:lstStyle/>
          <a:p>
            <a:pPr algn="ctr" defTabSz="914608" eaLnBrk="0" hangingPunct="0"/>
            <a:r>
              <a:rPr lang="en-US" b="1" dirty="0">
                <a:solidFill>
                  <a:srgbClr val="420000"/>
                </a:solidFill>
                <a:latin typeface="Tahoma" pitchFamily="34" charset="0"/>
              </a:rPr>
              <a:t>Employment/</a:t>
            </a:r>
          </a:p>
          <a:p>
            <a:pPr algn="ctr" defTabSz="914608" eaLnBrk="0" hangingPunct="0"/>
            <a:r>
              <a:rPr lang="en-US" b="1" dirty="0">
                <a:solidFill>
                  <a:srgbClr val="420000"/>
                </a:solidFill>
                <a:latin typeface="Tahoma" pitchFamily="34" charset="0"/>
              </a:rPr>
              <a:t>Job Quality</a:t>
            </a:r>
          </a:p>
          <a:p>
            <a:pPr algn="ctr" defTabSz="914608" eaLnBrk="0" hangingPunct="0"/>
            <a:endParaRPr lang="en-US" b="1" dirty="0">
              <a:solidFill>
                <a:srgbClr val="420000"/>
              </a:solidFill>
              <a:latin typeface="Tahoma" pitchFamily="34" charset="0"/>
            </a:endParaRPr>
          </a:p>
        </p:txBody>
      </p:sp>
      <p:sp>
        <p:nvSpPr>
          <p:cNvPr id="180232" name="Oval 8"/>
          <p:cNvSpPr>
            <a:spLocks noChangeArrowheads="1"/>
          </p:cNvSpPr>
          <p:nvPr/>
        </p:nvSpPr>
        <p:spPr bwMode="auto">
          <a:xfrm>
            <a:off x="6300192" y="3284984"/>
            <a:ext cx="1944216" cy="1656184"/>
          </a:xfrm>
          <a:prstGeom prst="ellipse">
            <a:avLst/>
          </a:prstGeom>
          <a:solidFill>
            <a:schemeClr val="accent1"/>
          </a:solidFill>
          <a:ln w="63500">
            <a:solidFill>
              <a:schemeClr val="bg1"/>
            </a:solidFill>
            <a:round/>
            <a:headEnd/>
            <a:tailEnd/>
          </a:ln>
          <a:effectLst/>
        </p:spPr>
        <p:txBody>
          <a:bodyPr wrap="none" lIns="91429" tIns="45714" rIns="91429" bIns="45714" anchor="ctr"/>
          <a:lstStyle/>
          <a:p>
            <a:pPr algn="ctr" defTabSz="914608" eaLnBrk="0" hangingPunct="0"/>
            <a:r>
              <a:rPr lang="en-US" b="1" dirty="0">
                <a:solidFill>
                  <a:srgbClr val="420000"/>
                </a:solidFill>
                <a:latin typeface="Tahoma" pitchFamily="34" charset="0"/>
              </a:rPr>
              <a:t>Community</a:t>
            </a:r>
          </a:p>
          <a:p>
            <a:pPr algn="ctr" defTabSz="914608" eaLnBrk="0" hangingPunct="0"/>
            <a:r>
              <a:rPr lang="en-US" b="1" dirty="0">
                <a:solidFill>
                  <a:srgbClr val="420000"/>
                </a:solidFill>
                <a:latin typeface="Tahoma" pitchFamily="34" charset="0"/>
              </a:rPr>
              <a:t>Safety</a:t>
            </a:r>
          </a:p>
        </p:txBody>
      </p:sp>
      <p:sp>
        <p:nvSpPr>
          <p:cNvPr id="180233" name="Oval 9"/>
          <p:cNvSpPr>
            <a:spLocks noChangeArrowheads="1"/>
          </p:cNvSpPr>
          <p:nvPr/>
        </p:nvSpPr>
        <p:spPr bwMode="auto">
          <a:xfrm>
            <a:off x="5868144" y="4869160"/>
            <a:ext cx="1728192" cy="1448360"/>
          </a:xfrm>
          <a:prstGeom prst="ellipse">
            <a:avLst/>
          </a:prstGeom>
          <a:solidFill>
            <a:schemeClr val="accent1"/>
          </a:solidFill>
          <a:ln w="63500">
            <a:solidFill>
              <a:schemeClr val="bg1"/>
            </a:solidFill>
            <a:round/>
            <a:headEnd/>
            <a:tailEnd/>
          </a:ln>
          <a:effectLst/>
        </p:spPr>
        <p:txBody>
          <a:bodyPr wrap="none" lIns="91429" tIns="45714" rIns="91429" bIns="45714" anchor="ctr"/>
          <a:lstStyle/>
          <a:p>
            <a:pPr algn="ctr" defTabSz="914608" eaLnBrk="0" hangingPunct="0"/>
            <a:r>
              <a:rPr lang="en-US" b="1" dirty="0">
                <a:solidFill>
                  <a:srgbClr val="420000"/>
                </a:solidFill>
                <a:latin typeface="Tahoma" pitchFamily="34" charset="0"/>
              </a:rPr>
              <a:t>Housing</a:t>
            </a:r>
          </a:p>
          <a:p>
            <a:pPr algn="ctr" defTabSz="914608" eaLnBrk="0" hangingPunct="0"/>
            <a:r>
              <a:rPr lang="en-US" b="1" dirty="0">
                <a:solidFill>
                  <a:srgbClr val="420000"/>
                </a:solidFill>
                <a:latin typeface="Tahoma" pitchFamily="34" charset="0"/>
              </a:rPr>
              <a:t>Options</a:t>
            </a:r>
          </a:p>
        </p:txBody>
      </p:sp>
      <p:sp>
        <p:nvSpPr>
          <p:cNvPr id="180234" name="Oval 10"/>
          <p:cNvSpPr>
            <a:spLocks noChangeArrowheads="1"/>
          </p:cNvSpPr>
          <p:nvPr/>
        </p:nvSpPr>
        <p:spPr bwMode="auto">
          <a:xfrm>
            <a:off x="3419872" y="5373216"/>
            <a:ext cx="2286015" cy="1296144"/>
          </a:xfrm>
          <a:prstGeom prst="ellipse">
            <a:avLst/>
          </a:prstGeom>
          <a:solidFill>
            <a:schemeClr val="accent1"/>
          </a:solidFill>
          <a:ln w="63500">
            <a:solidFill>
              <a:schemeClr val="bg1"/>
            </a:solidFill>
            <a:round/>
            <a:headEnd/>
            <a:tailEnd/>
          </a:ln>
          <a:effectLst/>
        </p:spPr>
        <p:txBody>
          <a:bodyPr wrap="none" lIns="91429" tIns="45714" rIns="91429" bIns="45714" anchor="ctr"/>
          <a:lstStyle/>
          <a:p>
            <a:pPr algn="ctr" defTabSz="914608" eaLnBrk="0" hangingPunct="0"/>
            <a:r>
              <a:rPr lang="en-US" b="1" dirty="0">
                <a:solidFill>
                  <a:srgbClr val="420000"/>
                </a:solidFill>
                <a:latin typeface="Tahoma" pitchFamily="34" charset="0"/>
              </a:rPr>
              <a:t>Transportation</a:t>
            </a:r>
          </a:p>
          <a:p>
            <a:pPr algn="ctr" defTabSz="914608" eaLnBrk="0" hangingPunct="0"/>
            <a:r>
              <a:rPr lang="en-US" b="1" dirty="0">
                <a:solidFill>
                  <a:srgbClr val="420000"/>
                </a:solidFill>
                <a:latin typeface="Tahoma" pitchFamily="34" charset="0"/>
              </a:rPr>
              <a:t>Options</a:t>
            </a:r>
          </a:p>
        </p:txBody>
      </p:sp>
      <p:sp>
        <p:nvSpPr>
          <p:cNvPr id="180235" name="Oval 11"/>
          <p:cNvSpPr>
            <a:spLocks noChangeArrowheads="1"/>
          </p:cNvSpPr>
          <p:nvPr/>
        </p:nvSpPr>
        <p:spPr bwMode="auto">
          <a:xfrm>
            <a:off x="1218730" y="3409400"/>
            <a:ext cx="1769094" cy="1459760"/>
          </a:xfrm>
          <a:prstGeom prst="ellipse">
            <a:avLst/>
          </a:prstGeom>
          <a:solidFill>
            <a:schemeClr val="accent1"/>
          </a:solidFill>
          <a:ln w="63500">
            <a:solidFill>
              <a:schemeClr val="bg1"/>
            </a:solidFill>
            <a:round/>
            <a:headEnd/>
            <a:tailEnd/>
          </a:ln>
          <a:effectLst/>
        </p:spPr>
        <p:txBody>
          <a:bodyPr wrap="none" lIns="91429" tIns="45714" rIns="91429" bIns="45714" anchor="ctr"/>
          <a:lstStyle/>
          <a:p>
            <a:pPr algn="ctr" defTabSz="914608" eaLnBrk="0" hangingPunct="0"/>
            <a:r>
              <a:rPr lang="en-US" b="1" dirty="0">
                <a:solidFill>
                  <a:srgbClr val="420000"/>
                </a:solidFill>
                <a:latin typeface="Tahoma" pitchFamily="34" charset="0"/>
              </a:rPr>
              <a:t>Governance</a:t>
            </a:r>
          </a:p>
        </p:txBody>
      </p:sp>
      <p:sp>
        <p:nvSpPr>
          <p:cNvPr id="180236" name="Oval 12"/>
          <p:cNvSpPr>
            <a:spLocks noChangeArrowheads="1"/>
          </p:cNvSpPr>
          <p:nvPr/>
        </p:nvSpPr>
        <p:spPr bwMode="auto">
          <a:xfrm>
            <a:off x="1512462" y="4797152"/>
            <a:ext cx="1835402" cy="1399722"/>
          </a:xfrm>
          <a:prstGeom prst="ellipse">
            <a:avLst/>
          </a:prstGeom>
          <a:solidFill>
            <a:schemeClr val="accent1"/>
          </a:solidFill>
          <a:ln w="63500">
            <a:solidFill>
              <a:schemeClr val="bg1"/>
            </a:solidFill>
            <a:round/>
            <a:headEnd/>
            <a:tailEnd/>
          </a:ln>
          <a:effectLst/>
        </p:spPr>
        <p:txBody>
          <a:bodyPr wrap="none" lIns="91429" tIns="45714" rIns="91429" bIns="45714" anchor="ctr"/>
          <a:lstStyle/>
          <a:p>
            <a:pPr algn="ctr" defTabSz="914608" eaLnBrk="0" hangingPunct="0"/>
            <a:r>
              <a:rPr lang="en-US" b="1" dirty="0">
                <a:solidFill>
                  <a:srgbClr val="420000"/>
                </a:solidFill>
                <a:latin typeface="Tahoma" pitchFamily="34" charset="0"/>
              </a:rPr>
              <a:t>Economic</a:t>
            </a:r>
          </a:p>
          <a:p>
            <a:pPr algn="ctr" defTabSz="914608" eaLnBrk="0" hangingPunct="0"/>
            <a:r>
              <a:rPr lang="en-US" b="1" dirty="0">
                <a:solidFill>
                  <a:srgbClr val="420000"/>
                </a:solidFill>
                <a:latin typeface="Tahoma" pitchFamily="34" charset="0"/>
              </a:rPr>
              <a:t>Development</a:t>
            </a:r>
          </a:p>
        </p:txBody>
      </p:sp>
      <p:sp>
        <p:nvSpPr>
          <p:cNvPr id="180237" name="Rectangle 13"/>
          <p:cNvSpPr>
            <a:spLocks noGrp="1" noChangeArrowheads="1"/>
          </p:cNvSpPr>
          <p:nvPr>
            <p:ph type="title"/>
          </p:nvPr>
        </p:nvSpPr>
        <p:spPr>
          <a:xfrm>
            <a:off x="1071538" y="116632"/>
            <a:ext cx="6929486" cy="366318"/>
          </a:xfrm>
        </p:spPr>
        <p:style>
          <a:lnRef idx="2">
            <a:schemeClr val="dk1"/>
          </a:lnRef>
          <a:fillRef idx="1">
            <a:schemeClr val="lt1"/>
          </a:fillRef>
          <a:effectRef idx="0">
            <a:schemeClr val="dk1"/>
          </a:effectRef>
          <a:fontRef idx="minor">
            <a:schemeClr val="dk1"/>
          </a:fontRef>
        </p:style>
        <p:txBody>
          <a:bodyPr tIns="41029">
            <a:normAutofit fontScale="90000"/>
          </a:bodyPr>
          <a:lstStyle/>
          <a:p>
            <a:pPr algn="ctr" rtl="0"/>
            <a:r>
              <a:rPr lang="en-US" sz="2000" dirty="0" smtClean="0"/>
              <a:t>Global </a:t>
            </a:r>
            <a:r>
              <a:rPr lang="en-US" sz="2000" b="1" dirty="0" smtClean="0"/>
              <a:t>Model of Social </a:t>
            </a:r>
            <a:r>
              <a:rPr lang="en-US" sz="2000" b="1" dirty="0"/>
              <a:t>Determinants of </a:t>
            </a:r>
            <a:r>
              <a:rPr lang="en-US" sz="2000" b="1" dirty="0" smtClean="0"/>
              <a:t>Health – </a:t>
            </a:r>
            <a:endParaRPr lang="en-US" sz="2000" b="1" dirty="0"/>
          </a:p>
        </p:txBody>
      </p:sp>
      <p:sp>
        <p:nvSpPr>
          <p:cNvPr id="13" name="عنصر نائب للتاريخ 12"/>
          <p:cNvSpPr>
            <a:spLocks noGrp="1"/>
          </p:cNvSpPr>
          <p:nvPr>
            <p:ph type="dt" sz="half" idx="10"/>
          </p:nvPr>
        </p:nvSpPr>
        <p:spPr/>
        <p:txBody>
          <a:bodyPr/>
          <a:lstStyle/>
          <a:p>
            <a:pPr>
              <a:defRPr/>
            </a:pPr>
            <a:r>
              <a:rPr lang="ar-SA" smtClean="0"/>
              <a:t>JohaliSOCHE2014_2017</a:t>
            </a:r>
            <a:endParaRPr lang="en-US"/>
          </a:p>
        </p:txBody>
      </p:sp>
      <p:sp>
        <p:nvSpPr>
          <p:cNvPr id="14" name="عنصر نائب لرقم الشريحة 13"/>
          <p:cNvSpPr>
            <a:spLocks noGrp="1"/>
          </p:cNvSpPr>
          <p:nvPr>
            <p:ph type="sldNum" sz="quarter" idx="12"/>
          </p:nvPr>
        </p:nvSpPr>
        <p:spPr/>
        <p:txBody>
          <a:bodyPr/>
          <a:lstStyle/>
          <a:p>
            <a:pPr>
              <a:defRPr/>
            </a:pPr>
            <a:fld id="{978C93D2-0CD3-44E6-B74B-98515F7048D2}" type="slidenum">
              <a:rPr lang="ar-SA" smtClean="0"/>
              <a:pPr>
                <a:defRPr/>
              </a:pPr>
              <a:t>60</a:t>
            </a:fld>
            <a:endParaRPr lang="en-US"/>
          </a:p>
        </p:txBody>
      </p:sp>
      <p:sp>
        <p:nvSpPr>
          <p:cNvPr id="15" name="عنصر نائب للتذييل 14"/>
          <p:cNvSpPr>
            <a:spLocks noGrp="1"/>
          </p:cNvSpPr>
          <p:nvPr>
            <p:ph type="ftr" sz="quarter" idx="11"/>
          </p:nvPr>
        </p:nvSpPr>
        <p:spPr>
          <a:xfrm>
            <a:off x="3857620" y="6643710"/>
            <a:ext cx="1824038" cy="255609"/>
          </a:xfrm>
        </p:spPr>
        <p:txBody>
          <a:bodyPr/>
          <a:lstStyle/>
          <a:p>
            <a:pPr>
              <a:defRPr/>
            </a:pPr>
            <a:r>
              <a:rPr lang="en-US" smtClean="0"/>
              <a:t>CHS383</a:t>
            </a:r>
            <a:endParaRPr lang="en-US" dirty="0"/>
          </a:p>
        </p:txBody>
      </p:sp>
      <p:sp>
        <p:nvSpPr>
          <p:cNvPr id="16" name="مستطيل 15"/>
          <p:cNvSpPr/>
          <p:nvPr/>
        </p:nvSpPr>
        <p:spPr>
          <a:xfrm>
            <a:off x="714348" y="6988758"/>
            <a:ext cx="8127097"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b="1" dirty="0" smtClean="0"/>
              <a:t>Think – Reflect By Proposed Your Islamic Social Determinants of Health</a:t>
            </a:r>
            <a:endParaRPr lang="ar-SA" dirty="0"/>
          </a:p>
        </p:txBody>
      </p:sp>
    </p:spTree>
    <p:custDataLst>
      <p:tags r:id="rId1"/>
    </p:custDataLst>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023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180230"/>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180232"/>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500"/>
                                  </p:stCondLst>
                                  <p:childTnLst>
                                    <p:set>
                                      <p:cBhvr>
                                        <p:cTn id="15" dur="1" fill="hold">
                                          <p:stCondLst>
                                            <p:cond delay="0"/>
                                          </p:stCondLst>
                                        </p:cTn>
                                        <p:tgtEl>
                                          <p:spTgt spid="180233"/>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grpId="0" nodeType="afterEffect">
                                  <p:stCondLst>
                                    <p:cond delay="500"/>
                                  </p:stCondLst>
                                  <p:childTnLst>
                                    <p:set>
                                      <p:cBhvr>
                                        <p:cTn id="18" dur="1" fill="hold">
                                          <p:stCondLst>
                                            <p:cond delay="0"/>
                                          </p:stCondLst>
                                        </p:cTn>
                                        <p:tgtEl>
                                          <p:spTgt spid="180234"/>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grpId="0" nodeType="afterEffect">
                                  <p:stCondLst>
                                    <p:cond delay="500"/>
                                  </p:stCondLst>
                                  <p:childTnLst>
                                    <p:set>
                                      <p:cBhvr>
                                        <p:cTn id="21" dur="1" fill="hold">
                                          <p:stCondLst>
                                            <p:cond delay="0"/>
                                          </p:stCondLst>
                                        </p:cTn>
                                        <p:tgtEl>
                                          <p:spTgt spid="180236"/>
                                        </p:tgtEl>
                                        <p:attrNameLst>
                                          <p:attrName>style.visibility</p:attrName>
                                        </p:attrNameLst>
                                      </p:cBhvr>
                                      <p:to>
                                        <p:strVal val="visible"/>
                                      </p:to>
                                    </p:set>
                                  </p:childTnLst>
                                </p:cTn>
                              </p:par>
                            </p:childTnLst>
                          </p:cTn>
                        </p:par>
                        <p:par>
                          <p:cTn id="22" fill="hold">
                            <p:stCondLst>
                              <p:cond delay="2500"/>
                            </p:stCondLst>
                            <p:childTnLst>
                              <p:par>
                                <p:cTn id="23" presetID="1" presetClass="entr" presetSubtype="0" fill="hold" grpId="0" nodeType="afterEffect">
                                  <p:stCondLst>
                                    <p:cond delay="500"/>
                                  </p:stCondLst>
                                  <p:childTnLst>
                                    <p:set>
                                      <p:cBhvr>
                                        <p:cTn id="24" dur="1" fill="hold">
                                          <p:stCondLst>
                                            <p:cond delay="0"/>
                                          </p:stCondLst>
                                        </p:cTn>
                                        <p:tgtEl>
                                          <p:spTgt spid="180235"/>
                                        </p:tgtEl>
                                        <p:attrNameLst>
                                          <p:attrName>style.visibility</p:attrName>
                                        </p:attrNameLst>
                                      </p:cBhvr>
                                      <p:to>
                                        <p:strVal val="visible"/>
                                      </p:to>
                                    </p:set>
                                  </p:childTnLst>
                                </p:cTn>
                              </p:par>
                            </p:childTnLst>
                          </p:cTn>
                        </p:par>
                        <p:par>
                          <p:cTn id="25" fill="hold">
                            <p:stCondLst>
                              <p:cond delay="3000"/>
                            </p:stCondLst>
                            <p:childTnLst>
                              <p:par>
                                <p:cTn id="26" presetID="1" presetClass="entr" presetSubtype="0" fill="hold" grpId="0" nodeType="afterEffect">
                                  <p:stCondLst>
                                    <p:cond delay="500"/>
                                  </p:stCondLst>
                                  <p:childTnLst>
                                    <p:set>
                                      <p:cBhvr>
                                        <p:cTn id="27" dur="1" fill="hold">
                                          <p:stCondLst>
                                            <p:cond delay="0"/>
                                          </p:stCondLst>
                                        </p:cTn>
                                        <p:tgtEl>
                                          <p:spTgt spid="18022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80226"/>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802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6" grpId="0" animBg="1"/>
      <p:bldP spid="180227" grpId="0" animBg="1"/>
      <p:bldP spid="180229" grpId="0" animBg="1"/>
      <p:bldP spid="180230" grpId="0" animBg="1"/>
      <p:bldP spid="180231" grpId="0" animBg="1"/>
      <p:bldP spid="180232" grpId="0" animBg="1"/>
      <p:bldP spid="180233" grpId="0" animBg="1"/>
      <p:bldP spid="180234" grpId="0" animBg="1"/>
      <p:bldP spid="180235" grpId="0" animBg="1"/>
      <p:bldP spid="180236"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Oval 2"/>
          <p:cNvSpPr>
            <a:spLocks noChangeArrowheads="1"/>
          </p:cNvSpPr>
          <p:nvPr/>
        </p:nvSpPr>
        <p:spPr bwMode="auto">
          <a:xfrm>
            <a:off x="4502727" y="2403662"/>
            <a:ext cx="69273" cy="67235"/>
          </a:xfrm>
          <a:prstGeom prst="ellipse">
            <a:avLst/>
          </a:prstGeom>
          <a:solidFill>
            <a:schemeClr val="accent1"/>
          </a:solidFill>
          <a:ln w="9525">
            <a:solidFill>
              <a:schemeClr val="tx1"/>
            </a:solidFill>
            <a:round/>
            <a:headEnd/>
            <a:tailEnd/>
          </a:ln>
          <a:effectLst/>
        </p:spPr>
        <p:txBody>
          <a:bodyPr wrap="none" lIns="82058" tIns="41029" rIns="82058" bIns="41029" anchor="ctr"/>
          <a:lstStyle/>
          <a:p>
            <a:pPr algn="ctr" eaLnBrk="0" hangingPunct="0"/>
            <a:endParaRPr lang="ar-SA" sz="2200" dirty="0">
              <a:latin typeface="Times New Roman" pitchFamily="18" charset="0"/>
            </a:endParaRPr>
          </a:p>
        </p:txBody>
      </p:sp>
      <p:sp>
        <p:nvSpPr>
          <p:cNvPr id="202755" name="Oval 3"/>
          <p:cNvSpPr>
            <a:spLocks noChangeArrowheads="1"/>
          </p:cNvSpPr>
          <p:nvPr/>
        </p:nvSpPr>
        <p:spPr bwMode="auto">
          <a:xfrm>
            <a:off x="3082636" y="2403662"/>
            <a:ext cx="69273" cy="67235"/>
          </a:xfrm>
          <a:prstGeom prst="ellipse">
            <a:avLst/>
          </a:prstGeom>
          <a:solidFill>
            <a:schemeClr val="accent1"/>
          </a:solidFill>
          <a:ln w="9525">
            <a:solidFill>
              <a:schemeClr val="tx1"/>
            </a:solidFill>
            <a:round/>
            <a:headEnd/>
            <a:tailEnd/>
          </a:ln>
          <a:effectLst/>
        </p:spPr>
        <p:txBody>
          <a:bodyPr wrap="none" lIns="82058" tIns="41029" rIns="82058" bIns="41029" anchor="ctr"/>
          <a:lstStyle/>
          <a:p>
            <a:pPr algn="ctr" eaLnBrk="0" hangingPunct="0"/>
            <a:endParaRPr lang="ar-SA" sz="2200" dirty="0">
              <a:latin typeface="Times New Roman" pitchFamily="18" charset="0"/>
            </a:endParaRPr>
          </a:p>
        </p:txBody>
      </p:sp>
      <p:sp>
        <p:nvSpPr>
          <p:cNvPr id="202756" name="Rectangle 4"/>
          <p:cNvSpPr>
            <a:spLocks noGrp="1" noChangeArrowheads="1"/>
          </p:cNvSpPr>
          <p:nvPr>
            <p:ph type="title"/>
          </p:nvPr>
        </p:nvSpPr>
        <p:spPr>
          <a:xfrm>
            <a:off x="787496" y="71414"/>
            <a:ext cx="7312896" cy="261242"/>
          </a:xfrm>
        </p:spPr>
        <p:style>
          <a:lnRef idx="3">
            <a:schemeClr val="lt1"/>
          </a:lnRef>
          <a:fillRef idx="1">
            <a:schemeClr val="dk1"/>
          </a:fillRef>
          <a:effectRef idx="1">
            <a:schemeClr val="dk1"/>
          </a:effectRef>
          <a:fontRef idx="minor">
            <a:schemeClr val="lt1"/>
          </a:fontRef>
        </p:style>
        <p:txBody>
          <a:bodyPr>
            <a:noAutofit/>
          </a:bodyPr>
          <a:lstStyle/>
          <a:p>
            <a:pPr algn="ctr"/>
            <a:r>
              <a:rPr lang="en-US" sz="1600" b="1" dirty="0">
                <a:effectLst/>
                <a:latin typeface="+mj-lt"/>
              </a:rPr>
              <a:t>Conceptual Framework-Pathways &amp; Entry Points</a:t>
            </a:r>
          </a:p>
        </p:txBody>
      </p:sp>
      <p:sp>
        <p:nvSpPr>
          <p:cNvPr id="202757" name="Rectangle 5"/>
          <p:cNvSpPr>
            <a:spLocks noChangeArrowheads="1"/>
          </p:cNvSpPr>
          <p:nvPr/>
        </p:nvSpPr>
        <p:spPr bwMode="auto">
          <a:xfrm>
            <a:off x="714348" y="2143116"/>
            <a:ext cx="1918015" cy="428628"/>
          </a:xfrm>
          <a:prstGeom prst="rect">
            <a:avLst/>
          </a:prstGeom>
          <a:ln>
            <a:headEnd/>
            <a:tailEnd/>
          </a:ln>
        </p:spPr>
        <p:style>
          <a:lnRef idx="2">
            <a:schemeClr val="dk1"/>
          </a:lnRef>
          <a:fillRef idx="1">
            <a:schemeClr val="lt1"/>
          </a:fillRef>
          <a:effectRef idx="0">
            <a:schemeClr val="dk1"/>
          </a:effectRef>
          <a:fontRef idx="minor">
            <a:schemeClr val="dk1"/>
          </a:fontRef>
        </p:style>
        <p:txBody>
          <a:bodyPr lIns="41029" tIns="41029" rIns="65647" bIns="65647"/>
          <a:lstStyle/>
          <a:p>
            <a:pPr algn="ctr" rtl="0" eaLnBrk="0" hangingPunct="0"/>
            <a:r>
              <a:rPr lang="en-US" sz="1400" b="1" dirty="0"/>
              <a:t>Social Context</a:t>
            </a:r>
          </a:p>
        </p:txBody>
      </p:sp>
      <p:sp>
        <p:nvSpPr>
          <p:cNvPr id="202758" name="Rectangle 6"/>
          <p:cNvSpPr>
            <a:spLocks noChangeArrowheads="1"/>
          </p:cNvSpPr>
          <p:nvPr/>
        </p:nvSpPr>
        <p:spPr bwMode="auto">
          <a:xfrm>
            <a:off x="6444208" y="2012704"/>
            <a:ext cx="1656184" cy="33617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41029" tIns="41029" rIns="65647" bIns="65647"/>
          <a:lstStyle/>
          <a:p>
            <a:pPr algn="ctr" rtl="0" eaLnBrk="0" hangingPunct="0"/>
            <a:r>
              <a:rPr lang="en-US" sz="1050" b="1" dirty="0"/>
              <a:t>Social stratification</a:t>
            </a:r>
          </a:p>
        </p:txBody>
      </p:sp>
      <p:sp>
        <p:nvSpPr>
          <p:cNvPr id="202759" name="Rectangle 7"/>
          <p:cNvSpPr>
            <a:spLocks noChangeArrowheads="1"/>
          </p:cNvSpPr>
          <p:nvPr/>
        </p:nvSpPr>
        <p:spPr bwMode="auto">
          <a:xfrm>
            <a:off x="857224" y="2958353"/>
            <a:ext cx="1775139" cy="399209"/>
          </a:xfrm>
          <a:prstGeom prst="rect">
            <a:avLst/>
          </a:prstGeom>
          <a:ln>
            <a:headEnd/>
            <a:tailEnd/>
          </a:ln>
        </p:spPr>
        <p:style>
          <a:lnRef idx="2">
            <a:schemeClr val="dk1"/>
          </a:lnRef>
          <a:fillRef idx="1">
            <a:schemeClr val="lt1"/>
          </a:fillRef>
          <a:effectRef idx="0">
            <a:schemeClr val="dk1"/>
          </a:effectRef>
          <a:fontRef idx="minor">
            <a:schemeClr val="dk1"/>
          </a:fontRef>
        </p:style>
        <p:txBody>
          <a:bodyPr lIns="41029" tIns="41029" rIns="410291" bIns="65647"/>
          <a:lstStyle/>
          <a:p>
            <a:pPr algn="ctr" rtl="0" eaLnBrk="0" hangingPunct="0"/>
            <a:r>
              <a:rPr lang="en-US" sz="1400" b="1" dirty="0" smtClean="0"/>
              <a:t>Exposure</a:t>
            </a:r>
            <a:endParaRPr lang="en-US" sz="1400" b="1" dirty="0"/>
          </a:p>
        </p:txBody>
      </p:sp>
      <p:sp>
        <p:nvSpPr>
          <p:cNvPr id="202760" name="Rectangle 8"/>
          <p:cNvSpPr>
            <a:spLocks noChangeArrowheads="1"/>
          </p:cNvSpPr>
          <p:nvPr/>
        </p:nvSpPr>
        <p:spPr bwMode="auto">
          <a:xfrm>
            <a:off x="6580909" y="2756647"/>
            <a:ext cx="1316182" cy="67235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41029" tIns="41029" rIns="65647" bIns="65647"/>
          <a:lstStyle/>
          <a:p>
            <a:pPr algn="ctr" rtl="0" eaLnBrk="0" hangingPunct="0"/>
            <a:r>
              <a:rPr lang="en-US" sz="800" b="1" dirty="0"/>
              <a:t>Social deprivation</a:t>
            </a:r>
          </a:p>
          <a:p>
            <a:pPr algn="ctr" rtl="0" eaLnBrk="0" hangingPunct="0"/>
            <a:r>
              <a:rPr lang="en-US" sz="800" dirty="0"/>
              <a:t>Unemployment</a:t>
            </a:r>
          </a:p>
          <a:p>
            <a:pPr algn="ctr" rtl="0" eaLnBrk="0" hangingPunct="0"/>
            <a:r>
              <a:rPr lang="en-US" sz="800" dirty="0"/>
              <a:t>Illiteracy</a:t>
            </a:r>
          </a:p>
          <a:p>
            <a:pPr algn="ctr" rtl="0" eaLnBrk="0" hangingPunct="0"/>
            <a:r>
              <a:rPr lang="en-US" sz="800" dirty="0"/>
              <a:t>Deprived neighborhoods</a:t>
            </a:r>
          </a:p>
          <a:p>
            <a:pPr algn="ctr" rtl="0" eaLnBrk="0" hangingPunct="0"/>
            <a:r>
              <a:rPr lang="en-US" sz="800" dirty="0"/>
              <a:t>Adverse intrauterine life</a:t>
            </a:r>
          </a:p>
        </p:txBody>
      </p:sp>
      <p:sp>
        <p:nvSpPr>
          <p:cNvPr id="202761" name="Rectangle 9"/>
          <p:cNvSpPr>
            <a:spLocks noChangeArrowheads="1"/>
          </p:cNvSpPr>
          <p:nvPr/>
        </p:nvSpPr>
        <p:spPr bwMode="auto">
          <a:xfrm>
            <a:off x="857224" y="3887040"/>
            <a:ext cx="1775139" cy="256340"/>
          </a:xfrm>
          <a:prstGeom prst="rect">
            <a:avLst/>
          </a:prstGeom>
          <a:ln>
            <a:headEnd/>
            <a:tailEnd/>
          </a:ln>
        </p:spPr>
        <p:style>
          <a:lnRef idx="2">
            <a:schemeClr val="dk1"/>
          </a:lnRef>
          <a:fillRef idx="1">
            <a:schemeClr val="lt1"/>
          </a:fillRef>
          <a:effectRef idx="0">
            <a:schemeClr val="dk1"/>
          </a:effectRef>
          <a:fontRef idx="minor">
            <a:schemeClr val="dk1"/>
          </a:fontRef>
        </p:style>
        <p:txBody>
          <a:bodyPr lIns="41029" tIns="41029" rIns="410291" bIns="65647"/>
          <a:lstStyle/>
          <a:p>
            <a:pPr algn="ctr" rtl="0" eaLnBrk="0" hangingPunct="0"/>
            <a:r>
              <a:rPr lang="en-US" sz="1400" b="1" dirty="0" smtClean="0"/>
              <a:t>Vulnerability</a:t>
            </a:r>
            <a:endParaRPr lang="en-US" sz="1400" b="1" dirty="0"/>
          </a:p>
        </p:txBody>
      </p:sp>
      <p:sp>
        <p:nvSpPr>
          <p:cNvPr id="202762" name="Rectangle 10"/>
          <p:cNvSpPr>
            <a:spLocks noChangeArrowheads="1"/>
          </p:cNvSpPr>
          <p:nvPr/>
        </p:nvSpPr>
        <p:spPr bwMode="auto">
          <a:xfrm>
            <a:off x="6580909" y="3630706"/>
            <a:ext cx="1316182" cy="67235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41029" tIns="41029" rIns="65647" bIns="65647"/>
          <a:lstStyle/>
          <a:p>
            <a:pPr algn="ctr" rtl="0" eaLnBrk="0" hangingPunct="0">
              <a:tabLst>
                <a:tab pos="307718" algn="l"/>
              </a:tabLst>
            </a:pPr>
            <a:r>
              <a:rPr lang="en-US" sz="1000" b="1" dirty="0"/>
              <a:t>Less access to</a:t>
            </a:r>
            <a:r>
              <a:rPr lang="en-US" sz="1000" dirty="0"/>
              <a:t>:</a:t>
            </a:r>
          </a:p>
          <a:p>
            <a:pPr algn="l" rtl="0" eaLnBrk="0" hangingPunct="0">
              <a:tabLst>
                <a:tab pos="307718" algn="l"/>
              </a:tabLst>
            </a:pPr>
            <a:r>
              <a:rPr lang="en-US" sz="1000" dirty="0"/>
              <a:t>• Health services</a:t>
            </a:r>
          </a:p>
          <a:p>
            <a:pPr algn="l" rtl="0" eaLnBrk="0" hangingPunct="0">
              <a:tabLst>
                <a:tab pos="307718" algn="l"/>
              </a:tabLst>
            </a:pPr>
            <a:r>
              <a:rPr lang="en-US" sz="1000" dirty="0"/>
              <a:t>• Early detection</a:t>
            </a:r>
          </a:p>
          <a:p>
            <a:pPr algn="l" rtl="0" eaLnBrk="0" hangingPunct="0">
              <a:tabLst>
                <a:tab pos="307718" algn="l"/>
              </a:tabLst>
            </a:pPr>
            <a:r>
              <a:rPr lang="en-US" sz="1000" dirty="0"/>
              <a:t>• Healthy food</a:t>
            </a:r>
          </a:p>
        </p:txBody>
      </p:sp>
      <p:sp>
        <p:nvSpPr>
          <p:cNvPr id="202763" name="Rectangle 11"/>
          <p:cNvSpPr>
            <a:spLocks noChangeArrowheads="1"/>
          </p:cNvSpPr>
          <p:nvPr/>
        </p:nvSpPr>
        <p:spPr bwMode="auto">
          <a:xfrm>
            <a:off x="857224" y="4735886"/>
            <a:ext cx="1775139" cy="407626"/>
          </a:xfrm>
          <a:prstGeom prst="rect">
            <a:avLst/>
          </a:prstGeom>
          <a:ln>
            <a:headEnd/>
            <a:tailEnd/>
          </a:ln>
        </p:spPr>
        <p:style>
          <a:lnRef idx="2">
            <a:schemeClr val="dk1"/>
          </a:lnRef>
          <a:fillRef idx="1">
            <a:schemeClr val="lt1"/>
          </a:fillRef>
          <a:effectRef idx="0">
            <a:schemeClr val="dk1"/>
          </a:effectRef>
          <a:fontRef idx="minor">
            <a:schemeClr val="dk1"/>
          </a:fontRef>
        </p:style>
        <p:txBody>
          <a:bodyPr lIns="41029" tIns="41029" rIns="410291" bIns="65647"/>
          <a:lstStyle/>
          <a:p>
            <a:pPr algn="ctr" eaLnBrk="0" hangingPunct="0"/>
            <a:r>
              <a:rPr lang="en-US" sz="1400" b="1" dirty="0" smtClean="0"/>
              <a:t>Outcomes</a:t>
            </a:r>
            <a:endParaRPr lang="en-US" sz="1400" b="1" dirty="0"/>
          </a:p>
        </p:txBody>
      </p:sp>
      <p:sp>
        <p:nvSpPr>
          <p:cNvPr id="202764" name="Rectangle 12"/>
          <p:cNvSpPr>
            <a:spLocks noChangeArrowheads="1"/>
          </p:cNvSpPr>
          <p:nvPr/>
        </p:nvSpPr>
        <p:spPr bwMode="auto">
          <a:xfrm>
            <a:off x="6580909" y="4504765"/>
            <a:ext cx="1316182" cy="67235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41029" tIns="41029" rIns="65647" bIns="65647"/>
          <a:lstStyle/>
          <a:p>
            <a:pPr algn="ctr" rtl="0" eaLnBrk="0" hangingPunct="0"/>
            <a:r>
              <a:rPr lang="en-US" sz="1000" dirty="0"/>
              <a:t>Poverty</a:t>
            </a:r>
          </a:p>
          <a:p>
            <a:pPr algn="ctr" rtl="0" eaLnBrk="0" hangingPunct="0"/>
            <a:r>
              <a:rPr lang="en-US" sz="1000" dirty="0"/>
              <a:t>Overcrowding</a:t>
            </a:r>
          </a:p>
          <a:p>
            <a:pPr algn="ctr" rtl="0" eaLnBrk="0" hangingPunct="0"/>
            <a:r>
              <a:rPr lang="en-US" sz="1000" dirty="0"/>
              <a:t>Poor housing</a:t>
            </a:r>
          </a:p>
        </p:txBody>
      </p:sp>
      <p:sp>
        <p:nvSpPr>
          <p:cNvPr id="202765" name="Rectangle 13"/>
          <p:cNvSpPr>
            <a:spLocks noChangeArrowheads="1"/>
          </p:cNvSpPr>
          <p:nvPr/>
        </p:nvSpPr>
        <p:spPr bwMode="auto">
          <a:xfrm>
            <a:off x="857224" y="5513294"/>
            <a:ext cx="1770809" cy="416036"/>
          </a:xfrm>
          <a:prstGeom prst="rect">
            <a:avLst/>
          </a:prstGeom>
          <a:ln>
            <a:headEnd/>
            <a:tailEnd/>
          </a:ln>
        </p:spPr>
        <p:style>
          <a:lnRef idx="2">
            <a:schemeClr val="dk1"/>
          </a:lnRef>
          <a:fillRef idx="1">
            <a:schemeClr val="lt1"/>
          </a:fillRef>
          <a:effectRef idx="0">
            <a:schemeClr val="dk1"/>
          </a:effectRef>
          <a:fontRef idx="minor">
            <a:schemeClr val="dk1"/>
          </a:fontRef>
        </p:style>
        <p:txBody>
          <a:bodyPr lIns="41029" tIns="41029" rIns="410291" bIns="65647"/>
          <a:lstStyle/>
          <a:p>
            <a:pPr algn="ctr" rtl="0" eaLnBrk="0" hangingPunct="0"/>
            <a:r>
              <a:rPr lang="en-US" sz="1400" b="1" dirty="0" smtClean="0"/>
              <a:t>Consequences</a:t>
            </a:r>
            <a:endParaRPr lang="en-US" sz="1400" b="1" dirty="0"/>
          </a:p>
        </p:txBody>
      </p:sp>
      <p:sp>
        <p:nvSpPr>
          <p:cNvPr id="202766" name="Rectangle 14"/>
          <p:cNvSpPr>
            <a:spLocks noChangeArrowheads="1"/>
          </p:cNvSpPr>
          <p:nvPr/>
        </p:nvSpPr>
        <p:spPr bwMode="auto">
          <a:xfrm>
            <a:off x="6580909" y="5311588"/>
            <a:ext cx="1316182" cy="672353"/>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41029" tIns="41029" rIns="65647" bIns="65647"/>
          <a:lstStyle/>
          <a:p>
            <a:pPr algn="ctr" rtl="0" eaLnBrk="0" hangingPunct="0"/>
            <a:r>
              <a:rPr lang="en-US" sz="1000" dirty="0"/>
              <a:t>Rheumatic heart disease</a:t>
            </a:r>
          </a:p>
          <a:p>
            <a:pPr algn="ctr" rtl="0" eaLnBrk="0" hangingPunct="0"/>
            <a:r>
              <a:rPr lang="en-US" sz="1000" dirty="0" err="1"/>
              <a:t>Chagas</a:t>
            </a:r>
            <a:r>
              <a:rPr lang="en-US" sz="1000" dirty="0"/>
              <a:t> disease</a:t>
            </a:r>
          </a:p>
        </p:txBody>
      </p:sp>
      <p:sp>
        <p:nvSpPr>
          <p:cNvPr id="202767" name="Rectangle 15"/>
          <p:cNvSpPr>
            <a:spLocks noChangeArrowheads="1"/>
          </p:cNvSpPr>
          <p:nvPr/>
        </p:nvSpPr>
        <p:spPr bwMode="auto">
          <a:xfrm>
            <a:off x="2840182" y="2684639"/>
            <a:ext cx="3394364" cy="744361"/>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41029" tIns="41029" rIns="65647" bIns="65647"/>
          <a:lstStyle/>
          <a:p>
            <a:pPr algn="ctr" rtl="0" eaLnBrk="0" hangingPunct="0"/>
            <a:r>
              <a:rPr lang="en-US" sz="900" b="1" dirty="0"/>
              <a:t>Lifetime exposure to advertising of fast foods, tobacco, vehicle use, </a:t>
            </a:r>
            <a:r>
              <a:rPr lang="en-US" sz="800" dirty="0"/>
              <a:t>disposable income, urban infrastructure, physical inactivity, high calorie intake, high salt intake, high saturated fat diet, tobacco use, lack of control over life and work, high deprivation neighborhoods</a:t>
            </a:r>
          </a:p>
        </p:txBody>
      </p:sp>
      <p:sp>
        <p:nvSpPr>
          <p:cNvPr id="202768" name="Rectangle 16"/>
          <p:cNvSpPr>
            <a:spLocks noChangeArrowheads="1"/>
          </p:cNvSpPr>
          <p:nvPr/>
        </p:nvSpPr>
        <p:spPr bwMode="auto">
          <a:xfrm>
            <a:off x="2840182" y="3608294"/>
            <a:ext cx="3394364" cy="67235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41029" tIns="41029" rIns="65647" bIns="65647"/>
          <a:lstStyle/>
          <a:p>
            <a:pPr algn="ctr" rtl="0" eaLnBrk="0" hangingPunct="0"/>
            <a:r>
              <a:rPr lang="en-US" sz="900" b="1" dirty="0"/>
              <a:t>Raised cholesterol, raised blood sugar, raised blood</a:t>
            </a:r>
          </a:p>
          <a:p>
            <a:pPr algn="ctr" rtl="0" eaLnBrk="0" hangingPunct="0"/>
            <a:r>
              <a:rPr lang="en-US" sz="900" b="1" dirty="0"/>
              <a:t>pressure, overweight, obesity, lack of access to health</a:t>
            </a:r>
          </a:p>
          <a:p>
            <a:pPr algn="ctr" rtl="0" eaLnBrk="0" hangingPunct="0"/>
            <a:r>
              <a:rPr lang="en-US" sz="900" b="1" dirty="0"/>
              <a:t>information, health services, social support and welfare</a:t>
            </a:r>
          </a:p>
          <a:p>
            <a:pPr algn="ctr" rtl="0" eaLnBrk="0" hangingPunct="0"/>
            <a:r>
              <a:rPr lang="en-US" sz="900" b="1" dirty="0"/>
              <a:t>assistance, poor health care-seeking behavior</a:t>
            </a:r>
          </a:p>
        </p:txBody>
      </p:sp>
      <p:sp>
        <p:nvSpPr>
          <p:cNvPr id="202769" name="Rectangle 17"/>
          <p:cNvSpPr>
            <a:spLocks noChangeArrowheads="1"/>
          </p:cNvSpPr>
          <p:nvPr/>
        </p:nvSpPr>
        <p:spPr bwMode="auto">
          <a:xfrm>
            <a:off x="2840182" y="4459941"/>
            <a:ext cx="3394364" cy="67235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41029" tIns="41029" rIns="65647" bIns="65647"/>
          <a:lstStyle/>
          <a:p>
            <a:pPr algn="ctr" rtl="0" eaLnBrk="0" hangingPunct="0"/>
            <a:r>
              <a:rPr lang="en-US" sz="1050" dirty="0"/>
              <a:t>Higher incidence, frequent recurrences,</a:t>
            </a:r>
          </a:p>
          <a:p>
            <a:pPr algn="ctr" rtl="0" eaLnBrk="0" hangingPunct="0"/>
            <a:r>
              <a:rPr lang="en-US" sz="1050" dirty="0"/>
              <a:t>higher case fatality, co morbidities</a:t>
            </a:r>
          </a:p>
        </p:txBody>
      </p:sp>
      <p:sp>
        <p:nvSpPr>
          <p:cNvPr id="202770" name="Rectangle 18"/>
          <p:cNvSpPr>
            <a:spLocks noChangeArrowheads="1"/>
          </p:cNvSpPr>
          <p:nvPr/>
        </p:nvSpPr>
        <p:spPr bwMode="auto">
          <a:xfrm>
            <a:off x="2840182" y="5311588"/>
            <a:ext cx="3394364" cy="67235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41029" tIns="41029" rIns="65647" bIns="65647"/>
          <a:lstStyle/>
          <a:p>
            <a:pPr algn="ctr" rtl="0" eaLnBrk="0" hangingPunct="0"/>
            <a:r>
              <a:rPr lang="en-US" sz="900" dirty="0"/>
              <a:t>High out-of-pocket expenditure, poor adherence, lower survival, loss of employment, loss of productivity and income, social and financial consequences, entrenchment in poverty, disability, poor quality of life</a:t>
            </a:r>
          </a:p>
        </p:txBody>
      </p:sp>
      <p:cxnSp>
        <p:nvCxnSpPr>
          <p:cNvPr id="202771" name="AutoShape 19"/>
          <p:cNvCxnSpPr>
            <a:cxnSpLocks noChangeShapeType="1"/>
            <a:stCxn id="202782" idx="1"/>
            <a:endCxn id="202770" idx="1"/>
          </p:cNvCxnSpPr>
          <p:nvPr/>
        </p:nvCxnSpPr>
        <p:spPr bwMode="auto">
          <a:xfrm rot="10800000" flipH="1" flipV="1">
            <a:off x="2840182" y="2319618"/>
            <a:ext cx="1444" cy="3328147"/>
          </a:xfrm>
          <a:prstGeom prst="bentConnector3">
            <a:avLst>
              <a:gd name="adj1" fmla="val -14400000"/>
            </a:avLst>
          </a:prstGeom>
          <a:noFill/>
          <a:ln w="3175">
            <a:solidFill>
              <a:schemeClr val="tx1"/>
            </a:solidFill>
            <a:miter lim="800000"/>
            <a:headEnd/>
            <a:tailEnd type="triangle" w="med" len="med"/>
          </a:ln>
          <a:effectLst/>
        </p:spPr>
      </p:cxnSp>
      <p:cxnSp>
        <p:nvCxnSpPr>
          <p:cNvPr id="202773" name="AutoShape 21"/>
          <p:cNvCxnSpPr>
            <a:cxnSpLocks noChangeShapeType="1"/>
            <a:stCxn id="202767" idx="3"/>
            <a:endCxn id="202760" idx="1"/>
          </p:cNvCxnSpPr>
          <p:nvPr/>
        </p:nvCxnSpPr>
        <p:spPr bwMode="auto">
          <a:xfrm>
            <a:off x="6234546" y="3056820"/>
            <a:ext cx="346363" cy="36004"/>
          </a:xfrm>
          <a:prstGeom prst="straightConnector1">
            <a:avLst/>
          </a:prstGeom>
          <a:noFill/>
          <a:ln w="3175">
            <a:solidFill>
              <a:schemeClr val="tx1"/>
            </a:solidFill>
            <a:round/>
            <a:headEnd type="triangle" w="med" len="med"/>
            <a:tailEnd/>
          </a:ln>
          <a:effectLst/>
        </p:spPr>
      </p:cxnSp>
      <p:cxnSp>
        <p:nvCxnSpPr>
          <p:cNvPr id="202774" name="AutoShape 22"/>
          <p:cNvCxnSpPr>
            <a:cxnSpLocks noChangeShapeType="1"/>
            <a:stCxn id="202769" idx="3"/>
            <a:endCxn id="202762" idx="1"/>
          </p:cNvCxnSpPr>
          <p:nvPr/>
        </p:nvCxnSpPr>
        <p:spPr bwMode="auto">
          <a:xfrm flipV="1">
            <a:off x="6234545" y="3966883"/>
            <a:ext cx="346364" cy="829235"/>
          </a:xfrm>
          <a:prstGeom prst="bentConnector3">
            <a:avLst>
              <a:gd name="adj1" fmla="val 50000"/>
            </a:avLst>
          </a:prstGeom>
          <a:noFill/>
          <a:ln w="3175">
            <a:solidFill>
              <a:schemeClr val="tx1"/>
            </a:solidFill>
            <a:miter lim="800000"/>
            <a:headEnd type="triangle" w="med" len="med"/>
            <a:tailEnd/>
          </a:ln>
          <a:effectLst/>
        </p:spPr>
      </p:cxnSp>
      <p:cxnSp>
        <p:nvCxnSpPr>
          <p:cNvPr id="202775" name="AutoShape 23"/>
          <p:cNvCxnSpPr>
            <a:cxnSpLocks noChangeShapeType="1"/>
            <a:stCxn id="202764" idx="3"/>
            <a:endCxn id="202760" idx="3"/>
          </p:cNvCxnSpPr>
          <p:nvPr/>
        </p:nvCxnSpPr>
        <p:spPr bwMode="auto">
          <a:xfrm flipV="1">
            <a:off x="7897091" y="3092823"/>
            <a:ext cx="1444" cy="1748118"/>
          </a:xfrm>
          <a:prstGeom prst="bentConnector3">
            <a:avLst>
              <a:gd name="adj1" fmla="val 14400000"/>
            </a:avLst>
          </a:prstGeom>
          <a:noFill/>
          <a:ln w="3175">
            <a:solidFill>
              <a:schemeClr val="tx1"/>
            </a:solidFill>
            <a:miter lim="800000"/>
            <a:headEnd type="triangle" w="med" len="med"/>
            <a:tailEnd/>
          </a:ln>
          <a:effectLst/>
        </p:spPr>
      </p:cxnSp>
      <p:cxnSp>
        <p:nvCxnSpPr>
          <p:cNvPr id="202776" name="AutoShape 24"/>
          <p:cNvCxnSpPr>
            <a:cxnSpLocks noChangeShapeType="1"/>
            <a:stCxn id="202766" idx="0"/>
            <a:endCxn id="202764" idx="2"/>
          </p:cNvCxnSpPr>
          <p:nvPr/>
        </p:nvCxnSpPr>
        <p:spPr bwMode="auto">
          <a:xfrm rot="16200000">
            <a:off x="7171765" y="5244353"/>
            <a:ext cx="134471" cy="0"/>
          </a:xfrm>
          <a:prstGeom prst="straightConnector1">
            <a:avLst/>
          </a:prstGeom>
          <a:noFill/>
          <a:ln w="3175">
            <a:solidFill>
              <a:schemeClr val="tx1"/>
            </a:solidFill>
            <a:round/>
            <a:headEnd type="triangle" w="med" len="med"/>
            <a:tailEnd/>
          </a:ln>
          <a:effectLst/>
        </p:spPr>
      </p:cxnSp>
      <p:cxnSp>
        <p:nvCxnSpPr>
          <p:cNvPr id="202777" name="AutoShape 25"/>
          <p:cNvCxnSpPr>
            <a:cxnSpLocks noChangeShapeType="1"/>
            <a:stCxn id="202768" idx="0"/>
            <a:endCxn id="202767" idx="2"/>
          </p:cNvCxnSpPr>
          <p:nvPr/>
        </p:nvCxnSpPr>
        <p:spPr bwMode="auto">
          <a:xfrm flipV="1">
            <a:off x="4537364" y="3429000"/>
            <a:ext cx="0" cy="179294"/>
          </a:xfrm>
          <a:prstGeom prst="straightConnector1">
            <a:avLst/>
          </a:prstGeom>
          <a:noFill/>
          <a:ln w="3175">
            <a:solidFill>
              <a:schemeClr val="tx1"/>
            </a:solidFill>
            <a:round/>
            <a:headEnd type="triangle" w="med" len="med"/>
            <a:tailEnd/>
          </a:ln>
          <a:effectLst/>
        </p:spPr>
      </p:cxnSp>
      <p:cxnSp>
        <p:nvCxnSpPr>
          <p:cNvPr id="202778" name="AutoShape 26"/>
          <p:cNvCxnSpPr>
            <a:cxnSpLocks noChangeShapeType="1"/>
            <a:stCxn id="202769" idx="0"/>
            <a:endCxn id="202768" idx="2"/>
          </p:cNvCxnSpPr>
          <p:nvPr/>
        </p:nvCxnSpPr>
        <p:spPr bwMode="auto">
          <a:xfrm rot="16200000">
            <a:off x="4447717" y="4370294"/>
            <a:ext cx="179294" cy="0"/>
          </a:xfrm>
          <a:prstGeom prst="straightConnector1">
            <a:avLst/>
          </a:prstGeom>
          <a:noFill/>
          <a:ln w="3175">
            <a:solidFill>
              <a:schemeClr val="tx1"/>
            </a:solidFill>
            <a:round/>
            <a:headEnd type="triangle" w="med" len="med"/>
            <a:tailEnd/>
          </a:ln>
          <a:effectLst/>
        </p:spPr>
      </p:cxnSp>
      <p:cxnSp>
        <p:nvCxnSpPr>
          <p:cNvPr id="202779" name="AutoShape 27"/>
          <p:cNvCxnSpPr>
            <a:cxnSpLocks noChangeShapeType="1"/>
            <a:stCxn id="202770" idx="0"/>
            <a:endCxn id="202769" idx="2"/>
          </p:cNvCxnSpPr>
          <p:nvPr/>
        </p:nvCxnSpPr>
        <p:spPr bwMode="auto">
          <a:xfrm rot="16200000">
            <a:off x="4447717" y="5221941"/>
            <a:ext cx="179294" cy="0"/>
          </a:xfrm>
          <a:prstGeom prst="straightConnector1">
            <a:avLst/>
          </a:prstGeom>
          <a:noFill/>
          <a:ln w="3175">
            <a:solidFill>
              <a:schemeClr val="tx1"/>
            </a:solidFill>
            <a:round/>
            <a:headEnd type="triangle" w="med" len="med"/>
            <a:tailEnd/>
          </a:ln>
          <a:effectLst/>
        </p:spPr>
      </p:cxnSp>
      <p:cxnSp>
        <p:nvCxnSpPr>
          <p:cNvPr id="202780" name="AutoShape 28"/>
          <p:cNvCxnSpPr>
            <a:cxnSpLocks noChangeShapeType="1"/>
            <a:stCxn id="202767" idx="0"/>
            <a:endCxn id="202754" idx="4"/>
          </p:cNvCxnSpPr>
          <p:nvPr/>
        </p:nvCxnSpPr>
        <p:spPr bwMode="auto">
          <a:xfrm flipV="1">
            <a:off x="4537364" y="2470897"/>
            <a:ext cx="0" cy="213742"/>
          </a:xfrm>
          <a:prstGeom prst="straightConnector1">
            <a:avLst/>
          </a:prstGeom>
          <a:noFill/>
          <a:ln w="3175">
            <a:solidFill>
              <a:schemeClr val="tx1"/>
            </a:solidFill>
            <a:round/>
            <a:headEnd type="triangle" w="med" len="med"/>
            <a:tailEnd/>
          </a:ln>
          <a:effectLst/>
        </p:spPr>
      </p:cxnSp>
      <p:cxnSp>
        <p:nvCxnSpPr>
          <p:cNvPr id="202781" name="AutoShape 29"/>
          <p:cNvCxnSpPr>
            <a:cxnSpLocks noChangeShapeType="1"/>
            <a:endCxn id="202755" idx="4"/>
          </p:cNvCxnSpPr>
          <p:nvPr/>
        </p:nvCxnSpPr>
        <p:spPr bwMode="auto">
          <a:xfrm rot="16200000">
            <a:off x="2974398" y="2613772"/>
            <a:ext cx="285750" cy="0"/>
          </a:xfrm>
          <a:prstGeom prst="straightConnector1">
            <a:avLst/>
          </a:prstGeom>
          <a:noFill/>
          <a:ln w="3175">
            <a:solidFill>
              <a:schemeClr val="tx1"/>
            </a:solidFill>
            <a:round/>
            <a:headEnd type="triangle" w="med" len="med"/>
            <a:tailEnd/>
          </a:ln>
          <a:effectLst/>
        </p:spPr>
      </p:cxnSp>
      <p:sp>
        <p:nvSpPr>
          <p:cNvPr id="202782" name="Rectangle 30"/>
          <p:cNvSpPr>
            <a:spLocks noChangeArrowheads="1"/>
          </p:cNvSpPr>
          <p:nvPr/>
        </p:nvSpPr>
        <p:spPr bwMode="auto">
          <a:xfrm>
            <a:off x="2840182" y="2151530"/>
            <a:ext cx="554182" cy="33617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41029" tIns="41029" rIns="65647" bIns="65647"/>
          <a:lstStyle/>
          <a:p>
            <a:pPr algn="ctr" eaLnBrk="0" hangingPunct="0"/>
            <a:r>
              <a:rPr lang="en-US" sz="1050" b="1" dirty="0"/>
              <a:t>Age</a:t>
            </a:r>
          </a:p>
        </p:txBody>
      </p:sp>
      <p:sp>
        <p:nvSpPr>
          <p:cNvPr id="202783" name="Rectangle 31"/>
          <p:cNvSpPr>
            <a:spLocks noChangeArrowheads="1"/>
          </p:cNvSpPr>
          <p:nvPr/>
        </p:nvSpPr>
        <p:spPr bwMode="auto">
          <a:xfrm>
            <a:off x="3532909" y="2000240"/>
            <a:ext cx="2701636" cy="48746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41029" tIns="41029" rIns="65647" bIns="65647"/>
          <a:lstStyle/>
          <a:p>
            <a:pPr algn="ctr" rtl="0" eaLnBrk="0" hangingPunct="0"/>
            <a:r>
              <a:rPr lang="en-US" sz="1100" dirty="0"/>
              <a:t>Economic development, urbanization, globalization</a:t>
            </a:r>
          </a:p>
        </p:txBody>
      </p:sp>
      <p:cxnSp>
        <p:nvCxnSpPr>
          <p:cNvPr id="202784" name="AutoShape 32"/>
          <p:cNvCxnSpPr>
            <a:cxnSpLocks noChangeShapeType="1"/>
            <a:stCxn id="202767" idx="1"/>
            <a:endCxn id="202759" idx="3"/>
          </p:cNvCxnSpPr>
          <p:nvPr/>
        </p:nvCxnSpPr>
        <p:spPr bwMode="auto">
          <a:xfrm flipH="1">
            <a:off x="2632363" y="3056820"/>
            <a:ext cx="207819" cy="101138"/>
          </a:xfrm>
          <a:prstGeom prst="straightConnector1">
            <a:avLst/>
          </a:prstGeom>
          <a:noFill/>
          <a:ln w="3175">
            <a:solidFill>
              <a:schemeClr val="tx1"/>
            </a:solidFill>
            <a:round/>
            <a:headEnd type="triangle" w="med" len="med"/>
            <a:tailEnd/>
          </a:ln>
          <a:effectLst/>
        </p:spPr>
      </p:cxnSp>
      <p:cxnSp>
        <p:nvCxnSpPr>
          <p:cNvPr id="202785" name="AutoShape 33"/>
          <p:cNvCxnSpPr>
            <a:cxnSpLocks noChangeShapeType="1"/>
            <a:stCxn id="202768" idx="1"/>
            <a:endCxn id="202761" idx="3"/>
          </p:cNvCxnSpPr>
          <p:nvPr/>
        </p:nvCxnSpPr>
        <p:spPr bwMode="auto">
          <a:xfrm rot="10800000" flipV="1">
            <a:off x="2632364" y="3944470"/>
            <a:ext cx="207819" cy="70739"/>
          </a:xfrm>
          <a:prstGeom prst="bentConnector3">
            <a:avLst>
              <a:gd name="adj1" fmla="val 50000"/>
            </a:avLst>
          </a:prstGeom>
          <a:noFill/>
          <a:ln w="3175">
            <a:solidFill>
              <a:schemeClr val="tx1"/>
            </a:solidFill>
            <a:miter lim="800000"/>
            <a:headEnd type="triangle" w="med" len="med"/>
            <a:tailEnd/>
          </a:ln>
          <a:effectLst/>
        </p:spPr>
      </p:cxnSp>
      <p:cxnSp>
        <p:nvCxnSpPr>
          <p:cNvPr id="202786" name="AutoShape 34"/>
          <p:cNvCxnSpPr>
            <a:cxnSpLocks noChangeShapeType="1"/>
            <a:stCxn id="202769" idx="1"/>
            <a:endCxn id="202763" idx="3"/>
          </p:cNvCxnSpPr>
          <p:nvPr/>
        </p:nvCxnSpPr>
        <p:spPr bwMode="auto">
          <a:xfrm rot="10800000" flipV="1">
            <a:off x="2632364" y="4796117"/>
            <a:ext cx="207819" cy="143581"/>
          </a:xfrm>
          <a:prstGeom prst="bentConnector3">
            <a:avLst>
              <a:gd name="adj1" fmla="val 50000"/>
            </a:avLst>
          </a:prstGeom>
          <a:noFill/>
          <a:ln w="3175">
            <a:solidFill>
              <a:schemeClr val="tx1"/>
            </a:solidFill>
            <a:miter lim="800000"/>
            <a:headEnd type="triangle" w="med" len="med"/>
            <a:tailEnd/>
          </a:ln>
          <a:effectLst/>
        </p:spPr>
      </p:cxnSp>
      <p:sp>
        <p:nvSpPr>
          <p:cNvPr id="202787" name="Text Box 35"/>
          <p:cNvSpPr txBox="1">
            <a:spLocks noChangeArrowheads="1"/>
          </p:cNvSpPr>
          <p:nvPr/>
        </p:nvSpPr>
        <p:spPr bwMode="auto">
          <a:xfrm>
            <a:off x="1214414" y="6103930"/>
            <a:ext cx="7143800" cy="421414"/>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lIns="82058" tIns="41029" rIns="82058" bIns="41029">
            <a:spAutoFit/>
          </a:bodyPr>
          <a:lstStyle/>
          <a:p>
            <a:pPr algn="ctr" rtl="0" eaLnBrk="0" hangingPunct="0"/>
            <a:r>
              <a:rPr lang="en-US" sz="1100" dirty="0">
                <a:latin typeface="Times New Roman" pitchFamily="18" charset="0"/>
              </a:rPr>
              <a:t>Equity, social determinants and public health </a:t>
            </a:r>
            <a:r>
              <a:rPr lang="en-US" sz="1100" dirty="0" err="1">
                <a:latin typeface="Times New Roman" pitchFamily="18" charset="0"/>
              </a:rPr>
              <a:t>programmes</a:t>
            </a:r>
            <a:r>
              <a:rPr lang="en-US" sz="1100" dirty="0">
                <a:latin typeface="Times New Roman" pitchFamily="18" charset="0"/>
              </a:rPr>
              <a:t>. Edited by Erik Blas and </a:t>
            </a:r>
            <a:r>
              <a:rPr lang="en-US" sz="1100" dirty="0" err="1">
                <a:latin typeface="Times New Roman" pitchFamily="18" charset="0"/>
              </a:rPr>
              <a:t>Anand</a:t>
            </a:r>
            <a:r>
              <a:rPr lang="en-US" sz="1100" dirty="0">
                <a:latin typeface="Times New Roman" pitchFamily="18" charset="0"/>
              </a:rPr>
              <a:t> </a:t>
            </a:r>
            <a:r>
              <a:rPr lang="en-US" sz="1100" dirty="0" err="1">
                <a:latin typeface="Times New Roman" pitchFamily="18" charset="0"/>
              </a:rPr>
              <a:t>Sivasankara</a:t>
            </a:r>
            <a:r>
              <a:rPr lang="en-US" sz="1100" dirty="0">
                <a:latin typeface="Times New Roman" pitchFamily="18" charset="0"/>
              </a:rPr>
              <a:t> </a:t>
            </a:r>
            <a:r>
              <a:rPr lang="en-US" sz="1100" dirty="0" err="1">
                <a:latin typeface="Times New Roman" pitchFamily="18" charset="0"/>
              </a:rPr>
              <a:t>Kurup</a:t>
            </a:r>
            <a:r>
              <a:rPr lang="en-US" sz="1100" dirty="0">
                <a:latin typeface="Times New Roman" pitchFamily="18" charset="0"/>
              </a:rPr>
              <a:t> 2010, 300 pages  ISBN 978 92 4 156397 0 World Health Organization 2010</a:t>
            </a:r>
          </a:p>
        </p:txBody>
      </p:sp>
      <p:sp>
        <p:nvSpPr>
          <p:cNvPr id="202788" name="Text Box 36"/>
          <p:cNvSpPr txBox="1">
            <a:spLocks noChangeArrowheads="1"/>
          </p:cNvSpPr>
          <p:nvPr/>
        </p:nvSpPr>
        <p:spPr bwMode="auto">
          <a:xfrm>
            <a:off x="35496" y="404664"/>
            <a:ext cx="9036496" cy="1467854"/>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lIns="82058" tIns="41029" rIns="82058" bIns="41029">
            <a:spAutoFit/>
          </a:bodyPr>
          <a:lstStyle/>
          <a:p>
            <a:pPr algn="l" rtl="0" eaLnBrk="0" hangingPunct="0"/>
            <a:r>
              <a:rPr lang="en-US" b="1" dirty="0">
                <a:latin typeface="Times New Roman" pitchFamily="18" charset="0"/>
              </a:rPr>
              <a:t>Determinants:</a:t>
            </a:r>
          </a:p>
          <a:p>
            <a:pPr algn="l" rtl="0" eaLnBrk="0" hangingPunct="0"/>
            <a:r>
              <a:rPr lang="en-US" dirty="0">
                <a:latin typeface="Times New Roman" pitchFamily="18" charset="0"/>
              </a:rPr>
              <a:t>a. </a:t>
            </a:r>
            <a:r>
              <a:rPr lang="en-US" b="1" dirty="0">
                <a:latin typeface="Times New Roman" pitchFamily="18" charset="0"/>
              </a:rPr>
              <a:t>Government policies</a:t>
            </a:r>
            <a:r>
              <a:rPr lang="en-US" dirty="0">
                <a:latin typeface="Times New Roman" pitchFamily="18" charset="0"/>
              </a:rPr>
              <a:t>: influencing social capital, infrastructure, transport, agriculture, food.</a:t>
            </a:r>
          </a:p>
          <a:p>
            <a:pPr algn="l" rtl="0" eaLnBrk="0" hangingPunct="0"/>
            <a:r>
              <a:rPr lang="en-US" dirty="0">
                <a:latin typeface="Times New Roman" pitchFamily="18" charset="0"/>
              </a:rPr>
              <a:t>b. </a:t>
            </a:r>
            <a:r>
              <a:rPr lang="en-US" b="1" dirty="0">
                <a:latin typeface="Times New Roman" pitchFamily="18" charset="0"/>
              </a:rPr>
              <a:t>Health policies </a:t>
            </a:r>
            <a:r>
              <a:rPr lang="en-US" dirty="0">
                <a:latin typeface="Times New Roman" pitchFamily="18" charset="0"/>
              </a:rPr>
              <a:t>at macro, health system and micro levels.</a:t>
            </a:r>
          </a:p>
          <a:p>
            <a:pPr algn="l" rtl="0" eaLnBrk="0" hangingPunct="0"/>
            <a:r>
              <a:rPr lang="en-US" dirty="0">
                <a:latin typeface="Times New Roman" pitchFamily="18" charset="0"/>
              </a:rPr>
              <a:t>c. </a:t>
            </a:r>
            <a:r>
              <a:rPr lang="en-US" b="1" dirty="0">
                <a:latin typeface="Times New Roman" pitchFamily="18" charset="0"/>
              </a:rPr>
              <a:t>Individual, household and community factors: </a:t>
            </a:r>
            <a:r>
              <a:rPr lang="en-US" dirty="0">
                <a:latin typeface="Times New Roman" pitchFamily="18" charset="0"/>
              </a:rPr>
              <a:t>use of health services, dietary practices, lifestyle.</a:t>
            </a:r>
          </a:p>
        </p:txBody>
      </p:sp>
      <p:sp>
        <p:nvSpPr>
          <p:cNvPr id="202789" name="Text Box 37"/>
          <p:cNvSpPr txBox="1">
            <a:spLocks noChangeArrowheads="1"/>
          </p:cNvSpPr>
          <p:nvPr/>
        </p:nvSpPr>
        <p:spPr bwMode="auto">
          <a:xfrm>
            <a:off x="6012295" y="2204758"/>
            <a:ext cx="217015" cy="221359"/>
          </a:xfrm>
          <a:prstGeom prst="rect">
            <a:avLst/>
          </a:prstGeom>
          <a:noFill/>
          <a:ln w="9525">
            <a:noFill/>
            <a:miter lim="800000"/>
            <a:headEnd/>
            <a:tailEnd/>
          </a:ln>
          <a:effectLst/>
        </p:spPr>
        <p:txBody>
          <a:bodyPr wrap="none" lIns="82058" tIns="41029" rIns="82058" bIns="41029">
            <a:spAutoFit/>
          </a:bodyPr>
          <a:lstStyle/>
          <a:p>
            <a:pPr eaLnBrk="0" hangingPunct="0"/>
            <a:r>
              <a:rPr lang="en-US" sz="900" dirty="0">
                <a:latin typeface="Times New Roman" pitchFamily="18" charset="0"/>
              </a:rPr>
              <a:t>a</a:t>
            </a:r>
          </a:p>
        </p:txBody>
      </p:sp>
      <p:sp>
        <p:nvSpPr>
          <p:cNvPr id="202790" name="Text Box 38"/>
          <p:cNvSpPr txBox="1">
            <a:spLocks noChangeArrowheads="1"/>
          </p:cNvSpPr>
          <p:nvPr/>
        </p:nvSpPr>
        <p:spPr bwMode="auto">
          <a:xfrm>
            <a:off x="5334000" y="3294529"/>
            <a:ext cx="972030" cy="252136"/>
          </a:xfrm>
          <a:prstGeom prst="rect">
            <a:avLst/>
          </a:prstGeom>
          <a:noFill/>
          <a:ln w="9525">
            <a:noFill/>
            <a:miter lim="800000"/>
            <a:headEnd/>
            <a:tailEnd/>
          </a:ln>
          <a:effectLst/>
        </p:spPr>
        <p:txBody>
          <a:bodyPr wrap="none" lIns="82058" tIns="41029" rIns="82058" bIns="41029">
            <a:spAutoFit/>
          </a:bodyPr>
          <a:lstStyle/>
          <a:p>
            <a:pPr eaLnBrk="0" hangingPunct="0"/>
            <a:r>
              <a:rPr lang="en-US" sz="1100" dirty="0">
                <a:latin typeface="Times New Roman" pitchFamily="18" charset="0"/>
              </a:rPr>
              <a:t>Tobacco use c</a:t>
            </a:r>
          </a:p>
        </p:txBody>
      </p:sp>
      <p:sp>
        <p:nvSpPr>
          <p:cNvPr id="202791" name="Text Box 39"/>
          <p:cNvSpPr txBox="1">
            <a:spLocks noChangeArrowheads="1"/>
          </p:cNvSpPr>
          <p:nvPr/>
        </p:nvSpPr>
        <p:spPr bwMode="auto">
          <a:xfrm>
            <a:off x="5264727" y="4639235"/>
            <a:ext cx="236251" cy="252136"/>
          </a:xfrm>
          <a:prstGeom prst="rect">
            <a:avLst/>
          </a:prstGeom>
          <a:noFill/>
          <a:ln w="9525">
            <a:noFill/>
            <a:miter lim="800000"/>
            <a:headEnd/>
            <a:tailEnd/>
          </a:ln>
          <a:effectLst/>
        </p:spPr>
        <p:txBody>
          <a:bodyPr wrap="none" lIns="82058" tIns="41029" rIns="82058" bIns="41029">
            <a:spAutoFit/>
          </a:bodyPr>
          <a:lstStyle/>
          <a:p>
            <a:pPr eaLnBrk="0" hangingPunct="0"/>
            <a:r>
              <a:rPr lang="en-US" sz="1100" dirty="0">
                <a:latin typeface="Times New Roman" pitchFamily="18" charset="0"/>
              </a:rPr>
              <a:t>b</a:t>
            </a:r>
          </a:p>
        </p:txBody>
      </p:sp>
      <p:sp>
        <p:nvSpPr>
          <p:cNvPr id="202792" name="Text Box 40"/>
          <p:cNvSpPr txBox="1">
            <a:spLocks noChangeArrowheads="1"/>
          </p:cNvSpPr>
          <p:nvPr/>
        </p:nvSpPr>
        <p:spPr bwMode="auto">
          <a:xfrm>
            <a:off x="5957455" y="5616948"/>
            <a:ext cx="291523" cy="252136"/>
          </a:xfrm>
          <a:prstGeom prst="rect">
            <a:avLst/>
          </a:prstGeom>
          <a:noFill/>
          <a:ln w="9525">
            <a:noFill/>
            <a:miter lim="800000"/>
            <a:headEnd/>
            <a:tailEnd/>
          </a:ln>
          <a:effectLst/>
        </p:spPr>
        <p:txBody>
          <a:bodyPr lIns="82058" tIns="41029" rIns="82058" bIns="41029">
            <a:spAutoFit/>
          </a:bodyPr>
          <a:lstStyle/>
          <a:p>
            <a:pPr eaLnBrk="0" hangingPunct="0"/>
            <a:r>
              <a:rPr lang="en-US" sz="1100" dirty="0">
                <a:latin typeface="Times New Roman" pitchFamily="18" charset="0"/>
              </a:rPr>
              <a:t>b</a:t>
            </a:r>
          </a:p>
        </p:txBody>
      </p:sp>
      <p:sp>
        <p:nvSpPr>
          <p:cNvPr id="202793" name="Text Box 41"/>
          <p:cNvSpPr txBox="1">
            <a:spLocks noChangeArrowheads="1"/>
          </p:cNvSpPr>
          <p:nvPr/>
        </p:nvSpPr>
        <p:spPr bwMode="auto">
          <a:xfrm>
            <a:off x="5458114" y="4066335"/>
            <a:ext cx="709137" cy="252136"/>
          </a:xfrm>
          <a:prstGeom prst="rect">
            <a:avLst/>
          </a:prstGeom>
          <a:noFill/>
          <a:ln w="9525">
            <a:noFill/>
            <a:miter lim="800000"/>
            <a:headEnd/>
            <a:tailEnd/>
          </a:ln>
          <a:effectLst/>
        </p:spPr>
        <p:txBody>
          <a:bodyPr wrap="none" lIns="82058" tIns="41029" rIns="82058" bIns="41029">
            <a:spAutoFit/>
          </a:bodyPr>
          <a:lstStyle/>
          <a:p>
            <a:pPr eaLnBrk="0" hangingPunct="0"/>
            <a:r>
              <a:rPr lang="en-US" sz="1100" dirty="0">
                <a:latin typeface="Times New Roman" pitchFamily="18" charset="0"/>
              </a:rPr>
              <a:t>Obesity b</a:t>
            </a:r>
          </a:p>
        </p:txBody>
      </p:sp>
      <p:sp>
        <p:nvSpPr>
          <p:cNvPr id="202795" name="Text Box 43"/>
          <p:cNvSpPr txBox="1">
            <a:spLocks noChangeArrowheads="1"/>
          </p:cNvSpPr>
          <p:nvPr/>
        </p:nvSpPr>
        <p:spPr bwMode="auto">
          <a:xfrm>
            <a:off x="7620001" y="2668402"/>
            <a:ext cx="228236" cy="252136"/>
          </a:xfrm>
          <a:prstGeom prst="rect">
            <a:avLst/>
          </a:prstGeom>
          <a:noFill/>
          <a:ln w="9525">
            <a:noFill/>
            <a:miter lim="800000"/>
            <a:headEnd/>
            <a:tailEnd/>
          </a:ln>
          <a:effectLst/>
        </p:spPr>
        <p:txBody>
          <a:bodyPr wrap="none" lIns="82058" tIns="41029" rIns="82058" bIns="41029">
            <a:spAutoFit/>
          </a:bodyPr>
          <a:lstStyle/>
          <a:p>
            <a:pPr eaLnBrk="0" hangingPunct="0"/>
            <a:r>
              <a:rPr lang="en-US" sz="1100" dirty="0">
                <a:latin typeface="Times New Roman" pitchFamily="18" charset="0"/>
              </a:rPr>
              <a:t>a</a:t>
            </a:r>
          </a:p>
        </p:txBody>
      </p:sp>
      <p:sp>
        <p:nvSpPr>
          <p:cNvPr id="202796" name="Text Box 44"/>
          <p:cNvSpPr txBox="1">
            <a:spLocks noChangeArrowheads="1"/>
          </p:cNvSpPr>
          <p:nvPr/>
        </p:nvSpPr>
        <p:spPr bwMode="auto">
          <a:xfrm>
            <a:off x="7342909" y="4034117"/>
            <a:ext cx="236251" cy="252136"/>
          </a:xfrm>
          <a:prstGeom prst="rect">
            <a:avLst/>
          </a:prstGeom>
          <a:noFill/>
          <a:ln w="9525">
            <a:noFill/>
            <a:miter lim="800000"/>
            <a:headEnd/>
            <a:tailEnd/>
          </a:ln>
          <a:effectLst/>
        </p:spPr>
        <p:txBody>
          <a:bodyPr wrap="none" lIns="82058" tIns="41029" rIns="82058" bIns="41029">
            <a:spAutoFit/>
          </a:bodyPr>
          <a:lstStyle/>
          <a:p>
            <a:pPr eaLnBrk="0" hangingPunct="0"/>
            <a:r>
              <a:rPr lang="en-US" sz="1100" dirty="0">
                <a:latin typeface="Times New Roman" pitchFamily="18" charset="0"/>
              </a:rPr>
              <a:t>b</a:t>
            </a:r>
          </a:p>
        </p:txBody>
      </p:sp>
      <p:sp>
        <p:nvSpPr>
          <p:cNvPr id="202797" name="Text Box 45"/>
          <p:cNvSpPr txBox="1">
            <a:spLocks noChangeArrowheads="1"/>
          </p:cNvSpPr>
          <p:nvPr/>
        </p:nvSpPr>
        <p:spPr bwMode="auto">
          <a:xfrm>
            <a:off x="7412182" y="4437529"/>
            <a:ext cx="228236" cy="252136"/>
          </a:xfrm>
          <a:prstGeom prst="rect">
            <a:avLst/>
          </a:prstGeom>
          <a:noFill/>
          <a:ln w="9525">
            <a:noFill/>
            <a:miter lim="800000"/>
            <a:headEnd/>
            <a:tailEnd/>
          </a:ln>
          <a:effectLst/>
        </p:spPr>
        <p:txBody>
          <a:bodyPr wrap="none" lIns="82058" tIns="41029" rIns="82058" bIns="41029">
            <a:spAutoFit/>
          </a:bodyPr>
          <a:lstStyle/>
          <a:p>
            <a:pPr eaLnBrk="0" hangingPunct="0"/>
            <a:r>
              <a:rPr lang="en-US" sz="1100" dirty="0">
                <a:latin typeface="Times New Roman" pitchFamily="18" charset="0"/>
              </a:rPr>
              <a:t>a</a:t>
            </a:r>
          </a:p>
        </p:txBody>
      </p:sp>
      <p:sp>
        <p:nvSpPr>
          <p:cNvPr id="46" name="عنصر نائب للتاريخ 45"/>
          <p:cNvSpPr>
            <a:spLocks noGrp="1"/>
          </p:cNvSpPr>
          <p:nvPr>
            <p:ph type="dt" sz="half" idx="10"/>
          </p:nvPr>
        </p:nvSpPr>
        <p:spPr>
          <a:xfrm>
            <a:off x="-32" y="6316687"/>
            <a:ext cx="857256" cy="469899"/>
          </a:xfrm>
        </p:spPr>
        <p:txBody>
          <a:bodyPr/>
          <a:lstStyle/>
          <a:p>
            <a:pPr>
              <a:defRPr/>
            </a:pPr>
            <a:r>
              <a:rPr lang="ar-SA" sz="1200" smtClean="0"/>
              <a:t>JohaliSOCHE2014_2017</a:t>
            </a:r>
            <a:endParaRPr lang="en-US" sz="1200" dirty="0"/>
          </a:p>
        </p:txBody>
      </p:sp>
      <p:sp>
        <p:nvSpPr>
          <p:cNvPr id="47" name="عنصر نائب لرقم الشريحة 46"/>
          <p:cNvSpPr>
            <a:spLocks noGrp="1"/>
          </p:cNvSpPr>
          <p:nvPr>
            <p:ph type="sldNum" sz="quarter" idx="12"/>
          </p:nvPr>
        </p:nvSpPr>
        <p:spPr>
          <a:xfrm>
            <a:off x="8448732" y="6245225"/>
            <a:ext cx="623862" cy="476250"/>
          </a:xfrm>
        </p:spPr>
        <p:txBody>
          <a:bodyPr/>
          <a:lstStyle/>
          <a:p>
            <a:pPr>
              <a:defRPr/>
            </a:pPr>
            <a:fld id="{F7F2E110-DCE5-4B4A-B952-455D71428BD0}" type="slidenum">
              <a:rPr lang="ar-SA" smtClean="0"/>
              <a:pPr>
                <a:defRPr/>
              </a:pPr>
              <a:t>61</a:t>
            </a:fld>
            <a:endParaRPr lang="en-US" dirty="0"/>
          </a:p>
        </p:txBody>
      </p:sp>
      <p:sp>
        <p:nvSpPr>
          <p:cNvPr id="48" name="عنصر نائب للتذييل 47"/>
          <p:cNvSpPr>
            <a:spLocks noGrp="1"/>
          </p:cNvSpPr>
          <p:nvPr>
            <p:ph type="ftr" sz="quarter" idx="11"/>
          </p:nvPr>
        </p:nvSpPr>
        <p:spPr>
          <a:xfrm>
            <a:off x="3429000" y="6572272"/>
            <a:ext cx="2895600" cy="255609"/>
          </a:xfrm>
        </p:spPr>
        <p:txBody>
          <a:bodyPr/>
          <a:lstStyle/>
          <a:p>
            <a:pPr>
              <a:defRPr/>
            </a:pPr>
            <a:r>
              <a:rPr lang="en-US" sz="1200" smtClean="0"/>
              <a:t>CHS383</a:t>
            </a:r>
            <a:endParaRPr lang="en-US" sz="1200" dirty="0"/>
          </a:p>
        </p:txBody>
      </p:sp>
      <p:sp>
        <p:nvSpPr>
          <p:cNvPr id="58" name="مستطيل 57"/>
          <p:cNvSpPr/>
          <p:nvPr/>
        </p:nvSpPr>
        <p:spPr>
          <a:xfrm rot="16200000">
            <a:off x="-565449" y="4208731"/>
            <a:ext cx="2357422" cy="36933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n-US" b="1" dirty="0" smtClean="0"/>
              <a:t>Differential </a:t>
            </a:r>
            <a:endParaRPr lang="ar-SA" dirty="0"/>
          </a:p>
        </p:txBody>
      </p:sp>
      <p:cxnSp>
        <p:nvCxnSpPr>
          <p:cNvPr id="61" name="AutoShape 28"/>
          <p:cNvCxnSpPr>
            <a:cxnSpLocks noChangeShapeType="1"/>
          </p:cNvCxnSpPr>
          <p:nvPr/>
        </p:nvCxnSpPr>
        <p:spPr bwMode="auto">
          <a:xfrm flipV="1">
            <a:off x="6084168" y="2623297"/>
            <a:ext cx="0" cy="213742"/>
          </a:xfrm>
          <a:prstGeom prst="straightConnector1">
            <a:avLst/>
          </a:prstGeom>
          <a:noFill/>
          <a:ln w="3175">
            <a:solidFill>
              <a:schemeClr val="tx1"/>
            </a:solidFill>
            <a:round/>
            <a:headEnd type="triangle" w="med" len="med"/>
            <a:tailEnd/>
          </a:ln>
          <a:effectLst/>
        </p:spPr>
      </p:cxnSp>
      <p:cxnSp>
        <p:nvCxnSpPr>
          <p:cNvPr id="62" name="AutoShape 28"/>
          <p:cNvCxnSpPr>
            <a:cxnSpLocks noChangeShapeType="1"/>
          </p:cNvCxnSpPr>
          <p:nvPr/>
        </p:nvCxnSpPr>
        <p:spPr bwMode="auto">
          <a:xfrm flipV="1">
            <a:off x="7092280" y="2348880"/>
            <a:ext cx="0" cy="360040"/>
          </a:xfrm>
          <a:prstGeom prst="straightConnector1">
            <a:avLst/>
          </a:prstGeom>
          <a:noFill/>
          <a:ln w="3175">
            <a:solidFill>
              <a:schemeClr val="tx1"/>
            </a:solidFill>
            <a:round/>
            <a:headEnd type="triangle" w="med" len="med"/>
            <a:tailEnd/>
          </a:ln>
          <a:effectLst/>
        </p:spPr>
      </p:cxnSp>
    </p:spTree>
    <p:custDataLst>
      <p:tags r:id="rId1"/>
    </p:custDataLst>
  </p:cSld>
  <p:clrMapOvr>
    <a:masterClrMapping/>
  </p:clrMapOvr>
  <p:transition>
    <p:push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274" name="Picture 4" descr="Social Structure Cultural Toolkit_final.pdf"/>
          <p:cNvPicPr>
            <a:picLocks noChangeAspect="1"/>
          </p:cNvPicPr>
          <p:nvPr/>
        </p:nvPicPr>
        <p:blipFill>
          <a:blip r:embed="rId4" cstate="print"/>
          <a:srcRect/>
          <a:stretch>
            <a:fillRect/>
          </a:stretch>
        </p:blipFill>
        <p:spPr bwMode="auto">
          <a:xfrm>
            <a:off x="539552" y="548680"/>
            <a:ext cx="7992888" cy="5949280"/>
          </a:xfrm>
          <a:prstGeom prst="rect">
            <a:avLst/>
          </a:prstGeom>
          <a:ln>
            <a:noFill/>
          </a:ln>
          <a:effectLst>
            <a:outerShdw blurRad="292100" dist="139700" dir="2700000" algn="tl" rotWithShape="0">
              <a:srgbClr val="333333">
                <a:alpha val="65000"/>
              </a:srgbClr>
            </a:outerShdw>
          </a:effectLst>
        </p:spPr>
      </p:pic>
      <p:sp>
        <p:nvSpPr>
          <p:cNvPr id="3" name="عنصر نائب للتاريخ 2"/>
          <p:cNvSpPr>
            <a:spLocks noGrp="1"/>
          </p:cNvSpPr>
          <p:nvPr>
            <p:ph type="dt" sz="half" idx="10"/>
          </p:nvPr>
        </p:nvSpPr>
        <p:spPr/>
        <p:txBody>
          <a:bodyPr/>
          <a:lstStyle/>
          <a:p>
            <a:pPr>
              <a:defRPr/>
            </a:pPr>
            <a:r>
              <a:rPr lang="ar-SA" smtClean="0"/>
              <a:t>JohaliSOCHE2014_2017</a:t>
            </a:r>
            <a:endParaRPr lang="en-US"/>
          </a:p>
        </p:txBody>
      </p:sp>
      <p:sp>
        <p:nvSpPr>
          <p:cNvPr id="4" name="عنصر نائب لرقم الشريحة 3"/>
          <p:cNvSpPr>
            <a:spLocks noGrp="1"/>
          </p:cNvSpPr>
          <p:nvPr>
            <p:ph type="sldNum" sz="quarter" idx="12"/>
          </p:nvPr>
        </p:nvSpPr>
        <p:spPr/>
        <p:txBody>
          <a:bodyPr/>
          <a:lstStyle/>
          <a:p>
            <a:pPr>
              <a:defRPr/>
            </a:pPr>
            <a:fld id="{EFDC60A6-13D5-4900-9D45-FC2CC50B2D43}" type="slidenum">
              <a:rPr lang="ar-SA" smtClean="0"/>
              <a:pPr>
                <a:defRPr/>
              </a:pPr>
              <a:t>62</a:t>
            </a:fld>
            <a:endParaRPr lang="en-US"/>
          </a:p>
        </p:txBody>
      </p:sp>
      <p:sp>
        <p:nvSpPr>
          <p:cNvPr id="5" name="عنصر نائب للتذييل 4"/>
          <p:cNvSpPr>
            <a:spLocks noGrp="1"/>
          </p:cNvSpPr>
          <p:nvPr>
            <p:ph type="ftr" sz="quarter" idx="11"/>
          </p:nvPr>
        </p:nvSpPr>
        <p:spPr>
          <a:xfrm>
            <a:off x="3429000" y="6572272"/>
            <a:ext cx="2895600" cy="327047"/>
          </a:xfrm>
        </p:spPr>
        <p:txBody>
          <a:bodyPr/>
          <a:lstStyle/>
          <a:p>
            <a:pPr>
              <a:defRPr/>
            </a:pPr>
            <a:r>
              <a:rPr lang="en-US" smtClean="0"/>
              <a:t>CHS383</a:t>
            </a:r>
            <a:endParaRPr lang="en-US" dirty="0"/>
          </a:p>
        </p:txBody>
      </p:sp>
      <p:sp>
        <p:nvSpPr>
          <p:cNvPr id="6" name="مستطيل 5"/>
          <p:cNvSpPr/>
          <p:nvPr/>
        </p:nvSpPr>
        <p:spPr>
          <a:xfrm>
            <a:off x="2384319" y="71414"/>
            <a:ext cx="3540265"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b="1" dirty="0" smtClean="0"/>
              <a:t>From Inequity To Equity Model</a:t>
            </a:r>
            <a:endParaRPr lang="ar-SA" b="1" dirty="0"/>
          </a:p>
        </p:txBody>
      </p:sp>
    </p:spTree>
    <p:custDataLst>
      <p:tags r:id="rId1"/>
    </p:custDataLst>
  </p:cSld>
  <p:clrMapOvr>
    <a:masterClrMapping/>
  </p:clrMapOvr>
  <p:transition>
    <p:push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9" name="Rectangle 3"/>
          <p:cNvSpPr>
            <a:spLocks noGrp="1" noChangeArrowheads="1"/>
          </p:cNvSpPr>
          <p:nvPr>
            <p:ph type="body" idx="1"/>
          </p:nvPr>
        </p:nvSpPr>
        <p:spPr>
          <a:xfrm>
            <a:off x="395536" y="980728"/>
            <a:ext cx="8243455" cy="5400600"/>
          </a:xfrm>
        </p:spPr>
        <p:style>
          <a:lnRef idx="2">
            <a:schemeClr val="dk1"/>
          </a:lnRef>
          <a:fillRef idx="1">
            <a:schemeClr val="lt1"/>
          </a:fillRef>
          <a:effectRef idx="0">
            <a:schemeClr val="dk1"/>
          </a:effectRef>
          <a:fontRef idx="minor">
            <a:schemeClr val="dk1"/>
          </a:fontRef>
        </p:style>
        <p:txBody>
          <a:bodyPr lIns="82058" tIns="41029" rIns="82058" bIns="41029">
            <a:noAutofit/>
          </a:bodyPr>
          <a:lstStyle/>
          <a:p>
            <a:pPr algn="l" rtl="0"/>
            <a:r>
              <a:rPr lang="en-US" sz="2400" b="1" dirty="0"/>
              <a:t>Six broad intervention </a:t>
            </a:r>
            <a:r>
              <a:rPr lang="en-US" sz="2400" b="1" dirty="0" smtClean="0"/>
              <a:t>approaches</a:t>
            </a:r>
          </a:p>
          <a:p>
            <a:pPr algn="l" rtl="0">
              <a:buNone/>
            </a:pPr>
            <a:r>
              <a:rPr lang="en-US" sz="2400" dirty="0" smtClean="0"/>
              <a:t> </a:t>
            </a:r>
            <a:endParaRPr lang="en-US" sz="2400" dirty="0"/>
          </a:p>
          <a:p>
            <a:pPr lvl="1" algn="l" rtl="0"/>
            <a:r>
              <a:rPr lang="en-US" sz="2400" dirty="0"/>
              <a:t>Social and environmental conditions favorable to health, </a:t>
            </a:r>
          </a:p>
          <a:p>
            <a:pPr lvl="1" algn="l" rtl="0"/>
            <a:r>
              <a:rPr lang="en-US" sz="2400" dirty="0"/>
              <a:t>Behavioral patterns that promote health, </a:t>
            </a:r>
          </a:p>
          <a:p>
            <a:pPr lvl="1" algn="l" rtl="0"/>
            <a:r>
              <a:rPr lang="en-US" sz="2400" dirty="0"/>
              <a:t>Low population risk, </a:t>
            </a:r>
          </a:p>
          <a:p>
            <a:pPr lvl="1" algn="l" rtl="0"/>
            <a:r>
              <a:rPr lang="en-US" sz="2400" dirty="0"/>
              <a:t>Few events and rare deaths, </a:t>
            </a:r>
          </a:p>
          <a:p>
            <a:pPr lvl="1" algn="l" rtl="0"/>
            <a:r>
              <a:rPr lang="en-US" sz="2400" dirty="0"/>
              <a:t>Fully functional capacity/low risk of recurrence, and </a:t>
            </a:r>
          </a:p>
          <a:p>
            <a:pPr lvl="1" algn="l" rtl="0"/>
            <a:r>
              <a:rPr lang="en-US" sz="2400" dirty="0"/>
              <a:t>Good quality life until </a:t>
            </a:r>
            <a:r>
              <a:rPr lang="en-US" sz="2400" dirty="0" smtClean="0"/>
              <a:t>death</a:t>
            </a:r>
          </a:p>
          <a:p>
            <a:pPr lvl="1" algn="l" rtl="0"/>
            <a:endParaRPr lang="en-US" sz="2400" dirty="0" smtClean="0"/>
          </a:p>
          <a:p>
            <a:pPr lvl="1" algn="ctr" rtl="0">
              <a:buNone/>
            </a:pPr>
            <a:r>
              <a:rPr lang="en-US" sz="2400" dirty="0" smtClean="0"/>
              <a:t>Is There Saudi Plan </a:t>
            </a:r>
            <a:r>
              <a:rPr lang="en-US" sz="3200" dirty="0" smtClean="0"/>
              <a:t>?!!</a:t>
            </a:r>
            <a:r>
              <a:rPr lang="en-US" sz="2400" dirty="0" smtClean="0"/>
              <a:t> </a:t>
            </a:r>
          </a:p>
          <a:p>
            <a:pPr lvl="1" algn="ctr" rtl="0">
              <a:buNone/>
            </a:pPr>
            <a:r>
              <a:rPr lang="en-US" sz="2400" dirty="0" smtClean="0"/>
              <a:t>Student’s Role </a:t>
            </a:r>
            <a:endParaRPr lang="en-US" sz="2400" dirty="0"/>
          </a:p>
        </p:txBody>
      </p:sp>
      <p:sp>
        <p:nvSpPr>
          <p:cNvPr id="188420" name="Rectangle 4"/>
          <p:cNvSpPr>
            <a:spLocks noGrp="1" noChangeArrowheads="1"/>
          </p:cNvSpPr>
          <p:nvPr>
            <p:ph type="title"/>
          </p:nvPr>
        </p:nvSpPr>
        <p:spPr>
          <a:xfrm>
            <a:off x="683568" y="260648"/>
            <a:ext cx="7272808" cy="432047"/>
          </a:xfrm>
          <a:ln/>
        </p:spPr>
        <p:style>
          <a:lnRef idx="3">
            <a:schemeClr val="lt1"/>
          </a:lnRef>
          <a:fillRef idx="1">
            <a:schemeClr val="dk1"/>
          </a:fillRef>
          <a:effectRef idx="1">
            <a:schemeClr val="dk1"/>
          </a:effectRef>
          <a:fontRef idx="minor">
            <a:schemeClr val="lt1"/>
          </a:fontRef>
        </p:style>
        <p:txBody>
          <a:bodyPr tIns="41029"/>
          <a:lstStyle/>
          <a:p>
            <a:pPr algn="ctr"/>
            <a:r>
              <a:rPr lang="en-US" sz="1600" dirty="0"/>
              <a:t>Texas Plan to Reduce Cardiovascular Disease and Stroke 2008</a:t>
            </a:r>
          </a:p>
        </p:txBody>
      </p:sp>
      <p:sp>
        <p:nvSpPr>
          <p:cNvPr id="188421" name="Text Box 5"/>
          <p:cNvSpPr txBox="1">
            <a:spLocks noChangeArrowheads="1"/>
          </p:cNvSpPr>
          <p:nvPr/>
        </p:nvSpPr>
        <p:spPr bwMode="auto">
          <a:xfrm>
            <a:off x="2857488" y="5715016"/>
            <a:ext cx="3015858" cy="498358"/>
          </a:xfrm>
          <a:prstGeom prst="rect">
            <a:avLst/>
          </a:prstGeom>
          <a:noFill/>
          <a:ln w="9525">
            <a:noFill/>
            <a:miter lim="800000"/>
            <a:headEnd/>
            <a:tailEnd/>
          </a:ln>
          <a:effectLst/>
        </p:spPr>
        <p:txBody>
          <a:bodyPr wrap="none" lIns="82058" tIns="41029" rIns="82058" bIns="41029">
            <a:spAutoFit/>
          </a:bodyPr>
          <a:lstStyle/>
          <a:p>
            <a:r>
              <a:rPr lang="en-US" sz="900" b="1" dirty="0"/>
              <a:t>Texas Council on Cardiovascular Disease and Stroke</a:t>
            </a:r>
          </a:p>
          <a:p>
            <a:r>
              <a:rPr lang="en-US" sz="900" dirty="0">
                <a:hlinkClick r:id="rId3"/>
              </a:rPr>
              <a:t> </a:t>
            </a:r>
            <a:r>
              <a:rPr lang="en-US" sz="900" dirty="0"/>
              <a:t> </a:t>
            </a:r>
            <a:r>
              <a:rPr lang="en-US" sz="900" b="1" dirty="0"/>
              <a:t>2008 Legislative Report</a:t>
            </a:r>
          </a:p>
          <a:p>
            <a:endParaRPr lang="en-US" sz="900" dirty="0"/>
          </a:p>
        </p:txBody>
      </p:sp>
      <p:sp>
        <p:nvSpPr>
          <p:cNvPr id="5" name="عنصر نائب للتاريخ 4"/>
          <p:cNvSpPr>
            <a:spLocks noGrp="1"/>
          </p:cNvSpPr>
          <p:nvPr>
            <p:ph type="dt" sz="half" idx="10"/>
          </p:nvPr>
        </p:nvSpPr>
        <p:spPr/>
        <p:txBody>
          <a:bodyPr/>
          <a:lstStyle/>
          <a:p>
            <a:pPr>
              <a:defRPr/>
            </a:pPr>
            <a:r>
              <a:rPr lang="ar-SA" smtClean="0"/>
              <a:t>JohaliSOCHE2014_2017</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63</a:t>
            </a:fld>
            <a:endParaRPr lang="en-US"/>
          </a:p>
        </p:txBody>
      </p:sp>
      <p:sp>
        <p:nvSpPr>
          <p:cNvPr id="7" name="عنصر نائب للتذييل 6"/>
          <p:cNvSpPr>
            <a:spLocks noGrp="1"/>
          </p:cNvSpPr>
          <p:nvPr>
            <p:ph type="ftr" sz="quarter" idx="11"/>
          </p:nvPr>
        </p:nvSpPr>
        <p:spPr/>
        <p:txBody>
          <a:bodyPr/>
          <a:lstStyle/>
          <a:p>
            <a:pPr>
              <a:defRPr/>
            </a:pPr>
            <a:r>
              <a:rPr lang="en-US" smtClean="0"/>
              <a:t>CHS383</a:t>
            </a:r>
            <a:endParaRPr lang="en-US"/>
          </a:p>
        </p:txBody>
      </p:sp>
    </p:spTree>
    <p:custDataLst>
      <p:tags r:id="rId1"/>
    </p:custDataLst>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188419">
                                            <p:txEl>
                                              <p:pRg st="2" end="2"/>
                                            </p:txEl>
                                          </p:spTgt>
                                        </p:tgtEl>
                                        <p:attrNameLst>
                                          <p:attrName>style.color</p:attrName>
                                        </p:attrNameLst>
                                      </p:cBhvr>
                                      <p:to>
                                        <p:clrVal>
                                          <a:srgbClr val="993366"/>
                                        </p:clrVal>
                                      </p:to>
                                    </p:set>
                                    <p:set>
                                      <p:cBhvr>
                                        <p:cTn id="7" dur="500" fill="hold"/>
                                        <p:tgtEl>
                                          <p:spTgt spid="188419">
                                            <p:txEl>
                                              <p:pRg st="2" end="2"/>
                                            </p:txEl>
                                          </p:spTgt>
                                        </p:tgtEl>
                                        <p:attrNameLst>
                                          <p:attrName>fillcolor</p:attrName>
                                        </p:attrNameLst>
                                      </p:cBhvr>
                                      <p:to>
                                        <p:clrVal>
                                          <a:srgbClr val="993366"/>
                                        </p:clrVal>
                                      </p:to>
                                    </p:set>
                                    <p:set>
                                      <p:cBhvr>
                                        <p:cTn id="8" dur="500" fill="hold"/>
                                        <p:tgtEl>
                                          <p:spTgt spid="188419">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64</a:t>
            </a:fld>
            <a:endParaRPr lang="en-US"/>
          </a:p>
        </p:txBody>
      </p:sp>
      <p:sp>
        <p:nvSpPr>
          <p:cNvPr id="5122" name="AutoShape 2" descr="data:image/png;base64,iVBORw0KGgoAAAANSUhEUgAAAGIAAACKCAYAAABRsp/hAAAdrklEQVR4nO2ce3Bb133n6SqOd5tu4zR9pGnHSSavetNkNq+N42TcjdJNlZ2xq667kcJNJbUR1+nKpiynsmYXG80ma9XldJ3xKhnUpiw+LinqSYIACFIkJMuyaMOmRQK4ICkpIl2/LYoSH7hvPO5n/wDO5QVBvUiQQlL8Zq4A8d5z7rnn+3v/fhdVVKgsqOpmL6BCOaoAUSZUAaJMqALEDZAsywBMTEwgyzLPPfccAwMDyLLsHIulChA3QF6vl3A4jCzLhMNhdu3ahSRJ1NXV4fP52LZt26LnrgBRIpJlmfHx8UWPrwCxBHrooYf4whe+gMfjwefzVVTTrwJVgCgTqgBRJlQBokyoAkSZ0KKBuJD3ENSJCdSJiesedyPXLsf4qbyLOX+eG32OUtOigYhJEhdkmWMeD8c8Hga8Xga8XgBCDz1E6KGHuCDLDHi9HPN4ADjj8xVcJ86LvwNIa9YA0F9Xxxmfzxnr/hTXBh54AID6r3zF+dv86874fIQeesj528jhwwDOOsT1kSefdOa4GVRRTWVCFSDKhCpAlAktCYjx8fGC/MqVci0TExMMDw8zcR3GcKFrrmfc9cx1pbkXO//V5r1RWjQQIgPpdRk4SZLYtWsXdXV11NfXU1dXB0A4HOauu+7i3nvvBcDj8eD1evHkDaXX62XHjh14vV5kWXYymmIuWZad7+Ke4XCYdevWAeDz+ZAkiZ07dwIQiUS47777nNzPunXr8Hg8yLLM5s2bnTWtXr3amdvr9SJJEpIkOfPX1dVRXV0NQG1tLXV1dc651tbWgmurq6uRJGmx21lRTeVCywbEtVLCpRDnXyVaNBAej4dwOMz27dvxer0F4ixJkqMuJElyVBHk1MjExISjutauXeuoIoDNmzc7In7fffcRDofZsWMHkUjEUV1CjYg1uFWWUB+7d+925o1EIng8HmddHo/HUWPuNYtPoXLEM0QiETZt2uRcK+YS+yDuu3HjxpUH4mp0vQb3eg3l1ZwA4QgslspFMpdkrGtra4lEIkiSxJo1axxuFSVEwTmSJDlGWHCuMJ7C6AvOGh8fZ+vWrQ4nwtWdgHvvvZe77rrLuU5Ii+BScf/169c7UllXV8fOnTuJRCLOWgE2btxYYIznc79bWj0ejyPNYl7xLIuhRQNRCpeyXLixHGjRQAjO3rx5cwEXigNyHFpbW+ucq6+vp6amBoD169cjy7LD5V6vl/Xr1wNzeldIjnBHxbzC3XW7rG5u3bp1a4EtEWsAHC5224La2lpnDmF3xDmPx0N9fb1jL8R5sWaxpurq6gJX/kZpRd3XUgRPy0HlsKZFAyH0p+AUwd07d+7E6/USiUQcLhEcJjygcDjscKHgXKBACgQHu7muvr4eyEna9u3bnYK91+t1PBa3h1ZXV8f69esde+P24Nz3CIfDbNq0yfGwNm7cyPj4OF6vly1bthQ8r7Aj89fmlsjF0LJLRDlw23y6mmQuNg2zVFqS1+SWgN27dzvctmPHDmCuIQtynCq4U3hJbq4X44XuF9zv9rwikQhr1qwp8P3dHCn0t9vGuDlYjKupqVkwrQGwe/dux+MS8YdYozsN8/Of/7zIBokxi6FKiqNMaNFACE7avn278114E1u3bi3lGv9FUEUiyoQqQJQJLbkw9MtI11Mwup5xpaQlF4bcjbfuaHN+gcXj8TieDsDOnTud6Fxcu2vXrqLcjvCE5heCNm3ahCzLrF27tsCvf/TRR5EkiS1btjhej/CiamtrCzy5+QUjEcWLuEh4SpFIhJ07d1JTU1MQdYvcmMh/CQ9rMVRS1bRUH/x6ObVUpVM3LSWDu5QucEFLiqxbW1sLuHF+vt7t69fX1zvcB7lMp/C0RA1BjJNlmerqaudawX3uOdyxgrt+INYkYgER5wipEhImMsfivu3t7c5zuWMMgG3btl0xYwBzMdVNl4hS6M4bbRoQ51Yycr+S1NzU5gGRyxe6NxKJFOhPd+5l27ZtTg5noRyU+C640J3pdOtrIWVbtmxBlmXq6+uprq525hGRL+CsSRT1RU1jfmOAyJe5q3/zpW1iYqKg+heJRJxrvV4vNTU1BfdeUSDKiUotFTcjP7akeoTwhHbu3InH43E4zq3vRY7I6/VSXV3tVNdE7glyOnb9+vWEw+GiusMDDzzgjBEZ27q6OrZv3+602rS3t/NAvg9WrMmdhV2ovi70+aZNmxZspRHn3BlbcX93rXzXrl0FErxYuqkScSOeylK8ml8GWnKFzq2z3ZlO8V1IhJCW+vp6R6cLr0p4MfNz+24vrL29vaAmLeoP69atK+rsEFwvPB33usqVfiVsxK8CVYAoEyppE/JCEeaNeiA3agsWmycaGBi46vmF/l/WuSZ3H4+IMN214JqamoLIGAq7NAAnZyNJEu3t7fzoRz8q6Aj5yU9+4txDeEzCJgjwRc5poevdtkMwTmtrq9NrNf93NIQ35K7ctbe3s23bNserEp1/C/U8LYZWPNd0I3MtZb7FZlhvFi2500+SJPbs2YMkSU520s3xDz/8cFHnXW1trSMBwvtxc5SQHpH53LhxoyN54vv1Zljr6uqcFn3Rkh+JRHj00UcL8lTz2/Pnt+XX19c73tnV6vUr3ulXodLSTQFiMWpifqvmjc7xK6ua3G/uuNMGIpCCnAF1t827AziRrPN6vWzfvr0geBPqTagQ8dtIMJde2LZtW0FKwm2QZVl22u/FnLIss2bNmoLWmrVr1xKJRJygVIwV7UDr1q0raKQT84mWGXeapqyM9Y3QjXDo1QovpeT0m5lGWZYGM8HpW7ZsKUj6iXM1NTWO4btWadN9L3eJcv48Ig0uOLy1tdWRAPerAEJaRWFKSGhNTY2TRrlW+6hYl5hflFeFdKwoEDdCpSptXotjF9vyv5wFn+ulJZVKBTetXr26oLQoUtpAQUocCtvXhV51u63ibU3RrOYuDIkivduFFWuZ76KKxgJheyDHwe77AgsmH8Va5jcKCGkTrriQXDHX9u3bF7udK/fq1mKvX+lUw/VSqdewaCAEp3s8HscDcnstdXV1jrcEc+VS0aYZDoedhmLhEbk9K+EFLVTgWchjcrfbuIs8Dz/8cEHg5m6Cnu/tuSXV7UGJv4sAVEipkCb36wkrDsR8KhdOhcWv5Wauf0lxhCjKRCIR2tvbC7hTcIr71a35nFdfX8/u3bsd6YlEItTW1ha097sTgzt27CiwA6I0GQ6HnTgAcCRUxCDusqaQSuHNiZccRawhpEY0y12v5ITD4Zv/eu9CHFgu0vHLQkt64V1wh2htcXszIoFWoeujStKvTKgCRJlQBYgyoZsKxPxknihjRiKRGzL2iwkgl5pWLzXdVCBED6lIQQhg3N3V4ruo/m3YsMGpbQu3132tx+Nh8+bNRCIRtm3bxoYNG5yOQBGAjY+PO2M2bNjgzHUzqaKayoQqQJQJVYAoE6oAUSZUAaJM6JcQCAXDzJKywQQumnDZAh1I2wApsG/uChdD5QtEFmyyGDb0RGfxxSyCQyYB+fqO9phJ91CGk/JlMrYNpMoanzIDIgt2lgndpidmFG1uV1yjM2Fw/JxJVxTaoyodcROfbPLpz9yNP2HSPqLRFdcJyCn8cpqAbDnjO2LT2Bkb7PKDpCyAyAA2NqF4koCsE4ybBOIZOuImPecy+BM6L40aBEY0mjoG+JNvf4/us1ke+3/72fiD7bw8ZnHLe24nGDOpuuU2jo1k6X55mve+7wO0RzWCIxb+hIXfBepU2s7duUwwKQsgemOXc5vv2qhjo2ne/1t3cuycTtuz5/HHdPrkKYKnTTrjJu1Rja64RftwboP9copgIsvhIZ3gaY3Nj/wc38nX+MRn7ubXVn2Ab32ntmD+YNykY8jE+pcORAq4ZNh0nzE5Opo7ekaT3L+ljv/8vVr+6DNfofP0JD0jKcJnZjkxOsX4hdMoug9DPYyqH0TXD6Lq+/PHERR9P7p+CFXv4vT5X3D8rE5oJEPfMPzxl77J/dU/4P6NP2T/82849wydSdM7YqEZqZu1FcDNAsK26Y4qdOe5s1POcPjFSf7mwf9D1Xs+QIecIhTP0hO/hKLtwVSfQdekRR2G2sZFtRd/3CQUTdF1Osmzr9qcPDtJR3zODnUNw4SWuSnbATcBiAwpQomcAfXLJuEzNr9++x186BNfxHc2QyiucuHi85hGK7omkTGbSCb3Y6SeYnryKWa1p0hpPWTTJ8hkutCtAJr+NOl0N+l0H9i9TF9uxjBbmZ15BnWqaQ4YvYlj8lsE5Wn6ojO0vTxLKKoSitpzKmvgEjYpVtp4rBgQNmDZdk6fJ0x6B1Os/sv/xqkzST72+W/SGVd5453j6MoBNBdHW+Y+krMtJGcPoqktJGcPs/WBbzF1uYWkupdXz+1F15rR1f1cmmxj+vJhNK2NZLIFywww+c4RZy5NmwMlNJjGL2cIybMcO2vQOWwX2BDs7Io6VysGRMqee9DOl2fpPzdFf2KGAy/P4I8raEojlnEKQ22+qqpJzjagJCV0bT+W0Y7vyP/mp49vwDIOkkkfYmZ6b577G9C11hxI8+ZQlWZ0fS+6eZhgXOfosMFPpec4NDCTd5NNAlELsiunqlYECAvb8Yr88TTBFy5wZOAtekazjL0zgKXkNkjRW8hm30VXD10RiMlLT2LqnahqgOnZRi5OHKb36I9RlQAXLrQwm2y9pt1Qkt05aVOaMbU2uhMQiqc4Imfpjs3SPqTkABlauSh9+YGwC0X+I5/5MlWrfg+/bDGjHUDVCznW0FvQtH1z/9caUYy9nD9/mFVV77kuA61pEr9WdRtasq9AwgytATL6glLSlxjDH7MIJTKEYxP442kCsklPQln2LYJlBiJr2wSHdLriKfxxg3+Q+vjAb38av6yjzfqvzLH68xiqhK4189sfqOI/ffvfYliH0fUGtPxGK3obarIZTWkkrbdgGQ2klNwGzxqt6FoLKbWf3//Q+1FnOnNqTd2P6bIT848Xzg4TjCc5OWpw5OVLczGNfGnZJWNZgRgYM+kfS9E3+Dr9r6aJjKU4NZZGMfswzR5Mszv/WXzY9hSmcQzD7MEwuzGNIBemBugfMzk1luLUmEX/WJr+8RT94ylOjaXoH0tzaizFy+NJLKMfTQuhpXLzpfReTOMUhnn0ive0jG5eGrvAqfMZ1m/4AS+M5eZ+cSxN2s7mUgDLRMsKhF/OEJBNwvEkJ87o+OIak8pz6FfhSrdK0hUfM0o9wWgWv2wSjKeuL+kXz+Yi7bjB8cQZdE3Cts0FVVJx3NFCVwz++Ovf5Td/62N5NztNUFaXVSqWBwg7Q2ci4zzEsyNJnj+bpu/0GIa+B12TOD2wm1Dof/DWm+0YRvEGpZRmQoMaAblw88OJJL5ohhdHklRV/Sbdr7xJe1Tldz70CT77pdV8+NNf56WxFL7nX3XG+GWLsxMDqPpepi8GMM1THOt9kt/94K08+cRfM/HOC7z+ag+f/cwq/uyeT2IqTfjkGT73tW+zNxh35uk/d2lZtguWAQjbhndUHC/p0Sf24fEG2T+YwUo25l3LZ0hpbeizjaS0FnT1YAEIl8z9BEaz+ag7zfs/+BECcpq+kSmqbv0dul++QPdZG3/MwienCCQsjiayHByYpO7g83QNJQnIFr6YQkeeIUIxG3/MJpncg5JsRFWa0NRGFGUPSrI55ySozVhGK7PWUxjpc3QlTD72yc/RFc/SlZdG7OVJhZReIjLQmY+cj43aVFW9j6CsM2O1o2sScuwx0umjPHd8B5p2kJHRJ3n3rUNcmmjBUhp57dIp/InZXE1h2KQvOkH/WY0DJ1/P+/gWQVnlUNyiK65ydPBd/PEp/LEMnXIGv5ymK54mOPg6PWfS/OPeHv76h4/lU+I55jDUhVRjM7rWCPY0aj6l0h0ziL1hUbXqvQSieu6ZopdLvmWwDEDMZGyCskmXbPK7n76HH/8siD8Gui7yRY2uB292/m8qEu/MnqQzYeGPZwnFNUJDM4RH8vWEuEWnnGVWO+R4VO7xuiah5j/H3o0QkKfoiaZpjyZp6ZPp6x8nGDPwx7MEZAsrryJVvQlNaSOTeY3ZZH5ONTePqT2DP5Gh65zOX1bX0hmHjqgKtlXqbSs9EP54Pod0LsP3/+5xwr8Aw2y5poFOqy10Jizah03+5P7v05lI8/X/WJ2TAtnE0vaiGvPm0JtRkgsZ4GaSShNj7wwSiGcJDGVp7z9HcCTF4ZiVl6wsuiZxOXmQWeUIqt5SHIFrLXTGpjhxJs37P/Q5OuWcupxVS71rywBE7xmT8IiB9OwIzcEo4WEbRT2Oqfox9MP544jr+2Es7SA9Z3Np6d4zFh//o6/xhbv+jGOjBq+cvYxmzF37V+vvQVXbePvtVlJWFx/7wz/A+7P/zs9+9rc8/uONmOYBJib2OfdI6h2Eoga9oyZ/V1dPR+QdeochPJqi/+wsumsdCx7GAY6P6jT3nSM8bNF7xqRvtMwl4sKM0MMGHbKKT7aIv5HAUPdiGI1gz5LUJDS1kPMGx3KeSXfc4rbb7+Dzf7qBI/E0/vilAi7X1BbefbuDlLGPj3z4X6No9RhmA7PTT6FoB5i+vJ8PffA9fPe/3pNP8OUidENpwienOCIbfPLz3+DjX/qLnFTETDSXalswSteb6ExM8Yd3fplDL+n5olKZA9Edt5jv02szxQ+a1Fogq5HUW7DUBjqHcw/YOazRNXQZv2zROazkUx71TE7t4W823sMdd7wPO9uHrj+NoezD0p4mqbeiqQ2oSiOZ7CFSmT3c/eU7ua2qCkPdh6W0oWsS0+a+HNijGY7HZulJ5NRMx+DrJA2JZNLH1GQPhunjwrutTFxsYHrKh65JnDgzwjfWPsiz/zxn8G27tGFFSYHokguB8A+nrxlEvTn7Ut4O6IRknZ8fPEl3zETX96HrzzAz80/8rx99l62196OqB1BNiZfHzhbUn+cOA8tqx1D2kTKO8L5VqzDNZkeiTshv4ktYBAZmeOSxxtyYxAyW3sLMzD9hTD+FZXSjqXsxkk0Yyba8RNXjTyQJyHOFpJ7TF8mWEIkSA1HYeeGXM1cXe62ZI3IuKXgifoEv3vMXdAypdEZTJI2cgdfUDiYvdWFouWxpIGoWbEhRp0csw0sjwxiaxD1f/QO++tU7nPvNGg0EZJ3eMzZtz7/rgPdW8ln2t9Tg73iE//v332G/9BDKVDvSMxty60y2OHGEOI7IFtjZku1dyYAw0sWb8tL52DVSCs10R0W1TucrazYSSKiYZk63p9Nt3PF7/4pJJe/XR3OqofO0RnDgMqGhSQ69NM3a7z/GZ7+xkb9vOeFs7ttT3RhqCzMzIeoeuy+fvpAI5msOna9M5lRVzCI4pFxjnY20D+kFz9aZsEhThkCkoQgIxejIua16Q959zVXShCuraRKBeDGAhtqCrraQ1g7yP3/4PQytAVU9MLcJMYvOoYsEh5I8WNeGfyBJaFCnc0idk8aoQdJoYfayD0Vpx9Bb0LVmLiSPLyhJitGArjVjqS1Yyj4spRXFkEgpEobSViQRoZHSZgBLBsTFVDEQqtqGabTx5msh/v0Xb+drX/0NTj73D9Q9/l10TULRDtIlq0XjdK0BXZP40ud+n8H+XEo7NDRddN1fPfIU2x4/wH/523/EFyu0T50JC0PN6fik8nQBh+f0feFc6dQwqtpNUjuAYjQXxj3KITpjhev0y1ky5aia3phK0z9mFRymEcI0jmIaPfnP7vz33Gcy+Tz9Y6kFxuXG/Pmff4udnvsxjW5Ojmd44by4R4r+8xmOyZc59QuN3tgk/WMG/efT9J/PcGo8d15RX8E0eqj+3n3oejB/7x5OvmoU3dPIn3PWZ4Zy3/Of/WeTBdefGk+TKWFevGRA/PN0sURcyz5MTwcXVBO6moty03oQU+tEV9voSKQ5OmrRGh7jhfMWDX6ZvniS3sFJ+l6+SPiVabpemaFnaIreUZNAPIWqPoeuSTz37BOY5hyHdyb0YunVJNLmC2StY1izp3nj1SbkoSe4fPEg2dQBugZnCiUiYZEmXartKx0QSXsBG6HtvyoYqrqfrni6aJymP4OuNaPqTehqTjUdj75OV8KkbziNf0ilO6EQjCv4YgaBIYNgVKUnYXH8jEWXrBGImyRn9uaNdDO67gIiXycpWKvehKFKaMlmtGQTaSOIrjahKU3oahtdsfkqNI2dLUPVlMkWA/Hu5ZMLAmCpreh6I7reQGCBIDCptS0Q4e6jKzan/9dvfITuuMHxwUlaTrxOMD5JMDan+w/HMphqfcEcitHIq5OnFzbWejO6uo+zo14OtP2AePRJpi4fYiTuRdca8Re55lqptg4oZRyxABDHY+cx1SYUs4lZJYBtz5BNn2MmuR9VyXHoQoHZ5dnjCwL4XOJsLlaIG4TiOsGoQt9omr6zaTqHFLpiOZXTE9OdBjX3Yagt+OKFaiko6/Scnryq5Crafvzz3NfASLqkfU8lA8K2bTriswWL7Yjarmax4ghb0yRCiWJvyJ+YRdMPFF6vN5LUGzk5OkEoauJLuLkzdwTiadqHDNKksZJtBQUnS21AU/fijxV2lXTFTUzlALraVtRRIo6U1kDnvEph9wjlGdABdMzn7iHtGgZbIqk3Lqgq3p3uLQRNOZDP7WQxyRIcmmc8ZZPTv1CALGlsbNsmlZxry9H0RoJDWi4t7h4X1TB1CWW2DzITV1ijRCiuFYyLjWdKGM6VGIhTIwrhUavg0IwAhn6E5489w4G2nURONfLEExs4f34f96/9d5ian94zWtG48KhF0jqCoftImS8uyH12/p/c+xVZbNfW5PpXwdCPoOvt/GJilPCoWXiPMybn3o6imocx9I7cYRxG0QPY9jsY5gk0o4MTI1OcGJkb9+yoWcptA0oMhEWxnXg2ehFda0LTmkjpDaiXOzje80My1n6S0w35hrKF3VifnETVellSnjMLU4YPf7w4P+WPJjHyKlPTGlHVJixrH+n0fhSlEV3PVeuKxsml76spcWEoW7yhcQtdbUNXD5BOtWNoPmam92CZIUw9jK7vQdP2EhwsfKOnM5HilfFkSVZlZzO517lc6ZRgFKaM/nzZVeLX31vFpYs9vHhqL5cnu5lVcjbqktVe/EyD0yVZl5tKXqHLdW8Uct9rU8fIWoN88z/ciaae4P2/UcWnPv5vUNUeHt/1nZwxVVoI5N8A6orrXJgpXbAEue4SXzyDP6HSHbM4Kr9+TftlzTxDaNAuYiyzpNYhR6Xv4shmi2KDzmEFS2/D0BowVAlD3YehtuS+i+BOk9BmnyYg60yl7BLGrDmygWzKpiNmcnTQwDD2XhMIXT2Ef16NpSOWXZZGs2Xpa/LPz6jG0wyNx9H1p6/64Cm1DezpBR80k8mQTqdZtWrVoteWyw1ZmAs2HBQfHcPFCckJrfTSAMvU6afbNsEFsqqGdmUuNLRmsK+cRvvpT3/Khz/8YW677TZs2+bWW2/Ftm1uueUWNE3jlltuIZPJUFVVxe23386dd96Jpi0c/WazWZLJ3quA0Ej0tXjR+ruiufe1l4OWBQg7C76oMk8qTPyD6VzwVBS5NmGXMDi6XjLUY0UvxqjqfpJm/YIRv76MrxAtaxPy8+M6p8asgiM6PoFhhvKp8BCG0b1gjHD33Xdj2zaZTAbbtpmamsIwDLLZLJlMxvl7KpUim81i2zbZbNY5/+CDDzrX27bN6tWrF1ihTdoYxtLnUvMpq4tnz6cK1tw/ZnJyPLWsL8ovKxBva8VxRVc8zeD5KKJTz76CLqqqqiKVSpFOp/noRz/KxMQEhmFQVZVb8qpVq1BV1dnoqqoqTNN0zldVVZFOp7Ftm0996lO8+OKLC98oCxnG88Z5H77hDIF5aZCAPIudsX4Ju8HzZJOlNz5VBEZ3XOeVc8PYtgEl8I+EZCxtkiT+WDHjBGJZTNte9je4lv/VrQz44+n872PkgZBX3h5cD5lk6IzNrdMfNxi/tDIvNK7Iy4xZoFPOvacQHMyQLWFBpdRk2TYdcg6M0Onlex9iPq3ce9Y2BKOlb1VcDrLJ0hVbORBgRX95wHYyouVOOYtQ6tj+6lQWv05ToQoQZUMVIMqEKkCUCVWAKBOqAFEmVAGiTKgCRJlQBYgyoQoQZUIVIMqEKkCUCVWAKBOqAFEm9P8BbYy5M7w7qVgAAAAASUVORK5CYII="/>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4" name="AutoShape 4" descr="data:image/png;base64,iVBORw0KGgoAAAANSUhEUgAAAGIAAACKCAYAAABRsp/hAAAdrklEQVR4nO2ce3Bb133n6SqOd5tu4zR9pGnHSSavetNkNq+N42TcjdJNlZ2xq667kcJNJbUR1+nKpiynsmYXG80ma9XldJ3xKhnUpiw+LinqSYIACFIkJMuyaMOmRQK4ICkpIl2/LYoSH7hvPO5n/wDO5QVBvUiQQlL8Zq4A8d5z7rnn+3v/fhdVVKgsqOpmL6BCOaoAUSZUAaJMqALEDZAsywBMTEwgyzLPPfccAwMDyLLsHIulChA3QF6vl3A4jCzLhMNhdu3ahSRJ1NXV4fP52LZt26LnrgBRIpJlmfHx8UWPrwCxBHrooYf4whe+gMfjwefzVVTTrwJVgCgTqgBRJlQBokyoAkSZ0KKBuJD3ENSJCdSJiesedyPXLsf4qbyLOX+eG32OUtOigYhJEhdkmWMeD8c8Hga8Xga8XgBCDz1E6KGHuCDLDHi9HPN4ADjj8xVcJ86LvwNIa9YA0F9Xxxmfzxnr/hTXBh54AID6r3zF+dv86874fIQeesj528jhwwDOOsT1kSefdOa4GVRRTWVCFSDKhCpAlAktCYjx8fGC/MqVci0TExMMDw8zcR3GcKFrrmfc9cx1pbkXO//V5r1RWjQQIgPpdRk4SZLYtWsXdXV11NfXU1dXB0A4HOauu+7i3nvvBcDj8eD1evHkDaXX62XHjh14vV5kWXYymmIuWZad7+Ke4XCYdevWAeDz+ZAkiZ07dwIQiUS47777nNzPunXr8Hg8yLLM5s2bnTWtXr3amdvr9SJJEpIkOfPX1dVRXV0NQG1tLXV1dc651tbWgmurq6uRJGmx21lRTeVCywbEtVLCpRDnXyVaNBAej4dwOMz27dvxer0F4ixJkqMuJElyVBHk1MjExISjutauXeuoIoDNmzc7In7fffcRDofZsWMHkUjEUV1CjYg1uFWWUB+7d+925o1EIng8HmddHo/HUWPuNYtPoXLEM0QiETZt2uRcK+YS+yDuu3HjxpUH4mp0vQb3eg3l1ZwA4QgslspFMpdkrGtra4lEIkiSxJo1axxuFSVEwTmSJDlGWHCuMJ7C6AvOGh8fZ+vWrQ4nwtWdgHvvvZe77rrLuU5Ii+BScf/169c7UllXV8fOnTuJRCLOWgE2btxYYIznc79bWj0ejyPNYl7xLIuhRQNRCpeyXLixHGjRQAjO3rx5cwEXigNyHFpbW+ucq6+vp6amBoD169cjy7LD5V6vl/Xr1wNzeldIjnBHxbzC3XW7rG5u3bp1a4EtEWsAHC5224La2lpnDmF3xDmPx0N9fb1jL8R5sWaxpurq6gJX/kZpRd3XUgRPy0HlsKZFAyH0p+AUwd07d+7E6/USiUQcLhEcJjygcDjscKHgXKBACgQHu7muvr4eyEna9u3bnYK91+t1PBa3h1ZXV8f69esde+P24Nz3CIfDbNq0yfGwNm7cyPj4OF6vly1bthQ8r7Aj89fmlsjF0LJLRDlw23y6mmQuNg2zVFqS1+SWgN27dzvctmPHDmCuIQtynCq4U3hJbq4X44XuF9zv9rwikQhr1qwp8P3dHCn0t9vGuDlYjKupqVkwrQGwe/dux+MS8YdYozsN8/Of/7zIBokxi6FKiqNMaNFACE7avn278114E1u3bi3lGv9FUEUiyoQqQJQJLbkw9MtI11Mwup5xpaQlF4bcjbfuaHN+gcXj8TieDsDOnTud6Fxcu2vXrqLcjvCE5heCNm3ahCzLrF27tsCvf/TRR5EkiS1btjhej/CiamtrCzy5+QUjEcWLuEh4SpFIhJ07d1JTU1MQdYvcmMh/CQ9rMVRS1bRUH/x6ObVUpVM3LSWDu5QucEFLiqxbW1sLuHF+vt7t69fX1zvcB7lMp/C0RA1BjJNlmerqaudawX3uOdyxgrt+INYkYgER5wipEhImMsfivu3t7c5zuWMMgG3btl0xYwBzMdVNl4hS6M4bbRoQ51Yycr+S1NzU5gGRyxe6NxKJFOhPd+5l27ZtTg5noRyU+C640J3pdOtrIWVbtmxBlmXq6+uprq525hGRL+CsSRT1RU1jfmOAyJe5q3/zpW1iYqKg+heJRJxrvV4vNTU1BfdeUSDKiUotFTcjP7akeoTwhHbu3InH43E4zq3vRY7I6/VSXV3tVNdE7glyOnb9+vWEw+GiusMDDzzgjBEZ27q6OrZv3+602rS3t/NAvg9WrMmdhV2ovi70+aZNmxZspRHn3BlbcX93rXzXrl0FErxYuqkScSOeylK8ml8GWnKFzq2z3ZlO8V1IhJCW+vp6R6cLr0p4MfNz+24vrL29vaAmLeoP69atK+rsEFwvPB33usqVfiVsxK8CVYAoEyppE/JCEeaNeiA3agsWmycaGBi46vmF/l/WuSZ3H4+IMN214JqamoLIGAq7NAAnZyNJEu3t7fzoRz8q6Aj5yU9+4txDeEzCJgjwRc5poevdtkMwTmtrq9NrNf93NIQ35K7ctbe3s23bNserEp1/C/U8LYZWPNd0I3MtZb7FZlhvFi2500+SJPbs2YMkSU520s3xDz/8cFHnXW1trSMBwvtxc5SQHpH53LhxoyN54vv1Zljr6uqcFn3Rkh+JRHj00UcL8lTz2/Pnt+XX19c73tnV6vUr3ulXodLSTQFiMWpifqvmjc7xK6ua3G/uuNMGIpCCnAF1t827AziRrPN6vWzfvr0geBPqTagQ8dtIMJde2LZtW0FKwm2QZVl22u/FnLIss2bNmoLWmrVr1xKJRJygVIwV7UDr1q0raKQT84mWGXeapqyM9Y3QjXDo1QovpeT0m5lGWZYGM8HpW7ZsKUj6iXM1NTWO4btWadN9L3eJcv48Ig0uOLy1tdWRAPerAEJaRWFKSGhNTY2TRrlW+6hYl5hflFeFdKwoEDdCpSptXotjF9vyv5wFn+ulJZVKBTetXr26oLQoUtpAQUocCtvXhV51u63ibU3RrOYuDIkivduFFWuZ76KKxgJheyDHwe77AgsmH8Va5jcKCGkTrriQXDHX9u3bF7udK/fq1mKvX+lUw/VSqdewaCAEp3s8HscDcnstdXV1jrcEc+VS0aYZDoedhmLhEbk9K+EFLVTgWchjcrfbuIs8Dz/8cEHg5m6Cnu/tuSXV7UGJv4sAVEipkCb36wkrDsR8KhdOhcWv5Wauf0lxhCjKRCIR2tvbC7hTcIr71a35nFdfX8/u3bsd6YlEItTW1ha097sTgzt27CiwA6I0GQ6HnTgAcCRUxCDusqaQSuHNiZccRawhpEY0y12v5ITD4Zv/eu9CHFgu0vHLQkt64V1wh2htcXszIoFWoeujStKvTKgCRJlQBYgyoZsKxPxknihjRiKRGzL2iwkgl5pWLzXdVCBED6lIQQhg3N3V4ruo/m3YsMGpbQu3132tx+Nh8+bNRCIRtm3bxoYNG5yOQBGAjY+PO2M2bNjgzHUzqaKayoQqQJQJVYAoE6oAUSZUAaJM6JcQCAXDzJKywQQumnDZAh1I2wApsG/uChdD5QtEFmyyGDb0RGfxxSyCQyYB+fqO9phJ91CGk/JlMrYNpMoanzIDIgt2lgndpidmFG1uV1yjM2Fw/JxJVxTaoyodcROfbPLpz9yNP2HSPqLRFdcJyCn8cpqAbDnjO2LT2Bkb7PKDpCyAyAA2NqF4koCsE4ybBOIZOuImPecy+BM6L40aBEY0mjoG+JNvf4/us1ke+3/72fiD7bw8ZnHLe24nGDOpuuU2jo1k6X55mve+7wO0RzWCIxb+hIXfBepU2s7duUwwKQsgemOXc5vv2qhjo2ne/1t3cuycTtuz5/HHdPrkKYKnTTrjJu1Rja64RftwboP9copgIsvhIZ3gaY3Nj/wc38nX+MRn7ubXVn2Ab32ntmD+YNykY8jE+pcORAq4ZNh0nzE5Opo7ekaT3L+ljv/8vVr+6DNfofP0JD0jKcJnZjkxOsX4hdMoug9DPYyqH0TXD6Lq+/PHERR9P7p+CFXv4vT5X3D8rE5oJEPfMPzxl77J/dU/4P6NP2T/82849wydSdM7YqEZqZu1FcDNAsK26Y4qdOe5s1POcPjFSf7mwf9D1Xs+QIecIhTP0hO/hKLtwVSfQdekRR2G2sZFtRd/3CQUTdF1Osmzr9qcPDtJR3zODnUNw4SWuSnbATcBiAwpQomcAfXLJuEzNr9++x186BNfxHc2QyiucuHi85hGK7omkTGbSCb3Y6SeYnryKWa1p0hpPWTTJ8hkutCtAJr+NOl0N+l0H9i9TF9uxjBbmZ15BnWqaQ4YvYlj8lsE5Wn6ojO0vTxLKKoSitpzKmvgEjYpVtp4rBgQNmDZdk6fJ0x6B1Os/sv/xqkzST72+W/SGVd5453j6MoBNBdHW+Y+krMtJGcPoqktJGcPs/WBbzF1uYWkupdXz+1F15rR1f1cmmxj+vJhNK2NZLIFywww+c4RZy5NmwMlNJjGL2cIybMcO2vQOWwX2BDs7Io6VysGRMqee9DOl2fpPzdFf2KGAy/P4I8raEojlnEKQ22+qqpJzjagJCV0bT+W0Y7vyP/mp49vwDIOkkkfYmZ6b577G9C11hxI8+ZQlWZ0fS+6eZhgXOfosMFPpec4NDCTd5NNAlELsiunqlYECAvb8Yr88TTBFy5wZOAtekazjL0zgKXkNkjRW8hm30VXD10RiMlLT2LqnahqgOnZRi5OHKb36I9RlQAXLrQwm2y9pt1Qkt05aVOaMbU2uhMQiqc4Imfpjs3SPqTkABlauSh9+YGwC0X+I5/5MlWrfg+/bDGjHUDVCznW0FvQtH1z/9caUYy9nD9/mFVV77kuA61pEr9WdRtasq9AwgytATL6glLSlxjDH7MIJTKEYxP442kCsklPQln2LYJlBiJr2wSHdLriKfxxg3+Q+vjAb38av6yjzfqvzLH68xiqhK4189sfqOI/ffvfYliH0fUGtPxGK3obarIZTWkkrbdgGQ2klNwGzxqt6FoLKbWf3//Q+1FnOnNqTd2P6bIT848Xzg4TjCc5OWpw5OVLczGNfGnZJWNZgRgYM+kfS9E3+Dr9r6aJjKU4NZZGMfswzR5Mszv/WXzY9hSmcQzD7MEwuzGNIBemBugfMzk1luLUmEX/WJr+8RT94ylOjaXoH0tzaizFy+NJLKMfTQuhpXLzpfReTOMUhnn0ive0jG5eGrvAqfMZ1m/4AS+M5eZ+cSxN2s7mUgDLRMsKhF/OEJBNwvEkJ87o+OIak8pz6FfhSrdK0hUfM0o9wWgWv2wSjKeuL+kXz+Yi7bjB8cQZdE3Cts0FVVJx3NFCVwz++Ovf5Td/62N5NztNUFaXVSqWBwg7Q2ci4zzEsyNJnj+bpu/0GIa+B12TOD2wm1Dof/DWm+0YRvEGpZRmQoMaAblw88OJJL5ohhdHklRV/Sbdr7xJe1Tldz70CT77pdV8+NNf56WxFL7nX3XG+GWLsxMDqPpepi8GMM1THOt9kt/94K08+cRfM/HOC7z+ag+f/cwq/uyeT2IqTfjkGT73tW+zNxh35uk/d2lZtguWAQjbhndUHC/p0Sf24fEG2T+YwUo25l3LZ0hpbeizjaS0FnT1YAEIl8z9BEaz+ag7zfs/+BECcpq+kSmqbv0dul++QPdZG3/MwienCCQsjiayHByYpO7g83QNJQnIFr6YQkeeIUIxG3/MJpncg5JsRFWa0NRGFGUPSrI55ySozVhGK7PWUxjpc3QlTD72yc/RFc/SlZdG7OVJhZReIjLQmY+cj43aVFW9j6CsM2O1o2sScuwx0umjPHd8B5p2kJHRJ3n3rUNcmmjBUhp57dIp/InZXE1h2KQvOkH/WY0DJ1/P+/gWQVnlUNyiK65ydPBd/PEp/LEMnXIGv5ymK54mOPg6PWfS/OPeHv76h4/lU+I55jDUhVRjM7rWCPY0aj6l0h0ziL1hUbXqvQSieu6ZopdLvmWwDEDMZGyCskmXbPK7n76HH/8siD8Gui7yRY2uB292/m8qEu/MnqQzYeGPZwnFNUJDM4RH8vWEuEWnnGVWO+R4VO7xuiah5j/H3o0QkKfoiaZpjyZp6ZPp6x8nGDPwx7MEZAsrryJVvQlNaSOTeY3ZZH5ONTePqT2DP5Gh65zOX1bX0hmHjqgKtlXqbSs9EP54Pod0LsP3/+5xwr8Aw2y5poFOqy10Jizah03+5P7v05lI8/X/WJ2TAtnE0vaiGvPm0JtRkgsZ4GaSShNj7wwSiGcJDGVp7z9HcCTF4ZiVl6wsuiZxOXmQWeUIqt5SHIFrLXTGpjhxJs37P/Q5OuWcupxVS71rywBE7xmT8IiB9OwIzcEo4WEbRT2Oqfox9MP544jr+2Es7SA9Z3Np6d4zFh//o6/xhbv+jGOjBq+cvYxmzF37V+vvQVXbePvtVlJWFx/7wz/A+7P/zs9+9rc8/uONmOYBJib2OfdI6h2Eoga9oyZ/V1dPR+QdeochPJqi/+wsumsdCx7GAY6P6jT3nSM8bNF7xqRvtMwl4sKM0MMGHbKKT7aIv5HAUPdiGI1gz5LUJDS1kPMGx3KeSXfc4rbb7+Dzf7qBI/E0/vilAi7X1BbefbuDlLGPj3z4X6No9RhmA7PTT6FoB5i+vJ8PffA9fPe/3pNP8OUidENpwienOCIbfPLz3+DjX/qLnFTETDSXalswSteb6ExM8Yd3fplDL+n5olKZA9Edt5jv02szxQ+a1Fogq5HUW7DUBjqHcw/YOazRNXQZv2zROazkUx71TE7t4W823sMdd7wPO9uHrj+NoezD0p4mqbeiqQ2oSiOZ7CFSmT3c/eU7ua2qCkPdh6W0oWsS0+a+HNijGY7HZulJ5NRMx+DrJA2JZNLH1GQPhunjwrutTFxsYHrKh65JnDgzwjfWPsiz/zxn8G27tGFFSYHokguB8A+nrxlEvTn7Ut4O6IRknZ8fPEl3zETX96HrzzAz80/8rx99l62196OqB1BNiZfHzhbUn+cOA8tqx1D2kTKO8L5VqzDNZkeiTshv4ktYBAZmeOSxxtyYxAyW3sLMzD9hTD+FZXSjqXsxkk0Yyba8RNXjTyQJyHOFpJ7TF8mWEIkSA1HYeeGXM1cXe62ZI3IuKXgifoEv3vMXdAypdEZTJI2cgdfUDiYvdWFouWxpIGoWbEhRp0csw0sjwxiaxD1f/QO++tU7nPvNGg0EZJ3eMzZtz7/rgPdW8ln2t9Tg73iE//v332G/9BDKVDvSMxty60y2OHGEOI7IFtjZku1dyYAw0sWb8tL52DVSCs10R0W1TucrazYSSKiYZk63p9Nt3PF7/4pJJe/XR3OqofO0RnDgMqGhSQ69NM3a7z/GZ7+xkb9vOeFs7ttT3RhqCzMzIeoeuy+fvpAI5msOna9M5lRVzCI4pFxjnY20D+kFz9aZsEhThkCkoQgIxejIua16Q959zVXShCuraRKBeDGAhtqCrraQ1g7yP3/4PQytAVU9MLcJMYvOoYsEh5I8WNeGfyBJaFCnc0idk8aoQdJoYfayD0Vpx9Bb0LVmLiSPLyhJitGArjVjqS1Yyj4spRXFkEgpEobSViQRoZHSZgBLBsTFVDEQqtqGabTx5msh/v0Xb+drX/0NTj73D9Q9/l10TULRDtIlq0XjdK0BXZP40ud+n8H+XEo7NDRddN1fPfIU2x4/wH/523/EFyu0T50JC0PN6fik8nQBh+f0feFc6dQwqtpNUjuAYjQXxj3KITpjhev0y1ky5aia3phK0z9mFRymEcI0jmIaPfnP7vz33Gcy+Tz9Y6kFxuXG/Pmff4udnvsxjW5Ojmd44by4R4r+8xmOyZc59QuN3tgk/WMG/efT9J/PcGo8d15RX8E0eqj+3n3oejB/7x5OvmoU3dPIn3PWZ4Zy3/Of/WeTBdefGk+TKWFevGRA/PN0sURcyz5MTwcXVBO6moty03oQU+tEV9voSKQ5OmrRGh7jhfMWDX6ZvniS3sFJ+l6+SPiVabpemaFnaIreUZNAPIWqPoeuSTz37BOY5hyHdyb0YunVJNLmC2StY1izp3nj1SbkoSe4fPEg2dQBugZnCiUiYZEmXartKx0QSXsBG6HtvyoYqrqfrni6aJymP4OuNaPqTehqTjUdj75OV8KkbziNf0ilO6EQjCv4YgaBIYNgVKUnYXH8jEWXrBGImyRn9uaNdDO67gIiXycpWKvehKFKaMlmtGQTaSOIrjahKU3oahtdsfkqNI2dLUPVlMkWA/Hu5ZMLAmCpreh6I7reQGCBIDCptS0Q4e6jKzan/9dvfITuuMHxwUlaTrxOMD5JMDan+w/HMphqfcEcitHIq5OnFzbWejO6uo+zo14OtP2AePRJpi4fYiTuRdca8Re55lqptg4oZRyxABDHY+cx1SYUs4lZJYBtz5BNn2MmuR9VyXHoQoHZ5dnjCwL4XOJsLlaIG4TiOsGoQt9omr6zaTqHFLpiOZXTE9OdBjX3Yagt+OKFaiko6/Scnryq5Crafvzz3NfASLqkfU8lA8K2bTriswWL7Yjarmax4ghb0yRCiWJvyJ+YRdMPFF6vN5LUGzk5OkEoauJLuLkzdwTiadqHDNKksZJtBQUnS21AU/fijxV2lXTFTUzlALraVtRRIo6U1kDnvEph9wjlGdABdMzn7iHtGgZbIqk3Lqgq3p3uLQRNOZDP7WQxyRIcmmc8ZZPTv1CALGlsbNsmlZxry9H0RoJDWi4t7h4X1TB1CWW2DzITV1ijRCiuFYyLjWdKGM6VGIhTIwrhUavg0IwAhn6E5489w4G2nURONfLEExs4f34f96/9d5ian94zWtG48KhF0jqCoftImS8uyH12/p/c+xVZbNfW5PpXwdCPoOvt/GJilPCoWXiPMybn3o6imocx9I7cYRxG0QPY9jsY5gk0o4MTI1OcGJkb9+yoWcptA0oMhEWxnXg2ehFda0LTmkjpDaiXOzje80My1n6S0w35hrKF3VifnETVellSnjMLU4YPf7w4P+WPJjHyKlPTGlHVJixrH+n0fhSlEV3PVeuKxsml76spcWEoW7yhcQtdbUNXD5BOtWNoPmam92CZIUw9jK7vQdP2EhwsfKOnM5HilfFkSVZlZzO517lc6ZRgFKaM/nzZVeLX31vFpYs9vHhqL5cnu5lVcjbqktVe/EyD0yVZl5tKXqHLdW8Uct9rU8fIWoN88z/ciaae4P2/UcWnPv5vUNUeHt/1nZwxVVoI5N8A6orrXJgpXbAEue4SXzyDP6HSHbM4Kr9+TftlzTxDaNAuYiyzpNYhR6Xv4shmi2KDzmEFS2/D0BowVAlD3YehtuS+i+BOk9BmnyYg60yl7BLGrDmygWzKpiNmcnTQwDD2XhMIXT2Ef16NpSOWXZZGs2Xpa/LPz6jG0wyNx9H1p6/64Cm1DezpBR80k8mQTqdZtWrVoteWyw1ZmAs2HBQfHcPFCckJrfTSAMvU6afbNsEFsqqGdmUuNLRmsK+cRvvpT3/Khz/8YW677TZs2+bWW2/Ftm1uueUWNE3jlltuIZPJUFVVxe23386dd96Jpi0c/WazWZLJ3quA0Ej0tXjR+ruiufe1l4OWBQg7C76oMk8qTPyD6VzwVBS5NmGXMDi6XjLUY0UvxqjqfpJm/YIRv76MrxAtaxPy8+M6p8asgiM6PoFhhvKp8BCG0b1gjHD33Xdj2zaZTAbbtpmamsIwDLLZLJlMxvl7KpUim81i2zbZbNY5/+CDDzrX27bN6tWrF1ihTdoYxtLnUvMpq4tnz6cK1tw/ZnJyPLWsL8ovKxBva8VxRVc8zeD5KKJTz76CLqqqqiKVSpFOp/noRz/KxMQEhmFQVZVb8qpVq1BV1dnoqqoqTNN0zldVVZFOp7Ftm0996lO8+OKLC98oCxnG88Z5H77hDIF5aZCAPIudsX4Ju8HzZJOlNz5VBEZ3XOeVc8PYtgEl8I+EZCxtkiT+WDHjBGJZTNte9je4lv/VrQz44+n872PkgZBX3h5cD5lk6IzNrdMfNxi/tDIvNK7Iy4xZoFPOvacQHMyQLWFBpdRk2TYdcg6M0Onlex9iPq3ce9Y2BKOlb1VcDrLJ0hVbORBgRX95wHYyouVOOYtQ6tj+6lQWv05ToQoQZUMVIMqEKkCUCVWAKBOqAFEmVAGiTKgCRJlQBYgyoQoQZUIVIMqEKkCUCVWAKBOqAFEm9P8BbYy5M7w7qVgAAAAASUVORK5CYII="/>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6" name="AutoShape 6" descr="data:image/png;base64,iVBORw0KGgoAAAANSUhEUgAAAGIAAACKCAYAAABRsp/hAAAdrklEQVR4nO2ce3Bb133n6SqOd5tu4zR9pGnHSSavetNkNq+N42TcjdJNlZ2xq667kcJNJbUR1+nKpiynsmYXG80ma9XldJ3xKhnUpiw+LinqSYIACFIkJMuyaMOmRQK4ICkpIl2/LYoSH7hvPO5n/wDO5QVBvUiQQlL8Zq4A8d5z7rnn+3v/fhdVVKgsqOpmL6BCOaoAUSZUAaJMqALEDZAsywBMTEwgyzLPPfccAwMDyLLsHIulChA3QF6vl3A4jCzLhMNhdu3ahSRJ1NXV4fP52LZt26LnrgBRIpJlmfHx8UWPrwCxBHrooYf4whe+gMfjwefzVVTTrwJVgCgTqgBRJlQBokyoAkSZ0KKBuJD3ENSJCdSJiesedyPXLsf4qbyLOX+eG32OUtOigYhJEhdkmWMeD8c8Hga8Xga8XgBCDz1E6KGHuCDLDHi9HPN4ADjj8xVcJ86LvwNIa9YA0F9Xxxmfzxnr/hTXBh54AID6r3zF+dv86874fIQeesj528jhwwDOOsT1kSefdOa4GVRRTWVCFSDKhCpAlAktCYjx8fGC/MqVci0TExMMDw8zcR3GcKFrrmfc9cx1pbkXO//V5r1RWjQQIgPpdRk4SZLYtWsXdXV11NfXU1dXB0A4HOauu+7i3nvvBcDj8eD1evHkDaXX62XHjh14vV5kWXYymmIuWZad7+Ke4XCYdevWAeDz+ZAkiZ07dwIQiUS47777nNzPunXr8Hg8yLLM5s2bnTWtXr3amdvr9SJJEpIkOfPX1dVRXV0NQG1tLXV1dc651tbWgmurq6uRJGmx21lRTeVCywbEtVLCpRDnXyVaNBAej4dwOMz27dvxer0F4ixJkqMuJElyVBHk1MjExISjutauXeuoIoDNmzc7In7fffcRDofZsWMHkUjEUV1CjYg1uFWWUB+7d+925o1EIng8HmddHo/HUWPuNYtPoXLEM0QiETZt2uRcK+YS+yDuu3HjxpUH4mp0vQb3eg3l1ZwA4QgslspFMpdkrGtra4lEIkiSxJo1axxuFSVEwTmSJDlGWHCuMJ7C6AvOGh8fZ+vWrQ4nwtWdgHvvvZe77rrLuU5Ii+BScf/169c7UllXV8fOnTuJRCLOWgE2btxYYIznc79bWj0ejyPNYl7xLIuhRQNRCpeyXLixHGjRQAjO3rx5cwEXigNyHFpbW+ucq6+vp6amBoD169cjy7LD5V6vl/Xr1wNzeldIjnBHxbzC3XW7rG5u3bp1a4EtEWsAHC5224La2lpnDmF3xDmPx0N9fb1jL8R5sWaxpurq6gJX/kZpRd3XUgRPy0HlsKZFAyH0p+AUwd07d+7E6/USiUQcLhEcJjygcDjscKHgXKBACgQHu7muvr4eyEna9u3bnYK91+t1PBa3h1ZXV8f69esde+P24Nz3CIfDbNq0yfGwNm7cyPj4OF6vly1bthQ8r7Aj89fmlsjF0LJLRDlw23y6mmQuNg2zVFqS1+SWgN27dzvctmPHDmCuIQtynCq4U3hJbq4X44XuF9zv9rwikQhr1qwp8P3dHCn0t9vGuDlYjKupqVkwrQGwe/dux+MS8YdYozsN8/Of/7zIBokxi6FKiqNMaNFACE7avn278114E1u3bi3lGv9FUEUiyoQqQJQJLbkw9MtI11Mwup5xpaQlF4bcjbfuaHN+gcXj8TieDsDOnTud6Fxcu2vXrqLcjvCE5heCNm3ahCzLrF27tsCvf/TRR5EkiS1btjhej/CiamtrCzy5+QUjEcWLuEh4SpFIhJ07d1JTU1MQdYvcmMh/CQ9rMVRS1bRUH/x6ObVUpVM3LSWDu5QucEFLiqxbW1sLuHF+vt7t69fX1zvcB7lMp/C0RA1BjJNlmerqaudawX3uOdyxgrt+INYkYgER5wipEhImMsfivu3t7c5zuWMMgG3btl0xYwBzMdVNl4hS6M4bbRoQ51Yycr+S1NzU5gGRyxe6NxKJFOhPd+5l27ZtTg5noRyU+C640J3pdOtrIWVbtmxBlmXq6+uprq525hGRL+CsSRT1RU1jfmOAyJe5q3/zpW1iYqKg+heJRJxrvV4vNTU1BfdeUSDKiUotFTcjP7akeoTwhHbu3InH43E4zq3vRY7I6/VSXV3tVNdE7glyOnb9+vWEw+GiusMDDzzgjBEZ27q6OrZv3+602rS3t/NAvg9WrMmdhV2ovi70+aZNmxZspRHn3BlbcX93rXzXrl0FErxYuqkScSOeylK8ml8GWnKFzq2z3ZlO8V1IhJCW+vp6R6cLr0p4MfNz+24vrL29vaAmLeoP69atK+rsEFwvPB33usqVfiVsxK8CVYAoEyppE/JCEeaNeiA3agsWmycaGBi46vmF/l/WuSZ3H4+IMN214JqamoLIGAq7NAAnZyNJEu3t7fzoRz8q6Aj5yU9+4txDeEzCJgjwRc5poevdtkMwTmtrq9NrNf93NIQ35K7ctbe3s23bNserEp1/C/U8LYZWPNd0I3MtZb7FZlhvFi2500+SJPbs2YMkSU520s3xDz/8cFHnXW1trSMBwvtxc5SQHpH53LhxoyN54vv1Zljr6uqcFn3Rkh+JRHj00UcL8lTz2/Pnt+XX19c73tnV6vUr3ulXodLSTQFiMWpifqvmjc7xK6ua3G/uuNMGIpCCnAF1t827AziRrPN6vWzfvr0geBPqTagQ8dtIMJde2LZtW0FKwm2QZVl22u/FnLIss2bNmoLWmrVr1xKJRJygVIwV7UDr1q0raKQT84mWGXeapqyM9Y3QjXDo1QovpeT0m5lGWZYGM8HpW7ZsKUj6iXM1NTWO4btWadN9L3eJcv48Ig0uOLy1tdWRAPerAEJaRWFKSGhNTY2TRrlW+6hYl5hflFeFdKwoEDdCpSptXotjF9vyv5wFn+ulJZVKBTetXr26oLQoUtpAQUocCtvXhV51u63ibU3RrOYuDIkivduFFWuZ76KKxgJheyDHwe77AgsmH8Va5jcKCGkTrriQXDHX9u3bF7udK/fq1mKvX+lUw/VSqdewaCAEp3s8HscDcnstdXV1jrcEc+VS0aYZDoedhmLhEbk9K+EFLVTgWchjcrfbuIs8Dz/8cEHg5m6Cnu/tuSXV7UGJv4sAVEipkCb36wkrDsR8KhdOhcWv5Wauf0lxhCjKRCIR2tvbC7hTcIr71a35nFdfX8/u3bsd6YlEItTW1ha097sTgzt27CiwA6I0GQ6HnTgAcCRUxCDusqaQSuHNiZccRawhpEY0y12v5ITD4Zv/eu9CHFgu0vHLQkt64V1wh2htcXszIoFWoeujStKvTKgCRJlQBYgyoZsKxPxknihjRiKRGzL2iwkgl5pWLzXdVCBED6lIQQhg3N3V4ruo/m3YsMGpbQu3132tx+Nh8+bNRCIRtm3bxoYNG5yOQBGAjY+PO2M2bNjgzHUzqaKayoQqQJQJVYAoE6oAUSZUAaJM6JcQCAXDzJKywQQumnDZAh1I2wApsG/uChdD5QtEFmyyGDb0RGfxxSyCQyYB+fqO9phJ91CGk/JlMrYNpMoanzIDIgt2lgndpidmFG1uV1yjM2Fw/JxJVxTaoyodcROfbPLpz9yNP2HSPqLRFdcJyCn8cpqAbDnjO2LT2Bkb7PKDpCyAyAA2NqF4koCsE4ybBOIZOuImPecy+BM6L40aBEY0mjoG+JNvf4/us1ke+3/72fiD7bw8ZnHLe24nGDOpuuU2jo1k6X55mve+7wO0RzWCIxb+hIXfBepU2s7duUwwKQsgemOXc5vv2qhjo2ne/1t3cuycTtuz5/HHdPrkKYKnTTrjJu1Rja64RftwboP9copgIsvhIZ3gaY3Nj/wc38nX+MRn7ubXVn2Ab32ntmD+YNykY8jE+pcORAq4ZNh0nzE5Opo7ekaT3L+ljv/8vVr+6DNfofP0JD0jKcJnZjkxOsX4hdMoug9DPYyqH0TXD6Lq+/PHERR9P7p+CFXv4vT5X3D8rE5oJEPfMPzxl77J/dU/4P6NP2T/82849wydSdM7YqEZqZu1FcDNAsK26Y4qdOe5s1POcPjFSf7mwf9D1Xs+QIecIhTP0hO/hKLtwVSfQdekRR2G2sZFtRd/3CQUTdF1Osmzr9qcPDtJR3zODnUNw4SWuSnbATcBiAwpQomcAfXLJuEzNr9++x186BNfxHc2QyiucuHi85hGK7omkTGbSCb3Y6SeYnryKWa1p0hpPWTTJ8hkutCtAJr+NOl0N+l0H9i9TF9uxjBbmZ15BnWqaQ4YvYlj8lsE5Wn6ojO0vTxLKKoSitpzKmvgEjYpVtp4rBgQNmDZdk6fJ0x6B1Os/sv/xqkzST72+W/SGVd5453j6MoBNBdHW+Y+krMtJGcPoqktJGcPs/WBbzF1uYWkupdXz+1F15rR1f1cmmxj+vJhNK2NZLIFywww+c4RZy5NmwMlNJjGL2cIybMcO2vQOWwX2BDs7Io6VysGRMqee9DOl2fpPzdFf2KGAy/P4I8raEojlnEKQ22+qqpJzjagJCV0bT+W0Y7vyP/mp49vwDIOkkkfYmZ6b577G9C11hxI8+ZQlWZ0fS+6eZhgXOfosMFPpec4NDCTd5NNAlELsiunqlYECAvb8Yr88TTBFy5wZOAtekazjL0zgKXkNkjRW8hm30VXD10RiMlLT2LqnahqgOnZRi5OHKb36I9RlQAXLrQwm2y9pt1Qkt05aVOaMbU2uhMQiqc4Imfpjs3SPqTkABlauSh9+YGwC0X+I5/5MlWrfg+/bDGjHUDVCznW0FvQtH1z/9caUYy9nD9/mFVV77kuA61pEr9WdRtasq9AwgytATL6glLSlxjDH7MIJTKEYxP442kCsklPQln2LYJlBiJr2wSHdLriKfxxg3+Q+vjAb38av6yjzfqvzLH68xiqhK4189sfqOI/ffvfYliH0fUGtPxGK3obarIZTWkkrbdgGQ2klNwGzxqt6FoLKbWf3//Q+1FnOnNqTd2P6bIT848Xzg4TjCc5OWpw5OVLczGNfGnZJWNZgRgYM+kfS9E3+Dr9r6aJjKU4NZZGMfswzR5Mszv/WXzY9hSmcQzD7MEwuzGNIBemBugfMzk1luLUmEX/WJr+8RT94ylOjaXoH0tzaizFy+NJLKMfTQuhpXLzpfReTOMUhnn0ive0jG5eGrvAqfMZ1m/4AS+M5eZ+cSxN2s7mUgDLRMsKhF/OEJBNwvEkJ87o+OIak8pz6FfhSrdK0hUfM0o9wWgWv2wSjKeuL+kXz+Yi7bjB8cQZdE3Cts0FVVJx3NFCVwz++Ovf5Td/62N5NztNUFaXVSqWBwg7Q2ci4zzEsyNJnj+bpu/0GIa+B12TOD2wm1Dof/DWm+0YRvEGpZRmQoMaAblw88OJJL5ohhdHklRV/Sbdr7xJe1Tldz70CT77pdV8+NNf56WxFL7nX3XG+GWLsxMDqPpepi8GMM1THOt9kt/94K08+cRfM/HOC7z+ag+f/cwq/uyeT2IqTfjkGT73tW+zNxh35uk/d2lZtguWAQjbhndUHC/p0Sf24fEG2T+YwUo25l3LZ0hpbeizjaS0FnT1YAEIl8z9BEaz+ag7zfs/+BECcpq+kSmqbv0dul++QPdZG3/MwienCCQsjiayHByYpO7g83QNJQnIFr6YQkeeIUIxG3/MJpncg5JsRFWa0NRGFGUPSrI55ySozVhGK7PWUxjpc3QlTD72yc/RFc/SlZdG7OVJhZReIjLQmY+cj43aVFW9j6CsM2O1o2sScuwx0umjPHd8B5p2kJHRJ3n3rUNcmmjBUhp57dIp/InZXE1h2KQvOkH/WY0DJ1/P+/gWQVnlUNyiK65ydPBd/PEp/LEMnXIGv5ymK54mOPg6PWfS/OPeHv76h4/lU+I55jDUhVRjM7rWCPY0aj6l0h0ziL1hUbXqvQSieu6ZopdLvmWwDEDMZGyCskmXbPK7n76HH/8siD8Gui7yRY2uB292/m8qEu/MnqQzYeGPZwnFNUJDM4RH8vWEuEWnnGVWO+R4VO7xuiah5j/H3o0QkKfoiaZpjyZp6ZPp6x8nGDPwx7MEZAsrryJVvQlNaSOTeY3ZZH5ONTePqT2DP5Gh65zOX1bX0hmHjqgKtlXqbSs9EP54Pod0LsP3/+5xwr8Aw2y5poFOqy10Jizah03+5P7v05lI8/X/WJ2TAtnE0vaiGvPm0JtRkgsZ4GaSShNj7wwSiGcJDGVp7z9HcCTF4ZiVl6wsuiZxOXmQWeUIqt5SHIFrLXTGpjhxJs37P/Q5OuWcupxVS71rywBE7xmT8IiB9OwIzcEo4WEbRT2Oqfox9MP544jr+2Es7SA9Z3Np6d4zFh//o6/xhbv+jGOjBq+cvYxmzF37V+vvQVXbePvtVlJWFx/7wz/A+7P/zs9+9rc8/uONmOYBJib2OfdI6h2Eoga9oyZ/V1dPR+QdeochPJqi/+wsumsdCx7GAY6P6jT3nSM8bNF7xqRvtMwl4sKM0MMGHbKKT7aIv5HAUPdiGI1gz5LUJDS1kPMGx3KeSXfc4rbb7+Dzf7qBI/E0/vilAi7X1BbefbuDlLGPj3z4X6No9RhmA7PTT6FoB5i+vJ8PffA9fPe/3pNP8OUidENpwienOCIbfPLz3+DjX/qLnFTETDSXalswSteb6ExM8Yd3fplDL+n5olKZA9Edt5jv02szxQ+a1Fogq5HUW7DUBjqHcw/YOazRNXQZv2zROazkUx71TE7t4W823sMdd7wPO9uHrj+NoezD0p4mqbeiqQ2oSiOZ7CFSmT3c/eU7ua2qCkPdh6W0oWsS0+a+HNijGY7HZulJ5NRMx+DrJA2JZNLH1GQPhunjwrutTFxsYHrKh65JnDgzwjfWPsiz/zxn8G27tGFFSYHokguB8A+nrxlEvTn7Ut4O6IRknZ8fPEl3zETX96HrzzAz80/8rx99l62196OqB1BNiZfHzhbUn+cOA8tqx1D2kTKO8L5VqzDNZkeiTshv4ktYBAZmeOSxxtyYxAyW3sLMzD9hTD+FZXSjqXsxkk0Yyba8RNXjTyQJyHOFpJ7TF8mWEIkSA1HYeeGXM1cXe62ZI3IuKXgifoEv3vMXdAypdEZTJI2cgdfUDiYvdWFouWxpIGoWbEhRp0csw0sjwxiaxD1f/QO++tU7nPvNGg0EZJ3eMzZtz7/rgPdW8ln2t9Tg73iE//v332G/9BDKVDvSMxty60y2OHGEOI7IFtjZku1dyYAw0sWb8tL52DVSCs10R0W1TucrazYSSKiYZk63p9Nt3PF7/4pJJe/XR3OqofO0RnDgMqGhSQ69NM3a7z/GZ7+xkb9vOeFs7ttT3RhqCzMzIeoeuy+fvpAI5msOna9M5lRVzCI4pFxjnY20D+kFz9aZsEhThkCkoQgIxejIua16Q959zVXShCuraRKBeDGAhtqCrraQ1g7yP3/4PQytAVU9MLcJMYvOoYsEh5I8WNeGfyBJaFCnc0idk8aoQdJoYfayD0Vpx9Bb0LVmLiSPLyhJitGArjVjqS1Yyj4spRXFkEgpEobSViQRoZHSZgBLBsTFVDEQqtqGabTx5msh/v0Xb+drX/0NTj73D9Q9/l10TULRDtIlq0XjdK0BXZP40ud+n8H+XEo7NDRddN1fPfIU2x4/wH/523/EFyu0T50JC0PN6fik8nQBh+f0feFc6dQwqtpNUjuAYjQXxj3KITpjhev0y1ky5aia3phK0z9mFRymEcI0jmIaPfnP7vz33Gcy+Tz9Y6kFxuXG/Pmff4udnvsxjW5Ojmd44by4R4r+8xmOyZc59QuN3tgk/WMG/efT9J/PcGo8d15RX8E0eqj+3n3oejB/7x5OvmoU3dPIn3PWZ4Zy3/Of/WeTBdefGk+TKWFevGRA/PN0sURcyz5MTwcXVBO6moty03oQU+tEV9voSKQ5OmrRGh7jhfMWDX6ZvniS3sFJ+l6+SPiVabpemaFnaIreUZNAPIWqPoeuSTz37BOY5hyHdyb0YunVJNLmC2StY1izp3nj1SbkoSe4fPEg2dQBugZnCiUiYZEmXartKx0QSXsBG6HtvyoYqrqfrni6aJymP4OuNaPqTehqTjUdj75OV8KkbziNf0ilO6EQjCv4YgaBIYNgVKUnYXH8jEWXrBGImyRn9uaNdDO67gIiXycpWKvehKFKaMlmtGQTaSOIrjahKU3oahtdsfkqNI2dLUPVlMkWA/Hu5ZMLAmCpreh6I7reQGCBIDCptS0Q4e6jKzan/9dvfITuuMHxwUlaTrxOMD5JMDan+w/HMphqfcEcitHIq5OnFzbWejO6uo+zo14OtP2AePRJpi4fYiTuRdca8Re55lqptg4oZRyxABDHY+cx1SYUs4lZJYBtz5BNn2MmuR9VyXHoQoHZ5dnjCwL4XOJsLlaIG4TiOsGoQt9omr6zaTqHFLpiOZXTE9OdBjX3Yagt+OKFaiko6/Scnryq5Crafvzz3NfASLqkfU8lA8K2bTriswWL7Yjarmax4ghb0yRCiWJvyJ+YRdMPFF6vN5LUGzk5OkEoauJLuLkzdwTiadqHDNKksZJtBQUnS21AU/fijxV2lXTFTUzlALraVtRRIo6U1kDnvEph9wjlGdABdMzn7iHtGgZbIqk3Lqgq3p3uLQRNOZDP7WQxyRIcmmc8ZZPTv1CALGlsbNsmlZxry9H0RoJDWi4t7h4X1TB1CWW2DzITV1ijRCiuFYyLjWdKGM6VGIhTIwrhUavg0IwAhn6E5489w4G2nURONfLEExs4f34f96/9d5ian94zWtG48KhF0jqCoftImS8uyH12/p/c+xVZbNfW5PpXwdCPoOvt/GJilPCoWXiPMybn3o6imocx9I7cYRxG0QPY9jsY5gk0o4MTI1OcGJkb9+yoWcptA0oMhEWxnXg2ehFda0LTmkjpDaiXOzje80My1n6S0w35hrKF3VifnETVellSnjMLU4YPf7w4P+WPJjHyKlPTGlHVJixrH+n0fhSlEV3PVeuKxsml76spcWEoW7yhcQtdbUNXD5BOtWNoPmam92CZIUw9jK7vQdP2EhwsfKOnM5HilfFkSVZlZzO517lc6ZRgFKaM/nzZVeLX31vFpYs9vHhqL5cnu5lVcjbqktVe/EyD0yVZl5tKXqHLdW8Uct9rU8fIWoN88z/ciaae4P2/UcWnPv5vUNUeHt/1nZwxVVoI5N8A6orrXJgpXbAEue4SXzyDP6HSHbM4Kr9+TftlzTxDaNAuYiyzpNYhR6Xv4shmi2KDzmEFS2/D0BowVAlD3YehtuS+i+BOk9BmnyYg60yl7BLGrDmygWzKpiNmcnTQwDD2XhMIXT2Ef16NpSOWXZZGs2Xpa/LPz6jG0wyNx9H1p6/64Cm1DezpBR80k8mQTqdZtWrVoteWyw1ZmAs2HBQfHcPFCckJrfTSAMvU6afbNsEFsqqGdmUuNLRmsK+cRvvpT3/Khz/8YW677TZs2+bWW2/Ftm1uueUWNE3jlltuIZPJUFVVxe23386dd96Jpi0c/WazWZLJ3quA0Ej0tXjR+ruiufe1l4OWBQg7C76oMk8qTPyD6VzwVBS5NmGXMDi6XjLUY0UvxqjqfpJm/YIRv76MrxAtaxPy8+M6p8asgiM6PoFhhvKp8BCG0b1gjHD33Xdj2zaZTAbbtpmamsIwDLLZLJlMxvl7KpUim81i2zbZbNY5/+CDDzrX27bN6tWrF1ihTdoYxtLnUvMpq4tnz6cK1tw/ZnJyPLWsL8ovKxBva8VxRVc8zeD5KKJTz76CLqqqqiKVSpFOp/noRz/KxMQEhmFQVZVb8qpVq1BV1dnoqqoqTNN0zldVVZFOp7Ftm0996lO8+OKLC98oCxnG88Z5H77hDIF5aZCAPIudsX4Ju8HzZJOlNz5VBEZ3XOeVc8PYtgEl8I+EZCxtkiT+WDHjBGJZTNte9je4lv/VrQz44+n872PkgZBX3h5cD5lk6IzNrdMfNxi/tDIvNK7Iy4xZoFPOvacQHMyQLWFBpdRk2TYdcg6M0Onlex9iPq3ce9Y2BKOlb1VcDrLJ0hVbORBgRX95wHYyouVOOYtQ6tj+6lQWv05ToQoQZUMVIMqEKkCUCVWAKBOqAFEmVAGiTKgCRJlQBYgyoQoQZUIVIMqEKkCUCVWAKBOqAFEm9P8BbYy5M7w7qVgAAAAASUVORK5CYII="/>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7" name="Picture 7"/>
          <p:cNvPicPr>
            <a:picLocks noChangeAspect="1" noChangeArrowheads="1"/>
          </p:cNvPicPr>
          <p:nvPr/>
        </p:nvPicPr>
        <p:blipFill>
          <a:blip r:embed="rId2" cstate="print"/>
          <a:srcRect/>
          <a:stretch>
            <a:fillRect/>
          </a:stretch>
        </p:blipFill>
        <p:spPr bwMode="auto">
          <a:xfrm>
            <a:off x="6300192" y="4500319"/>
            <a:ext cx="2088232" cy="2357681"/>
          </a:xfrm>
          <a:prstGeom prst="rect">
            <a:avLst/>
          </a:prstGeom>
          <a:noFill/>
          <a:ln w="9525">
            <a:noFill/>
            <a:miter lim="800000"/>
            <a:headEnd/>
            <a:tailEnd/>
          </a:ln>
          <a:effectLst/>
        </p:spPr>
      </p:pic>
      <p:pic>
        <p:nvPicPr>
          <p:cNvPr id="5128" name="Picture 8"/>
          <p:cNvPicPr>
            <a:picLocks noChangeAspect="1" noChangeArrowheads="1"/>
          </p:cNvPicPr>
          <p:nvPr/>
        </p:nvPicPr>
        <p:blipFill>
          <a:blip r:embed="rId3" cstate="print"/>
          <a:srcRect/>
          <a:stretch>
            <a:fillRect/>
          </a:stretch>
        </p:blipFill>
        <p:spPr bwMode="auto">
          <a:xfrm>
            <a:off x="1043608" y="4005662"/>
            <a:ext cx="2592288" cy="2852338"/>
          </a:xfrm>
          <a:prstGeom prst="rect">
            <a:avLst/>
          </a:prstGeom>
          <a:noFill/>
          <a:ln w="9525">
            <a:noFill/>
            <a:miter lim="800000"/>
            <a:headEnd/>
            <a:tailEnd/>
          </a:ln>
          <a:effectLst/>
        </p:spPr>
      </p:pic>
      <p:sp>
        <p:nvSpPr>
          <p:cNvPr id="12" name="مستطيل 11"/>
          <p:cNvSpPr/>
          <p:nvPr/>
        </p:nvSpPr>
        <p:spPr>
          <a:xfrm>
            <a:off x="2555776" y="539388"/>
            <a:ext cx="3736920"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dirty="0" smtClean="0"/>
              <a:t>canvas EUR Healthy People  2020</a:t>
            </a:r>
            <a:endParaRPr lang="en-US" dirty="0"/>
          </a:p>
        </p:txBody>
      </p:sp>
      <p:sp>
        <p:nvSpPr>
          <p:cNvPr id="13" name="مستطيل 12"/>
          <p:cNvSpPr/>
          <p:nvPr/>
        </p:nvSpPr>
        <p:spPr>
          <a:xfrm>
            <a:off x="179512" y="980728"/>
            <a:ext cx="8820472" cy="347787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2000" b="1" dirty="0" smtClean="0"/>
              <a:t>Addressing the interacting determinants of health </a:t>
            </a:r>
          </a:p>
          <a:p>
            <a:pPr algn="just" rtl="0"/>
            <a:endParaRPr lang="en-US" sz="2000" b="1" dirty="0" smtClean="0"/>
          </a:p>
          <a:p>
            <a:pPr algn="just" rtl="0"/>
            <a:r>
              <a:rPr lang="en-US" sz="2000" dirty="0" smtClean="0"/>
              <a:t>130. Health 2020 as a whole highlights the very real health challenges that countries face across the Region. Although the pattern in each  country may vary, the key overarching issues increasingly apply to all. </a:t>
            </a:r>
          </a:p>
          <a:p>
            <a:pPr algn="just" rtl="0"/>
            <a:endParaRPr lang="en-US" sz="2000" dirty="0" smtClean="0"/>
          </a:p>
          <a:p>
            <a:pPr algn="just" rtl="0"/>
            <a:r>
              <a:rPr lang="en-US" sz="2000" dirty="0" smtClean="0"/>
              <a:t>However,  Health 2020 goes beyond merely describing the issues; it  focuses on potential solutions and areas where the evidence suggests that positive action can have important effects. In doing so, it provides an underpinning framework based on the  importance of adopting strategic approaches that assess challenges from a whole-system  perspective. </a:t>
            </a:r>
            <a:endParaRPr lang="en-US" sz="2000" dirty="0"/>
          </a:p>
        </p:txBody>
      </p:sp>
      <p:sp>
        <p:nvSpPr>
          <p:cNvPr id="14" name="مستطيل 13"/>
          <p:cNvSpPr/>
          <p:nvPr/>
        </p:nvSpPr>
        <p:spPr>
          <a:xfrm>
            <a:off x="35496" y="107340"/>
            <a:ext cx="6984776"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b="1" dirty="0" smtClean="0"/>
              <a:t>Addressing the interacting determinants of health </a:t>
            </a:r>
          </a:p>
        </p:txBody>
      </p:sp>
    </p:spTree>
  </p:cSld>
  <p:clrMapOvr>
    <a:masterClrMapping/>
  </p:clrMapOvr>
  <p:transition>
    <p:push dir="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2714620"/>
            <a:ext cx="8215370" cy="3500462"/>
          </a:xfrm>
        </p:spPr>
        <p:style>
          <a:lnRef idx="3">
            <a:schemeClr val="lt1"/>
          </a:lnRef>
          <a:fillRef idx="1">
            <a:schemeClr val="dk1"/>
          </a:fillRef>
          <a:effectRef idx="1">
            <a:schemeClr val="dk1"/>
          </a:effectRef>
          <a:fontRef idx="minor">
            <a:schemeClr val="lt1"/>
          </a:fontRef>
        </p:style>
        <p:txBody>
          <a:bodyPr/>
          <a:lstStyle/>
          <a:p>
            <a:pPr algn="ctr" rtl="0"/>
            <a:r>
              <a:rPr lang="en-US" sz="2000" i="1" dirty="0" smtClean="0">
                <a:effectLst/>
                <a:latin typeface="Times New Roman" pitchFamily="18" charset="0"/>
                <a:cs typeface="Times New Roman" pitchFamily="18" charset="0"/>
              </a:rPr>
              <a:t>You know more than any reference and sources. </a:t>
            </a:r>
            <a:br>
              <a:rPr lang="en-US" sz="2000" i="1" dirty="0" smtClean="0">
                <a:effectLst/>
                <a:latin typeface="Times New Roman" pitchFamily="18" charset="0"/>
                <a:cs typeface="Times New Roman" pitchFamily="18" charset="0"/>
              </a:rPr>
            </a:br>
            <a:r>
              <a:rPr lang="en-US" sz="2000" i="1" dirty="0" smtClean="0">
                <a:effectLst/>
                <a:latin typeface="Times New Roman" pitchFamily="18" charset="0"/>
                <a:cs typeface="Times New Roman" pitchFamily="18" charset="0"/>
              </a:rPr>
              <a:t/>
            </a:r>
            <a:br>
              <a:rPr lang="en-US" sz="2000" i="1" dirty="0" smtClean="0">
                <a:effectLst/>
                <a:latin typeface="Times New Roman" pitchFamily="18" charset="0"/>
                <a:cs typeface="Times New Roman" pitchFamily="18" charset="0"/>
              </a:rPr>
            </a:br>
            <a:r>
              <a:rPr lang="en-US" sz="2000" i="1" dirty="0" smtClean="0">
                <a:effectLst/>
                <a:latin typeface="Times New Roman" pitchFamily="18" charset="0"/>
                <a:cs typeface="Times New Roman" pitchFamily="18" charset="0"/>
              </a:rPr>
              <a:t/>
            </a:r>
            <a:br>
              <a:rPr lang="en-US" sz="2000" i="1" dirty="0" smtClean="0">
                <a:effectLst/>
                <a:latin typeface="Times New Roman" pitchFamily="18" charset="0"/>
                <a:cs typeface="Times New Roman" pitchFamily="18" charset="0"/>
              </a:rPr>
            </a:br>
            <a:r>
              <a:rPr lang="en-US" sz="2000" i="1" dirty="0" smtClean="0">
                <a:effectLst/>
                <a:latin typeface="Times New Roman" pitchFamily="18" charset="0"/>
                <a:cs typeface="Times New Roman" pitchFamily="18" charset="0"/>
              </a:rPr>
              <a:t>As It is in English, visit this site</a:t>
            </a:r>
            <a:br>
              <a:rPr lang="en-US" sz="2000" i="1" dirty="0" smtClean="0">
                <a:effectLst/>
                <a:latin typeface="Times New Roman" pitchFamily="18" charset="0"/>
                <a:cs typeface="Times New Roman" pitchFamily="18" charset="0"/>
              </a:rPr>
            </a:br>
            <a:r>
              <a:rPr lang="en-US" sz="2000" i="1" dirty="0" smtClean="0">
                <a:effectLst/>
                <a:latin typeface="Times New Roman" pitchFamily="18" charset="0"/>
                <a:cs typeface="Times New Roman" pitchFamily="18" charset="0"/>
              </a:rPr>
              <a:t/>
            </a:r>
            <a:br>
              <a:rPr lang="en-US" sz="2000" i="1" dirty="0" smtClean="0">
                <a:effectLst/>
                <a:latin typeface="Times New Roman" pitchFamily="18" charset="0"/>
                <a:cs typeface="Times New Roman" pitchFamily="18" charset="0"/>
              </a:rPr>
            </a:br>
            <a:r>
              <a:rPr lang="en-US" sz="2000" i="1" dirty="0" smtClean="0">
                <a:effectLst/>
                <a:latin typeface="Times New Roman" pitchFamily="18" charset="0"/>
                <a:cs typeface="Times New Roman" pitchFamily="18" charset="0"/>
              </a:rPr>
              <a:t> </a:t>
            </a:r>
            <a:r>
              <a:rPr lang="en-US" sz="2000" i="1" dirty="0" smtClean="0">
                <a:effectLst/>
                <a:latin typeface="Times New Roman" pitchFamily="18" charset="0"/>
                <a:cs typeface="Times New Roman" pitchFamily="18" charset="0"/>
                <a:hlinkClick r:id="rId3"/>
              </a:rPr>
              <a:t>http://www.cyborlink.com/besite/saudi-arabia.htm</a:t>
            </a:r>
            <a:r>
              <a:rPr lang="en-US" sz="2000" i="1" dirty="0" smtClean="0">
                <a:effectLst/>
                <a:latin typeface="Times New Roman" pitchFamily="18" charset="0"/>
                <a:cs typeface="Times New Roman" pitchFamily="18" charset="0"/>
              </a:rPr>
              <a:t> </a:t>
            </a:r>
            <a:br>
              <a:rPr lang="en-US" sz="2000" i="1" dirty="0" smtClean="0">
                <a:effectLst/>
                <a:latin typeface="Times New Roman" pitchFamily="18" charset="0"/>
                <a:cs typeface="Times New Roman" pitchFamily="18" charset="0"/>
              </a:rPr>
            </a:br>
            <a:r>
              <a:rPr lang="en-US" sz="1800" dirty="0" smtClean="0">
                <a:hlinkClick r:id="rId4"/>
              </a:rPr>
              <a:t>http://www.missionislam.com/health/index.htm</a:t>
            </a:r>
            <a:r>
              <a:rPr lang="en-US" sz="1800" dirty="0" smtClean="0"/>
              <a:t>  </a:t>
            </a:r>
            <a:r>
              <a:rPr lang="en-US" sz="2000" i="1" dirty="0" smtClean="0">
                <a:effectLst/>
                <a:latin typeface="Times New Roman" pitchFamily="18" charset="0"/>
                <a:cs typeface="Times New Roman" pitchFamily="18" charset="0"/>
              </a:rPr>
              <a:t/>
            </a:r>
            <a:br>
              <a:rPr lang="en-US" sz="2000" i="1" dirty="0" smtClean="0">
                <a:effectLst/>
                <a:latin typeface="Times New Roman" pitchFamily="18" charset="0"/>
                <a:cs typeface="Times New Roman" pitchFamily="18" charset="0"/>
              </a:rPr>
            </a:br>
            <a:r>
              <a:rPr lang="en-US" sz="2000" i="1" dirty="0" smtClean="0">
                <a:effectLst/>
                <a:latin typeface="Times New Roman" pitchFamily="18" charset="0"/>
                <a:cs typeface="Times New Roman" pitchFamily="18" charset="0"/>
              </a:rPr>
              <a:t>and others </a:t>
            </a:r>
            <a:br>
              <a:rPr lang="en-US" sz="2000" i="1" dirty="0" smtClean="0">
                <a:effectLst/>
                <a:latin typeface="Times New Roman" pitchFamily="18" charset="0"/>
                <a:cs typeface="Times New Roman" pitchFamily="18" charset="0"/>
              </a:rPr>
            </a:br>
            <a:r>
              <a:rPr lang="en-US" sz="2000" i="1" dirty="0" smtClean="0">
                <a:effectLst/>
                <a:latin typeface="Times New Roman" pitchFamily="18" charset="0"/>
                <a:cs typeface="Times New Roman" pitchFamily="18" charset="0"/>
              </a:rPr>
              <a:t>   </a:t>
            </a:r>
            <a:br>
              <a:rPr lang="en-US" sz="2000" i="1" dirty="0" smtClean="0">
                <a:effectLst/>
                <a:latin typeface="Times New Roman" pitchFamily="18" charset="0"/>
                <a:cs typeface="Times New Roman" pitchFamily="18" charset="0"/>
              </a:rPr>
            </a:br>
            <a:r>
              <a:rPr lang="en-US" sz="2000" i="1" dirty="0" smtClean="0">
                <a:effectLst/>
                <a:latin typeface="Times New Roman" pitchFamily="18" charset="0"/>
                <a:cs typeface="Times New Roman" pitchFamily="18" charset="0"/>
              </a:rPr>
              <a:t>Write a summary of SA  religious teachings, habit, norms, appearances ,  positive and negative socio- economics behaviors </a:t>
            </a:r>
            <a:endParaRPr lang="ar-SA" sz="2000" i="1" dirty="0">
              <a:effectLst/>
              <a:latin typeface="Times New Roman" pitchFamily="18" charset="0"/>
              <a:cs typeface="Times New Roman" pitchFamily="18" charset="0"/>
            </a:endParaRPr>
          </a:p>
        </p:txBody>
      </p:sp>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a:xfrm>
            <a:off x="3429000" y="6500834"/>
            <a:ext cx="2895600" cy="292079"/>
          </a:xfrm>
        </p:spPr>
        <p:txBody>
          <a:bodyPr/>
          <a:lstStyle/>
          <a:p>
            <a:pPr>
              <a:defRPr/>
            </a:pPr>
            <a:r>
              <a:rPr lang="en-US" smtClean="0"/>
              <a:t>CHS383</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65</a:t>
            </a:fld>
            <a:endParaRPr lang="en-US"/>
          </a:p>
        </p:txBody>
      </p:sp>
      <p:pic>
        <p:nvPicPr>
          <p:cNvPr id="7" name="Picture 1" descr="C:\Users\user\Pictures\SA\greatmosque best.jpg"/>
          <p:cNvPicPr>
            <a:picLocks noChangeAspect="1" noChangeArrowheads="1"/>
          </p:cNvPicPr>
          <p:nvPr/>
        </p:nvPicPr>
        <p:blipFill>
          <a:blip r:embed="rId5" cstate="print"/>
          <a:srcRect/>
          <a:stretch>
            <a:fillRect/>
          </a:stretch>
        </p:blipFill>
        <p:spPr bwMode="auto">
          <a:xfrm>
            <a:off x="0" y="0"/>
            <a:ext cx="2214578" cy="2357454"/>
          </a:xfrm>
          <a:prstGeom prst="rect">
            <a:avLst/>
          </a:prstGeom>
          <a:noFill/>
        </p:spPr>
      </p:pic>
      <p:sp>
        <p:nvSpPr>
          <p:cNvPr id="10" name="مستطيل 9"/>
          <p:cNvSpPr/>
          <p:nvPr/>
        </p:nvSpPr>
        <p:spPr>
          <a:xfrm>
            <a:off x="2428860" y="1986969"/>
            <a:ext cx="4249048" cy="58477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3200" b="1" dirty="0" smtClean="0"/>
              <a:t>Saudi Arabia SOCHE</a:t>
            </a:r>
            <a:endParaRPr lang="ar-SA" sz="3200" b="1" dirty="0"/>
          </a:p>
        </p:txBody>
      </p:sp>
      <p:pic>
        <p:nvPicPr>
          <p:cNvPr id="11" name="Picture 13" descr="C:\Users\user\Pictures\SA\masjid-nabawi.jpg"/>
          <p:cNvPicPr>
            <a:picLocks noChangeAspect="1" noChangeArrowheads="1"/>
          </p:cNvPicPr>
          <p:nvPr/>
        </p:nvPicPr>
        <p:blipFill>
          <a:blip r:embed="rId6" cstate="print"/>
          <a:srcRect/>
          <a:stretch>
            <a:fillRect/>
          </a:stretch>
        </p:blipFill>
        <p:spPr bwMode="auto">
          <a:xfrm>
            <a:off x="7286612" y="-24"/>
            <a:ext cx="1857388" cy="2143116"/>
          </a:xfrm>
          <a:prstGeom prst="rect">
            <a:avLst/>
          </a:prstGeom>
          <a:noFill/>
        </p:spPr>
      </p:pic>
      <p:pic>
        <p:nvPicPr>
          <p:cNvPr id="12" name="Picture 2" descr="http://www.missionislam.com/health/healthgf/healthandwb.jpg"/>
          <p:cNvPicPr>
            <a:picLocks noChangeAspect="1" noChangeArrowheads="1"/>
          </p:cNvPicPr>
          <p:nvPr/>
        </p:nvPicPr>
        <p:blipFill>
          <a:blip r:embed="rId7"/>
          <a:srcRect/>
          <a:stretch>
            <a:fillRect/>
          </a:stretch>
        </p:blipFill>
        <p:spPr bwMode="auto">
          <a:xfrm>
            <a:off x="3786182" y="428604"/>
            <a:ext cx="1571636" cy="1000132"/>
          </a:xfrm>
          <a:prstGeom prst="rect">
            <a:avLst/>
          </a:prstGeom>
          <a:noFill/>
        </p:spPr>
      </p:pic>
      <p:sp>
        <p:nvSpPr>
          <p:cNvPr id="13" name="مستطيل 12"/>
          <p:cNvSpPr/>
          <p:nvPr/>
        </p:nvSpPr>
        <p:spPr>
          <a:xfrm>
            <a:off x="2214546" y="1416594"/>
            <a:ext cx="5000660"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600" dirty="0" smtClean="0">
                <a:hlinkClick r:id="rId4"/>
              </a:rPr>
              <a:t>http://www.missionislam.com/health/index.htm</a:t>
            </a:r>
            <a:r>
              <a:rPr lang="en-US" sz="1600" dirty="0" smtClean="0"/>
              <a:t> </a:t>
            </a:r>
            <a:endParaRPr lang="ar-SA" sz="1600" dirty="0"/>
          </a:p>
        </p:txBody>
      </p:sp>
      <p:pic>
        <p:nvPicPr>
          <p:cNvPr id="8194" name="Picture 2" descr="http://www.missionislam.com/health/health%20and%20well%20Being.jpg"/>
          <p:cNvPicPr>
            <a:picLocks noChangeAspect="1" noChangeArrowheads="1"/>
          </p:cNvPicPr>
          <p:nvPr/>
        </p:nvPicPr>
        <p:blipFill>
          <a:blip r:embed="rId8"/>
          <a:srcRect/>
          <a:stretch>
            <a:fillRect/>
          </a:stretch>
        </p:blipFill>
        <p:spPr bwMode="auto">
          <a:xfrm>
            <a:off x="3000364" y="75788"/>
            <a:ext cx="3143272" cy="352816"/>
          </a:xfrm>
          <a:prstGeom prst="rect">
            <a:avLst/>
          </a:prstGeom>
          <a:noFill/>
        </p:spPr>
      </p:pic>
      <p:sp>
        <p:nvSpPr>
          <p:cNvPr id="14" name="سهم للأسفل 13"/>
          <p:cNvSpPr/>
          <p:nvPr/>
        </p:nvSpPr>
        <p:spPr>
          <a:xfrm>
            <a:off x="4444558" y="3071810"/>
            <a:ext cx="770384"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مستطيل 14"/>
          <p:cNvSpPr/>
          <p:nvPr/>
        </p:nvSpPr>
        <p:spPr>
          <a:xfrm>
            <a:off x="2428860" y="714356"/>
            <a:ext cx="4235454"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ar-SA" dirty="0" smtClean="0"/>
              <a:t>تم </a:t>
            </a:r>
            <a:r>
              <a:rPr lang="ar-SA" dirty="0" err="1" smtClean="0"/>
              <a:t>التنبييييييييه</a:t>
            </a:r>
            <a:r>
              <a:rPr lang="ar-SA" dirty="0" smtClean="0"/>
              <a:t>  وقد اعذر من تعبب وحذر وانظر  24\2</a:t>
            </a:r>
            <a:endParaRPr lang="ar-SA" dirty="0"/>
          </a:p>
        </p:txBody>
      </p:sp>
    </p:spTree>
  </p:cSld>
  <p:clrMapOvr>
    <a:masterClrMapping/>
  </p:clrMapOvr>
  <p:transition>
    <p:push dir="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44" y="571504"/>
            <a:ext cx="8643998" cy="6072206"/>
          </a:xfrm>
        </p:spPr>
        <p:style>
          <a:lnRef idx="3">
            <a:schemeClr val="lt1"/>
          </a:lnRef>
          <a:fillRef idx="1">
            <a:schemeClr val="dk1"/>
          </a:fillRef>
          <a:effectRef idx="1">
            <a:schemeClr val="dk1"/>
          </a:effectRef>
          <a:fontRef idx="minor">
            <a:schemeClr val="lt1"/>
          </a:fontRef>
        </p:style>
        <p:txBody>
          <a:bodyPr/>
          <a:lstStyle/>
          <a:p>
            <a:pPr algn="just" rtl="0"/>
            <a:r>
              <a:rPr lang="en-US" sz="1800" dirty="0" smtClean="0">
                <a:effectLst/>
              </a:rPr>
              <a:t>It is common to remove your shoes before entering a building. Follow the lead of your host.</a:t>
            </a:r>
          </a:p>
          <a:p>
            <a:pPr algn="just" rtl="0"/>
            <a:r>
              <a:rPr lang="en-US" sz="1800" dirty="0" smtClean="0">
                <a:effectLst/>
              </a:rPr>
              <a:t> </a:t>
            </a:r>
            <a:r>
              <a:rPr lang="en-US" sz="1800" b="1" i="1" dirty="0" smtClean="0">
                <a:effectLst/>
              </a:rPr>
              <a:t>Alcohol and pork are illegal. </a:t>
            </a:r>
          </a:p>
          <a:p>
            <a:pPr algn="just" rtl="0"/>
            <a:r>
              <a:rPr lang="en-US" sz="1800" dirty="0" smtClean="0">
                <a:effectLst/>
              </a:rPr>
              <a:t>In the Muslim world, Friday is the day of rest pray.</a:t>
            </a:r>
          </a:p>
          <a:p>
            <a:pPr indent="-165100" algn="just" rtl="0"/>
            <a:r>
              <a:rPr lang="en-US" sz="1800" dirty="0" smtClean="0">
                <a:effectLst/>
              </a:rPr>
              <a:t>There are several styles of greetings used</a:t>
            </a:r>
            <a:r>
              <a:rPr lang="en-US" sz="1800" b="1" i="1" dirty="0" smtClean="0">
                <a:effectLst/>
              </a:rPr>
              <a:t>; it is best to wait for your counterpart to initiate the greeting</a:t>
            </a:r>
            <a:r>
              <a:rPr lang="en-US" sz="1800" dirty="0" smtClean="0">
                <a:effectLst/>
              </a:rPr>
              <a:t>. </a:t>
            </a:r>
            <a:r>
              <a:rPr lang="en-US" sz="1800" b="1" i="1" dirty="0" smtClean="0">
                <a:effectLst/>
              </a:rPr>
              <a:t>Men shake hands with other men</a:t>
            </a:r>
            <a:r>
              <a:rPr lang="en-US" sz="1800" dirty="0" smtClean="0">
                <a:effectLst/>
              </a:rPr>
              <a:t>. </a:t>
            </a:r>
          </a:p>
          <a:p>
            <a:pPr indent="-165100" algn="just" rtl="0"/>
            <a:r>
              <a:rPr lang="en-US" sz="1800" dirty="0" smtClean="0">
                <a:effectLst/>
              </a:rPr>
              <a:t> A more traditional greeting between men involves grasping each other’s right hand, placing the left hand on the other’s right shoulder and exchanging kisses on each cheek.</a:t>
            </a:r>
          </a:p>
          <a:p>
            <a:pPr indent="-165100" algn="just" rtl="0"/>
            <a:r>
              <a:rPr lang="en-US" sz="1800" dirty="0" smtClean="0">
                <a:effectLst/>
              </a:rPr>
              <a:t>The left hand is considered unclean and reserved for hygiene avoid gestures with the right hand. Do not point at another person and do not eat with the left hand.</a:t>
            </a:r>
          </a:p>
          <a:p>
            <a:pPr indent="-165100" algn="just" rtl="0"/>
            <a:r>
              <a:rPr lang="en-US" sz="1800" b="1" i="1" dirty="0" smtClean="0">
                <a:effectLst/>
              </a:rPr>
              <a:t>Men walking hand in hand is a sign a friendship</a:t>
            </a:r>
            <a:r>
              <a:rPr lang="en-US" sz="1800" dirty="0" smtClean="0">
                <a:effectLst/>
              </a:rPr>
              <a:t>.</a:t>
            </a:r>
            <a:br>
              <a:rPr lang="en-US" sz="1800" dirty="0" smtClean="0">
                <a:effectLst/>
              </a:rPr>
            </a:br>
            <a:r>
              <a:rPr lang="en-US" sz="1800" dirty="0" smtClean="0">
                <a:effectLst/>
              </a:rPr>
              <a:t>  </a:t>
            </a:r>
            <a:r>
              <a:rPr lang="en-US" sz="1800" b="1" i="1" dirty="0" smtClean="0">
                <a:effectLst/>
              </a:rPr>
              <a:t>Try not to cross your legs when sitting</a:t>
            </a:r>
            <a:r>
              <a:rPr lang="en-US" sz="1800" dirty="0" smtClean="0">
                <a:effectLst/>
              </a:rPr>
              <a:t>. </a:t>
            </a:r>
            <a:r>
              <a:rPr lang="en-US" sz="1800" b="1" i="1" dirty="0" smtClean="0">
                <a:effectLst/>
              </a:rPr>
              <a:t>Never show the bottom of your feet. </a:t>
            </a:r>
          </a:p>
          <a:p>
            <a:pPr indent="-165100" algn="just" rtl="0"/>
            <a:r>
              <a:rPr lang="en-US" sz="1800" b="1" i="1" dirty="0" smtClean="0">
                <a:effectLst/>
              </a:rPr>
              <a:t>The "thumbs up" gesture is  superior  _ Down  is inferior offensive   </a:t>
            </a:r>
          </a:p>
          <a:p>
            <a:pPr indent="-165100" algn="just" rtl="0"/>
            <a:r>
              <a:rPr lang="en-US" sz="1800" b="1" i="1" dirty="0" smtClean="0">
                <a:effectLst/>
              </a:rPr>
              <a:t>In general; “Gifts are not necessary, but appreciated but no gift to workers </a:t>
            </a:r>
          </a:p>
          <a:p>
            <a:pPr indent="-165100" algn="just" rtl="0"/>
            <a:r>
              <a:rPr lang="en-US" sz="1800" b="1" i="1" dirty="0" smtClean="0">
                <a:effectLst/>
              </a:rPr>
              <a:t>Avoid admiring </a:t>
            </a:r>
            <a:r>
              <a:rPr lang="en-US" sz="1800" dirty="0" smtClean="0">
                <a:effectLst/>
              </a:rPr>
              <a:t>an item too much, you host may feel obligated to give it to you. When offered a gift, it is impolite to refuse.</a:t>
            </a:r>
            <a:br>
              <a:rPr lang="en-US" sz="1800" dirty="0" smtClean="0">
                <a:effectLst/>
              </a:rPr>
            </a:br>
            <a:r>
              <a:rPr lang="en-US" sz="1800" dirty="0" smtClean="0">
                <a:effectLst/>
              </a:rPr>
              <a:t>  Women in Saudi Arabia are not permitted to drive vehicles</a:t>
            </a:r>
            <a:endParaRPr lang="ar-SA" sz="1800" dirty="0"/>
          </a:p>
        </p:txBody>
      </p:sp>
      <p:sp>
        <p:nvSpPr>
          <p:cNvPr id="7" name="مستطيل 6"/>
          <p:cNvSpPr/>
          <p:nvPr/>
        </p:nvSpPr>
        <p:spPr>
          <a:xfrm>
            <a:off x="3286116" y="-142900"/>
            <a:ext cx="2471574"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b="1" dirty="0" smtClean="0"/>
              <a:t>Saudi Arabia SOCHE</a:t>
            </a:r>
            <a:endParaRPr lang="ar-SA" b="1" dirty="0"/>
          </a:p>
        </p:txBody>
      </p:sp>
      <p:sp>
        <p:nvSpPr>
          <p:cNvPr id="8" name="مستطيل 7"/>
          <p:cNvSpPr/>
          <p:nvPr/>
        </p:nvSpPr>
        <p:spPr>
          <a:xfrm>
            <a:off x="1071570" y="71414"/>
            <a:ext cx="7000892"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600" b="1" i="1" dirty="0" smtClean="0"/>
              <a:t>( Students have to search _debate and decide bad and good </a:t>
            </a:r>
            <a:endParaRPr lang="ar-SA" sz="1600" dirty="0"/>
          </a:p>
        </p:txBody>
      </p:sp>
    </p:spTree>
  </p:cSld>
  <p:clrMapOvr>
    <a:masterClrMapping/>
  </p:clrMapOvr>
  <p:transition>
    <p:push dir="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2428868"/>
            <a:ext cx="8599489" cy="1000132"/>
          </a:xfrm>
        </p:spPr>
        <p:style>
          <a:lnRef idx="2">
            <a:schemeClr val="accent1"/>
          </a:lnRef>
          <a:fillRef idx="1">
            <a:schemeClr val="lt1"/>
          </a:fillRef>
          <a:effectRef idx="0">
            <a:schemeClr val="accent1"/>
          </a:effectRef>
          <a:fontRef idx="minor">
            <a:schemeClr val="dk1"/>
          </a:fontRef>
        </p:style>
        <p:txBody>
          <a:bodyPr/>
          <a:lstStyle/>
          <a:p>
            <a:pPr algn="ctr"/>
            <a:r>
              <a:rPr lang="en-US" sz="2000" dirty="0" smtClean="0">
                <a:effectLst/>
              </a:rPr>
              <a:t>Saudi Arabia SOCHE</a:t>
            </a:r>
            <a:br>
              <a:rPr lang="en-US" sz="2000" dirty="0" smtClean="0">
                <a:effectLst/>
              </a:rPr>
            </a:br>
            <a:r>
              <a:rPr lang="en-US" sz="2000" dirty="0" smtClean="0">
                <a:effectLst/>
              </a:rPr>
              <a:t/>
            </a:r>
            <a:br>
              <a:rPr lang="en-US" sz="2000" dirty="0" smtClean="0">
                <a:effectLst/>
              </a:rPr>
            </a:br>
            <a:r>
              <a:rPr lang="en-US" sz="2000" dirty="0" smtClean="0">
                <a:effectLst/>
              </a:rPr>
              <a:t>Still wait Students…………!!  Sleepy !!!!! </a:t>
            </a:r>
            <a:endParaRPr lang="ar-SA" sz="2000" dirty="0">
              <a:effectLst/>
            </a:endParaRPr>
          </a:p>
        </p:txBody>
      </p:sp>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67</a:t>
            </a:fld>
            <a:endParaRPr lang="en-US"/>
          </a:p>
        </p:txBody>
      </p:sp>
      <p:sp>
        <p:nvSpPr>
          <p:cNvPr id="7" name="مستطيل 6"/>
          <p:cNvSpPr/>
          <p:nvPr/>
        </p:nvSpPr>
        <p:spPr>
          <a:xfrm>
            <a:off x="2928926" y="71414"/>
            <a:ext cx="3233385" cy="46166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2400" b="1" dirty="0" smtClean="0"/>
              <a:t>Saudi Arabia SOCHE</a:t>
            </a:r>
            <a:endParaRPr lang="ar-SA" sz="2400" b="1" dirty="0"/>
          </a:p>
        </p:txBody>
      </p:sp>
      <p:sp>
        <p:nvSpPr>
          <p:cNvPr id="7169" name="Rectangle 1"/>
          <p:cNvSpPr>
            <a:spLocks noChangeArrowheads="1"/>
          </p:cNvSpPr>
          <p:nvPr/>
        </p:nvSpPr>
        <p:spPr bwMode="auto">
          <a:xfrm>
            <a:off x="857224" y="4486027"/>
            <a:ext cx="7858180" cy="1800493"/>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SA" sz="1100" b="1" i="0" u="none" strike="noStrike" cap="none" normalizeH="0" baseline="0" dirty="0" smtClean="0">
                <a:ln>
                  <a:noFill/>
                </a:ln>
                <a:solidFill>
                  <a:schemeClr val="tx1"/>
                </a:solidFill>
                <a:effectLst/>
                <a:latin typeface="Arial" pitchFamily="34" charset="0"/>
                <a:cs typeface="Arial" pitchFamily="34" charset="0"/>
              </a:rPr>
              <a:t>Lectures to Listen To</a:t>
            </a:r>
            <a:r>
              <a:rPr kumimoji="0" lang="ar-SA" sz="1050" b="0" i="0" u="none" strike="noStrike" cap="none" normalizeH="0" baseline="0" dirty="0" smtClean="0">
                <a:ln>
                  <a:noFill/>
                </a:ln>
                <a:solidFill>
                  <a:schemeClr val="tx1"/>
                </a:solidFill>
                <a:effectLst/>
                <a:latin typeface="Arial" pitchFamily="34" charset="0"/>
                <a:cs typeface="Arial" pitchFamily="34" charset="0"/>
              </a:rPr>
              <a:t> </a:t>
            </a:r>
            <a:r>
              <a:rPr kumimoji="0" lang="ar-SA" sz="24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ar-SA" sz="1050" b="0" i="0" u="none" strike="noStrike" cap="none" normalizeH="0" baseline="0" dirty="0" smtClean="0">
                <a:ln>
                  <a:noFill/>
                </a:ln>
                <a:solidFill>
                  <a:schemeClr val="tx1"/>
                </a:solidFill>
                <a:effectLst/>
                <a:latin typeface="Arial" pitchFamily="34" charset="0"/>
                <a:cs typeface="Arial" pitchFamily="34" charset="0"/>
              </a:rPr>
              <a:t>The Medicine of the Prophet (saws) by Abu Khayraat -Prophetic Medicine</a:t>
            </a:r>
            <a:r>
              <a:rPr kumimoji="0" lang="ar-SA" sz="1050" b="0" i="0" u="none" strike="noStrike" cap="none" normalizeH="0" baseline="0" dirty="0" smtClean="0">
                <a:ln>
                  <a:noFill/>
                </a:ln>
                <a:solidFill>
                  <a:schemeClr val="tx1"/>
                </a:solidFill>
                <a:effectLst/>
                <a:latin typeface="Arial" pitchFamily="34" charset="0"/>
                <a:cs typeface="Arial" pitchFamily="34" charset="0"/>
                <a:hlinkClick r:id="rId2"/>
              </a:rPr>
              <a:t> (</a:t>
            </a:r>
            <a:r>
              <a:rPr kumimoji="0" lang="ar-SA" sz="1050" b="0" i="0" u="none" strike="noStrike" cap="none" normalizeH="0" baseline="0" dirty="0" smtClean="0">
                <a:ln>
                  <a:noFill/>
                </a:ln>
                <a:solidFill>
                  <a:schemeClr val="tx1"/>
                </a:solidFill>
                <a:effectLst/>
                <a:latin typeface="Arial" pitchFamily="34" charset="0"/>
                <a:cs typeface="Arial" pitchFamily="34" charset="0"/>
                <a:hlinkClick r:id="rId2" tooltip="Download Track 1"/>
              </a:rPr>
              <a:t>Part 1)</a:t>
            </a:r>
            <a:r>
              <a:rPr kumimoji="0" lang="ar-SA" sz="1050" b="0" i="0" u="none" strike="noStrike" cap="none" normalizeH="0" baseline="0" dirty="0" smtClean="0">
                <a:ln>
                  <a:noFill/>
                </a:ln>
                <a:solidFill>
                  <a:schemeClr val="tx1"/>
                </a:solidFill>
                <a:effectLst/>
                <a:latin typeface="Arial" pitchFamily="34" charset="0"/>
                <a:cs typeface="Arial" pitchFamily="34" charset="0"/>
              </a:rPr>
              <a:t>  and Questions &amp; Answers </a:t>
            </a:r>
            <a:r>
              <a:rPr kumimoji="0" lang="ar-SA" sz="1050" b="0" i="0" u="none" strike="noStrike" cap="none" normalizeH="0" baseline="0" dirty="0" smtClean="0">
                <a:ln>
                  <a:noFill/>
                </a:ln>
                <a:solidFill>
                  <a:schemeClr val="tx1"/>
                </a:solidFill>
                <a:effectLst/>
                <a:latin typeface="Arial" pitchFamily="34" charset="0"/>
                <a:cs typeface="Arial" pitchFamily="34" charset="0"/>
                <a:hlinkClick r:id="rId3"/>
              </a:rPr>
              <a:t>(Part 2)</a:t>
            </a:r>
            <a:r>
              <a:rPr kumimoji="0" lang="ar-SA" sz="1050" b="0" i="0" u="none" strike="noStrike" cap="none" normalizeH="0" baseline="0" dirty="0" smtClean="0">
                <a:ln>
                  <a:noFill/>
                </a:ln>
                <a:solidFill>
                  <a:schemeClr val="tx1"/>
                </a:solidFill>
                <a:effectLst/>
                <a:latin typeface="Arial" pitchFamily="34" charset="0"/>
                <a:cs typeface="Arial" pitchFamily="34" charset="0"/>
              </a:rPr>
              <a:t>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ar-SA" sz="1050" b="0" i="0" u="none" strike="noStrike" cap="none" normalizeH="0" baseline="0" dirty="0" smtClean="0">
                <a:ln>
                  <a:noFill/>
                </a:ln>
                <a:solidFill>
                  <a:schemeClr val="tx1"/>
                </a:solidFill>
                <a:effectLst/>
                <a:latin typeface="Arial" pitchFamily="34" charset="0"/>
                <a:cs typeface="Arial" pitchFamily="34" charset="0"/>
                <a:hlinkClick r:id="rId4"/>
              </a:rPr>
              <a:t>Sabr (Patience)</a:t>
            </a:r>
            <a:r>
              <a:rPr kumimoji="0" lang="ar-SA" sz="1050" b="0" i="0" u="none" strike="noStrike" cap="none" normalizeH="0" baseline="0" dirty="0" smtClean="0">
                <a:ln>
                  <a:noFill/>
                </a:ln>
                <a:solidFill>
                  <a:schemeClr val="tx1"/>
                </a:solidFill>
                <a:effectLst/>
                <a:latin typeface="Arial" pitchFamily="34" charset="0"/>
                <a:cs typeface="Arial" pitchFamily="34" charset="0"/>
              </a:rPr>
              <a:t> by Abu Khayraat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3"/>
              <a:tabLst/>
            </a:pPr>
            <a:r>
              <a:rPr kumimoji="0" lang="ar-SA" sz="1050" b="0" i="0" u="none" strike="noStrike" cap="none" normalizeH="0" baseline="0" dirty="0" smtClean="0">
                <a:ln>
                  <a:noFill/>
                </a:ln>
                <a:solidFill>
                  <a:schemeClr val="tx1"/>
                </a:solidFill>
                <a:effectLst/>
                <a:latin typeface="Arial" pitchFamily="34" charset="0"/>
                <a:cs typeface="Arial" pitchFamily="34" charset="0"/>
              </a:rPr>
              <a:t>Diseases of the Heart by Abu Khayraat &amp; Abu Ibrahim - </a:t>
            </a:r>
            <a:r>
              <a:rPr kumimoji="0" lang="ar-SA" sz="1050" b="0" i="0" u="none" strike="noStrike" cap="none" normalizeH="0" baseline="0" dirty="0" smtClean="0">
                <a:ln>
                  <a:noFill/>
                </a:ln>
                <a:solidFill>
                  <a:schemeClr val="tx1"/>
                </a:solidFill>
                <a:effectLst/>
                <a:latin typeface="Arial" pitchFamily="34" charset="0"/>
                <a:cs typeface="Arial" pitchFamily="34" charset="0"/>
                <a:hlinkClick r:id="rId5"/>
              </a:rPr>
              <a:t>(Part 1</a:t>
            </a:r>
            <a:r>
              <a:rPr kumimoji="0" lang="ar-SA" sz="1050" b="0" i="0" u="none" strike="noStrike" cap="none" normalizeH="0" baseline="0" dirty="0" smtClean="0">
                <a:ln>
                  <a:noFill/>
                </a:ln>
                <a:solidFill>
                  <a:schemeClr val="tx1"/>
                </a:solidFill>
                <a:effectLst/>
                <a:latin typeface="Arial" pitchFamily="34" charset="0"/>
                <a:cs typeface="Arial" pitchFamily="34" charset="0"/>
              </a:rPr>
              <a:t>) and</a:t>
            </a:r>
            <a:r>
              <a:rPr kumimoji="0" lang="ar-SA" sz="1050" b="0" i="0" u="none" strike="noStrike" cap="none" normalizeH="0" baseline="0" dirty="0" smtClean="0">
                <a:ln>
                  <a:noFill/>
                </a:ln>
                <a:solidFill>
                  <a:schemeClr val="tx1"/>
                </a:solidFill>
                <a:effectLst/>
                <a:latin typeface="Arial" pitchFamily="34" charset="0"/>
                <a:cs typeface="Arial" pitchFamily="34" charset="0"/>
                <a:hlinkClick r:id="rId6"/>
              </a:rPr>
              <a:t> (Part 2) </a:t>
            </a:r>
            <a:endParaRPr kumimoji="0" lang="ar-S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4"/>
              <a:tabLst/>
            </a:pPr>
            <a:r>
              <a:rPr kumimoji="0" lang="ar-SA" sz="1050" b="0" i="0" u="none" strike="noStrike" cap="none" normalizeH="0" baseline="0" dirty="0" smtClean="0">
                <a:ln>
                  <a:noFill/>
                </a:ln>
                <a:solidFill>
                  <a:schemeClr val="tx1"/>
                </a:solidFill>
                <a:effectLst/>
                <a:latin typeface="Arial" pitchFamily="34" charset="0"/>
                <a:cs typeface="Arial" pitchFamily="34" charset="0"/>
              </a:rPr>
              <a:t>Obstacles in the Path of Practicing by Abu Khayraat &amp; Abu Ibrahim </a:t>
            </a:r>
            <a:r>
              <a:rPr kumimoji="0" lang="ar-SA" sz="1050" b="0" i="0" u="none" strike="noStrike" cap="none" normalizeH="0" baseline="0" dirty="0" smtClean="0">
                <a:ln>
                  <a:noFill/>
                </a:ln>
                <a:solidFill>
                  <a:schemeClr val="tx1"/>
                </a:solidFill>
                <a:effectLst/>
                <a:latin typeface="Arial" pitchFamily="34" charset="0"/>
                <a:cs typeface="Arial" pitchFamily="34" charset="0"/>
                <a:hlinkClick r:id="rId7"/>
              </a:rPr>
              <a:t>(Part 1)</a:t>
            </a:r>
            <a:r>
              <a:rPr kumimoji="0" lang="ar-SA" sz="1050" b="0" i="0" u="none" strike="noStrike" cap="none" normalizeH="0" baseline="0" dirty="0" smtClean="0">
                <a:ln>
                  <a:noFill/>
                </a:ln>
                <a:solidFill>
                  <a:schemeClr val="tx1"/>
                </a:solidFill>
                <a:effectLst/>
                <a:latin typeface="Arial" pitchFamily="34" charset="0"/>
                <a:cs typeface="Arial" pitchFamily="34" charset="0"/>
              </a:rPr>
              <a:t> and</a:t>
            </a:r>
            <a:r>
              <a:rPr kumimoji="0" lang="ar-SA" sz="1050" b="0" i="0" u="none" strike="noStrike" cap="none" normalizeH="0" baseline="0" dirty="0" smtClean="0">
                <a:ln>
                  <a:noFill/>
                </a:ln>
                <a:solidFill>
                  <a:schemeClr val="tx1"/>
                </a:solidFill>
                <a:effectLst/>
                <a:latin typeface="Arial" pitchFamily="34" charset="0"/>
                <a:cs typeface="Arial" pitchFamily="34" charset="0"/>
                <a:hlinkClick r:id="rId8"/>
              </a:rPr>
              <a:t> (Part 2)</a:t>
            </a:r>
            <a:r>
              <a:rPr kumimoji="0" lang="ar-SA" sz="105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AutoNum type="arabicPeriod" startAt="5"/>
              <a:tabLst/>
            </a:pPr>
            <a:r>
              <a:rPr kumimoji="0" lang="ar-SA" sz="1050" b="0" i="0" u="none" strike="noStrike" cap="none" normalizeH="0" baseline="0" dirty="0" smtClean="0">
                <a:ln>
                  <a:noFill/>
                </a:ln>
                <a:solidFill>
                  <a:schemeClr val="tx1"/>
                </a:solidFill>
                <a:effectLst/>
                <a:latin typeface="Arial" pitchFamily="34" charset="0"/>
                <a:cs typeface="Arial" pitchFamily="34" charset="0"/>
              </a:rPr>
              <a:t>How to Survive by Yahya Ibrahim </a:t>
            </a:r>
            <a:r>
              <a:rPr kumimoji="0" lang="ar-SA" sz="1050" b="0" i="0" u="none" strike="noStrike" cap="none" normalizeH="0" baseline="0" dirty="0" smtClean="0">
                <a:ln>
                  <a:noFill/>
                </a:ln>
                <a:solidFill>
                  <a:schemeClr val="tx1"/>
                </a:solidFill>
                <a:effectLst/>
                <a:latin typeface="Arial" pitchFamily="34" charset="0"/>
                <a:cs typeface="Arial" pitchFamily="34" charset="0"/>
                <a:hlinkClick r:id="rId9"/>
              </a:rPr>
              <a:t>(Part 1)</a:t>
            </a:r>
            <a:r>
              <a:rPr kumimoji="0" lang="ar-SA" sz="1050" b="0" i="0" u="none" strike="noStrike" cap="none" normalizeH="0" baseline="0" dirty="0" smtClean="0">
                <a:ln>
                  <a:noFill/>
                </a:ln>
                <a:solidFill>
                  <a:schemeClr val="tx1"/>
                </a:solidFill>
                <a:effectLst/>
                <a:latin typeface="Arial" pitchFamily="34" charset="0"/>
                <a:cs typeface="Arial" pitchFamily="34" charset="0"/>
              </a:rPr>
              <a:t> and </a:t>
            </a:r>
            <a:r>
              <a:rPr kumimoji="0" lang="ar-SA" sz="1050" b="0" i="0" u="none" strike="noStrike" cap="none" normalizeH="0" baseline="0" dirty="0" smtClean="0">
                <a:ln>
                  <a:noFill/>
                </a:ln>
                <a:solidFill>
                  <a:schemeClr val="tx1"/>
                </a:solidFill>
                <a:effectLst/>
                <a:latin typeface="Arial" pitchFamily="34" charset="0"/>
                <a:cs typeface="Arial" pitchFamily="34" charset="0"/>
                <a:hlinkClick r:id="rId10"/>
              </a:rPr>
              <a:t>(Part 2) </a:t>
            </a:r>
            <a:endParaRPr kumimoji="0" lang="ar-S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6"/>
              <a:tabLst/>
            </a:pPr>
            <a:r>
              <a:rPr kumimoji="0" lang="ar-SA" sz="1050" b="0" i="0" u="none" strike="noStrike" cap="none" normalizeH="0" baseline="0" dirty="0" smtClean="0">
                <a:ln>
                  <a:noFill/>
                </a:ln>
                <a:solidFill>
                  <a:schemeClr val="tx1"/>
                </a:solidFill>
                <a:effectLst/>
                <a:latin typeface="Arial" pitchFamily="34" charset="0"/>
                <a:cs typeface="Arial" pitchFamily="34" charset="0"/>
                <a:hlinkClick r:id="rId11"/>
              </a:rPr>
              <a:t>Barriers Between You and Asking for Forgiveness</a:t>
            </a:r>
            <a:r>
              <a:rPr kumimoji="0" lang="ar-SA" sz="1050" b="0" i="0" u="none" strike="noStrike" cap="none" normalizeH="0" baseline="0" dirty="0" smtClean="0">
                <a:ln>
                  <a:noFill/>
                </a:ln>
                <a:solidFill>
                  <a:schemeClr val="tx1"/>
                </a:solidFill>
                <a:effectLst/>
                <a:latin typeface="Arial" pitchFamily="34" charset="0"/>
                <a:cs typeface="Arial" pitchFamily="34" charset="0"/>
              </a:rPr>
              <a:t> by Yahya Ibrahim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170" name="Picture 2" descr="Audio"/>
          <p:cNvPicPr>
            <a:picLocks noChangeAspect="1" noChangeArrowheads="1"/>
          </p:cNvPicPr>
          <p:nvPr/>
        </p:nvPicPr>
        <p:blipFill>
          <a:blip r:embed="rId12"/>
          <a:srcRect/>
          <a:stretch>
            <a:fillRect/>
          </a:stretch>
        </p:blipFill>
        <p:spPr bwMode="auto">
          <a:xfrm>
            <a:off x="1470025" y="-690563"/>
            <a:ext cx="266700" cy="314325"/>
          </a:xfrm>
          <a:prstGeom prst="rect">
            <a:avLst/>
          </a:prstGeom>
          <a:noFill/>
        </p:spPr>
      </p:pic>
      <p:sp>
        <p:nvSpPr>
          <p:cNvPr id="9" name="مستطيل 8"/>
          <p:cNvSpPr/>
          <p:nvPr/>
        </p:nvSpPr>
        <p:spPr>
          <a:xfrm>
            <a:off x="-142908" y="487900"/>
            <a:ext cx="9144064" cy="369332"/>
          </a:xfrm>
          <a:prstGeom prst="rect">
            <a:avLst/>
          </a:prstGeom>
        </p:spPr>
        <p:txBody>
          <a:bodyPr wrap="square">
            <a:spAutoFit/>
          </a:bodyPr>
          <a:lstStyle/>
          <a:p>
            <a:r>
              <a:rPr lang="en-US" dirty="0" smtClean="0">
                <a:hlinkClick r:id="rId13"/>
              </a:rPr>
              <a:t>http://guide.culturecrossing.net/basics_business_student_details.php?Id=13&amp;CID=178</a:t>
            </a:r>
            <a:r>
              <a:rPr lang="en-US" dirty="0" smtClean="0"/>
              <a:t> </a:t>
            </a:r>
            <a:endParaRPr lang="ar-SA" dirty="0"/>
          </a:p>
        </p:txBody>
      </p:sp>
      <p:pic>
        <p:nvPicPr>
          <p:cNvPr id="9217" name="Picture 1" descr="http://guide.culturecrossing.net/images/get_to_know_your_world.gif"/>
          <p:cNvPicPr>
            <a:picLocks noChangeAspect="1" noChangeArrowheads="1"/>
          </p:cNvPicPr>
          <p:nvPr/>
        </p:nvPicPr>
        <p:blipFill>
          <a:blip r:embed="rId14"/>
          <a:srcRect/>
          <a:stretch>
            <a:fillRect/>
          </a:stretch>
        </p:blipFill>
        <p:spPr bwMode="auto">
          <a:xfrm>
            <a:off x="0" y="0"/>
            <a:ext cx="1457325" cy="171450"/>
          </a:xfrm>
          <a:prstGeom prst="rect">
            <a:avLst/>
          </a:prstGeom>
          <a:noFill/>
        </p:spPr>
      </p:pic>
    </p:spTree>
  </p:cSld>
  <p:clrMapOvr>
    <a:masterClrMapping/>
  </p:clrMapOvr>
  <p:transition>
    <p:push dir="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68</a:t>
            </a:fld>
            <a:endParaRPr lang="en-US"/>
          </a:p>
        </p:txBody>
      </p:sp>
      <p:sp>
        <p:nvSpPr>
          <p:cNvPr id="7" name="مستطيل 6"/>
          <p:cNvSpPr/>
          <p:nvPr/>
        </p:nvSpPr>
        <p:spPr>
          <a:xfrm>
            <a:off x="3435155" y="71414"/>
            <a:ext cx="2727157"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2000" b="1" dirty="0" smtClean="0"/>
              <a:t>Saudi Arabia SOCHE</a:t>
            </a:r>
            <a:endParaRPr lang="ar-SA" sz="2000" b="1" dirty="0"/>
          </a:p>
        </p:txBody>
      </p:sp>
      <p:pic>
        <p:nvPicPr>
          <p:cNvPr id="7170" name="Picture 2" descr="Audio"/>
          <p:cNvPicPr>
            <a:picLocks noChangeAspect="1" noChangeArrowheads="1"/>
          </p:cNvPicPr>
          <p:nvPr/>
        </p:nvPicPr>
        <p:blipFill>
          <a:blip r:embed="rId2"/>
          <a:srcRect/>
          <a:stretch>
            <a:fillRect/>
          </a:stretch>
        </p:blipFill>
        <p:spPr bwMode="auto">
          <a:xfrm>
            <a:off x="1470025" y="-690563"/>
            <a:ext cx="266700" cy="314325"/>
          </a:xfrm>
          <a:prstGeom prst="rect">
            <a:avLst/>
          </a:prstGeom>
          <a:noFill/>
        </p:spPr>
      </p:pic>
      <p:sp>
        <p:nvSpPr>
          <p:cNvPr id="9" name="مستطيل 8"/>
          <p:cNvSpPr/>
          <p:nvPr/>
        </p:nvSpPr>
        <p:spPr>
          <a:xfrm>
            <a:off x="285720" y="571480"/>
            <a:ext cx="8501090" cy="338554"/>
          </a:xfrm>
          <a:prstGeom prst="rect">
            <a:avLst/>
          </a:prstGeom>
        </p:spPr>
        <p:txBody>
          <a:bodyPr wrap="square">
            <a:spAutoFit/>
          </a:bodyPr>
          <a:lstStyle/>
          <a:p>
            <a:pPr algn="ctr" rtl="0"/>
            <a:r>
              <a:rPr lang="en-US" sz="1600" dirty="0" smtClean="0">
                <a:hlinkClick r:id="rId3"/>
              </a:rPr>
              <a:t>http://guide.culturecrossing.net/basics_business_student_details.php?Id=13&amp;CID=178</a:t>
            </a:r>
            <a:r>
              <a:rPr lang="en-US" sz="1600" dirty="0" smtClean="0"/>
              <a:t>       </a:t>
            </a:r>
            <a:endParaRPr lang="ar-SA" sz="1600" dirty="0"/>
          </a:p>
        </p:txBody>
      </p:sp>
      <p:pic>
        <p:nvPicPr>
          <p:cNvPr id="9217" name="Picture 1" descr="http://guide.culturecrossing.net/images/get_to_know_your_world.gif"/>
          <p:cNvPicPr>
            <a:picLocks noChangeAspect="1" noChangeArrowheads="1"/>
          </p:cNvPicPr>
          <p:nvPr/>
        </p:nvPicPr>
        <p:blipFill>
          <a:blip r:embed="rId4"/>
          <a:srcRect/>
          <a:stretch>
            <a:fillRect/>
          </a:stretch>
        </p:blipFill>
        <p:spPr bwMode="auto">
          <a:xfrm>
            <a:off x="0" y="0"/>
            <a:ext cx="1457325" cy="171450"/>
          </a:xfrm>
          <a:prstGeom prst="rect">
            <a:avLst/>
          </a:prstGeom>
          <a:noFill/>
        </p:spPr>
      </p:pic>
      <p:sp>
        <p:nvSpPr>
          <p:cNvPr id="13" name="مستطيل 12"/>
          <p:cNvSpPr/>
          <p:nvPr/>
        </p:nvSpPr>
        <p:spPr>
          <a:xfrm>
            <a:off x="214282" y="214290"/>
            <a:ext cx="2555508"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algn="ctr" rtl="0"/>
            <a:r>
              <a:rPr lang="en-US" dirty="0" smtClean="0">
                <a:ln>
                  <a:solidFill>
                    <a:schemeClr val="tx1"/>
                  </a:solidFill>
                </a:ln>
                <a:hlinkClick r:id="rId3"/>
              </a:rPr>
              <a:t>Gestures</a:t>
            </a:r>
            <a:r>
              <a:rPr lang="en-US" dirty="0" smtClean="0">
                <a:ln>
                  <a:solidFill>
                    <a:schemeClr val="tx1"/>
                  </a:solidFill>
                </a:ln>
              </a:rPr>
              <a:t>   </a:t>
            </a:r>
            <a:r>
              <a:rPr lang="ar-SA" dirty="0" err="1" smtClean="0">
                <a:ln>
                  <a:solidFill>
                    <a:schemeClr val="tx1"/>
                  </a:solidFill>
                </a:ln>
              </a:rPr>
              <a:t>اشارات</a:t>
            </a:r>
            <a:r>
              <a:rPr lang="ar-SA" dirty="0" smtClean="0">
                <a:ln>
                  <a:solidFill>
                    <a:schemeClr val="tx1"/>
                  </a:solidFill>
                </a:ln>
              </a:rPr>
              <a:t>_تلميح</a:t>
            </a:r>
            <a:r>
              <a:rPr lang="en-US" dirty="0" smtClean="0">
                <a:ln>
                  <a:solidFill>
                    <a:schemeClr val="tx1"/>
                  </a:solidFill>
                </a:ln>
              </a:rPr>
              <a:t>   </a:t>
            </a:r>
            <a:endParaRPr lang="en-US" dirty="0">
              <a:ln>
                <a:solidFill>
                  <a:schemeClr val="tx1"/>
                </a:solidFill>
              </a:ln>
            </a:endParaRPr>
          </a:p>
        </p:txBody>
      </p:sp>
      <p:sp>
        <p:nvSpPr>
          <p:cNvPr id="14" name="مستطيل 13"/>
          <p:cNvSpPr/>
          <p:nvPr/>
        </p:nvSpPr>
        <p:spPr>
          <a:xfrm>
            <a:off x="142876" y="928670"/>
            <a:ext cx="8786842" cy="594008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sz="2000" i="1" dirty="0" smtClean="0"/>
              <a:t>Use only </a:t>
            </a:r>
            <a:r>
              <a:rPr lang="en-US" sz="2000" b="1" i="1" dirty="0" smtClean="0"/>
              <a:t>the right hand</a:t>
            </a:r>
            <a:r>
              <a:rPr lang="en-US" sz="2000" i="1" dirty="0" smtClean="0"/>
              <a:t> when it comes to greetings and giving or receiving things </a:t>
            </a:r>
            <a:r>
              <a:rPr lang="en-US" sz="2000" dirty="0" smtClean="0"/>
              <a:t>as the </a:t>
            </a:r>
            <a:r>
              <a:rPr lang="en-US" sz="2000" b="1" i="1" dirty="0" smtClean="0"/>
              <a:t>left hand is considered the “toileting” hand.  </a:t>
            </a:r>
          </a:p>
          <a:p>
            <a:pPr algn="l" rtl="0"/>
            <a:endParaRPr lang="en-US" sz="2000" b="1" i="1" dirty="0" smtClean="0"/>
          </a:p>
          <a:p>
            <a:pPr algn="l" rtl="0"/>
            <a:r>
              <a:rPr lang="en-US" sz="2000" dirty="0" smtClean="0"/>
              <a:t>People beckon one another by extending an arm and making a scratching motion with their fingers, palm down. </a:t>
            </a:r>
          </a:p>
          <a:p>
            <a:pPr algn="l" rtl="0"/>
            <a:r>
              <a:rPr lang="en-US" sz="2000" dirty="0" smtClean="0"/>
              <a:t> </a:t>
            </a:r>
          </a:p>
          <a:p>
            <a:pPr algn="l" rtl="0"/>
            <a:r>
              <a:rPr lang="en-US" sz="2000" dirty="0" smtClean="0"/>
              <a:t>Avoid beckoning someone with a upright finger as it may be considered an insult. </a:t>
            </a:r>
          </a:p>
          <a:p>
            <a:pPr algn="l" rtl="0"/>
            <a:r>
              <a:rPr lang="en-US" sz="2000" dirty="0" smtClean="0"/>
              <a:t>Showing the bottom of the shoe or sandal is very inconsiderate. </a:t>
            </a:r>
          </a:p>
          <a:p>
            <a:pPr algn="l" rtl="0"/>
            <a:r>
              <a:rPr lang="en-US" sz="2000" dirty="0" smtClean="0"/>
              <a:t> </a:t>
            </a:r>
          </a:p>
          <a:p>
            <a:pPr algn="l" rtl="0"/>
            <a:r>
              <a:rPr lang="en-US" sz="2000" dirty="0" smtClean="0"/>
              <a:t>Avoid crossing the legs at the knee while seated. </a:t>
            </a:r>
          </a:p>
          <a:p>
            <a:pPr algn="l" rtl="0"/>
            <a:endParaRPr lang="en-US" sz="2000" dirty="0" smtClean="0"/>
          </a:p>
          <a:p>
            <a:pPr algn="l" rtl="0"/>
            <a:r>
              <a:rPr lang="en-US" sz="2000" dirty="0" smtClean="0"/>
              <a:t>It is customary to remove your shoes before entering a carpeted room.  </a:t>
            </a:r>
          </a:p>
          <a:p>
            <a:pPr algn="l" rtl="0"/>
            <a:r>
              <a:rPr lang="en-US" sz="2000" dirty="0" smtClean="0"/>
              <a:t>This is often the case in business situations.  When in doubt, follow a Saudi counterpart's lead.</a:t>
            </a:r>
          </a:p>
          <a:p>
            <a:pPr algn="l" rtl="0"/>
            <a:endParaRPr lang="en-US" sz="2000" dirty="0" smtClean="0"/>
          </a:p>
          <a:p>
            <a:pPr algn="l" rtl="0"/>
            <a:r>
              <a:rPr lang="en-US" sz="2000" dirty="0" smtClean="0"/>
              <a:t>The chin flick, where the hand is placed under the chin region and then flicked forward, is used when someone is annoyed or pissed off or disgusted. </a:t>
            </a:r>
            <a:endParaRPr lang="en-US" sz="2000" dirty="0"/>
          </a:p>
        </p:txBody>
      </p:sp>
    </p:spTree>
  </p:cSld>
  <p:clrMapOvr>
    <a:masterClrMapping/>
  </p:clrMapOvr>
  <p:transition>
    <p:push dir="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69</a:t>
            </a:fld>
            <a:endParaRPr lang="en-US"/>
          </a:p>
        </p:txBody>
      </p:sp>
      <p:sp>
        <p:nvSpPr>
          <p:cNvPr id="9217" name="Rectangle 1"/>
          <p:cNvSpPr>
            <a:spLocks noChangeArrowheads="1"/>
          </p:cNvSpPr>
          <p:nvPr/>
        </p:nvSpPr>
        <p:spPr bwMode="auto">
          <a:xfrm>
            <a:off x="542434" y="500042"/>
            <a:ext cx="8244408" cy="6247864"/>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algn="just" rtl="0"/>
            <a:r>
              <a:rPr lang="en-US" sz="2000" b="1" dirty="0" smtClean="0"/>
              <a:t>Social Diseases\Health Problems and their Cures in Islam:</a:t>
            </a:r>
          </a:p>
          <a:p>
            <a:pPr algn="just" rtl="0"/>
            <a:endParaRPr lang="en-US" sz="2000" b="1" dirty="0" smtClean="0"/>
          </a:p>
          <a:p>
            <a:pPr algn="just" rtl="0"/>
            <a:r>
              <a:rPr lang="en-US" sz="2000" dirty="0" smtClean="0">
                <a:hlinkClick r:id="rId2" action="ppaction://hlinkfile"/>
              </a:rPr>
              <a:t>The Evil's of Gambling</a:t>
            </a:r>
            <a:r>
              <a:rPr lang="en-US" sz="2000" dirty="0" smtClean="0"/>
              <a:t> </a:t>
            </a:r>
          </a:p>
          <a:p>
            <a:pPr algn="just" rtl="0"/>
            <a:endParaRPr lang="en-US" sz="2000" dirty="0" smtClean="0">
              <a:hlinkClick r:id="rId3"/>
            </a:endParaRPr>
          </a:p>
          <a:p>
            <a:pPr algn="just" rtl="0"/>
            <a:endParaRPr lang="en-US" sz="2000" dirty="0" smtClean="0">
              <a:hlinkClick r:id="rId3"/>
            </a:endParaRPr>
          </a:p>
          <a:p>
            <a:pPr algn="just" rtl="0"/>
            <a:r>
              <a:rPr lang="en-US" sz="2000" b="1" dirty="0" smtClean="0">
                <a:hlinkClick r:id="rId3"/>
              </a:rPr>
              <a:t>Smoking: A Social Poison</a:t>
            </a:r>
            <a:r>
              <a:rPr lang="en-US" sz="2000" b="1" dirty="0" smtClean="0"/>
              <a:t> </a:t>
            </a:r>
          </a:p>
          <a:p>
            <a:pPr algn="just" rtl="0"/>
            <a:endParaRPr lang="en-US" sz="2000" dirty="0" smtClean="0">
              <a:hlinkClick r:id="rId4" action="ppaction://hlinkfile"/>
            </a:endParaRPr>
          </a:p>
          <a:p>
            <a:pPr algn="just" rtl="0"/>
            <a:endParaRPr lang="en-US" sz="2000" dirty="0" smtClean="0">
              <a:hlinkClick r:id="rId4" action="ppaction://hlinkfile"/>
            </a:endParaRPr>
          </a:p>
          <a:p>
            <a:pPr algn="just" rtl="0"/>
            <a:r>
              <a:rPr lang="en-US" sz="2000" dirty="0" smtClean="0">
                <a:hlinkClick r:id="rId4" action="ppaction://hlinkfile"/>
              </a:rPr>
              <a:t>Abortion in Islam?</a:t>
            </a:r>
            <a:r>
              <a:rPr lang="en-US" sz="2000" dirty="0" smtClean="0"/>
              <a:t> : child loves child rejected abortions </a:t>
            </a:r>
          </a:p>
          <a:p>
            <a:pPr algn="just" rtl="0"/>
            <a:endParaRPr lang="en-US" sz="2000" dirty="0" smtClean="0">
              <a:hlinkClick r:id="rId5" action="ppaction://hlinkfile"/>
            </a:endParaRPr>
          </a:p>
          <a:p>
            <a:pPr algn="just" rtl="0"/>
            <a:endParaRPr lang="en-US" sz="2000" dirty="0" smtClean="0">
              <a:hlinkClick r:id="rId5" action="ppaction://hlinkfile"/>
            </a:endParaRPr>
          </a:p>
          <a:p>
            <a:pPr algn="just" rtl="0"/>
            <a:r>
              <a:rPr lang="en-US" sz="2000" dirty="0" smtClean="0">
                <a:hlinkClick r:id="rId5" action="ppaction://hlinkfile"/>
              </a:rPr>
              <a:t>Addiction - Is There Hope? </a:t>
            </a:r>
            <a:r>
              <a:rPr lang="en-US" sz="2000" dirty="0" smtClean="0"/>
              <a:t>( or </a:t>
            </a:r>
            <a:r>
              <a:rPr lang="en-US" sz="2000" dirty="0" smtClean="0">
                <a:hlinkClick r:id="rId6" action="ppaction://hlinkfile"/>
              </a:rPr>
              <a:t>Download zipped File</a:t>
            </a:r>
            <a:r>
              <a:rPr lang="en-US" sz="2000" dirty="0" smtClean="0"/>
              <a:t>):  </a:t>
            </a:r>
          </a:p>
          <a:p>
            <a:pPr algn="just" rtl="0"/>
            <a:endParaRPr lang="en-US" sz="2000" dirty="0" smtClean="0">
              <a:hlinkClick r:id="rId7" action="ppaction://hlinkfile"/>
            </a:endParaRPr>
          </a:p>
          <a:p>
            <a:pPr algn="just" rtl="0"/>
            <a:endParaRPr lang="en-US" sz="2000" dirty="0" smtClean="0">
              <a:hlinkClick r:id="rId7" action="ppaction://hlinkfile"/>
            </a:endParaRPr>
          </a:p>
          <a:p>
            <a:pPr algn="just" rtl="0"/>
            <a:r>
              <a:rPr lang="en-US" sz="2000" dirty="0" smtClean="0">
                <a:hlinkClick r:id="rId7" action="ppaction://hlinkfile"/>
              </a:rPr>
              <a:t>Obsessive Compulsive Disorder</a:t>
            </a:r>
            <a:r>
              <a:rPr lang="en-US" sz="2000" dirty="0" smtClean="0"/>
              <a:t> : </a:t>
            </a:r>
          </a:p>
          <a:p>
            <a:pPr algn="just" rtl="0"/>
            <a:endParaRPr lang="en-US" sz="2000" dirty="0" smtClean="0">
              <a:hlinkClick r:id="rId8" action="ppaction://hlinkfile"/>
            </a:endParaRPr>
          </a:p>
          <a:p>
            <a:pPr algn="just" rtl="0"/>
            <a:r>
              <a:rPr lang="en-US" sz="2000" dirty="0" smtClean="0">
                <a:hlinkClick r:id="rId8" action="ppaction://hlinkfile"/>
              </a:rPr>
              <a:t>Homosexuality and Islam</a:t>
            </a:r>
            <a:r>
              <a:rPr lang="en-US" sz="2000" dirty="0" smtClean="0"/>
              <a:t>:  </a:t>
            </a:r>
          </a:p>
          <a:p>
            <a:pPr algn="just" rtl="0"/>
            <a:endParaRPr lang="en-US" sz="2000" dirty="0" smtClean="0">
              <a:hlinkClick r:id="rId9" action="ppaction://hlinkfile"/>
            </a:endParaRPr>
          </a:p>
          <a:p>
            <a:pPr algn="just" rtl="0"/>
            <a:r>
              <a:rPr lang="en-US" sz="2000" b="1" dirty="0" smtClean="0">
                <a:hlinkClick r:id="rId9" action="ppaction://hlinkfile"/>
              </a:rPr>
              <a:t>Suicide - It's Not An Escape!</a:t>
            </a:r>
            <a:r>
              <a:rPr lang="en-US" sz="2000" b="1" dirty="0" smtClean="0"/>
              <a:t>: </a:t>
            </a:r>
          </a:p>
          <a:p>
            <a:pPr marL="0" marR="0" lvl="0" indent="0" algn="just" defTabSz="914400" rtl="0" eaLnBrk="0" fontAlgn="base" latinLnBrk="0" hangingPunct="0">
              <a:lnSpc>
                <a:spcPct val="100000"/>
              </a:lnSpc>
              <a:spcBef>
                <a:spcPct val="0"/>
              </a:spcBef>
              <a:spcAft>
                <a:spcPct val="0"/>
              </a:spcAft>
              <a:buClrTx/>
              <a:buSzTx/>
              <a:tabLst/>
            </a:pPr>
            <a:endParaRPr lang="ar-SA" sz="2000" dirty="0" smtClean="0">
              <a:solidFill>
                <a:schemeClr val="tx1"/>
              </a:solidFill>
              <a:latin typeface="Times New Roman" pitchFamily="18" charset="0"/>
              <a:cs typeface="Times New Roman" pitchFamily="18" charset="0"/>
            </a:endParaRPr>
          </a:p>
        </p:txBody>
      </p:sp>
      <p:sp>
        <p:nvSpPr>
          <p:cNvPr id="9" name="مستطيل 8"/>
          <p:cNvSpPr/>
          <p:nvPr/>
        </p:nvSpPr>
        <p:spPr>
          <a:xfrm>
            <a:off x="5000628" y="6357958"/>
            <a:ext cx="3786214" cy="276999"/>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200" dirty="0" smtClean="0">
                <a:hlinkClick r:id="rId10"/>
              </a:rPr>
              <a:t>http://www.missionislam.com/health/index.htm</a:t>
            </a:r>
            <a:r>
              <a:rPr lang="en-US" sz="1200" dirty="0" smtClean="0"/>
              <a:t>      </a:t>
            </a:r>
            <a:endParaRPr lang="en-US" sz="1200" dirty="0"/>
          </a:p>
        </p:txBody>
      </p:sp>
      <p:sp>
        <p:nvSpPr>
          <p:cNvPr id="8" name="مستطيل 7"/>
          <p:cNvSpPr/>
          <p:nvPr/>
        </p:nvSpPr>
        <p:spPr>
          <a:xfrm>
            <a:off x="2771800" y="-24"/>
            <a:ext cx="2985754" cy="46166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ar-SA" sz="2400" dirty="0" err="1" smtClean="0">
                <a:latin typeface="Times New Roman" pitchFamily="18" charset="0"/>
                <a:cs typeface="Times New Roman" pitchFamily="18" charset="0"/>
              </a:rPr>
              <a:t>Saudi Arabia Behavior</a:t>
            </a:r>
            <a:endParaRPr lang="en-US" sz="2400" dirty="0"/>
          </a:p>
        </p:txBody>
      </p:sp>
      <p:pic>
        <p:nvPicPr>
          <p:cNvPr id="6146" name="Picture 2" descr="http://www.missionislam.com/family/gambling.jpg"/>
          <p:cNvPicPr>
            <a:picLocks noChangeAspect="1" noChangeArrowheads="1"/>
          </p:cNvPicPr>
          <p:nvPr/>
        </p:nvPicPr>
        <p:blipFill>
          <a:blip r:embed="rId11"/>
          <a:srcRect/>
          <a:stretch>
            <a:fillRect/>
          </a:stretch>
        </p:blipFill>
        <p:spPr bwMode="auto">
          <a:xfrm>
            <a:off x="4286248" y="928670"/>
            <a:ext cx="1307853" cy="1071570"/>
          </a:xfrm>
          <a:prstGeom prst="rect">
            <a:avLst/>
          </a:prstGeom>
          <a:noFill/>
        </p:spPr>
      </p:pic>
      <p:pic>
        <p:nvPicPr>
          <p:cNvPr id="6148" name="Picture 4" descr="http://www.missionislam.com/health/abortion.gif"/>
          <p:cNvPicPr>
            <a:picLocks noChangeAspect="1" noChangeArrowheads="1"/>
          </p:cNvPicPr>
          <p:nvPr/>
        </p:nvPicPr>
        <p:blipFill>
          <a:blip r:embed="rId12"/>
          <a:srcRect/>
          <a:stretch>
            <a:fillRect/>
          </a:stretch>
        </p:blipFill>
        <p:spPr bwMode="auto">
          <a:xfrm>
            <a:off x="7000892" y="2357430"/>
            <a:ext cx="1214446" cy="1107447"/>
          </a:xfrm>
          <a:prstGeom prst="rect">
            <a:avLst/>
          </a:prstGeom>
          <a:noFill/>
        </p:spPr>
      </p:pic>
      <p:pic>
        <p:nvPicPr>
          <p:cNvPr id="6150" name="Picture 6" descr="http://www.missionislam.com/health/compulsive.jpg"/>
          <p:cNvPicPr>
            <a:picLocks noChangeAspect="1" noChangeArrowheads="1"/>
          </p:cNvPicPr>
          <p:nvPr/>
        </p:nvPicPr>
        <p:blipFill>
          <a:blip r:embed="rId13"/>
          <a:srcRect/>
          <a:stretch>
            <a:fillRect/>
          </a:stretch>
        </p:blipFill>
        <p:spPr bwMode="auto">
          <a:xfrm>
            <a:off x="7000892" y="3786190"/>
            <a:ext cx="1587181" cy="1021086"/>
          </a:xfrm>
          <a:prstGeom prst="rect">
            <a:avLst/>
          </a:prstGeom>
          <a:noFill/>
        </p:spPr>
      </p:pic>
      <p:pic>
        <p:nvPicPr>
          <p:cNvPr id="6152" name="Picture 8" descr="http://www.missionislam.com/health/suicide.jpg"/>
          <p:cNvPicPr>
            <a:picLocks noChangeAspect="1" noChangeArrowheads="1"/>
          </p:cNvPicPr>
          <p:nvPr/>
        </p:nvPicPr>
        <p:blipFill>
          <a:blip r:embed="rId14"/>
          <a:srcRect/>
          <a:stretch>
            <a:fillRect/>
          </a:stretch>
        </p:blipFill>
        <p:spPr bwMode="auto">
          <a:xfrm>
            <a:off x="3857620" y="5429264"/>
            <a:ext cx="888348" cy="571504"/>
          </a:xfrm>
          <a:prstGeom prst="rect">
            <a:avLst/>
          </a:prstGeom>
          <a:noFill/>
        </p:spPr>
      </p:pic>
    </p:spTree>
  </p:cSld>
  <p:clrMapOvr>
    <a:masterClrMapping/>
  </p:clrMapOvr>
  <p:transition>
    <p:push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pPr>
              <a:defRPr/>
            </a:pPr>
            <a:r>
              <a:rPr lang="ar-SA" smtClean="0"/>
              <a:t>JohaliSOCHE2014_2017</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7</a:t>
            </a:fld>
            <a:endParaRPr lang="en-US"/>
          </a:p>
        </p:txBody>
      </p:sp>
      <p:sp>
        <p:nvSpPr>
          <p:cNvPr id="7" name="عنصر نائب للتذييل 6"/>
          <p:cNvSpPr>
            <a:spLocks noGrp="1"/>
          </p:cNvSpPr>
          <p:nvPr>
            <p:ph type="ftr" sz="quarter" idx="11"/>
          </p:nvPr>
        </p:nvSpPr>
        <p:spPr/>
        <p:txBody>
          <a:bodyPr/>
          <a:lstStyle/>
          <a:p>
            <a:pPr>
              <a:defRPr/>
            </a:pPr>
            <a:r>
              <a:rPr lang="en-US" smtClean="0"/>
              <a:t>CHS383</a:t>
            </a:r>
            <a:endParaRPr lang="en-US"/>
          </a:p>
        </p:txBody>
      </p:sp>
      <p:graphicFrame>
        <p:nvGraphicFramePr>
          <p:cNvPr id="8" name="جدول 7"/>
          <p:cNvGraphicFramePr>
            <a:graphicFrameLocks noGrp="1"/>
          </p:cNvGraphicFramePr>
          <p:nvPr/>
        </p:nvGraphicFramePr>
        <p:xfrm>
          <a:off x="179512" y="836712"/>
          <a:ext cx="8604448" cy="5522501"/>
        </p:xfrm>
        <a:graphic>
          <a:graphicData uri="http://schemas.openxmlformats.org/drawingml/2006/table">
            <a:tbl>
              <a:tblPr/>
              <a:tblGrid>
                <a:gridCol w="1224136"/>
                <a:gridCol w="6120680"/>
                <a:gridCol w="1259632"/>
              </a:tblGrid>
              <a:tr h="413387">
                <a:tc>
                  <a:txBody>
                    <a:bodyPr/>
                    <a:lstStyle/>
                    <a:p>
                      <a:pPr algn="ctr" rtl="1">
                        <a:lnSpc>
                          <a:spcPct val="115000"/>
                        </a:lnSpc>
                        <a:spcAft>
                          <a:spcPts val="1000"/>
                        </a:spcAft>
                      </a:pPr>
                      <a:r>
                        <a:rPr lang="en-US" sz="1400" b="1" dirty="0">
                          <a:solidFill>
                            <a:schemeClr val="tx1"/>
                          </a:solidFill>
                          <a:latin typeface="Times New Roman"/>
                          <a:ea typeface="Times New Roman"/>
                          <a:cs typeface="Arial"/>
                        </a:rPr>
                        <a:t>Date</a:t>
                      </a:r>
                      <a:endParaRPr lang="en-US" sz="1400" dirty="0">
                        <a:solidFill>
                          <a:schemeClr val="tx1"/>
                        </a:solidFill>
                        <a:latin typeface="Calibri"/>
                        <a:ea typeface="Times New Roman"/>
                        <a:cs typeface="Arial"/>
                      </a:endParaRPr>
                    </a:p>
                    <a:p>
                      <a:pPr algn="ctr" rtl="1">
                        <a:lnSpc>
                          <a:spcPct val="115000"/>
                        </a:lnSpc>
                        <a:spcAft>
                          <a:spcPts val="1000"/>
                        </a:spcAft>
                      </a:pPr>
                      <a:r>
                        <a:rPr lang="en-US" sz="1400" b="1" dirty="0">
                          <a:solidFill>
                            <a:schemeClr val="tx1"/>
                          </a:solidFill>
                          <a:latin typeface="Times New Roman"/>
                          <a:ea typeface="Times New Roman"/>
                          <a:cs typeface="Arial"/>
                        </a:rPr>
                        <a:t>(weeks)</a:t>
                      </a:r>
                      <a:endParaRPr lang="en-US" sz="1400" dirty="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1">
                        <a:lnSpc>
                          <a:spcPct val="115000"/>
                        </a:lnSpc>
                        <a:spcAft>
                          <a:spcPts val="1000"/>
                        </a:spcAft>
                      </a:pPr>
                      <a:r>
                        <a:rPr lang="en-US" sz="1400" b="1" dirty="0">
                          <a:solidFill>
                            <a:schemeClr val="tx1"/>
                          </a:solidFill>
                          <a:latin typeface="Times New Roman"/>
                          <a:ea typeface="Times New Roman"/>
                          <a:cs typeface="Arial"/>
                        </a:rPr>
                        <a:t>Topic</a:t>
                      </a:r>
                      <a:endParaRPr lang="en-US" sz="1400" dirty="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1">
                        <a:lnSpc>
                          <a:spcPct val="115000"/>
                        </a:lnSpc>
                        <a:spcAft>
                          <a:spcPts val="1000"/>
                        </a:spcAft>
                      </a:pPr>
                      <a:r>
                        <a:rPr lang="en-US" sz="1400" b="1">
                          <a:solidFill>
                            <a:schemeClr val="tx1"/>
                          </a:solidFill>
                          <a:latin typeface="Times New Roman"/>
                          <a:ea typeface="Times New Roman"/>
                          <a:cs typeface="Arial"/>
                        </a:rPr>
                        <a:t>Lecture (hours)</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r>
              <a:tr h="233346">
                <a:tc>
                  <a:txBody>
                    <a:bodyPr/>
                    <a:lstStyle/>
                    <a:p>
                      <a:pPr algn="l" rtl="1">
                        <a:lnSpc>
                          <a:spcPct val="115000"/>
                        </a:lnSpc>
                        <a:spcAft>
                          <a:spcPts val="1000"/>
                        </a:spcAft>
                      </a:pPr>
                      <a:r>
                        <a:rPr lang="en-US" sz="1400" b="1">
                          <a:solidFill>
                            <a:schemeClr val="tx1"/>
                          </a:solidFill>
                          <a:latin typeface="Times New Roman"/>
                          <a:ea typeface="Times New Roman"/>
                          <a:cs typeface="Arial"/>
                        </a:rPr>
                        <a:t>1</a:t>
                      </a:r>
                      <a:r>
                        <a:rPr lang="en-US" sz="1400" b="1" baseline="30000">
                          <a:solidFill>
                            <a:schemeClr val="tx1"/>
                          </a:solidFill>
                          <a:latin typeface="Times New Roman"/>
                          <a:ea typeface="Times New Roman"/>
                          <a:cs typeface="Arial"/>
                        </a:rPr>
                        <a:t>st</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rtl="1">
                        <a:lnSpc>
                          <a:spcPct val="115000"/>
                        </a:lnSpc>
                        <a:spcAft>
                          <a:spcPts val="1000"/>
                        </a:spcAft>
                      </a:pPr>
                      <a:r>
                        <a:rPr lang="en-US" sz="1400">
                          <a:solidFill>
                            <a:schemeClr val="tx1"/>
                          </a:solidFill>
                          <a:latin typeface="Times New Roman"/>
                          <a:ea typeface="Times New Roman"/>
                          <a:cs typeface="Arial"/>
                        </a:rPr>
                        <a:t>Introduction and overview</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a:solidFill>
                            <a:schemeClr val="tx1"/>
                          </a:solidFill>
                          <a:latin typeface="Times New Roman"/>
                          <a:ea typeface="Dotum"/>
                          <a:cs typeface="Arial"/>
                        </a:rPr>
                        <a:t>2</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326">
                <a:tc>
                  <a:txBody>
                    <a:bodyPr/>
                    <a:lstStyle/>
                    <a:p>
                      <a:pPr algn="l" rtl="1">
                        <a:lnSpc>
                          <a:spcPct val="115000"/>
                        </a:lnSpc>
                        <a:spcAft>
                          <a:spcPts val="1000"/>
                        </a:spcAft>
                      </a:pPr>
                      <a:r>
                        <a:rPr lang="en-US" sz="1400" b="1">
                          <a:solidFill>
                            <a:schemeClr val="tx1"/>
                          </a:solidFill>
                          <a:latin typeface="Times New Roman"/>
                          <a:ea typeface="Times New Roman"/>
                          <a:cs typeface="Arial"/>
                        </a:rPr>
                        <a:t>2</a:t>
                      </a:r>
                      <a:r>
                        <a:rPr lang="en-US" sz="1400" b="1" baseline="30000">
                          <a:solidFill>
                            <a:schemeClr val="tx1"/>
                          </a:solidFill>
                          <a:latin typeface="Times New Roman"/>
                          <a:ea typeface="Times New Roman"/>
                          <a:cs typeface="Arial"/>
                        </a:rPr>
                        <a:t>nd</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gn="l" rtl="0">
                        <a:lnSpc>
                          <a:spcPct val="115000"/>
                        </a:lnSpc>
                        <a:spcAft>
                          <a:spcPts val="0"/>
                        </a:spcAft>
                        <a:buFont typeface="Wingdings"/>
                        <a:buChar char=""/>
                      </a:pPr>
                      <a:r>
                        <a:rPr lang="en-US" sz="1400" dirty="0">
                          <a:solidFill>
                            <a:schemeClr val="tx1"/>
                          </a:solidFill>
                          <a:latin typeface="Times New Roman"/>
                          <a:ea typeface="Times New Roman"/>
                          <a:cs typeface="Arial"/>
                        </a:rPr>
                        <a:t>Overview on behavioral sciences and their contribution to health education</a:t>
                      </a:r>
                      <a:endParaRPr lang="en-US" sz="1400" dirty="0">
                        <a:solidFill>
                          <a:schemeClr val="tx1"/>
                        </a:solidFill>
                        <a:latin typeface="Calibri"/>
                        <a:ea typeface="Times New Roman"/>
                        <a:cs typeface="Arial"/>
                      </a:endParaRPr>
                    </a:p>
                    <a:p>
                      <a:pPr marL="342900" lvl="0" indent="-342900" algn="l" rtl="0">
                        <a:lnSpc>
                          <a:spcPct val="115000"/>
                        </a:lnSpc>
                        <a:spcAft>
                          <a:spcPts val="0"/>
                        </a:spcAft>
                        <a:buFont typeface="Wingdings"/>
                        <a:buChar char=""/>
                      </a:pPr>
                      <a:r>
                        <a:rPr lang="en-US" sz="1400" dirty="0">
                          <a:solidFill>
                            <a:schemeClr val="tx1"/>
                          </a:solidFill>
                          <a:latin typeface="Times New Roman"/>
                          <a:ea typeface="Times New Roman"/>
                          <a:cs typeface="Arial"/>
                        </a:rPr>
                        <a:t>Community vs. society</a:t>
                      </a:r>
                      <a:endParaRPr lang="en-US" sz="1400" dirty="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a:solidFill>
                            <a:schemeClr val="tx1"/>
                          </a:solidFill>
                          <a:latin typeface="Times New Roman"/>
                          <a:ea typeface="Dotum"/>
                          <a:cs typeface="Arial"/>
                        </a:rPr>
                        <a:t>2</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880">
                <a:tc>
                  <a:txBody>
                    <a:bodyPr/>
                    <a:lstStyle/>
                    <a:p>
                      <a:pPr algn="l" rtl="1">
                        <a:lnSpc>
                          <a:spcPct val="115000"/>
                        </a:lnSpc>
                        <a:spcAft>
                          <a:spcPts val="1000"/>
                        </a:spcAft>
                      </a:pPr>
                      <a:r>
                        <a:rPr lang="en-US" sz="1400" b="1">
                          <a:solidFill>
                            <a:schemeClr val="tx1"/>
                          </a:solidFill>
                          <a:latin typeface="Times New Roman"/>
                          <a:ea typeface="Times New Roman"/>
                          <a:cs typeface="Arial"/>
                        </a:rPr>
                        <a:t>3</a:t>
                      </a:r>
                      <a:r>
                        <a:rPr lang="en-US" sz="1400" b="1" baseline="30000">
                          <a:solidFill>
                            <a:schemeClr val="tx1"/>
                          </a:solidFill>
                          <a:latin typeface="Times New Roman"/>
                          <a:ea typeface="Times New Roman"/>
                          <a:cs typeface="Arial"/>
                        </a:rPr>
                        <a:t>rd</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gn="l" rtl="0">
                        <a:lnSpc>
                          <a:spcPct val="115000"/>
                        </a:lnSpc>
                        <a:spcAft>
                          <a:spcPts val="0"/>
                        </a:spcAft>
                        <a:buFont typeface="Wingdings"/>
                        <a:buChar char=""/>
                      </a:pPr>
                      <a:r>
                        <a:rPr lang="en-US" sz="1400" dirty="0">
                          <a:solidFill>
                            <a:schemeClr val="tx1"/>
                          </a:solidFill>
                          <a:latin typeface="Times New Roman"/>
                          <a:ea typeface="Times New Roman"/>
                          <a:cs typeface="Arial"/>
                        </a:rPr>
                        <a:t>Notions of health and illness</a:t>
                      </a:r>
                      <a:endParaRPr lang="en-US" sz="1400" dirty="0">
                        <a:solidFill>
                          <a:schemeClr val="tx1"/>
                        </a:solidFill>
                        <a:latin typeface="Calibri"/>
                        <a:ea typeface="Times New Roman"/>
                        <a:cs typeface="Arial"/>
                      </a:endParaRPr>
                    </a:p>
                    <a:p>
                      <a:pPr marL="342900" lvl="0" indent="-342900" algn="l" rtl="0">
                        <a:lnSpc>
                          <a:spcPct val="115000"/>
                        </a:lnSpc>
                        <a:spcAft>
                          <a:spcPts val="0"/>
                        </a:spcAft>
                        <a:buFont typeface="Wingdings"/>
                        <a:buChar char=""/>
                      </a:pPr>
                      <a:r>
                        <a:rPr lang="en-US" sz="1400" dirty="0">
                          <a:solidFill>
                            <a:schemeClr val="tx1"/>
                          </a:solidFill>
                          <a:latin typeface="Times New Roman"/>
                          <a:ea typeface="Times New Roman"/>
                          <a:cs typeface="Arial"/>
                        </a:rPr>
                        <a:t>Social determinants of health</a:t>
                      </a:r>
                      <a:endParaRPr lang="en-US" sz="1400" dirty="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a:solidFill>
                            <a:schemeClr val="tx1"/>
                          </a:solidFill>
                          <a:latin typeface="Times New Roman"/>
                          <a:ea typeface="Dotum"/>
                          <a:cs typeface="Arial"/>
                        </a:rPr>
                        <a:t>2</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5145">
                <a:tc>
                  <a:txBody>
                    <a:bodyPr/>
                    <a:lstStyle/>
                    <a:p>
                      <a:pPr algn="l" rtl="1">
                        <a:lnSpc>
                          <a:spcPct val="115000"/>
                        </a:lnSpc>
                        <a:spcAft>
                          <a:spcPts val="1000"/>
                        </a:spcAft>
                      </a:pPr>
                      <a:r>
                        <a:rPr lang="en-US" sz="1400" b="1">
                          <a:solidFill>
                            <a:schemeClr val="tx1"/>
                          </a:solidFill>
                          <a:latin typeface="Times New Roman"/>
                          <a:ea typeface="Times New Roman"/>
                          <a:cs typeface="Arial"/>
                        </a:rPr>
                        <a:t>4</a:t>
                      </a:r>
                      <a:r>
                        <a:rPr lang="en-US" sz="1400" b="1" baseline="30000">
                          <a:solidFill>
                            <a:schemeClr val="tx1"/>
                          </a:solidFill>
                          <a:latin typeface="Times New Roman"/>
                          <a:ea typeface="Times New Roman"/>
                          <a:cs typeface="Arial"/>
                        </a:rPr>
                        <a:t>th</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gn="l" rtl="0">
                        <a:lnSpc>
                          <a:spcPct val="115000"/>
                        </a:lnSpc>
                        <a:spcAft>
                          <a:spcPts val="0"/>
                        </a:spcAft>
                        <a:buFont typeface="Wingdings"/>
                        <a:buChar char=""/>
                      </a:pPr>
                      <a:r>
                        <a:rPr lang="en-US" sz="1400">
                          <a:solidFill>
                            <a:schemeClr val="tx1"/>
                          </a:solidFill>
                          <a:latin typeface="Times New Roman"/>
                          <a:ea typeface="Times New Roman"/>
                          <a:cs typeface="Arial"/>
                        </a:rPr>
                        <a:t>Theories of disease causation</a:t>
                      </a:r>
                      <a:endParaRPr lang="en-US" sz="1400">
                        <a:solidFill>
                          <a:schemeClr val="tx1"/>
                        </a:solidFill>
                        <a:latin typeface="Calibri"/>
                        <a:ea typeface="Times New Roman"/>
                        <a:cs typeface="Arial"/>
                      </a:endParaRPr>
                    </a:p>
                    <a:p>
                      <a:pPr marL="342900" lvl="0" indent="-342900" algn="l" rtl="0">
                        <a:lnSpc>
                          <a:spcPct val="115000"/>
                        </a:lnSpc>
                        <a:spcAft>
                          <a:spcPts val="0"/>
                        </a:spcAft>
                        <a:buFont typeface="Wingdings"/>
                        <a:buChar char=""/>
                      </a:pPr>
                      <a:r>
                        <a:rPr lang="en-US" sz="1400">
                          <a:solidFill>
                            <a:schemeClr val="tx1"/>
                          </a:solidFill>
                          <a:latin typeface="Times New Roman"/>
                          <a:ea typeface="Times New Roman"/>
                          <a:cs typeface="Arial"/>
                        </a:rPr>
                        <a:t>Theory of general susceptibility</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dirty="0">
                          <a:solidFill>
                            <a:schemeClr val="tx1"/>
                          </a:solidFill>
                          <a:latin typeface="Times New Roman"/>
                          <a:ea typeface="Dotum"/>
                          <a:cs typeface="Arial"/>
                        </a:rPr>
                        <a:t>2</a:t>
                      </a:r>
                      <a:endParaRPr lang="en-US" sz="1400" dirty="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6758">
                <a:tc>
                  <a:txBody>
                    <a:bodyPr/>
                    <a:lstStyle/>
                    <a:p>
                      <a:pPr algn="l" rtl="1">
                        <a:lnSpc>
                          <a:spcPct val="115000"/>
                        </a:lnSpc>
                        <a:spcAft>
                          <a:spcPts val="1000"/>
                        </a:spcAft>
                      </a:pPr>
                      <a:r>
                        <a:rPr lang="en-US" sz="1400" b="1">
                          <a:solidFill>
                            <a:schemeClr val="tx1"/>
                          </a:solidFill>
                          <a:latin typeface="Times New Roman"/>
                          <a:ea typeface="Times New Roman"/>
                          <a:cs typeface="Arial"/>
                        </a:rPr>
                        <a:t>5</a:t>
                      </a:r>
                      <a:r>
                        <a:rPr lang="en-US" sz="1400" b="1" baseline="30000">
                          <a:solidFill>
                            <a:schemeClr val="tx1"/>
                          </a:solidFill>
                          <a:latin typeface="Times New Roman"/>
                          <a:ea typeface="Times New Roman"/>
                          <a:cs typeface="Arial"/>
                        </a:rPr>
                        <a:t>th</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rtl="1">
                        <a:lnSpc>
                          <a:spcPct val="115000"/>
                        </a:lnSpc>
                        <a:spcAft>
                          <a:spcPts val="1000"/>
                        </a:spcAft>
                      </a:pPr>
                      <a:r>
                        <a:rPr lang="en-US" sz="1400" b="1" dirty="0" smtClean="0">
                          <a:solidFill>
                            <a:schemeClr val="tx1"/>
                          </a:solidFill>
                          <a:latin typeface="Times New Roman"/>
                          <a:ea typeface="Times New Roman"/>
                          <a:cs typeface="Arial"/>
                        </a:rPr>
                        <a:t> </a:t>
                      </a:r>
                      <a:r>
                        <a:rPr lang="ar-SA" sz="1400" b="1" baseline="0" dirty="0" smtClean="0">
                          <a:solidFill>
                            <a:schemeClr val="tx1"/>
                          </a:solidFill>
                          <a:latin typeface="Times New Roman"/>
                          <a:ea typeface="Times New Roman"/>
                          <a:cs typeface="Arial"/>
                        </a:rPr>
                        <a:t> هل  </a:t>
                      </a:r>
                      <a:r>
                        <a:rPr lang="ar-SA" sz="1400" b="1" baseline="0" dirty="0" err="1" smtClean="0">
                          <a:solidFill>
                            <a:schemeClr val="tx1"/>
                          </a:solidFill>
                          <a:latin typeface="Times New Roman"/>
                          <a:ea typeface="Times New Roman"/>
                          <a:cs typeface="Arial"/>
                        </a:rPr>
                        <a:t>غطيت_نعم   ؟</a:t>
                      </a:r>
                      <a:r>
                        <a:rPr lang="ar-SA" sz="1400" b="1" baseline="0" dirty="0" smtClean="0">
                          <a:solidFill>
                            <a:schemeClr val="tx1"/>
                          </a:solidFill>
                          <a:latin typeface="Times New Roman"/>
                          <a:ea typeface="Times New Roman"/>
                          <a:cs typeface="Arial"/>
                        </a:rPr>
                        <a:t> </a:t>
                      </a:r>
                      <a:r>
                        <a:rPr lang="en-US" sz="1400" b="1" dirty="0" smtClean="0">
                          <a:solidFill>
                            <a:schemeClr val="tx1"/>
                          </a:solidFill>
                          <a:latin typeface="Times New Roman"/>
                          <a:ea typeface="Times New Roman"/>
                          <a:cs typeface="Arial"/>
                        </a:rPr>
                        <a:t>Social </a:t>
                      </a:r>
                      <a:r>
                        <a:rPr lang="en-US" sz="1400" b="1" dirty="0">
                          <a:solidFill>
                            <a:schemeClr val="tx1"/>
                          </a:solidFill>
                          <a:latin typeface="Times New Roman"/>
                          <a:ea typeface="Times New Roman"/>
                          <a:cs typeface="Arial"/>
                        </a:rPr>
                        <a:t>capital theory</a:t>
                      </a:r>
                      <a:endParaRPr lang="en-US" sz="1400" b="1" dirty="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a:solidFill>
                            <a:schemeClr val="tx1"/>
                          </a:solidFill>
                          <a:latin typeface="Times New Roman"/>
                          <a:ea typeface="Dotum"/>
                          <a:cs typeface="Arial"/>
                        </a:rPr>
                        <a:t>2</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085">
                <a:tc>
                  <a:txBody>
                    <a:bodyPr/>
                    <a:lstStyle/>
                    <a:p>
                      <a:pPr algn="l" rtl="1">
                        <a:lnSpc>
                          <a:spcPct val="115000"/>
                        </a:lnSpc>
                        <a:spcAft>
                          <a:spcPts val="1000"/>
                        </a:spcAft>
                      </a:pPr>
                      <a:r>
                        <a:rPr lang="en-US" sz="1400" b="1">
                          <a:solidFill>
                            <a:schemeClr val="tx1"/>
                          </a:solidFill>
                          <a:latin typeface="Times New Roman"/>
                          <a:ea typeface="Times New Roman"/>
                          <a:cs typeface="Arial"/>
                        </a:rPr>
                        <a:t>6</a:t>
                      </a:r>
                      <a:r>
                        <a:rPr lang="en-US" sz="1400" b="1" baseline="30000">
                          <a:solidFill>
                            <a:schemeClr val="tx1"/>
                          </a:solidFill>
                          <a:latin typeface="Times New Roman"/>
                          <a:ea typeface="Times New Roman"/>
                          <a:cs typeface="Arial"/>
                        </a:rPr>
                        <a:t>th</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rtl="1">
                        <a:lnSpc>
                          <a:spcPct val="115000"/>
                        </a:lnSpc>
                        <a:spcAft>
                          <a:spcPts val="1000"/>
                        </a:spcAft>
                      </a:pPr>
                      <a:r>
                        <a:rPr lang="en-US" sz="1400">
                          <a:solidFill>
                            <a:schemeClr val="tx1"/>
                          </a:solidFill>
                          <a:latin typeface="Times New Roman"/>
                          <a:ea typeface="Times New Roman"/>
                          <a:cs typeface="Arial"/>
                        </a:rPr>
                        <a:t>Midterm I</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dirty="0">
                          <a:solidFill>
                            <a:schemeClr val="tx1"/>
                          </a:solidFill>
                          <a:latin typeface="Times New Roman"/>
                          <a:ea typeface="Dotum"/>
                          <a:cs typeface="Arial"/>
                        </a:rPr>
                        <a:t>2</a:t>
                      </a:r>
                      <a:endParaRPr lang="en-US" sz="1400" dirty="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7334">
                <a:tc>
                  <a:txBody>
                    <a:bodyPr/>
                    <a:lstStyle/>
                    <a:p>
                      <a:pPr algn="l" rtl="1">
                        <a:lnSpc>
                          <a:spcPct val="115000"/>
                        </a:lnSpc>
                        <a:spcAft>
                          <a:spcPts val="1000"/>
                        </a:spcAft>
                      </a:pPr>
                      <a:r>
                        <a:rPr lang="en-US" sz="1400" b="1">
                          <a:solidFill>
                            <a:schemeClr val="tx1"/>
                          </a:solidFill>
                          <a:latin typeface="Times New Roman"/>
                          <a:ea typeface="Times New Roman"/>
                          <a:cs typeface="Arial"/>
                        </a:rPr>
                        <a:t>7</a:t>
                      </a:r>
                      <a:r>
                        <a:rPr lang="en-US" sz="1400" b="1" baseline="30000">
                          <a:solidFill>
                            <a:schemeClr val="tx1"/>
                          </a:solidFill>
                          <a:latin typeface="Times New Roman"/>
                          <a:ea typeface="Times New Roman"/>
                          <a:cs typeface="Arial"/>
                        </a:rPr>
                        <a:t>th</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rtl="1">
                        <a:lnSpc>
                          <a:spcPct val="115000"/>
                        </a:lnSpc>
                        <a:spcAft>
                          <a:spcPts val="1000"/>
                        </a:spcAft>
                      </a:pPr>
                      <a:r>
                        <a:rPr lang="ar-SA" sz="1400" dirty="0" smtClean="0">
                          <a:solidFill>
                            <a:schemeClr val="tx1"/>
                          </a:solidFill>
                          <a:latin typeface="Times New Roman"/>
                          <a:ea typeface="Times New Roman"/>
                          <a:cs typeface="Arial"/>
                        </a:rPr>
                        <a:t> </a:t>
                      </a:r>
                      <a:r>
                        <a:rPr lang="ar-SA" sz="1400" b="0" dirty="0" smtClean="0">
                          <a:solidFill>
                            <a:schemeClr val="tx1"/>
                          </a:solidFill>
                          <a:latin typeface="Times New Roman"/>
                          <a:ea typeface="Times New Roman"/>
                          <a:cs typeface="Arial"/>
                        </a:rPr>
                        <a:t>غطيت</a:t>
                      </a:r>
                      <a:r>
                        <a:rPr lang="ar-SA" sz="1400" b="0" baseline="0" dirty="0" smtClean="0">
                          <a:solidFill>
                            <a:schemeClr val="tx1"/>
                          </a:solidFill>
                          <a:latin typeface="Times New Roman"/>
                          <a:ea typeface="Times New Roman"/>
                          <a:cs typeface="Arial"/>
                        </a:rPr>
                        <a:t> </a:t>
                      </a:r>
                      <a:r>
                        <a:rPr lang="ar-SA" sz="1400" b="1" baseline="0" dirty="0" smtClean="0">
                          <a:solidFill>
                            <a:schemeClr val="tx1"/>
                          </a:solidFill>
                          <a:latin typeface="Times New Roman"/>
                          <a:ea typeface="Times New Roman"/>
                          <a:cs typeface="Arial"/>
                        </a:rPr>
                        <a:t>هل اضيفت </a:t>
                      </a:r>
                      <a:r>
                        <a:rPr lang="ar-SA" sz="1400" b="1" baseline="0" dirty="0" err="1" smtClean="0">
                          <a:solidFill>
                            <a:schemeClr val="tx1"/>
                          </a:solidFill>
                          <a:latin typeface="Times New Roman"/>
                          <a:ea typeface="Times New Roman"/>
                          <a:cs typeface="Arial"/>
                        </a:rPr>
                        <a:t>هنا </a:t>
                      </a:r>
                      <a:r>
                        <a:rPr lang="ar-SA" sz="1400" b="1" baseline="0" dirty="0" smtClean="0">
                          <a:solidFill>
                            <a:schemeClr val="tx1"/>
                          </a:solidFill>
                          <a:latin typeface="Times New Roman"/>
                          <a:ea typeface="Times New Roman"/>
                          <a:cs typeface="Arial"/>
                        </a:rPr>
                        <a:t>_ </a:t>
                      </a:r>
                      <a:r>
                        <a:rPr lang="ar-SA" sz="1400" b="1" baseline="0" dirty="0" err="1" smtClean="0">
                          <a:solidFill>
                            <a:schemeClr val="tx1"/>
                          </a:solidFill>
                          <a:latin typeface="Times New Roman"/>
                          <a:ea typeface="Times New Roman"/>
                          <a:cs typeface="Arial"/>
                        </a:rPr>
                        <a:t>نعم </a:t>
                      </a:r>
                      <a:r>
                        <a:rPr lang="ar-SA" sz="1400" baseline="0" dirty="0" err="1" smtClean="0">
                          <a:solidFill>
                            <a:schemeClr val="tx1"/>
                          </a:solidFill>
                          <a:latin typeface="Times New Roman"/>
                          <a:ea typeface="Times New Roman"/>
                          <a:cs typeface="Arial"/>
                        </a:rPr>
                        <a:t>؟</a:t>
                      </a:r>
                      <a:r>
                        <a:rPr lang="ar-SA" sz="1400" baseline="0" dirty="0" smtClean="0">
                          <a:solidFill>
                            <a:schemeClr val="tx1"/>
                          </a:solidFill>
                          <a:latin typeface="Times New Roman"/>
                          <a:ea typeface="Times New Roman"/>
                          <a:cs typeface="Arial"/>
                        </a:rPr>
                        <a:t> </a:t>
                      </a:r>
                      <a:r>
                        <a:rPr lang="en-US" sz="1400" dirty="0" smtClean="0">
                          <a:solidFill>
                            <a:schemeClr val="tx1"/>
                          </a:solidFill>
                          <a:latin typeface="Times New Roman"/>
                          <a:ea typeface="Times New Roman"/>
                          <a:cs typeface="Arial"/>
                        </a:rPr>
                        <a:t>H</a:t>
                      </a:r>
                      <a:r>
                        <a:rPr lang="en-US" sz="1400" b="1" dirty="0" smtClean="0">
                          <a:solidFill>
                            <a:schemeClr val="tx1"/>
                          </a:solidFill>
                          <a:latin typeface="Times New Roman"/>
                          <a:ea typeface="Times New Roman"/>
                          <a:cs typeface="Arial"/>
                        </a:rPr>
                        <a:t>ealth </a:t>
                      </a:r>
                      <a:r>
                        <a:rPr lang="en-US" sz="1400" b="1" dirty="0">
                          <a:solidFill>
                            <a:schemeClr val="tx1"/>
                          </a:solidFill>
                          <a:latin typeface="Times New Roman"/>
                          <a:ea typeface="Times New Roman"/>
                          <a:cs typeface="Arial"/>
                        </a:rPr>
                        <a:t>inequalities and inequities</a:t>
                      </a:r>
                      <a:endParaRPr lang="en-US" sz="1400" b="1" dirty="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a:solidFill>
                            <a:schemeClr val="tx1"/>
                          </a:solidFill>
                          <a:latin typeface="Times New Roman"/>
                          <a:ea typeface="Dotum"/>
                          <a:cs typeface="Arial"/>
                        </a:rPr>
                        <a:t>2</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853">
                <a:tc>
                  <a:txBody>
                    <a:bodyPr/>
                    <a:lstStyle/>
                    <a:p>
                      <a:pPr algn="l" rtl="1">
                        <a:lnSpc>
                          <a:spcPct val="115000"/>
                        </a:lnSpc>
                        <a:spcAft>
                          <a:spcPts val="1000"/>
                        </a:spcAft>
                      </a:pPr>
                      <a:r>
                        <a:rPr lang="en-US" sz="1400" b="1">
                          <a:solidFill>
                            <a:schemeClr val="tx1"/>
                          </a:solidFill>
                          <a:latin typeface="Times New Roman"/>
                          <a:ea typeface="Times New Roman"/>
                          <a:cs typeface="Arial"/>
                        </a:rPr>
                        <a:t>8</a:t>
                      </a:r>
                      <a:r>
                        <a:rPr lang="en-US" sz="1400" b="1" baseline="30000">
                          <a:solidFill>
                            <a:schemeClr val="tx1"/>
                          </a:solidFill>
                          <a:latin typeface="Times New Roman"/>
                          <a:ea typeface="Times New Roman"/>
                          <a:cs typeface="Arial"/>
                        </a:rPr>
                        <a:t>th</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rtl="1">
                        <a:lnSpc>
                          <a:spcPct val="115000"/>
                        </a:lnSpc>
                        <a:spcAft>
                          <a:spcPts val="1000"/>
                        </a:spcAft>
                      </a:pPr>
                      <a:r>
                        <a:rPr lang="en-US" sz="1400">
                          <a:solidFill>
                            <a:schemeClr val="tx1"/>
                          </a:solidFill>
                          <a:latin typeface="Times New Roman"/>
                          <a:ea typeface="Times New Roman"/>
                          <a:cs typeface="Arial"/>
                        </a:rPr>
                        <a:t>Culture and health</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a:solidFill>
                            <a:schemeClr val="tx1"/>
                          </a:solidFill>
                          <a:latin typeface="Times New Roman"/>
                          <a:ea typeface="Dotum"/>
                          <a:cs typeface="Arial"/>
                        </a:rPr>
                        <a:t>2</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830">
                <a:tc>
                  <a:txBody>
                    <a:bodyPr/>
                    <a:lstStyle/>
                    <a:p>
                      <a:pPr algn="l" rtl="1">
                        <a:lnSpc>
                          <a:spcPct val="115000"/>
                        </a:lnSpc>
                        <a:spcAft>
                          <a:spcPts val="1000"/>
                        </a:spcAft>
                      </a:pPr>
                      <a:r>
                        <a:rPr lang="en-US" sz="1400" b="1">
                          <a:solidFill>
                            <a:schemeClr val="tx1"/>
                          </a:solidFill>
                          <a:latin typeface="Times New Roman"/>
                          <a:ea typeface="Times New Roman"/>
                          <a:cs typeface="Arial"/>
                        </a:rPr>
                        <a:t>9</a:t>
                      </a:r>
                      <a:r>
                        <a:rPr lang="en-US" sz="1400" b="1" baseline="30000">
                          <a:solidFill>
                            <a:schemeClr val="tx1"/>
                          </a:solidFill>
                          <a:latin typeface="Times New Roman"/>
                          <a:ea typeface="Times New Roman"/>
                          <a:cs typeface="Arial"/>
                        </a:rPr>
                        <a:t>th</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rtl="1">
                        <a:lnSpc>
                          <a:spcPct val="115000"/>
                        </a:lnSpc>
                        <a:spcAft>
                          <a:spcPts val="1000"/>
                        </a:spcAft>
                      </a:pPr>
                      <a:r>
                        <a:rPr lang="en-US" sz="1400">
                          <a:solidFill>
                            <a:schemeClr val="tx1"/>
                          </a:solidFill>
                          <a:latin typeface="Times New Roman"/>
                          <a:ea typeface="Times New Roman"/>
                          <a:cs typeface="Arial"/>
                        </a:rPr>
                        <a:t>Social structure, socialization, leadership types, and social support</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a:solidFill>
                            <a:schemeClr val="tx1"/>
                          </a:solidFill>
                          <a:latin typeface="Times New Roman"/>
                          <a:ea typeface="Dotum"/>
                          <a:cs typeface="Arial"/>
                        </a:rPr>
                        <a:t>2</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868">
                <a:tc>
                  <a:txBody>
                    <a:bodyPr/>
                    <a:lstStyle/>
                    <a:p>
                      <a:pPr algn="l" rtl="1">
                        <a:lnSpc>
                          <a:spcPct val="115000"/>
                        </a:lnSpc>
                        <a:spcAft>
                          <a:spcPts val="1000"/>
                        </a:spcAft>
                      </a:pPr>
                      <a:r>
                        <a:rPr lang="en-US" sz="1400" b="1">
                          <a:solidFill>
                            <a:schemeClr val="tx1"/>
                          </a:solidFill>
                          <a:latin typeface="Times New Roman"/>
                          <a:ea typeface="Times New Roman"/>
                          <a:cs typeface="Arial"/>
                        </a:rPr>
                        <a:t>10</a:t>
                      </a:r>
                      <a:r>
                        <a:rPr lang="en-US" sz="1400" b="1" baseline="30000">
                          <a:solidFill>
                            <a:schemeClr val="tx1"/>
                          </a:solidFill>
                          <a:latin typeface="Times New Roman"/>
                          <a:ea typeface="Times New Roman"/>
                          <a:cs typeface="Arial"/>
                        </a:rPr>
                        <a:t>th</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rtl="1">
                        <a:lnSpc>
                          <a:spcPct val="115000"/>
                        </a:lnSpc>
                        <a:spcAft>
                          <a:spcPts val="1000"/>
                        </a:spcAft>
                      </a:pPr>
                      <a:r>
                        <a:rPr lang="ar-SA" sz="1400" dirty="0" smtClean="0">
                          <a:solidFill>
                            <a:schemeClr val="tx1"/>
                          </a:solidFill>
                          <a:latin typeface="Times New Roman"/>
                          <a:ea typeface="Times New Roman"/>
                          <a:cs typeface="Arial"/>
                        </a:rPr>
                        <a:t>   سبق تغطيتها مقررات</a:t>
                      </a:r>
                      <a:r>
                        <a:rPr lang="ar-SA" sz="1400" baseline="0" dirty="0" smtClean="0">
                          <a:solidFill>
                            <a:schemeClr val="tx1"/>
                          </a:solidFill>
                          <a:latin typeface="Times New Roman"/>
                          <a:ea typeface="Times New Roman"/>
                          <a:cs typeface="Arial"/>
                        </a:rPr>
                        <a:t> سابقة </a:t>
                      </a:r>
                      <a:r>
                        <a:rPr lang="en-US" sz="1400" dirty="0" smtClean="0">
                          <a:solidFill>
                            <a:schemeClr val="tx1"/>
                          </a:solidFill>
                          <a:latin typeface="Times New Roman"/>
                          <a:ea typeface="Times New Roman"/>
                          <a:cs typeface="Arial"/>
                        </a:rPr>
                        <a:t>Critical </a:t>
                      </a:r>
                      <a:r>
                        <a:rPr lang="en-US" sz="1400" dirty="0">
                          <a:solidFill>
                            <a:schemeClr val="tx1"/>
                          </a:solidFill>
                          <a:latin typeface="Times New Roman"/>
                          <a:ea typeface="Times New Roman"/>
                          <a:cs typeface="Arial"/>
                        </a:rPr>
                        <a:t>thinking</a:t>
                      </a:r>
                      <a:endParaRPr lang="en-US" sz="1400" dirty="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a:solidFill>
                            <a:schemeClr val="tx1"/>
                          </a:solidFill>
                          <a:latin typeface="Times New Roman"/>
                          <a:ea typeface="Dotum"/>
                          <a:cs typeface="Arial"/>
                        </a:rPr>
                        <a:t>2</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415">
                <a:tc>
                  <a:txBody>
                    <a:bodyPr/>
                    <a:lstStyle/>
                    <a:p>
                      <a:pPr algn="l" rtl="1">
                        <a:lnSpc>
                          <a:spcPct val="115000"/>
                        </a:lnSpc>
                        <a:spcAft>
                          <a:spcPts val="1000"/>
                        </a:spcAft>
                      </a:pPr>
                      <a:r>
                        <a:rPr lang="en-US" sz="1400" b="1">
                          <a:solidFill>
                            <a:schemeClr val="tx1"/>
                          </a:solidFill>
                          <a:latin typeface="Times New Roman"/>
                          <a:ea typeface="Times New Roman"/>
                          <a:cs typeface="Arial"/>
                        </a:rPr>
                        <a:t>11</a:t>
                      </a:r>
                      <a:r>
                        <a:rPr lang="en-US" sz="1400" b="1" baseline="30000">
                          <a:solidFill>
                            <a:schemeClr val="tx1"/>
                          </a:solidFill>
                          <a:latin typeface="Times New Roman"/>
                          <a:ea typeface="Times New Roman"/>
                          <a:cs typeface="Arial"/>
                        </a:rPr>
                        <a:t>th</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rtl="1">
                        <a:lnSpc>
                          <a:spcPct val="115000"/>
                        </a:lnSpc>
                        <a:spcAft>
                          <a:spcPts val="1000"/>
                        </a:spcAft>
                      </a:pPr>
                      <a:r>
                        <a:rPr lang="en-US" sz="1400">
                          <a:solidFill>
                            <a:schemeClr val="tx1"/>
                          </a:solidFill>
                          <a:latin typeface="Times New Roman"/>
                          <a:ea typeface="Times New Roman"/>
                          <a:cs typeface="Arial"/>
                        </a:rPr>
                        <a:t>Midterm II </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a:solidFill>
                            <a:schemeClr val="tx1"/>
                          </a:solidFill>
                          <a:latin typeface="Times New Roman"/>
                          <a:ea typeface="Dotum"/>
                          <a:cs typeface="Arial"/>
                        </a:rPr>
                        <a:t>2</a:t>
                      </a:r>
                      <a:endParaRPr lang="en-US" sz="1400">
                        <a:solidFill>
                          <a:schemeClr val="tx1"/>
                        </a:solidFill>
                        <a:latin typeface="Calibri"/>
                        <a:ea typeface="Times New Roman"/>
                        <a:cs typeface="Arial"/>
                      </a:endParaRPr>
                    </a:p>
                  </a:txBody>
                  <a:tcPr marL="38581" marR="3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047">
                <a:tc>
                  <a:txBody>
                    <a:bodyPr/>
                    <a:lstStyle/>
                    <a:p>
                      <a:pPr algn="l" rtl="1">
                        <a:lnSpc>
                          <a:spcPct val="115000"/>
                        </a:lnSpc>
                        <a:spcAft>
                          <a:spcPts val="1000"/>
                        </a:spcAft>
                      </a:pPr>
                      <a:r>
                        <a:rPr lang="en-US" sz="1400" b="1">
                          <a:solidFill>
                            <a:schemeClr val="tx1"/>
                          </a:solidFill>
                          <a:latin typeface="Times New Roman"/>
                          <a:ea typeface="Times New Roman"/>
                          <a:cs typeface="Arial"/>
                        </a:rPr>
                        <a:t>12</a:t>
                      </a:r>
                      <a:r>
                        <a:rPr lang="en-US" sz="1400" b="1" baseline="30000">
                          <a:solidFill>
                            <a:schemeClr val="tx1"/>
                          </a:solidFill>
                          <a:latin typeface="Times New Roman"/>
                          <a:ea typeface="Times New Roman"/>
                          <a:cs typeface="Arial"/>
                        </a:rPr>
                        <a:t>th</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rtl="1">
                        <a:lnSpc>
                          <a:spcPct val="115000"/>
                        </a:lnSpc>
                        <a:spcAft>
                          <a:spcPts val="1000"/>
                        </a:spcAft>
                      </a:pPr>
                      <a:r>
                        <a:rPr lang="en-US" sz="1400">
                          <a:solidFill>
                            <a:schemeClr val="tx1"/>
                          </a:solidFill>
                          <a:latin typeface="Times New Roman"/>
                          <a:ea typeface="Times New Roman"/>
                          <a:cs typeface="Arial"/>
                        </a:rPr>
                        <a:t>Globalization and health</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a:solidFill>
                            <a:schemeClr val="tx1"/>
                          </a:solidFill>
                          <a:latin typeface="Times New Roman"/>
                          <a:ea typeface="Dotum"/>
                          <a:cs typeface="Arial"/>
                        </a:rPr>
                        <a:t>2</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329">
                <a:tc>
                  <a:txBody>
                    <a:bodyPr/>
                    <a:lstStyle/>
                    <a:p>
                      <a:pPr algn="l" rtl="1">
                        <a:lnSpc>
                          <a:spcPct val="115000"/>
                        </a:lnSpc>
                        <a:spcAft>
                          <a:spcPts val="1000"/>
                        </a:spcAft>
                      </a:pPr>
                      <a:r>
                        <a:rPr lang="en-US" sz="1400" b="1">
                          <a:solidFill>
                            <a:schemeClr val="tx1"/>
                          </a:solidFill>
                          <a:latin typeface="Times New Roman"/>
                          <a:ea typeface="Times New Roman"/>
                          <a:cs typeface="Arial"/>
                        </a:rPr>
                        <a:t>13</a:t>
                      </a:r>
                      <a:r>
                        <a:rPr lang="en-US" sz="1400" b="1" baseline="30000">
                          <a:solidFill>
                            <a:schemeClr val="tx1"/>
                          </a:solidFill>
                          <a:latin typeface="Times New Roman"/>
                          <a:ea typeface="Times New Roman"/>
                          <a:cs typeface="Arial"/>
                        </a:rPr>
                        <a:t>th</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rtl="1">
                        <a:lnSpc>
                          <a:spcPct val="115000"/>
                        </a:lnSpc>
                        <a:spcAft>
                          <a:spcPts val="1000"/>
                        </a:spcAft>
                      </a:pPr>
                      <a:r>
                        <a:rPr lang="en-US" sz="1400">
                          <a:solidFill>
                            <a:schemeClr val="tx1"/>
                          </a:solidFill>
                          <a:latin typeface="Times New Roman"/>
                          <a:ea typeface="Times New Roman"/>
                          <a:cs typeface="Arial"/>
                        </a:rPr>
                        <a:t>Quality of life</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a:solidFill>
                            <a:schemeClr val="tx1"/>
                          </a:solidFill>
                          <a:latin typeface="Times New Roman"/>
                          <a:ea typeface="Dotum"/>
                          <a:cs typeface="Arial"/>
                        </a:rPr>
                        <a:t>2</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146">
                <a:tc>
                  <a:txBody>
                    <a:bodyPr/>
                    <a:lstStyle/>
                    <a:p>
                      <a:pPr algn="l" rtl="1">
                        <a:lnSpc>
                          <a:spcPct val="115000"/>
                        </a:lnSpc>
                        <a:spcAft>
                          <a:spcPts val="1000"/>
                        </a:spcAft>
                      </a:pPr>
                      <a:r>
                        <a:rPr lang="en-US" sz="1400" b="1">
                          <a:solidFill>
                            <a:schemeClr val="tx1"/>
                          </a:solidFill>
                          <a:latin typeface="Times New Roman"/>
                          <a:ea typeface="Times New Roman"/>
                          <a:cs typeface="Arial"/>
                        </a:rPr>
                        <a:t>14</a:t>
                      </a:r>
                      <a:r>
                        <a:rPr lang="en-US" sz="1400" b="1" baseline="30000">
                          <a:solidFill>
                            <a:schemeClr val="tx1"/>
                          </a:solidFill>
                          <a:latin typeface="Times New Roman"/>
                          <a:ea typeface="Times New Roman"/>
                          <a:cs typeface="Arial"/>
                        </a:rPr>
                        <a:t>th</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rtl="1">
                        <a:lnSpc>
                          <a:spcPct val="115000"/>
                        </a:lnSpc>
                        <a:spcAft>
                          <a:spcPts val="1000"/>
                        </a:spcAft>
                      </a:pPr>
                      <a:r>
                        <a:rPr lang="ar-SA" sz="1400" dirty="0" smtClean="0">
                          <a:solidFill>
                            <a:schemeClr val="tx1"/>
                          </a:solidFill>
                          <a:latin typeface="Times New Roman"/>
                          <a:ea typeface="Times New Roman"/>
                          <a:cs typeface="Arial"/>
                        </a:rPr>
                        <a:t> </a:t>
                      </a:r>
                      <a:r>
                        <a:rPr lang="ar-SA" sz="1400" baseline="0" dirty="0" smtClean="0">
                          <a:solidFill>
                            <a:schemeClr val="tx1"/>
                          </a:solidFill>
                          <a:latin typeface="Times New Roman"/>
                          <a:ea typeface="Times New Roman"/>
                          <a:cs typeface="Arial"/>
                        </a:rPr>
                        <a:t> </a:t>
                      </a:r>
                      <a:r>
                        <a:rPr lang="en-US" sz="1400" baseline="0" dirty="0" smtClean="0">
                          <a:solidFill>
                            <a:schemeClr val="tx1"/>
                          </a:solidFill>
                          <a:latin typeface="Times New Roman"/>
                          <a:ea typeface="Times New Roman"/>
                          <a:cs typeface="Arial"/>
                        </a:rPr>
                        <a:t> </a:t>
                      </a:r>
                      <a:r>
                        <a:rPr lang="ar-SA" sz="1400" baseline="0" dirty="0" smtClean="0">
                          <a:solidFill>
                            <a:schemeClr val="tx1"/>
                          </a:solidFill>
                          <a:latin typeface="Times New Roman"/>
                          <a:ea typeface="Times New Roman"/>
                          <a:cs typeface="Arial"/>
                        </a:rPr>
                        <a:t> هل غطيت_ نهم </a:t>
                      </a:r>
                      <a:r>
                        <a:rPr lang="ar-SA" sz="1400" baseline="0" dirty="0" err="1" smtClean="0">
                          <a:solidFill>
                            <a:schemeClr val="tx1"/>
                          </a:solidFill>
                          <a:latin typeface="Times New Roman"/>
                          <a:ea typeface="Times New Roman"/>
                          <a:cs typeface="Arial"/>
                        </a:rPr>
                        <a:t>ضمني ؟</a:t>
                      </a:r>
                      <a:r>
                        <a:rPr lang="ar-SA" sz="1400" baseline="0" dirty="0" smtClean="0">
                          <a:solidFill>
                            <a:schemeClr val="tx1"/>
                          </a:solidFill>
                          <a:latin typeface="Times New Roman"/>
                          <a:ea typeface="Times New Roman"/>
                          <a:cs typeface="Arial"/>
                        </a:rPr>
                        <a:t> </a:t>
                      </a:r>
                      <a:r>
                        <a:rPr lang="en-US" sz="1400" dirty="0" smtClean="0">
                          <a:solidFill>
                            <a:schemeClr val="tx1"/>
                          </a:solidFill>
                          <a:latin typeface="Times New Roman"/>
                          <a:ea typeface="Times New Roman"/>
                          <a:cs typeface="Arial"/>
                        </a:rPr>
                        <a:t>Approaches </a:t>
                      </a:r>
                      <a:r>
                        <a:rPr lang="en-US" sz="1400" dirty="0">
                          <a:solidFill>
                            <a:schemeClr val="tx1"/>
                          </a:solidFill>
                          <a:latin typeface="Times New Roman"/>
                          <a:ea typeface="Times New Roman"/>
                          <a:cs typeface="Arial"/>
                        </a:rPr>
                        <a:t>to social change</a:t>
                      </a:r>
                      <a:endParaRPr lang="en-US" sz="1400" dirty="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a:solidFill>
                            <a:schemeClr val="tx1"/>
                          </a:solidFill>
                          <a:latin typeface="Times New Roman"/>
                          <a:ea typeface="Dotum"/>
                          <a:cs typeface="Arial"/>
                        </a:rPr>
                        <a:t>2</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085">
                <a:tc>
                  <a:txBody>
                    <a:bodyPr/>
                    <a:lstStyle/>
                    <a:p>
                      <a:pPr algn="l" rtl="1">
                        <a:lnSpc>
                          <a:spcPct val="115000"/>
                        </a:lnSpc>
                        <a:spcAft>
                          <a:spcPts val="1000"/>
                        </a:spcAft>
                      </a:pPr>
                      <a:r>
                        <a:rPr lang="en-US" sz="1400" b="1">
                          <a:solidFill>
                            <a:schemeClr val="tx1"/>
                          </a:solidFill>
                          <a:latin typeface="Times New Roman"/>
                          <a:ea typeface="Times New Roman"/>
                          <a:cs typeface="Arial"/>
                        </a:rPr>
                        <a:t>15</a:t>
                      </a:r>
                      <a:r>
                        <a:rPr lang="en-US" sz="1400" b="1" baseline="30000">
                          <a:solidFill>
                            <a:schemeClr val="tx1"/>
                          </a:solidFill>
                          <a:latin typeface="Times New Roman"/>
                          <a:ea typeface="Times New Roman"/>
                          <a:cs typeface="Arial"/>
                        </a:rPr>
                        <a:t>th</a:t>
                      </a:r>
                      <a:r>
                        <a:rPr lang="en-US" sz="1400" b="1">
                          <a:solidFill>
                            <a:schemeClr val="tx1"/>
                          </a:solidFill>
                          <a:latin typeface="Times New Roman"/>
                          <a:ea typeface="Times New Roman"/>
                          <a:cs typeface="Arial"/>
                        </a:rPr>
                        <a:t> week</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rtl="1">
                        <a:lnSpc>
                          <a:spcPct val="115000"/>
                        </a:lnSpc>
                        <a:spcAft>
                          <a:spcPts val="1000"/>
                        </a:spcAft>
                      </a:pPr>
                      <a:r>
                        <a:rPr lang="en-US" sz="1400">
                          <a:solidFill>
                            <a:schemeClr val="tx1"/>
                          </a:solidFill>
                          <a:latin typeface="Times New Roman"/>
                          <a:ea typeface="Times New Roman"/>
                          <a:cs typeface="Arial"/>
                        </a:rPr>
                        <a:t>Revision</a:t>
                      </a:r>
                      <a:endParaRPr lang="en-US" sz="140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1000"/>
                        </a:spcAft>
                      </a:pPr>
                      <a:r>
                        <a:rPr lang="en-US" sz="1400" dirty="0">
                          <a:solidFill>
                            <a:schemeClr val="tx1"/>
                          </a:solidFill>
                          <a:latin typeface="Times New Roman"/>
                          <a:ea typeface="Dotum"/>
                          <a:cs typeface="Arial"/>
                        </a:rPr>
                        <a:t>2</a:t>
                      </a:r>
                      <a:endParaRPr lang="en-US" sz="1400" dirty="0">
                        <a:solidFill>
                          <a:schemeClr val="tx1"/>
                        </a:solidFill>
                        <a:latin typeface="Calibri"/>
                        <a:ea typeface="Times New Roman"/>
                        <a:cs typeface="Arial"/>
                      </a:endParaRPr>
                    </a:p>
                  </a:txBody>
                  <a:tcPr marL="38581" marR="38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985" name="Rectangle 1"/>
          <p:cNvSpPr>
            <a:spLocks noChangeArrowheads="1"/>
          </p:cNvSpPr>
          <p:nvPr/>
        </p:nvSpPr>
        <p:spPr bwMode="auto">
          <a:xfrm>
            <a:off x="1187624" y="251356"/>
            <a:ext cx="6948264" cy="461665"/>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AU" sz="1200" b="1" dirty="0" smtClean="0">
                <a:latin typeface="Times New Roman" pitchFamily="18" charset="0"/>
                <a:ea typeface="Times New Roman" pitchFamily="18" charset="0"/>
                <a:cs typeface="Times New Roman" pitchFamily="18" charset="0"/>
              </a:rPr>
              <a:t>Other CHS465 Plan Few differences </a:t>
            </a:r>
          </a:p>
          <a:p>
            <a:pPr marL="0" marR="0" lvl="0" indent="0" algn="ctr" defTabSz="914400" rtl="1" eaLnBrk="1" fontAlgn="base" latinLnBrk="0" hangingPunct="1">
              <a:lnSpc>
                <a:spcPct val="100000"/>
              </a:lnSpc>
              <a:spcBef>
                <a:spcPct val="0"/>
              </a:spcBef>
              <a:spcAft>
                <a:spcPct val="0"/>
              </a:spcAft>
              <a:buClrTx/>
              <a:buSzTx/>
              <a:buFontTx/>
              <a:buNone/>
              <a:tabLst/>
            </a:pPr>
            <a:r>
              <a:rPr lang="en-AU" sz="1200" b="1" dirty="0" smtClean="0">
                <a:latin typeface="Times New Roman" pitchFamily="18" charset="0"/>
                <a:ea typeface="Times New Roman" pitchFamily="18" charset="0"/>
                <a:cs typeface="Times New Roman" pitchFamily="18" charset="0"/>
              </a:rPr>
              <a:t> </a:t>
            </a:r>
            <a:r>
              <a:rPr kumimoji="0" lang="en-A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a:t>
            </a:r>
            <a:r>
              <a:rPr kumimoji="0" lang="en-AU" sz="11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A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Course Description</a:t>
            </a:r>
            <a:r>
              <a:rPr kumimoji="0" lang="en-AU" sz="1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AU" sz="1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(Note:  General description in the form to be used for the Bulletin or Handbook should be attached)</a:t>
            </a: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push dir="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70</a:t>
            </a:fld>
            <a:endParaRPr lang="en-US"/>
          </a:p>
        </p:txBody>
      </p:sp>
      <p:sp>
        <p:nvSpPr>
          <p:cNvPr id="9" name="مستطيل 8"/>
          <p:cNvSpPr/>
          <p:nvPr/>
        </p:nvSpPr>
        <p:spPr>
          <a:xfrm>
            <a:off x="1403648" y="5733256"/>
            <a:ext cx="6840760"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dirty="0" smtClean="0">
                <a:hlinkClick r:id="rId3"/>
              </a:rPr>
              <a:t>http://www.missionislam.com/health/index.htm</a:t>
            </a:r>
            <a:r>
              <a:rPr lang="en-US" dirty="0" smtClean="0"/>
              <a:t> </a:t>
            </a:r>
            <a:endParaRPr lang="en-US" dirty="0"/>
          </a:p>
        </p:txBody>
      </p:sp>
      <p:sp>
        <p:nvSpPr>
          <p:cNvPr id="8" name="مستطيل 7"/>
          <p:cNvSpPr/>
          <p:nvPr/>
        </p:nvSpPr>
        <p:spPr>
          <a:xfrm>
            <a:off x="2771800" y="188640"/>
            <a:ext cx="2985754" cy="46166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ar-SA" sz="2400" dirty="0" err="1" smtClean="0">
                <a:latin typeface="Times New Roman" pitchFamily="18" charset="0"/>
                <a:cs typeface="Times New Roman" pitchFamily="18" charset="0"/>
              </a:rPr>
              <a:t>Saudi Arabia Behavior</a:t>
            </a:r>
            <a:endParaRPr lang="en-US" sz="2400" dirty="0"/>
          </a:p>
        </p:txBody>
      </p:sp>
      <p:sp>
        <p:nvSpPr>
          <p:cNvPr id="10" name="مستطيل 9"/>
          <p:cNvSpPr/>
          <p:nvPr/>
        </p:nvSpPr>
        <p:spPr>
          <a:xfrm>
            <a:off x="0" y="714356"/>
            <a:ext cx="3929058" cy="230832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i="1" dirty="0" smtClean="0"/>
              <a:t>We also sent </a:t>
            </a:r>
            <a:r>
              <a:rPr lang="en-US" i="1" dirty="0" err="1" smtClean="0"/>
              <a:t>Lut</a:t>
            </a:r>
            <a:r>
              <a:rPr lang="en-US" i="1" dirty="0" smtClean="0"/>
              <a:t> : He said to his people : "Do ye commit lewdness such as no people in creation (ever) committed before you? For ye practice your lusts on men in preference to women: ye are indeed a people transgressing beyond bounds." Qur'an 7:80-81 </a:t>
            </a:r>
            <a:endParaRPr lang="ar-SA" i="1" dirty="0"/>
          </a:p>
        </p:txBody>
      </p:sp>
      <p:sp>
        <p:nvSpPr>
          <p:cNvPr id="11" name="مستطيل 10"/>
          <p:cNvSpPr/>
          <p:nvPr/>
        </p:nvSpPr>
        <p:spPr>
          <a:xfrm>
            <a:off x="4071934" y="1428736"/>
            <a:ext cx="4357686" cy="181588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1600" dirty="0" smtClean="0"/>
              <a:t>The </a:t>
            </a:r>
            <a:r>
              <a:rPr lang="en-US" sz="1600" dirty="0" err="1" smtClean="0"/>
              <a:t>Hadith</a:t>
            </a:r>
            <a:r>
              <a:rPr lang="en-US" sz="1600" dirty="0" smtClean="0"/>
              <a:t> and homosexuality: The </a:t>
            </a:r>
            <a:r>
              <a:rPr lang="en-US" sz="1600" dirty="0" err="1" smtClean="0"/>
              <a:t>Hadith</a:t>
            </a:r>
            <a:r>
              <a:rPr lang="en-US" sz="1600" dirty="0" smtClean="0"/>
              <a:t> are collections of sayings attributed to Muhammad. Many </a:t>
            </a:r>
            <a:r>
              <a:rPr lang="en-US" sz="1600" dirty="0" err="1" smtClean="0"/>
              <a:t>Hadiths</a:t>
            </a:r>
            <a:r>
              <a:rPr lang="en-US" sz="1600" dirty="0" smtClean="0"/>
              <a:t> (</a:t>
            </a:r>
            <a:r>
              <a:rPr lang="en-US" sz="1600" dirty="0" err="1" smtClean="0"/>
              <a:t>ahadith</a:t>
            </a:r>
            <a:r>
              <a:rPr lang="en-US" sz="1600" dirty="0" smtClean="0"/>
              <a:t>) discuss </a:t>
            </a:r>
            <a:r>
              <a:rPr lang="en-US" sz="1600" dirty="0" err="1" smtClean="0"/>
              <a:t>liwat</a:t>
            </a:r>
            <a:r>
              <a:rPr lang="en-US" sz="1600" dirty="0" smtClean="0"/>
              <a:t> (sexual intercourse between males). Two examples are: </a:t>
            </a:r>
          </a:p>
          <a:p>
            <a:pPr algn="ctr" rtl="0"/>
            <a:r>
              <a:rPr lang="en-US" sz="1600" dirty="0" smtClean="0"/>
              <a:t>"When a man mounts another man, the throne of God shakes." </a:t>
            </a:r>
            <a:endParaRPr lang="en-US" sz="1600" dirty="0"/>
          </a:p>
        </p:txBody>
      </p:sp>
      <p:sp>
        <p:nvSpPr>
          <p:cNvPr id="12" name="مستطيل 11"/>
          <p:cNvSpPr/>
          <p:nvPr/>
        </p:nvSpPr>
        <p:spPr>
          <a:xfrm>
            <a:off x="7429520" y="785794"/>
            <a:ext cx="800219" cy="369332"/>
          </a:xfrm>
          <a:prstGeom prst="rect">
            <a:avLst/>
          </a:prstGeom>
        </p:spPr>
        <p:txBody>
          <a:bodyPr wrap="none">
            <a:spAutoFit/>
          </a:bodyPr>
          <a:lstStyle/>
          <a:p>
            <a:r>
              <a:rPr lang="en-US" dirty="0" smtClean="0"/>
              <a:t>Cont. </a:t>
            </a:r>
            <a:endParaRPr lang="ar-SA" dirty="0"/>
          </a:p>
        </p:txBody>
      </p:sp>
      <p:graphicFrame>
        <p:nvGraphicFramePr>
          <p:cNvPr id="13" name="جدول 12"/>
          <p:cNvGraphicFramePr>
            <a:graphicFrameLocks noGrp="1"/>
          </p:cNvGraphicFramePr>
          <p:nvPr/>
        </p:nvGraphicFramePr>
        <p:xfrm>
          <a:off x="571471" y="3429000"/>
          <a:ext cx="6929487" cy="1958075"/>
        </p:xfrm>
        <a:graphic>
          <a:graphicData uri="http://schemas.openxmlformats.org/drawingml/2006/table">
            <a:tbl>
              <a:tblPr/>
              <a:tblGrid>
                <a:gridCol w="2893220"/>
                <a:gridCol w="3679077"/>
                <a:gridCol w="357190"/>
              </a:tblGrid>
              <a:tr h="495035">
                <a:tc>
                  <a:txBody>
                    <a:bodyPr/>
                    <a:lstStyle/>
                    <a:p>
                      <a:pPr algn="ctr"/>
                      <a:r>
                        <a:rPr lang="en-US" sz="2000" b="1" dirty="0">
                          <a:solidFill>
                            <a:schemeClr val="tx1"/>
                          </a:solidFill>
                          <a:hlinkClick r:id="rId4"/>
                        </a:rPr>
                        <a:t>Eye Contact</a:t>
                      </a:r>
                      <a:r>
                        <a:rPr lang="en-US" sz="2000" b="1" dirty="0">
                          <a:solidFill>
                            <a:schemeClr val="tx1"/>
                          </a:solidFill>
                        </a:rPr>
                        <a:t> </a:t>
                      </a:r>
                    </a:p>
                  </a:txBody>
                  <a:tcPr marL="19050" marR="19050" marT="19050" marB="19050" anchor="ctr">
                    <a:lnL>
                      <a:noFill/>
                    </a:lnL>
                    <a:lnR>
                      <a:noFill/>
                    </a:lnR>
                    <a:lnT>
                      <a:noFill/>
                    </a:lnT>
                    <a:lnB w="9525" cap="flat" cmpd="sng" algn="ctr">
                      <a:solidFill>
                        <a:srgbClr val="000000"/>
                      </a:solidFill>
                      <a:prstDash val="solid"/>
                      <a:round/>
                      <a:headEnd type="none" w="med" len="med"/>
                      <a:tailEnd type="none" w="med" len="med"/>
                    </a:lnB>
                  </a:tcPr>
                </a:tc>
                <a:tc gridSpan="2">
                  <a:txBody>
                    <a:bodyPr/>
                    <a:lstStyle/>
                    <a:p>
                      <a:r>
                        <a:rPr lang="ar-SA" sz="2800" dirty="0"/>
                        <a:t> </a:t>
                      </a:r>
                    </a:p>
                  </a:txBody>
                  <a:tcPr marL="19050" marR="19050" marT="19050" marB="19050" anchor="ctr">
                    <a:lnL>
                      <a:noFill/>
                    </a:lnL>
                    <a:lnR>
                      <a:noFill/>
                    </a:lnR>
                    <a:lnT>
                      <a:noFill/>
                    </a:lnT>
                    <a:lnB w="9525" cap="flat" cmpd="sng" algn="ctr">
                      <a:solidFill>
                        <a:srgbClr val="000000"/>
                      </a:solidFill>
                      <a:prstDash val="solid"/>
                      <a:round/>
                      <a:headEnd type="none" w="med" len="med"/>
                      <a:tailEnd type="none" w="med" len="med"/>
                    </a:lnB>
                  </a:tcPr>
                </a:tc>
                <a:tc hMerge="1">
                  <a:txBody>
                    <a:bodyPr/>
                    <a:lstStyle/>
                    <a:p>
                      <a:pPr rtl="1"/>
                      <a:endParaRPr lang="ar-SA"/>
                    </a:p>
                  </a:txBody>
                  <a:tcPr/>
                </a:tc>
              </a:tr>
              <a:tr h="724442">
                <a:tc gridSpan="2">
                  <a:txBody>
                    <a:bodyPr/>
                    <a:lstStyle/>
                    <a:p>
                      <a:pPr algn="l" rtl="0">
                        <a:buFont typeface="Arial"/>
                        <a:buChar char="•"/>
                      </a:pPr>
                      <a:r>
                        <a:rPr lang="en-US" sz="1600" u="none" strike="noStrike" dirty="0">
                          <a:solidFill>
                            <a:schemeClr val="bg2">
                              <a:lumMod val="50000"/>
                            </a:schemeClr>
                          </a:solidFill>
                          <a:latin typeface="+mj-lt"/>
                          <a:ea typeface="SimSun"/>
                          <a:cs typeface="Arial"/>
                        </a:rPr>
                        <a:t>Direct eye contact is acceptable between men and between women.</a:t>
                      </a:r>
                      <a:r>
                        <a:rPr lang="en-US" sz="1600" u="none" strike="noStrike" dirty="0">
                          <a:solidFill>
                            <a:schemeClr val="bg2">
                              <a:lumMod val="50000"/>
                            </a:schemeClr>
                          </a:solidFill>
                          <a:latin typeface="+mj-lt"/>
                          <a:ea typeface="Arial Unicode MS"/>
                          <a:cs typeface="Arial"/>
                        </a:rPr>
                        <a:t> </a:t>
                      </a:r>
                      <a:r>
                        <a:rPr lang="en-US" sz="1600" u="none" strike="noStrike" dirty="0">
                          <a:solidFill>
                            <a:schemeClr val="bg2">
                              <a:lumMod val="50000"/>
                            </a:schemeClr>
                          </a:solidFill>
                          <a:latin typeface="+mj-lt"/>
                          <a:ea typeface="MS Mincho"/>
                          <a:cs typeface="Arial"/>
                        </a:rPr>
                        <a:t>Indirect eye contact can often be mistaken for ignoring</a:t>
                      </a:r>
                      <a:r>
                        <a:rPr lang="en-US" sz="1600" u="none" strike="noStrike" dirty="0">
                          <a:solidFill>
                            <a:schemeClr val="bg2">
                              <a:lumMod val="50000"/>
                            </a:schemeClr>
                          </a:solidFill>
                          <a:latin typeface="+mj-lt"/>
                          <a:ea typeface="Arial Unicode MS"/>
                          <a:cs typeface="Arial"/>
                        </a:rPr>
                        <a:t> </a:t>
                      </a:r>
                    </a:p>
                    <a:p>
                      <a:pPr algn="l" rtl="0">
                        <a:buFont typeface="Arial"/>
                        <a:buChar char="•"/>
                      </a:pPr>
                      <a:r>
                        <a:rPr lang="en-US" sz="1600" u="none" strike="noStrike" dirty="0">
                          <a:solidFill>
                            <a:schemeClr val="bg2">
                              <a:lumMod val="50000"/>
                            </a:schemeClr>
                          </a:solidFill>
                          <a:latin typeface="+mj-lt"/>
                          <a:ea typeface="Arial Unicode MS"/>
                          <a:cs typeface="Arial"/>
                        </a:rPr>
                        <a:t>Indirect to no eye contact is best between genders</a:t>
                      </a:r>
                      <a:r>
                        <a:rPr lang="en-US" sz="1600" u="none" strike="noStrike" dirty="0" smtClean="0">
                          <a:solidFill>
                            <a:schemeClr val="bg2">
                              <a:lumMod val="50000"/>
                            </a:schemeClr>
                          </a:solidFill>
                          <a:latin typeface="+mj-lt"/>
                          <a:ea typeface="Arial Unicode MS"/>
                          <a:cs typeface="Arial"/>
                        </a:rPr>
                        <a:t>.  </a:t>
                      </a:r>
                    </a:p>
                    <a:p>
                      <a:pPr algn="l" rtl="0">
                        <a:buFont typeface="Arial"/>
                        <a:buChar char="•"/>
                      </a:pPr>
                      <a:endParaRPr lang="en-US" sz="1600" u="none" strike="noStrike" dirty="0" smtClean="0">
                        <a:solidFill>
                          <a:schemeClr val="bg2">
                            <a:lumMod val="50000"/>
                          </a:schemeClr>
                        </a:solidFill>
                        <a:latin typeface="+mj-lt"/>
                        <a:ea typeface="Arial Unicode MS"/>
                        <a:cs typeface="Arial"/>
                      </a:endParaRPr>
                    </a:p>
                    <a:p>
                      <a:pPr algn="l" rtl="0">
                        <a:buFont typeface="Arial"/>
                        <a:buChar char="•"/>
                      </a:pPr>
                      <a:r>
                        <a:rPr lang="en-US" sz="1600" u="none" strike="noStrike" dirty="0" err="1" smtClean="0">
                          <a:solidFill>
                            <a:schemeClr val="bg2">
                              <a:lumMod val="50000"/>
                            </a:schemeClr>
                          </a:solidFill>
                          <a:latin typeface="+mj-lt"/>
                          <a:ea typeface="Arial Unicode MS"/>
                          <a:cs typeface="Arial"/>
                        </a:rPr>
                        <a:t>Gaze_Eyle</a:t>
                      </a:r>
                      <a:r>
                        <a:rPr lang="en-US" sz="1600" u="none" strike="noStrike" baseline="0" dirty="0" smtClean="0">
                          <a:solidFill>
                            <a:schemeClr val="bg2">
                              <a:lumMod val="50000"/>
                            </a:schemeClr>
                          </a:solidFill>
                          <a:latin typeface="+mj-lt"/>
                          <a:ea typeface="Arial Unicode MS"/>
                          <a:cs typeface="Arial"/>
                        </a:rPr>
                        <a:t> Contact </a:t>
                      </a:r>
                      <a:r>
                        <a:rPr lang="en-US" sz="1600" u="none" strike="noStrike" dirty="0" err="1" smtClean="0">
                          <a:solidFill>
                            <a:schemeClr val="bg2">
                              <a:lumMod val="50000"/>
                            </a:schemeClr>
                          </a:solidFill>
                          <a:latin typeface="+mj-lt"/>
                          <a:ea typeface="Arial Unicode MS"/>
                          <a:cs typeface="Arial"/>
                        </a:rPr>
                        <a:t>Prohibted</a:t>
                      </a:r>
                      <a:r>
                        <a:rPr lang="en-US" sz="1600" u="none" strike="noStrike" dirty="0" smtClean="0">
                          <a:solidFill>
                            <a:schemeClr val="bg2">
                              <a:lumMod val="50000"/>
                            </a:schemeClr>
                          </a:solidFill>
                          <a:latin typeface="+mj-lt"/>
                          <a:ea typeface="Arial Unicode MS"/>
                          <a:cs typeface="Arial"/>
                        </a:rPr>
                        <a:t> from man to women </a:t>
                      </a:r>
                      <a:endParaRPr lang="en-US" sz="1600" u="none" strike="noStrike" dirty="0">
                        <a:solidFill>
                          <a:schemeClr val="bg2">
                            <a:lumMod val="50000"/>
                          </a:schemeClr>
                        </a:solidFill>
                        <a:latin typeface="+mj-lt"/>
                        <a:ea typeface="Arial Unicode MS"/>
                        <a:cs typeface="Arial"/>
                      </a:endParaRPr>
                    </a:p>
                  </a:txBody>
                  <a:tcPr marL="0" marR="0" marT="0" marB="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C363"/>
                    </a:solidFill>
                  </a:tcPr>
                </a:tc>
                <a:tc hMerge="1">
                  <a:txBody>
                    <a:bodyPr/>
                    <a:lstStyle/>
                    <a:p>
                      <a:pPr rtl="1"/>
                      <a:endParaRPr lang="ar-SA" dirty="0"/>
                    </a:p>
                  </a:txBody>
                  <a:tcPr>
                    <a:lnL w="9525" cap="flat" cmpd="sng" algn="ctr">
                      <a:solidFill>
                        <a:srgbClr val="000000"/>
                      </a:solidFill>
                      <a:prstDash val="solid"/>
                      <a:round/>
                      <a:headEnd type="none" w="med" len="med"/>
                      <a:tailEnd type="none" w="med" len="med"/>
                    </a:lnL>
                    <a:lnT w="9525" cap="flat" cmpd="sng" algn="ctr">
                      <a:solidFill>
                        <a:srgbClr val="000000"/>
                      </a:solidFill>
                      <a:prstDash val="solid"/>
                      <a:round/>
                      <a:headEnd type="none" w="med" len="med"/>
                      <a:tailEnd type="none" w="med" len="med"/>
                    </a:lnT>
                  </a:tcPr>
                </a:tc>
                <a:tc>
                  <a:txBody>
                    <a:bodyPr/>
                    <a:lstStyle/>
                    <a:p>
                      <a:pPr algn="l" rtl="0"/>
                      <a:endParaRPr lang="ar-SA" sz="3600" dirty="0">
                        <a:solidFill>
                          <a:schemeClr val="bg2">
                            <a:lumMod val="50000"/>
                          </a:schemeClr>
                        </a:solidFill>
                        <a:latin typeface="+mj-lt"/>
                      </a:endParaRPr>
                    </a:p>
                  </a:txBody>
                  <a:tcPr>
                    <a:lnL w="9525" cap="flat" cmpd="sng" algn="ctr">
                      <a:solidFill>
                        <a:srgbClr val="000000"/>
                      </a:solidFill>
                      <a:prstDash val="solid"/>
                      <a:round/>
                      <a:headEnd type="none" w="med" len="med"/>
                      <a:tailEnd type="none" w="med" len="med"/>
                    </a:lnL>
                    <a:lnT w="9525" cap="flat" cmpd="sng" algn="ctr">
                      <a:solidFill>
                        <a:srgbClr val="000000"/>
                      </a:solidFill>
                      <a:prstDash val="solid"/>
                      <a:round/>
                      <a:headEnd type="none" w="med" len="med"/>
                      <a:tailEnd type="none" w="med" len="med"/>
                    </a:lnT>
                  </a:tcPr>
                </a:tc>
              </a:tr>
            </a:tbl>
          </a:graphicData>
        </a:graphic>
      </p:graphicFrame>
    </p:spTree>
  </p:cSld>
  <p:clrMapOvr>
    <a:masterClrMapping/>
  </p:clrMapOvr>
  <p:transition>
    <p:push dir="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116632"/>
            <a:ext cx="6984776" cy="504056"/>
          </a:xfrm>
        </p:spPr>
        <p:style>
          <a:lnRef idx="2">
            <a:schemeClr val="dk1"/>
          </a:lnRef>
          <a:fillRef idx="1">
            <a:schemeClr val="lt1"/>
          </a:fillRef>
          <a:effectRef idx="0">
            <a:schemeClr val="dk1"/>
          </a:effectRef>
          <a:fontRef idx="minor">
            <a:schemeClr val="dk1"/>
          </a:fontRef>
        </p:style>
        <p:txBody>
          <a:bodyPr/>
          <a:lstStyle/>
          <a:p>
            <a:pPr algn="ctr"/>
            <a:r>
              <a:rPr lang="en-US" sz="2800" dirty="0" smtClean="0"/>
              <a:t>Social  Structure - Health  Images </a:t>
            </a:r>
            <a:endParaRPr lang="ar-SA" sz="2800" dirty="0"/>
          </a:p>
        </p:txBody>
      </p:sp>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71</a:t>
            </a:fld>
            <a:endParaRPr lang="en-US"/>
          </a:p>
        </p:txBody>
      </p:sp>
      <p:pic>
        <p:nvPicPr>
          <p:cNvPr id="8194" name="Picture 2" descr="Search for:"/>
          <p:cNvPicPr>
            <a:picLocks noChangeAspect="1" noChangeArrowheads="1"/>
          </p:cNvPicPr>
          <p:nvPr/>
        </p:nvPicPr>
        <p:blipFill>
          <a:blip r:embed="rId3" cstate="print"/>
          <a:srcRect/>
          <a:stretch>
            <a:fillRect/>
          </a:stretch>
        </p:blipFill>
        <p:spPr bwMode="auto">
          <a:xfrm>
            <a:off x="428596" y="4786322"/>
            <a:ext cx="1693334" cy="1428752"/>
          </a:xfrm>
          <a:prstGeom prst="rect">
            <a:avLst/>
          </a:prstGeom>
          <a:noFill/>
        </p:spPr>
      </p:pic>
      <p:pic>
        <p:nvPicPr>
          <p:cNvPr id="8196" name="Picture 4" descr="An accompaniment for The Giver by Lois Lowry"/>
          <p:cNvPicPr>
            <a:picLocks noChangeAspect="1" noChangeArrowheads="1"/>
          </p:cNvPicPr>
          <p:nvPr/>
        </p:nvPicPr>
        <p:blipFill>
          <a:blip r:embed="rId4" cstate="print"/>
          <a:srcRect/>
          <a:stretch>
            <a:fillRect/>
          </a:stretch>
        </p:blipFill>
        <p:spPr bwMode="auto">
          <a:xfrm>
            <a:off x="251520" y="1052736"/>
            <a:ext cx="1872208" cy="1240338"/>
          </a:xfrm>
          <a:prstGeom prst="rect">
            <a:avLst/>
          </a:prstGeom>
          <a:noFill/>
        </p:spPr>
      </p:pic>
      <p:pic>
        <p:nvPicPr>
          <p:cNvPr id="8198" name="Picture 6" descr="Bamford Community Society members say the Anglers Rest can be reopened ..."/>
          <p:cNvPicPr>
            <a:picLocks noChangeAspect="1" noChangeArrowheads="1"/>
          </p:cNvPicPr>
          <p:nvPr/>
        </p:nvPicPr>
        <p:blipFill>
          <a:blip r:embed="rId5" cstate="print"/>
          <a:srcRect/>
          <a:stretch>
            <a:fillRect/>
          </a:stretch>
        </p:blipFill>
        <p:spPr bwMode="auto">
          <a:xfrm>
            <a:off x="2786050" y="1071546"/>
            <a:ext cx="1945925" cy="1167556"/>
          </a:xfrm>
          <a:prstGeom prst="rect">
            <a:avLst/>
          </a:prstGeom>
          <a:noFill/>
        </p:spPr>
      </p:pic>
      <p:pic>
        <p:nvPicPr>
          <p:cNvPr id="8200" name="Picture 8" descr="Delta Community Living Society - Tsawwassen Connections"/>
          <p:cNvPicPr>
            <a:picLocks noChangeAspect="1" noChangeArrowheads="1"/>
          </p:cNvPicPr>
          <p:nvPr/>
        </p:nvPicPr>
        <p:blipFill>
          <a:blip r:embed="rId6" cstate="print"/>
          <a:srcRect/>
          <a:stretch>
            <a:fillRect/>
          </a:stretch>
        </p:blipFill>
        <p:spPr bwMode="auto">
          <a:xfrm>
            <a:off x="6929454" y="2786058"/>
            <a:ext cx="1639832" cy="1560806"/>
          </a:xfrm>
          <a:prstGeom prst="rect">
            <a:avLst/>
          </a:prstGeom>
          <a:noFill/>
        </p:spPr>
      </p:pic>
      <p:pic>
        <p:nvPicPr>
          <p:cNvPr id="8202" name="Picture 10" descr="or maybe even worse. And Society! is absolutely unbearable to ..."/>
          <p:cNvPicPr>
            <a:picLocks noChangeAspect="1" noChangeArrowheads="1"/>
          </p:cNvPicPr>
          <p:nvPr/>
        </p:nvPicPr>
        <p:blipFill>
          <a:blip r:embed="rId7" cstate="print"/>
          <a:srcRect/>
          <a:stretch>
            <a:fillRect/>
          </a:stretch>
        </p:blipFill>
        <p:spPr bwMode="auto">
          <a:xfrm>
            <a:off x="7072330" y="1071546"/>
            <a:ext cx="1428760" cy="1571636"/>
          </a:xfrm>
          <a:prstGeom prst="rect">
            <a:avLst/>
          </a:prstGeom>
          <a:noFill/>
        </p:spPr>
      </p:pic>
      <p:pic>
        <p:nvPicPr>
          <p:cNvPr id="8204" name="Picture 12" descr="Adams meets with young people from the Community Service Society ..."/>
          <p:cNvPicPr>
            <a:picLocks noChangeAspect="1" noChangeArrowheads="1"/>
          </p:cNvPicPr>
          <p:nvPr/>
        </p:nvPicPr>
        <p:blipFill>
          <a:blip r:embed="rId8" cstate="print"/>
          <a:srcRect/>
          <a:stretch>
            <a:fillRect/>
          </a:stretch>
        </p:blipFill>
        <p:spPr bwMode="auto">
          <a:xfrm>
            <a:off x="5072066" y="1000108"/>
            <a:ext cx="1524009" cy="1143008"/>
          </a:xfrm>
          <a:prstGeom prst="rect">
            <a:avLst/>
          </a:prstGeom>
          <a:noFill/>
        </p:spPr>
      </p:pic>
      <p:pic>
        <p:nvPicPr>
          <p:cNvPr id="8206" name="Picture 14" descr="Promotion of Technology and the Arts"/>
          <p:cNvPicPr>
            <a:picLocks noChangeAspect="1" noChangeArrowheads="1"/>
          </p:cNvPicPr>
          <p:nvPr/>
        </p:nvPicPr>
        <p:blipFill>
          <a:blip r:embed="rId9" cstate="print"/>
          <a:srcRect/>
          <a:stretch>
            <a:fillRect/>
          </a:stretch>
        </p:blipFill>
        <p:spPr bwMode="auto">
          <a:xfrm>
            <a:off x="3357554" y="2643182"/>
            <a:ext cx="2304253" cy="1296144"/>
          </a:xfrm>
          <a:prstGeom prst="rect">
            <a:avLst/>
          </a:prstGeom>
          <a:noFill/>
        </p:spPr>
      </p:pic>
      <p:pic>
        <p:nvPicPr>
          <p:cNvPr id="8208" name="Picture 16" descr="Previous Next Series: Clare in the Community"/>
          <p:cNvPicPr>
            <a:picLocks noChangeAspect="1" noChangeArrowheads="1"/>
          </p:cNvPicPr>
          <p:nvPr/>
        </p:nvPicPr>
        <p:blipFill>
          <a:blip r:embed="rId10" cstate="print"/>
          <a:srcRect/>
          <a:stretch>
            <a:fillRect/>
          </a:stretch>
        </p:blipFill>
        <p:spPr bwMode="auto">
          <a:xfrm>
            <a:off x="2571736" y="5000636"/>
            <a:ext cx="3548006" cy="1640955"/>
          </a:xfrm>
          <a:prstGeom prst="rect">
            <a:avLst/>
          </a:prstGeom>
          <a:noFill/>
        </p:spPr>
      </p:pic>
      <p:pic>
        <p:nvPicPr>
          <p:cNvPr id="8210" name="Picture 18" descr="Neighbors Helping Neighbors - Service Together"/>
          <p:cNvPicPr>
            <a:picLocks noChangeAspect="1" noChangeArrowheads="1"/>
          </p:cNvPicPr>
          <p:nvPr/>
        </p:nvPicPr>
        <p:blipFill>
          <a:blip r:embed="rId11" cstate="print"/>
          <a:srcRect/>
          <a:stretch>
            <a:fillRect/>
          </a:stretch>
        </p:blipFill>
        <p:spPr bwMode="auto">
          <a:xfrm>
            <a:off x="827584" y="2852936"/>
            <a:ext cx="1524000" cy="685800"/>
          </a:xfrm>
          <a:prstGeom prst="rect">
            <a:avLst/>
          </a:prstGeom>
          <a:noFill/>
        </p:spPr>
      </p:pic>
      <p:sp>
        <p:nvSpPr>
          <p:cNvPr id="15" name="مستطيل 14"/>
          <p:cNvSpPr/>
          <p:nvPr/>
        </p:nvSpPr>
        <p:spPr>
          <a:xfrm>
            <a:off x="285720" y="4286256"/>
            <a:ext cx="1890261"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dirty="0" smtClean="0"/>
              <a:t>Organize \ Build </a:t>
            </a:r>
            <a:endParaRPr lang="ar-SA" dirty="0"/>
          </a:p>
        </p:txBody>
      </p:sp>
      <p:sp>
        <p:nvSpPr>
          <p:cNvPr id="16" name="مستطيل 15"/>
          <p:cNvSpPr/>
          <p:nvPr/>
        </p:nvSpPr>
        <p:spPr>
          <a:xfrm>
            <a:off x="2928926" y="4643446"/>
            <a:ext cx="2749471" cy="338554"/>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smtClean="0"/>
              <a:t>Community Service Society </a:t>
            </a:r>
            <a:endParaRPr lang="ar-SA" sz="1600" dirty="0"/>
          </a:p>
        </p:txBody>
      </p:sp>
      <p:pic>
        <p:nvPicPr>
          <p:cNvPr id="17" name="Picture 2" descr="http://www.islamreligion.com/articles/images/The_Family_in_Islam_%28part_1_of_3%29_001.jpg"/>
          <p:cNvPicPr>
            <a:picLocks noChangeAspect="1" noChangeArrowheads="1"/>
          </p:cNvPicPr>
          <p:nvPr/>
        </p:nvPicPr>
        <p:blipFill>
          <a:blip r:embed="rId12" cstate="print"/>
          <a:srcRect/>
          <a:stretch>
            <a:fillRect/>
          </a:stretch>
        </p:blipFill>
        <p:spPr bwMode="auto">
          <a:xfrm>
            <a:off x="6715140" y="4857760"/>
            <a:ext cx="1916221" cy="1714512"/>
          </a:xfrm>
          <a:prstGeom prst="rect">
            <a:avLst/>
          </a:prstGeom>
          <a:noFill/>
        </p:spPr>
      </p:pic>
      <p:sp>
        <p:nvSpPr>
          <p:cNvPr id="18" name="مستطيل 17"/>
          <p:cNvSpPr/>
          <p:nvPr/>
        </p:nvSpPr>
        <p:spPr>
          <a:xfrm>
            <a:off x="4786314" y="4429132"/>
            <a:ext cx="4572000" cy="26161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r>
              <a:rPr lang="en-US" sz="1100" dirty="0" smtClean="0"/>
              <a:t>Build Wellness Happiness </a:t>
            </a:r>
            <a:r>
              <a:rPr lang="en-US" sz="1100" dirty="0" err="1" smtClean="0"/>
              <a:t>House_Life</a:t>
            </a:r>
            <a:r>
              <a:rPr lang="en-US" sz="1100" dirty="0" smtClean="0"/>
              <a:t>  </a:t>
            </a:r>
            <a:r>
              <a:rPr lang="en-US" sz="1100" dirty="0" err="1" smtClean="0"/>
              <a:t>Family_Community_Society</a:t>
            </a:r>
            <a:endParaRPr lang="ar-SA" sz="1100" dirty="0"/>
          </a:p>
        </p:txBody>
      </p:sp>
      <p:sp>
        <p:nvSpPr>
          <p:cNvPr id="19" name="مستطيل 18"/>
          <p:cNvSpPr/>
          <p:nvPr/>
        </p:nvSpPr>
        <p:spPr>
          <a:xfrm>
            <a:off x="6786578" y="642918"/>
            <a:ext cx="1668084" cy="369332"/>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dirty="0" smtClean="0"/>
              <a:t>Well Healthy ..</a:t>
            </a:r>
            <a:endParaRPr lang="ar-SA" dirty="0"/>
          </a:p>
        </p:txBody>
      </p:sp>
    </p:spTree>
  </p:cSld>
  <p:clrMapOvr>
    <a:masterClrMapping/>
  </p:clrMapOvr>
  <p:transition>
    <p:push dir="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14480" y="285728"/>
            <a:ext cx="5472122" cy="469881"/>
          </a:xfrm>
        </p:spPr>
        <p:style>
          <a:lnRef idx="2">
            <a:schemeClr val="accent1"/>
          </a:lnRef>
          <a:fillRef idx="1">
            <a:schemeClr val="lt1"/>
          </a:fillRef>
          <a:effectRef idx="0">
            <a:schemeClr val="accent1"/>
          </a:effectRef>
          <a:fontRef idx="minor">
            <a:schemeClr val="dk1"/>
          </a:fontRef>
        </p:style>
        <p:txBody>
          <a:bodyPr/>
          <a:lstStyle/>
          <a:p>
            <a:pPr algn="ctr"/>
            <a:r>
              <a:rPr lang="en-US" sz="2400" dirty="0" smtClean="0"/>
              <a:t>References &amp; Sources </a:t>
            </a:r>
            <a:endParaRPr lang="ar-SA" sz="2400" dirty="0"/>
          </a:p>
        </p:txBody>
      </p:sp>
      <p:sp>
        <p:nvSpPr>
          <p:cNvPr id="3" name="عنصر نائب للمحتوى 2"/>
          <p:cNvSpPr>
            <a:spLocks noGrp="1"/>
          </p:cNvSpPr>
          <p:nvPr>
            <p:ph idx="1"/>
          </p:nvPr>
        </p:nvSpPr>
        <p:spPr>
          <a:xfrm>
            <a:off x="428596" y="778530"/>
            <a:ext cx="8416954" cy="5314766"/>
          </a:xfrm>
        </p:spPr>
        <p:style>
          <a:lnRef idx="2">
            <a:schemeClr val="dk1"/>
          </a:lnRef>
          <a:fillRef idx="1">
            <a:schemeClr val="lt1"/>
          </a:fillRef>
          <a:effectRef idx="0">
            <a:schemeClr val="dk1"/>
          </a:effectRef>
          <a:fontRef idx="minor">
            <a:schemeClr val="dk1"/>
          </a:fontRef>
        </p:style>
        <p:txBody>
          <a:bodyPr/>
          <a:lstStyle/>
          <a:p>
            <a:pPr algn="just" rtl="0">
              <a:buNone/>
            </a:pPr>
            <a:r>
              <a:rPr lang="en-US" sz="2000" dirty="0" smtClean="0">
                <a:solidFill>
                  <a:schemeClr val="bg2"/>
                </a:solidFill>
                <a:latin typeface="Times New Roman" pitchFamily="18" charset="0"/>
                <a:cs typeface="Times New Roman" pitchFamily="18" charset="0"/>
              </a:rPr>
              <a:t>- Quran Kareem  </a:t>
            </a:r>
          </a:p>
          <a:p>
            <a:pPr algn="just" rtl="0">
              <a:buFontTx/>
              <a:buChar char="-"/>
            </a:pPr>
            <a:r>
              <a:rPr lang="en-US" sz="2000" u="sng" dirty="0" smtClean="0">
                <a:solidFill>
                  <a:schemeClr val="bg2"/>
                </a:solidFill>
                <a:latin typeface="Times New Roman" pitchFamily="18" charset="0"/>
                <a:cs typeface="Times New Roman" pitchFamily="18" charset="0"/>
                <a:hlinkClick r:id="rId2"/>
              </a:rPr>
              <a:t>http://www.islamreligion.com/articles/24</a:t>
            </a:r>
            <a:r>
              <a:rPr lang="en-US" sz="2000" dirty="0" smtClean="0">
                <a:solidFill>
                  <a:schemeClr val="bg2"/>
                </a:solidFill>
                <a:latin typeface="Times New Roman" pitchFamily="18" charset="0"/>
                <a:cs typeface="Times New Roman" pitchFamily="18" charset="0"/>
              </a:rPr>
              <a:t> </a:t>
            </a:r>
          </a:p>
          <a:p>
            <a:pPr lvl="0" algn="just" rtl="0">
              <a:buFontTx/>
              <a:buChar char="-"/>
            </a:pPr>
            <a:r>
              <a:rPr lang="en-US" sz="2000" dirty="0" smtClean="0">
                <a:solidFill>
                  <a:schemeClr val="bg2"/>
                </a:solidFill>
                <a:latin typeface="Times New Roman" pitchFamily="18" charset="0"/>
                <a:cs typeface="Times New Roman" pitchFamily="18" charset="0"/>
              </a:rPr>
              <a:t>Erik Blas and </a:t>
            </a:r>
            <a:r>
              <a:rPr lang="en-US" sz="2000" dirty="0" err="1" smtClean="0">
                <a:solidFill>
                  <a:schemeClr val="bg2"/>
                </a:solidFill>
                <a:latin typeface="Times New Roman" pitchFamily="18" charset="0"/>
                <a:cs typeface="Times New Roman" pitchFamily="18" charset="0"/>
              </a:rPr>
              <a:t>Anand</a:t>
            </a:r>
            <a:r>
              <a:rPr lang="en-US" sz="2000" dirty="0" smtClean="0">
                <a:solidFill>
                  <a:schemeClr val="bg2"/>
                </a:solidFill>
                <a:latin typeface="Times New Roman" pitchFamily="18" charset="0"/>
                <a:cs typeface="Times New Roman" pitchFamily="18" charset="0"/>
              </a:rPr>
              <a:t> </a:t>
            </a:r>
            <a:r>
              <a:rPr lang="en-US" sz="2000" dirty="0" err="1" smtClean="0">
                <a:solidFill>
                  <a:schemeClr val="bg2"/>
                </a:solidFill>
                <a:latin typeface="Times New Roman" pitchFamily="18" charset="0"/>
                <a:cs typeface="Times New Roman" pitchFamily="18" charset="0"/>
              </a:rPr>
              <a:t>Sivasankara</a:t>
            </a:r>
            <a:r>
              <a:rPr lang="en-US" sz="2000" dirty="0" smtClean="0">
                <a:solidFill>
                  <a:schemeClr val="bg2"/>
                </a:solidFill>
                <a:latin typeface="Times New Roman" pitchFamily="18" charset="0"/>
                <a:cs typeface="Times New Roman" pitchFamily="18" charset="0"/>
              </a:rPr>
              <a:t> </a:t>
            </a:r>
            <a:r>
              <a:rPr lang="en-US" sz="2000" dirty="0" err="1" smtClean="0">
                <a:solidFill>
                  <a:schemeClr val="bg2"/>
                </a:solidFill>
                <a:latin typeface="Times New Roman" pitchFamily="18" charset="0"/>
                <a:cs typeface="Times New Roman" pitchFamily="18" charset="0"/>
              </a:rPr>
              <a:t>Kurup</a:t>
            </a:r>
            <a:r>
              <a:rPr lang="en-US" sz="2000" dirty="0" smtClean="0">
                <a:solidFill>
                  <a:schemeClr val="bg2"/>
                </a:solidFill>
                <a:latin typeface="Times New Roman" pitchFamily="18" charset="0"/>
                <a:cs typeface="Times New Roman" pitchFamily="18" charset="0"/>
              </a:rPr>
              <a:t> (Editors) 2010 </a:t>
            </a:r>
            <a:r>
              <a:rPr lang="en-US" sz="2000" i="1" dirty="0" smtClean="0">
                <a:solidFill>
                  <a:schemeClr val="bg2"/>
                </a:solidFill>
                <a:latin typeface="Times New Roman" pitchFamily="18" charset="0"/>
                <a:cs typeface="Times New Roman" pitchFamily="18" charset="0"/>
              </a:rPr>
              <a:t>Equity, social determinants and public health </a:t>
            </a:r>
            <a:r>
              <a:rPr lang="en-US" sz="2000" i="1" dirty="0" err="1" smtClean="0">
                <a:solidFill>
                  <a:schemeClr val="bg2"/>
                </a:solidFill>
                <a:latin typeface="Times New Roman" pitchFamily="18" charset="0"/>
                <a:cs typeface="Times New Roman" pitchFamily="18" charset="0"/>
              </a:rPr>
              <a:t>programmes</a:t>
            </a:r>
            <a:r>
              <a:rPr lang="en-US" sz="2000" i="1" dirty="0" smtClean="0">
                <a:solidFill>
                  <a:schemeClr val="bg2"/>
                </a:solidFill>
                <a:latin typeface="Times New Roman" pitchFamily="18" charset="0"/>
                <a:cs typeface="Times New Roman" pitchFamily="18" charset="0"/>
              </a:rPr>
              <a:t> </a:t>
            </a:r>
            <a:r>
              <a:rPr lang="en-US" sz="2000" dirty="0" smtClean="0">
                <a:solidFill>
                  <a:schemeClr val="bg2"/>
                </a:solidFill>
                <a:latin typeface="Times New Roman" pitchFamily="18" charset="0"/>
                <a:cs typeface="Times New Roman" pitchFamily="18" charset="0"/>
              </a:rPr>
              <a:t>(300 pages; ISBN 978 92 4 156397 0 ) World Health Organization 2010</a:t>
            </a:r>
          </a:p>
          <a:p>
            <a:pPr lvl="0" algn="just" rtl="0">
              <a:buNone/>
            </a:pPr>
            <a:endParaRPr lang="en-US" sz="2000" dirty="0" smtClean="0">
              <a:solidFill>
                <a:schemeClr val="bg2"/>
              </a:solidFill>
              <a:latin typeface="Times New Roman" pitchFamily="18" charset="0"/>
              <a:cs typeface="Times New Roman" pitchFamily="18" charset="0"/>
            </a:endParaRPr>
          </a:p>
          <a:p>
            <a:pPr algn="l" rtl="0"/>
            <a:r>
              <a:rPr lang="en-US" sz="2000" dirty="0" err="1" smtClean="0">
                <a:solidFill>
                  <a:schemeClr val="bg2"/>
                </a:solidFill>
                <a:hlinkClick r:id="rId3"/>
              </a:rPr>
              <a:t>History_of_Health_Education_and_Promotion</a:t>
            </a:r>
            <a:r>
              <a:rPr lang="en-US" sz="2000" dirty="0" smtClean="0">
                <a:solidFill>
                  <a:schemeClr val="bg2"/>
                </a:solidFill>
                <a:hlinkClick r:id="rId3"/>
              </a:rPr>
              <a:t>_(</a:t>
            </a:r>
            <a:r>
              <a:rPr lang="en-US" sz="2000" dirty="0" smtClean="0">
                <a:solidFill>
                  <a:schemeClr val="bg2"/>
                </a:solidFill>
              </a:rPr>
              <a:t>American</a:t>
            </a:r>
            <a:r>
              <a:rPr lang="en-US" sz="2000" dirty="0" smtClean="0">
                <a:solidFill>
                  <a:schemeClr val="bg2"/>
                </a:solidFill>
                <a:hlinkClick r:id="rId3"/>
              </a:rPr>
              <a:t>) </a:t>
            </a:r>
          </a:p>
          <a:p>
            <a:pPr algn="l" rtl="0">
              <a:buNone/>
            </a:pPr>
            <a:r>
              <a:rPr lang="en-US" sz="2000" dirty="0" smtClean="0">
                <a:solidFill>
                  <a:schemeClr val="bg2"/>
                </a:solidFill>
                <a:hlinkClick r:id="rId3"/>
              </a:rPr>
              <a:t>http://www.powershow.com/view/664f5-N2NiY/History_of_Health_Education_and_Promotion_powerpoint_ppt_presentation</a:t>
            </a:r>
            <a:r>
              <a:rPr lang="en-US" sz="2000" dirty="0" smtClean="0">
                <a:solidFill>
                  <a:schemeClr val="bg2"/>
                </a:solidFill>
              </a:rPr>
              <a:t> </a:t>
            </a:r>
          </a:p>
          <a:p>
            <a:pPr algn="l" rtl="0">
              <a:buNone/>
            </a:pPr>
            <a:r>
              <a:rPr lang="en-US" sz="2000" dirty="0" smtClean="0">
                <a:solidFill>
                  <a:schemeClr val="bg2"/>
                </a:solidFill>
              </a:rPr>
              <a:t>(Just look and think how the Creative Lecturer Write and Teach )</a:t>
            </a:r>
            <a:endParaRPr lang="ar-SA" sz="2000" dirty="0">
              <a:solidFill>
                <a:schemeClr val="bg2"/>
              </a:solidFill>
              <a:latin typeface="Times New Roman" pitchFamily="18" charset="0"/>
              <a:cs typeface="Times New Roman" pitchFamily="18" charset="0"/>
            </a:endParaRPr>
          </a:p>
        </p:txBody>
      </p:sp>
      <p:sp>
        <p:nvSpPr>
          <p:cNvPr id="4" name="عنصر نائب للتاريخ 3"/>
          <p:cNvSpPr>
            <a:spLocks noGrp="1"/>
          </p:cNvSpPr>
          <p:nvPr>
            <p:ph type="dt" sz="half" idx="10"/>
          </p:nvPr>
        </p:nvSpPr>
        <p:spPr/>
        <p:txBody>
          <a:bodyPr/>
          <a:lstStyle/>
          <a:p>
            <a:pPr>
              <a:defRPr/>
            </a:pPr>
            <a:r>
              <a:rPr lang="ar-SA" smtClean="0"/>
              <a:t>JohaliSOCHE2014_2017</a:t>
            </a:r>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72</a:t>
            </a:fld>
            <a:endParaRPr lang="en-US"/>
          </a:p>
        </p:txBody>
      </p:sp>
      <p:sp>
        <p:nvSpPr>
          <p:cNvPr id="10" name="مستطيل 9"/>
          <p:cNvSpPr/>
          <p:nvPr/>
        </p:nvSpPr>
        <p:spPr>
          <a:xfrm>
            <a:off x="785786" y="5072074"/>
            <a:ext cx="7884368" cy="46166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1200" b="1" dirty="0" smtClean="0"/>
              <a:t>Social Work with Muslims: Insights from the Teachings of Islam By </a:t>
            </a:r>
            <a:r>
              <a:rPr lang="en-US" sz="1200" b="1" dirty="0" err="1" smtClean="0"/>
              <a:t>Abdullahi</a:t>
            </a:r>
            <a:r>
              <a:rPr lang="en-US" sz="1200" b="1" dirty="0" smtClean="0"/>
              <a:t> </a:t>
            </a:r>
            <a:r>
              <a:rPr lang="en-US" sz="1200" b="1" dirty="0" err="1" smtClean="0"/>
              <a:t>Barise</a:t>
            </a:r>
            <a:r>
              <a:rPr lang="en-US" sz="1200" b="1" dirty="0" smtClean="0"/>
              <a:t>, Ph.D. Associate Professor College of Arts and Sciences, </a:t>
            </a:r>
            <a:r>
              <a:rPr lang="en-US" sz="1200" b="1" dirty="0" err="1" smtClean="0"/>
              <a:t>Zayed</a:t>
            </a:r>
            <a:r>
              <a:rPr lang="en-US" sz="1200" b="1" dirty="0" smtClean="0"/>
              <a:t> University  Dubai, United Arab Emirates</a:t>
            </a:r>
            <a:endParaRPr lang="en-US" sz="1200" b="1" dirty="0"/>
          </a:p>
        </p:txBody>
      </p:sp>
    </p:spTree>
  </p:cSld>
  <p:clrMapOvr>
    <a:masterClrMapping/>
  </p:clrMapOvr>
  <p:transition>
    <p:push dir="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28596" y="1857364"/>
            <a:ext cx="8229600" cy="3241675"/>
          </a:xfrm>
        </p:spPr>
        <p:style>
          <a:lnRef idx="2">
            <a:schemeClr val="accent1"/>
          </a:lnRef>
          <a:fillRef idx="1">
            <a:schemeClr val="lt1"/>
          </a:fillRef>
          <a:effectRef idx="0">
            <a:schemeClr val="accent1"/>
          </a:effectRef>
          <a:fontRef idx="minor">
            <a:schemeClr val="dk1"/>
          </a:fontRef>
        </p:style>
        <p:txBody>
          <a:bodyPr/>
          <a:lstStyle/>
          <a:p>
            <a:pPr algn="ctr" rtl="0" eaLnBrk="1" hangingPunct="1">
              <a:defRPr/>
            </a:pPr>
            <a:r>
              <a:rPr lang="en-US" sz="4000" dirty="0" smtClean="0">
                <a:solidFill>
                  <a:schemeClr val="bg1"/>
                </a:solidFill>
              </a:rPr>
              <a:t>My Best Wishes to be: </a:t>
            </a:r>
            <a:br>
              <a:rPr lang="en-US" sz="4000" dirty="0" smtClean="0">
                <a:solidFill>
                  <a:schemeClr val="bg1"/>
                </a:solidFill>
              </a:rPr>
            </a:br>
            <a:r>
              <a:rPr lang="en-US" sz="4000" dirty="0" smtClean="0">
                <a:solidFill>
                  <a:schemeClr val="bg1"/>
                </a:solidFill>
              </a:rPr>
              <a:t> </a:t>
            </a:r>
            <a:r>
              <a:rPr lang="en-US" sz="2800" i="1" dirty="0" smtClean="0">
                <a:solidFill>
                  <a:schemeClr val="bg1"/>
                </a:solidFill>
              </a:rPr>
              <a:t>Positive Smart </a:t>
            </a:r>
            <a:r>
              <a:rPr lang="en-US" sz="2800" i="1" dirty="0" smtClean="0">
                <a:solidFill>
                  <a:schemeClr val="bg1"/>
                </a:solidFill>
                <a:latin typeface="Arial"/>
              </a:rPr>
              <a:t>“</a:t>
            </a:r>
            <a:r>
              <a:rPr lang="en-US" sz="2800" i="1" dirty="0" smtClean="0">
                <a:solidFill>
                  <a:schemeClr val="bg1"/>
                </a:solidFill>
              </a:rPr>
              <a:t>Real  SOCHE Muslim</a:t>
            </a:r>
            <a:r>
              <a:rPr lang="en-US" sz="2800" i="1" dirty="0" smtClean="0">
                <a:solidFill>
                  <a:schemeClr val="bg1"/>
                </a:solidFill>
                <a:latin typeface="Arial"/>
              </a:rPr>
              <a:t>”</a:t>
            </a:r>
            <a:r>
              <a:rPr lang="en-US" sz="2800" i="1" dirty="0" smtClean="0">
                <a:solidFill>
                  <a:schemeClr val="bg1"/>
                </a:solidFill>
              </a:rPr>
              <a:t> </a:t>
            </a:r>
            <a:r>
              <a:rPr lang="ar-SA" sz="2800" i="1" dirty="0" smtClean="0">
                <a:solidFill>
                  <a:schemeClr val="bg1"/>
                </a:solidFill>
              </a:rPr>
              <a:t/>
            </a:r>
            <a:br>
              <a:rPr lang="ar-SA" sz="2800" i="1" dirty="0" smtClean="0">
                <a:solidFill>
                  <a:schemeClr val="bg1"/>
                </a:solidFill>
              </a:rPr>
            </a:br>
            <a:r>
              <a:rPr lang="en-US" sz="2800" i="1" dirty="0" err="1" smtClean="0">
                <a:solidFill>
                  <a:schemeClr val="bg1"/>
                </a:solidFill>
              </a:rPr>
              <a:t>Eisa</a:t>
            </a:r>
            <a:r>
              <a:rPr lang="en-US" sz="2800" i="1" dirty="0" smtClean="0">
                <a:solidFill>
                  <a:schemeClr val="bg1"/>
                </a:solidFill>
              </a:rPr>
              <a:t>  Ali  </a:t>
            </a:r>
            <a:r>
              <a:rPr lang="en-US" sz="2800" i="1" dirty="0" err="1" smtClean="0">
                <a:solidFill>
                  <a:schemeClr val="bg1"/>
                </a:solidFill>
              </a:rPr>
              <a:t>Johali</a:t>
            </a:r>
            <a:r>
              <a:rPr lang="en-US" sz="2800" i="1" dirty="0" smtClean="0">
                <a:solidFill>
                  <a:schemeClr val="bg1"/>
                </a:solidFill>
              </a:rPr>
              <a:t> </a:t>
            </a:r>
            <a:br>
              <a:rPr lang="en-US" sz="2800" i="1" dirty="0" smtClean="0">
                <a:solidFill>
                  <a:schemeClr val="bg1"/>
                </a:solidFill>
              </a:rPr>
            </a:br>
            <a:r>
              <a:rPr lang="en-US" sz="2400" i="1" dirty="0" smtClean="0">
                <a:solidFill>
                  <a:schemeClr val="bg1"/>
                </a:solidFill>
              </a:rPr>
              <a:t>the lecturer; </a:t>
            </a:r>
            <a:r>
              <a:rPr lang="en-US" sz="2400" b="0" i="1" dirty="0" smtClean="0">
                <a:solidFill>
                  <a:schemeClr val="bg1"/>
                </a:solidFill>
              </a:rPr>
              <a:t>Riyadh </a:t>
            </a:r>
            <a:r>
              <a:rPr lang="en-US" sz="2400" i="1" dirty="0" smtClean="0">
                <a:solidFill>
                  <a:schemeClr val="bg1"/>
                </a:solidFill>
              </a:rPr>
              <a:t> Sep 2014; Rev 2016   </a:t>
            </a:r>
            <a:endParaRPr lang="en-US" sz="4000" dirty="0" smtClean="0">
              <a:solidFill>
                <a:schemeClr val="bg1"/>
              </a:solidFill>
            </a:endParaRPr>
          </a:p>
        </p:txBody>
      </p:sp>
      <p:sp>
        <p:nvSpPr>
          <p:cNvPr id="75778" name="عنصر نائب للتاريخ 3"/>
          <p:cNvSpPr>
            <a:spLocks noGrp="1"/>
          </p:cNvSpPr>
          <p:nvPr>
            <p:ph type="dt" sz="half" idx="10"/>
          </p:nvPr>
        </p:nvSpPr>
        <p:spPr>
          <a:xfrm>
            <a:off x="457200" y="6248400"/>
            <a:ext cx="2133600" cy="457200"/>
          </a:xfrm>
          <a:prstGeom prst="rect">
            <a:avLst/>
          </a:prstGeom>
          <a:noFill/>
        </p:spPr>
        <p:txBody>
          <a:bodyPr/>
          <a:lstStyle/>
          <a:p>
            <a:r>
              <a:rPr lang="ar-SA" smtClean="0"/>
              <a:t>JohaliSOCHE2014_2017</a:t>
            </a:r>
            <a:endParaRPr lang="en-US"/>
          </a:p>
        </p:txBody>
      </p:sp>
      <p:sp>
        <p:nvSpPr>
          <p:cNvPr id="75780" name="عنصر نائب لرقم الشريحة 5"/>
          <p:cNvSpPr>
            <a:spLocks noGrp="1"/>
          </p:cNvSpPr>
          <p:nvPr>
            <p:ph type="sldNum" sz="quarter" idx="12"/>
          </p:nvPr>
        </p:nvSpPr>
        <p:spPr>
          <a:xfrm>
            <a:off x="6553200" y="6248400"/>
            <a:ext cx="2133600" cy="457200"/>
          </a:xfrm>
          <a:prstGeom prst="rect">
            <a:avLst/>
          </a:prstGeom>
          <a:noFill/>
        </p:spPr>
        <p:txBody>
          <a:bodyPr/>
          <a:lstStyle/>
          <a:p>
            <a:fld id="{7C7E3952-FF65-4E55-BF58-5F7180FA75AA}" type="slidenum">
              <a:rPr lang="ar-SA"/>
              <a:pPr/>
              <a:t>73</a:t>
            </a:fld>
            <a:endParaRPr lang="en-US"/>
          </a:p>
        </p:txBody>
      </p:sp>
      <p:sp>
        <p:nvSpPr>
          <p:cNvPr id="5" name="عنصر نائب للتذييل 4"/>
          <p:cNvSpPr>
            <a:spLocks noGrp="1"/>
          </p:cNvSpPr>
          <p:nvPr>
            <p:ph type="ftr" sz="quarter" idx="11"/>
          </p:nvPr>
        </p:nvSpPr>
        <p:spPr/>
        <p:txBody>
          <a:bodyPr/>
          <a:lstStyle/>
          <a:p>
            <a:pPr>
              <a:defRPr/>
            </a:pPr>
            <a:r>
              <a:rPr lang="en-US" smtClean="0"/>
              <a:t>CHS383</a:t>
            </a:r>
            <a:endParaRPr lang="en-US"/>
          </a:p>
        </p:txBody>
      </p:sp>
    </p:spTree>
  </p:cSld>
  <p:clrMapOvr>
    <a:masterClrMapping/>
  </p:clrMapOvr>
  <p:transition>
    <p:push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142976" y="-142900"/>
            <a:ext cx="7358114" cy="357190"/>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1800" b="1" dirty="0" err="1" smtClean="0"/>
              <a:t>Johali</a:t>
            </a:r>
            <a:r>
              <a:rPr lang="en-US" sz="1800" b="1" dirty="0" smtClean="0"/>
              <a:t> Teaching &amp; Learning Plan  – L Plan </a:t>
            </a:r>
            <a:endParaRPr lang="ar-SA" sz="1800" b="1" dirty="0"/>
          </a:p>
        </p:txBody>
      </p:sp>
      <p:sp>
        <p:nvSpPr>
          <p:cNvPr id="6" name="عنصر نائب لرقم الشريحة 5"/>
          <p:cNvSpPr>
            <a:spLocks noGrp="1"/>
          </p:cNvSpPr>
          <p:nvPr>
            <p:ph type="sldNum" sz="quarter" idx="12"/>
          </p:nvPr>
        </p:nvSpPr>
        <p:spPr>
          <a:xfrm>
            <a:off x="8663046" y="6500834"/>
            <a:ext cx="480986" cy="327047"/>
          </a:xfrm>
        </p:spPr>
        <p:txBody>
          <a:bodyPr/>
          <a:lstStyle/>
          <a:p>
            <a:pPr>
              <a:defRPr/>
            </a:pPr>
            <a:fld id="{978C93D2-0CD3-44E6-B74B-98515F7048D2}" type="slidenum">
              <a:rPr lang="ar-SA" sz="1000" smtClean="0"/>
              <a:pPr>
                <a:defRPr/>
              </a:pPr>
              <a:t>8</a:t>
            </a:fld>
            <a:endParaRPr lang="en-US" sz="1000" dirty="0"/>
          </a:p>
        </p:txBody>
      </p:sp>
      <p:sp>
        <p:nvSpPr>
          <p:cNvPr id="7" name="عنصر نائب للتذييل 6"/>
          <p:cNvSpPr>
            <a:spLocks noGrp="1"/>
          </p:cNvSpPr>
          <p:nvPr>
            <p:ph type="ftr" sz="quarter" idx="11"/>
          </p:nvPr>
        </p:nvSpPr>
        <p:spPr>
          <a:xfrm>
            <a:off x="3429000" y="6643710"/>
            <a:ext cx="2895600" cy="255609"/>
          </a:xfrm>
        </p:spPr>
        <p:txBody>
          <a:bodyPr/>
          <a:lstStyle/>
          <a:p>
            <a:pPr>
              <a:defRPr/>
            </a:pPr>
            <a:r>
              <a:rPr lang="en-US" sz="1000" smtClean="0"/>
              <a:t>CHS383</a:t>
            </a:r>
            <a:endParaRPr lang="en-US" sz="1000" dirty="0"/>
          </a:p>
        </p:txBody>
      </p:sp>
      <p:graphicFrame>
        <p:nvGraphicFramePr>
          <p:cNvPr id="8" name="جدول 7"/>
          <p:cNvGraphicFramePr>
            <a:graphicFrameLocks noGrp="1"/>
          </p:cNvGraphicFramePr>
          <p:nvPr/>
        </p:nvGraphicFramePr>
        <p:xfrm>
          <a:off x="285754" y="428604"/>
          <a:ext cx="8606726" cy="5738968"/>
        </p:xfrm>
        <a:graphic>
          <a:graphicData uri="http://schemas.openxmlformats.org/drawingml/2006/table">
            <a:tbl>
              <a:tblPr/>
              <a:tblGrid>
                <a:gridCol w="6005105"/>
                <a:gridCol w="1249262"/>
                <a:gridCol w="1352359"/>
              </a:tblGrid>
              <a:tr h="480116">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fr-FR" sz="1800" dirty="0">
                          <a:latin typeface="Times New Roman"/>
                          <a:ea typeface="Times New Roman"/>
                          <a:cs typeface="Arial"/>
                        </a:rPr>
                        <a:t>TOPICS </a:t>
                      </a:r>
                      <a:r>
                        <a:rPr lang="ar-SA" sz="1800" dirty="0" smtClean="0">
                          <a:latin typeface="Times New Roman"/>
                          <a:ea typeface="Times New Roman"/>
                          <a:cs typeface="Arial"/>
                        </a:rPr>
                        <a:t>- </a:t>
                      </a:r>
                      <a:r>
                        <a:rPr lang="fr-FR" sz="1800" b="1" dirty="0" err="1" smtClean="0">
                          <a:latin typeface="Times New Roman"/>
                          <a:ea typeface="Times New Roman"/>
                          <a:cs typeface="+mn-cs"/>
                        </a:rPr>
                        <a:t>Teaching</a:t>
                      </a:r>
                      <a:r>
                        <a:rPr lang="fr-FR" sz="1800" b="1" dirty="0" smtClean="0">
                          <a:latin typeface="Times New Roman"/>
                          <a:ea typeface="Times New Roman"/>
                          <a:cs typeface="+mn-cs"/>
                        </a:rPr>
                        <a:t> and Learning Activités</a:t>
                      </a:r>
                      <a:endParaRPr lang="en-US" sz="1800" dirty="0" smtClean="0">
                        <a:latin typeface="Times New Roman"/>
                        <a:ea typeface="Times New Roman"/>
                        <a:cs typeface="+mn-cs"/>
                      </a:endParaRPr>
                    </a:p>
                  </a:txBody>
                  <a:tcPr marL="41084" marR="41084" marT="7003"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AU" sz="1800" dirty="0">
                          <a:latin typeface="Times New Roman"/>
                          <a:ea typeface="Times New Roman"/>
                          <a:cs typeface="Arial"/>
                        </a:rPr>
                        <a:t>Hours</a:t>
                      </a:r>
                      <a:endParaRPr lang="en-US" sz="1800" dirty="0">
                        <a:latin typeface="Times New Roman"/>
                        <a:ea typeface="Times New Roman"/>
                        <a:cs typeface="Arial"/>
                      </a:endParaRPr>
                    </a:p>
                    <a:p>
                      <a:pPr algn="ctr" rtl="0">
                        <a:lnSpc>
                          <a:spcPct val="115000"/>
                        </a:lnSpc>
                        <a:spcAft>
                          <a:spcPts val="0"/>
                        </a:spcAft>
                      </a:pPr>
                      <a:r>
                        <a:rPr lang="en-US" sz="1800" dirty="0" smtClean="0">
                          <a:latin typeface="Times New Roman"/>
                          <a:ea typeface="Times New Roman"/>
                          <a:cs typeface="Arial"/>
                        </a:rPr>
                        <a:t>(30T+30P )</a:t>
                      </a:r>
                      <a:endParaRPr lang="en-US" sz="18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AU" sz="1800" dirty="0">
                          <a:latin typeface="Times New Roman"/>
                          <a:ea typeface="Times New Roman"/>
                          <a:cs typeface="Arial"/>
                        </a:rPr>
                        <a:t>Weeks</a:t>
                      </a:r>
                      <a:endParaRPr lang="en-US" sz="1800" dirty="0">
                        <a:latin typeface="Times New Roman"/>
                        <a:ea typeface="Times New Roman"/>
                        <a:cs typeface="Arial"/>
                      </a:endParaRPr>
                    </a:p>
                    <a:p>
                      <a:pPr algn="ctr" rtl="0">
                        <a:lnSpc>
                          <a:spcPct val="115000"/>
                        </a:lnSpc>
                        <a:spcAft>
                          <a:spcPts val="0"/>
                        </a:spcAft>
                      </a:pPr>
                      <a:r>
                        <a:rPr lang="en-US" sz="1800" dirty="0">
                          <a:latin typeface="Times New Roman"/>
                          <a:ea typeface="Times New Roman"/>
                          <a:cs typeface="Arial"/>
                        </a:rPr>
                        <a:t>(</a:t>
                      </a:r>
                      <a:r>
                        <a:rPr lang="en-US" sz="1800" dirty="0" smtClean="0">
                          <a:latin typeface="Times New Roman"/>
                          <a:ea typeface="Times New Roman"/>
                          <a:cs typeface="Arial"/>
                        </a:rPr>
                        <a:t>15)</a:t>
                      </a:r>
                      <a:endParaRPr lang="en-US" sz="18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947570">
                <a:tc>
                  <a:txBody>
                    <a:bodyPr/>
                    <a:lstStyle/>
                    <a:p>
                      <a:pPr marL="342900" lvl="0" indent="-342900" algn="l" rtl="0">
                        <a:lnSpc>
                          <a:spcPct val="115000"/>
                        </a:lnSpc>
                        <a:spcAft>
                          <a:spcPts val="1000"/>
                        </a:spcAft>
                        <a:buFont typeface="Wingdings"/>
                        <a:buChar char=""/>
                        <a:tabLst>
                          <a:tab pos="457200" algn="l"/>
                        </a:tabLst>
                      </a:pPr>
                      <a:r>
                        <a:rPr lang="en-GB" sz="1400" kern="1200" dirty="0">
                          <a:latin typeface="Times New Roman"/>
                          <a:ea typeface="Calibri"/>
                          <a:cs typeface="Times New Roman"/>
                        </a:rPr>
                        <a:t>Presenting and discussion the Course Objectives and Teaching Plan</a:t>
                      </a:r>
                      <a:endParaRPr lang="en-US" sz="1400" dirty="0">
                        <a:latin typeface="Times New Roman"/>
                        <a:ea typeface="Times New Roman"/>
                        <a:cs typeface="Arial"/>
                      </a:endParaRPr>
                    </a:p>
                    <a:p>
                      <a:pPr marL="342900" lvl="0" indent="-342900" algn="l" rtl="0">
                        <a:lnSpc>
                          <a:spcPct val="115000"/>
                        </a:lnSpc>
                        <a:spcAft>
                          <a:spcPts val="1000"/>
                        </a:spcAft>
                        <a:buFont typeface="Wingdings"/>
                        <a:buChar char=""/>
                        <a:tabLst>
                          <a:tab pos="457200" algn="l"/>
                        </a:tabLst>
                      </a:pPr>
                      <a:r>
                        <a:rPr lang="en-GB" sz="1400" kern="1200" dirty="0">
                          <a:latin typeface="Times New Roman"/>
                          <a:ea typeface="Calibri"/>
                          <a:cs typeface="Times New Roman"/>
                        </a:rPr>
                        <a:t>Reasoning Why SCHE  (The Place of SCHE in HE Profession </a:t>
                      </a:r>
                      <a:r>
                        <a:rPr lang="en-GB" sz="1400" kern="1200" dirty="0" smtClean="0">
                          <a:latin typeface="Times New Roman"/>
                          <a:ea typeface="Calibri"/>
                          <a:cs typeface="Times New Roman"/>
                        </a:rPr>
                        <a:t> JD&amp; Education the Courses</a:t>
                      </a:r>
                      <a:endParaRPr lang="en-US" sz="14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smtClean="0">
                          <a:latin typeface="Times New Roman"/>
                          <a:ea typeface="Times New Roman"/>
                          <a:cs typeface="Arial"/>
                        </a:rPr>
                        <a:t>4 +4 </a:t>
                      </a:r>
                      <a:endParaRPr lang="en-US" sz="18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a:latin typeface="Times New Roman"/>
                          <a:ea typeface="Times New Roman"/>
                          <a:cs typeface="Arial"/>
                        </a:rPr>
                        <a:t>1</a:t>
                      </a:r>
                      <a:r>
                        <a:rPr lang="en-US" sz="1800" baseline="30000" dirty="0">
                          <a:latin typeface="Times New Roman"/>
                          <a:ea typeface="Times New Roman"/>
                          <a:cs typeface="Arial"/>
                        </a:rPr>
                        <a:t>st</a:t>
                      </a:r>
                      <a:r>
                        <a:rPr lang="en-US" sz="1800" dirty="0">
                          <a:latin typeface="Times New Roman"/>
                          <a:ea typeface="Times New Roman"/>
                          <a:cs typeface="Arial"/>
                        </a:rPr>
                        <a:t> – 2</a:t>
                      </a:r>
                      <a:r>
                        <a:rPr lang="en-US" sz="1800" baseline="30000" dirty="0">
                          <a:latin typeface="Times New Roman"/>
                          <a:ea typeface="Times New Roman"/>
                          <a:cs typeface="Arial"/>
                        </a:rPr>
                        <a:t>nd</a:t>
                      </a:r>
                      <a:r>
                        <a:rPr lang="en-US" sz="1800" dirty="0">
                          <a:latin typeface="Times New Roman"/>
                          <a:ea typeface="Times New Roman"/>
                          <a:cs typeface="Arial"/>
                        </a:rPr>
                        <a:t>  </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0688">
                <a:tc>
                  <a:txBody>
                    <a:bodyPr/>
                    <a:lstStyle/>
                    <a:p>
                      <a:pPr marL="342900" lvl="0" indent="-342900" algn="l" rtl="0">
                        <a:lnSpc>
                          <a:spcPct val="115000"/>
                        </a:lnSpc>
                        <a:spcAft>
                          <a:spcPts val="1000"/>
                        </a:spcAft>
                        <a:buFont typeface="Wingdings"/>
                        <a:buChar char=""/>
                        <a:tabLst>
                          <a:tab pos="457200" algn="l"/>
                        </a:tabLst>
                      </a:pPr>
                      <a:r>
                        <a:rPr lang="en-GB" sz="1800" kern="1200" dirty="0">
                          <a:latin typeface="Times New Roman"/>
                          <a:ea typeface="Calibri"/>
                          <a:cs typeface="Times New Roman"/>
                        </a:rPr>
                        <a:t>A Brief Historical Probing and Defining SCHE:  </a:t>
                      </a:r>
                      <a:r>
                        <a:rPr lang="en-US" sz="1800" kern="1200" dirty="0">
                          <a:latin typeface="Times New Roman"/>
                          <a:ea typeface="Calibri"/>
                          <a:cs typeface="Times New Roman"/>
                        </a:rPr>
                        <a:t>Individual-Family –Society to Social </a:t>
                      </a:r>
                      <a:r>
                        <a:rPr lang="en-US" sz="1800" dirty="0">
                          <a:latin typeface="Times New Roman"/>
                          <a:ea typeface="Times New Roman"/>
                          <a:cs typeface="Arial"/>
                        </a:rPr>
                        <a:t>in Islam and Worldwide </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smtClean="0">
                          <a:latin typeface="Times New Roman"/>
                          <a:ea typeface="Times New Roman"/>
                          <a:cs typeface="Arial"/>
                        </a:rPr>
                        <a:t>6 + 6 </a:t>
                      </a:r>
                      <a:endParaRPr lang="en-US" sz="18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a:latin typeface="Times New Roman"/>
                          <a:ea typeface="Times New Roman"/>
                          <a:cs typeface="Arial"/>
                        </a:rPr>
                        <a:t>3</a:t>
                      </a:r>
                      <a:r>
                        <a:rPr lang="en-US" sz="1800" baseline="30000" dirty="0">
                          <a:latin typeface="Times New Roman"/>
                          <a:ea typeface="Times New Roman"/>
                          <a:cs typeface="Arial"/>
                        </a:rPr>
                        <a:t>rd</a:t>
                      </a:r>
                      <a:r>
                        <a:rPr lang="en-US" sz="1800" dirty="0">
                          <a:latin typeface="Times New Roman"/>
                          <a:ea typeface="Times New Roman"/>
                          <a:cs typeface="Arial"/>
                        </a:rPr>
                        <a:t> – 5</a:t>
                      </a:r>
                      <a:r>
                        <a:rPr lang="en-US" sz="1800" baseline="30000" dirty="0">
                          <a:latin typeface="Times New Roman"/>
                          <a:ea typeface="Times New Roman"/>
                          <a:cs typeface="Arial"/>
                        </a:rPr>
                        <a:t>th</a:t>
                      </a:r>
                      <a:r>
                        <a:rPr lang="en-US" sz="1800" dirty="0">
                          <a:latin typeface="Times New Roman"/>
                          <a:ea typeface="Times New Roman"/>
                          <a:cs typeface="Arial"/>
                        </a:rPr>
                        <a:t> </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3730">
                <a:tc>
                  <a:txBody>
                    <a:bodyPr/>
                    <a:lstStyle/>
                    <a:p>
                      <a:pPr marL="342900" lvl="0" indent="-342900" algn="l" rtl="0">
                        <a:lnSpc>
                          <a:spcPct val="115000"/>
                        </a:lnSpc>
                        <a:spcAft>
                          <a:spcPts val="1000"/>
                        </a:spcAft>
                        <a:buFont typeface="Wingdings"/>
                        <a:buChar char=""/>
                        <a:tabLst>
                          <a:tab pos="457200" algn="l"/>
                        </a:tabLst>
                      </a:pPr>
                      <a:r>
                        <a:rPr lang="en-US" sz="1800" dirty="0">
                          <a:latin typeface="Times New Roman"/>
                          <a:ea typeface="Times New Roman"/>
                          <a:cs typeface="Times New Roman"/>
                        </a:rPr>
                        <a:t>WHO and worldwide social determinants of health</a:t>
                      </a:r>
                      <a:endParaRPr lang="en-US" sz="1800" dirty="0">
                        <a:latin typeface="Times New Roman"/>
                        <a:ea typeface="Times New Roman"/>
                        <a:cs typeface="Arial"/>
                      </a:endParaRPr>
                    </a:p>
                    <a:p>
                      <a:pPr marL="457200" algn="ctr" rtl="0">
                        <a:lnSpc>
                          <a:spcPct val="115000"/>
                        </a:lnSpc>
                        <a:spcAft>
                          <a:spcPts val="1000"/>
                        </a:spcAft>
                      </a:pPr>
                      <a:r>
                        <a:rPr lang="en-US" sz="1600" b="1" dirty="0">
                          <a:latin typeface="Times New Roman"/>
                          <a:ea typeface="Times New Roman"/>
                          <a:cs typeface="Arial"/>
                        </a:rPr>
                        <a:t>MIDTERM EXAM 1 </a:t>
                      </a:r>
                      <a:r>
                        <a:rPr lang="en-US" sz="1600" b="1" dirty="0" smtClean="0">
                          <a:latin typeface="Times New Roman"/>
                          <a:ea typeface="Times New Roman"/>
                          <a:cs typeface="Arial"/>
                        </a:rPr>
                        <a:t>\</a:t>
                      </a:r>
                      <a:r>
                        <a:rPr lang="en-US" sz="1600" b="1" baseline="0" dirty="0" smtClean="0">
                          <a:latin typeface="Times New Roman"/>
                          <a:ea typeface="Times New Roman"/>
                          <a:cs typeface="Arial"/>
                        </a:rPr>
                        <a:t> </a:t>
                      </a:r>
                      <a:r>
                        <a:rPr lang="en-US" sz="1600" b="1" dirty="0" smtClean="0">
                          <a:latin typeface="Times New Roman"/>
                          <a:ea typeface="Times New Roman"/>
                          <a:cs typeface="Arial"/>
                        </a:rPr>
                        <a:t>Plan </a:t>
                      </a:r>
                      <a:r>
                        <a:rPr lang="en-US" sz="1600" b="1" dirty="0">
                          <a:latin typeface="Times New Roman"/>
                          <a:ea typeface="Times New Roman"/>
                          <a:cs typeface="Arial"/>
                        </a:rPr>
                        <a:t>of Smart Practical Assignments </a:t>
                      </a:r>
                      <a:endParaRPr lang="en-US" sz="16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smtClean="0">
                          <a:latin typeface="Times New Roman"/>
                          <a:ea typeface="Times New Roman"/>
                          <a:cs typeface="Arial"/>
                        </a:rPr>
                        <a:t>6 + 6 </a:t>
                      </a:r>
                      <a:endParaRPr lang="en-US" sz="18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a:latin typeface="Times New Roman"/>
                          <a:ea typeface="Times New Roman"/>
                          <a:cs typeface="Arial"/>
                        </a:rPr>
                        <a:t>6-8</a:t>
                      </a:r>
                      <a:r>
                        <a:rPr lang="en-US" sz="1800" baseline="30000" dirty="0">
                          <a:latin typeface="Times New Roman"/>
                          <a:ea typeface="Times New Roman"/>
                          <a:cs typeface="Arial"/>
                        </a:rPr>
                        <a:t>th</a:t>
                      </a:r>
                      <a:r>
                        <a:rPr lang="en-US" sz="1800" dirty="0">
                          <a:latin typeface="Times New Roman"/>
                          <a:ea typeface="Times New Roman"/>
                          <a:cs typeface="Arial"/>
                        </a:rPr>
                        <a:t>  </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163">
                <a:tc>
                  <a:txBody>
                    <a:bodyPr/>
                    <a:lstStyle/>
                    <a:p>
                      <a:pPr marL="342900" lvl="0" indent="-342900" algn="l" rtl="0">
                        <a:lnSpc>
                          <a:spcPct val="115000"/>
                        </a:lnSpc>
                        <a:spcAft>
                          <a:spcPts val="1000"/>
                        </a:spcAft>
                        <a:buFont typeface="Wingdings"/>
                        <a:buChar char=""/>
                        <a:tabLst>
                          <a:tab pos="457200" algn="l"/>
                        </a:tabLst>
                      </a:pPr>
                      <a:r>
                        <a:rPr lang="en-US" sz="1800" dirty="0">
                          <a:latin typeface="Times New Roman"/>
                          <a:ea typeface="Times New Roman"/>
                          <a:cs typeface="Times New Roman"/>
                        </a:rPr>
                        <a:t>Social </a:t>
                      </a:r>
                      <a:r>
                        <a:rPr lang="en-US" sz="1800" dirty="0" smtClean="0">
                          <a:latin typeface="Times New Roman"/>
                          <a:ea typeface="Times New Roman"/>
                          <a:cs typeface="Times New Roman"/>
                        </a:rPr>
                        <a:t>theories \ forces </a:t>
                      </a:r>
                      <a:r>
                        <a:rPr lang="en-US" sz="1800" dirty="0">
                          <a:latin typeface="Times New Roman"/>
                          <a:ea typeface="Times New Roman"/>
                          <a:cs typeface="Times New Roman"/>
                        </a:rPr>
                        <a:t>affecting health education</a:t>
                      </a:r>
                      <a:endParaRPr lang="en-US" sz="18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smtClean="0">
                          <a:latin typeface="Times New Roman"/>
                          <a:ea typeface="Times New Roman"/>
                          <a:cs typeface="Arial"/>
                        </a:rPr>
                        <a:t>6+6</a:t>
                      </a:r>
                      <a:endParaRPr lang="en-US" sz="18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a:latin typeface="Times New Roman"/>
                          <a:ea typeface="Times New Roman"/>
                          <a:cs typeface="Arial"/>
                        </a:rPr>
                        <a:t>9-11</a:t>
                      </a:r>
                      <a:r>
                        <a:rPr lang="en-US" sz="1800" baseline="30000" dirty="0">
                          <a:latin typeface="Times New Roman"/>
                          <a:ea typeface="Times New Roman"/>
                          <a:cs typeface="Arial"/>
                        </a:rPr>
                        <a:t>th</a:t>
                      </a:r>
                      <a:r>
                        <a:rPr lang="en-US" sz="1800" dirty="0">
                          <a:latin typeface="Times New Roman"/>
                          <a:ea typeface="Times New Roman"/>
                          <a:cs typeface="Arial"/>
                        </a:rPr>
                        <a:t>  </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31628">
                <a:tc>
                  <a:txBody>
                    <a:bodyPr/>
                    <a:lstStyle/>
                    <a:p>
                      <a:pPr marL="342900" lvl="0" indent="-342900" algn="just" rtl="0">
                        <a:lnSpc>
                          <a:spcPct val="150000"/>
                        </a:lnSpc>
                        <a:spcAft>
                          <a:spcPts val="0"/>
                        </a:spcAft>
                        <a:buFont typeface="Symbol"/>
                        <a:buChar char=""/>
                        <a:tabLst>
                          <a:tab pos="270510" algn="r"/>
                        </a:tabLst>
                      </a:pPr>
                      <a:r>
                        <a:rPr lang="en-US" sz="1800" dirty="0">
                          <a:latin typeface="Times New Roman"/>
                          <a:ea typeface="Times New Roman"/>
                          <a:cs typeface="Arial"/>
                        </a:rPr>
                        <a:t>Recent contributions of behavioral sciences and behavioral change in holistic social and community health education &amp; </a:t>
                      </a:r>
                      <a:r>
                        <a:rPr lang="en-US" sz="1800" dirty="0" smtClean="0">
                          <a:latin typeface="Times New Roman"/>
                          <a:ea typeface="Times New Roman"/>
                          <a:cs typeface="Arial"/>
                        </a:rPr>
                        <a:t>promotion</a:t>
                      </a:r>
                    </a:p>
                    <a:p>
                      <a:pPr marL="457200" algn="ctr" rtl="0">
                        <a:lnSpc>
                          <a:spcPct val="115000"/>
                        </a:lnSpc>
                        <a:spcAft>
                          <a:spcPts val="1000"/>
                        </a:spcAft>
                      </a:pPr>
                      <a:r>
                        <a:rPr lang="en-US" sz="1600" b="1" dirty="0" smtClean="0">
                          <a:latin typeface="Times New Roman"/>
                          <a:ea typeface="Times New Roman"/>
                          <a:cs typeface="Arial"/>
                        </a:rPr>
                        <a:t>MIDTERM EXAM</a:t>
                      </a:r>
                      <a:r>
                        <a:rPr lang="en-US" sz="1600" b="1" dirty="0" smtClean="0">
                          <a:latin typeface="Times New Roman"/>
                          <a:ea typeface="Times New Roman"/>
                          <a:cs typeface="Times New Roman"/>
                        </a:rPr>
                        <a:t> 2 \ </a:t>
                      </a:r>
                      <a:r>
                        <a:rPr lang="en-US" sz="1600" b="1" dirty="0" smtClean="0">
                          <a:latin typeface="Times New Roman"/>
                          <a:ea typeface="Times New Roman"/>
                          <a:cs typeface="Arial"/>
                        </a:rPr>
                        <a:t>Submit-Present S. P.  Assignments</a:t>
                      </a:r>
                      <a:endParaRPr lang="en-US" sz="16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smtClean="0">
                          <a:latin typeface="Times New Roman"/>
                          <a:ea typeface="Times New Roman"/>
                          <a:cs typeface="Arial"/>
                        </a:rPr>
                        <a:t>6 + 6</a:t>
                      </a:r>
                      <a:endParaRPr lang="en-US" sz="18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smtClean="0">
                          <a:latin typeface="Times New Roman"/>
                          <a:ea typeface="Times New Roman"/>
                          <a:cs typeface="Arial"/>
                        </a:rPr>
                        <a:t>12-14</a:t>
                      </a:r>
                      <a:r>
                        <a:rPr lang="en-US" sz="1800" baseline="30000" dirty="0" smtClean="0">
                          <a:latin typeface="Times New Roman"/>
                          <a:ea typeface="Times New Roman"/>
                          <a:cs typeface="Arial"/>
                        </a:rPr>
                        <a:t>th</a:t>
                      </a:r>
                      <a:r>
                        <a:rPr lang="en-US" sz="1800" baseline="0" dirty="0" smtClean="0">
                          <a:latin typeface="Times New Roman"/>
                          <a:ea typeface="Times New Roman"/>
                          <a:cs typeface="Arial"/>
                        </a:rPr>
                        <a:t> </a:t>
                      </a:r>
                      <a:endParaRPr lang="en-US" sz="18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163">
                <a:tc>
                  <a:txBody>
                    <a:bodyPr/>
                    <a:lstStyle/>
                    <a:p>
                      <a:pPr marL="342900" lvl="0" indent="-342900" algn="l" rtl="0">
                        <a:lnSpc>
                          <a:spcPct val="115000"/>
                        </a:lnSpc>
                        <a:spcAft>
                          <a:spcPts val="1000"/>
                        </a:spcAft>
                        <a:buFont typeface="Wingdings"/>
                        <a:buChar char=""/>
                        <a:tabLst>
                          <a:tab pos="457200" algn="l"/>
                        </a:tabLst>
                      </a:pPr>
                      <a:r>
                        <a:rPr lang="en-US" sz="1800">
                          <a:latin typeface="Times New Roman"/>
                          <a:ea typeface="Times New Roman"/>
                          <a:cs typeface="Arial"/>
                        </a:rPr>
                        <a:t>Live Discovery Topics SCHE \ Final Revision</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smtClean="0">
                          <a:latin typeface="Times New Roman"/>
                          <a:ea typeface="Times New Roman"/>
                          <a:cs typeface="Arial"/>
                        </a:rPr>
                        <a:t>2+2</a:t>
                      </a:r>
                      <a:endParaRPr lang="en-US" sz="18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smtClean="0">
                          <a:latin typeface="Times New Roman"/>
                          <a:ea typeface="Times New Roman"/>
                          <a:cs typeface="Arial"/>
                        </a:rPr>
                        <a:t>15</a:t>
                      </a:r>
                      <a:r>
                        <a:rPr lang="en-US" sz="1800" baseline="30000" dirty="0" smtClean="0">
                          <a:latin typeface="Times New Roman"/>
                          <a:ea typeface="Times New Roman"/>
                          <a:cs typeface="Arial"/>
                        </a:rPr>
                        <a:t>th</a:t>
                      </a:r>
                      <a:r>
                        <a:rPr lang="en-US" sz="1800" dirty="0" smtClean="0">
                          <a:latin typeface="Times New Roman"/>
                          <a:ea typeface="Times New Roman"/>
                          <a:cs typeface="Arial"/>
                        </a:rPr>
                        <a:t> </a:t>
                      </a:r>
                      <a:endParaRPr lang="en-US" sz="18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163">
                <a:tc>
                  <a:txBody>
                    <a:bodyPr/>
                    <a:lstStyle/>
                    <a:p>
                      <a:pPr marL="342900" lvl="0" indent="-342900" algn="l" rtl="0">
                        <a:lnSpc>
                          <a:spcPct val="115000"/>
                        </a:lnSpc>
                        <a:spcAft>
                          <a:spcPts val="1000"/>
                        </a:spcAft>
                        <a:buFont typeface="Wingdings"/>
                        <a:buChar char=""/>
                        <a:tabLst>
                          <a:tab pos="457200" algn="l"/>
                        </a:tabLst>
                      </a:pPr>
                      <a:r>
                        <a:rPr lang="en-US" sz="1800" dirty="0">
                          <a:latin typeface="Times New Roman"/>
                          <a:ea typeface="Times New Roman"/>
                          <a:cs typeface="Arial"/>
                        </a:rPr>
                        <a:t>FINAL EXAM</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a:lnSpc>
                          <a:spcPct val="115000"/>
                        </a:lnSpc>
                        <a:spcAft>
                          <a:spcPts val="0"/>
                        </a:spcAft>
                      </a:pPr>
                      <a:r>
                        <a:rPr lang="en-US" sz="1800" dirty="0" smtClean="0">
                          <a:latin typeface="Times New Roman"/>
                          <a:ea typeface="Times New Roman"/>
                          <a:cs typeface="Arial"/>
                        </a:rPr>
                        <a:t>16</a:t>
                      </a:r>
                      <a:r>
                        <a:rPr lang="en-US" sz="1800" baseline="30000" dirty="0" smtClean="0">
                          <a:latin typeface="Times New Roman"/>
                          <a:ea typeface="Times New Roman"/>
                          <a:cs typeface="Arial"/>
                        </a:rPr>
                        <a:t>th</a:t>
                      </a:r>
                      <a:r>
                        <a:rPr lang="en-US" sz="1800" dirty="0" smtClean="0">
                          <a:latin typeface="Times New Roman"/>
                          <a:ea typeface="Times New Roman"/>
                          <a:cs typeface="Arial"/>
                        </a:rPr>
                        <a:t> – 17</a:t>
                      </a:r>
                      <a:r>
                        <a:rPr lang="en-US" sz="1800" baseline="30000" dirty="0" smtClean="0">
                          <a:latin typeface="Times New Roman"/>
                          <a:ea typeface="Times New Roman"/>
                          <a:cs typeface="Arial"/>
                        </a:rPr>
                        <a:t>th</a:t>
                      </a:r>
                      <a:r>
                        <a:rPr lang="en-US" sz="1800" dirty="0" smtClean="0">
                          <a:latin typeface="Times New Roman"/>
                          <a:ea typeface="Times New Roman"/>
                          <a:cs typeface="Arial"/>
                        </a:rPr>
                        <a:t> </a:t>
                      </a:r>
                      <a:endParaRPr lang="en-US" sz="1800" dirty="0">
                        <a:latin typeface="Times New Roman"/>
                        <a:ea typeface="Times New Roman"/>
                        <a:cs typeface="Arial"/>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bl>
          </a:graphicData>
        </a:graphic>
      </p:graphicFrame>
      <p:sp>
        <p:nvSpPr>
          <p:cNvPr id="9" name="عنصر نائب للتاريخ 8"/>
          <p:cNvSpPr>
            <a:spLocks noGrp="1"/>
          </p:cNvSpPr>
          <p:nvPr>
            <p:ph type="dt" sz="half" idx="10"/>
          </p:nvPr>
        </p:nvSpPr>
        <p:spPr/>
        <p:txBody>
          <a:bodyPr/>
          <a:lstStyle/>
          <a:p>
            <a:pPr>
              <a:defRPr/>
            </a:pPr>
            <a:r>
              <a:rPr lang="ar-SA" smtClean="0"/>
              <a:t>JohaliSOCHE2014_2017</a:t>
            </a:r>
            <a:endParaRPr lang="en-US"/>
          </a:p>
        </p:txBody>
      </p:sp>
    </p:spTree>
  </p:cSld>
  <p:clrMapOvr>
    <a:masterClrMapping/>
  </p:clrMapOvr>
  <p:transition>
    <p:push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547664" y="2564904"/>
            <a:ext cx="5857916" cy="500066"/>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2800" dirty="0" err="1" smtClean="0"/>
              <a:t>J</a:t>
            </a:r>
            <a:r>
              <a:rPr lang="en-US" sz="1600" dirty="0" err="1" smtClean="0"/>
              <a:t>ohali</a:t>
            </a:r>
            <a:r>
              <a:rPr lang="en-US" sz="2800" dirty="0" smtClean="0"/>
              <a:t> Reasoning (</a:t>
            </a:r>
            <a:r>
              <a:rPr lang="en-US" sz="2800" dirty="0" smtClean="0">
                <a:latin typeface="Arial Black" pitchFamily="34" charset="0"/>
              </a:rPr>
              <a:t>Why</a:t>
            </a:r>
            <a:r>
              <a:rPr lang="en-US" sz="2800" dirty="0" smtClean="0"/>
              <a:t> SOCHE ? ) </a:t>
            </a:r>
            <a:endParaRPr lang="ar-SA" sz="2800" dirty="0"/>
          </a:p>
        </p:txBody>
      </p:sp>
      <p:sp>
        <p:nvSpPr>
          <p:cNvPr id="7" name="عنصر نائب للتاريخ 6"/>
          <p:cNvSpPr>
            <a:spLocks noGrp="1"/>
          </p:cNvSpPr>
          <p:nvPr>
            <p:ph type="dt" sz="half" idx="10"/>
          </p:nvPr>
        </p:nvSpPr>
        <p:spPr/>
        <p:txBody>
          <a:bodyPr/>
          <a:lstStyle/>
          <a:p>
            <a:pPr>
              <a:defRPr/>
            </a:pPr>
            <a:r>
              <a:rPr lang="ar-SA" smtClean="0"/>
              <a:t>JohaliSOCHE2014_2017</a:t>
            </a:r>
            <a:endParaRPr lang="en-US"/>
          </a:p>
        </p:txBody>
      </p:sp>
      <p:sp>
        <p:nvSpPr>
          <p:cNvPr id="8" name="عنصر نائب لرقم الشريحة 7"/>
          <p:cNvSpPr>
            <a:spLocks noGrp="1"/>
          </p:cNvSpPr>
          <p:nvPr>
            <p:ph type="sldNum" sz="quarter" idx="12"/>
          </p:nvPr>
        </p:nvSpPr>
        <p:spPr/>
        <p:txBody>
          <a:bodyPr/>
          <a:lstStyle/>
          <a:p>
            <a:pPr>
              <a:defRPr/>
            </a:pPr>
            <a:fld id="{978C93D2-0CD3-44E6-B74B-98515F7048D2}" type="slidenum">
              <a:rPr lang="ar-SA" smtClean="0"/>
              <a:pPr>
                <a:defRPr/>
              </a:pPr>
              <a:t>9</a:t>
            </a:fld>
            <a:endParaRPr lang="en-US"/>
          </a:p>
        </p:txBody>
      </p:sp>
      <p:sp>
        <p:nvSpPr>
          <p:cNvPr id="9" name="عنصر نائب للتذييل 8"/>
          <p:cNvSpPr>
            <a:spLocks noGrp="1"/>
          </p:cNvSpPr>
          <p:nvPr>
            <p:ph type="ftr" sz="quarter" idx="11"/>
          </p:nvPr>
        </p:nvSpPr>
        <p:spPr/>
        <p:txBody>
          <a:bodyPr/>
          <a:lstStyle/>
          <a:p>
            <a:pPr>
              <a:defRPr/>
            </a:pPr>
            <a:r>
              <a:rPr lang="en-US" smtClean="0"/>
              <a:t>CHS383</a:t>
            </a:r>
            <a:endParaRPr lang="en-US" dirty="0"/>
          </a:p>
        </p:txBody>
      </p:sp>
    </p:spTree>
  </p:cSld>
  <p:clrMapOvr>
    <a:masterClrMapping/>
  </p:clrMapOvr>
  <p:transition>
    <p:push dir="r"/>
  </p:transition>
</p:sld>
</file>

<file path=ppt/tags/tag1.xml><?xml version="1.0" encoding="utf-8"?>
<p:tagLst xmlns:a="http://schemas.openxmlformats.org/drawingml/2006/main" xmlns:r="http://schemas.openxmlformats.org/officeDocument/2006/relationships" xmlns:p="http://schemas.openxmlformats.org/presentationml/2006/main">
  <p:tag name="JOB" val="1441998"/>
</p:tagLst>
</file>

<file path=ppt/tags/tag2.xml><?xml version="1.0" encoding="utf-8"?>
<p:tagLst xmlns:a="http://schemas.openxmlformats.org/drawingml/2006/main" xmlns:r="http://schemas.openxmlformats.org/officeDocument/2006/relationships" xmlns:p="http://schemas.openxmlformats.org/presentationml/2006/main">
  <p:tag name="JOB" val="1441998"/>
</p:tagLst>
</file>

<file path=ppt/tags/tag3.xml><?xml version="1.0" encoding="utf-8"?>
<p:tagLst xmlns:a="http://schemas.openxmlformats.org/drawingml/2006/main" xmlns:r="http://schemas.openxmlformats.org/officeDocument/2006/relationships" xmlns:p="http://schemas.openxmlformats.org/presentationml/2006/main">
  <p:tag name="JOB" val="1441998"/>
</p:tagLst>
</file>

<file path=ppt/tags/tag4.xml><?xml version="1.0" encoding="utf-8"?>
<p:tagLst xmlns:a="http://schemas.openxmlformats.org/drawingml/2006/main" xmlns:r="http://schemas.openxmlformats.org/officeDocument/2006/relationships" xmlns:p="http://schemas.openxmlformats.org/presentationml/2006/main">
  <p:tag name="JOB" val="1441998"/>
</p:tagLst>
</file>

<file path=ppt/tags/tag5.xml><?xml version="1.0" encoding="utf-8"?>
<p:tagLst xmlns:a="http://schemas.openxmlformats.org/drawingml/2006/main" xmlns:r="http://schemas.openxmlformats.org/officeDocument/2006/relationships" xmlns:p="http://schemas.openxmlformats.org/presentationml/2006/main">
  <p:tag name="JOB" val="1441998"/>
</p:tagLst>
</file>

<file path=ppt/tags/tag6.xml><?xml version="1.0" encoding="utf-8"?>
<p:tagLst xmlns:a="http://schemas.openxmlformats.org/drawingml/2006/main" xmlns:r="http://schemas.openxmlformats.org/officeDocument/2006/relationships" xmlns:p="http://schemas.openxmlformats.org/presentationml/2006/main">
  <p:tag name="JOB" val="1441998"/>
</p:tagLst>
</file>

<file path=ppt/theme/theme1.xml><?xml version="1.0" encoding="utf-8"?>
<a:theme xmlns:a="http://schemas.openxmlformats.org/drawingml/2006/main" name="Glass Layers">
  <a:themeElements>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1C590C8628EBA4DA5F5967879C7AB53" ma:contentTypeVersion="0" ma:contentTypeDescription="Create a new document." ma:contentTypeScope="" ma:versionID="f0f2df87185971a570a3cbe160040bcb">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4DA4FFE-1980-4FA3-8162-6DD0C5024681}">
  <ds:schemaRefs>
    <ds:schemaRef ds:uri="http://schemas.microsoft.com/office/2006/metadata/properties"/>
  </ds:schemaRefs>
</ds:datastoreItem>
</file>

<file path=customXml/itemProps2.xml><?xml version="1.0" encoding="utf-8"?>
<ds:datastoreItem xmlns:ds="http://schemas.openxmlformats.org/officeDocument/2006/customXml" ds:itemID="{B75FB6B1-BB10-4793-886B-1F50EA62D7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9C9BD82-1CC4-4298-8984-1F2355C95EA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10491</TotalTime>
  <Words>9119</Words>
  <Application>Microsoft Office PowerPoint</Application>
  <PresentationFormat>عرض على الشاشة (3:4)‏</PresentationFormat>
  <Paragraphs>1464</Paragraphs>
  <Slides>73</Slides>
  <Notes>36</Notes>
  <HiddenSlides>0</HiddenSlides>
  <MMClips>0</MMClips>
  <ScaleCrop>false</ScaleCrop>
  <HeadingPairs>
    <vt:vector size="4" baseType="variant">
      <vt:variant>
        <vt:lpstr>سمة</vt:lpstr>
      </vt:variant>
      <vt:variant>
        <vt:i4>1</vt:i4>
      </vt:variant>
      <vt:variant>
        <vt:lpstr>عناوين الشرائح</vt:lpstr>
      </vt:variant>
      <vt:variant>
        <vt:i4>73</vt:i4>
      </vt:variant>
    </vt:vector>
  </HeadingPairs>
  <TitlesOfParts>
    <vt:vector size="74" baseType="lpstr">
      <vt:lpstr>Glass Layers</vt:lpstr>
      <vt:lpstr>KINGDOM OF SAUDI ARABIA MINISTRY OF HIGHER EDUCTION KING SAUD UNIVERSITY \ CAMS DEPARTMENT\ HE   </vt:lpstr>
      <vt:lpstr>الشريحة 2</vt:lpstr>
      <vt:lpstr>CHS383 Promontory</vt:lpstr>
      <vt:lpstr>Lecturer Philosophy</vt:lpstr>
      <vt:lpstr>CHS 383 Course Description &amp; L Objectives</vt:lpstr>
      <vt:lpstr>CHS 383 Course Description &amp; L Objectives</vt:lpstr>
      <vt:lpstr>الشريحة 7</vt:lpstr>
      <vt:lpstr>Johali Teaching &amp; Learning Plan  – L Plan </vt:lpstr>
      <vt:lpstr>Johali Reasoning (Why SOCHE ? ) </vt:lpstr>
      <vt:lpstr>Johali Reasoning (Why SCHE ? ) </vt:lpstr>
      <vt:lpstr>Probe  Historical  HE Social Concepts &amp; Defining Terms</vt:lpstr>
      <vt:lpstr>Probe Social HE - Historical Overview &amp; Define Terms</vt:lpstr>
      <vt:lpstr>الشريحة 13</vt:lpstr>
      <vt:lpstr>Introduction to Social HE </vt:lpstr>
      <vt:lpstr>Introduction to Social HE </vt:lpstr>
      <vt:lpstr>Introduction to Social HE </vt:lpstr>
      <vt:lpstr>Introduction to Social HE </vt:lpstr>
      <vt:lpstr>Introduction to Social HE </vt:lpstr>
      <vt:lpstr>Introduction to Social HE </vt:lpstr>
      <vt:lpstr>Introduction to Social HE </vt:lpstr>
      <vt:lpstr>Introduction to Social HE </vt:lpstr>
      <vt:lpstr>Introduction to Social HE </vt:lpstr>
      <vt:lpstr>Introduction to Social HE </vt:lpstr>
      <vt:lpstr>Social Health  Philosophies &amp; Theories </vt:lpstr>
      <vt:lpstr>Most Common  Theories / Models/ Approaches That can assure SOCHE Quality </vt:lpstr>
      <vt:lpstr>Mathematics-Perception &amp; Meta-Cognition</vt:lpstr>
      <vt:lpstr>الشريحة 27</vt:lpstr>
      <vt:lpstr>الشريحة 28</vt:lpstr>
      <vt:lpstr>الشريحة 29</vt:lpstr>
      <vt:lpstr>Beginnings</vt:lpstr>
      <vt:lpstr>What does it mean to say a family is a system?</vt:lpstr>
      <vt:lpstr>الشريحة 32</vt:lpstr>
      <vt:lpstr>TFST : Basic Elements</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Social Capital Theory and Islam !!</vt:lpstr>
      <vt:lpstr>الشريحة 45</vt:lpstr>
      <vt:lpstr>الشريحة 46</vt:lpstr>
      <vt:lpstr>الشريحة 47</vt:lpstr>
      <vt:lpstr>Social Concepts in Islam </vt:lpstr>
      <vt:lpstr>Social Concepts in Islam </vt:lpstr>
      <vt:lpstr>Social Concepts in Islam – Family System </vt:lpstr>
      <vt:lpstr>Social Concepts in Islam </vt:lpstr>
      <vt:lpstr>Social Concepts in Islam </vt:lpstr>
      <vt:lpstr>Reality of Family – Social  in Islam </vt:lpstr>
      <vt:lpstr>Reality of Family – Social  in Islam </vt:lpstr>
      <vt:lpstr>الشريحة 55</vt:lpstr>
      <vt:lpstr>الشريحة 56</vt:lpstr>
      <vt:lpstr>Social Determinants of Health</vt:lpstr>
      <vt:lpstr> WHO Social Determinants of Health</vt:lpstr>
      <vt:lpstr> WHO Social Determinants of Health</vt:lpstr>
      <vt:lpstr>Global Model of Social Determinants of Health – </vt:lpstr>
      <vt:lpstr>Conceptual Framework-Pathways &amp; Entry Points</vt:lpstr>
      <vt:lpstr>الشريحة 62</vt:lpstr>
      <vt:lpstr>Texas Plan to Reduce Cardiovascular Disease and Stroke 2008</vt:lpstr>
      <vt:lpstr>الشريحة 64</vt:lpstr>
      <vt:lpstr>You know more than any reference and sources.    As It is in English, visit this site   http://www.cyborlink.com/besite/saudi-arabia.htm  http://www.missionislam.com/health/index.htm   and others      Write a summary of SA  religious teachings, habit, norms, appearances ,  positive and negative socio- economics behaviors </vt:lpstr>
      <vt:lpstr>الشريحة 66</vt:lpstr>
      <vt:lpstr>Saudi Arabia SOCHE  Still wait Students…………!!  Sleepy !!!!! </vt:lpstr>
      <vt:lpstr>الشريحة 68</vt:lpstr>
      <vt:lpstr>الشريحة 69</vt:lpstr>
      <vt:lpstr>الشريحة 70</vt:lpstr>
      <vt:lpstr>Social  Structure - Health  Images </vt:lpstr>
      <vt:lpstr>References &amp; Sources </vt:lpstr>
      <vt:lpstr>My Best Wishes to be:   Positive Smart “Real  SOCHE Muslim”  Eisa  Ali  Johali  the lecturer; Riyadh  Sep 2014; Rev 2016   </vt:lpstr>
    </vt:vector>
  </TitlesOfParts>
  <Company>SELF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HP</dc:creator>
  <cp:lastModifiedBy>win7</cp:lastModifiedBy>
  <cp:revision>604</cp:revision>
  <dcterms:created xsi:type="dcterms:W3CDTF">2008-10-26T03:43:25Z</dcterms:created>
  <dcterms:modified xsi:type="dcterms:W3CDTF">2017-09-15T19:16:19Z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0x01010021C590C8628EBA4DA5F5967879C7AB53</vt:lpwstr>
  </property>
</Properties>
</file>