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Default Extension="vml" ContentType="application/vnd.openxmlformats-officedocument.vmlDrawing"/>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Default Extension="sldx" ContentType="application/vnd.openxmlformats-officedocument.presentationml.slide"/>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71" r:id="rId4"/>
  </p:sldMasterIdLst>
  <p:notesMasterIdLst>
    <p:notesMasterId r:id="rId75"/>
  </p:notesMasterIdLst>
  <p:handoutMasterIdLst>
    <p:handoutMasterId r:id="rId76"/>
  </p:handoutMasterIdLst>
  <p:sldIdLst>
    <p:sldId id="368" r:id="rId5"/>
    <p:sldId id="256" r:id="rId6"/>
    <p:sldId id="365" r:id="rId7"/>
    <p:sldId id="261" r:id="rId8"/>
    <p:sldId id="547" r:id="rId9"/>
    <p:sldId id="549" r:id="rId10"/>
    <p:sldId id="550" r:id="rId11"/>
    <p:sldId id="257" r:id="rId12"/>
    <p:sldId id="736" r:id="rId13"/>
    <p:sldId id="258" r:id="rId14"/>
    <p:sldId id="551" r:id="rId15"/>
    <p:sldId id="731" r:id="rId16"/>
    <p:sldId id="678" r:id="rId17"/>
    <p:sldId id="374" r:id="rId18"/>
    <p:sldId id="266" r:id="rId19"/>
    <p:sldId id="671" r:id="rId20"/>
    <p:sldId id="670" r:id="rId21"/>
    <p:sldId id="476" r:id="rId22"/>
    <p:sldId id="666" r:id="rId23"/>
    <p:sldId id="718" r:id="rId24"/>
    <p:sldId id="715" r:id="rId25"/>
    <p:sldId id="726" r:id="rId26"/>
    <p:sldId id="717" r:id="rId27"/>
    <p:sldId id="716" r:id="rId28"/>
    <p:sldId id="719" r:id="rId29"/>
    <p:sldId id="732" r:id="rId30"/>
    <p:sldId id="555" r:id="rId31"/>
    <p:sldId id="679" r:id="rId32"/>
    <p:sldId id="523" r:id="rId33"/>
    <p:sldId id="660" r:id="rId34"/>
    <p:sldId id="688" r:id="rId35"/>
    <p:sldId id="728" r:id="rId36"/>
    <p:sldId id="729" r:id="rId37"/>
    <p:sldId id="694" r:id="rId38"/>
    <p:sldId id="695" r:id="rId39"/>
    <p:sldId id="532" r:id="rId40"/>
    <p:sldId id="525" r:id="rId41"/>
    <p:sldId id="526" r:id="rId42"/>
    <p:sldId id="527" r:id="rId43"/>
    <p:sldId id="697" r:id="rId44"/>
    <p:sldId id="699" r:id="rId45"/>
    <p:sldId id="701" r:id="rId46"/>
    <p:sldId id="703" r:id="rId47"/>
    <p:sldId id="704" r:id="rId48"/>
    <p:sldId id="672" r:id="rId49"/>
    <p:sldId id="676" r:id="rId50"/>
    <p:sldId id="677" r:id="rId51"/>
    <p:sldId id="675" r:id="rId52"/>
    <p:sldId id="712" r:id="rId53"/>
    <p:sldId id="674" r:id="rId54"/>
    <p:sldId id="685" r:id="rId55"/>
    <p:sldId id="686" r:id="rId56"/>
    <p:sldId id="724" r:id="rId57"/>
    <p:sldId id="722" r:id="rId58"/>
    <p:sldId id="723" r:id="rId59"/>
    <p:sldId id="661" r:id="rId60"/>
    <p:sldId id="667" r:id="rId61"/>
    <p:sldId id="662" r:id="rId62"/>
    <p:sldId id="705" r:id="rId63"/>
    <p:sldId id="706" r:id="rId64"/>
    <p:sldId id="707" r:id="rId65"/>
    <p:sldId id="710" r:id="rId66"/>
    <p:sldId id="708" r:id="rId67"/>
    <p:sldId id="725" r:id="rId68"/>
    <p:sldId id="683" r:id="rId69"/>
    <p:sldId id="692" r:id="rId70"/>
    <p:sldId id="730" r:id="rId71"/>
    <p:sldId id="663" r:id="rId72"/>
    <p:sldId id="735" r:id="rId73"/>
    <p:sldId id="734" r:id="rId74"/>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7"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214" autoAdjust="0"/>
    <p:restoredTop sz="90508" autoAdjust="0"/>
  </p:normalViewPr>
  <p:slideViewPr>
    <p:cSldViewPr>
      <p:cViewPr>
        <p:scale>
          <a:sx n="80" d="100"/>
          <a:sy n="80" d="100"/>
        </p:scale>
        <p:origin x="-106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162"/>
    </p:cViewPr>
  </p:sorterViewPr>
  <p:notesViewPr>
    <p:cSldViewPr>
      <p:cViewPr varScale="1">
        <p:scale>
          <a:sx n="56" d="100"/>
          <a:sy n="56" d="100"/>
        </p:scale>
        <p:origin x="-1536"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en-US"/>
          </a:p>
        </p:txBody>
      </p:sp>
      <p:sp>
        <p:nvSpPr>
          <p:cNvPr id="3" name="عنصر نائب للتاريخ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2A7FEDB6-EA8F-4B8E-9745-CD120756CA9D}" type="datetimeFigureOut">
              <a:rPr lang="en-US" smtClean="0"/>
              <a:pPr/>
              <a:t>2/7/2017</a:t>
            </a:fld>
            <a:endParaRPr lang="en-US"/>
          </a:p>
        </p:txBody>
      </p:sp>
      <p:sp>
        <p:nvSpPr>
          <p:cNvPr id="4" name="عنصر نائب للتذييل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en-US"/>
          </a:p>
        </p:txBody>
      </p:sp>
      <p:sp>
        <p:nvSpPr>
          <p:cNvPr id="5" name="عنصر نائب لرقم الشريحة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73561EFD-B101-40BE-A7F6-9D02CB30586E}" type="slidenum">
              <a:rPr lang="en-US" smtClean="0"/>
              <a:pPr/>
              <a:t>‹#›</a:t>
            </a:fld>
            <a:endParaRPr lang="en-US"/>
          </a:p>
        </p:txBody>
      </p:sp>
    </p:spTree>
    <p:extLst>
      <p:ext uri="{BB962C8B-B14F-4D97-AF65-F5344CB8AC3E}">
        <p14:creationId xmlns:p14="http://schemas.microsoft.com/office/powerpoint/2010/main" xmlns="" val="2944514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200"/>
            </a:lvl1pPr>
          </a:lstStyle>
          <a:p>
            <a:pPr>
              <a:defRPr/>
            </a:pPr>
            <a:endParaRPr lang="en-US"/>
          </a:p>
        </p:txBody>
      </p:sp>
      <p:sp>
        <p:nvSpPr>
          <p:cNvPr id="23555"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vl1pPr>
          </a:lstStyle>
          <a:p>
            <a:pPr>
              <a:defRPr/>
            </a:pPr>
            <a:endParaRPr lang="en-US"/>
          </a:p>
        </p:txBody>
      </p:sp>
      <p:sp>
        <p:nvSpPr>
          <p:cNvPr id="1075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lvl1pPr>
          </a:lstStyle>
          <a:p>
            <a:pPr>
              <a:defRPr/>
            </a:pPr>
            <a:endParaRPr lang="en-US"/>
          </a:p>
        </p:txBody>
      </p:sp>
      <p:sp>
        <p:nvSpPr>
          <p:cNvPr id="23559"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vl1pPr>
          </a:lstStyle>
          <a:p>
            <a:pPr>
              <a:defRPr/>
            </a:pPr>
            <a:fld id="{D5AAC4B0-2838-4C19-BAF8-69F33C9D4C7A}" type="slidenum">
              <a:rPr lang="ar-SA"/>
              <a:pPr>
                <a:defRPr/>
              </a:pPr>
              <a:t>‹#›</a:t>
            </a:fld>
            <a:endParaRPr lang="en-US"/>
          </a:p>
        </p:txBody>
      </p:sp>
    </p:spTree>
    <p:extLst>
      <p:ext uri="{BB962C8B-B14F-4D97-AF65-F5344CB8AC3E}">
        <p14:creationId xmlns:p14="http://schemas.microsoft.com/office/powerpoint/2010/main" xmlns="" val="3778814742"/>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how.com/how_2121166_become-health-educator.html"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www.ehow.com/how_8389722_become-boardcertified-health-educator.htm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endParaRPr lang="ar-SA" dirty="0" smtClean="0"/>
          </a:p>
          <a:p>
            <a:pPr algn="ctr"/>
            <a:r>
              <a:rPr lang="en-US" dirty="0" smtClean="0"/>
              <a:t>The strategies</a:t>
            </a:r>
            <a:r>
              <a:rPr lang="en-US" baseline="0" dirty="0" smtClean="0"/>
              <a:t> that can reduce school health disparities refer to</a:t>
            </a:r>
          </a:p>
          <a:p>
            <a:pPr algn="ctr"/>
            <a:r>
              <a:rPr lang="en-US" baseline="0" dirty="0" smtClean="0"/>
              <a:t> The two symbols we use to reach perfect SCOOHE are</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a:t>
            </a:fld>
            <a:endParaRPr lang="en-US"/>
          </a:p>
        </p:txBody>
      </p:sp>
    </p:spTree>
    <p:extLst>
      <p:ext uri="{BB962C8B-B14F-4D97-AF65-F5344CB8AC3E}">
        <p14:creationId xmlns:p14="http://schemas.microsoft.com/office/powerpoint/2010/main" xmlns="" val="3394928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No  work no active students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just" rtl="0"/>
            <a:r>
              <a:rPr lang="en-US" dirty="0" smtClean="0"/>
              <a:t>More  </a:t>
            </a:r>
            <a:r>
              <a:rPr lang="en-US" u="sng" dirty="0" smtClean="0"/>
              <a:t>Video </a:t>
            </a:r>
            <a:r>
              <a:rPr lang="en-US" dirty="0" smtClean="0"/>
              <a:t>and for later practice  In Saudi Arabia,</a:t>
            </a:r>
            <a:r>
              <a:rPr lang="en-US" baseline="0" dirty="0" smtClean="0"/>
              <a:t> school health education running by   </a:t>
            </a:r>
            <a:endParaRPr lang="en-US" dirty="0" smtClean="0"/>
          </a:p>
          <a:p>
            <a:pPr algn="just" rtl="0"/>
            <a:r>
              <a:rPr lang="en-US" baseline="0" dirty="0" smtClean="0"/>
              <a:t>History of School HE in Saudi Arabia </a:t>
            </a:r>
            <a:endParaRPr lang="en-US" dirty="0" smtClean="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18</a:t>
            </a:fld>
            <a:endParaRPr lang="en-US"/>
          </a:p>
        </p:txBody>
      </p:sp>
    </p:spTree>
    <p:extLst>
      <p:ext uri="{BB962C8B-B14F-4D97-AF65-F5344CB8AC3E}">
        <p14:creationId xmlns:p14="http://schemas.microsoft.com/office/powerpoint/2010/main" xmlns="" val="3231983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19</a:t>
            </a:fld>
            <a:endParaRPr lang="en-US"/>
          </a:p>
        </p:txBody>
      </p:sp>
    </p:spTree>
    <p:extLst>
      <p:ext uri="{BB962C8B-B14F-4D97-AF65-F5344CB8AC3E}">
        <p14:creationId xmlns:p14="http://schemas.microsoft.com/office/powerpoint/2010/main" xmlns="" val="1264958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20</a:t>
            </a:fld>
            <a:endParaRPr lang="en-US"/>
          </a:p>
        </p:txBody>
      </p:sp>
    </p:spTree>
    <p:extLst>
      <p:ext uri="{BB962C8B-B14F-4D97-AF65-F5344CB8AC3E}">
        <p14:creationId xmlns:p14="http://schemas.microsoft.com/office/powerpoint/2010/main" xmlns="" val="1751566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21</a:t>
            </a:fld>
            <a:endParaRPr lang="en-US"/>
          </a:p>
        </p:txBody>
      </p:sp>
    </p:spTree>
    <p:extLst>
      <p:ext uri="{BB962C8B-B14F-4D97-AF65-F5344CB8AC3E}">
        <p14:creationId xmlns:p14="http://schemas.microsoft.com/office/powerpoint/2010/main" xmlns="" val="2606315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22</a:t>
            </a:fld>
            <a:endParaRPr lang="en-US"/>
          </a:p>
        </p:txBody>
      </p:sp>
    </p:spTree>
    <p:extLst>
      <p:ext uri="{BB962C8B-B14F-4D97-AF65-F5344CB8AC3E}">
        <p14:creationId xmlns:p14="http://schemas.microsoft.com/office/powerpoint/2010/main" xmlns="" val="875422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23</a:t>
            </a:fld>
            <a:endParaRPr lang="en-US"/>
          </a:p>
        </p:txBody>
      </p:sp>
    </p:spTree>
    <p:extLst>
      <p:ext uri="{BB962C8B-B14F-4D97-AF65-F5344CB8AC3E}">
        <p14:creationId xmlns:p14="http://schemas.microsoft.com/office/powerpoint/2010/main" xmlns="" val="3371289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24</a:t>
            </a:fld>
            <a:endParaRPr lang="en-US"/>
          </a:p>
        </p:txBody>
      </p:sp>
    </p:spTree>
    <p:extLst>
      <p:ext uri="{BB962C8B-B14F-4D97-AF65-F5344CB8AC3E}">
        <p14:creationId xmlns:p14="http://schemas.microsoft.com/office/powerpoint/2010/main" xmlns="" val="1905163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Draw</a:t>
            </a:r>
            <a:r>
              <a:rPr lang="en-US" baseline="0" dirty="0" smtClean="0"/>
              <a:t> a Summary of School Health Education History in A Pyramid Model  from Origin of Education as a  “Center“ to recent MOE showing all levels of education from preprimary to higher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25</a:t>
            </a:fld>
            <a:endParaRPr lang="en-US"/>
          </a:p>
        </p:txBody>
      </p:sp>
    </p:spTree>
    <p:extLst>
      <p:ext uri="{BB962C8B-B14F-4D97-AF65-F5344CB8AC3E}">
        <p14:creationId xmlns:p14="http://schemas.microsoft.com/office/powerpoint/2010/main" xmlns="" val="40423602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Our Concise</a:t>
            </a:r>
            <a:r>
              <a:rPr lang="en-US" baseline="0" dirty="0" smtClean="0"/>
              <a:t> Model of History of SCOOHE in Saudi Arabia</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APCHER HEHS means:</a:t>
            </a:r>
          </a:p>
          <a:p>
            <a:r>
              <a:rPr lang="en-US" dirty="0" smtClean="0"/>
              <a:t> </a:t>
            </a:r>
          </a:p>
          <a:p>
            <a:r>
              <a:rPr lang="en-US" dirty="0" smtClean="0"/>
              <a:t>Health Educator </a:t>
            </a:r>
            <a:r>
              <a:rPr lang="en-US" dirty="0" err="1" smtClean="0"/>
              <a:t>Centred</a:t>
            </a:r>
            <a:r>
              <a:rPr lang="en-US" dirty="0" smtClean="0"/>
              <a:t> HEHS </a:t>
            </a:r>
          </a:p>
          <a:p>
            <a:r>
              <a:rPr lang="en-US" baseline="0" dirty="0" smtClean="0"/>
              <a:t>Patients </a:t>
            </a:r>
            <a:r>
              <a:rPr lang="en-US" baseline="0" dirty="0" err="1" smtClean="0"/>
              <a:t>Centrred</a:t>
            </a:r>
            <a:r>
              <a:rPr lang="en-US" baseline="0" dirty="0" smtClean="0"/>
              <a:t> HEHS </a:t>
            </a:r>
          </a:p>
          <a:p>
            <a:r>
              <a:rPr lang="en-US" baseline="0" dirty="0" err="1" smtClean="0"/>
              <a:t>Aggrestive</a:t>
            </a:r>
            <a:r>
              <a:rPr lang="en-US" baseline="0" dirty="0" smtClean="0"/>
              <a:t> HEHS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4</a:t>
            </a:fld>
            <a:endParaRPr lang="en-US"/>
          </a:p>
        </p:txBody>
      </p:sp>
    </p:spTree>
    <p:extLst>
      <p:ext uri="{BB962C8B-B14F-4D97-AF65-F5344CB8AC3E}">
        <p14:creationId xmlns:p14="http://schemas.microsoft.com/office/powerpoint/2010/main" xmlns="" val="10507561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Do You Know – Heard ….Do people know – realize </a:t>
            </a:r>
            <a:r>
              <a:rPr lang="en-US" baseline="0" dirty="0" smtClean="0"/>
              <a:t>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27</a:t>
            </a:fld>
            <a:endParaRPr lang="en-US"/>
          </a:p>
        </p:txBody>
      </p:sp>
    </p:spTree>
    <p:extLst>
      <p:ext uri="{BB962C8B-B14F-4D97-AF65-F5344CB8AC3E}">
        <p14:creationId xmlns:p14="http://schemas.microsoft.com/office/powerpoint/2010/main" xmlns="" val="21410622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Compare to Our Early National Definition The</a:t>
            </a:r>
            <a:r>
              <a:rPr lang="en-US" baseline="0" dirty="0" smtClean="0"/>
              <a:t> Ideal 16 HE Dimensions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28</a:t>
            </a:fld>
            <a:endParaRPr lang="en-US"/>
          </a:p>
        </p:txBody>
      </p:sp>
    </p:spTree>
    <p:extLst>
      <p:ext uri="{BB962C8B-B14F-4D97-AF65-F5344CB8AC3E}">
        <p14:creationId xmlns:p14="http://schemas.microsoft.com/office/powerpoint/2010/main" xmlns="" val="7861073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FE2140-BB1E-4C8D-A44B-1E89233DAE7E}" type="slidenum">
              <a:rPr lang="en-US"/>
              <a:pPr/>
              <a:t>29</a:t>
            </a:fld>
            <a:endParaRPr lang="en-US"/>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p:txBody>
          <a:bodyPr/>
          <a:lstStyle/>
          <a:p>
            <a:pPr>
              <a:buFontTx/>
              <a:buNone/>
            </a:pPr>
            <a:r>
              <a:rPr lang="en-US" dirty="0" smtClean="0"/>
              <a:t>THINK_PRACTICE_REFLECT</a:t>
            </a:r>
            <a:r>
              <a:rPr lang="en-US" baseline="0" dirty="0" smtClean="0"/>
              <a:t> </a:t>
            </a:r>
            <a:endParaRPr lang="ar-SA" dirty="0" smtClean="0"/>
          </a:p>
          <a:p>
            <a:pPr>
              <a:buFontTx/>
              <a:buAutoNum type="arabicPeriod"/>
            </a:pPr>
            <a:r>
              <a:rPr lang="en-US" dirty="0" smtClean="0"/>
              <a:t>These </a:t>
            </a:r>
            <a:r>
              <a:rPr lang="en-US" dirty="0"/>
              <a:t>services are designed to ensure access or referral to primary health care services or both, foster appropriate use of primary health care services, prevent and control communicable disease and other health problems, provide emergency care for illness or injury, promote and provide optimum sanitary conditions for a safe school facility and school environment, and provide educational and counseling opportunities for promoting and maintaining individual, family, and community health.</a:t>
            </a:r>
          </a:p>
        </p:txBody>
      </p:sp>
    </p:spTree>
    <p:extLst>
      <p:ext uri="{BB962C8B-B14F-4D97-AF65-F5344CB8AC3E}">
        <p14:creationId xmlns:p14="http://schemas.microsoft.com/office/powerpoint/2010/main" xmlns="" val="39287867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LEVELS OF SCHOOLING CHILD</a:t>
            </a:r>
            <a:r>
              <a:rPr lang="en-US" baseline="0" dirty="0" smtClean="0"/>
              <a:t> HEALTH </a:t>
            </a:r>
            <a:r>
              <a:rPr lang="ar-SA" baseline="0" dirty="0" smtClean="0"/>
              <a:t>  </a:t>
            </a:r>
            <a:r>
              <a:rPr lang="en-US" baseline="0" dirty="0" smtClean="0"/>
              <a:t>What about YOU !! I</a:t>
            </a:r>
          </a:p>
          <a:p>
            <a:r>
              <a:rPr lang="en-US" baseline="0" dirty="0" smtClean="0"/>
              <a:t>A</a:t>
            </a:r>
            <a:r>
              <a:rPr lang="en-US" baseline="30000" dirty="0" smtClean="0"/>
              <a:t>+ = Perfect  to  </a:t>
            </a:r>
            <a:r>
              <a:rPr lang="en-US" baseline="0" dirty="0" smtClean="0"/>
              <a:t>A </a:t>
            </a:r>
            <a:r>
              <a:rPr lang="en-US" baseline="0" dirty="0" err="1" smtClean="0"/>
              <a:t>a</a:t>
            </a:r>
            <a:r>
              <a:rPr lang="en-US" baseline="0" dirty="0" smtClean="0"/>
              <a:t> high health level but not perfect To E sick not in School close to Fail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30</a:t>
            </a:fld>
            <a:endParaRPr lang="en-US"/>
          </a:p>
        </p:txBody>
      </p:sp>
    </p:spTree>
    <p:extLst>
      <p:ext uri="{BB962C8B-B14F-4D97-AF65-F5344CB8AC3E}">
        <p14:creationId xmlns:p14="http://schemas.microsoft.com/office/powerpoint/2010/main" xmlns="" val="31484745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2ABB02D5-AF9B-4442-84FC-9C8E5F2079AF}" type="slidenum">
              <a:rPr lang="en-US" smtClean="0"/>
              <a:pPr/>
              <a:t>34</a:t>
            </a:fld>
            <a:endParaRPr 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buFontTx/>
              <a:buAutoNum type="arabicPeriod"/>
            </a:pPr>
            <a:r>
              <a:rPr lang="en-US" smtClean="0"/>
              <a:t>The well-being of children and adolescents is to be improved, a comprehensive approach is needed  that links health and education</a:t>
            </a:r>
          </a:p>
          <a:p>
            <a:pPr eaLnBrk="1" hangingPunct="1">
              <a:buFontTx/>
              <a:buAutoNum type="arabicPeriod"/>
            </a:pPr>
            <a:r>
              <a:rPr lang="en-US" smtClean="0"/>
              <a:t>Social morbidities, threats to health from the social environment or behavior must be addressed.</a:t>
            </a:r>
          </a:p>
          <a:p>
            <a:pPr lvl="1" eaLnBrk="1" hangingPunct="1">
              <a:buFontTx/>
              <a:buAutoNum type="arabicPeriod"/>
            </a:pPr>
            <a:r>
              <a:rPr lang="en-US" smtClean="0"/>
              <a:t>Unintentional injuries</a:t>
            </a:r>
          </a:p>
          <a:p>
            <a:pPr lvl="1" eaLnBrk="1" hangingPunct="1">
              <a:buFontTx/>
              <a:buAutoNum type="arabicPeriod"/>
            </a:pPr>
            <a:r>
              <a:rPr lang="en-US" smtClean="0"/>
              <a:t>Homicide</a:t>
            </a:r>
          </a:p>
          <a:p>
            <a:pPr lvl="1" eaLnBrk="1" hangingPunct="1">
              <a:buFontTx/>
              <a:buAutoNum type="arabicPeriod"/>
            </a:pPr>
            <a:r>
              <a:rPr lang="en-US" smtClean="0"/>
              <a:t>Suicide</a:t>
            </a:r>
          </a:p>
          <a:p>
            <a:pPr lvl="1" eaLnBrk="1" hangingPunct="1">
              <a:buFontTx/>
              <a:buAutoNum type="arabicPeriod"/>
            </a:pPr>
            <a:r>
              <a:rPr lang="en-US" smtClean="0"/>
              <a:t>Child abuse and neglect</a:t>
            </a:r>
          </a:p>
          <a:p>
            <a:pPr lvl="1" eaLnBrk="1" hangingPunct="1">
              <a:buFontTx/>
              <a:buAutoNum type="arabicPeriod"/>
            </a:pPr>
            <a:r>
              <a:rPr lang="en-US" smtClean="0"/>
              <a:t>Lead poisoning</a:t>
            </a:r>
          </a:p>
          <a:p>
            <a:pPr lvl="1" eaLnBrk="1" hangingPunct="1">
              <a:buFontTx/>
              <a:buAutoNum type="arabicPeriod"/>
            </a:pPr>
            <a:r>
              <a:rPr lang="en-US" smtClean="0"/>
              <a:t>Substance abuse</a:t>
            </a:r>
          </a:p>
          <a:p>
            <a:pPr lvl="1" eaLnBrk="1" hangingPunct="1">
              <a:buFontTx/>
              <a:buAutoNum type="arabicPeriod"/>
            </a:pPr>
            <a:r>
              <a:rPr lang="en-US" smtClean="0"/>
              <a:t>Sexually transmitted diseases</a:t>
            </a:r>
          </a:p>
          <a:p>
            <a:pPr eaLnBrk="1" hangingPunct="1">
              <a:buFontTx/>
              <a:buAutoNum type="arabicPeriod"/>
            </a:pPr>
            <a:r>
              <a:rPr lang="en-US" smtClean="0"/>
              <a:t>Family and health services and Classroom education is recommended</a:t>
            </a:r>
          </a:p>
          <a:p>
            <a:pPr eaLnBrk="1" hangingPunct="1">
              <a:buFontTx/>
              <a:buAutoNum type="arabicPeriod"/>
            </a:pPr>
            <a:r>
              <a:rPr lang="en-US" smtClean="0"/>
              <a:t>Increase high school graduation rates</a:t>
            </a:r>
          </a:p>
          <a:p>
            <a:pPr eaLnBrk="1" hangingPunct="1">
              <a:buFontTx/>
              <a:buAutoNum type="arabicPeriod"/>
            </a:pPr>
            <a:r>
              <a:rPr lang="en-US" smtClean="0"/>
              <a:t>Improved curriculum to address the above issues</a:t>
            </a:r>
          </a:p>
        </p:txBody>
      </p:sp>
    </p:spTree>
    <p:extLst>
      <p:ext uri="{BB962C8B-B14F-4D97-AF65-F5344CB8AC3E}">
        <p14:creationId xmlns:p14="http://schemas.microsoft.com/office/powerpoint/2010/main" xmlns="" val="3491191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F8DDF7-6985-4C77-9236-0A244021014F}" type="slidenum">
              <a:rPr lang="en-US"/>
              <a:pPr/>
              <a:t>36</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pPr>
              <a:lnSpc>
                <a:spcPct val="90000"/>
              </a:lnSpc>
              <a:buFontTx/>
              <a:buAutoNum type="arabicPeriod"/>
            </a:pPr>
            <a:endParaRPr lang="en-US" dirty="0" smtClean="0"/>
          </a:p>
          <a:p>
            <a:pPr>
              <a:lnSpc>
                <a:spcPct val="90000"/>
              </a:lnSpc>
              <a:buFontTx/>
              <a:buAutoNum type="arabicPeriod"/>
            </a:pPr>
            <a:r>
              <a:rPr lang="en-US" dirty="0" smtClean="0"/>
              <a:t>For </a:t>
            </a:r>
            <a:r>
              <a:rPr lang="en-US" dirty="0"/>
              <a:t>schools and worksites health education is less central to the primary mission of the organization than it is in health-related </a:t>
            </a:r>
            <a:r>
              <a:rPr lang="en-US" dirty="0" smtClean="0"/>
              <a:t>organizations</a:t>
            </a:r>
            <a:endParaRPr lang="en-US" dirty="0"/>
          </a:p>
          <a:p>
            <a:pPr>
              <a:lnSpc>
                <a:spcPct val="90000"/>
              </a:lnSpc>
              <a:buFontTx/>
              <a:buAutoNum type="arabicPeriod"/>
            </a:pPr>
            <a:r>
              <a:rPr lang="en-US" dirty="0"/>
              <a:t>In schools, the primary focus is on students’ cognitive performance and education achievements.</a:t>
            </a:r>
          </a:p>
          <a:p>
            <a:pPr>
              <a:lnSpc>
                <a:spcPct val="90000"/>
              </a:lnSpc>
              <a:buFontTx/>
              <a:buAutoNum type="arabicPeriod"/>
            </a:pPr>
            <a:r>
              <a:rPr lang="en-US" dirty="0"/>
              <a:t>Health education supports the central mission of the school in that a health, well-nourished child is better able to learn</a:t>
            </a:r>
          </a:p>
          <a:p>
            <a:pPr>
              <a:lnSpc>
                <a:spcPct val="90000"/>
              </a:lnSpc>
              <a:buFontTx/>
              <a:buAutoNum type="arabicPeriod"/>
            </a:pPr>
            <a:r>
              <a:rPr lang="en-US" dirty="0"/>
              <a:t>In the worksite, health education supports the primary mission of making a profit by encouraging a healthy workforce. </a:t>
            </a:r>
          </a:p>
          <a:p>
            <a:pPr>
              <a:lnSpc>
                <a:spcPct val="90000"/>
              </a:lnSpc>
              <a:buFontTx/>
              <a:buAutoNum type="arabicPeriod"/>
            </a:pPr>
            <a:r>
              <a:rPr lang="en-US" dirty="0" smtClean="0"/>
              <a:t>Hospital patient </a:t>
            </a:r>
            <a:r>
              <a:rPr lang="en-US" dirty="0"/>
              <a:t>education </a:t>
            </a:r>
            <a:r>
              <a:rPr lang="en-US" sz="1000" dirty="0"/>
              <a:t>in hospitals </a:t>
            </a:r>
            <a:r>
              <a:rPr lang="en-US" dirty="0"/>
              <a:t>supports the efforts of the medical staff to have successful medical interventions</a:t>
            </a:r>
          </a:p>
          <a:p>
            <a:pPr>
              <a:lnSpc>
                <a:spcPct val="90000"/>
              </a:lnSpc>
              <a:buFontTx/>
              <a:buAutoNum type="arabicPeriod"/>
            </a:pPr>
            <a:r>
              <a:rPr lang="en-US" dirty="0"/>
              <a:t>In primary care settings, the emphasis is on clinical preventive services in addition to adherence to treatment. Staff become aware of specific health behaviors, such as smoking, drug taking, poor eating habits via history taking and can utilize health education to make a meaningful intervention.</a:t>
            </a:r>
          </a:p>
          <a:p>
            <a:pPr>
              <a:lnSpc>
                <a:spcPct val="90000"/>
              </a:lnSpc>
              <a:buFontTx/>
              <a:buAutoNum type="arabicPeriod"/>
            </a:pPr>
            <a:r>
              <a:rPr lang="en-US" dirty="0"/>
              <a:t>Public health education effort in voluntary health agencies, such as the American Heart Association, or Planned Parenthood are committed to prevention, detection and treatment. A focus shared by health education.</a:t>
            </a:r>
          </a:p>
          <a:p>
            <a:pPr>
              <a:lnSpc>
                <a:spcPct val="90000"/>
              </a:lnSpc>
              <a:buFontTx/>
              <a:buAutoNum type="arabicPeriod"/>
            </a:pPr>
            <a:r>
              <a:rPr lang="en-US" dirty="0"/>
              <a:t>These settings can be considered channels for the delivery of health education and health promotion to senior citizens, adults, adolescents, and young children, in the community.</a:t>
            </a:r>
          </a:p>
        </p:txBody>
      </p:sp>
    </p:spTree>
    <p:extLst>
      <p:ext uri="{BB962C8B-B14F-4D97-AF65-F5344CB8AC3E}">
        <p14:creationId xmlns:p14="http://schemas.microsoft.com/office/powerpoint/2010/main" xmlns="" val="27761467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138803-BDB6-4A57-958B-CC63C4FCCCCC}" type="slidenum">
              <a:rPr lang="en-US"/>
              <a:pPr/>
              <a:t>37</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pPr>
              <a:lnSpc>
                <a:spcPct val="90000"/>
              </a:lnSpc>
              <a:buFontTx/>
              <a:buAutoNum type="arabicPeriod"/>
            </a:pPr>
            <a:r>
              <a:rPr lang="en-US"/>
              <a:t>For schools and worksites health education is less central to the primary mission of the organization than it is in health-related organizations</a:t>
            </a:r>
          </a:p>
          <a:p>
            <a:pPr>
              <a:lnSpc>
                <a:spcPct val="90000"/>
              </a:lnSpc>
              <a:buFontTx/>
              <a:buAutoNum type="arabicPeriod"/>
            </a:pPr>
            <a:r>
              <a:rPr lang="en-US"/>
              <a:t>In schools, the primary focus is on students’ cognitive performance and education achievements.</a:t>
            </a:r>
          </a:p>
          <a:p>
            <a:pPr>
              <a:lnSpc>
                <a:spcPct val="90000"/>
              </a:lnSpc>
              <a:buFontTx/>
              <a:buAutoNum type="arabicPeriod"/>
            </a:pPr>
            <a:r>
              <a:rPr lang="en-US"/>
              <a:t>Health education supports the central mission of the school in that a health, well-nourished child is better able to learn</a:t>
            </a:r>
          </a:p>
          <a:p>
            <a:pPr>
              <a:lnSpc>
                <a:spcPct val="90000"/>
              </a:lnSpc>
              <a:buFontTx/>
              <a:buAutoNum type="arabicPeriod"/>
            </a:pPr>
            <a:r>
              <a:rPr lang="en-US"/>
              <a:t>In the worksite, health education supports the primary mission of making a profit by encouraging a healthy workforce. </a:t>
            </a:r>
          </a:p>
          <a:p>
            <a:pPr>
              <a:lnSpc>
                <a:spcPct val="90000"/>
              </a:lnSpc>
              <a:buFontTx/>
              <a:buAutoNum type="arabicPeriod"/>
            </a:pPr>
            <a:r>
              <a:rPr lang="en-US"/>
              <a:t>Patient education in hospitals supports the efforts of the medical staff to have successful medical interventions</a:t>
            </a:r>
          </a:p>
          <a:p>
            <a:pPr>
              <a:lnSpc>
                <a:spcPct val="90000"/>
              </a:lnSpc>
              <a:buFontTx/>
              <a:buAutoNum type="arabicPeriod"/>
            </a:pPr>
            <a:r>
              <a:rPr lang="en-US"/>
              <a:t>In primary care settings, the emphasis is on clinical preventive services in addition to adherence to treatment. Staff become aware of specific health behaviors, such as smoking, drug taking, poor eating habits via history taking and can utilize health education to make a meaningful intervention.</a:t>
            </a:r>
          </a:p>
          <a:p>
            <a:pPr>
              <a:lnSpc>
                <a:spcPct val="90000"/>
              </a:lnSpc>
              <a:buFontTx/>
              <a:buAutoNum type="arabicPeriod"/>
            </a:pPr>
            <a:r>
              <a:rPr lang="en-US"/>
              <a:t>Public health education effort in voluntary health agencies, such as the American Heart Association, or Planned Parenthood are committed to prevention, detection and treatment. A focus shared by health education.</a:t>
            </a:r>
          </a:p>
          <a:p>
            <a:pPr>
              <a:lnSpc>
                <a:spcPct val="90000"/>
              </a:lnSpc>
              <a:buFontTx/>
              <a:buAutoNum type="arabicPeriod"/>
            </a:pPr>
            <a:r>
              <a:rPr lang="en-US"/>
              <a:t>These settings can be considered channels for the delivery of health education and health promotion to senior citizens, adults, adolescents, and young children, in the community.</a:t>
            </a:r>
          </a:p>
        </p:txBody>
      </p:sp>
    </p:spTree>
    <p:extLst>
      <p:ext uri="{BB962C8B-B14F-4D97-AF65-F5344CB8AC3E}">
        <p14:creationId xmlns:p14="http://schemas.microsoft.com/office/powerpoint/2010/main" xmlns="" val="4274907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Major Principles and Challenges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38</a:t>
            </a:fld>
            <a:endParaRPr lang="en-US"/>
          </a:p>
        </p:txBody>
      </p:sp>
    </p:spTree>
    <p:extLst>
      <p:ext uri="{BB962C8B-B14F-4D97-AF65-F5344CB8AC3E}">
        <p14:creationId xmlns:p14="http://schemas.microsoft.com/office/powerpoint/2010/main" xmlns="" val="3844059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Use</a:t>
            </a:r>
            <a:r>
              <a:rPr lang="en-US" baseline="0" dirty="0" smtClean="0"/>
              <a:t> This Overall Model with Common H Services – Setting To redraw Your Self Smart Model </a:t>
            </a:r>
            <a:endParaRPr lang="en-US" dirty="0" smtClean="0"/>
          </a:p>
          <a:p>
            <a:r>
              <a:rPr lang="en-US" dirty="0" smtClean="0"/>
              <a:t>CHS487JohaliHEHS2015</a:t>
            </a:r>
          </a:p>
          <a:p>
            <a:endParaRPr lang="en-US" dirty="0" smtClean="0"/>
          </a:p>
          <a:p>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39</a:t>
            </a:fld>
            <a:endParaRPr lang="en-US"/>
          </a:p>
        </p:txBody>
      </p:sp>
    </p:spTree>
    <p:extLst>
      <p:ext uri="{BB962C8B-B14F-4D97-AF65-F5344CB8AC3E}">
        <p14:creationId xmlns:p14="http://schemas.microsoft.com/office/powerpoint/2010/main" xmlns="" val="244390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l" rtl="0"/>
            <a:endParaRPr lang="en-US" sz="1200" dirty="0" smtClean="0"/>
          </a:p>
          <a:p>
            <a:pPr algn="l" rtl="0"/>
            <a:r>
              <a:rPr lang="en-US" sz="1200" dirty="0" smtClean="0"/>
              <a:t>Principles and challenges in patient education and the health settings where patient education can be delivered:</a:t>
            </a:r>
          </a:p>
          <a:p>
            <a:pPr algn="l" rtl="0">
              <a:buFontTx/>
              <a:buNone/>
            </a:pPr>
            <a:r>
              <a:rPr lang="en-US" sz="1200" baseline="0" dirty="0" smtClean="0"/>
              <a:t>	 - H</a:t>
            </a:r>
            <a:r>
              <a:rPr lang="en-US" sz="1200" dirty="0" smtClean="0"/>
              <a:t>ospitals: inpatients- outpatients- emergency, rehabilitation centers</a:t>
            </a:r>
          </a:p>
          <a:p>
            <a:pPr algn="l" rtl="0">
              <a:buFontTx/>
              <a:buNone/>
            </a:pPr>
            <a:r>
              <a:rPr lang="en-US" sz="1200" dirty="0" smtClean="0"/>
              <a:t>	-</a:t>
            </a:r>
            <a:r>
              <a:rPr lang="en-US" sz="1200" baseline="0" dirty="0" smtClean="0"/>
              <a:t> </a:t>
            </a:r>
            <a:r>
              <a:rPr lang="en-US" sz="1200" dirty="0" smtClean="0"/>
              <a:t>Community: Schools</a:t>
            </a:r>
            <a:r>
              <a:rPr lang="en-US" sz="1200" baseline="0" dirty="0" smtClean="0"/>
              <a:t> </a:t>
            </a:r>
            <a:r>
              <a:rPr lang="en-US" sz="1200" dirty="0" smtClean="0"/>
              <a:t>and primary health care centers</a:t>
            </a:r>
          </a:p>
          <a:p>
            <a:pPr algn="l" rtl="0">
              <a:buFontTx/>
              <a:buNone/>
            </a:pPr>
            <a:r>
              <a:rPr lang="en-US" sz="1200" dirty="0" smtClean="0"/>
              <a:t>	-</a:t>
            </a:r>
            <a:r>
              <a:rPr lang="en-US" sz="1200" baseline="0" dirty="0" smtClean="0"/>
              <a:t> </a:t>
            </a:r>
            <a:r>
              <a:rPr lang="en-US" sz="1200" dirty="0" smtClean="0"/>
              <a:t>Workplaces  </a:t>
            </a:r>
          </a:p>
          <a:p>
            <a:pPr algn="l" rtl="0">
              <a:buFontTx/>
              <a:buNone/>
            </a:pPr>
            <a:endParaRPr lang="en-US" sz="1200" dirty="0" smtClean="0"/>
          </a:p>
          <a:p>
            <a:pPr algn="l" rtl="0">
              <a:buFontTx/>
              <a:buChar char="-"/>
            </a:pPr>
            <a:r>
              <a:rPr lang="en-US" sz="1200" dirty="0" smtClean="0"/>
              <a:t> Obstacles in patient education and</a:t>
            </a:r>
            <a:r>
              <a:rPr lang="en-US" sz="1200" baseline="0" dirty="0" smtClean="0"/>
              <a:t> how to be overcome </a:t>
            </a:r>
            <a:r>
              <a:rPr lang="en-US" sz="1200" dirty="0" smtClean="0"/>
              <a:t> </a:t>
            </a:r>
            <a:endParaRPr lang="en-US" dirty="0" smtClean="0"/>
          </a:p>
          <a:p>
            <a:pPr algn="l" rtl="0">
              <a:buFontTx/>
              <a:buChar char="-"/>
            </a:pPr>
            <a:r>
              <a:rPr lang="en-US" dirty="0" smtClean="0"/>
              <a:t> </a:t>
            </a:r>
            <a:r>
              <a:rPr lang="en-US" sz="1200" dirty="0" smtClean="0"/>
              <a:t>Patient education process, planning, implementing, evaluating and documentation.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5</a:t>
            </a:fld>
            <a:endParaRPr lang="en-US"/>
          </a:p>
        </p:txBody>
      </p:sp>
    </p:spTree>
    <p:extLst>
      <p:ext uri="{BB962C8B-B14F-4D97-AF65-F5344CB8AC3E}">
        <p14:creationId xmlns:p14="http://schemas.microsoft.com/office/powerpoint/2010/main" xmlns="" val="1341657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DF13D093-D005-4AE7-A571-DA0F1CD7D2F0}" type="slidenum">
              <a:rPr lang="en-US" smtClean="0"/>
              <a:pPr/>
              <a:t>40</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r>
              <a:rPr lang="en-US" dirty="0" smtClean="0"/>
              <a:t>Schoo</a:t>
            </a:r>
            <a:r>
              <a:rPr lang="en-US" baseline="0" dirty="0" smtClean="0"/>
              <a:t>l Health Education is a planned sequential K-12 curriculum that provides cognitive content </a:t>
            </a:r>
            <a:endParaRPr lang="en-US" dirty="0" smtClean="0"/>
          </a:p>
          <a:p>
            <a:pPr eaLnBrk="1" hangingPunct="1"/>
            <a:r>
              <a:rPr lang="en-US" dirty="0" smtClean="0"/>
              <a:t>The comprehensive health education curriculum includes a variety of topics such as personal health, family health, community health, consumer health, environmental health, sexuality education, mental and emotional health, injury prevention and safety, nutrition, prevention and control of disease, and substance use and abuse. Qualified, trained teachers provide health education.</a:t>
            </a:r>
            <a:br>
              <a:rPr lang="en-US" dirty="0" smtClean="0"/>
            </a:br>
            <a:endParaRPr lang="en-US" dirty="0" smtClean="0"/>
          </a:p>
        </p:txBody>
      </p:sp>
    </p:spTree>
    <p:extLst>
      <p:ext uri="{BB962C8B-B14F-4D97-AF65-F5344CB8AC3E}">
        <p14:creationId xmlns:p14="http://schemas.microsoft.com/office/powerpoint/2010/main" xmlns="" val="41914427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06E93DE3-9827-440B-B960-FC8E7DE2D745}" type="slidenum">
              <a:rPr lang="en-US" smtClean="0"/>
              <a:pPr/>
              <a:t>41</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buFontTx/>
              <a:buAutoNum type="arabicPeriod"/>
            </a:pPr>
            <a:r>
              <a:rPr lang="en-US" smtClean="0"/>
              <a:t>These services are designed to ensure access or referral to primary health care services or both, foster appropriate use of primary health care services, prevent and control communicable disease and other health problems, provide emergency care for illness or injury, promote and provide optimum sanitary conditions for a safe school facility and school environment, and provide educational and counseling opportunities for promoting and maintaining individual, family, and community health.</a:t>
            </a:r>
          </a:p>
        </p:txBody>
      </p:sp>
    </p:spTree>
    <p:extLst>
      <p:ext uri="{BB962C8B-B14F-4D97-AF65-F5344CB8AC3E}">
        <p14:creationId xmlns:p14="http://schemas.microsoft.com/office/powerpoint/2010/main" xmlns="" val="21225184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5C01818F-AC50-4CD0-9E22-D2EB9D09FD64}" type="slidenum">
              <a:rPr lang="en-US" smtClean="0"/>
              <a:pPr/>
              <a:t>42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buFontTx/>
              <a:buAutoNum type="arabicPeriod"/>
            </a:pPr>
            <a:r>
              <a:rPr lang="en-US" dirty="0" smtClean="0"/>
              <a:t>Services provided to improve students' mental, emotional, and social health. These services include individual and group assessments, interventions, and referrals.</a:t>
            </a:r>
          </a:p>
          <a:p>
            <a:pPr eaLnBrk="1" hangingPunct="1">
              <a:buFontTx/>
              <a:buAutoNum type="arabicPeriod"/>
            </a:pPr>
            <a:r>
              <a:rPr lang="en-US" dirty="0" smtClean="0"/>
              <a:t>Professionals such as certified school counselors, psychologists, and social workers provide these services.</a:t>
            </a:r>
            <a:br>
              <a:rPr lang="en-US" dirty="0" smtClean="0"/>
            </a:br>
            <a:endParaRPr lang="en-US" dirty="0" smtClean="0"/>
          </a:p>
        </p:txBody>
      </p:sp>
    </p:spTree>
    <p:extLst>
      <p:ext uri="{BB962C8B-B14F-4D97-AF65-F5344CB8AC3E}">
        <p14:creationId xmlns:p14="http://schemas.microsoft.com/office/powerpoint/2010/main" xmlns="" val="18674713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61AEA146-EEFB-4337-8EDD-FF30EC82B863}" type="slidenum">
              <a:rPr lang="en-US" smtClean="0"/>
              <a:pPr/>
              <a:t>43</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buFontTx/>
              <a:buAutoNum type="arabicPeriod"/>
            </a:pPr>
            <a:r>
              <a:rPr lang="en-US" smtClean="0"/>
              <a:t>These opportunities encourage school staff to pursue a healthy lifestyle that contributes to their improved health status, improved morale, and a greater personal commitment to the school's overall coordinated health program.</a:t>
            </a:r>
          </a:p>
          <a:p>
            <a:pPr eaLnBrk="1" hangingPunct="1">
              <a:buFontTx/>
              <a:buAutoNum type="arabicPeriod"/>
            </a:pPr>
            <a:endParaRPr lang="en-US" smtClean="0"/>
          </a:p>
        </p:txBody>
      </p:sp>
    </p:spTree>
    <p:extLst>
      <p:ext uri="{BB962C8B-B14F-4D97-AF65-F5344CB8AC3E}">
        <p14:creationId xmlns:p14="http://schemas.microsoft.com/office/powerpoint/2010/main" xmlns="" val="32423212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Add</a:t>
            </a:r>
            <a:endParaRPr lang="ar-SA" dirty="0" smtClean="0"/>
          </a:p>
          <a:p>
            <a:pPr algn="ctr"/>
            <a:endParaRPr lang="ar-SA" dirty="0" smtClean="0"/>
          </a:p>
          <a:p>
            <a:pPr algn="ctr"/>
            <a:r>
              <a:rPr lang="ar-SA" dirty="0" err="1" smtClean="0"/>
              <a:t>واسطة</a:t>
            </a:r>
            <a:r>
              <a:rPr lang="ar-SA" baseline="0" dirty="0" err="1" smtClean="0"/>
              <a:t> </a:t>
            </a:r>
            <a:r>
              <a:rPr lang="ar-SA" baseline="0" dirty="0" smtClean="0"/>
              <a:t>_ </a:t>
            </a:r>
            <a:r>
              <a:rPr lang="ar-SA" baseline="0" dirty="0" err="1" smtClean="0"/>
              <a:t>معرفة  </a:t>
            </a:r>
            <a:r>
              <a:rPr lang="ar-SA" baseline="0" dirty="0" smtClean="0"/>
              <a:t>-  و قرأن و </a:t>
            </a:r>
            <a:r>
              <a:rPr lang="ar-SA" baseline="0" dirty="0" err="1" smtClean="0"/>
              <a:t>سنة +  </a:t>
            </a:r>
            <a:r>
              <a:rPr lang="ar-SA" baseline="0" dirty="0" smtClean="0"/>
              <a:t>(ترجم</a:t>
            </a:r>
            <a:r>
              <a:rPr lang="ar-SA" baseline="0" dirty="0" err="1" smtClean="0"/>
              <a:t>)</a:t>
            </a:r>
            <a:r>
              <a:rPr lang="ar-SA" baseline="0" dirty="0" smtClean="0"/>
              <a:t>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45</a:t>
            </a:fld>
            <a:endParaRPr lang="en-US"/>
          </a:p>
        </p:txBody>
      </p:sp>
    </p:spTree>
    <p:extLst>
      <p:ext uri="{BB962C8B-B14F-4D97-AF65-F5344CB8AC3E}">
        <p14:creationId xmlns:p14="http://schemas.microsoft.com/office/powerpoint/2010/main" xmlns="" val="29659620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en-US" baseline="0" dirty="0" smtClean="0"/>
              <a:t>Employment is last of  topic of</a:t>
            </a:r>
            <a:endParaRPr lang="ar-SA" dirty="0" smtClean="0"/>
          </a:p>
          <a:p>
            <a:r>
              <a:rPr lang="en-US" dirty="0" smtClean="0"/>
              <a:t>the 10 new topics of</a:t>
            </a:r>
            <a:r>
              <a:rPr lang="en-US" baseline="0" dirty="0" smtClean="0"/>
              <a:t> examining disparities</a:t>
            </a:r>
          </a:p>
          <a:p>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47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http://www.cdc.gov/DisparitiesAnalytics/topic_table.html</a:t>
            </a:r>
          </a:p>
          <a:p>
            <a:r>
              <a:rPr lang="en-US" dirty="0" smtClean="0"/>
              <a:t>Student Centered _ Everyone Have To Present </a:t>
            </a:r>
            <a:r>
              <a:rPr lang="en-US" dirty="0" err="1" smtClean="0"/>
              <a:t>Topic_Table</a:t>
            </a:r>
            <a:r>
              <a:rPr lang="en-US" dirty="0" smtClean="0"/>
              <a:t> </a:t>
            </a:r>
            <a:r>
              <a:rPr lang="en-US" baseline="0" dirty="0" smtClean="0"/>
              <a:t>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48</a:t>
            </a:fld>
            <a:endParaRPr lang="en-US"/>
          </a:p>
        </p:txBody>
      </p:sp>
    </p:spTree>
    <p:extLst>
      <p:ext uri="{BB962C8B-B14F-4D97-AF65-F5344CB8AC3E}">
        <p14:creationId xmlns:p14="http://schemas.microsoft.com/office/powerpoint/2010/main" xmlns="" val="42773096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More One Have To Present Live</a:t>
            </a:r>
            <a:r>
              <a:rPr lang="en-US" baseline="0" dirty="0" smtClean="0"/>
              <a:t>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50</a:t>
            </a:fld>
            <a:endParaRPr lang="en-US"/>
          </a:p>
        </p:txBody>
      </p:sp>
    </p:spTree>
    <p:extLst>
      <p:ext uri="{BB962C8B-B14F-4D97-AF65-F5344CB8AC3E}">
        <p14:creationId xmlns:p14="http://schemas.microsoft.com/office/powerpoint/2010/main" xmlns="" val="2858047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p:txBody>
          <a:bodyPr/>
          <a:lstStyle/>
          <a:p>
            <a:pPr>
              <a:defRPr/>
            </a:pPr>
            <a:fld id="{7D81B797-8992-455E-85D1-8E3FC193AD80}" type="slidenum">
              <a:rPr lang="en-US" smtClean="0">
                <a:latin typeface="Arial" pitchFamily="34" charset="0"/>
              </a:rPr>
              <a:pPr>
                <a:defRPr/>
              </a:pPr>
              <a:t>53</a:t>
            </a:fld>
            <a:endParaRPr lang="en-US" smtClean="0">
              <a:latin typeface="Arial" pitchFamily="34" charset="0"/>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endParaRPr lang="ar-SA" smtClean="0">
              <a:latin typeface="Arial" pitchFamily="34" charset="0"/>
            </a:endParaRPr>
          </a:p>
        </p:txBody>
      </p:sp>
    </p:spTree>
    <p:extLst>
      <p:ext uri="{BB962C8B-B14F-4D97-AF65-F5344CB8AC3E}">
        <p14:creationId xmlns:p14="http://schemas.microsoft.com/office/powerpoint/2010/main" xmlns="" val="35438397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p:txBody>
          <a:bodyPr/>
          <a:lstStyle/>
          <a:p>
            <a:pPr>
              <a:defRPr/>
            </a:pPr>
            <a:fld id="{E8D6D30B-62B8-4566-88D9-4021A7F47307}" type="slidenum">
              <a:rPr lang="en-US" smtClean="0">
                <a:latin typeface="Arial" pitchFamily="34" charset="0"/>
              </a:rPr>
              <a:pPr>
                <a:defRPr/>
              </a:pPr>
              <a:t>54</a:t>
            </a:fld>
            <a:endParaRPr lang="en-US" smtClean="0">
              <a:latin typeface="Arial" pitchFamily="34"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ar-SA" smtClean="0">
              <a:latin typeface="Arial" pitchFamily="34" charset="0"/>
            </a:endParaRPr>
          </a:p>
        </p:txBody>
      </p:sp>
    </p:spTree>
    <p:extLst>
      <p:ext uri="{BB962C8B-B14F-4D97-AF65-F5344CB8AC3E}">
        <p14:creationId xmlns:p14="http://schemas.microsoft.com/office/powerpoint/2010/main" xmlns="" val="2851099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baseline="0" dirty="0" err="1" smtClean="0"/>
              <a:t>قصتي </a:t>
            </a:r>
            <a:r>
              <a:rPr lang="ar-SA" baseline="0" dirty="0" smtClean="0"/>
              <a:t>(فلسفتي) مع اعداد محاضراتي </a:t>
            </a:r>
          </a:p>
          <a:p>
            <a:r>
              <a:rPr lang="ar-SA" baseline="0" dirty="0" smtClean="0"/>
              <a:t>التعليم الصحي في الخدمات </a:t>
            </a:r>
            <a:r>
              <a:rPr lang="ar-SA" baseline="0" dirty="0" err="1" smtClean="0"/>
              <a:t>الصحية:</a:t>
            </a:r>
            <a:r>
              <a:rPr lang="ar-SA" baseline="0" dirty="0" smtClean="0"/>
              <a:t> </a:t>
            </a:r>
          </a:p>
          <a:p>
            <a:r>
              <a:rPr lang="ar-SA" baseline="0" dirty="0" smtClean="0"/>
              <a:t>هذا المقرر اكثر من عبره تشتت، وصفه وأهدافه وموضوعاته ليست متطابقة ومترابطة ومتسلسلة تماما، مثال وصف تطرق </a:t>
            </a:r>
            <a:r>
              <a:rPr lang="ar-SA" baseline="0" dirty="0" err="1" smtClean="0"/>
              <a:t>للاسس</a:t>
            </a:r>
            <a:r>
              <a:rPr lang="ar-SA" baseline="0" dirty="0" smtClean="0"/>
              <a:t> والتحديات </a:t>
            </a:r>
            <a:r>
              <a:rPr lang="en-US" baseline="0" dirty="0" smtClean="0"/>
              <a:t>Principles – Challenges </a:t>
            </a:r>
            <a:r>
              <a:rPr lang="ar-SA" baseline="0" dirty="0" smtClean="0"/>
              <a:t> بينما لم تذكر في اهداف ولا موضوعاته، لم يتطرق للتعريف فمفردات ومصطلحات المقرر، ولا نشأته وتطوره، والخدمات الصحية ذكرت في الوصف ولم ترد في اهدافه وموضوعاته،  في </a:t>
            </a:r>
            <a:r>
              <a:rPr lang="ar-SA" baseline="0" dirty="0" err="1" smtClean="0"/>
              <a:t>الموضعات</a:t>
            </a:r>
            <a:r>
              <a:rPr lang="ar-SA" baseline="0" dirty="0" smtClean="0"/>
              <a:t> دخل مباشرة الى تثقيف المرضى </a:t>
            </a:r>
            <a:r>
              <a:rPr lang="en-US" baseline="0" dirty="0" smtClean="0"/>
              <a:t>PE</a:t>
            </a:r>
            <a:r>
              <a:rPr lang="ar-SA" baseline="0" dirty="0" smtClean="0"/>
              <a:t> كعملية ثم قفز لنماذج نظرياتها واستراتجيات، فعاد لتخطيط  تثقيف المريض والأسرة فمهارات تقييم المرضى وهي جزء من عملية تثقيف المرضى  </a:t>
            </a:r>
            <a:r>
              <a:rPr lang="en-US" baseline="0" dirty="0" smtClean="0"/>
              <a:t>PE</a:t>
            </a:r>
            <a:r>
              <a:rPr lang="ar-SA" baseline="0" dirty="0" smtClean="0"/>
              <a:t> وتطرق تخطيط خروج المريض مع استراتيجيات </a:t>
            </a:r>
            <a:r>
              <a:rPr lang="ar-SA" baseline="0" dirty="0" err="1" smtClean="0"/>
              <a:t>تثقيفه !!</a:t>
            </a:r>
            <a:r>
              <a:rPr lang="ar-SA" baseline="0" dirty="0" smtClean="0"/>
              <a:t> فمعايير هيئة اعتماد </a:t>
            </a:r>
            <a:r>
              <a:rPr lang="ar-SA" baseline="0" dirty="0" err="1" smtClean="0"/>
              <a:t>تثفيف</a:t>
            </a:r>
            <a:r>
              <a:rPr lang="ar-SA" baseline="0" dirty="0" smtClean="0"/>
              <a:t> </a:t>
            </a:r>
            <a:r>
              <a:rPr lang="ar-SA" baseline="0" dirty="0" err="1" smtClean="0"/>
              <a:t>اامرضى</a:t>
            </a:r>
            <a:r>
              <a:rPr lang="ar-SA" baseline="0" dirty="0" smtClean="0"/>
              <a:t> </a:t>
            </a:r>
            <a:r>
              <a:rPr lang="ar-SA" baseline="0" dirty="0" err="1" smtClean="0"/>
              <a:t>لابأس</a:t>
            </a:r>
            <a:r>
              <a:rPr lang="ar-SA" baseline="0" dirty="0" smtClean="0"/>
              <a:t>  ...الاسهل </a:t>
            </a:r>
            <a:r>
              <a:rPr lang="ar-SA" baseline="0" dirty="0" err="1" smtClean="0"/>
              <a:t>والايسر</a:t>
            </a:r>
            <a:r>
              <a:rPr lang="ar-SA" baseline="0" dirty="0" smtClean="0"/>
              <a:t> </a:t>
            </a:r>
            <a:r>
              <a:rPr lang="ar-SA" baseline="0" dirty="0" err="1" smtClean="0"/>
              <a:t>....</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8</a:t>
            </a:fld>
            <a:endParaRPr lang="en-US"/>
          </a:p>
        </p:txBody>
      </p:sp>
    </p:spTree>
    <p:extLst>
      <p:ext uri="{BB962C8B-B14F-4D97-AF65-F5344CB8AC3E}">
        <p14:creationId xmlns:p14="http://schemas.microsoft.com/office/powerpoint/2010/main" xmlns="" val="22189701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p:txBody>
          <a:bodyPr/>
          <a:lstStyle/>
          <a:p>
            <a:pPr>
              <a:defRPr/>
            </a:pPr>
            <a:fld id="{B3118649-D3F7-45BB-92FE-AC4B443F5CB3}" type="slidenum">
              <a:rPr lang="en-US" smtClean="0">
                <a:latin typeface="Arial" pitchFamily="34" charset="0"/>
              </a:rPr>
              <a:pPr>
                <a:defRPr/>
              </a:pPr>
              <a:t>55</a:t>
            </a:fld>
            <a:endParaRPr lang="en-US" smtClean="0">
              <a:latin typeface="Arial" pitchFamily="34"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latin typeface="Arial" pitchFamily="34" charset="0"/>
              </a:rPr>
              <a:t>To make a difference I have to start</a:t>
            </a:r>
            <a:r>
              <a:rPr lang="en-US" baseline="0" dirty="0" smtClean="0">
                <a:latin typeface="Arial" pitchFamily="34" charset="0"/>
              </a:rPr>
              <a:t> with creating school health team </a:t>
            </a:r>
          </a:p>
          <a:p>
            <a:pPr eaLnBrk="1" hangingPunct="1"/>
            <a:endParaRPr lang="en-US" baseline="0" dirty="0" smtClean="0">
              <a:latin typeface="Arial" pitchFamily="34" charset="0"/>
            </a:endParaRPr>
          </a:p>
          <a:p>
            <a:pPr eaLnBrk="1" hangingPunct="1"/>
            <a:r>
              <a:rPr lang="en-US" baseline="0" dirty="0" smtClean="0">
                <a:latin typeface="Arial" pitchFamily="34" charset="0"/>
              </a:rPr>
              <a:t>As h </a:t>
            </a:r>
            <a:r>
              <a:rPr lang="en-US" baseline="0" dirty="0" err="1" smtClean="0">
                <a:latin typeface="Arial" pitchFamily="34" charset="0"/>
              </a:rPr>
              <a:t>ditingushed</a:t>
            </a:r>
            <a:r>
              <a:rPr lang="en-US" baseline="0" dirty="0" smtClean="0">
                <a:latin typeface="Arial" pitchFamily="34" charset="0"/>
              </a:rPr>
              <a:t> health </a:t>
            </a:r>
            <a:r>
              <a:rPr lang="en-US" baseline="0" dirty="0" err="1" smtClean="0">
                <a:latin typeface="Arial" pitchFamily="34" charset="0"/>
              </a:rPr>
              <a:t>eduction</a:t>
            </a:r>
            <a:r>
              <a:rPr lang="en-US" baseline="0" dirty="0" smtClean="0">
                <a:latin typeface="Arial" pitchFamily="34" charset="0"/>
              </a:rPr>
              <a:t> I have </a:t>
            </a:r>
          </a:p>
        </p:txBody>
      </p:sp>
    </p:spTree>
    <p:extLst>
      <p:ext uri="{BB962C8B-B14F-4D97-AF65-F5344CB8AC3E}">
        <p14:creationId xmlns:p14="http://schemas.microsoft.com/office/powerpoint/2010/main" xmlns="" val="21264316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ar-SA" dirty="0" smtClean="0"/>
              <a:t> ً</a:t>
            </a:r>
            <a:r>
              <a:rPr lang="en-US" dirty="0" smtClean="0"/>
              <a:t>Place of SHP in Our Saudi</a:t>
            </a:r>
            <a:r>
              <a:rPr lang="en-US" baseline="0" dirty="0" smtClean="0"/>
              <a:t> School – A Self Field Smart Assignment  - Who can do it with evidences  ?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59</a:t>
            </a:fld>
            <a:endParaRPr lang="en-US"/>
          </a:p>
        </p:txBody>
      </p:sp>
    </p:spTree>
    <p:extLst>
      <p:ext uri="{BB962C8B-B14F-4D97-AF65-F5344CB8AC3E}">
        <p14:creationId xmlns:p14="http://schemas.microsoft.com/office/powerpoint/2010/main" xmlns="" val="5173771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60</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0" fontAlgn="base" latinLnBrk="0" hangingPunct="0">
              <a:lnSpc>
                <a:spcPct val="100000"/>
              </a:lnSpc>
              <a:spcBef>
                <a:spcPct val="30000"/>
              </a:spcBef>
              <a:spcAft>
                <a:spcPct val="0"/>
              </a:spcAft>
              <a:buClrTx/>
              <a:buSzTx/>
              <a:buFontTx/>
              <a:buNone/>
              <a:tabLst/>
              <a:defRPr/>
            </a:pPr>
            <a:r>
              <a:rPr lang="en-US" dirty="0" smtClean="0"/>
              <a:t>Recently</a:t>
            </a:r>
            <a:endParaRPr lang="en-US" sz="1200" b="1" kern="1200" dirty="0" smtClean="0">
              <a:solidFill>
                <a:schemeClr val="tx1"/>
              </a:solidFill>
              <a:latin typeface="Arial" pitchFamily="34" charset="0"/>
              <a:ea typeface="+mn-ea"/>
              <a:cs typeface="Arial" pitchFamily="34" charset="0"/>
            </a:endParaRPr>
          </a:p>
          <a:p>
            <a:r>
              <a:rPr lang="en-US" dirty="0" smtClean="0"/>
              <a:t> the CDC and the ASCD</a:t>
            </a:r>
            <a:r>
              <a:rPr lang="en-US" baseline="0" dirty="0" smtClean="0"/>
              <a:t> turned the old eight school dimensions model into an “Applied Integrated Whole \Holistic; Wellness and Happiness Model”  as show in the centre I called it “</a:t>
            </a:r>
            <a:r>
              <a:rPr lang="en-US" baseline="0" dirty="0" err="1" smtClean="0"/>
              <a:t>J</a:t>
            </a:r>
            <a:r>
              <a:rPr lang="en-US" dirty="0" err="1" smtClean="0"/>
              <a:t>ohali</a:t>
            </a:r>
            <a:r>
              <a:rPr lang="en-US" dirty="0" smtClean="0"/>
              <a:t> 5 Star SCOHE” to overcome  all barriers,</a:t>
            </a:r>
            <a:r>
              <a:rPr lang="en-US" baseline="0" dirty="0" smtClean="0"/>
              <a:t> </a:t>
            </a:r>
            <a:r>
              <a:rPr lang="en-US" dirty="0" smtClean="0"/>
              <a:t>the disparities,</a:t>
            </a:r>
            <a:r>
              <a:rPr lang="en-US" baseline="0" dirty="0" smtClean="0"/>
              <a:t> assure equity and quality  …</a:t>
            </a:r>
          </a:p>
          <a:p>
            <a:r>
              <a:rPr lang="en-US" baseline="0" dirty="0" smtClean="0"/>
              <a:t>became 10 </a:t>
            </a:r>
            <a:r>
              <a:rPr lang="en-US" dirty="0" smtClean="0"/>
              <a:t> </a:t>
            </a:r>
          </a:p>
          <a:p>
            <a:r>
              <a:rPr lang="en-US" dirty="0" smtClean="0"/>
              <a:t>Add</a:t>
            </a:r>
            <a:r>
              <a:rPr lang="en-US" baseline="0" dirty="0" smtClean="0"/>
              <a:t> </a:t>
            </a:r>
            <a:r>
              <a:rPr lang="en-US" b="1" baseline="0" dirty="0" smtClean="0"/>
              <a:t>physical activity </a:t>
            </a:r>
            <a:r>
              <a:rPr lang="en-US" baseline="0" dirty="0" smtClean="0"/>
              <a:t>with physical education, nutrition </a:t>
            </a:r>
            <a:r>
              <a:rPr lang="en-US" b="1" baseline="0" dirty="0" smtClean="0"/>
              <a:t>environment , social and emotional climate, physical environment !!, employee </a:t>
            </a:r>
            <a:r>
              <a:rPr lang="en-US" b="1" baseline="0" dirty="0" err="1" smtClean="0"/>
              <a:t>welness</a:t>
            </a:r>
            <a:r>
              <a:rPr lang="en-US" b="1" baseline="0" dirty="0" smtClean="0"/>
              <a:t> , separate</a:t>
            </a:r>
            <a:r>
              <a:rPr lang="en-US" b="0" baseline="0" dirty="0" smtClean="0"/>
              <a:t> family </a:t>
            </a:r>
            <a:r>
              <a:rPr lang="en-US" b="1" baseline="0" dirty="0" smtClean="0"/>
              <a:t>engagement and</a:t>
            </a:r>
            <a:r>
              <a:rPr lang="en-US" b="0" baseline="0" dirty="0" smtClean="0"/>
              <a:t> community </a:t>
            </a:r>
            <a:r>
              <a:rPr lang="en-US" b="1" baseline="0" dirty="0" smtClean="0"/>
              <a:t>involvement </a:t>
            </a:r>
            <a:r>
              <a:rPr lang="en-US" baseline="0" dirty="0" smtClean="0"/>
              <a:t>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63</a:t>
            </a:fld>
            <a:endParaRPr lang="en-US"/>
          </a:p>
        </p:txBody>
      </p:sp>
    </p:spTree>
    <p:extLst>
      <p:ext uri="{BB962C8B-B14F-4D97-AF65-F5344CB8AC3E}">
        <p14:creationId xmlns:p14="http://schemas.microsoft.com/office/powerpoint/2010/main" xmlns="" val="5998004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64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PLANNING AND PLACEMENT TEAM MODEL Visit </a:t>
            </a:r>
          </a:p>
          <a:p>
            <a:r>
              <a:rPr lang="en-US" dirty="0" smtClean="0"/>
              <a:t>Planning Placement Team Model</a:t>
            </a:r>
          </a:p>
          <a:p>
            <a:endParaRPr lang="en-US" dirty="0" smtClean="0"/>
          </a:p>
          <a:p>
            <a:r>
              <a:rPr lang="en-US" dirty="0" smtClean="0"/>
              <a:t>In PPT model,</a:t>
            </a:r>
            <a:r>
              <a:rPr lang="en-US" baseline="0" dirty="0" smtClean="0"/>
              <a:t> parents share information </a:t>
            </a:r>
            <a:endParaRPr lang="ar-SA" dirty="0" smtClean="0"/>
          </a:p>
        </p:txBody>
      </p:sp>
      <p:sp>
        <p:nvSpPr>
          <p:cNvPr id="4" name="عنصر نائب لرقم الشريحة 3"/>
          <p:cNvSpPr>
            <a:spLocks noGrp="1"/>
          </p:cNvSpPr>
          <p:nvPr>
            <p:ph type="sldNum" sz="quarter" idx="10"/>
          </p:nvPr>
        </p:nvSpPr>
        <p:spPr/>
        <p:txBody>
          <a:bodyPr/>
          <a:lstStyle/>
          <a:p>
            <a:pPr>
              <a:defRPr/>
            </a:pPr>
            <a:fld id="{792F95FC-F61A-4F1A-A80B-608DCDA92467}" type="slidenum">
              <a:rPr lang="en-US" smtClean="0"/>
              <a:pPr>
                <a:defRPr/>
              </a:pPr>
              <a:t>65</a:t>
            </a:fld>
            <a:endParaRPr lang="en-US"/>
          </a:p>
        </p:txBody>
      </p:sp>
    </p:spTree>
    <p:extLst>
      <p:ext uri="{BB962C8B-B14F-4D97-AF65-F5344CB8AC3E}">
        <p14:creationId xmlns:p14="http://schemas.microsoft.com/office/powerpoint/2010/main" xmlns="" val="8522535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The 12 Actions School Health Promotion  empower teachers</a:t>
            </a:r>
            <a:r>
              <a:rPr lang="en-US" baseline="0" dirty="0" smtClean="0"/>
              <a:t> by involving them in SCOOHE activities </a:t>
            </a:r>
          </a:p>
          <a:p>
            <a:r>
              <a:rPr lang="en-US" baseline="0" dirty="0" smtClean="0"/>
              <a:t>planning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67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كن</a:t>
            </a:r>
            <a:r>
              <a:rPr lang="ar-SA" baseline="0" dirty="0" smtClean="0"/>
              <a:t> صبورا مع المرضى غير الصبورين لتسعدهم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70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لاحظات 2"/>
          <p:cNvSpPr>
            <a:spLocks noGrp="1"/>
          </p:cNvSpPr>
          <p:nvPr>
            <p:ph type="body" idx="1"/>
          </p:nvPr>
        </p:nvSpPr>
        <p:spPr>
          <a:xfrm>
            <a:off x="685800" y="6288110"/>
            <a:ext cx="5486400" cy="2170089"/>
          </a:xfrm>
        </p:spPr>
        <p:txBody>
          <a:bodyPr>
            <a:normAutofit/>
          </a:bodyPr>
          <a:lstStyle/>
          <a:p>
            <a:r>
              <a:rPr lang="ar-SA" dirty="0" smtClean="0"/>
              <a:t>مع</a:t>
            </a:r>
            <a:r>
              <a:rPr lang="ar-SA" baseline="0" dirty="0" smtClean="0"/>
              <a:t> حجز مدرسة من الآن تطبق 2_3 أنشطة فيها  تعتبر مميز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9</a:t>
            </a:fld>
            <a:endParaRPr lang="en-US"/>
          </a:p>
        </p:txBody>
      </p:sp>
      <p:graphicFrame>
        <p:nvGraphicFramePr>
          <p:cNvPr id="5" name="جدول 4"/>
          <p:cNvGraphicFramePr>
            <a:graphicFrameLocks noGrp="1"/>
          </p:cNvGraphicFramePr>
          <p:nvPr/>
        </p:nvGraphicFramePr>
        <p:xfrm>
          <a:off x="1092168" y="0"/>
          <a:ext cx="4572000" cy="5876233"/>
        </p:xfrm>
        <a:graphic>
          <a:graphicData uri="http://schemas.openxmlformats.org/drawingml/2006/table">
            <a:tbl>
              <a:tblPr/>
              <a:tblGrid>
                <a:gridCol w="3293850"/>
                <a:gridCol w="834442"/>
                <a:gridCol w="443708"/>
              </a:tblGrid>
              <a:tr h="137500">
                <a:tc gridSpan="3">
                  <a:txBody>
                    <a:bodyPr/>
                    <a:lstStyle/>
                    <a:p>
                      <a:pPr algn="r" rtl="1">
                        <a:lnSpc>
                          <a:spcPct val="115000"/>
                        </a:lnSpc>
                        <a:spcAft>
                          <a:spcPts val="0"/>
                        </a:spcAft>
                      </a:pPr>
                      <a:r>
                        <a:rPr lang="en-US" sz="1400" b="1">
                          <a:solidFill>
                            <a:schemeClr val="bg1"/>
                          </a:solidFill>
                          <a:latin typeface="Times New Roman"/>
                          <a:ea typeface="Times New Roman"/>
                          <a:cs typeface="+mj-cs"/>
                        </a:rPr>
                        <a:t>1 Topics to be Covered </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hMerge="1">
                  <a:txBody>
                    <a:bodyPr/>
                    <a:lstStyle/>
                    <a:p>
                      <a:pPr rtl="1"/>
                      <a:endParaRPr lang="ar-SA"/>
                    </a:p>
                  </a:txBody>
                  <a:tcPr/>
                </a:tc>
                <a:tc hMerge="1">
                  <a:txBody>
                    <a:bodyPr/>
                    <a:lstStyle/>
                    <a:p>
                      <a:pPr rtl="1"/>
                      <a:endParaRPr lang="ar-SA"/>
                    </a:p>
                  </a:txBody>
                  <a:tcPr/>
                </a:tc>
              </a:tr>
              <a:tr h="274999">
                <a:tc>
                  <a:txBody>
                    <a:bodyPr/>
                    <a:lstStyle/>
                    <a:p>
                      <a:pPr algn="ctr" rtl="1">
                        <a:lnSpc>
                          <a:spcPct val="115000"/>
                        </a:lnSpc>
                        <a:spcAft>
                          <a:spcPts val="0"/>
                        </a:spcAft>
                      </a:pPr>
                      <a:r>
                        <a:rPr lang="fr-FR" sz="1400" b="1">
                          <a:solidFill>
                            <a:schemeClr val="bg1"/>
                          </a:solidFill>
                          <a:latin typeface="Times New Roman"/>
                          <a:ea typeface="Times New Roman"/>
                          <a:cs typeface="+mj-cs"/>
                        </a:rPr>
                        <a:t>List of Topics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0"/>
                        </a:spcAft>
                      </a:pPr>
                      <a:r>
                        <a:rPr lang="en-US" sz="1400" b="1">
                          <a:solidFill>
                            <a:schemeClr val="bg1"/>
                          </a:solidFill>
                          <a:latin typeface="Times New Roman"/>
                          <a:ea typeface="Times New Roman"/>
                          <a:cs typeface="+mj-cs"/>
                        </a:rPr>
                        <a:t>No of Weeks</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Times New Roman"/>
                          <a:ea typeface="Times New Roman"/>
                          <a:cs typeface="+mj-cs"/>
                        </a:rPr>
                        <a:t>Contact hours</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Course introduction and preparation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a:t>
                      </a:r>
                      <a:r>
                        <a:rPr lang="en-US" sz="1400" b="1" baseline="30000">
                          <a:solidFill>
                            <a:schemeClr val="bg1"/>
                          </a:solidFill>
                          <a:latin typeface="Arial"/>
                          <a:ea typeface="Times New Roman"/>
                          <a:cs typeface="+mj-cs"/>
                        </a:rPr>
                        <a:t>st</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History of Health Education and Health Promotion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2</a:t>
                      </a:r>
                      <a:r>
                        <a:rPr lang="en-US" sz="1400" b="1" baseline="30000">
                          <a:solidFill>
                            <a:schemeClr val="bg1"/>
                          </a:solidFill>
                          <a:latin typeface="Arial"/>
                          <a:ea typeface="Times New Roman"/>
                          <a:cs typeface="+mj-cs"/>
                        </a:rPr>
                        <a:t>nd</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The Meaning of Health and Wellness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3</a:t>
                      </a:r>
                      <a:r>
                        <a:rPr lang="en-US" sz="1400" b="1" baseline="30000">
                          <a:solidFill>
                            <a:schemeClr val="bg1"/>
                          </a:solidFill>
                          <a:latin typeface="Arial"/>
                          <a:ea typeface="Times New Roman"/>
                          <a:cs typeface="+mj-cs"/>
                        </a:rPr>
                        <a:t>rd</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299999">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Concept &amp; philosophical bases of Health Education Promotion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0"/>
                        </a:spcAft>
                        <a:tabLst>
                          <a:tab pos="219075" algn="l"/>
                        </a:tabLst>
                      </a:pPr>
                      <a:r>
                        <a:rPr lang="en-US" sz="1400" b="1">
                          <a:solidFill>
                            <a:schemeClr val="bg1"/>
                          </a:solidFill>
                          <a:latin typeface="Arial"/>
                          <a:ea typeface="Times New Roman"/>
                          <a:cs typeface="+mj-cs"/>
                        </a:rPr>
                        <a:t>4</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-5</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Health Education and Promotion as a Profession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6</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Health Education scopes , aims, roles and Settings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7</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-8</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228600" algn="l" rtl="0">
                        <a:lnSpc>
                          <a:spcPct val="115000"/>
                        </a:lnSpc>
                        <a:spcAft>
                          <a:spcPts val="0"/>
                        </a:spcAft>
                      </a:pPr>
                      <a:r>
                        <a:rPr lang="en-US" sz="1400" b="1" i="1">
                          <a:solidFill>
                            <a:schemeClr val="bg1"/>
                          </a:solidFill>
                          <a:latin typeface="Arial"/>
                          <a:ea typeface="Times New Roman"/>
                          <a:cs typeface="+mj-cs"/>
                        </a:rPr>
                        <a:t>With  1</a:t>
                      </a:r>
                      <a:r>
                        <a:rPr lang="en-US" sz="1400" b="1" i="1" baseline="30000">
                          <a:solidFill>
                            <a:schemeClr val="bg1"/>
                          </a:solidFill>
                          <a:latin typeface="Arial"/>
                          <a:ea typeface="Times New Roman"/>
                          <a:cs typeface="+mj-cs"/>
                        </a:rPr>
                        <a:t>st</a:t>
                      </a:r>
                      <a:r>
                        <a:rPr lang="en-US" sz="1400" b="1" i="1">
                          <a:solidFill>
                            <a:schemeClr val="bg1"/>
                          </a:solidFill>
                          <a:latin typeface="Arial"/>
                          <a:ea typeface="Times New Roman"/>
                          <a:cs typeface="+mj-cs"/>
                        </a:rPr>
                        <a:t> Midexam </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rtl="1"/>
                      <a:endParaRPr lang="ar-SA"/>
                    </a:p>
                  </a:txBody>
                  <a:tcPr/>
                </a:tc>
                <a:tc vMerge="1">
                  <a:txBody>
                    <a:bodyPr/>
                    <a:lstStyle/>
                    <a:p>
                      <a:pPr rtl="1"/>
                      <a:endParaRPr lang="ar-SA"/>
                    </a:p>
                  </a:txBody>
                  <a:tcPr/>
                </a:tc>
              </a:tr>
              <a:tr h="150000">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Task analysis and community analysis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9</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-11</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pPr>
                      <a:r>
                        <a:rPr lang="en-US" sz="1400" b="1">
                          <a:solidFill>
                            <a:schemeClr val="bg1"/>
                          </a:solidFill>
                          <a:latin typeface="Arial"/>
                          <a:ea typeface="Times New Roman"/>
                          <a:cs typeface="+mj-cs"/>
                        </a:rPr>
                        <a:t>6</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228600" algn="just" rtl="0">
                        <a:lnSpc>
                          <a:spcPct val="115000"/>
                        </a:lnSpc>
                        <a:spcAft>
                          <a:spcPts val="0"/>
                        </a:spcAft>
                      </a:pPr>
                      <a:r>
                        <a:rPr lang="en-US" sz="1400" b="1" i="1">
                          <a:solidFill>
                            <a:schemeClr val="bg1"/>
                          </a:solidFill>
                          <a:latin typeface="Arial"/>
                          <a:ea typeface="Times New Roman"/>
                          <a:cs typeface="+mj-cs"/>
                        </a:rPr>
                        <a:t>With 2</a:t>
                      </a:r>
                      <a:r>
                        <a:rPr lang="en-US" sz="1400" b="1" i="1" baseline="30000">
                          <a:solidFill>
                            <a:schemeClr val="bg1"/>
                          </a:solidFill>
                          <a:latin typeface="Arial"/>
                          <a:ea typeface="Times New Roman"/>
                          <a:cs typeface="+mj-cs"/>
                        </a:rPr>
                        <a:t>nd</a:t>
                      </a:r>
                      <a:r>
                        <a:rPr lang="en-US" sz="1400" b="1" i="1">
                          <a:solidFill>
                            <a:schemeClr val="bg1"/>
                          </a:solidFill>
                          <a:latin typeface="Arial"/>
                          <a:ea typeface="Times New Roman"/>
                          <a:cs typeface="+mj-cs"/>
                        </a:rPr>
                        <a:t> Midexam</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rtl="1"/>
                      <a:endParaRPr lang="ar-SA"/>
                    </a:p>
                  </a:txBody>
                  <a:tcPr/>
                </a:tc>
                <a:tc vMerge="1">
                  <a:txBody>
                    <a:bodyPr/>
                    <a:lstStyle/>
                    <a:p>
                      <a:pPr rtl="1"/>
                      <a:endParaRPr lang="ar-SA"/>
                    </a:p>
                  </a:txBody>
                  <a:tcPr/>
                </a:tc>
              </a:tr>
              <a:tr h="299999">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Teaching and Learning domains, objectives and methods </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12-13</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Health education curriculum, lesson plan and evaluation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14</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-15</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dirty="0">
                          <a:solidFill>
                            <a:schemeClr val="bg1"/>
                          </a:solidFill>
                          <a:latin typeface="Arial"/>
                          <a:ea typeface="Times New Roman"/>
                          <a:cs typeface="+mj-cs"/>
                        </a:rPr>
                        <a:t>4</a:t>
                      </a:r>
                      <a:endParaRPr lang="en-US" sz="1400" b="1" dirty="0">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bl>
          </a:graphicData>
        </a:graphic>
      </p:graphicFrame>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lnSpcReduction="10000"/>
          </a:bodyPr>
          <a:lstStyle/>
          <a:p>
            <a:pPr>
              <a:defRPr/>
            </a:pPr>
            <a:endParaRPr lang="en-US" dirty="0" smtClean="0"/>
          </a:p>
          <a:p>
            <a:pPr>
              <a:defRPr/>
            </a:pPr>
            <a:r>
              <a:rPr lang="en-US" dirty="0" smtClean="0"/>
              <a:t>Job Description Health Educator</a:t>
            </a:r>
            <a:r>
              <a:rPr lang="en-US" baseline="0" dirty="0" smtClean="0"/>
              <a:t> in </a:t>
            </a:r>
            <a:r>
              <a:rPr lang="en-US" baseline="0" smtClean="0"/>
              <a:t>Saudi Arabia </a:t>
            </a:r>
          </a:p>
          <a:p>
            <a:pPr>
              <a:defRPr/>
            </a:pPr>
            <a:endParaRPr lang="en-US" smtClean="0"/>
          </a:p>
          <a:p>
            <a:pPr>
              <a:defRPr/>
            </a:pPr>
            <a:r>
              <a:rPr lang="en-US" dirty="0" smtClean="0"/>
              <a:t>A heath educator is employed by hospitals, public health facilities and other medical care settings to help educate patients about their health. Health educators teach classes about nutrition, diabetes, how to cease smoking and even childbirth education. If you like working with people and have no problem with public speaking, this may be a good career path for you. </a:t>
            </a:r>
            <a:br>
              <a:rPr lang="en-US" dirty="0" smtClean="0"/>
            </a:br>
            <a:r>
              <a:rPr lang="en-US" dirty="0" smtClean="0"/>
              <a:t/>
            </a:r>
            <a:br>
              <a:rPr lang="en-US" dirty="0" smtClean="0"/>
            </a:br>
            <a:r>
              <a:rPr lang="en-US" dirty="0" smtClean="0"/>
              <a:t>Read more: </a:t>
            </a:r>
            <a:r>
              <a:rPr lang="en-US" dirty="0" smtClean="0">
                <a:hlinkClick r:id="rId3"/>
              </a:rPr>
              <a:t>How to Become a Health Educator | eHow.com</a:t>
            </a:r>
            <a:r>
              <a:rPr lang="en-US" dirty="0" smtClean="0"/>
              <a:t> </a:t>
            </a:r>
            <a:r>
              <a:rPr lang="en-US" dirty="0" smtClean="0">
                <a:hlinkClick r:id="rId3"/>
              </a:rPr>
              <a:t>http://www.ehow.com/how_2121166_become-health-educator.html#ixzz2IlEb1QrQ</a:t>
            </a:r>
            <a:endParaRPr lang="en-US" dirty="0" smtClean="0"/>
          </a:p>
          <a:p>
            <a:pPr>
              <a:defRPr/>
            </a:pPr>
            <a:endParaRPr lang="en-US" dirty="0" smtClean="0"/>
          </a:p>
          <a:p>
            <a:pPr>
              <a:defRPr/>
            </a:pPr>
            <a:endParaRPr lang="en-US" dirty="0" smtClean="0"/>
          </a:p>
          <a:p>
            <a:pPr>
              <a:defRPr/>
            </a:pPr>
            <a:r>
              <a:rPr lang="en-US" dirty="0" smtClean="0"/>
              <a:t>Health educators are responsible for encouraging a healthy lifestyle by educating communities and individuals about preventative measures to avoid injuries, health problems and diseases. Health educators put together plan programs based on the needs of their audience. Board-certified health educators must have a bachelor's degree or be within three months of completion of a bachelor's degree program to qualify. All states require public health educators to be certified.</a:t>
            </a:r>
            <a:br>
              <a:rPr lang="en-US" dirty="0" smtClean="0"/>
            </a:br>
            <a:endParaRPr lang="en-US" dirty="0" smtClean="0"/>
          </a:p>
          <a:p>
            <a:pPr>
              <a:defRPr/>
            </a:pPr>
            <a:endParaRPr lang="en-US" dirty="0" smtClean="0"/>
          </a:p>
          <a:p>
            <a:pPr>
              <a:defRPr/>
            </a:pPr>
            <a:endParaRPr lang="en-US" dirty="0" smtClean="0"/>
          </a:p>
          <a:p>
            <a:pPr>
              <a:defRPr/>
            </a:pPr>
            <a:r>
              <a:rPr lang="en-US" dirty="0" smtClean="0"/>
              <a:t/>
            </a:r>
            <a:br>
              <a:rPr lang="en-US" dirty="0" smtClean="0"/>
            </a:br>
            <a:r>
              <a:rPr lang="en-US" dirty="0" smtClean="0"/>
              <a:t>Read more: </a:t>
            </a:r>
            <a:r>
              <a:rPr lang="en-US" dirty="0" smtClean="0">
                <a:hlinkClick r:id="rId4"/>
              </a:rPr>
              <a:t>How to Become a Board-certified Health Educator | eHow.com</a:t>
            </a:r>
            <a:r>
              <a:rPr lang="en-US" dirty="0" smtClean="0"/>
              <a:t> </a:t>
            </a:r>
            <a:r>
              <a:rPr lang="en-US" dirty="0" smtClean="0">
                <a:hlinkClick r:id="rId4"/>
              </a:rPr>
              <a:t>http://www.ehow.com/how_8389722_become-boardcertified-health-educator.html#ixzz2IlImOKvO</a:t>
            </a:r>
            <a:endParaRPr lang="en-US" dirty="0" smtClean="0"/>
          </a:p>
          <a:p>
            <a:pPr>
              <a:defRPr/>
            </a:pPr>
            <a:endParaRPr lang="en-US" dirty="0" smtClean="0"/>
          </a:p>
          <a:p>
            <a:pPr>
              <a:defRPr/>
            </a:pPr>
            <a:endParaRPr lang="en-US" dirty="0" smtClean="0"/>
          </a:p>
          <a:p>
            <a:pPr>
              <a:defRPr/>
            </a:pPr>
            <a:endParaRPr lang="en-US" dirty="0" smtClean="0"/>
          </a:p>
          <a:p>
            <a:pPr>
              <a:defRPr/>
            </a:pPr>
            <a:endParaRPr lang="ar-SA" dirty="0"/>
          </a:p>
        </p:txBody>
      </p:sp>
      <p:sp>
        <p:nvSpPr>
          <p:cNvPr id="90116" name="عنصر نائب لرقم الشريحة 3"/>
          <p:cNvSpPr>
            <a:spLocks noGrp="1"/>
          </p:cNvSpPr>
          <p:nvPr>
            <p:ph type="sldNum" sz="quarter" idx="5"/>
          </p:nvPr>
        </p:nvSpPr>
        <p:spPr>
          <a:noFill/>
        </p:spPr>
        <p:txBody>
          <a:bodyPr/>
          <a:lstStyle/>
          <a:p>
            <a:fld id="{2D622400-78A3-4A63-8653-0377F09F4C9B}" type="slidenum">
              <a:rPr lang="ar-SA" smtClean="0">
                <a:latin typeface="Arial" pitchFamily="34" charset="0"/>
              </a:rPr>
              <a:pPr/>
              <a:t>12</a:t>
            </a:fld>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13</a:t>
            </a:fld>
            <a:endParaRPr lang="en-US"/>
          </a:p>
        </p:txBody>
      </p:sp>
    </p:spTree>
    <p:extLst>
      <p:ext uri="{BB962C8B-B14F-4D97-AF65-F5344CB8AC3E}">
        <p14:creationId xmlns:p14="http://schemas.microsoft.com/office/powerpoint/2010/main" xmlns="" val="168253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History</a:t>
            </a:r>
            <a:r>
              <a:rPr lang="en-US" baseline="0" dirty="0" smtClean="0"/>
              <a:t> of Patient Education  search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14</a:t>
            </a:fld>
            <a:endParaRPr lang="en-US"/>
          </a:p>
        </p:txBody>
      </p:sp>
    </p:spTree>
    <p:extLst>
      <p:ext uri="{BB962C8B-B14F-4D97-AF65-F5344CB8AC3E}">
        <p14:creationId xmlns:p14="http://schemas.microsoft.com/office/powerpoint/2010/main" xmlns="" val="1900123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just" rtl="0"/>
            <a:r>
              <a:rPr lang="en-US" sz="1050" dirty="0" smtClean="0"/>
              <a:t>Students have to make summary and present </a:t>
            </a:r>
          </a:p>
          <a:p>
            <a:pPr algn="just" rtl="0"/>
            <a:r>
              <a:rPr lang="en-US" sz="1050" dirty="0" smtClean="0"/>
              <a:t>Before Egypt</a:t>
            </a:r>
            <a:r>
              <a:rPr lang="en-US" sz="1050" baseline="0" dirty="0" smtClean="0"/>
              <a:t> there where Hammurabi Assyrians 2000 B. C or more Modern US</a:t>
            </a:r>
            <a:endParaRPr lang="en-US" sz="1050"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15</a:t>
            </a:fld>
            <a:endParaRPr lang="en-US"/>
          </a:p>
        </p:txBody>
      </p:sp>
    </p:spTree>
    <p:extLst>
      <p:ext uri="{BB962C8B-B14F-4D97-AF65-F5344CB8AC3E}">
        <p14:creationId xmlns:p14="http://schemas.microsoft.com/office/powerpoint/2010/main" xmlns="" val="3488049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319088" y="1752600"/>
            <a:ext cx="8824912" cy="5129213"/>
            <a:chOff x="201" y="1104"/>
            <a:chExt cx="5559" cy="3231"/>
          </a:xfrm>
        </p:grpSpPr>
        <p:sp>
          <p:nvSpPr>
            <p:cNvPr id="5" name="Freeform 3"/>
            <p:cNvSpPr>
              <a:spLocks/>
            </p:cNvSpPr>
            <p:nvPr/>
          </p:nvSpPr>
          <p:spPr bwMode="ltGray">
            <a:xfrm>
              <a:off x="210" y="1104"/>
              <a:ext cx="5550" cy="3216"/>
            </a:xfrm>
            <a:custGeom>
              <a:avLst/>
              <a:gdLst/>
              <a:ahLst/>
              <a:cxnLst>
                <a:cxn ang="0">
                  <a:pos x="335" y="0"/>
                </a:cxn>
                <a:cxn ang="0">
                  <a:pos x="333" y="1290"/>
                </a:cxn>
                <a:cxn ang="0">
                  <a:pos x="0" y="1290"/>
                </a:cxn>
                <a:cxn ang="0">
                  <a:pos x="6" y="3210"/>
                </a:cxn>
                <a:cxn ang="0">
                  <a:pos x="5550" y="3216"/>
                </a:cxn>
                <a:cxn ang="0">
                  <a:pos x="5550" y="0"/>
                </a:cxn>
                <a:cxn ang="0">
                  <a:pos x="335" y="0"/>
                </a:cxn>
                <a:cxn ang="0">
                  <a:pos x="335" y="0"/>
                </a:cxn>
              </a:cxnLst>
              <a:rect l="0" t="0" r="r" b="b"/>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w="9525">
              <a:noFill/>
              <a:round/>
              <a:headEnd/>
              <a:tailEnd/>
            </a:ln>
          </p:spPr>
          <p:txBody>
            <a:bodyPr/>
            <a:lstStyle/>
            <a:p>
              <a:pPr>
                <a:defRPr/>
              </a:pPr>
              <a:endParaRPr lang="ar-SA"/>
            </a:p>
          </p:txBody>
        </p:sp>
        <p:sp>
          <p:nvSpPr>
            <p:cNvPr id="6" name="Freeform 4"/>
            <p:cNvSpPr>
              <a:spLocks/>
            </p:cNvSpPr>
            <p:nvPr/>
          </p:nvSpPr>
          <p:spPr bwMode="ltGray">
            <a:xfrm>
              <a:off x="528" y="2400"/>
              <a:ext cx="5232" cy="1920"/>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ar-SA"/>
            </a:p>
          </p:txBody>
        </p:sp>
        <p:sp>
          <p:nvSpPr>
            <p:cNvPr id="7" name="Freeform 5"/>
            <p:cNvSpPr>
              <a:spLocks/>
            </p:cNvSpPr>
            <p:nvPr/>
          </p:nvSpPr>
          <p:spPr bwMode="ltGray">
            <a:xfrm>
              <a:off x="201" y="2377"/>
              <a:ext cx="3455"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8" name="Freeform 6"/>
            <p:cNvSpPr>
              <a:spLocks/>
            </p:cNvSpPr>
            <p:nvPr/>
          </p:nvSpPr>
          <p:spPr bwMode="ltGray">
            <a:xfrm>
              <a:off x="528" y="1104"/>
              <a:ext cx="4894"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9" name="Freeform 7"/>
            <p:cNvSpPr>
              <a:spLocks/>
            </p:cNvSpPr>
            <p:nvPr/>
          </p:nvSpPr>
          <p:spPr bwMode="ltGray">
            <a:xfrm>
              <a:off x="201" y="2377"/>
              <a:ext cx="30" cy="1958"/>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0" name="Freeform 8"/>
            <p:cNvSpPr>
              <a:spLocks/>
            </p:cNvSpPr>
            <p:nvPr/>
          </p:nvSpPr>
          <p:spPr bwMode="ltGray">
            <a:xfrm>
              <a:off x="528" y="1104"/>
              <a:ext cx="29" cy="322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grpSp>
      <p:sp>
        <p:nvSpPr>
          <p:cNvPr id="172041" name="Rectangle 9"/>
          <p:cNvSpPr>
            <a:spLocks noGrp="1" noChangeArrowheads="1"/>
          </p:cNvSpPr>
          <p:nvPr>
            <p:ph type="ctrTitle" sz="quarter"/>
          </p:nvPr>
        </p:nvSpPr>
        <p:spPr>
          <a:xfrm>
            <a:off x="990600" y="1905000"/>
            <a:ext cx="7772400" cy="1736725"/>
          </a:xfrm>
        </p:spPr>
        <p:txBody>
          <a:bodyPr anchor="t"/>
          <a:lstStyle>
            <a:lvl1pPr>
              <a:defRPr sz="5400"/>
            </a:lvl1pPr>
          </a:lstStyle>
          <a:p>
            <a:r>
              <a:rPr lang="ar-SA"/>
              <a:t>انقر لتحرير نمط العنوان الرئيسي</a:t>
            </a:r>
          </a:p>
        </p:txBody>
      </p:sp>
      <p:sp>
        <p:nvSpPr>
          <p:cNvPr id="172042" name="Rectangle 10"/>
          <p:cNvSpPr>
            <a:spLocks noGrp="1" noChangeArrowheads="1"/>
          </p:cNvSpPr>
          <p:nvPr>
            <p:ph type="subTitle" sz="quarter" idx="1"/>
          </p:nvPr>
        </p:nvSpPr>
        <p:spPr>
          <a:xfrm>
            <a:off x="990600" y="3962400"/>
            <a:ext cx="6781800" cy="1752600"/>
          </a:xfrm>
        </p:spPr>
        <p:txBody>
          <a:bodyPr/>
          <a:lstStyle>
            <a:lvl1pPr marL="0" indent="0">
              <a:buFont typeface="Wingdings" pitchFamily="2" charset="2"/>
              <a:buNone/>
              <a:defRPr/>
            </a:lvl1pPr>
          </a:lstStyle>
          <a:p>
            <a:r>
              <a:rPr lang="ar-SA"/>
              <a:t>انقر لتحرير نمط العنوان الثانوي الرئيسي</a:t>
            </a:r>
          </a:p>
        </p:txBody>
      </p:sp>
      <p:sp>
        <p:nvSpPr>
          <p:cNvPr id="11" name="Rectangle 11"/>
          <p:cNvSpPr>
            <a:spLocks noGrp="1" noChangeArrowheads="1"/>
          </p:cNvSpPr>
          <p:nvPr>
            <p:ph type="dt" sz="quarter" idx="10"/>
          </p:nvPr>
        </p:nvSpPr>
        <p:spPr>
          <a:xfrm>
            <a:off x="990600" y="6245225"/>
            <a:ext cx="1901825" cy="476250"/>
          </a:xfrm>
        </p:spPr>
        <p:txBody>
          <a:bodyPr/>
          <a:lstStyle>
            <a:lvl1pPr>
              <a:defRPr/>
            </a:lvl1pPr>
          </a:lstStyle>
          <a:p>
            <a:pPr>
              <a:defRPr/>
            </a:pPr>
            <a:r>
              <a:rPr lang="ar-SA" smtClean="0"/>
              <a:t>JOHALISCOOHE2015_2018</a:t>
            </a:r>
            <a:endParaRPr lang="en-US"/>
          </a:p>
        </p:txBody>
      </p:sp>
      <p:sp>
        <p:nvSpPr>
          <p:cNvPr id="12" name="Rectangle 12"/>
          <p:cNvSpPr>
            <a:spLocks noGrp="1" noChangeArrowheads="1"/>
          </p:cNvSpPr>
          <p:nvPr>
            <p:ph type="ftr" sz="quarter" idx="11"/>
          </p:nvPr>
        </p:nvSpPr>
        <p:spPr>
          <a:xfrm>
            <a:off x="3468688" y="6245225"/>
            <a:ext cx="2895600" cy="476250"/>
          </a:xfrm>
        </p:spPr>
        <p:txBody>
          <a:bodyPr/>
          <a:lstStyle>
            <a:lvl1pPr>
              <a:defRPr/>
            </a:lvl1pPr>
          </a:lstStyle>
          <a:p>
            <a:pPr>
              <a:defRPr/>
            </a:pPr>
            <a:r>
              <a:rPr lang="en-US" smtClean="0"/>
              <a:t>CHS485</a:t>
            </a:r>
            <a:endParaRPr lang="en-US"/>
          </a:p>
        </p:txBody>
      </p:sp>
      <p:sp>
        <p:nvSpPr>
          <p:cNvPr id="13" name="Rectangle 13"/>
          <p:cNvSpPr>
            <a:spLocks noGrp="1" noChangeArrowheads="1"/>
          </p:cNvSpPr>
          <p:nvPr>
            <p:ph type="sldNum" sz="quarter" idx="12"/>
          </p:nvPr>
        </p:nvSpPr>
        <p:spPr/>
        <p:txBody>
          <a:bodyPr/>
          <a:lstStyle>
            <a:lvl1pPr>
              <a:defRPr/>
            </a:lvl1pPr>
          </a:lstStyle>
          <a:p>
            <a:pPr>
              <a:defRPr/>
            </a:pPr>
            <a:fld id="{293B550A-84CC-4599-8F89-5D109A743ACA}" type="slidenum">
              <a:rPr lang="ar-SA"/>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1F5A243A-E622-4083-917C-0DC1AD1570BE}" type="slidenum">
              <a:rPr lang="ar-SA"/>
              <a:pPr>
                <a:defRPr/>
              </a:pPr>
              <a:t>‹#›</a:t>
            </a:fld>
            <a:endParaRPr lang="en-US"/>
          </a:p>
        </p:txBody>
      </p:sp>
    </p:spTree>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48463" y="244475"/>
            <a:ext cx="2097087"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44475"/>
            <a:ext cx="6138863"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078599C9-3804-4474-8D79-056B4E109FAE}" type="slidenum">
              <a:rPr lang="ar-SA"/>
              <a:pPr>
                <a:defRPr/>
              </a:pPr>
              <a:t>‹#›</a:t>
            </a:fld>
            <a:endParaRPr lang="en-US"/>
          </a:p>
        </p:txBody>
      </p:sp>
    </p:spTree>
  </p:cSld>
  <p:clrMapOvr>
    <a:masterClrMapping/>
  </p:clrMapOvr>
  <p:transition>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عنوان وجدول">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جدول 2"/>
          <p:cNvSpPr>
            <a:spLocks noGrp="1"/>
          </p:cNvSpPr>
          <p:nvPr>
            <p:ph type="tbl" idx="1"/>
          </p:nvPr>
        </p:nvSpPr>
        <p:spPr>
          <a:xfrm>
            <a:off x="838200" y="1905000"/>
            <a:ext cx="8007350" cy="4191000"/>
          </a:xfrm>
        </p:spPr>
        <p:txBody>
          <a:bodyPr/>
          <a:lstStyle/>
          <a:p>
            <a:pPr lvl="0"/>
            <a:endParaRPr lang="ar-SA" noProof="0" smtClean="0"/>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A680296D-1D93-4EC5-A06B-E33F330612CD}" type="slidenum">
              <a:rPr lang="ar-SA"/>
              <a:pPr>
                <a:defRPr/>
              </a:pPr>
              <a:t>‹#›</a:t>
            </a:fld>
            <a:endParaRPr lang="en-US"/>
          </a:p>
        </p:txBody>
      </p:sp>
    </p:spTree>
  </p:cSld>
  <p:clrMapOvr>
    <a:masterClrMapping/>
  </p:clrMapOvr>
  <p:transition>
    <p:push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عنوان، ونص،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918075"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0494BAA8-C3CF-4114-8833-84DCFDEBC013}" type="slidenum">
              <a:rPr lang="ar-SA"/>
              <a:pPr>
                <a:defRPr/>
              </a:pPr>
              <a:t>‹#›</a:t>
            </a:fld>
            <a:endParaRPr lang="en-US"/>
          </a:p>
        </p:txBody>
      </p:sp>
    </p:spTree>
  </p:cSld>
  <p:clrMapOvr>
    <a:masterClrMapping/>
  </p:clrMapOvr>
  <p:transition>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918075" y="1905000"/>
            <a:ext cx="3927475" cy="2019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918075" y="4076700"/>
            <a:ext cx="3927475" cy="2019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7"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8" name="Rectangle 13"/>
          <p:cNvSpPr>
            <a:spLocks noGrp="1" noChangeArrowheads="1"/>
          </p:cNvSpPr>
          <p:nvPr>
            <p:ph type="sldNum" sz="quarter" idx="12"/>
          </p:nvPr>
        </p:nvSpPr>
        <p:spPr>
          <a:ln/>
        </p:spPr>
        <p:txBody>
          <a:bodyPr/>
          <a:lstStyle>
            <a:lvl1pPr>
              <a:defRPr/>
            </a:lvl1pPr>
          </a:lstStyle>
          <a:p>
            <a:pPr>
              <a:defRPr/>
            </a:pPr>
            <a:fld id="{E3DC8925-C32E-4D67-8C32-E0CE00B9AD3B}" type="slidenum">
              <a:rPr lang="ar-SA"/>
              <a:pPr>
                <a:defRPr/>
              </a:pPr>
              <a:t>‹#›</a:t>
            </a:fld>
            <a:endParaRPr lang="en-US"/>
          </a:p>
        </p:txBody>
      </p:sp>
    </p:spTree>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978C93D2-0CD3-44E6-B74B-98515F7048D2}" type="slidenum">
              <a:rPr lang="ar-SA"/>
              <a:pPr>
                <a:defRPr/>
              </a:pPr>
              <a:t>‹#›</a:t>
            </a:fld>
            <a:endParaRPr lang="en-US"/>
          </a:p>
        </p:txBody>
      </p:sp>
    </p:spTree>
  </p:cSld>
  <p:clrMapOvr>
    <a:masterClrMapping/>
  </p:clrMapOvr>
  <p:transition>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78F46190-3E89-4D28-B71F-B414E1C1D7BD}" type="slidenum">
              <a:rPr lang="ar-SA"/>
              <a:pPr>
                <a:defRPr/>
              </a:pPr>
              <a:t>‹#›</a:t>
            </a:fld>
            <a:endParaRPr lang="en-US"/>
          </a:p>
        </p:txBody>
      </p:sp>
    </p:spTree>
  </p:cSld>
  <p:clrMapOvr>
    <a:masterClrMapping/>
  </p:clrMapOvr>
  <p:transition>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918075"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9B0EA7A9-6A72-4381-8E65-AED31536ADFA}" type="slidenum">
              <a:rPr lang="ar-SA"/>
              <a:pPr>
                <a:defRPr/>
              </a:pPr>
              <a:t>‹#›</a:t>
            </a:fld>
            <a:endParaRPr lang="en-US"/>
          </a:p>
        </p:txBody>
      </p:sp>
    </p:spTree>
  </p:cSld>
  <p:clrMapOvr>
    <a:masterClrMapping/>
  </p:clrMapOvr>
  <p:transition>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8"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9" name="Rectangle 13"/>
          <p:cNvSpPr>
            <a:spLocks noGrp="1" noChangeArrowheads="1"/>
          </p:cNvSpPr>
          <p:nvPr>
            <p:ph type="sldNum" sz="quarter" idx="12"/>
          </p:nvPr>
        </p:nvSpPr>
        <p:spPr>
          <a:ln/>
        </p:spPr>
        <p:txBody>
          <a:bodyPr/>
          <a:lstStyle>
            <a:lvl1pPr>
              <a:defRPr/>
            </a:lvl1pPr>
          </a:lstStyle>
          <a:p>
            <a:pPr>
              <a:defRPr/>
            </a:pPr>
            <a:fld id="{33523621-3EC3-4F06-AE9C-254B99C3492D}" type="slidenum">
              <a:rPr lang="ar-SA"/>
              <a:pPr>
                <a:defRPr/>
              </a:pPr>
              <a:t>‹#›</a:t>
            </a:fld>
            <a:endParaRPr lang="en-US"/>
          </a:p>
        </p:txBody>
      </p:sp>
    </p:spTree>
  </p:cSld>
  <p:clrMapOvr>
    <a:masterClrMapping/>
  </p:clrMapOvr>
  <p:transition>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4"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5" name="Rectangle 13"/>
          <p:cNvSpPr>
            <a:spLocks noGrp="1" noChangeArrowheads="1"/>
          </p:cNvSpPr>
          <p:nvPr>
            <p:ph type="sldNum" sz="quarter" idx="12"/>
          </p:nvPr>
        </p:nvSpPr>
        <p:spPr>
          <a:ln/>
        </p:spPr>
        <p:txBody>
          <a:bodyPr/>
          <a:lstStyle>
            <a:lvl1pPr>
              <a:defRPr/>
            </a:lvl1pPr>
          </a:lstStyle>
          <a:p>
            <a:pPr>
              <a:defRPr/>
            </a:pPr>
            <a:fld id="{F7F2E110-DCE5-4B4A-B952-455D71428BD0}" type="slidenum">
              <a:rPr lang="ar-SA"/>
              <a:pPr>
                <a:defRPr/>
              </a:pPr>
              <a:t>‹#›</a:t>
            </a:fld>
            <a:endParaRPr lang="en-US"/>
          </a:p>
        </p:txBody>
      </p:sp>
    </p:spTree>
  </p:cSld>
  <p:clrMapOvr>
    <a:masterClrMapping/>
  </p:clrMapOvr>
  <p:transition>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3"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4" name="Rectangle 13"/>
          <p:cNvSpPr>
            <a:spLocks noGrp="1" noChangeArrowheads="1"/>
          </p:cNvSpPr>
          <p:nvPr>
            <p:ph type="sldNum" sz="quarter" idx="12"/>
          </p:nvPr>
        </p:nvSpPr>
        <p:spPr>
          <a:ln/>
        </p:spPr>
        <p:txBody>
          <a:bodyPr/>
          <a:lstStyle>
            <a:lvl1pPr>
              <a:defRPr/>
            </a:lvl1pPr>
          </a:lstStyle>
          <a:p>
            <a:pPr>
              <a:defRPr/>
            </a:pPr>
            <a:fld id="{EFDC60A6-13D5-4900-9D45-FC2CC50B2D43}" type="slidenum">
              <a:rPr lang="ar-SA"/>
              <a:pPr>
                <a:defRPr/>
              </a:pPr>
              <a:t>‹#›</a:t>
            </a:fld>
            <a:endParaRPr lang="en-US"/>
          </a:p>
        </p:txBody>
      </p:sp>
    </p:spTree>
  </p:cSld>
  <p:clrMapOvr>
    <a:masterClrMapping/>
  </p:clrMapOvr>
  <p:transition>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10AB4D0C-23E3-40C0-8C6E-2DBB31B0F1A7}" type="slidenum">
              <a:rPr lang="ar-SA"/>
              <a:pPr>
                <a:defRPr/>
              </a:pPr>
              <a:t>‹#›</a:t>
            </a:fld>
            <a:endParaRPr lang="en-US"/>
          </a:p>
        </p:txBody>
      </p:sp>
    </p:spTree>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JOHALISCOOHE2015_2018</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CHS485</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5AD71A68-5A4E-4513-8902-BC0030C273CE}" type="slidenum">
              <a:rPr lang="ar-SA"/>
              <a:pPr>
                <a:defRPr/>
              </a:pPr>
              <a:t>‹#›</a:t>
            </a:fld>
            <a:endParaRPr lang="en-US"/>
          </a:p>
        </p:txBody>
      </p:sp>
    </p:spTree>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319088" y="1828800"/>
            <a:ext cx="8824912" cy="5029200"/>
            <a:chOff x="201" y="1152"/>
            <a:chExt cx="5559" cy="3168"/>
          </a:xfrm>
        </p:grpSpPr>
        <p:sp>
          <p:nvSpPr>
            <p:cNvPr id="171011" name="Freeform 3"/>
            <p:cNvSpPr>
              <a:spLocks/>
            </p:cNvSpPr>
            <p:nvPr/>
          </p:nvSpPr>
          <p:spPr bwMode="ltGray">
            <a:xfrm>
              <a:off x="528" y="2909"/>
              <a:ext cx="5232" cy="1411"/>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ar-SA"/>
            </a:p>
          </p:txBody>
        </p:sp>
        <p:sp>
          <p:nvSpPr>
            <p:cNvPr id="171012" name="Freeform 4"/>
            <p:cNvSpPr>
              <a:spLocks/>
            </p:cNvSpPr>
            <p:nvPr/>
          </p:nvSpPr>
          <p:spPr bwMode="ltGray">
            <a:xfrm>
              <a:off x="210" y="1152"/>
              <a:ext cx="5550" cy="3168"/>
            </a:xfrm>
            <a:custGeom>
              <a:avLst/>
              <a:gdLst/>
              <a:ahLst/>
              <a:cxnLst>
                <a:cxn ang="0">
                  <a:pos x="330" y="1764"/>
                </a:cxn>
                <a:cxn ang="0">
                  <a:pos x="0" y="1764"/>
                </a:cxn>
                <a:cxn ang="0">
                  <a:pos x="0" y="3168"/>
                </a:cxn>
                <a:cxn ang="0">
                  <a:pos x="5550" y="3168"/>
                </a:cxn>
                <a:cxn ang="0">
                  <a:pos x="5550" y="0"/>
                </a:cxn>
                <a:cxn ang="0">
                  <a:pos x="330" y="0"/>
                </a:cxn>
                <a:cxn ang="0">
                  <a:pos x="330" y="1764"/>
                </a:cxn>
              </a:cxnLst>
              <a:rect l="0" t="0" r="r" b="b"/>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000"/>
              </a:schemeClr>
            </a:solidFill>
            <a:ln w="9525">
              <a:noFill/>
              <a:round/>
              <a:headEnd/>
              <a:tailEnd/>
            </a:ln>
          </p:spPr>
          <p:txBody>
            <a:bodyPr/>
            <a:lstStyle/>
            <a:p>
              <a:pPr>
                <a:defRPr/>
              </a:pPr>
              <a:endParaRPr lang="ar-SA"/>
            </a:p>
          </p:txBody>
        </p:sp>
        <p:sp>
          <p:nvSpPr>
            <p:cNvPr id="171013" name="Freeform 5"/>
            <p:cNvSpPr>
              <a:spLocks/>
            </p:cNvSpPr>
            <p:nvPr/>
          </p:nvSpPr>
          <p:spPr bwMode="ltGray">
            <a:xfrm>
              <a:off x="528" y="2932"/>
              <a:ext cx="5232" cy="1388"/>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accent2">
                <a:alpha val="0"/>
              </a:schemeClr>
            </a:solidFill>
            <a:ln w="9525">
              <a:noFill/>
              <a:round/>
              <a:headEnd/>
              <a:tailEnd/>
            </a:ln>
          </p:spPr>
          <p:txBody>
            <a:bodyPr/>
            <a:lstStyle/>
            <a:p>
              <a:pPr>
                <a:defRPr/>
              </a:pPr>
              <a:endParaRPr lang="ar-SA"/>
            </a:p>
          </p:txBody>
        </p:sp>
        <p:sp>
          <p:nvSpPr>
            <p:cNvPr id="171014" name="Freeform 6"/>
            <p:cNvSpPr>
              <a:spLocks/>
            </p:cNvSpPr>
            <p:nvPr/>
          </p:nvSpPr>
          <p:spPr bwMode="ltGray">
            <a:xfrm>
              <a:off x="528" y="1152"/>
              <a:ext cx="4607"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171015" name="Freeform 7"/>
            <p:cNvSpPr>
              <a:spLocks/>
            </p:cNvSpPr>
            <p:nvPr/>
          </p:nvSpPr>
          <p:spPr bwMode="ltGray">
            <a:xfrm>
              <a:off x="528" y="1152"/>
              <a:ext cx="29" cy="178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71016" name="Freeform 8"/>
            <p:cNvSpPr>
              <a:spLocks/>
            </p:cNvSpPr>
            <p:nvPr/>
          </p:nvSpPr>
          <p:spPr bwMode="ltGray">
            <a:xfrm>
              <a:off x="527" y="2904"/>
              <a:ext cx="29" cy="1416"/>
            </a:xfrm>
            <a:custGeom>
              <a:avLst/>
              <a:gdLst/>
              <a:ahLst/>
              <a:cxnLst>
                <a:cxn ang="0">
                  <a:pos x="0" y="1416"/>
                </a:cxn>
                <a:cxn ang="0">
                  <a:pos x="29" y="1416"/>
                </a:cxn>
                <a:cxn ang="0">
                  <a:pos x="28" y="24"/>
                </a:cxn>
                <a:cxn ang="0">
                  <a:pos x="0" y="0"/>
                </a:cxn>
                <a:cxn ang="0">
                  <a:pos x="0" y="1416"/>
                </a:cxn>
              </a:cxnLst>
              <a:rect l="0" t="0" r="r" b="b"/>
              <a:pathLst>
                <a:path w="29" h="1416">
                  <a:moveTo>
                    <a:pt x="0" y="1416"/>
                  </a:moveTo>
                  <a:lnTo>
                    <a:pt x="29" y="1416"/>
                  </a:lnTo>
                  <a:lnTo>
                    <a:pt x="28" y="24"/>
                  </a:lnTo>
                  <a:lnTo>
                    <a:pt x="0" y="0"/>
                  </a:lnTo>
                  <a:lnTo>
                    <a:pt x="0" y="1416"/>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71017" name="Freeform 9"/>
            <p:cNvSpPr>
              <a:spLocks/>
            </p:cNvSpPr>
            <p:nvPr/>
          </p:nvSpPr>
          <p:spPr bwMode="ltGray">
            <a:xfrm>
              <a:off x="201" y="2904"/>
              <a:ext cx="2879"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171018" name="Freeform 10"/>
            <p:cNvSpPr>
              <a:spLocks/>
            </p:cNvSpPr>
            <p:nvPr/>
          </p:nvSpPr>
          <p:spPr bwMode="ltGray">
            <a:xfrm>
              <a:off x="201" y="2904"/>
              <a:ext cx="30" cy="1416"/>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10001"/>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grpSp>
      <p:sp>
        <p:nvSpPr>
          <p:cNvPr id="171019" name="Rectangle 11"/>
          <p:cNvSpPr>
            <a:spLocks noGrp="1" noChangeArrowheads="1"/>
          </p:cNvSpPr>
          <p:nvPr>
            <p:ph type="dt" sz="half" idx="2"/>
          </p:nvPr>
        </p:nvSpPr>
        <p:spPr bwMode="auto">
          <a:xfrm>
            <a:off x="838200"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400">
                <a:effectLst>
                  <a:outerShdw blurRad="38100" dist="38100" dir="2700000" algn="tl">
                    <a:srgbClr val="000000"/>
                  </a:outerShdw>
                </a:effectLst>
              </a:defRPr>
            </a:lvl1pPr>
          </a:lstStyle>
          <a:p>
            <a:pPr>
              <a:defRPr/>
            </a:pPr>
            <a:r>
              <a:rPr lang="ar-SA" smtClean="0"/>
              <a:t>JOHALISCOOHE2015_2018</a:t>
            </a:r>
            <a:endParaRPr lang="en-US"/>
          </a:p>
        </p:txBody>
      </p:sp>
      <p:sp>
        <p:nvSpPr>
          <p:cNvPr id="171020" name="Rectangle 12"/>
          <p:cNvSpPr>
            <a:spLocks noGrp="1" noChangeArrowheads="1"/>
          </p:cNvSpPr>
          <p:nvPr>
            <p:ph type="ftr" sz="quarter" idx="3"/>
          </p:nvPr>
        </p:nvSpPr>
        <p:spPr bwMode="auto">
          <a:xfrm>
            <a:off x="34290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400">
                <a:effectLst>
                  <a:outerShdw blurRad="38100" dist="38100" dir="2700000" algn="tl">
                    <a:srgbClr val="000000"/>
                  </a:outerShdw>
                </a:effectLst>
              </a:defRPr>
            </a:lvl1pPr>
          </a:lstStyle>
          <a:p>
            <a:pPr>
              <a:defRPr/>
            </a:pPr>
            <a:r>
              <a:rPr lang="en-US" smtClean="0"/>
              <a:t>CHS485</a:t>
            </a:r>
            <a:endParaRPr lang="en-US"/>
          </a:p>
        </p:txBody>
      </p:sp>
      <p:sp>
        <p:nvSpPr>
          <p:cNvPr id="171021" name="Rectangle 13"/>
          <p:cNvSpPr>
            <a:spLocks noGrp="1" noChangeArrowheads="1"/>
          </p:cNvSpPr>
          <p:nvPr>
            <p:ph type="sldNum" sz="quarter" idx="4"/>
          </p:nvPr>
        </p:nvSpPr>
        <p:spPr bwMode="auto">
          <a:xfrm>
            <a:off x="6937375"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400">
                <a:effectLst>
                  <a:outerShdw blurRad="38100" dist="38100" dir="2700000" algn="tl">
                    <a:srgbClr val="000000"/>
                  </a:outerShdw>
                </a:effectLst>
              </a:defRPr>
            </a:lvl1pPr>
          </a:lstStyle>
          <a:p>
            <a:pPr>
              <a:defRPr/>
            </a:pPr>
            <a:fld id="{9FA4870F-D0AE-4E91-9926-FE30C4466623}" type="slidenum">
              <a:rPr lang="ar-SA"/>
              <a:pPr>
                <a:defRPr/>
              </a:pPr>
              <a:t>‹#›</a:t>
            </a:fld>
            <a:endParaRPr lang="en-US"/>
          </a:p>
        </p:txBody>
      </p:sp>
      <p:sp>
        <p:nvSpPr>
          <p:cNvPr id="171022" name="Rectangle 14"/>
          <p:cNvSpPr>
            <a:spLocks noGrp="1" noRot="1" noChangeArrowheads="1"/>
          </p:cNvSpPr>
          <p:nvPr>
            <p:ph type="title"/>
          </p:nvPr>
        </p:nvSpPr>
        <p:spPr bwMode="auto">
          <a:xfrm>
            <a:off x="457200" y="244475"/>
            <a:ext cx="8385175"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71023" name="Rectangle 15"/>
          <p:cNvSpPr>
            <a:spLocks noGrp="1" noRot="1" noChangeArrowheads="1"/>
          </p:cNvSpPr>
          <p:nvPr>
            <p:ph type="body" idx="1"/>
          </p:nvPr>
        </p:nvSpPr>
        <p:spPr bwMode="auto">
          <a:xfrm>
            <a:off x="838200" y="1905000"/>
            <a:ext cx="800735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Tree>
  </p:cSld>
  <p:clrMap bg1="dk2" tx1="lt1" bg2="dk1" tx2="lt2" accent1="accent1" accent2="accent2" accent3="accent3" accent4="accent4" accent5="accent5" accent6="accent6" hlink="hlink" folHlink="folHlink"/>
  <p:sldLayoutIdLst>
    <p:sldLayoutId id="2147483790"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Lst>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iterate type="lt">
                                    <p:tmPct val="10000"/>
                                  </p:iterate>
                                  <p:childTnLst>
                                    <p:set>
                                      <p:cBhvr>
                                        <p:cTn id="6" dur="1" fill="hold">
                                          <p:stCondLst>
                                            <p:cond delay="0"/>
                                          </p:stCondLst>
                                        </p:cTn>
                                        <p:tgtEl>
                                          <p:spTgt spid="171022"/>
                                        </p:tgtEl>
                                        <p:attrNameLst>
                                          <p:attrName>style.visibility</p:attrName>
                                        </p:attrNameLst>
                                      </p:cBhvr>
                                      <p:to>
                                        <p:strVal val="visible"/>
                                      </p:to>
                                    </p:set>
                                    <p:anim calcmode="lin" valueType="num">
                                      <p:cBhvr additive="base">
                                        <p:cTn id="7" dur="800" fill="hold">
                                          <p:stCondLst>
                                            <p:cond delay="0"/>
                                          </p:stCondLst>
                                        </p:cTn>
                                        <p:tgtEl>
                                          <p:spTgt spid="171022"/>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1710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presetSubtype="0" fill="hold" grpId="0" nodeType="clickEffect">
                                  <p:stCondLst>
                                    <p:cond delay="0"/>
                                  </p:stCondLst>
                                  <p:iterate type="lt">
                                    <p:tmPct val="10000"/>
                                  </p:iterate>
                                  <p:childTnLst>
                                    <p:set>
                                      <p:cBhvr>
                                        <p:cTn id="12" dur="1" fill="hold">
                                          <p:stCondLst>
                                            <p:cond delay="0"/>
                                          </p:stCondLst>
                                        </p:cTn>
                                        <p:tgtEl>
                                          <p:spTgt spid="171023">
                                            <p:txEl>
                                              <p:pRg st="0" end="0"/>
                                            </p:txEl>
                                          </p:spTgt>
                                        </p:tgtEl>
                                        <p:attrNameLst>
                                          <p:attrName>style.visibility</p:attrName>
                                        </p:attrNameLst>
                                      </p:cBhvr>
                                      <p:to>
                                        <p:strVal val="visible"/>
                                      </p:to>
                                    </p:set>
                                    <p:animEffect transition="in" filter="fade">
                                      <p:cBhvr>
                                        <p:cTn id="13" dur="1000"/>
                                        <p:tgtEl>
                                          <p:spTgt spid="171023">
                                            <p:txEl>
                                              <p:pRg st="0" end="0"/>
                                            </p:txEl>
                                          </p:spTgt>
                                        </p:tgtEl>
                                      </p:cBhvr>
                                    </p:animEffect>
                                    <p:anim calcmode="lin" valueType="num">
                                      <p:cBhvr>
                                        <p:cTn id="14" dur="1000" fill="hold"/>
                                        <p:tgtEl>
                                          <p:spTgt spid="17102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171023">
                                            <p:txEl>
                                              <p:pRg st="0" end="0"/>
                                            </p:txEl>
                                          </p:spTgt>
                                        </p:tgtEl>
                                        <p:attrNameLst>
                                          <p:attrName>ppt_y</p:attrName>
                                        </p:attrNameLst>
                                      </p:cBhvr>
                                      <p:tavLst>
                                        <p:tav tm="0">
                                          <p:val>
                                            <p:strVal val="#ppt_y"/>
                                          </p:val>
                                        </p:tav>
                                        <p:tav tm="100000">
                                          <p:val>
                                            <p:strVal val="#ppt_y"/>
                                          </p:val>
                                        </p:tav>
                                      </p:tavLst>
                                    </p:anim>
                                  </p:childTnLst>
                                </p:cTn>
                              </p:par>
                              <p:par>
                                <p:cTn id="16" presetID="40" presetClass="entr" presetSubtype="0" fill="hold" grpId="0" nodeType="withEffect">
                                  <p:stCondLst>
                                    <p:cond delay="0"/>
                                  </p:stCondLst>
                                  <p:iterate type="lt">
                                    <p:tmPct val="10000"/>
                                  </p:iterate>
                                  <p:childTnLst>
                                    <p:set>
                                      <p:cBhvr>
                                        <p:cTn id="17" dur="1" fill="hold">
                                          <p:stCondLst>
                                            <p:cond delay="0"/>
                                          </p:stCondLst>
                                        </p:cTn>
                                        <p:tgtEl>
                                          <p:spTgt spid="171023">
                                            <p:txEl>
                                              <p:pRg st="1" end="1"/>
                                            </p:txEl>
                                          </p:spTgt>
                                        </p:tgtEl>
                                        <p:attrNameLst>
                                          <p:attrName>style.visibility</p:attrName>
                                        </p:attrNameLst>
                                      </p:cBhvr>
                                      <p:to>
                                        <p:strVal val="visible"/>
                                      </p:to>
                                    </p:set>
                                    <p:animEffect transition="in" filter="fade">
                                      <p:cBhvr>
                                        <p:cTn id="18" dur="1000"/>
                                        <p:tgtEl>
                                          <p:spTgt spid="171023">
                                            <p:txEl>
                                              <p:pRg st="1" end="1"/>
                                            </p:txEl>
                                          </p:spTgt>
                                        </p:tgtEl>
                                      </p:cBhvr>
                                    </p:animEffect>
                                    <p:anim calcmode="lin" valueType="num">
                                      <p:cBhvr>
                                        <p:cTn id="19" dur="1000" fill="hold"/>
                                        <p:tgtEl>
                                          <p:spTgt spid="171023">
                                            <p:txEl>
                                              <p:pRg st="1" end="1"/>
                                            </p:txEl>
                                          </p:spTgt>
                                        </p:tgtEl>
                                        <p:attrNameLst>
                                          <p:attrName>ppt_x</p:attrName>
                                        </p:attrNameLst>
                                      </p:cBhvr>
                                      <p:tavLst>
                                        <p:tav tm="0">
                                          <p:val>
                                            <p:strVal val="#ppt_x-.1"/>
                                          </p:val>
                                        </p:tav>
                                        <p:tav tm="100000">
                                          <p:val>
                                            <p:strVal val="#ppt_x"/>
                                          </p:val>
                                        </p:tav>
                                      </p:tavLst>
                                    </p:anim>
                                    <p:anim calcmode="lin" valueType="num">
                                      <p:cBhvr>
                                        <p:cTn id="20" dur="1000" fill="hold"/>
                                        <p:tgtEl>
                                          <p:spTgt spid="171023">
                                            <p:txEl>
                                              <p:pRg st="1" end="1"/>
                                            </p:txEl>
                                          </p:spTgt>
                                        </p:tgtEl>
                                        <p:attrNameLst>
                                          <p:attrName>ppt_y</p:attrName>
                                        </p:attrNameLst>
                                      </p:cBhvr>
                                      <p:tavLst>
                                        <p:tav tm="0">
                                          <p:val>
                                            <p:strVal val="#ppt_y"/>
                                          </p:val>
                                        </p:tav>
                                        <p:tav tm="100000">
                                          <p:val>
                                            <p:strVal val="#ppt_y"/>
                                          </p:val>
                                        </p:tav>
                                      </p:tavLst>
                                    </p:anim>
                                  </p:childTnLst>
                                </p:cTn>
                              </p:par>
                              <p:par>
                                <p:cTn id="21" presetID="40" presetClass="entr" presetSubtype="0" fill="hold" grpId="0" nodeType="withEffect">
                                  <p:stCondLst>
                                    <p:cond delay="0"/>
                                  </p:stCondLst>
                                  <p:iterate type="lt">
                                    <p:tmPct val="10000"/>
                                  </p:iterate>
                                  <p:childTnLst>
                                    <p:set>
                                      <p:cBhvr>
                                        <p:cTn id="22" dur="1" fill="hold">
                                          <p:stCondLst>
                                            <p:cond delay="0"/>
                                          </p:stCondLst>
                                        </p:cTn>
                                        <p:tgtEl>
                                          <p:spTgt spid="171023">
                                            <p:txEl>
                                              <p:pRg st="2" end="2"/>
                                            </p:txEl>
                                          </p:spTgt>
                                        </p:tgtEl>
                                        <p:attrNameLst>
                                          <p:attrName>style.visibility</p:attrName>
                                        </p:attrNameLst>
                                      </p:cBhvr>
                                      <p:to>
                                        <p:strVal val="visible"/>
                                      </p:to>
                                    </p:set>
                                    <p:animEffect transition="in" filter="fade">
                                      <p:cBhvr>
                                        <p:cTn id="23" dur="1000"/>
                                        <p:tgtEl>
                                          <p:spTgt spid="171023">
                                            <p:txEl>
                                              <p:pRg st="2" end="2"/>
                                            </p:txEl>
                                          </p:spTgt>
                                        </p:tgtEl>
                                      </p:cBhvr>
                                    </p:animEffect>
                                    <p:anim calcmode="lin" valueType="num">
                                      <p:cBhvr>
                                        <p:cTn id="24" dur="1000" fill="hold"/>
                                        <p:tgtEl>
                                          <p:spTgt spid="171023">
                                            <p:txEl>
                                              <p:pRg st="2" end="2"/>
                                            </p:txEl>
                                          </p:spTgt>
                                        </p:tgtEl>
                                        <p:attrNameLst>
                                          <p:attrName>ppt_x</p:attrName>
                                        </p:attrNameLst>
                                      </p:cBhvr>
                                      <p:tavLst>
                                        <p:tav tm="0">
                                          <p:val>
                                            <p:strVal val="#ppt_x-.1"/>
                                          </p:val>
                                        </p:tav>
                                        <p:tav tm="100000">
                                          <p:val>
                                            <p:strVal val="#ppt_x"/>
                                          </p:val>
                                        </p:tav>
                                      </p:tavLst>
                                    </p:anim>
                                    <p:anim calcmode="lin" valueType="num">
                                      <p:cBhvr>
                                        <p:cTn id="25" dur="1000" fill="hold"/>
                                        <p:tgtEl>
                                          <p:spTgt spid="171023">
                                            <p:txEl>
                                              <p:pRg st="2" end="2"/>
                                            </p:txEl>
                                          </p:spTgt>
                                        </p:tgtEl>
                                        <p:attrNameLst>
                                          <p:attrName>ppt_y</p:attrName>
                                        </p:attrNameLst>
                                      </p:cBhvr>
                                      <p:tavLst>
                                        <p:tav tm="0">
                                          <p:val>
                                            <p:strVal val="#ppt_y"/>
                                          </p:val>
                                        </p:tav>
                                        <p:tav tm="100000">
                                          <p:val>
                                            <p:strVal val="#ppt_y"/>
                                          </p:val>
                                        </p:tav>
                                      </p:tavLst>
                                    </p:anim>
                                  </p:childTnLst>
                                </p:cTn>
                              </p:par>
                              <p:par>
                                <p:cTn id="26" presetID="40" presetClass="entr" presetSubtype="0" fill="hold" grpId="0" nodeType="withEffect">
                                  <p:stCondLst>
                                    <p:cond delay="0"/>
                                  </p:stCondLst>
                                  <p:iterate type="lt">
                                    <p:tmPct val="10000"/>
                                  </p:iterate>
                                  <p:childTnLst>
                                    <p:set>
                                      <p:cBhvr>
                                        <p:cTn id="27" dur="1" fill="hold">
                                          <p:stCondLst>
                                            <p:cond delay="0"/>
                                          </p:stCondLst>
                                        </p:cTn>
                                        <p:tgtEl>
                                          <p:spTgt spid="171023">
                                            <p:txEl>
                                              <p:pRg st="3" end="3"/>
                                            </p:txEl>
                                          </p:spTgt>
                                        </p:tgtEl>
                                        <p:attrNameLst>
                                          <p:attrName>style.visibility</p:attrName>
                                        </p:attrNameLst>
                                      </p:cBhvr>
                                      <p:to>
                                        <p:strVal val="visible"/>
                                      </p:to>
                                    </p:set>
                                    <p:animEffect transition="in" filter="fade">
                                      <p:cBhvr>
                                        <p:cTn id="28" dur="1000"/>
                                        <p:tgtEl>
                                          <p:spTgt spid="171023">
                                            <p:txEl>
                                              <p:pRg st="3" end="3"/>
                                            </p:txEl>
                                          </p:spTgt>
                                        </p:tgtEl>
                                      </p:cBhvr>
                                    </p:animEffect>
                                    <p:anim calcmode="lin" valueType="num">
                                      <p:cBhvr>
                                        <p:cTn id="29" dur="1000" fill="hold"/>
                                        <p:tgtEl>
                                          <p:spTgt spid="171023">
                                            <p:txEl>
                                              <p:pRg st="3" end="3"/>
                                            </p:txEl>
                                          </p:spTgt>
                                        </p:tgtEl>
                                        <p:attrNameLst>
                                          <p:attrName>ppt_x</p:attrName>
                                        </p:attrNameLst>
                                      </p:cBhvr>
                                      <p:tavLst>
                                        <p:tav tm="0">
                                          <p:val>
                                            <p:strVal val="#ppt_x-.1"/>
                                          </p:val>
                                        </p:tav>
                                        <p:tav tm="100000">
                                          <p:val>
                                            <p:strVal val="#ppt_x"/>
                                          </p:val>
                                        </p:tav>
                                      </p:tavLst>
                                    </p:anim>
                                    <p:anim calcmode="lin" valueType="num">
                                      <p:cBhvr>
                                        <p:cTn id="30" dur="1000" fill="hold"/>
                                        <p:tgtEl>
                                          <p:spTgt spid="171023">
                                            <p:txEl>
                                              <p:pRg st="3" end="3"/>
                                            </p:txEl>
                                          </p:spTgt>
                                        </p:tgtEl>
                                        <p:attrNameLst>
                                          <p:attrName>ppt_y</p:attrName>
                                        </p:attrNameLst>
                                      </p:cBhvr>
                                      <p:tavLst>
                                        <p:tav tm="0">
                                          <p:val>
                                            <p:strVal val="#ppt_y"/>
                                          </p:val>
                                        </p:tav>
                                        <p:tav tm="100000">
                                          <p:val>
                                            <p:strVal val="#ppt_y"/>
                                          </p:val>
                                        </p:tav>
                                      </p:tavLst>
                                    </p:anim>
                                  </p:childTnLst>
                                </p:cTn>
                              </p:par>
                              <p:par>
                                <p:cTn id="31" presetID="40" presetClass="entr" presetSubtype="0" fill="hold" grpId="0" nodeType="withEffect">
                                  <p:stCondLst>
                                    <p:cond delay="0"/>
                                  </p:stCondLst>
                                  <p:iterate type="lt">
                                    <p:tmPct val="10000"/>
                                  </p:iterate>
                                  <p:childTnLst>
                                    <p:set>
                                      <p:cBhvr>
                                        <p:cTn id="32" dur="1" fill="hold">
                                          <p:stCondLst>
                                            <p:cond delay="0"/>
                                          </p:stCondLst>
                                        </p:cTn>
                                        <p:tgtEl>
                                          <p:spTgt spid="171023">
                                            <p:txEl>
                                              <p:pRg st="4" end="4"/>
                                            </p:txEl>
                                          </p:spTgt>
                                        </p:tgtEl>
                                        <p:attrNameLst>
                                          <p:attrName>style.visibility</p:attrName>
                                        </p:attrNameLst>
                                      </p:cBhvr>
                                      <p:to>
                                        <p:strVal val="visible"/>
                                      </p:to>
                                    </p:set>
                                    <p:animEffect transition="in" filter="fade">
                                      <p:cBhvr>
                                        <p:cTn id="33" dur="1000"/>
                                        <p:tgtEl>
                                          <p:spTgt spid="171023">
                                            <p:txEl>
                                              <p:pRg st="4" end="4"/>
                                            </p:txEl>
                                          </p:spTgt>
                                        </p:tgtEl>
                                      </p:cBhvr>
                                    </p:animEffect>
                                    <p:anim calcmode="lin" valueType="num">
                                      <p:cBhvr>
                                        <p:cTn id="34" dur="1000" fill="hold"/>
                                        <p:tgtEl>
                                          <p:spTgt spid="171023">
                                            <p:txEl>
                                              <p:pRg st="4" end="4"/>
                                            </p:txEl>
                                          </p:spTgt>
                                        </p:tgtEl>
                                        <p:attrNameLst>
                                          <p:attrName>ppt_x</p:attrName>
                                        </p:attrNameLst>
                                      </p:cBhvr>
                                      <p:tavLst>
                                        <p:tav tm="0">
                                          <p:val>
                                            <p:strVal val="#ppt_x-.1"/>
                                          </p:val>
                                        </p:tav>
                                        <p:tav tm="100000">
                                          <p:val>
                                            <p:strVal val="#ppt_x"/>
                                          </p:val>
                                        </p:tav>
                                      </p:tavLst>
                                    </p:anim>
                                    <p:anim calcmode="lin" valueType="num">
                                      <p:cBhvr>
                                        <p:cTn id="35" dur="1000" fill="hold"/>
                                        <p:tgtEl>
                                          <p:spTgt spid="17102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22" grpId="0"/>
      <p:bldP spid="171023" grpId="0" build="p">
        <p:tmplLst>
          <p:tmpl lvl="1">
            <p:tnLst>
              <p:par>
                <p:cTn presetID="40" presetClass="entr" presetSubtype="0" fill="hold" nodeType="click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2">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3">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4">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5">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Lst>
      </p:bldP>
    </p:bldLst>
  </p:timing>
  <p:hf hdr="0"/>
  <p:txStyles>
    <p:titleStyle>
      <a:lvl1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2pPr>
      <a:lvl3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3pPr>
      <a:lvl4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4pPr>
      <a:lvl5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5pPr>
      <a:lvl6pPr marL="4572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6pPr>
      <a:lvl7pPr marL="9144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7pPr>
      <a:lvl8pPr marL="13716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8pPr>
      <a:lvl9pPr marL="18288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9pPr>
    </p:titleStyle>
    <p:bodyStyle>
      <a:lvl1pPr marL="342900" indent="-342900" algn="r" rtl="1" eaLnBrk="0" fontAlgn="base" hangingPunct="0">
        <a:spcBef>
          <a:spcPct val="20000"/>
        </a:spcBef>
        <a:spcAft>
          <a:spcPct val="0"/>
        </a:spcAft>
        <a:buClr>
          <a:schemeClr val="hlink"/>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r" rtl="1" eaLnBrk="0" fontAlgn="base" hangingPunct="0">
        <a:spcBef>
          <a:spcPct val="20000"/>
        </a:spcBef>
        <a:spcAft>
          <a:spcPct val="0"/>
        </a:spcAft>
        <a:buClr>
          <a:schemeClr val="accent2"/>
        </a:buClr>
        <a:buFont typeface="Wingdings" pitchFamily="2" charset="2"/>
        <a:buChar char="§"/>
        <a:defRPr sz="2800">
          <a:solidFill>
            <a:schemeClr val="tx1"/>
          </a:solidFill>
          <a:effectLst>
            <a:outerShdw blurRad="38100" dist="38100" dir="2700000" algn="tl">
              <a:srgbClr val="000000"/>
            </a:outerShdw>
          </a:effectLst>
          <a:latin typeface="+mn-lt"/>
          <a:cs typeface="+mn-cs"/>
        </a:defRPr>
      </a:lvl2pPr>
      <a:lvl3pPr marL="1143000" indent="-228600" algn="r" rtl="1"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cs typeface="+mn-cs"/>
        </a:defRPr>
      </a:lvl3pPr>
      <a:lvl4pPr marL="1600200" indent="-228600" algn="r" rtl="1" eaLnBrk="0" fontAlgn="base" hangingPunct="0">
        <a:spcBef>
          <a:spcPct val="20000"/>
        </a:spcBef>
        <a:spcAft>
          <a:spcPct val="0"/>
        </a:spcAft>
        <a:buClr>
          <a:schemeClr val="accent2"/>
        </a:buClr>
        <a:buFont typeface="Wingdings" pitchFamily="2" charset="2"/>
        <a:buChar char="§"/>
        <a:defRPr sz="2000">
          <a:solidFill>
            <a:schemeClr val="tx1"/>
          </a:solidFill>
          <a:effectLst>
            <a:outerShdw blurRad="38100" dist="38100" dir="2700000" algn="tl">
              <a:srgbClr val="000000"/>
            </a:outerShdw>
          </a:effectLst>
          <a:latin typeface="+mn-lt"/>
          <a:cs typeface="+mn-cs"/>
        </a:defRPr>
      </a:lvl4pPr>
      <a:lvl5pPr marL="2057400" indent="-228600" algn="r" rtl="1"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5pPr>
      <a:lvl6pPr marL="25146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6pPr>
      <a:lvl7pPr marL="29718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7pPr>
      <a:lvl8pPr marL="34290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8pPr>
      <a:lvl9pPr marL="38862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jpeg"/><Relationship Id="rId3" Type="http://schemas.openxmlformats.org/officeDocument/2006/relationships/image" Target="../media/image1.wmf"/><Relationship Id="rId7" Type="http://schemas.openxmlformats.org/officeDocument/2006/relationships/image" Target="../media/image5.png"/><Relationship Id="rId12" Type="http://schemas.openxmlformats.org/officeDocument/2006/relationships/image" Target="../media/image10.jpeg"/><Relationship Id="rId2" Type="http://schemas.openxmlformats.org/officeDocument/2006/relationships/notesSlide" Target="../notesSlides/notesSlide1.xml"/><Relationship Id="rId16"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jpeg"/><Relationship Id="rId15" Type="http://schemas.openxmlformats.org/officeDocument/2006/relationships/image" Target="../media/image1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image" Target="../media/image12.jpeg"/></Relationships>
</file>

<file path=ppt/slides/_rels/slide10.xml.rels><?xml version="1.0" encoding="UTF-8" standalone="yes"?>
<Relationships xmlns="http://schemas.openxmlformats.org/package/2006/relationships"><Relationship Id="rId3" Type="http://schemas.openxmlformats.org/officeDocument/2006/relationships/hyperlink" Target="http://sph.unc.edu/hb/hb-department-overview/historical-timeline/" TargetMode="External"/><Relationship Id="rId2" Type="http://schemas.openxmlformats.org/officeDocument/2006/relationships/hyperlink" Target="http://www.saudiembassy.net/about/country-information/education/" TargetMode="Externa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hyperlink" Target="http://onlinelibrary.wiley.com/journal/10.1111/(ISSN)1746-1561"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hyperlink" Target="http://www.thriveri.or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www.education.nh.gov/instruction/school_health/health_coord_education.htm"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ph.unc.edu/hb/hb-department-overview/historical-timeline/"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saudiembassy.net/about/country-information/education/"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hyperlink" Target="http://www.saudiembassy.net/about/country-information/education" TargetMode="Externa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8" Type="http://schemas.openxmlformats.org/officeDocument/2006/relationships/hyperlink" Target="http://fac.ksu.edu.sa/ejohali/course/163772" TargetMode="External"/><Relationship Id="rId3" Type="http://schemas.openxmlformats.org/officeDocument/2006/relationships/hyperlink" Target="mailto:Johali59@hotmail.com" TargetMode="External"/><Relationship Id="rId7" Type="http://schemas.openxmlformats.org/officeDocument/2006/relationships/image" Target="../media/image4.jpeg"/><Relationship Id="rId2" Type="http://schemas.openxmlformats.org/officeDocument/2006/relationships/hyperlink" Target="http://faculty.ksu.edu.sa/JOHALI/default.aspx" TargetMode="External"/><Relationship Id="rId1" Type="http://schemas.openxmlformats.org/officeDocument/2006/relationships/slideLayout" Target="../slideLayouts/slideLayout1.xml"/><Relationship Id="rId6" Type="http://schemas.openxmlformats.org/officeDocument/2006/relationships/image" Target="../media/image1.wmf"/><Relationship Id="rId5" Type="http://schemas.openxmlformats.org/officeDocument/2006/relationships/hyperlink" Target="https://twitter.com/TheNature2011" TargetMode="External"/><Relationship Id="rId4" Type="http://schemas.openxmlformats.org/officeDocument/2006/relationships/hyperlink" Target="http://sa.linkedin.com/pub/eisa-johali/31/3a6/896"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www.moe.gov.sa/femaleeduagency/Pages/default.aspx" TargetMode="External"/><Relationship Id="rId5" Type="http://schemas.openxmlformats.org/officeDocument/2006/relationships/hyperlink" Target="http://www.mohe.gov.sa/en/default.aspx" TargetMode="External"/><Relationship Id="rId4" Type="http://schemas.openxmlformats.org/officeDocument/2006/relationships/hyperlink" Target="http://www2.moe.gov.sa/english/Pages/Default.htm"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hyperlink" Target="http://news.yahoo.com/king-salman-pledges-no-change-saudi-direction-093749369.html" TargetMode="External"/><Relationship Id="rId7" Type="http://schemas.openxmlformats.org/officeDocument/2006/relationships/hyperlink" Target="http://news.yahoo.com/saudi-king-abdullah-dies-salman-ruler-093036281.htm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online.wsj.com/articles/karen-elliott-house-a-smooth-saudi-succession-but-a-rough-road-ahead-1422055069?ru=yahoo?mod=yahoo_itp" TargetMode="External"/><Relationship Id="rId11" Type="http://schemas.openxmlformats.org/officeDocument/2006/relationships/hyperlink" Target="http://news.yahoo.com/saudi-king-announces-major-government-shake-royal-decrees-220346263.htm" TargetMode="External"/><Relationship Id="rId5" Type="http://schemas.openxmlformats.org/officeDocument/2006/relationships/hyperlink" Target="http://news.yahoo.com/saudi-king-promises-continue-predecessors-policies-090648460.html" TargetMode="External"/><Relationship Id="rId10" Type="http://schemas.openxmlformats.org/officeDocument/2006/relationships/image" Target="../media/image28.jpeg"/><Relationship Id="rId4" Type="http://schemas.openxmlformats.org/officeDocument/2006/relationships/hyperlink" Target="http://news.yahoo.com/saudi-king-appoints-mohammed-bin-nayef-second-crown-100049800.html" TargetMode="External"/><Relationship Id="rId9"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en.wikipedia.org/w/index.php?title=Classroom_teaching&amp;action=edit&amp;redlink=1" TargetMode="External"/><Relationship Id="rId3" Type="http://schemas.openxmlformats.org/officeDocument/2006/relationships/hyperlink" Target="http://en.wikipedia.org/wiki/Health" TargetMode="External"/><Relationship Id="rId7" Type="http://schemas.openxmlformats.org/officeDocument/2006/relationships/hyperlink" Target="http://en.wikipedia.org/wiki/Health_education"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en.wikipedia.org/wiki/Education" TargetMode="External"/><Relationship Id="rId11" Type="http://schemas.openxmlformats.org/officeDocument/2006/relationships/hyperlink" Target="http://en.wikipedia.org/wiki/School_health_education" TargetMode="External"/><Relationship Id="rId5" Type="http://schemas.openxmlformats.org/officeDocument/2006/relationships/hyperlink" Target="http://en.wikipedia.org/wiki/School" TargetMode="External"/><Relationship Id="rId10" Type="http://schemas.openxmlformats.org/officeDocument/2006/relationships/hyperlink" Target="http://en.wikipedia.org/wiki/Medical_practice" TargetMode="External"/><Relationship Id="rId4" Type="http://schemas.openxmlformats.org/officeDocument/2006/relationships/hyperlink" Target="http://en.wikipedia.org/wiki/Student" TargetMode="External"/><Relationship Id="rId9" Type="http://schemas.openxmlformats.org/officeDocument/2006/relationships/hyperlink" Target="http://en.wikipedia.org/wiki/Hygiene"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en.wikipedia.org/wiki/Scientific_literature" TargetMode="External"/><Relationship Id="rId3" Type="http://schemas.openxmlformats.org/officeDocument/2006/relationships/hyperlink" Target="http://en.wikipedia.org/wiki/Empowerment" TargetMode="External"/><Relationship Id="rId7" Type="http://schemas.openxmlformats.org/officeDocument/2006/relationships/hyperlink" Target="http://en.wikipedia.org/wiki/Illness"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en.wikipedia.org/wiki/Disease_prevention" TargetMode="External"/><Relationship Id="rId5" Type="http://schemas.openxmlformats.org/officeDocument/2006/relationships/hyperlink" Target="http://en.wikipedia.org/wiki/Patient_care" TargetMode="External"/><Relationship Id="rId4" Type="http://schemas.openxmlformats.org/officeDocument/2006/relationships/hyperlink" Target="http://en.wikipedia.org/wiki/School_health_education" TargetMode="External"/><Relationship Id="rId9" Type="http://schemas.openxmlformats.org/officeDocument/2006/relationships/hyperlink" Target="http://en.wikipedia.org/wiki/Health_promotion"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9.jpeg"/><Relationship Id="rId7" Type="http://schemas.openxmlformats.org/officeDocument/2006/relationships/hyperlink" Target="http://sph.unc.edu/hb/hb-department-overview/historical-timeline/"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1.jpeg"/><Relationship Id="rId4" Type="http://schemas.openxmlformats.org/officeDocument/2006/relationships/image" Target="../media/image30.jpeg"/><Relationship Id="rId9"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rchsd.org/health-articles/school-counselors/"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www.cdc.gov/HealthyYouth/CSHP/comprehensive_ed.htm"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42.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41.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45.gif"/><Relationship Id="rId3" Type="http://schemas.openxmlformats.org/officeDocument/2006/relationships/hyperlink" Target="http://www.cdc.gov/minorityhealth/CHDIReport.html" TargetMode="External"/><Relationship Id="rId7" Type="http://schemas.openxmlformats.org/officeDocument/2006/relationships/image" Target="../media/image11.jpeg"/><Relationship Id="rId12" Type="http://schemas.openxmlformats.org/officeDocument/2006/relationships/image" Target="../media/image44.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3.jpeg"/><Relationship Id="rId11" Type="http://schemas.openxmlformats.org/officeDocument/2006/relationships/image" Target="../media/image12.jpeg"/><Relationship Id="rId5" Type="http://schemas.openxmlformats.org/officeDocument/2006/relationships/image" Target="../media/image16.png"/><Relationship Id="rId10" Type="http://schemas.openxmlformats.org/officeDocument/2006/relationships/image" Target="../media/image6.jpeg"/><Relationship Id="rId4" Type="http://schemas.openxmlformats.org/officeDocument/2006/relationships/image" Target="../media/image42.jpeg"/><Relationship Id="rId9" Type="http://schemas.openxmlformats.org/officeDocument/2006/relationships/image" Target="../media/image9.jpeg"/></Relationships>
</file>

<file path=ppt/slides/_rels/slide46.xml.rels><?xml version="1.0" encoding="UTF-8" standalone="yes"?>
<Relationships xmlns="http://schemas.openxmlformats.org/package/2006/relationships"><Relationship Id="rId3" Type="http://schemas.openxmlformats.org/officeDocument/2006/relationships/hyperlink" Target="http://www.cdc.gov/minorityhealth/CHDIReport.html" TargetMode="External"/><Relationship Id="rId2" Type="http://schemas.openxmlformats.org/officeDocument/2006/relationships/hyperlink" Target="http://www.cdc.gov/mmwr/" TargetMode="Externa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46.jpeg"/></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12.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2.jpeg"/><Relationship Id="rId4" Type="http://schemas.openxmlformats.org/officeDocument/2006/relationships/hyperlink" Target="http://www.cdc.gov/minorityhealth/CHDIReport.html" TargetMode="External"/></Relationships>
</file>

<file path=ppt/slides/_rels/slide48.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hyperlink" Target="http://www.cdc.gov/Other/disclaimer.html" TargetMode="External"/><Relationship Id="rId7" Type="http://schemas.openxmlformats.org/officeDocument/2006/relationships/hyperlink" Target="http://www.ahrq.gov/research/findings/nhqrdr/index.html" TargetMode="External"/><Relationship Id="rId12" Type="http://schemas.openxmlformats.org/officeDocument/2006/relationships/hyperlink" Target="http://www.cdc.gov/DisparitiesAnalytics/topic_table.html"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hyperlink" Target="http://minorityhealth.hhs.gov/npa/" TargetMode="External"/><Relationship Id="rId11" Type="http://schemas.openxmlformats.org/officeDocument/2006/relationships/image" Target="../media/image50.jpeg"/><Relationship Id="rId5" Type="http://schemas.openxmlformats.org/officeDocument/2006/relationships/hyperlink" Target="http://www.healthypeople.gov/" TargetMode="External"/><Relationship Id="rId10" Type="http://schemas.openxmlformats.org/officeDocument/2006/relationships/hyperlink" Target="http://www.cdc.gov/minorityhealth/CHDIReport.html" TargetMode="External"/><Relationship Id="rId4" Type="http://schemas.openxmlformats.org/officeDocument/2006/relationships/image" Target="../media/image48.png"/><Relationship Id="rId9" Type="http://schemas.openxmlformats.org/officeDocument/2006/relationships/hyperlink" Target="http://www.cdc.gov/mmwr/preview/mmwrhtml/su6203a32.htm?s_cid=su6203a32_w" TargetMode="External"/></Relationships>
</file>

<file path=ppt/slides/_rels/slide49.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hyperlink" Target="https://www.facebook.com/AmericanMedicalAssociation?fref=nf" TargetMode="External"/><Relationship Id="rId7" Type="http://schemas.openxmlformats.org/officeDocument/2006/relationships/hyperlink" Target="http://ow.ly/F3LPu" TargetMode="External"/><Relationship Id="rId2" Type="http://schemas.openxmlformats.org/officeDocument/2006/relationships/hyperlink" Target="http://www.almaany.com/en/dict/ar-en/%D8%AA%D9%8E%D8%A8%D9%8E%D8%A7%D9%8A%D9%8F%D9%86/" TargetMode="External"/><Relationship Id="rId1" Type="http://schemas.openxmlformats.org/officeDocument/2006/relationships/slideLayout" Target="../slideLayouts/slideLayout2.xml"/><Relationship Id="rId6" Type="http://schemas.openxmlformats.org/officeDocument/2006/relationships/hyperlink" Target="https://www.facebook.com/hashtag/amawire?source=feed_text&amp;story_id=10153400690680109" TargetMode="External"/><Relationship Id="rId5" Type="http://schemas.openxmlformats.org/officeDocument/2006/relationships/hyperlink" Target="http://l.facebook.com/l.php?u=http://goo.gl/BepRKA&amp;h=sAQFQzdEY&amp;enc=AZNjzrssOQZWqjSrtgkcL1kOi-M9-27WUK7cVe9vTfCIlacNN0CcI1xlK_XbazoeTY-iv76-CyGJgLu_aVDWJwh9RYGTrohitnwpwNJE_jXrtXNEaA9-sCmVvQ1QK2eTJlxo8bUzQxGwVl9OgwWlYkmyPSgxmc-CC009kFb8hVrPIA&amp;s=1" TargetMode="External"/><Relationship Id="rId4" Type="http://schemas.openxmlformats.org/officeDocument/2006/relationships/hyperlink" Target="https://www.facebook.com/AmericanMedicalAssociation/posts/10153400690680109" TargetMode="External"/><Relationship Id="rId9" Type="http://schemas.openxmlformats.org/officeDocument/2006/relationships/hyperlink" Target="https://www.facebook.com/search/str/disparities%20and%20inequalities%20in%20quran/keywords_to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colleges.ksu.edu.sa/AppliedMedicalSciences/CommunityHealthSciences/Pages/HEcdis.aspx"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cams.ksu.edu.sa/en/node/1057" TargetMode="External"/><Relationship Id="rId4" Type="http://schemas.openxmlformats.org/officeDocument/2006/relationships/hyperlink" Target="http://colleges.ksu.edu.sa/AppliedMedicalSciences/CommunityHealthSciences/Documents/CHHE%5b1%5d.pdf" TargetMode="Externa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6.png"/><Relationship Id="rId5" Type="http://schemas.openxmlformats.org/officeDocument/2006/relationships/hyperlink" Target="http://www.cdc.gov/healthyyouth/npao/pdf/presentationslides.pdf" TargetMode="External"/><Relationship Id="rId4" Type="http://schemas.openxmlformats.org/officeDocument/2006/relationships/oleObject" Target="../embeddings/oleObject1.bin"/></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hyperlink" Target="http://www.cdc.gov/healthyyouth/npao/physical.htm" TargetMode="External"/><Relationship Id="rId13" Type="http://schemas.openxmlformats.org/officeDocument/2006/relationships/image" Target="../media/image58.gif"/><Relationship Id="rId18" Type="http://schemas.openxmlformats.org/officeDocument/2006/relationships/hyperlink" Target="http://www.cdc.gov/healthyyouth/npao/professional.htm" TargetMode="External"/><Relationship Id="rId3" Type="http://schemas.openxmlformats.org/officeDocument/2006/relationships/image" Target="../media/image53.gif"/><Relationship Id="rId7" Type="http://schemas.openxmlformats.org/officeDocument/2006/relationships/image" Target="../media/image55.gif"/><Relationship Id="rId12" Type="http://schemas.openxmlformats.org/officeDocument/2006/relationships/hyperlink" Target="http://www.cdc.gov/healthyyouth/npao/healthserv.htm" TargetMode="External"/><Relationship Id="rId17" Type="http://schemas.openxmlformats.org/officeDocument/2006/relationships/image" Target="../media/image60.gif"/><Relationship Id="rId2" Type="http://schemas.openxmlformats.org/officeDocument/2006/relationships/hyperlink" Target="http://www.cdc.gov/healthyyouth/npao/policy.htm" TargetMode="External"/><Relationship Id="rId16" Type="http://schemas.openxmlformats.org/officeDocument/2006/relationships/hyperlink" Target="http://www.cdc.gov/healthyyouth/npao/schoolemployee.htm" TargetMode="External"/><Relationship Id="rId1" Type="http://schemas.openxmlformats.org/officeDocument/2006/relationships/slideLayout" Target="../slideLayouts/slideLayout2.xml"/><Relationship Id="rId6" Type="http://schemas.openxmlformats.org/officeDocument/2006/relationships/hyperlink" Target="http://www.cdc.gov/healthyyouth/npao/nutritionservices.htm" TargetMode="External"/><Relationship Id="rId11" Type="http://schemas.openxmlformats.org/officeDocument/2006/relationships/image" Target="../media/image57.gif"/><Relationship Id="rId5" Type="http://schemas.openxmlformats.org/officeDocument/2006/relationships/image" Target="../media/image54.gif"/><Relationship Id="rId15" Type="http://schemas.openxmlformats.org/officeDocument/2006/relationships/image" Target="../media/image59.gif"/><Relationship Id="rId10" Type="http://schemas.openxmlformats.org/officeDocument/2006/relationships/hyperlink" Target="http://www.cdc.gov/healthyyouth/npao/healthed.htm" TargetMode="External"/><Relationship Id="rId19" Type="http://schemas.openxmlformats.org/officeDocument/2006/relationships/image" Target="../media/image61.gif"/><Relationship Id="rId4" Type="http://schemas.openxmlformats.org/officeDocument/2006/relationships/hyperlink" Target="http://www.cdc.gov/healthyyouth/npao/schoolenvironment.htm" TargetMode="External"/><Relationship Id="rId9" Type="http://schemas.openxmlformats.org/officeDocument/2006/relationships/image" Target="../media/image56.gif"/><Relationship Id="rId14" Type="http://schemas.openxmlformats.org/officeDocument/2006/relationships/hyperlink" Target="http://www.cdc.gov/healthyyouth/npao/family.htm" TargetMode="Externa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package" Target="../embeddings/Microsoft_Office_PowerPoint_Slide1.sldx"/><Relationship Id="rId4" Type="http://schemas.openxmlformats.org/officeDocument/2006/relationships/image" Target="../media/image63.png"/></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www.cdc.gov/foodsafety/" TargetMode="External"/><Relationship Id="rId7" Type="http://schemas.openxmlformats.org/officeDocument/2006/relationships/hyperlink" Target="http://www.cdc.gov/vaccines/" TargetMode="External"/><Relationship Id="rId2" Type="http://schemas.openxmlformats.org/officeDocument/2006/relationships/hyperlink" Target="http://www.cdc.gov/healthyyouth/index.htm" TargetMode="External"/><Relationship Id="rId1" Type="http://schemas.openxmlformats.org/officeDocument/2006/relationships/slideLayout" Target="../slideLayouts/slideLayout2.xml"/><Relationship Id="rId6" Type="http://schemas.openxmlformats.org/officeDocument/2006/relationships/hyperlink" Target="http://www.cdc.gov/tobacco/" TargetMode="External"/><Relationship Id="rId5" Type="http://schemas.openxmlformats.org/officeDocument/2006/relationships/hyperlink" Target="http://www.cdc.gov/obesity/index.html" TargetMode="External"/><Relationship Id="rId4" Type="http://schemas.openxmlformats.org/officeDocument/2006/relationships/hyperlink" Target="http://www.cdc.gov/healthyweight/" TargetMode="External"/><Relationship Id="rId9" Type="http://schemas.openxmlformats.org/officeDocument/2006/relationships/hyperlink" Target="http://www.cdc.gov/HealthyLiving/" TargetMode="External"/></Relationships>
</file>

<file path=ppt/slides/_rels/slide57.xml.rels><?xml version="1.0" encoding="UTF-8" standalone="yes"?>
<Relationships xmlns="http://schemas.openxmlformats.org/package/2006/relationships"><Relationship Id="rId8" Type="http://schemas.openxmlformats.org/officeDocument/2006/relationships/hyperlink" Target="http://www.cdc.gov/nccdphp/dnpa/nutrition/nutrition_for_everyone/bonehealth/" TargetMode="External"/><Relationship Id="rId13" Type="http://schemas.openxmlformats.org/officeDocument/2006/relationships/hyperlink" Target="http://www.cdc.gov/ncbddd/disabilityandhealth/index.html" TargetMode="External"/><Relationship Id="rId18" Type="http://schemas.openxmlformats.org/officeDocument/2006/relationships/hyperlink" Target="http://www.cdc.gov/healthyweight/index.html" TargetMode="External"/><Relationship Id="rId3" Type="http://schemas.openxmlformats.org/officeDocument/2006/relationships/hyperlink" Target="http://www.cdc.gov/drugresistance/" TargetMode="External"/><Relationship Id="rId21" Type="http://schemas.openxmlformats.org/officeDocument/2006/relationships/hyperlink" Target="http://www.cdc.gov/wisewoman/" TargetMode="External"/><Relationship Id="rId7" Type="http://schemas.openxmlformats.org/officeDocument/2006/relationships/hyperlink" Target="http://www.cdc.gov/breastfeeding/" TargetMode="External"/><Relationship Id="rId12" Type="http://schemas.openxmlformats.org/officeDocument/2006/relationships/hyperlink" Target="http://www.cdc.gov/diabetes/consumer/prevent.htm" TargetMode="External"/><Relationship Id="rId17" Type="http://schemas.openxmlformats.org/officeDocument/2006/relationships/hyperlink" Target="http://www.cdc.gov/foodsafety/" TargetMode="External"/><Relationship Id="rId2" Type="http://schemas.openxmlformats.org/officeDocument/2006/relationships/hyperlink" Target="http://www.cdc.gov/alcohol/" TargetMode="External"/><Relationship Id="rId16" Type="http://schemas.openxmlformats.org/officeDocument/2006/relationships/hyperlink" Target="http://www.cdc.gov/healthycommunitiesprogram/" TargetMode="External"/><Relationship Id="rId20" Type="http://schemas.openxmlformats.org/officeDocument/2006/relationships/hyperlink" Target="http://www.cdc.gov/bloodpressure/" TargetMode="External"/><Relationship Id="rId1" Type="http://schemas.openxmlformats.org/officeDocument/2006/relationships/slideLayout" Target="../slideLayouts/slideLayout2.xml"/><Relationship Id="rId6" Type="http://schemas.openxmlformats.org/officeDocument/2006/relationships/hyperlink" Target="http://www.cdc.gov/healthyweight/assessing/bmi/index.html" TargetMode="External"/><Relationship Id="rId11" Type="http://schemas.openxmlformats.org/officeDocument/2006/relationships/hyperlink" Target="http://www.cdc.gov/cancer/crccp/" TargetMode="External"/><Relationship Id="rId5" Type="http://schemas.openxmlformats.org/officeDocument/2006/relationships/hyperlink" Target="http://www.cdc.gov/ncbddd/bd/" TargetMode="External"/><Relationship Id="rId15" Type="http://schemas.openxmlformats.org/officeDocument/2006/relationships/hyperlink" Target="http://www.cdc.gov/ncbddd/folicacid/" TargetMode="External"/><Relationship Id="rId10" Type="http://schemas.openxmlformats.org/officeDocument/2006/relationships/hyperlink" Target="http://www.cdc.gov/minorityhealth/CHDIReport.html" TargetMode="External"/><Relationship Id="rId19" Type="http://schemas.openxmlformats.org/officeDocument/2006/relationships/hyperlink" Target="http://www.cdc.gov/heartdisease/index.htm" TargetMode="External"/><Relationship Id="rId4" Type="http://schemas.openxmlformats.org/officeDocument/2006/relationships/hyperlink" Target="http://www.cdc.gov/arthritis/" TargetMode="External"/><Relationship Id="rId9" Type="http://schemas.openxmlformats.org/officeDocument/2006/relationships/hyperlink" Target="http://www.cdc.gov/cancer/dcpc/prevention/" TargetMode="External"/><Relationship Id="rId14" Type="http://schemas.openxmlformats.org/officeDocument/2006/relationships/hyperlink" Target="http://www.cdc.gov/nceh/" TargetMode="External"/><Relationship Id="rId22" Type="http://schemas.openxmlformats.org/officeDocument/2006/relationships/image" Target="../media/image16.png"/></Relationships>
</file>

<file path=ppt/slides/_rels/slide58.xml.rels><?xml version="1.0" encoding="UTF-8" standalone="yes"?>
<Relationships xmlns="http://schemas.openxmlformats.org/package/2006/relationships"><Relationship Id="rId8" Type="http://schemas.openxmlformats.org/officeDocument/2006/relationships/hyperlink" Target="http://www.cdc.gov/physicalactivity/everyone/" TargetMode="External"/><Relationship Id="rId13" Type="http://schemas.openxmlformats.org/officeDocument/2006/relationships/hyperlink" Target="http://www.cdc.gov/sleep/" TargetMode="External"/><Relationship Id="rId18" Type="http://schemas.openxmlformats.org/officeDocument/2006/relationships/hyperlink" Target="http://wwwnc.cdc.gov/travel/" TargetMode="External"/><Relationship Id="rId3" Type="http://schemas.openxmlformats.org/officeDocument/2006/relationships/hyperlink" Target="http://www.insurekidsnow.gov/" TargetMode="External"/><Relationship Id="rId7" Type="http://schemas.openxmlformats.org/officeDocument/2006/relationships/hyperlink" Target="http://www.cdc.gov/obesity/index.html" TargetMode="External"/><Relationship Id="rId12" Type="http://schemas.openxmlformats.org/officeDocument/2006/relationships/hyperlink" Target="http://www.cdc.gov/sexualhealth/" TargetMode="External"/><Relationship Id="rId17" Type="http://schemas.openxmlformats.org/officeDocument/2006/relationships/hyperlink" Target="http://www.cdc.gov/healthywater/swimming/" TargetMode="External"/><Relationship Id="rId2" Type="http://schemas.openxmlformats.org/officeDocument/2006/relationships/hyperlink" Target="http://www.cdc.gov/Injury/" TargetMode="External"/><Relationship Id="rId16" Type="http://schemas.openxmlformats.org/officeDocument/2006/relationships/hyperlink" Target="http://www.cdc.gov/stroke/index.htm" TargetMode="External"/><Relationship Id="rId1" Type="http://schemas.openxmlformats.org/officeDocument/2006/relationships/slideLayout" Target="../slideLayouts/slideLayout2.xml"/><Relationship Id="rId6" Type="http://schemas.openxmlformats.org/officeDocument/2006/relationships/hyperlink" Target="http://www.cdc.gov/chronicdisease/resources/publications/aag/doh.htm" TargetMode="External"/><Relationship Id="rId11" Type="http://schemas.openxmlformats.org/officeDocument/2006/relationships/hyperlink" Target="http://www.cdc.gov/reproductivehealth/" TargetMode="External"/><Relationship Id="rId5" Type="http://schemas.openxmlformats.org/officeDocument/2006/relationships/hyperlink" Target="http://www.cdc.gov/nutrition/" TargetMode="External"/><Relationship Id="rId15" Type="http://schemas.openxmlformats.org/officeDocument/2006/relationships/hyperlink" Target="http://www.cdc.gov/flu/protect/stopgerms.htm" TargetMode="External"/><Relationship Id="rId10" Type="http://schemas.openxmlformats.org/officeDocument/2006/relationships/hyperlink" Target="http://www.cdc.gov/pregnancy/index.html" TargetMode="External"/><Relationship Id="rId19" Type="http://schemas.openxmlformats.org/officeDocument/2006/relationships/hyperlink" Target="http://www.cdc.gov/vaccines/" TargetMode="External"/><Relationship Id="rId4" Type="http://schemas.openxmlformats.org/officeDocument/2006/relationships/hyperlink" Target="http://www.cdc.gov/mentalhealth/" TargetMode="External"/><Relationship Id="rId9" Type="http://schemas.openxmlformats.org/officeDocument/2006/relationships/hyperlink" Target="http://www.cdc.gov/genomics/" TargetMode="External"/><Relationship Id="rId14" Type="http://schemas.openxmlformats.org/officeDocument/2006/relationships/hyperlink" Target="http://www.cdc.gov/tobacco/"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www.cdc.gov/healthyyouth/profiles/index.htm"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8" Type="http://schemas.openxmlformats.org/officeDocument/2006/relationships/hyperlink" Target="http://bcove.me/rl99d5y9" TargetMode="External"/><Relationship Id="rId3" Type="http://schemas.openxmlformats.org/officeDocument/2006/relationships/hyperlink" Target="http://www.cdc.gov/healthyyouth/wscc/approach.htm" TargetMode="External"/><Relationship Id="rId7" Type="http://schemas.openxmlformats.org/officeDocument/2006/relationships/image" Target="../media/image4.jpeg"/><Relationship Id="rId2" Type="http://schemas.openxmlformats.org/officeDocument/2006/relationships/hyperlink" Target="http://www.cdc.gov/healthyyouth/health_and_academics/index.htm"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5.png"/><Relationship Id="rId4" Type="http://schemas.openxmlformats.org/officeDocument/2006/relationships/hyperlink" Target="http://www.ascd.org/whole-child.aspx"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http://www.ascd.org/whole-child.aspx" TargetMode="Externa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66.png"/><Relationship Id="rId7" Type="http://schemas.openxmlformats.org/officeDocument/2006/relationships/image" Target="../media/image4.jpe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5.png"/><Relationship Id="rId4" Type="http://schemas.openxmlformats.org/officeDocument/2006/relationships/hyperlink" Target="http://www.cdc.gov/healthyyouth/images/schoolhealth/wsccmodel.png" TargetMode="Externa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8.gi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8.gi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www.cdc.gov/healthyyouth/npao/pdf/Tips_for_Teachers_TAG508.pdf" TargetMode="External"/><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hyperlink" Target="https://www.youtube.com/watch?v=aN0Q-R6Ruw8"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s://www.researchgate.net/application.Login.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rrowheads="1"/>
          </p:cNvSpPr>
          <p:nvPr>
            <p:ph type="title"/>
          </p:nvPr>
        </p:nvSpPr>
        <p:spPr>
          <a:xfrm>
            <a:off x="2195736" y="620688"/>
            <a:ext cx="5400599" cy="864096"/>
          </a:xfrm>
        </p:spPr>
        <p:txBody>
          <a:bodyPr/>
          <a:lstStyle/>
          <a:p>
            <a:pPr algn="ctr" rtl="0"/>
            <a:r>
              <a:rPr lang="en-US" sz="1400" dirty="0" smtClean="0"/>
              <a:t>KINGDOM OF SAUDI ARABIA</a:t>
            </a:r>
            <a:br>
              <a:rPr lang="en-US" sz="1400" dirty="0" smtClean="0"/>
            </a:br>
            <a:r>
              <a:rPr lang="en-US" sz="1400" dirty="0" smtClean="0"/>
              <a:t>MINISTRY OF HIGHER EDUCTION</a:t>
            </a:r>
            <a:br>
              <a:rPr lang="en-US" sz="1400" dirty="0" smtClean="0"/>
            </a:br>
            <a:r>
              <a:rPr lang="en-US" sz="1400" dirty="0" smtClean="0"/>
              <a:t>KING SAUD UNIVERSITYCAMS \ HEALTH EDUCATION</a:t>
            </a:r>
          </a:p>
        </p:txBody>
      </p:sp>
      <p:sp>
        <p:nvSpPr>
          <p:cNvPr id="182275" name="Rectangle 3"/>
          <p:cNvSpPr>
            <a:spLocks noGrp="1" noRot="1" noChangeArrowheads="1"/>
          </p:cNvSpPr>
          <p:nvPr>
            <p:ph type="body" idx="1"/>
          </p:nvPr>
        </p:nvSpPr>
        <p:spPr>
          <a:xfrm>
            <a:off x="216024" y="1628800"/>
            <a:ext cx="8892480" cy="4464496"/>
          </a:xfrm>
        </p:spPr>
        <p:style>
          <a:lnRef idx="3">
            <a:schemeClr val="lt1"/>
          </a:lnRef>
          <a:fillRef idx="1">
            <a:schemeClr val="dk1"/>
          </a:fillRef>
          <a:effectRef idx="1">
            <a:schemeClr val="dk1"/>
          </a:effectRef>
          <a:fontRef idx="minor">
            <a:schemeClr val="lt1"/>
          </a:fontRef>
        </p:style>
        <p:txBody>
          <a:bodyPr/>
          <a:lstStyle/>
          <a:p>
            <a:pPr marL="0" indent="0" algn="ctr" rtl="0">
              <a:buNone/>
            </a:pPr>
            <a:r>
              <a:rPr lang="en-US" sz="2400" b="1" i="1" dirty="0" smtClean="0">
                <a:latin typeface="Bodoni MT Black" pitchFamily="18" charset="0"/>
              </a:rPr>
              <a:t>JohaliCHS485SCOOHE2015_2018 </a:t>
            </a:r>
            <a:r>
              <a:rPr lang="en-US" sz="2400" b="1" dirty="0" smtClean="0">
                <a:latin typeface="Bodoni MT Black" pitchFamily="18" charset="0"/>
              </a:rPr>
              <a:t> </a:t>
            </a:r>
          </a:p>
          <a:p>
            <a:pPr algn="ctr" rtl="0">
              <a:buNone/>
            </a:pPr>
            <a:r>
              <a:rPr lang="en-US" sz="2800" b="1" dirty="0" smtClean="0">
                <a:latin typeface="Bodoni MT Black" pitchFamily="18" charset="0"/>
              </a:rPr>
              <a:t>SCHOOL HEALTH EDUCATION </a:t>
            </a:r>
          </a:p>
          <a:p>
            <a:pPr algn="ctr" rtl="0">
              <a:buNone/>
            </a:pPr>
            <a:endParaRPr lang="en-US" sz="2800" b="1" dirty="0" smtClean="0">
              <a:latin typeface="Bodoni MT Black" pitchFamily="18" charset="0"/>
            </a:endParaRPr>
          </a:p>
          <a:p>
            <a:pPr algn="ctr" rtl="0">
              <a:buNone/>
            </a:pPr>
            <a:endParaRPr lang="en-US" sz="2400" b="1" dirty="0" smtClean="0">
              <a:latin typeface="Bodoni MT Black" pitchFamily="18" charset="0"/>
            </a:endParaRPr>
          </a:p>
          <a:p>
            <a:pPr algn="ctr" rtl="0">
              <a:buNone/>
            </a:pPr>
            <a:endParaRPr lang="en-US" sz="2400" b="1" dirty="0" smtClean="0">
              <a:latin typeface="Bodoni MT Black" pitchFamily="18" charset="0"/>
            </a:endParaRPr>
          </a:p>
          <a:p>
            <a:pPr algn="ctr" rtl="0">
              <a:buNone/>
            </a:pPr>
            <a:endParaRPr lang="en-US" sz="2400" b="1" dirty="0" smtClean="0">
              <a:latin typeface="Bodoni MT Black" pitchFamily="18" charset="0"/>
            </a:endParaRPr>
          </a:p>
          <a:p>
            <a:pPr algn="ctr" rtl="0">
              <a:buNone/>
            </a:pPr>
            <a:endParaRPr lang="en-US" sz="2000" b="1" i="1" dirty="0" smtClean="0">
              <a:latin typeface="Bodoni MT Black" pitchFamily="18" charset="0"/>
            </a:endParaRPr>
          </a:p>
          <a:p>
            <a:pPr algn="ctr" rtl="0">
              <a:buNone/>
            </a:pPr>
            <a:endParaRPr lang="en-US" sz="2000" b="1" i="1" dirty="0" smtClean="0">
              <a:latin typeface="Bodoni MT Black" pitchFamily="18" charset="0"/>
            </a:endParaRPr>
          </a:p>
          <a:p>
            <a:pPr algn="ctr" rtl="0">
              <a:buNone/>
            </a:pPr>
            <a:endParaRPr lang="en-US" sz="2000" b="1" i="1" dirty="0" smtClean="0">
              <a:latin typeface="Bodoni MT Black" pitchFamily="18" charset="0"/>
            </a:endParaRPr>
          </a:p>
        </p:txBody>
      </p:sp>
      <p:sp>
        <p:nvSpPr>
          <p:cNvPr id="16" name="عنصر نائب للتاريخ 15"/>
          <p:cNvSpPr>
            <a:spLocks noGrp="1"/>
          </p:cNvSpPr>
          <p:nvPr>
            <p:ph type="dt" sz="half" idx="10"/>
          </p:nvPr>
        </p:nvSpPr>
        <p:spPr/>
        <p:txBody>
          <a:bodyPr/>
          <a:lstStyle/>
          <a:p>
            <a:r>
              <a:rPr lang="ar-SA" smtClean="0"/>
              <a:t>JOHALISCOOHE2015_2018</a:t>
            </a:r>
            <a:endParaRPr lang="en-US" dirty="0"/>
          </a:p>
        </p:txBody>
      </p:sp>
      <p:sp>
        <p:nvSpPr>
          <p:cNvPr id="12" name="عنصر نائب للتذييل 4"/>
          <p:cNvSpPr>
            <a:spLocks noGrp="1"/>
          </p:cNvSpPr>
          <p:nvPr>
            <p:ph type="ftr" sz="quarter" idx="11"/>
          </p:nvPr>
        </p:nvSpPr>
        <p:spPr>
          <a:xfrm>
            <a:off x="7786678" y="6578451"/>
            <a:ext cx="1357322" cy="279549"/>
          </a:xfrm>
        </p:spPr>
        <p:txBody>
          <a:bodyPr/>
          <a:lstStyle/>
          <a:p>
            <a:r>
              <a:rPr lang="en-US" sz="1050" dirty="0" smtClean="0"/>
              <a:t>CHS485</a:t>
            </a:r>
            <a:endParaRPr lang="en-US" sz="1050" dirty="0"/>
          </a:p>
        </p:txBody>
      </p:sp>
      <p:sp>
        <p:nvSpPr>
          <p:cNvPr id="13" name="عنصر نائب لرقم الشريحة 5"/>
          <p:cNvSpPr>
            <a:spLocks noGrp="1"/>
          </p:cNvSpPr>
          <p:nvPr>
            <p:ph type="sldNum" sz="quarter" idx="12"/>
          </p:nvPr>
        </p:nvSpPr>
        <p:spPr/>
        <p:txBody>
          <a:bodyPr/>
          <a:lstStyle/>
          <a:p>
            <a:fld id="{54EFE01F-2A90-4F95-8156-3112546C6D71}" type="slidenum">
              <a:rPr lang="ar-SA" smtClean="0"/>
              <a:pPr/>
              <a:t>1</a:t>
            </a:fld>
            <a:endParaRPr lang="en-US" dirty="0"/>
          </a:p>
        </p:txBody>
      </p:sp>
      <p:pic>
        <p:nvPicPr>
          <p:cNvPr id="6152" name="Picture 5" descr="BD04972_"/>
          <p:cNvPicPr>
            <a:picLocks noChangeAspect="1" noChangeArrowheads="1"/>
          </p:cNvPicPr>
          <p:nvPr/>
        </p:nvPicPr>
        <p:blipFill>
          <a:blip r:embed="rId3" cstate="print"/>
          <a:srcRect/>
          <a:stretch>
            <a:fillRect/>
          </a:stretch>
        </p:blipFill>
        <p:spPr bwMode="auto">
          <a:xfrm>
            <a:off x="3275856" y="3356992"/>
            <a:ext cx="1800200" cy="1512168"/>
          </a:xfrm>
          <a:prstGeom prst="rect">
            <a:avLst/>
          </a:prstGeom>
          <a:noFill/>
          <a:ln w="9525">
            <a:noFill/>
            <a:miter lim="800000"/>
            <a:headEnd/>
            <a:tailEnd/>
          </a:ln>
        </p:spPr>
      </p:pic>
      <p:sp>
        <p:nvSpPr>
          <p:cNvPr id="182279" name="Rectangle 7"/>
          <p:cNvSpPr>
            <a:spLocks noChangeArrowheads="1"/>
          </p:cNvSpPr>
          <p:nvPr/>
        </p:nvSpPr>
        <p:spPr bwMode="auto">
          <a:xfrm>
            <a:off x="1763688" y="5517232"/>
            <a:ext cx="5740400" cy="360040"/>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nchorCtr="1"/>
          <a:lstStyle/>
          <a:p>
            <a:pPr algn="l" rtl="0">
              <a:defRPr/>
            </a:pPr>
            <a:r>
              <a:rPr lang="en-US" b="1" dirty="0">
                <a:solidFill>
                  <a:schemeClr val="tx1"/>
                </a:solidFill>
                <a:effectLst>
                  <a:outerShdw blurRad="38100" dist="38100" dir="2700000" algn="tl">
                    <a:srgbClr val="000000"/>
                  </a:outerShdw>
                </a:effectLst>
                <a:latin typeface="Arial Black" pitchFamily="34" charset="0"/>
                <a:cs typeface="Monotype Koufi" pitchFamily="2" charset="-78"/>
              </a:rPr>
              <a:t>EISA  ALI JOHALI      </a:t>
            </a:r>
            <a:r>
              <a:rPr lang="ar-SA" sz="2400" b="1" dirty="0">
                <a:solidFill>
                  <a:schemeClr val="tx1"/>
                </a:solidFill>
                <a:effectLst>
                  <a:outerShdw blurRad="38100" dist="38100" dir="2700000" algn="tl">
                    <a:srgbClr val="000000"/>
                  </a:outerShdw>
                </a:effectLst>
                <a:latin typeface="Arial Black" pitchFamily="34" charset="0"/>
                <a:cs typeface="Monotype Koufi" pitchFamily="2" charset="-78"/>
              </a:rPr>
              <a:t>عيسى بن علي </a:t>
            </a:r>
            <a:r>
              <a:rPr lang="ar-SA" sz="2400" b="1" dirty="0" err="1">
                <a:solidFill>
                  <a:schemeClr val="tx1"/>
                </a:solidFill>
                <a:effectLst>
                  <a:outerShdw blurRad="38100" dist="38100" dir="2700000" algn="tl">
                    <a:srgbClr val="000000"/>
                  </a:outerShdw>
                </a:effectLst>
                <a:latin typeface="Arial Black" pitchFamily="34" charset="0"/>
                <a:cs typeface="Monotype Koufi" pitchFamily="2" charset="-78"/>
              </a:rPr>
              <a:t>الجوحلي</a:t>
            </a:r>
            <a:r>
              <a:rPr lang="en-US" sz="2800" b="1" dirty="0">
                <a:solidFill>
                  <a:schemeClr val="tx1"/>
                </a:solidFill>
                <a:effectLst>
                  <a:outerShdw blurRad="38100" dist="38100" dir="2700000" algn="tl">
                    <a:srgbClr val="000000"/>
                  </a:outerShdw>
                </a:effectLst>
                <a:latin typeface="Arial Black" pitchFamily="34" charset="0"/>
                <a:cs typeface="Monotype Koufi" pitchFamily="2" charset="-78"/>
              </a:rPr>
              <a:t>  </a:t>
            </a:r>
          </a:p>
        </p:txBody>
      </p:sp>
      <p:pic>
        <p:nvPicPr>
          <p:cNvPr id="6157" name="Picture 10" descr="C:\Users\ejohali\Pictures\Header_02[1].jpg"/>
          <p:cNvPicPr preferRelativeResize="0">
            <a:picLocks noChangeArrowheads="1"/>
          </p:cNvPicPr>
          <p:nvPr/>
        </p:nvPicPr>
        <p:blipFill>
          <a:blip r:embed="rId4" cstate="print"/>
          <a:srcRect l="43294"/>
          <a:stretch>
            <a:fillRect/>
          </a:stretch>
        </p:blipFill>
        <p:spPr bwMode="auto">
          <a:xfrm>
            <a:off x="0" y="0"/>
            <a:ext cx="1979712" cy="1052736"/>
          </a:xfrm>
          <a:prstGeom prst="rect">
            <a:avLst/>
          </a:prstGeom>
          <a:noFill/>
          <a:ln w="9525">
            <a:noFill/>
            <a:miter lim="800000"/>
            <a:headEnd/>
            <a:tailEnd/>
          </a:ln>
        </p:spPr>
      </p:pic>
      <p:sp>
        <p:nvSpPr>
          <p:cNvPr id="14" name="Rectangle 7"/>
          <p:cNvSpPr>
            <a:spLocks noChangeArrowheads="1"/>
          </p:cNvSpPr>
          <p:nvPr/>
        </p:nvSpPr>
        <p:spPr bwMode="auto">
          <a:xfrm>
            <a:off x="2627313" y="-27384"/>
            <a:ext cx="4105275" cy="620712"/>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nchor="ctr"/>
          <a:lstStyle/>
          <a:p>
            <a:pPr algn="ctr">
              <a:defRPr/>
            </a:pPr>
            <a:r>
              <a:rPr lang="ar-SA" sz="28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8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17" name="مستطيل 16"/>
          <p:cNvSpPr/>
          <p:nvPr/>
        </p:nvSpPr>
        <p:spPr>
          <a:xfrm>
            <a:off x="323528" y="2636912"/>
            <a:ext cx="2808312"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rtl="0"/>
            <a:r>
              <a:rPr lang="en-US" sz="1200" b="1" i="1" dirty="0" smtClean="0">
                <a:latin typeface="Arial Black" pitchFamily="34" charset="0"/>
              </a:rPr>
              <a:t>Traditional  SCOOHE </a:t>
            </a:r>
          </a:p>
          <a:p>
            <a:pPr algn="just" rtl="0"/>
            <a:r>
              <a:rPr lang="en-US" sz="1200" b="1" i="1" dirty="0" smtClean="0">
                <a:latin typeface="Arial Black" pitchFamily="34" charset="0"/>
              </a:rPr>
              <a:t>Unhealthy_ Disparity _Inequity  </a:t>
            </a:r>
            <a:endParaRPr lang="ar-SA" sz="1200" dirty="0"/>
          </a:p>
        </p:txBody>
      </p:sp>
      <p:sp>
        <p:nvSpPr>
          <p:cNvPr id="19" name="مستطيل 18"/>
          <p:cNvSpPr/>
          <p:nvPr/>
        </p:nvSpPr>
        <p:spPr>
          <a:xfrm>
            <a:off x="5868144" y="2617748"/>
            <a:ext cx="288032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rtl="0"/>
            <a:r>
              <a:rPr lang="en-US" sz="1400" b="1" i="1" dirty="0" smtClean="0">
                <a:latin typeface="Arial Black" pitchFamily="34" charset="0"/>
              </a:rPr>
              <a:t>Millennium ZD SCOOHE</a:t>
            </a:r>
          </a:p>
          <a:p>
            <a:pPr algn="ctr" rtl="0"/>
            <a:r>
              <a:rPr lang="en-US" sz="1400" b="1" i="1" dirty="0" smtClean="0">
                <a:latin typeface="Arial Black" pitchFamily="34" charset="0"/>
              </a:rPr>
              <a:t>Perfect Healthy_ Equity</a:t>
            </a:r>
            <a:endParaRPr lang="ar-SA" sz="1400" dirty="0"/>
          </a:p>
        </p:txBody>
      </p:sp>
      <p:pic>
        <p:nvPicPr>
          <p:cNvPr id="3" name="Picture 4" descr="http://colleges.ksu.edu.sa/Arabic%20Colleges/AppliedMedicalSciences/ComenetyHealthSciencesDepartment/images/bnr%205.jpg"/>
          <p:cNvPicPr>
            <a:picLocks noChangeAspect="1" noChangeArrowheads="1"/>
          </p:cNvPicPr>
          <p:nvPr/>
        </p:nvPicPr>
        <p:blipFill>
          <a:blip r:embed="rId5" cstate="print"/>
          <a:srcRect/>
          <a:stretch>
            <a:fillRect/>
          </a:stretch>
        </p:blipFill>
        <p:spPr bwMode="auto">
          <a:xfrm>
            <a:off x="7775848" y="0"/>
            <a:ext cx="1368152" cy="980728"/>
          </a:xfrm>
          <a:prstGeom prst="rect">
            <a:avLst/>
          </a:prstGeom>
          <a:noFill/>
        </p:spPr>
      </p:pic>
      <p:sp useBgFill="1">
        <p:nvSpPr>
          <p:cNvPr id="21" name="سهم مسنن إلى اليمين 20"/>
          <p:cNvSpPr/>
          <p:nvPr/>
        </p:nvSpPr>
        <p:spPr>
          <a:xfrm>
            <a:off x="1187624" y="4941168"/>
            <a:ext cx="6840760" cy="504056"/>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i="1" dirty="0" smtClean="0"/>
              <a:t>2017</a:t>
            </a:r>
            <a:r>
              <a:rPr lang="ar-SA" sz="2000" b="1" i="1" dirty="0" smtClean="0"/>
              <a:t>_</a:t>
            </a:r>
            <a:r>
              <a:rPr lang="en-US" sz="2000" b="1" i="1" dirty="0" smtClean="0"/>
              <a:t> </a:t>
            </a:r>
            <a:r>
              <a:rPr lang="en-US" sz="2000" b="1" i="1" dirty="0" err="1" smtClean="0"/>
              <a:t>Johali</a:t>
            </a:r>
            <a:r>
              <a:rPr lang="en-US" sz="2000" b="1" i="1" dirty="0" smtClean="0"/>
              <a:t> APCHER QUALITY SCOOHE 2015</a:t>
            </a:r>
            <a:endParaRPr lang="ar-SA" sz="2000" b="1" i="1" dirty="0"/>
          </a:p>
        </p:txBody>
      </p:sp>
      <p:sp>
        <p:nvSpPr>
          <p:cNvPr id="23" name="مستطيل 22"/>
          <p:cNvSpPr/>
          <p:nvPr/>
        </p:nvSpPr>
        <p:spPr>
          <a:xfrm>
            <a:off x="2500298" y="6581001"/>
            <a:ext cx="4572000" cy="276999"/>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defPPr>
              <a:defRPr lang="en-US"/>
            </a:defPPr>
            <a:lvl1pPr algn="r" rtl="1" fontAlgn="base">
              <a:spcBef>
                <a:spcPct val="0"/>
              </a:spcBef>
              <a:spcAft>
                <a:spcPct val="0"/>
              </a:spcAft>
              <a:defRPr kern="1200">
                <a:solidFill>
                  <a:schemeClr val="dk1"/>
                </a:solidFill>
                <a:latin typeface="+mn-lt"/>
                <a:ea typeface="+mn-ea"/>
                <a:cs typeface="+mn-cs"/>
              </a:defRPr>
            </a:lvl1pPr>
            <a:lvl2pPr marL="457200" algn="r" rtl="1" fontAlgn="base">
              <a:spcBef>
                <a:spcPct val="0"/>
              </a:spcBef>
              <a:spcAft>
                <a:spcPct val="0"/>
              </a:spcAft>
              <a:defRPr kern="1200">
                <a:solidFill>
                  <a:schemeClr val="dk1"/>
                </a:solidFill>
                <a:latin typeface="+mn-lt"/>
                <a:ea typeface="+mn-ea"/>
                <a:cs typeface="+mn-cs"/>
              </a:defRPr>
            </a:lvl2pPr>
            <a:lvl3pPr marL="914400" algn="r" rtl="1" fontAlgn="base">
              <a:spcBef>
                <a:spcPct val="0"/>
              </a:spcBef>
              <a:spcAft>
                <a:spcPct val="0"/>
              </a:spcAft>
              <a:defRPr kern="1200">
                <a:solidFill>
                  <a:schemeClr val="dk1"/>
                </a:solidFill>
                <a:latin typeface="+mn-lt"/>
                <a:ea typeface="+mn-ea"/>
                <a:cs typeface="+mn-cs"/>
              </a:defRPr>
            </a:lvl3pPr>
            <a:lvl4pPr marL="1371600" algn="r" rtl="1" fontAlgn="base">
              <a:spcBef>
                <a:spcPct val="0"/>
              </a:spcBef>
              <a:spcAft>
                <a:spcPct val="0"/>
              </a:spcAft>
              <a:defRPr kern="1200">
                <a:solidFill>
                  <a:schemeClr val="dk1"/>
                </a:solidFill>
                <a:latin typeface="+mn-lt"/>
                <a:ea typeface="+mn-ea"/>
                <a:cs typeface="+mn-cs"/>
              </a:defRPr>
            </a:lvl4pPr>
            <a:lvl5pPr marL="1828800" algn="r" rtl="1" fontAlgn="base">
              <a:spcBef>
                <a:spcPct val="0"/>
              </a:spcBef>
              <a:spcAft>
                <a:spcPct val="0"/>
              </a:spcAft>
              <a:defRPr kern="1200">
                <a:solidFill>
                  <a:schemeClr val="dk1"/>
                </a:solidFill>
                <a:latin typeface="+mn-lt"/>
                <a:ea typeface="+mn-ea"/>
                <a:cs typeface="+mn-cs"/>
              </a:defRPr>
            </a:lvl5pPr>
            <a:lvl6pPr marL="2286000" algn="r" defTabSz="914400" rtl="1" eaLnBrk="1" latinLnBrk="0" hangingPunct="1">
              <a:defRPr kern="1200">
                <a:solidFill>
                  <a:schemeClr val="dk1"/>
                </a:solidFill>
                <a:latin typeface="+mn-lt"/>
                <a:ea typeface="+mn-ea"/>
                <a:cs typeface="+mn-cs"/>
              </a:defRPr>
            </a:lvl6pPr>
            <a:lvl7pPr marL="2743200" algn="r" defTabSz="914400" rtl="1" eaLnBrk="1" latinLnBrk="0" hangingPunct="1">
              <a:defRPr kern="1200">
                <a:solidFill>
                  <a:schemeClr val="dk1"/>
                </a:solidFill>
                <a:latin typeface="+mn-lt"/>
                <a:ea typeface="+mn-ea"/>
                <a:cs typeface="+mn-cs"/>
              </a:defRPr>
            </a:lvl7pPr>
            <a:lvl8pPr marL="3200400" algn="r" defTabSz="914400" rtl="1" eaLnBrk="1" latinLnBrk="0" hangingPunct="1">
              <a:defRPr kern="1200">
                <a:solidFill>
                  <a:schemeClr val="dk1"/>
                </a:solidFill>
                <a:latin typeface="+mn-lt"/>
                <a:ea typeface="+mn-ea"/>
                <a:cs typeface="+mn-cs"/>
              </a:defRPr>
            </a:lvl8pPr>
            <a:lvl9pPr marL="3657600" algn="r" defTabSz="914400" rtl="1" eaLnBrk="1" latinLnBrk="0" hangingPunct="1">
              <a:defRPr kern="1200">
                <a:solidFill>
                  <a:schemeClr val="dk1"/>
                </a:solidFill>
                <a:latin typeface="+mn-lt"/>
                <a:ea typeface="+mn-ea"/>
                <a:cs typeface="+mn-cs"/>
              </a:defRPr>
            </a:lvl9pPr>
          </a:lstStyle>
          <a:p>
            <a:pPr algn="ctr"/>
            <a:r>
              <a:rPr lang="en-US" sz="1200" b="1" dirty="0" smtClean="0"/>
              <a:t>Think Deep ….Write 5 Questions from This Cover Page</a:t>
            </a:r>
            <a:endParaRPr lang="en-US" sz="1200" b="1" dirty="0"/>
          </a:p>
        </p:txBody>
      </p:sp>
      <p:pic>
        <p:nvPicPr>
          <p:cNvPr id="25" name="Picture 2" descr="school health profiles"/>
          <p:cNvPicPr>
            <a:picLocks noChangeAspect="1" noChangeArrowheads="1"/>
          </p:cNvPicPr>
          <p:nvPr/>
        </p:nvPicPr>
        <p:blipFill>
          <a:blip r:embed="rId6" cstate="print"/>
          <a:srcRect/>
          <a:stretch>
            <a:fillRect/>
          </a:stretch>
        </p:blipFill>
        <p:spPr bwMode="auto">
          <a:xfrm>
            <a:off x="4355976" y="2636912"/>
            <a:ext cx="720080" cy="769458"/>
          </a:xfrm>
          <a:prstGeom prst="rect">
            <a:avLst/>
          </a:prstGeom>
          <a:noFill/>
        </p:spPr>
      </p:pic>
      <p:pic>
        <p:nvPicPr>
          <p:cNvPr id="18" name="Picture 2" descr="CDC Logo"/>
          <p:cNvPicPr>
            <a:picLocks noChangeAspect="1" noChangeArrowheads="1"/>
          </p:cNvPicPr>
          <p:nvPr/>
        </p:nvPicPr>
        <p:blipFill>
          <a:blip r:embed="rId7" cstate="print"/>
          <a:srcRect/>
          <a:stretch>
            <a:fillRect/>
          </a:stretch>
        </p:blipFill>
        <p:spPr bwMode="auto">
          <a:xfrm>
            <a:off x="3491880" y="2636912"/>
            <a:ext cx="720080" cy="720080"/>
          </a:xfrm>
          <a:prstGeom prst="rect">
            <a:avLst/>
          </a:prstGeom>
          <a:noFill/>
        </p:spPr>
      </p:pic>
      <p:pic>
        <p:nvPicPr>
          <p:cNvPr id="60418" name="Picture 2" descr="Strategies for Reducing Health Disparities"/>
          <p:cNvPicPr>
            <a:picLocks noChangeAspect="1" noChangeArrowheads="1"/>
          </p:cNvPicPr>
          <p:nvPr/>
        </p:nvPicPr>
        <p:blipFill>
          <a:blip r:embed="rId8" cstate="print"/>
          <a:srcRect/>
          <a:stretch>
            <a:fillRect/>
          </a:stretch>
        </p:blipFill>
        <p:spPr bwMode="auto">
          <a:xfrm>
            <a:off x="5148064" y="3501008"/>
            <a:ext cx="1080120" cy="913948"/>
          </a:xfrm>
          <a:prstGeom prst="rect">
            <a:avLst/>
          </a:prstGeom>
          <a:noFill/>
        </p:spPr>
      </p:pic>
      <p:sp>
        <p:nvSpPr>
          <p:cNvPr id="20" name="مستطيل 19"/>
          <p:cNvSpPr/>
          <p:nvPr/>
        </p:nvSpPr>
        <p:spPr>
          <a:xfrm>
            <a:off x="5368427" y="3224009"/>
            <a:ext cx="2803973" cy="261610"/>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sz="1100" dirty="0" smtClean="0"/>
              <a:t>Strategies for Reducing Health Disparities</a:t>
            </a:r>
            <a:endParaRPr lang="en-US" sz="1100" dirty="0"/>
          </a:p>
        </p:txBody>
      </p:sp>
      <p:pic>
        <p:nvPicPr>
          <p:cNvPr id="60420" name="Picture 4" descr="http://www.ascd.org/ASCD/images/siteASCD/LandingPages/AboutASCD/aboutascd-left4.jpg"/>
          <p:cNvPicPr>
            <a:picLocks noChangeAspect="1" noChangeArrowheads="1"/>
          </p:cNvPicPr>
          <p:nvPr/>
        </p:nvPicPr>
        <p:blipFill>
          <a:blip r:embed="rId9" cstate="print"/>
          <a:srcRect/>
          <a:stretch>
            <a:fillRect/>
          </a:stretch>
        </p:blipFill>
        <p:spPr bwMode="auto">
          <a:xfrm>
            <a:off x="8172400" y="4340968"/>
            <a:ext cx="792088" cy="816224"/>
          </a:xfrm>
          <a:prstGeom prst="rect">
            <a:avLst/>
          </a:prstGeom>
          <a:noFill/>
        </p:spPr>
      </p:pic>
      <p:pic>
        <p:nvPicPr>
          <p:cNvPr id="22" name="Picture 4" descr="http://www.saudiembassy.net/files/Images/word/schoolgirls.jpg"/>
          <p:cNvPicPr>
            <a:picLocks noChangeAspect="1" noChangeArrowheads="1"/>
          </p:cNvPicPr>
          <p:nvPr/>
        </p:nvPicPr>
        <p:blipFill>
          <a:blip r:embed="rId10" cstate="print"/>
          <a:srcRect/>
          <a:stretch>
            <a:fillRect/>
          </a:stretch>
        </p:blipFill>
        <p:spPr bwMode="auto">
          <a:xfrm>
            <a:off x="8172400" y="3430123"/>
            <a:ext cx="792088" cy="862973"/>
          </a:xfrm>
          <a:prstGeom prst="rect">
            <a:avLst/>
          </a:prstGeom>
          <a:noFill/>
        </p:spPr>
      </p:pic>
      <p:pic>
        <p:nvPicPr>
          <p:cNvPr id="60422" name="Picture 6" descr="Promising Strategies"/>
          <p:cNvPicPr>
            <a:picLocks noChangeAspect="1" noChangeArrowheads="1"/>
          </p:cNvPicPr>
          <p:nvPr/>
        </p:nvPicPr>
        <p:blipFill>
          <a:blip r:embed="rId11" cstate="print"/>
          <a:srcRect/>
          <a:stretch>
            <a:fillRect/>
          </a:stretch>
        </p:blipFill>
        <p:spPr bwMode="auto">
          <a:xfrm>
            <a:off x="5364088" y="4437112"/>
            <a:ext cx="1728192" cy="434209"/>
          </a:xfrm>
          <a:prstGeom prst="rect">
            <a:avLst/>
          </a:prstGeom>
          <a:noFill/>
        </p:spPr>
      </p:pic>
      <p:pic>
        <p:nvPicPr>
          <p:cNvPr id="60424" name="Picture 8" descr="negative equity sign illustration"/>
          <p:cNvPicPr>
            <a:picLocks noChangeAspect="1" noChangeArrowheads="1"/>
          </p:cNvPicPr>
          <p:nvPr/>
        </p:nvPicPr>
        <p:blipFill>
          <a:blip r:embed="rId12" cstate="print"/>
          <a:srcRect/>
          <a:stretch>
            <a:fillRect/>
          </a:stretch>
        </p:blipFill>
        <p:spPr bwMode="auto">
          <a:xfrm>
            <a:off x="1187624" y="3573016"/>
            <a:ext cx="936104" cy="743859"/>
          </a:xfrm>
          <a:prstGeom prst="rect">
            <a:avLst/>
          </a:prstGeom>
          <a:noFill/>
        </p:spPr>
      </p:pic>
      <p:pic>
        <p:nvPicPr>
          <p:cNvPr id="60426" name="Picture 10" descr="Word cloud for Negative equity"/>
          <p:cNvPicPr>
            <a:picLocks noChangeAspect="1" noChangeArrowheads="1"/>
          </p:cNvPicPr>
          <p:nvPr/>
        </p:nvPicPr>
        <p:blipFill>
          <a:blip r:embed="rId13" cstate="print"/>
          <a:srcRect/>
          <a:stretch>
            <a:fillRect/>
          </a:stretch>
        </p:blipFill>
        <p:spPr bwMode="auto">
          <a:xfrm>
            <a:off x="2411760" y="3501008"/>
            <a:ext cx="720080" cy="1065684"/>
          </a:xfrm>
          <a:prstGeom prst="rect">
            <a:avLst/>
          </a:prstGeom>
          <a:noFill/>
        </p:spPr>
      </p:pic>
      <p:pic>
        <p:nvPicPr>
          <p:cNvPr id="60428" name="Picture 12" descr="financial Return on equity written "/>
          <p:cNvPicPr>
            <a:picLocks noChangeAspect="1" noChangeArrowheads="1"/>
          </p:cNvPicPr>
          <p:nvPr/>
        </p:nvPicPr>
        <p:blipFill>
          <a:blip r:embed="rId14" cstate="print"/>
          <a:srcRect/>
          <a:stretch>
            <a:fillRect/>
          </a:stretch>
        </p:blipFill>
        <p:spPr bwMode="auto">
          <a:xfrm>
            <a:off x="6372200" y="3573016"/>
            <a:ext cx="792088" cy="864096"/>
          </a:xfrm>
          <a:prstGeom prst="rect">
            <a:avLst/>
          </a:prstGeom>
          <a:noFill/>
        </p:spPr>
      </p:pic>
      <p:pic>
        <p:nvPicPr>
          <p:cNvPr id="27" name="صورة 2" descr="elder disabled silhouette"/>
          <p:cNvPicPr>
            <a:picLocks noChangeAspect="1" noChangeArrowheads="1"/>
          </p:cNvPicPr>
          <p:nvPr/>
        </p:nvPicPr>
        <p:blipFill>
          <a:blip r:embed="rId15" cstate="print"/>
          <a:srcRect/>
          <a:stretch>
            <a:fillRect/>
          </a:stretch>
        </p:blipFill>
        <p:spPr bwMode="auto">
          <a:xfrm>
            <a:off x="323529" y="3356992"/>
            <a:ext cx="648071" cy="1368152"/>
          </a:xfrm>
          <a:prstGeom prst="rect">
            <a:avLst/>
          </a:prstGeom>
          <a:noFill/>
        </p:spPr>
      </p:pic>
      <p:pic>
        <p:nvPicPr>
          <p:cNvPr id="59394" name="Picture 2" descr="Promising Strategies"/>
          <p:cNvPicPr>
            <a:picLocks noChangeAspect="1" noChangeArrowheads="1"/>
          </p:cNvPicPr>
          <p:nvPr/>
        </p:nvPicPr>
        <p:blipFill>
          <a:blip r:embed="rId16" cstate="print"/>
          <a:srcRect/>
          <a:stretch>
            <a:fillRect/>
          </a:stretch>
        </p:blipFill>
        <p:spPr bwMode="auto">
          <a:xfrm>
            <a:off x="7308304" y="3789040"/>
            <a:ext cx="648072" cy="648072"/>
          </a:xfrm>
          <a:prstGeom prst="rect">
            <a:avLst/>
          </a:prstGeom>
          <a:noFill/>
        </p:spPr>
      </p:pic>
      <p:sp>
        <p:nvSpPr>
          <p:cNvPr id="28" name="مستطيل 27"/>
          <p:cNvSpPr/>
          <p:nvPr/>
        </p:nvSpPr>
        <p:spPr>
          <a:xfrm>
            <a:off x="2357422" y="6072206"/>
            <a:ext cx="5078634" cy="46166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2400" dirty="0" smtClean="0"/>
              <a:t>http://fac.ksu.edu.sa/ejohali/courses</a:t>
            </a:r>
            <a:endParaRPr lang="ar-SA" sz="2400" dirty="0"/>
          </a:p>
        </p:txBody>
      </p:sp>
    </p:spTree>
  </p:cSld>
  <p:clrMapOvr>
    <a:masterClrMapping/>
  </p:clrMapOvr>
  <p:transition>
    <p:push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B1800301-0C7E-45BC-A3DD-31D5FC69A557}" type="slidenum">
              <a:rPr lang="ar-SA"/>
              <a:pPr>
                <a:defRPr/>
              </a:pPr>
              <a:t>10</a:t>
            </a:fld>
            <a:endParaRPr lang="en-US"/>
          </a:p>
        </p:txBody>
      </p:sp>
      <p:sp>
        <p:nvSpPr>
          <p:cNvPr id="4098" name="Rectangle 2"/>
          <p:cNvSpPr>
            <a:spLocks noGrp="1" noRot="1" noChangeArrowheads="1"/>
          </p:cNvSpPr>
          <p:nvPr>
            <p:ph type="title"/>
          </p:nvPr>
        </p:nvSpPr>
        <p:spPr>
          <a:xfrm>
            <a:off x="1285852" y="188640"/>
            <a:ext cx="6480720" cy="432048"/>
          </a:xfrm>
        </p:spPr>
        <p:style>
          <a:lnRef idx="2">
            <a:schemeClr val="accent2"/>
          </a:lnRef>
          <a:fillRef idx="1">
            <a:schemeClr val="lt1"/>
          </a:fillRef>
          <a:effectRef idx="0">
            <a:schemeClr val="accent2"/>
          </a:effectRef>
          <a:fontRef idx="minor">
            <a:schemeClr val="dk1"/>
          </a:fontRef>
        </p:style>
        <p:txBody>
          <a:bodyPr/>
          <a:lstStyle/>
          <a:p>
            <a:pPr algn="ctr" eaLnBrk="1" hangingPunct="1">
              <a:defRPr/>
            </a:pPr>
            <a:r>
              <a:rPr lang="en-US" sz="1600" dirty="0" smtClean="0"/>
              <a:t>The Most Recommended </a:t>
            </a:r>
            <a:r>
              <a:rPr lang="en-US" sz="2000" dirty="0" smtClean="0"/>
              <a:t>Reference &amp; Source</a:t>
            </a:r>
          </a:p>
        </p:txBody>
      </p:sp>
      <p:sp>
        <p:nvSpPr>
          <p:cNvPr id="4099" name="Rectangle 3"/>
          <p:cNvSpPr>
            <a:spLocks noGrp="1" noRot="1" noChangeArrowheads="1"/>
          </p:cNvSpPr>
          <p:nvPr>
            <p:ph type="body" idx="1"/>
          </p:nvPr>
        </p:nvSpPr>
        <p:spPr>
          <a:xfrm>
            <a:off x="827584" y="857232"/>
            <a:ext cx="7673506" cy="5375520"/>
          </a:xfrm>
        </p:spPr>
        <p:style>
          <a:lnRef idx="2">
            <a:schemeClr val="dk1"/>
          </a:lnRef>
          <a:fillRef idx="1">
            <a:schemeClr val="lt1"/>
          </a:fillRef>
          <a:effectRef idx="0">
            <a:schemeClr val="dk1"/>
          </a:effectRef>
          <a:fontRef idx="minor">
            <a:schemeClr val="dk1"/>
          </a:fontRef>
        </p:style>
        <p:txBody>
          <a:bodyPr/>
          <a:lstStyle/>
          <a:p>
            <a:pPr algn="l" rtl="0" eaLnBrk="1" hangingPunct="1">
              <a:lnSpc>
                <a:spcPct val="80000"/>
              </a:lnSpc>
              <a:defRPr/>
            </a:pPr>
            <a:endParaRPr lang="ar-SA" sz="1400" b="1" dirty="0" smtClean="0"/>
          </a:p>
          <a:p>
            <a:pPr algn="l" rtl="0" eaLnBrk="1" hangingPunct="1">
              <a:lnSpc>
                <a:spcPct val="80000"/>
              </a:lnSpc>
              <a:defRPr/>
            </a:pPr>
            <a:r>
              <a:rPr lang="en-US" sz="1800" b="1" dirty="0" smtClean="0"/>
              <a:t>*** Your Smart Lecture Notes, in the Class </a:t>
            </a:r>
          </a:p>
          <a:p>
            <a:pPr algn="l" rtl="0" eaLnBrk="1" hangingPunct="1">
              <a:lnSpc>
                <a:spcPct val="80000"/>
              </a:lnSpc>
              <a:buNone/>
              <a:defRPr/>
            </a:pPr>
            <a:endParaRPr lang="en-US" sz="1400" b="1" dirty="0" smtClean="0"/>
          </a:p>
          <a:p>
            <a:pPr algn="l" rtl="0" eaLnBrk="1" hangingPunct="1">
              <a:lnSpc>
                <a:spcPct val="80000"/>
              </a:lnSpc>
              <a:defRPr/>
            </a:pPr>
            <a:r>
              <a:rPr lang="en-US" sz="1600" b="1" dirty="0" smtClean="0"/>
              <a:t>**</a:t>
            </a:r>
            <a:r>
              <a:rPr lang="en-US" sz="1600" b="1" dirty="0" err="1" smtClean="0"/>
              <a:t>Johali</a:t>
            </a:r>
            <a:r>
              <a:rPr lang="en-US" sz="1600" b="1" dirty="0" smtClean="0"/>
              <a:t>, E A (2015) School Health Education  </a:t>
            </a:r>
            <a:r>
              <a:rPr lang="en-US" sz="1600" b="1" i="1" dirty="0" err="1" smtClean="0"/>
              <a:t>Johali</a:t>
            </a:r>
            <a:r>
              <a:rPr lang="en-US" sz="1600" b="1" i="1" dirty="0" smtClean="0"/>
              <a:t> SCOHE -  The First </a:t>
            </a:r>
            <a:r>
              <a:rPr lang="en-US" sz="1600" b="1" i="1" u="sng" dirty="0" smtClean="0"/>
              <a:t>Creative Lecturer’s Note </a:t>
            </a:r>
            <a:r>
              <a:rPr lang="en-US" sz="1600" dirty="0" smtClean="0"/>
              <a:t>  </a:t>
            </a:r>
            <a:r>
              <a:rPr lang="en-US" sz="1200" i="1" dirty="0" smtClean="0"/>
              <a:t>(Ready min My Academic Site ) </a:t>
            </a:r>
          </a:p>
          <a:p>
            <a:pPr algn="l" rtl="0" eaLnBrk="1" hangingPunct="1">
              <a:lnSpc>
                <a:spcPct val="80000"/>
              </a:lnSpc>
              <a:buNone/>
              <a:defRPr/>
            </a:pPr>
            <a:endParaRPr lang="en-US" sz="1600" b="1" i="1" dirty="0" smtClean="0"/>
          </a:p>
          <a:p>
            <a:pPr algn="just" rtl="0"/>
            <a:r>
              <a:rPr lang="en-US" sz="1400" dirty="0" smtClean="0">
                <a:effectLst>
                  <a:outerShdw blurRad="38100" dist="38100" dir="2700000" algn="tl">
                    <a:srgbClr val="000000">
                      <a:alpha val="43137"/>
                    </a:srgbClr>
                  </a:outerShdw>
                </a:effectLst>
              </a:rPr>
              <a:t>Bruce G. Simons-Morton  et al (1995) Introduction to Health Education and Health Promotion”. Waveland Press, Inc.. </a:t>
            </a:r>
          </a:p>
          <a:p>
            <a:pPr algn="just" rtl="0"/>
            <a:r>
              <a:rPr lang="en-US" sz="1400" dirty="0" smtClean="0">
                <a:effectLst>
                  <a:outerShdw blurRad="38100" dist="38100" dir="2700000" algn="tl">
                    <a:srgbClr val="000000">
                      <a:alpha val="43137"/>
                    </a:srgbClr>
                  </a:outerShdw>
                </a:effectLst>
              </a:rPr>
              <a:t>Helen </a:t>
            </a:r>
            <a:r>
              <a:rPr lang="en-US" sz="1400" u="sng" dirty="0" smtClean="0">
                <a:effectLst>
                  <a:outerShdw blurRad="38100" dist="38100" dir="2700000" algn="tl">
                    <a:srgbClr val="000000">
                      <a:alpha val="43137"/>
                    </a:srgbClr>
                  </a:outerShdw>
                </a:effectLst>
              </a:rPr>
              <a:t>Chapin</a:t>
            </a:r>
            <a:r>
              <a:rPr lang="en-US" sz="1400" dirty="0" smtClean="0">
                <a:effectLst>
                  <a:outerShdw blurRad="38100" dist="38100" dir="2700000" algn="tl">
                    <a:srgbClr val="000000">
                      <a:alpha val="43137"/>
                    </a:srgbClr>
                  </a:outerShdw>
                </a:effectLst>
              </a:rPr>
              <a:t> Metz, ed. (1992) </a:t>
            </a:r>
            <a:r>
              <a:rPr lang="en-US" sz="1400" i="1" u="sng" dirty="0" smtClean="0">
                <a:effectLst>
                  <a:outerShdw blurRad="38100" dist="38100" dir="2700000" algn="tl">
                    <a:srgbClr val="000000">
                      <a:alpha val="43137"/>
                    </a:srgbClr>
                  </a:outerShdw>
                </a:effectLst>
              </a:rPr>
              <a:t>Saudi Arabia</a:t>
            </a:r>
            <a:r>
              <a:rPr lang="en-US" sz="1400" i="1" dirty="0" smtClean="0">
                <a:effectLst>
                  <a:outerShdw blurRad="38100" dist="38100" dir="2700000" algn="tl">
                    <a:srgbClr val="000000">
                      <a:alpha val="43137"/>
                    </a:srgbClr>
                  </a:outerShdw>
                </a:effectLst>
              </a:rPr>
              <a:t>: A Country Study</a:t>
            </a:r>
            <a:r>
              <a:rPr lang="en-US" sz="1400" dirty="0" smtClean="0">
                <a:effectLst>
                  <a:outerShdw blurRad="38100" dist="38100" dir="2700000" algn="tl">
                    <a:srgbClr val="000000">
                      <a:alpha val="43137"/>
                    </a:srgbClr>
                  </a:outerShdw>
                </a:effectLst>
              </a:rPr>
              <a:t>. </a:t>
            </a:r>
            <a:r>
              <a:rPr lang="en-US" sz="1400" u="sng" dirty="0" smtClean="0">
                <a:effectLst>
                  <a:outerShdw blurRad="38100" dist="38100" dir="2700000" algn="tl">
                    <a:srgbClr val="000000">
                      <a:alpha val="43137"/>
                    </a:srgbClr>
                  </a:outerShdw>
                </a:effectLst>
              </a:rPr>
              <a:t>Washington</a:t>
            </a:r>
            <a:r>
              <a:rPr lang="en-US" sz="1400" dirty="0" smtClean="0">
                <a:effectLst>
                  <a:outerShdw blurRad="38100" dist="38100" dir="2700000" algn="tl">
                    <a:srgbClr val="000000">
                      <a:alpha val="43137"/>
                    </a:srgbClr>
                  </a:outerShdw>
                </a:effectLst>
              </a:rPr>
              <a:t>: GPO for the </a:t>
            </a:r>
            <a:r>
              <a:rPr lang="en-US" sz="1400" u="sng" dirty="0" smtClean="0">
                <a:effectLst>
                  <a:outerShdw blurRad="38100" dist="38100" dir="2700000" algn="tl">
                    <a:srgbClr val="000000">
                      <a:alpha val="43137"/>
                    </a:srgbClr>
                  </a:outerShdw>
                </a:effectLst>
              </a:rPr>
              <a:t>Library of Congress</a:t>
            </a:r>
            <a:r>
              <a:rPr lang="en-US" sz="1400" dirty="0" smtClean="0">
                <a:effectLst>
                  <a:outerShdw blurRad="38100" dist="38100" dir="2700000" algn="tl">
                    <a:srgbClr val="000000">
                      <a:alpha val="43137"/>
                    </a:srgbClr>
                  </a:outerShdw>
                </a:effectLst>
              </a:rPr>
              <a:t>,.</a:t>
            </a:r>
          </a:p>
          <a:p>
            <a:pPr lvl="0" algn="ctr" rtl="0">
              <a:buNone/>
            </a:pPr>
            <a:r>
              <a:rPr lang="en-US" sz="1400" b="1" dirty="0" smtClean="0"/>
              <a:t>Further </a:t>
            </a:r>
          </a:p>
          <a:p>
            <a:pPr lvl="0" algn="just" rtl="0">
              <a:buFontTx/>
              <a:buChar char="-"/>
            </a:pPr>
            <a:r>
              <a:rPr lang="en-US" sz="1400" b="1" dirty="0" smtClean="0"/>
              <a:t>Anderson and Creswell ( 1980) School Health Practice, The C. V. Mosby Company </a:t>
            </a:r>
            <a:r>
              <a:rPr lang="en-US" sz="1200" b="1" dirty="0" smtClean="0"/>
              <a:t>(My Studying Reference 1983) </a:t>
            </a:r>
          </a:p>
          <a:p>
            <a:pPr lvl="0" algn="just" rtl="0">
              <a:buFontTx/>
              <a:buChar char="-"/>
            </a:pPr>
            <a:endParaRPr lang="en-US" sz="1200" b="1" dirty="0" smtClean="0"/>
          </a:p>
          <a:p>
            <a:pPr lvl="0" algn="just" rtl="0">
              <a:buNone/>
            </a:pPr>
            <a:endParaRPr lang="en-US" sz="1400" b="1" dirty="0" smtClean="0"/>
          </a:p>
          <a:p>
            <a:pPr lvl="0" algn="just" rtl="0">
              <a:buNone/>
            </a:pPr>
            <a:r>
              <a:rPr lang="en-US" sz="1400" b="1" dirty="0" smtClean="0"/>
              <a:t> </a:t>
            </a:r>
          </a:p>
          <a:p>
            <a:pPr lvl="0" algn="just" rtl="0">
              <a:buFontTx/>
              <a:buChar char="-"/>
            </a:pPr>
            <a:r>
              <a:rPr lang="en-US" sz="1400" b="1" dirty="0" smtClean="0"/>
              <a:t>Saudi Education </a:t>
            </a:r>
            <a:r>
              <a:rPr lang="en-US" sz="1400" dirty="0" smtClean="0">
                <a:hlinkClick r:id="rId2"/>
              </a:rPr>
              <a:t> http://www.saudiembassy.net/about/country-information/education</a:t>
            </a:r>
            <a:endParaRPr lang="en-US" sz="1400" b="1" dirty="0" smtClean="0"/>
          </a:p>
          <a:p>
            <a:pPr algn="just" rtl="0"/>
            <a:r>
              <a:rPr lang="en-US" sz="1100" b="1" dirty="0" smtClean="0"/>
              <a:t>School Health Historical Timelines Worldwide _ USA_ SA </a:t>
            </a:r>
            <a:r>
              <a:rPr lang="ar-SA" sz="1400" dirty="0" smtClean="0"/>
              <a:t> </a:t>
            </a:r>
            <a:r>
              <a:rPr lang="en-US" sz="900" dirty="0" smtClean="0">
                <a:hlinkClick r:id="rId3"/>
              </a:rPr>
              <a:t>http://sph.unc.edu/hb/hb-department-overview/historical-timeline/</a:t>
            </a:r>
            <a:r>
              <a:rPr lang="en-US" sz="900" dirty="0" smtClean="0"/>
              <a:t> </a:t>
            </a:r>
          </a:p>
          <a:p>
            <a:pPr algn="l" rtl="0"/>
            <a:r>
              <a:rPr lang="en-US" sz="1400" dirty="0" smtClean="0">
                <a:hlinkClick r:id="rId4"/>
              </a:rPr>
              <a:t>Journal of </a:t>
            </a:r>
            <a:r>
              <a:rPr lang="en-US" sz="1400" b="1" dirty="0" smtClean="0">
                <a:hlinkClick r:id="rId4"/>
              </a:rPr>
              <a:t>School Health</a:t>
            </a:r>
            <a:r>
              <a:rPr lang="en-US" sz="1400" dirty="0" smtClean="0">
                <a:hlinkClick r:id="rId4"/>
              </a:rPr>
              <a:t> - Wiley Online Library</a:t>
            </a:r>
            <a:endParaRPr lang="en-US" sz="1400" dirty="0" smtClean="0"/>
          </a:p>
          <a:p>
            <a:pPr algn="just" rtl="0">
              <a:buNone/>
            </a:pPr>
            <a:r>
              <a:rPr lang="en-US" sz="1200" dirty="0" smtClean="0"/>
              <a:t>American </a:t>
            </a:r>
            <a:r>
              <a:rPr lang="en-US" sz="1200" b="1" dirty="0" smtClean="0"/>
              <a:t>School Health</a:t>
            </a:r>
            <a:r>
              <a:rPr lang="en-US" sz="1200" dirty="0" smtClean="0"/>
              <a:t> Association. Cover image for Vol. 86 Issue 3. Edited By: ... Volume 85, Issue 11. Special Issue: The Whole School, Whole Community, .</a:t>
            </a:r>
          </a:p>
          <a:p>
            <a:pPr algn="just" rtl="0" latinLnBrk="1"/>
            <a:r>
              <a:rPr lang="en-US" sz="1200" dirty="0" smtClean="0"/>
              <a:t>onlinelibrary.wiley.com/journal/10.1111/(ISSN)1746-1561</a:t>
            </a:r>
          </a:p>
          <a:p>
            <a:pPr lvl="0" algn="just" rtl="0">
              <a:buNone/>
            </a:pPr>
            <a:endParaRPr lang="en-US" sz="1400" b="1" dirty="0" smtClean="0"/>
          </a:p>
          <a:p>
            <a:pPr lvl="0" algn="just" rtl="0">
              <a:buNone/>
            </a:pPr>
            <a:endParaRPr lang="en-US" sz="1400" b="1" dirty="0" smtClean="0"/>
          </a:p>
          <a:p>
            <a:pPr lvl="0" algn="just" rtl="0">
              <a:buNone/>
            </a:pPr>
            <a:endParaRPr lang="en-US" sz="1400" b="1" dirty="0" smtClean="0"/>
          </a:p>
        </p:txBody>
      </p:sp>
      <p:pic>
        <p:nvPicPr>
          <p:cNvPr id="43010" name="Picture 2" descr="CDC.gov"/>
          <p:cNvPicPr>
            <a:picLocks noChangeAspect="1" noChangeArrowheads="1"/>
          </p:cNvPicPr>
          <p:nvPr/>
        </p:nvPicPr>
        <p:blipFill>
          <a:blip r:embed="rId5" cstate="print"/>
          <a:srcRect/>
          <a:stretch>
            <a:fillRect/>
          </a:stretch>
        </p:blipFill>
        <p:spPr bwMode="auto">
          <a:xfrm>
            <a:off x="1115616" y="4437112"/>
            <a:ext cx="6552728" cy="425624"/>
          </a:xfrm>
          <a:prstGeom prst="rect">
            <a:avLst/>
          </a:prstGeom>
          <a:noFill/>
        </p:spPr>
      </p:pic>
    </p:spTree>
  </p:cSld>
  <p:clrMapOvr>
    <a:masterClrMapping/>
  </p:clrMapOvr>
  <p:transition>
    <p:push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CBF35610-99D3-4F9F-8745-BD6398D03474}" type="slidenum">
              <a:rPr lang="ar-SA"/>
              <a:pPr>
                <a:defRPr/>
              </a:pPr>
              <a:t>11</a:t>
            </a:fld>
            <a:endParaRPr lang="en-US"/>
          </a:p>
        </p:txBody>
      </p:sp>
      <p:sp>
        <p:nvSpPr>
          <p:cNvPr id="177154" name="Rectangle 2"/>
          <p:cNvSpPr>
            <a:spLocks noGrp="1" noRot="1" noChangeArrowheads="1"/>
          </p:cNvSpPr>
          <p:nvPr>
            <p:ph type="title"/>
          </p:nvPr>
        </p:nvSpPr>
        <p:spPr>
          <a:xfrm>
            <a:off x="60007" y="94228"/>
            <a:ext cx="5160065" cy="382444"/>
          </a:xfrm>
        </p:spPr>
        <p:style>
          <a:lnRef idx="3">
            <a:schemeClr val="lt1"/>
          </a:lnRef>
          <a:fillRef idx="1">
            <a:schemeClr val="dk1"/>
          </a:fillRef>
          <a:effectRef idx="1">
            <a:schemeClr val="dk1"/>
          </a:effectRef>
          <a:fontRef idx="minor">
            <a:schemeClr val="lt1"/>
          </a:fontRef>
        </p:style>
        <p:txBody>
          <a:bodyPr/>
          <a:lstStyle/>
          <a:p>
            <a:pPr algn="just" rtl="0" eaLnBrk="1" hangingPunct="1">
              <a:defRPr/>
            </a:pPr>
            <a:r>
              <a:rPr lang="en-US" sz="2000" b="0" i="1" dirty="0" smtClean="0"/>
              <a:t>REASONING  WHY  SCOOHE? </a:t>
            </a:r>
          </a:p>
        </p:txBody>
      </p:sp>
      <p:sp>
        <p:nvSpPr>
          <p:cNvPr id="177155" name="Rectangle 3"/>
          <p:cNvSpPr>
            <a:spLocks noGrp="1" noRot="1" noChangeArrowheads="1"/>
          </p:cNvSpPr>
          <p:nvPr>
            <p:ph type="body" idx="1"/>
          </p:nvPr>
        </p:nvSpPr>
        <p:spPr>
          <a:xfrm>
            <a:off x="683568" y="836712"/>
            <a:ext cx="8064896" cy="5112568"/>
          </a:xfrm>
        </p:spPr>
        <p:style>
          <a:lnRef idx="2">
            <a:schemeClr val="dk1"/>
          </a:lnRef>
          <a:fillRef idx="1">
            <a:schemeClr val="lt1"/>
          </a:fillRef>
          <a:effectRef idx="0">
            <a:schemeClr val="dk1"/>
          </a:effectRef>
          <a:fontRef idx="minor">
            <a:schemeClr val="dk1"/>
          </a:fontRef>
        </p:style>
        <p:txBody>
          <a:bodyPr/>
          <a:lstStyle/>
          <a:p>
            <a:pPr marL="609600" indent="-609600" algn="ctr" rtl="0" eaLnBrk="1" hangingPunct="1">
              <a:lnSpc>
                <a:spcPct val="80000"/>
              </a:lnSpc>
              <a:buFont typeface="Wingdings" pitchFamily="2" charset="2"/>
              <a:buNone/>
              <a:defRPr/>
            </a:pPr>
            <a:r>
              <a:rPr lang="en-US" sz="2400" b="1" dirty="0" smtClean="0"/>
              <a:t>	</a:t>
            </a:r>
          </a:p>
          <a:p>
            <a:pPr marL="609600" indent="-609600" algn="ctr" rtl="0" eaLnBrk="1" hangingPunct="1">
              <a:lnSpc>
                <a:spcPct val="80000"/>
              </a:lnSpc>
              <a:buFont typeface="Wingdings" pitchFamily="2" charset="2"/>
              <a:buNone/>
              <a:defRPr/>
            </a:pPr>
            <a:r>
              <a:rPr lang="en-US" sz="2400" b="1" dirty="0" smtClean="0"/>
              <a:t>	REASONING WHY CHS485 </a:t>
            </a:r>
            <a:r>
              <a:rPr lang="en-US" sz="2400" b="1" dirty="0" err="1" smtClean="0"/>
              <a:t>SCoOHE</a:t>
            </a:r>
            <a:r>
              <a:rPr lang="en-US" sz="2400" b="1" dirty="0" smtClean="0"/>
              <a:t> 2015 ? </a:t>
            </a:r>
          </a:p>
          <a:p>
            <a:pPr marL="609600" indent="-609600" algn="ctr" rtl="0" eaLnBrk="1" hangingPunct="1">
              <a:lnSpc>
                <a:spcPct val="80000"/>
              </a:lnSpc>
              <a:buFont typeface="Wingdings" pitchFamily="2" charset="2"/>
              <a:buNone/>
              <a:defRPr/>
            </a:pPr>
            <a:endParaRPr lang="en-US" sz="2400" b="1" i="1" dirty="0" smtClean="0"/>
          </a:p>
          <a:p>
            <a:pPr marL="609600" indent="-609600" algn="ctr" rtl="0" eaLnBrk="1" hangingPunct="1">
              <a:lnSpc>
                <a:spcPct val="80000"/>
              </a:lnSpc>
              <a:buFont typeface="Wingdings" pitchFamily="2" charset="2"/>
              <a:buNone/>
              <a:defRPr/>
            </a:pPr>
            <a:r>
              <a:rPr lang="en-US" sz="2400" b="1" i="1" dirty="0" smtClean="0"/>
              <a:t>&amp;</a:t>
            </a:r>
          </a:p>
          <a:p>
            <a:pPr marL="609600" indent="-609600" algn="ctr" rtl="0" eaLnBrk="1" hangingPunct="1">
              <a:lnSpc>
                <a:spcPct val="80000"/>
              </a:lnSpc>
              <a:buFont typeface="Wingdings" pitchFamily="2" charset="2"/>
              <a:buNone/>
              <a:defRPr/>
            </a:pPr>
            <a:r>
              <a:rPr lang="en-US" sz="2400" b="1" i="1" dirty="0" smtClean="0"/>
              <a:t>In TWO GROUP DISCUSSION </a:t>
            </a:r>
          </a:p>
          <a:p>
            <a:pPr marL="609600" indent="-609600" algn="ctr" rtl="0" eaLnBrk="1" hangingPunct="1">
              <a:lnSpc>
                <a:spcPct val="80000"/>
              </a:lnSpc>
              <a:buNone/>
              <a:defRPr/>
            </a:pPr>
            <a:r>
              <a:rPr lang="en-US" sz="2400" b="1" i="1" dirty="0" smtClean="0">
                <a:solidFill>
                  <a:srgbClr val="002060"/>
                </a:solidFill>
              </a:rPr>
              <a:t>Read the Next  Slide </a:t>
            </a:r>
          </a:p>
          <a:p>
            <a:pPr marL="609600" indent="-609600" algn="ctr" rtl="0" eaLnBrk="1" hangingPunct="1">
              <a:lnSpc>
                <a:spcPct val="80000"/>
              </a:lnSpc>
              <a:buFont typeface="Wingdings" pitchFamily="2" charset="2"/>
              <a:buNone/>
              <a:defRPr/>
            </a:pPr>
            <a:r>
              <a:rPr lang="en-US" sz="2400" b="1" i="1" dirty="0" smtClean="0"/>
              <a:t>Write Three Reasons  ?</a:t>
            </a:r>
          </a:p>
          <a:p>
            <a:pPr marL="609600" indent="-609600" algn="ctr" rtl="0" eaLnBrk="1" hangingPunct="1">
              <a:lnSpc>
                <a:spcPct val="80000"/>
              </a:lnSpc>
              <a:buFont typeface="Wingdings" pitchFamily="2" charset="2"/>
              <a:buNone/>
              <a:defRPr/>
            </a:pPr>
            <a:r>
              <a:rPr lang="en-US" sz="2400" b="1" i="1" dirty="0" smtClean="0">
                <a:solidFill>
                  <a:srgbClr val="FF0000"/>
                </a:solidFill>
              </a:rPr>
              <a:t>Remember </a:t>
            </a:r>
            <a:r>
              <a:rPr lang="en-US" sz="2400" b="1" i="1" dirty="0" smtClean="0"/>
              <a:t>Its Different than early reasoning </a:t>
            </a:r>
          </a:p>
          <a:p>
            <a:pPr marL="609600" indent="-609600" algn="ctr" rtl="0" eaLnBrk="1" hangingPunct="1">
              <a:lnSpc>
                <a:spcPct val="80000"/>
              </a:lnSpc>
              <a:buFont typeface="Wingdings" pitchFamily="2" charset="2"/>
              <a:buNone/>
              <a:defRPr/>
            </a:pPr>
            <a:endParaRPr lang="en-US" sz="2400" b="1" i="1" dirty="0" smtClean="0"/>
          </a:p>
          <a:p>
            <a:pPr marL="609600" indent="-609600" algn="just" rtl="0" eaLnBrk="1" hangingPunct="1">
              <a:lnSpc>
                <a:spcPct val="80000"/>
              </a:lnSpc>
              <a:buNone/>
              <a:defRPr/>
            </a:pPr>
            <a:r>
              <a:rPr lang="en-US" sz="2400" b="1" i="1" dirty="0" smtClean="0"/>
              <a:t>Students Conclude: </a:t>
            </a:r>
          </a:p>
          <a:p>
            <a:pPr marL="609600" indent="-609600" algn="just" rtl="0" eaLnBrk="1" hangingPunct="1">
              <a:lnSpc>
                <a:spcPct val="80000"/>
              </a:lnSpc>
              <a:buNone/>
              <a:defRPr/>
            </a:pPr>
            <a:endParaRPr lang="en-US" sz="2400" b="1" i="1" dirty="0" smtClean="0"/>
          </a:p>
          <a:p>
            <a:pPr marL="609600" indent="-609600" algn="just" rtl="0" eaLnBrk="1" hangingPunct="1">
              <a:lnSpc>
                <a:spcPct val="80000"/>
              </a:lnSpc>
              <a:buNone/>
              <a:defRPr/>
            </a:pPr>
            <a:r>
              <a:rPr lang="en-US" sz="2400" b="1" i="1" dirty="0" smtClean="0"/>
              <a:t>-  Part of My JD Duties No  1 and 3 </a:t>
            </a:r>
          </a:p>
          <a:p>
            <a:pPr marL="609600" indent="-609600" algn="just" rtl="0" eaLnBrk="1" hangingPunct="1">
              <a:lnSpc>
                <a:spcPct val="80000"/>
              </a:lnSpc>
              <a:buNone/>
              <a:defRPr/>
            </a:pPr>
            <a:r>
              <a:rPr lang="en-US" sz="2400" b="1" i="1" dirty="0" smtClean="0"/>
              <a:t>-  Assure quality of SCOOHE</a:t>
            </a:r>
          </a:p>
          <a:p>
            <a:pPr marL="609600" indent="-609600" algn="just" rtl="0" eaLnBrk="1" hangingPunct="1">
              <a:lnSpc>
                <a:spcPct val="80000"/>
              </a:lnSpc>
              <a:buNone/>
              <a:defRPr/>
            </a:pPr>
            <a:endParaRPr lang="en-US" sz="2400" b="1" i="1" dirty="0" smtClean="0"/>
          </a:p>
          <a:p>
            <a:pPr marL="609600" indent="-609600" algn="just" rtl="0" eaLnBrk="1" hangingPunct="1">
              <a:lnSpc>
                <a:spcPct val="80000"/>
              </a:lnSpc>
              <a:buNone/>
              <a:defRPr/>
            </a:pPr>
            <a:endParaRPr lang="en-US" sz="2400" b="1" i="1" dirty="0" smtClean="0"/>
          </a:p>
          <a:p>
            <a:pPr marL="609600" indent="-609600" algn="just" rtl="0" eaLnBrk="1" hangingPunct="1">
              <a:lnSpc>
                <a:spcPct val="80000"/>
              </a:lnSpc>
              <a:buNone/>
              <a:defRPr/>
            </a:pPr>
            <a:endParaRPr lang="en-US" sz="2400" b="1" i="1" dirty="0" smtClean="0"/>
          </a:p>
          <a:p>
            <a:pPr marL="609600" indent="-609600" algn="ctr" rtl="0" eaLnBrk="1" hangingPunct="1">
              <a:lnSpc>
                <a:spcPct val="80000"/>
              </a:lnSpc>
              <a:buNone/>
              <a:defRPr/>
            </a:pPr>
            <a:r>
              <a:rPr lang="en-US" sz="1800" b="1" dirty="0" smtClean="0">
                <a:solidFill>
                  <a:schemeClr val="tx1"/>
                </a:solidFill>
                <a:effectLst/>
              </a:rPr>
              <a:t>Every exam </a:t>
            </a:r>
          </a:p>
          <a:p>
            <a:pPr marL="609600" indent="-609600" algn="just" rtl="0" eaLnBrk="1" hangingPunct="1">
              <a:lnSpc>
                <a:spcPct val="80000"/>
              </a:lnSpc>
              <a:defRPr/>
            </a:pPr>
            <a:endParaRPr lang="en-US" sz="2400" b="1" i="1" dirty="0" smtClean="0"/>
          </a:p>
        </p:txBody>
      </p:sp>
    </p:spTree>
  </p:cSld>
  <p:clrMapOvr>
    <a:masterClrMapping/>
  </p:clrMapOvr>
  <p:transition>
    <p:push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عنوان 6"/>
          <p:cNvSpPr>
            <a:spLocks noGrp="1"/>
          </p:cNvSpPr>
          <p:nvPr>
            <p:ph type="title"/>
          </p:nvPr>
        </p:nvSpPr>
        <p:spPr>
          <a:xfrm>
            <a:off x="152908" y="116632"/>
            <a:ext cx="3266964" cy="360041"/>
          </a:xfrm>
        </p:spPr>
        <p:style>
          <a:lnRef idx="2">
            <a:schemeClr val="accent2"/>
          </a:lnRef>
          <a:fillRef idx="1">
            <a:schemeClr val="lt1"/>
          </a:fillRef>
          <a:effectRef idx="0">
            <a:schemeClr val="accent2"/>
          </a:effectRef>
          <a:fontRef idx="minor">
            <a:schemeClr val="dk1"/>
          </a:fontRef>
        </p:style>
        <p:txBody>
          <a:bodyPr/>
          <a:lstStyle/>
          <a:p>
            <a:pPr>
              <a:defRPr/>
            </a:pPr>
            <a:r>
              <a:rPr lang="en-US" sz="2000" i="1" dirty="0" smtClean="0"/>
              <a:t>Reasoning …WHY </a:t>
            </a:r>
            <a:r>
              <a:rPr lang="en-US" sz="2800" i="1" dirty="0" smtClean="0"/>
              <a:t>?  </a:t>
            </a:r>
            <a:endParaRPr lang="ar-SA" sz="2800" i="1" dirty="0"/>
          </a:p>
        </p:txBody>
      </p:sp>
      <p:pic>
        <p:nvPicPr>
          <p:cNvPr id="13324" name="Picture 2" descr="http://img.ehowcdn.com/article-new-intro-modal/ehow/images/a08/01/2q/become-boardcertified-health-educator-800x800.jpg"/>
          <p:cNvPicPr>
            <a:picLocks noChangeAspect="1" noChangeArrowheads="1"/>
          </p:cNvPicPr>
          <p:nvPr/>
        </p:nvPicPr>
        <p:blipFill>
          <a:blip r:embed="rId3" cstate="print"/>
          <a:srcRect/>
          <a:stretch>
            <a:fillRect/>
          </a:stretch>
        </p:blipFill>
        <p:spPr bwMode="auto">
          <a:xfrm>
            <a:off x="8296326" y="0"/>
            <a:ext cx="847674" cy="1020327"/>
          </a:xfrm>
          <a:prstGeom prst="rect">
            <a:avLst/>
          </a:prstGeom>
          <a:noFill/>
          <a:ln w="9525">
            <a:noFill/>
            <a:miter lim="800000"/>
            <a:headEnd/>
            <a:tailEnd/>
          </a:ln>
        </p:spPr>
      </p:pic>
      <p:sp>
        <p:nvSpPr>
          <p:cNvPr id="113665" name="Rectangle 1"/>
          <p:cNvSpPr>
            <a:spLocks noChangeArrowheads="1"/>
          </p:cNvSpPr>
          <p:nvPr/>
        </p:nvSpPr>
        <p:spPr bwMode="auto">
          <a:xfrm>
            <a:off x="409518" y="675089"/>
            <a:ext cx="8230934" cy="5909310"/>
          </a:xfrm>
          <a:prstGeom prst="rect">
            <a:avLst/>
          </a:prstGeom>
          <a:blipFill>
            <a:blip r:embed="rId4" cstate="print"/>
            <a:tile tx="0" ty="0" sx="100000" sy="100000" flip="none" algn="tl"/>
          </a:blipFill>
          <a:ln w="12700">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l"/>
              </a:tabLst>
            </a:pPr>
            <a:r>
              <a:rPr kumimoji="0" lang="en-US" sz="14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Health Educator Job Description</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Job Title</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Health Education Specialist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Scientific Degree </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Bachelor Degree AMS .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Job requirements</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 Competent Graduate Bachelor in his / her Profession’s</a:t>
            </a: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Specific Knowledge &amp; Skills: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Knowledge of health and educational issues,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Effective teaching methods and technologies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Effective Communication and Counseling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Reported to: </a:t>
            </a:r>
            <a:r>
              <a:rPr kumimoji="0" lang="en-US" sz="14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Health Education Consultant </a:t>
            </a: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Master\PhD</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Job Definition </a:t>
            </a:r>
            <a:r>
              <a:rPr kumimoji="0" lang="en-US" sz="1400" b="1" i="1" u="sng" strike="noStrike" cap="none" normalizeH="0" baseline="0" dirty="0" smtClean="0">
                <a:ln>
                  <a:noFill/>
                </a:ln>
                <a:solidFill>
                  <a:schemeClr val="tx1"/>
                </a:solidFill>
                <a:effectLst/>
                <a:latin typeface="Bazooka"/>
                <a:ea typeface="Times New Roman" pitchFamily="18" charset="0"/>
                <a:cs typeface="Arial" pitchFamily="34" charset="0"/>
              </a:rPr>
              <a:t>(Summary)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Health Education and Promotion job is a focal point for all allied health professions and health issues. Thus, HE have to work effectively with health teams, with community and organization representatives, they have to facilitate, teach and promote clients to learn how to improve and maintain healthy behaviors.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Major Job Duties: </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As a part of the Health team and under the above “Reported” health personnel; HE will be in charge in the following “Duties and Responsibilities”: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Assessing patients, </a:t>
            </a:r>
            <a:r>
              <a:rPr kumimoji="0" lang="en-US" sz="14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school a</a:t>
            </a: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nd community health education needs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Managing and organizing health education activities.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Participate in providing health education in the local community (Inside Health Services and outside organizations such </a:t>
            </a:r>
            <a:r>
              <a:rPr kumimoji="0" lang="en-US" sz="14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schools </a:t>
            </a: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and industries..);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Select health education methodology appropriate to the target clients taken in consideration cultural interests and needs.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Prepare and participate in designing, evaluation and development of health education materials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Supervise and participate in process of designing and implementing health education plans.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Give Special Patients Counseling </a:t>
            </a:r>
            <a:r>
              <a:rPr kumimoji="0" lang="en-US" sz="1400" b="0"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eg</a:t>
            </a: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diabetic patient education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Improve his/her personal and professional knowledge and skills.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عنصر نائب للتذييل 7"/>
          <p:cNvSpPr>
            <a:spLocks noGrp="1"/>
          </p:cNvSpPr>
          <p:nvPr>
            <p:ph type="ftr" sz="quarter" idx="10"/>
          </p:nvPr>
        </p:nvSpPr>
        <p:spPr>
          <a:xfrm>
            <a:off x="2915816" y="6453337"/>
            <a:ext cx="3687006" cy="288032"/>
          </a:xfrm>
        </p:spPr>
        <p:txBody>
          <a:bodyPr/>
          <a:lstStyle/>
          <a:p>
            <a:pPr>
              <a:defRPr/>
            </a:pPr>
            <a:r>
              <a:rPr lang="en-US" sz="1400" smtClean="0"/>
              <a:t>CHS485</a:t>
            </a:r>
            <a:endParaRPr lang="en-US" sz="1400" dirty="0"/>
          </a:p>
        </p:txBody>
      </p:sp>
      <p:sp>
        <p:nvSpPr>
          <p:cNvPr id="6" name="عنصر نائب للتاريخ 5"/>
          <p:cNvSpPr>
            <a:spLocks noGrp="1"/>
          </p:cNvSpPr>
          <p:nvPr>
            <p:ph type="dt" sz="half" idx="10"/>
          </p:nvPr>
        </p:nvSpPr>
        <p:spPr/>
        <p:txBody>
          <a:bodyPr/>
          <a:lstStyle/>
          <a:p>
            <a:pPr>
              <a:defRPr/>
            </a:pPr>
            <a:r>
              <a:rPr lang="ar-SA" smtClean="0"/>
              <a:t>JOHALISCOOHE2015_2018</a:t>
            </a:r>
            <a:endParaRPr lang="en-US"/>
          </a:p>
        </p:txBody>
      </p:sp>
      <p:sp>
        <p:nvSpPr>
          <p:cNvPr id="9" name="عنصر نائب لرقم الشريحة 8"/>
          <p:cNvSpPr>
            <a:spLocks noGrp="1"/>
          </p:cNvSpPr>
          <p:nvPr>
            <p:ph type="sldNum" sz="quarter" idx="12"/>
          </p:nvPr>
        </p:nvSpPr>
        <p:spPr/>
        <p:txBody>
          <a:bodyPr/>
          <a:lstStyle/>
          <a:p>
            <a:pPr>
              <a:defRPr/>
            </a:pPr>
            <a:fld id="{978C93D2-0CD3-44E6-B74B-98515F7048D2}" type="slidenum">
              <a:rPr lang="ar-SA" smtClean="0"/>
              <a:pPr>
                <a:defRPr/>
              </a:pPr>
              <a:t>12</a:t>
            </a:fld>
            <a:endParaRPr lang="en-US"/>
          </a:p>
        </p:txBody>
      </p:sp>
      <p:sp>
        <p:nvSpPr>
          <p:cNvPr id="10" name="مستطيل 9"/>
          <p:cNvSpPr/>
          <p:nvPr/>
        </p:nvSpPr>
        <p:spPr>
          <a:xfrm>
            <a:off x="3635405" y="142852"/>
            <a:ext cx="4365619"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lgn="ctr"/>
            <a:r>
              <a:rPr lang="en-US" dirty="0" smtClean="0"/>
              <a:t>This Is Your Future Education _ Practice </a:t>
            </a:r>
            <a:endParaRPr lang="ar-SA" dirty="0"/>
          </a:p>
        </p:txBody>
      </p:sp>
    </p:spTree>
  </p:cSld>
  <p:clrMapOvr>
    <a:masterClrMapping/>
  </p:clrMapOvr>
  <p:transition>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13</a:t>
            </a:fld>
            <a:endParaRPr lang="en-US"/>
          </a:p>
        </p:txBody>
      </p:sp>
      <p:sp>
        <p:nvSpPr>
          <p:cNvPr id="80897" name="Rectangle 1"/>
          <p:cNvSpPr>
            <a:spLocks noChangeArrowheads="1"/>
          </p:cNvSpPr>
          <p:nvPr/>
        </p:nvSpPr>
        <p:spPr bwMode="auto">
          <a:xfrm>
            <a:off x="251520" y="34171"/>
            <a:ext cx="8604448" cy="3016210"/>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 Wأ</a:t>
            </a:r>
            <a:r>
              <a:rPr kumimoji="0" lang="en-US" b="1" i="0" u="none" strike="noStrike" cap="none" normalizeH="0" baseline="0" dirty="0" smtClean="0">
                <a:ln>
                  <a:noFill/>
                </a:ln>
                <a:solidFill>
                  <a:schemeClr val="tx1"/>
                </a:solidFill>
                <a:effectLst/>
                <a:latin typeface="Times New Roman" pitchFamily="18" charset="0"/>
                <a:cs typeface="Times New Roman" pitchFamily="18" charset="0"/>
              </a:rPr>
              <a:t>HY</a:t>
            </a:r>
            <a:r>
              <a:rPr kumimoji="0" lang="en-US" b="1" i="0" u="none" strike="noStrike" cap="none" normalizeH="0" dirty="0" smtClean="0">
                <a:ln>
                  <a:noFill/>
                </a:ln>
                <a:solidFill>
                  <a:schemeClr val="tx1"/>
                </a:solidFill>
                <a:effectLst/>
                <a:latin typeface="Times New Roman" pitchFamily="18" charset="0"/>
                <a:cs typeface="Times New Roman" pitchFamily="18" charset="0"/>
              </a:rPr>
              <a:t> </a:t>
            </a:r>
          </a:p>
          <a:p>
            <a:pPr marL="0" marR="0" lvl="0" indent="0" algn="just" defTabSz="914400" rtl="0" eaLnBrk="1" fontAlgn="base" latinLnBrk="0" hangingPunct="1">
              <a:lnSpc>
                <a:spcPct val="100000"/>
              </a:lnSpc>
              <a:spcBef>
                <a:spcPct val="0"/>
              </a:spcBef>
              <a:spcAft>
                <a:spcPct val="0"/>
              </a:spcAft>
              <a:buClrTx/>
              <a:buSzTx/>
              <a:buFontTx/>
              <a:buNone/>
              <a:tabLst/>
            </a:pPr>
            <a:r>
              <a:rPr lang="en-US" b="1" dirty="0" smtClean="0">
                <a:latin typeface="Times New Roman" pitchFamily="18" charset="0"/>
                <a:cs typeface="Times New Roman" pitchFamily="18" charset="0"/>
              </a:rPr>
              <a:t>SCOHE School </a:t>
            </a:r>
            <a:r>
              <a:rPr lang="en-US" b="1" dirty="0" err="1" smtClean="0">
                <a:latin typeface="Times New Roman" pitchFamily="18" charset="0"/>
                <a:cs typeface="Times New Roman" pitchFamily="18" charset="0"/>
              </a:rPr>
              <a:t>Hea</a:t>
            </a:r>
            <a:r>
              <a:rPr kumimoji="0" lang="ar-SA" b="1" i="0" u="none" strike="noStrike" cap="none" normalizeH="0" baseline="0" dirty="0" err="1" smtClean="0">
                <a:ln>
                  <a:noFill/>
                </a:ln>
                <a:solidFill>
                  <a:schemeClr val="tx1"/>
                </a:solidFill>
                <a:effectLst/>
                <a:latin typeface="Times New Roman" pitchFamily="18" charset="0"/>
                <a:cs typeface="Times New Roman" pitchFamily="18" charset="0"/>
              </a:rPr>
              <a:t>lth Education Is Important</a:t>
            </a: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b="1" i="0" u="none" strike="noStrike" cap="none" normalizeH="0" baseline="0" dirty="0" smtClean="0">
                <a:ln>
                  <a:noFill/>
                </a:ln>
                <a:solidFill>
                  <a:schemeClr val="tx1"/>
                </a:solidFill>
                <a:effectLst/>
                <a:latin typeface="Times New Roman" pitchFamily="18" charset="0"/>
                <a:cs typeface="Times New Roman" pitchFamily="18" charset="0"/>
              </a:rPr>
              <a:t> ? </a:t>
            </a:r>
            <a:endParaRPr lang="ar-SA" b="1" dirty="0" smtClean="0">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ar-SA" b="0" i="0" u="none" strike="noStrike" cap="none" normalizeH="0" baseline="0" dirty="0" err="1" smtClean="0">
                <a:ln>
                  <a:noFill/>
                </a:ln>
                <a:solidFill>
                  <a:schemeClr val="tx1"/>
                </a:solidFill>
                <a:effectLst/>
                <a:latin typeface="Times New Roman" pitchFamily="18" charset="0"/>
                <a:cs typeface="Times New Roman" pitchFamily="18" charset="0"/>
              </a:rPr>
              <a:t>Much of this format follows the excellent resources available in Rhode Island, from the </a:t>
            </a:r>
            <a:r>
              <a:rPr kumimoji="0" lang="ar-SA" b="0" i="0" u="none" strike="noStrike" cap="none" normalizeH="0" baseline="0" dirty="0" err="1" smtClean="0">
                <a:ln>
                  <a:noFill/>
                </a:ln>
                <a:solidFill>
                  <a:schemeClr val="tx1"/>
                </a:solidFill>
                <a:effectLst/>
                <a:latin typeface="Times New Roman" pitchFamily="18" charset="0"/>
                <a:cs typeface="Times New Roman" pitchFamily="18" charset="0"/>
                <a:hlinkClick r:id="rId3"/>
              </a:rPr>
              <a:t>www.thriveri.org</a:t>
            </a:r>
            <a:r>
              <a:rPr kumimoji="0" lang="ar-SA" b="0" i="0" u="none" strike="noStrike" cap="none" normalizeH="0" baseline="0" dirty="0" err="1" smtClean="0">
                <a:ln>
                  <a:noFill/>
                </a:ln>
                <a:solidFill>
                  <a:schemeClr val="tx1"/>
                </a:solidFill>
                <a:effectLst/>
                <a:latin typeface="Times New Roman" pitchFamily="18" charset="0"/>
                <a:cs typeface="Times New Roman" pitchFamily="18" charset="0"/>
              </a:rPr>
              <a:t>.</a:t>
            </a:r>
            <a:endParaRPr kumimoji="0" lang="en-US"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err="1" smtClean="0">
                <a:ln>
                  <a:noFill/>
                </a:ln>
                <a:solidFill>
                  <a:schemeClr val="tx1"/>
                </a:solidFill>
                <a:effectLst/>
                <a:latin typeface="Times New Roman" pitchFamily="18" charset="0"/>
                <a:cs typeface="Times New Roman" pitchFamily="18" charset="0"/>
                <a:hlinkClick r:id="rId4"/>
              </a:rPr>
              <a:t>Why should I care about Health education?</a:t>
            </a:r>
            <a:r>
              <a:rPr kumimoji="0" lang="ar-SA" sz="1600" b="0"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err="1" smtClean="0">
                <a:ln>
                  <a:noFill/>
                </a:ln>
                <a:solidFill>
                  <a:schemeClr val="tx1"/>
                </a:solidFill>
                <a:effectLst/>
                <a:latin typeface="Times New Roman" pitchFamily="18" charset="0"/>
                <a:cs typeface="Times New Roman" pitchFamily="18" charset="0"/>
                <a:hlinkClick r:id="rId4"/>
              </a:rPr>
              <a:t>I'm a parent; where do I go for parent information or resources about Health education?</a:t>
            </a:r>
            <a:r>
              <a:rPr kumimoji="0" lang="ar-SA" sz="1600" b="0"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err="1" smtClean="0">
                <a:ln>
                  <a:noFill/>
                </a:ln>
                <a:solidFill>
                  <a:schemeClr val="tx1"/>
                </a:solidFill>
                <a:effectLst/>
                <a:latin typeface="Times New Roman" pitchFamily="18" charset="0"/>
                <a:cs typeface="Times New Roman" pitchFamily="18" charset="0"/>
                <a:hlinkClick r:id="rId4"/>
              </a:rPr>
              <a:t>I'm school administrator; what tools for schools are available on Health education?</a:t>
            </a:r>
            <a:r>
              <a:rPr kumimoji="0" lang="ar-SA" sz="1600" b="0"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err="1" smtClean="0">
                <a:ln>
                  <a:noFill/>
                </a:ln>
                <a:solidFill>
                  <a:schemeClr val="tx1"/>
                </a:solidFill>
                <a:effectLst/>
                <a:latin typeface="Times New Roman" pitchFamily="18" charset="0"/>
                <a:cs typeface="Times New Roman" pitchFamily="18" charset="0"/>
                <a:hlinkClick r:id="rId4"/>
              </a:rPr>
              <a:t>I'm a teacher; what resources are available on Health education?</a:t>
            </a:r>
            <a:r>
              <a:rPr kumimoji="0" lang="ar-SA" sz="1600" b="0"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err="1" smtClean="0">
                <a:ln>
                  <a:noFill/>
                </a:ln>
                <a:solidFill>
                  <a:schemeClr val="tx1"/>
                </a:solidFill>
                <a:effectLst/>
                <a:latin typeface="Times New Roman" pitchFamily="18" charset="0"/>
                <a:cs typeface="Times New Roman" pitchFamily="18" charset="0"/>
                <a:hlinkClick r:id="rId4"/>
              </a:rPr>
              <a:t>What are New Hampshire's State requirements for Health education in schools?</a:t>
            </a:r>
            <a:r>
              <a:rPr kumimoji="0" lang="ar-SA" sz="1600" b="0"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err="1" smtClean="0">
                <a:ln>
                  <a:noFill/>
                </a:ln>
                <a:solidFill>
                  <a:schemeClr val="tx1"/>
                </a:solidFill>
                <a:effectLst/>
                <a:latin typeface="Times New Roman" pitchFamily="18" charset="0"/>
                <a:cs typeface="Times New Roman" pitchFamily="18" charset="0"/>
                <a:hlinkClick r:id="rId4"/>
              </a:rPr>
              <a:t>What are some of the best practices for schools around Health education?</a:t>
            </a:r>
            <a:r>
              <a:rPr kumimoji="0" lang="ar-SA" sz="1600" b="0"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err="1" smtClean="0">
                <a:ln>
                  <a:noFill/>
                </a:ln>
                <a:solidFill>
                  <a:schemeClr val="tx1"/>
                </a:solidFill>
                <a:effectLst/>
                <a:latin typeface="Times New Roman" pitchFamily="18" charset="0"/>
                <a:cs typeface="Times New Roman" pitchFamily="18" charset="0"/>
                <a:hlinkClick r:id="rId4"/>
              </a:rPr>
              <a:t>What data are available about Health education in New Hampshire?</a:t>
            </a:r>
            <a:r>
              <a:rPr kumimoji="0" lang="ar-SA" sz="1600" b="0" i="0" u="none" strike="noStrike" cap="none" normalizeH="0" baseline="0" dirty="0" smtClean="0">
                <a:ln>
                  <a:noFill/>
                </a:ln>
                <a:solidFill>
                  <a:schemeClr val="tx1"/>
                </a:solidFill>
                <a:effectLst/>
                <a:latin typeface="Times New Roman" pitchFamily="18" charset="0"/>
                <a:cs typeface="Times New Roman" pitchFamily="18" charset="0"/>
              </a:rPr>
              <a:t> </a:t>
            </a:r>
          </a:p>
        </p:txBody>
      </p:sp>
      <p:sp>
        <p:nvSpPr>
          <p:cNvPr id="8" name="مستطيل 7"/>
          <p:cNvSpPr/>
          <p:nvPr/>
        </p:nvSpPr>
        <p:spPr>
          <a:xfrm>
            <a:off x="216024" y="3140968"/>
            <a:ext cx="8820472" cy="341632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lvl="0" algn="just" rtl="0" eaLnBrk="0" hangingPunct="0"/>
            <a:r>
              <a:rPr lang="en-US" b="1" dirty="0" smtClean="0"/>
              <a:t>Why should I care about Health education ?</a:t>
            </a:r>
          </a:p>
          <a:p>
            <a:pPr lvl="0" algn="just" rtl="0" eaLnBrk="0" hangingPunct="0"/>
            <a:r>
              <a:rPr lang="en-US" b="1" dirty="0" smtClean="0"/>
              <a:t>Because;  </a:t>
            </a:r>
          </a:p>
          <a:p>
            <a:pPr algn="just" rtl="0"/>
            <a:r>
              <a:rPr lang="en-US" b="1" i="1" dirty="0" smtClean="0"/>
              <a:t>Health education builds students</a:t>
            </a:r>
            <a:r>
              <a:rPr lang="ar-SA" b="1" i="1" dirty="0" err="1" smtClean="0"/>
              <a:t>'</a:t>
            </a:r>
            <a:r>
              <a:rPr lang="ar-SA" b="1" i="1" dirty="0" smtClean="0"/>
              <a:t> </a:t>
            </a:r>
            <a:r>
              <a:rPr lang="en-US" b="1" i="1" dirty="0" smtClean="0"/>
              <a:t>knowledge, skills, and positive attitudes about health</a:t>
            </a:r>
            <a:r>
              <a:rPr lang="ar-SA" b="1" i="1" dirty="0" err="1" smtClean="0"/>
              <a:t>.</a:t>
            </a:r>
            <a:r>
              <a:rPr lang="ar-SA" b="1" i="1" dirty="0" smtClean="0"/>
              <a:t> </a:t>
            </a:r>
          </a:p>
          <a:p>
            <a:pPr algn="just" rtl="0"/>
            <a:r>
              <a:rPr lang="en-US" b="1" i="1" dirty="0" smtClean="0"/>
              <a:t>It help students to learn bout  moral, physical, mental, emotional and social health</a:t>
            </a:r>
            <a:r>
              <a:rPr lang="ar-SA" b="1" i="1" dirty="0" err="1" smtClean="0"/>
              <a:t>.</a:t>
            </a:r>
            <a:r>
              <a:rPr lang="ar-SA" b="1" i="1" dirty="0" smtClean="0"/>
              <a:t> </a:t>
            </a:r>
            <a:r>
              <a:rPr lang="en-US" b="1" i="1" dirty="0" smtClean="0"/>
              <a:t>It motivates students to improve and maintain their health, prevent disease, and reduce risky behaviors</a:t>
            </a:r>
            <a:r>
              <a:rPr lang="ar-SA" b="1" i="1" dirty="0" err="1" smtClean="0"/>
              <a:t>.</a:t>
            </a:r>
            <a:r>
              <a:rPr lang="ar-SA" b="1" i="1" dirty="0" smtClean="0"/>
              <a:t> </a:t>
            </a:r>
            <a:endParaRPr lang="en-US" b="1" i="1" dirty="0" smtClean="0"/>
          </a:p>
          <a:p>
            <a:pPr algn="just" rtl="0" eaLnBrk="0" hangingPunct="0"/>
            <a:r>
              <a:rPr lang="en-US" b="1" i="1" dirty="0" smtClean="0"/>
              <a:t>Its curricula and instruction help students to learn skills they will use to make healthy choices throughout their lifetime</a:t>
            </a:r>
            <a:r>
              <a:rPr lang="ar-SA" b="1" dirty="0" err="1" smtClean="0"/>
              <a:t>.</a:t>
            </a:r>
            <a:r>
              <a:rPr lang="ar-SA" b="1" dirty="0" smtClean="0"/>
              <a:t> </a:t>
            </a:r>
            <a:r>
              <a:rPr lang="en-US" b="1" i="1" dirty="0" smtClean="0"/>
              <a:t>Effective curricula result in positive changes in behavior that lower student risks around</a:t>
            </a:r>
            <a:r>
              <a:rPr lang="ar-SA" b="1" i="1" dirty="0" err="1" smtClean="0"/>
              <a:t>:</a:t>
            </a:r>
            <a:r>
              <a:rPr lang="ar-SA" b="1" dirty="0" smtClean="0"/>
              <a:t> </a:t>
            </a:r>
            <a:endParaRPr lang="en-US" b="1" dirty="0" smtClean="0"/>
          </a:p>
          <a:p>
            <a:pPr algn="just" rtl="0" eaLnBrk="0" hangingPunct="0">
              <a:buFontTx/>
              <a:buChar char="•"/>
            </a:pPr>
            <a:r>
              <a:rPr lang="en-US" b="1" i="1" dirty="0" smtClean="0">
                <a:latin typeface="Times New Roman" pitchFamily="18" charset="0"/>
                <a:cs typeface="Times New Roman" pitchFamily="18" charset="0"/>
              </a:rPr>
              <a:t> </a:t>
            </a:r>
            <a:r>
              <a:rPr lang="en-US" b="1" i="1" dirty="0" smtClean="0"/>
              <a:t>Alcohol</a:t>
            </a:r>
            <a:r>
              <a:rPr lang="ar-SA" b="1" i="1" dirty="0" err="1" smtClean="0"/>
              <a:t>,</a:t>
            </a:r>
            <a:r>
              <a:rPr lang="ar-SA" b="1" i="1" dirty="0" smtClean="0"/>
              <a:t> </a:t>
            </a:r>
            <a:r>
              <a:rPr lang="en-US" b="1" i="1" dirty="0" smtClean="0"/>
              <a:t>tobacco, and other drugs</a:t>
            </a:r>
            <a:r>
              <a:rPr lang="ar-SA" b="1" i="1" dirty="0" err="1" smtClean="0"/>
              <a:t>,</a:t>
            </a:r>
            <a:r>
              <a:rPr lang="ar-SA" b="1" i="1" dirty="0" smtClean="0"/>
              <a:t>  </a:t>
            </a:r>
            <a:r>
              <a:rPr lang="en-US" b="1" i="1" dirty="0" smtClean="0"/>
              <a:t>injury prevention</a:t>
            </a:r>
            <a:r>
              <a:rPr lang="ar-SA" b="1" i="1" dirty="0" err="1" smtClean="0"/>
              <a:t>,</a:t>
            </a:r>
            <a:r>
              <a:rPr lang="ar-SA" b="1" i="1" dirty="0" smtClean="0"/>
              <a:t>  </a:t>
            </a:r>
            <a:r>
              <a:rPr lang="en-US" b="1" i="1" dirty="0" smtClean="0"/>
              <a:t>mental and emotional health</a:t>
            </a:r>
            <a:r>
              <a:rPr lang="ar-SA" b="1" i="1" dirty="0" err="1" smtClean="0"/>
              <a:t>,</a:t>
            </a:r>
            <a:r>
              <a:rPr lang="ar-SA" b="1" i="1" dirty="0" smtClean="0"/>
              <a:t>  </a:t>
            </a:r>
            <a:r>
              <a:rPr lang="en-US" b="1" i="1" dirty="0" smtClean="0"/>
              <a:t>nutrition</a:t>
            </a:r>
            <a:r>
              <a:rPr lang="ar-SA" b="1" i="1" dirty="0" smtClean="0"/>
              <a:t>,ك </a:t>
            </a:r>
            <a:r>
              <a:rPr lang="en-US" b="1" i="1" dirty="0" smtClean="0"/>
              <a:t>prevention of diseases and ; sexuality and family life</a:t>
            </a:r>
            <a:r>
              <a:rPr lang="ar-SA" b="1" i="1" dirty="0" err="1" smtClean="0"/>
              <a:t>.</a:t>
            </a:r>
            <a:endParaRPr lang="en-US" dirty="0" smtClean="0"/>
          </a:p>
        </p:txBody>
      </p:sp>
      <p:sp>
        <p:nvSpPr>
          <p:cNvPr id="9" name="مستطيل 8"/>
          <p:cNvSpPr/>
          <p:nvPr/>
        </p:nvSpPr>
        <p:spPr>
          <a:xfrm>
            <a:off x="1115616" y="6525344"/>
            <a:ext cx="7686600"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sz="1400" dirty="0" smtClean="0">
                <a:hlinkClick r:id="rId4"/>
              </a:rPr>
              <a:t>http://www.education.nh.gov/instruction/school_health/health_coord_education.htm</a:t>
            </a:r>
            <a:r>
              <a:rPr lang="en-US" sz="1400" dirty="0" smtClean="0"/>
              <a:t> </a:t>
            </a:r>
            <a:endParaRPr lang="en-US" sz="1400" dirty="0"/>
          </a:p>
        </p:txBody>
      </p:sp>
      <p:sp>
        <p:nvSpPr>
          <p:cNvPr id="10" name="مستطيل 9"/>
          <p:cNvSpPr/>
          <p:nvPr/>
        </p:nvSpPr>
        <p:spPr>
          <a:xfrm>
            <a:off x="149902" y="6488668"/>
            <a:ext cx="893706"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b="1" dirty="0" smtClean="0">
                <a:latin typeface="+mj-lt"/>
              </a:rPr>
              <a:t>More </a:t>
            </a:r>
            <a:endParaRPr lang="en-US" b="1" dirty="0">
              <a:latin typeface="+mj-lt"/>
            </a:endParaRPr>
          </a:p>
        </p:txBody>
      </p:sp>
    </p:spTree>
  </p:cSld>
  <p:clrMapOvr>
    <a:masterClrMapping/>
  </p:clrMapOvr>
  <p:transition>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3"/>
          <p:cNvSpPr>
            <a:spLocks noGrp="1" noChangeArrowheads="1"/>
          </p:cNvSpPr>
          <p:nvPr>
            <p:ph idx="1"/>
          </p:nvPr>
        </p:nvSpPr>
        <p:spPr>
          <a:xfrm>
            <a:off x="590872" y="1773089"/>
            <a:ext cx="8229600" cy="2952055"/>
          </a:xfrm>
        </p:spPr>
        <p:style>
          <a:lnRef idx="2">
            <a:schemeClr val="dk1"/>
          </a:lnRef>
          <a:fillRef idx="1">
            <a:schemeClr val="lt1"/>
          </a:fillRef>
          <a:effectRef idx="0">
            <a:schemeClr val="dk1"/>
          </a:effectRef>
          <a:fontRef idx="minor">
            <a:schemeClr val="dk1"/>
          </a:fontRef>
        </p:style>
        <p:txBody>
          <a:bodyPr>
            <a:normAutofit lnSpcReduction="10000"/>
          </a:bodyPr>
          <a:lstStyle/>
          <a:p>
            <a:pPr algn="ctr" rtl="0" eaLnBrk="1" hangingPunct="1">
              <a:lnSpc>
                <a:spcPct val="90000"/>
              </a:lnSpc>
              <a:buFontTx/>
              <a:buNone/>
              <a:defRPr/>
            </a:pPr>
            <a:endParaRPr lang="en-US" sz="2800" b="1" dirty="0" smtClean="0">
              <a:solidFill>
                <a:schemeClr val="bg2">
                  <a:lumMod val="75000"/>
                </a:schemeClr>
              </a:solidFill>
              <a:effectLst/>
            </a:endParaRPr>
          </a:p>
          <a:p>
            <a:pPr algn="ctr" rtl="0" eaLnBrk="1" hangingPunct="1">
              <a:lnSpc>
                <a:spcPct val="90000"/>
              </a:lnSpc>
              <a:buFontTx/>
              <a:buNone/>
              <a:defRPr/>
            </a:pPr>
            <a:r>
              <a:rPr lang="en-US" sz="2800" b="1" dirty="0" smtClean="0">
                <a:solidFill>
                  <a:schemeClr val="bg2">
                    <a:lumMod val="75000"/>
                  </a:schemeClr>
                </a:solidFill>
                <a:effectLst/>
              </a:rPr>
              <a:t>Probe</a:t>
            </a:r>
          </a:p>
          <a:p>
            <a:pPr algn="ctr" rtl="0" eaLnBrk="1" hangingPunct="1">
              <a:lnSpc>
                <a:spcPct val="90000"/>
              </a:lnSpc>
              <a:buFontTx/>
              <a:buNone/>
              <a:defRPr/>
            </a:pPr>
            <a:endParaRPr lang="en-US" sz="2800" b="1" dirty="0" smtClean="0">
              <a:solidFill>
                <a:schemeClr val="bg2">
                  <a:lumMod val="75000"/>
                </a:schemeClr>
              </a:solidFill>
              <a:effectLst/>
            </a:endParaRPr>
          </a:p>
          <a:p>
            <a:pPr algn="ctr" rtl="0" eaLnBrk="1" hangingPunct="1">
              <a:lnSpc>
                <a:spcPct val="90000"/>
              </a:lnSpc>
              <a:buFontTx/>
              <a:buNone/>
              <a:defRPr/>
            </a:pPr>
            <a:r>
              <a:rPr lang="en-US" b="1" dirty="0" smtClean="0">
                <a:solidFill>
                  <a:schemeClr val="bg2">
                    <a:lumMod val="75000"/>
                  </a:schemeClr>
                </a:solidFill>
                <a:effectLst/>
              </a:rPr>
              <a:t>HISTORY &amp; </a:t>
            </a:r>
            <a:r>
              <a:rPr lang="en-US" sz="3600" b="1" dirty="0" smtClean="0">
                <a:solidFill>
                  <a:schemeClr val="bg2">
                    <a:lumMod val="75000"/>
                  </a:schemeClr>
                </a:solidFill>
                <a:effectLst/>
              </a:rPr>
              <a:t>DEFINE TERMS</a:t>
            </a:r>
            <a:endParaRPr lang="ar-SA" sz="3600" b="1" dirty="0" smtClean="0">
              <a:solidFill>
                <a:schemeClr val="bg2">
                  <a:lumMod val="75000"/>
                </a:schemeClr>
              </a:solidFill>
              <a:effectLst/>
            </a:endParaRPr>
          </a:p>
          <a:p>
            <a:pPr algn="ctr" rtl="0" eaLnBrk="1" hangingPunct="1">
              <a:lnSpc>
                <a:spcPct val="90000"/>
              </a:lnSpc>
              <a:buFontTx/>
              <a:buNone/>
              <a:defRPr/>
            </a:pPr>
            <a:r>
              <a:rPr lang="en-US" sz="2400" i="1" dirty="0" smtClean="0">
                <a:solidFill>
                  <a:schemeClr val="bg2">
                    <a:lumMod val="75000"/>
                  </a:schemeClr>
                </a:solidFill>
                <a:effectLst/>
              </a:rPr>
              <a:t>Looking for </a:t>
            </a:r>
          </a:p>
          <a:p>
            <a:pPr algn="ctr" rtl="0" eaLnBrk="1" hangingPunct="1">
              <a:lnSpc>
                <a:spcPct val="90000"/>
              </a:lnSpc>
              <a:buFontTx/>
              <a:buNone/>
              <a:defRPr/>
            </a:pPr>
            <a:endParaRPr lang="en-US" sz="2400" i="1" dirty="0" smtClean="0">
              <a:solidFill>
                <a:schemeClr val="bg2">
                  <a:lumMod val="75000"/>
                </a:schemeClr>
              </a:solidFill>
              <a:effectLst/>
            </a:endParaRPr>
          </a:p>
          <a:p>
            <a:pPr algn="ctr" rtl="0" eaLnBrk="1" hangingPunct="1">
              <a:lnSpc>
                <a:spcPct val="90000"/>
              </a:lnSpc>
              <a:buFontTx/>
              <a:buNone/>
              <a:defRPr/>
            </a:pPr>
            <a:r>
              <a:rPr lang="en-US" sz="2400" i="1" dirty="0" smtClean="0">
                <a:solidFill>
                  <a:schemeClr val="bg2">
                    <a:lumMod val="75000"/>
                  </a:schemeClr>
                </a:solidFill>
                <a:effectLst/>
              </a:rPr>
              <a:t>SCOOHE_SCOOHEP  !</a:t>
            </a:r>
          </a:p>
          <a:p>
            <a:pPr algn="ctr" rtl="0" eaLnBrk="1" hangingPunct="1">
              <a:lnSpc>
                <a:spcPct val="90000"/>
              </a:lnSpc>
              <a:buFontTx/>
              <a:buNone/>
              <a:defRPr/>
            </a:pPr>
            <a:endParaRPr lang="en-US" sz="2400" i="1" dirty="0" smtClean="0">
              <a:solidFill>
                <a:srgbClr val="002060"/>
              </a:solidFill>
            </a:endParaRPr>
          </a:p>
        </p:txBody>
      </p:sp>
      <p:sp>
        <p:nvSpPr>
          <p:cNvPr id="3" name="عنصر نائب للتاريخ 3"/>
          <p:cNvSpPr>
            <a:spLocks noGrp="1"/>
          </p:cNvSpPr>
          <p:nvPr>
            <p:ph type="dt" sz="quarter" idx="10"/>
          </p:nvPr>
        </p:nvSpPr>
        <p:spPr/>
        <p:txBody>
          <a:bodyPr/>
          <a:lstStyle/>
          <a:p>
            <a:pPr>
              <a:defRPr/>
            </a:pPr>
            <a:r>
              <a:rPr lang="ar-SA" smtClean="0"/>
              <a:t>JOHALISCOOHE2015_2018</a:t>
            </a:r>
            <a:endParaRPr lang="en-US"/>
          </a:p>
        </p:txBody>
      </p:sp>
      <p:sp>
        <p:nvSpPr>
          <p:cNvPr id="4" name="عنصر نائب للتذييل 4"/>
          <p:cNvSpPr>
            <a:spLocks noGrp="1"/>
          </p:cNvSpPr>
          <p:nvPr>
            <p:ph type="ftr" sz="quarter" idx="11"/>
          </p:nvPr>
        </p:nvSpPr>
        <p:spPr/>
        <p:txBody>
          <a:bodyPr/>
          <a:lstStyle/>
          <a:p>
            <a:pPr>
              <a:defRPr/>
            </a:pPr>
            <a:r>
              <a:rPr lang="en-US" smtClean="0"/>
              <a:t>CHS485</a:t>
            </a:r>
            <a:endParaRPr lang="en-US"/>
          </a:p>
        </p:txBody>
      </p:sp>
      <p:sp>
        <p:nvSpPr>
          <p:cNvPr id="5" name="عنصر نائب لرقم الشريحة 5"/>
          <p:cNvSpPr>
            <a:spLocks noGrp="1"/>
          </p:cNvSpPr>
          <p:nvPr>
            <p:ph type="sldNum" sz="quarter" idx="12"/>
          </p:nvPr>
        </p:nvSpPr>
        <p:spPr/>
        <p:txBody>
          <a:bodyPr/>
          <a:lstStyle/>
          <a:p>
            <a:pPr>
              <a:defRPr/>
            </a:pPr>
            <a:fld id="{9A1FFACB-2285-4D1C-9E7F-B7506C63D969}" type="slidenum">
              <a:rPr lang="ar-SA"/>
              <a:pPr>
                <a:defRPr/>
              </a:pPr>
              <a:t>14</a:t>
            </a:fld>
            <a:endParaRPr lang="en-US"/>
          </a:p>
        </p:txBody>
      </p:sp>
    </p:spTree>
  </p:cSld>
  <p:clrMapOvr>
    <a:masterClrMapping/>
  </p:clrMapOvr>
  <p:transition>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JOHALISCOOHE2015_2018</a:t>
            </a:r>
            <a:endParaRPr lang="en-US"/>
          </a:p>
        </p:txBody>
      </p:sp>
      <p:sp>
        <p:nvSpPr>
          <p:cNvPr id="6" name="عنصر نائب للتذييل 4"/>
          <p:cNvSpPr>
            <a:spLocks noGrp="1"/>
          </p:cNvSpPr>
          <p:nvPr>
            <p:ph type="ftr" sz="quarter" idx="11"/>
          </p:nvPr>
        </p:nvSpPr>
        <p:spPr>
          <a:xfrm>
            <a:off x="4067944" y="6577881"/>
            <a:ext cx="2304256" cy="280119"/>
          </a:xfrm>
        </p:spPr>
        <p:txBody>
          <a:bodyPr/>
          <a:lstStyle/>
          <a:p>
            <a:pPr>
              <a:defRPr/>
            </a:pPr>
            <a:r>
              <a:rPr lang="en-US" sz="1100" smtClean="0"/>
              <a:t>CHS485</a:t>
            </a:r>
            <a:endParaRPr lang="en-US" sz="1100" dirty="0"/>
          </a:p>
        </p:txBody>
      </p:sp>
      <p:sp>
        <p:nvSpPr>
          <p:cNvPr id="7" name="عنصر نائب لرقم الشريحة 5"/>
          <p:cNvSpPr>
            <a:spLocks noGrp="1"/>
          </p:cNvSpPr>
          <p:nvPr>
            <p:ph type="sldNum" sz="quarter" idx="12"/>
          </p:nvPr>
        </p:nvSpPr>
        <p:spPr>
          <a:xfrm>
            <a:off x="8532440" y="6525344"/>
            <a:ext cx="594792" cy="280119"/>
          </a:xfrm>
        </p:spPr>
        <p:txBody>
          <a:bodyPr/>
          <a:lstStyle/>
          <a:p>
            <a:pPr>
              <a:defRPr/>
            </a:pPr>
            <a:fld id="{590AABA0-3299-4762-BBF5-976B95464404}" type="slidenum">
              <a:rPr lang="ar-SA"/>
              <a:pPr>
                <a:defRPr/>
              </a:pPr>
              <a:t>15</a:t>
            </a:fld>
            <a:endParaRPr lang="en-US"/>
          </a:p>
        </p:txBody>
      </p:sp>
      <p:sp>
        <p:nvSpPr>
          <p:cNvPr id="9" name="Rectangle 2"/>
          <p:cNvSpPr>
            <a:spLocks noGrp="1" noRot="1" noChangeArrowheads="1"/>
          </p:cNvSpPr>
          <p:nvPr>
            <p:ph type="title"/>
          </p:nvPr>
        </p:nvSpPr>
        <p:spPr>
          <a:xfrm>
            <a:off x="1403648" y="44624"/>
            <a:ext cx="6696149" cy="360040"/>
          </a:xfrm>
        </p:spPr>
        <p:style>
          <a:lnRef idx="2">
            <a:schemeClr val="accent6"/>
          </a:lnRef>
          <a:fillRef idx="1">
            <a:schemeClr val="lt1"/>
          </a:fillRef>
          <a:effectRef idx="0">
            <a:schemeClr val="accent6"/>
          </a:effectRef>
          <a:fontRef idx="minor">
            <a:schemeClr val="dk1"/>
          </a:fontRef>
        </p:style>
        <p:txBody>
          <a:bodyPr/>
          <a:lstStyle/>
          <a:p>
            <a:pPr algn="ctr" rtl="0" eaLnBrk="1" hangingPunct="1">
              <a:defRPr/>
            </a:pPr>
            <a:r>
              <a:rPr lang="en-US" sz="1600" dirty="0" smtClean="0">
                <a:latin typeface="Times New Roman" pitchFamily="18" charset="0"/>
                <a:cs typeface="Times New Roman" pitchFamily="18" charset="0"/>
              </a:rPr>
              <a:t>Probe   SCOOHE History &amp; Define Terms </a:t>
            </a:r>
            <a:endParaRPr lang="en-US" sz="2000" i="1" dirty="0" smtClean="0">
              <a:latin typeface="Times New Roman" pitchFamily="18" charset="0"/>
              <a:cs typeface="Times New Roman" pitchFamily="18" charset="0"/>
            </a:endParaRPr>
          </a:p>
        </p:txBody>
      </p:sp>
      <p:sp>
        <p:nvSpPr>
          <p:cNvPr id="10" name="مستطيل 9"/>
          <p:cNvSpPr/>
          <p:nvPr/>
        </p:nvSpPr>
        <p:spPr>
          <a:xfrm>
            <a:off x="1043608" y="406405"/>
            <a:ext cx="7488832" cy="523220"/>
          </a:xfrm>
          <a:prstGeom prst="rect">
            <a:avLst/>
          </a:prstGeom>
        </p:spPr>
        <p:txBody>
          <a:bodyPr wrap="square">
            <a:spAutoFit/>
          </a:bodyPr>
          <a:lstStyle/>
          <a:p>
            <a:pPr algn="ctr"/>
            <a:r>
              <a:rPr lang="en-US" sz="1200" b="1" dirty="0" smtClean="0"/>
              <a:t>SCOHE Historical Timelines Worldwide _ USA_ SA </a:t>
            </a:r>
          </a:p>
          <a:p>
            <a:pPr algn="ctr" rtl="0"/>
            <a:r>
              <a:rPr lang="ar-SA" sz="1600" dirty="0" smtClean="0"/>
              <a:t> </a:t>
            </a:r>
            <a:r>
              <a:rPr lang="en-US" sz="1600" dirty="0" smtClean="0">
                <a:hlinkClick r:id="rId3"/>
              </a:rPr>
              <a:t>http://sph.unc.edu/hb/hb-department-overview/historical-timeline/</a:t>
            </a:r>
            <a:r>
              <a:rPr lang="en-US" sz="1600" dirty="0" smtClean="0"/>
              <a:t> </a:t>
            </a:r>
            <a:endParaRPr lang="en-US" sz="1600" dirty="0"/>
          </a:p>
        </p:txBody>
      </p:sp>
      <p:pic>
        <p:nvPicPr>
          <p:cNvPr id="1026" name="Picture 2"/>
          <p:cNvPicPr>
            <a:picLocks noChangeAspect="1" noChangeArrowheads="1"/>
          </p:cNvPicPr>
          <p:nvPr/>
        </p:nvPicPr>
        <p:blipFill>
          <a:blip r:embed="rId4" cstate="print"/>
          <a:srcRect l="10345" t="16906" r="9195" b="12907"/>
          <a:stretch>
            <a:fillRect/>
          </a:stretch>
        </p:blipFill>
        <p:spPr bwMode="auto">
          <a:xfrm>
            <a:off x="899592" y="1556792"/>
            <a:ext cx="7920880" cy="4824536"/>
          </a:xfrm>
          <a:prstGeom prst="rect">
            <a:avLst/>
          </a:prstGeom>
          <a:noFill/>
          <a:ln w="9525">
            <a:noFill/>
            <a:miter lim="800000"/>
            <a:headEnd/>
            <a:tailEnd/>
          </a:ln>
          <a:effectLst/>
        </p:spPr>
      </p:pic>
      <p:sp>
        <p:nvSpPr>
          <p:cNvPr id="14" name="مستطيل 13"/>
          <p:cNvSpPr/>
          <p:nvPr/>
        </p:nvSpPr>
        <p:spPr>
          <a:xfrm>
            <a:off x="3131840" y="836712"/>
            <a:ext cx="277180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b="1" dirty="0" smtClean="0"/>
              <a:t>Ancient to Western </a:t>
            </a:r>
            <a:endParaRPr lang="en-US" b="1" dirty="0"/>
          </a:p>
        </p:txBody>
      </p:sp>
      <p:sp>
        <p:nvSpPr>
          <p:cNvPr id="15" name="مستطيل 14"/>
          <p:cNvSpPr/>
          <p:nvPr/>
        </p:nvSpPr>
        <p:spPr>
          <a:xfrm>
            <a:off x="1835696" y="1196752"/>
            <a:ext cx="5256584"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sz="1200" b="1" dirty="0" smtClean="0"/>
              <a:t>Before Egypt there where Hammurabi Assyrians </a:t>
            </a:r>
            <a:r>
              <a:rPr lang="en-US" sz="1400" b="1" dirty="0" smtClean="0"/>
              <a:t>2000</a:t>
            </a:r>
            <a:r>
              <a:rPr lang="en-US" sz="1200" b="1" dirty="0" smtClean="0"/>
              <a:t> B. C  more </a:t>
            </a:r>
            <a:endParaRPr lang="en-US" sz="1200" b="1" dirty="0"/>
          </a:p>
        </p:txBody>
      </p:sp>
      <p:sp>
        <p:nvSpPr>
          <p:cNvPr id="11" name="مستطيل 10"/>
          <p:cNvSpPr/>
          <p:nvPr/>
        </p:nvSpPr>
        <p:spPr>
          <a:xfrm rot="16200000">
            <a:off x="-2502450" y="2897985"/>
            <a:ext cx="5877273"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dirty="0" smtClean="0"/>
              <a:t>Students have to make summary and present ? Who ?</a:t>
            </a:r>
          </a:p>
        </p:txBody>
      </p:sp>
    </p:spTree>
  </p:cSld>
  <p:clrMapOvr>
    <a:masterClrMapping/>
  </p:clrMapOvr>
  <p:transition>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16</a:t>
            </a:fld>
            <a:endParaRPr lang="en-US"/>
          </a:p>
        </p:txBody>
      </p:sp>
      <p:pic>
        <p:nvPicPr>
          <p:cNvPr id="7" name="Picture 3"/>
          <p:cNvPicPr>
            <a:picLocks noChangeAspect="1" noChangeArrowheads="1"/>
          </p:cNvPicPr>
          <p:nvPr/>
        </p:nvPicPr>
        <p:blipFill>
          <a:blip r:embed="rId2" cstate="print"/>
          <a:srcRect/>
          <a:stretch>
            <a:fillRect/>
          </a:stretch>
        </p:blipFill>
        <p:spPr bwMode="auto">
          <a:xfrm>
            <a:off x="395536" y="548680"/>
            <a:ext cx="8748464" cy="5616624"/>
          </a:xfrm>
          <a:prstGeom prst="rect">
            <a:avLst/>
          </a:prstGeom>
          <a:noFill/>
          <a:ln w="9525">
            <a:noFill/>
            <a:miter lim="800000"/>
            <a:headEnd/>
            <a:tailEnd/>
          </a:ln>
          <a:effectLst/>
        </p:spPr>
      </p:pic>
    </p:spTree>
  </p:cSld>
  <p:clrMapOvr>
    <a:masterClrMapping/>
  </p:clrMapOvr>
  <p:transition>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17</a:t>
            </a:fld>
            <a:endParaRPr lang="en-US"/>
          </a:p>
        </p:txBody>
      </p:sp>
      <p:sp>
        <p:nvSpPr>
          <p:cNvPr id="7" name="مستطيل 6"/>
          <p:cNvSpPr/>
          <p:nvPr/>
        </p:nvSpPr>
        <p:spPr>
          <a:xfrm>
            <a:off x="2987824" y="188640"/>
            <a:ext cx="277180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b="1" dirty="0" smtClean="0"/>
              <a:t>Islamic G Age to SA </a:t>
            </a:r>
            <a:endParaRPr lang="en-US" b="1" dirty="0"/>
          </a:p>
        </p:txBody>
      </p:sp>
      <p:sp>
        <p:nvSpPr>
          <p:cNvPr id="8" name="مستطيل 7"/>
          <p:cNvSpPr/>
          <p:nvPr/>
        </p:nvSpPr>
        <p:spPr>
          <a:xfrm>
            <a:off x="5868144" y="6165304"/>
            <a:ext cx="2855718" cy="400110"/>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sz="2000" dirty="0" smtClean="0"/>
              <a:t>Now Where We Are ?!! </a:t>
            </a:r>
            <a:endParaRPr lang="en-US" sz="2000" dirty="0"/>
          </a:p>
        </p:txBody>
      </p:sp>
      <p:sp>
        <p:nvSpPr>
          <p:cNvPr id="9" name="مستطيل 8"/>
          <p:cNvSpPr/>
          <p:nvPr/>
        </p:nvSpPr>
        <p:spPr>
          <a:xfrm>
            <a:off x="683569" y="692696"/>
            <a:ext cx="7560840" cy="46166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dirty="0" smtClean="0"/>
              <a:t>Students have to  search  and present ? Who </a:t>
            </a:r>
            <a:r>
              <a:rPr lang="en-US" sz="2400" dirty="0" smtClean="0"/>
              <a:t>? </a:t>
            </a:r>
            <a:r>
              <a:rPr lang="ar-SA" sz="2400" dirty="0" smtClean="0"/>
              <a:t>ا</a:t>
            </a:r>
            <a:endParaRPr lang="en-US" sz="2400" dirty="0" smtClean="0"/>
          </a:p>
        </p:txBody>
      </p:sp>
      <p:sp>
        <p:nvSpPr>
          <p:cNvPr id="10" name="مستطيل 9"/>
          <p:cNvSpPr/>
          <p:nvPr/>
        </p:nvSpPr>
        <p:spPr>
          <a:xfrm>
            <a:off x="323528" y="1643050"/>
            <a:ext cx="8820472" cy="437042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2000" dirty="0" smtClean="0"/>
              <a:t>No  work no active students </a:t>
            </a:r>
            <a:r>
              <a:rPr lang="ar-SA" sz="2000" dirty="0" smtClean="0"/>
              <a:t> </a:t>
            </a:r>
            <a:r>
              <a:rPr lang="en-US" sz="2000" dirty="0" smtClean="0"/>
              <a:t>?</a:t>
            </a:r>
            <a:r>
              <a:rPr lang="ar-SA" sz="2000" dirty="0" err="1" smtClean="0"/>
              <a:t>!!!</a:t>
            </a:r>
            <a:endParaRPr lang="ar-SA" sz="2000" dirty="0" smtClean="0"/>
          </a:p>
          <a:p>
            <a:pPr algn="ctr" rtl="0"/>
            <a:endParaRPr lang="ar-SA" dirty="0" smtClean="0"/>
          </a:p>
          <a:p>
            <a:pPr algn="ctr" rtl="0"/>
            <a:r>
              <a:rPr lang="en-US" dirty="0" smtClean="0"/>
              <a:t>Still you have to search </a:t>
            </a:r>
          </a:p>
          <a:p>
            <a:pPr algn="ctr" rtl="0"/>
            <a:endParaRPr lang="en-US" dirty="0" smtClean="0"/>
          </a:p>
          <a:p>
            <a:pPr algn="ctr" rtl="0"/>
            <a:r>
              <a:rPr lang="en-US" sz="3200" dirty="0" smtClean="0"/>
              <a:t>Is there School Health Education in Islamic Golden Age 700 to 1600 </a:t>
            </a:r>
            <a:r>
              <a:rPr lang="ar-SA" sz="3200" dirty="0" smtClean="0"/>
              <a:t>  </a:t>
            </a:r>
            <a:r>
              <a:rPr lang="en-US" sz="3200" dirty="0" smtClean="0"/>
              <a:t>?</a:t>
            </a:r>
          </a:p>
          <a:p>
            <a:pPr algn="ctr" rtl="0"/>
            <a:r>
              <a:rPr lang="en-US" sz="2800" b="1" dirty="0" smtClean="0"/>
              <a:t>Who Search Find There or There is not with Proof </a:t>
            </a:r>
          </a:p>
          <a:p>
            <a:pPr algn="ctr" rtl="0"/>
            <a:r>
              <a:rPr lang="en-US" sz="2800" b="1" dirty="0" smtClean="0"/>
              <a:t>Have 20 Marks With Presenter It in a School</a:t>
            </a:r>
          </a:p>
          <a:p>
            <a:pPr algn="ctr" rtl="0"/>
            <a:endParaRPr lang="en-US" dirty="0" smtClean="0"/>
          </a:p>
          <a:p>
            <a:pPr algn="ctr" rtl="0"/>
            <a:r>
              <a:rPr lang="ar-SA" sz="2400" dirty="0" smtClean="0"/>
              <a:t>هل فيه صحة مدرسية و </a:t>
            </a:r>
            <a:r>
              <a:rPr lang="ar-SA" sz="2400" dirty="0" err="1" smtClean="0"/>
              <a:t>تثفيف</a:t>
            </a:r>
            <a:r>
              <a:rPr lang="ar-SA" sz="2400" dirty="0" smtClean="0"/>
              <a:t> صحي مدرسي في العصر الاسلامي الذهبي</a:t>
            </a:r>
            <a:r>
              <a:rPr lang="ar-SA" sz="2800" dirty="0" smtClean="0"/>
              <a:t> </a:t>
            </a:r>
            <a:endParaRPr lang="en-US" sz="2800" dirty="0" smtClean="0"/>
          </a:p>
          <a:p>
            <a:pPr algn="ctr" rtl="0"/>
            <a:r>
              <a:rPr lang="ar-SA" sz="2800" dirty="0" smtClean="0"/>
              <a:t>من يجيب </a:t>
            </a:r>
            <a:r>
              <a:rPr lang="ar-SA" sz="2800" dirty="0" err="1" smtClean="0"/>
              <a:t>حواب</a:t>
            </a:r>
            <a:r>
              <a:rPr lang="ar-SA" sz="2800" dirty="0" smtClean="0"/>
              <a:t> له 20 درجة مع عرضها في مدرسة </a:t>
            </a:r>
            <a:r>
              <a:rPr lang="ar-SA" sz="3200" dirty="0" smtClean="0"/>
              <a:t>؟</a:t>
            </a:r>
            <a:endParaRPr lang="en-US" sz="2400" dirty="0"/>
          </a:p>
        </p:txBody>
      </p:sp>
    </p:spTree>
  </p:cSld>
  <p:clrMapOvr>
    <a:masterClrMapping/>
  </p:clrMapOvr>
  <p:transition>
    <p:push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dirty="0"/>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18</a:t>
            </a:fld>
            <a:endParaRPr lang="en-US"/>
          </a:p>
        </p:txBody>
      </p:sp>
      <p:sp>
        <p:nvSpPr>
          <p:cNvPr id="28673" name="Rectangle 1"/>
          <p:cNvSpPr>
            <a:spLocks noChangeArrowheads="1"/>
          </p:cNvSpPr>
          <p:nvPr/>
        </p:nvSpPr>
        <p:spPr bwMode="auto">
          <a:xfrm>
            <a:off x="395536" y="908720"/>
            <a:ext cx="8496944" cy="4801314"/>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algn="just" rtl="0"/>
            <a:r>
              <a:rPr lang="en-US" b="1" dirty="0" smtClean="0"/>
              <a:t>B </a:t>
            </a:r>
            <a:r>
              <a:rPr lang="en-US" b="1" dirty="0" err="1" smtClean="0"/>
              <a:t>Hist</a:t>
            </a:r>
            <a:r>
              <a:rPr lang="en-US" b="1" dirty="0" smtClean="0"/>
              <a:t>: Islamic _late 188s_1932_</a:t>
            </a:r>
          </a:p>
          <a:p>
            <a:pPr algn="just" rtl="0"/>
            <a:r>
              <a:rPr lang="en-US" sz="4800" dirty="0" smtClean="0"/>
              <a:t>S</a:t>
            </a:r>
            <a:r>
              <a:rPr lang="en-US" sz="2000" dirty="0" smtClean="0"/>
              <a:t>audi Arabia’s education system has gone through an astonishing transformation</a:t>
            </a:r>
            <a:r>
              <a:rPr lang="ar-SA" sz="2000" dirty="0" err="1" smtClean="0"/>
              <a:t>.</a:t>
            </a:r>
            <a:r>
              <a:rPr lang="ar-SA" sz="2000" dirty="0" smtClean="0"/>
              <a:t> </a:t>
            </a:r>
            <a:r>
              <a:rPr lang="en-US" sz="2000" dirty="0" smtClean="0"/>
              <a:t>When the </a:t>
            </a:r>
            <a:r>
              <a:rPr lang="en-US" sz="2000" b="1" dirty="0" smtClean="0"/>
              <a:t>Kingdom was established in 1932</a:t>
            </a:r>
            <a:r>
              <a:rPr lang="en-US" sz="2000" dirty="0" smtClean="0"/>
              <a:t>, </a:t>
            </a:r>
            <a:r>
              <a:rPr lang="ar-SA" sz="2000" dirty="0" err="1" smtClean="0"/>
              <a:t>,</a:t>
            </a:r>
            <a:r>
              <a:rPr lang="ar-SA" sz="2000" dirty="0" smtClean="0"/>
              <a:t> </a:t>
            </a:r>
            <a:r>
              <a:rPr lang="en-US" sz="2000" dirty="0" smtClean="0"/>
              <a:t>education was available to very few people, mostly the children of wealthy families living in the major cities</a:t>
            </a:r>
            <a:r>
              <a:rPr lang="ar-SA" sz="2000" dirty="0" err="1" smtClean="0"/>
              <a:t>.</a:t>
            </a:r>
            <a:r>
              <a:rPr lang="ar-SA" sz="2000" dirty="0" smtClean="0"/>
              <a:t> </a:t>
            </a:r>
            <a:endParaRPr lang="en-US" sz="2000" dirty="0" smtClean="0"/>
          </a:p>
          <a:p>
            <a:pPr algn="just" rtl="0"/>
            <a:r>
              <a:rPr lang="en-US" sz="2000" dirty="0" smtClean="0"/>
              <a:t>Today, Saudi Arabia’s education system includes 25 public and 27  private universities, with more planned</a:t>
            </a:r>
            <a:r>
              <a:rPr lang="ar-SA" sz="2000" dirty="0" err="1" smtClean="0"/>
              <a:t>;</a:t>
            </a:r>
            <a:r>
              <a:rPr lang="ar-SA" sz="2000" dirty="0" smtClean="0"/>
              <a:t> </a:t>
            </a:r>
            <a:r>
              <a:rPr lang="en-US" sz="2000" dirty="0" smtClean="0"/>
              <a:t>some 300,000  schools; and a large number of colleges and other institutions</a:t>
            </a:r>
            <a:r>
              <a:rPr lang="ar-SA" sz="2000" dirty="0" err="1" smtClean="0"/>
              <a:t>.</a:t>
            </a:r>
            <a:r>
              <a:rPr lang="ar-SA" sz="2000" dirty="0" smtClean="0"/>
              <a:t> </a:t>
            </a:r>
            <a:r>
              <a:rPr lang="en-US" sz="2000" dirty="0" smtClean="0"/>
              <a:t>The system is open to all citizens, and provides students with free education, books and health services</a:t>
            </a:r>
            <a:r>
              <a:rPr lang="ar-SA" sz="2000" dirty="0" err="1" smtClean="0"/>
              <a:t>.</a:t>
            </a:r>
            <a:r>
              <a:rPr lang="ar-SA" sz="2000" dirty="0" smtClean="0"/>
              <a:t> </a:t>
            </a:r>
            <a:endParaRPr lang="en-US" sz="2000" dirty="0" smtClean="0"/>
          </a:p>
          <a:p>
            <a:pPr algn="just" rtl="0"/>
            <a:r>
              <a:rPr lang="en-US" sz="2000" dirty="0" smtClean="0"/>
              <a:t>While the study of Islam remains at its core, the modern Saudi educational system also provides quality instruction in diverse fields of arts and sciences</a:t>
            </a:r>
            <a:r>
              <a:rPr lang="ar-SA" sz="2000" dirty="0" err="1" smtClean="0"/>
              <a:t>.</a:t>
            </a:r>
            <a:r>
              <a:rPr lang="ar-SA" sz="2000" dirty="0" smtClean="0"/>
              <a:t> </a:t>
            </a:r>
            <a:r>
              <a:rPr lang="en-US" sz="2000" dirty="0" smtClean="0"/>
              <a:t>This diversity helps the Kingdom prepare its citizens for life and work in a global economy</a:t>
            </a:r>
            <a:endParaRPr kumimoji="0" lang="ar-SA" sz="2000" b="0" i="0" u="none" strike="noStrike" cap="none" normalizeH="0" baseline="0" dirty="0" err="1" smtClean="0">
              <a:ln>
                <a:noFill/>
              </a:ln>
              <a:solidFill>
                <a:schemeClr val="tx1"/>
              </a:solidFill>
              <a:effectLst/>
              <a:latin typeface="Arial" pitchFamily="34" charset="0"/>
              <a:cs typeface="+mj-cs"/>
            </a:endParaRPr>
          </a:p>
        </p:txBody>
      </p:sp>
      <p:pic>
        <p:nvPicPr>
          <p:cNvPr id="28674" name="Picture 2" descr="http://www.saudiembassy.net/files/Images/word/kfupm.jpg"/>
          <p:cNvPicPr>
            <a:picLocks noChangeAspect="1" noChangeArrowheads="1"/>
          </p:cNvPicPr>
          <p:nvPr/>
        </p:nvPicPr>
        <p:blipFill>
          <a:blip r:embed="rId3" cstate="print"/>
          <a:srcRect/>
          <a:stretch>
            <a:fillRect/>
          </a:stretch>
        </p:blipFill>
        <p:spPr bwMode="auto">
          <a:xfrm>
            <a:off x="4355976" y="908720"/>
            <a:ext cx="1296144" cy="649047"/>
          </a:xfrm>
          <a:prstGeom prst="rect">
            <a:avLst/>
          </a:prstGeom>
          <a:noFill/>
        </p:spPr>
      </p:pic>
      <p:sp>
        <p:nvSpPr>
          <p:cNvPr id="11" name="مستطيل 10"/>
          <p:cNvSpPr/>
          <p:nvPr/>
        </p:nvSpPr>
        <p:spPr>
          <a:xfrm>
            <a:off x="611560" y="332656"/>
            <a:ext cx="7956376" cy="369332"/>
          </a:xfrm>
          <a:prstGeom prst="rect">
            <a:avLst/>
          </a:prstGeom>
        </p:spPr>
        <p:txBody>
          <a:bodyPr wrap="square">
            <a:spAutoFit/>
          </a:bodyPr>
          <a:lstStyle/>
          <a:p>
            <a:pPr algn="ctr" rtl="0"/>
            <a:r>
              <a:rPr lang="en-US" dirty="0" smtClean="0">
                <a:hlinkClick r:id="rId4"/>
              </a:rPr>
              <a:t>http://www.saudiembassy.net/about/country-information/education/</a:t>
            </a:r>
            <a:r>
              <a:rPr lang="en-US" dirty="0" smtClean="0"/>
              <a:t> </a:t>
            </a:r>
            <a:endParaRPr lang="en-US" dirty="0"/>
          </a:p>
        </p:txBody>
      </p:sp>
      <p:sp>
        <p:nvSpPr>
          <p:cNvPr id="12" name="مستطيل 11"/>
          <p:cNvSpPr/>
          <p:nvPr/>
        </p:nvSpPr>
        <p:spPr>
          <a:xfrm>
            <a:off x="1475656" y="0"/>
            <a:ext cx="5832648"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dirty="0" smtClean="0"/>
              <a:t>Brief History of School HE in Saudi Arabia </a:t>
            </a:r>
          </a:p>
        </p:txBody>
      </p:sp>
    </p:spTree>
  </p:cSld>
  <p:clrMapOvr>
    <a:masterClrMapping/>
  </p:clrMapOvr>
  <p:transition>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a:xfrm>
            <a:off x="3429000" y="6381327"/>
            <a:ext cx="2895600" cy="340147"/>
          </a:xfrm>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19</a:t>
            </a:fld>
            <a:endParaRPr lang="en-US"/>
          </a:p>
        </p:txBody>
      </p:sp>
      <p:pic>
        <p:nvPicPr>
          <p:cNvPr id="1026" name="Picture 2" descr="http://www.saudiembassy.net/files/Images/ksa_medium/ksa_image_students_overseas_med.JPG"/>
          <p:cNvPicPr>
            <a:picLocks noChangeAspect="1" noChangeArrowheads="1"/>
          </p:cNvPicPr>
          <p:nvPr/>
        </p:nvPicPr>
        <p:blipFill>
          <a:blip r:embed="rId3" cstate="print"/>
          <a:srcRect/>
          <a:stretch>
            <a:fillRect/>
          </a:stretch>
        </p:blipFill>
        <p:spPr bwMode="auto">
          <a:xfrm>
            <a:off x="7524328" y="4797152"/>
            <a:ext cx="1584176" cy="1470116"/>
          </a:xfrm>
          <a:prstGeom prst="rect">
            <a:avLst/>
          </a:prstGeom>
          <a:noFill/>
        </p:spPr>
      </p:pic>
      <p:sp>
        <p:nvSpPr>
          <p:cNvPr id="8" name="مستطيل 7"/>
          <p:cNvSpPr/>
          <p:nvPr/>
        </p:nvSpPr>
        <p:spPr>
          <a:xfrm>
            <a:off x="6870622" y="4437112"/>
            <a:ext cx="2273378" cy="307777"/>
          </a:xfrm>
          <a:prstGeom prst="rect">
            <a:avLst/>
          </a:prstGeom>
        </p:spPr>
        <p:txBody>
          <a:bodyPr wrap="none">
            <a:spAutoFit/>
          </a:bodyPr>
          <a:lstStyle/>
          <a:p>
            <a:r>
              <a:rPr lang="en-US" sz="1400" b="1" dirty="0" smtClean="0"/>
              <a:t>Saudi Schools Overseas</a:t>
            </a:r>
            <a:endParaRPr lang="en-US" sz="1400" b="1" dirty="0"/>
          </a:p>
        </p:txBody>
      </p:sp>
      <p:pic>
        <p:nvPicPr>
          <p:cNvPr id="1028" name="Picture 4" descr="http://www.saudiembassy.net/files/Images/word/schoolgirls.jpg"/>
          <p:cNvPicPr>
            <a:picLocks noChangeAspect="1" noChangeArrowheads="1"/>
          </p:cNvPicPr>
          <p:nvPr/>
        </p:nvPicPr>
        <p:blipFill>
          <a:blip r:embed="rId4" cstate="print"/>
          <a:srcRect/>
          <a:stretch>
            <a:fillRect/>
          </a:stretch>
        </p:blipFill>
        <p:spPr bwMode="auto">
          <a:xfrm>
            <a:off x="7668344" y="548680"/>
            <a:ext cx="1296144" cy="1202822"/>
          </a:xfrm>
          <a:prstGeom prst="rect">
            <a:avLst/>
          </a:prstGeom>
          <a:noFill/>
        </p:spPr>
      </p:pic>
      <p:sp>
        <p:nvSpPr>
          <p:cNvPr id="10" name="مستطيل 9"/>
          <p:cNvSpPr/>
          <p:nvPr/>
        </p:nvSpPr>
        <p:spPr>
          <a:xfrm>
            <a:off x="1187624" y="0"/>
            <a:ext cx="6840760" cy="338554"/>
          </a:xfrm>
          <a:prstGeom prst="rect">
            <a:avLst/>
          </a:prstGeom>
        </p:spPr>
        <p:txBody>
          <a:bodyPr wrap="square">
            <a:spAutoFit/>
          </a:bodyPr>
          <a:lstStyle/>
          <a:p>
            <a:r>
              <a:rPr lang="en-US" sz="1600" dirty="0" smtClean="0">
                <a:hlinkClick r:id="rId5"/>
              </a:rPr>
              <a:t>http://www.saudiembassy.net/about/country-information/education</a:t>
            </a:r>
            <a:r>
              <a:rPr lang="en-US" sz="1600" dirty="0" smtClean="0"/>
              <a:t> /</a:t>
            </a:r>
            <a:endParaRPr lang="en-US" sz="1600" dirty="0"/>
          </a:p>
        </p:txBody>
      </p:sp>
      <p:sp>
        <p:nvSpPr>
          <p:cNvPr id="1029" name="Rectangle 5"/>
          <p:cNvSpPr>
            <a:spLocks noChangeArrowheads="1"/>
          </p:cNvSpPr>
          <p:nvPr/>
        </p:nvSpPr>
        <p:spPr bwMode="auto">
          <a:xfrm>
            <a:off x="251520" y="586021"/>
            <a:ext cx="7200800" cy="590931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Education is a requirement for every Muslim</a:t>
            </a: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 </a:t>
            </a:r>
            <a:r>
              <a:rPr kumimoji="0" lang="en-US" b="1"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both male and female</a:t>
            </a: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 The Holy Qur’an and the </a:t>
            </a:r>
            <a:r>
              <a:rPr kumimoji="0" lang="en-US" b="0" i="0" u="none" strike="noStrike" cap="none" normalizeH="0" baseline="0" dirty="0" err="1" smtClean="0">
                <a:ln>
                  <a:noFill/>
                </a:ln>
                <a:solidFill>
                  <a:schemeClr val="bg2"/>
                </a:solidFill>
                <a:effectLst/>
                <a:latin typeface="Times New Roman" pitchFamily="18" charset="0"/>
                <a:ea typeface="Times New Roman" pitchFamily="18" charset="0"/>
                <a:cs typeface="Times New Roman" pitchFamily="18" charset="0"/>
              </a:rPr>
              <a:t>Hadith</a:t>
            </a: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 [teachings and practices of the Prophet Muhammad] repeatedly emphasize the importance of learning. </a:t>
            </a:r>
            <a:endParaRPr kumimoji="0" lang="en-US" b="0" i="0" u="none" strike="noStrike" cap="none" normalizeH="0" baseline="0" dirty="0" smtClean="0">
              <a:ln>
                <a:noFill/>
              </a:ln>
              <a:solidFill>
                <a:schemeClr val="bg2"/>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In the centuries after the birth of Islam (632 AD), Muslim states established schools, universities and libraries that were unique in the world.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1" i="1"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At a time when Europe was mired in the Dark Ages, the Islamic world became a center for learning, making major contributions in the areas of astronomy, physics, art, philosophy, and medicine – a period known as the “Golden Age.” </a:t>
            </a:r>
            <a:endParaRPr kumimoji="0" lang="en-US" b="1" i="1" u="none" strike="noStrike" cap="none" normalizeH="0" baseline="0" dirty="0" smtClean="0">
              <a:ln>
                <a:noFill/>
              </a:ln>
              <a:solidFill>
                <a:schemeClr val="bg2"/>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Methods pioneered by Muslim scholars and scientists during the Golden Age became the foundation of modern sciences, and were taught in European universities up to the 18th century.</a:t>
            </a:r>
            <a:endParaRPr kumimoji="0" lang="en-US" b="0" i="0" u="none" strike="noStrike" cap="none" normalizeH="0" baseline="0" dirty="0" smtClean="0">
              <a:ln>
                <a:noFill/>
              </a:ln>
              <a:solidFill>
                <a:schemeClr val="bg2"/>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Formal primary education </a:t>
            </a: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began in Saudi Arabia in the </a:t>
            </a:r>
            <a:r>
              <a:rPr kumimoji="0" lang="en-US" b="1"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1930s</a:t>
            </a: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 By 1945, King </a:t>
            </a:r>
            <a:r>
              <a:rPr kumimoji="0" lang="en-US" b="0" i="0" u="none" strike="noStrike" cap="none" normalizeH="0" baseline="0" dirty="0" err="1" smtClean="0">
                <a:ln>
                  <a:noFill/>
                </a:ln>
                <a:solidFill>
                  <a:schemeClr val="bg2"/>
                </a:solidFill>
                <a:effectLst/>
                <a:latin typeface="Times New Roman" pitchFamily="18" charset="0"/>
                <a:ea typeface="Times New Roman" pitchFamily="18" charset="0"/>
                <a:cs typeface="Times New Roman" pitchFamily="18" charset="0"/>
              </a:rPr>
              <a:t>Abdulaziz</a:t>
            </a: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 bin </a:t>
            </a:r>
            <a:r>
              <a:rPr kumimoji="0" lang="en-US" b="0" i="0" u="none" strike="noStrike" cap="none" normalizeH="0" baseline="0" dirty="0" err="1" smtClean="0">
                <a:ln>
                  <a:noFill/>
                </a:ln>
                <a:solidFill>
                  <a:schemeClr val="bg2"/>
                </a:solidFill>
                <a:effectLst/>
                <a:latin typeface="Times New Roman" pitchFamily="18" charset="0"/>
                <a:ea typeface="Times New Roman" pitchFamily="18" charset="0"/>
                <a:cs typeface="Times New Roman" pitchFamily="18" charset="0"/>
              </a:rPr>
              <a:t>Abdelrahman</a:t>
            </a: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 Al-Saud, the country’s founder, had begun an extensive program to establish schools in the Kingdom. Six years later, in 1951, the country had 226 schools with 29,887 students.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The first university, now known as </a:t>
            </a:r>
            <a:r>
              <a:rPr kumimoji="0" lang="en-US" b="1"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King Saud University,</a:t>
            </a: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 was founded in Riyadh in </a:t>
            </a:r>
            <a:r>
              <a:rPr kumimoji="0" lang="en-US" b="1"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1957</a:t>
            </a:r>
            <a:r>
              <a:rPr kumimoji="0" lang="en-US"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 </a:t>
            </a:r>
            <a:r>
              <a:rPr kumimoji="0" lang="en-US" b="1" i="1"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In 1954, the Ministry of Education was established</a:t>
            </a:r>
            <a:r>
              <a:rPr kumimoji="0" lang="en-US" b="1" i="1" u="none" strike="noStrike" cap="none" normalizeH="0" baseline="0" dirty="0" smtClean="0">
                <a:ln>
                  <a:noFill/>
                </a:ln>
                <a:solidFill>
                  <a:schemeClr val="bg2"/>
                </a:solidFill>
                <a:effectLst/>
                <a:latin typeface="Times New Roman" pitchFamily="18" charset="0"/>
                <a:cs typeface="Times New Roman" pitchFamily="18" charset="0"/>
              </a:rPr>
              <a:t> </a:t>
            </a:r>
          </a:p>
        </p:txBody>
      </p:sp>
      <p:pic>
        <p:nvPicPr>
          <p:cNvPr id="12" name="صورة 11" descr="http://www.saudiembassy.net/files/Images/medium/education2.jpg"/>
          <p:cNvPicPr/>
          <p:nvPr/>
        </p:nvPicPr>
        <p:blipFill>
          <a:blip r:embed="rId6" cstate="print"/>
          <a:srcRect/>
          <a:stretch>
            <a:fillRect/>
          </a:stretch>
        </p:blipFill>
        <p:spPr bwMode="auto">
          <a:xfrm>
            <a:off x="7596336" y="2348880"/>
            <a:ext cx="1368152" cy="1008112"/>
          </a:xfrm>
          <a:prstGeom prst="rect">
            <a:avLst/>
          </a:prstGeom>
          <a:noFill/>
          <a:ln w="9525">
            <a:noFill/>
            <a:miter lim="800000"/>
            <a:headEnd/>
            <a:tailEnd/>
          </a:ln>
        </p:spPr>
      </p:pic>
    </p:spTree>
  </p:cSld>
  <p:clrMapOvr>
    <a:masterClrMapping/>
  </p:clrMapOvr>
  <p:transition>
    <p:push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714348" y="1000108"/>
            <a:ext cx="7261228" cy="5643602"/>
          </a:xfrm>
        </p:spPr>
        <p:txBody>
          <a:bodyPr/>
          <a:lstStyle/>
          <a:p>
            <a:pPr algn="ctr" rtl="0" eaLnBrk="1" hangingPunct="1">
              <a:lnSpc>
                <a:spcPct val="80000"/>
              </a:lnSpc>
              <a:defRPr/>
            </a:pPr>
            <a:r>
              <a:rPr lang="en-US" sz="1800" dirty="0" smtClean="0">
                <a:latin typeface="Arial Black" pitchFamily="34" charset="0"/>
              </a:rPr>
              <a:t>EISA  ALI  JOHALI</a:t>
            </a:r>
          </a:p>
          <a:p>
            <a:pPr algn="ctr" rtl="0" eaLnBrk="1" hangingPunct="1">
              <a:lnSpc>
                <a:spcPct val="80000"/>
              </a:lnSpc>
              <a:defRPr/>
            </a:pPr>
            <a:r>
              <a:rPr lang="ar-SA" sz="2400" dirty="0" smtClean="0">
                <a:latin typeface="Arial Black" pitchFamily="34" charset="0"/>
                <a:cs typeface="Monotype Koufi" pitchFamily="2" charset="-78"/>
              </a:rPr>
              <a:t>عيسى بن علي </a:t>
            </a:r>
            <a:r>
              <a:rPr lang="ar-SA" sz="2400" dirty="0" err="1" smtClean="0">
                <a:latin typeface="Arial Black" pitchFamily="34" charset="0"/>
                <a:cs typeface="Monotype Koufi" pitchFamily="2" charset="-78"/>
              </a:rPr>
              <a:t>الجوحلي</a:t>
            </a:r>
            <a:endParaRPr lang="en-US" sz="2400" dirty="0" smtClean="0">
              <a:latin typeface="Arial Black" pitchFamily="34" charset="0"/>
              <a:cs typeface="Monotype Koufi" pitchFamily="2" charset="-78"/>
            </a:endParaRPr>
          </a:p>
          <a:p>
            <a:pPr algn="ctr" rtl="0" eaLnBrk="1" hangingPunct="1">
              <a:lnSpc>
                <a:spcPct val="80000"/>
              </a:lnSpc>
              <a:defRPr/>
            </a:pPr>
            <a:endParaRPr lang="en-US" sz="1800" b="1" i="1" dirty="0" smtClean="0"/>
          </a:p>
          <a:p>
            <a:pPr algn="ctr" rtl="0" eaLnBrk="1" hangingPunct="1">
              <a:lnSpc>
                <a:spcPct val="80000"/>
              </a:lnSpc>
              <a:defRPr/>
            </a:pPr>
            <a:r>
              <a:rPr lang="en-US" sz="1800" b="1" i="1" dirty="0" smtClean="0"/>
              <a:t>A Lecturer</a:t>
            </a:r>
          </a:p>
          <a:p>
            <a:pPr marL="177800" algn="ctr" rtl="0" eaLnBrk="1" hangingPunct="1">
              <a:lnSpc>
                <a:spcPct val="80000"/>
              </a:lnSpc>
              <a:buFont typeface="Arial" pitchFamily="34" charset="0"/>
              <a:buChar char="•"/>
              <a:defRPr/>
            </a:pPr>
            <a:r>
              <a:rPr lang="en-US" sz="1800" b="1" i="1" dirty="0" smtClean="0"/>
              <a:t> </a:t>
            </a:r>
            <a:r>
              <a:rPr lang="en-US" sz="1400" b="1" i="1" dirty="0" smtClean="0"/>
              <a:t>Bachelor A. M. Sc. Heath Education, KSU 1407 /1987 </a:t>
            </a:r>
          </a:p>
          <a:p>
            <a:pPr marL="177800" algn="ctr" rtl="0" eaLnBrk="1" hangingPunct="1">
              <a:lnSpc>
                <a:spcPct val="80000"/>
              </a:lnSpc>
              <a:buFont typeface="Arial" pitchFamily="34" charset="0"/>
              <a:buChar char="•"/>
              <a:defRPr/>
            </a:pPr>
            <a:r>
              <a:rPr lang="en-US" sz="1400" b="1" i="1" dirty="0" smtClean="0"/>
              <a:t>Short Fellowship Planning Health Professions Education, UIC, USA 199</a:t>
            </a:r>
          </a:p>
          <a:p>
            <a:pPr marL="177800" algn="ctr" rtl="0" eaLnBrk="1" hangingPunct="1">
              <a:lnSpc>
                <a:spcPct val="80000"/>
              </a:lnSpc>
              <a:buFont typeface="Arial" pitchFamily="34" charset="0"/>
              <a:buChar char="•"/>
              <a:defRPr/>
            </a:pPr>
            <a:r>
              <a:rPr lang="en-US" sz="1400" b="1" i="1" dirty="0" smtClean="0"/>
              <a:t>MA (Ed.) Philosophies and Sciences of Teaching, Learning and Curriculum in Nursing, UK 1995</a:t>
            </a:r>
          </a:p>
          <a:p>
            <a:pPr marL="177800" algn="ctr" rtl="0" eaLnBrk="1" hangingPunct="1">
              <a:lnSpc>
                <a:spcPct val="80000"/>
              </a:lnSpc>
              <a:defRPr/>
            </a:pPr>
            <a:r>
              <a:rPr lang="en-US" sz="1600" b="1" dirty="0" smtClean="0"/>
              <a:t>+</a:t>
            </a:r>
          </a:p>
          <a:p>
            <a:pPr marL="177800" algn="ctr" rtl="0" eaLnBrk="1" hangingPunct="1">
              <a:lnSpc>
                <a:spcPct val="80000"/>
              </a:lnSpc>
              <a:buFont typeface="Arial" pitchFamily="34" charset="0"/>
              <a:buChar char="•"/>
              <a:defRPr/>
            </a:pPr>
            <a:r>
              <a:rPr lang="en-US" sz="1400" b="1" i="1" dirty="0" smtClean="0"/>
              <a:t>PhD Health Sciences By Accrediting Prior Experiences, Hill University Sept. 2011</a:t>
            </a:r>
          </a:p>
          <a:p>
            <a:pPr algn="ctr" rtl="0" eaLnBrk="1" hangingPunct="1">
              <a:lnSpc>
                <a:spcPct val="80000"/>
              </a:lnSpc>
              <a:defRPr/>
            </a:pPr>
            <a:endParaRPr lang="en-US" sz="1800" dirty="0" smtClean="0"/>
          </a:p>
          <a:p>
            <a:pPr algn="ctr" rtl="0" eaLnBrk="1" hangingPunct="1">
              <a:lnSpc>
                <a:spcPct val="80000"/>
              </a:lnSpc>
              <a:defRPr/>
            </a:pPr>
            <a:r>
              <a:rPr lang="en-US" sz="1800" dirty="0" smtClean="0"/>
              <a:t>Author of Two Published Books &amp; 3 Projected</a:t>
            </a:r>
          </a:p>
          <a:p>
            <a:pPr algn="ctr" rtl="0" eaLnBrk="1" hangingPunct="1">
              <a:lnSpc>
                <a:spcPct val="80000"/>
              </a:lnSpc>
              <a:defRPr/>
            </a:pPr>
            <a:endParaRPr lang="en-US" sz="1800" dirty="0" smtClean="0"/>
          </a:p>
          <a:p>
            <a:pPr algn="ctr" rtl="0" eaLnBrk="1" hangingPunct="1">
              <a:lnSpc>
                <a:spcPct val="80000"/>
              </a:lnSpc>
              <a:defRPr/>
            </a:pPr>
            <a:r>
              <a:rPr lang="en-US" sz="1800" dirty="0" smtClean="0"/>
              <a:t> </a:t>
            </a:r>
          </a:p>
          <a:p>
            <a:pPr algn="ctr" rtl="0" eaLnBrk="1" hangingPunct="1">
              <a:lnSpc>
                <a:spcPct val="80000"/>
              </a:lnSpc>
              <a:defRPr/>
            </a:pPr>
            <a:endParaRPr lang="en-US" sz="1800" dirty="0" smtClean="0"/>
          </a:p>
          <a:p>
            <a:pPr algn="ctr" rtl="0" eaLnBrk="1" hangingPunct="1">
              <a:lnSpc>
                <a:spcPct val="80000"/>
              </a:lnSpc>
              <a:defRPr/>
            </a:pPr>
            <a:endParaRPr lang="en-US" sz="2000" dirty="0" smtClean="0">
              <a:hlinkClick r:id="rId2"/>
            </a:endParaRPr>
          </a:p>
          <a:p>
            <a:pPr algn="ctr" rtl="0" eaLnBrk="1" hangingPunct="1">
              <a:lnSpc>
                <a:spcPct val="80000"/>
              </a:lnSpc>
              <a:defRPr/>
            </a:pPr>
            <a:r>
              <a:rPr lang="en-US" sz="2000" dirty="0" smtClean="0">
                <a:hlinkClick r:id="rId2"/>
              </a:rPr>
              <a:t>http://faculty.ksu.edu.sa/JOHALI/default.aspx</a:t>
            </a:r>
            <a:r>
              <a:rPr lang="en-US" sz="2000" dirty="0" smtClean="0"/>
              <a:t> </a:t>
            </a:r>
          </a:p>
          <a:p>
            <a:pPr algn="ctr" rtl="0" eaLnBrk="1" hangingPunct="1">
              <a:lnSpc>
                <a:spcPct val="80000"/>
              </a:lnSpc>
              <a:defRPr/>
            </a:pPr>
            <a:r>
              <a:rPr lang="en-US" sz="1800" dirty="0" smtClean="0">
                <a:hlinkClick r:id="rId3"/>
              </a:rPr>
              <a:t>Johali59@hotmail.com</a:t>
            </a:r>
            <a:r>
              <a:rPr lang="en-US" sz="1800" dirty="0" smtClean="0"/>
              <a:t> </a:t>
            </a:r>
          </a:p>
          <a:p>
            <a:pPr algn="ctr" rtl="0" eaLnBrk="1" hangingPunct="1">
              <a:lnSpc>
                <a:spcPct val="80000"/>
              </a:lnSpc>
              <a:defRPr/>
            </a:pPr>
            <a:r>
              <a:rPr lang="en-US" sz="1800" dirty="0" smtClean="0"/>
              <a:t>WL Messengers ….. Ready </a:t>
            </a:r>
          </a:p>
          <a:p>
            <a:pPr algn="ctr" rtl="0" eaLnBrk="1" hangingPunct="1">
              <a:lnSpc>
                <a:spcPct val="80000"/>
              </a:lnSpc>
              <a:defRPr/>
            </a:pPr>
            <a:r>
              <a:rPr lang="en-US" sz="1800" dirty="0" smtClean="0">
                <a:hlinkClick r:id="rId4" tooltip="View public profile"/>
              </a:rPr>
              <a:t>http://sa.linkedin.com/pub/eisa-johali/31/3a6/896</a:t>
            </a:r>
            <a:r>
              <a:rPr lang="en-US" sz="1800" dirty="0" smtClean="0"/>
              <a:t>  </a:t>
            </a:r>
          </a:p>
          <a:p>
            <a:pPr algn="ctr" rtl="0" eaLnBrk="1" hangingPunct="1">
              <a:lnSpc>
                <a:spcPct val="80000"/>
              </a:lnSpc>
              <a:defRPr/>
            </a:pPr>
            <a:r>
              <a:rPr lang="en-US" sz="1800" dirty="0" smtClean="0">
                <a:hlinkClick r:id="rId5"/>
              </a:rPr>
              <a:t>https://twitter.com/TheNature2011</a:t>
            </a:r>
            <a:r>
              <a:rPr lang="en-US" sz="1800" dirty="0" smtClean="0"/>
              <a:t>  </a:t>
            </a:r>
            <a:r>
              <a:rPr lang="en-US" sz="1800" dirty="0" err="1" smtClean="0"/>
              <a:t>Eisa</a:t>
            </a:r>
            <a:r>
              <a:rPr lang="en-US" sz="1800" dirty="0" smtClean="0"/>
              <a:t> </a:t>
            </a:r>
            <a:r>
              <a:rPr lang="en-US" sz="1800" dirty="0" err="1" smtClean="0"/>
              <a:t>Johali</a:t>
            </a:r>
            <a:endParaRPr lang="en-US" sz="1800" dirty="0" smtClean="0"/>
          </a:p>
          <a:p>
            <a:pPr algn="ctr" rtl="0" eaLnBrk="1" hangingPunct="1">
              <a:lnSpc>
                <a:spcPct val="80000"/>
              </a:lnSpc>
              <a:defRPr/>
            </a:pPr>
            <a:r>
              <a:rPr lang="en-US" sz="1600" dirty="0" smtClean="0"/>
              <a:t> </a:t>
            </a:r>
          </a:p>
          <a:p>
            <a:pPr algn="ctr" rtl="0" eaLnBrk="1" hangingPunct="1">
              <a:lnSpc>
                <a:spcPct val="80000"/>
              </a:lnSpc>
              <a:defRPr/>
            </a:pPr>
            <a:endParaRPr lang="en-US" sz="1600" dirty="0" smtClean="0"/>
          </a:p>
        </p:txBody>
      </p:sp>
      <p:sp>
        <p:nvSpPr>
          <p:cNvPr id="2055" name="Rectangle 7"/>
          <p:cNvSpPr>
            <a:spLocks noChangeArrowheads="1"/>
          </p:cNvSpPr>
          <p:nvPr/>
        </p:nvSpPr>
        <p:spPr bwMode="auto">
          <a:xfrm>
            <a:off x="2571736" y="0"/>
            <a:ext cx="4500594" cy="935037"/>
          </a:xfrm>
          <a:prstGeom prst="rect">
            <a:avLst/>
          </a:prstGeom>
          <a:noFill/>
          <a:ln w="9525">
            <a:noFill/>
            <a:miter lim="800000"/>
            <a:headEnd/>
            <a:tailEnd/>
          </a:ln>
          <a:effectLst/>
        </p:spPr>
        <p:txBody>
          <a:bodyPr anchor="ctr"/>
          <a:lstStyle/>
          <a:p>
            <a:pPr algn="ctr">
              <a:defRPr/>
            </a:pPr>
            <a:r>
              <a:rPr lang="ar-SA" sz="3600"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3600" dirty="0">
              <a:solidFill>
                <a:srgbClr val="00FF99"/>
              </a:solidFill>
              <a:effectLst>
                <a:outerShdw blurRad="38100" dist="38100" dir="2700000" algn="tl">
                  <a:srgbClr val="000000"/>
                </a:outerShdw>
              </a:effectLst>
              <a:latin typeface="AGA Arabesque" pitchFamily="2" charset="2"/>
              <a:cs typeface="Diwani Bent" pitchFamily="2" charset="-78"/>
            </a:endParaRPr>
          </a:p>
        </p:txBody>
      </p:sp>
      <p:pic>
        <p:nvPicPr>
          <p:cNvPr id="7178" name="Picture 5" descr="BD04972_"/>
          <p:cNvPicPr>
            <a:picLocks noChangeAspect="1" noChangeArrowheads="1"/>
          </p:cNvPicPr>
          <p:nvPr/>
        </p:nvPicPr>
        <p:blipFill>
          <a:blip r:embed="rId6" cstate="print"/>
          <a:srcRect/>
          <a:stretch>
            <a:fillRect/>
          </a:stretch>
        </p:blipFill>
        <p:spPr bwMode="auto">
          <a:xfrm>
            <a:off x="8494713" y="0"/>
            <a:ext cx="649287" cy="577850"/>
          </a:xfrm>
          <a:prstGeom prst="rect">
            <a:avLst/>
          </a:prstGeom>
          <a:noFill/>
          <a:ln w="9525">
            <a:noFill/>
            <a:miter lim="800000"/>
            <a:headEnd/>
            <a:tailEnd/>
          </a:ln>
        </p:spPr>
      </p:pic>
      <p:sp>
        <p:nvSpPr>
          <p:cNvPr id="16" name="سهم للأسفل 15"/>
          <p:cNvSpPr/>
          <p:nvPr/>
        </p:nvSpPr>
        <p:spPr>
          <a:xfrm>
            <a:off x="4087368" y="4221088"/>
            <a:ext cx="484632"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10" name="Picture 2" descr="school health profiles"/>
          <p:cNvPicPr>
            <a:picLocks noChangeAspect="1" noChangeArrowheads="1"/>
          </p:cNvPicPr>
          <p:nvPr/>
        </p:nvPicPr>
        <p:blipFill>
          <a:blip r:embed="rId7" cstate="print"/>
          <a:srcRect/>
          <a:stretch>
            <a:fillRect/>
          </a:stretch>
        </p:blipFill>
        <p:spPr bwMode="auto">
          <a:xfrm>
            <a:off x="0" y="0"/>
            <a:ext cx="792088" cy="625442"/>
          </a:xfrm>
          <a:prstGeom prst="rect">
            <a:avLst/>
          </a:prstGeom>
          <a:noFill/>
        </p:spPr>
      </p:pic>
      <p:sp>
        <p:nvSpPr>
          <p:cNvPr id="7" name="مستطيل 6"/>
          <p:cNvSpPr/>
          <p:nvPr/>
        </p:nvSpPr>
        <p:spPr>
          <a:xfrm>
            <a:off x="2150426" y="4643446"/>
            <a:ext cx="4634602"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en-US" dirty="0" smtClean="0">
                <a:hlinkClick r:id="rId8"/>
              </a:rPr>
              <a:t>http://fac.ksu.edu.sa/ejohali/course/163772</a:t>
            </a:r>
            <a:r>
              <a:rPr lang="en-US" dirty="0" smtClean="0"/>
              <a:t> </a:t>
            </a:r>
            <a:endParaRPr lang="ar-SA" dirty="0"/>
          </a:p>
        </p:txBody>
      </p:sp>
    </p:spTree>
  </p:cSld>
  <p:clrMapOvr>
    <a:masterClrMapping/>
  </p:clrMapOvr>
  <p:transition>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20</a:t>
            </a:fld>
            <a:endParaRPr lang="en-US"/>
          </a:p>
        </p:txBody>
      </p:sp>
      <p:pic>
        <p:nvPicPr>
          <p:cNvPr id="1028" name="Picture 4" descr="http://www.saudiembassy.net/files/Images/word/schoolgirls.jpg"/>
          <p:cNvPicPr>
            <a:picLocks noChangeAspect="1" noChangeArrowheads="1"/>
          </p:cNvPicPr>
          <p:nvPr/>
        </p:nvPicPr>
        <p:blipFill>
          <a:blip r:embed="rId3" cstate="print"/>
          <a:srcRect/>
          <a:stretch>
            <a:fillRect/>
          </a:stretch>
        </p:blipFill>
        <p:spPr bwMode="auto">
          <a:xfrm>
            <a:off x="8604448" y="1"/>
            <a:ext cx="539552" cy="500704"/>
          </a:xfrm>
          <a:prstGeom prst="rect">
            <a:avLst/>
          </a:prstGeom>
          <a:noFill/>
        </p:spPr>
      </p:pic>
      <p:sp>
        <p:nvSpPr>
          <p:cNvPr id="1029" name="Rectangle 5"/>
          <p:cNvSpPr>
            <a:spLocks noChangeArrowheads="1"/>
          </p:cNvSpPr>
          <p:nvPr/>
        </p:nvSpPr>
        <p:spPr bwMode="auto">
          <a:xfrm>
            <a:off x="395536" y="385202"/>
            <a:ext cx="8496944" cy="6093976"/>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algn="just" rtl="0"/>
            <a:r>
              <a:rPr lang="en-US" dirty="0" smtClean="0"/>
              <a:t>he objectives of the Saudi educational policy are to </a:t>
            </a:r>
            <a:r>
              <a:rPr lang="en-US" b="1" i="1" dirty="0" smtClean="0"/>
              <a:t>ensure that education becomes more efficient, to meet the religious, economic and social needs of the country and to eradicate illiteracy among Saudi adults. There are\were several government agencies involved with planning, administrating and implementing the overall governmental educational policy in Saudi Arabia</a:t>
            </a:r>
            <a:r>
              <a:rPr lang="en-US" dirty="0" smtClean="0"/>
              <a:t>.</a:t>
            </a:r>
            <a:br>
              <a:rPr lang="en-US" dirty="0" smtClean="0"/>
            </a:br>
            <a:endParaRPr lang="en-US" dirty="0" smtClean="0"/>
          </a:p>
          <a:p>
            <a:pPr algn="just" rtl="0"/>
            <a:r>
              <a:rPr lang="en-US" b="1" dirty="0" smtClean="0"/>
              <a:t>The Ministry of Education (</a:t>
            </a:r>
            <a:r>
              <a:rPr lang="en-US" dirty="0" smtClean="0"/>
              <a:t>1344 Center </a:t>
            </a:r>
            <a:r>
              <a:rPr lang="en-US" b="1" dirty="0" smtClean="0"/>
              <a:t>– MOE 1373) </a:t>
            </a:r>
            <a:r>
              <a:rPr lang="en-US" dirty="0" smtClean="0"/>
              <a:t>sets overall standards for the country's educational system (public and private) and also oversees special education for the handicapped. Early in 2003 the General Presidency for Girls' Education was dissolved and its functions taken over by the Ministry, to administer the girls' schools and colleges, supervise kindergartens and nursery schools and sponsor literacy programs for females.</a:t>
            </a:r>
          </a:p>
          <a:p>
            <a:pPr algn="just" rtl="0"/>
            <a:endParaRPr lang="en-US" sz="1200" dirty="0" smtClean="0"/>
          </a:p>
          <a:p>
            <a:pPr algn="just" rtl="0"/>
            <a:r>
              <a:rPr lang="en-US" dirty="0" smtClean="0"/>
              <a:t>The General Organization for Technical Education and Vocational Training (</a:t>
            </a:r>
            <a:r>
              <a:rPr lang="en-US" b="1" dirty="0" smtClean="0"/>
              <a:t>GOTEVT</a:t>
            </a:r>
            <a:r>
              <a:rPr lang="en-US" dirty="0" smtClean="0"/>
              <a:t>) was established in </a:t>
            </a:r>
            <a:r>
              <a:rPr lang="en-US" b="1" dirty="0" smtClean="0"/>
              <a:t>1980</a:t>
            </a:r>
            <a:r>
              <a:rPr lang="en-US" dirty="0" smtClean="0"/>
              <a:t> to coordinate and implement the kingdom's manpower development plans and supervise all related training centers and institutes. </a:t>
            </a:r>
          </a:p>
          <a:p>
            <a:pPr algn="just" rtl="0"/>
            <a:r>
              <a:rPr lang="en-US" dirty="0" smtClean="0"/>
              <a:t>The Ministry of </a:t>
            </a:r>
            <a:r>
              <a:rPr lang="en-US" b="1" dirty="0" smtClean="0"/>
              <a:t>Higher </a:t>
            </a:r>
            <a:r>
              <a:rPr lang="en-US" dirty="0" smtClean="0"/>
              <a:t>Education was established in </a:t>
            </a:r>
            <a:r>
              <a:rPr lang="en-US" b="1" dirty="0" smtClean="0"/>
              <a:t>1975</a:t>
            </a:r>
            <a:r>
              <a:rPr lang="en-US" dirty="0" smtClean="0"/>
              <a:t> to implement the Kingdom's higher education policy in the rapidly expanding sphere of post-secondary education. </a:t>
            </a:r>
          </a:p>
          <a:p>
            <a:pPr algn="just" rtl="0"/>
            <a:r>
              <a:rPr lang="en-US" b="1" i="1" dirty="0" smtClean="0"/>
              <a:t>Prior to 1975, higher education was under the supervision and administration of the Ministry of Education. </a:t>
            </a:r>
          </a:p>
        </p:txBody>
      </p:sp>
      <p:pic>
        <p:nvPicPr>
          <p:cNvPr id="12" name="صورة 11" descr="http://www.saudiembassy.net/files/Images/medium/education2.jpg"/>
          <p:cNvPicPr/>
          <p:nvPr/>
        </p:nvPicPr>
        <p:blipFill>
          <a:blip r:embed="rId4" cstate="print"/>
          <a:srcRect/>
          <a:stretch>
            <a:fillRect/>
          </a:stretch>
        </p:blipFill>
        <p:spPr bwMode="auto">
          <a:xfrm>
            <a:off x="0" y="0"/>
            <a:ext cx="611560" cy="476672"/>
          </a:xfrm>
          <a:prstGeom prst="rect">
            <a:avLst/>
          </a:prstGeom>
          <a:noFill/>
          <a:ln w="9525">
            <a:noFill/>
            <a:miter lim="800000"/>
            <a:headEnd/>
            <a:tailEnd/>
          </a:ln>
        </p:spPr>
      </p:pic>
      <p:sp>
        <p:nvSpPr>
          <p:cNvPr id="11" name="مستطيل 10"/>
          <p:cNvSpPr/>
          <p:nvPr/>
        </p:nvSpPr>
        <p:spPr>
          <a:xfrm>
            <a:off x="1979712" y="-27384"/>
            <a:ext cx="5400600"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sz="1400" b="1" dirty="0" smtClean="0">
                <a:latin typeface="+mj-lt"/>
              </a:rPr>
              <a:t>Schooling and Education in Saudi Arabia</a:t>
            </a:r>
          </a:p>
        </p:txBody>
      </p:sp>
    </p:spTree>
  </p:cSld>
  <p:clrMapOvr>
    <a:masterClrMapping/>
  </p:clrMapOvr>
  <p:transition>
    <p:push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21</a:t>
            </a:fld>
            <a:endParaRPr lang="en-US"/>
          </a:p>
        </p:txBody>
      </p:sp>
      <p:pic>
        <p:nvPicPr>
          <p:cNvPr id="1028" name="Picture 4" descr="http://www.saudiembassy.net/files/Images/word/schoolgirls.jpg"/>
          <p:cNvPicPr>
            <a:picLocks noChangeAspect="1" noChangeArrowheads="1"/>
          </p:cNvPicPr>
          <p:nvPr/>
        </p:nvPicPr>
        <p:blipFill>
          <a:blip r:embed="rId3" cstate="print"/>
          <a:srcRect/>
          <a:stretch>
            <a:fillRect/>
          </a:stretch>
        </p:blipFill>
        <p:spPr bwMode="auto">
          <a:xfrm>
            <a:off x="8604448" y="1"/>
            <a:ext cx="539552" cy="500704"/>
          </a:xfrm>
          <a:prstGeom prst="rect">
            <a:avLst/>
          </a:prstGeom>
          <a:noFill/>
        </p:spPr>
      </p:pic>
      <p:sp>
        <p:nvSpPr>
          <p:cNvPr id="1029" name="Rectangle 5"/>
          <p:cNvSpPr>
            <a:spLocks noChangeArrowheads="1"/>
          </p:cNvSpPr>
          <p:nvPr/>
        </p:nvSpPr>
        <p:spPr bwMode="auto">
          <a:xfrm>
            <a:off x="395536" y="295919"/>
            <a:ext cx="8352928" cy="6078587"/>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algn="just" rtl="0"/>
            <a:r>
              <a:rPr lang="en-US" i="1" dirty="0" smtClean="0"/>
              <a:t>All you need to know about schooling in Saudi Arabia...</a:t>
            </a:r>
            <a:r>
              <a:rPr lang="en-US" dirty="0" smtClean="0"/>
              <a:t> ; </a:t>
            </a:r>
            <a:endParaRPr lang="en-US" i="1" dirty="0" smtClean="0"/>
          </a:p>
          <a:p>
            <a:pPr algn="just" rtl="0"/>
            <a:r>
              <a:rPr lang="en-US" dirty="0" smtClean="0"/>
              <a:t>The school system in Saudi Arabia was supervised by the </a:t>
            </a:r>
            <a:r>
              <a:rPr lang="en-US" b="1" dirty="0" smtClean="0">
                <a:hlinkClick r:id="rId4"/>
              </a:rPr>
              <a:t>Ministry of Education</a:t>
            </a:r>
            <a:r>
              <a:rPr lang="en-US" dirty="0" smtClean="0"/>
              <a:t> and the </a:t>
            </a:r>
            <a:r>
              <a:rPr lang="en-US" b="1" dirty="0" smtClean="0">
                <a:hlinkClick r:id="rId5"/>
              </a:rPr>
              <a:t>Ministry of Higher Education</a:t>
            </a:r>
            <a:r>
              <a:rPr lang="en-US" dirty="0" smtClean="0"/>
              <a:t>. </a:t>
            </a:r>
          </a:p>
          <a:p>
            <a:pPr algn="just" rtl="0"/>
            <a:endParaRPr lang="en-US" b="1" dirty="0" smtClean="0"/>
          </a:p>
          <a:p>
            <a:pPr algn="just" rtl="0"/>
            <a:r>
              <a:rPr lang="en-US" b="1" dirty="0" smtClean="0"/>
              <a:t>While now its under revision to reform from two to one System, to return to early 1954s . </a:t>
            </a:r>
            <a:r>
              <a:rPr lang="en-US" dirty="0" smtClean="0"/>
              <a:t>During my membership of the Committee of Reconstruction Education Systems,, at 1423 it is suggested to be under one ministry. </a:t>
            </a:r>
          </a:p>
          <a:p>
            <a:pPr algn="just" rtl="0"/>
            <a:endParaRPr lang="en-US" sz="1100" dirty="0" smtClean="0"/>
          </a:p>
          <a:p>
            <a:pPr algn="just" rtl="0"/>
            <a:r>
              <a:rPr lang="en-US" dirty="0" smtClean="0"/>
              <a:t>The </a:t>
            </a:r>
            <a:r>
              <a:rPr lang="en-US" b="1" dirty="0" smtClean="0">
                <a:hlinkClick r:id="rId6"/>
              </a:rPr>
              <a:t>Ministry of Education</a:t>
            </a:r>
            <a:r>
              <a:rPr lang="en-US" dirty="0" smtClean="0"/>
              <a:t> is divided into two divisions for male education and female education (in Arabic).</a:t>
            </a:r>
          </a:p>
          <a:p>
            <a:pPr algn="just" rtl="0"/>
            <a:endParaRPr lang="en-US" dirty="0" smtClean="0"/>
          </a:p>
          <a:p>
            <a:pPr algn="just" rtl="0"/>
            <a:r>
              <a:rPr lang="en-US" dirty="0" smtClean="0"/>
              <a:t>Teaching in state schools follows the Saudi General Curriculum, which is primarily offered in Arabic and places a great emphasis on Islamic education. In state-run public schools, English is taught from the beginning of the fourth grade. In private schools, it is taught from kindergarten.</a:t>
            </a:r>
          </a:p>
          <a:p>
            <a:pPr algn="just" rtl="0"/>
            <a:endParaRPr lang="en-US" dirty="0" smtClean="0"/>
          </a:p>
          <a:p>
            <a:pPr algn="just" rtl="0"/>
            <a:r>
              <a:rPr lang="en-US" dirty="0" smtClean="0"/>
              <a:t>However, it is not normally possible, or desired, for foreign nationals to attend state-run schools. Instead, expatriates usually tend to enroll children in international schools teaching curriculum from the home country of the student or from the International Baccalaureate </a:t>
            </a:r>
            <a:r>
              <a:rPr lang="en-US" dirty="0" err="1" smtClean="0"/>
              <a:t>programme</a:t>
            </a:r>
            <a:r>
              <a:rPr lang="en-US" dirty="0" smtClean="0"/>
              <a:t>. At these schools, the standard of education is generally much higher than in state-run schools, making them also popular with affluent Saudi families.</a:t>
            </a:r>
          </a:p>
        </p:txBody>
      </p:sp>
      <p:pic>
        <p:nvPicPr>
          <p:cNvPr id="12" name="صورة 11" descr="http://www.saudiembassy.net/files/Images/medium/education2.jpg"/>
          <p:cNvPicPr/>
          <p:nvPr/>
        </p:nvPicPr>
        <p:blipFill>
          <a:blip r:embed="rId7" cstate="print"/>
          <a:srcRect/>
          <a:stretch>
            <a:fillRect/>
          </a:stretch>
        </p:blipFill>
        <p:spPr bwMode="auto">
          <a:xfrm>
            <a:off x="0" y="0"/>
            <a:ext cx="611560" cy="476672"/>
          </a:xfrm>
          <a:prstGeom prst="rect">
            <a:avLst/>
          </a:prstGeom>
          <a:noFill/>
          <a:ln w="9525">
            <a:noFill/>
            <a:miter lim="800000"/>
            <a:headEnd/>
            <a:tailEnd/>
          </a:ln>
        </p:spPr>
      </p:pic>
      <p:sp>
        <p:nvSpPr>
          <p:cNvPr id="11" name="مستطيل 10"/>
          <p:cNvSpPr/>
          <p:nvPr/>
        </p:nvSpPr>
        <p:spPr>
          <a:xfrm>
            <a:off x="1979712" y="107340"/>
            <a:ext cx="5400600"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b="1" dirty="0" smtClean="0">
                <a:latin typeface="+mj-lt"/>
              </a:rPr>
              <a:t>Schooling and Education in Saudi Arabia</a:t>
            </a:r>
          </a:p>
        </p:txBody>
      </p:sp>
      <p:sp>
        <p:nvSpPr>
          <p:cNvPr id="13" name="مستطيل 12"/>
          <p:cNvSpPr/>
          <p:nvPr/>
        </p:nvSpPr>
        <p:spPr>
          <a:xfrm>
            <a:off x="3707904" y="6581001"/>
            <a:ext cx="4572000" cy="276999"/>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r>
              <a:rPr lang="en-US" sz="1200" dirty="0" smtClean="0"/>
              <a:t>http://saudiarabia.angloinfo.com/family/schooling-education/</a:t>
            </a:r>
            <a:endParaRPr lang="en-US" sz="1200" dirty="0"/>
          </a:p>
        </p:txBody>
      </p:sp>
    </p:spTree>
  </p:cSld>
  <p:clrMapOvr>
    <a:masterClrMapping/>
  </p:clrMapOvr>
  <p:transition>
    <p:push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a:xfrm>
            <a:off x="3429000" y="6533257"/>
            <a:ext cx="2895600" cy="208111"/>
          </a:xfrm>
        </p:spPr>
        <p:txBody>
          <a:bodyPr/>
          <a:lstStyle/>
          <a:p>
            <a:pPr>
              <a:defRPr/>
            </a:pPr>
            <a:r>
              <a:rPr lang="en-US" sz="1200" smtClean="0"/>
              <a:t>CHS485</a:t>
            </a:r>
            <a:endParaRPr lang="en-US" sz="1200" dirty="0"/>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22</a:t>
            </a:fld>
            <a:endParaRPr lang="en-US"/>
          </a:p>
        </p:txBody>
      </p:sp>
      <p:pic>
        <p:nvPicPr>
          <p:cNvPr id="1028" name="Picture 4" descr="http://www.saudiembassy.net/files/Images/word/schoolgirls.jpg"/>
          <p:cNvPicPr>
            <a:picLocks noChangeAspect="1" noChangeArrowheads="1"/>
          </p:cNvPicPr>
          <p:nvPr/>
        </p:nvPicPr>
        <p:blipFill>
          <a:blip r:embed="rId3" cstate="print"/>
          <a:srcRect/>
          <a:stretch>
            <a:fillRect/>
          </a:stretch>
        </p:blipFill>
        <p:spPr bwMode="auto">
          <a:xfrm>
            <a:off x="8604448" y="1"/>
            <a:ext cx="539552" cy="500704"/>
          </a:xfrm>
          <a:prstGeom prst="rect">
            <a:avLst/>
          </a:prstGeom>
          <a:noFill/>
        </p:spPr>
      </p:pic>
      <p:sp>
        <p:nvSpPr>
          <p:cNvPr id="1029" name="Rectangle 5"/>
          <p:cNvSpPr>
            <a:spLocks noChangeArrowheads="1"/>
          </p:cNvSpPr>
          <p:nvPr/>
        </p:nvSpPr>
        <p:spPr bwMode="auto">
          <a:xfrm>
            <a:off x="395536" y="538510"/>
            <a:ext cx="8352928" cy="590931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algn="just" rtl="0"/>
            <a:r>
              <a:rPr lang="en-US" b="1" dirty="0" smtClean="0"/>
              <a:t>MOE </a:t>
            </a:r>
            <a:r>
              <a:rPr lang="en-US" dirty="0" smtClean="0"/>
              <a:t>Ministry of Education, Saudi Arabia</a:t>
            </a:r>
          </a:p>
          <a:p>
            <a:pPr algn="just" rtl="0"/>
            <a:r>
              <a:rPr lang="en-US" dirty="0" smtClean="0"/>
              <a:t>History: </a:t>
            </a:r>
          </a:p>
          <a:p>
            <a:pPr algn="just" rtl="0"/>
            <a:r>
              <a:rPr lang="en-US" dirty="0" smtClean="0"/>
              <a:t>A formal education system took shape in the Kingdom of Saudi Arabia when the General Education Management </a:t>
            </a:r>
            <a:r>
              <a:rPr lang="en-US" b="1" dirty="0" smtClean="0"/>
              <a:t>Center </a:t>
            </a:r>
            <a:r>
              <a:rPr lang="en-US" dirty="0" smtClean="0"/>
              <a:t>was established in Ramadan, 1344H, which laid out the </a:t>
            </a:r>
            <a:r>
              <a:rPr lang="en-US" b="1" dirty="0" smtClean="0"/>
              <a:t>first plan </a:t>
            </a:r>
            <a:r>
              <a:rPr lang="en-US" dirty="0" smtClean="0"/>
              <a:t>for a complete educational system. On 27 Muharram, </a:t>
            </a:r>
            <a:r>
              <a:rPr lang="en-US" b="1" dirty="0" smtClean="0"/>
              <a:t>1346H</a:t>
            </a:r>
            <a:r>
              <a:rPr lang="en-US" dirty="0" smtClean="0"/>
              <a:t>, an Education Management Committee was formed which established a single system of education, with different educational levels. The </a:t>
            </a:r>
            <a:r>
              <a:rPr lang="en-US" b="1" dirty="0" smtClean="0"/>
              <a:t>first primary curriculum </a:t>
            </a:r>
            <a:r>
              <a:rPr lang="en-US" dirty="0" smtClean="0"/>
              <a:t>was designed by </a:t>
            </a:r>
            <a:r>
              <a:rPr lang="en-US" b="1" dirty="0" smtClean="0"/>
              <a:t>1354H</a:t>
            </a:r>
            <a:r>
              <a:rPr lang="en-US" dirty="0" smtClean="0"/>
              <a:t>. During 1357 H a private school system was also formalized. </a:t>
            </a:r>
          </a:p>
          <a:p>
            <a:pPr algn="just" rtl="0"/>
            <a:r>
              <a:rPr lang="en-US" dirty="0" smtClean="0"/>
              <a:t>The Ministry of Education was formed in </a:t>
            </a:r>
            <a:r>
              <a:rPr lang="en-US" b="1" dirty="0" smtClean="0"/>
              <a:t>1373H\1954 </a:t>
            </a:r>
            <a:r>
              <a:rPr lang="en-US" dirty="0" smtClean="0"/>
              <a:t>G. The first education minister in the Kingdom was the late Custodian of the Two Holy Mosques, Fahd Bin </a:t>
            </a:r>
            <a:r>
              <a:rPr lang="en-US" dirty="0" err="1" smtClean="0"/>
              <a:t>Abd</a:t>
            </a:r>
            <a:r>
              <a:rPr lang="en-US" dirty="0" smtClean="0"/>
              <a:t> </a:t>
            </a:r>
            <a:r>
              <a:rPr lang="en-US" dirty="0" err="1" smtClean="0"/>
              <a:t>AlAziz</a:t>
            </a:r>
            <a:endParaRPr lang="en-US" dirty="0" smtClean="0"/>
          </a:p>
          <a:p>
            <a:pPr algn="just" rtl="0"/>
            <a:r>
              <a:rPr lang="en-US" dirty="0" smtClean="0"/>
              <a:t>The most significant achievements of the  Ministry in its initial days were:</a:t>
            </a:r>
          </a:p>
          <a:p>
            <a:pPr marL="342900" indent="-342900" algn="just" rtl="0"/>
            <a:r>
              <a:rPr lang="en-US" dirty="0" smtClean="0"/>
              <a:t> </a:t>
            </a:r>
          </a:p>
          <a:p>
            <a:pPr marL="177800" indent="271463" algn="just" rtl="0">
              <a:buFont typeface="+mj-lt"/>
              <a:buAutoNum type="arabicPeriod"/>
            </a:pPr>
            <a:r>
              <a:rPr lang="en-US" b="1" i="1" dirty="0" smtClean="0"/>
              <a:t>Creation of an administration plan for the Ministry of Education. </a:t>
            </a:r>
          </a:p>
          <a:p>
            <a:pPr marL="177800" indent="271463" algn="just" rtl="0">
              <a:buFont typeface="+mj-lt"/>
              <a:buAutoNum type="arabicPeriod"/>
            </a:pPr>
            <a:r>
              <a:rPr lang="en-US" b="1" i="1" dirty="0" smtClean="0"/>
              <a:t>Construction of schools and continually improving the standards of</a:t>
            </a:r>
          </a:p>
          <a:p>
            <a:pPr marL="177800" indent="271463" algn="just" rtl="0"/>
            <a:r>
              <a:rPr lang="en-US" b="1" i="1" dirty="0" smtClean="0"/>
              <a:t>Education. </a:t>
            </a:r>
          </a:p>
          <a:p>
            <a:pPr marL="538163" indent="-268288" algn="just" rtl="0"/>
            <a:r>
              <a:rPr lang="en-US" b="1" i="1" dirty="0" smtClean="0"/>
              <a:t>3. Laying the foundations of higher education with the inauguration of the King Saud University in Riyadh</a:t>
            </a:r>
          </a:p>
          <a:p>
            <a:pPr algn="just" rtl="0"/>
            <a:endParaRPr lang="en-US" b="1" i="1" dirty="0" smtClean="0"/>
          </a:p>
          <a:p>
            <a:pPr algn="ctr" rtl="0"/>
            <a:r>
              <a:rPr lang="en-US" dirty="0" smtClean="0"/>
              <a:t>WHAT  IS THE MOST INTEREST POINT ?  ( 3)  </a:t>
            </a:r>
          </a:p>
        </p:txBody>
      </p:sp>
      <p:pic>
        <p:nvPicPr>
          <p:cNvPr id="12" name="صورة 11" descr="http://www.saudiembassy.net/files/Images/medium/education2.jpg"/>
          <p:cNvPicPr/>
          <p:nvPr/>
        </p:nvPicPr>
        <p:blipFill>
          <a:blip r:embed="rId4" cstate="print"/>
          <a:srcRect/>
          <a:stretch>
            <a:fillRect/>
          </a:stretch>
        </p:blipFill>
        <p:spPr bwMode="auto">
          <a:xfrm>
            <a:off x="0" y="0"/>
            <a:ext cx="611560" cy="476672"/>
          </a:xfrm>
          <a:prstGeom prst="rect">
            <a:avLst/>
          </a:prstGeom>
          <a:noFill/>
          <a:ln w="9525">
            <a:noFill/>
            <a:miter lim="800000"/>
            <a:headEnd/>
            <a:tailEnd/>
          </a:ln>
        </p:spPr>
      </p:pic>
      <p:sp>
        <p:nvSpPr>
          <p:cNvPr id="11" name="مستطيل 10"/>
          <p:cNvSpPr/>
          <p:nvPr/>
        </p:nvSpPr>
        <p:spPr>
          <a:xfrm>
            <a:off x="1979712" y="107340"/>
            <a:ext cx="5400600"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b="1" dirty="0" smtClean="0">
                <a:latin typeface="+mj-lt"/>
              </a:rPr>
              <a:t>Schooling and Education in Saudi Arabia</a:t>
            </a:r>
          </a:p>
        </p:txBody>
      </p:sp>
    </p:spTree>
  </p:cSld>
  <p:clrMapOvr>
    <a:masterClrMapping/>
  </p:clrMapOvr>
  <p:transition>
    <p:push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23</a:t>
            </a:fld>
            <a:endParaRPr lang="en-US"/>
          </a:p>
        </p:txBody>
      </p:sp>
      <p:sp>
        <p:nvSpPr>
          <p:cNvPr id="1029" name="Rectangle 5"/>
          <p:cNvSpPr>
            <a:spLocks noChangeArrowheads="1"/>
          </p:cNvSpPr>
          <p:nvPr/>
        </p:nvSpPr>
        <p:spPr bwMode="auto">
          <a:xfrm>
            <a:off x="323528" y="289093"/>
            <a:ext cx="8496944" cy="6740307"/>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algn="just" rtl="0">
              <a:buFont typeface="Arial" pitchFamily="34" charset="0"/>
              <a:buChar char="•"/>
            </a:pPr>
            <a:r>
              <a:rPr lang="en-US" b="1" dirty="0" smtClean="0"/>
              <a:t>Pre-Primary Education</a:t>
            </a:r>
          </a:p>
          <a:p>
            <a:pPr algn="just" rtl="0"/>
            <a:r>
              <a:rPr lang="en-US" dirty="0" smtClean="0"/>
              <a:t>Pre-primary education is not a prerequisite for students entering primary education, but it receives great attention from expatriate parents in Saudi Arabia. This is because almost all international schools require a placement test for students to be admitted into the Kindergarten and Primary levels.</a:t>
            </a:r>
          </a:p>
          <a:p>
            <a:pPr algn="just" rtl="0"/>
            <a:r>
              <a:rPr lang="en-US" dirty="0" smtClean="0"/>
              <a:t>Options for pre-primary school include:</a:t>
            </a:r>
          </a:p>
          <a:p>
            <a:pPr lvl="0" algn="just" rtl="0"/>
            <a:r>
              <a:rPr lang="en-US" b="1" dirty="0" smtClean="0"/>
              <a:t>Pre-school</a:t>
            </a:r>
            <a:r>
              <a:rPr lang="en-US" dirty="0" smtClean="0"/>
              <a:t>. Many private and international schools offer the option of pre-school care, which are like nurseries or play groups for children of three years of age and over</a:t>
            </a:r>
          </a:p>
          <a:p>
            <a:pPr lvl="0" algn="just" rtl="0"/>
            <a:r>
              <a:rPr lang="en-US" b="1" dirty="0" smtClean="0"/>
              <a:t>Kindergarten. This level consists of two years: the first year is called KG1 </a:t>
            </a:r>
            <a:r>
              <a:rPr lang="en-US" dirty="0" smtClean="0"/>
              <a:t>or Lower KG (LKG) and is for four year olds; the second is known as KG2 or Upper KG (UKG) and is for five year olds</a:t>
            </a:r>
          </a:p>
          <a:p>
            <a:pPr algn="just" rtl="0"/>
            <a:r>
              <a:rPr lang="en-US" dirty="0" smtClean="0"/>
              <a:t>Children entering the first year of kindergarten (KG1) should be no younger than three years and nine months at the start of the school year. Children being accepted into pre-school and KG1 should be potty or toilet trained. A nanny is usually provided for both pre-</a:t>
            </a:r>
            <a:r>
              <a:rPr lang="en-US" dirty="0" err="1" smtClean="0"/>
              <a:t>schoolers</a:t>
            </a:r>
            <a:r>
              <a:rPr lang="en-US" dirty="0" smtClean="0"/>
              <a:t> and children in KG1 to care for any additional needs of this young age, depending on the school itself.</a:t>
            </a:r>
          </a:p>
          <a:p>
            <a:pPr algn="just" rtl="0"/>
            <a:r>
              <a:rPr lang="en-US" dirty="0" smtClean="0"/>
              <a:t>Some schools have recently begun to offer the choice of keeping children until between 15:00-17:00 for working mothers, but this depends on the school itself and the provision of a nursery section in the school. Parents in need of such a service should contact potential schools about this and will most likely be able to find some in the local area providing this option. If an employer offers a package that includes education for an employee’s children, it is not common for this to include pre-school care or education.</a:t>
            </a:r>
          </a:p>
        </p:txBody>
      </p:sp>
      <p:sp>
        <p:nvSpPr>
          <p:cNvPr id="11" name="مستطيل 10"/>
          <p:cNvSpPr/>
          <p:nvPr/>
        </p:nvSpPr>
        <p:spPr>
          <a:xfrm>
            <a:off x="1403648" y="-27384"/>
            <a:ext cx="5400600"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sz="1400" b="1" dirty="0" smtClean="0">
                <a:latin typeface="+mj-lt"/>
              </a:rPr>
              <a:t>Schooling and Education in Saudi Arabia</a:t>
            </a:r>
          </a:p>
        </p:txBody>
      </p:sp>
      <p:pic>
        <p:nvPicPr>
          <p:cNvPr id="9" name="Picture 4" descr="http://www.saudiembassy.net/files/Images/word/schoolgirls.jpg"/>
          <p:cNvPicPr>
            <a:picLocks noChangeAspect="1" noChangeArrowheads="1"/>
          </p:cNvPicPr>
          <p:nvPr/>
        </p:nvPicPr>
        <p:blipFill>
          <a:blip r:embed="rId3" cstate="print"/>
          <a:srcRect/>
          <a:stretch>
            <a:fillRect/>
          </a:stretch>
        </p:blipFill>
        <p:spPr bwMode="auto">
          <a:xfrm>
            <a:off x="8676456" y="1"/>
            <a:ext cx="467544" cy="433881"/>
          </a:xfrm>
          <a:prstGeom prst="rect">
            <a:avLst/>
          </a:prstGeom>
          <a:noFill/>
        </p:spPr>
      </p:pic>
      <p:pic>
        <p:nvPicPr>
          <p:cNvPr id="10" name="صورة 9" descr="http://www.saudiembassy.net/files/Images/medium/education2.jpg"/>
          <p:cNvPicPr/>
          <p:nvPr/>
        </p:nvPicPr>
        <p:blipFill>
          <a:blip r:embed="rId4" cstate="print"/>
          <a:srcRect/>
          <a:stretch>
            <a:fillRect/>
          </a:stretch>
        </p:blipFill>
        <p:spPr bwMode="auto">
          <a:xfrm>
            <a:off x="35496" y="0"/>
            <a:ext cx="539552" cy="332656"/>
          </a:xfrm>
          <a:prstGeom prst="rect">
            <a:avLst/>
          </a:prstGeom>
          <a:noFill/>
          <a:ln w="9525">
            <a:noFill/>
            <a:miter lim="800000"/>
            <a:headEnd/>
            <a:tailEnd/>
          </a:ln>
        </p:spPr>
      </p:pic>
    </p:spTree>
  </p:cSld>
  <p:clrMapOvr>
    <a:masterClrMapping/>
  </p:clrMapOvr>
  <p:transition>
    <p:push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24</a:t>
            </a:fld>
            <a:endParaRPr lang="en-US"/>
          </a:p>
        </p:txBody>
      </p:sp>
      <p:sp>
        <p:nvSpPr>
          <p:cNvPr id="1029" name="Rectangle 5"/>
          <p:cNvSpPr>
            <a:spLocks noChangeArrowheads="1"/>
          </p:cNvSpPr>
          <p:nvPr/>
        </p:nvSpPr>
        <p:spPr bwMode="auto">
          <a:xfrm>
            <a:off x="323528" y="548680"/>
            <a:ext cx="8496944" cy="590931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algn="just" rtl="0">
              <a:buFont typeface="Arial" pitchFamily="34" charset="0"/>
              <a:buChar char="•"/>
            </a:pPr>
            <a:r>
              <a:rPr lang="en-US" b="1" dirty="0" smtClean="0"/>
              <a:t>Primary Education</a:t>
            </a:r>
            <a:endParaRPr lang="en-US" dirty="0" smtClean="0"/>
          </a:p>
          <a:p>
            <a:pPr algn="just" rtl="0"/>
            <a:r>
              <a:rPr lang="en-US" dirty="0" smtClean="0"/>
              <a:t>This starts with grade one for children of the age of six years old (no younger than five years and nine months at the start of the school year), up until grade six, which is for students of 11 years of age.</a:t>
            </a:r>
          </a:p>
          <a:p>
            <a:pPr algn="just" rtl="0">
              <a:buFont typeface="Arial" pitchFamily="34" charset="0"/>
              <a:buChar char="•"/>
            </a:pPr>
            <a:r>
              <a:rPr lang="en-US" b="1" dirty="0" smtClean="0"/>
              <a:t> Intermediate and Secondary Education</a:t>
            </a:r>
          </a:p>
          <a:p>
            <a:pPr algn="just" rtl="0"/>
            <a:r>
              <a:rPr lang="en-US" dirty="0" smtClean="0"/>
              <a:t>Intermediate education lasts for three years after primary education, for the ages of 11-14, with secondary education lasting for another three years from 14 to 18 years of age. In some cases only first grade is governed by age, the rest of the grades require that students complete tests in the previous grade before advancing, irrespective of age.</a:t>
            </a:r>
          </a:p>
          <a:p>
            <a:pPr algn="just" rtl="0"/>
            <a:r>
              <a:rPr lang="en-US" dirty="0" smtClean="0"/>
              <a:t>Students finishing intermediate education have the choice of either going into general secondary education or </a:t>
            </a:r>
            <a:r>
              <a:rPr lang="en-US" dirty="0" err="1" smtClean="0"/>
              <a:t>specialised</a:t>
            </a:r>
            <a:r>
              <a:rPr lang="en-US" dirty="0" smtClean="0"/>
              <a:t> secondary education offered through technical schools. Students are awarded a Secondary Diploma Certificate upon completing the official tests provided and managed by each school. Applying for the Secondary Diploma is available in all schools, public, private and also international.</a:t>
            </a:r>
          </a:p>
          <a:p>
            <a:pPr algn="just" rtl="0"/>
            <a:r>
              <a:rPr lang="en-US" dirty="0" smtClean="0"/>
              <a:t>Some expatriate students, depending on the country of origin, are obliged to undertake further placement exams in the home country in order to compete for university education with students who have studied in the home country</a:t>
            </a:r>
          </a:p>
          <a:p>
            <a:pPr algn="just" rtl="0">
              <a:buFont typeface="Arial" pitchFamily="34" charset="0"/>
              <a:buChar char="•"/>
            </a:pPr>
            <a:r>
              <a:rPr lang="en-US" b="1" dirty="0" smtClean="0"/>
              <a:t> Technical &amp; Vocational  </a:t>
            </a:r>
          </a:p>
          <a:p>
            <a:pPr algn="just" rtl="0">
              <a:buFont typeface="Arial" pitchFamily="34" charset="0"/>
              <a:buChar char="•"/>
            </a:pPr>
            <a:r>
              <a:rPr lang="en-US" b="1" dirty="0" smtClean="0"/>
              <a:t> Higher Education </a:t>
            </a:r>
          </a:p>
        </p:txBody>
      </p:sp>
      <p:sp>
        <p:nvSpPr>
          <p:cNvPr id="11" name="مستطيل 10"/>
          <p:cNvSpPr/>
          <p:nvPr/>
        </p:nvSpPr>
        <p:spPr>
          <a:xfrm>
            <a:off x="1403648" y="-27384"/>
            <a:ext cx="5400600"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sz="1400" b="1" dirty="0" smtClean="0">
                <a:latin typeface="+mj-lt"/>
              </a:rPr>
              <a:t>Schooling and Education in Saudi Arabia</a:t>
            </a:r>
          </a:p>
        </p:txBody>
      </p:sp>
      <p:pic>
        <p:nvPicPr>
          <p:cNvPr id="9" name="Picture 4" descr="http://www.saudiembassy.net/files/Images/word/schoolgirls.jpg"/>
          <p:cNvPicPr>
            <a:picLocks noChangeAspect="1" noChangeArrowheads="1"/>
          </p:cNvPicPr>
          <p:nvPr/>
        </p:nvPicPr>
        <p:blipFill>
          <a:blip r:embed="rId3" cstate="print"/>
          <a:srcRect/>
          <a:stretch>
            <a:fillRect/>
          </a:stretch>
        </p:blipFill>
        <p:spPr bwMode="auto">
          <a:xfrm>
            <a:off x="8676456" y="1"/>
            <a:ext cx="467544" cy="433881"/>
          </a:xfrm>
          <a:prstGeom prst="rect">
            <a:avLst/>
          </a:prstGeom>
          <a:noFill/>
        </p:spPr>
      </p:pic>
      <p:pic>
        <p:nvPicPr>
          <p:cNvPr id="10" name="صورة 9" descr="http://www.saudiembassy.net/files/Images/medium/education2.jpg"/>
          <p:cNvPicPr/>
          <p:nvPr/>
        </p:nvPicPr>
        <p:blipFill>
          <a:blip r:embed="rId4" cstate="print"/>
          <a:srcRect/>
          <a:stretch>
            <a:fillRect/>
          </a:stretch>
        </p:blipFill>
        <p:spPr bwMode="auto">
          <a:xfrm>
            <a:off x="35496" y="0"/>
            <a:ext cx="539552" cy="332656"/>
          </a:xfrm>
          <a:prstGeom prst="rect">
            <a:avLst/>
          </a:prstGeom>
          <a:noFill/>
          <a:ln w="9525">
            <a:noFill/>
            <a:miter lim="800000"/>
            <a:headEnd/>
            <a:tailEnd/>
          </a:ln>
        </p:spPr>
      </p:pic>
    </p:spTree>
  </p:cSld>
  <p:clrMapOvr>
    <a:masterClrMapping/>
  </p:clrMapOvr>
  <p:transition>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25</a:t>
            </a:fld>
            <a:endParaRPr lang="en-US"/>
          </a:p>
        </p:txBody>
      </p:sp>
      <p:sp>
        <p:nvSpPr>
          <p:cNvPr id="1029" name="Rectangle 5"/>
          <p:cNvSpPr>
            <a:spLocks noChangeArrowheads="1"/>
          </p:cNvSpPr>
          <p:nvPr/>
        </p:nvSpPr>
        <p:spPr bwMode="auto">
          <a:xfrm>
            <a:off x="71406" y="1832513"/>
            <a:ext cx="8820472" cy="4801314"/>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algn="l" rtl="0"/>
            <a:r>
              <a:rPr lang="en-US" dirty="0" smtClean="0"/>
              <a:t>Riyadh (AFP) - Saudi Arabia's new King </a:t>
            </a:r>
            <a:r>
              <a:rPr lang="en-US" dirty="0" err="1" smtClean="0"/>
              <a:t>Salman</a:t>
            </a:r>
            <a:r>
              <a:rPr lang="en-US" dirty="0" smtClean="0"/>
              <a:t> has tightened his hold on power, firing two sons of his predecessor and replacing the heads of intelligence and other key agencies in a sweeping shakeup.</a:t>
            </a:r>
          </a:p>
          <a:p>
            <a:pPr algn="l" rtl="0"/>
            <a:r>
              <a:rPr lang="en-US" dirty="0" smtClean="0"/>
              <a:t>Related Stories</a:t>
            </a:r>
          </a:p>
          <a:p>
            <a:pPr algn="l" rtl="0"/>
            <a:r>
              <a:rPr lang="en-US" dirty="0" smtClean="0">
                <a:hlinkClick r:id="rId3"/>
              </a:rPr>
              <a:t>Saudi King </a:t>
            </a:r>
            <a:r>
              <a:rPr lang="en-US" dirty="0" err="1" smtClean="0">
                <a:hlinkClick r:id="rId3"/>
              </a:rPr>
              <a:t>Salman</a:t>
            </a:r>
            <a:r>
              <a:rPr lang="en-US" dirty="0" smtClean="0">
                <a:hlinkClick r:id="rId3"/>
              </a:rPr>
              <a:t> cements power with appointments</a:t>
            </a:r>
            <a:r>
              <a:rPr lang="en-US" dirty="0" smtClean="0"/>
              <a:t> AFP</a:t>
            </a:r>
          </a:p>
          <a:p>
            <a:pPr algn="l" rtl="0"/>
            <a:r>
              <a:rPr lang="en-US" dirty="0" smtClean="0">
                <a:hlinkClick r:id="rId4"/>
              </a:rPr>
              <a:t>Saudi king appoints Mohammed bin </a:t>
            </a:r>
            <a:r>
              <a:rPr lang="en-US" dirty="0" err="1" smtClean="0">
                <a:hlinkClick r:id="rId4"/>
              </a:rPr>
              <a:t>Nayef</a:t>
            </a:r>
            <a:r>
              <a:rPr lang="en-US" dirty="0" smtClean="0">
                <a:hlinkClick r:id="rId4"/>
              </a:rPr>
              <a:t> second crown prince</a:t>
            </a:r>
            <a:r>
              <a:rPr lang="en-US" dirty="0" smtClean="0"/>
              <a:t> AFP</a:t>
            </a:r>
          </a:p>
          <a:p>
            <a:pPr algn="l" rtl="0"/>
            <a:r>
              <a:rPr lang="en-US" dirty="0" smtClean="0">
                <a:hlinkClick r:id="rId5"/>
              </a:rPr>
              <a:t>New generation enters line to Saudi throne as king mourned</a:t>
            </a:r>
            <a:r>
              <a:rPr lang="en-US" dirty="0" smtClean="0"/>
              <a:t> Associated Press</a:t>
            </a:r>
          </a:p>
          <a:p>
            <a:pPr algn="l" rtl="0"/>
            <a:r>
              <a:rPr lang="en-US" dirty="0" smtClean="0">
                <a:hlinkClick r:id="rId6"/>
              </a:rPr>
              <a:t>A Smooth Saudi Succession, but a Rough Road Ahead</a:t>
            </a:r>
            <a:r>
              <a:rPr lang="en-US" dirty="0" smtClean="0"/>
              <a:t> The Wall Street Journal</a:t>
            </a:r>
          </a:p>
          <a:p>
            <a:pPr algn="l" rtl="0"/>
            <a:r>
              <a:rPr lang="en-US" dirty="0" smtClean="0">
                <a:hlinkClick r:id="rId7"/>
              </a:rPr>
              <a:t>Saudi King Abdullah dies, </a:t>
            </a:r>
            <a:r>
              <a:rPr lang="en-US" dirty="0" err="1" smtClean="0">
                <a:hlinkClick r:id="rId7"/>
              </a:rPr>
              <a:t>Salman</a:t>
            </a:r>
            <a:r>
              <a:rPr lang="en-US" dirty="0" smtClean="0">
                <a:hlinkClick r:id="rId7"/>
              </a:rPr>
              <a:t> is new ruler</a:t>
            </a:r>
            <a:r>
              <a:rPr lang="en-US" dirty="0" smtClean="0"/>
              <a:t> AFP</a:t>
            </a:r>
          </a:p>
          <a:p>
            <a:pPr algn="l" rtl="0"/>
            <a:r>
              <a:rPr lang="en-US" dirty="0" smtClean="0"/>
              <a:t>The appointments, which analysts said supported signs the kingdom will chart a steady course on foreign and oil policy, came a week after </a:t>
            </a:r>
            <a:r>
              <a:rPr lang="en-US" dirty="0" err="1" smtClean="0"/>
              <a:t>Salman</a:t>
            </a:r>
            <a:r>
              <a:rPr lang="en-US" dirty="0" smtClean="0"/>
              <a:t>, 79, took the throne following the death of King Abdullah.</a:t>
            </a:r>
          </a:p>
          <a:p>
            <a:pPr algn="l" rtl="0"/>
            <a:r>
              <a:rPr lang="en-US" dirty="0" smtClean="0"/>
              <a:t>Top officials from the Ports Authority, the National Anti-Corruption Commission and the conservative Islamic kingdom's religious police were among those let go late Thursday</a:t>
            </a:r>
          </a:p>
          <a:p>
            <a:pPr algn="ctr" rtl="0"/>
            <a:r>
              <a:rPr lang="en-US" b="1" dirty="0" smtClean="0"/>
              <a:t>First Declaration Saudi Education in One System under One Ministry</a:t>
            </a:r>
          </a:p>
          <a:p>
            <a:pPr algn="ctr" rtl="0"/>
            <a:r>
              <a:rPr lang="en-US" b="1" dirty="0" smtClean="0">
                <a:solidFill>
                  <a:schemeClr val="bg2">
                    <a:lumMod val="50000"/>
                  </a:schemeClr>
                </a:solidFill>
              </a:rPr>
              <a:t>Make A Summary  </a:t>
            </a:r>
          </a:p>
        </p:txBody>
      </p:sp>
      <p:sp>
        <p:nvSpPr>
          <p:cNvPr id="11" name="مستطيل 10"/>
          <p:cNvSpPr/>
          <p:nvPr/>
        </p:nvSpPr>
        <p:spPr>
          <a:xfrm>
            <a:off x="827584" y="-27384"/>
            <a:ext cx="6768752"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sz="1400" b="1" dirty="0" smtClean="0">
                <a:latin typeface="+mj-lt"/>
              </a:rPr>
              <a:t>New Age of School Education System in Saudi Arabia  Jan 2015</a:t>
            </a:r>
          </a:p>
        </p:txBody>
      </p:sp>
      <p:pic>
        <p:nvPicPr>
          <p:cNvPr id="9" name="Picture 4" descr="http://www.saudiembassy.net/files/Images/word/schoolgirls.jpg"/>
          <p:cNvPicPr>
            <a:picLocks noChangeAspect="1" noChangeArrowheads="1"/>
          </p:cNvPicPr>
          <p:nvPr/>
        </p:nvPicPr>
        <p:blipFill>
          <a:blip r:embed="rId8" cstate="print"/>
          <a:srcRect/>
          <a:stretch>
            <a:fillRect/>
          </a:stretch>
        </p:blipFill>
        <p:spPr bwMode="auto">
          <a:xfrm>
            <a:off x="8676456" y="1"/>
            <a:ext cx="467544" cy="433881"/>
          </a:xfrm>
          <a:prstGeom prst="rect">
            <a:avLst/>
          </a:prstGeom>
          <a:noFill/>
        </p:spPr>
      </p:pic>
      <p:pic>
        <p:nvPicPr>
          <p:cNvPr id="10" name="صورة 9" descr="http://www.saudiembassy.net/files/Images/medium/education2.jpg"/>
          <p:cNvPicPr/>
          <p:nvPr/>
        </p:nvPicPr>
        <p:blipFill>
          <a:blip r:embed="rId9" cstate="print"/>
          <a:srcRect/>
          <a:stretch>
            <a:fillRect/>
          </a:stretch>
        </p:blipFill>
        <p:spPr bwMode="auto">
          <a:xfrm>
            <a:off x="35496" y="0"/>
            <a:ext cx="539552" cy="332656"/>
          </a:xfrm>
          <a:prstGeom prst="rect">
            <a:avLst/>
          </a:prstGeom>
          <a:noFill/>
          <a:ln w="9525">
            <a:noFill/>
            <a:miter lim="800000"/>
            <a:headEnd/>
            <a:tailEnd/>
          </a:ln>
        </p:spPr>
      </p:pic>
      <p:pic>
        <p:nvPicPr>
          <p:cNvPr id="84994" name="Picture 2" descr="http://l3.yimg.com/bt/api/res/1.2/gD2kXpkzLbItYgjazZXEaQ--/YXBwaWQ9eW5ld3M7Zmk9ZmlsbDtoPTY2NjtpbD1wbGFuZTtweW9mZj0wO3E9NzU7dz05NjA-/http:/media.zenfs.com/en_us/News/afp.com/e74f3872cc6c3f265469ed8cc169c6dd2a49b81f.jpg"/>
          <p:cNvPicPr>
            <a:picLocks noChangeAspect="1" noChangeArrowheads="1"/>
          </p:cNvPicPr>
          <p:nvPr/>
        </p:nvPicPr>
        <p:blipFill>
          <a:blip r:embed="rId10" cstate="print"/>
          <a:srcRect/>
          <a:stretch>
            <a:fillRect/>
          </a:stretch>
        </p:blipFill>
        <p:spPr bwMode="auto">
          <a:xfrm>
            <a:off x="2643174" y="714356"/>
            <a:ext cx="3017496" cy="1120734"/>
          </a:xfrm>
          <a:prstGeom prst="rect">
            <a:avLst/>
          </a:prstGeom>
          <a:noFill/>
        </p:spPr>
      </p:pic>
      <p:sp>
        <p:nvSpPr>
          <p:cNvPr id="12" name="مستطيل 11"/>
          <p:cNvSpPr/>
          <p:nvPr/>
        </p:nvSpPr>
        <p:spPr>
          <a:xfrm>
            <a:off x="1547664" y="260648"/>
            <a:ext cx="5544616"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b="1" dirty="0" smtClean="0"/>
              <a:t>New Saudi king in major government shake-up</a:t>
            </a:r>
          </a:p>
        </p:txBody>
      </p:sp>
      <p:sp>
        <p:nvSpPr>
          <p:cNvPr id="13" name="مستطيل 12"/>
          <p:cNvSpPr/>
          <p:nvPr/>
        </p:nvSpPr>
        <p:spPr>
          <a:xfrm>
            <a:off x="1043608" y="6596390"/>
            <a:ext cx="7272808" cy="261610"/>
          </a:xfrm>
          <a:prstGeom prst="rect">
            <a:avLst/>
          </a:prstGeom>
        </p:spPr>
        <p:txBody>
          <a:bodyPr wrap="square">
            <a:spAutoFit/>
          </a:bodyPr>
          <a:lstStyle/>
          <a:p>
            <a:pPr algn="ctr"/>
            <a:r>
              <a:rPr lang="en-US" sz="1050" dirty="0" smtClean="0">
                <a:hlinkClick r:id="rId11"/>
              </a:rPr>
              <a:t>http://news.yahoo.com/saudi-king-announces-major-government-shake-royal-decrees-220346263.htm</a:t>
            </a:r>
            <a:r>
              <a:rPr lang="en-US" sz="1050" dirty="0" smtClean="0"/>
              <a:t> l</a:t>
            </a:r>
            <a:endParaRPr lang="en-US" sz="1050" dirty="0"/>
          </a:p>
        </p:txBody>
      </p:sp>
    </p:spTree>
  </p:cSld>
  <p:clrMapOvr>
    <a:masterClrMapping/>
  </p:clrMapOvr>
  <p:transition>
    <p:push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26</a:t>
            </a:fld>
            <a:endParaRPr lang="en-US"/>
          </a:p>
        </p:txBody>
      </p:sp>
      <p:sp>
        <p:nvSpPr>
          <p:cNvPr id="121858" name="AutoShape 2"/>
          <p:cNvSpPr>
            <a:spLocks noChangeArrowheads="1"/>
          </p:cNvSpPr>
          <p:nvPr/>
        </p:nvSpPr>
        <p:spPr bwMode="auto">
          <a:xfrm>
            <a:off x="214282" y="0"/>
            <a:ext cx="8929718" cy="5715040"/>
          </a:xfrm>
          <a:prstGeom prst="triangle">
            <a:avLst>
              <a:gd name="adj" fmla="val 50000"/>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t" anchorCtr="0" compatLnSpc="1">
            <a:prstTxWarp prst="textNoShape">
              <a:avLst/>
            </a:prstTxWarp>
          </a:bodyPr>
          <a:lstStyle/>
          <a:p>
            <a:pPr lvl="0" algn="ctr" rtl="0">
              <a:spcAft>
                <a:spcPts val="1000"/>
              </a:spcAft>
            </a:pPr>
            <a:r>
              <a:rPr lang="en-US" sz="1600" b="1" dirty="0" smtClean="0"/>
              <a:t>GOTEVT </a:t>
            </a:r>
            <a:r>
              <a:rPr kumimoji="0" lang="en-US" sz="1600" b="0" i="0" u="none" strike="noStrike" cap="none" normalizeH="0" baseline="0" dirty="0" smtClean="0">
                <a:ln>
                  <a:noFill/>
                </a:ln>
                <a:solidFill>
                  <a:schemeClr val="tx1"/>
                </a:solidFill>
                <a:effectLst/>
                <a:latin typeface="Times New Roman" pitchFamily="18" charset="0"/>
                <a:ea typeface="Arial" pitchFamily="34" charset="0"/>
                <a:cs typeface="Arial" pitchFamily="34" charset="0"/>
              </a:rPr>
              <a:t>Technical  E Vocational 1980 </a:t>
            </a:r>
          </a:p>
          <a:p>
            <a:pPr marL="0" marR="0" lvl="0" indent="0" algn="ctr" defTabSz="914400" rtl="0" eaLnBrk="1" fontAlgn="base" latinLnBrk="0" hangingPunct="1">
              <a:lnSpc>
                <a:spcPct val="100000"/>
              </a:lnSpc>
              <a:spcBef>
                <a:spcPct val="0"/>
              </a:spcBef>
              <a:spcAft>
                <a:spcPts val="1000"/>
              </a:spcAft>
              <a:buClrTx/>
              <a:buSzTx/>
              <a:buFontTx/>
              <a:buNone/>
              <a:tabLst/>
            </a:pPr>
            <a:endParaRPr lang="en-US" sz="1600" dirty="0" smtClean="0">
              <a:solidFill>
                <a:schemeClr val="tx1"/>
              </a:solidFill>
              <a:latin typeface="Times New Roman" pitchFamily="18" charset="0"/>
              <a:ea typeface="Arial"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Arial" pitchFamily="34" charset="0"/>
                <a:cs typeface="Arial" pitchFamily="34" charset="0"/>
              </a:rPr>
              <a:t>MOE  Male \ Presidency of GE</a:t>
            </a: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n-US" sz="1600" b="0" i="0" u="none" strike="noStrike" cap="none" normalizeH="0" baseline="0" dirty="0" smtClean="0">
              <a:ln>
                <a:noFill/>
              </a:ln>
              <a:solidFill>
                <a:schemeClr val="tx1"/>
              </a:solidFill>
              <a:effectLst/>
              <a:latin typeface="Times New Roman" pitchFamily="18" charset="0"/>
              <a:ea typeface="Arial"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Arial" pitchFamily="34" charset="0"/>
                <a:cs typeface="Arial" pitchFamily="34" charset="0"/>
              </a:rPr>
              <a:t>Preprimary – Preschool _ Nursery_ Kindergarten </a:t>
            </a: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n-US" sz="1200" b="1" i="0" u="none" strike="noStrike" cap="none" normalizeH="0" baseline="0" dirty="0" smtClean="0">
              <a:ln>
                <a:noFill/>
              </a:ln>
              <a:solidFill>
                <a:schemeClr val="tx1"/>
              </a:solidFill>
              <a:effectLst/>
              <a:latin typeface="Times New Roman" pitchFamily="18" charset="0"/>
              <a:ea typeface="Arial"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chemeClr val="tx1"/>
                </a:solidFill>
                <a:effectLst/>
                <a:latin typeface="Times New Roman" pitchFamily="18" charset="0"/>
                <a:ea typeface="Arial" pitchFamily="34" charset="0"/>
                <a:cs typeface="Arial" pitchFamily="34" charset="0"/>
              </a:rPr>
              <a:t>Start MOI Department \ Center 1344 \ One MOE 1373\1954</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مستطيل 8"/>
          <p:cNvSpPr/>
          <p:nvPr/>
        </p:nvSpPr>
        <p:spPr>
          <a:xfrm>
            <a:off x="3652319" y="1214422"/>
            <a:ext cx="1991251" cy="338554"/>
          </a:xfrm>
          <a:prstGeom prst="rect">
            <a:avLst/>
          </a:prstGeom>
        </p:spPr>
        <p:txBody>
          <a:bodyPr wrap="none">
            <a:spAutoFit/>
          </a:bodyPr>
          <a:lstStyle/>
          <a:p>
            <a:pPr lvl="0" algn="ctr" rtl="0">
              <a:spcAft>
                <a:spcPts val="1000"/>
              </a:spcAft>
            </a:pPr>
            <a:r>
              <a:rPr lang="en-US" sz="1600" b="1" dirty="0" smtClean="0">
                <a:latin typeface="Times New Roman" pitchFamily="18" charset="0"/>
                <a:ea typeface="Arial" pitchFamily="34" charset="0"/>
              </a:rPr>
              <a:t>New One MOE 2015</a:t>
            </a:r>
          </a:p>
        </p:txBody>
      </p:sp>
      <p:sp>
        <p:nvSpPr>
          <p:cNvPr id="10" name="مستطيل 9"/>
          <p:cNvSpPr/>
          <p:nvPr/>
        </p:nvSpPr>
        <p:spPr>
          <a:xfrm>
            <a:off x="3929058" y="2000240"/>
            <a:ext cx="1534394" cy="461665"/>
          </a:xfrm>
          <a:prstGeom prst="rect">
            <a:avLst/>
          </a:prstGeom>
        </p:spPr>
        <p:txBody>
          <a:bodyPr wrap="none">
            <a:spAutoFit/>
          </a:bodyPr>
          <a:lstStyle/>
          <a:p>
            <a:pPr lvl="0" algn="ctr" rtl="0">
              <a:spcAft>
                <a:spcPts val="1000"/>
              </a:spcAft>
            </a:pPr>
            <a:r>
              <a:rPr lang="en-US" sz="2000" dirty="0" smtClean="0">
                <a:latin typeface="Times New Roman" pitchFamily="18" charset="0"/>
                <a:ea typeface="Arial" pitchFamily="34" charset="0"/>
                <a:cs typeface="Times New Roman" pitchFamily="18" charset="0"/>
              </a:rPr>
              <a:t>MOHE</a:t>
            </a:r>
            <a:r>
              <a:rPr lang="en-US" sz="2400" b="1" dirty="0" smtClean="0">
                <a:latin typeface="Times New Roman" pitchFamily="18" charset="0"/>
                <a:ea typeface="Arial" pitchFamily="34" charset="0"/>
                <a:cs typeface="Times New Roman" pitchFamily="18" charset="0"/>
              </a:rPr>
              <a:t> </a:t>
            </a:r>
            <a:r>
              <a:rPr lang="en-US" sz="1600" b="1" dirty="0" smtClean="0">
                <a:latin typeface="Times New Roman" pitchFamily="18" charset="0"/>
                <a:cs typeface="Times New Roman" pitchFamily="18" charset="0"/>
              </a:rPr>
              <a:t>1975</a:t>
            </a:r>
            <a:r>
              <a:rPr lang="en-US" sz="1600" b="1" dirty="0" smtClean="0">
                <a:latin typeface="Times New Roman" pitchFamily="18" charset="0"/>
                <a:ea typeface="Arial" pitchFamily="34" charset="0"/>
                <a:cs typeface="Times New Roman" pitchFamily="18" charset="0"/>
              </a:rPr>
              <a:t> </a:t>
            </a:r>
          </a:p>
        </p:txBody>
      </p:sp>
      <p:sp>
        <p:nvSpPr>
          <p:cNvPr id="8" name="مستطيل 7"/>
          <p:cNvSpPr/>
          <p:nvPr/>
        </p:nvSpPr>
        <p:spPr>
          <a:xfrm>
            <a:off x="1714480" y="5857892"/>
            <a:ext cx="6643702"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dirty="0" smtClean="0"/>
              <a:t>Our Concise Model of History of SCOOHE in Saudi Arabia</a:t>
            </a:r>
            <a:endParaRPr lang="ar-SA" dirty="0"/>
          </a:p>
        </p:txBody>
      </p:sp>
    </p:spTree>
  </p:cSld>
  <p:clrMapOvr>
    <a:masterClrMapping/>
  </p:clrMapOvr>
  <p:transition>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87624" y="-24"/>
            <a:ext cx="6635080" cy="576065"/>
          </a:xfrm>
        </p:spPr>
        <p:style>
          <a:lnRef idx="2">
            <a:schemeClr val="accent2"/>
          </a:lnRef>
          <a:fillRef idx="1">
            <a:schemeClr val="lt1"/>
          </a:fillRef>
          <a:effectRef idx="0">
            <a:schemeClr val="accent2"/>
          </a:effectRef>
          <a:fontRef idx="minor">
            <a:schemeClr val="dk1"/>
          </a:fontRef>
        </p:style>
        <p:txBody>
          <a:bodyPr/>
          <a:lstStyle/>
          <a:p>
            <a:pPr algn="ctr"/>
            <a:r>
              <a:rPr lang="en-US" sz="2400" dirty="0" smtClean="0"/>
              <a:t>Define SCOOHE</a:t>
            </a:r>
            <a:endParaRPr lang="en-US" sz="4000" dirty="0"/>
          </a:p>
        </p:txBody>
      </p:sp>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a:xfrm>
            <a:off x="2915816" y="6453336"/>
            <a:ext cx="2895600" cy="352127"/>
          </a:xfrm>
        </p:spPr>
        <p:txBody>
          <a:bodyPr/>
          <a:lstStyle/>
          <a:p>
            <a:pPr>
              <a:defRPr/>
            </a:pPr>
            <a:r>
              <a:rPr lang="en-US" smtClean="0"/>
              <a:t>CHS485</a:t>
            </a:r>
            <a:endParaRPr lang="en-US" dirty="0"/>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27</a:t>
            </a:fld>
            <a:endParaRPr lang="en-US"/>
          </a:p>
        </p:txBody>
      </p:sp>
      <p:sp>
        <p:nvSpPr>
          <p:cNvPr id="8" name="مستطيل 7"/>
          <p:cNvSpPr/>
          <p:nvPr/>
        </p:nvSpPr>
        <p:spPr>
          <a:xfrm>
            <a:off x="1619672" y="764704"/>
            <a:ext cx="5904656" cy="369332"/>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endParaRPr lang="en-US" dirty="0" smtClean="0"/>
          </a:p>
        </p:txBody>
      </p:sp>
      <p:sp>
        <p:nvSpPr>
          <p:cNvPr id="35841" name="Rectangle 1"/>
          <p:cNvSpPr>
            <a:spLocks noChangeArrowheads="1"/>
          </p:cNvSpPr>
          <p:nvPr/>
        </p:nvSpPr>
        <p:spPr bwMode="auto">
          <a:xfrm>
            <a:off x="323528" y="509982"/>
            <a:ext cx="8748464" cy="5993949"/>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05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School </a:t>
            </a:r>
            <a:r>
              <a:rPr kumimoji="0" lang="en-US" sz="20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Health Education </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see also: </a:t>
            </a: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Health Promotion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is </a:t>
            </a:r>
            <a:r>
              <a:rPr kumimoji="0" lang="en-US" sz="20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the process of transferring </a:t>
            </a:r>
            <a:r>
              <a:rPr kumimoji="0" lang="en-US" sz="2000" b="1" i="1"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hlinkClick r:id="rId3" tooltip="Health"/>
              </a:rPr>
              <a:t>health</a:t>
            </a:r>
            <a:r>
              <a:rPr kumimoji="0" lang="en-US" sz="20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knowledge during a </a:t>
            </a:r>
            <a:r>
              <a:rPr kumimoji="0" lang="en-US" sz="2000" b="1" i="1"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hlinkClick r:id="rId4" tooltip="Student"/>
              </a:rPr>
              <a:t>student</a:t>
            </a:r>
            <a:r>
              <a:rPr kumimoji="0" lang="en-US" sz="20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 school years (K-12</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Its uses are in general classified as Public Health Education and School Health Education.</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(Remember  this is SCOOHE Health Promotion Def)</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What is School Health Education?</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With the myriads of </a:t>
            </a: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powerful theories </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and ideas surrounding the words </a:t>
            </a:r>
            <a:r>
              <a:rPr kumimoji="0" lang="en-US" sz="20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hlinkClick r:id="rId5" tooltip="School"/>
              </a:rPr>
              <a:t>school</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health, and </a:t>
            </a:r>
            <a:r>
              <a:rPr kumimoji="0" lang="en-US" sz="20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hlinkClick r:id="rId6" tooltip="Education"/>
              </a:rPr>
              <a:t>education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it is imperative first to define school </a:t>
            </a:r>
            <a:r>
              <a:rPr kumimoji="0" lang="en-US" sz="2000" b="0"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hlinkClick r:id="rId7" tooltip="Health education"/>
              </a:rPr>
              <a:t>health education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its targets and general practice.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The definition of school health education </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has </a:t>
            </a: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evolved</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much throughout the </a:t>
            </a: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21st </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century. </a:t>
            </a:r>
            <a:r>
              <a:rPr kumimoji="0" lang="en-US" sz="20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In general, it is </a:t>
            </a:r>
            <a:r>
              <a:rPr kumimoji="0" lang="en-US" sz="20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regarded</a:t>
            </a:r>
            <a:r>
              <a:rPr kumimoji="0" lang="en-US" sz="20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as </a:t>
            </a:r>
            <a:r>
              <a:rPr kumimoji="0" lang="en-US" sz="2000" b="0" i="1"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hlinkClick r:id="rId8" tooltip="Classroom teaching (page does not exist)"/>
              </a:rPr>
              <a:t>classroom teaching</a:t>
            </a:r>
            <a:r>
              <a:rPr kumimoji="0" lang="en-US" sz="20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on the subject of health/</a:t>
            </a:r>
            <a:r>
              <a:rPr kumimoji="0" lang="en-US" sz="2000" b="0" i="1"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hlinkClick r:id="rId9" tooltip="Hygiene"/>
              </a:rPr>
              <a:t>hygiene</a:t>
            </a:r>
            <a:r>
              <a:rPr kumimoji="0" lang="en-US" sz="20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in a k-12 setting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The major trend regarding changing definitions of school health education surrounds the ever increasing notion that </a:t>
            </a:r>
            <a:r>
              <a:rPr kumimoji="0" lang="en-US" sz="20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school education influences adult behavior.</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In </a:t>
            </a: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the 70’s</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health education was viewed mostly as a means of </a:t>
            </a:r>
            <a:r>
              <a:rPr kumimoji="0" lang="en-US" sz="20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communicating healthy </a:t>
            </a:r>
            <a:r>
              <a:rPr kumimoji="0" lang="en-US" sz="2000" b="0" i="1"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hlinkClick r:id="rId10" tooltip="Medical practice"/>
              </a:rPr>
              <a:t>medical practices</a:t>
            </a:r>
            <a:r>
              <a:rPr kumimoji="0" lang="en-US" sz="20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to those who should be practicing them</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Health education attempts to close the gap between what is known about optimum health practice and that which is actually practiced.</a:t>
            </a:r>
            <a:r>
              <a:rPr kumimoji="0" lang="en-US" sz="2000" b="1" i="1" u="none" strike="noStrike" cap="none" normalizeH="0" baseline="30000" dirty="0" smtClean="0">
                <a:ln>
                  <a:noFill/>
                </a:ln>
                <a:solidFill>
                  <a:srgbClr val="0000FF"/>
                </a:solidFill>
                <a:effectLst/>
                <a:latin typeface="Times New Roman" pitchFamily="18" charset="0"/>
                <a:ea typeface="Times New Roman" pitchFamily="18" charset="0"/>
                <a:cs typeface="Times New Roman" pitchFamily="18" charset="0"/>
                <a:hlinkClick r:id="rId11"/>
              </a:rPr>
              <a:t>[</a:t>
            </a:r>
            <a:r>
              <a:rPr kumimoji="0" lang="en-US" sz="2000" b="0" i="0" u="none" strike="noStrike" cap="none" normalizeH="0" baseline="30000" dirty="0" smtClean="0">
                <a:ln>
                  <a:noFill/>
                </a:ln>
                <a:solidFill>
                  <a:srgbClr val="0000FF"/>
                </a:solidFill>
                <a:effectLst/>
                <a:latin typeface="Times New Roman" pitchFamily="18" charset="0"/>
                <a:ea typeface="Times New Roman" pitchFamily="18" charset="0"/>
                <a:cs typeface="Times New Roman" pitchFamily="18" charset="0"/>
                <a:hlinkClick r:id="rId11"/>
              </a:rPr>
              <a:t>1]</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p:txBody>
      </p:sp>
    </p:spTree>
  </p:cSld>
  <p:clrMapOvr>
    <a:masterClrMapping/>
  </p:clrMapOvr>
  <p:transition>
    <p:push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28</a:t>
            </a:fld>
            <a:endParaRPr lang="en-US"/>
          </a:p>
        </p:txBody>
      </p:sp>
      <p:sp>
        <p:nvSpPr>
          <p:cNvPr id="7" name="مستطيل 6"/>
          <p:cNvSpPr/>
          <p:nvPr/>
        </p:nvSpPr>
        <p:spPr>
          <a:xfrm>
            <a:off x="506492" y="428604"/>
            <a:ext cx="8208912" cy="5416868"/>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lvl="0" algn="just" rtl="0" eaLnBrk="0" hangingPunct="0"/>
            <a:r>
              <a:rPr lang="en-US" sz="2000" b="1" dirty="0" smtClean="0">
                <a:latin typeface="Times New Roman" pitchFamily="18" charset="0"/>
                <a:ea typeface="Times New Roman" pitchFamily="18" charset="0"/>
                <a:cs typeface="Times New Roman" pitchFamily="18" charset="0"/>
              </a:rPr>
              <a:t>In the 80’s </a:t>
            </a:r>
            <a:r>
              <a:rPr lang="en-US" sz="2000" dirty="0" smtClean="0">
                <a:latin typeface="Times New Roman" pitchFamily="18" charset="0"/>
                <a:ea typeface="Times New Roman" pitchFamily="18" charset="0"/>
                <a:cs typeface="Times New Roman" pitchFamily="18" charset="0"/>
              </a:rPr>
              <a:t>definitions began to incorporate the understanding that education is a means </a:t>
            </a:r>
            <a:r>
              <a:rPr lang="en-US" sz="2000" b="1" dirty="0" smtClean="0">
                <a:latin typeface="Times New Roman" pitchFamily="18" charset="0"/>
                <a:ea typeface="Times New Roman" pitchFamily="18" charset="0"/>
                <a:cs typeface="Times New Roman" pitchFamily="18" charset="0"/>
              </a:rPr>
              <a:t>of </a:t>
            </a:r>
            <a:r>
              <a:rPr lang="en-US" sz="2000" b="1" dirty="0" smtClean="0">
                <a:solidFill>
                  <a:srgbClr val="0000FF"/>
                </a:solidFill>
                <a:latin typeface="+mj-lt"/>
                <a:ea typeface="Times New Roman" pitchFamily="18" charset="0"/>
                <a:cs typeface="Times New Roman" pitchFamily="18" charset="0"/>
                <a:hlinkClick r:id="rId3" tooltip="Empowerment"/>
              </a:rPr>
              <a:t>empowerment</a:t>
            </a:r>
            <a:r>
              <a:rPr lang="en-US" sz="2000" b="1" dirty="0" smtClean="0">
                <a:latin typeface="+mj-lt"/>
                <a:ea typeface="Times New Roman" pitchFamily="18" charset="0"/>
                <a:cs typeface="Times New Roman" pitchFamily="18" charset="0"/>
              </a:rPr>
              <a:t> </a:t>
            </a:r>
            <a:r>
              <a:rPr lang="en-US" sz="2000" dirty="0" smtClean="0">
                <a:latin typeface="Times New Roman" pitchFamily="18" charset="0"/>
                <a:ea typeface="Times New Roman" pitchFamily="18" charset="0"/>
                <a:cs typeface="Times New Roman" pitchFamily="18" charset="0"/>
              </a:rPr>
              <a:t>for the individual, </a:t>
            </a:r>
            <a:r>
              <a:rPr lang="en-US" sz="2000" i="1" dirty="0" smtClean="0">
                <a:latin typeface="Times New Roman" pitchFamily="18" charset="0"/>
                <a:ea typeface="Times New Roman" pitchFamily="18" charset="0"/>
                <a:cs typeface="Times New Roman" pitchFamily="18" charset="0"/>
              </a:rPr>
              <a:t>allowing, enabling </a:t>
            </a:r>
            <a:r>
              <a:rPr lang="en-US" sz="2000" dirty="0" smtClean="0">
                <a:latin typeface="Times New Roman" pitchFamily="18" charset="0"/>
                <a:ea typeface="Times New Roman" pitchFamily="18" charset="0"/>
                <a:cs typeface="Times New Roman" pitchFamily="18" charset="0"/>
              </a:rPr>
              <a:t>the individual to make educated health decisions. </a:t>
            </a:r>
            <a:r>
              <a:rPr lang="en-US" sz="2000" b="1" dirty="0" smtClean="0">
                <a:latin typeface="Times New Roman" pitchFamily="18" charset="0"/>
                <a:ea typeface="Times New Roman" pitchFamily="18" charset="0"/>
                <a:cs typeface="Times New Roman" pitchFamily="18" charset="0"/>
              </a:rPr>
              <a:t>Health education </a:t>
            </a:r>
            <a:r>
              <a:rPr lang="en-US" sz="2000" dirty="0" smtClean="0">
                <a:latin typeface="Times New Roman" pitchFamily="18" charset="0"/>
                <a:ea typeface="Times New Roman" pitchFamily="18" charset="0"/>
                <a:cs typeface="Times New Roman" pitchFamily="18" charset="0"/>
              </a:rPr>
              <a:t>then </a:t>
            </a:r>
            <a:r>
              <a:rPr lang="en-US" sz="2000" b="1" dirty="0" smtClean="0">
                <a:latin typeface="Times New Roman" pitchFamily="18" charset="0"/>
                <a:ea typeface="Times New Roman" pitchFamily="18" charset="0"/>
                <a:cs typeface="Times New Roman" pitchFamily="18" charset="0"/>
              </a:rPr>
              <a:t>became</a:t>
            </a:r>
            <a:r>
              <a:rPr lang="en-US" sz="2000" dirty="0" smtClean="0">
                <a:latin typeface="Times New Roman" pitchFamily="18" charset="0"/>
                <a:ea typeface="Times New Roman" pitchFamily="18" charset="0"/>
                <a:cs typeface="Times New Roman" pitchFamily="18" charset="0"/>
              </a:rPr>
              <a:t> “</a:t>
            </a:r>
            <a:r>
              <a:rPr lang="en-US" sz="2000" b="1" i="1" dirty="0" smtClean="0">
                <a:latin typeface="Times New Roman" pitchFamily="18" charset="0"/>
                <a:ea typeface="Times New Roman" pitchFamily="18" charset="0"/>
                <a:cs typeface="Times New Roman" pitchFamily="18" charset="0"/>
              </a:rPr>
              <a:t>the process of assisting individuals … to make informed decisions about matters affecting their personal health and the health of others</a:t>
            </a:r>
            <a:r>
              <a:rPr lang="en-US" sz="2000" dirty="0" smtClean="0">
                <a:latin typeface="Times New Roman" pitchFamily="18" charset="0"/>
                <a:ea typeface="Times New Roman" pitchFamily="18" charset="0"/>
                <a:cs typeface="Times New Roman" pitchFamily="18" charset="0"/>
              </a:rPr>
              <a:t>.”</a:t>
            </a:r>
            <a:r>
              <a:rPr lang="en-US" sz="2000" baseline="30000" dirty="0" smtClean="0">
                <a:solidFill>
                  <a:srgbClr val="0000FF"/>
                </a:solidFill>
                <a:latin typeface="Times New Roman" pitchFamily="18" charset="0"/>
                <a:ea typeface="Times New Roman" pitchFamily="18" charset="0"/>
                <a:cs typeface="Times New Roman" pitchFamily="18" charset="0"/>
                <a:hlinkClick r:id="rId4"/>
              </a:rPr>
              <a:t>[2]</a:t>
            </a:r>
            <a:r>
              <a:rPr lang="en-US" sz="2000" dirty="0" smtClean="0">
                <a:latin typeface="Times New Roman" pitchFamily="18" charset="0"/>
                <a:ea typeface="Times New Roman" pitchFamily="18" charset="0"/>
                <a:cs typeface="Times New Roman" pitchFamily="18" charset="0"/>
              </a:rPr>
              <a:t> </a:t>
            </a:r>
          </a:p>
          <a:p>
            <a:pPr lvl="0" algn="just" rtl="0" eaLnBrk="0" hangingPunct="0"/>
            <a:endParaRPr lang="en-US" sz="2000" dirty="0" smtClean="0">
              <a:latin typeface="Times New Roman" pitchFamily="18" charset="0"/>
              <a:ea typeface="Times New Roman" pitchFamily="18" charset="0"/>
              <a:cs typeface="Times New Roman" pitchFamily="18" charset="0"/>
            </a:endParaRPr>
          </a:p>
          <a:p>
            <a:pPr lvl="0" algn="just" rtl="0" eaLnBrk="0" hangingPunct="0"/>
            <a:r>
              <a:rPr lang="en-US" sz="2000" dirty="0" smtClean="0">
                <a:latin typeface="Times New Roman" pitchFamily="18" charset="0"/>
                <a:ea typeface="Times New Roman" pitchFamily="18" charset="0"/>
                <a:cs typeface="Times New Roman" pitchFamily="18" charset="0"/>
              </a:rPr>
              <a:t>This definition also spawned during the year of the first national-scale investigation of health education in schools, which eventually led to a much more aggressive approach to educating the nation’s youth on matters of health. </a:t>
            </a:r>
          </a:p>
          <a:p>
            <a:pPr lvl="0" algn="just" rtl="0" eaLnBrk="0" hangingPunct="0"/>
            <a:endParaRPr lang="en-US" sz="1200" dirty="0" smtClean="0">
              <a:latin typeface="Times New Roman" pitchFamily="18" charset="0"/>
              <a:ea typeface="Times New Roman" pitchFamily="18" charset="0"/>
              <a:cs typeface="Times New Roman" pitchFamily="18" charset="0"/>
            </a:endParaRPr>
          </a:p>
          <a:p>
            <a:pPr lvl="0" algn="just" rtl="0" eaLnBrk="0" hangingPunct="0"/>
            <a:r>
              <a:rPr lang="en-US" sz="2000" b="1" dirty="0" smtClean="0">
                <a:latin typeface="Times New Roman" pitchFamily="18" charset="0"/>
                <a:ea typeface="Times New Roman" pitchFamily="18" charset="0"/>
                <a:cs typeface="Times New Roman" pitchFamily="18" charset="0"/>
              </a:rPr>
              <a:t>Today school health education </a:t>
            </a:r>
            <a:r>
              <a:rPr lang="en-US" sz="2000" dirty="0" smtClean="0">
                <a:latin typeface="Times New Roman" pitchFamily="18" charset="0"/>
                <a:ea typeface="Times New Roman" pitchFamily="18" charset="0"/>
                <a:cs typeface="Times New Roman" pitchFamily="18" charset="0"/>
              </a:rPr>
              <a:t>is seen as a ‘</a:t>
            </a:r>
            <a:r>
              <a:rPr lang="en-US" sz="2000" b="1" i="1" dirty="0" smtClean="0">
                <a:latin typeface="Times New Roman" pitchFamily="18" charset="0"/>
                <a:ea typeface="Times New Roman" pitchFamily="18" charset="0"/>
                <a:cs typeface="Times New Roman" pitchFamily="18" charset="0"/>
              </a:rPr>
              <a:t>comprehensive health curricula</a:t>
            </a:r>
            <a:r>
              <a:rPr lang="en-US" sz="2000" dirty="0" smtClean="0">
                <a:latin typeface="Times New Roman" pitchFamily="18" charset="0"/>
                <a:ea typeface="Times New Roman" pitchFamily="18" charset="0"/>
                <a:cs typeface="Times New Roman" pitchFamily="18" charset="0"/>
              </a:rPr>
              <a:t>”. </a:t>
            </a:r>
            <a:r>
              <a:rPr lang="en-US" sz="2000" b="1" i="1" dirty="0" smtClean="0">
                <a:latin typeface="Times New Roman" pitchFamily="18" charset="0"/>
                <a:ea typeface="Times New Roman" pitchFamily="18" charset="0"/>
                <a:cs typeface="Times New Roman" pitchFamily="18" charset="0"/>
              </a:rPr>
              <a:t>It is a blend of community, schools, and </a:t>
            </a:r>
            <a:r>
              <a:rPr lang="en-US" sz="2000" b="1" i="1" dirty="0" smtClean="0">
                <a:solidFill>
                  <a:srgbClr val="0000FF"/>
                </a:solidFill>
                <a:latin typeface="Times New Roman" pitchFamily="18" charset="0"/>
                <a:ea typeface="Times New Roman" pitchFamily="18" charset="0"/>
                <a:cs typeface="Times New Roman" pitchFamily="18" charset="0"/>
                <a:hlinkClick r:id="rId5" tooltip="Patient care"/>
              </a:rPr>
              <a:t>patient care</a:t>
            </a:r>
            <a:r>
              <a:rPr lang="en-US" sz="2000" b="1" i="1" dirty="0" smtClean="0">
                <a:latin typeface="Times New Roman" pitchFamily="18" charset="0"/>
                <a:ea typeface="Times New Roman" pitchFamily="18" charset="0"/>
                <a:cs typeface="Times New Roman" pitchFamily="18" charset="0"/>
              </a:rPr>
              <a:t> practice; </a:t>
            </a:r>
          </a:p>
          <a:p>
            <a:pPr lvl="0" algn="just" rtl="0" eaLnBrk="0" hangingPunct="0"/>
            <a:endParaRPr lang="en-US" sz="1400" b="1" i="1" dirty="0" smtClean="0">
              <a:latin typeface="Times New Roman" pitchFamily="18" charset="0"/>
              <a:ea typeface="Times New Roman" pitchFamily="18" charset="0"/>
              <a:cs typeface="Times New Roman" pitchFamily="18" charset="0"/>
            </a:endParaRPr>
          </a:p>
          <a:p>
            <a:pPr lvl="0" algn="just" rtl="0" eaLnBrk="0" hangingPunct="0"/>
            <a:r>
              <a:rPr lang="en-US" sz="2000" b="1" dirty="0" smtClean="0">
                <a:latin typeface="Times New Roman" pitchFamily="18" charset="0"/>
                <a:ea typeface="Times New Roman" pitchFamily="18" charset="0"/>
                <a:cs typeface="Times New Roman" pitchFamily="18" charset="0"/>
              </a:rPr>
              <a:t>School Health education covers</a:t>
            </a:r>
            <a:r>
              <a:rPr lang="en-US" sz="2000" dirty="0" smtClean="0">
                <a:latin typeface="Times New Roman" pitchFamily="18" charset="0"/>
                <a:ea typeface="Times New Roman" pitchFamily="18" charset="0"/>
                <a:cs typeface="Times New Roman" pitchFamily="18" charset="0"/>
              </a:rPr>
              <a:t> the </a:t>
            </a:r>
            <a:r>
              <a:rPr lang="en-US" sz="2000" b="1" i="1" dirty="0" smtClean="0">
                <a:latin typeface="Times New Roman" pitchFamily="18" charset="0"/>
                <a:ea typeface="Times New Roman" pitchFamily="18" charset="0"/>
                <a:cs typeface="Times New Roman" pitchFamily="18" charset="0"/>
              </a:rPr>
              <a:t>continuum from </a:t>
            </a:r>
            <a:r>
              <a:rPr lang="en-US" sz="2000" b="1" i="1" dirty="0" smtClean="0">
                <a:solidFill>
                  <a:srgbClr val="0000FF"/>
                </a:solidFill>
                <a:latin typeface="Times New Roman" pitchFamily="18" charset="0"/>
                <a:ea typeface="Times New Roman" pitchFamily="18" charset="0"/>
                <a:cs typeface="Times New Roman" pitchFamily="18" charset="0"/>
                <a:hlinkClick r:id="rId6" tooltip="Disease prevention"/>
              </a:rPr>
              <a:t>disease prevention</a:t>
            </a:r>
            <a:r>
              <a:rPr lang="en-US" sz="2000" b="1" i="1" dirty="0" smtClean="0">
                <a:latin typeface="Times New Roman" pitchFamily="18" charset="0"/>
                <a:ea typeface="Times New Roman" pitchFamily="18" charset="0"/>
                <a:cs typeface="Times New Roman" pitchFamily="18" charset="0"/>
              </a:rPr>
              <a:t> and promotion of optimal health to the detection of </a:t>
            </a:r>
            <a:r>
              <a:rPr lang="en-US" sz="2000" b="1" i="1" dirty="0" smtClean="0">
                <a:solidFill>
                  <a:srgbClr val="0000FF"/>
                </a:solidFill>
                <a:latin typeface="Times New Roman" pitchFamily="18" charset="0"/>
                <a:ea typeface="Times New Roman" pitchFamily="18" charset="0"/>
                <a:cs typeface="Times New Roman" pitchFamily="18" charset="0"/>
                <a:hlinkClick r:id="rId7" tooltip="Illness"/>
              </a:rPr>
              <a:t>illness</a:t>
            </a:r>
            <a:r>
              <a:rPr lang="en-US" sz="2000" b="1" i="1" dirty="0" smtClean="0">
                <a:latin typeface="Times New Roman" pitchFamily="18" charset="0"/>
                <a:ea typeface="Times New Roman" pitchFamily="18" charset="0"/>
                <a:cs typeface="Times New Roman" pitchFamily="18" charset="0"/>
              </a:rPr>
              <a:t> to treatment, rehabilitation, and long-term care</a:t>
            </a:r>
            <a:r>
              <a:rPr lang="en-US" sz="2000" dirty="0" smtClean="0">
                <a:latin typeface="Times New Roman" pitchFamily="18" charset="0"/>
                <a:ea typeface="Times New Roman" pitchFamily="18" charset="0"/>
                <a:cs typeface="Times New Roman" pitchFamily="18" charset="0"/>
              </a:rPr>
              <a:t>.”</a:t>
            </a:r>
            <a:r>
              <a:rPr lang="en-US" sz="2000" baseline="30000" dirty="0" smtClean="0">
                <a:solidFill>
                  <a:srgbClr val="0000FF"/>
                </a:solidFill>
                <a:latin typeface="Times New Roman" pitchFamily="18" charset="0"/>
                <a:ea typeface="Times New Roman" pitchFamily="18" charset="0"/>
                <a:cs typeface="Times New Roman" pitchFamily="18" charset="0"/>
                <a:hlinkClick r:id="rId4"/>
              </a:rPr>
              <a:t>[3]</a:t>
            </a:r>
            <a:r>
              <a:rPr lang="en-US" sz="2000" dirty="0" smtClean="0">
                <a:latin typeface="Times New Roman" pitchFamily="18" charset="0"/>
                <a:ea typeface="Times New Roman" pitchFamily="18" charset="0"/>
                <a:cs typeface="Times New Roman" pitchFamily="18" charset="0"/>
              </a:rPr>
              <a:t> This concept is recently prescribed in current </a:t>
            </a:r>
            <a:r>
              <a:rPr lang="en-US" sz="2000" dirty="0" smtClean="0">
                <a:solidFill>
                  <a:srgbClr val="0000FF"/>
                </a:solidFill>
                <a:latin typeface="Times New Roman" pitchFamily="18" charset="0"/>
                <a:ea typeface="Times New Roman" pitchFamily="18" charset="0"/>
                <a:cs typeface="Times New Roman" pitchFamily="18" charset="0"/>
                <a:hlinkClick r:id="rId8" tooltip="Scientific literature"/>
              </a:rPr>
              <a:t>scientific literature</a:t>
            </a:r>
            <a:r>
              <a:rPr lang="en-US" sz="2000" dirty="0" smtClean="0">
                <a:latin typeface="Times New Roman" pitchFamily="18" charset="0"/>
                <a:ea typeface="Times New Roman" pitchFamily="18" charset="0"/>
                <a:cs typeface="Times New Roman" pitchFamily="18" charset="0"/>
              </a:rPr>
              <a:t> as ‘</a:t>
            </a:r>
            <a:r>
              <a:rPr lang="en-US" sz="2000" dirty="0" smtClean="0">
                <a:solidFill>
                  <a:srgbClr val="0000FF"/>
                </a:solidFill>
                <a:latin typeface="Times New Roman" pitchFamily="18" charset="0"/>
                <a:ea typeface="Times New Roman" pitchFamily="18" charset="0"/>
                <a:cs typeface="Times New Roman" pitchFamily="18" charset="0"/>
                <a:hlinkClick r:id="rId9" tooltip="Health promotion"/>
              </a:rPr>
              <a:t>health promotion</a:t>
            </a:r>
            <a:r>
              <a:rPr lang="en-US" sz="2000" dirty="0" smtClean="0">
                <a:latin typeface="Times New Roman" pitchFamily="18" charset="0"/>
                <a:ea typeface="Times New Roman" pitchFamily="18" charset="0"/>
                <a:cs typeface="Times New Roman" pitchFamily="18" charset="0"/>
              </a:rPr>
              <a:t>’, </a:t>
            </a:r>
            <a:r>
              <a:rPr lang="en-US" sz="2000" i="1" dirty="0" smtClean="0">
                <a:latin typeface="Times New Roman" pitchFamily="18" charset="0"/>
                <a:ea typeface="Times New Roman" pitchFamily="18" charset="0"/>
                <a:cs typeface="Times New Roman" pitchFamily="18" charset="0"/>
              </a:rPr>
              <a:t>a phrase that is used interchangeably with health education.</a:t>
            </a:r>
            <a:endParaRPr lang="en-US" sz="2000" i="1" dirty="0" smtClean="0">
              <a:latin typeface="Times New Roman" pitchFamily="18" charset="0"/>
              <a:cs typeface="Times New Roman" pitchFamily="18" charset="0"/>
            </a:endParaRPr>
          </a:p>
        </p:txBody>
      </p:sp>
      <p:sp>
        <p:nvSpPr>
          <p:cNvPr id="8" name="مستطيل 7"/>
          <p:cNvSpPr/>
          <p:nvPr/>
        </p:nvSpPr>
        <p:spPr>
          <a:xfrm>
            <a:off x="500034" y="5929330"/>
            <a:ext cx="8424936" cy="5847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600" dirty="0" smtClean="0"/>
              <a:t>Compare  to our early National Definition the </a:t>
            </a:r>
            <a:r>
              <a:rPr lang="en-US" sz="1600" b="1" i="1" dirty="0" smtClean="0"/>
              <a:t>Ideal 16 HE</a:t>
            </a:r>
            <a:r>
              <a:rPr lang="ar-SA" sz="1600" b="1" i="1" dirty="0" smtClean="0"/>
              <a:t> </a:t>
            </a:r>
            <a:r>
              <a:rPr lang="en-US" sz="1600" b="1" i="1" dirty="0" smtClean="0"/>
              <a:t>Dimensions &amp; Create Yours  Ideal National SCOOHE ?  </a:t>
            </a:r>
            <a:endParaRPr lang="en-US" sz="1600" b="1" i="1" dirty="0"/>
          </a:p>
        </p:txBody>
      </p:sp>
      <p:sp>
        <p:nvSpPr>
          <p:cNvPr id="9" name="عنوان 1"/>
          <p:cNvSpPr>
            <a:spLocks noGrp="1"/>
          </p:cNvSpPr>
          <p:nvPr>
            <p:ph type="title"/>
          </p:nvPr>
        </p:nvSpPr>
        <p:spPr>
          <a:xfrm>
            <a:off x="1187624" y="-23"/>
            <a:ext cx="6635080" cy="428628"/>
          </a:xfrm>
        </p:spPr>
        <p:style>
          <a:lnRef idx="2">
            <a:schemeClr val="accent2"/>
          </a:lnRef>
          <a:fillRef idx="1">
            <a:schemeClr val="lt1"/>
          </a:fillRef>
          <a:effectRef idx="0">
            <a:schemeClr val="accent2"/>
          </a:effectRef>
          <a:fontRef idx="minor">
            <a:schemeClr val="dk1"/>
          </a:fontRef>
        </p:style>
        <p:txBody>
          <a:bodyPr/>
          <a:lstStyle/>
          <a:p>
            <a:pPr algn="ctr"/>
            <a:r>
              <a:rPr lang="en-US" sz="1800" dirty="0" smtClean="0"/>
              <a:t>Define SCOOHE</a:t>
            </a:r>
            <a:endParaRPr lang="en-US" sz="3200" dirty="0"/>
          </a:p>
        </p:txBody>
      </p:sp>
    </p:spTree>
  </p:cSld>
  <p:clrMapOvr>
    <a:masterClrMapping/>
  </p:clrMapOvr>
  <p:transition>
    <p:push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عنصر نائب لرقم الشريحة 5"/>
          <p:cNvSpPr>
            <a:spLocks noGrp="1"/>
          </p:cNvSpPr>
          <p:nvPr>
            <p:ph type="sldNum" sz="quarter" idx="12"/>
          </p:nvPr>
        </p:nvSpPr>
        <p:spPr/>
        <p:txBody>
          <a:bodyPr/>
          <a:lstStyle/>
          <a:p>
            <a:fld id="{CCA3B094-B312-4705-8A56-F1C5348DA6BC}" type="slidenum">
              <a:rPr lang="en-US"/>
              <a:pPr/>
              <a:t>29</a:t>
            </a:fld>
            <a:endParaRPr lang="en-US"/>
          </a:p>
        </p:txBody>
      </p:sp>
      <p:pic>
        <p:nvPicPr>
          <p:cNvPr id="19464" name="Picture 8" descr="MPj03992230000[1]"/>
          <p:cNvPicPr>
            <a:picLocks noChangeAspect="1" noChangeArrowheads="1"/>
          </p:cNvPicPr>
          <p:nvPr/>
        </p:nvPicPr>
        <p:blipFill>
          <a:blip r:embed="rId3" cstate="print"/>
          <a:srcRect/>
          <a:stretch>
            <a:fillRect/>
          </a:stretch>
        </p:blipFill>
        <p:spPr bwMode="auto">
          <a:xfrm>
            <a:off x="8279904" y="0"/>
            <a:ext cx="864096" cy="908720"/>
          </a:xfrm>
          <a:prstGeom prst="rect">
            <a:avLst/>
          </a:prstGeom>
          <a:noFill/>
        </p:spPr>
      </p:pic>
      <p:sp>
        <p:nvSpPr>
          <p:cNvPr id="19458" name="Rectangle 2"/>
          <p:cNvSpPr>
            <a:spLocks noGrp="1" noChangeArrowheads="1"/>
          </p:cNvSpPr>
          <p:nvPr>
            <p:ph type="title"/>
          </p:nvPr>
        </p:nvSpPr>
        <p:spPr>
          <a:xfrm>
            <a:off x="755576" y="1268760"/>
            <a:ext cx="7776864" cy="648072"/>
          </a:xfrm>
        </p:spPr>
        <p:style>
          <a:lnRef idx="2">
            <a:schemeClr val="dk1"/>
          </a:lnRef>
          <a:fillRef idx="1">
            <a:schemeClr val="lt1"/>
          </a:fillRef>
          <a:effectRef idx="0">
            <a:schemeClr val="dk1"/>
          </a:effectRef>
          <a:fontRef idx="minor">
            <a:schemeClr val="dk1"/>
          </a:fontRef>
        </p:style>
        <p:txBody>
          <a:bodyPr/>
          <a:lstStyle/>
          <a:p>
            <a:pPr algn="ctr"/>
            <a:r>
              <a:rPr lang="en-US" sz="2000" b="1" dirty="0" smtClean="0"/>
              <a:t>Place of SCOOHEP in HE Services - School Health  Services</a:t>
            </a:r>
            <a:endParaRPr lang="en-US" sz="2000" b="1" dirty="0"/>
          </a:p>
        </p:txBody>
      </p:sp>
      <p:sp>
        <p:nvSpPr>
          <p:cNvPr id="19459" name="Rectangle 3"/>
          <p:cNvSpPr>
            <a:spLocks noGrp="1" noChangeArrowheads="1"/>
          </p:cNvSpPr>
          <p:nvPr>
            <p:ph type="body" idx="1"/>
          </p:nvPr>
        </p:nvSpPr>
        <p:spPr>
          <a:xfrm>
            <a:off x="539552" y="2060848"/>
            <a:ext cx="8424936" cy="792088"/>
          </a:xfrm>
        </p:spPr>
        <p:style>
          <a:lnRef idx="2">
            <a:schemeClr val="accent2"/>
          </a:lnRef>
          <a:fillRef idx="1">
            <a:schemeClr val="lt1"/>
          </a:fillRef>
          <a:effectRef idx="0">
            <a:schemeClr val="accent2"/>
          </a:effectRef>
          <a:fontRef idx="minor">
            <a:schemeClr val="dk1"/>
          </a:fontRef>
        </p:style>
        <p:txBody>
          <a:bodyPr/>
          <a:lstStyle/>
          <a:p>
            <a:pPr algn="just" rtl="0"/>
            <a:r>
              <a:rPr lang="en-US" sz="2000" dirty="0" smtClean="0"/>
              <a:t>School H Services </a:t>
            </a:r>
            <a:r>
              <a:rPr lang="en-US" sz="2000" dirty="0"/>
              <a:t>provided for students to appraise, protect, and promote health. </a:t>
            </a:r>
            <a:endParaRPr lang="en-US" sz="2000" dirty="0" smtClean="0"/>
          </a:p>
        </p:txBody>
      </p:sp>
      <p:pic>
        <p:nvPicPr>
          <p:cNvPr id="19462" name="Picture 6" descr="MPj04221080000[1]"/>
          <p:cNvPicPr>
            <a:picLocks noChangeAspect="1" noChangeArrowheads="1"/>
          </p:cNvPicPr>
          <p:nvPr/>
        </p:nvPicPr>
        <p:blipFill>
          <a:blip r:embed="rId4" cstate="print"/>
          <a:srcRect/>
          <a:stretch>
            <a:fillRect/>
          </a:stretch>
        </p:blipFill>
        <p:spPr bwMode="auto">
          <a:xfrm>
            <a:off x="-1346" y="5916762"/>
            <a:ext cx="1332986" cy="968622"/>
          </a:xfrm>
          <a:prstGeom prst="rect">
            <a:avLst/>
          </a:prstGeom>
          <a:noFill/>
        </p:spPr>
      </p:pic>
      <p:pic>
        <p:nvPicPr>
          <p:cNvPr id="19465" name="Picture 9" descr="MPj04265580000[1]"/>
          <p:cNvPicPr>
            <a:picLocks noChangeAspect="1" noChangeArrowheads="1"/>
          </p:cNvPicPr>
          <p:nvPr/>
        </p:nvPicPr>
        <p:blipFill>
          <a:blip r:embed="rId5" cstate="print"/>
          <a:srcRect/>
          <a:stretch>
            <a:fillRect/>
          </a:stretch>
        </p:blipFill>
        <p:spPr bwMode="auto">
          <a:xfrm>
            <a:off x="8000336" y="5949280"/>
            <a:ext cx="1143664" cy="908719"/>
          </a:xfrm>
          <a:prstGeom prst="rect">
            <a:avLst/>
          </a:prstGeom>
          <a:noFill/>
        </p:spPr>
      </p:pic>
      <p:sp>
        <p:nvSpPr>
          <p:cNvPr id="11" name="عنصر نائب للتذييل 10"/>
          <p:cNvSpPr>
            <a:spLocks noGrp="1"/>
          </p:cNvSpPr>
          <p:nvPr>
            <p:ph type="ftr" sz="quarter" idx="11"/>
          </p:nvPr>
        </p:nvSpPr>
        <p:spPr/>
        <p:txBody>
          <a:bodyPr/>
          <a:lstStyle/>
          <a:p>
            <a:pPr>
              <a:defRPr/>
            </a:pPr>
            <a:r>
              <a:rPr lang="en-US" smtClean="0"/>
              <a:t>CHS485</a:t>
            </a:r>
            <a:endParaRPr lang="en-US"/>
          </a:p>
        </p:txBody>
      </p:sp>
      <p:pic>
        <p:nvPicPr>
          <p:cNvPr id="13" name="Picture 2" descr="school health profiles"/>
          <p:cNvPicPr>
            <a:picLocks noChangeAspect="1" noChangeArrowheads="1"/>
          </p:cNvPicPr>
          <p:nvPr/>
        </p:nvPicPr>
        <p:blipFill>
          <a:blip r:embed="rId6" cstate="print"/>
          <a:srcRect/>
          <a:stretch>
            <a:fillRect/>
          </a:stretch>
        </p:blipFill>
        <p:spPr bwMode="auto">
          <a:xfrm>
            <a:off x="3707904" y="116632"/>
            <a:ext cx="1296144" cy="1101723"/>
          </a:xfrm>
          <a:prstGeom prst="rect">
            <a:avLst/>
          </a:prstGeom>
          <a:noFill/>
        </p:spPr>
      </p:pic>
      <p:sp>
        <p:nvSpPr>
          <p:cNvPr id="12" name="مستطيل 11"/>
          <p:cNvSpPr/>
          <p:nvPr/>
        </p:nvSpPr>
        <p:spPr>
          <a:xfrm>
            <a:off x="1331640" y="4005064"/>
            <a:ext cx="6912768"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dirty="0" smtClean="0">
                <a:hlinkClick r:id="rId7"/>
              </a:rPr>
              <a:t>http://sph.unc.edu/hb/hb-department-overview/historical-timeline/</a:t>
            </a:r>
            <a:r>
              <a:rPr lang="en-US" dirty="0" smtClean="0"/>
              <a:t> </a:t>
            </a:r>
            <a:endParaRPr lang="en-US" dirty="0"/>
          </a:p>
        </p:txBody>
      </p:sp>
      <p:sp>
        <p:nvSpPr>
          <p:cNvPr id="14" name="مستطيل 13"/>
          <p:cNvSpPr/>
          <p:nvPr/>
        </p:nvSpPr>
        <p:spPr>
          <a:xfrm>
            <a:off x="395536" y="2996952"/>
            <a:ext cx="8604448" cy="92333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b="1" i="1" dirty="0" smtClean="0"/>
              <a:t>Health education implies a belief in the right of all people to be as healthy and safe as science plus human endeavor can make them</a:t>
            </a:r>
            <a:r>
              <a:rPr lang="en-US" b="1" dirty="0" smtClean="0"/>
              <a:t>. </a:t>
            </a:r>
          </a:p>
          <a:p>
            <a:pPr algn="ctr"/>
            <a:r>
              <a:rPr lang="en-US" sz="1600" dirty="0" smtClean="0"/>
              <a:t>By </a:t>
            </a:r>
            <a:r>
              <a:rPr lang="en-US" b="1" dirty="0" smtClean="0"/>
              <a:t>Lucy</a:t>
            </a:r>
            <a:r>
              <a:rPr lang="en-US" dirty="0" smtClean="0"/>
              <a:t> </a:t>
            </a:r>
            <a:r>
              <a:rPr lang="en-US" sz="1600" dirty="0" smtClean="0"/>
              <a:t>S. Morgan, PhD, founding </a:t>
            </a:r>
            <a:r>
              <a:rPr lang="en-US" sz="1600" dirty="0" err="1" smtClean="0"/>
              <a:t>ch</a:t>
            </a:r>
            <a:endParaRPr lang="en-US" sz="1600" dirty="0"/>
          </a:p>
        </p:txBody>
      </p:sp>
      <p:sp>
        <p:nvSpPr>
          <p:cNvPr id="17" name="مستطيل 16"/>
          <p:cNvSpPr/>
          <p:nvPr/>
        </p:nvSpPr>
        <p:spPr>
          <a:xfrm>
            <a:off x="827584" y="4797152"/>
            <a:ext cx="7530630" cy="4001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2000" b="1" dirty="0" smtClean="0"/>
              <a:t>What  Students\ Children \ Kids Say About SCOOHE </a:t>
            </a:r>
            <a:endParaRPr lang="en-US" sz="2000" b="1" dirty="0"/>
          </a:p>
        </p:txBody>
      </p:sp>
      <p:pic>
        <p:nvPicPr>
          <p:cNvPr id="15" name="Picture 2" descr="CDC Logo"/>
          <p:cNvPicPr>
            <a:picLocks noChangeAspect="1" noChangeArrowheads="1"/>
          </p:cNvPicPr>
          <p:nvPr/>
        </p:nvPicPr>
        <p:blipFill>
          <a:blip r:embed="rId8" cstate="print"/>
          <a:srcRect/>
          <a:stretch>
            <a:fillRect/>
          </a:stretch>
        </p:blipFill>
        <p:spPr bwMode="auto">
          <a:xfrm>
            <a:off x="35496" y="0"/>
            <a:ext cx="971600" cy="689311"/>
          </a:xfrm>
          <a:prstGeom prst="rect">
            <a:avLst/>
          </a:prstGeom>
          <a:noFill/>
        </p:spPr>
      </p:pic>
      <p:pic>
        <p:nvPicPr>
          <p:cNvPr id="33794" name="Picture 2" descr="http://sph.unc.edu/wp-content/themes/sph-wp-theme-2014/images/placeholder/logo.png"/>
          <p:cNvPicPr>
            <a:picLocks noChangeAspect="1" noChangeArrowheads="1"/>
          </p:cNvPicPr>
          <p:nvPr/>
        </p:nvPicPr>
        <p:blipFill>
          <a:blip r:embed="rId9" cstate="print"/>
          <a:srcRect/>
          <a:stretch>
            <a:fillRect/>
          </a:stretch>
        </p:blipFill>
        <p:spPr bwMode="auto">
          <a:xfrm>
            <a:off x="3275856" y="4437112"/>
            <a:ext cx="2214246" cy="216024"/>
          </a:xfrm>
          <a:prstGeom prst="rect">
            <a:avLst/>
          </a:prstGeom>
          <a:noFill/>
        </p:spPr>
      </p:pic>
      <p:sp>
        <p:nvSpPr>
          <p:cNvPr id="16" name="مستطيل 15"/>
          <p:cNvSpPr/>
          <p:nvPr/>
        </p:nvSpPr>
        <p:spPr>
          <a:xfrm>
            <a:off x="1403648" y="5357826"/>
            <a:ext cx="6408712" cy="107721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eaLnBrk="1" hangingPunct="1">
              <a:buNone/>
            </a:pPr>
            <a:r>
              <a:rPr lang="en-US" dirty="0" smtClean="0">
                <a:latin typeface="+mj-lt"/>
              </a:rPr>
              <a:t>Everyone have to write and submit a paper</a:t>
            </a:r>
          </a:p>
          <a:p>
            <a:pPr marL="173038" algn="ctr" rtl="0" eaLnBrk="1" hangingPunct="1">
              <a:buNone/>
            </a:pPr>
            <a:r>
              <a:rPr lang="en-US" sz="1200" b="1" dirty="0" smtClean="0">
                <a:latin typeface="+mj-lt"/>
              </a:rPr>
              <a:t>(there were no high active response !!)</a:t>
            </a:r>
          </a:p>
          <a:p>
            <a:pPr marL="173038" algn="just" rtl="0" eaLnBrk="1" hangingPunct="1">
              <a:buNone/>
            </a:pPr>
            <a:r>
              <a:rPr lang="en-US" sz="1600" dirty="0" smtClean="0">
                <a:latin typeface="+mj-lt"/>
              </a:rPr>
              <a:t>- What do you need ? If there ..do you like help ?; what</a:t>
            </a:r>
          </a:p>
          <a:p>
            <a:pPr marL="173038" algn="just" rtl="0" eaLnBrk="1" hangingPunct="1">
              <a:buNone/>
            </a:pPr>
            <a:r>
              <a:rPr lang="en-US" sz="1600" dirty="0" smtClean="0">
                <a:latin typeface="+mj-lt"/>
              </a:rPr>
              <a:t>- Are You Happy 25%_50%_75+%</a:t>
            </a:r>
          </a:p>
        </p:txBody>
      </p:sp>
      <p:sp>
        <p:nvSpPr>
          <p:cNvPr id="18" name="عنصر نائب للتاريخ 17"/>
          <p:cNvSpPr>
            <a:spLocks noGrp="1"/>
          </p:cNvSpPr>
          <p:nvPr>
            <p:ph type="dt" sz="half" idx="10"/>
          </p:nvPr>
        </p:nvSpPr>
        <p:spPr/>
        <p:txBody>
          <a:bodyPr/>
          <a:lstStyle/>
          <a:p>
            <a:pPr>
              <a:defRPr/>
            </a:pPr>
            <a:r>
              <a:rPr lang="ar-SA" smtClean="0"/>
              <a:t>JOHALISCOOHE2015_2018</a:t>
            </a:r>
            <a:endParaRPr lang="en-US"/>
          </a:p>
        </p:txBody>
      </p:sp>
      <p:sp>
        <p:nvSpPr>
          <p:cNvPr id="19" name="مستطيل 18"/>
          <p:cNvSpPr/>
          <p:nvPr/>
        </p:nvSpPr>
        <p:spPr>
          <a:xfrm>
            <a:off x="142844" y="773652"/>
            <a:ext cx="3412152"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buFontTx/>
              <a:buNone/>
            </a:pPr>
            <a:r>
              <a:rPr lang="en-US" dirty="0" smtClean="0"/>
              <a:t>THINK_PRACTICE_REFLECT </a:t>
            </a:r>
            <a:endParaRPr lang="ar-SA" dirty="0" smtClean="0"/>
          </a:p>
        </p:txBody>
      </p:sp>
      <p:sp>
        <p:nvSpPr>
          <p:cNvPr id="20" name="مستطيل 19"/>
          <p:cNvSpPr/>
          <p:nvPr/>
        </p:nvSpPr>
        <p:spPr>
          <a:xfrm>
            <a:off x="5000628" y="785794"/>
            <a:ext cx="3412152"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buFontTx/>
              <a:buNone/>
            </a:pPr>
            <a:r>
              <a:rPr lang="en-US" dirty="0" smtClean="0"/>
              <a:t>THINK_PRACTICE_REFLECT </a:t>
            </a:r>
            <a:endParaRPr lang="ar-SA" dirty="0" smtClean="0"/>
          </a:p>
        </p:txBody>
      </p:sp>
    </p:spTree>
  </p:cSld>
  <p:clrMapOvr>
    <a:masterClrMapping/>
  </p:clrMapOvr>
  <p:transition>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JOHALISCOOHE2015_2018</a:t>
            </a:r>
            <a:endParaRPr lang="en-US" dirty="0"/>
          </a:p>
        </p:txBody>
      </p:sp>
      <p:sp>
        <p:nvSpPr>
          <p:cNvPr id="5" name="عنصر نائب للتذييل 4"/>
          <p:cNvSpPr>
            <a:spLocks noGrp="1"/>
          </p:cNvSpPr>
          <p:nvPr>
            <p:ph type="ftr" sz="quarter" idx="11"/>
          </p:nvPr>
        </p:nvSpPr>
        <p:spPr/>
        <p:txBody>
          <a:bodyPr/>
          <a:lstStyle/>
          <a:p>
            <a:pPr>
              <a:defRPr/>
            </a:pPr>
            <a:r>
              <a:rPr lang="en-US" smtClean="0"/>
              <a:t>CHS485</a:t>
            </a:r>
            <a:endParaRPr lang="en-US" dirty="0"/>
          </a:p>
        </p:txBody>
      </p:sp>
      <p:sp>
        <p:nvSpPr>
          <p:cNvPr id="6" name="عنصر نائب لرقم الشريحة 5"/>
          <p:cNvSpPr>
            <a:spLocks noGrp="1"/>
          </p:cNvSpPr>
          <p:nvPr>
            <p:ph type="sldNum" sz="quarter" idx="12"/>
          </p:nvPr>
        </p:nvSpPr>
        <p:spPr/>
        <p:txBody>
          <a:bodyPr/>
          <a:lstStyle/>
          <a:p>
            <a:pPr>
              <a:defRPr/>
            </a:pPr>
            <a:fld id="{D11BAD0F-05EA-4336-98EF-ED34712A5752}" type="slidenum">
              <a:rPr lang="ar-SA"/>
              <a:pPr>
                <a:defRPr/>
              </a:pPr>
              <a:t>3</a:t>
            </a:fld>
            <a:endParaRPr lang="en-US"/>
          </a:p>
        </p:txBody>
      </p:sp>
      <p:sp>
        <p:nvSpPr>
          <p:cNvPr id="178178" name="Rectangle 2"/>
          <p:cNvSpPr>
            <a:spLocks noGrp="1" noRot="1" noChangeArrowheads="1"/>
          </p:cNvSpPr>
          <p:nvPr>
            <p:ph type="title"/>
          </p:nvPr>
        </p:nvSpPr>
        <p:spPr>
          <a:xfrm>
            <a:off x="2743200" y="101600"/>
            <a:ext cx="3922713" cy="327004"/>
          </a:xfrm>
        </p:spPr>
        <p:style>
          <a:lnRef idx="2">
            <a:schemeClr val="dk1"/>
          </a:lnRef>
          <a:fillRef idx="1">
            <a:schemeClr val="lt1"/>
          </a:fillRef>
          <a:effectRef idx="0">
            <a:schemeClr val="dk1"/>
          </a:effectRef>
          <a:fontRef idx="minor">
            <a:schemeClr val="dk1"/>
          </a:fontRef>
        </p:style>
        <p:txBody>
          <a:bodyPr/>
          <a:lstStyle/>
          <a:p>
            <a:pPr algn="ctr" eaLnBrk="1" hangingPunct="1">
              <a:defRPr/>
            </a:pPr>
            <a:r>
              <a:rPr lang="en-US" sz="2000" b="0" dirty="0" smtClean="0"/>
              <a:t>CHS485 Promontory</a:t>
            </a:r>
          </a:p>
        </p:txBody>
      </p:sp>
      <p:sp>
        <p:nvSpPr>
          <p:cNvPr id="178179" name="Rectangle 3"/>
          <p:cNvSpPr>
            <a:spLocks noGrp="1" noRot="1" noChangeArrowheads="1"/>
          </p:cNvSpPr>
          <p:nvPr>
            <p:ph type="body" idx="1"/>
          </p:nvPr>
        </p:nvSpPr>
        <p:spPr>
          <a:xfrm>
            <a:off x="395536" y="630690"/>
            <a:ext cx="8352928" cy="5462606"/>
          </a:xfrm>
        </p:spPr>
        <p:txBody>
          <a:bodyPr/>
          <a:lstStyle/>
          <a:p>
            <a:pPr indent="-165100" eaLnBrk="1" hangingPunct="1">
              <a:lnSpc>
                <a:spcPct val="80000"/>
              </a:lnSpc>
              <a:defRPr/>
            </a:pPr>
            <a:r>
              <a:rPr lang="ar-SA" sz="1600" b="1" dirty="0" smtClean="0">
                <a:latin typeface="Arial Black" pitchFamily="34" charset="0"/>
                <a:cs typeface="Arabic Transparent" pitchFamily="2" charset="0"/>
              </a:rPr>
              <a:t>لأن الجودة من الحرص والاجتهاد ولآن ”</a:t>
            </a:r>
            <a:r>
              <a:rPr lang="ar-SA" sz="1600" b="1" dirty="0" smtClean="0">
                <a:latin typeface="Arial Black" pitchFamily="34" charset="0"/>
                <a:cs typeface="Monotype Koufi" pitchFamily="2" charset="-78"/>
              </a:rPr>
              <a:t>الإحساس والشعور بمرض ومشكلات ومتاعب الآخرين</a:t>
            </a:r>
            <a:r>
              <a:rPr lang="ar-SA" sz="1600" b="1" dirty="0" smtClean="0">
                <a:latin typeface="Arial Black" pitchFamily="34" charset="0"/>
                <a:cs typeface="Arabic Transparent" pitchFamily="2" charset="0"/>
              </a:rPr>
              <a:t>“هي غاية  كل مسلم مؤمن وهي غايتنا في عملنا وتعليمنا طلبا للحسنين، وهي في ”</a:t>
            </a:r>
            <a:r>
              <a:rPr lang="ar-SA" sz="1600" dirty="0" smtClean="0">
                <a:latin typeface="Arial Black" pitchFamily="34" charset="0"/>
                <a:cs typeface="Old Antic Bold" pitchFamily="2" charset="-78"/>
              </a:rPr>
              <a:t>التقوى</a:t>
            </a:r>
            <a:r>
              <a:rPr lang="ar-SA" sz="1600" b="1" dirty="0" smtClean="0">
                <a:latin typeface="Arial Black" pitchFamily="34" charset="0"/>
                <a:cs typeface="Arabic Transparent" pitchFamily="2" charset="0"/>
              </a:rPr>
              <a:t>“، نستهل مقدمتنا هده بآيات من الذكر الحكيم في التقوى:</a:t>
            </a:r>
          </a:p>
          <a:p>
            <a:pPr indent="-165100" algn="ctr" eaLnBrk="1" hangingPunct="1">
              <a:lnSpc>
                <a:spcPct val="80000"/>
              </a:lnSpc>
              <a:buFont typeface="AGA Arabesque" pitchFamily="2" charset="2"/>
              <a:buChar char="]"/>
              <a:defRPr/>
            </a:pPr>
            <a:r>
              <a:rPr lang="ar-SA" sz="1600" dirty="0" smtClean="0">
                <a:latin typeface="Arial Black" pitchFamily="34" charset="0"/>
                <a:cs typeface="Monotype Koufi" pitchFamily="2" charset="-78"/>
              </a:rPr>
              <a:t>وَمَنْ يَتَّقِ اللهَ يَجْعَلْ لَهُ مَخْرَجًا</a:t>
            </a:r>
            <a:r>
              <a:rPr lang="ar-SA" sz="1600" dirty="0" smtClean="0">
                <a:latin typeface="Arial Black" pitchFamily="34" charset="0"/>
                <a:cs typeface="Old Antic Decorative" pitchFamily="2" charset="-78"/>
              </a:rPr>
              <a:t> * </a:t>
            </a:r>
            <a:r>
              <a:rPr lang="ar-SA" sz="1600" dirty="0" smtClean="0">
                <a:latin typeface="Arial Black" pitchFamily="34" charset="0"/>
                <a:cs typeface="Monotype Koufi" pitchFamily="2" charset="-78"/>
              </a:rPr>
              <a:t>وَيَرْزُقْهُ مِنْ حَيْثُ لاَ يَحْتَسِبُ </a:t>
            </a:r>
            <a:r>
              <a:rPr lang="en-US" sz="1600" dirty="0" smtClean="0">
                <a:latin typeface="Arial Black" pitchFamily="34" charset="0"/>
                <a:sym typeface="AGA Arabesque" pitchFamily="2" charset="2"/>
              </a:rPr>
              <a:t></a:t>
            </a:r>
            <a:r>
              <a:rPr lang="ar-SA" sz="1600" b="1" dirty="0" smtClean="0">
                <a:latin typeface="Arial Black" pitchFamily="34" charset="0"/>
              </a:rPr>
              <a:t> </a:t>
            </a:r>
            <a:r>
              <a:rPr lang="ar-SA" sz="1600" b="1" dirty="0" smtClean="0">
                <a:latin typeface="Arial Black" pitchFamily="34" charset="0"/>
                <a:cs typeface="Arabic Transparent" pitchFamily="2" charset="0"/>
              </a:rPr>
              <a:t>[الطلاق/2، 3]</a:t>
            </a:r>
            <a:r>
              <a:rPr lang="ar-SA" sz="1600" b="1" dirty="0" smtClean="0">
                <a:latin typeface="Arial Black" pitchFamily="34" charset="0"/>
              </a:rPr>
              <a:t> </a:t>
            </a:r>
          </a:p>
          <a:p>
            <a:pPr indent="-165100" algn="ctr" eaLnBrk="1" hangingPunct="1">
              <a:lnSpc>
                <a:spcPct val="80000"/>
              </a:lnSpc>
              <a:buFont typeface="AGA Arabesque" pitchFamily="2" charset="2"/>
              <a:buChar char="]"/>
              <a:defRPr/>
            </a:pPr>
            <a:r>
              <a:rPr lang="en-US" sz="1600" dirty="0" smtClean="0">
                <a:latin typeface="Arial Black" pitchFamily="34" charset="0"/>
                <a:cs typeface="Old Antic Decorative" pitchFamily="2" charset="-78"/>
                <a:sym typeface="AGA Arabesque" pitchFamily="2" charset="2"/>
              </a:rPr>
              <a:t> </a:t>
            </a:r>
            <a:r>
              <a:rPr lang="en-US" sz="1600" b="1" dirty="0" smtClean="0">
                <a:latin typeface="Arial Black" pitchFamily="34" charset="0"/>
              </a:rPr>
              <a:t> </a:t>
            </a:r>
            <a:r>
              <a:rPr lang="ar-SA" sz="1600" dirty="0" smtClean="0">
                <a:latin typeface="Arial Black" pitchFamily="34" charset="0"/>
                <a:cs typeface="Monotype Koufi" pitchFamily="2" charset="-78"/>
              </a:rPr>
              <a:t>إِنْ تَتَّقُوا اللهَ يَجْعَلْ لَكُمْ فُرْقَانًا</a:t>
            </a:r>
            <a:r>
              <a:rPr lang="en-US" sz="1600" dirty="0" smtClean="0">
                <a:latin typeface="Arial Black" pitchFamily="34" charset="0"/>
                <a:sym typeface="AGA Arabesque" pitchFamily="2" charset="2"/>
              </a:rPr>
              <a:t></a:t>
            </a:r>
            <a:r>
              <a:rPr lang="en-US" sz="1600" b="1" dirty="0" smtClean="0">
                <a:latin typeface="Arial Black" pitchFamily="34" charset="0"/>
              </a:rPr>
              <a:t> </a:t>
            </a:r>
            <a:r>
              <a:rPr lang="ar-SA" sz="1600" b="1" dirty="0" smtClean="0">
                <a:latin typeface="Arial Black" pitchFamily="34" charset="0"/>
              </a:rPr>
              <a:t> </a:t>
            </a:r>
            <a:r>
              <a:rPr lang="ar-SA" sz="1600" b="1" dirty="0" smtClean="0">
                <a:latin typeface="Arial Black" pitchFamily="34" charset="0"/>
                <a:cs typeface="Arabic Transparent" pitchFamily="2" charset="0"/>
              </a:rPr>
              <a:t>[الأنفال/29].</a:t>
            </a:r>
            <a:r>
              <a:rPr lang="ar-SA" sz="1600" dirty="0" smtClean="0">
                <a:latin typeface="Arial Black" pitchFamily="34" charset="0"/>
              </a:rPr>
              <a:t> </a:t>
            </a:r>
            <a:endParaRPr lang="ar-SA" sz="1600" b="1" dirty="0" smtClean="0">
              <a:latin typeface="Arial Black" pitchFamily="34" charset="0"/>
              <a:cs typeface="Arabic Transparent" pitchFamily="2" charset="0"/>
            </a:endParaRPr>
          </a:p>
          <a:p>
            <a:pPr indent="-165100" eaLnBrk="1" hangingPunct="1">
              <a:lnSpc>
                <a:spcPct val="80000"/>
              </a:lnSpc>
              <a:defRPr/>
            </a:pPr>
            <a:r>
              <a:rPr lang="ar-SA" sz="1600" b="1" dirty="0" smtClean="0">
                <a:latin typeface="Arial Black" pitchFamily="34" charset="0"/>
                <a:cs typeface="Arabic Transparent" pitchFamily="2" charset="0"/>
              </a:rPr>
              <a:t>وقول رسوله الكريم نبينا ”محمد“ عليه أفضل الصلاة والسلام، عن أنس بن مالك رضي الله عنه: </a:t>
            </a:r>
          </a:p>
          <a:p>
            <a:pPr indent="-165100" algn="ctr" eaLnBrk="1" hangingPunct="1">
              <a:lnSpc>
                <a:spcPct val="80000"/>
              </a:lnSpc>
              <a:buFont typeface="Wingdings" pitchFamily="2" charset="2"/>
              <a:buNone/>
              <a:defRPr/>
            </a:pPr>
            <a:r>
              <a:rPr lang="ar-SA" sz="1600" b="1" dirty="0" smtClean="0">
                <a:latin typeface="Arial Black" pitchFamily="34" charset="0"/>
              </a:rPr>
              <a:t>		  </a:t>
            </a:r>
            <a:r>
              <a:rPr lang="ar-SA" sz="1600" b="1" dirty="0" smtClean="0">
                <a:latin typeface="Arial Black" pitchFamily="34" charset="0"/>
                <a:cs typeface="Old Antic Bold" pitchFamily="2" charset="-78"/>
              </a:rPr>
              <a:t>( </a:t>
            </a:r>
            <a:r>
              <a:rPr lang="ar-SA" sz="1600" dirty="0" smtClean="0">
                <a:latin typeface="Arial Black" pitchFamily="34" charset="0"/>
                <a:cs typeface="Monotype Koufi" pitchFamily="2" charset="-78"/>
              </a:rPr>
              <a:t>لا يؤمن أحدكم حتى يحب لأخيه ما يحب لنفسه</a:t>
            </a:r>
            <a:r>
              <a:rPr lang="ar-SA" sz="1600" b="1" dirty="0" smtClean="0">
                <a:latin typeface="Arial Black" pitchFamily="34" charset="0"/>
                <a:cs typeface="Old Antic Bold" pitchFamily="2" charset="-78"/>
              </a:rPr>
              <a:t>)  </a:t>
            </a:r>
            <a:r>
              <a:rPr lang="ar-SA" sz="1600" b="1" dirty="0" smtClean="0">
                <a:latin typeface="Arial Black" pitchFamily="34" charset="0"/>
                <a:cs typeface="Arabic Transparent" pitchFamily="2" charset="0"/>
              </a:rPr>
              <a:t>أخرجه البخاري</a:t>
            </a:r>
            <a:endParaRPr lang="ar-SA" sz="1600" dirty="0" smtClean="0">
              <a:latin typeface="Arial Black" pitchFamily="34" charset="0"/>
            </a:endParaRPr>
          </a:p>
          <a:p>
            <a:pPr indent="-165100" algn="just" eaLnBrk="1" hangingPunct="1">
              <a:lnSpc>
                <a:spcPct val="80000"/>
              </a:lnSpc>
              <a:defRPr/>
            </a:pPr>
            <a:r>
              <a:rPr lang="ar-SA" sz="1600" b="1" dirty="0" smtClean="0">
                <a:latin typeface="Arial Black" pitchFamily="34" charset="0"/>
                <a:cs typeface="Arabic Transparent" pitchFamily="2" charset="0"/>
              </a:rPr>
              <a:t>وقوله صلى الله علية وسلم</a:t>
            </a:r>
            <a:r>
              <a:rPr lang="ar-SA" sz="1600" dirty="0" smtClean="0">
                <a:latin typeface="Arial Black" pitchFamily="34" charset="0"/>
              </a:rPr>
              <a:t> </a:t>
            </a:r>
            <a:r>
              <a:rPr lang="ar-SA" sz="1600" b="1" dirty="0" smtClean="0">
                <a:latin typeface="Arial Black" pitchFamily="34" charset="0"/>
                <a:cs typeface="Old Antic Bold" pitchFamily="2" charset="-78"/>
              </a:rPr>
              <a:t>(</a:t>
            </a:r>
            <a:r>
              <a:rPr lang="ar-SA" sz="1600" dirty="0" smtClean="0">
                <a:latin typeface="Arial Black" pitchFamily="34" charset="0"/>
                <a:cs typeface="Monotype Koufi" pitchFamily="2" charset="-78"/>
              </a:rPr>
              <a:t>كان الله في عون </a:t>
            </a:r>
            <a:r>
              <a:rPr lang="ar-SA" sz="1600" dirty="0" smtClean="0">
                <a:cs typeface="Monotype Koufi" pitchFamily="2" charset="-78"/>
              </a:rPr>
              <a:t>العبد ما كان العبد في عون أخيه</a:t>
            </a:r>
            <a:r>
              <a:rPr lang="ar-SA" sz="1600" b="1" dirty="0" smtClean="0">
                <a:cs typeface="Old Antic Bold" pitchFamily="2" charset="-78"/>
              </a:rPr>
              <a:t>)</a:t>
            </a:r>
            <a:r>
              <a:rPr lang="ar-SA" sz="1600" b="1" dirty="0" smtClean="0">
                <a:cs typeface="Monotype Koufi" pitchFamily="2" charset="-78"/>
              </a:rPr>
              <a:t> </a:t>
            </a:r>
            <a:r>
              <a:rPr lang="ar-SA" sz="1600" dirty="0" smtClean="0">
                <a:cs typeface="Monotype Koufi" pitchFamily="2" charset="-78"/>
              </a:rPr>
              <a:t> </a:t>
            </a:r>
            <a:r>
              <a:rPr lang="ar-SA" sz="1600" b="1" dirty="0" smtClean="0">
                <a:cs typeface="Arabic Transparent" pitchFamily="2" charset="0"/>
              </a:rPr>
              <a:t>رواه مسلم وأبو داود والترمذي</a:t>
            </a:r>
            <a:endParaRPr lang="en-US" sz="1600" b="1" dirty="0" smtClean="0">
              <a:latin typeface="Arial Black" pitchFamily="34" charset="0"/>
              <a:cs typeface="Arabic Transparent" pitchFamily="2" charset="0"/>
            </a:endParaRPr>
          </a:p>
          <a:p>
            <a:pPr indent="-165100" eaLnBrk="1" hangingPunct="1">
              <a:lnSpc>
                <a:spcPct val="80000"/>
              </a:lnSpc>
              <a:buFont typeface="Wingdings" pitchFamily="2" charset="2"/>
              <a:buNone/>
              <a:defRPr/>
            </a:pPr>
            <a:endParaRPr lang="en-US" sz="1600" dirty="0" smtClean="0">
              <a:latin typeface="Arial Black" pitchFamily="34" charset="0"/>
            </a:endParaRPr>
          </a:p>
          <a:p>
            <a:pPr indent="-165100" algn="just" rtl="0" eaLnBrk="1" hangingPunct="1">
              <a:lnSpc>
                <a:spcPct val="80000"/>
              </a:lnSpc>
              <a:buFont typeface="Wingdings" pitchFamily="2" charset="2"/>
              <a:buNone/>
              <a:defRPr/>
            </a:pPr>
            <a:r>
              <a:rPr lang="en-US" sz="1600" dirty="0" smtClean="0">
                <a:latin typeface="Arial Black" pitchFamily="34" charset="0"/>
              </a:rPr>
              <a:t>These Islamic Calls are our Evidences to assure Quality of Profession; Quality of  Healthful life for Today and for the Day after.</a:t>
            </a:r>
          </a:p>
          <a:p>
            <a:pPr indent="-165100" algn="just" rtl="0" eaLnBrk="1" hangingPunct="1">
              <a:lnSpc>
                <a:spcPct val="80000"/>
              </a:lnSpc>
              <a:buFont typeface="Wingdings" pitchFamily="2" charset="2"/>
              <a:buNone/>
              <a:defRPr/>
            </a:pPr>
            <a:r>
              <a:rPr lang="en-US" sz="1600" dirty="0" smtClean="0">
                <a:latin typeface="Arial Black" pitchFamily="34" charset="0"/>
              </a:rPr>
              <a:t>   </a:t>
            </a:r>
          </a:p>
          <a:p>
            <a:pPr indent="-165100" algn="ctr" eaLnBrk="1" hangingPunct="1">
              <a:lnSpc>
                <a:spcPct val="80000"/>
              </a:lnSpc>
              <a:buFont typeface="Wingdings" pitchFamily="2" charset="2"/>
              <a:buNone/>
              <a:defRPr/>
            </a:pPr>
            <a:r>
              <a:rPr lang="en-US" sz="1600" dirty="0" smtClean="0">
                <a:latin typeface="Arial Black" pitchFamily="34" charset="0"/>
              </a:rPr>
              <a:t>Meanwhile, do not forget the most common Arab Proverb:</a:t>
            </a:r>
          </a:p>
          <a:p>
            <a:pPr indent="-165100" algn="ctr" eaLnBrk="1" hangingPunct="1">
              <a:lnSpc>
                <a:spcPct val="80000"/>
              </a:lnSpc>
              <a:buFont typeface="Wingdings" pitchFamily="2" charset="2"/>
              <a:buNone/>
              <a:defRPr/>
            </a:pPr>
            <a:r>
              <a:rPr lang="en-US" sz="1800" dirty="0" smtClean="0">
                <a:latin typeface="Arial Black" pitchFamily="34" charset="0"/>
              </a:rPr>
              <a:t> “</a:t>
            </a:r>
            <a:r>
              <a:rPr lang="en-US" sz="1800" b="1" i="1" dirty="0" smtClean="0">
                <a:latin typeface="Arial Black" pitchFamily="34" charset="0"/>
              </a:rPr>
              <a:t>Nothing Itching Your Skin Like Your Nail” </a:t>
            </a:r>
          </a:p>
          <a:p>
            <a:pPr indent="-165100" algn="ctr" eaLnBrk="1" hangingPunct="1">
              <a:lnSpc>
                <a:spcPct val="80000"/>
              </a:lnSpc>
              <a:buFont typeface="Wingdings" pitchFamily="2" charset="2"/>
              <a:buNone/>
              <a:defRPr/>
            </a:pPr>
            <a:r>
              <a:rPr lang="en-US" sz="1600" b="1" dirty="0" smtClean="0">
                <a:latin typeface="Arial Black" pitchFamily="34" charset="0"/>
                <a:cs typeface="Old Antic Bold" pitchFamily="2" charset="-78"/>
              </a:rPr>
              <a:t>“ </a:t>
            </a:r>
            <a:r>
              <a:rPr lang="ar-SA" sz="2000" dirty="0" smtClean="0">
                <a:latin typeface="Arial Black" pitchFamily="34" charset="0"/>
                <a:cs typeface="Monotype Koufi" pitchFamily="2" charset="-78"/>
              </a:rPr>
              <a:t>ما يحك جلدك مثل ظفرك</a:t>
            </a:r>
            <a:r>
              <a:rPr lang="en-US" sz="2000" b="1" dirty="0" smtClean="0">
                <a:latin typeface="Arial Black" pitchFamily="34" charset="0"/>
                <a:cs typeface="Old Antic Bold" pitchFamily="2" charset="-78"/>
              </a:rPr>
              <a:t>”</a:t>
            </a:r>
            <a:endParaRPr lang="en-US" sz="1600" dirty="0" smtClean="0">
              <a:latin typeface="Arial Black" pitchFamily="34" charset="0"/>
              <a:cs typeface="Old Antic Bold" pitchFamily="2" charset="-78"/>
            </a:endParaRPr>
          </a:p>
          <a:p>
            <a:pPr indent="-165100" algn="l" rtl="0" eaLnBrk="1" hangingPunct="1">
              <a:lnSpc>
                <a:spcPct val="80000"/>
              </a:lnSpc>
              <a:buFont typeface="Wingdings" pitchFamily="2" charset="2"/>
              <a:buNone/>
              <a:defRPr/>
            </a:pPr>
            <a:endParaRPr lang="en-US" sz="1600" dirty="0" smtClean="0">
              <a:latin typeface="Arial Black" pitchFamily="34" charset="0"/>
            </a:endParaRPr>
          </a:p>
          <a:p>
            <a:pPr indent="-165100" algn="just" rtl="0" eaLnBrk="1" hangingPunct="1">
              <a:lnSpc>
                <a:spcPct val="80000"/>
              </a:lnSpc>
              <a:buFont typeface="Wingdings" pitchFamily="2" charset="2"/>
              <a:buNone/>
              <a:defRPr/>
            </a:pPr>
            <a:r>
              <a:rPr lang="en-US" sz="1600" dirty="0" smtClean="0">
                <a:latin typeface="Arial Black" pitchFamily="34" charset="0"/>
              </a:rPr>
              <a:t>- </a:t>
            </a:r>
            <a:r>
              <a:rPr lang="en-US" sz="1600" i="1" dirty="0" smtClean="0">
                <a:latin typeface="Arial Black" pitchFamily="34" charset="0"/>
              </a:rPr>
              <a:t>Who can itch your skin! Effectively? You or other </a:t>
            </a:r>
            <a:r>
              <a:rPr lang="en-US" sz="1600" i="1" dirty="0" err="1" smtClean="0">
                <a:latin typeface="Arial Black" pitchFamily="34" charset="0"/>
              </a:rPr>
              <a:t>eg</a:t>
            </a:r>
            <a:r>
              <a:rPr lang="en-US" sz="1600" i="1" dirty="0" smtClean="0">
                <a:latin typeface="Arial Black" pitchFamily="34" charset="0"/>
              </a:rPr>
              <a:t>. teacher ?</a:t>
            </a:r>
          </a:p>
          <a:p>
            <a:pPr indent="-165100" algn="just" rtl="0" eaLnBrk="1" hangingPunct="1">
              <a:lnSpc>
                <a:spcPct val="80000"/>
              </a:lnSpc>
              <a:buFontTx/>
              <a:buChar char="-"/>
              <a:defRPr/>
            </a:pPr>
            <a:r>
              <a:rPr lang="en-US" sz="1600" i="1" dirty="0" smtClean="0">
                <a:latin typeface="Arial Black" pitchFamily="34" charset="0"/>
              </a:rPr>
              <a:t>When you will feel better &amp; </a:t>
            </a:r>
          </a:p>
          <a:p>
            <a:pPr indent="-165100" algn="just" rtl="0" eaLnBrk="1" hangingPunct="1">
              <a:lnSpc>
                <a:spcPct val="80000"/>
              </a:lnSpc>
              <a:buFontTx/>
              <a:buChar char="-"/>
              <a:defRPr/>
            </a:pPr>
            <a:r>
              <a:rPr lang="en-US" sz="1600" i="1" dirty="0" smtClean="0">
                <a:latin typeface="Arial Black" pitchFamily="34" charset="0"/>
              </a:rPr>
              <a:t>Who can understand better: the Passive student who taught or filled by other the teacher? Or the active student who learn by himself or at least participate /share learning with teacher?. </a:t>
            </a:r>
          </a:p>
          <a:p>
            <a:pPr indent="-165100" algn="ctr" rtl="0" eaLnBrk="1" hangingPunct="1">
              <a:lnSpc>
                <a:spcPct val="80000"/>
              </a:lnSpc>
              <a:buFont typeface="Wingdings" pitchFamily="2" charset="2"/>
              <a:buNone/>
              <a:defRPr/>
            </a:pPr>
            <a:endParaRPr lang="en-US" sz="1600" dirty="0" smtClean="0">
              <a:latin typeface="Arial Black" pitchFamily="34" charset="0"/>
            </a:endParaRPr>
          </a:p>
          <a:p>
            <a:pPr indent="-165100" algn="ctr" rtl="0" eaLnBrk="1" hangingPunct="1">
              <a:lnSpc>
                <a:spcPct val="80000"/>
              </a:lnSpc>
              <a:buFont typeface="Wingdings" pitchFamily="2" charset="2"/>
              <a:buNone/>
              <a:defRPr/>
            </a:pPr>
            <a:r>
              <a:rPr lang="en-US" sz="1600" dirty="0" smtClean="0">
                <a:latin typeface="Arial Black" pitchFamily="34" charset="0"/>
              </a:rPr>
              <a:t>Thus, what do you prefer /recommend for your patients ?: </a:t>
            </a:r>
          </a:p>
          <a:p>
            <a:pPr indent="-165100" algn="ctr" rtl="0" eaLnBrk="1" hangingPunct="1">
              <a:lnSpc>
                <a:spcPct val="80000"/>
              </a:lnSpc>
              <a:buFont typeface="Wingdings" pitchFamily="2" charset="2"/>
              <a:buNone/>
              <a:defRPr/>
            </a:pPr>
            <a:r>
              <a:rPr lang="en-US" sz="1800" b="1" i="1" dirty="0" smtClean="0">
                <a:latin typeface="Arial Black" pitchFamily="34" charset="0"/>
              </a:rPr>
              <a:t>Be Passive Student &amp; Patient?  Or  Be Active ? – How </a:t>
            </a:r>
            <a:r>
              <a:rPr lang="en-US" sz="1800" b="1" dirty="0" smtClean="0">
                <a:latin typeface="Arial Black" pitchFamily="34" charset="0"/>
              </a:rPr>
              <a:t> </a:t>
            </a:r>
          </a:p>
        </p:txBody>
      </p:sp>
    </p:spTree>
  </p:cSld>
  <p:clrMapOvr>
    <a:masterClrMapping/>
  </p:clrMapOvr>
  <p:transition>
    <p:push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30</a:t>
            </a:fld>
            <a:endParaRPr lang="en-US"/>
          </a:p>
        </p:txBody>
      </p:sp>
      <p:sp>
        <p:nvSpPr>
          <p:cNvPr id="7" name="مستطيل 6"/>
          <p:cNvSpPr/>
          <p:nvPr/>
        </p:nvSpPr>
        <p:spPr>
          <a:xfrm>
            <a:off x="251520" y="89952"/>
            <a:ext cx="8712968" cy="5796459"/>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2400" b="1" dirty="0" smtClean="0"/>
              <a:t>LEVE</a:t>
            </a:r>
            <a:r>
              <a:rPr lang="en-US" sz="2000" b="1" dirty="0" smtClean="0"/>
              <a:t>LS OF SCHOOLING CHILD HEALTH </a:t>
            </a:r>
            <a:endParaRPr lang="en-US" b="1" dirty="0" smtClean="0"/>
          </a:p>
          <a:p>
            <a:pPr algn="ctr"/>
            <a:endParaRPr lang="en-US" sz="1400" baseline="30000" dirty="0" smtClean="0">
              <a:latin typeface="Times New Roman" pitchFamily="18" charset="0"/>
              <a:cs typeface="Times New Roman" pitchFamily="18" charset="0"/>
            </a:endParaRPr>
          </a:p>
          <a:p>
            <a:pPr algn="ctr"/>
            <a:endParaRPr lang="en-US" sz="1400" baseline="30000" dirty="0" smtClean="0">
              <a:latin typeface="Times New Roman" pitchFamily="18" charset="0"/>
              <a:cs typeface="Times New Roman" pitchFamily="18" charset="0"/>
            </a:endParaRPr>
          </a:p>
          <a:p>
            <a:pPr algn="just" rtl="0"/>
            <a:r>
              <a:rPr lang="en-US" sz="2000" b="1" dirty="0" smtClean="0">
                <a:latin typeface="Times New Roman" pitchFamily="18" charset="0"/>
                <a:cs typeface="Times New Roman" pitchFamily="18" charset="0"/>
              </a:rPr>
              <a:t>All ;School Children; range within normal health but teachers\heath educators have to know the quality of the students’ health </a:t>
            </a:r>
            <a:r>
              <a:rPr lang="en-US" sz="2400" b="1" dirty="0" smtClean="0">
                <a:latin typeface="Times New Roman" pitchFamily="18" charset="0"/>
                <a:cs typeface="Times New Roman" pitchFamily="18" charset="0"/>
              </a:rPr>
              <a:t>varies</a:t>
            </a:r>
            <a:r>
              <a:rPr lang="en-US" sz="2000" b="1" dirty="0" smtClean="0">
                <a:latin typeface="Times New Roman" pitchFamily="18" charset="0"/>
                <a:cs typeface="Times New Roman" pitchFamily="18" charset="0"/>
              </a:rPr>
              <a:t>;   </a:t>
            </a:r>
          </a:p>
          <a:p>
            <a:pPr algn="just" rtl="0"/>
            <a:endParaRPr lang="en-US" sz="1200" b="1" dirty="0" smtClean="0">
              <a:latin typeface="Times New Roman" pitchFamily="18" charset="0"/>
              <a:cs typeface="Times New Roman" pitchFamily="18" charset="0"/>
            </a:endParaRPr>
          </a:p>
          <a:p>
            <a:pPr algn="just" rtl="0">
              <a:buFontTx/>
              <a:buChar char="-"/>
            </a:pPr>
            <a:r>
              <a:rPr lang="en-US" sz="2000" b="1" dirty="0" smtClean="0">
                <a:latin typeface="Times New Roman" pitchFamily="18" charset="0"/>
                <a:cs typeface="Times New Roman" pitchFamily="18" charset="0"/>
              </a:rPr>
              <a:t> A</a:t>
            </a:r>
            <a:r>
              <a:rPr lang="en-US" sz="2000" b="1" baseline="30000" dirty="0" smtClean="0">
                <a:latin typeface="Times New Roman" pitchFamily="18" charset="0"/>
                <a:cs typeface="Times New Roman" pitchFamily="18" charset="0"/>
              </a:rPr>
              <a:t>+</a:t>
            </a:r>
            <a:r>
              <a:rPr lang="en-US" sz="2000" b="1" dirty="0" smtClean="0">
                <a:latin typeface="Times New Roman" pitchFamily="18" charset="0"/>
                <a:cs typeface="Times New Roman" pitchFamily="18" charset="0"/>
              </a:rPr>
              <a:t>  = Perfect  </a:t>
            </a:r>
          </a:p>
          <a:p>
            <a:pPr algn="just" rtl="0"/>
            <a:endParaRPr lang="en-US" sz="1600" b="1" dirty="0" smtClean="0">
              <a:latin typeface="Times New Roman" pitchFamily="18" charset="0"/>
              <a:cs typeface="Times New Roman" pitchFamily="18" charset="0"/>
            </a:endParaRPr>
          </a:p>
          <a:p>
            <a:pPr algn="just" rtl="0">
              <a:buFontTx/>
              <a:buChar char="-"/>
            </a:pPr>
            <a:r>
              <a:rPr lang="en-US" sz="2000" b="1" dirty="0" smtClean="0">
                <a:latin typeface="Times New Roman" pitchFamily="18" charset="0"/>
                <a:cs typeface="Times New Roman" pitchFamily="18" charset="0"/>
              </a:rPr>
              <a:t> A = High healthy level, but </a:t>
            </a:r>
            <a:r>
              <a:rPr lang="en-US" sz="2000" b="1" i="1" dirty="0" smtClean="0">
                <a:latin typeface="Times New Roman" pitchFamily="18" charset="0"/>
                <a:cs typeface="Times New Roman" pitchFamily="18" charset="0"/>
              </a:rPr>
              <a:t>not perfect</a:t>
            </a:r>
            <a:r>
              <a:rPr lang="en-US" sz="2000" b="1" dirty="0" smtClean="0">
                <a:latin typeface="Times New Roman" pitchFamily="18" charset="0"/>
                <a:cs typeface="Times New Roman" pitchFamily="18" charset="0"/>
              </a:rPr>
              <a:t>, may have occasional cold or other minor infection..they have </a:t>
            </a:r>
            <a:r>
              <a:rPr lang="en-US" sz="2000" b="1" i="1" dirty="0" smtClean="0">
                <a:latin typeface="Times New Roman" pitchFamily="18" charset="0"/>
                <a:cs typeface="Times New Roman" pitchFamily="18" charset="0"/>
              </a:rPr>
              <a:t>high vigor and buoyancy </a:t>
            </a:r>
            <a:r>
              <a:rPr lang="en-US" sz="2000" b="1" dirty="0" smtClean="0">
                <a:latin typeface="Times New Roman" pitchFamily="18" charset="0"/>
                <a:cs typeface="Times New Roman" pitchFamily="18" charset="0"/>
              </a:rPr>
              <a:t>‘ optimism, good spirit…’</a:t>
            </a:r>
          </a:p>
          <a:p>
            <a:pPr algn="just" rtl="0">
              <a:buFontTx/>
              <a:buChar char="-"/>
            </a:pPr>
            <a:endParaRPr lang="en-US" sz="1600" b="1" dirty="0" smtClean="0">
              <a:latin typeface="Times New Roman" pitchFamily="18" charset="0"/>
              <a:cs typeface="Times New Roman" pitchFamily="18" charset="0"/>
            </a:endParaRPr>
          </a:p>
          <a:p>
            <a:pPr algn="just" rtl="0">
              <a:buFontTx/>
              <a:buChar char="-"/>
            </a:pPr>
            <a:r>
              <a:rPr lang="en-US" sz="2000" b="1" dirty="0" smtClean="0">
                <a:latin typeface="Times New Roman" pitchFamily="18" charset="0"/>
                <a:cs typeface="Times New Roman" pitchFamily="18" charset="0"/>
              </a:rPr>
              <a:t> B =  Normal high level but </a:t>
            </a:r>
            <a:r>
              <a:rPr lang="en-US" sz="2000" b="1" i="1" dirty="0" smtClean="0">
                <a:latin typeface="Times New Roman" pitchFamily="18" charset="0"/>
                <a:cs typeface="Times New Roman" pitchFamily="18" charset="0"/>
              </a:rPr>
              <a:t>less vigor and buoyancy</a:t>
            </a:r>
          </a:p>
          <a:p>
            <a:pPr algn="just" rtl="0">
              <a:buFontTx/>
              <a:buChar char="-"/>
            </a:pPr>
            <a:endParaRPr lang="en-US" sz="1600" b="1" dirty="0" smtClean="0">
              <a:latin typeface="Times New Roman" pitchFamily="18" charset="0"/>
              <a:cs typeface="Times New Roman" pitchFamily="18" charset="0"/>
            </a:endParaRPr>
          </a:p>
          <a:p>
            <a:pPr algn="just" rtl="0">
              <a:buFontTx/>
              <a:buChar char="-"/>
            </a:pPr>
            <a:r>
              <a:rPr lang="en-US" sz="2000" b="1" dirty="0" smtClean="0">
                <a:latin typeface="Times New Roman" pitchFamily="18" charset="0"/>
                <a:cs typeface="Times New Roman" pitchFamily="18" charset="0"/>
              </a:rPr>
              <a:t> C = Pass normality as well, but </a:t>
            </a:r>
            <a:r>
              <a:rPr lang="en-US" sz="2000" b="1" i="1" dirty="0" smtClean="0">
                <a:latin typeface="Times New Roman" pitchFamily="18" charset="0"/>
                <a:cs typeface="Times New Roman" pitchFamily="18" charset="0"/>
              </a:rPr>
              <a:t>luck the vitality for a dynamic mode of living </a:t>
            </a:r>
            <a:r>
              <a:rPr lang="ar-SA" sz="2000" b="1" i="1" dirty="0" smtClean="0">
                <a:latin typeface="Times New Roman" pitchFamily="18" charset="0"/>
                <a:cs typeface="Times New Roman" pitchFamily="18" charset="0"/>
              </a:rPr>
              <a:t> </a:t>
            </a:r>
            <a:endParaRPr lang="en-US" sz="2000" b="1" i="1" dirty="0" smtClean="0">
              <a:latin typeface="Times New Roman" pitchFamily="18" charset="0"/>
              <a:cs typeface="Times New Roman" pitchFamily="18" charset="0"/>
            </a:endParaRPr>
          </a:p>
          <a:p>
            <a:pPr algn="just" rtl="0">
              <a:buFontTx/>
              <a:buChar char="-"/>
            </a:pPr>
            <a:endParaRPr lang="en-US" sz="1600" b="1" dirty="0" smtClean="0">
              <a:latin typeface="Times New Roman" pitchFamily="18" charset="0"/>
              <a:cs typeface="Times New Roman" pitchFamily="18" charset="0"/>
            </a:endParaRPr>
          </a:p>
          <a:p>
            <a:pPr algn="just" rtl="0">
              <a:buFontTx/>
              <a:buChar char="-"/>
            </a:pPr>
            <a:r>
              <a:rPr lang="en-US" sz="2000" b="1" dirty="0" smtClean="0">
                <a:latin typeface="Times New Roman" pitchFamily="18" charset="0"/>
                <a:cs typeface="Times New Roman" pitchFamily="18" charset="0"/>
              </a:rPr>
              <a:t>  D = Can attend regularly but </a:t>
            </a:r>
            <a:r>
              <a:rPr lang="en-US" sz="2000" b="1" i="1" dirty="0" smtClean="0">
                <a:latin typeface="Times New Roman" pitchFamily="18" charset="0"/>
                <a:cs typeface="Times New Roman" pitchFamily="18" charset="0"/>
              </a:rPr>
              <a:t>not well, may with chronic infection they must be treated  </a:t>
            </a:r>
          </a:p>
          <a:p>
            <a:pPr algn="just" rtl="0">
              <a:buFontTx/>
              <a:buChar char="-"/>
            </a:pPr>
            <a:endParaRPr lang="en-US" sz="1600" b="1" dirty="0" smtClean="0">
              <a:latin typeface="Times New Roman" pitchFamily="18" charset="0"/>
              <a:cs typeface="Times New Roman" pitchFamily="18" charset="0"/>
            </a:endParaRPr>
          </a:p>
          <a:p>
            <a:pPr algn="just" rtl="0">
              <a:buFontTx/>
              <a:buChar char="-"/>
            </a:pPr>
            <a:r>
              <a:rPr lang="en-US" sz="2000" b="1" dirty="0" smtClean="0">
                <a:latin typeface="Times New Roman" pitchFamily="18" charset="0"/>
                <a:cs typeface="Times New Roman" pitchFamily="18" charset="0"/>
              </a:rPr>
              <a:t> E =  Not normal, </a:t>
            </a:r>
            <a:r>
              <a:rPr lang="en-US" sz="2000" b="1" i="1" dirty="0" smtClean="0">
                <a:latin typeface="Times New Roman" pitchFamily="18" charset="0"/>
                <a:cs typeface="Times New Roman" pitchFamily="18" charset="0"/>
              </a:rPr>
              <a:t>obviously ill and should not e in school  </a:t>
            </a:r>
          </a:p>
          <a:p>
            <a:pPr algn="just" rtl="0">
              <a:buFontTx/>
              <a:buChar char="-"/>
            </a:pPr>
            <a:endParaRPr lang="en-US" sz="1200" b="1" dirty="0" smtClean="0">
              <a:latin typeface="Times New Roman" pitchFamily="18" charset="0"/>
              <a:cs typeface="Times New Roman" pitchFamily="18" charset="0"/>
            </a:endParaRPr>
          </a:p>
          <a:p>
            <a:pPr algn="ctr" rtl="0"/>
            <a:r>
              <a:rPr lang="en-US" sz="2000" b="1" dirty="0" smtClean="0">
                <a:latin typeface="Times New Roman" pitchFamily="18" charset="0"/>
                <a:cs typeface="Times New Roman" pitchFamily="18" charset="0"/>
              </a:rPr>
              <a:t>“Normal means all are freedom of disability and can attend regularly”</a:t>
            </a:r>
          </a:p>
        </p:txBody>
      </p:sp>
      <p:pic>
        <p:nvPicPr>
          <p:cNvPr id="2050" name="Picture 2"/>
          <p:cNvPicPr>
            <a:picLocks noChangeAspect="1" noChangeArrowheads="1"/>
          </p:cNvPicPr>
          <p:nvPr/>
        </p:nvPicPr>
        <p:blipFill>
          <a:blip r:embed="rId3" cstate="print"/>
          <a:srcRect/>
          <a:stretch>
            <a:fillRect/>
          </a:stretch>
        </p:blipFill>
        <p:spPr bwMode="auto">
          <a:xfrm>
            <a:off x="323528" y="0"/>
            <a:ext cx="1390952" cy="571480"/>
          </a:xfrm>
          <a:prstGeom prst="rect">
            <a:avLst/>
          </a:prstGeom>
          <a:noFill/>
          <a:ln w="9525">
            <a:noFill/>
            <a:miter lim="800000"/>
            <a:headEnd/>
            <a:tailEnd/>
          </a:ln>
          <a:effectLst/>
        </p:spPr>
      </p:pic>
      <p:sp>
        <p:nvSpPr>
          <p:cNvPr id="8" name="مستطيل 7"/>
          <p:cNvSpPr/>
          <p:nvPr/>
        </p:nvSpPr>
        <p:spPr>
          <a:xfrm>
            <a:off x="1071538" y="6286520"/>
            <a:ext cx="3159839"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It can be a draw or matching </a:t>
            </a:r>
            <a:endParaRPr lang="ar-SA" dirty="0"/>
          </a:p>
        </p:txBody>
      </p:sp>
      <p:sp>
        <p:nvSpPr>
          <p:cNvPr id="9" name="مستطيل 8"/>
          <p:cNvSpPr/>
          <p:nvPr/>
        </p:nvSpPr>
        <p:spPr>
          <a:xfrm>
            <a:off x="5969605" y="6345816"/>
            <a:ext cx="2219518"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b="1" dirty="0" smtClean="0"/>
              <a:t>What about YOU !!</a:t>
            </a:r>
            <a:endParaRPr lang="ar-SA" b="1" dirty="0"/>
          </a:p>
        </p:txBody>
      </p:sp>
    </p:spTree>
  </p:cSld>
  <p:clrMapOvr>
    <a:masterClrMapping/>
  </p:clrMapOvr>
  <p:transition>
    <p:push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31</a:t>
            </a:fld>
            <a:endParaRPr lang="en-US"/>
          </a:p>
        </p:txBody>
      </p:sp>
      <p:sp>
        <p:nvSpPr>
          <p:cNvPr id="7" name="مستطيل 6"/>
          <p:cNvSpPr/>
          <p:nvPr/>
        </p:nvSpPr>
        <p:spPr>
          <a:xfrm>
            <a:off x="179512" y="512108"/>
            <a:ext cx="8259123" cy="58169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sz="2000" b="1" dirty="0" smtClean="0"/>
              <a:t>What Kids Say About School </a:t>
            </a:r>
          </a:p>
          <a:p>
            <a:pPr algn="ctr" rtl="0"/>
            <a:r>
              <a:rPr lang="en-US" b="1" dirty="0" smtClean="0"/>
              <a:t>( **</a:t>
            </a:r>
            <a:r>
              <a:rPr lang="en-US" b="1" i="1" dirty="0" smtClean="0"/>
              <a:t>You Can Conduct Survey Ask Kids in Saudi School</a:t>
            </a:r>
            <a:r>
              <a:rPr lang="en-US" b="1" dirty="0" smtClean="0"/>
              <a:t>s ?!)</a:t>
            </a:r>
            <a:endParaRPr lang="en-US" sz="2000" b="1" dirty="0" smtClean="0"/>
          </a:p>
          <a:p>
            <a:pPr algn="just" rtl="0"/>
            <a:endParaRPr lang="en-US" sz="1600" b="1" dirty="0" smtClean="0"/>
          </a:p>
          <a:p>
            <a:pPr algn="just" rtl="0"/>
            <a:r>
              <a:rPr lang="en-US" sz="2000" dirty="0" smtClean="0"/>
              <a:t>It’s that time of year. The new school year is getting going — or already has — for millions of kids. </a:t>
            </a:r>
          </a:p>
          <a:p>
            <a:pPr algn="just" rtl="0"/>
            <a:endParaRPr lang="en-US" sz="2000" i="1" dirty="0" smtClean="0"/>
          </a:p>
          <a:p>
            <a:pPr algn="just" rtl="0"/>
            <a:r>
              <a:rPr lang="en-US" sz="2000" i="1" dirty="0" smtClean="0"/>
              <a:t>We know everyone likes summer vacation more</a:t>
            </a:r>
            <a:r>
              <a:rPr lang="en-US" sz="2000" dirty="0" smtClean="0"/>
              <a:t>, </a:t>
            </a:r>
            <a:r>
              <a:rPr lang="en-US" sz="2000" b="1" u="sng" dirty="0" smtClean="0"/>
              <a:t>but </a:t>
            </a:r>
            <a:r>
              <a:rPr lang="en-US" sz="2000" dirty="0" smtClean="0"/>
              <a:t>when we asked kids if they liked school,</a:t>
            </a:r>
          </a:p>
          <a:p>
            <a:pPr algn="ctr" rtl="0"/>
            <a:r>
              <a:rPr lang="en-US" sz="2000" b="1" dirty="0" smtClean="0"/>
              <a:t>would you believe many of them said …YES ?!</a:t>
            </a:r>
          </a:p>
          <a:p>
            <a:pPr algn="just" rtl="0"/>
            <a:endParaRPr lang="en-US" sz="1200" b="1" dirty="0" smtClean="0"/>
          </a:p>
          <a:p>
            <a:pPr algn="just" rtl="0"/>
            <a:r>
              <a:rPr lang="en-US" sz="2000" dirty="0" smtClean="0"/>
              <a:t>No, they </a:t>
            </a:r>
            <a:r>
              <a:rPr lang="en-US" sz="2000" b="1" dirty="0" smtClean="0"/>
              <a:t>don’t </a:t>
            </a:r>
            <a:r>
              <a:rPr lang="en-US" sz="2000" dirty="0" smtClean="0"/>
              <a:t>love each second, every pop quiz and art project gone wrong. But on most days, </a:t>
            </a:r>
            <a:r>
              <a:rPr lang="en-US" sz="2000" b="1" i="1" dirty="0" smtClean="0"/>
              <a:t>65% of kids said they liked school, a lot (25%) or some (40%).</a:t>
            </a:r>
          </a:p>
          <a:p>
            <a:pPr algn="just" rtl="0"/>
            <a:endParaRPr lang="en-US" sz="2000" b="1" dirty="0" smtClean="0"/>
          </a:p>
          <a:p>
            <a:pPr algn="just" rtl="0"/>
            <a:r>
              <a:rPr lang="en-US" sz="2000" b="1" dirty="0" smtClean="0"/>
              <a:t>But what about the other 35% ?!</a:t>
            </a:r>
            <a:r>
              <a:rPr lang="en-US" sz="2000" dirty="0" smtClean="0"/>
              <a:t> We asked 965 kids, so that means about 337 kids were </a:t>
            </a:r>
            <a:r>
              <a:rPr lang="en-US" sz="2000" b="1" dirty="0" smtClean="0"/>
              <a:t>not happy on schooldays.</a:t>
            </a:r>
            <a:r>
              <a:rPr lang="en-US" sz="2000" dirty="0" smtClean="0"/>
              <a:t> On most days, </a:t>
            </a:r>
            <a:r>
              <a:rPr lang="en-US" sz="2000" b="1" dirty="0" smtClean="0"/>
              <a:t>13% of those kids said they disliked it some, </a:t>
            </a:r>
            <a:r>
              <a:rPr lang="en-US" sz="2000" dirty="0" smtClean="0"/>
              <a:t>and </a:t>
            </a:r>
            <a:r>
              <a:rPr lang="en-US" sz="2000" b="1" dirty="0" smtClean="0"/>
              <a:t>22% said they disliked school a lot. </a:t>
            </a:r>
            <a:r>
              <a:rPr lang="en-US" sz="2000" dirty="0" smtClean="0"/>
              <a:t>That’s a problem considering many kids spend 180 days a year in school.</a:t>
            </a:r>
          </a:p>
        </p:txBody>
      </p:sp>
      <p:sp>
        <p:nvSpPr>
          <p:cNvPr id="8" name="مستطيل 7"/>
          <p:cNvSpPr/>
          <p:nvPr/>
        </p:nvSpPr>
        <p:spPr>
          <a:xfrm>
            <a:off x="2428860" y="-52826"/>
            <a:ext cx="3616695" cy="338554"/>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1600" b="1" dirty="0" smtClean="0"/>
              <a:t>What  Children Say about SCOOHE</a:t>
            </a:r>
            <a:endParaRPr lang="en-US" sz="1600" dirty="0"/>
          </a:p>
        </p:txBody>
      </p:sp>
      <p:sp>
        <p:nvSpPr>
          <p:cNvPr id="9" name="مستطيل 8"/>
          <p:cNvSpPr/>
          <p:nvPr/>
        </p:nvSpPr>
        <p:spPr>
          <a:xfrm>
            <a:off x="1928794" y="6345816"/>
            <a:ext cx="4852802"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ar-SA" b="1" dirty="0" smtClean="0"/>
              <a:t> </a:t>
            </a:r>
            <a:r>
              <a:rPr lang="en-US" b="1" dirty="0" smtClean="0"/>
              <a:t>What about YOU !!_ Do You </a:t>
            </a:r>
            <a:r>
              <a:rPr lang="en-US" b="1" dirty="0" err="1" smtClean="0"/>
              <a:t>Like_Happy</a:t>
            </a:r>
            <a:r>
              <a:rPr lang="en-US" b="1" dirty="0" smtClean="0"/>
              <a:t> </a:t>
            </a:r>
            <a:endParaRPr lang="ar-SA" b="1" dirty="0"/>
          </a:p>
        </p:txBody>
      </p:sp>
    </p:spTree>
  </p:cSld>
  <p:clrMapOvr>
    <a:masterClrMapping/>
  </p:clrMapOvr>
  <p:transition>
    <p:push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32</a:t>
            </a:fld>
            <a:endParaRPr lang="en-US"/>
          </a:p>
        </p:txBody>
      </p:sp>
      <p:sp>
        <p:nvSpPr>
          <p:cNvPr id="7" name="مستطيل 6"/>
          <p:cNvSpPr/>
          <p:nvPr/>
        </p:nvSpPr>
        <p:spPr>
          <a:xfrm>
            <a:off x="408767" y="285728"/>
            <a:ext cx="8302976" cy="6156661"/>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endParaRPr lang="en-US" b="1" dirty="0" smtClean="0"/>
          </a:p>
          <a:p>
            <a:pPr algn="just" rtl="0"/>
            <a:r>
              <a:rPr lang="en-US" sz="2000" b="1" dirty="0" smtClean="0"/>
              <a:t>Boys Are Less Happy</a:t>
            </a:r>
          </a:p>
          <a:p>
            <a:pPr algn="just" rtl="0"/>
            <a:endParaRPr lang="en-US" sz="1200" dirty="0" smtClean="0"/>
          </a:p>
          <a:p>
            <a:pPr algn="just" rtl="0"/>
            <a:r>
              <a:rPr lang="en-US" sz="2000" dirty="0" smtClean="0"/>
              <a:t>Girls were generally happier than boys, with </a:t>
            </a:r>
            <a:r>
              <a:rPr lang="en-US" sz="2000" b="1" dirty="0" smtClean="0"/>
              <a:t>29% of girls saying they liked school a lot compared with 21% of boys.</a:t>
            </a:r>
            <a:r>
              <a:rPr lang="en-US" sz="2000" dirty="0" smtClean="0"/>
              <a:t> Similarly, </a:t>
            </a:r>
            <a:r>
              <a:rPr lang="en-US" sz="2000" b="1" dirty="0" smtClean="0"/>
              <a:t>44% of girls said they liked school some</a:t>
            </a:r>
            <a:r>
              <a:rPr lang="en-US" sz="2000" dirty="0" smtClean="0"/>
              <a:t>, while </a:t>
            </a:r>
            <a:r>
              <a:rPr lang="en-US" sz="2000" b="1" dirty="0" smtClean="0"/>
              <a:t>only 35% of boys said that</a:t>
            </a:r>
            <a:r>
              <a:rPr lang="en-US" sz="2000" dirty="0" smtClean="0"/>
              <a:t>.</a:t>
            </a:r>
          </a:p>
          <a:p>
            <a:pPr algn="just" rtl="0"/>
            <a:endParaRPr lang="en-US" sz="1400" dirty="0" smtClean="0"/>
          </a:p>
          <a:p>
            <a:pPr algn="just" rtl="0"/>
            <a:r>
              <a:rPr lang="en-US" sz="2000" dirty="0" smtClean="0"/>
              <a:t>When it came to disliking school, here’s how kids answered:</a:t>
            </a:r>
          </a:p>
          <a:p>
            <a:pPr algn="just" rtl="0"/>
            <a:r>
              <a:rPr lang="en-US" sz="2000" dirty="0" smtClean="0"/>
              <a:t>I dislike school </a:t>
            </a:r>
            <a:r>
              <a:rPr lang="en-US" sz="2000" b="1" dirty="0" smtClean="0"/>
              <a:t>some: 14% boys; 13% girls</a:t>
            </a:r>
          </a:p>
          <a:p>
            <a:pPr algn="just" rtl="0"/>
            <a:r>
              <a:rPr lang="en-US" sz="2000" dirty="0" smtClean="0"/>
              <a:t>I dislike school </a:t>
            </a:r>
            <a:r>
              <a:rPr lang="en-US" sz="2000" b="1" dirty="0" smtClean="0"/>
              <a:t>a lot: 30% boys; 14% girls</a:t>
            </a:r>
          </a:p>
          <a:p>
            <a:pPr algn="just" rtl="0"/>
            <a:endParaRPr lang="en-US" sz="1600" b="1" dirty="0" smtClean="0"/>
          </a:p>
          <a:p>
            <a:pPr algn="just" rtl="0"/>
            <a:r>
              <a:rPr lang="en-US" sz="2000" b="1" dirty="0" smtClean="0"/>
              <a:t>If kids aren’t happy at school, it’s usually because of some problem </a:t>
            </a:r>
            <a:r>
              <a:rPr lang="en-US" sz="2000" dirty="0" smtClean="0"/>
              <a:t>— or a group of problems. It could be </a:t>
            </a:r>
            <a:r>
              <a:rPr lang="en-US" sz="2000" b="1" dirty="0" smtClean="0"/>
              <a:t>low grades</a:t>
            </a:r>
            <a:r>
              <a:rPr lang="en-US" sz="2000" dirty="0" smtClean="0"/>
              <a:t>, </a:t>
            </a:r>
            <a:r>
              <a:rPr lang="en-US" sz="2000" b="1" dirty="0" smtClean="0"/>
              <a:t>trouble </a:t>
            </a:r>
            <a:r>
              <a:rPr lang="en-US" sz="2000" dirty="0" smtClean="0"/>
              <a:t>with friends, or </a:t>
            </a:r>
            <a:r>
              <a:rPr lang="en-US" sz="2000" b="1" dirty="0" smtClean="0"/>
              <a:t>problems at home</a:t>
            </a:r>
            <a:r>
              <a:rPr lang="en-US" sz="2000" dirty="0" smtClean="0"/>
              <a:t>. Kids can find help by talking to a </a:t>
            </a:r>
            <a:r>
              <a:rPr lang="en-US" sz="2000" u="sng" dirty="0" smtClean="0">
                <a:hlinkClick r:id="rId2"/>
              </a:rPr>
              <a:t>counselor</a:t>
            </a:r>
            <a:r>
              <a:rPr lang="en-US" sz="2000" dirty="0" smtClean="0"/>
              <a:t>, teacher, or another adult at school. But </a:t>
            </a:r>
            <a:r>
              <a:rPr lang="en-US" sz="2000" b="1" dirty="0" smtClean="0"/>
              <a:t>more than half of the kids </a:t>
            </a:r>
            <a:r>
              <a:rPr lang="en-US" sz="2000" dirty="0" smtClean="0"/>
              <a:t>said they would find it </a:t>
            </a:r>
            <a:r>
              <a:rPr lang="en-US" sz="2000" b="1" dirty="0" smtClean="0"/>
              <a:t>difficult or impossible to use this kind of help.</a:t>
            </a:r>
          </a:p>
          <a:p>
            <a:pPr algn="just" rtl="0"/>
            <a:endParaRPr lang="en-US" sz="1600" b="1" dirty="0" smtClean="0"/>
          </a:p>
          <a:p>
            <a:pPr algn="just" rtl="0"/>
            <a:r>
              <a:rPr lang="en-US" sz="2000" dirty="0" smtClean="0"/>
              <a:t>Without seeking help, kids are </a:t>
            </a:r>
            <a:r>
              <a:rPr lang="en-US" sz="2000" b="1" dirty="0" smtClean="0"/>
              <a:t>less likely to solve the problems </a:t>
            </a:r>
            <a:r>
              <a:rPr lang="en-US" sz="2000" dirty="0" smtClean="0"/>
              <a:t>they’re having. Grades may get worse, a bully may keep on bullying, and worry over a family situation could keep getting in the way.</a:t>
            </a:r>
          </a:p>
        </p:txBody>
      </p:sp>
      <p:sp>
        <p:nvSpPr>
          <p:cNvPr id="9" name="مستطيل 8"/>
          <p:cNvSpPr/>
          <p:nvPr/>
        </p:nvSpPr>
        <p:spPr>
          <a:xfrm>
            <a:off x="2428860" y="-52826"/>
            <a:ext cx="3616695" cy="338554"/>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1600" b="1" dirty="0" smtClean="0"/>
              <a:t>What  Children Say about SCOOHE</a:t>
            </a:r>
            <a:endParaRPr lang="en-US" sz="1600" dirty="0"/>
          </a:p>
        </p:txBody>
      </p:sp>
      <p:sp>
        <p:nvSpPr>
          <p:cNvPr id="10" name="مستطيل 9"/>
          <p:cNvSpPr/>
          <p:nvPr/>
        </p:nvSpPr>
        <p:spPr>
          <a:xfrm>
            <a:off x="1571604" y="6519470"/>
            <a:ext cx="6715140"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600" b="1" dirty="0" smtClean="0"/>
              <a:t>( **</a:t>
            </a:r>
            <a:r>
              <a:rPr lang="en-US" sz="1600" b="1" i="1" dirty="0" smtClean="0"/>
              <a:t>You Can Conduct Survey Ask Kids in Saudi School</a:t>
            </a:r>
            <a:r>
              <a:rPr lang="en-US" sz="1600" b="1" dirty="0" smtClean="0"/>
              <a:t>s ?!)</a:t>
            </a:r>
            <a:endParaRPr lang="en-US" b="1" dirty="0" smtClean="0"/>
          </a:p>
        </p:txBody>
      </p:sp>
    </p:spTree>
    <p:extLst>
      <p:ext uri="{BB962C8B-B14F-4D97-AF65-F5344CB8AC3E}">
        <p14:creationId xmlns:p14="http://schemas.microsoft.com/office/powerpoint/2010/main" xmlns="" val="1712229164"/>
      </p:ext>
    </p:extLst>
  </p:cSld>
  <p:clrMapOvr>
    <a:masterClrMapping/>
  </p:clrMapOvr>
  <p:transition>
    <p:push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33</a:t>
            </a:fld>
            <a:endParaRPr lang="en-US"/>
          </a:p>
        </p:txBody>
      </p:sp>
      <p:sp>
        <p:nvSpPr>
          <p:cNvPr id="7" name="مستطيل 6"/>
          <p:cNvSpPr/>
          <p:nvPr/>
        </p:nvSpPr>
        <p:spPr>
          <a:xfrm>
            <a:off x="408767" y="1124744"/>
            <a:ext cx="8064896" cy="492442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lvl="0" algn="just" rtl="0"/>
            <a:r>
              <a:rPr lang="en-US" sz="2000" b="1" dirty="0" smtClean="0">
                <a:solidFill>
                  <a:srgbClr val="FFFFFF"/>
                </a:solidFill>
              </a:rPr>
              <a:t>It </a:t>
            </a:r>
            <a:r>
              <a:rPr lang="en-US" sz="2000" b="1" dirty="0">
                <a:solidFill>
                  <a:srgbClr val="FFFFFF"/>
                </a:solidFill>
              </a:rPr>
              <a:t>Can Be Hard to Ask for </a:t>
            </a:r>
            <a:r>
              <a:rPr lang="en-US" sz="2000" b="1" dirty="0" smtClean="0">
                <a:solidFill>
                  <a:srgbClr val="FFFFFF"/>
                </a:solidFill>
              </a:rPr>
              <a:t>Help</a:t>
            </a:r>
          </a:p>
          <a:p>
            <a:pPr lvl="0" algn="just" rtl="0"/>
            <a:endParaRPr lang="en-US" b="1" dirty="0">
              <a:solidFill>
                <a:srgbClr val="FFFFFF"/>
              </a:solidFill>
            </a:endParaRPr>
          </a:p>
          <a:p>
            <a:pPr lvl="0" algn="just" rtl="0"/>
            <a:r>
              <a:rPr lang="en-US" sz="2000" dirty="0">
                <a:solidFill>
                  <a:srgbClr val="FFFFFF"/>
                </a:solidFill>
              </a:rPr>
              <a:t>Boys, who are </a:t>
            </a:r>
            <a:r>
              <a:rPr lang="en-US" sz="2000" i="1" dirty="0">
                <a:solidFill>
                  <a:srgbClr val="FFFFFF"/>
                </a:solidFill>
              </a:rPr>
              <a:t>more likely to dislike school</a:t>
            </a:r>
            <a:r>
              <a:rPr lang="en-US" sz="2000" dirty="0">
                <a:solidFill>
                  <a:srgbClr val="FFFFFF"/>
                </a:solidFill>
              </a:rPr>
              <a:t>, also are </a:t>
            </a:r>
            <a:r>
              <a:rPr lang="en-US" sz="2000" i="1" dirty="0">
                <a:solidFill>
                  <a:srgbClr val="FFFFFF"/>
                </a:solidFill>
              </a:rPr>
              <a:t>the least likely to seek out help from a school counselor or staff member</a:t>
            </a:r>
            <a:r>
              <a:rPr lang="en-US" sz="2000" dirty="0">
                <a:solidFill>
                  <a:srgbClr val="FFFFFF"/>
                </a:solidFill>
              </a:rPr>
              <a:t>. </a:t>
            </a:r>
            <a:endParaRPr lang="en-US" sz="2000" dirty="0" smtClean="0">
              <a:solidFill>
                <a:srgbClr val="FFFFFF"/>
              </a:solidFill>
            </a:endParaRPr>
          </a:p>
          <a:p>
            <a:pPr lvl="0" algn="just" rtl="0"/>
            <a:endParaRPr lang="en-US" sz="1600" dirty="0" smtClean="0">
              <a:solidFill>
                <a:srgbClr val="FFFFFF"/>
              </a:solidFill>
            </a:endParaRPr>
          </a:p>
          <a:p>
            <a:pPr lvl="0" algn="just" rtl="0"/>
            <a:r>
              <a:rPr lang="en-US" sz="2000" dirty="0" smtClean="0">
                <a:solidFill>
                  <a:srgbClr val="FFFFFF"/>
                </a:solidFill>
              </a:rPr>
              <a:t>Overall, </a:t>
            </a:r>
            <a:r>
              <a:rPr lang="en-US" sz="2000" dirty="0">
                <a:solidFill>
                  <a:srgbClr val="FFFFFF"/>
                </a:solidFill>
              </a:rPr>
              <a:t>about 60% of kids said it would be at least a little hard to talk to a school official about their problems. But twice as many boys as girls said they would never talk to an adult at school about their problems.</a:t>
            </a:r>
          </a:p>
          <a:p>
            <a:pPr lvl="0" algn="just" rtl="0"/>
            <a:endParaRPr lang="en-US" sz="2000" b="1" dirty="0" smtClean="0">
              <a:solidFill>
                <a:srgbClr val="FFFFFF"/>
              </a:solidFill>
            </a:endParaRPr>
          </a:p>
          <a:p>
            <a:pPr lvl="0" algn="just" rtl="0"/>
            <a:r>
              <a:rPr lang="en-US" sz="2000" b="1" dirty="0" smtClean="0">
                <a:solidFill>
                  <a:srgbClr val="FFFFFF"/>
                </a:solidFill>
              </a:rPr>
              <a:t>Doctors </a:t>
            </a:r>
            <a:r>
              <a:rPr lang="en-US" sz="2000" b="1" dirty="0">
                <a:solidFill>
                  <a:srgbClr val="FFFFFF"/>
                </a:solidFill>
              </a:rPr>
              <a:t>and other experts say that kids might not seek help for the following reasons</a:t>
            </a:r>
            <a:r>
              <a:rPr lang="en-US" sz="2000" b="1" dirty="0" smtClean="0">
                <a:solidFill>
                  <a:srgbClr val="FFFFFF"/>
                </a:solidFill>
              </a:rPr>
              <a:t>:</a:t>
            </a:r>
          </a:p>
          <a:p>
            <a:pPr lvl="0" algn="just" rtl="0"/>
            <a:endParaRPr lang="en-US" sz="2000" b="1" dirty="0">
              <a:solidFill>
                <a:srgbClr val="FFFFFF"/>
              </a:solidFill>
            </a:endParaRPr>
          </a:p>
          <a:p>
            <a:pPr lvl="0" algn="just" rtl="0"/>
            <a:r>
              <a:rPr lang="en-US" sz="2000" dirty="0">
                <a:solidFill>
                  <a:srgbClr val="FFFFFF"/>
                </a:solidFill>
              </a:rPr>
              <a:t>“</a:t>
            </a:r>
            <a:r>
              <a:rPr lang="en-US" sz="2000" b="1" dirty="0">
                <a:solidFill>
                  <a:srgbClr val="FFFFFF"/>
                </a:solidFill>
              </a:rPr>
              <a:t>I don’t want to talk to a stranger.”</a:t>
            </a:r>
          </a:p>
          <a:p>
            <a:pPr lvl="0" algn="just" rtl="0"/>
            <a:r>
              <a:rPr lang="en-US" sz="2000" b="1" dirty="0">
                <a:solidFill>
                  <a:srgbClr val="FFFFFF"/>
                </a:solidFill>
              </a:rPr>
              <a:t>“I don’t think anyone can help me.”</a:t>
            </a:r>
          </a:p>
          <a:p>
            <a:pPr lvl="0" algn="just" rtl="0"/>
            <a:r>
              <a:rPr lang="en-US" sz="2000" b="1" dirty="0">
                <a:solidFill>
                  <a:srgbClr val="FFFFFF"/>
                </a:solidFill>
              </a:rPr>
              <a:t>“I don’t want my friends to </a:t>
            </a:r>
            <a:r>
              <a:rPr lang="en-US" sz="2000" b="1" dirty="0" smtClean="0">
                <a:solidFill>
                  <a:srgbClr val="FFFFFF"/>
                </a:solidFill>
              </a:rPr>
              <a:t>know</a:t>
            </a:r>
            <a:endParaRPr lang="en-US" sz="2000" b="1" dirty="0"/>
          </a:p>
        </p:txBody>
      </p:sp>
      <p:sp>
        <p:nvSpPr>
          <p:cNvPr id="8" name="مستطيل 7"/>
          <p:cNvSpPr/>
          <p:nvPr/>
        </p:nvSpPr>
        <p:spPr>
          <a:xfrm>
            <a:off x="248467" y="90050"/>
            <a:ext cx="3616696" cy="338554"/>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1600" b="1" dirty="0" smtClean="0"/>
              <a:t>What  Children Say about SCOOHE</a:t>
            </a:r>
            <a:endParaRPr lang="en-US" sz="1600" dirty="0"/>
          </a:p>
        </p:txBody>
      </p:sp>
      <p:sp>
        <p:nvSpPr>
          <p:cNvPr id="9" name="مستطيل 8"/>
          <p:cNvSpPr/>
          <p:nvPr/>
        </p:nvSpPr>
        <p:spPr>
          <a:xfrm>
            <a:off x="4120878" y="559338"/>
            <a:ext cx="4594526" cy="338554"/>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ar-SA" sz="1600" b="1" dirty="0" smtClean="0"/>
              <a:t> </a:t>
            </a:r>
            <a:r>
              <a:rPr lang="en-US" sz="1600" b="1" dirty="0" smtClean="0"/>
              <a:t>What about YOU !!  First ? Did You _ Do You </a:t>
            </a:r>
            <a:endParaRPr lang="ar-SA" sz="1600" b="1" dirty="0"/>
          </a:p>
        </p:txBody>
      </p:sp>
    </p:spTree>
    <p:extLst>
      <p:ext uri="{BB962C8B-B14F-4D97-AF65-F5344CB8AC3E}">
        <p14:creationId xmlns:p14="http://schemas.microsoft.com/office/powerpoint/2010/main" xmlns="" val="2569924136"/>
      </p:ext>
    </p:extLst>
  </p:cSld>
  <p:clrMapOvr>
    <a:masterClrMapping/>
  </p:clrMapOvr>
  <p:transition>
    <p:push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عنصر نائب لرقم الشريحة 5"/>
          <p:cNvSpPr>
            <a:spLocks noGrp="1"/>
          </p:cNvSpPr>
          <p:nvPr>
            <p:ph type="sldNum" sz="quarter" idx="12"/>
          </p:nvPr>
        </p:nvSpPr>
        <p:spPr>
          <a:noFill/>
        </p:spPr>
        <p:txBody>
          <a:bodyPr/>
          <a:lstStyle/>
          <a:p>
            <a:fld id="{44AA4F38-6AF5-4953-992A-F9774B29FBE5}" type="slidenum">
              <a:rPr lang="en-US" smtClean="0"/>
              <a:pPr/>
              <a:t>34</a:t>
            </a:fld>
            <a:endParaRPr lang="en-US" smtClean="0"/>
          </a:p>
        </p:txBody>
      </p:sp>
      <p:sp>
        <p:nvSpPr>
          <p:cNvPr id="7171" name="Rectangle 2"/>
          <p:cNvSpPr>
            <a:spLocks noGrp="1" noChangeArrowheads="1"/>
          </p:cNvSpPr>
          <p:nvPr>
            <p:ph type="title"/>
          </p:nvPr>
        </p:nvSpPr>
        <p:spPr>
          <a:xfrm>
            <a:off x="827584" y="188640"/>
            <a:ext cx="6912768" cy="592237"/>
          </a:xfrm>
        </p:spPr>
        <p:style>
          <a:lnRef idx="2">
            <a:schemeClr val="dk1"/>
          </a:lnRef>
          <a:fillRef idx="1">
            <a:schemeClr val="lt1"/>
          </a:fillRef>
          <a:effectRef idx="0">
            <a:schemeClr val="dk1"/>
          </a:effectRef>
          <a:fontRef idx="minor">
            <a:schemeClr val="dk1"/>
          </a:fontRef>
        </p:style>
        <p:txBody>
          <a:bodyPr/>
          <a:lstStyle/>
          <a:p>
            <a:pPr algn="ctr" eaLnBrk="1" hangingPunct="1"/>
            <a:r>
              <a:rPr lang="en-US" sz="2800" dirty="0" smtClean="0"/>
              <a:t>School Health Education Themes</a:t>
            </a:r>
          </a:p>
        </p:txBody>
      </p:sp>
      <p:sp>
        <p:nvSpPr>
          <p:cNvPr id="7172" name="Rectangle 3"/>
          <p:cNvSpPr>
            <a:spLocks noGrp="1" noChangeArrowheads="1"/>
          </p:cNvSpPr>
          <p:nvPr>
            <p:ph type="body" idx="1"/>
          </p:nvPr>
        </p:nvSpPr>
        <p:spPr>
          <a:xfrm>
            <a:off x="467544" y="1196752"/>
            <a:ext cx="8280920" cy="4695056"/>
          </a:xfrm>
        </p:spPr>
        <p:style>
          <a:lnRef idx="3">
            <a:schemeClr val="lt1"/>
          </a:lnRef>
          <a:fillRef idx="1">
            <a:schemeClr val="dk1"/>
          </a:fillRef>
          <a:effectRef idx="1">
            <a:schemeClr val="dk1"/>
          </a:effectRef>
          <a:fontRef idx="minor">
            <a:schemeClr val="lt1"/>
          </a:fontRef>
        </p:style>
        <p:txBody>
          <a:bodyPr/>
          <a:lstStyle/>
          <a:p>
            <a:pPr marL="609600" indent="-609600" algn="just" rtl="0" eaLnBrk="1" hangingPunct="1">
              <a:lnSpc>
                <a:spcPct val="90000"/>
              </a:lnSpc>
              <a:buFontTx/>
              <a:buAutoNum type="arabicPeriod"/>
            </a:pPr>
            <a:r>
              <a:rPr lang="en-US" sz="2400" dirty="0" smtClean="0"/>
              <a:t>Education and health are interrelated, Interconnected.</a:t>
            </a:r>
          </a:p>
          <a:p>
            <a:pPr marL="609600" indent="-609600" algn="just" rtl="0" eaLnBrk="1" hangingPunct="1">
              <a:lnSpc>
                <a:spcPct val="90000"/>
              </a:lnSpc>
              <a:buFontTx/>
              <a:buAutoNum type="arabicPeriod"/>
            </a:pPr>
            <a:endParaRPr lang="en-US" sz="1400" dirty="0" smtClean="0"/>
          </a:p>
          <a:p>
            <a:pPr marL="609600" indent="-609600" algn="just" rtl="0" eaLnBrk="1" hangingPunct="1">
              <a:lnSpc>
                <a:spcPct val="90000"/>
              </a:lnSpc>
              <a:buFontTx/>
              <a:buAutoNum type="arabicPeriod"/>
            </a:pPr>
            <a:r>
              <a:rPr lang="en-US" sz="2400" dirty="0" smtClean="0"/>
              <a:t>The biggest threats to health are “social morbidities.”</a:t>
            </a:r>
          </a:p>
          <a:p>
            <a:pPr marL="609600" indent="-609600" algn="just" rtl="0" eaLnBrk="1" hangingPunct="1">
              <a:lnSpc>
                <a:spcPct val="90000"/>
              </a:lnSpc>
              <a:buFontTx/>
              <a:buAutoNum type="arabicPeriod"/>
            </a:pPr>
            <a:endParaRPr lang="en-US" sz="1400" dirty="0" smtClean="0"/>
          </a:p>
          <a:p>
            <a:pPr marL="609600" indent="-609600" algn="just" rtl="0" eaLnBrk="1" hangingPunct="1">
              <a:lnSpc>
                <a:spcPct val="90000"/>
              </a:lnSpc>
              <a:buFontTx/>
              <a:buAutoNum type="arabicPeriod"/>
            </a:pPr>
            <a:r>
              <a:rPr lang="en-US" sz="2400" dirty="0" smtClean="0"/>
              <a:t>A more comprehensive, integrated approach is needed.</a:t>
            </a:r>
          </a:p>
          <a:p>
            <a:pPr marL="609600" indent="-609600" algn="just" rtl="0" eaLnBrk="1" hangingPunct="1">
              <a:lnSpc>
                <a:spcPct val="90000"/>
              </a:lnSpc>
              <a:buFontTx/>
              <a:buAutoNum type="arabicPeriod"/>
            </a:pPr>
            <a:endParaRPr lang="en-US" sz="1400" dirty="0" smtClean="0"/>
          </a:p>
          <a:p>
            <a:pPr marL="609600" indent="-609600" algn="just" rtl="0" eaLnBrk="1" hangingPunct="1">
              <a:lnSpc>
                <a:spcPct val="90000"/>
              </a:lnSpc>
              <a:buFontTx/>
              <a:buAutoNum type="arabicPeriod"/>
            </a:pPr>
            <a:r>
              <a:rPr lang="en-US" sz="2400" dirty="0" smtClean="0"/>
              <a:t>Health promotion and education efforts should be centered in and around school.</a:t>
            </a:r>
          </a:p>
          <a:p>
            <a:pPr marL="609600" indent="-609600" algn="just" rtl="0" eaLnBrk="1" hangingPunct="1">
              <a:lnSpc>
                <a:spcPct val="90000"/>
              </a:lnSpc>
              <a:buFontTx/>
              <a:buAutoNum type="arabicPeriod"/>
            </a:pPr>
            <a:endParaRPr lang="en-US" sz="1400" dirty="0" smtClean="0"/>
          </a:p>
          <a:p>
            <a:pPr marL="609600" indent="-609600" algn="just" rtl="0" eaLnBrk="1" hangingPunct="1">
              <a:lnSpc>
                <a:spcPct val="90000"/>
              </a:lnSpc>
              <a:buFontTx/>
              <a:buAutoNum type="arabicPeriod"/>
            </a:pPr>
            <a:r>
              <a:rPr lang="en-US" sz="2400" dirty="0" smtClean="0"/>
              <a:t>Prevention efforts are cost-effective; the social and economic costs of inaction are too high and still escalating.</a:t>
            </a:r>
          </a:p>
          <a:p>
            <a:pPr marL="609600" indent="-609600" algn="just" rtl="0" eaLnBrk="1" hangingPunct="1">
              <a:lnSpc>
                <a:spcPct val="90000"/>
              </a:lnSpc>
              <a:buFontTx/>
              <a:buAutoNum type="arabicPeriod"/>
            </a:pPr>
            <a:endParaRPr lang="en-US" sz="2400" dirty="0" smtClean="0"/>
          </a:p>
        </p:txBody>
      </p:sp>
      <p:sp>
        <p:nvSpPr>
          <p:cNvPr id="5" name="مستطيل 4"/>
          <p:cNvSpPr/>
          <p:nvPr/>
        </p:nvSpPr>
        <p:spPr>
          <a:xfrm>
            <a:off x="251520" y="6063679"/>
            <a:ext cx="8424936" cy="461665"/>
          </a:xfrm>
          <a:prstGeom prst="rect">
            <a:avLst/>
          </a:prstGeom>
        </p:spPr>
        <p:txBody>
          <a:bodyPr wrap="square">
            <a:spAutoFit/>
          </a:bodyPr>
          <a:lstStyle/>
          <a:p>
            <a:pPr algn="l" rtl="0" eaLnBrk="1" hangingPunct="1"/>
            <a:r>
              <a:rPr lang="en-US" sz="1200" b="1" dirty="0" smtClean="0"/>
              <a:t>(Excerpted from Chapter 15 of “Introduction to Health Education and Health Promotion” by Bruce G. Simons-Morton, Water H. Greene, and Nell H. Gottlieb, Waveland Press, Inc. 1995)</a:t>
            </a:r>
          </a:p>
        </p:txBody>
      </p:sp>
      <p:sp>
        <p:nvSpPr>
          <p:cNvPr id="6" name="عنصر نائب للتاريخ 5"/>
          <p:cNvSpPr>
            <a:spLocks noGrp="1"/>
          </p:cNvSpPr>
          <p:nvPr>
            <p:ph type="dt" sz="half" idx="10"/>
          </p:nvPr>
        </p:nvSpPr>
        <p:spPr/>
        <p:txBody>
          <a:bodyPr/>
          <a:lstStyle/>
          <a:p>
            <a:pPr>
              <a:defRPr/>
            </a:pPr>
            <a:r>
              <a:rPr lang="ar-SA" smtClean="0"/>
              <a:t>JOHALISCOOHE2015_2018</a:t>
            </a:r>
            <a:endParaRPr lang="en-US"/>
          </a:p>
        </p:txBody>
      </p:sp>
      <p:sp>
        <p:nvSpPr>
          <p:cNvPr id="7" name="عنصر نائب للتذييل 6"/>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عنصر نائب لرقم الشريحة 5"/>
          <p:cNvSpPr>
            <a:spLocks noGrp="1"/>
          </p:cNvSpPr>
          <p:nvPr>
            <p:ph type="sldNum" sz="quarter" idx="12"/>
          </p:nvPr>
        </p:nvSpPr>
        <p:spPr>
          <a:noFill/>
        </p:spPr>
        <p:txBody>
          <a:bodyPr/>
          <a:lstStyle/>
          <a:p>
            <a:fld id="{4E549686-9CB5-4A88-B8D5-08FA3CA93128}" type="slidenum">
              <a:rPr lang="en-US" smtClean="0"/>
              <a:pPr/>
              <a:t>35</a:t>
            </a:fld>
            <a:endParaRPr lang="en-US" smtClean="0"/>
          </a:p>
        </p:txBody>
      </p:sp>
      <p:sp>
        <p:nvSpPr>
          <p:cNvPr id="8195" name="Rectangle 2"/>
          <p:cNvSpPr>
            <a:spLocks noGrp="1" noChangeArrowheads="1"/>
          </p:cNvSpPr>
          <p:nvPr>
            <p:ph type="title"/>
          </p:nvPr>
        </p:nvSpPr>
        <p:spPr>
          <a:xfrm>
            <a:off x="457200" y="244475"/>
            <a:ext cx="8385175" cy="520229"/>
          </a:xfrm>
        </p:spPr>
        <p:style>
          <a:lnRef idx="2">
            <a:schemeClr val="dk1"/>
          </a:lnRef>
          <a:fillRef idx="1">
            <a:schemeClr val="lt1"/>
          </a:fillRef>
          <a:effectRef idx="0">
            <a:schemeClr val="dk1"/>
          </a:effectRef>
          <a:fontRef idx="minor">
            <a:schemeClr val="dk1"/>
          </a:fontRef>
        </p:style>
        <p:txBody>
          <a:bodyPr/>
          <a:lstStyle/>
          <a:p>
            <a:pPr algn="ctr" eaLnBrk="1" hangingPunct="1"/>
            <a:r>
              <a:rPr lang="en-US" sz="3200" dirty="0" smtClean="0"/>
              <a:t>Quality </a:t>
            </a:r>
            <a:r>
              <a:rPr lang="en-US" sz="2800" dirty="0" smtClean="0"/>
              <a:t>Classroom Instruction </a:t>
            </a:r>
            <a:r>
              <a:rPr lang="en-US" sz="3200" dirty="0" smtClean="0"/>
              <a:t>Goals</a:t>
            </a:r>
          </a:p>
        </p:txBody>
      </p:sp>
      <p:sp>
        <p:nvSpPr>
          <p:cNvPr id="6" name="Rectangle 3"/>
          <p:cNvSpPr txBox="1">
            <a:spLocks noChangeArrowheads="1"/>
          </p:cNvSpPr>
          <p:nvPr/>
        </p:nvSpPr>
        <p:spPr bwMode="auto">
          <a:xfrm>
            <a:off x="827584" y="1268760"/>
            <a:ext cx="7848872" cy="4464496"/>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marL="342900" marR="0" lvl="0" indent="-34290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8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Students embrace health as a value</a:t>
            </a:r>
          </a:p>
          <a:p>
            <a:pPr marL="342900" marR="0" lvl="0" indent="-34290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defRPr/>
            </a:pPr>
            <a:endParaRPr kumimoji="0" lang="en-US" sz="14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endParaRPr>
          </a:p>
          <a:p>
            <a:pPr marL="342900" marR="0" lvl="0" indent="-34290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8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Students be provided with the knowledge, skills, and empowerment needed to choose and maintain healthful personal behaviors</a:t>
            </a:r>
          </a:p>
          <a:p>
            <a:pPr marL="342900" marR="0" lvl="0" indent="-34290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defRPr/>
            </a:pPr>
            <a:endParaRPr kumimoji="0" lang="en-US" sz="18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endParaRPr>
          </a:p>
          <a:p>
            <a:pPr marL="342900" marR="0" lvl="0" indent="-34290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8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As a lifetime learner, students be able to obtain, evaluate, and use new information for future health-related decisions. </a:t>
            </a:r>
          </a:p>
        </p:txBody>
      </p:sp>
      <p:sp>
        <p:nvSpPr>
          <p:cNvPr id="5" name="عنصر نائب للتاريخ 4"/>
          <p:cNvSpPr>
            <a:spLocks noGrp="1"/>
          </p:cNvSpPr>
          <p:nvPr>
            <p:ph type="dt" sz="half" idx="10"/>
          </p:nvPr>
        </p:nvSpPr>
        <p:spPr/>
        <p:txBody>
          <a:bodyPr/>
          <a:lstStyle/>
          <a:p>
            <a:pPr>
              <a:defRPr/>
            </a:pPr>
            <a:r>
              <a:rPr lang="ar-SA" smtClean="0"/>
              <a:t>JOHALISCOOHE2015_2018</a:t>
            </a:r>
            <a:endParaRPr lang="en-US"/>
          </a:p>
        </p:txBody>
      </p:sp>
      <p:sp>
        <p:nvSpPr>
          <p:cNvPr id="7" name="عنصر نائب للتذييل 6"/>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عنصر نائب لرقم الشريحة 5"/>
          <p:cNvSpPr>
            <a:spLocks noGrp="1"/>
          </p:cNvSpPr>
          <p:nvPr>
            <p:ph type="sldNum" sz="quarter" idx="12"/>
          </p:nvPr>
        </p:nvSpPr>
        <p:spPr/>
        <p:txBody>
          <a:bodyPr/>
          <a:lstStyle/>
          <a:p>
            <a:fld id="{AFE79A9D-C60A-48D6-838D-829233DF5408}" type="slidenum">
              <a:rPr lang="en-US"/>
              <a:pPr/>
              <a:t>36</a:t>
            </a:fld>
            <a:endParaRPr lang="en-US"/>
          </a:p>
        </p:txBody>
      </p:sp>
      <p:sp>
        <p:nvSpPr>
          <p:cNvPr id="6" name="Rectangle 2"/>
          <p:cNvSpPr txBox="1">
            <a:spLocks noChangeArrowheads="1"/>
          </p:cNvSpPr>
          <p:nvPr/>
        </p:nvSpPr>
        <p:spPr bwMode="auto">
          <a:xfrm>
            <a:off x="971600" y="188640"/>
            <a:ext cx="7416824" cy="432048"/>
          </a:xfrm>
          <a:prstGeom prst="rect">
            <a:avLst/>
          </a:prstGeom>
          <a:ln w="38100" cap="flat" cmpd="sng" algn="ctr">
            <a:solidFill>
              <a:schemeClr val="lt1"/>
            </a:solidFill>
            <a:prstDash val="solid"/>
            <a:miter lim="800000"/>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en-US" b="1" i="0" u="none" strike="noStrike" kern="0" cap="none" spc="0" normalizeH="0" baseline="0" noProof="0" dirty="0" smtClean="0">
                <a:ln>
                  <a:noFill/>
                </a:ln>
                <a:solidFill>
                  <a:schemeClr val="lt1"/>
                </a:solidFill>
                <a:effectLst>
                  <a:outerShdw blurRad="38100" dist="38100" dir="2700000" algn="tl">
                    <a:srgbClr val="000000"/>
                  </a:outerShdw>
                </a:effectLst>
                <a:uLnTx/>
                <a:uFillTx/>
                <a:latin typeface="+mn-lt"/>
                <a:ea typeface="+mn-ea"/>
                <a:cs typeface="+mn-cs"/>
              </a:rPr>
              <a:t>SCOOHE Objectives  part of others </a:t>
            </a:r>
            <a:endParaRPr kumimoji="0" lang="en-US" b="1" i="0" u="none" strike="noStrike" kern="0" cap="none" spc="0" normalizeH="0" baseline="0" noProof="0" dirty="0">
              <a:ln>
                <a:noFill/>
              </a:ln>
              <a:solidFill>
                <a:schemeClr val="lt1"/>
              </a:solidFill>
              <a:effectLst>
                <a:outerShdw blurRad="38100" dist="38100" dir="2700000" algn="tl">
                  <a:srgbClr val="000000"/>
                </a:outerShdw>
              </a:effectLst>
              <a:uLnTx/>
              <a:uFillTx/>
              <a:latin typeface="+mn-lt"/>
              <a:ea typeface="+mn-ea"/>
              <a:cs typeface="+mn-cs"/>
            </a:endParaRPr>
          </a:p>
        </p:txBody>
      </p:sp>
      <p:graphicFrame>
        <p:nvGraphicFramePr>
          <p:cNvPr id="7" name="Group 48"/>
          <p:cNvGraphicFramePr>
            <a:graphicFrameLocks/>
          </p:cNvGraphicFramePr>
          <p:nvPr/>
        </p:nvGraphicFramePr>
        <p:xfrm>
          <a:off x="323528" y="778303"/>
          <a:ext cx="8424937" cy="5752761"/>
        </p:xfrm>
        <a:graphic>
          <a:graphicData uri="http://schemas.openxmlformats.org/drawingml/2006/table">
            <a:tbl>
              <a:tblPr/>
              <a:tblGrid>
                <a:gridCol w="1856342"/>
                <a:gridCol w="6568595"/>
              </a:tblGrid>
              <a:tr h="510201">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Setting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Objectives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857951">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School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Increase to at least </a:t>
                      </a:r>
                      <a:r>
                        <a:rPr kumimoji="0" lang="en-US" sz="2000" b="1" i="0" u="none" strike="noStrike" cap="none" normalizeH="0" baseline="0" dirty="0" smtClean="0">
                          <a:ln>
                            <a:noFill/>
                          </a:ln>
                          <a:solidFill>
                            <a:schemeClr val="tx1"/>
                          </a:solidFill>
                          <a:effectLst/>
                          <a:latin typeface="+mj-lt"/>
                          <a:cs typeface="Times New Roman" pitchFamily="18" charset="0"/>
                        </a:rPr>
                        <a:t>75%</a:t>
                      </a: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 the proportion of the nation's elementary and secondary schools that provide planned and sequential kindergarten through twelfth-grade quality school health education.</a:t>
                      </a:r>
                    </a:p>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Can we increase more ….to 100% !?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58575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Worksite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Increase to at least </a:t>
                      </a:r>
                      <a:r>
                        <a:rPr kumimoji="0" lang="en-US" sz="1800" b="1" i="0" u="none" strike="noStrike" cap="none" normalizeH="0" baseline="0" dirty="0" smtClean="0">
                          <a:ln>
                            <a:noFill/>
                          </a:ln>
                          <a:solidFill>
                            <a:schemeClr val="tx1"/>
                          </a:solidFill>
                          <a:effectLst/>
                          <a:latin typeface="+mj-lt"/>
                          <a:cs typeface="Times New Roman" pitchFamily="18" charset="0"/>
                        </a:rPr>
                        <a:t>50%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the proportion of postsecondary institutions with institution-wide health promotion programs for students, faculty and staff.</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1040196">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Health care provider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Increase to at least </a:t>
                      </a:r>
                      <a:r>
                        <a:rPr kumimoji="0" lang="en-US" sz="1800" b="1" i="0" u="none" strike="noStrike" cap="none" normalizeH="0" baseline="0" dirty="0" smtClean="0">
                          <a:ln>
                            <a:noFill/>
                          </a:ln>
                          <a:solidFill>
                            <a:schemeClr val="tx1"/>
                          </a:solidFill>
                          <a:effectLst/>
                          <a:latin typeface="+mj-lt"/>
                          <a:cs typeface="Times New Roman" pitchFamily="18" charset="0"/>
                        </a:rPr>
                        <a:t>90%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the proportion of hospitals, and health maintenance organizations, that provide patient education programs, and to at least 90% the proportion of community hospitals that offer community health promotion programs addressing the priority health needs of their communities.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748327">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Community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Increase to at least </a:t>
                      </a:r>
                      <a:r>
                        <a:rPr kumimoji="0" lang="en-US" sz="1800" b="0" i="0" u="none" strike="noStrike" cap="none" normalizeH="0" baseline="0" dirty="0" smtClean="0">
                          <a:ln>
                            <a:noFill/>
                          </a:ln>
                          <a:solidFill>
                            <a:schemeClr val="tx1"/>
                          </a:solidFill>
                          <a:effectLst/>
                          <a:latin typeface="+mj-lt"/>
                          <a:cs typeface="Times New Roman" pitchFamily="18" charset="0"/>
                        </a:rPr>
                        <a:t>5</a:t>
                      </a:r>
                      <a:r>
                        <a:rPr kumimoji="0" lang="en-US" sz="1800" b="1" i="0" u="none" strike="noStrike" cap="none" normalizeH="0" baseline="0" dirty="0" smtClean="0">
                          <a:ln>
                            <a:noFill/>
                          </a:ln>
                          <a:solidFill>
                            <a:schemeClr val="tx1"/>
                          </a:solidFill>
                          <a:effectLst/>
                          <a:latin typeface="+mj-lt"/>
                          <a:cs typeface="Times New Roman" pitchFamily="18" charset="0"/>
                        </a:rPr>
                        <a:t>0%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the proportion of counties that have established culturally and linguistically appropriate community health promotion programs for racial and ethnic minority populations.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sp>
        <p:nvSpPr>
          <p:cNvPr id="8" name="عنصر نائب للتاريخ 7"/>
          <p:cNvSpPr>
            <a:spLocks noGrp="1"/>
          </p:cNvSpPr>
          <p:nvPr>
            <p:ph type="dt" sz="half" idx="10"/>
          </p:nvPr>
        </p:nvSpPr>
        <p:spPr/>
        <p:txBody>
          <a:bodyPr/>
          <a:lstStyle/>
          <a:p>
            <a:pPr>
              <a:defRPr/>
            </a:pPr>
            <a:r>
              <a:rPr lang="ar-SA" smtClean="0"/>
              <a:t>JOHALISCOOHE2015_2018</a:t>
            </a:r>
            <a:endParaRPr lang="en-US"/>
          </a:p>
        </p:txBody>
      </p:sp>
      <p:sp>
        <p:nvSpPr>
          <p:cNvPr id="9" name="عنصر نائب للتذييل 8"/>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عنصر نائب لرقم الشريحة 5"/>
          <p:cNvSpPr>
            <a:spLocks noGrp="1"/>
          </p:cNvSpPr>
          <p:nvPr>
            <p:ph type="sldNum" sz="quarter" idx="12"/>
          </p:nvPr>
        </p:nvSpPr>
        <p:spPr/>
        <p:txBody>
          <a:bodyPr/>
          <a:lstStyle/>
          <a:p>
            <a:fld id="{9C991582-AD25-4CF0-9E0D-05A3FAF42026}" type="slidenum">
              <a:rPr lang="en-US"/>
              <a:pPr/>
              <a:t>37</a:t>
            </a:fld>
            <a:endParaRPr lang="en-US"/>
          </a:p>
        </p:txBody>
      </p:sp>
      <p:sp>
        <p:nvSpPr>
          <p:cNvPr id="4098" name="Rectangle 2"/>
          <p:cNvSpPr>
            <a:spLocks noGrp="1" noChangeArrowheads="1"/>
          </p:cNvSpPr>
          <p:nvPr>
            <p:ph type="title"/>
          </p:nvPr>
        </p:nvSpPr>
        <p:spPr>
          <a:xfrm>
            <a:off x="1403648" y="188640"/>
            <a:ext cx="6249888" cy="648072"/>
          </a:xfrm>
        </p:spPr>
        <p:style>
          <a:lnRef idx="3">
            <a:schemeClr val="lt1"/>
          </a:lnRef>
          <a:fillRef idx="1">
            <a:schemeClr val="dk1"/>
          </a:fillRef>
          <a:effectRef idx="1">
            <a:schemeClr val="dk1"/>
          </a:effectRef>
          <a:fontRef idx="minor">
            <a:schemeClr val="lt1"/>
          </a:fontRef>
        </p:style>
        <p:txBody>
          <a:bodyPr/>
          <a:lstStyle/>
          <a:p>
            <a:pPr algn="ctr" rtl="0"/>
            <a:r>
              <a:rPr lang="en-US" sz="2000" dirty="0"/>
              <a:t>Comparison of </a:t>
            </a:r>
            <a:r>
              <a:rPr lang="en-US" sz="2000" dirty="0" smtClean="0"/>
              <a:t>H Services – Settings</a:t>
            </a:r>
            <a:br>
              <a:rPr lang="en-US" sz="2000" dirty="0" smtClean="0"/>
            </a:br>
            <a:r>
              <a:rPr lang="en-US" sz="2400" dirty="0" smtClean="0"/>
              <a:t>Mission – Who  </a:t>
            </a:r>
            <a:endParaRPr lang="en-US" sz="2400" dirty="0"/>
          </a:p>
        </p:txBody>
      </p:sp>
      <p:graphicFrame>
        <p:nvGraphicFramePr>
          <p:cNvPr id="4159" name="Group 63"/>
          <p:cNvGraphicFramePr>
            <a:graphicFrameLocks noGrp="1"/>
          </p:cNvGraphicFramePr>
          <p:nvPr>
            <p:ph idx="1"/>
            <p:extLst>
              <p:ext uri="{D42A27DB-BD31-4B8C-83A1-F6EECF244321}">
                <p14:modId xmlns:p14="http://schemas.microsoft.com/office/powerpoint/2010/main" xmlns="" val="2364629307"/>
              </p:ext>
            </p:extLst>
          </p:nvPr>
        </p:nvGraphicFramePr>
        <p:xfrm>
          <a:off x="179512" y="1340768"/>
          <a:ext cx="8570913" cy="3833465"/>
        </p:xfrm>
        <a:graphic>
          <a:graphicData uri="http://schemas.openxmlformats.org/drawingml/2006/table">
            <a:tbl>
              <a:tblPr/>
              <a:tblGrid>
                <a:gridCol w="2667000"/>
                <a:gridCol w="3332584"/>
                <a:gridCol w="2571329"/>
              </a:tblGrid>
              <a:tr h="43204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1" i="0" u="none" strike="noStrike" cap="none" normalizeH="0" baseline="0" dirty="0" smtClean="0">
                          <a:ln>
                            <a:noFill/>
                          </a:ln>
                          <a:solidFill>
                            <a:schemeClr val="tx1"/>
                          </a:solidFill>
                          <a:effectLst/>
                          <a:latin typeface="Arial" pitchFamily="34" charset="0"/>
                        </a:rPr>
                        <a:t>Setting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1" i="0" u="none" strike="noStrike" cap="none" normalizeH="0" baseline="0" dirty="0" smtClean="0">
                          <a:ln>
                            <a:noFill/>
                          </a:ln>
                          <a:solidFill>
                            <a:schemeClr val="tx1"/>
                          </a:solidFill>
                          <a:effectLst/>
                          <a:latin typeface="Arial" pitchFamily="34" charset="0"/>
                        </a:rPr>
                        <a:t>Primary Mission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1" i="0" u="none" strike="noStrike" cap="none" normalizeH="0" baseline="0" dirty="0" smtClean="0">
                          <a:ln>
                            <a:noFill/>
                          </a:ln>
                          <a:solidFill>
                            <a:schemeClr val="tx1"/>
                          </a:solidFill>
                          <a:effectLst/>
                          <a:latin typeface="Arial" pitchFamily="34" charset="0"/>
                        </a:rPr>
                        <a:t>Who is Served?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04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pitchFamily="34" charset="0"/>
                        </a:rPr>
                        <a:t>School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pitchFamily="34" charset="0"/>
                        </a:rPr>
                        <a:t>Education </a:t>
                      </a:r>
                      <a:endParaRPr kumimoji="0" lang="en-US" sz="2400" b="1" i="0" u="none" strike="noStrike" cap="none" normalizeH="0" baseline="0" dirty="0" smtClean="0">
                        <a:ln>
                          <a:noFill/>
                        </a:ln>
                        <a:solidFill>
                          <a:srgbClr val="FF0000"/>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pitchFamily="34" charset="0"/>
                        </a:rPr>
                        <a:t>Children/adolescents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dirty="0" smtClean="0">
                          <a:ln>
                            <a:noFill/>
                          </a:ln>
                          <a:solidFill>
                            <a:schemeClr val="tx1"/>
                          </a:solidFill>
                          <a:effectLst/>
                          <a:latin typeface="Arial" pitchFamily="34" charset="0"/>
                        </a:rPr>
                        <a:t>Worksite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dirty="0" smtClean="0">
                          <a:ln>
                            <a:noFill/>
                          </a:ln>
                          <a:solidFill>
                            <a:schemeClr val="tx1"/>
                          </a:solidFill>
                          <a:effectLst/>
                          <a:latin typeface="Arial" pitchFamily="34" charset="0"/>
                        </a:rPr>
                        <a:t>Produce goods and services; Make a profit (if applicable)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pitchFamily="34" charset="0"/>
                        </a:rPr>
                        <a:t>Consumers </a:t>
                      </a:r>
                      <a:r>
                        <a:rPr kumimoji="0" lang="en-US" sz="1800" b="0" i="0" u="none" strike="noStrike" cap="none" normalizeH="0" baseline="0" dirty="0" smtClean="0">
                          <a:ln>
                            <a:noFill/>
                          </a:ln>
                          <a:solidFill>
                            <a:schemeClr val="tx1"/>
                          </a:solidFill>
                          <a:effectLst/>
                          <a:latin typeface="Arial" pitchFamily="34" charset="0"/>
                        </a:rPr>
                        <a:t>of products and services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8032">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Arial" pitchFamily="34" charset="0"/>
                        </a:rPr>
                        <a:t>Hospitals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dirty="0" smtClean="0">
                          <a:ln>
                            <a:noFill/>
                          </a:ln>
                          <a:solidFill>
                            <a:schemeClr val="tx1"/>
                          </a:solidFill>
                          <a:effectLst/>
                          <a:latin typeface="Arial" pitchFamily="34" charset="0"/>
                        </a:rPr>
                        <a:t>Treat illness and trauma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pitchFamily="34" charset="0"/>
                        </a:rPr>
                        <a:t>Patients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Arial" pitchFamily="34" charset="0"/>
                        </a:rPr>
                        <a:t>Community primary care setting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dirty="0" smtClean="0">
                          <a:ln>
                            <a:noFill/>
                          </a:ln>
                          <a:solidFill>
                            <a:schemeClr val="tx1"/>
                          </a:solidFill>
                          <a:effectLst/>
                          <a:latin typeface="Arial" pitchFamily="34" charset="0"/>
                        </a:rPr>
                        <a:t>Prevent, detect, and treat illness and trauma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pitchFamily="34" charset="0"/>
                        </a:rPr>
                        <a:t>Patients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452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dirty="0" smtClean="0">
                          <a:ln>
                            <a:noFill/>
                          </a:ln>
                          <a:solidFill>
                            <a:schemeClr val="tx1"/>
                          </a:solidFill>
                          <a:effectLst/>
                          <a:latin typeface="Arial" pitchFamily="34" charset="0"/>
                        </a:rPr>
                        <a:t>Health Department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dirty="0" smtClean="0">
                          <a:ln>
                            <a:noFill/>
                          </a:ln>
                          <a:solidFill>
                            <a:schemeClr val="tx1"/>
                          </a:solidFill>
                          <a:effectLst/>
                          <a:latin typeface="Arial" pitchFamily="34" charset="0"/>
                        </a:rPr>
                        <a:t>Chronic and infectious disease prevention and control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pitchFamily="34" charset="0"/>
                        </a:rPr>
                        <a:t>Public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dirty="0" smtClean="0">
                          <a:ln>
                            <a:noFill/>
                          </a:ln>
                          <a:solidFill>
                            <a:schemeClr val="tx1"/>
                          </a:solidFill>
                          <a:effectLst/>
                          <a:latin typeface="Arial" pitchFamily="34" charset="0"/>
                        </a:rPr>
                        <a:t>Voluntary health agencies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Arial" pitchFamily="34" charset="0"/>
                        </a:rPr>
                        <a:t>Prevention and control targeted disease/condition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pitchFamily="34" charset="0"/>
                        </a:rPr>
                        <a:t>Public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عنصر نائب للتاريخ 4"/>
          <p:cNvSpPr>
            <a:spLocks noGrp="1"/>
          </p:cNvSpPr>
          <p:nvPr>
            <p:ph type="dt" sz="half" idx="10"/>
          </p:nvPr>
        </p:nvSpPr>
        <p:spPr/>
        <p:txBody>
          <a:bodyPr/>
          <a:lstStyle/>
          <a:p>
            <a:pPr>
              <a:defRPr/>
            </a:pPr>
            <a:r>
              <a:rPr lang="ar-SA" smtClean="0"/>
              <a:t>JOHALISCOOHE2015_2018</a:t>
            </a:r>
            <a:endParaRPr lang="en-US"/>
          </a:p>
        </p:txBody>
      </p:sp>
      <p:sp>
        <p:nvSpPr>
          <p:cNvPr id="6" name="عنصر نائب للتذييل 5"/>
          <p:cNvSpPr>
            <a:spLocks noGrp="1"/>
          </p:cNvSpPr>
          <p:nvPr>
            <p:ph type="ftr" sz="quarter" idx="11"/>
          </p:nvPr>
        </p:nvSpPr>
        <p:spPr/>
        <p:txBody>
          <a:bodyPr/>
          <a:lstStyle/>
          <a:p>
            <a:pPr>
              <a:defRPr/>
            </a:pPr>
            <a:r>
              <a:rPr lang="en-US" smtClean="0"/>
              <a:t>CHS485</a:t>
            </a:r>
            <a:endParaRPr lang="en-US"/>
          </a:p>
        </p:txBody>
      </p:sp>
      <p:sp>
        <p:nvSpPr>
          <p:cNvPr id="7" name="مستطيل 6"/>
          <p:cNvSpPr/>
          <p:nvPr/>
        </p:nvSpPr>
        <p:spPr>
          <a:xfrm>
            <a:off x="107504" y="5714092"/>
            <a:ext cx="8892480" cy="52322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lvl="0" algn="l" rtl="0">
              <a:spcBef>
                <a:spcPct val="20000"/>
              </a:spcBef>
              <a:buClr>
                <a:schemeClr val="folHlink"/>
              </a:buClr>
              <a:buSzPct val="90000"/>
            </a:pPr>
            <a:r>
              <a:rPr lang="en-US" sz="2800" b="1" dirty="0" smtClean="0">
                <a:solidFill>
                  <a:srgbClr val="FF0000"/>
                </a:solidFill>
              </a:rPr>
              <a:t>*</a:t>
            </a:r>
            <a:r>
              <a:rPr lang="en-US" sz="2800" b="1" dirty="0" smtClean="0"/>
              <a:t> </a:t>
            </a:r>
            <a:r>
              <a:rPr lang="en-US" sz="2000" b="1" dirty="0" smtClean="0"/>
              <a:t>Go back to definition, goal and topics and decide  the final mission ? </a:t>
            </a:r>
            <a:endParaRPr lang="en-US" sz="2800" b="1" dirty="0" smtClean="0"/>
          </a:p>
        </p:txBody>
      </p:sp>
    </p:spTree>
  </p:cSld>
  <p:clrMapOvr>
    <a:masterClrMapping/>
  </p:clrMapOvr>
  <p:transition>
    <p:push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6" name="عنصر نائب لرقم الشريحة 5"/>
          <p:cNvSpPr>
            <a:spLocks noGrp="1"/>
          </p:cNvSpPr>
          <p:nvPr>
            <p:ph type="sldNum" sz="quarter" idx="12"/>
          </p:nvPr>
        </p:nvSpPr>
        <p:spPr/>
        <p:txBody>
          <a:bodyPr/>
          <a:lstStyle/>
          <a:p>
            <a:pPr>
              <a:defRPr/>
            </a:pPr>
            <a:fld id="{A680296D-1D93-4EC5-A06B-E33F330612CD}" type="slidenum">
              <a:rPr lang="ar-SA" smtClean="0"/>
              <a:pPr>
                <a:defRPr/>
              </a:pPr>
              <a:t>38</a:t>
            </a:fld>
            <a:endParaRPr lang="en-US"/>
          </a:p>
        </p:txBody>
      </p:sp>
      <p:sp>
        <p:nvSpPr>
          <p:cNvPr id="7" name="مستطيل 6"/>
          <p:cNvSpPr/>
          <p:nvPr/>
        </p:nvSpPr>
        <p:spPr>
          <a:xfrm>
            <a:off x="251520" y="908720"/>
            <a:ext cx="8496944" cy="491211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just" rtl="0">
              <a:lnSpc>
                <a:spcPct val="90000"/>
              </a:lnSpc>
              <a:buFont typeface="+mj-lt"/>
              <a:buAutoNum type="arabicPeriod"/>
            </a:pPr>
            <a:r>
              <a:rPr lang="en-US" sz="2400" dirty="0" smtClean="0"/>
              <a:t>For </a:t>
            </a:r>
            <a:r>
              <a:rPr lang="en-US" sz="2400" b="1" dirty="0" smtClean="0"/>
              <a:t>schools</a:t>
            </a:r>
            <a:r>
              <a:rPr lang="en-US" sz="2400" dirty="0" smtClean="0"/>
              <a:t> and worksites health education is </a:t>
            </a:r>
            <a:r>
              <a:rPr lang="en-US" sz="2400" i="1" dirty="0" smtClean="0"/>
              <a:t>less central </a:t>
            </a:r>
            <a:r>
              <a:rPr lang="en-US" sz="2400" dirty="0" smtClean="0"/>
              <a:t>to the primary mission of the organization than it is in health-related organizations</a:t>
            </a:r>
          </a:p>
          <a:p>
            <a:pPr marL="342900" indent="-342900" algn="just" rtl="0">
              <a:lnSpc>
                <a:spcPct val="90000"/>
              </a:lnSpc>
              <a:buFont typeface="+mj-lt"/>
              <a:buAutoNum type="arabicPeriod"/>
            </a:pPr>
            <a:endParaRPr lang="en-US" sz="2400" dirty="0" smtClean="0"/>
          </a:p>
          <a:p>
            <a:pPr marL="342900" indent="-342900" algn="just" rtl="0">
              <a:lnSpc>
                <a:spcPct val="90000"/>
              </a:lnSpc>
              <a:buFont typeface="+mj-lt"/>
              <a:buAutoNum type="arabicPeriod"/>
            </a:pPr>
            <a:r>
              <a:rPr lang="en-US" sz="2400" dirty="0" smtClean="0"/>
              <a:t>In </a:t>
            </a:r>
            <a:r>
              <a:rPr lang="en-US" sz="2400" b="1" dirty="0" smtClean="0"/>
              <a:t>schools,</a:t>
            </a:r>
            <a:r>
              <a:rPr lang="en-US" sz="2400" dirty="0" smtClean="0"/>
              <a:t> the primary focus is on </a:t>
            </a:r>
            <a:r>
              <a:rPr lang="en-US" sz="2400" i="1" dirty="0" smtClean="0"/>
              <a:t>students’ cognitive performance and education achievements.</a:t>
            </a:r>
          </a:p>
          <a:p>
            <a:pPr marL="342900" indent="-342900" algn="just" rtl="0">
              <a:lnSpc>
                <a:spcPct val="90000"/>
              </a:lnSpc>
              <a:buFont typeface="+mj-lt"/>
              <a:buAutoNum type="arabicPeriod"/>
            </a:pPr>
            <a:endParaRPr lang="en-US" sz="2400" dirty="0" smtClean="0"/>
          </a:p>
          <a:p>
            <a:pPr marL="342900" indent="-342900" algn="just" rtl="0">
              <a:lnSpc>
                <a:spcPct val="90000"/>
              </a:lnSpc>
              <a:buFont typeface="+mj-lt"/>
              <a:buAutoNum type="arabicPeriod"/>
            </a:pPr>
            <a:r>
              <a:rPr lang="en-US" sz="2400" dirty="0" smtClean="0"/>
              <a:t>Health education supports the </a:t>
            </a:r>
            <a:r>
              <a:rPr lang="en-US" sz="2400" b="1" i="1" dirty="0" smtClean="0"/>
              <a:t>central mission of the school </a:t>
            </a:r>
            <a:r>
              <a:rPr lang="en-US" sz="2400" i="1" dirty="0" smtClean="0"/>
              <a:t>in that a health, well-nourished child is better able to learn</a:t>
            </a:r>
          </a:p>
          <a:p>
            <a:pPr marL="342900" indent="-342900" algn="just" rtl="0">
              <a:lnSpc>
                <a:spcPct val="90000"/>
              </a:lnSpc>
              <a:buFont typeface="+mj-lt"/>
              <a:buAutoNum type="arabicPeriod"/>
            </a:pPr>
            <a:endParaRPr lang="en-US" sz="2400" dirty="0" smtClean="0"/>
          </a:p>
          <a:p>
            <a:pPr marL="342900" indent="-342900" algn="just" rtl="0">
              <a:lnSpc>
                <a:spcPct val="90000"/>
              </a:lnSpc>
              <a:buFont typeface="+mj-lt"/>
              <a:buAutoNum type="arabicPeriod"/>
            </a:pPr>
            <a:r>
              <a:rPr lang="en-US" dirty="0" smtClean="0"/>
              <a:t>In the worksite, health education </a:t>
            </a:r>
            <a:r>
              <a:rPr lang="en-US" i="1" dirty="0" smtClean="0"/>
              <a:t>supports the primary mission of making a profit by encouraging a healthy workforce</a:t>
            </a:r>
            <a:r>
              <a:rPr lang="en-US" dirty="0" smtClean="0"/>
              <a:t>. </a:t>
            </a:r>
          </a:p>
          <a:p>
            <a:pPr marL="342900" indent="-342900" algn="just" rtl="0">
              <a:lnSpc>
                <a:spcPct val="90000"/>
              </a:lnSpc>
              <a:buFont typeface="+mj-lt"/>
              <a:buAutoNum type="arabicPeriod"/>
            </a:pPr>
            <a:r>
              <a:rPr lang="en-US" sz="1600" dirty="0" smtClean="0"/>
              <a:t>All HE settings can be considered </a:t>
            </a:r>
            <a:r>
              <a:rPr lang="en-US" sz="1600" b="1" i="1" dirty="0" smtClean="0"/>
              <a:t>channels for the delivery of health education and health promotion to senior citizens, adults, adolescents, and young children, in the community.</a:t>
            </a:r>
            <a:endParaRPr lang="en-US" sz="1600" b="1" i="1" dirty="0"/>
          </a:p>
        </p:txBody>
      </p:sp>
      <p:sp>
        <p:nvSpPr>
          <p:cNvPr id="8" name="مستطيل 7"/>
          <p:cNvSpPr/>
          <p:nvPr/>
        </p:nvSpPr>
        <p:spPr>
          <a:xfrm>
            <a:off x="1331640" y="220578"/>
            <a:ext cx="6192688" cy="40011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b="1" dirty="0" smtClean="0"/>
              <a:t>Major </a:t>
            </a:r>
            <a:r>
              <a:rPr lang="en-US" b="1" dirty="0" smtClean="0">
                <a:latin typeface="+mj-lt"/>
              </a:rPr>
              <a:t>Principles </a:t>
            </a:r>
            <a:r>
              <a:rPr lang="en-US" b="1" dirty="0" smtClean="0"/>
              <a:t>and </a:t>
            </a:r>
            <a:r>
              <a:rPr lang="en-US" sz="2000" b="1" dirty="0" smtClean="0">
                <a:latin typeface="+mj-lt"/>
              </a:rPr>
              <a:t>Challenges</a:t>
            </a:r>
            <a:r>
              <a:rPr lang="en-US" b="1" dirty="0" smtClean="0"/>
              <a:t> in HS-SCOHE </a:t>
            </a:r>
            <a:endParaRPr lang="en-US" b="1" dirty="0"/>
          </a:p>
        </p:txBody>
      </p:sp>
      <p:sp>
        <p:nvSpPr>
          <p:cNvPr id="9" name="عنصر نائب للتذييل 8"/>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fld id="{DBFDEA2F-AC6D-4BDC-A041-BCA055877F57}" type="slidenum">
              <a:rPr lang="en-US"/>
              <a:pPr/>
              <a:t>39</a:t>
            </a:fld>
            <a:endParaRPr lang="en-US"/>
          </a:p>
        </p:txBody>
      </p:sp>
      <p:sp>
        <p:nvSpPr>
          <p:cNvPr id="14338" name="Rectangle 2"/>
          <p:cNvSpPr>
            <a:spLocks noGrp="1" noChangeArrowheads="1"/>
          </p:cNvSpPr>
          <p:nvPr>
            <p:ph type="title"/>
          </p:nvPr>
        </p:nvSpPr>
        <p:spPr>
          <a:xfrm>
            <a:off x="758825" y="188640"/>
            <a:ext cx="7701607" cy="504056"/>
          </a:xfrm>
        </p:spPr>
        <p:style>
          <a:lnRef idx="3">
            <a:schemeClr val="lt1"/>
          </a:lnRef>
          <a:fillRef idx="1">
            <a:schemeClr val="dk1"/>
          </a:fillRef>
          <a:effectRef idx="1">
            <a:schemeClr val="dk1"/>
          </a:effectRef>
          <a:fontRef idx="minor">
            <a:schemeClr val="lt1"/>
          </a:fontRef>
        </p:style>
        <p:txBody>
          <a:bodyPr/>
          <a:lstStyle/>
          <a:p>
            <a:pPr algn="ctr" rtl="0"/>
            <a:r>
              <a:rPr lang="en-US" sz="1800" dirty="0" smtClean="0">
                <a:latin typeface="+mj-lt"/>
              </a:rPr>
              <a:t>Old</a:t>
            </a:r>
            <a:r>
              <a:rPr lang="en-US" sz="1800" dirty="0" smtClean="0"/>
              <a:t> </a:t>
            </a:r>
            <a:r>
              <a:rPr lang="ar-SA" sz="1800" dirty="0" smtClean="0"/>
              <a:t> </a:t>
            </a:r>
            <a:r>
              <a:rPr lang="en-US" sz="2000" dirty="0" smtClean="0">
                <a:latin typeface="+mj-lt"/>
              </a:rPr>
              <a:t>Model of Comprehensive </a:t>
            </a:r>
            <a:r>
              <a:rPr lang="en-US" sz="2000" dirty="0">
                <a:latin typeface="+mj-lt"/>
              </a:rPr>
              <a:t>School Health </a:t>
            </a:r>
            <a:r>
              <a:rPr lang="en-US" sz="2000" dirty="0" smtClean="0">
                <a:latin typeface="+mj-lt"/>
              </a:rPr>
              <a:t>Program</a:t>
            </a:r>
            <a:endParaRPr lang="en-US" sz="2000" dirty="0"/>
          </a:p>
        </p:txBody>
      </p:sp>
      <p:pic>
        <p:nvPicPr>
          <p:cNvPr id="14341" name="Picture 5" descr="Coordinated School Health Model: Health Education; Physical Education; Health Services; Nutrition Services; Counseling, Psychological, and Social Services; Healthy School Environment; Health Promotion for Staff; Family and Community Involvement."/>
          <p:cNvPicPr>
            <a:picLocks noChangeAspect="1" noChangeArrowheads="1"/>
          </p:cNvPicPr>
          <p:nvPr/>
        </p:nvPicPr>
        <p:blipFill>
          <a:blip r:embed="rId3" cstate="print"/>
          <a:srcRect/>
          <a:stretch>
            <a:fillRect/>
          </a:stretch>
        </p:blipFill>
        <p:spPr bwMode="auto">
          <a:xfrm>
            <a:off x="611560" y="908721"/>
            <a:ext cx="7776864" cy="5040559"/>
          </a:xfrm>
          <a:prstGeom prst="rect">
            <a:avLst/>
          </a:prstGeom>
          <a:noFill/>
        </p:spPr>
      </p:pic>
      <p:sp>
        <p:nvSpPr>
          <p:cNvPr id="5" name="مستطيل 4"/>
          <p:cNvSpPr/>
          <p:nvPr/>
        </p:nvSpPr>
        <p:spPr>
          <a:xfrm>
            <a:off x="2915816" y="3636313"/>
            <a:ext cx="3382656" cy="5847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1600" b="1" dirty="0" smtClean="0"/>
              <a:t>CHS485</a:t>
            </a:r>
          </a:p>
          <a:p>
            <a:pPr algn="ctr"/>
            <a:r>
              <a:rPr lang="en-US" sz="1600" b="1" dirty="0" err="1" smtClean="0"/>
              <a:t>Johali</a:t>
            </a:r>
            <a:r>
              <a:rPr lang="en-US" sz="1600" b="1" dirty="0" smtClean="0"/>
              <a:t> SCOOHE2015</a:t>
            </a:r>
            <a:endParaRPr lang="en-US" sz="1600" b="1" dirty="0"/>
          </a:p>
        </p:txBody>
      </p:sp>
      <p:sp>
        <p:nvSpPr>
          <p:cNvPr id="7" name="مستطيل 6"/>
          <p:cNvSpPr/>
          <p:nvPr/>
        </p:nvSpPr>
        <p:spPr>
          <a:xfrm>
            <a:off x="179512" y="5949280"/>
            <a:ext cx="8856984"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400" b="1" dirty="0" smtClean="0">
                <a:latin typeface="Arial Black" pitchFamily="34" charset="0"/>
              </a:rPr>
              <a:t>* Place of SCOHE in HEHS  - </a:t>
            </a:r>
            <a:r>
              <a:rPr lang="en-US" sz="1600" b="1" dirty="0" smtClean="0">
                <a:latin typeface="Arial Black" pitchFamily="34" charset="0"/>
              </a:rPr>
              <a:t>To redraw Your Self Smart  SCOHE Model</a:t>
            </a:r>
            <a:endParaRPr lang="en-US" sz="1600" b="1" dirty="0">
              <a:latin typeface="Arial Black" pitchFamily="34" charset="0"/>
            </a:endParaRPr>
          </a:p>
        </p:txBody>
      </p:sp>
      <p:sp>
        <p:nvSpPr>
          <p:cNvPr id="8" name="عنصر نائب للتاريخ 7"/>
          <p:cNvSpPr>
            <a:spLocks noGrp="1"/>
          </p:cNvSpPr>
          <p:nvPr>
            <p:ph type="dt" sz="half" idx="10"/>
          </p:nvPr>
        </p:nvSpPr>
        <p:spPr/>
        <p:txBody>
          <a:bodyPr/>
          <a:lstStyle/>
          <a:p>
            <a:pPr>
              <a:defRPr/>
            </a:pPr>
            <a:r>
              <a:rPr lang="ar-SA" smtClean="0"/>
              <a:t>JOHALISCOOHE2015_2018</a:t>
            </a:r>
            <a:endParaRPr lang="en-US"/>
          </a:p>
        </p:txBody>
      </p:sp>
      <p:pic>
        <p:nvPicPr>
          <p:cNvPr id="9" name="Picture 2" descr="school health profiles"/>
          <p:cNvPicPr>
            <a:picLocks noChangeAspect="1" noChangeArrowheads="1"/>
          </p:cNvPicPr>
          <p:nvPr/>
        </p:nvPicPr>
        <p:blipFill>
          <a:blip r:embed="rId4" cstate="print"/>
          <a:srcRect/>
          <a:stretch>
            <a:fillRect/>
          </a:stretch>
        </p:blipFill>
        <p:spPr bwMode="auto">
          <a:xfrm>
            <a:off x="3635896" y="1772816"/>
            <a:ext cx="2177181" cy="1850606"/>
          </a:xfrm>
          <a:prstGeom prst="rect">
            <a:avLst/>
          </a:prstGeom>
          <a:noFill/>
        </p:spPr>
      </p:pic>
      <p:sp>
        <p:nvSpPr>
          <p:cNvPr id="10" name="عنصر نائب للتذييل 9"/>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E7021EF3-59BC-40E8-8057-1B001E19522C}" type="slidenum">
              <a:rPr lang="ar-SA"/>
              <a:pPr>
                <a:defRPr/>
              </a:pPr>
              <a:t>4</a:t>
            </a:fld>
            <a:endParaRPr lang="en-US"/>
          </a:p>
        </p:txBody>
      </p:sp>
      <p:sp>
        <p:nvSpPr>
          <p:cNvPr id="8195" name="Rectangle 3"/>
          <p:cNvSpPr>
            <a:spLocks noGrp="1" noRot="1" noChangeArrowheads="1"/>
          </p:cNvSpPr>
          <p:nvPr>
            <p:ph type="body" idx="1"/>
          </p:nvPr>
        </p:nvSpPr>
        <p:spPr>
          <a:xfrm>
            <a:off x="395536" y="1628800"/>
            <a:ext cx="8496944" cy="3456384"/>
          </a:xfrm>
        </p:spPr>
        <p:style>
          <a:lnRef idx="2">
            <a:schemeClr val="dk1"/>
          </a:lnRef>
          <a:fillRef idx="1">
            <a:schemeClr val="lt1"/>
          </a:fillRef>
          <a:effectRef idx="0">
            <a:schemeClr val="dk1"/>
          </a:effectRef>
          <a:fontRef idx="minor">
            <a:schemeClr val="dk1"/>
          </a:fontRef>
        </p:style>
        <p:txBody>
          <a:bodyPr/>
          <a:lstStyle/>
          <a:p>
            <a:pPr algn="ctr" rtl="0" eaLnBrk="1" hangingPunct="1">
              <a:lnSpc>
                <a:spcPct val="80000"/>
              </a:lnSpc>
              <a:buFont typeface="Wingdings" pitchFamily="2" charset="2"/>
              <a:buNone/>
              <a:defRPr/>
            </a:pPr>
            <a:endParaRPr lang="en-GB" sz="1800" b="1" dirty="0" smtClean="0">
              <a:latin typeface="Verdana" pitchFamily="34" charset="0"/>
            </a:endParaRPr>
          </a:p>
          <a:p>
            <a:pPr algn="ctr" rtl="0" eaLnBrk="1" hangingPunct="1">
              <a:lnSpc>
                <a:spcPct val="80000"/>
              </a:lnSpc>
              <a:buFont typeface="Wingdings" pitchFamily="2" charset="2"/>
              <a:buNone/>
              <a:defRPr/>
            </a:pPr>
            <a:r>
              <a:rPr lang="en-GB" sz="1800" i="1" dirty="0" smtClean="0">
                <a:latin typeface="Verdana" pitchFamily="34" charset="0"/>
              </a:rPr>
              <a:t>OUR</a:t>
            </a:r>
            <a:r>
              <a:rPr lang="en-GB" sz="1800" b="1" i="1" dirty="0" smtClean="0">
                <a:latin typeface="Verdana" pitchFamily="34" charset="0"/>
              </a:rPr>
              <a:t> Overall Aim</a:t>
            </a:r>
            <a:endParaRPr lang="en-GB" sz="1800" b="1" i="1" dirty="0" smtClean="0">
              <a:latin typeface="Verdana" pitchFamily="34" charset="0"/>
              <a:sym typeface="Symbol" pitchFamily="18" charset="2"/>
            </a:endParaRPr>
          </a:p>
          <a:p>
            <a:pPr algn="ctr" rtl="0" eaLnBrk="1" hangingPunct="1">
              <a:lnSpc>
                <a:spcPct val="80000"/>
              </a:lnSpc>
              <a:buFont typeface="Wingdings" pitchFamily="2" charset="2"/>
              <a:buNone/>
              <a:defRPr/>
            </a:pPr>
            <a:r>
              <a:rPr lang="en-GB" sz="1800" b="1" dirty="0" smtClean="0">
                <a:latin typeface="Verdana" pitchFamily="34" charset="0"/>
                <a:sym typeface="Symbol" pitchFamily="18" charset="2"/>
              </a:rPr>
              <a:t></a:t>
            </a:r>
            <a:endParaRPr lang="en-GB" sz="1800" b="1" dirty="0" smtClean="0">
              <a:latin typeface="Verdana" pitchFamily="34" charset="0"/>
            </a:endParaRPr>
          </a:p>
          <a:p>
            <a:pPr algn="ctr" rtl="0" eaLnBrk="1" hangingPunct="1">
              <a:lnSpc>
                <a:spcPct val="80000"/>
              </a:lnSpc>
              <a:buFont typeface="Wingdings" pitchFamily="2" charset="2"/>
              <a:buNone/>
              <a:defRPr/>
            </a:pPr>
            <a:r>
              <a:rPr lang="en-GB" sz="1400" b="1" i="1" dirty="0" smtClean="0">
                <a:latin typeface="Verdana" pitchFamily="34" charset="0"/>
              </a:rPr>
              <a:t>The Way Ahead Towards</a:t>
            </a:r>
            <a:r>
              <a:rPr lang="en-GB" sz="1800" b="1" dirty="0" smtClean="0">
                <a:latin typeface="Verdana" pitchFamily="34" charset="0"/>
              </a:rPr>
              <a:t> </a:t>
            </a:r>
          </a:p>
          <a:p>
            <a:pPr algn="ctr" rtl="0" eaLnBrk="1" hangingPunct="1">
              <a:lnSpc>
                <a:spcPct val="80000"/>
              </a:lnSpc>
              <a:buFont typeface="Wingdings" pitchFamily="2" charset="2"/>
              <a:buNone/>
              <a:defRPr/>
            </a:pPr>
            <a:r>
              <a:rPr lang="en-GB" sz="1800" b="1" dirty="0" smtClean="0">
                <a:latin typeface="Verdana" pitchFamily="34" charset="0"/>
              </a:rPr>
              <a:t> </a:t>
            </a:r>
          </a:p>
          <a:p>
            <a:pPr algn="ctr" rtl="0" eaLnBrk="1" hangingPunct="1">
              <a:lnSpc>
                <a:spcPct val="80000"/>
              </a:lnSpc>
              <a:buFont typeface="Wingdings" pitchFamily="2" charset="2"/>
              <a:buNone/>
              <a:defRPr/>
            </a:pPr>
            <a:r>
              <a:rPr lang="en-GB" sz="2800" b="1" i="1" dirty="0" smtClean="0">
                <a:latin typeface="Arial Black" pitchFamily="34" charset="0"/>
              </a:rPr>
              <a:t>APCHE</a:t>
            </a:r>
            <a:r>
              <a:rPr lang="en-GB" sz="2800" b="1" i="1" dirty="0" smtClean="0"/>
              <a:t>’</a:t>
            </a:r>
            <a:r>
              <a:rPr lang="en-GB" sz="2800" i="1" dirty="0" smtClean="0">
                <a:latin typeface="Arial Black" pitchFamily="34" charset="0"/>
              </a:rPr>
              <a:t>R</a:t>
            </a:r>
            <a:r>
              <a:rPr lang="en-GB" sz="2400" b="1" i="1" dirty="0" smtClean="0">
                <a:latin typeface="Arial Black" pitchFamily="34" charset="0"/>
              </a:rPr>
              <a:t>  QUALITY OF</a:t>
            </a:r>
          </a:p>
          <a:p>
            <a:pPr algn="ctr" rtl="0" eaLnBrk="1" hangingPunct="1">
              <a:lnSpc>
                <a:spcPct val="80000"/>
              </a:lnSpc>
              <a:buFont typeface="Wingdings" pitchFamily="2" charset="2"/>
              <a:buNone/>
              <a:defRPr/>
            </a:pPr>
            <a:r>
              <a:rPr lang="en-US" sz="2400" b="1" i="1" dirty="0" smtClean="0">
                <a:latin typeface="Arial Black" pitchFamily="34" charset="0"/>
              </a:rPr>
              <a:t>SCOHE Student </a:t>
            </a:r>
            <a:r>
              <a:rPr lang="en-US" sz="2400" b="1" i="1" dirty="0" err="1" smtClean="0">
                <a:latin typeface="Arial Black" pitchFamily="34" charset="0"/>
              </a:rPr>
              <a:t>Centred</a:t>
            </a:r>
            <a:r>
              <a:rPr lang="en-US" sz="2400" b="1" i="1" dirty="0" smtClean="0">
                <a:latin typeface="Arial Black" pitchFamily="34" charset="0"/>
              </a:rPr>
              <a:t> HEP  </a:t>
            </a:r>
            <a:endParaRPr lang="en-GB" sz="2000" b="1" i="1" dirty="0" smtClean="0">
              <a:latin typeface="Arial Black" pitchFamily="34" charset="0"/>
            </a:endParaRPr>
          </a:p>
          <a:p>
            <a:pPr algn="ctr" rtl="0" eaLnBrk="1" hangingPunct="1">
              <a:lnSpc>
                <a:spcPct val="80000"/>
              </a:lnSpc>
              <a:buFont typeface="Wingdings" pitchFamily="2" charset="2"/>
              <a:buNone/>
              <a:defRPr/>
            </a:pPr>
            <a:endParaRPr lang="en-GB" sz="2000" i="1" dirty="0" smtClean="0">
              <a:latin typeface="Arial Black" pitchFamily="34" charset="0"/>
            </a:endParaRPr>
          </a:p>
          <a:p>
            <a:pPr algn="ctr" rtl="0" eaLnBrk="1" hangingPunct="1">
              <a:lnSpc>
                <a:spcPct val="80000"/>
              </a:lnSpc>
              <a:buFont typeface="Wingdings" pitchFamily="2" charset="2"/>
              <a:buNone/>
              <a:defRPr/>
            </a:pPr>
            <a:r>
              <a:rPr lang="en-GB" sz="1800" b="1" dirty="0" smtClean="0">
                <a:latin typeface="Verdana" pitchFamily="34" charset="0"/>
              </a:rPr>
              <a:t> </a:t>
            </a:r>
            <a:r>
              <a:rPr lang="en-GB" sz="1800" b="1" i="1" dirty="0" smtClean="0">
                <a:latin typeface="Verdana" pitchFamily="34" charset="0"/>
              </a:rPr>
              <a:t>The </a:t>
            </a:r>
          </a:p>
          <a:p>
            <a:pPr algn="ctr" rtl="0" eaLnBrk="1" hangingPunct="1">
              <a:lnSpc>
                <a:spcPct val="80000"/>
              </a:lnSpc>
              <a:buFont typeface="Wingdings" pitchFamily="2" charset="2"/>
              <a:buNone/>
              <a:defRPr/>
            </a:pPr>
            <a:r>
              <a:rPr lang="en-GB" sz="1800" b="1" i="1" dirty="0" smtClean="0"/>
              <a:t>“</a:t>
            </a:r>
            <a:r>
              <a:rPr lang="en-GB" sz="2400" i="1" dirty="0" smtClean="0">
                <a:latin typeface="Arial Black" pitchFamily="34" charset="0"/>
              </a:rPr>
              <a:t>A</a:t>
            </a:r>
            <a:r>
              <a:rPr lang="en-GB" sz="1800" i="1" dirty="0" smtClean="0">
                <a:latin typeface="Arial Black" pitchFamily="34" charset="0"/>
              </a:rPr>
              <a:t>ssertive  Student </a:t>
            </a:r>
            <a:r>
              <a:rPr lang="en-GB" i="1" dirty="0" smtClean="0">
                <a:latin typeface="Arial Black" pitchFamily="34" charset="0"/>
              </a:rPr>
              <a:t>c</a:t>
            </a:r>
            <a:r>
              <a:rPr lang="en-GB" sz="2400" i="1" dirty="0" smtClean="0">
                <a:latin typeface="Arial Black" pitchFamily="34" charset="0"/>
              </a:rPr>
              <a:t>entred HE</a:t>
            </a:r>
            <a:r>
              <a:rPr lang="en-GB" sz="1800" b="1" i="1" dirty="0" smtClean="0"/>
              <a:t>”R</a:t>
            </a:r>
            <a:endParaRPr lang="en-US" sz="1800" b="1" i="1" dirty="0" smtClean="0">
              <a:latin typeface="Verdana" pitchFamily="34" charset="0"/>
            </a:endParaRPr>
          </a:p>
        </p:txBody>
      </p:sp>
    </p:spTree>
  </p:cSld>
  <p:clrMapOvr>
    <a:masterClrMapping/>
  </p:clrMapOvr>
  <p:transition>
    <p:push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عنصر نائب لرقم الشريحة 5"/>
          <p:cNvSpPr>
            <a:spLocks noGrp="1"/>
          </p:cNvSpPr>
          <p:nvPr>
            <p:ph type="sldNum" sz="quarter" idx="12"/>
          </p:nvPr>
        </p:nvSpPr>
        <p:spPr>
          <a:noFill/>
        </p:spPr>
        <p:txBody>
          <a:bodyPr/>
          <a:lstStyle/>
          <a:p>
            <a:fld id="{C70A7A95-D67D-4C74-841A-9185B5F07144}" type="slidenum">
              <a:rPr lang="en-US" smtClean="0"/>
              <a:pPr/>
              <a:t>40</a:t>
            </a:fld>
            <a:endParaRPr lang="en-US" smtClean="0"/>
          </a:p>
        </p:txBody>
      </p:sp>
      <p:pic>
        <p:nvPicPr>
          <p:cNvPr id="10243" name="Picture 4" descr="MPj04393880000[1]"/>
          <p:cNvPicPr>
            <a:picLocks noChangeAspect="1" noChangeArrowheads="1"/>
          </p:cNvPicPr>
          <p:nvPr/>
        </p:nvPicPr>
        <p:blipFill>
          <a:blip r:embed="rId3" cstate="print">
            <a:lum bright="6000" contrast="-24000"/>
          </a:blip>
          <a:srcRect/>
          <a:stretch>
            <a:fillRect/>
          </a:stretch>
        </p:blipFill>
        <p:spPr bwMode="auto">
          <a:xfrm>
            <a:off x="7995054" y="1"/>
            <a:ext cx="1148946" cy="764704"/>
          </a:xfrm>
          <a:prstGeom prst="rect">
            <a:avLst/>
          </a:prstGeom>
          <a:noFill/>
          <a:ln w="9525">
            <a:noFill/>
            <a:miter lim="800000"/>
            <a:headEnd/>
            <a:tailEnd/>
          </a:ln>
        </p:spPr>
      </p:pic>
      <p:sp>
        <p:nvSpPr>
          <p:cNvPr id="10244" name="Rectangle 2"/>
          <p:cNvSpPr>
            <a:spLocks noGrp="1" noChangeArrowheads="1"/>
          </p:cNvSpPr>
          <p:nvPr>
            <p:ph type="title"/>
          </p:nvPr>
        </p:nvSpPr>
        <p:spPr>
          <a:xfrm>
            <a:off x="179512" y="144016"/>
            <a:ext cx="2664296" cy="548680"/>
          </a:xfrm>
        </p:spPr>
        <p:style>
          <a:lnRef idx="3">
            <a:schemeClr val="lt1"/>
          </a:lnRef>
          <a:fillRef idx="1">
            <a:schemeClr val="dk1"/>
          </a:fillRef>
          <a:effectRef idx="1">
            <a:schemeClr val="dk1"/>
          </a:effectRef>
          <a:fontRef idx="minor">
            <a:schemeClr val="lt1"/>
          </a:fontRef>
        </p:style>
        <p:txBody>
          <a:bodyPr/>
          <a:lstStyle/>
          <a:p>
            <a:pPr eaLnBrk="1" hangingPunct="1"/>
            <a:r>
              <a:rPr lang="en-US" sz="2000" b="1" dirty="0" smtClean="0">
                <a:effectLst/>
                <a:latin typeface="+mj-lt"/>
              </a:rPr>
              <a:t>Health Education</a:t>
            </a:r>
          </a:p>
        </p:txBody>
      </p:sp>
      <p:sp>
        <p:nvSpPr>
          <p:cNvPr id="10245" name="Rectangle 3"/>
          <p:cNvSpPr>
            <a:spLocks noGrp="1" noChangeArrowheads="1"/>
          </p:cNvSpPr>
          <p:nvPr>
            <p:ph type="body" idx="1"/>
          </p:nvPr>
        </p:nvSpPr>
        <p:spPr>
          <a:xfrm>
            <a:off x="179512" y="764704"/>
            <a:ext cx="8784976" cy="2736304"/>
          </a:xfrm>
        </p:spPr>
        <p:style>
          <a:lnRef idx="2">
            <a:schemeClr val="dk1"/>
          </a:lnRef>
          <a:fillRef idx="1">
            <a:schemeClr val="lt1"/>
          </a:fillRef>
          <a:effectRef idx="0">
            <a:schemeClr val="dk1"/>
          </a:effectRef>
          <a:fontRef idx="minor">
            <a:schemeClr val="dk1"/>
          </a:fontRef>
        </p:style>
        <p:txBody>
          <a:bodyPr/>
          <a:lstStyle/>
          <a:p>
            <a:pPr algn="l" rtl="0" eaLnBrk="1" hangingPunct="1"/>
            <a:r>
              <a:rPr lang="en-US" sz="2000" b="1" i="1" dirty="0" smtClean="0">
                <a:latin typeface="Times New Roman" pitchFamily="18" charset="0"/>
                <a:cs typeface="Times New Roman" pitchFamily="18" charset="0"/>
              </a:rPr>
              <a:t>A planned, sequential, K-12 curriculum that addresses the physical, mental, emotional and social dimensions of health</a:t>
            </a:r>
            <a:r>
              <a:rPr lang="en-US" sz="2000" b="1" i="1" dirty="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(what </a:t>
            </a:r>
            <a:r>
              <a:rPr lang="en-US" sz="2000" b="1" i="1" dirty="0">
                <a:latin typeface="Times New Roman" pitchFamily="18" charset="0"/>
                <a:cs typeface="Times New Roman" pitchFamily="18" charset="0"/>
              </a:rPr>
              <a:t>o</a:t>
            </a:r>
            <a:r>
              <a:rPr lang="en-US" sz="2000" b="1" i="1" dirty="0" smtClean="0">
                <a:latin typeface="Times New Roman" pitchFamily="18" charset="0"/>
                <a:cs typeface="Times New Roman" pitchFamily="18" charset="0"/>
              </a:rPr>
              <a:t>ther dimensions) </a:t>
            </a:r>
          </a:p>
          <a:p>
            <a:pPr algn="l" rtl="0" eaLnBrk="1" hangingPunct="1"/>
            <a:r>
              <a:rPr lang="en-US" sz="2000" b="1" i="1" dirty="0" smtClean="0">
                <a:latin typeface="Times New Roman" pitchFamily="18" charset="0"/>
                <a:cs typeface="Times New Roman" pitchFamily="18" charset="0"/>
              </a:rPr>
              <a:t>The curriculum is designed to motivate and assist students to maintain and improve their health, prevent disease, and reduce health-related risk behaviors. </a:t>
            </a:r>
          </a:p>
          <a:p>
            <a:pPr algn="l" rtl="0" eaLnBrk="1" hangingPunct="1"/>
            <a:r>
              <a:rPr lang="en-US" sz="2000" b="1" i="1" dirty="0" smtClean="0">
                <a:latin typeface="Times New Roman" pitchFamily="18" charset="0"/>
                <a:cs typeface="Times New Roman" pitchFamily="18" charset="0"/>
              </a:rPr>
              <a:t>It allows students to develop and demonstrate increasingly sophisticated health-related knowledge, attitudes, skills, and practices. </a:t>
            </a:r>
          </a:p>
          <a:p>
            <a:pPr algn="l" rtl="0" eaLnBrk="1" hangingPunct="1"/>
            <a:r>
              <a:rPr lang="en-US" sz="2000" b="1"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hlinkClick r:id="rId4"/>
              </a:rPr>
              <a:t>comprehensive health education curriculum</a:t>
            </a:r>
            <a:r>
              <a:rPr lang="en-US" sz="2000" b="1" i="1" dirty="0" smtClean="0">
                <a:latin typeface="Times New Roman" pitchFamily="18" charset="0"/>
                <a:cs typeface="Times New Roman" pitchFamily="18" charset="0"/>
              </a:rPr>
              <a:t> includes a variety of topics.</a:t>
            </a:r>
          </a:p>
        </p:txBody>
      </p:sp>
      <p:sp>
        <p:nvSpPr>
          <p:cNvPr id="6" name="Rectangle 2"/>
          <p:cNvSpPr txBox="1">
            <a:spLocks noChangeArrowheads="1"/>
          </p:cNvSpPr>
          <p:nvPr/>
        </p:nvSpPr>
        <p:spPr bwMode="auto">
          <a:xfrm>
            <a:off x="25153" y="3772867"/>
            <a:ext cx="2890663" cy="520229"/>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chemeClr val="tx1"/>
                </a:solidFill>
                <a:uLnTx/>
                <a:uFillTx/>
                <a:latin typeface="+mj-lt"/>
                <a:ea typeface="+mj-ea"/>
                <a:cs typeface="+mj-cs"/>
              </a:rPr>
              <a:t>Physical Education</a:t>
            </a:r>
          </a:p>
        </p:txBody>
      </p:sp>
      <p:sp>
        <p:nvSpPr>
          <p:cNvPr id="7" name="Rectangle 3"/>
          <p:cNvSpPr txBox="1">
            <a:spLocks noChangeArrowheads="1"/>
          </p:cNvSpPr>
          <p:nvPr/>
        </p:nvSpPr>
        <p:spPr bwMode="auto">
          <a:xfrm>
            <a:off x="467544" y="4365104"/>
            <a:ext cx="8388424" cy="2304256"/>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marL="342900" marR="0" lvl="0" indent="-34290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A planned, sequential K-12 curriculum that provides </a:t>
            </a:r>
            <a:r>
              <a:rPr kumimoji="0" lang="en-US" sz="2000" b="0" i="1"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cognitive content and learning experiences in a variety of activity areas. </a:t>
            </a:r>
          </a:p>
          <a:p>
            <a:pPr marL="342900" marR="0" lvl="0" indent="-34290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Quality physical education should promote, through a variety of planned physical activities, each student's </a:t>
            </a:r>
            <a:r>
              <a:rPr kumimoji="0" lang="en-US" sz="2000" b="1"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optimum p</a:t>
            </a:r>
            <a:r>
              <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hysical, mental, emotional, and social development, and should promote activities and sports that all students enjoy and can pursue throughout their lives. </a:t>
            </a:r>
          </a:p>
        </p:txBody>
      </p:sp>
      <p:sp>
        <p:nvSpPr>
          <p:cNvPr id="8" name="عنصر نائب للتاريخ 7"/>
          <p:cNvSpPr>
            <a:spLocks noGrp="1"/>
          </p:cNvSpPr>
          <p:nvPr>
            <p:ph type="dt" sz="half" idx="10"/>
          </p:nvPr>
        </p:nvSpPr>
        <p:spPr/>
        <p:txBody>
          <a:bodyPr/>
          <a:lstStyle/>
          <a:p>
            <a:pPr>
              <a:defRPr/>
            </a:pPr>
            <a:r>
              <a:rPr lang="ar-SA" smtClean="0"/>
              <a:t>JOHALISCOOHE2015_2018</a:t>
            </a:r>
            <a:endParaRPr lang="en-US"/>
          </a:p>
        </p:txBody>
      </p:sp>
      <p:sp>
        <p:nvSpPr>
          <p:cNvPr id="9" name="عنصر نائب للتذييل 8"/>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عنصر نائب لرقم الشريحة 5"/>
          <p:cNvSpPr>
            <a:spLocks noGrp="1"/>
          </p:cNvSpPr>
          <p:nvPr>
            <p:ph type="sldNum" sz="quarter" idx="12"/>
          </p:nvPr>
        </p:nvSpPr>
        <p:spPr>
          <a:noFill/>
        </p:spPr>
        <p:txBody>
          <a:bodyPr/>
          <a:lstStyle/>
          <a:p>
            <a:fld id="{2981994C-83B7-4E4C-B732-5AE936548035}" type="slidenum">
              <a:rPr lang="en-US" smtClean="0"/>
              <a:pPr/>
              <a:t>41</a:t>
            </a:fld>
            <a:endParaRPr lang="en-US" smtClean="0"/>
          </a:p>
        </p:txBody>
      </p:sp>
      <p:pic>
        <p:nvPicPr>
          <p:cNvPr id="12291" name="Picture 8" descr="MPj03992230000[1]"/>
          <p:cNvPicPr>
            <a:picLocks noChangeAspect="1" noChangeArrowheads="1"/>
          </p:cNvPicPr>
          <p:nvPr/>
        </p:nvPicPr>
        <p:blipFill>
          <a:blip r:embed="rId3" cstate="print"/>
          <a:srcRect/>
          <a:stretch>
            <a:fillRect/>
          </a:stretch>
        </p:blipFill>
        <p:spPr bwMode="auto">
          <a:xfrm>
            <a:off x="3491880" y="0"/>
            <a:ext cx="836712" cy="836712"/>
          </a:xfrm>
          <a:prstGeom prst="rect">
            <a:avLst/>
          </a:prstGeom>
          <a:noFill/>
          <a:ln w="9525">
            <a:noFill/>
            <a:miter lim="800000"/>
            <a:headEnd/>
            <a:tailEnd/>
          </a:ln>
        </p:spPr>
      </p:pic>
      <p:sp>
        <p:nvSpPr>
          <p:cNvPr id="12292" name="Rectangle 2"/>
          <p:cNvSpPr>
            <a:spLocks noGrp="1" noChangeArrowheads="1"/>
          </p:cNvSpPr>
          <p:nvPr>
            <p:ph type="title"/>
          </p:nvPr>
        </p:nvSpPr>
        <p:spPr>
          <a:xfrm>
            <a:off x="457201" y="244475"/>
            <a:ext cx="2674639" cy="592237"/>
          </a:xfrm>
        </p:spPr>
        <p:style>
          <a:lnRef idx="3">
            <a:schemeClr val="lt1"/>
          </a:lnRef>
          <a:fillRef idx="1">
            <a:schemeClr val="dk1"/>
          </a:fillRef>
          <a:effectRef idx="1">
            <a:schemeClr val="dk1"/>
          </a:effectRef>
          <a:fontRef idx="minor">
            <a:schemeClr val="lt1"/>
          </a:fontRef>
        </p:style>
        <p:txBody>
          <a:bodyPr/>
          <a:lstStyle/>
          <a:p>
            <a:pPr eaLnBrk="1" hangingPunct="1"/>
            <a:r>
              <a:rPr lang="en-US" sz="2000" b="1" dirty="0" smtClean="0">
                <a:latin typeface="+mj-lt"/>
              </a:rPr>
              <a:t>Health Services</a:t>
            </a:r>
          </a:p>
        </p:txBody>
      </p:sp>
      <p:sp>
        <p:nvSpPr>
          <p:cNvPr id="12293" name="Rectangle 3"/>
          <p:cNvSpPr>
            <a:spLocks noGrp="1" noChangeArrowheads="1"/>
          </p:cNvSpPr>
          <p:nvPr>
            <p:ph type="body" idx="1"/>
          </p:nvPr>
        </p:nvSpPr>
        <p:spPr>
          <a:xfrm>
            <a:off x="683568" y="908720"/>
            <a:ext cx="8007350" cy="2088232"/>
          </a:xfrm>
        </p:spPr>
        <p:style>
          <a:lnRef idx="2">
            <a:schemeClr val="dk1"/>
          </a:lnRef>
          <a:fillRef idx="1">
            <a:schemeClr val="lt1"/>
          </a:fillRef>
          <a:effectRef idx="0">
            <a:schemeClr val="dk1"/>
          </a:effectRef>
          <a:fontRef idx="minor">
            <a:schemeClr val="dk1"/>
          </a:fontRef>
        </p:style>
        <p:txBody>
          <a:bodyPr/>
          <a:lstStyle/>
          <a:p>
            <a:pPr algn="l" rtl="0" eaLnBrk="1" hangingPunct="1"/>
            <a:r>
              <a:rPr lang="en-US" sz="2400" dirty="0" smtClean="0"/>
              <a:t>Services provided for students to </a:t>
            </a:r>
            <a:r>
              <a:rPr lang="en-US" sz="2400" i="1" dirty="0" smtClean="0"/>
              <a:t>appraise, protect, and promote health. </a:t>
            </a:r>
          </a:p>
          <a:p>
            <a:pPr algn="l" rtl="0" eaLnBrk="1" hangingPunct="1"/>
            <a:r>
              <a:rPr lang="en-US" sz="2400" dirty="0" smtClean="0"/>
              <a:t>Qualified professionals such as physicians, nurses, dentists, health educators, and other allied health personnel provide these services.</a:t>
            </a:r>
            <a:br>
              <a:rPr lang="en-US" sz="2400" dirty="0" smtClean="0"/>
            </a:br>
            <a:endParaRPr lang="en-US" sz="2400" dirty="0" smtClean="0"/>
          </a:p>
        </p:txBody>
      </p:sp>
      <p:pic>
        <p:nvPicPr>
          <p:cNvPr id="12294" name="Picture 6" descr="MPj04221080000[1]"/>
          <p:cNvPicPr>
            <a:picLocks noChangeAspect="1" noChangeArrowheads="1"/>
          </p:cNvPicPr>
          <p:nvPr/>
        </p:nvPicPr>
        <p:blipFill>
          <a:blip r:embed="rId4" cstate="print"/>
          <a:srcRect/>
          <a:stretch>
            <a:fillRect/>
          </a:stretch>
        </p:blipFill>
        <p:spPr bwMode="auto">
          <a:xfrm>
            <a:off x="5652120" y="-27384"/>
            <a:ext cx="792088" cy="884693"/>
          </a:xfrm>
          <a:prstGeom prst="rect">
            <a:avLst/>
          </a:prstGeom>
          <a:noFill/>
          <a:ln w="9525">
            <a:noFill/>
            <a:miter lim="800000"/>
            <a:headEnd/>
            <a:tailEnd/>
          </a:ln>
        </p:spPr>
      </p:pic>
      <p:pic>
        <p:nvPicPr>
          <p:cNvPr id="12295" name="Picture 9" descr="MPj04265580000[1]"/>
          <p:cNvPicPr>
            <a:picLocks noChangeAspect="1" noChangeArrowheads="1"/>
          </p:cNvPicPr>
          <p:nvPr/>
        </p:nvPicPr>
        <p:blipFill>
          <a:blip r:embed="rId5" cstate="print"/>
          <a:srcRect/>
          <a:stretch>
            <a:fillRect/>
          </a:stretch>
        </p:blipFill>
        <p:spPr bwMode="auto">
          <a:xfrm>
            <a:off x="7623720" y="72008"/>
            <a:ext cx="764704" cy="764704"/>
          </a:xfrm>
          <a:prstGeom prst="rect">
            <a:avLst/>
          </a:prstGeom>
          <a:noFill/>
          <a:ln w="9525">
            <a:noFill/>
            <a:miter lim="800000"/>
            <a:headEnd/>
            <a:tailEnd/>
          </a:ln>
        </p:spPr>
      </p:pic>
      <p:sp>
        <p:nvSpPr>
          <p:cNvPr id="8" name="Rectangle 2"/>
          <p:cNvSpPr txBox="1">
            <a:spLocks noChangeArrowheads="1"/>
          </p:cNvSpPr>
          <p:nvPr/>
        </p:nvSpPr>
        <p:spPr bwMode="auto">
          <a:xfrm>
            <a:off x="241177" y="3700859"/>
            <a:ext cx="2890663" cy="520229"/>
          </a:xfrm>
          <a:prstGeom prst="rect">
            <a:avLst/>
          </a:prstGeom>
          <a:ln w="38100" cap="flat" cmpd="sng" algn="ctr">
            <a:solidFill>
              <a:schemeClr val="lt1"/>
            </a:solidFill>
            <a:prstDash val="solid"/>
            <a:miter lim="800000"/>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chemeClr val="lt1"/>
                </a:solidFill>
                <a:uLnTx/>
                <a:uFillTx/>
                <a:latin typeface="+mj-lt"/>
                <a:ea typeface="+mn-ea"/>
                <a:cs typeface="+mn-cs"/>
              </a:rPr>
              <a:t>Nutrition Services</a:t>
            </a:r>
          </a:p>
        </p:txBody>
      </p:sp>
      <p:sp>
        <p:nvSpPr>
          <p:cNvPr id="9" name="Rectangle 3"/>
          <p:cNvSpPr txBox="1">
            <a:spLocks noChangeArrowheads="1"/>
          </p:cNvSpPr>
          <p:nvPr/>
        </p:nvSpPr>
        <p:spPr bwMode="auto">
          <a:xfrm>
            <a:off x="683568" y="4293096"/>
            <a:ext cx="8007350" cy="1740024"/>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Access to a variety of nutritious and appealing meals that accommodate the health and nutrition needs of all students. </a:t>
            </a: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The school nutrition services offer students a learning laboratory for classroom nutrition and health education, and serve as a resource for linkages with nutrition-related community services. </a:t>
            </a:r>
            <a:br>
              <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br>
            <a:endPar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endParaRPr>
          </a:p>
        </p:txBody>
      </p:sp>
      <p:pic>
        <p:nvPicPr>
          <p:cNvPr id="10" name="Picture 5" descr="MPj04023490000[1]"/>
          <p:cNvPicPr>
            <a:picLocks noChangeAspect="1" noChangeArrowheads="1"/>
          </p:cNvPicPr>
          <p:nvPr/>
        </p:nvPicPr>
        <p:blipFill>
          <a:blip r:embed="rId6" cstate="print"/>
          <a:srcRect/>
          <a:stretch>
            <a:fillRect/>
          </a:stretch>
        </p:blipFill>
        <p:spPr bwMode="auto">
          <a:xfrm>
            <a:off x="4716016" y="3356992"/>
            <a:ext cx="1224136" cy="907236"/>
          </a:xfrm>
          <a:prstGeom prst="rect">
            <a:avLst/>
          </a:prstGeom>
          <a:noFill/>
          <a:ln w="9525">
            <a:noFill/>
            <a:miter lim="800000"/>
            <a:headEnd/>
            <a:tailEnd/>
          </a:ln>
        </p:spPr>
      </p:pic>
      <p:sp>
        <p:nvSpPr>
          <p:cNvPr id="11" name="عنصر نائب للتاريخ 10"/>
          <p:cNvSpPr>
            <a:spLocks noGrp="1"/>
          </p:cNvSpPr>
          <p:nvPr>
            <p:ph type="dt" sz="half" idx="10"/>
          </p:nvPr>
        </p:nvSpPr>
        <p:spPr/>
        <p:txBody>
          <a:bodyPr/>
          <a:lstStyle/>
          <a:p>
            <a:pPr>
              <a:defRPr/>
            </a:pPr>
            <a:r>
              <a:rPr lang="ar-SA" smtClean="0"/>
              <a:t>JOHALISCOOHE2015_2018</a:t>
            </a:r>
            <a:endParaRPr lang="en-US"/>
          </a:p>
        </p:txBody>
      </p:sp>
      <p:sp>
        <p:nvSpPr>
          <p:cNvPr id="12" name="عنصر نائب للتذييل 11"/>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عنصر نائب لرقم الشريحة 5"/>
          <p:cNvSpPr>
            <a:spLocks noGrp="1"/>
          </p:cNvSpPr>
          <p:nvPr>
            <p:ph type="sldNum" sz="quarter" idx="12"/>
          </p:nvPr>
        </p:nvSpPr>
        <p:spPr>
          <a:noFill/>
        </p:spPr>
        <p:txBody>
          <a:bodyPr/>
          <a:lstStyle/>
          <a:p>
            <a:fld id="{ECAF6F89-F62E-47FE-AF32-E8C74E2397E8}" type="slidenum">
              <a:rPr lang="en-US" smtClean="0"/>
              <a:pPr/>
              <a:t>42</a:t>
            </a:fld>
            <a:endParaRPr lang="en-US" smtClean="0"/>
          </a:p>
        </p:txBody>
      </p:sp>
      <p:sp>
        <p:nvSpPr>
          <p:cNvPr id="14339" name="Rectangle 2"/>
          <p:cNvSpPr>
            <a:spLocks noGrp="1" noChangeArrowheads="1"/>
          </p:cNvSpPr>
          <p:nvPr>
            <p:ph type="title"/>
          </p:nvPr>
        </p:nvSpPr>
        <p:spPr>
          <a:xfrm>
            <a:off x="395536" y="548680"/>
            <a:ext cx="5698976" cy="520229"/>
          </a:xfrm>
        </p:spPr>
        <p:style>
          <a:lnRef idx="3">
            <a:schemeClr val="lt1"/>
          </a:lnRef>
          <a:fillRef idx="1">
            <a:schemeClr val="dk1"/>
          </a:fillRef>
          <a:effectRef idx="1">
            <a:schemeClr val="dk1"/>
          </a:effectRef>
          <a:fontRef idx="minor">
            <a:schemeClr val="lt1"/>
          </a:fontRef>
        </p:style>
        <p:txBody>
          <a:bodyPr/>
          <a:lstStyle/>
          <a:p>
            <a:pPr eaLnBrk="1" hangingPunct="1"/>
            <a:r>
              <a:rPr lang="en-US" sz="2000" b="1" dirty="0" smtClean="0"/>
              <a:t>Counseling and Psychological Services</a:t>
            </a:r>
          </a:p>
        </p:txBody>
      </p:sp>
      <p:sp>
        <p:nvSpPr>
          <p:cNvPr id="14340" name="Rectangle 3"/>
          <p:cNvSpPr>
            <a:spLocks noGrp="1" noChangeArrowheads="1"/>
          </p:cNvSpPr>
          <p:nvPr>
            <p:ph type="body" idx="1"/>
          </p:nvPr>
        </p:nvSpPr>
        <p:spPr>
          <a:xfrm>
            <a:off x="611560" y="1196752"/>
            <a:ext cx="8007350" cy="1956048"/>
          </a:xfrm>
        </p:spPr>
        <p:style>
          <a:lnRef idx="2">
            <a:schemeClr val="dk1"/>
          </a:lnRef>
          <a:fillRef idx="1">
            <a:schemeClr val="lt1"/>
          </a:fillRef>
          <a:effectRef idx="0">
            <a:schemeClr val="dk1"/>
          </a:effectRef>
          <a:fontRef idx="minor">
            <a:schemeClr val="dk1"/>
          </a:fontRef>
        </p:style>
        <p:txBody>
          <a:bodyPr/>
          <a:lstStyle/>
          <a:p>
            <a:pPr algn="l" rtl="0" eaLnBrk="1" hangingPunct="1"/>
            <a:r>
              <a:rPr lang="en-US" sz="2000" dirty="0" smtClean="0"/>
              <a:t>Services provided to improve students' mental, emotional, and social health. These services include individual and group assessments, interventions, and referrals. </a:t>
            </a:r>
          </a:p>
          <a:p>
            <a:pPr algn="l" rtl="0" eaLnBrk="1" hangingPunct="1"/>
            <a:r>
              <a:rPr lang="en-US" sz="2000" dirty="0" smtClean="0"/>
              <a:t>Organizational assessment and consultation skills of counselors and psychologists contribute not only to the health of students but also to the health of the school environment. </a:t>
            </a:r>
          </a:p>
        </p:txBody>
      </p:sp>
      <p:pic>
        <p:nvPicPr>
          <p:cNvPr id="14341" name="Picture 4" descr="MCj03980890000[1]"/>
          <p:cNvPicPr>
            <a:picLocks noChangeAspect="1" noChangeArrowheads="1"/>
          </p:cNvPicPr>
          <p:nvPr/>
        </p:nvPicPr>
        <p:blipFill>
          <a:blip r:embed="rId3" cstate="print"/>
          <a:srcRect/>
          <a:stretch>
            <a:fillRect/>
          </a:stretch>
        </p:blipFill>
        <p:spPr bwMode="auto">
          <a:xfrm>
            <a:off x="6804248" y="0"/>
            <a:ext cx="1080120" cy="1125412"/>
          </a:xfrm>
          <a:prstGeom prst="rect">
            <a:avLst/>
          </a:prstGeom>
          <a:noFill/>
          <a:ln w="9525">
            <a:noFill/>
            <a:miter lim="800000"/>
            <a:headEnd/>
            <a:tailEnd/>
          </a:ln>
        </p:spPr>
      </p:pic>
      <p:sp>
        <p:nvSpPr>
          <p:cNvPr id="6" name="Rectangle 2"/>
          <p:cNvSpPr txBox="1">
            <a:spLocks noChangeArrowheads="1"/>
          </p:cNvSpPr>
          <p:nvPr/>
        </p:nvSpPr>
        <p:spPr bwMode="auto">
          <a:xfrm>
            <a:off x="241177" y="3789040"/>
            <a:ext cx="3970783" cy="432048"/>
          </a:xfrm>
          <a:prstGeom prst="rect">
            <a:avLst/>
          </a:prstGeom>
          <a:ln w="38100" cap="flat" cmpd="sng" algn="ctr">
            <a:solidFill>
              <a:schemeClr val="lt1"/>
            </a:solidFill>
            <a:prstDash val="solid"/>
            <a:miter lim="800000"/>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chemeClr val="lt1"/>
                </a:solidFill>
                <a:effectLst>
                  <a:outerShdw blurRad="38100" dist="38100" dir="2700000" algn="tl">
                    <a:srgbClr val="000000"/>
                  </a:outerShdw>
                </a:effectLst>
                <a:uLnTx/>
                <a:uFillTx/>
                <a:latin typeface="+mn-lt"/>
                <a:ea typeface="+mn-ea"/>
                <a:cs typeface="+mn-cs"/>
              </a:rPr>
              <a:t>Healthy School Environment</a:t>
            </a:r>
          </a:p>
        </p:txBody>
      </p:sp>
      <p:sp>
        <p:nvSpPr>
          <p:cNvPr id="7" name="Rectangle 3"/>
          <p:cNvSpPr txBox="1">
            <a:spLocks noChangeArrowheads="1"/>
          </p:cNvSpPr>
          <p:nvPr/>
        </p:nvSpPr>
        <p:spPr bwMode="auto">
          <a:xfrm>
            <a:off x="395536" y="4293096"/>
            <a:ext cx="8701534" cy="2160240"/>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Building and its place </a:t>
            </a: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lang="en-US" sz="2000" kern="0" noProof="0" dirty="0" smtClean="0">
                <a:effectLst>
                  <a:outerShdw blurRad="38100" dist="38100" dir="2700000" algn="tl">
                    <a:srgbClr val="000000"/>
                  </a:outerShdw>
                </a:effectLst>
              </a:rPr>
              <a:t>The Class </a:t>
            </a:r>
            <a:endPar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The physical and aesthetic surroundings and the psychosocial climate and culture of the school. </a:t>
            </a: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The psychological environment includes </a:t>
            </a:r>
            <a:r>
              <a:rPr kumimoji="0" lang="en-US" sz="2000" b="1"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the </a:t>
            </a:r>
            <a:r>
              <a:rPr kumimoji="0" lang="en-US" sz="2000" b="1" i="1"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physical, emotional, and social conditions</a:t>
            </a:r>
            <a:r>
              <a:rPr kumimoji="0" lang="en-US" sz="2000" b="1"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 </a:t>
            </a:r>
            <a:r>
              <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that affect the well-being of students and staff.</a:t>
            </a:r>
            <a:br>
              <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br>
            <a:endParaRPr kumimoji="0" lang="en-US" sz="20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endParaRPr>
          </a:p>
        </p:txBody>
      </p:sp>
      <p:pic>
        <p:nvPicPr>
          <p:cNvPr id="8" name="Picture 5" descr="MPj04395090000[1]"/>
          <p:cNvPicPr>
            <a:picLocks noChangeAspect="1" noChangeArrowheads="1"/>
          </p:cNvPicPr>
          <p:nvPr/>
        </p:nvPicPr>
        <p:blipFill>
          <a:blip r:embed="rId4" cstate="print"/>
          <a:srcRect/>
          <a:stretch>
            <a:fillRect/>
          </a:stretch>
        </p:blipFill>
        <p:spPr bwMode="auto">
          <a:xfrm>
            <a:off x="6444208" y="3429000"/>
            <a:ext cx="1152128" cy="807657"/>
          </a:xfrm>
          <a:prstGeom prst="rect">
            <a:avLst/>
          </a:prstGeom>
          <a:noFill/>
          <a:ln w="9525">
            <a:noFill/>
            <a:miter lim="800000"/>
            <a:headEnd/>
            <a:tailEnd/>
          </a:ln>
        </p:spPr>
      </p:pic>
      <p:pic>
        <p:nvPicPr>
          <p:cNvPr id="9" name="Picture 2" descr="school health profiles"/>
          <p:cNvPicPr>
            <a:picLocks noChangeAspect="1" noChangeArrowheads="1"/>
          </p:cNvPicPr>
          <p:nvPr/>
        </p:nvPicPr>
        <p:blipFill>
          <a:blip r:embed="rId5" cstate="print"/>
          <a:srcRect/>
          <a:stretch>
            <a:fillRect/>
          </a:stretch>
        </p:blipFill>
        <p:spPr bwMode="auto">
          <a:xfrm>
            <a:off x="4860032" y="3501008"/>
            <a:ext cx="1096618" cy="764704"/>
          </a:xfrm>
          <a:prstGeom prst="rect">
            <a:avLst/>
          </a:prstGeom>
          <a:noFill/>
        </p:spPr>
      </p:pic>
      <p:sp>
        <p:nvSpPr>
          <p:cNvPr id="10" name="عنصر نائب للتاريخ 9"/>
          <p:cNvSpPr>
            <a:spLocks noGrp="1"/>
          </p:cNvSpPr>
          <p:nvPr>
            <p:ph type="dt" sz="half" idx="10"/>
          </p:nvPr>
        </p:nvSpPr>
        <p:spPr/>
        <p:txBody>
          <a:bodyPr/>
          <a:lstStyle/>
          <a:p>
            <a:pPr>
              <a:defRPr/>
            </a:pPr>
            <a:r>
              <a:rPr lang="ar-SA" smtClean="0"/>
              <a:t>JOHALISCOOHE2015_2018</a:t>
            </a:r>
            <a:endParaRPr lang="en-US"/>
          </a:p>
        </p:txBody>
      </p:sp>
      <p:sp>
        <p:nvSpPr>
          <p:cNvPr id="11" name="عنصر نائب للتذييل 10"/>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عنصر نائب لرقم الشريحة 5"/>
          <p:cNvSpPr>
            <a:spLocks noGrp="1"/>
          </p:cNvSpPr>
          <p:nvPr>
            <p:ph type="sldNum" sz="quarter" idx="12"/>
          </p:nvPr>
        </p:nvSpPr>
        <p:spPr>
          <a:noFill/>
        </p:spPr>
        <p:txBody>
          <a:bodyPr/>
          <a:lstStyle/>
          <a:p>
            <a:fld id="{254B0493-0CBC-46BF-96A9-2F9498DD507A}" type="slidenum">
              <a:rPr lang="en-US" smtClean="0"/>
              <a:pPr/>
              <a:t>43</a:t>
            </a:fld>
            <a:endParaRPr lang="en-US" smtClean="0"/>
          </a:p>
        </p:txBody>
      </p:sp>
      <p:sp>
        <p:nvSpPr>
          <p:cNvPr id="16387" name="Rectangle 2"/>
          <p:cNvSpPr>
            <a:spLocks noGrp="1" noChangeArrowheads="1"/>
          </p:cNvSpPr>
          <p:nvPr>
            <p:ph type="title"/>
          </p:nvPr>
        </p:nvSpPr>
        <p:spPr>
          <a:xfrm>
            <a:off x="251521" y="188640"/>
            <a:ext cx="4176464" cy="576064"/>
          </a:xfrm>
        </p:spPr>
        <p:style>
          <a:lnRef idx="3">
            <a:schemeClr val="lt1"/>
          </a:lnRef>
          <a:fillRef idx="1">
            <a:schemeClr val="dk1"/>
          </a:fillRef>
          <a:effectRef idx="1">
            <a:schemeClr val="dk1"/>
          </a:effectRef>
          <a:fontRef idx="minor">
            <a:schemeClr val="lt1"/>
          </a:fontRef>
        </p:style>
        <p:txBody>
          <a:bodyPr/>
          <a:lstStyle/>
          <a:p>
            <a:pPr eaLnBrk="1" hangingPunct="1"/>
            <a:r>
              <a:rPr lang="en-US" sz="2400" b="1" dirty="0" smtClean="0"/>
              <a:t>Health Promotion for Staff</a:t>
            </a:r>
          </a:p>
        </p:txBody>
      </p:sp>
      <p:sp>
        <p:nvSpPr>
          <p:cNvPr id="16388" name="Rectangle 3"/>
          <p:cNvSpPr>
            <a:spLocks noGrp="1" noChangeArrowheads="1"/>
          </p:cNvSpPr>
          <p:nvPr>
            <p:ph type="body" idx="1"/>
          </p:nvPr>
        </p:nvSpPr>
        <p:spPr>
          <a:xfrm>
            <a:off x="35496" y="1412776"/>
            <a:ext cx="8964488" cy="4176464"/>
          </a:xfrm>
        </p:spPr>
        <p:style>
          <a:lnRef idx="2">
            <a:schemeClr val="dk1"/>
          </a:lnRef>
          <a:fillRef idx="1">
            <a:schemeClr val="lt1"/>
          </a:fillRef>
          <a:effectRef idx="0">
            <a:schemeClr val="dk1"/>
          </a:effectRef>
          <a:fontRef idx="minor">
            <a:schemeClr val="dk1"/>
          </a:fontRef>
        </p:style>
        <p:txBody>
          <a:bodyPr/>
          <a:lstStyle/>
          <a:p>
            <a:pPr algn="just" rtl="0" eaLnBrk="1" hangingPunct="1">
              <a:lnSpc>
                <a:spcPct val="90000"/>
              </a:lnSpc>
            </a:pPr>
            <a:r>
              <a:rPr lang="en-US" sz="2400" dirty="0" smtClean="0"/>
              <a:t>Opportunities for school staff to improve their health status through activities such as health assessments, health education and health-related fitness activities. </a:t>
            </a:r>
          </a:p>
          <a:p>
            <a:pPr algn="just" rtl="0" eaLnBrk="1" hangingPunct="1">
              <a:lnSpc>
                <a:spcPct val="90000"/>
              </a:lnSpc>
            </a:pPr>
            <a:endParaRPr lang="en-US" sz="2400" dirty="0" smtClean="0"/>
          </a:p>
          <a:p>
            <a:pPr algn="just" rtl="0" eaLnBrk="1" hangingPunct="1">
              <a:lnSpc>
                <a:spcPct val="90000"/>
              </a:lnSpc>
            </a:pPr>
            <a:r>
              <a:rPr lang="en-US" sz="2400" dirty="0" smtClean="0"/>
              <a:t>This personal commitment often transfers into greater commitment to the health of students and creates positive role modeling. </a:t>
            </a:r>
          </a:p>
          <a:p>
            <a:pPr algn="just" rtl="0" eaLnBrk="1" hangingPunct="1">
              <a:lnSpc>
                <a:spcPct val="90000"/>
              </a:lnSpc>
            </a:pPr>
            <a:endParaRPr lang="en-US" sz="2400" dirty="0" smtClean="0"/>
          </a:p>
          <a:p>
            <a:pPr algn="just" rtl="0" eaLnBrk="1" hangingPunct="1">
              <a:lnSpc>
                <a:spcPct val="90000"/>
              </a:lnSpc>
            </a:pPr>
            <a:r>
              <a:rPr lang="en-US" sz="2400" dirty="0" smtClean="0"/>
              <a:t>Health promotion activities have </a:t>
            </a:r>
            <a:r>
              <a:rPr lang="en-US" sz="2400" b="1" dirty="0" smtClean="0"/>
              <a:t>improved productivity, decreased absenteeism</a:t>
            </a:r>
            <a:r>
              <a:rPr lang="en-US" sz="2400" dirty="0" smtClean="0"/>
              <a:t>, and reduced health insurance </a:t>
            </a:r>
            <a:r>
              <a:rPr lang="en-US" sz="2400" b="1" dirty="0" smtClean="0"/>
              <a:t>costs</a:t>
            </a:r>
            <a:br>
              <a:rPr lang="en-US" sz="2400" b="1" dirty="0" smtClean="0"/>
            </a:br>
            <a:endParaRPr lang="en-US" sz="2400" b="1" dirty="0" smtClean="0"/>
          </a:p>
        </p:txBody>
      </p:sp>
      <p:sp>
        <p:nvSpPr>
          <p:cNvPr id="5" name="عنصر نائب للتاريخ 4"/>
          <p:cNvSpPr>
            <a:spLocks noGrp="1"/>
          </p:cNvSpPr>
          <p:nvPr>
            <p:ph type="dt" sz="half" idx="10"/>
          </p:nvPr>
        </p:nvSpPr>
        <p:spPr/>
        <p:txBody>
          <a:bodyPr/>
          <a:lstStyle/>
          <a:p>
            <a:pPr>
              <a:defRPr/>
            </a:pPr>
            <a:r>
              <a:rPr lang="ar-SA" smtClean="0"/>
              <a:t>JOHALISCOOHE2015_2018</a:t>
            </a:r>
            <a:endParaRPr lang="en-US"/>
          </a:p>
        </p:txBody>
      </p:sp>
      <p:sp>
        <p:nvSpPr>
          <p:cNvPr id="6" name="عنصر نائب للتذييل 5"/>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عنصر نائب لرقم الشريحة 5"/>
          <p:cNvSpPr>
            <a:spLocks noGrp="1"/>
          </p:cNvSpPr>
          <p:nvPr>
            <p:ph type="sldNum" sz="quarter" idx="12"/>
          </p:nvPr>
        </p:nvSpPr>
        <p:spPr>
          <a:noFill/>
        </p:spPr>
        <p:txBody>
          <a:bodyPr/>
          <a:lstStyle/>
          <a:p>
            <a:fld id="{0D9025EF-A98F-4436-8575-BDF2A696087B}" type="slidenum">
              <a:rPr lang="en-US" smtClean="0"/>
              <a:pPr/>
              <a:t>44</a:t>
            </a:fld>
            <a:endParaRPr lang="en-US" smtClean="0"/>
          </a:p>
        </p:txBody>
      </p:sp>
      <p:sp>
        <p:nvSpPr>
          <p:cNvPr id="17411" name="Rectangle 2"/>
          <p:cNvSpPr>
            <a:spLocks noGrp="1" noChangeArrowheads="1"/>
          </p:cNvSpPr>
          <p:nvPr>
            <p:ph type="title"/>
          </p:nvPr>
        </p:nvSpPr>
        <p:spPr>
          <a:xfrm>
            <a:off x="395536" y="388491"/>
            <a:ext cx="5770984" cy="592237"/>
          </a:xfrm>
        </p:spPr>
        <p:style>
          <a:lnRef idx="3">
            <a:schemeClr val="lt1"/>
          </a:lnRef>
          <a:fillRef idx="1">
            <a:schemeClr val="dk1"/>
          </a:fillRef>
          <a:effectRef idx="1">
            <a:schemeClr val="dk1"/>
          </a:effectRef>
          <a:fontRef idx="minor">
            <a:schemeClr val="lt1"/>
          </a:fontRef>
        </p:style>
        <p:txBody>
          <a:bodyPr/>
          <a:lstStyle/>
          <a:p>
            <a:pPr eaLnBrk="1" hangingPunct="1"/>
            <a:r>
              <a:rPr lang="en-US" sz="2400" b="1" dirty="0" smtClean="0"/>
              <a:t>Family/Community Involvement</a:t>
            </a:r>
          </a:p>
        </p:txBody>
      </p:sp>
      <p:sp>
        <p:nvSpPr>
          <p:cNvPr id="17412" name="Rectangle 3"/>
          <p:cNvSpPr>
            <a:spLocks noGrp="1" noChangeArrowheads="1"/>
          </p:cNvSpPr>
          <p:nvPr>
            <p:ph type="body" idx="1"/>
          </p:nvPr>
        </p:nvSpPr>
        <p:spPr>
          <a:xfrm>
            <a:off x="467544" y="1484784"/>
            <a:ext cx="8378006" cy="4404320"/>
          </a:xfrm>
        </p:spPr>
        <p:style>
          <a:lnRef idx="2">
            <a:schemeClr val="dk1"/>
          </a:lnRef>
          <a:fillRef idx="1">
            <a:schemeClr val="lt1"/>
          </a:fillRef>
          <a:effectRef idx="0">
            <a:schemeClr val="dk1"/>
          </a:effectRef>
          <a:fontRef idx="minor">
            <a:schemeClr val="dk1"/>
          </a:fontRef>
        </p:style>
        <p:txBody>
          <a:bodyPr/>
          <a:lstStyle/>
          <a:p>
            <a:pPr algn="just" rtl="0" eaLnBrk="1" hangingPunct="1"/>
            <a:r>
              <a:rPr lang="en-US" sz="2400" b="1" dirty="0" smtClean="0"/>
              <a:t>An integrated school, parent, and community </a:t>
            </a:r>
            <a:r>
              <a:rPr lang="en-US" sz="2400" dirty="0" smtClean="0"/>
              <a:t>approach for enhancing the health and well-being of students. </a:t>
            </a:r>
          </a:p>
          <a:p>
            <a:pPr algn="just" rtl="0" eaLnBrk="1" hangingPunct="1"/>
            <a:endParaRPr lang="en-US" sz="2400" dirty="0" smtClean="0"/>
          </a:p>
          <a:p>
            <a:pPr algn="just" rtl="0" eaLnBrk="1" hangingPunct="1"/>
            <a:r>
              <a:rPr lang="en-US" sz="2400" dirty="0" smtClean="0"/>
              <a:t>School health advisory councils, coalitions, and broadly based constituencies for school health can </a:t>
            </a:r>
            <a:r>
              <a:rPr lang="en-US" sz="2400" b="1" dirty="0" smtClean="0"/>
              <a:t>build support for school health program efforts. </a:t>
            </a:r>
          </a:p>
          <a:p>
            <a:pPr algn="just" rtl="0" eaLnBrk="1" hangingPunct="1"/>
            <a:endParaRPr lang="en-US" sz="2400" dirty="0" smtClean="0"/>
          </a:p>
          <a:p>
            <a:pPr algn="just" rtl="0" eaLnBrk="1" hangingPunct="1"/>
            <a:r>
              <a:rPr lang="en-US" sz="2400" dirty="0" smtClean="0"/>
              <a:t>Schools actively solicit parent involvement and engage community resources and services to respond more effectively to the health-related needs of students.</a:t>
            </a:r>
            <a:br>
              <a:rPr lang="en-US" sz="2400" dirty="0" smtClean="0"/>
            </a:br>
            <a:endParaRPr lang="en-US" sz="2400" dirty="0" smtClean="0"/>
          </a:p>
        </p:txBody>
      </p:sp>
      <p:sp>
        <p:nvSpPr>
          <p:cNvPr id="5" name="عنصر نائب للتاريخ 4"/>
          <p:cNvSpPr>
            <a:spLocks noGrp="1"/>
          </p:cNvSpPr>
          <p:nvPr>
            <p:ph type="dt" sz="half" idx="10"/>
          </p:nvPr>
        </p:nvSpPr>
        <p:spPr/>
        <p:txBody>
          <a:bodyPr/>
          <a:lstStyle/>
          <a:p>
            <a:pPr>
              <a:defRPr/>
            </a:pPr>
            <a:r>
              <a:rPr lang="ar-SA" smtClean="0"/>
              <a:t>JOHALISCOOHE2015_2018</a:t>
            </a:r>
            <a:endParaRPr lang="en-US"/>
          </a:p>
        </p:txBody>
      </p:sp>
      <p:sp>
        <p:nvSpPr>
          <p:cNvPr id="6" name="عنصر نائب للتذييل 5"/>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a:xfrm>
            <a:off x="6937375" y="6265118"/>
            <a:ext cx="1901825" cy="476250"/>
          </a:xfrm>
        </p:spPr>
        <p:txBody>
          <a:bodyPr/>
          <a:lstStyle/>
          <a:p>
            <a:pPr>
              <a:defRPr/>
            </a:pPr>
            <a:fld id="{978C93D2-0CD3-44E6-B74B-98515F7048D2}" type="slidenum">
              <a:rPr lang="ar-SA" smtClean="0"/>
              <a:pPr>
                <a:defRPr/>
              </a:pPr>
              <a:t>45</a:t>
            </a:fld>
            <a:endParaRPr lang="en-US"/>
          </a:p>
        </p:txBody>
      </p:sp>
      <p:pic>
        <p:nvPicPr>
          <p:cNvPr id="7" name="صورة 6" descr="CDC Health Disparities &amp; Inequalities Report 2013">
            <a:hlinkClick r:id="rId3"/>
          </p:cNvPr>
          <p:cNvPicPr/>
          <p:nvPr/>
        </p:nvPicPr>
        <p:blipFill>
          <a:blip r:embed="rId4" cstate="print"/>
          <a:srcRect/>
          <a:stretch>
            <a:fillRect/>
          </a:stretch>
        </p:blipFill>
        <p:spPr bwMode="auto">
          <a:xfrm>
            <a:off x="3000364" y="785794"/>
            <a:ext cx="3299828" cy="1737791"/>
          </a:xfrm>
          <a:prstGeom prst="rect">
            <a:avLst/>
          </a:prstGeom>
          <a:noFill/>
          <a:ln w="9525">
            <a:noFill/>
            <a:miter lim="800000"/>
            <a:headEnd/>
            <a:tailEnd/>
          </a:ln>
        </p:spPr>
      </p:pic>
      <p:sp>
        <p:nvSpPr>
          <p:cNvPr id="5121" name="Rectangle 1"/>
          <p:cNvSpPr>
            <a:spLocks noChangeArrowheads="1"/>
          </p:cNvSpPr>
          <p:nvPr/>
        </p:nvSpPr>
        <p:spPr bwMode="auto">
          <a:xfrm>
            <a:off x="216024" y="3565465"/>
            <a:ext cx="8820472" cy="1015663"/>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503608"/>
                </a:solidFill>
                <a:effectLst/>
                <a:latin typeface="+mj-lt"/>
                <a:ea typeface="Times New Roman" pitchFamily="18" charset="0"/>
                <a:cs typeface="Times New Roman" pitchFamily="18" charset="0"/>
              </a:rPr>
              <a:t>CDC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503608"/>
                </a:solidFill>
                <a:effectLst/>
                <a:latin typeface="+mj-lt"/>
                <a:ea typeface="Times New Roman" pitchFamily="18" charset="0"/>
                <a:cs typeface="Times New Roman" pitchFamily="18" charset="0"/>
              </a:rPr>
              <a:t>School Health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503608"/>
                </a:solidFill>
                <a:effectLst/>
                <a:latin typeface="+mj-lt"/>
                <a:ea typeface="Times New Roman" pitchFamily="18" charset="0"/>
                <a:cs typeface="Times New Roman" pitchFamily="18" charset="0"/>
              </a:rPr>
              <a:t>Disparities &amp; Inequalities Report - United States, 2013</a:t>
            </a:r>
            <a:endParaRPr kumimoji="0" lang="en-US" sz="2000" b="0" i="0" u="none" strike="noStrike" cap="none" normalizeH="0" baseline="0" dirty="0" smtClean="0">
              <a:ln>
                <a:noFill/>
              </a:ln>
              <a:solidFill>
                <a:schemeClr val="tx1"/>
              </a:solidFill>
              <a:effectLst/>
              <a:latin typeface="+mj-lt"/>
              <a:cs typeface="Arial" pitchFamily="34" charset="0"/>
            </a:endParaRPr>
          </a:p>
        </p:txBody>
      </p:sp>
      <p:pic>
        <p:nvPicPr>
          <p:cNvPr id="9" name="Picture 2" descr="CDC.gov"/>
          <p:cNvPicPr>
            <a:picLocks noChangeAspect="1" noChangeArrowheads="1"/>
          </p:cNvPicPr>
          <p:nvPr/>
        </p:nvPicPr>
        <p:blipFill>
          <a:blip r:embed="rId5" cstate="print"/>
          <a:srcRect/>
          <a:stretch>
            <a:fillRect/>
          </a:stretch>
        </p:blipFill>
        <p:spPr bwMode="auto">
          <a:xfrm>
            <a:off x="1285852" y="67994"/>
            <a:ext cx="6552728" cy="432048"/>
          </a:xfrm>
          <a:prstGeom prst="rect">
            <a:avLst/>
          </a:prstGeom>
          <a:noFill/>
        </p:spPr>
      </p:pic>
      <p:pic>
        <p:nvPicPr>
          <p:cNvPr id="8" name="صورة 2" descr="elder disabled silhouette"/>
          <p:cNvPicPr>
            <a:picLocks noChangeAspect="1" noChangeArrowheads="1"/>
          </p:cNvPicPr>
          <p:nvPr/>
        </p:nvPicPr>
        <p:blipFill>
          <a:blip r:embed="rId6" cstate="print"/>
          <a:srcRect/>
          <a:stretch>
            <a:fillRect/>
          </a:stretch>
        </p:blipFill>
        <p:spPr bwMode="auto">
          <a:xfrm>
            <a:off x="107504" y="4653136"/>
            <a:ext cx="1008112" cy="1824205"/>
          </a:xfrm>
          <a:prstGeom prst="rect">
            <a:avLst/>
          </a:prstGeom>
          <a:noFill/>
        </p:spPr>
      </p:pic>
      <p:sp>
        <p:nvSpPr>
          <p:cNvPr id="10" name="مستطيل 9"/>
          <p:cNvSpPr/>
          <p:nvPr/>
        </p:nvSpPr>
        <p:spPr>
          <a:xfrm>
            <a:off x="1979712" y="2996952"/>
            <a:ext cx="5616624"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b="1" dirty="0" smtClean="0">
                <a:solidFill>
                  <a:srgbClr val="503608"/>
                </a:solidFill>
                <a:ea typeface="Times New Roman" pitchFamily="18" charset="0"/>
                <a:cs typeface="Times New Roman" pitchFamily="18" charset="0"/>
              </a:rPr>
              <a:t> - </a:t>
            </a:r>
            <a:r>
              <a:rPr lang="en-US" b="1" dirty="0" err="1" smtClean="0">
                <a:solidFill>
                  <a:srgbClr val="503608"/>
                </a:solidFill>
                <a:ea typeface="Times New Roman" pitchFamily="18" charset="0"/>
                <a:cs typeface="Times New Roman" pitchFamily="18" charset="0"/>
              </a:rPr>
              <a:t>Ve</a:t>
            </a:r>
            <a:r>
              <a:rPr lang="en-US" b="1" dirty="0" smtClean="0">
                <a:solidFill>
                  <a:srgbClr val="503608"/>
                </a:solidFill>
                <a:ea typeface="Times New Roman" pitchFamily="18" charset="0"/>
                <a:cs typeface="Times New Roman" pitchFamily="18" charset="0"/>
              </a:rPr>
              <a:t>                                                                      +</a:t>
            </a:r>
            <a:r>
              <a:rPr lang="en-US" b="1" dirty="0" err="1" smtClean="0">
                <a:solidFill>
                  <a:srgbClr val="503608"/>
                </a:solidFill>
                <a:ea typeface="Times New Roman" pitchFamily="18" charset="0"/>
                <a:cs typeface="Times New Roman" pitchFamily="18" charset="0"/>
              </a:rPr>
              <a:t>Ve</a:t>
            </a:r>
            <a:endParaRPr lang="en-US" dirty="0"/>
          </a:p>
        </p:txBody>
      </p:sp>
      <p:pic>
        <p:nvPicPr>
          <p:cNvPr id="11" name="Picture 10" descr="Word cloud for Negative equity"/>
          <p:cNvPicPr>
            <a:picLocks noChangeAspect="1" noChangeArrowheads="1"/>
          </p:cNvPicPr>
          <p:nvPr/>
        </p:nvPicPr>
        <p:blipFill>
          <a:blip r:embed="rId7" cstate="print"/>
          <a:srcRect/>
          <a:stretch>
            <a:fillRect/>
          </a:stretch>
        </p:blipFill>
        <p:spPr bwMode="auto">
          <a:xfrm>
            <a:off x="2411760" y="4797152"/>
            <a:ext cx="936104" cy="1440160"/>
          </a:xfrm>
          <a:prstGeom prst="rect">
            <a:avLst/>
          </a:prstGeom>
          <a:noFill/>
        </p:spPr>
      </p:pic>
      <p:pic>
        <p:nvPicPr>
          <p:cNvPr id="12" name="Picture 8" descr="negative equity sign illustration"/>
          <p:cNvPicPr>
            <a:picLocks noChangeAspect="1" noChangeArrowheads="1"/>
          </p:cNvPicPr>
          <p:nvPr/>
        </p:nvPicPr>
        <p:blipFill>
          <a:blip r:embed="rId8" cstate="print"/>
          <a:srcRect/>
          <a:stretch>
            <a:fillRect/>
          </a:stretch>
        </p:blipFill>
        <p:spPr bwMode="auto">
          <a:xfrm>
            <a:off x="1177896" y="4797152"/>
            <a:ext cx="1089848" cy="1440160"/>
          </a:xfrm>
          <a:prstGeom prst="rect">
            <a:avLst/>
          </a:prstGeom>
          <a:noFill/>
        </p:spPr>
      </p:pic>
      <p:pic>
        <p:nvPicPr>
          <p:cNvPr id="13" name="Picture 6" descr="Promising Strategies"/>
          <p:cNvPicPr>
            <a:picLocks noChangeAspect="1" noChangeArrowheads="1"/>
          </p:cNvPicPr>
          <p:nvPr/>
        </p:nvPicPr>
        <p:blipFill>
          <a:blip r:embed="rId9" cstate="print"/>
          <a:srcRect/>
          <a:stretch>
            <a:fillRect/>
          </a:stretch>
        </p:blipFill>
        <p:spPr bwMode="auto">
          <a:xfrm>
            <a:off x="3923929" y="4581129"/>
            <a:ext cx="1761086" cy="504055"/>
          </a:xfrm>
          <a:prstGeom prst="rect">
            <a:avLst/>
          </a:prstGeom>
          <a:noFill/>
        </p:spPr>
      </p:pic>
      <p:pic>
        <p:nvPicPr>
          <p:cNvPr id="14" name="Picture 2" descr="Strategies for Reducing Health Disparities"/>
          <p:cNvPicPr>
            <a:picLocks noChangeAspect="1" noChangeArrowheads="1"/>
          </p:cNvPicPr>
          <p:nvPr/>
        </p:nvPicPr>
        <p:blipFill>
          <a:blip r:embed="rId10" cstate="print"/>
          <a:srcRect/>
          <a:stretch>
            <a:fillRect/>
          </a:stretch>
        </p:blipFill>
        <p:spPr bwMode="auto">
          <a:xfrm>
            <a:off x="3635896" y="5085184"/>
            <a:ext cx="2160240" cy="1253413"/>
          </a:xfrm>
          <a:prstGeom prst="rect">
            <a:avLst/>
          </a:prstGeom>
          <a:noFill/>
        </p:spPr>
      </p:pic>
      <p:pic>
        <p:nvPicPr>
          <p:cNvPr id="15" name="Picture 12" descr="financial Return on equity written "/>
          <p:cNvPicPr>
            <a:picLocks noChangeAspect="1" noChangeArrowheads="1"/>
          </p:cNvPicPr>
          <p:nvPr/>
        </p:nvPicPr>
        <p:blipFill>
          <a:blip r:embed="rId11" cstate="print"/>
          <a:srcRect/>
          <a:stretch>
            <a:fillRect/>
          </a:stretch>
        </p:blipFill>
        <p:spPr bwMode="auto">
          <a:xfrm>
            <a:off x="7512326" y="4797152"/>
            <a:ext cx="1452162" cy="1584177"/>
          </a:xfrm>
          <a:prstGeom prst="rect">
            <a:avLst/>
          </a:prstGeom>
          <a:noFill/>
        </p:spPr>
      </p:pic>
      <p:pic>
        <p:nvPicPr>
          <p:cNvPr id="16" name="Picture 2" descr="Promising Strategies"/>
          <p:cNvPicPr>
            <a:picLocks noChangeAspect="1" noChangeArrowheads="1"/>
          </p:cNvPicPr>
          <p:nvPr/>
        </p:nvPicPr>
        <p:blipFill>
          <a:blip r:embed="rId12" cstate="print"/>
          <a:srcRect/>
          <a:stretch>
            <a:fillRect/>
          </a:stretch>
        </p:blipFill>
        <p:spPr bwMode="auto">
          <a:xfrm>
            <a:off x="5940152" y="4941168"/>
            <a:ext cx="1368152" cy="1368152"/>
          </a:xfrm>
          <a:prstGeom prst="rect">
            <a:avLst/>
          </a:prstGeom>
          <a:noFill/>
        </p:spPr>
      </p:pic>
      <p:sp>
        <p:nvSpPr>
          <p:cNvPr id="18" name="مستطيل 17"/>
          <p:cNvSpPr/>
          <p:nvPr/>
        </p:nvSpPr>
        <p:spPr>
          <a:xfrm>
            <a:off x="16656" y="3264099"/>
            <a:ext cx="2055014"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400" b="1" dirty="0" smtClean="0"/>
              <a:t>centerpiece , courtesy </a:t>
            </a:r>
            <a:endParaRPr lang="en-US" sz="1400" b="1" dirty="0"/>
          </a:p>
        </p:txBody>
      </p:sp>
      <p:pic>
        <p:nvPicPr>
          <p:cNvPr id="10241" name="Picture 1" descr="C:\Users\win7\Pictures\Quran.gif"/>
          <p:cNvPicPr>
            <a:picLocks noChangeAspect="1" noChangeArrowheads="1"/>
          </p:cNvPicPr>
          <p:nvPr/>
        </p:nvPicPr>
        <p:blipFill>
          <a:blip r:embed="rId13" cstate="print"/>
          <a:srcRect/>
          <a:stretch>
            <a:fillRect/>
          </a:stretch>
        </p:blipFill>
        <p:spPr bwMode="auto">
          <a:xfrm>
            <a:off x="7643866" y="2928934"/>
            <a:ext cx="1500166" cy="642942"/>
          </a:xfrm>
          <a:prstGeom prst="rect">
            <a:avLst/>
          </a:prstGeom>
          <a:noFill/>
        </p:spPr>
      </p:pic>
      <p:sp>
        <p:nvSpPr>
          <p:cNvPr id="19" name="مستطيل 18"/>
          <p:cNvSpPr/>
          <p:nvPr/>
        </p:nvSpPr>
        <p:spPr>
          <a:xfrm>
            <a:off x="-8014" y="500042"/>
            <a:ext cx="9152014"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600" b="1" dirty="0" smtClean="0">
                <a:solidFill>
                  <a:srgbClr val="503608"/>
                </a:solidFill>
                <a:ea typeface="Times New Roman" pitchFamily="18" charset="0"/>
                <a:cs typeface="Times New Roman" pitchFamily="18" charset="0"/>
              </a:rPr>
              <a:t>Disparities = differences_ dissimilarity \ Inequalities = discrimination </a:t>
            </a:r>
            <a:r>
              <a:rPr lang="ar-SA" sz="1600" b="1" dirty="0" smtClean="0">
                <a:solidFill>
                  <a:srgbClr val="503608"/>
                </a:solidFill>
                <a:ea typeface="Times New Roman" pitchFamily="18" charset="0"/>
                <a:cs typeface="Times New Roman" pitchFamily="18" charset="0"/>
              </a:rPr>
              <a:t> </a:t>
            </a:r>
            <a:r>
              <a:rPr lang="ar-SA" sz="1600" b="1" dirty="0" smtClean="0">
                <a:solidFill>
                  <a:srgbClr val="503608"/>
                </a:solidFill>
                <a:latin typeface="Monotype Koufi" pitchFamily="2" charset="-78"/>
                <a:ea typeface="Monotype Koufi" pitchFamily="2" charset="-78"/>
                <a:cs typeface="Monotype Koufi" pitchFamily="2" charset="-78"/>
              </a:rPr>
              <a:t>لا لا للتميز والعنصرية </a:t>
            </a:r>
            <a:r>
              <a:rPr lang="en-US" sz="1600" b="1" dirty="0" smtClean="0">
                <a:solidFill>
                  <a:srgbClr val="503608"/>
                </a:solidFill>
                <a:ea typeface="Monotype Koufi" pitchFamily="2" charset="-78"/>
                <a:cs typeface="Monotype Koufi" pitchFamily="2" charset="-78"/>
              </a:rPr>
              <a:t>  </a:t>
            </a:r>
            <a:endParaRPr lang="ar-SA" sz="1600" dirty="0">
              <a:latin typeface="Monotype Koufi" pitchFamily="2" charset="-78"/>
              <a:ea typeface="Monotype Koufi" pitchFamily="2" charset="-78"/>
              <a:cs typeface="Monotype Koufi" pitchFamily="2" charset="-78"/>
            </a:endParaRPr>
          </a:p>
        </p:txBody>
      </p:sp>
      <p:sp>
        <p:nvSpPr>
          <p:cNvPr id="20" name="مستطيل 19"/>
          <p:cNvSpPr/>
          <p:nvPr/>
        </p:nvSpPr>
        <p:spPr>
          <a:xfrm>
            <a:off x="357158" y="2571745"/>
            <a:ext cx="8794856" cy="30777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400" b="1" dirty="0" smtClean="0">
                <a:solidFill>
                  <a:srgbClr val="503608"/>
                </a:solidFill>
                <a:ea typeface="Times New Roman" pitchFamily="18" charset="0"/>
                <a:cs typeface="Times New Roman" pitchFamily="18" charset="0"/>
              </a:rPr>
              <a:t>Free Disparity _ Inequality Health </a:t>
            </a:r>
            <a:r>
              <a:rPr lang="en-US" sz="1400" b="1" dirty="0" err="1" smtClean="0">
                <a:solidFill>
                  <a:srgbClr val="503608"/>
                </a:solidFill>
                <a:ea typeface="Times New Roman" pitchFamily="18" charset="0"/>
                <a:cs typeface="Times New Roman" pitchFamily="18" charset="0"/>
              </a:rPr>
              <a:t>Education_Healthcare</a:t>
            </a:r>
            <a:r>
              <a:rPr lang="en-US" sz="1400" b="1" dirty="0" smtClean="0">
                <a:solidFill>
                  <a:srgbClr val="503608"/>
                </a:solidFill>
                <a:ea typeface="Times New Roman" pitchFamily="18" charset="0"/>
                <a:cs typeface="Times New Roman" pitchFamily="18" charset="0"/>
              </a:rPr>
              <a:t> </a:t>
            </a:r>
            <a:r>
              <a:rPr lang="ar-SA" sz="1400" b="1" dirty="0" smtClean="0">
                <a:solidFill>
                  <a:srgbClr val="503608"/>
                </a:solidFill>
                <a:ea typeface="Times New Roman" pitchFamily="18" charset="0"/>
                <a:cs typeface="Times New Roman" pitchFamily="18" charset="0"/>
              </a:rPr>
              <a:t>نحو تثقيف ورعاية صحية بلا تمييز  خالية من العنصرية و واسطة </a:t>
            </a:r>
            <a:r>
              <a:rPr lang="en-US" sz="1400" b="1" dirty="0" smtClean="0">
                <a:solidFill>
                  <a:srgbClr val="503608"/>
                </a:solidFill>
                <a:ea typeface="Monotype Koufi" pitchFamily="2" charset="-78"/>
                <a:cs typeface="Monotype Koufi" pitchFamily="2" charset="-78"/>
              </a:rPr>
              <a:t>  </a:t>
            </a:r>
            <a:endParaRPr lang="ar-SA" sz="1400" dirty="0">
              <a:latin typeface="Monotype Koufi" pitchFamily="2" charset="-78"/>
              <a:ea typeface="Monotype Koufi" pitchFamily="2" charset="-78"/>
              <a:cs typeface="Monotype Koufi" pitchFamily="2" charset="-78"/>
            </a:endParaRPr>
          </a:p>
        </p:txBody>
      </p:sp>
      <p:sp>
        <p:nvSpPr>
          <p:cNvPr id="21" name="مستطيل 20"/>
          <p:cNvSpPr/>
          <p:nvPr/>
        </p:nvSpPr>
        <p:spPr>
          <a:xfrm>
            <a:off x="563946" y="857232"/>
            <a:ext cx="1824537" cy="338554"/>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1600" b="1" dirty="0" smtClean="0">
                <a:solidFill>
                  <a:srgbClr val="503608"/>
                </a:solidFill>
                <a:ea typeface="Times New Roman" pitchFamily="18" charset="0"/>
                <a:cs typeface="Times New Roman" pitchFamily="18" charset="0"/>
              </a:rPr>
              <a:t>JOHALISCOOHE</a:t>
            </a:r>
            <a:endParaRPr lang="ar-SA" sz="1600" dirty="0"/>
          </a:p>
        </p:txBody>
      </p:sp>
      <p:sp>
        <p:nvSpPr>
          <p:cNvPr id="22" name="مستطيل 21"/>
          <p:cNvSpPr/>
          <p:nvPr/>
        </p:nvSpPr>
        <p:spPr>
          <a:xfrm>
            <a:off x="6993366" y="857232"/>
            <a:ext cx="1824537" cy="338554"/>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1600" b="1" dirty="0" smtClean="0">
                <a:solidFill>
                  <a:srgbClr val="503608"/>
                </a:solidFill>
                <a:ea typeface="Times New Roman" pitchFamily="18" charset="0"/>
                <a:cs typeface="Times New Roman" pitchFamily="18" charset="0"/>
              </a:rPr>
              <a:t>JOHALISCOOHE</a:t>
            </a:r>
            <a:endParaRPr lang="ar-SA" sz="1600" dirty="0"/>
          </a:p>
        </p:txBody>
      </p:sp>
    </p:spTree>
  </p:cSld>
  <p:clrMapOvr>
    <a:masterClrMapping/>
  </p:clrMapOvr>
  <p:transition>
    <p:push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46</a:t>
            </a:fld>
            <a:endParaRPr lang="en-US" dirty="0"/>
          </a:p>
        </p:txBody>
      </p:sp>
      <p:sp>
        <p:nvSpPr>
          <p:cNvPr id="1025" name="Rectangle 1"/>
          <p:cNvSpPr>
            <a:spLocks noChangeArrowheads="1"/>
          </p:cNvSpPr>
          <p:nvPr/>
        </p:nvSpPr>
        <p:spPr bwMode="auto">
          <a:xfrm>
            <a:off x="755576" y="700241"/>
            <a:ext cx="8064896" cy="2800767"/>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effectLst/>
                <a:latin typeface="Times New Roman" pitchFamily="18" charset="0"/>
                <a:ea typeface="Times New Roman" pitchFamily="18" charset="0"/>
                <a:cs typeface="Times New Roman" pitchFamily="18" charset="0"/>
              </a:rPr>
              <a:t>CDC and its partners work to </a:t>
            </a:r>
            <a:r>
              <a:rPr kumimoji="0" lang="en-US" sz="2400" b="1" i="0" u="none" strike="noStrike" cap="none" normalizeH="0" baseline="0" dirty="0" smtClean="0">
                <a:ln>
                  <a:noFill/>
                </a:ln>
                <a:effectLst/>
                <a:latin typeface="Times New Roman" pitchFamily="18" charset="0"/>
                <a:ea typeface="Times New Roman" pitchFamily="18" charset="0"/>
                <a:cs typeface="Times New Roman" pitchFamily="18" charset="0"/>
              </a:rPr>
              <a:t>identify and address the factors that lead to health disparities</a:t>
            </a:r>
            <a:r>
              <a:rPr kumimoji="0" lang="en-US" sz="2000" b="1" i="0" u="none" strike="noStrike" cap="none" normalizeH="0" baseline="0" dirty="0" smtClean="0">
                <a:ln>
                  <a:noFill/>
                </a:ln>
                <a:effectLst/>
                <a:latin typeface="Times New Roman" pitchFamily="18" charset="0"/>
                <a:ea typeface="Times New Roman" pitchFamily="18" charset="0"/>
                <a:cs typeface="Times New Roman" pitchFamily="18" charset="0"/>
              </a:rPr>
              <a:t> among </a:t>
            </a:r>
            <a:r>
              <a:rPr kumimoji="0" lang="en-US" sz="2400" b="1" i="1" u="none" strike="noStrike" cap="none" normalizeH="0" baseline="0" dirty="0" smtClean="0">
                <a:ln>
                  <a:noFill/>
                </a:ln>
                <a:effectLst/>
                <a:latin typeface="Times New Roman" pitchFamily="18" charset="0"/>
                <a:ea typeface="Times New Roman" pitchFamily="18" charset="0"/>
                <a:cs typeface="Times New Roman" pitchFamily="18" charset="0"/>
              </a:rPr>
              <a:t>racial, ethnic, geographic, socioeconomic, and other groups</a:t>
            </a:r>
            <a:r>
              <a:rPr kumimoji="0" lang="en-US" sz="2400" b="1" i="0" u="none" strike="noStrike" cap="none" normalizeH="0" baseline="0" dirty="0" smtClean="0">
                <a:ln>
                  <a:noFill/>
                </a:ln>
                <a:effectLst/>
                <a:latin typeface="Times New Roman" pitchFamily="18" charset="0"/>
                <a:ea typeface="Times New Roman" pitchFamily="18" charset="0"/>
                <a:cs typeface="Times New Roman" pitchFamily="18" charset="0"/>
              </a:rPr>
              <a:t> so that </a:t>
            </a:r>
            <a:r>
              <a:rPr kumimoji="0" lang="en-US" sz="2400" b="1" i="1" u="none" strike="noStrike" cap="none" normalizeH="0" baseline="0" dirty="0" smtClean="0">
                <a:ln>
                  <a:noFill/>
                </a:ln>
                <a:effectLst/>
                <a:latin typeface="Times New Roman" pitchFamily="18" charset="0"/>
                <a:ea typeface="Times New Roman" pitchFamily="18" charset="0"/>
                <a:cs typeface="Times New Roman" pitchFamily="18" charset="0"/>
              </a:rPr>
              <a:t>barriers to health equity must be removed</a:t>
            </a:r>
            <a:r>
              <a:rPr kumimoji="0" lang="en-US" sz="2000" b="1" i="1" u="none" strike="noStrike" cap="none" normalizeH="0" baseline="0" dirty="0" smtClean="0">
                <a:ln>
                  <a:noFill/>
                </a:ln>
                <a:effectLst/>
                <a:latin typeface="Times New Roman" pitchFamily="18" charset="0"/>
                <a:ea typeface="Times New Roman" pitchFamily="18" charset="0"/>
                <a:cs typeface="Times New Roman" pitchFamily="18" charset="0"/>
              </a:rPr>
              <a:t>. </a:t>
            </a:r>
            <a:endParaRPr kumimoji="0" lang="en-US" sz="2000" b="0" i="0" u="none" strike="noStrike" cap="none" normalizeH="0" baseline="0" dirty="0" smtClean="0">
              <a:ln>
                <a:noFill/>
              </a:ln>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1" i="1" u="none" strike="noStrike" cap="none" normalizeH="0" baseline="0" dirty="0" smtClean="0">
                <a:ln>
                  <a:noFill/>
                </a:ln>
                <a:effectLst/>
                <a:latin typeface="Times New Roman" pitchFamily="18" charset="0"/>
                <a:ea typeface="Times New Roman" pitchFamily="18" charset="0"/>
                <a:cs typeface="Times New Roman" pitchFamily="18" charset="0"/>
              </a:rPr>
              <a:t>The first step in this process is to shine a bright light on the probl</a:t>
            </a:r>
            <a:r>
              <a:rPr kumimoji="0" lang="en-US" sz="2000" b="1" i="0" u="none" strike="noStrike" cap="none" normalizeH="0" baseline="0" dirty="0" smtClean="0">
                <a:ln>
                  <a:noFill/>
                </a:ln>
                <a:effectLst/>
                <a:latin typeface="Times New Roman" pitchFamily="18" charset="0"/>
                <a:ea typeface="Times New Roman" pitchFamily="18" charset="0"/>
                <a:cs typeface="Times New Roman" pitchFamily="18" charset="0"/>
              </a:rPr>
              <a:t>ems to be solved. Providing accurate, useful data on the causes of illness and death in the United States and across the world is a foundation of CDC's mission and work.</a:t>
            </a:r>
            <a:endParaRPr kumimoji="0" lang="en-US" sz="2000" b="0" i="0" u="none" strike="noStrike" cap="none" normalizeH="0" baseline="0" dirty="0" smtClean="0">
              <a:ln>
                <a:noFill/>
              </a:ln>
              <a:effectLst/>
              <a:latin typeface="Times New Roman" pitchFamily="18" charset="0"/>
              <a:cs typeface="Times New Roman" pitchFamily="18" charset="0"/>
            </a:endParaRPr>
          </a:p>
        </p:txBody>
      </p:sp>
      <p:sp>
        <p:nvSpPr>
          <p:cNvPr id="1026" name="Rectangle 2"/>
          <p:cNvSpPr>
            <a:spLocks noChangeArrowheads="1"/>
          </p:cNvSpPr>
          <p:nvPr/>
        </p:nvSpPr>
        <p:spPr bwMode="auto">
          <a:xfrm>
            <a:off x="971600" y="3682767"/>
            <a:ext cx="7776864" cy="2554545"/>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Times New Roman" pitchFamily="18" charset="0"/>
                <a:ea typeface="Times New Roman" pitchFamily="18" charset="0"/>
                <a:cs typeface="Times New Roman" pitchFamily="18" charset="0"/>
              </a:rPr>
              <a:t>The </a:t>
            </a:r>
            <a:r>
              <a:rPr kumimoji="0" lang="en-US" sz="2000" b="0" i="1" u="none" strike="noStrike" cap="none" normalizeH="0" baseline="0" dirty="0" smtClean="0">
                <a:ln>
                  <a:noFill/>
                </a:ln>
                <a:effectLst/>
                <a:latin typeface="Times New Roman" pitchFamily="18" charset="0"/>
                <a:ea typeface="Times New Roman" pitchFamily="18" charset="0"/>
                <a:cs typeface="Times New Roman" pitchFamily="18" charset="0"/>
              </a:rPr>
              <a:t>CDC Health Disparities and Inequalities Report - United States, 2013</a:t>
            </a:r>
            <a:r>
              <a:rPr kumimoji="0" lang="en-US" sz="2000" b="0" i="0" u="none" strike="noStrike" cap="none" normalizeH="0" baseline="0" dirty="0" smtClean="0">
                <a:ln>
                  <a:noFill/>
                </a:ln>
                <a:effectLst/>
                <a:latin typeface="Times New Roman" pitchFamily="18" charset="0"/>
                <a:ea typeface="Times New Roman" pitchFamily="18" charset="0"/>
                <a:cs typeface="Times New Roman" pitchFamily="18" charset="0"/>
              </a:rPr>
              <a:t>, published in CDC’s </a:t>
            </a:r>
            <a:r>
              <a:rPr kumimoji="0" lang="en-US" sz="2000" b="0" i="1" u="none" strike="noStrike" cap="none" normalizeH="0" baseline="0" dirty="0" smtClean="0">
                <a:ln>
                  <a:noFill/>
                </a:ln>
                <a:effectLst/>
                <a:latin typeface="Times New Roman" pitchFamily="18" charset="0"/>
                <a:ea typeface="Times New Roman" pitchFamily="18" charset="0"/>
                <a:cs typeface="Times New Roman" pitchFamily="18" charset="0"/>
                <a:hlinkClick r:id="rId2"/>
              </a:rPr>
              <a:t>Morbidity and Mortality Weekly Report (MMWR)</a:t>
            </a:r>
            <a:r>
              <a:rPr kumimoji="0" lang="en-US" sz="2000" b="0" i="0" u="none" strike="noStrike" cap="none" normalizeH="0" baseline="0" dirty="0" smtClean="0">
                <a:ln>
                  <a:noFill/>
                </a:ln>
                <a:effectLst/>
                <a:latin typeface="Times New Roman" pitchFamily="18" charset="0"/>
                <a:ea typeface="Times New Roman" pitchFamily="18" charset="0"/>
                <a:cs typeface="Times New Roman" pitchFamily="18" charset="0"/>
              </a:rPr>
              <a:t>, is the second consolidated assessment that highlights health disparities and inequalities across </a:t>
            </a:r>
            <a:r>
              <a:rPr kumimoji="0" lang="en-US" sz="2000" b="0" i="1" u="none" strike="noStrike" cap="none" normalizeH="0" baseline="0" dirty="0" smtClean="0">
                <a:ln>
                  <a:noFill/>
                </a:ln>
                <a:effectLst/>
                <a:latin typeface="Times New Roman" pitchFamily="18" charset="0"/>
                <a:ea typeface="Times New Roman" pitchFamily="18" charset="0"/>
                <a:cs typeface="Times New Roman" pitchFamily="18" charset="0"/>
              </a:rPr>
              <a:t>a wide range of diseases, behavioral risk factors, environmental exposures, social determinants, and health-care access by sex, race and ethnicity, income, education, disability status and other social characteristics.</a:t>
            </a:r>
            <a:r>
              <a:rPr kumimoji="0" lang="en-US" sz="2000" b="0" i="0" u="none" strike="noStrike" cap="none" normalizeH="0" baseline="0" dirty="0" smtClean="0">
                <a:ln>
                  <a:noFill/>
                </a:ln>
                <a:effectLst/>
                <a:latin typeface="Times New Roman" pitchFamily="18" charset="0"/>
                <a:ea typeface="Times New Roman" pitchFamily="18" charset="0"/>
                <a:cs typeface="Times New Roman" pitchFamily="18" charset="0"/>
              </a:rPr>
              <a:t> It provides new data for 19 of the topics published in 2011 and presents 10 new topics.</a:t>
            </a:r>
            <a:endParaRPr kumimoji="0" lang="en-US" sz="2000" b="0" i="0" u="none" strike="noStrike" cap="none" normalizeH="0" baseline="0" dirty="0" smtClean="0">
              <a:ln>
                <a:noFill/>
              </a:ln>
              <a:effectLst/>
              <a:latin typeface="Times New Roman" pitchFamily="18" charset="0"/>
              <a:cs typeface="Times New Roman" pitchFamily="18" charset="0"/>
            </a:endParaRPr>
          </a:p>
        </p:txBody>
      </p:sp>
      <p:pic>
        <p:nvPicPr>
          <p:cNvPr id="11" name="صورة 10" descr="CDC Health Disparities &amp; Inequalities Report 2013">
            <a:hlinkClick r:id="rId3"/>
          </p:cNvPr>
          <p:cNvPicPr/>
          <p:nvPr/>
        </p:nvPicPr>
        <p:blipFill>
          <a:blip r:embed="rId4" cstate="print"/>
          <a:srcRect/>
          <a:stretch>
            <a:fillRect/>
          </a:stretch>
        </p:blipFill>
        <p:spPr bwMode="auto">
          <a:xfrm>
            <a:off x="0" y="0"/>
            <a:ext cx="683568" cy="6926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12" descr="financial Return on equity written "/>
          <p:cNvPicPr>
            <a:picLocks noChangeAspect="1" noChangeArrowheads="1"/>
          </p:cNvPicPr>
          <p:nvPr/>
        </p:nvPicPr>
        <p:blipFill>
          <a:blip r:embed="rId5" cstate="print"/>
          <a:srcRect/>
          <a:stretch>
            <a:fillRect/>
          </a:stretch>
        </p:blipFill>
        <p:spPr bwMode="auto">
          <a:xfrm>
            <a:off x="8671556" y="72009"/>
            <a:ext cx="472444" cy="51539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push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a:xfrm>
            <a:off x="6937375" y="6265118"/>
            <a:ext cx="1901825" cy="476250"/>
          </a:xfrm>
        </p:spPr>
        <p:txBody>
          <a:bodyPr/>
          <a:lstStyle/>
          <a:p>
            <a:pPr>
              <a:defRPr/>
            </a:pPr>
            <a:fld id="{978C93D2-0CD3-44E6-B74B-98515F7048D2}" type="slidenum">
              <a:rPr lang="ar-SA" smtClean="0"/>
              <a:pPr>
                <a:defRPr/>
              </a:pPr>
              <a:t>47</a:t>
            </a:fld>
            <a:endParaRPr lang="en-US"/>
          </a:p>
        </p:txBody>
      </p:sp>
      <p:sp>
        <p:nvSpPr>
          <p:cNvPr id="77826" name="Rectangle 2"/>
          <p:cNvSpPr>
            <a:spLocks noChangeArrowheads="1"/>
          </p:cNvSpPr>
          <p:nvPr/>
        </p:nvSpPr>
        <p:spPr bwMode="auto">
          <a:xfrm>
            <a:off x="1115616" y="332656"/>
            <a:ext cx="7344816" cy="2645425"/>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Times New Roman" pitchFamily="18" charset="0"/>
                <a:ea typeface="Times New Roman" pitchFamily="18" charset="0"/>
                <a:cs typeface="Times New Roman" pitchFamily="18" charset="0"/>
              </a:rPr>
              <a:t>The report provides analysis and reporting of recent trends and </a:t>
            </a:r>
            <a:r>
              <a:rPr kumimoji="0" lang="en-US" sz="2000" b="1" i="1" u="none" strike="noStrike" cap="none" normalizeH="0" baseline="0" dirty="0" smtClean="0">
                <a:ln>
                  <a:noFill/>
                </a:ln>
                <a:effectLst/>
                <a:latin typeface="Times New Roman" pitchFamily="18" charset="0"/>
                <a:ea typeface="Times New Roman" pitchFamily="18" charset="0"/>
                <a:cs typeface="Times New Roman" pitchFamily="18" charset="0"/>
              </a:rPr>
              <a:t>ongoing variations in health disparities and inequalities for selected social and health indicators.</a:t>
            </a:r>
            <a:r>
              <a:rPr kumimoji="0" lang="en-US" sz="2000" b="0" i="0" u="none" strike="noStrike" cap="none" normalizeH="0" baseline="0" dirty="0" smtClean="0">
                <a:ln>
                  <a:noFill/>
                </a:ln>
                <a:effectLst/>
                <a:latin typeface="Times New Roman" pitchFamily="18" charset="0"/>
                <a:ea typeface="Times New Roman" pitchFamily="18" charset="0"/>
                <a:cs typeface="Times New Roman" pitchFamily="18" charset="0"/>
              </a:rPr>
              <a:t> This is </a:t>
            </a:r>
            <a:r>
              <a:rPr kumimoji="0" lang="en-US" sz="2000" b="1" i="0" u="none" strike="noStrike" cap="none" normalizeH="0" baseline="0" dirty="0" smtClean="0">
                <a:ln>
                  <a:noFill/>
                </a:ln>
                <a:effectLst/>
                <a:latin typeface="Times New Roman" pitchFamily="18" charset="0"/>
                <a:ea typeface="Times New Roman" pitchFamily="18" charset="0"/>
                <a:cs typeface="Times New Roman" pitchFamily="18" charset="0"/>
              </a:rPr>
              <a:t>important</a:t>
            </a:r>
            <a:r>
              <a:rPr kumimoji="0" lang="en-US" sz="2000" b="0" i="0" u="none" strike="noStrike" cap="none" normalizeH="0" baseline="0" dirty="0" smtClean="0">
                <a:ln>
                  <a:noFill/>
                </a:ln>
                <a:effectLst/>
                <a:latin typeface="Times New Roman" pitchFamily="18" charset="0"/>
                <a:ea typeface="Times New Roman" pitchFamily="18" charset="0"/>
                <a:cs typeface="Times New Roman" pitchFamily="18" charset="0"/>
              </a:rPr>
              <a:t> for </a:t>
            </a:r>
            <a:r>
              <a:rPr kumimoji="0" lang="en-US" sz="2000" b="1" i="1" u="none" strike="noStrike" cap="none" normalizeH="0" baseline="0" dirty="0" smtClean="0">
                <a:ln>
                  <a:noFill/>
                </a:ln>
                <a:effectLst/>
                <a:latin typeface="Times New Roman" pitchFamily="18" charset="0"/>
                <a:ea typeface="Times New Roman" pitchFamily="18" charset="0"/>
                <a:cs typeface="Times New Roman" pitchFamily="18" charset="0"/>
              </a:rPr>
              <a:t>encouraging action and facilitating accountability to reduce modifiable disparities by using interventions that are effective and scalable.</a:t>
            </a:r>
            <a:r>
              <a:rPr kumimoji="0" lang="en-US" sz="2000" b="0" i="0" u="none" strike="noStrike" cap="none" normalizeH="0" baseline="0" dirty="0" smtClean="0">
                <a:ln>
                  <a:noFill/>
                </a:ln>
                <a:effectLst/>
                <a:latin typeface="Times New Roman" pitchFamily="18" charset="0"/>
                <a:ea typeface="Times New Roman" pitchFamily="18" charset="0"/>
                <a:cs typeface="Times New Roman" pitchFamily="18" charset="0"/>
              </a:rPr>
              <a:t> The report also underscores the need for more consistent data on population characteristics that have often been lacking in health surveys such as disability status and sexual</a:t>
            </a:r>
            <a:r>
              <a:rPr kumimoji="0" lang="en-US" sz="2000" b="0" i="0" u="none" strike="noStrike" cap="none" normalizeH="0" dirty="0" smtClean="0">
                <a:ln>
                  <a:noFill/>
                </a:ln>
                <a:effectLst/>
                <a:latin typeface="Times New Roman" pitchFamily="18" charset="0"/>
                <a:ea typeface="Times New Roman" pitchFamily="18" charset="0"/>
                <a:cs typeface="Times New Roman" pitchFamily="18" charset="0"/>
              </a:rPr>
              <a:t> o</a:t>
            </a:r>
            <a:r>
              <a:rPr kumimoji="0" lang="en-US" sz="2000" b="0" i="0" u="none" strike="noStrike" cap="none" normalizeH="0" baseline="0" dirty="0" smtClean="0">
                <a:ln>
                  <a:noFill/>
                </a:ln>
                <a:effectLst/>
                <a:latin typeface="Times New Roman" pitchFamily="18" charset="0"/>
                <a:ea typeface="Times New Roman" pitchFamily="18" charset="0"/>
                <a:cs typeface="Times New Roman" pitchFamily="18" charset="0"/>
              </a:rPr>
              <a:t>rientation.</a:t>
            </a:r>
            <a:endParaRPr kumimoji="0" lang="en-US" sz="2000" b="0" i="0" u="none" strike="noStrike" cap="none" normalizeH="0" baseline="0" dirty="0" smtClean="0">
              <a:ln>
                <a:noFill/>
              </a:ln>
              <a:effectLst/>
              <a:latin typeface="Times New Roman" pitchFamily="18" charset="0"/>
              <a:cs typeface="Times New Roman" pitchFamily="18" charset="0"/>
            </a:endParaRPr>
          </a:p>
        </p:txBody>
      </p:sp>
      <p:pic>
        <p:nvPicPr>
          <p:cNvPr id="77825" name="صورة 2" descr="elder disabled silhouette"/>
          <p:cNvPicPr>
            <a:picLocks noChangeAspect="1" noChangeArrowheads="1"/>
          </p:cNvPicPr>
          <p:nvPr/>
        </p:nvPicPr>
        <p:blipFill>
          <a:blip r:embed="rId3" cstate="print"/>
          <a:srcRect/>
          <a:stretch>
            <a:fillRect/>
          </a:stretch>
        </p:blipFill>
        <p:spPr bwMode="auto">
          <a:xfrm>
            <a:off x="323528" y="4293096"/>
            <a:ext cx="827584" cy="939056"/>
          </a:xfrm>
          <a:prstGeom prst="rect">
            <a:avLst/>
          </a:prstGeom>
          <a:noFill/>
        </p:spPr>
      </p:pic>
      <p:sp>
        <p:nvSpPr>
          <p:cNvPr id="77827" name="Rectangle 3"/>
          <p:cNvSpPr>
            <a:spLocks noChangeArrowheads="1"/>
          </p:cNvSpPr>
          <p:nvPr/>
        </p:nvSpPr>
        <p:spPr bwMode="auto">
          <a:xfrm>
            <a:off x="1187624" y="3356992"/>
            <a:ext cx="7596336" cy="286232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rtl="0"/>
            <a:r>
              <a:rPr kumimoji="0" lang="en-US" sz="2000" b="1" i="0" u="none" strike="noStrike" cap="none" normalizeH="0" baseline="0" dirty="0" smtClean="0">
                <a:ln>
                  <a:noFill/>
                </a:ln>
                <a:solidFill>
                  <a:srgbClr val="503608"/>
                </a:solidFill>
                <a:effectLst/>
                <a:latin typeface="Times New Roman" pitchFamily="18" charset="0"/>
                <a:ea typeface="Times New Roman" pitchFamily="18" charset="0"/>
                <a:cs typeface="Times New Roman" pitchFamily="18" charset="0"/>
              </a:rPr>
              <a:t>Disparities </a:t>
            </a:r>
            <a:r>
              <a:rPr lang="ar-SA" sz="1600" b="1" dirty="0" smtClean="0">
                <a:solidFill>
                  <a:srgbClr val="503608"/>
                </a:solidFill>
                <a:latin typeface="Times New Roman" pitchFamily="18" charset="0"/>
                <a:ea typeface="Times New Roman" pitchFamily="18" charset="0"/>
                <a:cs typeface="Times New Roman" pitchFamily="18" charset="0"/>
              </a:rPr>
              <a:t>تباين_تفاوت</a:t>
            </a:r>
            <a:r>
              <a:rPr kumimoji="0" lang="en-US" sz="2000" b="1" i="0" u="none" strike="noStrike" cap="none" normalizeH="0" baseline="0" dirty="0" smtClean="0">
                <a:ln>
                  <a:noFill/>
                </a:ln>
                <a:solidFill>
                  <a:srgbClr val="503608"/>
                </a:solidFill>
                <a:effectLst/>
                <a:latin typeface="Times New Roman" pitchFamily="18" charset="0"/>
                <a:ea typeface="Times New Roman" pitchFamily="18" charset="0"/>
                <a:cs typeface="Times New Roman" pitchFamily="18" charset="0"/>
              </a:rPr>
              <a:t> Examined</a:t>
            </a:r>
            <a:endParaRPr kumimoji="0" lang="en-US" sz="20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The latest report looks at disparities in deaths and illness, use of health care, behavioral risk factors for disease, environmental hazards, and social determinants of health at the national level. This year’s report contains </a:t>
            </a:r>
            <a:r>
              <a:rPr kumimoji="0" lang="en-US"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10 new topics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including </a:t>
            </a:r>
            <a:r>
              <a:rPr kumimoji="0" lang="en-US" sz="20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activity limitations </a:t>
            </a:r>
            <a:r>
              <a:rPr kumimoji="0" lang="en-US"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due to </a:t>
            </a:r>
            <a:r>
              <a:rPr kumimoji="0" lang="en-US" sz="20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chronic diseases,</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0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asthma attacks, fatal and nonfatal work-related injuries and illnesses, health-related quality of life, </a:t>
            </a:r>
            <a:r>
              <a:rPr kumimoji="0" lang="en-US" sz="2000" b="0" i="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periodontitis</a:t>
            </a:r>
            <a:r>
              <a:rPr kumimoji="0" lang="en-US" sz="20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in adults, residential proximity to major highways, tuberculosis, access to healthier foods, and unemployment.</a:t>
            </a:r>
            <a:endParaRPr kumimoji="0" lang="en-US" sz="20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 name="صورة 9" descr="CDC Health Disparities &amp; Inequalities Report 2013">
            <a:hlinkClick r:id="rId4"/>
          </p:cNvPr>
          <p:cNvPicPr/>
          <p:nvPr/>
        </p:nvPicPr>
        <p:blipFill>
          <a:blip r:embed="rId5" cstate="print"/>
          <a:srcRect/>
          <a:stretch>
            <a:fillRect/>
          </a:stretch>
        </p:blipFill>
        <p:spPr bwMode="auto">
          <a:xfrm>
            <a:off x="179512" y="980728"/>
            <a:ext cx="899592" cy="908720"/>
          </a:xfrm>
          <a:prstGeom prst="rect">
            <a:avLst/>
          </a:prstGeom>
          <a:noFill/>
          <a:ln w="9525">
            <a:noFill/>
            <a:miter lim="800000"/>
            <a:headEnd/>
            <a:tailEnd/>
          </a:ln>
        </p:spPr>
      </p:pic>
      <p:pic>
        <p:nvPicPr>
          <p:cNvPr id="9" name="صورة 8" descr="CDC Health Disparities &amp; Inequalities Report 2013">
            <a:hlinkClick r:id="rId4"/>
          </p:cNvPr>
          <p:cNvPicPr/>
          <p:nvPr/>
        </p:nvPicPr>
        <p:blipFill>
          <a:blip r:embed="rId6" cstate="print"/>
          <a:srcRect/>
          <a:stretch>
            <a:fillRect/>
          </a:stretch>
        </p:blipFill>
        <p:spPr bwMode="auto">
          <a:xfrm>
            <a:off x="0" y="0"/>
            <a:ext cx="539552" cy="4046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2" descr="financial Return on equity written "/>
          <p:cNvPicPr>
            <a:picLocks noChangeAspect="1" noChangeArrowheads="1"/>
          </p:cNvPicPr>
          <p:nvPr/>
        </p:nvPicPr>
        <p:blipFill>
          <a:blip r:embed="rId7" cstate="print"/>
          <a:srcRect/>
          <a:stretch>
            <a:fillRect/>
          </a:stretch>
        </p:blipFill>
        <p:spPr bwMode="auto">
          <a:xfrm>
            <a:off x="8636060" y="72009"/>
            <a:ext cx="472444" cy="51539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push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dirty="0"/>
          </a:p>
        </p:txBody>
      </p:sp>
      <p:sp>
        <p:nvSpPr>
          <p:cNvPr id="5" name="عنصر نائب للتذييل 4"/>
          <p:cNvSpPr>
            <a:spLocks noGrp="1"/>
          </p:cNvSpPr>
          <p:nvPr>
            <p:ph type="ftr" sz="quarter" idx="11"/>
          </p:nvPr>
        </p:nvSpPr>
        <p:spPr>
          <a:xfrm>
            <a:off x="3347864" y="6717940"/>
            <a:ext cx="2895600" cy="280119"/>
          </a:xfrm>
        </p:spPr>
        <p:txBody>
          <a:bodyPr/>
          <a:lstStyle/>
          <a:p>
            <a:pPr>
              <a:defRPr/>
            </a:pPr>
            <a:r>
              <a:rPr lang="en-US" sz="1100" smtClean="0"/>
              <a:t>CHS485</a:t>
            </a:r>
            <a:endParaRPr lang="en-US" sz="1100" dirty="0"/>
          </a:p>
        </p:txBody>
      </p:sp>
      <p:sp>
        <p:nvSpPr>
          <p:cNvPr id="6" name="عنصر نائب لرقم الشريحة 5"/>
          <p:cNvSpPr>
            <a:spLocks noGrp="1"/>
          </p:cNvSpPr>
          <p:nvPr>
            <p:ph type="sldNum" sz="quarter" idx="12"/>
          </p:nvPr>
        </p:nvSpPr>
        <p:spPr>
          <a:xfrm>
            <a:off x="8549208" y="6577880"/>
            <a:ext cx="594792" cy="280120"/>
          </a:xfrm>
        </p:spPr>
        <p:txBody>
          <a:bodyPr/>
          <a:lstStyle/>
          <a:p>
            <a:pPr>
              <a:defRPr/>
            </a:pPr>
            <a:fld id="{978C93D2-0CD3-44E6-B74B-98515F7048D2}" type="slidenum">
              <a:rPr lang="ar-SA" smtClean="0"/>
              <a:pPr>
                <a:defRPr/>
              </a:pPr>
              <a:t>48</a:t>
            </a:fld>
            <a:endParaRPr lang="en-US" dirty="0"/>
          </a:p>
        </p:txBody>
      </p:sp>
      <p:sp>
        <p:nvSpPr>
          <p:cNvPr id="2065" name="Rectangle 17"/>
          <p:cNvSpPr>
            <a:spLocks noChangeArrowheads="1"/>
          </p:cNvSpPr>
          <p:nvPr/>
        </p:nvSpPr>
        <p:spPr bwMode="auto">
          <a:xfrm>
            <a:off x="251520" y="76562"/>
            <a:ext cx="6876256" cy="40011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effectLst/>
                <a:latin typeface="Trebuchet MS" pitchFamily="34" charset="0"/>
                <a:ea typeface="Times New Roman" pitchFamily="18" charset="0"/>
                <a:cs typeface="Times New Roman" pitchFamily="18" charset="0"/>
              </a:rPr>
              <a:t>Report Supports National Disparities Elimination Efforts</a:t>
            </a:r>
            <a:endParaRPr kumimoji="0" lang="en-US" sz="2000" b="1" i="0" u="none" strike="noStrike" cap="none" normalizeH="0" baseline="0" dirty="0" smtClean="0">
              <a:ln>
                <a:noFill/>
              </a:ln>
              <a:effectLst/>
              <a:latin typeface="Arial" pitchFamily="34" charset="0"/>
              <a:cs typeface="Arial" pitchFamily="34" charset="0"/>
            </a:endParaRPr>
          </a:p>
        </p:txBody>
      </p:sp>
      <p:pic>
        <p:nvPicPr>
          <p:cNvPr id="2067" name="صورة 3" descr="External Web Site Icon">
            <a:hlinkClick r:id="rId3"/>
          </p:cNvPr>
          <p:cNvPicPr>
            <a:picLocks noChangeAspect="1" noChangeArrowheads="1"/>
          </p:cNvPicPr>
          <p:nvPr/>
        </p:nvPicPr>
        <p:blipFill>
          <a:blip r:embed="rId4" cstate="print"/>
          <a:srcRect/>
          <a:stretch>
            <a:fillRect/>
          </a:stretch>
        </p:blipFill>
        <p:spPr bwMode="auto">
          <a:xfrm>
            <a:off x="0" y="552450"/>
            <a:ext cx="95250" cy="95250"/>
          </a:xfrm>
          <a:prstGeom prst="rect">
            <a:avLst/>
          </a:prstGeom>
          <a:noFill/>
        </p:spPr>
      </p:pic>
      <p:sp>
        <p:nvSpPr>
          <p:cNvPr id="31" name="مستطيل 30"/>
          <p:cNvSpPr/>
          <p:nvPr/>
        </p:nvSpPr>
        <p:spPr>
          <a:xfrm>
            <a:off x="142844" y="500042"/>
            <a:ext cx="4500594" cy="1631216"/>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lvl="0" algn="l" rtl="0"/>
            <a:r>
              <a:rPr lang="en-US" sz="2000" dirty="0" smtClean="0">
                <a:latin typeface="Times New Roman" pitchFamily="18" charset="0"/>
                <a:cs typeface="Times New Roman" pitchFamily="18" charset="0"/>
              </a:rPr>
              <a:t>The information provided in the report is of vital importance in achieving the goals of </a:t>
            </a:r>
            <a:r>
              <a:rPr lang="en-US" sz="2000" i="1" u="sng" dirty="0" smtClean="0">
                <a:latin typeface="Times New Roman" pitchFamily="18" charset="0"/>
                <a:cs typeface="Times New Roman" pitchFamily="18" charset="0"/>
                <a:hlinkClick r:id="rId5"/>
              </a:rPr>
              <a:t>Healthy People 2020</a:t>
            </a:r>
            <a:r>
              <a:rPr lang="en-US" sz="2000" i="1" u="sng" dirty="0" smtClean="0">
                <a:latin typeface="Times New Roman" pitchFamily="18" charset="0"/>
                <a:cs typeface="Times New Roman" pitchFamily="18" charset="0"/>
              </a:rPr>
              <a:t>  (</a:t>
            </a:r>
            <a:r>
              <a:rPr lang="en-US" sz="2000" b="1" i="1" u="sng" dirty="0" smtClean="0">
                <a:latin typeface="Times New Roman" pitchFamily="18" charset="0"/>
                <a:cs typeface="Times New Roman" pitchFamily="18" charset="0"/>
              </a:rPr>
              <a:t>SA Vision 2030)</a:t>
            </a:r>
            <a:r>
              <a:rPr lang="en-US" sz="2000" i="1" u="sng" dirty="0" smtClean="0">
                <a:latin typeface="Times New Roman" pitchFamily="18" charset="0"/>
                <a:cs typeface="Times New Roman" pitchFamily="18" charset="0"/>
              </a:rPr>
              <a:t> </a:t>
            </a:r>
            <a:r>
              <a:rPr lang="en-US" sz="2000" dirty="0" smtClean="0">
                <a:latin typeface="Times New Roman" pitchFamily="18" charset="0"/>
                <a:ea typeface="Times New Roman" pitchFamily="18" charset="0"/>
                <a:cs typeface="Times New Roman" pitchFamily="18" charset="0"/>
              </a:rPr>
              <a:t>and the </a:t>
            </a:r>
            <a:r>
              <a:rPr lang="en-US" sz="2000" b="1" i="1" dirty="0" smtClean="0">
                <a:latin typeface="Times New Roman" pitchFamily="18" charset="0"/>
                <a:ea typeface="Times New Roman" pitchFamily="18" charset="0"/>
                <a:cs typeface="Times New Roman" pitchFamily="18" charset="0"/>
                <a:hlinkClick r:id="rId6"/>
              </a:rPr>
              <a:t>National Partnership for Action (NPA) to End Health Disparities</a:t>
            </a:r>
            <a:endParaRPr lang="en-US" sz="3600" b="1" i="1" dirty="0" smtClean="0">
              <a:latin typeface="Times New Roman" pitchFamily="18" charset="0"/>
              <a:cs typeface="Times New Roman" pitchFamily="18" charset="0"/>
            </a:endParaRPr>
          </a:p>
        </p:txBody>
      </p:sp>
      <p:pic>
        <p:nvPicPr>
          <p:cNvPr id="2073" name="صورة 3" descr="External Web Site Icon">
            <a:hlinkClick r:id="rId3"/>
          </p:cNvPr>
          <p:cNvPicPr>
            <a:picLocks noChangeAspect="1" noChangeArrowheads="1"/>
          </p:cNvPicPr>
          <p:nvPr/>
        </p:nvPicPr>
        <p:blipFill>
          <a:blip r:embed="rId4" cstate="print"/>
          <a:srcRect/>
          <a:stretch>
            <a:fillRect/>
          </a:stretch>
        </p:blipFill>
        <p:spPr bwMode="auto">
          <a:xfrm>
            <a:off x="0" y="0"/>
            <a:ext cx="95250" cy="95250"/>
          </a:xfrm>
          <a:prstGeom prst="rect">
            <a:avLst/>
          </a:prstGeom>
          <a:noFill/>
        </p:spPr>
      </p:pic>
      <p:sp>
        <p:nvSpPr>
          <p:cNvPr id="2075" name="Rectangle 27"/>
          <p:cNvSpPr>
            <a:spLocks noChangeArrowheads="1"/>
          </p:cNvSpPr>
          <p:nvPr/>
        </p:nvSpPr>
        <p:spPr bwMode="auto">
          <a:xfrm>
            <a:off x="0" y="95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Verdana" pitchFamily="34" charset="0"/>
                <a:ea typeface="Times New Roman" pitchFamily="18" charset="0"/>
                <a:cs typeface="Times New Roman" pitchFamily="18" charset="0"/>
              </a:rPr>
              <a:t>.</a:t>
            </a: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 name="مستطيل 34"/>
          <p:cNvSpPr/>
          <p:nvPr/>
        </p:nvSpPr>
        <p:spPr>
          <a:xfrm>
            <a:off x="4968708" y="642918"/>
            <a:ext cx="4032448" cy="1631216"/>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lvl="0" algn="just" rtl="0"/>
            <a:r>
              <a:rPr lang="en-US" sz="2000" dirty="0" smtClean="0">
                <a:latin typeface="Times New Roman" pitchFamily="18" charset="0"/>
                <a:cs typeface="Times New Roman" pitchFamily="18" charset="0"/>
              </a:rPr>
              <a:t>CDC's report also complements the </a:t>
            </a:r>
            <a:r>
              <a:rPr lang="en-US" sz="2000" dirty="0" err="1" smtClean="0">
                <a:latin typeface="Times New Roman" pitchFamily="18" charset="0"/>
                <a:cs typeface="Times New Roman" pitchFamily="18" charset="0"/>
              </a:rPr>
              <a:t>annua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a:t>
            </a:r>
            <a:r>
              <a:rPr lang="en-US" sz="2000" i="1" u="sng" dirty="0" err="1" smtClean="0">
                <a:latin typeface="Times New Roman" pitchFamily="18" charset="0"/>
                <a:cs typeface="Times New Roman" pitchFamily="18" charset="0"/>
                <a:hlinkClick r:id="rId7"/>
              </a:rPr>
              <a:t>National</a:t>
            </a:r>
            <a:r>
              <a:rPr lang="en-US" sz="2000" i="1" u="sng" dirty="0" smtClean="0">
                <a:latin typeface="Times New Roman" pitchFamily="18" charset="0"/>
                <a:cs typeface="Times New Roman" pitchFamily="18" charset="0"/>
                <a:hlinkClick r:id="rId7"/>
              </a:rPr>
              <a:t> Healthcare Disparities Report</a:t>
            </a:r>
            <a:r>
              <a:rPr lang="en-US" sz="2000" i="1" u="sng" dirty="0" smtClean="0">
                <a:latin typeface="Times New Roman" pitchFamily="18" charset="0"/>
                <a:cs typeface="Times New Roman" pitchFamily="18" charset="0"/>
              </a:rPr>
              <a:t> ; </a:t>
            </a:r>
            <a:r>
              <a:rPr lang="en-US" sz="2000" dirty="0" smtClean="0">
                <a:latin typeface="Times New Roman" pitchFamily="18" charset="0"/>
                <a:ea typeface="Times New Roman" pitchFamily="18" charset="0"/>
                <a:cs typeface="Times New Roman" pitchFamily="18" charset="0"/>
              </a:rPr>
              <a:t>and the periodic reports related to</a:t>
            </a:r>
            <a:r>
              <a:rPr lang="en-US" sz="2000" i="1" dirty="0" smtClean="0">
                <a:latin typeface="Times New Roman" pitchFamily="18" charset="0"/>
                <a:ea typeface="Times New Roman" pitchFamily="18" charset="0"/>
                <a:cs typeface="Times New Roman" pitchFamily="18" charset="0"/>
              </a:rPr>
              <a:t> Healthy People 2020 (</a:t>
            </a:r>
            <a:r>
              <a:rPr lang="en-US" sz="2000" b="1" i="1" u="sng" dirty="0" smtClean="0">
                <a:latin typeface="Times New Roman" pitchFamily="18" charset="0"/>
                <a:cs typeface="Times New Roman" pitchFamily="18" charset="0"/>
              </a:rPr>
              <a:t>SA  HP Vision 2030)</a:t>
            </a:r>
            <a:r>
              <a:rPr lang="en-US" sz="2000" i="1" u="sng" dirty="0" smtClean="0">
                <a:latin typeface="Times New Roman" pitchFamily="18" charset="0"/>
                <a:cs typeface="Times New Roman" pitchFamily="18" charset="0"/>
              </a:rPr>
              <a:t> </a:t>
            </a:r>
            <a:endParaRPr lang="en-US" sz="2000" dirty="0" smtClean="0">
              <a:latin typeface="Times New Roman" pitchFamily="18" charset="0"/>
              <a:cs typeface="Times New Roman" pitchFamily="18" charset="0"/>
            </a:endParaRPr>
          </a:p>
        </p:txBody>
      </p:sp>
      <p:sp>
        <p:nvSpPr>
          <p:cNvPr id="2078" name="Rectangle 3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rgbClr val="503608"/>
                </a:solidFill>
                <a:effectLst/>
                <a:latin typeface="Trebuchet MS" pitchFamily="34" charset="0"/>
                <a:ea typeface="Times New Roman" pitchFamily="18" charset="0"/>
                <a:cs typeface="Times New Roman" pitchFamily="18" charset="0"/>
              </a:rPr>
              <a:t/>
            </a:r>
            <a:br>
              <a:rPr kumimoji="0" lang="en-US" sz="1900" b="0" i="0" u="none" strike="noStrike" cap="none" normalizeH="0" baseline="0" smtClean="0">
                <a:ln>
                  <a:noFill/>
                </a:ln>
                <a:solidFill>
                  <a:srgbClr val="503608"/>
                </a:solidFill>
                <a:effectLst/>
                <a:latin typeface="Trebuchet MS" pitchFamily="34" charset="0"/>
                <a:ea typeface="Times New Roman" pitchFamily="18" charset="0"/>
                <a:cs typeface="Times New Roman" pitchFamily="18"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2077" name="صورة 3" descr="diverse couple silhouette"/>
          <p:cNvPicPr>
            <a:picLocks noChangeAspect="1" noChangeArrowheads="1"/>
          </p:cNvPicPr>
          <p:nvPr/>
        </p:nvPicPr>
        <p:blipFill>
          <a:blip r:embed="rId8" cstate="print"/>
          <a:srcRect/>
          <a:stretch>
            <a:fillRect/>
          </a:stretch>
        </p:blipFill>
        <p:spPr bwMode="auto">
          <a:xfrm>
            <a:off x="179511" y="2357431"/>
            <a:ext cx="1244429" cy="855546"/>
          </a:xfrm>
          <a:prstGeom prst="rect">
            <a:avLst/>
          </a:prstGeom>
          <a:noFill/>
        </p:spPr>
      </p:pic>
      <p:sp>
        <p:nvSpPr>
          <p:cNvPr id="2079" name="Rectangle 31"/>
          <p:cNvSpPr>
            <a:spLocks noChangeArrowheads="1"/>
          </p:cNvSpPr>
          <p:nvPr/>
        </p:nvSpPr>
        <p:spPr bwMode="auto">
          <a:xfrm>
            <a:off x="179512" y="3280916"/>
            <a:ext cx="3672408" cy="2308324"/>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503608"/>
                </a:solidFill>
                <a:effectLst/>
                <a:latin typeface="Times New Roman" pitchFamily="18" charset="0"/>
                <a:ea typeface="Times New Roman" pitchFamily="18" charset="0"/>
                <a:cs typeface="Times New Roman" pitchFamily="18" charset="0"/>
              </a:rPr>
              <a:t>Action to Reduce Disparities</a:t>
            </a:r>
            <a:endParaRPr kumimoji="0" lang="en-US"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The data presented throughout the report provide a compelling argument for action. Some articles identify promising programs and interventions for reducing the burden of disease or risk factors for a specific health problem</a:t>
            </a:r>
            <a:endParaRPr kumimoji="0" lang="en-US"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0" name="Rectangle 2"/>
          <p:cNvSpPr>
            <a:spLocks noChangeArrowheads="1"/>
          </p:cNvSpPr>
          <p:nvPr/>
        </p:nvSpPr>
        <p:spPr bwMode="auto">
          <a:xfrm>
            <a:off x="3960440" y="2420888"/>
            <a:ext cx="5148064" cy="1754326"/>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Reducing disparities requires national leadership to engage a diverse array of stakeholders; facilitate coordination and alignment among federal departments, agencies, offices, and nonfederal partners; champion the implementation of effective policies and programs; and ensure accountability (</a:t>
            </a:r>
            <a:r>
              <a:rPr kumimoji="0" lang="en-US" b="0" i="0" u="none" strike="noStrike" cap="none" normalizeH="0" baseline="0" dirty="0" smtClean="0">
                <a:ln>
                  <a:noFill/>
                </a:ln>
                <a:solidFill>
                  <a:srgbClr val="4A006E"/>
                </a:solidFill>
                <a:effectLst/>
                <a:latin typeface="Times New Roman" pitchFamily="18" charset="0"/>
                <a:ea typeface="Times New Roman" pitchFamily="18" charset="0"/>
                <a:cs typeface="Times New Roman" pitchFamily="18" charset="0"/>
                <a:hlinkClick r:id="rId9"/>
              </a:rPr>
              <a:t>2</a:t>
            </a:r>
            <a:r>
              <a:rPr kumimoji="0" lang="en-US"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1" name="Rectangle 3"/>
          <p:cNvSpPr>
            <a:spLocks noChangeArrowheads="1"/>
          </p:cNvSpPr>
          <p:nvPr/>
        </p:nvSpPr>
        <p:spPr bwMode="auto">
          <a:xfrm>
            <a:off x="3995936" y="4293096"/>
            <a:ext cx="5076056" cy="1754326"/>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CDC and its partners can use the findings in this report to raise awareness and understanding of which groups are most vulnerable. The findings also can help motivate increased efforts to intervene at the state, tribal, and local levels to best address health disparities and inequalities.</a:t>
            </a:r>
            <a:endParaRPr kumimoji="0" lang="en-US"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2" name="صورة 41" descr="CDC Health Disparities &amp; Inequalities Report 2013">
            <a:hlinkClick r:id="rId10"/>
          </p:cNvPr>
          <p:cNvPicPr/>
          <p:nvPr/>
        </p:nvPicPr>
        <p:blipFill>
          <a:blip r:embed="rId11" cstate="print"/>
          <a:srcRect/>
          <a:stretch>
            <a:fillRect/>
          </a:stretch>
        </p:blipFill>
        <p:spPr bwMode="auto">
          <a:xfrm>
            <a:off x="8460432" y="0"/>
            <a:ext cx="683568" cy="620688"/>
          </a:xfrm>
          <a:prstGeom prst="rect">
            <a:avLst/>
          </a:prstGeom>
          <a:noFill/>
          <a:ln w="9525">
            <a:noFill/>
            <a:miter lim="800000"/>
            <a:headEnd/>
            <a:tailEnd/>
          </a:ln>
        </p:spPr>
      </p:pic>
      <p:sp>
        <p:nvSpPr>
          <p:cNvPr id="43" name="مستطيل 42"/>
          <p:cNvSpPr/>
          <p:nvPr/>
        </p:nvSpPr>
        <p:spPr>
          <a:xfrm>
            <a:off x="72008" y="6001543"/>
            <a:ext cx="4932040"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400" dirty="0" smtClean="0">
                <a:hlinkClick r:id="rId12"/>
              </a:rPr>
              <a:t>http://www.cdc.gov/DisparitiesAnalytics/topic_table.html</a:t>
            </a:r>
            <a:r>
              <a:rPr lang="en-US" sz="1400" dirty="0" smtClean="0"/>
              <a:t> </a:t>
            </a:r>
            <a:endParaRPr lang="en-US" sz="1400" dirty="0"/>
          </a:p>
        </p:txBody>
      </p:sp>
      <p:sp>
        <p:nvSpPr>
          <p:cNvPr id="44" name="مستطيل 43"/>
          <p:cNvSpPr/>
          <p:nvPr/>
        </p:nvSpPr>
        <p:spPr>
          <a:xfrm>
            <a:off x="70773" y="5651956"/>
            <a:ext cx="684803"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latin typeface="Times New Roman" pitchFamily="18" charset="0"/>
                <a:cs typeface="Times New Roman" pitchFamily="18" charset="0"/>
              </a:rPr>
              <a:t>More</a:t>
            </a:r>
            <a:endParaRPr lang="en-US" dirty="0"/>
          </a:p>
        </p:txBody>
      </p:sp>
      <p:sp>
        <p:nvSpPr>
          <p:cNvPr id="47" name="مستطيل 46"/>
          <p:cNvSpPr/>
          <p:nvPr/>
        </p:nvSpPr>
        <p:spPr>
          <a:xfrm>
            <a:off x="1691680" y="6372036"/>
            <a:ext cx="6768752"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b="1" dirty="0" smtClean="0"/>
              <a:t>Student Centered _ Everyone Have To Present Topic Table  </a:t>
            </a:r>
            <a:endParaRPr lang="en-US" b="1" dirty="0"/>
          </a:p>
        </p:txBody>
      </p:sp>
    </p:spTree>
  </p:cSld>
  <p:clrMapOvr>
    <a:masterClrMapping/>
  </p:clrMapOvr>
  <p:transition>
    <p:push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49</a:t>
            </a:fld>
            <a:endParaRPr lang="en-US"/>
          </a:p>
        </p:txBody>
      </p:sp>
      <p:sp>
        <p:nvSpPr>
          <p:cNvPr id="7" name="مستطيل 6"/>
          <p:cNvSpPr/>
          <p:nvPr/>
        </p:nvSpPr>
        <p:spPr>
          <a:xfrm>
            <a:off x="683568" y="548680"/>
            <a:ext cx="8208912" cy="288032"/>
          </a:xfrm>
          <a:prstGeom prst="rect">
            <a:avLst/>
          </a:prstGeom>
        </p:spPr>
        <p:txBody>
          <a:bodyPr wrap="square">
            <a:spAutoFit/>
          </a:bodyPr>
          <a:lstStyle/>
          <a:p>
            <a:pPr algn="l" rtl="0"/>
            <a:r>
              <a:rPr lang="en-US" sz="1200" dirty="0" smtClean="0">
                <a:hlinkClick r:id="rId2"/>
              </a:rPr>
              <a:t>http://www.almaany.com/en/dict/ar-en/%D8%AA%D9%8E%D8%A8%D9%8E%D8%A7%D9%8A%D9%8F%D9 %86/</a:t>
            </a:r>
            <a:r>
              <a:rPr lang="en-US" sz="1200" dirty="0" smtClean="0"/>
              <a:t> </a:t>
            </a:r>
            <a:endParaRPr lang="en-US" sz="1200" dirty="0"/>
          </a:p>
        </p:txBody>
      </p:sp>
      <p:sp>
        <p:nvSpPr>
          <p:cNvPr id="8" name="مستطيل 7"/>
          <p:cNvSpPr/>
          <p:nvPr/>
        </p:nvSpPr>
        <p:spPr>
          <a:xfrm>
            <a:off x="1043608" y="-12166"/>
            <a:ext cx="6984776"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dirty="0" smtClean="0"/>
              <a:t>Eliminate of Disparities_ Inequity by Islam  </a:t>
            </a:r>
            <a:endParaRPr lang="en-US" dirty="0"/>
          </a:p>
        </p:txBody>
      </p:sp>
      <p:sp>
        <p:nvSpPr>
          <p:cNvPr id="9" name="مستطيل 8"/>
          <p:cNvSpPr/>
          <p:nvPr/>
        </p:nvSpPr>
        <p:spPr>
          <a:xfrm>
            <a:off x="214282" y="857232"/>
            <a:ext cx="8786874" cy="246221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rtl="0" fontAlgn="t"/>
            <a:r>
              <a:rPr lang="en-US" sz="1400" b="1" dirty="0" smtClean="0"/>
              <a:t>Translation and Meaning of </a:t>
            </a:r>
            <a:r>
              <a:rPr lang="ar-SA" sz="1400" b="1" dirty="0" smtClean="0"/>
              <a:t> تَبَايُن </a:t>
            </a:r>
            <a:r>
              <a:rPr lang="en-US" sz="1400" b="1" dirty="0" smtClean="0"/>
              <a:t>in </a:t>
            </a:r>
            <a:r>
              <a:rPr lang="en-US" sz="1400" b="1" dirty="0" err="1" smtClean="0"/>
              <a:t>Almaany</a:t>
            </a:r>
            <a:r>
              <a:rPr lang="en-US" sz="1400" b="1" dirty="0" smtClean="0"/>
              <a:t> English Arabic Dictionary</a:t>
            </a:r>
          </a:p>
          <a:p>
            <a:pPr algn="ctr" rtl="0" fontAlgn="t"/>
            <a:r>
              <a:rPr lang="ar-SA" sz="1400" b="1" dirty="0" err="1" smtClean="0"/>
              <a:t>تَبَايَن </a:t>
            </a:r>
            <a:r>
              <a:rPr lang="ar-SA" sz="1400" b="1" dirty="0" smtClean="0"/>
              <a:t>( </a:t>
            </a:r>
            <a:r>
              <a:rPr lang="ar-SA" sz="1400" b="1" dirty="0" err="1" smtClean="0"/>
              <a:t>فعل ) </a:t>
            </a:r>
            <a:r>
              <a:rPr lang="ar-SA" sz="1400" b="1" dirty="0" smtClean="0"/>
              <a:t>: اِخْتَلَفَ</a:t>
            </a:r>
          </a:p>
          <a:p>
            <a:pPr algn="ctr" rtl="0" fontAlgn="t"/>
            <a:r>
              <a:rPr lang="en-US" sz="1400" b="1" dirty="0" smtClean="0"/>
              <a:t>be different ; conflicting ; contradictory ; contrary ; differ ; disparate ; dissimilar ; incompatible ; incongruous ; inconsistent ; opposed ; vary ; varying </a:t>
            </a:r>
          </a:p>
          <a:p>
            <a:pPr algn="ctr" rtl="0" fontAlgn="t"/>
            <a:r>
              <a:rPr lang="ar-SA" sz="1400" b="1" dirty="0" err="1" smtClean="0"/>
              <a:t>تَبَايُن </a:t>
            </a:r>
            <a:r>
              <a:rPr lang="ar-SA" sz="1400" b="1" dirty="0" smtClean="0"/>
              <a:t>: اِخْتِلاف</a:t>
            </a:r>
          </a:p>
          <a:p>
            <a:pPr algn="ctr" rtl="0" fontAlgn="t"/>
            <a:r>
              <a:rPr lang="en-US" sz="1400" b="1" dirty="0" smtClean="0"/>
              <a:t>clash ; conflict ; contradiction ; contrast ; difference ; disagreement ; discrepancy ; disharmony ; disparity ; dissimilarity ; incompatibility ; incongruity ; inconsistency ; nonconformity ; opposition ; unlikeness ; variance ; variation </a:t>
            </a:r>
          </a:p>
          <a:p>
            <a:pPr algn="ctr" rtl="0" fontAlgn="t"/>
            <a:r>
              <a:rPr lang="ar-SA" sz="1400" b="1" dirty="0" err="1" smtClean="0"/>
              <a:t>تَبَايُن :</a:t>
            </a:r>
            <a:r>
              <a:rPr lang="ar-SA" sz="1400" b="1" dirty="0" smtClean="0"/>
              <a:t> </a:t>
            </a:r>
          </a:p>
          <a:p>
            <a:pPr algn="ctr" rtl="0" fontAlgn="t"/>
            <a:r>
              <a:rPr lang="en-US" sz="1400" b="1" dirty="0" smtClean="0"/>
              <a:t>contrariety ; contrariness ; disproportion ; dissimilitude ; distinction ; divergence ; inequality ; unevenness </a:t>
            </a:r>
          </a:p>
        </p:txBody>
      </p:sp>
      <p:sp>
        <p:nvSpPr>
          <p:cNvPr id="113665" name="Rectangle 1"/>
          <p:cNvSpPr>
            <a:spLocks noChangeArrowheads="1"/>
          </p:cNvSpPr>
          <p:nvPr/>
        </p:nvSpPr>
        <p:spPr bwMode="auto">
          <a:xfrm>
            <a:off x="467544" y="3727772"/>
            <a:ext cx="8676456" cy="2077492"/>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ar-SA" sz="700" b="1" i="0" u="none" strike="noStrike" cap="none" normalizeH="0" baseline="0" dirty="0" err="1" smtClean="0">
                <a:ln>
                  <a:noFill/>
                </a:ln>
                <a:solidFill>
                  <a:schemeClr val="tx1"/>
                </a:solidFill>
                <a:effectLst/>
                <a:latin typeface="Arial" pitchFamily="34" charset="0"/>
                <a:cs typeface="Arial" pitchFamily="34" charset="0"/>
                <a:hlinkClick r:id="rId3"/>
              </a:rPr>
              <a:t>American Medical Association (AMA)</a:t>
            </a:r>
            <a:endParaRPr kumimoji="0" lang="ar-SA" sz="7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ar-SA" sz="900" b="0" i="0" u="none" strike="noStrike" cap="none" normalizeH="0" baseline="0" dirty="0" smtClean="0">
                <a:ln>
                  <a:noFill/>
                </a:ln>
                <a:solidFill>
                  <a:schemeClr val="tx1"/>
                </a:solidFill>
                <a:effectLst/>
                <a:latin typeface="Arial" pitchFamily="34" charset="0"/>
                <a:cs typeface="Arial" pitchFamily="34" charset="0"/>
                <a:hlinkClick r:id="rId4"/>
              </a:rPr>
              <a:t>November 5, </a:t>
            </a:r>
            <a:r>
              <a:rPr kumimoji="0" lang="ar-SA" sz="900" b="0" i="0" u="none" strike="noStrike" cap="none" normalizeH="0" baseline="0" dirty="0" err="1" smtClean="0">
                <a:ln>
                  <a:noFill/>
                </a:ln>
                <a:solidFill>
                  <a:schemeClr val="tx1"/>
                </a:solidFill>
                <a:effectLst/>
                <a:latin typeface="Arial" pitchFamily="34" charset="0"/>
                <a:cs typeface="Arial" pitchFamily="34" charset="0"/>
                <a:hlinkClick r:id="rId4"/>
              </a:rPr>
              <a:t>2013</a:t>
            </a:r>
            <a:r>
              <a:rPr kumimoji="0" lang="ar-SA" sz="1800" b="0" i="0" u="none" strike="noStrike" cap="none" normalizeH="0" baseline="0" dirty="0" err="1" smtClean="0">
                <a:ln>
                  <a:noFill/>
                </a:ln>
                <a:solidFill>
                  <a:schemeClr val="tx1"/>
                </a:solidFill>
                <a:effectLst/>
                <a:latin typeface="Arial" pitchFamily="34" charset="0"/>
                <a:cs typeface="Arial" pitchFamily="34" charset="0"/>
              </a:rPr>
              <a:t> ·</a:t>
            </a:r>
            <a:r>
              <a:rPr kumimoji="0" lang="ar-SA" sz="1800" b="0" i="0" u="none" strike="noStrike" cap="none" normalizeH="0" baseline="0" dirty="0" smtClean="0">
                <a:ln>
                  <a:noFill/>
                </a:ln>
                <a:solidFill>
                  <a:schemeClr val="tx1"/>
                </a:solidFill>
                <a:effectLst/>
                <a:latin typeface="Arial" pitchFamily="34" charset="0"/>
                <a:cs typeface="Arial" pitchFamily="34" charset="0"/>
              </a:rPr>
              <a:t> </a:t>
            </a:r>
          </a:p>
          <a:p>
            <a:pPr algn="just" rtl="0" eaLnBrk="0" hangingPunct="0"/>
            <a:r>
              <a:rPr lang="ar-SA" dirty="0" smtClean="0"/>
              <a:t>"</a:t>
            </a:r>
            <a:r>
              <a:rPr lang="en-US" dirty="0" smtClean="0"/>
              <a:t>If we want to reduce </a:t>
            </a:r>
            <a:r>
              <a:rPr lang="en-US" b="1" dirty="0" smtClean="0"/>
              <a:t>inequalities in health, </a:t>
            </a:r>
            <a:r>
              <a:rPr lang="en-US" b="1" i="1" dirty="0" smtClean="0"/>
              <a:t>we have to act not only on the poor health of the poor but on the whole of society</a:t>
            </a:r>
            <a:r>
              <a:rPr lang="ar-SA" b="1" i="1" dirty="0" smtClean="0"/>
              <a:t>.” -- </a:t>
            </a:r>
            <a:r>
              <a:rPr lang="en-US" dirty="0" smtClean="0"/>
              <a:t>Sir Michael Marmot MD in an interview with Modern Healthcare, where he and </a:t>
            </a:r>
            <a:r>
              <a:rPr lang="en-US" dirty="0" err="1" smtClean="0"/>
              <a:t>Ardis</a:t>
            </a:r>
            <a:r>
              <a:rPr lang="en-US" dirty="0" smtClean="0"/>
              <a:t> Dee </a:t>
            </a:r>
            <a:r>
              <a:rPr lang="en-US" dirty="0" err="1" smtClean="0"/>
              <a:t>Hoven</a:t>
            </a:r>
            <a:r>
              <a:rPr lang="en-US" dirty="0" smtClean="0"/>
              <a:t>, </a:t>
            </a:r>
            <a:r>
              <a:rPr lang="en-US" b="1" dirty="0" smtClean="0"/>
              <a:t>MD discussed efforts to reduce health disparities such as the AMA’s Improving Health Outcomes initiative</a:t>
            </a:r>
            <a:r>
              <a:rPr lang="ar-SA" dirty="0" err="1" smtClean="0"/>
              <a:t>.</a:t>
            </a:r>
            <a:r>
              <a:rPr lang="ar-SA" dirty="0" smtClean="0"/>
              <a:t> </a:t>
            </a:r>
            <a:r>
              <a:rPr lang="en-US" u="sng" dirty="0" smtClean="0">
                <a:hlinkClick r:id="rId5"/>
              </a:rPr>
              <a:t>http://goo.gl/BepRKA</a:t>
            </a:r>
            <a:r>
              <a:rPr lang="ar-SA" dirty="0" smtClean="0"/>
              <a:t> </a:t>
            </a:r>
            <a:r>
              <a:rPr lang="en-US" dirty="0" smtClean="0"/>
              <a:t>More in </a:t>
            </a:r>
            <a:r>
              <a:rPr lang="ar-SA" u="sng" dirty="0" err="1" smtClean="0">
                <a:hlinkClick r:id="rId6"/>
              </a:rPr>
              <a:t>‪</a:t>
            </a:r>
            <a:r>
              <a:rPr lang="en-US" u="sng" dirty="0" smtClean="0">
                <a:hlinkClick r:id="rId6"/>
              </a:rPr>
              <a:t>#</a:t>
            </a:r>
            <a:r>
              <a:rPr lang="ar-SA" u="sng" dirty="0" err="1" smtClean="0">
                <a:hlinkClick r:id="rId6"/>
              </a:rPr>
              <a:t>‎</a:t>
            </a:r>
            <a:r>
              <a:rPr lang="en-US" u="sng" dirty="0" err="1" smtClean="0">
                <a:hlinkClick r:id="rId6"/>
              </a:rPr>
              <a:t>AMAWire</a:t>
            </a:r>
            <a:r>
              <a:rPr lang="ar-SA" dirty="0" smtClean="0"/>
              <a:t> </a:t>
            </a:r>
          </a:p>
          <a:p>
            <a:pPr algn="ctr" rtl="0" eaLnBrk="0" hangingPunct="0"/>
            <a:r>
              <a:rPr lang="en-US" sz="1400" b="1" dirty="0" smtClean="0"/>
              <a:t>An AMA Viewpoints post by AMA President Robert M. </a:t>
            </a:r>
            <a:r>
              <a:rPr lang="en-US" sz="1400" b="1" dirty="0" err="1" smtClean="0"/>
              <a:t>Wah</a:t>
            </a:r>
            <a:r>
              <a:rPr lang="en-US" sz="1400" b="1" dirty="0" smtClean="0"/>
              <a:t>, MD </a:t>
            </a:r>
            <a:endParaRPr lang="en-US" sz="1400" dirty="0" smtClean="0"/>
          </a:p>
        </p:txBody>
      </p:sp>
      <p:sp>
        <p:nvSpPr>
          <p:cNvPr id="113668" name="Rectangle 4"/>
          <p:cNvSpPr>
            <a:spLocks noChangeArrowheads="1"/>
          </p:cNvSpPr>
          <p:nvPr/>
        </p:nvSpPr>
        <p:spPr bwMode="auto">
          <a:xfrm>
            <a:off x="0" y="457200"/>
            <a:ext cx="9144000" cy="15875"/>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13667" name="Picture 3" descr="https://fbexternal-a.akamaihd.net/safe_image.php?d=AQAdAfTsQCiFdJgc&amp;w=158&amp;h=158&amp;url=http%3A%2F%2Fpluck.ama-assn.org%2Fver1.0%2FContent%2Fimages%2Fstore%2F1%2F7%2F515c82b3-f8b4-4dc1-872e-04125f22d5b7.Large.jpg%3F1&amp;cfs=1&amp;upscale=1">
            <a:hlinkClick r:id="rId7"/>
          </p:cNvPr>
          <p:cNvPicPr>
            <a:picLocks noChangeAspect="1" noChangeArrowheads="1"/>
          </p:cNvPicPr>
          <p:nvPr/>
        </p:nvPicPr>
        <p:blipFill>
          <a:blip r:embed="rId8" cstate="print"/>
          <a:srcRect/>
          <a:stretch>
            <a:fillRect/>
          </a:stretch>
        </p:blipFill>
        <p:spPr bwMode="auto">
          <a:xfrm>
            <a:off x="90488" y="-8172450"/>
            <a:ext cx="1504950" cy="1504950"/>
          </a:xfrm>
          <a:prstGeom prst="rect">
            <a:avLst/>
          </a:prstGeom>
          <a:noFill/>
        </p:spPr>
      </p:pic>
      <p:sp>
        <p:nvSpPr>
          <p:cNvPr id="16" name="مستطيل 15"/>
          <p:cNvSpPr/>
          <p:nvPr/>
        </p:nvSpPr>
        <p:spPr>
          <a:xfrm>
            <a:off x="3569370" y="3356992"/>
            <a:ext cx="2082750"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dirty="0" smtClean="0"/>
              <a:t>Face book &amp; AMA </a:t>
            </a:r>
            <a:endParaRPr lang="en-US" dirty="0"/>
          </a:p>
        </p:txBody>
      </p:sp>
      <p:sp>
        <p:nvSpPr>
          <p:cNvPr id="17" name="مستطيل 16"/>
          <p:cNvSpPr/>
          <p:nvPr/>
        </p:nvSpPr>
        <p:spPr>
          <a:xfrm>
            <a:off x="785786" y="5929330"/>
            <a:ext cx="7920880" cy="276999"/>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ar-SA" sz="1200" dirty="0" smtClean="0"/>
              <a:t> </a:t>
            </a:r>
            <a:r>
              <a:rPr lang="en-US" sz="1200" dirty="0" smtClean="0">
                <a:hlinkClick r:id="rId9"/>
              </a:rPr>
              <a:t>https://www.facebook.com/search/str/disparities%20and%20inequalities%20in%20quran/keywords_top</a:t>
            </a:r>
            <a:r>
              <a:rPr lang="en-US" sz="1200" dirty="0" smtClean="0"/>
              <a:t> </a:t>
            </a:r>
            <a:endParaRPr lang="en-US" sz="1200" dirty="0"/>
          </a:p>
        </p:txBody>
      </p:sp>
    </p:spTree>
  </p:cSld>
  <p:clrMapOvr>
    <a:masterClrMapping/>
  </p:clrMapOvr>
  <p:transition>
    <p:push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JOHALISCOOHE2015_2018</a:t>
            </a:r>
            <a:endParaRPr lang="en-US"/>
          </a:p>
        </p:txBody>
      </p:sp>
      <p:sp>
        <p:nvSpPr>
          <p:cNvPr id="6" name="عنصر نائب للتذييل 4"/>
          <p:cNvSpPr>
            <a:spLocks noGrp="1"/>
          </p:cNvSpPr>
          <p:nvPr>
            <p:ph type="ftr" sz="quarter" idx="11"/>
          </p:nvPr>
        </p:nvSpPr>
        <p:spPr>
          <a:xfrm>
            <a:off x="2972544" y="6453336"/>
            <a:ext cx="2895600" cy="280119"/>
          </a:xfrm>
        </p:spPr>
        <p:txBody>
          <a:bodyPr/>
          <a:lstStyle/>
          <a:p>
            <a:pPr>
              <a:defRPr/>
            </a:pPr>
            <a:r>
              <a:rPr lang="en-US" smtClean="0"/>
              <a:t>CHS485</a:t>
            </a:r>
            <a:endParaRPr lang="en-US" dirty="0"/>
          </a:p>
        </p:txBody>
      </p:sp>
      <p:sp>
        <p:nvSpPr>
          <p:cNvPr id="7" name="عنصر نائب لرقم الشريحة 5"/>
          <p:cNvSpPr>
            <a:spLocks noGrp="1"/>
          </p:cNvSpPr>
          <p:nvPr>
            <p:ph type="sldNum" sz="quarter" idx="12"/>
          </p:nvPr>
        </p:nvSpPr>
        <p:spPr/>
        <p:txBody>
          <a:bodyPr/>
          <a:lstStyle/>
          <a:p>
            <a:pPr>
              <a:defRPr/>
            </a:pPr>
            <a:fld id="{5C735FC1-5124-49F7-B344-62A5AEFA74D0}" type="slidenum">
              <a:rPr lang="ar-SA"/>
              <a:pPr>
                <a:defRPr/>
              </a:pPr>
              <a:t>5</a:t>
            </a:fld>
            <a:endParaRPr lang="en-US"/>
          </a:p>
        </p:txBody>
      </p:sp>
      <p:sp>
        <p:nvSpPr>
          <p:cNvPr id="176130" name="Rectangle 2"/>
          <p:cNvSpPr>
            <a:spLocks noGrp="1" noRot="1" noChangeArrowheads="1"/>
          </p:cNvSpPr>
          <p:nvPr>
            <p:ph type="title"/>
          </p:nvPr>
        </p:nvSpPr>
        <p:spPr>
          <a:xfrm>
            <a:off x="1187450" y="116632"/>
            <a:ext cx="6912942" cy="381000"/>
          </a:xfrm>
        </p:spPr>
        <p:style>
          <a:lnRef idx="2">
            <a:schemeClr val="accent2"/>
          </a:lnRef>
          <a:fillRef idx="1">
            <a:schemeClr val="lt1"/>
          </a:fillRef>
          <a:effectRef idx="0">
            <a:schemeClr val="accent2"/>
          </a:effectRef>
          <a:fontRef idx="minor">
            <a:schemeClr val="dk1"/>
          </a:fontRef>
        </p:style>
        <p:txBody>
          <a:bodyPr/>
          <a:lstStyle/>
          <a:p>
            <a:pPr rtl="0" eaLnBrk="1" hangingPunct="1">
              <a:defRPr/>
            </a:pPr>
            <a:r>
              <a:rPr lang="en-US" sz="1800" i="1" dirty="0" smtClean="0">
                <a:latin typeface="Bodoni MT Black" pitchFamily="18" charset="0"/>
              </a:rPr>
              <a:t>Course Teaching and Learning Objectives &amp; Outcomes </a:t>
            </a:r>
            <a:endParaRPr lang="en-US" sz="1800" b="0" i="1" dirty="0" smtClean="0"/>
          </a:p>
        </p:txBody>
      </p:sp>
      <p:sp>
        <p:nvSpPr>
          <p:cNvPr id="176131" name="Rectangle 3"/>
          <p:cNvSpPr>
            <a:spLocks noGrp="1" noRot="1" noChangeArrowheads="1"/>
          </p:cNvSpPr>
          <p:nvPr>
            <p:ph type="body" idx="1"/>
          </p:nvPr>
        </p:nvSpPr>
        <p:spPr>
          <a:xfrm>
            <a:off x="251521" y="714356"/>
            <a:ext cx="8640960" cy="5022320"/>
          </a:xfrm>
        </p:spPr>
        <p:style>
          <a:lnRef idx="2">
            <a:schemeClr val="accent2"/>
          </a:lnRef>
          <a:fillRef idx="1">
            <a:schemeClr val="lt1"/>
          </a:fillRef>
          <a:effectRef idx="0">
            <a:schemeClr val="accent2"/>
          </a:effectRef>
          <a:fontRef idx="minor">
            <a:schemeClr val="dk1"/>
          </a:fontRef>
        </p:style>
        <p:txBody>
          <a:bodyPr/>
          <a:lstStyle/>
          <a:p>
            <a:pPr algn="just" rtl="0">
              <a:buNone/>
            </a:pPr>
            <a:r>
              <a:rPr lang="en-US" sz="1600" dirty="0" smtClean="0"/>
              <a:t>King Saud University \ College of Applied Medical Sciences</a:t>
            </a:r>
          </a:p>
          <a:p>
            <a:pPr algn="just" rtl="0">
              <a:buNone/>
            </a:pPr>
            <a:r>
              <a:rPr lang="en-US" sz="1600" dirty="0" smtClean="0"/>
              <a:t>Department of Community Health Sciences \ Quality Committee</a:t>
            </a:r>
            <a:endParaRPr lang="en-US" sz="1200" b="1" dirty="0" smtClean="0"/>
          </a:p>
          <a:p>
            <a:pPr algn="ctr" rtl="0"/>
            <a:r>
              <a:rPr lang="en-US" sz="1200" b="1" dirty="0" smtClean="0">
                <a:hlinkClick r:id="rId3"/>
              </a:rPr>
              <a:t>http://colleges.ksu.edu.sa/AppliedMedicalSciences/CommunityHealthSciences/Pages/HEcdis.aspx</a:t>
            </a:r>
            <a:r>
              <a:rPr lang="en-US" sz="1200" b="1" dirty="0" smtClean="0"/>
              <a:t> </a:t>
            </a:r>
            <a:endParaRPr lang="en-US" sz="1200" dirty="0" smtClean="0"/>
          </a:p>
          <a:p>
            <a:pPr algn="ctr" rtl="0">
              <a:buNone/>
            </a:pPr>
            <a:r>
              <a:rPr lang="en-US" sz="1800" dirty="0" smtClean="0"/>
              <a:t> </a:t>
            </a:r>
            <a:r>
              <a:rPr lang="en-US" sz="2000" dirty="0" smtClean="0"/>
              <a:t>Course description – Health Education program</a:t>
            </a:r>
          </a:p>
          <a:p>
            <a:pPr algn="ctr" rtl="0"/>
            <a:r>
              <a:rPr lang="en-US" sz="2000" b="1" dirty="0" smtClean="0"/>
              <a:t>Course number</a:t>
            </a:r>
            <a:r>
              <a:rPr lang="en-US" sz="2000" dirty="0" smtClean="0"/>
              <a:t>: CHS 485</a:t>
            </a:r>
          </a:p>
          <a:p>
            <a:pPr algn="ctr" rtl="0"/>
            <a:r>
              <a:rPr lang="en-US" sz="2000" b="1" dirty="0" smtClean="0"/>
              <a:t>Course title: </a:t>
            </a:r>
            <a:r>
              <a:rPr lang="en-US" sz="2000" dirty="0" smtClean="0"/>
              <a:t>School Health Education</a:t>
            </a:r>
          </a:p>
          <a:p>
            <a:pPr algn="ctr" rtl="0"/>
            <a:r>
              <a:rPr lang="en-US" sz="2000" b="1" dirty="0" smtClean="0"/>
              <a:t>Level/semester: </a:t>
            </a:r>
            <a:r>
              <a:rPr lang="en-US" sz="2000" dirty="0" smtClean="0"/>
              <a:t>Level 8</a:t>
            </a:r>
          </a:p>
          <a:p>
            <a:pPr algn="ctr" rtl="0"/>
            <a:r>
              <a:rPr lang="en-US" sz="2000" b="1" dirty="0" smtClean="0"/>
              <a:t>Credit hours: </a:t>
            </a:r>
            <a:r>
              <a:rPr lang="en-US" sz="2000" dirty="0" smtClean="0"/>
              <a:t>2 hours</a:t>
            </a:r>
          </a:p>
          <a:p>
            <a:pPr algn="ctr" rtl="0"/>
            <a:r>
              <a:rPr lang="en-US" sz="2000" dirty="0" smtClean="0"/>
              <a:t>Thereof lecture hours: 2 hours</a:t>
            </a:r>
          </a:p>
          <a:p>
            <a:pPr algn="ctr" rtl="0"/>
            <a:r>
              <a:rPr lang="en-US" sz="2000" dirty="0" smtClean="0"/>
              <a:t>Thereof practical hours: -</a:t>
            </a:r>
          </a:p>
          <a:p>
            <a:pPr algn="ctr" rtl="0"/>
            <a:r>
              <a:rPr lang="en-US" sz="2000" b="1" dirty="0" smtClean="0"/>
              <a:t>Language </a:t>
            </a:r>
            <a:r>
              <a:rPr lang="en-US" sz="2000" dirty="0" smtClean="0"/>
              <a:t>English</a:t>
            </a:r>
          </a:p>
          <a:p>
            <a:pPr marL="84138" indent="279400" algn="just" rtl="0" eaLnBrk="1" hangingPunct="1">
              <a:lnSpc>
                <a:spcPct val="80000"/>
              </a:lnSpc>
              <a:buNone/>
              <a:defRPr/>
            </a:pPr>
            <a:r>
              <a:rPr lang="en-US" sz="1400" dirty="0" smtClean="0"/>
              <a:t>In addition to short historical overview, this course covers the KSA school health system. Priority areas in school health, rationale, components of comprehensive school health program, school health services, sequential developmentally appropriate health education, curriculum development, promoting healthy school environment.  Nutrition and exercise program, mental health program, integration between family- community and school, presenting some health problems of school age and school policies and measure for control: intentional &amp;unintentional injuries, smoking , drug abuse, sexually transmitted disease</a:t>
            </a:r>
            <a:endParaRPr lang="en-US" sz="1400" i="1" dirty="0" smtClean="0">
              <a:latin typeface="Times New Roman" pitchFamily="18" charset="0"/>
              <a:cs typeface="Times New Roman" pitchFamily="18" charset="0"/>
            </a:endParaRPr>
          </a:p>
        </p:txBody>
      </p:sp>
      <p:sp>
        <p:nvSpPr>
          <p:cNvPr id="178177" name="Rectangle 1"/>
          <p:cNvSpPr>
            <a:spLocks noChangeArrowheads="1"/>
          </p:cNvSpPr>
          <p:nvPr/>
        </p:nvSpPr>
        <p:spPr bwMode="auto">
          <a:xfrm>
            <a:off x="2627784" y="6335742"/>
            <a:ext cx="3461204" cy="26161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err="1" smtClean="0">
                <a:ln>
                  <a:noFill/>
                </a:ln>
                <a:solidFill>
                  <a:srgbClr val="000000"/>
                </a:solidFill>
                <a:effectLst/>
                <a:latin typeface="TimesNewRoman"/>
                <a:ea typeface="Calibri" pitchFamily="34" charset="0"/>
                <a:cs typeface="Arial" pitchFamily="34" charset="0"/>
              </a:rPr>
              <a:t>Souce</a:t>
            </a:r>
            <a:r>
              <a:rPr kumimoji="0" lang="en-US" sz="1100" b="0" i="0" u="none" strike="noStrike" cap="none" normalizeH="0" baseline="0" dirty="0" smtClean="0">
                <a:ln>
                  <a:noFill/>
                </a:ln>
                <a:solidFill>
                  <a:srgbClr val="000000"/>
                </a:solidFill>
                <a:effectLst/>
                <a:latin typeface="TimesNewRoman"/>
                <a:ea typeface="Calibri" pitchFamily="34" charset="0"/>
                <a:cs typeface="Arial" pitchFamily="34" charset="0"/>
              </a:rPr>
              <a:t> : CHS 485 CHS Quality Committee Syllabus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مستطيل 7"/>
          <p:cNvSpPr/>
          <p:nvPr/>
        </p:nvSpPr>
        <p:spPr>
          <a:xfrm>
            <a:off x="1043608" y="6604084"/>
            <a:ext cx="6858000" cy="25391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en-US" sz="1050" dirty="0" smtClean="0">
                <a:solidFill>
                  <a:schemeClr val="bg2">
                    <a:lumMod val="75000"/>
                  </a:schemeClr>
                </a:solidFill>
                <a:hlinkClick r:id="rId4"/>
              </a:rPr>
              <a:t>http://colleges.ksu.edu.sa/AppliedMedicalSciences/CommunityHealthSciences/Documents/CHHE[1].pdf</a:t>
            </a:r>
            <a:r>
              <a:rPr lang="en-US" sz="1050" dirty="0" smtClean="0">
                <a:solidFill>
                  <a:schemeClr val="bg2">
                    <a:lumMod val="75000"/>
                  </a:schemeClr>
                </a:solidFill>
              </a:rPr>
              <a:t> </a:t>
            </a:r>
            <a:endParaRPr lang="en-US" sz="1050" dirty="0">
              <a:solidFill>
                <a:schemeClr val="bg2">
                  <a:lumMod val="75000"/>
                </a:schemeClr>
              </a:solidFill>
            </a:endParaRPr>
          </a:p>
        </p:txBody>
      </p:sp>
      <p:sp>
        <p:nvSpPr>
          <p:cNvPr id="9" name="مستطيل 8"/>
          <p:cNvSpPr/>
          <p:nvPr/>
        </p:nvSpPr>
        <p:spPr>
          <a:xfrm>
            <a:off x="2293303" y="5857892"/>
            <a:ext cx="4031873"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dirty="0" smtClean="0">
                <a:hlinkClick r:id="rId5"/>
              </a:rPr>
              <a:t>http://cams.ksu.edu.sa/en/node/1057</a:t>
            </a:r>
            <a:r>
              <a:rPr lang="en-US" dirty="0" smtClean="0"/>
              <a:t> </a:t>
            </a:r>
            <a:endParaRPr lang="ar-SA" dirty="0"/>
          </a:p>
        </p:txBody>
      </p:sp>
    </p:spTree>
  </p:cSld>
  <p:clrMapOvr>
    <a:masterClrMapping/>
  </p:clrMapOvr>
  <p:transition>
    <p:push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50</a:t>
            </a:fld>
            <a:endParaRPr lang="en-US"/>
          </a:p>
        </p:txBody>
      </p:sp>
      <p:graphicFrame>
        <p:nvGraphicFramePr>
          <p:cNvPr id="3076" name="Object 4"/>
          <p:cNvGraphicFramePr>
            <a:graphicFrameLocks noChangeAspect="1"/>
          </p:cNvGraphicFramePr>
          <p:nvPr/>
        </p:nvGraphicFramePr>
        <p:xfrm>
          <a:off x="1266024" y="714356"/>
          <a:ext cx="6939692" cy="3429024"/>
        </p:xfrm>
        <a:graphic>
          <a:graphicData uri="http://schemas.openxmlformats.org/presentationml/2006/ole">
            <p:oleObj spid="_x0000_s3080" name="Acrobat Document" r:id="rId4" imgW="6858000" imgH="5143500" progId="AcroExch.Document.7">
              <p:embed/>
            </p:oleObj>
          </a:graphicData>
        </a:graphic>
      </p:graphicFrame>
      <p:sp>
        <p:nvSpPr>
          <p:cNvPr id="12" name="مستطيل 11"/>
          <p:cNvSpPr/>
          <p:nvPr/>
        </p:nvSpPr>
        <p:spPr>
          <a:xfrm>
            <a:off x="1259632" y="4941168"/>
            <a:ext cx="7416824" cy="40011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sz="2000" dirty="0" smtClean="0">
                <a:hlinkClick r:id="rId5"/>
              </a:rPr>
              <a:t>http://www.cdc.gov/healthyyouth/npao/pdf/presentationslides.pdf</a:t>
            </a:r>
            <a:r>
              <a:rPr lang="en-US" sz="2000" dirty="0" smtClean="0"/>
              <a:t>   </a:t>
            </a:r>
            <a:endParaRPr lang="en-US" sz="2000" dirty="0"/>
          </a:p>
        </p:txBody>
      </p:sp>
      <p:sp>
        <p:nvSpPr>
          <p:cNvPr id="13" name="مستطيل 12"/>
          <p:cNvSpPr/>
          <p:nvPr/>
        </p:nvSpPr>
        <p:spPr>
          <a:xfrm>
            <a:off x="2643174" y="4286256"/>
            <a:ext cx="4038926" cy="400110"/>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sz="2000" dirty="0" smtClean="0"/>
              <a:t>Every  One Have To Present Live </a:t>
            </a:r>
            <a:endParaRPr lang="en-US" sz="2000" dirty="0"/>
          </a:p>
        </p:txBody>
      </p:sp>
      <p:pic>
        <p:nvPicPr>
          <p:cNvPr id="14" name="Picture 2" descr="CDC.gov"/>
          <p:cNvPicPr>
            <a:picLocks noChangeAspect="1" noChangeArrowheads="1"/>
          </p:cNvPicPr>
          <p:nvPr/>
        </p:nvPicPr>
        <p:blipFill>
          <a:blip r:embed="rId6" cstate="print"/>
          <a:srcRect/>
          <a:stretch>
            <a:fillRect/>
          </a:stretch>
        </p:blipFill>
        <p:spPr bwMode="auto">
          <a:xfrm>
            <a:off x="1331640" y="116632"/>
            <a:ext cx="6552728" cy="360040"/>
          </a:xfrm>
          <a:prstGeom prst="rect">
            <a:avLst/>
          </a:prstGeom>
          <a:noFill/>
        </p:spPr>
      </p:pic>
    </p:spTree>
  </p:cSld>
  <p:clrMapOvr>
    <a:masterClrMapping/>
  </p:clrMapOvr>
  <p:transition>
    <p:push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51</a:t>
            </a:fld>
            <a:endParaRPr lang="en-US"/>
          </a:p>
        </p:txBody>
      </p:sp>
      <p:sp>
        <p:nvSpPr>
          <p:cNvPr id="7" name="مستطيل 6"/>
          <p:cNvSpPr/>
          <p:nvPr/>
        </p:nvSpPr>
        <p:spPr>
          <a:xfrm>
            <a:off x="971600" y="1546914"/>
            <a:ext cx="7128792" cy="3970318"/>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marL="457200" indent="-457200" algn="just" rtl="0">
              <a:buAutoNum type="arabicPeriod"/>
            </a:pPr>
            <a:r>
              <a:rPr lang="en-US" sz="2800" dirty="0" smtClean="0"/>
              <a:t>Policies and Practices </a:t>
            </a:r>
          </a:p>
          <a:p>
            <a:pPr marL="457200" indent="-457200" algn="just" rtl="0">
              <a:buAutoNum type="arabicPeriod"/>
            </a:pPr>
            <a:r>
              <a:rPr lang="en-US" sz="2800" dirty="0" smtClean="0"/>
              <a:t>School Environments </a:t>
            </a:r>
          </a:p>
          <a:p>
            <a:pPr marL="457200" indent="-457200" algn="just" rtl="0">
              <a:buAutoNum type="arabicPeriod"/>
            </a:pPr>
            <a:r>
              <a:rPr lang="en-US" sz="2800" dirty="0" smtClean="0"/>
              <a:t>Nutrition Services </a:t>
            </a:r>
          </a:p>
          <a:p>
            <a:pPr marL="457200" indent="-457200" algn="just" rtl="0">
              <a:buAutoNum type="arabicPeriod"/>
            </a:pPr>
            <a:r>
              <a:rPr lang="en-US" sz="2800" dirty="0" smtClean="0"/>
              <a:t>Physical Education and Physical Activity </a:t>
            </a:r>
          </a:p>
          <a:p>
            <a:pPr marL="457200" indent="-457200" algn="just" rtl="0">
              <a:buAutoNum type="arabicPeriod"/>
            </a:pPr>
            <a:r>
              <a:rPr lang="en-US" sz="2800" dirty="0" smtClean="0"/>
              <a:t>Health Education </a:t>
            </a:r>
          </a:p>
          <a:p>
            <a:pPr marL="457200" indent="-457200" algn="just" rtl="0">
              <a:buAutoNum type="arabicPeriod"/>
            </a:pPr>
            <a:r>
              <a:rPr lang="en-US" sz="2800" dirty="0" smtClean="0"/>
              <a:t>School Health Services </a:t>
            </a:r>
          </a:p>
          <a:p>
            <a:pPr marL="457200" indent="-457200" algn="just" rtl="0">
              <a:buAutoNum type="arabicPeriod"/>
            </a:pPr>
            <a:r>
              <a:rPr lang="en-US" sz="2800" dirty="0" smtClean="0"/>
              <a:t>Family and Community </a:t>
            </a:r>
          </a:p>
          <a:p>
            <a:pPr marL="457200" indent="-457200" algn="just" rtl="0">
              <a:buAutoNum type="arabicPeriod"/>
            </a:pPr>
            <a:r>
              <a:rPr lang="en-US" sz="2800" dirty="0" smtClean="0"/>
              <a:t>School Employee Wellness</a:t>
            </a:r>
          </a:p>
          <a:p>
            <a:pPr marL="457200" indent="-457200" algn="just" rtl="0">
              <a:buAutoNum type="arabicPeriod"/>
            </a:pPr>
            <a:r>
              <a:rPr lang="en-US" sz="2800" dirty="0" smtClean="0"/>
              <a:t>Professional Development</a:t>
            </a:r>
            <a:endParaRPr lang="en-US" sz="2800" dirty="0"/>
          </a:p>
        </p:txBody>
      </p:sp>
      <p:sp>
        <p:nvSpPr>
          <p:cNvPr id="8" name="مستطيل 7"/>
          <p:cNvSpPr/>
          <p:nvPr/>
        </p:nvSpPr>
        <p:spPr>
          <a:xfrm>
            <a:off x="251520" y="692696"/>
            <a:ext cx="4419351" cy="46166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2400" dirty="0" smtClean="0">
                <a:latin typeface="+mj-lt"/>
              </a:rPr>
              <a:t>School Health Guidelines</a:t>
            </a:r>
            <a:endParaRPr lang="en-US" sz="2400" dirty="0">
              <a:latin typeface="+mj-lt"/>
            </a:endParaRPr>
          </a:p>
        </p:txBody>
      </p:sp>
    </p:spTree>
  </p:cSld>
  <p:clrMapOvr>
    <a:masterClrMapping/>
  </p:clrMapOvr>
  <p:transition>
    <p:push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52</a:t>
            </a:fld>
            <a:endParaRPr lang="en-US"/>
          </a:p>
        </p:txBody>
      </p:sp>
      <p:pic>
        <p:nvPicPr>
          <p:cNvPr id="88083" name="صورة 9" descr="teens in a circle">
            <a:hlinkClick r:id="rId2"/>
          </p:cNvPr>
          <p:cNvPicPr>
            <a:picLocks noChangeAspect="1" noChangeArrowheads="1"/>
          </p:cNvPicPr>
          <p:nvPr/>
        </p:nvPicPr>
        <p:blipFill>
          <a:blip r:embed="rId3" cstate="print"/>
          <a:srcRect/>
          <a:stretch>
            <a:fillRect/>
          </a:stretch>
        </p:blipFill>
        <p:spPr bwMode="auto">
          <a:xfrm>
            <a:off x="88032" y="529208"/>
            <a:ext cx="667544" cy="667544"/>
          </a:xfrm>
          <a:prstGeom prst="rect">
            <a:avLst/>
          </a:prstGeom>
          <a:noFill/>
        </p:spPr>
      </p:pic>
      <p:pic>
        <p:nvPicPr>
          <p:cNvPr id="88082" name="صورة 10" descr="Girl handing upside down">
            <a:hlinkClick r:id="rId4"/>
          </p:cNvPr>
          <p:cNvPicPr>
            <a:picLocks noChangeAspect="1" noChangeArrowheads="1"/>
          </p:cNvPicPr>
          <p:nvPr/>
        </p:nvPicPr>
        <p:blipFill>
          <a:blip r:embed="rId5" cstate="print"/>
          <a:srcRect/>
          <a:stretch>
            <a:fillRect/>
          </a:stretch>
        </p:blipFill>
        <p:spPr bwMode="auto">
          <a:xfrm>
            <a:off x="107504" y="1286476"/>
            <a:ext cx="611560" cy="558348"/>
          </a:xfrm>
          <a:prstGeom prst="rect">
            <a:avLst/>
          </a:prstGeom>
          <a:noFill/>
        </p:spPr>
      </p:pic>
      <p:pic>
        <p:nvPicPr>
          <p:cNvPr id="88081" name="صورة 11" descr="Kids in lunch line">
            <a:hlinkClick r:id="rId6"/>
          </p:cNvPr>
          <p:cNvPicPr>
            <a:picLocks noChangeAspect="1" noChangeArrowheads="1"/>
          </p:cNvPicPr>
          <p:nvPr/>
        </p:nvPicPr>
        <p:blipFill>
          <a:blip r:embed="rId7" cstate="print"/>
          <a:srcRect/>
          <a:stretch>
            <a:fillRect/>
          </a:stretch>
        </p:blipFill>
        <p:spPr bwMode="auto">
          <a:xfrm>
            <a:off x="72008" y="1844824"/>
            <a:ext cx="611560" cy="611560"/>
          </a:xfrm>
          <a:prstGeom prst="rect">
            <a:avLst/>
          </a:prstGeom>
          <a:noFill/>
        </p:spPr>
      </p:pic>
      <p:pic>
        <p:nvPicPr>
          <p:cNvPr id="88080" name="صورة 12" descr="Girls playing basketball">
            <a:hlinkClick r:id="rId8"/>
          </p:cNvPr>
          <p:cNvPicPr>
            <a:picLocks noChangeAspect="1" noChangeArrowheads="1"/>
          </p:cNvPicPr>
          <p:nvPr/>
        </p:nvPicPr>
        <p:blipFill>
          <a:blip r:embed="rId9" cstate="print"/>
          <a:srcRect/>
          <a:stretch>
            <a:fillRect/>
          </a:stretch>
        </p:blipFill>
        <p:spPr bwMode="auto">
          <a:xfrm>
            <a:off x="107504" y="2492896"/>
            <a:ext cx="648072" cy="648072"/>
          </a:xfrm>
          <a:prstGeom prst="rect">
            <a:avLst/>
          </a:prstGeom>
          <a:noFill/>
        </p:spPr>
      </p:pic>
      <p:pic>
        <p:nvPicPr>
          <p:cNvPr id="88079" name="صورة 13" descr="Stack of apples on top of books">
            <a:hlinkClick r:id="rId10"/>
          </p:cNvPr>
          <p:cNvPicPr>
            <a:picLocks noChangeAspect="1" noChangeArrowheads="1"/>
          </p:cNvPicPr>
          <p:nvPr/>
        </p:nvPicPr>
        <p:blipFill>
          <a:blip r:embed="rId11" cstate="print"/>
          <a:srcRect/>
          <a:stretch>
            <a:fillRect/>
          </a:stretch>
        </p:blipFill>
        <p:spPr bwMode="auto">
          <a:xfrm>
            <a:off x="72008" y="3177480"/>
            <a:ext cx="683568" cy="683568"/>
          </a:xfrm>
          <a:prstGeom prst="rect">
            <a:avLst/>
          </a:prstGeom>
          <a:noFill/>
        </p:spPr>
      </p:pic>
      <p:pic>
        <p:nvPicPr>
          <p:cNvPr id="88078" name="صورة 14" descr="Nurse weight teenage girl">
            <a:hlinkClick r:id="rId12"/>
          </p:cNvPr>
          <p:cNvPicPr>
            <a:picLocks noChangeAspect="1" noChangeArrowheads="1"/>
          </p:cNvPicPr>
          <p:nvPr/>
        </p:nvPicPr>
        <p:blipFill>
          <a:blip r:embed="rId13" cstate="print"/>
          <a:srcRect/>
          <a:stretch>
            <a:fillRect/>
          </a:stretch>
        </p:blipFill>
        <p:spPr bwMode="auto">
          <a:xfrm>
            <a:off x="72008" y="3861048"/>
            <a:ext cx="683568" cy="683568"/>
          </a:xfrm>
          <a:prstGeom prst="rect">
            <a:avLst/>
          </a:prstGeom>
          <a:noFill/>
        </p:spPr>
      </p:pic>
      <p:pic>
        <p:nvPicPr>
          <p:cNvPr id="88077" name="صورة 15" descr="Hispanic family portrait">
            <a:hlinkClick r:id="rId14"/>
          </p:cNvPr>
          <p:cNvPicPr>
            <a:picLocks noChangeAspect="1" noChangeArrowheads="1"/>
          </p:cNvPicPr>
          <p:nvPr/>
        </p:nvPicPr>
        <p:blipFill>
          <a:blip r:embed="rId15" cstate="print"/>
          <a:srcRect/>
          <a:stretch>
            <a:fillRect/>
          </a:stretch>
        </p:blipFill>
        <p:spPr bwMode="auto">
          <a:xfrm>
            <a:off x="107504" y="4581128"/>
            <a:ext cx="648072" cy="648072"/>
          </a:xfrm>
          <a:prstGeom prst="rect">
            <a:avLst/>
          </a:prstGeom>
          <a:noFill/>
        </p:spPr>
      </p:pic>
      <p:pic>
        <p:nvPicPr>
          <p:cNvPr id="88076" name="صورة 16" descr="Adults walking">
            <a:hlinkClick r:id="rId16"/>
          </p:cNvPr>
          <p:cNvPicPr>
            <a:picLocks noChangeAspect="1" noChangeArrowheads="1"/>
          </p:cNvPicPr>
          <p:nvPr/>
        </p:nvPicPr>
        <p:blipFill>
          <a:blip r:embed="rId17" cstate="print"/>
          <a:srcRect/>
          <a:stretch>
            <a:fillRect/>
          </a:stretch>
        </p:blipFill>
        <p:spPr bwMode="auto">
          <a:xfrm>
            <a:off x="107504" y="5301208"/>
            <a:ext cx="571500" cy="571500"/>
          </a:xfrm>
          <a:prstGeom prst="rect">
            <a:avLst/>
          </a:prstGeom>
          <a:noFill/>
        </p:spPr>
      </p:pic>
      <p:pic>
        <p:nvPicPr>
          <p:cNvPr id="88075" name="صورة 17" descr="Teacher helping two adult students">
            <a:hlinkClick r:id="rId18"/>
          </p:cNvPr>
          <p:cNvPicPr>
            <a:picLocks noChangeAspect="1" noChangeArrowheads="1"/>
          </p:cNvPicPr>
          <p:nvPr/>
        </p:nvPicPr>
        <p:blipFill>
          <a:blip r:embed="rId19" cstate="print"/>
          <a:srcRect/>
          <a:stretch>
            <a:fillRect/>
          </a:stretch>
        </p:blipFill>
        <p:spPr bwMode="auto">
          <a:xfrm>
            <a:off x="0" y="5913784"/>
            <a:ext cx="755576" cy="755576"/>
          </a:xfrm>
          <a:prstGeom prst="rect">
            <a:avLst/>
          </a:prstGeom>
          <a:noFill/>
        </p:spPr>
      </p:pic>
      <p:sp>
        <p:nvSpPr>
          <p:cNvPr id="88084" name="Rectangle 20"/>
          <p:cNvSpPr>
            <a:spLocks noChangeArrowheads="1"/>
          </p:cNvSpPr>
          <p:nvPr/>
        </p:nvSpPr>
        <p:spPr bwMode="auto">
          <a:xfrm>
            <a:off x="868637" y="-17783"/>
            <a:ext cx="7591795" cy="581852"/>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119025" tIns="119025" rIns="119025" bIns="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mj-lt"/>
                <a:ea typeface="Times New Roman" pitchFamily="18" charset="0"/>
                <a:cs typeface="Arial" pitchFamily="34" charset="0"/>
              </a:rPr>
              <a:t>Guidelines</a:t>
            </a:r>
            <a:r>
              <a:rPr kumimoji="0" lang="en-US" sz="1400" b="1" i="0" u="none" strike="noStrike" cap="none" normalizeH="0" baseline="0" dirty="0" smtClean="0">
                <a:ln>
                  <a:noFill/>
                </a:ln>
                <a:solidFill>
                  <a:schemeClr val="tx1"/>
                </a:solidFill>
                <a:effectLst/>
                <a:latin typeface="+mj-lt"/>
                <a:ea typeface="Times New Roman" pitchFamily="18" charset="0"/>
                <a:cs typeface="Arial" pitchFamily="34" charset="0"/>
              </a:rPr>
              <a:t> of </a:t>
            </a:r>
          </a:p>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ea typeface="Times New Roman" pitchFamily="18" charset="0"/>
                <a:cs typeface="Arial" pitchFamily="34" charset="0"/>
              </a:rPr>
              <a:t>School Health Guidelines to Promote Healthy Eating and Physical Activity</a:t>
            </a:r>
            <a:endParaRPr kumimoji="0" lang="en-US" sz="1600" b="1" i="0" u="none" strike="noStrike" cap="none" normalizeH="0" baseline="0" dirty="0" smtClean="0">
              <a:ln>
                <a:noFill/>
              </a:ln>
              <a:solidFill>
                <a:schemeClr val="tx1"/>
              </a:solidFill>
              <a:effectLst/>
              <a:latin typeface="+mj-lt"/>
              <a:ea typeface="Times New Roman" pitchFamily="18" charset="0"/>
              <a:cs typeface="Arial" pitchFamily="34" charset="0"/>
            </a:endParaRPr>
          </a:p>
        </p:txBody>
      </p:sp>
      <p:sp>
        <p:nvSpPr>
          <p:cNvPr id="88085" name="Rectangle 21"/>
          <p:cNvSpPr>
            <a:spLocks noChangeArrowheads="1"/>
          </p:cNvSpPr>
          <p:nvPr/>
        </p:nvSpPr>
        <p:spPr bwMode="auto">
          <a:xfrm>
            <a:off x="899592" y="678468"/>
            <a:ext cx="7530060" cy="461665"/>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rPr>
              <a:t> Use a coordinated approach to develop, implement, and evaluate healthy eating and physical activity policies and practices</a:t>
            </a:r>
            <a:r>
              <a:rPr kumimoji="0" lang="en-US" sz="1200" b="1" i="0" u="none" strike="noStrike" cap="none" normalizeH="0" dirty="0" smtClean="0">
                <a:ln>
                  <a:noFill/>
                </a:ln>
                <a:solidFill>
                  <a:srgbClr val="4A006E"/>
                </a:solidFill>
                <a:effectLst/>
                <a:latin typeface="Verdana" pitchFamily="34" charset="0"/>
                <a:ea typeface="Times New Roman" pitchFamily="18" charset="0"/>
                <a:cs typeface="Times New Roman" pitchFamily="18" charset="0"/>
              </a:rPr>
              <a:t> </a:t>
            </a: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hlinkClick r:id="rId2"/>
              </a:rPr>
              <a:t>.</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88086" name="Rectangle 22"/>
          <p:cNvSpPr>
            <a:spLocks noChangeArrowheads="1"/>
          </p:cNvSpPr>
          <p:nvPr/>
        </p:nvSpPr>
        <p:spPr bwMode="auto">
          <a:xfrm>
            <a:off x="857224" y="1437489"/>
            <a:ext cx="7500990"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rPr>
              <a:t> Establish school environments that support healthy eating and physical activity</a:t>
            </a:r>
          </a:p>
        </p:txBody>
      </p:sp>
      <p:sp>
        <p:nvSpPr>
          <p:cNvPr id="88087" name="Rectangle 23"/>
          <p:cNvSpPr>
            <a:spLocks noChangeArrowheads="1"/>
          </p:cNvSpPr>
          <p:nvPr/>
        </p:nvSpPr>
        <p:spPr bwMode="auto">
          <a:xfrm>
            <a:off x="857224" y="1901443"/>
            <a:ext cx="7560840" cy="461665"/>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rPr>
              <a:t> Provide a quality school meal program and ensure that students have only appealing healthy food and beverages choices offered outside of the school meal program.</a:t>
            </a:r>
            <a:r>
              <a:rPr kumimoji="0" lang="en-US" sz="1200" b="1" i="0" u="none" strike="noStrike" cap="none" normalizeH="0" dirty="0" smtClean="0">
                <a:ln>
                  <a:noFill/>
                </a:ln>
                <a:solidFill>
                  <a:srgbClr val="4A006E"/>
                </a:solidFill>
                <a:effectLst/>
                <a:latin typeface="Verdana" pitchFamily="34" charset="0"/>
                <a:ea typeface="Times New Roman" pitchFamily="18" charset="0"/>
                <a:cs typeface="Times New Roman" pitchFamily="18" charset="0"/>
              </a:rPr>
              <a:t> </a:t>
            </a:r>
          </a:p>
        </p:txBody>
      </p:sp>
      <p:sp>
        <p:nvSpPr>
          <p:cNvPr id="88088" name="Rectangle 24"/>
          <p:cNvSpPr>
            <a:spLocks noChangeArrowheads="1"/>
          </p:cNvSpPr>
          <p:nvPr/>
        </p:nvSpPr>
        <p:spPr bwMode="auto">
          <a:xfrm>
            <a:off x="899592" y="2549515"/>
            <a:ext cx="7524328" cy="461665"/>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rPr>
              <a:t> Implement a comprehensive physical activity program with quality physical education as the cornerstone.</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88089" name="Rectangle 25"/>
          <p:cNvSpPr>
            <a:spLocks noChangeArrowheads="1"/>
          </p:cNvSpPr>
          <p:nvPr/>
        </p:nvSpPr>
        <p:spPr bwMode="auto">
          <a:xfrm>
            <a:off x="901751" y="3269595"/>
            <a:ext cx="7990729" cy="461665"/>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rPr>
              <a:t>  Implement health education that provides students with the knowledge, attitudes, skills, and experiences needed for </a:t>
            </a:r>
            <a:r>
              <a:rPr kumimoji="0" lang="en-US" sz="1200" b="1" i="0" u="none" strike="noStrike" cap="none" normalizeH="0" baseline="0" dirty="0" smtClean="0">
                <a:ln>
                  <a:noFill/>
                </a:ln>
                <a:solidFill>
                  <a:srgbClr val="4A006E"/>
                </a:solidFill>
                <a:effectLst/>
                <a:latin typeface="+mj-lt"/>
                <a:ea typeface="Times New Roman" pitchFamily="18" charset="0"/>
                <a:cs typeface="Times New Roman" pitchFamily="18" charset="0"/>
              </a:rPr>
              <a:t>lifelong</a:t>
            </a:r>
            <a:r>
              <a:rPr kumimoji="0" lang="en-US" sz="1200" b="1" i="0" u="none" strike="noStrike" cap="none" normalizeH="0" dirty="0" smtClean="0">
                <a:ln>
                  <a:noFill/>
                </a:ln>
                <a:solidFill>
                  <a:srgbClr val="4A006E"/>
                </a:solidFill>
                <a:effectLst/>
                <a:latin typeface="+mj-lt"/>
                <a:ea typeface="Times New Roman" pitchFamily="18" charset="0"/>
                <a:cs typeface="Times New Roman" pitchFamily="18" charset="0"/>
              </a:rPr>
              <a:t> </a:t>
            </a:r>
            <a:r>
              <a:rPr kumimoji="0" lang="en-US" sz="1200" b="1" i="0" u="none" strike="noStrike" cap="none" normalizeH="0" dirty="0" smtClean="0">
                <a:ln>
                  <a:noFill/>
                </a:ln>
                <a:solidFill>
                  <a:srgbClr val="4A006E"/>
                </a:solidFill>
                <a:effectLst/>
                <a:latin typeface="Verdana" pitchFamily="34" charset="0"/>
                <a:ea typeface="Times New Roman" pitchFamily="18" charset="0"/>
                <a:cs typeface="Times New Roman" pitchFamily="18" charset="0"/>
              </a:rPr>
              <a:t>healthy eating and physical activity </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88090" name="Rectangle 26"/>
          <p:cNvSpPr>
            <a:spLocks noChangeArrowheads="1"/>
          </p:cNvSpPr>
          <p:nvPr/>
        </p:nvSpPr>
        <p:spPr bwMode="auto">
          <a:xfrm>
            <a:off x="899592" y="3933056"/>
            <a:ext cx="7884368" cy="461665"/>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rPr>
              <a:t>  Provide students with health, mental health, and social services to address healthy eating, physical activity, and related chronic disease prevention.</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88091" name="Rectangle 27"/>
          <p:cNvSpPr>
            <a:spLocks noChangeArrowheads="1"/>
          </p:cNvSpPr>
          <p:nvPr/>
        </p:nvSpPr>
        <p:spPr bwMode="auto">
          <a:xfrm>
            <a:off x="857224" y="4673461"/>
            <a:ext cx="8244408" cy="461665"/>
          </a:xfrm>
          <a:prstGeom prst="rect">
            <a:avLst/>
          </a:prstGeom>
          <a:solidFill>
            <a:schemeClr val="tx1"/>
          </a:solidFill>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rPr>
              <a:t> Partner with families and community members in the development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rPr>
              <a:t> and implementation of healthy eating and physical activity policies, practices, and prog</a:t>
            </a: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hlinkClick r:id="rId14"/>
              </a:rPr>
              <a:t>rams.</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88092" name="Rectangle 28"/>
          <p:cNvSpPr>
            <a:spLocks noChangeArrowheads="1"/>
          </p:cNvSpPr>
          <p:nvPr/>
        </p:nvSpPr>
        <p:spPr bwMode="auto">
          <a:xfrm>
            <a:off x="899592" y="5357827"/>
            <a:ext cx="7887250" cy="461665"/>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rPr>
              <a:t> Provide a school employee wellness program that includes healthy eating and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4A006E"/>
                </a:solidFill>
                <a:effectLst/>
                <a:latin typeface="Verdana" pitchFamily="34" charset="0"/>
                <a:ea typeface="Times New Roman" pitchFamily="18" charset="0"/>
                <a:cs typeface="Times New Roman" pitchFamily="18" charset="0"/>
              </a:rPr>
              <a:t>physical activity services for all school staff members.</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110593" name="Rectangle 1"/>
          <p:cNvSpPr>
            <a:spLocks noChangeArrowheads="1"/>
          </p:cNvSpPr>
          <p:nvPr/>
        </p:nvSpPr>
        <p:spPr bwMode="auto">
          <a:xfrm>
            <a:off x="827584" y="5949280"/>
            <a:ext cx="8279904" cy="646331"/>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Employ qualified persons, and provide professional development opportunities for physical education, health education, nutrition serv</a:t>
            </a:r>
            <a:r>
              <a:rPr kumimoji="0" lang="en-US"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18"/>
              </a:rPr>
              <a:t>ices, and health, mental health, and social services staff members, as well as staff members who supervise recess</a:t>
            </a:r>
            <a:r>
              <a:rPr kumimoji="0" lang="en-US"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ar-SA"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فسح</a:t>
            </a:r>
            <a:r>
              <a:rPr kumimoji="0" lang="en-US"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18"/>
              </a:rPr>
              <a:t>, cafeteria time, and out-of-school-time programs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عنصر نائب للتاريخ 21"/>
          <p:cNvSpPr>
            <a:spLocks noGrp="1"/>
          </p:cNvSpPr>
          <p:nvPr>
            <p:ph type="dt" sz="half" idx="10"/>
          </p:nvPr>
        </p:nvSpPr>
        <p:spPr>
          <a:xfrm>
            <a:off x="4500562" y="6667478"/>
            <a:ext cx="1401791" cy="190522"/>
          </a:xfrm>
        </p:spPr>
        <p:txBody>
          <a:bodyPr/>
          <a:lstStyle/>
          <a:p>
            <a:pPr algn="ctr">
              <a:defRPr/>
            </a:pPr>
            <a:r>
              <a:rPr lang="ar-SA" sz="1100" smtClean="0"/>
              <a:t>JOHALISCOOHE2015_2018</a:t>
            </a:r>
            <a:endParaRPr lang="en-US" sz="1100" dirty="0"/>
          </a:p>
        </p:txBody>
      </p:sp>
      <p:sp>
        <p:nvSpPr>
          <p:cNvPr id="23" name="عنصر نائب للتذييل 22"/>
          <p:cNvSpPr>
            <a:spLocks noGrp="1"/>
          </p:cNvSpPr>
          <p:nvPr>
            <p:ph type="ftr" sz="quarter" idx="11"/>
          </p:nvPr>
        </p:nvSpPr>
        <p:spPr>
          <a:xfrm>
            <a:off x="5643570" y="6381750"/>
            <a:ext cx="2895600" cy="476250"/>
          </a:xfrm>
        </p:spPr>
        <p:txBody>
          <a:bodyPr/>
          <a:lstStyle/>
          <a:p>
            <a:pPr>
              <a:defRPr/>
            </a:pPr>
            <a:r>
              <a:rPr lang="en-US" sz="1100" smtClean="0"/>
              <a:t>CHS485</a:t>
            </a:r>
            <a:endParaRPr lang="en-US" sz="1100" dirty="0"/>
          </a:p>
        </p:txBody>
      </p:sp>
    </p:spTree>
  </p:cSld>
  <p:clrMapOvr>
    <a:masterClrMapping/>
  </p:clrMapOvr>
  <p:transition>
    <p:push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7" name="Rectangle 9"/>
          <p:cNvSpPr>
            <a:spLocks noGrp="1" noChangeArrowheads="1"/>
          </p:cNvSpPr>
          <p:nvPr>
            <p:ph type="ctrTitle" idx="4294967295"/>
          </p:nvPr>
        </p:nvSpPr>
        <p:spPr>
          <a:xfrm>
            <a:off x="683568" y="1916832"/>
            <a:ext cx="7668344" cy="1143000"/>
          </a:xfrm>
        </p:spPr>
        <p:style>
          <a:lnRef idx="3">
            <a:schemeClr val="lt1"/>
          </a:lnRef>
          <a:fillRef idx="1">
            <a:schemeClr val="dk1"/>
          </a:fillRef>
          <a:effectRef idx="1">
            <a:schemeClr val="dk1"/>
          </a:effectRef>
          <a:fontRef idx="minor">
            <a:schemeClr val="lt1"/>
          </a:fontRef>
        </p:style>
        <p:txBody>
          <a:bodyPr/>
          <a:lstStyle/>
          <a:p>
            <a:pPr algn="ctr">
              <a:defRPr/>
            </a:pPr>
            <a:r>
              <a:rPr lang="en-US" sz="2800" dirty="0" smtClean="0">
                <a:solidFill>
                  <a:srgbClr val="F6824A"/>
                </a:solidFill>
              </a:rPr>
              <a:t>CDC’s Physical Education Curriculum Analysis Tool  (</a:t>
            </a:r>
            <a:r>
              <a:rPr lang="en-US" sz="3200" dirty="0" smtClean="0">
                <a:solidFill>
                  <a:srgbClr val="F6824A"/>
                </a:solidFill>
              </a:rPr>
              <a:t>PECAT)</a:t>
            </a:r>
            <a:r>
              <a:rPr lang="en-US" sz="2800" baseline="30000" dirty="0" smtClean="0">
                <a:solidFill>
                  <a:srgbClr val="F6824A"/>
                </a:solidFill>
              </a:rPr>
              <a:t>1</a:t>
            </a:r>
          </a:p>
        </p:txBody>
      </p:sp>
      <p:pic>
        <p:nvPicPr>
          <p:cNvPr id="46083" name="Picture 4"/>
          <p:cNvPicPr>
            <a:picLocks noChangeAspect="1" noChangeArrowheads="1"/>
          </p:cNvPicPr>
          <p:nvPr/>
        </p:nvPicPr>
        <p:blipFill>
          <a:blip r:embed="rId4" cstate="print"/>
          <a:srcRect l="8334" t="39862" r="1500"/>
          <a:stretch>
            <a:fillRect/>
          </a:stretch>
        </p:blipFill>
        <p:spPr bwMode="auto">
          <a:xfrm>
            <a:off x="2051720" y="548680"/>
            <a:ext cx="4392488" cy="1383329"/>
          </a:xfrm>
          <a:prstGeom prst="rect">
            <a:avLst/>
          </a:prstGeom>
          <a:noFill/>
          <a:ln w="9525">
            <a:noFill/>
            <a:miter lim="800000"/>
            <a:headEnd/>
            <a:tailEnd/>
          </a:ln>
        </p:spPr>
      </p:pic>
      <p:sp>
        <p:nvSpPr>
          <p:cNvPr id="2061" name="Text Box 13"/>
          <p:cNvSpPr txBox="1">
            <a:spLocks noChangeArrowheads="1"/>
          </p:cNvSpPr>
          <p:nvPr/>
        </p:nvSpPr>
        <p:spPr bwMode="auto">
          <a:xfrm>
            <a:off x="781050" y="6075363"/>
            <a:ext cx="7467600" cy="274637"/>
          </a:xfrm>
          <a:prstGeom prst="rect">
            <a:avLst/>
          </a:prstGeom>
          <a:noFill/>
          <a:ln w="9525">
            <a:noFill/>
            <a:miter lim="800000"/>
            <a:headEnd/>
            <a:tailEnd/>
          </a:ln>
          <a:effectLst/>
        </p:spPr>
        <p:txBody>
          <a:bodyPr>
            <a:spAutoFit/>
          </a:bodyPr>
          <a:lstStyle/>
          <a:p>
            <a:pPr algn="ctr" rtl="0" eaLnBrk="0" hangingPunct="0">
              <a:defRPr/>
            </a:pPr>
            <a:r>
              <a:rPr lang="en-US" sz="1200" b="0" baseline="30000" dirty="0">
                <a:solidFill>
                  <a:schemeClr val="tx1"/>
                </a:solidFill>
                <a:effectLst>
                  <a:outerShdw blurRad="38100" dist="38100" dir="2700000" algn="tl">
                    <a:srgbClr val="000000"/>
                  </a:outerShdw>
                </a:effectLst>
                <a:latin typeface="Times New Roman" pitchFamily="-110" charset="0"/>
                <a:cs typeface="+mn-cs"/>
              </a:rPr>
              <a:t>1 </a:t>
            </a:r>
            <a:r>
              <a:rPr lang="en-US" sz="1200" b="0" dirty="0">
                <a:solidFill>
                  <a:schemeClr val="tx1"/>
                </a:solidFill>
                <a:effectLst>
                  <a:outerShdw blurRad="38100" dist="38100" dir="2700000" algn="tl">
                    <a:srgbClr val="000000"/>
                  </a:outerShdw>
                </a:effectLst>
                <a:latin typeface="Times New Roman" pitchFamily="-110" charset="0"/>
                <a:cs typeface="+mn-cs"/>
              </a:rPr>
              <a:t>Centers for Disease Control &amp; Prevention. Physical Education Curriculum Analysis Tool. </a:t>
            </a:r>
            <a:r>
              <a:rPr lang="en-US" sz="1200" b="0" dirty="0" smtClean="0">
                <a:solidFill>
                  <a:schemeClr val="tx1"/>
                </a:solidFill>
                <a:effectLst>
                  <a:outerShdw blurRad="38100" dist="38100" dir="2700000" algn="tl">
                    <a:srgbClr val="000000"/>
                  </a:outerShdw>
                </a:effectLst>
                <a:latin typeface="Times New Roman" pitchFamily="-110" charset="0"/>
                <a:cs typeface="+mn-cs"/>
              </a:rPr>
              <a:t>2006 </a:t>
            </a:r>
            <a:endParaRPr lang="en-US" sz="1200" b="0" baseline="30000" dirty="0">
              <a:solidFill>
                <a:schemeClr val="tx1"/>
              </a:solidFill>
              <a:effectLst>
                <a:outerShdw blurRad="38100" dist="38100" dir="2700000" algn="tl">
                  <a:srgbClr val="000000"/>
                </a:outerShdw>
              </a:effectLst>
              <a:latin typeface="Times New Roman" pitchFamily="-110" charset="0"/>
              <a:cs typeface="+mn-cs"/>
            </a:endParaRPr>
          </a:p>
        </p:txBody>
      </p:sp>
      <p:sp>
        <p:nvSpPr>
          <p:cNvPr id="46085" name="Freeform 8"/>
          <p:cNvSpPr>
            <a:spLocks/>
          </p:cNvSpPr>
          <p:nvPr/>
        </p:nvSpPr>
        <p:spPr bwMode="auto">
          <a:xfrm>
            <a:off x="2514600" y="-76200"/>
            <a:ext cx="5410200" cy="7086600"/>
          </a:xfrm>
          <a:custGeom>
            <a:avLst/>
            <a:gdLst>
              <a:gd name="T0" fmla="*/ 0 w 3408"/>
              <a:gd name="T1" fmla="*/ 2147483647 h 4464"/>
              <a:gd name="T2" fmla="*/ 2147483647 w 3408"/>
              <a:gd name="T3" fmla="*/ 2147483647 h 4464"/>
              <a:gd name="T4" fmla="*/ 2147483647 w 3408"/>
              <a:gd name="T5" fmla="*/ 2147483647 h 4464"/>
              <a:gd name="T6" fmla="*/ 2147483647 w 3408"/>
              <a:gd name="T7" fmla="*/ 0 h 4464"/>
              <a:gd name="T8" fmla="*/ 2147483647 w 3408"/>
              <a:gd name="T9" fmla="*/ 2147483647 h 4464"/>
              <a:gd name="T10" fmla="*/ 2147483647 w 3408"/>
              <a:gd name="T11" fmla="*/ 2147483647 h 4464"/>
              <a:gd name="T12" fmla="*/ 0 w 3408"/>
              <a:gd name="T13" fmla="*/ 2147483647 h 4464"/>
              <a:gd name="T14" fmla="*/ 0 60000 65536"/>
              <a:gd name="T15" fmla="*/ 0 60000 65536"/>
              <a:gd name="T16" fmla="*/ 0 60000 65536"/>
              <a:gd name="T17" fmla="*/ 0 60000 65536"/>
              <a:gd name="T18" fmla="*/ 0 60000 65536"/>
              <a:gd name="T19" fmla="*/ 0 60000 65536"/>
              <a:gd name="T20" fmla="*/ 0 60000 65536"/>
              <a:gd name="T21" fmla="*/ 0 w 3408"/>
              <a:gd name="T22" fmla="*/ 0 h 4464"/>
              <a:gd name="T23" fmla="*/ 3408 w 3408"/>
              <a:gd name="T24" fmla="*/ 4464 h 44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4464">
                <a:moveTo>
                  <a:pt x="0" y="2400"/>
                </a:moveTo>
                <a:lnTo>
                  <a:pt x="1584" y="4464"/>
                </a:lnTo>
                <a:lnTo>
                  <a:pt x="1824" y="4464"/>
                </a:lnTo>
                <a:lnTo>
                  <a:pt x="3408" y="0"/>
                </a:lnTo>
                <a:lnTo>
                  <a:pt x="1584" y="3744"/>
                </a:lnTo>
                <a:lnTo>
                  <a:pt x="48" y="2448"/>
                </a:lnTo>
                <a:lnTo>
                  <a:pt x="0" y="2400"/>
                </a:lnTo>
                <a:close/>
              </a:path>
            </a:pathLst>
          </a:custGeom>
          <a:solidFill>
            <a:srgbClr val="9933FF">
              <a:alpha val="34117"/>
            </a:srgbClr>
          </a:solidFill>
          <a:ln w="9525">
            <a:noFill/>
            <a:round/>
            <a:headEnd/>
            <a:tailEnd/>
          </a:ln>
        </p:spPr>
        <p:txBody>
          <a:bodyPr/>
          <a:lstStyle/>
          <a:p>
            <a:endParaRPr lang="en-US"/>
          </a:p>
        </p:txBody>
      </p:sp>
      <p:sp>
        <p:nvSpPr>
          <p:cNvPr id="1177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7761" name="Object 1"/>
          <p:cNvGraphicFramePr>
            <a:graphicFrameLocks noChangeAspect="1"/>
          </p:cNvGraphicFramePr>
          <p:nvPr/>
        </p:nvGraphicFramePr>
        <p:xfrm>
          <a:off x="2843808" y="3284984"/>
          <a:ext cx="3312368" cy="2496106"/>
        </p:xfrm>
        <a:graphic>
          <a:graphicData uri="http://schemas.openxmlformats.org/presentationml/2006/ole">
            <p:oleObj spid="_x0000_s117765" name="شريحة" r:id="rId5" imgW="4570378" imgH="3427466" progId="PowerPoint.Slide.12">
              <p:embed/>
            </p:oleObj>
          </a:graphicData>
        </a:graphic>
      </p:graphicFrame>
      <p:sp>
        <p:nvSpPr>
          <p:cNvPr id="8" name="عنصر نائب للتاريخ 7"/>
          <p:cNvSpPr>
            <a:spLocks noGrp="1"/>
          </p:cNvSpPr>
          <p:nvPr>
            <p:ph type="dt" sz="half" idx="10"/>
          </p:nvPr>
        </p:nvSpPr>
        <p:spPr/>
        <p:txBody>
          <a:bodyPr/>
          <a:lstStyle/>
          <a:p>
            <a:pPr>
              <a:defRPr/>
            </a:pPr>
            <a:r>
              <a:rPr lang="ar-SA" smtClean="0"/>
              <a:t>JOHALISCOOHE2015_2018</a:t>
            </a:r>
            <a:endParaRPr lang="en-US"/>
          </a:p>
        </p:txBody>
      </p:sp>
      <p:sp>
        <p:nvSpPr>
          <p:cNvPr id="9" name="عنصر نائب لرقم الشريحة 8"/>
          <p:cNvSpPr>
            <a:spLocks noGrp="1"/>
          </p:cNvSpPr>
          <p:nvPr>
            <p:ph type="sldNum" sz="quarter" idx="12"/>
          </p:nvPr>
        </p:nvSpPr>
        <p:spPr/>
        <p:txBody>
          <a:bodyPr/>
          <a:lstStyle/>
          <a:p>
            <a:pPr>
              <a:defRPr/>
            </a:pPr>
            <a:fld id="{EFDC60A6-13D5-4900-9D45-FC2CC50B2D43}" type="slidenum">
              <a:rPr lang="ar-SA" smtClean="0"/>
              <a:pPr>
                <a:defRPr/>
              </a:pPr>
              <a:t>53</a:t>
            </a:fld>
            <a:endParaRPr lang="en-US"/>
          </a:p>
        </p:txBody>
      </p:sp>
      <p:sp>
        <p:nvSpPr>
          <p:cNvPr id="10" name="عنصر نائب للتذييل 9"/>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817240" y="260648"/>
            <a:ext cx="7643192" cy="360040"/>
          </a:xfrm>
        </p:spPr>
        <p:style>
          <a:lnRef idx="2">
            <a:schemeClr val="dk1"/>
          </a:lnRef>
          <a:fillRef idx="1">
            <a:schemeClr val="lt1"/>
          </a:fillRef>
          <a:effectRef idx="0">
            <a:schemeClr val="dk1"/>
          </a:effectRef>
          <a:fontRef idx="minor">
            <a:schemeClr val="dk1"/>
          </a:fontRef>
        </p:style>
        <p:txBody>
          <a:bodyPr/>
          <a:lstStyle/>
          <a:p>
            <a:pPr algn="ctr" eaLnBrk="1" hangingPunct="1">
              <a:defRPr/>
            </a:pPr>
            <a:r>
              <a:rPr lang="en-US" sz="2800" dirty="0" smtClean="0"/>
              <a:t>Coordinated School Health Programs</a:t>
            </a:r>
          </a:p>
        </p:txBody>
      </p:sp>
      <p:sp>
        <p:nvSpPr>
          <p:cNvPr id="9219" name="Rectangle 9"/>
          <p:cNvSpPr>
            <a:spLocks noChangeArrowheads="1"/>
          </p:cNvSpPr>
          <p:nvPr/>
        </p:nvSpPr>
        <p:spPr bwMode="auto">
          <a:xfrm>
            <a:off x="885825" y="2454275"/>
            <a:ext cx="0" cy="244475"/>
          </a:xfrm>
          <a:prstGeom prst="rect">
            <a:avLst/>
          </a:prstGeom>
          <a:solidFill>
            <a:srgbClr val="800080"/>
          </a:solidFill>
          <a:ln w="9525">
            <a:noFill/>
            <a:miter lim="800000"/>
            <a:headEnd/>
            <a:tailEnd/>
          </a:ln>
        </p:spPr>
        <p:txBody>
          <a:bodyPr wrap="none" lIns="0" tIns="0" rIns="0" bIns="0">
            <a:spAutoFit/>
          </a:bodyPr>
          <a:lstStyle/>
          <a:p>
            <a:pPr algn="ctr" eaLnBrk="0" hangingPunct="0"/>
            <a:endParaRPr lang="ar-SA" sz="1600">
              <a:solidFill>
                <a:schemeClr val="bg1"/>
              </a:solidFill>
              <a:latin typeface="Futura Md BT"/>
            </a:endParaRPr>
          </a:p>
        </p:txBody>
      </p:sp>
      <p:sp>
        <p:nvSpPr>
          <p:cNvPr id="9220" name="Rectangle 18"/>
          <p:cNvSpPr>
            <a:spLocks noChangeArrowheads="1"/>
          </p:cNvSpPr>
          <p:nvPr/>
        </p:nvSpPr>
        <p:spPr bwMode="auto">
          <a:xfrm>
            <a:off x="768350" y="4065588"/>
            <a:ext cx="0" cy="244475"/>
          </a:xfrm>
          <a:prstGeom prst="rect">
            <a:avLst/>
          </a:prstGeom>
          <a:solidFill>
            <a:srgbClr val="800080"/>
          </a:solidFill>
          <a:ln w="9525">
            <a:noFill/>
            <a:miter lim="800000"/>
            <a:headEnd/>
            <a:tailEnd/>
          </a:ln>
        </p:spPr>
        <p:txBody>
          <a:bodyPr wrap="none" lIns="0" tIns="0" rIns="0" bIns="0">
            <a:spAutoFit/>
          </a:bodyPr>
          <a:lstStyle/>
          <a:p>
            <a:pPr algn="ctr" eaLnBrk="0" hangingPunct="0"/>
            <a:endParaRPr lang="ar-SA" sz="1600">
              <a:solidFill>
                <a:schemeClr val="bg1"/>
              </a:solidFill>
              <a:latin typeface="Futura Md BT"/>
            </a:endParaRPr>
          </a:p>
        </p:txBody>
      </p:sp>
      <p:sp>
        <p:nvSpPr>
          <p:cNvPr id="9221" name="Rectangle 23"/>
          <p:cNvSpPr>
            <a:spLocks noChangeArrowheads="1"/>
          </p:cNvSpPr>
          <p:nvPr/>
        </p:nvSpPr>
        <p:spPr bwMode="auto">
          <a:xfrm>
            <a:off x="1138238" y="5476875"/>
            <a:ext cx="0" cy="244475"/>
          </a:xfrm>
          <a:prstGeom prst="rect">
            <a:avLst/>
          </a:prstGeom>
          <a:solidFill>
            <a:srgbClr val="800080"/>
          </a:solidFill>
          <a:ln w="9525">
            <a:noFill/>
            <a:miter lim="800000"/>
            <a:headEnd/>
            <a:tailEnd/>
          </a:ln>
        </p:spPr>
        <p:txBody>
          <a:bodyPr wrap="none" lIns="0" tIns="0" rIns="0" bIns="0">
            <a:spAutoFit/>
          </a:bodyPr>
          <a:lstStyle/>
          <a:p>
            <a:pPr algn="ctr" eaLnBrk="0" hangingPunct="0"/>
            <a:endParaRPr lang="ar-SA" sz="1600">
              <a:solidFill>
                <a:schemeClr val="bg1"/>
              </a:solidFill>
              <a:latin typeface="Futura Md BT"/>
            </a:endParaRPr>
          </a:p>
        </p:txBody>
      </p:sp>
      <p:sp>
        <p:nvSpPr>
          <p:cNvPr id="9222" name="Rectangle 28"/>
          <p:cNvSpPr>
            <a:spLocks noChangeArrowheads="1"/>
          </p:cNvSpPr>
          <p:nvPr/>
        </p:nvSpPr>
        <p:spPr bwMode="auto">
          <a:xfrm>
            <a:off x="6096000" y="6172200"/>
            <a:ext cx="0" cy="244475"/>
          </a:xfrm>
          <a:prstGeom prst="rect">
            <a:avLst/>
          </a:prstGeom>
          <a:solidFill>
            <a:srgbClr val="800080"/>
          </a:solidFill>
          <a:ln w="9525">
            <a:noFill/>
            <a:miter lim="800000"/>
            <a:headEnd/>
            <a:tailEnd/>
          </a:ln>
        </p:spPr>
        <p:txBody>
          <a:bodyPr wrap="none" lIns="0" tIns="0" rIns="0" bIns="0">
            <a:spAutoFit/>
          </a:bodyPr>
          <a:lstStyle/>
          <a:p>
            <a:pPr algn="ctr" eaLnBrk="0" hangingPunct="0"/>
            <a:endParaRPr lang="ar-SA" sz="1600">
              <a:solidFill>
                <a:schemeClr val="bg1"/>
              </a:solidFill>
              <a:latin typeface="Futura Md BT"/>
            </a:endParaRPr>
          </a:p>
        </p:txBody>
      </p:sp>
      <p:sp>
        <p:nvSpPr>
          <p:cNvPr id="9223" name="Rectangle 29"/>
          <p:cNvSpPr>
            <a:spLocks noChangeArrowheads="1"/>
          </p:cNvSpPr>
          <p:nvPr/>
        </p:nvSpPr>
        <p:spPr bwMode="auto">
          <a:xfrm>
            <a:off x="3825875" y="6046788"/>
            <a:ext cx="0" cy="244475"/>
          </a:xfrm>
          <a:prstGeom prst="rect">
            <a:avLst/>
          </a:prstGeom>
          <a:solidFill>
            <a:srgbClr val="800080"/>
          </a:solidFill>
          <a:ln w="9525">
            <a:noFill/>
            <a:miter lim="800000"/>
            <a:headEnd/>
            <a:tailEnd/>
          </a:ln>
        </p:spPr>
        <p:txBody>
          <a:bodyPr wrap="none" lIns="0" tIns="0" rIns="0" bIns="0">
            <a:spAutoFit/>
          </a:bodyPr>
          <a:lstStyle/>
          <a:p>
            <a:pPr algn="ctr" eaLnBrk="0" hangingPunct="0"/>
            <a:endParaRPr lang="ar-SA" sz="1600">
              <a:solidFill>
                <a:schemeClr val="bg1"/>
              </a:solidFill>
              <a:latin typeface="Futura Md BT"/>
            </a:endParaRPr>
          </a:p>
        </p:txBody>
      </p:sp>
      <p:pic>
        <p:nvPicPr>
          <p:cNvPr id="9224" name="Picture 44" descr="kids"/>
          <p:cNvPicPr>
            <a:picLocks noChangeAspect="1" noChangeArrowheads="1"/>
          </p:cNvPicPr>
          <p:nvPr/>
        </p:nvPicPr>
        <p:blipFill>
          <a:blip r:embed="rId3" cstate="print"/>
          <a:srcRect/>
          <a:stretch>
            <a:fillRect/>
          </a:stretch>
        </p:blipFill>
        <p:spPr bwMode="auto">
          <a:xfrm>
            <a:off x="2411761" y="1992644"/>
            <a:ext cx="4320480" cy="3505078"/>
          </a:xfrm>
          <a:prstGeom prst="rect">
            <a:avLst/>
          </a:prstGeom>
          <a:noFill/>
          <a:ln w="9525">
            <a:noFill/>
            <a:miter lim="800000"/>
            <a:headEnd/>
            <a:tailEnd/>
          </a:ln>
        </p:spPr>
      </p:pic>
      <p:sp>
        <p:nvSpPr>
          <p:cNvPr id="9225" name="Freeform 45"/>
          <p:cNvSpPr>
            <a:spLocks/>
          </p:cNvSpPr>
          <p:nvPr/>
        </p:nvSpPr>
        <p:spPr bwMode="auto">
          <a:xfrm>
            <a:off x="2392363" y="2324100"/>
            <a:ext cx="579437" cy="387350"/>
          </a:xfrm>
          <a:custGeom>
            <a:avLst/>
            <a:gdLst>
              <a:gd name="T0" fmla="*/ 2147483647 w 553"/>
              <a:gd name="T1" fmla="*/ 2147483647 h 416"/>
              <a:gd name="T2" fmla="*/ 2147483647 w 553"/>
              <a:gd name="T3" fmla="*/ 2147483647 h 416"/>
              <a:gd name="T4" fmla="*/ 2147483647 w 553"/>
              <a:gd name="T5" fmla="*/ 2147483647 h 416"/>
              <a:gd name="T6" fmla="*/ 2147483647 w 553"/>
              <a:gd name="T7" fmla="*/ 0 h 416"/>
              <a:gd name="T8" fmla="*/ 0 w 553"/>
              <a:gd name="T9" fmla="*/ 2147483647 h 416"/>
              <a:gd name="T10" fmla="*/ 2147483647 w 553"/>
              <a:gd name="T11" fmla="*/ 2147483647 h 416"/>
              <a:gd name="T12" fmla="*/ 2147483647 w 553"/>
              <a:gd name="T13" fmla="*/ 2147483647 h 416"/>
              <a:gd name="T14" fmla="*/ 2147483647 w 553"/>
              <a:gd name="T15" fmla="*/ 2147483647 h 416"/>
              <a:gd name="T16" fmla="*/ 0 60000 65536"/>
              <a:gd name="T17" fmla="*/ 0 60000 65536"/>
              <a:gd name="T18" fmla="*/ 0 60000 65536"/>
              <a:gd name="T19" fmla="*/ 0 60000 65536"/>
              <a:gd name="T20" fmla="*/ 0 60000 65536"/>
              <a:gd name="T21" fmla="*/ 0 60000 65536"/>
              <a:gd name="T22" fmla="*/ 0 60000 65536"/>
              <a:gd name="T23" fmla="*/ 0 60000 65536"/>
              <a:gd name="T24" fmla="*/ 0 w 553"/>
              <a:gd name="T25" fmla="*/ 0 h 416"/>
              <a:gd name="T26" fmla="*/ 553 w 553"/>
              <a:gd name="T27" fmla="*/ 416 h 4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3" h="416">
                <a:moveTo>
                  <a:pt x="553" y="416"/>
                </a:moveTo>
                <a:lnTo>
                  <a:pt x="353" y="65"/>
                </a:lnTo>
                <a:lnTo>
                  <a:pt x="341" y="164"/>
                </a:lnTo>
                <a:lnTo>
                  <a:pt x="104" y="0"/>
                </a:lnTo>
                <a:lnTo>
                  <a:pt x="0" y="159"/>
                </a:lnTo>
                <a:lnTo>
                  <a:pt x="241" y="323"/>
                </a:lnTo>
                <a:lnTo>
                  <a:pt x="161" y="367"/>
                </a:lnTo>
                <a:lnTo>
                  <a:pt x="553" y="416"/>
                </a:lnTo>
                <a:close/>
              </a:path>
            </a:pathLst>
          </a:custGeom>
          <a:solidFill>
            <a:srgbClr val="33CCCC"/>
          </a:solidFill>
          <a:ln w="20638">
            <a:solidFill>
              <a:schemeClr val="bg1"/>
            </a:solidFill>
            <a:prstDash val="solid"/>
            <a:round/>
            <a:headEnd/>
            <a:tailEnd/>
          </a:ln>
        </p:spPr>
        <p:txBody>
          <a:bodyPr/>
          <a:lstStyle/>
          <a:p>
            <a:endParaRPr lang="en-US"/>
          </a:p>
        </p:txBody>
      </p:sp>
      <p:sp>
        <p:nvSpPr>
          <p:cNvPr id="9226" name="Oval 46"/>
          <p:cNvSpPr>
            <a:spLocks noChangeArrowheads="1"/>
          </p:cNvSpPr>
          <p:nvPr/>
        </p:nvSpPr>
        <p:spPr bwMode="auto">
          <a:xfrm>
            <a:off x="427038" y="1792288"/>
            <a:ext cx="2119312" cy="1139825"/>
          </a:xfrm>
          <a:prstGeom prst="ellipse">
            <a:avLst/>
          </a:prstGeom>
          <a:solidFill>
            <a:srgbClr val="79DFDD"/>
          </a:solidFill>
          <a:ln w="20638">
            <a:solidFill>
              <a:schemeClr val="bg1"/>
            </a:solidFill>
            <a:round/>
            <a:headEnd/>
            <a:tailEnd/>
          </a:ln>
        </p:spPr>
        <p:txBody>
          <a:bodyPr/>
          <a:lstStyle/>
          <a:p>
            <a:pPr algn="ctr" eaLnBrk="0" hangingPunct="0"/>
            <a:endParaRPr lang="ar-SA"/>
          </a:p>
        </p:txBody>
      </p:sp>
      <p:sp>
        <p:nvSpPr>
          <p:cNvPr id="9227" name="Rectangle 47"/>
          <p:cNvSpPr>
            <a:spLocks noChangeArrowheads="1"/>
          </p:cNvSpPr>
          <p:nvPr/>
        </p:nvSpPr>
        <p:spPr bwMode="auto">
          <a:xfrm>
            <a:off x="569913" y="2179638"/>
            <a:ext cx="1836737" cy="492125"/>
          </a:xfrm>
          <a:prstGeom prst="rect">
            <a:avLst/>
          </a:prstGeom>
          <a:noFill/>
          <a:ln w="9525">
            <a:noFill/>
            <a:miter lim="800000"/>
            <a:headEnd/>
            <a:tailEnd/>
          </a:ln>
        </p:spPr>
        <p:txBody>
          <a:bodyPr wrap="none" lIns="0" tIns="0" rIns="0" bIns="0">
            <a:spAutoFit/>
          </a:bodyPr>
          <a:lstStyle/>
          <a:p>
            <a:pPr algn="ctr" eaLnBrk="0" hangingPunct="0"/>
            <a:r>
              <a:rPr lang="en-US" sz="1600">
                <a:solidFill>
                  <a:srgbClr val="660066"/>
                </a:solidFill>
                <a:latin typeface="Futura Md BT"/>
              </a:rPr>
              <a:t>Family/Community</a:t>
            </a:r>
            <a:br>
              <a:rPr lang="en-US" sz="1600">
                <a:solidFill>
                  <a:srgbClr val="660066"/>
                </a:solidFill>
                <a:latin typeface="Futura Md BT"/>
              </a:rPr>
            </a:br>
            <a:r>
              <a:rPr lang="en-US" sz="1600" b="0">
                <a:solidFill>
                  <a:srgbClr val="660066"/>
                </a:solidFill>
              </a:rPr>
              <a:t>Involvement</a:t>
            </a:r>
            <a:endParaRPr lang="en-US" sz="1600" b="0">
              <a:solidFill>
                <a:srgbClr val="660066"/>
              </a:solidFill>
              <a:latin typeface="Futura Md BT"/>
            </a:endParaRPr>
          </a:p>
        </p:txBody>
      </p:sp>
      <p:sp>
        <p:nvSpPr>
          <p:cNvPr id="9228" name="Freeform 48"/>
          <p:cNvSpPr>
            <a:spLocks/>
          </p:cNvSpPr>
          <p:nvPr/>
        </p:nvSpPr>
        <p:spPr bwMode="auto">
          <a:xfrm>
            <a:off x="4438650" y="2427288"/>
            <a:ext cx="366713" cy="571500"/>
          </a:xfrm>
          <a:custGeom>
            <a:avLst/>
            <a:gdLst>
              <a:gd name="T0" fmla="*/ 2147483647 w 349"/>
              <a:gd name="T1" fmla="*/ 2147483647 h 622"/>
              <a:gd name="T2" fmla="*/ 2147483647 w 349"/>
              <a:gd name="T3" fmla="*/ 2147483647 h 622"/>
              <a:gd name="T4" fmla="*/ 2147483647 w 349"/>
              <a:gd name="T5" fmla="*/ 2147483647 h 622"/>
              <a:gd name="T6" fmla="*/ 2147483647 w 349"/>
              <a:gd name="T7" fmla="*/ 0 h 622"/>
              <a:gd name="T8" fmla="*/ 2147483647 w 349"/>
              <a:gd name="T9" fmla="*/ 2147483647 h 622"/>
              <a:gd name="T10" fmla="*/ 2147483647 w 349"/>
              <a:gd name="T11" fmla="*/ 2147483647 h 622"/>
              <a:gd name="T12" fmla="*/ 0 w 349"/>
              <a:gd name="T13" fmla="*/ 2147483647 h 622"/>
              <a:gd name="T14" fmla="*/ 2147483647 w 349"/>
              <a:gd name="T15" fmla="*/ 2147483647 h 622"/>
              <a:gd name="T16" fmla="*/ 0 60000 65536"/>
              <a:gd name="T17" fmla="*/ 0 60000 65536"/>
              <a:gd name="T18" fmla="*/ 0 60000 65536"/>
              <a:gd name="T19" fmla="*/ 0 60000 65536"/>
              <a:gd name="T20" fmla="*/ 0 60000 65536"/>
              <a:gd name="T21" fmla="*/ 0 60000 65536"/>
              <a:gd name="T22" fmla="*/ 0 60000 65536"/>
              <a:gd name="T23" fmla="*/ 0 60000 65536"/>
              <a:gd name="T24" fmla="*/ 0 w 349"/>
              <a:gd name="T25" fmla="*/ 0 h 622"/>
              <a:gd name="T26" fmla="*/ 349 w 349"/>
              <a:gd name="T27" fmla="*/ 622 h 6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9" h="622">
                <a:moveTo>
                  <a:pt x="181" y="622"/>
                </a:moveTo>
                <a:lnTo>
                  <a:pt x="349" y="252"/>
                </a:lnTo>
                <a:lnTo>
                  <a:pt x="263" y="297"/>
                </a:lnTo>
                <a:lnTo>
                  <a:pt x="260" y="0"/>
                </a:lnTo>
                <a:lnTo>
                  <a:pt x="77" y="1"/>
                </a:lnTo>
                <a:lnTo>
                  <a:pt x="81" y="299"/>
                </a:lnTo>
                <a:lnTo>
                  <a:pt x="0" y="257"/>
                </a:lnTo>
                <a:lnTo>
                  <a:pt x="181" y="622"/>
                </a:lnTo>
                <a:close/>
              </a:path>
            </a:pathLst>
          </a:custGeom>
          <a:solidFill>
            <a:srgbClr val="33CCCC"/>
          </a:solidFill>
          <a:ln w="20638">
            <a:solidFill>
              <a:schemeClr val="bg1"/>
            </a:solidFill>
            <a:prstDash val="solid"/>
            <a:round/>
            <a:headEnd/>
            <a:tailEnd/>
          </a:ln>
        </p:spPr>
        <p:txBody>
          <a:bodyPr/>
          <a:lstStyle/>
          <a:p>
            <a:endParaRPr lang="en-US"/>
          </a:p>
        </p:txBody>
      </p:sp>
      <p:sp>
        <p:nvSpPr>
          <p:cNvPr id="9229" name="Oval 49"/>
          <p:cNvSpPr>
            <a:spLocks noChangeArrowheads="1"/>
          </p:cNvSpPr>
          <p:nvPr/>
        </p:nvSpPr>
        <p:spPr bwMode="auto">
          <a:xfrm>
            <a:off x="3419872" y="987128"/>
            <a:ext cx="2376264" cy="1001712"/>
          </a:xfrm>
          <a:prstGeom prst="ellipse">
            <a:avLst/>
          </a:prstGeom>
          <a:solidFill>
            <a:srgbClr val="6ADDDA"/>
          </a:solidFill>
          <a:ln w="20638">
            <a:solidFill>
              <a:schemeClr val="bg1"/>
            </a:solidFill>
            <a:round/>
            <a:headEnd/>
            <a:tailEnd/>
          </a:ln>
        </p:spPr>
        <p:txBody>
          <a:bodyPr/>
          <a:lstStyle/>
          <a:p>
            <a:pPr algn="ctr" eaLnBrk="0" hangingPunct="0"/>
            <a:endParaRPr lang="ar-SA"/>
          </a:p>
        </p:txBody>
      </p:sp>
      <p:sp>
        <p:nvSpPr>
          <p:cNvPr id="9230" name="Rectangle 50"/>
          <p:cNvSpPr>
            <a:spLocks noChangeArrowheads="1"/>
          </p:cNvSpPr>
          <p:nvPr/>
        </p:nvSpPr>
        <p:spPr bwMode="auto">
          <a:xfrm>
            <a:off x="3707904" y="1412776"/>
            <a:ext cx="1757363" cy="244475"/>
          </a:xfrm>
          <a:prstGeom prst="rect">
            <a:avLst/>
          </a:prstGeom>
          <a:noFill/>
          <a:ln w="9525">
            <a:noFill/>
            <a:miter lim="800000"/>
            <a:headEnd/>
            <a:tailEnd/>
          </a:ln>
        </p:spPr>
        <p:txBody>
          <a:bodyPr wrap="none" lIns="0" tIns="0" rIns="0" bIns="0">
            <a:spAutoFit/>
          </a:bodyPr>
          <a:lstStyle/>
          <a:p>
            <a:pPr algn="ctr" eaLnBrk="0" hangingPunct="0"/>
            <a:r>
              <a:rPr lang="en-US" sz="1600" dirty="0">
                <a:solidFill>
                  <a:srgbClr val="660066"/>
                </a:solidFill>
                <a:latin typeface="Futura Md BT"/>
              </a:rPr>
              <a:t>Health Education</a:t>
            </a:r>
          </a:p>
        </p:txBody>
      </p:sp>
      <p:sp>
        <p:nvSpPr>
          <p:cNvPr id="9231" name="Freeform 51"/>
          <p:cNvSpPr>
            <a:spLocks/>
          </p:cNvSpPr>
          <p:nvPr/>
        </p:nvSpPr>
        <p:spPr bwMode="auto">
          <a:xfrm>
            <a:off x="2117725" y="3854450"/>
            <a:ext cx="625475" cy="334963"/>
          </a:xfrm>
          <a:custGeom>
            <a:avLst/>
            <a:gdLst>
              <a:gd name="T0" fmla="*/ 2147483647 w 599"/>
              <a:gd name="T1" fmla="*/ 2147483647 h 363"/>
              <a:gd name="T2" fmla="*/ 2147483647 w 599"/>
              <a:gd name="T3" fmla="*/ 0 h 363"/>
              <a:gd name="T4" fmla="*/ 2147483647 w 599"/>
              <a:gd name="T5" fmla="*/ 2147483647 h 363"/>
              <a:gd name="T6" fmla="*/ 0 w 599"/>
              <a:gd name="T7" fmla="*/ 2147483647 h 363"/>
              <a:gd name="T8" fmla="*/ 0 w 599"/>
              <a:gd name="T9" fmla="*/ 2147483647 h 363"/>
              <a:gd name="T10" fmla="*/ 2147483647 w 599"/>
              <a:gd name="T11" fmla="*/ 2147483647 h 363"/>
              <a:gd name="T12" fmla="*/ 2147483647 w 599"/>
              <a:gd name="T13" fmla="*/ 2147483647 h 363"/>
              <a:gd name="T14" fmla="*/ 2147483647 w 599"/>
              <a:gd name="T15" fmla="*/ 2147483647 h 363"/>
              <a:gd name="T16" fmla="*/ 0 60000 65536"/>
              <a:gd name="T17" fmla="*/ 0 60000 65536"/>
              <a:gd name="T18" fmla="*/ 0 60000 65536"/>
              <a:gd name="T19" fmla="*/ 0 60000 65536"/>
              <a:gd name="T20" fmla="*/ 0 60000 65536"/>
              <a:gd name="T21" fmla="*/ 0 60000 65536"/>
              <a:gd name="T22" fmla="*/ 0 60000 65536"/>
              <a:gd name="T23" fmla="*/ 0 60000 65536"/>
              <a:gd name="T24" fmla="*/ 0 w 599"/>
              <a:gd name="T25" fmla="*/ 0 h 363"/>
              <a:gd name="T26" fmla="*/ 599 w 599"/>
              <a:gd name="T27" fmla="*/ 363 h 3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99" h="363">
                <a:moveTo>
                  <a:pt x="599" y="178"/>
                </a:moveTo>
                <a:lnTo>
                  <a:pt x="247" y="0"/>
                </a:lnTo>
                <a:lnTo>
                  <a:pt x="287" y="89"/>
                </a:lnTo>
                <a:lnTo>
                  <a:pt x="0" y="89"/>
                </a:lnTo>
                <a:lnTo>
                  <a:pt x="0" y="281"/>
                </a:lnTo>
                <a:lnTo>
                  <a:pt x="287" y="281"/>
                </a:lnTo>
                <a:lnTo>
                  <a:pt x="247" y="363"/>
                </a:lnTo>
                <a:lnTo>
                  <a:pt x="599" y="178"/>
                </a:lnTo>
                <a:close/>
              </a:path>
            </a:pathLst>
          </a:custGeom>
          <a:solidFill>
            <a:srgbClr val="33CCCC"/>
          </a:solidFill>
          <a:ln w="20638">
            <a:solidFill>
              <a:schemeClr val="bg1"/>
            </a:solidFill>
            <a:prstDash val="solid"/>
            <a:round/>
            <a:headEnd/>
            <a:tailEnd/>
          </a:ln>
        </p:spPr>
        <p:txBody>
          <a:bodyPr/>
          <a:lstStyle/>
          <a:p>
            <a:endParaRPr lang="en-US"/>
          </a:p>
        </p:txBody>
      </p:sp>
      <p:sp>
        <p:nvSpPr>
          <p:cNvPr id="9232" name="Oval 52"/>
          <p:cNvSpPr>
            <a:spLocks noChangeArrowheads="1"/>
          </p:cNvSpPr>
          <p:nvPr/>
        </p:nvSpPr>
        <p:spPr bwMode="auto">
          <a:xfrm>
            <a:off x="42863" y="3498850"/>
            <a:ext cx="2116137" cy="1001713"/>
          </a:xfrm>
          <a:prstGeom prst="ellipse">
            <a:avLst/>
          </a:prstGeom>
          <a:solidFill>
            <a:srgbClr val="79DFDD"/>
          </a:solidFill>
          <a:ln w="20638">
            <a:solidFill>
              <a:schemeClr val="bg1"/>
            </a:solidFill>
            <a:round/>
            <a:headEnd/>
            <a:tailEnd/>
          </a:ln>
        </p:spPr>
        <p:txBody>
          <a:bodyPr/>
          <a:lstStyle/>
          <a:p>
            <a:pPr algn="ctr" eaLnBrk="0" hangingPunct="0"/>
            <a:endParaRPr lang="ar-SA"/>
          </a:p>
        </p:txBody>
      </p:sp>
      <p:sp>
        <p:nvSpPr>
          <p:cNvPr id="9233" name="Rectangle 53"/>
          <p:cNvSpPr>
            <a:spLocks noChangeArrowheads="1"/>
          </p:cNvSpPr>
          <p:nvPr/>
        </p:nvSpPr>
        <p:spPr bwMode="auto">
          <a:xfrm>
            <a:off x="228600" y="3841750"/>
            <a:ext cx="1814513" cy="733425"/>
          </a:xfrm>
          <a:prstGeom prst="rect">
            <a:avLst/>
          </a:prstGeom>
          <a:noFill/>
          <a:ln w="9525">
            <a:noFill/>
            <a:miter lim="800000"/>
            <a:headEnd/>
            <a:tailEnd/>
          </a:ln>
        </p:spPr>
        <p:txBody>
          <a:bodyPr wrap="none" lIns="0" tIns="0" rIns="0" bIns="0">
            <a:spAutoFit/>
          </a:bodyPr>
          <a:lstStyle/>
          <a:p>
            <a:pPr algn="ctr" eaLnBrk="0" hangingPunct="0"/>
            <a:r>
              <a:rPr lang="en-US" sz="1600">
                <a:solidFill>
                  <a:srgbClr val="660066"/>
                </a:solidFill>
                <a:latin typeface="Futura Md BT"/>
              </a:rPr>
              <a:t>Health Promotion</a:t>
            </a:r>
            <a:br>
              <a:rPr lang="en-US" sz="1600">
                <a:solidFill>
                  <a:srgbClr val="660066"/>
                </a:solidFill>
                <a:latin typeface="Futura Md BT"/>
              </a:rPr>
            </a:br>
            <a:r>
              <a:rPr lang="en-US" sz="1600">
                <a:solidFill>
                  <a:srgbClr val="660066"/>
                </a:solidFill>
              </a:rPr>
              <a:t>for Staff</a:t>
            </a:r>
          </a:p>
          <a:p>
            <a:pPr algn="ctr" eaLnBrk="0" hangingPunct="0"/>
            <a:endParaRPr lang="en-US" sz="1600">
              <a:solidFill>
                <a:srgbClr val="660066"/>
              </a:solidFill>
              <a:latin typeface="Futura Md BT"/>
            </a:endParaRPr>
          </a:p>
        </p:txBody>
      </p:sp>
      <p:sp>
        <p:nvSpPr>
          <p:cNvPr id="9234" name="Freeform 54"/>
          <p:cNvSpPr>
            <a:spLocks/>
          </p:cNvSpPr>
          <p:nvPr/>
        </p:nvSpPr>
        <p:spPr bwMode="auto">
          <a:xfrm>
            <a:off x="2370138" y="4724400"/>
            <a:ext cx="525462" cy="434975"/>
          </a:xfrm>
          <a:custGeom>
            <a:avLst/>
            <a:gdLst>
              <a:gd name="T0" fmla="*/ 2147483647 w 510"/>
              <a:gd name="T1" fmla="*/ 0 h 478"/>
              <a:gd name="T2" fmla="*/ 2147483647 w 510"/>
              <a:gd name="T3" fmla="*/ 2147483647 h 478"/>
              <a:gd name="T4" fmla="*/ 2147483647 w 510"/>
              <a:gd name="T5" fmla="*/ 2147483647 h 478"/>
              <a:gd name="T6" fmla="*/ 0 w 510"/>
              <a:gd name="T7" fmla="*/ 2147483647 h 478"/>
              <a:gd name="T8" fmla="*/ 2147483647 w 510"/>
              <a:gd name="T9" fmla="*/ 2147483647 h 478"/>
              <a:gd name="T10" fmla="*/ 2147483647 w 510"/>
              <a:gd name="T11" fmla="*/ 2147483647 h 478"/>
              <a:gd name="T12" fmla="*/ 2147483647 w 510"/>
              <a:gd name="T13" fmla="*/ 2147483647 h 478"/>
              <a:gd name="T14" fmla="*/ 2147483647 w 510"/>
              <a:gd name="T15" fmla="*/ 0 h 478"/>
              <a:gd name="T16" fmla="*/ 0 60000 65536"/>
              <a:gd name="T17" fmla="*/ 0 60000 65536"/>
              <a:gd name="T18" fmla="*/ 0 60000 65536"/>
              <a:gd name="T19" fmla="*/ 0 60000 65536"/>
              <a:gd name="T20" fmla="*/ 0 60000 65536"/>
              <a:gd name="T21" fmla="*/ 0 60000 65536"/>
              <a:gd name="T22" fmla="*/ 0 60000 65536"/>
              <a:gd name="T23" fmla="*/ 0 60000 65536"/>
              <a:gd name="T24" fmla="*/ 0 w 510"/>
              <a:gd name="T25" fmla="*/ 0 h 478"/>
              <a:gd name="T26" fmla="*/ 510 w 510"/>
              <a:gd name="T27" fmla="*/ 478 h 4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0" h="478">
                <a:moveTo>
                  <a:pt x="510" y="0"/>
                </a:moveTo>
                <a:lnTo>
                  <a:pt x="132" y="100"/>
                </a:lnTo>
                <a:lnTo>
                  <a:pt x="219" y="141"/>
                </a:lnTo>
                <a:lnTo>
                  <a:pt x="0" y="333"/>
                </a:lnTo>
                <a:lnTo>
                  <a:pt x="121" y="478"/>
                </a:lnTo>
                <a:lnTo>
                  <a:pt x="339" y="285"/>
                </a:lnTo>
                <a:lnTo>
                  <a:pt x="358" y="377"/>
                </a:lnTo>
                <a:lnTo>
                  <a:pt x="510" y="0"/>
                </a:lnTo>
                <a:close/>
              </a:path>
            </a:pathLst>
          </a:custGeom>
          <a:solidFill>
            <a:srgbClr val="33CCCC"/>
          </a:solidFill>
          <a:ln w="20638">
            <a:solidFill>
              <a:schemeClr val="bg1"/>
            </a:solidFill>
            <a:prstDash val="solid"/>
            <a:round/>
            <a:headEnd/>
            <a:tailEnd/>
          </a:ln>
        </p:spPr>
        <p:txBody>
          <a:bodyPr/>
          <a:lstStyle/>
          <a:p>
            <a:endParaRPr lang="en-US"/>
          </a:p>
        </p:txBody>
      </p:sp>
      <p:sp>
        <p:nvSpPr>
          <p:cNvPr id="9235" name="Oval 55"/>
          <p:cNvSpPr>
            <a:spLocks noChangeArrowheads="1"/>
          </p:cNvSpPr>
          <p:nvPr/>
        </p:nvSpPr>
        <p:spPr bwMode="auto">
          <a:xfrm>
            <a:off x="652463" y="4929188"/>
            <a:ext cx="2109787" cy="984250"/>
          </a:xfrm>
          <a:prstGeom prst="ellipse">
            <a:avLst/>
          </a:prstGeom>
          <a:solidFill>
            <a:srgbClr val="79DFDD"/>
          </a:solidFill>
          <a:ln w="20638">
            <a:solidFill>
              <a:schemeClr val="bg1"/>
            </a:solidFill>
            <a:round/>
            <a:headEnd/>
            <a:tailEnd/>
          </a:ln>
        </p:spPr>
        <p:txBody>
          <a:bodyPr/>
          <a:lstStyle/>
          <a:p>
            <a:pPr algn="ctr" eaLnBrk="0" hangingPunct="0"/>
            <a:endParaRPr lang="ar-SA"/>
          </a:p>
        </p:txBody>
      </p:sp>
      <p:sp>
        <p:nvSpPr>
          <p:cNvPr id="9236" name="Rectangle 56"/>
          <p:cNvSpPr>
            <a:spLocks noChangeArrowheads="1"/>
          </p:cNvSpPr>
          <p:nvPr/>
        </p:nvSpPr>
        <p:spPr bwMode="auto">
          <a:xfrm>
            <a:off x="989013" y="5246688"/>
            <a:ext cx="1524000" cy="488950"/>
          </a:xfrm>
          <a:prstGeom prst="rect">
            <a:avLst/>
          </a:prstGeom>
          <a:noFill/>
          <a:ln w="9525">
            <a:noFill/>
            <a:miter lim="800000"/>
            <a:headEnd/>
            <a:tailEnd/>
          </a:ln>
        </p:spPr>
        <p:txBody>
          <a:bodyPr wrap="none" lIns="0" tIns="0" rIns="0" bIns="0">
            <a:spAutoFit/>
          </a:bodyPr>
          <a:lstStyle/>
          <a:p>
            <a:pPr algn="ctr" eaLnBrk="0" hangingPunct="0"/>
            <a:r>
              <a:rPr lang="en-US" sz="1600">
                <a:solidFill>
                  <a:srgbClr val="660066"/>
                </a:solidFill>
                <a:latin typeface="Futura Md BT"/>
              </a:rPr>
              <a:t>Healthy School</a:t>
            </a:r>
            <a:br>
              <a:rPr lang="en-US" sz="1600">
                <a:solidFill>
                  <a:srgbClr val="660066"/>
                </a:solidFill>
                <a:latin typeface="Futura Md BT"/>
              </a:rPr>
            </a:br>
            <a:r>
              <a:rPr lang="en-US" sz="1600">
                <a:solidFill>
                  <a:srgbClr val="660066"/>
                </a:solidFill>
              </a:rPr>
              <a:t>Environment</a:t>
            </a:r>
            <a:endParaRPr lang="en-US" sz="1600">
              <a:solidFill>
                <a:srgbClr val="660066"/>
              </a:solidFill>
              <a:latin typeface="Futura Md BT"/>
            </a:endParaRPr>
          </a:p>
        </p:txBody>
      </p:sp>
      <p:sp>
        <p:nvSpPr>
          <p:cNvPr id="9237" name="Freeform 57"/>
          <p:cNvSpPr>
            <a:spLocks/>
          </p:cNvSpPr>
          <p:nvPr/>
        </p:nvSpPr>
        <p:spPr bwMode="auto">
          <a:xfrm>
            <a:off x="4338638" y="4876800"/>
            <a:ext cx="363537" cy="577850"/>
          </a:xfrm>
          <a:custGeom>
            <a:avLst/>
            <a:gdLst>
              <a:gd name="T0" fmla="*/ 2147483647 w 349"/>
              <a:gd name="T1" fmla="*/ 0 h 622"/>
              <a:gd name="T2" fmla="*/ 0 w 349"/>
              <a:gd name="T3" fmla="*/ 2147483647 h 622"/>
              <a:gd name="T4" fmla="*/ 2147483647 w 349"/>
              <a:gd name="T5" fmla="*/ 2147483647 h 622"/>
              <a:gd name="T6" fmla="*/ 2147483647 w 349"/>
              <a:gd name="T7" fmla="*/ 2147483647 h 622"/>
              <a:gd name="T8" fmla="*/ 2147483647 w 349"/>
              <a:gd name="T9" fmla="*/ 2147483647 h 622"/>
              <a:gd name="T10" fmla="*/ 2147483647 w 349"/>
              <a:gd name="T11" fmla="*/ 2147483647 h 622"/>
              <a:gd name="T12" fmla="*/ 2147483647 w 349"/>
              <a:gd name="T13" fmla="*/ 2147483647 h 622"/>
              <a:gd name="T14" fmla="*/ 2147483647 w 349"/>
              <a:gd name="T15" fmla="*/ 0 h 622"/>
              <a:gd name="T16" fmla="*/ 0 60000 65536"/>
              <a:gd name="T17" fmla="*/ 0 60000 65536"/>
              <a:gd name="T18" fmla="*/ 0 60000 65536"/>
              <a:gd name="T19" fmla="*/ 0 60000 65536"/>
              <a:gd name="T20" fmla="*/ 0 60000 65536"/>
              <a:gd name="T21" fmla="*/ 0 60000 65536"/>
              <a:gd name="T22" fmla="*/ 0 60000 65536"/>
              <a:gd name="T23" fmla="*/ 0 60000 65536"/>
              <a:gd name="T24" fmla="*/ 0 w 349"/>
              <a:gd name="T25" fmla="*/ 0 h 622"/>
              <a:gd name="T26" fmla="*/ 349 w 349"/>
              <a:gd name="T27" fmla="*/ 622 h 6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9" h="622">
                <a:moveTo>
                  <a:pt x="180" y="0"/>
                </a:moveTo>
                <a:lnTo>
                  <a:pt x="0" y="364"/>
                </a:lnTo>
                <a:lnTo>
                  <a:pt x="88" y="322"/>
                </a:lnTo>
                <a:lnTo>
                  <a:pt x="82" y="618"/>
                </a:lnTo>
                <a:lnTo>
                  <a:pt x="265" y="622"/>
                </a:lnTo>
                <a:lnTo>
                  <a:pt x="271" y="325"/>
                </a:lnTo>
                <a:lnTo>
                  <a:pt x="349" y="370"/>
                </a:lnTo>
                <a:lnTo>
                  <a:pt x="180" y="0"/>
                </a:lnTo>
                <a:close/>
              </a:path>
            </a:pathLst>
          </a:custGeom>
          <a:solidFill>
            <a:srgbClr val="33CCCC"/>
          </a:solidFill>
          <a:ln w="20638">
            <a:solidFill>
              <a:schemeClr val="bg1"/>
            </a:solidFill>
            <a:prstDash val="solid"/>
            <a:round/>
            <a:headEnd/>
            <a:tailEnd/>
          </a:ln>
        </p:spPr>
        <p:txBody>
          <a:bodyPr/>
          <a:lstStyle/>
          <a:p>
            <a:endParaRPr lang="en-US"/>
          </a:p>
        </p:txBody>
      </p:sp>
      <p:sp>
        <p:nvSpPr>
          <p:cNvPr id="9238" name="Oval 58"/>
          <p:cNvSpPr>
            <a:spLocks noChangeArrowheads="1"/>
          </p:cNvSpPr>
          <p:nvPr/>
        </p:nvSpPr>
        <p:spPr bwMode="auto">
          <a:xfrm>
            <a:off x="3429000" y="5429250"/>
            <a:ext cx="2209800" cy="1046163"/>
          </a:xfrm>
          <a:prstGeom prst="ellipse">
            <a:avLst/>
          </a:prstGeom>
          <a:solidFill>
            <a:srgbClr val="79DFDD"/>
          </a:solidFill>
          <a:ln w="20638">
            <a:solidFill>
              <a:schemeClr val="bg1"/>
            </a:solidFill>
            <a:round/>
            <a:headEnd/>
            <a:tailEnd/>
          </a:ln>
        </p:spPr>
        <p:txBody>
          <a:bodyPr/>
          <a:lstStyle/>
          <a:p>
            <a:pPr algn="ctr" eaLnBrk="0" hangingPunct="0"/>
            <a:endParaRPr lang="ar-SA"/>
          </a:p>
        </p:txBody>
      </p:sp>
      <p:sp>
        <p:nvSpPr>
          <p:cNvPr id="9239" name="Rectangle 59"/>
          <p:cNvSpPr>
            <a:spLocks noChangeArrowheads="1"/>
          </p:cNvSpPr>
          <p:nvPr/>
        </p:nvSpPr>
        <p:spPr bwMode="auto">
          <a:xfrm>
            <a:off x="3663950" y="5530850"/>
            <a:ext cx="1663700" cy="738188"/>
          </a:xfrm>
          <a:prstGeom prst="rect">
            <a:avLst/>
          </a:prstGeom>
          <a:noFill/>
          <a:ln w="9525">
            <a:noFill/>
            <a:miter lim="800000"/>
            <a:headEnd/>
            <a:tailEnd/>
          </a:ln>
        </p:spPr>
        <p:txBody>
          <a:bodyPr wrap="none" lIns="0" tIns="0" rIns="0" bIns="0">
            <a:spAutoFit/>
          </a:bodyPr>
          <a:lstStyle/>
          <a:p>
            <a:pPr algn="ctr" eaLnBrk="0" hangingPunct="0"/>
            <a:r>
              <a:rPr lang="en-US" sz="1600" dirty="0">
                <a:solidFill>
                  <a:srgbClr val="660066"/>
                </a:solidFill>
                <a:latin typeface="Futura Md BT"/>
              </a:rPr>
              <a:t>Counseling,</a:t>
            </a:r>
            <a:br>
              <a:rPr lang="en-US" sz="1600" dirty="0">
                <a:solidFill>
                  <a:srgbClr val="660066"/>
                </a:solidFill>
                <a:latin typeface="Futura Md BT"/>
              </a:rPr>
            </a:br>
            <a:r>
              <a:rPr lang="en-US" sz="1600" b="0" dirty="0">
                <a:solidFill>
                  <a:srgbClr val="660066"/>
                </a:solidFill>
              </a:rPr>
              <a:t>Psychological, &amp;</a:t>
            </a:r>
            <a:br>
              <a:rPr lang="en-US" sz="1600" b="0" dirty="0">
                <a:solidFill>
                  <a:srgbClr val="660066"/>
                </a:solidFill>
              </a:rPr>
            </a:br>
            <a:r>
              <a:rPr lang="en-US" sz="1600" b="0" dirty="0">
                <a:solidFill>
                  <a:srgbClr val="660066"/>
                </a:solidFill>
              </a:rPr>
              <a:t>Social Services</a:t>
            </a:r>
            <a:endParaRPr lang="en-US" sz="1600" b="0" dirty="0">
              <a:solidFill>
                <a:srgbClr val="660066"/>
              </a:solidFill>
              <a:latin typeface="Futura Md BT"/>
            </a:endParaRPr>
          </a:p>
        </p:txBody>
      </p:sp>
      <p:sp>
        <p:nvSpPr>
          <p:cNvPr id="9240" name="Freeform 60"/>
          <p:cNvSpPr>
            <a:spLocks/>
          </p:cNvSpPr>
          <p:nvPr/>
        </p:nvSpPr>
        <p:spPr bwMode="auto">
          <a:xfrm>
            <a:off x="5980113" y="4832350"/>
            <a:ext cx="577850" cy="381000"/>
          </a:xfrm>
          <a:custGeom>
            <a:avLst/>
            <a:gdLst>
              <a:gd name="T0" fmla="*/ 0 w 553"/>
              <a:gd name="T1" fmla="*/ 0 h 413"/>
              <a:gd name="T2" fmla="*/ 2147483647 w 553"/>
              <a:gd name="T3" fmla="*/ 2147483647 h 413"/>
              <a:gd name="T4" fmla="*/ 2147483647 w 553"/>
              <a:gd name="T5" fmla="*/ 2147483647 h 413"/>
              <a:gd name="T6" fmla="*/ 2147483647 w 553"/>
              <a:gd name="T7" fmla="*/ 2147483647 h 413"/>
              <a:gd name="T8" fmla="*/ 2147483647 w 553"/>
              <a:gd name="T9" fmla="*/ 2147483647 h 413"/>
              <a:gd name="T10" fmla="*/ 2147483647 w 553"/>
              <a:gd name="T11" fmla="*/ 2147483647 h 413"/>
              <a:gd name="T12" fmla="*/ 2147483647 w 553"/>
              <a:gd name="T13" fmla="*/ 2147483647 h 413"/>
              <a:gd name="T14" fmla="*/ 0 w 553"/>
              <a:gd name="T15" fmla="*/ 0 h 413"/>
              <a:gd name="T16" fmla="*/ 0 60000 65536"/>
              <a:gd name="T17" fmla="*/ 0 60000 65536"/>
              <a:gd name="T18" fmla="*/ 0 60000 65536"/>
              <a:gd name="T19" fmla="*/ 0 60000 65536"/>
              <a:gd name="T20" fmla="*/ 0 60000 65536"/>
              <a:gd name="T21" fmla="*/ 0 60000 65536"/>
              <a:gd name="T22" fmla="*/ 0 60000 65536"/>
              <a:gd name="T23" fmla="*/ 0 60000 65536"/>
              <a:gd name="T24" fmla="*/ 0 w 553"/>
              <a:gd name="T25" fmla="*/ 0 h 413"/>
              <a:gd name="T26" fmla="*/ 553 w 553"/>
              <a:gd name="T27" fmla="*/ 413 h 4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3" h="413">
                <a:moveTo>
                  <a:pt x="0" y="0"/>
                </a:moveTo>
                <a:lnTo>
                  <a:pt x="202" y="349"/>
                </a:lnTo>
                <a:lnTo>
                  <a:pt x="214" y="250"/>
                </a:lnTo>
                <a:lnTo>
                  <a:pt x="454" y="413"/>
                </a:lnTo>
                <a:lnTo>
                  <a:pt x="553" y="251"/>
                </a:lnTo>
                <a:lnTo>
                  <a:pt x="313" y="92"/>
                </a:lnTo>
                <a:lnTo>
                  <a:pt x="391" y="46"/>
                </a:lnTo>
                <a:lnTo>
                  <a:pt x="0" y="0"/>
                </a:lnTo>
                <a:close/>
              </a:path>
            </a:pathLst>
          </a:custGeom>
          <a:solidFill>
            <a:srgbClr val="33CCCC"/>
          </a:solidFill>
          <a:ln w="20638">
            <a:solidFill>
              <a:schemeClr val="bg1"/>
            </a:solidFill>
            <a:prstDash val="solid"/>
            <a:round/>
            <a:headEnd/>
            <a:tailEnd/>
          </a:ln>
        </p:spPr>
        <p:txBody>
          <a:bodyPr/>
          <a:lstStyle/>
          <a:p>
            <a:endParaRPr lang="en-US"/>
          </a:p>
        </p:txBody>
      </p:sp>
      <p:sp>
        <p:nvSpPr>
          <p:cNvPr id="9241" name="Oval 61"/>
          <p:cNvSpPr>
            <a:spLocks noChangeArrowheads="1"/>
          </p:cNvSpPr>
          <p:nvPr/>
        </p:nvSpPr>
        <p:spPr bwMode="auto">
          <a:xfrm>
            <a:off x="6264275" y="4867275"/>
            <a:ext cx="2117725" cy="1000125"/>
          </a:xfrm>
          <a:prstGeom prst="ellipse">
            <a:avLst/>
          </a:prstGeom>
          <a:solidFill>
            <a:srgbClr val="79DFDD"/>
          </a:solidFill>
          <a:ln w="20638">
            <a:solidFill>
              <a:schemeClr val="bg1"/>
            </a:solidFill>
            <a:round/>
            <a:headEnd/>
            <a:tailEnd/>
          </a:ln>
        </p:spPr>
        <p:txBody>
          <a:bodyPr/>
          <a:lstStyle/>
          <a:p>
            <a:pPr algn="ctr" eaLnBrk="0" hangingPunct="0"/>
            <a:endParaRPr lang="ar-SA"/>
          </a:p>
        </p:txBody>
      </p:sp>
      <p:sp>
        <p:nvSpPr>
          <p:cNvPr id="9242" name="Rectangle 62"/>
          <p:cNvSpPr>
            <a:spLocks noChangeArrowheads="1"/>
          </p:cNvSpPr>
          <p:nvPr/>
        </p:nvSpPr>
        <p:spPr bwMode="auto">
          <a:xfrm>
            <a:off x="6427788" y="5176838"/>
            <a:ext cx="1785937" cy="488950"/>
          </a:xfrm>
          <a:prstGeom prst="rect">
            <a:avLst/>
          </a:prstGeom>
          <a:noFill/>
          <a:ln w="9525">
            <a:noFill/>
            <a:miter lim="800000"/>
            <a:headEnd/>
            <a:tailEnd/>
          </a:ln>
        </p:spPr>
        <p:txBody>
          <a:bodyPr lIns="0" tIns="0" rIns="0" bIns="0">
            <a:spAutoFit/>
          </a:bodyPr>
          <a:lstStyle/>
          <a:p>
            <a:pPr algn="ctr" eaLnBrk="0" hangingPunct="0"/>
            <a:r>
              <a:rPr lang="en-US" sz="1600" dirty="0">
                <a:solidFill>
                  <a:srgbClr val="660066"/>
                </a:solidFill>
                <a:latin typeface="Futura Md BT"/>
              </a:rPr>
              <a:t>Nutrition Services</a:t>
            </a:r>
          </a:p>
        </p:txBody>
      </p:sp>
      <p:sp>
        <p:nvSpPr>
          <p:cNvPr id="9243" name="Freeform 63"/>
          <p:cNvSpPr>
            <a:spLocks/>
          </p:cNvSpPr>
          <p:nvPr/>
        </p:nvSpPr>
        <p:spPr bwMode="auto">
          <a:xfrm>
            <a:off x="6400800" y="3657600"/>
            <a:ext cx="623888" cy="338138"/>
          </a:xfrm>
          <a:custGeom>
            <a:avLst/>
            <a:gdLst>
              <a:gd name="T0" fmla="*/ 0 w 600"/>
              <a:gd name="T1" fmla="*/ 2147483647 h 362"/>
              <a:gd name="T2" fmla="*/ 2147483647 w 600"/>
              <a:gd name="T3" fmla="*/ 2147483647 h 362"/>
              <a:gd name="T4" fmla="*/ 2147483647 w 600"/>
              <a:gd name="T5" fmla="*/ 2147483647 h 362"/>
              <a:gd name="T6" fmla="*/ 2147483647 w 600"/>
              <a:gd name="T7" fmla="*/ 2147483647 h 362"/>
              <a:gd name="T8" fmla="*/ 2147483647 w 600"/>
              <a:gd name="T9" fmla="*/ 2147483647 h 362"/>
              <a:gd name="T10" fmla="*/ 2147483647 w 600"/>
              <a:gd name="T11" fmla="*/ 2147483647 h 362"/>
              <a:gd name="T12" fmla="*/ 2147483647 w 600"/>
              <a:gd name="T13" fmla="*/ 0 h 362"/>
              <a:gd name="T14" fmla="*/ 0 w 600"/>
              <a:gd name="T15" fmla="*/ 2147483647 h 362"/>
              <a:gd name="T16" fmla="*/ 0 60000 65536"/>
              <a:gd name="T17" fmla="*/ 0 60000 65536"/>
              <a:gd name="T18" fmla="*/ 0 60000 65536"/>
              <a:gd name="T19" fmla="*/ 0 60000 65536"/>
              <a:gd name="T20" fmla="*/ 0 60000 65536"/>
              <a:gd name="T21" fmla="*/ 0 60000 65536"/>
              <a:gd name="T22" fmla="*/ 0 60000 65536"/>
              <a:gd name="T23" fmla="*/ 0 60000 65536"/>
              <a:gd name="T24" fmla="*/ 0 w 600"/>
              <a:gd name="T25" fmla="*/ 0 h 362"/>
              <a:gd name="T26" fmla="*/ 600 w 600"/>
              <a:gd name="T27" fmla="*/ 362 h 3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0" h="362">
                <a:moveTo>
                  <a:pt x="0" y="201"/>
                </a:moveTo>
                <a:lnTo>
                  <a:pt x="360" y="362"/>
                </a:lnTo>
                <a:lnTo>
                  <a:pt x="315" y="274"/>
                </a:lnTo>
                <a:lnTo>
                  <a:pt x="600" y="259"/>
                </a:lnTo>
                <a:lnTo>
                  <a:pt x="592" y="70"/>
                </a:lnTo>
                <a:lnTo>
                  <a:pt x="305" y="85"/>
                </a:lnTo>
                <a:lnTo>
                  <a:pt x="343" y="0"/>
                </a:lnTo>
                <a:lnTo>
                  <a:pt x="0" y="201"/>
                </a:lnTo>
                <a:close/>
              </a:path>
            </a:pathLst>
          </a:custGeom>
          <a:solidFill>
            <a:srgbClr val="33CCCC"/>
          </a:solidFill>
          <a:ln w="20638">
            <a:solidFill>
              <a:schemeClr val="bg1"/>
            </a:solidFill>
            <a:prstDash val="solid"/>
            <a:round/>
            <a:headEnd/>
            <a:tailEnd/>
          </a:ln>
        </p:spPr>
        <p:txBody>
          <a:bodyPr/>
          <a:lstStyle/>
          <a:p>
            <a:endParaRPr lang="en-US"/>
          </a:p>
        </p:txBody>
      </p:sp>
      <p:sp>
        <p:nvSpPr>
          <p:cNvPr id="9244" name="Oval 64"/>
          <p:cNvSpPr>
            <a:spLocks noChangeArrowheads="1"/>
          </p:cNvSpPr>
          <p:nvPr/>
        </p:nvSpPr>
        <p:spPr bwMode="auto">
          <a:xfrm>
            <a:off x="6904038" y="3311525"/>
            <a:ext cx="2117725" cy="1003300"/>
          </a:xfrm>
          <a:prstGeom prst="ellipse">
            <a:avLst/>
          </a:prstGeom>
          <a:solidFill>
            <a:srgbClr val="79DFDD"/>
          </a:solidFill>
          <a:ln w="20638">
            <a:solidFill>
              <a:schemeClr val="bg1"/>
            </a:solidFill>
            <a:round/>
            <a:headEnd/>
            <a:tailEnd/>
          </a:ln>
        </p:spPr>
        <p:txBody>
          <a:bodyPr/>
          <a:lstStyle/>
          <a:p>
            <a:pPr algn="ctr" eaLnBrk="0" hangingPunct="0"/>
            <a:endParaRPr lang="ar-SA"/>
          </a:p>
        </p:txBody>
      </p:sp>
      <p:sp>
        <p:nvSpPr>
          <p:cNvPr id="9245" name="Rectangle 65"/>
          <p:cNvSpPr>
            <a:spLocks noChangeArrowheads="1"/>
          </p:cNvSpPr>
          <p:nvPr/>
        </p:nvSpPr>
        <p:spPr bwMode="auto">
          <a:xfrm>
            <a:off x="7153275" y="3581400"/>
            <a:ext cx="1528763" cy="488950"/>
          </a:xfrm>
          <a:prstGeom prst="rect">
            <a:avLst/>
          </a:prstGeom>
          <a:noFill/>
          <a:ln w="9525">
            <a:noFill/>
            <a:miter lim="800000"/>
            <a:headEnd/>
            <a:tailEnd/>
          </a:ln>
        </p:spPr>
        <p:txBody>
          <a:bodyPr lIns="0" tIns="0" rIns="0" bIns="0">
            <a:spAutoFit/>
          </a:bodyPr>
          <a:lstStyle/>
          <a:p>
            <a:pPr algn="ctr" eaLnBrk="0" hangingPunct="0"/>
            <a:r>
              <a:rPr lang="en-US" sz="1600" dirty="0">
                <a:solidFill>
                  <a:srgbClr val="660066"/>
                </a:solidFill>
                <a:latin typeface="Futura Md BT"/>
              </a:rPr>
              <a:t>Health Services</a:t>
            </a:r>
          </a:p>
        </p:txBody>
      </p:sp>
      <p:sp>
        <p:nvSpPr>
          <p:cNvPr id="9246" name="Freeform 66"/>
          <p:cNvSpPr>
            <a:spLocks/>
          </p:cNvSpPr>
          <p:nvPr/>
        </p:nvSpPr>
        <p:spPr bwMode="auto">
          <a:xfrm>
            <a:off x="6248400" y="2339975"/>
            <a:ext cx="544513" cy="425450"/>
          </a:xfrm>
          <a:custGeom>
            <a:avLst/>
            <a:gdLst>
              <a:gd name="T0" fmla="*/ 0 w 522"/>
              <a:gd name="T1" fmla="*/ 2147483647 h 459"/>
              <a:gd name="T2" fmla="*/ 2147483647 w 522"/>
              <a:gd name="T3" fmla="*/ 2147483647 h 459"/>
              <a:gd name="T4" fmla="*/ 2147483647 w 522"/>
              <a:gd name="T5" fmla="*/ 2147483647 h 459"/>
              <a:gd name="T6" fmla="*/ 2147483647 w 522"/>
              <a:gd name="T7" fmla="*/ 2147483647 h 459"/>
              <a:gd name="T8" fmla="*/ 2147483647 w 522"/>
              <a:gd name="T9" fmla="*/ 0 h 459"/>
              <a:gd name="T10" fmla="*/ 2147483647 w 522"/>
              <a:gd name="T11" fmla="*/ 2147483647 h 459"/>
              <a:gd name="T12" fmla="*/ 2147483647 w 522"/>
              <a:gd name="T13" fmla="*/ 2147483647 h 459"/>
              <a:gd name="T14" fmla="*/ 0 w 522"/>
              <a:gd name="T15" fmla="*/ 2147483647 h 459"/>
              <a:gd name="T16" fmla="*/ 0 60000 65536"/>
              <a:gd name="T17" fmla="*/ 0 60000 65536"/>
              <a:gd name="T18" fmla="*/ 0 60000 65536"/>
              <a:gd name="T19" fmla="*/ 0 60000 65536"/>
              <a:gd name="T20" fmla="*/ 0 60000 65536"/>
              <a:gd name="T21" fmla="*/ 0 60000 65536"/>
              <a:gd name="T22" fmla="*/ 0 60000 65536"/>
              <a:gd name="T23" fmla="*/ 0 60000 65536"/>
              <a:gd name="T24" fmla="*/ 0 w 522"/>
              <a:gd name="T25" fmla="*/ 0 h 459"/>
              <a:gd name="T26" fmla="*/ 522 w 522"/>
              <a:gd name="T27" fmla="*/ 459 h 4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2" h="459">
                <a:moveTo>
                  <a:pt x="0" y="459"/>
                </a:moveTo>
                <a:lnTo>
                  <a:pt x="382" y="373"/>
                </a:lnTo>
                <a:lnTo>
                  <a:pt x="297" y="332"/>
                </a:lnTo>
                <a:lnTo>
                  <a:pt x="522" y="149"/>
                </a:lnTo>
                <a:lnTo>
                  <a:pt x="409" y="0"/>
                </a:lnTo>
                <a:lnTo>
                  <a:pt x="185" y="182"/>
                </a:lnTo>
                <a:lnTo>
                  <a:pt x="168" y="89"/>
                </a:lnTo>
                <a:lnTo>
                  <a:pt x="0" y="459"/>
                </a:lnTo>
                <a:close/>
              </a:path>
            </a:pathLst>
          </a:custGeom>
          <a:solidFill>
            <a:srgbClr val="33CCCC"/>
          </a:solidFill>
          <a:ln w="20638">
            <a:solidFill>
              <a:schemeClr val="bg1"/>
            </a:solidFill>
            <a:prstDash val="solid"/>
            <a:round/>
            <a:headEnd/>
            <a:tailEnd/>
          </a:ln>
        </p:spPr>
        <p:txBody>
          <a:bodyPr/>
          <a:lstStyle/>
          <a:p>
            <a:endParaRPr lang="en-US"/>
          </a:p>
        </p:txBody>
      </p:sp>
      <p:sp>
        <p:nvSpPr>
          <p:cNvPr id="9247" name="Oval 67"/>
          <p:cNvSpPr>
            <a:spLocks noChangeArrowheads="1"/>
          </p:cNvSpPr>
          <p:nvPr/>
        </p:nvSpPr>
        <p:spPr bwMode="auto">
          <a:xfrm>
            <a:off x="6643688" y="1752600"/>
            <a:ext cx="2122487" cy="1004888"/>
          </a:xfrm>
          <a:prstGeom prst="ellipse">
            <a:avLst/>
          </a:prstGeom>
          <a:solidFill>
            <a:srgbClr val="79DFDD"/>
          </a:solidFill>
          <a:ln w="20638">
            <a:solidFill>
              <a:schemeClr val="bg1"/>
            </a:solidFill>
            <a:round/>
            <a:headEnd/>
            <a:tailEnd/>
          </a:ln>
        </p:spPr>
        <p:txBody>
          <a:bodyPr/>
          <a:lstStyle/>
          <a:p>
            <a:pPr algn="ctr" eaLnBrk="0" hangingPunct="0"/>
            <a:endParaRPr lang="ar-SA"/>
          </a:p>
        </p:txBody>
      </p:sp>
      <p:sp>
        <p:nvSpPr>
          <p:cNvPr id="9248" name="Rectangle 68"/>
          <p:cNvSpPr>
            <a:spLocks noChangeArrowheads="1"/>
          </p:cNvSpPr>
          <p:nvPr/>
        </p:nvSpPr>
        <p:spPr bwMode="auto">
          <a:xfrm>
            <a:off x="6781800" y="2133600"/>
            <a:ext cx="1892300" cy="244475"/>
          </a:xfrm>
          <a:prstGeom prst="rect">
            <a:avLst/>
          </a:prstGeom>
          <a:noFill/>
          <a:ln w="9525">
            <a:noFill/>
            <a:miter lim="800000"/>
            <a:headEnd/>
            <a:tailEnd/>
          </a:ln>
        </p:spPr>
        <p:txBody>
          <a:bodyPr wrap="none" lIns="0" tIns="0" rIns="0" bIns="0">
            <a:spAutoFit/>
          </a:bodyPr>
          <a:lstStyle/>
          <a:p>
            <a:pPr algn="ctr" eaLnBrk="0" hangingPunct="0"/>
            <a:r>
              <a:rPr lang="en-US" sz="1600" dirty="0">
                <a:solidFill>
                  <a:srgbClr val="660066"/>
                </a:solidFill>
                <a:latin typeface="Futura Md BT"/>
              </a:rPr>
              <a:t>Physical Education</a:t>
            </a:r>
          </a:p>
        </p:txBody>
      </p:sp>
      <p:pic>
        <p:nvPicPr>
          <p:cNvPr id="33" name="Picture 44" descr="kids"/>
          <p:cNvPicPr>
            <a:picLocks noChangeAspect="1" noChangeArrowheads="1"/>
          </p:cNvPicPr>
          <p:nvPr/>
        </p:nvPicPr>
        <p:blipFill>
          <a:blip r:embed="rId3" cstate="print"/>
          <a:srcRect t="47251" r="65000" b="11661"/>
          <a:stretch>
            <a:fillRect/>
          </a:stretch>
        </p:blipFill>
        <p:spPr bwMode="auto">
          <a:xfrm>
            <a:off x="683568" y="6103630"/>
            <a:ext cx="792088" cy="754370"/>
          </a:xfrm>
          <a:prstGeom prst="rect">
            <a:avLst/>
          </a:prstGeom>
          <a:noFill/>
          <a:ln w="9525">
            <a:noFill/>
            <a:miter lim="800000"/>
            <a:headEnd/>
            <a:tailEnd/>
          </a:ln>
        </p:spPr>
      </p:pic>
      <p:sp>
        <p:nvSpPr>
          <p:cNvPr id="34" name="عنصر نائب للتاريخ 33"/>
          <p:cNvSpPr>
            <a:spLocks noGrp="1"/>
          </p:cNvSpPr>
          <p:nvPr>
            <p:ph type="dt" sz="half" idx="10"/>
          </p:nvPr>
        </p:nvSpPr>
        <p:spPr/>
        <p:txBody>
          <a:bodyPr/>
          <a:lstStyle/>
          <a:p>
            <a:pPr>
              <a:defRPr/>
            </a:pPr>
            <a:r>
              <a:rPr lang="ar-SA" smtClean="0"/>
              <a:t>JOHALISCOOHE2015_2018</a:t>
            </a:r>
            <a:endParaRPr lang="en-US"/>
          </a:p>
        </p:txBody>
      </p:sp>
      <p:sp>
        <p:nvSpPr>
          <p:cNvPr id="35" name="عنصر نائب لرقم الشريحة 34"/>
          <p:cNvSpPr>
            <a:spLocks noGrp="1"/>
          </p:cNvSpPr>
          <p:nvPr>
            <p:ph type="sldNum" sz="quarter" idx="12"/>
          </p:nvPr>
        </p:nvSpPr>
        <p:spPr/>
        <p:txBody>
          <a:bodyPr/>
          <a:lstStyle/>
          <a:p>
            <a:pPr>
              <a:defRPr/>
            </a:pPr>
            <a:fld id="{F7F2E110-DCE5-4B4A-B952-455D71428BD0}" type="slidenum">
              <a:rPr lang="ar-SA" smtClean="0"/>
              <a:pPr>
                <a:defRPr/>
              </a:pPr>
              <a:t>54</a:t>
            </a:fld>
            <a:endParaRPr lang="en-US"/>
          </a:p>
        </p:txBody>
      </p:sp>
      <p:sp>
        <p:nvSpPr>
          <p:cNvPr id="36" name="عنصر نائب للتذييل 35"/>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331640" y="260648"/>
            <a:ext cx="7164288" cy="600621"/>
          </a:xfrm>
        </p:spPr>
        <p:txBody>
          <a:bodyPr/>
          <a:lstStyle/>
          <a:p>
            <a:pPr algn="ctr" eaLnBrk="1" hangingPunct="1">
              <a:defRPr/>
            </a:pPr>
            <a:r>
              <a:rPr lang="en-US" sz="4000" dirty="0" smtClean="0"/>
              <a:t>Making a Difference</a:t>
            </a:r>
          </a:p>
        </p:txBody>
      </p:sp>
      <p:sp>
        <p:nvSpPr>
          <p:cNvPr id="8195" name="Rectangle 3"/>
          <p:cNvSpPr>
            <a:spLocks noGrp="1" noChangeArrowheads="1"/>
          </p:cNvSpPr>
          <p:nvPr>
            <p:ph type="body" idx="1"/>
          </p:nvPr>
        </p:nvSpPr>
        <p:spPr>
          <a:xfrm>
            <a:off x="395536" y="1340769"/>
            <a:ext cx="8371656" cy="4032448"/>
          </a:xfrm>
        </p:spPr>
        <p:style>
          <a:lnRef idx="2">
            <a:schemeClr val="dk1"/>
          </a:lnRef>
          <a:fillRef idx="1">
            <a:schemeClr val="lt1"/>
          </a:fillRef>
          <a:effectRef idx="0">
            <a:schemeClr val="dk1"/>
          </a:effectRef>
          <a:fontRef idx="minor">
            <a:schemeClr val="dk1"/>
          </a:fontRef>
        </p:style>
        <p:txBody>
          <a:bodyPr/>
          <a:lstStyle/>
          <a:p>
            <a:pPr algn="l" rtl="0" eaLnBrk="1" hangingPunct="1">
              <a:lnSpc>
                <a:spcPct val="80000"/>
              </a:lnSpc>
              <a:buFont typeface="Wingdings" pitchFamily="-110" charset="2"/>
              <a:buChar char="§"/>
              <a:defRPr/>
            </a:pPr>
            <a:r>
              <a:rPr lang="en-US" sz="2200" dirty="0" smtClean="0"/>
              <a:t>Created school health team</a:t>
            </a:r>
          </a:p>
          <a:p>
            <a:pPr algn="l" rtl="0" eaLnBrk="1" hangingPunct="1">
              <a:lnSpc>
                <a:spcPct val="80000"/>
              </a:lnSpc>
              <a:buFont typeface="Wingdings" pitchFamily="-110" charset="2"/>
              <a:buChar char="§"/>
              <a:defRPr/>
            </a:pPr>
            <a:r>
              <a:rPr lang="en-US" sz="2200" dirty="0" smtClean="0"/>
              <a:t>Moved healthier options to front of lunch line</a:t>
            </a:r>
          </a:p>
          <a:p>
            <a:pPr algn="l" rtl="0" eaLnBrk="1" hangingPunct="1">
              <a:lnSpc>
                <a:spcPct val="80000"/>
              </a:lnSpc>
              <a:buFont typeface="Wingdings" pitchFamily="-110" charset="2"/>
              <a:buChar char="§"/>
              <a:defRPr/>
            </a:pPr>
            <a:r>
              <a:rPr lang="en-US" sz="2200" dirty="0" smtClean="0"/>
              <a:t>Increased time for physical education</a:t>
            </a:r>
          </a:p>
          <a:p>
            <a:pPr algn="l" rtl="0" eaLnBrk="1" hangingPunct="1">
              <a:lnSpc>
                <a:spcPct val="80000"/>
              </a:lnSpc>
              <a:buFont typeface="Wingdings" pitchFamily="-110" charset="2"/>
              <a:buChar char="§"/>
              <a:defRPr/>
            </a:pPr>
            <a:r>
              <a:rPr lang="en-US" sz="2200" dirty="0" smtClean="0"/>
              <a:t>Started staff and student walking clubs</a:t>
            </a:r>
          </a:p>
          <a:p>
            <a:pPr algn="l" rtl="0" eaLnBrk="1" hangingPunct="1">
              <a:lnSpc>
                <a:spcPct val="80000"/>
              </a:lnSpc>
              <a:buFont typeface="Wingdings" pitchFamily="-110" charset="2"/>
              <a:buChar char="§"/>
              <a:defRPr/>
            </a:pPr>
            <a:r>
              <a:rPr lang="en-US" sz="2200" dirty="0" smtClean="0"/>
              <a:t>Added healthy choices to vending machines</a:t>
            </a:r>
          </a:p>
          <a:p>
            <a:pPr algn="l" rtl="0" eaLnBrk="1" hangingPunct="1">
              <a:lnSpc>
                <a:spcPct val="80000"/>
              </a:lnSpc>
              <a:buFont typeface="Wingdings" pitchFamily="-110" charset="2"/>
              <a:buChar char="§"/>
              <a:defRPr/>
            </a:pPr>
            <a:r>
              <a:rPr lang="en-US" sz="2200" dirty="0" smtClean="0"/>
              <a:t>Offered access to gym outside of school hours</a:t>
            </a:r>
          </a:p>
          <a:p>
            <a:pPr algn="l" rtl="0" eaLnBrk="1" hangingPunct="1">
              <a:lnSpc>
                <a:spcPct val="80000"/>
              </a:lnSpc>
              <a:buFont typeface="Wingdings" pitchFamily="-110" charset="2"/>
              <a:buChar char="§"/>
              <a:defRPr/>
            </a:pPr>
            <a:r>
              <a:rPr lang="en-US" sz="2200" dirty="0" smtClean="0"/>
              <a:t>Provided parent education through newsletters and healthy activity nights</a:t>
            </a:r>
          </a:p>
          <a:p>
            <a:pPr algn="l" rtl="0" eaLnBrk="1" hangingPunct="1">
              <a:lnSpc>
                <a:spcPct val="80000"/>
              </a:lnSpc>
              <a:buFont typeface="Wingdings" pitchFamily="-110" charset="2"/>
              <a:buChar char="§"/>
              <a:defRPr/>
            </a:pPr>
            <a:r>
              <a:rPr lang="en-US" sz="2200" dirty="0" smtClean="0"/>
              <a:t>Replaced fried foods with baked items</a:t>
            </a:r>
          </a:p>
          <a:p>
            <a:pPr algn="l" rtl="0" eaLnBrk="1" hangingPunct="1">
              <a:lnSpc>
                <a:spcPct val="80000"/>
              </a:lnSpc>
              <a:buFont typeface="Wingdings" pitchFamily="-110" charset="2"/>
              <a:buChar char="§"/>
              <a:defRPr/>
            </a:pPr>
            <a:r>
              <a:rPr lang="en-US" sz="2200" dirty="0" smtClean="0"/>
              <a:t>Offered health screenings for staff</a:t>
            </a:r>
          </a:p>
          <a:p>
            <a:pPr algn="l" rtl="0" eaLnBrk="1" hangingPunct="1">
              <a:lnSpc>
                <a:spcPct val="80000"/>
              </a:lnSpc>
              <a:buFont typeface="Wingdings" pitchFamily="-110" charset="2"/>
              <a:buChar char="§"/>
              <a:defRPr/>
            </a:pPr>
            <a:r>
              <a:rPr lang="en-US" sz="2200" dirty="0" smtClean="0"/>
              <a:t>Planted school garden</a:t>
            </a:r>
          </a:p>
          <a:p>
            <a:pPr algn="l" rtl="0" eaLnBrk="1" hangingPunct="1">
              <a:lnSpc>
                <a:spcPct val="80000"/>
              </a:lnSpc>
              <a:buFont typeface="Wingdings" pitchFamily="-110" charset="2"/>
              <a:buChar char="§"/>
              <a:defRPr/>
            </a:pPr>
            <a:r>
              <a:rPr lang="en-US" sz="2200" dirty="0" smtClean="0"/>
              <a:t>Incorporated health lessons/messages into classroom lessons</a:t>
            </a:r>
          </a:p>
        </p:txBody>
      </p:sp>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رقم الشريحة 4"/>
          <p:cNvSpPr>
            <a:spLocks noGrp="1"/>
          </p:cNvSpPr>
          <p:nvPr>
            <p:ph type="sldNum" sz="quarter" idx="12"/>
          </p:nvPr>
        </p:nvSpPr>
        <p:spPr/>
        <p:txBody>
          <a:bodyPr/>
          <a:lstStyle/>
          <a:p>
            <a:pPr>
              <a:defRPr/>
            </a:pPr>
            <a:fld id="{978C93D2-0CD3-44E6-B74B-98515F7048D2}" type="slidenum">
              <a:rPr lang="ar-SA" smtClean="0"/>
              <a:pPr>
                <a:defRPr/>
              </a:pPr>
              <a:t>55</a:t>
            </a:fld>
            <a:endParaRPr lang="en-US"/>
          </a:p>
        </p:txBody>
      </p:sp>
      <p:sp>
        <p:nvSpPr>
          <p:cNvPr id="6" name="عنصر نائب للتذييل 5"/>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56</a:t>
            </a:fld>
            <a:endParaRPr lang="en-US"/>
          </a:p>
        </p:txBody>
      </p:sp>
      <p:sp>
        <p:nvSpPr>
          <p:cNvPr id="7" name="مستطيل 6"/>
          <p:cNvSpPr/>
          <p:nvPr/>
        </p:nvSpPr>
        <p:spPr>
          <a:xfrm>
            <a:off x="1547664" y="2132856"/>
            <a:ext cx="6552728" cy="2308324"/>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just" rtl="0"/>
            <a:r>
              <a:rPr lang="en-US" sz="2400" dirty="0" smtClean="0">
                <a:solidFill>
                  <a:schemeClr val="tx1"/>
                </a:solidFill>
                <a:hlinkClick r:id="rId2"/>
              </a:rPr>
              <a:t>Adolescent &amp; School Health</a:t>
            </a:r>
            <a:endParaRPr lang="en-US" sz="2400" dirty="0" smtClean="0">
              <a:solidFill>
                <a:schemeClr val="tx1"/>
              </a:solidFill>
            </a:endParaRPr>
          </a:p>
          <a:p>
            <a:pPr algn="just" rtl="0"/>
            <a:r>
              <a:rPr lang="en-US" sz="2400" dirty="0" smtClean="0">
                <a:solidFill>
                  <a:schemeClr val="tx1"/>
                </a:solidFill>
                <a:hlinkClick r:id="rId3"/>
              </a:rPr>
              <a:t>Food Safety</a:t>
            </a:r>
            <a:endParaRPr lang="en-US" sz="2400" dirty="0" smtClean="0">
              <a:solidFill>
                <a:schemeClr val="tx1"/>
              </a:solidFill>
            </a:endParaRPr>
          </a:p>
          <a:p>
            <a:pPr algn="just" rtl="0"/>
            <a:r>
              <a:rPr lang="en-US" sz="2400" dirty="0" smtClean="0">
                <a:solidFill>
                  <a:schemeClr val="tx1"/>
                </a:solidFill>
                <a:hlinkClick r:id="rId4"/>
              </a:rPr>
              <a:t>Healthy Weight</a:t>
            </a:r>
            <a:endParaRPr lang="en-US" sz="2400" dirty="0" smtClean="0">
              <a:solidFill>
                <a:schemeClr val="tx1"/>
              </a:solidFill>
            </a:endParaRPr>
          </a:p>
          <a:p>
            <a:pPr algn="just" rtl="0"/>
            <a:r>
              <a:rPr lang="en-US" sz="2400" u="sng" dirty="0" smtClean="0">
                <a:solidFill>
                  <a:schemeClr val="tx1"/>
                </a:solidFill>
                <a:hlinkClick r:id="rId5"/>
              </a:rPr>
              <a:t>Overweight &amp; Obesity</a:t>
            </a:r>
            <a:endParaRPr lang="en-US" sz="2400" dirty="0" smtClean="0">
              <a:solidFill>
                <a:schemeClr val="tx1"/>
              </a:solidFill>
            </a:endParaRPr>
          </a:p>
          <a:p>
            <a:pPr algn="just" rtl="0"/>
            <a:r>
              <a:rPr lang="en-US" sz="2400" dirty="0" smtClean="0">
                <a:solidFill>
                  <a:schemeClr val="tx1"/>
                </a:solidFill>
                <a:hlinkClick r:id="rId6"/>
              </a:rPr>
              <a:t>Smoking &amp; Tobacco Use</a:t>
            </a:r>
            <a:endParaRPr lang="en-US" sz="2400" dirty="0" smtClean="0">
              <a:solidFill>
                <a:schemeClr val="tx1"/>
              </a:solidFill>
            </a:endParaRPr>
          </a:p>
          <a:p>
            <a:pPr algn="just" rtl="0"/>
            <a:r>
              <a:rPr lang="en-US" sz="2400" dirty="0" smtClean="0">
                <a:solidFill>
                  <a:schemeClr val="tx1"/>
                </a:solidFill>
                <a:hlinkClick r:id="rId7"/>
              </a:rPr>
              <a:t>Vaccines &amp; Immunizations</a:t>
            </a:r>
            <a:endParaRPr lang="en-US" sz="2800" dirty="0">
              <a:solidFill>
                <a:schemeClr val="tx1"/>
              </a:solidFill>
            </a:endParaRPr>
          </a:p>
        </p:txBody>
      </p:sp>
      <p:pic>
        <p:nvPicPr>
          <p:cNvPr id="8" name="Picture 2" descr="CDC.gov"/>
          <p:cNvPicPr>
            <a:picLocks noChangeAspect="1" noChangeArrowheads="1"/>
          </p:cNvPicPr>
          <p:nvPr/>
        </p:nvPicPr>
        <p:blipFill>
          <a:blip r:embed="rId8" cstate="print"/>
          <a:srcRect/>
          <a:stretch>
            <a:fillRect/>
          </a:stretch>
        </p:blipFill>
        <p:spPr bwMode="auto">
          <a:xfrm>
            <a:off x="1331640" y="116632"/>
            <a:ext cx="6552728" cy="692696"/>
          </a:xfrm>
          <a:prstGeom prst="rect">
            <a:avLst/>
          </a:prstGeom>
          <a:noFill/>
        </p:spPr>
      </p:pic>
      <p:sp>
        <p:nvSpPr>
          <p:cNvPr id="9" name="مستطيل 8"/>
          <p:cNvSpPr/>
          <p:nvPr/>
        </p:nvSpPr>
        <p:spPr>
          <a:xfrm>
            <a:off x="2635672" y="1196752"/>
            <a:ext cx="3685689"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dirty="0" smtClean="0">
                <a:hlinkClick r:id="rId9"/>
              </a:rPr>
              <a:t>http://www.cdc.gov/HealthyLiving/</a:t>
            </a:r>
            <a:r>
              <a:rPr lang="en-US" dirty="0" smtClean="0"/>
              <a:t> </a:t>
            </a:r>
            <a:endParaRPr lang="en-US" dirty="0"/>
          </a:p>
        </p:txBody>
      </p:sp>
      <p:sp>
        <p:nvSpPr>
          <p:cNvPr id="10" name="مستطيل 9"/>
          <p:cNvSpPr/>
          <p:nvPr/>
        </p:nvSpPr>
        <p:spPr>
          <a:xfrm>
            <a:off x="1403648" y="5373216"/>
            <a:ext cx="6768752"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b="1" dirty="0" smtClean="0"/>
              <a:t>Student Centered _ Everyone Have To Present </a:t>
            </a:r>
            <a:r>
              <a:rPr lang="en-US" b="1" dirty="0" err="1" smtClean="0"/>
              <a:t>Topic_Table</a:t>
            </a:r>
            <a:r>
              <a:rPr lang="en-US" b="1" dirty="0" smtClean="0"/>
              <a:t>  </a:t>
            </a:r>
            <a:endParaRPr lang="en-US" b="1" dirty="0"/>
          </a:p>
        </p:txBody>
      </p:sp>
    </p:spTree>
  </p:cSld>
  <p:clrMapOvr>
    <a:masterClrMapping/>
  </p:clrMapOvr>
  <p:transition>
    <p:push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a:xfrm>
            <a:off x="3501008" y="6560641"/>
            <a:ext cx="2655168" cy="324743"/>
          </a:xfrm>
        </p:spPr>
        <p:txBody>
          <a:bodyPr/>
          <a:lstStyle/>
          <a:p>
            <a:pPr>
              <a:defRPr/>
            </a:pPr>
            <a:r>
              <a:rPr lang="en-US" sz="1100" smtClean="0"/>
              <a:t>CHS485</a:t>
            </a:r>
            <a:endParaRPr lang="en-US" sz="1100" dirty="0"/>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57</a:t>
            </a:fld>
            <a:endParaRPr lang="en-US"/>
          </a:p>
        </p:txBody>
      </p:sp>
      <p:sp>
        <p:nvSpPr>
          <p:cNvPr id="7" name="مستطيل 6"/>
          <p:cNvSpPr/>
          <p:nvPr/>
        </p:nvSpPr>
        <p:spPr>
          <a:xfrm>
            <a:off x="611560" y="532993"/>
            <a:ext cx="7920880" cy="5632311"/>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b="1" dirty="0" smtClean="0"/>
              <a:t>Staying Healthy</a:t>
            </a:r>
          </a:p>
          <a:p>
            <a:pPr marL="725488" algn="just" rtl="0"/>
            <a:r>
              <a:rPr lang="en-US" dirty="0" smtClean="0">
                <a:hlinkClick r:id="rId2"/>
              </a:rPr>
              <a:t>Alcohol and Public Health</a:t>
            </a:r>
            <a:endParaRPr lang="en-US" dirty="0" smtClean="0"/>
          </a:p>
          <a:p>
            <a:pPr marL="725488" algn="just" rtl="0"/>
            <a:r>
              <a:rPr lang="en-US" dirty="0" smtClean="0">
                <a:hlinkClick r:id="rId3"/>
              </a:rPr>
              <a:t>Antibiotic Resistance</a:t>
            </a:r>
            <a:endParaRPr lang="en-US" dirty="0" smtClean="0"/>
          </a:p>
          <a:p>
            <a:pPr marL="725488" algn="just" rtl="0"/>
            <a:r>
              <a:rPr lang="en-US" dirty="0" smtClean="0">
                <a:hlinkClick r:id="rId4"/>
              </a:rPr>
              <a:t>Arthritis</a:t>
            </a:r>
            <a:endParaRPr lang="en-US" dirty="0" smtClean="0"/>
          </a:p>
          <a:p>
            <a:pPr marL="725488" algn="just" rtl="0"/>
            <a:r>
              <a:rPr lang="en-US" dirty="0" smtClean="0">
                <a:hlinkClick r:id="rId5"/>
              </a:rPr>
              <a:t>Birth Defects</a:t>
            </a:r>
            <a:endParaRPr lang="en-US" dirty="0" smtClean="0"/>
          </a:p>
          <a:p>
            <a:pPr marL="725488" algn="just" rtl="0"/>
            <a:r>
              <a:rPr lang="en-US" dirty="0" smtClean="0">
                <a:hlinkClick r:id="rId6"/>
              </a:rPr>
              <a:t>Body Mass Index</a:t>
            </a:r>
            <a:endParaRPr lang="en-US" dirty="0" smtClean="0"/>
          </a:p>
          <a:p>
            <a:pPr marL="725488" algn="just" rtl="0"/>
            <a:r>
              <a:rPr lang="en-US" dirty="0" smtClean="0">
                <a:hlinkClick r:id="rId7"/>
              </a:rPr>
              <a:t>Breast Feeding</a:t>
            </a:r>
            <a:endParaRPr lang="en-US" dirty="0" smtClean="0"/>
          </a:p>
          <a:p>
            <a:pPr marL="725488" algn="just" rtl="0"/>
            <a:r>
              <a:rPr lang="en-US" dirty="0" smtClean="0">
                <a:hlinkClick r:id="rId8"/>
              </a:rPr>
              <a:t>Calcium and Bone Health</a:t>
            </a:r>
            <a:endParaRPr lang="en-US" dirty="0" smtClean="0"/>
          </a:p>
          <a:p>
            <a:pPr marL="725488" algn="just" rtl="0"/>
            <a:r>
              <a:rPr lang="en-US" dirty="0" smtClean="0">
                <a:hlinkClick r:id="rId9"/>
              </a:rPr>
              <a:t>Cancer Prevention</a:t>
            </a:r>
            <a:endParaRPr lang="en-US" dirty="0" smtClean="0"/>
          </a:p>
          <a:p>
            <a:pPr marL="725488" algn="just" rtl="0"/>
            <a:r>
              <a:rPr lang="en-US" dirty="0" smtClean="0">
                <a:hlinkClick r:id="rId10"/>
              </a:rPr>
              <a:t>CDC Health Disparities &amp; Inequalities Report (CHDIR)</a:t>
            </a:r>
            <a:endParaRPr lang="en-US" dirty="0" smtClean="0"/>
          </a:p>
          <a:p>
            <a:pPr marL="725488" algn="just" rtl="0"/>
            <a:r>
              <a:rPr lang="en-US" dirty="0" smtClean="0">
                <a:hlinkClick r:id="rId11"/>
              </a:rPr>
              <a:t>Colorectal Cancer Control Program</a:t>
            </a:r>
            <a:endParaRPr lang="en-US" dirty="0" smtClean="0"/>
          </a:p>
          <a:p>
            <a:pPr marL="725488" algn="just" rtl="0"/>
            <a:r>
              <a:rPr lang="en-US" dirty="0" smtClean="0">
                <a:hlinkClick r:id="rId12"/>
              </a:rPr>
              <a:t>Diabetes Prevention</a:t>
            </a:r>
            <a:endParaRPr lang="en-US" dirty="0" smtClean="0"/>
          </a:p>
          <a:p>
            <a:pPr marL="725488" algn="just" rtl="0"/>
            <a:r>
              <a:rPr lang="en-US" dirty="0" smtClean="0">
                <a:hlinkClick r:id="rId13"/>
              </a:rPr>
              <a:t>Disability and Health</a:t>
            </a:r>
            <a:endParaRPr lang="en-US" dirty="0" smtClean="0"/>
          </a:p>
          <a:p>
            <a:pPr marL="725488" algn="just" rtl="0"/>
            <a:r>
              <a:rPr lang="en-US" dirty="0" smtClean="0">
                <a:hlinkClick r:id="rId14"/>
              </a:rPr>
              <a:t>Environmental Health</a:t>
            </a:r>
            <a:endParaRPr lang="en-US" dirty="0" smtClean="0"/>
          </a:p>
          <a:p>
            <a:pPr marL="725488" algn="just" rtl="0"/>
            <a:r>
              <a:rPr lang="en-US" dirty="0" smtClean="0">
                <a:hlinkClick r:id="rId15"/>
              </a:rPr>
              <a:t>Folic Acid</a:t>
            </a:r>
            <a:endParaRPr lang="en-US" dirty="0" smtClean="0"/>
          </a:p>
          <a:p>
            <a:pPr marL="725488" algn="just" rtl="0"/>
            <a:r>
              <a:rPr lang="en-US" dirty="0" smtClean="0">
                <a:hlinkClick r:id="rId16"/>
              </a:rPr>
              <a:t>Healthy Communities Program</a:t>
            </a:r>
            <a:endParaRPr lang="en-US" dirty="0" smtClean="0"/>
          </a:p>
          <a:p>
            <a:pPr marL="725488" algn="just" rtl="0"/>
            <a:r>
              <a:rPr lang="en-US" dirty="0" smtClean="0">
                <a:hlinkClick r:id="rId17"/>
              </a:rPr>
              <a:t>Food Safety</a:t>
            </a:r>
            <a:endParaRPr lang="en-US" dirty="0" smtClean="0"/>
          </a:p>
          <a:p>
            <a:pPr marL="725488" algn="just" rtl="0"/>
            <a:r>
              <a:rPr lang="en-US" dirty="0" smtClean="0">
                <a:hlinkClick r:id="rId18"/>
              </a:rPr>
              <a:t>Healthy Weight</a:t>
            </a:r>
            <a:endParaRPr lang="en-US" dirty="0" smtClean="0"/>
          </a:p>
          <a:p>
            <a:pPr marL="725488" algn="just" rtl="0"/>
            <a:r>
              <a:rPr lang="en-US" dirty="0" smtClean="0">
                <a:hlinkClick r:id="rId19"/>
              </a:rPr>
              <a:t>Heart Disease</a:t>
            </a:r>
            <a:endParaRPr lang="en-US" dirty="0" smtClean="0"/>
          </a:p>
          <a:p>
            <a:pPr marL="725488" algn="just" rtl="0"/>
            <a:r>
              <a:rPr lang="en-US" dirty="0" smtClean="0">
                <a:hlinkClick r:id="rId20"/>
              </a:rPr>
              <a:t>High Blood </a:t>
            </a:r>
            <a:r>
              <a:rPr lang="en-US" dirty="0" err="1" smtClean="0">
                <a:hlinkClick r:id="rId20"/>
              </a:rPr>
              <a:t>Pressure</a:t>
            </a:r>
            <a:r>
              <a:rPr lang="en-US" dirty="0" err="1" smtClean="0">
                <a:hlinkClick r:id="rId21"/>
              </a:rPr>
              <a:t>WISEWOMAN</a:t>
            </a:r>
            <a:endParaRPr lang="en-US" dirty="0"/>
          </a:p>
        </p:txBody>
      </p:sp>
      <p:pic>
        <p:nvPicPr>
          <p:cNvPr id="8" name="Picture 2" descr="CDC.gov"/>
          <p:cNvPicPr>
            <a:picLocks noChangeAspect="1" noChangeArrowheads="1"/>
          </p:cNvPicPr>
          <p:nvPr/>
        </p:nvPicPr>
        <p:blipFill>
          <a:blip r:embed="rId22" cstate="print"/>
          <a:srcRect/>
          <a:stretch>
            <a:fillRect/>
          </a:stretch>
        </p:blipFill>
        <p:spPr bwMode="auto">
          <a:xfrm>
            <a:off x="1403648" y="0"/>
            <a:ext cx="6552728" cy="404664"/>
          </a:xfrm>
          <a:prstGeom prst="rect">
            <a:avLst/>
          </a:prstGeom>
          <a:noFill/>
        </p:spPr>
      </p:pic>
      <p:sp>
        <p:nvSpPr>
          <p:cNvPr id="9" name="مستطيل 8"/>
          <p:cNvSpPr/>
          <p:nvPr/>
        </p:nvSpPr>
        <p:spPr>
          <a:xfrm>
            <a:off x="1475656" y="6228020"/>
            <a:ext cx="6768752"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b="1" dirty="0" smtClean="0"/>
              <a:t>Student Centered _ Everyone Have To Present </a:t>
            </a:r>
            <a:r>
              <a:rPr lang="en-US" b="1" dirty="0" err="1" smtClean="0"/>
              <a:t>Topic_Table</a:t>
            </a:r>
            <a:r>
              <a:rPr lang="en-US" b="1" dirty="0" smtClean="0"/>
              <a:t>  </a:t>
            </a:r>
            <a:endParaRPr lang="en-US" b="1" dirty="0"/>
          </a:p>
        </p:txBody>
      </p:sp>
    </p:spTree>
  </p:cSld>
  <p:clrMapOvr>
    <a:masterClrMapping/>
  </p:clrMapOvr>
  <p:transition>
    <p:push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58</a:t>
            </a:fld>
            <a:endParaRPr lang="en-US"/>
          </a:p>
        </p:txBody>
      </p:sp>
      <p:sp>
        <p:nvSpPr>
          <p:cNvPr id="7" name="مستطيل 6"/>
          <p:cNvSpPr/>
          <p:nvPr/>
        </p:nvSpPr>
        <p:spPr>
          <a:xfrm>
            <a:off x="1331640" y="388977"/>
            <a:ext cx="6480720" cy="5632311"/>
          </a:xfrm>
          <a:prstGeom prst="rect">
            <a:avLst/>
          </a:prstGeom>
          <a:solidFill>
            <a:schemeClr val="accent4">
              <a:lumMod val="10000"/>
            </a:schemeClr>
          </a:solidFill>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2000" dirty="0" smtClean="0">
                <a:hlinkClick r:id="rId2"/>
              </a:rPr>
              <a:t>Injury, Violence and Safety</a:t>
            </a:r>
            <a:endParaRPr lang="en-US" sz="2000" dirty="0" smtClean="0"/>
          </a:p>
          <a:p>
            <a:pPr algn="l" rtl="0"/>
            <a:r>
              <a:rPr lang="en-US" sz="2000" dirty="0" smtClean="0">
                <a:hlinkClick r:id="rId3" tooltip="Link to External Web Site"/>
              </a:rPr>
              <a:t>Insure Kids Now!</a:t>
            </a:r>
            <a:endParaRPr lang="en-US" sz="2000" dirty="0" smtClean="0"/>
          </a:p>
          <a:p>
            <a:pPr algn="l" rtl="0"/>
            <a:r>
              <a:rPr lang="en-US" sz="2000" dirty="0" smtClean="0">
                <a:hlinkClick r:id="rId4"/>
              </a:rPr>
              <a:t>Mental Health</a:t>
            </a:r>
            <a:endParaRPr lang="en-US" sz="2000" dirty="0" smtClean="0"/>
          </a:p>
          <a:p>
            <a:pPr algn="l" rtl="0"/>
            <a:r>
              <a:rPr lang="en-US" sz="2000" dirty="0" smtClean="0">
                <a:hlinkClick r:id="rId5"/>
              </a:rPr>
              <a:t>Nutrition</a:t>
            </a:r>
            <a:endParaRPr lang="en-US" sz="2000" dirty="0" smtClean="0"/>
          </a:p>
          <a:p>
            <a:pPr algn="l" rtl="0"/>
            <a:r>
              <a:rPr lang="en-US" sz="2000" dirty="0" smtClean="0">
                <a:hlinkClick r:id="rId6"/>
              </a:rPr>
              <a:t>Oral Health</a:t>
            </a:r>
            <a:endParaRPr lang="en-US" sz="2000" dirty="0" smtClean="0"/>
          </a:p>
          <a:p>
            <a:pPr algn="l" rtl="0"/>
            <a:r>
              <a:rPr lang="en-US" sz="2000" dirty="0" smtClean="0">
                <a:hlinkClick r:id="rId7"/>
              </a:rPr>
              <a:t>Overweight and Obesity</a:t>
            </a:r>
            <a:endParaRPr lang="en-US" sz="2000" dirty="0" smtClean="0"/>
          </a:p>
          <a:p>
            <a:pPr algn="l" rtl="0"/>
            <a:r>
              <a:rPr lang="en-US" sz="2000" dirty="0" smtClean="0">
                <a:hlinkClick r:id="rId8"/>
              </a:rPr>
              <a:t>Physical Activity and Exercise</a:t>
            </a:r>
            <a:endParaRPr lang="en-US" sz="2000" dirty="0" smtClean="0"/>
          </a:p>
          <a:p>
            <a:pPr algn="l" rtl="0"/>
            <a:r>
              <a:rPr lang="en-US" sz="2000" dirty="0" smtClean="0">
                <a:hlinkClick r:id="rId9"/>
              </a:rPr>
              <a:t>Public Health Genomics</a:t>
            </a:r>
            <a:endParaRPr lang="en-US" sz="2000" dirty="0" smtClean="0"/>
          </a:p>
          <a:p>
            <a:pPr algn="l" rtl="0"/>
            <a:r>
              <a:rPr lang="en-US" sz="2000" dirty="0" smtClean="0">
                <a:hlinkClick r:id="rId10"/>
              </a:rPr>
              <a:t>Pregnancy</a:t>
            </a:r>
            <a:endParaRPr lang="en-US" sz="2000" dirty="0" smtClean="0"/>
          </a:p>
          <a:p>
            <a:pPr algn="l" rtl="0"/>
            <a:r>
              <a:rPr lang="en-US" sz="2000" dirty="0" smtClean="0">
                <a:hlinkClick r:id="rId11"/>
              </a:rPr>
              <a:t>Reproductive Health</a:t>
            </a:r>
            <a:endParaRPr lang="en-US" sz="2000" dirty="0" smtClean="0"/>
          </a:p>
          <a:p>
            <a:pPr algn="l" rtl="0"/>
            <a:r>
              <a:rPr lang="en-US" sz="2000" dirty="0" smtClean="0">
                <a:hlinkClick r:id="rId12"/>
              </a:rPr>
              <a:t>Sexual Health</a:t>
            </a:r>
            <a:endParaRPr lang="en-US" sz="2000" dirty="0" smtClean="0"/>
          </a:p>
          <a:p>
            <a:pPr algn="l" rtl="0"/>
            <a:r>
              <a:rPr lang="en-US" sz="2000" dirty="0" smtClean="0">
                <a:hlinkClick r:id="rId13"/>
              </a:rPr>
              <a:t>Sleep and Sleep Disorders</a:t>
            </a:r>
            <a:endParaRPr lang="en-US" sz="2000" dirty="0" smtClean="0"/>
          </a:p>
          <a:p>
            <a:pPr algn="l" rtl="0"/>
            <a:r>
              <a:rPr lang="en-US" sz="2000" dirty="0" smtClean="0">
                <a:hlinkClick r:id="rId14"/>
              </a:rPr>
              <a:t>Smoking and Tobacco Use</a:t>
            </a:r>
            <a:endParaRPr lang="en-US" sz="2000" dirty="0" smtClean="0"/>
          </a:p>
          <a:p>
            <a:pPr algn="l" rtl="0"/>
            <a:r>
              <a:rPr lang="en-US" sz="2000" dirty="0" smtClean="0">
                <a:hlinkClick r:id="rId15"/>
              </a:rPr>
              <a:t>Stopping the Spread of Germs</a:t>
            </a:r>
            <a:endParaRPr lang="en-US" sz="2000" dirty="0" smtClean="0"/>
          </a:p>
          <a:p>
            <a:pPr algn="l" rtl="0"/>
            <a:r>
              <a:rPr lang="en-US" sz="2000" dirty="0" smtClean="0">
                <a:hlinkClick r:id="rId16"/>
              </a:rPr>
              <a:t>Stroke Prevention</a:t>
            </a:r>
            <a:endParaRPr lang="en-US" sz="2000" dirty="0" smtClean="0"/>
          </a:p>
          <a:p>
            <a:pPr algn="l" rtl="0"/>
            <a:r>
              <a:rPr lang="en-US" sz="2000" dirty="0" smtClean="0">
                <a:hlinkClick r:id="rId17"/>
              </a:rPr>
              <a:t>Swimming/Recreational Water</a:t>
            </a:r>
            <a:endParaRPr lang="en-US" sz="2000" dirty="0" smtClean="0"/>
          </a:p>
          <a:p>
            <a:pPr algn="l" rtl="0"/>
            <a:r>
              <a:rPr lang="en-US" sz="2000" dirty="0" smtClean="0">
                <a:hlinkClick r:id="rId18"/>
              </a:rPr>
              <a:t>Travel Healthy</a:t>
            </a:r>
            <a:endParaRPr lang="en-US" sz="2000" dirty="0" smtClean="0"/>
          </a:p>
          <a:p>
            <a:pPr algn="l" rtl="0"/>
            <a:r>
              <a:rPr lang="en-US" sz="2000" dirty="0" smtClean="0">
                <a:hlinkClick r:id="rId19"/>
              </a:rPr>
              <a:t>Vaccines and Immunizations</a:t>
            </a:r>
            <a:endParaRPr lang="en-US" sz="2000" dirty="0" smtClean="0"/>
          </a:p>
        </p:txBody>
      </p:sp>
      <p:sp>
        <p:nvSpPr>
          <p:cNvPr id="8" name="مستطيل 7"/>
          <p:cNvSpPr/>
          <p:nvPr/>
        </p:nvSpPr>
        <p:spPr>
          <a:xfrm>
            <a:off x="467544" y="0"/>
            <a:ext cx="1915909" cy="369332"/>
          </a:xfrm>
          <a:prstGeom prst="rect">
            <a:avLst/>
          </a:prstGeom>
        </p:spPr>
        <p:txBody>
          <a:bodyPr wrap="none">
            <a:spAutoFit/>
          </a:bodyPr>
          <a:lstStyle/>
          <a:p>
            <a:pPr algn="just" rtl="0"/>
            <a:r>
              <a:rPr lang="en-US" b="1" dirty="0" smtClean="0"/>
              <a:t>Staying Healthy</a:t>
            </a:r>
          </a:p>
        </p:txBody>
      </p:sp>
      <p:sp>
        <p:nvSpPr>
          <p:cNvPr id="9" name="مستطيل 8"/>
          <p:cNvSpPr/>
          <p:nvPr/>
        </p:nvSpPr>
        <p:spPr>
          <a:xfrm>
            <a:off x="1115616" y="6165304"/>
            <a:ext cx="6768752"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b="1" dirty="0" smtClean="0"/>
              <a:t>Student Centered _ Everyone Have To Present </a:t>
            </a:r>
            <a:r>
              <a:rPr lang="en-US" b="1" dirty="0" err="1" smtClean="0"/>
              <a:t>Topic_Table</a:t>
            </a:r>
            <a:r>
              <a:rPr lang="en-US" b="1" dirty="0" smtClean="0"/>
              <a:t>  </a:t>
            </a:r>
            <a:endParaRPr lang="en-US" b="1" dirty="0"/>
          </a:p>
        </p:txBody>
      </p:sp>
    </p:spTree>
  </p:cSld>
  <p:clrMapOvr>
    <a:masterClrMapping/>
  </p:clrMapOvr>
  <p:transition>
    <p:push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a:xfrm>
            <a:off x="3429000" y="6389241"/>
            <a:ext cx="2895600" cy="352127"/>
          </a:xfrm>
        </p:spPr>
        <p:txBody>
          <a:bodyPr/>
          <a:lstStyle/>
          <a:p>
            <a:pPr>
              <a:defRPr/>
            </a:pPr>
            <a:r>
              <a:rPr lang="en-US" smtClean="0"/>
              <a:t>CHS485</a:t>
            </a:r>
            <a:endParaRPr lang="en-US" dirty="0"/>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59</a:t>
            </a:fld>
            <a:endParaRPr lang="en-US"/>
          </a:p>
        </p:txBody>
      </p:sp>
      <p:sp>
        <p:nvSpPr>
          <p:cNvPr id="257025" name="Rectangle 1"/>
          <p:cNvSpPr>
            <a:spLocks noChangeArrowheads="1"/>
          </p:cNvSpPr>
          <p:nvPr/>
        </p:nvSpPr>
        <p:spPr bwMode="auto">
          <a:xfrm>
            <a:off x="539552" y="1255400"/>
            <a:ext cx="7992888" cy="2677656"/>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algn="just" rtl="0" eaLnBrk="0" hangingPunct="0"/>
            <a:r>
              <a:rPr lang="en-US" sz="2400" dirty="0" smtClean="0">
                <a:latin typeface="Times New Roman" pitchFamily="18" charset="0"/>
                <a:cs typeface="Times New Roman" pitchFamily="18" charset="0"/>
              </a:rPr>
              <a:t>The School Health Profiles </a:t>
            </a:r>
            <a:r>
              <a:rPr lang="en-US" sz="2400" b="1" i="1" dirty="0" smtClean="0">
                <a:latin typeface="Times New Roman" pitchFamily="18" charset="0"/>
                <a:cs typeface="Times New Roman" pitchFamily="18" charset="0"/>
              </a:rPr>
              <a:t>is a system of surveys assessing school health policies and practices in states, large urban school districts</a:t>
            </a:r>
            <a:r>
              <a:rPr lang="ar-SA" sz="2400" b="1" i="1" dirty="0" err="1" smtClean="0">
                <a:latin typeface="Times New Roman" pitchFamily="18" charset="0"/>
                <a:cs typeface="Times New Roman" pitchFamily="18" charset="0"/>
              </a:rPr>
              <a:t>,</a:t>
            </a:r>
            <a:r>
              <a:rPr lang="ar-SA" sz="2400" b="1" i="1" dirty="0" smtClean="0">
                <a:latin typeface="Times New Roman" pitchFamily="18" charset="0"/>
                <a:cs typeface="Times New Roman" pitchFamily="18" charset="0"/>
              </a:rPr>
              <a:t> </a:t>
            </a:r>
            <a:r>
              <a:rPr lang="en-US" sz="2400" b="1" i="1" dirty="0" smtClean="0">
                <a:latin typeface="Times New Roman" pitchFamily="18" charset="0"/>
                <a:cs typeface="Times New Roman" pitchFamily="18" charset="0"/>
              </a:rPr>
              <a:t>territories, and tribal governments</a:t>
            </a:r>
            <a:r>
              <a:rPr lang="ar-SA" sz="2400" dirty="0" err="1" smtClean="0">
                <a:latin typeface="Times New Roman" pitchFamily="18" charset="0"/>
                <a:cs typeface="Times New Roman" pitchFamily="18" charset="0"/>
              </a:rPr>
              <a:t>.</a:t>
            </a:r>
            <a:r>
              <a:rPr lang="ar-SA" sz="2400" dirty="0" smtClean="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algn="just" rtl="0" eaLnBrk="0" hangingPunct="0"/>
            <a:endParaRPr lang="en-US" sz="2400" dirty="0" smtClean="0">
              <a:latin typeface="Times New Roman" pitchFamily="18" charset="0"/>
              <a:cs typeface="Times New Roman" pitchFamily="18" charset="0"/>
            </a:endParaRPr>
          </a:p>
          <a:p>
            <a:pPr algn="just" rtl="0" eaLnBrk="0" hangingPunct="0"/>
            <a:r>
              <a:rPr lang="en-US" sz="2400" dirty="0" smtClean="0">
                <a:latin typeface="Times New Roman" pitchFamily="18" charset="0"/>
                <a:cs typeface="Times New Roman" pitchFamily="18" charset="0"/>
              </a:rPr>
              <a:t>Profiles surveys are conducted every 2 years by education and health agencies among middle and high school principals and lead health education teachers</a:t>
            </a:r>
            <a:r>
              <a:rPr kumimoji="0" lang="ar-SA" sz="2400" b="0" i="0" u="none" strike="noStrike" cap="none" normalizeH="0" baseline="0" dirty="0" err="1" smtClean="0">
                <a:ln>
                  <a:noFill/>
                </a:ln>
                <a:solidFill>
                  <a:schemeClr val="tx1"/>
                </a:solidFill>
                <a:effectLst/>
                <a:latin typeface="Times New Roman" pitchFamily="18" charset="0"/>
                <a:cs typeface="Times New Roman" pitchFamily="18" charset="0"/>
              </a:rPr>
              <a:t>.</a:t>
            </a:r>
            <a:endParaRPr kumimoji="0" lang="ar-SA"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 name="مستطيل 9"/>
          <p:cNvSpPr/>
          <p:nvPr/>
        </p:nvSpPr>
        <p:spPr>
          <a:xfrm>
            <a:off x="1043608" y="5507940"/>
            <a:ext cx="7272808"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smtClean="0"/>
              <a:t>http://www.cdc.gov/healthyyouth/profiles/topic_facts.htm</a:t>
            </a:r>
            <a:endParaRPr lang="en-US" dirty="0"/>
          </a:p>
        </p:txBody>
      </p:sp>
      <p:sp>
        <p:nvSpPr>
          <p:cNvPr id="11" name="مستطيل 10"/>
          <p:cNvSpPr/>
          <p:nvPr/>
        </p:nvSpPr>
        <p:spPr>
          <a:xfrm>
            <a:off x="1403648" y="5949280"/>
            <a:ext cx="6696744"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dirty="0" smtClean="0"/>
              <a:t>Do We Have Facts as others ?!! Just Try and Say …..</a:t>
            </a:r>
            <a:endParaRPr lang="en-US" dirty="0"/>
          </a:p>
        </p:txBody>
      </p:sp>
      <p:sp>
        <p:nvSpPr>
          <p:cNvPr id="12" name="مستطيل 11"/>
          <p:cNvSpPr/>
          <p:nvPr/>
        </p:nvSpPr>
        <p:spPr>
          <a:xfrm>
            <a:off x="2915815" y="692696"/>
            <a:ext cx="3744417" cy="40011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ar-SA" sz="2000" b="1" dirty="0" smtClean="0">
                <a:latin typeface="+mj-lt"/>
                <a:cs typeface="Times New Roman" pitchFamily="18" charset="0"/>
              </a:rPr>
              <a:t>  </a:t>
            </a:r>
            <a:r>
              <a:rPr lang="en-US" sz="2000" b="1" dirty="0" smtClean="0">
                <a:latin typeface="+mj-lt"/>
                <a:cs typeface="Times New Roman" pitchFamily="18" charset="0"/>
              </a:rPr>
              <a:t>Sc</a:t>
            </a:r>
            <a:r>
              <a:rPr lang="en-US" sz="2000" b="1" dirty="0" smtClean="0">
                <a:latin typeface="+mj-lt"/>
              </a:rPr>
              <a:t>hool Health Profiles </a:t>
            </a:r>
            <a:r>
              <a:rPr lang="ar-SA" sz="2000" b="1" dirty="0" smtClean="0">
                <a:latin typeface="+mj-lt"/>
                <a:cs typeface="Times New Roman" pitchFamily="18" charset="0"/>
              </a:rPr>
              <a:t> </a:t>
            </a:r>
          </a:p>
        </p:txBody>
      </p:sp>
      <p:sp>
        <p:nvSpPr>
          <p:cNvPr id="13" name="مستطيل 12"/>
          <p:cNvSpPr/>
          <p:nvPr/>
        </p:nvSpPr>
        <p:spPr>
          <a:xfrm>
            <a:off x="1547664" y="5013176"/>
            <a:ext cx="6646563" cy="400110"/>
          </a:xfrm>
          <a:prstGeom prst="rect">
            <a:avLst/>
          </a:prstGeom>
        </p:spPr>
        <p:style>
          <a:lnRef idx="1">
            <a:schemeClr val="dk1"/>
          </a:lnRef>
          <a:fillRef idx="3">
            <a:schemeClr val="dk1"/>
          </a:fillRef>
          <a:effectRef idx="2">
            <a:schemeClr val="dk1"/>
          </a:effectRef>
          <a:fontRef idx="minor">
            <a:schemeClr val="lt1"/>
          </a:fontRef>
        </p:style>
        <p:txBody>
          <a:bodyPr wrap="none">
            <a:spAutoFit/>
          </a:bodyPr>
          <a:lstStyle/>
          <a:p>
            <a:pPr algn="l" rtl="0"/>
            <a:r>
              <a:rPr lang="ar-SA" sz="2000" b="1" dirty="0" smtClean="0"/>
              <a:t>  </a:t>
            </a:r>
            <a:r>
              <a:rPr lang="en-US" sz="2000" b="1" dirty="0" smtClean="0"/>
              <a:t>Selected School Health Topics By States _ Regions </a:t>
            </a:r>
            <a:endParaRPr lang="en-US" sz="2000" b="1" dirty="0"/>
          </a:p>
        </p:txBody>
      </p:sp>
      <p:pic>
        <p:nvPicPr>
          <p:cNvPr id="14" name="Picture 2" descr="school health profiles"/>
          <p:cNvPicPr>
            <a:picLocks noChangeAspect="1" noChangeArrowheads="1"/>
          </p:cNvPicPr>
          <p:nvPr/>
        </p:nvPicPr>
        <p:blipFill>
          <a:blip r:embed="rId3" cstate="print"/>
          <a:srcRect/>
          <a:stretch>
            <a:fillRect/>
          </a:stretch>
        </p:blipFill>
        <p:spPr bwMode="auto">
          <a:xfrm>
            <a:off x="7810691" y="72008"/>
            <a:ext cx="1153797" cy="980728"/>
          </a:xfrm>
          <a:prstGeom prst="rect">
            <a:avLst/>
          </a:prstGeom>
          <a:noFill/>
        </p:spPr>
      </p:pic>
      <p:pic>
        <p:nvPicPr>
          <p:cNvPr id="18434" name="Picture 2" descr="CDC Logo"/>
          <p:cNvPicPr>
            <a:picLocks noChangeAspect="1" noChangeArrowheads="1"/>
          </p:cNvPicPr>
          <p:nvPr/>
        </p:nvPicPr>
        <p:blipFill>
          <a:blip r:embed="rId4" cstate="print"/>
          <a:srcRect/>
          <a:stretch>
            <a:fillRect/>
          </a:stretch>
        </p:blipFill>
        <p:spPr bwMode="auto">
          <a:xfrm>
            <a:off x="150024" y="188640"/>
            <a:ext cx="1179366" cy="836712"/>
          </a:xfrm>
          <a:prstGeom prst="rect">
            <a:avLst/>
          </a:prstGeom>
          <a:noFill/>
        </p:spPr>
      </p:pic>
      <p:pic>
        <p:nvPicPr>
          <p:cNvPr id="15" name="Picture 2" descr="CDC.gov"/>
          <p:cNvPicPr>
            <a:picLocks noChangeAspect="1" noChangeArrowheads="1"/>
          </p:cNvPicPr>
          <p:nvPr/>
        </p:nvPicPr>
        <p:blipFill>
          <a:blip r:embed="rId5" cstate="print"/>
          <a:srcRect/>
          <a:stretch>
            <a:fillRect/>
          </a:stretch>
        </p:blipFill>
        <p:spPr bwMode="auto">
          <a:xfrm>
            <a:off x="1547664" y="116632"/>
            <a:ext cx="6048672" cy="432048"/>
          </a:xfrm>
          <a:prstGeom prst="rect">
            <a:avLst/>
          </a:prstGeom>
          <a:noFill/>
        </p:spPr>
      </p:pic>
      <p:sp>
        <p:nvSpPr>
          <p:cNvPr id="16" name="مستطيل 15"/>
          <p:cNvSpPr/>
          <p:nvPr/>
        </p:nvSpPr>
        <p:spPr>
          <a:xfrm>
            <a:off x="323528" y="4038163"/>
            <a:ext cx="8568952" cy="83099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sz="2400" i="1" dirty="0" smtClean="0">
                <a:latin typeface="+mj-lt"/>
                <a:cs typeface="Times New Roman" pitchFamily="18" charset="0"/>
              </a:rPr>
              <a:t>CDC</a:t>
            </a:r>
            <a:r>
              <a:rPr lang="en-US" sz="2400" i="1" dirty="0" smtClean="0">
                <a:latin typeface="Times New Roman" pitchFamily="18" charset="0"/>
                <a:cs typeface="Times New Roman" pitchFamily="18" charset="0"/>
              </a:rPr>
              <a:t> promotes the health and well-being of children and adolescents to enable them to become healthy and productive adults.</a:t>
            </a:r>
            <a:endParaRPr lang="en-US" sz="2400" i="1" dirty="0">
              <a:latin typeface="Times New Roman" pitchFamily="18" charset="0"/>
              <a:cs typeface="Times New Roman" pitchFamily="18" charset="0"/>
            </a:endParaRPr>
          </a:p>
        </p:txBody>
      </p:sp>
      <p:pic>
        <p:nvPicPr>
          <p:cNvPr id="17" name="Picture 2" descr="school health profiles"/>
          <p:cNvPicPr>
            <a:picLocks noChangeAspect="1" noChangeArrowheads="1"/>
          </p:cNvPicPr>
          <p:nvPr/>
        </p:nvPicPr>
        <p:blipFill>
          <a:blip r:embed="rId3" cstate="print"/>
          <a:srcRect/>
          <a:stretch>
            <a:fillRect/>
          </a:stretch>
        </p:blipFill>
        <p:spPr bwMode="auto">
          <a:xfrm>
            <a:off x="7963091" y="374368"/>
            <a:ext cx="713365" cy="606360"/>
          </a:xfrm>
          <a:prstGeom prst="rect">
            <a:avLst/>
          </a:prstGeom>
          <a:noFill/>
        </p:spPr>
      </p:pic>
    </p:spTree>
  </p:cSld>
  <p:clrMapOvr>
    <a:masterClrMapping/>
  </p:clrMapOvr>
  <p:transition>
    <p:push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JOHALISCOOHE2015_2018</a:t>
            </a:r>
            <a:endParaRPr lang="en-US"/>
          </a:p>
        </p:txBody>
      </p:sp>
      <p:sp>
        <p:nvSpPr>
          <p:cNvPr id="6" name="عنصر نائب للتذييل 4"/>
          <p:cNvSpPr>
            <a:spLocks noGrp="1"/>
          </p:cNvSpPr>
          <p:nvPr>
            <p:ph type="ftr" sz="quarter" idx="11"/>
          </p:nvPr>
        </p:nvSpPr>
        <p:spPr>
          <a:xfrm>
            <a:off x="2972544" y="6453336"/>
            <a:ext cx="2895600" cy="280119"/>
          </a:xfrm>
        </p:spPr>
        <p:txBody>
          <a:bodyPr/>
          <a:lstStyle/>
          <a:p>
            <a:pPr>
              <a:defRPr/>
            </a:pPr>
            <a:r>
              <a:rPr lang="en-US" smtClean="0"/>
              <a:t>CHS485</a:t>
            </a:r>
            <a:endParaRPr lang="en-US" dirty="0"/>
          </a:p>
        </p:txBody>
      </p:sp>
      <p:sp>
        <p:nvSpPr>
          <p:cNvPr id="7" name="عنصر نائب لرقم الشريحة 5"/>
          <p:cNvSpPr>
            <a:spLocks noGrp="1"/>
          </p:cNvSpPr>
          <p:nvPr>
            <p:ph type="sldNum" sz="quarter" idx="12"/>
          </p:nvPr>
        </p:nvSpPr>
        <p:spPr/>
        <p:txBody>
          <a:bodyPr/>
          <a:lstStyle/>
          <a:p>
            <a:pPr>
              <a:defRPr/>
            </a:pPr>
            <a:fld id="{5C735FC1-5124-49F7-B344-62A5AEFA74D0}" type="slidenum">
              <a:rPr lang="ar-SA"/>
              <a:pPr>
                <a:defRPr/>
              </a:pPr>
              <a:t>6</a:t>
            </a:fld>
            <a:endParaRPr lang="en-US"/>
          </a:p>
        </p:txBody>
      </p:sp>
      <p:sp>
        <p:nvSpPr>
          <p:cNvPr id="176130" name="Rectangle 2"/>
          <p:cNvSpPr>
            <a:spLocks noGrp="1" noRot="1" noChangeArrowheads="1"/>
          </p:cNvSpPr>
          <p:nvPr>
            <p:ph type="title"/>
          </p:nvPr>
        </p:nvSpPr>
        <p:spPr>
          <a:xfrm>
            <a:off x="1187450" y="116632"/>
            <a:ext cx="6912942" cy="381000"/>
          </a:xfrm>
        </p:spPr>
        <p:style>
          <a:lnRef idx="2">
            <a:schemeClr val="accent2"/>
          </a:lnRef>
          <a:fillRef idx="1">
            <a:schemeClr val="lt1"/>
          </a:fillRef>
          <a:effectRef idx="0">
            <a:schemeClr val="accent2"/>
          </a:effectRef>
          <a:fontRef idx="minor">
            <a:schemeClr val="dk1"/>
          </a:fontRef>
        </p:style>
        <p:txBody>
          <a:bodyPr/>
          <a:lstStyle/>
          <a:p>
            <a:pPr rtl="0" eaLnBrk="1" hangingPunct="1">
              <a:defRPr/>
            </a:pPr>
            <a:r>
              <a:rPr lang="en-US" sz="1800" i="1" dirty="0" smtClean="0">
                <a:latin typeface="Bodoni MT Black" pitchFamily="18" charset="0"/>
              </a:rPr>
              <a:t>Course Teaching and Learning Objectives &amp; Outcomes </a:t>
            </a:r>
            <a:endParaRPr lang="en-US" sz="1800" b="0" i="1" dirty="0" smtClean="0"/>
          </a:p>
        </p:txBody>
      </p:sp>
      <p:sp>
        <p:nvSpPr>
          <p:cNvPr id="176131" name="Rectangle 3"/>
          <p:cNvSpPr>
            <a:spLocks noGrp="1" noRot="1" noChangeArrowheads="1"/>
          </p:cNvSpPr>
          <p:nvPr>
            <p:ph type="body" idx="1"/>
          </p:nvPr>
        </p:nvSpPr>
        <p:spPr>
          <a:xfrm>
            <a:off x="395537" y="620688"/>
            <a:ext cx="8424936" cy="5328592"/>
          </a:xfrm>
        </p:spPr>
        <p:style>
          <a:lnRef idx="2">
            <a:schemeClr val="accent2"/>
          </a:lnRef>
          <a:fillRef idx="1">
            <a:schemeClr val="lt1"/>
          </a:fillRef>
          <a:effectRef idx="0">
            <a:schemeClr val="accent2"/>
          </a:effectRef>
          <a:fontRef idx="minor">
            <a:schemeClr val="dk1"/>
          </a:fontRef>
        </p:style>
        <p:txBody>
          <a:bodyPr/>
          <a:lstStyle/>
          <a:p>
            <a:pPr algn="just" rtl="0">
              <a:buNone/>
            </a:pPr>
            <a:r>
              <a:rPr lang="en-US" sz="1800" b="1" dirty="0" smtClean="0"/>
              <a:t>During this course </a:t>
            </a:r>
            <a:r>
              <a:rPr lang="en-US" sz="2000" b="1" dirty="0" smtClean="0"/>
              <a:t>be ready and willing </a:t>
            </a:r>
            <a:r>
              <a:rPr lang="en-US" sz="1800" b="1" dirty="0" smtClean="0"/>
              <a:t>to :</a:t>
            </a:r>
            <a:endParaRPr lang="en-US" sz="2000" dirty="0" smtClean="0"/>
          </a:p>
          <a:p>
            <a:pPr marL="627063" lvl="0" algn="just" rtl="0"/>
            <a:r>
              <a:rPr lang="en-US" sz="1800" dirty="0" smtClean="0"/>
              <a:t>Be introduced to the school system in KSA, priority areas in school health, rationale, components of comprehensive school health program.</a:t>
            </a:r>
            <a:endParaRPr lang="en-US" sz="1400" dirty="0" smtClean="0"/>
          </a:p>
          <a:p>
            <a:pPr marL="627063" lvl="0" algn="just" rtl="0"/>
            <a:r>
              <a:rPr lang="en-US" sz="1800" dirty="0" smtClean="0"/>
              <a:t>Recognize different health problems that concerns students through their school years in all levels </a:t>
            </a:r>
            <a:endParaRPr lang="en-US" sz="1400" dirty="0" smtClean="0"/>
          </a:p>
          <a:p>
            <a:pPr marL="627063" lvl="0" algn="just" rtl="0"/>
            <a:r>
              <a:rPr lang="en-US" sz="1800" dirty="0" smtClean="0"/>
              <a:t>Identify health policies in the Kingdom schools as regard prevention and control health and behavioral problems</a:t>
            </a:r>
            <a:endParaRPr lang="en-US" sz="1400" dirty="0" smtClean="0"/>
          </a:p>
          <a:p>
            <a:pPr marL="1027113" lvl="2" indent="-342900" algn="just" rtl="0"/>
            <a:r>
              <a:rPr lang="en-US" sz="1600" dirty="0" smtClean="0"/>
              <a:t>Discuss characters of authentic learning</a:t>
            </a:r>
          </a:p>
          <a:p>
            <a:pPr marL="1027113" lvl="2" indent="-342900" algn="just" rtl="0"/>
            <a:r>
              <a:rPr lang="en-US" sz="1600" dirty="0" smtClean="0"/>
              <a:t>Define quality standards of school health education program</a:t>
            </a:r>
          </a:p>
          <a:p>
            <a:pPr marL="627063" lvl="0" algn="just" rtl="0"/>
            <a:r>
              <a:rPr lang="en-US" sz="1800" dirty="0" smtClean="0"/>
              <a:t>Define roles of school health educator, school nurse, teachers, school personnel, families and community in promoting school health . </a:t>
            </a:r>
            <a:endParaRPr lang="en-US" sz="1400" dirty="0" smtClean="0"/>
          </a:p>
          <a:p>
            <a:pPr marL="627063" lvl="0" algn="just" rtl="0"/>
            <a:r>
              <a:rPr lang="en-US" sz="1800" dirty="0" smtClean="0"/>
              <a:t>Define services provided by school health services.</a:t>
            </a:r>
            <a:endParaRPr lang="en-US" sz="1400" dirty="0" smtClean="0"/>
          </a:p>
          <a:p>
            <a:pPr marL="627063" lvl="0" algn="just" rtl="0"/>
            <a:r>
              <a:rPr lang="en-US" sz="1800" dirty="0" smtClean="0"/>
              <a:t>Recognize aspects of healthy school environment, nutritional services, physical education, psycho-social services. </a:t>
            </a:r>
            <a:endParaRPr lang="en-US" sz="1400" dirty="0" smtClean="0"/>
          </a:p>
          <a:p>
            <a:pPr marL="627063" lvl="0" algn="just" rtl="0"/>
            <a:r>
              <a:rPr lang="en-US" sz="1800" dirty="0" smtClean="0"/>
              <a:t>Recognize both ethical responsibilities and conduct of school health education and promotion</a:t>
            </a:r>
            <a:r>
              <a:rPr lang="en-US" dirty="0" smtClean="0"/>
              <a:t>.</a:t>
            </a:r>
            <a:endParaRPr lang="en-US" sz="2400" dirty="0" smtClean="0"/>
          </a:p>
          <a:p>
            <a:pPr algn="just" rtl="0">
              <a:buNone/>
            </a:pPr>
            <a:endParaRPr lang="en-US" sz="1600" i="1" dirty="0" smtClean="0">
              <a:latin typeface="Times New Roman" pitchFamily="18" charset="0"/>
              <a:cs typeface="Times New Roman" pitchFamily="18" charset="0"/>
            </a:endParaRPr>
          </a:p>
          <a:p>
            <a:pPr algn="just" rtl="0">
              <a:buNone/>
            </a:pPr>
            <a:endParaRPr lang="en-US" sz="1600" i="1" dirty="0" smtClean="0">
              <a:latin typeface="Times New Roman" pitchFamily="18" charset="0"/>
              <a:cs typeface="Times New Roman" pitchFamily="18" charset="0"/>
            </a:endParaRPr>
          </a:p>
          <a:p>
            <a:pPr marL="609600" indent="-431800" algn="just" rtl="0" eaLnBrk="1" hangingPunct="1">
              <a:lnSpc>
                <a:spcPct val="80000"/>
              </a:lnSpc>
              <a:buFont typeface="Wingdings" pitchFamily="2" charset="2"/>
              <a:buNone/>
              <a:defRPr/>
            </a:pPr>
            <a:endParaRPr lang="en-US" sz="1800" i="1" dirty="0" smtClean="0">
              <a:latin typeface="Times New Roman" pitchFamily="18" charset="0"/>
              <a:cs typeface="Times New Roman" pitchFamily="18" charset="0"/>
            </a:endParaRPr>
          </a:p>
        </p:txBody>
      </p:sp>
      <p:sp>
        <p:nvSpPr>
          <p:cNvPr id="178177" name="Rectangle 1"/>
          <p:cNvSpPr>
            <a:spLocks noChangeArrowheads="1"/>
          </p:cNvSpPr>
          <p:nvPr/>
        </p:nvSpPr>
        <p:spPr bwMode="auto">
          <a:xfrm>
            <a:off x="2627784" y="5949280"/>
            <a:ext cx="3461204" cy="26161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err="1" smtClean="0">
                <a:ln>
                  <a:noFill/>
                </a:ln>
                <a:solidFill>
                  <a:srgbClr val="000000"/>
                </a:solidFill>
                <a:effectLst/>
                <a:latin typeface="TimesNewRoman"/>
                <a:ea typeface="Calibri" pitchFamily="34" charset="0"/>
                <a:cs typeface="Arial" pitchFamily="34" charset="0"/>
              </a:rPr>
              <a:t>Souce</a:t>
            </a:r>
            <a:r>
              <a:rPr kumimoji="0" lang="en-US" sz="1100" b="0" i="0" u="none" strike="noStrike" cap="none" normalizeH="0" baseline="0" dirty="0" smtClean="0">
                <a:ln>
                  <a:noFill/>
                </a:ln>
                <a:solidFill>
                  <a:srgbClr val="000000"/>
                </a:solidFill>
                <a:effectLst/>
                <a:latin typeface="TimesNewRoman"/>
                <a:ea typeface="Calibri" pitchFamily="34" charset="0"/>
                <a:cs typeface="Arial" pitchFamily="34" charset="0"/>
              </a:rPr>
              <a:t> : CHS 487 CHS Quality Committee Syllabus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مستطيل 7"/>
          <p:cNvSpPr/>
          <p:nvPr/>
        </p:nvSpPr>
        <p:spPr>
          <a:xfrm>
            <a:off x="1043608" y="6237312"/>
            <a:ext cx="6858000" cy="25391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050" dirty="0" smtClean="0">
                <a:solidFill>
                  <a:schemeClr val="bg2">
                    <a:lumMod val="75000"/>
                  </a:schemeClr>
                </a:solidFill>
              </a:rPr>
              <a:t>http://colleges.ksu.edu.sa/AppliedMedicalSciences/CommunityHealthSciences/Documents/CHHE[1].pdf</a:t>
            </a:r>
            <a:endParaRPr lang="en-US" sz="1050" dirty="0">
              <a:solidFill>
                <a:schemeClr val="bg2">
                  <a:lumMod val="75000"/>
                </a:schemeClr>
              </a:solidFill>
            </a:endParaRPr>
          </a:p>
        </p:txBody>
      </p:sp>
    </p:spTree>
  </p:cSld>
  <p:clrMapOvr>
    <a:masterClrMapping/>
  </p:clrMapOvr>
  <p:transition>
    <p:push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60</a:t>
            </a:fld>
            <a:endParaRPr lang="en-US"/>
          </a:p>
        </p:txBody>
      </p:sp>
      <p:sp>
        <p:nvSpPr>
          <p:cNvPr id="7" name="مستطيل 6"/>
          <p:cNvSpPr/>
          <p:nvPr/>
        </p:nvSpPr>
        <p:spPr>
          <a:xfrm>
            <a:off x="1259632" y="316969"/>
            <a:ext cx="7056784" cy="5632311"/>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sz="2400" b="1" dirty="0" smtClean="0">
                <a:latin typeface="Times New Roman" pitchFamily="18" charset="0"/>
                <a:cs typeface="Times New Roman" pitchFamily="18" charset="0"/>
              </a:rPr>
              <a:t>Profile monitors the status of :</a:t>
            </a:r>
          </a:p>
          <a:p>
            <a:pPr algn="just" rtl="0"/>
            <a:endParaRPr lang="en-US" sz="2400" dirty="0" smtClean="0">
              <a:latin typeface="Times New Roman" pitchFamily="18" charset="0"/>
              <a:cs typeface="Times New Roman" pitchFamily="18" charset="0"/>
            </a:endParaRPr>
          </a:p>
          <a:p>
            <a:pPr algn="just" rtl="0"/>
            <a:r>
              <a:rPr lang="en-US" sz="2400" i="1" dirty="0" smtClean="0">
                <a:latin typeface="Times New Roman" pitchFamily="18" charset="0"/>
                <a:cs typeface="Times New Roman" pitchFamily="18" charset="0"/>
              </a:rPr>
              <a:t>School health education </a:t>
            </a:r>
            <a:r>
              <a:rPr lang="en-US" sz="2400" dirty="0" smtClean="0">
                <a:latin typeface="Times New Roman" pitchFamily="18" charset="0"/>
                <a:cs typeface="Times New Roman" pitchFamily="18" charset="0"/>
              </a:rPr>
              <a:t>requirements and content </a:t>
            </a:r>
          </a:p>
          <a:p>
            <a:pPr algn="just" rtl="0"/>
            <a:endParaRPr lang="en-US" sz="2400" dirty="0" smtClean="0">
              <a:latin typeface="Times New Roman" pitchFamily="18" charset="0"/>
              <a:cs typeface="Times New Roman" pitchFamily="18" charset="0"/>
            </a:endParaRPr>
          </a:p>
          <a:p>
            <a:pPr algn="just" rtl="0"/>
            <a:r>
              <a:rPr lang="en-US" sz="2400" dirty="0" smtClean="0">
                <a:latin typeface="Times New Roman" pitchFamily="18" charset="0"/>
                <a:cs typeface="Times New Roman" pitchFamily="18" charset="0"/>
              </a:rPr>
              <a:t>Physical education and physical activity</a:t>
            </a:r>
          </a:p>
          <a:p>
            <a:pPr algn="just" rtl="0"/>
            <a:endParaRPr lang="en-US" sz="2400" dirty="0" smtClean="0">
              <a:latin typeface="Times New Roman" pitchFamily="18" charset="0"/>
              <a:cs typeface="Times New Roman" pitchFamily="18" charset="0"/>
            </a:endParaRPr>
          </a:p>
          <a:p>
            <a:pPr algn="just" rtl="0"/>
            <a:r>
              <a:rPr lang="en-US" sz="2400" dirty="0" smtClean="0">
                <a:latin typeface="Times New Roman" pitchFamily="18" charset="0"/>
                <a:cs typeface="Times New Roman" pitchFamily="18" charset="0"/>
              </a:rPr>
              <a:t>School health </a:t>
            </a:r>
            <a:r>
              <a:rPr lang="en-US" sz="2400" i="1" dirty="0" smtClean="0">
                <a:latin typeface="Times New Roman" pitchFamily="18" charset="0"/>
                <a:cs typeface="Times New Roman" pitchFamily="18" charset="0"/>
              </a:rPr>
              <a:t>policies</a:t>
            </a:r>
            <a:r>
              <a:rPr lang="en-US" sz="2400" b="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related to HIV infection/AIDS, tobacco-use prevention, and nutrition </a:t>
            </a:r>
          </a:p>
          <a:p>
            <a:pPr algn="just" rtl="0"/>
            <a:endParaRPr lang="en-US" sz="2400" dirty="0" smtClean="0">
              <a:latin typeface="Times New Roman" pitchFamily="18" charset="0"/>
              <a:cs typeface="Times New Roman" pitchFamily="18" charset="0"/>
            </a:endParaRPr>
          </a:p>
          <a:p>
            <a:pPr algn="just" rtl="0"/>
            <a:r>
              <a:rPr lang="en-US" sz="2400" dirty="0" smtClean="0">
                <a:latin typeface="Times New Roman" pitchFamily="18" charset="0"/>
                <a:cs typeface="Times New Roman" pitchFamily="18" charset="0"/>
              </a:rPr>
              <a:t>Asthma management activities </a:t>
            </a:r>
          </a:p>
          <a:p>
            <a:pPr algn="just" rtl="0"/>
            <a:endParaRPr lang="en-US" sz="2400" dirty="0" smtClean="0">
              <a:latin typeface="Times New Roman" pitchFamily="18" charset="0"/>
              <a:cs typeface="Times New Roman" pitchFamily="18" charset="0"/>
            </a:endParaRPr>
          </a:p>
          <a:p>
            <a:pPr algn="just" rtl="0"/>
            <a:r>
              <a:rPr lang="en-US" sz="2400" dirty="0" smtClean="0">
                <a:latin typeface="Times New Roman" pitchFamily="18" charset="0"/>
                <a:cs typeface="Times New Roman" pitchFamily="18" charset="0"/>
              </a:rPr>
              <a:t>Family and community involvement in school health programs </a:t>
            </a:r>
          </a:p>
          <a:p>
            <a:pPr algn="just" rtl="0"/>
            <a:endParaRPr lang="en-US" sz="2400" dirty="0" smtClean="0">
              <a:latin typeface="Times New Roman" pitchFamily="18" charset="0"/>
              <a:cs typeface="Times New Roman" pitchFamily="18" charset="0"/>
            </a:endParaRPr>
          </a:p>
          <a:p>
            <a:pPr algn="just" rtl="0"/>
            <a:r>
              <a:rPr lang="en-US" sz="2400" dirty="0" smtClean="0">
                <a:latin typeface="Times New Roman" pitchFamily="18" charset="0"/>
                <a:cs typeface="Times New Roman" pitchFamily="18" charset="0"/>
              </a:rPr>
              <a:t>School health coordination</a:t>
            </a:r>
            <a:endParaRPr lang="en-US" sz="2400" dirty="0">
              <a:latin typeface="Times New Roman" pitchFamily="18" charset="0"/>
              <a:cs typeface="Times New Roman" pitchFamily="18" charset="0"/>
            </a:endParaRPr>
          </a:p>
        </p:txBody>
      </p:sp>
      <p:sp>
        <p:nvSpPr>
          <p:cNvPr id="8" name="مستطيل 7"/>
          <p:cNvSpPr/>
          <p:nvPr/>
        </p:nvSpPr>
        <p:spPr>
          <a:xfrm>
            <a:off x="2195736" y="5949280"/>
            <a:ext cx="5544616" cy="369332"/>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l" rtl="0"/>
            <a:r>
              <a:rPr lang="ar-SA" dirty="0" smtClean="0"/>
              <a:t> </a:t>
            </a:r>
            <a:r>
              <a:rPr lang="en-US" dirty="0" smtClean="0">
                <a:hlinkClick r:id="rId3"/>
              </a:rPr>
              <a:t>http://www.cdc.gov/healthyyouth/profiles/index.htm</a:t>
            </a:r>
            <a:r>
              <a:rPr lang="en-US" dirty="0" smtClean="0"/>
              <a:t> </a:t>
            </a:r>
            <a:endParaRPr lang="en-US" dirty="0"/>
          </a:p>
        </p:txBody>
      </p:sp>
      <p:pic>
        <p:nvPicPr>
          <p:cNvPr id="9" name="Picture 2" descr="CDC Logo"/>
          <p:cNvPicPr>
            <a:picLocks noChangeAspect="1" noChangeArrowheads="1"/>
          </p:cNvPicPr>
          <p:nvPr/>
        </p:nvPicPr>
        <p:blipFill>
          <a:blip r:embed="rId4" cstate="print"/>
          <a:srcRect/>
          <a:stretch>
            <a:fillRect/>
          </a:stretch>
        </p:blipFill>
        <p:spPr bwMode="auto">
          <a:xfrm>
            <a:off x="0" y="0"/>
            <a:ext cx="827583" cy="587137"/>
          </a:xfrm>
          <a:prstGeom prst="rect">
            <a:avLst/>
          </a:prstGeom>
          <a:noFill/>
        </p:spPr>
      </p:pic>
      <p:pic>
        <p:nvPicPr>
          <p:cNvPr id="10" name="Picture 2" descr="school health profiles"/>
          <p:cNvPicPr>
            <a:picLocks noChangeAspect="1" noChangeArrowheads="1"/>
          </p:cNvPicPr>
          <p:nvPr/>
        </p:nvPicPr>
        <p:blipFill>
          <a:blip r:embed="rId5" cstate="print"/>
          <a:srcRect/>
          <a:stretch>
            <a:fillRect/>
          </a:stretch>
        </p:blipFill>
        <p:spPr bwMode="auto">
          <a:xfrm>
            <a:off x="8460432" y="0"/>
            <a:ext cx="683568" cy="581033"/>
          </a:xfrm>
          <a:prstGeom prst="rect">
            <a:avLst/>
          </a:prstGeom>
          <a:noFill/>
        </p:spPr>
      </p:pic>
    </p:spTree>
  </p:cSld>
  <p:clrMapOvr>
    <a:masterClrMapping/>
  </p:clrMapOvr>
  <p:transition>
    <p:push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7" name="مستطيل 6"/>
          <p:cNvSpPr/>
          <p:nvPr/>
        </p:nvSpPr>
        <p:spPr>
          <a:xfrm>
            <a:off x="827584" y="332656"/>
            <a:ext cx="7488832" cy="76944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400" b="1" dirty="0" smtClean="0"/>
              <a:t>Turn Comprehensive to Whole \ Holistic _Wellness </a:t>
            </a:r>
          </a:p>
          <a:p>
            <a:pPr algn="ctr" rtl="0"/>
            <a:r>
              <a:rPr lang="en-US" sz="1400" b="1" dirty="0" smtClean="0">
                <a:latin typeface="+mj-lt"/>
              </a:rPr>
              <a:t>Whole</a:t>
            </a:r>
            <a:r>
              <a:rPr lang="en-US" sz="1400" b="1" dirty="0" smtClean="0"/>
              <a:t> School, </a:t>
            </a:r>
            <a:r>
              <a:rPr lang="en-US" sz="1400" b="1" dirty="0" smtClean="0">
                <a:latin typeface="+mj-lt"/>
              </a:rPr>
              <a:t>Whole </a:t>
            </a:r>
            <a:r>
              <a:rPr lang="en-US" sz="1400" b="1" dirty="0" smtClean="0"/>
              <a:t>Community, </a:t>
            </a:r>
            <a:r>
              <a:rPr lang="en-US" sz="1400" b="1" dirty="0" smtClean="0">
                <a:latin typeface="+mj-lt"/>
              </a:rPr>
              <a:t>Whole</a:t>
            </a:r>
            <a:r>
              <a:rPr lang="en-US" sz="1400" b="1" dirty="0" smtClean="0"/>
              <a:t> Child ( the WSCC)</a:t>
            </a:r>
          </a:p>
          <a:p>
            <a:pPr algn="ctr" rtl="0"/>
            <a:r>
              <a:rPr lang="en-US" sz="1600" b="1" dirty="0" smtClean="0">
                <a:latin typeface="+mj-lt"/>
              </a:rPr>
              <a:t>A collaborative approach to learning and health Model </a:t>
            </a:r>
          </a:p>
        </p:txBody>
      </p:sp>
      <p:sp>
        <p:nvSpPr>
          <p:cNvPr id="94212" name="Rectangle 4"/>
          <p:cNvSpPr>
            <a:spLocks noChangeArrowheads="1"/>
          </p:cNvSpPr>
          <p:nvPr/>
        </p:nvSpPr>
        <p:spPr bwMode="auto">
          <a:xfrm>
            <a:off x="251520" y="1054185"/>
            <a:ext cx="8496944" cy="2585323"/>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Establishing healthy behaviors during childhood is easier and more effective than trying to change unhealthy behaviors during adulthood.  </a:t>
            </a:r>
          </a:p>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Low" defTabSz="914400" rtl="0" eaLnBrk="1" fontAlgn="base" latinLnBrk="0" hangingPunct="1">
              <a:lnSpc>
                <a:spcPct val="100000"/>
              </a:lnSpc>
              <a:spcBef>
                <a:spcPct val="0"/>
              </a:spcBef>
              <a:spcAft>
                <a:spcPct val="0"/>
              </a:spcAft>
              <a:buClrTx/>
              <a:buSzTx/>
              <a:buFontTx/>
              <a:buNone/>
              <a:tabLst/>
            </a:pPr>
            <a:r>
              <a:rPr kumimoji="0" lang="en-US"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Schools play a critical role in promoting the health and safety of young people and helping them establish lifelong healthy behavior patterns</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Research shows a link between the health outcomes of young people and their </a:t>
            </a:r>
            <a:r>
              <a:rPr kumimoji="0" lang="en-US"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academic success</a:t>
            </a:r>
            <a:r>
              <a:rPr kumimoji="0" lang="en-US"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To have the most positive impact on the health outcomes of young people, government agencies, community organizations, schools, and other community members must work together through a collaborative and comprehensive approach.</a:t>
            </a:r>
            <a:endParaRPr kumimoji="0" lang="en-US" b="0" i="1"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94219" name="Rectangle 11"/>
          <p:cNvSpPr>
            <a:spLocks noChangeArrowheads="1"/>
          </p:cNvSpPr>
          <p:nvPr/>
        </p:nvSpPr>
        <p:spPr bwMode="auto">
          <a:xfrm>
            <a:off x="539552" y="3750131"/>
            <a:ext cx="7992888" cy="830997"/>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The </a:t>
            </a:r>
            <a:r>
              <a:rPr kumimoji="0" lang="en-US" sz="1600" b="1" i="0" u="none" strike="noStrike" cap="none" normalizeH="0" baseline="0" dirty="0" smtClean="0">
                <a:ln>
                  <a:noFill/>
                </a:ln>
                <a:solidFill>
                  <a:schemeClr val="tx1"/>
                </a:solidFill>
                <a:effectLst/>
                <a:latin typeface="Arial" pitchFamily="34" charset="0"/>
                <a:ea typeface="Calibri" pitchFamily="34" charset="0"/>
                <a:cs typeface="Arial" pitchFamily="34" charset="0"/>
              </a:rPr>
              <a:t>Whole School</a:t>
            </a:r>
            <a:r>
              <a:rPr kumimoji="0" lang="en-US"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Whole </a:t>
            </a:r>
            <a:r>
              <a:rPr kumimoji="0" lang="en-US" sz="1600" b="1" i="0" u="none" strike="noStrike" cap="none" normalizeH="0" baseline="0" dirty="0" smtClean="0">
                <a:ln>
                  <a:noFill/>
                </a:ln>
                <a:solidFill>
                  <a:schemeClr val="tx1"/>
                </a:solidFill>
                <a:effectLst/>
                <a:latin typeface="Arial" pitchFamily="34" charset="0"/>
                <a:ea typeface="Calibri" pitchFamily="34" charset="0"/>
                <a:cs typeface="Arial" pitchFamily="34" charset="0"/>
              </a:rPr>
              <a:t>Community,</a:t>
            </a:r>
            <a:r>
              <a:rPr kumimoji="0" lang="en-US"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Whole </a:t>
            </a:r>
            <a:r>
              <a:rPr kumimoji="0" lang="en-US" sz="1600" b="1" i="0" u="none" strike="noStrike" cap="none" normalizeH="0" baseline="0" dirty="0" smtClean="0">
                <a:ln>
                  <a:noFill/>
                </a:ln>
                <a:solidFill>
                  <a:schemeClr val="tx1"/>
                </a:solidFill>
                <a:effectLst/>
                <a:latin typeface="Arial" pitchFamily="34" charset="0"/>
                <a:ea typeface="Calibri" pitchFamily="34" charset="0"/>
                <a:cs typeface="Arial" pitchFamily="34" charset="0"/>
              </a:rPr>
              <a:t>Child</a:t>
            </a:r>
            <a:r>
              <a:rPr kumimoji="0" lang="en-US"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1600" b="1" i="0" u="none" strike="noStrike" cap="none" normalizeH="0" baseline="0" dirty="0" smtClean="0">
                <a:ln>
                  <a:noFill/>
                </a:ln>
                <a:solidFill>
                  <a:schemeClr val="tx1"/>
                </a:solidFill>
                <a:effectLst/>
                <a:latin typeface="Arial" pitchFamily="34" charset="0"/>
                <a:ea typeface="Calibri" pitchFamily="34" charset="0"/>
                <a:cs typeface="Arial" pitchFamily="34" charset="0"/>
              </a:rPr>
              <a:t>WSCC</a:t>
            </a:r>
            <a:r>
              <a:rPr kumimoji="0" lang="en-US"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model </a:t>
            </a:r>
            <a:r>
              <a:rPr kumimoji="0" lang="en-US" sz="1600" b="1" i="1" u="none" strike="noStrike" cap="none" normalizeH="0" baseline="0" dirty="0" smtClean="0">
                <a:ln>
                  <a:noFill/>
                </a:ln>
                <a:solidFill>
                  <a:schemeClr val="tx1"/>
                </a:solidFill>
                <a:effectLst/>
                <a:latin typeface="Arial" pitchFamily="34" charset="0"/>
                <a:ea typeface="Calibri" pitchFamily="34" charset="0"/>
                <a:cs typeface="Arial" pitchFamily="34" charset="0"/>
                <a:hlinkClick r:id="rId3"/>
              </a:rPr>
              <a:t>expands on the eight elements</a:t>
            </a:r>
            <a:r>
              <a:rPr kumimoji="0" lang="en-US" sz="1600" b="1" i="1" u="none" strike="noStrike" cap="none" normalizeH="0" baseline="0" dirty="0" smtClean="0">
                <a:ln>
                  <a:noFill/>
                </a:ln>
                <a:solidFill>
                  <a:schemeClr val="tx1"/>
                </a:solidFill>
                <a:effectLst/>
                <a:latin typeface="Arial" pitchFamily="34" charset="0"/>
                <a:ea typeface="Calibri" pitchFamily="34" charset="0"/>
                <a:cs typeface="Arial" pitchFamily="34" charset="0"/>
              </a:rPr>
              <a:t> of CDC’s coordinated school health (</a:t>
            </a:r>
            <a:r>
              <a:rPr kumimoji="0" lang="en-US" sz="1600" b="1" i="1" u="none" strike="noStrike" cap="none" normalizeH="0" baseline="0" dirty="0" smtClean="0">
                <a:ln>
                  <a:noFill/>
                </a:ln>
                <a:solidFill>
                  <a:schemeClr val="tx1"/>
                </a:solidFill>
                <a:effectLst/>
                <a:latin typeface="Arial" pitchFamily="34" charset="0"/>
                <a:ea typeface="Calibri" pitchFamily="34" charset="0"/>
                <a:cs typeface="Arial" pitchFamily="34" charset="0"/>
                <a:hlinkClick r:id="rId3"/>
              </a:rPr>
              <a:t>CSH</a:t>
            </a:r>
            <a:r>
              <a:rPr kumimoji="0" lang="en-US" sz="1600" b="1" i="1" u="none" strike="noStrike" cap="none" normalizeH="0" baseline="0" dirty="0" smtClean="0">
                <a:ln>
                  <a:noFill/>
                </a:ln>
                <a:solidFill>
                  <a:schemeClr val="tx1"/>
                </a:solidFill>
                <a:effectLst/>
                <a:latin typeface="Arial" pitchFamily="34" charset="0"/>
                <a:ea typeface="Calibri" pitchFamily="34" charset="0"/>
                <a:cs typeface="Arial" pitchFamily="34" charset="0"/>
              </a:rPr>
              <a:t>) approach and is combined with the </a:t>
            </a:r>
            <a:r>
              <a:rPr kumimoji="0" lang="en-US" sz="1600" b="1" i="1" u="none" strike="noStrike" cap="none" normalizeH="0" baseline="0" dirty="0" smtClean="0">
                <a:ln>
                  <a:noFill/>
                </a:ln>
                <a:solidFill>
                  <a:schemeClr val="tx1"/>
                </a:solidFill>
                <a:effectLst/>
                <a:latin typeface="Arial" pitchFamily="34" charset="0"/>
                <a:ea typeface="Calibri" pitchFamily="34" charset="0"/>
                <a:cs typeface="Arial" pitchFamily="34" charset="0"/>
                <a:hlinkClick r:id="rId4"/>
              </a:rPr>
              <a:t>whole child framework</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4220" name="Rectangle 12"/>
          <p:cNvSpPr>
            <a:spLocks noChangeArrowheads="1"/>
          </p:cNvSpPr>
          <p:nvPr/>
        </p:nvSpPr>
        <p:spPr bwMode="auto">
          <a:xfrm>
            <a:off x="0" y="95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26" name="Picture 2" descr="ASCD"/>
          <p:cNvPicPr>
            <a:picLocks noChangeAspect="1" noChangeArrowheads="1"/>
          </p:cNvPicPr>
          <p:nvPr/>
        </p:nvPicPr>
        <p:blipFill>
          <a:blip r:embed="rId5" cstate="print"/>
          <a:srcRect/>
          <a:stretch>
            <a:fillRect/>
          </a:stretch>
        </p:blipFill>
        <p:spPr bwMode="auto">
          <a:xfrm>
            <a:off x="8171589" y="0"/>
            <a:ext cx="972411" cy="4766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 name="Picture 2" descr="CDC Logo"/>
          <p:cNvPicPr>
            <a:picLocks noChangeAspect="1" noChangeArrowheads="1"/>
          </p:cNvPicPr>
          <p:nvPr/>
        </p:nvPicPr>
        <p:blipFill>
          <a:blip r:embed="rId6" cstate="print"/>
          <a:srcRect/>
          <a:stretch>
            <a:fillRect/>
          </a:stretch>
        </p:blipFill>
        <p:spPr bwMode="auto">
          <a:xfrm>
            <a:off x="1" y="1"/>
            <a:ext cx="755575" cy="536050"/>
          </a:xfrm>
          <a:prstGeom prst="rect">
            <a:avLst/>
          </a:prstGeom>
          <a:noFill/>
        </p:spPr>
      </p:pic>
      <p:pic>
        <p:nvPicPr>
          <p:cNvPr id="28" name="Picture 2" descr="school health profiles"/>
          <p:cNvPicPr>
            <a:picLocks noChangeAspect="1" noChangeArrowheads="1"/>
          </p:cNvPicPr>
          <p:nvPr/>
        </p:nvPicPr>
        <p:blipFill>
          <a:blip r:embed="rId7" cstate="print"/>
          <a:srcRect/>
          <a:stretch>
            <a:fillRect/>
          </a:stretch>
        </p:blipFill>
        <p:spPr bwMode="auto">
          <a:xfrm>
            <a:off x="3923928" y="-144016"/>
            <a:ext cx="683568" cy="476672"/>
          </a:xfrm>
          <a:prstGeom prst="rect">
            <a:avLst/>
          </a:prstGeom>
          <a:noFill/>
        </p:spPr>
      </p:pic>
      <p:sp>
        <p:nvSpPr>
          <p:cNvPr id="29" name="مستطيل 28"/>
          <p:cNvSpPr/>
          <p:nvPr/>
        </p:nvSpPr>
        <p:spPr>
          <a:xfrm>
            <a:off x="251520" y="5157192"/>
            <a:ext cx="8640960"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dirty="0" smtClean="0"/>
              <a:t>Founded in 1943, ASCD (doing business as the Association for Supervision and Curriculum Development) is the global leader in developing and delivering innovative programs, products, and services that </a:t>
            </a:r>
            <a:r>
              <a:rPr lang="en-US" i="1" dirty="0" smtClean="0"/>
              <a:t>empower educators to support the success of each learner.\</a:t>
            </a:r>
            <a:endParaRPr lang="en-US" i="1" dirty="0"/>
          </a:p>
        </p:txBody>
      </p:sp>
      <p:sp>
        <p:nvSpPr>
          <p:cNvPr id="30" name="مستطيل 29"/>
          <p:cNvSpPr/>
          <p:nvPr/>
        </p:nvSpPr>
        <p:spPr>
          <a:xfrm>
            <a:off x="2968080" y="6381328"/>
            <a:ext cx="3082895"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lgn="l" rtl="0"/>
            <a:r>
              <a:rPr lang="en-US" b="1" dirty="0" smtClean="0">
                <a:hlinkClick r:id="rId8"/>
              </a:rPr>
              <a:t>http://bcove.me/rl99d5y9</a:t>
            </a:r>
            <a:r>
              <a:rPr lang="en-US" b="1" dirty="0" smtClean="0"/>
              <a:t>   </a:t>
            </a:r>
            <a:endParaRPr lang="en-US" b="1" dirty="0"/>
          </a:p>
        </p:txBody>
      </p:sp>
      <p:sp>
        <p:nvSpPr>
          <p:cNvPr id="13" name="مستطيل 12"/>
          <p:cNvSpPr/>
          <p:nvPr/>
        </p:nvSpPr>
        <p:spPr>
          <a:xfrm>
            <a:off x="251520" y="4715852"/>
            <a:ext cx="1678728"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b="1" i="1" dirty="0" smtClean="0">
                <a:latin typeface="Times New Roman" pitchFamily="18" charset="0"/>
                <a:ea typeface="Times New Roman" pitchFamily="18" charset="0"/>
                <a:cs typeface="Times New Roman" pitchFamily="18" charset="0"/>
              </a:rPr>
              <a:t>What is ASCD </a:t>
            </a:r>
            <a:endParaRPr lang="en-US" dirty="0"/>
          </a:p>
        </p:txBody>
      </p:sp>
      <p:sp>
        <p:nvSpPr>
          <p:cNvPr id="14" name="عنصر نائب لرقم الشريحة 13"/>
          <p:cNvSpPr>
            <a:spLocks noGrp="1"/>
          </p:cNvSpPr>
          <p:nvPr>
            <p:ph type="sldNum" sz="quarter" idx="12"/>
          </p:nvPr>
        </p:nvSpPr>
        <p:spPr/>
        <p:txBody>
          <a:bodyPr/>
          <a:lstStyle/>
          <a:p>
            <a:pPr>
              <a:defRPr/>
            </a:pPr>
            <a:fld id="{978C93D2-0CD3-44E6-B74B-98515F7048D2}" type="slidenum">
              <a:rPr lang="ar-SA" smtClean="0"/>
              <a:pPr>
                <a:defRPr/>
              </a:pPr>
              <a:t>61</a:t>
            </a:fld>
            <a:endParaRPr lang="en-US"/>
          </a:p>
        </p:txBody>
      </p:sp>
      <p:sp>
        <p:nvSpPr>
          <p:cNvPr id="15" name="عنصر نائب للتذييل 14"/>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7" name="مستطيل 6"/>
          <p:cNvSpPr/>
          <p:nvPr/>
        </p:nvSpPr>
        <p:spPr>
          <a:xfrm>
            <a:off x="827584" y="332656"/>
            <a:ext cx="7488832" cy="76944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400" b="1" dirty="0" smtClean="0"/>
              <a:t>Turn Comprehensive to Whole \ Holistic _Wellness </a:t>
            </a:r>
          </a:p>
          <a:p>
            <a:pPr algn="ctr" rtl="0"/>
            <a:r>
              <a:rPr lang="en-US" sz="1400" b="1" dirty="0" smtClean="0">
                <a:latin typeface="+mj-lt"/>
              </a:rPr>
              <a:t>Whole</a:t>
            </a:r>
            <a:r>
              <a:rPr lang="en-US" sz="1400" b="1" dirty="0" smtClean="0"/>
              <a:t> School, </a:t>
            </a:r>
            <a:r>
              <a:rPr lang="en-US" sz="1400" b="1" dirty="0" smtClean="0">
                <a:latin typeface="+mj-lt"/>
              </a:rPr>
              <a:t>Whole </a:t>
            </a:r>
            <a:r>
              <a:rPr lang="en-US" sz="1400" b="1" dirty="0" smtClean="0"/>
              <a:t>Community, </a:t>
            </a:r>
            <a:r>
              <a:rPr lang="en-US" sz="1400" b="1" dirty="0" smtClean="0">
                <a:latin typeface="+mj-lt"/>
              </a:rPr>
              <a:t>Whole</a:t>
            </a:r>
            <a:r>
              <a:rPr lang="en-US" sz="1400" b="1" dirty="0" smtClean="0"/>
              <a:t> Child ( the WSCC)</a:t>
            </a:r>
          </a:p>
          <a:p>
            <a:pPr algn="ctr" rtl="0"/>
            <a:r>
              <a:rPr lang="en-US" sz="1600" b="1" dirty="0" smtClean="0">
                <a:latin typeface="+mj-lt"/>
              </a:rPr>
              <a:t>A collaborative approach to learning and health Model </a:t>
            </a:r>
          </a:p>
        </p:txBody>
      </p:sp>
      <p:sp>
        <p:nvSpPr>
          <p:cNvPr id="94220" name="Rectangle 12"/>
          <p:cNvSpPr>
            <a:spLocks noChangeArrowheads="1"/>
          </p:cNvSpPr>
          <p:nvPr/>
        </p:nvSpPr>
        <p:spPr bwMode="auto">
          <a:xfrm>
            <a:off x="0" y="95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4226" name="Rectangle 18"/>
          <p:cNvSpPr>
            <a:spLocks noChangeArrowheads="1"/>
          </p:cNvSpPr>
          <p:nvPr/>
        </p:nvSpPr>
        <p:spPr bwMode="auto">
          <a:xfrm>
            <a:off x="251520" y="5129897"/>
            <a:ext cx="8640960" cy="1323439"/>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algn="justLow" rtl="0"/>
            <a:r>
              <a:rPr kumimoji="0" lang="en-US" sz="20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lang="en-US" sz="2000" b="1" i="1" dirty="0" smtClean="0">
                <a:latin typeface="Times New Roman" pitchFamily="18" charset="0"/>
                <a:ea typeface="Times New Roman" pitchFamily="18" charset="0"/>
                <a:cs typeface="Times New Roman" pitchFamily="18" charset="0"/>
              </a:rPr>
              <a:t>The CDC and </a:t>
            </a:r>
            <a:r>
              <a:rPr lang="en-US" sz="2000" b="1" i="1" dirty="0" smtClean="0">
                <a:latin typeface="Times New Roman" pitchFamily="18" charset="0"/>
                <a:ea typeface="Times New Roman" pitchFamily="18" charset="0"/>
                <a:cs typeface="Times New Roman" pitchFamily="18" charset="0"/>
                <a:hlinkClick r:id="rId2"/>
              </a:rPr>
              <a:t>ASCD</a:t>
            </a:r>
            <a:r>
              <a:rPr lang="en-US" sz="2000" b="1" dirty="0" smtClean="0">
                <a:latin typeface="Times New Roman" pitchFamily="18" charset="0"/>
                <a:cs typeface="Times New Roman" pitchFamily="18" charset="0"/>
              </a:rPr>
              <a:t> </a:t>
            </a: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developed this expanded model—in collaboration with key leaders from the fields of health, public health, education, and school </a:t>
            </a:r>
            <a:r>
              <a:rPr kumimoji="0" lang="en-US" sz="20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health—to strengthen a unified and collaborative approach designed to improve learning and health in our nation’s schools</a:t>
            </a: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6" name="Picture 2" descr="ASCD"/>
          <p:cNvPicPr>
            <a:picLocks noChangeAspect="1" noChangeArrowheads="1"/>
          </p:cNvPicPr>
          <p:nvPr/>
        </p:nvPicPr>
        <p:blipFill>
          <a:blip r:embed="rId3" cstate="print"/>
          <a:srcRect/>
          <a:stretch>
            <a:fillRect/>
          </a:stretch>
        </p:blipFill>
        <p:spPr bwMode="auto">
          <a:xfrm>
            <a:off x="8171589" y="0"/>
            <a:ext cx="972411" cy="4766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 name="Picture 2" descr="CDC Logo"/>
          <p:cNvPicPr>
            <a:picLocks noChangeAspect="1" noChangeArrowheads="1"/>
          </p:cNvPicPr>
          <p:nvPr/>
        </p:nvPicPr>
        <p:blipFill>
          <a:blip r:embed="rId4" cstate="print"/>
          <a:srcRect/>
          <a:stretch>
            <a:fillRect/>
          </a:stretch>
        </p:blipFill>
        <p:spPr bwMode="auto">
          <a:xfrm>
            <a:off x="1" y="1"/>
            <a:ext cx="755575" cy="536050"/>
          </a:xfrm>
          <a:prstGeom prst="rect">
            <a:avLst/>
          </a:prstGeom>
          <a:noFill/>
        </p:spPr>
      </p:pic>
      <p:pic>
        <p:nvPicPr>
          <p:cNvPr id="28" name="Picture 2" descr="school health profiles"/>
          <p:cNvPicPr>
            <a:picLocks noChangeAspect="1" noChangeArrowheads="1"/>
          </p:cNvPicPr>
          <p:nvPr/>
        </p:nvPicPr>
        <p:blipFill>
          <a:blip r:embed="rId5" cstate="print"/>
          <a:srcRect/>
          <a:stretch>
            <a:fillRect/>
          </a:stretch>
        </p:blipFill>
        <p:spPr bwMode="auto">
          <a:xfrm>
            <a:off x="3923928" y="-144016"/>
            <a:ext cx="683568" cy="476672"/>
          </a:xfrm>
          <a:prstGeom prst="rect">
            <a:avLst/>
          </a:prstGeom>
          <a:noFill/>
        </p:spPr>
      </p:pic>
      <p:sp>
        <p:nvSpPr>
          <p:cNvPr id="13" name="مستطيل 12"/>
          <p:cNvSpPr/>
          <p:nvPr/>
        </p:nvSpPr>
        <p:spPr>
          <a:xfrm>
            <a:off x="539552" y="1319277"/>
            <a:ext cx="8136904" cy="34778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sz="2000" dirty="0" smtClean="0">
                <a:latin typeface="Times New Roman" pitchFamily="18" charset="0"/>
                <a:cs typeface="Times New Roman" pitchFamily="18" charset="0"/>
              </a:rPr>
              <a:t>Recently the CDC and the ASCD turned the old eight school dimensions model into an “Applied Integrated Whole \Holistic; Wellness and Happiness Model”  as show in the centre I called it “</a:t>
            </a:r>
            <a:r>
              <a:rPr lang="en-US" sz="2000" dirty="0" err="1" smtClean="0">
                <a:latin typeface="Times New Roman" pitchFamily="18" charset="0"/>
                <a:cs typeface="Times New Roman" pitchFamily="18" charset="0"/>
              </a:rPr>
              <a:t>Johali</a:t>
            </a:r>
            <a:r>
              <a:rPr lang="en-US" sz="2000" dirty="0" smtClean="0">
                <a:latin typeface="Times New Roman" pitchFamily="18" charset="0"/>
                <a:cs typeface="Times New Roman" pitchFamily="18" charset="0"/>
              </a:rPr>
              <a:t> 5 Star SCOHE” to </a:t>
            </a:r>
            <a:r>
              <a:rPr lang="en-US" sz="2000" b="1" i="1" dirty="0" smtClean="0">
                <a:latin typeface="Times New Roman" pitchFamily="18" charset="0"/>
                <a:cs typeface="Times New Roman" pitchFamily="18" charset="0"/>
              </a:rPr>
              <a:t>overcome  all the barriers, the disparities, assure equity and quality . </a:t>
            </a:r>
          </a:p>
          <a:p>
            <a:pPr algn="just" rtl="0"/>
            <a:endParaRPr lang="en-US" sz="2000" dirty="0" smtClean="0">
              <a:latin typeface="Times New Roman" pitchFamily="18" charset="0"/>
              <a:cs typeface="Times New Roman" pitchFamily="18" charset="0"/>
            </a:endParaRPr>
          </a:p>
          <a:p>
            <a:pPr algn="just" rtl="0"/>
            <a:r>
              <a:rPr lang="en-US" sz="2000" dirty="0" smtClean="0">
                <a:latin typeface="Times New Roman" pitchFamily="18" charset="0"/>
                <a:cs typeface="Times New Roman" pitchFamily="18" charset="0"/>
              </a:rPr>
              <a:t>Add </a:t>
            </a:r>
            <a:r>
              <a:rPr lang="en-US" sz="2000" b="1" dirty="0" smtClean="0">
                <a:latin typeface="Times New Roman" pitchFamily="18" charset="0"/>
                <a:cs typeface="Times New Roman" pitchFamily="18" charset="0"/>
              </a:rPr>
              <a:t>physical activity </a:t>
            </a:r>
            <a:r>
              <a:rPr lang="en-US" sz="2000" dirty="0" smtClean="0">
                <a:latin typeface="Times New Roman" pitchFamily="18" charset="0"/>
                <a:cs typeface="Times New Roman" pitchFamily="18" charset="0"/>
              </a:rPr>
              <a:t>with physical education, nutrition </a:t>
            </a:r>
            <a:r>
              <a:rPr lang="en-US" sz="2000" b="1" dirty="0" smtClean="0">
                <a:latin typeface="Times New Roman" pitchFamily="18" charset="0"/>
                <a:cs typeface="Times New Roman" pitchFamily="18" charset="0"/>
              </a:rPr>
              <a:t>environment , social and emotional climate, physical environment !!, employee wellness , separate</a:t>
            </a:r>
            <a:r>
              <a:rPr lang="en-US" sz="2000" dirty="0" smtClean="0">
                <a:latin typeface="Times New Roman" pitchFamily="18" charset="0"/>
                <a:cs typeface="Times New Roman" pitchFamily="18" charset="0"/>
              </a:rPr>
              <a:t> family </a:t>
            </a:r>
            <a:r>
              <a:rPr lang="en-US" sz="2000" b="1" dirty="0" smtClean="0">
                <a:latin typeface="Times New Roman" pitchFamily="18" charset="0"/>
                <a:cs typeface="Times New Roman" pitchFamily="18" charset="0"/>
              </a:rPr>
              <a:t>engagement and</a:t>
            </a:r>
            <a:r>
              <a:rPr lang="en-US" sz="2000" dirty="0" smtClean="0">
                <a:latin typeface="Times New Roman" pitchFamily="18" charset="0"/>
                <a:cs typeface="Times New Roman" pitchFamily="18" charset="0"/>
              </a:rPr>
              <a:t> community </a:t>
            </a:r>
            <a:r>
              <a:rPr lang="en-US" sz="2000" b="1" dirty="0" smtClean="0">
                <a:latin typeface="Times New Roman" pitchFamily="18" charset="0"/>
                <a:cs typeface="Times New Roman" pitchFamily="18" charset="0"/>
              </a:rPr>
              <a:t>involvement </a:t>
            </a:r>
            <a:r>
              <a:rPr lang="en-US" sz="2000" dirty="0" smtClean="0">
                <a:latin typeface="Times New Roman" pitchFamily="18" charset="0"/>
                <a:cs typeface="Times New Roman" pitchFamily="18" charset="0"/>
              </a:rPr>
              <a:t> </a:t>
            </a:r>
          </a:p>
          <a:p>
            <a:pPr algn="just" rtl="0"/>
            <a:r>
              <a:rPr lang="en-US" sz="2000" dirty="0" smtClean="0">
                <a:latin typeface="Times New Roman" pitchFamily="18" charset="0"/>
                <a:cs typeface="Times New Roman" pitchFamily="18" charset="0"/>
              </a:rPr>
              <a:t>&amp; </a:t>
            </a:r>
          </a:p>
          <a:p>
            <a:pPr algn="just" rtl="0"/>
            <a:r>
              <a:rPr lang="en-US" sz="2000" dirty="0" smtClean="0">
                <a:latin typeface="Times New Roman" pitchFamily="18" charset="0"/>
                <a:cs typeface="Times New Roman" pitchFamily="18" charset="0"/>
              </a:rPr>
              <a:t>It integrates all previous themes  and topics with policies and procedures…</a:t>
            </a:r>
          </a:p>
          <a:p>
            <a:pPr algn="just" rtl="0"/>
            <a:endParaRPr lang="en-US" sz="2000" dirty="0" smtClean="0">
              <a:latin typeface="Times New Roman" pitchFamily="18" charset="0"/>
              <a:cs typeface="Times New Roman" pitchFamily="18" charset="0"/>
            </a:endParaRPr>
          </a:p>
        </p:txBody>
      </p:sp>
      <p:sp>
        <p:nvSpPr>
          <p:cNvPr id="10" name="عنصر نائب لرقم الشريحة 9"/>
          <p:cNvSpPr>
            <a:spLocks noGrp="1"/>
          </p:cNvSpPr>
          <p:nvPr>
            <p:ph type="sldNum" sz="quarter" idx="12"/>
          </p:nvPr>
        </p:nvSpPr>
        <p:spPr/>
        <p:txBody>
          <a:bodyPr/>
          <a:lstStyle/>
          <a:p>
            <a:pPr>
              <a:defRPr/>
            </a:pPr>
            <a:fld id="{978C93D2-0CD3-44E6-B74B-98515F7048D2}" type="slidenum">
              <a:rPr lang="ar-SA" smtClean="0"/>
              <a:pPr>
                <a:defRPr/>
              </a:pPr>
              <a:t>62</a:t>
            </a:fld>
            <a:endParaRPr lang="en-US"/>
          </a:p>
        </p:txBody>
      </p:sp>
      <p:sp>
        <p:nvSpPr>
          <p:cNvPr id="11" name="عنصر نائب للتذييل 10"/>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63</a:t>
            </a:fld>
            <a:endParaRPr lang="en-US"/>
          </a:p>
        </p:txBody>
      </p:sp>
      <p:pic>
        <p:nvPicPr>
          <p:cNvPr id="92162" name="Picture 2" descr="http://www.cdc.gov/healthyyouth/images/schoolhealth/wsccmodel.png"/>
          <p:cNvPicPr>
            <a:picLocks noChangeAspect="1" noChangeArrowheads="1"/>
          </p:cNvPicPr>
          <p:nvPr/>
        </p:nvPicPr>
        <p:blipFill>
          <a:blip r:embed="rId3" cstate="print"/>
          <a:srcRect/>
          <a:stretch>
            <a:fillRect/>
          </a:stretch>
        </p:blipFill>
        <p:spPr bwMode="auto">
          <a:xfrm>
            <a:off x="428596" y="620688"/>
            <a:ext cx="7929618" cy="56354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مستطيل 7"/>
          <p:cNvSpPr/>
          <p:nvPr/>
        </p:nvSpPr>
        <p:spPr>
          <a:xfrm>
            <a:off x="2428860" y="6215082"/>
            <a:ext cx="4572000" cy="261610"/>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lgn="l" rtl="0"/>
            <a:r>
              <a:rPr lang="en-US" sz="1100" dirty="0" smtClean="0">
                <a:hlinkClick r:id="rId4"/>
              </a:rPr>
              <a:t>http://www.cdc.gov/healthyyouth/images/schoolhealth/wsccmodel.png</a:t>
            </a:r>
            <a:r>
              <a:rPr lang="en-US" sz="1100" dirty="0" smtClean="0"/>
              <a:t> </a:t>
            </a:r>
            <a:endParaRPr lang="en-US" sz="1100" dirty="0"/>
          </a:p>
        </p:txBody>
      </p:sp>
      <p:pic>
        <p:nvPicPr>
          <p:cNvPr id="9" name="Picture 2" descr="ASCD"/>
          <p:cNvPicPr>
            <a:picLocks noChangeAspect="1" noChangeArrowheads="1"/>
          </p:cNvPicPr>
          <p:nvPr/>
        </p:nvPicPr>
        <p:blipFill>
          <a:blip r:embed="rId5" cstate="print"/>
          <a:srcRect/>
          <a:stretch>
            <a:fillRect/>
          </a:stretch>
        </p:blipFill>
        <p:spPr bwMode="auto">
          <a:xfrm>
            <a:off x="8171589" y="0"/>
            <a:ext cx="972411" cy="4766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2" descr="CDC Logo"/>
          <p:cNvPicPr>
            <a:picLocks noChangeAspect="1" noChangeArrowheads="1"/>
          </p:cNvPicPr>
          <p:nvPr/>
        </p:nvPicPr>
        <p:blipFill>
          <a:blip r:embed="rId6" cstate="print"/>
          <a:srcRect/>
          <a:stretch>
            <a:fillRect/>
          </a:stretch>
        </p:blipFill>
        <p:spPr bwMode="auto">
          <a:xfrm>
            <a:off x="35496" y="-27384"/>
            <a:ext cx="755575" cy="536050"/>
          </a:xfrm>
          <a:prstGeom prst="rect">
            <a:avLst/>
          </a:prstGeom>
          <a:noFill/>
        </p:spPr>
      </p:pic>
      <p:pic>
        <p:nvPicPr>
          <p:cNvPr id="11" name="Picture 2" descr="school health profiles"/>
          <p:cNvPicPr>
            <a:picLocks noChangeAspect="1" noChangeArrowheads="1"/>
          </p:cNvPicPr>
          <p:nvPr/>
        </p:nvPicPr>
        <p:blipFill>
          <a:blip r:embed="rId7" cstate="print"/>
          <a:srcRect/>
          <a:stretch>
            <a:fillRect/>
          </a:stretch>
        </p:blipFill>
        <p:spPr bwMode="auto">
          <a:xfrm>
            <a:off x="4283968" y="3429000"/>
            <a:ext cx="432048" cy="301280"/>
          </a:xfrm>
          <a:prstGeom prst="rect">
            <a:avLst/>
          </a:prstGeom>
          <a:noFill/>
        </p:spPr>
      </p:pic>
      <p:sp>
        <p:nvSpPr>
          <p:cNvPr id="13" name="مستطيل 12"/>
          <p:cNvSpPr/>
          <p:nvPr/>
        </p:nvSpPr>
        <p:spPr>
          <a:xfrm>
            <a:off x="1403648" y="-56420"/>
            <a:ext cx="6048672" cy="67710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200" b="1" dirty="0" smtClean="0"/>
              <a:t>Turn Comprehensive to Whole \ Holistic _Wellness </a:t>
            </a:r>
          </a:p>
          <a:p>
            <a:pPr algn="ctr" rtl="0"/>
            <a:r>
              <a:rPr lang="en-US" sz="1200" b="1" dirty="0" smtClean="0"/>
              <a:t>Whole School, Whole Community, Whole Child (WSCC)</a:t>
            </a:r>
          </a:p>
          <a:p>
            <a:pPr algn="ctr" rtl="0"/>
            <a:r>
              <a:rPr lang="en-US" sz="1400" b="1" dirty="0" smtClean="0">
                <a:latin typeface="+mj-lt"/>
              </a:rPr>
              <a:t>A collaborative approach to learning and health Model </a:t>
            </a:r>
          </a:p>
        </p:txBody>
      </p:sp>
      <p:sp>
        <p:nvSpPr>
          <p:cNvPr id="14" name="مستطيل 13"/>
          <p:cNvSpPr/>
          <p:nvPr/>
        </p:nvSpPr>
        <p:spPr>
          <a:xfrm>
            <a:off x="3635896" y="3789040"/>
            <a:ext cx="1869422" cy="307777"/>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1400" dirty="0" err="1" smtClean="0"/>
              <a:t>Johali</a:t>
            </a:r>
            <a:r>
              <a:rPr lang="en-US" sz="1400" dirty="0" smtClean="0"/>
              <a:t> 5 Star SCOHE</a:t>
            </a:r>
            <a:endParaRPr lang="en-US" sz="1400" dirty="0"/>
          </a:p>
        </p:txBody>
      </p:sp>
      <p:pic>
        <p:nvPicPr>
          <p:cNvPr id="12" name="Picture 5" descr="Coordinated School Health Model: Health Education; Physical Education; Health Services; Nutrition Services; Counseling, Psychological, and Social Services; Healthy School Environment; Health Promotion for Staff; Family and Community Involvement."/>
          <p:cNvPicPr>
            <a:picLocks noChangeAspect="1" noChangeArrowheads="1"/>
          </p:cNvPicPr>
          <p:nvPr/>
        </p:nvPicPr>
        <p:blipFill>
          <a:blip r:embed="rId8" cstate="print"/>
          <a:srcRect/>
          <a:stretch>
            <a:fillRect/>
          </a:stretch>
        </p:blipFill>
        <p:spPr bwMode="auto">
          <a:xfrm>
            <a:off x="8244408" y="5357826"/>
            <a:ext cx="899592" cy="1124490"/>
          </a:xfrm>
          <a:prstGeom prst="rect">
            <a:avLst/>
          </a:prstGeom>
          <a:noFill/>
        </p:spPr>
      </p:pic>
      <p:sp>
        <p:nvSpPr>
          <p:cNvPr id="15" name="مستطيل 14"/>
          <p:cNvSpPr/>
          <p:nvPr/>
        </p:nvSpPr>
        <p:spPr>
          <a:xfrm>
            <a:off x="642910" y="6539211"/>
            <a:ext cx="8143932" cy="31878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1400" dirty="0" smtClean="0"/>
              <a:t>Place of SHP in Our Saudi School – A Self Field Smart Assignment  - Who can do it with evidences  ? </a:t>
            </a:r>
            <a:endParaRPr lang="ar-SA" sz="1400" dirty="0"/>
          </a:p>
        </p:txBody>
      </p:sp>
    </p:spTree>
  </p:cSld>
  <p:clrMapOvr>
    <a:masterClrMapping/>
  </p:clrMapOvr>
  <p:transition>
    <p:push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95536" y="980728"/>
            <a:ext cx="8385175" cy="592237"/>
          </a:xfrm>
        </p:spPr>
        <p:txBody>
          <a:bodyPr/>
          <a:lstStyle/>
          <a:p>
            <a:pPr eaLnBrk="1" hangingPunct="1"/>
            <a:r>
              <a:rPr lang="en-US" sz="2400" dirty="0" smtClean="0"/>
              <a:t>The Planning and Placement Team includes:</a:t>
            </a:r>
          </a:p>
        </p:txBody>
      </p:sp>
      <p:sp>
        <p:nvSpPr>
          <p:cNvPr id="15363" name="Rectangle 3"/>
          <p:cNvSpPr>
            <a:spLocks noGrp="1" noChangeArrowheads="1"/>
          </p:cNvSpPr>
          <p:nvPr>
            <p:ph type="body" idx="1"/>
          </p:nvPr>
        </p:nvSpPr>
        <p:spPr>
          <a:xfrm>
            <a:off x="683568" y="1844824"/>
            <a:ext cx="8001000" cy="4104456"/>
          </a:xfrm>
        </p:spPr>
        <p:style>
          <a:lnRef idx="2">
            <a:schemeClr val="dk1"/>
          </a:lnRef>
          <a:fillRef idx="1">
            <a:schemeClr val="lt1"/>
          </a:fillRef>
          <a:effectRef idx="0">
            <a:schemeClr val="dk1"/>
          </a:effectRef>
          <a:fontRef idx="minor">
            <a:schemeClr val="dk1"/>
          </a:fontRef>
        </p:style>
        <p:txBody>
          <a:bodyPr/>
          <a:lstStyle/>
          <a:p>
            <a:pPr algn="just" rtl="0" eaLnBrk="1" hangingPunct="1">
              <a:lnSpc>
                <a:spcPct val="90000"/>
              </a:lnSpc>
            </a:pPr>
            <a:r>
              <a:rPr lang="en-US" sz="2400" dirty="0" smtClean="0"/>
              <a:t>Parents and when appropriate, the student;</a:t>
            </a:r>
          </a:p>
          <a:p>
            <a:pPr algn="just" rtl="0" eaLnBrk="1" hangingPunct="1">
              <a:lnSpc>
                <a:spcPct val="90000"/>
              </a:lnSpc>
            </a:pPr>
            <a:r>
              <a:rPr lang="en-US" sz="2400" dirty="0" smtClean="0"/>
              <a:t>At least one regular educator if the child is or may be placed in regular education;</a:t>
            </a:r>
          </a:p>
          <a:p>
            <a:pPr algn="just" rtl="0" eaLnBrk="1" hangingPunct="1">
              <a:lnSpc>
                <a:spcPct val="90000"/>
              </a:lnSpc>
            </a:pPr>
            <a:r>
              <a:rPr lang="en-US" sz="2400" dirty="0" smtClean="0"/>
              <a:t>At least one special educator or service coordinator for the child;</a:t>
            </a:r>
          </a:p>
          <a:p>
            <a:pPr algn="just" rtl="0" eaLnBrk="1" hangingPunct="1">
              <a:lnSpc>
                <a:spcPct val="90000"/>
              </a:lnSpc>
            </a:pPr>
            <a:r>
              <a:rPr lang="en-US" sz="2400" dirty="0" smtClean="0"/>
              <a:t>District representative who is knowledgeable of general education curriculum and can allocate resources;</a:t>
            </a:r>
          </a:p>
          <a:p>
            <a:pPr algn="just" rtl="0" eaLnBrk="1" hangingPunct="1">
              <a:lnSpc>
                <a:spcPct val="90000"/>
              </a:lnSpc>
            </a:pPr>
            <a:r>
              <a:rPr lang="en-US" sz="2400" dirty="0" smtClean="0"/>
              <a:t>Someone who can interpret evaluations; and </a:t>
            </a:r>
          </a:p>
          <a:p>
            <a:pPr algn="just" rtl="0" eaLnBrk="1" hangingPunct="1">
              <a:lnSpc>
                <a:spcPct val="90000"/>
              </a:lnSpc>
            </a:pPr>
            <a:r>
              <a:rPr lang="en-US" sz="2400" dirty="0" smtClean="0"/>
              <a:t>Others who have knowledge or expertise related to the child.</a:t>
            </a:r>
          </a:p>
        </p:txBody>
      </p:sp>
      <p:sp>
        <p:nvSpPr>
          <p:cNvPr id="4" name="مستطيل 3"/>
          <p:cNvSpPr/>
          <p:nvPr/>
        </p:nvSpPr>
        <p:spPr>
          <a:xfrm>
            <a:off x="1835696" y="332656"/>
            <a:ext cx="5121274" cy="461665"/>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sz="2400" dirty="0" smtClean="0">
                <a:latin typeface="+mj-lt"/>
              </a:rPr>
              <a:t>Disabilities Education Act US</a:t>
            </a:r>
            <a:endParaRPr lang="en-US" sz="2400" dirty="0">
              <a:latin typeface="+mj-lt"/>
            </a:endParaRPr>
          </a:p>
        </p:txBody>
      </p:sp>
      <p:sp>
        <p:nvSpPr>
          <p:cNvPr id="5" name="عنصر نائب للتاريخ 4"/>
          <p:cNvSpPr>
            <a:spLocks noGrp="1"/>
          </p:cNvSpPr>
          <p:nvPr>
            <p:ph type="dt" sz="half" idx="10"/>
          </p:nvPr>
        </p:nvSpPr>
        <p:spPr/>
        <p:txBody>
          <a:bodyPr/>
          <a:lstStyle/>
          <a:p>
            <a:pPr>
              <a:defRPr/>
            </a:pPr>
            <a:r>
              <a:rPr lang="ar-SA" smtClean="0"/>
              <a:t>JOHALISCOOHE2015_2018</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64</a:t>
            </a:fld>
            <a:endParaRPr lang="en-US"/>
          </a:p>
        </p:txBody>
      </p:sp>
      <p:sp>
        <p:nvSpPr>
          <p:cNvPr id="7" name="عنصر نائب للتذييل 6"/>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Oval 4"/>
          <p:cNvSpPr>
            <a:spLocks noChangeArrowheads="1"/>
          </p:cNvSpPr>
          <p:nvPr/>
        </p:nvSpPr>
        <p:spPr bwMode="auto">
          <a:xfrm>
            <a:off x="685800" y="533400"/>
            <a:ext cx="4800600" cy="4572000"/>
          </a:xfrm>
          <a:prstGeom prst="ellipse">
            <a:avLst/>
          </a:prstGeom>
          <a:noFill/>
          <a:ln w="25400">
            <a:solidFill>
              <a:schemeClr val="tx1"/>
            </a:solidFill>
            <a:round/>
            <a:headEnd/>
            <a:tailEnd/>
          </a:ln>
        </p:spPr>
        <p:txBody>
          <a:bodyPr wrap="none" anchor="ctr"/>
          <a:lstStyle/>
          <a:p>
            <a:endParaRPr lang="ar-SA"/>
          </a:p>
        </p:txBody>
      </p:sp>
      <p:sp>
        <p:nvSpPr>
          <p:cNvPr id="41987" name="Oval 8"/>
          <p:cNvSpPr>
            <a:spLocks noChangeArrowheads="1"/>
          </p:cNvSpPr>
          <p:nvPr/>
        </p:nvSpPr>
        <p:spPr bwMode="auto">
          <a:xfrm>
            <a:off x="1828800" y="1905000"/>
            <a:ext cx="4800600" cy="4764360"/>
          </a:xfrm>
          <a:prstGeom prst="ellipse">
            <a:avLst/>
          </a:prstGeom>
          <a:noFill/>
          <a:ln w="25400">
            <a:solidFill>
              <a:schemeClr val="tx1"/>
            </a:solidFill>
            <a:round/>
            <a:headEnd/>
            <a:tailEnd/>
          </a:ln>
        </p:spPr>
        <p:txBody>
          <a:bodyPr wrap="none" anchor="ctr"/>
          <a:lstStyle/>
          <a:p>
            <a:endParaRPr lang="ar-SA"/>
          </a:p>
        </p:txBody>
      </p:sp>
      <p:sp>
        <p:nvSpPr>
          <p:cNvPr id="41988" name="Oval 9"/>
          <p:cNvSpPr>
            <a:spLocks noChangeArrowheads="1"/>
          </p:cNvSpPr>
          <p:nvPr/>
        </p:nvSpPr>
        <p:spPr bwMode="auto">
          <a:xfrm>
            <a:off x="3200400" y="685800"/>
            <a:ext cx="4419600" cy="4343400"/>
          </a:xfrm>
          <a:prstGeom prst="ellipse">
            <a:avLst/>
          </a:prstGeom>
          <a:noFill/>
          <a:ln w="25400">
            <a:solidFill>
              <a:schemeClr val="tx1"/>
            </a:solidFill>
            <a:round/>
            <a:headEnd/>
            <a:tailEnd/>
          </a:ln>
        </p:spPr>
        <p:txBody>
          <a:bodyPr wrap="none" anchor="ctr"/>
          <a:lstStyle/>
          <a:p>
            <a:endParaRPr lang="ar-SA"/>
          </a:p>
        </p:txBody>
      </p:sp>
      <p:sp>
        <p:nvSpPr>
          <p:cNvPr id="41989" name="Text Box 11"/>
          <p:cNvSpPr txBox="1">
            <a:spLocks noChangeArrowheads="1"/>
          </p:cNvSpPr>
          <p:nvPr/>
        </p:nvSpPr>
        <p:spPr bwMode="auto">
          <a:xfrm>
            <a:off x="755576" y="817548"/>
            <a:ext cx="1944216" cy="523220"/>
          </a:xfrm>
          <a:prstGeom prst="rect">
            <a:avLst/>
          </a:prstGeom>
          <a:noFill/>
          <a:ln w="9525">
            <a:noFill/>
            <a:miter lim="800000"/>
            <a:headEnd/>
            <a:tailEnd/>
          </a:ln>
        </p:spPr>
        <p:txBody>
          <a:bodyPr wrap="square">
            <a:spAutoFit/>
          </a:bodyPr>
          <a:lstStyle/>
          <a:p>
            <a:pPr algn="ctr" rtl="0">
              <a:spcBef>
                <a:spcPct val="50000"/>
              </a:spcBef>
            </a:pPr>
            <a:r>
              <a:rPr lang="en-US" sz="2800" dirty="0" smtClean="0">
                <a:solidFill>
                  <a:schemeClr val="tx2"/>
                </a:solidFill>
                <a:latin typeface="Arial Black" pitchFamily="34" charset="0"/>
              </a:rPr>
              <a:t>  Parent </a:t>
            </a:r>
            <a:endParaRPr lang="en-US" sz="2800" dirty="0">
              <a:solidFill>
                <a:schemeClr val="tx2"/>
              </a:solidFill>
              <a:latin typeface="Arial Black" pitchFamily="34" charset="0"/>
            </a:endParaRPr>
          </a:p>
        </p:txBody>
      </p:sp>
      <p:sp>
        <p:nvSpPr>
          <p:cNvPr id="41990" name="Text Box 12"/>
          <p:cNvSpPr txBox="1">
            <a:spLocks noChangeArrowheads="1"/>
          </p:cNvSpPr>
          <p:nvPr/>
        </p:nvSpPr>
        <p:spPr bwMode="auto">
          <a:xfrm>
            <a:off x="5868144" y="764704"/>
            <a:ext cx="1831032" cy="523220"/>
          </a:xfrm>
          <a:prstGeom prst="rect">
            <a:avLst/>
          </a:prstGeom>
          <a:noFill/>
          <a:ln w="9525">
            <a:noFill/>
            <a:miter lim="800000"/>
            <a:headEnd/>
            <a:tailEnd/>
          </a:ln>
        </p:spPr>
        <p:txBody>
          <a:bodyPr wrap="square">
            <a:spAutoFit/>
          </a:bodyPr>
          <a:lstStyle/>
          <a:p>
            <a:pPr algn="ctr">
              <a:spcBef>
                <a:spcPct val="50000"/>
              </a:spcBef>
            </a:pPr>
            <a:r>
              <a:rPr lang="en-US" sz="2800" b="1" dirty="0">
                <a:solidFill>
                  <a:srgbClr val="FFC000"/>
                </a:solidFill>
                <a:latin typeface="Arial Black" pitchFamily="34" charset="0"/>
              </a:rPr>
              <a:t>Student</a:t>
            </a:r>
          </a:p>
        </p:txBody>
      </p:sp>
      <p:sp>
        <p:nvSpPr>
          <p:cNvPr id="41991" name="Text Box 13"/>
          <p:cNvSpPr txBox="1">
            <a:spLocks noChangeArrowheads="1"/>
          </p:cNvSpPr>
          <p:nvPr/>
        </p:nvSpPr>
        <p:spPr bwMode="auto">
          <a:xfrm>
            <a:off x="6732240" y="4941168"/>
            <a:ext cx="2232248" cy="1292662"/>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2000" b="1" dirty="0">
                <a:solidFill>
                  <a:schemeClr val="hlink"/>
                </a:solidFill>
                <a:latin typeface="Arial Black" pitchFamily="34" charset="0"/>
              </a:rPr>
              <a:t>Roles and responsibilities </a:t>
            </a:r>
          </a:p>
          <a:p>
            <a:pPr algn="ctr"/>
            <a:r>
              <a:rPr lang="en-US" b="1" dirty="0">
                <a:solidFill>
                  <a:schemeClr val="hlink"/>
                </a:solidFill>
                <a:latin typeface="Arial Black" pitchFamily="34" charset="0"/>
              </a:rPr>
              <a:t>at the </a:t>
            </a:r>
            <a:r>
              <a:rPr lang="en-US" b="1" dirty="0">
                <a:latin typeface="Arial Black" pitchFamily="34" charset="0"/>
              </a:rPr>
              <a:t>PPT</a:t>
            </a:r>
          </a:p>
        </p:txBody>
      </p:sp>
      <p:sp>
        <p:nvSpPr>
          <p:cNvPr id="41992" name="Text Box 14"/>
          <p:cNvSpPr txBox="1">
            <a:spLocks noChangeArrowheads="1"/>
          </p:cNvSpPr>
          <p:nvPr/>
        </p:nvSpPr>
        <p:spPr bwMode="auto">
          <a:xfrm>
            <a:off x="395536" y="5373216"/>
            <a:ext cx="2590800" cy="584775"/>
          </a:xfrm>
          <a:prstGeom prst="rect">
            <a:avLst/>
          </a:prstGeom>
          <a:noFill/>
          <a:ln w="9525">
            <a:noFill/>
            <a:miter lim="800000"/>
            <a:headEnd/>
            <a:tailEnd/>
          </a:ln>
        </p:spPr>
        <p:txBody>
          <a:bodyPr>
            <a:spAutoFit/>
          </a:bodyPr>
          <a:lstStyle/>
          <a:p>
            <a:pPr algn="ctr">
              <a:spcBef>
                <a:spcPct val="50000"/>
              </a:spcBef>
            </a:pPr>
            <a:r>
              <a:rPr lang="en-US" sz="3200" dirty="0">
                <a:latin typeface="Arial Black" pitchFamily="34" charset="0"/>
              </a:rPr>
              <a:t>School</a:t>
            </a:r>
          </a:p>
        </p:txBody>
      </p:sp>
      <p:sp>
        <p:nvSpPr>
          <p:cNvPr id="41993" name="Text Box 15"/>
          <p:cNvSpPr txBox="1">
            <a:spLocks noChangeArrowheads="1"/>
          </p:cNvSpPr>
          <p:nvPr/>
        </p:nvSpPr>
        <p:spPr bwMode="auto">
          <a:xfrm>
            <a:off x="1031776" y="1412776"/>
            <a:ext cx="1524000" cy="1384995"/>
          </a:xfrm>
          <a:prstGeom prst="rect">
            <a:avLst/>
          </a:prstGeom>
          <a:noFill/>
          <a:ln w="9525">
            <a:noFill/>
            <a:miter lim="800000"/>
            <a:headEnd/>
            <a:tailEnd/>
          </a:ln>
        </p:spPr>
        <p:txBody>
          <a:bodyPr>
            <a:spAutoFit/>
          </a:bodyPr>
          <a:lstStyle/>
          <a:p>
            <a:pPr>
              <a:spcBef>
                <a:spcPct val="50000"/>
              </a:spcBef>
            </a:pPr>
            <a:r>
              <a:rPr lang="en-US" sz="1400" dirty="0" smtClean="0">
                <a:latin typeface="Arial Black" pitchFamily="34" charset="0"/>
              </a:rPr>
              <a:t>Attend</a:t>
            </a:r>
            <a:endParaRPr lang="en-US" sz="1400" dirty="0">
              <a:latin typeface="Arial Black" pitchFamily="34" charset="0"/>
            </a:endParaRPr>
          </a:p>
          <a:p>
            <a:pPr>
              <a:spcBef>
                <a:spcPct val="50000"/>
              </a:spcBef>
            </a:pPr>
            <a:r>
              <a:rPr lang="en-US" sz="1400" dirty="0">
                <a:latin typeface="Arial Black" pitchFamily="34" charset="0"/>
              </a:rPr>
              <a:t>Share visions &amp; priorities</a:t>
            </a:r>
          </a:p>
          <a:p>
            <a:pPr>
              <a:spcBef>
                <a:spcPct val="50000"/>
              </a:spcBef>
            </a:pPr>
            <a:r>
              <a:rPr lang="en-US" sz="1400" dirty="0">
                <a:latin typeface="Arial Black" pitchFamily="34" charset="0"/>
              </a:rPr>
              <a:t>Ask questions</a:t>
            </a:r>
          </a:p>
        </p:txBody>
      </p:sp>
      <p:sp>
        <p:nvSpPr>
          <p:cNvPr id="41994" name="Text Box 16"/>
          <p:cNvSpPr txBox="1">
            <a:spLocks noChangeArrowheads="1"/>
          </p:cNvSpPr>
          <p:nvPr/>
        </p:nvSpPr>
        <p:spPr bwMode="auto">
          <a:xfrm>
            <a:off x="5580112" y="1412776"/>
            <a:ext cx="1600200" cy="1384995"/>
          </a:xfrm>
          <a:prstGeom prst="rect">
            <a:avLst/>
          </a:prstGeom>
          <a:noFill/>
          <a:ln w="9525">
            <a:noFill/>
            <a:miter lim="800000"/>
            <a:headEnd/>
            <a:tailEnd/>
          </a:ln>
        </p:spPr>
        <p:txBody>
          <a:bodyPr>
            <a:spAutoFit/>
          </a:bodyPr>
          <a:lstStyle/>
          <a:p>
            <a:pPr>
              <a:spcBef>
                <a:spcPct val="50000"/>
              </a:spcBef>
            </a:pPr>
            <a:r>
              <a:rPr lang="en-US" sz="1400" dirty="0">
                <a:latin typeface="Arial Black" pitchFamily="34" charset="0"/>
              </a:rPr>
              <a:t>Attend &amp; Participate – when ready</a:t>
            </a:r>
          </a:p>
          <a:p>
            <a:pPr>
              <a:spcBef>
                <a:spcPct val="50000"/>
              </a:spcBef>
            </a:pPr>
            <a:r>
              <a:rPr lang="en-US" sz="1400" b="1" i="1" dirty="0">
                <a:latin typeface="Arial Black" pitchFamily="34" charset="0"/>
              </a:rPr>
              <a:t>Self-advocate</a:t>
            </a:r>
          </a:p>
          <a:p>
            <a:pPr>
              <a:spcBef>
                <a:spcPct val="50000"/>
              </a:spcBef>
            </a:pPr>
            <a:endParaRPr lang="en-US" sz="1400" dirty="0">
              <a:latin typeface="Arial Black" pitchFamily="34" charset="0"/>
            </a:endParaRPr>
          </a:p>
        </p:txBody>
      </p:sp>
      <p:sp>
        <p:nvSpPr>
          <p:cNvPr id="41995" name="Text Box 17"/>
          <p:cNvSpPr txBox="1">
            <a:spLocks noChangeArrowheads="1"/>
          </p:cNvSpPr>
          <p:nvPr/>
        </p:nvSpPr>
        <p:spPr bwMode="auto">
          <a:xfrm>
            <a:off x="3563888" y="2045166"/>
            <a:ext cx="1676400" cy="2139047"/>
          </a:xfrm>
          <a:prstGeom prst="rect">
            <a:avLst/>
          </a:prstGeom>
          <a:noFill/>
          <a:ln w="9525">
            <a:noFill/>
            <a:miter lim="800000"/>
            <a:headEnd/>
            <a:tailEnd/>
          </a:ln>
        </p:spPr>
        <p:txBody>
          <a:bodyPr>
            <a:spAutoFit/>
          </a:bodyPr>
          <a:lstStyle/>
          <a:p>
            <a:pPr algn="ctr">
              <a:spcBef>
                <a:spcPct val="50000"/>
              </a:spcBef>
            </a:pPr>
            <a:endParaRPr lang="en-US" sz="1400" dirty="0" smtClean="0">
              <a:latin typeface="Arial Black" pitchFamily="34" charset="0"/>
            </a:endParaRPr>
          </a:p>
          <a:p>
            <a:pPr algn="ctr">
              <a:spcBef>
                <a:spcPct val="50000"/>
              </a:spcBef>
            </a:pPr>
            <a:r>
              <a:rPr lang="en-US" sz="1400" dirty="0" smtClean="0">
                <a:latin typeface="Arial Black" pitchFamily="34" charset="0"/>
              </a:rPr>
              <a:t>Share </a:t>
            </a:r>
            <a:r>
              <a:rPr lang="en-US" sz="1400" dirty="0">
                <a:latin typeface="Arial Black" pitchFamily="34" charset="0"/>
              </a:rPr>
              <a:t>information</a:t>
            </a:r>
          </a:p>
          <a:p>
            <a:pPr algn="ctr">
              <a:spcBef>
                <a:spcPct val="50000"/>
              </a:spcBef>
            </a:pPr>
            <a:r>
              <a:rPr lang="en-US" sz="1400" dirty="0">
                <a:latin typeface="Arial Black" pitchFamily="34" charset="0"/>
              </a:rPr>
              <a:t>Communicate to resolve differences</a:t>
            </a:r>
          </a:p>
          <a:p>
            <a:pPr algn="ctr">
              <a:spcBef>
                <a:spcPct val="50000"/>
              </a:spcBef>
            </a:pPr>
            <a:r>
              <a:rPr lang="en-US" sz="1400" dirty="0">
                <a:latin typeface="Arial Black" pitchFamily="34" charset="0"/>
              </a:rPr>
              <a:t>Acknowledge differences</a:t>
            </a:r>
          </a:p>
        </p:txBody>
      </p:sp>
      <p:sp>
        <p:nvSpPr>
          <p:cNvPr id="41996" name="Text Box 18"/>
          <p:cNvSpPr txBox="1">
            <a:spLocks noChangeArrowheads="1"/>
          </p:cNvSpPr>
          <p:nvPr/>
        </p:nvSpPr>
        <p:spPr bwMode="auto">
          <a:xfrm>
            <a:off x="1955304" y="3657600"/>
            <a:ext cx="1752600" cy="1384995"/>
          </a:xfrm>
          <a:prstGeom prst="rect">
            <a:avLst/>
          </a:prstGeom>
          <a:noFill/>
          <a:ln w="9525">
            <a:noFill/>
            <a:miter lim="800000"/>
            <a:headEnd/>
            <a:tailEnd/>
          </a:ln>
        </p:spPr>
        <p:txBody>
          <a:bodyPr>
            <a:spAutoFit/>
          </a:bodyPr>
          <a:lstStyle/>
          <a:p>
            <a:pPr algn="l"/>
            <a:r>
              <a:rPr lang="en-US" sz="1400" dirty="0">
                <a:latin typeface="Arial Black" pitchFamily="34" charset="0"/>
              </a:rPr>
              <a:t>Observe the</a:t>
            </a:r>
          </a:p>
          <a:p>
            <a:pPr algn="l"/>
            <a:r>
              <a:rPr lang="en-US" sz="1400" dirty="0">
                <a:latin typeface="Arial Black" pitchFamily="34" charset="0"/>
              </a:rPr>
              <a:t>child</a:t>
            </a:r>
          </a:p>
          <a:p>
            <a:pPr algn="l">
              <a:spcBef>
                <a:spcPct val="50000"/>
              </a:spcBef>
            </a:pPr>
            <a:r>
              <a:rPr lang="en-US" sz="1400" dirty="0">
                <a:latin typeface="Arial Black" pitchFamily="34" charset="0"/>
              </a:rPr>
              <a:t>Review/monitor progress</a:t>
            </a:r>
          </a:p>
          <a:p>
            <a:pPr algn="l">
              <a:spcBef>
                <a:spcPct val="50000"/>
              </a:spcBef>
            </a:pPr>
            <a:endParaRPr lang="en-US" sz="1400" dirty="0">
              <a:latin typeface="Arial Black" pitchFamily="34" charset="0"/>
            </a:endParaRPr>
          </a:p>
        </p:txBody>
      </p:sp>
      <p:sp>
        <p:nvSpPr>
          <p:cNvPr id="41997" name="Text Box 19"/>
          <p:cNvSpPr txBox="1">
            <a:spLocks noChangeArrowheads="1"/>
          </p:cNvSpPr>
          <p:nvPr/>
        </p:nvSpPr>
        <p:spPr bwMode="auto">
          <a:xfrm>
            <a:off x="2411760" y="5283205"/>
            <a:ext cx="3581400" cy="954107"/>
          </a:xfrm>
          <a:prstGeom prst="rect">
            <a:avLst/>
          </a:prstGeom>
          <a:noFill/>
          <a:ln w="9525">
            <a:noFill/>
            <a:miter lim="800000"/>
            <a:headEnd/>
            <a:tailEnd/>
          </a:ln>
        </p:spPr>
        <p:txBody>
          <a:bodyPr>
            <a:spAutoFit/>
          </a:bodyPr>
          <a:lstStyle/>
          <a:p>
            <a:pPr algn="ctr">
              <a:spcBef>
                <a:spcPct val="50000"/>
              </a:spcBef>
            </a:pPr>
            <a:r>
              <a:rPr lang="en-US" sz="1400" dirty="0">
                <a:latin typeface="Arial Black" pitchFamily="34" charset="0"/>
              </a:rPr>
              <a:t>Commit resources</a:t>
            </a:r>
          </a:p>
          <a:p>
            <a:pPr algn="ctr">
              <a:spcBef>
                <a:spcPct val="50000"/>
              </a:spcBef>
            </a:pPr>
            <a:r>
              <a:rPr lang="en-US" sz="1400" dirty="0">
                <a:latin typeface="Arial Black" pitchFamily="34" charset="0"/>
              </a:rPr>
              <a:t>Follow procedural safeguards</a:t>
            </a:r>
          </a:p>
          <a:p>
            <a:pPr algn="ctr">
              <a:spcBef>
                <a:spcPct val="50000"/>
              </a:spcBef>
            </a:pPr>
            <a:r>
              <a:rPr lang="en-US" sz="1400" dirty="0">
                <a:latin typeface="Arial Black" pitchFamily="34" charset="0"/>
              </a:rPr>
              <a:t>Deliver services</a:t>
            </a:r>
          </a:p>
        </p:txBody>
      </p:sp>
      <p:sp>
        <p:nvSpPr>
          <p:cNvPr id="14" name="مستطيل 13"/>
          <p:cNvSpPr/>
          <p:nvPr/>
        </p:nvSpPr>
        <p:spPr>
          <a:xfrm>
            <a:off x="1619672" y="107340"/>
            <a:ext cx="6048672"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b="1" dirty="0" smtClean="0"/>
              <a:t>PLANNING AND PLACEMENT TEAM MODEL</a:t>
            </a:r>
            <a:endParaRPr lang="en-US" b="1" dirty="0"/>
          </a:p>
        </p:txBody>
      </p:sp>
      <p:pic>
        <p:nvPicPr>
          <p:cNvPr id="15" name="Picture 4" descr="MVC-005F"/>
          <p:cNvPicPr>
            <a:picLocks noChangeAspect="1" noChangeArrowheads="1"/>
          </p:cNvPicPr>
          <p:nvPr/>
        </p:nvPicPr>
        <p:blipFill>
          <a:blip r:embed="rId3" cstate="print"/>
          <a:srcRect/>
          <a:stretch>
            <a:fillRect/>
          </a:stretch>
        </p:blipFill>
        <p:spPr bwMode="auto">
          <a:xfrm>
            <a:off x="0" y="285728"/>
            <a:ext cx="1142976" cy="792088"/>
          </a:xfrm>
          <a:prstGeom prst="rect">
            <a:avLst/>
          </a:prstGeom>
          <a:noFill/>
          <a:ln w="9525">
            <a:noFill/>
            <a:miter lim="800000"/>
            <a:headEnd/>
            <a:tailEnd/>
          </a:ln>
        </p:spPr>
      </p:pic>
      <p:sp>
        <p:nvSpPr>
          <p:cNvPr id="16" name="مستطيل 15"/>
          <p:cNvSpPr/>
          <p:nvPr/>
        </p:nvSpPr>
        <p:spPr>
          <a:xfrm>
            <a:off x="251520" y="0"/>
            <a:ext cx="680635" cy="369332"/>
          </a:xfrm>
          <a:prstGeom prst="rect">
            <a:avLst/>
          </a:prstGeom>
        </p:spPr>
        <p:txBody>
          <a:bodyPr wrap="none">
            <a:spAutoFit/>
          </a:bodyPr>
          <a:lstStyle/>
          <a:p>
            <a:r>
              <a:rPr lang="en-US" dirty="0" smtClean="0"/>
              <a:t>Visit </a:t>
            </a:r>
            <a:endParaRPr lang="en-US" dirty="0"/>
          </a:p>
        </p:txBody>
      </p:sp>
      <p:sp>
        <p:nvSpPr>
          <p:cNvPr id="18" name="مستطيل 17"/>
          <p:cNvSpPr/>
          <p:nvPr/>
        </p:nvSpPr>
        <p:spPr>
          <a:xfrm>
            <a:off x="4067944" y="1916832"/>
            <a:ext cx="684803" cy="369332"/>
          </a:xfrm>
          <a:prstGeom prst="rect">
            <a:avLst/>
          </a:prstGeom>
        </p:spPr>
        <p:txBody>
          <a:bodyPr wrap="none">
            <a:spAutoFit/>
          </a:bodyPr>
          <a:lstStyle/>
          <a:p>
            <a:r>
              <a:rPr lang="en-US" b="1" dirty="0" smtClean="0">
                <a:latin typeface="Arial Black" pitchFamily="34" charset="0"/>
              </a:rPr>
              <a:t>PPT</a:t>
            </a:r>
            <a:endParaRPr lang="en-US" dirty="0"/>
          </a:p>
        </p:txBody>
      </p:sp>
      <p:sp>
        <p:nvSpPr>
          <p:cNvPr id="19" name="عنصر نائب للتاريخ 18"/>
          <p:cNvSpPr>
            <a:spLocks noGrp="1"/>
          </p:cNvSpPr>
          <p:nvPr>
            <p:ph type="dt" sz="half" idx="10"/>
          </p:nvPr>
        </p:nvSpPr>
        <p:spPr/>
        <p:txBody>
          <a:bodyPr/>
          <a:lstStyle/>
          <a:p>
            <a:pPr>
              <a:defRPr/>
            </a:pPr>
            <a:r>
              <a:rPr lang="ar-SA" smtClean="0"/>
              <a:t>JOHALISCOOHE2015_2018</a:t>
            </a:r>
            <a:endParaRPr lang="en-US"/>
          </a:p>
        </p:txBody>
      </p:sp>
      <p:sp>
        <p:nvSpPr>
          <p:cNvPr id="20" name="عنصر نائب لرقم الشريحة 19"/>
          <p:cNvSpPr>
            <a:spLocks noGrp="1"/>
          </p:cNvSpPr>
          <p:nvPr>
            <p:ph type="sldNum" sz="quarter" idx="12"/>
          </p:nvPr>
        </p:nvSpPr>
        <p:spPr/>
        <p:txBody>
          <a:bodyPr/>
          <a:lstStyle/>
          <a:p>
            <a:pPr>
              <a:defRPr/>
            </a:pPr>
            <a:fld id="{978C93D2-0CD3-44E6-B74B-98515F7048D2}" type="slidenum">
              <a:rPr lang="ar-SA" smtClean="0"/>
              <a:pPr>
                <a:defRPr/>
              </a:pPr>
              <a:t>65</a:t>
            </a:fld>
            <a:endParaRPr lang="en-US"/>
          </a:p>
        </p:txBody>
      </p:sp>
      <p:sp>
        <p:nvSpPr>
          <p:cNvPr id="21" name="عنصر نائب للتذييل 20"/>
          <p:cNvSpPr>
            <a:spLocks noGrp="1"/>
          </p:cNvSpPr>
          <p:nvPr>
            <p:ph type="ftr" sz="quarter" idx="11"/>
          </p:nvPr>
        </p:nvSpPr>
        <p:spPr/>
        <p:txBody>
          <a:bodyPr/>
          <a:lstStyle/>
          <a:p>
            <a:pPr>
              <a:defRPr/>
            </a:pPr>
            <a:r>
              <a:rPr lang="en-US" smtClean="0"/>
              <a:t>CHS485</a:t>
            </a:r>
            <a:endParaRPr lang="en-US"/>
          </a:p>
        </p:txBody>
      </p:sp>
    </p:spTree>
  </p:cSld>
  <p:clrMapOvr>
    <a:masterClrMapping/>
  </p:clrMapOvr>
  <p:transition>
    <p:push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66</a:t>
            </a:fld>
            <a:endParaRPr lang="en-US"/>
          </a:p>
        </p:txBody>
      </p:sp>
      <p:pic>
        <p:nvPicPr>
          <p:cNvPr id="7" name="صورة 6" descr="Making Health Academic Home"/>
          <p:cNvPicPr/>
          <p:nvPr/>
        </p:nvPicPr>
        <p:blipFill>
          <a:blip r:embed="rId2" cstate="print"/>
          <a:srcRect/>
          <a:stretch>
            <a:fillRect/>
          </a:stretch>
        </p:blipFill>
        <p:spPr bwMode="auto">
          <a:xfrm>
            <a:off x="214282" y="214290"/>
            <a:ext cx="1285884" cy="1143008"/>
          </a:xfrm>
          <a:prstGeom prst="rect">
            <a:avLst/>
          </a:prstGeom>
          <a:noFill/>
          <a:ln w="9525">
            <a:noFill/>
            <a:miter lim="800000"/>
            <a:headEnd/>
            <a:tailEnd/>
          </a:ln>
        </p:spPr>
      </p:pic>
      <p:sp>
        <p:nvSpPr>
          <p:cNvPr id="122881" name="Rectangle 1"/>
          <p:cNvSpPr>
            <a:spLocks noChangeArrowheads="1"/>
          </p:cNvSpPr>
          <p:nvPr/>
        </p:nvSpPr>
        <p:spPr bwMode="auto">
          <a:xfrm>
            <a:off x="432048" y="1358473"/>
            <a:ext cx="8604448" cy="4662815"/>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457056" bIns="0" numCol="1" anchor="ctr" anchorCtr="0" compatLnSpc="1">
            <a:prstTxWarp prst="textNoShape">
              <a:avLst/>
            </a:prstTxWarp>
            <a:spAutoFit/>
          </a:bodyPr>
          <a:lstStyle/>
          <a:p>
            <a:pPr marL="342900" marR="0" lvl="0" indent="-342900" algn="just" defTabSz="914400" rtl="0" eaLnBrk="1" fontAlgn="base" latinLnBrk="0" hangingPunct="1">
              <a:lnSpc>
                <a:spcPct val="100000"/>
              </a:lnSpc>
              <a:spcBef>
                <a:spcPct val="0"/>
              </a:spcBef>
              <a:spcAft>
                <a:spcPct val="0"/>
              </a:spcAft>
              <a:buClrTx/>
              <a:buSzTx/>
              <a:buFont typeface="+mj-lt"/>
              <a:buAutoNum type="arabicPeriod"/>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Provide leadership and administrative support for creating and sustaining a healthy school environment</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Conduct a site assessment of the schools physical and social environment to determine the school’s needs</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Establish a set of measurable goals and objectives and design activities around improving the school’s physical and social environment</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Develop and use a data collection system for assessing and monitoring the school environment</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Create a school environmental health and safety team, that includes PTA members, school officials, teachers, custodians, business and community leaders, and law enforcement officials</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en-US"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Develop, implement and enforce policies and a plan for creating and sustaining a healthy school environment t</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hat clearly define acceptable and unacceptable school conditions</a:t>
            </a:r>
          </a:p>
          <a:p>
            <a:pPr marL="457200" lvl="0" indent="-457200" algn="just" rtl="0" eaLnBrk="0" hangingPunct="0">
              <a:buFont typeface="+mj-lt"/>
              <a:buAutoNum type="arabicPeriod"/>
            </a:pPr>
            <a:endPar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p:txBody>
      </p:sp>
      <p:sp>
        <p:nvSpPr>
          <p:cNvPr id="9" name="مستطيل 8"/>
          <p:cNvSpPr/>
          <p:nvPr/>
        </p:nvSpPr>
        <p:spPr>
          <a:xfrm>
            <a:off x="1571604" y="548680"/>
            <a:ext cx="5256584"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b="1" dirty="0" smtClean="0">
                <a:latin typeface="Times New Roman" pitchFamily="18" charset="0"/>
                <a:cs typeface="Times New Roman" pitchFamily="18" charset="0"/>
              </a:rPr>
              <a:t>  The 12 Actions for Schools Health Promotion </a:t>
            </a:r>
            <a:endParaRPr lang="en-US" dirty="0"/>
          </a:p>
        </p:txBody>
      </p:sp>
    </p:spTree>
  </p:cSld>
  <p:clrMapOvr>
    <a:masterClrMapping/>
  </p:clrMapOvr>
  <p:transition>
    <p:push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67</a:t>
            </a:fld>
            <a:endParaRPr lang="en-US"/>
          </a:p>
        </p:txBody>
      </p:sp>
      <p:pic>
        <p:nvPicPr>
          <p:cNvPr id="7" name="صورة 6" descr="Making Health Academic Home"/>
          <p:cNvPicPr/>
          <p:nvPr/>
        </p:nvPicPr>
        <p:blipFill>
          <a:blip r:embed="rId3" cstate="print"/>
          <a:srcRect/>
          <a:stretch>
            <a:fillRect/>
          </a:stretch>
        </p:blipFill>
        <p:spPr bwMode="auto">
          <a:xfrm>
            <a:off x="323528" y="260648"/>
            <a:ext cx="866775" cy="895861"/>
          </a:xfrm>
          <a:prstGeom prst="rect">
            <a:avLst/>
          </a:prstGeom>
          <a:noFill/>
          <a:ln w="9525">
            <a:noFill/>
            <a:miter lim="800000"/>
            <a:headEnd/>
            <a:tailEnd/>
          </a:ln>
        </p:spPr>
      </p:pic>
      <p:sp>
        <p:nvSpPr>
          <p:cNvPr id="122881" name="Rectangle 1"/>
          <p:cNvSpPr>
            <a:spLocks noChangeArrowheads="1"/>
          </p:cNvSpPr>
          <p:nvPr/>
        </p:nvSpPr>
        <p:spPr bwMode="auto">
          <a:xfrm>
            <a:off x="611560" y="1266721"/>
            <a:ext cx="8100392" cy="4970591"/>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457056" bIns="0" numCol="1" anchor="ctr" anchorCtr="0" compatLnSpc="1">
            <a:prstTxWarp prst="textNoShape">
              <a:avLst/>
            </a:prstTxWarp>
            <a:spAutoFit/>
          </a:bodyPr>
          <a:lstStyle/>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endPar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457200" marR="0" lvl="0" indent="-457200" algn="just"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7. </a:t>
            </a:r>
            <a:r>
              <a:rPr kumimoji="0" lang="en-US"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Designate or hire a coordinator to handle school safety and school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building issues</a:t>
            </a:r>
          </a:p>
          <a:p>
            <a:pPr marL="457200" marR="0" lvl="0" indent="-457200" algn="just" defTabSz="914400" rtl="0" eaLnBrk="0" fontAlgn="base" latinLnBrk="0" hangingPunct="0">
              <a:lnSpc>
                <a:spcPct val="100000"/>
              </a:lnSpc>
              <a:spcBef>
                <a:spcPct val="0"/>
              </a:spcBef>
              <a:spcAft>
                <a:spcPct val="0"/>
              </a:spcAft>
              <a:buClrTx/>
              <a:buSzTx/>
              <a:tabLst/>
            </a:pPr>
            <a:r>
              <a:rPr lang="en-US" sz="2000" dirty="0" smtClean="0">
                <a:solidFill>
                  <a:srgbClr val="000000"/>
                </a:solidFill>
                <a:latin typeface="Times New Roman" pitchFamily="18" charset="0"/>
                <a:ea typeface="Times New Roman" pitchFamily="18" charset="0"/>
                <a:cs typeface="Times New Roman" pitchFamily="18" charset="0"/>
              </a:rPr>
              <a:t>8.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Help teachers develop activities for students that emphasize the </a:t>
            </a:r>
            <a:r>
              <a:rPr kumimoji="0" lang="en-US"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importance of an overall healthy school environment</a:t>
            </a:r>
          </a:p>
          <a:p>
            <a:pPr marL="457200" marR="0" lvl="0" indent="-457200" algn="just"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9. </a:t>
            </a:r>
            <a:r>
              <a:rPr kumimoji="0" lang="en-US"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Involve the parents and community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about any school construction or renovation plans and/or policies regarding school safety</a:t>
            </a:r>
          </a:p>
          <a:p>
            <a:pPr marL="457200" marR="0" lvl="0" indent="-457200" algn="just"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10. Emphasize the importance of </a:t>
            </a:r>
            <a:r>
              <a:rPr kumimoji="0" lang="en-US"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communication between teachers and students</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which includes issues of listening to feelings and physical ailments</a:t>
            </a:r>
          </a:p>
          <a:p>
            <a:pPr marL="457200" marR="0" lvl="0" indent="-457200" algn="just"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11. </a:t>
            </a:r>
            <a:r>
              <a:rPr kumimoji="0" lang="en-US"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Empower students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by involving them in planning, creating, and sustaining a school culture of safety and respect</a:t>
            </a:r>
          </a:p>
          <a:p>
            <a:pPr marL="457200" marR="0" lvl="0" indent="-457200" algn="just"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12. </a:t>
            </a:r>
            <a:r>
              <a:rPr kumimoji="0" lang="en-US"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Evaluate healthy school activities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periodically to assess progress toward achieving your goals and objectives and use results to revise, improve and strengthen your program</a:t>
            </a:r>
          </a:p>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 name="مستطيل 7"/>
          <p:cNvSpPr/>
          <p:nvPr/>
        </p:nvSpPr>
        <p:spPr>
          <a:xfrm>
            <a:off x="1331640" y="548680"/>
            <a:ext cx="5256584"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b="1" dirty="0" smtClean="0">
                <a:latin typeface="Times New Roman" pitchFamily="18" charset="0"/>
                <a:cs typeface="Times New Roman" pitchFamily="18" charset="0"/>
              </a:rPr>
              <a:t>  12 Actions for Schools Health Promotion </a:t>
            </a:r>
            <a:endParaRPr lang="en-US" dirty="0"/>
          </a:p>
        </p:txBody>
      </p:sp>
    </p:spTree>
  </p:cSld>
  <p:clrMapOvr>
    <a:masterClrMapping/>
  </p:clrMapOvr>
  <p:transition>
    <p:push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a:xfrm>
            <a:off x="-32" y="6565945"/>
            <a:ext cx="2500330" cy="292055"/>
          </a:xfrm>
        </p:spPr>
        <p:txBody>
          <a:bodyPr/>
          <a:lstStyle/>
          <a:p>
            <a:pPr>
              <a:defRPr/>
            </a:pPr>
            <a:r>
              <a:rPr lang="ar-SA" dirty="0" smtClean="0"/>
              <a:t>JOHALISCOOHE2015_2018</a:t>
            </a:r>
            <a:endParaRPr lang="en-US" dirty="0"/>
          </a:p>
        </p:txBody>
      </p:sp>
      <p:sp>
        <p:nvSpPr>
          <p:cNvPr id="5" name="عنصر نائب للتذييل 4"/>
          <p:cNvSpPr>
            <a:spLocks noGrp="1"/>
          </p:cNvSpPr>
          <p:nvPr>
            <p:ph type="ftr" sz="quarter" idx="11"/>
          </p:nvPr>
        </p:nvSpPr>
        <p:spPr>
          <a:xfrm>
            <a:off x="3429000" y="6602415"/>
            <a:ext cx="2895600" cy="255609"/>
          </a:xfrm>
        </p:spPr>
        <p:txBody>
          <a:bodyPr/>
          <a:lstStyle/>
          <a:p>
            <a:pPr>
              <a:defRPr/>
            </a:pPr>
            <a:r>
              <a:rPr lang="en-US" dirty="0" smtClean="0"/>
              <a:t>CHS485</a:t>
            </a:r>
            <a:endParaRPr lang="en-US" dirty="0"/>
          </a:p>
        </p:txBody>
      </p:sp>
      <p:sp>
        <p:nvSpPr>
          <p:cNvPr id="6" name="عنصر نائب لرقم الشريحة 5"/>
          <p:cNvSpPr>
            <a:spLocks noGrp="1"/>
          </p:cNvSpPr>
          <p:nvPr>
            <p:ph type="sldNum" sz="quarter" idx="12"/>
          </p:nvPr>
        </p:nvSpPr>
        <p:spPr>
          <a:xfrm>
            <a:off x="8072462" y="6310336"/>
            <a:ext cx="766738" cy="476250"/>
          </a:xfrm>
        </p:spPr>
        <p:txBody>
          <a:bodyPr/>
          <a:lstStyle/>
          <a:p>
            <a:pPr>
              <a:defRPr/>
            </a:pPr>
            <a:fld id="{978C93D2-0CD3-44E6-B74B-98515F7048D2}" type="slidenum">
              <a:rPr lang="ar-SA" smtClean="0"/>
              <a:pPr>
                <a:defRPr/>
              </a:pPr>
              <a:t>68</a:t>
            </a:fld>
            <a:endParaRPr lang="en-US"/>
          </a:p>
        </p:txBody>
      </p:sp>
      <p:pic>
        <p:nvPicPr>
          <p:cNvPr id="10242" name="Picture 2" descr="http://www.cdc.gov/healthyyouth/npao/images/Tips_for_Teachers_TAG508_Page1_thumb.jpg"/>
          <p:cNvPicPr>
            <a:picLocks noChangeAspect="1" noChangeArrowheads="1"/>
          </p:cNvPicPr>
          <p:nvPr/>
        </p:nvPicPr>
        <p:blipFill>
          <a:blip r:embed="rId2" cstate="print"/>
          <a:srcRect/>
          <a:stretch>
            <a:fillRect/>
          </a:stretch>
        </p:blipFill>
        <p:spPr bwMode="auto">
          <a:xfrm>
            <a:off x="1000100" y="303587"/>
            <a:ext cx="6429420" cy="2553909"/>
          </a:xfrm>
          <a:prstGeom prst="rect">
            <a:avLst/>
          </a:prstGeom>
          <a:noFill/>
        </p:spPr>
      </p:pic>
      <p:sp>
        <p:nvSpPr>
          <p:cNvPr id="9" name="مستطيل 8"/>
          <p:cNvSpPr/>
          <p:nvPr/>
        </p:nvSpPr>
        <p:spPr>
          <a:xfrm rot="5400000">
            <a:off x="6182672" y="2433246"/>
            <a:ext cx="5286413" cy="276999"/>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200" dirty="0" smtClean="0">
                <a:hlinkClick r:id="rId3"/>
              </a:rPr>
              <a:t>http://www.cdc.gov/healthyyouth/npao/pdf/Tips_for_Teachers_TAG508.pdf</a:t>
            </a:r>
            <a:r>
              <a:rPr lang="en-US" sz="1200" dirty="0" smtClean="0"/>
              <a:t>   </a:t>
            </a:r>
            <a:endParaRPr lang="en-US" sz="1200" dirty="0"/>
          </a:p>
        </p:txBody>
      </p:sp>
      <p:sp>
        <p:nvSpPr>
          <p:cNvPr id="7" name="مستطيل 6"/>
          <p:cNvSpPr/>
          <p:nvPr/>
        </p:nvSpPr>
        <p:spPr>
          <a:xfrm>
            <a:off x="2928926" y="-71462"/>
            <a:ext cx="2617255" cy="369332"/>
          </a:xfrm>
          <a:prstGeom prst="rect">
            <a:avLst/>
          </a:prstGeom>
          <a:solidFill>
            <a:schemeClr val="bg2"/>
          </a:solidFill>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en-US" dirty="0" err="1" smtClean="0">
                <a:ln>
                  <a:solidFill>
                    <a:schemeClr val="tx1"/>
                  </a:solidFill>
                </a:ln>
                <a:solidFill>
                  <a:schemeClr val="tx1"/>
                </a:solidFill>
                <a:latin typeface="+mj-lt"/>
                <a:hlinkClick r:id="rId3"/>
              </a:rPr>
              <a:t>Tips_for_SCOOHE</a:t>
            </a:r>
            <a:r>
              <a:rPr lang="en-US" dirty="0" smtClean="0">
                <a:ln>
                  <a:solidFill>
                    <a:schemeClr val="tx1"/>
                  </a:solidFill>
                </a:ln>
                <a:solidFill>
                  <a:schemeClr val="tx1"/>
                </a:solidFill>
                <a:latin typeface="+mj-lt"/>
                <a:hlinkClick r:id="rId3"/>
              </a:rPr>
              <a:t> .</a:t>
            </a:r>
            <a:endParaRPr lang="ar-SA" dirty="0">
              <a:ln>
                <a:solidFill>
                  <a:schemeClr val="tx1"/>
                </a:solidFill>
              </a:ln>
              <a:solidFill>
                <a:schemeClr val="tx1"/>
              </a:solidFill>
              <a:latin typeface="+mj-lt"/>
            </a:endParaRPr>
          </a:p>
        </p:txBody>
      </p:sp>
      <p:sp>
        <p:nvSpPr>
          <p:cNvPr id="10" name="مستطيل 9"/>
          <p:cNvSpPr/>
          <p:nvPr/>
        </p:nvSpPr>
        <p:spPr>
          <a:xfrm>
            <a:off x="71406" y="2857496"/>
            <a:ext cx="3786214"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sz="1600" b="1" dirty="0" smtClean="0"/>
              <a:t>Allow Access to Drinking Water</a:t>
            </a:r>
            <a:endParaRPr lang="ar-SA" sz="1600" dirty="0"/>
          </a:p>
        </p:txBody>
      </p:sp>
      <p:sp>
        <p:nvSpPr>
          <p:cNvPr id="11" name="مستطيل 10"/>
          <p:cNvSpPr/>
          <p:nvPr/>
        </p:nvSpPr>
        <p:spPr>
          <a:xfrm>
            <a:off x="214314" y="3214686"/>
            <a:ext cx="4786314"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sz="1600" b="1" dirty="0" smtClean="0"/>
              <a:t>Use Student Rewards that Support Health </a:t>
            </a:r>
            <a:endParaRPr lang="ar-SA" sz="1600" dirty="0"/>
          </a:p>
        </p:txBody>
      </p:sp>
      <p:sp>
        <p:nvSpPr>
          <p:cNvPr id="12" name="مستطيل 11"/>
          <p:cNvSpPr/>
          <p:nvPr/>
        </p:nvSpPr>
        <p:spPr>
          <a:xfrm>
            <a:off x="357158" y="3590512"/>
            <a:ext cx="5786462"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600" b="1" dirty="0" smtClean="0"/>
              <a:t>Make Celebrations and Fundraisers Healthier </a:t>
            </a:r>
            <a:endParaRPr lang="ar-SA" sz="1600" dirty="0"/>
          </a:p>
        </p:txBody>
      </p:sp>
      <p:sp>
        <p:nvSpPr>
          <p:cNvPr id="13" name="مستطيل 12"/>
          <p:cNvSpPr/>
          <p:nvPr/>
        </p:nvSpPr>
        <p:spPr>
          <a:xfrm>
            <a:off x="571472" y="3929066"/>
            <a:ext cx="4572000" cy="338554"/>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l" rtl="0"/>
            <a:r>
              <a:rPr lang="en-US" sz="1600" b="1" dirty="0" smtClean="0"/>
              <a:t>Create A Physically Active Classroom</a:t>
            </a:r>
            <a:endParaRPr lang="ar-SA" sz="1600" dirty="0"/>
          </a:p>
        </p:txBody>
      </p:sp>
      <p:sp>
        <p:nvSpPr>
          <p:cNvPr id="14" name="مستطيل 13"/>
          <p:cNvSpPr/>
          <p:nvPr/>
        </p:nvSpPr>
        <p:spPr>
          <a:xfrm>
            <a:off x="785786" y="4286256"/>
            <a:ext cx="4572000" cy="338554"/>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lgn="l" rtl="0"/>
            <a:r>
              <a:rPr lang="en-US" sz="1600" b="1" dirty="0" smtClean="0"/>
              <a:t>Make Recess Part of Each School Day </a:t>
            </a:r>
            <a:endParaRPr lang="ar-SA" sz="1600" dirty="0"/>
          </a:p>
        </p:txBody>
      </p:sp>
      <p:sp>
        <p:nvSpPr>
          <p:cNvPr id="15" name="مستطيل 14"/>
          <p:cNvSpPr/>
          <p:nvPr/>
        </p:nvSpPr>
        <p:spPr>
          <a:xfrm>
            <a:off x="928662" y="4572008"/>
            <a:ext cx="4572000" cy="338554"/>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l" rtl="0"/>
            <a:r>
              <a:rPr lang="en-US" sz="1600" b="1" dirty="0" smtClean="0"/>
              <a:t>Do Not Use Physical Activity as Punishment</a:t>
            </a:r>
            <a:endParaRPr lang="ar-SA" sz="1600" dirty="0"/>
          </a:p>
        </p:txBody>
      </p:sp>
      <p:sp>
        <p:nvSpPr>
          <p:cNvPr id="16" name="مستطيل 15"/>
          <p:cNvSpPr/>
          <p:nvPr/>
        </p:nvSpPr>
        <p:spPr>
          <a:xfrm>
            <a:off x="1142976" y="4857760"/>
            <a:ext cx="7286676"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600" dirty="0" smtClean="0"/>
              <a:t>I</a:t>
            </a:r>
            <a:r>
              <a:rPr lang="en-US" sz="1600" b="1" dirty="0" smtClean="0"/>
              <a:t>nclude Healthy Eating and Physical Activity Topics in Health Education</a:t>
            </a:r>
            <a:endParaRPr lang="ar-SA" sz="1600" dirty="0"/>
          </a:p>
        </p:txBody>
      </p:sp>
      <p:sp>
        <p:nvSpPr>
          <p:cNvPr id="17" name="مستطيل 16"/>
          <p:cNvSpPr/>
          <p:nvPr/>
        </p:nvSpPr>
        <p:spPr>
          <a:xfrm>
            <a:off x="1428744" y="5162148"/>
            <a:ext cx="5286396"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600" b="1" dirty="0" smtClean="0"/>
              <a:t>Watch Out for Student Weight Concerns and Stigma</a:t>
            </a:r>
            <a:endParaRPr lang="ar-SA" sz="1600" dirty="0"/>
          </a:p>
        </p:txBody>
      </p:sp>
      <p:sp>
        <p:nvSpPr>
          <p:cNvPr id="18" name="مستطيل 17"/>
          <p:cNvSpPr/>
          <p:nvPr/>
        </p:nvSpPr>
        <p:spPr>
          <a:xfrm>
            <a:off x="1428760" y="5519338"/>
            <a:ext cx="7358082"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sz="1600" dirty="0" smtClean="0"/>
              <a:t>E</a:t>
            </a:r>
            <a:r>
              <a:rPr lang="en-US" sz="1600" b="1" dirty="0" smtClean="0"/>
              <a:t>ncourage Students to Participate in School Physical Activity Program</a:t>
            </a:r>
            <a:endParaRPr lang="ar-SA" sz="1600" dirty="0"/>
          </a:p>
        </p:txBody>
      </p:sp>
      <p:sp>
        <p:nvSpPr>
          <p:cNvPr id="19" name="مستطيل 18"/>
          <p:cNvSpPr/>
          <p:nvPr/>
        </p:nvSpPr>
        <p:spPr>
          <a:xfrm>
            <a:off x="1571604" y="5876528"/>
            <a:ext cx="2786082"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600" dirty="0" smtClean="0"/>
              <a:t>B</a:t>
            </a:r>
            <a:r>
              <a:rPr lang="en-US" sz="1600" b="1" dirty="0" smtClean="0"/>
              <a:t>e a Healthy Role Model </a:t>
            </a:r>
            <a:endParaRPr lang="ar-SA" sz="1600" dirty="0"/>
          </a:p>
        </p:txBody>
      </p:sp>
      <p:sp>
        <p:nvSpPr>
          <p:cNvPr id="20" name="مستطيل 19"/>
          <p:cNvSpPr/>
          <p:nvPr/>
        </p:nvSpPr>
        <p:spPr>
          <a:xfrm>
            <a:off x="1785918" y="6233718"/>
            <a:ext cx="5286412"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600" dirty="0" smtClean="0"/>
              <a:t>B</a:t>
            </a:r>
            <a:r>
              <a:rPr lang="en-US" sz="1600" b="1" dirty="0" smtClean="0"/>
              <a:t>ecome Familiar with Your School’s Health Policies</a:t>
            </a:r>
            <a:endParaRPr lang="ar-SA" sz="1600" dirty="0"/>
          </a:p>
        </p:txBody>
      </p:sp>
      <p:sp>
        <p:nvSpPr>
          <p:cNvPr id="21" name="مستطيل 20"/>
          <p:cNvSpPr/>
          <p:nvPr/>
        </p:nvSpPr>
        <p:spPr>
          <a:xfrm rot="5400000">
            <a:off x="5910623" y="2410178"/>
            <a:ext cx="5072082" cy="25172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sz="1050" dirty="0" smtClean="0">
                <a:hlinkClick r:id="rId3"/>
              </a:rPr>
              <a:t>http://www.cdc.gov/healthyyouth/npao/pdf/Tips_for_Teachers_TAG508.pdf</a:t>
            </a:r>
            <a:r>
              <a:rPr lang="en-US" sz="1050" dirty="0" smtClean="0"/>
              <a:t> </a:t>
            </a:r>
            <a:endParaRPr lang="ar-SA" sz="1050" dirty="0"/>
          </a:p>
        </p:txBody>
      </p:sp>
    </p:spTree>
  </p:cSld>
  <p:clrMapOvr>
    <a:masterClrMapping/>
  </p:clrMapOvr>
  <p:transition>
    <p:push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8596" y="357166"/>
            <a:ext cx="8385175" cy="500066"/>
          </a:xfrm>
        </p:spPr>
        <p:style>
          <a:lnRef idx="2">
            <a:schemeClr val="accent1"/>
          </a:lnRef>
          <a:fillRef idx="1">
            <a:schemeClr val="lt1"/>
          </a:fillRef>
          <a:effectRef idx="0">
            <a:schemeClr val="accent1"/>
          </a:effectRef>
          <a:fontRef idx="minor">
            <a:schemeClr val="dk1"/>
          </a:fontRef>
        </p:style>
        <p:txBody>
          <a:bodyPr/>
          <a:lstStyle/>
          <a:p>
            <a:pPr algn="ctr"/>
            <a:r>
              <a:rPr lang="en-US" sz="2800" dirty="0" smtClean="0"/>
              <a:t>Further Sources _ References </a:t>
            </a:r>
            <a:endParaRPr lang="ar-SA" sz="2800" dirty="0"/>
          </a:p>
        </p:txBody>
      </p:sp>
      <p:sp>
        <p:nvSpPr>
          <p:cNvPr id="4" name="عنصر نائب للتاريخ 3"/>
          <p:cNvSpPr>
            <a:spLocks noGrp="1"/>
          </p:cNvSpPr>
          <p:nvPr>
            <p:ph type="dt" sz="half" idx="10"/>
          </p:nvPr>
        </p:nvSpPr>
        <p:spPr/>
        <p:txBody>
          <a:bodyPr/>
          <a:lstStyle/>
          <a:p>
            <a:pPr>
              <a:defRPr/>
            </a:pPr>
            <a:r>
              <a:rPr lang="ar-SA" smtClean="0"/>
              <a:t>JOHALISCOOHE2015_2018</a:t>
            </a:r>
            <a:endParaRPr lang="en-US"/>
          </a:p>
        </p:txBody>
      </p:sp>
      <p:sp>
        <p:nvSpPr>
          <p:cNvPr id="5" name="عنصر نائب للتذييل 4"/>
          <p:cNvSpPr>
            <a:spLocks noGrp="1"/>
          </p:cNvSpPr>
          <p:nvPr>
            <p:ph type="ftr" sz="quarter" idx="11"/>
          </p:nvPr>
        </p:nvSpPr>
        <p:spPr/>
        <p:txBody>
          <a:bodyPr/>
          <a:lstStyle/>
          <a:p>
            <a:pPr>
              <a:defRPr/>
            </a:pPr>
            <a:r>
              <a:rPr lang="en-US" smtClean="0"/>
              <a:t>CHS485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69</a:t>
            </a:fld>
            <a:endParaRPr lang="en-US"/>
          </a:p>
        </p:txBody>
      </p:sp>
      <p:sp>
        <p:nvSpPr>
          <p:cNvPr id="7" name="مستطيل 6"/>
          <p:cNvSpPr/>
          <p:nvPr/>
        </p:nvSpPr>
        <p:spPr>
          <a:xfrm>
            <a:off x="1643042" y="1643050"/>
            <a:ext cx="5214974"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b="1" dirty="0" smtClean="0"/>
              <a:t>Role of an Elementary School Counselor </a:t>
            </a:r>
            <a:endParaRPr lang="en-US" b="1" dirty="0"/>
          </a:p>
        </p:txBody>
      </p:sp>
      <p:sp>
        <p:nvSpPr>
          <p:cNvPr id="8" name="مستطيل 7"/>
          <p:cNvSpPr/>
          <p:nvPr/>
        </p:nvSpPr>
        <p:spPr>
          <a:xfrm>
            <a:off x="2143108" y="2571744"/>
            <a:ext cx="4071966" cy="276999"/>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sz="1200" dirty="0" smtClean="0">
                <a:hlinkClick r:id="rId2"/>
              </a:rPr>
              <a:t>https://www.youtube.com/watch?v=aN0Q-R6Ruw8</a:t>
            </a:r>
            <a:r>
              <a:rPr lang="en-US" sz="1200" dirty="0" smtClean="0"/>
              <a:t> </a:t>
            </a:r>
            <a:endParaRPr lang="ar-SA" sz="1200" dirty="0"/>
          </a:p>
        </p:txBody>
      </p:sp>
      <p:sp>
        <p:nvSpPr>
          <p:cNvPr id="9" name="مستطيل 8"/>
          <p:cNvSpPr/>
          <p:nvPr/>
        </p:nvSpPr>
        <p:spPr>
          <a:xfrm>
            <a:off x="2571736" y="3571876"/>
            <a:ext cx="3467680"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https://twitter.com/school1health</a:t>
            </a:r>
            <a:endParaRPr lang="ar-SA" dirty="0"/>
          </a:p>
        </p:txBody>
      </p:sp>
      <p:sp>
        <p:nvSpPr>
          <p:cNvPr id="10" name="مستطيل 9"/>
          <p:cNvSpPr/>
          <p:nvPr/>
        </p:nvSpPr>
        <p:spPr>
          <a:xfrm>
            <a:off x="2928926" y="4786322"/>
            <a:ext cx="2775182"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https://twitter.com/sbh4all</a:t>
            </a:r>
            <a:endParaRPr lang="ar-SA" dirty="0"/>
          </a:p>
        </p:txBody>
      </p:sp>
    </p:spTree>
  </p:cSld>
  <p:clrMapOvr>
    <a:masterClrMapping/>
  </p:clrMapOvr>
  <p:transition>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JOHALISCOOHE2015_2018</a:t>
            </a:r>
            <a:endParaRPr lang="en-US"/>
          </a:p>
        </p:txBody>
      </p:sp>
      <p:sp>
        <p:nvSpPr>
          <p:cNvPr id="6" name="عنصر نائب للتذييل 4"/>
          <p:cNvSpPr>
            <a:spLocks noGrp="1"/>
          </p:cNvSpPr>
          <p:nvPr>
            <p:ph type="ftr" sz="quarter" idx="11"/>
          </p:nvPr>
        </p:nvSpPr>
        <p:spPr>
          <a:xfrm>
            <a:off x="2972544" y="6605265"/>
            <a:ext cx="2895600" cy="208111"/>
          </a:xfrm>
        </p:spPr>
        <p:txBody>
          <a:bodyPr/>
          <a:lstStyle/>
          <a:p>
            <a:pPr>
              <a:defRPr/>
            </a:pPr>
            <a:r>
              <a:rPr lang="en-US" sz="1100" smtClean="0"/>
              <a:t>CHS485</a:t>
            </a:r>
            <a:endParaRPr lang="en-US" sz="1100" dirty="0"/>
          </a:p>
        </p:txBody>
      </p:sp>
      <p:sp>
        <p:nvSpPr>
          <p:cNvPr id="7" name="عنصر نائب لرقم الشريحة 5"/>
          <p:cNvSpPr>
            <a:spLocks noGrp="1"/>
          </p:cNvSpPr>
          <p:nvPr>
            <p:ph type="sldNum" sz="quarter" idx="12"/>
          </p:nvPr>
        </p:nvSpPr>
        <p:spPr/>
        <p:txBody>
          <a:bodyPr/>
          <a:lstStyle/>
          <a:p>
            <a:pPr>
              <a:defRPr/>
            </a:pPr>
            <a:fld id="{5C735FC1-5124-49F7-B344-62A5AEFA74D0}" type="slidenum">
              <a:rPr lang="ar-SA"/>
              <a:pPr>
                <a:defRPr/>
              </a:pPr>
              <a:t>7</a:t>
            </a:fld>
            <a:endParaRPr lang="en-US" dirty="0"/>
          </a:p>
        </p:txBody>
      </p:sp>
      <p:sp>
        <p:nvSpPr>
          <p:cNvPr id="176130" name="Rectangle 2"/>
          <p:cNvSpPr>
            <a:spLocks noGrp="1" noRot="1" noChangeArrowheads="1"/>
          </p:cNvSpPr>
          <p:nvPr>
            <p:ph type="title"/>
          </p:nvPr>
        </p:nvSpPr>
        <p:spPr>
          <a:xfrm>
            <a:off x="1187450" y="-27384"/>
            <a:ext cx="6912942" cy="381000"/>
          </a:xfrm>
        </p:spPr>
        <p:style>
          <a:lnRef idx="2">
            <a:schemeClr val="accent2"/>
          </a:lnRef>
          <a:fillRef idx="1">
            <a:schemeClr val="lt1"/>
          </a:fillRef>
          <a:effectRef idx="0">
            <a:schemeClr val="accent2"/>
          </a:effectRef>
          <a:fontRef idx="minor">
            <a:schemeClr val="dk1"/>
          </a:fontRef>
        </p:style>
        <p:txBody>
          <a:bodyPr/>
          <a:lstStyle/>
          <a:p>
            <a:pPr algn="ctr" rtl="0" eaLnBrk="1" hangingPunct="1">
              <a:defRPr/>
            </a:pPr>
            <a:r>
              <a:rPr lang="en-US" sz="1600" i="1" dirty="0" smtClean="0">
                <a:latin typeface="Bodoni MT Black" pitchFamily="18" charset="0"/>
              </a:rPr>
              <a:t>Course Teaching and Learning Objectives &amp; Outcomes </a:t>
            </a:r>
            <a:endParaRPr lang="en-US" sz="1600" b="0" i="1" dirty="0" smtClean="0"/>
          </a:p>
        </p:txBody>
      </p:sp>
      <p:sp>
        <p:nvSpPr>
          <p:cNvPr id="176131" name="Rectangle 3"/>
          <p:cNvSpPr>
            <a:spLocks noGrp="1" noRot="1" noChangeArrowheads="1"/>
          </p:cNvSpPr>
          <p:nvPr>
            <p:ph type="body" idx="1"/>
          </p:nvPr>
        </p:nvSpPr>
        <p:spPr>
          <a:xfrm>
            <a:off x="179512" y="332656"/>
            <a:ext cx="8640960" cy="5976664"/>
          </a:xfrm>
        </p:spPr>
        <p:style>
          <a:lnRef idx="2">
            <a:schemeClr val="accent2"/>
          </a:lnRef>
          <a:fillRef idx="1">
            <a:schemeClr val="lt1"/>
          </a:fillRef>
          <a:effectRef idx="0">
            <a:schemeClr val="accent2"/>
          </a:effectRef>
          <a:fontRef idx="minor">
            <a:schemeClr val="dk1"/>
          </a:fontRef>
        </p:style>
        <p:txBody>
          <a:bodyPr/>
          <a:lstStyle/>
          <a:p>
            <a:pPr algn="just" rtl="0">
              <a:buNone/>
            </a:pPr>
            <a:r>
              <a:rPr lang="en-US" sz="1200" dirty="0" smtClean="0"/>
              <a:t>King Saud University \ College of Applied Medical Sciences</a:t>
            </a:r>
          </a:p>
          <a:p>
            <a:pPr algn="just" rtl="0">
              <a:buNone/>
            </a:pPr>
            <a:r>
              <a:rPr lang="en-US" sz="1600" b="1" dirty="0" smtClean="0"/>
              <a:t>Content of the course:</a:t>
            </a:r>
            <a:endParaRPr lang="en-US" sz="1600" dirty="0" smtClean="0"/>
          </a:p>
          <a:p>
            <a:pPr algn="just" rtl="0">
              <a:buNone/>
            </a:pPr>
            <a:r>
              <a:rPr lang="en-US" sz="1600" dirty="0" smtClean="0"/>
              <a:t>In addition to the general introductory and historical overview, the written official topics are: </a:t>
            </a:r>
          </a:p>
          <a:p>
            <a:pPr lvl="0" algn="just" rtl="0"/>
            <a:r>
              <a:rPr lang="en-US" sz="1800" dirty="0" smtClean="0"/>
              <a:t> Introduction/Rationale/CDC priority areas of school Health education</a:t>
            </a:r>
          </a:p>
          <a:p>
            <a:pPr lvl="0" algn="just" rtl="0"/>
            <a:r>
              <a:rPr lang="en-US" sz="1800" dirty="0" smtClean="0"/>
              <a:t> The quality criteria of the eight components of the comprehensive of school health program</a:t>
            </a:r>
          </a:p>
          <a:p>
            <a:pPr lvl="0" algn="just" rtl="0"/>
            <a:r>
              <a:rPr lang="en-US" sz="1800" dirty="0" smtClean="0"/>
              <a:t>The role of health educator, school nurse, teacher, and other team members in school health Sequential developmentally appropriate health education program and authentic learning</a:t>
            </a:r>
          </a:p>
          <a:p>
            <a:pPr lvl="0" algn="just" rtl="0"/>
            <a:r>
              <a:rPr lang="en-US" sz="1800" dirty="0" smtClean="0"/>
              <a:t>School health services/Emphasis on health appraisals</a:t>
            </a:r>
          </a:p>
          <a:p>
            <a:pPr lvl="0" algn="just" rtl="0"/>
            <a:r>
              <a:rPr lang="en-US" sz="1800" dirty="0" smtClean="0"/>
              <a:t> Preventive aspects, emergency programs, remedial aspects</a:t>
            </a:r>
          </a:p>
          <a:p>
            <a:pPr lvl="0" algn="just" rtl="0"/>
            <a:r>
              <a:rPr lang="en-US" sz="1800" dirty="0" smtClean="0"/>
              <a:t>School nutrition and food services/ - School physical education Community resources and support; school, family and community health Psychosocial skills for school children/Emotional health</a:t>
            </a:r>
          </a:p>
          <a:p>
            <a:pPr lvl="0" algn="just" rtl="0"/>
            <a:r>
              <a:rPr lang="en-US" sz="1800" dirty="0" smtClean="0"/>
              <a:t>Smoking, Drug abuse in schools-</a:t>
            </a:r>
          </a:p>
          <a:p>
            <a:pPr lvl="0" algn="just" rtl="0"/>
            <a:r>
              <a:rPr lang="en-US" sz="1800" dirty="0" smtClean="0"/>
              <a:t>Intentional /Unintentional injuries</a:t>
            </a:r>
          </a:p>
          <a:p>
            <a:pPr lvl="0" algn="just" rtl="0"/>
            <a:r>
              <a:rPr lang="en-US" sz="1800" dirty="0" smtClean="0"/>
              <a:t>Sexual health and-Sexually transmitted diseases</a:t>
            </a:r>
          </a:p>
          <a:p>
            <a:pPr lvl="0" algn="just" rtl="0"/>
            <a:r>
              <a:rPr lang="en-US" sz="1800" dirty="0" smtClean="0"/>
              <a:t>Dealing with chronically ill students: epilepsy, diabetes, asthma</a:t>
            </a:r>
          </a:p>
          <a:p>
            <a:pPr lvl="0" algn="just" rtl="0"/>
            <a:r>
              <a:rPr lang="en-US" sz="1800" dirty="0" smtClean="0"/>
              <a:t>Health promotion school /Safe school environment</a:t>
            </a:r>
          </a:p>
          <a:p>
            <a:pPr marL="609600" indent="-431800" algn="just" rtl="0" eaLnBrk="1" hangingPunct="1">
              <a:lnSpc>
                <a:spcPct val="80000"/>
              </a:lnSpc>
              <a:buNone/>
              <a:defRPr/>
            </a:pPr>
            <a:endParaRPr lang="en-US" sz="2000" i="1" dirty="0" smtClean="0">
              <a:latin typeface="Times New Roman" pitchFamily="18" charset="0"/>
              <a:cs typeface="Times New Roman" pitchFamily="18" charset="0"/>
            </a:endParaRPr>
          </a:p>
          <a:p>
            <a:pPr marL="609600" indent="-431800" algn="just" rtl="0" eaLnBrk="1" hangingPunct="1">
              <a:lnSpc>
                <a:spcPct val="80000"/>
              </a:lnSpc>
              <a:buFont typeface="Wingdings" pitchFamily="2" charset="2"/>
              <a:buNone/>
              <a:defRPr/>
            </a:pPr>
            <a:endParaRPr lang="en-US" sz="2000" i="1" dirty="0" smtClean="0">
              <a:latin typeface="Times New Roman" pitchFamily="18" charset="0"/>
              <a:cs typeface="Times New Roman" pitchFamily="18" charset="0"/>
            </a:endParaRPr>
          </a:p>
          <a:p>
            <a:pPr marL="609600" indent="-431800" algn="just" rtl="0" eaLnBrk="1" hangingPunct="1">
              <a:lnSpc>
                <a:spcPct val="80000"/>
              </a:lnSpc>
              <a:buFont typeface="Wingdings" pitchFamily="2" charset="2"/>
              <a:buNone/>
              <a:defRPr/>
            </a:pPr>
            <a:endParaRPr lang="en-US" sz="2000" i="1" dirty="0" smtClean="0">
              <a:latin typeface="Times New Roman" pitchFamily="18" charset="0"/>
              <a:cs typeface="Times New Roman" pitchFamily="18" charset="0"/>
            </a:endParaRPr>
          </a:p>
        </p:txBody>
      </p:sp>
      <p:sp>
        <p:nvSpPr>
          <p:cNvPr id="178177" name="Rectangle 1"/>
          <p:cNvSpPr>
            <a:spLocks noChangeArrowheads="1"/>
          </p:cNvSpPr>
          <p:nvPr/>
        </p:nvSpPr>
        <p:spPr bwMode="auto">
          <a:xfrm>
            <a:off x="2915816" y="6343436"/>
            <a:ext cx="3193503" cy="24622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TimesNewRoman"/>
                <a:ea typeface="Calibri" pitchFamily="34" charset="0"/>
                <a:cs typeface="Arial" pitchFamily="34" charset="0"/>
              </a:rPr>
              <a:t>Source : CHS 487 CHS Quality Committee Syllabus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مستطيل 7"/>
          <p:cNvSpPr/>
          <p:nvPr/>
        </p:nvSpPr>
        <p:spPr>
          <a:xfrm>
            <a:off x="827584" y="6604084"/>
            <a:ext cx="6858000" cy="25391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050" dirty="0" smtClean="0">
                <a:solidFill>
                  <a:schemeClr val="bg2">
                    <a:lumMod val="75000"/>
                  </a:schemeClr>
                </a:solidFill>
              </a:rPr>
              <a:t>http://colleges.ksu.edu.sa/AppliedMedicalSciences/CommunityHealthSciences/Documents/CHHE[1].pdf</a:t>
            </a:r>
            <a:endParaRPr lang="en-US" sz="1050" dirty="0">
              <a:solidFill>
                <a:schemeClr val="bg2">
                  <a:lumMod val="75000"/>
                </a:schemeClr>
              </a:solidFill>
            </a:endParaRPr>
          </a:p>
        </p:txBody>
      </p:sp>
      <p:sp>
        <p:nvSpPr>
          <p:cNvPr id="9" name="Rectangle 1"/>
          <p:cNvSpPr>
            <a:spLocks noChangeArrowheads="1"/>
          </p:cNvSpPr>
          <p:nvPr/>
        </p:nvSpPr>
        <p:spPr bwMode="auto">
          <a:xfrm>
            <a:off x="4427984" y="4293096"/>
            <a:ext cx="4283968" cy="877163"/>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bg2"/>
                </a:solidFill>
                <a:effectLst/>
                <a:latin typeface="TimesNewRoman,Bold"/>
                <a:ea typeface="Calibri" pitchFamily="34" charset="0"/>
                <a:cs typeface="Arial" pitchFamily="34" charset="0"/>
              </a:rPr>
              <a:t>Examination:</a:t>
            </a:r>
            <a:endParaRPr kumimoji="0" lang="en-US" sz="900" b="0" i="0" u="none" strike="noStrike" cap="none" normalizeH="0" baseline="0" dirty="0" smtClean="0">
              <a:ln>
                <a:noFill/>
              </a:ln>
              <a:solidFill>
                <a:schemeClr val="bg2"/>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2"/>
                </a:solidFill>
                <a:effectLst/>
                <a:latin typeface="TimesNewRoman"/>
                <a:ea typeface="Calibri" pitchFamily="34" charset="0"/>
                <a:cs typeface="Arial" pitchFamily="34" charset="0"/>
              </a:rPr>
              <a:t>Written 2 Midterms exam (40%) and final examination (40%) [Objective</a:t>
            </a:r>
            <a:endParaRPr kumimoji="0" lang="en-US" sz="900" b="0" i="0" u="none" strike="noStrike" cap="none" normalizeH="0" baseline="0" dirty="0" smtClean="0">
              <a:ln>
                <a:noFill/>
              </a:ln>
              <a:solidFill>
                <a:schemeClr val="bg2"/>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2"/>
                </a:solidFill>
                <a:effectLst/>
                <a:latin typeface="TimesNewRoman"/>
                <a:ea typeface="Calibri" pitchFamily="34" charset="0"/>
                <a:cs typeface="Arial" pitchFamily="34" charset="0"/>
              </a:rPr>
              <a:t>written examination: true false, multiple choice, matching, short- answer</a:t>
            </a:r>
            <a:endParaRPr kumimoji="0" lang="en-US" sz="900" b="0" i="0" u="none" strike="noStrike" cap="none" normalizeH="0" baseline="0" dirty="0" smtClean="0">
              <a:ln>
                <a:noFill/>
              </a:ln>
              <a:solidFill>
                <a:schemeClr val="bg2"/>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2"/>
                </a:solidFill>
                <a:effectLst/>
                <a:latin typeface="TimesNewRoman"/>
                <a:ea typeface="Calibri" pitchFamily="34" charset="0"/>
                <a:cs typeface="Arial" pitchFamily="34" charset="0"/>
              </a:rPr>
              <a:t>questions] Topic preparation and Presentation (10%), Attendance +</a:t>
            </a:r>
            <a:endParaRPr kumimoji="0" lang="en-US" sz="900" b="0" i="0" u="none" strike="noStrike" cap="none" normalizeH="0" baseline="0" dirty="0" smtClean="0">
              <a:ln>
                <a:noFill/>
              </a:ln>
              <a:solidFill>
                <a:schemeClr val="bg2"/>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2"/>
                </a:solidFill>
                <a:effectLst/>
                <a:latin typeface="TimesNewRoman"/>
                <a:ea typeface="Calibri" pitchFamily="34" charset="0"/>
                <a:cs typeface="Arial" pitchFamily="34" charset="0"/>
              </a:rPr>
              <a:t>participation+ visit (10%)</a:t>
            </a:r>
            <a:endParaRPr kumimoji="0" lang="en-US" sz="1800" b="0" i="0" u="none" strike="noStrike" cap="none" normalizeH="0" baseline="0" dirty="0" smtClean="0">
              <a:ln>
                <a:noFill/>
              </a:ln>
              <a:solidFill>
                <a:schemeClr val="bg2"/>
              </a:solidFill>
              <a:effectLst/>
              <a:latin typeface="Arial" pitchFamily="34" charset="0"/>
              <a:cs typeface="Arial" pitchFamily="34" charset="0"/>
            </a:endParaRPr>
          </a:p>
        </p:txBody>
      </p:sp>
    </p:spTree>
  </p:cSld>
  <p:clrMapOvr>
    <a:masterClrMapping/>
  </p:clrMapOvr>
  <p:transition>
    <p:push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28596" y="3000372"/>
            <a:ext cx="8001056" cy="2571768"/>
          </a:xfrm>
        </p:spPr>
        <p:style>
          <a:lnRef idx="2">
            <a:schemeClr val="accent1"/>
          </a:lnRef>
          <a:fillRef idx="1">
            <a:schemeClr val="lt1"/>
          </a:fillRef>
          <a:effectRef idx="0">
            <a:schemeClr val="accent1"/>
          </a:effectRef>
          <a:fontRef idx="minor">
            <a:schemeClr val="dk1"/>
          </a:fontRef>
        </p:style>
        <p:txBody>
          <a:bodyPr/>
          <a:lstStyle/>
          <a:p>
            <a:pPr algn="ctr" rtl="0" eaLnBrk="1" hangingPunct="1">
              <a:defRPr/>
            </a:pPr>
            <a:r>
              <a:rPr lang="en-US" sz="3600" dirty="0" smtClean="0">
                <a:solidFill>
                  <a:schemeClr val="bg1"/>
                </a:solidFill>
              </a:rPr>
              <a:t>My Best Wishes to be: </a:t>
            </a:r>
            <a:br>
              <a:rPr lang="en-US" sz="3600" dirty="0" smtClean="0">
                <a:solidFill>
                  <a:schemeClr val="bg1"/>
                </a:solidFill>
              </a:rPr>
            </a:br>
            <a:r>
              <a:rPr lang="en-US" sz="3600" dirty="0" smtClean="0">
                <a:solidFill>
                  <a:schemeClr val="bg1"/>
                </a:solidFill>
              </a:rPr>
              <a:t> </a:t>
            </a:r>
            <a:r>
              <a:rPr lang="en-US" sz="2400" i="1" dirty="0" smtClean="0">
                <a:solidFill>
                  <a:schemeClr val="bg1"/>
                </a:solidFill>
              </a:rPr>
              <a:t>Positive Smart </a:t>
            </a:r>
            <a:r>
              <a:rPr lang="en-US" sz="2400" i="1" dirty="0" smtClean="0">
                <a:solidFill>
                  <a:schemeClr val="bg1"/>
                </a:solidFill>
                <a:latin typeface="Arial"/>
              </a:rPr>
              <a:t>“</a:t>
            </a:r>
            <a:r>
              <a:rPr lang="en-US" sz="2400" i="1" dirty="0" smtClean="0">
                <a:solidFill>
                  <a:schemeClr val="bg1"/>
                </a:solidFill>
              </a:rPr>
              <a:t>Real Muslim</a:t>
            </a:r>
            <a:r>
              <a:rPr lang="en-US" sz="2400" i="1" dirty="0" smtClean="0">
                <a:solidFill>
                  <a:schemeClr val="bg1"/>
                </a:solidFill>
                <a:latin typeface="Arial"/>
              </a:rPr>
              <a:t>”</a:t>
            </a:r>
            <a:r>
              <a:rPr lang="en-US" sz="2400" i="1" dirty="0" smtClean="0">
                <a:solidFill>
                  <a:schemeClr val="bg1"/>
                </a:solidFill>
              </a:rPr>
              <a:t>  SCOOHE </a:t>
            </a:r>
            <a:br>
              <a:rPr lang="en-US" sz="2400" i="1" dirty="0" smtClean="0">
                <a:solidFill>
                  <a:schemeClr val="bg1"/>
                </a:solidFill>
              </a:rPr>
            </a:br>
            <a:r>
              <a:rPr lang="ar-SA" sz="2400" i="1" dirty="0" smtClean="0">
                <a:solidFill>
                  <a:schemeClr val="bg1"/>
                </a:solidFill>
              </a:rPr>
              <a:t/>
            </a:r>
            <a:br>
              <a:rPr lang="ar-SA" sz="2400" i="1" dirty="0" smtClean="0">
                <a:solidFill>
                  <a:schemeClr val="bg1"/>
                </a:solidFill>
              </a:rPr>
            </a:br>
            <a:r>
              <a:rPr lang="en-US" sz="2400" i="1" dirty="0" err="1" smtClean="0">
                <a:solidFill>
                  <a:schemeClr val="bg1"/>
                </a:solidFill>
              </a:rPr>
              <a:t>Eisa</a:t>
            </a:r>
            <a:r>
              <a:rPr lang="en-US" sz="2400" i="1" dirty="0" smtClean="0">
                <a:solidFill>
                  <a:schemeClr val="bg1"/>
                </a:solidFill>
              </a:rPr>
              <a:t>  Ali  </a:t>
            </a:r>
            <a:r>
              <a:rPr lang="en-US" sz="2400" i="1" dirty="0" err="1" smtClean="0">
                <a:solidFill>
                  <a:schemeClr val="bg1"/>
                </a:solidFill>
              </a:rPr>
              <a:t>Johali</a:t>
            </a:r>
            <a:r>
              <a:rPr lang="en-US" sz="2400" i="1" dirty="0" smtClean="0">
                <a:solidFill>
                  <a:schemeClr val="bg1"/>
                </a:solidFill>
              </a:rPr>
              <a:t> </a:t>
            </a:r>
            <a:br>
              <a:rPr lang="en-US" sz="2400" i="1" dirty="0" smtClean="0">
                <a:solidFill>
                  <a:schemeClr val="bg1"/>
                </a:solidFill>
              </a:rPr>
            </a:br>
            <a:r>
              <a:rPr lang="en-US" sz="2000" i="1" dirty="0" smtClean="0">
                <a:solidFill>
                  <a:schemeClr val="bg1"/>
                </a:solidFill>
              </a:rPr>
              <a:t>the lecturer; </a:t>
            </a:r>
            <a:r>
              <a:rPr lang="en-US" sz="2000" b="0" i="1" dirty="0" smtClean="0">
                <a:solidFill>
                  <a:schemeClr val="bg1"/>
                </a:solidFill>
              </a:rPr>
              <a:t>Riyadh </a:t>
            </a:r>
            <a:r>
              <a:rPr lang="en-US" sz="2000" i="1" dirty="0" smtClean="0">
                <a:solidFill>
                  <a:schemeClr val="bg1"/>
                </a:solidFill>
              </a:rPr>
              <a:t> August 2016   </a:t>
            </a:r>
            <a:endParaRPr lang="en-US" sz="3600" dirty="0" smtClean="0">
              <a:solidFill>
                <a:schemeClr val="bg1"/>
              </a:solidFill>
            </a:endParaRPr>
          </a:p>
        </p:txBody>
      </p:sp>
      <p:sp>
        <p:nvSpPr>
          <p:cNvPr id="75778" name="عنصر نائب للتاريخ 3"/>
          <p:cNvSpPr>
            <a:spLocks noGrp="1"/>
          </p:cNvSpPr>
          <p:nvPr>
            <p:ph type="dt" sz="half" idx="10"/>
          </p:nvPr>
        </p:nvSpPr>
        <p:spPr>
          <a:xfrm>
            <a:off x="457200" y="6248400"/>
            <a:ext cx="2133600" cy="457200"/>
          </a:xfrm>
          <a:prstGeom prst="rect">
            <a:avLst/>
          </a:prstGeom>
          <a:noFill/>
        </p:spPr>
        <p:txBody>
          <a:bodyPr/>
          <a:lstStyle/>
          <a:p>
            <a:r>
              <a:rPr lang="ar-SA" smtClean="0"/>
              <a:t>Johali ConsumHE 2015_2017</a:t>
            </a:r>
            <a:endParaRPr lang="en-US"/>
          </a:p>
        </p:txBody>
      </p:sp>
      <p:sp>
        <p:nvSpPr>
          <p:cNvPr id="75780" name="عنصر نائب لرقم الشريحة 5"/>
          <p:cNvSpPr>
            <a:spLocks noGrp="1"/>
          </p:cNvSpPr>
          <p:nvPr>
            <p:ph type="sldNum" sz="quarter" idx="12"/>
          </p:nvPr>
        </p:nvSpPr>
        <p:spPr>
          <a:xfrm>
            <a:off x="6553200" y="6248400"/>
            <a:ext cx="2133600" cy="457200"/>
          </a:xfrm>
          <a:prstGeom prst="rect">
            <a:avLst/>
          </a:prstGeom>
          <a:noFill/>
        </p:spPr>
        <p:txBody>
          <a:bodyPr/>
          <a:lstStyle/>
          <a:p>
            <a:fld id="{7C7E3952-FF65-4E55-BF58-5F7180FA75AA}" type="slidenum">
              <a:rPr lang="ar-SA"/>
              <a:pPr/>
              <a:t>70</a:t>
            </a:fld>
            <a:endParaRPr lang="en-US"/>
          </a:p>
        </p:txBody>
      </p:sp>
      <p:sp>
        <p:nvSpPr>
          <p:cNvPr id="7" name="مستطيل 6"/>
          <p:cNvSpPr/>
          <p:nvPr/>
        </p:nvSpPr>
        <p:spPr>
          <a:xfrm>
            <a:off x="3643306" y="500042"/>
            <a:ext cx="1198085"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b="1" dirty="0" smtClean="0"/>
              <a:t>FINALLY </a:t>
            </a:r>
            <a:endParaRPr lang="ar-SA" b="1" dirty="0"/>
          </a:p>
        </p:txBody>
      </p:sp>
      <p:sp>
        <p:nvSpPr>
          <p:cNvPr id="8" name="مستطيل 7"/>
          <p:cNvSpPr/>
          <p:nvPr/>
        </p:nvSpPr>
        <p:spPr>
          <a:xfrm>
            <a:off x="2496682" y="0"/>
            <a:ext cx="3749744"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b="1" dirty="0" err="1" smtClean="0"/>
              <a:t>JohaliSCOOHE</a:t>
            </a:r>
            <a:r>
              <a:rPr lang="en-US" b="1" dirty="0" smtClean="0"/>
              <a:t> 1st2017 Mission </a:t>
            </a:r>
            <a:endParaRPr lang="en-US" b="1" dirty="0"/>
          </a:p>
        </p:txBody>
      </p:sp>
      <p:sp>
        <p:nvSpPr>
          <p:cNvPr id="9" name="مستطيل 8"/>
          <p:cNvSpPr/>
          <p:nvPr/>
        </p:nvSpPr>
        <p:spPr>
          <a:xfrm>
            <a:off x="1571604" y="1571612"/>
            <a:ext cx="5500726" cy="646331"/>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ar-SA" sz="3600" dirty="0" smtClean="0">
                <a:latin typeface="Andalus" pitchFamily="18" charset="-78"/>
                <a:cs typeface="Andalus" pitchFamily="18" charset="-78"/>
              </a:rPr>
              <a:t>كن مثقف صحي مدرسي مبدع  </a:t>
            </a:r>
            <a:endParaRPr lang="ar-SA" sz="3600" dirty="0">
              <a:latin typeface="Andalus" pitchFamily="18" charset="-78"/>
              <a:cs typeface="Andalus" pitchFamily="18" charset="-78"/>
            </a:endParaRPr>
          </a:p>
        </p:txBody>
      </p:sp>
      <p:sp>
        <p:nvSpPr>
          <p:cNvPr id="10" name="عنصر نائب للتذييل 9"/>
          <p:cNvSpPr>
            <a:spLocks noGrp="1"/>
          </p:cNvSpPr>
          <p:nvPr>
            <p:ph type="ftr" sz="quarter" idx="11"/>
          </p:nvPr>
        </p:nvSpPr>
        <p:spPr/>
        <p:txBody>
          <a:bodyPr/>
          <a:lstStyle/>
          <a:p>
            <a:pPr>
              <a:defRPr/>
            </a:pPr>
            <a:r>
              <a:rPr lang="en-US" smtClean="0"/>
              <a:t>CHS488</a:t>
            </a:r>
            <a:endParaRPr lang="en-US"/>
          </a:p>
        </p:txBody>
      </p:sp>
    </p:spTree>
  </p:cSld>
  <p:clrMapOvr>
    <a:masterClrMapping/>
  </p:clrMapOvr>
  <p:transition>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عنصر نائب للتاريخ 3"/>
          <p:cNvSpPr>
            <a:spLocks noGrp="1"/>
          </p:cNvSpPr>
          <p:nvPr>
            <p:ph type="dt" sz="quarter" idx="10"/>
          </p:nvPr>
        </p:nvSpPr>
        <p:spPr>
          <a:xfrm>
            <a:off x="0" y="6577881"/>
            <a:ext cx="1901825" cy="280119"/>
          </a:xfrm>
        </p:spPr>
        <p:txBody>
          <a:bodyPr/>
          <a:lstStyle/>
          <a:p>
            <a:pPr>
              <a:defRPr/>
            </a:pPr>
            <a:r>
              <a:rPr lang="ar-SA" smtClean="0"/>
              <a:t>JOHALISCOOHE2015_2018</a:t>
            </a:r>
            <a:endParaRPr lang="en-US" dirty="0"/>
          </a:p>
        </p:txBody>
      </p:sp>
      <p:sp>
        <p:nvSpPr>
          <p:cNvPr id="51" name="عنصر نائب للتذييل 4"/>
          <p:cNvSpPr>
            <a:spLocks noGrp="1"/>
          </p:cNvSpPr>
          <p:nvPr>
            <p:ph type="ftr" sz="quarter" idx="11"/>
          </p:nvPr>
        </p:nvSpPr>
        <p:spPr>
          <a:xfrm>
            <a:off x="3779912" y="6649889"/>
            <a:ext cx="2895600" cy="208111"/>
          </a:xfrm>
        </p:spPr>
        <p:txBody>
          <a:bodyPr/>
          <a:lstStyle/>
          <a:p>
            <a:pPr>
              <a:defRPr/>
            </a:pPr>
            <a:r>
              <a:rPr lang="en-US" sz="1000" smtClean="0"/>
              <a:t>CHS485</a:t>
            </a:r>
            <a:endParaRPr lang="en-US" sz="1000" dirty="0"/>
          </a:p>
        </p:txBody>
      </p:sp>
      <p:sp>
        <p:nvSpPr>
          <p:cNvPr id="52" name="عنصر نائب لرقم الشريحة 5"/>
          <p:cNvSpPr>
            <a:spLocks noGrp="1"/>
          </p:cNvSpPr>
          <p:nvPr>
            <p:ph type="sldNum" sz="quarter" idx="12"/>
          </p:nvPr>
        </p:nvSpPr>
        <p:spPr/>
        <p:txBody>
          <a:bodyPr/>
          <a:lstStyle/>
          <a:p>
            <a:pPr>
              <a:defRPr/>
            </a:pPr>
            <a:fld id="{E98E067B-267C-41BF-B995-573EC04CE64C}" type="slidenum">
              <a:rPr lang="ar-SA"/>
              <a:pPr>
                <a:defRPr/>
              </a:pPr>
              <a:t>8</a:t>
            </a:fld>
            <a:endParaRPr lang="en-US"/>
          </a:p>
        </p:txBody>
      </p:sp>
      <p:sp>
        <p:nvSpPr>
          <p:cNvPr id="3134" name="Rectangle 62"/>
          <p:cNvSpPr>
            <a:spLocks noGrp="1" noRot="1" noChangeArrowheads="1"/>
          </p:cNvSpPr>
          <p:nvPr>
            <p:ph type="title"/>
          </p:nvPr>
        </p:nvSpPr>
        <p:spPr>
          <a:xfrm>
            <a:off x="1403648" y="47474"/>
            <a:ext cx="6786610" cy="357190"/>
          </a:xfrm>
        </p:spPr>
        <p:style>
          <a:lnRef idx="3">
            <a:schemeClr val="lt1"/>
          </a:lnRef>
          <a:fillRef idx="1">
            <a:schemeClr val="dk1"/>
          </a:fillRef>
          <a:effectRef idx="1">
            <a:schemeClr val="dk1"/>
          </a:effectRef>
          <a:fontRef idx="minor">
            <a:schemeClr val="lt1"/>
          </a:fontRef>
        </p:style>
        <p:txBody>
          <a:bodyPr/>
          <a:lstStyle/>
          <a:p>
            <a:pPr algn="ctr" rtl="0" eaLnBrk="1" hangingPunct="1">
              <a:defRPr/>
            </a:pPr>
            <a:r>
              <a:rPr lang="en-US" sz="1200" b="0" i="1" dirty="0" smtClean="0">
                <a:effectLst/>
              </a:rPr>
              <a:t>CHS487  </a:t>
            </a:r>
            <a:r>
              <a:rPr lang="en-US" sz="1200" b="0" i="1" dirty="0" err="1" smtClean="0">
                <a:effectLst/>
              </a:rPr>
              <a:t>Johali</a:t>
            </a:r>
            <a:r>
              <a:rPr lang="en-US" sz="1200" b="0" i="1" dirty="0" smtClean="0">
                <a:effectLst/>
              </a:rPr>
              <a:t>  SCOOHE 2015 TEACHING &amp; LEARNING PLAN  </a:t>
            </a:r>
            <a:endParaRPr lang="en-US" sz="1200" i="1" dirty="0" smtClean="0">
              <a:effectLst/>
            </a:endParaRPr>
          </a:p>
        </p:txBody>
      </p:sp>
      <p:graphicFrame>
        <p:nvGraphicFramePr>
          <p:cNvPr id="3344" name="Group 272"/>
          <p:cNvGraphicFramePr>
            <a:graphicFrameLocks noGrp="1"/>
          </p:cNvGraphicFramePr>
          <p:nvPr>
            <p:ph idx="1"/>
          </p:nvPr>
        </p:nvGraphicFramePr>
        <p:xfrm>
          <a:off x="467545" y="491168"/>
          <a:ext cx="8208912" cy="5962168"/>
        </p:xfrm>
        <a:graphic>
          <a:graphicData uri="http://schemas.openxmlformats.org/drawingml/2006/table">
            <a:tbl>
              <a:tblPr rtl="1"/>
              <a:tblGrid>
                <a:gridCol w="2445866"/>
                <a:gridCol w="4782385"/>
                <a:gridCol w="980661"/>
              </a:tblGrid>
              <a:tr h="58277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Notes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Units/Subjects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Weeks</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 hrs/week</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1358">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1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Interactive Lecture/Group Discussion/Role Playing /Ego Reflective Exercise &amp; Research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85738" marR="0" lvl="0" indent="-185738"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600" b="0"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Introductory – Course  Description – objectives and  teaching plan  </a:t>
                      </a:r>
                    </a:p>
                    <a:p>
                      <a:pPr marL="185738" marR="0" lvl="0" indent="-185738"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600" b="0"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Reasoning with historical Overview &amp; Defining Terms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&amp; 2</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nd</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523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2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74638" indent="0" algn="just" rtl="0"/>
                      <a:r>
                        <a:rPr lang="en-US" sz="1600" b="0" i="0" dirty="0" smtClean="0">
                          <a:latin typeface="+mn-lt"/>
                          <a:cs typeface="Times New Roman" pitchFamily="18" charset="0"/>
                        </a:rPr>
                        <a:t>- Important</a:t>
                      </a:r>
                      <a:r>
                        <a:rPr lang="en-US" sz="1600" b="0" i="0" baseline="0" dirty="0" smtClean="0">
                          <a:latin typeface="+mn-lt"/>
                          <a:cs typeface="Times New Roman" pitchFamily="18" charset="0"/>
                        </a:rPr>
                        <a:t> of SCOHE </a:t>
                      </a:r>
                      <a:endParaRPr lang="en-US" sz="1600" b="0" i="0" dirty="0" smtClean="0">
                        <a:latin typeface="+mn-lt"/>
                        <a:cs typeface="Times New Roman" pitchFamily="18" charset="0"/>
                      </a:endParaRPr>
                    </a:p>
                    <a:p>
                      <a:pPr marL="274638" marR="0" indent="0" algn="just" defTabSz="914400" rtl="0" eaLnBrk="1" fontAlgn="auto" latinLnBrk="0" hangingPunct="1">
                        <a:lnSpc>
                          <a:spcPct val="100000"/>
                        </a:lnSpc>
                        <a:spcBef>
                          <a:spcPts val="0"/>
                        </a:spcBef>
                        <a:spcAft>
                          <a:spcPts val="0"/>
                        </a:spcAft>
                        <a:buClrTx/>
                        <a:buSzTx/>
                        <a:buFontTx/>
                        <a:buNone/>
                        <a:tabLst/>
                        <a:defRPr/>
                      </a:pPr>
                      <a:r>
                        <a:rPr lang="en-US" sz="1600" b="0" dirty="0" smtClean="0">
                          <a:latin typeface="+mn-lt"/>
                          <a:cs typeface="Times New Roman" pitchFamily="18" charset="0"/>
                        </a:rPr>
                        <a:t>- Brief History of School HE in Saudi Arabia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rd  &amp;  </a:t>
                      </a:r>
                      <a:r>
                        <a:rPr kumimoji="0" lang="en-US" sz="12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4</a:t>
                      </a:r>
                      <a:r>
                        <a:rPr kumimoji="0" lang="en-US" sz="1200" b="0" i="1"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2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endPar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2182">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defRPr/>
                      </a:pPr>
                      <a:r>
                        <a:rPr kumimoji="0" lang="en-US" sz="12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Smart Exam1_Apartcipatio n  Plan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85725" indent="0" algn="just" rtl="0"/>
                      <a:r>
                        <a:rPr lang="en-US" sz="1600" b="0" dirty="0" smtClean="0">
                          <a:latin typeface="+mn-lt"/>
                        </a:rPr>
                        <a:t>School Health Education  Defining terms, goal and levels Services</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5</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&amp; 6</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endPar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1039">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defRPr/>
                      </a:pPr>
                      <a:endParaRPr kumimoji="0" lang="en-US" sz="12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80963" indent="0" algn="just" rtl="0"/>
                      <a:r>
                        <a:rPr lang="en-US" sz="1600" b="0" dirty="0" smtClean="0">
                          <a:latin typeface="+mn-lt"/>
                        </a:rPr>
                        <a:t>School Health Education Themes,</a:t>
                      </a:r>
                      <a:r>
                        <a:rPr lang="en-US" sz="1600" b="0" baseline="0" dirty="0" smtClean="0">
                          <a:latin typeface="+mn-lt"/>
                        </a:rPr>
                        <a:t> Principles, Dimensions</a:t>
                      </a:r>
                      <a:endParaRPr lang="en-US" sz="1600" b="0" i="0" dirty="0" smtClean="0">
                        <a:latin typeface="+mn-lt"/>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7</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&amp; 8</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813">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mn-lt"/>
                          <a:ea typeface="Times New Roman" pitchFamily="18" charset="0"/>
                          <a:cs typeface="Times New Roman" pitchFamily="18" charset="0"/>
                        </a:rPr>
                        <a:t> CDC  School Health Disparities &amp; Inequalities </a:t>
                      </a:r>
                      <a:endParaRPr lang="en-US" sz="1600" b="0" i="0" dirty="0" smtClean="0">
                        <a:solidFill>
                          <a:schemeClr val="tx1"/>
                        </a:solidFill>
                        <a:latin typeface="+mn-lt"/>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9</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&amp; 10</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endPar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813">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lang="en-US" sz="1600" b="0" kern="1200" dirty="0" smtClean="0">
                          <a:solidFill>
                            <a:schemeClr val="tx1"/>
                          </a:solidFill>
                          <a:latin typeface="+mn-lt"/>
                          <a:ea typeface="+mn-ea"/>
                          <a:cs typeface="+mn-cs"/>
                        </a:rPr>
                        <a:t>CDC School Health Guidelines\ </a:t>
                      </a:r>
                      <a:r>
                        <a:rPr lang="en-US" sz="1600" b="0" dirty="0" smtClean="0">
                          <a:solidFill>
                            <a:schemeClr val="tx1"/>
                          </a:solidFill>
                          <a:latin typeface="+mn-lt"/>
                        </a:rPr>
                        <a:t>CDC’s Physical Education Curriculum Analysis Tool  (PECAT) </a:t>
                      </a:r>
                      <a:endParaRPr lang="en-US" sz="1600" b="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defRPr/>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11</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 &amp; </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12</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4187">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Smart Exam2_Presentation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smtClean="0">
                          <a:solidFill>
                            <a:schemeClr val="tx1"/>
                          </a:solidFill>
                          <a:latin typeface="+mn-lt"/>
                        </a:rPr>
                        <a:t>School </a:t>
                      </a:r>
                      <a:r>
                        <a:rPr lang="en-US" sz="1600" b="0" baseline="0" dirty="0" smtClean="0">
                          <a:solidFill>
                            <a:schemeClr val="tx1"/>
                          </a:solidFill>
                          <a:latin typeface="+mn-lt"/>
                          <a:cs typeface="Times New Roman" pitchFamily="18" charset="0"/>
                        </a:rPr>
                        <a:t> Health </a:t>
                      </a:r>
                      <a:r>
                        <a:rPr lang="en-US" sz="1600" b="0" baseline="0" dirty="0" err="1" smtClean="0">
                          <a:solidFill>
                            <a:schemeClr val="tx1"/>
                          </a:solidFill>
                          <a:latin typeface="+mn-lt"/>
                          <a:cs typeface="Times New Roman" pitchFamily="18" charset="0"/>
                        </a:rPr>
                        <a:t>Profileswith</a:t>
                      </a:r>
                      <a:r>
                        <a:rPr lang="en-US" sz="1600" b="0" baseline="0" dirty="0" smtClean="0">
                          <a:solidFill>
                            <a:schemeClr val="tx1"/>
                          </a:solidFill>
                          <a:latin typeface="+mn-lt"/>
                          <a:cs typeface="Times New Roman" pitchFamily="18" charset="0"/>
                        </a:rPr>
                        <a:t> </a:t>
                      </a:r>
                      <a:r>
                        <a:rPr lang="en-US" sz="1600" b="0" dirty="0" smtClean="0">
                          <a:latin typeface="+mn-lt"/>
                          <a:cs typeface="Times New Roman" pitchFamily="18" charset="0"/>
                        </a:rPr>
                        <a:t>Health promotion school /Safe school environment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13-14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0062">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54013" marR="0" lvl="1" indent="-258763" algn="just" defTabSz="914400" rtl="0" eaLnBrk="1" fontAlgn="auto" latinLnBrk="0" hangingPunct="1">
                        <a:lnSpc>
                          <a:spcPct val="100000"/>
                        </a:lnSpc>
                        <a:spcBef>
                          <a:spcPts val="0"/>
                        </a:spcBef>
                        <a:spcAft>
                          <a:spcPts val="0"/>
                        </a:spcAft>
                        <a:buClrTx/>
                        <a:buSzTx/>
                        <a:buFontTx/>
                        <a:buNone/>
                        <a:tabLst/>
                        <a:defRPr/>
                      </a:pPr>
                      <a:r>
                        <a:rPr lang="en-US" sz="1600" b="0" dirty="0" smtClean="0">
                          <a:latin typeface="+mn-lt"/>
                          <a:cs typeface="Times New Roman" pitchFamily="18" charset="0"/>
                        </a:rPr>
                        <a:t>Students Presentations</a:t>
                      </a:r>
                      <a:r>
                        <a:rPr lang="en-US" sz="1600" b="0" baseline="0" dirty="0" smtClean="0">
                          <a:latin typeface="+mn-lt"/>
                          <a:cs typeface="Times New Roman" pitchFamily="18" charset="0"/>
                        </a:rPr>
                        <a:t> </a:t>
                      </a:r>
                      <a:endParaRPr lang="en-US" sz="1600" b="0" dirty="0" smtClean="0">
                        <a:latin typeface="+mn-lt"/>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15</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- 16</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813">
                <a:tc gridSpan="3">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23" name="Rectangle 251"/>
          <p:cNvSpPr>
            <a:spLocks noChangeArrowheads="1"/>
          </p:cNvSpPr>
          <p:nvPr/>
        </p:nvSpPr>
        <p:spPr bwMode="auto">
          <a:xfrm>
            <a:off x="144016" y="6309320"/>
            <a:ext cx="8892480" cy="144016"/>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anchor="ctr" anchorCtr="1"/>
          <a:lstStyle/>
          <a:p>
            <a:pPr algn="l">
              <a:defRPr/>
            </a:pPr>
            <a:r>
              <a:rPr lang="en-US" sz="1200" i="1" dirty="0">
                <a:solidFill>
                  <a:schemeClr val="tx2"/>
                </a:solidFill>
                <a:effectLst>
                  <a:outerShdw blurRad="38100" dist="38100" dir="2700000" algn="tl">
                    <a:srgbClr val="000000"/>
                  </a:outerShdw>
                </a:effectLst>
                <a:latin typeface="Arial Black" pitchFamily="34" charset="0"/>
              </a:rPr>
              <a:t>ASSESSMENT: 2 Monthly Creative Exams + </a:t>
            </a:r>
            <a:r>
              <a:rPr lang="en-US" sz="1200" i="1" dirty="0" smtClean="0">
                <a:solidFill>
                  <a:schemeClr val="tx2"/>
                </a:solidFill>
                <a:effectLst>
                  <a:outerShdw blurRad="38100" dist="38100" dir="2700000" algn="tl">
                    <a:srgbClr val="000000"/>
                  </a:outerShdw>
                </a:effectLst>
                <a:latin typeface="Arial Black" pitchFamily="34" charset="0"/>
              </a:rPr>
              <a:t>Participation_ Reflective </a:t>
            </a:r>
            <a:r>
              <a:rPr lang="en-US" sz="1200" i="1" dirty="0">
                <a:solidFill>
                  <a:schemeClr val="tx2"/>
                </a:solidFill>
                <a:effectLst>
                  <a:outerShdw blurRad="38100" dist="38100" dir="2700000" algn="tl">
                    <a:srgbClr val="000000"/>
                  </a:outerShdw>
                </a:effectLst>
                <a:latin typeface="Arial Black" pitchFamily="34" charset="0"/>
              </a:rPr>
              <a:t>Assignment </a:t>
            </a:r>
            <a:r>
              <a:rPr lang="en-US" sz="1200" i="1" dirty="0" smtClean="0">
                <a:solidFill>
                  <a:schemeClr val="tx2"/>
                </a:solidFill>
                <a:effectLst>
                  <a:outerShdw blurRad="38100" dist="38100" dir="2700000" algn="tl">
                    <a:srgbClr val="000000"/>
                  </a:outerShdw>
                </a:effectLst>
                <a:latin typeface="Arial Black" pitchFamily="34" charset="0"/>
              </a:rPr>
              <a:t>(20 Marks  Each) </a:t>
            </a:r>
            <a:endParaRPr lang="en-US" sz="1200" i="1" dirty="0">
              <a:solidFill>
                <a:schemeClr val="tx2"/>
              </a:solidFill>
              <a:effectLst>
                <a:outerShdw blurRad="38100" dist="38100" dir="2700000" algn="tl">
                  <a:srgbClr val="000000"/>
                </a:outerShdw>
              </a:effectLst>
              <a:latin typeface="Arial Black" pitchFamily="34" charset="0"/>
            </a:endParaRPr>
          </a:p>
        </p:txBody>
      </p:sp>
    </p:spTree>
  </p:cSld>
  <p:clrMapOvr>
    <a:masterClrMapping/>
  </p:clrMapOvr>
  <p:transition>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ستطيل 7"/>
          <p:cNvSpPr/>
          <p:nvPr/>
        </p:nvSpPr>
        <p:spPr>
          <a:xfrm>
            <a:off x="811161" y="436047"/>
            <a:ext cx="7594704" cy="365421"/>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eaLnBrk="1" hangingPunct="1">
              <a:lnSpc>
                <a:spcPct val="80000"/>
              </a:lnSpc>
              <a:buFont typeface="Wingdings" pitchFamily="2" charset="2"/>
              <a:buNone/>
              <a:defRPr/>
            </a:pPr>
            <a:r>
              <a:rPr lang="en-US" sz="1100" b="1" i="1" dirty="0" smtClean="0">
                <a:latin typeface="Arial Black" pitchFamily="34" charset="0"/>
              </a:rPr>
              <a:t>All the Learners will success; Except the one Who DO NOT  Like”  </a:t>
            </a:r>
          </a:p>
          <a:p>
            <a:pPr algn="ctr" eaLnBrk="1" hangingPunct="1">
              <a:lnSpc>
                <a:spcPct val="80000"/>
              </a:lnSpc>
              <a:buFont typeface="Wingdings" pitchFamily="2" charset="2"/>
              <a:buNone/>
              <a:defRPr/>
            </a:pPr>
            <a:r>
              <a:rPr lang="en-US" sz="1050" b="1" i="1" dirty="0" smtClean="0">
                <a:latin typeface="Arial Black" pitchFamily="34" charset="0"/>
              </a:rPr>
              <a:t>Don’t  Be  Ready &amp; </a:t>
            </a:r>
            <a:r>
              <a:rPr lang="ar-SA" sz="1050" b="1" i="1" dirty="0" smtClean="0">
                <a:latin typeface="Arial Black" pitchFamily="34" charset="0"/>
              </a:rPr>
              <a:t> </a:t>
            </a:r>
            <a:r>
              <a:rPr lang="en-US" sz="1050" b="1" i="1" dirty="0" smtClean="0">
                <a:latin typeface="Arial Black" pitchFamily="34" charset="0"/>
              </a:rPr>
              <a:t>Welling to Success – Don’t Attend – Be Active…… </a:t>
            </a:r>
            <a:endParaRPr lang="en-US" sz="1050" b="1" dirty="0" smtClean="0">
              <a:latin typeface="Arial Black" pitchFamily="34" charset="0"/>
            </a:endParaRPr>
          </a:p>
        </p:txBody>
      </p:sp>
      <p:sp>
        <p:nvSpPr>
          <p:cNvPr id="9" name="عنصر نائب للتذييل 8"/>
          <p:cNvSpPr>
            <a:spLocks noGrp="1"/>
          </p:cNvSpPr>
          <p:nvPr>
            <p:ph type="ftr" sz="quarter" idx="10"/>
          </p:nvPr>
        </p:nvSpPr>
        <p:spPr>
          <a:xfrm>
            <a:off x="3275856" y="6633355"/>
            <a:ext cx="2628292" cy="216025"/>
          </a:xfrm>
        </p:spPr>
        <p:txBody>
          <a:bodyPr/>
          <a:lstStyle/>
          <a:p>
            <a:pPr>
              <a:defRPr/>
            </a:pPr>
            <a:r>
              <a:rPr lang="en-US" sz="1200" smtClean="0"/>
              <a:t>JohaliPriHE2012_2017</a:t>
            </a:r>
            <a:endParaRPr lang="en-US" sz="1200" dirty="0"/>
          </a:p>
        </p:txBody>
      </p:sp>
      <p:sp>
        <p:nvSpPr>
          <p:cNvPr id="10" name="عنوان 1"/>
          <p:cNvSpPr>
            <a:spLocks noGrp="1"/>
          </p:cNvSpPr>
          <p:nvPr>
            <p:ph type="title"/>
          </p:nvPr>
        </p:nvSpPr>
        <p:spPr>
          <a:xfrm>
            <a:off x="1357336" y="-3222"/>
            <a:ext cx="6572250" cy="379457"/>
          </a:xfrm>
          <a:solidFill>
            <a:schemeClr val="tx1"/>
          </a:solidFill>
        </p:spPr>
        <p:style>
          <a:lnRef idx="2">
            <a:schemeClr val="dk1"/>
          </a:lnRef>
          <a:fillRef idx="1">
            <a:schemeClr val="lt1"/>
          </a:fillRef>
          <a:effectRef idx="0">
            <a:schemeClr val="dk1"/>
          </a:effectRef>
          <a:fontRef idx="minor">
            <a:schemeClr val="dk1"/>
          </a:fontRef>
        </p:style>
        <p:txBody>
          <a:bodyPr/>
          <a:lstStyle/>
          <a:p>
            <a:pPr>
              <a:defRPr/>
            </a:pPr>
            <a:r>
              <a:rPr lang="en-US" sz="1600" dirty="0" err="1" smtClean="0">
                <a:solidFill>
                  <a:srgbClr val="6AB475"/>
                </a:solidFill>
              </a:rPr>
              <a:t>Johali</a:t>
            </a:r>
            <a:r>
              <a:rPr lang="en-US" sz="1600" dirty="0" smtClean="0">
                <a:solidFill>
                  <a:srgbClr val="6AB475"/>
                </a:solidFill>
              </a:rPr>
              <a:t>  Self Smart Assignment _ Smart Research _ Activity </a:t>
            </a:r>
            <a:endParaRPr lang="ar-SA" sz="1600" dirty="0">
              <a:solidFill>
                <a:srgbClr val="6AB475"/>
              </a:solidFill>
            </a:endParaRPr>
          </a:p>
        </p:txBody>
      </p:sp>
      <p:sp>
        <p:nvSpPr>
          <p:cNvPr id="425985" name="Rectangle 1"/>
          <p:cNvSpPr>
            <a:spLocks noChangeArrowheads="1"/>
          </p:cNvSpPr>
          <p:nvPr/>
        </p:nvSpPr>
        <p:spPr bwMode="auto">
          <a:xfrm>
            <a:off x="4206870" y="836577"/>
            <a:ext cx="4864103" cy="6009337"/>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Calibri" pitchFamily="34" charset="0"/>
                <a:ea typeface="Times New Roman" pitchFamily="18" charset="0"/>
                <a:cs typeface="Monotype Koufi" pitchFamily="2" charset="-78"/>
              </a:rPr>
              <a:t>خطة وخيارات المشاركة البحثية الذاتية الذكية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Calibri" pitchFamily="34" charset="0"/>
                <a:ea typeface="Times New Roman" pitchFamily="18" charset="0"/>
                <a:cs typeface="Monotype Koufi" pitchFamily="2" charset="-78"/>
              </a:rPr>
              <a:t>وهناك فرص مشاركات بحثية مميزة كثيرة أهمها : </a:t>
            </a: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2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مقال صحفي بأي صحيفة </a:t>
            </a:r>
            <a:r>
              <a:rPr kumimoji="0" lang="ar-SA" sz="12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2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برسالة الجامعة وساعد من يرغب ويبدأ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فتح حساب مجاني وطرح موضوع نقاش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سؤال أو أكثر مع متابعة للحصول على تفاعل مشاركات من الآخرين لا تقل عن عشر مشاركات وذلك في: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en-US" sz="900" b="1" i="0" u="none" strike="noStrike" cap="none" normalizeH="0" baseline="0" dirty="0" smtClean="0">
                <a:ln>
                  <a:noFill/>
                </a:ln>
                <a:solidFill>
                  <a:schemeClr val="tx1"/>
                </a:solidFill>
                <a:effectLst/>
                <a:latin typeface="Calibri" pitchFamily="34" charset="0"/>
                <a:ea typeface="Times New Roman" pitchFamily="18" charset="0"/>
                <a:cs typeface="Simplified Arabic" pitchFamily="18" charset="-78"/>
              </a:rPr>
              <a:t>LinkedIn </a:t>
            </a:r>
            <a:r>
              <a:rPr kumimoji="0" lang="ar-SA" sz="9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en-US" sz="900" b="1" i="0" u="none" strike="noStrike" cap="none" normalizeH="0" baseline="0" dirty="0" smtClean="0">
                <a:ln>
                  <a:noFill/>
                </a:ln>
                <a:solidFill>
                  <a:schemeClr val="tx1"/>
                </a:solidFill>
                <a:effectLst/>
                <a:latin typeface="Calibri" pitchFamily="34" charset="0"/>
                <a:ea typeface="Times New Roman" pitchFamily="18" charset="0"/>
                <a:cs typeface="Simplified Arabic" pitchFamily="18" charset="-78"/>
              </a:rPr>
              <a:t>all  should learn by " LinkedIn; Twitter; Face book with minimum standard below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بوابة البحث</a:t>
            </a:r>
            <a:r>
              <a:rPr kumimoji="0" lang="en-US" sz="1050" b="1" i="0" u="none" strike="noStrike" cap="none" normalizeH="0" baseline="0" dirty="0" smtClean="0">
                <a:ln>
                  <a:noFill/>
                </a:ln>
                <a:solidFill>
                  <a:schemeClr val="tx1"/>
                </a:solidFill>
                <a:effectLst/>
                <a:latin typeface="Calibri" pitchFamily="34" charset="0"/>
                <a:ea typeface="Times New Roman" pitchFamily="18" charset="0"/>
                <a:cs typeface="Simplified Arabic" pitchFamily="18" charset="-78"/>
              </a:rPr>
              <a:t>  </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غالبا يطلب بريد رسمي بريدك الجامعي </a:t>
            </a:r>
            <a:r>
              <a:rPr kumimoji="0" lang="ar-SA" sz="1050" b="1" i="0" u="none" strike="noStrike" cap="none" normalizeH="0" baseline="0" dirty="0" smtClean="0">
                <a:ln>
                  <a:noFill/>
                </a:ln>
                <a:solidFill>
                  <a:schemeClr val="tx1"/>
                </a:solidFill>
                <a:effectLst/>
                <a:latin typeface="Segoe UI" pitchFamily="34" charset="0"/>
                <a:ea typeface="Times New Roman" pitchFamily="18" charset="0"/>
                <a:cs typeface="Segoe UI" pitchFamily="34" charset="0"/>
              </a:rPr>
              <a:t> *  </a:t>
            </a:r>
            <a:r>
              <a:rPr kumimoji="0" lang="en-US" sz="700" b="1" i="0" u="none" strike="noStrike" cap="none" normalizeH="0" baseline="0" dirty="0" smtClean="0">
                <a:ln>
                  <a:noFill/>
                </a:ln>
                <a:solidFill>
                  <a:schemeClr val="tx1"/>
                </a:solidFill>
                <a:effectLst/>
                <a:latin typeface="Segoe UI" pitchFamily="34" charset="0"/>
                <a:ea typeface="Times New Roman" pitchFamily="18" charset="0"/>
                <a:cs typeface="Segoe UI" pitchFamily="34" charset="0"/>
                <a:hlinkClick r:id="rId3"/>
              </a:rPr>
              <a:t>https://www.researchgate.net/application.Login.html</a:t>
            </a:r>
            <a:r>
              <a:rPr kumimoji="0" lang="ar-SA" sz="7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hlinkClick r:id="rId3"/>
              </a:rPr>
              <a:t>-</a:t>
            </a:r>
            <a:r>
              <a:rPr kumimoji="0" lang="ar-SA" sz="7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قووووقل</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_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ياهو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منتديات الجامعة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أي منتدى حول المقرر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فتح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قروب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واطساااب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تيليقرام</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انستقرام</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.._</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سناب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شات</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يو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تيوب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مع تفاعل الجميع وصور وكل الوسائط حول المقرر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فتح مجموعة تعلم الكتروني في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مسنجر</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وتنسيق مراجعة وتعلم وتفاعل لا يقل عن ثلاث محاضرات مع تقارير</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فتح صفحة أو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قروب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فيسبوك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وتويتر</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صفحة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هشتاق</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مع ضم الجميع ونشاط من المقرر شرط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فتح قناة فيديو باسم المقرر في موقع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يوتيوب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و تسجيل واعدا فيديوهات على الأقل خمسة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تنظم لقاءات دردشة ومراجعة للجميع لا يقل عن 3 لقاءات في أي موقع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استطلاعات حول مفاهيم المقرر متفق عليها ... يتطلب نموذج استطلاع مصغر بالتشاور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احد نماذج المحملة في موقعي</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بحث الكتروني إحصائي حول مكانة مفاهيم المقرر في القرآن الكريم (بحث ذاتي إحصائي)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اعداد</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ذاتي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فيدوهاتات</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أخرى وفق الخطة وتعليماتها بدقة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وفق مفاهيم المقرر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اللتي</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تم التركيز عليها (بالتشاور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اولا</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12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(جميع المشاركات يشترط أن تكون مبتكره وتسلم  تقاريرها في الأسبوع 11 قبل التقييم 2 بأسبوع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1200" b="1" i="0" u="none" strike="noStrike" cap="none" normalizeH="0" baseline="0" dirty="0" smtClean="0">
                <a:ln>
                  <a:noFill/>
                </a:ln>
                <a:solidFill>
                  <a:schemeClr val="tx1"/>
                </a:solidFill>
                <a:effectLst/>
                <a:latin typeface="Calibri" pitchFamily="34" charset="0"/>
                <a:ea typeface="Times New Roman" pitchFamily="18" charset="0"/>
                <a:cs typeface="Monotype Koufi" pitchFamily="2" charset="-78"/>
              </a:rPr>
              <a:t>ضوابط وتعليمات تنفيذ الاستطلاعات  كخيار مشاركة بحثية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اختيار استطلاع المتفق عليه وفق عنوانه وعلاقته بالمقرر  (أقصى حد لاختيار واتفاق الأسبوع الحادي عشر) بعد لا استطلاع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ارتباط الاستطلاع بمفاهيم المقرر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الاتفاق على كان التنفيذ عام لعامة الناس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اكاديمي</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لجهات تعليمية هيئة تدريس فقط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هيئة تدريس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طلاب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طلاب فقط أو  مهني في مرافق صحية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تحديد عينة المجتمع المستهدف عام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لاي</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عمر في أي مجتمع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حي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مدينة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أصدقاء ..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ممكن عبر مواقع التواصل مثل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واطساب</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فيس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وتويتر</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ولينكدان  أو أي موقع تواصل مع تجديد إجمالي العدد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عدد المستهدفين وعدد النماذج المرسلة والمعادة لا تقل عن 60 من الإجمالي  مثال امن كان معك 100 متصل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صديق لابد تغطية  60 منهم </a:t>
            </a:r>
            <a:endParaRPr kumimoji="0" lang="ar-SA" sz="2800" b="1" i="0" u="none" strike="noStrike" cap="none" normalizeH="0" baseline="0" dirty="0" smtClean="0">
              <a:ln>
                <a:noFill/>
              </a:ln>
              <a:solidFill>
                <a:schemeClr val="tx1"/>
              </a:solidFill>
              <a:effectLst/>
              <a:latin typeface="Arial" pitchFamily="34" charset="0"/>
              <a:cs typeface="Arial" pitchFamily="34" charset="0"/>
            </a:endParaRPr>
          </a:p>
        </p:txBody>
      </p:sp>
      <p:sp>
        <p:nvSpPr>
          <p:cNvPr id="425986" name="Rectangle 2"/>
          <p:cNvSpPr>
            <a:spLocks noChangeArrowheads="1"/>
          </p:cNvSpPr>
          <p:nvPr/>
        </p:nvSpPr>
        <p:spPr bwMode="auto">
          <a:xfrm>
            <a:off x="263466" y="1565397"/>
            <a:ext cx="3879906" cy="5078313"/>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الحد الأدنى لنشاط </a:t>
            </a:r>
            <a:r>
              <a:rPr kumimoji="0" lang="en-US"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Guideline For Full Mark</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t>
            </a:r>
            <a:r>
              <a:rPr kumimoji="0" lang="en-US" b="1" i="0" u="none" strike="noStrike" cap="none" normalizeH="0" baseline="0" dirty="0" err="1" smtClean="0">
                <a:ln>
                  <a:noFill/>
                </a:ln>
                <a:solidFill>
                  <a:schemeClr val="tx1"/>
                </a:solidFill>
                <a:effectLst/>
                <a:latin typeface="Calibri" pitchFamily="34" charset="0"/>
                <a:ea typeface="Times New Roman" pitchFamily="18" charset="0"/>
                <a:cs typeface="Calibri" pitchFamily="34" charset="0"/>
              </a:rPr>
              <a:t>LinkedIn_Facebook_Twitter</a:t>
            </a:r>
            <a:r>
              <a:rPr kumimoji="0" lang="en-US"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tx1"/>
                </a:solidFill>
                <a:effectLst/>
                <a:latin typeface="Calibri" pitchFamily="34" charset="0"/>
                <a:ea typeface="Times New Roman" pitchFamily="18" charset="0"/>
                <a:cs typeface="Calibri" pitchFamily="34" charset="0"/>
              </a:rPr>
              <a:t>Eisa</a:t>
            </a:r>
            <a:r>
              <a:rPr kumimoji="0" lang="en-US"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t>
            </a:r>
            <a:r>
              <a:rPr kumimoji="0" lang="en-US" b="1" i="0" u="none" strike="noStrike" cap="none" normalizeH="0" baseline="0" dirty="0" err="1" smtClean="0">
                <a:ln>
                  <a:noFill/>
                </a:ln>
                <a:solidFill>
                  <a:schemeClr val="tx1"/>
                </a:solidFill>
                <a:effectLst/>
                <a:latin typeface="Calibri" pitchFamily="34" charset="0"/>
                <a:ea typeface="Times New Roman" pitchFamily="18" charset="0"/>
                <a:cs typeface="Calibri" pitchFamily="34" charset="0"/>
              </a:rPr>
              <a:t>Johal</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More connections at least 25 new _ 50 with old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Join others related groups in LinkedIn at least 5new  groups in health and education plus ' health education and promotion'  Minimum 10 Groups</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least 10 discussions from the course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Follow at least 10 pioneers people, companies, organizations include 3 health education and promotion</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Like 50 at least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Twitter: 50 New Twits from the course with 25 </a:t>
            </a:r>
            <a:r>
              <a:rPr kumimoji="0" lang="en-US" sz="14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retwitte</a:t>
            </a:r>
            <a:r>
              <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with short survey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Facebook</a:t>
            </a:r>
            <a:r>
              <a:rPr kumimoji="0" lang="en-US"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ar-SA"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عشر مواضيع من المقرر/ التخصص بما لا يقل عن</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50</a:t>
            </a:r>
            <a:r>
              <a:rPr kumimoji="0" lang="ar-SA"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متابع مشارك </a:t>
            </a:r>
            <a:r>
              <a:rPr kumimoji="0" lang="ar-SA"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و</a:t>
            </a:r>
            <a:r>
              <a:rPr kumimoji="0" lang="ar-SA"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معجب لكل موضوع</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الحد الأدنى </a:t>
            </a:r>
            <a:r>
              <a:rPr kumimoji="0" lang="ar-SA" sz="1400" b="1" i="0" u="none" strike="noStrike" cap="none" normalizeH="0" baseline="0" dirty="0" err="1" smtClean="0">
                <a:ln>
                  <a:noFill/>
                </a:ln>
                <a:solidFill>
                  <a:schemeClr val="tx1"/>
                </a:solidFill>
                <a:effectLst/>
                <a:latin typeface="Calibri" pitchFamily="34" charset="0"/>
                <a:ea typeface="Times New Roman" pitchFamily="18" charset="0"/>
                <a:cs typeface="Arial" pitchFamily="34" charset="0"/>
              </a:rPr>
              <a:t>تويتر</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_فيس:  لازم </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10 </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منشور من المقرر، </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50 </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مشارك </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_</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متابع_صديق نشيط معك، </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50</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تعليق،</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50 </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تفضيل_إعجاب،  </a:t>
            </a:r>
            <a:r>
              <a:rPr kumimoji="0" lang="ar-SA" sz="1400" b="1" i="0" u="none" strike="noStrike" cap="none" normalizeH="0" baseline="0" dirty="0" err="1" smtClean="0">
                <a:ln>
                  <a:noFill/>
                </a:ln>
                <a:solidFill>
                  <a:schemeClr val="tx1"/>
                </a:solidFill>
                <a:effectLst/>
                <a:latin typeface="Calibri" pitchFamily="34" charset="0"/>
                <a:ea typeface="Times New Roman" pitchFamily="18" charset="0"/>
                <a:cs typeface="Arial" pitchFamily="34" charset="0"/>
              </a:rPr>
              <a:t>و</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25 </a:t>
            </a:r>
            <a:r>
              <a:rPr kumimoji="0" lang="ar-SA" sz="1400" b="1" i="0" u="none" strike="noStrike" cap="none" normalizeH="0" baseline="0" dirty="0" err="1" smtClean="0">
                <a:ln>
                  <a:noFill/>
                </a:ln>
                <a:solidFill>
                  <a:schemeClr val="tx1"/>
                </a:solidFill>
                <a:effectLst/>
                <a:latin typeface="Calibri" pitchFamily="34" charset="0"/>
                <a:ea typeface="Times New Roman" pitchFamily="18" charset="0"/>
                <a:cs typeface="Arial" pitchFamily="34" charset="0"/>
              </a:rPr>
              <a:t>رتويت</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مع استطلاع  الكتروني مصغر هنا في </a:t>
            </a:r>
            <a:r>
              <a:rPr kumimoji="0" lang="ar-SA" sz="1400" b="1" i="0" u="none" strike="noStrike" cap="none" normalizeH="0" baseline="0" dirty="0" err="1" smtClean="0">
                <a:ln>
                  <a:noFill/>
                </a:ln>
                <a:solidFill>
                  <a:schemeClr val="tx1"/>
                </a:solidFill>
                <a:effectLst/>
                <a:latin typeface="Calibri" pitchFamily="34" charset="0"/>
                <a:ea typeface="Times New Roman" pitchFamily="18" charset="0"/>
                <a:cs typeface="Arial" pitchFamily="34" charset="0"/>
              </a:rPr>
              <a:t>تويتر</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1400" b="1" i="0" u="none" strike="noStrike" cap="none" normalizeH="0" baseline="0" dirty="0" err="1" smtClean="0">
                <a:ln>
                  <a:noFill/>
                </a:ln>
                <a:solidFill>
                  <a:schemeClr val="tx1"/>
                </a:solidFill>
                <a:effectLst/>
                <a:latin typeface="Calibri" pitchFamily="34" charset="0"/>
                <a:ea typeface="Times New Roman" pitchFamily="18" charset="0"/>
                <a:cs typeface="Arial" pitchFamily="34" charset="0"/>
              </a:rPr>
              <a:t>وفيس</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سهل ومتاح</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مستطيل 6"/>
          <p:cNvSpPr/>
          <p:nvPr/>
        </p:nvSpPr>
        <p:spPr>
          <a:xfrm>
            <a:off x="142876" y="863726"/>
            <a:ext cx="3857620" cy="70788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ar-SA" sz="2000" b="1" dirty="0" smtClean="0"/>
              <a:t>مع حجز مدرسة من الآن تطبق 2_3 أنشطة فيها  تعتبر مميز  </a:t>
            </a:r>
            <a:endParaRPr lang="ar-SA" sz="2000" b="1" dirty="0"/>
          </a:p>
        </p:txBody>
      </p:sp>
    </p:spTree>
  </p:cSld>
  <p:clrMapOvr>
    <a:masterClrMapping/>
  </p:clrMapOvr>
  <p:transition>
    <p:push dir="r"/>
  </p:transition>
  <p:timing>
    <p:tnLst>
      <p:par>
        <p:cTn id="1" dur="indefinite" restart="never" nodeType="tmRoot"/>
      </p:par>
    </p:tnLst>
  </p:timing>
</p:sld>
</file>

<file path=ppt/theme/theme1.xml><?xml version="1.0" encoding="utf-8"?>
<a:theme xmlns:a="http://schemas.openxmlformats.org/drawingml/2006/main" name="Glass Layers">
  <a:themeElements>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fontScheme name="Glass Layers">
      <a:majorFont>
        <a:latin typeface="Arial Black"/>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سمة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1C590C8628EBA4DA5F5967879C7AB53" ma:contentTypeVersion="0" ma:contentTypeDescription="Create a new document." ma:contentTypeScope="" ma:versionID="f0f2df87185971a570a3cbe160040bcb">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F9C9BD82-1CC4-4298-8984-1F2355C95EAF}">
  <ds:schemaRefs>
    <ds:schemaRef ds:uri="http://schemas.microsoft.com/sharepoint/v3/contenttype/forms"/>
  </ds:schemaRefs>
</ds:datastoreItem>
</file>

<file path=customXml/itemProps2.xml><?xml version="1.0" encoding="utf-8"?>
<ds:datastoreItem xmlns:ds="http://schemas.openxmlformats.org/officeDocument/2006/customXml" ds:itemID="{84E3D635-9424-4F2B-8690-E13ECF49C1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04DA4FFE-1980-4FA3-8162-6DD0C5024681}">
  <ds:schemaRefs>
    <ds:schemaRef ds:uri="http://purl.org/dc/dcmitype/"/>
    <ds:schemaRef ds:uri="http://www.w3.org/XML/1998/namespac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Flow</Template>
  <TotalTime>13978</TotalTime>
  <Words>8663</Words>
  <Application>Microsoft Office PowerPoint</Application>
  <PresentationFormat>عرض على الشاشة (3:4)‏</PresentationFormat>
  <Paragraphs>1230</Paragraphs>
  <Slides>70</Slides>
  <Notes>47</Notes>
  <HiddenSlides>0</HiddenSlides>
  <MMClips>0</MMClips>
  <ScaleCrop>false</ScaleCrop>
  <HeadingPairs>
    <vt:vector size="6" baseType="variant">
      <vt:variant>
        <vt:lpstr>سمة</vt:lpstr>
      </vt:variant>
      <vt:variant>
        <vt:i4>1</vt:i4>
      </vt:variant>
      <vt:variant>
        <vt:lpstr>خوادم OLE مضمنة</vt:lpstr>
      </vt:variant>
      <vt:variant>
        <vt:i4>2</vt:i4>
      </vt:variant>
      <vt:variant>
        <vt:lpstr>عناوين الشرائح</vt:lpstr>
      </vt:variant>
      <vt:variant>
        <vt:i4>70</vt:i4>
      </vt:variant>
    </vt:vector>
  </HeadingPairs>
  <TitlesOfParts>
    <vt:vector size="73" baseType="lpstr">
      <vt:lpstr>Glass Layers</vt:lpstr>
      <vt:lpstr>Acrobat Document</vt:lpstr>
      <vt:lpstr>شريحة</vt:lpstr>
      <vt:lpstr>KINGDOM OF SAUDI ARABIA MINISTRY OF HIGHER EDUCTION KING SAUD UNIVERSITYCAMS \ HEALTH EDUCATION</vt:lpstr>
      <vt:lpstr>الشريحة 2</vt:lpstr>
      <vt:lpstr>CHS485 Promontory</vt:lpstr>
      <vt:lpstr>الشريحة 4</vt:lpstr>
      <vt:lpstr>Course Teaching and Learning Objectives &amp; Outcomes </vt:lpstr>
      <vt:lpstr>Course Teaching and Learning Objectives &amp; Outcomes </vt:lpstr>
      <vt:lpstr>Course Teaching and Learning Objectives &amp; Outcomes </vt:lpstr>
      <vt:lpstr>CHS487  Johali  SCOOHE 2015 TEACHING &amp; LEARNING PLAN  </vt:lpstr>
      <vt:lpstr>Johali  Self Smart Assignment _ Smart Research _ Activity </vt:lpstr>
      <vt:lpstr>The Most Recommended Reference &amp; Source</vt:lpstr>
      <vt:lpstr>REASONING  WHY  SCOOHE? </vt:lpstr>
      <vt:lpstr>Reasoning …WHY ?  </vt:lpstr>
      <vt:lpstr>الشريحة 13</vt:lpstr>
      <vt:lpstr>الشريحة 14</vt:lpstr>
      <vt:lpstr>Probe   SCOOHE History &amp; Define Terms </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Define SCOOHE</vt:lpstr>
      <vt:lpstr>Define SCOOHE</vt:lpstr>
      <vt:lpstr>Place of SCOOHEP in HE Services - School Health  Services</vt:lpstr>
      <vt:lpstr>الشريحة 30</vt:lpstr>
      <vt:lpstr>الشريحة 31</vt:lpstr>
      <vt:lpstr>الشريحة 32</vt:lpstr>
      <vt:lpstr>الشريحة 33</vt:lpstr>
      <vt:lpstr>School Health Education Themes</vt:lpstr>
      <vt:lpstr>Quality Classroom Instruction Goals</vt:lpstr>
      <vt:lpstr>الشريحة 36</vt:lpstr>
      <vt:lpstr>Comparison of H Services – Settings Mission – Who  </vt:lpstr>
      <vt:lpstr>الشريحة 38</vt:lpstr>
      <vt:lpstr>Old  Model of Comprehensive School Health Program</vt:lpstr>
      <vt:lpstr>Health Education</vt:lpstr>
      <vt:lpstr>Health Services</vt:lpstr>
      <vt:lpstr>Counseling and Psychological Services</vt:lpstr>
      <vt:lpstr>Health Promotion for Staff</vt:lpstr>
      <vt:lpstr>Family/Community Involvement</vt:lpstr>
      <vt:lpstr>الشريحة 45</vt:lpstr>
      <vt:lpstr>الشريحة 46</vt:lpstr>
      <vt:lpstr>الشريحة 47</vt:lpstr>
      <vt:lpstr>الشريحة 48</vt:lpstr>
      <vt:lpstr>الشريحة 49</vt:lpstr>
      <vt:lpstr>الشريحة 50</vt:lpstr>
      <vt:lpstr>الشريحة 51</vt:lpstr>
      <vt:lpstr>الشريحة 52</vt:lpstr>
      <vt:lpstr>CDC’s Physical Education Curriculum Analysis Tool  (PECAT)1</vt:lpstr>
      <vt:lpstr>Coordinated School Health Programs</vt:lpstr>
      <vt:lpstr>Making a Difference</vt:lpstr>
      <vt:lpstr>الشريحة 56</vt:lpstr>
      <vt:lpstr>الشريحة 57</vt:lpstr>
      <vt:lpstr>الشريحة 58</vt:lpstr>
      <vt:lpstr>الشريحة 59</vt:lpstr>
      <vt:lpstr>الشريحة 60</vt:lpstr>
      <vt:lpstr>الشريحة 61</vt:lpstr>
      <vt:lpstr>الشريحة 62</vt:lpstr>
      <vt:lpstr>الشريحة 63</vt:lpstr>
      <vt:lpstr>The Planning and Placement Team includes:</vt:lpstr>
      <vt:lpstr>الشريحة 65</vt:lpstr>
      <vt:lpstr>الشريحة 66</vt:lpstr>
      <vt:lpstr>الشريحة 67</vt:lpstr>
      <vt:lpstr>الشريحة 68</vt:lpstr>
      <vt:lpstr>Further Sources _ References </vt:lpstr>
      <vt:lpstr>My Best Wishes to be:   Positive Smart “Real Muslim”  SCOOHE   Eisa  Ali  Johali  the lecturer; Riyadh  August 2016   </vt:lpstr>
    </vt:vector>
  </TitlesOfParts>
  <Company>SELF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HP</dc:creator>
  <cp:lastModifiedBy>win7</cp:lastModifiedBy>
  <cp:revision>770</cp:revision>
  <dcterms:created xsi:type="dcterms:W3CDTF">2008-10-26T03:43:25Z</dcterms:created>
  <dcterms:modified xsi:type="dcterms:W3CDTF">2017-02-07T06:32:37Z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0x01010021C590C8628EBA4DA5F5967879C7AB53</vt:lpwstr>
  </property>
</Properties>
</file>