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Default Extension="sldx" ContentType="application/vnd.openxmlformats-officedocument.presentationml.slide"/>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671" r:id="rId4"/>
  </p:sldMasterIdLst>
  <p:notesMasterIdLst>
    <p:notesMasterId r:id="rId116"/>
  </p:notesMasterIdLst>
  <p:sldIdLst>
    <p:sldId id="368" r:id="rId5"/>
    <p:sldId id="256" r:id="rId6"/>
    <p:sldId id="391" r:id="rId7"/>
    <p:sldId id="365" r:id="rId8"/>
    <p:sldId id="392" r:id="rId9"/>
    <p:sldId id="423" r:id="rId10"/>
    <p:sldId id="394" r:id="rId11"/>
    <p:sldId id="395" r:id="rId12"/>
    <p:sldId id="399" r:id="rId13"/>
    <p:sldId id="627" r:id="rId14"/>
    <p:sldId id="628" r:id="rId15"/>
    <p:sldId id="626" r:id="rId16"/>
    <p:sldId id="623" r:id="rId17"/>
    <p:sldId id="629" r:id="rId18"/>
    <p:sldId id="715" r:id="rId19"/>
    <p:sldId id="658" r:id="rId20"/>
    <p:sldId id="660" r:id="rId21"/>
    <p:sldId id="661" r:id="rId22"/>
    <p:sldId id="663" r:id="rId23"/>
    <p:sldId id="666" r:id="rId24"/>
    <p:sldId id="669" r:id="rId25"/>
    <p:sldId id="670" r:id="rId26"/>
    <p:sldId id="712" r:id="rId27"/>
    <p:sldId id="630" r:id="rId28"/>
    <p:sldId id="709" r:id="rId29"/>
    <p:sldId id="713" r:id="rId30"/>
    <p:sldId id="740" r:id="rId31"/>
    <p:sldId id="741" r:id="rId32"/>
    <p:sldId id="742" r:id="rId33"/>
    <p:sldId id="729" r:id="rId34"/>
    <p:sldId id="743" r:id="rId35"/>
    <p:sldId id="745" r:id="rId36"/>
    <p:sldId id="730" r:id="rId37"/>
    <p:sldId id="754" r:id="rId38"/>
    <p:sldId id="739" r:id="rId39"/>
    <p:sldId id="752" r:id="rId40"/>
    <p:sldId id="707" r:id="rId41"/>
    <p:sldId id="575" r:id="rId42"/>
    <p:sldId id="592" r:id="rId43"/>
    <p:sldId id="593" r:id="rId44"/>
    <p:sldId id="579" r:id="rId45"/>
    <p:sldId id="563" r:id="rId46"/>
    <p:sldId id="590" r:id="rId47"/>
    <p:sldId id="724" r:id="rId48"/>
    <p:sldId id="604" r:id="rId49"/>
    <p:sldId id="634" r:id="rId50"/>
    <p:sldId id="751" r:id="rId51"/>
    <p:sldId id="635" r:id="rId52"/>
    <p:sldId id="716" r:id="rId53"/>
    <p:sldId id="762" r:id="rId54"/>
    <p:sldId id="469" r:id="rId55"/>
    <p:sldId id="513" r:id="rId56"/>
    <p:sldId id="522" r:id="rId57"/>
    <p:sldId id="756" r:id="rId58"/>
    <p:sldId id="600" r:id="rId59"/>
    <p:sldId id="537" r:id="rId60"/>
    <p:sldId id="538" r:id="rId61"/>
    <p:sldId id="539" r:id="rId62"/>
    <p:sldId id="527" r:id="rId63"/>
    <p:sldId id="543" r:id="rId64"/>
    <p:sldId id="763" r:id="rId65"/>
    <p:sldId id="680" r:id="rId66"/>
    <p:sldId id="757" r:id="rId67"/>
    <p:sldId id="758" r:id="rId68"/>
    <p:sldId id="698" r:id="rId69"/>
    <p:sldId id="695" r:id="rId70"/>
    <p:sldId id="696" r:id="rId71"/>
    <p:sldId id="697" r:id="rId72"/>
    <p:sldId id="678" r:id="rId73"/>
    <p:sldId id="737" r:id="rId74"/>
    <p:sldId id="738" r:id="rId75"/>
    <p:sldId id="750" r:id="rId76"/>
    <p:sldId id="764" r:id="rId77"/>
    <p:sldId id="679" r:id="rId78"/>
    <p:sldId id="759" r:id="rId79"/>
    <p:sldId id="761" r:id="rId80"/>
    <p:sldId id="689" r:id="rId81"/>
    <p:sldId id="690" r:id="rId82"/>
    <p:sldId id="704" r:id="rId83"/>
    <p:sldId id="705" r:id="rId84"/>
    <p:sldId id="706" r:id="rId85"/>
    <p:sldId id="746" r:id="rId86"/>
    <p:sldId id="747" r:id="rId87"/>
    <p:sldId id="748" r:id="rId88"/>
    <p:sldId id="749" r:id="rId89"/>
    <p:sldId id="686" r:id="rId90"/>
    <p:sldId id="736" r:id="rId91"/>
    <p:sldId id="699" r:id="rId92"/>
    <p:sldId id="545" r:id="rId93"/>
    <p:sldId id="547" r:id="rId94"/>
    <p:sldId id="548" r:id="rId95"/>
    <p:sldId id="549" r:id="rId96"/>
    <p:sldId id="552" r:id="rId97"/>
    <p:sldId id="576" r:id="rId98"/>
    <p:sldId id="732" r:id="rId99"/>
    <p:sldId id="701" r:id="rId100"/>
    <p:sldId id="703" r:id="rId101"/>
    <p:sldId id="596" r:id="rId102"/>
    <p:sldId id="710" r:id="rId103"/>
    <p:sldId id="711" r:id="rId104"/>
    <p:sldId id="560" r:id="rId105"/>
    <p:sldId id="556" r:id="rId106"/>
    <p:sldId id="558" r:id="rId107"/>
    <p:sldId id="542" r:id="rId108"/>
    <p:sldId id="718" r:id="rId109"/>
    <p:sldId id="719" r:id="rId110"/>
    <p:sldId id="720" r:id="rId111"/>
    <p:sldId id="622" r:id="rId112"/>
    <p:sldId id="614" r:id="rId113"/>
    <p:sldId id="531" r:id="rId114"/>
    <p:sldId id="463" r:id="rId115"/>
  </p:sldIdLst>
  <p:sldSz cx="9144000" cy="6858000" type="screen4x3"/>
  <p:notesSz cx="6858000" cy="10052050"/>
  <p:defaultTextStyle>
    <a:defPPr>
      <a:defRPr lang="en-US"/>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p:clrMru>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764" autoAdjust="0"/>
    <p:restoredTop sz="92034" autoAdjust="0"/>
  </p:normalViewPr>
  <p:slideViewPr>
    <p:cSldViewPr>
      <p:cViewPr>
        <p:scale>
          <a:sx n="70" d="100"/>
          <a:sy n="70" d="100"/>
        </p:scale>
        <p:origin x="-882" y="-36"/>
      </p:cViewPr>
      <p:guideLst>
        <p:guide orient="horz" pos="2160"/>
        <p:guide pos="2880"/>
      </p:guideLst>
    </p:cSldViewPr>
  </p:slideViewPr>
  <p:outlineViewPr>
    <p:cViewPr>
      <p:scale>
        <a:sx n="33" d="100"/>
        <a:sy n="33" d="100"/>
      </p:scale>
      <p:origin x="0" y="27720"/>
    </p:cViewPr>
  </p:outlineViewPr>
  <p:notesTextViewPr>
    <p:cViewPr>
      <p:scale>
        <a:sx n="100" d="100"/>
        <a:sy n="100" d="100"/>
      </p:scale>
      <p:origin x="0" y="0"/>
    </p:cViewPr>
  </p:notesTextViewPr>
  <p:sorterViewPr>
    <p:cViewPr>
      <p:scale>
        <a:sx n="66" d="100"/>
        <a:sy n="66" d="100"/>
      </p:scale>
      <p:origin x="0" y="5034"/>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presProps" Target="presProp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slide" Target="slides/slide98.xml"/><Relationship Id="rId110" Type="http://schemas.openxmlformats.org/officeDocument/2006/relationships/slide" Target="slides/slide106.xml"/><Relationship Id="rId115" Type="http://schemas.openxmlformats.org/officeDocument/2006/relationships/slide" Target="slides/slide11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slide" Target="slides/slide109.xml"/><Relationship Id="rId118"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E2707F-5123-40B0-8834-FFBAB9297AED}"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en-US"/>
        </a:p>
      </dgm:t>
    </dgm:pt>
    <dgm:pt modelId="{32CC48C4-EF75-4DFA-A6F7-A0D809236CDA}">
      <dgm:prSet phldrT="[Text]"/>
      <dgm:spPr/>
      <dgm:t>
        <a:bodyPr/>
        <a:lstStyle/>
        <a:p>
          <a:r>
            <a:rPr lang="en-US" dirty="0" smtClean="0"/>
            <a:t>Collaboration </a:t>
          </a:r>
          <a:endParaRPr lang="en-US" dirty="0"/>
        </a:p>
      </dgm:t>
    </dgm:pt>
    <dgm:pt modelId="{69E2945D-1F4C-4834-B0E1-5D9033E6A56D}" type="parTrans" cxnId="{BD8AD08F-91FA-4FF2-89B5-09720512D627}">
      <dgm:prSet/>
      <dgm:spPr/>
      <dgm:t>
        <a:bodyPr/>
        <a:lstStyle/>
        <a:p>
          <a:endParaRPr lang="en-US"/>
        </a:p>
      </dgm:t>
    </dgm:pt>
    <dgm:pt modelId="{A4E52008-C4F2-4118-9DB1-4810326996E5}" type="sibTrans" cxnId="{BD8AD08F-91FA-4FF2-89B5-09720512D627}">
      <dgm:prSet/>
      <dgm:spPr/>
      <dgm:t>
        <a:bodyPr/>
        <a:lstStyle/>
        <a:p>
          <a:endParaRPr lang="en-US"/>
        </a:p>
      </dgm:t>
    </dgm:pt>
    <dgm:pt modelId="{AB830011-4371-4D97-B8AE-40DABE883D13}">
      <dgm:prSet phldrT="[Text]"/>
      <dgm:spPr/>
      <dgm:t>
        <a:bodyPr/>
        <a:lstStyle/>
        <a:p>
          <a:r>
            <a:rPr lang="en-US" dirty="0" smtClean="0"/>
            <a:t>Working in partnership</a:t>
          </a:r>
          <a:endParaRPr lang="en-US" dirty="0"/>
        </a:p>
      </dgm:t>
    </dgm:pt>
    <dgm:pt modelId="{9B82029E-2491-42EF-A463-6439FFB64B80}" type="parTrans" cxnId="{D5552A27-00CD-4E0C-B666-532C267C9A99}">
      <dgm:prSet/>
      <dgm:spPr/>
      <dgm:t>
        <a:bodyPr/>
        <a:lstStyle/>
        <a:p>
          <a:endParaRPr lang="en-US"/>
        </a:p>
      </dgm:t>
    </dgm:pt>
    <dgm:pt modelId="{FF9C3486-74C7-4049-9FD9-581746D8DF15}" type="sibTrans" cxnId="{D5552A27-00CD-4E0C-B666-532C267C9A99}">
      <dgm:prSet/>
      <dgm:spPr/>
      <dgm:t>
        <a:bodyPr/>
        <a:lstStyle/>
        <a:p>
          <a:endParaRPr lang="en-US"/>
        </a:p>
      </dgm:t>
    </dgm:pt>
    <dgm:pt modelId="{8E42E5CD-1887-4183-981B-A435070DC207}">
      <dgm:prSet phldrT="[Text]"/>
      <dgm:spPr/>
      <dgm:t>
        <a:bodyPr/>
        <a:lstStyle/>
        <a:p>
          <a:r>
            <a:rPr lang="en-US" dirty="0" smtClean="0"/>
            <a:t>Evocation</a:t>
          </a:r>
          <a:endParaRPr lang="en-US" dirty="0"/>
        </a:p>
      </dgm:t>
    </dgm:pt>
    <dgm:pt modelId="{5CF72C8A-8E00-4DDB-AEF9-7A01A0B821CB}" type="parTrans" cxnId="{209D18D6-18A7-480E-93FB-ACBC24FCB1C8}">
      <dgm:prSet/>
      <dgm:spPr/>
      <dgm:t>
        <a:bodyPr/>
        <a:lstStyle/>
        <a:p>
          <a:endParaRPr lang="en-US"/>
        </a:p>
      </dgm:t>
    </dgm:pt>
    <dgm:pt modelId="{54322320-E756-4F70-98DA-C1CDAC382B55}" type="sibTrans" cxnId="{209D18D6-18A7-480E-93FB-ACBC24FCB1C8}">
      <dgm:prSet/>
      <dgm:spPr/>
      <dgm:t>
        <a:bodyPr/>
        <a:lstStyle/>
        <a:p>
          <a:endParaRPr lang="en-US"/>
        </a:p>
      </dgm:t>
    </dgm:pt>
    <dgm:pt modelId="{E2610300-21BE-44C3-A73D-2B0AAA3A6697}">
      <dgm:prSet phldrT="[Text]"/>
      <dgm:spPr/>
      <dgm:t>
        <a:bodyPr/>
        <a:lstStyle/>
        <a:p>
          <a:r>
            <a:rPr lang="en-US" dirty="0" smtClean="0"/>
            <a:t>Draw out ideas and solutions from individuals</a:t>
          </a:r>
          <a:endParaRPr lang="en-US" dirty="0"/>
        </a:p>
      </dgm:t>
    </dgm:pt>
    <dgm:pt modelId="{E36042ED-C72A-410F-8F1E-3F03D2A7DB54}" type="parTrans" cxnId="{F99D7D81-19B6-433B-9130-BB9362170115}">
      <dgm:prSet/>
      <dgm:spPr/>
      <dgm:t>
        <a:bodyPr/>
        <a:lstStyle/>
        <a:p>
          <a:endParaRPr lang="en-US"/>
        </a:p>
      </dgm:t>
    </dgm:pt>
    <dgm:pt modelId="{10BB620F-00A0-4067-8DDA-BF45124FC272}" type="sibTrans" cxnId="{F99D7D81-19B6-433B-9130-BB9362170115}">
      <dgm:prSet/>
      <dgm:spPr/>
      <dgm:t>
        <a:bodyPr/>
        <a:lstStyle/>
        <a:p>
          <a:endParaRPr lang="en-US"/>
        </a:p>
      </dgm:t>
    </dgm:pt>
    <dgm:pt modelId="{7CC8214A-8F62-4573-A77F-4D31F0253AD2}">
      <dgm:prSet phldrT="[Text]"/>
      <dgm:spPr/>
      <dgm:t>
        <a:bodyPr/>
        <a:lstStyle/>
        <a:p>
          <a:r>
            <a:rPr lang="en-US" dirty="0" smtClean="0"/>
            <a:t>Autonomy </a:t>
          </a:r>
          <a:endParaRPr lang="en-US" dirty="0"/>
        </a:p>
      </dgm:t>
    </dgm:pt>
    <dgm:pt modelId="{7AC5505F-A747-4073-A383-8951CB5DABBD}" type="parTrans" cxnId="{AB57A27A-03A4-4ABD-BF7E-08C32FCB2A96}">
      <dgm:prSet/>
      <dgm:spPr/>
      <dgm:t>
        <a:bodyPr/>
        <a:lstStyle/>
        <a:p>
          <a:endParaRPr lang="en-US"/>
        </a:p>
      </dgm:t>
    </dgm:pt>
    <dgm:pt modelId="{E2458646-2639-4E6B-885F-44EB21F18C00}" type="sibTrans" cxnId="{AB57A27A-03A4-4ABD-BF7E-08C32FCB2A96}">
      <dgm:prSet/>
      <dgm:spPr/>
      <dgm:t>
        <a:bodyPr/>
        <a:lstStyle/>
        <a:p>
          <a:endParaRPr lang="en-US"/>
        </a:p>
      </dgm:t>
    </dgm:pt>
    <dgm:pt modelId="{F19837CD-4794-436C-8603-691F9A17CB07}">
      <dgm:prSet phldrT="[Text]"/>
      <dgm:spPr/>
      <dgm:t>
        <a:bodyPr/>
        <a:lstStyle/>
        <a:p>
          <a:r>
            <a:rPr lang="en-US" dirty="0" smtClean="0"/>
            <a:t>Decision making left to the person</a:t>
          </a:r>
          <a:endParaRPr lang="en-US" dirty="0"/>
        </a:p>
      </dgm:t>
    </dgm:pt>
    <dgm:pt modelId="{0AD551B3-0C8F-48C4-AB57-D5ECD94812DB}" type="parTrans" cxnId="{B31DC2B3-D4C8-4879-96A2-15989225F00C}">
      <dgm:prSet/>
      <dgm:spPr/>
      <dgm:t>
        <a:bodyPr/>
        <a:lstStyle/>
        <a:p>
          <a:endParaRPr lang="en-US"/>
        </a:p>
      </dgm:t>
    </dgm:pt>
    <dgm:pt modelId="{07787EFB-AB85-4992-9C1B-E58A22D6FA49}" type="sibTrans" cxnId="{B31DC2B3-D4C8-4879-96A2-15989225F00C}">
      <dgm:prSet/>
      <dgm:spPr/>
      <dgm:t>
        <a:bodyPr/>
        <a:lstStyle/>
        <a:p>
          <a:endParaRPr lang="en-US"/>
        </a:p>
      </dgm:t>
    </dgm:pt>
    <dgm:pt modelId="{6A601C1B-35D7-46EB-9C2E-39386BD8B168}" type="pres">
      <dgm:prSet presAssocID="{A7E2707F-5123-40B0-8834-FFBAB9297AED}" presName="Name0" presStyleCnt="0">
        <dgm:presLayoutVars>
          <dgm:chMax val="7"/>
          <dgm:dir/>
          <dgm:animLvl val="lvl"/>
          <dgm:resizeHandles val="exact"/>
        </dgm:presLayoutVars>
      </dgm:prSet>
      <dgm:spPr/>
      <dgm:t>
        <a:bodyPr/>
        <a:lstStyle/>
        <a:p>
          <a:endParaRPr lang="en-US"/>
        </a:p>
      </dgm:t>
    </dgm:pt>
    <dgm:pt modelId="{A57C1C88-1BBA-4A7D-BDAE-EDC23C1F17D8}" type="pres">
      <dgm:prSet presAssocID="{32CC48C4-EF75-4DFA-A6F7-A0D809236CDA}" presName="circle1" presStyleLbl="node1" presStyleIdx="0" presStyleCnt="3" custScaleX="46879" custLinFactNeighborX="-23240" custLinFactNeighborY="-3121"/>
      <dgm:spPr>
        <a:prstGeom prst="notchedRightArrow">
          <a:avLst/>
        </a:prstGeom>
      </dgm:spPr>
      <dgm:t>
        <a:bodyPr/>
        <a:lstStyle/>
        <a:p>
          <a:endParaRPr lang="en-US"/>
        </a:p>
      </dgm:t>
    </dgm:pt>
    <dgm:pt modelId="{CDE88654-8952-44DC-9EFD-63B7F145585A}" type="pres">
      <dgm:prSet presAssocID="{32CC48C4-EF75-4DFA-A6F7-A0D809236CDA}" presName="space" presStyleCnt="0"/>
      <dgm:spPr/>
    </dgm:pt>
    <dgm:pt modelId="{AF45CC8B-C630-497E-9999-5E640DD48025}" type="pres">
      <dgm:prSet presAssocID="{32CC48C4-EF75-4DFA-A6F7-A0D809236CDA}" presName="rect1" presStyleLbl="alignAcc1" presStyleIdx="0" presStyleCnt="3" custScaleY="92962" custLinFactNeighborX="855"/>
      <dgm:spPr/>
      <dgm:t>
        <a:bodyPr/>
        <a:lstStyle/>
        <a:p>
          <a:endParaRPr lang="en-US"/>
        </a:p>
      </dgm:t>
    </dgm:pt>
    <dgm:pt modelId="{17336877-25C8-43E5-82C6-7866CE1EE212}" type="pres">
      <dgm:prSet presAssocID="{8E42E5CD-1887-4183-981B-A435070DC207}" presName="vertSpace2" presStyleLbl="node1" presStyleIdx="0" presStyleCnt="3"/>
      <dgm:spPr/>
    </dgm:pt>
    <dgm:pt modelId="{F9165F60-432F-4066-8C58-799741DDBE14}" type="pres">
      <dgm:prSet presAssocID="{8E42E5CD-1887-4183-981B-A435070DC207}" presName="circle2" presStyleLbl="node1" presStyleIdx="1" presStyleCnt="3" custScaleX="53235" custLinFactNeighborX="-32031" custLinFactNeighborY="-22863"/>
      <dgm:spPr>
        <a:prstGeom prst="rightArrow">
          <a:avLst/>
        </a:prstGeom>
      </dgm:spPr>
      <dgm:t>
        <a:bodyPr/>
        <a:lstStyle/>
        <a:p>
          <a:endParaRPr lang="en-US"/>
        </a:p>
      </dgm:t>
    </dgm:pt>
    <dgm:pt modelId="{0F7CF7D0-6F99-4DC8-86BF-39DA69B5A8F5}" type="pres">
      <dgm:prSet presAssocID="{8E42E5CD-1887-4183-981B-A435070DC207}" presName="rect2" presStyleLbl="alignAcc1" presStyleIdx="1" presStyleCnt="3" custLinFactNeighborX="1923" custLinFactNeighborY="-2885"/>
      <dgm:spPr/>
      <dgm:t>
        <a:bodyPr/>
        <a:lstStyle/>
        <a:p>
          <a:endParaRPr lang="en-US"/>
        </a:p>
      </dgm:t>
    </dgm:pt>
    <dgm:pt modelId="{653B4830-FA35-4433-890F-DB986805ECE0}" type="pres">
      <dgm:prSet presAssocID="{7CC8214A-8F62-4573-A77F-4D31F0253AD2}" presName="vertSpace3" presStyleLbl="node1" presStyleIdx="1" presStyleCnt="3"/>
      <dgm:spPr/>
    </dgm:pt>
    <dgm:pt modelId="{7DE24692-0C5D-4DA9-AFB4-1B1BC8BBFBD9}" type="pres">
      <dgm:prSet presAssocID="{7CC8214A-8F62-4573-A77F-4D31F0253AD2}" presName="circle3" presStyleLbl="node1" presStyleIdx="2" presStyleCnt="3" custLinFactNeighborX="-50265" custLinFactNeighborY="-94202"/>
      <dgm:spPr>
        <a:prstGeom prst="star4">
          <a:avLst/>
        </a:prstGeom>
      </dgm:spPr>
      <dgm:t>
        <a:bodyPr/>
        <a:lstStyle/>
        <a:p>
          <a:endParaRPr lang="en-US"/>
        </a:p>
      </dgm:t>
    </dgm:pt>
    <dgm:pt modelId="{F3969552-A654-4379-B577-4ADCDA3BE13C}" type="pres">
      <dgm:prSet presAssocID="{7CC8214A-8F62-4573-A77F-4D31F0253AD2}" presName="rect3" presStyleLbl="alignAcc1" presStyleIdx="2" presStyleCnt="3"/>
      <dgm:spPr/>
      <dgm:t>
        <a:bodyPr/>
        <a:lstStyle/>
        <a:p>
          <a:endParaRPr lang="en-US"/>
        </a:p>
      </dgm:t>
    </dgm:pt>
    <dgm:pt modelId="{A52398AD-F4A7-45DB-A7D1-C63A551008F0}" type="pres">
      <dgm:prSet presAssocID="{32CC48C4-EF75-4DFA-A6F7-A0D809236CDA}" presName="rect1ParTx" presStyleLbl="alignAcc1" presStyleIdx="2" presStyleCnt="3">
        <dgm:presLayoutVars>
          <dgm:chMax val="1"/>
          <dgm:bulletEnabled val="1"/>
        </dgm:presLayoutVars>
      </dgm:prSet>
      <dgm:spPr/>
      <dgm:t>
        <a:bodyPr/>
        <a:lstStyle/>
        <a:p>
          <a:endParaRPr lang="en-US"/>
        </a:p>
      </dgm:t>
    </dgm:pt>
    <dgm:pt modelId="{657E88EE-2643-4B8A-8828-DD1A9D83F392}" type="pres">
      <dgm:prSet presAssocID="{32CC48C4-EF75-4DFA-A6F7-A0D809236CDA}" presName="rect1ChTx" presStyleLbl="alignAcc1" presStyleIdx="2" presStyleCnt="3">
        <dgm:presLayoutVars>
          <dgm:bulletEnabled val="1"/>
        </dgm:presLayoutVars>
      </dgm:prSet>
      <dgm:spPr/>
      <dgm:t>
        <a:bodyPr/>
        <a:lstStyle/>
        <a:p>
          <a:endParaRPr lang="en-US"/>
        </a:p>
      </dgm:t>
    </dgm:pt>
    <dgm:pt modelId="{9CF598CB-3D35-4739-973C-5228EF35C445}" type="pres">
      <dgm:prSet presAssocID="{8E42E5CD-1887-4183-981B-A435070DC207}" presName="rect2ParTx" presStyleLbl="alignAcc1" presStyleIdx="2" presStyleCnt="3">
        <dgm:presLayoutVars>
          <dgm:chMax val="1"/>
          <dgm:bulletEnabled val="1"/>
        </dgm:presLayoutVars>
      </dgm:prSet>
      <dgm:spPr/>
      <dgm:t>
        <a:bodyPr/>
        <a:lstStyle/>
        <a:p>
          <a:endParaRPr lang="en-US"/>
        </a:p>
      </dgm:t>
    </dgm:pt>
    <dgm:pt modelId="{06B6FE20-4FBE-44BC-96E5-A25E7025CF82}" type="pres">
      <dgm:prSet presAssocID="{8E42E5CD-1887-4183-981B-A435070DC207}" presName="rect2ChTx" presStyleLbl="alignAcc1" presStyleIdx="2" presStyleCnt="3">
        <dgm:presLayoutVars>
          <dgm:bulletEnabled val="1"/>
        </dgm:presLayoutVars>
      </dgm:prSet>
      <dgm:spPr/>
      <dgm:t>
        <a:bodyPr/>
        <a:lstStyle/>
        <a:p>
          <a:endParaRPr lang="en-US"/>
        </a:p>
      </dgm:t>
    </dgm:pt>
    <dgm:pt modelId="{42AB5DDD-E708-4105-9AA6-4DFA53EA2DBB}" type="pres">
      <dgm:prSet presAssocID="{7CC8214A-8F62-4573-A77F-4D31F0253AD2}" presName="rect3ParTx" presStyleLbl="alignAcc1" presStyleIdx="2" presStyleCnt="3">
        <dgm:presLayoutVars>
          <dgm:chMax val="1"/>
          <dgm:bulletEnabled val="1"/>
        </dgm:presLayoutVars>
      </dgm:prSet>
      <dgm:spPr/>
      <dgm:t>
        <a:bodyPr/>
        <a:lstStyle/>
        <a:p>
          <a:endParaRPr lang="en-US"/>
        </a:p>
      </dgm:t>
    </dgm:pt>
    <dgm:pt modelId="{BBA1D65E-1D83-4228-9D9E-243BC36BB97C}" type="pres">
      <dgm:prSet presAssocID="{7CC8214A-8F62-4573-A77F-4D31F0253AD2}" presName="rect3ChTx" presStyleLbl="alignAcc1" presStyleIdx="2" presStyleCnt="3">
        <dgm:presLayoutVars>
          <dgm:bulletEnabled val="1"/>
        </dgm:presLayoutVars>
      </dgm:prSet>
      <dgm:spPr/>
      <dgm:t>
        <a:bodyPr/>
        <a:lstStyle/>
        <a:p>
          <a:endParaRPr lang="en-US"/>
        </a:p>
      </dgm:t>
    </dgm:pt>
  </dgm:ptLst>
  <dgm:cxnLst>
    <dgm:cxn modelId="{6DBDE996-AFCC-4E74-9123-ECEFED58A486}" type="presOf" srcId="{E2610300-21BE-44C3-A73D-2B0AAA3A6697}" destId="{06B6FE20-4FBE-44BC-96E5-A25E7025CF82}" srcOrd="0" destOrd="0" presId="urn:microsoft.com/office/officeart/2005/8/layout/target3"/>
    <dgm:cxn modelId="{457544D9-2C08-4D1B-919A-8BB2697FCA31}" type="presOf" srcId="{32CC48C4-EF75-4DFA-A6F7-A0D809236CDA}" destId="{AF45CC8B-C630-497E-9999-5E640DD48025}" srcOrd="0" destOrd="0" presId="urn:microsoft.com/office/officeart/2005/8/layout/target3"/>
    <dgm:cxn modelId="{41DBC60F-ADB1-44DE-A659-77F895F4EF2B}" type="presOf" srcId="{7CC8214A-8F62-4573-A77F-4D31F0253AD2}" destId="{F3969552-A654-4379-B577-4ADCDA3BE13C}" srcOrd="0" destOrd="0" presId="urn:microsoft.com/office/officeart/2005/8/layout/target3"/>
    <dgm:cxn modelId="{B31DC2B3-D4C8-4879-96A2-15989225F00C}" srcId="{7CC8214A-8F62-4573-A77F-4D31F0253AD2}" destId="{F19837CD-4794-436C-8603-691F9A17CB07}" srcOrd="0" destOrd="0" parTransId="{0AD551B3-0C8F-48C4-AB57-D5ECD94812DB}" sibTransId="{07787EFB-AB85-4992-9C1B-E58A22D6FA49}"/>
    <dgm:cxn modelId="{E6ECB6E6-9DF3-4EC7-ABEB-7E9E683A0A98}" type="presOf" srcId="{7CC8214A-8F62-4573-A77F-4D31F0253AD2}" destId="{42AB5DDD-E708-4105-9AA6-4DFA53EA2DBB}" srcOrd="1" destOrd="0" presId="urn:microsoft.com/office/officeart/2005/8/layout/target3"/>
    <dgm:cxn modelId="{AB57A27A-03A4-4ABD-BF7E-08C32FCB2A96}" srcId="{A7E2707F-5123-40B0-8834-FFBAB9297AED}" destId="{7CC8214A-8F62-4573-A77F-4D31F0253AD2}" srcOrd="2" destOrd="0" parTransId="{7AC5505F-A747-4073-A383-8951CB5DABBD}" sibTransId="{E2458646-2639-4E6B-885F-44EB21F18C00}"/>
    <dgm:cxn modelId="{A279653D-6F73-4905-8063-2F8F00F359D9}" type="presOf" srcId="{F19837CD-4794-436C-8603-691F9A17CB07}" destId="{BBA1D65E-1D83-4228-9D9E-243BC36BB97C}" srcOrd="0" destOrd="0" presId="urn:microsoft.com/office/officeart/2005/8/layout/target3"/>
    <dgm:cxn modelId="{209D18D6-18A7-480E-93FB-ACBC24FCB1C8}" srcId="{A7E2707F-5123-40B0-8834-FFBAB9297AED}" destId="{8E42E5CD-1887-4183-981B-A435070DC207}" srcOrd="1" destOrd="0" parTransId="{5CF72C8A-8E00-4DDB-AEF9-7A01A0B821CB}" sibTransId="{54322320-E756-4F70-98DA-C1CDAC382B55}"/>
    <dgm:cxn modelId="{2F494CBB-0D72-4D84-A826-DE6A2E0EFF06}" type="presOf" srcId="{AB830011-4371-4D97-B8AE-40DABE883D13}" destId="{657E88EE-2643-4B8A-8828-DD1A9D83F392}" srcOrd="0" destOrd="0" presId="urn:microsoft.com/office/officeart/2005/8/layout/target3"/>
    <dgm:cxn modelId="{BD8AD08F-91FA-4FF2-89B5-09720512D627}" srcId="{A7E2707F-5123-40B0-8834-FFBAB9297AED}" destId="{32CC48C4-EF75-4DFA-A6F7-A0D809236CDA}" srcOrd="0" destOrd="0" parTransId="{69E2945D-1F4C-4834-B0E1-5D9033E6A56D}" sibTransId="{A4E52008-C4F2-4118-9DB1-4810326996E5}"/>
    <dgm:cxn modelId="{77A1D8C4-9277-4914-BCBB-54A0D415B1E5}" type="presOf" srcId="{8E42E5CD-1887-4183-981B-A435070DC207}" destId="{0F7CF7D0-6F99-4DC8-86BF-39DA69B5A8F5}" srcOrd="0" destOrd="0" presId="urn:microsoft.com/office/officeart/2005/8/layout/target3"/>
    <dgm:cxn modelId="{D5552A27-00CD-4E0C-B666-532C267C9A99}" srcId="{32CC48C4-EF75-4DFA-A6F7-A0D809236CDA}" destId="{AB830011-4371-4D97-B8AE-40DABE883D13}" srcOrd="0" destOrd="0" parTransId="{9B82029E-2491-42EF-A463-6439FFB64B80}" sibTransId="{FF9C3486-74C7-4049-9FD9-581746D8DF15}"/>
    <dgm:cxn modelId="{4AE7FE3C-823F-4255-B783-50E7A3822C43}" type="presOf" srcId="{32CC48C4-EF75-4DFA-A6F7-A0D809236CDA}" destId="{A52398AD-F4A7-45DB-A7D1-C63A551008F0}" srcOrd="1" destOrd="0" presId="urn:microsoft.com/office/officeart/2005/8/layout/target3"/>
    <dgm:cxn modelId="{337E8DFB-D1EB-40AB-B4AD-981E9AF8BB2A}" type="presOf" srcId="{8E42E5CD-1887-4183-981B-A435070DC207}" destId="{9CF598CB-3D35-4739-973C-5228EF35C445}" srcOrd="1" destOrd="0" presId="urn:microsoft.com/office/officeart/2005/8/layout/target3"/>
    <dgm:cxn modelId="{F99D7D81-19B6-433B-9130-BB9362170115}" srcId="{8E42E5CD-1887-4183-981B-A435070DC207}" destId="{E2610300-21BE-44C3-A73D-2B0AAA3A6697}" srcOrd="0" destOrd="0" parTransId="{E36042ED-C72A-410F-8F1E-3F03D2A7DB54}" sibTransId="{10BB620F-00A0-4067-8DDA-BF45124FC272}"/>
    <dgm:cxn modelId="{70399640-82D0-43EA-99FB-B6648DC24A68}" type="presOf" srcId="{A7E2707F-5123-40B0-8834-FFBAB9297AED}" destId="{6A601C1B-35D7-46EB-9C2E-39386BD8B168}" srcOrd="0" destOrd="0" presId="urn:microsoft.com/office/officeart/2005/8/layout/target3"/>
    <dgm:cxn modelId="{525508F5-CC9E-4C89-B8C4-5EF01634976A}" type="presParOf" srcId="{6A601C1B-35D7-46EB-9C2E-39386BD8B168}" destId="{A57C1C88-1BBA-4A7D-BDAE-EDC23C1F17D8}" srcOrd="0" destOrd="0" presId="urn:microsoft.com/office/officeart/2005/8/layout/target3"/>
    <dgm:cxn modelId="{81C44D9C-4CAF-44AA-9F96-D391384D6DB8}" type="presParOf" srcId="{6A601C1B-35D7-46EB-9C2E-39386BD8B168}" destId="{CDE88654-8952-44DC-9EFD-63B7F145585A}" srcOrd="1" destOrd="0" presId="urn:microsoft.com/office/officeart/2005/8/layout/target3"/>
    <dgm:cxn modelId="{63FCBD16-2CCB-45DE-9E42-FD564A141DC0}" type="presParOf" srcId="{6A601C1B-35D7-46EB-9C2E-39386BD8B168}" destId="{AF45CC8B-C630-497E-9999-5E640DD48025}" srcOrd="2" destOrd="0" presId="urn:microsoft.com/office/officeart/2005/8/layout/target3"/>
    <dgm:cxn modelId="{1E6B48EA-1C04-418E-8C16-A840A37817D5}" type="presParOf" srcId="{6A601C1B-35D7-46EB-9C2E-39386BD8B168}" destId="{17336877-25C8-43E5-82C6-7866CE1EE212}" srcOrd="3" destOrd="0" presId="urn:microsoft.com/office/officeart/2005/8/layout/target3"/>
    <dgm:cxn modelId="{F46E3A06-7B8F-41E0-8CCF-CE4CBFB69C49}" type="presParOf" srcId="{6A601C1B-35D7-46EB-9C2E-39386BD8B168}" destId="{F9165F60-432F-4066-8C58-799741DDBE14}" srcOrd="4" destOrd="0" presId="urn:microsoft.com/office/officeart/2005/8/layout/target3"/>
    <dgm:cxn modelId="{6A6865B5-1E88-458D-BD2A-64979CB78F0C}" type="presParOf" srcId="{6A601C1B-35D7-46EB-9C2E-39386BD8B168}" destId="{0F7CF7D0-6F99-4DC8-86BF-39DA69B5A8F5}" srcOrd="5" destOrd="0" presId="urn:microsoft.com/office/officeart/2005/8/layout/target3"/>
    <dgm:cxn modelId="{EE29942B-E417-48B4-87D1-4436727656A9}" type="presParOf" srcId="{6A601C1B-35D7-46EB-9C2E-39386BD8B168}" destId="{653B4830-FA35-4433-890F-DB986805ECE0}" srcOrd="6" destOrd="0" presId="urn:microsoft.com/office/officeart/2005/8/layout/target3"/>
    <dgm:cxn modelId="{9874EAFC-7332-4C11-B6D8-4EBFB7745D3B}" type="presParOf" srcId="{6A601C1B-35D7-46EB-9C2E-39386BD8B168}" destId="{7DE24692-0C5D-4DA9-AFB4-1B1BC8BBFBD9}" srcOrd="7" destOrd="0" presId="urn:microsoft.com/office/officeart/2005/8/layout/target3"/>
    <dgm:cxn modelId="{CC664369-AD02-4D83-A0D4-DB3E0039157A}" type="presParOf" srcId="{6A601C1B-35D7-46EB-9C2E-39386BD8B168}" destId="{F3969552-A654-4379-B577-4ADCDA3BE13C}" srcOrd="8" destOrd="0" presId="urn:microsoft.com/office/officeart/2005/8/layout/target3"/>
    <dgm:cxn modelId="{38ACA3B0-6B1A-4AB4-BAA5-7F9A0868E6EC}" type="presParOf" srcId="{6A601C1B-35D7-46EB-9C2E-39386BD8B168}" destId="{A52398AD-F4A7-45DB-A7D1-C63A551008F0}" srcOrd="9" destOrd="0" presId="urn:microsoft.com/office/officeart/2005/8/layout/target3"/>
    <dgm:cxn modelId="{60CB83E2-D557-4D27-9B07-E27826CD371B}" type="presParOf" srcId="{6A601C1B-35D7-46EB-9C2E-39386BD8B168}" destId="{657E88EE-2643-4B8A-8828-DD1A9D83F392}" srcOrd="10" destOrd="0" presId="urn:microsoft.com/office/officeart/2005/8/layout/target3"/>
    <dgm:cxn modelId="{A96BADCE-1E90-4357-B5E9-4F4136A7027A}" type="presParOf" srcId="{6A601C1B-35D7-46EB-9C2E-39386BD8B168}" destId="{9CF598CB-3D35-4739-973C-5228EF35C445}" srcOrd="11" destOrd="0" presId="urn:microsoft.com/office/officeart/2005/8/layout/target3"/>
    <dgm:cxn modelId="{22280143-F0F3-484E-A4A3-3DAAFD9C409F}" type="presParOf" srcId="{6A601C1B-35D7-46EB-9C2E-39386BD8B168}" destId="{06B6FE20-4FBE-44BC-96E5-A25E7025CF82}" srcOrd="12" destOrd="0" presId="urn:microsoft.com/office/officeart/2005/8/layout/target3"/>
    <dgm:cxn modelId="{CD5DD938-8B9A-4768-9789-6B8619CB561E}" type="presParOf" srcId="{6A601C1B-35D7-46EB-9C2E-39386BD8B168}" destId="{42AB5DDD-E708-4105-9AA6-4DFA53EA2DBB}" srcOrd="13" destOrd="0" presId="urn:microsoft.com/office/officeart/2005/8/layout/target3"/>
    <dgm:cxn modelId="{C26CF756-91E4-4AF3-BF66-0175CBF50339}" type="presParOf" srcId="{6A601C1B-35D7-46EB-9C2E-39386BD8B168}" destId="{BBA1D65E-1D83-4228-9D9E-243BC36BB97C}" srcOrd="14" destOrd="0" presId="urn:microsoft.com/office/officeart/2005/8/layout/target3"/>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57C1C88-1BBA-4A7D-BDAE-EDC23C1F17D8}">
      <dsp:nvSpPr>
        <dsp:cNvPr id="0" name=""/>
        <dsp:cNvSpPr/>
      </dsp:nvSpPr>
      <dsp:spPr>
        <a:xfrm>
          <a:off x="142894" y="214323"/>
          <a:ext cx="2017388" cy="4303394"/>
        </a:xfrm>
        <a:prstGeom prst="notched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F45CC8B-C630-497E-9999-5E640DD48025}">
      <dsp:nvSpPr>
        <dsp:cNvPr id="0" name=""/>
        <dsp:cNvSpPr/>
      </dsp:nvSpPr>
      <dsp:spPr>
        <a:xfrm>
          <a:off x="2151697" y="500069"/>
          <a:ext cx="5020626" cy="4000521"/>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Collaboration </a:t>
          </a:r>
          <a:endParaRPr lang="en-US" sz="3000" kern="1200" dirty="0"/>
        </a:p>
      </dsp:txBody>
      <dsp:txXfrm>
        <a:off x="2151697" y="500069"/>
        <a:ext cx="2510313" cy="1200159"/>
      </dsp:txXfrm>
    </dsp:sp>
    <dsp:sp modelId="{F9165F60-432F-4066-8C58-799741DDBE14}">
      <dsp:nvSpPr>
        <dsp:cNvPr id="0" name=""/>
        <dsp:cNvSpPr/>
      </dsp:nvSpPr>
      <dsp:spPr>
        <a:xfrm>
          <a:off x="511179" y="1000129"/>
          <a:ext cx="1489091" cy="2797203"/>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7CF7D0-6F99-4DC8-86BF-39DA69B5A8F5}">
      <dsp:nvSpPr>
        <dsp:cNvPr id="0" name=""/>
        <dsp:cNvSpPr/>
      </dsp:nvSpPr>
      <dsp:spPr>
        <a:xfrm>
          <a:off x="2151697" y="1558954"/>
          <a:ext cx="5020626" cy="2797203"/>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Evocation</a:t>
          </a:r>
          <a:endParaRPr lang="en-US" sz="3000" kern="1200" dirty="0"/>
        </a:p>
      </dsp:txBody>
      <dsp:txXfrm>
        <a:off x="2151697" y="1558954"/>
        <a:ext cx="2510313" cy="1291016"/>
      </dsp:txXfrm>
    </dsp:sp>
    <dsp:sp modelId="{7DE24692-0C5D-4DA9-AFB4-1B1BC8BBFBD9}">
      <dsp:nvSpPr>
        <dsp:cNvPr id="0" name=""/>
        <dsp:cNvSpPr/>
      </dsp:nvSpPr>
      <dsp:spPr>
        <a:xfrm>
          <a:off x="857258" y="1714506"/>
          <a:ext cx="1291017" cy="1291017"/>
        </a:xfrm>
        <a:prstGeom prst="star4">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3969552-A654-4379-B577-4ADCDA3BE13C}">
      <dsp:nvSpPr>
        <dsp:cNvPr id="0" name=""/>
        <dsp:cNvSpPr/>
      </dsp:nvSpPr>
      <dsp:spPr>
        <a:xfrm>
          <a:off x="2151697" y="2930670"/>
          <a:ext cx="5020626" cy="1291017"/>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Autonomy </a:t>
          </a:r>
          <a:endParaRPr lang="en-US" sz="3000" kern="1200" dirty="0"/>
        </a:p>
      </dsp:txBody>
      <dsp:txXfrm>
        <a:off x="2151697" y="2930670"/>
        <a:ext cx="2510313" cy="1291017"/>
      </dsp:txXfrm>
    </dsp:sp>
    <dsp:sp modelId="{657E88EE-2643-4B8A-8828-DD1A9D83F392}">
      <dsp:nvSpPr>
        <dsp:cNvPr id="0" name=""/>
        <dsp:cNvSpPr/>
      </dsp:nvSpPr>
      <dsp:spPr>
        <a:xfrm>
          <a:off x="4662010" y="348632"/>
          <a:ext cx="2510313" cy="1291021"/>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228600" lvl="1" indent="-228600" algn="l" defTabSz="1022350">
            <a:lnSpc>
              <a:spcPct val="90000"/>
            </a:lnSpc>
            <a:spcBef>
              <a:spcPct val="0"/>
            </a:spcBef>
            <a:spcAft>
              <a:spcPct val="15000"/>
            </a:spcAft>
            <a:buChar char="••"/>
          </a:pPr>
          <a:r>
            <a:rPr lang="en-US" sz="2300" kern="1200" dirty="0" smtClean="0"/>
            <a:t>Working in partnership</a:t>
          </a:r>
          <a:endParaRPr lang="en-US" sz="2300" kern="1200" dirty="0"/>
        </a:p>
      </dsp:txBody>
      <dsp:txXfrm>
        <a:off x="4662010" y="348632"/>
        <a:ext cx="2510313" cy="1291021"/>
      </dsp:txXfrm>
    </dsp:sp>
    <dsp:sp modelId="{06B6FE20-4FBE-44BC-96E5-A25E7025CF82}">
      <dsp:nvSpPr>
        <dsp:cNvPr id="0" name=""/>
        <dsp:cNvSpPr/>
      </dsp:nvSpPr>
      <dsp:spPr>
        <a:xfrm>
          <a:off x="4662010" y="1639653"/>
          <a:ext cx="2510313" cy="129101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228600" lvl="1" indent="-228600" algn="l" defTabSz="1022350">
            <a:lnSpc>
              <a:spcPct val="90000"/>
            </a:lnSpc>
            <a:spcBef>
              <a:spcPct val="0"/>
            </a:spcBef>
            <a:spcAft>
              <a:spcPct val="15000"/>
            </a:spcAft>
            <a:buChar char="••"/>
          </a:pPr>
          <a:r>
            <a:rPr lang="en-US" sz="2300" kern="1200" dirty="0" smtClean="0"/>
            <a:t>Draw out ideas and solutions from individuals</a:t>
          </a:r>
          <a:endParaRPr lang="en-US" sz="2300" kern="1200" dirty="0"/>
        </a:p>
      </dsp:txBody>
      <dsp:txXfrm>
        <a:off x="4662010" y="1639653"/>
        <a:ext cx="2510313" cy="1291016"/>
      </dsp:txXfrm>
    </dsp:sp>
    <dsp:sp modelId="{BBA1D65E-1D83-4228-9D9E-243BC36BB97C}">
      <dsp:nvSpPr>
        <dsp:cNvPr id="0" name=""/>
        <dsp:cNvSpPr/>
      </dsp:nvSpPr>
      <dsp:spPr>
        <a:xfrm>
          <a:off x="4662010" y="2930670"/>
          <a:ext cx="2510313" cy="1291017"/>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228600" lvl="1" indent="-228600" algn="l" defTabSz="1022350">
            <a:lnSpc>
              <a:spcPct val="90000"/>
            </a:lnSpc>
            <a:spcBef>
              <a:spcPct val="0"/>
            </a:spcBef>
            <a:spcAft>
              <a:spcPct val="15000"/>
            </a:spcAft>
            <a:buChar char="••"/>
          </a:pPr>
          <a:r>
            <a:rPr lang="en-US" sz="2300" kern="1200" dirty="0" smtClean="0"/>
            <a:t>Decision making left to the person</a:t>
          </a:r>
          <a:endParaRPr lang="en-US" sz="2300" kern="1200" dirty="0"/>
        </a:p>
      </dsp:txBody>
      <dsp:txXfrm>
        <a:off x="4662010" y="2930670"/>
        <a:ext cx="2510313" cy="1291017"/>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image" Target="../media/image6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3886200" y="0"/>
            <a:ext cx="2971800" cy="5026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200"/>
            </a:lvl1pPr>
          </a:lstStyle>
          <a:p>
            <a:pPr>
              <a:defRPr/>
            </a:pPr>
            <a:endParaRPr lang="en-US"/>
          </a:p>
        </p:txBody>
      </p:sp>
      <p:sp>
        <p:nvSpPr>
          <p:cNvPr id="23555" name="Rectangle 3"/>
          <p:cNvSpPr>
            <a:spLocks noGrp="1" noChangeArrowheads="1"/>
          </p:cNvSpPr>
          <p:nvPr>
            <p:ph type="dt" idx="1"/>
          </p:nvPr>
        </p:nvSpPr>
        <p:spPr bwMode="auto">
          <a:xfrm>
            <a:off x="1588" y="0"/>
            <a:ext cx="2971800" cy="5026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lvl1pPr>
          </a:lstStyle>
          <a:p>
            <a:pPr>
              <a:defRPr/>
            </a:pPr>
            <a:endParaRPr lang="en-US"/>
          </a:p>
        </p:txBody>
      </p:sp>
      <p:sp>
        <p:nvSpPr>
          <p:cNvPr id="107524" name="Rectangle 4"/>
          <p:cNvSpPr>
            <a:spLocks noGrp="1" noRot="1" noChangeAspect="1" noChangeArrowheads="1" noTextEdit="1"/>
          </p:cNvSpPr>
          <p:nvPr>
            <p:ph type="sldImg" idx="2"/>
          </p:nvPr>
        </p:nvSpPr>
        <p:spPr bwMode="auto">
          <a:xfrm>
            <a:off x="917575" y="754063"/>
            <a:ext cx="5022850" cy="3768725"/>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685800" y="4774724"/>
            <a:ext cx="5486400" cy="452342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3886200" y="9547703"/>
            <a:ext cx="2971800" cy="50260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a:defRPr sz="1200"/>
            </a:lvl1pPr>
          </a:lstStyle>
          <a:p>
            <a:pPr>
              <a:defRPr/>
            </a:pPr>
            <a:endParaRPr lang="en-US"/>
          </a:p>
        </p:txBody>
      </p:sp>
      <p:sp>
        <p:nvSpPr>
          <p:cNvPr id="23559" name="Rectangle 7"/>
          <p:cNvSpPr>
            <a:spLocks noGrp="1" noChangeArrowheads="1"/>
          </p:cNvSpPr>
          <p:nvPr>
            <p:ph type="sldNum" sz="quarter" idx="5"/>
          </p:nvPr>
        </p:nvSpPr>
        <p:spPr bwMode="auto">
          <a:xfrm>
            <a:off x="1588" y="9547703"/>
            <a:ext cx="2971800" cy="50260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lvl1pPr>
          </a:lstStyle>
          <a:p>
            <a:pPr>
              <a:defRPr/>
            </a:pPr>
            <a:fld id="{D5AAC4B0-2838-4C19-BAF8-69F33C9D4C7A}" type="slidenum">
              <a:rPr lang="ar-SA"/>
              <a:pPr>
                <a:defRPr/>
              </a:pPr>
              <a:t>‹#›</a:t>
            </a:fld>
            <a:endParaRPr lang="en-US"/>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8" Type="http://schemas.openxmlformats.org/officeDocument/2006/relationships/hyperlink" Target="http://t.ms00.net/s/c?u.s5pt.8.yoej.5kpz4" TargetMode="External"/><Relationship Id="rId13" Type="http://schemas.openxmlformats.org/officeDocument/2006/relationships/hyperlink" Target="http://t.ms00.net/s/c?u.s5pt.13.xq61.5kpz4" TargetMode="External"/><Relationship Id="rId18" Type="http://schemas.openxmlformats.org/officeDocument/2006/relationships/hyperlink" Target="http://t.ms00.net/s/c?u.s5pt.18.x3r8.5kpz4" TargetMode="External"/><Relationship Id="rId3" Type="http://schemas.openxmlformats.org/officeDocument/2006/relationships/hyperlink" Target="http://t.ms00.net/s/c?u.s5pt.3.yoeh.5kpz4" TargetMode="External"/><Relationship Id="rId21" Type="http://schemas.openxmlformats.org/officeDocument/2006/relationships/hyperlink" Target="http://t.ms00.net/s/c?u.s5pt.21.yoeo.5kpz4" TargetMode="External"/><Relationship Id="rId7" Type="http://schemas.openxmlformats.org/officeDocument/2006/relationships/hyperlink" Target="http://t.ms00.net/s/c?u.s5pt.7.yoei.5kpz4" TargetMode="External"/><Relationship Id="rId12" Type="http://schemas.openxmlformats.org/officeDocument/2006/relationships/hyperlink" Target="http://t.ms00.net/s/c?u.s5pt.12.xteh.5kpz4" TargetMode="External"/><Relationship Id="rId17" Type="http://schemas.openxmlformats.org/officeDocument/2006/relationships/hyperlink" Target="http://t.ms00.net/s/c?u.s5pt.17.yoen.5kpz4" TargetMode="External"/><Relationship Id="rId2" Type="http://schemas.openxmlformats.org/officeDocument/2006/relationships/slide" Target="../slides/slide78.xml"/><Relationship Id="rId16" Type="http://schemas.openxmlformats.org/officeDocument/2006/relationships/hyperlink" Target="http://t.ms00.net/s/c?u.s5pt.16.xspy.5kpz4" TargetMode="External"/><Relationship Id="rId20" Type="http://schemas.openxmlformats.org/officeDocument/2006/relationships/hyperlink" Target="http://t.ms00.net/s/c?u.s5pt.20.wj4u.5kpz4" TargetMode="External"/><Relationship Id="rId1" Type="http://schemas.openxmlformats.org/officeDocument/2006/relationships/notesMaster" Target="../notesMasters/notesMaster1.xml"/><Relationship Id="rId6" Type="http://schemas.openxmlformats.org/officeDocument/2006/relationships/hyperlink" Target="http://t.ms00.net/s/c?u.s5pt.6.wquz.5kpz4" TargetMode="External"/><Relationship Id="rId11" Type="http://schemas.openxmlformats.org/officeDocument/2006/relationships/hyperlink" Target="http://t.ms00.net/s/c?u.s5pt.11.yoel.5kpz4" TargetMode="External"/><Relationship Id="rId5" Type="http://schemas.openxmlformats.org/officeDocument/2006/relationships/hyperlink" Target="http://t.ms00.net/s/c?u.s5pt.5.wdm0.5kpz4" TargetMode="External"/><Relationship Id="rId15" Type="http://schemas.openxmlformats.org/officeDocument/2006/relationships/hyperlink" Target="http://t.ms00.net/s/c?u.s5pt.15.wi6n.5kpz4" TargetMode="External"/><Relationship Id="rId10" Type="http://schemas.openxmlformats.org/officeDocument/2006/relationships/hyperlink" Target="http://t.ms00.net/s/c?u.s5pt.10.yoek.5kpz4" TargetMode="External"/><Relationship Id="rId19" Type="http://schemas.openxmlformats.org/officeDocument/2006/relationships/hyperlink" Target="http://t.ms00.net/s/c?u.s5pt.19.xd42.5kpz4" TargetMode="External"/><Relationship Id="rId4" Type="http://schemas.openxmlformats.org/officeDocument/2006/relationships/hyperlink" Target="http://t.ms00.net/s/c?u.s5pt.4.wegi.5kpz4" TargetMode="External"/><Relationship Id="rId9" Type="http://schemas.openxmlformats.org/officeDocument/2006/relationships/hyperlink" Target="http://t.ms00.net/s/c?u.s5pt.9.xfu6.5kpz4" TargetMode="External"/><Relationship Id="rId14" Type="http://schemas.openxmlformats.org/officeDocument/2006/relationships/hyperlink" Target="http://t.ms00.net/s/c?u.s5pt.14.yoem.5kpz4" TargetMode="External"/><Relationship Id="rId22" Type="http://schemas.openxmlformats.org/officeDocument/2006/relationships/hyperlink" Target="http://t.ms00.net/s/c?u.s5pt.22.wj4s.5kpz4" TargetMode="Externa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Answer</a:t>
            </a:r>
            <a:r>
              <a:rPr lang="en-US" baseline="0" dirty="0" smtClean="0"/>
              <a:t>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The relation between</a:t>
            </a:r>
            <a:r>
              <a:rPr lang="en-US" baseline="0" dirty="0" smtClean="0"/>
              <a:t> intelligence and hearing </a:t>
            </a:r>
            <a:r>
              <a:rPr lang="en-US" dirty="0" smtClean="0"/>
              <a:t>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Minimized Use abbreviation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22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sz="1000" b="1" i="0" u="none" strike="noStrike" kern="1200" cap="none" normalizeH="0" baseline="0" dirty="0" smtClean="0">
                <a:ln>
                  <a:noFill/>
                </a:ln>
                <a:solidFill>
                  <a:srgbClr val="000000"/>
                </a:solidFill>
                <a:effectLst/>
                <a:latin typeface="Arial" pitchFamily="34" charset="0"/>
                <a:ea typeface="+mn-ea"/>
                <a:cs typeface="Arial" pitchFamily="34" charset="0"/>
              </a:rPr>
              <a:t>Child Adult </a:t>
            </a:r>
            <a:r>
              <a:rPr kumimoji="0" lang="en-US" sz="1000" b="1" i="0" u="none" strike="noStrike" kern="1200" cap="none" normalizeH="0" baseline="0" dirty="0" smtClean="0">
                <a:ln>
                  <a:noFill/>
                </a:ln>
                <a:solidFill>
                  <a:srgbClr val="000000"/>
                </a:solidFill>
                <a:effectLst/>
                <a:latin typeface="Arial" pitchFamily="34" charset="0"/>
                <a:ea typeface="+mn-ea"/>
                <a:cs typeface="Arial" pitchFamily="34" charset="0"/>
              </a:rPr>
              <a:t>and Old Age </a:t>
            </a:r>
            <a:r>
              <a:rPr kumimoji="0" lang="ar-SA" sz="1000" b="1" i="0" u="none" strike="noStrike" kern="1200" cap="none" normalizeH="0" baseline="0" dirty="0" err="1" smtClean="0">
                <a:ln>
                  <a:noFill/>
                </a:ln>
                <a:solidFill>
                  <a:srgbClr val="000000"/>
                </a:solidFill>
                <a:effectLst/>
                <a:latin typeface="Arial" pitchFamily="34" charset="0"/>
                <a:ea typeface="+mn-ea"/>
                <a:cs typeface="Arial" pitchFamily="34" charset="0"/>
              </a:rPr>
              <a:t>Learning Characteristics</a:t>
            </a:r>
            <a:endParaRPr kumimoji="0" lang="ar-SA" sz="1000" b="1" i="0" u="none" strike="noStrike" kern="1200" cap="none" normalizeH="0" baseline="0" dirty="0" smtClean="0">
              <a:ln>
                <a:noFill/>
              </a:ln>
              <a:solidFill>
                <a:srgbClr val="000000"/>
              </a:solidFill>
              <a:effectLst/>
              <a:latin typeface="Arial" pitchFamily="34" charset="0"/>
              <a:ea typeface="+mn-ea"/>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ar-SA" sz="1000" b="1" i="0" u="none" strike="noStrike" kern="1200" cap="none" normalizeH="0" baseline="0" dirty="0" smtClean="0">
              <a:ln>
                <a:noFill/>
              </a:ln>
              <a:solidFill>
                <a:srgbClr val="000000"/>
              </a:solidFill>
              <a:effectLst/>
              <a:latin typeface="Arial" pitchFamily="34" charset="0"/>
              <a:ea typeface="+mn-ea"/>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kern="1200" cap="none" normalizeH="0" baseline="0" dirty="0" smtClean="0">
                <a:ln>
                  <a:noFill/>
                </a:ln>
                <a:solidFill>
                  <a:srgbClr val="000000"/>
                </a:solidFill>
                <a:effectLst/>
                <a:latin typeface="Arial" pitchFamily="34" charset="0"/>
                <a:ea typeface="+mn-ea"/>
                <a:cs typeface="Arial" pitchFamily="34" charset="0"/>
              </a:rPr>
              <a:t>The 1 – 5 years old patients decide fort themselves   </a:t>
            </a:r>
            <a:endParaRPr kumimoji="0" lang="ar-SA" sz="1000" b="0" i="0" u="none" strike="noStrike" kern="1200" cap="none" normalizeH="0" baseline="0" dirty="0" smtClean="0">
              <a:ln>
                <a:noFill/>
              </a:ln>
              <a:solidFill>
                <a:srgbClr val="000000"/>
              </a:solidFill>
              <a:effectLst/>
              <a:latin typeface="Arial" pitchFamily="34" charset="0"/>
              <a:ea typeface="+mn-ea"/>
              <a:cs typeface="Arial" pitchFamily="34" charset="0"/>
            </a:endParaRPr>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24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D3D5EE-1C37-41A3-981D-15C6FDB200B6}" type="slidenum">
              <a:rPr lang="en-US"/>
              <a:pPr/>
              <a:t>25</a:t>
            </a:fld>
            <a:endParaRPr lang="en-US"/>
          </a:p>
        </p:txBody>
      </p:sp>
      <p:sp>
        <p:nvSpPr>
          <p:cNvPr id="245762" name="Rectangle 2"/>
          <p:cNvSpPr>
            <a:spLocks noGrp="1" noRot="1" noChangeAspect="1" noChangeArrowheads="1" noTextEdit="1"/>
          </p:cNvSpPr>
          <p:nvPr>
            <p:ph type="sldImg"/>
          </p:nvPr>
        </p:nvSpPr>
        <p:spPr>
          <a:ln/>
        </p:spPr>
      </p:sp>
      <p:sp>
        <p:nvSpPr>
          <p:cNvPr id="245763" name="Rectangle 3"/>
          <p:cNvSpPr>
            <a:spLocks noGrp="1" noChangeArrowheads="1"/>
          </p:cNvSpPr>
          <p:nvPr>
            <p:ph type="body" idx="1"/>
          </p:nvPr>
        </p:nvSpPr>
        <p:spPr/>
        <p:txBody>
          <a:bodyPr/>
          <a:lstStyle/>
          <a:p>
            <a:r>
              <a:rPr lang="en-US" dirty="0" smtClean="0"/>
              <a:t>In</a:t>
            </a:r>
            <a:r>
              <a:rPr lang="en-US" baseline="0" dirty="0" smtClean="0"/>
              <a:t> OSHA the bad news found that only 30% of the students are listening while 70% are talking, </a:t>
            </a:r>
            <a:endParaRPr lang="en-US" dirty="0" smtClean="0"/>
          </a:p>
          <a:p>
            <a:r>
              <a:rPr lang="en-US" dirty="0" smtClean="0"/>
              <a:t>Interest Patients \ Learners</a:t>
            </a:r>
            <a:r>
              <a:rPr lang="en-US" baseline="0" dirty="0" smtClean="0"/>
              <a:t> </a:t>
            </a:r>
            <a:r>
              <a:rPr lang="en-US" dirty="0" smtClean="0"/>
              <a:t>Characters </a:t>
            </a:r>
          </a:p>
          <a:p>
            <a:r>
              <a:rPr lang="en-US" baseline="0" dirty="0" smtClean="0"/>
              <a:t> OSHA found only 30% of  students are listening to lectures and 70% are talking  </a:t>
            </a:r>
            <a:r>
              <a:rPr lang="ar-SA" baseline="0" dirty="0" smtClean="0"/>
              <a:t> مشتت سرح</a:t>
            </a:r>
            <a:r>
              <a:rPr lang="en-US" baseline="0" dirty="0" smtClean="0"/>
              <a:t>or playing with mobile  </a:t>
            </a:r>
            <a:r>
              <a:rPr lang="ar-SA" baseline="0" dirty="0" smtClean="0"/>
              <a:t> يفكر  </a:t>
            </a:r>
          </a:p>
          <a:p>
            <a:r>
              <a:rPr lang="en-US" dirty="0" smtClean="0"/>
              <a:t>  chew </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CE02A9-DB3C-43B9-954E-87A1FAC3928F}" type="slidenum">
              <a:rPr lang="es-ES"/>
              <a:pPr/>
              <a:t>26</a:t>
            </a:fld>
            <a:endParaRPr lang="es-ES"/>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xfrm>
            <a:off x="914400" y="4774724"/>
            <a:ext cx="5029200" cy="4523423"/>
          </a:xfrm>
        </p:spPr>
        <p:txBody>
          <a:bodyPr/>
          <a:lstStyle/>
          <a:p>
            <a:pPr algn="ctr"/>
            <a:r>
              <a:rPr lang="ar-SA" dirty="0" smtClean="0"/>
              <a:t> </a:t>
            </a:r>
            <a:r>
              <a:rPr lang="en-US" dirty="0" smtClean="0"/>
              <a:t>Draw any learning theory</a:t>
            </a:r>
            <a:r>
              <a:rPr lang="en-US" baseline="0" dirty="0" smtClean="0"/>
              <a:t> model </a:t>
            </a:r>
            <a:r>
              <a:rPr lang="en-US" dirty="0" smtClean="0"/>
              <a:t>w </a:t>
            </a:r>
            <a:endParaRPr lang="ar-SA"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CE02A9-DB3C-43B9-954E-87A1FAC3928F}" type="slidenum">
              <a:rPr lang="es-ES"/>
              <a:pPr/>
              <a:t>27</a:t>
            </a:fld>
            <a:endParaRPr lang="es-ES"/>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xfrm>
            <a:off x="914400" y="4774724"/>
            <a:ext cx="5029200" cy="4523423"/>
          </a:xfrm>
        </p:spPr>
        <p:txBody>
          <a:bodyPr/>
          <a:lstStyle/>
          <a:p>
            <a:endParaRPr lang="ar-SA"/>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CE02A9-DB3C-43B9-954E-87A1FAC3928F}" type="slidenum">
              <a:rPr lang="es-ES"/>
              <a:pPr/>
              <a:t>28</a:t>
            </a:fld>
            <a:endParaRPr lang="es-ES"/>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xfrm>
            <a:off x="914400" y="4774724"/>
            <a:ext cx="5029200" cy="4523423"/>
          </a:xfrm>
        </p:spPr>
        <p:txBody>
          <a:bodyPr/>
          <a:lstStyle/>
          <a:p>
            <a:endParaRPr lang="ar-SA"/>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CE02A9-DB3C-43B9-954E-87A1FAC3928F}" type="slidenum">
              <a:rPr lang="es-ES"/>
              <a:pPr/>
              <a:t>29</a:t>
            </a:fld>
            <a:endParaRPr lang="es-ES"/>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xfrm>
            <a:off x="914400" y="4774724"/>
            <a:ext cx="5029200" cy="4523423"/>
          </a:xfrm>
        </p:spPr>
        <p:txBody>
          <a:bodyPr/>
          <a:lstStyle/>
          <a:p>
            <a:endParaRPr lang="ar-SA"/>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sz="1100" dirty="0" smtClean="0"/>
              <a:t>Redraw</a:t>
            </a:r>
            <a:r>
              <a:rPr lang="en-US" sz="1100" baseline="0" dirty="0" smtClean="0"/>
              <a:t> Your Self </a:t>
            </a:r>
            <a:r>
              <a:rPr lang="en-US" sz="1100" b="1" dirty="0" smtClean="0"/>
              <a:t>Activity-Process</a:t>
            </a:r>
            <a:r>
              <a:rPr lang="en-US" sz="1100" b="1" baseline="0" dirty="0" smtClean="0"/>
              <a:t>  Centered </a:t>
            </a:r>
            <a:r>
              <a:rPr lang="en-US" sz="1100" dirty="0" smtClean="0"/>
              <a:t>Systematic</a:t>
            </a:r>
            <a:r>
              <a:rPr lang="en-US" sz="1100" baseline="0" dirty="0" smtClean="0"/>
              <a:t> Model of the Relationship Between Teaching Approach, Method, and Techniques</a:t>
            </a:r>
            <a:r>
              <a:rPr lang="en-US" baseline="0" dirty="0" smtClean="0"/>
              <a:t>  </a:t>
            </a:r>
            <a:endParaRPr lang="en-US" dirty="0" smtClean="0"/>
          </a:p>
          <a:p>
            <a:pPr algn="ctr"/>
            <a:r>
              <a:rPr lang="en-US" dirty="0" err="1" smtClean="0"/>
              <a:t>Johali</a:t>
            </a:r>
            <a:r>
              <a:rPr lang="en-US" dirty="0" smtClean="0"/>
              <a:t> 1995 </a:t>
            </a:r>
          </a:p>
          <a:p>
            <a:pPr algn="ct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30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just" rtl="0">
              <a:lnSpc>
                <a:spcPts val="1225"/>
              </a:lnSpc>
              <a:spcBef>
                <a:spcPts val="600"/>
              </a:spcBef>
              <a:spcAft>
                <a:spcPts val="1000"/>
              </a:spcAft>
            </a:pPr>
            <a:r>
              <a:rPr lang="en-US" sz="1200" b="0" i="0" dirty="0" smtClean="0">
                <a:solidFill>
                  <a:srgbClr val="003366"/>
                </a:solidFill>
                <a:latin typeface="Baskerville Old Face" pitchFamily="18" charset="0"/>
                <a:ea typeface="Times New Roman"/>
                <a:cs typeface="Times New Roman" pitchFamily="18" charset="0"/>
              </a:rPr>
              <a:t>The course provide an overview of various techniques designed to enable students to develop and practice the skills necessary for effective delivery of health promotion and education programs to various groups in a variety of settings such as school, community, work-sites and medical care settings. It includes: designing and delivering health education messages, counseling, group work, lecture, presentation, meetings , demonstration and participatory &amp; experiential learning, problem solving/ decision making, community based health education, social marketing, health campaign, peer education/ working with volunteers, behavioral modification, life skills, role play , games and puppet</a:t>
            </a:r>
            <a:endParaRPr lang="en-US" sz="1200" b="0" i="0" dirty="0">
              <a:latin typeface="Baskerville Old Face" pitchFamily="18" charset="0"/>
              <a:ea typeface="Calibri"/>
              <a:cs typeface="Times New Roman" pitchFamily="18" charset="0"/>
            </a:endParaRPr>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7</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rtl="0"/>
            <a:r>
              <a:rPr lang="en-US" dirty="0" smtClean="0"/>
              <a:t>Analogy = Likeness;</a:t>
            </a:r>
            <a:r>
              <a:rPr lang="en-US" baseline="0" dirty="0" smtClean="0"/>
              <a:t> </a:t>
            </a:r>
            <a:r>
              <a:rPr lang="en-US" dirty="0" smtClean="0"/>
              <a:t>Similarity; Equivalence</a:t>
            </a:r>
            <a:r>
              <a:rPr lang="ar-SA" dirty="0" smtClean="0"/>
              <a:t>قياس</a:t>
            </a:r>
            <a:r>
              <a:rPr lang="ar-SA" baseline="0" dirty="0" smtClean="0"/>
              <a:t> التمثيل في علم الطرق </a:t>
            </a:r>
            <a:endParaRPr lang="en-US" dirty="0" smtClean="0"/>
          </a:p>
          <a:p>
            <a:pPr algn="ctr"/>
            <a:r>
              <a:rPr lang="en-US" dirty="0" err="1" smtClean="0"/>
              <a:t>Johali</a:t>
            </a:r>
            <a:r>
              <a:rPr lang="en-US" dirty="0" smtClean="0"/>
              <a:t> 1995 </a:t>
            </a:r>
          </a:p>
          <a:p>
            <a:pPr algn="ct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31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rtl="0"/>
            <a:r>
              <a:rPr lang="ar-SA" dirty="0" smtClean="0"/>
              <a:t> </a:t>
            </a:r>
          </a:p>
          <a:p>
            <a:pPr algn="ctr" rtl="0"/>
            <a:r>
              <a:rPr lang="ar-SA" dirty="0" smtClean="0"/>
              <a:t> </a:t>
            </a:r>
            <a:r>
              <a:rPr lang="en-US" dirty="0" smtClean="0"/>
              <a:t>Inductive oppose of </a:t>
            </a:r>
            <a:r>
              <a:rPr lang="en-US" dirty="0" err="1" smtClean="0"/>
              <a:t>tradional</a:t>
            </a:r>
            <a:r>
              <a:rPr lang="en-US" dirty="0" smtClean="0"/>
              <a:t> =   </a:t>
            </a:r>
            <a:r>
              <a:rPr lang="ar-SA" dirty="0" smtClean="0"/>
              <a:t>استقرائي \ حثي \ تخليقي </a:t>
            </a:r>
            <a:r>
              <a:rPr lang="ar-SA" baseline="0" dirty="0" smtClean="0"/>
              <a:t> </a:t>
            </a:r>
            <a:endParaRPr lang="en-US" dirty="0" smtClean="0"/>
          </a:p>
          <a:p>
            <a:pPr algn="ctr" rtl="0"/>
            <a:r>
              <a:rPr lang="en-US" dirty="0" smtClean="0"/>
              <a:t>Deductive</a:t>
            </a:r>
            <a:r>
              <a:rPr lang="en-US" baseline="0" dirty="0" smtClean="0"/>
              <a:t>   </a:t>
            </a:r>
            <a:r>
              <a:rPr lang="ar-SA" dirty="0" smtClean="0"/>
              <a:t>استدلالي \</a:t>
            </a:r>
            <a:r>
              <a:rPr lang="ar-SA" baseline="0" dirty="0" smtClean="0"/>
              <a:t> استنتاجي </a:t>
            </a:r>
            <a:r>
              <a:rPr lang="en-US" baseline="0" dirty="0" smtClean="0"/>
              <a:t>  </a:t>
            </a:r>
            <a:endParaRPr lang="ar-SA" dirty="0" smtClean="0"/>
          </a:p>
          <a:p>
            <a:pPr algn="ctr"/>
            <a:endParaRPr lang="en-US" dirty="0" smtClean="0"/>
          </a:p>
          <a:p>
            <a:pPr algn="ctr"/>
            <a:r>
              <a:rPr lang="en-US" dirty="0" err="1" smtClean="0"/>
              <a:t>Johali</a:t>
            </a:r>
            <a:r>
              <a:rPr lang="en-US" dirty="0" smtClean="0"/>
              <a:t> 1995</a:t>
            </a:r>
          </a:p>
          <a:p>
            <a:pPr algn="ctr"/>
            <a:r>
              <a:rPr lang="en-US" dirty="0" smtClean="0"/>
              <a:t>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32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Part of In the 12 Intelligent behavior, health educators</a:t>
            </a:r>
            <a:r>
              <a:rPr lang="en-US" baseline="0" dirty="0" smtClean="0"/>
              <a:t> </a:t>
            </a:r>
            <a:r>
              <a:rPr lang="en-US" dirty="0" smtClean="0"/>
              <a:t>have to listen to patients </a:t>
            </a:r>
          </a:p>
          <a:p>
            <a:pPr algn="l" rtl="0"/>
            <a:endParaRPr lang="en-US" baseline="0" dirty="0" smtClean="0"/>
          </a:p>
          <a:p>
            <a:pPr algn="l" rtl="0"/>
            <a:r>
              <a:rPr lang="en-US" dirty="0" smtClean="0"/>
              <a:t>In  decrease </a:t>
            </a:r>
            <a:r>
              <a:rPr lang="en-US" dirty="0" err="1" smtClean="0"/>
              <a:t>i</a:t>
            </a:r>
            <a:r>
              <a:rPr kumimoji="0" lang="ar-SA" b="0" i="0" u="none" strike="noStrike" cap="none" normalizeH="0" baseline="0" dirty="0" err="1" smtClean="0">
                <a:ln>
                  <a:noFill/>
                </a:ln>
                <a:solidFill>
                  <a:schemeClr val="tx1"/>
                </a:solidFill>
                <a:effectLst/>
                <a:latin typeface="Times New Roman" pitchFamily="18" charset="0"/>
                <a:cs typeface="Times New Roman" pitchFamily="18" charset="0"/>
              </a:rPr>
              <a:t>mpulsiv</a:t>
            </a:r>
            <a:r>
              <a:rPr kumimoji="0" lang="en-US" b="0" i="0" u="none" strike="noStrike" cap="none" normalizeH="0" baseline="0" dirty="0" err="1" smtClean="0">
                <a:ln>
                  <a:noFill/>
                </a:ln>
                <a:solidFill>
                  <a:schemeClr val="tx1"/>
                </a:solidFill>
                <a:effectLst/>
                <a:latin typeface="Times New Roman" pitchFamily="18" charset="0"/>
                <a:cs typeface="Times New Roman" pitchFamily="18" charset="0"/>
              </a:rPr>
              <a:t>ity</a:t>
            </a:r>
            <a:r>
              <a:rPr kumimoji="0" lang="en-US" b="0" i="0" u="none" strike="noStrike" cap="none" normalizeH="0" baseline="0" dirty="0" smtClean="0">
                <a:ln>
                  <a:noFill/>
                </a:ln>
                <a:solidFill>
                  <a:schemeClr val="tx1"/>
                </a:solidFill>
                <a:effectLst/>
                <a:latin typeface="Times New Roman" pitchFamily="18" charset="0"/>
                <a:cs typeface="Times New Roman" pitchFamily="18" charset="0"/>
              </a:rPr>
              <a:t> means </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ar-SA" b="0" i="0" u="none" strike="noStrike" cap="none" normalizeH="0" baseline="0" dirty="0" err="1" smtClean="0">
                <a:ln>
                  <a:noFill/>
                </a:ln>
                <a:solidFill>
                  <a:schemeClr val="tx1"/>
                </a:solidFill>
                <a:effectLst/>
                <a:latin typeface="Times New Roman" pitchFamily="18" charset="0"/>
                <a:cs typeface="Times New Roman" pitchFamily="18" charset="0"/>
              </a:rPr>
              <a:t>Think before </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speaking </a:t>
            </a:r>
            <a:r>
              <a:rPr kumimoji="0" lang="ar-SA" b="0" i="0" u="none" strike="noStrike" cap="none" normalizeH="0" baseline="0" dirty="0" err="1" smtClean="0">
                <a:ln>
                  <a:noFill/>
                </a:ln>
                <a:solidFill>
                  <a:schemeClr val="tx1"/>
                </a:solidFill>
                <a:effectLst/>
                <a:latin typeface="Times New Roman" pitchFamily="18" charset="0"/>
                <a:cs typeface="Times New Roman" pitchFamily="18" charset="0"/>
              </a:rPr>
              <a:t>ل or doing</a:t>
            </a:r>
            <a:endParaRPr lang="en-US" baseline="0" dirty="0" smtClean="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35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FINALLY REMEMER To Know</a:t>
            </a:r>
            <a:r>
              <a:rPr lang="en-US" baseline="0" dirty="0" smtClean="0"/>
              <a:t> That You Don’t Know A Lot –  Be Aware – Ready &amp; Willing </a:t>
            </a:r>
            <a:r>
              <a:rPr lang="en-US" dirty="0" smtClean="0"/>
              <a:t>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36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dirty="0" smtClean="0"/>
              <a:t>Knowledge; education; erudition; scholarship; culture; wisdom; study; be taught; be trained; become skilled at; gain knowledge of; find </a:t>
            </a:r>
            <a:endParaRPr lang="ar-SA" dirty="0" smtClean="0"/>
          </a:p>
          <a:p>
            <a:pPr algn="ctr"/>
            <a:r>
              <a:rPr lang="en-US" dirty="0" smtClean="0"/>
              <a:t>out; hear; discover; realize; ascertain; gather; understand…… Dialogue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37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Maslow;  Mc </a:t>
            </a:r>
            <a:r>
              <a:rPr lang="en-US" dirty="0" err="1" smtClean="0"/>
              <a:t>Gregor</a:t>
            </a:r>
            <a:r>
              <a:rPr lang="en-US" dirty="0" smtClean="0"/>
              <a:t> X-Y</a:t>
            </a:r>
            <a:r>
              <a:rPr lang="en-US" baseline="0" dirty="0" smtClean="0"/>
              <a:t> Model </a:t>
            </a:r>
            <a:r>
              <a:rPr lang="en-US" dirty="0" smtClean="0"/>
              <a:t>; </a:t>
            </a:r>
          </a:p>
          <a:p>
            <a:r>
              <a:rPr lang="en-US" dirty="0" smtClean="0"/>
              <a:t>Just</a:t>
            </a:r>
            <a:r>
              <a:rPr lang="en-US" baseline="0" dirty="0" smtClean="0"/>
              <a:t> </a:t>
            </a:r>
            <a:r>
              <a:rPr lang="en-US" dirty="0" smtClean="0"/>
              <a:t>Remember Did You Learn Motivation ? Where – What ….!</a:t>
            </a:r>
          </a:p>
          <a:p>
            <a:r>
              <a:rPr lang="en-US" dirty="0" smtClean="0"/>
              <a:t> </a:t>
            </a:r>
            <a:endParaRPr lang="ar-SA" dirty="0" smtClean="0"/>
          </a:p>
          <a:p>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38</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Spirit of</a:t>
            </a:r>
            <a:r>
              <a:rPr lang="en-US" baseline="0" dirty="0" smtClean="0"/>
              <a:t> </a:t>
            </a:r>
            <a:r>
              <a:rPr lang="en-US" dirty="0" smtClean="0"/>
              <a:t>Team</a:t>
            </a:r>
            <a:r>
              <a:rPr lang="en-US" baseline="0" dirty="0" smtClean="0"/>
              <a:t> Assure Success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39</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Motivator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40</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bwMode="auto">
          <a:noFill/>
          <a:ln>
            <a:miter lim="800000"/>
            <a:headEnd/>
            <a:tailEnd/>
          </a:ln>
        </p:spPr>
        <p:txBody>
          <a:bodyPr/>
          <a:lstStyle/>
          <a:p>
            <a:fld id="{143305D9-EE74-4082-BE5C-8DF8A7ED35D9}" type="slidenum">
              <a:rPr lang="en-US"/>
              <a:pPr/>
              <a:t>41</a:t>
            </a:fld>
            <a:endParaRPr lang="en-US"/>
          </a:p>
        </p:txBody>
      </p:sp>
      <p:sp>
        <p:nvSpPr>
          <p:cNvPr id="286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6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Mi is a counseling style rather than a set of techniques.  It is not a method for tricking people in to doing things they do not want to do.  It is a style for eliciting from the person their own motivations for change.  It is a way of interacting with people to assess their readiness to change and to help them move through different stages of change. MI focuses on creating a comfortable atmosphere without pressure or coercion to change.  It is called interviewing because it involves careful listening and strategic questioning rather than teaching to help people overcome their ambivalence to change.  Any change that will happen will come from within the client and not imposed upon them by some outside force.  It is the role of the client to be able to articulate and resolve his or her own ambivalence to change.  Ambivalence is the I want to but I don’t want to state of mind – feeling 2 ways about something.  Direct persuasion is rarely effective at resolving ambivalence.</a:t>
            </a:r>
          </a:p>
          <a:p>
            <a:pPr>
              <a:spcBef>
                <a:spcPct val="0"/>
              </a:spcBef>
            </a:pPr>
            <a:r>
              <a:rPr lang="en-US" dirty="0" smtClean="0"/>
              <a:t>First Developed in 1983 by William Miller in the treatment of problem drinkers and further concepts were elaborated by Bill Miller and Stephen </a:t>
            </a:r>
            <a:r>
              <a:rPr lang="en-US" dirty="0" err="1" smtClean="0"/>
              <a:t>Rollnick</a:t>
            </a:r>
            <a:r>
              <a:rPr lang="en-US" dirty="0" smtClean="0"/>
              <a:t> in 1991.</a:t>
            </a:r>
          </a:p>
          <a:p>
            <a:pPr>
              <a:spcBef>
                <a:spcPct val="0"/>
              </a:spcBef>
            </a:pPr>
            <a:r>
              <a:rPr lang="en-US" dirty="0" smtClean="0"/>
              <a:t>MI has been used in many health settings . Clinical trials of MI have shown that persons are more likely to enter, stay in and complete treatment; to participate in follow-up visits; to adhere to glucose monitoring and to improve </a:t>
            </a:r>
            <a:r>
              <a:rPr lang="en-US" dirty="0" err="1" smtClean="0"/>
              <a:t>glycemic</a:t>
            </a:r>
            <a:r>
              <a:rPr lang="en-US" dirty="0" smtClean="0"/>
              <a:t> control; to increase exercise and fruit and vegetable intake; to reduce stress, to improve medication adherence; to decrease alcohol and drug use; to quit smoking; and to have fewer subsequent injuries and hospitalizations.</a:t>
            </a:r>
          </a:p>
          <a:p>
            <a:pPr>
              <a:spcBef>
                <a:spcPct val="0"/>
              </a:spcBef>
            </a:pPr>
            <a:endParaRPr lang="en-US" dirty="0" smtClean="0"/>
          </a:p>
          <a:p>
            <a:pPr>
              <a:spcBef>
                <a:spcPct val="0"/>
              </a:spcBef>
            </a:pPr>
            <a:endParaRPr lang="en-US" dirty="0" smtClean="0"/>
          </a:p>
          <a:p>
            <a:pPr>
              <a:spcBef>
                <a:spcPct val="0"/>
              </a:spcBef>
            </a:pPr>
            <a:r>
              <a:rPr lang="en-US" dirty="0" smtClean="0"/>
              <a:t>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Motivation</a:t>
            </a:r>
            <a:r>
              <a:rPr lang="en-US" baseline="0" dirty="0" smtClean="0"/>
              <a:t> Factors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42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dirty="0" smtClean="0"/>
              <a:t>Why not without Methods ?!</a:t>
            </a:r>
            <a:endParaRPr lang="ar-SA" dirty="0"/>
          </a:p>
        </p:txBody>
      </p:sp>
      <p:sp>
        <p:nvSpPr>
          <p:cNvPr id="4" name="عنصر نائب لرقم الشريحة 3"/>
          <p:cNvSpPr>
            <a:spLocks noGrp="1"/>
          </p:cNvSpPr>
          <p:nvPr>
            <p:ph type="sldNum" sz="quarter" idx="10"/>
          </p:nvPr>
        </p:nvSpPr>
        <p:spPr/>
        <p:txBody>
          <a:bodyPr/>
          <a:lstStyle/>
          <a:p>
            <a:fld id="{09CC50D9-2DF4-405D-A4DE-EC49AA70A4AB}" type="slidenum">
              <a:rPr lang="ar-SA" smtClean="0"/>
              <a:pPr/>
              <a:t>8</a:t>
            </a:fld>
            <a:endParaRPr lang="ar-SA"/>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A0A9F88D-4D54-4CEC-8189-BF9A019CD9EE}" type="slidenum">
              <a:rPr lang="en-US" smtClean="0">
                <a:latin typeface="Arial" pitchFamily="34" charset="0"/>
              </a:rPr>
              <a:pPr/>
              <a:t>43</a:t>
            </a:fld>
            <a:endParaRPr lang="en-US" smtClean="0">
              <a:latin typeface="Arial" pitchFamily="34"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ar-SA" smtClean="0">
              <a:latin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Exam</a:t>
            </a:r>
            <a:r>
              <a:rPr lang="en-US" baseline="0" dirty="0" smtClean="0"/>
              <a:t> 1 2</a:t>
            </a:r>
            <a:r>
              <a:rPr lang="en-US" baseline="30000" dirty="0" smtClean="0"/>
              <a:t>nd</a:t>
            </a:r>
            <a:r>
              <a:rPr lang="en-US" baseline="0" dirty="0" smtClean="0"/>
              <a:t>2016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45</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l" rtl="0"/>
            <a:r>
              <a:rPr lang="en-US" dirty="0" smtClean="0"/>
              <a:t>To be Summarize …. </a:t>
            </a:r>
            <a:r>
              <a:rPr lang="en-US" baseline="0" dirty="0" smtClean="0"/>
              <a:t>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46</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9DC483E5-02D3-48C1-84A3-29F649F0B3D3}" type="slidenum">
              <a:rPr lang="en-US"/>
              <a:pPr/>
              <a:t>51</a:t>
            </a:fld>
            <a:endParaRPr 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r>
              <a:rPr lang="en-US" dirty="0" smtClean="0"/>
              <a:t>Sample</a:t>
            </a:r>
            <a:r>
              <a:rPr lang="en-US" baseline="0" dirty="0" smtClean="0"/>
              <a:t> Figure for Health Education Paradigm Theory  and Process Model </a:t>
            </a:r>
            <a:endParaRPr lang="ar-SA"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52</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5F242652-C20B-4D51-AD33-4B3C2637D53B}" type="slidenum">
              <a:rPr lang="ar-SA" smtClean="0"/>
              <a:pPr/>
              <a:t>53</a:t>
            </a:fld>
            <a:endParaRPr lang="en-US"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eaLnBrk="1" hangingPunct="1"/>
            <a:r>
              <a:rPr lang="en-US" dirty="0" smtClean="0"/>
              <a:t>Methods For</a:t>
            </a:r>
            <a:r>
              <a:rPr lang="en-US" baseline="0" dirty="0" smtClean="0"/>
              <a:t> </a:t>
            </a:r>
            <a:r>
              <a:rPr lang="en-US" baseline="0" dirty="0" err="1" smtClean="0"/>
              <a:t>Ecery</a:t>
            </a:r>
            <a:r>
              <a:rPr lang="en-US" baseline="0" dirty="0" smtClean="0"/>
              <a:t> Level METHODS FOR EVERY LEVEL </a:t>
            </a:r>
            <a:endParaRPr lang="ar-SA"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عنصر نائب لصورة الشريحة 1"/>
          <p:cNvSpPr>
            <a:spLocks noGrp="1" noRot="1" noChangeAspect="1" noTextEdit="1"/>
          </p:cNvSpPr>
          <p:nvPr>
            <p:ph type="sldImg"/>
          </p:nvPr>
        </p:nvSpPr>
        <p:spPr>
          <a:ln/>
        </p:spPr>
      </p:sp>
      <p:sp>
        <p:nvSpPr>
          <p:cNvPr id="93187" name="عنصر نائب للملاحظات 2"/>
          <p:cNvSpPr>
            <a:spLocks noGrp="1"/>
          </p:cNvSpPr>
          <p:nvPr>
            <p:ph type="body" idx="1"/>
          </p:nvPr>
        </p:nvSpPr>
        <p:spPr>
          <a:noFill/>
          <a:ln/>
        </p:spPr>
        <p:txBody>
          <a:bodyPr/>
          <a:lstStyle/>
          <a:p>
            <a:pPr algn="ctr"/>
            <a:r>
              <a:rPr lang="en-US" sz="1100" dirty="0" smtClean="0">
                <a:latin typeface="Arial" pitchFamily="34" charset="0"/>
              </a:rPr>
              <a:t>DO</a:t>
            </a:r>
            <a:r>
              <a:rPr lang="en-US" sz="1100" baseline="0" dirty="0" smtClean="0">
                <a:latin typeface="Arial" pitchFamily="34" charset="0"/>
              </a:rPr>
              <a:t> YOU REMEMBER ?!! WHERE – HOW</a:t>
            </a:r>
          </a:p>
        </p:txBody>
      </p:sp>
      <p:sp>
        <p:nvSpPr>
          <p:cNvPr id="93188" name="عنصر نائب لرقم الشريحة 3"/>
          <p:cNvSpPr>
            <a:spLocks noGrp="1"/>
          </p:cNvSpPr>
          <p:nvPr>
            <p:ph type="sldNum" sz="quarter" idx="5"/>
          </p:nvPr>
        </p:nvSpPr>
        <p:spPr>
          <a:noFill/>
        </p:spPr>
        <p:txBody>
          <a:bodyPr/>
          <a:lstStyle/>
          <a:p>
            <a:fld id="{505E2965-9F5B-4F85-A5E3-00F1A8EBAC30}" type="slidenum">
              <a:rPr lang="ar-SA" smtClean="0">
                <a:latin typeface="Arial" pitchFamily="34" charset="0"/>
              </a:rPr>
              <a:pPr/>
              <a:t>54</a:t>
            </a:fld>
            <a:endParaRPr lang="en-US" smtClean="0">
              <a:latin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AB3A16-97D1-47F0-8DA4-7E44F9141A83}" type="slidenum">
              <a:rPr lang="en-US"/>
              <a:pPr/>
              <a:t>59</a:t>
            </a:fld>
            <a:endParaRPr lang="en-US"/>
          </a:p>
        </p:txBody>
      </p:sp>
      <p:sp>
        <p:nvSpPr>
          <p:cNvPr id="250882" name="Rectangle 2"/>
          <p:cNvSpPr>
            <a:spLocks noGrp="1" noRot="1" noChangeAspect="1" noChangeArrowheads="1" noTextEdit="1"/>
          </p:cNvSpPr>
          <p:nvPr>
            <p:ph type="sldImg"/>
          </p:nvPr>
        </p:nvSpPr>
        <p:spPr>
          <a:ln/>
        </p:spPr>
      </p:sp>
      <p:sp>
        <p:nvSpPr>
          <p:cNvPr id="250883" name="Rectangle 3"/>
          <p:cNvSpPr>
            <a:spLocks noGrp="1" noChangeArrowheads="1"/>
          </p:cNvSpPr>
          <p:nvPr>
            <p:ph type="body" idx="1"/>
          </p:nvPr>
        </p:nvSpPr>
        <p:spPr/>
        <p:txBody>
          <a:bodyPr/>
          <a:lstStyle/>
          <a:p>
            <a:r>
              <a:rPr lang="en-US" dirty="0"/>
              <a:t>Read </a:t>
            </a:r>
            <a:r>
              <a:rPr lang="en-US" dirty="0" smtClean="0"/>
              <a:t>slide</a:t>
            </a:r>
            <a:r>
              <a:rPr lang="ar-SA" dirty="0" smtClean="0"/>
              <a:t> </a:t>
            </a:r>
            <a:r>
              <a:rPr lang="en-US" dirty="0" smtClean="0"/>
              <a:t>Key </a:t>
            </a:r>
            <a:r>
              <a:rPr lang="en-US" dirty="0" err="1" smtClean="0"/>
              <a:t>Charracters</a:t>
            </a:r>
            <a:r>
              <a:rPr lang="en-US" baseline="0" dirty="0" smtClean="0"/>
              <a:t> </a:t>
            </a: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61</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dirty="0" err="1" smtClean="0"/>
              <a:t>Johali</a:t>
            </a:r>
            <a:r>
              <a:rPr lang="en-US" dirty="0" smtClean="0"/>
              <a:t> 1995 Plus Research Gate - LinkedIn Results  </a:t>
            </a:r>
          </a:p>
          <a:p>
            <a:pPr algn="ct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63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Society and </a:t>
            </a:r>
            <a:r>
              <a:rPr lang="en-US" smtClean="0"/>
              <a:t>Social Terms</a:t>
            </a:r>
            <a:r>
              <a:rPr lang="en-US" baseline="0" smtClean="0"/>
              <a:t> </a:t>
            </a:r>
          </a:p>
          <a:p>
            <a:r>
              <a:rPr lang="en-US" smtClean="0"/>
              <a:t> </a:t>
            </a:r>
          </a:p>
          <a:p>
            <a:endParaRPr lang="ar-SA" dirty="0"/>
          </a:p>
        </p:txBody>
      </p:sp>
      <p:sp>
        <p:nvSpPr>
          <p:cNvPr id="4" name="عنصر نائب لرقم الشريحة 3"/>
          <p:cNvSpPr>
            <a:spLocks noGrp="1"/>
          </p:cNvSpPr>
          <p:nvPr>
            <p:ph type="sldNum" sz="quarter" idx="10"/>
          </p:nvPr>
        </p:nvSpPr>
        <p:spPr/>
        <p:txBody>
          <a:bodyPr/>
          <a:lstStyle/>
          <a:p>
            <a:fld id="{09CC50D9-2DF4-405D-A4DE-EC49AA70A4AB}" type="slidenum">
              <a:rPr lang="ar-SA" smtClean="0"/>
              <a:pPr/>
              <a:t>9</a:t>
            </a:fld>
            <a:endParaRPr lang="ar-SA"/>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dirty="0" err="1" smtClean="0"/>
              <a:t>Johali</a:t>
            </a:r>
            <a:r>
              <a:rPr lang="en-US" dirty="0" smtClean="0"/>
              <a:t> 1995 Plus Research Gate - LinkedIn Results  </a:t>
            </a:r>
          </a:p>
          <a:p>
            <a:pPr algn="ct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64</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Use Problem Solving</a:t>
            </a:r>
            <a:r>
              <a:rPr lang="en-US" baseline="0" dirty="0" smtClean="0"/>
              <a:t> as a learning method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71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Use Problem Solving</a:t>
            </a:r>
            <a:r>
              <a:rPr lang="en-US" baseline="0" dirty="0" smtClean="0"/>
              <a:t> as a learning method </a:t>
            </a:r>
            <a:r>
              <a:rPr lang="ar-SA" baseline="0" dirty="0" smtClean="0"/>
              <a:t> </a:t>
            </a:r>
            <a:r>
              <a:rPr lang="ar-SA" baseline="0" dirty="0" err="1" smtClean="0"/>
              <a:t>+</a:t>
            </a:r>
            <a:r>
              <a:rPr lang="ar-SA" baseline="0" dirty="0" smtClean="0"/>
              <a:t>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72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Use Problem Solving</a:t>
            </a:r>
            <a:r>
              <a:rPr lang="en-US" baseline="0" dirty="0" smtClean="0"/>
              <a:t> Process Model as a learning method </a:t>
            </a:r>
            <a:r>
              <a:rPr lang="ar-SA" baseline="0" dirty="0" smtClean="0"/>
              <a:t> </a:t>
            </a:r>
            <a:r>
              <a:rPr lang="ar-SA" baseline="0" dirty="0" err="1" smtClean="0"/>
              <a:t>+</a:t>
            </a:r>
            <a:r>
              <a:rPr lang="ar-SA" baseline="0" dirty="0" smtClean="0"/>
              <a:t>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73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In demonstration , if</a:t>
            </a:r>
            <a:r>
              <a:rPr lang="en-US" baseline="0" dirty="0" smtClean="0"/>
              <a:t> there is pertinent reference system go to equivalent performance t \ define reference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75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Role playing can be useful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77</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sz="1200" b="1" kern="1200" dirty="0" smtClean="0">
                <a:solidFill>
                  <a:schemeClr val="tx1"/>
                </a:solidFill>
                <a:latin typeface="Arial" pitchFamily="34" charset="0"/>
                <a:ea typeface="+mn-ea"/>
                <a:cs typeface="Arial" pitchFamily="34" charset="0"/>
              </a:rPr>
              <a:t>TERM OF THE DAY</a:t>
            </a:r>
          </a:p>
          <a:p>
            <a:r>
              <a:rPr lang="en-US" sz="1200" b="1" u="sng" kern="1200" dirty="0" smtClean="0">
                <a:solidFill>
                  <a:schemeClr val="tx1"/>
                </a:solidFill>
                <a:latin typeface="Arial" pitchFamily="34" charset="0"/>
                <a:ea typeface="+mn-ea"/>
                <a:cs typeface="Arial" pitchFamily="34" charset="0"/>
                <a:hlinkClick r:id="rId3"/>
              </a:rPr>
              <a:t>simulation</a:t>
            </a:r>
            <a:endParaRPr lang="en-US" sz="1200" b="1" kern="1200" dirty="0" smtClean="0">
              <a:solidFill>
                <a:schemeClr val="tx1"/>
              </a:solidFill>
              <a:latin typeface="Arial" pitchFamily="34" charset="0"/>
              <a:ea typeface="+mn-ea"/>
              <a:cs typeface="Arial" pitchFamily="34" charset="0"/>
            </a:endParaRPr>
          </a:p>
          <a:p>
            <a:r>
              <a:rPr lang="en-US" sz="1200" u="sng" kern="1200" dirty="0" smtClean="0">
                <a:solidFill>
                  <a:schemeClr val="tx1"/>
                </a:solidFill>
                <a:latin typeface="Arial" pitchFamily="34" charset="0"/>
                <a:ea typeface="+mn-ea"/>
                <a:cs typeface="Arial" pitchFamily="34" charset="0"/>
                <a:hlinkClick r:id="rId4"/>
              </a:rPr>
              <a:t>Acting</a:t>
            </a:r>
            <a:r>
              <a:rPr lang="en-US" sz="1200" kern="1200" dirty="0" smtClean="0">
                <a:solidFill>
                  <a:schemeClr val="tx1"/>
                </a:solidFill>
                <a:latin typeface="Arial" pitchFamily="34" charset="0"/>
                <a:ea typeface="+mn-ea"/>
                <a:cs typeface="Arial" pitchFamily="34" charset="0"/>
              </a:rPr>
              <a:t> out or mimicking an actual or probable real life </a:t>
            </a:r>
            <a:r>
              <a:rPr lang="en-US" sz="1200" u="sng" kern="1200" dirty="0" smtClean="0">
                <a:solidFill>
                  <a:schemeClr val="tx1"/>
                </a:solidFill>
                <a:latin typeface="Arial" pitchFamily="34" charset="0"/>
                <a:ea typeface="+mn-ea"/>
                <a:cs typeface="Arial" pitchFamily="34" charset="0"/>
                <a:hlinkClick r:id="rId5"/>
              </a:rPr>
              <a:t>condition</a:t>
            </a:r>
            <a:r>
              <a:rPr lang="en-US" sz="1200" kern="1200" dirty="0" smtClean="0">
                <a:solidFill>
                  <a:schemeClr val="tx1"/>
                </a:solidFill>
                <a:latin typeface="Arial" pitchFamily="34" charset="0"/>
                <a:ea typeface="+mn-ea"/>
                <a:cs typeface="Arial" pitchFamily="34" charset="0"/>
              </a:rPr>
              <a:t>, </a:t>
            </a:r>
            <a:r>
              <a:rPr lang="en-US" sz="1200" u="sng" kern="1200" dirty="0" smtClean="0">
                <a:solidFill>
                  <a:schemeClr val="tx1"/>
                </a:solidFill>
                <a:latin typeface="Arial" pitchFamily="34" charset="0"/>
                <a:ea typeface="+mn-ea"/>
                <a:cs typeface="Arial" pitchFamily="34" charset="0"/>
                <a:hlinkClick r:id="rId6"/>
              </a:rPr>
              <a:t>event</a:t>
            </a:r>
            <a:r>
              <a:rPr lang="en-US" sz="1200" kern="1200" dirty="0" smtClean="0">
                <a:solidFill>
                  <a:schemeClr val="tx1"/>
                </a:solidFill>
                <a:latin typeface="Arial" pitchFamily="34" charset="0"/>
                <a:ea typeface="+mn-ea"/>
                <a:cs typeface="Arial" pitchFamily="34" charset="0"/>
              </a:rPr>
              <a:t>, or situation to find a cause of a past occurrence (such as an </a:t>
            </a:r>
            <a:r>
              <a:rPr lang="en-US" sz="1200" u="sng" kern="1200" dirty="0" smtClean="0">
                <a:solidFill>
                  <a:schemeClr val="tx1"/>
                </a:solidFill>
                <a:latin typeface="Arial" pitchFamily="34" charset="0"/>
                <a:ea typeface="+mn-ea"/>
                <a:cs typeface="Arial" pitchFamily="34" charset="0"/>
                <a:hlinkClick r:id="rId7"/>
              </a:rPr>
              <a:t>accident</a:t>
            </a:r>
            <a:r>
              <a:rPr lang="en-US" sz="1200" kern="1200" dirty="0" smtClean="0">
                <a:solidFill>
                  <a:schemeClr val="tx1"/>
                </a:solidFill>
                <a:latin typeface="Arial" pitchFamily="34" charset="0"/>
                <a:ea typeface="+mn-ea"/>
                <a:cs typeface="Arial" pitchFamily="34" charset="0"/>
              </a:rPr>
              <a:t>), or </a:t>
            </a:r>
            <a:r>
              <a:rPr lang="en-US" sz="1200" kern="1200" dirty="0" err="1" smtClean="0">
                <a:solidFill>
                  <a:schemeClr val="tx1"/>
                </a:solidFill>
                <a:latin typeface="Arial" pitchFamily="34" charset="0"/>
                <a:ea typeface="+mn-ea"/>
                <a:cs typeface="Arial" pitchFamily="34" charset="0"/>
              </a:rPr>
              <a:t>to</a:t>
            </a:r>
            <a:r>
              <a:rPr lang="en-US" sz="1200" u="sng" kern="1200" dirty="0" err="1" smtClean="0">
                <a:solidFill>
                  <a:schemeClr val="tx1"/>
                </a:solidFill>
                <a:latin typeface="Arial" pitchFamily="34" charset="0"/>
                <a:ea typeface="+mn-ea"/>
                <a:cs typeface="Arial" pitchFamily="34" charset="0"/>
                <a:hlinkClick r:id="rId8"/>
              </a:rPr>
              <a:t>forecast</a:t>
            </a:r>
            <a:r>
              <a:rPr lang="en-US" sz="1200" kern="1200" dirty="0" smtClean="0">
                <a:solidFill>
                  <a:schemeClr val="tx1"/>
                </a:solidFill>
                <a:latin typeface="Arial" pitchFamily="34" charset="0"/>
                <a:ea typeface="+mn-ea"/>
                <a:cs typeface="Arial" pitchFamily="34" charset="0"/>
              </a:rPr>
              <a:t> future effects (outcomes) of assumed circumstances or </a:t>
            </a:r>
            <a:r>
              <a:rPr lang="en-US" sz="1200" u="sng" kern="1200" dirty="0" smtClean="0">
                <a:solidFill>
                  <a:schemeClr val="tx1"/>
                </a:solidFill>
                <a:latin typeface="Arial" pitchFamily="34" charset="0"/>
                <a:ea typeface="+mn-ea"/>
                <a:cs typeface="Arial" pitchFamily="34" charset="0"/>
                <a:hlinkClick r:id="rId9"/>
              </a:rPr>
              <a:t>factors</a:t>
            </a:r>
            <a:r>
              <a:rPr lang="en-US" sz="1200" kern="1200" dirty="0" smtClean="0">
                <a:solidFill>
                  <a:schemeClr val="tx1"/>
                </a:solidFill>
                <a:latin typeface="Arial" pitchFamily="34" charset="0"/>
                <a:ea typeface="+mn-ea"/>
                <a:cs typeface="Arial" pitchFamily="34" charset="0"/>
              </a:rPr>
              <a:t>. </a:t>
            </a:r>
          </a:p>
          <a:p>
            <a:endParaRPr lang="en-US" sz="1200" kern="1200" dirty="0" smtClean="0">
              <a:solidFill>
                <a:schemeClr val="tx1"/>
              </a:solidFill>
              <a:latin typeface="Arial" pitchFamily="34" charset="0"/>
              <a:ea typeface="+mn-ea"/>
              <a:cs typeface="Arial" pitchFamily="34" charset="0"/>
            </a:endParaRPr>
          </a:p>
          <a:p>
            <a:r>
              <a:rPr lang="en-US" sz="1200" kern="1200" dirty="0" smtClean="0">
                <a:solidFill>
                  <a:schemeClr val="tx1"/>
                </a:solidFill>
                <a:latin typeface="Arial" pitchFamily="34" charset="0"/>
                <a:ea typeface="+mn-ea"/>
                <a:cs typeface="Arial" pitchFamily="34" charset="0"/>
              </a:rPr>
              <a:t>A simulation may be performed through (1) solving a set of </a:t>
            </a:r>
            <a:r>
              <a:rPr lang="en-US" sz="1200" u="sng" kern="1200" dirty="0" smtClean="0">
                <a:solidFill>
                  <a:schemeClr val="tx1"/>
                </a:solidFill>
                <a:latin typeface="Arial" pitchFamily="34" charset="0"/>
                <a:ea typeface="+mn-ea"/>
                <a:cs typeface="Arial" pitchFamily="34" charset="0"/>
                <a:hlinkClick r:id="rId10"/>
              </a:rPr>
              <a:t>equations</a:t>
            </a:r>
            <a:r>
              <a:rPr lang="en-US" sz="1200" kern="1200" dirty="0" smtClean="0">
                <a:solidFill>
                  <a:schemeClr val="tx1"/>
                </a:solidFill>
                <a:latin typeface="Arial" pitchFamily="34" charset="0"/>
                <a:ea typeface="+mn-ea"/>
                <a:cs typeface="Arial" pitchFamily="34" charset="0"/>
              </a:rPr>
              <a:t> (</a:t>
            </a:r>
            <a:r>
              <a:rPr lang="en-US" sz="1200" kern="1200" dirty="0" err="1" smtClean="0">
                <a:solidFill>
                  <a:schemeClr val="tx1"/>
                </a:solidFill>
                <a:latin typeface="Arial" pitchFamily="34" charset="0"/>
                <a:ea typeface="+mn-ea"/>
                <a:cs typeface="Arial" pitchFamily="34" charset="0"/>
              </a:rPr>
              <a:t>a</a:t>
            </a:r>
            <a:r>
              <a:rPr lang="en-US" sz="1200" u="sng" kern="1200" dirty="0" err="1" smtClean="0">
                <a:solidFill>
                  <a:schemeClr val="tx1"/>
                </a:solidFill>
                <a:latin typeface="Arial" pitchFamily="34" charset="0"/>
                <a:ea typeface="+mn-ea"/>
                <a:cs typeface="Arial" pitchFamily="34" charset="0"/>
                <a:hlinkClick r:id="rId11"/>
              </a:rPr>
              <a:t>mathematical</a:t>
            </a:r>
            <a:r>
              <a:rPr lang="en-US" sz="1200" u="sng" kern="1200" dirty="0" smtClean="0">
                <a:solidFill>
                  <a:schemeClr val="tx1"/>
                </a:solidFill>
                <a:latin typeface="Arial" pitchFamily="34" charset="0"/>
                <a:ea typeface="+mn-ea"/>
                <a:cs typeface="Arial" pitchFamily="34" charset="0"/>
                <a:hlinkClick r:id="rId11"/>
              </a:rPr>
              <a:t> model</a:t>
            </a:r>
            <a:r>
              <a:rPr lang="en-US" sz="1200" kern="1200" dirty="0" smtClean="0">
                <a:solidFill>
                  <a:schemeClr val="tx1"/>
                </a:solidFill>
                <a:latin typeface="Arial" pitchFamily="34" charset="0"/>
                <a:ea typeface="+mn-ea"/>
                <a:cs typeface="Arial" pitchFamily="34" charset="0"/>
              </a:rPr>
              <a:t>), constructing a physical (</a:t>
            </a:r>
            <a:r>
              <a:rPr lang="en-US" sz="1200" u="sng" kern="1200" dirty="0" smtClean="0">
                <a:solidFill>
                  <a:schemeClr val="tx1"/>
                </a:solidFill>
                <a:latin typeface="Arial" pitchFamily="34" charset="0"/>
                <a:ea typeface="+mn-ea"/>
                <a:cs typeface="Arial" pitchFamily="34" charset="0"/>
                <a:hlinkClick r:id="rId12"/>
              </a:rPr>
              <a:t>scale</a:t>
            </a:r>
            <a:r>
              <a:rPr lang="en-US" sz="1200" kern="1200" dirty="0" smtClean="0">
                <a:solidFill>
                  <a:schemeClr val="tx1"/>
                </a:solidFill>
                <a:latin typeface="Arial" pitchFamily="34" charset="0"/>
                <a:ea typeface="+mn-ea"/>
                <a:cs typeface="Arial" pitchFamily="34" charset="0"/>
              </a:rPr>
              <a:t>) </a:t>
            </a:r>
            <a:r>
              <a:rPr lang="en-US" sz="1200" u="sng" kern="1200" dirty="0" smtClean="0">
                <a:solidFill>
                  <a:schemeClr val="tx1"/>
                </a:solidFill>
                <a:latin typeface="Arial" pitchFamily="34" charset="0"/>
                <a:ea typeface="+mn-ea"/>
                <a:cs typeface="Arial" pitchFamily="34" charset="0"/>
                <a:hlinkClick r:id="rId13"/>
              </a:rPr>
              <a:t>model</a:t>
            </a:r>
            <a:r>
              <a:rPr lang="en-US" sz="1200" kern="1200" dirty="0" smtClean="0">
                <a:solidFill>
                  <a:schemeClr val="tx1"/>
                </a:solidFill>
                <a:latin typeface="Arial" pitchFamily="34" charset="0"/>
                <a:ea typeface="+mn-ea"/>
                <a:cs typeface="Arial" pitchFamily="34" charset="0"/>
              </a:rPr>
              <a:t>, (3) staged rehearsal, (4) </a:t>
            </a:r>
            <a:r>
              <a:rPr lang="en-US" sz="1200" u="sng" kern="1200" dirty="0" smtClean="0">
                <a:solidFill>
                  <a:schemeClr val="tx1"/>
                </a:solidFill>
                <a:latin typeface="Arial" pitchFamily="34" charset="0"/>
                <a:ea typeface="+mn-ea"/>
                <a:cs typeface="Arial" pitchFamily="34" charset="0"/>
                <a:hlinkClick r:id="rId14"/>
              </a:rPr>
              <a:t>game</a:t>
            </a:r>
            <a:r>
              <a:rPr lang="en-US" sz="1200" kern="1200" dirty="0" smtClean="0">
                <a:solidFill>
                  <a:schemeClr val="tx1"/>
                </a:solidFill>
                <a:latin typeface="Arial" pitchFamily="34" charset="0"/>
                <a:ea typeface="+mn-ea"/>
                <a:cs typeface="Arial" pitchFamily="34" charset="0"/>
              </a:rPr>
              <a:t> (such as </a:t>
            </a:r>
            <a:r>
              <a:rPr lang="en-US" sz="1200" kern="1200" dirty="0" err="1" smtClean="0">
                <a:solidFill>
                  <a:schemeClr val="tx1"/>
                </a:solidFill>
                <a:latin typeface="Arial" pitchFamily="34" charset="0"/>
                <a:ea typeface="+mn-ea"/>
                <a:cs typeface="Arial" pitchFamily="34" charset="0"/>
              </a:rPr>
              <a:t>wargames</a:t>
            </a:r>
            <a:r>
              <a:rPr lang="en-US" sz="1200" kern="1200" dirty="0" smtClean="0">
                <a:solidFill>
                  <a:schemeClr val="tx1"/>
                </a:solidFill>
                <a:latin typeface="Arial" pitchFamily="34" charset="0"/>
                <a:ea typeface="+mn-ea"/>
                <a:cs typeface="Arial" pitchFamily="34" charset="0"/>
              </a:rPr>
              <a:t>), or a </a:t>
            </a:r>
            <a:r>
              <a:rPr lang="en-US" sz="1200" u="sng" kern="1200" dirty="0" smtClean="0">
                <a:solidFill>
                  <a:schemeClr val="tx1"/>
                </a:solidFill>
                <a:latin typeface="Arial" pitchFamily="34" charset="0"/>
                <a:ea typeface="+mn-ea"/>
                <a:cs typeface="Arial" pitchFamily="34" charset="0"/>
                <a:hlinkClick r:id="rId15"/>
              </a:rPr>
              <a:t>computer</a:t>
            </a:r>
            <a:r>
              <a:rPr lang="en-US" sz="1200" kern="1200" dirty="0" smtClean="0">
                <a:solidFill>
                  <a:schemeClr val="tx1"/>
                </a:solidFill>
                <a:latin typeface="Arial" pitchFamily="34" charset="0"/>
                <a:ea typeface="+mn-ea"/>
                <a:cs typeface="Arial" pitchFamily="34" charset="0"/>
              </a:rPr>
              <a:t> </a:t>
            </a:r>
            <a:r>
              <a:rPr lang="en-US" sz="1200" u="sng" kern="1200" dirty="0" smtClean="0">
                <a:solidFill>
                  <a:schemeClr val="tx1"/>
                </a:solidFill>
                <a:latin typeface="Arial" pitchFamily="34" charset="0"/>
                <a:ea typeface="+mn-ea"/>
                <a:cs typeface="Arial" pitchFamily="34" charset="0"/>
                <a:hlinkClick r:id="rId16"/>
              </a:rPr>
              <a:t>graphics</a:t>
            </a:r>
            <a:r>
              <a:rPr lang="en-US" sz="1200" kern="1200" dirty="0" smtClean="0">
                <a:solidFill>
                  <a:schemeClr val="tx1"/>
                </a:solidFill>
                <a:latin typeface="Arial" pitchFamily="34" charset="0"/>
                <a:ea typeface="+mn-ea"/>
                <a:cs typeface="Arial" pitchFamily="34" charset="0"/>
              </a:rPr>
              <a:t> model (such as an animated </a:t>
            </a:r>
            <a:r>
              <a:rPr lang="en-US" sz="1200" u="sng" kern="1200" dirty="0" smtClean="0">
                <a:solidFill>
                  <a:schemeClr val="tx1"/>
                </a:solidFill>
                <a:latin typeface="Arial" pitchFamily="34" charset="0"/>
                <a:ea typeface="+mn-ea"/>
                <a:cs typeface="Arial" pitchFamily="34" charset="0"/>
                <a:hlinkClick r:id="rId17"/>
              </a:rPr>
              <a:t>flowchart</a:t>
            </a:r>
            <a:r>
              <a:rPr lang="en-US" sz="1200" kern="1200" dirty="0" smtClean="0">
                <a:solidFill>
                  <a:schemeClr val="tx1"/>
                </a:solidFill>
                <a:latin typeface="Arial" pitchFamily="34" charset="0"/>
                <a:ea typeface="+mn-ea"/>
                <a:cs typeface="Arial" pitchFamily="34" charset="0"/>
              </a:rPr>
              <a:t>). Whereas simulations are very useful </a:t>
            </a:r>
            <a:r>
              <a:rPr lang="en-US" sz="1200" u="sng" kern="1200" dirty="0" smtClean="0">
                <a:solidFill>
                  <a:schemeClr val="tx1"/>
                </a:solidFill>
                <a:latin typeface="Arial" pitchFamily="34" charset="0"/>
                <a:ea typeface="+mn-ea"/>
                <a:cs typeface="Arial" pitchFamily="34" charset="0"/>
                <a:hlinkClick r:id="rId18"/>
              </a:rPr>
              <a:t>tools</a:t>
            </a:r>
            <a:r>
              <a:rPr lang="en-US" sz="1200" kern="1200" dirty="0" smtClean="0">
                <a:solidFill>
                  <a:schemeClr val="tx1"/>
                </a:solidFill>
                <a:latin typeface="Arial" pitchFamily="34" charset="0"/>
                <a:ea typeface="+mn-ea"/>
                <a:cs typeface="Arial" pitchFamily="34" charset="0"/>
              </a:rPr>
              <a:t> that allow experimentation without </a:t>
            </a:r>
            <a:r>
              <a:rPr lang="en-US" sz="1200" u="sng" kern="1200" dirty="0" smtClean="0">
                <a:solidFill>
                  <a:schemeClr val="tx1"/>
                </a:solidFill>
                <a:latin typeface="Arial" pitchFamily="34" charset="0"/>
                <a:ea typeface="+mn-ea"/>
                <a:cs typeface="Arial" pitchFamily="34" charset="0"/>
                <a:hlinkClick r:id="rId19"/>
              </a:rPr>
              <a:t>exposure</a:t>
            </a:r>
            <a:r>
              <a:rPr lang="en-US" sz="1200" kern="1200" dirty="0" smtClean="0">
                <a:solidFill>
                  <a:schemeClr val="tx1"/>
                </a:solidFill>
                <a:latin typeface="Arial" pitchFamily="34" charset="0"/>
                <a:ea typeface="+mn-ea"/>
                <a:cs typeface="Arial" pitchFamily="34" charset="0"/>
              </a:rPr>
              <a:t> to </a:t>
            </a:r>
            <a:r>
              <a:rPr lang="en-US" sz="1200" u="sng" kern="1200" dirty="0" smtClean="0">
                <a:solidFill>
                  <a:schemeClr val="tx1"/>
                </a:solidFill>
                <a:latin typeface="Arial" pitchFamily="34" charset="0"/>
                <a:ea typeface="+mn-ea"/>
                <a:cs typeface="Arial" pitchFamily="34" charset="0"/>
                <a:hlinkClick r:id="rId20"/>
              </a:rPr>
              <a:t>risk</a:t>
            </a:r>
            <a:r>
              <a:rPr lang="en-US" sz="1200" kern="1200" dirty="0" smtClean="0">
                <a:solidFill>
                  <a:schemeClr val="tx1"/>
                </a:solidFill>
                <a:latin typeface="Arial" pitchFamily="34" charset="0"/>
                <a:ea typeface="+mn-ea"/>
                <a:cs typeface="Arial" pitchFamily="34" charset="0"/>
              </a:rPr>
              <a:t>, they are </a:t>
            </a:r>
            <a:r>
              <a:rPr lang="en-US" sz="1200" u="sng" kern="1200" dirty="0" smtClean="0">
                <a:solidFill>
                  <a:schemeClr val="tx1"/>
                </a:solidFill>
                <a:latin typeface="Arial" pitchFamily="34" charset="0"/>
                <a:ea typeface="+mn-ea"/>
                <a:cs typeface="Arial" pitchFamily="34" charset="0"/>
                <a:hlinkClick r:id="rId21"/>
              </a:rPr>
              <a:t>gross</a:t>
            </a:r>
            <a:r>
              <a:rPr lang="en-US" sz="1200" kern="1200" dirty="0" smtClean="0">
                <a:solidFill>
                  <a:schemeClr val="tx1"/>
                </a:solidFill>
                <a:latin typeface="Arial" pitchFamily="34" charset="0"/>
                <a:ea typeface="+mn-ea"/>
                <a:cs typeface="Arial" pitchFamily="34" charset="0"/>
              </a:rPr>
              <a:t> simplifications of the reality because they include only a few of the real-world factors, and are only as good as their underlying </a:t>
            </a:r>
            <a:r>
              <a:rPr lang="en-US" sz="1200" u="sng" kern="1200" dirty="0" smtClean="0">
                <a:solidFill>
                  <a:schemeClr val="tx1"/>
                </a:solidFill>
                <a:latin typeface="Arial" pitchFamily="34" charset="0"/>
                <a:ea typeface="+mn-ea"/>
                <a:cs typeface="Arial" pitchFamily="34" charset="0"/>
                <a:hlinkClick r:id="rId22"/>
              </a:rPr>
              <a:t>assumptions</a:t>
            </a:r>
            <a:r>
              <a:rPr lang="en-US" sz="1200" kern="1200" dirty="0" smtClean="0">
                <a:solidFill>
                  <a:schemeClr val="tx1"/>
                </a:solidFill>
                <a:latin typeface="Arial" pitchFamily="34" charset="0"/>
                <a:ea typeface="+mn-ea"/>
                <a:cs typeface="Arial" pitchFamily="34" charset="0"/>
              </a:rPr>
              <a:t>.</a:t>
            </a:r>
          </a:p>
          <a:p>
            <a:pPr marL="0" marR="0" lvl="0" indent="0" algn="r" defTabSz="914400" rtl="1" eaLnBrk="0" fontAlgn="base" latinLnBrk="0" hangingPunct="0">
              <a:lnSpc>
                <a:spcPct val="100000"/>
              </a:lnSpc>
              <a:spcBef>
                <a:spcPct val="30000"/>
              </a:spcBef>
              <a:spcAft>
                <a:spcPct val="0"/>
              </a:spcAft>
              <a:buClrTx/>
              <a:buSzTx/>
              <a:buFontTx/>
              <a:buNone/>
              <a:tabLst/>
              <a:defRPr/>
            </a:pPr>
            <a:r>
              <a:rPr lang="en-US" dirty="0" smtClean="0"/>
              <a:t/>
            </a:r>
            <a:br>
              <a:rPr lang="en-US" dirty="0" smtClean="0"/>
            </a:br>
            <a:r>
              <a:rPr lang="en-US" dirty="0" smtClean="0"/>
              <a:t>Games</a:t>
            </a:r>
            <a:r>
              <a:rPr lang="en-US" baseline="0" dirty="0" smtClean="0"/>
              <a:t> </a:t>
            </a:r>
            <a:r>
              <a:rPr lang="en-US" sz="1200" b="1" i="1" dirty="0" smtClean="0"/>
              <a:t>instructional  methods requiring the learner to participate in a </a:t>
            </a:r>
            <a:r>
              <a:rPr lang="en-US" sz="1200" b="1" i="1" kern="1200" dirty="0" smtClean="0">
                <a:solidFill>
                  <a:schemeClr val="tx1"/>
                </a:solidFill>
                <a:latin typeface="Arial" pitchFamily="34" charset="0"/>
                <a:ea typeface="+mn-ea"/>
                <a:cs typeface="Arial" pitchFamily="34" charset="0"/>
              </a:rPr>
              <a:t>competitive activity</a:t>
            </a:r>
            <a:r>
              <a:rPr lang="en-US" sz="1200" b="1" i="1" dirty="0" smtClean="0"/>
              <a:t> with preset rules to achieve an educational objective</a:t>
            </a:r>
            <a:endParaRPr kumimoji="0" lang="en-GB" sz="1200" b="1" i="1" u="none" strike="noStrike" cap="none" normalizeH="0" baseline="0" dirty="0" smtClean="0">
              <a:ln>
                <a:noFill/>
              </a:ln>
              <a:solidFill>
                <a:schemeClr val="tx1"/>
              </a:solidFill>
              <a:effectLst/>
              <a:latin typeface="Times New Roman" pitchFamily="18" charset="0"/>
            </a:endParaRPr>
          </a:p>
          <a:p>
            <a:r>
              <a:rPr lang="en-US" baseline="0" dirty="0" smtClean="0"/>
              <a:t> </a:t>
            </a:r>
            <a:endParaRPr lang="en-US" dirty="0" smtClean="0"/>
          </a:p>
          <a:p>
            <a:r>
              <a:rPr lang="en-US" dirty="0" smtClean="0"/>
              <a:t>What </a:t>
            </a:r>
            <a:r>
              <a:rPr lang="en-US" baseline="0" dirty="0" smtClean="0"/>
              <a:t> </a:t>
            </a:r>
            <a:r>
              <a:rPr lang="en-US" i="1" dirty="0" smtClean="0"/>
              <a:t>earning </a:t>
            </a:r>
            <a:r>
              <a:rPr lang="en-GB" dirty="0" smtClean="0"/>
              <a:t>Games for Health </a:t>
            </a:r>
            <a:r>
              <a:rPr lang="en-US" dirty="0" smtClean="0"/>
              <a:t>s Ed4cat56na3 </a:t>
            </a:r>
            <a:r>
              <a:rPr lang="en-US" dirty="0" err="1" smtClean="0"/>
              <a:t>Ga</a:t>
            </a:r>
            <a:endParaRPr lang="en-US" dirty="0" smtClean="0"/>
          </a:p>
          <a:p>
            <a:endParaRPr lang="en-US" dirty="0" smtClean="0"/>
          </a:p>
          <a:p>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78</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8"/>
          <p:cNvSpPr>
            <a:spLocks noGrp="1" noChangeArrowheads="1"/>
          </p:cNvSpPr>
          <p:nvPr>
            <p:ph type="sldNum"/>
          </p:nvPr>
        </p:nvSpPr>
        <p:spPr>
          <a:ln/>
        </p:spPr>
        <p:txBody>
          <a:bodyPr/>
          <a:lstStyle/>
          <a:p>
            <a:fld id="{6069D8FE-56BF-4936-ABDC-093D0B809E3E}" type="slidenum">
              <a:rPr lang="en-GB"/>
              <a:pPr/>
              <a:t>79</a:t>
            </a:fld>
            <a:endParaRPr lang="en-GB"/>
          </a:p>
        </p:txBody>
      </p:sp>
      <p:sp>
        <p:nvSpPr>
          <p:cNvPr id="52225" name="Rectangle 1"/>
          <p:cNvSpPr txBox="1">
            <a:spLocks noGrp="1" noRot="1" noChangeAspect="1" noChangeArrowheads="1"/>
          </p:cNvSpPr>
          <p:nvPr>
            <p:ph type="sldImg"/>
          </p:nvPr>
        </p:nvSpPr>
        <p:spPr bwMode="auto">
          <a:xfrm>
            <a:off x="915988" y="754063"/>
            <a:ext cx="5024437" cy="3768725"/>
          </a:xfrm>
          <a:prstGeom prst="rect">
            <a:avLst/>
          </a:prstGeom>
          <a:solidFill>
            <a:srgbClr val="FFFFFF"/>
          </a:solidFill>
          <a:ln>
            <a:solidFill>
              <a:srgbClr val="000000"/>
            </a:solidFill>
            <a:miter lim="800000"/>
            <a:headEnd/>
            <a:tailEnd/>
          </a:ln>
        </p:spPr>
      </p:sp>
      <p:sp>
        <p:nvSpPr>
          <p:cNvPr id="52226" name="Rectangle 2"/>
          <p:cNvSpPr txBox="1">
            <a:spLocks noGrp="1" noChangeArrowheads="1"/>
          </p:cNvSpPr>
          <p:nvPr>
            <p:ph type="body" idx="1"/>
          </p:nvPr>
        </p:nvSpPr>
        <p:spPr bwMode="auto">
          <a:xfrm>
            <a:off x="685801" y="4774724"/>
            <a:ext cx="5484813" cy="4423950"/>
          </a:xfrm>
          <a:prstGeom prst="rect">
            <a:avLst/>
          </a:prstGeom>
          <a:noFill/>
          <a:ln>
            <a:round/>
            <a:headEnd/>
            <a:tailEnd/>
          </a:ln>
        </p:spPr>
        <p:txBody>
          <a:bodyPr wrap="none" anchor="ctr"/>
          <a:lstStyle/>
          <a:p>
            <a:endParaRPr lang="ar-SA"/>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   </a:t>
            </a:r>
          </a:p>
          <a:p>
            <a:r>
              <a:rPr lang="en-US" i="1" dirty="0" smtClean="0"/>
              <a:t>earning </a:t>
            </a:r>
            <a:r>
              <a:rPr lang="en-GB" dirty="0" smtClean="0"/>
              <a:t>Games for Health </a:t>
            </a:r>
            <a:r>
              <a:rPr lang="en-US" dirty="0" smtClean="0"/>
              <a:t>s Ed4cat56na3 </a:t>
            </a:r>
            <a:r>
              <a:rPr lang="en-US" dirty="0" err="1" smtClean="0"/>
              <a:t>Ga</a:t>
            </a:r>
            <a:endParaRPr lang="en-US" dirty="0" smtClean="0"/>
          </a:p>
          <a:p>
            <a:r>
              <a:rPr lang="ar-SA" baseline="0" dirty="0" smtClean="0"/>
              <a:t> </a:t>
            </a:r>
            <a:r>
              <a:rPr lang="en-US" baseline="0" dirty="0" smtClean="0"/>
              <a:t>Simple _ Very Good Who cam similar it is Smart Assignment</a:t>
            </a:r>
          </a:p>
          <a:p>
            <a:r>
              <a:rPr lang="en-US" baseline="0" dirty="0" smtClean="0"/>
              <a:t>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80</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What </a:t>
            </a:r>
            <a:r>
              <a:rPr lang="en-US" baseline="0" dirty="0" smtClean="0"/>
              <a:t> </a:t>
            </a:r>
            <a:r>
              <a:rPr lang="en-US" i="1" dirty="0" smtClean="0"/>
              <a:t>earning </a:t>
            </a:r>
            <a:r>
              <a:rPr lang="en-GB" dirty="0" smtClean="0"/>
              <a:t>Games for Health </a:t>
            </a:r>
            <a:r>
              <a:rPr lang="en-US" dirty="0" smtClean="0"/>
              <a:t>s Ed4cat56na3 </a:t>
            </a:r>
            <a:r>
              <a:rPr lang="en-US" dirty="0" err="1" smtClean="0"/>
              <a:t>Ga</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81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dirty="0" smtClean="0"/>
              <a:t> = </a:t>
            </a:r>
            <a:r>
              <a:rPr lang="en-US" dirty="0" smtClean="0"/>
              <a:t>Create A Concept</a:t>
            </a:r>
            <a:r>
              <a:rPr lang="en-US" baseline="0" dirty="0" smtClean="0"/>
              <a:t> Map Figure of Methodology meanings  </a:t>
            </a:r>
          </a:p>
          <a:p>
            <a:endParaRPr lang="en-US" baseline="0" dirty="0" smtClean="0"/>
          </a:p>
          <a:p>
            <a:endParaRPr lang="en-US" baseline="0" dirty="0" smtClean="0"/>
          </a:p>
          <a:p>
            <a:r>
              <a:rPr lang="en-US" dirty="0" smtClean="0"/>
              <a:t>Define Methodology  and Method </a:t>
            </a:r>
            <a:r>
              <a:rPr lang="en-US" baseline="0" dirty="0" smtClean="0"/>
              <a:t>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10</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Different HEP</a:t>
            </a:r>
            <a:r>
              <a:rPr lang="en-US" baseline="0" dirty="0" smtClean="0"/>
              <a:t> Strategies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82</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ar-SA" baseline="0" dirty="0" smtClean="0"/>
              <a:t> </a:t>
            </a:r>
            <a:r>
              <a:rPr lang="en-US" baseline="0" dirty="0" smtClean="0"/>
              <a:t>Passive – Active  – Attractive  LP </a:t>
            </a:r>
          </a:p>
          <a:p>
            <a:pPr algn="ctr"/>
            <a:r>
              <a:rPr lang="en-US" dirty="0" smtClean="0"/>
              <a:t>You CHS382</a:t>
            </a:r>
            <a:r>
              <a:rPr lang="en-US" baseline="0" dirty="0" smtClean="0"/>
              <a:t> Exciting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86</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baseline="0" dirty="0" smtClean="0"/>
              <a:t>First HE</a:t>
            </a:r>
          </a:p>
          <a:p>
            <a:pPr algn="ctr"/>
            <a:r>
              <a:rPr lang="en-US" baseline="0" dirty="0" smtClean="0"/>
              <a:t>Still  More ……………..</a:t>
            </a:r>
          </a:p>
          <a:p>
            <a:pPr algn="ctr"/>
            <a:endParaRPr lang="en-US" baseline="0" dirty="0" smtClean="0"/>
          </a:p>
          <a:p>
            <a:pPr algn="ctr"/>
            <a:endParaRPr lang="en-US" baseline="0" dirty="0" smtClean="0"/>
          </a:p>
          <a:p>
            <a:pPr algn="ctr"/>
            <a:r>
              <a:rPr lang="en-US" dirty="0" smtClean="0"/>
              <a:t>You CHS382</a:t>
            </a:r>
            <a:r>
              <a:rPr lang="en-US" baseline="0" dirty="0" smtClean="0"/>
              <a:t> Exciting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87</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89</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a:noFill/>
          <a:ln/>
        </p:spPr>
        <p:txBody>
          <a:bodyPr/>
          <a:lstStyle/>
          <a:p>
            <a:r>
              <a:rPr lang="en-US" dirty="0" smtClean="0"/>
              <a:t>Demonstration,</a:t>
            </a:r>
            <a:r>
              <a:rPr lang="en-US" baseline="0" dirty="0" smtClean="0"/>
              <a:t> game and simulation are: </a:t>
            </a:r>
          </a:p>
          <a:p>
            <a:r>
              <a:rPr lang="en-US" baseline="0" dirty="0" smtClean="0"/>
              <a:t>Problem solving classified as </a:t>
            </a:r>
          </a:p>
          <a:p>
            <a:r>
              <a:rPr lang="en-US" baseline="0" dirty="0" smtClean="0"/>
              <a:t>Psychomotor </a:t>
            </a:r>
          </a:p>
          <a:p>
            <a:r>
              <a:rPr lang="en-US" baseline="0" dirty="0" smtClean="0"/>
              <a:t>Affect </a:t>
            </a:r>
          </a:p>
          <a:p>
            <a:r>
              <a:rPr lang="en-US" baseline="0" dirty="0" smtClean="0"/>
              <a:t>Cognitive </a:t>
            </a:r>
          </a:p>
          <a:p>
            <a:r>
              <a:rPr lang="en-US" baseline="0" dirty="0" smtClean="0"/>
              <a:t>  </a:t>
            </a:r>
          </a:p>
          <a:p>
            <a:endParaRPr lang="ar-SA"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noFill/>
          <a:ln/>
        </p:spPr>
        <p:txBody>
          <a:bodyPr/>
          <a:lstStyle/>
          <a:p>
            <a:pPr algn="ctr"/>
            <a:r>
              <a:rPr lang="en-US" dirty="0" smtClean="0"/>
              <a:t>Think</a:t>
            </a:r>
            <a:r>
              <a:rPr lang="en-US" baseline="0" dirty="0" smtClean="0"/>
              <a:t> survey  Saudi Accreditation Association – CAMS &amp; College of Education  </a:t>
            </a:r>
            <a:endParaRPr lang="ar-SA"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a:noFill/>
          <a:ln/>
        </p:spPr>
        <p:txBody>
          <a:bodyPr/>
          <a:lstStyle/>
          <a:p>
            <a:endParaRPr lang="ar-SA"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noFill/>
          <a:ln/>
        </p:spPr>
        <p:txBody>
          <a:bodyPr/>
          <a:lstStyle/>
          <a:p>
            <a:endParaRPr lang="ar-SA"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marL="0" marR="0" indent="0" algn="r" defTabSz="914400" rtl="1" eaLnBrk="0" fontAlgn="base" latinLnBrk="0" hangingPunct="0">
              <a:lnSpc>
                <a:spcPct val="100000"/>
              </a:lnSpc>
              <a:spcBef>
                <a:spcPct val="30000"/>
              </a:spcBef>
              <a:spcAft>
                <a:spcPct val="0"/>
              </a:spcAft>
              <a:buClrTx/>
              <a:buSzTx/>
              <a:buFontTx/>
              <a:buNone/>
              <a:tabLst/>
              <a:defRPr/>
            </a:pPr>
            <a:endParaRPr lang="ar-SA" dirty="0" smtClean="0"/>
          </a:p>
          <a:p>
            <a:r>
              <a:rPr lang="en-US" dirty="0" smtClean="0"/>
              <a:t>REFLECT</a:t>
            </a:r>
            <a:r>
              <a:rPr lang="en-US" baseline="0" dirty="0" smtClean="0"/>
              <a:t> &amp; PRACTICE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98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29B03A-BDE6-4C22-A05E-CF0F57A22EF4}" type="slidenum">
              <a:rPr lang="en-US"/>
              <a:pPr/>
              <a:t>99</a:t>
            </a:fld>
            <a:endParaRPr lang="en-US"/>
          </a:p>
        </p:txBody>
      </p:sp>
      <p:sp>
        <p:nvSpPr>
          <p:cNvPr id="44034" name="Rectangle 2"/>
          <p:cNvSpPr>
            <a:spLocks noGrp="1" noRot="1" noChangeAspect="1" noChangeArrowheads="1" noTextEdit="1"/>
          </p:cNvSpPr>
          <p:nvPr>
            <p:ph type="sldImg"/>
          </p:nvPr>
        </p:nvSpPr>
        <p:spPr>
          <a:ln/>
        </p:spPr>
      </p:sp>
      <p:sp>
        <p:nvSpPr>
          <p:cNvPr id="44036" name="Rectangle 4"/>
          <p:cNvSpPr>
            <a:spLocks noGrp="1" noChangeArrowheads="1"/>
          </p:cNvSpPr>
          <p:nvPr>
            <p:ph type="body" idx="1"/>
          </p:nvPr>
        </p:nvSpPr>
        <p:spPr>
          <a:xfrm>
            <a:off x="914401" y="4774724"/>
            <a:ext cx="4981575" cy="3181405"/>
          </a:xfrm>
        </p:spPr>
        <p:txBody>
          <a:bodyPr/>
          <a:lstStyle/>
          <a:p>
            <a:pPr>
              <a:buFontTx/>
              <a:buNone/>
            </a:pPr>
            <a:r>
              <a:rPr lang="ar-SA" baseline="0" dirty="0" smtClean="0"/>
              <a:t> </a:t>
            </a:r>
            <a:r>
              <a:rPr lang="en-US" baseline="0" dirty="0" smtClean="0"/>
              <a:t>Every philosophy – </a:t>
            </a:r>
            <a:r>
              <a:rPr lang="en-US" baseline="0" dirty="0" err="1" smtClean="0"/>
              <a:t>theoryy</a:t>
            </a:r>
            <a:r>
              <a:rPr lang="en-US" baseline="0" dirty="0" smtClean="0"/>
              <a:t> – level – fields…..has each own :</a:t>
            </a:r>
          </a:p>
          <a:p>
            <a:pPr>
              <a:buFontTx/>
              <a:buNone/>
            </a:pPr>
            <a:r>
              <a:rPr lang="en-US" baseline="0" dirty="0" smtClean="0"/>
              <a:t>Content </a:t>
            </a:r>
          </a:p>
          <a:p>
            <a:pPr>
              <a:buFontTx/>
              <a:buNone/>
            </a:pPr>
            <a:r>
              <a:rPr lang="en-US" baseline="0" dirty="0" smtClean="0"/>
              <a:t>Methods </a:t>
            </a:r>
          </a:p>
          <a:p>
            <a:pPr>
              <a:buFontTx/>
              <a:buNone/>
            </a:pPr>
            <a:endParaRPr lang="ar-SA" dirty="0" smtClean="0"/>
          </a:p>
          <a:p>
            <a:pPr>
              <a:buFontTx/>
              <a:buChar char="-"/>
            </a:pPr>
            <a:r>
              <a:rPr lang="en-GB" dirty="0" smtClean="0"/>
              <a:t>An </a:t>
            </a:r>
            <a:r>
              <a:rPr lang="en-GB" dirty="0"/>
              <a:t>overview of the key elements of the vision of a child friendly school is </a:t>
            </a:r>
            <a:endParaRPr lang="ar-SA" dirty="0" smtClean="0"/>
          </a:p>
          <a:p>
            <a:pPr>
              <a:buFontTx/>
              <a:buChar char="-"/>
            </a:pPr>
            <a:endParaRPr lang="en-GB" dirty="0"/>
          </a:p>
          <a:p>
            <a:endParaRPr lang="ar-SA" dirty="0" smtClean="0"/>
          </a:p>
          <a:p>
            <a:r>
              <a:rPr lang="en-GB" dirty="0" smtClean="0"/>
              <a:t>provided </a:t>
            </a:r>
            <a:r>
              <a:rPr lang="en-GB" dirty="0"/>
              <a:t>here. For more information, see www.UNICEF.org</a:t>
            </a:r>
          </a:p>
          <a:p>
            <a:endParaRPr lang="en-GB" dirty="0"/>
          </a:p>
          <a:p>
            <a:r>
              <a:rPr lang="en-GB" dirty="0"/>
              <a:t>A child friendly school should be:</a:t>
            </a:r>
          </a:p>
          <a:p>
            <a:r>
              <a:rPr lang="en-GB" dirty="0"/>
              <a:t>- Inclusive, in that the goal is to have all children at school and learning, with </a:t>
            </a:r>
          </a:p>
          <a:p>
            <a:r>
              <a:rPr lang="en-GB" dirty="0"/>
              <a:t>special needs being met</a:t>
            </a:r>
          </a:p>
          <a:p>
            <a:r>
              <a:rPr lang="en-GB" dirty="0"/>
              <a:t>- Effective academically</a:t>
            </a:r>
          </a:p>
          <a:p>
            <a:r>
              <a:rPr lang="en-GB" dirty="0"/>
              <a:t>- Healthy and protective for children in terms of the </a:t>
            </a:r>
            <a:r>
              <a:rPr lang="en-GB" dirty="0" err="1"/>
              <a:t>physicaland</a:t>
            </a:r>
            <a:r>
              <a:rPr lang="en-GB" dirty="0"/>
              <a:t> psychosocial </a:t>
            </a:r>
          </a:p>
          <a:p>
            <a:r>
              <a:rPr lang="en-GB" dirty="0"/>
              <a:t>environment</a:t>
            </a:r>
          </a:p>
          <a:p>
            <a:r>
              <a:rPr lang="en-GB" dirty="0"/>
              <a:t>- Gender sensitive</a:t>
            </a:r>
          </a:p>
          <a:p>
            <a:r>
              <a:rPr lang="en-GB" dirty="0"/>
              <a:t>- Involved and communicating with families and communities and listening to</a:t>
            </a:r>
          </a:p>
          <a:p>
            <a:r>
              <a:rPr lang="en-GB" dirty="0"/>
              <a:t>children and young people.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Method</a:t>
            </a:r>
            <a:r>
              <a:rPr lang="en-US" baseline="0" dirty="0" smtClean="0"/>
              <a:t> refers to the science of teaching and learning approach </a:t>
            </a:r>
            <a:endParaRPr lang="en-US" dirty="0" smtClean="0"/>
          </a:p>
          <a:p>
            <a:r>
              <a:rPr lang="en-US" dirty="0" smtClean="0"/>
              <a:t>Create A Concept</a:t>
            </a:r>
            <a:r>
              <a:rPr lang="en-US" baseline="0" dirty="0" smtClean="0"/>
              <a:t> Map Figure of Methodology meanings</a:t>
            </a:r>
          </a:p>
          <a:p>
            <a:endParaRPr lang="en-US" dirty="0" smtClean="0"/>
          </a:p>
          <a:p>
            <a:endParaRPr lang="en-US" dirty="0" smtClean="0"/>
          </a:p>
          <a:p>
            <a:r>
              <a:rPr lang="en-US" dirty="0" smtClean="0"/>
              <a:t>History of Health Education Methodology </a:t>
            </a:r>
          </a:p>
          <a:p>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11</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76BC70-FFAD-47FD-852E-1A529F0F317A}" type="slidenum">
              <a:rPr lang="en-US"/>
              <a:pPr/>
              <a:t>100</a:t>
            </a:fld>
            <a:endParaRPr lang="en-US"/>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xfrm>
            <a:off x="228600" y="4690957"/>
            <a:ext cx="6400800" cy="4603699"/>
          </a:xfrm>
        </p:spPr>
        <p:txBody>
          <a:bodyPr wrap="square"/>
          <a:lstStyle/>
          <a:p>
            <a:r>
              <a:rPr lang="en-GB" b="1"/>
              <a:t>(i) Content </a:t>
            </a:r>
          </a:p>
          <a:p>
            <a:pPr marL="342900" lvl="2" indent="-114300">
              <a:buFontTx/>
              <a:buChar char="-"/>
            </a:pPr>
            <a:r>
              <a:rPr lang="en-GB"/>
              <a:t>To effectively influence behaviour, knowledge, attitudes and (life) skills must be applied in a particular content area, topic or subject. Learning about decision making, for example, will be more meaningful if the content or topic is relevant and remains constant or linked, such as looking at different aspects or types of decisions related to relationships, rather than considering decisions about a number of unrelated or irrelevant issues.  Genuine participation of the group is essential for identifying the relevance of content.</a:t>
            </a:r>
          </a:p>
          <a:p>
            <a:pPr marL="342900" lvl="2" indent="-114300">
              <a:buFontTx/>
              <a:buChar char="-"/>
            </a:pPr>
            <a:r>
              <a:rPr lang="en-GB"/>
              <a:t>Whatever the content area, a balance of three elements needs to be considered in implementing skills based health education:</a:t>
            </a:r>
          </a:p>
          <a:p>
            <a:pPr marL="342900" lvl="2" indent="-114300"/>
            <a:r>
              <a:rPr lang="en-GB"/>
              <a:t>	1. Knowledge, 2. Attitudes, and 3. Skills</a:t>
            </a:r>
          </a:p>
          <a:p>
            <a:pPr marL="342900" lvl="2" indent="-114300">
              <a:buFontTx/>
              <a:buChar char="-"/>
            </a:pPr>
            <a:r>
              <a:rPr lang="en-GB"/>
              <a:t>The question for program designers is ‘what’ knowledge, attitudes and skills will be addressed</a:t>
            </a:r>
          </a:p>
          <a:p>
            <a:pPr marL="342900" lvl="2" indent="-114300">
              <a:buFontTx/>
              <a:buChar char="-"/>
            </a:pPr>
            <a:r>
              <a:rPr lang="en-US"/>
              <a:t>The ‘skills’ referred to above are sometimes called “life skills” – or psychosocial and interpersonal skills. </a:t>
            </a:r>
          </a:p>
          <a:p>
            <a:pPr>
              <a:buFontTx/>
              <a:buChar char="-"/>
            </a:pPr>
            <a:r>
              <a:rPr lang="en-GB"/>
              <a:t> Many different issues, topics or subjects can be the focus of skills-based health education or life skills-based education; for example, health issues such as drug use, HIV/AIDS/STD prevention, suicide prevention and mental health, self esteem; or other issues, such as consumer education, environmental education, peace education, or education for development.</a:t>
            </a:r>
          </a:p>
          <a:p>
            <a:pPr>
              <a:buFontTx/>
              <a:buChar char="-"/>
            </a:pPr>
            <a:r>
              <a:rPr lang="en-GB"/>
              <a:t>Note that life skills do not include skills such as interviewing skills, or physical or manual skills involved in agriculture or animal husbandry, which might be called </a:t>
            </a:r>
            <a:r>
              <a:rPr lang="en-GB" b="1"/>
              <a:t>‘livelihood’</a:t>
            </a:r>
            <a:r>
              <a:rPr lang="en-GB"/>
              <a:t> skills.</a:t>
            </a:r>
          </a:p>
          <a:p>
            <a:endParaRPr lang="en-GB"/>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Just Example 1</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101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sz="1200" dirty="0" smtClean="0">
                <a:latin typeface="Times New Roman"/>
                <a:ea typeface="Calibri"/>
                <a:cs typeface="Arial"/>
              </a:rPr>
              <a:t>Changing attitude health</a:t>
            </a:r>
            <a:r>
              <a:rPr lang="en-US" sz="1200" baseline="0" dirty="0" smtClean="0">
                <a:latin typeface="Times New Roman"/>
                <a:ea typeface="Calibri"/>
                <a:cs typeface="Arial"/>
              </a:rPr>
              <a:t> education objectives can achieved by </a:t>
            </a:r>
            <a:r>
              <a:rPr lang="en-US" sz="1200" dirty="0" smtClean="0">
                <a:latin typeface="Times New Roman"/>
                <a:ea typeface="Calibri"/>
                <a:cs typeface="Arial"/>
              </a:rPr>
              <a:t>Counseling and discussion the vest for </a:t>
            </a:r>
            <a:endParaRPr lang="en-US"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102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dirty="0" smtClean="0"/>
              <a:t>?????????????????????????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105</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SA" sz="1800" b="1" dirty="0" smtClean="0"/>
              <a:t>ربما</a:t>
            </a:r>
            <a:r>
              <a:rPr lang="ar-SA" sz="1800" b="1" baseline="0" dirty="0" smtClean="0"/>
              <a:t> لا حاجه لها </a:t>
            </a:r>
            <a:endParaRPr lang="en-US" sz="1800" b="1" dirty="0" smtClean="0"/>
          </a:p>
          <a:p>
            <a:r>
              <a:rPr lang="en-US" dirty="0" smtClean="0"/>
              <a:t>Much of the work in public health is accomplished through community partnerships.</a:t>
            </a:r>
          </a:p>
          <a:p>
            <a:r>
              <a:rPr lang="en-US" dirty="0" smtClean="0"/>
              <a:t>There</a:t>
            </a:r>
            <a:r>
              <a:rPr lang="en-US" baseline="0" dirty="0" smtClean="0"/>
              <a:t> is vast literature on the value of coalitions and community capacity.</a:t>
            </a:r>
          </a:p>
          <a:p>
            <a:r>
              <a:rPr lang="en-US" baseline="0" dirty="0" smtClean="0"/>
              <a:t>There are new methods for measuring partnerships through network analysis and new areas of study continue to develop.</a:t>
            </a:r>
          </a:p>
          <a:p>
            <a:r>
              <a:rPr lang="en-US" baseline="0" dirty="0" smtClean="0"/>
              <a:t>You’ve probably heard of the MAPP (Mobilizing Action through Planning and Partnerships) approach through NACCHO.</a:t>
            </a:r>
            <a:endParaRPr lang="en-US" dirty="0"/>
          </a:p>
        </p:txBody>
      </p:sp>
      <p:sp>
        <p:nvSpPr>
          <p:cNvPr id="4" name="Slide Number Placeholder 3"/>
          <p:cNvSpPr>
            <a:spLocks noGrp="1"/>
          </p:cNvSpPr>
          <p:nvPr>
            <p:ph type="sldNum" sz="quarter" idx="10"/>
          </p:nvPr>
        </p:nvSpPr>
        <p:spPr/>
        <p:txBody>
          <a:bodyPr/>
          <a:lstStyle/>
          <a:p>
            <a:fld id="{3A07F653-A304-405A-AA8A-F726855A2946}" type="slidenum">
              <a:rPr lang="en-US" smtClean="0"/>
              <a:pPr/>
              <a:t>106</a:t>
            </a:fld>
            <a:endParaRPr lang="en-US" dirty="0"/>
          </a:p>
        </p:txBody>
      </p:sp>
    </p:spTree>
    <p:extLst>
      <p:ext uri="{BB962C8B-B14F-4D97-AF65-F5344CB8AC3E}">
        <p14:creationId xmlns="" xmlns:p14="http://schemas.microsoft.com/office/powerpoint/2010/main" val="3887186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strike="noStrike" kern="1200" dirty="0" smtClean="0">
                <a:solidFill>
                  <a:schemeClr val="tx1"/>
                </a:solidFill>
                <a:effectLst/>
                <a:latin typeface="+mn-lt"/>
                <a:ea typeface="+mn-ea"/>
                <a:cs typeface="+mn-cs"/>
              </a:rPr>
              <a:t>Stimulated by the clear need to develop a more descriptive framework describing public health, the U.S. Public Health Service (PHS) convened a national workgroup in 1993 called the Public Health Functions Steering Committee.</a:t>
            </a:r>
            <a:r>
              <a:rPr lang="en-US" sz="1200" u="none" strike="noStrike" kern="1200" baseline="0" dirty="0" smtClean="0">
                <a:solidFill>
                  <a:schemeClr val="tx1"/>
                </a:solidFill>
                <a:effectLst/>
                <a:latin typeface="+mn-lt"/>
                <a:ea typeface="+mn-ea"/>
                <a:cs typeface="+mn-cs"/>
              </a:rPr>
              <a:t>  It </a:t>
            </a:r>
            <a:r>
              <a:rPr lang="en-US" sz="1200" u="none" strike="noStrike" kern="1200" dirty="0" smtClean="0">
                <a:solidFill>
                  <a:schemeClr val="tx1"/>
                </a:solidFill>
                <a:effectLst/>
                <a:latin typeface="+mn-lt"/>
                <a:ea typeface="+mn-ea"/>
                <a:cs typeface="+mn-cs"/>
              </a:rPr>
              <a:t>was chaired by the Surgeon General and included representatives from most PHS agencies and from a number of national public health organizations.</a:t>
            </a:r>
          </a:p>
          <a:p>
            <a:r>
              <a:rPr lang="en-US" sz="1200" u="none" strike="noStrike" kern="1200" dirty="0" smtClean="0">
                <a:solidFill>
                  <a:schemeClr val="tx1"/>
                </a:solidFill>
                <a:effectLst/>
                <a:latin typeface="+mn-lt"/>
                <a:ea typeface="+mn-ea"/>
                <a:cs typeface="+mn-cs"/>
              </a:rPr>
              <a:t>In the fall of 1994, the committee produced </a:t>
            </a:r>
            <a:r>
              <a:rPr lang="en-US" sz="1200" i="1" u="none" strike="noStrike" kern="1200" dirty="0" smtClean="0">
                <a:solidFill>
                  <a:schemeClr val="tx1"/>
                </a:solidFill>
                <a:effectLst/>
                <a:latin typeface="+mn-lt"/>
                <a:ea typeface="+mn-ea"/>
                <a:cs typeface="+mn-cs"/>
              </a:rPr>
              <a:t>Public Health in America</a:t>
            </a:r>
            <a:r>
              <a:rPr lang="en-US" sz="1200" u="none" strike="noStrike" kern="1200" dirty="0" smtClean="0">
                <a:solidFill>
                  <a:schemeClr val="tx1"/>
                </a:solidFill>
                <a:effectLst/>
                <a:latin typeface="+mn-lt"/>
                <a:ea typeface="+mn-ea"/>
                <a:cs typeface="+mn-cs"/>
              </a:rPr>
              <a:t>, a document that described a </a:t>
            </a:r>
            <a:r>
              <a:rPr lang="en-US" sz="1200" b="0" i="0" u="sng" strike="noStrike" kern="1200" dirty="0" smtClean="0">
                <a:solidFill>
                  <a:schemeClr val="tx1"/>
                </a:solidFill>
                <a:effectLst/>
                <a:latin typeface="+mn-lt"/>
                <a:ea typeface="+mn-ea"/>
                <a:cs typeface="+mn-cs"/>
                <a:hlinkClick r:id="" action="ppaction://hlinkfile"/>
              </a:rPr>
              <a:t>vision</a:t>
            </a:r>
            <a:r>
              <a:rPr lang="en-US" sz="1200" u="none" strike="noStrike" kern="1200" dirty="0" smtClean="0">
                <a:solidFill>
                  <a:schemeClr val="tx1"/>
                </a:solidFill>
                <a:effectLst/>
                <a:latin typeface="+mn-lt"/>
                <a:ea typeface="+mn-ea"/>
                <a:cs typeface="+mn-cs"/>
              </a:rPr>
              <a:t>, a mission statement, a list of public health goals, and a list of ten public health services needed to carry out basic public health responsibilities. The ten services have subsequently been called the "Ten Essential Public Health Services." It was the committee's specific intent that these essential services represent the full range of responsibility in public health across federal, state, and local levels.</a:t>
            </a:r>
          </a:p>
          <a:p>
            <a:endParaRPr lang="en-US" sz="1200" u="none" strike="noStrike"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A07F653-A304-405A-AA8A-F726855A2946}" type="slidenum">
              <a:rPr lang="en-US" smtClean="0"/>
              <a:pPr/>
              <a:t>107</a:t>
            </a:fld>
            <a:endParaRPr lang="en-US"/>
          </a:p>
        </p:txBody>
      </p:sp>
    </p:spTree>
    <p:extLst>
      <p:ext uri="{BB962C8B-B14F-4D97-AF65-F5344CB8AC3E}">
        <p14:creationId xmlns="" xmlns:p14="http://schemas.microsoft.com/office/powerpoint/2010/main" val="20761716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endParaRPr lang="en-US" dirty="0" smtClean="0"/>
          </a:p>
          <a:p>
            <a:pPr algn="ctr"/>
            <a:r>
              <a:rPr lang="en-US" dirty="0" smtClean="0"/>
              <a:t>?????????????????????????  !!!!!!!!!!!!!!!!!!!!!!!!!!!!!!!!!!!!!!!!!!!!!</a:t>
            </a:r>
            <a:endParaRPr lang="ar-SA" dirty="0" smtClean="0"/>
          </a:p>
          <a:p>
            <a:endParaRPr lang="en-US" sz="1200" dirty="0" smtClean="0">
              <a:latin typeface="Calibri" pitchFamily="34" charset="0"/>
            </a:endParaRPr>
          </a:p>
          <a:p>
            <a:r>
              <a:rPr lang="en-US" sz="1200" dirty="0" smtClean="0">
                <a:latin typeface="Calibri" pitchFamily="34" charset="0"/>
              </a:rPr>
              <a:t>A  Strategic Approach to Community Health  Improvement </a:t>
            </a:r>
            <a:endParaRPr lang="ar-SA" sz="1200" dirty="0" smtClean="0">
              <a:latin typeface="Calibri" pitchFamily="34" charset="0"/>
            </a:endParaRPr>
          </a:p>
          <a:p>
            <a:endParaRPr lang="ar-SA" dirty="0"/>
          </a:p>
        </p:txBody>
      </p:sp>
      <p:sp>
        <p:nvSpPr>
          <p:cNvPr id="4" name="عنصر نائب لرقم الشريحة 3"/>
          <p:cNvSpPr>
            <a:spLocks noGrp="1"/>
          </p:cNvSpPr>
          <p:nvPr>
            <p:ph type="sldNum" sz="quarter" idx="10"/>
          </p:nvPr>
        </p:nvSpPr>
        <p:spPr/>
        <p:txBody>
          <a:bodyPr/>
          <a:lstStyle/>
          <a:p>
            <a:pPr>
              <a:defRPr/>
            </a:pPr>
            <a:fld id="{C0F11A78-0396-4D82-BF04-D41E0662F6CA}" type="slidenum">
              <a:rPr lang="en-US" smtClean="0"/>
              <a:pPr>
                <a:defRPr/>
              </a:pPr>
              <a:t>108</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Yes</a:t>
            </a:r>
            <a:r>
              <a:rPr lang="en-US" baseline="0" dirty="0" smtClean="0"/>
              <a:t> will be used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109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Society and </a:t>
            </a:r>
            <a:r>
              <a:rPr lang="en-US" smtClean="0"/>
              <a:t>Social Terms</a:t>
            </a:r>
            <a:r>
              <a:rPr lang="en-US" baseline="0" smtClean="0"/>
              <a:t> </a:t>
            </a:r>
          </a:p>
          <a:p>
            <a:r>
              <a:rPr lang="en-US" smtClean="0"/>
              <a:t> </a:t>
            </a:r>
          </a:p>
          <a:p>
            <a:endParaRPr lang="ar-SA" dirty="0"/>
          </a:p>
        </p:txBody>
      </p:sp>
      <p:sp>
        <p:nvSpPr>
          <p:cNvPr id="4" name="عنصر نائب لرقم الشريحة 3"/>
          <p:cNvSpPr>
            <a:spLocks noGrp="1"/>
          </p:cNvSpPr>
          <p:nvPr>
            <p:ph type="sldNum" sz="quarter" idx="10"/>
          </p:nvPr>
        </p:nvSpPr>
        <p:spPr/>
        <p:txBody>
          <a:bodyPr/>
          <a:lstStyle/>
          <a:p>
            <a:fld id="{09CC50D9-2DF4-405D-A4DE-EC49AA70A4AB}" type="slidenum">
              <a:rPr lang="ar-SA" smtClean="0"/>
              <a:pPr/>
              <a:t>12</a:t>
            </a:fld>
            <a:endParaRPr lang="ar-SA"/>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14</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smtClean="0"/>
              <a:t>Draw </a:t>
            </a:r>
          </a:p>
          <a:p>
            <a:endParaRPr lang="en-US" dirty="0" smtClean="0"/>
          </a:p>
          <a:p>
            <a:r>
              <a:rPr lang="en-US" dirty="0" smtClean="0"/>
              <a:t>Do You Know</a:t>
            </a:r>
            <a:r>
              <a:rPr lang="en-US" baseline="0" dirty="0" smtClean="0"/>
              <a:t> What You Don’t Know </a:t>
            </a:r>
          </a:p>
          <a:p>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شريحة عنوان">
    <p:spTree>
      <p:nvGrpSpPr>
        <p:cNvPr id="1" name=""/>
        <p:cNvGrpSpPr/>
        <p:nvPr/>
      </p:nvGrpSpPr>
      <p:grpSpPr>
        <a:xfrm>
          <a:off x="0" y="0"/>
          <a:ext cx="0" cy="0"/>
          <a:chOff x="0" y="0"/>
          <a:chExt cx="0" cy="0"/>
        </a:xfrm>
      </p:grpSpPr>
      <p:grpSp>
        <p:nvGrpSpPr>
          <p:cNvPr id="4" name="Group 2"/>
          <p:cNvGrpSpPr>
            <a:grpSpLocks/>
          </p:cNvGrpSpPr>
          <p:nvPr/>
        </p:nvGrpSpPr>
        <p:grpSpPr bwMode="auto">
          <a:xfrm>
            <a:off x="319088" y="1752600"/>
            <a:ext cx="8824912" cy="5129213"/>
            <a:chOff x="201" y="1104"/>
            <a:chExt cx="5559" cy="3231"/>
          </a:xfrm>
        </p:grpSpPr>
        <p:sp>
          <p:nvSpPr>
            <p:cNvPr id="5" name="Freeform 3"/>
            <p:cNvSpPr>
              <a:spLocks/>
            </p:cNvSpPr>
            <p:nvPr/>
          </p:nvSpPr>
          <p:spPr bwMode="ltGray">
            <a:xfrm>
              <a:off x="210" y="1104"/>
              <a:ext cx="5550" cy="3216"/>
            </a:xfrm>
            <a:custGeom>
              <a:avLst/>
              <a:gdLst/>
              <a:ahLst/>
              <a:cxnLst>
                <a:cxn ang="0">
                  <a:pos x="335" y="0"/>
                </a:cxn>
                <a:cxn ang="0">
                  <a:pos x="333" y="1290"/>
                </a:cxn>
                <a:cxn ang="0">
                  <a:pos x="0" y="1290"/>
                </a:cxn>
                <a:cxn ang="0">
                  <a:pos x="6" y="3210"/>
                </a:cxn>
                <a:cxn ang="0">
                  <a:pos x="5550" y="3216"/>
                </a:cxn>
                <a:cxn ang="0">
                  <a:pos x="5550" y="0"/>
                </a:cxn>
                <a:cxn ang="0">
                  <a:pos x="335" y="0"/>
                </a:cxn>
                <a:cxn ang="0">
                  <a:pos x="335" y="0"/>
                </a:cxn>
              </a:cxnLst>
              <a:rect l="0" t="0" r="r" b="b"/>
              <a:pathLst>
                <a:path w="5550" h="3216">
                  <a:moveTo>
                    <a:pt x="335" y="0"/>
                  </a:moveTo>
                  <a:lnTo>
                    <a:pt x="333" y="1290"/>
                  </a:lnTo>
                  <a:lnTo>
                    <a:pt x="0" y="1290"/>
                  </a:lnTo>
                  <a:lnTo>
                    <a:pt x="6" y="3210"/>
                  </a:lnTo>
                  <a:lnTo>
                    <a:pt x="5550" y="3216"/>
                  </a:lnTo>
                  <a:lnTo>
                    <a:pt x="5550" y="0"/>
                  </a:lnTo>
                  <a:lnTo>
                    <a:pt x="335" y="0"/>
                  </a:lnTo>
                  <a:lnTo>
                    <a:pt x="335" y="0"/>
                  </a:lnTo>
                  <a:close/>
                </a:path>
              </a:pathLst>
            </a:custGeom>
            <a:solidFill>
              <a:schemeClr val="bg2">
                <a:alpha val="39999"/>
              </a:schemeClr>
            </a:solidFill>
            <a:ln w="9525">
              <a:noFill/>
              <a:round/>
              <a:headEnd/>
              <a:tailEnd/>
            </a:ln>
          </p:spPr>
          <p:txBody>
            <a:bodyPr/>
            <a:lstStyle/>
            <a:p>
              <a:pPr>
                <a:defRPr/>
              </a:pPr>
              <a:endParaRPr lang="ar-SA"/>
            </a:p>
          </p:txBody>
        </p:sp>
        <p:sp>
          <p:nvSpPr>
            <p:cNvPr id="6" name="Freeform 4"/>
            <p:cNvSpPr>
              <a:spLocks/>
            </p:cNvSpPr>
            <p:nvPr/>
          </p:nvSpPr>
          <p:spPr bwMode="ltGray">
            <a:xfrm>
              <a:off x="528" y="2400"/>
              <a:ext cx="5232" cy="1920"/>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round/>
              <a:headEnd/>
              <a:tailEnd/>
            </a:ln>
          </p:spPr>
          <p:txBody>
            <a:bodyPr/>
            <a:lstStyle/>
            <a:p>
              <a:pPr>
                <a:defRPr/>
              </a:pPr>
              <a:endParaRPr lang="ar-SA"/>
            </a:p>
          </p:txBody>
        </p:sp>
        <p:sp>
          <p:nvSpPr>
            <p:cNvPr id="7" name="Freeform 5"/>
            <p:cNvSpPr>
              <a:spLocks/>
            </p:cNvSpPr>
            <p:nvPr/>
          </p:nvSpPr>
          <p:spPr bwMode="ltGray">
            <a:xfrm>
              <a:off x="201" y="2377"/>
              <a:ext cx="3455"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8" name="Freeform 6"/>
            <p:cNvSpPr>
              <a:spLocks/>
            </p:cNvSpPr>
            <p:nvPr/>
          </p:nvSpPr>
          <p:spPr bwMode="ltGray">
            <a:xfrm>
              <a:off x="528" y="1104"/>
              <a:ext cx="4894"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9" name="Freeform 7"/>
            <p:cNvSpPr>
              <a:spLocks/>
            </p:cNvSpPr>
            <p:nvPr/>
          </p:nvSpPr>
          <p:spPr bwMode="ltGray">
            <a:xfrm>
              <a:off x="201" y="2377"/>
              <a:ext cx="30" cy="1958"/>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sp>
          <p:nvSpPr>
            <p:cNvPr id="10" name="Freeform 8"/>
            <p:cNvSpPr>
              <a:spLocks/>
            </p:cNvSpPr>
            <p:nvPr/>
          </p:nvSpPr>
          <p:spPr bwMode="ltGray">
            <a:xfrm>
              <a:off x="528" y="1104"/>
              <a:ext cx="29" cy="322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grpSp>
      <p:sp>
        <p:nvSpPr>
          <p:cNvPr id="172041" name="Rectangle 9"/>
          <p:cNvSpPr>
            <a:spLocks noGrp="1" noChangeArrowheads="1"/>
          </p:cNvSpPr>
          <p:nvPr>
            <p:ph type="ctrTitle" sz="quarter"/>
          </p:nvPr>
        </p:nvSpPr>
        <p:spPr>
          <a:xfrm>
            <a:off x="990600" y="1905000"/>
            <a:ext cx="7772400" cy="1736725"/>
          </a:xfrm>
        </p:spPr>
        <p:txBody>
          <a:bodyPr anchor="t"/>
          <a:lstStyle>
            <a:lvl1pPr>
              <a:defRPr sz="5400"/>
            </a:lvl1pPr>
          </a:lstStyle>
          <a:p>
            <a:r>
              <a:rPr lang="ar-SA"/>
              <a:t>انقر لتحرير نمط العنوان الرئيسي</a:t>
            </a:r>
          </a:p>
        </p:txBody>
      </p:sp>
      <p:sp>
        <p:nvSpPr>
          <p:cNvPr id="172042" name="Rectangle 10"/>
          <p:cNvSpPr>
            <a:spLocks noGrp="1" noChangeArrowheads="1"/>
          </p:cNvSpPr>
          <p:nvPr>
            <p:ph type="subTitle" sz="quarter" idx="1"/>
          </p:nvPr>
        </p:nvSpPr>
        <p:spPr>
          <a:xfrm>
            <a:off x="990600" y="3962400"/>
            <a:ext cx="6781800" cy="1752600"/>
          </a:xfrm>
        </p:spPr>
        <p:txBody>
          <a:bodyPr/>
          <a:lstStyle>
            <a:lvl1pPr marL="0" indent="0">
              <a:buFont typeface="Wingdings" pitchFamily="2" charset="2"/>
              <a:buNone/>
              <a:defRPr/>
            </a:lvl1pPr>
          </a:lstStyle>
          <a:p>
            <a:r>
              <a:rPr lang="ar-SA"/>
              <a:t>انقر لتحرير نمط العنوان الثانوي الرئيسي</a:t>
            </a:r>
          </a:p>
        </p:txBody>
      </p:sp>
      <p:sp>
        <p:nvSpPr>
          <p:cNvPr id="11" name="Rectangle 11"/>
          <p:cNvSpPr>
            <a:spLocks noGrp="1" noChangeArrowheads="1"/>
          </p:cNvSpPr>
          <p:nvPr>
            <p:ph type="dt" sz="quarter" idx="10"/>
          </p:nvPr>
        </p:nvSpPr>
        <p:spPr>
          <a:xfrm>
            <a:off x="990600" y="6245225"/>
            <a:ext cx="1901825" cy="476250"/>
          </a:xfrm>
        </p:spPr>
        <p:txBody>
          <a:bodyPr/>
          <a:lstStyle>
            <a:lvl1pPr>
              <a:defRPr/>
            </a:lvl1pPr>
          </a:lstStyle>
          <a:p>
            <a:pPr>
              <a:defRPr/>
            </a:pPr>
            <a:r>
              <a:rPr lang="ar-SA" smtClean="0"/>
              <a:t>JohaliMoHE2017</a:t>
            </a:r>
            <a:endParaRPr lang="en-US"/>
          </a:p>
        </p:txBody>
      </p:sp>
      <p:sp>
        <p:nvSpPr>
          <p:cNvPr id="12" name="Rectangle 12"/>
          <p:cNvSpPr>
            <a:spLocks noGrp="1" noChangeArrowheads="1"/>
          </p:cNvSpPr>
          <p:nvPr>
            <p:ph type="ftr" sz="quarter" idx="11"/>
          </p:nvPr>
        </p:nvSpPr>
        <p:spPr>
          <a:xfrm>
            <a:off x="3468688" y="6245225"/>
            <a:ext cx="2895600" cy="476250"/>
          </a:xfrm>
        </p:spPr>
        <p:txBody>
          <a:bodyPr/>
          <a:lstStyle>
            <a:lvl1pPr>
              <a:defRPr/>
            </a:lvl1pPr>
          </a:lstStyle>
          <a:p>
            <a:pPr>
              <a:defRPr/>
            </a:pPr>
            <a:r>
              <a:rPr lang="en-US" smtClean="0"/>
              <a:t>CHS385</a:t>
            </a:r>
            <a:endParaRPr lang="en-US"/>
          </a:p>
        </p:txBody>
      </p:sp>
      <p:sp>
        <p:nvSpPr>
          <p:cNvPr id="13" name="Rectangle 13"/>
          <p:cNvSpPr>
            <a:spLocks noGrp="1" noChangeArrowheads="1"/>
          </p:cNvSpPr>
          <p:nvPr>
            <p:ph type="sldNum" sz="quarter" idx="12"/>
          </p:nvPr>
        </p:nvSpPr>
        <p:spPr/>
        <p:txBody>
          <a:bodyPr/>
          <a:lstStyle>
            <a:lvl1pPr>
              <a:defRPr/>
            </a:lvl1pPr>
          </a:lstStyle>
          <a:p>
            <a:pPr>
              <a:defRPr/>
            </a:pPr>
            <a:fld id="{293B550A-84CC-4599-8F89-5D109A743ACA}" type="slidenum">
              <a:rPr lang="ar-SA"/>
              <a:pPr>
                <a:defRPr/>
              </a:pPr>
              <a:t>‹#›</a:t>
            </a:fld>
            <a:endParaRPr lang="en-US"/>
          </a:p>
        </p:txBody>
      </p:sp>
    </p:spTree>
  </p:cSld>
  <p:clrMapOvr>
    <a:masterClrMapping/>
  </p:clrMapOvr>
  <p:transition>
    <p:push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JohaliMoHE2017</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CHS385</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1F5A243A-E622-4083-917C-0DC1AD1570BE}" type="slidenum">
              <a:rPr lang="ar-SA"/>
              <a:pPr>
                <a:defRPr/>
              </a:pPr>
              <a:t>‹#›</a:t>
            </a:fld>
            <a:endParaRPr lang="en-US"/>
          </a:p>
        </p:txBody>
      </p:sp>
    </p:spTree>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48463" y="244475"/>
            <a:ext cx="2097087"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44475"/>
            <a:ext cx="6138863"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JohaliMoHE2017</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CHS385</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078599C9-3804-4474-8D79-056B4E109FAE}" type="slidenum">
              <a:rPr lang="ar-SA"/>
              <a:pPr>
                <a:defRPr/>
              </a:pPr>
              <a:t>‹#›</a:t>
            </a:fld>
            <a:endParaRPr lang="en-US"/>
          </a:p>
        </p:txBody>
      </p:sp>
    </p:spTree>
  </p:cSld>
  <p:clrMapOvr>
    <a:masterClrMapping/>
  </p:clrMapOvr>
  <p:transition>
    <p:push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عنوان وجدول">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جدول 2"/>
          <p:cNvSpPr>
            <a:spLocks noGrp="1"/>
          </p:cNvSpPr>
          <p:nvPr>
            <p:ph type="tbl" idx="1"/>
          </p:nvPr>
        </p:nvSpPr>
        <p:spPr>
          <a:xfrm>
            <a:off x="838200" y="1905000"/>
            <a:ext cx="8007350" cy="4191000"/>
          </a:xfrm>
        </p:spPr>
        <p:txBody>
          <a:bodyPr/>
          <a:lstStyle/>
          <a:p>
            <a:pPr lvl="0"/>
            <a:endParaRPr lang="ar-SA" noProof="0" smtClean="0"/>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JohaliMoHE2017</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CHS385</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A680296D-1D93-4EC5-A06B-E33F330612CD}" type="slidenum">
              <a:rPr lang="ar-SA"/>
              <a:pPr>
                <a:defRPr/>
              </a:pPr>
              <a:t>‹#›</a:t>
            </a:fld>
            <a:endParaRPr lang="en-US"/>
          </a:p>
        </p:txBody>
      </p:sp>
    </p:spTree>
  </p:cSld>
  <p:clrMapOvr>
    <a:masterClrMapping/>
  </p:clrMapOvr>
  <p:transition>
    <p:push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عنوان، ونص،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1905000"/>
            <a:ext cx="3927475" cy="4191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918075" y="1905000"/>
            <a:ext cx="3927475" cy="4191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JohaliMoHE2017</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en-US" smtClean="0"/>
              <a:t>CHS385</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0494BAA8-C3CF-4114-8833-84DCFDEBC013}" type="slidenum">
              <a:rPr lang="ar-SA"/>
              <a:pPr>
                <a:defRPr/>
              </a:pPr>
              <a:t>‹#›</a:t>
            </a:fld>
            <a:endParaRPr lang="en-US"/>
          </a:p>
        </p:txBody>
      </p:sp>
    </p:spTree>
  </p:cSld>
  <p:clrMapOvr>
    <a:masterClrMapping/>
  </p:clrMapOvr>
  <p:transition>
    <p:push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عنوان، ونص، واثنان من ال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838200" y="1905000"/>
            <a:ext cx="3927475" cy="4191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quarter" idx="2"/>
          </p:nvPr>
        </p:nvSpPr>
        <p:spPr>
          <a:xfrm>
            <a:off x="4918075" y="1905000"/>
            <a:ext cx="3927475" cy="20193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محتوى 4"/>
          <p:cNvSpPr>
            <a:spLocks noGrp="1"/>
          </p:cNvSpPr>
          <p:nvPr>
            <p:ph sz="quarter" idx="3"/>
          </p:nvPr>
        </p:nvSpPr>
        <p:spPr>
          <a:xfrm>
            <a:off x="4918075" y="4076700"/>
            <a:ext cx="3927475" cy="20193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Rectangle 11"/>
          <p:cNvSpPr>
            <a:spLocks noGrp="1" noChangeArrowheads="1"/>
          </p:cNvSpPr>
          <p:nvPr>
            <p:ph type="dt" sz="half" idx="10"/>
          </p:nvPr>
        </p:nvSpPr>
        <p:spPr>
          <a:ln/>
        </p:spPr>
        <p:txBody>
          <a:bodyPr/>
          <a:lstStyle>
            <a:lvl1pPr>
              <a:defRPr/>
            </a:lvl1pPr>
          </a:lstStyle>
          <a:p>
            <a:pPr>
              <a:defRPr/>
            </a:pPr>
            <a:r>
              <a:rPr lang="ar-SA" smtClean="0"/>
              <a:t>JohaliMoHE2017</a:t>
            </a:r>
            <a:endParaRPr lang="en-US"/>
          </a:p>
        </p:txBody>
      </p:sp>
      <p:sp>
        <p:nvSpPr>
          <p:cNvPr id="7" name="Rectangle 12"/>
          <p:cNvSpPr>
            <a:spLocks noGrp="1" noChangeArrowheads="1"/>
          </p:cNvSpPr>
          <p:nvPr>
            <p:ph type="ftr" sz="quarter" idx="11"/>
          </p:nvPr>
        </p:nvSpPr>
        <p:spPr>
          <a:ln/>
        </p:spPr>
        <p:txBody>
          <a:bodyPr/>
          <a:lstStyle>
            <a:lvl1pPr>
              <a:defRPr/>
            </a:lvl1pPr>
          </a:lstStyle>
          <a:p>
            <a:pPr>
              <a:defRPr/>
            </a:pPr>
            <a:r>
              <a:rPr lang="en-US" smtClean="0"/>
              <a:t>CHS385</a:t>
            </a:r>
            <a:endParaRPr lang="en-US"/>
          </a:p>
        </p:txBody>
      </p:sp>
      <p:sp>
        <p:nvSpPr>
          <p:cNvPr id="8" name="Rectangle 13"/>
          <p:cNvSpPr>
            <a:spLocks noGrp="1" noChangeArrowheads="1"/>
          </p:cNvSpPr>
          <p:nvPr>
            <p:ph type="sldNum" sz="quarter" idx="12"/>
          </p:nvPr>
        </p:nvSpPr>
        <p:spPr>
          <a:ln/>
        </p:spPr>
        <p:txBody>
          <a:bodyPr/>
          <a:lstStyle>
            <a:lvl1pPr>
              <a:defRPr/>
            </a:lvl1pPr>
          </a:lstStyle>
          <a:p>
            <a:pPr>
              <a:defRPr/>
            </a:pPr>
            <a:fld id="{E3DC8925-C32E-4D67-8C32-E0CE00B9AD3B}" type="slidenum">
              <a:rPr lang="ar-SA"/>
              <a:pPr>
                <a:defRPr/>
              </a:pPr>
              <a:t>‹#›</a:t>
            </a:fld>
            <a:endParaRPr lang="en-US"/>
          </a:p>
        </p:txBody>
      </p:sp>
    </p:spTree>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JohaliMoHE2017</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CHS385</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978C93D2-0CD3-44E6-B74B-98515F7048D2}" type="slidenum">
              <a:rPr lang="ar-SA"/>
              <a:pPr>
                <a:defRPr/>
              </a:pPr>
              <a:t>‹#›</a:t>
            </a:fld>
            <a:endParaRPr lang="en-US"/>
          </a:p>
        </p:txBody>
      </p:sp>
    </p:spTree>
  </p:cSld>
  <p:clrMapOvr>
    <a:masterClrMapping/>
  </p:clrMapOvr>
  <p:transition>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11"/>
          <p:cNvSpPr>
            <a:spLocks noGrp="1" noChangeArrowheads="1"/>
          </p:cNvSpPr>
          <p:nvPr>
            <p:ph type="dt" sz="half" idx="10"/>
          </p:nvPr>
        </p:nvSpPr>
        <p:spPr>
          <a:ln/>
        </p:spPr>
        <p:txBody>
          <a:bodyPr/>
          <a:lstStyle>
            <a:lvl1pPr>
              <a:defRPr/>
            </a:lvl1pPr>
          </a:lstStyle>
          <a:p>
            <a:pPr>
              <a:defRPr/>
            </a:pPr>
            <a:r>
              <a:rPr lang="ar-SA" smtClean="0"/>
              <a:t>JohaliMoHE2017</a:t>
            </a: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r>
              <a:rPr lang="en-US" smtClean="0"/>
              <a:t>CHS385</a:t>
            </a: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78F46190-3E89-4D28-B71F-B414E1C1D7BD}" type="slidenum">
              <a:rPr lang="ar-SA"/>
              <a:pPr>
                <a:defRPr/>
              </a:pPr>
              <a:t>‹#›</a:t>
            </a:fld>
            <a:endParaRPr lang="en-US"/>
          </a:p>
        </p:txBody>
      </p:sp>
    </p:spTree>
  </p:cSld>
  <p:clrMapOvr>
    <a:masterClrMapping/>
  </p:clrMapOvr>
  <p:transition>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838200" y="1905000"/>
            <a:ext cx="3927475"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918075" y="1905000"/>
            <a:ext cx="3927475"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JohaliMoHE2017</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en-US" smtClean="0"/>
              <a:t>CHS385</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9B0EA7A9-6A72-4381-8E65-AED31536ADFA}" type="slidenum">
              <a:rPr lang="ar-SA"/>
              <a:pPr>
                <a:defRPr/>
              </a:pPr>
              <a:t>‹#›</a:t>
            </a:fld>
            <a:endParaRPr lang="en-US"/>
          </a:p>
        </p:txBody>
      </p:sp>
    </p:spTree>
  </p:cSld>
  <p:clrMapOvr>
    <a:masterClrMapping/>
  </p:clrMapOvr>
  <p:transition>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11"/>
          <p:cNvSpPr>
            <a:spLocks noGrp="1" noChangeArrowheads="1"/>
          </p:cNvSpPr>
          <p:nvPr>
            <p:ph type="dt" sz="half" idx="10"/>
          </p:nvPr>
        </p:nvSpPr>
        <p:spPr>
          <a:ln/>
        </p:spPr>
        <p:txBody>
          <a:bodyPr/>
          <a:lstStyle>
            <a:lvl1pPr>
              <a:defRPr/>
            </a:lvl1pPr>
          </a:lstStyle>
          <a:p>
            <a:pPr>
              <a:defRPr/>
            </a:pPr>
            <a:r>
              <a:rPr lang="ar-SA" smtClean="0"/>
              <a:t>JohaliMoHE2017</a:t>
            </a:r>
            <a:endParaRPr lang="en-US"/>
          </a:p>
        </p:txBody>
      </p:sp>
      <p:sp>
        <p:nvSpPr>
          <p:cNvPr id="8" name="Rectangle 12"/>
          <p:cNvSpPr>
            <a:spLocks noGrp="1" noChangeArrowheads="1"/>
          </p:cNvSpPr>
          <p:nvPr>
            <p:ph type="ftr" sz="quarter" idx="11"/>
          </p:nvPr>
        </p:nvSpPr>
        <p:spPr>
          <a:ln/>
        </p:spPr>
        <p:txBody>
          <a:bodyPr/>
          <a:lstStyle>
            <a:lvl1pPr>
              <a:defRPr/>
            </a:lvl1pPr>
          </a:lstStyle>
          <a:p>
            <a:pPr>
              <a:defRPr/>
            </a:pPr>
            <a:r>
              <a:rPr lang="en-US" smtClean="0"/>
              <a:t>CHS385</a:t>
            </a:r>
            <a:endParaRPr lang="en-US"/>
          </a:p>
        </p:txBody>
      </p:sp>
      <p:sp>
        <p:nvSpPr>
          <p:cNvPr id="9" name="Rectangle 13"/>
          <p:cNvSpPr>
            <a:spLocks noGrp="1" noChangeArrowheads="1"/>
          </p:cNvSpPr>
          <p:nvPr>
            <p:ph type="sldNum" sz="quarter" idx="12"/>
          </p:nvPr>
        </p:nvSpPr>
        <p:spPr>
          <a:ln/>
        </p:spPr>
        <p:txBody>
          <a:bodyPr/>
          <a:lstStyle>
            <a:lvl1pPr>
              <a:defRPr/>
            </a:lvl1pPr>
          </a:lstStyle>
          <a:p>
            <a:pPr>
              <a:defRPr/>
            </a:pPr>
            <a:fld id="{33523621-3EC3-4F06-AE9C-254B99C3492D}" type="slidenum">
              <a:rPr lang="ar-SA"/>
              <a:pPr>
                <a:defRPr/>
              </a:pPr>
              <a:t>‹#›</a:t>
            </a:fld>
            <a:endParaRPr lang="en-US"/>
          </a:p>
        </p:txBody>
      </p:sp>
    </p:spTree>
  </p:cSld>
  <p:clrMapOvr>
    <a:masterClrMapping/>
  </p:clrMapOvr>
  <p:transition>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11"/>
          <p:cNvSpPr>
            <a:spLocks noGrp="1" noChangeArrowheads="1"/>
          </p:cNvSpPr>
          <p:nvPr>
            <p:ph type="dt" sz="half" idx="10"/>
          </p:nvPr>
        </p:nvSpPr>
        <p:spPr>
          <a:ln/>
        </p:spPr>
        <p:txBody>
          <a:bodyPr/>
          <a:lstStyle>
            <a:lvl1pPr>
              <a:defRPr/>
            </a:lvl1pPr>
          </a:lstStyle>
          <a:p>
            <a:pPr>
              <a:defRPr/>
            </a:pPr>
            <a:r>
              <a:rPr lang="ar-SA" smtClean="0"/>
              <a:t>JohaliMoHE2017</a:t>
            </a:r>
            <a:endParaRPr lang="en-US"/>
          </a:p>
        </p:txBody>
      </p:sp>
      <p:sp>
        <p:nvSpPr>
          <p:cNvPr id="4" name="Rectangle 12"/>
          <p:cNvSpPr>
            <a:spLocks noGrp="1" noChangeArrowheads="1"/>
          </p:cNvSpPr>
          <p:nvPr>
            <p:ph type="ftr" sz="quarter" idx="11"/>
          </p:nvPr>
        </p:nvSpPr>
        <p:spPr>
          <a:ln/>
        </p:spPr>
        <p:txBody>
          <a:bodyPr/>
          <a:lstStyle>
            <a:lvl1pPr>
              <a:defRPr/>
            </a:lvl1pPr>
          </a:lstStyle>
          <a:p>
            <a:pPr>
              <a:defRPr/>
            </a:pPr>
            <a:r>
              <a:rPr lang="en-US" smtClean="0"/>
              <a:t>CHS385</a:t>
            </a:r>
            <a:endParaRPr lang="en-US"/>
          </a:p>
        </p:txBody>
      </p:sp>
      <p:sp>
        <p:nvSpPr>
          <p:cNvPr id="5" name="Rectangle 13"/>
          <p:cNvSpPr>
            <a:spLocks noGrp="1" noChangeArrowheads="1"/>
          </p:cNvSpPr>
          <p:nvPr>
            <p:ph type="sldNum" sz="quarter" idx="12"/>
          </p:nvPr>
        </p:nvSpPr>
        <p:spPr>
          <a:ln/>
        </p:spPr>
        <p:txBody>
          <a:bodyPr/>
          <a:lstStyle>
            <a:lvl1pPr>
              <a:defRPr/>
            </a:lvl1pPr>
          </a:lstStyle>
          <a:p>
            <a:pPr>
              <a:defRPr/>
            </a:pPr>
            <a:fld id="{F7F2E110-DCE5-4B4A-B952-455D71428BD0}" type="slidenum">
              <a:rPr lang="ar-SA"/>
              <a:pPr>
                <a:defRPr/>
              </a:pPr>
              <a:t>‹#›</a:t>
            </a:fld>
            <a:endParaRPr lang="en-US"/>
          </a:p>
        </p:txBody>
      </p:sp>
    </p:spTree>
  </p:cSld>
  <p:clrMapOvr>
    <a:masterClrMapping/>
  </p:clrMapOvr>
  <p:transition>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r>
              <a:rPr lang="ar-SA" smtClean="0"/>
              <a:t>JohaliMoHE2017</a:t>
            </a:r>
            <a:endParaRPr lang="en-US"/>
          </a:p>
        </p:txBody>
      </p:sp>
      <p:sp>
        <p:nvSpPr>
          <p:cNvPr id="3" name="Rectangle 12"/>
          <p:cNvSpPr>
            <a:spLocks noGrp="1" noChangeArrowheads="1"/>
          </p:cNvSpPr>
          <p:nvPr>
            <p:ph type="ftr" sz="quarter" idx="11"/>
          </p:nvPr>
        </p:nvSpPr>
        <p:spPr>
          <a:ln/>
        </p:spPr>
        <p:txBody>
          <a:bodyPr/>
          <a:lstStyle>
            <a:lvl1pPr>
              <a:defRPr/>
            </a:lvl1pPr>
          </a:lstStyle>
          <a:p>
            <a:pPr>
              <a:defRPr/>
            </a:pPr>
            <a:r>
              <a:rPr lang="en-US" smtClean="0"/>
              <a:t>CHS385</a:t>
            </a:r>
            <a:endParaRPr lang="en-US"/>
          </a:p>
        </p:txBody>
      </p:sp>
      <p:sp>
        <p:nvSpPr>
          <p:cNvPr id="4" name="Rectangle 13"/>
          <p:cNvSpPr>
            <a:spLocks noGrp="1" noChangeArrowheads="1"/>
          </p:cNvSpPr>
          <p:nvPr>
            <p:ph type="sldNum" sz="quarter" idx="12"/>
          </p:nvPr>
        </p:nvSpPr>
        <p:spPr>
          <a:ln/>
        </p:spPr>
        <p:txBody>
          <a:bodyPr/>
          <a:lstStyle>
            <a:lvl1pPr>
              <a:defRPr/>
            </a:lvl1pPr>
          </a:lstStyle>
          <a:p>
            <a:pPr>
              <a:defRPr/>
            </a:pPr>
            <a:fld id="{EFDC60A6-13D5-4900-9D45-FC2CC50B2D43}" type="slidenum">
              <a:rPr lang="ar-SA"/>
              <a:pPr>
                <a:defRPr/>
              </a:pPr>
              <a:t>‹#›</a:t>
            </a:fld>
            <a:endParaRPr lang="en-US"/>
          </a:p>
        </p:txBody>
      </p:sp>
    </p:spTree>
  </p:cSld>
  <p:clrMapOvr>
    <a:masterClrMapping/>
  </p:clrMapOvr>
  <p:transition>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JohaliMoHE2017</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en-US" smtClean="0"/>
              <a:t>CHS385</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10AB4D0C-23E3-40C0-8C6E-2DBB31B0F1A7}" type="slidenum">
              <a:rPr lang="ar-SA"/>
              <a:pPr>
                <a:defRPr/>
              </a:pPr>
              <a:t>‹#›</a:t>
            </a:fld>
            <a:endParaRPr lang="en-US"/>
          </a:p>
        </p:txBody>
      </p:sp>
    </p:spTree>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11"/>
          <p:cNvSpPr>
            <a:spLocks noGrp="1" noChangeArrowheads="1"/>
          </p:cNvSpPr>
          <p:nvPr>
            <p:ph type="dt" sz="half" idx="10"/>
          </p:nvPr>
        </p:nvSpPr>
        <p:spPr>
          <a:ln/>
        </p:spPr>
        <p:txBody>
          <a:bodyPr/>
          <a:lstStyle>
            <a:lvl1pPr>
              <a:defRPr/>
            </a:lvl1pPr>
          </a:lstStyle>
          <a:p>
            <a:pPr>
              <a:defRPr/>
            </a:pPr>
            <a:r>
              <a:rPr lang="ar-SA" smtClean="0"/>
              <a:t>JohaliMoHE2017</a:t>
            </a: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r>
              <a:rPr lang="en-US" smtClean="0"/>
              <a:t>CHS385</a:t>
            </a: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5AD71A68-5A4E-4513-8902-BC0030C273CE}" type="slidenum">
              <a:rPr lang="ar-SA"/>
              <a:pPr>
                <a:defRPr/>
              </a:pPr>
              <a:t>‹#›</a:t>
            </a:fld>
            <a:endParaRPr lang="en-US"/>
          </a:p>
        </p:txBody>
      </p:sp>
    </p:spTree>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accent2"/>
            </a:gs>
          </a:gsLst>
          <a:lin ang="5400000" scaled="1"/>
        </a:gradFill>
        <a:effectLst/>
      </p:bgPr>
    </p:bg>
    <p:spTree>
      <p:nvGrpSpPr>
        <p:cNvPr id="1" name=""/>
        <p:cNvGrpSpPr/>
        <p:nvPr/>
      </p:nvGrpSpPr>
      <p:grpSpPr>
        <a:xfrm>
          <a:off x="0" y="0"/>
          <a:ext cx="0" cy="0"/>
          <a:chOff x="0" y="0"/>
          <a:chExt cx="0" cy="0"/>
        </a:xfrm>
      </p:grpSpPr>
      <p:grpSp>
        <p:nvGrpSpPr>
          <p:cNvPr id="4098" name="Group 2"/>
          <p:cNvGrpSpPr>
            <a:grpSpLocks/>
          </p:cNvGrpSpPr>
          <p:nvPr/>
        </p:nvGrpSpPr>
        <p:grpSpPr bwMode="auto">
          <a:xfrm>
            <a:off x="319088" y="1828800"/>
            <a:ext cx="8824912" cy="5029200"/>
            <a:chOff x="201" y="1152"/>
            <a:chExt cx="5559" cy="3168"/>
          </a:xfrm>
        </p:grpSpPr>
        <p:sp>
          <p:nvSpPr>
            <p:cNvPr id="171011" name="Freeform 3"/>
            <p:cNvSpPr>
              <a:spLocks/>
            </p:cNvSpPr>
            <p:nvPr/>
          </p:nvSpPr>
          <p:spPr bwMode="ltGray">
            <a:xfrm>
              <a:off x="528" y="2909"/>
              <a:ext cx="5232" cy="1411"/>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round/>
              <a:headEnd/>
              <a:tailEnd/>
            </a:ln>
          </p:spPr>
          <p:txBody>
            <a:bodyPr/>
            <a:lstStyle/>
            <a:p>
              <a:pPr>
                <a:defRPr/>
              </a:pPr>
              <a:endParaRPr lang="ar-SA"/>
            </a:p>
          </p:txBody>
        </p:sp>
        <p:sp>
          <p:nvSpPr>
            <p:cNvPr id="171012" name="Freeform 4"/>
            <p:cNvSpPr>
              <a:spLocks/>
            </p:cNvSpPr>
            <p:nvPr/>
          </p:nvSpPr>
          <p:spPr bwMode="ltGray">
            <a:xfrm>
              <a:off x="210" y="1152"/>
              <a:ext cx="5550" cy="3168"/>
            </a:xfrm>
            <a:custGeom>
              <a:avLst/>
              <a:gdLst/>
              <a:ahLst/>
              <a:cxnLst>
                <a:cxn ang="0">
                  <a:pos x="330" y="1764"/>
                </a:cxn>
                <a:cxn ang="0">
                  <a:pos x="0" y="1764"/>
                </a:cxn>
                <a:cxn ang="0">
                  <a:pos x="0" y="3168"/>
                </a:cxn>
                <a:cxn ang="0">
                  <a:pos x="5550" y="3168"/>
                </a:cxn>
                <a:cxn ang="0">
                  <a:pos x="5550" y="0"/>
                </a:cxn>
                <a:cxn ang="0">
                  <a:pos x="330" y="0"/>
                </a:cxn>
                <a:cxn ang="0">
                  <a:pos x="330" y="1764"/>
                </a:cxn>
              </a:cxnLst>
              <a:rect l="0" t="0" r="r" b="b"/>
              <a:pathLst>
                <a:path w="5550" h="3168">
                  <a:moveTo>
                    <a:pt x="330" y="1764"/>
                  </a:moveTo>
                  <a:lnTo>
                    <a:pt x="0" y="1764"/>
                  </a:lnTo>
                  <a:lnTo>
                    <a:pt x="0" y="3168"/>
                  </a:lnTo>
                  <a:lnTo>
                    <a:pt x="5550" y="3168"/>
                  </a:lnTo>
                  <a:lnTo>
                    <a:pt x="5550" y="0"/>
                  </a:lnTo>
                  <a:lnTo>
                    <a:pt x="330" y="0"/>
                  </a:lnTo>
                  <a:lnTo>
                    <a:pt x="330" y="1764"/>
                  </a:lnTo>
                  <a:close/>
                </a:path>
              </a:pathLst>
            </a:custGeom>
            <a:solidFill>
              <a:schemeClr val="bg2">
                <a:alpha val="30000"/>
              </a:schemeClr>
            </a:solidFill>
            <a:ln w="9525">
              <a:noFill/>
              <a:round/>
              <a:headEnd/>
              <a:tailEnd/>
            </a:ln>
          </p:spPr>
          <p:txBody>
            <a:bodyPr/>
            <a:lstStyle/>
            <a:p>
              <a:pPr>
                <a:defRPr/>
              </a:pPr>
              <a:endParaRPr lang="ar-SA"/>
            </a:p>
          </p:txBody>
        </p:sp>
        <p:sp>
          <p:nvSpPr>
            <p:cNvPr id="171013" name="Freeform 5"/>
            <p:cNvSpPr>
              <a:spLocks/>
            </p:cNvSpPr>
            <p:nvPr/>
          </p:nvSpPr>
          <p:spPr bwMode="ltGray">
            <a:xfrm>
              <a:off x="528" y="2932"/>
              <a:ext cx="5232" cy="1388"/>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accent2">
                <a:alpha val="0"/>
              </a:schemeClr>
            </a:solidFill>
            <a:ln w="9525">
              <a:noFill/>
              <a:round/>
              <a:headEnd/>
              <a:tailEnd/>
            </a:ln>
          </p:spPr>
          <p:txBody>
            <a:bodyPr/>
            <a:lstStyle/>
            <a:p>
              <a:pPr>
                <a:defRPr/>
              </a:pPr>
              <a:endParaRPr lang="ar-SA"/>
            </a:p>
          </p:txBody>
        </p:sp>
        <p:sp>
          <p:nvSpPr>
            <p:cNvPr id="171014" name="Freeform 6"/>
            <p:cNvSpPr>
              <a:spLocks/>
            </p:cNvSpPr>
            <p:nvPr/>
          </p:nvSpPr>
          <p:spPr bwMode="ltGray">
            <a:xfrm>
              <a:off x="528" y="1152"/>
              <a:ext cx="4607"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171015" name="Freeform 7"/>
            <p:cNvSpPr>
              <a:spLocks/>
            </p:cNvSpPr>
            <p:nvPr/>
          </p:nvSpPr>
          <p:spPr bwMode="ltGray">
            <a:xfrm>
              <a:off x="528" y="1152"/>
              <a:ext cx="29" cy="178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gs>
              </a:gsLst>
              <a:lin ang="5400000" scaled="1"/>
            </a:gradFill>
            <a:ln w="9525" cap="flat" cmpd="sng">
              <a:noFill/>
              <a:prstDash val="solid"/>
              <a:round/>
              <a:headEnd type="none" w="med" len="med"/>
              <a:tailEnd type="none" w="med" len="med"/>
            </a:ln>
            <a:effectLst/>
          </p:spPr>
          <p:txBody>
            <a:bodyPr/>
            <a:lstStyle/>
            <a:p>
              <a:pPr>
                <a:defRPr/>
              </a:pPr>
              <a:endParaRPr lang="ar-SA"/>
            </a:p>
          </p:txBody>
        </p:sp>
        <p:sp>
          <p:nvSpPr>
            <p:cNvPr id="171016" name="Freeform 8"/>
            <p:cNvSpPr>
              <a:spLocks/>
            </p:cNvSpPr>
            <p:nvPr/>
          </p:nvSpPr>
          <p:spPr bwMode="ltGray">
            <a:xfrm>
              <a:off x="527" y="2904"/>
              <a:ext cx="29" cy="1416"/>
            </a:xfrm>
            <a:custGeom>
              <a:avLst/>
              <a:gdLst/>
              <a:ahLst/>
              <a:cxnLst>
                <a:cxn ang="0">
                  <a:pos x="0" y="1416"/>
                </a:cxn>
                <a:cxn ang="0">
                  <a:pos x="29" y="1416"/>
                </a:cxn>
                <a:cxn ang="0">
                  <a:pos x="28" y="24"/>
                </a:cxn>
                <a:cxn ang="0">
                  <a:pos x="0" y="0"/>
                </a:cxn>
                <a:cxn ang="0">
                  <a:pos x="0" y="1416"/>
                </a:cxn>
              </a:cxnLst>
              <a:rect l="0" t="0" r="r" b="b"/>
              <a:pathLst>
                <a:path w="29" h="1416">
                  <a:moveTo>
                    <a:pt x="0" y="1416"/>
                  </a:moveTo>
                  <a:lnTo>
                    <a:pt x="29" y="1416"/>
                  </a:lnTo>
                  <a:lnTo>
                    <a:pt x="28" y="24"/>
                  </a:lnTo>
                  <a:lnTo>
                    <a:pt x="0" y="0"/>
                  </a:lnTo>
                  <a:lnTo>
                    <a:pt x="0" y="1416"/>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sp>
          <p:nvSpPr>
            <p:cNvPr id="171017" name="Freeform 9"/>
            <p:cNvSpPr>
              <a:spLocks/>
            </p:cNvSpPr>
            <p:nvPr/>
          </p:nvSpPr>
          <p:spPr bwMode="ltGray">
            <a:xfrm>
              <a:off x="201" y="2904"/>
              <a:ext cx="2879"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ar-SA"/>
            </a:p>
          </p:txBody>
        </p:sp>
        <p:sp>
          <p:nvSpPr>
            <p:cNvPr id="171018" name="Freeform 10"/>
            <p:cNvSpPr>
              <a:spLocks/>
            </p:cNvSpPr>
            <p:nvPr/>
          </p:nvSpPr>
          <p:spPr bwMode="ltGray">
            <a:xfrm>
              <a:off x="201" y="2904"/>
              <a:ext cx="30" cy="1416"/>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10001"/>
                  </a:schemeClr>
                </a:gs>
              </a:gsLst>
              <a:lin ang="5400000" scaled="1"/>
            </a:gradFill>
            <a:ln w="9525" cap="flat" cmpd="sng">
              <a:noFill/>
              <a:prstDash val="solid"/>
              <a:round/>
              <a:headEnd type="none" w="med" len="med"/>
              <a:tailEnd type="none" w="med" len="med"/>
            </a:ln>
            <a:effectLst/>
          </p:spPr>
          <p:txBody>
            <a:bodyPr/>
            <a:lstStyle/>
            <a:p>
              <a:pPr>
                <a:defRPr/>
              </a:pPr>
              <a:endParaRPr lang="ar-SA"/>
            </a:p>
          </p:txBody>
        </p:sp>
      </p:grpSp>
      <p:sp>
        <p:nvSpPr>
          <p:cNvPr id="171019" name="Rectangle 11"/>
          <p:cNvSpPr>
            <a:spLocks noGrp="1" noChangeArrowheads="1"/>
          </p:cNvSpPr>
          <p:nvPr>
            <p:ph type="dt" sz="half" idx="2"/>
          </p:nvPr>
        </p:nvSpPr>
        <p:spPr bwMode="auto">
          <a:xfrm>
            <a:off x="838200" y="6245225"/>
            <a:ext cx="19018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400">
                <a:effectLst>
                  <a:outerShdw blurRad="38100" dist="38100" dir="2700000" algn="tl">
                    <a:srgbClr val="000000"/>
                  </a:outerShdw>
                </a:effectLst>
              </a:defRPr>
            </a:lvl1pPr>
          </a:lstStyle>
          <a:p>
            <a:pPr>
              <a:defRPr/>
            </a:pPr>
            <a:r>
              <a:rPr lang="ar-SA" smtClean="0"/>
              <a:t>JohaliMoHE2017</a:t>
            </a:r>
            <a:endParaRPr lang="en-US"/>
          </a:p>
        </p:txBody>
      </p:sp>
      <p:sp>
        <p:nvSpPr>
          <p:cNvPr id="171020" name="Rectangle 12"/>
          <p:cNvSpPr>
            <a:spLocks noGrp="1" noChangeArrowheads="1"/>
          </p:cNvSpPr>
          <p:nvPr>
            <p:ph type="ftr" sz="quarter" idx="3"/>
          </p:nvPr>
        </p:nvSpPr>
        <p:spPr bwMode="auto">
          <a:xfrm>
            <a:off x="34290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400">
                <a:effectLst>
                  <a:outerShdw blurRad="38100" dist="38100" dir="2700000" algn="tl">
                    <a:srgbClr val="000000"/>
                  </a:outerShdw>
                </a:effectLst>
              </a:defRPr>
            </a:lvl1pPr>
          </a:lstStyle>
          <a:p>
            <a:pPr>
              <a:defRPr/>
            </a:pPr>
            <a:r>
              <a:rPr lang="en-US" smtClean="0"/>
              <a:t>CHS385</a:t>
            </a:r>
            <a:endParaRPr lang="en-US"/>
          </a:p>
        </p:txBody>
      </p:sp>
      <p:sp>
        <p:nvSpPr>
          <p:cNvPr id="171021" name="Rectangle 13"/>
          <p:cNvSpPr>
            <a:spLocks noGrp="1" noChangeArrowheads="1"/>
          </p:cNvSpPr>
          <p:nvPr>
            <p:ph type="sldNum" sz="quarter" idx="4"/>
          </p:nvPr>
        </p:nvSpPr>
        <p:spPr bwMode="auto">
          <a:xfrm>
            <a:off x="6937375" y="6245225"/>
            <a:ext cx="19018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400">
                <a:effectLst>
                  <a:outerShdw blurRad="38100" dist="38100" dir="2700000" algn="tl">
                    <a:srgbClr val="000000"/>
                  </a:outerShdw>
                </a:effectLst>
              </a:defRPr>
            </a:lvl1pPr>
          </a:lstStyle>
          <a:p>
            <a:pPr>
              <a:defRPr/>
            </a:pPr>
            <a:fld id="{9FA4870F-D0AE-4E91-9926-FE30C4466623}" type="slidenum">
              <a:rPr lang="ar-SA"/>
              <a:pPr>
                <a:defRPr/>
              </a:pPr>
              <a:t>‹#›</a:t>
            </a:fld>
            <a:endParaRPr lang="en-US"/>
          </a:p>
        </p:txBody>
      </p:sp>
      <p:sp>
        <p:nvSpPr>
          <p:cNvPr id="171022" name="Rectangle 14"/>
          <p:cNvSpPr>
            <a:spLocks noGrp="1" noRot="1" noChangeArrowheads="1"/>
          </p:cNvSpPr>
          <p:nvPr>
            <p:ph type="title"/>
          </p:nvPr>
        </p:nvSpPr>
        <p:spPr bwMode="auto">
          <a:xfrm>
            <a:off x="457200" y="244475"/>
            <a:ext cx="8385175"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p>
        </p:txBody>
      </p:sp>
      <p:sp>
        <p:nvSpPr>
          <p:cNvPr id="171023" name="Rectangle 15"/>
          <p:cNvSpPr>
            <a:spLocks noGrp="1" noRot="1" noChangeArrowheads="1"/>
          </p:cNvSpPr>
          <p:nvPr>
            <p:ph type="body" idx="1"/>
          </p:nvPr>
        </p:nvSpPr>
        <p:spPr bwMode="auto">
          <a:xfrm>
            <a:off x="838200" y="1905000"/>
            <a:ext cx="8007350" cy="419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Tree>
  </p:cSld>
  <p:clrMap bg1="dk2" tx1="lt1" bg2="dk1" tx2="lt2" accent1="accent1" accent2="accent2" accent3="accent3" accent4="accent4" accent5="accent5" accent6="accent6" hlink="hlink" folHlink="folHlink"/>
  <p:sldLayoutIdLst>
    <p:sldLayoutId id="2147483790"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Lst>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iterate type="lt">
                                    <p:tmPct val="10000"/>
                                  </p:iterate>
                                  <p:childTnLst>
                                    <p:set>
                                      <p:cBhvr>
                                        <p:cTn id="6" dur="1" fill="hold">
                                          <p:stCondLst>
                                            <p:cond delay="0"/>
                                          </p:stCondLst>
                                        </p:cTn>
                                        <p:tgtEl>
                                          <p:spTgt spid="171022"/>
                                        </p:tgtEl>
                                        <p:attrNameLst>
                                          <p:attrName>style.visibility</p:attrName>
                                        </p:attrNameLst>
                                      </p:cBhvr>
                                      <p:to>
                                        <p:strVal val="visible"/>
                                      </p:to>
                                    </p:set>
                                    <p:anim calcmode="lin" valueType="num">
                                      <p:cBhvr additive="base">
                                        <p:cTn id="7" dur="800" fill="hold">
                                          <p:stCondLst>
                                            <p:cond delay="0"/>
                                          </p:stCondLst>
                                        </p:cTn>
                                        <p:tgtEl>
                                          <p:spTgt spid="171022"/>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17102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0" presetClass="entr" presetSubtype="0" fill="hold" grpId="0" nodeType="clickEffect">
                                  <p:stCondLst>
                                    <p:cond delay="0"/>
                                  </p:stCondLst>
                                  <p:iterate type="lt">
                                    <p:tmPct val="10000"/>
                                  </p:iterate>
                                  <p:childTnLst>
                                    <p:set>
                                      <p:cBhvr>
                                        <p:cTn id="12" dur="1" fill="hold">
                                          <p:stCondLst>
                                            <p:cond delay="0"/>
                                          </p:stCondLst>
                                        </p:cTn>
                                        <p:tgtEl>
                                          <p:spTgt spid="171023">
                                            <p:txEl>
                                              <p:pRg st="0" end="0"/>
                                            </p:txEl>
                                          </p:spTgt>
                                        </p:tgtEl>
                                        <p:attrNameLst>
                                          <p:attrName>style.visibility</p:attrName>
                                        </p:attrNameLst>
                                      </p:cBhvr>
                                      <p:to>
                                        <p:strVal val="visible"/>
                                      </p:to>
                                    </p:set>
                                    <p:animEffect transition="in" filter="fade">
                                      <p:cBhvr>
                                        <p:cTn id="13" dur="1000"/>
                                        <p:tgtEl>
                                          <p:spTgt spid="171023">
                                            <p:txEl>
                                              <p:pRg st="0" end="0"/>
                                            </p:txEl>
                                          </p:spTgt>
                                        </p:tgtEl>
                                      </p:cBhvr>
                                    </p:animEffect>
                                    <p:anim calcmode="lin" valueType="num">
                                      <p:cBhvr>
                                        <p:cTn id="14" dur="1000" fill="hold"/>
                                        <p:tgtEl>
                                          <p:spTgt spid="171023">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171023">
                                            <p:txEl>
                                              <p:pRg st="0" end="0"/>
                                            </p:txEl>
                                          </p:spTgt>
                                        </p:tgtEl>
                                        <p:attrNameLst>
                                          <p:attrName>ppt_y</p:attrName>
                                        </p:attrNameLst>
                                      </p:cBhvr>
                                      <p:tavLst>
                                        <p:tav tm="0">
                                          <p:val>
                                            <p:strVal val="#ppt_y"/>
                                          </p:val>
                                        </p:tav>
                                        <p:tav tm="100000">
                                          <p:val>
                                            <p:strVal val="#ppt_y"/>
                                          </p:val>
                                        </p:tav>
                                      </p:tavLst>
                                    </p:anim>
                                  </p:childTnLst>
                                </p:cTn>
                              </p:par>
                              <p:par>
                                <p:cTn id="16" presetID="40" presetClass="entr" presetSubtype="0" fill="hold" grpId="0" nodeType="withEffect">
                                  <p:stCondLst>
                                    <p:cond delay="0"/>
                                  </p:stCondLst>
                                  <p:iterate type="lt">
                                    <p:tmPct val="10000"/>
                                  </p:iterate>
                                  <p:childTnLst>
                                    <p:set>
                                      <p:cBhvr>
                                        <p:cTn id="17" dur="1" fill="hold">
                                          <p:stCondLst>
                                            <p:cond delay="0"/>
                                          </p:stCondLst>
                                        </p:cTn>
                                        <p:tgtEl>
                                          <p:spTgt spid="171023">
                                            <p:txEl>
                                              <p:pRg st="1" end="1"/>
                                            </p:txEl>
                                          </p:spTgt>
                                        </p:tgtEl>
                                        <p:attrNameLst>
                                          <p:attrName>style.visibility</p:attrName>
                                        </p:attrNameLst>
                                      </p:cBhvr>
                                      <p:to>
                                        <p:strVal val="visible"/>
                                      </p:to>
                                    </p:set>
                                    <p:animEffect transition="in" filter="fade">
                                      <p:cBhvr>
                                        <p:cTn id="18" dur="1000"/>
                                        <p:tgtEl>
                                          <p:spTgt spid="171023">
                                            <p:txEl>
                                              <p:pRg st="1" end="1"/>
                                            </p:txEl>
                                          </p:spTgt>
                                        </p:tgtEl>
                                      </p:cBhvr>
                                    </p:animEffect>
                                    <p:anim calcmode="lin" valueType="num">
                                      <p:cBhvr>
                                        <p:cTn id="19" dur="1000" fill="hold"/>
                                        <p:tgtEl>
                                          <p:spTgt spid="171023">
                                            <p:txEl>
                                              <p:pRg st="1" end="1"/>
                                            </p:txEl>
                                          </p:spTgt>
                                        </p:tgtEl>
                                        <p:attrNameLst>
                                          <p:attrName>ppt_x</p:attrName>
                                        </p:attrNameLst>
                                      </p:cBhvr>
                                      <p:tavLst>
                                        <p:tav tm="0">
                                          <p:val>
                                            <p:strVal val="#ppt_x-.1"/>
                                          </p:val>
                                        </p:tav>
                                        <p:tav tm="100000">
                                          <p:val>
                                            <p:strVal val="#ppt_x"/>
                                          </p:val>
                                        </p:tav>
                                      </p:tavLst>
                                    </p:anim>
                                    <p:anim calcmode="lin" valueType="num">
                                      <p:cBhvr>
                                        <p:cTn id="20" dur="1000" fill="hold"/>
                                        <p:tgtEl>
                                          <p:spTgt spid="171023">
                                            <p:txEl>
                                              <p:pRg st="1" end="1"/>
                                            </p:txEl>
                                          </p:spTgt>
                                        </p:tgtEl>
                                        <p:attrNameLst>
                                          <p:attrName>ppt_y</p:attrName>
                                        </p:attrNameLst>
                                      </p:cBhvr>
                                      <p:tavLst>
                                        <p:tav tm="0">
                                          <p:val>
                                            <p:strVal val="#ppt_y"/>
                                          </p:val>
                                        </p:tav>
                                        <p:tav tm="100000">
                                          <p:val>
                                            <p:strVal val="#ppt_y"/>
                                          </p:val>
                                        </p:tav>
                                      </p:tavLst>
                                    </p:anim>
                                  </p:childTnLst>
                                </p:cTn>
                              </p:par>
                              <p:par>
                                <p:cTn id="21" presetID="40" presetClass="entr" presetSubtype="0" fill="hold" grpId="0" nodeType="withEffect">
                                  <p:stCondLst>
                                    <p:cond delay="0"/>
                                  </p:stCondLst>
                                  <p:iterate type="lt">
                                    <p:tmPct val="10000"/>
                                  </p:iterate>
                                  <p:childTnLst>
                                    <p:set>
                                      <p:cBhvr>
                                        <p:cTn id="22" dur="1" fill="hold">
                                          <p:stCondLst>
                                            <p:cond delay="0"/>
                                          </p:stCondLst>
                                        </p:cTn>
                                        <p:tgtEl>
                                          <p:spTgt spid="171023">
                                            <p:txEl>
                                              <p:pRg st="2" end="2"/>
                                            </p:txEl>
                                          </p:spTgt>
                                        </p:tgtEl>
                                        <p:attrNameLst>
                                          <p:attrName>style.visibility</p:attrName>
                                        </p:attrNameLst>
                                      </p:cBhvr>
                                      <p:to>
                                        <p:strVal val="visible"/>
                                      </p:to>
                                    </p:set>
                                    <p:animEffect transition="in" filter="fade">
                                      <p:cBhvr>
                                        <p:cTn id="23" dur="1000"/>
                                        <p:tgtEl>
                                          <p:spTgt spid="171023">
                                            <p:txEl>
                                              <p:pRg st="2" end="2"/>
                                            </p:txEl>
                                          </p:spTgt>
                                        </p:tgtEl>
                                      </p:cBhvr>
                                    </p:animEffect>
                                    <p:anim calcmode="lin" valueType="num">
                                      <p:cBhvr>
                                        <p:cTn id="24" dur="1000" fill="hold"/>
                                        <p:tgtEl>
                                          <p:spTgt spid="171023">
                                            <p:txEl>
                                              <p:pRg st="2" end="2"/>
                                            </p:txEl>
                                          </p:spTgt>
                                        </p:tgtEl>
                                        <p:attrNameLst>
                                          <p:attrName>ppt_x</p:attrName>
                                        </p:attrNameLst>
                                      </p:cBhvr>
                                      <p:tavLst>
                                        <p:tav tm="0">
                                          <p:val>
                                            <p:strVal val="#ppt_x-.1"/>
                                          </p:val>
                                        </p:tav>
                                        <p:tav tm="100000">
                                          <p:val>
                                            <p:strVal val="#ppt_x"/>
                                          </p:val>
                                        </p:tav>
                                      </p:tavLst>
                                    </p:anim>
                                    <p:anim calcmode="lin" valueType="num">
                                      <p:cBhvr>
                                        <p:cTn id="25" dur="1000" fill="hold"/>
                                        <p:tgtEl>
                                          <p:spTgt spid="171023">
                                            <p:txEl>
                                              <p:pRg st="2" end="2"/>
                                            </p:txEl>
                                          </p:spTgt>
                                        </p:tgtEl>
                                        <p:attrNameLst>
                                          <p:attrName>ppt_y</p:attrName>
                                        </p:attrNameLst>
                                      </p:cBhvr>
                                      <p:tavLst>
                                        <p:tav tm="0">
                                          <p:val>
                                            <p:strVal val="#ppt_y"/>
                                          </p:val>
                                        </p:tav>
                                        <p:tav tm="100000">
                                          <p:val>
                                            <p:strVal val="#ppt_y"/>
                                          </p:val>
                                        </p:tav>
                                      </p:tavLst>
                                    </p:anim>
                                  </p:childTnLst>
                                </p:cTn>
                              </p:par>
                              <p:par>
                                <p:cTn id="26" presetID="40" presetClass="entr" presetSubtype="0" fill="hold" grpId="0" nodeType="withEffect">
                                  <p:stCondLst>
                                    <p:cond delay="0"/>
                                  </p:stCondLst>
                                  <p:iterate type="lt">
                                    <p:tmPct val="10000"/>
                                  </p:iterate>
                                  <p:childTnLst>
                                    <p:set>
                                      <p:cBhvr>
                                        <p:cTn id="27" dur="1" fill="hold">
                                          <p:stCondLst>
                                            <p:cond delay="0"/>
                                          </p:stCondLst>
                                        </p:cTn>
                                        <p:tgtEl>
                                          <p:spTgt spid="171023">
                                            <p:txEl>
                                              <p:pRg st="3" end="3"/>
                                            </p:txEl>
                                          </p:spTgt>
                                        </p:tgtEl>
                                        <p:attrNameLst>
                                          <p:attrName>style.visibility</p:attrName>
                                        </p:attrNameLst>
                                      </p:cBhvr>
                                      <p:to>
                                        <p:strVal val="visible"/>
                                      </p:to>
                                    </p:set>
                                    <p:animEffect transition="in" filter="fade">
                                      <p:cBhvr>
                                        <p:cTn id="28" dur="1000"/>
                                        <p:tgtEl>
                                          <p:spTgt spid="171023">
                                            <p:txEl>
                                              <p:pRg st="3" end="3"/>
                                            </p:txEl>
                                          </p:spTgt>
                                        </p:tgtEl>
                                      </p:cBhvr>
                                    </p:animEffect>
                                    <p:anim calcmode="lin" valueType="num">
                                      <p:cBhvr>
                                        <p:cTn id="29" dur="1000" fill="hold"/>
                                        <p:tgtEl>
                                          <p:spTgt spid="171023">
                                            <p:txEl>
                                              <p:pRg st="3" end="3"/>
                                            </p:txEl>
                                          </p:spTgt>
                                        </p:tgtEl>
                                        <p:attrNameLst>
                                          <p:attrName>ppt_x</p:attrName>
                                        </p:attrNameLst>
                                      </p:cBhvr>
                                      <p:tavLst>
                                        <p:tav tm="0">
                                          <p:val>
                                            <p:strVal val="#ppt_x-.1"/>
                                          </p:val>
                                        </p:tav>
                                        <p:tav tm="100000">
                                          <p:val>
                                            <p:strVal val="#ppt_x"/>
                                          </p:val>
                                        </p:tav>
                                      </p:tavLst>
                                    </p:anim>
                                    <p:anim calcmode="lin" valueType="num">
                                      <p:cBhvr>
                                        <p:cTn id="30" dur="1000" fill="hold"/>
                                        <p:tgtEl>
                                          <p:spTgt spid="171023">
                                            <p:txEl>
                                              <p:pRg st="3" end="3"/>
                                            </p:txEl>
                                          </p:spTgt>
                                        </p:tgtEl>
                                        <p:attrNameLst>
                                          <p:attrName>ppt_y</p:attrName>
                                        </p:attrNameLst>
                                      </p:cBhvr>
                                      <p:tavLst>
                                        <p:tav tm="0">
                                          <p:val>
                                            <p:strVal val="#ppt_y"/>
                                          </p:val>
                                        </p:tav>
                                        <p:tav tm="100000">
                                          <p:val>
                                            <p:strVal val="#ppt_y"/>
                                          </p:val>
                                        </p:tav>
                                      </p:tavLst>
                                    </p:anim>
                                  </p:childTnLst>
                                </p:cTn>
                              </p:par>
                              <p:par>
                                <p:cTn id="31" presetID="40" presetClass="entr" presetSubtype="0" fill="hold" grpId="0" nodeType="withEffect">
                                  <p:stCondLst>
                                    <p:cond delay="0"/>
                                  </p:stCondLst>
                                  <p:iterate type="lt">
                                    <p:tmPct val="10000"/>
                                  </p:iterate>
                                  <p:childTnLst>
                                    <p:set>
                                      <p:cBhvr>
                                        <p:cTn id="32" dur="1" fill="hold">
                                          <p:stCondLst>
                                            <p:cond delay="0"/>
                                          </p:stCondLst>
                                        </p:cTn>
                                        <p:tgtEl>
                                          <p:spTgt spid="171023">
                                            <p:txEl>
                                              <p:pRg st="4" end="4"/>
                                            </p:txEl>
                                          </p:spTgt>
                                        </p:tgtEl>
                                        <p:attrNameLst>
                                          <p:attrName>style.visibility</p:attrName>
                                        </p:attrNameLst>
                                      </p:cBhvr>
                                      <p:to>
                                        <p:strVal val="visible"/>
                                      </p:to>
                                    </p:set>
                                    <p:animEffect transition="in" filter="fade">
                                      <p:cBhvr>
                                        <p:cTn id="33" dur="1000"/>
                                        <p:tgtEl>
                                          <p:spTgt spid="171023">
                                            <p:txEl>
                                              <p:pRg st="4" end="4"/>
                                            </p:txEl>
                                          </p:spTgt>
                                        </p:tgtEl>
                                      </p:cBhvr>
                                    </p:animEffect>
                                    <p:anim calcmode="lin" valueType="num">
                                      <p:cBhvr>
                                        <p:cTn id="34" dur="1000" fill="hold"/>
                                        <p:tgtEl>
                                          <p:spTgt spid="171023">
                                            <p:txEl>
                                              <p:pRg st="4" end="4"/>
                                            </p:txEl>
                                          </p:spTgt>
                                        </p:tgtEl>
                                        <p:attrNameLst>
                                          <p:attrName>ppt_x</p:attrName>
                                        </p:attrNameLst>
                                      </p:cBhvr>
                                      <p:tavLst>
                                        <p:tav tm="0">
                                          <p:val>
                                            <p:strVal val="#ppt_x-.1"/>
                                          </p:val>
                                        </p:tav>
                                        <p:tav tm="100000">
                                          <p:val>
                                            <p:strVal val="#ppt_x"/>
                                          </p:val>
                                        </p:tav>
                                      </p:tavLst>
                                    </p:anim>
                                    <p:anim calcmode="lin" valueType="num">
                                      <p:cBhvr>
                                        <p:cTn id="35" dur="1000" fill="hold"/>
                                        <p:tgtEl>
                                          <p:spTgt spid="17102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22" grpId="0"/>
      <p:bldP spid="171023" grpId="0" build="p">
        <p:tmplLst>
          <p:tmpl lvl="1">
            <p:tnLst>
              <p:par>
                <p:cTn presetID="40" presetClass="entr" presetSubtype="0" fill="hold" nodeType="click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2">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3">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4">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 lvl="5">
            <p:tnLst>
              <p:par>
                <p:cTn presetID="40" presetClass="entr" presetSubtype="0" fill="hold" nodeType="withEffect">
                  <p:stCondLst>
                    <p:cond delay="0"/>
                  </p:stCondLst>
                  <p:iterate type="lt">
                    <p:tmPct val="10000"/>
                  </p:iterate>
                  <p:childTnLst>
                    <p:set>
                      <p:cBhvr>
                        <p:cTn dur="1" fill="hold">
                          <p:stCondLst>
                            <p:cond delay="0"/>
                          </p:stCondLst>
                        </p:cTn>
                        <p:tgtEl>
                          <p:spTgt spid="171023"/>
                        </p:tgtEl>
                        <p:attrNameLst>
                          <p:attrName>style.visibility</p:attrName>
                        </p:attrNameLst>
                      </p:cBhvr>
                      <p:to>
                        <p:strVal val="visible"/>
                      </p:to>
                    </p:set>
                    <p:animEffect transition="in" filter="fade">
                      <p:cBhvr>
                        <p:cTn dur="1000"/>
                        <p:tgtEl>
                          <p:spTgt spid="171023"/>
                        </p:tgtEl>
                      </p:cBhvr>
                    </p:animEffect>
                    <p:anim calcmode="lin" valueType="num">
                      <p:cBhvr>
                        <p:cTn dur="1000" fill="hold"/>
                        <p:tgtEl>
                          <p:spTgt spid="171023"/>
                        </p:tgtEl>
                        <p:attrNameLst>
                          <p:attrName>ppt_x</p:attrName>
                        </p:attrNameLst>
                      </p:cBhvr>
                      <p:tavLst>
                        <p:tav tm="0">
                          <p:val>
                            <p:strVal val="#ppt_x-.1"/>
                          </p:val>
                        </p:tav>
                        <p:tav tm="100000">
                          <p:val>
                            <p:strVal val="#ppt_x"/>
                          </p:val>
                        </p:tav>
                      </p:tavLst>
                    </p:anim>
                    <p:anim calcmode="lin" valueType="num">
                      <p:cBhvr>
                        <p:cTn dur="1000" fill="hold"/>
                        <p:tgtEl>
                          <p:spTgt spid="171023"/>
                        </p:tgtEl>
                        <p:attrNameLst>
                          <p:attrName>ppt_y</p:attrName>
                        </p:attrNameLst>
                      </p:cBhvr>
                      <p:tavLst>
                        <p:tav tm="0">
                          <p:val>
                            <p:strVal val="#ppt_y"/>
                          </p:val>
                        </p:tav>
                        <p:tav tm="100000">
                          <p:val>
                            <p:strVal val="#ppt_y"/>
                          </p:val>
                        </p:tav>
                      </p:tavLst>
                    </p:anim>
                  </p:childTnLst>
                </p:cTn>
              </p:par>
            </p:tnLst>
          </p:tmpl>
        </p:tmplLst>
      </p:bldP>
    </p:bldLst>
  </p:timing>
  <p:hf hdr="0"/>
  <p:txStyles>
    <p:titleStyle>
      <a:lvl1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2pPr>
      <a:lvl3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3pPr>
      <a:lvl4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4pPr>
      <a:lvl5pPr algn="l" rtl="1"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5pPr>
      <a:lvl6pPr marL="4572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6pPr>
      <a:lvl7pPr marL="9144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7pPr>
      <a:lvl8pPr marL="13716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8pPr>
      <a:lvl9pPr marL="1828800" algn="l" rtl="1"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cs typeface="Arial" pitchFamily="34" charset="0"/>
        </a:defRPr>
      </a:lvl9pPr>
    </p:titleStyle>
    <p:bodyStyle>
      <a:lvl1pPr marL="342900" indent="-342900" algn="r" rtl="1" eaLnBrk="0" fontAlgn="base" hangingPunct="0">
        <a:spcBef>
          <a:spcPct val="20000"/>
        </a:spcBef>
        <a:spcAft>
          <a:spcPct val="0"/>
        </a:spcAft>
        <a:buClr>
          <a:schemeClr val="hlink"/>
        </a:buClr>
        <a:buFont typeface="Wingdings" pitchFamily="2" charset="2"/>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r" rtl="1" eaLnBrk="0" fontAlgn="base" hangingPunct="0">
        <a:spcBef>
          <a:spcPct val="20000"/>
        </a:spcBef>
        <a:spcAft>
          <a:spcPct val="0"/>
        </a:spcAft>
        <a:buClr>
          <a:schemeClr val="accent2"/>
        </a:buClr>
        <a:buFont typeface="Wingdings" pitchFamily="2" charset="2"/>
        <a:buChar char="§"/>
        <a:defRPr sz="2800">
          <a:solidFill>
            <a:schemeClr val="tx1"/>
          </a:solidFill>
          <a:effectLst>
            <a:outerShdw blurRad="38100" dist="38100" dir="2700000" algn="tl">
              <a:srgbClr val="000000"/>
            </a:outerShdw>
          </a:effectLst>
          <a:latin typeface="+mn-lt"/>
          <a:cs typeface="+mn-cs"/>
        </a:defRPr>
      </a:lvl2pPr>
      <a:lvl3pPr marL="1143000" indent="-228600" algn="r" rtl="1"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cs typeface="+mn-cs"/>
        </a:defRPr>
      </a:lvl3pPr>
      <a:lvl4pPr marL="1600200" indent="-228600" algn="r" rtl="1" eaLnBrk="0" fontAlgn="base" hangingPunct="0">
        <a:spcBef>
          <a:spcPct val="20000"/>
        </a:spcBef>
        <a:spcAft>
          <a:spcPct val="0"/>
        </a:spcAft>
        <a:buClr>
          <a:schemeClr val="accent2"/>
        </a:buClr>
        <a:buFont typeface="Wingdings" pitchFamily="2" charset="2"/>
        <a:buChar char="§"/>
        <a:defRPr sz="2000">
          <a:solidFill>
            <a:schemeClr val="tx1"/>
          </a:solidFill>
          <a:effectLst>
            <a:outerShdw blurRad="38100" dist="38100" dir="2700000" algn="tl">
              <a:srgbClr val="000000"/>
            </a:outerShdw>
          </a:effectLst>
          <a:latin typeface="+mn-lt"/>
          <a:cs typeface="+mn-cs"/>
        </a:defRPr>
      </a:lvl4pPr>
      <a:lvl5pPr marL="2057400" indent="-228600" algn="r" rtl="1"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5pPr>
      <a:lvl6pPr marL="25146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6pPr>
      <a:lvl7pPr marL="29718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7pPr>
      <a:lvl8pPr marL="34290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8pPr>
      <a:lvl9pPr marL="3886200" indent="-228600" algn="r" rtl="1"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9.png"/><Relationship Id="rId3" Type="http://schemas.openxmlformats.org/officeDocument/2006/relationships/image" Target="../media/image1.wmf"/><Relationship Id="rId7" Type="http://schemas.openxmlformats.org/officeDocument/2006/relationships/image" Target="../media/image5.wmf"/><Relationship Id="rId12" Type="http://schemas.openxmlformats.org/officeDocument/2006/relationships/hyperlink" Target="http://www.123rf.com/photo_10120832_e-learning-concept-in-abstract-background.html" TargetMode="External"/><Relationship Id="rId2" Type="http://schemas.openxmlformats.org/officeDocument/2006/relationships/notesSlide" Target="../notesSlides/notesSlide1.xml"/><Relationship Id="rId16"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4.wmf"/><Relationship Id="rId11" Type="http://schemas.openxmlformats.org/officeDocument/2006/relationships/image" Target="../media/image8.jpeg"/><Relationship Id="rId5" Type="http://schemas.openxmlformats.org/officeDocument/2006/relationships/image" Target="../media/image3.jpeg"/><Relationship Id="rId15" Type="http://schemas.openxmlformats.org/officeDocument/2006/relationships/image" Target="../media/image10.jpeg"/><Relationship Id="rId10" Type="http://schemas.openxmlformats.org/officeDocument/2006/relationships/hyperlink" Target="http://www.123rf.com/photo_7694704_six-year-old-boy-surrounded-by-piles-of-books-isolated-against-a-white-background.html" TargetMode="External"/><Relationship Id="rId4" Type="http://schemas.openxmlformats.org/officeDocument/2006/relationships/image" Target="../media/image2.jpeg"/><Relationship Id="rId9" Type="http://schemas.openxmlformats.org/officeDocument/2006/relationships/image" Target="../media/image7.jpeg"/><Relationship Id="rId14" Type="http://schemas.openxmlformats.org/officeDocument/2006/relationships/hyperlink" Target="http://www.google.com.sa/imgres?imgurl=http://starrcline.com/images/s_rubik-cube.jpg&amp;imgrefurl=http://starrcline.com/Problem-Solving-Strategies.htm&amp;usg=__ffoy1Y2sZUt7pz1Pr8eMK31BDg4=&amp;h=333&amp;w=500&amp;sz=82&amp;hl=ar&amp;start=3&amp;tbnid=FXxidKm4CJLXIM:&amp;tbnh=87&amp;tbnw=130&amp;prev=/images?q=problem+solving&amp;hl=ar"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www.visualthesaurus.com/app/view"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3" Type="http://schemas.openxmlformats.org/officeDocument/2006/relationships/hyperlink" Target="http://labspace.open.ac.uk/mod/oucontent/view.php?id=452843&amp;section=122.8" TargetMode="External"/><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hyperlink" Target="http://hhmi.missouri.edu/assets/docs/prep/ReploglepresentationNov2010.pdf" TargetMode="External"/></Relationships>
</file>

<file path=ppt/slides/_rels/slide10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20.wmf"/><Relationship Id="rId2" Type="http://schemas.openxmlformats.org/officeDocument/2006/relationships/notesSlide" Target="../notesSlides/notesSlide66.xml"/><Relationship Id="rId1" Type="http://schemas.openxmlformats.org/officeDocument/2006/relationships/slideLayout" Target="../slideLayouts/slideLayout1.xml"/><Relationship Id="rId4" Type="http://schemas.openxmlformats.org/officeDocument/2006/relationships/image" Target="../media/image121.wmf"/></Relationships>
</file>

<file path=ppt/slides/_rels/slide109.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visualthesaurus.com/app/view" TargetMode="External"/></Relationships>
</file>

<file path=ppt/slides/_rels/slide110.xml.rels><?xml version="1.0" encoding="UTF-8" standalone="yes"?>
<Relationships xmlns="http://schemas.openxmlformats.org/package/2006/relationships"><Relationship Id="rId3" Type="http://schemas.openxmlformats.org/officeDocument/2006/relationships/hyperlink" Target="http://www.tandfonline.com/doi/abs/10.1207/s15328015tlm1801_9" TargetMode="External"/><Relationship Id="rId2" Type="http://schemas.openxmlformats.org/officeDocument/2006/relationships/hyperlink" Target="http://www.uhnj.org/uhnetweb/patienteducation/Learningmodule.htm" TargetMode="External"/><Relationship Id="rId1" Type="http://schemas.openxmlformats.org/officeDocument/2006/relationships/slideLayout" Target="../slideLayouts/slideLayout2.xml"/><Relationship Id="rId4" Type="http://schemas.openxmlformats.org/officeDocument/2006/relationships/hyperlink" Target="http://familymed.uthscsa.edu/ACE/chapter5.htm" TargetMode="External"/></Relationships>
</file>

<file path=ppt/slides/_rels/slide111.xml.rels><?xml version="1.0" encoding="UTF-8" standalone="yes"?>
<Relationships xmlns="http://schemas.openxmlformats.org/package/2006/relationships"><Relationship Id="rId3" Type="http://schemas.openxmlformats.org/officeDocument/2006/relationships/hyperlink" Target="http://ehps.net/synergy/?q=node/237" TargetMode="External"/><Relationship Id="rId2" Type="http://schemas.openxmlformats.org/officeDocument/2006/relationships/hyperlink" Target="http://www.fsu.edu/~adult-ed/jenny/learning.html" TargetMode="External"/><Relationship Id="rId1" Type="http://schemas.openxmlformats.org/officeDocument/2006/relationships/slideLayout" Target="../slideLayouts/slideLayout2.xml"/><Relationship Id="rId4" Type="http://schemas.openxmlformats.org/officeDocument/2006/relationships/hyperlink" Target="http://www.unicef.org/programme/lifeskills/mainmenu.html"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imple.wikiquote.org/wiki/Arabic_proverb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youtube.com/watch?v=xWqFYF6BDns"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http://www.youtube.com/watch?v=W6BZiNJo7LM"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8.gif"/><Relationship Id="rId5" Type="http://schemas.openxmlformats.org/officeDocument/2006/relationships/hyperlink" Target="http://youtu.be/GiPe1OiKQuk" TargetMode="External"/><Relationship Id="rId4" Type="http://schemas.openxmlformats.org/officeDocument/2006/relationships/hyperlink" Target="http://www.doceo.co.uk/tools/knowing.htm"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10.xml"/><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audio" Target="../media/audio1.wav"/><Relationship Id="rId6" Type="http://schemas.openxmlformats.org/officeDocument/2006/relationships/audio" Target="../media/audio2.wav"/><Relationship Id="rId5" Type="http://schemas.openxmlformats.org/officeDocument/2006/relationships/image" Target="../media/image19.jpeg"/><Relationship Id="rId10" Type="http://schemas.openxmlformats.org/officeDocument/2006/relationships/image" Target="../media/image23.jpeg"/><Relationship Id="rId4" Type="http://schemas.openxmlformats.org/officeDocument/2006/relationships/slide" Target="slide11.xml"/><Relationship Id="rId9"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hyperlink" Target="http://mentalhealthdaily.com/2013/04/24/11-ways-to-increase-your-iq-score-intelligence-quotient/" TargetMode="External"/><Relationship Id="rId2" Type="http://schemas.openxmlformats.org/officeDocument/2006/relationships/hyperlink" Target="http://uk.askmen.com/money/body_and_mind_150/174_better_living.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oleObject" Target="../embeddings/oleObject1.bin"/><Relationship Id="rId2" Type="http://schemas.openxmlformats.org/officeDocument/2006/relationships/audio" Target="../media/audio1.wav"/><Relationship Id="rId1" Type="http://schemas.openxmlformats.org/officeDocument/2006/relationships/vmlDrawing" Target="../drawings/vmlDrawing1.vml"/><Relationship Id="rId6" Type="http://schemas.openxmlformats.org/officeDocument/2006/relationships/image" Target="../media/image21.png"/><Relationship Id="rId5" Type="http://schemas.openxmlformats.org/officeDocument/2006/relationships/audio" Target="../media/audio2.wav"/><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notesSlide" Target="../notesSlides/notesSlide11.xml"/><Relationship Id="rId7" Type="http://schemas.openxmlformats.org/officeDocument/2006/relationships/image" Target="../media/image25.jpeg"/><Relationship Id="rId2" Type="http://schemas.openxmlformats.org/officeDocument/2006/relationships/slideLayout" Target="../slideLayouts/slideLayout6.xml"/><Relationship Id="rId1" Type="http://schemas.openxmlformats.org/officeDocument/2006/relationships/audio" Target="../media/audio1.wav"/><Relationship Id="rId6" Type="http://schemas.openxmlformats.org/officeDocument/2006/relationships/image" Target="../media/image21.png"/><Relationship Id="rId5" Type="http://schemas.openxmlformats.org/officeDocument/2006/relationships/audio" Target="../media/audio2.wav"/><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8" Type="http://schemas.openxmlformats.org/officeDocument/2006/relationships/image" Target="../media/image1.wmf"/><Relationship Id="rId3" Type="http://schemas.openxmlformats.org/officeDocument/2006/relationships/hyperlink" Target="https://twitter.com/TheNature2011" TargetMode="External"/><Relationship Id="rId7" Type="http://schemas.openxmlformats.org/officeDocument/2006/relationships/hyperlink" Target="https://www.researchgate.net/application.Login.html-" TargetMode="External"/><Relationship Id="rId12" Type="http://schemas.openxmlformats.org/officeDocument/2006/relationships/image" Target="../media/image8.jpeg"/><Relationship Id="rId2" Type="http://schemas.openxmlformats.org/officeDocument/2006/relationships/hyperlink" Target="http://faculty.ksu.edu.sa/JOHALI/default.aspx" TargetMode="External"/><Relationship Id="rId1" Type="http://schemas.openxmlformats.org/officeDocument/2006/relationships/slideLayout" Target="../slideLayouts/slideLayout1.xml"/><Relationship Id="rId6" Type="http://schemas.openxmlformats.org/officeDocument/2006/relationships/hyperlink" Target="https://twitter.com/MoHE1st2016" TargetMode="External"/><Relationship Id="rId11" Type="http://schemas.openxmlformats.org/officeDocument/2006/relationships/hyperlink" Target="https://wiki.answers.com/Q/User:Johaliask" TargetMode="External"/><Relationship Id="rId5" Type="http://schemas.openxmlformats.org/officeDocument/2006/relationships/hyperlink" Target="http://sa.linkedin.com/pub/eisa-johali/31/3a6/896" TargetMode="External"/><Relationship Id="rId10" Type="http://schemas.openxmlformats.org/officeDocument/2006/relationships/image" Target="../media/image4.wmf"/><Relationship Id="rId4" Type="http://schemas.openxmlformats.org/officeDocument/2006/relationships/hyperlink" Target="mailto:Johali59@hotmail.com" TargetMode="External"/><Relationship Id="rId9" Type="http://schemas.openxmlformats.org/officeDocument/2006/relationships/image" Target="../media/image12.jpeg"/></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26.wmf"/><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audio" Target="../media/audio2.wav"/></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0.png"/><Relationship Id="rId5" Type="http://schemas.openxmlformats.org/officeDocument/2006/relationships/image" Target="../media/image28.wmf"/><Relationship Id="rId4"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29.jpeg"/><Relationship Id="rId2" Type="http://schemas.openxmlformats.org/officeDocument/2006/relationships/slideLayout" Target="../slideLayouts/slideLayout6.xml"/><Relationship Id="rId1" Type="http://schemas.openxmlformats.org/officeDocument/2006/relationships/audio" Target="../media/audio1.wav"/><Relationship Id="rId6" Type="http://schemas.openxmlformats.org/officeDocument/2006/relationships/image" Target="../media/image21.png"/><Relationship Id="rId5" Type="http://schemas.openxmlformats.org/officeDocument/2006/relationships/audio" Target="../media/audio2.wav"/><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hyperlink" Target="http://www.ebsummit.info/.../LifeStages.ppt" TargetMode="Externa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package" Target="../embeddings/Microsoft_Office_PowerPoint_Slide1.sldx"/><Relationship Id="rId5" Type="http://schemas.openxmlformats.org/officeDocument/2006/relationships/hyperlink" Target="http://cte.sfasu.edu/wp-content/uploads/2013/02/Four-Areas-of-Development-Preschool-to-School-Age-PPT.pdf" TargetMode="External"/><Relationship Id="rId4" Type="http://schemas.openxmlformats.org/officeDocument/2006/relationships/oleObject" Target="../embeddings/oleObject4.bin"/></Relationships>
</file>

<file path=ppt/slides/_rels/slide24.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notesSlide" Target="../notesSlides/notesSlide13.xml"/><Relationship Id="rId7" Type="http://schemas.openxmlformats.org/officeDocument/2006/relationships/image" Target="../media/image35.jpeg"/><Relationship Id="rId12" Type="http://schemas.openxmlformats.org/officeDocument/2006/relationships/image" Target="../media/image20.png"/><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hyperlink" Target="http://www.mysdcc.sdccd.edu/Staff/Instructor_Development/Content/HTML/Adult_Learning_Page1.htm" TargetMode="External"/><Relationship Id="rId11" Type="http://schemas.openxmlformats.org/officeDocument/2006/relationships/oleObject" Target="../embeddings/oleObject5.bin"/><Relationship Id="rId5" Type="http://schemas.openxmlformats.org/officeDocument/2006/relationships/image" Target="../media/image34.wmf"/><Relationship Id="rId10" Type="http://schemas.openxmlformats.org/officeDocument/2006/relationships/image" Target="../media/image38.jpeg"/><Relationship Id="rId4" Type="http://schemas.openxmlformats.org/officeDocument/2006/relationships/image" Target="../media/image33.wmf"/><Relationship Id="rId9" Type="http://schemas.openxmlformats.org/officeDocument/2006/relationships/image" Target="../media/image37.jpeg"/></Relationships>
</file>

<file path=ppt/slides/_rels/slide25.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hyperlink" Target="https://www.osha.gov/dte/.../training_techniques2.ppt" TargetMode="External"/><Relationship Id="rId3" Type="http://schemas.openxmlformats.org/officeDocument/2006/relationships/notesSlide" Target="../notesSlides/notesSlide14.xml"/><Relationship Id="rId7" Type="http://schemas.openxmlformats.org/officeDocument/2006/relationships/image" Target="../media/image43.wmf"/><Relationship Id="rId12" Type="http://schemas.openxmlformats.org/officeDocument/2006/relationships/image" Target="../media/image46.png"/><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42.wmf"/><Relationship Id="rId11" Type="http://schemas.openxmlformats.org/officeDocument/2006/relationships/image" Target="../media/image45.jpeg"/><Relationship Id="rId5" Type="http://schemas.openxmlformats.org/officeDocument/2006/relationships/image" Target="../media/image41.wmf"/><Relationship Id="rId10" Type="http://schemas.openxmlformats.org/officeDocument/2006/relationships/package" Target="../embeddings/Microsoft_Office_PowerPoint_Slide2.sldx"/><Relationship Id="rId4" Type="http://schemas.openxmlformats.org/officeDocument/2006/relationships/image" Target="../media/image40.wmf"/><Relationship Id="rId9" Type="http://schemas.openxmlformats.org/officeDocument/2006/relationships/image" Target="../media/image44.wm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48.jpeg"/><Relationship Id="rId4" Type="http://schemas.openxmlformats.org/officeDocument/2006/relationships/oleObject" Target="../embeddings/oleObject6.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48.jpeg"/><Relationship Id="rId4" Type="http://schemas.openxmlformats.org/officeDocument/2006/relationships/oleObject" Target="../embeddings/oleObject7.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48.jpeg"/><Relationship Id="rId4" Type="http://schemas.openxmlformats.org/officeDocument/2006/relationships/oleObject" Target="../embeddings/oleObject8.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48.jpeg"/><Relationship Id="rId4" Type="http://schemas.openxmlformats.org/officeDocument/2006/relationships/oleObject" Target="../embeddings/oleObject9.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hyperlink" Target="http://en.wikipedia.org/wiki/Open-world_assumption" TargetMode="External"/><Relationship Id="rId3" Type="http://schemas.openxmlformats.org/officeDocument/2006/relationships/image" Target="../media/image51.jpeg"/><Relationship Id="rId7" Type="http://schemas.openxmlformats.org/officeDocument/2006/relationships/hyperlink" Target="http://en.wikipedia.org/wiki/Closed-world_assumption"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en.wikipedia.org/wiki/Reductionism" TargetMode="External"/><Relationship Id="rId5" Type="http://schemas.openxmlformats.org/officeDocument/2006/relationships/hyperlink" Target="http://en.wikipedia.org/wiki/Inductive_reasoning" TargetMode="External"/><Relationship Id="rId10" Type="http://schemas.openxmlformats.org/officeDocument/2006/relationships/hyperlink" Target="http://en.wikipedia.org/wiki/Mathematical_induction" TargetMode="External"/><Relationship Id="rId4" Type="http://schemas.openxmlformats.org/officeDocument/2006/relationships/image" Target="../media/image52.jpeg"/><Relationship Id="rId9" Type="http://schemas.openxmlformats.org/officeDocument/2006/relationships/hyperlink" Target="http://en.wikipedia.org/wiki/Uncertainty"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hyperlink" Target="http://www.fsu.edu/~adult-ed/jenny/learning.html"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3.gif"/></Relationships>
</file>

<file path=ppt/slides/_rels/slide36.xml.rels><?xml version="1.0" encoding="UTF-8" standalone="yes"?>
<Relationships xmlns="http://schemas.openxmlformats.org/package/2006/relationships"><Relationship Id="rId3" Type="http://schemas.openxmlformats.org/officeDocument/2006/relationships/hyperlink" Target="http://www.fsu.edu/~adult-ed/jenny/learning.html"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gif"/></Relationships>
</file>

<file path=ppt/slides/_rels/slide37.xml.rels><?xml version="1.0" encoding="UTF-8" standalone="yes"?>
<Relationships xmlns="http://schemas.openxmlformats.org/package/2006/relationships"><Relationship Id="rId8" Type="http://schemas.openxmlformats.org/officeDocument/2006/relationships/hyperlink" Target="http://www.knowledgepassion.com/milo-process.html" TargetMode="External"/><Relationship Id="rId3" Type="http://schemas.openxmlformats.org/officeDocument/2006/relationships/image" Target="../media/image55.png"/><Relationship Id="rId7" Type="http://schemas.openxmlformats.org/officeDocument/2006/relationships/image" Target="../media/image59.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8.png"/><Relationship Id="rId11" Type="http://schemas.openxmlformats.org/officeDocument/2006/relationships/image" Target="../media/image60.png"/><Relationship Id="rId5" Type="http://schemas.openxmlformats.org/officeDocument/2006/relationships/image" Target="../media/image57.png"/><Relationship Id="rId10" Type="http://schemas.openxmlformats.org/officeDocument/2006/relationships/image" Target="../media/image54.png"/><Relationship Id="rId4" Type="http://schemas.openxmlformats.org/officeDocument/2006/relationships/image" Target="../media/image56.png"/><Relationship Id="rId9" Type="http://schemas.openxmlformats.org/officeDocument/2006/relationships/hyperlink" Target="http://www.doceo.co.uk/tools/knowing.htm"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www.businessdictionary.com/definition/theory-X-and-theory-Y.html"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1.gi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mailto:nancy.schneeloch@bridgeway.com" TargetMode="External"/><Relationship Id="rId3" Type="http://schemas.openxmlformats.org/officeDocument/2006/relationships/diagramData" Target="../diagrams/data1.xml"/><Relationship Id="rId7" Type="http://schemas.openxmlformats.org/officeDocument/2006/relationships/hyperlink" Target="mailto:buddy.garfinkle@bridgeway.com"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microsoft.com/office/2007/relationships/diagramDrawing" Target="../diagrams/drawing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43.xml.rels><?xml version="1.0" encoding="UTF-8" standalone="yes"?>
<Relationships xmlns="http://schemas.openxmlformats.org/package/2006/relationships"><Relationship Id="rId8" Type="http://schemas.openxmlformats.org/officeDocument/2006/relationships/package" Target="../embeddings/Microsoft_Office_PowerPoint_Slide3.sldx"/><Relationship Id="rId3" Type="http://schemas.openxmlformats.org/officeDocument/2006/relationships/notesSlide" Target="../notesSlides/notesSlide30.xml"/><Relationship Id="rId7" Type="http://schemas.openxmlformats.org/officeDocument/2006/relationships/image" Target="../media/image69.jpeg"/><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 Id="rId9" Type="http://schemas.openxmlformats.org/officeDocument/2006/relationships/package" Target="../embeddings/Microsoft_Office_PowerPoint_Slide4.sldx"/></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www.fsu.edu/~adult-ed/jenny/learning.html"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www.youtube.com/watch?v=V_fwKT7zAOc" TargetMode="Externa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cdc.gov/Other/disclaimer.html"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cdc.gov/Other/disclaimer.html"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77.jpeg"/><Relationship Id="rId13" Type="http://schemas.openxmlformats.org/officeDocument/2006/relationships/image" Target="../media/image82.jpeg"/><Relationship Id="rId3" Type="http://schemas.openxmlformats.org/officeDocument/2006/relationships/image" Target="../media/image74.png"/><Relationship Id="rId7" Type="http://schemas.openxmlformats.org/officeDocument/2006/relationships/image" Target="../media/image76.jpeg"/><Relationship Id="rId12" Type="http://schemas.openxmlformats.org/officeDocument/2006/relationships/image" Target="../media/image81.png"/><Relationship Id="rId2" Type="http://schemas.openxmlformats.org/officeDocument/2006/relationships/image" Target="../media/image4.wmf"/><Relationship Id="rId1" Type="http://schemas.openxmlformats.org/officeDocument/2006/relationships/slideLayout" Target="../slideLayouts/slideLayout2.xml"/><Relationship Id="rId6" Type="http://schemas.openxmlformats.org/officeDocument/2006/relationships/image" Target="../media/image75.jpeg"/><Relationship Id="rId11" Type="http://schemas.openxmlformats.org/officeDocument/2006/relationships/image" Target="../media/image80.jpeg"/><Relationship Id="rId5" Type="http://schemas.openxmlformats.org/officeDocument/2006/relationships/image" Target="../media/image10.jpeg"/><Relationship Id="rId10" Type="http://schemas.openxmlformats.org/officeDocument/2006/relationships/image" Target="../media/image79.jpeg"/><Relationship Id="rId4" Type="http://schemas.openxmlformats.org/officeDocument/2006/relationships/hyperlink" Target="http://www.google.com.sa/imgres?imgurl=http://starrcline.com/images/s_rubik-cube.jpg&amp;imgrefurl=http://starrcline.com/Problem-Solving-Strategies.htm&amp;usg=__ffoy1Y2sZUt7pz1Pr8eMK31BDg4=&amp;h=333&amp;w=500&amp;sz=82&amp;hl=ar&amp;start=3&amp;tbnid=FXxidKm4CJLXIM:&amp;tbnh=87&amp;tbnw=130&amp;prev=/images?q=problem+solving&amp;hl=ar" TargetMode="External"/><Relationship Id="rId9" Type="http://schemas.openxmlformats.org/officeDocument/2006/relationships/image" Target="../media/image78.jpeg"/></Relationships>
</file>

<file path=ppt/slides/_rels/slide6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86.jpeg"/><Relationship Id="rId4" Type="http://schemas.openxmlformats.org/officeDocument/2006/relationships/image" Target="../media/image85.jpeg"/></Relationships>
</file>

<file path=ppt/slides/_rels/slide64.xml.rels><?xml version="1.0" encoding="UTF-8" standalone="yes"?>
<Relationships xmlns="http://schemas.openxmlformats.org/package/2006/relationships"><Relationship Id="rId3" Type="http://schemas.openxmlformats.org/officeDocument/2006/relationships/hyperlink" Target="http://tomwhitby.wordpress.com/2013/05/03/pedagogy-vs-andragog"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hyperlink" Target="http://www.scoop.it/t/elearning123" TargetMode="External"/><Relationship Id="rId5" Type="http://schemas.openxmlformats.org/officeDocument/2006/relationships/hyperlink" Target="http://www.linkedin.com/groups/Andragogy-1848366?home=&amp;gid=1848366&amp;trk=anet_ug_hm" TargetMode="External"/><Relationship Id="rId4" Type="http://schemas.openxmlformats.org/officeDocument/2006/relationships/hyperlink" Target="http://drhaddox.hubpages.com/hub/Andragogy-and-Pedagogy-Defined-and-Compared" TargetMode="Externa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hyperlink" Target="http://www2.unescobkk.org/elib/publications/nonformal/M4.pdf" TargetMode="External"/><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69.xml.rels><?xml version="1.0" encoding="UTF-8" standalone="yes"?>
<Relationships xmlns="http://schemas.openxmlformats.org/package/2006/relationships"><Relationship Id="rId3" Type="http://schemas.openxmlformats.org/officeDocument/2006/relationships/hyperlink" Target="http://www.google.com.sa/imgres?imgurl=http://starrcline.com/images/s_rubik-cube.jpg&amp;imgrefurl=http://starrcline.com/Problem-Solving-Strategies.htm&amp;usg=__ffoy1Y2sZUt7pz1Pr8eMK31BDg4=&amp;h=333&amp;w=500&amp;sz=82&amp;hl=ar&amp;start=3&amp;tbnid=FXxidKm4CJLXIM:&amp;tbnh=87&amp;tbnw=130&amp;prev=/images?q=problem+solving&amp;hl=ar" TargetMode="External"/><Relationship Id="rId2" Type="http://schemas.openxmlformats.org/officeDocument/2006/relationships/image" Target="../media/image5.wmf"/><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89.jpeg"/><Relationship Id="rId7" Type="http://schemas.openxmlformats.org/officeDocument/2006/relationships/image" Target="../media/image91.jpeg"/><Relationship Id="rId2" Type="http://schemas.openxmlformats.org/officeDocument/2006/relationships/image" Target="../media/image5.wmf"/><Relationship Id="rId1" Type="http://schemas.openxmlformats.org/officeDocument/2006/relationships/slideLayout" Target="../slideLayouts/slideLayout2.xml"/><Relationship Id="rId6" Type="http://schemas.openxmlformats.org/officeDocument/2006/relationships/image" Target="../media/image90.jpeg"/><Relationship Id="rId5" Type="http://schemas.openxmlformats.org/officeDocument/2006/relationships/image" Target="../media/image10.jpeg"/><Relationship Id="rId4" Type="http://schemas.openxmlformats.org/officeDocument/2006/relationships/hyperlink" Target="http://www.google.com.sa/imgres?imgurl=http://starrcline.com/images/s_rubik-cube.jpg&amp;imgrefurl=http://starrcline.com/Problem-Solving-Strategies.htm&amp;usg=__ffoy1Y2sZUt7pz1Pr8eMK31BDg4=&amp;h=333&amp;w=500&amp;sz=82&amp;hl=ar&amp;start=3&amp;tbnid=FXxidKm4CJLXIM:&amp;tbnh=87&amp;tbnw=130&amp;prev=/images?q=problem+solving&amp;hl=ar" TargetMode="External"/></Relationships>
</file>

<file path=ppt/slides/_rels/slide7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hyperlink" Target="http://www.sunrisepage.com/manage/decision.htm" TargetMode="External"/><Relationship Id="rId5" Type="http://schemas.openxmlformats.org/officeDocument/2006/relationships/image" Target="../media/image10.jpeg"/><Relationship Id="rId4" Type="http://schemas.openxmlformats.org/officeDocument/2006/relationships/hyperlink" Target="http://www.google.com.sa/imgres?imgurl=http://starrcline.com/images/s_rubik-cube.jpg&amp;imgrefurl=http://starrcline.com/Problem-Solving-Strategies.htm&amp;usg=__ffoy1Y2sZUt7pz1Pr8eMK31BDg4=&amp;h=333&amp;w=500&amp;sz=82&amp;hl=ar&amp;start=3&amp;tbnid=FXxidKm4CJLXIM:&amp;tbnh=87&amp;tbnw=130&amp;prev=/images?q=problem+solving&amp;hl=ar" TargetMode="External"/></Relationships>
</file>

<file path=ppt/slides/_rels/slide72.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image" Target="../media/image5.wmf"/><Relationship Id="rId7" Type="http://schemas.openxmlformats.org/officeDocument/2006/relationships/image" Target="../media/image93.jpe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hyperlink" Target="http://www.asa3.org/ASA/education/think/methods.htm" TargetMode="External"/><Relationship Id="rId5" Type="http://schemas.openxmlformats.org/officeDocument/2006/relationships/image" Target="../media/image10.jpeg"/><Relationship Id="rId4" Type="http://schemas.openxmlformats.org/officeDocument/2006/relationships/hyperlink" Target="http://www.google.com.sa/imgres?imgurl=http://starrcline.com/images/s_rubik-cube.jpg&amp;imgrefurl=http://starrcline.com/Problem-Solving-Strategies.htm&amp;usg=__ffoy1Y2sZUt7pz1Pr8eMK31BDg4=&amp;h=333&amp;w=500&amp;sz=82&amp;hl=ar&amp;start=3&amp;tbnid=FXxidKm4CJLXIM:&amp;tbnh=87&amp;tbnw=130&amp;prev=/images?q=problem+solving&amp;hl=ar"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5.wmf"/><Relationship Id="rId7" Type="http://schemas.openxmlformats.org/officeDocument/2006/relationships/image" Target="../media/image95.jpe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hyperlink" Target="http://www.asa3.org/ASA/education/think/methods.htm" TargetMode="External"/><Relationship Id="rId5" Type="http://schemas.openxmlformats.org/officeDocument/2006/relationships/image" Target="../media/image10.jpeg"/><Relationship Id="rId4" Type="http://schemas.openxmlformats.org/officeDocument/2006/relationships/hyperlink" Target="http://www.google.com.sa/imgres?imgurl=http://starrcline.com/images/s_rubik-cube.jpg&amp;imgrefurl=http://starrcline.com/Problem-Solving-Strategies.htm&amp;usg=__ffoy1Y2sZUt7pz1Pr8eMK31BDg4=&amp;h=333&amp;w=500&amp;sz=82&amp;hl=ar&amp;start=3&amp;tbnid=FXxidKm4CJLXIM:&amp;tbnh=87&amp;tbnw=130&amp;prev=/images?q=problem+solving&amp;hl=ar" TargetMode="External"/></Relationships>
</file>

<file path=ppt/slides/_rels/slide74.xml.rels><?xml version="1.0" encoding="UTF-8" standalone="yes"?>
<Relationships xmlns="http://schemas.openxmlformats.org/package/2006/relationships"><Relationship Id="rId3" Type="http://schemas.openxmlformats.org/officeDocument/2006/relationships/image" Target="../media/image96.gif"/><Relationship Id="rId2" Type="http://schemas.openxmlformats.org/officeDocument/2006/relationships/hyperlink" Target="https://www.google.com.sa/search?q=demonstration+method&amp;espv" TargetMode="Externa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jpeg"/></Relationships>
</file>

<file path=ppt/slides/_rels/slide76.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2.xml"/><Relationship Id="rId6" Type="http://schemas.openxmlformats.org/officeDocument/2006/relationships/image" Target="../media/image105.jpeg"/><Relationship Id="rId5" Type="http://schemas.openxmlformats.org/officeDocument/2006/relationships/image" Target="../media/image104.jpeg"/><Relationship Id="rId4" Type="http://schemas.openxmlformats.org/officeDocument/2006/relationships/image" Target="../media/image103.jpeg"/></Relationships>
</file>

<file path=ppt/slides/_rels/slide7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8" Type="http://schemas.openxmlformats.org/officeDocument/2006/relationships/image" Target="../media/image106.jpeg"/><Relationship Id="rId3" Type="http://schemas.openxmlformats.org/officeDocument/2006/relationships/hyperlink" Target="http://www.linkedin.com/groups?home=&amp;gid=2767130&amp;trk=anet_ug_hm" TargetMode="External"/><Relationship Id="rId7" Type="http://schemas.openxmlformats.org/officeDocument/2006/relationships/image" Target="../media/image78.jpe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hyperlink" Target="http://www.linkedin.com/groups?gid=2767130&amp;mostPopular=&amp;trk=tyah&amp;trkInfo=tas:Ice%20Breakers,idx:2-1-2" TargetMode="External"/><Relationship Id="rId4" Type="http://schemas.openxmlformats.org/officeDocument/2006/relationships/hyperlink" Target="http://www.linkedin.com/" TargetMode="External"/><Relationship Id="rId9" Type="http://schemas.openxmlformats.org/officeDocument/2006/relationships/image" Target="../media/image76.jpeg"/></Relationships>
</file>

<file path=ppt/slides/_rels/slide79.xml.rels><?xml version="1.0" encoding="UTF-8" standalone="yes"?>
<Relationships xmlns="http://schemas.openxmlformats.org/package/2006/relationships"><Relationship Id="rId3" Type="http://schemas.openxmlformats.org/officeDocument/2006/relationships/hyperlink" Target="http://www.programasejogos.net/download_gratis/arcade-race"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hyperlink" Target="https://www.facebook.com/anthony.d.champagne" TargetMode="External"/><Relationship Id="rId5" Type="http://schemas.openxmlformats.org/officeDocument/2006/relationships/image" Target="../media/image76.jpeg"/><Relationship Id="rId4" Type="http://schemas.openxmlformats.org/officeDocument/2006/relationships/image" Target="../media/image107.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http://www.linkedin.com/groups?home=&amp;gid=2767130&amp;trk=anet_ug_hm" TargetMode="External"/><Relationship Id="rId7" Type="http://schemas.openxmlformats.org/officeDocument/2006/relationships/image" Target="../media/image108.jpe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78.jpeg"/><Relationship Id="rId5" Type="http://schemas.openxmlformats.org/officeDocument/2006/relationships/hyperlink" Target="http://www.linkedin.com/groups?gid=2767130&amp;mostPopular=&amp;trk=tyah&amp;trkInfo=tas:Ice%20Breakers,idx:2-1-2" TargetMode="External"/><Relationship Id="rId4" Type="http://schemas.openxmlformats.org/officeDocument/2006/relationships/hyperlink" Target="http://www.linkedin.com/" TargetMode="External"/></Relationships>
</file>

<file path=ppt/slides/_rels/slide8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108.jpe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113.jpeg"/><Relationship Id="rId4" Type="http://schemas.openxmlformats.org/officeDocument/2006/relationships/image" Target="../media/image112.jpeg"/></Relationships>
</file>

<file path=ppt/slides/_rels/slide87.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115.jpe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package" Target="../embeddings/Microsoft_Office_PowerPoint_Slide5.sldx"/><Relationship Id="rId4" Type="http://schemas.openxmlformats.org/officeDocument/2006/relationships/image" Target="../media/image117.jpe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119.png"/></Relationships>
</file>

<file path=ppt/slides/_rels/slide94.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rrowheads="1"/>
          </p:cNvSpPr>
          <p:nvPr>
            <p:ph type="title"/>
          </p:nvPr>
        </p:nvSpPr>
        <p:spPr>
          <a:xfrm>
            <a:off x="2214546" y="642918"/>
            <a:ext cx="4500593" cy="714380"/>
          </a:xfrm>
        </p:spPr>
        <p:style>
          <a:lnRef idx="3">
            <a:schemeClr val="lt1"/>
          </a:lnRef>
          <a:fillRef idx="1">
            <a:schemeClr val="dk1"/>
          </a:fillRef>
          <a:effectRef idx="1">
            <a:schemeClr val="dk1"/>
          </a:effectRef>
          <a:fontRef idx="minor">
            <a:schemeClr val="lt1"/>
          </a:fontRef>
        </p:style>
        <p:txBody>
          <a:bodyPr/>
          <a:lstStyle/>
          <a:p>
            <a:pPr algn="ctr" rtl="0"/>
            <a:r>
              <a:rPr lang="en-US" sz="1200" dirty="0" smtClean="0"/>
              <a:t>KINGDOM OF SAUDI ARABIA</a:t>
            </a:r>
            <a:br>
              <a:rPr lang="en-US" sz="1200" dirty="0" smtClean="0"/>
            </a:br>
            <a:r>
              <a:rPr lang="en-US" sz="1200" dirty="0" smtClean="0"/>
              <a:t>MINISTRY OF HIGHER EDUCTION</a:t>
            </a:r>
            <a:br>
              <a:rPr lang="en-US" sz="1200" dirty="0" smtClean="0"/>
            </a:br>
            <a:r>
              <a:rPr lang="en-US" sz="1200" dirty="0" smtClean="0"/>
              <a:t>KING SAUD UNIVERSITY \ CAMS DEPARTMENT\ HE   </a:t>
            </a:r>
          </a:p>
        </p:txBody>
      </p:sp>
      <p:sp>
        <p:nvSpPr>
          <p:cNvPr id="182275" name="Rectangle 3"/>
          <p:cNvSpPr>
            <a:spLocks noGrp="1" noRot="1" noChangeArrowheads="1"/>
          </p:cNvSpPr>
          <p:nvPr>
            <p:ph type="body" idx="1"/>
          </p:nvPr>
        </p:nvSpPr>
        <p:spPr>
          <a:xfrm>
            <a:off x="214282" y="1500174"/>
            <a:ext cx="8715436" cy="4809146"/>
          </a:xfrm>
        </p:spPr>
        <p:style>
          <a:lnRef idx="3">
            <a:schemeClr val="lt1"/>
          </a:lnRef>
          <a:fillRef idx="1">
            <a:schemeClr val="dk1"/>
          </a:fillRef>
          <a:effectRef idx="1">
            <a:schemeClr val="dk1"/>
          </a:effectRef>
          <a:fontRef idx="minor">
            <a:schemeClr val="lt1"/>
          </a:fontRef>
        </p:style>
        <p:txBody>
          <a:bodyPr/>
          <a:lstStyle/>
          <a:p>
            <a:pPr marL="0" indent="0" algn="ctr" rtl="0">
              <a:buNone/>
            </a:pPr>
            <a:r>
              <a:rPr lang="en-US" sz="2400" b="1" dirty="0" smtClean="0">
                <a:latin typeface="Bodoni MT Black" pitchFamily="18" charset="0"/>
              </a:rPr>
              <a:t>JOHALI_CHS385_MoHE2014_2017</a:t>
            </a:r>
          </a:p>
          <a:p>
            <a:pPr marL="0" indent="0" algn="ctr" rtl="0">
              <a:buNone/>
            </a:pPr>
            <a:r>
              <a:rPr lang="en-US" sz="2800" b="1" dirty="0" smtClean="0">
                <a:latin typeface="Bodoni MT Black" pitchFamily="18" charset="0"/>
              </a:rPr>
              <a:t>METHODOLY OF HEALTH EDUCATION</a:t>
            </a:r>
          </a:p>
          <a:p>
            <a:pPr algn="ctr" rtl="0"/>
            <a:endParaRPr lang="en-US" sz="2400" b="1" dirty="0" smtClean="0">
              <a:latin typeface="Bodoni MT Black" pitchFamily="18" charset="0"/>
            </a:endParaRPr>
          </a:p>
          <a:p>
            <a:pPr algn="ctr" rtl="0">
              <a:buNone/>
            </a:pPr>
            <a:endParaRPr lang="en-US" sz="2400" b="1" dirty="0" smtClean="0">
              <a:latin typeface="Bodoni MT Black" pitchFamily="18" charset="0"/>
            </a:endParaRPr>
          </a:p>
          <a:p>
            <a:pPr algn="ctr" rtl="0">
              <a:buNone/>
            </a:pPr>
            <a:endParaRPr lang="en-US" sz="1200" b="1" i="1" dirty="0" smtClean="0">
              <a:latin typeface="Bodoni MT Black" pitchFamily="18" charset="0"/>
            </a:endParaRPr>
          </a:p>
          <a:p>
            <a:pPr algn="ctr" rtl="0">
              <a:buNone/>
            </a:pPr>
            <a:endParaRPr lang="en-US" sz="2000" b="1" i="1" dirty="0" smtClean="0">
              <a:latin typeface="Bodoni MT Black" pitchFamily="18" charset="0"/>
            </a:endParaRPr>
          </a:p>
          <a:p>
            <a:pPr algn="ctr" rtl="0">
              <a:buNone/>
            </a:pPr>
            <a:endParaRPr lang="en-US" sz="2000" b="1" i="1" dirty="0" smtClean="0">
              <a:latin typeface="Bodoni MT Black" pitchFamily="18" charset="0"/>
            </a:endParaRPr>
          </a:p>
          <a:p>
            <a:pPr algn="ctr" rtl="0">
              <a:buNone/>
            </a:pPr>
            <a:endParaRPr lang="en-US" sz="2000" b="1" i="1" dirty="0" smtClean="0">
              <a:latin typeface="Bodoni MT Black" pitchFamily="18" charset="0"/>
            </a:endParaRPr>
          </a:p>
          <a:p>
            <a:pPr algn="ctr" rtl="0">
              <a:buNone/>
            </a:pPr>
            <a:endParaRPr lang="en-US" sz="1200" b="1" i="1" dirty="0" smtClean="0">
              <a:latin typeface="Bodoni MT Black" pitchFamily="18" charset="0"/>
            </a:endParaRPr>
          </a:p>
          <a:p>
            <a:pPr algn="ctr" rtl="0">
              <a:buNone/>
            </a:pPr>
            <a:r>
              <a:rPr lang="en-US" sz="2000" b="1" i="1" dirty="0" smtClean="0">
                <a:latin typeface="Bodoni MT Black" pitchFamily="18" charset="0"/>
              </a:rPr>
              <a:t>Remember by “ Promote and Help Others To …….. ?  </a:t>
            </a:r>
            <a:endParaRPr lang="en-US" sz="2400" b="1" dirty="0" smtClean="0">
              <a:latin typeface="Bodoni MT Black" pitchFamily="18" charset="0"/>
            </a:endParaRPr>
          </a:p>
        </p:txBody>
      </p:sp>
      <p:sp>
        <p:nvSpPr>
          <p:cNvPr id="16" name="عنصر نائب للتاريخ 15"/>
          <p:cNvSpPr>
            <a:spLocks noGrp="1"/>
          </p:cNvSpPr>
          <p:nvPr>
            <p:ph type="dt" sz="half" idx="10"/>
          </p:nvPr>
        </p:nvSpPr>
        <p:spPr/>
        <p:txBody>
          <a:bodyPr/>
          <a:lstStyle/>
          <a:p>
            <a:r>
              <a:rPr lang="ar-SA" smtClean="0"/>
              <a:t>JohaliMoHE2017</a:t>
            </a:r>
            <a:endParaRPr lang="en-US" dirty="0"/>
          </a:p>
        </p:txBody>
      </p:sp>
      <p:sp>
        <p:nvSpPr>
          <p:cNvPr id="12" name="عنصر نائب للتذييل 4"/>
          <p:cNvSpPr>
            <a:spLocks noGrp="1"/>
          </p:cNvSpPr>
          <p:nvPr>
            <p:ph type="ftr" sz="quarter" idx="11"/>
          </p:nvPr>
        </p:nvSpPr>
        <p:spPr>
          <a:xfrm>
            <a:off x="3429000" y="6388101"/>
            <a:ext cx="2895600" cy="327047"/>
          </a:xfrm>
        </p:spPr>
        <p:txBody>
          <a:bodyPr/>
          <a:lstStyle/>
          <a:p>
            <a:r>
              <a:rPr lang="en-US" smtClean="0"/>
              <a:t>CHS385</a:t>
            </a:r>
            <a:endParaRPr lang="en-US" dirty="0"/>
          </a:p>
        </p:txBody>
      </p:sp>
      <p:sp>
        <p:nvSpPr>
          <p:cNvPr id="13" name="عنصر نائب لرقم الشريحة 5"/>
          <p:cNvSpPr>
            <a:spLocks noGrp="1"/>
          </p:cNvSpPr>
          <p:nvPr>
            <p:ph type="sldNum" sz="quarter" idx="12"/>
          </p:nvPr>
        </p:nvSpPr>
        <p:spPr/>
        <p:txBody>
          <a:bodyPr/>
          <a:lstStyle/>
          <a:p>
            <a:fld id="{54EFE01F-2A90-4F95-8156-3112546C6D71}" type="slidenum">
              <a:rPr lang="ar-SA" smtClean="0"/>
              <a:pPr/>
              <a:t>1</a:t>
            </a:fld>
            <a:endParaRPr lang="en-US" dirty="0"/>
          </a:p>
        </p:txBody>
      </p:sp>
      <p:pic>
        <p:nvPicPr>
          <p:cNvPr id="6152" name="Picture 5" descr="BD04972_"/>
          <p:cNvPicPr>
            <a:picLocks noChangeAspect="1" noChangeArrowheads="1"/>
          </p:cNvPicPr>
          <p:nvPr/>
        </p:nvPicPr>
        <p:blipFill>
          <a:blip r:embed="rId3" cstate="print"/>
          <a:srcRect/>
          <a:stretch>
            <a:fillRect/>
          </a:stretch>
        </p:blipFill>
        <p:spPr bwMode="auto">
          <a:xfrm>
            <a:off x="3000364" y="3343312"/>
            <a:ext cx="2867780" cy="1800200"/>
          </a:xfrm>
          <a:prstGeom prst="rect">
            <a:avLst/>
          </a:prstGeom>
          <a:noFill/>
          <a:ln w="9525">
            <a:noFill/>
            <a:miter lim="800000"/>
            <a:headEnd/>
            <a:tailEnd/>
          </a:ln>
        </p:spPr>
      </p:pic>
      <p:sp>
        <p:nvSpPr>
          <p:cNvPr id="182279" name="Rectangle 7"/>
          <p:cNvSpPr>
            <a:spLocks noChangeArrowheads="1"/>
          </p:cNvSpPr>
          <p:nvPr/>
        </p:nvSpPr>
        <p:spPr bwMode="auto">
          <a:xfrm>
            <a:off x="1907704" y="5877272"/>
            <a:ext cx="5740400" cy="288032"/>
          </a:xfrm>
          <a:prstGeom prst="rect">
            <a:avLst/>
          </a:prstGeom>
          <a:noFill/>
          <a:ln w="9525">
            <a:noFill/>
            <a:miter lim="800000"/>
            <a:headEnd/>
            <a:tailEnd/>
          </a:ln>
          <a:effectLst/>
        </p:spPr>
        <p:txBody>
          <a:bodyPr anchor="ctr" anchorCtr="1"/>
          <a:lstStyle/>
          <a:p>
            <a:pPr algn="l" rtl="0">
              <a:defRPr/>
            </a:pPr>
            <a:r>
              <a:rPr lang="en-US" dirty="0">
                <a:solidFill>
                  <a:schemeClr val="tx2"/>
                </a:solidFill>
                <a:effectLst>
                  <a:outerShdw blurRad="38100" dist="38100" dir="2700000" algn="tl">
                    <a:srgbClr val="000000"/>
                  </a:outerShdw>
                </a:effectLst>
                <a:latin typeface="Arial Black" pitchFamily="34" charset="0"/>
                <a:cs typeface="Monotype Koufi" pitchFamily="2" charset="-78"/>
              </a:rPr>
              <a:t>EISA  ALI JOHALI      </a:t>
            </a:r>
            <a:r>
              <a:rPr lang="ar-SA" sz="2400" b="1" dirty="0">
                <a:solidFill>
                  <a:schemeClr val="tx2"/>
                </a:solidFill>
                <a:effectLst>
                  <a:outerShdw blurRad="38100" dist="38100" dir="2700000" algn="tl">
                    <a:srgbClr val="000000"/>
                  </a:outerShdw>
                </a:effectLst>
                <a:latin typeface="Arial Black" pitchFamily="34" charset="0"/>
                <a:cs typeface="Monotype Koufi" pitchFamily="2" charset="-78"/>
              </a:rPr>
              <a:t>عيسى بن علي </a:t>
            </a:r>
            <a:r>
              <a:rPr lang="ar-SA" sz="2400" b="1" dirty="0" err="1">
                <a:solidFill>
                  <a:schemeClr val="tx2"/>
                </a:solidFill>
                <a:effectLst>
                  <a:outerShdw blurRad="38100" dist="38100" dir="2700000" algn="tl">
                    <a:srgbClr val="000000"/>
                  </a:outerShdw>
                </a:effectLst>
                <a:latin typeface="Arial Black" pitchFamily="34" charset="0"/>
                <a:cs typeface="Monotype Koufi" pitchFamily="2" charset="-78"/>
              </a:rPr>
              <a:t>الجوحلي</a:t>
            </a:r>
            <a:r>
              <a:rPr lang="en-US" sz="2800" b="1" dirty="0">
                <a:solidFill>
                  <a:schemeClr val="tx2"/>
                </a:solidFill>
                <a:effectLst>
                  <a:outerShdw blurRad="38100" dist="38100" dir="2700000" algn="tl">
                    <a:srgbClr val="000000"/>
                  </a:outerShdw>
                </a:effectLst>
                <a:latin typeface="Arial Black" pitchFamily="34" charset="0"/>
                <a:cs typeface="Monotype Koufi" pitchFamily="2" charset="-78"/>
              </a:rPr>
              <a:t>  </a:t>
            </a:r>
          </a:p>
        </p:txBody>
      </p:sp>
      <p:pic>
        <p:nvPicPr>
          <p:cNvPr id="6157" name="Picture 10" descr="C:\Users\ejohali\Pictures\Header_02[1].jpg"/>
          <p:cNvPicPr preferRelativeResize="0">
            <a:picLocks noChangeArrowheads="1"/>
          </p:cNvPicPr>
          <p:nvPr/>
        </p:nvPicPr>
        <p:blipFill>
          <a:blip r:embed="rId4" cstate="print"/>
          <a:srcRect l="43294"/>
          <a:stretch>
            <a:fillRect/>
          </a:stretch>
        </p:blipFill>
        <p:spPr bwMode="auto">
          <a:xfrm>
            <a:off x="0" y="0"/>
            <a:ext cx="1643042" cy="857232"/>
          </a:xfrm>
          <a:prstGeom prst="rect">
            <a:avLst/>
          </a:prstGeom>
          <a:noFill/>
          <a:ln w="9525">
            <a:noFill/>
            <a:miter lim="800000"/>
            <a:headEnd/>
            <a:tailEnd/>
          </a:ln>
        </p:spPr>
      </p:pic>
      <p:sp>
        <p:nvSpPr>
          <p:cNvPr id="14" name="Rectangle 7"/>
          <p:cNvSpPr>
            <a:spLocks noChangeArrowheads="1"/>
          </p:cNvSpPr>
          <p:nvPr/>
        </p:nvSpPr>
        <p:spPr bwMode="auto">
          <a:xfrm>
            <a:off x="2714611" y="-24"/>
            <a:ext cx="3500463" cy="549274"/>
          </a:xfrm>
          <a:prstGeom prst="rect">
            <a:avLst/>
          </a:prstGeom>
          <a:ln>
            <a:headEnd/>
            <a:tailEnd/>
          </a:ln>
        </p:spPr>
        <p:style>
          <a:lnRef idx="2">
            <a:schemeClr val="dk1"/>
          </a:lnRef>
          <a:fillRef idx="1">
            <a:schemeClr val="lt1"/>
          </a:fillRef>
          <a:effectRef idx="0">
            <a:schemeClr val="dk1"/>
          </a:effectRef>
          <a:fontRef idx="minor">
            <a:schemeClr val="dk1"/>
          </a:fontRef>
        </p:style>
        <p:txBody>
          <a:bodyPr anchor="ctr"/>
          <a:lstStyle/>
          <a:p>
            <a:pPr algn="ctr">
              <a:defRPr/>
            </a:pPr>
            <a:r>
              <a:rPr lang="ar-SA" sz="32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32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sp>
        <p:nvSpPr>
          <p:cNvPr id="17" name="مستطيل 16"/>
          <p:cNvSpPr/>
          <p:nvPr/>
        </p:nvSpPr>
        <p:spPr>
          <a:xfrm>
            <a:off x="357158" y="4357694"/>
            <a:ext cx="2571768" cy="58477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rtl="0"/>
            <a:r>
              <a:rPr lang="en-US" sz="1600" b="1" i="1" dirty="0" smtClean="0">
                <a:latin typeface="Arial Black" pitchFamily="34" charset="0"/>
              </a:rPr>
              <a:t>From book –black board  10% HE </a:t>
            </a:r>
            <a:endParaRPr lang="ar-SA" sz="1600" b="1" i="1" dirty="0">
              <a:latin typeface="Arial Black" pitchFamily="34" charset="0"/>
            </a:endParaRPr>
          </a:p>
        </p:txBody>
      </p:sp>
      <p:sp>
        <p:nvSpPr>
          <p:cNvPr id="19" name="مستطيل 18"/>
          <p:cNvSpPr/>
          <p:nvPr/>
        </p:nvSpPr>
        <p:spPr>
          <a:xfrm>
            <a:off x="5857884" y="4429132"/>
            <a:ext cx="3000396" cy="58477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rtl="0"/>
            <a:r>
              <a:rPr lang="en-US" sz="1600" b="1" i="1" dirty="0" smtClean="0">
                <a:latin typeface="Arial Black" pitchFamily="34" charset="0"/>
              </a:rPr>
              <a:t>Smart &amp; e-board  </a:t>
            </a:r>
          </a:p>
          <a:p>
            <a:pPr algn="ctr" rtl="0"/>
            <a:r>
              <a:rPr lang="en-US" sz="1600" b="1" i="1" dirty="0" smtClean="0">
                <a:latin typeface="Arial Black" pitchFamily="34" charset="0"/>
              </a:rPr>
              <a:t>The ZD Holistic HEM </a:t>
            </a:r>
            <a:endParaRPr lang="ar-SA" sz="1600" dirty="0"/>
          </a:p>
        </p:txBody>
      </p:sp>
      <p:pic>
        <p:nvPicPr>
          <p:cNvPr id="3" name="Picture 4" descr="http://colleges.ksu.edu.sa/Arabic%20Colleges/AppliedMedicalSciences/ComenetyHealthSciencesDepartment/images/bnr%205.jpg"/>
          <p:cNvPicPr>
            <a:picLocks noChangeAspect="1" noChangeArrowheads="1"/>
          </p:cNvPicPr>
          <p:nvPr/>
        </p:nvPicPr>
        <p:blipFill>
          <a:blip r:embed="rId5" cstate="print"/>
          <a:srcRect/>
          <a:stretch>
            <a:fillRect/>
          </a:stretch>
        </p:blipFill>
        <p:spPr bwMode="auto">
          <a:xfrm>
            <a:off x="7358082" y="0"/>
            <a:ext cx="1643042" cy="785794"/>
          </a:xfrm>
          <a:prstGeom prst="rect">
            <a:avLst/>
          </a:prstGeom>
          <a:noFill/>
        </p:spPr>
      </p:pic>
      <p:sp useBgFill="1">
        <p:nvSpPr>
          <p:cNvPr id="21" name="سهم مسنن إلى اليمين 20"/>
          <p:cNvSpPr/>
          <p:nvPr/>
        </p:nvSpPr>
        <p:spPr>
          <a:xfrm>
            <a:off x="928662" y="5157192"/>
            <a:ext cx="7286676" cy="72008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en-US" sz="2000" b="1" i="1" dirty="0" err="1" smtClean="0">
                <a:latin typeface="Arial Black" pitchFamily="34" charset="0"/>
              </a:rPr>
              <a:t>Johali</a:t>
            </a:r>
            <a:r>
              <a:rPr lang="en-US" sz="2000" b="1" i="1" dirty="0" smtClean="0">
                <a:latin typeface="Arial Black" pitchFamily="34" charset="0"/>
              </a:rPr>
              <a:t>  3</a:t>
            </a:r>
            <a:r>
              <a:rPr lang="en-US" sz="2000" b="1" i="1" baseline="30000" dirty="0" smtClean="0">
                <a:latin typeface="Arial Black" pitchFamily="34" charset="0"/>
              </a:rPr>
              <a:t>rd</a:t>
            </a:r>
            <a:r>
              <a:rPr lang="en-US" sz="2000" b="1" i="1" dirty="0" smtClean="0">
                <a:latin typeface="Arial Black" pitchFamily="34" charset="0"/>
              </a:rPr>
              <a:t> Step To  ZD Holistic HEP      </a:t>
            </a:r>
            <a:endParaRPr lang="ar-SA" sz="2000" b="1" i="1" dirty="0">
              <a:latin typeface="Arial Black" pitchFamily="34" charset="0"/>
            </a:endParaRPr>
          </a:p>
        </p:txBody>
      </p:sp>
      <p:pic>
        <p:nvPicPr>
          <p:cNvPr id="18" name="Picture 30" descr="MCj04247500000[1]"/>
          <p:cNvPicPr>
            <a:picLocks noChangeAspect="1" noChangeArrowheads="1"/>
          </p:cNvPicPr>
          <p:nvPr/>
        </p:nvPicPr>
        <p:blipFill>
          <a:blip r:embed="rId6" cstate="print"/>
          <a:srcRect/>
          <a:stretch>
            <a:fillRect/>
          </a:stretch>
        </p:blipFill>
        <p:spPr bwMode="auto">
          <a:xfrm>
            <a:off x="1115616" y="2640902"/>
            <a:ext cx="1027492" cy="500066"/>
          </a:xfrm>
          <a:prstGeom prst="rect">
            <a:avLst/>
          </a:prstGeom>
          <a:noFill/>
        </p:spPr>
      </p:pic>
      <p:pic>
        <p:nvPicPr>
          <p:cNvPr id="22" name="Picture 4" descr="MCj02380440000[1]"/>
          <p:cNvPicPr>
            <a:picLocks noChangeAspect="1" noChangeArrowheads="1"/>
          </p:cNvPicPr>
          <p:nvPr/>
        </p:nvPicPr>
        <p:blipFill>
          <a:blip r:embed="rId7" cstate="print"/>
          <a:srcRect r="15385"/>
          <a:stretch>
            <a:fillRect/>
          </a:stretch>
        </p:blipFill>
        <p:spPr bwMode="auto">
          <a:xfrm>
            <a:off x="6072198" y="3865608"/>
            <a:ext cx="555072" cy="571504"/>
          </a:xfrm>
          <a:prstGeom prst="rect">
            <a:avLst/>
          </a:prstGeom>
          <a:noFill/>
        </p:spPr>
      </p:pic>
      <p:sp>
        <p:nvSpPr>
          <p:cNvPr id="23" name="مستطيل 22"/>
          <p:cNvSpPr/>
          <p:nvPr/>
        </p:nvSpPr>
        <p:spPr>
          <a:xfrm>
            <a:off x="5868144" y="2894747"/>
            <a:ext cx="857256" cy="24622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1000" dirty="0" smtClean="0"/>
              <a:t>BSCCTPS</a:t>
            </a:r>
            <a:endParaRPr lang="ar-SA" sz="1000" dirty="0"/>
          </a:p>
        </p:txBody>
      </p:sp>
      <p:pic>
        <p:nvPicPr>
          <p:cNvPr id="111618" name="Picture 2" descr="Teaching : business man analyzing problem and root cause by writing question what, where, when, why, who and how"/>
          <p:cNvPicPr>
            <a:picLocks noChangeAspect="1" noChangeArrowheads="1"/>
          </p:cNvPicPr>
          <p:nvPr/>
        </p:nvPicPr>
        <p:blipFill>
          <a:blip r:embed="rId8" cstate="print"/>
          <a:srcRect/>
          <a:stretch>
            <a:fillRect/>
          </a:stretch>
        </p:blipFill>
        <p:spPr bwMode="auto">
          <a:xfrm>
            <a:off x="3857620" y="2500306"/>
            <a:ext cx="855546" cy="649303"/>
          </a:xfrm>
          <a:prstGeom prst="rect">
            <a:avLst/>
          </a:prstGeom>
          <a:noFill/>
        </p:spPr>
      </p:pic>
      <p:sp>
        <p:nvSpPr>
          <p:cNvPr id="24" name="مستطيل 23"/>
          <p:cNvSpPr/>
          <p:nvPr/>
        </p:nvSpPr>
        <p:spPr>
          <a:xfrm>
            <a:off x="3718164" y="3182779"/>
            <a:ext cx="1285884" cy="24622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tabLst>
                <a:tab pos="1077913" algn="l"/>
              </a:tabLst>
            </a:pPr>
            <a:r>
              <a:rPr lang="en-US" sz="1000" dirty="0" smtClean="0"/>
              <a:t>6 Self Scientists </a:t>
            </a:r>
            <a:endParaRPr lang="ar-SA" sz="1000" dirty="0"/>
          </a:p>
        </p:txBody>
      </p:sp>
      <p:pic>
        <p:nvPicPr>
          <p:cNvPr id="111620" name="Picture 4" descr="Teaching : Six year old boy surrounded by piles of books isolated against a white background Stock Photo"/>
          <p:cNvPicPr>
            <a:picLocks noChangeAspect="1" noChangeArrowheads="1"/>
          </p:cNvPicPr>
          <p:nvPr/>
        </p:nvPicPr>
        <p:blipFill>
          <a:blip r:embed="rId9" cstate="print"/>
          <a:srcRect/>
          <a:stretch>
            <a:fillRect/>
          </a:stretch>
        </p:blipFill>
        <p:spPr bwMode="auto">
          <a:xfrm>
            <a:off x="899592" y="3140968"/>
            <a:ext cx="1457830" cy="809632"/>
          </a:xfrm>
          <a:prstGeom prst="rect">
            <a:avLst/>
          </a:prstGeom>
          <a:noFill/>
        </p:spPr>
      </p:pic>
      <p:sp>
        <p:nvSpPr>
          <p:cNvPr id="25" name="مستطيل 24"/>
          <p:cNvSpPr/>
          <p:nvPr/>
        </p:nvSpPr>
        <p:spPr>
          <a:xfrm>
            <a:off x="416700" y="3907041"/>
            <a:ext cx="2512226" cy="307777"/>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sz="1400" dirty="0" smtClean="0">
                <a:ln>
                  <a:solidFill>
                    <a:schemeClr val="tx1"/>
                  </a:solidFill>
                </a:ln>
                <a:solidFill>
                  <a:schemeClr val="tx1"/>
                </a:solidFill>
                <a:hlinkClick r:id="rId10"/>
              </a:rPr>
              <a:t>Six year old boy surrounded..</a:t>
            </a:r>
            <a:endParaRPr lang="ar-SA" sz="1400" dirty="0">
              <a:ln>
                <a:solidFill>
                  <a:schemeClr val="tx1"/>
                </a:solidFill>
              </a:ln>
              <a:solidFill>
                <a:schemeClr val="tx1"/>
              </a:solidFill>
            </a:endParaRPr>
          </a:p>
        </p:txBody>
      </p:sp>
      <p:pic>
        <p:nvPicPr>
          <p:cNvPr id="111622" name="Picture 6" descr="Teaching : E-Learning Concept in abstract  background"/>
          <p:cNvPicPr>
            <a:picLocks noChangeAspect="1" noChangeArrowheads="1"/>
          </p:cNvPicPr>
          <p:nvPr/>
        </p:nvPicPr>
        <p:blipFill>
          <a:blip r:embed="rId11" cstate="print"/>
          <a:srcRect/>
          <a:stretch>
            <a:fillRect/>
          </a:stretch>
        </p:blipFill>
        <p:spPr bwMode="auto">
          <a:xfrm>
            <a:off x="8001024" y="2928934"/>
            <a:ext cx="857256" cy="1236427"/>
          </a:xfrm>
          <a:prstGeom prst="rect">
            <a:avLst/>
          </a:prstGeom>
          <a:noFill/>
        </p:spPr>
      </p:pic>
      <p:sp>
        <p:nvSpPr>
          <p:cNvPr id="26" name="مستطيل 25"/>
          <p:cNvSpPr/>
          <p:nvPr/>
        </p:nvSpPr>
        <p:spPr>
          <a:xfrm>
            <a:off x="6876256" y="4098558"/>
            <a:ext cx="1244250" cy="338554"/>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sz="1600" dirty="0" smtClean="0">
                <a:solidFill>
                  <a:schemeClr val="tx1"/>
                </a:solidFill>
                <a:hlinkClick r:id="rId12"/>
              </a:rPr>
              <a:t>E-Learning </a:t>
            </a:r>
            <a:endParaRPr lang="ar-SA" sz="1600" dirty="0">
              <a:solidFill>
                <a:schemeClr val="tx1"/>
              </a:solidFill>
            </a:endParaRPr>
          </a:p>
        </p:txBody>
      </p:sp>
      <p:pic>
        <p:nvPicPr>
          <p:cNvPr id="2" name="Picture 2" descr="http://fac.ksu.edu.sa/sites/default/files/imagecache/vsite_design_landscape_logo/2.png"/>
          <p:cNvPicPr>
            <a:picLocks noChangeAspect="1" noChangeArrowheads="1"/>
          </p:cNvPicPr>
          <p:nvPr/>
        </p:nvPicPr>
        <p:blipFill>
          <a:blip r:embed="rId13" cstate="print"/>
          <a:srcRect/>
          <a:stretch>
            <a:fillRect/>
          </a:stretch>
        </p:blipFill>
        <p:spPr bwMode="auto">
          <a:xfrm>
            <a:off x="7812360" y="692696"/>
            <a:ext cx="936104" cy="576064"/>
          </a:xfrm>
          <a:prstGeom prst="rect">
            <a:avLst/>
          </a:prstGeom>
          <a:noFill/>
        </p:spPr>
      </p:pic>
      <p:pic>
        <p:nvPicPr>
          <p:cNvPr id="27" name="Picture 27" descr="s_rubik-cube">
            <a:hlinkClick r:id="rId14"/>
          </p:cNvPr>
          <p:cNvPicPr>
            <a:picLocks noChangeAspect="1" noChangeArrowheads="1"/>
          </p:cNvPicPr>
          <p:nvPr/>
        </p:nvPicPr>
        <p:blipFill>
          <a:blip r:embed="rId15" cstate="print"/>
          <a:srcRect/>
          <a:stretch>
            <a:fillRect/>
          </a:stretch>
        </p:blipFill>
        <p:spPr bwMode="auto">
          <a:xfrm>
            <a:off x="5929322" y="3212976"/>
            <a:ext cx="777571" cy="718940"/>
          </a:xfrm>
          <a:prstGeom prst="rect">
            <a:avLst/>
          </a:prstGeom>
          <a:noFill/>
          <a:ln w="9525">
            <a:noFill/>
            <a:miter lim="800000"/>
            <a:headEnd/>
            <a:tailEnd/>
          </a:ln>
        </p:spPr>
      </p:pic>
      <p:pic>
        <p:nvPicPr>
          <p:cNvPr id="28" name="Picture 8" descr="slide-3"/>
          <p:cNvPicPr>
            <a:picLocks noChangeAspect="1" noChangeArrowheads="1"/>
          </p:cNvPicPr>
          <p:nvPr/>
        </p:nvPicPr>
        <p:blipFill>
          <a:blip r:embed="rId16" cstate="print"/>
          <a:srcRect l="4872" t="7407" r="4988" b="11111"/>
          <a:stretch>
            <a:fillRect/>
          </a:stretch>
        </p:blipFill>
        <p:spPr bwMode="auto">
          <a:xfrm>
            <a:off x="6858016" y="3140968"/>
            <a:ext cx="1022830" cy="7166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cSld>
  <p:clrMapOvr>
    <a:masterClrMapping/>
  </p:clrMapOvr>
  <p:transition>
    <p:push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a:xfrm>
            <a:off x="428596" y="6459539"/>
            <a:ext cx="1901825" cy="398485"/>
          </a:xfrm>
        </p:spPr>
        <p:txBody>
          <a:bodyPr/>
          <a:lstStyle/>
          <a:p>
            <a:pPr>
              <a:defRPr/>
            </a:pPr>
            <a:r>
              <a:rPr lang="ar-SA" smtClean="0"/>
              <a:t>JohaliMoHE2017</a:t>
            </a:r>
            <a:endParaRPr lang="en-US" dirty="0"/>
          </a:p>
        </p:txBody>
      </p:sp>
      <p:sp>
        <p:nvSpPr>
          <p:cNvPr id="5" name="عنصر نائب للتذييل 4"/>
          <p:cNvSpPr>
            <a:spLocks noGrp="1"/>
          </p:cNvSpPr>
          <p:nvPr>
            <p:ph type="ftr" sz="quarter" idx="11"/>
          </p:nvPr>
        </p:nvSpPr>
        <p:spPr>
          <a:xfrm>
            <a:off x="3429000" y="6494507"/>
            <a:ext cx="2895600" cy="363517"/>
          </a:xfrm>
        </p:spPr>
        <p:txBody>
          <a:bodyPr/>
          <a:lstStyle/>
          <a:p>
            <a:pPr>
              <a:defRPr/>
            </a:pPr>
            <a:r>
              <a:rPr lang="en-US" smtClean="0"/>
              <a:t>CHS385</a:t>
            </a:r>
            <a:endParaRPr lang="en-US" dirty="0"/>
          </a:p>
        </p:txBody>
      </p:sp>
      <p:sp>
        <p:nvSpPr>
          <p:cNvPr id="6" name="عنصر نائب لرقم الشريحة 5"/>
          <p:cNvSpPr>
            <a:spLocks noGrp="1"/>
          </p:cNvSpPr>
          <p:nvPr>
            <p:ph type="sldNum" sz="quarter" idx="12"/>
          </p:nvPr>
        </p:nvSpPr>
        <p:spPr>
          <a:xfrm>
            <a:off x="7170769" y="6565945"/>
            <a:ext cx="1901825" cy="292079"/>
          </a:xfrm>
        </p:spPr>
        <p:txBody>
          <a:bodyPr/>
          <a:lstStyle/>
          <a:p>
            <a:pPr>
              <a:defRPr/>
            </a:pPr>
            <a:fld id="{1579AA47-D1C6-4CCE-A1C4-FEFC8EA717B9}" type="slidenum">
              <a:rPr lang="ar-SA"/>
              <a:pPr>
                <a:defRPr/>
              </a:pPr>
              <a:t>10</a:t>
            </a:fld>
            <a:endParaRPr lang="en-US" dirty="0"/>
          </a:p>
        </p:txBody>
      </p:sp>
      <p:sp>
        <p:nvSpPr>
          <p:cNvPr id="11" name="Rectangle 2"/>
          <p:cNvSpPr>
            <a:spLocks noGrp="1" noRot="1" noChangeArrowheads="1"/>
          </p:cNvSpPr>
          <p:nvPr>
            <p:ph type="title"/>
          </p:nvPr>
        </p:nvSpPr>
        <p:spPr>
          <a:xfrm>
            <a:off x="1000100" y="71438"/>
            <a:ext cx="7072362" cy="357166"/>
          </a:xfrm>
        </p:spPr>
        <p:style>
          <a:lnRef idx="3">
            <a:schemeClr val="lt1"/>
          </a:lnRef>
          <a:fillRef idx="1">
            <a:schemeClr val="dk1"/>
          </a:fillRef>
          <a:effectRef idx="1">
            <a:schemeClr val="dk1"/>
          </a:effectRef>
          <a:fontRef idx="minor">
            <a:schemeClr val="lt1"/>
          </a:fontRef>
        </p:style>
        <p:txBody>
          <a:bodyPr/>
          <a:lstStyle/>
          <a:p>
            <a:pPr algn="ctr" rtl="0" eaLnBrk="1" hangingPunct="1">
              <a:defRPr/>
            </a:pPr>
            <a:r>
              <a:rPr lang="ar-SA" sz="1800" dirty="0" smtClean="0"/>
              <a:t> </a:t>
            </a:r>
            <a:r>
              <a:rPr lang="en-US" sz="1800" dirty="0" smtClean="0">
                <a:solidFill>
                  <a:schemeClr val="tx1"/>
                </a:solidFill>
              </a:rPr>
              <a:t>HE METHODOLOGIES – DEFINING &amp; REASONING  </a:t>
            </a:r>
            <a:endParaRPr lang="en-US" sz="2800" b="0" dirty="0" smtClean="0"/>
          </a:p>
        </p:txBody>
      </p:sp>
      <p:sp>
        <p:nvSpPr>
          <p:cNvPr id="9" name="مستطيل 8"/>
          <p:cNvSpPr/>
          <p:nvPr/>
        </p:nvSpPr>
        <p:spPr>
          <a:xfrm rot="5400000">
            <a:off x="-1832648" y="2329400"/>
            <a:ext cx="4146662" cy="338554"/>
          </a:xfrm>
          <a:prstGeom prst="rect">
            <a:avLst/>
          </a:prstGeom>
        </p:spPr>
        <p:txBody>
          <a:bodyPr wrap="square">
            <a:spAutoFit/>
          </a:bodyPr>
          <a:lstStyle/>
          <a:p>
            <a:r>
              <a:rPr lang="ar-SA" sz="1600" dirty="0" smtClean="0"/>
              <a:t> </a:t>
            </a:r>
            <a:r>
              <a:rPr lang="en-US" sz="1600" dirty="0" smtClean="0">
                <a:hlinkClick r:id="rId3"/>
              </a:rPr>
              <a:t>http://www.visualthesaurus.com/app/view</a:t>
            </a:r>
            <a:r>
              <a:rPr lang="en-US" sz="1600" dirty="0" smtClean="0"/>
              <a:t> </a:t>
            </a:r>
            <a:endParaRPr lang="ar-SA" sz="1600" dirty="0"/>
          </a:p>
        </p:txBody>
      </p:sp>
      <p:sp>
        <p:nvSpPr>
          <p:cNvPr id="243714" name="AutoShape 2" descr="http://www.visualthesaurus.com/browse/default/en/method.gif"/>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243716" name="AutoShape 4" descr="http://www.visualthesaurus.com/browse/default/en/method.gif"/>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pic>
        <p:nvPicPr>
          <p:cNvPr id="243717" name="Picture 5"/>
          <p:cNvPicPr>
            <a:picLocks noChangeAspect="1" noChangeArrowheads="1"/>
          </p:cNvPicPr>
          <p:nvPr/>
        </p:nvPicPr>
        <p:blipFill>
          <a:blip r:embed="rId4" cstate="print"/>
          <a:srcRect/>
          <a:stretch>
            <a:fillRect/>
          </a:stretch>
        </p:blipFill>
        <p:spPr bwMode="auto">
          <a:xfrm>
            <a:off x="1000100" y="379593"/>
            <a:ext cx="6858048" cy="2631577"/>
          </a:xfrm>
          <a:prstGeom prst="rect">
            <a:avLst/>
          </a:prstGeom>
          <a:noFill/>
          <a:ln w="9525">
            <a:noFill/>
            <a:miter lim="800000"/>
            <a:headEnd/>
            <a:tailEnd/>
          </a:ln>
          <a:effectLst/>
        </p:spPr>
      </p:pic>
      <p:sp>
        <p:nvSpPr>
          <p:cNvPr id="243718" name="Rectangle 6"/>
          <p:cNvSpPr>
            <a:spLocks noChangeArrowheads="1"/>
          </p:cNvSpPr>
          <p:nvPr/>
        </p:nvSpPr>
        <p:spPr bwMode="auto">
          <a:xfrm>
            <a:off x="428596" y="3139859"/>
            <a:ext cx="8429652" cy="646331"/>
          </a:xfrm>
          <a:prstGeom prst="rect">
            <a:avLst/>
          </a:prstGeom>
          <a:solidFill>
            <a:schemeClr val="tx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ar-SA" b="0" i="0" u="none" strike="noStrike" cap="none" normalizeH="0" baseline="0" dirty="0" smtClean="0">
                <a:ln>
                  <a:noFill/>
                </a:ln>
                <a:solidFill>
                  <a:schemeClr val="accent4">
                    <a:lumMod val="25000"/>
                  </a:schemeClr>
                </a:solidFill>
                <a:effectLst/>
                <a:latin typeface="Verdana" pitchFamily="34" charset="0"/>
                <a:cs typeface="Arial" pitchFamily="34" charset="0"/>
              </a:rPr>
              <a:t>Synonyms </a:t>
            </a:r>
            <a:r>
              <a:rPr kumimoji="0" lang="en-US" b="0" i="0" u="none" strike="noStrike" cap="none" normalizeH="0" dirty="0" smtClean="0">
                <a:ln>
                  <a:noFill/>
                </a:ln>
                <a:solidFill>
                  <a:schemeClr val="accent4">
                    <a:lumMod val="25000"/>
                  </a:schemeClr>
                </a:solidFill>
                <a:effectLst/>
                <a:latin typeface="Verdana" pitchFamily="34" charset="0"/>
                <a:cs typeface="Arial" pitchFamily="34" charset="0"/>
              </a:rPr>
              <a:t>of Method :</a:t>
            </a:r>
            <a:endParaRPr kumimoji="0" lang="en-US" b="0" i="0" u="none" strike="noStrike" cap="none" normalizeH="0" baseline="0" dirty="0" smtClean="0">
              <a:ln>
                <a:noFill/>
              </a:ln>
              <a:solidFill>
                <a:schemeClr val="accent4">
                  <a:lumMod val="25000"/>
                </a:schemeClr>
              </a:solidFill>
              <a:effectLst/>
              <a:latin typeface="Verdana"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b="1" dirty="0" smtClean="0">
                <a:solidFill>
                  <a:schemeClr val="accent4">
                    <a:lumMod val="25000"/>
                  </a:schemeClr>
                </a:solidFill>
                <a:latin typeface="Verdana" pitchFamily="34" charset="0"/>
              </a:rPr>
              <a:t>Approach ; How ; Strategy; Style; System; Tack - Way; Tactics… </a:t>
            </a:r>
          </a:p>
        </p:txBody>
      </p:sp>
      <p:sp>
        <p:nvSpPr>
          <p:cNvPr id="14" name="مستطيل 13"/>
          <p:cNvSpPr/>
          <p:nvPr/>
        </p:nvSpPr>
        <p:spPr>
          <a:xfrm>
            <a:off x="500034" y="3871745"/>
            <a:ext cx="8143932" cy="120032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b="1" dirty="0" smtClean="0"/>
              <a:t>Origin of METHOD:</a:t>
            </a:r>
          </a:p>
          <a:p>
            <a:pPr algn="l" rtl="0"/>
            <a:r>
              <a:rPr lang="en-US" b="1" dirty="0" smtClean="0"/>
              <a:t>Middle English, prescribed treatment, from Latin </a:t>
            </a:r>
            <a:r>
              <a:rPr lang="en-US" b="1" i="1" dirty="0" err="1" smtClean="0"/>
              <a:t>methodus,</a:t>
            </a:r>
            <a:r>
              <a:rPr lang="en-US" b="1" dirty="0" err="1" smtClean="0"/>
              <a:t>from</a:t>
            </a:r>
            <a:r>
              <a:rPr lang="en-US" b="1" dirty="0" smtClean="0"/>
              <a:t> Greek </a:t>
            </a:r>
            <a:r>
              <a:rPr lang="en-US" b="1" i="1" dirty="0" err="1" smtClean="0"/>
              <a:t>methodos</a:t>
            </a:r>
            <a:r>
              <a:rPr lang="en-US" b="1" i="1" dirty="0" smtClean="0"/>
              <a:t>,</a:t>
            </a:r>
            <a:r>
              <a:rPr lang="en-US" b="1" dirty="0" smtClean="0"/>
              <a:t> from meta + </a:t>
            </a:r>
            <a:r>
              <a:rPr lang="en-US" b="1" dirty="0" err="1" smtClean="0"/>
              <a:t>hodos</a:t>
            </a:r>
            <a:r>
              <a:rPr lang="en-US" b="1" dirty="0" smtClean="0"/>
              <a:t> way </a:t>
            </a:r>
          </a:p>
          <a:p>
            <a:pPr algn="l" rtl="0"/>
            <a:r>
              <a:rPr lang="en-US" b="1" dirty="0" smtClean="0"/>
              <a:t>First Known Use: </a:t>
            </a:r>
            <a:r>
              <a:rPr lang="en-US" b="1" i="1" dirty="0" smtClean="0"/>
              <a:t>15th century</a:t>
            </a:r>
            <a:endParaRPr lang="en-US" b="1" i="1" dirty="0"/>
          </a:p>
        </p:txBody>
      </p:sp>
      <p:sp>
        <p:nvSpPr>
          <p:cNvPr id="15" name="مستطيل 14"/>
          <p:cNvSpPr/>
          <p:nvPr/>
        </p:nvSpPr>
        <p:spPr>
          <a:xfrm>
            <a:off x="785786" y="5640189"/>
            <a:ext cx="7786742" cy="646331"/>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dirty="0" smtClean="0"/>
              <a:t>- A way of doing something</a:t>
            </a:r>
          </a:p>
          <a:p>
            <a:pPr algn="l" rtl="0"/>
            <a:r>
              <a:rPr lang="en-US" dirty="0" smtClean="0"/>
              <a:t>- </a:t>
            </a:r>
            <a:r>
              <a:rPr lang="en-US" b="1" i="1" dirty="0" smtClean="0"/>
              <a:t>A careful or organized plan that controls the way something is done</a:t>
            </a:r>
            <a:endParaRPr lang="en-US" b="1" i="1" dirty="0"/>
          </a:p>
        </p:txBody>
      </p:sp>
      <p:sp>
        <p:nvSpPr>
          <p:cNvPr id="13" name="مستطيل 12"/>
          <p:cNvSpPr/>
          <p:nvPr/>
        </p:nvSpPr>
        <p:spPr>
          <a:xfrm>
            <a:off x="702176" y="5214950"/>
            <a:ext cx="1226618"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b="1" dirty="0" smtClean="0">
                <a:solidFill>
                  <a:schemeClr val="accent4">
                    <a:lumMod val="25000"/>
                  </a:schemeClr>
                </a:solidFill>
                <a:latin typeface="Verdana" pitchFamily="34" charset="0"/>
              </a:rPr>
              <a:t>Method </a:t>
            </a:r>
            <a:endParaRPr lang="ar-SA" b="1" dirty="0"/>
          </a:p>
        </p:txBody>
      </p:sp>
    </p:spTree>
  </p:cSld>
  <p:clrMapOvr>
    <a:masterClrMapping/>
  </p:clrMapOvr>
  <p:transition>
    <p:push dir="r"/>
  </p:transition>
</p:sld>
</file>

<file path=ppt/slides/slide1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3" name="Text Box 3"/>
          <p:cNvSpPr txBox="1">
            <a:spLocks noChangeArrowheads="1"/>
          </p:cNvSpPr>
          <p:nvPr/>
        </p:nvSpPr>
        <p:spPr bwMode="auto">
          <a:xfrm>
            <a:off x="1857356" y="1785926"/>
            <a:ext cx="6000760" cy="369332"/>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dirty="0">
                <a:latin typeface="Arial" pitchFamily="34" charset="0"/>
              </a:rPr>
              <a:t>Knowledge  	</a:t>
            </a:r>
            <a:r>
              <a:rPr lang="en-US" dirty="0" smtClean="0">
                <a:latin typeface="Arial" pitchFamily="34" charset="0"/>
              </a:rPr>
              <a:t>      </a:t>
            </a:r>
            <a:r>
              <a:rPr lang="en-US" dirty="0">
                <a:latin typeface="Arial" pitchFamily="34" charset="0"/>
              </a:rPr>
              <a:t>Attitudes 	             </a:t>
            </a:r>
            <a:r>
              <a:rPr lang="en-US" dirty="0" smtClean="0">
                <a:latin typeface="Arial" pitchFamily="34" charset="0"/>
              </a:rPr>
              <a:t>   Skills  </a:t>
            </a:r>
            <a:r>
              <a:rPr lang="en-US" dirty="0">
                <a:latin typeface="Arial" pitchFamily="34" charset="0"/>
              </a:rPr>
              <a:t>(life)</a:t>
            </a:r>
          </a:p>
        </p:txBody>
      </p:sp>
      <p:sp>
        <p:nvSpPr>
          <p:cNvPr id="10244" name="Text Box 4"/>
          <p:cNvSpPr txBox="1">
            <a:spLocks noChangeArrowheads="1"/>
          </p:cNvSpPr>
          <p:nvPr/>
        </p:nvSpPr>
        <p:spPr bwMode="auto">
          <a:xfrm>
            <a:off x="357158" y="1000108"/>
            <a:ext cx="2800767" cy="369332"/>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spAutoFit/>
          </a:bodyPr>
          <a:lstStyle/>
          <a:p>
            <a:pPr algn="l" rtl="0"/>
            <a:r>
              <a:rPr lang="en-US" dirty="0">
                <a:latin typeface="Arial" pitchFamily="34" charset="0"/>
              </a:rPr>
              <a:t>What topic?  What issue?</a:t>
            </a:r>
            <a:endParaRPr lang="en-US" dirty="0">
              <a:latin typeface="Times New Roman" pitchFamily="18" charset="0"/>
            </a:endParaRPr>
          </a:p>
        </p:txBody>
      </p:sp>
      <p:sp>
        <p:nvSpPr>
          <p:cNvPr id="10245" name="Text Box 5"/>
          <p:cNvSpPr txBox="1">
            <a:spLocks noChangeArrowheads="1"/>
          </p:cNvSpPr>
          <p:nvPr/>
        </p:nvSpPr>
        <p:spPr bwMode="auto">
          <a:xfrm>
            <a:off x="1142976" y="3286124"/>
            <a:ext cx="7500990" cy="369332"/>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dirty="0">
                <a:latin typeface="Arial" pitchFamily="34" charset="0"/>
              </a:rPr>
              <a:t>About what? </a:t>
            </a:r>
            <a:r>
              <a:rPr lang="en-US" dirty="0" smtClean="0">
                <a:latin typeface="Arial" pitchFamily="34" charset="0"/>
              </a:rPr>
              <a:t>   	     Towards </a:t>
            </a:r>
            <a:r>
              <a:rPr lang="en-US" dirty="0">
                <a:latin typeface="Arial" pitchFamily="34" charset="0"/>
              </a:rPr>
              <a:t>what?	  </a:t>
            </a:r>
            <a:r>
              <a:rPr lang="en-US" dirty="0" smtClean="0">
                <a:latin typeface="Arial" pitchFamily="34" charset="0"/>
              </a:rPr>
              <a:t>  </a:t>
            </a:r>
            <a:r>
              <a:rPr lang="en-US" dirty="0">
                <a:latin typeface="Arial" pitchFamily="34" charset="0"/>
              </a:rPr>
              <a:t>For what?</a:t>
            </a:r>
            <a:endParaRPr lang="en-US" dirty="0">
              <a:latin typeface="Times New Roman" pitchFamily="18" charset="0"/>
            </a:endParaRPr>
          </a:p>
        </p:txBody>
      </p:sp>
      <p:sp>
        <p:nvSpPr>
          <p:cNvPr id="10246" name="AutoShape 6"/>
          <p:cNvSpPr>
            <a:spLocks noChangeArrowheads="1"/>
          </p:cNvSpPr>
          <p:nvPr/>
        </p:nvSpPr>
        <p:spPr bwMode="auto">
          <a:xfrm>
            <a:off x="2285984" y="2214554"/>
            <a:ext cx="485775" cy="976313"/>
          </a:xfrm>
          <a:prstGeom prst="downArrow">
            <a:avLst>
              <a:gd name="adj1" fmla="val 50000"/>
              <a:gd name="adj2" fmla="val 50245"/>
            </a:avLst>
          </a:prstGeom>
          <a:solidFill>
            <a:schemeClr val="accent1"/>
          </a:solidFill>
          <a:ln w="9525">
            <a:solidFill>
              <a:schemeClr val="tx1"/>
            </a:solidFill>
            <a:miter lim="800000"/>
            <a:headEnd/>
            <a:tailEnd/>
          </a:ln>
          <a:effectLst/>
        </p:spPr>
        <p:txBody>
          <a:bodyPr wrap="none" anchor="ctr"/>
          <a:lstStyle/>
          <a:p>
            <a:endParaRPr lang="ar-SA"/>
          </a:p>
        </p:txBody>
      </p:sp>
      <p:sp>
        <p:nvSpPr>
          <p:cNvPr id="10248" name="AutoShape 8"/>
          <p:cNvSpPr>
            <a:spLocks noChangeArrowheads="1"/>
          </p:cNvSpPr>
          <p:nvPr/>
        </p:nvSpPr>
        <p:spPr bwMode="auto">
          <a:xfrm>
            <a:off x="7000892" y="2214554"/>
            <a:ext cx="485775" cy="976313"/>
          </a:xfrm>
          <a:prstGeom prst="downArrow">
            <a:avLst>
              <a:gd name="adj1" fmla="val 50000"/>
              <a:gd name="adj2" fmla="val 50245"/>
            </a:avLst>
          </a:prstGeom>
          <a:solidFill>
            <a:schemeClr val="accent1"/>
          </a:solidFill>
          <a:ln w="9525">
            <a:solidFill>
              <a:schemeClr val="tx1"/>
            </a:solidFill>
            <a:miter lim="800000"/>
            <a:headEnd/>
            <a:tailEnd/>
          </a:ln>
          <a:effectLst/>
        </p:spPr>
        <p:txBody>
          <a:bodyPr wrap="none" anchor="ctr"/>
          <a:lstStyle/>
          <a:p>
            <a:endParaRPr lang="ar-SA"/>
          </a:p>
        </p:txBody>
      </p:sp>
      <p:sp>
        <p:nvSpPr>
          <p:cNvPr id="10249" name="AutoShape 9"/>
          <p:cNvSpPr>
            <a:spLocks noChangeArrowheads="1"/>
          </p:cNvSpPr>
          <p:nvPr/>
        </p:nvSpPr>
        <p:spPr bwMode="auto">
          <a:xfrm>
            <a:off x="4357686" y="2214554"/>
            <a:ext cx="485775" cy="976313"/>
          </a:xfrm>
          <a:prstGeom prst="downArrow">
            <a:avLst>
              <a:gd name="adj1" fmla="val 50000"/>
              <a:gd name="adj2" fmla="val 50245"/>
            </a:avLst>
          </a:prstGeom>
          <a:solidFill>
            <a:schemeClr val="accent1"/>
          </a:solidFill>
          <a:ln w="9525">
            <a:solidFill>
              <a:schemeClr val="tx1"/>
            </a:solidFill>
            <a:miter lim="800000"/>
            <a:headEnd/>
            <a:tailEnd/>
          </a:ln>
          <a:effectLst/>
        </p:spPr>
        <p:txBody>
          <a:bodyPr wrap="none" anchor="ctr"/>
          <a:lstStyle/>
          <a:p>
            <a:endParaRPr lang="ar-SA"/>
          </a:p>
        </p:txBody>
      </p:sp>
      <p:sp>
        <p:nvSpPr>
          <p:cNvPr id="10250" name="Text Box 10"/>
          <p:cNvSpPr txBox="1">
            <a:spLocks noChangeArrowheads="1"/>
          </p:cNvSpPr>
          <p:nvPr/>
        </p:nvSpPr>
        <p:spPr bwMode="auto">
          <a:xfrm>
            <a:off x="3643306" y="4786322"/>
            <a:ext cx="2658356" cy="369332"/>
          </a:xfrm>
          <a:prstGeom prst="rect">
            <a:avLst/>
          </a:prstGeom>
          <a:ln>
            <a:headEnd/>
            <a:tailEnd/>
          </a:ln>
        </p:spPr>
        <p:style>
          <a:lnRef idx="3">
            <a:schemeClr val="lt1"/>
          </a:lnRef>
          <a:fillRef idx="1">
            <a:schemeClr val="dk1"/>
          </a:fillRef>
          <a:effectRef idx="1">
            <a:schemeClr val="dk1"/>
          </a:effectRef>
          <a:fontRef idx="minor">
            <a:schemeClr val="lt1"/>
          </a:fontRef>
        </p:style>
        <p:txBody>
          <a:bodyPr wrap="none">
            <a:spAutoFit/>
          </a:bodyPr>
          <a:lstStyle/>
          <a:p>
            <a:pPr algn="ctr" rtl="0"/>
            <a:r>
              <a:rPr lang="en-US" dirty="0">
                <a:solidFill>
                  <a:schemeClr val="tx1"/>
                </a:solidFill>
                <a:effectLst>
                  <a:outerShdw blurRad="38100" dist="38100" dir="2700000" algn="tl">
                    <a:srgbClr val="C0C0C0"/>
                  </a:outerShdw>
                </a:effectLst>
                <a:latin typeface="Arial Black" pitchFamily="34" charset="0"/>
              </a:rPr>
              <a:t>Learning Outcomes</a:t>
            </a:r>
            <a:endParaRPr lang="en-US" dirty="0">
              <a:solidFill>
                <a:schemeClr val="tx1"/>
              </a:solidFill>
              <a:latin typeface="Arial Black" pitchFamily="34" charset="0"/>
            </a:endParaRPr>
          </a:p>
        </p:txBody>
      </p:sp>
      <p:sp>
        <p:nvSpPr>
          <p:cNvPr id="14" name="مستطيل 13"/>
          <p:cNvSpPr/>
          <p:nvPr/>
        </p:nvSpPr>
        <p:spPr>
          <a:xfrm>
            <a:off x="500034" y="214290"/>
            <a:ext cx="1184940" cy="369332"/>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r>
              <a:rPr lang="en-US" dirty="0" smtClean="0">
                <a:solidFill>
                  <a:schemeClr val="tx1"/>
                </a:solidFill>
                <a:effectLst>
                  <a:outerShdw blurRad="38100" dist="38100" dir="2700000" algn="tl">
                    <a:srgbClr val="C0C0C0"/>
                  </a:outerShdw>
                </a:effectLst>
                <a:latin typeface="Arial Black" pitchFamily="34" charset="0"/>
              </a:rPr>
              <a:t>Content</a:t>
            </a:r>
            <a:endParaRPr lang="ar-SA" dirty="0">
              <a:solidFill>
                <a:schemeClr val="tx1"/>
              </a:solidFill>
              <a:latin typeface="Arial Black" pitchFamily="34" charset="0"/>
            </a:endParaRPr>
          </a:p>
        </p:txBody>
      </p:sp>
      <p:sp>
        <p:nvSpPr>
          <p:cNvPr id="15" name="سهم إلى اليسار واليمين والأعلى 14"/>
          <p:cNvSpPr/>
          <p:nvPr/>
        </p:nvSpPr>
        <p:spPr>
          <a:xfrm rot="10800000">
            <a:off x="2214546" y="3653003"/>
            <a:ext cx="5214974" cy="1000132"/>
          </a:xfrm>
          <a:prstGeom prst="leftRigh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1" name="عنصر نائب للتاريخ 10"/>
          <p:cNvSpPr>
            <a:spLocks noGrp="1"/>
          </p:cNvSpPr>
          <p:nvPr>
            <p:ph type="dt" sz="half" idx="10"/>
          </p:nvPr>
        </p:nvSpPr>
        <p:spPr/>
        <p:txBody>
          <a:bodyPr/>
          <a:lstStyle/>
          <a:p>
            <a:pPr>
              <a:defRPr/>
            </a:pPr>
            <a:r>
              <a:rPr lang="ar-SA" smtClean="0"/>
              <a:t>JohaliMoHE2017</a:t>
            </a:r>
            <a:endParaRPr lang="en-US"/>
          </a:p>
        </p:txBody>
      </p:sp>
      <p:sp>
        <p:nvSpPr>
          <p:cNvPr id="12" name="عنصر نائب لرقم الشريحة 11"/>
          <p:cNvSpPr>
            <a:spLocks noGrp="1"/>
          </p:cNvSpPr>
          <p:nvPr>
            <p:ph type="sldNum" sz="quarter" idx="12"/>
          </p:nvPr>
        </p:nvSpPr>
        <p:spPr/>
        <p:txBody>
          <a:bodyPr/>
          <a:lstStyle/>
          <a:p>
            <a:pPr>
              <a:defRPr/>
            </a:pPr>
            <a:fld id="{F7F2E110-DCE5-4B4A-B952-455D71428BD0}" type="slidenum">
              <a:rPr lang="ar-SA" smtClean="0"/>
              <a:pPr>
                <a:defRPr/>
              </a:pPr>
              <a:t>100</a:t>
            </a:fld>
            <a:endParaRPr lang="en-US"/>
          </a:p>
        </p:txBody>
      </p:sp>
      <p:sp>
        <p:nvSpPr>
          <p:cNvPr id="13" name="عنصر نائب للتذييل 12"/>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 calcmode="lin" valueType="num">
                                      <p:cBhvr additive="base">
                                        <p:cTn id="7" dur="500" fill="hold"/>
                                        <p:tgtEl>
                                          <p:spTgt spid="10244"/>
                                        </p:tgtEl>
                                        <p:attrNameLst>
                                          <p:attrName>ppt_x</p:attrName>
                                        </p:attrNameLst>
                                      </p:cBhvr>
                                      <p:tavLst>
                                        <p:tav tm="0">
                                          <p:val>
                                            <p:strVal val="1+#ppt_w/2"/>
                                          </p:val>
                                        </p:tav>
                                        <p:tav tm="100000">
                                          <p:val>
                                            <p:strVal val="#ppt_x"/>
                                          </p:val>
                                        </p:tav>
                                      </p:tavLst>
                                    </p:anim>
                                    <p:anim calcmode="lin" valueType="num">
                                      <p:cBhvr additive="base">
                                        <p:cTn id="8" dur="500" fill="hold"/>
                                        <p:tgtEl>
                                          <p:spTgt spid="1024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type="wd">
                                    <p:tmAbs val="300"/>
                                  </p:iterate>
                                  <p:childTnLst>
                                    <p:set>
                                      <p:cBhvr>
                                        <p:cTn id="12" dur="1" fill="hold">
                                          <p:stCondLst>
                                            <p:cond delay="299"/>
                                          </p:stCondLst>
                                        </p:cTn>
                                        <p:tgtEl>
                                          <p:spTgt spid="1024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024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1024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024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1024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102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autoUpdateAnimBg="0"/>
      <p:bldP spid="10244" grpId="0" animBg="1" autoUpdateAnimBg="0"/>
      <p:bldP spid="10245" grpId="0" animBg="1" autoUpdateAnimBg="0"/>
      <p:bldP spid="10246" grpId="0" animBg="1"/>
      <p:bldP spid="10248" grpId="0" animBg="1"/>
      <p:bldP spid="10249" grpId="0" animBg="1"/>
      <p:bldP spid="10250" grpId="0" animBg="1" autoUpdateAnimBg="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pPr>
              <a:defRPr/>
            </a:pPr>
            <a:r>
              <a:rPr lang="ar-SA" smtClean="0"/>
              <a:t>JohaliMoHE2017</a:t>
            </a:r>
            <a:endParaRPr lang="en-US"/>
          </a:p>
        </p:txBody>
      </p:sp>
      <p:sp>
        <p:nvSpPr>
          <p:cNvPr id="3" name="عنصر نائب للتذييل 2"/>
          <p:cNvSpPr>
            <a:spLocks noGrp="1"/>
          </p:cNvSpPr>
          <p:nvPr>
            <p:ph type="ftr" sz="quarter" idx="11"/>
          </p:nvPr>
        </p:nvSpPr>
        <p:spPr/>
        <p:txBody>
          <a:bodyPr/>
          <a:lstStyle/>
          <a:p>
            <a:pPr>
              <a:defRPr/>
            </a:pPr>
            <a:r>
              <a:rPr lang="en-US" smtClean="0"/>
              <a:t>CHS385</a:t>
            </a:r>
            <a:endParaRPr lang="en-US"/>
          </a:p>
        </p:txBody>
      </p:sp>
      <p:sp>
        <p:nvSpPr>
          <p:cNvPr id="4" name="عنصر نائب لرقم الشريحة 3"/>
          <p:cNvSpPr>
            <a:spLocks noGrp="1"/>
          </p:cNvSpPr>
          <p:nvPr>
            <p:ph type="sldNum" sz="quarter" idx="12"/>
          </p:nvPr>
        </p:nvSpPr>
        <p:spPr/>
        <p:txBody>
          <a:bodyPr/>
          <a:lstStyle/>
          <a:p>
            <a:pPr>
              <a:defRPr/>
            </a:pPr>
            <a:fld id="{EFDC60A6-13D5-4900-9D45-FC2CC50B2D43}" type="slidenum">
              <a:rPr lang="ar-SA" smtClean="0"/>
              <a:pPr>
                <a:defRPr/>
              </a:pPr>
              <a:t>101</a:t>
            </a:fld>
            <a:endParaRPr lang="en-US"/>
          </a:p>
        </p:txBody>
      </p:sp>
      <p:sp>
        <p:nvSpPr>
          <p:cNvPr id="5" name="مستطيل 4"/>
          <p:cNvSpPr/>
          <p:nvPr/>
        </p:nvSpPr>
        <p:spPr>
          <a:xfrm>
            <a:off x="571472" y="1794302"/>
            <a:ext cx="8001024" cy="338554"/>
          </a:xfrm>
          <a:prstGeom prst="rect">
            <a:avLst/>
          </a:prstGeom>
        </p:spPr>
        <p:txBody>
          <a:bodyPr wrap="square">
            <a:spAutoFit/>
          </a:bodyPr>
          <a:lstStyle/>
          <a:p>
            <a:pPr algn="ctr" rtl="0"/>
            <a:r>
              <a:rPr lang="en-US" sz="1600" b="1" dirty="0" smtClean="0">
                <a:hlinkClick r:id="rId3"/>
              </a:rPr>
              <a:t>http://labspace.open.ac.uk/mod/oucontent/view.php?id=452843&amp;section=122.8</a:t>
            </a:r>
            <a:r>
              <a:rPr lang="en-US" sz="1600" b="1" dirty="0" smtClean="0"/>
              <a:t> </a:t>
            </a:r>
            <a:endParaRPr lang="ar-SA" sz="1600" b="1" dirty="0"/>
          </a:p>
        </p:txBody>
      </p:sp>
      <p:sp>
        <p:nvSpPr>
          <p:cNvPr id="6" name="مستطيل 5"/>
          <p:cNvSpPr/>
          <p:nvPr/>
        </p:nvSpPr>
        <p:spPr>
          <a:xfrm>
            <a:off x="3357554" y="1416594"/>
            <a:ext cx="1838965"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LIVE if possible </a:t>
            </a:r>
            <a:endParaRPr lang="ar-SA" dirty="0"/>
          </a:p>
        </p:txBody>
      </p:sp>
      <p:sp>
        <p:nvSpPr>
          <p:cNvPr id="7" name="مستطيل 6"/>
          <p:cNvSpPr/>
          <p:nvPr/>
        </p:nvSpPr>
        <p:spPr>
          <a:xfrm>
            <a:off x="1643074" y="908720"/>
            <a:ext cx="5786446"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dirty="0" smtClean="0"/>
              <a:t>Self-Assessment Questions (SAQs) with answers  </a:t>
            </a:r>
            <a:endParaRPr lang="en-US" dirty="0"/>
          </a:p>
        </p:txBody>
      </p:sp>
      <p:sp>
        <p:nvSpPr>
          <p:cNvPr id="8" name="مستطيل 7"/>
          <p:cNvSpPr/>
          <p:nvPr/>
        </p:nvSpPr>
        <p:spPr>
          <a:xfrm>
            <a:off x="571472" y="2625874"/>
            <a:ext cx="8072494" cy="3539430"/>
          </a:xfrm>
          <a:prstGeom prst="rect">
            <a:avLst/>
          </a:prstGeom>
        </p:spPr>
        <p:txBody>
          <a:bodyPr wrap="square">
            <a:spAutoFit/>
          </a:bodyPr>
          <a:lstStyle/>
          <a:p>
            <a:pPr algn="just" rtl="0"/>
            <a:r>
              <a:rPr lang="en-US" sz="1400" b="1" dirty="0" smtClean="0"/>
              <a:t>SAQ 11.1 (tests Learning Outcomes 11.1 and 11.2)</a:t>
            </a:r>
          </a:p>
          <a:p>
            <a:pPr algn="just" rtl="0"/>
            <a:r>
              <a:rPr lang="en-US" sz="1400" dirty="0" smtClean="0"/>
              <a:t>Explain the difference between </a:t>
            </a:r>
            <a:r>
              <a:rPr lang="en-US" sz="1400" dirty="0" err="1" smtClean="0"/>
              <a:t>counselling</a:t>
            </a:r>
            <a:r>
              <a:rPr lang="en-US" sz="1400" dirty="0" smtClean="0"/>
              <a:t> and advice, and give examples of each of them.</a:t>
            </a:r>
          </a:p>
          <a:p>
            <a:pPr algn="just" rtl="0"/>
            <a:r>
              <a:rPr lang="en-US" sz="1400" dirty="0" smtClean="0">
                <a:hlinkClick r:id="rId3"/>
              </a:rPr>
              <a:t>Hide answer</a:t>
            </a:r>
            <a:endParaRPr lang="en-US" sz="1400" dirty="0" smtClean="0"/>
          </a:p>
          <a:p>
            <a:pPr algn="just" rtl="0"/>
            <a:r>
              <a:rPr lang="en-US" sz="1400" b="1" dirty="0" smtClean="0"/>
              <a:t>Answer</a:t>
            </a:r>
          </a:p>
          <a:p>
            <a:pPr algn="just" rtl="0"/>
            <a:r>
              <a:rPr lang="en-US" sz="1400" i="1" dirty="0" err="1" smtClean="0"/>
              <a:t>Counselling</a:t>
            </a:r>
            <a:r>
              <a:rPr lang="en-US" sz="1400" dirty="0" smtClean="0"/>
              <a:t> is a helping process where one person explicitly, and purposefully, gives their time to assist clients to explore their own situation, and act upon a solution. It is the process by which we first understand the problem, and then help the client to understand their problem, and then we need to work together with them to find a solution that is appropriate to their situation. It involves helping people to make decisions and giving them the confidence to put their decision into practice.</a:t>
            </a:r>
          </a:p>
          <a:p>
            <a:pPr algn="just" rtl="0"/>
            <a:r>
              <a:rPr lang="en-US" sz="1400" i="1" dirty="0" smtClean="0"/>
              <a:t>Advice</a:t>
            </a:r>
            <a:r>
              <a:rPr lang="en-US" sz="1400" dirty="0" smtClean="0"/>
              <a:t> is based on opinions and suggestions about what could be done about a situation or problem. It is an opinion given by experts on what to do and how to do it. In advice, the decision is made by the health worker and the clients are expected to follow the decision. But in </a:t>
            </a:r>
            <a:r>
              <a:rPr lang="en-US" sz="1400" dirty="0" err="1" smtClean="0"/>
              <a:t>counselling</a:t>
            </a:r>
            <a:r>
              <a:rPr lang="en-US" sz="1400" dirty="0" smtClean="0"/>
              <a:t>, the decisions are made by the clients themselves.</a:t>
            </a:r>
          </a:p>
          <a:p>
            <a:pPr algn="just" rtl="0"/>
            <a:r>
              <a:rPr lang="en-US" sz="1400" dirty="0" smtClean="0"/>
              <a:t>Advice is not appropriate in health </a:t>
            </a:r>
            <a:r>
              <a:rPr lang="en-US" sz="1400" dirty="0" err="1" smtClean="0"/>
              <a:t>counselling</a:t>
            </a:r>
            <a:r>
              <a:rPr lang="en-US" sz="1400" dirty="0" smtClean="0"/>
              <a:t> for two reasons. First, if the advice is right, the person may become dependent on the </a:t>
            </a:r>
            <a:r>
              <a:rPr lang="en-US" sz="1400" dirty="0" err="1" smtClean="0"/>
              <a:t>counsellor</a:t>
            </a:r>
            <a:r>
              <a:rPr lang="en-US" sz="1400" dirty="0" smtClean="0"/>
              <a:t> for solving all their problems in the future. Second, if the advice turns out to be wrong, the person will become angry and no longer trust the </a:t>
            </a:r>
            <a:r>
              <a:rPr lang="en-US" sz="1400" dirty="0" err="1" smtClean="0"/>
              <a:t>counsellor</a:t>
            </a:r>
            <a:r>
              <a:rPr lang="en-US" sz="1400" dirty="0" smtClean="0"/>
              <a:t>.</a:t>
            </a:r>
            <a:endParaRPr lang="en-US" sz="1400" dirty="0"/>
          </a:p>
        </p:txBody>
      </p:sp>
      <p:sp>
        <p:nvSpPr>
          <p:cNvPr id="9" name="مستطيل 8"/>
          <p:cNvSpPr/>
          <p:nvPr/>
        </p:nvSpPr>
        <p:spPr>
          <a:xfrm>
            <a:off x="3286116" y="2130974"/>
            <a:ext cx="1762021" cy="369332"/>
          </a:xfrm>
          <a:prstGeom prst="rect">
            <a:avLst/>
          </a:prstGeom>
        </p:spPr>
        <p:txBody>
          <a:bodyPr wrap="none">
            <a:spAutoFit/>
          </a:bodyPr>
          <a:lstStyle/>
          <a:p>
            <a:r>
              <a:rPr lang="en-US" dirty="0" smtClean="0"/>
              <a:t>Just Example 1</a:t>
            </a:r>
            <a:endParaRPr lang="ar-SA" dirty="0"/>
          </a:p>
        </p:txBody>
      </p:sp>
      <p:sp>
        <p:nvSpPr>
          <p:cNvPr id="10" name="مستطيل 9"/>
          <p:cNvSpPr/>
          <p:nvPr/>
        </p:nvSpPr>
        <p:spPr>
          <a:xfrm>
            <a:off x="714348" y="0"/>
            <a:ext cx="7215238" cy="338554"/>
          </a:xfrm>
          <a:prstGeom prst="rect">
            <a:avLst/>
          </a:prstGeom>
        </p:spPr>
        <p:txBody>
          <a:bodyPr wrap="square">
            <a:spAutoFit/>
          </a:bodyPr>
          <a:lstStyle/>
          <a:p>
            <a:pPr algn="ctr" rtl="0"/>
            <a:r>
              <a:rPr lang="en-US" sz="1600" dirty="0" smtClean="0">
                <a:latin typeface="Arial Black" pitchFamily="34" charset="0"/>
              </a:rPr>
              <a:t>USING POWERPOINT&amp;TO&amp;CREATE SCIENTIFIC POSTERS</a:t>
            </a:r>
            <a:endParaRPr lang="ar-SA" sz="1600" dirty="0">
              <a:latin typeface="Arial Black" pitchFamily="34" charset="0"/>
            </a:endParaRPr>
          </a:p>
        </p:txBody>
      </p:sp>
      <p:sp>
        <p:nvSpPr>
          <p:cNvPr id="11" name="مستطيل 10"/>
          <p:cNvSpPr/>
          <p:nvPr/>
        </p:nvSpPr>
        <p:spPr>
          <a:xfrm>
            <a:off x="571472" y="404664"/>
            <a:ext cx="8001056"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dirty="0" smtClean="0">
                <a:hlinkClick r:id="rId4"/>
              </a:rPr>
              <a:t>http://hhmi.missouri.edu/assets/docs/prep/ReploglepresentationNov2010.pdf</a:t>
            </a:r>
            <a:r>
              <a:rPr lang="en-US" dirty="0" smtClean="0"/>
              <a:t>   </a:t>
            </a:r>
            <a:endParaRPr lang="ar-SA" dirty="0"/>
          </a:p>
        </p:txBody>
      </p:sp>
    </p:spTree>
  </p:cSld>
  <p:clrMapOvr>
    <a:masterClrMapping/>
  </p:clrMapOvr>
  <p:transition>
    <p:push dir="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pPr>
              <a:defRPr/>
            </a:pPr>
            <a:r>
              <a:rPr lang="ar-SA" smtClean="0"/>
              <a:t>JohaliMoHE2017</a:t>
            </a:r>
            <a:endParaRPr lang="en-US"/>
          </a:p>
        </p:txBody>
      </p:sp>
      <p:sp>
        <p:nvSpPr>
          <p:cNvPr id="3" name="عنصر نائب للتذييل 2"/>
          <p:cNvSpPr>
            <a:spLocks noGrp="1"/>
          </p:cNvSpPr>
          <p:nvPr>
            <p:ph type="ftr" sz="quarter" idx="11"/>
          </p:nvPr>
        </p:nvSpPr>
        <p:spPr>
          <a:xfrm>
            <a:off x="3429000" y="6602415"/>
            <a:ext cx="2895600" cy="327047"/>
          </a:xfrm>
        </p:spPr>
        <p:txBody>
          <a:bodyPr/>
          <a:lstStyle/>
          <a:p>
            <a:pPr>
              <a:defRPr/>
            </a:pPr>
            <a:r>
              <a:rPr lang="en-US" smtClean="0"/>
              <a:t>CHS385</a:t>
            </a:r>
            <a:endParaRPr lang="en-US" dirty="0"/>
          </a:p>
        </p:txBody>
      </p:sp>
      <p:sp>
        <p:nvSpPr>
          <p:cNvPr id="4" name="عنصر نائب لرقم الشريحة 3"/>
          <p:cNvSpPr>
            <a:spLocks noGrp="1"/>
          </p:cNvSpPr>
          <p:nvPr>
            <p:ph type="sldNum" sz="quarter" idx="12"/>
          </p:nvPr>
        </p:nvSpPr>
        <p:spPr/>
        <p:txBody>
          <a:bodyPr/>
          <a:lstStyle/>
          <a:p>
            <a:pPr>
              <a:defRPr/>
            </a:pPr>
            <a:fld id="{EFDC60A6-13D5-4900-9D45-FC2CC50B2D43}" type="slidenum">
              <a:rPr lang="ar-SA" smtClean="0"/>
              <a:pPr>
                <a:defRPr/>
              </a:pPr>
              <a:t>102</a:t>
            </a:fld>
            <a:endParaRPr lang="en-US"/>
          </a:p>
        </p:txBody>
      </p:sp>
      <p:graphicFrame>
        <p:nvGraphicFramePr>
          <p:cNvPr id="8" name="جدول 7"/>
          <p:cNvGraphicFramePr>
            <a:graphicFrameLocks noGrp="1"/>
          </p:cNvGraphicFramePr>
          <p:nvPr/>
        </p:nvGraphicFramePr>
        <p:xfrm>
          <a:off x="428596" y="3336562"/>
          <a:ext cx="8429684" cy="3489080"/>
        </p:xfrm>
        <a:graphic>
          <a:graphicData uri="http://schemas.openxmlformats.org/drawingml/2006/table">
            <a:tbl>
              <a:tblPr/>
              <a:tblGrid>
                <a:gridCol w="3802762"/>
                <a:gridCol w="4626922"/>
              </a:tblGrid>
              <a:tr h="321120">
                <a:tc>
                  <a:txBody>
                    <a:bodyPr/>
                    <a:lstStyle/>
                    <a:p>
                      <a:pPr algn="ctr" rtl="0">
                        <a:lnSpc>
                          <a:spcPct val="115000"/>
                        </a:lnSpc>
                        <a:spcAft>
                          <a:spcPts val="1000"/>
                        </a:spcAft>
                      </a:pPr>
                      <a:r>
                        <a:rPr lang="en-GB" sz="1800" b="1" i="1" dirty="0">
                          <a:latin typeface="Times New Roman"/>
                          <a:ea typeface="Calibri"/>
                          <a:cs typeface="Arial"/>
                        </a:rPr>
                        <a:t>Learning objective</a:t>
                      </a:r>
                      <a:endParaRPr lang="en-US" sz="1800" b="1" i="1" dirty="0">
                        <a:latin typeface="Calibri"/>
                        <a:ea typeface="Calibri"/>
                        <a:cs typeface="Arial"/>
                      </a:endParaRPr>
                    </a:p>
                  </a:txBody>
                  <a:tcPr marL="0" marR="41800" marT="41800" marB="41800">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GB" sz="1800" b="1" i="1" dirty="0">
                          <a:latin typeface="Times New Roman"/>
                          <a:ea typeface="Calibri"/>
                          <a:cs typeface="Arial"/>
                        </a:rPr>
                        <a:t>Health education method</a:t>
                      </a:r>
                      <a:endParaRPr lang="en-US" sz="1800" b="1" i="1" dirty="0">
                        <a:latin typeface="Calibri"/>
                        <a:ea typeface="Calibri"/>
                        <a:cs typeface="Arial"/>
                      </a:endParaRPr>
                    </a:p>
                  </a:txBody>
                  <a:tcPr marL="0" marR="41800" marT="41800" marB="41800">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blipFill>
                      <a:blip r:embed="rId3"/>
                      <a:tile tx="0" ty="0" sx="100000" sy="100000" flip="none" algn="tl"/>
                    </a:blipFill>
                  </a:tcPr>
                </a:tc>
              </a:tr>
              <a:tr h="1033683">
                <a:tc>
                  <a:txBody>
                    <a:bodyPr/>
                    <a:lstStyle/>
                    <a:p>
                      <a:pPr algn="just" rtl="0">
                        <a:lnSpc>
                          <a:spcPct val="115000"/>
                        </a:lnSpc>
                        <a:spcAft>
                          <a:spcPts val="1000"/>
                        </a:spcAft>
                      </a:pPr>
                      <a:r>
                        <a:rPr lang="en-US" sz="1800" b="1" i="1" dirty="0">
                          <a:latin typeface="Times New Roman"/>
                          <a:ea typeface="Calibri"/>
                          <a:cs typeface="Arial"/>
                        </a:rPr>
                        <a:t>Raising awareness and passing on knowledge</a:t>
                      </a:r>
                      <a:endParaRPr lang="en-US" sz="1800" b="1" i="1" dirty="0">
                        <a:latin typeface="Calibri"/>
                        <a:ea typeface="Calibri"/>
                        <a:cs typeface="Arial"/>
                      </a:endParaRPr>
                    </a:p>
                  </a:txBody>
                  <a:tcPr marL="0" marR="41800" marT="41800" marB="41800">
                    <a:lnL>
                      <a:noFill/>
                    </a:lnL>
                    <a:lnR>
                      <a:noFill/>
                    </a:lnR>
                    <a:lnT w="12700" cap="flat" cmpd="sng" algn="ctr">
                      <a:solidFill>
                        <a:srgbClr val="999999"/>
                      </a:solidFill>
                      <a:prstDash val="solid"/>
                      <a:round/>
                      <a:headEnd type="none" w="med" len="med"/>
                      <a:tailEnd type="none" w="med" len="med"/>
                    </a:lnT>
                    <a:lnB w="12700" cap="flat" cmpd="sng" algn="ctr">
                      <a:solidFill>
                        <a:srgbClr val="DBDAEE"/>
                      </a:solidFill>
                      <a:prstDash val="solid"/>
                      <a:round/>
                      <a:headEnd type="none" w="med" len="med"/>
                      <a:tailEnd type="none" w="med" len="med"/>
                    </a:lnB>
                    <a:blipFill>
                      <a:blip r:embed="rId3"/>
                      <a:tile tx="0" ty="0" sx="100000" sy="100000" flip="none" algn="tl"/>
                    </a:blipFill>
                  </a:tcPr>
                </a:tc>
                <a:tc>
                  <a:txBody>
                    <a:bodyPr/>
                    <a:lstStyle/>
                    <a:p>
                      <a:pPr algn="just" rtl="0">
                        <a:lnSpc>
                          <a:spcPct val="115000"/>
                        </a:lnSpc>
                        <a:spcAft>
                          <a:spcPts val="1000"/>
                        </a:spcAft>
                      </a:pPr>
                      <a:r>
                        <a:rPr lang="en-US" sz="1800" b="1" i="1" dirty="0">
                          <a:latin typeface="Times New Roman"/>
                          <a:ea typeface="Calibri"/>
                          <a:cs typeface="Arial"/>
                        </a:rPr>
                        <a:t>Lecture with discussion, talks at public meetings or social gatherings, and the distribution of materials such as posters and leaflets</a:t>
                      </a:r>
                      <a:endParaRPr lang="en-US" sz="1800" b="1" i="1" dirty="0">
                        <a:latin typeface="Calibri"/>
                        <a:ea typeface="Calibri"/>
                        <a:cs typeface="Arial"/>
                      </a:endParaRPr>
                    </a:p>
                  </a:txBody>
                  <a:tcPr marL="0" marR="41800" marT="41800" marB="41800">
                    <a:lnL>
                      <a:noFill/>
                    </a:lnL>
                    <a:lnR>
                      <a:noFill/>
                    </a:lnR>
                    <a:lnT w="12700" cap="flat" cmpd="sng" algn="ctr">
                      <a:solidFill>
                        <a:srgbClr val="999999"/>
                      </a:solidFill>
                      <a:prstDash val="solid"/>
                      <a:round/>
                      <a:headEnd type="none" w="med" len="med"/>
                      <a:tailEnd type="none" w="med" len="med"/>
                    </a:lnT>
                    <a:lnB w="12700" cap="flat" cmpd="sng" algn="ctr">
                      <a:solidFill>
                        <a:srgbClr val="DBDAEE"/>
                      </a:solidFill>
                      <a:prstDash val="solid"/>
                      <a:round/>
                      <a:headEnd type="none" w="med" len="med"/>
                      <a:tailEnd type="none" w="med" len="med"/>
                    </a:lnB>
                    <a:blipFill>
                      <a:blip r:embed="rId3"/>
                      <a:tile tx="0" ty="0" sx="100000" sy="100000" flip="none" algn="tl"/>
                    </a:blipFill>
                  </a:tcPr>
                </a:tc>
              </a:tr>
              <a:tr h="796162">
                <a:tc>
                  <a:txBody>
                    <a:bodyPr/>
                    <a:lstStyle/>
                    <a:p>
                      <a:pPr algn="just" rtl="0">
                        <a:lnSpc>
                          <a:spcPct val="115000"/>
                        </a:lnSpc>
                        <a:spcAft>
                          <a:spcPts val="1000"/>
                        </a:spcAft>
                      </a:pPr>
                      <a:r>
                        <a:rPr lang="en-US" sz="1800" b="1" i="1" dirty="0">
                          <a:latin typeface="Times New Roman"/>
                          <a:ea typeface="Calibri"/>
                          <a:cs typeface="Arial"/>
                        </a:rPr>
                        <a:t>Changing attitudes</a:t>
                      </a:r>
                      <a:endParaRPr lang="en-US" sz="1800" b="1" i="1" dirty="0">
                        <a:latin typeface="Calibri"/>
                        <a:ea typeface="Calibri"/>
                        <a:cs typeface="Arial"/>
                      </a:endParaRPr>
                    </a:p>
                  </a:txBody>
                  <a:tcPr marL="0" marR="41800" marT="41800" marB="41800">
                    <a:lnL>
                      <a:noFill/>
                    </a:lnL>
                    <a:lnR>
                      <a:noFill/>
                    </a:lnR>
                    <a:lnT w="12700" cap="flat" cmpd="sng" algn="ctr">
                      <a:solidFill>
                        <a:srgbClr val="DBDAEE"/>
                      </a:solidFill>
                      <a:prstDash val="solid"/>
                      <a:round/>
                      <a:headEnd type="none" w="med" len="med"/>
                      <a:tailEnd type="none" w="med" len="med"/>
                    </a:lnT>
                    <a:lnB w="12700" cap="flat" cmpd="sng" algn="ctr">
                      <a:solidFill>
                        <a:srgbClr val="DBDAEE"/>
                      </a:solidFill>
                      <a:prstDash val="solid"/>
                      <a:round/>
                      <a:headEnd type="none" w="med" len="med"/>
                      <a:tailEnd type="none" w="med" len="med"/>
                    </a:lnB>
                    <a:blipFill>
                      <a:blip r:embed="rId3"/>
                      <a:tile tx="0" ty="0" sx="100000" sy="100000" flip="none" algn="tl"/>
                    </a:blipFill>
                  </a:tcPr>
                </a:tc>
                <a:tc>
                  <a:txBody>
                    <a:bodyPr/>
                    <a:lstStyle/>
                    <a:p>
                      <a:pPr algn="just" rtl="0">
                        <a:lnSpc>
                          <a:spcPct val="115000"/>
                        </a:lnSpc>
                        <a:spcAft>
                          <a:spcPts val="1000"/>
                        </a:spcAft>
                      </a:pPr>
                      <a:r>
                        <a:rPr lang="en-US" sz="1800" b="1" i="1" dirty="0">
                          <a:latin typeface="Times New Roman"/>
                          <a:ea typeface="Calibri"/>
                          <a:cs typeface="Arial"/>
                        </a:rPr>
                        <a:t>Individual approaches such as </a:t>
                      </a:r>
                      <a:r>
                        <a:rPr lang="en-US" sz="1800" b="1" i="1" dirty="0" smtClean="0">
                          <a:latin typeface="Times New Roman"/>
                          <a:ea typeface="Calibri"/>
                          <a:cs typeface="Arial"/>
                        </a:rPr>
                        <a:t>counseling </a:t>
                      </a:r>
                      <a:r>
                        <a:rPr lang="en-US" sz="1800" b="1" i="1" dirty="0">
                          <a:latin typeface="Times New Roman"/>
                          <a:ea typeface="Calibri"/>
                          <a:cs typeface="Arial"/>
                        </a:rPr>
                        <a:t>or discussion, using visual and audio-visual materials</a:t>
                      </a:r>
                      <a:endParaRPr lang="en-US" sz="1800" b="1" i="1" dirty="0">
                        <a:latin typeface="Calibri"/>
                        <a:ea typeface="Calibri"/>
                        <a:cs typeface="Arial"/>
                      </a:endParaRPr>
                    </a:p>
                  </a:txBody>
                  <a:tcPr marL="0" marR="41800" marT="41800" marB="41800">
                    <a:lnL>
                      <a:noFill/>
                    </a:lnL>
                    <a:lnR>
                      <a:noFill/>
                    </a:lnR>
                    <a:lnT w="12700" cap="flat" cmpd="sng" algn="ctr">
                      <a:solidFill>
                        <a:srgbClr val="DBDAEE"/>
                      </a:solidFill>
                      <a:prstDash val="solid"/>
                      <a:round/>
                      <a:headEnd type="none" w="med" len="med"/>
                      <a:tailEnd type="none" w="med" len="med"/>
                    </a:lnT>
                    <a:lnB w="12700" cap="flat" cmpd="sng" algn="ctr">
                      <a:solidFill>
                        <a:srgbClr val="DBDAEE"/>
                      </a:solidFill>
                      <a:prstDash val="solid"/>
                      <a:round/>
                      <a:headEnd type="none" w="med" len="med"/>
                      <a:tailEnd type="none" w="med" len="med"/>
                    </a:lnB>
                    <a:blipFill>
                      <a:blip r:embed="rId3"/>
                      <a:tile tx="0" ty="0" sx="100000" sy="100000" flip="none" algn="tl"/>
                    </a:blipFill>
                  </a:tcPr>
                </a:tc>
              </a:tr>
              <a:tr h="558641">
                <a:tc>
                  <a:txBody>
                    <a:bodyPr/>
                    <a:lstStyle/>
                    <a:p>
                      <a:pPr algn="just" rtl="0">
                        <a:lnSpc>
                          <a:spcPct val="115000"/>
                        </a:lnSpc>
                        <a:spcAft>
                          <a:spcPts val="1000"/>
                        </a:spcAft>
                      </a:pPr>
                      <a:r>
                        <a:rPr lang="en-US" sz="1800" b="1" i="1" dirty="0">
                          <a:latin typeface="Times New Roman"/>
                          <a:ea typeface="Calibri"/>
                          <a:cs typeface="Arial"/>
                        </a:rPr>
                        <a:t>Skill development</a:t>
                      </a:r>
                      <a:endParaRPr lang="en-US" sz="1800" b="1" i="1" dirty="0">
                        <a:latin typeface="Calibri"/>
                        <a:ea typeface="Calibri"/>
                        <a:cs typeface="Arial"/>
                      </a:endParaRPr>
                    </a:p>
                  </a:txBody>
                  <a:tcPr marL="0" marR="41800" marT="41800" marB="41800">
                    <a:lnL>
                      <a:noFill/>
                    </a:lnL>
                    <a:lnR>
                      <a:noFill/>
                    </a:lnR>
                    <a:lnT w="12700" cap="flat" cmpd="sng" algn="ctr">
                      <a:solidFill>
                        <a:srgbClr val="DBDAEE"/>
                      </a:solidFill>
                      <a:prstDash val="solid"/>
                      <a:round/>
                      <a:headEnd type="none" w="med" len="med"/>
                      <a:tailEnd type="none" w="med" len="med"/>
                    </a:lnT>
                    <a:lnB w="12700" cap="flat" cmpd="sng" algn="ctr">
                      <a:solidFill>
                        <a:srgbClr val="DBDAEE"/>
                      </a:solidFill>
                      <a:prstDash val="solid"/>
                      <a:round/>
                      <a:headEnd type="none" w="med" len="med"/>
                      <a:tailEnd type="none" w="med" len="med"/>
                    </a:lnB>
                    <a:blipFill>
                      <a:blip r:embed="rId3"/>
                      <a:tile tx="0" ty="0" sx="100000" sy="100000" flip="none" algn="tl"/>
                    </a:blipFill>
                  </a:tcPr>
                </a:tc>
                <a:tc>
                  <a:txBody>
                    <a:bodyPr/>
                    <a:lstStyle/>
                    <a:p>
                      <a:pPr algn="just" rtl="0">
                        <a:lnSpc>
                          <a:spcPct val="115000"/>
                        </a:lnSpc>
                        <a:spcAft>
                          <a:spcPts val="1000"/>
                        </a:spcAft>
                      </a:pPr>
                      <a:r>
                        <a:rPr lang="en-US" sz="1800" b="1" i="1" dirty="0">
                          <a:latin typeface="Times New Roman"/>
                          <a:ea typeface="Calibri"/>
                          <a:cs typeface="Arial"/>
                        </a:rPr>
                        <a:t>Training and demonstrations involving practice</a:t>
                      </a:r>
                      <a:endParaRPr lang="en-US" sz="1800" b="1" i="1" dirty="0">
                        <a:latin typeface="Calibri"/>
                        <a:ea typeface="Calibri"/>
                        <a:cs typeface="Arial"/>
                      </a:endParaRPr>
                    </a:p>
                  </a:txBody>
                  <a:tcPr marL="0" marR="41800" marT="41800" marB="41800">
                    <a:lnL>
                      <a:noFill/>
                    </a:lnL>
                    <a:lnR>
                      <a:noFill/>
                    </a:lnR>
                    <a:lnT w="12700" cap="flat" cmpd="sng" algn="ctr">
                      <a:solidFill>
                        <a:srgbClr val="DBDAEE"/>
                      </a:solidFill>
                      <a:prstDash val="solid"/>
                      <a:round/>
                      <a:headEnd type="none" w="med" len="med"/>
                      <a:tailEnd type="none" w="med" len="med"/>
                    </a:lnT>
                    <a:lnB w="12700" cap="flat" cmpd="sng" algn="ctr">
                      <a:solidFill>
                        <a:srgbClr val="DBDAEE"/>
                      </a:solidFill>
                      <a:prstDash val="solid"/>
                      <a:round/>
                      <a:headEnd type="none" w="med" len="med"/>
                      <a:tailEnd type="none" w="med" len="med"/>
                    </a:lnB>
                    <a:blipFill>
                      <a:blip r:embed="rId3"/>
                      <a:tile tx="0" ty="0" sx="100000" sy="100000" flip="none" algn="tl"/>
                    </a:blipFill>
                  </a:tcPr>
                </a:tc>
              </a:tr>
            </a:tbl>
          </a:graphicData>
        </a:graphic>
      </p:graphicFrame>
      <p:sp>
        <p:nvSpPr>
          <p:cNvPr id="99331" name="Rectangle 3"/>
          <p:cNvSpPr>
            <a:spLocks noChangeArrowheads="1"/>
          </p:cNvSpPr>
          <p:nvPr/>
        </p:nvSpPr>
        <p:spPr bwMode="auto">
          <a:xfrm>
            <a:off x="214282" y="214290"/>
            <a:ext cx="8643998" cy="2923829"/>
          </a:xfrm>
          <a:prstGeom prst="rect">
            <a:avLst/>
          </a:prstGeom>
          <a:solidFill>
            <a:srgbClr val="FFFFFF"/>
          </a:solidFill>
          <a:ln w="9525">
            <a:noFill/>
            <a:miter lim="800000"/>
            <a:headEnd/>
            <a:tailEnd/>
          </a:ln>
          <a:effectLst/>
        </p:spPr>
        <p:txBody>
          <a:bodyPr vert="horz" wrap="square" lIns="91440" tIns="76176" rIns="91440" bIns="76176"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l"/>
              </a:tabLst>
            </a:pPr>
            <a:r>
              <a:rPr kumimoji="0" lang="en-US" sz="2000" b="1" i="0" u="none" strike="noStrike" cap="none" normalizeH="0" baseline="0" dirty="0" smtClean="0">
                <a:ln>
                  <a:noFill/>
                </a:ln>
                <a:solidFill>
                  <a:schemeClr val="bg2"/>
                </a:solidFill>
                <a:effectLst/>
                <a:latin typeface="Arial Black" pitchFamily="34" charset="0"/>
                <a:ea typeface="Times New Roman" pitchFamily="18" charset="0"/>
                <a:cs typeface="Times New Roman" pitchFamily="18" charset="0"/>
              </a:rPr>
              <a:t>Selecting Objective Based HE Methods</a:t>
            </a: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2000"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To achieve each of your stated objectives, you need to choose the best educational method, because not all health education methods are appropriate to achieve each of your objectives — some methods are better than others. For example, if one of your learning objectives is to increase knowledge about a particular health subject, you should choose a method which is appropriate for this objective </a:t>
            </a: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endParaRPr kumimoji="0" lang="en-US" sz="1600"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2000"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This Table shows health education methods that are appropriate for each learning objective.</a:t>
            </a:r>
            <a:endParaRPr kumimoji="0" lang="en-US" sz="2000" b="1"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endParaRPr>
          </a:p>
        </p:txBody>
      </p:sp>
    </p:spTree>
  </p:cSld>
  <p:clrMapOvr>
    <a:masterClrMapping/>
  </p:clrMapOvr>
  <p:transition>
    <p:push dir="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pPr>
              <a:defRPr/>
            </a:pPr>
            <a:r>
              <a:rPr lang="ar-SA" smtClean="0"/>
              <a:t>JohaliMoHE2017</a:t>
            </a:r>
            <a:endParaRPr lang="en-US"/>
          </a:p>
        </p:txBody>
      </p:sp>
      <p:sp>
        <p:nvSpPr>
          <p:cNvPr id="3" name="عنصر نائب للتذييل 2"/>
          <p:cNvSpPr>
            <a:spLocks noGrp="1"/>
          </p:cNvSpPr>
          <p:nvPr>
            <p:ph type="ftr" sz="quarter" idx="11"/>
          </p:nvPr>
        </p:nvSpPr>
        <p:spPr/>
        <p:txBody>
          <a:bodyPr/>
          <a:lstStyle/>
          <a:p>
            <a:pPr>
              <a:defRPr/>
            </a:pPr>
            <a:r>
              <a:rPr lang="en-US" smtClean="0"/>
              <a:t>CHS385</a:t>
            </a:r>
            <a:endParaRPr lang="en-US"/>
          </a:p>
        </p:txBody>
      </p:sp>
      <p:sp>
        <p:nvSpPr>
          <p:cNvPr id="4" name="عنصر نائب لرقم الشريحة 3"/>
          <p:cNvSpPr>
            <a:spLocks noGrp="1"/>
          </p:cNvSpPr>
          <p:nvPr>
            <p:ph type="sldNum" sz="quarter" idx="12"/>
          </p:nvPr>
        </p:nvSpPr>
        <p:spPr/>
        <p:txBody>
          <a:bodyPr/>
          <a:lstStyle/>
          <a:p>
            <a:pPr>
              <a:defRPr/>
            </a:pPr>
            <a:fld id="{EFDC60A6-13D5-4900-9D45-FC2CC50B2D43}" type="slidenum">
              <a:rPr lang="ar-SA" smtClean="0"/>
              <a:pPr>
                <a:defRPr/>
              </a:pPr>
              <a:t>103</a:t>
            </a:fld>
            <a:endParaRPr lang="en-US"/>
          </a:p>
        </p:txBody>
      </p:sp>
      <p:sp>
        <p:nvSpPr>
          <p:cNvPr id="99331" name="Rectangle 3"/>
          <p:cNvSpPr>
            <a:spLocks noChangeArrowheads="1"/>
          </p:cNvSpPr>
          <p:nvPr/>
        </p:nvSpPr>
        <p:spPr bwMode="auto">
          <a:xfrm>
            <a:off x="755576" y="1141336"/>
            <a:ext cx="7888390" cy="4216490"/>
          </a:xfrm>
          <a:prstGeom prst="rect">
            <a:avLst/>
          </a:prstGeom>
          <a:solidFill>
            <a:srgbClr val="FFFFFF"/>
          </a:solidFill>
          <a:ln w="9525">
            <a:noFill/>
            <a:miter lim="800000"/>
            <a:headEnd/>
            <a:tailEnd/>
          </a:ln>
          <a:effectLst/>
        </p:spPr>
        <p:txBody>
          <a:bodyPr vert="horz" wrap="square" lIns="91440" tIns="76176" rIns="91440" bIns="76176"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l"/>
              </a:tabLst>
            </a:pPr>
            <a:r>
              <a:rPr kumimoji="0" lang="en-US" sz="2400"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Selecting Objective Based </a:t>
            </a:r>
            <a:r>
              <a:rPr kumimoji="0" lang="en-US" sz="2400" b="1"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HE Methods</a:t>
            </a: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endParaRPr kumimoji="0" lang="en-GB" sz="2400" b="1"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2400"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When you are choosing the educational method that you will use, you should also consider:</a:t>
            </a: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endParaRPr kumimoji="0" lang="en-US" sz="2400"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GB" sz="2400"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The number of people involved.</a:t>
            </a:r>
            <a:endParaRPr kumimoji="0" lang="en-US" sz="2400"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GB" sz="2400"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 Learner preferences.</a:t>
            </a:r>
            <a:endParaRPr kumimoji="0" lang="en-US" sz="2400"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GB" sz="2400"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 The appropriateness of the method to the local culture.</a:t>
            </a:r>
            <a:endParaRPr kumimoji="0" lang="en-US" sz="2400"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GB" sz="2400"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 Availability of your resources.</a:t>
            </a:r>
            <a:endParaRPr kumimoji="0" lang="en-US" sz="2400"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GB" sz="2400" b="0" i="0" u="none" strike="noStrike" cap="none" normalizeH="0" baseline="0" dirty="0" smtClean="0">
                <a:ln>
                  <a:noFill/>
                </a:ln>
                <a:solidFill>
                  <a:schemeClr val="bg2"/>
                </a:solidFill>
                <a:effectLst/>
                <a:latin typeface="Times New Roman" pitchFamily="18" charset="0"/>
                <a:ea typeface="Times New Roman" pitchFamily="18" charset="0"/>
                <a:cs typeface="Times New Roman" pitchFamily="18" charset="0"/>
              </a:rPr>
              <a:t>A method that best fits the characteristics (age, sex, religion, etc.) of the target group.</a:t>
            </a:r>
            <a:endParaRPr kumimoji="0" lang="en-GB" sz="2400" b="0" i="0" u="none" strike="noStrike" cap="none" normalizeH="0" baseline="0" dirty="0" smtClean="0">
              <a:ln>
                <a:noFill/>
              </a:ln>
              <a:solidFill>
                <a:schemeClr val="bg2"/>
              </a:solidFill>
              <a:effectLst/>
              <a:latin typeface="Times New Roman" pitchFamily="18" charset="0"/>
              <a:cs typeface="Times New Roman" pitchFamily="18" charset="0"/>
            </a:endParaRPr>
          </a:p>
        </p:txBody>
      </p:sp>
      <p:sp>
        <p:nvSpPr>
          <p:cNvPr id="6" name="مستطيل 5"/>
          <p:cNvSpPr/>
          <p:nvPr/>
        </p:nvSpPr>
        <p:spPr>
          <a:xfrm>
            <a:off x="2890174" y="285728"/>
            <a:ext cx="3408305" cy="400110"/>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sz="2000" b="1" dirty="0" smtClean="0">
                <a:solidFill>
                  <a:schemeClr val="tx1"/>
                </a:solidFill>
                <a:latin typeface="Times New Roman" pitchFamily="18" charset="0"/>
                <a:ea typeface="Times New Roman" pitchFamily="18" charset="0"/>
                <a:cs typeface="Times New Roman" pitchFamily="18" charset="0"/>
              </a:rPr>
              <a:t>Objective Based HE Methods</a:t>
            </a:r>
            <a:endParaRPr lang="ar-SA" sz="2000" b="1" dirty="0">
              <a:solidFill>
                <a:schemeClr val="tx1"/>
              </a:solidFill>
            </a:endParaRPr>
          </a:p>
        </p:txBody>
      </p:sp>
    </p:spTree>
  </p:cSld>
  <p:clrMapOvr>
    <a:masterClrMapping/>
  </p:clrMapOvr>
  <p:transition>
    <p:push dir="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00034" y="2714620"/>
            <a:ext cx="8385175" cy="1431925"/>
          </a:xfrm>
        </p:spPr>
        <p:txBody>
          <a:bodyPr/>
          <a:lstStyle/>
          <a:p>
            <a:pPr algn="ctr"/>
            <a:r>
              <a:rPr lang="en-US" dirty="0" smtClean="0"/>
              <a:t>FURTHER </a:t>
            </a:r>
            <a:endParaRPr lang="ar-SA" dirty="0"/>
          </a:p>
        </p:txBody>
      </p:sp>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104</a:t>
            </a:fld>
            <a:endParaRPr lang="en-US"/>
          </a:p>
        </p:txBody>
      </p:sp>
    </p:spTree>
  </p:cSld>
  <p:clrMapOvr>
    <a:masterClrMapping/>
  </p:clrMapOvr>
  <p:transition>
    <p:push dir="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00034" y="3000372"/>
            <a:ext cx="8385175" cy="785817"/>
          </a:xfrm>
        </p:spPr>
        <p:style>
          <a:lnRef idx="2">
            <a:schemeClr val="accent1"/>
          </a:lnRef>
          <a:fillRef idx="1">
            <a:schemeClr val="lt1"/>
          </a:fillRef>
          <a:effectRef idx="0">
            <a:schemeClr val="accent1"/>
          </a:effectRef>
          <a:fontRef idx="minor">
            <a:schemeClr val="dk1"/>
          </a:fontRef>
        </p:style>
        <p:txBody>
          <a:bodyPr/>
          <a:lstStyle/>
          <a:p>
            <a:pPr lvl="0" algn="ctr"/>
            <a:r>
              <a:rPr lang="en-US" sz="2400" dirty="0" smtClean="0">
                <a:solidFill>
                  <a:schemeClr val="bg1"/>
                </a:solidFill>
                <a:effectLst/>
                <a:latin typeface="Times New Roman" pitchFamily="18" charset="0"/>
                <a:ea typeface="Calibri" pitchFamily="34" charset="0"/>
                <a:cs typeface="Times New Roman" pitchFamily="18" charset="0"/>
              </a:rPr>
              <a:t>Highest Level </a:t>
            </a:r>
            <a:r>
              <a:rPr lang="en-US" sz="2400" b="0" dirty="0" smtClean="0">
                <a:solidFill>
                  <a:schemeClr val="bg1"/>
                </a:solidFill>
                <a:effectLst/>
                <a:latin typeface="Times New Roman" pitchFamily="18" charset="0"/>
                <a:ea typeface="Calibri" pitchFamily="34" charset="0"/>
                <a:cs typeface="Times New Roman" pitchFamily="18" charset="0"/>
              </a:rPr>
              <a:t/>
            </a:r>
            <a:br>
              <a:rPr lang="en-US" sz="2400" b="0" dirty="0" smtClean="0">
                <a:solidFill>
                  <a:schemeClr val="bg1"/>
                </a:solidFill>
                <a:effectLst/>
                <a:latin typeface="Times New Roman" pitchFamily="18" charset="0"/>
                <a:ea typeface="Calibri" pitchFamily="34" charset="0"/>
                <a:cs typeface="Times New Roman" pitchFamily="18" charset="0"/>
              </a:rPr>
            </a:br>
            <a:r>
              <a:rPr lang="en-US" sz="2400" b="0" dirty="0" smtClean="0">
                <a:solidFill>
                  <a:schemeClr val="bg1"/>
                </a:solidFill>
                <a:effectLst/>
                <a:latin typeface="Times New Roman" pitchFamily="18" charset="0"/>
                <a:ea typeface="Calibri" pitchFamily="34" charset="0"/>
                <a:cs typeface="Times New Roman" pitchFamily="18" charset="0"/>
              </a:rPr>
              <a:t>Community health education, participation &amp; organization</a:t>
            </a:r>
            <a:endParaRPr lang="ar-SA" sz="2400" dirty="0">
              <a:effectLst/>
            </a:endParaRPr>
          </a:p>
        </p:txBody>
      </p:sp>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105</a:t>
            </a:fld>
            <a:endParaRPr lang="en-US"/>
          </a:p>
        </p:txBody>
      </p:sp>
    </p:spTree>
  </p:cSld>
  <p:clrMapOvr>
    <a:masterClrMapping/>
  </p:clrMapOvr>
  <p:transition>
    <p:push dir="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0978" name="Rectangle 2"/>
          <p:cNvSpPr>
            <a:spLocks noGrp="1" noChangeArrowheads="1"/>
          </p:cNvSpPr>
          <p:nvPr>
            <p:ph type="title"/>
          </p:nvPr>
        </p:nvSpPr>
        <p:spPr>
          <a:xfrm>
            <a:off x="1571604" y="214290"/>
            <a:ext cx="5929354" cy="500042"/>
          </a:xfrm>
        </p:spPr>
        <p:style>
          <a:lnRef idx="2">
            <a:schemeClr val="accent6"/>
          </a:lnRef>
          <a:fillRef idx="1">
            <a:schemeClr val="lt1"/>
          </a:fillRef>
          <a:effectRef idx="0">
            <a:schemeClr val="accent6"/>
          </a:effectRef>
          <a:fontRef idx="minor">
            <a:schemeClr val="dk1"/>
          </a:fontRef>
        </p:style>
        <p:txBody>
          <a:bodyPr/>
          <a:lstStyle/>
          <a:p>
            <a:pPr algn="ctr" eaLnBrk="1" hangingPunct="1">
              <a:defRPr/>
            </a:pPr>
            <a:r>
              <a:rPr lang="en-US" sz="2800" b="1" i="1" dirty="0" smtClean="0">
                <a:solidFill>
                  <a:schemeClr val="accent6"/>
                </a:solidFill>
                <a:effectLst>
                  <a:outerShdw blurRad="38100" dist="38100" dir="2700000" algn="tl">
                    <a:srgbClr val="C0C0C0"/>
                  </a:outerShdw>
                </a:effectLst>
                <a:ea typeface="ＭＳ Ｐゴシック" pitchFamily="34" charset="-128"/>
              </a:rPr>
              <a:t>The Public Health System</a:t>
            </a:r>
            <a:endParaRPr lang="en-US" sz="2800" dirty="0" smtClean="0">
              <a:solidFill>
                <a:schemeClr val="accent6"/>
              </a:solidFill>
              <a:ea typeface="ＭＳ Ｐゴシック" pitchFamily="34" charset="-128"/>
            </a:endParaRPr>
          </a:p>
        </p:txBody>
      </p:sp>
      <p:grpSp>
        <p:nvGrpSpPr>
          <p:cNvPr id="2" name="Group 3"/>
          <p:cNvGrpSpPr>
            <a:grpSpLocks/>
          </p:cNvGrpSpPr>
          <p:nvPr/>
        </p:nvGrpSpPr>
        <p:grpSpPr bwMode="auto">
          <a:xfrm>
            <a:off x="142844" y="1071546"/>
            <a:ext cx="5072098" cy="4357718"/>
            <a:chOff x="1200" y="1104"/>
            <a:chExt cx="3259" cy="2352"/>
          </a:xfrm>
        </p:grpSpPr>
        <p:sp>
          <p:nvSpPr>
            <p:cNvPr id="1150980" name="Oval 4"/>
            <p:cNvSpPr>
              <a:spLocks noChangeArrowheads="1"/>
            </p:cNvSpPr>
            <p:nvPr/>
          </p:nvSpPr>
          <p:spPr bwMode="auto">
            <a:xfrm>
              <a:off x="1867" y="1574"/>
              <a:ext cx="1942" cy="1498"/>
            </a:xfrm>
            <a:prstGeom prst="ellipse">
              <a:avLst/>
            </a:prstGeom>
            <a:ln>
              <a:headEnd/>
              <a:tailEnd/>
            </a:ln>
          </p:spPr>
          <p:style>
            <a:lnRef idx="2">
              <a:schemeClr val="dk1">
                <a:shade val="50000"/>
              </a:schemeClr>
            </a:lnRef>
            <a:fillRef idx="1">
              <a:schemeClr val="dk1"/>
            </a:fillRef>
            <a:effectRef idx="0">
              <a:schemeClr val="dk1"/>
            </a:effectRef>
            <a:fontRef idx="minor">
              <a:schemeClr val="lt1"/>
            </a:fontRef>
          </p:style>
          <p:txBody>
            <a:bodyPr lIns="0" tIns="0" rIns="0" bIns="0"/>
            <a:lstStyle/>
            <a:p>
              <a:pPr algn="ctr" rtl="0">
                <a:defRPr/>
              </a:pPr>
              <a:endParaRPr lang="en-US" sz="1000" b="1" dirty="0">
                <a:latin typeface="Lucida Sans" pitchFamily="34" charset="0"/>
                <a:cs typeface="Arial" charset="0"/>
              </a:endParaRPr>
            </a:p>
            <a:p>
              <a:pPr algn="ctr" rtl="0">
                <a:defRPr/>
              </a:pPr>
              <a:endParaRPr lang="en-US" sz="400" b="1" dirty="0">
                <a:latin typeface="Times New Roman" pitchFamily="18" charset="0"/>
                <a:cs typeface="Arial" charset="0"/>
              </a:endParaRPr>
            </a:p>
            <a:p>
              <a:pPr algn="ctr" rtl="0">
                <a:defRPr/>
              </a:pPr>
              <a:endParaRPr lang="en-US" b="1" dirty="0" smtClean="0">
                <a:solidFill>
                  <a:srgbClr val="FFFFFF"/>
                </a:solidFill>
                <a:effectLst>
                  <a:outerShdw blurRad="38100" dist="38100" dir="2700000" algn="tl">
                    <a:srgbClr val="000000"/>
                  </a:outerShdw>
                </a:effectLst>
                <a:latin typeface="Times New Roman" pitchFamily="18" charset="0"/>
                <a:cs typeface="Arial" charset="0"/>
              </a:endParaRPr>
            </a:p>
            <a:p>
              <a:pPr algn="ctr" rtl="0">
                <a:defRPr/>
              </a:pPr>
              <a:r>
                <a:rPr lang="en-US" b="1" dirty="0" smtClean="0">
                  <a:solidFill>
                    <a:srgbClr val="FFFFFF"/>
                  </a:solidFill>
                  <a:effectLst>
                    <a:outerShdw blurRad="38100" dist="38100" dir="2700000" algn="tl">
                      <a:srgbClr val="000000"/>
                    </a:outerShdw>
                  </a:effectLst>
                  <a:latin typeface="Times New Roman" pitchFamily="18" charset="0"/>
                  <a:cs typeface="Arial" charset="0"/>
                </a:rPr>
                <a:t>Assuring </a:t>
              </a:r>
              <a:r>
                <a:rPr lang="en-US" b="1" dirty="0">
                  <a:solidFill>
                    <a:srgbClr val="FFFFFF"/>
                  </a:solidFill>
                  <a:effectLst>
                    <a:outerShdw blurRad="38100" dist="38100" dir="2700000" algn="tl">
                      <a:srgbClr val="000000"/>
                    </a:outerShdw>
                  </a:effectLst>
                  <a:latin typeface="Times New Roman" pitchFamily="18" charset="0"/>
                  <a:cs typeface="Arial" charset="0"/>
                </a:rPr>
                <a:t>the Conditions for  Population</a:t>
              </a:r>
            </a:p>
            <a:p>
              <a:pPr algn="ctr" rtl="0">
                <a:defRPr/>
              </a:pPr>
              <a:r>
                <a:rPr lang="en-US" b="1" dirty="0">
                  <a:solidFill>
                    <a:srgbClr val="FFFFFF"/>
                  </a:solidFill>
                  <a:effectLst>
                    <a:outerShdw blurRad="38100" dist="38100" dir="2700000" algn="tl">
                      <a:srgbClr val="000000"/>
                    </a:outerShdw>
                  </a:effectLst>
                  <a:latin typeface="Times New Roman" pitchFamily="18" charset="0"/>
                  <a:cs typeface="Arial" charset="0"/>
                </a:rPr>
                <a:t>Health</a:t>
              </a:r>
              <a:endParaRPr lang="en-US" b="1" dirty="0">
                <a:solidFill>
                  <a:srgbClr val="FFFFFF"/>
                </a:solidFill>
                <a:effectLst>
                  <a:outerShdw blurRad="38100" dist="38100" dir="2700000" algn="tl">
                    <a:srgbClr val="000000"/>
                  </a:outerShdw>
                </a:effectLst>
                <a:latin typeface="Lucida Sans" pitchFamily="34" charset="0"/>
                <a:cs typeface="Arial" charset="0"/>
              </a:endParaRPr>
            </a:p>
          </p:txBody>
        </p:sp>
        <p:sp>
          <p:nvSpPr>
            <p:cNvPr id="60421" name="Oval 5"/>
            <p:cNvSpPr>
              <a:spLocks noChangeArrowheads="1"/>
            </p:cNvSpPr>
            <p:nvPr/>
          </p:nvSpPr>
          <p:spPr bwMode="auto">
            <a:xfrm>
              <a:off x="2352" y="1104"/>
              <a:ext cx="960" cy="720"/>
            </a:xfrm>
            <a:prstGeom prst="ellipse">
              <a:avLst/>
            </a:prstGeom>
            <a:ln>
              <a:headEnd/>
              <a:tailEnd/>
            </a:ln>
          </p:spPr>
          <p:style>
            <a:lnRef idx="2">
              <a:schemeClr val="accent6"/>
            </a:lnRef>
            <a:fillRef idx="1">
              <a:schemeClr val="lt1"/>
            </a:fillRef>
            <a:effectRef idx="0">
              <a:schemeClr val="accent6"/>
            </a:effectRef>
            <a:fontRef idx="minor">
              <a:schemeClr val="dk1"/>
            </a:fontRef>
          </p:style>
          <p:txBody>
            <a:bodyPr wrap="none" anchor="ctr"/>
            <a:lstStyle/>
            <a:p>
              <a:pPr algn="l" rtl="0"/>
              <a:endParaRPr lang="en-US" dirty="0"/>
            </a:p>
          </p:txBody>
        </p:sp>
        <p:sp>
          <p:nvSpPr>
            <p:cNvPr id="60422" name="Oval 6"/>
            <p:cNvSpPr>
              <a:spLocks noChangeArrowheads="1"/>
            </p:cNvSpPr>
            <p:nvPr/>
          </p:nvSpPr>
          <p:spPr bwMode="auto">
            <a:xfrm>
              <a:off x="1440" y="1488"/>
              <a:ext cx="960" cy="720"/>
            </a:xfrm>
            <a:prstGeom prst="ellipse">
              <a:avLst/>
            </a:prstGeom>
            <a:ln>
              <a:headEnd/>
              <a:tailEnd/>
            </a:ln>
          </p:spPr>
          <p:style>
            <a:lnRef idx="2">
              <a:schemeClr val="accent6"/>
            </a:lnRef>
            <a:fillRef idx="1">
              <a:schemeClr val="lt1"/>
            </a:fillRef>
            <a:effectRef idx="0">
              <a:schemeClr val="accent6"/>
            </a:effectRef>
            <a:fontRef idx="minor">
              <a:schemeClr val="dk1"/>
            </a:fontRef>
          </p:style>
          <p:txBody>
            <a:bodyPr wrap="none" anchor="ctr"/>
            <a:lstStyle/>
            <a:p>
              <a:pPr algn="l" rtl="0"/>
              <a:endParaRPr lang="en-US" dirty="0"/>
            </a:p>
          </p:txBody>
        </p:sp>
        <p:sp>
          <p:nvSpPr>
            <p:cNvPr id="60423" name="Oval 7"/>
            <p:cNvSpPr>
              <a:spLocks noChangeArrowheads="1"/>
            </p:cNvSpPr>
            <p:nvPr/>
          </p:nvSpPr>
          <p:spPr bwMode="auto">
            <a:xfrm>
              <a:off x="1392" y="2352"/>
              <a:ext cx="960" cy="720"/>
            </a:xfrm>
            <a:prstGeom prst="ellipse">
              <a:avLst/>
            </a:prstGeom>
            <a:ln>
              <a:headEnd/>
              <a:tailEnd/>
            </a:ln>
          </p:spPr>
          <p:style>
            <a:lnRef idx="2">
              <a:schemeClr val="accent6"/>
            </a:lnRef>
            <a:fillRef idx="1">
              <a:schemeClr val="lt1"/>
            </a:fillRef>
            <a:effectRef idx="0">
              <a:schemeClr val="accent6"/>
            </a:effectRef>
            <a:fontRef idx="minor">
              <a:schemeClr val="dk1"/>
            </a:fontRef>
          </p:style>
          <p:txBody>
            <a:bodyPr wrap="none" anchor="ctr"/>
            <a:lstStyle/>
            <a:p>
              <a:pPr algn="l" rtl="0"/>
              <a:endParaRPr lang="en-US" dirty="0"/>
            </a:p>
          </p:txBody>
        </p:sp>
        <p:sp>
          <p:nvSpPr>
            <p:cNvPr id="60424" name="Oval 8"/>
            <p:cNvSpPr>
              <a:spLocks noChangeArrowheads="1"/>
            </p:cNvSpPr>
            <p:nvPr/>
          </p:nvSpPr>
          <p:spPr bwMode="auto">
            <a:xfrm>
              <a:off x="3216" y="1440"/>
              <a:ext cx="960" cy="720"/>
            </a:xfrm>
            <a:prstGeom prst="ellipse">
              <a:avLst/>
            </a:prstGeom>
            <a:ln>
              <a:headEnd/>
              <a:tailEnd/>
            </a:ln>
          </p:spPr>
          <p:style>
            <a:lnRef idx="2">
              <a:schemeClr val="accent6"/>
            </a:lnRef>
            <a:fillRef idx="1">
              <a:schemeClr val="lt1"/>
            </a:fillRef>
            <a:effectRef idx="0">
              <a:schemeClr val="accent6"/>
            </a:effectRef>
            <a:fontRef idx="minor">
              <a:schemeClr val="dk1"/>
            </a:fontRef>
          </p:style>
          <p:txBody>
            <a:bodyPr wrap="none" anchor="ctr"/>
            <a:lstStyle/>
            <a:p>
              <a:pPr algn="l" rtl="0"/>
              <a:endParaRPr lang="en-US" dirty="0"/>
            </a:p>
          </p:txBody>
        </p:sp>
        <p:sp>
          <p:nvSpPr>
            <p:cNvPr id="60425" name="Oval 9"/>
            <p:cNvSpPr>
              <a:spLocks noChangeArrowheads="1"/>
            </p:cNvSpPr>
            <p:nvPr/>
          </p:nvSpPr>
          <p:spPr bwMode="auto">
            <a:xfrm>
              <a:off x="3216" y="2352"/>
              <a:ext cx="960" cy="720"/>
            </a:xfrm>
            <a:prstGeom prst="ellipse">
              <a:avLst/>
            </a:prstGeom>
            <a:ln>
              <a:headEnd/>
              <a:tailEnd/>
            </a:ln>
          </p:spPr>
          <p:style>
            <a:lnRef idx="2">
              <a:schemeClr val="accent6"/>
            </a:lnRef>
            <a:fillRef idx="1">
              <a:schemeClr val="lt1"/>
            </a:fillRef>
            <a:effectRef idx="0">
              <a:schemeClr val="accent6"/>
            </a:effectRef>
            <a:fontRef idx="minor">
              <a:schemeClr val="dk1"/>
            </a:fontRef>
          </p:style>
          <p:txBody>
            <a:bodyPr wrap="none" anchor="ctr"/>
            <a:lstStyle/>
            <a:p>
              <a:pPr algn="l" rtl="0"/>
              <a:endParaRPr lang="en-US" dirty="0"/>
            </a:p>
          </p:txBody>
        </p:sp>
        <p:sp>
          <p:nvSpPr>
            <p:cNvPr id="60426" name="Oval 10"/>
            <p:cNvSpPr>
              <a:spLocks noChangeArrowheads="1"/>
            </p:cNvSpPr>
            <p:nvPr/>
          </p:nvSpPr>
          <p:spPr bwMode="auto">
            <a:xfrm>
              <a:off x="2400" y="2736"/>
              <a:ext cx="960" cy="720"/>
            </a:xfrm>
            <a:prstGeom prst="ellipse">
              <a:avLst/>
            </a:prstGeom>
            <a:ln>
              <a:headEnd/>
              <a:tailEnd/>
            </a:ln>
          </p:spPr>
          <p:style>
            <a:lnRef idx="2">
              <a:schemeClr val="accent6"/>
            </a:lnRef>
            <a:fillRef idx="1">
              <a:schemeClr val="lt1"/>
            </a:fillRef>
            <a:effectRef idx="0">
              <a:schemeClr val="accent6"/>
            </a:effectRef>
            <a:fontRef idx="minor">
              <a:schemeClr val="dk1"/>
            </a:fontRef>
          </p:style>
          <p:txBody>
            <a:bodyPr wrap="none" anchor="ctr"/>
            <a:lstStyle/>
            <a:p>
              <a:pPr algn="l" rtl="0"/>
              <a:endParaRPr lang="en-US" dirty="0"/>
            </a:p>
          </p:txBody>
        </p:sp>
        <p:sp>
          <p:nvSpPr>
            <p:cNvPr id="60427" name="Oval 11"/>
            <p:cNvSpPr>
              <a:spLocks noChangeArrowheads="1"/>
            </p:cNvSpPr>
            <p:nvPr/>
          </p:nvSpPr>
          <p:spPr bwMode="auto">
            <a:xfrm>
              <a:off x="3543" y="1979"/>
              <a:ext cx="916" cy="700"/>
            </a:xfrm>
            <a:prstGeom prst="ellipse">
              <a:avLst/>
            </a:prstGeom>
            <a:ln>
              <a:headEnd/>
              <a:tailEnd/>
            </a:ln>
          </p:spPr>
          <p:style>
            <a:lnRef idx="2">
              <a:schemeClr val="accent6"/>
            </a:lnRef>
            <a:fillRef idx="1">
              <a:schemeClr val="lt1"/>
            </a:fillRef>
            <a:effectRef idx="0">
              <a:schemeClr val="accent6"/>
            </a:effectRef>
            <a:fontRef idx="minor">
              <a:schemeClr val="dk1"/>
            </a:fontRef>
          </p:style>
          <p:txBody>
            <a:bodyPr lIns="0" tIns="0" rIns="0" bIns="0"/>
            <a:lstStyle/>
            <a:p>
              <a:pPr algn="ctr" rtl="0"/>
              <a:endParaRPr lang="en-US" sz="1000" b="1" dirty="0">
                <a:latin typeface="Lucida Sans" pitchFamily="34" charset="0"/>
              </a:endParaRPr>
            </a:p>
            <a:p>
              <a:pPr algn="ctr" rtl="0"/>
              <a:r>
                <a:rPr lang="en-US" sz="1400" b="1" dirty="0">
                  <a:latin typeface="Times New Roman" pitchFamily="18" charset="0"/>
                </a:rPr>
                <a:t>Employers</a:t>
              </a:r>
            </a:p>
            <a:p>
              <a:pPr algn="ctr" rtl="0"/>
              <a:r>
                <a:rPr lang="en-US" sz="1400" b="1" dirty="0">
                  <a:latin typeface="Times New Roman" pitchFamily="18" charset="0"/>
                </a:rPr>
                <a:t>and Business</a:t>
              </a:r>
            </a:p>
          </p:txBody>
        </p:sp>
        <p:sp>
          <p:nvSpPr>
            <p:cNvPr id="60428" name="Oval 12"/>
            <p:cNvSpPr>
              <a:spLocks noChangeArrowheads="1"/>
            </p:cNvSpPr>
            <p:nvPr/>
          </p:nvSpPr>
          <p:spPr bwMode="auto">
            <a:xfrm>
              <a:off x="1874" y="2643"/>
              <a:ext cx="936" cy="715"/>
            </a:xfrm>
            <a:prstGeom prst="ellipse">
              <a:avLst/>
            </a:prstGeom>
            <a:ln>
              <a:headEnd/>
              <a:tailEnd/>
            </a:ln>
          </p:spPr>
          <p:style>
            <a:lnRef idx="2">
              <a:schemeClr val="accent6"/>
            </a:lnRef>
            <a:fillRef idx="1">
              <a:schemeClr val="lt1"/>
            </a:fillRef>
            <a:effectRef idx="0">
              <a:schemeClr val="accent6"/>
            </a:effectRef>
            <a:fontRef idx="minor">
              <a:schemeClr val="dk1"/>
            </a:fontRef>
          </p:style>
          <p:txBody>
            <a:bodyPr lIns="0" tIns="0" rIns="0" bIns="0"/>
            <a:lstStyle/>
            <a:p>
              <a:pPr algn="ctr" rtl="0"/>
              <a:endParaRPr lang="en-US" sz="400" dirty="0">
                <a:latin typeface="Times New Roman" pitchFamily="18" charset="0"/>
              </a:endParaRPr>
            </a:p>
            <a:p>
              <a:pPr algn="ctr" rtl="0"/>
              <a:endParaRPr lang="en-US" sz="400" dirty="0">
                <a:latin typeface="Times New Roman" pitchFamily="18" charset="0"/>
              </a:endParaRPr>
            </a:p>
            <a:p>
              <a:pPr algn="ctr" rtl="0"/>
              <a:endParaRPr lang="en-US" sz="400" b="1" dirty="0">
                <a:latin typeface="Lucida Sans" pitchFamily="34" charset="0"/>
              </a:endParaRPr>
            </a:p>
            <a:p>
              <a:pPr algn="ctr" rtl="0"/>
              <a:endParaRPr lang="en-US" sz="800" b="1" dirty="0">
                <a:latin typeface="Times New Roman" pitchFamily="18" charset="0"/>
              </a:endParaRPr>
            </a:p>
            <a:p>
              <a:pPr algn="ctr" rtl="0"/>
              <a:r>
                <a:rPr lang="en-US" sz="1400" b="1" dirty="0">
                  <a:latin typeface="Times New Roman" pitchFamily="18" charset="0"/>
                </a:rPr>
                <a:t>Academia</a:t>
              </a:r>
              <a:endParaRPr lang="en-US" sz="1400" dirty="0">
                <a:latin typeface="Times New Roman" pitchFamily="18" charset="0"/>
              </a:endParaRPr>
            </a:p>
            <a:p>
              <a:pPr algn="ctr" rtl="0"/>
              <a:endParaRPr lang="en-US" sz="1400" dirty="0">
                <a:latin typeface="Times New Roman" pitchFamily="18" charset="0"/>
              </a:endParaRPr>
            </a:p>
          </p:txBody>
        </p:sp>
        <p:sp>
          <p:nvSpPr>
            <p:cNvPr id="60429" name="Oval 13"/>
            <p:cNvSpPr>
              <a:spLocks noChangeArrowheads="1"/>
            </p:cNvSpPr>
            <p:nvPr/>
          </p:nvSpPr>
          <p:spPr bwMode="auto">
            <a:xfrm>
              <a:off x="1200" y="1936"/>
              <a:ext cx="950" cy="749"/>
            </a:xfrm>
            <a:prstGeom prst="ellipse">
              <a:avLst/>
            </a:prstGeom>
            <a:ln>
              <a:headEnd/>
              <a:tailEnd/>
            </a:ln>
          </p:spPr>
          <p:style>
            <a:lnRef idx="2">
              <a:schemeClr val="accent6"/>
            </a:lnRef>
            <a:fillRef idx="1">
              <a:schemeClr val="lt1"/>
            </a:fillRef>
            <a:effectRef idx="0">
              <a:schemeClr val="accent6"/>
            </a:effectRef>
            <a:fontRef idx="minor">
              <a:schemeClr val="dk1"/>
            </a:fontRef>
          </p:style>
          <p:txBody>
            <a:bodyPr lIns="0" tIns="0" rIns="0" bIns="0"/>
            <a:lstStyle/>
            <a:p>
              <a:pPr algn="ctr" rtl="0"/>
              <a:endParaRPr lang="en-US" sz="400" b="1" dirty="0">
                <a:latin typeface="Lucida Sans" pitchFamily="34" charset="0"/>
              </a:endParaRPr>
            </a:p>
            <a:p>
              <a:pPr algn="ctr" rtl="0"/>
              <a:r>
                <a:rPr lang="en-US" sz="1300" b="1" dirty="0">
                  <a:latin typeface="Times New Roman" pitchFamily="18" charset="0"/>
                </a:rPr>
                <a:t>Governmental</a:t>
              </a:r>
            </a:p>
            <a:p>
              <a:pPr algn="ctr" rtl="0"/>
              <a:r>
                <a:rPr lang="en-US" sz="1300" b="1" dirty="0">
                  <a:latin typeface="Times New Roman" pitchFamily="18" charset="0"/>
                </a:rPr>
                <a:t>Public Health Infrastructure</a:t>
              </a:r>
              <a:endParaRPr lang="en-US" sz="1300" dirty="0">
                <a:latin typeface="Times New Roman" pitchFamily="18" charset="0"/>
              </a:endParaRPr>
            </a:p>
          </p:txBody>
        </p:sp>
        <p:sp>
          <p:nvSpPr>
            <p:cNvPr id="60430" name="Oval 14"/>
            <p:cNvSpPr>
              <a:spLocks noChangeArrowheads="1"/>
            </p:cNvSpPr>
            <p:nvPr/>
          </p:nvSpPr>
          <p:spPr bwMode="auto">
            <a:xfrm>
              <a:off x="2985" y="2685"/>
              <a:ext cx="936" cy="675"/>
            </a:xfrm>
            <a:prstGeom prst="ellipse">
              <a:avLst/>
            </a:prstGeom>
            <a:ln>
              <a:headEnd/>
              <a:tailEnd/>
            </a:ln>
          </p:spPr>
          <p:style>
            <a:lnRef idx="2">
              <a:schemeClr val="accent6"/>
            </a:lnRef>
            <a:fillRef idx="1">
              <a:schemeClr val="lt1"/>
            </a:fillRef>
            <a:effectRef idx="0">
              <a:schemeClr val="accent6"/>
            </a:effectRef>
            <a:fontRef idx="minor">
              <a:schemeClr val="dk1"/>
            </a:fontRef>
          </p:style>
          <p:txBody>
            <a:bodyPr lIns="0" tIns="0" rIns="0" bIns="0"/>
            <a:lstStyle/>
            <a:p>
              <a:pPr algn="ctr" rtl="0"/>
              <a:endParaRPr lang="en-US" b="1" dirty="0">
                <a:latin typeface="Times New Roman" pitchFamily="18" charset="0"/>
              </a:endParaRPr>
            </a:p>
            <a:p>
              <a:pPr algn="ctr" rtl="0"/>
              <a:r>
                <a:rPr lang="en-US" sz="1400" b="1" dirty="0">
                  <a:latin typeface="Times New Roman" pitchFamily="18" charset="0"/>
                </a:rPr>
                <a:t>The Media</a:t>
              </a:r>
              <a:endParaRPr lang="en-US" sz="1000" b="1" dirty="0">
                <a:latin typeface="Lucida Sans" pitchFamily="34" charset="0"/>
              </a:endParaRPr>
            </a:p>
          </p:txBody>
        </p:sp>
        <p:sp>
          <p:nvSpPr>
            <p:cNvPr id="60431" name="Oval 15"/>
            <p:cNvSpPr>
              <a:spLocks noChangeArrowheads="1"/>
            </p:cNvSpPr>
            <p:nvPr/>
          </p:nvSpPr>
          <p:spPr bwMode="auto">
            <a:xfrm>
              <a:off x="2881" y="1178"/>
              <a:ext cx="894" cy="694"/>
            </a:xfrm>
            <a:prstGeom prst="ellipse">
              <a:avLst/>
            </a:prstGeom>
            <a:ln>
              <a:headEnd/>
              <a:tailEnd/>
            </a:ln>
          </p:spPr>
          <p:style>
            <a:lnRef idx="2">
              <a:schemeClr val="accent6"/>
            </a:lnRef>
            <a:fillRef idx="1">
              <a:schemeClr val="lt1"/>
            </a:fillRef>
            <a:effectRef idx="0">
              <a:schemeClr val="accent6"/>
            </a:effectRef>
            <a:fontRef idx="minor">
              <a:schemeClr val="dk1"/>
            </a:fontRef>
          </p:style>
          <p:txBody>
            <a:bodyPr lIns="0" tIns="0" rIns="0" bIns="0"/>
            <a:lstStyle/>
            <a:p>
              <a:pPr algn="ctr" rtl="0"/>
              <a:endParaRPr lang="en-US" sz="400" b="1" dirty="0">
                <a:latin typeface="Lucida Sans" pitchFamily="34" charset="0"/>
              </a:endParaRPr>
            </a:p>
            <a:p>
              <a:pPr algn="ctr" rtl="0"/>
              <a:r>
                <a:rPr lang="en-US" sz="1400" b="1" dirty="0">
                  <a:latin typeface="Times New Roman" pitchFamily="18" charset="0"/>
                </a:rPr>
                <a:t>Health</a:t>
              </a:r>
            </a:p>
            <a:p>
              <a:pPr algn="ctr" rtl="0"/>
              <a:r>
                <a:rPr lang="en-US" sz="1400" b="1" dirty="0">
                  <a:latin typeface="Times New Roman" pitchFamily="18" charset="0"/>
                </a:rPr>
                <a:t>care delivery system</a:t>
              </a:r>
            </a:p>
          </p:txBody>
        </p:sp>
        <p:sp>
          <p:nvSpPr>
            <p:cNvPr id="60432" name="Oval 16"/>
            <p:cNvSpPr>
              <a:spLocks noChangeArrowheads="1"/>
            </p:cNvSpPr>
            <p:nvPr/>
          </p:nvSpPr>
          <p:spPr bwMode="auto">
            <a:xfrm>
              <a:off x="1776" y="1152"/>
              <a:ext cx="955" cy="708"/>
            </a:xfrm>
            <a:prstGeom prst="ellipse">
              <a:avLst/>
            </a:prstGeom>
            <a:ln>
              <a:headEnd/>
              <a:tailEnd/>
            </a:ln>
          </p:spPr>
          <p:style>
            <a:lnRef idx="2">
              <a:schemeClr val="accent6"/>
            </a:lnRef>
            <a:fillRef idx="1">
              <a:schemeClr val="lt1"/>
            </a:fillRef>
            <a:effectRef idx="0">
              <a:schemeClr val="accent6"/>
            </a:effectRef>
            <a:fontRef idx="minor">
              <a:schemeClr val="dk1"/>
            </a:fontRef>
          </p:style>
          <p:txBody>
            <a:bodyPr lIns="0" tIns="0" rIns="0" bIns="0"/>
            <a:lstStyle/>
            <a:p>
              <a:pPr algn="ctr" rtl="0"/>
              <a:endParaRPr lang="en-US" sz="1200" b="1" dirty="0">
                <a:latin typeface="Times New Roman" pitchFamily="18" charset="0"/>
              </a:endParaRPr>
            </a:p>
          </p:txBody>
        </p:sp>
        <p:sp>
          <p:nvSpPr>
            <p:cNvPr id="60433" name="Oval 17"/>
            <p:cNvSpPr>
              <a:spLocks noChangeArrowheads="1"/>
            </p:cNvSpPr>
            <p:nvPr/>
          </p:nvSpPr>
          <p:spPr bwMode="auto">
            <a:xfrm>
              <a:off x="1780" y="1152"/>
              <a:ext cx="1022" cy="771"/>
            </a:xfrm>
            <a:prstGeom prst="ellipse">
              <a:avLst/>
            </a:prstGeom>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rgbClr val="000000"/>
                  </a:solidFill>
                  <a:round/>
                  <a:headEnd/>
                  <a:tailEnd/>
                </a14:hiddenLine>
              </a:ext>
            </a:extLst>
          </p:spPr>
          <p:style>
            <a:lnRef idx="2">
              <a:schemeClr val="accent6"/>
            </a:lnRef>
            <a:fillRef idx="1">
              <a:schemeClr val="lt1"/>
            </a:fillRef>
            <a:effectRef idx="0">
              <a:schemeClr val="accent6"/>
            </a:effectRef>
            <a:fontRef idx="minor">
              <a:schemeClr val="dk1"/>
            </a:fontRef>
          </p:style>
          <p:txBody>
            <a:bodyPr lIns="0" tIns="0" rIns="0" bIns="0"/>
            <a:lstStyle/>
            <a:p>
              <a:pPr algn="ctr" rtl="0"/>
              <a:endParaRPr lang="en-US" sz="800" b="1" dirty="0">
                <a:latin typeface="Lucida Sans" pitchFamily="34" charset="0"/>
              </a:endParaRPr>
            </a:p>
            <a:p>
              <a:pPr algn="ctr" rtl="0"/>
              <a:endParaRPr lang="en-US" sz="600" b="1" dirty="0">
                <a:latin typeface="Lucida Sans" pitchFamily="34" charset="0"/>
              </a:endParaRPr>
            </a:p>
          </p:txBody>
        </p:sp>
        <p:sp>
          <p:nvSpPr>
            <p:cNvPr id="60435" name="Text Box 19"/>
            <p:cNvSpPr txBox="1">
              <a:spLocks noChangeArrowheads="1"/>
            </p:cNvSpPr>
            <p:nvPr/>
          </p:nvSpPr>
          <p:spPr bwMode="auto">
            <a:xfrm>
              <a:off x="1915" y="1392"/>
              <a:ext cx="720" cy="171"/>
            </a:xfrm>
            <a:prstGeom prst="rect">
              <a:avLst/>
            </a:prstGeom>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tyle>
            <a:lnRef idx="2">
              <a:schemeClr val="dk1">
                <a:shade val="50000"/>
              </a:schemeClr>
            </a:lnRef>
            <a:fillRef idx="1">
              <a:schemeClr val="dk1"/>
            </a:fillRef>
            <a:effectRef idx="0">
              <a:schemeClr val="dk1"/>
            </a:effectRef>
            <a:fontRef idx="minor">
              <a:schemeClr val="lt1"/>
            </a:fontRef>
          </p:style>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l" rtl="0" eaLnBrk="1" hangingPunct="1"/>
              <a:r>
                <a:rPr lang="en-US" sz="1400" b="1" dirty="0">
                  <a:latin typeface="Times New Roman" pitchFamily="18" charset="0"/>
                  <a:ea typeface="MS PGothic" pitchFamily="34" charset="-128"/>
                </a:rPr>
                <a:t>Community</a:t>
              </a:r>
              <a:endParaRPr lang="en-US" sz="1400" dirty="0">
                <a:latin typeface="Times New Roman" pitchFamily="18" charset="0"/>
                <a:ea typeface="MS PGothic" pitchFamily="34" charset="-128"/>
              </a:endParaRPr>
            </a:p>
          </p:txBody>
        </p:sp>
      </p:grpSp>
      <p:grpSp>
        <p:nvGrpSpPr>
          <p:cNvPr id="3" name="Group 3"/>
          <p:cNvGrpSpPr>
            <a:grpSpLocks/>
          </p:cNvGrpSpPr>
          <p:nvPr/>
        </p:nvGrpSpPr>
        <p:grpSpPr bwMode="auto">
          <a:xfrm>
            <a:off x="5429256" y="1571612"/>
            <a:ext cx="3500430" cy="3143272"/>
            <a:chOff x="1200" y="1104"/>
            <a:chExt cx="3259" cy="2352"/>
          </a:xfrm>
        </p:grpSpPr>
        <p:sp>
          <p:nvSpPr>
            <p:cNvPr id="21" name="Oval 4"/>
            <p:cNvSpPr>
              <a:spLocks noChangeArrowheads="1"/>
            </p:cNvSpPr>
            <p:nvPr/>
          </p:nvSpPr>
          <p:spPr bwMode="auto">
            <a:xfrm>
              <a:off x="1867" y="1574"/>
              <a:ext cx="1942" cy="1498"/>
            </a:xfrm>
            <a:prstGeom prst="ellipse">
              <a:avLst/>
            </a:prstGeom>
            <a:solidFill>
              <a:srgbClr val="037373"/>
            </a:solidFill>
            <a:ln w="3175">
              <a:solidFill>
                <a:srgbClr val="000000"/>
              </a:solidFill>
              <a:round/>
              <a:headEnd/>
              <a:tailEnd/>
            </a:ln>
          </p:spPr>
          <p:txBody>
            <a:bodyPr lIns="0" tIns="0" rIns="0" bIns="0"/>
            <a:lstStyle/>
            <a:p>
              <a:pPr algn="ctr">
                <a:defRPr/>
              </a:pPr>
              <a:endParaRPr lang="en-US" sz="1000" b="1" dirty="0">
                <a:latin typeface="Lucida Sans" pitchFamily="34" charset="0"/>
                <a:cs typeface="Arial" charset="0"/>
              </a:endParaRPr>
            </a:p>
            <a:p>
              <a:pPr algn="ctr">
                <a:defRPr/>
              </a:pPr>
              <a:endParaRPr lang="en-US" sz="400" b="1" dirty="0">
                <a:latin typeface="Times New Roman" pitchFamily="18" charset="0"/>
                <a:cs typeface="Arial" charset="0"/>
              </a:endParaRPr>
            </a:p>
            <a:p>
              <a:pPr algn="ctr">
                <a:defRPr/>
              </a:pPr>
              <a:r>
                <a:rPr lang="en-US" b="1" dirty="0">
                  <a:solidFill>
                    <a:srgbClr val="FFFFFF"/>
                  </a:solidFill>
                  <a:effectLst>
                    <a:outerShdw blurRad="38100" dist="38100" dir="2700000" algn="tl">
                      <a:srgbClr val="000000"/>
                    </a:outerShdw>
                  </a:effectLst>
                  <a:latin typeface="Times New Roman" pitchFamily="18" charset="0"/>
                  <a:cs typeface="Arial" charset="0"/>
                </a:rPr>
                <a:t>Assuring the Conditions for  Population</a:t>
              </a:r>
            </a:p>
            <a:p>
              <a:pPr algn="ctr">
                <a:defRPr/>
              </a:pPr>
              <a:r>
                <a:rPr lang="en-US" b="1" dirty="0">
                  <a:solidFill>
                    <a:srgbClr val="FFFFFF"/>
                  </a:solidFill>
                  <a:effectLst>
                    <a:outerShdw blurRad="38100" dist="38100" dir="2700000" algn="tl">
                      <a:srgbClr val="000000"/>
                    </a:outerShdw>
                  </a:effectLst>
                  <a:latin typeface="Times New Roman" pitchFamily="18" charset="0"/>
                  <a:cs typeface="Arial" charset="0"/>
                </a:rPr>
                <a:t>Health</a:t>
              </a:r>
              <a:endParaRPr lang="en-US" b="1" dirty="0">
                <a:solidFill>
                  <a:srgbClr val="FFFFFF"/>
                </a:solidFill>
                <a:effectLst>
                  <a:outerShdw blurRad="38100" dist="38100" dir="2700000" algn="tl">
                    <a:srgbClr val="000000"/>
                  </a:outerShdw>
                </a:effectLst>
                <a:latin typeface="Lucida Sans" pitchFamily="34" charset="0"/>
                <a:cs typeface="Arial" charset="0"/>
              </a:endParaRPr>
            </a:p>
          </p:txBody>
        </p:sp>
        <p:sp>
          <p:nvSpPr>
            <p:cNvPr id="22" name="Oval 5"/>
            <p:cNvSpPr>
              <a:spLocks noChangeArrowheads="1"/>
            </p:cNvSpPr>
            <p:nvPr/>
          </p:nvSpPr>
          <p:spPr bwMode="auto">
            <a:xfrm>
              <a:off x="2352" y="1104"/>
              <a:ext cx="960" cy="720"/>
            </a:xfrm>
            <a:prstGeom prst="ellipse">
              <a:avLst/>
            </a:prstGeom>
            <a:solidFill>
              <a:srgbClr val="FFFFFF"/>
            </a:solidFill>
            <a:ln w="9525">
              <a:solidFill>
                <a:srgbClr val="037373"/>
              </a:solidFill>
              <a:round/>
              <a:headEnd/>
              <a:tailEnd/>
            </a:ln>
          </p:spPr>
          <p:txBody>
            <a:bodyPr wrap="none" anchor="ctr"/>
            <a:lstStyle/>
            <a:p>
              <a:endParaRPr lang="en-US" dirty="0"/>
            </a:p>
          </p:txBody>
        </p:sp>
        <p:sp>
          <p:nvSpPr>
            <p:cNvPr id="23" name="Oval 6"/>
            <p:cNvSpPr>
              <a:spLocks noChangeArrowheads="1"/>
            </p:cNvSpPr>
            <p:nvPr/>
          </p:nvSpPr>
          <p:spPr bwMode="auto">
            <a:xfrm>
              <a:off x="1440" y="1488"/>
              <a:ext cx="960" cy="720"/>
            </a:xfrm>
            <a:prstGeom prst="ellipse">
              <a:avLst/>
            </a:prstGeom>
            <a:solidFill>
              <a:srgbClr val="FFFFFF"/>
            </a:solidFill>
            <a:ln w="9525">
              <a:solidFill>
                <a:srgbClr val="037373"/>
              </a:solidFill>
              <a:round/>
              <a:headEnd/>
              <a:tailEnd/>
            </a:ln>
          </p:spPr>
          <p:txBody>
            <a:bodyPr wrap="none" anchor="ctr"/>
            <a:lstStyle/>
            <a:p>
              <a:endParaRPr lang="en-US" dirty="0"/>
            </a:p>
          </p:txBody>
        </p:sp>
        <p:sp>
          <p:nvSpPr>
            <p:cNvPr id="24" name="Oval 7"/>
            <p:cNvSpPr>
              <a:spLocks noChangeArrowheads="1"/>
            </p:cNvSpPr>
            <p:nvPr/>
          </p:nvSpPr>
          <p:spPr bwMode="auto">
            <a:xfrm>
              <a:off x="1392" y="2352"/>
              <a:ext cx="960" cy="720"/>
            </a:xfrm>
            <a:prstGeom prst="ellipse">
              <a:avLst/>
            </a:prstGeom>
            <a:solidFill>
              <a:srgbClr val="FFFFFF"/>
            </a:solidFill>
            <a:ln w="9525">
              <a:solidFill>
                <a:srgbClr val="037373"/>
              </a:solidFill>
              <a:round/>
              <a:headEnd/>
              <a:tailEnd/>
            </a:ln>
          </p:spPr>
          <p:txBody>
            <a:bodyPr wrap="none" anchor="ctr"/>
            <a:lstStyle/>
            <a:p>
              <a:endParaRPr lang="en-US" dirty="0"/>
            </a:p>
          </p:txBody>
        </p:sp>
        <p:sp>
          <p:nvSpPr>
            <p:cNvPr id="25" name="Oval 8"/>
            <p:cNvSpPr>
              <a:spLocks noChangeArrowheads="1"/>
            </p:cNvSpPr>
            <p:nvPr/>
          </p:nvSpPr>
          <p:spPr bwMode="auto">
            <a:xfrm>
              <a:off x="3216" y="1440"/>
              <a:ext cx="960" cy="720"/>
            </a:xfrm>
            <a:prstGeom prst="ellipse">
              <a:avLst/>
            </a:prstGeom>
            <a:solidFill>
              <a:srgbClr val="FFFFFF"/>
            </a:solidFill>
            <a:ln w="9525">
              <a:solidFill>
                <a:srgbClr val="037373"/>
              </a:solidFill>
              <a:round/>
              <a:headEnd/>
              <a:tailEnd/>
            </a:ln>
          </p:spPr>
          <p:txBody>
            <a:bodyPr wrap="none" anchor="ctr"/>
            <a:lstStyle/>
            <a:p>
              <a:endParaRPr lang="en-US" dirty="0"/>
            </a:p>
          </p:txBody>
        </p:sp>
        <p:sp>
          <p:nvSpPr>
            <p:cNvPr id="26" name="Oval 9"/>
            <p:cNvSpPr>
              <a:spLocks noChangeArrowheads="1"/>
            </p:cNvSpPr>
            <p:nvPr/>
          </p:nvSpPr>
          <p:spPr bwMode="auto">
            <a:xfrm>
              <a:off x="3216" y="2352"/>
              <a:ext cx="960" cy="720"/>
            </a:xfrm>
            <a:prstGeom prst="ellipse">
              <a:avLst/>
            </a:prstGeom>
            <a:solidFill>
              <a:srgbClr val="FFFFFF"/>
            </a:solidFill>
            <a:ln w="9525">
              <a:solidFill>
                <a:srgbClr val="037373"/>
              </a:solidFill>
              <a:round/>
              <a:headEnd/>
              <a:tailEnd/>
            </a:ln>
          </p:spPr>
          <p:txBody>
            <a:bodyPr wrap="none" anchor="ctr"/>
            <a:lstStyle/>
            <a:p>
              <a:endParaRPr lang="en-US" dirty="0"/>
            </a:p>
          </p:txBody>
        </p:sp>
        <p:sp>
          <p:nvSpPr>
            <p:cNvPr id="27" name="Oval 10"/>
            <p:cNvSpPr>
              <a:spLocks noChangeArrowheads="1"/>
            </p:cNvSpPr>
            <p:nvPr/>
          </p:nvSpPr>
          <p:spPr bwMode="auto">
            <a:xfrm>
              <a:off x="2400" y="2736"/>
              <a:ext cx="960" cy="720"/>
            </a:xfrm>
            <a:prstGeom prst="ellipse">
              <a:avLst/>
            </a:prstGeom>
            <a:solidFill>
              <a:srgbClr val="FFFFFF"/>
            </a:solidFill>
            <a:ln w="9525">
              <a:solidFill>
                <a:srgbClr val="037373"/>
              </a:solidFill>
              <a:round/>
              <a:headEnd/>
              <a:tailEnd/>
            </a:ln>
          </p:spPr>
          <p:txBody>
            <a:bodyPr wrap="none" anchor="ctr"/>
            <a:lstStyle/>
            <a:p>
              <a:endParaRPr lang="en-US" dirty="0"/>
            </a:p>
          </p:txBody>
        </p:sp>
        <p:sp>
          <p:nvSpPr>
            <p:cNvPr id="28" name="Oval 11"/>
            <p:cNvSpPr>
              <a:spLocks noChangeArrowheads="1"/>
            </p:cNvSpPr>
            <p:nvPr/>
          </p:nvSpPr>
          <p:spPr bwMode="auto">
            <a:xfrm>
              <a:off x="3543" y="1979"/>
              <a:ext cx="916" cy="700"/>
            </a:xfrm>
            <a:prstGeom prst="ellipse">
              <a:avLst/>
            </a:prstGeom>
            <a:solidFill>
              <a:srgbClr val="FFCDCD"/>
            </a:solidFill>
            <a:ln w="3175">
              <a:solidFill>
                <a:srgbClr val="037373"/>
              </a:solidFill>
              <a:round/>
              <a:headEnd/>
              <a:tailEnd/>
            </a:ln>
          </p:spPr>
          <p:txBody>
            <a:bodyPr lIns="0" tIns="0" rIns="0" bIns="0"/>
            <a:lstStyle/>
            <a:p>
              <a:pPr algn="ctr"/>
              <a:endParaRPr lang="en-US" sz="1000" b="1" dirty="0">
                <a:latin typeface="Lucida Sans" pitchFamily="34" charset="0"/>
              </a:endParaRPr>
            </a:p>
            <a:p>
              <a:pPr algn="ctr"/>
              <a:r>
                <a:rPr lang="en-US" sz="1400" b="1" dirty="0">
                  <a:latin typeface="Times New Roman" pitchFamily="18" charset="0"/>
                </a:rPr>
                <a:t>Employers</a:t>
              </a:r>
            </a:p>
            <a:p>
              <a:pPr algn="ctr"/>
              <a:r>
                <a:rPr lang="en-US" sz="1400" b="1" dirty="0">
                  <a:latin typeface="Times New Roman" pitchFamily="18" charset="0"/>
                </a:rPr>
                <a:t>and Business</a:t>
              </a:r>
            </a:p>
          </p:txBody>
        </p:sp>
        <p:sp>
          <p:nvSpPr>
            <p:cNvPr id="29" name="Oval 12"/>
            <p:cNvSpPr>
              <a:spLocks noChangeArrowheads="1"/>
            </p:cNvSpPr>
            <p:nvPr/>
          </p:nvSpPr>
          <p:spPr bwMode="auto">
            <a:xfrm>
              <a:off x="1874" y="2643"/>
              <a:ext cx="936" cy="715"/>
            </a:xfrm>
            <a:prstGeom prst="ellipse">
              <a:avLst/>
            </a:prstGeom>
            <a:solidFill>
              <a:srgbClr val="FFCDCD"/>
            </a:solidFill>
            <a:ln w="3175">
              <a:solidFill>
                <a:srgbClr val="037373"/>
              </a:solidFill>
              <a:round/>
              <a:headEnd/>
              <a:tailEnd/>
            </a:ln>
          </p:spPr>
          <p:txBody>
            <a:bodyPr lIns="0" tIns="0" rIns="0" bIns="0"/>
            <a:lstStyle/>
            <a:p>
              <a:pPr algn="ctr"/>
              <a:endParaRPr lang="en-US" sz="400" dirty="0">
                <a:latin typeface="Times New Roman" pitchFamily="18" charset="0"/>
              </a:endParaRPr>
            </a:p>
            <a:p>
              <a:pPr algn="ctr"/>
              <a:endParaRPr lang="en-US" sz="400" dirty="0">
                <a:latin typeface="Times New Roman" pitchFamily="18" charset="0"/>
              </a:endParaRPr>
            </a:p>
            <a:p>
              <a:pPr algn="ctr"/>
              <a:endParaRPr lang="en-US" sz="400" b="1" dirty="0">
                <a:latin typeface="Lucida Sans" pitchFamily="34" charset="0"/>
              </a:endParaRPr>
            </a:p>
            <a:p>
              <a:pPr algn="ctr"/>
              <a:endParaRPr lang="en-US" sz="800" b="1" dirty="0">
                <a:latin typeface="Times New Roman" pitchFamily="18" charset="0"/>
              </a:endParaRPr>
            </a:p>
            <a:p>
              <a:pPr algn="ctr"/>
              <a:r>
                <a:rPr lang="en-US" sz="1400" b="1" dirty="0">
                  <a:latin typeface="Times New Roman" pitchFamily="18" charset="0"/>
                </a:rPr>
                <a:t>Academia</a:t>
              </a:r>
              <a:endParaRPr lang="en-US" sz="1400" dirty="0">
                <a:latin typeface="Times New Roman" pitchFamily="18" charset="0"/>
              </a:endParaRPr>
            </a:p>
            <a:p>
              <a:pPr algn="ctr"/>
              <a:endParaRPr lang="en-US" sz="1400" dirty="0">
                <a:latin typeface="Times New Roman" pitchFamily="18" charset="0"/>
              </a:endParaRPr>
            </a:p>
          </p:txBody>
        </p:sp>
        <p:sp>
          <p:nvSpPr>
            <p:cNvPr id="30" name="Oval 13"/>
            <p:cNvSpPr>
              <a:spLocks noChangeArrowheads="1"/>
            </p:cNvSpPr>
            <p:nvPr/>
          </p:nvSpPr>
          <p:spPr bwMode="auto">
            <a:xfrm>
              <a:off x="1200" y="1936"/>
              <a:ext cx="950" cy="749"/>
            </a:xfrm>
            <a:prstGeom prst="ellipse">
              <a:avLst/>
            </a:prstGeom>
            <a:solidFill>
              <a:srgbClr val="FFCDCD"/>
            </a:solidFill>
            <a:ln w="3175">
              <a:solidFill>
                <a:srgbClr val="037373"/>
              </a:solidFill>
              <a:round/>
              <a:headEnd/>
              <a:tailEnd/>
            </a:ln>
          </p:spPr>
          <p:txBody>
            <a:bodyPr lIns="0" tIns="0" rIns="0" bIns="0"/>
            <a:lstStyle/>
            <a:p>
              <a:pPr algn="ctr"/>
              <a:endParaRPr lang="en-US" sz="400" b="1" dirty="0">
                <a:latin typeface="Lucida Sans" pitchFamily="34" charset="0"/>
              </a:endParaRPr>
            </a:p>
            <a:p>
              <a:pPr algn="ctr"/>
              <a:r>
                <a:rPr lang="en-US" sz="1300" b="1" dirty="0">
                  <a:latin typeface="Times New Roman" pitchFamily="18" charset="0"/>
                </a:rPr>
                <a:t>Governmental</a:t>
              </a:r>
            </a:p>
            <a:p>
              <a:pPr algn="ctr"/>
              <a:r>
                <a:rPr lang="en-US" sz="1300" b="1" dirty="0">
                  <a:latin typeface="Times New Roman" pitchFamily="18" charset="0"/>
                </a:rPr>
                <a:t>Public Health Infrastructure</a:t>
              </a:r>
              <a:endParaRPr lang="en-US" sz="1300" dirty="0">
                <a:latin typeface="Times New Roman" pitchFamily="18" charset="0"/>
              </a:endParaRPr>
            </a:p>
          </p:txBody>
        </p:sp>
        <p:sp>
          <p:nvSpPr>
            <p:cNvPr id="31" name="Oval 14"/>
            <p:cNvSpPr>
              <a:spLocks noChangeArrowheads="1"/>
            </p:cNvSpPr>
            <p:nvPr/>
          </p:nvSpPr>
          <p:spPr bwMode="auto">
            <a:xfrm>
              <a:off x="2985" y="2685"/>
              <a:ext cx="936" cy="675"/>
            </a:xfrm>
            <a:prstGeom prst="ellipse">
              <a:avLst/>
            </a:prstGeom>
            <a:solidFill>
              <a:srgbClr val="FFCDCD"/>
            </a:solidFill>
            <a:ln w="3175">
              <a:solidFill>
                <a:srgbClr val="037373"/>
              </a:solidFill>
              <a:round/>
              <a:headEnd/>
              <a:tailEnd/>
            </a:ln>
          </p:spPr>
          <p:txBody>
            <a:bodyPr lIns="0" tIns="0" rIns="0" bIns="0"/>
            <a:lstStyle/>
            <a:p>
              <a:pPr algn="ctr"/>
              <a:endParaRPr lang="en-US" b="1" dirty="0">
                <a:latin typeface="Times New Roman" pitchFamily="18" charset="0"/>
              </a:endParaRPr>
            </a:p>
            <a:p>
              <a:pPr algn="ctr"/>
              <a:r>
                <a:rPr lang="en-US" sz="1400" b="1" dirty="0">
                  <a:latin typeface="Times New Roman" pitchFamily="18" charset="0"/>
                </a:rPr>
                <a:t>The Media</a:t>
              </a:r>
              <a:endParaRPr lang="en-US" sz="1000" b="1" dirty="0">
                <a:latin typeface="Lucida Sans" pitchFamily="34" charset="0"/>
              </a:endParaRPr>
            </a:p>
          </p:txBody>
        </p:sp>
        <p:sp>
          <p:nvSpPr>
            <p:cNvPr id="32" name="Oval 15"/>
            <p:cNvSpPr>
              <a:spLocks noChangeArrowheads="1"/>
            </p:cNvSpPr>
            <p:nvPr/>
          </p:nvSpPr>
          <p:spPr bwMode="auto">
            <a:xfrm>
              <a:off x="2881" y="1178"/>
              <a:ext cx="894" cy="694"/>
            </a:xfrm>
            <a:prstGeom prst="ellipse">
              <a:avLst/>
            </a:prstGeom>
            <a:solidFill>
              <a:srgbClr val="FFCDCD"/>
            </a:solidFill>
            <a:ln w="3175">
              <a:solidFill>
                <a:srgbClr val="037373"/>
              </a:solidFill>
              <a:round/>
              <a:headEnd/>
              <a:tailEnd/>
            </a:ln>
          </p:spPr>
          <p:txBody>
            <a:bodyPr lIns="0" tIns="0" rIns="0" bIns="0"/>
            <a:lstStyle/>
            <a:p>
              <a:pPr algn="ctr"/>
              <a:endParaRPr lang="en-US" sz="400" b="1" dirty="0">
                <a:latin typeface="Lucida Sans" pitchFamily="34" charset="0"/>
              </a:endParaRPr>
            </a:p>
            <a:p>
              <a:pPr algn="ctr"/>
              <a:r>
                <a:rPr lang="en-US" sz="1400" b="1" dirty="0">
                  <a:latin typeface="Times New Roman" pitchFamily="18" charset="0"/>
                </a:rPr>
                <a:t>Health</a:t>
              </a:r>
            </a:p>
            <a:p>
              <a:pPr algn="ctr"/>
              <a:r>
                <a:rPr lang="en-US" sz="1400" b="1" dirty="0">
                  <a:latin typeface="Times New Roman" pitchFamily="18" charset="0"/>
                </a:rPr>
                <a:t>care delivery system</a:t>
              </a:r>
            </a:p>
          </p:txBody>
        </p:sp>
        <p:sp>
          <p:nvSpPr>
            <p:cNvPr id="33" name="Oval 16"/>
            <p:cNvSpPr>
              <a:spLocks noChangeArrowheads="1"/>
            </p:cNvSpPr>
            <p:nvPr/>
          </p:nvSpPr>
          <p:spPr bwMode="auto">
            <a:xfrm>
              <a:off x="1776" y="1152"/>
              <a:ext cx="955" cy="708"/>
            </a:xfrm>
            <a:prstGeom prst="ellipse">
              <a:avLst/>
            </a:prstGeom>
            <a:solidFill>
              <a:srgbClr val="FFCDCD"/>
            </a:solidFill>
            <a:ln w="3175">
              <a:solidFill>
                <a:srgbClr val="037373"/>
              </a:solidFill>
              <a:round/>
              <a:headEnd/>
              <a:tailEnd/>
            </a:ln>
          </p:spPr>
          <p:txBody>
            <a:bodyPr lIns="0" tIns="0" rIns="0" bIns="0"/>
            <a:lstStyle/>
            <a:p>
              <a:pPr algn="ctr"/>
              <a:endParaRPr lang="en-US" sz="1200" b="1" dirty="0">
                <a:latin typeface="Times New Roman" pitchFamily="18" charset="0"/>
              </a:endParaRPr>
            </a:p>
          </p:txBody>
        </p:sp>
        <p:sp>
          <p:nvSpPr>
            <p:cNvPr id="34" name="Oval 17"/>
            <p:cNvSpPr>
              <a:spLocks noChangeArrowheads="1"/>
            </p:cNvSpPr>
            <p:nvPr/>
          </p:nvSpPr>
          <p:spPr bwMode="auto">
            <a:xfrm>
              <a:off x="1780" y="1152"/>
              <a:ext cx="1022" cy="771"/>
            </a:xfrm>
            <a:prstGeom prst="ellipse">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rgbClr val="000000"/>
                  </a:solidFill>
                  <a:round/>
                  <a:headEnd/>
                  <a:tailEnd/>
                </a14:hiddenLine>
              </a:ext>
            </a:extLst>
          </p:spPr>
          <p:txBody>
            <a:bodyPr lIns="0" tIns="0" rIns="0" bIns="0"/>
            <a:lstStyle/>
            <a:p>
              <a:pPr algn="ctr"/>
              <a:endParaRPr lang="en-US" sz="800" b="1" dirty="0">
                <a:latin typeface="Lucida Sans" pitchFamily="34" charset="0"/>
              </a:endParaRPr>
            </a:p>
            <a:p>
              <a:pPr algn="ctr"/>
              <a:endParaRPr lang="en-US" sz="600" b="1" dirty="0">
                <a:latin typeface="Lucida Sans" pitchFamily="34" charset="0"/>
              </a:endParaRPr>
            </a:p>
          </p:txBody>
        </p:sp>
        <p:sp>
          <p:nvSpPr>
            <p:cNvPr id="35" name="Text Box 18"/>
            <p:cNvSpPr txBox="1">
              <a:spLocks noChangeArrowheads="1"/>
            </p:cNvSpPr>
            <p:nvPr/>
          </p:nvSpPr>
          <p:spPr bwMode="auto">
            <a:xfrm>
              <a:off x="1675" y="1344"/>
              <a:ext cx="816" cy="2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z="2400" dirty="0">
                <a:latin typeface="Tw Cen MT" pitchFamily="34" charset="0"/>
                <a:ea typeface="MS PGothic" pitchFamily="34" charset="-128"/>
              </a:endParaRPr>
            </a:p>
          </p:txBody>
        </p:sp>
        <p:sp>
          <p:nvSpPr>
            <p:cNvPr id="36" name="Text Box 19"/>
            <p:cNvSpPr txBox="1">
              <a:spLocks noChangeArrowheads="1"/>
            </p:cNvSpPr>
            <p:nvPr/>
          </p:nvSpPr>
          <p:spPr bwMode="auto">
            <a:xfrm>
              <a:off x="1915" y="1392"/>
              <a:ext cx="720" cy="1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400" b="1" dirty="0">
                  <a:latin typeface="Times New Roman" pitchFamily="18" charset="0"/>
                  <a:ea typeface="MS PGothic" pitchFamily="34" charset="-128"/>
                </a:rPr>
                <a:t>Community</a:t>
              </a:r>
              <a:endParaRPr lang="en-US" sz="1400" dirty="0">
                <a:latin typeface="Times New Roman" pitchFamily="18" charset="0"/>
                <a:ea typeface="MS PGothic" pitchFamily="34" charset="-128"/>
              </a:endParaRPr>
            </a:p>
          </p:txBody>
        </p:sp>
      </p:grpSp>
      <p:sp>
        <p:nvSpPr>
          <p:cNvPr id="37" name="عنصر نائب للتاريخ 36"/>
          <p:cNvSpPr>
            <a:spLocks noGrp="1"/>
          </p:cNvSpPr>
          <p:nvPr>
            <p:ph type="dt" sz="half" idx="10"/>
          </p:nvPr>
        </p:nvSpPr>
        <p:spPr/>
        <p:txBody>
          <a:bodyPr/>
          <a:lstStyle/>
          <a:p>
            <a:pPr>
              <a:defRPr/>
            </a:pPr>
            <a:r>
              <a:rPr lang="ar-SA" smtClean="0"/>
              <a:t>JohaliMoHE2017</a:t>
            </a:r>
            <a:endParaRPr lang="en-US"/>
          </a:p>
        </p:txBody>
      </p:sp>
      <p:sp>
        <p:nvSpPr>
          <p:cNvPr id="38" name="عنصر نائب لرقم الشريحة 37"/>
          <p:cNvSpPr>
            <a:spLocks noGrp="1"/>
          </p:cNvSpPr>
          <p:nvPr>
            <p:ph type="sldNum" sz="quarter" idx="12"/>
          </p:nvPr>
        </p:nvSpPr>
        <p:spPr/>
        <p:txBody>
          <a:bodyPr/>
          <a:lstStyle/>
          <a:p>
            <a:pPr>
              <a:defRPr/>
            </a:pPr>
            <a:fld id="{F7F2E110-DCE5-4B4A-B952-455D71428BD0}" type="slidenum">
              <a:rPr lang="ar-SA" smtClean="0"/>
              <a:pPr>
                <a:defRPr/>
              </a:pPr>
              <a:t>106</a:t>
            </a:fld>
            <a:endParaRPr lang="en-US"/>
          </a:p>
        </p:txBody>
      </p:sp>
      <p:sp>
        <p:nvSpPr>
          <p:cNvPr id="39" name="عنصر نائب للتذييل 38"/>
          <p:cNvSpPr>
            <a:spLocks noGrp="1"/>
          </p:cNvSpPr>
          <p:nvPr>
            <p:ph type="ftr" sz="quarter" idx="11"/>
          </p:nvPr>
        </p:nvSpPr>
        <p:spPr/>
        <p:txBody>
          <a:bodyPr/>
          <a:lstStyle/>
          <a:p>
            <a:pPr>
              <a:defRPr/>
            </a:pPr>
            <a:r>
              <a:rPr lang="en-US" smtClean="0"/>
              <a:t>CHS385</a:t>
            </a:r>
            <a:endParaRPr lang="en-US"/>
          </a:p>
        </p:txBody>
      </p:sp>
    </p:spTree>
    <p:custDataLst>
      <p:tags r:id="rId1"/>
    </p:custDataLst>
    <p:extLst>
      <p:ext uri="{BB962C8B-B14F-4D97-AF65-F5344CB8AC3E}">
        <p14:creationId xmlns="" xmlns:p14="http://schemas.microsoft.com/office/powerpoint/2010/main" val="3845895547"/>
      </p:ext>
    </p:extLst>
  </p:cSld>
  <p:clrMapOvr>
    <a:masterClrMapping/>
  </p:clrMapOvr>
  <p:transition>
    <p:push dir="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2852"/>
            <a:ext cx="8385175" cy="500066"/>
          </a:xfrm>
        </p:spPr>
        <p:txBody>
          <a:bodyPr>
            <a:normAutofit/>
          </a:bodyPr>
          <a:lstStyle/>
          <a:p>
            <a:pPr algn="ctr"/>
            <a:r>
              <a:rPr lang="en-US" sz="2400" dirty="0" smtClean="0"/>
              <a:t>The 10 Essential Public Health Services</a:t>
            </a:r>
            <a:endParaRPr lang="en-US" sz="2400" dirty="0"/>
          </a:p>
        </p:txBody>
      </p:sp>
      <p:sp>
        <p:nvSpPr>
          <p:cNvPr id="3" name="Content Placeholder 2"/>
          <p:cNvSpPr>
            <a:spLocks noGrp="1"/>
          </p:cNvSpPr>
          <p:nvPr>
            <p:ph idx="1"/>
          </p:nvPr>
        </p:nvSpPr>
        <p:spPr>
          <a:xfrm>
            <a:off x="80994" y="838200"/>
            <a:ext cx="8991600" cy="5305444"/>
          </a:xfrm>
        </p:spPr>
        <p:style>
          <a:lnRef idx="2">
            <a:schemeClr val="dk1"/>
          </a:lnRef>
          <a:fillRef idx="1">
            <a:schemeClr val="lt1"/>
          </a:fillRef>
          <a:effectRef idx="0">
            <a:schemeClr val="dk1"/>
          </a:effectRef>
          <a:fontRef idx="minor">
            <a:schemeClr val="dk1"/>
          </a:fontRef>
        </p:style>
        <p:txBody>
          <a:bodyPr>
            <a:normAutofit fontScale="25000" lnSpcReduction="20000"/>
          </a:bodyPr>
          <a:lstStyle/>
          <a:p>
            <a:pPr marL="1071563" indent="-620713" algn="l" rtl="0">
              <a:buFont typeface="+mj-lt"/>
              <a:buAutoNum type="arabicPeriod"/>
            </a:pPr>
            <a:r>
              <a:rPr lang="en-US" sz="8000" b="0" dirty="0" smtClean="0"/>
              <a:t>Monitor health status to identify community health problems</a:t>
            </a:r>
          </a:p>
          <a:p>
            <a:pPr marL="1071563" indent="-620713" algn="l" rtl="0">
              <a:buFont typeface="+mj-lt"/>
              <a:buAutoNum type="arabicPeriod"/>
            </a:pPr>
            <a:r>
              <a:rPr lang="en-US" sz="8000" b="0" dirty="0" smtClean="0"/>
              <a:t>Diagnose and investigate health problems and health hazards in the community</a:t>
            </a:r>
          </a:p>
          <a:p>
            <a:pPr marL="1071563" indent="-620713" algn="l" rtl="0">
              <a:buFont typeface="+mj-lt"/>
              <a:buAutoNum type="arabicPeriod"/>
            </a:pPr>
            <a:r>
              <a:rPr lang="en-US" sz="8000" b="0" dirty="0" smtClean="0"/>
              <a:t>Inform, educate, and empower people about health issues</a:t>
            </a:r>
          </a:p>
          <a:p>
            <a:pPr marL="1071563" indent="-620713" algn="l" rtl="0">
              <a:buFont typeface="+mj-lt"/>
              <a:buAutoNum type="arabicPeriod"/>
            </a:pPr>
            <a:r>
              <a:rPr lang="en-US" sz="8000" b="0" dirty="0" smtClean="0"/>
              <a:t>Mobilize community partnerships to identify and solve health problems</a:t>
            </a:r>
          </a:p>
          <a:p>
            <a:pPr marL="1071563" indent="-620713" algn="l" rtl="0">
              <a:buFont typeface="+mj-lt"/>
              <a:buAutoNum type="arabicPeriod"/>
            </a:pPr>
            <a:r>
              <a:rPr lang="en-US" sz="8000" b="0" dirty="0" smtClean="0"/>
              <a:t>Develop policies and plans that support individual and community health efforts</a:t>
            </a:r>
          </a:p>
          <a:p>
            <a:pPr marL="1071563" indent="-620713" algn="l" rtl="0">
              <a:buFont typeface="+mj-lt"/>
              <a:buAutoNum type="arabicPeriod"/>
            </a:pPr>
            <a:r>
              <a:rPr lang="en-US" sz="8000" b="0" dirty="0" smtClean="0"/>
              <a:t>Enforce laws and regulations that protect health and ensure safety</a:t>
            </a:r>
          </a:p>
          <a:p>
            <a:pPr marL="1071563" indent="-620713" algn="l" rtl="0">
              <a:buFont typeface="+mj-lt"/>
              <a:buAutoNum type="arabicPeriod"/>
            </a:pPr>
            <a:r>
              <a:rPr lang="en-US" sz="8000" b="0" dirty="0" smtClean="0"/>
              <a:t>Link people to needed personal health services and assure the provision of health care when otherwise unavailable</a:t>
            </a:r>
          </a:p>
          <a:p>
            <a:pPr marL="1071563" indent="-620713" algn="l" rtl="0">
              <a:buFont typeface="+mj-lt"/>
              <a:buAutoNum type="arabicPeriod"/>
            </a:pPr>
            <a:r>
              <a:rPr lang="en-US" sz="8000" b="0" dirty="0" smtClean="0"/>
              <a:t>Assure a competent public health and personal health care workforce</a:t>
            </a:r>
          </a:p>
          <a:p>
            <a:pPr marL="1071563" indent="-620713" algn="l" rtl="0">
              <a:buFont typeface="+mj-lt"/>
              <a:buAutoNum type="arabicPeriod"/>
            </a:pPr>
            <a:r>
              <a:rPr lang="en-US" sz="8000" b="0" dirty="0" smtClean="0"/>
              <a:t>Evaluate effectiveness, accessibility, and quality of personal and population-based health services</a:t>
            </a:r>
          </a:p>
          <a:p>
            <a:pPr marL="1071563" indent="-620713" algn="l" rtl="0">
              <a:buFont typeface="+mj-lt"/>
              <a:buAutoNum type="arabicPeriod"/>
            </a:pPr>
            <a:r>
              <a:rPr lang="en-US" sz="8000" b="0" dirty="0" smtClean="0"/>
              <a:t>Conduct research to attain new insights and innovative solutions to health problems</a:t>
            </a:r>
          </a:p>
          <a:p>
            <a:pPr marL="514350" indent="-514350" algn="l" rtl="0">
              <a:buFont typeface="+mj-lt"/>
              <a:buAutoNum type="arabicPeriod"/>
            </a:pPr>
            <a:endParaRPr lang="en-US" dirty="0" smtClean="0"/>
          </a:p>
          <a:p>
            <a:pPr marL="514350" indent="-514350" algn="l" rtl="0">
              <a:buFont typeface="+mj-lt"/>
              <a:buAutoNum type="arabicPeriod"/>
            </a:pPr>
            <a:endParaRPr lang="en-US" dirty="0" smtClean="0"/>
          </a:p>
          <a:p>
            <a:pPr marL="514350" indent="-514350" algn="ctr" rtl="0">
              <a:buFont typeface="+mj-lt"/>
              <a:buAutoNum type="arabicPeriod"/>
            </a:pPr>
            <a:r>
              <a:rPr lang="en-US" dirty="0" smtClean="0"/>
              <a:t>  </a:t>
            </a:r>
            <a:r>
              <a:rPr lang="en-US" sz="5600" dirty="0" smtClean="0"/>
              <a:t>Public Health Functions Steering Committee (1994)</a:t>
            </a:r>
            <a:endParaRPr lang="en-US" sz="6400" dirty="0" smtClean="0"/>
          </a:p>
        </p:txBody>
      </p:sp>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رقم الشريحة 4"/>
          <p:cNvSpPr>
            <a:spLocks noGrp="1"/>
          </p:cNvSpPr>
          <p:nvPr>
            <p:ph type="sldNum" sz="quarter" idx="12"/>
          </p:nvPr>
        </p:nvSpPr>
        <p:spPr/>
        <p:txBody>
          <a:bodyPr/>
          <a:lstStyle/>
          <a:p>
            <a:pPr>
              <a:defRPr/>
            </a:pPr>
            <a:fld id="{978C93D2-0CD3-44E6-B74B-98515F7048D2}" type="slidenum">
              <a:rPr lang="ar-SA" smtClean="0"/>
              <a:pPr>
                <a:defRPr/>
              </a:pPr>
              <a:t>107</a:t>
            </a:fld>
            <a:endParaRPr lang="en-US"/>
          </a:p>
        </p:txBody>
      </p:sp>
      <p:sp>
        <p:nvSpPr>
          <p:cNvPr id="6" name="عنصر نائب للتذييل 5"/>
          <p:cNvSpPr>
            <a:spLocks noGrp="1"/>
          </p:cNvSpPr>
          <p:nvPr>
            <p:ph type="ftr" sz="quarter" idx="11"/>
          </p:nvPr>
        </p:nvSpPr>
        <p:spPr/>
        <p:txBody>
          <a:bodyPr/>
          <a:lstStyle/>
          <a:p>
            <a:pPr>
              <a:defRPr/>
            </a:pPr>
            <a:r>
              <a:rPr lang="en-US" smtClean="0"/>
              <a:t>CHS385</a:t>
            </a:r>
            <a:endParaRPr lang="en-US"/>
          </a:p>
        </p:txBody>
      </p:sp>
    </p:spTree>
    <p:extLst>
      <p:ext uri="{BB962C8B-B14F-4D97-AF65-F5344CB8AC3E}">
        <p14:creationId xmlns="" xmlns:p14="http://schemas.microsoft.com/office/powerpoint/2010/main" val="275955924"/>
      </p:ext>
    </p:extLst>
  </p:cSld>
  <p:clrMapOvr>
    <a:masterClrMapping/>
  </p:clrMapOvr>
  <p:transition>
    <p:push dir="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027"/>
          <p:cNvPicPr>
            <a:picLocks noChangeArrowheads="1"/>
          </p:cNvPicPr>
          <p:nvPr/>
        </p:nvPicPr>
        <p:blipFill>
          <a:blip r:embed="rId3" cstate="print"/>
          <a:srcRect/>
          <a:stretch>
            <a:fillRect/>
          </a:stretch>
        </p:blipFill>
        <p:spPr bwMode="auto">
          <a:xfrm>
            <a:off x="1142976" y="1071546"/>
            <a:ext cx="6858000" cy="5572140"/>
          </a:xfrm>
          <a:prstGeom prst="rect">
            <a:avLst/>
          </a:prstGeom>
          <a:noFill/>
          <a:ln w="9525">
            <a:noFill/>
            <a:miter lim="800000"/>
            <a:headEnd/>
            <a:tailEnd/>
          </a:ln>
        </p:spPr>
      </p:pic>
      <p:pic>
        <p:nvPicPr>
          <p:cNvPr id="3" name="Picture 3"/>
          <p:cNvPicPr>
            <a:picLocks noChangeArrowheads="1"/>
          </p:cNvPicPr>
          <p:nvPr/>
        </p:nvPicPr>
        <p:blipFill>
          <a:blip r:embed="rId4" cstate="print"/>
          <a:srcRect/>
          <a:stretch>
            <a:fillRect/>
          </a:stretch>
        </p:blipFill>
        <p:spPr bwMode="auto">
          <a:xfrm>
            <a:off x="304800" y="228600"/>
            <a:ext cx="762000" cy="685799"/>
          </a:xfrm>
          <a:prstGeom prst="rect">
            <a:avLst/>
          </a:prstGeom>
          <a:noFill/>
          <a:ln w="9525">
            <a:noFill/>
            <a:miter lim="800000"/>
            <a:headEnd/>
            <a:tailEnd/>
          </a:ln>
        </p:spPr>
      </p:pic>
      <p:sp>
        <p:nvSpPr>
          <p:cNvPr id="4" name="مستطيل 3"/>
          <p:cNvSpPr/>
          <p:nvPr/>
        </p:nvSpPr>
        <p:spPr>
          <a:xfrm>
            <a:off x="1357290" y="68025"/>
            <a:ext cx="6357982" cy="646331"/>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dirty="0" err="1" smtClean="0">
                <a:latin typeface="Calibri" pitchFamily="34" charset="0"/>
              </a:rPr>
              <a:t>Johali</a:t>
            </a:r>
            <a:r>
              <a:rPr lang="en-US" dirty="0" smtClean="0">
                <a:latin typeface="Calibri" pitchFamily="34" charset="0"/>
              </a:rPr>
              <a:t> Adopted Philosophy To  Quality of </a:t>
            </a:r>
            <a:r>
              <a:rPr lang="en-US" dirty="0" err="1" smtClean="0">
                <a:latin typeface="Calibri" pitchFamily="34" charset="0"/>
              </a:rPr>
              <a:t>MoHE</a:t>
            </a:r>
            <a:r>
              <a:rPr lang="en-US" dirty="0" smtClean="0">
                <a:latin typeface="Calibri" pitchFamily="34" charset="0"/>
              </a:rPr>
              <a:t>   </a:t>
            </a:r>
          </a:p>
          <a:p>
            <a:pPr algn="l" rtl="0"/>
            <a:r>
              <a:rPr lang="en-US" dirty="0" smtClean="0">
                <a:latin typeface="Calibri" pitchFamily="34" charset="0"/>
              </a:rPr>
              <a:t>  Strategic Approach to Community Health  Improvement </a:t>
            </a:r>
            <a:endParaRPr lang="ar-SA" dirty="0"/>
          </a:p>
        </p:txBody>
      </p:sp>
    </p:spTree>
  </p:cSld>
  <p:clrMapOvr>
    <a:masterClrMapping/>
  </p:clrMapOvr>
  <p:transition>
    <p:push dir="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7" name="Oval 3"/>
          <p:cNvSpPr>
            <a:spLocks noChangeArrowheads="1"/>
          </p:cNvSpPr>
          <p:nvPr/>
        </p:nvSpPr>
        <p:spPr bwMode="auto">
          <a:xfrm>
            <a:off x="2643174" y="2071678"/>
            <a:ext cx="3962400" cy="2590800"/>
          </a:xfrm>
          <a:prstGeom prst="ellipse">
            <a:avLst/>
          </a:prstGeom>
          <a:solidFill>
            <a:srgbClr val="800080"/>
          </a:solidFill>
          <a:ln w="9525">
            <a:solidFill>
              <a:schemeClr val="tx1"/>
            </a:solidFill>
            <a:round/>
            <a:headEnd/>
            <a:tailEnd/>
          </a:ln>
          <a:effectLst/>
        </p:spPr>
        <p:txBody>
          <a:bodyPr wrap="none" anchor="ctr"/>
          <a:lstStyle/>
          <a:p>
            <a:pPr algn="ctr">
              <a:defRPr/>
            </a:pPr>
            <a:endParaRPr lang="en-US" dirty="0"/>
          </a:p>
        </p:txBody>
      </p:sp>
      <p:sp>
        <p:nvSpPr>
          <p:cNvPr id="74756" name="Text Box 4"/>
          <p:cNvSpPr txBox="1">
            <a:spLocks noChangeArrowheads="1"/>
          </p:cNvSpPr>
          <p:nvPr/>
        </p:nvSpPr>
        <p:spPr bwMode="auto">
          <a:xfrm>
            <a:off x="3048000" y="2667001"/>
            <a:ext cx="3048000" cy="2062103"/>
          </a:xfrm>
          <a:prstGeom prst="rect">
            <a:avLst/>
          </a:prstGeom>
          <a:noFill/>
          <a:ln w="9525">
            <a:noFill/>
            <a:miter lim="800000"/>
            <a:headEnd/>
            <a:tailEnd/>
          </a:ln>
        </p:spPr>
        <p:txBody>
          <a:bodyPr wrap="square">
            <a:spAutoFit/>
          </a:bodyPr>
          <a:lstStyle/>
          <a:p>
            <a:pPr algn="ctr">
              <a:spcBef>
                <a:spcPct val="50000"/>
              </a:spcBef>
              <a:buClrTx/>
              <a:buSzTx/>
              <a:buFontTx/>
              <a:buNone/>
            </a:pPr>
            <a:r>
              <a:rPr lang="en-US" sz="3200" b="1" dirty="0">
                <a:effectLst/>
                <a:latin typeface="Arial" pitchFamily="34" charset="0"/>
              </a:rPr>
              <a:t>Tools &amp;</a:t>
            </a:r>
          </a:p>
          <a:p>
            <a:pPr algn="ctr">
              <a:spcBef>
                <a:spcPct val="50000"/>
              </a:spcBef>
              <a:buClrTx/>
              <a:buSzTx/>
              <a:buFontTx/>
              <a:buNone/>
            </a:pPr>
            <a:r>
              <a:rPr lang="en-US" sz="3200" b="1" dirty="0">
                <a:effectLst/>
                <a:latin typeface="Arial" pitchFamily="34" charset="0"/>
              </a:rPr>
              <a:t>Techniques</a:t>
            </a:r>
          </a:p>
          <a:p>
            <a:pPr algn="ctr">
              <a:spcBef>
                <a:spcPct val="50000"/>
              </a:spcBef>
              <a:buClrTx/>
              <a:buSzTx/>
              <a:buFontTx/>
              <a:buNone/>
            </a:pPr>
            <a:endParaRPr lang="en-US" sz="3200" b="1" dirty="0">
              <a:effectLst/>
              <a:latin typeface="Arial" pitchFamily="34" charset="0"/>
            </a:endParaRPr>
          </a:p>
        </p:txBody>
      </p:sp>
      <p:sp>
        <p:nvSpPr>
          <p:cNvPr id="74757" name="Text Box 5"/>
          <p:cNvSpPr txBox="1">
            <a:spLocks noChangeArrowheads="1"/>
          </p:cNvSpPr>
          <p:nvPr/>
        </p:nvSpPr>
        <p:spPr bwMode="auto">
          <a:xfrm>
            <a:off x="2133600" y="4724400"/>
            <a:ext cx="1447800" cy="366713"/>
          </a:xfrm>
          <a:prstGeom prst="rect">
            <a:avLst/>
          </a:prstGeom>
          <a:noFill/>
          <a:ln w="9525">
            <a:noFill/>
            <a:miter lim="800000"/>
            <a:headEnd/>
            <a:tailEnd/>
          </a:ln>
        </p:spPr>
        <p:txBody>
          <a:bodyPr>
            <a:spAutoFit/>
          </a:bodyPr>
          <a:lstStyle/>
          <a:p>
            <a:pPr algn="l">
              <a:spcBef>
                <a:spcPct val="50000"/>
              </a:spcBef>
              <a:buClrTx/>
              <a:buSzTx/>
              <a:buFontTx/>
              <a:buNone/>
            </a:pPr>
            <a:endParaRPr lang="ar-SA" sz="1800">
              <a:effectLst/>
              <a:latin typeface="Arial" pitchFamily="34" charset="0"/>
            </a:endParaRPr>
          </a:p>
        </p:txBody>
      </p:sp>
      <p:sp>
        <p:nvSpPr>
          <p:cNvPr id="74758" name="Text Box 6"/>
          <p:cNvSpPr txBox="1">
            <a:spLocks noChangeArrowheads="1"/>
          </p:cNvSpPr>
          <p:nvPr/>
        </p:nvSpPr>
        <p:spPr bwMode="auto">
          <a:xfrm>
            <a:off x="2438400" y="5029200"/>
            <a:ext cx="1447800" cy="366713"/>
          </a:xfrm>
          <a:prstGeom prst="rect">
            <a:avLst/>
          </a:prstGeom>
          <a:noFill/>
          <a:ln w="9525">
            <a:noFill/>
            <a:miter lim="800000"/>
            <a:headEnd/>
            <a:tailEnd/>
          </a:ln>
        </p:spPr>
        <p:txBody>
          <a:bodyPr>
            <a:spAutoFit/>
          </a:bodyPr>
          <a:lstStyle/>
          <a:p>
            <a:pPr algn="l">
              <a:spcBef>
                <a:spcPct val="50000"/>
              </a:spcBef>
              <a:buClrTx/>
              <a:buSzTx/>
              <a:buFontTx/>
              <a:buNone/>
            </a:pPr>
            <a:endParaRPr lang="ar-SA" sz="1800">
              <a:effectLst/>
              <a:latin typeface="Arial" pitchFamily="34" charset="0"/>
            </a:endParaRPr>
          </a:p>
        </p:txBody>
      </p:sp>
      <p:sp>
        <p:nvSpPr>
          <p:cNvPr id="74759" name="Text Box 7"/>
          <p:cNvSpPr txBox="1">
            <a:spLocks noChangeArrowheads="1"/>
          </p:cNvSpPr>
          <p:nvPr/>
        </p:nvSpPr>
        <p:spPr bwMode="auto">
          <a:xfrm>
            <a:off x="2209800" y="4724400"/>
            <a:ext cx="1447800" cy="366713"/>
          </a:xfrm>
          <a:prstGeom prst="rect">
            <a:avLst/>
          </a:prstGeom>
          <a:noFill/>
          <a:ln w="9525">
            <a:noFill/>
            <a:miter lim="800000"/>
            <a:headEnd/>
            <a:tailEnd/>
          </a:ln>
        </p:spPr>
        <p:txBody>
          <a:bodyPr>
            <a:spAutoFit/>
          </a:bodyPr>
          <a:lstStyle/>
          <a:p>
            <a:pPr algn="l">
              <a:spcBef>
                <a:spcPct val="50000"/>
              </a:spcBef>
              <a:buClrTx/>
              <a:buSzTx/>
              <a:buFontTx/>
              <a:buNone/>
            </a:pPr>
            <a:endParaRPr lang="ar-SA" sz="1800">
              <a:effectLst/>
              <a:latin typeface="Arial" pitchFamily="34" charset="0"/>
            </a:endParaRPr>
          </a:p>
        </p:txBody>
      </p:sp>
      <p:sp>
        <p:nvSpPr>
          <p:cNvPr id="74760" name="Text Box 8"/>
          <p:cNvSpPr txBox="1">
            <a:spLocks noChangeArrowheads="1"/>
          </p:cNvSpPr>
          <p:nvPr/>
        </p:nvSpPr>
        <p:spPr bwMode="auto">
          <a:xfrm>
            <a:off x="609600" y="5105400"/>
            <a:ext cx="1828800" cy="366713"/>
          </a:xfrm>
          <a:prstGeom prst="rect">
            <a:avLst/>
          </a:prstGeom>
          <a:noFill/>
          <a:ln w="9525">
            <a:noFill/>
            <a:miter lim="800000"/>
            <a:headEnd/>
            <a:tailEnd/>
          </a:ln>
        </p:spPr>
        <p:txBody>
          <a:bodyPr>
            <a:spAutoFit/>
          </a:bodyPr>
          <a:lstStyle/>
          <a:p>
            <a:pPr algn="l">
              <a:spcBef>
                <a:spcPct val="50000"/>
              </a:spcBef>
              <a:buClrTx/>
              <a:buSzTx/>
              <a:buFontTx/>
              <a:buNone/>
            </a:pPr>
            <a:r>
              <a:rPr lang="en-US" sz="1800" b="1" dirty="0">
                <a:solidFill>
                  <a:srgbClr val="000000"/>
                </a:solidFill>
                <a:effectLst/>
                <a:latin typeface="Arial" pitchFamily="34" charset="0"/>
              </a:rPr>
              <a:t>Oral Questions</a:t>
            </a:r>
          </a:p>
        </p:txBody>
      </p:sp>
      <p:sp>
        <p:nvSpPr>
          <p:cNvPr id="74761" name="Text Box 9"/>
          <p:cNvSpPr txBox="1">
            <a:spLocks noChangeArrowheads="1"/>
          </p:cNvSpPr>
          <p:nvPr/>
        </p:nvSpPr>
        <p:spPr bwMode="auto">
          <a:xfrm>
            <a:off x="228600" y="3276600"/>
            <a:ext cx="1676400" cy="366713"/>
          </a:xfrm>
          <a:prstGeom prst="rect">
            <a:avLst/>
          </a:prstGeom>
          <a:noFill/>
          <a:ln w="9525">
            <a:noFill/>
            <a:miter lim="800000"/>
            <a:headEnd/>
            <a:tailEnd/>
          </a:ln>
        </p:spPr>
        <p:txBody>
          <a:bodyPr>
            <a:spAutoFit/>
          </a:bodyPr>
          <a:lstStyle/>
          <a:p>
            <a:pPr algn="l">
              <a:spcBef>
                <a:spcPct val="50000"/>
              </a:spcBef>
              <a:buClrTx/>
              <a:buSzTx/>
              <a:buFontTx/>
              <a:buNone/>
            </a:pPr>
            <a:r>
              <a:rPr lang="en-US" sz="1800" b="1" dirty="0">
                <a:solidFill>
                  <a:srgbClr val="000000"/>
                </a:solidFill>
                <a:effectLst/>
                <a:latin typeface="Arial" pitchFamily="34" charset="0"/>
              </a:rPr>
              <a:t>Assignments</a:t>
            </a:r>
          </a:p>
        </p:txBody>
      </p:sp>
      <p:sp>
        <p:nvSpPr>
          <p:cNvPr id="74762" name="Text Box 10"/>
          <p:cNvSpPr txBox="1">
            <a:spLocks noChangeArrowheads="1"/>
          </p:cNvSpPr>
          <p:nvPr/>
        </p:nvSpPr>
        <p:spPr bwMode="auto">
          <a:xfrm>
            <a:off x="3143240" y="4929198"/>
            <a:ext cx="2895600" cy="366713"/>
          </a:xfrm>
          <a:prstGeom prst="rect">
            <a:avLst/>
          </a:prstGeom>
          <a:noFill/>
          <a:ln w="9525">
            <a:noFill/>
            <a:miter lim="800000"/>
            <a:headEnd/>
            <a:tailEnd/>
          </a:ln>
        </p:spPr>
        <p:txBody>
          <a:bodyPr>
            <a:spAutoFit/>
          </a:bodyPr>
          <a:lstStyle/>
          <a:p>
            <a:pPr algn="l">
              <a:spcBef>
                <a:spcPct val="50000"/>
              </a:spcBef>
              <a:buClrTx/>
              <a:buSzTx/>
              <a:buFontTx/>
              <a:buNone/>
            </a:pPr>
            <a:r>
              <a:rPr lang="en-US" sz="1800" b="1" dirty="0">
                <a:solidFill>
                  <a:srgbClr val="000000"/>
                </a:solidFill>
                <a:effectLst/>
                <a:latin typeface="Arial" pitchFamily="34" charset="0"/>
              </a:rPr>
              <a:t>Research Work (group)</a:t>
            </a:r>
          </a:p>
        </p:txBody>
      </p:sp>
      <p:sp>
        <p:nvSpPr>
          <p:cNvPr id="74763" name="Text Box 11"/>
          <p:cNvSpPr txBox="1">
            <a:spLocks noChangeArrowheads="1"/>
          </p:cNvSpPr>
          <p:nvPr/>
        </p:nvSpPr>
        <p:spPr bwMode="auto">
          <a:xfrm>
            <a:off x="6934200" y="3886200"/>
            <a:ext cx="1447800" cy="366713"/>
          </a:xfrm>
          <a:prstGeom prst="rect">
            <a:avLst/>
          </a:prstGeom>
          <a:noFill/>
          <a:ln w="9525">
            <a:noFill/>
            <a:miter lim="800000"/>
            <a:headEnd/>
            <a:tailEnd/>
          </a:ln>
        </p:spPr>
        <p:txBody>
          <a:bodyPr>
            <a:spAutoFit/>
          </a:bodyPr>
          <a:lstStyle/>
          <a:p>
            <a:pPr algn="ctr">
              <a:spcBef>
                <a:spcPct val="50000"/>
              </a:spcBef>
              <a:buClrTx/>
              <a:buSzTx/>
              <a:buFontTx/>
              <a:buNone/>
            </a:pPr>
            <a:r>
              <a:rPr lang="en-US" sz="1800" b="1" dirty="0">
                <a:solidFill>
                  <a:srgbClr val="000000"/>
                </a:solidFill>
                <a:effectLst/>
                <a:latin typeface="Arial" pitchFamily="34" charset="0"/>
              </a:rPr>
              <a:t>Quizzes</a:t>
            </a:r>
          </a:p>
        </p:txBody>
      </p:sp>
      <p:sp>
        <p:nvSpPr>
          <p:cNvPr id="74764" name="Text Box 12"/>
          <p:cNvSpPr txBox="1">
            <a:spLocks noChangeArrowheads="1"/>
          </p:cNvSpPr>
          <p:nvPr/>
        </p:nvSpPr>
        <p:spPr bwMode="auto">
          <a:xfrm>
            <a:off x="914400" y="1676400"/>
            <a:ext cx="2590800" cy="366713"/>
          </a:xfrm>
          <a:prstGeom prst="rect">
            <a:avLst/>
          </a:prstGeom>
          <a:noFill/>
          <a:ln w="9525">
            <a:noFill/>
            <a:miter lim="800000"/>
            <a:headEnd/>
            <a:tailEnd/>
          </a:ln>
        </p:spPr>
        <p:txBody>
          <a:bodyPr>
            <a:spAutoFit/>
          </a:bodyPr>
          <a:lstStyle/>
          <a:p>
            <a:pPr algn="l">
              <a:spcBef>
                <a:spcPct val="50000"/>
              </a:spcBef>
              <a:buClrTx/>
              <a:buSzTx/>
              <a:buFontTx/>
              <a:buNone/>
            </a:pPr>
            <a:r>
              <a:rPr lang="en-US" sz="1800" b="1" dirty="0">
                <a:solidFill>
                  <a:srgbClr val="000000"/>
                </a:solidFill>
                <a:effectLst/>
                <a:latin typeface="Arial" pitchFamily="34" charset="0"/>
              </a:rPr>
              <a:t>Conversation Skills</a:t>
            </a:r>
          </a:p>
        </p:txBody>
      </p:sp>
      <p:sp>
        <p:nvSpPr>
          <p:cNvPr id="74765" name="Text Box 13"/>
          <p:cNvSpPr txBox="1">
            <a:spLocks noChangeArrowheads="1"/>
          </p:cNvSpPr>
          <p:nvPr/>
        </p:nvSpPr>
        <p:spPr bwMode="auto">
          <a:xfrm>
            <a:off x="3795722" y="1428736"/>
            <a:ext cx="2133600" cy="366713"/>
          </a:xfrm>
          <a:prstGeom prst="rect">
            <a:avLst/>
          </a:prstGeom>
          <a:noFill/>
          <a:ln w="9525">
            <a:noFill/>
            <a:miter lim="800000"/>
            <a:headEnd/>
            <a:tailEnd/>
          </a:ln>
        </p:spPr>
        <p:txBody>
          <a:bodyPr>
            <a:spAutoFit/>
          </a:bodyPr>
          <a:lstStyle/>
          <a:p>
            <a:pPr algn="ctr">
              <a:spcBef>
                <a:spcPct val="50000"/>
              </a:spcBef>
              <a:buClrTx/>
              <a:buSzTx/>
              <a:buFontTx/>
              <a:buNone/>
            </a:pPr>
            <a:r>
              <a:rPr lang="en-US" sz="1800" b="1" dirty="0">
                <a:solidFill>
                  <a:srgbClr val="000000"/>
                </a:solidFill>
                <a:effectLst/>
                <a:latin typeface="Arial" pitchFamily="34" charset="0"/>
              </a:rPr>
              <a:t>Assessment</a:t>
            </a:r>
          </a:p>
        </p:txBody>
      </p:sp>
      <p:sp>
        <p:nvSpPr>
          <p:cNvPr id="74766" name="Text Box 14"/>
          <p:cNvSpPr txBox="1">
            <a:spLocks noChangeArrowheads="1"/>
          </p:cNvSpPr>
          <p:nvPr/>
        </p:nvSpPr>
        <p:spPr bwMode="auto">
          <a:xfrm>
            <a:off x="7239000" y="3048000"/>
            <a:ext cx="1447800" cy="366713"/>
          </a:xfrm>
          <a:prstGeom prst="rect">
            <a:avLst/>
          </a:prstGeom>
          <a:noFill/>
          <a:ln w="9525">
            <a:noFill/>
            <a:miter lim="800000"/>
            <a:headEnd/>
            <a:tailEnd/>
          </a:ln>
        </p:spPr>
        <p:txBody>
          <a:bodyPr>
            <a:spAutoFit/>
          </a:bodyPr>
          <a:lstStyle/>
          <a:p>
            <a:pPr algn="ctr">
              <a:spcBef>
                <a:spcPct val="50000"/>
              </a:spcBef>
              <a:buClrTx/>
              <a:buSzTx/>
              <a:buFontTx/>
              <a:buNone/>
            </a:pPr>
            <a:r>
              <a:rPr lang="en-US" sz="1800" b="1" dirty="0">
                <a:solidFill>
                  <a:srgbClr val="000000"/>
                </a:solidFill>
                <a:effectLst/>
                <a:latin typeface="Arial" pitchFamily="34" charset="0"/>
              </a:rPr>
              <a:t>Projects</a:t>
            </a:r>
          </a:p>
        </p:txBody>
      </p:sp>
      <p:sp>
        <p:nvSpPr>
          <p:cNvPr id="74767" name="Text Box 15"/>
          <p:cNvSpPr txBox="1">
            <a:spLocks noChangeArrowheads="1"/>
          </p:cNvSpPr>
          <p:nvPr/>
        </p:nvSpPr>
        <p:spPr bwMode="auto">
          <a:xfrm>
            <a:off x="3652846" y="857232"/>
            <a:ext cx="2133600" cy="366713"/>
          </a:xfrm>
          <a:prstGeom prst="rect">
            <a:avLst/>
          </a:prstGeom>
          <a:noFill/>
          <a:ln w="9525">
            <a:noFill/>
            <a:miter lim="800000"/>
            <a:headEnd/>
            <a:tailEnd/>
          </a:ln>
        </p:spPr>
        <p:txBody>
          <a:bodyPr>
            <a:spAutoFit/>
          </a:bodyPr>
          <a:lstStyle/>
          <a:p>
            <a:pPr algn="ctr">
              <a:spcBef>
                <a:spcPct val="50000"/>
              </a:spcBef>
              <a:buClrTx/>
              <a:buSzTx/>
              <a:buFontTx/>
              <a:buNone/>
            </a:pPr>
            <a:r>
              <a:rPr lang="en-US" sz="1800" b="1" dirty="0">
                <a:solidFill>
                  <a:srgbClr val="000000"/>
                </a:solidFill>
                <a:effectLst/>
                <a:latin typeface="Arial" pitchFamily="34" charset="0"/>
              </a:rPr>
              <a:t>Questions</a:t>
            </a:r>
          </a:p>
        </p:txBody>
      </p:sp>
      <p:sp>
        <p:nvSpPr>
          <p:cNvPr id="74768" name="Text Box 16"/>
          <p:cNvSpPr txBox="1">
            <a:spLocks noChangeArrowheads="1"/>
          </p:cNvSpPr>
          <p:nvPr/>
        </p:nvSpPr>
        <p:spPr bwMode="auto">
          <a:xfrm>
            <a:off x="6781800" y="2057400"/>
            <a:ext cx="1790728" cy="371468"/>
          </a:xfrm>
          <a:prstGeom prst="rect">
            <a:avLst/>
          </a:prstGeom>
          <a:noFill/>
          <a:ln w="9525">
            <a:noFill/>
            <a:miter lim="800000"/>
            <a:headEnd/>
            <a:tailEnd/>
          </a:ln>
        </p:spPr>
        <p:txBody>
          <a:bodyPr wrap="square">
            <a:spAutoFit/>
          </a:bodyPr>
          <a:lstStyle/>
          <a:p>
            <a:pPr algn="l">
              <a:spcBef>
                <a:spcPct val="50000"/>
              </a:spcBef>
              <a:buClrTx/>
              <a:buSzTx/>
              <a:buFontTx/>
              <a:buNone/>
            </a:pPr>
            <a:r>
              <a:rPr lang="en-US" sz="1800" b="1" dirty="0">
                <a:solidFill>
                  <a:srgbClr val="000000"/>
                </a:solidFill>
                <a:effectLst/>
                <a:latin typeface="Arial" pitchFamily="34" charset="0"/>
              </a:rPr>
              <a:t>Observation</a:t>
            </a:r>
          </a:p>
        </p:txBody>
      </p:sp>
      <p:sp>
        <p:nvSpPr>
          <p:cNvPr id="74769" name="Text Box 17"/>
          <p:cNvSpPr txBox="1">
            <a:spLocks noChangeArrowheads="1"/>
          </p:cNvSpPr>
          <p:nvPr/>
        </p:nvSpPr>
        <p:spPr bwMode="auto">
          <a:xfrm>
            <a:off x="381000" y="4267200"/>
            <a:ext cx="2133600" cy="366713"/>
          </a:xfrm>
          <a:prstGeom prst="rect">
            <a:avLst/>
          </a:prstGeom>
          <a:noFill/>
          <a:ln w="9525">
            <a:noFill/>
            <a:miter lim="800000"/>
            <a:headEnd/>
            <a:tailEnd/>
          </a:ln>
        </p:spPr>
        <p:txBody>
          <a:bodyPr>
            <a:spAutoFit/>
          </a:bodyPr>
          <a:lstStyle/>
          <a:p>
            <a:pPr algn="l">
              <a:spcBef>
                <a:spcPct val="50000"/>
              </a:spcBef>
              <a:buClrTx/>
              <a:buSzTx/>
              <a:buFontTx/>
              <a:buNone/>
            </a:pPr>
            <a:r>
              <a:rPr lang="en-US" sz="1800" b="1" dirty="0">
                <a:solidFill>
                  <a:srgbClr val="000000"/>
                </a:solidFill>
                <a:effectLst/>
                <a:latin typeface="Arial" pitchFamily="34" charset="0"/>
              </a:rPr>
              <a:t>Checklist</a:t>
            </a:r>
          </a:p>
        </p:txBody>
      </p:sp>
      <p:sp>
        <p:nvSpPr>
          <p:cNvPr id="74770" name="Text Box 18"/>
          <p:cNvSpPr txBox="1">
            <a:spLocks noChangeArrowheads="1"/>
          </p:cNvSpPr>
          <p:nvPr/>
        </p:nvSpPr>
        <p:spPr bwMode="auto">
          <a:xfrm>
            <a:off x="6643702" y="571481"/>
            <a:ext cx="1571636" cy="369332"/>
          </a:xfrm>
          <a:prstGeom prst="rect">
            <a:avLst/>
          </a:prstGeom>
          <a:noFill/>
          <a:ln w="9525">
            <a:noFill/>
            <a:miter lim="800000"/>
            <a:headEnd/>
            <a:tailEnd/>
          </a:ln>
        </p:spPr>
        <p:txBody>
          <a:bodyPr wrap="square">
            <a:spAutoFit/>
          </a:bodyPr>
          <a:lstStyle/>
          <a:p>
            <a:pPr algn="l">
              <a:spcBef>
                <a:spcPct val="50000"/>
              </a:spcBef>
              <a:buClrTx/>
              <a:buSzTx/>
              <a:buFontTx/>
              <a:buNone/>
            </a:pPr>
            <a:r>
              <a:rPr lang="en-US" sz="1800" b="1" dirty="0">
                <a:solidFill>
                  <a:srgbClr val="000000"/>
                </a:solidFill>
                <a:effectLst/>
                <a:latin typeface="Arial" pitchFamily="34" charset="0"/>
              </a:rPr>
              <a:t>Portfolio</a:t>
            </a:r>
          </a:p>
        </p:txBody>
      </p:sp>
      <p:sp>
        <p:nvSpPr>
          <p:cNvPr id="74771" name="Text Box 19"/>
          <p:cNvSpPr txBox="1">
            <a:spLocks noChangeArrowheads="1"/>
          </p:cNvSpPr>
          <p:nvPr/>
        </p:nvSpPr>
        <p:spPr bwMode="auto">
          <a:xfrm>
            <a:off x="3429000" y="347643"/>
            <a:ext cx="2133600" cy="366713"/>
          </a:xfrm>
          <a:prstGeom prst="rect">
            <a:avLst/>
          </a:prstGeom>
          <a:noFill/>
          <a:ln w="9525">
            <a:noFill/>
            <a:miter lim="800000"/>
            <a:headEnd/>
            <a:tailEnd/>
          </a:ln>
        </p:spPr>
        <p:txBody>
          <a:bodyPr>
            <a:spAutoFit/>
          </a:bodyPr>
          <a:lstStyle/>
          <a:p>
            <a:pPr algn="l">
              <a:spcBef>
                <a:spcPct val="50000"/>
              </a:spcBef>
              <a:buClrTx/>
              <a:buSzTx/>
              <a:buFontTx/>
              <a:buNone/>
            </a:pPr>
            <a:r>
              <a:rPr lang="en-US" sz="1800" b="1" dirty="0">
                <a:solidFill>
                  <a:srgbClr val="000000"/>
                </a:solidFill>
                <a:effectLst/>
                <a:latin typeface="Arial" pitchFamily="34" charset="0"/>
              </a:rPr>
              <a:t>Narrative records</a:t>
            </a:r>
          </a:p>
        </p:txBody>
      </p:sp>
      <p:sp>
        <p:nvSpPr>
          <p:cNvPr id="74772" name="Text Box 20"/>
          <p:cNvSpPr txBox="1">
            <a:spLocks noChangeArrowheads="1"/>
          </p:cNvSpPr>
          <p:nvPr/>
        </p:nvSpPr>
        <p:spPr bwMode="auto">
          <a:xfrm>
            <a:off x="785786" y="644510"/>
            <a:ext cx="1905000" cy="641350"/>
          </a:xfrm>
          <a:prstGeom prst="rect">
            <a:avLst/>
          </a:prstGeom>
          <a:noFill/>
          <a:ln w="9525">
            <a:noFill/>
            <a:miter lim="800000"/>
            <a:headEnd/>
            <a:tailEnd/>
          </a:ln>
        </p:spPr>
        <p:txBody>
          <a:bodyPr>
            <a:spAutoFit/>
          </a:bodyPr>
          <a:lstStyle/>
          <a:p>
            <a:pPr algn="ctr">
              <a:spcBef>
                <a:spcPct val="50000"/>
              </a:spcBef>
              <a:buClrTx/>
              <a:buSzTx/>
              <a:buFontTx/>
              <a:buNone/>
            </a:pPr>
            <a:r>
              <a:rPr lang="en-US" sz="1800" b="1" dirty="0">
                <a:solidFill>
                  <a:srgbClr val="000000"/>
                </a:solidFill>
                <a:effectLst/>
                <a:latin typeface="Arial" pitchFamily="34" charset="0"/>
              </a:rPr>
              <a:t>Photographs/ Videos</a:t>
            </a:r>
          </a:p>
        </p:txBody>
      </p:sp>
      <p:sp>
        <p:nvSpPr>
          <p:cNvPr id="74773" name="Text Box 21"/>
          <p:cNvSpPr txBox="1">
            <a:spLocks noChangeArrowheads="1"/>
          </p:cNvSpPr>
          <p:nvPr/>
        </p:nvSpPr>
        <p:spPr bwMode="auto">
          <a:xfrm>
            <a:off x="6572264" y="5715016"/>
            <a:ext cx="2286016" cy="641350"/>
          </a:xfrm>
          <a:prstGeom prst="rect">
            <a:avLst/>
          </a:prstGeom>
          <a:noFill/>
          <a:ln w="9525">
            <a:noFill/>
            <a:miter lim="800000"/>
            <a:headEnd/>
            <a:tailEnd/>
          </a:ln>
        </p:spPr>
        <p:txBody>
          <a:bodyPr wrap="square">
            <a:spAutoFit/>
          </a:bodyPr>
          <a:lstStyle/>
          <a:p>
            <a:pPr algn="ctr">
              <a:spcBef>
                <a:spcPct val="50000"/>
              </a:spcBef>
              <a:buClrTx/>
              <a:buSzTx/>
              <a:buFontTx/>
              <a:buNone/>
            </a:pPr>
            <a:r>
              <a:rPr lang="en-US" sz="1800" b="1" dirty="0">
                <a:solidFill>
                  <a:srgbClr val="000000"/>
                </a:solidFill>
                <a:effectLst/>
                <a:latin typeface="Arial" pitchFamily="34" charset="0"/>
              </a:rPr>
              <a:t>Paintings/ Artistic Endeavour</a:t>
            </a:r>
          </a:p>
        </p:txBody>
      </p:sp>
      <p:sp>
        <p:nvSpPr>
          <p:cNvPr id="74774" name="Text Box 22"/>
          <p:cNvSpPr txBox="1">
            <a:spLocks noChangeArrowheads="1"/>
          </p:cNvSpPr>
          <p:nvPr/>
        </p:nvSpPr>
        <p:spPr bwMode="auto">
          <a:xfrm>
            <a:off x="2590800" y="5562600"/>
            <a:ext cx="2133600" cy="366713"/>
          </a:xfrm>
          <a:prstGeom prst="rect">
            <a:avLst/>
          </a:prstGeom>
          <a:noFill/>
          <a:ln w="9525">
            <a:noFill/>
            <a:miter lim="800000"/>
            <a:headEnd/>
            <a:tailEnd/>
          </a:ln>
        </p:spPr>
        <p:txBody>
          <a:bodyPr>
            <a:spAutoFit/>
          </a:bodyPr>
          <a:lstStyle/>
          <a:p>
            <a:pPr algn="l">
              <a:spcBef>
                <a:spcPct val="50000"/>
              </a:spcBef>
              <a:buClrTx/>
              <a:buSzTx/>
              <a:buFontTx/>
              <a:buNone/>
            </a:pPr>
            <a:r>
              <a:rPr lang="en-US" sz="1800" b="1">
                <a:solidFill>
                  <a:srgbClr val="000000"/>
                </a:solidFill>
                <a:effectLst/>
                <a:latin typeface="Arial" pitchFamily="34" charset="0"/>
              </a:rPr>
              <a:t>Observation</a:t>
            </a:r>
          </a:p>
        </p:txBody>
      </p:sp>
      <p:sp>
        <p:nvSpPr>
          <p:cNvPr id="74775" name="Text Box 23"/>
          <p:cNvSpPr txBox="1">
            <a:spLocks noChangeArrowheads="1"/>
          </p:cNvSpPr>
          <p:nvPr/>
        </p:nvSpPr>
        <p:spPr bwMode="auto">
          <a:xfrm>
            <a:off x="7391400" y="1219200"/>
            <a:ext cx="1181128" cy="369332"/>
          </a:xfrm>
          <a:prstGeom prst="rect">
            <a:avLst/>
          </a:prstGeom>
          <a:noFill/>
          <a:ln w="9525">
            <a:noFill/>
            <a:miter lim="800000"/>
            <a:headEnd/>
            <a:tailEnd/>
          </a:ln>
        </p:spPr>
        <p:txBody>
          <a:bodyPr wrap="square">
            <a:spAutoFit/>
          </a:bodyPr>
          <a:lstStyle/>
          <a:p>
            <a:pPr algn="l">
              <a:spcBef>
                <a:spcPct val="50000"/>
              </a:spcBef>
              <a:buClrTx/>
              <a:buSzTx/>
              <a:buFontTx/>
              <a:buNone/>
            </a:pPr>
            <a:r>
              <a:rPr lang="en-US" sz="1800" b="1" dirty="0">
                <a:solidFill>
                  <a:srgbClr val="000000"/>
                </a:solidFill>
                <a:effectLst/>
                <a:latin typeface="Arial" pitchFamily="34" charset="0"/>
              </a:rPr>
              <a:t>Essays</a:t>
            </a:r>
          </a:p>
        </p:txBody>
      </p:sp>
      <p:sp>
        <p:nvSpPr>
          <p:cNvPr id="74776" name="Text Box 24"/>
          <p:cNvSpPr txBox="1">
            <a:spLocks noChangeArrowheads="1"/>
          </p:cNvSpPr>
          <p:nvPr/>
        </p:nvSpPr>
        <p:spPr bwMode="auto">
          <a:xfrm>
            <a:off x="285720" y="2428868"/>
            <a:ext cx="2133600" cy="366713"/>
          </a:xfrm>
          <a:prstGeom prst="rect">
            <a:avLst/>
          </a:prstGeom>
          <a:noFill/>
          <a:ln w="9525">
            <a:noFill/>
            <a:miter lim="800000"/>
            <a:headEnd/>
            <a:tailEnd/>
          </a:ln>
        </p:spPr>
        <p:txBody>
          <a:bodyPr>
            <a:spAutoFit/>
          </a:bodyPr>
          <a:lstStyle/>
          <a:p>
            <a:pPr algn="l">
              <a:spcBef>
                <a:spcPct val="50000"/>
              </a:spcBef>
              <a:buClrTx/>
              <a:buSzTx/>
              <a:buFontTx/>
              <a:buNone/>
            </a:pPr>
            <a:r>
              <a:rPr lang="en-US" sz="1800" b="1" dirty="0">
                <a:solidFill>
                  <a:srgbClr val="000000"/>
                </a:solidFill>
                <a:effectLst/>
                <a:latin typeface="Arial" pitchFamily="34" charset="0"/>
              </a:rPr>
              <a:t>Self Assessment</a:t>
            </a:r>
          </a:p>
        </p:txBody>
      </p:sp>
      <p:sp>
        <p:nvSpPr>
          <p:cNvPr id="74777" name="Text Box 25"/>
          <p:cNvSpPr txBox="1">
            <a:spLocks noChangeArrowheads="1"/>
          </p:cNvSpPr>
          <p:nvPr/>
        </p:nvSpPr>
        <p:spPr bwMode="auto">
          <a:xfrm>
            <a:off x="438136" y="5867400"/>
            <a:ext cx="2133600" cy="366713"/>
          </a:xfrm>
          <a:prstGeom prst="rect">
            <a:avLst/>
          </a:prstGeom>
          <a:noFill/>
          <a:ln w="9525">
            <a:noFill/>
            <a:miter lim="800000"/>
            <a:headEnd/>
            <a:tailEnd/>
          </a:ln>
        </p:spPr>
        <p:txBody>
          <a:bodyPr>
            <a:spAutoFit/>
          </a:bodyPr>
          <a:lstStyle/>
          <a:p>
            <a:pPr algn="l">
              <a:spcBef>
                <a:spcPct val="50000"/>
              </a:spcBef>
              <a:buClrTx/>
              <a:buSzTx/>
              <a:buFontTx/>
              <a:buNone/>
            </a:pPr>
            <a:r>
              <a:rPr lang="en-US" sz="1800" b="1" dirty="0">
                <a:solidFill>
                  <a:srgbClr val="000000"/>
                </a:solidFill>
                <a:effectLst/>
                <a:latin typeface="Arial" pitchFamily="34" charset="0"/>
              </a:rPr>
              <a:t>Peer Assessment</a:t>
            </a:r>
          </a:p>
        </p:txBody>
      </p:sp>
      <p:sp>
        <p:nvSpPr>
          <p:cNvPr id="74778" name="Text Box 26"/>
          <p:cNvSpPr txBox="1">
            <a:spLocks noChangeArrowheads="1"/>
          </p:cNvSpPr>
          <p:nvPr/>
        </p:nvSpPr>
        <p:spPr bwMode="auto">
          <a:xfrm>
            <a:off x="6781800" y="4800600"/>
            <a:ext cx="2133600" cy="366713"/>
          </a:xfrm>
          <a:prstGeom prst="rect">
            <a:avLst/>
          </a:prstGeom>
          <a:noFill/>
          <a:ln w="9525">
            <a:noFill/>
            <a:miter lim="800000"/>
            <a:headEnd/>
            <a:tailEnd/>
          </a:ln>
        </p:spPr>
        <p:txBody>
          <a:bodyPr>
            <a:spAutoFit/>
          </a:bodyPr>
          <a:lstStyle/>
          <a:p>
            <a:pPr algn="l">
              <a:spcBef>
                <a:spcPct val="50000"/>
              </a:spcBef>
              <a:buClrTx/>
              <a:buSzTx/>
              <a:buFontTx/>
              <a:buNone/>
            </a:pPr>
            <a:r>
              <a:rPr lang="en-US" sz="1800" b="1">
                <a:solidFill>
                  <a:srgbClr val="000000"/>
                </a:solidFill>
                <a:effectLst/>
                <a:latin typeface="Arial" pitchFamily="34" charset="0"/>
              </a:rPr>
              <a:t>Rating Scales</a:t>
            </a:r>
          </a:p>
        </p:txBody>
      </p:sp>
      <p:sp>
        <p:nvSpPr>
          <p:cNvPr id="74779" name="Text Box 27"/>
          <p:cNvSpPr txBox="1">
            <a:spLocks noChangeArrowheads="1"/>
          </p:cNvSpPr>
          <p:nvPr/>
        </p:nvSpPr>
        <p:spPr bwMode="auto">
          <a:xfrm>
            <a:off x="3733800" y="6072206"/>
            <a:ext cx="2133600" cy="366713"/>
          </a:xfrm>
          <a:prstGeom prst="rect">
            <a:avLst/>
          </a:prstGeom>
          <a:noFill/>
          <a:ln w="9525">
            <a:noFill/>
            <a:miter lim="800000"/>
            <a:headEnd/>
            <a:tailEnd/>
          </a:ln>
        </p:spPr>
        <p:txBody>
          <a:bodyPr>
            <a:spAutoFit/>
          </a:bodyPr>
          <a:lstStyle/>
          <a:p>
            <a:pPr algn="l">
              <a:spcBef>
                <a:spcPct val="50000"/>
              </a:spcBef>
              <a:buClrTx/>
              <a:buSzTx/>
              <a:buFontTx/>
              <a:buNone/>
            </a:pPr>
            <a:r>
              <a:rPr lang="en-US" sz="1800" b="1" dirty="0">
                <a:solidFill>
                  <a:srgbClr val="000000"/>
                </a:solidFill>
                <a:effectLst/>
                <a:latin typeface="Arial" pitchFamily="34" charset="0"/>
              </a:rPr>
              <a:t>Narrative Reports</a:t>
            </a:r>
          </a:p>
        </p:txBody>
      </p:sp>
      <p:pic>
        <p:nvPicPr>
          <p:cNvPr id="28" name="Picture 3" descr="images[6]"/>
          <p:cNvPicPr>
            <a:picLocks noChangeAspect="1" noChangeArrowheads="1"/>
          </p:cNvPicPr>
          <p:nvPr/>
        </p:nvPicPr>
        <p:blipFill>
          <a:blip r:embed="rId3" cstate="print"/>
          <a:srcRect/>
          <a:stretch>
            <a:fillRect/>
          </a:stretch>
        </p:blipFill>
        <p:spPr bwMode="auto">
          <a:xfrm>
            <a:off x="0" y="0"/>
            <a:ext cx="1226802" cy="500042"/>
          </a:xfrm>
          <a:prstGeom prst="rect">
            <a:avLst/>
          </a:prstGeom>
          <a:noFill/>
          <a:ln w="9525">
            <a:noFill/>
            <a:miter lim="800000"/>
            <a:headEnd/>
            <a:tailEnd/>
          </a:ln>
        </p:spPr>
      </p:pic>
      <p:sp>
        <p:nvSpPr>
          <p:cNvPr id="29" name="عنصر نائب للتاريخ 28"/>
          <p:cNvSpPr>
            <a:spLocks noGrp="1"/>
          </p:cNvSpPr>
          <p:nvPr>
            <p:ph type="dt" sz="half" idx="10"/>
          </p:nvPr>
        </p:nvSpPr>
        <p:spPr/>
        <p:txBody>
          <a:bodyPr/>
          <a:lstStyle/>
          <a:p>
            <a:pPr>
              <a:defRPr/>
            </a:pPr>
            <a:r>
              <a:rPr lang="ar-SA" smtClean="0"/>
              <a:t>JohaliMoHE2017</a:t>
            </a:r>
            <a:endParaRPr lang="en-US"/>
          </a:p>
        </p:txBody>
      </p:sp>
      <p:sp>
        <p:nvSpPr>
          <p:cNvPr id="30" name="عنصر نائب لرقم الشريحة 29"/>
          <p:cNvSpPr>
            <a:spLocks noGrp="1"/>
          </p:cNvSpPr>
          <p:nvPr>
            <p:ph type="sldNum" sz="quarter" idx="12"/>
          </p:nvPr>
        </p:nvSpPr>
        <p:spPr/>
        <p:txBody>
          <a:bodyPr/>
          <a:lstStyle/>
          <a:p>
            <a:pPr>
              <a:defRPr/>
            </a:pPr>
            <a:fld id="{978C93D2-0CD3-44E6-B74B-98515F7048D2}" type="slidenum">
              <a:rPr lang="ar-SA" smtClean="0"/>
              <a:pPr>
                <a:defRPr/>
              </a:pPr>
              <a:t>109</a:t>
            </a:fld>
            <a:endParaRPr lang="en-US"/>
          </a:p>
        </p:txBody>
      </p:sp>
      <p:sp>
        <p:nvSpPr>
          <p:cNvPr id="32" name="مستطيل 31"/>
          <p:cNvSpPr/>
          <p:nvPr/>
        </p:nvSpPr>
        <p:spPr>
          <a:xfrm>
            <a:off x="1714480" y="0"/>
            <a:ext cx="1894749"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Yes will be used </a:t>
            </a:r>
            <a:endParaRPr lang="ar-SA" dirty="0"/>
          </a:p>
        </p:txBody>
      </p:sp>
      <p:sp>
        <p:nvSpPr>
          <p:cNvPr id="31" name="عنصر نائب للتذييل 30"/>
          <p:cNvSpPr>
            <a:spLocks noGrp="1"/>
          </p:cNvSpPr>
          <p:nvPr>
            <p:ph type="ftr" sz="quarter" idx="11"/>
          </p:nvPr>
        </p:nvSpPr>
        <p:spPr>
          <a:xfrm>
            <a:off x="3429000" y="6459539"/>
            <a:ext cx="2895600" cy="327047"/>
          </a:xfrm>
        </p:spPr>
        <p:txBody>
          <a:bodyPr/>
          <a:lstStyle/>
          <a:p>
            <a:pPr>
              <a:defRPr/>
            </a:pPr>
            <a:r>
              <a:rPr lang="en-US" smtClean="0"/>
              <a:t>CHS385</a:t>
            </a:r>
            <a:endParaRPr lang="en-US"/>
          </a:p>
        </p:txBody>
      </p:sp>
    </p:spTree>
  </p:cSld>
  <p:clrMapOvr>
    <a:masterClrMapping/>
  </p:clrMapOvr>
  <p:transition>
    <p:push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a:xfrm>
            <a:off x="428596" y="6459539"/>
            <a:ext cx="1901825" cy="398485"/>
          </a:xfrm>
        </p:spPr>
        <p:txBody>
          <a:bodyPr/>
          <a:lstStyle/>
          <a:p>
            <a:pPr>
              <a:defRPr/>
            </a:pPr>
            <a:r>
              <a:rPr lang="ar-SA" smtClean="0"/>
              <a:t>JohaliMoHE2017</a:t>
            </a:r>
            <a:endParaRPr lang="en-US" dirty="0"/>
          </a:p>
        </p:txBody>
      </p:sp>
      <p:sp>
        <p:nvSpPr>
          <p:cNvPr id="5" name="عنصر نائب للتذييل 4"/>
          <p:cNvSpPr>
            <a:spLocks noGrp="1"/>
          </p:cNvSpPr>
          <p:nvPr>
            <p:ph type="ftr" sz="quarter" idx="11"/>
          </p:nvPr>
        </p:nvSpPr>
        <p:spPr>
          <a:xfrm>
            <a:off x="3429000" y="6494507"/>
            <a:ext cx="2895600" cy="363517"/>
          </a:xfrm>
        </p:spPr>
        <p:txBody>
          <a:bodyPr/>
          <a:lstStyle/>
          <a:p>
            <a:pPr>
              <a:defRPr/>
            </a:pPr>
            <a:r>
              <a:rPr lang="en-US" smtClean="0"/>
              <a:t>CHS385</a:t>
            </a:r>
            <a:endParaRPr lang="en-US" dirty="0"/>
          </a:p>
        </p:txBody>
      </p:sp>
      <p:sp>
        <p:nvSpPr>
          <p:cNvPr id="6" name="عنصر نائب لرقم الشريحة 5"/>
          <p:cNvSpPr>
            <a:spLocks noGrp="1"/>
          </p:cNvSpPr>
          <p:nvPr>
            <p:ph type="sldNum" sz="quarter" idx="12"/>
          </p:nvPr>
        </p:nvSpPr>
        <p:spPr>
          <a:xfrm>
            <a:off x="7170769" y="6565945"/>
            <a:ext cx="1901825" cy="292079"/>
          </a:xfrm>
        </p:spPr>
        <p:txBody>
          <a:bodyPr/>
          <a:lstStyle/>
          <a:p>
            <a:pPr>
              <a:defRPr/>
            </a:pPr>
            <a:fld id="{1579AA47-D1C6-4CCE-A1C4-FEFC8EA717B9}" type="slidenum">
              <a:rPr lang="ar-SA"/>
              <a:pPr>
                <a:defRPr/>
              </a:pPr>
              <a:t>11</a:t>
            </a:fld>
            <a:endParaRPr lang="en-US" dirty="0"/>
          </a:p>
        </p:txBody>
      </p:sp>
      <p:pic>
        <p:nvPicPr>
          <p:cNvPr id="8" name="Picture 4" descr="HE Metho &amp; Techno 1A"/>
          <p:cNvPicPr>
            <a:picLocks noChangeAspect="1" noChangeArrowheads="1"/>
          </p:cNvPicPr>
          <p:nvPr/>
        </p:nvPicPr>
        <p:blipFill>
          <a:blip r:embed="rId3" cstate="print"/>
          <a:srcRect t="16897" b="73035"/>
          <a:stretch>
            <a:fillRect/>
          </a:stretch>
        </p:blipFill>
        <p:spPr bwMode="auto">
          <a:xfrm>
            <a:off x="368044" y="5357826"/>
            <a:ext cx="8633112" cy="1000132"/>
          </a:xfrm>
          <a:prstGeom prst="rect">
            <a:avLst/>
          </a:prstGeom>
          <a:noFill/>
          <a:ln w="9525">
            <a:noFill/>
            <a:miter lim="800000"/>
            <a:headEnd/>
            <a:tailEnd/>
          </a:ln>
          <a:effectLst/>
        </p:spPr>
      </p:pic>
      <p:sp>
        <p:nvSpPr>
          <p:cNvPr id="11" name="Rectangle 2"/>
          <p:cNvSpPr>
            <a:spLocks noGrp="1" noRot="1" noChangeArrowheads="1"/>
          </p:cNvSpPr>
          <p:nvPr>
            <p:ph type="title"/>
          </p:nvPr>
        </p:nvSpPr>
        <p:spPr>
          <a:xfrm>
            <a:off x="1000100" y="0"/>
            <a:ext cx="7072362" cy="500041"/>
          </a:xfrm>
        </p:spPr>
        <p:style>
          <a:lnRef idx="3">
            <a:schemeClr val="lt1"/>
          </a:lnRef>
          <a:fillRef idx="1">
            <a:schemeClr val="dk1"/>
          </a:fillRef>
          <a:effectRef idx="1">
            <a:schemeClr val="dk1"/>
          </a:effectRef>
          <a:fontRef idx="minor">
            <a:schemeClr val="lt1"/>
          </a:fontRef>
        </p:style>
        <p:txBody>
          <a:bodyPr/>
          <a:lstStyle/>
          <a:p>
            <a:pPr algn="ctr" rtl="0" eaLnBrk="1" hangingPunct="1">
              <a:defRPr/>
            </a:pPr>
            <a:r>
              <a:rPr lang="ar-SA" sz="1800" dirty="0" smtClean="0"/>
              <a:t> </a:t>
            </a:r>
            <a:r>
              <a:rPr lang="en-US" sz="1800" dirty="0" smtClean="0">
                <a:solidFill>
                  <a:schemeClr val="tx1"/>
                </a:solidFill>
              </a:rPr>
              <a:t>HE METHODOLOGIES – DEFINING &amp; REASONING  </a:t>
            </a:r>
            <a:endParaRPr lang="en-US" sz="2800" b="0" dirty="0" smtClean="0"/>
          </a:p>
        </p:txBody>
      </p:sp>
      <p:sp>
        <p:nvSpPr>
          <p:cNvPr id="9" name="مستطيل 8"/>
          <p:cNvSpPr/>
          <p:nvPr/>
        </p:nvSpPr>
        <p:spPr>
          <a:xfrm rot="5400000">
            <a:off x="-1832648" y="2329400"/>
            <a:ext cx="4146662" cy="338554"/>
          </a:xfrm>
          <a:prstGeom prst="rect">
            <a:avLst/>
          </a:prstGeom>
        </p:spPr>
        <p:txBody>
          <a:bodyPr wrap="square">
            <a:spAutoFit/>
          </a:bodyPr>
          <a:lstStyle/>
          <a:p>
            <a:r>
              <a:rPr lang="ar-SA" sz="1600" dirty="0" smtClean="0"/>
              <a:t> </a:t>
            </a:r>
            <a:r>
              <a:rPr lang="en-US" sz="1600" dirty="0" smtClean="0">
                <a:hlinkClick r:id="rId4"/>
              </a:rPr>
              <a:t>http://www.visualthesaurus.com/app/view</a:t>
            </a:r>
            <a:r>
              <a:rPr lang="en-US" sz="1600" dirty="0" smtClean="0"/>
              <a:t> </a:t>
            </a:r>
            <a:endParaRPr lang="ar-SA" sz="1600" dirty="0"/>
          </a:p>
        </p:txBody>
      </p:sp>
      <p:sp>
        <p:nvSpPr>
          <p:cNvPr id="243714" name="AutoShape 2" descr="http://www.visualthesaurus.com/browse/default/en/method.gif"/>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243716" name="AutoShape 4" descr="http://www.visualthesaurus.com/browse/default/en/method.gif"/>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12" name="مستطيل 11"/>
          <p:cNvSpPr/>
          <p:nvPr/>
        </p:nvSpPr>
        <p:spPr>
          <a:xfrm>
            <a:off x="428596" y="4220182"/>
            <a:ext cx="8501090" cy="92333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rtl="0"/>
            <a:r>
              <a:rPr lang="en-US" b="1" i="1" dirty="0" smtClean="0"/>
              <a:t>Methodology is the systematic, theoretical analysis of the methods applied to a field of study, or the theoretical analysis of the body of methods and principles ..</a:t>
            </a:r>
            <a:endParaRPr lang="ar-SA" b="1" i="1" dirty="0"/>
          </a:p>
        </p:txBody>
      </p:sp>
      <p:sp>
        <p:nvSpPr>
          <p:cNvPr id="15" name="مستطيل 14"/>
          <p:cNvSpPr/>
          <p:nvPr/>
        </p:nvSpPr>
        <p:spPr>
          <a:xfrm>
            <a:off x="857224" y="2728737"/>
            <a:ext cx="7715336" cy="1200329"/>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b="1" dirty="0" smtClean="0"/>
              <a:t>Examples of METHOD:</a:t>
            </a:r>
          </a:p>
          <a:p>
            <a:pPr marL="355600" algn="l" rtl="0">
              <a:buFontTx/>
              <a:buChar char="-"/>
              <a:tabLst>
                <a:tab pos="355600" algn="l"/>
              </a:tabLst>
            </a:pPr>
            <a:r>
              <a:rPr lang="en-US" dirty="0" smtClean="0"/>
              <a:t> He claims to have developed a new </a:t>
            </a:r>
            <a:r>
              <a:rPr lang="en-US" i="1" dirty="0" smtClean="0"/>
              <a:t>method</a:t>
            </a:r>
            <a:r>
              <a:rPr lang="en-US" dirty="0" smtClean="0"/>
              <a:t> for growing tomatoes.</a:t>
            </a:r>
          </a:p>
          <a:p>
            <a:pPr marL="355600" algn="l" rtl="0">
              <a:buFontTx/>
              <a:buChar char="-"/>
              <a:tabLst>
                <a:tab pos="355600" algn="l"/>
              </a:tabLst>
            </a:pPr>
            <a:r>
              <a:rPr lang="en-US" dirty="0" smtClean="0"/>
              <a:t>Their teaching </a:t>
            </a:r>
            <a:r>
              <a:rPr lang="en-US" i="1" dirty="0" smtClean="0"/>
              <a:t>method</a:t>
            </a:r>
            <a:r>
              <a:rPr lang="en-US" dirty="0" smtClean="0"/>
              <a:t> tries to adapt lessons to each student.</a:t>
            </a:r>
          </a:p>
          <a:p>
            <a:pPr marL="355600" algn="l" rtl="0">
              <a:buFontTx/>
              <a:buChar char="-"/>
              <a:tabLst>
                <a:tab pos="355600" algn="l"/>
              </a:tabLst>
            </a:pPr>
            <a:r>
              <a:rPr lang="en-US" dirty="0" smtClean="0"/>
              <a:t> We need to adopt more modern </a:t>
            </a:r>
            <a:r>
              <a:rPr lang="en-US" i="1" dirty="0" smtClean="0"/>
              <a:t>methods</a:t>
            </a:r>
            <a:r>
              <a:rPr lang="en-US" dirty="0" smtClean="0"/>
              <a:t> of doing things.</a:t>
            </a:r>
          </a:p>
        </p:txBody>
      </p:sp>
      <p:sp>
        <p:nvSpPr>
          <p:cNvPr id="16" name="مستطيل 15"/>
          <p:cNvSpPr/>
          <p:nvPr/>
        </p:nvSpPr>
        <p:spPr>
          <a:xfrm>
            <a:off x="571472" y="642918"/>
            <a:ext cx="8501122" cy="175432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l" rtl="0"/>
            <a:r>
              <a:rPr lang="en-US" dirty="0" smtClean="0">
                <a:latin typeface="Arial Black" pitchFamily="34" charset="0"/>
              </a:rPr>
              <a:t>Medical – Teaching definitions and uses; </a:t>
            </a:r>
          </a:p>
          <a:p>
            <a:pPr algn="l" rtl="0">
              <a:buFontTx/>
              <a:buChar char="-"/>
            </a:pPr>
            <a:r>
              <a:rPr lang="en-US" dirty="0" smtClean="0"/>
              <a:t> A systematic procedure, technique, or mode of inquiry employed by or proper to a particular discipline or art </a:t>
            </a:r>
          </a:p>
          <a:p>
            <a:pPr algn="l" rtl="0">
              <a:buFontTx/>
              <a:buChar char="-"/>
            </a:pPr>
            <a:r>
              <a:rPr lang="en-US" dirty="0" smtClean="0"/>
              <a:t> </a:t>
            </a:r>
            <a:r>
              <a:rPr lang="en-US" b="1" i="1" dirty="0" smtClean="0"/>
              <a:t>A systematic plan followed in presenting material for instruction</a:t>
            </a:r>
          </a:p>
          <a:p>
            <a:pPr algn="l" rtl="0">
              <a:buFontTx/>
              <a:buChar char="-"/>
            </a:pPr>
            <a:r>
              <a:rPr lang="en-US" b="1" i="1" dirty="0" smtClean="0"/>
              <a:t> A way, technique, or process of or for doing something</a:t>
            </a:r>
            <a:r>
              <a:rPr lang="en-US" dirty="0" smtClean="0"/>
              <a:t> </a:t>
            </a:r>
          </a:p>
          <a:p>
            <a:pPr algn="l" rtl="0">
              <a:buFontTx/>
              <a:buChar char="-"/>
            </a:pPr>
            <a:r>
              <a:rPr lang="en-US" dirty="0" smtClean="0"/>
              <a:t> A body of skills or techniques </a:t>
            </a:r>
            <a:endParaRPr lang="ar-SA" dirty="0"/>
          </a:p>
        </p:txBody>
      </p:sp>
      <p:sp>
        <p:nvSpPr>
          <p:cNvPr id="13" name="مستطيل 12"/>
          <p:cNvSpPr/>
          <p:nvPr/>
        </p:nvSpPr>
        <p:spPr>
          <a:xfrm>
            <a:off x="5786446" y="6540365"/>
            <a:ext cx="3071802" cy="246221"/>
          </a:xfrm>
          <a:prstGeom prst="rect">
            <a:avLst/>
          </a:prstGeom>
        </p:spPr>
        <p:txBody>
          <a:bodyPr wrap="square">
            <a:spAutoFit/>
          </a:bodyPr>
          <a:lstStyle/>
          <a:p>
            <a:r>
              <a:rPr lang="en-US" sz="1000" dirty="0" smtClean="0"/>
              <a:t>http://www.merriam-webster.com/dictionary/method</a:t>
            </a:r>
            <a:endParaRPr lang="ar-SA" sz="1000" dirty="0"/>
          </a:p>
        </p:txBody>
      </p:sp>
    </p:spTree>
  </p:cSld>
  <p:clrMapOvr>
    <a:masterClrMapping/>
  </p:clrMapOvr>
  <p:transition>
    <p:push dir="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612757"/>
          </a:xfrm>
        </p:spPr>
        <p:txBody>
          <a:bodyPr/>
          <a:lstStyle/>
          <a:p>
            <a:r>
              <a:rPr lang="en-US" sz="3200" dirty="0" smtClean="0"/>
              <a:t>Further Support Topics </a:t>
            </a:r>
            <a:endParaRPr lang="ar-SA" sz="3200" dirty="0"/>
          </a:p>
        </p:txBody>
      </p:sp>
      <p:sp>
        <p:nvSpPr>
          <p:cNvPr id="3" name="عنصر نائب للمحتوى 2"/>
          <p:cNvSpPr>
            <a:spLocks noGrp="1"/>
          </p:cNvSpPr>
          <p:nvPr>
            <p:ph idx="1"/>
          </p:nvPr>
        </p:nvSpPr>
        <p:spPr>
          <a:xfrm>
            <a:off x="714348" y="1214422"/>
            <a:ext cx="8007350" cy="3071834"/>
          </a:xfrm>
        </p:spPr>
        <p:txBody>
          <a:bodyPr/>
          <a:lstStyle/>
          <a:p>
            <a:pPr algn="just" rtl="0">
              <a:buNone/>
            </a:pPr>
            <a:endParaRPr lang="en-US" sz="1800" b="1" i="1" dirty="0" smtClean="0"/>
          </a:p>
          <a:p>
            <a:pPr algn="just" rtl="0">
              <a:buNone/>
            </a:pPr>
            <a:r>
              <a:rPr lang="en-US" sz="1800" b="1" i="1" dirty="0" smtClean="0"/>
              <a:t>- </a:t>
            </a:r>
            <a:r>
              <a:rPr lang="en-US" sz="1800" b="1" dirty="0" smtClean="0"/>
              <a:t>Patient/Family Education Learning Module</a:t>
            </a:r>
          </a:p>
          <a:p>
            <a:pPr algn="just" rtl="0">
              <a:buNone/>
            </a:pPr>
            <a:r>
              <a:rPr lang="en-US" sz="1800" dirty="0" smtClean="0">
                <a:hlinkClick r:id="rId2"/>
              </a:rPr>
              <a:t>http://www.uhnj.org/uhnetweb/patienteducation/Learningmodule.htm</a:t>
            </a:r>
            <a:r>
              <a:rPr lang="en-US" sz="1800" dirty="0" smtClean="0"/>
              <a:t> </a:t>
            </a:r>
          </a:p>
          <a:p>
            <a:pPr algn="just" rtl="0">
              <a:buNone/>
            </a:pPr>
            <a:endParaRPr lang="en-US" sz="1600" b="1" dirty="0" smtClean="0"/>
          </a:p>
          <a:p>
            <a:pPr algn="just" rtl="0">
              <a:buNone/>
            </a:pPr>
            <a:endParaRPr lang="en-US" sz="1600" b="1" dirty="0" smtClean="0"/>
          </a:p>
          <a:p>
            <a:pPr algn="just" rtl="0">
              <a:buNone/>
            </a:pPr>
            <a:r>
              <a:rPr lang="en-US" sz="1600" b="1" dirty="0" smtClean="0"/>
              <a:t>- A Model for Educational Feedback Based on Clinical Communication Skills Strategies: Beyond the "Feedback Sandwich“</a:t>
            </a:r>
          </a:p>
          <a:p>
            <a:pPr algn="just" rtl="0">
              <a:buNone/>
            </a:pPr>
            <a:r>
              <a:rPr lang="en-US" sz="2000" dirty="0" smtClean="0">
                <a:hlinkClick r:id="rId3"/>
              </a:rPr>
              <a:t>http://www.tandfonline.com/doi/abs/10.1207/s15328015tlm1801_9#.Us9CQ9J_sec</a:t>
            </a:r>
            <a:r>
              <a:rPr lang="en-US" sz="2000" dirty="0" smtClean="0"/>
              <a:t> </a:t>
            </a:r>
          </a:p>
          <a:p>
            <a:pPr algn="just" rtl="0">
              <a:buNone/>
            </a:pPr>
            <a:endParaRPr lang="en-US" sz="2000" dirty="0" smtClean="0"/>
          </a:p>
          <a:p>
            <a:pPr algn="just" rtl="0">
              <a:buNone/>
            </a:pPr>
            <a:endParaRPr lang="en-US" sz="2000" dirty="0" smtClean="0"/>
          </a:p>
          <a:p>
            <a:pPr algn="just" rtl="0">
              <a:buNone/>
            </a:pPr>
            <a:endParaRPr lang="en-US" sz="2000" dirty="0" smtClean="0"/>
          </a:p>
          <a:p>
            <a:pPr algn="just" rtl="0">
              <a:buNone/>
            </a:pPr>
            <a:endParaRPr lang="ar-SA" sz="2000" dirty="0"/>
          </a:p>
        </p:txBody>
      </p:sp>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110</a:t>
            </a:fld>
            <a:endParaRPr lang="en-US"/>
          </a:p>
        </p:txBody>
      </p:sp>
      <p:sp>
        <p:nvSpPr>
          <p:cNvPr id="126977" name="Rectangle 1"/>
          <p:cNvSpPr>
            <a:spLocks noChangeArrowheads="1"/>
          </p:cNvSpPr>
          <p:nvPr/>
        </p:nvSpPr>
        <p:spPr bwMode="auto">
          <a:xfrm>
            <a:off x="1571604" y="4429132"/>
            <a:ext cx="6429420" cy="1636305"/>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126960" rIns="9144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hlinkClick r:id="rId4"/>
              </a:rPr>
              <a:t>http://familymed.uthscsa.edu/ACE/chapter5.htm</a:t>
            </a:r>
            <a:r>
              <a:rPr kumimoji="0" lang="en-US" sz="13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en-US" sz="1300" b="1" i="0" u="none" strike="noStrike" cap="none" normalizeH="0" baseline="0" dirty="0" smtClean="0">
              <a:ln>
                <a:noFill/>
              </a:ln>
              <a:solidFill>
                <a:srgbClr val="4F81BD"/>
              </a:solidFill>
              <a:effectLst/>
              <a:latin typeface="Cambria"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3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Chapter 5</a:t>
            </a:r>
            <a:r>
              <a:rPr kumimoji="0" lang="en-US" sz="1300" b="1" i="0" u="none" strike="noStrike" cap="none" normalizeH="0" baseline="0" dirty="0" smtClean="0">
                <a:ln>
                  <a:noFill/>
                </a:ln>
                <a:solidFill>
                  <a:srgbClr val="000000"/>
                </a:solidFill>
                <a:effectLst/>
                <a:latin typeface="Cambria"/>
                <a:ea typeface="Times New Roman" pitchFamily="18" charset="0"/>
                <a:cs typeface="Arial" pitchFamily="34" charset="0"/>
              </a:rPr>
              <a:t> </a:t>
            </a:r>
            <a:r>
              <a:rPr kumimoji="0" lang="en-US" sz="13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en-US" sz="1300" b="1" i="0" u="none" strike="noStrike" cap="none" normalizeH="0" baseline="0" dirty="0" smtClean="0">
                <a:ln>
                  <a:noFill/>
                </a:ln>
                <a:solidFill>
                  <a:srgbClr val="000000"/>
                </a:solidFill>
                <a:effectLst/>
                <a:latin typeface="Cambria"/>
                <a:ea typeface="Times New Roman" pitchFamily="18" charset="0"/>
                <a:cs typeface="Arial" pitchFamily="34" charset="0"/>
              </a:rPr>
              <a:t> </a:t>
            </a:r>
            <a:r>
              <a:rPr kumimoji="0" lang="en-US" sz="13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Instructional Methods and Strategies</a:t>
            </a:r>
            <a:endParaRPr kumimoji="0" lang="en-US" sz="1300" b="1" i="0" u="none" strike="noStrike" cap="none" normalizeH="0" baseline="0" dirty="0" smtClean="0">
              <a:ln>
                <a:noFill/>
              </a:ln>
              <a:solidFill>
                <a:srgbClr val="4F81BD"/>
              </a:solidFill>
              <a:effectLst/>
              <a:latin typeface="Cambria"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Co-Lead Authors: </a:t>
            </a:r>
            <a:b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b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Christopher White, MD and Lynn Manfred</a:t>
            </a:r>
            <a:endPar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Co-Authors:</a:t>
            </a:r>
            <a:b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b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Judy Bowen, MD, Martin </a:t>
            </a:r>
            <a:r>
              <a:rPr kumimoji="0" lang="en-US" sz="12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Leamon</a:t>
            </a: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MD, Jennifer Koestler, MD, </a:t>
            </a:r>
            <a:b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br>
            <a:r>
              <a:rPr kumimoji="0" lang="en-US" sz="12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Lyuba</a:t>
            </a: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2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Konopasek</a:t>
            </a: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MD, Marilyn </a:t>
            </a:r>
            <a:r>
              <a:rPr kumimoji="0" lang="en-US" sz="12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Kimmelman</a:t>
            </a: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2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EdD</a:t>
            </a: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Paul M. Krueger, DO,</a:t>
            </a:r>
            <a:b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b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David A. Rogers, MD, MHPE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push dir="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714480" y="285728"/>
            <a:ext cx="5472122" cy="469881"/>
          </a:xfrm>
        </p:spPr>
        <p:style>
          <a:lnRef idx="2">
            <a:schemeClr val="accent1"/>
          </a:lnRef>
          <a:fillRef idx="1">
            <a:schemeClr val="lt1"/>
          </a:fillRef>
          <a:effectRef idx="0">
            <a:schemeClr val="accent1"/>
          </a:effectRef>
          <a:fontRef idx="minor">
            <a:schemeClr val="dk1"/>
          </a:fontRef>
        </p:style>
        <p:txBody>
          <a:bodyPr/>
          <a:lstStyle/>
          <a:p>
            <a:pPr algn="ctr"/>
            <a:r>
              <a:rPr lang="en-US" sz="2400" dirty="0" smtClean="0"/>
              <a:t>References &amp; Sources </a:t>
            </a:r>
            <a:endParaRPr lang="ar-SA" sz="2400" dirty="0"/>
          </a:p>
        </p:txBody>
      </p:sp>
      <p:sp>
        <p:nvSpPr>
          <p:cNvPr id="3" name="عنصر نائب للمحتوى 2"/>
          <p:cNvSpPr>
            <a:spLocks noGrp="1"/>
          </p:cNvSpPr>
          <p:nvPr>
            <p:ph idx="1"/>
          </p:nvPr>
        </p:nvSpPr>
        <p:spPr>
          <a:xfrm>
            <a:off x="428596" y="1000108"/>
            <a:ext cx="8416954" cy="5500726"/>
          </a:xfrm>
        </p:spPr>
        <p:style>
          <a:lnRef idx="2">
            <a:schemeClr val="dk1"/>
          </a:lnRef>
          <a:fillRef idx="1">
            <a:schemeClr val="lt1"/>
          </a:fillRef>
          <a:effectRef idx="0">
            <a:schemeClr val="dk1"/>
          </a:effectRef>
          <a:fontRef idx="minor">
            <a:schemeClr val="dk1"/>
          </a:fontRef>
        </p:style>
        <p:txBody>
          <a:bodyPr/>
          <a:lstStyle/>
          <a:p>
            <a:pPr algn="l" rtl="0">
              <a:buNone/>
            </a:pPr>
            <a:endParaRPr lang="en-US" sz="1400" b="1" dirty="0" smtClean="0"/>
          </a:p>
          <a:p>
            <a:pPr algn="l" rtl="0"/>
            <a:endParaRPr lang="en-US" sz="1400" b="1" dirty="0" smtClean="0"/>
          </a:p>
          <a:p>
            <a:pPr algn="l" rtl="0"/>
            <a:r>
              <a:rPr lang="en-US" sz="1400" b="1" dirty="0" smtClean="0"/>
              <a:t>Adult Learning  </a:t>
            </a:r>
            <a:r>
              <a:rPr lang="en-US" sz="1400" b="1" dirty="0" smtClean="0">
                <a:hlinkClick r:id="rId2"/>
              </a:rPr>
              <a:t>http://www.fsu.edu/~adult-ed/jenny /learning.html</a:t>
            </a:r>
            <a:r>
              <a:rPr lang="en-US" sz="1400" b="1" dirty="0" smtClean="0"/>
              <a:t> </a:t>
            </a:r>
          </a:p>
          <a:p>
            <a:pPr algn="l" rtl="0">
              <a:buNone/>
            </a:pPr>
            <a:endParaRPr lang="en-US" sz="1400" b="1" dirty="0" smtClean="0"/>
          </a:p>
          <a:p>
            <a:pPr algn="l" rtl="0"/>
            <a:r>
              <a:rPr lang="en-US" sz="1400" b="1" dirty="0" smtClean="0"/>
              <a:t>Workshop on </a:t>
            </a:r>
            <a:r>
              <a:rPr lang="en-US" sz="1400" dirty="0" smtClean="0"/>
              <a:t>Methods for Changing Environmental Conditions for Health: influencing organizations, key actors and stakeholders -  </a:t>
            </a:r>
            <a:r>
              <a:rPr lang="en-US" sz="1400" dirty="0" smtClean="0">
                <a:hlinkClick r:id="rId3"/>
              </a:rPr>
              <a:t>http://ehps.net/synergy/?q=node/237</a:t>
            </a:r>
            <a:endParaRPr lang="en-US" sz="1400" dirty="0" smtClean="0"/>
          </a:p>
          <a:p>
            <a:pPr algn="l" rtl="0">
              <a:buNone/>
            </a:pPr>
            <a:endParaRPr lang="en-US" sz="1400" dirty="0" smtClean="0"/>
          </a:p>
          <a:p>
            <a:pPr algn="l" rtl="0"/>
            <a:r>
              <a:rPr lang="en-US" sz="1400" dirty="0" smtClean="0"/>
              <a:t>Abraham, C., &amp; </a:t>
            </a:r>
            <a:r>
              <a:rPr lang="en-US" sz="1400" dirty="0" err="1" smtClean="0"/>
              <a:t>Michie</a:t>
            </a:r>
            <a:r>
              <a:rPr lang="en-US" sz="1400" dirty="0" smtClean="0"/>
              <a:t>, S. (2008). A taxonomy of behavior change techniques used in interventions. Health Psychology, 27, 379–387.</a:t>
            </a:r>
          </a:p>
          <a:p>
            <a:pPr algn="l" rtl="0"/>
            <a:endParaRPr lang="en-US" sz="1400" dirty="0" smtClean="0"/>
          </a:p>
          <a:p>
            <a:pPr algn="l" rtl="0"/>
            <a:r>
              <a:rPr lang="en-US" sz="1400" dirty="0" smtClean="0"/>
              <a:t>Bartholomew, L. K., Parcel, G. S., </a:t>
            </a:r>
            <a:r>
              <a:rPr lang="en-US" sz="1400" dirty="0" err="1" smtClean="0"/>
              <a:t>Kok</a:t>
            </a:r>
            <a:r>
              <a:rPr lang="en-US" sz="1400" dirty="0" smtClean="0"/>
              <a:t>, G., Gottlieb, N. H., &amp; Fernandez, M. E. (2011). Planning Health Promotion Programs. San Francisco, CA: </a:t>
            </a:r>
            <a:r>
              <a:rPr lang="en-US" sz="1400" dirty="0" err="1" smtClean="0"/>
              <a:t>Jossey</a:t>
            </a:r>
            <a:r>
              <a:rPr lang="en-US" sz="1400" dirty="0" smtClean="0"/>
              <a:t>-</a:t>
            </a:r>
          </a:p>
          <a:p>
            <a:pPr algn="l" rtl="0">
              <a:buNone/>
            </a:pPr>
            <a:endParaRPr lang="en-US" sz="1400" dirty="0" smtClean="0"/>
          </a:p>
          <a:p>
            <a:pPr algn="l" rtl="0"/>
            <a:r>
              <a:rPr lang="en-GB" sz="1400" dirty="0" smtClean="0"/>
              <a:t>Skills-based health education including life skills, </a:t>
            </a:r>
            <a:r>
              <a:rPr lang="en-GB" sz="1400" dirty="0" err="1" smtClean="0"/>
              <a:t>Unicef</a:t>
            </a:r>
            <a:r>
              <a:rPr lang="en-GB" sz="1400" dirty="0" smtClean="0"/>
              <a:t>, New York (</a:t>
            </a:r>
            <a:r>
              <a:rPr lang="en-GB" sz="1400" dirty="0" smtClean="0">
                <a:latin typeface="Times New Roman" pitchFamily="18" charset="0"/>
                <a:hlinkClick r:id="rId4"/>
              </a:rPr>
              <a:t>http://www.unicef.org/programme/lifeskills/mainmenu.html</a:t>
            </a:r>
            <a:r>
              <a:rPr lang="en-GB" sz="1400" dirty="0" smtClean="0">
                <a:latin typeface="Times New Roman" pitchFamily="18" charset="0"/>
              </a:rPr>
              <a:t> )</a:t>
            </a:r>
            <a:endParaRPr lang="en-GB" sz="1400" dirty="0" smtClean="0"/>
          </a:p>
          <a:p>
            <a:pPr algn="l" rtl="0"/>
            <a:endParaRPr lang="en-US" sz="1400" dirty="0" smtClean="0"/>
          </a:p>
          <a:p>
            <a:pPr algn="l" rtl="0"/>
            <a:endParaRPr lang="en-US" sz="1400" b="1" dirty="0" smtClean="0"/>
          </a:p>
          <a:p>
            <a:pPr algn="l" rtl="0"/>
            <a:endParaRPr lang="en-US" sz="1400" b="1" dirty="0" smtClean="0"/>
          </a:p>
          <a:p>
            <a:pPr algn="ctr" rtl="0">
              <a:buNone/>
            </a:pPr>
            <a:r>
              <a:rPr lang="en-US" sz="1800" b="1" dirty="0" smtClean="0"/>
              <a:t>Born to Learn</a:t>
            </a:r>
          </a:p>
          <a:p>
            <a:pPr algn="l" rtl="0"/>
            <a:endParaRPr lang="en-US" sz="1400" dirty="0" smtClean="0"/>
          </a:p>
          <a:p>
            <a:pPr algn="l" rtl="0"/>
            <a:endParaRPr lang="en-US" sz="1400" dirty="0" smtClean="0"/>
          </a:p>
          <a:p>
            <a:pPr algn="l" rtl="0"/>
            <a:endParaRPr lang="en-US" sz="1400" dirty="0"/>
          </a:p>
        </p:txBody>
      </p:sp>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a:xfrm>
            <a:off x="3357554" y="6494507"/>
            <a:ext cx="2895600" cy="363517"/>
          </a:xfrm>
        </p:spPr>
        <p:txBody>
          <a:bodyPr/>
          <a:lstStyle/>
          <a:p>
            <a:pPr>
              <a:defRPr/>
            </a:pPr>
            <a:r>
              <a:rPr lang="en-US" smtClean="0"/>
              <a:t>CHS385</a:t>
            </a:r>
            <a:endParaRPr lang="en-US" dirty="0"/>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111</a:t>
            </a:fld>
            <a:endParaRPr lang="en-US"/>
          </a:p>
        </p:txBody>
      </p:sp>
      <p:sp>
        <p:nvSpPr>
          <p:cNvPr id="7" name="مستطيل 6"/>
          <p:cNvSpPr/>
          <p:nvPr/>
        </p:nvSpPr>
        <p:spPr>
          <a:xfrm>
            <a:off x="1285852" y="5857892"/>
            <a:ext cx="7000924" cy="369332"/>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en-US" dirty="0" smtClean="0"/>
              <a:t>http://www.youtube.com/watch?v=falHoOEUFz0</a:t>
            </a:r>
            <a:endParaRPr lang="ar-SA" dirty="0"/>
          </a:p>
        </p:txBody>
      </p:sp>
    </p:spTree>
  </p:cSld>
  <p:clrMapOvr>
    <a:masterClrMapping/>
  </p:clrMapOvr>
  <p:transition>
    <p:push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1"/>
          <p:cNvSpPr>
            <a:spLocks noGrp="1"/>
          </p:cNvSpPr>
          <p:nvPr>
            <p:ph type="title"/>
          </p:nvPr>
        </p:nvSpPr>
        <p:spPr>
          <a:xfrm>
            <a:off x="928662" y="2214554"/>
            <a:ext cx="7072362" cy="1928826"/>
          </a:xfrm>
        </p:spPr>
        <p:style>
          <a:lnRef idx="2">
            <a:schemeClr val="accent2"/>
          </a:lnRef>
          <a:fillRef idx="1">
            <a:schemeClr val="lt1"/>
          </a:fillRef>
          <a:effectRef idx="0">
            <a:schemeClr val="accent2"/>
          </a:effectRef>
          <a:fontRef idx="minor">
            <a:schemeClr val="dk1"/>
          </a:fontRef>
        </p:style>
        <p:txBody>
          <a:bodyPr>
            <a:normAutofit fontScale="90000"/>
          </a:bodyPr>
          <a:lstStyle/>
          <a:p>
            <a:pPr algn="ctr"/>
            <a:r>
              <a:rPr lang="en-US" sz="2800" dirty="0" smtClean="0">
                <a:latin typeface="Arial Black" pitchFamily="34" charset="0"/>
              </a:rPr>
              <a:t>People </a:t>
            </a:r>
            <a:br>
              <a:rPr lang="en-US" sz="2800" dirty="0" smtClean="0">
                <a:latin typeface="Arial Black" pitchFamily="34" charset="0"/>
              </a:rPr>
            </a:br>
            <a:r>
              <a:rPr lang="en-US" sz="2800" dirty="0" smtClean="0">
                <a:latin typeface="Arial Black" pitchFamily="34" charset="0"/>
              </a:rPr>
              <a:t>“Learning - Learners” </a:t>
            </a:r>
            <a:br>
              <a:rPr lang="en-US" sz="2800" dirty="0" smtClean="0">
                <a:latin typeface="Arial Black" pitchFamily="34" charset="0"/>
              </a:rPr>
            </a:br>
            <a:r>
              <a:rPr lang="en-US" sz="2800" dirty="0" smtClean="0">
                <a:latin typeface="Arial Black" pitchFamily="34" charset="0"/>
              </a:rPr>
              <a:t>Through </a:t>
            </a:r>
            <a:br>
              <a:rPr lang="en-US" sz="2800" dirty="0" smtClean="0">
                <a:latin typeface="Arial Black" pitchFamily="34" charset="0"/>
              </a:rPr>
            </a:br>
            <a:r>
              <a:rPr lang="en-US" sz="2800" dirty="0" smtClean="0">
                <a:latin typeface="Arial Black" pitchFamily="34" charset="0"/>
              </a:rPr>
              <a:t>Ages</a:t>
            </a:r>
            <a:br>
              <a:rPr lang="en-US" sz="2800" dirty="0" smtClean="0">
                <a:latin typeface="Arial Black" pitchFamily="34" charset="0"/>
              </a:rPr>
            </a:br>
            <a:r>
              <a:rPr lang="en-US" sz="1800" i="1" dirty="0" smtClean="0">
                <a:effectLst/>
                <a:latin typeface="Arial Black" pitchFamily="34" charset="0"/>
              </a:rPr>
              <a:t>How People Learn  Through Age Stages </a:t>
            </a:r>
            <a:endParaRPr lang="ar-SA" sz="1800" i="1" dirty="0">
              <a:effectLst/>
            </a:endParaRPr>
          </a:p>
        </p:txBody>
      </p:sp>
      <p:sp>
        <p:nvSpPr>
          <p:cNvPr id="3" name="عنصر نائب للتاريخ 2"/>
          <p:cNvSpPr>
            <a:spLocks noGrp="1"/>
          </p:cNvSpPr>
          <p:nvPr>
            <p:ph type="dt" sz="half" idx="10"/>
          </p:nvPr>
        </p:nvSpPr>
        <p:spPr/>
        <p:txBody>
          <a:bodyPr/>
          <a:lstStyle/>
          <a:p>
            <a:pPr>
              <a:defRPr/>
            </a:pPr>
            <a:r>
              <a:rPr lang="ar-SA" smtClean="0"/>
              <a:t>JohaliMoHE2017</a:t>
            </a:r>
            <a:endParaRPr lang="en-US"/>
          </a:p>
        </p:txBody>
      </p:sp>
      <p:sp>
        <p:nvSpPr>
          <p:cNvPr id="5" name="عنصر نائب لرقم الشريحة 4"/>
          <p:cNvSpPr>
            <a:spLocks noGrp="1"/>
          </p:cNvSpPr>
          <p:nvPr>
            <p:ph type="sldNum" sz="quarter" idx="12"/>
          </p:nvPr>
        </p:nvSpPr>
        <p:spPr/>
        <p:txBody>
          <a:bodyPr/>
          <a:lstStyle/>
          <a:p>
            <a:pPr>
              <a:defRPr/>
            </a:pPr>
            <a:fld id="{978C93D2-0CD3-44E6-B74B-98515F7048D2}" type="slidenum">
              <a:rPr lang="ar-SA" smtClean="0"/>
              <a:pPr>
                <a:defRPr/>
              </a:pPr>
              <a:t>12</a:t>
            </a:fld>
            <a:endParaRPr lang="en-US"/>
          </a:p>
        </p:txBody>
      </p:sp>
      <p:sp>
        <p:nvSpPr>
          <p:cNvPr id="6" name="عنصر نائب للتذييل 5"/>
          <p:cNvSpPr>
            <a:spLocks noGrp="1"/>
          </p:cNvSpPr>
          <p:nvPr>
            <p:ph type="ftr" sz="quarter" idx="11"/>
          </p:nvPr>
        </p:nvSpPr>
        <p:spPr/>
        <p:txBody>
          <a:bodyPr/>
          <a:lstStyle/>
          <a:p>
            <a:pPr>
              <a:defRPr/>
            </a:pPr>
            <a:r>
              <a:rPr lang="en-US" smtClean="0"/>
              <a:t>CHS385</a:t>
            </a:r>
            <a:endParaRPr lang="en-US"/>
          </a:p>
        </p:txBody>
      </p:sp>
      <p:sp>
        <p:nvSpPr>
          <p:cNvPr id="7" name="مستطيل 6"/>
          <p:cNvSpPr/>
          <p:nvPr/>
        </p:nvSpPr>
        <p:spPr>
          <a:xfrm>
            <a:off x="2571736" y="714356"/>
            <a:ext cx="4572000" cy="369332"/>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pPr algn="ctr"/>
            <a:r>
              <a:rPr lang="en-US" b="1" dirty="0" smtClean="0">
                <a:solidFill>
                  <a:schemeClr val="tx1"/>
                </a:solidFill>
                <a:effectLst>
                  <a:outerShdw blurRad="38100" dist="38100" dir="2700000" algn="tl">
                    <a:srgbClr val="C0C0C0"/>
                  </a:outerShdw>
                </a:effectLst>
              </a:rPr>
              <a:t>Philosophical  - Scientific Bases </a:t>
            </a:r>
            <a:endParaRPr lang="ar-SA" b="1" dirty="0">
              <a:solidFill>
                <a:schemeClr val="tx1"/>
              </a:solidFill>
            </a:endParaRPr>
          </a:p>
        </p:txBody>
      </p:sp>
    </p:spTree>
  </p:cSld>
  <p:clrMapOvr>
    <a:masterClrMapping/>
  </p:clrMapOvr>
  <p:transition>
    <p:push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14282" y="6286520"/>
            <a:ext cx="8858280" cy="357190"/>
          </a:xfrm>
        </p:spPr>
        <p:style>
          <a:lnRef idx="2">
            <a:schemeClr val="accent1"/>
          </a:lnRef>
          <a:fillRef idx="1">
            <a:schemeClr val="lt1"/>
          </a:fillRef>
          <a:effectRef idx="0">
            <a:schemeClr val="accent1"/>
          </a:effectRef>
          <a:fontRef idx="minor">
            <a:schemeClr val="dk1"/>
          </a:fontRef>
        </p:style>
        <p:txBody>
          <a:bodyPr/>
          <a:lstStyle/>
          <a:p>
            <a:pPr algn="ctr" rtl="0"/>
            <a:r>
              <a:rPr lang="en-US" sz="1600" i="1" dirty="0" smtClean="0">
                <a:effectLst/>
                <a:latin typeface="Times New Roman" pitchFamily="18" charset="0"/>
                <a:cs typeface="Times New Roman" pitchFamily="18" charset="0"/>
              </a:rPr>
              <a:t>Remember Ages “Maslow &amp; Coleman  - Do You ?  If You Don’t You Have To Lear Again  !!!? </a:t>
            </a:r>
            <a:endParaRPr lang="ar-SA" sz="1600" i="1" dirty="0">
              <a:effectLst/>
              <a:latin typeface="Times New Roman" pitchFamily="18" charset="0"/>
              <a:cs typeface="Times New Roman" pitchFamily="18" charset="0"/>
            </a:endParaRPr>
          </a:p>
        </p:txBody>
      </p:sp>
      <p:sp>
        <p:nvSpPr>
          <p:cNvPr id="4" name="عنصر نائب للتاريخ 3"/>
          <p:cNvSpPr>
            <a:spLocks noGrp="1"/>
          </p:cNvSpPr>
          <p:nvPr>
            <p:ph type="dt" sz="half" idx="10"/>
          </p:nvPr>
        </p:nvSpPr>
        <p:spPr>
          <a:xfrm>
            <a:off x="123820" y="6143644"/>
            <a:ext cx="1019156" cy="476250"/>
          </a:xfrm>
        </p:spPr>
        <p:txBody>
          <a:bodyPr/>
          <a:lstStyle/>
          <a:p>
            <a:pPr>
              <a:defRPr/>
            </a:pPr>
            <a:r>
              <a:rPr lang="ar-SA" smtClean="0"/>
              <a:t>JohaliMoHE2017</a:t>
            </a:r>
            <a:endParaRPr lang="en-US" dirty="0"/>
          </a:p>
        </p:txBody>
      </p:sp>
      <p:sp>
        <p:nvSpPr>
          <p:cNvPr id="325633" name="Rectangle 1"/>
          <p:cNvSpPr>
            <a:spLocks noChangeArrowheads="1"/>
          </p:cNvSpPr>
          <p:nvPr/>
        </p:nvSpPr>
        <p:spPr bwMode="auto">
          <a:xfrm>
            <a:off x="285720" y="461919"/>
            <a:ext cx="8643998" cy="5632311"/>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While Crawford D. (2004) concludes ""</a:t>
            </a:r>
            <a:r>
              <a:rPr kumimoji="0" lang="en-US" sz="2000"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The literature supports the idea that adults are very capable of learning well into their seventies which is a good reason to accept ‘</a:t>
            </a:r>
            <a:r>
              <a:rPr kumimoji="0" lang="en-US" sz="2000" b="0" i="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Andragogy</a:t>
            </a:r>
            <a:r>
              <a:rPr kumimoji="0" lang="en-US" sz="2000"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the lifelong learning as more than just a pleasant mantra</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the Arab and Islamic world have more evidence in their well known </a:t>
            </a:r>
            <a:r>
              <a:rPr kumimoji="0" lang="en-US"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Proverb</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اطلبوا العلم من المهد إلى اللحد</a:t>
            </a:r>
            <a:endParaRPr kumimoji="0" lang="en-US" sz="20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Seek education from the cradle to the grave.</a:t>
            </a:r>
            <a:endParaRPr kumimoji="0" lang="en-US" sz="20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Keep learning from when you're born until you die</a:t>
            </a:r>
          </a:p>
          <a:p>
            <a:pPr lvl="0" algn="ctr" rtl="0" eaLnBrk="0" hangingPunct="0"/>
            <a:r>
              <a:rPr lang="en-US" sz="2000" b="1" i="1" dirty="0" smtClean="0">
                <a:solidFill>
                  <a:srgbClr val="000000"/>
                </a:solidFill>
                <a:latin typeface="Times New Roman" pitchFamily="18" charset="0"/>
                <a:ea typeface="Times New Roman" pitchFamily="18" charset="0"/>
                <a:cs typeface="Times New Roman" pitchFamily="18" charset="0"/>
                <a:hlinkClick r:id="rId2"/>
              </a:rPr>
              <a:t>http://simple.wikiquote.org/wiki/Arabic_proverbs</a:t>
            </a:r>
            <a:r>
              <a:rPr lang="en-US" sz="2000" b="1" i="1" dirty="0" smtClean="0">
                <a:solidFill>
                  <a:srgbClr val="000000"/>
                </a:solidFill>
                <a:latin typeface="Times New Roman" pitchFamily="18" charset="0"/>
                <a:ea typeface="Times New Roman" pitchFamily="18" charset="0"/>
                <a:cs typeface="Times New Roman" pitchFamily="18" charset="0"/>
              </a:rPr>
              <a:t> </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Low"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This Proverb indicates</a:t>
            </a:r>
            <a:r>
              <a:rPr kumimoji="0" lang="en-US" sz="2000" b="0" i="0"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that “</a:t>
            </a:r>
            <a:r>
              <a:rPr kumimoji="0" lang="en-US" sz="20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people can and have to learn over all ages from fetus to death using best methods suite their different abilities and characters”</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Low"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So it necessary to realize these differences in order to decide </a:t>
            </a:r>
            <a:r>
              <a:rPr kumimoji="0" lang="en-US"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the best </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HE approaches, methodologies and strategies appropriate for every ages stages, you can use Maslow and Coleman Models that you have learn early courses, mainly CHS 282 and 382. </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9" name="مستطيل 8"/>
          <p:cNvSpPr/>
          <p:nvPr/>
        </p:nvSpPr>
        <p:spPr>
          <a:xfrm>
            <a:off x="1643042" y="59272"/>
            <a:ext cx="5715040"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en-US" i="1" dirty="0" smtClean="0">
                <a:latin typeface="Arial Black" pitchFamily="34" charset="0"/>
              </a:rPr>
              <a:t>How People Learn  Throughout Age Stages  </a:t>
            </a:r>
            <a:endParaRPr lang="ar-SA" dirty="0"/>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13</a:t>
            </a:fld>
            <a:endParaRPr lang="en-US"/>
          </a:p>
        </p:txBody>
      </p:sp>
      <p:sp>
        <p:nvSpPr>
          <p:cNvPr id="7" name="عنصر نائب للتذييل 6"/>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مستطيل 11"/>
          <p:cNvSpPr/>
          <p:nvPr/>
        </p:nvSpPr>
        <p:spPr>
          <a:xfrm>
            <a:off x="1500166" y="1285860"/>
            <a:ext cx="6357966"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ar-SA" dirty="0" smtClean="0"/>
              <a:t> </a:t>
            </a:r>
            <a:r>
              <a:rPr lang="en-US" dirty="0" smtClean="0">
                <a:hlinkClick r:id="rId3"/>
              </a:rPr>
              <a:t>http://www.youtube.com/watch?v=xWqFYF6BDns</a:t>
            </a:r>
            <a:r>
              <a:rPr lang="en-US" dirty="0" smtClean="0"/>
              <a:t>   </a:t>
            </a:r>
            <a:endParaRPr lang="ar-SA" dirty="0"/>
          </a:p>
        </p:txBody>
      </p:sp>
      <p:sp>
        <p:nvSpPr>
          <p:cNvPr id="14" name="مستطيل 13"/>
          <p:cNvSpPr/>
          <p:nvPr/>
        </p:nvSpPr>
        <p:spPr>
          <a:xfrm>
            <a:off x="3143240" y="345024"/>
            <a:ext cx="5286412"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dirty="0" smtClean="0">
                <a:latin typeface="+mj-lt"/>
              </a:rPr>
              <a:t>Do You Know What You Don’t Know </a:t>
            </a:r>
            <a:endParaRPr lang="ar-SA" dirty="0">
              <a:latin typeface="+mj-lt"/>
            </a:endParaRPr>
          </a:p>
        </p:txBody>
      </p:sp>
      <p:sp>
        <p:nvSpPr>
          <p:cNvPr id="15" name="مستطيل 14"/>
          <p:cNvSpPr/>
          <p:nvPr/>
        </p:nvSpPr>
        <p:spPr>
          <a:xfrm>
            <a:off x="-32" y="0"/>
            <a:ext cx="2929007"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b="1" dirty="0" smtClean="0"/>
              <a:t>Knowing  Brainstorming</a:t>
            </a:r>
            <a:endParaRPr lang="en-US" b="1" dirty="0"/>
          </a:p>
        </p:txBody>
      </p:sp>
      <p:sp>
        <p:nvSpPr>
          <p:cNvPr id="11" name="Rectangle 1"/>
          <p:cNvSpPr>
            <a:spLocks noChangeArrowheads="1"/>
          </p:cNvSpPr>
          <p:nvPr/>
        </p:nvSpPr>
        <p:spPr bwMode="auto">
          <a:xfrm>
            <a:off x="0" y="785794"/>
            <a:ext cx="9144000" cy="276999"/>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This move, from "knowing that you don't know" to "knowing that you know" is what most learning and hence teaching is all about.</a:t>
            </a:r>
            <a:endParaRPr kumimoji="0" lang="en-US" sz="12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6" name="مستطيل 15"/>
          <p:cNvSpPr/>
          <p:nvPr/>
        </p:nvSpPr>
        <p:spPr>
          <a:xfrm>
            <a:off x="214282" y="3071810"/>
            <a:ext cx="8572560" cy="372409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marL="173038" algn="just" rtl="0"/>
            <a:r>
              <a:rPr lang="en-US" dirty="0" smtClean="0">
                <a:latin typeface="Times New Roman" pitchFamily="18" charset="0"/>
                <a:cs typeface="Times New Roman" pitchFamily="18" charset="0"/>
              </a:rPr>
              <a:t>Hosted by </a:t>
            </a:r>
            <a:r>
              <a:rPr lang="en-US" dirty="0" err="1" smtClean="0">
                <a:latin typeface="Times New Roman" pitchFamily="18" charset="0"/>
                <a:cs typeface="Times New Roman" pitchFamily="18" charset="0"/>
              </a:rPr>
              <a:t>Bridgeway</a:t>
            </a:r>
            <a:r>
              <a:rPr lang="en-US" dirty="0" smtClean="0">
                <a:latin typeface="Times New Roman" pitchFamily="18" charset="0"/>
                <a:cs typeface="Times New Roman" pitchFamily="18" charset="0"/>
              </a:rPr>
              <a:t> Academy, a leading provider of academic programs for K-12 students worldwide, this educational summit will increase public awareness of the </a:t>
            </a:r>
            <a:r>
              <a:rPr lang="en-US" i="1" dirty="0" smtClean="0">
                <a:latin typeface="Times New Roman" pitchFamily="18" charset="0"/>
                <a:cs typeface="Times New Roman" pitchFamily="18" charset="0"/>
              </a:rPr>
              <a:t>full range of educational options available to students, no matter what their learning style</a:t>
            </a:r>
            <a:r>
              <a:rPr lang="en-US" dirty="0" smtClean="0">
                <a:latin typeface="Times New Roman" pitchFamily="18" charset="0"/>
                <a:cs typeface="Times New Roman" pitchFamily="18" charset="0"/>
              </a:rPr>
              <a:t>.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Attendees will have the opportunity to submit questions during the presentation which will be answered by the education experts during a Q&amp;A session. All will leave with an in depth understanding of their educational options as well as an exclusive opportunity to receive a </a:t>
            </a:r>
            <a:r>
              <a:rPr lang="en-US" i="1" dirty="0" smtClean="0">
                <a:latin typeface="Times New Roman" pitchFamily="18" charset="0"/>
                <a:cs typeface="Times New Roman" pitchFamily="18" charset="0"/>
              </a:rPr>
              <a:t>Learning Style Assessment (LSA)—</a:t>
            </a:r>
            <a:r>
              <a:rPr lang="en-US" dirty="0" smtClean="0">
                <a:latin typeface="Times New Roman" pitchFamily="18" charset="0"/>
                <a:cs typeface="Times New Roman" pitchFamily="18" charset="0"/>
              </a:rPr>
              <a:t>a highly intuitive assessment that allows parents to gain a firm </a:t>
            </a:r>
            <a:r>
              <a:rPr lang="en-US" i="1" dirty="0" smtClean="0">
                <a:latin typeface="Times New Roman" pitchFamily="18" charset="0"/>
                <a:cs typeface="Times New Roman" pitchFamily="18" charset="0"/>
              </a:rPr>
              <a:t>understanding of their child's individual learning style</a:t>
            </a:r>
            <a:r>
              <a:rPr lang="en-US" dirty="0" smtClean="0">
                <a:latin typeface="Times New Roman" pitchFamily="18" charset="0"/>
                <a:cs typeface="Times New Roman" pitchFamily="18" charset="0"/>
              </a:rPr>
              <a:t>.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In addition, attendees will learn about the </a:t>
            </a:r>
            <a:r>
              <a:rPr lang="en-US" sz="2000" b="1" i="1" dirty="0" smtClean="0">
                <a:latin typeface="Times New Roman" pitchFamily="18" charset="0"/>
                <a:cs typeface="Times New Roman" pitchFamily="18" charset="0"/>
              </a:rPr>
              <a:t>3 Cs of education </a:t>
            </a:r>
            <a:r>
              <a:rPr lang="en-US" dirty="0" smtClean="0">
                <a:latin typeface="Times New Roman" pitchFamily="18" charset="0"/>
                <a:cs typeface="Times New Roman" pitchFamily="18" charset="0"/>
              </a:rPr>
              <a:t>including: </a:t>
            </a:r>
          </a:p>
          <a:p>
            <a:pPr marL="173038" algn="just" rtl="0"/>
            <a:endParaRPr lang="en-US" dirty="0" smtClean="0">
              <a:latin typeface="Times New Roman" pitchFamily="18" charset="0"/>
              <a:cs typeface="Times New Roman" pitchFamily="18" charset="0"/>
            </a:endParaRPr>
          </a:p>
          <a:p>
            <a:pPr marL="361950" algn="just" rtl="0"/>
            <a:r>
              <a:rPr lang="en-US" dirty="0" smtClean="0">
                <a:latin typeface="Times New Roman" pitchFamily="18" charset="0"/>
                <a:cs typeface="Times New Roman" pitchFamily="18" charset="0"/>
              </a:rPr>
              <a:t>• Taking back </a:t>
            </a:r>
            <a:r>
              <a:rPr lang="en-US" b="1" dirty="0" smtClean="0">
                <a:latin typeface="Times New Roman" pitchFamily="18" charset="0"/>
                <a:cs typeface="Times New Roman" pitchFamily="18" charset="0"/>
              </a:rPr>
              <a:t>C</a:t>
            </a:r>
            <a:r>
              <a:rPr lang="en-US" dirty="0" smtClean="0">
                <a:latin typeface="Times New Roman" pitchFamily="18" charset="0"/>
                <a:cs typeface="Times New Roman" pitchFamily="18" charset="0"/>
              </a:rPr>
              <a:t>ontrol:  How and when to advocate, and when to say enough is enough</a:t>
            </a:r>
          </a:p>
          <a:p>
            <a:pPr marL="361950" algn="just" rtl="0">
              <a:buFont typeface="Arial" pitchFamily="34" charset="0"/>
              <a:buChar char="•"/>
            </a:pPr>
            <a:r>
              <a:rPr lang="en-US" dirty="0" smtClean="0">
                <a:latin typeface="Times New Roman" pitchFamily="18" charset="0"/>
                <a:cs typeface="Times New Roman" pitchFamily="18" charset="0"/>
              </a:rPr>
              <a:t>  Know your </a:t>
            </a:r>
            <a:r>
              <a:rPr lang="en-US" b="1" dirty="0" smtClean="0">
                <a:latin typeface="Times New Roman" pitchFamily="18" charset="0"/>
                <a:cs typeface="Times New Roman" pitchFamily="18" charset="0"/>
              </a:rPr>
              <a:t>C</a:t>
            </a:r>
            <a:r>
              <a:rPr lang="en-US" dirty="0" smtClean="0">
                <a:latin typeface="Times New Roman" pitchFamily="18" charset="0"/>
                <a:cs typeface="Times New Roman" pitchFamily="18" charset="0"/>
              </a:rPr>
              <a:t>hoice </a:t>
            </a:r>
          </a:p>
          <a:p>
            <a:pPr marL="361950" algn="just" rtl="0">
              <a:buFont typeface="Arial" pitchFamily="34" charset="0"/>
              <a:buChar char="•"/>
            </a:pPr>
            <a:r>
              <a:rPr lang="en-US"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C</a:t>
            </a:r>
            <a:r>
              <a:rPr lang="en-US" dirty="0" smtClean="0">
                <a:latin typeface="Times New Roman" pitchFamily="18" charset="0"/>
                <a:cs typeface="Times New Roman" pitchFamily="18" charset="0"/>
              </a:rPr>
              <a:t>ustomize for your child </a:t>
            </a:r>
          </a:p>
        </p:txBody>
      </p:sp>
      <p:sp>
        <p:nvSpPr>
          <p:cNvPr id="17" name="مستطيل 16"/>
          <p:cNvSpPr/>
          <p:nvPr/>
        </p:nvSpPr>
        <p:spPr>
          <a:xfrm>
            <a:off x="1714480" y="2143116"/>
            <a:ext cx="5429288" cy="30777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1400" b="1" dirty="0" smtClean="0"/>
              <a:t>Your child's education: What you don't know </a:t>
            </a:r>
            <a:r>
              <a:rPr lang="en-US" sz="1400" dirty="0" smtClean="0"/>
              <a:t>can hurt you</a:t>
            </a:r>
            <a:endParaRPr lang="en-US" sz="1400" dirty="0"/>
          </a:p>
        </p:txBody>
      </p:sp>
      <p:sp>
        <p:nvSpPr>
          <p:cNvPr id="18" name="مستطيل 17"/>
          <p:cNvSpPr/>
          <p:nvPr/>
        </p:nvSpPr>
        <p:spPr>
          <a:xfrm>
            <a:off x="1643042" y="2571744"/>
            <a:ext cx="5715040"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ar-SA" dirty="0" smtClean="0"/>
              <a:t> </a:t>
            </a:r>
            <a:r>
              <a:rPr lang="en-US" dirty="0" smtClean="0">
                <a:hlinkClick r:id="rId4"/>
              </a:rPr>
              <a:t>http://www.youtube.com/watch?v=W6BZiNJo7LM</a:t>
            </a:r>
            <a:r>
              <a:rPr lang="en-US" dirty="0" smtClean="0"/>
              <a:t> </a:t>
            </a:r>
            <a:endParaRPr lang="ar-SA" dirty="0"/>
          </a:p>
        </p:txBody>
      </p:sp>
      <p:sp>
        <p:nvSpPr>
          <p:cNvPr id="19" name="مستطيل 18"/>
          <p:cNvSpPr/>
          <p:nvPr/>
        </p:nvSpPr>
        <p:spPr>
          <a:xfrm>
            <a:off x="2000232" y="1785926"/>
            <a:ext cx="4857784" cy="369332"/>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en-US" dirty="0" smtClean="0"/>
              <a:t>Be Ready To Take Smart Note ‘terms-draw  </a:t>
            </a:r>
          </a:p>
        </p:txBody>
      </p:sp>
    </p:spTree>
  </p:cSld>
  <p:clrMapOvr>
    <a:masterClrMapping/>
  </p:clrMapOvr>
  <p:transition>
    <p:push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صورة 7" descr="Raising awareness of what you already know"/>
          <p:cNvPicPr/>
          <p:nvPr/>
        </p:nvPicPr>
        <p:blipFill>
          <a:blip r:embed="rId3" cstate="print"/>
          <a:srcRect/>
          <a:stretch>
            <a:fillRect/>
          </a:stretch>
        </p:blipFill>
        <p:spPr bwMode="auto">
          <a:xfrm>
            <a:off x="4214842" y="3071810"/>
            <a:ext cx="4929190" cy="37861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09954" name="Rectangle 2"/>
          <p:cNvSpPr>
            <a:spLocks noChangeArrowheads="1"/>
          </p:cNvSpPr>
          <p:nvPr/>
        </p:nvSpPr>
        <p:spPr bwMode="auto">
          <a:xfrm>
            <a:off x="285720" y="3071810"/>
            <a:ext cx="4000528" cy="3662541"/>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If I don't know I don't know</a:t>
            </a:r>
            <a:b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I think I know</a:t>
            </a:r>
            <a:b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If I don't know I know</a:t>
            </a:r>
            <a:b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I think I don't know</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Laing R D (1970)</a:t>
            </a: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1"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Knots</a:t>
            </a: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err="1" smtClean="0">
                <a:ln>
                  <a:noFill/>
                </a:ln>
                <a:solidFill>
                  <a:srgbClr val="333333"/>
                </a:solidFill>
                <a:effectLst/>
                <a:latin typeface="Verdana" pitchFamily="34" charset="0"/>
                <a:ea typeface="Times New Roman" pitchFamily="18" charset="0"/>
                <a:cs typeface="Times New Roman" pitchFamily="18" charset="0"/>
              </a:rPr>
              <a:t>Harmondsworth</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 Penguin (p.55)</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"He that knows not,</a:t>
            </a:r>
            <a:b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and knows not that he knows not</a:t>
            </a:r>
            <a:b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is a fool.</a:t>
            </a:r>
            <a:b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Shun him</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He that knows not,</a:t>
            </a:r>
            <a:b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and knows </a:t>
            </a: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that he knows not</a:t>
            </a:r>
            <a:b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is a pupil.</a:t>
            </a:r>
            <a:b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Teach him.</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He that knows,</a:t>
            </a:r>
            <a:b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and knows not that he knows</a:t>
            </a:r>
            <a:b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is asleep</a:t>
            </a:r>
            <a:b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Wake him.</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He that knows,</a:t>
            </a:r>
            <a:b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and knows that he knows</a:t>
            </a:r>
            <a:b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is a teacher.</a:t>
            </a:r>
            <a:b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b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Follow him."</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(Arabic proverb)</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NEIGHBOUR R (1992)</a:t>
            </a: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1"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The Inner Apprentice</a:t>
            </a: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London; </a:t>
            </a:r>
            <a:r>
              <a:rPr kumimoji="0" lang="en-US" sz="800" b="0" i="0" u="none" strike="noStrike" cap="none" normalizeH="0" baseline="0" dirty="0" err="1" smtClean="0">
                <a:ln>
                  <a:noFill/>
                </a:ln>
                <a:solidFill>
                  <a:srgbClr val="333333"/>
                </a:solidFill>
                <a:effectLst/>
                <a:latin typeface="Verdana" pitchFamily="34" charset="0"/>
                <a:ea typeface="Times New Roman" pitchFamily="18" charset="0"/>
                <a:cs typeface="Times New Roman" pitchFamily="18" charset="0"/>
              </a:rPr>
              <a:t>Kluwer</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 Academic Publishers. </a:t>
            </a:r>
            <a:r>
              <a:rPr kumimoji="0" lang="en-US" sz="800" b="0" i="0" u="none" strike="noStrike" cap="none" normalizeH="0" baseline="0" dirty="0" err="1" smtClean="0">
                <a:ln>
                  <a:noFill/>
                </a:ln>
                <a:solidFill>
                  <a:srgbClr val="333333"/>
                </a:solidFill>
                <a:effectLst/>
                <a:latin typeface="Verdana" pitchFamily="34" charset="0"/>
                <a:ea typeface="Times New Roman" pitchFamily="18" charset="0"/>
                <a:cs typeface="Times New Roman" pitchFamily="18" charset="0"/>
              </a:rPr>
              <a:t>p.xvii</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"We know what we know, we know that there are things we do not know, and we know that there are things we</a:t>
            </a: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don't know we don't know"</a:t>
            </a: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Donald Rumsfeld (4</a:t>
            </a: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Sept</a:t>
            </a: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2002)</a:t>
            </a: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800080"/>
                </a:solidFill>
                <a:effectLst/>
                <a:latin typeface="Verdana" pitchFamily="34" charset="0"/>
                <a:ea typeface="Times New Roman" pitchFamily="18" charset="0"/>
                <a:cs typeface="Times New Roman" pitchFamily="18" charset="0"/>
                <a:hlinkClick r:id="rId4"/>
              </a:rPr>
              <a:t>(Woodward, 2004: 171.</a:t>
            </a:r>
            <a:r>
              <a:rPr kumimoji="0" lang="en-US" sz="800" b="0" i="0" u="none" strike="noStrike" cap="none" normalizeH="0" baseline="0" dirty="0" smtClean="0">
                <a:ln>
                  <a:noFill/>
                </a:ln>
                <a:solidFill>
                  <a:srgbClr val="333333"/>
                </a:solidFill>
                <a:effectLst/>
                <a:latin typeface="Calibri"/>
                <a:ea typeface="Times New Roman" pitchFamily="18" charset="0"/>
                <a:cs typeface="Times New Roman" pitchFamily="18" charset="0"/>
              </a:rPr>
              <a:t>  </a:t>
            </a:r>
            <a:r>
              <a:rPr kumimoji="0" lang="en-US" sz="800" b="0" i="0" u="none" strike="noStrike" cap="none" normalizeH="0" baseline="0" dirty="0" smtClean="0">
                <a:ln>
                  <a:noFill/>
                </a:ln>
                <a:solidFill>
                  <a:srgbClr val="800080"/>
                </a:solidFill>
                <a:effectLst/>
                <a:latin typeface="Verdana" pitchFamily="34" charset="0"/>
                <a:ea typeface="Times New Roman" pitchFamily="18" charset="0"/>
                <a:cs typeface="Times New Roman" pitchFamily="18" charset="0"/>
                <a:hlinkClick r:id="rId5" tooltip="YouTube clip of original speech (34 sec)"/>
              </a:rPr>
              <a:t>Video here</a:t>
            </a:r>
            <a:r>
              <a:rPr kumimoji="0" lang="en-US" sz="800" b="0" i="0" u="none" strike="noStrike" cap="none" normalizeH="0" baseline="0" dirty="0" smtClean="0">
                <a:ln>
                  <a:noFill/>
                </a:ln>
                <a:solidFill>
                  <a:srgbClr val="333333"/>
                </a:solidFill>
                <a:effectLst/>
                <a:latin typeface="Verdana" pitchFamily="34" charset="0"/>
                <a:ea typeface="Times New Roman" pitchFamily="18" charset="0"/>
                <a:cs typeface="Times New Roman" pitchFamily="18" charset="0"/>
              </a:rPr>
              <a:t>.) It is ironic, perhaps, that the initial insight is allegedly Arabic.</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09955" name="Rectangle 3"/>
          <p:cNvSpPr>
            <a:spLocks noChangeArrowheads="1"/>
          </p:cNvSpPr>
          <p:nvPr/>
        </p:nvSpPr>
        <p:spPr bwMode="auto">
          <a:xfrm>
            <a:off x="214282" y="1214422"/>
            <a:ext cx="8643998" cy="1200329"/>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en-US" b="0" i="0" u="none" strike="noStrike" cap="none" normalizeH="0" baseline="0" dirty="0" smtClean="0">
                <a:ln>
                  <a:noFill/>
                </a:ln>
                <a:solidFill>
                  <a:srgbClr val="000000"/>
                </a:solidFill>
                <a:effectLst/>
                <a:latin typeface="Verdana" pitchFamily="34" charset="0"/>
                <a:ea typeface="Times New Roman" pitchFamily="18" charset="0"/>
                <a:cs typeface="Times New Roman" pitchFamily="18" charset="0"/>
              </a:rPr>
              <a:t>In Knowing, the two senses are those of:</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lang="en-US" dirty="0" smtClean="0">
                <a:solidFill>
                  <a:srgbClr val="000000"/>
                </a:solidFill>
                <a:latin typeface="Verdana" pitchFamily="34" charset="0"/>
                <a:ea typeface="Times New Roman" pitchFamily="18" charset="0"/>
                <a:cs typeface="Times New Roman" pitchFamily="18" charset="0"/>
              </a:rPr>
              <a:t> A</a:t>
            </a:r>
            <a:r>
              <a:rPr kumimoji="0" lang="en-US" b="0" i="0" u="none" strike="noStrike" cap="none" normalizeH="0" baseline="0" dirty="0" smtClean="0">
                <a:ln>
                  <a:noFill/>
                </a:ln>
                <a:solidFill>
                  <a:srgbClr val="000000"/>
                </a:solidFill>
                <a:effectLst/>
                <a:latin typeface="Verdana" pitchFamily="34" charset="0"/>
                <a:ea typeface="Times New Roman" pitchFamily="18" charset="0"/>
                <a:cs typeface="Times New Roman" pitchFamily="18" charset="0"/>
              </a:rPr>
              <a:t>wareness of self, (represented by the vertical </a:t>
            </a:r>
            <a:r>
              <a:rPr kumimoji="0" lang="en-US" b="1" i="0" u="none" strike="noStrike" cap="none" normalizeH="0" baseline="0" dirty="0" smtClean="0">
                <a:ln>
                  <a:noFill/>
                </a:ln>
                <a:solidFill>
                  <a:srgbClr val="000000"/>
                </a:solidFill>
                <a:effectLst/>
                <a:latin typeface="Verdana" pitchFamily="34" charset="0"/>
                <a:ea typeface="Times New Roman" pitchFamily="18" charset="0"/>
                <a:cs typeface="Times New Roman" pitchFamily="18" charset="0"/>
              </a:rPr>
              <a:t>red line </a:t>
            </a:r>
            <a:r>
              <a:rPr kumimoji="0" lang="en-US" b="0" i="0" u="none" strike="noStrike" cap="none" normalizeH="0" baseline="0" dirty="0" smtClean="0">
                <a:ln>
                  <a:noFill/>
                </a:ln>
                <a:solidFill>
                  <a:srgbClr val="000000"/>
                </a:solidFill>
                <a:effectLst/>
                <a:latin typeface="Verdana" pitchFamily="34" charset="0"/>
                <a:ea typeface="Times New Roman" pitchFamily="18" charset="0"/>
                <a:cs typeface="Times New Roman" pitchFamily="18" charset="0"/>
              </a:rPr>
              <a:t>in the diagram below) and</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lang="en-US" dirty="0" smtClean="0">
                <a:solidFill>
                  <a:srgbClr val="000000"/>
                </a:solidFill>
                <a:latin typeface="Verdana" pitchFamily="34" charset="0"/>
                <a:ea typeface="Times New Roman" pitchFamily="18" charset="0"/>
                <a:cs typeface="Times New Roman" pitchFamily="18" charset="0"/>
              </a:rPr>
              <a:t> K</a:t>
            </a:r>
            <a:r>
              <a:rPr kumimoji="0" lang="en-US" b="0" i="0" u="none" strike="noStrike" cap="none" normalizeH="0" baseline="0" dirty="0" smtClean="0">
                <a:ln>
                  <a:noFill/>
                </a:ln>
                <a:solidFill>
                  <a:srgbClr val="000000"/>
                </a:solidFill>
                <a:effectLst/>
                <a:latin typeface="Verdana" pitchFamily="34" charset="0"/>
                <a:ea typeface="Times New Roman" pitchFamily="18" charset="0"/>
                <a:cs typeface="Times New Roman" pitchFamily="18" charset="0"/>
              </a:rPr>
              <a:t>nowledge of the world (the horizontal </a:t>
            </a:r>
            <a:r>
              <a:rPr kumimoji="0" lang="en-US" b="1" i="0" u="none" strike="noStrike" cap="none" normalizeH="0" baseline="0" dirty="0" smtClean="0">
                <a:ln>
                  <a:noFill/>
                </a:ln>
                <a:solidFill>
                  <a:srgbClr val="000000"/>
                </a:solidFill>
                <a:effectLst/>
                <a:latin typeface="Verdana" pitchFamily="34" charset="0"/>
                <a:ea typeface="Times New Roman" pitchFamily="18" charset="0"/>
                <a:cs typeface="Times New Roman" pitchFamily="18" charset="0"/>
              </a:rPr>
              <a:t>blue line</a:t>
            </a:r>
            <a:r>
              <a:rPr kumimoji="0" lang="en-US" b="0" i="0" u="none" strike="noStrike" cap="none" normalizeH="0" baseline="0" dirty="0" smtClean="0">
                <a:ln>
                  <a:noFill/>
                </a:ln>
                <a:solidFill>
                  <a:srgbClr val="000000"/>
                </a:solidFill>
                <a:effectLst/>
                <a:latin typeface="Verdana" pitchFamily="34" charset="0"/>
                <a:ea typeface="Times New Roman" pitchFamily="18" charset="0"/>
                <a:cs typeface="Times New Roman" pitchFamily="18" charset="0"/>
              </a:rPr>
              <a:t>)</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pic>
        <p:nvPicPr>
          <p:cNvPr id="13" name="صورة 12" descr="Awareness of onw state of knowledge; and knowledge of the outside world"/>
          <p:cNvPicPr/>
          <p:nvPr/>
        </p:nvPicPr>
        <p:blipFill>
          <a:blip r:embed="rId6" cstate="print"/>
          <a:srcRect/>
          <a:stretch>
            <a:fillRect/>
          </a:stretch>
        </p:blipFill>
        <p:spPr bwMode="auto">
          <a:xfrm>
            <a:off x="2857488" y="2357430"/>
            <a:ext cx="2571768" cy="7858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مستطيل 13"/>
          <p:cNvSpPr/>
          <p:nvPr/>
        </p:nvSpPr>
        <p:spPr>
          <a:xfrm>
            <a:off x="3143240" y="285728"/>
            <a:ext cx="5286412"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dirty="0" smtClean="0">
                <a:latin typeface="+mj-lt"/>
              </a:rPr>
              <a:t>Do You Know What You Don’t Know </a:t>
            </a:r>
            <a:endParaRPr lang="ar-SA" dirty="0">
              <a:latin typeface="+mj-lt"/>
            </a:endParaRPr>
          </a:p>
        </p:txBody>
      </p:sp>
      <p:sp>
        <p:nvSpPr>
          <p:cNvPr id="15" name="مستطيل 14"/>
          <p:cNvSpPr/>
          <p:nvPr/>
        </p:nvSpPr>
        <p:spPr>
          <a:xfrm>
            <a:off x="-32" y="0"/>
            <a:ext cx="2929007"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b="1" dirty="0" smtClean="0"/>
              <a:t>Knowing  Brainstorming</a:t>
            </a:r>
            <a:endParaRPr lang="en-US" b="1" dirty="0"/>
          </a:p>
        </p:txBody>
      </p:sp>
      <p:sp>
        <p:nvSpPr>
          <p:cNvPr id="11" name="Rectangle 1"/>
          <p:cNvSpPr>
            <a:spLocks noChangeArrowheads="1"/>
          </p:cNvSpPr>
          <p:nvPr/>
        </p:nvSpPr>
        <p:spPr bwMode="auto">
          <a:xfrm>
            <a:off x="0" y="785794"/>
            <a:ext cx="9144000" cy="276999"/>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This move, from "knowing that you don't know" to "knowing that you know" is what most learning and hence teaching is all about.</a:t>
            </a:r>
            <a:endParaRPr kumimoji="0" lang="en-US" sz="12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push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214414" y="571480"/>
            <a:ext cx="6572296" cy="428628"/>
          </a:xfrm>
        </p:spPr>
        <p:style>
          <a:lnRef idx="2">
            <a:schemeClr val="dk1"/>
          </a:lnRef>
          <a:fillRef idx="1">
            <a:schemeClr val="lt1"/>
          </a:fillRef>
          <a:effectRef idx="0">
            <a:schemeClr val="dk1"/>
          </a:effectRef>
          <a:fontRef idx="minor">
            <a:schemeClr val="dk1"/>
          </a:fontRef>
        </p:style>
        <p:txBody>
          <a:bodyPr/>
          <a:lstStyle/>
          <a:p>
            <a:pPr algn="ctr" eaLnBrk="1" hangingPunct="1"/>
            <a:r>
              <a:rPr lang="en-US" sz="2000" dirty="0" smtClean="0"/>
              <a:t> Does aging have an effect on adult learning?</a:t>
            </a:r>
          </a:p>
        </p:txBody>
      </p:sp>
      <p:sp>
        <p:nvSpPr>
          <p:cNvPr id="15363" name="AutoShape 3">
            <a:hlinkClick r:id="rId4" action="ppaction://hlinksldjump"/>
          </p:cNvPr>
          <p:cNvSpPr>
            <a:spLocks noChangeArrowheads="1"/>
          </p:cNvSpPr>
          <p:nvPr/>
        </p:nvSpPr>
        <p:spPr bwMode="auto">
          <a:xfrm>
            <a:off x="1357290" y="1142984"/>
            <a:ext cx="5715040" cy="1214446"/>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rtl="0"/>
            <a:r>
              <a:rPr lang="en-US" dirty="0">
                <a:solidFill>
                  <a:schemeClr val="bg1"/>
                </a:solidFill>
              </a:rPr>
              <a:t>Click here to play the </a:t>
            </a:r>
            <a:br>
              <a:rPr lang="en-US" dirty="0">
                <a:solidFill>
                  <a:schemeClr val="bg1"/>
                </a:solidFill>
              </a:rPr>
            </a:br>
            <a:r>
              <a:rPr lang="en-US" dirty="0">
                <a:solidFill>
                  <a:schemeClr val="bg1"/>
                </a:solidFill>
              </a:rPr>
              <a:t>“I Want to be a Millionaire” </a:t>
            </a:r>
            <a:br>
              <a:rPr lang="en-US" dirty="0">
                <a:solidFill>
                  <a:schemeClr val="bg1"/>
                </a:solidFill>
              </a:rPr>
            </a:br>
            <a:r>
              <a:rPr lang="en-US" dirty="0">
                <a:solidFill>
                  <a:schemeClr val="bg1"/>
                </a:solidFill>
              </a:rPr>
              <a:t>(oops wrong game)</a:t>
            </a:r>
            <a:br>
              <a:rPr lang="en-US" dirty="0">
                <a:solidFill>
                  <a:schemeClr val="bg1"/>
                </a:solidFill>
              </a:rPr>
            </a:br>
            <a:r>
              <a:rPr lang="en-US" dirty="0">
                <a:solidFill>
                  <a:schemeClr val="bg1"/>
                </a:solidFill>
              </a:rPr>
              <a:t>“Adult Education </a:t>
            </a:r>
            <a:r>
              <a:rPr lang="en-US" dirty="0" smtClean="0">
                <a:solidFill>
                  <a:schemeClr val="bg1"/>
                </a:solidFill>
              </a:rPr>
              <a:t>and Aging Game”</a:t>
            </a:r>
            <a:endParaRPr lang="en-US" dirty="0">
              <a:solidFill>
                <a:schemeClr val="bg1"/>
              </a:solidFill>
            </a:endParaRPr>
          </a:p>
        </p:txBody>
      </p:sp>
      <p:sp>
        <p:nvSpPr>
          <p:cNvPr id="15364" name="Line 4"/>
          <p:cNvSpPr>
            <a:spLocks noChangeShapeType="1"/>
          </p:cNvSpPr>
          <p:nvPr/>
        </p:nvSpPr>
        <p:spPr bwMode="auto">
          <a:xfrm flipV="1">
            <a:off x="2928926" y="1142984"/>
            <a:ext cx="2328874" cy="52398"/>
          </a:xfrm>
          <a:prstGeom prst="line">
            <a:avLst/>
          </a:prstGeom>
          <a:noFill/>
          <a:ln w="9525">
            <a:solidFill>
              <a:srgbClr val="FF3300"/>
            </a:solidFill>
            <a:round/>
            <a:headEnd/>
            <a:tailEnd/>
          </a:ln>
        </p:spPr>
        <p:txBody>
          <a:bodyPr/>
          <a:lstStyle/>
          <a:p>
            <a:endParaRPr lang="ar-SA"/>
          </a:p>
        </p:txBody>
      </p:sp>
      <p:pic>
        <p:nvPicPr>
          <p:cNvPr id="271362" name="Picture 2" descr="http://ecx.images-amazon.com/images/I/51wTfDKpkaL._BO2,204,203,200_PIsitb-sticker-arrow-click,TopRight,35,-76_AA278_PIkin4,BottomRight,-66,22_AA300_SH20_OU01_.jpg"/>
          <p:cNvPicPr>
            <a:picLocks noChangeAspect="1" noChangeArrowheads="1"/>
          </p:cNvPicPr>
          <p:nvPr/>
        </p:nvPicPr>
        <p:blipFill>
          <a:blip r:embed="rId5" cstate="print"/>
          <a:srcRect l="18547" r="18952"/>
          <a:stretch>
            <a:fillRect/>
          </a:stretch>
        </p:blipFill>
        <p:spPr bwMode="auto">
          <a:xfrm>
            <a:off x="0" y="0"/>
            <a:ext cx="1012004" cy="714356"/>
          </a:xfrm>
          <a:prstGeom prst="rect">
            <a:avLst/>
          </a:prstGeom>
          <a:noFill/>
        </p:spPr>
      </p:pic>
      <p:sp>
        <p:nvSpPr>
          <p:cNvPr id="7" name="AutoShape 16">
            <a:hlinkClick r:id="" action="ppaction://noaction">
              <a:snd r:embed="rId1" name="dumdum.wav"/>
            </a:hlinkClick>
            <a:hlinkHover r:id="" action="ppaction://noaction">
              <a:snd r:embed="rId1" name="dumdum.wav"/>
            </a:hlinkHover>
          </p:cNvPr>
          <p:cNvSpPr>
            <a:spLocks noChangeArrowheads="1"/>
          </p:cNvSpPr>
          <p:nvPr/>
        </p:nvSpPr>
        <p:spPr bwMode="auto">
          <a:xfrm>
            <a:off x="2143108" y="3714752"/>
            <a:ext cx="4786346" cy="428628"/>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2400" dirty="0">
                <a:solidFill>
                  <a:schemeClr val="bg1"/>
                </a:solidFill>
              </a:rPr>
              <a:t>IQ in Adults</a:t>
            </a:r>
          </a:p>
        </p:txBody>
      </p:sp>
      <p:sp>
        <p:nvSpPr>
          <p:cNvPr id="8" name="AutoShape 15">
            <a:hlinkClick r:id="" action="ppaction://hlinkshowjump?jump=nextslide"/>
            <a:hlinkHover r:id="" action="ppaction://noaction">
              <a:snd r:embed="rId6" name="final_answer.wav"/>
            </a:hlinkHover>
          </p:cNvPr>
          <p:cNvSpPr>
            <a:spLocks noChangeArrowheads="1"/>
          </p:cNvSpPr>
          <p:nvPr/>
        </p:nvSpPr>
        <p:spPr bwMode="auto">
          <a:xfrm>
            <a:off x="4429124" y="4143380"/>
            <a:ext cx="3429024" cy="785818"/>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1600">
                <a:solidFill>
                  <a:schemeClr val="bg1"/>
                </a:solidFill>
              </a:rPr>
              <a:t>B. Increases about 1% a</a:t>
            </a:r>
            <a:br>
              <a:rPr lang="en-US" sz="1600">
                <a:solidFill>
                  <a:schemeClr val="bg1"/>
                </a:solidFill>
              </a:rPr>
            </a:br>
            <a:r>
              <a:rPr lang="en-US" sz="1600">
                <a:solidFill>
                  <a:schemeClr val="bg1"/>
                </a:solidFill>
              </a:rPr>
              <a:t>year until the age of 65.</a:t>
            </a:r>
          </a:p>
        </p:txBody>
      </p:sp>
      <p:sp>
        <p:nvSpPr>
          <p:cNvPr id="9" name="AutoShape 9">
            <a:hlinkClick r:id="" action="ppaction://hlinkshowjump?jump=nextslide"/>
            <a:hlinkHover r:id="" action="ppaction://noaction">
              <a:snd r:embed="rId6" name="final_answer.wav"/>
            </a:hlinkHover>
          </p:cNvPr>
          <p:cNvSpPr>
            <a:spLocks noChangeArrowheads="1"/>
          </p:cNvSpPr>
          <p:nvPr/>
        </p:nvSpPr>
        <p:spPr bwMode="auto">
          <a:xfrm>
            <a:off x="1214414" y="4143380"/>
            <a:ext cx="3357586" cy="785818"/>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1600">
                <a:solidFill>
                  <a:schemeClr val="bg1"/>
                </a:solidFill>
              </a:rPr>
              <a:t>A. Decreases about 1% a </a:t>
            </a:r>
            <a:br>
              <a:rPr lang="en-US" sz="1600">
                <a:solidFill>
                  <a:schemeClr val="bg1"/>
                </a:solidFill>
              </a:rPr>
            </a:br>
            <a:r>
              <a:rPr lang="en-US" sz="1600">
                <a:solidFill>
                  <a:schemeClr val="bg1"/>
                </a:solidFill>
              </a:rPr>
              <a:t>year after the age of 30.</a:t>
            </a:r>
          </a:p>
        </p:txBody>
      </p:sp>
      <p:sp>
        <p:nvSpPr>
          <p:cNvPr id="10" name="AutoShape 13">
            <a:hlinkClick r:id="" action="ppaction://hlinkshowjump?jump=nextslide"/>
            <a:hlinkHover r:id="" action="ppaction://noaction">
              <a:snd r:embed="rId6" name="final_answer.wav"/>
            </a:hlinkHover>
          </p:cNvPr>
          <p:cNvSpPr>
            <a:spLocks noChangeArrowheads="1"/>
          </p:cNvSpPr>
          <p:nvPr/>
        </p:nvSpPr>
        <p:spPr bwMode="auto">
          <a:xfrm>
            <a:off x="1214414" y="4929198"/>
            <a:ext cx="3429024" cy="785818"/>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1600">
                <a:solidFill>
                  <a:schemeClr val="bg1"/>
                </a:solidFill>
              </a:rPr>
              <a:t>C. Doesn’t materially </a:t>
            </a:r>
            <a:br>
              <a:rPr lang="en-US" sz="1600">
                <a:solidFill>
                  <a:schemeClr val="bg1"/>
                </a:solidFill>
              </a:rPr>
            </a:br>
            <a:r>
              <a:rPr lang="en-US" sz="1600">
                <a:solidFill>
                  <a:schemeClr val="bg1"/>
                </a:solidFill>
              </a:rPr>
              <a:t>change during adulthood</a:t>
            </a:r>
          </a:p>
        </p:txBody>
      </p:sp>
      <p:sp>
        <p:nvSpPr>
          <p:cNvPr id="11" name="AutoShape 14">
            <a:hlinkClick r:id="" action="ppaction://hlinkshowjump?jump=nextslide"/>
            <a:hlinkHover r:id="" action="ppaction://noaction">
              <a:snd r:embed="rId6" name="final_answer.wav"/>
            </a:hlinkHover>
          </p:cNvPr>
          <p:cNvSpPr>
            <a:spLocks noChangeArrowheads="1"/>
          </p:cNvSpPr>
          <p:nvPr/>
        </p:nvSpPr>
        <p:spPr bwMode="auto">
          <a:xfrm>
            <a:off x="4500562" y="4929198"/>
            <a:ext cx="3571900" cy="785818"/>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rtl="0"/>
            <a:r>
              <a:rPr lang="en-US" sz="1600" dirty="0">
                <a:solidFill>
                  <a:schemeClr val="bg1"/>
                </a:solidFill>
              </a:rPr>
              <a:t>D. Starts dropping off </a:t>
            </a:r>
            <a:br>
              <a:rPr lang="en-US" sz="1600" dirty="0">
                <a:solidFill>
                  <a:schemeClr val="bg1"/>
                </a:solidFill>
              </a:rPr>
            </a:br>
            <a:r>
              <a:rPr lang="en-US" sz="1600" dirty="0">
                <a:solidFill>
                  <a:schemeClr val="bg1"/>
                </a:solidFill>
              </a:rPr>
              <a:t>significantly after </a:t>
            </a:r>
            <a:r>
              <a:rPr lang="en-US" sz="1600" dirty="0" smtClean="0">
                <a:solidFill>
                  <a:schemeClr val="bg1"/>
                </a:solidFill>
              </a:rPr>
              <a:t>the age </a:t>
            </a:r>
            <a:r>
              <a:rPr lang="en-US" sz="1600" dirty="0">
                <a:solidFill>
                  <a:schemeClr val="bg1"/>
                </a:solidFill>
              </a:rPr>
              <a:t>of 65.</a:t>
            </a:r>
          </a:p>
        </p:txBody>
      </p:sp>
      <p:pic>
        <p:nvPicPr>
          <p:cNvPr id="12" name="Picture 8" descr="C:\AEE 523\mill_promo_cdgame2.gif"/>
          <p:cNvPicPr>
            <a:picLocks noChangeAspect="1" noChangeArrowheads="1"/>
          </p:cNvPicPr>
          <p:nvPr/>
        </p:nvPicPr>
        <p:blipFill>
          <a:blip r:embed="rId7" cstate="print"/>
          <a:srcRect/>
          <a:stretch>
            <a:fillRect/>
          </a:stretch>
        </p:blipFill>
        <p:spPr bwMode="auto">
          <a:xfrm>
            <a:off x="71406" y="6000768"/>
            <a:ext cx="785785" cy="795102"/>
          </a:xfrm>
          <a:prstGeom prst="rect">
            <a:avLst/>
          </a:prstGeom>
          <a:noFill/>
          <a:ln w="9525">
            <a:noFill/>
            <a:miter lim="800000"/>
            <a:headEnd/>
            <a:tailEnd/>
          </a:ln>
        </p:spPr>
      </p:pic>
      <p:pic>
        <p:nvPicPr>
          <p:cNvPr id="13" name="Picture 17">
            <a:hlinkClick r:id="" action="ppaction://media"/>
          </p:cNvPr>
          <p:cNvPicPr>
            <a:picLocks noRot="1" noChangeAspect="1" noChangeArrowheads="1"/>
          </p:cNvPicPr>
          <p:nvPr>
            <a:wavAudioFile r:embed="rId1" name="dumdum.wav"/>
          </p:nvPr>
        </p:nvPicPr>
        <p:blipFill>
          <a:blip r:embed="rId8" cstate="print"/>
          <a:srcRect/>
          <a:stretch>
            <a:fillRect/>
          </a:stretch>
        </p:blipFill>
        <p:spPr bwMode="auto">
          <a:xfrm>
            <a:off x="4000496" y="2357430"/>
            <a:ext cx="304800" cy="304800"/>
          </a:xfrm>
          <a:prstGeom prst="rect">
            <a:avLst/>
          </a:prstGeom>
          <a:noFill/>
          <a:ln w="9525">
            <a:noFill/>
            <a:miter lim="800000"/>
            <a:headEnd/>
            <a:tailEnd/>
          </a:ln>
        </p:spPr>
      </p:pic>
      <p:sp>
        <p:nvSpPr>
          <p:cNvPr id="14" name="Rectangle 4"/>
          <p:cNvSpPr txBox="1">
            <a:spLocks noChangeArrowheads="1"/>
          </p:cNvSpPr>
          <p:nvPr/>
        </p:nvSpPr>
        <p:spPr bwMode="auto">
          <a:xfrm>
            <a:off x="1071538" y="6215082"/>
            <a:ext cx="7715304" cy="428628"/>
          </a:xfrm>
          <a:prstGeom prst="rect">
            <a:avLst/>
          </a:prstGeom>
          <a:solidFill>
            <a:srgbClr val="7030A0"/>
          </a:solidFill>
          <a:ln>
            <a:headEnd/>
            <a:tailEn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1400" i="0" u="none" strike="noStrike" kern="0" normalizeH="0" baseline="0" noProof="0" smtClean="0">
                <a:ln w="18415" cmpd="sng">
                  <a:solidFill>
                    <a:srgbClr val="FFFFFF"/>
                  </a:solidFill>
                  <a:prstDash val="solid"/>
                </a:ln>
                <a:solidFill>
                  <a:schemeClr val="accent2">
                    <a:lumMod val="75000"/>
                  </a:schemeClr>
                </a:solidFill>
                <a:uLnTx/>
                <a:uFillTx/>
                <a:latin typeface="+mn-lt"/>
                <a:ea typeface="+mn-ea"/>
                <a:cs typeface="+mn-cs"/>
              </a:rPr>
              <a:t>The Correct Answer is C. </a:t>
            </a:r>
            <a:br>
              <a:rPr kumimoji="0" lang="en-US" sz="1400" i="0" u="none" strike="noStrike" kern="0" normalizeH="0" baseline="0" noProof="0" smtClean="0">
                <a:ln w="18415" cmpd="sng">
                  <a:solidFill>
                    <a:srgbClr val="FFFFFF"/>
                  </a:solidFill>
                  <a:prstDash val="solid"/>
                </a:ln>
                <a:solidFill>
                  <a:schemeClr val="accent2">
                    <a:lumMod val="75000"/>
                  </a:schemeClr>
                </a:solidFill>
                <a:uLnTx/>
                <a:uFillTx/>
                <a:latin typeface="+mn-lt"/>
                <a:ea typeface="+mn-ea"/>
                <a:cs typeface="+mn-cs"/>
              </a:rPr>
            </a:br>
            <a:r>
              <a:rPr kumimoji="0" lang="en-US" sz="1400" i="0" u="none" strike="noStrike" kern="0" normalizeH="0" baseline="0" noProof="0" smtClean="0">
                <a:ln w="18415" cmpd="sng">
                  <a:solidFill>
                    <a:srgbClr val="FFFFFF"/>
                  </a:solidFill>
                  <a:prstDash val="solid"/>
                </a:ln>
                <a:solidFill>
                  <a:schemeClr val="accent2">
                    <a:lumMod val="75000"/>
                  </a:schemeClr>
                </a:solidFill>
                <a:uLnTx/>
                <a:uFillTx/>
                <a:latin typeface="+mn-lt"/>
                <a:ea typeface="+mn-ea"/>
                <a:cs typeface="+mn-cs"/>
              </a:rPr>
              <a:t>Contrary to popular opinion, IQ doesn’t decline remarkably with age.                               </a:t>
            </a:r>
            <a:endParaRPr kumimoji="0" lang="en-US" sz="1400" i="0" u="none" strike="noStrike" kern="0" normalizeH="0" baseline="0" noProof="0" dirty="0" smtClean="0">
              <a:ln w="18415" cmpd="sng">
                <a:solidFill>
                  <a:srgbClr val="FFFFFF"/>
                </a:solidFill>
                <a:prstDash val="solid"/>
              </a:ln>
              <a:solidFill>
                <a:schemeClr val="accent2">
                  <a:lumMod val="75000"/>
                </a:schemeClr>
              </a:solidFill>
              <a:uLnTx/>
              <a:uFillTx/>
              <a:latin typeface="+mn-lt"/>
              <a:ea typeface="+mn-ea"/>
              <a:cs typeface="+mn-cs"/>
            </a:endParaRPr>
          </a:p>
        </p:txBody>
      </p:sp>
      <p:sp>
        <p:nvSpPr>
          <p:cNvPr id="15" name="مستطيل 14"/>
          <p:cNvSpPr/>
          <p:nvPr/>
        </p:nvSpPr>
        <p:spPr>
          <a:xfrm>
            <a:off x="3786182" y="5857892"/>
            <a:ext cx="1500198"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1600" dirty="0" smtClean="0"/>
              <a:t>Hide Answer !!</a:t>
            </a:r>
            <a:endParaRPr lang="ar-SA" sz="1600" dirty="0"/>
          </a:p>
        </p:txBody>
      </p:sp>
      <p:pic>
        <p:nvPicPr>
          <p:cNvPr id="16" name="Picture 2"/>
          <p:cNvPicPr>
            <a:picLocks noChangeAspect="1" noChangeArrowheads="1"/>
          </p:cNvPicPr>
          <p:nvPr/>
        </p:nvPicPr>
        <p:blipFill>
          <a:blip r:embed="rId9" cstate="print"/>
          <a:srcRect/>
          <a:stretch>
            <a:fillRect/>
          </a:stretch>
        </p:blipFill>
        <p:spPr bwMode="auto">
          <a:xfrm>
            <a:off x="3643306" y="2714620"/>
            <a:ext cx="1043508" cy="782631"/>
          </a:xfrm>
          <a:prstGeom prst="rect">
            <a:avLst/>
          </a:prstGeom>
          <a:noFill/>
          <a:ln w="9525">
            <a:noFill/>
            <a:miter lim="800000"/>
            <a:headEnd/>
            <a:tailEnd/>
          </a:ln>
          <a:effectLst/>
        </p:spPr>
      </p:pic>
      <p:pic>
        <p:nvPicPr>
          <p:cNvPr id="17" name="Picture 2" descr="brain-1.jpg.jpg"/>
          <p:cNvPicPr>
            <a:picLocks noChangeAspect="1" noChangeArrowheads="1"/>
          </p:cNvPicPr>
          <p:nvPr/>
        </p:nvPicPr>
        <p:blipFill>
          <a:blip r:embed="rId10" cstate="print"/>
          <a:srcRect/>
          <a:stretch>
            <a:fillRect/>
          </a:stretch>
        </p:blipFill>
        <p:spPr bwMode="auto">
          <a:xfrm>
            <a:off x="7929586" y="0"/>
            <a:ext cx="1143008" cy="857256"/>
          </a:xfrm>
          <a:prstGeom prst="rect">
            <a:avLst/>
          </a:prstGeom>
          <a:noFill/>
        </p:spPr>
      </p:pic>
      <p:sp>
        <p:nvSpPr>
          <p:cNvPr id="19" name="عنصر نائب للتاريخ 18"/>
          <p:cNvSpPr>
            <a:spLocks noGrp="1"/>
          </p:cNvSpPr>
          <p:nvPr>
            <p:ph type="dt" sz="half" idx="10"/>
          </p:nvPr>
        </p:nvSpPr>
        <p:spPr/>
        <p:txBody>
          <a:bodyPr/>
          <a:lstStyle/>
          <a:p>
            <a:pPr>
              <a:defRPr/>
            </a:pPr>
            <a:r>
              <a:rPr lang="ar-SA" smtClean="0"/>
              <a:t>JohaliMoHE2017</a:t>
            </a:r>
            <a:endParaRPr lang="en-US"/>
          </a:p>
        </p:txBody>
      </p:sp>
      <p:sp>
        <p:nvSpPr>
          <p:cNvPr id="20" name="عنصر نائب لرقم الشريحة 19"/>
          <p:cNvSpPr>
            <a:spLocks noGrp="1"/>
          </p:cNvSpPr>
          <p:nvPr>
            <p:ph type="sldNum" sz="quarter" idx="12"/>
          </p:nvPr>
        </p:nvSpPr>
        <p:spPr/>
        <p:txBody>
          <a:bodyPr/>
          <a:lstStyle/>
          <a:p>
            <a:pPr>
              <a:defRPr/>
            </a:pPr>
            <a:fld id="{978C93D2-0CD3-44E6-B74B-98515F7048D2}" type="slidenum">
              <a:rPr lang="ar-SA" smtClean="0"/>
              <a:pPr>
                <a:defRPr/>
              </a:pPr>
              <a:t>16</a:t>
            </a:fld>
            <a:endParaRPr lang="en-US"/>
          </a:p>
        </p:txBody>
      </p:sp>
      <p:sp>
        <p:nvSpPr>
          <p:cNvPr id="21" name="عنصر نائب للتذييل 20"/>
          <p:cNvSpPr>
            <a:spLocks noGrp="1"/>
          </p:cNvSpPr>
          <p:nvPr>
            <p:ph type="ftr" sz="quarter" idx="11"/>
          </p:nvPr>
        </p:nvSpPr>
        <p:spPr/>
        <p:txBody>
          <a:bodyPr/>
          <a:lstStyle/>
          <a:p>
            <a:pPr>
              <a:defRPr/>
            </a:pPr>
            <a:r>
              <a:rPr lang="en-US" smtClean="0"/>
              <a:t>CHS385</a:t>
            </a:r>
            <a:endParaRPr lang="en-US"/>
          </a:p>
        </p:txBody>
      </p:sp>
      <p:sp>
        <p:nvSpPr>
          <p:cNvPr id="22" name="Rectangle 1"/>
          <p:cNvSpPr>
            <a:spLocks noChangeArrowheads="1"/>
          </p:cNvSpPr>
          <p:nvPr/>
        </p:nvSpPr>
        <p:spPr bwMode="auto">
          <a:xfrm>
            <a:off x="1928794" y="71414"/>
            <a:ext cx="4500594" cy="276999"/>
          </a:xfrm>
          <a:prstGeom prst="rect">
            <a:avLst/>
          </a:prstGeom>
          <a:solidFill>
            <a:srgbClr val="FFFFFF"/>
          </a:solid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b="1" dirty="0" smtClean="0">
                <a:solidFill>
                  <a:srgbClr val="000000"/>
                </a:solidFill>
                <a:latin typeface="+mj-lt"/>
              </a:rPr>
              <a:t>D</a:t>
            </a:r>
            <a:r>
              <a:rPr kumimoji="0" lang="en-US" b="1" i="0" u="none" strike="noStrike" cap="none" normalizeH="0" baseline="0" dirty="0" smtClean="0">
                <a:ln>
                  <a:noFill/>
                </a:ln>
                <a:solidFill>
                  <a:srgbClr val="000000"/>
                </a:solidFill>
                <a:effectLst/>
                <a:latin typeface="+mj-lt"/>
                <a:cs typeface="Arial" pitchFamily="34" charset="0"/>
              </a:rPr>
              <a:t>iscover</a:t>
            </a:r>
            <a:r>
              <a:rPr kumimoji="0" lang="en-US" b="1" i="0" u="none" strike="noStrike" cap="none" normalizeH="0" dirty="0" smtClean="0">
                <a:ln>
                  <a:noFill/>
                </a:ln>
                <a:solidFill>
                  <a:srgbClr val="000000"/>
                </a:solidFill>
                <a:effectLst/>
                <a:latin typeface="+mj-lt"/>
                <a:cs typeface="Arial" pitchFamily="34" charset="0"/>
              </a:rPr>
              <a:t> </a:t>
            </a:r>
            <a:r>
              <a:rPr kumimoji="0" lang="ar-SA" b="1" i="0" u="none" strike="noStrike" cap="none" normalizeH="0" baseline="0" dirty="0" smtClean="0">
                <a:ln>
                  <a:noFill/>
                </a:ln>
                <a:solidFill>
                  <a:srgbClr val="000000"/>
                </a:solidFill>
                <a:effectLst/>
                <a:latin typeface="+mj-lt"/>
                <a:cs typeface="Arial" pitchFamily="34" charset="0"/>
              </a:rPr>
              <a:t>Characteristics</a:t>
            </a:r>
            <a:endParaRPr kumimoji="0" lang="ar-SA" b="0" i="0" u="none" strike="noStrike" cap="none" normalizeH="0" baseline="0" dirty="0" smtClean="0">
              <a:ln>
                <a:noFill/>
              </a:ln>
              <a:solidFill>
                <a:srgbClr val="000000"/>
              </a:solidFill>
              <a:effectLst/>
              <a:latin typeface="+mj-lt"/>
              <a:cs typeface="Arial" pitchFamily="34"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499"/>
                                          </p:stCondLst>
                                        </p:cTn>
                                        <p:tgtEl>
                                          <p:spTgt spid="8"/>
                                        </p:tgtEl>
                                        <p:attrNameLst>
                                          <p:attrName>style.visibility</p:attrName>
                                        </p:attrNameLst>
                                      </p:cBhvr>
                                      <p:to>
                                        <p:strVal val="visible"/>
                                      </p:to>
                                    </p:set>
                                  </p:childTnLst>
                                </p:cTn>
                              </p:par>
                            </p:childTnLst>
                          </p:cTn>
                        </p:par>
                        <p:par>
                          <p:cTn id="7" fill="hold">
                            <p:stCondLst>
                              <p:cond delay="1500"/>
                            </p:stCondLst>
                            <p:childTnLst>
                              <p:par>
                                <p:cTn id="8" presetID="1" presetClass="entr" presetSubtype="0" fill="hold" grpId="0" nodeType="afterEffect">
                                  <p:stCondLst>
                                    <p:cond delay="1000"/>
                                  </p:stCondLst>
                                  <p:childTnLst>
                                    <p:set>
                                      <p:cBhvr>
                                        <p:cTn id="9" dur="1" fill="hold">
                                          <p:stCondLst>
                                            <p:cond delay="499"/>
                                          </p:stCondLst>
                                        </p:cTn>
                                        <p:tgtEl>
                                          <p:spTgt spid="9"/>
                                        </p:tgtEl>
                                        <p:attrNameLst>
                                          <p:attrName>style.visibility</p:attrName>
                                        </p:attrNameLst>
                                      </p:cBhvr>
                                      <p:to>
                                        <p:strVal val="visible"/>
                                      </p:to>
                                    </p:set>
                                  </p:childTnLst>
                                </p:cTn>
                              </p:par>
                            </p:childTnLst>
                          </p:cTn>
                        </p:par>
                        <p:par>
                          <p:cTn id="10" fill="hold">
                            <p:stCondLst>
                              <p:cond delay="3000"/>
                            </p:stCondLst>
                            <p:childTnLst>
                              <p:par>
                                <p:cTn id="11" presetID="1" presetClass="entr" presetSubtype="0" fill="hold" grpId="0" nodeType="afterEffect">
                                  <p:stCondLst>
                                    <p:cond delay="1000"/>
                                  </p:stCondLst>
                                  <p:childTnLst>
                                    <p:set>
                                      <p:cBhvr>
                                        <p:cTn id="12" dur="1" fill="hold">
                                          <p:stCondLst>
                                            <p:cond delay="499"/>
                                          </p:stCondLst>
                                        </p:cTn>
                                        <p:tgtEl>
                                          <p:spTgt spid="10"/>
                                        </p:tgtEl>
                                        <p:attrNameLst>
                                          <p:attrName>style.visibility</p:attrName>
                                        </p:attrNameLst>
                                      </p:cBhvr>
                                      <p:to>
                                        <p:strVal val="visible"/>
                                      </p:to>
                                    </p:set>
                                  </p:childTnLst>
                                </p:cTn>
                              </p:par>
                            </p:childTnLst>
                          </p:cTn>
                        </p:par>
                        <p:par>
                          <p:cTn id="13" fill="hold">
                            <p:stCondLst>
                              <p:cond delay="4500"/>
                            </p:stCondLst>
                            <p:childTnLst>
                              <p:par>
                                <p:cTn id="14" presetID="1" presetClass="entr" presetSubtype="0" fill="hold" grpId="0" nodeType="afterEffect">
                                  <p:stCondLst>
                                    <p:cond delay="1000"/>
                                  </p:stCondLst>
                                  <p:childTnLst>
                                    <p:set>
                                      <p:cBhvr>
                                        <p:cTn id="15" dur="1" fill="hold">
                                          <p:stCondLst>
                                            <p:cond delay="499"/>
                                          </p:stCondLst>
                                        </p:cTn>
                                        <p:tgtEl>
                                          <p:spTgt spid="11"/>
                                        </p:tgtEl>
                                        <p:attrNameLst>
                                          <p:attrName>style.visibility</p:attrName>
                                        </p:attrNameLst>
                                      </p:cBhvr>
                                      <p:to>
                                        <p:strVal val="visible"/>
                                      </p:to>
                                    </p:set>
                                  </p:childTnLst>
                                </p:cTn>
                              </p:par>
                            </p:childTnLst>
                          </p:cTn>
                        </p:par>
                        <p:par>
                          <p:cTn id="16" fill="hold">
                            <p:stCondLst>
                              <p:cond delay="6000"/>
                            </p:stCondLst>
                            <p:childTnLst>
                              <p:par>
                                <p:cTn id="17" presetID="1" presetClass="mediacall" presetSubtype="0" fill="hold" nodeType="afterEffect">
                                  <p:stCondLst>
                                    <p:cond delay="0"/>
                                  </p:stCondLst>
                                  <p:childTnLst>
                                    <p:cmd type="call" cmd="playFrom(0.0)">
                                      <p:cBhvr>
                                        <p:cTn id="18" dur="4115"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childTnLst>
        </p:cTn>
      </p:par>
    </p:tnLst>
    <p:bldLst>
      <p:bldP spid="8" grpId="0" animBg="1" autoUpdateAnimBg="0"/>
      <p:bldP spid="9" grpId="0" animBg="1" autoUpdateAnimBg="0"/>
      <p:bldP spid="10" grpId="0" animBg="1" autoUpdateAnimBg="0"/>
      <p:bldP spid="11"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7" name="Rectangle 5"/>
          <p:cNvSpPr>
            <a:spLocks noGrp="1" noChangeArrowheads="1"/>
          </p:cNvSpPr>
          <p:nvPr>
            <p:ph type="body" idx="1"/>
          </p:nvPr>
        </p:nvSpPr>
        <p:spPr>
          <a:xfrm>
            <a:off x="857224" y="571480"/>
            <a:ext cx="7715304" cy="2500330"/>
          </a:xfrm>
        </p:spPr>
        <p:style>
          <a:lnRef idx="2">
            <a:schemeClr val="dk1"/>
          </a:lnRef>
          <a:fillRef idx="1">
            <a:schemeClr val="lt1"/>
          </a:fillRef>
          <a:effectRef idx="0">
            <a:schemeClr val="dk1"/>
          </a:effectRef>
          <a:fontRef idx="minor">
            <a:schemeClr val="dk1"/>
          </a:fontRef>
        </p:style>
        <p:txBody>
          <a:bodyPr/>
          <a:lstStyle/>
          <a:p>
            <a:pPr algn="just" rtl="0" eaLnBrk="1" hangingPunct="1"/>
            <a:r>
              <a:rPr lang="en-US" sz="2400" dirty="0" smtClean="0"/>
              <a:t>A group of 50 year olds were given IQ  tests that had taken 31 years earlier.  </a:t>
            </a:r>
          </a:p>
          <a:p>
            <a:pPr algn="just" rtl="0" eaLnBrk="1" hangingPunct="1"/>
            <a:r>
              <a:rPr lang="en-US" sz="2400" dirty="0" smtClean="0"/>
              <a:t>They made higher scores on every part except math reasoning.</a:t>
            </a:r>
          </a:p>
          <a:p>
            <a:pPr algn="just" rtl="0" eaLnBrk="1" hangingPunct="1"/>
            <a:r>
              <a:rPr lang="en-US" sz="2400" dirty="0" smtClean="0"/>
              <a:t>Wechsler found test scores increased until 35 then declined </a:t>
            </a:r>
            <a:r>
              <a:rPr lang="en-US" sz="2400" u="sng" dirty="0" smtClean="0"/>
              <a:t>very slowly</a:t>
            </a:r>
            <a:r>
              <a:rPr lang="en-US" sz="2400" dirty="0" smtClean="0"/>
              <a:t> after that.</a:t>
            </a:r>
          </a:p>
        </p:txBody>
      </p:sp>
      <p:sp>
        <p:nvSpPr>
          <p:cNvPr id="17412" name="AutoShape 6">
            <a:hlinkClick r:id="" action="ppaction://hlinkshowjump?jump=nextslide"/>
          </p:cNvPr>
          <p:cNvSpPr>
            <a:spLocks noChangeArrowheads="1"/>
          </p:cNvSpPr>
          <p:nvPr/>
        </p:nvSpPr>
        <p:spPr bwMode="auto">
          <a:xfrm>
            <a:off x="2571736" y="6162676"/>
            <a:ext cx="4491062" cy="338158"/>
          </a:xfrm>
          <a:prstGeom prst="flowChartPreparation">
            <a:avLst/>
          </a:prstGeom>
          <a:ln>
            <a:headEnd/>
            <a:tailEnd/>
          </a:ln>
        </p:spPr>
        <p:style>
          <a:lnRef idx="3">
            <a:schemeClr val="lt1"/>
          </a:lnRef>
          <a:fillRef idx="1">
            <a:schemeClr val="dk1"/>
          </a:fillRef>
          <a:effectRef idx="1">
            <a:schemeClr val="dk1"/>
          </a:effectRef>
          <a:fontRef idx="minor">
            <a:schemeClr val="lt1"/>
          </a:fontRef>
        </p:style>
        <p:txBody>
          <a:bodyPr wrap="none" anchor="ctr"/>
          <a:lstStyle/>
          <a:p>
            <a:pPr algn="ctr"/>
            <a:r>
              <a:rPr lang="en-US" sz="2000" dirty="0">
                <a:solidFill>
                  <a:schemeClr val="tx1"/>
                </a:solidFill>
              </a:rPr>
              <a:t>Next </a:t>
            </a:r>
            <a:r>
              <a:rPr lang="en-US" sz="2000" dirty="0" smtClean="0">
                <a:solidFill>
                  <a:schemeClr val="tx1"/>
                </a:solidFill>
              </a:rPr>
              <a:t>Question</a:t>
            </a:r>
            <a:endParaRPr lang="en-US" sz="2000" dirty="0">
              <a:solidFill>
                <a:schemeClr val="tx1"/>
              </a:solidFill>
            </a:endParaRPr>
          </a:p>
        </p:txBody>
      </p:sp>
      <p:sp>
        <p:nvSpPr>
          <p:cNvPr id="6" name="مستطيل 5"/>
          <p:cNvSpPr/>
          <p:nvPr/>
        </p:nvSpPr>
        <p:spPr>
          <a:xfrm>
            <a:off x="785786" y="4643446"/>
            <a:ext cx="7929618" cy="338554"/>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rtl="0"/>
            <a:r>
              <a:rPr lang="en-US" sz="1600" dirty="0" smtClean="0">
                <a:hlinkClick r:id="rId2"/>
              </a:rPr>
              <a:t>http://uk.askmen.com/money/body_and_mind_150/174_better_living.html</a:t>
            </a:r>
            <a:r>
              <a:rPr lang="en-US" sz="1600" dirty="0" smtClean="0"/>
              <a:t> </a:t>
            </a:r>
            <a:endParaRPr lang="ar-SA" sz="1600" dirty="0"/>
          </a:p>
        </p:txBody>
      </p:sp>
      <p:sp>
        <p:nvSpPr>
          <p:cNvPr id="7" name="مستطيل 6"/>
          <p:cNvSpPr/>
          <p:nvPr/>
        </p:nvSpPr>
        <p:spPr>
          <a:xfrm>
            <a:off x="2428860" y="3845486"/>
            <a:ext cx="4429156" cy="369332"/>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l" rtl="0"/>
            <a:r>
              <a:rPr lang="en-US" dirty="0" smtClean="0"/>
              <a:t>IQ = Intelligence Quotient (proportion)</a:t>
            </a:r>
          </a:p>
        </p:txBody>
      </p:sp>
      <p:sp>
        <p:nvSpPr>
          <p:cNvPr id="9" name="مستطيل 8"/>
          <p:cNvSpPr/>
          <p:nvPr/>
        </p:nvSpPr>
        <p:spPr>
          <a:xfrm>
            <a:off x="571472" y="5072074"/>
            <a:ext cx="8429716" cy="307777"/>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rtl="0"/>
            <a:r>
              <a:rPr lang="ar-SA" sz="1400" dirty="0" smtClean="0"/>
              <a:t> </a:t>
            </a:r>
            <a:r>
              <a:rPr lang="en-US" sz="1400" dirty="0" smtClean="0">
                <a:hlinkClick r:id="rId3"/>
              </a:rPr>
              <a:t>http://mentalhealthdaily.com/2013/04/24/11-ways-to-increase-your-iq-score-intelligence-quotient/</a:t>
            </a:r>
            <a:r>
              <a:rPr lang="en-US" sz="1400" dirty="0" smtClean="0"/>
              <a:t> </a:t>
            </a:r>
            <a:endParaRPr lang="ar-SA" sz="1400" dirty="0"/>
          </a:p>
        </p:txBody>
      </p:sp>
      <p:sp>
        <p:nvSpPr>
          <p:cNvPr id="10" name="مستطيل 9"/>
          <p:cNvSpPr/>
          <p:nvPr/>
        </p:nvSpPr>
        <p:spPr>
          <a:xfrm>
            <a:off x="928662" y="5429264"/>
            <a:ext cx="6858000" cy="369332"/>
          </a:xfrm>
          <a:prstGeom prst="rect">
            <a:avLst/>
          </a:prstGeom>
        </p:spPr>
        <p:txBody>
          <a:bodyPr wrap="square">
            <a:spAutoFit/>
          </a:bodyPr>
          <a:lstStyle/>
          <a:p>
            <a:r>
              <a:rPr lang="en-US" dirty="0" smtClean="0"/>
              <a:t>http://curiosity.discovery.com/question/can-you-increase-iq-score</a:t>
            </a:r>
            <a:endParaRPr lang="ar-SA" dirty="0"/>
          </a:p>
        </p:txBody>
      </p:sp>
      <p:sp>
        <p:nvSpPr>
          <p:cNvPr id="8" name="مستطيل 7"/>
          <p:cNvSpPr/>
          <p:nvPr/>
        </p:nvSpPr>
        <p:spPr>
          <a:xfrm>
            <a:off x="2071670" y="0"/>
            <a:ext cx="5214974"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1600" i="1" dirty="0" smtClean="0">
                <a:latin typeface="Arial Black" pitchFamily="34" charset="0"/>
              </a:rPr>
              <a:t>How People Learn  Through Age Stages </a:t>
            </a:r>
            <a:endParaRPr lang="ar-SA" sz="1600" dirty="0"/>
          </a:p>
        </p:txBody>
      </p:sp>
      <p:sp>
        <p:nvSpPr>
          <p:cNvPr id="11" name="عنصر نائب للتاريخ 10"/>
          <p:cNvSpPr>
            <a:spLocks noGrp="1"/>
          </p:cNvSpPr>
          <p:nvPr>
            <p:ph type="dt" sz="half" idx="10"/>
          </p:nvPr>
        </p:nvSpPr>
        <p:spPr/>
        <p:txBody>
          <a:bodyPr/>
          <a:lstStyle/>
          <a:p>
            <a:pPr>
              <a:defRPr/>
            </a:pPr>
            <a:r>
              <a:rPr lang="ar-SA" smtClean="0"/>
              <a:t>JohaliMoHE2017</a:t>
            </a:r>
            <a:endParaRPr lang="en-US"/>
          </a:p>
        </p:txBody>
      </p:sp>
      <p:sp>
        <p:nvSpPr>
          <p:cNvPr id="12" name="عنصر نائب لرقم الشريحة 11"/>
          <p:cNvSpPr>
            <a:spLocks noGrp="1"/>
          </p:cNvSpPr>
          <p:nvPr>
            <p:ph type="sldNum" sz="quarter" idx="12"/>
          </p:nvPr>
        </p:nvSpPr>
        <p:spPr/>
        <p:txBody>
          <a:bodyPr/>
          <a:lstStyle/>
          <a:p>
            <a:pPr>
              <a:defRPr/>
            </a:pPr>
            <a:fld id="{978C93D2-0CD3-44E6-B74B-98515F7048D2}" type="slidenum">
              <a:rPr lang="ar-SA" smtClean="0"/>
              <a:pPr>
                <a:defRPr/>
              </a:pPr>
              <a:t>17</a:t>
            </a:fld>
            <a:endParaRPr lang="en-US"/>
          </a:p>
        </p:txBody>
      </p:sp>
      <p:sp>
        <p:nvSpPr>
          <p:cNvPr id="13" name="عنصر نائب للتذييل 12"/>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19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19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19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descr="C:\AEE 523\mill_promo_cdgame2.gif"/>
          <p:cNvPicPr>
            <a:picLocks noChangeAspect="1" noChangeArrowheads="1"/>
          </p:cNvPicPr>
          <p:nvPr/>
        </p:nvPicPr>
        <p:blipFill>
          <a:blip r:embed="rId4" cstate="print"/>
          <a:srcRect/>
          <a:stretch>
            <a:fillRect/>
          </a:stretch>
        </p:blipFill>
        <p:spPr bwMode="auto">
          <a:xfrm>
            <a:off x="1" y="0"/>
            <a:ext cx="917788" cy="928670"/>
          </a:xfrm>
          <a:prstGeom prst="rect">
            <a:avLst/>
          </a:prstGeom>
          <a:noFill/>
          <a:ln w="9525">
            <a:noFill/>
            <a:miter lim="800000"/>
            <a:headEnd/>
            <a:tailEnd/>
          </a:ln>
        </p:spPr>
      </p:pic>
      <p:sp>
        <p:nvSpPr>
          <p:cNvPr id="45060" name="AutoShape 4">
            <a:hlinkClick r:id="" action="ppaction://hlinkshowjump?jump=nextslide"/>
            <a:hlinkHover r:id="" action="ppaction://noaction">
              <a:snd r:embed="rId5" name="final_answer.wav"/>
            </a:hlinkHover>
          </p:cNvPr>
          <p:cNvSpPr>
            <a:spLocks noChangeArrowheads="1"/>
          </p:cNvSpPr>
          <p:nvPr/>
        </p:nvSpPr>
        <p:spPr bwMode="auto">
          <a:xfrm>
            <a:off x="1142976" y="1071546"/>
            <a:ext cx="3500462" cy="642942"/>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1600">
                <a:solidFill>
                  <a:schemeClr val="bg1"/>
                </a:solidFill>
              </a:rPr>
              <a:t>A. Peaks around the age of 20.</a:t>
            </a:r>
          </a:p>
        </p:txBody>
      </p:sp>
      <p:sp>
        <p:nvSpPr>
          <p:cNvPr id="45061" name="AutoShape 5">
            <a:hlinkClick r:id="" action="ppaction://hlinkshowjump?jump=nextslide"/>
            <a:hlinkHover r:id="" action="ppaction://noaction">
              <a:snd r:embed="rId5" name="final_answer.wav"/>
            </a:hlinkHover>
          </p:cNvPr>
          <p:cNvSpPr>
            <a:spLocks noChangeArrowheads="1"/>
          </p:cNvSpPr>
          <p:nvPr/>
        </p:nvSpPr>
        <p:spPr bwMode="auto">
          <a:xfrm>
            <a:off x="1142976" y="1714488"/>
            <a:ext cx="3500462" cy="642942"/>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1600">
                <a:solidFill>
                  <a:schemeClr val="bg1"/>
                </a:solidFill>
              </a:rPr>
              <a:t>C. Peaks around the age of 40. </a:t>
            </a:r>
          </a:p>
        </p:txBody>
      </p:sp>
      <p:sp>
        <p:nvSpPr>
          <p:cNvPr id="45062" name="AutoShape 6">
            <a:hlinkClick r:id="" action="ppaction://hlinkshowjump?jump=nextslide"/>
            <a:hlinkHover r:id="" action="ppaction://noaction">
              <a:snd r:embed="rId5" name="final_answer.wav"/>
            </a:hlinkHover>
          </p:cNvPr>
          <p:cNvSpPr>
            <a:spLocks noChangeArrowheads="1"/>
          </p:cNvSpPr>
          <p:nvPr/>
        </p:nvSpPr>
        <p:spPr bwMode="auto">
          <a:xfrm>
            <a:off x="4572000" y="1714488"/>
            <a:ext cx="3643338" cy="642942"/>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1600">
                <a:solidFill>
                  <a:schemeClr val="bg1"/>
                </a:solidFill>
              </a:rPr>
              <a:t>D. Peaks around the age of 50</a:t>
            </a:r>
          </a:p>
        </p:txBody>
      </p:sp>
      <p:sp>
        <p:nvSpPr>
          <p:cNvPr id="45063" name="AutoShape 7">
            <a:hlinkClick r:id="" action="ppaction://hlinkshowjump?jump=nextslide"/>
            <a:hlinkHover r:id="" action="ppaction://noaction">
              <a:snd r:embed="rId5" name="final_answer.wav"/>
            </a:hlinkHover>
          </p:cNvPr>
          <p:cNvSpPr>
            <a:spLocks noChangeArrowheads="1"/>
          </p:cNvSpPr>
          <p:nvPr/>
        </p:nvSpPr>
        <p:spPr bwMode="auto">
          <a:xfrm>
            <a:off x="4576762" y="1071546"/>
            <a:ext cx="3424262" cy="642942"/>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1600">
                <a:solidFill>
                  <a:schemeClr val="bg1"/>
                </a:solidFill>
              </a:rPr>
              <a:t>B. Peaks around the age of 30.</a:t>
            </a:r>
          </a:p>
        </p:txBody>
      </p:sp>
      <p:sp>
        <p:nvSpPr>
          <p:cNvPr id="18440" name="AutoShape 8">
            <a:hlinkClick r:id="" action="ppaction://noaction">
              <a:snd r:embed="rId2" name="dumdum.wav"/>
            </a:hlinkClick>
            <a:hlinkHover r:id="" action="ppaction://noaction">
              <a:snd r:embed="rId2" name="dumdum.wav"/>
            </a:hlinkHover>
          </p:cNvPr>
          <p:cNvSpPr>
            <a:spLocks noChangeArrowheads="1"/>
          </p:cNvSpPr>
          <p:nvPr/>
        </p:nvSpPr>
        <p:spPr bwMode="auto">
          <a:xfrm>
            <a:off x="2143108" y="571480"/>
            <a:ext cx="4929222" cy="500066"/>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2000" b="1">
                <a:solidFill>
                  <a:schemeClr val="bg1"/>
                </a:solidFill>
              </a:rPr>
              <a:t>Physical Strength in Adults</a:t>
            </a:r>
          </a:p>
        </p:txBody>
      </p:sp>
      <p:pic>
        <p:nvPicPr>
          <p:cNvPr id="45065" name="Picture 9">
            <a:hlinkClick r:id="" action="ppaction://media"/>
          </p:cNvPr>
          <p:cNvPicPr>
            <a:picLocks noRot="1" noChangeAspect="1" noChangeArrowheads="1"/>
          </p:cNvPicPr>
          <p:nvPr>
            <a:wavAudioFile r:embed="rId2" name="dumdum.wav"/>
          </p:nvPr>
        </p:nvPicPr>
        <p:blipFill>
          <a:blip r:embed="rId6" cstate="print"/>
          <a:srcRect/>
          <a:stretch>
            <a:fillRect/>
          </a:stretch>
        </p:blipFill>
        <p:spPr bwMode="auto">
          <a:xfrm>
            <a:off x="1285852" y="214290"/>
            <a:ext cx="304800" cy="304800"/>
          </a:xfrm>
          <a:prstGeom prst="rect">
            <a:avLst/>
          </a:prstGeom>
          <a:noFill/>
          <a:ln w="9525">
            <a:noFill/>
            <a:miter lim="800000"/>
            <a:headEnd/>
            <a:tailEnd/>
          </a:ln>
        </p:spPr>
      </p:pic>
      <p:sp>
        <p:nvSpPr>
          <p:cNvPr id="10" name="Rectangle 4"/>
          <p:cNvSpPr>
            <a:spLocks noGrp="1" noChangeArrowheads="1"/>
          </p:cNvSpPr>
          <p:nvPr>
            <p:ph type="title"/>
          </p:nvPr>
        </p:nvSpPr>
        <p:spPr>
          <a:xfrm>
            <a:off x="1259632" y="2928934"/>
            <a:ext cx="6669954" cy="500066"/>
          </a:xfrm>
          <a:solidFill>
            <a:schemeClr val="bg1"/>
          </a:solidFill>
          <a:ln>
            <a:solidFill>
              <a:schemeClr val="accent2">
                <a:lumMod val="60000"/>
                <a:lumOff val="40000"/>
              </a:schemeClr>
            </a:solidFill>
          </a:ln>
        </p:spPr>
        <p:style>
          <a:lnRef idx="2">
            <a:schemeClr val="accent3"/>
          </a:lnRef>
          <a:fillRef idx="1">
            <a:schemeClr val="lt1"/>
          </a:fillRef>
          <a:effectRef idx="0">
            <a:schemeClr val="accent3"/>
          </a:effectRef>
          <a:fontRef idx="minor">
            <a:schemeClr val="dk1"/>
          </a:fontRef>
        </p:style>
        <p:txBody>
          <a:bodyPr/>
          <a:lstStyle/>
          <a:p>
            <a:pPr algn="l" eaLnBrk="1" hangingPunct="1"/>
            <a:r>
              <a:rPr lang="en-US" sz="1600" b="0" dirty="0" smtClean="0">
                <a:ln w="18415" cmpd="sng">
                  <a:solidFill>
                    <a:srgbClr val="FFFFFF"/>
                  </a:solidFill>
                  <a:prstDash val="solid"/>
                </a:ln>
                <a:solidFill>
                  <a:srgbClr val="FFFFFF"/>
                </a:solidFill>
                <a:effectLst/>
              </a:rPr>
              <a:t>The Correct Answer is B.</a:t>
            </a:r>
            <a:br>
              <a:rPr lang="en-US" sz="1600" b="0" dirty="0" smtClean="0">
                <a:ln w="18415" cmpd="sng">
                  <a:solidFill>
                    <a:srgbClr val="FFFFFF"/>
                  </a:solidFill>
                  <a:prstDash val="solid"/>
                </a:ln>
                <a:solidFill>
                  <a:srgbClr val="FFFFFF"/>
                </a:solidFill>
                <a:effectLst/>
              </a:rPr>
            </a:br>
            <a:r>
              <a:rPr lang="en-US" sz="1600" b="0" dirty="0" smtClean="0">
                <a:ln w="18415" cmpd="sng">
                  <a:solidFill>
                    <a:srgbClr val="FFFFFF"/>
                  </a:solidFill>
                  <a:prstDash val="solid"/>
                </a:ln>
                <a:solidFill>
                  <a:srgbClr val="FFFFFF"/>
                </a:solidFill>
                <a:effectLst/>
              </a:rPr>
              <a:t>Physical strength reaches a peak around the age of 30.</a:t>
            </a:r>
          </a:p>
        </p:txBody>
      </p:sp>
      <p:sp>
        <p:nvSpPr>
          <p:cNvPr id="11" name="مستطيل 10"/>
          <p:cNvSpPr/>
          <p:nvPr/>
        </p:nvSpPr>
        <p:spPr>
          <a:xfrm>
            <a:off x="3929058" y="2518942"/>
            <a:ext cx="1500198"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1600" dirty="0" smtClean="0"/>
              <a:t>Hide Answer !!</a:t>
            </a:r>
            <a:endParaRPr lang="ar-SA" sz="1600" dirty="0"/>
          </a:p>
        </p:txBody>
      </p:sp>
      <p:graphicFrame>
        <p:nvGraphicFramePr>
          <p:cNvPr id="319489" name="Object 7"/>
          <p:cNvGraphicFramePr>
            <a:graphicFrameLocks noChangeAspect="1"/>
          </p:cNvGraphicFramePr>
          <p:nvPr/>
        </p:nvGraphicFramePr>
        <p:xfrm>
          <a:off x="8143900" y="97147"/>
          <a:ext cx="965230" cy="1188713"/>
        </p:xfrm>
        <a:graphic>
          <a:graphicData uri="http://schemas.openxmlformats.org/presentationml/2006/ole">
            <p:oleObj spid="_x0000_s319489" name="Clip" r:id="rId7" imgW="823680" imgH="1199160" progId="">
              <p:embed/>
            </p:oleObj>
          </a:graphicData>
        </a:graphic>
      </p:graphicFrame>
      <p:sp>
        <p:nvSpPr>
          <p:cNvPr id="13" name="Rectangle 5"/>
          <p:cNvSpPr txBox="1">
            <a:spLocks noChangeArrowheads="1"/>
          </p:cNvSpPr>
          <p:nvPr/>
        </p:nvSpPr>
        <p:spPr>
          <a:xfrm>
            <a:off x="642910" y="3571876"/>
            <a:ext cx="8058152" cy="2357454"/>
          </a:xfrm>
          <a:prstGeom prst="rect">
            <a:avLst/>
          </a:prstGeom>
        </p:spPr>
        <p:style>
          <a:lnRef idx="2">
            <a:schemeClr val="dk1"/>
          </a:lnRef>
          <a:fillRef idx="1">
            <a:schemeClr val="lt1"/>
          </a:fillRef>
          <a:effectRef idx="0">
            <a:schemeClr val="dk1"/>
          </a:effectRef>
          <a:fontRef idx="minor">
            <a:schemeClr val="dk1"/>
          </a:fontRef>
        </p:style>
        <p:txBody>
          <a:bodyPr/>
          <a:lstStyle/>
          <a:p>
            <a:pPr marL="342900" marR="0" lvl="0" indent="-342900"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kumimoji="0" lang="en-US" sz="2000" b="0" i="0" u="none" strike="noStrike" kern="0" cap="none" spc="0" normalizeH="0" baseline="0" noProof="0" dirty="0" smtClean="0">
                <a:ln>
                  <a:noFill/>
                </a:ln>
                <a:solidFill>
                  <a:schemeClr val="dk1"/>
                </a:solidFill>
                <a:effectLst/>
                <a:uLnTx/>
                <a:uFillTx/>
                <a:latin typeface="+mn-lt"/>
                <a:ea typeface="+mn-ea"/>
                <a:cs typeface="+mn-cs"/>
              </a:rPr>
              <a:t>In England, Galton set up a booth at a National Fair and tested over 7,000 people for physical strength, his research and later research reveals 30 is the peak.</a:t>
            </a:r>
          </a:p>
          <a:p>
            <a:pPr marL="342900" marR="0" lvl="0" indent="-342900" algn="just" defTabSz="914400" rtl="0" eaLnBrk="1" fontAlgn="base" latinLnBrk="0" hangingPunct="1">
              <a:lnSpc>
                <a:spcPct val="100000"/>
              </a:lnSpc>
              <a:spcBef>
                <a:spcPct val="20000"/>
              </a:spcBef>
              <a:spcAft>
                <a:spcPct val="0"/>
              </a:spcAft>
              <a:buClr>
                <a:schemeClr val="hlink"/>
              </a:buClr>
              <a:buSzTx/>
              <a:tabLst/>
              <a:defRPr/>
            </a:pPr>
            <a:endParaRPr kumimoji="0" lang="en-US" sz="2000" b="0" i="0" u="none" strike="noStrike" kern="0" cap="none" spc="0" normalizeH="0" baseline="0" noProof="0" dirty="0" smtClean="0">
              <a:ln>
                <a:noFill/>
              </a:ln>
              <a:solidFill>
                <a:schemeClr val="dk1"/>
              </a:solidFill>
              <a:effectLst/>
              <a:uLnTx/>
              <a:uFillTx/>
              <a:latin typeface="+mn-lt"/>
              <a:ea typeface="+mn-ea"/>
              <a:cs typeface="+mn-cs"/>
            </a:endParaRPr>
          </a:p>
          <a:p>
            <a:pPr marL="342900" marR="0" lvl="0" indent="-342900" algn="just"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kumimoji="0" lang="en-US" sz="2000" b="0" i="0" u="none" strike="noStrike" kern="0" cap="none" spc="0" normalizeH="0" baseline="0" noProof="0" dirty="0" smtClean="0">
                <a:ln>
                  <a:noFill/>
                </a:ln>
                <a:solidFill>
                  <a:schemeClr val="dk1"/>
                </a:solidFill>
                <a:effectLst/>
                <a:uLnTx/>
                <a:uFillTx/>
                <a:latin typeface="+mn-lt"/>
                <a:ea typeface="+mn-ea"/>
                <a:cs typeface="+mn-cs"/>
              </a:rPr>
              <a:t>However, physical strength declines slowly. Research at Harvard found physical strength dropped dramatically between 70 and 75.</a:t>
            </a:r>
          </a:p>
        </p:txBody>
      </p:sp>
      <p:sp>
        <p:nvSpPr>
          <p:cNvPr id="14" name="AutoShape 6">
            <a:hlinkClick r:id="" action="ppaction://hlinkshowjump?jump=nextslide"/>
          </p:cNvPr>
          <p:cNvSpPr>
            <a:spLocks noChangeArrowheads="1"/>
          </p:cNvSpPr>
          <p:nvPr/>
        </p:nvSpPr>
        <p:spPr bwMode="auto">
          <a:xfrm>
            <a:off x="2786050" y="6357958"/>
            <a:ext cx="4800600" cy="266720"/>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1600">
                <a:solidFill>
                  <a:schemeClr val="bg1"/>
                </a:solidFill>
              </a:rPr>
              <a:t>Next Question</a:t>
            </a:r>
          </a:p>
        </p:txBody>
      </p:sp>
      <p:sp>
        <p:nvSpPr>
          <p:cNvPr id="15" name="مستطيل 14"/>
          <p:cNvSpPr/>
          <p:nvPr/>
        </p:nvSpPr>
        <p:spPr>
          <a:xfrm>
            <a:off x="2071670" y="0"/>
            <a:ext cx="5214974"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1600" i="1" dirty="0" smtClean="0">
                <a:latin typeface="Arial Black" pitchFamily="34" charset="0"/>
              </a:rPr>
              <a:t>How People Learn  Through Age Stages </a:t>
            </a:r>
            <a:endParaRPr lang="ar-SA" sz="1600" dirty="0"/>
          </a:p>
        </p:txBody>
      </p:sp>
      <p:sp>
        <p:nvSpPr>
          <p:cNvPr id="16" name="عنصر نائب للتاريخ 15"/>
          <p:cNvSpPr>
            <a:spLocks noGrp="1"/>
          </p:cNvSpPr>
          <p:nvPr>
            <p:ph type="dt" sz="half" idx="10"/>
          </p:nvPr>
        </p:nvSpPr>
        <p:spPr/>
        <p:txBody>
          <a:bodyPr/>
          <a:lstStyle/>
          <a:p>
            <a:pPr>
              <a:defRPr/>
            </a:pPr>
            <a:r>
              <a:rPr lang="ar-SA" smtClean="0"/>
              <a:t>JohaliMoHE2017</a:t>
            </a:r>
            <a:endParaRPr lang="en-US"/>
          </a:p>
        </p:txBody>
      </p:sp>
      <p:sp>
        <p:nvSpPr>
          <p:cNvPr id="17" name="عنصر نائب لرقم الشريحة 16"/>
          <p:cNvSpPr>
            <a:spLocks noGrp="1"/>
          </p:cNvSpPr>
          <p:nvPr>
            <p:ph type="sldNum" sz="quarter" idx="12"/>
          </p:nvPr>
        </p:nvSpPr>
        <p:spPr/>
        <p:txBody>
          <a:bodyPr/>
          <a:lstStyle/>
          <a:p>
            <a:pPr>
              <a:defRPr/>
            </a:pPr>
            <a:fld id="{F7F2E110-DCE5-4B4A-B952-455D71428BD0}" type="slidenum">
              <a:rPr lang="ar-SA" smtClean="0"/>
              <a:pPr>
                <a:defRPr/>
              </a:pPr>
              <a:t>18</a:t>
            </a:fld>
            <a:endParaRPr lang="en-US"/>
          </a:p>
        </p:txBody>
      </p:sp>
      <p:sp>
        <p:nvSpPr>
          <p:cNvPr id="18" name="عنصر نائب للتذييل 17"/>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15" fill="hold"/>
                                        <p:tgtEl>
                                          <p:spTgt spid="45065"/>
                                        </p:tgtEl>
                                      </p:cBhvr>
                                    </p:cmd>
                                  </p:childTnLst>
                                </p:cTn>
                              </p:par>
                            </p:childTnLst>
                          </p:cTn>
                        </p:par>
                        <p:par>
                          <p:cTn id="7" fill="hold">
                            <p:stCondLst>
                              <p:cond delay="4115"/>
                            </p:stCondLst>
                            <p:childTnLst>
                              <p:par>
                                <p:cTn id="8" presetID="1" presetClass="entr" presetSubtype="0" fill="hold" grpId="0" nodeType="afterEffect">
                                  <p:stCondLst>
                                    <p:cond delay="1000"/>
                                  </p:stCondLst>
                                  <p:childTnLst>
                                    <p:set>
                                      <p:cBhvr>
                                        <p:cTn id="9" dur="1" fill="hold">
                                          <p:stCondLst>
                                            <p:cond delay="499"/>
                                          </p:stCondLst>
                                        </p:cTn>
                                        <p:tgtEl>
                                          <p:spTgt spid="45060"/>
                                        </p:tgtEl>
                                        <p:attrNameLst>
                                          <p:attrName>style.visibility</p:attrName>
                                        </p:attrNameLst>
                                      </p:cBhvr>
                                      <p:to>
                                        <p:strVal val="visible"/>
                                      </p:to>
                                    </p:set>
                                  </p:childTnLst>
                                </p:cTn>
                              </p:par>
                            </p:childTnLst>
                          </p:cTn>
                        </p:par>
                        <p:par>
                          <p:cTn id="10" fill="hold">
                            <p:stCondLst>
                              <p:cond delay="5615"/>
                            </p:stCondLst>
                            <p:childTnLst>
                              <p:par>
                                <p:cTn id="11" presetID="1" presetClass="entr" presetSubtype="0" fill="hold" grpId="0" nodeType="afterEffect">
                                  <p:stCondLst>
                                    <p:cond delay="1000"/>
                                  </p:stCondLst>
                                  <p:childTnLst>
                                    <p:set>
                                      <p:cBhvr>
                                        <p:cTn id="12" dur="1" fill="hold">
                                          <p:stCondLst>
                                            <p:cond delay="499"/>
                                          </p:stCondLst>
                                        </p:cTn>
                                        <p:tgtEl>
                                          <p:spTgt spid="45063"/>
                                        </p:tgtEl>
                                        <p:attrNameLst>
                                          <p:attrName>style.visibility</p:attrName>
                                        </p:attrNameLst>
                                      </p:cBhvr>
                                      <p:to>
                                        <p:strVal val="visible"/>
                                      </p:to>
                                    </p:set>
                                  </p:childTnLst>
                                </p:cTn>
                              </p:par>
                            </p:childTnLst>
                          </p:cTn>
                        </p:par>
                        <p:par>
                          <p:cTn id="13" fill="hold">
                            <p:stCondLst>
                              <p:cond delay="7115"/>
                            </p:stCondLst>
                            <p:childTnLst>
                              <p:par>
                                <p:cTn id="14" presetID="1" presetClass="entr" presetSubtype="0" fill="hold" grpId="0" nodeType="afterEffect">
                                  <p:stCondLst>
                                    <p:cond delay="1000"/>
                                  </p:stCondLst>
                                  <p:childTnLst>
                                    <p:set>
                                      <p:cBhvr>
                                        <p:cTn id="15" dur="1" fill="hold">
                                          <p:stCondLst>
                                            <p:cond delay="499"/>
                                          </p:stCondLst>
                                        </p:cTn>
                                        <p:tgtEl>
                                          <p:spTgt spid="45061"/>
                                        </p:tgtEl>
                                        <p:attrNameLst>
                                          <p:attrName>style.visibility</p:attrName>
                                        </p:attrNameLst>
                                      </p:cBhvr>
                                      <p:to>
                                        <p:strVal val="visible"/>
                                      </p:to>
                                    </p:set>
                                  </p:childTnLst>
                                </p:cTn>
                              </p:par>
                            </p:childTnLst>
                          </p:cTn>
                        </p:par>
                        <p:par>
                          <p:cTn id="16" fill="hold">
                            <p:stCondLst>
                              <p:cond delay="8615"/>
                            </p:stCondLst>
                            <p:childTnLst>
                              <p:par>
                                <p:cTn id="17" presetID="1" presetClass="entr" presetSubtype="0" fill="hold" grpId="0" nodeType="afterEffect">
                                  <p:stCondLst>
                                    <p:cond delay="1000"/>
                                  </p:stCondLst>
                                  <p:childTnLst>
                                    <p:set>
                                      <p:cBhvr>
                                        <p:cTn id="18" dur="1" fill="hold">
                                          <p:stCondLst>
                                            <p:cond delay="499"/>
                                          </p:stCondLst>
                                        </p:cTn>
                                        <p:tgtEl>
                                          <p:spTgt spid="4506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45065"/>
                </p:tgtEl>
              </p:cMediaNode>
            </p:audio>
          </p:childTnLst>
        </p:cTn>
      </p:par>
    </p:tnLst>
    <p:bldLst>
      <p:bldP spid="45060" grpId="0" animBg="1" autoUpdateAnimBg="0"/>
      <p:bldP spid="45061" grpId="0" animBg="1" autoUpdateAnimBg="0"/>
      <p:bldP spid="45062" grpId="0" animBg="1" autoUpdateAnimBg="0"/>
      <p:bldP spid="45063" grpId="0" animBg="1" autoUpdateAnimBg="0"/>
      <p:bldP spid="13"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descr="C:\AEE 523\mill_promo_cdgame2.gif"/>
          <p:cNvPicPr>
            <a:picLocks noChangeAspect="1" noChangeArrowheads="1"/>
          </p:cNvPicPr>
          <p:nvPr/>
        </p:nvPicPr>
        <p:blipFill>
          <a:blip r:embed="rId4" cstate="print"/>
          <a:srcRect/>
          <a:stretch>
            <a:fillRect/>
          </a:stretch>
        </p:blipFill>
        <p:spPr bwMode="auto">
          <a:xfrm>
            <a:off x="-32" y="6207467"/>
            <a:ext cx="642910" cy="650533"/>
          </a:xfrm>
          <a:prstGeom prst="rect">
            <a:avLst/>
          </a:prstGeom>
          <a:noFill/>
          <a:ln w="9525">
            <a:noFill/>
            <a:miter lim="800000"/>
            <a:headEnd/>
            <a:tailEnd/>
          </a:ln>
        </p:spPr>
      </p:pic>
      <p:sp>
        <p:nvSpPr>
          <p:cNvPr id="47108" name="AutoShape 4">
            <a:hlinkClick r:id="" action="ppaction://hlinkshowjump?jump=nextslide"/>
            <a:hlinkHover r:id="" action="ppaction://noaction">
              <a:snd r:embed="rId5" name="final_answer.wav"/>
            </a:hlinkHover>
          </p:cNvPr>
          <p:cNvSpPr>
            <a:spLocks noChangeArrowheads="1"/>
          </p:cNvSpPr>
          <p:nvPr/>
        </p:nvSpPr>
        <p:spPr bwMode="auto">
          <a:xfrm>
            <a:off x="1357290" y="2285992"/>
            <a:ext cx="3143272" cy="714380"/>
          </a:xfrm>
          <a:prstGeom prst="flowChartPreparation">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a:r>
              <a:rPr lang="en-US">
                <a:solidFill>
                  <a:schemeClr val="bg1"/>
                </a:solidFill>
              </a:rPr>
              <a:t>A. In youth.</a:t>
            </a:r>
          </a:p>
        </p:txBody>
      </p:sp>
      <p:sp>
        <p:nvSpPr>
          <p:cNvPr id="47109" name="AutoShape 5">
            <a:hlinkClick r:id="" action="ppaction://hlinkshowjump?jump=nextslide"/>
            <a:hlinkHover r:id="" action="ppaction://noaction">
              <a:snd r:embed="rId5" name="final_answer.wav"/>
            </a:hlinkHover>
          </p:cNvPr>
          <p:cNvSpPr>
            <a:spLocks noChangeArrowheads="1"/>
          </p:cNvSpPr>
          <p:nvPr/>
        </p:nvSpPr>
        <p:spPr bwMode="auto">
          <a:xfrm>
            <a:off x="1285852" y="3000372"/>
            <a:ext cx="3357586" cy="642942"/>
          </a:xfrm>
          <a:prstGeom prst="flowChartPreparation">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US">
                <a:solidFill>
                  <a:schemeClr val="bg1"/>
                </a:solidFill>
              </a:rPr>
              <a:t>C. In both youth and adults. </a:t>
            </a:r>
          </a:p>
        </p:txBody>
      </p:sp>
      <p:sp>
        <p:nvSpPr>
          <p:cNvPr id="47110" name="AutoShape 6">
            <a:hlinkClick r:id="" action="ppaction://hlinkshowjump?jump=nextslide"/>
            <a:hlinkHover r:id="" action="ppaction://noaction">
              <a:snd r:embed="rId5" name="final_answer.wav"/>
            </a:hlinkHover>
          </p:cNvPr>
          <p:cNvSpPr>
            <a:spLocks noChangeArrowheads="1"/>
          </p:cNvSpPr>
          <p:nvPr/>
        </p:nvSpPr>
        <p:spPr bwMode="auto">
          <a:xfrm>
            <a:off x="4500562" y="3000372"/>
            <a:ext cx="3286148" cy="642942"/>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dirty="0">
                <a:solidFill>
                  <a:schemeClr val="bg1"/>
                </a:solidFill>
              </a:rPr>
              <a:t>D. In neither youth</a:t>
            </a:r>
            <a:br>
              <a:rPr lang="en-US" dirty="0">
                <a:solidFill>
                  <a:schemeClr val="bg1"/>
                </a:solidFill>
              </a:rPr>
            </a:br>
            <a:r>
              <a:rPr lang="en-US" dirty="0">
                <a:solidFill>
                  <a:schemeClr val="bg1"/>
                </a:solidFill>
              </a:rPr>
              <a:t> or adults</a:t>
            </a:r>
          </a:p>
        </p:txBody>
      </p:sp>
      <p:sp>
        <p:nvSpPr>
          <p:cNvPr id="47111" name="AutoShape 7">
            <a:hlinkClick r:id="" action="ppaction://hlinkshowjump?jump=nextslide"/>
            <a:hlinkHover r:id="" action="ppaction://noaction">
              <a:snd r:embed="rId5" name="final_answer.wav"/>
            </a:hlinkHover>
          </p:cNvPr>
          <p:cNvSpPr>
            <a:spLocks noChangeArrowheads="1"/>
          </p:cNvSpPr>
          <p:nvPr/>
        </p:nvSpPr>
        <p:spPr bwMode="auto">
          <a:xfrm>
            <a:off x="4500562" y="2285992"/>
            <a:ext cx="3357586" cy="642942"/>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a:solidFill>
                  <a:schemeClr val="bg1"/>
                </a:solidFill>
              </a:rPr>
              <a:t>B. In adults.</a:t>
            </a:r>
          </a:p>
        </p:txBody>
      </p:sp>
      <p:sp>
        <p:nvSpPr>
          <p:cNvPr id="19464" name="AutoShape 8">
            <a:hlinkClick r:id="" action="ppaction://noaction">
              <a:snd r:embed="rId1" name="dumdum.wav"/>
            </a:hlinkClick>
            <a:hlinkHover r:id="" action="ppaction://noaction">
              <a:snd r:embed="rId1" name="dumdum.wav"/>
            </a:hlinkHover>
          </p:cNvPr>
          <p:cNvSpPr>
            <a:spLocks noChangeArrowheads="1"/>
          </p:cNvSpPr>
          <p:nvPr/>
        </p:nvSpPr>
        <p:spPr bwMode="auto">
          <a:xfrm>
            <a:off x="1643042" y="1643050"/>
            <a:ext cx="6143668" cy="642942"/>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dirty="0">
                <a:solidFill>
                  <a:schemeClr val="bg1"/>
                </a:solidFill>
              </a:rPr>
              <a:t>There is a </a:t>
            </a:r>
            <a:r>
              <a:rPr lang="en-US" dirty="0" smtClean="0">
                <a:solidFill>
                  <a:schemeClr val="bg1"/>
                </a:solidFill>
              </a:rPr>
              <a:t>relationship between </a:t>
            </a:r>
            <a:r>
              <a:rPr lang="en-US" dirty="0">
                <a:solidFill>
                  <a:schemeClr val="bg1"/>
                </a:solidFill>
              </a:rPr>
              <a:t>intelligence </a:t>
            </a:r>
            <a:br>
              <a:rPr lang="en-US" dirty="0">
                <a:solidFill>
                  <a:schemeClr val="bg1"/>
                </a:solidFill>
              </a:rPr>
            </a:br>
            <a:r>
              <a:rPr lang="en-US" dirty="0">
                <a:solidFill>
                  <a:schemeClr val="bg1"/>
                </a:solidFill>
              </a:rPr>
              <a:t>and speed of learning</a:t>
            </a:r>
          </a:p>
        </p:txBody>
      </p:sp>
      <p:pic>
        <p:nvPicPr>
          <p:cNvPr id="47113" name="Picture 9">
            <a:hlinkClick r:id="" action="ppaction://media"/>
          </p:cNvPr>
          <p:cNvPicPr>
            <a:picLocks noRot="1" noChangeAspect="1" noChangeArrowheads="1"/>
          </p:cNvPicPr>
          <p:nvPr>
            <a:wavAudioFile r:embed="rId1" name="dumdum.wav"/>
          </p:nvPr>
        </p:nvPicPr>
        <p:blipFill>
          <a:blip r:embed="rId6" cstate="print"/>
          <a:srcRect/>
          <a:stretch>
            <a:fillRect/>
          </a:stretch>
        </p:blipFill>
        <p:spPr bwMode="auto">
          <a:xfrm>
            <a:off x="8458200" y="6172200"/>
            <a:ext cx="304800" cy="304800"/>
          </a:xfrm>
          <a:prstGeom prst="rect">
            <a:avLst/>
          </a:prstGeom>
          <a:noFill/>
          <a:ln w="9525">
            <a:noFill/>
            <a:miter lim="800000"/>
            <a:headEnd/>
            <a:tailEnd/>
          </a:ln>
        </p:spPr>
      </p:pic>
      <p:sp>
        <p:nvSpPr>
          <p:cNvPr id="9" name="Rectangle 2"/>
          <p:cNvSpPr>
            <a:spLocks noGrp="1" noChangeArrowheads="1"/>
          </p:cNvSpPr>
          <p:nvPr>
            <p:ph type="title"/>
          </p:nvPr>
        </p:nvSpPr>
        <p:spPr>
          <a:xfrm>
            <a:off x="928662" y="5214950"/>
            <a:ext cx="7572460" cy="785818"/>
          </a:xfrm>
        </p:spPr>
        <p:style>
          <a:lnRef idx="2">
            <a:schemeClr val="dk1"/>
          </a:lnRef>
          <a:fillRef idx="1">
            <a:schemeClr val="lt1"/>
          </a:fillRef>
          <a:effectRef idx="0">
            <a:schemeClr val="dk1"/>
          </a:effectRef>
          <a:fontRef idx="minor">
            <a:schemeClr val="dk1"/>
          </a:fontRef>
        </p:style>
        <p:txBody>
          <a:bodyPr/>
          <a:lstStyle/>
          <a:p>
            <a:pPr algn="l" eaLnBrk="1" hangingPunct="1"/>
            <a:r>
              <a:rPr lang="en-US" sz="1600" dirty="0" smtClean="0">
                <a:solidFill>
                  <a:schemeClr val="bg2"/>
                </a:solidFill>
                <a:effectLst/>
              </a:rPr>
              <a:t>In youth there is a correlation between intelligence and speed in learning. </a:t>
            </a:r>
            <a:br>
              <a:rPr lang="en-US" sz="1600" dirty="0" smtClean="0">
                <a:solidFill>
                  <a:schemeClr val="bg2"/>
                </a:solidFill>
                <a:effectLst/>
              </a:rPr>
            </a:br>
            <a:r>
              <a:rPr lang="en-US" sz="1600" dirty="0" smtClean="0">
                <a:solidFill>
                  <a:schemeClr val="bg2"/>
                </a:solidFill>
                <a:effectLst/>
              </a:rPr>
              <a:t>In adulthood, this is not true.</a:t>
            </a:r>
          </a:p>
        </p:txBody>
      </p:sp>
      <p:sp>
        <p:nvSpPr>
          <p:cNvPr id="10" name="Rectangle 4"/>
          <p:cNvSpPr txBox="1">
            <a:spLocks noChangeArrowheads="1"/>
          </p:cNvSpPr>
          <p:nvPr/>
        </p:nvSpPr>
        <p:spPr bwMode="auto">
          <a:xfrm>
            <a:off x="2928926" y="1000108"/>
            <a:ext cx="3929090" cy="428628"/>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bodyPr>
          <a:lstStyle/>
          <a:p>
            <a:pPr lvl="0" algn="ctr" rtl="0"/>
            <a:r>
              <a:rPr lang="en-US" sz="2000" b="1" dirty="0" smtClean="0">
                <a:solidFill>
                  <a:schemeClr val="tx1"/>
                </a:solidFill>
              </a:rPr>
              <a:t>Intelligence</a:t>
            </a:r>
            <a:r>
              <a:rPr lang="ar-SA" sz="2000" b="1" dirty="0" smtClean="0">
                <a:solidFill>
                  <a:schemeClr val="tx1"/>
                </a:solidFill>
              </a:rPr>
              <a:t> - </a:t>
            </a:r>
            <a:r>
              <a:rPr kumimoji="0" lang="en-US" sz="2000" b="1" i="0" u="none" strike="noStrike" kern="0" cap="none" spc="0" normalizeH="0" baseline="0" noProof="0" dirty="0" smtClean="0">
                <a:ln>
                  <a:noFill/>
                </a:ln>
                <a:solidFill>
                  <a:schemeClr val="tx1"/>
                </a:solidFill>
                <a:effectLst/>
                <a:uLnTx/>
                <a:uFillTx/>
                <a:latin typeface="+mn-lt"/>
                <a:ea typeface="+mn-ea"/>
                <a:cs typeface="+mn-cs"/>
              </a:rPr>
              <a:t>Hearing</a:t>
            </a:r>
          </a:p>
        </p:txBody>
      </p:sp>
      <p:pic>
        <p:nvPicPr>
          <p:cNvPr id="11" name="Picture 2" descr="brain-1.jpg.jpg"/>
          <p:cNvPicPr>
            <a:picLocks noChangeAspect="1" noChangeArrowheads="1"/>
          </p:cNvPicPr>
          <p:nvPr/>
        </p:nvPicPr>
        <p:blipFill>
          <a:blip r:embed="rId7" cstate="print"/>
          <a:srcRect/>
          <a:stretch>
            <a:fillRect/>
          </a:stretch>
        </p:blipFill>
        <p:spPr bwMode="auto">
          <a:xfrm>
            <a:off x="1071538" y="571480"/>
            <a:ext cx="952507" cy="714380"/>
          </a:xfrm>
          <a:prstGeom prst="rect">
            <a:avLst/>
          </a:prstGeom>
          <a:noFill/>
        </p:spPr>
      </p:pic>
      <p:pic>
        <p:nvPicPr>
          <p:cNvPr id="12" name="Picture 10" descr="D:\Clip Art\People\Cartoons (Gi - L)\He's Listening.wmf"/>
          <p:cNvPicPr>
            <a:picLocks noChangeAspect="1" noChangeArrowheads="1"/>
          </p:cNvPicPr>
          <p:nvPr/>
        </p:nvPicPr>
        <p:blipFill>
          <a:blip r:embed="rId8" cstate="print"/>
          <a:srcRect/>
          <a:stretch>
            <a:fillRect/>
          </a:stretch>
        </p:blipFill>
        <p:spPr bwMode="auto">
          <a:xfrm>
            <a:off x="7143768" y="285728"/>
            <a:ext cx="1063622" cy="1071546"/>
          </a:xfrm>
          <a:prstGeom prst="rect">
            <a:avLst/>
          </a:prstGeom>
          <a:noFill/>
          <a:ln w="9525">
            <a:noFill/>
            <a:miter lim="800000"/>
            <a:headEnd/>
            <a:tailEnd/>
          </a:ln>
        </p:spPr>
      </p:pic>
      <p:sp>
        <p:nvSpPr>
          <p:cNvPr id="13" name="مستطيل 12"/>
          <p:cNvSpPr/>
          <p:nvPr/>
        </p:nvSpPr>
        <p:spPr>
          <a:xfrm>
            <a:off x="3143240" y="4572008"/>
            <a:ext cx="2779351" cy="369332"/>
          </a:xfrm>
          <a:prstGeom prst="rect">
            <a:avLst/>
          </a:prstGeom>
          <a:solidFill>
            <a:schemeClr val="accent2"/>
          </a:solidFill>
        </p:spPr>
        <p:style>
          <a:lnRef idx="2">
            <a:schemeClr val="dk1"/>
          </a:lnRef>
          <a:fillRef idx="1">
            <a:schemeClr val="lt1"/>
          </a:fillRef>
          <a:effectRef idx="0">
            <a:schemeClr val="dk1"/>
          </a:effectRef>
          <a:fontRef idx="minor">
            <a:schemeClr val="dk1"/>
          </a:fontRef>
        </p:style>
        <p:txBody>
          <a:bodyPr wrap="none">
            <a:spAutoFit/>
          </a:bodyPr>
          <a:lstStyle/>
          <a:p>
            <a:r>
              <a:rPr lang="en-US" b="1" dirty="0" smtClean="0">
                <a:solidFill>
                  <a:schemeClr val="tx1"/>
                </a:solidFill>
              </a:rPr>
              <a:t>The correct answer is A</a:t>
            </a:r>
            <a:endParaRPr lang="ar-SA" dirty="0">
              <a:solidFill>
                <a:schemeClr val="tx1"/>
              </a:solidFill>
            </a:endParaRPr>
          </a:p>
        </p:txBody>
      </p:sp>
      <p:sp>
        <p:nvSpPr>
          <p:cNvPr id="14" name="مستطيل 13"/>
          <p:cNvSpPr/>
          <p:nvPr/>
        </p:nvSpPr>
        <p:spPr>
          <a:xfrm>
            <a:off x="3714744" y="4214818"/>
            <a:ext cx="1643074"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1600" dirty="0" smtClean="0"/>
              <a:t>Hide Answer !!</a:t>
            </a:r>
            <a:endParaRPr lang="ar-SA" sz="1600" dirty="0"/>
          </a:p>
        </p:txBody>
      </p:sp>
      <p:sp>
        <p:nvSpPr>
          <p:cNvPr id="15" name="مستطيل 14"/>
          <p:cNvSpPr/>
          <p:nvPr/>
        </p:nvSpPr>
        <p:spPr>
          <a:xfrm>
            <a:off x="2071670" y="18612"/>
            <a:ext cx="5214974"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1600" i="1" dirty="0" smtClean="0">
                <a:latin typeface="Arial Black" pitchFamily="34" charset="0"/>
              </a:rPr>
              <a:t>How People Learn  Through Age Stages </a:t>
            </a:r>
            <a:endParaRPr lang="ar-SA" sz="1600" dirty="0"/>
          </a:p>
        </p:txBody>
      </p:sp>
      <p:sp>
        <p:nvSpPr>
          <p:cNvPr id="16" name="عنصر نائب للتاريخ 15"/>
          <p:cNvSpPr>
            <a:spLocks noGrp="1"/>
          </p:cNvSpPr>
          <p:nvPr>
            <p:ph type="dt" sz="half" idx="10"/>
          </p:nvPr>
        </p:nvSpPr>
        <p:spPr/>
        <p:txBody>
          <a:bodyPr/>
          <a:lstStyle/>
          <a:p>
            <a:pPr>
              <a:defRPr/>
            </a:pPr>
            <a:r>
              <a:rPr lang="ar-SA" smtClean="0"/>
              <a:t>JohaliMoHE2017</a:t>
            </a:r>
            <a:endParaRPr lang="en-US"/>
          </a:p>
        </p:txBody>
      </p:sp>
      <p:sp>
        <p:nvSpPr>
          <p:cNvPr id="17" name="عنصر نائب لرقم الشريحة 16"/>
          <p:cNvSpPr>
            <a:spLocks noGrp="1"/>
          </p:cNvSpPr>
          <p:nvPr>
            <p:ph type="sldNum" sz="quarter" idx="12"/>
          </p:nvPr>
        </p:nvSpPr>
        <p:spPr/>
        <p:txBody>
          <a:bodyPr/>
          <a:lstStyle/>
          <a:p>
            <a:pPr>
              <a:defRPr/>
            </a:pPr>
            <a:fld id="{F7F2E110-DCE5-4B4A-B952-455D71428BD0}" type="slidenum">
              <a:rPr lang="ar-SA" smtClean="0"/>
              <a:pPr>
                <a:defRPr/>
              </a:pPr>
              <a:t>19</a:t>
            </a:fld>
            <a:endParaRPr lang="en-US"/>
          </a:p>
        </p:txBody>
      </p:sp>
      <p:sp>
        <p:nvSpPr>
          <p:cNvPr id="18" name="عنصر نائب للتذييل 17"/>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15" fill="hold"/>
                                        <p:tgtEl>
                                          <p:spTgt spid="47113"/>
                                        </p:tgtEl>
                                      </p:cBhvr>
                                    </p:cmd>
                                  </p:childTnLst>
                                </p:cTn>
                              </p:par>
                            </p:childTnLst>
                          </p:cTn>
                        </p:par>
                        <p:par>
                          <p:cTn id="7" fill="hold">
                            <p:stCondLst>
                              <p:cond delay="4115"/>
                            </p:stCondLst>
                            <p:childTnLst>
                              <p:par>
                                <p:cTn id="8" presetID="1" presetClass="entr" presetSubtype="0" fill="hold" grpId="0" nodeType="afterEffect">
                                  <p:stCondLst>
                                    <p:cond delay="1000"/>
                                  </p:stCondLst>
                                  <p:childTnLst>
                                    <p:set>
                                      <p:cBhvr>
                                        <p:cTn id="9" dur="1" fill="hold">
                                          <p:stCondLst>
                                            <p:cond delay="499"/>
                                          </p:stCondLst>
                                        </p:cTn>
                                        <p:tgtEl>
                                          <p:spTgt spid="47108"/>
                                        </p:tgtEl>
                                        <p:attrNameLst>
                                          <p:attrName>style.visibility</p:attrName>
                                        </p:attrNameLst>
                                      </p:cBhvr>
                                      <p:to>
                                        <p:strVal val="visible"/>
                                      </p:to>
                                    </p:set>
                                  </p:childTnLst>
                                </p:cTn>
                              </p:par>
                            </p:childTnLst>
                          </p:cTn>
                        </p:par>
                        <p:par>
                          <p:cTn id="10" fill="hold">
                            <p:stCondLst>
                              <p:cond delay="5615"/>
                            </p:stCondLst>
                            <p:childTnLst>
                              <p:par>
                                <p:cTn id="11" presetID="1" presetClass="entr" presetSubtype="0" fill="hold" grpId="0" nodeType="afterEffect">
                                  <p:stCondLst>
                                    <p:cond delay="1000"/>
                                  </p:stCondLst>
                                  <p:childTnLst>
                                    <p:set>
                                      <p:cBhvr>
                                        <p:cTn id="12" dur="1" fill="hold">
                                          <p:stCondLst>
                                            <p:cond delay="499"/>
                                          </p:stCondLst>
                                        </p:cTn>
                                        <p:tgtEl>
                                          <p:spTgt spid="47111"/>
                                        </p:tgtEl>
                                        <p:attrNameLst>
                                          <p:attrName>style.visibility</p:attrName>
                                        </p:attrNameLst>
                                      </p:cBhvr>
                                      <p:to>
                                        <p:strVal val="visible"/>
                                      </p:to>
                                    </p:set>
                                  </p:childTnLst>
                                </p:cTn>
                              </p:par>
                            </p:childTnLst>
                          </p:cTn>
                        </p:par>
                        <p:par>
                          <p:cTn id="13" fill="hold">
                            <p:stCondLst>
                              <p:cond delay="7115"/>
                            </p:stCondLst>
                            <p:childTnLst>
                              <p:par>
                                <p:cTn id="14" presetID="1" presetClass="entr" presetSubtype="0" fill="hold" grpId="0" nodeType="afterEffect">
                                  <p:stCondLst>
                                    <p:cond delay="1000"/>
                                  </p:stCondLst>
                                  <p:childTnLst>
                                    <p:set>
                                      <p:cBhvr>
                                        <p:cTn id="15" dur="1" fill="hold">
                                          <p:stCondLst>
                                            <p:cond delay="499"/>
                                          </p:stCondLst>
                                        </p:cTn>
                                        <p:tgtEl>
                                          <p:spTgt spid="47109"/>
                                        </p:tgtEl>
                                        <p:attrNameLst>
                                          <p:attrName>style.visibility</p:attrName>
                                        </p:attrNameLst>
                                      </p:cBhvr>
                                      <p:to>
                                        <p:strVal val="visible"/>
                                      </p:to>
                                    </p:set>
                                  </p:childTnLst>
                                </p:cTn>
                              </p:par>
                            </p:childTnLst>
                          </p:cTn>
                        </p:par>
                        <p:par>
                          <p:cTn id="16" fill="hold">
                            <p:stCondLst>
                              <p:cond delay="8615"/>
                            </p:stCondLst>
                            <p:childTnLst>
                              <p:par>
                                <p:cTn id="17" presetID="1" presetClass="entr" presetSubtype="0" fill="hold" grpId="0" nodeType="afterEffect">
                                  <p:stCondLst>
                                    <p:cond delay="1000"/>
                                  </p:stCondLst>
                                  <p:childTnLst>
                                    <p:set>
                                      <p:cBhvr>
                                        <p:cTn id="18" dur="1" fill="hold">
                                          <p:stCondLst>
                                            <p:cond delay="499"/>
                                          </p:stCondLst>
                                        </p:cTn>
                                        <p:tgtEl>
                                          <p:spTgt spid="471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47113"/>
                </p:tgtEl>
              </p:cMediaNode>
            </p:audio>
          </p:childTnLst>
        </p:cTn>
      </p:par>
    </p:tnLst>
    <p:bldLst>
      <p:bldP spid="47108" grpId="0" animBg="1" autoUpdateAnimBg="0"/>
      <p:bldP spid="47109" grpId="0" animBg="1" autoUpdateAnimBg="0"/>
      <p:bldP spid="47110" grpId="0" animBg="1" autoUpdateAnimBg="0"/>
      <p:bldP spid="47111"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1043608" y="714356"/>
            <a:ext cx="7261228" cy="5765364"/>
          </a:xfrm>
        </p:spPr>
        <p:style>
          <a:lnRef idx="2">
            <a:schemeClr val="accent1"/>
          </a:lnRef>
          <a:fillRef idx="1">
            <a:schemeClr val="lt1"/>
          </a:fillRef>
          <a:effectRef idx="0">
            <a:schemeClr val="accent1"/>
          </a:effectRef>
          <a:fontRef idx="minor">
            <a:schemeClr val="dk1"/>
          </a:fontRef>
        </p:style>
        <p:txBody>
          <a:bodyPr/>
          <a:lstStyle/>
          <a:p>
            <a:pPr algn="ctr" rtl="0" eaLnBrk="1" hangingPunct="1">
              <a:lnSpc>
                <a:spcPct val="80000"/>
              </a:lnSpc>
              <a:defRPr/>
            </a:pPr>
            <a:r>
              <a:rPr lang="en-US" sz="1600" dirty="0" smtClean="0">
                <a:latin typeface="Arial Black" pitchFamily="34" charset="0"/>
              </a:rPr>
              <a:t>EISA  ALI  JOHALI</a:t>
            </a:r>
          </a:p>
          <a:p>
            <a:pPr algn="ctr" rtl="0" eaLnBrk="1" hangingPunct="1">
              <a:lnSpc>
                <a:spcPct val="80000"/>
              </a:lnSpc>
              <a:defRPr/>
            </a:pPr>
            <a:r>
              <a:rPr lang="ar-SA" sz="2000" dirty="0" smtClean="0">
                <a:latin typeface="Arial Black" pitchFamily="34" charset="0"/>
                <a:cs typeface="Monotype Koufi" pitchFamily="2" charset="-78"/>
              </a:rPr>
              <a:t>عيسى بن علي </a:t>
            </a:r>
            <a:r>
              <a:rPr lang="ar-SA" sz="2000" dirty="0" err="1" smtClean="0">
                <a:latin typeface="Arial Black" pitchFamily="34" charset="0"/>
                <a:cs typeface="Monotype Koufi" pitchFamily="2" charset="-78"/>
              </a:rPr>
              <a:t>الجوحلي</a:t>
            </a:r>
            <a:endParaRPr lang="en-US" sz="2000" dirty="0" smtClean="0">
              <a:latin typeface="Arial Black" pitchFamily="34" charset="0"/>
              <a:cs typeface="Monotype Koufi" pitchFamily="2" charset="-78"/>
            </a:endParaRPr>
          </a:p>
          <a:p>
            <a:pPr algn="ctr" rtl="0" eaLnBrk="1" hangingPunct="1">
              <a:lnSpc>
                <a:spcPct val="80000"/>
              </a:lnSpc>
              <a:defRPr/>
            </a:pPr>
            <a:r>
              <a:rPr lang="en-US" sz="1800" b="1" i="1" dirty="0" smtClean="0"/>
              <a:t>A Lecturer</a:t>
            </a:r>
          </a:p>
          <a:p>
            <a:pPr marL="177800" algn="ctr" rtl="0" eaLnBrk="1" hangingPunct="1">
              <a:lnSpc>
                <a:spcPct val="80000"/>
              </a:lnSpc>
              <a:buFont typeface="Arial" pitchFamily="34" charset="0"/>
              <a:buChar char="•"/>
              <a:defRPr/>
            </a:pPr>
            <a:r>
              <a:rPr lang="en-US" sz="1800" b="1" i="1" dirty="0" smtClean="0"/>
              <a:t> </a:t>
            </a:r>
            <a:r>
              <a:rPr lang="en-US" sz="1400" b="1" i="1" dirty="0" smtClean="0"/>
              <a:t>Bachelor A. M. Sc. Heath Education, KSU 1407 /1987 </a:t>
            </a:r>
          </a:p>
          <a:p>
            <a:pPr marL="177800" algn="ctr" rtl="0" eaLnBrk="1" hangingPunct="1">
              <a:lnSpc>
                <a:spcPct val="80000"/>
              </a:lnSpc>
              <a:buFont typeface="Arial" pitchFamily="34" charset="0"/>
              <a:buChar char="•"/>
              <a:defRPr/>
            </a:pPr>
            <a:r>
              <a:rPr lang="en-US" sz="1400" b="1" i="1" dirty="0" smtClean="0"/>
              <a:t>Short Fellowship Planning Health Professions Education, UIC, USA 199</a:t>
            </a:r>
          </a:p>
          <a:p>
            <a:pPr marL="177800" algn="ctr" rtl="0" eaLnBrk="1" hangingPunct="1">
              <a:lnSpc>
                <a:spcPct val="80000"/>
              </a:lnSpc>
              <a:buFont typeface="Arial" pitchFamily="34" charset="0"/>
              <a:buChar char="•"/>
              <a:defRPr/>
            </a:pPr>
            <a:r>
              <a:rPr lang="en-US" sz="1400" b="1" i="1" dirty="0" smtClean="0"/>
              <a:t>MA (Ed.) Philosophies and Sciences of Teaching, Learning and Curriculum in Nursing, UK 1995</a:t>
            </a:r>
          </a:p>
          <a:p>
            <a:pPr marL="177800" algn="ctr" rtl="0" eaLnBrk="1" hangingPunct="1">
              <a:lnSpc>
                <a:spcPct val="80000"/>
              </a:lnSpc>
              <a:buFont typeface="Arial" pitchFamily="34" charset="0"/>
              <a:buChar char="•"/>
              <a:defRPr/>
            </a:pPr>
            <a:r>
              <a:rPr lang="en-US" sz="1200" b="1" i="1" dirty="0" smtClean="0"/>
              <a:t>PhD Health Sciences By Accrediting Prior Experiences, Hill University Sept. 2012</a:t>
            </a:r>
          </a:p>
          <a:p>
            <a:pPr algn="ctr" rtl="0" eaLnBrk="1" hangingPunct="1">
              <a:lnSpc>
                <a:spcPct val="80000"/>
              </a:lnSpc>
              <a:defRPr/>
            </a:pPr>
            <a:r>
              <a:rPr lang="en-US" sz="1800" dirty="0" smtClean="0"/>
              <a:t>Author of Two Published Books_ One Ready &amp; 5 Projected</a:t>
            </a:r>
          </a:p>
          <a:p>
            <a:pPr algn="ctr" rtl="0" eaLnBrk="1" hangingPunct="1">
              <a:lnSpc>
                <a:spcPct val="80000"/>
              </a:lnSpc>
              <a:defRPr/>
            </a:pPr>
            <a:endParaRPr lang="en-US" sz="1800" dirty="0" smtClean="0"/>
          </a:p>
          <a:p>
            <a:pPr algn="ctr" rtl="0" eaLnBrk="1" hangingPunct="1">
              <a:lnSpc>
                <a:spcPct val="80000"/>
              </a:lnSpc>
              <a:defRPr/>
            </a:pPr>
            <a:r>
              <a:rPr lang="en-US" sz="1800" dirty="0" smtClean="0"/>
              <a:t> </a:t>
            </a:r>
          </a:p>
          <a:p>
            <a:pPr algn="ctr" rtl="0" eaLnBrk="1" hangingPunct="1">
              <a:lnSpc>
                <a:spcPct val="80000"/>
              </a:lnSpc>
              <a:defRPr/>
            </a:pPr>
            <a:r>
              <a:rPr lang="en-US" sz="1800" dirty="0" smtClean="0">
                <a:hlinkClick r:id="rId2"/>
              </a:rPr>
              <a:t>http://faculty.ksu.edu.sa/JOHALI/default.aspx</a:t>
            </a:r>
            <a:r>
              <a:rPr lang="en-US" sz="1800" dirty="0" smtClean="0"/>
              <a:t> </a:t>
            </a:r>
          </a:p>
          <a:p>
            <a:pPr algn="ctr" rtl="0" eaLnBrk="1" hangingPunct="1">
              <a:lnSpc>
                <a:spcPct val="80000"/>
              </a:lnSpc>
              <a:defRPr/>
            </a:pPr>
            <a:r>
              <a:rPr lang="en-US" sz="1800" dirty="0" smtClean="0">
                <a:hlinkClick r:id="rId3"/>
              </a:rPr>
              <a:t>https://twitter.com/TheNature2011</a:t>
            </a:r>
            <a:r>
              <a:rPr lang="en-US" sz="1800" dirty="0" smtClean="0"/>
              <a:t> _</a:t>
            </a:r>
            <a:r>
              <a:rPr lang="en-US" sz="1800" dirty="0" err="1" smtClean="0"/>
              <a:t>Eisa_theNature</a:t>
            </a:r>
            <a:r>
              <a:rPr lang="en-US" sz="1800" dirty="0" smtClean="0"/>
              <a:t>. </a:t>
            </a:r>
          </a:p>
          <a:p>
            <a:pPr algn="ctr" rtl="0" eaLnBrk="1" hangingPunct="1">
              <a:lnSpc>
                <a:spcPct val="80000"/>
              </a:lnSpc>
              <a:defRPr/>
            </a:pPr>
            <a:r>
              <a:rPr lang="en-US" sz="1600" dirty="0" smtClean="0">
                <a:hlinkClick r:id="rId4"/>
              </a:rPr>
              <a:t>Johali59@hotmail.com</a:t>
            </a:r>
            <a:r>
              <a:rPr lang="en-US" sz="1600" dirty="0" smtClean="0"/>
              <a:t>  WL Messengers ……?</a:t>
            </a:r>
          </a:p>
          <a:p>
            <a:pPr algn="ctr" rtl="0" eaLnBrk="1" hangingPunct="1">
              <a:lnSpc>
                <a:spcPct val="80000"/>
              </a:lnSpc>
              <a:defRPr/>
            </a:pPr>
            <a:r>
              <a:rPr lang="en-US" sz="1600" dirty="0" smtClean="0">
                <a:hlinkClick r:id="rId5" tooltip="View public profile"/>
              </a:rPr>
              <a:t>http://sa.linkedin.com/pub/eisa-johali/31/3a6/896</a:t>
            </a:r>
            <a:r>
              <a:rPr lang="en-US" sz="1600" dirty="0" smtClean="0"/>
              <a:t>  _........   ?</a:t>
            </a:r>
          </a:p>
          <a:p>
            <a:pPr algn="ctr" rtl="0" eaLnBrk="1" hangingPunct="1">
              <a:lnSpc>
                <a:spcPct val="80000"/>
              </a:lnSpc>
              <a:defRPr/>
            </a:pPr>
            <a:r>
              <a:rPr lang="en-US" sz="1600" dirty="0" smtClean="0">
                <a:hlinkClick r:id="rId6"/>
              </a:rPr>
              <a:t>https://twitter.com/  …. …MoHE2nd2016</a:t>
            </a:r>
            <a:r>
              <a:rPr lang="en-US" sz="1600" dirty="0" smtClean="0"/>
              <a:t>  ? </a:t>
            </a:r>
          </a:p>
          <a:p>
            <a:pPr lvl="0" algn="ctr" rtl="0" eaLnBrk="1" hangingPunct="1">
              <a:lnSpc>
                <a:spcPct val="80000"/>
              </a:lnSpc>
              <a:defRPr/>
            </a:pPr>
            <a:r>
              <a:rPr lang="en-US" sz="1600" u="sng" dirty="0" smtClean="0">
                <a:hlinkClick r:id="rId7"/>
              </a:rPr>
              <a:t>https://www.researchgate.net/application.Login.html</a:t>
            </a:r>
            <a:r>
              <a:rPr lang="ar-SA" sz="1600" u="sng" dirty="0" smtClean="0">
                <a:hlinkClick r:id="rId7"/>
              </a:rPr>
              <a:t>-</a:t>
            </a:r>
            <a:r>
              <a:rPr lang="en-US" sz="1600" b="1" u="sng" dirty="0" smtClean="0"/>
              <a:t>...  </a:t>
            </a:r>
            <a:r>
              <a:rPr lang="ar-SA" sz="1600" b="1" u="sng" dirty="0" smtClean="0"/>
              <a:t>من </a:t>
            </a:r>
            <a:r>
              <a:rPr lang="ar-SA" sz="1600" b="1" dirty="0" smtClean="0"/>
              <a:t> </a:t>
            </a:r>
            <a:r>
              <a:rPr lang="en-US" sz="1600" b="1" dirty="0" smtClean="0"/>
              <a:t> ?</a:t>
            </a:r>
            <a:endParaRPr lang="en-US" sz="1600" dirty="0" smtClean="0"/>
          </a:p>
          <a:p>
            <a:pPr algn="ctr" rtl="0" eaLnBrk="1" hangingPunct="1">
              <a:lnSpc>
                <a:spcPct val="80000"/>
              </a:lnSpc>
              <a:defRPr/>
            </a:pPr>
            <a:r>
              <a:rPr lang="en-US" sz="1600" dirty="0" smtClean="0"/>
              <a:t> </a:t>
            </a:r>
          </a:p>
          <a:p>
            <a:pPr algn="ctr" rtl="0" eaLnBrk="1" hangingPunct="1">
              <a:lnSpc>
                <a:spcPct val="80000"/>
              </a:lnSpc>
              <a:defRPr/>
            </a:pPr>
            <a:endParaRPr lang="en-US" sz="1600" dirty="0" smtClean="0"/>
          </a:p>
        </p:txBody>
      </p:sp>
      <p:sp>
        <p:nvSpPr>
          <p:cNvPr id="2055" name="Rectangle 7"/>
          <p:cNvSpPr>
            <a:spLocks noChangeArrowheads="1"/>
          </p:cNvSpPr>
          <p:nvPr/>
        </p:nvSpPr>
        <p:spPr bwMode="auto">
          <a:xfrm>
            <a:off x="2214546" y="-24"/>
            <a:ext cx="4500594" cy="642942"/>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lgn="ctr">
              <a:defRPr/>
            </a:pPr>
            <a:r>
              <a:rPr lang="ar-SA" sz="3600"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3600" dirty="0">
              <a:solidFill>
                <a:srgbClr val="00FF99"/>
              </a:solidFill>
              <a:effectLst>
                <a:outerShdw blurRad="38100" dist="38100" dir="2700000" algn="tl">
                  <a:srgbClr val="000000"/>
                </a:outerShdw>
              </a:effectLst>
              <a:latin typeface="AGA Arabesque" pitchFamily="2" charset="2"/>
              <a:cs typeface="Diwani Bent" pitchFamily="2" charset="-78"/>
            </a:endParaRPr>
          </a:p>
        </p:txBody>
      </p:sp>
      <p:pic>
        <p:nvPicPr>
          <p:cNvPr id="7178" name="Picture 5" descr="BD04972_"/>
          <p:cNvPicPr>
            <a:picLocks noChangeAspect="1" noChangeArrowheads="1"/>
          </p:cNvPicPr>
          <p:nvPr/>
        </p:nvPicPr>
        <p:blipFill>
          <a:blip r:embed="rId8" cstate="print"/>
          <a:srcRect/>
          <a:stretch>
            <a:fillRect/>
          </a:stretch>
        </p:blipFill>
        <p:spPr bwMode="auto">
          <a:xfrm>
            <a:off x="8494713" y="0"/>
            <a:ext cx="649287" cy="577850"/>
          </a:xfrm>
          <a:prstGeom prst="rect">
            <a:avLst/>
          </a:prstGeom>
          <a:noFill/>
          <a:ln w="9525">
            <a:noFill/>
            <a:miter lim="800000"/>
            <a:headEnd/>
            <a:tailEnd/>
          </a:ln>
        </p:spPr>
      </p:pic>
      <p:pic>
        <p:nvPicPr>
          <p:cNvPr id="7179" name="Picture 5" descr="BD04972_"/>
          <p:cNvPicPr>
            <a:picLocks noChangeAspect="1" noChangeArrowheads="1"/>
          </p:cNvPicPr>
          <p:nvPr/>
        </p:nvPicPr>
        <p:blipFill>
          <a:blip r:embed="rId8" cstate="print"/>
          <a:srcRect/>
          <a:stretch>
            <a:fillRect/>
          </a:stretch>
        </p:blipFill>
        <p:spPr bwMode="auto">
          <a:xfrm>
            <a:off x="0" y="0"/>
            <a:ext cx="649288" cy="577850"/>
          </a:xfrm>
          <a:prstGeom prst="rect">
            <a:avLst/>
          </a:prstGeom>
          <a:noFill/>
          <a:ln w="9525">
            <a:noFill/>
            <a:miter lim="800000"/>
            <a:headEnd/>
            <a:tailEnd/>
          </a:ln>
        </p:spPr>
      </p:pic>
      <p:sp>
        <p:nvSpPr>
          <p:cNvPr id="16" name="سهم للأسفل 15"/>
          <p:cNvSpPr/>
          <p:nvPr/>
        </p:nvSpPr>
        <p:spPr>
          <a:xfrm>
            <a:off x="4286248" y="2857496"/>
            <a:ext cx="714380" cy="5635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10" name="Picture 8"/>
          <p:cNvPicPr>
            <a:picLocks noChangeAspect="1" noChangeArrowheads="1"/>
          </p:cNvPicPr>
          <p:nvPr/>
        </p:nvPicPr>
        <p:blipFill>
          <a:blip r:embed="rId9" cstate="print"/>
          <a:srcRect b="13889"/>
          <a:stretch>
            <a:fillRect/>
          </a:stretch>
        </p:blipFill>
        <p:spPr bwMode="auto">
          <a:xfrm>
            <a:off x="4286248" y="6072206"/>
            <a:ext cx="794015" cy="544911"/>
          </a:xfrm>
          <a:prstGeom prst="rect">
            <a:avLst/>
          </a:prstGeom>
          <a:noFill/>
          <a:ln w="9525">
            <a:noFill/>
            <a:miter lim="800000"/>
            <a:headEnd/>
            <a:tailEnd/>
          </a:ln>
        </p:spPr>
      </p:pic>
      <p:pic>
        <p:nvPicPr>
          <p:cNvPr id="11" name="Picture 30" descr="MCj04247500000[1]"/>
          <p:cNvPicPr>
            <a:picLocks noChangeAspect="1" noChangeArrowheads="1"/>
          </p:cNvPicPr>
          <p:nvPr/>
        </p:nvPicPr>
        <p:blipFill>
          <a:blip r:embed="rId10" cstate="print"/>
          <a:srcRect/>
          <a:stretch>
            <a:fillRect/>
          </a:stretch>
        </p:blipFill>
        <p:spPr bwMode="auto">
          <a:xfrm>
            <a:off x="857224" y="6000768"/>
            <a:ext cx="785850" cy="555001"/>
          </a:xfrm>
          <a:prstGeom prst="rect">
            <a:avLst/>
          </a:prstGeom>
          <a:noFill/>
        </p:spPr>
      </p:pic>
      <p:sp>
        <p:nvSpPr>
          <p:cNvPr id="9" name="مستطيل 8"/>
          <p:cNvSpPr/>
          <p:nvPr/>
        </p:nvSpPr>
        <p:spPr>
          <a:xfrm>
            <a:off x="1643042" y="5000636"/>
            <a:ext cx="5878593"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defPPr>
              <a:defRPr lang="en-US"/>
            </a:defPPr>
            <a:lvl1pPr algn="r" rtl="1" fontAlgn="base">
              <a:spcBef>
                <a:spcPct val="0"/>
              </a:spcBef>
              <a:spcAft>
                <a:spcPct val="0"/>
              </a:spcAft>
              <a:defRPr kern="1200">
                <a:solidFill>
                  <a:schemeClr val="lt1"/>
                </a:solidFill>
                <a:latin typeface="+mn-lt"/>
                <a:ea typeface="+mn-ea"/>
                <a:cs typeface="+mn-cs"/>
              </a:defRPr>
            </a:lvl1pPr>
            <a:lvl2pPr marL="457200" algn="r" rtl="1" fontAlgn="base">
              <a:spcBef>
                <a:spcPct val="0"/>
              </a:spcBef>
              <a:spcAft>
                <a:spcPct val="0"/>
              </a:spcAft>
              <a:defRPr kern="1200">
                <a:solidFill>
                  <a:schemeClr val="lt1"/>
                </a:solidFill>
                <a:latin typeface="+mn-lt"/>
                <a:ea typeface="+mn-ea"/>
                <a:cs typeface="+mn-cs"/>
              </a:defRPr>
            </a:lvl2pPr>
            <a:lvl3pPr marL="914400" algn="r" rtl="1" fontAlgn="base">
              <a:spcBef>
                <a:spcPct val="0"/>
              </a:spcBef>
              <a:spcAft>
                <a:spcPct val="0"/>
              </a:spcAft>
              <a:defRPr kern="1200">
                <a:solidFill>
                  <a:schemeClr val="lt1"/>
                </a:solidFill>
                <a:latin typeface="+mn-lt"/>
                <a:ea typeface="+mn-ea"/>
                <a:cs typeface="+mn-cs"/>
              </a:defRPr>
            </a:lvl3pPr>
            <a:lvl4pPr marL="1371600" algn="r" rtl="1" fontAlgn="base">
              <a:spcBef>
                <a:spcPct val="0"/>
              </a:spcBef>
              <a:spcAft>
                <a:spcPct val="0"/>
              </a:spcAft>
              <a:defRPr kern="1200">
                <a:solidFill>
                  <a:schemeClr val="lt1"/>
                </a:solidFill>
                <a:latin typeface="+mn-lt"/>
                <a:ea typeface="+mn-ea"/>
                <a:cs typeface="+mn-cs"/>
              </a:defRPr>
            </a:lvl4pPr>
            <a:lvl5pPr marL="1828800" algn="r" rtl="1" fontAlgn="base">
              <a:spcBef>
                <a:spcPct val="0"/>
              </a:spcBef>
              <a:spcAft>
                <a:spcPct val="0"/>
              </a:spcAft>
              <a:defRPr kern="1200">
                <a:solidFill>
                  <a:schemeClr val="lt1"/>
                </a:solidFill>
                <a:latin typeface="+mn-lt"/>
                <a:ea typeface="+mn-ea"/>
                <a:cs typeface="+mn-cs"/>
              </a:defRPr>
            </a:lvl5pPr>
            <a:lvl6pPr marL="2286000" algn="r" defTabSz="914400" rtl="1" eaLnBrk="1" latinLnBrk="0" hangingPunct="1">
              <a:defRPr kern="1200">
                <a:solidFill>
                  <a:schemeClr val="lt1"/>
                </a:solidFill>
                <a:latin typeface="+mn-lt"/>
                <a:ea typeface="+mn-ea"/>
                <a:cs typeface="+mn-cs"/>
              </a:defRPr>
            </a:lvl6pPr>
            <a:lvl7pPr marL="2743200" algn="r" defTabSz="914400" rtl="1" eaLnBrk="1" latinLnBrk="0" hangingPunct="1">
              <a:defRPr kern="1200">
                <a:solidFill>
                  <a:schemeClr val="lt1"/>
                </a:solidFill>
                <a:latin typeface="+mn-lt"/>
                <a:ea typeface="+mn-ea"/>
                <a:cs typeface="+mn-cs"/>
              </a:defRPr>
            </a:lvl7pPr>
            <a:lvl8pPr marL="3200400" algn="r" defTabSz="914400" rtl="1" eaLnBrk="1" latinLnBrk="0" hangingPunct="1">
              <a:defRPr kern="1200">
                <a:solidFill>
                  <a:schemeClr val="lt1"/>
                </a:solidFill>
                <a:latin typeface="+mn-lt"/>
                <a:ea typeface="+mn-ea"/>
                <a:cs typeface="+mn-cs"/>
              </a:defRPr>
            </a:lvl8pPr>
            <a:lvl9pPr marL="3657600" algn="r" defTabSz="914400" rtl="1" eaLnBrk="1" latinLnBrk="0" hangingPunct="1">
              <a:defRPr kern="1200">
                <a:solidFill>
                  <a:schemeClr val="lt1"/>
                </a:solidFill>
                <a:latin typeface="+mn-lt"/>
                <a:ea typeface="+mn-ea"/>
                <a:cs typeface="+mn-cs"/>
              </a:defRPr>
            </a:lvl9pPr>
          </a:lstStyle>
          <a:p>
            <a:pPr algn="ctr" rtl="0"/>
            <a:r>
              <a:rPr lang="en-US" dirty="0" smtClean="0"/>
              <a:t>NEW     </a:t>
            </a:r>
            <a:r>
              <a:rPr lang="en-US" dirty="0" smtClean="0">
                <a:hlinkClick r:id="rId11"/>
              </a:rPr>
              <a:t>https://wiki.answers.com/Q/User:Johaliask</a:t>
            </a:r>
            <a:r>
              <a:rPr lang="en-US" dirty="0" smtClean="0"/>
              <a:t> </a:t>
            </a:r>
            <a:endParaRPr lang="ar-SA" dirty="0"/>
          </a:p>
        </p:txBody>
      </p:sp>
      <p:sp>
        <p:nvSpPr>
          <p:cNvPr id="12" name="مستطيل 11"/>
          <p:cNvSpPr/>
          <p:nvPr/>
        </p:nvSpPr>
        <p:spPr>
          <a:xfrm>
            <a:off x="1071538" y="5429264"/>
            <a:ext cx="7072362" cy="646331"/>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ar-SA" b="1" dirty="0" smtClean="0">
                <a:latin typeface="Monotype Koufi" pitchFamily="2" charset="-78"/>
                <a:ea typeface="Monotype Koufi" pitchFamily="2" charset="-78"/>
                <a:cs typeface="Monotype Koufi" pitchFamily="2" charset="-78"/>
              </a:rPr>
              <a:t>كل مواقع التواصل والتعليم والبحث الموضحة أعلاه  إلزامية لهذا + اختيار وإتقان وتطبيق طريقة من الطرق الواردة في المقرر  </a:t>
            </a:r>
            <a:endParaRPr lang="ar-SA" b="1" dirty="0">
              <a:latin typeface="Monotype Koufi" pitchFamily="2" charset="-78"/>
              <a:ea typeface="Monotype Koufi" pitchFamily="2" charset="-78"/>
              <a:cs typeface="Monotype Koufi" pitchFamily="2" charset="-78"/>
            </a:endParaRPr>
          </a:p>
        </p:txBody>
      </p:sp>
      <p:pic>
        <p:nvPicPr>
          <p:cNvPr id="13" name="Picture 6" descr="Teaching : E-Learning Concept in abstract  background"/>
          <p:cNvPicPr>
            <a:picLocks noChangeAspect="1" noChangeArrowheads="1"/>
          </p:cNvPicPr>
          <p:nvPr/>
        </p:nvPicPr>
        <p:blipFill>
          <a:blip r:embed="rId12" cstate="print"/>
          <a:srcRect/>
          <a:stretch>
            <a:fillRect/>
          </a:stretch>
        </p:blipFill>
        <p:spPr bwMode="auto">
          <a:xfrm>
            <a:off x="7715272" y="6018170"/>
            <a:ext cx="571504" cy="560971"/>
          </a:xfrm>
          <a:prstGeom prst="rect">
            <a:avLst/>
          </a:prstGeom>
          <a:noFill/>
        </p:spPr>
      </p:pic>
    </p:spTree>
  </p:cSld>
  <p:clrMapOvr>
    <a:masterClrMapping/>
  </p:clrMapOvr>
  <p:transition>
    <p:push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Rectangle 8"/>
          <p:cNvSpPr>
            <a:spLocks noGrp="1" noChangeArrowheads="1"/>
          </p:cNvSpPr>
          <p:nvPr>
            <p:ph type="title"/>
          </p:nvPr>
        </p:nvSpPr>
        <p:spPr>
          <a:xfrm>
            <a:off x="785786" y="4357694"/>
            <a:ext cx="7786742" cy="571504"/>
          </a:xfrm>
          <a:solidFill>
            <a:schemeClr val="accent2"/>
          </a:solidFill>
        </p:spPr>
        <p:txBody>
          <a:bodyPr/>
          <a:lstStyle/>
          <a:p>
            <a:pPr algn="l" eaLnBrk="1" hangingPunct="1"/>
            <a:r>
              <a:rPr lang="en-US" sz="1600" dirty="0" smtClean="0">
                <a:solidFill>
                  <a:schemeClr val="tx1"/>
                </a:solidFill>
                <a:effectLst/>
              </a:rPr>
              <a:t>The Correct Answer is A</a:t>
            </a:r>
            <a:br>
              <a:rPr lang="en-US" sz="1600" dirty="0" smtClean="0">
                <a:solidFill>
                  <a:schemeClr val="tx1"/>
                </a:solidFill>
                <a:effectLst/>
              </a:rPr>
            </a:br>
            <a:r>
              <a:rPr lang="en-US" sz="1600" dirty="0" smtClean="0">
                <a:solidFill>
                  <a:schemeClr val="tx1"/>
                </a:solidFill>
                <a:effectLst/>
              </a:rPr>
              <a:t>Peak Performance in Hearing Occurs Before Age 15 </a:t>
            </a:r>
          </a:p>
        </p:txBody>
      </p:sp>
      <p:sp>
        <p:nvSpPr>
          <p:cNvPr id="13321" name="Rectangle 9"/>
          <p:cNvSpPr>
            <a:spLocks noGrp="1" noChangeArrowheads="1"/>
          </p:cNvSpPr>
          <p:nvPr>
            <p:ph type="body" idx="1"/>
          </p:nvPr>
        </p:nvSpPr>
        <p:spPr>
          <a:xfrm>
            <a:off x="1928794" y="5072074"/>
            <a:ext cx="5500726" cy="1595446"/>
          </a:xfrm>
        </p:spPr>
        <p:style>
          <a:lnRef idx="2">
            <a:schemeClr val="dk1"/>
          </a:lnRef>
          <a:fillRef idx="1">
            <a:schemeClr val="lt1"/>
          </a:fillRef>
          <a:effectRef idx="0">
            <a:schemeClr val="dk1"/>
          </a:effectRef>
          <a:fontRef idx="minor">
            <a:schemeClr val="dk1"/>
          </a:fontRef>
        </p:style>
        <p:txBody>
          <a:bodyPr/>
          <a:lstStyle/>
          <a:p>
            <a:pPr algn="l" rtl="0" eaLnBrk="1" hangingPunct="1"/>
            <a:r>
              <a:rPr lang="en-US" sz="2000" dirty="0" smtClean="0">
                <a:effectLst/>
              </a:rPr>
              <a:t>Gradual decline until 65, then more rapid.</a:t>
            </a:r>
          </a:p>
          <a:p>
            <a:pPr algn="l" rtl="0" eaLnBrk="1" hangingPunct="1"/>
            <a:r>
              <a:rPr lang="en-US" sz="2000" dirty="0" smtClean="0">
                <a:effectLst/>
              </a:rPr>
              <a:t>Older people </a:t>
            </a:r>
          </a:p>
          <a:p>
            <a:pPr lvl="1" algn="l" rtl="0" eaLnBrk="1" hangingPunct="1"/>
            <a:r>
              <a:rPr lang="en-US" sz="2000" dirty="0" smtClean="0">
                <a:effectLst/>
              </a:rPr>
              <a:t>Hear less and </a:t>
            </a:r>
          </a:p>
          <a:p>
            <a:pPr lvl="1" algn="l" rtl="0" eaLnBrk="1" hangingPunct="1"/>
            <a:r>
              <a:rPr lang="en-US" sz="2000" dirty="0" smtClean="0">
                <a:effectLst/>
              </a:rPr>
              <a:t>Hear slower</a:t>
            </a:r>
          </a:p>
        </p:txBody>
      </p:sp>
      <p:pic>
        <p:nvPicPr>
          <p:cNvPr id="22532" name="Picture 10" descr="D:\Clip Art\People\Cartoons (Gi - L)\He's Listening.wmf"/>
          <p:cNvPicPr>
            <a:picLocks noChangeAspect="1" noChangeArrowheads="1"/>
          </p:cNvPicPr>
          <p:nvPr/>
        </p:nvPicPr>
        <p:blipFill>
          <a:blip r:embed="rId2" cstate="print"/>
          <a:srcRect/>
          <a:stretch>
            <a:fillRect/>
          </a:stretch>
        </p:blipFill>
        <p:spPr bwMode="auto">
          <a:xfrm>
            <a:off x="8000992" y="0"/>
            <a:ext cx="1143008" cy="1151523"/>
          </a:xfrm>
          <a:prstGeom prst="rect">
            <a:avLst/>
          </a:prstGeom>
          <a:noFill/>
          <a:ln w="9525">
            <a:noFill/>
            <a:miter lim="800000"/>
            <a:headEnd/>
            <a:tailEnd/>
          </a:ln>
        </p:spPr>
      </p:pic>
      <p:sp>
        <p:nvSpPr>
          <p:cNvPr id="5" name="AutoShape 8">
            <a:hlinkClick r:id="" action="ppaction://noaction">
              <a:snd r:embed="rId3" name="dumdum.wav"/>
            </a:hlinkClick>
            <a:hlinkHover r:id="" action="ppaction://noaction">
              <a:snd r:embed="rId3" name="dumdum.wav"/>
            </a:hlinkHover>
          </p:cNvPr>
          <p:cNvSpPr>
            <a:spLocks noChangeArrowheads="1"/>
          </p:cNvSpPr>
          <p:nvPr/>
        </p:nvSpPr>
        <p:spPr bwMode="auto">
          <a:xfrm>
            <a:off x="1714480" y="1500174"/>
            <a:ext cx="5715040" cy="500066"/>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dirty="0">
                <a:solidFill>
                  <a:schemeClr val="bg1"/>
                </a:solidFill>
                <a:latin typeface="+mj-lt"/>
              </a:rPr>
              <a:t>The ability to hear peaks before</a:t>
            </a:r>
          </a:p>
        </p:txBody>
      </p:sp>
      <p:sp>
        <p:nvSpPr>
          <p:cNvPr id="6" name="AutoShape 4">
            <a:hlinkClick r:id="" action="ppaction://hlinkshowjump?jump=nextslide"/>
            <a:hlinkHover r:id="" action="ppaction://noaction">
              <a:snd r:embed="rId4" name="final_answer.wav"/>
            </a:hlinkHover>
          </p:cNvPr>
          <p:cNvSpPr>
            <a:spLocks noChangeArrowheads="1"/>
          </p:cNvSpPr>
          <p:nvPr/>
        </p:nvSpPr>
        <p:spPr bwMode="auto">
          <a:xfrm>
            <a:off x="1142976" y="2000240"/>
            <a:ext cx="3500462" cy="714380"/>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dirty="0">
                <a:solidFill>
                  <a:schemeClr val="bg1"/>
                </a:solidFill>
              </a:rPr>
              <a:t>A. Age 15</a:t>
            </a:r>
          </a:p>
        </p:txBody>
      </p:sp>
      <p:sp>
        <p:nvSpPr>
          <p:cNvPr id="7" name="AutoShape 7">
            <a:hlinkClick r:id="" action="ppaction://hlinkshowjump?jump=nextslide"/>
            <a:hlinkHover r:id="" action="ppaction://noaction">
              <a:snd r:embed="rId4" name="final_answer.wav"/>
            </a:hlinkHover>
          </p:cNvPr>
          <p:cNvSpPr>
            <a:spLocks noChangeArrowheads="1"/>
          </p:cNvSpPr>
          <p:nvPr/>
        </p:nvSpPr>
        <p:spPr bwMode="auto">
          <a:xfrm>
            <a:off x="4572000" y="2000240"/>
            <a:ext cx="3286148" cy="714380"/>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a:solidFill>
                  <a:schemeClr val="bg1"/>
                </a:solidFill>
              </a:rPr>
              <a:t>B. Age 30</a:t>
            </a:r>
          </a:p>
        </p:txBody>
      </p:sp>
      <p:sp>
        <p:nvSpPr>
          <p:cNvPr id="8" name="AutoShape 5">
            <a:hlinkClick r:id="" action="ppaction://hlinkshowjump?jump=nextslide"/>
            <a:hlinkHover r:id="" action="ppaction://noaction">
              <a:snd r:embed="rId4" name="final_answer.wav"/>
            </a:hlinkHover>
          </p:cNvPr>
          <p:cNvSpPr>
            <a:spLocks noChangeArrowheads="1"/>
          </p:cNvSpPr>
          <p:nvPr/>
        </p:nvSpPr>
        <p:spPr bwMode="auto">
          <a:xfrm>
            <a:off x="1071538" y="2714620"/>
            <a:ext cx="3571900" cy="785818"/>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a:solidFill>
                  <a:schemeClr val="bg1"/>
                </a:solidFill>
              </a:rPr>
              <a:t>C. Age 45 </a:t>
            </a:r>
          </a:p>
        </p:txBody>
      </p:sp>
      <p:sp>
        <p:nvSpPr>
          <p:cNvPr id="9" name="AutoShape 6">
            <a:hlinkClick r:id="" action="ppaction://hlinkshowjump?jump=nextslide"/>
            <a:hlinkHover r:id="" action="ppaction://noaction">
              <a:snd r:embed="rId4" name="final_answer.wav"/>
            </a:hlinkHover>
          </p:cNvPr>
          <p:cNvSpPr>
            <a:spLocks noChangeArrowheads="1"/>
          </p:cNvSpPr>
          <p:nvPr/>
        </p:nvSpPr>
        <p:spPr bwMode="auto">
          <a:xfrm>
            <a:off x="4572000" y="2714620"/>
            <a:ext cx="3214710" cy="785818"/>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a:solidFill>
                  <a:schemeClr val="bg1"/>
                </a:solidFill>
              </a:rPr>
              <a:t>D. Age 60</a:t>
            </a:r>
          </a:p>
        </p:txBody>
      </p:sp>
      <p:sp>
        <p:nvSpPr>
          <p:cNvPr id="10" name="Rectangle 4"/>
          <p:cNvSpPr txBox="1">
            <a:spLocks noChangeArrowheads="1"/>
          </p:cNvSpPr>
          <p:nvPr/>
        </p:nvSpPr>
        <p:spPr bwMode="auto">
          <a:xfrm>
            <a:off x="3571868" y="1071546"/>
            <a:ext cx="1900221" cy="428628"/>
          </a:xfrm>
          <a:prstGeom prst="rect">
            <a:avLst/>
          </a:prstGeom>
          <a:ln w="38100" cap="flat" cmpd="sng" algn="ctr">
            <a:solidFill>
              <a:schemeClr val="lt1"/>
            </a:solidFill>
            <a:prstDash val="solid"/>
            <a:miter lim="800000"/>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2400" b="1" i="0" u="none" strike="noStrike" kern="0" cap="none" spc="0" normalizeH="0" baseline="0" noProof="0" dirty="0" smtClean="0">
                <a:ln>
                  <a:noFill/>
                </a:ln>
                <a:solidFill>
                  <a:schemeClr val="lt1"/>
                </a:solidFill>
                <a:effectLst/>
                <a:uLnTx/>
                <a:uFillTx/>
                <a:latin typeface="+mn-lt"/>
                <a:ea typeface="+mn-ea"/>
                <a:cs typeface="+mn-cs"/>
              </a:rPr>
              <a:t>Hearing</a:t>
            </a:r>
          </a:p>
        </p:txBody>
      </p:sp>
      <p:pic>
        <p:nvPicPr>
          <p:cNvPr id="11" name="Picture 3" descr="C:\AEE 523\mill_promo_cdgame2.gif"/>
          <p:cNvPicPr>
            <a:picLocks noChangeAspect="1" noChangeArrowheads="1"/>
          </p:cNvPicPr>
          <p:nvPr/>
        </p:nvPicPr>
        <p:blipFill>
          <a:blip r:embed="rId5" cstate="print"/>
          <a:srcRect/>
          <a:stretch>
            <a:fillRect/>
          </a:stretch>
        </p:blipFill>
        <p:spPr bwMode="auto">
          <a:xfrm>
            <a:off x="0" y="0"/>
            <a:ext cx="857224" cy="867388"/>
          </a:xfrm>
          <a:prstGeom prst="rect">
            <a:avLst/>
          </a:prstGeom>
          <a:noFill/>
          <a:ln w="9525">
            <a:noFill/>
            <a:miter lim="800000"/>
            <a:headEnd/>
            <a:tailEnd/>
          </a:ln>
        </p:spPr>
      </p:pic>
      <p:sp>
        <p:nvSpPr>
          <p:cNvPr id="12" name="مستطيل 11"/>
          <p:cNvSpPr/>
          <p:nvPr/>
        </p:nvSpPr>
        <p:spPr>
          <a:xfrm>
            <a:off x="2071670" y="161488"/>
            <a:ext cx="5214974"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1600" i="1" dirty="0" smtClean="0">
                <a:latin typeface="Arial Black" pitchFamily="34" charset="0"/>
              </a:rPr>
              <a:t>How People Learn  Through Age Stages </a:t>
            </a:r>
            <a:endParaRPr lang="ar-SA" sz="1600" dirty="0"/>
          </a:p>
        </p:txBody>
      </p:sp>
      <p:sp>
        <p:nvSpPr>
          <p:cNvPr id="13" name="مستطيل 12"/>
          <p:cNvSpPr/>
          <p:nvPr/>
        </p:nvSpPr>
        <p:spPr>
          <a:xfrm>
            <a:off x="3571868" y="3947702"/>
            <a:ext cx="1643074"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1600" dirty="0" smtClean="0"/>
              <a:t>Hide Answer !!</a:t>
            </a:r>
            <a:endParaRPr lang="ar-SA" sz="1600" dirty="0"/>
          </a:p>
        </p:txBody>
      </p:sp>
      <p:sp>
        <p:nvSpPr>
          <p:cNvPr id="14" name="عنصر نائب للتاريخ 13"/>
          <p:cNvSpPr>
            <a:spLocks noGrp="1"/>
          </p:cNvSpPr>
          <p:nvPr>
            <p:ph type="dt" sz="half" idx="10"/>
          </p:nvPr>
        </p:nvSpPr>
        <p:spPr/>
        <p:txBody>
          <a:bodyPr/>
          <a:lstStyle/>
          <a:p>
            <a:pPr>
              <a:defRPr/>
            </a:pPr>
            <a:r>
              <a:rPr lang="ar-SA" smtClean="0"/>
              <a:t>JohaliMoHE2017</a:t>
            </a:r>
            <a:endParaRPr lang="en-US"/>
          </a:p>
        </p:txBody>
      </p:sp>
      <p:sp>
        <p:nvSpPr>
          <p:cNvPr id="15" name="عنصر نائب لرقم الشريحة 14"/>
          <p:cNvSpPr>
            <a:spLocks noGrp="1"/>
          </p:cNvSpPr>
          <p:nvPr>
            <p:ph type="sldNum" sz="quarter" idx="12"/>
          </p:nvPr>
        </p:nvSpPr>
        <p:spPr/>
        <p:txBody>
          <a:bodyPr/>
          <a:lstStyle/>
          <a:p>
            <a:pPr>
              <a:defRPr/>
            </a:pPr>
            <a:fld id="{978C93D2-0CD3-44E6-B74B-98515F7048D2}" type="slidenum">
              <a:rPr lang="ar-SA" smtClean="0"/>
              <a:pPr>
                <a:defRPr/>
              </a:pPr>
              <a:t>20</a:t>
            </a:fld>
            <a:endParaRPr lang="en-US"/>
          </a:p>
        </p:txBody>
      </p:sp>
      <p:sp>
        <p:nvSpPr>
          <p:cNvPr id="16" name="عنصر نائب للتذييل 15"/>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33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332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332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3321">
                                            <p:txEl>
                                              <p:pRg st="3" end="3"/>
                                            </p:txEl>
                                          </p:spTgt>
                                        </p:tgtEl>
                                        <p:attrNameLst>
                                          <p:attrName>style.visibility</p:attrName>
                                        </p:attrNameLst>
                                      </p:cBhvr>
                                      <p:to>
                                        <p:strVal val="visible"/>
                                      </p:to>
                                    </p:set>
                                  </p:childTnLst>
                                </p:cTn>
                              </p:par>
                            </p:childTnLst>
                          </p:cTn>
                        </p:par>
                        <p:par>
                          <p:cTn id="19" fill="hold">
                            <p:stCondLst>
                              <p:cond delay="500"/>
                            </p:stCondLst>
                            <p:childTnLst>
                              <p:par>
                                <p:cTn id="20" presetID="1" presetClass="entr" presetSubtype="0" fill="hold" grpId="0" nodeType="afterEffect">
                                  <p:stCondLst>
                                    <p:cond delay="1000"/>
                                  </p:stCondLst>
                                  <p:childTnLst>
                                    <p:set>
                                      <p:cBhvr>
                                        <p:cTn id="21" dur="1" fill="hold">
                                          <p:stCondLst>
                                            <p:cond delay="499"/>
                                          </p:stCondLst>
                                        </p:cTn>
                                        <p:tgtEl>
                                          <p:spTgt spid="6"/>
                                        </p:tgtEl>
                                        <p:attrNameLst>
                                          <p:attrName>style.visibility</p:attrName>
                                        </p:attrNameLst>
                                      </p:cBhvr>
                                      <p:to>
                                        <p:strVal val="visible"/>
                                      </p:to>
                                    </p:set>
                                  </p:childTnLst>
                                </p:cTn>
                              </p:par>
                            </p:childTnLst>
                          </p:cTn>
                        </p:par>
                        <p:par>
                          <p:cTn id="22" fill="hold">
                            <p:stCondLst>
                              <p:cond delay="2000"/>
                            </p:stCondLst>
                            <p:childTnLst>
                              <p:par>
                                <p:cTn id="23" presetID="1" presetClass="entr" presetSubtype="0" fill="hold" grpId="0" nodeType="afterEffect">
                                  <p:stCondLst>
                                    <p:cond delay="1000"/>
                                  </p:stCondLst>
                                  <p:childTnLst>
                                    <p:set>
                                      <p:cBhvr>
                                        <p:cTn id="24" dur="1" fill="hold">
                                          <p:stCondLst>
                                            <p:cond delay="499"/>
                                          </p:stCondLst>
                                        </p:cTn>
                                        <p:tgtEl>
                                          <p:spTgt spid="7"/>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grpId="0" nodeType="afterEffect">
                                  <p:stCondLst>
                                    <p:cond delay="1000"/>
                                  </p:stCondLst>
                                  <p:childTnLst>
                                    <p:set>
                                      <p:cBhvr>
                                        <p:cTn id="27" dur="1" fill="hold">
                                          <p:stCondLst>
                                            <p:cond delay="499"/>
                                          </p:stCondLst>
                                        </p:cTn>
                                        <p:tgtEl>
                                          <p:spTgt spid="8"/>
                                        </p:tgtEl>
                                        <p:attrNameLst>
                                          <p:attrName>style.visibility</p:attrName>
                                        </p:attrNameLst>
                                      </p:cBhvr>
                                      <p:to>
                                        <p:strVal val="visible"/>
                                      </p:to>
                                    </p:set>
                                  </p:childTnLst>
                                </p:cTn>
                              </p:par>
                            </p:childTnLst>
                          </p:cTn>
                        </p:par>
                        <p:par>
                          <p:cTn id="28" fill="hold">
                            <p:stCondLst>
                              <p:cond delay="5000"/>
                            </p:stCondLst>
                            <p:childTnLst>
                              <p:par>
                                <p:cTn id="29" presetID="1" presetClass="entr" presetSubtype="0" fill="hold" grpId="0" nodeType="afterEffect">
                                  <p:stCondLst>
                                    <p:cond delay="1000"/>
                                  </p:stCondLst>
                                  <p:childTnLst>
                                    <p:set>
                                      <p:cBhvr>
                                        <p:cTn id="30"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1" grpId="0" build="p" bldLvl="3" autoUpdateAnimBg="0"/>
      <p:bldP spid="6" grpId="0" animBg="1" autoUpdateAnimBg="0"/>
      <p:bldP spid="7" grpId="0" animBg="1" autoUpdateAnimBg="0"/>
      <p:bldP spid="8" grpId="0" animBg="1" autoUpdateAnimBg="0"/>
      <p:bldP spid="9"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3074" name="Rectangle 7"/>
          <p:cNvGraphicFramePr>
            <a:graphicFrameLocks/>
          </p:cNvGraphicFramePr>
          <p:nvPr/>
        </p:nvGraphicFramePr>
        <p:xfrm>
          <a:off x="1524000" y="1397000"/>
          <a:ext cx="6096000" cy="4064000"/>
        </p:xfrm>
        <a:graphic>
          <a:graphicData uri="http://schemas.openxmlformats.org/presentationml/2006/ole">
            <p:oleObj spid="_x0000_s269314" name="Clip" r:id="rId3" imgW="0" imgH="0" progId="">
              <p:embed/>
            </p:oleObj>
          </a:graphicData>
        </a:graphic>
      </p:graphicFrame>
      <p:graphicFrame>
        <p:nvGraphicFramePr>
          <p:cNvPr id="3075" name="Object 10"/>
          <p:cNvGraphicFramePr>
            <a:graphicFrameLocks noChangeAspect="1"/>
          </p:cNvGraphicFramePr>
          <p:nvPr/>
        </p:nvGraphicFramePr>
        <p:xfrm>
          <a:off x="7643835" y="4214818"/>
          <a:ext cx="1357321" cy="1714512"/>
        </p:xfrm>
        <a:graphic>
          <a:graphicData uri="http://schemas.openxmlformats.org/presentationml/2006/ole">
            <p:oleObj spid="_x0000_s269315" name="Clip" r:id="rId4" imgW="4054320" imgH="3549240" progId="">
              <p:embed/>
            </p:oleObj>
          </a:graphicData>
        </a:graphic>
      </p:graphicFrame>
      <p:sp>
        <p:nvSpPr>
          <p:cNvPr id="3076" name="Rectangle 11"/>
          <p:cNvSpPr>
            <a:spLocks noGrp="1" noChangeArrowheads="1"/>
          </p:cNvSpPr>
          <p:nvPr>
            <p:ph type="title"/>
          </p:nvPr>
        </p:nvSpPr>
        <p:spPr>
          <a:xfrm>
            <a:off x="142876" y="3071810"/>
            <a:ext cx="7143768" cy="541319"/>
          </a:xfrm>
        </p:spPr>
        <p:txBody>
          <a:bodyPr/>
          <a:lstStyle/>
          <a:p>
            <a:pPr eaLnBrk="1" hangingPunct="1"/>
            <a:r>
              <a:rPr lang="en-US" sz="1600" b="0" dirty="0" smtClean="0">
                <a:effectLst/>
              </a:rPr>
              <a:t>COMMON SENSE PRACTICE FOR </a:t>
            </a:r>
            <a:r>
              <a:rPr lang="en-US" sz="1600" dirty="0" smtClean="0">
                <a:effectLst/>
              </a:rPr>
              <a:t>MINIMIZING HEARING LOSS</a:t>
            </a:r>
          </a:p>
        </p:txBody>
      </p:sp>
      <p:sp>
        <p:nvSpPr>
          <p:cNvPr id="15372" name="Rectangle 12"/>
          <p:cNvSpPr>
            <a:spLocks noGrp="1" noChangeArrowheads="1"/>
          </p:cNvSpPr>
          <p:nvPr>
            <p:ph type="body" idx="1"/>
          </p:nvPr>
        </p:nvSpPr>
        <p:spPr>
          <a:xfrm>
            <a:off x="285720" y="3643314"/>
            <a:ext cx="7143800" cy="3143272"/>
          </a:xfrm>
        </p:spPr>
        <p:style>
          <a:lnRef idx="2">
            <a:schemeClr val="dk1"/>
          </a:lnRef>
          <a:fillRef idx="1">
            <a:schemeClr val="lt1"/>
          </a:fillRef>
          <a:effectRef idx="0">
            <a:schemeClr val="dk1"/>
          </a:effectRef>
          <a:fontRef idx="minor">
            <a:schemeClr val="dk1"/>
          </a:fontRef>
        </p:style>
        <p:txBody>
          <a:bodyPr/>
          <a:lstStyle/>
          <a:p>
            <a:pPr algn="l" rtl="0" eaLnBrk="1" hangingPunct="1"/>
            <a:r>
              <a:rPr lang="en-US" sz="1800" b="1" i="1" dirty="0" smtClean="0">
                <a:effectLst/>
              </a:rPr>
              <a:t>Sit people where they can see everyone’s face.</a:t>
            </a:r>
          </a:p>
          <a:p>
            <a:pPr algn="l" rtl="0" eaLnBrk="1" hangingPunct="1"/>
            <a:r>
              <a:rPr lang="en-US" sz="1800" b="1" i="1" dirty="0" smtClean="0">
                <a:effectLst/>
              </a:rPr>
              <a:t>Use small groups.</a:t>
            </a:r>
          </a:p>
          <a:p>
            <a:pPr algn="l" rtl="0" eaLnBrk="1" hangingPunct="1"/>
            <a:r>
              <a:rPr lang="en-US" sz="1800" b="1" i="1" dirty="0" smtClean="0">
                <a:effectLst/>
              </a:rPr>
              <a:t>Teacher should stand still.</a:t>
            </a:r>
          </a:p>
          <a:p>
            <a:pPr algn="l" rtl="0" eaLnBrk="1" hangingPunct="1"/>
            <a:r>
              <a:rPr lang="en-US" sz="1800" b="1" i="1" dirty="0" smtClean="0">
                <a:effectLst/>
              </a:rPr>
              <a:t>Teacher should speak, clearly, distinctly, and loudly</a:t>
            </a:r>
          </a:p>
          <a:p>
            <a:pPr algn="l" rtl="0" eaLnBrk="1" hangingPunct="1"/>
            <a:r>
              <a:rPr lang="en-US" sz="1800" b="1" i="1" dirty="0" smtClean="0">
                <a:effectLst/>
              </a:rPr>
              <a:t>Use more than one sense while teaching.</a:t>
            </a:r>
          </a:p>
          <a:p>
            <a:pPr algn="l" rtl="0" eaLnBrk="1" hangingPunct="1"/>
            <a:r>
              <a:rPr lang="en-US" sz="1800" b="1" i="1" dirty="0" smtClean="0">
                <a:effectLst/>
              </a:rPr>
              <a:t>Observe faces of students.</a:t>
            </a:r>
          </a:p>
          <a:p>
            <a:pPr algn="l" rtl="0" eaLnBrk="1" hangingPunct="1"/>
            <a:r>
              <a:rPr lang="en-US" sz="1800" b="1" i="1" dirty="0" smtClean="0">
                <a:effectLst/>
              </a:rPr>
              <a:t>Eliminate outside noises.</a:t>
            </a:r>
          </a:p>
          <a:p>
            <a:pPr algn="l" rtl="0" eaLnBrk="1" hangingPunct="1"/>
            <a:r>
              <a:rPr lang="en-US" sz="1800" b="1" i="1" dirty="0" smtClean="0">
                <a:effectLst/>
              </a:rPr>
              <a:t>Ask people to speak out if they can’t hear.</a:t>
            </a:r>
          </a:p>
          <a:p>
            <a:pPr algn="l" rtl="0" eaLnBrk="1" hangingPunct="1"/>
            <a:r>
              <a:rPr lang="en-US" sz="1800" b="1" i="1" dirty="0" smtClean="0">
                <a:effectLst/>
              </a:rPr>
              <a:t>Repeat questions and answers.</a:t>
            </a:r>
          </a:p>
        </p:txBody>
      </p:sp>
      <p:sp>
        <p:nvSpPr>
          <p:cNvPr id="6" name="مستطيل 5"/>
          <p:cNvSpPr/>
          <p:nvPr/>
        </p:nvSpPr>
        <p:spPr>
          <a:xfrm>
            <a:off x="285720" y="951540"/>
            <a:ext cx="6929486" cy="147732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eaLnBrk="1" hangingPunct="1"/>
            <a:r>
              <a:rPr lang="en-US" dirty="0" smtClean="0"/>
              <a:t>As people age:</a:t>
            </a:r>
          </a:p>
          <a:p>
            <a:pPr lvl="1" algn="just" rtl="0" eaLnBrk="1" hangingPunct="1"/>
            <a:r>
              <a:rPr lang="en-US" b="1" i="1" dirty="0" smtClean="0"/>
              <a:t>- Men lose ability to hear high sounds.</a:t>
            </a:r>
          </a:p>
          <a:p>
            <a:pPr lvl="1" algn="just" rtl="0" eaLnBrk="1" hangingPunct="1">
              <a:buFontTx/>
              <a:buChar char="-"/>
            </a:pPr>
            <a:r>
              <a:rPr lang="en-US" b="1" i="1" dirty="0" smtClean="0"/>
              <a:t> Women lose ability to hear low sounds. </a:t>
            </a:r>
          </a:p>
          <a:p>
            <a:pPr marL="273050" lvl="1" algn="just" rtl="0" eaLnBrk="1" hangingPunct="1"/>
            <a:r>
              <a:rPr lang="en-US" b="1" i="1" dirty="0" smtClean="0"/>
              <a:t>This is one of the reasons why women talk more with women and men talk more with men in the older years</a:t>
            </a:r>
          </a:p>
        </p:txBody>
      </p:sp>
      <p:sp>
        <p:nvSpPr>
          <p:cNvPr id="7" name="Rectangle 4"/>
          <p:cNvSpPr txBox="1">
            <a:spLocks noChangeArrowheads="1"/>
          </p:cNvSpPr>
          <p:nvPr/>
        </p:nvSpPr>
        <p:spPr bwMode="auto">
          <a:xfrm>
            <a:off x="214282" y="142852"/>
            <a:ext cx="1900221" cy="428628"/>
          </a:xfrm>
          <a:prstGeom prst="rect">
            <a:avLst/>
          </a:prstGeom>
          <a:ln w="38100" cap="flat" cmpd="sng" algn="ctr">
            <a:solidFill>
              <a:schemeClr val="lt1"/>
            </a:solidFill>
            <a:prstDash val="solid"/>
            <a:miter lim="800000"/>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2400" b="1" i="0" u="none" strike="noStrike" kern="0" cap="none" spc="0" normalizeH="0" baseline="0" noProof="0" dirty="0" smtClean="0">
                <a:ln>
                  <a:noFill/>
                </a:ln>
                <a:solidFill>
                  <a:schemeClr val="lt1"/>
                </a:solidFill>
                <a:effectLst/>
                <a:uLnTx/>
                <a:uFillTx/>
                <a:latin typeface="+mn-lt"/>
                <a:ea typeface="+mn-ea"/>
                <a:cs typeface="+mn-cs"/>
              </a:rPr>
              <a:t>Hearing</a:t>
            </a:r>
          </a:p>
        </p:txBody>
      </p:sp>
      <p:pic>
        <p:nvPicPr>
          <p:cNvPr id="8" name="Picture 6" descr="D:\Clip Art\People\Cartoons (T - Z)\Women Conversing.wmf"/>
          <p:cNvPicPr>
            <a:picLocks noChangeAspect="1" noChangeArrowheads="1"/>
          </p:cNvPicPr>
          <p:nvPr/>
        </p:nvPicPr>
        <p:blipFill>
          <a:blip r:embed="rId5" cstate="print"/>
          <a:srcRect/>
          <a:stretch>
            <a:fillRect/>
          </a:stretch>
        </p:blipFill>
        <p:spPr bwMode="auto">
          <a:xfrm>
            <a:off x="7500958" y="1000108"/>
            <a:ext cx="1428728" cy="1362094"/>
          </a:xfrm>
          <a:prstGeom prst="rect">
            <a:avLst/>
          </a:prstGeom>
          <a:noFill/>
          <a:ln w="9525">
            <a:noFill/>
            <a:miter lim="800000"/>
            <a:headEnd/>
            <a:tailEnd/>
          </a:ln>
        </p:spPr>
      </p:pic>
      <p:pic>
        <p:nvPicPr>
          <p:cNvPr id="9" name="Picture 3" descr="C:\AEE 523\mill_promo_cdgame2.gif"/>
          <p:cNvPicPr>
            <a:picLocks noChangeAspect="1" noChangeArrowheads="1"/>
          </p:cNvPicPr>
          <p:nvPr/>
        </p:nvPicPr>
        <p:blipFill>
          <a:blip r:embed="rId6" cstate="print"/>
          <a:srcRect/>
          <a:stretch>
            <a:fillRect/>
          </a:stretch>
        </p:blipFill>
        <p:spPr bwMode="auto">
          <a:xfrm>
            <a:off x="8155612" y="0"/>
            <a:ext cx="988388" cy="1000108"/>
          </a:xfrm>
          <a:prstGeom prst="rect">
            <a:avLst/>
          </a:prstGeom>
          <a:noFill/>
          <a:ln w="9525">
            <a:noFill/>
            <a:miter lim="800000"/>
            <a:headEnd/>
            <a:tailEnd/>
          </a:ln>
        </p:spPr>
      </p:pic>
      <p:sp>
        <p:nvSpPr>
          <p:cNvPr id="10" name="عنصر نائب للتاريخ 9"/>
          <p:cNvSpPr>
            <a:spLocks noGrp="1"/>
          </p:cNvSpPr>
          <p:nvPr>
            <p:ph type="dt" sz="half" idx="10"/>
          </p:nvPr>
        </p:nvSpPr>
        <p:spPr/>
        <p:txBody>
          <a:bodyPr/>
          <a:lstStyle/>
          <a:p>
            <a:pPr>
              <a:defRPr/>
            </a:pPr>
            <a:r>
              <a:rPr lang="ar-SA" smtClean="0"/>
              <a:t>JohaliMoHE2017</a:t>
            </a:r>
            <a:endParaRPr lang="en-US"/>
          </a:p>
        </p:txBody>
      </p:sp>
      <p:sp>
        <p:nvSpPr>
          <p:cNvPr id="11" name="عنصر نائب لرقم الشريحة 10"/>
          <p:cNvSpPr>
            <a:spLocks noGrp="1"/>
          </p:cNvSpPr>
          <p:nvPr>
            <p:ph type="sldNum" sz="quarter" idx="12"/>
          </p:nvPr>
        </p:nvSpPr>
        <p:spPr/>
        <p:txBody>
          <a:bodyPr/>
          <a:lstStyle/>
          <a:p>
            <a:pPr>
              <a:defRPr/>
            </a:pPr>
            <a:fld id="{978C93D2-0CD3-44E6-B74B-98515F7048D2}" type="slidenum">
              <a:rPr lang="ar-SA" smtClean="0"/>
              <a:pPr>
                <a:defRPr/>
              </a:pPr>
              <a:t>21</a:t>
            </a:fld>
            <a:endParaRPr lang="en-US"/>
          </a:p>
        </p:txBody>
      </p:sp>
      <p:sp>
        <p:nvSpPr>
          <p:cNvPr id="12" name="عنصر نائب للتذييل 11"/>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37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537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537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537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537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537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537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537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537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2"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Picture 3" descr="C:\AEE 523\mill_promo_cdgame2.gif"/>
          <p:cNvPicPr>
            <a:picLocks noChangeAspect="1" noChangeArrowheads="1"/>
          </p:cNvPicPr>
          <p:nvPr/>
        </p:nvPicPr>
        <p:blipFill>
          <a:blip r:embed="rId4" cstate="print"/>
          <a:srcRect/>
          <a:stretch>
            <a:fillRect/>
          </a:stretch>
        </p:blipFill>
        <p:spPr bwMode="auto">
          <a:xfrm>
            <a:off x="1" y="0"/>
            <a:ext cx="988388" cy="1000108"/>
          </a:xfrm>
          <a:prstGeom prst="rect">
            <a:avLst/>
          </a:prstGeom>
          <a:noFill/>
          <a:ln w="9525">
            <a:noFill/>
            <a:miter lim="800000"/>
            <a:headEnd/>
            <a:tailEnd/>
          </a:ln>
        </p:spPr>
      </p:pic>
      <p:sp>
        <p:nvSpPr>
          <p:cNvPr id="51204" name="AutoShape 4">
            <a:hlinkClick r:id="" action="ppaction://hlinkshowjump?jump=nextslide"/>
            <a:hlinkHover r:id="" action="ppaction://noaction">
              <a:snd r:embed="rId5" name="final_answer.wav"/>
            </a:hlinkHover>
          </p:cNvPr>
          <p:cNvSpPr>
            <a:spLocks noChangeArrowheads="1"/>
          </p:cNvSpPr>
          <p:nvPr/>
        </p:nvSpPr>
        <p:spPr bwMode="auto">
          <a:xfrm>
            <a:off x="1214414" y="1000108"/>
            <a:ext cx="3071834" cy="500066"/>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1600" dirty="0">
                <a:solidFill>
                  <a:schemeClr val="bg1"/>
                </a:solidFill>
              </a:rPr>
              <a:t>A. Between 13 and 18</a:t>
            </a:r>
          </a:p>
        </p:txBody>
      </p:sp>
      <p:sp>
        <p:nvSpPr>
          <p:cNvPr id="51205" name="AutoShape 5">
            <a:hlinkClick r:id="" action="ppaction://hlinkshowjump?jump=nextslide"/>
            <a:hlinkHover r:id="" action="ppaction://noaction">
              <a:snd r:embed="rId5" name="final_answer.wav"/>
            </a:hlinkHover>
          </p:cNvPr>
          <p:cNvSpPr>
            <a:spLocks noChangeArrowheads="1"/>
          </p:cNvSpPr>
          <p:nvPr/>
        </p:nvSpPr>
        <p:spPr bwMode="auto">
          <a:xfrm>
            <a:off x="1285852" y="1500174"/>
            <a:ext cx="3000396" cy="571504"/>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1600" dirty="0">
                <a:solidFill>
                  <a:schemeClr val="bg1"/>
                </a:solidFill>
              </a:rPr>
              <a:t>C. Between 40 and 55 </a:t>
            </a:r>
          </a:p>
        </p:txBody>
      </p:sp>
      <p:sp>
        <p:nvSpPr>
          <p:cNvPr id="51206" name="AutoShape 6">
            <a:hlinkClick r:id="" action="ppaction://hlinkshowjump?jump=nextslide"/>
            <a:hlinkHover r:id="" action="ppaction://noaction">
              <a:snd r:embed="rId5" name="final_answer.wav"/>
            </a:hlinkHover>
          </p:cNvPr>
          <p:cNvSpPr>
            <a:spLocks noChangeArrowheads="1"/>
          </p:cNvSpPr>
          <p:nvPr/>
        </p:nvSpPr>
        <p:spPr bwMode="auto">
          <a:xfrm>
            <a:off x="4286248" y="1500174"/>
            <a:ext cx="2643206" cy="500066"/>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a:solidFill>
                  <a:schemeClr val="bg1"/>
                </a:solidFill>
              </a:rPr>
              <a:t>D. After 55</a:t>
            </a:r>
          </a:p>
        </p:txBody>
      </p:sp>
      <p:sp>
        <p:nvSpPr>
          <p:cNvPr id="51207" name="AutoShape 7">
            <a:hlinkClick r:id="" action="ppaction://hlinkshowjump?jump=nextslide"/>
            <a:hlinkHover r:id="" action="ppaction://noaction">
              <a:snd r:embed="rId5" name="final_answer.wav"/>
            </a:hlinkHover>
          </p:cNvPr>
          <p:cNvSpPr>
            <a:spLocks noChangeArrowheads="1"/>
          </p:cNvSpPr>
          <p:nvPr/>
        </p:nvSpPr>
        <p:spPr bwMode="auto">
          <a:xfrm>
            <a:off x="4214810" y="1000108"/>
            <a:ext cx="2714644" cy="500066"/>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1600">
                <a:solidFill>
                  <a:schemeClr val="bg1"/>
                </a:solidFill>
              </a:rPr>
              <a:t>B. Between 18 and 40</a:t>
            </a:r>
          </a:p>
        </p:txBody>
      </p:sp>
      <p:sp>
        <p:nvSpPr>
          <p:cNvPr id="24584" name="AutoShape 8">
            <a:hlinkClick r:id="" action="ppaction://noaction">
              <a:snd r:embed="rId1" name="dumdum.wav"/>
            </a:hlinkClick>
            <a:hlinkHover r:id="" action="ppaction://noaction">
              <a:snd r:embed="rId1" name="dumdum.wav"/>
            </a:hlinkHover>
          </p:cNvPr>
          <p:cNvSpPr>
            <a:spLocks noChangeArrowheads="1"/>
          </p:cNvSpPr>
          <p:nvPr/>
        </p:nvSpPr>
        <p:spPr bwMode="auto">
          <a:xfrm>
            <a:off x="1214414" y="500042"/>
            <a:ext cx="6286544" cy="500066"/>
          </a:xfrm>
          <a:prstGeom prst="flowChartPreparation">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rtl="0"/>
            <a:r>
              <a:rPr lang="en-US" sz="2000" dirty="0">
                <a:solidFill>
                  <a:schemeClr val="bg1"/>
                </a:solidFill>
              </a:rPr>
              <a:t>The most acute </a:t>
            </a:r>
            <a:r>
              <a:rPr lang="en-US" sz="2000" dirty="0" smtClean="0">
                <a:solidFill>
                  <a:schemeClr val="bg1"/>
                </a:solidFill>
              </a:rPr>
              <a:t>decline in </a:t>
            </a:r>
            <a:r>
              <a:rPr lang="en-US" sz="2000" dirty="0">
                <a:solidFill>
                  <a:schemeClr val="bg1"/>
                </a:solidFill>
              </a:rPr>
              <a:t>vision occurs</a:t>
            </a:r>
          </a:p>
        </p:txBody>
      </p:sp>
      <p:pic>
        <p:nvPicPr>
          <p:cNvPr id="51209" name="Picture 9">
            <a:hlinkClick r:id="" action="ppaction://media"/>
          </p:cNvPr>
          <p:cNvPicPr>
            <a:picLocks noRot="1" noChangeAspect="1" noChangeArrowheads="1"/>
          </p:cNvPicPr>
          <p:nvPr>
            <a:wavAudioFile r:embed="rId1" name="dumdum.wav"/>
          </p:nvPr>
        </p:nvPicPr>
        <p:blipFill>
          <a:blip r:embed="rId6" cstate="print"/>
          <a:srcRect/>
          <a:stretch>
            <a:fillRect/>
          </a:stretch>
        </p:blipFill>
        <p:spPr bwMode="auto">
          <a:xfrm>
            <a:off x="8458200" y="6172200"/>
            <a:ext cx="304800" cy="304800"/>
          </a:xfrm>
          <a:prstGeom prst="rect">
            <a:avLst/>
          </a:prstGeom>
          <a:noFill/>
          <a:ln w="9525">
            <a:noFill/>
            <a:miter lim="800000"/>
            <a:headEnd/>
            <a:tailEnd/>
          </a:ln>
        </p:spPr>
      </p:pic>
      <p:sp>
        <p:nvSpPr>
          <p:cNvPr id="10" name="Rectangle 4"/>
          <p:cNvSpPr txBox="1">
            <a:spLocks noChangeArrowheads="1"/>
          </p:cNvSpPr>
          <p:nvPr/>
        </p:nvSpPr>
        <p:spPr bwMode="auto">
          <a:xfrm>
            <a:off x="214314" y="2214554"/>
            <a:ext cx="3643306" cy="357190"/>
          </a:xfrm>
          <a:prstGeom prst="rect">
            <a:avLst/>
          </a:prstGeom>
          <a:solidFill>
            <a:schemeClr val="accent2"/>
          </a:solid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sz="1600" b="1" i="0" u="none" strike="noStrike" kern="0" cap="none" spc="0" normalizeH="0" baseline="0" noProof="0" dirty="0" smtClean="0">
                <a:ln>
                  <a:noFill/>
                </a:ln>
                <a:solidFill>
                  <a:schemeClr val="tx1"/>
                </a:solidFill>
                <a:uLnTx/>
                <a:uFillTx/>
                <a:latin typeface="+mj-lt"/>
                <a:ea typeface="+mj-ea"/>
                <a:cs typeface="+mj-cs"/>
              </a:rPr>
              <a:t>The Correct answer is C.</a:t>
            </a:r>
          </a:p>
        </p:txBody>
      </p:sp>
      <p:pic>
        <p:nvPicPr>
          <p:cNvPr id="11" name="Picture 6" descr="E:\IMAGES\HEALTH\ANATOMY\BKO50040.JPG"/>
          <p:cNvPicPr>
            <a:picLocks noChangeAspect="1" noChangeArrowheads="1"/>
          </p:cNvPicPr>
          <p:nvPr/>
        </p:nvPicPr>
        <p:blipFill>
          <a:blip r:embed="rId7" cstate="print">
            <a:clrChange>
              <a:clrFrom>
                <a:srgbClr val="FFFFFF"/>
              </a:clrFrom>
              <a:clrTo>
                <a:srgbClr val="FFFFFF">
                  <a:alpha val="0"/>
                </a:srgbClr>
              </a:clrTo>
            </a:clrChange>
          </a:blip>
          <a:srcRect l="12692" t="11111" r="6920" b="7407"/>
          <a:stretch>
            <a:fillRect/>
          </a:stretch>
        </p:blipFill>
        <p:spPr bwMode="auto">
          <a:xfrm>
            <a:off x="7858148" y="214290"/>
            <a:ext cx="1071570" cy="958101"/>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Rectangle 5"/>
          <p:cNvSpPr txBox="1">
            <a:spLocks noChangeArrowheads="1"/>
          </p:cNvSpPr>
          <p:nvPr/>
        </p:nvSpPr>
        <p:spPr>
          <a:xfrm>
            <a:off x="142844" y="2643182"/>
            <a:ext cx="4000528" cy="1785950"/>
          </a:xfrm>
          <a:prstGeom prst="rect">
            <a:avLst/>
          </a:prstGeom>
        </p:spPr>
        <p:style>
          <a:lnRef idx="2">
            <a:schemeClr val="dk1"/>
          </a:lnRef>
          <a:fillRef idx="1">
            <a:schemeClr val="lt1"/>
          </a:fillRef>
          <a:effectRef idx="0">
            <a:schemeClr val="dk1"/>
          </a:effectRef>
          <a:fontRef idx="minor">
            <a:schemeClr val="dk1"/>
          </a:fontRef>
        </p:style>
        <p:txBody>
          <a:bodyPr/>
          <a:lstStyle/>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kumimoji="0" lang="en-US" b="0" i="0" u="none" strike="noStrike" kern="0" cap="none" spc="0" normalizeH="0" baseline="0" noProof="0" dirty="0" smtClean="0">
                <a:ln>
                  <a:noFill/>
                </a:ln>
                <a:solidFill>
                  <a:schemeClr val="dk1"/>
                </a:solidFill>
                <a:uLnTx/>
                <a:uFillTx/>
                <a:latin typeface="+mn-lt"/>
                <a:ea typeface="+mn-ea"/>
                <a:cs typeface="+mn-cs"/>
              </a:rPr>
              <a:t>Vision</a:t>
            </a:r>
          </a:p>
          <a:p>
            <a:pPr marL="742950" marR="0" lvl="1" indent="-285750" algn="l" defTabSz="914400" rtl="0" eaLnBrk="1" fontAlgn="base" latinLnBrk="0" hangingPunct="1">
              <a:lnSpc>
                <a:spcPct val="100000"/>
              </a:lnSpc>
              <a:spcBef>
                <a:spcPct val="20000"/>
              </a:spcBef>
              <a:spcAft>
                <a:spcPct val="0"/>
              </a:spcAft>
              <a:buClr>
                <a:schemeClr val="accent2"/>
              </a:buClr>
              <a:buSzTx/>
              <a:buFont typeface="Wingdings" pitchFamily="2" charset="2"/>
              <a:buChar char="§"/>
              <a:tabLst/>
              <a:defRPr/>
            </a:pPr>
            <a:r>
              <a:rPr kumimoji="0" lang="en-US" b="0" i="0" u="none" strike="noStrike" kern="0" cap="none" spc="0" normalizeH="0" baseline="0" noProof="0" dirty="0" smtClean="0">
                <a:ln>
                  <a:noFill/>
                </a:ln>
                <a:solidFill>
                  <a:schemeClr val="dk1"/>
                </a:solidFill>
                <a:uLnTx/>
                <a:uFillTx/>
                <a:latin typeface="+mn-lt"/>
                <a:ea typeface="+mn-ea"/>
                <a:cs typeface="+mn-cs"/>
              </a:rPr>
              <a:t>13-18   Continuous gain</a:t>
            </a:r>
          </a:p>
          <a:p>
            <a:pPr marL="742950" marR="0" lvl="1" indent="-285750" algn="l" defTabSz="914400" rtl="0" eaLnBrk="1" fontAlgn="base" latinLnBrk="0" hangingPunct="1">
              <a:lnSpc>
                <a:spcPct val="100000"/>
              </a:lnSpc>
              <a:spcBef>
                <a:spcPct val="20000"/>
              </a:spcBef>
              <a:spcAft>
                <a:spcPct val="0"/>
              </a:spcAft>
              <a:buClr>
                <a:schemeClr val="accent2"/>
              </a:buClr>
              <a:buSzTx/>
              <a:buFont typeface="Wingdings" pitchFamily="2" charset="2"/>
              <a:buChar char="§"/>
              <a:tabLst/>
              <a:defRPr/>
            </a:pPr>
            <a:r>
              <a:rPr kumimoji="0" lang="en-US" b="0" i="0" u="none" strike="noStrike" kern="0" cap="none" spc="0" normalizeH="0" baseline="0" noProof="0" dirty="0" smtClean="0">
                <a:ln>
                  <a:noFill/>
                </a:ln>
                <a:solidFill>
                  <a:schemeClr val="dk1"/>
                </a:solidFill>
                <a:uLnTx/>
                <a:uFillTx/>
                <a:latin typeface="+mn-lt"/>
                <a:ea typeface="+mn-ea"/>
                <a:cs typeface="+mn-cs"/>
              </a:rPr>
              <a:t>18-40   Gradual decline</a:t>
            </a:r>
          </a:p>
          <a:p>
            <a:pPr marL="742950" marR="0" lvl="1" indent="-285750" algn="l" defTabSz="914400" rtl="0" eaLnBrk="1" fontAlgn="base" latinLnBrk="0" hangingPunct="1">
              <a:lnSpc>
                <a:spcPct val="100000"/>
              </a:lnSpc>
              <a:spcBef>
                <a:spcPct val="20000"/>
              </a:spcBef>
              <a:spcAft>
                <a:spcPct val="0"/>
              </a:spcAft>
              <a:buClr>
                <a:schemeClr val="accent2"/>
              </a:buClr>
              <a:buSzTx/>
              <a:buFont typeface="Wingdings" pitchFamily="2" charset="2"/>
              <a:buChar char="§"/>
              <a:tabLst/>
              <a:defRPr/>
            </a:pPr>
            <a:r>
              <a:rPr kumimoji="0" lang="en-US" b="0" i="0" u="none" strike="noStrike" kern="0" cap="none" spc="0" normalizeH="0" baseline="0" noProof="0" dirty="0" smtClean="0">
                <a:ln>
                  <a:noFill/>
                </a:ln>
                <a:solidFill>
                  <a:schemeClr val="dk1"/>
                </a:solidFill>
                <a:uLnTx/>
                <a:uFillTx/>
                <a:latin typeface="+mn-lt"/>
                <a:ea typeface="+mn-ea"/>
                <a:cs typeface="+mn-cs"/>
              </a:rPr>
              <a:t>40-55   Sharp decline</a:t>
            </a:r>
          </a:p>
          <a:p>
            <a:pPr marL="742950" marR="0" lvl="1" indent="-285750" algn="l" defTabSz="914400" rtl="0" eaLnBrk="1" fontAlgn="base" latinLnBrk="0" hangingPunct="1">
              <a:lnSpc>
                <a:spcPct val="100000"/>
              </a:lnSpc>
              <a:spcBef>
                <a:spcPct val="20000"/>
              </a:spcBef>
              <a:spcAft>
                <a:spcPct val="0"/>
              </a:spcAft>
              <a:buClr>
                <a:schemeClr val="accent2"/>
              </a:buClr>
              <a:buSzTx/>
              <a:buFont typeface="Wingdings" pitchFamily="2" charset="2"/>
              <a:buChar char="§"/>
              <a:tabLst/>
              <a:defRPr/>
            </a:pPr>
            <a:r>
              <a:rPr kumimoji="0" lang="en-US" b="0" i="0" u="none" strike="noStrike" kern="0" cap="none" spc="0" normalizeH="0" baseline="0" noProof="0" dirty="0" smtClean="0">
                <a:ln>
                  <a:noFill/>
                </a:ln>
                <a:solidFill>
                  <a:schemeClr val="dk1"/>
                </a:solidFill>
                <a:uLnTx/>
                <a:uFillTx/>
                <a:latin typeface="+mn-lt"/>
                <a:ea typeface="+mn-ea"/>
                <a:cs typeface="+mn-cs"/>
              </a:rPr>
              <a:t>55 On  Gradual decline	</a:t>
            </a:r>
          </a:p>
        </p:txBody>
      </p:sp>
      <p:sp>
        <p:nvSpPr>
          <p:cNvPr id="13" name="مستطيل 12"/>
          <p:cNvSpPr/>
          <p:nvPr/>
        </p:nvSpPr>
        <p:spPr>
          <a:xfrm>
            <a:off x="3428992" y="59272"/>
            <a:ext cx="1500198"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marL="342900" lvl="0" indent="-342900" algn="ctr" rtl="0">
              <a:spcBef>
                <a:spcPct val="20000"/>
              </a:spcBef>
              <a:buClr>
                <a:schemeClr val="hlink"/>
              </a:buClr>
              <a:defRPr/>
            </a:pPr>
            <a:r>
              <a:rPr lang="en-US" b="1" kern="0" dirty="0" smtClean="0">
                <a:solidFill>
                  <a:schemeClr val="tx1"/>
                </a:solidFill>
                <a:effectLst>
                  <a:outerShdw blurRad="38100" dist="38100" dir="2700000" algn="tl">
                    <a:srgbClr val="000000"/>
                  </a:outerShdw>
                </a:effectLst>
                <a:latin typeface="+mj-lt"/>
              </a:rPr>
              <a:t>Vision</a:t>
            </a:r>
          </a:p>
        </p:txBody>
      </p:sp>
      <p:sp>
        <p:nvSpPr>
          <p:cNvPr id="14" name="Rectangle 14"/>
          <p:cNvSpPr txBox="1">
            <a:spLocks noChangeArrowheads="1"/>
          </p:cNvSpPr>
          <p:nvPr/>
        </p:nvSpPr>
        <p:spPr>
          <a:xfrm>
            <a:off x="4857752" y="2143116"/>
            <a:ext cx="4000528" cy="2357454"/>
          </a:xfrm>
          <a:prstGeom prst="rect">
            <a:avLst/>
          </a:prstGeom>
        </p:spPr>
        <p:style>
          <a:lnRef idx="2">
            <a:schemeClr val="dk1"/>
          </a:lnRef>
          <a:fillRef idx="1">
            <a:schemeClr val="lt1"/>
          </a:fillRef>
          <a:effectRef idx="0">
            <a:schemeClr val="dk1"/>
          </a:effectRef>
          <a:fontRef idx="minor">
            <a:schemeClr val="dk1"/>
          </a:fontRef>
        </p:style>
        <p:txBody>
          <a:bodyPr/>
          <a:lstStyle/>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r>
              <a:rPr kumimoji="0" lang="en-US" sz="1800" b="0" i="0" u="none" strike="noStrike" kern="0" cap="none" spc="0" normalizeH="0" baseline="0" noProof="0" dirty="0" smtClean="0">
                <a:ln>
                  <a:noFill/>
                </a:ln>
                <a:solidFill>
                  <a:schemeClr val="dk1"/>
                </a:solidFill>
                <a:uLnTx/>
                <a:uFillTx/>
                <a:latin typeface="+mn-lt"/>
                <a:ea typeface="+mn-ea"/>
                <a:cs typeface="+mn-cs"/>
              </a:rPr>
              <a:t>Older Eyes Suffer</a:t>
            </a:r>
          </a:p>
          <a:p>
            <a:pPr marL="742950" marR="0" lvl="1" indent="-285750" algn="l" defTabSz="914400" rtl="0" eaLnBrk="1" fontAlgn="base" latinLnBrk="0" hangingPunct="1">
              <a:lnSpc>
                <a:spcPct val="100000"/>
              </a:lnSpc>
              <a:spcBef>
                <a:spcPct val="20000"/>
              </a:spcBef>
              <a:spcAft>
                <a:spcPct val="0"/>
              </a:spcAft>
              <a:buClr>
                <a:schemeClr val="accent2"/>
              </a:buClr>
              <a:buSzTx/>
              <a:buFont typeface="Wingdings" pitchFamily="2" charset="2"/>
              <a:buChar char="§"/>
              <a:tabLst/>
              <a:defRPr/>
            </a:pPr>
            <a:r>
              <a:rPr kumimoji="0" lang="en-US" sz="1800" b="0" i="0" u="none" strike="noStrike" kern="0" cap="none" spc="0" normalizeH="0" baseline="0" noProof="0" dirty="0" smtClean="0">
                <a:ln>
                  <a:noFill/>
                </a:ln>
                <a:solidFill>
                  <a:schemeClr val="dk1"/>
                </a:solidFill>
                <a:uLnTx/>
                <a:uFillTx/>
                <a:latin typeface="+mn-lt"/>
                <a:ea typeface="+mn-ea"/>
                <a:cs typeface="+mn-cs"/>
              </a:rPr>
              <a:t>Vision loss in dim light</a:t>
            </a:r>
          </a:p>
          <a:p>
            <a:pPr marL="742950" marR="0" lvl="1" indent="-285750" algn="l" defTabSz="914400" rtl="0" eaLnBrk="1" fontAlgn="base" latinLnBrk="0" hangingPunct="1">
              <a:lnSpc>
                <a:spcPct val="100000"/>
              </a:lnSpc>
              <a:spcBef>
                <a:spcPct val="20000"/>
              </a:spcBef>
              <a:spcAft>
                <a:spcPct val="0"/>
              </a:spcAft>
              <a:buClr>
                <a:schemeClr val="accent2"/>
              </a:buClr>
              <a:buSzTx/>
              <a:buFont typeface="Wingdings" pitchFamily="2" charset="2"/>
              <a:buChar char="§"/>
              <a:tabLst/>
              <a:defRPr/>
            </a:pPr>
            <a:r>
              <a:rPr kumimoji="0" lang="en-US" sz="1800" b="0" i="0" u="none" strike="noStrike" kern="0" cap="none" spc="0" normalizeH="0" baseline="0" noProof="0" dirty="0" smtClean="0">
                <a:ln>
                  <a:noFill/>
                </a:ln>
                <a:solidFill>
                  <a:schemeClr val="dk1"/>
                </a:solidFill>
                <a:uLnTx/>
                <a:uFillTx/>
                <a:latin typeface="+mn-lt"/>
                <a:ea typeface="+mn-ea"/>
                <a:cs typeface="+mn-cs"/>
              </a:rPr>
              <a:t>Narrowing field of vision</a:t>
            </a:r>
          </a:p>
          <a:p>
            <a:pPr marL="742950" marR="0" lvl="1" indent="-285750" algn="l" defTabSz="914400" rtl="0" eaLnBrk="1" fontAlgn="base" latinLnBrk="0" hangingPunct="1">
              <a:lnSpc>
                <a:spcPct val="100000"/>
              </a:lnSpc>
              <a:spcBef>
                <a:spcPct val="20000"/>
              </a:spcBef>
              <a:spcAft>
                <a:spcPct val="0"/>
              </a:spcAft>
              <a:buClr>
                <a:schemeClr val="accent2"/>
              </a:buClr>
              <a:buSzTx/>
              <a:buFont typeface="Wingdings" pitchFamily="2" charset="2"/>
              <a:buChar char="§"/>
              <a:tabLst/>
              <a:defRPr/>
            </a:pPr>
            <a:r>
              <a:rPr kumimoji="0" lang="en-US" sz="1800" b="0" i="0" u="none" strike="noStrike" kern="0" cap="none" spc="0" normalizeH="0" baseline="0" noProof="0" dirty="0" smtClean="0">
                <a:ln>
                  <a:noFill/>
                </a:ln>
                <a:solidFill>
                  <a:schemeClr val="dk1"/>
                </a:solidFill>
                <a:uLnTx/>
                <a:uFillTx/>
                <a:latin typeface="+mn-lt"/>
                <a:ea typeface="+mn-ea"/>
                <a:cs typeface="+mn-cs"/>
              </a:rPr>
              <a:t>Slow adaptation to dark</a:t>
            </a:r>
          </a:p>
          <a:p>
            <a:pPr marL="742950" marR="0" lvl="1" indent="-285750" algn="l" defTabSz="914400" rtl="0" eaLnBrk="1" fontAlgn="base" latinLnBrk="0" hangingPunct="1">
              <a:lnSpc>
                <a:spcPct val="100000"/>
              </a:lnSpc>
              <a:spcBef>
                <a:spcPct val="20000"/>
              </a:spcBef>
              <a:spcAft>
                <a:spcPct val="0"/>
              </a:spcAft>
              <a:buClr>
                <a:schemeClr val="accent2"/>
              </a:buClr>
              <a:buSzTx/>
              <a:buFont typeface="Wingdings" pitchFamily="2" charset="2"/>
              <a:buChar char="§"/>
              <a:tabLst/>
              <a:defRPr/>
            </a:pPr>
            <a:r>
              <a:rPr kumimoji="0" lang="en-US" sz="1800" b="0" i="0" u="none" strike="noStrike" kern="0" cap="none" spc="0" normalizeH="0" baseline="0" noProof="0" dirty="0" smtClean="0">
                <a:ln>
                  <a:noFill/>
                </a:ln>
                <a:solidFill>
                  <a:schemeClr val="dk1"/>
                </a:solidFill>
                <a:uLnTx/>
                <a:uFillTx/>
                <a:latin typeface="+mn-lt"/>
                <a:ea typeface="+mn-ea"/>
                <a:cs typeface="+mn-cs"/>
              </a:rPr>
              <a:t>Cataracts</a:t>
            </a:r>
          </a:p>
          <a:p>
            <a:pPr marL="742950" marR="0" lvl="1" indent="-285750" algn="l" defTabSz="914400" rtl="0" eaLnBrk="1" fontAlgn="base" latinLnBrk="0" hangingPunct="1">
              <a:lnSpc>
                <a:spcPct val="100000"/>
              </a:lnSpc>
              <a:spcBef>
                <a:spcPct val="20000"/>
              </a:spcBef>
              <a:spcAft>
                <a:spcPct val="0"/>
              </a:spcAft>
              <a:buClr>
                <a:schemeClr val="accent2"/>
              </a:buClr>
              <a:buSzTx/>
              <a:buFont typeface="Wingdings" pitchFamily="2" charset="2"/>
              <a:buChar char="§"/>
              <a:tabLst/>
              <a:defRPr/>
            </a:pPr>
            <a:r>
              <a:rPr kumimoji="0" lang="en-US" sz="1800" b="0" i="0" u="none" strike="noStrike" kern="0" cap="none" spc="0" normalizeH="0" baseline="0" noProof="0" dirty="0" smtClean="0">
                <a:ln>
                  <a:noFill/>
                </a:ln>
                <a:solidFill>
                  <a:schemeClr val="dk1"/>
                </a:solidFill>
                <a:uLnTx/>
                <a:uFillTx/>
                <a:latin typeface="+mn-lt"/>
                <a:ea typeface="+mn-ea"/>
                <a:cs typeface="+mn-cs"/>
              </a:rPr>
              <a:t>Defective color vision	           </a:t>
            </a:r>
          </a:p>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itchFamily="2" charset="2"/>
              <a:buNone/>
              <a:tabLst/>
              <a:defRPr/>
            </a:pPr>
            <a:r>
              <a:rPr kumimoji="0" lang="en-US" sz="1800" b="0" i="0" u="none" strike="noStrike" kern="0" cap="none" spc="0" normalizeH="0" baseline="0" noProof="0" dirty="0" smtClean="0">
                <a:ln>
                  <a:noFill/>
                </a:ln>
                <a:solidFill>
                  <a:schemeClr val="dk1"/>
                </a:solidFill>
                <a:uLnTx/>
                <a:uFillTx/>
                <a:latin typeface="+mn-lt"/>
                <a:ea typeface="+mn-ea"/>
                <a:cs typeface="+mn-cs"/>
              </a:rPr>
              <a:t>  SO……………..</a:t>
            </a:r>
          </a:p>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endParaRPr kumimoji="0" lang="en-US" sz="1800" b="0" i="0" u="none" strike="noStrike" kern="0" cap="none" spc="0" normalizeH="0" baseline="0" noProof="0" dirty="0" smtClean="0">
              <a:ln>
                <a:noFill/>
              </a:ln>
              <a:solidFill>
                <a:schemeClr val="dk1"/>
              </a:solidFill>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Tx/>
              <a:tabLst/>
              <a:defRPr/>
            </a:pPr>
            <a:endParaRPr kumimoji="0" lang="en-US" sz="1800" b="0" i="0" u="none" strike="noStrike" kern="0" cap="none" spc="0" normalizeH="0" baseline="0" noProof="0" dirty="0" smtClean="0">
              <a:ln>
                <a:noFill/>
              </a:ln>
              <a:solidFill>
                <a:schemeClr val="dk1"/>
              </a:solidFill>
              <a:uLnTx/>
              <a:uFillTx/>
              <a:latin typeface="+mn-lt"/>
              <a:ea typeface="+mn-ea"/>
              <a:cs typeface="+mn-cs"/>
            </a:endParaRPr>
          </a:p>
        </p:txBody>
      </p:sp>
      <p:sp>
        <p:nvSpPr>
          <p:cNvPr id="15" name="Rectangle 6"/>
          <p:cNvSpPr>
            <a:spLocks noGrp="1" noChangeArrowheads="1"/>
          </p:cNvSpPr>
          <p:nvPr>
            <p:ph type="title"/>
          </p:nvPr>
        </p:nvSpPr>
        <p:spPr>
          <a:xfrm>
            <a:off x="285720" y="4572008"/>
            <a:ext cx="7000924" cy="357190"/>
          </a:xfrm>
        </p:spPr>
        <p:style>
          <a:lnRef idx="2">
            <a:schemeClr val="dk1"/>
          </a:lnRef>
          <a:fillRef idx="1">
            <a:schemeClr val="lt1"/>
          </a:fillRef>
          <a:effectRef idx="0">
            <a:schemeClr val="dk1"/>
          </a:effectRef>
          <a:fontRef idx="minor">
            <a:schemeClr val="dk1"/>
          </a:fontRef>
        </p:style>
        <p:txBody>
          <a:bodyPr/>
          <a:lstStyle/>
          <a:p>
            <a:pPr algn="l" eaLnBrk="1" hangingPunct="1"/>
            <a:r>
              <a:rPr lang="en-US" sz="1400" dirty="0" smtClean="0">
                <a:effectLst/>
              </a:rPr>
              <a:t>Common Sense Practices For Minimizing Losses Associated With Age - Vision</a:t>
            </a:r>
          </a:p>
        </p:txBody>
      </p:sp>
      <p:sp>
        <p:nvSpPr>
          <p:cNvPr id="16" name="Rectangle 7"/>
          <p:cNvSpPr txBox="1">
            <a:spLocks noChangeArrowheads="1"/>
          </p:cNvSpPr>
          <p:nvPr/>
        </p:nvSpPr>
        <p:spPr>
          <a:xfrm>
            <a:off x="500034" y="4929174"/>
            <a:ext cx="3786214" cy="1928826"/>
          </a:xfrm>
          <a:prstGeom prst="rect">
            <a:avLst/>
          </a:prstGeom>
        </p:spPr>
        <p:style>
          <a:lnRef idx="2">
            <a:schemeClr val="dk1"/>
          </a:lnRef>
          <a:fillRef idx="1">
            <a:schemeClr val="lt1"/>
          </a:fillRef>
          <a:effectRef idx="0">
            <a:schemeClr val="dk1"/>
          </a:effectRef>
          <a:fontRef idx="minor">
            <a:schemeClr val="dk1"/>
          </a:fontRef>
        </p:style>
        <p:txBody>
          <a:bodyPr/>
          <a:lstStyle/>
          <a:p>
            <a:pPr marL="342900" marR="0" lvl="0" indent="-342900" algn="l" defTabSz="914400" rtl="0" eaLnBrk="1" fontAlgn="base" latinLnBrk="0" hangingPunct="1">
              <a:lnSpc>
                <a:spcPct val="90000"/>
              </a:lnSpc>
              <a:spcBef>
                <a:spcPct val="20000"/>
              </a:spcBef>
              <a:spcAft>
                <a:spcPct val="0"/>
              </a:spcAft>
              <a:buClr>
                <a:schemeClr val="hlink"/>
              </a:buClr>
              <a:buSzTx/>
              <a:buFont typeface="Wingdings" pitchFamily="2" charset="2"/>
              <a:buChar char="§"/>
              <a:tabLst/>
              <a:defRPr/>
            </a:pPr>
            <a:r>
              <a:rPr kumimoji="0" lang="en-US" sz="1600" b="0" i="0" u="none" strike="noStrike" kern="0" cap="none" spc="0" normalizeH="0" baseline="0" noProof="0" dirty="0" smtClean="0">
                <a:ln>
                  <a:noFill/>
                </a:ln>
                <a:solidFill>
                  <a:schemeClr val="dk1"/>
                </a:solidFill>
                <a:effectLst/>
                <a:uLnTx/>
                <a:uFillTx/>
                <a:latin typeface="+mn-lt"/>
                <a:ea typeface="+mn-ea"/>
                <a:cs typeface="+mn-cs"/>
              </a:rPr>
              <a:t>Illumination</a:t>
            </a:r>
          </a:p>
          <a:p>
            <a:pPr marL="742950" marR="0" lvl="1" indent="-285750" algn="l" defTabSz="914400" rtl="0" eaLnBrk="1" fontAlgn="base" latinLnBrk="0" hangingPunct="1">
              <a:lnSpc>
                <a:spcPct val="90000"/>
              </a:lnSpc>
              <a:spcBef>
                <a:spcPct val="20000"/>
              </a:spcBef>
              <a:spcAft>
                <a:spcPct val="0"/>
              </a:spcAft>
              <a:buClr>
                <a:schemeClr val="accent2"/>
              </a:buClr>
              <a:buSzTx/>
              <a:buFont typeface="Wingdings" pitchFamily="2" charset="2"/>
              <a:buChar char="§"/>
              <a:tabLst/>
              <a:defRPr/>
            </a:pPr>
            <a:r>
              <a:rPr kumimoji="0" lang="en-US" sz="1600" b="0" i="0" u="none" strike="noStrike" kern="0" cap="none" spc="0" normalizeH="0" baseline="0" noProof="0" dirty="0" smtClean="0">
                <a:ln>
                  <a:noFill/>
                </a:ln>
                <a:solidFill>
                  <a:schemeClr val="dk1"/>
                </a:solidFill>
                <a:effectLst/>
                <a:uLnTx/>
                <a:uFillTx/>
                <a:latin typeface="+mn-lt"/>
                <a:ea typeface="+mn-ea"/>
                <a:cs typeface="+mn-cs"/>
              </a:rPr>
              <a:t>More Direct Light</a:t>
            </a:r>
          </a:p>
          <a:p>
            <a:pPr marL="742950" marR="0" lvl="1" indent="-285750" algn="l" defTabSz="914400" rtl="0" eaLnBrk="1" fontAlgn="base" latinLnBrk="0" hangingPunct="1">
              <a:lnSpc>
                <a:spcPct val="90000"/>
              </a:lnSpc>
              <a:spcBef>
                <a:spcPct val="20000"/>
              </a:spcBef>
              <a:spcAft>
                <a:spcPct val="0"/>
              </a:spcAft>
              <a:buClr>
                <a:schemeClr val="accent2"/>
              </a:buClr>
              <a:buSzTx/>
              <a:buFont typeface="Wingdings" pitchFamily="2" charset="2"/>
              <a:buChar char="§"/>
              <a:tabLst/>
              <a:defRPr/>
            </a:pPr>
            <a:r>
              <a:rPr kumimoji="0" lang="en-US" sz="1600" b="0" i="0" u="none" strike="noStrike" kern="0" cap="none" spc="0" normalizeH="0" baseline="0" noProof="0" dirty="0" smtClean="0">
                <a:ln>
                  <a:noFill/>
                </a:ln>
                <a:solidFill>
                  <a:schemeClr val="dk1"/>
                </a:solidFill>
                <a:effectLst/>
                <a:uLnTx/>
                <a:uFillTx/>
                <a:latin typeface="+mn-lt"/>
                <a:ea typeface="+mn-ea"/>
                <a:cs typeface="+mn-cs"/>
              </a:rPr>
              <a:t>Don’t Face Direct Light</a:t>
            </a:r>
          </a:p>
          <a:p>
            <a:pPr marL="342900" marR="0" lvl="0" indent="-342900" algn="l" defTabSz="914400" rtl="0" eaLnBrk="1" fontAlgn="base" latinLnBrk="0" hangingPunct="1">
              <a:lnSpc>
                <a:spcPct val="90000"/>
              </a:lnSpc>
              <a:spcBef>
                <a:spcPct val="20000"/>
              </a:spcBef>
              <a:spcAft>
                <a:spcPct val="0"/>
              </a:spcAft>
              <a:buClr>
                <a:schemeClr val="hlink"/>
              </a:buClr>
              <a:buSzTx/>
              <a:buFont typeface="Wingdings" pitchFamily="2" charset="2"/>
              <a:buChar char="§"/>
              <a:tabLst/>
              <a:defRPr/>
            </a:pPr>
            <a:r>
              <a:rPr kumimoji="0" lang="en-US" sz="1600" b="0" i="0" u="none" strike="noStrike" kern="0" cap="none" spc="0" normalizeH="0" baseline="0" noProof="0" dirty="0" smtClean="0">
                <a:ln>
                  <a:noFill/>
                </a:ln>
                <a:solidFill>
                  <a:schemeClr val="dk1"/>
                </a:solidFill>
                <a:effectLst/>
                <a:uLnTx/>
                <a:uFillTx/>
                <a:latin typeface="+mn-lt"/>
                <a:ea typeface="+mn-ea"/>
                <a:cs typeface="+mn-cs"/>
              </a:rPr>
              <a:t>Eliminate glare</a:t>
            </a:r>
          </a:p>
          <a:p>
            <a:pPr marL="342900" marR="0" lvl="0" indent="-342900" algn="l" defTabSz="914400" rtl="0" eaLnBrk="1" fontAlgn="base" latinLnBrk="0" hangingPunct="1">
              <a:lnSpc>
                <a:spcPct val="90000"/>
              </a:lnSpc>
              <a:spcBef>
                <a:spcPct val="20000"/>
              </a:spcBef>
              <a:spcAft>
                <a:spcPct val="0"/>
              </a:spcAft>
              <a:buClr>
                <a:schemeClr val="hlink"/>
              </a:buClr>
              <a:buSzTx/>
              <a:buFont typeface="Wingdings" pitchFamily="2" charset="2"/>
              <a:buChar char="§"/>
              <a:tabLst/>
              <a:defRPr/>
            </a:pPr>
            <a:r>
              <a:rPr kumimoji="0" lang="en-US" sz="1600" b="0" i="0" u="none" strike="noStrike" kern="0" cap="none" spc="0" normalizeH="0" baseline="0" noProof="0" dirty="0" smtClean="0">
                <a:ln>
                  <a:noFill/>
                </a:ln>
                <a:solidFill>
                  <a:schemeClr val="dk1"/>
                </a:solidFill>
                <a:effectLst/>
                <a:uLnTx/>
                <a:uFillTx/>
                <a:latin typeface="+mn-lt"/>
                <a:ea typeface="+mn-ea"/>
                <a:cs typeface="+mn-cs"/>
              </a:rPr>
              <a:t>White or Chalk Boards</a:t>
            </a:r>
          </a:p>
          <a:p>
            <a:pPr marL="742950" marR="0" lvl="1" indent="-285750" algn="l" defTabSz="914400" rtl="0" eaLnBrk="1" fontAlgn="base" latinLnBrk="0" hangingPunct="1">
              <a:lnSpc>
                <a:spcPct val="90000"/>
              </a:lnSpc>
              <a:spcBef>
                <a:spcPct val="20000"/>
              </a:spcBef>
              <a:spcAft>
                <a:spcPct val="0"/>
              </a:spcAft>
              <a:buClr>
                <a:schemeClr val="accent2"/>
              </a:buClr>
              <a:buSzTx/>
              <a:buFont typeface="Wingdings" pitchFamily="2" charset="2"/>
              <a:buChar char="§"/>
              <a:tabLst/>
              <a:defRPr/>
            </a:pPr>
            <a:r>
              <a:rPr kumimoji="0" lang="en-US" sz="1600" b="0" i="0" u="none" strike="noStrike" kern="0" cap="none" spc="0" normalizeH="0" baseline="0" noProof="0" dirty="0" smtClean="0">
                <a:ln>
                  <a:noFill/>
                </a:ln>
                <a:solidFill>
                  <a:schemeClr val="dk1"/>
                </a:solidFill>
                <a:effectLst/>
                <a:uLnTx/>
                <a:uFillTx/>
                <a:latin typeface="+mn-lt"/>
                <a:ea typeface="+mn-ea"/>
                <a:cs typeface="+mn-cs"/>
              </a:rPr>
              <a:t>Keep Clean</a:t>
            </a:r>
          </a:p>
          <a:p>
            <a:pPr marL="742950" marR="0" lvl="1" indent="-285750" algn="l" defTabSz="914400" rtl="0" eaLnBrk="1" fontAlgn="base" latinLnBrk="0" hangingPunct="1">
              <a:lnSpc>
                <a:spcPct val="90000"/>
              </a:lnSpc>
              <a:spcBef>
                <a:spcPct val="20000"/>
              </a:spcBef>
              <a:spcAft>
                <a:spcPct val="0"/>
              </a:spcAft>
              <a:buClr>
                <a:schemeClr val="accent2"/>
              </a:buClr>
              <a:buSzTx/>
              <a:buFont typeface="Wingdings" pitchFamily="2" charset="2"/>
              <a:buChar char="§"/>
              <a:tabLst/>
              <a:defRPr/>
            </a:pPr>
            <a:r>
              <a:rPr kumimoji="0" lang="en-US" sz="1600" b="0" i="0" u="none" strike="noStrike" kern="0" cap="none" spc="0" normalizeH="0" baseline="0" noProof="0" dirty="0" smtClean="0">
                <a:ln>
                  <a:noFill/>
                </a:ln>
                <a:solidFill>
                  <a:schemeClr val="dk1"/>
                </a:solidFill>
                <a:effectLst/>
                <a:uLnTx/>
                <a:uFillTx/>
                <a:latin typeface="+mn-lt"/>
                <a:ea typeface="+mn-ea"/>
                <a:cs typeface="+mn-cs"/>
              </a:rPr>
              <a:t>Use Large Writing</a:t>
            </a:r>
          </a:p>
          <a:p>
            <a:pPr marL="342900" marR="0" lvl="0" indent="-342900" algn="l" defTabSz="914400" rtl="0" eaLnBrk="1" fontAlgn="base" latinLnBrk="0" hangingPunct="1">
              <a:lnSpc>
                <a:spcPct val="90000"/>
              </a:lnSpc>
              <a:spcBef>
                <a:spcPct val="20000"/>
              </a:spcBef>
              <a:spcAft>
                <a:spcPct val="0"/>
              </a:spcAft>
              <a:buClr>
                <a:schemeClr val="hlink"/>
              </a:buClr>
              <a:buSzTx/>
              <a:buFont typeface="Wingdings" pitchFamily="2" charset="2"/>
              <a:buChar char="§"/>
              <a:tabLst/>
              <a:defRPr/>
            </a:pPr>
            <a:endParaRPr kumimoji="0" lang="en-US" sz="1600" b="0" i="0" u="none" strike="noStrike" kern="0" cap="none" spc="0" normalizeH="0" baseline="0" noProof="0" dirty="0" smtClean="0">
              <a:ln>
                <a:noFill/>
              </a:ln>
              <a:solidFill>
                <a:schemeClr val="dk1"/>
              </a:solidFill>
              <a:effectLst/>
              <a:uLnTx/>
              <a:uFillTx/>
              <a:latin typeface="+mn-lt"/>
              <a:ea typeface="+mn-ea"/>
              <a:cs typeface="+mn-cs"/>
            </a:endParaRPr>
          </a:p>
        </p:txBody>
      </p:sp>
      <p:sp>
        <p:nvSpPr>
          <p:cNvPr id="17" name="Rectangle 8"/>
          <p:cNvSpPr txBox="1">
            <a:spLocks noChangeArrowheads="1"/>
          </p:cNvSpPr>
          <p:nvPr/>
        </p:nvSpPr>
        <p:spPr>
          <a:xfrm>
            <a:off x="4643438" y="5000636"/>
            <a:ext cx="3714776" cy="1714512"/>
          </a:xfrm>
          <a:prstGeom prst="rect">
            <a:avLst/>
          </a:prstGeom>
        </p:spPr>
        <p:style>
          <a:lnRef idx="2">
            <a:schemeClr val="dk1"/>
          </a:lnRef>
          <a:fillRef idx="1">
            <a:schemeClr val="lt1"/>
          </a:fillRef>
          <a:effectRef idx="0">
            <a:schemeClr val="dk1"/>
          </a:effectRef>
          <a:fontRef idx="minor">
            <a:schemeClr val="dk1"/>
          </a:fontRef>
        </p:style>
        <p:txBody>
          <a:bodyPr/>
          <a:lstStyle/>
          <a:p>
            <a:pPr marL="342900" marR="0" lvl="0" indent="-342900" algn="l" defTabSz="914400" rtl="0" eaLnBrk="1" fontAlgn="base" latinLnBrk="0" hangingPunct="1">
              <a:lnSpc>
                <a:spcPct val="90000"/>
              </a:lnSpc>
              <a:spcBef>
                <a:spcPct val="20000"/>
              </a:spcBef>
              <a:spcAft>
                <a:spcPct val="0"/>
              </a:spcAft>
              <a:buClr>
                <a:schemeClr val="hlink"/>
              </a:buClr>
              <a:buSzTx/>
              <a:buFont typeface="Wingdings" pitchFamily="2" charset="2"/>
              <a:buChar char="§"/>
              <a:tabLst/>
              <a:defRPr/>
            </a:pPr>
            <a:r>
              <a:rPr kumimoji="0" lang="en-US" sz="1600" b="0" i="0" u="none" strike="noStrike" kern="0" cap="none" spc="0" normalizeH="0" baseline="0" noProof="0" dirty="0" smtClean="0">
                <a:ln>
                  <a:noFill/>
                </a:ln>
                <a:solidFill>
                  <a:schemeClr val="dk1"/>
                </a:solidFill>
                <a:effectLst/>
                <a:uLnTx/>
                <a:uFillTx/>
                <a:latin typeface="+mn-lt"/>
                <a:ea typeface="+mn-ea"/>
                <a:cs typeface="+mn-cs"/>
              </a:rPr>
              <a:t>Media</a:t>
            </a:r>
          </a:p>
          <a:p>
            <a:pPr marL="742950" marR="0" lvl="1" indent="-285750" algn="l" defTabSz="914400" rtl="0" eaLnBrk="1" fontAlgn="base" latinLnBrk="0" hangingPunct="1">
              <a:lnSpc>
                <a:spcPct val="90000"/>
              </a:lnSpc>
              <a:spcBef>
                <a:spcPct val="20000"/>
              </a:spcBef>
              <a:spcAft>
                <a:spcPct val="0"/>
              </a:spcAft>
              <a:buClr>
                <a:schemeClr val="accent2"/>
              </a:buClr>
              <a:buSzTx/>
              <a:buFont typeface="Wingdings" pitchFamily="2" charset="2"/>
              <a:buChar char="§"/>
              <a:tabLst/>
              <a:defRPr/>
            </a:pPr>
            <a:r>
              <a:rPr kumimoji="0" lang="en-US" sz="1600" b="0" i="0" u="none" strike="noStrike" kern="0" cap="none" spc="0" normalizeH="0" baseline="0" noProof="0" dirty="0" smtClean="0">
                <a:ln>
                  <a:noFill/>
                </a:ln>
                <a:solidFill>
                  <a:schemeClr val="dk1"/>
                </a:solidFill>
                <a:effectLst/>
                <a:uLnTx/>
                <a:uFillTx/>
                <a:latin typeface="+mn-lt"/>
                <a:ea typeface="+mn-ea"/>
                <a:cs typeface="+mn-cs"/>
              </a:rPr>
              <a:t>Use Sharp Color Contrast</a:t>
            </a:r>
          </a:p>
          <a:p>
            <a:pPr marL="742950" marR="0" lvl="1" indent="-285750" algn="l" defTabSz="914400" rtl="0" eaLnBrk="1" fontAlgn="base" latinLnBrk="0" hangingPunct="1">
              <a:lnSpc>
                <a:spcPct val="90000"/>
              </a:lnSpc>
              <a:spcBef>
                <a:spcPct val="20000"/>
              </a:spcBef>
              <a:spcAft>
                <a:spcPct val="0"/>
              </a:spcAft>
              <a:buClr>
                <a:schemeClr val="accent2"/>
              </a:buClr>
              <a:buSzTx/>
              <a:buFont typeface="Wingdings" pitchFamily="2" charset="2"/>
              <a:buChar char="§"/>
              <a:tabLst/>
              <a:defRPr/>
            </a:pPr>
            <a:r>
              <a:rPr kumimoji="0" lang="en-US" sz="1600" b="0" i="0" u="none" strike="noStrike" kern="0" cap="none" spc="0" normalizeH="0" baseline="0" noProof="0" dirty="0" smtClean="0">
                <a:ln>
                  <a:noFill/>
                </a:ln>
                <a:solidFill>
                  <a:schemeClr val="dk1"/>
                </a:solidFill>
                <a:effectLst/>
                <a:uLnTx/>
                <a:uFillTx/>
                <a:latin typeface="+mn-lt"/>
                <a:ea typeface="+mn-ea"/>
                <a:cs typeface="+mn-cs"/>
              </a:rPr>
              <a:t>Enlarged Type or Print</a:t>
            </a:r>
          </a:p>
          <a:p>
            <a:pPr marL="742950" marR="0" lvl="1" indent="-285750" algn="l" defTabSz="914400" rtl="0" eaLnBrk="1" fontAlgn="base" latinLnBrk="0" hangingPunct="1">
              <a:lnSpc>
                <a:spcPct val="90000"/>
              </a:lnSpc>
              <a:spcBef>
                <a:spcPct val="20000"/>
              </a:spcBef>
              <a:spcAft>
                <a:spcPct val="0"/>
              </a:spcAft>
              <a:buClr>
                <a:schemeClr val="accent2"/>
              </a:buClr>
              <a:buSzTx/>
              <a:buFont typeface="Wingdings" pitchFamily="2" charset="2"/>
              <a:buChar char="§"/>
              <a:tabLst/>
              <a:defRPr/>
            </a:pPr>
            <a:r>
              <a:rPr kumimoji="0" lang="en-US" sz="1600" b="0" i="0" u="none" strike="noStrike" kern="0" cap="none" spc="0" normalizeH="0" baseline="0" noProof="0" dirty="0" smtClean="0">
                <a:ln>
                  <a:noFill/>
                </a:ln>
                <a:solidFill>
                  <a:schemeClr val="dk1"/>
                </a:solidFill>
                <a:effectLst/>
                <a:uLnTx/>
                <a:uFillTx/>
                <a:latin typeface="+mn-lt"/>
                <a:ea typeface="+mn-ea"/>
                <a:cs typeface="+mn-cs"/>
              </a:rPr>
              <a:t>Avoid Abbreviations</a:t>
            </a:r>
          </a:p>
          <a:p>
            <a:pPr marL="342900" marR="0" lvl="0" indent="-342900" algn="l" defTabSz="914400" rtl="0" eaLnBrk="1" fontAlgn="base" latinLnBrk="0" hangingPunct="1">
              <a:lnSpc>
                <a:spcPct val="90000"/>
              </a:lnSpc>
              <a:spcBef>
                <a:spcPct val="20000"/>
              </a:spcBef>
              <a:spcAft>
                <a:spcPct val="0"/>
              </a:spcAft>
              <a:buClr>
                <a:schemeClr val="hlink"/>
              </a:buClr>
              <a:buSzTx/>
              <a:buFont typeface="Wingdings" pitchFamily="2" charset="2"/>
              <a:buChar char="§"/>
              <a:tabLst/>
              <a:defRPr/>
            </a:pPr>
            <a:r>
              <a:rPr kumimoji="0" lang="en-US" sz="1600" b="0" i="0" u="none" strike="noStrike" kern="0" cap="none" spc="0" normalizeH="0" baseline="0" noProof="0" dirty="0" smtClean="0">
                <a:ln>
                  <a:noFill/>
                </a:ln>
                <a:solidFill>
                  <a:schemeClr val="dk1"/>
                </a:solidFill>
                <a:effectLst/>
                <a:uLnTx/>
                <a:uFillTx/>
                <a:latin typeface="+mn-lt"/>
                <a:ea typeface="+mn-ea"/>
                <a:cs typeface="+mn-cs"/>
              </a:rPr>
              <a:t>Seating</a:t>
            </a:r>
          </a:p>
          <a:p>
            <a:pPr marL="742950" marR="0" lvl="1" indent="-285750" algn="l" defTabSz="914400" rtl="0" eaLnBrk="1" fontAlgn="base" latinLnBrk="0" hangingPunct="1">
              <a:lnSpc>
                <a:spcPct val="90000"/>
              </a:lnSpc>
              <a:spcBef>
                <a:spcPct val="20000"/>
              </a:spcBef>
              <a:spcAft>
                <a:spcPct val="0"/>
              </a:spcAft>
              <a:buClr>
                <a:schemeClr val="accent2"/>
              </a:buClr>
              <a:buSzTx/>
              <a:buFont typeface="Wingdings" pitchFamily="2" charset="2"/>
              <a:buChar char="§"/>
              <a:tabLst/>
              <a:defRPr/>
            </a:pPr>
            <a:r>
              <a:rPr kumimoji="0" lang="en-US" sz="1600" b="0" i="0" u="none" strike="noStrike" kern="0" cap="none" spc="0" normalizeH="0" baseline="0" noProof="0" dirty="0" smtClean="0">
                <a:ln>
                  <a:noFill/>
                </a:ln>
                <a:solidFill>
                  <a:schemeClr val="dk1"/>
                </a:solidFill>
                <a:effectLst/>
                <a:uLnTx/>
                <a:uFillTx/>
                <a:latin typeface="+mn-lt"/>
                <a:ea typeface="+mn-ea"/>
                <a:cs typeface="+mn-cs"/>
              </a:rPr>
              <a:t>Seat People Close to Board</a:t>
            </a:r>
          </a:p>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itchFamily="2" charset="2"/>
              <a:buChar char="§"/>
              <a:tabLst/>
              <a:defRPr/>
            </a:pPr>
            <a:endParaRPr kumimoji="0" lang="en-US" sz="1600" b="0" i="0" u="none" strike="noStrike" kern="0" cap="none" spc="0" normalizeH="0" baseline="0" noProof="0" dirty="0" smtClean="0">
              <a:ln>
                <a:noFill/>
              </a:ln>
              <a:solidFill>
                <a:schemeClr val="dk1"/>
              </a:solidFill>
              <a:effectLst/>
              <a:uLnTx/>
              <a:uFillTx/>
              <a:latin typeface="+mn-lt"/>
              <a:ea typeface="+mn-ea"/>
              <a:cs typeface="+mn-cs"/>
            </a:endParaRPr>
          </a:p>
        </p:txBody>
      </p:sp>
      <p:sp>
        <p:nvSpPr>
          <p:cNvPr id="19" name="عنصر نائب لرقم الشريحة 18"/>
          <p:cNvSpPr>
            <a:spLocks noGrp="1"/>
          </p:cNvSpPr>
          <p:nvPr>
            <p:ph type="sldNum" sz="quarter" idx="12"/>
          </p:nvPr>
        </p:nvSpPr>
        <p:spPr/>
        <p:txBody>
          <a:bodyPr/>
          <a:lstStyle/>
          <a:p>
            <a:pPr>
              <a:defRPr/>
            </a:pPr>
            <a:fld id="{F7F2E110-DCE5-4B4A-B952-455D71428BD0}" type="slidenum">
              <a:rPr lang="ar-SA" smtClean="0"/>
              <a:pPr>
                <a:defRPr/>
              </a:pPr>
              <a:t>22</a:t>
            </a:fld>
            <a:endParaRPr lang="en-US"/>
          </a:p>
        </p:txBody>
      </p:sp>
      <p:sp>
        <p:nvSpPr>
          <p:cNvPr id="18" name="عنصر نائب للتاريخ 17"/>
          <p:cNvSpPr>
            <a:spLocks noGrp="1"/>
          </p:cNvSpPr>
          <p:nvPr>
            <p:ph type="dt" sz="half" idx="10"/>
          </p:nvPr>
        </p:nvSpPr>
        <p:spPr/>
        <p:txBody>
          <a:bodyPr/>
          <a:lstStyle/>
          <a:p>
            <a:pPr>
              <a:defRPr/>
            </a:pPr>
            <a:r>
              <a:rPr lang="ar-SA" smtClean="0"/>
              <a:t>JohaliMoHE2017</a:t>
            </a:r>
            <a:endParaRPr lang="en-US"/>
          </a:p>
        </p:txBody>
      </p:sp>
      <p:sp>
        <p:nvSpPr>
          <p:cNvPr id="20" name="عنصر نائب للتذييل 19"/>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15" fill="hold"/>
                                        <p:tgtEl>
                                          <p:spTgt spid="51209"/>
                                        </p:tgtEl>
                                      </p:cBhvr>
                                    </p:cmd>
                                  </p:childTnLst>
                                </p:cTn>
                              </p:par>
                            </p:childTnLst>
                          </p:cTn>
                        </p:par>
                        <p:par>
                          <p:cTn id="7" fill="hold">
                            <p:stCondLst>
                              <p:cond delay="4115"/>
                            </p:stCondLst>
                            <p:childTnLst>
                              <p:par>
                                <p:cTn id="8" presetID="1" presetClass="entr" presetSubtype="0" fill="hold" grpId="0" nodeType="afterEffect">
                                  <p:stCondLst>
                                    <p:cond delay="1000"/>
                                  </p:stCondLst>
                                  <p:childTnLst>
                                    <p:set>
                                      <p:cBhvr>
                                        <p:cTn id="9" dur="1" fill="hold">
                                          <p:stCondLst>
                                            <p:cond delay="499"/>
                                          </p:stCondLst>
                                        </p:cTn>
                                        <p:tgtEl>
                                          <p:spTgt spid="51204"/>
                                        </p:tgtEl>
                                        <p:attrNameLst>
                                          <p:attrName>style.visibility</p:attrName>
                                        </p:attrNameLst>
                                      </p:cBhvr>
                                      <p:to>
                                        <p:strVal val="visible"/>
                                      </p:to>
                                    </p:set>
                                  </p:childTnLst>
                                </p:cTn>
                              </p:par>
                            </p:childTnLst>
                          </p:cTn>
                        </p:par>
                        <p:par>
                          <p:cTn id="10" fill="hold">
                            <p:stCondLst>
                              <p:cond delay="5615"/>
                            </p:stCondLst>
                            <p:childTnLst>
                              <p:par>
                                <p:cTn id="11" presetID="1" presetClass="entr" presetSubtype="0" fill="hold" grpId="0" nodeType="afterEffect">
                                  <p:stCondLst>
                                    <p:cond delay="1000"/>
                                  </p:stCondLst>
                                  <p:childTnLst>
                                    <p:set>
                                      <p:cBhvr>
                                        <p:cTn id="12" dur="1" fill="hold">
                                          <p:stCondLst>
                                            <p:cond delay="499"/>
                                          </p:stCondLst>
                                        </p:cTn>
                                        <p:tgtEl>
                                          <p:spTgt spid="51207"/>
                                        </p:tgtEl>
                                        <p:attrNameLst>
                                          <p:attrName>style.visibility</p:attrName>
                                        </p:attrNameLst>
                                      </p:cBhvr>
                                      <p:to>
                                        <p:strVal val="visible"/>
                                      </p:to>
                                    </p:set>
                                  </p:childTnLst>
                                </p:cTn>
                              </p:par>
                            </p:childTnLst>
                          </p:cTn>
                        </p:par>
                        <p:par>
                          <p:cTn id="13" fill="hold">
                            <p:stCondLst>
                              <p:cond delay="7115"/>
                            </p:stCondLst>
                            <p:childTnLst>
                              <p:par>
                                <p:cTn id="14" presetID="1" presetClass="entr" presetSubtype="0" fill="hold" grpId="0" nodeType="afterEffect">
                                  <p:stCondLst>
                                    <p:cond delay="1000"/>
                                  </p:stCondLst>
                                  <p:childTnLst>
                                    <p:set>
                                      <p:cBhvr>
                                        <p:cTn id="15" dur="1" fill="hold">
                                          <p:stCondLst>
                                            <p:cond delay="499"/>
                                          </p:stCondLst>
                                        </p:cTn>
                                        <p:tgtEl>
                                          <p:spTgt spid="51205"/>
                                        </p:tgtEl>
                                        <p:attrNameLst>
                                          <p:attrName>style.visibility</p:attrName>
                                        </p:attrNameLst>
                                      </p:cBhvr>
                                      <p:to>
                                        <p:strVal val="visible"/>
                                      </p:to>
                                    </p:set>
                                  </p:childTnLst>
                                </p:cTn>
                              </p:par>
                            </p:childTnLst>
                          </p:cTn>
                        </p:par>
                        <p:par>
                          <p:cTn id="16" fill="hold">
                            <p:stCondLst>
                              <p:cond delay="8615"/>
                            </p:stCondLst>
                            <p:childTnLst>
                              <p:par>
                                <p:cTn id="17" presetID="1" presetClass="entr" presetSubtype="0" fill="hold" grpId="0" nodeType="afterEffect">
                                  <p:stCondLst>
                                    <p:cond delay="1000"/>
                                  </p:stCondLst>
                                  <p:childTnLst>
                                    <p:set>
                                      <p:cBhvr>
                                        <p:cTn id="18" dur="1" fill="hold">
                                          <p:stCondLst>
                                            <p:cond delay="499"/>
                                          </p:stCondLst>
                                        </p:cTn>
                                        <p:tgtEl>
                                          <p:spTgt spid="5120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2">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2">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2">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2">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2">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4">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14">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14">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14">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14">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14">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499"/>
                                          </p:stCondLst>
                                        </p:cTn>
                                        <p:tgtEl>
                                          <p:spTgt spid="14">
                                            <p:txEl>
                                              <p:pRg st="6" end="6"/>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499"/>
                                          </p:stCondLst>
                                        </p:cTn>
                                        <p:tgtEl>
                                          <p:spTgt spid="16">
                                            <p:txEl>
                                              <p:pRg st="0" end="0"/>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499"/>
                                          </p:stCondLst>
                                        </p:cTn>
                                        <p:tgtEl>
                                          <p:spTgt spid="16">
                                            <p:txEl>
                                              <p:pRg st="1" end="1"/>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499"/>
                                          </p:stCondLst>
                                        </p:cTn>
                                        <p:tgtEl>
                                          <p:spTgt spid="16">
                                            <p:txEl>
                                              <p:pRg st="2" end="2"/>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499"/>
                                          </p:stCondLst>
                                        </p:cTn>
                                        <p:tgtEl>
                                          <p:spTgt spid="16">
                                            <p:txEl>
                                              <p:pRg st="3" end="3"/>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499"/>
                                          </p:stCondLst>
                                        </p:cTn>
                                        <p:tgtEl>
                                          <p:spTgt spid="16">
                                            <p:txEl>
                                              <p:pRg st="4" end="4"/>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499"/>
                                          </p:stCondLst>
                                        </p:cTn>
                                        <p:tgtEl>
                                          <p:spTgt spid="16">
                                            <p:txEl>
                                              <p:pRg st="5" end="5"/>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499"/>
                                          </p:stCondLst>
                                        </p:cTn>
                                        <p:tgtEl>
                                          <p:spTgt spid="16">
                                            <p:txEl>
                                              <p:pRg st="6" end="6"/>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499"/>
                                          </p:stCondLst>
                                        </p:cTn>
                                        <p:tgtEl>
                                          <p:spTgt spid="17">
                                            <p:txEl>
                                              <p:pRg st="0" end="0"/>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499"/>
                                          </p:stCondLst>
                                        </p:cTn>
                                        <p:tgtEl>
                                          <p:spTgt spid="17">
                                            <p:txEl>
                                              <p:pRg st="1" end="1"/>
                                            </p:txEl>
                                          </p:spTgt>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499"/>
                                          </p:stCondLst>
                                        </p:cTn>
                                        <p:tgtEl>
                                          <p:spTgt spid="17">
                                            <p:txEl>
                                              <p:pRg st="2" end="2"/>
                                            </p:txEl>
                                          </p:spTgt>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499"/>
                                          </p:stCondLst>
                                        </p:cTn>
                                        <p:tgtEl>
                                          <p:spTgt spid="17">
                                            <p:txEl>
                                              <p:pRg st="3" end="3"/>
                                            </p:txEl>
                                          </p:spTgt>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499"/>
                                          </p:stCondLst>
                                        </p:cTn>
                                        <p:tgtEl>
                                          <p:spTgt spid="17">
                                            <p:txEl>
                                              <p:pRg st="4" end="4"/>
                                            </p:txEl>
                                          </p:spTgt>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499"/>
                                          </p:stCondLst>
                                        </p:cTn>
                                        <p:tgtEl>
                                          <p:spTgt spid="1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119" fill="hold" display="0">
                  <p:stCondLst>
                    <p:cond delay="indefinite"/>
                  </p:stCondLst>
                  <p:endCondLst>
                    <p:cond evt="onNext" delay="0">
                      <p:tgtEl>
                        <p:sldTgt/>
                      </p:tgtEl>
                    </p:cond>
                    <p:cond evt="onPrev" delay="0">
                      <p:tgtEl>
                        <p:sldTgt/>
                      </p:tgtEl>
                    </p:cond>
                    <p:cond evt="onStopAudio" delay="0">
                      <p:tgtEl>
                        <p:sldTgt/>
                      </p:tgtEl>
                    </p:cond>
                  </p:endCondLst>
                </p:cTn>
                <p:tgtEl>
                  <p:spTgt spid="51209"/>
                </p:tgtEl>
              </p:cMediaNode>
            </p:audio>
          </p:childTnLst>
        </p:cTn>
      </p:par>
    </p:tnLst>
    <p:bldLst>
      <p:bldP spid="51204" grpId="0" animBg="1" autoUpdateAnimBg="0"/>
      <p:bldP spid="51205" grpId="0" animBg="1" autoUpdateAnimBg="0"/>
      <p:bldP spid="51206" grpId="0" animBg="1" autoUpdateAnimBg="0"/>
      <p:bldP spid="51207" grpId="0" animBg="1" autoUpdateAnimBg="0"/>
      <p:bldP spid="12" grpId="0" build="p" bldLvl="3" autoUpdateAnimBg="0"/>
      <p:bldP spid="14" grpId="0" build="p" bldLvl="3" autoUpdateAnimBg="0"/>
      <p:bldP spid="16" grpId="0" build="p" bldLvl="3" autoUpdateAnimBg="0"/>
      <p:bldP spid="17" grpId="0" build="p" bldLvl="3"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428860" y="142852"/>
            <a:ext cx="3929090" cy="357190"/>
          </a:xfrm>
          <a:ln/>
        </p:spPr>
        <p:style>
          <a:lnRef idx="2">
            <a:schemeClr val="dk1">
              <a:shade val="50000"/>
            </a:schemeClr>
          </a:lnRef>
          <a:fillRef idx="1">
            <a:schemeClr val="dk1"/>
          </a:fillRef>
          <a:effectRef idx="0">
            <a:schemeClr val="dk1"/>
          </a:effectRef>
          <a:fontRef idx="minor">
            <a:schemeClr val="lt1"/>
          </a:fontRef>
        </p:style>
        <p:txBody>
          <a:bodyPr/>
          <a:lstStyle/>
          <a:p>
            <a:pPr algn="ctr"/>
            <a:r>
              <a:rPr lang="en-US" sz="1800" dirty="0" smtClean="0">
                <a:solidFill>
                  <a:schemeClr val="tx1"/>
                </a:solidFill>
                <a:latin typeface="Kidprint" pitchFamily="66" charset="0"/>
              </a:rPr>
              <a:t>GROWTH </a:t>
            </a:r>
            <a:r>
              <a:rPr lang="en-US" sz="1800" dirty="0">
                <a:solidFill>
                  <a:schemeClr val="tx1"/>
                </a:solidFill>
                <a:latin typeface="Kidprint" pitchFamily="66" charset="0"/>
              </a:rPr>
              <a:t>AND DEVELOPMENT</a:t>
            </a:r>
          </a:p>
        </p:txBody>
      </p:sp>
      <p:sp>
        <p:nvSpPr>
          <p:cNvPr id="5123" name="Rectangle 3"/>
          <p:cNvSpPr>
            <a:spLocks noGrp="1" noChangeArrowheads="1"/>
          </p:cNvSpPr>
          <p:nvPr>
            <p:ph type="body" idx="1"/>
          </p:nvPr>
        </p:nvSpPr>
        <p:spPr>
          <a:xfrm>
            <a:off x="285720" y="785794"/>
            <a:ext cx="2786082" cy="857256"/>
          </a:xfrm>
          <a:ln/>
        </p:spPr>
        <p:style>
          <a:lnRef idx="2">
            <a:schemeClr val="accent1"/>
          </a:lnRef>
          <a:fillRef idx="1">
            <a:schemeClr val="lt1"/>
          </a:fillRef>
          <a:effectRef idx="0">
            <a:schemeClr val="accent1"/>
          </a:effectRef>
          <a:fontRef idx="minor">
            <a:schemeClr val="dk1"/>
          </a:fontRef>
        </p:style>
        <p:txBody>
          <a:bodyPr/>
          <a:lstStyle/>
          <a:p>
            <a:pPr algn="l" rtl="0"/>
            <a:r>
              <a:rPr lang="en-US" sz="2000" dirty="0"/>
              <a:t>Begins with birth</a:t>
            </a:r>
          </a:p>
          <a:p>
            <a:pPr algn="l" rtl="0"/>
            <a:r>
              <a:rPr lang="en-US" sz="2000" dirty="0"/>
              <a:t>Ends with death</a:t>
            </a:r>
          </a:p>
          <a:p>
            <a:pPr algn="l" rtl="0"/>
            <a:endParaRPr lang="en-US" sz="2000" dirty="0"/>
          </a:p>
        </p:txBody>
      </p:sp>
      <p:sp>
        <p:nvSpPr>
          <p:cNvPr id="4" name="Rectangle 2"/>
          <p:cNvSpPr txBox="1">
            <a:spLocks noChangeArrowheads="1"/>
          </p:cNvSpPr>
          <p:nvPr/>
        </p:nvSpPr>
        <p:spPr bwMode="auto">
          <a:xfrm>
            <a:off x="444501" y="1857364"/>
            <a:ext cx="3413119" cy="428628"/>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en-US" sz="2000" b="1" i="0" u="none" strike="noStrike" kern="0" cap="none" spc="0" normalizeH="0" baseline="0" noProof="0" dirty="0" smtClean="0">
                <a:ln>
                  <a:noFill/>
                </a:ln>
                <a:solidFill>
                  <a:srgbClr val="FC0128"/>
                </a:solidFill>
                <a:effectLst>
                  <a:outerShdw blurRad="38100" dist="38100" dir="2700000" algn="tl">
                    <a:srgbClr val="000000"/>
                  </a:outerShdw>
                </a:effectLst>
                <a:uLnTx/>
                <a:uFillTx/>
                <a:latin typeface="Kidprint" pitchFamily="66" charset="0"/>
                <a:ea typeface="+mj-ea"/>
                <a:cs typeface="+mj-cs"/>
              </a:rPr>
              <a:t>Classifying  7 Stages </a:t>
            </a:r>
            <a:endParaRPr kumimoji="0" lang="en-US" sz="2000" b="1" i="0" u="none" strike="noStrike" kern="0" cap="none" spc="0" normalizeH="0" baseline="0" noProof="0" dirty="0">
              <a:ln>
                <a:noFill/>
              </a:ln>
              <a:solidFill>
                <a:srgbClr val="FC0128"/>
              </a:solidFill>
              <a:effectLst>
                <a:outerShdw blurRad="38100" dist="38100" dir="2700000" algn="tl">
                  <a:srgbClr val="000000"/>
                </a:outerShdw>
              </a:effectLst>
              <a:uLnTx/>
              <a:uFillTx/>
              <a:latin typeface="Kidprint" pitchFamily="66" charset="0"/>
              <a:ea typeface="+mj-ea"/>
              <a:cs typeface="+mj-cs"/>
            </a:endParaRPr>
          </a:p>
        </p:txBody>
      </p:sp>
      <p:sp>
        <p:nvSpPr>
          <p:cNvPr id="5" name="Rectangle 3"/>
          <p:cNvSpPr txBox="1">
            <a:spLocks noChangeArrowheads="1"/>
          </p:cNvSpPr>
          <p:nvPr/>
        </p:nvSpPr>
        <p:spPr bwMode="auto">
          <a:xfrm>
            <a:off x="142844" y="2500306"/>
            <a:ext cx="4071966" cy="3429024"/>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itchFamily="2" charset="2"/>
              <a:buChar char="§"/>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Infancy- birth to 1 year</a:t>
            </a:r>
          </a:p>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itchFamily="2" charset="2"/>
              <a:buChar char="§"/>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Early childhood - 1 -6 years</a:t>
            </a:r>
          </a:p>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itchFamily="2" charset="2"/>
              <a:buChar char="§"/>
              <a:tabLst/>
              <a:defRPr/>
            </a:pPr>
            <a:endPar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itchFamily="2" charset="2"/>
              <a:buChar char="§"/>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Late childhood -  6-12 years</a:t>
            </a:r>
          </a:p>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itchFamily="2" charset="2"/>
              <a:buChar char="§"/>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Adolescence	- 12 -20 years</a:t>
            </a:r>
          </a:p>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itchFamily="2" charset="2"/>
              <a:buChar char="§"/>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Early adulthood - 20 - 40 years</a:t>
            </a:r>
          </a:p>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itchFamily="2" charset="2"/>
              <a:buChar char="§"/>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Middle adulthood - 40 - 65 years</a:t>
            </a:r>
          </a:p>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itchFamily="2" charset="2"/>
              <a:buChar char="§"/>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Late adulthood - 65 and up</a:t>
            </a:r>
            <a:endParaRPr kumimoji="0" lang="en-US" sz="2000" b="0"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6" name="مستطيل 5"/>
          <p:cNvSpPr/>
          <p:nvPr/>
        </p:nvSpPr>
        <p:spPr>
          <a:xfrm>
            <a:off x="2571736" y="6143644"/>
            <a:ext cx="4108882" cy="369332"/>
          </a:xfrm>
          <a:prstGeom prst="rect">
            <a:avLst/>
          </a:prstGeom>
        </p:spPr>
        <p:txBody>
          <a:bodyPr wrap="none">
            <a:spAutoFit/>
          </a:bodyPr>
          <a:lstStyle/>
          <a:p>
            <a:r>
              <a:rPr lang="en-US" dirty="0" smtClean="0">
                <a:hlinkClick r:id="rId3"/>
              </a:rPr>
              <a:t>www.ebsummit.info/.../Life</a:t>
            </a:r>
            <a:r>
              <a:rPr lang="en-US" b="1" dirty="0" smtClean="0">
                <a:hlinkClick r:id="rId3"/>
              </a:rPr>
              <a:t>Stages</a:t>
            </a:r>
            <a:r>
              <a:rPr lang="en-US" dirty="0" smtClean="0">
                <a:hlinkClick r:id="rId3"/>
              </a:rPr>
              <a:t>.</a:t>
            </a:r>
            <a:r>
              <a:rPr lang="en-US" b="1" dirty="0" smtClean="0">
                <a:hlinkClick r:id="rId3"/>
              </a:rPr>
              <a:t>ppt</a:t>
            </a:r>
            <a:r>
              <a:rPr lang="en-US" b="1" dirty="0" smtClean="0"/>
              <a:t> </a:t>
            </a:r>
            <a:endParaRPr lang="ar-SA" dirty="0"/>
          </a:p>
        </p:txBody>
      </p:sp>
      <p:sp>
        <p:nvSpPr>
          <p:cNvPr id="7" name="Rectangle 2"/>
          <p:cNvSpPr txBox="1">
            <a:spLocks noChangeArrowheads="1"/>
          </p:cNvSpPr>
          <p:nvPr/>
        </p:nvSpPr>
        <p:spPr bwMode="auto">
          <a:xfrm>
            <a:off x="4500562" y="2857496"/>
            <a:ext cx="4572032" cy="398443"/>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ar-SA" b="1" i="0" u="none" strike="noStrike" kern="0" cap="none" spc="0" normalizeH="0" baseline="0" noProof="0" dirty="0" smtClean="0">
                <a:ln>
                  <a:noFill/>
                </a:ln>
                <a:solidFill>
                  <a:srgbClr val="FC0128"/>
                </a:solidFill>
                <a:effectLst>
                  <a:outerShdw blurRad="38100" dist="38100" dir="2700000" algn="tl">
                    <a:srgbClr val="000000">
                      <a:alpha val="43137"/>
                    </a:srgbClr>
                  </a:outerShdw>
                </a:effectLst>
                <a:uLnTx/>
                <a:uFillTx/>
                <a:latin typeface="Kidprint" pitchFamily="66" charset="0"/>
                <a:ea typeface="+mj-ea"/>
                <a:cs typeface="+mj-cs"/>
              </a:rPr>
              <a:t> </a:t>
            </a:r>
            <a:r>
              <a:rPr kumimoji="0" lang="en-US" b="1" i="0" u="none" strike="noStrike" kern="0" cap="none" spc="0" normalizeH="0" baseline="0" noProof="0" dirty="0" smtClean="0">
                <a:ln>
                  <a:noFill/>
                </a:ln>
                <a:solidFill>
                  <a:srgbClr val="FC0128"/>
                </a:solidFill>
                <a:effectLst>
                  <a:outerShdw blurRad="38100" dist="38100" dir="2700000" algn="tl">
                    <a:srgbClr val="000000">
                      <a:alpha val="43137"/>
                    </a:srgbClr>
                  </a:outerShdw>
                </a:effectLst>
                <a:uLnTx/>
                <a:uFillTx/>
                <a:latin typeface="Kidprint" pitchFamily="66" charset="0"/>
                <a:ea typeface="+mj-ea"/>
                <a:cs typeface="+mj-cs"/>
              </a:rPr>
              <a:t>4 TYPES OF GROWTH AND DEVELOPMENT</a:t>
            </a:r>
            <a:endParaRPr kumimoji="0" lang="en-US" b="1" i="0" u="none" strike="noStrike" kern="0" cap="none" spc="0" normalizeH="0" baseline="0" noProof="0" dirty="0">
              <a:ln>
                <a:noFill/>
              </a:ln>
              <a:solidFill>
                <a:srgbClr val="FC0128"/>
              </a:solidFill>
              <a:effectLst>
                <a:outerShdw blurRad="38100" dist="38100" dir="2700000" algn="tl">
                  <a:srgbClr val="000000">
                    <a:alpha val="43137"/>
                  </a:srgbClr>
                </a:outerShdw>
              </a:effectLst>
              <a:uLnTx/>
              <a:uFillTx/>
              <a:latin typeface="Kidprint" pitchFamily="66" charset="0"/>
              <a:ea typeface="+mj-ea"/>
              <a:cs typeface="+mj-cs"/>
            </a:endParaRPr>
          </a:p>
        </p:txBody>
      </p:sp>
      <p:sp>
        <p:nvSpPr>
          <p:cNvPr id="8" name="Rectangle 3"/>
          <p:cNvSpPr txBox="1">
            <a:spLocks noChangeArrowheads="1"/>
          </p:cNvSpPr>
          <p:nvPr/>
        </p:nvSpPr>
        <p:spPr bwMode="auto">
          <a:xfrm>
            <a:off x="4572000" y="4286256"/>
            <a:ext cx="4429124" cy="1571636"/>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t" anchorCtr="0" compatLnSpc="1">
            <a:prstTxWarp prst="textNoShape">
              <a:avLst/>
            </a:prstTxWarp>
          </a:bodyPr>
          <a:lstStyle/>
          <a:p>
            <a:pPr marL="342900" marR="0" lvl="0" indent="-342900" algn="just" defTabSz="914400" rtl="0" eaLnBrk="0" fontAlgn="base" latinLnBrk="0" hangingPunct="0">
              <a:lnSpc>
                <a:spcPct val="100000"/>
              </a:lnSpc>
              <a:spcBef>
                <a:spcPct val="20000"/>
              </a:spcBef>
              <a:spcAft>
                <a:spcPct val="0"/>
              </a:spcAft>
              <a:buClr>
                <a:srgbClr val="FC0128"/>
              </a:buClr>
              <a:buSzTx/>
              <a:buFont typeface="Monotype Sorts" pitchFamily="2" charset="2"/>
              <a:buChar char="9"/>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Physical:  Body growth</a:t>
            </a:r>
          </a:p>
          <a:p>
            <a:pPr marL="342900" marR="0" lvl="0" indent="-342900" algn="just" defTabSz="914400" rtl="0" eaLnBrk="0" fontAlgn="base" latinLnBrk="0" hangingPunct="0">
              <a:lnSpc>
                <a:spcPct val="100000"/>
              </a:lnSpc>
              <a:spcBef>
                <a:spcPct val="20000"/>
              </a:spcBef>
              <a:spcAft>
                <a:spcPct val="0"/>
              </a:spcAft>
              <a:buClr>
                <a:srgbClr val="FC0128"/>
              </a:buClr>
              <a:buSzTx/>
              <a:buFont typeface="Monotype Sorts" pitchFamily="2" charset="2"/>
              <a:buChar char="9"/>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Mental: development of mind </a:t>
            </a:r>
          </a:p>
          <a:p>
            <a:pPr marL="342900" marR="0" lvl="0" indent="-342900" algn="just" defTabSz="914400" rtl="0" eaLnBrk="0" fontAlgn="base" latinLnBrk="0" hangingPunct="0">
              <a:lnSpc>
                <a:spcPct val="100000"/>
              </a:lnSpc>
              <a:spcBef>
                <a:spcPct val="20000"/>
              </a:spcBef>
              <a:spcAft>
                <a:spcPct val="0"/>
              </a:spcAft>
              <a:buClr>
                <a:srgbClr val="FC0128"/>
              </a:buClr>
              <a:buSzTx/>
              <a:buFont typeface="Monotype Sorts" pitchFamily="2" charset="2"/>
              <a:buChar char="9"/>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Emotional:	feelings </a:t>
            </a:r>
          </a:p>
          <a:p>
            <a:pPr marL="342900" marR="0" lvl="0" indent="-342900" algn="just" defTabSz="914400" rtl="0" eaLnBrk="0" fontAlgn="base" latinLnBrk="0" hangingPunct="0">
              <a:lnSpc>
                <a:spcPct val="100000"/>
              </a:lnSpc>
              <a:spcBef>
                <a:spcPct val="20000"/>
              </a:spcBef>
              <a:spcAft>
                <a:spcPct val="0"/>
              </a:spcAft>
              <a:buClr>
                <a:srgbClr val="FC0128"/>
              </a:buClr>
              <a:buSzTx/>
              <a:buFont typeface="Monotype Sorts" pitchFamily="2" charset="2"/>
              <a:buChar char="9"/>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Social: interactions &amp; relationship</a:t>
            </a:r>
            <a:endParaRPr kumimoji="0" lang="en-US" sz="2000" b="0"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p:txBody>
      </p:sp>
      <p:graphicFrame>
        <p:nvGraphicFramePr>
          <p:cNvPr id="507906" name="Object 2">
            <a:hlinkClick r:id="" action="ppaction://ole?verb=0"/>
          </p:cNvPr>
          <p:cNvGraphicFramePr>
            <a:graphicFrameLocks/>
          </p:cNvGraphicFramePr>
          <p:nvPr/>
        </p:nvGraphicFramePr>
        <p:xfrm>
          <a:off x="6072198" y="3357562"/>
          <a:ext cx="1357322" cy="857256"/>
        </p:xfrm>
        <a:graphic>
          <a:graphicData uri="http://schemas.openxmlformats.org/presentationml/2006/ole">
            <p:oleObj spid="_x0000_s507906" name="Clip" r:id="rId4" imgW="3466800" imgH="5631840" progId="">
              <p:embed/>
            </p:oleObj>
          </a:graphicData>
        </a:graphic>
      </p:graphicFrame>
      <p:sp>
        <p:nvSpPr>
          <p:cNvPr id="10" name="مستطيل 9"/>
          <p:cNvSpPr/>
          <p:nvPr/>
        </p:nvSpPr>
        <p:spPr>
          <a:xfrm>
            <a:off x="500034" y="6500858"/>
            <a:ext cx="8286776" cy="285728"/>
          </a:xfrm>
          <a:prstGeom prst="rect">
            <a:avLst/>
          </a:prstGeom>
        </p:spPr>
        <p:txBody>
          <a:bodyPr wrap="square">
            <a:spAutoFit/>
          </a:bodyPr>
          <a:lstStyle/>
          <a:p>
            <a:pPr algn="l" rtl="0"/>
            <a:r>
              <a:rPr lang="en-US" sz="1200" dirty="0" smtClean="0"/>
              <a:t>Plus;  </a:t>
            </a:r>
            <a:r>
              <a:rPr lang="en-US" sz="1200" dirty="0" smtClean="0">
                <a:hlinkClick r:id="rId5"/>
              </a:rPr>
              <a:t>http://cte.sfasu.edu/wp-content/uploads/2013/02/Four-Areas-of-Development-Preschool-to-School-Age-PPT.pdf</a:t>
            </a:r>
            <a:r>
              <a:rPr lang="en-US" sz="1200" dirty="0" smtClean="0"/>
              <a:t> </a:t>
            </a:r>
            <a:endParaRPr lang="ar-SA" sz="1200" dirty="0"/>
          </a:p>
        </p:txBody>
      </p:sp>
      <p:sp>
        <p:nvSpPr>
          <p:cNvPr id="11" name="عنصر نائب للتاريخ 10"/>
          <p:cNvSpPr>
            <a:spLocks noGrp="1"/>
          </p:cNvSpPr>
          <p:nvPr>
            <p:ph type="dt" sz="half" idx="10"/>
          </p:nvPr>
        </p:nvSpPr>
        <p:spPr/>
        <p:txBody>
          <a:bodyPr/>
          <a:lstStyle/>
          <a:p>
            <a:pPr>
              <a:defRPr/>
            </a:pPr>
            <a:r>
              <a:rPr lang="ar-SA" smtClean="0"/>
              <a:t>JohaliMoHE2017</a:t>
            </a:r>
            <a:endParaRPr lang="en-US"/>
          </a:p>
        </p:txBody>
      </p:sp>
      <p:sp>
        <p:nvSpPr>
          <p:cNvPr id="12" name="عنصر نائب لرقم الشريحة 11"/>
          <p:cNvSpPr>
            <a:spLocks noGrp="1"/>
          </p:cNvSpPr>
          <p:nvPr>
            <p:ph type="sldNum" sz="quarter" idx="12"/>
          </p:nvPr>
        </p:nvSpPr>
        <p:spPr>
          <a:xfrm>
            <a:off x="8358214" y="6143644"/>
            <a:ext cx="766738" cy="357190"/>
          </a:xfrm>
        </p:spPr>
        <p:txBody>
          <a:bodyPr/>
          <a:lstStyle/>
          <a:p>
            <a:pPr algn="ctr">
              <a:defRPr/>
            </a:pPr>
            <a:fld id="{978C93D2-0CD3-44E6-B74B-98515F7048D2}" type="slidenum">
              <a:rPr lang="ar-SA" smtClean="0"/>
              <a:pPr algn="ctr">
                <a:defRPr/>
              </a:pPr>
              <a:t>23</a:t>
            </a:fld>
            <a:endParaRPr lang="en-US" dirty="0"/>
          </a:p>
        </p:txBody>
      </p:sp>
      <p:sp>
        <p:nvSpPr>
          <p:cNvPr id="14" name="مستطيل 13"/>
          <p:cNvSpPr/>
          <p:nvPr/>
        </p:nvSpPr>
        <p:spPr>
          <a:xfrm>
            <a:off x="5857884" y="630776"/>
            <a:ext cx="2589159"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i="1" dirty="0" smtClean="0">
                <a:latin typeface="Times New Roman" pitchFamily="18" charset="0"/>
                <a:cs typeface="Times New Roman" pitchFamily="18" charset="0"/>
              </a:rPr>
              <a:t>Maslow &amp; Coleman ? </a:t>
            </a:r>
            <a:endParaRPr lang="ar-SA" dirty="0"/>
          </a:p>
        </p:txBody>
      </p:sp>
      <p:graphicFrame>
        <p:nvGraphicFramePr>
          <p:cNvPr id="507907" name="Object 3"/>
          <p:cNvGraphicFramePr>
            <a:graphicFrameLocks noChangeAspect="1"/>
          </p:cNvGraphicFramePr>
          <p:nvPr/>
        </p:nvGraphicFramePr>
        <p:xfrm>
          <a:off x="5643570" y="928670"/>
          <a:ext cx="2428891" cy="1734948"/>
        </p:xfrm>
        <a:graphic>
          <a:graphicData uri="http://schemas.openxmlformats.org/presentationml/2006/ole">
            <p:oleObj spid="_x0000_s507907" name="شريحة" r:id="rId6" imgW="4570378" imgH="3427466" progId="PowerPoint.Slide.12">
              <p:embed/>
            </p:oleObj>
          </a:graphicData>
        </a:graphic>
      </p:graphicFrame>
      <p:sp>
        <p:nvSpPr>
          <p:cNvPr id="15" name="عنصر نائب للتذييل 14"/>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D:\Clip Art\People\General (A - Ma)\Man 06.wmf"/>
          <p:cNvPicPr>
            <a:picLocks noChangeAspect="1" noChangeArrowheads="1"/>
          </p:cNvPicPr>
          <p:nvPr/>
        </p:nvPicPr>
        <p:blipFill>
          <a:blip r:embed="rId4" cstate="print"/>
          <a:srcRect/>
          <a:stretch>
            <a:fillRect/>
          </a:stretch>
        </p:blipFill>
        <p:spPr bwMode="auto">
          <a:xfrm>
            <a:off x="5010833" y="500042"/>
            <a:ext cx="1347117" cy="642942"/>
          </a:xfrm>
          <a:prstGeom prst="rect">
            <a:avLst/>
          </a:prstGeom>
          <a:noFill/>
        </p:spPr>
      </p:pic>
      <p:pic>
        <p:nvPicPr>
          <p:cNvPr id="2053" name="Picture 5" descr="D:\Clip Art\People\Teenagers\Boy Wearing Hat 1.wmf"/>
          <p:cNvPicPr>
            <a:picLocks noChangeAspect="1" noChangeArrowheads="1"/>
          </p:cNvPicPr>
          <p:nvPr/>
        </p:nvPicPr>
        <p:blipFill>
          <a:blip r:embed="rId5" cstate="print"/>
          <a:srcRect/>
          <a:stretch>
            <a:fillRect/>
          </a:stretch>
        </p:blipFill>
        <p:spPr bwMode="auto">
          <a:xfrm>
            <a:off x="2714612" y="500042"/>
            <a:ext cx="1214446" cy="500066"/>
          </a:xfrm>
          <a:prstGeom prst="rect">
            <a:avLst/>
          </a:prstGeom>
          <a:noFill/>
        </p:spPr>
      </p:pic>
      <p:graphicFrame>
        <p:nvGraphicFramePr>
          <p:cNvPr id="6" name="جدول 5"/>
          <p:cNvGraphicFramePr>
            <a:graphicFrameLocks noGrp="1"/>
          </p:cNvGraphicFramePr>
          <p:nvPr/>
        </p:nvGraphicFramePr>
        <p:xfrm>
          <a:off x="357158" y="1071546"/>
          <a:ext cx="8358249" cy="4310289"/>
        </p:xfrm>
        <a:graphic>
          <a:graphicData uri="http://schemas.openxmlformats.org/drawingml/2006/table">
            <a:tbl>
              <a:tblPr/>
              <a:tblGrid>
                <a:gridCol w="3143272"/>
                <a:gridCol w="3000396"/>
                <a:gridCol w="2214581"/>
              </a:tblGrid>
              <a:tr h="243961">
                <a:tc>
                  <a:txBody>
                    <a:bodyPr/>
                    <a:lstStyle/>
                    <a:p>
                      <a:pPr algn="ctr" rtl="0"/>
                      <a:r>
                        <a:rPr lang="en-US" sz="1600" b="1" i="0" dirty="0" smtClean="0">
                          <a:solidFill>
                            <a:srgbClr val="000000"/>
                          </a:solidFill>
                          <a:latin typeface="normal Verdana"/>
                        </a:rPr>
                        <a:t>Children 1-5-11</a:t>
                      </a:r>
                      <a:endParaRPr lang="en-US" sz="1600" b="1" i="0" dirty="0">
                        <a:solidFill>
                          <a:srgbClr val="000000"/>
                        </a:solidFill>
                        <a:latin typeface="normal Verdana"/>
                      </a:endParaRP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rtl="0"/>
                      <a:r>
                        <a:rPr lang="en-US" sz="1600" b="1" i="0" dirty="0" smtClean="0">
                          <a:solidFill>
                            <a:srgbClr val="000000"/>
                          </a:solidFill>
                          <a:latin typeface="normal Verdana"/>
                        </a:rPr>
                        <a:t>Adults</a:t>
                      </a:r>
                      <a:r>
                        <a:rPr lang="en-US" sz="1600" b="1" i="0" baseline="0" dirty="0" smtClean="0">
                          <a:solidFill>
                            <a:srgbClr val="000000"/>
                          </a:solidFill>
                          <a:latin typeface="normal Verdana"/>
                        </a:rPr>
                        <a:t> </a:t>
                      </a:r>
                      <a:r>
                        <a:rPr lang="en-US" sz="1600" b="1" i="0" dirty="0" smtClean="0">
                          <a:solidFill>
                            <a:srgbClr val="000000"/>
                          </a:solidFill>
                          <a:latin typeface="normal Verdana"/>
                        </a:rPr>
                        <a:t>12-65</a:t>
                      </a:r>
                      <a:endParaRPr lang="en-US" sz="1600" b="1" i="0" dirty="0">
                        <a:solidFill>
                          <a:srgbClr val="000000"/>
                        </a:solidFill>
                        <a:latin typeface="normal Verdana"/>
                      </a:endParaRP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rtl="0"/>
                      <a:r>
                        <a:rPr lang="en-US" sz="1600" b="1" i="0" dirty="0" smtClean="0">
                          <a:solidFill>
                            <a:srgbClr val="000000"/>
                          </a:solidFill>
                          <a:latin typeface="normal Verdana"/>
                        </a:rPr>
                        <a:t>Aging </a:t>
                      </a:r>
                      <a:r>
                        <a:rPr lang="en-US" sz="1600" b="1" i="0" baseline="0" dirty="0" smtClean="0">
                          <a:solidFill>
                            <a:srgbClr val="000000"/>
                          </a:solidFill>
                          <a:latin typeface="normal Verdana"/>
                        </a:rPr>
                        <a:t>65 + </a:t>
                      </a:r>
                      <a:endParaRPr lang="en-US" sz="1600" b="1" i="0" dirty="0">
                        <a:solidFill>
                          <a:srgbClr val="000000"/>
                        </a:solidFill>
                        <a:latin typeface="normal Verdana"/>
                      </a:endParaRP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r>
              <a:tr h="627749">
                <a:tc>
                  <a:txBody>
                    <a:bodyPr/>
                    <a:lstStyle/>
                    <a:p>
                      <a:pPr algn="just" rtl="0"/>
                      <a:r>
                        <a:rPr lang="en-US" sz="1600" b="0" i="0" dirty="0">
                          <a:solidFill>
                            <a:srgbClr val="000000"/>
                          </a:solidFill>
                          <a:latin typeface="Verdana"/>
                        </a:rPr>
                        <a:t>Rely on others to decide what is important to be learned.</a:t>
                      </a: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just" rtl="0"/>
                      <a:r>
                        <a:rPr lang="en-US" sz="1600" b="0" i="1" dirty="0">
                          <a:solidFill>
                            <a:srgbClr val="000000"/>
                          </a:solidFill>
                          <a:latin typeface="Verdana"/>
                        </a:rPr>
                        <a:t>Decide for themselves </a:t>
                      </a:r>
                      <a:r>
                        <a:rPr lang="en-US" sz="1600" b="0" i="0" dirty="0">
                          <a:solidFill>
                            <a:srgbClr val="000000"/>
                          </a:solidFill>
                          <a:latin typeface="Verdana"/>
                        </a:rPr>
                        <a:t>what is important to be learned.</a:t>
                      </a: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rtl="0"/>
                      <a:r>
                        <a:rPr lang="en-US" sz="1600" b="0" i="0" dirty="0" smtClean="0">
                          <a:solidFill>
                            <a:srgbClr val="000000"/>
                          </a:solidFill>
                          <a:latin typeface="Verdana"/>
                        </a:rPr>
                        <a:t>Keep Reading; Writing …. </a:t>
                      </a:r>
                      <a:endParaRPr lang="en-US" sz="1600" b="0" i="0" dirty="0">
                        <a:solidFill>
                          <a:srgbClr val="000000"/>
                        </a:solidFill>
                        <a:latin typeface="Verdana"/>
                      </a:endParaRP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r>
              <a:tr h="627749">
                <a:tc>
                  <a:txBody>
                    <a:bodyPr/>
                    <a:lstStyle/>
                    <a:p>
                      <a:pPr algn="just" rtl="0"/>
                      <a:r>
                        <a:rPr lang="en-US" sz="1600" b="0" i="0">
                          <a:solidFill>
                            <a:srgbClr val="000000"/>
                          </a:solidFill>
                          <a:latin typeface="Verdana"/>
                        </a:rPr>
                        <a:t>Accept the information being presented at face value.</a:t>
                      </a: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just" rtl="0"/>
                      <a:r>
                        <a:rPr lang="en-US" sz="1600" b="0" i="0" dirty="0">
                          <a:solidFill>
                            <a:srgbClr val="000000"/>
                          </a:solidFill>
                          <a:latin typeface="Verdana"/>
                        </a:rPr>
                        <a:t>Need to validate the information based on their beliefs and values.</a:t>
                      </a: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just" rtl="0"/>
                      <a:endParaRPr lang="en-US" sz="1600" b="0" i="0" dirty="0">
                        <a:solidFill>
                          <a:srgbClr val="000000"/>
                        </a:solidFill>
                        <a:latin typeface="Verdana"/>
                      </a:endParaRP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r>
              <a:tr h="627749">
                <a:tc>
                  <a:txBody>
                    <a:bodyPr/>
                    <a:lstStyle/>
                    <a:p>
                      <a:pPr algn="just" rtl="0"/>
                      <a:r>
                        <a:rPr lang="en-US" sz="1600" b="0" i="0">
                          <a:solidFill>
                            <a:srgbClr val="000000"/>
                          </a:solidFill>
                          <a:latin typeface="Verdana"/>
                        </a:rPr>
                        <a:t>Expect what they are learning to be useful in their long-term future.</a:t>
                      </a: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just" rtl="0"/>
                      <a:r>
                        <a:rPr lang="en-US" sz="1600" b="0" i="0">
                          <a:solidFill>
                            <a:srgbClr val="000000"/>
                          </a:solidFill>
                          <a:latin typeface="Verdana"/>
                        </a:rPr>
                        <a:t>Expect what they are learning to be immediately useful.</a:t>
                      </a: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just" rtl="0"/>
                      <a:endParaRPr lang="en-US" sz="1600" b="0" i="0">
                        <a:solidFill>
                          <a:srgbClr val="000000"/>
                        </a:solidFill>
                        <a:latin typeface="Verdana"/>
                      </a:endParaRP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r>
              <a:tr h="767927">
                <a:tc>
                  <a:txBody>
                    <a:bodyPr/>
                    <a:lstStyle/>
                    <a:p>
                      <a:pPr algn="just" rtl="0"/>
                      <a:r>
                        <a:rPr lang="en-US" sz="1600" b="0" i="0">
                          <a:solidFill>
                            <a:srgbClr val="000000"/>
                          </a:solidFill>
                          <a:latin typeface="Verdana"/>
                        </a:rPr>
                        <a:t>Have little or no experience upon which to draw, are relatively "blank slates."</a:t>
                      </a: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just" rtl="0"/>
                      <a:r>
                        <a:rPr lang="en-US" sz="1600" b="0" i="0">
                          <a:solidFill>
                            <a:srgbClr val="000000"/>
                          </a:solidFill>
                          <a:latin typeface="Verdana"/>
                        </a:rPr>
                        <a:t>Have substantial experience upon which to draw. May have fixed viewpoints.</a:t>
                      </a: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just" rtl="0"/>
                      <a:endParaRPr lang="en-US" sz="1600" b="0" i="0">
                        <a:solidFill>
                          <a:srgbClr val="000000"/>
                        </a:solidFill>
                        <a:latin typeface="Verdana"/>
                      </a:endParaRP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r>
              <a:tr h="819642">
                <a:tc>
                  <a:txBody>
                    <a:bodyPr/>
                    <a:lstStyle/>
                    <a:p>
                      <a:pPr algn="just" rtl="0"/>
                      <a:r>
                        <a:rPr lang="en-US" sz="1600" b="0" i="0" dirty="0">
                          <a:solidFill>
                            <a:srgbClr val="000000"/>
                          </a:solidFill>
                          <a:latin typeface="Verdana"/>
                        </a:rPr>
                        <a:t>Little ability to serve as a knowledgeable resource to teacher or fellow classmates.</a:t>
                      </a: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just" rtl="0"/>
                      <a:r>
                        <a:rPr lang="en-US" sz="1600" b="0" i="0" dirty="0">
                          <a:solidFill>
                            <a:srgbClr val="000000"/>
                          </a:solidFill>
                          <a:latin typeface="Verdana"/>
                        </a:rPr>
                        <a:t>Significant ability to serve as a knowledgeable resource to the trainer and fellow learners.</a:t>
                      </a: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just" rtl="0"/>
                      <a:r>
                        <a:rPr lang="en-US" sz="1600" b="0" i="0" dirty="0" smtClean="0">
                          <a:solidFill>
                            <a:srgbClr val="000000"/>
                          </a:solidFill>
                          <a:latin typeface="Verdana"/>
                        </a:rPr>
                        <a:t>Maintain &amp; Adjustment</a:t>
                      </a:r>
                      <a:r>
                        <a:rPr lang="en-US" sz="1600" b="0" i="0" baseline="0" dirty="0" smtClean="0">
                          <a:solidFill>
                            <a:srgbClr val="000000"/>
                          </a:solidFill>
                          <a:latin typeface="Verdana"/>
                        </a:rPr>
                        <a:t> </a:t>
                      </a:r>
                      <a:endParaRPr lang="en-US" sz="1600" b="0" i="0" dirty="0">
                        <a:solidFill>
                          <a:srgbClr val="000000"/>
                        </a:solidFill>
                        <a:latin typeface="Verdana"/>
                      </a:endParaRPr>
                    </a:p>
                  </a:txBody>
                  <a:tcPr marL="26878" marR="26878" marT="26878" marB="26878">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r>
            </a:tbl>
          </a:graphicData>
        </a:graphic>
      </p:graphicFrame>
      <p:sp>
        <p:nvSpPr>
          <p:cNvPr id="296961" name="Rectangle 1"/>
          <p:cNvSpPr>
            <a:spLocks noChangeArrowheads="1"/>
          </p:cNvSpPr>
          <p:nvPr/>
        </p:nvSpPr>
        <p:spPr bwMode="auto">
          <a:xfrm>
            <a:off x="3571868" y="71414"/>
            <a:ext cx="5500726" cy="276999"/>
          </a:xfrm>
          <a:prstGeom prst="rect">
            <a:avLst/>
          </a:prstGeom>
          <a:solidFill>
            <a:srgbClr val="FFFFFF"/>
          </a:solid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b="1" i="0" u="none" strike="noStrike" cap="none" normalizeH="0" baseline="0" dirty="0" smtClean="0">
                <a:ln>
                  <a:noFill/>
                </a:ln>
                <a:solidFill>
                  <a:srgbClr val="000000"/>
                </a:solidFill>
                <a:effectLst/>
                <a:latin typeface="+mj-lt"/>
                <a:cs typeface="Arial" pitchFamily="34" charset="0"/>
              </a:rPr>
              <a:t>Child and Adult Learning Characteristics</a:t>
            </a:r>
            <a:endParaRPr kumimoji="0" lang="ar-SA" b="0" i="0" u="none" strike="noStrike" cap="none" normalizeH="0" baseline="0" dirty="0" smtClean="0">
              <a:ln>
                <a:noFill/>
              </a:ln>
              <a:solidFill>
                <a:srgbClr val="000000"/>
              </a:solidFill>
              <a:effectLst/>
              <a:latin typeface="+mj-lt"/>
              <a:cs typeface="Arial" pitchFamily="34" charset="0"/>
            </a:endParaRPr>
          </a:p>
        </p:txBody>
      </p:sp>
      <p:sp>
        <p:nvSpPr>
          <p:cNvPr id="8" name="مستطيل 7"/>
          <p:cNvSpPr/>
          <p:nvPr/>
        </p:nvSpPr>
        <p:spPr>
          <a:xfrm>
            <a:off x="1571604" y="6642556"/>
            <a:ext cx="4857784" cy="215444"/>
          </a:xfrm>
          <a:prstGeom prst="rect">
            <a:avLst/>
          </a:prstGeom>
        </p:spPr>
        <p:txBody>
          <a:bodyPr wrap="square">
            <a:spAutoFit/>
          </a:bodyPr>
          <a:lstStyle/>
          <a:p>
            <a:r>
              <a:rPr lang="en-US" sz="800" dirty="0" smtClean="0">
                <a:hlinkClick r:id="rId6"/>
              </a:rPr>
              <a:t>http://www.mysdcc.sdccd.edu/Staff/Instructor_Development/Content/HTML/Adult_Learning_Page1.htm</a:t>
            </a:r>
            <a:r>
              <a:rPr lang="en-US" sz="800" dirty="0" smtClean="0"/>
              <a:t> </a:t>
            </a:r>
            <a:endParaRPr lang="ar-SA" sz="800" dirty="0"/>
          </a:p>
        </p:txBody>
      </p:sp>
      <p:sp>
        <p:nvSpPr>
          <p:cNvPr id="7" name="مستطيل 6"/>
          <p:cNvSpPr/>
          <p:nvPr/>
        </p:nvSpPr>
        <p:spPr>
          <a:xfrm>
            <a:off x="-71470" y="71414"/>
            <a:ext cx="3571900" cy="30777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1400" i="1" dirty="0" smtClean="0">
                <a:latin typeface="Arial Black" pitchFamily="34" charset="0"/>
              </a:rPr>
              <a:t>How People Learn Via Age Stages </a:t>
            </a:r>
            <a:endParaRPr lang="ar-SA" sz="1400" dirty="0"/>
          </a:p>
        </p:txBody>
      </p:sp>
      <p:pic>
        <p:nvPicPr>
          <p:cNvPr id="9" name="Picture 6" descr="bledsoe+f12-01"/>
          <p:cNvPicPr>
            <a:picLocks noChangeArrowheads="1"/>
          </p:cNvPicPr>
          <p:nvPr/>
        </p:nvPicPr>
        <p:blipFill>
          <a:blip r:embed="rId7" cstate="print"/>
          <a:srcRect l="34320" t="29436" r="25321" b="44444"/>
          <a:stretch>
            <a:fillRect/>
          </a:stretch>
        </p:blipFill>
        <p:spPr bwMode="auto">
          <a:xfrm>
            <a:off x="428596" y="571480"/>
            <a:ext cx="428628" cy="357190"/>
          </a:xfrm>
          <a:prstGeom prst="rect">
            <a:avLst/>
          </a:prstGeom>
          <a:noFill/>
          <a:ln w="38100">
            <a:solidFill>
              <a:srgbClr val="333300"/>
            </a:solidFill>
            <a:miter lim="800000"/>
            <a:headEnd/>
            <a:tailEnd/>
          </a:ln>
        </p:spPr>
      </p:pic>
      <p:pic>
        <p:nvPicPr>
          <p:cNvPr id="10" name="Picture 4" descr="bledsoe+f12-03"/>
          <p:cNvPicPr>
            <a:picLocks noChangeAspect="1" noChangeArrowheads="1"/>
          </p:cNvPicPr>
          <p:nvPr/>
        </p:nvPicPr>
        <p:blipFill>
          <a:blip r:embed="rId8" cstate="print"/>
          <a:srcRect/>
          <a:stretch>
            <a:fillRect/>
          </a:stretch>
        </p:blipFill>
        <p:spPr bwMode="auto">
          <a:xfrm flipH="1">
            <a:off x="1000100" y="500042"/>
            <a:ext cx="428628" cy="487840"/>
          </a:xfrm>
          <a:prstGeom prst="rect">
            <a:avLst/>
          </a:prstGeom>
          <a:noFill/>
          <a:ln w="38100">
            <a:solidFill>
              <a:schemeClr val="tx1"/>
            </a:solidFill>
            <a:miter lim="800000"/>
            <a:headEnd/>
            <a:tailEnd/>
          </a:ln>
        </p:spPr>
      </p:pic>
      <p:pic>
        <p:nvPicPr>
          <p:cNvPr id="11" name="Picture 4" descr="bledsoe+f12-04"/>
          <p:cNvPicPr>
            <a:picLocks noChangeAspect="1" noChangeArrowheads="1"/>
          </p:cNvPicPr>
          <p:nvPr/>
        </p:nvPicPr>
        <p:blipFill>
          <a:blip r:embed="rId9" cstate="print"/>
          <a:srcRect/>
          <a:stretch>
            <a:fillRect/>
          </a:stretch>
        </p:blipFill>
        <p:spPr bwMode="auto">
          <a:xfrm>
            <a:off x="1643042" y="500042"/>
            <a:ext cx="357190" cy="517621"/>
          </a:xfrm>
          <a:prstGeom prst="rect">
            <a:avLst/>
          </a:prstGeom>
          <a:noFill/>
          <a:ln w="38100">
            <a:solidFill>
              <a:schemeClr val="tx1"/>
            </a:solidFill>
            <a:miter lim="800000"/>
            <a:headEnd/>
            <a:tailEnd/>
          </a:ln>
        </p:spPr>
      </p:pic>
      <p:pic>
        <p:nvPicPr>
          <p:cNvPr id="12" name="Picture 4" descr="bledsoe+f12-09"/>
          <p:cNvPicPr>
            <a:picLocks noChangeAspect="1" noChangeArrowheads="1"/>
          </p:cNvPicPr>
          <p:nvPr/>
        </p:nvPicPr>
        <p:blipFill>
          <a:blip r:embed="rId10" cstate="print"/>
          <a:srcRect t="13310" b="11615"/>
          <a:stretch>
            <a:fillRect/>
          </a:stretch>
        </p:blipFill>
        <p:spPr bwMode="auto">
          <a:xfrm>
            <a:off x="7387315" y="500042"/>
            <a:ext cx="685147" cy="428628"/>
          </a:xfrm>
          <a:prstGeom prst="rect">
            <a:avLst/>
          </a:prstGeom>
          <a:noFill/>
          <a:ln w="38100">
            <a:solidFill>
              <a:schemeClr val="tx1"/>
            </a:solidFill>
            <a:miter lim="800000"/>
            <a:headEnd/>
            <a:tailEnd/>
          </a:ln>
        </p:spPr>
      </p:pic>
      <p:sp>
        <p:nvSpPr>
          <p:cNvPr id="13" name="Rectangle 2"/>
          <p:cNvSpPr txBox="1">
            <a:spLocks noChangeArrowheads="1"/>
          </p:cNvSpPr>
          <p:nvPr/>
        </p:nvSpPr>
        <p:spPr bwMode="auto">
          <a:xfrm>
            <a:off x="571472" y="5929330"/>
            <a:ext cx="7772400" cy="714380"/>
          </a:xfrm>
          <a:prstGeom prst="rect">
            <a:avLst/>
          </a:prstGeom>
          <a:ln w="25400" cap="flat" cmpd="sng" algn="ctr">
            <a:solidFill>
              <a:schemeClr val="dk1"/>
            </a:solidFill>
            <a:prstDash val="solid"/>
            <a:miter lim="800000"/>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1600" i="0" u="none" strike="noStrike" kern="0" cap="none" spc="0" normalizeH="0" baseline="0" noProof="0" dirty="0" smtClean="0">
                <a:ln>
                  <a:noFill/>
                </a:ln>
                <a:solidFill>
                  <a:schemeClr val="dk1"/>
                </a:solidFill>
                <a:effectLst/>
                <a:uLnTx/>
                <a:uFillTx/>
                <a:latin typeface="+mn-lt"/>
                <a:ea typeface="+mn-ea"/>
                <a:cs typeface="+mn-cs"/>
              </a:rPr>
              <a:t>Adults attend classes often with a M</a:t>
            </a:r>
            <a:r>
              <a:rPr kumimoji="0" lang="en-US" sz="1600" i="1" u="none" strike="noStrike" kern="0" cap="none" spc="0" normalizeH="0" baseline="0" noProof="0" dirty="0" smtClean="0">
                <a:ln>
                  <a:noFill/>
                </a:ln>
                <a:solidFill>
                  <a:schemeClr val="dk1"/>
                </a:solidFill>
                <a:effectLst/>
                <a:uLnTx/>
                <a:uFillTx/>
                <a:latin typeface="+mn-lt"/>
                <a:ea typeface="+mn-ea"/>
                <a:cs typeface="+mn-cs"/>
              </a:rPr>
              <a:t>ixed set of motives </a:t>
            </a:r>
            <a:r>
              <a:rPr kumimoji="0" lang="en-US" sz="1600" i="0" u="none" strike="noStrike" kern="0" cap="none" spc="0" normalizeH="0" baseline="0" noProof="0" dirty="0" smtClean="0">
                <a:ln>
                  <a:noFill/>
                </a:ln>
                <a:solidFill>
                  <a:schemeClr val="dk1"/>
                </a:solidFill>
                <a:effectLst/>
                <a:uLnTx/>
                <a:uFillTx/>
                <a:latin typeface="+mn-lt"/>
                <a:ea typeface="+mn-ea"/>
                <a:cs typeface="+mn-cs"/>
              </a:rPr>
              <a:t>- educational, social, recreational - and sometimes </a:t>
            </a:r>
            <a:r>
              <a:rPr kumimoji="0" lang="en-US" sz="1600" i="1" u="none" strike="noStrike" kern="0" cap="none" spc="0" normalizeH="0" baseline="0" noProof="0" dirty="0" smtClean="0">
                <a:ln>
                  <a:noFill/>
                </a:ln>
                <a:solidFill>
                  <a:schemeClr val="dk1"/>
                </a:solidFill>
                <a:effectLst/>
                <a:uLnTx/>
                <a:uFillTx/>
                <a:latin typeface="+mn-lt"/>
                <a:ea typeface="+mn-ea"/>
                <a:cs typeface="+mn-cs"/>
              </a:rPr>
              <a:t>out of an overdeveloped puritanical </a:t>
            </a:r>
            <a:r>
              <a:rPr kumimoji="0" lang="en-US" sz="1600" i="1" u="none" strike="noStrike" kern="0" cap="none" spc="0" normalizeH="0" noProof="0" dirty="0" smtClean="0">
                <a:ln>
                  <a:noFill/>
                </a:ln>
                <a:solidFill>
                  <a:schemeClr val="dk1"/>
                </a:solidFill>
                <a:effectLst/>
                <a:uLnTx/>
                <a:uFillTx/>
                <a:latin typeface="+mn-lt"/>
                <a:ea typeface="+mn-ea"/>
                <a:cs typeface="+mn-cs"/>
              </a:rPr>
              <a:t> </a:t>
            </a:r>
            <a:r>
              <a:rPr kumimoji="0" lang="en-US" sz="1600" i="1" u="none" strike="noStrike" kern="0" cap="none" spc="0" normalizeH="0" baseline="0" noProof="0" dirty="0" smtClean="0">
                <a:ln>
                  <a:noFill/>
                </a:ln>
                <a:solidFill>
                  <a:schemeClr val="dk1"/>
                </a:solidFill>
                <a:effectLst/>
                <a:uLnTx/>
                <a:uFillTx/>
                <a:latin typeface="+mn-lt"/>
                <a:ea typeface="+mn-ea"/>
                <a:cs typeface="+mn-cs"/>
              </a:rPr>
              <a:t>sense of duty.</a:t>
            </a:r>
          </a:p>
        </p:txBody>
      </p:sp>
      <p:sp>
        <p:nvSpPr>
          <p:cNvPr id="14" name="Rectangle 2"/>
          <p:cNvSpPr txBox="1">
            <a:spLocks noChangeArrowheads="1"/>
          </p:cNvSpPr>
          <p:nvPr/>
        </p:nvSpPr>
        <p:spPr bwMode="auto">
          <a:xfrm>
            <a:off x="142844" y="5429264"/>
            <a:ext cx="8929750" cy="500066"/>
          </a:xfrm>
          <a:prstGeom prst="rect">
            <a:avLst/>
          </a:prstGeom>
          <a:ln w="25400" cap="flat" cmpd="sng" algn="ctr">
            <a:solidFill>
              <a:schemeClr val="dk1"/>
            </a:solidFill>
            <a:prstDash val="solid"/>
            <a:miter lim="800000"/>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1600" i="0" u="none" strike="noStrike" kern="0" cap="none" spc="0" normalizeH="0" baseline="0" noProof="0" dirty="0" smtClean="0">
                <a:ln>
                  <a:noFill/>
                </a:ln>
                <a:solidFill>
                  <a:schemeClr val="dk1"/>
                </a:solidFill>
                <a:effectLst/>
                <a:uLnTx/>
                <a:uFillTx/>
                <a:latin typeface="+mn-lt"/>
                <a:ea typeface="+mn-ea"/>
                <a:cs typeface="+mn-cs"/>
              </a:rPr>
              <a:t>Both </a:t>
            </a:r>
            <a:r>
              <a:rPr lang="en-US" sz="1600" kern="0" dirty="0" smtClean="0"/>
              <a:t>‘child-adult’ are </a:t>
            </a:r>
            <a:r>
              <a:rPr kumimoji="0" lang="en-US" sz="1600" i="0" u="none" strike="noStrike" kern="0" cap="none" spc="0" normalizeH="0" baseline="0" noProof="0" dirty="0" smtClean="0">
                <a:ln>
                  <a:noFill/>
                </a:ln>
                <a:solidFill>
                  <a:schemeClr val="dk1"/>
                </a:solidFill>
                <a:effectLst/>
                <a:uLnTx/>
                <a:uFillTx/>
                <a:latin typeface="+mn-lt"/>
                <a:ea typeface="+mn-ea"/>
                <a:cs typeface="+mn-cs"/>
              </a:rPr>
              <a:t>sometimes “</a:t>
            </a:r>
            <a:r>
              <a:rPr kumimoji="0" lang="en-US" sz="1600" i="1" u="none" strike="noStrike" kern="0" cap="none" spc="0" normalizeH="0" baseline="0" noProof="0" dirty="0" smtClean="0">
                <a:ln>
                  <a:noFill/>
                </a:ln>
                <a:solidFill>
                  <a:schemeClr val="dk1"/>
                </a:solidFill>
                <a:effectLst/>
                <a:uLnTx/>
                <a:uFillTx/>
                <a:latin typeface="+mn-lt"/>
                <a:ea typeface="+mn-ea"/>
                <a:cs typeface="+mn-cs"/>
              </a:rPr>
              <a:t>fatigued \ exhaustion</a:t>
            </a:r>
            <a:r>
              <a:rPr kumimoji="0" lang="en-US" sz="1600" i="0" u="none" strike="noStrike" kern="0" cap="none" spc="0" normalizeH="0" baseline="0" noProof="0" dirty="0" smtClean="0">
                <a:ln>
                  <a:noFill/>
                </a:ln>
                <a:solidFill>
                  <a:schemeClr val="dk1"/>
                </a:solidFill>
                <a:effectLst/>
                <a:uLnTx/>
                <a:uFillTx/>
                <a:latin typeface="+mn-lt"/>
                <a:ea typeface="+mn-ea"/>
                <a:cs typeface="+mn-cs"/>
              </a:rPr>
              <a:t>”</a:t>
            </a:r>
            <a:r>
              <a:rPr kumimoji="0" lang="en-US" sz="1600" i="0" u="none" strike="noStrike" kern="0" cap="none" spc="0" normalizeH="0" noProof="0" dirty="0" smtClean="0">
                <a:ln>
                  <a:noFill/>
                </a:ln>
                <a:solidFill>
                  <a:schemeClr val="dk1"/>
                </a:solidFill>
                <a:effectLst/>
                <a:uLnTx/>
                <a:uFillTx/>
                <a:latin typeface="+mn-lt"/>
                <a:ea typeface="+mn-ea"/>
                <a:cs typeface="+mn-cs"/>
              </a:rPr>
              <a:t> </a:t>
            </a:r>
            <a:r>
              <a:rPr kumimoji="0" lang="en-US" sz="1600" i="0" u="none" strike="noStrike" kern="0" cap="none" spc="0" normalizeH="0" baseline="0" noProof="0" dirty="0" smtClean="0">
                <a:ln>
                  <a:noFill/>
                </a:ln>
                <a:solidFill>
                  <a:schemeClr val="dk1"/>
                </a:solidFill>
                <a:effectLst/>
                <a:uLnTx/>
                <a:uFillTx/>
                <a:latin typeface="+mn-lt"/>
                <a:ea typeface="+mn-ea"/>
                <a:cs typeface="+mn-cs"/>
              </a:rPr>
              <a:t>when they attend classes,</a:t>
            </a:r>
            <a:r>
              <a:rPr kumimoji="0" lang="en-US" sz="1600" i="0" u="none" strike="noStrike" kern="0" cap="none" spc="0" normalizeH="0" noProof="0" dirty="0" smtClean="0">
                <a:ln>
                  <a:noFill/>
                </a:ln>
                <a:solidFill>
                  <a:schemeClr val="dk1"/>
                </a:solidFill>
                <a:effectLst/>
                <a:uLnTx/>
                <a:uFillTx/>
                <a:latin typeface="+mn-lt"/>
                <a:ea typeface="+mn-ea"/>
                <a:cs typeface="+mn-cs"/>
              </a:rPr>
              <a:t> </a:t>
            </a:r>
            <a:r>
              <a:rPr kumimoji="0" lang="en-US" sz="1600" i="1" u="none" strike="noStrike" kern="0" cap="none" spc="0" normalizeH="0" noProof="0" dirty="0" smtClean="0">
                <a:ln>
                  <a:noFill/>
                </a:ln>
                <a:solidFill>
                  <a:schemeClr val="dk1"/>
                </a:solidFill>
                <a:effectLst/>
                <a:uLnTx/>
                <a:uFillTx/>
                <a:latin typeface="+mn-lt"/>
                <a:ea typeface="+mn-ea"/>
                <a:cs typeface="+mn-cs"/>
              </a:rPr>
              <a:t>old age more</a:t>
            </a:r>
            <a:r>
              <a:rPr kumimoji="0" lang="en-US" sz="1600" i="0" u="none" strike="noStrike" kern="0" cap="none" spc="0" normalizeH="0" noProof="0" dirty="0" smtClean="0">
                <a:ln>
                  <a:noFill/>
                </a:ln>
                <a:solidFill>
                  <a:schemeClr val="dk1"/>
                </a:solidFill>
                <a:effectLst/>
                <a:uLnTx/>
                <a:uFillTx/>
                <a:latin typeface="+mn-lt"/>
                <a:ea typeface="+mn-ea"/>
                <a:cs typeface="+mn-cs"/>
              </a:rPr>
              <a:t>. </a:t>
            </a:r>
            <a:endParaRPr kumimoji="0" lang="en-US" sz="1600" i="0" u="none" strike="noStrike" kern="0" cap="none" spc="0" normalizeH="0" baseline="0" noProof="0" dirty="0" smtClean="0">
              <a:ln>
                <a:noFill/>
              </a:ln>
              <a:solidFill>
                <a:schemeClr val="dk1"/>
              </a:solidFill>
              <a:effectLst/>
              <a:uLnTx/>
              <a:uFillTx/>
              <a:latin typeface="+mn-lt"/>
              <a:ea typeface="+mn-ea"/>
              <a:cs typeface="+mn-cs"/>
            </a:endParaRPr>
          </a:p>
        </p:txBody>
      </p:sp>
      <p:graphicFrame>
        <p:nvGraphicFramePr>
          <p:cNvPr id="509953" name="Object 4"/>
          <p:cNvGraphicFramePr>
            <a:graphicFrameLocks noChangeAspect="1"/>
          </p:cNvGraphicFramePr>
          <p:nvPr/>
        </p:nvGraphicFramePr>
        <p:xfrm>
          <a:off x="8429652" y="6143668"/>
          <a:ext cx="642915" cy="571480"/>
        </p:xfrm>
        <a:graphic>
          <a:graphicData uri="http://schemas.openxmlformats.org/presentationml/2006/ole">
            <p:oleObj spid="_x0000_s509953" name="Clip" r:id="rId11" imgW="659880" imgH="1184040" progId="">
              <p:embed/>
            </p:oleObj>
          </a:graphicData>
        </a:graphic>
      </p:graphicFrame>
      <p:pic>
        <p:nvPicPr>
          <p:cNvPr id="15" name="Picture 3" descr="C:\AEE 523\mill_promo_cdgame2.gif"/>
          <p:cNvPicPr>
            <a:picLocks noChangeAspect="1" noChangeArrowheads="1"/>
          </p:cNvPicPr>
          <p:nvPr/>
        </p:nvPicPr>
        <p:blipFill>
          <a:blip r:embed="rId12" cstate="print"/>
          <a:srcRect/>
          <a:stretch>
            <a:fillRect/>
          </a:stretch>
        </p:blipFill>
        <p:spPr bwMode="auto">
          <a:xfrm>
            <a:off x="0" y="6279752"/>
            <a:ext cx="571471" cy="578248"/>
          </a:xfrm>
          <a:prstGeom prst="rect">
            <a:avLst/>
          </a:prstGeom>
          <a:noFill/>
          <a:ln w="9525">
            <a:noFill/>
            <a:miter lim="800000"/>
            <a:headEnd/>
            <a:tailEnd/>
          </a:ln>
        </p:spPr>
      </p:pic>
    </p:spTree>
  </p:cSld>
  <p:clrMapOvr>
    <a:masterClrMapping/>
  </p:clrMapOvr>
  <p:transition>
    <p:push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عنصر نائب للتذييل 2"/>
          <p:cNvSpPr>
            <a:spLocks noGrp="1"/>
          </p:cNvSpPr>
          <p:nvPr>
            <p:ph type="ftr" sz="quarter" idx="11"/>
          </p:nvPr>
        </p:nvSpPr>
        <p:spPr>
          <a:xfrm>
            <a:off x="3000364" y="6286520"/>
            <a:ext cx="2038352" cy="285752"/>
          </a:xfrm>
        </p:spPr>
        <p:txBody>
          <a:bodyPr/>
          <a:lstStyle/>
          <a:p>
            <a:r>
              <a:rPr lang="en-US" smtClean="0"/>
              <a:t>CHS385</a:t>
            </a:r>
            <a:endParaRPr lang="en-US" dirty="0"/>
          </a:p>
        </p:txBody>
      </p:sp>
      <p:sp>
        <p:nvSpPr>
          <p:cNvPr id="227330" name="Rectangle 2"/>
          <p:cNvSpPr>
            <a:spLocks noChangeArrowheads="1"/>
          </p:cNvSpPr>
          <p:nvPr/>
        </p:nvSpPr>
        <p:spPr bwMode="auto">
          <a:xfrm>
            <a:off x="447676" y="523876"/>
            <a:ext cx="4695828" cy="476232"/>
          </a:xfrm>
          <a:prstGeom prst="rect">
            <a:avLst/>
          </a:prstGeom>
          <a:noFill/>
          <a:ln w="19050">
            <a:noFill/>
            <a:miter lim="800000"/>
            <a:headEnd/>
            <a:tailEnd/>
          </a:ln>
          <a:effectLst/>
        </p:spPr>
        <p:txBody>
          <a:bodyPr anchor="ctr"/>
          <a:lstStyle/>
          <a:p>
            <a:pPr algn="l" rtl="0" eaLnBrk="1" hangingPunct="1"/>
            <a:r>
              <a:rPr lang="en-US" sz="2800" b="1" dirty="0">
                <a:solidFill>
                  <a:schemeClr val="tx2"/>
                </a:solidFill>
                <a:effectLst>
                  <a:outerShdw blurRad="38100" dist="38100" dir="2700000" algn="tl">
                    <a:srgbClr val="000000"/>
                  </a:outerShdw>
                </a:effectLst>
              </a:rPr>
              <a:t>What People Remember</a:t>
            </a:r>
          </a:p>
        </p:txBody>
      </p:sp>
      <p:sp>
        <p:nvSpPr>
          <p:cNvPr id="227343" name="Text Box 15"/>
          <p:cNvSpPr txBox="1">
            <a:spLocks noChangeArrowheads="1"/>
          </p:cNvSpPr>
          <p:nvPr/>
        </p:nvSpPr>
        <p:spPr bwMode="auto">
          <a:xfrm>
            <a:off x="714348" y="1285860"/>
            <a:ext cx="2133600" cy="336550"/>
          </a:xfrm>
          <a:prstGeom prst="rect">
            <a:avLst/>
          </a:prstGeom>
          <a:solidFill>
            <a:schemeClr val="accent1"/>
          </a:solidFill>
          <a:ln w="19050">
            <a:noFill/>
            <a:miter lim="800000"/>
            <a:headEnd/>
            <a:tailEnd/>
          </a:ln>
          <a:effectLst/>
        </p:spPr>
        <p:txBody>
          <a:bodyPr>
            <a:spAutoFit/>
          </a:bodyPr>
          <a:lstStyle/>
          <a:p>
            <a:pPr algn="l"/>
            <a:r>
              <a:rPr lang="en-US" sz="1600" b="1" dirty="0">
                <a:solidFill>
                  <a:schemeClr val="bg1"/>
                </a:solidFill>
                <a:latin typeface="Arial" pitchFamily="34" charset="0"/>
              </a:rPr>
              <a:t>10 % of what is read</a:t>
            </a:r>
            <a:endParaRPr lang="en-US" sz="1600" dirty="0">
              <a:solidFill>
                <a:schemeClr val="bg1"/>
              </a:solidFill>
              <a:latin typeface="Arial" pitchFamily="34" charset="0"/>
            </a:endParaRPr>
          </a:p>
        </p:txBody>
      </p:sp>
      <p:sp>
        <p:nvSpPr>
          <p:cNvPr id="227344" name="Text Box 16"/>
          <p:cNvSpPr txBox="1">
            <a:spLocks noChangeArrowheads="1"/>
          </p:cNvSpPr>
          <p:nvPr/>
        </p:nvSpPr>
        <p:spPr bwMode="auto">
          <a:xfrm>
            <a:off x="714348" y="2214554"/>
            <a:ext cx="2762250" cy="396875"/>
          </a:xfrm>
          <a:prstGeom prst="rect">
            <a:avLst/>
          </a:prstGeom>
          <a:solidFill>
            <a:srgbClr val="FFCC00"/>
          </a:solidFill>
          <a:ln w="19050">
            <a:noFill/>
            <a:miter lim="800000"/>
            <a:headEnd/>
            <a:tailEnd/>
          </a:ln>
          <a:effectLst/>
        </p:spPr>
        <p:txBody>
          <a:bodyPr wrap="none">
            <a:spAutoFit/>
          </a:bodyPr>
          <a:lstStyle/>
          <a:p>
            <a:pPr algn="l"/>
            <a:r>
              <a:rPr lang="en-US" sz="2000" b="1" dirty="0">
                <a:solidFill>
                  <a:schemeClr val="bg1"/>
                </a:solidFill>
                <a:latin typeface="Arial" pitchFamily="34" charset="0"/>
              </a:rPr>
              <a:t>20 % of what is heard</a:t>
            </a:r>
          </a:p>
        </p:txBody>
      </p:sp>
      <p:sp>
        <p:nvSpPr>
          <p:cNvPr id="227345" name="Text Box 17"/>
          <p:cNvSpPr txBox="1">
            <a:spLocks noChangeArrowheads="1"/>
          </p:cNvSpPr>
          <p:nvPr/>
        </p:nvSpPr>
        <p:spPr bwMode="auto">
          <a:xfrm>
            <a:off x="714348" y="3143248"/>
            <a:ext cx="3429000" cy="396875"/>
          </a:xfrm>
          <a:prstGeom prst="rect">
            <a:avLst/>
          </a:prstGeom>
          <a:solidFill>
            <a:srgbClr val="00FFCC"/>
          </a:solidFill>
          <a:ln w="19050">
            <a:noFill/>
            <a:miter lim="800000"/>
            <a:headEnd/>
            <a:tailEnd/>
          </a:ln>
          <a:effectLst/>
        </p:spPr>
        <p:txBody>
          <a:bodyPr>
            <a:spAutoFit/>
          </a:bodyPr>
          <a:lstStyle/>
          <a:p>
            <a:pPr algn="l"/>
            <a:r>
              <a:rPr lang="en-US" sz="2000" b="1">
                <a:solidFill>
                  <a:schemeClr val="bg1"/>
                </a:solidFill>
                <a:latin typeface="Arial" pitchFamily="34" charset="0"/>
              </a:rPr>
              <a:t>30 % of what is seen</a:t>
            </a:r>
            <a:endParaRPr lang="en-US" sz="2200" b="1">
              <a:solidFill>
                <a:schemeClr val="bg1"/>
              </a:solidFill>
              <a:latin typeface="Arial" pitchFamily="34" charset="0"/>
            </a:endParaRPr>
          </a:p>
        </p:txBody>
      </p:sp>
      <p:sp>
        <p:nvSpPr>
          <p:cNvPr id="227346" name="Text Box 18"/>
          <p:cNvSpPr txBox="1">
            <a:spLocks noChangeArrowheads="1"/>
          </p:cNvSpPr>
          <p:nvPr/>
        </p:nvSpPr>
        <p:spPr bwMode="auto">
          <a:xfrm>
            <a:off x="714348" y="4000504"/>
            <a:ext cx="4876800" cy="396875"/>
          </a:xfrm>
          <a:prstGeom prst="rect">
            <a:avLst/>
          </a:prstGeom>
          <a:solidFill>
            <a:srgbClr val="FF9900"/>
          </a:solidFill>
          <a:ln w="19050">
            <a:noFill/>
            <a:miter lim="800000"/>
            <a:headEnd/>
            <a:tailEnd/>
          </a:ln>
          <a:effectLst/>
        </p:spPr>
        <p:txBody>
          <a:bodyPr>
            <a:spAutoFit/>
          </a:bodyPr>
          <a:lstStyle/>
          <a:p>
            <a:pPr algn="l"/>
            <a:r>
              <a:rPr lang="en-US" sz="2000" b="1" dirty="0">
                <a:solidFill>
                  <a:schemeClr val="bg1"/>
                </a:solidFill>
                <a:latin typeface="Arial" pitchFamily="34" charset="0"/>
              </a:rPr>
              <a:t>50 % of what they see &amp; hear</a:t>
            </a:r>
            <a:endParaRPr lang="en-US" sz="2400" b="1" dirty="0">
              <a:solidFill>
                <a:schemeClr val="bg1"/>
              </a:solidFill>
              <a:latin typeface="Arial" pitchFamily="34" charset="0"/>
            </a:endParaRPr>
          </a:p>
        </p:txBody>
      </p:sp>
      <p:sp>
        <p:nvSpPr>
          <p:cNvPr id="227349" name="Text Box 21"/>
          <p:cNvSpPr txBox="1">
            <a:spLocks noChangeArrowheads="1"/>
          </p:cNvSpPr>
          <p:nvPr/>
        </p:nvSpPr>
        <p:spPr bwMode="auto">
          <a:xfrm>
            <a:off x="714348" y="5000636"/>
            <a:ext cx="6019800" cy="396875"/>
          </a:xfrm>
          <a:prstGeom prst="rect">
            <a:avLst/>
          </a:prstGeom>
          <a:solidFill>
            <a:srgbClr val="00CC00"/>
          </a:solidFill>
          <a:ln w="19050">
            <a:noFill/>
            <a:miter lim="800000"/>
            <a:headEnd/>
            <a:tailEnd/>
          </a:ln>
          <a:effectLst/>
        </p:spPr>
        <p:txBody>
          <a:bodyPr>
            <a:spAutoFit/>
          </a:bodyPr>
          <a:lstStyle/>
          <a:p>
            <a:pPr algn="l"/>
            <a:r>
              <a:rPr lang="en-US" sz="2000" b="1" dirty="0">
                <a:solidFill>
                  <a:schemeClr val="bg1"/>
                </a:solidFill>
                <a:latin typeface="Arial" pitchFamily="34" charset="0"/>
              </a:rPr>
              <a:t>70 % what they say as they </a:t>
            </a:r>
            <a:r>
              <a:rPr lang="en-US" sz="2000" b="1" dirty="0" smtClean="0">
                <a:solidFill>
                  <a:schemeClr val="bg1"/>
                </a:solidFill>
                <a:latin typeface="Arial" pitchFamily="34" charset="0"/>
              </a:rPr>
              <a:t>do </a:t>
            </a:r>
            <a:r>
              <a:rPr lang="en-US" sz="2000" b="1" dirty="0">
                <a:solidFill>
                  <a:schemeClr val="bg1"/>
                </a:solidFill>
                <a:latin typeface="Arial" pitchFamily="34" charset="0"/>
              </a:rPr>
              <a:t>a task</a:t>
            </a:r>
            <a:endParaRPr lang="en-US" sz="2400" b="1" dirty="0">
              <a:solidFill>
                <a:schemeClr val="bg1"/>
              </a:solidFill>
              <a:latin typeface="Arial" pitchFamily="34" charset="0"/>
            </a:endParaRPr>
          </a:p>
        </p:txBody>
      </p:sp>
      <p:sp>
        <p:nvSpPr>
          <p:cNvPr id="227350" name="Text Box 22"/>
          <p:cNvSpPr txBox="1">
            <a:spLocks noChangeArrowheads="1"/>
          </p:cNvSpPr>
          <p:nvPr/>
        </p:nvSpPr>
        <p:spPr bwMode="auto">
          <a:xfrm>
            <a:off x="642910" y="5715016"/>
            <a:ext cx="7315200" cy="427037"/>
          </a:xfrm>
          <a:prstGeom prst="rect">
            <a:avLst/>
          </a:prstGeom>
          <a:solidFill>
            <a:srgbClr val="FF0000"/>
          </a:solidFill>
          <a:ln w="19050">
            <a:noFill/>
            <a:miter lim="800000"/>
            <a:headEnd/>
            <a:tailEnd/>
          </a:ln>
          <a:effectLst/>
        </p:spPr>
        <p:txBody>
          <a:bodyPr>
            <a:spAutoFit/>
          </a:bodyPr>
          <a:lstStyle/>
          <a:p>
            <a:pPr algn="l"/>
            <a:r>
              <a:rPr lang="en-US" sz="2200" b="1">
                <a:solidFill>
                  <a:schemeClr val="bg1"/>
                </a:solidFill>
                <a:latin typeface="Arial" pitchFamily="34" charset="0"/>
              </a:rPr>
              <a:t>90% of what they teach</a:t>
            </a:r>
          </a:p>
        </p:txBody>
      </p:sp>
      <p:pic>
        <p:nvPicPr>
          <p:cNvPr id="227351" name="Picture 23" descr="MCj02812850000[1]"/>
          <p:cNvPicPr>
            <a:picLocks noChangeAspect="1" noChangeArrowheads="1"/>
          </p:cNvPicPr>
          <p:nvPr/>
        </p:nvPicPr>
        <p:blipFill>
          <a:blip r:embed="rId4" cstate="print"/>
          <a:srcRect/>
          <a:stretch>
            <a:fillRect/>
          </a:stretch>
        </p:blipFill>
        <p:spPr bwMode="auto">
          <a:xfrm>
            <a:off x="3929058" y="1928802"/>
            <a:ext cx="857256" cy="723010"/>
          </a:xfrm>
          <a:prstGeom prst="rect">
            <a:avLst/>
          </a:prstGeom>
          <a:noFill/>
        </p:spPr>
      </p:pic>
      <p:pic>
        <p:nvPicPr>
          <p:cNvPr id="227352" name="Picture 24" descr="MCBD06651_0000[1]"/>
          <p:cNvPicPr>
            <a:picLocks noChangeAspect="1" noChangeArrowheads="1"/>
          </p:cNvPicPr>
          <p:nvPr/>
        </p:nvPicPr>
        <p:blipFill>
          <a:blip r:embed="rId5" cstate="print"/>
          <a:srcRect/>
          <a:stretch>
            <a:fillRect/>
          </a:stretch>
        </p:blipFill>
        <p:spPr bwMode="auto">
          <a:xfrm>
            <a:off x="4572000" y="2928934"/>
            <a:ext cx="785818" cy="781512"/>
          </a:xfrm>
          <a:prstGeom prst="rect">
            <a:avLst/>
          </a:prstGeom>
          <a:noFill/>
        </p:spPr>
      </p:pic>
      <p:pic>
        <p:nvPicPr>
          <p:cNvPr id="227353" name="Picture 25" descr="MCj03478630000[1]"/>
          <p:cNvPicPr>
            <a:picLocks noChangeAspect="1" noChangeArrowheads="1"/>
          </p:cNvPicPr>
          <p:nvPr/>
        </p:nvPicPr>
        <p:blipFill>
          <a:blip r:embed="rId6" cstate="print"/>
          <a:srcRect/>
          <a:stretch>
            <a:fillRect/>
          </a:stretch>
        </p:blipFill>
        <p:spPr bwMode="auto">
          <a:xfrm>
            <a:off x="5643570" y="3857628"/>
            <a:ext cx="1011239" cy="769509"/>
          </a:xfrm>
          <a:prstGeom prst="rect">
            <a:avLst/>
          </a:prstGeom>
          <a:noFill/>
        </p:spPr>
      </p:pic>
      <p:pic>
        <p:nvPicPr>
          <p:cNvPr id="227354" name="Picture 26" descr="MCj03340960000[1]"/>
          <p:cNvPicPr>
            <a:picLocks noChangeAspect="1" noChangeArrowheads="1"/>
          </p:cNvPicPr>
          <p:nvPr/>
        </p:nvPicPr>
        <p:blipFill>
          <a:blip r:embed="rId7" cstate="print"/>
          <a:srcRect/>
          <a:stretch>
            <a:fillRect/>
          </a:stretch>
        </p:blipFill>
        <p:spPr bwMode="auto">
          <a:xfrm>
            <a:off x="8203718" y="5443559"/>
            <a:ext cx="765681" cy="914399"/>
          </a:xfrm>
          <a:prstGeom prst="rect">
            <a:avLst/>
          </a:prstGeom>
          <a:noFill/>
        </p:spPr>
      </p:pic>
      <p:pic>
        <p:nvPicPr>
          <p:cNvPr id="227358" name="Picture 30" descr="MCj04247500000[1]"/>
          <p:cNvPicPr>
            <a:picLocks noChangeAspect="1" noChangeArrowheads="1"/>
          </p:cNvPicPr>
          <p:nvPr/>
        </p:nvPicPr>
        <p:blipFill>
          <a:blip r:embed="rId8" cstate="print"/>
          <a:srcRect/>
          <a:stretch>
            <a:fillRect/>
          </a:stretch>
        </p:blipFill>
        <p:spPr bwMode="auto">
          <a:xfrm>
            <a:off x="3214678" y="1000108"/>
            <a:ext cx="1000132" cy="847603"/>
          </a:xfrm>
          <a:prstGeom prst="rect">
            <a:avLst/>
          </a:prstGeom>
          <a:noFill/>
        </p:spPr>
      </p:pic>
      <p:pic>
        <p:nvPicPr>
          <p:cNvPr id="227359" name="Picture 31" descr="MCj04241760000[1]"/>
          <p:cNvPicPr>
            <a:picLocks noChangeAspect="1" noChangeArrowheads="1"/>
          </p:cNvPicPr>
          <p:nvPr/>
        </p:nvPicPr>
        <p:blipFill>
          <a:blip r:embed="rId9" cstate="print"/>
          <a:srcRect/>
          <a:stretch>
            <a:fillRect/>
          </a:stretch>
        </p:blipFill>
        <p:spPr bwMode="auto">
          <a:xfrm>
            <a:off x="6858016" y="4500570"/>
            <a:ext cx="1000132" cy="928694"/>
          </a:xfrm>
          <a:prstGeom prst="rect">
            <a:avLst/>
          </a:prstGeom>
          <a:noFill/>
        </p:spPr>
      </p:pic>
      <p:sp>
        <p:nvSpPr>
          <p:cNvPr id="227360" name="AutoShape 32"/>
          <p:cNvSpPr>
            <a:spLocks noChangeArrowheads="1"/>
          </p:cNvSpPr>
          <p:nvPr/>
        </p:nvSpPr>
        <p:spPr bwMode="auto">
          <a:xfrm rot="2839175">
            <a:off x="7839439" y="4175967"/>
            <a:ext cx="533400" cy="571500"/>
          </a:xfrm>
          <a:prstGeom prst="wedgeEllipseCallout">
            <a:avLst>
              <a:gd name="adj1" fmla="val 47815"/>
              <a:gd name="adj2" fmla="val 83361"/>
            </a:avLst>
          </a:prstGeom>
          <a:noFill/>
          <a:ln w="9525">
            <a:solidFill>
              <a:schemeClr val="tx1"/>
            </a:solidFill>
            <a:miter lim="800000"/>
            <a:headEnd/>
            <a:tailEnd/>
          </a:ln>
          <a:effectLst/>
        </p:spPr>
        <p:txBody>
          <a:bodyPr/>
          <a:lstStyle/>
          <a:p>
            <a:r>
              <a:rPr lang="en-US" sz="1800" dirty="0"/>
              <a:t>ok</a:t>
            </a:r>
          </a:p>
        </p:txBody>
      </p:sp>
      <p:sp>
        <p:nvSpPr>
          <p:cNvPr id="471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graphicFrame>
        <p:nvGraphicFramePr>
          <p:cNvPr id="47105" name="Object 1"/>
          <p:cNvGraphicFramePr>
            <a:graphicFrameLocks noChangeAspect="1"/>
          </p:cNvGraphicFramePr>
          <p:nvPr/>
        </p:nvGraphicFramePr>
        <p:xfrm>
          <a:off x="5500694" y="571480"/>
          <a:ext cx="3429024" cy="2571768"/>
        </p:xfrm>
        <a:graphic>
          <a:graphicData uri="http://schemas.openxmlformats.org/presentationml/2006/ole">
            <p:oleObj spid="_x0000_s505858" name="شريحة" r:id="rId10" imgW="4570378" imgH="3427466" progId="PowerPoint.Slide.12">
              <p:embed/>
            </p:oleObj>
          </a:graphicData>
        </a:graphic>
      </p:graphicFrame>
      <p:sp>
        <p:nvSpPr>
          <p:cNvPr id="19" name="مستطيل 18"/>
          <p:cNvSpPr/>
          <p:nvPr/>
        </p:nvSpPr>
        <p:spPr>
          <a:xfrm>
            <a:off x="285752" y="59272"/>
            <a:ext cx="7929586" cy="369332"/>
          </a:xfrm>
          <a:prstGeom prst="rect">
            <a:avLst/>
          </a:prstGeom>
        </p:spPr>
        <p:txBody>
          <a:bodyPr wrap="square">
            <a:spAutoFit/>
          </a:bodyPr>
          <a:lstStyle/>
          <a:p>
            <a:r>
              <a:rPr lang="en-US" b="1" dirty="0" smtClean="0"/>
              <a:t>After review taxonomy of LO Interest Patients \ Learners Characters  </a:t>
            </a:r>
            <a:endParaRPr lang="en-US" b="1" dirty="0"/>
          </a:p>
        </p:txBody>
      </p:sp>
      <p:pic>
        <p:nvPicPr>
          <p:cNvPr id="20" name="Picture 7" descr="cshi logo small"/>
          <p:cNvPicPr>
            <a:picLocks noChangeAspect="1" noChangeArrowheads="1"/>
          </p:cNvPicPr>
          <p:nvPr/>
        </p:nvPicPr>
        <p:blipFill>
          <a:blip r:embed="rId11" cstate="print"/>
          <a:srcRect/>
          <a:stretch>
            <a:fillRect/>
          </a:stretch>
        </p:blipFill>
        <p:spPr bwMode="auto">
          <a:xfrm>
            <a:off x="5214942" y="6286520"/>
            <a:ext cx="504819" cy="314126"/>
          </a:xfrm>
          <a:prstGeom prst="rect">
            <a:avLst/>
          </a:prstGeom>
          <a:noFill/>
        </p:spPr>
      </p:pic>
      <p:pic>
        <p:nvPicPr>
          <p:cNvPr id="21" name="Picture 6" descr="center_col_lg"/>
          <p:cNvPicPr>
            <a:picLocks noChangeAspect="1" noChangeArrowheads="1"/>
          </p:cNvPicPr>
          <p:nvPr/>
        </p:nvPicPr>
        <p:blipFill>
          <a:blip r:embed="rId12" cstate="print"/>
          <a:srcRect/>
          <a:stretch>
            <a:fillRect/>
          </a:stretch>
        </p:blipFill>
        <p:spPr bwMode="auto">
          <a:xfrm>
            <a:off x="6000760" y="6254048"/>
            <a:ext cx="642942" cy="318224"/>
          </a:xfrm>
          <a:prstGeom prst="rect">
            <a:avLst/>
          </a:prstGeom>
          <a:noFill/>
        </p:spPr>
      </p:pic>
      <p:sp>
        <p:nvSpPr>
          <p:cNvPr id="22" name="مستطيل 21"/>
          <p:cNvSpPr/>
          <p:nvPr/>
        </p:nvSpPr>
        <p:spPr>
          <a:xfrm>
            <a:off x="4143372" y="6550223"/>
            <a:ext cx="4500594" cy="307777"/>
          </a:xfrm>
          <a:prstGeom prst="rect">
            <a:avLst/>
          </a:prstGeom>
        </p:spPr>
        <p:txBody>
          <a:bodyPr wrap="square">
            <a:spAutoFit/>
          </a:bodyPr>
          <a:lstStyle/>
          <a:p>
            <a:r>
              <a:rPr lang="en-US" sz="1400" dirty="0" smtClean="0">
                <a:hlinkClick r:id="rId13"/>
              </a:rPr>
              <a:t>https://www.osha.gov/dte/.../training_</a:t>
            </a:r>
            <a:r>
              <a:rPr lang="en-US" sz="1400" b="1" dirty="0" smtClean="0">
                <a:hlinkClick r:id="rId13"/>
              </a:rPr>
              <a:t>techniques</a:t>
            </a:r>
            <a:r>
              <a:rPr lang="en-US" sz="1400" dirty="0" smtClean="0">
                <a:hlinkClick r:id="rId13"/>
              </a:rPr>
              <a:t>2.</a:t>
            </a:r>
            <a:r>
              <a:rPr lang="en-US" sz="1400" b="1" dirty="0" smtClean="0">
                <a:hlinkClick r:id="rId13"/>
              </a:rPr>
              <a:t>ppt</a:t>
            </a:r>
            <a:r>
              <a:rPr lang="en-US" sz="1400" b="1" dirty="0" smtClean="0"/>
              <a:t> </a:t>
            </a:r>
            <a:endParaRPr lang="ar-SA" sz="1400" dirty="0"/>
          </a:p>
        </p:txBody>
      </p:sp>
      <p:sp>
        <p:nvSpPr>
          <p:cNvPr id="23" name="عنصر نائب للتاريخ 22"/>
          <p:cNvSpPr>
            <a:spLocks noGrp="1"/>
          </p:cNvSpPr>
          <p:nvPr>
            <p:ph type="dt" sz="half" idx="10"/>
          </p:nvPr>
        </p:nvSpPr>
        <p:spPr/>
        <p:txBody>
          <a:bodyPr/>
          <a:lstStyle/>
          <a:p>
            <a:pPr>
              <a:defRPr/>
            </a:pPr>
            <a:r>
              <a:rPr lang="ar-SA" smtClean="0"/>
              <a:t>JohaliMoHE2017</a:t>
            </a:r>
            <a:endParaRPr lang="en-US"/>
          </a:p>
        </p:txBody>
      </p:sp>
      <p:sp>
        <p:nvSpPr>
          <p:cNvPr id="24" name="عنصر نائب لرقم الشريحة 23"/>
          <p:cNvSpPr>
            <a:spLocks noGrp="1"/>
          </p:cNvSpPr>
          <p:nvPr>
            <p:ph type="sldNum" sz="quarter" idx="12"/>
          </p:nvPr>
        </p:nvSpPr>
        <p:spPr>
          <a:xfrm>
            <a:off x="7929586" y="6245225"/>
            <a:ext cx="909614" cy="327047"/>
          </a:xfrm>
        </p:spPr>
        <p:txBody>
          <a:bodyPr/>
          <a:lstStyle/>
          <a:p>
            <a:pPr algn="ctr">
              <a:defRPr/>
            </a:pPr>
            <a:fld id="{EFDC60A6-13D5-4900-9D45-FC2CC50B2D43}" type="slidenum">
              <a:rPr lang="ar-SA" b="1" smtClean="0"/>
              <a:pPr algn="ctr">
                <a:defRPr/>
              </a:pPr>
              <a:t>25</a:t>
            </a:fld>
            <a:endParaRPr lang="en-US" b="1"/>
          </a:p>
        </p:txBody>
      </p:sp>
    </p:spTree>
  </p:cSld>
  <p:clrMapOvr>
    <a:masterClrMapping/>
  </p:clrMapOvr>
  <p:transition>
    <p:push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71406" y="71414"/>
            <a:ext cx="3857652" cy="428628"/>
          </a:xfrm>
        </p:spPr>
        <p:style>
          <a:lnRef idx="3">
            <a:schemeClr val="lt1"/>
          </a:lnRef>
          <a:fillRef idx="1">
            <a:schemeClr val="dk1"/>
          </a:fillRef>
          <a:effectRef idx="1">
            <a:schemeClr val="dk1"/>
          </a:effectRef>
          <a:fontRef idx="minor">
            <a:schemeClr val="lt1"/>
          </a:fontRef>
        </p:style>
        <p:txBody>
          <a:bodyPr/>
          <a:lstStyle/>
          <a:p>
            <a:r>
              <a:rPr lang="en-US" sz="2400" dirty="0">
                <a:effectLst/>
                <a:latin typeface="+mj-lt"/>
              </a:rPr>
              <a:t>Learning </a:t>
            </a:r>
            <a:r>
              <a:rPr lang="en-US" sz="2400" dirty="0" smtClean="0">
                <a:effectLst/>
                <a:latin typeface="+mj-lt"/>
              </a:rPr>
              <a:t>Theories</a:t>
            </a:r>
            <a:endParaRPr lang="en-US" sz="2400" dirty="0">
              <a:effectLst/>
              <a:latin typeface="+mj-lt"/>
            </a:endParaRPr>
          </a:p>
        </p:txBody>
      </p:sp>
      <p:sp>
        <p:nvSpPr>
          <p:cNvPr id="19459" name="Rectangle 3"/>
          <p:cNvSpPr>
            <a:spLocks noGrp="1" noChangeArrowheads="1"/>
          </p:cNvSpPr>
          <p:nvPr>
            <p:ph type="body" idx="1"/>
          </p:nvPr>
        </p:nvSpPr>
        <p:spPr>
          <a:xfrm>
            <a:off x="428596" y="785794"/>
            <a:ext cx="8429684" cy="1000132"/>
          </a:xfrm>
        </p:spPr>
        <p:style>
          <a:lnRef idx="2">
            <a:schemeClr val="dk1"/>
          </a:lnRef>
          <a:fillRef idx="1">
            <a:schemeClr val="lt1"/>
          </a:fillRef>
          <a:effectRef idx="0">
            <a:schemeClr val="dk1"/>
          </a:effectRef>
          <a:fontRef idx="minor">
            <a:schemeClr val="dk1"/>
          </a:fontRef>
        </p:style>
        <p:txBody>
          <a:bodyPr/>
          <a:lstStyle/>
          <a:p>
            <a:pPr algn="l" rtl="0">
              <a:buFont typeface="Wingdings" pitchFamily="2" charset="2"/>
              <a:buNone/>
            </a:pPr>
            <a:r>
              <a:rPr lang="en-US" sz="1800" dirty="0">
                <a:effectLst/>
              </a:rPr>
              <a:t>Q: How do people learn?</a:t>
            </a:r>
          </a:p>
          <a:p>
            <a:pPr algn="l" rtl="0">
              <a:buFont typeface="Wingdings" pitchFamily="2" charset="2"/>
              <a:buNone/>
            </a:pPr>
            <a:r>
              <a:rPr lang="en-US" sz="1800" dirty="0">
                <a:effectLst/>
              </a:rPr>
              <a:t>A: Nobody really </a:t>
            </a:r>
            <a:r>
              <a:rPr lang="en-US" sz="1800" dirty="0" smtClean="0">
                <a:effectLst/>
              </a:rPr>
              <a:t>knows !! but there are huge theories, can be classified  </a:t>
            </a:r>
            <a:r>
              <a:rPr lang="en-US" sz="1800" b="1" dirty="0" smtClean="0">
                <a:effectLst/>
              </a:rPr>
              <a:t>these 6 theories </a:t>
            </a:r>
            <a:r>
              <a:rPr lang="en-US" sz="1800" dirty="0" smtClean="0">
                <a:effectLst/>
              </a:rPr>
              <a:t>(your left) -  summarized in THREE  Figure Model ( your right ) : </a:t>
            </a:r>
            <a:endParaRPr lang="en-US" sz="1800" dirty="0">
              <a:effectLst/>
            </a:endParaRPr>
          </a:p>
        </p:txBody>
      </p:sp>
      <p:graphicFrame>
        <p:nvGraphicFramePr>
          <p:cNvPr id="19460" name="Object 4"/>
          <p:cNvGraphicFramePr>
            <a:graphicFrameLocks noChangeAspect="1"/>
          </p:cNvGraphicFramePr>
          <p:nvPr/>
        </p:nvGraphicFramePr>
        <p:xfrm>
          <a:off x="7286644" y="0"/>
          <a:ext cx="1500198" cy="857232"/>
        </p:xfrm>
        <a:graphic>
          <a:graphicData uri="http://schemas.openxmlformats.org/presentationml/2006/ole">
            <p:oleObj spid="_x0000_s686082" name="Clip" r:id="rId4" imgW="3657600" imgH="3657600" progId="">
              <p:embed/>
            </p:oleObj>
          </a:graphicData>
        </a:graphic>
      </p:graphicFrame>
      <p:sp>
        <p:nvSpPr>
          <p:cNvPr id="19463" name="Rectangle 7"/>
          <p:cNvSpPr>
            <a:spLocks noChangeArrowheads="1"/>
          </p:cNvSpPr>
          <p:nvPr/>
        </p:nvSpPr>
        <p:spPr bwMode="auto">
          <a:xfrm>
            <a:off x="420046" y="2237141"/>
            <a:ext cx="3071834" cy="3477875"/>
          </a:xfrm>
          <a:prstGeom prst="rect">
            <a:avLst/>
          </a:prstGeom>
          <a:solidFill>
            <a:schemeClr val="bg1">
              <a:lumMod val="75000"/>
            </a:schemeClr>
          </a:solidFill>
          <a:ln>
            <a:headEnd/>
            <a:tailEnd/>
          </a:ln>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2000" dirty="0">
                <a:solidFill>
                  <a:schemeClr val="tx1"/>
                </a:solidFill>
              </a:rPr>
              <a:t>Behaviorism</a:t>
            </a:r>
          </a:p>
          <a:p>
            <a:pPr algn="l" rtl="0"/>
            <a:endParaRPr lang="en-US" sz="2000" dirty="0">
              <a:solidFill>
                <a:schemeClr val="tx1"/>
              </a:solidFill>
            </a:endParaRPr>
          </a:p>
          <a:p>
            <a:pPr algn="l" rtl="0"/>
            <a:r>
              <a:rPr lang="en-US" sz="2000" dirty="0" err="1">
                <a:solidFill>
                  <a:schemeClr val="tx1"/>
                </a:solidFill>
              </a:rPr>
              <a:t>Cognitivism</a:t>
            </a:r>
            <a:endParaRPr lang="en-US" sz="2000" dirty="0">
              <a:solidFill>
                <a:schemeClr val="tx1"/>
              </a:solidFill>
            </a:endParaRPr>
          </a:p>
          <a:p>
            <a:pPr algn="l" rtl="0"/>
            <a:endParaRPr lang="en-US" sz="2000" dirty="0">
              <a:solidFill>
                <a:schemeClr val="tx1"/>
              </a:solidFill>
            </a:endParaRPr>
          </a:p>
          <a:p>
            <a:pPr algn="l" rtl="0"/>
            <a:r>
              <a:rPr lang="en-US" sz="2000" dirty="0">
                <a:solidFill>
                  <a:schemeClr val="tx1"/>
                </a:solidFill>
              </a:rPr>
              <a:t>Social Learning Theory</a:t>
            </a:r>
          </a:p>
          <a:p>
            <a:pPr algn="l" rtl="0"/>
            <a:endParaRPr lang="en-US" sz="2000" dirty="0">
              <a:solidFill>
                <a:schemeClr val="tx1"/>
              </a:solidFill>
            </a:endParaRPr>
          </a:p>
          <a:p>
            <a:pPr algn="l" rtl="0"/>
            <a:r>
              <a:rPr lang="en-US" sz="2000" dirty="0">
                <a:solidFill>
                  <a:schemeClr val="tx1"/>
                </a:solidFill>
              </a:rPr>
              <a:t>Social Constructivism</a:t>
            </a:r>
          </a:p>
          <a:p>
            <a:pPr algn="l" rtl="0"/>
            <a:endParaRPr lang="en-US" sz="2000" dirty="0">
              <a:solidFill>
                <a:schemeClr val="tx1"/>
              </a:solidFill>
            </a:endParaRPr>
          </a:p>
          <a:p>
            <a:pPr algn="l" rtl="0"/>
            <a:r>
              <a:rPr lang="en-US" sz="2000" dirty="0">
                <a:solidFill>
                  <a:schemeClr val="tx1"/>
                </a:solidFill>
              </a:rPr>
              <a:t>Multiple Intelligences</a:t>
            </a:r>
          </a:p>
          <a:p>
            <a:pPr algn="l" rtl="0"/>
            <a:endParaRPr lang="en-US" sz="2000" dirty="0">
              <a:solidFill>
                <a:schemeClr val="tx1"/>
              </a:solidFill>
            </a:endParaRPr>
          </a:p>
          <a:p>
            <a:pPr algn="l" rtl="0"/>
            <a:r>
              <a:rPr lang="en-US" sz="2000" dirty="0">
                <a:solidFill>
                  <a:schemeClr val="tx1"/>
                </a:solidFill>
              </a:rPr>
              <a:t>Brain-Based Learning</a:t>
            </a:r>
            <a:endParaRPr lang="es-ES" sz="2000" dirty="0">
              <a:solidFill>
                <a:schemeClr val="tx1"/>
              </a:solidFill>
            </a:endParaRPr>
          </a:p>
        </p:txBody>
      </p:sp>
      <p:pic>
        <p:nvPicPr>
          <p:cNvPr id="144388" name="Picture 4" descr="Learning Theories Graphic"/>
          <p:cNvPicPr>
            <a:picLocks noChangeAspect="1" noChangeArrowheads="1"/>
          </p:cNvPicPr>
          <p:nvPr/>
        </p:nvPicPr>
        <p:blipFill>
          <a:blip r:embed="rId5" cstate="print"/>
          <a:srcRect/>
          <a:stretch>
            <a:fillRect/>
          </a:stretch>
        </p:blipFill>
        <p:spPr bwMode="auto">
          <a:xfrm>
            <a:off x="4000496" y="2000240"/>
            <a:ext cx="5143536" cy="4071966"/>
          </a:xfrm>
          <a:prstGeom prst="rect">
            <a:avLst/>
          </a:prstGeom>
          <a:noFill/>
        </p:spPr>
      </p:pic>
      <p:sp>
        <p:nvSpPr>
          <p:cNvPr id="7" name="عنصر نائب للتاريخ 6"/>
          <p:cNvSpPr>
            <a:spLocks noGrp="1"/>
          </p:cNvSpPr>
          <p:nvPr>
            <p:ph type="dt" sz="half" idx="10"/>
          </p:nvPr>
        </p:nvSpPr>
        <p:spPr/>
        <p:txBody>
          <a:bodyPr/>
          <a:lstStyle/>
          <a:p>
            <a:pPr>
              <a:defRPr/>
            </a:pPr>
            <a:r>
              <a:rPr lang="ar-SA" smtClean="0"/>
              <a:t>JohaliMoHE2017</a:t>
            </a:r>
            <a:endParaRPr lang="en-US"/>
          </a:p>
        </p:txBody>
      </p:sp>
      <p:sp>
        <p:nvSpPr>
          <p:cNvPr id="8" name="عنصر نائب لرقم الشريحة 7"/>
          <p:cNvSpPr>
            <a:spLocks noGrp="1"/>
          </p:cNvSpPr>
          <p:nvPr>
            <p:ph type="sldNum" sz="quarter" idx="12"/>
          </p:nvPr>
        </p:nvSpPr>
        <p:spPr/>
        <p:txBody>
          <a:bodyPr/>
          <a:lstStyle/>
          <a:p>
            <a:pPr>
              <a:defRPr/>
            </a:pPr>
            <a:fld id="{978C93D2-0CD3-44E6-B74B-98515F7048D2}" type="slidenum">
              <a:rPr lang="ar-SA" smtClean="0"/>
              <a:pPr>
                <a:defRPr/>
              </a:pPr>
              <a:t>26</a:t>
            </a:fld>
            <a:endParaRPr lang="en-US"/>
          </a:p>
        </p:txBody>
      </p:sp>
      <p:sp>
        <p:nvSpPr>
          <p:cNvPr id="9" name="عنصر نائب للتذييل 8"/>
          <p:cNvSpPr>
            <a:spLocks noGrp="1"/>
          </p:cNvSpPr>
          <p:nvPr>
            <p:ph type="ftr" sz="quarter" idx="11"/>
          </p:nvPr>
        </p:nvSpPr>
        <p:spPr/>
        <p:txBody>
          <a:bodyPr/>
          <a:lstStyle/>
          <a:p>
            <a:pPr>
              <a:defRPr/>
            </a:pPr>
            <a:r>
              <a:rPr lang="en-US" smtClean="0"/>
              <a:t>CHS385</a:t>
            </a:r>
            <a:endParaRPr lang="en-US"/>
          </a:p>
        </p:txBody>
      </p:sp>
      <p:sp>
        <p:nvSpPr>
          <p:cNvPr id="10" name="سهم إلى اليمين 9"/>
          <p:cNvSpPr/>
          <p:nvPr/>
        </p:nvSpPr>
        <p:spPr>
          <a:xfrm>
            <a:off x="3497010" y="3786190"/>
            <a:ext cx="642942" cy="571504"/>
          </a:xfrm>
          <a:prstGeom prst="rightArrow">
            <a:avLst/>
          </a:prstGeom>
        </p:spPr>
        <p:style>
          <a:lnRef idx="2">
            <a:schemeClr val="accent6"/>
          </a:lnRef>
          <a:fillRef idx="1">
            <a:schemeClr val="lt1"/>
          </a:fillRef>
          <a:effectRef idx="0">
            <a:schemeClr val="accent6"/>
          </a:effectRef>
          <a:fontRef idx="minor">
            <a:schemeClr val="dk1"/>
          </a:fontRef>
        </p:style>
        <p:txBody>
          <a:bodyPr rtlCol="1" anchor="ctr"/>
          <a:lstStyle/>
          <a:p>
            <a:pPr algn="ctr"/>
            <a:endParaRPr lang="ar-SA"/>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 calcmode="lin" valueType="num">
                                      <p:cBhvr additive="base">
                                        <p:cTn id="7" dur="500" fill="hold"/>
                                        <p:tgtEl>
                                          <p:spTgt spid="1945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945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9459">
                                            <p:txEl>
                                              <p:pRg st="1" end="1"/>
                                            </p:txEl>
                                          </p:spTgt>
                                        </p:tgtEl>
                                        <p:attrNameLst>
                                          <p:attrName>style.visibility</p:attrName>
                                        </p:attrNameLst>
                                      </p:cBhvr>
                                      <p:to>
                                        <p:strVal val="visible"/>
                                      </p:to>
                                    </p:set>
                                    <p:anim calcmode="lin" valueType="num">
                                      <p:cBhvr additive="base">
                                        <p:cTn id="13" dur="500" fill="hold"/>
                                        <p:tgtEl>
                                          <p:spTgt spid="1945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9459">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42844" y="142852"/>
            <a:ext cx="4857784" cy="428628"/>
          </a:xfrm>
        </p:spPr>
        <p:style>
          <a:lnRef idx="3">
            <a:schemeClr val="lt1"/>
          </a:lnRef>
          <a:fillRef idx="1">
            <a:schemeClr val="dk1"/>
          </a:fillRef>
          <a:effectRef idx="1">
            <a:schemeClr val="dk1"/>
          </a:effectRef>
          <a:fontRef idx="minor">
            <a:schemeClr val="lt1"/>
          </a:fontRef>
        </p:style>
        <p:txBody>
          <a:bodyPr/>
          <a:lstStyle/>
          <a:p>
            <a:r>
              <a:rPr lang="en-US" sz="2000" dirty="0">
                <a:effectLst/>
                <a:latin typeface="+mj-lt"/>
              </a:rPr>
              <a:t>Learning </a:t>
            </a:r>
            <a:r>
              <a:rPr lang="en-US" sz="2000" dirty="0" smtClean="0">
                <a:effectLst/>
                <a:latin typeface="+mj-lt"/>
              </a:rPr>
              <a:t>Theories</a:t>
            </a:r>
            <a:endParaRPr lang="en-US" sz="2000" dirty="0">
              <a:effectLst/>
              <a:latin typeface="+mj-lt"/>
            </a:endParaRPr>
          </a:p>
        </p:txBody>
      </p:sp>
      <p:graphicFrame>
        <p:nvGraphicFramePr>
          <p:cNvPr id="19460" name="Object 4"/>
          <p:cNvGraphicFramePr>
            <a:graphicFrameLocks noChangeAspect="1"/>
          </p:cNvGraphicFramePr>
          <p:nvPr/>
        </p:nvGraphicFramePr>
        <p:xfrm>
          <a:off x="7286644" y="0"/>
          <a:ext cx="1500198" cy="857232"/>
        </p:xfrm>
        <a:graphic>
          <a:graphicData uri="http://schemas.openxmlformats.org/presentationml/2006/ole">
            <p:oleObj spid="_x0000_s828418" name="Clip" r:id="rId4" imgW="3657600" imgH="3657600" progId="">
              <p:embed/>
            </p:oleObj>
          </a:graphicData>
        </a:graphic>
      </p:graphicFrame>
      <p:pic>
        <p:nvPicPr>
          <p:cNvPr id="144388" name="Picture 4" descr="Learning Theories Graphic"/>
          <p:cNvPicPr>
            <a:picLocks noChangeAspect="1" noChangeArrowheads="1"/>
          </p:cNvPicPr>
          <p:nvPr/>
        </p:nvPicPr>
        <p:blipFill>
          <a:blip r:embed="rId5" cstate="print"/>
          <a:srcRect r="59493"/>
          <a:stretch>
            <a:fillRect/>
          </a:stretch>
        </p:blipFill>
        <p:spPr bwMode="auto">
          <a:xfrm>
            <a:off x="285752" y="857232"/>
            <a:ext cx="8572528" cy="5929330"/>
          </a:xfrm>
          <a:prstGeom prst="rect">
            <a:avLst/>
          </a:prstGeom>
          <a:noFill/>
        </p:spPr>
      </p:pic>
      <p:sp>
        <p:nvSpPr>
          <p:cNvPr id="7" name="عنصر نائب للتاريخ 6"/>
          <p:cNvSpPr>
            <a:spLocks noGrp="1"/>
          </p:cNvSpPr>
          <p:nvPr>
            <p:ph type="dt" sz="half" idx="10"/>
          </p:nvPr>
        </p:nvSpPr>
        <p:spPr/>
        <p:txBody>
          <a:bodyPr/>
          <a:lstStyle/>
          <a:p>
            <a:pPr>
              <a:defRPr/>
            </a:pPr>
            <a:r>
              <a:rPr lang="ar-SA" smtClean="0"/>
              <a:t>JohaliMoHE2017</a:t>
            </a:r>
            <a:endParaRPr lang="en-US"/>
          </a:p>
        </p:txBody>
      </p:sp>
      <p:sp>
        <p:nvSpPr>
          <p:cNvPr id="8" name="عنصر نائب لرقم الشريحة 7"/>
          <p:cNvSpPr>
            <a:spLocks noGrp="1"/>
          </p:cNvSpPr>
          <p:nvPr>
            <p:ph type="sldNum" sz="quarter" idx="12"/>
          </p:nvPr>
        </p:nvSpPr>
        <p:spPr/>
        <p:txBody>
          <a:bodyPr/>
          <a:lstStyle/>
          <a:p>
            <a:pPr>
              <a:defRPr/>
            </a:pPr>
            <a:fld id="{978C93D2-0CD3-44E6-B74B-98515F7048D2}" type="slidenum">
              <a:rPr lang="ar-SA" smtClean="0"/>
              <a:pPr>
                <a:defRPr/>
              </a:pPr>
              <a:t>27</a:t>
            </a:fld>
            <a:endParaRPr lang="en-US"/>
          </a:p>
        </p:txBody>
      </p:sp>
      <p:sp>
        <p:nvSpPr>
          <p:cNvPr id="9" name="عنصر نائب للتذييل 8"/>
          <p:cNvSpPr>
            <a:spLocks noGrp="1"/>
          </p:cNvSpPr>
          <p:nvPr>
            <p:ph type="ftr" sz="quarter" idx="11"/>
          </p:nvPr>
        </p:nvSpPr>
        <p:spPr>
          <a:xfrm>
            <a:off x="5699720" y="6453336"/>
            <a:ext cx="1680592" cy="288032"/>
          </a:xfrm>
        </p:spPr>
        <p:txBody>
          <a:bodyPr/>
          <a:lstStyle/>
          <a:p>
            <a:pPr>
              <a:defRPr/>
            </a:pPr>
            <a:r>
              <a:rPr lang="en-US" sz="1200" smtClean="0"/>
              <a:t>CHS385</a:t>
            </a:r>
            <a:endParaRPr lang="en-US" sz="1200"/>
          </a:p>
        </p:txBody>
      </p:sp>
    </p:spTree>
  </p:cSld>
  <p:clrMapOvr>
    <a:masterClrMapping/>
  </p:clrMapOvr>
  <p:transition>
    <p:push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42844" y="142852"/>
            <a:ext cx="4857784" cy="428628"/>
          </a:xfrm>
        </p:spPr>
        <p:style>
          <a:lnRef idx="3">
            <a:schemeClr val="lt1"/>
          </a:lnRef>
          <a:fillRef idx="1">
            <a:schemeClr val="dk1"/>
          </a:fillRef>
          <a:effectRef idx="1">
            <a:schemeClr val="dk1"/>
          </a:effectRef>
          <a:fontRef idx="minor">
            <a:schemeClr val="lt1"/>
          </a:fontRef>
        </p:style>
        <p:txBody>
          <a:bodyPr/>
          <a:lstStyle/>
          <a:p>
            <a:r>
              <a:rPr lang="en-US" sz="2000" dirty="0">
                <a:effectLst/>
                <a:latin typeface="+mj-lt"/>
              </a:rPr>
              <a:t>Learning </a:t>
            </a:r>
            <a:r>
              <a:rPr lang="en-US" sz="2000" dirty="0" smtClean="0">
                <a:effectLst/>
                <a:latin typeface="+mj-lt"/>
              </a:rPr>
              <a:t>Theories</a:t>
            </a:r>
            <a:endParaRPr lang="en-US" sz="2000" dirty="0">
              <a:effectLst/>
              <a:latin typeface="+mj-lt"/>
            </a:endParaRPr>
          </a:p>
        </p:txBody>
      </p:sp>
      <p:graphicFrame>
        <p:nvGraphicFramePr>
          <p:cNvPr id="19460" name="Object 4"/>
          <p:cNvGraphicFramePr>
            <a:graphicFrameLocks noChangeAspect="1"/>
          </p:cNvGraphicFramePr>
          <p:nvPr/>
        </p:nvGraphicFramePr>
        <p:xfrm>
          <a:off x="7286644" y="0"/>
          <a:ext cx="1500198" cy="857232"/>
        </p:xfrm>
        <a:graphic>
          <a:graphicData uri="http://schemas.openxmlformats.org/presentationml/2006/ole">
            <p:oleObj spid="_x0000_s829442" name="Clip" r:id="rId4" imgW="3657600" imgH="3657600" progId="">
              <p:embed/>
            </p:oleObj>
          </a:graphicData>
        </a:graphic>
      </p:graphicFrame>
      <p:pic>
        <p:nvPicPr>
          <p:cNvPr id="144388" name="Picture 4" descr="Learning Theories Graphic"/>
          <p:cNvPicPr>
            <a:picLocks noChangeAspect="1" noChangeArrowheads="1"/>
          </p:cNvPicPr>
          <p:nvPr/>
        </p:nvPicPr>
        <p:blipFill>
          <a:blip r:embed="rId5" cstate="print"/>
          <a:srcRect l="36861" r="28318"/>
          <a:stretch>
            <a:fillRect/>
          </a:stretch>
        </p:blipFill>
        <p:spPr bwMode="auto">
          <a:xfrm>
            <a:off x="0" y="785794"/>
            <a:ext cx="9144000" cy="5643602"/>
          </a:xfrm>
          <a:prstGeom prst="rect">
            <a:avLst/>
          </a:prstGeom>
          <a:noFill/>
        </p:spPr>
      </p:pic>
      <p:sp>
        <p:nvSpPr>
          <p:cNvPr id="7" name="عنصر نائب للتاريخ 6"/>
          <p:cNvSpPr>
            <a:spLocks noGrp="1"/>
          </p:cNvSpPr>
          <p:nvPr>
            <p:ph type="dt" sz="half" idx="10"/>
          </p:nvPr>
        </p:nvSpPr>
        <p:spPr/>
        <p:txBody>
          <a:bodyPr/>
          <a:lstStyle/>
          <a:p>
            <a:pPr>
              <a:defRPr/>
            </a:pPr>
            <a:r>
              <a:rPr lang="ar-SA" smtClean="0"/>
              <a:t>JohaliMoHE2017</a:t>
            </a:r>
            <a:endParaRPr lang="en-US"/>
          </a:p>
        </p:txBody>
      </p:sp>
      <p:sp>
        <p:nvSpPr>
          <p:cNvPr id="8" name="عنصر نائب لرقم الشريحة 7"/>
          <p:cNvSpPr>
            <a:spLocks noGrp="1"/>
          </p:cNvSpPr>
          <p:nvPr>
            <p:ph type="sldNum" sz="quarter" idx="12"/>
          </p:nvPr>
        </p:nvSpPr>
        <p:spPr/>
        <p:txBody>
          <a:bodyPr/>
          <a:lstStyle/>
          <a:p>
            <a:pPr>
              <a:defRPr/>
            </a:pPr>
            <a:fld id="{978C93D2-0CD3-44E6-B74B-98515F7048D2}" type="slidenum">
              <a:rPr lang="ar-SA" smtClean="0"/>
              <a:pPr>
                <a:defRPr/>
              </a:pPr>
              <a:t>28</a:t>
            </a:fld>
            <a:endParaRPr lang="en-US"/>
          </a:p>
        </p:txBody>
      </p:sp>
      <p:sp>
        <p:nvSpPr>
          <p:cNvPr id="9" name="عنصر نائب للتذييل 8"/>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42844" y="142852"/>
            <a:ext cx="4857784" cy="428628"/>
          </a:xfrm>
        </p:spPr>
        <p:style>
          <a:lnRef idx="3">
            <a:schemeClr val="lt1"/>
          </a:lnRef>
          <a:fillRef idx="1">
            <a:schemeClr val="dk1"/>
          </a:fillRef>
          <a:effectRef idx="1">
            <a:schemeClr val="dk1"/>
          </a:effectRef>
          <a:fontRef idx="minor">
            <a:schemeClr val="lt1"/>
          </a:fontRef>
        </p:style>
        <p:txBody>
          <a:bodyPr/>
          <a:lstStyle/>
          <a:p>
            <a:r>
              <a:rPr lang="en-US" sz="2000" dirty="0">
                <a:effectLst/>
                <a:latin typeface="+mj-lt"/>
              </a:rPr>
              <a:t>Learning </a:t>
            </a:r>
            <a:r>
              <a:rPr lang="en-US" sz="2000" dirty="0" smtClean="0">
                <a:effectLst/>
                <a:latin typeface="+mj-lt"/>
              </a:rPr>
              <a:t>Theories</a:t>
            </a:r>
            <a:endParaRPr lang="en-US" sz="2000" dirty="0">
              <a:effectLst/>
              <a:latin typeface="+mj-lt"/>
            </a:endParaRPr>
          </a:p>
        </p:txBody>
      </p:sp>
      <p:graphicFrame>
        <p:nvGraphicFramePr>
          <p:cNvPr id="19460" name="Object 4"/>
          <p:cNvGraphicFramePr>
            <a:graphicFrameLocks noChangeAspect="1"/>
          </p:cNvGraphicFramePr>
          <p:nvPr/>
        </p:nvGraphicFramePr>
        <p:xfrm>
          <a:off x="7286644" y="0"/>
          <a:ext cx="1500198" cy="857232"/>
        </p:xfrm>
        <a:graphic>
          <a:graphicData uri="http://schemas.openxmlformats.org/presentationml/2006/ole">
            <p:oleObj spid="_x0000_s830466" name="Clip" r:id="rId4" imgW="3657600" imgH="3657600" progId="">
              <p:embed/>
            </p:oleObj>
          </a:graphicData>
        </a:graphic>
      </p:graphicFrame>
      <p:pic>
        <p:nvPicPr>
          <p:cNvPr id="144388" name="Picture 4" descr="Learning Theories Graphic"/>
          <p:cNvPicPr>
            <a:picLocks noChangeAspect="1" noChangeArrowheads="1"/>
          </p:cNvPicPr>
          <p:nvPr/>
        </p:nvPicPr>
        <p:blipFill>
          <a:blip r:embed="rId5" cstate="print"/>
          <a:srcRect l="71305"/>
          <a:stretch>
            <a:fillRect/>
          </a:stretch>
        </p:blipFill>
        <p:spPr bwMode="auto">
          <a:xfrm>
            <a:off x="285720" y="714356"/>
            <a:ext cx="8572560" cy="5857916"/>
          </a:xfrm>
          <a:prstGeom prst="rect">
            <a:avLst/>
          </a:prstGeom>
          <a:noFill/>
        </p:spPr>
      </p:pic>
      <p:sp>
        <p:nvSpPr>
          <p:cNvPr id="7" name="عنصر نائب للتاريخ 6"/>
          <p:cNvSpPr>
            <a:spLocks noGrp="1"/>
          </p:cNvSpPr>
          <p:nvPr>
            <p:ph type="dt" sz="half" idx="10"/>
          </p:nvPr>
        </p:nvSpPr>
        <p:spPr/>
        <p:txBody>
          <a:bodyPr/>
          <a:lstStyle/>
          <a:p>
            <a:pPr>
              <a:defRPr/>
            </a:pPr>
            <a:r>
              <a:rPr lang="ar-SA" smtClean="0"/>
              <a:t>JohaliMoHE2017</a:t>
            </a:r>
            <a:endParaRPr lang="en-US"/>
          </a:p>
        </p:txBody>
      </p:sp>
      <p:sp>
        <p:nvSpPr>
          <p:cNvPr id="8" name="عنصر نائب لرقم الشريحة 7"/>
          <p:cNvSpPr>
            <a:spLocks noGrp="1"/>
          </p:cNvSpPr>
          <p:nvPr>
            <p:ph type="sldNum" sz="quarter" idx="12"/>
          </p:nvPr>
        </p:nvSpPr>
        <p:spPr/>
        <p:txBody>
          <a:bodyPr/>
          <a:lstStyle/>
          <a:p>
            <a:pPr>
              <a:defRPr/>
            </a:pPr>
            <a:fld id="{978C93D2-0CD3-44E6-B74B-98515F7048D2}" type="slidenum">
              <a:rPr lang="ar-SA" smtClean="0"/>
              <a:pPr>
                <a:defRPr/>
              </a:pPr>
              <a:t>29</a:t>
            </a:fld>
            <a:endParaRPr lang="en-US"/>
          </a:p>
        </p:txBody>
      </p:sp>
      <p:sp>
        <p:nvSpPr>
          <p:cNvPr id="9" name="عنصر نائب للتذييل 8"/>
          <p:cNvSpPr>
            <a:spLocks noGrp="1"/>
          </p:cNvSpPr>
          <p:nvPr>
            <p:ph type="ftr" sz="quarter" idx="11"/>
          </p:nvPr>
        </p:nvSpPr>
        <p:spPr/>
        <p:txBody>
          <a:bodyPr/>
          <a:lstStyle/>
          <a:p>
            <a:pPr>
              <a:defRPr/>
            </a:pPr>
            <a:r>
              <a:rPr lang="en-US" smtClean="0"/>
              <a:t>CHS385</a:t>
            </a:r>
            <a:endParaRPr lang="en-US"/>
          </a:p>
        </p:txBody>
      </p:sp>
      <p:pic>
        <p:nvPicPr>
          <p:cNvPr id="10" name="Picture 4" descr="Learning Theories Graphic"/>
          <p:cNvPicPr>
            <a:picLocks noChangeAspect="1" noChangeArrowheads="1"/>
          </p:cNvPicPr>
          <p:nvPr/>
        </p:nvPicPr>
        <p:blipFill>
          <a:blip r:embed="rId5" cstate="print"/>
          <a:srcRect l="91838" t="53496" r="1945" b="29431"/>
          <a:stretch>
            <a:fillRect/>
          </a:stretch>
        </p:blipFill>
        <p:spPr bwMode="auto">
          <a:xfrm>
            <a:off x="142844" y="6072206"/>
            <a:ext cx="995029" cy="714380"/>
          </a:xfrm>
          <a:prstGeom prst="rect">
            <a:avLst/>
          </a:prstGeom>
          <a:noFill/>
        </p:spPr>
      </p:pic>
    </p:spTree>
  </p:cSld>
  <p:clrMapOvr>
    <a:masterClrMapping/>
  </p:clrMapOvr>
  <p:transition>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85720" y="500042"/>
            <a:ext cx="8429684" cy="6357958"/>
          </a:xfrm>
          <a:solidFill>
            <a:schemeClr val="tx1"/>
          </a:solidFill>
        </p:spPr>
        <p:style>
          <a:lnRef idx="2">
            <a:schemeClr val="accent2"/>
          </a:lnRef>
          <a:fillRef idx="1">
            <a:schemeClr val="lt1"/>
          </a:fillRef>
          <a:effectRef idx="0">
            <a:schemeClr val="accent2"/>
          </a:effectRef>
          <a:fontRef idx="minor">
            <a:schemeClr val="dk1"/>
          </a:fontRef>
        </p:style>
        <p:txBody>
          <a:bodyPr/>
          <a:lstStyle/>
          <a:p>
            <a:pPr marL="533400" algn="just" rtl="0">
              <a:buNone/>
              <a:tabLst>
                <a:tab pos="441325" algn="l"/>
              </a:tabLst>
            </a:pPr>
            <a:r>
              <a:rPr lang="en-US" sz="1400" i="1" dirty="0" smtClean="0">
                <a:effectLst/>
              </a:rPr>
              <a:t>As I can’t think, learn and decide instead of you, my role is to </a:t>
            </a:r>
            <a:r>
              <a:rPr lang="en-US" sz="1400" b="1" i="1" dirty="0" smtClean="0">
                <a:effectLst/>
              </a:rPr>
              <a:t>help, facilitate, support, motivate and promote </a:t>
            </a:r>
            <a:r>
              <a:rPr lang="en-US" sz="1400" i="1" dirty="0" smtClean="0">
                <a:effectLst/>
              </a:rPr>
              <a:t>you to </a:t>
            </a:r>
            <a:r>
              <a:rPr lang="en-US" sz="1400" b="1" i="1" dirty="0" smtClean="0">
                <a:effectLst/>
              </a:rPr>
              <a:t>be ready and willing to have and practice meaningful lifelong  for today and day after. </a:t>
            </a:r>
            <a:r>
              <a:rPr lang="en-US" sz="1400" i="1" dirty="0" smtClean="0">
                <a:effectLst/>
              </a:rPr>
              <a:t>  </a:t>
            </a:r>
            <a:endParaRPr lang="en-US" sz="1400" dirty="0" smtClean="0">
              <a:effectLst/>
            </a:endParaRPr>
          </a:p>
          <a:p>
            <a:pPr marL="0" indent="268288" algn="just" rtl="0">
              <a:buNone/>
            </a:pPr>
            <a:r>
              <a:rPr lang="en-US" sz="1400" dirty="0" smtClean="0">
                <a:effectLst/>
              </a:rPr>
              <a:t>The above statement is the summary of my teaching philosophy. Based on my postgraduate education and its following experiential earning "Student Centered" is my favorite approach. However, we have no choice; we have to follow our higher national educational system and its procedures with slightly modification to achieve the above vision.  As an introduction to my teaching philosophy in my teaching and learning plan, lecture, assignments instructions and student assessment feedback, I use the most related Islamic teachings and Arabic Proverbs that can motivate and promote my students be active, independent thinker, honest and creative hard workers to satisfy themselves, their relatives and patients. The most motivating statements SUCH AS:  </a:t>
            </a:r>
          </a:p>
          <a:p>
            <a:pPr lvl="0" algn="ctr">
              <a:buNone/>
            </a:pPr>
            <a:r>
              <a:rPr lang="ar-SA" sz="1400" b="1" dirty="0" smtClean="0">
                <a:effectLst/>
              </a:rPr>
              <a:t>وَمَنْ يَتَّقِ اللهَ يَجْعَلْ لَهُ مَخْرَجًا * وَيَرْزُقْهُ مِنْ حَيْثُ لاَ يَحْتَسِبُ </a:t>
            </a:r>
            <a:r>
              <a:rPr lang="en-US" sz="1400" b="1" dirty="0" smtClean="0">
                <a:effectLst/>
                <a:sym typeface="AGA Arabesque"/>
              </a:rPr>
              <a:t></a:t>
            </a:r>
            <a:r>
              <a:rPr lang="ar-SA" sz="1400" b="1" dirty="0" smtClean="0">
                <a:effectLst/>
              </a:rPr>
              <a:t> [الطلاق/2، 3]</a:t>
            </a:r>
            <a:endParaRPr lang="en-US" sz="1400" dirty="0" smtClean="0">
              <a:effectLst/>
            </a:endParaRPr>
          </a:p>
          <a:p>
            <a:pPr lvl="0" algn="ctr">
              <a:buNone/>
            </a:pPr>
            <a:r>
              <a:rPr lang="ar-SA" sz="1400" b="1" dirty="0" smtClean="0">
                <a:effectLst/>
              </a:rPr>
              <a:t>إِنْ تَتَّقُوا اللهَ يَجْعَلْ لَكُمْ فُرْقَانًا</a:t>
            </a:r>
            <a:r>
              <a:rPr lang="en-US" sz="1400" b="1" dirty="0" smtClean="0">
                <a:effectLst/>
                <a:sym typeface="AGA Arabesque"/>
              </a:rPr>
              <a:t></a:t>
            </a:r>
            <a:r>
              <a:rPr lang="en-US" sz="1400" b="1" dirty="0" smtClean="0">
                <a:effectLst/>
              </a:rPr>
              <a:t> </a:t>
            </a:r>
            <a:r>
              <a:rPr lang="ar-SA" sz="1400" b="1" dirty="0" smtClean="0">
                <a:effectLst/>
              </a:rPr>
              <a:t> [الأنفال/29].</a:t>
            </a:r>
            <a:endParaRPr lang="en-US" sz="1400" dirty="0" smtClean="0">
              <a:effectLst/>
            </a:endParaRPr>
          </a:p>
          <a:p>
            <a:pPr lvl="0" algn="ctr">
              <a:buNone/>
            </a:pPr>
            <a:r>
              <a:rPr lang="ar-SA" sz="1400" b="1" dirty="0" smtClean="0">
                <a:effectLst/>
              </a:rPr>
              <a:t>وقول رسوله الكريم نبينا ”محمد“ عليه أفضل الصلاة والسلام، عن أنس بن مالك رضي الله عنه:</a:t>
            </a:r>
            <a:endParaRPr lang="en-US" sz="1400" dirty="0" smtClean="0">
              <a:effectLst/>
            </a:endParaRPr>
          </a:p>
          <a:p>
            <a:pPr lvl="0" algn="ctr">
              <a:buNone/>
            </a:pPr>
            <a:r>
              <a:rPr lang="ar-SA" sz="1400" b="1" dirty="0" smtClean="0">
                <a:effectLst/>
              </a:rPr>
              <a:t>( لا يؤمن أحدكم حتى يحب لأخيه ما يحب لنفسه)  أخرجه البخاري</a:t>
            </a:r>
            <a:endParaRPr lang="en-US" sz="1400" dirty="0" smtClean="0">
              <a:effectLst/>
            </a:endParaRPr>
          </a:p>
          <a:p>
            <a:pPr lvl="0" algn="ctr">
              <a:buNone/>
            </a:pPr>
            <a:r>
              <a:rPr lang="ar-SA" sz="1400" b="1" dirty="0" smtClean="0">
                <a:effectLst/>
              </a:rPr>
              <a:t>وقوله صلى الله علية وسلم (كان الله في عون العبد ما كان العبد في عون أخيه)  رواه مسلم وأبو داود والترمذي</a:t>
            </a:r>
            <a:endParaRPr lang="en-US" sz="1400" dirty="0" smtClean="0">
              <a:effectLst/>
            </a:endParaRPr>
          </a:p>
          <a:p>
            <a:pPr lvl="0" algn="just" rtl="0">
              <a:buNone/>
            </a:pPr>
            <a:r>
              <a:rPr lang="en-US" sz="1400" b="1" dirty="0" smtClean="0">
                <a:effectLst/>
              </a:rPr>
              <a:t>These Islamic Calls are our evidences to assure Quality of our “HEMO-MOHE Course; our teaching-learning, practice and life”. </a:t>
            </a:r>
            <a:endParaRPr lang="en-US" sz="1400" dirty="0" smtClean="0">
              <a:effectLst/>
            </a:endParaRPr>
          </a:p>
          <a:p>
            <a:pPr lvl="0" algn="just" rtl="0">
              <a:buNone/>
            </a:pPr>
            <a:r>
              <a:rPr lang="en-US" sz="1400" dirty="0" smtClean="0">
                <a:effectLst/>
              </a:rPr>
              <a:t>Meanwhile, do not forget the most common Arab Proverb:</a:t>
            </a:r>
          </a:p>
          <a:p>
            <a:pPr algn="ctr" rtl="0">
              <a:buNone/>
            </a:pPr>
            <a:r>
              <a:rPr lang="en-US" sz="1400" dirty="0" smtClean="0">
                <a:effectLst/>
              </a:rPr>
              <a:t>“</a:t>
            </a:r>
            <a:r>
              <a:rPr lang="en-US" sz="1400" b="1" i="1" dirty="0" smtClean="0">
                <a:effectLst/>
              </a:rPr>
              <a:t>Nothing Itching Your Skin like Your Nail”</a:t>
            </a:r>
            <a:endParaRPr lang="en-US" sz="1400" dirty="0" smtClean="0">
              <a:effectLst/>
            </a:endParaRPr>
          </a:p>
          <a:p>
            <a:pPr lvl="0" algn="just" rtl="0">
              <a:buNone/>
            </a:pPr>
            <a:r>
              <a:rPr lang="en-US" sz="1400" b="1" i="1" dirty="0" smtClean="0">
                <a:effectLst/>
              </a:rPr>
              <a:t>All the Learners will success; Except the one Who DO NOT Welling to Success”</a:t>
            </a:r>
            <a:r>
              <a:rPr lang="en-US" sz="1400" b="1" dirty="0" smtClean="0">
                <a:effectLst/>
              </a:rPr>
              <a:t> – mainly absent and who don’t care</a:t>
            </a:r>
            <a:endParaRPr lang="en-US" sz="1400" dirty="0" smtClean="0">
              <a:effectLst/>
            </a:endParaRPr>
          </a:p>
          <a:p>
            <a:pPr lvl="0" algn="ctr" rtl="0">
              <a:buNone/>
            </a:pPr>
            <a:r>
              <a:rPr lang="en-US" sz="1400" b="1" i="1" dirty="0" smtClean="0">
                <a:effectLst/>
              </a:rPr>
              <a:t>Thus, “Be Ready and Willing to Success You Will Success ” </a:t>
            </a:r>
          </a:p>
          <a:p>
            <a:pPr algn="just" rtl="0">
              <a:buNone/>
            </a:pPr>
            <a:r>
              <a:rPr lang="en-US" sz="1400" dirty="0" smtClean="0">
                <a:effectLst/>
              </a:rPr>
              <a:t>As I have taught you in CHS 282 &amp; CHS 382, I hope that you will be ‘learners who have to think, discover, reflect and be independent creative note taker and health educator, </a:t>
            </a:r>
            <a:r>
              <a:rPr lang="en-US" sz="1400" i="1" dirty="0" smtClean="0">
                <a:effectLst/>
              </a:rPr>
              <a:t>not just traditional ‘teacher dependent student’</a:t>
            </a:r>
            <a:r>
              <a:rPr lang="en-US" sz="1400" dirty="0" smtClean="0">
                <a:effectLst/>
              </a:rPr>
              <a:t> who may not care to listen, hear, memorize..and eventually sure forget. </a:t>
            </a:r>
          </a:p>
        </p:txBody>
      </p:sp>
      <p:sp>
        <p:nvSpPr>
          <p:cNvPr id="4" name="عنوان 1"/>
          <p:cNvSpPr>
            <a:spLocks noGrp="1"/>
          </p:cNvSpPr>
          <p:nvPr>
            <p:ph type="title"/>
          </p:nvPr>
        </p:nvSpPr>
        <p:spPr>
          <a:xfrm>
            <a:off x="2214546" y="71414"/>
            <a:ext cx="4643470" cy="285752"/>
          </a:xfrm>
        </p:spPr>
        <p:style>
          <a:lnRef idx="2">
            <a:schemeClr val="accent2"/>
          </a:lnRef>
          <a:fillRef idx="1">
            <a:schemeClr val="lt1"/>
          </a:fillRef>
          <a:effectRef idx="0">
            <a:schemeClr val="accent2"/>
          </a:effectRef>
          <a:fontRef idx="minor">
            <a:schemeClr val="dk1"/>
          </a:fontRef>
        </p:style>
        <p:txBody>
          <a:bodyPr>
            <a:noAutofit/>
          </a:bodyPr>
          <a:lstStyle/>
          <a:p>
            <a:pPr algn="ctr"/>
            <a:r>
              <a:rPr lang="en-US" sz="2000" dirty="0" smtClean="0"/>
              <a:t>Lecturer Philosophy</a:t>
            </a:r>
            <a:endParaRPr lang="ar-SA" sz="2000" dirty="0"/>
          </a:p>
        </p:txBody>
      </p:sp>
      <p:sp>
        <p:nvSpPr>
          <p:cNvPr id="5" name="عنصر نائب للتاريخ 4"/>
          <p:cNvSpPr>
            <a:spLocks noGrp="1"/>
          </p:cNvSpPr>
          <p:nvPr>
            <p:ph type="dt" sz="half" idx="10"/>
          </p:nvPr>
        </p:nvSpPr>
        <p:spPr>
          <a:xfrm>
            <a:off x="-32" y="6530977"/>
            <a:ext cx="947718" cy="327047"/>
          </a:xfrm>
        </p:spPr>
        <p:txBody>
          <a:bodyPr/>
          <a:lstStyle/>
          <a:p>
            <a:pPr>
              <a:defRPr/>
            </a:pPr>
            <a:r>
              <a:rPr lang="ar-SA" sz="1000" smtClean="0"/>
              <a:t>JohaliMoHE2017</a:t>
            </a:r>
            <a:endParaRPr lang="en-US" sz="1000" dirty="0"/>
          </a:p>
        </p:txBody>
      </p:sp>
      <p:sp>
        <p:nvSpPr>
          <p:cNvPr id="6" name="عنصر نائب لرقم الشريحة 5"/>
          <p:cNvSpPr>
            <a:spLocks noGrp="1"/>
          </p:cNvSpPr>
          <p:nvPr>
            <p:ph type="sldNum" sz="quarter" idx="12"/>
          </p:nvPr>
        </p:nvSpPr>
        <p:spPr>
          <a:xfrm>
            <a:off x="8663046" y="6388101"/>
            <a:ext cx="480986" cy="327047"/>
          </a:xfrm>
        </p:spPr>
        <p:txBody>
          <a:bodyPr/>
          <a:lstStyle/>
          <a:p>
            <a:pPr>
              <a:defRPr/>
            </a:pPr>
            <a:fld id="{978C93D2-0CD3-44E6-B74B-98515F7048D2}" type="slidenum">
              <a:rPr lang="ar-SA" sz="1000" smtClean="0"/>
              <a:pPr>
                <a:defRPr/>
              </a:pPr>
              <a:t>3</a:t>
            </a:fld>
            <a:endParaRPr lang="en-US" sz="1000" dirty="0"/>
          </a:p>
        </p:txBody>
      </p:sp>
      <p:sp>
        <p:nvSpPr>
          <p:cNvPr id="7" name="عنصر نائب للتذييل 6"/>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30</a:t>
            </a:fld>
            <a:endParaRPr lang="en-US"/>
          </a:p>
        </p:txBody>
      </p:sp>
      <p:sp>
        <p:nvSpPr>
          <p:cNvPr id="8" name="مستطيل 7"/>
          <p:cNvSpPr/>
          <p:nvPr/>
        </p:nvSpPr>
        <p:spPr>
          <a:xfrm>
            <a:off x="642910" y="0"/>
            <a:ext cx="7786742"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dirty="0" smtClean="0"/>
              <a:t>HEP</a:t>
            </a:r>
          </a:p>
          <a:p>
            <a:pPr algn="ctr"/>
            <a:r>
              <a:rPr lang="en-US" dirty="0" smtClean="0"/>
              <a:t>Philosophies - Theories  -Approaches - Model - Strategies and Methods</a:t>
            </a:r>
            <a:endParaRPr lang="ar-SA" dirty="0"/>
          </a:p>
        </p:txBody>
      </p:sp>
      <p:pic>
        <p:nvPicPr>
          <p:cNvPr id="894978" name="Picture 2" descr="http://image.slidesharecdn.com/week6approachesstrategymethods-121018022639-phpapp02/95/slide-13-638.jpg?cb=1350545502"/>
          <p:cNvPicPr>
            <a:picLocks noChangeAspect="1" noChangeArrowheads="1"/>
          </p:cNvPicPr>
          <p:nvPr/>
        </p:nvPicPr>
        <p:blipFill>
          <a:blip r:embed="rId3" cstate="print"/>
          <a:srcRect l="9910" r="9009" b="15120"/>
          <a:stretch>
            <a:fillRect/>
          </a:stretch>
        </p:blipFill>
        <p:spPr bwMode="auto">
          <a:xfrm>
            <a:off x="1142976" y="796906"/>
            <a:ext cx="7143800" cy="47752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مستطيل 8"/>
          <p:cNvSpPr/>
          <p:nvPr/>
        </p:nvSpPr>
        <p:spPr>
          <a:xfrm>
            <a:off x="857224" y="6072206"/>
            <a:ext cx="7786742" cy="30777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400" b="1" dirty="0" smtClean="0"/>
              <a:t>http://www.slideshare.net/mrsnazlan/week-6-approaches-strategy-methods-14779459</a:t>
            </a:r>
            <a:endParaRPr lang="ar-SA" sz="1400" b="1" dirty="0"/>
          </a:p>
        </p:txBody>
      </p:sp>
    </p:spTree>
  </p:cSld>
  <p:clrMapOvr>
    <a:masterClrMapping/>
  </p:clrMapOvr>
  <p:transition>
    <p:push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31</a:t>
            </a:fld>
            <a:endParaRPr lang="en-US"/>
          </a:p>
        </p:txBody>
      </p:sp>
      <p:sp>
        <p:nvSpPr>
          <p:cNvPr id="8" name="مستطيل 7"/>
          <p:cNvSpPr/>
          <p:nvPr/>
        </p:nvSpPr>
        <p:spPr>
          <a:xfrm>
            <a:off x="642910" y="71414"/>
            <a:ext cx="7786742"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dirty="0" smtClean="0"/>
              <a:t>HEP</a:t>
            </a:r>
          </a:p>
          <a:p>
            <a:pPr algn="ctr"/>
            <a:r>
              <a:rPr lang="en-US" dirty="0" smtClean="0"/>
              <a:t>Philosophies - Theories  -Approaches - Model - Strategies and Methods</a:t>
            </a:r>
            <a:endParaRPr lang="ar-SA" dirty="0"/>
          </a:p>
        </p:txBody>
      </p:sp>
      <p:sp>
        <p:nvSpPr>
          <p:cNvPr id="9" name="مستطيل 8"/>
          <p:cNvSpPr/>
          <p:nvPr/>
        </p:nvSpPr>
        <p:spPr>
          <a:xfrm>
            <a:off x="857224" y="6000768"/>
            <a:ext cx="7786742" cy="30777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400" b="1" dirty="0" smtClean="0"/>
              <a:t>http://www.slideshare.net/mrsnazlan/week-6-approaches-strategy-methods-14779459</a:t>
            </a:r>
            <a:endParaRPr lang="ar-SA" sz="1400" b="1" dirty="0"/>
          </a:p>
        </p:txBody>
      </p:sp>
      <p:pic>
        <p:nvPicPr>
          <p:cNvPr id="894980" name="Picture 4" descr="http://image.slidesharecdn.com/week6approachesstrategymethods-121018022639-phpapp02/95/slide-14-638.jpg?cb=1350545502"/>
          <p:cNvPicPr>
            <a:picLocks noChangeAspect="1" noChangeArrowheads="1"/>
          </p:cNvPicPr>
          <p:nvPr/>
        </p:nvPicPr>
        <p:blipFill>
          <a:blip r:embed="rId3" cstate="print"/>
          <a:srcRect/>
          <a:stretch>
            <a:fillRect/>
          </a:stretch>
        </p:blipFill>
        <p:spPr bwMode="auto">
          <a:xfrm>
            <a:off x="435986" y="928670"/>
            <a:ext cx="8207980" cy="4958988"/>
          </a:xfrm>
          <a:prstGeom prst="rect">
            <a:avLst/>
          </a:prstGeom>
          <a:noFill/>
        </p:spPr>
      </p:pic>
    </p:spTree>
  </p:cSld>
  <p:clrMapOvr>
    <a:masterClrMapping/>
  </p:clrMapOvr>
  <p:transition>
    <p:push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32</a:t>
            </a:fld>
            <a:endParaRPr lang="en-US"/>
          </a:p>
        </p:txBody>
      </p:sp>
      <p:sp>
        <p:nvSpPr>
          <p:cNvPr id="8" name="مستطيل 7"/>
          <p:cNvSpPr/>
          <p:nvPr/>
        </p:nvSpPr>
        <p:spPr>
          <a:xfrm>
            <a:off x="500034" y="-24"/>
            <a:ext cx="8072494"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b="1" i="1" dirty="0" smtClean="0"/>
              <a:t>HEP</a:t>
            </a:r>
          </a:p>
          <a:p>
            <a:pPr algn="ctr"/>
            <a:r>
              <a:rPr lang="en-US" b="1" i="1" dirty="0" smtClean="0"/>
              <a:t>Philosophies - Theories  -Approaches - Model - Strategies and Methods</a:t>
            </a:r>
            <a:endParaRPr lang="ar-SA" b="1" i="1" dirty="0"/>
          </a:p>
        </p:txBody>
      </p:sp>
      <p:pic>
        <p:nvPicPr>
          <p:cNvPr id="894982" name="Picture 6" descr="http://image.slidesharecdn.com/week6approachesstrategymethods-121018022639-phpapp02/95/slide-17-638.jpg?cb=1350545502"/>
          <p:cNvPicPr>
            <a:picLocks noChangeAspect="1" noChangeArrowheads="1"/>
          </p:cNvPicPr>
          <p:nvPr/>
        </p:nvPicPr>
        <p:blipFill>
          <a:blip r:embed="rId3" cstate="print"/>
          <a:srcRect t="19149"/>
          <a:stretch>
            <a:fillRect/>
          </a:stretch>
        </p:blipFill>
        <p:spPr bwMode="auto">
          <a:xfrm>
            <a:off x="214282" y="785794"/>
            <a:ext cx="4357718" cy="3571900"/>
          </a:xfrm>
          <a:prstGeom prst="rect">
            <a:avLst/>
          </a:prstGeom>
          <a:noFill/>
        </p:spPr>
      </p:pic>
      <p:pic>
        <p:nvPicPr>
          <p:cNvPr id="894984" name="Picture 8" descr="http://image.slidesharecdn.com/week6approachesstrategymethods-121018022639-phpapp02/95/slide-20-638.jpg?cb=1350545502"/>
          <p:cNvPicPr>
            <a:picLocks noChangeAspect="1" noChangeArrowheads="1"/>
          </p:cNvPicPr>
          <p:nvPr/>
        </p:nvPicPr>
        <p:blipFill>
          <a:blip r:embed="rId4" cstate="print"/>
          <a:srcRect/>
          <a:stretch>
            <a:fillRect/>
          </a:stretch>
        </p:blipFill>
        <p:spPr bwMode="auto">
          <a:xfrm>
            <a:off x="4643438" y="785794"/>
            <a:ext cx="4286280" cy="3643338"/>
          </a:xfrm>
          <a:prstGeom prst="rect">
            <a:avLst/>
          </a:prstGeom>
          <a:noFill/>
        </p:spPr>
      </p:pic>
      <p:sp>
        <p:nvSpPr>
          <p:cNvPr id="9" name="مستطيل 8"/>
          <p:cNvSpPr/>
          <p:nvPr/>
        </p:nvSpPr>
        <p:spPr>
          <a:xfrm>
            <a:off x="214282" y="4479391"/>
            <a:ext cx="8929718" cy="2092881"/>
          </a:xfrm>
          <a:prstGeom prst="rect">
            <a:avLst/>
          </a:prstGeom>
        </p:spPr>
        <p:txBody>
          <a:bodyPr wrap="square">
            <a:spAutoFit/>
          </a:bodyPr>
          <a:lstStyle/>
          <a:p>
            <a:pPr algn="just" rtl="0"/>
            <a:r>
              <a:rPr lang="en-US" b="1" i="1" dirty="0" smtClean="0">
                <a:latin typeface="Times New Roman" pitchFamily="18" charset="0"/>
                <a:cs typeface="Times New Roman" pitchFamily="18" charset="0"/>
              </a:rPr>
              <a:t>Deductive</a:t>
            </a:r>
            <a:r>
              <a:rPr lang="en-US" sz="1600" b="1" i="1" dirty="0" smtClean="0">
                <a:latin typeface="Times New Roman" pitchFamily="18" charset="0"/>
                <a:cs typeface="Times New Roman" pitchFamily="18" charset="0"/>
              </a:rPr>
              <a:t> reasoning (top-down logic – Informal) contrasts with </a:t>
            </a:r>
            <a:r>
              <a:rPr lang="en-US" sz="1600" b="1" i="1" dirty="0" smtClean="0">
                <a:latin typeface="Times New Roman" pitchFamily="18" charset="0"/>
                <a:cs typeface="Times New Roman" pitchFamily="18" charset="0"/>
                <a:hlinkClick r:id="rId5" tooltip="Inductive reasoning"/>
              </a:rPr>
              <a:t>”</a:t>
            </a:r>
            <a:r>
              <a:rPr lang="en-US" b="1" i="1" dirty="0" smtClean="0">
                <a:latin typeface="Times New Roman" pitchFamily="18" charset="0"/>
                <a:cs typeface="Times New Roman" pitchFamily="18" charset="0"/>
                <a:hlinkClick r:id="rId5" tooltip="Inductive reasoning"/>
              </a:rPr>
              <a:t>Inductive</a:t>
            </a:r>
            <a:r>
              <a:rPr lang="en-US" sz="1600" b="1" i="1" dirty="0" smtClean="0">
                <a:latin typeface="Times New Roman" pitchFamily="18" charset="0"/>
                <a:cs typeface="Times New Roman" pitchFamily="18" charset="0"/>
                <a:hlinkClick r:id="rId5" tooltip="Inductive reasoning"/>
              </a:rPr>
              <a:t> reasoning</a:t>
            </a:r>
            <a:r>
              <a:rPr lang="en-US" sz="1600" b="1" i="1" dirty="0" smtClean="0">
                <a:latin typeface="Times New Roman" pitchFamily="18" charset="0"/>
                <a:cs typeface="Times New Roman" pitchFamily="18" charset="0"/>
              </a:rPr>
              <a:t> (bottom-up logic - Formal) </a:t>
            </a:r>
            <a:r>
              <a:rPr lang="en-US" sz="1600" b="1" dirty="0" smtClean="0">
                <a:latin typeface="Times New Roman" pitchFamily="18" charset="0"/>
                <a:cs typeface="Times New Roman" pitchFamily="18" charset="0"/>
              </a:rPr>
              <a:t>in the following way: In deductive reasoning, a conclusion is reached </a:t>
            </a:r>
            <a:r>
              <a:rPr lang="en-US" sz="1600" b="1" dirty="0" smtClean="0">
                <a:latin typeface="Times New Roman" pitchFamily="18" charset="0"/>
                <a:cs typeface="Times New Roman" pitchFamily="18" charset="0"/>
                <a:hlinkClick r:id="rId6" tooltip="Reductionism"/>
              </a:rPr>
              <a:t>reductively</a:t>
            </a:r>
            <a:r>
              <a:rPr lang="en-US" sz="1600" b="1" dirty="0" smtClean="0">
                <a:latin typeface="Times New Roman" pitchFamily="18" charset="0"/>
                <a:cs typeface="Times New Roman" pitchFamily="18" charset="0"/>
              </a:rPr>
              <a:t> by applying general rules that hold over the entirety of a </a:t>
            </a:r>
            <a:r>
              <a:rPr lang="en-US" sz="1600" b="1" dirty="0" smtClean="0">
                <a:latin typeface="Times New Roman" pitchFamily="18" charset="0"/>
                <a:cs typeface="Times New Roman" pitchFamily="18" charset="0"/>
                <a:hlinkClick r:id="rId7" tooltip="Closed-world assumption"/>
              </a:rPr>
              <a:t>closed domain of discourse</a:t>
            </a:r>
            <a:r>
              <a:rPr lang="en-US" sz="1600" b="1" dirty="0" smtClean="0">
                <a:latin typeface="Times New Roman" pitchFamily="18" charset="0"/>
                <a:cs typeface="Times New Roman" pitchFamily="18" charset="0"/>
              </a:rPr>
              <a:t>, narrowing the range under consideration until only the conclusion is left. In inductive reasoning, the conclusion is reached by generalizing or extrapolating from initial information. As a result, induction can be used even in an </a:t>
            </a:r>
            <a:r>
              <a:rPr lang="en-US" sz="1600" b="1" dirty="0" smtClean="0">
                <a:latin typeface="Times New Roman" pitchFamily="18" charset="0"/>
                <a:cs typeface="Times New Roman" pitchFamily="18" charset="0"/>
                <a:hlinkClick r:id="rId8" tooltip="Open-world assumption"/>
              </a:rPr>
              <a:t>open domain</a:t>
            </a:r>
            <a:r>
              <a:rPr lang="en-US" sz="1600" b="1" dirty="0" smtClean="0">
                <a:latin typeface="Times New Roman" pitchFamily="18" charset="0"/>
                <a:cs typeface="Times New Roman" pitchFamily="18" charset="0"/>
              </a:rPr>
              <a:t>, one where there is </a:t>
            </a:r>
            <a:r>
              <a:rPr lang="en-US" sz="1600" b="1" dirty="0" smtClean="0">
                <a:latin typeface="Times New Roman" pitchFamily="18" charset="0"/>
                <a:cs typeface="Times New Roman" pitchFamily="18" charset="0"/>
                <a:hlinkClick r:id="rId9" tooltip="Uncertainty"/>
              </a:rPr>
              <a:t>epistemic uncertainty</a:t>
            </a:r>
            <a:r>
              <a:rPr lang="en-US" sz="1600" b="1" dirty="0" smtClean="0">
                <a:latin typeface="Times New Roman" pitchFamily="18" charset="0"/>
                <a:cs typeface="Times New Roman" pitchFamily="18" charset="0"/>
              </a:rPr>
              <a:t>. Note, however, that the inductive reasoning mentioned here is not the same as </a:t>
            </a:r>
            <a:r>
              <a:rPr lang="en-US" sz="1600" b="1" dirty="0" smtClean="0">
                <a:latin typeface="Times New Roman" pitchFamily="18" charset="0"/>
                <a:cs typeface="Times New Roman" pitchFamily="18" charset="0"/>
                <a:hlinkClick r:id="rId10" tooltip="Mathematical induction"/>
              </a:rPr>
              <a:t>induction</a:t>
            </a:r>
            <a:r>
              <a:rPr lang="en-US" sz="1600" b="1" dirty="0" smtClean="0">
                <a:latin typeface="Times New Roman" pitchFamily="18" charset="0"/>
                <a:cs typeface="Times New Roman" pitchFamily="18" charset="0"/>
              </a:rPr>
              <a:t> used in mathematical proofs – </a:t>
            </a:r>
            <a:r>
              <a:rPr lang="en-US" sz="1600" b="1" dirty="0" smtClean="0">
                <a:latin typeface="Times New Roman" pitchFamily="18" charset="0"/>
                <a:cs typeface="Times New Roman" pitchFamily="18" charset="0"/>
                <a:hlinkClick r:id="rId10" tooltip="Mathematical induction"/>
              </a:rPr>
              <a:t>mathematical induction</a:t>
            </a:r>
            <a:r>
              <a:rPr lang="en-US" sz="1600" b="1" dirty="0" smtClean="0">
                <a:latin typeface="Times New Roman" pitchFamily="18" charset="0"/>
                <a:cs typeface="Times New Roman" pitchFamily="18" charset="0"/>
              </a:rPr>
              <a:t> is actually a form of deductive reasoning.</a:t>
            </a:r>
            <a:endParaRPr lang="ar-SA" sz="1600" b="1" dirty="0">
              <a:latin typeface="Times New Roman" pitchFamily="18" charset="0"/>
              <a:cs typeface="Times New Roman" pitchFamily="18" charset="0"/>
            </a:endParaRPr>
          </a:p>
        </p:txBody>
      </p:sp>
      <p:sp>
        <p:nvSpPr>
          <p:cNvPr id="10" name="عنصر نائب للتذييل 9"/>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33</a:t>
            </a:fld>
            <a:endParaRPr lang="en-US"/>
          </a:p>
        </p:txBody>
      </p:sp>
      <p:graphicFrame>
        <p:nvGraphicFramePr>
          <p:cNvPr id="7" name="جدول 6"/>
          <p:cNvGraphicFramePr>
            <a:graphicFrameLocks noGrp="1"/>
          </p:cNvGraphicFramePr>
          <p:nvPr/>
        </p:nvGraphicFramePr>
        <p:xfrm>
          <a:off x="214282" y="1142984"/>
          <a:ext cx="8858280" cy="5974080"/>
        </p:xfrm>
        <a:graphic>
          <a:graphicData uri="http://schemas.openxmlformats.org/drawingml/2006/table">
            <a:tbl>
              <a:tblPr rtl="1" firstRow="1" bandRow="1">
                <a:tableStyleId>{5C22544A-7EE6-4342-B048-85BDC9FD1C3A}</a:tableStyleId>
              </a:tblPr>
              <a:tblGrid>
                <a:gridCol w="1878086"/>
                <a:gridCol w="2199766"/>
                <a:gridCol w="2058864"/>
                <a:gridCol w="1495250"/>
                <a:gridCol w="1226314"/>
              </a:tblGrid>
              <a:tr h="497406">
                <a:tc>
                  <a:txBody>
                    <a:bodyPr/>
                    <a:lstStyle/>
                    <a:p>
                      <a:pPr algn="just" rtl="0"/>
                      <a:r>
                        <a:rPr lang="en-US" sz="1600" b="1" dirty="0" smtClean="0">
                          <a:solidFill>
                            <a:srgbClr val="FF00FF"/>
                          </a:solidFill>
                          <a:latin typeface="Times New Roman" pitchFamily="18" charset="0"/>
                          <a:cs typeface="Times New Roman" pitchFamily="18" charset="0"/>
                        </a:rPr>
                        <a:t>SOCIETAL</a:t>
                      </a:r>
                      <a:endParaRPr lang="ar-SA" sz="1600" b="1" dirty="0">
                        <a:latin typeface="Times New Roman" pitchFamily="18" charset="0"/>
                        <a:cs typeface="Times New Roman" pitchFamily="18" charset="0"/>
                      </a:endParaRP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c>
                  <a:txBody>
                    <a:bodyPr/>
                    <a:lstStyle/>
                    <a:p>
                      <a:pPr algn="just" rtl="0"/>
                      <a:r>
                        <a:rPr lang="en-US" sz="1600" b="1" dirty="0" smtClean="0">
                          <a:solidFill>
                            <a:srgbClr val="FF00FF"/>
                          </a:solidFill>
                          <a:latin typeface="Times New Roman" pitchFamily="18" charset="0"/>
                          <a:cs typeface="Times New Roman" pitchFamily="18" charset="0"/>
                        </a:rPr>
                        <a:t>EMPOWERMENT</a:t>
                      </a:r>
                      <a:endParaRPr lang="ar-SA" sz="1600" b="1" dirty="0" smtClean="0">
                        <a:solidFill>
                          <a:srgbClr val="FF00FF"/>
                        </a:solidFill>
                        <a:latin typeface="Times New Roman" pitchFamily="18" charset="0"/>
                        <a:cs typeface="Times New Roman" pitchFamily="18" charset="0"/>
                      </a:endParaRPr>
                    </a:p>
                    <a:p>
                      <a:pPr algn="just" rtl="0"/>
                      <a:r>
                        <a:rPr lang="en-US" sz="1600" b="1" dirty="0" smtClean="0">
                          <a:latin typeface="Times New Roman" pitchFamily="18" charset="0"/>
                          <a:cs typeface="Times New Roman" pitchFamily="18" charset="0"/>
                        </a:rPr>
                        <a:t>PERSON-CLIENT </a:t>
                      </a:r>
                      <a:endParaRPr lang="ar-SA" sz="1600" b="1" dirty="0">
                        <a:latin typeface="Times New Roman" pitchFamily="18" charset="0"/>
                        <a:cs typeface="Times New Roman" pitchFamily="18" charset="0"/>
                      </a:endParaRP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c>
                  <a:txBody>
                    <a:bodyPr/>
                    <a:lstStyle/>
                    <a:p>
                      <a:pPr algn="just" rtl="0"/>
                      <a:r>
                        <a:rPr lang="en-US" sz="1600" b="1" dirty="0" smtClean="0">
                          <a:solidFill>
                            <a:srgbClr val="FF00FF"/>
                          </a:solidFill>
                          <a:latin typeface="Times New Roman" pitchFamily="18" charset="0"/>
                          <a:cs typeface="Times New Roman" pitchFamily="18" charset="0"/>
                        </a:rPr>
                        <a:t>EDUCATIONAL</a:t>
                      </a:r>
                      <a:endParaRPr lang="ar-SA" sz="1600" b="1" dirty="0">
                        <a:latin typeface="Times New Roman" pitchFamily="18" charset="0"/>
                        <a:cs typeface="Times New Roman" pitchFamily="18" charset="0"/>
                      </a:endParaRP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c>
                  <a:txBody>
                    <a:bodyPr/>
                    <a:lstStyle/>
                    <a:p>
                      <a:pPr algn="just" rtl="0"/>
                      <a:r>
                        <a:rPr lang="en-US" sz="1600" b="1" dirty="0" smtClean="0">
                          <a:solidFill>
                            <a:schemeClr val="tx1"/>
                          </a:solidFill>
                          <a:latin typeface="Times New Roman" pitchFamily="18" charset="0"/>
                          <a:cs typeface="Times New Roman" pitchFamily="18" charset="0"/>
                        </a:rPr>
                        <a:t>BEHAVIOUR</a:t>
                      </a:r>
                      <a:endParaRPr lang="ar-SA" sz="1600" b="1" dirty="0">
                        <a:solidFill>
                          <a:schemeClr val="tx1"/>
                        </a:solidFill>
                        <a:latin typeface="Times New Roman" pitchFamily="18" charset="0"/>
                        <a:cs typeface="Times New Roman" pitchFamily="18" charset="0"/>
                      </a:endParaRP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c>
                  <a:txBody>
                    <a:bodyPr/>
                    <a:lstStyle/>
                    <a:p>
                      <a:pPr algn="just" rtl="0"/>
                      <a:r>
                        <a:rPr lang="en-US" sz="1600" b="1" dirty="0" smtClean="0">
                          <a:solidFill>
                            <a:srgbClr val="FF00FF"/>
                          </a:solidFill>
                          <a:latin typeface="Times New Roman" pitchFamily="18" charset="0"/>
                          <a:cs typeface="Times New Roman" pitchFamily="18" charset="0"/>
                        </a:rPr>
                        <a:t>MEDICAL </a:t>
                      </a:r>
                      <a:endParaRPr lang="ar-SA" sz="1600" b="1" dirty="0">
                        <a:latin typeface="Times New Roman" pitchFamily="18" charset="0"/>
                        <a:cs typeface="Times New Roman" pitchFamily="18" charset="0"/>
                      </a:endParaRP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r>
              <a:tr h="1316663">
                <a:tc>
                  <a:txBody>
                    <a:bodyPr/>
                    <a:lstStyle/>
                    <a:p>
                      <a:pPr marL="92075" marR="0" lvl="0" indent="-74613" algn="l" defTabSz="914400" rtl="0" eaLnBrk="1" fontAlgn="base" latinLnBrk="0" hangingPunct="1">
                        <a:lnSpc>
                          <a:spcPct val="100000"/>
                        </a:lnSpc>
                        <a:spcBef>
                          <a:spcPct val="20000"/>
                        </a:spcBef>
                        <a:spcAft>
                          <a:spcPct val="0"/>
                        </a:spcAft>
                        <a:buClr>
                          <a:schemeClr val="hlink"/>
                        </a:buClr>
                        <a:buSzTx/>
                        <a:buFont typeface="Wingdings" pitchFamily="2" charset="2"/>
                        <a:buNone/>
                        <a:tabLst/>
                        <a:defRPr/>
                      </a:pPr>
                      <a:r>
                        <a:rPr lang="en-US" sz="1200" b="1" dirty="0" smtClean="0">
                          <a:solidFill>
                            <a:schemeClr val="tx1"/>
                          </a:solidFill>
                          <a:latin typeface="Times New Roman" pitchFamily="18" charset="0"/>
                          <a:cs typeface="Times New Roman" pitchFamily="18" charset="0"/>
                        </a:rPr>
                        <a:t> </a:t>
                      </a:r>
                      <a:r>
                        <a:rPr kumimoji="0" lang="en-US" sz="12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Aim is  to effect on the physical, social and economic environment, in order to make it more conducive to good health</a:t>
                      </a: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c>
                  <a:txBody>
                    <a:bodyPr/>
                    <a:lstStyle/>
                    <a:p>
                      <a:pPr algn="just" rtl="0"/>
                      <a:r>
                        <a:rPr lang="en-US" sz="1200" b="1" dirty="0" smtClean="0">
                          <a:solidFill>
                            <a:schemeClr val="tx1"/>
                          </a:solidFill>
                        </a:rPr>
                        <a:t>Self-empowerment of the client is seen as central </a:t>
                      </a:r>
                      <a:endParaRPr lang="ar-SA" sz="1200" b="1" dirty="0" smtClean="0">
                        <a:solidFill>
                          <a:schemeClr val="tx1"/>
                        </a:solidFill>
                        <a:latin typeface="Times New Roman" pitchFamily="18" charset="0"/>
                        <a:cs typeface="Times New Roman" pitchFamily="18" charset="0"/>
                      </a:endParaRPr>
                    </a:p>
                    <a:p>
                      <a:pPr algn="just" rtl="0"/>
                      <a:endParaRPr lang="ar-SA" sz="1200" b="1" dirty="0">
                        <a:solidFill>
                          <a:schemeClr val="tx1"/>
                        </a:solidFill>
                        <a:latin typeface="Times New Roman" pitchFamily="18" charset="0"/>
                        <a:cs typeface="Times New Roman" pitchFamily="18" charset="0"/>
                      </a:endParaRP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c>
                  <a:txBody>
                    <a:bodyPr/>
                    <a:lstStyle/>
                    <a:p>
                      <a:pPr algn="l" rtl="0" eaLnBrk="1" hangingPunct="1"/>
                      <a:r>
                        <a:rPr lang="en-US" sz="1200" b="1" dirty="0" smtClean="0">
                          <a:solidFill>
                            <a:schemeClr val="tx1"/>
                          </a:solidFill>
                          <a:latin typeface="Times New Roman" pitchFamily="18" charset="0"/>
                          <a:cs typeface="Times New Roman" pitchFamily="18" charset="0"/>
                        </a:rPr>
                        <a:t>Aim is to give information and ensure knowledge and understanding of health issues and to enable well-informed decisions to be made</a:t>
                      </a: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Times New Roman" pitchFamily="18" charset="0"/>
                          <a:ea typeface="+mn-ea"/>
                          <a:cs typeface="Times New Roman" pitchFamily="18" charset="0"/>
                        </a:rPr>
                        <a:t>Aim is to change people’s individual attitudes</a:t>
                      </a:r>
                      <a:r>
                        <a:rPr lang="en-US" sz="1200" b="1" kern="1200" baseline="0" dirty="0" smtClean="0">
                          <a:solidFill>
                            <a:schemeClr val="tx1"/>
                          </a:solidFill>
                          <a:latin typeface="Times New Roman" pitchFamily="18" charset="0"/>
                          <a:ea typeface="+mn-ea"/>
                          <a:cs typeface="Times New Roman" pitchFamily="18" charset="0"/>
                        </a:rPr>
                        <a:t> </a:t>
                      </a:r>
                      <a:r>
                        <a:rPr lang="en-US" sz="1200" b="1" kern="1200" dirty="0" smtClean="0">
                          <a:solidFill>
                            <a:schemeClr val="tx1"/>
                          </a:solidFill>
                          <a:latin typeface="Times New Roman" pitchFamily="18" charset="0"/>
                          <a:ea typeface="+mn-ea"/>
                          <a:cs typeface="Times New Roman" pitchFamily="18" charset="0"/>
                        </a:rPr>
                        <a:t>and </a:t>
                      </a:r>
                      <a:r>
                        <a:rPr lang="en-US" sz="1200" b="1" kern="1200" dirty="0" err="1" smtClean="0">
                          <a:solidFill>
                            <a:schemeClr val="tx1"/>
                          </a:solidFill>
                          <a:latin typeface="Times New Roman" pitchFamily="18" charset="0"/>
                          <a:ea typeface="+mn-ea"/>
                          <a:cs typeface="Times New Roman" pitchFamily="18" charset="0"/>
                        </a:rPr>
                        <a:t>behaviour</a:t>
                      </a:r>
                      <a:r>
                        <a:rPr lang="en-US" sz="1200" b="1" kern="1200" dirty="0" smtClean="0">
                          <a:solidFill>
                            <a:schemeClr val="tx1"/>
                          </a:solidFill>
                          <a:latin typeface="Times New Roman" pitchFamily="18" charset="0"/>
                          <a:ea typeface="+mn-ea"/>
                          <a:cs typeface="Times New Roman" pitchFamily="18" charset="0"/>
                        </a:rPr>
                        <a:t> so that they adopt a healthy lifestyle</a:t>
                      </a: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c>
                  <a:txBody>
                    <a:bodyPr/>
                    <a:lstStyle/>
                    <a:p>
                      <a:pPr algn="just" rtl="0" eaLnBrk="1" hangingPunct="1">
                        <a:lnSpc>
                          <a:spcPct val="80000"/>
                        </a:lnSpc>
                      </a:pPr>
                      <a:r>
                        <a:rPr lang="en-US" sz="1200" b="1" dirty="0" smtClean="0">
                          <a:solidFill>
                            <a:schemeClr val="tx1"/>
                          </a:solidFill>
                          <a:latin typeface="Times New Roman" pitchFamily="18" charset="0"/>
                          <a:cs typeface="Times New Roman" pitchFamily="18" charset="0"/>
                        </a:rPr>
                        <a:t>Aim is freedom from medically-defined disease and disability such as infectious diseases</a:t>
                      </a: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r>
              <a:tr h="1141108">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Focus is on changing society not on changing the behavior of individuals</a:t>
                      </a:r>
                    </a:p>
                    <a:p>
                      <a:pPr algn="just" rtl="0"/>
                      <a:endParaRPr lang="ar-SA" sz="1200" b="1" dirty="0">
                        <a:solidFill>
                          <a:schemeClr val="tx1"/>
                        </a:solidFill>
                        <a:latin typeface="Times New Roman" pitchFamily="18" charset="0"/>
                        <a:cs typeface="Times New Roman" pitchFamily="18" charset="0"/>
                      </a:endParaRP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rPr>
                        <a:t>Help them to identify what they want to know about and take action on and make their own decisions and choices according to their own interest and values</a:t>
                      </a:r>
                      <a:endParaRPr lang="ar-SA" sz="1200" b="1" dirty="0" smtClean="0">
                        <a:solidFill>
                          <a:schemeClr val="tx1"/>
                        </a:solidFill>
                        <a:latin typeface="Times New Roman" pitchFamily="18" charset="0"/>
                        <a:cs typeface="Times New Roman" pitchFamily="18" charset="0"/>
                      </a:endParaRP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Times New Roman" pitchFamily="18" charset="0"/>
                          <a:cs typeface="Times New Roman" pitchFamily="18" charset="0"/>
                        </a:rPr>
                        <a:t>Information about health is presented and people are helped to explore their values and attitudes and make their own decisions</a:t>
                      </a: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Times New Roman" pitchFamily="18" charset="0"/>
                          <a:ea typeface="+mn-ea"/>
                          <a:cs typeface="Times New Roman" pitchFamily="18" charset="0"/>
                        </a:rPr>
                        <a:t>teaching people how to stop smoking, encouraging people to take exercise, eat the right food, look after their teeth etc</a:t>
                      </a: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Times New Roman" pitchFamily="18" charset="0"/>
                          <a:cs typeface="Times New Roman" pitchFamily="18" charset="0"/>
                        </a:rPr>
                        <a:t>Involves medical intervention to prevent or ameliorate ill-health</a:t>
                      </a: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r>
              <a:tr h="2545549">
                <a:tc>
                  <a:txBody>
                    <a:bodyPr/>
                    <a:lstStyle/>
                    <a:p>
                      <a:pPr algn="just" rtl="0"/>
                      <a:r>
                        <a:rPr kumimoji="0" lang="en-US" sz="12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Value democratic right to change society and will be committed to putting health on the political agenda</a:t>
                      </a:r>
                      <a:endParaRPr lang="ar-SA" sz="1200" b="1" dirty="0">
                        <a:solidFill>
                          <a:schemeClr val="tx1"/>
                        </a:solidFill>
                        <a:latin typeface="Times New Roman" pitchFamily="18" charset="0"/>
                        <a:cs typeface="Times New Roman" pitchFamily="18" charset="0"/>
                      </a:endParaRP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c>
                  <a:txBody>
                    <a:bodyPr/>
                    <a:lstStyle/>
                    <a:p>
                      <a:pPr algn="just" rtl="0"/>
                      <a:r>
                        <a:rPr lang="en-US" sz="1200" b="1" dirty="0" smtClean="0">
                          <a:solidFill>
                            <a:schemeClr val="tx1"/>
                          </a:solidFill>
                        </a:rPr>
                        <a:t>- </a:t>
                      </a:r>
                      <a:r>
                        <a:rPr lang="en-US" sz="1200" b="1" i="1" dirty="0" smtClean="0">
                          <a:solidFill>
                            <a:schemeClr val="tx1"/>
                          </a:solidFill>
                        </a:rPr>
                        <a:t>HE</a:t>
                      </a:r>
                      <a:r>
                        <a:rPr lang="en-US" sz="1200" b="1" i="1" baseline="0" dirty="0" smtClean="0">
                          <a:solidFill>
                            <a:schemeClr val="tx1"/>
                          </a:solidFill>
                        </a:rPr>
                        <a:t> role  act as </a:t>
                      </a:r>
                      <a:r>
                        <a:rPr lang="en-US" sz="1200" b="1" i="1" dirty="0" smtClean="0">
                          <a:solidFill>
                            <a:schemeClr val="tx1"/>
                          </a:solidFill>
                        </a:rPr>
                        <a:t>facilitator in helping people to identify their own concerns and gain the knowledge and skills they require to make  things happen</a:t>
                      </a:r>
                      <a:endParaRPr lang="en-US" sz="1200" b="1" i="1" dirty="0" smtClean="0">
                        <a:solidFill>
                          <a:schemeClr val="tx1"/>
                        </a:solidFill>
                        <a:latin typeface="Times New Roman" pitchFamily="18" charset="0"/>
                        <a:cs typeface="Times New Roman" pitchFamily="18" charset="0"/>
                      </a:endParaRPr>
                    </a:p>
                    <a:p>
                      <a:pPr algn="just" rtl="0"/>
                      <a:endParaRPr lang="en-US" sz="1200" b="1" dirty="0" smtClean="0">
                        <a:solidFill>
                          <a:schemeClr val="tx1"/>
                        </a:solidFill>
                        <a:latin typeface="Times New Roman" pitchFamily="18" charset="0"/>
                        <a:cs typeface="Times New Roman" pitchFamily="18"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Times New Roman" pitchFamily="18" charset="0"/>
                          <a:cs typeface="Times New Roman" pitchFamily="18" charset="0"/>
                        </a:rPr>
                        <a:t>- </a:t>
                      </a:r>
                      <a:r>
                        <a:rPr lang="en-US" sz="1200" b="1" dirty="0" smtClean="0">
                          <a:solidFill>
                            <a:schemeClr val="tx1"/>
                          </a:solidFill>
                        </a:rPr>
                        <a:t>Clients are valued as equal who have knowledge, skills and abilities to contribute, and who have an absolute right to control their own health destinies</a:t>
                      </a:r>
                    </a:p>
                    <a:p>
                      <a:pPr algn="just" rtl="0"/>
                      <a:endParaRPr lang="en-US" sz="1200" b="1" dirty="0" smtClean="0">
                        <a:solidFill>
                          <a:schemeClr val="tx1"/>
                        </a:solidFill>
                        <a:latin typeface="Times New Roman" pitchFamily="18" charset="0"/>
                        <a:cs typeface="Times New Roman" pitchFamily="18" charset="0"/>
                      </a:endParaRP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200" b="1" i="1" dirty="0" smtClean="0">
                          <a:solidFill>
                            <a:schemeClr val="tx1"/>
                          </a:solidFill>
                          <a:latin typeface="Times New Roman" pitchFamily="18" charset="0"/>
                          <a:cs typeface="Times New Roman" pitchFamily="18" charset="0"/>
                        </a:rPr>
                        <a:t>Help in carrying out those decisions and adopting new health practices</a:t>
                      </a:r>
                      <a:r>
                        <a:rPr lang="en-US" sz="1200" b="1" dirty="0" smtClean="0">
                          <a:solidFill>
                            <a:schemeClr val="tx1"/>
                          </a:solidFill>
                          <a:latin typeface="Times New Roman" pitchFamily="18" charset="0"/>
                          <a:cs typeface="Times New Roman" pitchFamily="18" charset="0"/>
                        </a:rPr>
                        <a:t> may also be offered</a:t>
                      </a:r>
                    </a:p>
                    <a:p>
                      <a:pPr algn="just" rtl="0">
                        <a:buFontTx/>
                        <a:buChar char="-"/>
                      </a:pPr>
                      <a:r>
                        <a:rPr lang="en-US" sz="1200" b="1" dirty="0" smtClean="0">
                          <a:solidFill>
                            <a:schemeClr val="tx1"/>
                          </a:solidFill>
                        </a:rPr>
                        <a:t>value the educational process and respect the right of the individual to choose their own health </a:t>
                      </a:r>
                      <a:r>
                        <a:rPr lang="en-US" sz="1200" b="1" dirty="0" err="1" smtClean="0">
                          <a:solidFill>
                            <a:schemeClr val="tx1"/>
                          </a:solidFill>
                        </a:rPr>
                        <a:t>behaviour</a:t>
                      </a:r>
                      <a:endParaRPr lang="en-US" sz="1200" b="1" dirty="0" smtClean="0">
                        <a:solidFill>
                          <a:schemeClr val="tx1"/>
                        </a:solidFill>
                      </a:endParaRPr>
                    </a:p>
                    <a:p>
                      <a:pPr marL="0" marR="0" indent="0" algn="just" defTabSz="914400" rtl="0" eaLnBrk="1" fontAlgn="auto" latinLnBrk="0" hangingPunct="1">
                        <a:lnSpc>
                          <a:spcPct val="100000"/>
                        </a:lnSpc>
                        <a:spcBef>
                          <a:spcPts val="0"/>
                        </a:spcBef>
                        <a:spcAft>
                          <a:spcPts val="0"/>
                        </a:spcAft>
                        <a:buClrTx/>
                        <a:buSzTx/>
                        <a:buFontTx/>
                        <a:buChar char="-"/>
                        <a:tabLst/>
                        <a:defRPr/>
                      </a:pPr>
                      <a:r>
                        <a:rPr lang="en-US" sz="1200" b="1" baseline="0" dirty="0" smtClean="0">
                          <a:solidFill>
                            <a:schemeClr val="tx1"/>
                          </a:solidFill>
                          <a:latin typeface="Times New Roman" pitchFamily="18" charset="0"/>
                          <a:cs typeface="Times New Roman" pitchFamily="18" charset="0"/>
                        </a:rPr>
                        <a:t> </a:t>
                      </a:r>
                      <a:r>
                        <a:rPr lang="en-US" sz="1200" b="1" dirty="0" smtClean="0">
                          <a:solidFill>
                            <a:schemeClr val="tx1"/>
                          </a:solidFill>
                        </a:rPr>
                        <a:t>Responsibility to raise with clients the health issues which they think will be in their client’s best interests</a:t>
                      </a: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c>
                  <a:txBody>
                    <a:bodyPr/>
                    <a:lstStyle/>
                    <a:p>
                      <a:pPr lvl="0" algn="just" rtl="0"/>
                      <a:r>
                        <a:rPr lang="en-US" sz="1200" b="1" i="1" kern="1200" dirty="0" smtClean="0">
                          <a:solidFill>
                            <a:schemeClr val="tx1"/>
                          </a:solidFill>
                          <a:latin typeface="Times New Roman" pitchFamily="18" charset="0"/>
                          <a:ea typeface="+mn-ea"/>
                          <a:cs typeface="Times New Roman" pitchFamily="18" charset="0"/>
                        </a:rPr>
                        <a:t>A healthy lifestyle is in the interest of their clients </a:t>
                      </a:r>
                      <a:r>
                        <a:rPr lang="en-US" sz="1200" b="1" kern="1200" dirty="0" smtClean="0">
                          <a:solidFill>
                            <a:schemeClr val="tx1"/>
                          </a:solidFill>
                          <a:latin typeface="Times New Roman" pitchFamily="18" charset="0"/>
                          <a:ea typeface="+mn-ea"/>
                          <a:cs typeface="Times New Roman" pitchFamily="18" charset="0"/>
                        </a:rPr>
                        <a:t>and that they are responsible to encourage </a:t>
                      </a:r>
                      <a:r>
                        <a:rPr lang="en-US" sz="1200" b="1" i="1" kern="1200" dirty="0" smtClean="0">
                          <a:solidFill>
                            <a:schemeClr val="tx1"/>
                          </a:solidFill>
                          <a:latin typeface="Times New Roman" pitchFamily="18" charset="0"/>
                          <a:ea typeface="+mn-ea"/>
                          <a:cs typeface="Times New Roman" pitchFamily="18" charset="0"/>
                        </a:rPr>
                        <a:t>as many people as possible to adopt a healthy lifestyle</a:t>
                      </a:r>
                      <a:endParaRPr lang="en-US" sz="1200" b="1" i="1" kern="1200" dirty="0">
                        <a:solidFill>
                          <a:schemeClr val="tx1"/>
                        </a:solidFill>
                        <a:latin typeface="Times New Roman" pitchFamily="18" charset="0"/>
                        <a:ea typeface="+mn-ea"/>
                        <a:cs typeface="Times New Roman" pitchFamily="18" charset="0"/>
                      </a:endParaRP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Times New Roman" pitchFamily="18" charset="0"/>
                          <a:cs typeface="Times New Roman" pitchFamily="18" charset="0"/>
                        </a:rPr>
                        <a:t>Values preventive medical procedures and the medical profession’s responsibility to ensure that patients comply with recommended procedures</a:t>
                      </a:r>
                    </a:p>
                  </a:txBody>
                  <a:tcPr>
                    <a:gradFill flip="none" rotWithShape="1">
                      <a:gsLst>
                        <a:gs pos="0">
                          <a:srgbClr val="000000"/>
                        </a:gs>
                        <a:gs pos="39999">
                          <a:srgbClr val="0A128C"/>
                        </a:gs>
                        <a:gs pos="70000">
                          <a:srgbClr val="181CC7"/>
                        </a:gs>
                        <a:gs pos="88000">
                          <a:srgbClr val="7005D4"/>
                        </a:gs>
                        <a:gs pos="100000">
                          <a:srgbClr val="8C3D91"/>
                        </a:gs>
                      </a:gsLst>
                      <a:lin ang="5400000" scaled="0"/>
                      <a:tileRect/>
                    </a:gradFill>
                  </a:tcPr>
                </a:tc>
              </a:tr>
            </a:tbl>
          </a:graphicData>
        </a:graphic>
      </p:graphicFrame>
      <p:sp>
        <p:nvSpPr>
          <p:cNvPr id="9" name="مستطيل 8"/>
          <p:cNvSpPr/>
          <p:nvPr/>
        </p:nvSpPr>
        <p:spPr>
          <a:xfrm>
            <a:off x="642910" y="714356"/>
            <a:ext cx="7358114" cy="338554"/>
          </a:xfrm>
          <a:prstGeom prst="rect">
            <a:avLst/>
          </a:prstGeom>
        </p:spPr>
        <p:txBody>
          <a:bodyPr wrap="square">
            <a:spAutoFit/>
          </a:bodyPr>
          <a:lstStyle/>
          <a:p>
            <a:pPr algn="ctr"/>
            <a:r>
              <a:rPr lang="en-US" sz="1600" b="1" dirty="0" smtClean="0"/>
              <a:t>Different Between Theories Approaches Model Strategies and Methods</a:t>
            </a:r>
            <a:endParaRPr lang="ar-SA" sz="1600" b="1" dirty="0"/>
          </a:p>
        </p:txBody>
      </p:sp>
      <p:sp>
        <p:nvSpPr>
          <p:cNvPr id="10" name="مستطيل 9"/>
          <p:cNvSpPr/>
          <p:nvPr/>
        </p:nvSpPr>
        <p:spPr>
          <a:xfrm>
            <a:off x="214282" y="-24"/>
            <a:ext cx="8715436" cy="33855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ar-SA" sz="1600" dirty="0" smtClean="0"/>
              <a:t> </a:t>
            </a:r>
            <a:r>
              <a:rPr lang="en-US" sz="1600" dirty="0" smtClean="0"/>
              <a:t>HEP  “Philosophy -  Theory – Model - Approach – Methods – Strategies” Plan </a:t>
            </a:r>
            <a:endParaRPr lang="ar-SA" sz="1600" dirty="0"/>
          </a:p>
        </p:txBody>
      </p:sp>
      <p:sp>
        <p:nvSpPr>
          <p:cNvPr id="11" name="سهم إلى اليمين 10"/>
          <p:cNvSpPr/>
          <p:nvPr/>
        </p:nvSpPr>
        <p:spPr>
          <a:xfrm>
            <a:off x="571472" y="357166"/>
            <a:ext cx="8143932" cy="4286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000" b="1" dirty="0" smtClean="0"/>
              <a:t>“P –  T –  M – A –  M –  S” PLAN </a:t>
            </a:r>
            <a:endParaRPr lang="ar-SA" sz="2000" b="1" dirty="0"/>
          </a:p>
        </p:txBody>
      </p:sp>
      <p:sp>
        <p:nvSpPr>
          <p:cNvPr id="12" name="مستطيل 11"/>
          <p:cNvSpPr/>
          <p:nvPr/>
        </p:nvSpPr>
        <p:spPr>
          <a:xfrm>
            <a:off x="-214346" y="8143908"/>
            <a:ext cx="9358346" cy="307777"/>
          </a:xfrm>
          <a:prstGeom prst="rect">
            <a:avLst/>
          </a:prstGeom>
        </p:spPr>
        <p:txBody>
          <a:bodyPr wrap="square">
            <a:spAutoFit/>
          </a:bodyPr>
          <a:lstStyle/>
          <a:p>
            <a:pPr algn="ctr"/>
            <a:r>
              <a:rPr lang="en-US" sz="1400" dirty="0" smtClean="0"/>
              <a:t>Further - http://www.slideshare.net/mrsnazlan/week-6-approaches-strategy-methods-14779459</a:t>
            </a:r>
            <a:endParaRPr lang="ar-SA" sz="1400" dirty="0"/>
          </a:p>
        </p:txBody>
      </p:sp>
    </p:spTree>
  </p:cSld>
  <p:clrMapOvr>
    <a:masterClrMapping/>
  </p:clrMapOvr>
  <p:transition>
    <p:push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A680296D-1D93-4EC5-A06B-E33F330612CD}" type="slidenum">
              <a:rPr lang="ar-SA" smtClean="0"/>
              <a:pPr>
                <a:defRPr/>
              </a:pPr>
              <a:t>34</a:t>
            </a:fld>
            <a:endParaRPr lang="en-US"/>
          </a:p>
        </p:txBody>
      </p:sp>
      <p:sp>
        <p:nvSpPr>
          <p:cNvPr id="7" name="مستطيل 6"/>
          <p:cNvSpPr/>
          <p:nvPr/>
        </p:nvSpPr>
        <p:spPr>
          <a:xfrm>
            <a:off x="500034" y="2928934"/>
            <a:ext cx="8643966" cy="83099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lgn="just" rtl="0"/>
            <a:r>
              <a:rPr lang="ar-SA" sz="2400" b="1" dirty="0" smtClean="0">
                <a:latin typeface="+mj-lt"/>
              </a:rPr>
              <a:t>H</a:t>
            </a:r>
            <a:r>
              <a:rPr lang="ar-SA" sz="2400" b="1" dirty="0" smtClean="0" bmk="">
                <a:latin typeface="+mj-lt"/>
              </a:rPr>
              <a:t>ow We Can Become </a:t>
            </a:r>
            <a:endParaRPr lang="ar-SA" sz="2400" b="1" dirty="0" smtClean="0">
              <a:latin typeface="+mj-lt"/>
            </a:endParaRPr>
          </a:p>
          <a:p>
            <a:pPr lvl="0" algn="just" rtl="0" eaLnBrk="0" hangingPunct="0"/>
            <a:r>
              <a:rPr lang="ar-SA" sz="2400" b="1" dirty="0" smtClean="0">
                <a:latin typeface="+mj-lt"/>
              </a:rPr>
              <a:t>More Intelligent Learners and Teacher</a:t>
            </a:r>
            <a:r>
              <a:rPr lang="en-US" sz="2400" b="1" dirty="0" smtClean="0">
                <a:latin typeface="+mj-lt"/>
              </a:rPr>
              <a:t>s &amp; HE !! ? </a:t>
            </a:r>
            <a:r>
              <a:rPr lang="ar-SA" sz="2400" b="1" dirty="0" smtClean="0">
                <a:latin typeface="+mj-lt"/>
              </a:rPr>
              <a:t>  </a:t>
            </a:r>
            <a:endParaRPr lang="ar-SA" sz="2400" dirty="0" smtClean="0">
              <a:latin typeface="+mj-lt"/>
            </a:endParaRPr>
          </a:p>
        </p:txBody>
      </p:sp>
    </p:spTree>
  </p:cSld>
  <p:clrMapOvr>
    <a:masterClrMapping/>
  </p:clrMapOvr>
  <p:transition>
    <p:push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35</a:t>
            </a:fld>
            <a:endParaRPr lang="en-US"/>
          </a:p>
        </p:txBody>
      </p:sp>
      <p:sp>
        <p:nvSpPr>
          <p:cNvPr id="827393" name="Rectangle 1"/>
          <p:cNvSpPr>
            <a:spLocks noChangeArrowheads="1"/>
          </p:cNvSpPr>
          <p:nvPr/>
        </p:nvSpPr>
        <p:spPr bwMode="auto">
          <a:xfrm>
            <a:off x="428596" y="857232"/>
            <a:ext cx="8358246" cy="5078313"/>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342900" marR="0" lvl="0" indent="-342900" algn="just" defTabSz="914400" rtl="0" eaLnBrk="0" fontAlgn="base" latinLnBrk="0" hangingPunct="0">
              <a:lnSpc>
                <a:spcPct val="100000"/>
              </a:lnSpc>
              <a:spcBef>
                <a:spcPct val="0"/>
              </a:spcBef>
              <a:spcAft>
                <a:spcPct val="0"/>
              </a:spcAft>
              <a:buClrTx/>
              <a:buSzTx/>
              <a:tabLst/>
            </a:pPr>
            <a:r>
              <a:rPr lang="en-US" b="1" dirty="0" smtClean="0">
                <a:solidFill>
                  <a:schemeClr val="tx1"/>
                </a:solidFill>
                <a:latin typeface="Times New Roman" pitchFamily="18" charset="0"/>
                <a:cs typeface="Times New Roman" pitchFamily="18" charset="0"/>
              </a:rPr>
              <a:t>The 12 </a:t>
            </a:r>
            <a:r>
              <a:rPr kumimoji="0" lang="ar-SA" b="1" i="0" u="none" strike="noStrike" cap="none" normalizeH="0" baseline="0" dirty="0" err="1" smtClean="0">
                <a:ln>
                  <a:noFill/>
                </a:ln>
                <a:solidFill>
                  <a:schemeClr val="tx1"/>
                </a:solidFill>
                <a:effectLst/>
                <a:latin typeface="Times New Roman" pitchFamily="18" charset="0"/>
                <a:cs typeface="Times New Roman" pitchFamily="18" charset="0"/>
              </a:rPr>
              <a:t>Characteristics </a:t>
            </a:r>
            <a:r>
              <a:rPr kumimoji="0" lang="ar-SA" b="1" i="0" u="none" strike="noStrike" cap="none" normalizeH="0" baseline="0" dirty="0" smtClean="0">
                <a:ln>
                  <a:noFill/>
                </a:ln>
                <a:solidFill>
                  <a:schemeClr val="tx1"/>
                </a:solidFill>
                <a:effectLst/>
                <a:latin typeface="Times New Roman" pitchFamily="18" charset="0"/>
                <a:cs typeface="Times New Roman" pitchFamily="18" charset="0"/>
              </a:rPr>
              <a:t>of Intelligent Behavior:</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endParaRPr kumimoji="0" lang="ar-SA" sz="1400" b="1"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Persistence: Persevering when the solution to a problem is not readily apparent. </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Decrease Impulsivity: Think before speaking or doing. </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Listen: Listen to others </a:t>
            </a:r>
            <a:r>
              <a:rPr kumimoji="0" lang="ar-SA" b="0" i="1" u="none" strike="noStrike" cap="none" normalizeH="0" baseline="0" dirty="0" smtClean="0">
                <a:ln>
                  <a:noFill/>
                </a:ln>
                <a:solidFill>
                  <a:schemeClr val="tx1"/>
                </a:solidFill>
                <a:effectLst/>
                <a:latin typeface="Times New Roman" pitchFamily="18" charset="0"/>
                <a:cs typeface="Times New Roman" pitchFamily="18" charset="0"/>
              </a:rPr>
              <a:t>with empathy and understanding. </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Flexibility in Thinking: Consider other options--there's never one right way to do everything. </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Metacognition: Try to be aware of your own thinking. </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Check for Accuracy and Precision: Revise, revise, revise. </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Questioning and Problem Posing: Be critical in your questioning. </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Use Past Knowledge: Draw on what you know and apply it to new situations. </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Precise Language and Thought: Use more descriptive language to communicate more precisely. </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Use All the Senses: Utilize as many sensory pathways as possible--visual, tactile, kinesthetic, auditory, olfactory, and gustatory. </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Creativity: Use your ingenuity, originality, and insightful--we are all creative beings. </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Be Curious: Work on your sense of wonderment and inquisitiveness--learn to enjoy problem solving and develop a sense of efficacy as a thinker.</a:t>
            </a:r>
          </a:p>
        </p:txBody>
      </p:sp>
      <p:pic>
        <p:nvPicPr>
          <p:cNvPr id="827394" name="Picture 2" descr="http://www.fsu.edu/%7Eadult-ed/jenny/arrowup.gif">
            <a:hlinkClick r:id="rId3"/>
          </p:cNvPr>
          <p:cNvPicPr>
            <a:picLocks noChangeAspect="1" noChangeArrowheads="1"/>
          </p:cNvPicPr>
          <p:nvPr/>
        </p:nvPicPr>
        <p:blipFill>
          <a:blip r:embed="rId4" cstate="print"/>
          <a:srcRect/>
          <a:stretch>
            <a:fillRect/>
          </a:stretch>
        </p:blipFill>
        <p:spPr bwMode="auto">
          <a:xfrm>
            <a:off x="0" y="1928802"/>
            <a:ext cx="285750" cy="276225"/>
          </a:xfrm>
          <a:prstGeom prst="rect">
            <a:avLst/>
          </a:prstGeom>
          <a:noFill/>
        </p:spPr>
      </p:pic>
      <p:sp>
        <p:nvSpPr>
          <p:cNvPr id="9" name="مستطيل 8"/>
          <p:cNvSpPr/>
          <p:nvPr/>
        </p:nvSpPr>
        <p:spPr>
          <a:xfrm>
            <a:off x="857256" y="-24"/>
            <a:ext cx="7000892" cy="70788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lgn="just" rtl="0"/>
            <a:r>
              <a:rPr lang="ar-SA" sz="2000" b="1" dirty="0" smtClean="0">
                <a:latin typeface="+mj-lt"/>
              </a:rPr>
              <a:t>H</a:t>
            </a:r>
            <a:r>
              <a:rPr lang="ar-SA" sz="2000" b="1" dirty="0" smtClean="0" bmk="">
                <a:latin typeface="+mj-lt"/>
              </a:rPr>
              <a:t>ow We Can Become </a:t>
            </a:r>
            <a:endParaRPr lang="ar-SA" sz="2000" b="1" dirty="0" smtClean="0">
              <a:latin typeface="+mj-lt"/>
            </a:endParaRPr>
          </a:p>
          <a:p>
            <a:pPr lvl="0" algn="just" rtl="0" eaLnBrk="0" hangingPunct="0"/>
            <a:r>
              <a:rPr lang="ar-SA" b="1" dirty="0" smtClean="0">
                <a:latin typeface="Rockwell" pitchFamily="18" charset="0"/>
              </a:rPr>
              <a:t>More </a:t>
            </a:r>
            <a:r>
              <a:rPr lang="ar-SA" b="1" dirty="0" smtClean="0">
                <a:latin typeface="+mj-lt"/>
              </a:rPr>
              <a:t>Intelligent Learners and Teacher</a:t>
            </a:r>
            <a:r>
              <a:rPr lang="en-US" b="1" dirty="0" smtClean="0">
                <a:latin typeface="+mj-lt"/>
              </a:rPr>
              <a:t>s &amp; HE </a:t>
            </a:r>
            <a:r>
              <a:rPr lang="en-US" sz="2000" b="1" dirty="0" smtClean="0">
                <a:latin typeface="Rockwell" pitchFamily="18" charset="0"/>
              </a:rPr>
              <a:t>!! ?</a:t>
            </a:r>
            <a:r>
              <a:rPr lang="en-US" b="1" dirty="0" smtClean="0">
                <a:latin typeface="Rockwell" pitchFamily="18" charset="0"/>
              </a:rPr>
              <a:t> </a:t>
            </a:r>
            <a:r>
              <a:rPr lang="ar-SA" b="1" dirty="0" smtClean="0">
                <a:latin typeface="Rockwell" pitchFamily="18" charset="0"/>
              </a:rPr>
              <a:t>  </a:t>
            </a:r>
            <a:endParaRPr lang="ar-SA" sz="1400" dirty="0" smtClean="0">
              <a:latin typeface="Rockwell" pitchFamily="18" charset="0"/>
            </a:endParaRPr>
          </a:p>
        </p:txBody>
      </p:sp>
    </p:spTree>
  </p:cSld>
  <p:clrMapOvr>
    <a:masterClrMapping/>
  </p:clrMapOvr>
  <p:transition>
    <p:push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36</a:t>
            </a:fld>
            <a:endParaRPr lang="en-US"/>
          </a:p>
        </p:txBody>
      </p:sp>
      <p:sp>
        <p:nvSpPr>
          <p:cNvPr id="827393" name="Rectangle 1"/>
          <p:cNvSpPr>
            <a:spLocks noChangeArrowheads="1"/>
          </p:cNvSpPr>
          <p:nvPr/>
        </p:nvSpPr>
        <p:spPr bwMode="auto">
          <a:xfrm>
            <a:off x="428596" y="857232"/>
            <a:ext cx="8429684" cy="3046988"/>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 typeface="Arial" pitchFamily="34" charset="0"/>
              <a:buChar char="•"/>
              <a:tabLst/>
            </a:pPr>
            <a:r>
              <a:rPr kumimoji="0" lang="ar-SA" sz="2400" b="0" i="0" u="none" strike="noStrike" cap="none" normalizeH="0" baseline="0" dirty="0" smtClean="0">
                <a:ln>
                  <a:noFill/>
                </a:ln>
                <a:solidFill>
                  <a:sysClr val="windowText" lastClr="000000"/>
                </a:solidFill>
                <a:effectLst/>
                <a:latin typeface="Times New Roman" pitchFamily="18" charset="0"/>
                <a:cs typeface="Times New Roman" pitchFamily="18" charset="0"/>
              </a:rPr>
              <a:t> Have faith that all learners can think </a:t>
            </a:r>
          </a:p>
          <a:p>
            <a:pPr marL="0" marR="0" lvl="0" indent="0" algn="just" defTabSz="914400" rtl="0" eaLnBrk="0" fontAlgn="base" latinLnBrk="0" hangingPunct="0">
              <a:lnSpc>
                <a:spcPct val="100000"/>
              </a:lnSpc>
              <a:spcBef>
                <a:spcPct val="0"/>
              </a:spcBef>
              <a:spcAft>
                <a:spcPct val="0"/>
              </a:spcAft>
              <a:buClrTx/>
              <a:buSzTx/>
              <a:buFont typeface="Arial" pitchFamily="34" charset="0"/>
              <a:buChar char="•"/>
              <a:tabLst/>
            </a:pPr>
            <a:r>
              <a:rPr kumimoji="0" lang="ar-SA" sz="2400" b="0" i="0" u="none" strike="noStrike" cap="none" normalizeH="0" baseline="0" dirty="0" smtClean="0">
                <a:ln>
                  <a:noFill/>
                </a:ln>
                <a:solidFill>
                  <a:sysClr val="windowText" lastClr="000000"/>
                </a:solidFill>
                <a:effectLst/>
                <a:latin typeface="Times New Roman" pitchFamily="18" charset="0"/>
                <a:cs typeface="Times New Roman" pitchFamily="18" charset="0"/>
              </a:rPr>
              <a:t> </a:t>
            </a:r>
            <a:r>
              <a:rPr kumimoji="0" lang="ar-SA" sz="2400" b="0" i="1" u="none" strike="noStrike" cap="none" normalizeH="0" baseline="0" dirty="0" err="1" smtClean="0">
                <a:ln>
                  <a:noFill/>
                </a:ln>
                <a:solidFill>
                  <a:sysClr val="windowText" lastClr="000000"/>
                </a:solidFill>
                <a:effectLst/>
                <a:latin typeface="Times New Roman" pitchFamily="18" charset="0"/>
                <a:cs typeface="Times New Roman" pitchFamily="18" charset="0"/>
              </a:rPr>
              <a:t>Help </a:t>
            </a:r>
            <a:r>
              <a:rPr kumimoji="0" lang="ar-SA" sz="2400" b="0" i="1" u="none" strike="noStrike" cap="none" normalizeH="0" baseline="0" dirty="0" smtClean="0">
                <a:ln>
                  <a:noFill/>
                </a:ln>
                <a:solidFill>
                  <a:sysClr val="windowText" lastClr="000000"/>
                </a:solidFill>
                <a:effectLst/>
                <a:latin typeface="Times New Roman" pitchFamily="18" charset="0"/>
                <a:cs typeface="Times New Roman" pitchFamily="18" charset="0"/>
              </a:rPr>
              <a:t>learners see thinking as a goal </a:t>
            </a:r>
          </a:p>
          <a:p>
            <a:pPr marL="0" marR="0" lvl="0" indent="0" algn="just" defTabSz="914400" rtl="0" eaLnBrk="0" fontAlgn="base" latinLnBrk="0" hangingPunct="0">
              <a:lnSpc>
                <a:spcPct val="100000"/>
              </a:lnSpc>
              <a:spcBef>
                <a:spcPct val="0"/>
              </a:spcBef>
              <a:spcAft>
                <a:spcPct val="0"/>
              </a:spcAft>
              <a:buClrTx/>
              <a:buSzTx/>
              <a:buFont typeface="Arial" pitchFamily="34" charset="0"/>
              <a:buChar char="•"/>
              <a:tabLst/>
            </a:pPr>
            <a:r>
              <a:rPr kumimoji="0" lang="ar-SA" sz="2400" b="0" i="0" u="none" strike="noStrike" cap="none" normalizeH="0" baseline="0" dirty="0" smtClean="0">
                <a:ln>
                  <a:noFill/>
                </a:ln>
                <a:solidFill>
                  <a:sysClr val="windowText" lastClr="000000"/>
                </a:solidFill>
                <a:effectLst/>
                <a:latin typeface="Times New Roman" pitchFamily="18" charset="0"/>
                <a:cs typeface="Times New Roman" pitchFamily="18" charset="0"/>
              </a:rPr>
              <a:t> Present challenging problem solving opportunities </a:t>
            </a:r>
          </a:p>
          <a:p>
            <a:pPr marL="0" marR="0" lvl="0" indent="0" algn="just" defTabSz="914400" rtl="0" eaLnBrk="0" fontAlgn="base" latinLnBrk="0" hangingPunct="0">
              <a:lnSpc>
                <a:spcPct val="100000"/>
              </a:lnSpc>
              <a:spcBef>
                <a:spcPct val="0"/>
              </a:spcBef>
              <a:spcAft>
                <a:spcPct val="0"/>
              </a:spcAft>
              <a:buClrTx/>
              <a:buSzTx/>
              <a:buFont typeface="Arial" pitchFamily="34" charset="0"/>
              <a:buChar char="•"/>
              <a:tabLst/>
            </a:pPr>
            <a:r>
              <a:rPr kumimoji="0" lang="ar-SA" sz="2400" b="0" i="0" u="none" strike="noStrike" cap="none" normalizeH="0" baseline="0" dirty="0" smtClean="0">
                <a:ln>
                  <a:noFill/>
                </a:ln>
                <a:solidFill>
                  <a:sysClr val="windowText" lastClr="000000"/>
                </a:solidFill>
                <a:effectLst/>
                <a:latin typeface="Times New Roman" pitchFamily="18" charset="0"/>
                <a:cs typeface="Times New Roman" pitchFamily="18" charset="0"/>
              </a:rPr>
              <a:t> Create a safe, risk-taking environment </a:t>
            </a:r>
          </a:p>
          <a:p>
            <a:pPr marL="0" marR="0" lvl="0" indent="0" algn="just" defTabSz="914400" rtl="0" eaLnBrk="0" fontAlgn="base" latinLnBrk="0" hangingPunct="0">
              <a:lnSpc>
                <a:spcPct val="100000"/>
              </a:lnSpc>
              <a:spcBef>
                <a:spcPct val="0"/>
              </a:spcBef>
              <a:spcAft>
                <a:spcPct val="0"/>
              </a:spcAft>
              <a:buClrTx/>
              <a:buSzTx/>
              <a:buFont typeface="Arial" pitchFamily="34" charset="0"/>
              <a:buChar char="•"/>
              <a:tabLst/>
            </a:pPr>
            <a:r>
              <a:rPr kumimoji="0" lang="ar-SA" sz="2400" b="0" i="0" u="none" strike="noStrike" cap="none" normalizeH="0" baseline="0" dirty="0" smtClean="0">
                <a:ln>
                  <a:noFill/>
                </a:ln>
                <a:solidFill>
                  <a:sysClr val="windowText" lastClr="000000"/>
                </a:solidFill>
                <a:effectLst/>
                <a:latin typeface="Times New Roman" pitchFamily="18" charset="0"/>
                <a:cs typeface="Times New Roman" pitchFamily="18" charset="0"/>
              </a:rPr>
              <a:t> Give learners time to learn </a:t>
            </a:r>
          </a:p>
          <a:p>
            <a:pPr marL="0" marR="0" lvl="0" indent="0" algn="just" defTabSz="914400" rtl="0" eaLnBrk="0" fontAlgn="base" latinLnBrk="0" hangingPunct="0">
              <a:lnSpc>
                <a:spcPct val="100000"/>
              </a:lnSpc>
              <a:spcBef>
                <a:spcPct val="0"/>
              </a:spcBef>
              <a:spcAft>
                <a:spcPct val="0"/>
              </a:spcAft>
              <a:buClrTx/>
              <a:buSzTx/>
              <a:buFont typeface="Arial" pitchFamily="34" charset="0"/>
              <a:buChar char="•"/>
              <a:tabLst/>
            </a:pPr>
            <a:r>
              <a:rPr kumimoji="0" lang="ar-SA" sz="2400" b="0" i="0" u="none" strike="noStrike" cap="none" normalizeH="0" baseline="0" dirty="0" smtClean="0">
                <a:ln>
                  <a:noFill/>
                </a:ln>
                <a:solidFill>
                  <a:sysClr val="windowText" lastClr="000000"/>
                </a:solidFill>
                <a:effectLst/>
                <a:latin typeface="Times New Roman" pitchFamily="18" charset="0"/>
                <a:cs typeface="Times New Roman" pitchFamily="18" charset="0"/>
              </a:rPr>
              <a:t> Provide a rich responsive environment for learning </a:t>
            </a:r>
          </a:p>
          <a:p>
            <a:pPr marL="0" marR="0" lvl="0" indent="0" algn="just" defTabSz="914400" rtl="0" eaLnBrk="0" fontAlgn="base" latinLnBrk="0" hangingPunct="0">
              <a:lnSpc>
                <a:spcPct val="100000"/>
              </a:lnSpc>
              <a:spcBef>
                <a:spcPct val="0"/>
              </a:spcBef>
              <a:spcAft>
                <a:spcPct val="0"/>
              </a:spcAft>
              <a:buClrTx/>
              <a:buSzTx/>
              <a:buFont typeface="Arial" pitchFamily="34" charset="0"/>
              <a:buChar char="•"/>
              <a:tabLst/>
            </a:pPr>
            <a:r>
              <a:rPr kumimoji="0" lang="ar-SA" sz="2400" b="0" i="0" u="none" strike="noStrike" cap="none" normalizeH="0" baseline="0" dirty="0" smtClean="0">
                <a:ln>
                  <a:noFill/>
                </a:ln>
                <a:solidFill>
                  <a:sysClr val="windowText" lastClr="000000"/>
                </a:solidFill>
                <a:effectLst/>
                <a:latin typeface="Times New Roman" pitchFamily="18" charset="0"/>
                <a:cs typeface="Times New Roman" pitchFamily="18" charset="0"/>
              </a:rPr>
              <a:t> Pay attention to learners' developmental readiness and sequence </a:t>
            </a:r>
          </a:p>
          <a:p>
            <a:pPr marL="0" marR="0" lvl="0" indent="0" algn="just" defTabSz="914400" rtl="0" eaLnBrk="0" fontAlgn="base" latinLnBrk="0" hangingPunct="0">
              <a:lnSpc>
                <a:spcPct val="100000"/>
              </a:lnSpc>
              <a:spcBef>
                <a:spcPct val="0"/>
              </a:spcBef>
              <a:spcAft>
                <a:spcPct val="0"/>
              </a:spcAft>
              <a:buClrTx/>
              <a:buSzTx/>
              <a:buFont typeface="Arial" pitchFamily="34" charset="0"/>
              <a:buChar char="•"/>
              <a:tabLst/>
            </a:pPr>
            <a:r>
              <a:rPr kumimoji="0" lang="ar-SA" sz="2400" b="0" i="0" u="none" strike="noStrike" cap="none" normalizeH="0" baseline="0" dirty="0" smtClean="0">
                <a:ln>
                  <a:noFill/>
                </a:ln>
                <a:solidFill>
                  <a:sysClr val="windowText" lastClr="000000"/>
                </a:solidFill>
                <a:effectLst/>
                <a:latin typeface="Times New Roman" pitchFamily="18" charset="0"/>
                <a:cs typeface="Times New Roman" pitchFamily="18" charset="0"/>
              </a:rPr>
              <a:t> Be the kind of learner you would have them be</a:t>
            </a:r>
            <a:r>
              <a:rPr kumimoji="0" lang="en-US" sz="2400" b="0" i="0" u="none" strike="noStrike" cap="none" normalizeH="0" baseline="0" dirty="0" smtClean="0">
                <a:ln>
                  <a:noFill/>
                </a:ln>
                <a:solidFill>
                  <a:sysClr val="windowText" lastClr="000000"/>
                </a:solidFill>
                <a:effectLst/>
                <a:latin typeface="Times New Roman" pitchFamily="18" charset="0"/>
                <a:cs typeface="Times New Roman" pitchFamily="18" charset="0"/>
              </a:rPr>
              <a:t> learn </a:t>
            </a:r>
            <a:endParaRPr kumimoji="0" lang="ar-SA" sz="2400" b="0" i="0" u="none" strike="noStrike" cap="none" normalizeH="0" baseline="0" dirty="0" smtClean="0">
              <a:ln>
                <a:noFill/>
              </a:ln>
              <a:solidFill>
                <a:sysClr val="windowText" lastClr="000000"/>
              </a:solidFill>
              <a:effectLst/>
              <a:latin typeface="Times New Roman" pitchFamily="18" charset="0"/>
              <a:cs typeface="Times New Roman" pitchFamily="18" charset="0"/>
            </a:endParaRPr>
          </a:p>
        </p:txBody>
      </p:sp>
      <p:pic>
        <p:nvPicPr>
          <p:cNvPr id="827394" name="Picture 2" descr="http://www.fsu.edu/%7Eadult-ed/jenny/arrowup.gif">
            <a:hlinkClick r:id="rId3"/>
          </p:cNvPr>
          <p:cNvPicPr>
            <a:picLocks noChangeAspect="1" noChangeArrowheads="1"/>
          </p:cNvPicPr>
          <p:nvPr/>
        </p:nvPicPr>
        <p:blipFill>
          <a:blip r:embed="rId4" cstate="print"/>
          <a:srcRect/>
          <a:stretch>
            <a:fillRect/>
          </a:stretch>
        </p:blipFill>
        <p:spPr bwMode="auto">
          <a:xfrm>
            <a:off x="130175" y="2519363"/>
            <a:ext cx="285750" cy="276225"/>
          </a:xfrm>
          <a:prstGeom prst="rect">
            <a:avLst/>
          </a:prstGeom>
          <a:noFill/>
        </p:spPr>
      </p:pic>
      <p:sp>
        <p:nvSpPr>
          <p:cNvPr id="9" name="مستطيل 8"/>
          <p:cNvSpPr/>
          <p:nvPr/>
        </p:nvSpPr>
        <p:spPr>
          <a:xfrm>
            <a:off x="285720" y="0"/>
            <a:ext cx="8572528"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lgn="just" rtl="0"/>
            <a:r>
              <a:rPr lang="ar-SA" b="1" dirty="0" smtClean="0">
                <a:latin typeface="Rockwell" pitchFamily="18" charset="0"/>
              </a:rPr>
              <a:t>H</a:t>
            </a:r>
            <a:r>
              <a:rPr lang="ar-SA" b="1" dirty="0" smtClean="0" bmk="">
                <a:latin typeface="Rockwell" pitchFamily="18" charset="0"/>
              </a:rPr>
              <a:t>ow  We Can Become  </a:t>
            </a:r>
            <a:r>
              <a:rPr lang="ar-SA" b="1" dirty="0" smtClean="0">
                <a:latin typeface="Rockwell" pitchFamily="18" charset="0"/>
              </a:rPr>
              <a:t>More Intelligent Learners and Teacher</a:t>
            </a:r>
            <a:r>
              <a:rPr lang="en-US" b="1" dirty="0" smtClean="0">
                <a:latin typeface="Rockwell" pitchFamily="18" charset="0"/>
              </a:rPr>
              <a:t>s &amp; HE !! ? </a:t>
            </a:r>
            <a:r>
              <a:rPr lang="ar-SA" b="1" dirty="0" smtClean="0">
                <a:latin typeface="Rockwell" pitchFamily="18" charset="0"/>
              </a:rPr>
              <a:t>  </a:t>
            </a:r>
            <a:endParaRPr lang="ar-SA" sz="1400" dirty="0" smtClean="0">
              <a:latin typeface="Rockwell" pitchFamily="18" charset="0"/>
            </a:endParaRPr>
          </a:p>
        </p:txBody>
      </p:sp>
      <p:sp>
        <p:nvSpPr>
          <p:cNvPr id="8" name="مستطيل 7"/>
          <p:cNvSpPr/>
          <p:nvPr/>
        </p:nvSpPr>
        <p:spPr>
          <a:xfrm>
            <a:off x="142844" y="428604"/>
            <a:ext cx="8501090" cy="338554"/>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lvl="0" algn="l" rtl="0" eaLnBrk="0" hangingPunct="0"/>
            <a:r>
              <a:rPr lang="ar-SA" sz="1600" b="1" dirty="0" smtClean="0">
                <a:latin typeface="+mj-lt"/>
                <a:cs typeface="Times New Roman" pitchFamily="18" charset="0"/>
              </a:rPr>
              <a:t>What We Can Do as Teacher</a:t>
            </a:r>
            <a:r>
              <a:rPr lang="en-US" sz="1600" b="1" dirty="0" smtClean="0">
                <a:latin typeface="+mj-lt"/>
                <a:cs typeface="Times New Roman" pitchFamily="18" charset="0"/>
              </a:rPr>
              <a:t>s\ HE to</a:t>
            </a:r>
            <a:r>
              <a:rPr lang="ar-SA" sz="1600" b="1" dirty="0" smtClean="0">
                <a:latin typeface="+mj-lt"/>
                <a:cs typeface="Times New Roman" pitchFamily="18" charset="0"/>
              </a:rPr>
              <a:t> Promote Intelligent Behavior:</a:t>
            </a:r>
          </a:p>
        </p:txBody>
      </p:sp>
      <p:pic>
        <p:nvPicPr>
          <p:cNvPr id="10" name="Picture 12" descr="http://4.bp.blogspot.com/-M8FLIE3I3qA/UF-44QdQBNI/AAAAAAAACTs/-zT4dbPBxLA/s1600/youDontKnowYouDontKnow.png"/>
          <p:cNvPicPr>
            <a:picLocks noChangeAspect="1" noChangeArrowheads="1"/>
          </p:cNvPicPr>
          <p:nvPr/>
        </p:nvPicPr>
        <p:blipFill>
          <a:blip r:embed="rId5" cstate="print"/>
          <a:srcRect/>
          <a:stretch>
            <a:fillRect/>
          </a:stretch>
        </p:blipFill>
        <p:spPr bwMode="auto">
          <a:xfrm>
            <a:off x="357158" y="4286256"/>
            <a:ext cx="8501122" cy="2571744"/>
          </a:xfrm>
          <a:prstGeom prst="rect">
            <a:avLst/>
          </a:prstGeom>
          <a:noFill/>
        </p:spPr>
      </p:pic>
      <p:sp>
        <p:nvSpPr>
          <p:cNvPr id="11" name="مستطيل 10"/>
          <p:cNvSpPr/>
          <p:nvPr/>
        </p:nvSpPr>
        <p:spPr>
          <a:xfrm>
            <a:off x="214282" y="3929066"/>
            <a:ext cx="8786842" cy="30777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en-US" sz="1400" dirty="0" smtClean="0">
                <a:latin typeface="+mj-lt"/>
              </a:rPr>
              <a:t>FINALLY REMEMER To Know That You Don’t Know A Lot –  Be Aware – Ready &amp; Willing  </a:t>
            </a:r>
            <a:endParaRPr lang="ar-SA" sz="1400" dirty="0">
              <a:latin typeface="+mj-lt"/>
            </a:endParaRPr>
          </a:p>
        </p:txBody>
      </p:sp>
    </p:spTree>
  </p:cSld>
  <p:clrMapOvr>
    <a:masterClrMapping/>
  </p:clrMapOvr>
  <p:transition>
    <p:push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a:xfrm>
            <a:off x="0" y="6530953"/>
            <a:ext cx="1901825" cy="327047"/>
          </a:xfrm>
        </p:spPr>
        <p:txBody>
          <a:bodyPr/>
          <a:lstStyle/>
          <a:p>
            <a:pPr>
              <a:defRPr/>
            </a:pPr>
            <a:r>
              <a:rPr lang="ar-SA" smtClean="0"/>
              <a:t>JohaliMoHE2017</a:t>
            </a:r>
            <a:endParaRPr lang="en-US" dirty="0"/>
          </a:p>
        </p:txBody>
      </p:sp>
      <p:sp>
        <p:nvSpPr>
          <p:cNvPr id="5" name="عنصر نائب للتذييل 4"/>
          <p:cNvSpPr>
            <a:spLocks noGrp="1"/>
          </p:cNvSpPr>
          <p:nvPr>
            <p:ph type="ftr" sz="quarter" idx="11"/>
          </p:nvPr>
        </p:nvSpPr>
        <p:spPr>
          <a:xfrm>
            <a:off x="3429000" y="6494507"/>
            <a:ext cx="2895600" cy="363517"/>
          </a:xfrm>
        </p:spPr>
        <p:txBody>
          <a:bodyPr/>
          <a:lstStyle/>
          <a:p>
            <a:pPr>
              <a:defRPr/>
            </a:pPr>
            <a:r>
              <a:rPr lang="en-US" smtClean="0"/>
              <a:t>CHS385</a:t>
            </a:r>
            <a:endParaRPr lang="en-US" dirty="0"/>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37</a:t>
            </a:fld>
            <a:endParaRPr lang="en-US"/>
          </a:p>
        </p:txBody>
      </p:sp>
      <p:sp>
        <p:nvSpPr>
          <p:cNvPr id="7" name="مستطيل 6"/>
          <p:cNvSpPr/>
          <p:nvPr/>
        </p:nvSpPr>
        <p:spPr>
          <a:xfrm>
            <a:off x="0" y="2928934"/>
            <a:ext cx="5000660" cy="369332"/>
          </a:xfrm>
          <a:prstGeom prst="rect">
            <a:avLst/>
          </a:prstGeom>
        </p:spPr>
        <p:txBody>
          <a:bodyPr wrap="square">
            <a:spAutoFit/>
          </a:bodyPr>
          <a:lstStyle/>
          <a:p>
            <a:pPr algn="l" rtl="0"/>
            <a:r>
              <a:rPr lang="en-US" dirty="0" smtClean="0"/>
              <a:t>http://www.knowledgepassion.com/swift.html</a:t>
            </a:r>
            <a:endParaRPr lang="ar-SA" dirty="0"/>
          </a:p>
        </p:txBody>
      </p:sp>
      <p:pic>
        <p:nvPicPr>
          <p:cNvPr id="637954" name="Picture 2" descr="KnowledgePassion"/>
          <p:cNvPicPr>
            <a:picLocks noChangeAspect="1" noChangeArrowheads="1"/>
          </p:cNvPicPr>
          <p:nvPr/>
        </p:nvPicPr>
        <p:blipFill>
          <a:blip r:embed="rId3" cstate="print"/>
          <a:srcRect/>
          <a:stretch>
            <a:fillRect/>
          </a:stretch>
        </p:blipFill>
        <p:spPr bwMode="auto">
          <a:xfrm>
            <a:off x="428596" y="2643182"/>
            <a:ext cx="3071834" cy="357190"/>
          </a:xfrm>
          <a:prstGeom prst="rect">
            <a:avLst/>
          </a:prstGeom>
          <a:noFill/>
        </p:spPr>
      </p:pic>
      <p:sp>
        <p:nvSpPr>
          <p:cNvPr id="9" name="مستطيل 8"/>
          <p:cNvSpPr/>
          <p:nvPr/>
        </p:nvSpPr>
        <p:spPr>
          <a:xfrm>
            <a:off x="0" y="3286124"/>
            <a:ext cx="6072230" cy="369332"/>
          </a:xfrm>
          <a:prstGeom prst="rect">
            <a:avLst/>
          </a:prstGeom>
        </p:spPr>
        <p:txBody>
          <a:bodyPr wrap="square">
            <a:spAutoFit/>
          </a:bodyPr>
          <a:lstStyle/>
          <a:p>
            <a:pPr algn="l" rtl="0"/>
            <a:r>
              <a:rPr lang="en-US" dirty="0" smtClean="0"/>
              <a:t>http://www.knowledgepassion.com/milo-process.html</a:t>
            </a:r>
            <a:endParaRPr lang="ar-SA" dirty="0"/>
          </a:p>
        </p:txBody>
      </p:sp>
      <p:pic>
        <p:nvPicPr>
          <p:cNvPr id="637956" name="Picture 4" descr="slide-1"/>
          <p:cNvPicPr>
            <a:picLocks noChangeAspect="1" noChangeArrowheads="1"/>
          </p:cNvPicPr>
          <p:nvPr/>
        </p:nvPicPr>
        <p:blipFill>
          <a:blip r:embed="rId4" cstate="print"/>
          <a:srcRect/>
          <a:stretch>
            <a:fillRect/>
          </a:stretch>
        </p:blipFill>
        <p:spPr bwMode="auto">
          <a:xfrm>
            <a:off x="6715140" y="642918"/>
            <a:ext cx="2120942" cy="2056509"/>
          </a:xfrm>
          <a:prstGeom prst="rect">
            <a:avLst/>
          </a:prstGeom>
          <a:noFill/>
        </p:spPr>
      </p:pic>
      <p:sp>
        <p:nvSpPr>
          <p:cNvPr id="11" name="مستطيل 10"/>
          <p:cNvSpPr/>
          <p:nvPr/>
        </p:nvSpPr>
        <p:spPr>
          <a:xfrm>
            <a:off x="142844" y="440462"/>
            <a:ext cx="5715040" cy="163121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2000" dirty="0" smtClean="0"/>
              <a:t>Knowledge; education; erudition; scholarship; culture; wisdom; study; be taught; be trained; become skilled at; gain knowledge of; find out; hear; discover; realize; ascertain; gather; understand…… </a:t>
            </a:r>
            <a:endParaRPr lang="ar-SA" sz="2000" dirty="0"/>
          </a:p>
        </p:txBody>
      </p:sp>
      <p:pic>
        <p:nvPicPr>
          <p:cNvPr id="637958" name="Picture 6" descr="slide-5"/>
          <p:cNvPicPr>
            <a:picLocks noChangeAspect="1" noChangeArrowheads="1"/>
          </p:cNvPicPr>
          <p:nvPr/>
        </p:nvPicPr>
        <p:blipFill>
          <a:blip r:embed="rId5" cstate="print"/>
          <a:srcRect l="16800" t="23760" r="11199" b="18159"/>
          <a:stretch>
            <a:fillRect/>
          </a:stretch>
        </p:blipFill>
        <p:spPr bwMode="auto">
          <a:xfrm>
            <a:off x="6858016" y="3571876"/>
            <a:ext cx="1714512" cy="1257309"/>
          </a:xfrm>
          <a:prstGeom prst="rect">
            <a:avLst/>
          </a:prstGeom>
          <a:noFill/>
        </p:spPr>
      </p:pic>
      <p:pic>
        <p:nvPicPr>
          <p:cNvPr id="637960" name="Picture 8" descr="slide-3"/>
          <p:cNvPicPr>
            <a:picLocks noChangeAspect="1" noChangeArrowheads="1"/>
          </p:cNvPicPr>
          <p:nvPr/>
        </p:nvPicPr>
        <p:blipFill>
          <a:blip r:embed="rId6" cstate="print"/>
          <a:srcRect l="4872" t="7407" r="4988" b="11111"/>
          <a:stretch>
            <a:fillRect/>
          </a:stretch>
        </p:blipFill>
        <p:spPr bwMode="auto">
          <a:xfrm>
            <a:off x="6929454" y="5353964"/>
            <a:ext cx="1928826" cy="1146870"/>
          </a:xfrm>
          <a:prstGeom prst="rect">
            <a:avLst/>
          </a:prstGeom>
          <a:noFill/>
        </p:spPr>
      </p:pic>
      <p:pic>
        <p:nvPicPr>
          <p:cNvPr id="637962" name="Picture 10" descr="SWIFT"/>
          <p:cNvPicPr>
            <a:picLocks noChangeAspect="1" noChangeArrowheads="1"/>
          </p:cNvPicPr>
          <p:nvPr/>
        </p:nvPicPr>
        <p:blipFill>
          <a:blip r:embed="rId7" cstate="print"/>
          <a:srcRect/>
          <a:stretch>
            <a:fillRect/>
          </a:stretch>
        </p:blipFill>
        <p:spPr bwMode="auto">
          <a:xfrm>
            <a:off x="7072330" y="357166"/>
            <a:ext cx="1431202" cy="285751"/>
          </a:xfrm>
          <a:prstGeom prst="rect">
            <a:avLst/>
          </a:prstGeom>
          <a:noFill/>
        </p:spPr>
      </p:pic>
      <p:sp>
        <p:nvSpPr>
          <p:cNvPr id="17" name="مستطيل 16"/>
          <p:cNvSpPr/>
          <p:nvPr/>
        </p:nvSpPr>
        <p:spPr>
          <a:xfrm>
            <a:off x="7286644" y="2916792"/>
            <a:ext cx="813043"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dirty="0" smtClean="0"/>
              <a:t>MILO </a:t>
            </a:r>
            <a:endParaRPr lang="ar-SA" dirty="0"/>
          </a:p>
        </p:txBody>
      </p:sp>
      <p:sp>
        <p:nvSpPr>
          <p:cNvPr id="18" name="مستطيل 17"/>
          <p:cNvSpPr/>
          <p:nvPr/>
        </p:nvSpPr>
        <p:spPr>
          <a:xfrm>
            <a:off x="7143768" y="4988494"/>
            <a:ext cx="1500198"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b="1" dirty="0" smtClean="0"/>
              <a:t>DIALOGUE </a:t>
            </a:r>
            <a:endParaRPr lang="ar-SA" b="1" dirty="0"/>
          </a:p>
        </p:txBody>
      </p:sp>
      <p:sp>
        <p:nvSpPr>
          <p:cNvPr id="19" name="مستطيل 18"/>
          <p:cNvSpPr/>
          <p:nvPr/>
        </p:nvSpPr>
        <p:spPr>
          <a:xfrm>
            <a:off x="6000760" y="3214686"/>
            <a:ext cx="3143240" cy="26161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sz="1100" dirty="0" smtClean="0">
                <a:hlinkClick r:id="rId8"/>
              </a:rPr>
              <a:t>Leadership </a:t>
            </a:r>
            <a:r>
              <a:rPr lang="en-US" sz="1100" dirty="0" err="1" smtClean="0">
                <a:hlinkClick r:id="rId8"/>
              </a:rPr>
              <a:t>Development</a:t>
            </a:r>
            <a:r>
              <a:rPr lang="en-US" sz="1100" i="1" dirty="0" err="1" smtClean="0"/>
              <a:t>T</a:t>
            </a:r>
            <a:r>
              <a:rPr lang="en-US" sz="1100" i="1" dirty="0" smtClean="0"/>
              <a:t> he MILO Process</a:t>
            </a:r>
            <a:endParaRPr lang="en-US" sz="1100" i="1" dirty="0"/>
          </a:p>
        </p:txBody>
      </p:sp>
      <p:sp>
        <p:nvSpPr>
          <p:cNvPr id="20" name="مستطيل 19"/>
          <p:cNvSpPr/>
          <p:nvPr/>
        </p:nvSpPr>
        <p:spPr>
          <a:xfrm>
            <a:off x="428596" y="2285992"/>
            <a:ext cx="4057585" cy="369332"/>
          </a:xfrm>
          <a:prstGeom prst="rect">
            <a:avLst/>
          </a:prstGeom>
        </p:spPr>
        <p:txBody>
          <a:bodyPr wrap="none">
            <a:spAutoFit/>
          </a:bodyPr>
          <a:lstStyle/>
          <a:p>
            <a:r>
              <a:rPr lang="en-US" dirty="0" smtClean="0"/>
              <a:t>http://www.stanford.edu/group/SLOW/</a:t>
            </a:r>
            <a:endParaRPr lang="ar-SA" dirty="0"/>
          </a:p>
        </p:txBody>
      </p:sp>
      <p:sp>
        <p:nvSpPr>
          <p:cNvPr id="21" name="مستطيل 20"/>
          <p:cNvSpPr/>
          <p:nvPr/>
        </p:nvSpPr>
        <p:spPr>
          <a:xfrm>
            <a:off x="714348" y="3714752"/>
            <a:ext cx="3516980"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en-US" b="1" dirty="0" smtClean="0"/>
              <a:t>Knowing and Not Knowing</a:t>
            </a:r>
            <a:endParaRPr lang="en-US" b="1" dirty="0"/>
          </a:p>
        </p:txBody>
      </p:sp>
      <p:sp>
        <p:nvSpPr>
          <p:cNvPr id="22" name="مستطيل 21"/>
          <p:cNvSpPr/>
          <p:nvPr/>
        </p:nvSpPr>
        <p:spPr>
          <a:xfrm>
            <a:off x="0" y="4071942"/>
            <a:ext cx="4714908" cy="369332"/>
          </a:xfrm>
          <a:prstGeom prst="rect">
            <a:avLst/>
          </a:prstGeom>
        </p:spPr>
        <p:txBody>
          <a:bodyPr wrap="square">
            <a:spAutoFit/>
          </a:bodyPr>
          <a:lstStyle/>
          <a:p>
            <a:r>
              <a:rPr lang="en-US" dirty="0" smtClean="0">
                <a:hlinkClick r:id="rId9"/>
              </a:rPr>
              <a:t>http://www.doceo.co.uk/tools/knowing.htm</a:t>
            </a:r>
            <a:r>
              <a:rPr lang="en-US" dirty="0" smtClean="0"/>
              <a:t> </a:t>
            </a:r>
            <a:endParaRPr lang="ar-SA" dirty="0"/>
          </a:p>
        </p:txBody>
      </p:sp>
      <p:sp>
        <p:nvSpPr>
          <p:cNvPr id="23" name="مستطيل 22"/>
          <p:cNvSpPr/>
          <p:nvPr/>
        </p:nvSpPr>
        <p:spPr>
          <a:xfrm>
            <a:off x="-71470" y="4357694"/>
            <a:ext cx="5357850" cy="369332"/>
          </a:xfrm>
          <a:prstGeom prst="rect">
            <a:avLst/>
          </a:prstGeom>
        </p:spPr>
        <p:txBody>
          <a:bodyPr wrap="square">
            <a:spAutoFit/>
          </a:bodyPr>
          <a:lstStyle/>
          <a:p>
            <a:pPr algn="l" rtl="0"/>
            <a:r>
              <a:rPr lang="en-US" dirty="0" smtClean="0"/>
              <a:t>http://wup-forum.com/viewtopic.php?f=35&amp;t=25914</a:t>
            </a:r>
            <a:endParaRPr lang="ar-SA" dirty="0"/>
          </a:p>
        </p:txBody>
      </p:sp>
      <p:pic>
        <p:nvPicPr>
          <p:cNvPr id="637964" name="Picture 12" descr="http://4.bp.blogspot.com/-M8FLIE3I3qA/UF-44QdQBNI/AAAAAAAACTs/-zT4dbPBxLA/s1600/youDontKnowYouDontKnow.png"/>
          <p:cNvPicPr>
            <a:picLocks noChangeAspect="1" noChangeArrowheads="1"/>
          </p:cNvPicPr>
          <p:nvPr/>
        </p:nvPicPr>
        <p:blipFill>
          <a:blip r:embed="rId10" cstate="print"/>
          <a:srcRect/>
          <a:stretch>
            <a:fillRect/>
          </a:stretch>
        </p:blipFill>
        <p:spPr bwMode="auto">
          <a:xfrm>
            <a:off x="1071538" y="5143512"/>
            <a:ext cx="3061574" cy="1263849"/>
          </a:xfrm>
          <a:prstGeom prst="rect">
            <a:avLst/>
          </a:prstGeom>
          <a:noFill/>
        </p:spPr>
      </p:pic>
      <p:pic>
        <p:nvPicPr>
          <p:cNvPr id="24" name="Picture 8" descr="slide-3"/>
          <p:cNvPicPr>
            <a:picLocks noChangeAspect="1" noChangeArrowheads="1"/>
          </p:cNvPicPr>
          <p:nvPr/>
        </p:nvPicPr>
        <p:blipFill>
          <a:blip r:embed="rId11" cstate="print"/>
          <a:srcRect l="4872" t="7407" r="4988" b="11111"/>
          <a:stretch>
            <a:fillRect/>
          </a:stretch>
        </p:blipFill>
        <p:spPr bwMode="auto">
          <a:xfrm>
            <a:off x="7500958" y="6429396"/>
            <a:ext cx="720833" cy="428604"/>
          </a:xfrm>
          <a:prstGeom prst="rect">
            <a:avLst/>
          </a:prstGeom>
          <a:noFill/>
        </p:spPr>
      </p:pic>
      <p:sp>
        <p:nvSpPr>
          <p:cNvPr id="26" name="مستطيل 25"/>
          <p:cNvSpPr/>
          <p:nvPr/>
        </p:nvSpPr>
        <p:spPr>
          <a:xfrm>
            <a:off x="285720" y="-71462"/>
            <a:ext cx="8572528" cy="33855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lgn="just" rtl="0"/>
            <a:r>
              <a:rPr lang="ar-SA" sz="1600" b="1" dirty="0" smtClean="0">
                <a:latin typeface="Rockwell" pitchFamily="18" charset="0"/>
              </a:rPr>
              <a:t>H</a:t>
            </a:r>
            <a:r>
              <a:rPr lang="ar-SA" sz="1600" b="1" dirty="0" smtClean="0" bmk="">
                <a:latin typeface="Rockwell" pitchFamily="18" charset="0"/>
              </a:rPr>
              <a:t>ow  We Can Become  </a:t>
            </a:r>
            <a:r>
              <a:rPr lang="ar-SA" sz="1600" b="1" dirty="0" smtClean="0">
                <a:latin typeface="Rockwell" pitchFamily="18" charset="0"/>
              </a:rPr>
              <a:t>More Intelligent Learners and Teacher</a:t>
            </a:r>
            <a:r>
              <a:rPr lang="en-US" sz="1600" b="1" dirty="0" smtClean="0">
                <a:latin typeface="Rockwell" pitchFamily="18" charset="0"/>
              </a:rPr>
              <a:t>s &amp; HE !! ? </a:t>
            </a:r>
            <a:r>
              <a:rPr lang="ar-SA" sz="1600" b="1" dirty="0" smtClean="0">
                <a:latin typeface="Rockwell" pitchFamily="18" charset="0"/>
              </a:rPr>
              <a:t>  </a:t>
            </a:r>
            <a:endParaRPr lang="ar-SA" sz="1200" dirty="0" smtClean="0">
              <a:latin typeface="Rockwell" pitchFamily="18" charset="0"/>
            </a:endParaRPr>
          </a:p>
        </p:txBody>
      </p:sp>
    </p:spTree>
  </p:cSld>
  <p:clrMapOvr>
    <a:masterClrMapping/>
  </p:clrMapOvr>
  <p:transition>
    <p:push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a:xfrm>
            <a:off x="3286116" y="6215082"/>
            <a:ext cx="2895600" cy="476250"/>
          </a:xfrm>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38</a:t>
            </a:fld>
            <a:endParaRPr lang="en-US"/>
          </a:p>
        </p:txBody>
      </p:sp>
      <p:sp>
        <p:nvSpPr>
          <p:cNvPr id="7" name="Rectangle 2050"/>
          <p:cNvSpPr txBox="1">
            <a:spLocks noChangeArrowheads="1"/>
          </p:cNvSpPr>
          <p:nvPr/>
        </p:nvSpPr>
        <p:spPr bwMode="auto">
          <a:xfrm>
            <a:off x="2214546" y="2500306"/>
            <a:ext cx="4071966" cy="714380"/>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0" cap="none" spc="0" normalizeH="0" baseline="0" noProof="0" dirty="0" smtClean="0">
                <a:ln>
                  <a:noFill/>
                </a:ln>
                <a:solidFill>
                  <a:schemeClr val="tx1"/>
                </a:solidFill>
                <a:uLnTx/>
                <a:uFillTx/>
                <a:latin typeface="+mj-lt"/>
                <a:ea typeface="+mj-ea"/>
                <a:cs typeface="+mj-cs"/>
              </a:rPr>
              <a:t>MOTIVATION</a:t>
            </a:r>
            <a:r>
              <a:rPr lang="en-US" sz="2000" b="1" kern="0" dirty="0" smtClean="0">
                <a:solidFill>
                  <a:schemeClr val="tx1"/>
                </a:solidFill>
                <a:latin typeface="+mj-lt"/>
                <a:ea typeface="+mj-ea"/>
                <a:cs typeface="+mj-cs"/>
              </a:rPr>
              <a:t> </a:t>
            </a:r>
            <a:r>
              <a:rPr kumimoji="0" lang="en-US" sz="2000" b="1" i="0" u="none" strike="noStrike" kern="0" cap="none" spc="0" normalizeH="0" noProof="0" dirty="0" smtClean="0">
                <a:ln>
                  <a:noFill/>
                </a:ln>
                <a:solidFill>
                  <a:schemeClr val="tx1"/>
                </a:solidFill>
                <a:uLnTx/>
                <a:uFillTx/>
                <a:latin typeface="+mj-lt"/>
                <a:ea typeface="+mj-ea"/>
                <a:cs typeface="+mj-cs"/>
              </a:rPr>
              <a:t> </a:t>
            </a:r>
          </a:p>
        </p:txBody>
      </p:sp>
      <p:sp>
        <p:nvSpPr>
          <p:cNvPr id="10" name="مستطيل 9"/>
          <p:cNvSpPr/>
          <p:nvPr/>
        </p:nvSpPr>
        <p:spPr>
          <a:xfrm>
            <a:off x="785786" y="4059800"/>
            <a:ext cx="7429552" cy="369332"/>
          </a:xfrm>
          <a:prstGeom prst="rect">
            <a:avLst/>
          </a:prstGeom>
        </p:spPr>
        <p:txBody>
          <a:bodyPr wrap="square">
            <a:spAutoFit/>
          </a:bodyPr>
          <a:lstStyle/>
          <a:p>
            <a:pPr algn="ctr" rtl="0"/>
            <a:r>
              <a:rPr lang="en-US" b="1" i="1" dirty="0" smtClean="0"/>
              <a:t>Just Remember Did You Learn Motivation ? Where – What ….!! </a:t>
            </a:r>
            <a:endParaRPr lang="ar-SA" b="1" i="1" dirty="0"/>
          </a:p>
        </p:txBody>
      </p:sp>
      <p:sp>
        <p:nvSpPr>
          <p:cNvPr id="11" name="مستطيل 10"/>
          <p:cNvSpPr/>
          <p:nvPr/>
        </p:nvSpPr>
        <p:spPr>
          <a:xfrm>
            <a:off x="1285852" y="5857892"/>
            <a:ext cx="6215074" cy="369332"/>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l" rtl="0"/>
            <a:r>
              <a:rPr lang="en-US" dirty="0" smtClean="0"/>
              <a:t>http://www.slideshare.net/rmullenger/motivation-models</a:t>
            </a:r>
            <a:endParaRPr lang="ar-SA" dirty="0"/>
          </a:p>
        </p:txBody>
      </p:sp>
      <p:sp>
        <p:nvSpPr>
          <p:cNvPr id="12" name="مستطيل 11"/>
          <p:cNvSpPr/>
          <p:nvPr/>
        </p:nvSpPr>
        <p:spPr>
          <a:xfrm>
            <a:off x="571472" y="5429264"/>
            <a:ext cx="7858148" cy="338554"/>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rtl="0"/>
            <a:r>
              <a:rPr lang="en-US" sz="1600" dirty="0" smtClean="0">
                <a:hlinkClick r:id="rId3"/>
              </a:rPr>
              <a:t>http://www.businessdictionary.com/definition/theory-X-and-theory-Y.html</a:t>
            </a:r>
            <a:r>
              <a:rPr lang="en-US" sz="1600" dirty="0" smtClean="0"/>
              <a:t> </a:t>
            </a:r>
            <a:endParaRPr lang="ar-SA" sz="1600" dirty="0"/>
          </a:p>
        </p:txBody>
      </p:sp>
      <p:sp>
        <p:nvSpPr>
          <p:cNvPr id="9" name="مستطيل 8"/>
          <p:cNvSpPr/>
          <p:nvPr/>
        </p:nvSpPr>
        <p:spPr>
          <a:xfrm>
            <a:off x="3857620" y="3416858"/>
            <a:ext cx="723275"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b="1" kern="0" dirty="0" smtClean="0"/>
              <a:t>WHY</a:t>
            </a:r>
            <a:endParaRPr lang="ar-SA" dirty="0"/>
          </a:p>
        </p:txBody>
      </p:sp>
      <p:sp>
        <p:nvSpPr>
          <p:cNvPr id="13" name="مستطيل 12"/>
          <p:cNvSpPr/>
          <p:nvPr/>
        </p:nvSpPr>
        <p:spPr>
          <a:xfrm>
            <a:off x="2071670" y="642918"/>
            <a:ext cx="4572032" cy="1384995"/>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2800" b="1" dirty="0" smtClean="0">
                <a:latin typeface="Arial Black" pitchFamily="34" charset="0"/>
              </a:rPr>
              <a:t>Motives and Barriers  To  </a:t>
            </a:r>
          </a:p>
          <a:p>
            <a:pPr algn="ctr"/>
            <a:r>
              <a:rPr lang="en-US" sz="2800" b="1" dirty="0" smtClean="0">
                <a:latin typeface="Arial Black" pitchFamily="34" charset="0"/>
              </a:rPr>
              <a:t>Learning</a:t>
            </a:r>
            <a:endParaRPr lang="en-US" sz="2800" b="1" dirty="0">
              <a:latin typeface="Arial Black" pitchFamily="34" charset="0"/>
            </a:endParaRPr>
          </a:p>
        </p:txBody>
      </p:sp>
    </p:spTree>
  </p:cSld>
  <p:clrMapOvr>
    <a:masterClrMapping/>
  </p:clrMapOvr>
  <p:transition>
    <p:push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2071670" y="142876"/>
            <a:ext cx="4913317" cy="928670"/>
          </a:xfrm>
        </p:spPr>
        <p:style>
          <a:lnRef idx="2">
            <a:schemeClr val="dk1"/>
          </a:lnRef>
          <a:fillRef idx="1">
            <a:schemeClr val="lt1"/>
          </a:fillRef>
          <a:effectRef idx="0">
            <a:schemeClr val="dk1"/>
          </a:effectRef>
          <a:fontRef idx="minor">
            <a:schemeClr val="dk1"/>
          </a:fontRef>
        </p:style>
        <p:txBody>
          <a:bodyPr/>
          <a:lstStyle/>
          <a:p>
            <a:pPr algn="ctr" rtl="0"/>
            <a:r>
              <a:rPr lang="en-US" sz="2400" dirty="0" smtClean="0"/>
              <a:t>WHY  </a:t>
            </a:r>
            <a:br>
              <a:rPr lang="en-US" sz="2400" dirty="0" smtClean="0"/>
            </a:br>
            <a:r>
              <a:rPr lang="en-US" sz="2400" dirty="0" smtClean="0"/>
              <a:t>Teaching – Learning </a:t>
            </a:r>
          </a:p>
        </p:txBody>
      </p:sp>
      <p:sp>
        <p:nvSpPr>
          <p:cNvPr id="26627" name="Content Placeholder 3"/>
          <p:cNvSpPr>
            <a:spLocks noGrp="1"/>
          </p:cNvSpPr>
          <p:nvPr>
            <p:ph idx="1"/>
          </p:nvPr>
        </p:nvSpPr>
        <p:spPr>
          <a:xfrm>
            <a:off x="357158" y="1500174"/>
            <a:ext cx="8229600" cy="4714908"/>
          </a:xfrm>
        </p:spPr>
        <p:txBody>
          <a:bodyPr/>
          <a:lstStyle/>
          <a:p>
            <a:pPr algn="just" rtl="0"/>
            <a:r>
              <a:rPr lang="en-US" sz="2000" b="1" i="1" dirty="0" smtClean="0">
                <a:effectLst/>
              </a:rPr>
              <a:t>To provide an introduction to the “Spirit of M”</a:t>
            </a:r>
          </a:p>
          <a:p>
            <a:pPr algn="just" rtl="0"/>
            <a:r>
              <a:rPr lang="en-US" sz="2000" b="1" i="1" dirty="0" smtClean="0">
                <a:effectLst/>
              </a:rPr>
              <a:t>To learn about “M principles to use with individuals on behavior change</a:t>
            </a:r>
          </a:p>
          <a:p>
            <a:pPr algn="just" rtl="0"/>
            <a:r>
              <a:rPr lang="en-US" sz="2000" b="1" i="1" dirty="0" smtClean="0">
                <a:effectLst/>
              </a:rPr>
              <a:t>To assess motivation for readiness to change</a:t>
            </a:r>
          </a:p>
          <a:p>
            <a:pPr algn="just" rtl="0"/>
            <a:r>
              <a:rPr lang="en-US" sz="2000" b="1" i="1" dirty="0" smtClean="0">
                <a:effectLst/>
              </a:rPr>
              <a:t>To provide a foundation to build skills</a:t>
            </a:r>
          </a:p>
        </p:txBody>
      </p:sp>
      <p:pic>
        <p:nvPicPr>
          <p:cNvPr id="26628" name="Picture 3" descr="C:\Documents and Settings\nancy.BRIDGEWAYINC\Local Settings\Temporary Internet Files\Content.IE5\FOVGSFT4\MM900300539[1].gif"/>
          <p:cNvPicPr>
            <a:picLocks noChangeAspect="1" noChangeArrowheads="1" noCrop="1"/>
          </p:cNvPicPr>
          <p:nvPr/>
        </p:nvPicPr>
        <p:blipFill>
          <a:blip r:embed="rId3" cstate="print"/>
          <a:srcRect/>
          <a:stretch>
            <a:fillRect/>
          </a:stretch>
        </p:blipFill>
        <p:spPr bwMode="auto">
          <a:xfrm>
            <a:off x="2643174" y="3429000"/>
            <a:ext cx="3333752" cy="1916907"/>
          </a:xfrm>
          <a:prstGeom prst="rect">
            <a:avLst/>
          </a:prstGeom>
          <a:noFill/>
          <a:ln w="9525">
            <a:noFill/>
            <a:miter lim="800000"/>
            <a:headEnd/>
            <a:tailEnd/>
          </a:ln>
        </p:spPr>
      </p:pic>
      <p:sp>
        <p:nvSpPr>
          <p:cNvPr id="5" name="مستطيل 4"/>
          <p:cNvSpPr/>
          <p:nvPr/>
        </p:nvSpPr>
        <p:spPr>
          <a:xfrm>
            <a:off x="71406" y="5917188"/>
            <a:ext cx="9144064" cy="369332"/>
          </a:xfrm>
          <a:prstGeom prst="rect">
            <a:avLst/>
          </a:prstGeom>
        </p:spPr>
        <p:txBody>
          <a:bodyPr wrap="square">
            <a:spAutoFit/>
          </a:bodyPr>
          <a:lstStyle/>
          <a:p>
            <a:pPr algn="l" rtl="0"/>
            <a:r>
              <a:rPr lang="en-US" b="1" i="1" dirty="0" smtClean="0"/>
              <a:t>M = Motivators who – how Motivation Success = People the Students &amp; Patients    </a:t>
            </a:r>
            <a:endParaRPr lang="ar-SA" dirty="0"/>
          </a:p>
        </p:txBody>
      </p:sp>
      <p:sp>
        <p:nvSpPr>
          <p:cNvPr id="7" name="عنصر نائب للتاريخ 6"/>
          <p:cNvSpPr>
            <a:spLocks noGrp="1"/>
          </p:cNvSpPr>
          <p:nvPr>
            <p:ph type="dt" sz="half" idx="10"/>
          </p:nvPr>
        </p:nvSpPr>
        <p:spPr>
          <a:xfrm>
            <a:off x="0" y="6357958"/>
            <a:ext cx="1901825" cy="327047"/>
          </a:xfrm>
        </p:spPr>
        <p:txBody>
          <a:bodyPr/>
          <a:lstStyle/>
          <a:p>
            <a:pPr>
              <a:defRPr/>
            </a:pPr>
            <a:r>
              <a:rPr lang="ar-SA" smtClean="0"/>
              <a:t>JohaliMoHE2017</a:t>
            </a:r>
            <a:endParaRPr lang="en-US" dirty="0"/>
          </a:p>
        </p:txBody>
      </p:sp>
      <p:sp>
        <p:nvSpPr>
          <p:cNvPr id="8" name="عنصر نائب لرقم الشريحة 7"/>
          <p:cNvSpPr>
            <a:spLocks noGrp="1"/>
          </p:cNvSpPr>
          <p:nvPr>
            <p:ph type="sldNum" sz="quarter" idx="12"/>
          </p:nvPr>
        </p:nvSpPr>
        <p:spPr>
          <a:xfrm>
            <a:off x="6937375" y="6245225"/>
            <a:ext cx="1901825" cy="255609"/>
          </a:xfrm>
        </p:spPr>
        <p:txBody>
          <a:bodyPr/>
          <a:lstStyle/>
          <a:p>
            <a:pPr>
              <a:defRPr/>
            </a:pPr>
            <a:fld id="{978C93D2-0CD3-44E6-B74B-98515F7048D2}" type="slidenum">
              <a:rPr lang="ar-SA" smtClean="0"/>
              <a:pPr>
                <a:defRPr/>
              </a:pPr>
              <a:t>39</a:t>
            </a:fld>
            <a:endParaRPr lang="en-US" dirty="0"/>
          </a:p>
        </p:txBody>
      </p:sp>
      <p:sp>
        <p:nvSpPr>
          <p:cNvPr id="9" name="عنصر نائب للتذييل 8"/>
          <p:cNvSpPr>
            <a:spLocks noGrp="1"/>
          </p:cNvSpPr>
          <p:nvPr>
            <p:ph type="ftr" sz="quarter" idx="11"/>
          </p:nvPr>
        </p:nvSpPr>
        <p:spPr>
          <a:xfrm>
            <a:off x="3428992" y="6381750"/>
            <a:ext cx="2895600" cy="476250"/>
          </a:xfrm>
        </p:spPr>
        <p:txBody>
          <a:bodyPr/>
          <a:lstStyle/>
          <a:p>
            <a:pPr>
              <a:defRPr/>
            </a:pPr>
            <a:r>
              <a:rPr lang="en-US" smtClean="0"/>
              <a:t>CHS385</a:t>
            </a:r>
            <a:endParaRPr lang="en-US" dirty="0"/>
          </a:p>
        </p:txBody>
      </p:sp>
      <p:sp>
        <p:nvSpPr>
          <p:cNvPr id="10" name="مستطيل 9"/>
          <p:cNvSpPr/>
          <p:nvPr/>
        </p:nvSpPr>
        <p:spPr>
          <a:xfrm>
            <a:off x="2643174" y="5357826"/>
            <a:ext cx="3360984" cy="369332"/>
          </a:xfrm>
          <a:prstGeom prst="rect">
            <a:avLst/>
          </a:prstGeom>
        </p:spPr>
        <p:txBody>
          <a:bodyPr wrap="none">
            <a:spAutoFit/>
          </a:bodyPr>
          <a:lstStyle/>
          <a:p>
            <a:r>
              <a:rPr lang="en-US" i="1" dirty="0" smtClean="0"/>
              <a:t>Spirit of Team Assure Success </a:t>
            </a:r>
            <a:endParaRPr lang="ar-SA" i="1" dirty="0"/>
          </a:p>
        </p:txBody>
      </p:sp>
    </p:spTree>
  </p:cSld>
  <p:clrMapOvr>
    <a:masterClrMapping/>
  </p:clrMapOvr>
  <p:transition>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JohaliMoHE2017</a:t>
            </a:r>
            <a:endParaRPr lang="en-US" dirty="0"/>
          </a:p>
        </p:txBody>
      </p:sp>
      <p:sp>
        <p:nvSpPr>
          <p:cNvPr id="5" name="عنصر نائب للتذييل 4"/>
          <p:cNvSpPr>
            <a:spLocks noGrp="1"/>
          </p:cNvSpPr>
          <p:nvPr>
            <p:ph type="ftr" sz="quarter" idx="11"/>
          </p:nvPr>
        </p:nvSpPr>
        <p:spPr/>
        <p:txBody>
          <a:bodyPr/>
          <a:lstStyle/>
          <a:p>
            <a:pPr>
              <a:defRPr/>
            </a:pPr>
            <a:r>
              <a:rPr lang="en-US" smtClean="0"/>
              <a:t>CHS385</a:t>
            </a:r>
            <a:endParaRPr lang="en-US" dirty="0"/>
          </a:p>
        </p:txBody>
      </p:sp>
      <p:sp>
        <p:nvSpPr>
          <p:cNvPr id="6" name="عنصر نائب لرقم الشريحة 5"/>
          <p:cNvSpPr>
            <a:spLocks noGrp="1"/>
          </p:cNvSpPr>
          <p:nvPr>
            <p:ph type="sldNum" sz="quarter" idx="12"/>
          </p:nvPr>
        </p:nvSpPr>
        <p:spPr/>
        <p:txBody>
          <a:bodyPr/>
          <a:lstStyle/>
          <a:p>
            <a:pPr>
              <a:defRPr/>
            </a:pPr>
            <a:fld id="{D11BAD0F-05EA-4336-98EF-ED34712A5752}" type="slidenum">
              <a:rPr lang="ar-SA"/>
              <a:pPr>
                <a:defRPr/>
              </a:pPr>
              <a:t>4</a:t>
            </a:fld>
            <a:endParaRPr lang="en-US"/>
          </a:p>
        </p:txBody>
      </p:sp>
      <p:sp>
        <p:nvSpPr>
          <p:cNvPr id="178178" name="Rectangle 2"/>
          <p:cNvSpPr>
            <a:spLocks noGrp="1" noRot="1" noChangeArrowheads="1"/>
          </p:cNvSpPr>
          <p:nvPr>
            <p:ph type="title"/>
          </p:nvPr>
        </p:nvSpPr>
        <p:spPr>
          <a:xfrm>
            <a:off x="1571604" y="214290"/>
            <a:ext cx="5857916" cy="357190"/>
          </a:xfrm>
        </p:spPr>
        <p:txBody>
          <a:bodyPr/>
          <a:lstStyle/>
          <a:p>
            <a:pPr algn="ctr" eaLnBrk="1" hangingPunct="1">
              <a:defRPr/>
            </a:pPr>
            <a:r>
              <a:rPr lang="en-US" sz="2000" b="0" dirty="0" smtClean="0"/>
              <a:t>CHS385 Promotion – Vision- Mission </a:t>
            </a:r>
          </a:p>
        </p:txBody>
      </p:sp>
      <p:sp>
        <p:nvSpPr>
          <p:cNvPr id="7" name="عنصر نائب للمحتوى 6"/>
          <p:cNvSpPr>
            <a:spLocks noGrp="1"/>
          </p:cNvSpPr>
          <p:nvPr>
            <p:ph idx="1"/>
          </p:nvPr>
        </p:nvSpPr>
        <p:spPr>
          <a:xfrm>
            <a:off x="642910" y="785794"/>
            <a:ext cx="8007350" cy="5429288"/>
          </a:xfrm>
        </p:spPr>
        <p:style>
          <a:lnRef idx="2">
            <a:schemeClr val="accent2"/>
          </a:lnRef>
          <a:fillRef idx="1">
            <a:schemeClr val="lt1"/>
          </a:fillRef>
          <a:effectRef idx="0">
            <a:schemeClr val="accent2"/>
          </a:effectRef>
          <a:fontRef idx="minor">
            <a:schemeClr val="dk1"/>
          </a:fontRef>
        </p:style>
        <p:txBody>
          <a:bodyPr/>
          <a:lstStyle/>
          <a:p>
            <a:pPr marL="169863" indent="271463" algn="just" rtl="0">
              <a:buNone/>
            </a:pPr>
            <a:r>
              <a:rPr lang="en-US" sz="2400" i="1" dirty="0" smtClean="0">
                <a:effectLst/>
              </a:rPr>
              <a:t>From CHS282 – CHS382, you have probe HE, philosophy, theories…..learn how to write  meaningful heath education objectives.</a:t>
            </a:r>
          </a:p>
          <a:p>
            <a:pPr marL="169863" indent="271463" algn="just" rtl="0">
              <a:buNone/>
            </a:pPr>
            <a:endParaRPr lang="en-US" sz="2400" i="1" dirty="0" smtClean="0">
              <a:effectLst/>
            </a:endParaRPr>
          </a:p>
          <a:p>
            <a:pPr marL="169863" indent="271463" algn="just" rtl="0">
              <a:buNone/>
            </a:pPr>
            <a:r>
              <a:rPr lang="en-US" sz="2400" i="1" dirty="0" smtClean="0">
                <a:effectLst/>
              </a:rPr>
              <a:t>In this course we have retrieve what we have learn, review, innovate, compare, distinguish  and practice to decide the best methodologies that can assure quality of meaningful health education activities over all ages.</a:t>
            </a:r>
          </a:p>
          <a:p>
            <a:pPr marL="169863" indent="271463" algn="just" rtl="0">
              <a:buNone/>
            </a:pPr>
            <a:r>
              <a:rPr lang="en-US" sz="2800" i="1" dirty="0" smtClean="0"/>
              <a:t>Overall Mission of  MoHE2016 </a:t>
            </a:r>
            <a:r>
              <a:rPr lang="ar-SA" sz="2800" i="1" dirty="0" smtClean="0"/>
              <a:t>موهي</a:t>
            </a:r>
            <a:endParaRPr lang="en-US" sz="2800" i="1" dirty="0" smtClean="0"/>
          </a:p>
          <a:p>
            <a:pPr marL="169863" indent="271463" algn="just" rtl="0">
              <a:buNone/>
            </a:pPr>
            <a:r>
              <a:rPr lang="en-US" sz="2800" i="1" dirty="0" smtClean="0"/>
              <a:t>So; </a:t>
            </a:r>
          </a:p>
          <a:p>
            <a:pPr marL="169863" indent="271463" algn="just" rtl="0">
              <a:buNone/>
            </a:pPr>
            <a:r>
              <a:rPr lang="en-US" sz="2800" i="1" dirty="0" smtClean="0"/>
              <a:t>Why - What Are The Best </a:t>
            </a:r>
            <a:r>
              <a:rPr lang="en-US" sz="2800" i="1" dirty="0" err="1" smtClean="0"/>
              <a:t>MoHE</a:t>
            </a:r>
            <a:r>
              <a:rPr lang="en-US" sz="2800" i="1" dirty="0" smtClean="0"/>
              <a:t> </a:t>
            </a:r>
            <a:r>
              <a:rPr lang="ar-SA" sz="1800" i="1" dirty="0" smtClean="0"/>
              <a:t>موهي</a:t>
            </a:r>
            <a:r>
              <a:rPr lang="en-US" sz="2800" i="1" dirty="0" smtClean="0"/>
              <a:t> that We Have To Look For  - How  to  Decide ?     </a:t>
            </a:r>
            <a:endParaRPr lang="ar-SA" sz="2800" i="1" dirty="0"/>
          </a:p>
        </p:txBody>
      </p:sp>
    </p:spTree>
  </p:cSld>
  <p:clrMapOvr>
    <a:masterClrMapping/>
  </p:clrMapOvr>
  <p:transition>
    <p:push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1714480" y="357167"/>
            <a:ext cx="5829312" cy="357189"/>
          </a:xfrm>
        </p:spPr>
        <p:style>
          <a:lnRef idx="2">
            <a:schemeClr val="dk1"/>
          </a:lnRef>
          <a:fillRef idx="1">
            <a:schemeClr val="lt1"/>
          </a:fillRef>
          <a:effectRef idx="0">
            <a:schemeClr val="dk1"/>
          </a:effectRef>
          <a:fontRef idx="minor">
            <a:schemeClr val="dk1"/>
          </a:fontRef>
        </p:style>
        <p:txBody>
          <a:bodyPr/>
          <a:lstStyle/>
          <a:p>
            <a:pPr algn="ctr"/>
            <a:r>
              <a:rPr lang="en-US" sz="2400" dirty="0" smtClean="0"/>
              <a:t>Three Components of </a:t>
            </a:r>
            <a:r>
              <a:rPr lang="en-US" sz="2400" i="1" dirty="0" smtClean="0"/>
              <a:t>M Spirit</a:t>
            </a:r>
          </a:p>
        </p:txBody>
      </p:sp>
      <p:graphicFrame>
        <p:nvGraphicFramePr>
          <p:cNvPr id="6" name="Diagram 5"/>
          <p:cNvGraphicFramePr/>
          <p:nvPr/>
        </p:nvGraphicFramePr>
        <p:xfrm>
          <a:off x="500034" y="1214422"/>
          <a:ext cx="7172324" cy="50006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مستطيل 3"/>
          <p:cNvSpPr/>
          <p:nvPr/>
        </p:nvSpPr>
        <p:spPr>
          <a:xfrm>
            <a:off x="2500298" y="6322469"/>
            <a:ext cx="4572000" cy="535531"/>
          </a:xfrm>
          <a:prstGeom prst="rect">
            <a:avLst/>
          </a:prstGeom>
        </p:spPr>
        <p:txBody>
          <a:bodyPr>
            <a:spAutoFit/>
          </a:bodyPr>
          <a:lstStyle/>
          <a:p>
            <a:pPr marR="0">
              <a:lnSpc>
                <a:spcPct val="80000"/>
              </a:lnSpc>
            </a:pPr>
            <a:r>
              <a:rPr lang="en-US" dirty="0" smtClean="0">
                <a:hlinkClick r:id="rId7"/>
              </a:rPr>
              <a:t>buddy.garfinkle@bridgeway.com</a:t>
            </a:r>
            <a:endParaRPr lang="en-US" dirty="0" smtClean="0"/>
          </a:p>
          <a:p>
            <a:pPr marR="0">
              <a:lnSpc>
                <a:spcPct val="80000"/>
              </a:lnSpc>
            </a:pPr>
            <a:r>
              <a:rPr lang="en-US" dirty="0" smtClean="0">
                <a:hlinkClick r:id="rId8"/>
              </a:rPr>
              <a:t>nancy.schneeloch@bridgeway.com</a:t>
            </a:r>
            <a:endParaRPr lang="en-US" dirty="0" smtClean="0"/>
          </a:p>
        </p:txBody>
      </p:sp>
      <p:sp>
        <p:nvSpPr>
          <p:cNvPr id="5" name="عنصر نائب للتاريخ 4"/>
          <p:cNvSpPr>
            <a:spLocks noGrp="1"/>
          </p:cNvSpPr>
          <p:nvPr>
            <p:ph type="dt" sz="half" idx="10"/>
          </p:nvPr>
        </p:nvSpPr>
        <p:spPr/>
        <p:txBody>
          <a:bodyPr/>
          <a:lstStyle/>
          <a:p>
            <a:pPr>
              <a:defRPr/>
            </a:pPr>
            <a:r>
              <a:rPr lang="ar-SA" smtClean="0"/>
              <a:t>JohaliMoHE2017</a:t>
            </a:r>
            <a:endParaRPr lang="en-US"/>
          </a:p>
        </p:txBody>
      </p:sp>
      <p:sp>
        <p:nvSpPr>
          <p:cNvPr id="7" name="عنصر نائب لرقم الشريحة 6"/>
          <p:cNvSpPr>
            <a:spLocks noGrp="1"/>
          </p:cNvSpPr>
          <p:nvPr>
            <p:ph type="sldNum" sz="quarter" idx="12"/>
          </p:nvPr>
        </p:nvSpPr>
        <p:spPr/>
        <p:txBody>
          <a:bodyPr/>
          <a:lstStyle/>
          <a:p>
            <a:pPr>
              <a:defRPr/>
            </a:pPr>
            <a:fld id="{978C93D2-0CD3-44E6-B74B-98515F7048D2}" type="slidenum">
              <a:rPr lang="ar-SA" smtClean="0"/>
              <a:pPr>
                <a:defRPr/>
              </a:pPr>
              <a:t>40</a:t>
            </a:fld>
            <a:endParaRPr lang="en-US"/>
          </a:p>
        </p:txBody>
      </p:sp>
      <p:sp>
        <p:nvSpPr>
          <p:cNvPr id="8" name="عنصر نائب للتذييل 7"/>
          <p:cNvSpPr>
            <a:spLocks noGrp="1"/>
          </p:cNvSpPr>
          <p:nvPr>
            <p:ph type="ftr" sz="quarter" idx="11"/>
          </p:nvPr>
        </p:nvSpPr>
        <p:spPr/>
        <p:txBody>
          <a:bodyPr/>
          <a:lstStyle/>
          <a:p>
            <a:pPr>
              <a:defRPr/>
            </a:pPr>
            <a:r>
              <a:rPr lang="en-US" smtClean="0"/>
              <a:t>CHS385</a:t>
            </a:r>
            <a:endParaRPr lang="en-US" dirty="0"/>
          </a:p>
        </p:txBody>
      </p:sp>
    </p:spTree>
  </p:cSld>
  <p:clrMapOvr>
    <a:masterClrMapping/>
  </p:clrMapOvr>
  <p:transition>
    <p:push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050"/>
          <p:cNvSpPr txBox="1">
            <a:spLocks noChangeArrowheads="1"/>
          </p:cNvSpPr>
          <p:nvPr/>
        </p:nvSpPr>
        <p:spPr bwMode="auto">
          <a:xfrm>
            <a:off x="-32" y="71414"/>
            <a:ext cx="2143140" cy="285752"/>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b="1" i="0" u="none" strike="noStrike" kern="0" cap="none" spc="0" normalizeH="0" baseline="0" noProof="0" dirty="0" smtClean="0">
                <a:ln>
                  <a:noFill/>
                </a:ln>
                <a:solidFill>
                  <a:schemeClr val="tx1"/>
                </a:solidFill>
                <a:uLnTx/>
                <a:uFillTx/>
                <a:latin typeface="+mj-lt"/>
                <a:ea typeface="+mj-ea"/>
                <a:cs typeface="+mj-cs"/>
              </a:rPr>
              <a:t>MOTIVATION</a:t>
            </a:r>
            <a:r>
              <a:rPr kumimoji="0" lang="en-US" b="1" i="0" u="none" strike="noStrike" kern="0" cap="none" spc="0" normalizeH="0" noProof="0" dirty="0" smtClean="0">
                <a:ln>
                  <a:noFill/>
                </a:ln>
                <a:solidFill>
                  <a:schemeClr val="tx1"/>
                </a:solidFill>
                <a:uLnTx/>
                <a:uFillTx/>
                <a:latin typeface="+mj-lt"/>
                <a:ea typeface="+mj-ea"/>
                <a:cs typeface="+mj-cs"/>
              </a:rPr>
              <a:t> </a:t>
            </a:r>
          </a:p>
        </p:txBody>
      </p:sp>
      <p:sp>
        <p:nvSpPr>
          <p:cNvPr id="7" name="مستطيل 6"/>
          <p:cNvSpPr/>
          <p:nvPr/>
        </p:nvSpPr>
        <p:spPr>
          <a:xfrm>
            <a:off x="857224" y="285728"/>
            <a:ext cx="7429552" cy="369332"/>
          </a:xfrm>
          <a:prstGeom prst="rect">
            <a:avLst/>
          </a:prstGeom>
        </p:spPr>
        <p:txBody>
          <a:bodyPr wrap="square">
            <a:spAutoFit/>
          </a:bodyPr>
          <a:lstStyle/>
          <a:p>
            <a:pPr algn="ctr" rtl="0"/>
            <a:r>
              <a:rPr lang="en-US" b="1" i="1" dirty="0" smtClean="0"/>
              <a:t>Just Remember Did You Learn Motivation ? Where – What ….!! </a:t>
            </a:r>
            <a:endParaRPr lang="ar-SA" b="1" i="1" dirty="0"/>
          </a:p>
        </p:txBody>
      </p:sp>
      <p:sp>
        <p:nvSpPr>
          <p:cNvPr id="8" name="Rectangle 3"/>
          <p:cNvSpPr txBox="1">
            <a:spLocks noChangeArrowheads="1"/>
          </p:cNvSpPr>
          <p:nvPr/>
        </p:nvSpPr>
        <p:spPr bwMode="auto">
          <a:xfrm>
            <a:off x="428596" y="1285860"/>
            <a:ext cx="8429684" cy="1285884"/>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t" anchorCtr="0" compatLnSpc="1">
            <a:prstTxWarp prst="textNoShape">
              <a:avLst/>
            </a:prstTxWarp>
          </a:bodyPr>
          <a:lstStyle/>
          <a:p>
            <a:pPr marL="342900" lvl="0" indent="-342900" algn="just" rtl="0" eaLnBrk="0" hangingPunct="0">
              <a:spcBef>
                <a:spcPct val="20000"/>
              </a:spcBef>
              <a:buClr>
                <a:schemeClr val="hlink"/>
              </a:buClr>
            </a:pPr>
            <a:r>
              <a:rPr kumimoji="0" lang="en-US" sz="2000" b="1" i="1"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  Directive, person centered counseling style that aims to help people explore and resolve their ambivalence </a:t>
            </a:r>
            <a:r>
              <a:rPr lang="ar-SA" sz="2000" b="1" i="1" kern="0" dirty="0" smtClean="0">
                <a:effectLst>
                  <a:outerShdw blurRad="38100" dist="38100" dir="2700000" algn="tl">
                    <a:srgbClr val="000000"/>
                  </a:outerShdw>
                </a:effectLst>
                <a:latin typeface="Traditional Arabic" pitchFamily="18" charset="-78"/>
                <a:cs typeface="Traditional Arabic" pitchFamily="18" charset="-78"/>
              </a:rPr>
              <a:t>تناق</a:t>
            </a:r>
            <a:r>
              <a:rPr lang="ar-SA" sz="2000" i="1" kern="0" dirty="0" smtClean="0">
                <a:effectLst>
                  <a:outerShdw blurRad="38100" dist="38100" dir="2700000" algn="tl">
                    <a:srgbClr val="000000"/>
                  </a:outerShdw>
                </a:effectLst>
                <a:latin typeface="Traditional Arabic" pitchFamily="18" charset="-78"/>
                <a:cs typeface="Traditional Arabic" pitchFamily="18" charset="-78"/>
              </a:rPr>
              <a:t>ض</a:t>
            </a:r>
            <a:r>
              <a:rPr lang="en-US" sz="2000" i="1" kern="0" dirty="0" smtClean="0">
                <a:effectLst>
                  <a:outerShdw blurRad="38100" dist="38100" dir="2700000" algn="tl">
                    <a:srgbClr val="000000"/>
                  </a:outerShdw>
                </a:effectLst>
                <a:latin typeface="Traditional Arabic" pitchFamily="18" charset="-78"/>
                <a:cs typeface="Traditional Arabic" pitchFamily="18" charset="-78"/>
              </a:rPr>
              <a:t>;</a:t>
            </a:r>
            <a:r>
              <a:rPr lang="ar-SA" sz="2000" i="1" kern="0" dirty="0" smtClean="0">
                <a:effectLst>
                  <a:outerShdw blurRad="38100" dist="38100" dir="2700000" algn="tl">
                    <a:srgbClr val="000000"/>
                  </a:outerShdw>
                </a:effectLst>
                <a:latin typeface="Traditional Arabic" pitchFamily="18" charset="-78"/>
                <a:cs typeface="Traditional Arabic" pitchFamily="18" charset="-78"/>
              </a:rPr>
              <a:t> تأرجح </a:t>
            </a:r>
            <a:r>
              <a:rPr lang="en-US" sz="2000" i="1" kern="0" dirty="0" smtClean="0">
                <a:effectLst>
                  <a:outerShdw blurRad="38100" dist="38100" dir="2700000" algn="tl">
                    <a:srgbClr val="000000"/>
                  </a:outerShdw>
                </a:effectLst>
                <a:latin typeface="Traditional Arabic" pitchFamily="18" charset="-78"/>
                <a:cs typeface="Traditional Arabic" pitchFamily="18" charset="-78"/>
              </a:rPr>
              <a:t>; </a:t>
            </a:r>
            <a:r>
              <a:rPr lang="ar-SA" sz="2000" i="1" kern="0" dirty="0" smtClean="0">
                <a:effectLst>
                  <a:outerShdw blurRad="38100" dist="38100" dir="2700000" algn="tl">
                    <a:srgbClr val="000000"/>
                  </a:outerShdw>
                </a:effectLst>
                <a:latin typeface="Traditional Arabic" pitchFamily="18" charset="-78"/>
                <a:cs typeface="Traditional Arabic" pitchFamily="18" charset="-78"/>
              </a:rPr>
              <a:t>تردد </a:t>
            </a:r>
            <a:r>
              <a:rPr kumimoji="0" lang="en-US" sz="2000" i="1"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 </a:t>
            </a:r>
            <a:r>
              <a:rPr kumimoji="0" lang="en-US" sz="2000" b="1" i="1"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about behavior change. </a:t>
            </a:r>
          </a:p>
          <a:p>
            <a:pPr marL="342900" marR="0" lvl="0" indent="-342900" defTabSz="914400" rtl="0" eaLnBrk="0" fontAlgn="base" latinLnBrk="0" hangingPunct="0">
              <a:lnSpc>
                <a:spcPct val="100000"/>
              </a:lnSpc>
              <a:spcBef>
                <a:spcPct val="20000"/>
              </a:spcBef>
              <a:spcAft>
                <a:spcPct val="0"/>
              </a:spcAft>
              <a:buClr>
                <a:schemeClr val="hlink"/>
              </a:buClr>
              <a:buSzTx/>
              <a:buFont typeface="Wingdings" pitchFamily="2" charset="2"/>
              <a:buNone/>
              <a:tabLst/>
              <a:defRPr/>
            </a:pPr>
            <a:r>
              <a:rPr kumimoji="0" lang="en-US" sz="1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“Michael Wiles and Cross Country Education, Inc. 2005”</a:t>
            </a:r>
          </a:p>
        </p:txBody>
      </p:sp>
      <p:sp>
        <p:nvSpPr>
          <p:cNvPr id="9" name="مستطيل 8"/>
          <p:cNvSpPr/>
          <p:nvPr/>
        </p:nvSpPr>
        <p:spPr>
          <a:xfrm>
            <a:off x="357158" y="773652"/>
            <a:ext cx="4857784" cy="369332"/>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pPr algn="ctr" rtl="0"/>
            <a:r>
              <a:rPr lang="en-US" b="1" dirty="0" smtClean="0">
                <a:latin typeface="+mj-lt"/>
              </a:rPr>
              <a:t>MI  = Motivational Interviewing</a:t>
            </a:r>
            <a:endParaRPr lang="ar-SA" b="1" dirty="0">
              <a:latin typeface="+mj-lt"/>
            </a:endParaRPr>
          </a:p>
        </p:txBody>
      </p:sp>
      <p:sp>
        <p:nvSpPr>
          <p:cNvPr id="10" name="Rectangle 2"/>
          <p:cNvSpPr>
            <a:spLocks noGrp="1" noRot="1" noChangeArrowheads="1"/>
          </p:cNvSpPr>
          <p:nvPr>
            <p:ph type="title"/>
          </p:nvPr>
        </p:nvSpPr>
        <p:spPr>
          <a:xfrm>
            <a:off x="357158" y="2643182"/>
            <a:ext cx="3971924" cy="428628"/>
          </a:xfrm>
        </p:spPr>
        <p:style>
          <a:lnRef idx="2">
            <a:schemeClr val="accent2">
              <a:shade val="50000"/>
            </a:schemeClr>
          </a:lnRef>
          <a:fillRef idx="1">
            <a:schemeClr val="accent2"/>
          </a:fillRef>
          <a:effectRef idx="0">
            <a:schemeClr val="accent2"/>
          </a:effectRef>
          <a:fontRef idx="minor">
            <a:schemeClr val="lt1"/>
          </a:fontRef>
        </p:style>
        <p:txBody>
          <a:bodyPr>
            <a:normAutofit/>
          </a:bodyPr>
          <a:lstStyle/>
          <a:p>
            <a:pPr algn="ctr" fontAlgn="auto">
              <a:spcAft>
                <a:spcPts val="0"/>
              </a:spcAft>
              <a:defRPr/>
            </a:pPr>
            <a:r>
              <a:rPr lang="en-US" sz="2000" dirty="0" smtClean="0">
                <a:solidFill>
                  <a:schemeClr val="tx1"/>
                </a:solidFill>
                <a:ea typeface="+mj-ea"/>
              </a:rPr>
              <a:t>What is Ambivalence?</a:t>
            </a:r>
          </a:p>
        </p:txBody>
      </p:sp>
      <p:sp>
        <p:nvSpPr>
          <p:cNvPr id="11" name="Rectangle 3"/>
          <p:cNvSpPr>
            <a:spLocks noGrp="1" noChangeArrowheads="1"/>
          </p:cNvSpPr>
          <p:nvPr>
            <p:ph idx="1"/>
          </p:nvPr>
        </p:nvSpPr>
        <p:spPr>
          <a:xfrm>
            <a:off x="500034" y="3214686"/>
            <a:ext cx="7500990" cy="857256"/>
          </a:xfrm>
        </p:spPr>
        <p:style>
          <a:lnRef idx="2">
            <a:schemeClr val="dk1">
              <a:shade val="50000"/>
            </a:schemeClr>
          </a:lnRef>
          <a:fillRef idx="1">
            <a:schemeClr val="dk1"/>
          </a:fillRef>
          <a:effectRef idx="0">
            <a:schemeClr val="dk1"/>
          </a:effectRef>
          <a:fontRef idx="minor">
            <a:schemeClr val="lt1"/>
          </a:fontRef>
        </p:style>
        <p:txBody>
          <a:bodyPr/>
          <a:lstStyle/>
          <a:p>
            <a:pPr algn="l" rtl="0"/>
            <a:r>
              <a:rPr lang="en-US" sz="2000" dirty="0" smtClean="0"/>
              <a:t> I want to, but I don’t want to</a:t>
            </a:r>
          </a:p>
          <a:p>
            <a:pPr algn="l" rtl="0"/>
            <a:r>
              <a:rPr lang="en-US" sz="2000" dirty="0" smtClean="0"/>
              <a:t>Ambivalence is key issue to </a:t>
            </a:r>
            <a:r>
              <a:rPr lang="en-US" sz="2000" i="1" dirty="0" smtClean="0"/>
              <a:t>resolve for change to occur </a:t>
            </a:r>
          </a:p>
          <a:p>
            <a:pPr algn="l" rtl="0"/>
            <a:endParaRPr lang="en-US" sz="2000" i="1" dirty="0" smtClean="0"/>
          </a:p>
        </p:txBody>
      </p:sp>
      <p:sp>
        <p:nvSpPr>
          <p:cNvPr id="13" name="عنصر نائب للتاريخ 12"/>
          <p:cNvSpPr>
            <a:spLocks noGrp="1"/>
          </p:cNvSpPr>
          <p:nvPr>
            <p:ph type="dt" sz="half" idx="10"/>
          </p:nvPr>
        </p:nvSpPr>
        <p:spPr/>
        <p:txBody>
          <a:bodyPr/>
          <a:lstStyle/>
          <a:p>
            <a:pPr>
              <a:defRPr/>
            </a:pPr>
            <a:r>
              <a:rPr lang="ar-SA" smtClean="0"/>
              <a:t>JohaliMoHE2017</a:t>
            </a:r>
            <a:endParaRPr lang="en-US"/>
          </a:p>
        </p:txBody>
      </p:sp>
      <p:sp>
        <p:nvSpPr>
          <p:cNvPr id="14" name="عنصر نائب لرقم الشريحة 13"/>
          <p:cNvSpPr>
            <a:spLocks noGrp="1"/>
          </p:cNvSpPr>
          <p:nvPr>
            <p:ph type="sldNum" sz="quarter" idx="12"/>
          </p:nvPr>
        </p:nvSpPr>
        <p:spPr/>
        <p:txBody>
          <a:bodyPr/>
          <a:lstStyle/>
          <a:p>
            <a:pPr>
              <a:defRPr/>
            </a:pPr>
            <a:fld id="{978C93D2-0CD3-44E6-B74B-98515F7048D2}" type="slidenum">
              <a:rPr lang="ar-SA" smtClean="0"/>
              <a:pPr>
                <a:defRPr/>
              </a:pPr>
              <a:t>41</a:t>
            </a:fld>
            <a:endParaRPr lang="en-US"/>
          </a:p>
        </p:txBody>
      </p:sp>
      <p:sp>
        <p:nvSpPr>
          <p:cNvPr id="15" name="عنصر نائب للتذييل 14"/>
          <p:cNvSpPr>
            <a:spLocks noGrp="1"/>
          </p:cNvSpPr>
          <p:nvPr>
            <p:ph type="ftr" sz="quarter" idx="11"/>
          </p:nvPr>
        </p:nvSpPr>
        <p:spPr/>
        <p:txBody>
          <a:bodyPr/>
          <a:lstStyle/>
          <a:p>
            <a:pPr>
              <a:defRPr/>
            </a:pPr>
            <a:r>
              <a:rPr lang="en-US" smtClean="0"/>
              <a:t>CHS385</a:t>
            </a:r>
            <a:endParaRPr lang="en-US"/>
          </a:p>
        </p:txBody>
      </p:sp>
      <p:sp>
        <p:nvSpPr>
          <p:cNvPr id="16" name="مستطيل 15"/>
          <p:cNvSpPr/>
          <p:nvPr/>
        </p:nvSpPr>
        <p:spPr>
          <a:xfrm>
            <a:off x="357158" y="4143380"/>
            <a:ext cx="8572560" cy="3046988"/>
          </a:xfrm>
          <a:prstGeom prst="rect">
            <a:avLst/>
          </a:prstGeom>
        </p:spPr>
        <p:txBody>
          <a:bodyPr wrap="square">
            <a:spAutoFit/>
          </a:bodyPr>
          <a:lstStyle/>
          <a:p>
            <a:pPr algn="just" rtl="0"/>
            <a:r>
              <a:rPr lang="en-US" sz="1600" b="1" i="1" dirty="0" smtClean="0"/>
              <a:t>Mi is a counseling style rather than a set of techniques.  It is not a method for tricking people in to doing things they do not want to do.  It is a style for eliciting from the person their own motivations for change.  It is a way of interacting with people to assess their readiness to change and to help them move through different stages of change. MI focuses on creating a comfortable atmosphere without pressure or coercion to change.  It is called interviewing because it involves careful listening and strategic questioning rather than teaching to help people overcome their ambivalence to change.  Any change that will happen will come from within the client and not imposed upon them by some outside force.  It is the role of the client to be able to articulate and resolve his or her own ambivalence to change.  Ambivalence is the I want to but I don’t want to state of mind – feeling 2 ways about something.  Direct persuasion is rarely effective at resolving ambivalence.</a:t>
            </a:r>
          </a:p>
        </p:txBody>
      </p:sp>
    </p:spTree>
  </p:cSld>
  <p:clrMapOvr>
    <a:masterClrMapping/>
  </p:clrMapOvr>
  <p:transition>
    <p:push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42</a:t>
            </a:fld>
            <a:endParaRPr lang="en-US"/>
          </a:p>
        </p:txBody>
      </p:sp>
      <p:pic>
        <p:nvPicPr>
          <p:cNvPr id="91138" name="Picture 2" descr="Teaching : business man writing five external factors ( social - technology - economic - politic - environment )  which effect to business Stock Photo"/>
          <p:cNvPicPr>
            <a:picLocks noChangeAspect="1" noChangeArrowheads="1"/>
          </p:cNvPicPr>
          <p:nvPr/>
        </p:nvPicPr>
        <p:blipFill>
          <a:blip r:embed="rId3" cstate="print"/>
          <a:srcRect/>
          <a:stretch>
            <a:fillRect/>
          </a:stretch>
        </p:blipFill>
        <p:spPr bwMode="auto">
          <a:xfrm>
            <a:off x="214281" y="357166"/>
            <a:ext cx="4572033" cy="2643206"/>
          </a:xfrm>
          <a:prstGeom prst="rect">
            <a:avLst/>
          </a:prstGeom>
          <a:noFill/>
        </p:spPr>
      </p:pic>
      <p:sp>
        <p:nvSpPr>
          <p:cNvPr id="7" name="مستطيل 6"/>
          <p:cNvSpPr/>
          <p:nvPr/>
        </p:nvSpPr>
        <p:spPr>
          <a:xfrm>
            <a:off x="500034" y="0"/>
            <a:ext cx="2133918" cy="369332"/>
          </a:xfrm>
          <a:prstGeom prst="rect">
            <a:avLst/>
          </a:prstGeom>
        </p:spPr>
        <p:txBody>
          <a:bodyPr wrap="none">
            <a:spAutoFit/>
          </a:bodyPr>
          <a:lstStyle/>
          <a:p>
            <a:r>
              <a:rPr lang="en-US" dirty="0" smtClean="0"/>
              <a:t>Motivation Factors </a:t>
            </a:r>
            <a:endParaRPr lang="ar-SA" dirty="0"/>
          </a:p>
        </p:txBody>
      </p:sp>
      <p:pic>
        <p:nvPicPr>
          <p:cNvPr id="8" name="Picture 4" descr="complain"/>
          <p:cNvPicPr>
            <a:picLocks noChangeAspect="1" noChangeArrowheads="1"/>
          </p:cNvPicPr>
          <p:nvPr/>
        </p:nvPicPr>
        <p:blipFill>
          <a:blip r:embed="rId4" cstate="print"/>
          <a:srcRect/>
          <a:stretch>
            <a:fillRect/>
          </a:stretch>
        </p:blipFill>
        <p:spPr bwMode="auto">
          <a:xfrm>
            <a:off x="5072066" y="571480"/>
            <a:ext cx="3749671" cy="1928826"/>
          </a:xfrm>
          <a:prstGeom prst="rect">
            <a:avLst/>
          </a:prstGeom>
          <a:noFill/>
          <a:ln w="9525">
            <a:noFill/>
            <a:miter lim="800000"/>
            <a:headEnd/>
            <a:tailEnd/>
          </a:ln>
        </p:spPr>
      </p:pic>
      <p:sp>
        <p:nvSpPr>
          <p:cNvPr id="9" name="مستطيل 8"/>
          <p:cNvSpPr/>
          <p:nvPr/>
        </p:nvSpPr>
        <p:spPr>
          <a:xfrm>
            <a:off x="6143636" y="71414"/>
            <a:ext cx="2116925"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smtClean="0"/>
              <a:t>Motivation  Vision </a:t>
            </a:r>
            <a:endParaRPr lang="ar-SA" dirty="0"/>
          </a:p>
        </p:txBody>
      </p:sp>
      <p:sp>
        <p:nvSpPr>
          <p:cNvPr id="10" name="Rectangle 3"/>
          <p:cNvSpPr txBox="1">
            <a:spLocks noChangeArrowheads="1"/>
          </p:cNvSpPr>
          <p:nvPr/>
        </p:nvSpPr>
        <p:spPr bwMode="auto">
          <a:xfrm>
            <a:off x="357158" y="3357562"/>
            <a:ext cx="8221664" cy="3309950"/>
          </a:xfrm>
          <a:prstGeom prst="rect">
            <a:avLst/>
          </a:prstGeom>
          <a:ln w="25400" cap="flat" cmpd="sng" algn="ctr">
            <a:solidFill>
              <a:schemeClr val="dk1"/>
            </a:solidFill>
            <a:prstDash val="solid"/>
            <a:miter lim="800000"/>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90000"/>
              </a:lnSpc>
              <a:spcBef>
                <a:spcPct val="20000"/>
              </a:spcBef>
              <a:spcAft>
                <a:spcPct val="0"/>
              </a:spcAft>
              <a:buClr>
                <a:schemeClr val="hlink"/>
              </a:buClr>
              <a:buSzTx/>
              <a:buFontTx/>
              <a:buNone/>
              <a:tabLst/>
              <a:defRPr/>
            </a:pPr>
            <a:r>
              <a:rPr kumimoji="0" lang="en-GB" sz="24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COMPLIANCE	COOPERATION      COMMITMENT</a:t>
            </a:r>
            <a:endParaRPr kumimoji="0" lang="en-GB" sz="2400" b="1"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Tx/>
              <a:buFontTx/>
              <a:buNone/>
              <a:tabLst/>
              <a:defRPr/>
            </a:pPr>
            <a:endParaRPr kumimoji="0" lang="en-GB" sz="2400" b="1"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endParaRPr>
          </a:p>
          <a:p>
            <a:pPr marL="1588" marR="0" lvl="0" indent="12700" algn="l" defTabSz="914400" rtl="0" eaLnBrk="1" fontAlgn="base" latinLnBrk="0" hangingPunct="1">
              <a:lnSpc>
                <a:spcPct val="90000"/>
              </a:lnSpc>
              <a:spcBef>
                <a:spcPct val="20000"/>
              </a:spcBef>
              <a:spcAft>
                <a:spcPct val="0"/>
              </a:spcAft>
              <a:buClr>
                <a:schemeClr val="hlink"/>
              </a:buClr>
              <a:buSzTx/>
              <a:buFontTx/>
              <a:buNone/>
              <a:tabLst/>
              <a:defRPr/>
            </a:pPr>
            <a:r>
              <a:rPr kumimoji="0" lang="en-GB" sz="2400" b="1"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The Plodder					  The Enthusiast</a:t>
            </a:r>
          </a:p>
          <a:p>
            <a:pPr marL="342900" marR="0" lvl="0" indent="-342900" algn="l" defTabSz="914400" rtl="0" eaLnBrk="1" fontAlgn="base" latinLnBrk="0" hangingPunct="1">
              <a:lnSpc>
                <a:spcPct val="90000"/>
              </a:lnSpc>
              <a:spcBef>
                <a:spcPct val="20000"/>
              </a:spcBef>
              <a:spcAft>
                <a:spcPct val="0"/>
              </a:spcAft>
              <a:buClr>
                <a:schemeClr val="hlink"/>
              </a:buClr>
              <a:buSzTx/>
              <a:buFontTx/>
              <a:buNone/>
              <a:tabLst/>
              <a:defRPr/>
            </a:pPr>
            <a:endParaRPr kumimoji="0" lang="en-GB" sz="24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Tx/>
              <a:buFontTx/>
              <a:buNone/>
              <a:tabLst/>
              <a:defRPr/>
            </a:pPr>
            <a:r>
              <a:rPr kumimoji="0" lang="en-GB" sz="24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Little Enthusiasm				High enthusiasm</a:t>
            </a:r>
          </a:p>
          <a:p>
            <a:pPr marL="342900" marR="0" lvl="0" indent="-342900" algn="l" defTabSz="914400" rtl="0" eaLnBrk="1" fontAlgn="base" latinLnBrk="0" hangingPunct="1">
              <a:lnSpc>
                <a:spcPct val="90000"/>
              </a:lnSpc>
              <a:spcBef>
                <a:spcPct val="20000"/>
              </a:spcBef>
              <a:spcAft>
                <a:spcPct val="0"/>
              </a:spcAft>
              <a:buClr>
                <a:schemeClr val="hlink"/>
              </a:buClr>
              <a:buSzTx/>
              <a:buFontTx/>
              <a:buNone/>
              <a:tabLst/>
              <a:defRPr/>
            </a:pPr>
            <a:endParaRPr kumimoji="0" lang="en-GB" sz="24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hlink"/>
              </a:buClr>
              <a:buSzTx/>
              <a:buFontTx/>
              <a:buNone/>
              <a:tabLst/>
              <a:defRPr/>
            </a:pPr>
            <a:r>
              <a:rPr kumimoji="0" lang="en-GB" sz="2400" b="0"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Little Motivation				High Motivation</a:t>
            </a:r>
          </a:p>
          <a:p>
            <a:pPr marL="92075" marR="0" lvl="0" indent="-74613" algn="ctr" defTabSz="914400" rtl="0" eaLnBrk="1" fontAlgn="base" latinLnBrk="0" hangingPunct="1">
              <a:lnSpc>
                <a:spcPct val="90000"/>
              </a:lnSpc>
              <a:spcBef>
                <a:spcPct val="20000"/>
              </a:spcBef>
              <a:spcAft>
                <a:spcPct val="0"/>
              </a:spcAft>
              <a:buClr>
                <a:schemeClr val="hlink"/>
              </a:buClr>
              <a:buSzTx/>
              <a:buFontTx/>
              <a:buNone/>
              <a:tabLst/>
              <a:defRPr/>
            </a:pPr>
            <a:r>
              <a:rPr kumimoji="0" lang="en-GB" sz="2400" b="1" i="0" u="none" strike="noStrike" kern="0" cap="none" spc="0" normalizeH="0" baseline="0" noProof="0" dirty="0" smtClean="0">
                <a:ln>
                  <a:noFill/>
                </a:ln>
                <a:solidFill>
                  <a:srgbClr val="FF3300"/>
                </a:solidFill>
                <a:effectLst>
                  <a:outerShdw blurRad="38100" dist="38100" dir="2700000" algn="tl">
                    <a:srgbClr val="000000"/>
                  </a:outerShdw>
                </a:effectLst>
                <a:uLnTx/>
                <a:uFillTx/>
                <a:latin typeface="+mn-lt"/>
                <a:ea typeface="+mn-ea"/>
                <a:cs typeface="+mn-cs"/>
              </a:rPr>
              <a:t>    </a:t>
            </a:r>
            <a:r>
              <a:rPr kumimoji="0" lang="en-GB" sz="2000" b="1" i="0" u="none" strike="noStrike" kern="0" cap="none" spc="0" normalizeH="0" baseline="0" noProof="0" dirty="0" smtClean="0">
                <a:ln>
                  <a:noFill/>
                </a:ln>
                <a:solidFill>
                  <a:srgbClr val="FF3300"/>
                </a:solidFill>
                <a:effectLst>
                  <a:outerShdw blurRad="38100" dist="38100" dir="2700000" algn="tl">
                    <a:srgbClr val="000000"/>
                  </a:outerShdw>
                </a:effectLst>
                <a:uLnTx/>
                <a:uFillTx/>
                <a:latin typeface="+mn-lt"/>
                <a:ea typeface="+mn-ea"/>
                <a:cs typeface="+mn-cs"/>
              </a:rPr>
              <a:t>Which would you prefer on your project team and why?</a:t>
            </a:r>
          </a:p>
        </p:txBody>
      </p:sp>
      <p:sp>
        <p:nvSpPr>
          <p:cNvPr id="11" name="Rectangle 2"/>
          <p:cNvSpPr>
            <a:spLocks noGrp="1" noChangeArrowheads="1"/>
          </p:cNvSpPr>
          <p:nvPr>
            <p:ph type="title"/>
          </p:nvPr>
        </p:nvSpPr>
        <p:spPr>
          <a:xfrm>
            <a:off x="1142976" y="2928934"/>
            <a:ext cx="6770705" cy="357190"/>
          </a:xfrm>
        </p:spPr>
        <p:style>
          <a:lnRef idx="2">
            <a:schemeClr val="dk1"/>
          </a:lnRef>
          <a:fillRef idx="1">
            <a:schemeClr val="lt1"/>
          </a:fillRef>
          <a:effectRef idx="0">
            <a:schemeClr val="dk1"/>
          </a:effectRef>
          <a:fontRef idx="minor">
            <a:schemeClr val="dk1"/>
          </a:fontRef>
        </p:style>
        <p:txBody>
          <a:bodyPr/>
          <a:lstStyle/>
          <a:p>
            <a:pPr algn="ctr" eaLnBrk="1" hangingPunct="1"/>
            <a:r>
              <a:rPr lang="en-GB" sz="2400" dirty="0" smtClean="0"/>
              <a:t>Motivation – the extremes?</a:t>
            </a:r>
          </a:p>
        </p:txBody>
      </p:sp>
      <p:pic>
        <p:nvPicPr>
          <p:cNvPr id="12" name="Picture 2" descr="Teaching : business man writing five external factors ( social - technology - economic - politic - environment )  which effect to business Stock Photo"/>
          <p:cNvPicPr>
            <a:picLocks noChangeAspect="1" noChangeArrowheads="1"/>
          </p:cNvPicPr>
          <p:nvPr/>
        </p:nvPicPr>
        <p:blipFill>
          <a:blip r:embed="rId3" cstate="print"/>
          <a:srcRect/>
          <a:stretch>
            <a:fillRect/>
          </a:stretch>
        </p:blipFill>
        <p:spPr bwMode="auto">
          <a:xfrm>
            <a:off x="4099256" y="0"/>
            <a:ext cx="820410" cy="642918"/>
          </a:xfrm>
          <a:prstGeom prst="rect">
            <a:avLst/>
          </a:prstGeom>
          <a:noFill/>
        </p:spPr>
      </p:pic>
    </p:spTree>
  </p:cSld>
  <p:clrMapOvr>
    <a:masterClrMapping/>
  </p:clrMapOvr>
  <p:transition>
    <p:push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0" y="0"/>
            <a:ext cx="2714612" cy="707886"/>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2000" b="1" dirty="0"/>
              <a:t>Douglas McGregor’s </a:t>
            </a:r>
            <a:r>
              <a:rPr lang="en-US" b="1" dirty="0"/>
              <a:t>Theory</a:t>
            </a:r>
            <a:r>
              <a:rPr lang="en-US" sz="2000" b="1" dirty="0"/>
              <a:t> X &amp; Theory Y</a:t>
            </a:r>
          </a:p>
        </p:txBody>
      </p:sp>
      <p:pic>
        <p:nvPicPr>
          <p:cNvPr id="13315" name="Picture 6" descr="McGregor"/>
          <p:cNvPicPr>
            <a:picLocks noChangeAspect="1" noChangeArrowheads="1"/>
          </p:cNvPicPr>
          <p:nvPr/>
        </p:nvPicPr>
        <p:blipFill>
          <a:blip r:embed="rId4" cstate="print"/>
          <a:srcRect/>
          <a:stretch>
            <a:fillRect/>
          </a:stretch>
        </p:blipFill>
        <p:spPr bwMode="auto">
          <a:xfrm>
            <a:off x="2928926" y="0"/>
            <a:ext cx="785818" cy="613077"/>
          </a:xfrm>
          <a:prstGeom prst="rect">
            <a:avLst/>
          </a:prstGeom>
          <a:noFill/>
          <a:ln w="9525">
            <a:noFill/>
            <a:miter lim="800000"/>
            <a:headEnd/>
            <a:tailEnd/>
          </a:ln>
        </p:spPr>
      </p:pic>
      <p:sp>
        <p:nvSpPr>
          <p:cNvPr id="13316" name="Text Box 7"/>
          <p:cNvSpPr txBox="1">
            <a:spLocks noChangeArrowheads="1"/>
          </p:cNvSpPr>
          <p:nvPr/>
        </p:nvSpPr>
        <p:spPr bwMode="auto">
          <a:xfrm>
            <a:off x="214282" y="2441599"/>
            <a:ext cx="8786874" cy="4416425"/>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marL="342900" indent="-342900" algn="l" rtl="0">
              <a:spcAft>
                <a:spcPct val="30000"/>
              </a:spcAft>
              <a:buFontTx/>
              <a:buAutoNum type="arabicPeriod"/>
            </a:pPr>
            <a:r>
              <a:rPr lang="en-US" sz="1600" dirty="0"/>
              <a:t>Most people will try to do as little work as possible. </a:t>
            </a:r>
          </a:p>
          <a:p>
            <a:pPr marL="342900" indent="-342900" algn="l" rtl="0">
              <a:spcAft>
                <a:spcPct val="30000"/>
              </a:spcAft>
              <a:buFontTx/>
              <a:buAutoNum type="arabicPeriod"/>
            </a:pPr>
            <a:r>
              <a:rPr lang="en-US" sz="1600" dirty="0"/>
              <a:t>For most people, work is not as natural as play or recreation. </a:t>
            </a:r>
          </a:p>
          <a:p>
            <a:pPr marL="342900" indent="-342900" algn="l" rtl="0">
              <a:spcAft>
                <a:spcPct val="30000"/>
              </a:spcAft>
              <a:buFontTx/>
              <a:buAutoNum type="arabicPeriod"/>
            </a:pPr>
            <a:r>
              <a:rPr lang="en-US" sz="1600" dirty="0"/>
              <a:t>Most employees must be closely supervised in order to get                                                  them to perform up to expectations </a:t>
            </a:r>
          </a:p>
          <a:p>
            <a:pPr marL="342900" indent="-342900" algn="l" rtl="0">
              <a:spcAft>
                <a:spcPct val="30000"/>
              </a:spcAft>
              <a:buFontTx/>
              <a:buAutoNum type="arabicPeriod"/>
            </a:pPr>
            <a:r>
              <a:rPr lang="en-US" sz="1600" dirty="0"/>
              <a:t>Most employees actually prefer to be told exactly what to do rather than having to figure it out for themselves </a:t>
            </a:r>
          </a:p>
          <a:p>
            <a:pPr marL="342900" indent="-342900" algn="l" rtl="0">
              <a:spcAft>
                <a:spcPct val="30000"/>
              </a:spcAft>
              <a:buFontTx/>
              <a:buAutoNum type="arabicPeriod"/>
            </a:pPr>
            <a:r>
              <a:rPr lang="en-US" sz="1600" dirty="0"/>
              <a:t>Most employees do not care much about the organization's goals. </a:t>
            </a:r>
          </a:p>
          <a:p>
            <a:pPr marL="342900" indent="-342900" algn="l" rtl="0">
              <a:spcAft>
                <a:spcPct val="30000"/>
              </a:spcAft>
              <a:buFontTx/>
              <a:buAutoNum type="arabicPeriod"/>
            </a:pPr>
            <a:r>
              <a:rPr lang="en-US" sz="1600" dirty="0"/>
              <a:t>Most employees would prefer increased job security to increased responsibility. </a:t>
            </a:r>
          </a:p>
          <a:p>
            <a:pPr marL="342900" indent="-342900" algn="l" rtl="0">
              <a:spcAft>
                <a:spcPct val="30000"/>
              </a:spcAft>
              <a:buFontTx/>
              <a:buAutoNum type="arabicPeriod"/>
            </a:pPr>
            <a:r>
              <a:rPr lang="en-US" sz="1600" dirty="0"/>
              <a:t>Most people will not use their own initiative or do things that they have not been specifically assigned to do. </a:t>
            </a:r>
          </a:p>
          <a:p>
            <a:pPr marL="342900" indent="-342900" algn="l" rtl="0">
              <a:spcAft>
                <a:spcPct val="30000"/>
              </a:spcAft>
              <a:buFontTx/>
              <a:buAutoNum type="arabicPeriod"/>
            </a:pPr>
            <a:r>
              <a:rPr lang="en-US" sz="1600" dirty="0"/>
              <a:t>Employees generally do not have much to contribute when asked to participate in making decisions or solving problems </a:t>
            </a:r>
          </a:p>
          <a:p>
            <a:pPr marL="342900" indent="-342900" algn="l" rtl="0">
              <a:spcAft>
                <a:spcPct val="30000"/>
              </a:spcAft>
              <a:buFontTx/>
              <a:buAutoNum type="arabicPeriod"/>
            </a:pPr>
            <a:r>
              <a:rPr lang="en-US" sz="1600" dirty="0"/>
              <a:t>It is just basic human nature--people just naturally dislike work. </a:t>
            </a:r>
          </a:p>
          <a:p>
            <a:pPr marL="342900" indent="-342900" algn="l" rtl="0">
              <a:spcAft>
                <a:spcPct val="30000"/>
              </a:spcAft>
              <a:buFontTx/>
              <a:buAutoNum type="arabicPeriod"/>
            </a:pPr>
            <a:r>
              <a:rPr lang="en-US" sz="1600" dirty="0"/>
              <a:t>Most employees will not exercise self-control and self-motivation--managers must do this for them </a:t>
            </a:r>
          </a:p>
        </p:txBody>
      </p:sp>
      <p:graphicFrame>
        <p:nvGraphicFramePr>
          <p:cNvPr id="9252" name="Group 36"/>
          <p:cNvGraphicFramePr>
            <a:graphicFrameLocks noGrp="1"/>
          </p:cNvGraphicFramePr>
          <p:nvPr/>
        </p:nvGraphicFramePr>
        <p:xfrm>
          <a:off x="4286248" y="1428736"/>
          <a:ext cx="3286150" cy="609600"/>
        </p:xfrm>
        <a:graphic>
          <a:graphicData uri="http://schemas.openxmlformats.org/drawingml/2006/table">
            <a:tbl>
              <a:tblPr/>
              <a:tblGrid>
                <a:gridCol w="657230"/>
                <a:gridCol w="657230"/>
                <a:gridCol w="657230"/>
                <a:gridCol w="657230"/>
                <a:gridCol w="657230"/>
              </a:tblGrid>
              <a:tr h="23336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rPr>
                        <a:t>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336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rPr>
                        <a:t>SA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U</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rPr>
                        <a:t>SD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37" name="Text Box 34"/>
          <p:cNvSpPr txBox="1">
            <a:spLocks noChangeArrowheads="1"/>
          </p:cNvSpPr>
          <p:nvPr/>
        </p:nvSpPr>
        <p:spPr bwMode="auto">
          <a:xfrm>
            <a:off x="3929058" y="214290"/>
            <a:ext cx="4000528" cy="101566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l" rtl="0">
              <a:spcBef>
                <a:spcPct val="50000"/>
              </a:spcBef>
            </a:pPr>
            <a:r>
              <a:rPr lang="en-US" sz="1200" b="1" dirty="0"/>
              <a:t>41 - 50 points = strong Theory Y beliefs</a:t>
            </a:r>
            <a:r>
              <a:rPr lang="en-US" sz="1200" dirty="0"/>
              <a:t> </a:t>
            </a:r>
            <a:br>
              <a:rPr lang="en-US" sz="1200" dirty="0"/>
            </a:br>
            <a:r>
              <a:rPr lang="en-US" sz="1200" b="1" dirty="0"/>
              <a:t>31 - 40 points = moderate Theory Y beliefs</a:t>
            </a:r>
            <a:r>
              <a:rPr lang="en-US" sz="1200" dirty="0"/>
              <a:t> </a:t>
            </a:r>
            <a:br>
              <a:rPr lang="en-US" sz="1200" dirty="0"/>
            </a:br>
            <a:r>
              <a:rPr lang="en-US" sz="1200" b="1" dirty="0"/>
              <a:t>21 - 30 points = mixed Theory Y and Theory X beliefs</a:t>
            </a:r>
            <a:r>
              <a:rPr lang="en-US" sz="1200" dirty="0"/>
              <a:t> </a:t>
            </a:r>
            <a:br>
              <a:rPr lang="en-US" sz="1200" dirty="0"/>
            </a:br>
            <a:r>
              <a:rPr lang="en-US" sz="1200" b="1" dirty="0"/>
              <a:t>11 - 20 points = moderate Theory X beliefs</a:t>
            </a:r>
            <a:r>
              <a:rPr lang="en-US" sz="1200" dirty="0"/>
              <a:t> </a:t>
            </a:r>
            <a:br>
              <a:rPr lang="en-US" sz="1200" dirty="0"/>
            </a:br>
            <a:r>
              <a:rPr lang="en-US" sz="1200" b="1" dirty="0"/>
              <a:t>  5 - 10 points = strong Theory X beliefs</a:t>
            </a:r>
            <a:r>
              <a:rPr lang="en-US" sz="1200" dirty="0"/>
              <a:t> </a:t>
            </a:r>
          </a:p>
        </p:txBody>
      </p:sp>
      <p:pic>
        <p:nvPicPr>
          <p:cNvPr id="13338" name="Picture 38" descr="2"/>
          <p:cNvPicPr>
            <a:picLocks noChangeAspect="1" noChangeArrowheads="1"/>
          </p:cNvPicPr>
          <p:nvPr/>
        </p:nvPicPr>
        <p:blipFill>
          <a:blip r:embed="rId5" cstate="print"/>
          <a:srcRect/>
          <a:stretch>
            <a:fillRect/>
          </a:stretch>
        </p:blipFill>
        <p:spPr bwMode="auto">
          <a:xfrm>
            <a:off x="8001024" y="0"/>
            <a:ext cx="1142976" cy="1357298"/>
          </a:xfrm>
          <a:prstGeom prst="rect">
            <a:avLst/>
          </a:prstGeom>
          <a:noFill/>
          <a:ln w="9525">
            <a:noFill/>
            <a:miter lim="800000"/>
            <a:headEnd/>
            <a:tailEnd/>
          </a:ln>
        </p:spPr>
      </p:pic>
      <p:sp>
        <p:nvSpPr>
          <p:cNvPr id="8" name="عنصر نائب للتاريخ 7"/>
          <p:cNvSpPr>
            <a:spLocks noGrp="1"/>
          </p:cNvSpPr>
          <p:nvPr>
            <p:ph type="dt" sz="half" idx="10"/>
          </p:nvPr>
        </p:nvSpPr>
        <p:spPr/>
        <p:txBody>
          <a:bodyPr/>
          <a:lstStyle/>
          <a:p>
            <a:pPr>
              <a:defRPr/>
            </a:pPr>
            <a:r>
              <a:rPr lang="ar-SA" smtClean="0"/>
              <a:t>JohaliMoHE2017</a:t>
            </a:r>
            <a:endParaRPr lang="en-US"/>
          </a:p>
        </p:txBody>
      </p:sp>
      <p:sp>
        <p:nvSpPr>
          <p:cNvPr id="9" name="عنصر نائب لرقم الشريحة 8"/>
          <p:cNvSpPr>
            <a:spLocks noGrp="1"/>
          </p:cNvSpPr>
          <p:nvPr>
            <p:ph type="sldNum" sz="quarter" idx="12"/>
          </p:nvPr>
        </p:nvSpPr>
        <p:spPr/>
        <p:txBody>
          <a:bodyPr/>
          <a:lstStyle/>
          <a:p>
            <a:pPr>
              <a:defRPr/>
            </a:pPr>
            <a:fld id="{EFDC60A6-13D5-4900-9D45-FC2CC50B2D43}" type="slidenum">
              <a:rPr lang="ar-SA" smtClean="0"/>
              <a:pPr>
                <a:defRPr/>
              </a:pPr>
              <a:t>43</a:t>
            </a:fld>
            <a:endParaRPr lang="en-US"/>
          </a:p>
        </p:txBody>
      </p:sp>
      <p:sp>
        <p:nvSpPr>
          <p:cNvPr id="10" name="عنصر نائب للتذييل 9"/>
          <p:cNvSpPr>
            <a:spLocks noGrp="1"/>
          </p:cNvSpPr>
          <p:nvPr>
            <p:ph type="ftr" sz="quarter" idx="11"/>
          </p:nvPr>
        </p:nvSpPr>
        <p:spPr/>
        <p:txBody>
          <a:bodyPr/>
          <a:lstStyle/>
          <a:p>
            <a:pPr>
              <a:defRPr/>
            </a:pPr>
            <a:r>
              <a:rPr lang="en-US" smtClean="0"/>
              <a:t>CHS385</a:t>
            </a:r>
            <a:endParaRPr lang="en-US"/>
          </a:p>
        </p:txBody>
      </p:sp>
      <p:pic>
        <p:nvPicPr>
          <p:cNvPr id="11" name="Picture 22" descr="Group Of Angry Orange People Employees Complaining To Their Lazy Boss As He Sits At His Desk With His Feet Up And Does Nothing To Help"/>
          <p:cNvPicPr>
            <a:picLocks noChangeAspect="1" noChangeArrowheads="1"/>
          </p:cNvPicPr>
          <p:nvPr/>
        </p:nvPicPr>
        <p:blipFill>
          <a:blip r:embed="rId6" cstate="print"/>
          <a:srcRect/>
          <a:stretch>
            <a:fillRect/>
          </a:stretch>
        </p:blipFill>
        <p:spPr bwMode="auto">
          <a:xfrm>
            <a:off x="0" y="714357"/>
            <a:ext cx="1428728" cy="785817"/>
          </a:xfrm>
          <a:prstGeom prst="rect">
            <a:avLst/>
          </a:prstGeom>
          <a:noFill/>
          <a:ln w="9525">
            <a:noFill/>
            <a:miter lim="800000"/>
            <a:headEnd/>
            <a:tailEnd/>
          </a:ln>
        </p:spPr>
      </p:pic>
      <p:pic>
        <p:nvPicPr>
          <p:cNvPr id="13" name="Picture 18" descr="Royalty-free Clip Art: Group Of Gold Businessmen Standing In A Circle Around A Chair Symbolizing Job Opportunities And Advancement"/>
          <p:cNvPicPr>
            <a:picLocks noChangeAspect="1" noChangeArrowheads="1"/>
          </p:cNvPicPr>
          <p:nvPr/>
        </p:nvPicPr>
        <p:blipFill>
          <a:blip r:embed="rId7" cstate="print"/>
          <a:srcRect/>
          <a:stretch>
            <a:fillRect/>
          </a:stretch>
        </p:blipFill>
        <p:spPr bwMode="auto">
          <a:xfrm>
            <a:off x="2071670" y="714356"/>
            <a:ext cx="1214446" cy="642942"/>
          </a:xfrm>
          <a:prstGeom prst="rect">
            <a:avLst/>
          </a:prstGeom>
          <a:noFill/>
          <a:ln w="9525">
            <a:noFill/>
            <a:miter lim="800000"/>
            <a:headEnd/>
            <a:tailEnd/>
          </a:ln>
        </p:spPr>
      </p:pic>
      <p:graphicFrame>
        <p:nvGraphicFramePr>
          <p:cNvPr id="750593" name="Object 3"/>
          <p:cNvGraphicFramePr>
            <a:graphicFrameLocks noChangeAspect="1"/>
          </p:cNvGraphicFramePr>
          <p:nvPr/>
        </p:nvGraphicFramePr>
        <p:xfrm>
          <a:off x="214282" y="1428736"/>
          <a:ext cx="1142976" cy="842183"/>
        </p:xfrm>
        <a:graphic>
          <a:graphicData uri="http://schemas.openxmlformats.org/presentationml/2006/ole">
            <p:oleObj spid="_x0000_s750593" name="شريحة" r:id="rId8" imgW="3732394" imgH="2799480" progId="PowerPoint.Slide.12">
              <p:embed/>
            </p:oleObj>
          </a:graphicData>
        </a:graphic>
      </p:graphicFrame>
      <p:graphicFrame>
        <p:nvGraphicFramePr>
          <p:cNvPr id="750594" name="Object 4"/>
          <p:cNvGraphicFramePr>
            <a:graphicFrameLocks noChangeAspect="1"/>
          </p:cNvGraphicFramePr>
          <p:nvPr/>
        </p:nvGraphicFramePr>
        <p:xfrm>
          <a:off x="2000232" y="1428736"/>
          <a:ext cx="1428760" cy="874045"/>
        </p:xfrm>
        <a:graphic>
          <a:graphicData uri="http://schemas.openxmlformats.org/presentationml/2006/ole">
            <p:oleObj spid="_x0000_s750594" name="شريحة" r:id="rId9" imgW="4570330" imgH="3427597" progId="PowerPoint.Slide.12">
              <p:embed/>
            </p:oleObj>
          </a:graphicData>
        </a:graphic>
      </p:graphicFrame>
    </p:spTree>
  </p:cSld>
  <p:clrMapOvr>
    <a:masterClrMapping/>
  </p:clrMapOvr>
  <p:transition>
    <p:push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44</a:t>
            </a:fld>
            <a:endParaRPr lang="en-US"/>
          </a:p>
        </p:txBody>
      </p:sp>
      <p:sp>
        <p:nvSpPr>
          <p:cNvPr id="7" name="مستطيل 6"/>
          <p:cNvSpPr/>
          <p:nvPr/>
        </p:nvSpPr>
        <p:spPr>
          <a:xfrm>
            <a:off x="2071670" y="2428868"/>
            <a:ext cx="5143536" cy="1384995"/>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2800" b="1" dirty="0" smtClean="0">
                <a:latin typeface="Arial Black" pitchFamily="34" charset="0"/>
              </a:rPr>
              <a:t>Motives and Barriers  </a:t>
            </a:r>
          </a:p>
          <a:p>
            <a:pPr algn="ctr"/>
            <a:r>
              <a:rPr lang="en-US" sz="2800" b="1" dirty="0" smtClean="0">
                <a:latin typeface="Arial Black" pitchFamily="34" charset="0"/>
              </a:rPr>
              <a:t>To  </a:t>
            </a:r>
          </a:p>
          <a:p>
            <a:pPr algn="ctr"/>
            <a:r>
              <a:rPr lang="en-US" sz="2800" b="1" dirty="0" smtClean="0">
                <a:latin typeface="Arial Black" pitchFamily="34" charset="0"/>
              </a:rPr>
              <a:t>Learning</a:t>
            </a:r>
            <a:endParaRPr lang="en-US" sz="2800" b="1" dirty="0">
              <a:latin typeface="Arial Black" pitchFamily="34" charset="0"/>
            </a:endParaRPr>
          </a:p>
        </p:txBody>
      </p:sp>
    </p:spTree>
  </p:cSld>
  <p:clrMapOvr>
    <a:masterClrMapping/>
  </p:clrMapOvr>
  <p:transition>
    <p:push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45</a:t>
            </a:fld>
            <a:endParaRPr lang="en-US"/>
          </a:p>
        </p:txBody>
      </p:sp>
      <p:sp>
        <p:nvSpPr>
          <p:cNvPr id="7" name="مستطيل 6"/>
          <p:cNvSpPr/>
          <p:nvPr/>
        </p:nvSpPr>
        <p:spPr>
          <a:xfrm>
            <a:off x="1857356" y="0"/>
            <a:ext cx="4893968" cy="400110"/>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en-US" sz="2000" b="1" dirty="0" smtClean="0">
                <a:latin typeface="Arial Black" pitchFamily="34" charset="0"/>
              </a:rPr>
              <a:t>Motives and Barriers for Learning</a:t>
            </a:r>
            <a:endParaRPr lang="en-US" sz="2000" b="1" dirty="0">
              <a:latin typeface="Arial Black" pitchFamily="34" charset="0"/>
            </a:endParaRPr>
          </a:p>
        </p:txBody>
      </p:sp>
      <p:sp>
        <p:nvSpPr>
          <p:cNvPr id="9" name="مستطيل 8"/>
          <p:cNvSpPr/>
          <p:nvPr/>
        </p:nvSpPr>
        <p:spPr>
          <a:xfrm>
            <a:off x="2214546" y="6488668"/>
            <a:ext cx="6215106" cy="369332"/>
          </a:xfrm>
          <a:prstGeom prst="rect">
            <a:avLst/>
          </a:prstGeom>
        </p:spPr>
        <p:txBody>
          <a:bodyPr wrap="square">
            <a:spAutoFit/>
          </a:bodyPr>
          <a:lstStyle/>
          <a:p>
            <a:pPr algn="ctr" rtl="0"/>
            <a:r>
              <a:rPr lang="en-US" dirty="0" smtClean="0">
                <a:hlinkClick r:id="rId3"/>
              </a:rPr>
              <a:t>http://www.fsu.edu/~adult-ed/jenny/learning.html#motives </a:t>
            </a:r>
            <a:r>
              <a:rPr lang="en-US" dirty="0" smtClean="0"/>
              <a:t>   </a:t>
            </a:r>
            <a:endParaRPr lang="ar-SA" dirty="0"/>
          </a:p>
        </p:txBody>
      </p:sp>
      <p:sp>
        <p:nvSpPr>
          <p:cNvPr id="11" name="مستطيل 10"/>
          <p:cNvSpPr/>
          <p:nvPr/>
        </p:nvSpPr>
        <p:spPr>
          <a:xfrm>
            <a:off x="1785918" y="1214422"/>
            <a:ext cx="5572164"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b="1" dirty="0" smtClean="0"/>
              <a:t>GIVE  YOUR REASONS….First ?!!</a:t>
            </a:r>
          </a:p>
          <a:p>
            <a:pPr algn="ctr" rtl="0"/>
            <a:r>
              <a:rPr lang="en-US" b="1" dirty="0" smtClean="0"/>
              <a:t> then  see  Video make smart note    </a:t>
            </a:r>
            <a:endParaRPr lang="ar-SA" b="1" dirty="0"/>
          </a:p>
        </p:txBody>
      </p:sp>
      <p:sp>
        <p:nvSpPr>
          <p:cNvPr id="13" name="مستطيل 12"/>
          <p:cNvSpPr/>
          <p:nvPr/>
        </p:nvSpPr>
        <p:spPr>
          <a:xfrm>
            <a:off x="571472" y="3071810"/>
            <a:ext cx="8143932" cy="338554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r>
              <a:rPr lang="en-US" b="1" dirty="0" err="1" smtClean="0">
                <a:latin typeface="Times New Roman" pitchFamily="18" charset="0"/>
                <a:cs typeface="Times New Roman" pitchFamily="18" charset="0"/>
              </a:rPr>
              <a:t>Boshier</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Morstain</a:t>
            </a:r>
            <a:r>
              <a:rPr lang="en-US" b="1" dirty="0" smtClean="0">
                <a:latin typeface="Times New Roman" pitchFamily="18" charset="0"/>
                <a:cs typeface="Times New Roman" pitchFamily="18" charset="0"/>
              </a:rPr>
              <a:t> and Smart:</a:t>
            </a:r>
            <a:r>
              <a:rPr lang="en-US"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Houle</a:t>
            </a:r>
            <a:r>
              <a:rPr lang="en-US" sz="1600" dirty="0" smtClean="0">
                <a:latin typeface="Times New Roman" pitchFamily="18" charset="0"/>
                <a:cs typeface="Times New Roman" pitchFamily="18" charset="0"/>
              </a:rPr>
              <a:t> wasn't good enough for these guys--they had to go out and come up with an even longer list of why adults participate in learning (there's a lot of "list comparison" that goes on in educational research, isn't there?)</a:t>
            </a:r>
            <a:r>
              <a:rPr lang="en-US" sz="2000" dirty="0" smtClean="0">
                <a:latin typeface="Times New Roman" pitchFamily="18" charset="0"/>
                <a:cs typeface="Times New Roman" pitchFamily="18" charset="0"/>
              </a:rPr>
              <a:t>. </a:t>
            </a:r>
          </a:p>
          <a:p>
            <a:pPr algn="just" rtl="0"/>
            <a:r>
              <a:rPr lang="en-US" b="1" dirty="0" smtClean="0">
                <a:latin typeface="Times New Roman" pitchFamily="18" charset="0"/>
                <a:cs typeface="Times New Roman" pitchFamily="18" charset="0"/>
              </a:rPr>
              <a:t>They came up with six factors for participation:</a:t>
            </a:r>
          </a:p>
          <a:p>
            <a:pPr marL="342900" indent="-342900" algn="just" rtl="0">
              <a:buFont typeface="+mj-lt"/>
              <a:buAutoNum type="arabicPeriod"/>
            </a:pPr>
            <a:r>
              <a:rPr lang="en-US" b="1" dirty="0" smtClean="0">
                <a:latin typeface="Times New Roman" pitchFamily="18" charset="0"/>
                <a:cs typeface="Times New Roman" pitchFamily="18" charset="0"/>
              </a:rPr>
              <a:t>Social Relationships</a:t>
            </a:r>
            <a:r>
              <a:rPr lang="en-US" dirty="0" smtClean="0">
                <a:latin typeface="Times New Roman" pitchFamily="18" charset="0"/>
                <a:cs typeface="Times New Roman" pitchFamily="18" charset="0"/>
              </a:rPr>
              <a:t>: make friends and meet others.</a:t>
            </a:r>
          </a:p>
          <a:p>
            <a:pPr marL="342900" indent="-342900" algn="just" rtl="0">
              <a:buFont typeface="+mj-lt"/>
              <a:buAutoNum type="arabicPeriod"/>
            </a:pPr>
            <a:r>
              <a:rPr lang="en-US" b="1" dirty="0" smtClean="0">
                <a:latin typeface="Times New Roman" pitchFamily="18" charset="0"/>
                <a:cs typeface="Times New Roman" pitchFamily="18" charset="0"/>
              </a:rPr>
              <a:t>External Expectations</a:t>
            </a:r>
            <a:r>
              <a:rPr lang="en-US" dirty="0" smtClean="0">
                <a:latin typeface="Times New Roman" pitchFamily="18" charset="0"/>
                <a:cs typeface="Times New Roman" pitchFamily="18" charset="0"/>
              </a:rPr>
              <a:t>: complying with the wishes of someone else with authority.</a:t>
            </a:r>
          </a:p>
          <a:p>
            <a:pPr marL="342900" indent="-342900" algn="just" rtl="0">
              <a:buFont typeface="+mj-lt"/>
              <a:buAutoNum type="arabicPeriod"/>
            </a:pPr>
            <a:r>
              <a:rPr lang="en-US" b="1" dirty="0" smtClean="0">
                <a:latin typeface="Times New Roman" pitchFamily="18" charset="0"/>
                <a:cs typeface="Times New Roman" pitchFamily="18" charset="0"/>
              </a:rPr>
              <a:t>Social Welfare:</a:t>
            </a:r>
            <a:r>
              <a:rPr lang="en-US" dirty="0" smtClean="0">
                <a:latin typeface="Times New Roman" pitchFamily="18" charset="0"/>
                <a:cs typeface="Times New Roman" pitchFamily="18" charset="0"/>
              </a:rPr>
              <a:t> desire to serve others and/or community.</a:t>
            </a:r>
          </a:p>
          <a:p>
            <a:pPr marL="342900" indent="-342900" algn="just" rtl="0">
              <a:buFont typeface="+mj-lt"/>
              <a:buAutoNum type="arabicPeriod"/>
            </a:pPr>
            <a:r>
              <a:rPr lang="en-US" b="1" dirty="0" smtClean="0">
                <a:latin typeface="Times New Roman" pitchFamily="18" charset="0"/>
                <a:cs typeface="Times New Roman" pitchFamily="18" charset="0"/>
              </a:rPr>
              <a:t>Professional Advancement</a:t>
            </a:r>
            <a:r>
              <a:rPr lang="en-US" dirty="0" smtClean="0">
                <a:latin typeface="Times New Roman" pitchFamily="18" charset="0"/>
                <a:cs typeface="Times New Roman" pitchFamily="18" charset="0"/>
              </a:rPr>
              <a:t>: desire for job enhancement or professional advancement.</a:t>
            </a:r>
          </a:p>
          <a:p>
            <a:pPr marL="342900" indent="-342900" algn="just" rtl="0">
              <a:buFont typeface="+mj-lt"/>
              <a:buAutoNum type="arabicPeriod"/>
            </a:pPr>
            <a:r>
              <a:rPr lang="en-US" b="1" dirty="0" smtClean="0">
                <a:latin typeface="Times New Roman" pitchFamily="18" charset="0"/>
                <a:cs typeface="Times New Roman" pitchFamily="18" charset="0"/>
              </a:rPr>
              <a:t>Escape/Stimulation:</a:t>
            </a:r>
            <a:r>
              <a:rPr lang="en-US" dirty="0" smtClean="0">
                <a:latin typeface="Times New Roman" pitchFamily="18" charset="0"/>
                <a:cs typeface="Times New Roman" pitchFamily="18" charset="0"/>
              </a:rPr>
              <a:t> to alleviate boredom and/or to escape home or work routine.</a:t>
            </a:r>
          </a:p>
          <a:p>
            <a:pPr marL="342900" indent="-342900" algn="just" rtl="0">
              <a:buFont typeface="+mj-lt"/>
              <a:buAutoNum type="arabicPeriod"/>
            </a:pPr>
            <a:r>
              <a:rPr lang="en-US" b="1" dirty="0" smtClean="0">
                <a:latin typeface="Times New Roman" pitchFamily="18" charset="0"/>
                <a:cs typeface="Times New Roman" pitchFamily="18" charset="0"/>
              </a:rPr>
              <a:t>Cognitive Interest: </a:t>
            </a:r>
            <a:r>
              <a:rPr lang="en-US" dirty="0" smtClean="0">
                <a:latin typeface="Times New Roman" pitchFamily="18" charset="0"/>
                <a:cs typeface="Times New Roman" pitchFamily="18" charset="0"/>
              </a:rPr>
              <a:t>learning for the sake of learning itself.</a:t>
            </a:r>
            <a:endParaRPr lang="en-US" dirty="0">
              <a:latin typeface="Times New Roman" pitchFamily="18" charset="0"/>
              <a:cs typeface="Times New Roman" pitchFamily="18" charset="0"/>
            </a:endParaRPr>
          </a:p>
        </p:txBody>
      </p:sp>
      <p:sp>
        <p:nvSpPr>
          <p:cNvPr id="14" name="مستطيل 13"/>
          <p:cNvSpPr/>
          <p:nvPr/>
        </p:nvSpPr>
        <p:spPr>
          <a:xfrm>
            <a:off x="1571604" y="671436"/>
            <a:ext cx="5643602" cy="400110"/>
          </a:xfrm>
          <a:prstGeom prst="rect">
            <a:avLst/>
          </a:prstGeom>
          <a:solidFill>
            <a:schemeClr val="bg2"/>
          </a:solidFill>
        </p:spPr>
        <p:style>
          <a:lnRef idx="2">
            <a:schemeClr val="accent3"/>
          </a:lnRef>
          <a:fillRef idx="1">
            <a:schemeClr val="lt1"/>
          </a:fillRef>
          <a:effectRef idx="0">
            <a:schemeClr val="accent3"/>
          </a:effectRef>
          <a:fontRef idx="minor">
            <a:schemeClr val="dk1"/>
          </a:fontRef>
        </p:style>
        <p:txBody>
          <a:bodyPr wrap="square">
            <a:spAutoFit/>
          </a:bodyPr>
          <a:lstStyle/>
          <a:p>
            <a:pPr algn="ctr" rtl="0"/>
            <a:r>
              <a:rPr lang="ar-SA" sz="2000" b="1" dirty="0" smtClean="0">
                <a:solidFill>
                  <a:schemeClr val="tx1"/>
                </a:solidFill>
                <a:latin typeface="Rockwell" pitchFamily="18" charset="0"/>
              </a:rPr>
              <a:t>Why don't we participate in learnin</a:t>
            </a:r>
            <a:r>
              <a:rPr lang="en-US" sz="2000" b="1" dirty="0" smtClean="0">
                <a:solidFill>
                  <a:schemeClr val="tx1"/>
                </a:solidFill>
                <a:latin typeface="Rockwell" pitchFamily="18" charset="0"/>
              </a:rPr>
              <a:t>g ?</a:t>
            </a:r>
            <a:r>
              <a:rPr lang="ar-SA" sz="2000" b="1" dirty="0" smtClean="0">
                <a:solidFill>
                  <a:schemeClr val="tx1"/>
                </a:solidFill>
                <a:latin typeface="Rockwell" pitchFamily="18" charset="0"/>
              </a:rPr>
              <a:t> ؟</a:t>
            </a:r>
            <a:endParaRPr lang="ar-SA" sz="2000" dirty="0">
              <a:solidFill>
                <a:schemeClr val="tx1"/>
              </a:solidFill>
            </a:endParaRPr>
          </a:p>
        </p:txBody>
      </p:sp>
      <p:sp>
        <p:nvSpPr>
          <p:cNvPr id="10" name="مستطيل 9"/>
          <p:cNvSpPr/>
          <p:nvPr/>
        </p:nvSpPr>
        <p:spPr>
          <a:xfrm>
            <a:off x="2643174" y="2000240"/>
            <a:ext cx="3570208" cy="369332"/>
          </a:xfrm>
          <a:prstGeom prst="rect">
            <a:avLst/>
          </a:prstGeom>
        </p:spPr>
        <p:txBody>
          <a:bodyPr wrap="none">
            <a:spAutoFit/>
          </a:bodyPr>
          <a:lstStyle/>
          <a:p>
            <a:r>
              <a:rPr lang="en-US" dirty="0" smtClean="0"/>
              <a:t>Barriers to Learning Presentation</a:t>
            </a:r>
            <a:endParaRPr lang="en-US" dirty="0"/>
          </a:p>
        </p:txBody>
      </p:sp>
      <p:sp>
        <p:nvSpPr>
          <p:cNvPr id="12" name="مستطيل 11"/>
          <p:cNvSpPr/>
          <p:nvPr/>
        </p:nvSpPr>
        <p:spPr>
          <a:xfrm>
            <a:off x="1357290" y="2571744"/>
            <a:ext cx="6143668" cy="369332"/>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rtl="0"/>
            <a:r>
              <a:rPr lang="en-US" b="1" dirty="0" smtClean="0">
                <a:hlinkClick r:id="rId4"/>
              </a:rPr>
              <a:t>http://www.youtube.com/watch?v=V_fwKT7zAOc</a:t>
            </a:r>
            <a:r>
              <a:rPr lang="en-US" b="1" dirty="0" smtClean="0"/>
              <a:t>    </a:t>
            </a:r>
            <a:endParaRPr lang="ar-SA" b="1" dirty="0"/>
          </a:p>
        </p:txBody>
      </p:sp>
    </p:spTree>
  </p:cSld>
  <p:clrMapOvr>
    <a:masterClrMapping/>
  </p:clrMapOvr>
  <p:transition>
    <p:push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46</a:t>
            </a:fld>
            <a:endParaRPr lang="en-US"/>
          </a:p>
        </p:txBody>
      </p:sp>
      <p:sp>
        <p:nvSpPr>
          <p:cNvPr id="92161" name="Rectangle 1"/>
          <p:cNvSpPr>
            <a:spLocks noChangeArrowheads="1"/>
          </p:cNvSpPr>
          <p:nvPr/>
        </p:nvSpPr>
        <p:spPr bwMode="auto">
          <a:xfrm>
            <a:off x="357158" y="571480"/>
            <a:ext cx="8501122" cy="5447645"/>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lvl="0" algn="just" rtl="0" eaLnBrk="0" hangingPunct="0"/>
            <a:r>
              <a:rPr lang="en-US" dirty="0" smtClean="0">
                <a:solidFill>
                  <a:schemeClr val="tx1"/>
                </a:solidFill>
                <a:latin typeface="Times New Roman" pitchFamily="18" charset="0"/>
                <a:cs typeface="Times New Roman" pitchFamily="18" charset="0"/>
              </a:rPr>
              <a:t>This critical learning question have been studied by many researchers. </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The following researchers have worked out ways of </a:t>
            </a:r>
            <a:r>
              <a:rPr kumimoji="0" lang="ar-SA" b="1" i="0" u="none" strike="noStrike" cap="none" normalizeH="0" baseline="0" dirty="0" smtClean="0">
                <a:ln>
                  <a:noFill/>
                </a:ln>
                <a:solidFill>
                  <a:schemeClr val="tx1"/>
                </a:solidFill>
                <a:effectLst/>
                <a:latin typeface="Times New Roman" pitchFamily="18" charset="0"/>
                <a:cs typeface="Times New Roman" pitchFamily="18" charset="0"/>
              </a:rPr>
              <a:t>grouping specific barriers into categories</a:t>
            </a:r>
            <a:r>
              <a:rPr kumimoji="0" lang="en-US" b="0" i="0" u="none" strike="noStrike" cap="none" normalizeH="0" baseline="0" dirty="0" smtClean="0">
                <a:ln>
                  <a:noFill/>
                </a:ln>
                <a:solidFill>
                  <a:schemeClr val="tx1"/>
                </a:solidFill>
                <a:effectLst/>
                <a:latin typeface="Times New Roman" pitchFamily="18" charset="0"/>
                <a:cs typeface="Times New Roman" pitchFamily="18" charset="0"/>
              </a:rPr>
              <a:t>:</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ar-SA" b="1" i="0" u="none" strike="noStrike" cap="none" normalizeH="0" baseline="0" dirty="0" smtClean="0">
                <a:ln>
                  <a:noFill/>
                </a:ln>
                <a:solidFill>
                  <a:schemeClr val="tx1"/>
                </a:solidFill>
                <a:effectLst/>
                <a:latin typeface="Times New Roman" pitchFamily="18" charset="0"/>
                <a:cs typeface="Times New Roman" pitchFamily="18" charset="0"/>
              </a:rPr>
              <a:t> Johnstone and Rivera</a:t>
            </a:r>
            <a:r>
              <a:rPr kumimoji="0" lang="en-US" b="1" i="0"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b="1" i="0" u="none" strike="noStrike" cap="none" normalizeH="0" dirty="0" smtClean="0">
                <a:ln>
                  <a:noFill/>
                </a:ln>
                <a:solidFill>
                  <a:schemeClr val="tx1"/>
                </a:solidFill>
                <a:effectLst/>
                <a:latin typeface="Times New Roman" pitchFamily="18" charset="0"/>
                <a:cs typeface="Times New Roman" pitchFamily="18" charset="0"/>
              </a:rPr>
              <a:t> </a:t>
            </a:r>
            <a:r>
              <a:rPr kumimoji="0" lang="ar-SA" b="1" i="0" u="none" strike="noStrike" cap="none" normalizeH="0" baseline="0" dirty="0" smtClean="0">
                <a:ln>
                  <a:noFill/>
                </a:ln>
                <a:solidFill>
                  <a:schemeClr val="tx1"/>
                </a:solidFill>
                <a:effectLst/>
                <a:latin typeface="Times New Roman" pitchFamily="18" charset="0"/>
                <a:cs typeface="Times New Roman" pitchFamily="18" charset="0"/>
              </a:rPr>
              <a:t>Found two categories</a:t>
            </a:r>
            <a:r>
              <a:rPr lang="ar-SA" dirty="0" smtClean="0">
                <a:solidFill>
                  <a:schemeClr val="tx1"/>
                </a:solidFill>
                <a:latin typeface="Times New Roman" pitchFamily="18" charset="0"/>
                <a:cs typeface="Times New Roman" pitchFamily="18" charset="0"/>
              </a:rPr>
              <a:t>: </a:t>
            </a:r>
            <a:r>
              <a:rPr kumimoji="0" lang="ar-SA" sz="2400" b="1" i="0" u="none" strike="noStrike" cap="none" normalizeH="0" baseline="0" dirty="0" smtClean="0">
                <a:ln>
                  <a:noFill/>
                </a:ln>
                <a:solidFill>
                  <a:schemeClr val="tx1"/>
                </a:solidFill>
                <a:effectLst/>
                <a:latin typeface="Times New Roman" pitchFamily="18" charset="0"/>
                <a:cs typeface="Times New Roman" pitchFamily="18" charset="0"/>
              </a:rPr>
              <a:t>External</a:t>
            </a:r>
            <a:r>
              <a:rPr kumimoji="0" lang="ar-SA" sz="24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or </a:t>
            </a:r>
            <a:r>
              <a:rPr kumimoji="0" lang="ar-SA" b="0" i="1" u="none" strike="noStrike" cap="none" normalizeH="0" baseline="0" dirty="0" smtClean="0">
                <a:ln>
                  <a:noFill/>
                </a:ln>
                <a:solidFill>
                  <a:schemeClr val="tx1"/>
                </a:solidFill>
                <a:effectLst/>
                <a:latin typeface="Times New Roman" pitchFamily="18" charset="0"/>
                <a:cs typeface="Times New Roman" pitchFamily="18" charset="0"/>
              </a:rPr>
              <a:t>situation barriers </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and</a:t>
            </a:r>
            <a:r>
              <a:rPr kumimoji="0" lang="en-US" b="0" i="0" u="none" strike="noStrike" cap="none" normalizeH="0" baseline="0" dirty="0" smtClean="0">
                <a:ln>
                  <a:noFill/>
                </a:ln>
                <a:solidFill>
                  <a:schemeClr val="tx1"/>
                </a:solidFill>
                <a:effectLst/>
                <a:latin typeface="Times New Roman" pitchFamily="18" charset="0"/>
                <a:cs typeface="Times New Roman" pitchFamily="18" charset="0"/>
              </a:rPr>
              <a:t>;</a:t>
            </a:r>
            <a:r>
              <a:rPr kumimoji="0" lang="en-US" b="0" i="0" u="none" strike="noStrike" cap="none" normalizeH="0" dirty="0" smtClean="0">
                <a:ln>
                  <a:noFill/>
                </a:ln>
                <a:solidFill>
                  <a:schemeClr val="tx1"/>
                </a:solidFill>
                <a:effectLst/>
                <a:latin typeface="Times New Roman" pitchFamily="18" charset="0"/>
                <a:cs typeface="Times New Roman" pitchFamily="18" charset="0"/>
              </a:rPr>
              <a:t>  </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ar-SA" b="1" i="0" u="none" strike="noStrike" cap="none" normalizeH="0" baseline="0" dirty="0" smtClean="0">
                <a:ln>
                  <a:noFill/>
                </a:ln>
                <a:solidFill>
                  <a:schemeClr val="tx1"/>
                </a:solidFill>
                <a:effectLst/>
                <a:latin typeface="Times New Roman" pitchFamily="18" charset="0"/>
                <a:cs typeface="Times New Roman" pitchFamily="18" charset="0"/>
              </a:rPr>
              <a:t>Internal</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 or </a:t>
            </a:r>
            <a:r>
              <a:rPr kumimoji="0" lang="ar-SA" b="0" i="1" u="none" strike="noStrike" cap="none" normalizeH="0" baseline="0" dirty="0" smtClean="0">
                <a:ln>
                  <a:noFill/>
                </a:ln>
                <a:solidFill>
                  <a:schemeClr val="tx1"/>
                </a:solidFill>
                <a:effectLst/>
                <a:latin typeface="Times New Roman" pitchFamily="18" charset="0"/>
                <a:cs typeface="Times New Roman" pitchFamily="18" charset="0"/>
              </a:rPr>
              <a:t>dispositional barriers</a:t>
            </a:r>
          </a:p>
          <a:p>
            <a:pPr marL="0" marR="0" lvl="0" indent="0" algn="just" defTabSz="914400" rtl="0" eaLnBrk="0" fontAlgn="base" latinLnBrk="0" hangingPunct="0">
              <a:lnSpc>
                <a:spcPct val="100000"/>
              </a:lnSpc>
              <a:spcBef>
                <a:spcPct val="0"/>
              </a:spcBef>
              <a:spcAft>
                <a:spcPct val="0"/>
              </a:spcAft>
              <a:buClrTx/>
              <a:buSzTx/>
              <a:tabLst/>
            </a:pPr>
            <a:endParaRPr kumimoji="0" lang="ar-SA"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ar-SA" b="1" i="0" u="none" strike="noStrike" cap="none" normalizeH="0" baseline="0" dirty="0" smtClean="0">
                <a:ln>
                  <a:noFill/>
                </a:ln>
                <a:solidFill>
                  <a:schemeClr val="tx1"/>
                </a:solidFill>
                <a:effectLst/>
                <a:latin typeface="Times New Roman" pitchFamily="18" charset="0"/>
                <a:cs typeface="Times New Roman" pitchFamily="18" charset="0"/>
              </a:rPr>
              <a:t> Cross: Three categories</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ar-SA" b="1" i="0" u="none" strike="noStrike" cap="none" normalizeH="0" baseline="0" dirty="0" smtClean="0">
                <a:ln>
                  <a:noFill/>
                </a:ln>
                <a:solidFill>
                  <a:schemeClr val="tx1"/>
                </a:solidFill>
                <a:effectLst/>
                <a:latin typeface="Times New Roman" pitchFamily="18" charset="0"/>
                <a:cs typeface="Times New Roman" pitchFamily="18" charset="0"/>
              </a:rPr>
              <a:t>Situational barriers</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ar-SA" b="0" i="1" u="none" strike="noStrike" cap="none" normalizeH="0" baseline="0" dirty="0" smtClean="0">
                <a:ln>
                  <a:noFill/>
                </a:ln>
                <a:solidFill>
                  <a:schemeClr val="tx1"/>
                </a:solidFill>
                <a:effectLst/>
                <a:latin typeface="Times New Roman" pitchFamily="18" charset="0"/>
                <a:cs typeface="Times New Roman" pitchFamily="18" charset="0"/>
              </a:rPr>
              <a:t>depending person's situation at a given time)</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ar-SA" b="1" i="0" u="none" strike="noStrike" cap="none" normalizeH="0" baseline="0" dirty="0" smtClean="0">
                <a:ln>
                  <a:noFill/>
                </a:ln>
                <a:solidFill>
                  <a:schemeClr val="tx1"/>
                </a:solidFill>
                <a:effectLst/>
                <a:latin typeface="Times New Roman" pitchFamily="18" charset="0"/>
                <a:cs typeface="Times New Roman" pitchFamily="18" charset="0"/>
              </a:rPr>
              <a:t>Institutional barriers</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ar-SA" b="0" i="1" u="none" strike="noStrike" cap="none" normalizeH="0" baseline="0" dirty="0" smtClean="0">
                <a:ln>
                  <a:noFill/>
                </a:ln>
                <a:solidFill>
                  <a:schemeClr val="tx1"/>
                </a:solidFill>
                <a:effectLst/>
                <a:latin typeface="Times New Roman" pitchFamily="18" charset="0"/>
                <a:cs typeface="Times New Roman" pitchFamily="18" charset="0"/>
              </a:rPr>
              <a:t>all practices and procedures that discourage adults from participation--like filling out those application forms for graduate school</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ar-SA" b="1" i="0" u="none" strike="noStrike" cap="none" normalizeH="0" baseline="0" dirty="0" smtClean="0">
                <a:ln>
                  <a:noFill/>
                </a:ln>
                <a:solidFill>
                  <a:schemeClr val="tx1"/>
                </a:solidFill>
                <a:effectLst/>
                <a:latin typeface="Times New Roman" pitchFamily="18" charset="0"/>
                <a:cs typeface="Times New Roman" pitchFamily="18" charset="0"/>
              </a:rPr>
              <a:t>Dispositional barriers</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ar-SA" b="0" i="1" u="none" strike="noStrike" cap="none" normalizeH="0" baseline="0" dirty="0" smtClean="0">
                <a:ln>
                  <a:noFill/>
                </a:ln>
                <a:solidFill>
                  <a:schemeClr val="tx1"/>
                </a:solidFill>
                <a:effectLst/>
                <a:latin typeface="Times New Roman" pitchFamily="18" charset="0"/>
                <a:cs typeface="Times New Roman" pitchFamily="18" charset="0"/>
              </a:rPr>
              <a:t>person's attitude about self and learning</a:t>
            </a:r>
            <a:r>
              <a:rPr lang="ar-SA" dirty="0" smtClean="0">
                <a:solidFill>
                  <a:schemeClr val="tx1"/>
                </a:solidFill>
                <a:latin typeface="Times New Roman" pitchFamily="18" charset="0"/>
                <a:cs typeface="Times New Roman" pitchFamily="18" charset="0"/>
              </a:rPr>
              <a:t>(</a:t>
            </a:r>
            <a:endParaRPr kumimoji="0" lang="ar-SA"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endParaRPr kumimoji="0" lang="ar-SA"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lang="ar-SA" b="1" dirty="0" smtClean="0">
                <a:solidFill>
                  <a:schemeClr val="tx1"/>
                </a:solidFill>
                <a:latin typeface="Times New Roman" pitchFamily="18" charset="0"/>
                <a:cs typeface="Times New Roman" pitchFamily="18" charset="0"/>
              </a:rPr>
              <a:t> </a:t>
            </a:r>
            <a:r>
              <a:rPr kumimoji="0" lang="ar-SA" b="1" i="0" u="none" strike="noStrike" cap="none" normalizeH="0" baseline="0" dirty="0" smtClean="0">
                <a:ln>
                  <a:noFill/>
                </a:ln>
                <a:solidFill>
                  <a:schemeClr val="tx1"/>
                </a:solidFill>
                <a:effectLst/>
                <a:latin typeface="Times New Roman" pitchFamily="18" charset="0"/>
                <a:cs typeface="Times New Roman" pitchFamily="18" charset="0"/>
              </a:rPr>
              <a:t>Darkenwald and Merriam:</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 Add another category to Cross' list; </a:t>
            </a:r>
            <a:r>
              <a:rPr kumimoji="0" lang="ar-SA" b="1" i="0" u="none" strike="noStrike" cap="none" normalizeH="0" baseline="0" dirty="0" smtClean="0">
                <a:ln>
                  <a:noFill/>
                </a:ln>
                <a:solidFill>
                  <a:schemeClr val="tx1"/>
                </a:solidFill>
                <a:effectLst/>
                <a:latin typeface="Times New Roman" pitchFamily="18" charset="0"/>
                <a:cs typeface="Times New Roman" pitchFamily="18" charset="0"/>
              </a:rPr>
              <a:t>Informational barriers</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ar-SA" b="0" i="1" u="none" strike="noStrike" cap="none" normalizeH="0" baseline="0" dirty="0" smtClean="0">
                <a:ln>
                  <a:noFill/>
                </a:ln>
                <a:solidFill>
                  <a:schemeClr val="tx1"/>
                </a:solidFill>
                <a:effectLst/>
                <a:latin typeface="Times New Roman" pitchFamily="18" charset="0"/>
                <a:cs typeface="Times New Roman" pitchFamily="18" charset="0"/>
              </a:rPr>
              <a:t>person is not aware of educational activities available</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 Above taken from: Merriam, S. &amp; Caffarella, R. (1991). </a:t>
            </a:r>
            <a:r>
              <a:rPr kumimoji="0" lang="ar-SA" b="1" i="1" u="none" strike="noStrike" cap="none" normalizeH="0" baseline="0" dirty="0" smtClean="0">
                <a:ln>
                  <a:noFill/>
                </a:ln>
                <a:solidFill>
                  <a:schemeClr val="tx1"/>
                </a:solidFill>
                <a:effectLst/>
                <a:latin typeface="Times New Roman" pitchFamily="18" charset="0"/>
                <a:cs typeface="Times New Roman" pitchFamily="18" charset="0"/>
              </a:rPr>
              <a:t>Learning in Adulthood</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 San Francisco: Jossey-Bass, 86-90.</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ar-SA"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ar-SA" b="1" i="0" u="none" strike="noStrike" cap="none" normalizeH="0" baseline="0" dirty="0" smtClean="0">
                <a:ln>
                  <a:noFill/>
                </a:ln>
                <a:solidFill>
                  <a:schemeClr val="tx1"/>
                </a:solidFill>
                <a:effectLst/>
                <a:latin typeface="Times New Roman" pitchFamily="18" charset="0"/>
                <a:cs typeface="Times New Roman" pitchFamily="18" charset="0"/>
              </a:rPr>
              <a:t> All of the above-mentioned studies look </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at </a:t>
            </a:r>
            <a:r>
              <a:rPr kumimoji="0" lang="ar-SA" b="1" i="1" u="none" strike="noStrike" cap="none" normalizeH="0" baseline="0" dirty="0" smtClean="0">
                <a:ln>
                  <a:noFill/>
                </a:ln>
                <a:solidFill>
                  <a:schemeClr val="tx1"/>
                </a:solidFill>
                <a:effectLst/>
                <a:latin typeface="Times New Roman" pitchFamily="18" charset="0"/>
                <a:cs typeface="Times New Roman" pitchFamily="18" charset="0"/>
              </a:rPr>
              <a:t>participation from a psychological perspective</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ar-SA" b="0" i="1" u="none" strike="noStrike" cap="none" normalizeH="0" baseline="0" dirty="0" smtClean="0">
                <a:ln>
                  <a:noFill/>
                </a:ln>
                <a:solidFill>
                  <a:schemeClr val="tx1"/>
                </a:solidFill>
                <a:effectLst/>
                <a:latin typeface="Times New Roman" pitchFamily="18" charset="0"/>
                <a:cs typeface="Times New Roman" pitchFamily="18" charset="0"/>
              </a:rPr>
              <a:t>If one looks at the</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ar-SA" b="0" i="1" u="none" strike="noStrike" cap="none" normalizeH="0" baseline="0" dirty="0" smtClean="0">
                <a:ln>
                  <a:noFill/>
                </a:ln>
                <a:solidFill>
                  <a:schemeClr val="tx1"/>
                </a:solidFill>
                <a:effectLst/>
                <a:latin typeface="Times New Roman" pitchFamily="18" charset="0"/>
                <a:cs typeface="Times New Roman" pitchFamily="18" charset="0"/>
              </a:rPr>
              <a:t>social structure rather than individual needs and interests, one discovers some very different explanations as to why adults do or do not participate in adult learning activities</a:t>
            </a:r>
            <a:r>
              <a:rPr kumimoji="0" lang="ar-SA" b="0" i="0" u="none" strike="noStrike" cap="none" normalizeH="0" baseline="0" dirty="0" smtClean="0">
                <a:ln>
                  <a:noFill/>
                </a:ln>
                <a:solidFill>
                  <a:schemeClr val="tx1"/>
                </a:solidFill>
                <a:effectLst/>
                <a:latin typeface="Times New Roman" pitchFamily="18" charset="0"/>
                <a:cs typeface="Times New Roman" pitchFamily="18" charset="0"/>
              </a:rPr>
              <a:t>" (1991, p. 94).</a:t>
            </a:r>
          </a:p>
        </p:txBody>
      </p:sp>
      <p:sp>
        <p:nvSpPr>
          <p:cNvPr id="9" name="مستطيل 8"/>
          <p:cNvSpPr/>
          <p:nvPr/>
        </p:nvSpPr>
        <p:spPr>
          <a:xfrm>
            <a:off x="2071670" y="28494"/>
            <a:ext cx="5857916" cy="400110"/>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ar-SA" sz="2000" b="1" dirty="0" smtClean="0">
                <a:solidFill>
                  <a:schemeClr val="tx1"/>
                </a:solidFill>
                <a:latin typeface="Rockwell" pitchFamily="18" charset="0"/>
              </a:rPr>
              <a:t>Why don't </a:t>
            </a:r>
            <a:r>
              <a:rPr lang="en-US" sz="2000" b="1" dirty="0" smtClean="0">
                <a:solidFill>
                  <a:schemeClr val="tx1"/>
                </a:solidFill>
                <a:latin typeface="Rockwell" pitchFamily="18" charset="0"/>
              </a:rPr>
              <a:t>W</a:t>
            </a:r>
            <a:r>
              <a:rPr lang="ar-SA" sz="2000" b="1" dirty="0" smtClean="0">
                <a:solidFill>
                  <a:schemeClr val="tx1"/>
                </a:solidFill>
                <a:latin typeface="Rockwell" pitchFamily="18" charset="0"/>
              </a:rPr>
              <a:t>e   </a:t>
            </a:r>
            <a:r>
              <a:rPr lang="en-US" sz="2000" b="1" dirty="0" smtClean="0">
                <a:solidFill>
                  <a:schemeClr val="tx1"/>
                </a:solidFill>
                <a:latin typeface="Rockwell" pitchFamily="18" charset="0"/>
              </a:rPr>
              <a:t>Pa</a:t>
            </a:r>
            <a:r>
              <a:rPr lang="ar-SA" sz="2000" b="1" dirty="0" smtClean="0">
                <a:solidFill>
                  <a:schemeClr val="tx1"/>
                </a:solidFill>
                <a:latin typeface="Rockwell" pitchFamily="18" charset="0"/>
              </a:rPr>
              <a:t>rticipate in learnin</a:t>
            </a:r>
            <a:r>
              <a:rPr lang="en-US" sz="2000" b="1" dirty="0" smtClean="0">
                <a:solidFill>
                  <a:schemeClr val="tx1"/>
                </a:solidFill>
                <a:latin typeface="Rockwell" pitchFamily="18" charset="0"/>
              </a:rPr>
              <a:t>g ?</a:t>
            </a:r>
            <a:r>
              <a:rPr lang="ar-SA" sz="2000" b="1" dirty="0" smtClean="0">
                <a:solidFill>
                  <a:schemeClr val="tx1"/>
                </a:solidFill>
                <a:latin typeface="Rockwell" pitchFamily="18" charset="0"/>
              </a:rPr>
              <a:t> ؟</a:t>
            </a:r>
            <a:endParaRPr lang="ar-SA" sz="2000" dirty="0">
              <a:solidFill>
                <a:schemeClr val="tx1"/>
              </a:solidFill>
            </a:endParaRPr>
          </a:p>
        </p:txBody>
      </p:sp>
    </p:spTree>
  </p:cSld>
  <p:clrMapOvr>
    <a:masterClrMapping/>
  </p:clrMapOvr>
  <p:transition>
    <p:push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a:xfrm>
            <a:off x="8286776" y="6596040"/>
            <a:ext cx="857224" cy="261960"/>
          </a:xfrm>
        </p:spPr>
        <p:txBody>
          <a:bodyPr/>
          <a:lstStyle/>
          <a:p>
            <a:pPr>
              <a:defRPr/>
            </a:pPr>
            <a:fld id="{978C93D2-0CD3-44E6-B74B-98515F7048D2}" type="slidenum">
              <a:rPr lang="ar-SA" smtClean="0"/>
              <a:pPr>
                <a:defRPr/>
              </a:pPr>
              <a:t>47</a:t>
            </a:fld>
            <a:endParaRPr lang="en-US"/>
          </a:p>
        </p:txBody>
      </p:sp>
      <p:sp>
        <p:nvSpPr>
          <p:cNvPr id="7" name="مستطيل 6"/>
          <p:cNvSpPr/>
          <p:nvPr/>
        </p:nvSpPr>
        <p:spPr>
          <a:xfrm>
            <a:off x="357158" y="2285992"/>
            <a:ext cx="8286808" cy="147732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r>
              <a:rPr lang="en-US" b="1" dirty="0" smtClean="0">
                <a:latin typeface="Times New Roman" pitchFamily="18" charset="0"/>
                <a:cs typeface="Times New Roman" pitchFamily="18" charset="0"/>
              </a:rPr>
              <a:t>Geographic Conditions</a:t>
            </a:r>
            <a:r>
              <a:rPr lang="en-US" dirty="0" smtClean="0">
                <a:latin typeface="Times New Roman" pitchFamily="18" charset="0"/>
                <a:cs typeface="Times New Roman" pitchFamily="18" charset="0"/>
              </a:rPr>
              <a:t>: </a:t>
            </a:r>
          </a:p>
          <a:p>
            <a:pPr algn="just" rtl="0"/>
            <a:r>
              <a:rPr lang="en-US" i="1" dirty="0" smtClean="0">
                <a:latin typeface="Times New Roman" pitchFamily="18" charset="0"/>
                <a:cs typeface="Times New Roman" pitchFamily="18" charset="0"/>
              </a:rPr>
              <a:t>There is a great divide between urban, suburban, and rural settings. Rural areas tend to have fewer resources for education. In many industrialized countries, however, inner cities may be worse off than some rural areas. Migrant and homeless people are also at a great disadvantage for receiving access to education.</a:t>
            </a:r>
          </a:p>
        </p:txBody>
      </p:sp>
      <p:sp>
        <p:nvSpPr>
          <p:cNvPr id="8" name="مستطيل 7"/>
          <p:cNvSpPr/>
          <p:nvPr/>
        </p:nvSpPr>
        <p:spPr>
          <a:xfrm>
            <a:off x="357158" y="594350"/>
            <a:ext cx="8358246" cy="1477328"/>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just" rtl="0"/>
            <a:r>
              <a:rPr lang="en-US" dirty="0" smtClean="0">
                <a:latin typeface="Times New Roman" pitchFamily="18" charset="0"/>
                <a:cs typeface="Times New Roman" pitchFamily="18" charset="0"/>
              </a:rPr>
              <a:t>Most of us can come up with many reasons for not participating in educational activities, but as educators, we may be so used to participating in learning ourselves that it becomes difficult to "think outside the box" sometimes. Merriam and Brockett (1997) devote a whole chapter (the info below is from pp.187-200) to the issue of access to adult education and list </a:t>
            </a:r>
            <a:r>
              <a:rPr lang="en-US" b="1" dirty="0" smtClean="0">
                <a:latin typeface="Times New Roman" pitchFamily="18" charset="0"/>
                <a:cs typeface="Times New Roman" pitchFamily="18" charset="0"/>
              </a:rPr>
              <a:t>four major conditions that limit access:</a:t>
            </a:r>
          </a:p>
        </p:txBody>
      </p:sp>
      <p:sp>
        <p:nvSpPr>
          <p:cNvPr id="9" name="مستطيل 8"/>
          <p:cNvSpPr/>
          <p:nvPr/>
        </p:nvSpPr>
        <p:spPr>
          <a:xfrm>
            <a:off x="2428860" y="71414"/>
            <a:ext cx="4339650"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pPr algn="l" rtl="0"/>
            <a:r>
              <a:rPr lang="en-US" dirty="0" smtClean="0">
                <a:latin typeface="Times New Roman" pitchFamily="18" charset="0"/>
                <a:cs typeface="Times New Roman" pitchFamily="18" charset="0"/>
              </a:rPr>
              <a:t>LEARNING CONDITIONS &amp; BARRIARS </a:t>
            </a:r>
          </a:p>
        </p:txBody>
      </p:sp>
      <p:sp>
        <p:nvSpPr>
          <p:cNvPr id="12" name="مستطيل 11"/>
          <p:cNvSpPr/>
          <p:nvPr/>
        </p:nvSpPr>
        <p:spPr>
          <a:xfrm>
            <a:off x="428596" y="4143380"/>
            <a:ext cx="8429684" cy="203132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r>
              <a:rPr lang="en-US" b="1" dirty="0" smtClean="0">
                <a:latin typeface="Times New Roman" pitchFamily="18" charset="0"/>
                <a:cs typeface="Times New Roman" pitchFamily="18" charset="0"/>
              </a:rPr>
              <a:t>Demographic Factors</a:t>
            </a:r>
            <a:r>
              <a:rPr lang="en-US" dirty="0" smtClean="0">
                <a:latin typeface="Times New Roman" pitchFamily="18" charset="0"/>
                <a:cs typeface="Times New Roman" pitchFamily="18" charset="0"/>
              </a:rPr>
              <a:t>: </a:t>
            </a:r>
          </a:p>
          <a:p>
            <a:pPr algn="just" rtl="0"/>
            <a:r>
              <a:rPr lang="en-US" i="1" dirty="0" smtClean="0">
                <a:latin typeface="Times New Roman" pitchFamily="18" charset="0"/>
                <a:cs typeface="Times New Roman" pitchFamily="18" charset="0"/>
              </a:rPr>
              <a:t>Age and sex influence who participates and who doesn't. Young and middle-aged adults participate more than older adults--of course, younger adults often continue learning for their jobs. But older adults tend to have less education in general than younger people, and level of education is a good predictor of who will continue to participate in educational activities. The role of age could change significantly in the future, however, in countries such as the U.S., where life expectancy continues to rise.</a:t>
            </a:r>
          </a:p>
        </p:txBody>
      </p:sp>
    </p:spTree>
  </p:cSld>
  <p:clrMapOvr>
    <a:masterClrMapping/>
  </p:clrMapOvr>
  <p:transition>
    <p:push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a:xfrm>
            <a:off x="8286776" y="6596040"/>
            <a:ext cx="857224" cy="261960"/>
          </a:xfrm>
        </p:spPr>
        <p:txBody>
          <a:bodyPr/>
          <a:lstStyle/>
          <a:p>
            <a:pPr>
              <a:defRPr/>
            </a:pPr>
            <a:fld id="{978C93D2-0CD3-44E6-B74B-98515F7048D2}" type="slidenum">
              <a:rPr lang="ar-SA" smtClean="0"/>
              <a:pPr>
                <a:defRPr/>
              </a:pPr>
              <a:t>48</a:t>
            </a:fld>
            <a:endParaRPr lang="en-US"/>
          </a:p>
        </p:txBody>
      </p:sp>
      <p:sp>
        <p:nvSpPr>
          <p:cNvPr id="9" name="مستطيل 8"/>
          <p:cNvSpPr/>
          <p:nvPr/>
        </p:nvSpPr>
        <p:spPr>
          <a:xfrm>
            <a:off x="2428860" y="71414"/>
            <a:ext cx="4339650"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pPr algn="l" rtl="0"/>
            <a:r>
              <a:rPr lang="en-US" dirty="0" smtClean="0">
                <a:latin typeface="Times New Roman" pitchFamily="18" charset="0"/>
                <a:cs typeface="Times New Roman" pitchFamily="18" charset="0"/>
              </a:rPr>
              <a:t>LEARNING CONDITIONS &amp; BARRIARS </a:t>
            </a:r>
          </a:p>
        </p:txBody>
      </p:sp>
      <p:sp>
        <p:nvSpPr>
          <p:cNvPr id="10" name="مستطيل 9"/>
          <p:cNvSpPr/>
          <p:nvPr/>
        </p:nvSpPr>
        <p:spPr>
          <a:xfrm>
            <a:off x="500034" y="642918"/>
            <a:ext cx="8501090" cy="258532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r>
              <a:rPr lang="en-US" b="1" dirty="0" smtClean="0">
                <a:latin typeface="Times New Roman" pitchFamily="18" charset="0"/>
                <a:cs typeface="Times New Roman" pitchFamily="18" charset="0"/>
              </a:rPr>
              <a:t>Socioeconomic Conditions and Education</a:t>
            </a:r>
            <a:r>
              <a:rPr lang="en-US" dirty="0" smtClean="0">
                <a:latin typeface="Times New Roman" pitchFamily="18" charset="0"/>
                <a:cs typeface="Times New Roman" pitchFamily="18" charset="0"/>
              </a:rPr>
              <a:t>: </a:t>
            </a:r>
          </a:p>
          <a:p>
            <a:pPr algn="just" rtl="0"/>
            <a:r>
              <a:rPr lang="en-US" b="1" i="1" dirty="0" smtClean="0">
                <a:latin typeface="Times New Roman" pitchFamily="18" charset="0"/>
                <a:cs typeface="Times New Roman" pitchFamily="18" charset="0"/>
              </a:rPr>
              <a:t>Those who have relatively affluent backgrounds, tend to remain that way and also tend to participate more in education</a:t>
            </a:r>
            <a:r>
              <a:rPr lang="en-US" dirty="0" smtClean="0">
                <a:latin typeface="Times New Roman" pitchFamily="18" charset="0"/>
                <a:cs typeface="Times New Roman" pitchFamily="18" charset="0"/>
              </a:rPr>
              <a:t>. </a:t>
            </a:r>
            <a:r>
              <a:rPr lang="en-US" b="1" i="1" dirty="0" smtClean="0">
                <a:latin typeface="Times New Roman" pitchFamily="18" charset="0"/>
                <a:cs typeface="Times New Roman" pitchFamily="18" charset="0"/>
              </a:rPr>
              <a:t>Those from less wealthy families participate less partly because they have less money to do so</a:t>
            </a:r>
            <a:r>
              <a:rPr lang="en-US" dirty="0" smtClean="0">
                <a:latin typeface="Times New Roman" pitchFamily="18" charset="0"/>
                <a:cs typeface="Times New Roman" pitchFamily="18" charset="0"/>
              </a:rPr>
              <a:t>, but also because they </a:t>
            </a:r>
            <a:r>
              <a:rPr lang="en-US" b="1" i="1" dirty="0" smtClean="0">
                <a:latin typeface="Times New Roman" pitchFamily="18" charset="0"/>
                <a:cs typeface="Times New Roman" pitchFamily="18" charset="0"/>
              </a:rPr>
              <a:t>don't fit into the system of education</a:t>
            </a:r>
            <a:r>
              <a:rPr lang="en-US" dirty="0" smtClean="0">
                <a:latin typeface="Times New Roman" pitchFamily="18" charset="0"/>
                <a:cs typeface="Times New Roman" pitchFamily="18" charset="0"/>
              </a:rPr>
              <a:t> (i.e. </a:t>
            </a:r>
            <a:r>
              <a:rPr lang="en-US" b="1" dirty="0" smtClean="0">
                <a:latin typeface="Times New Roman" pitchFamily="18" charset="0"/>
                <a:cs typeface="Times New Roman" pitchFamily="18" charset="0"/>
              </a:rPr>
              <a:t>they don't speak the same language</a:t>
            </a:r>
            <a:r>
              <a:rPr lang="en-US" dirty="0" smtClean="0">
                <a:latin typeface="Times New Roman" pitchFamily="18" charset="0"/>
                <a:cs typeface="Times New Roman" pitchFamily="18" charset="0"/>
              </a:rPr>
              <a:t>, </a:t>
            </a:r>
            <a:r>
              <a:rPr lang="en-US" b="1" i="1" dirty="0" smtClean="0">
                <a:latin typeface="Times New Roman" pitchFamily="18" charset="0"/>
                <a:cs typeface="Times New Roman" pitchFamily="18" charset="0"/>
              </a:rPr>
              <a:t>share the same norms,</a:t>
            </a:r>
            <a:r>
              <a:rPr lang="en-US" dirty="0" smtClean="0">
                <a:latin typeface="Times New Roman" pitchFamily="18" charset="0"/>
                <a:cs typeface="Times New Roman" pitchFamily="18" charset="0"/>
              </a:rPr>
              <a:t> etc.) which is built and maintained by wealthier people. Formal education is also the kind of education that "counts the most," but it also costs the most and has the most prerequisites--less well-off people may be engaging in a variety of learning activities, but these activities don't count since they don't earn the learners an "official" piece of paper.</a:t>
            </a:r>
          </a:p>
        </p:txBody>
      </p:sp>
      <p:sp>
        <p:nvSpPr>
          <p:cNvPr id="13" name="مستطيل 12"/>
          <p:cNvSpPr/>
          <p:nvPr/>
        </p:nvSpPr>
        <p:spPr>
          <a:xfrm>
            <a:off x="428596" y="3429000"/>
            <a:ext cx="8572528" cy="230832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r>
              <a:rPr lang="en-US" b="1" dirty="0" smtClean="0">
                <a:latin typeface="Times New Roman" pitchFamily="18" charset="0"/>
                <a:cs typeface="Times New Roman" pitchFamily="18" charset="0"/>
              </a:rPr>
              <a:t>Cultural Determinants</a:t>
            </a:r>
            <a:r>
              <a:rPr lang="en-US" dirty="0" smtClean="0">
                <a:latin typeface="Times New Roman" pitchFamily="18" charset="0"/>
                <a:cs typeface="Times New Roman" pitchFamily="18" charset="0"/>
              </a:rPr>
              <a:t>: </a:t>
            </a:r>
          </a:p>
          <a:p>
            <a:pPr algn="just" rtl="0"/>
            <a:r>
              <a:rPr lang="en-US" b="1" i="1" dirty="0" smtClean="0">
                <a:latin typeface="Times New Roman" pitchFamily="18" charset="0"/>
                <a:cs typeface="Times New Roman" pitchFamily="18" charset="0"/>
              </a:rPr>
              <a:t>Minority groups all over the world tend to participate less than majority groups</a:t>
            </a:r>
            <a:r>
              <a:rPr lang="en-US" dirty="0" smtClean="0">
                <a:latin typeface="Times New Roman" pitchFamily="18" charset="0"/>
                <a:cs typeface="Times New Roman" pitchFamily="18" charset="0"/>
              </a:rPr>
              <a:t>. This can be due to majority groups explicitly prohibiting the participation of minority people. It can also be that belonging to certain non-majority groups can impact </a:t>
            </a:r>
            <a:r>
              <a:rPr lang="en-US" b="1" i="1" smtClean="0">
                <a:latin typeface="Times New Roman" pitchFamily="18" charset="0"/>
                <a:cs typeface="Times New Roman" pitchFamily="18" charset="0"/>
              </a:rPr>
              <a:t>one's attitudes </a:t>
            </a:r>
            <a:r>
              <a:rPr lang="en-US" smtClean="0">
                <a:latin typeface="Times New Roman" pitchFamily="18" charset="0"/>
                <a:cs typeface="Times New Roman" pitchFamily="18" charset="0"/>
              </a:rPr>
              <a:t>towards education. </a:t>
            </a:r>
            <a:r>
              <a:rPr lang="en-US" dirty="0" smtClean="0">
                <a:latin typeface="Times New Roman" pitchFamily="18" charset="0"/>
                <a:cs typeface="Times New Roman" pitchFamily="18" charset="0"/>
              </a:rPr>
              <a:t>As a member of a particular social group, you may not feel that you can trust certain forms of education and may feel uncomfortable participating in them. Additionally, immigrant populations tend not to participate in educational activities as much as native-born populations. </a:t>
            </a:r>
          </a:p>
        </p:txBody>
      </p:sp>
      <p:sp>
        <p:nvSpPr>
          <p:cNvPr id="14" name="مستطيل 13"/>
          <p:cNvSpPr/>
          <p:nvPr/>
        </p:nvSpPr>
        <p:spPr>
          <a:xfrm>
            <a:off x="785786" y="5857892"/>
            <a:ext cx="7929618"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en-US" dirty="0" smtClean="0">
                <a:latin typeface="Times New Roman" pitchFamily="18" charset="0"/>
                <a:cs typeface="Times New Roman" pitchFamily="18" charset="0"/>
              </a:rPr>
              <a:t>(Now Try To Think  Can You Draw The Above  Barriers in an Attractive Model  ? )</a:t>
            </a:r>
            <a:endParaRPr lang="ar-SA" dirty="0"/>
          </a:p>
        </p:txBody>
      </p:sp>
    </p:spTree>
  </p:cSld>
  <p:clrMapOvr>
    <a:masterClrMapping/>
  </p:clrMapOvr>
  <p:transition>
    <p:push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49</a:t>
            </a:fld>
            <a:endParaRPr lang="en-US"/>
          </a:p>
        </p:txBody>
      </p:sp>
      <p:pic>
        <p:nvPicPr>
          <p:cNvPr id="773122" name="Picture 2" descr="http://htmlimg3.scribdassets.com/1mxcuags3k1crupu/images/4-d6f99dc7b7.jpg"/>
          <p:cNvPicPr>
            <a:picLocks noChangeAspect="1" noChangeArrowheads="1"/>
          </p:cNvPicPr>
          <p:nvPr/>
        </p:nvPicPr>
        <p:blipFill>
          <a:blip r:embed="rId2" cstate="print"/>
          <a:srcRect r="35714"/>
          <a:stretch>
            <a:fillRect/>
          </a:stretch>
        </p:blipFill>
        <p:spPr bwMode="auto">
          <a:xfrm>
            <a:off x="899592" y="1052736"/>
            <a:ext cx="7431726" cy="4937632"/>
          </a:xfrm>
          <a:prstGeom prst="rect">
            <a:avLst/>
          </a:prstGeom>
          <a:noFill/>
        </p:spPr>
      </p:pic>
      <p:sp>
        <p:nvSpPr>
          <p:cNvPr id="9" name="مستطيل 8"/>
          <p:cNvSpPr/>
          <p:nvPr/>
        </p:nvSpPr>
        <p:spPr>
          <a:xfrm>
            <a:off x="428596" y="6453538"/>
            <a:ext cx="8001024" cy="261610"/>
          </a:xfrm>
          <a:prstGeom prst="rect">
            <a:avLst/>
          </a:prstGeom>
        </p:spPr>
        <p:txBody>
          <a:bodyPr wrap="square">
            <a:spAutoFit/>
          </a:bodyPr>
          <a:lstStyle/>
          <a:p>
            <a:r>
              <a:rPr lang="en-US" sz="1100" dirty="0" smtClean="0"/>
              <a:t>http://www.academia.edu/1267765/Understanding_the_Adult_Learners_Motivation_and_Barriers_to_Learning</a:t>
            </a:r>
            <a:endParaRPr lang="ar-SA" sz="1100" dirty="0"/>
          </a:p>
        </p:txBody>
      </p:sp>
      <p:sp>
        <p:nvSpPr>
          <p:cNvPr id="11" name="مستطيل 10"/>
          <p:cNvSpPr/>
          <p:nvPr/>
        </p:nvSpPr>
        <p:spPr>
          <a:xfrm>
            <a:off x="0" y="0"/>
            <a:ext cx="6103100" cy="36933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l" rtl="0" eaLnBrk="0" hangingPunct="0">
              <a:spcBef>
                <a:spcPct val="30000"/>
              </a:spcBef>
              <a:defRPr/>
            </a:pPr>
            <a:r>
              <a:rPr lang="en-US" b="1" dirty="0" smtClean="0">
                <a:latin typeface="Times New Roman" pitchFamily="18" charset="0"/>
                <a:cs typeface="Times New Roman" pitchFamily="18" charset="0"/>
              </a:rPr>
              <a:t>Learning conditions and barriers Models the </a:t>
            </a:r>
            <a:r>
              <a:rPr lang="en-US" b="1" dirty="0" err="1" smtClean="0">
                <a:latin typeface="Times New Roman" pitchFamily="18" charset="0"/>
                <a:cs typeface="Times New Roman" pitchFamily="18" charset="0"/>
              </a:rPr>
              <a:t>Socicity</a:t>
            </a:r>
            <a:r>
              <a:rPr lang="en-US" b="1" dirty="0" smtClean="0">
                <a:latin typeface="Times New Roman" pitchFamily="18" charset="0"/>
                <a:cs typeface="Times New Roman" pitchFamily="18" charset="0"/>
              </a:rPr>
              <a:t> </a:t>
            </a:r>
          </a:p>
        </p:txBody>
      </p:sp>
    </p:spTree>
  </p:cSld>
  <p:clrMapOvr>
    <a:masterClrMapping/>
  </p:clrMapOvr>
  <p:transition>
    <p:push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1"/>
          <p:cNvSpPr>
            <a:spLocks noGrp="1"/>
          </p:cNvSpPr>
          <p:nvPr>
            <p:ph type="title"/>
          </p:nvPr>
        </p:nvSpPr>
        <p:spPr>
          <a:xfrm>
            <a:off x="1142976" y="0"/>
            <a:ext cx="7358114" cy="714380"/>
          </a:xfrm>
        </p:spPr>
        <p:style>
          <a:lnRef idx="2">
            <a:schemeClr val="accent2"/>
          </a:lnRef>
          <a:fillRef idx="1">
            <a:schemeClr val="lt1"/>
          </a:fillRef>
          <a:effectRef idx="0">
            <a:schemeClr val="accent2"/>
          </a:effectRef>
          <a:fontRef idx="minor">
            <a:schemeClr val="dk1"/>
          </a:fontRef>
        </p:style>
        <p:txBody>
          <a:bodyPr>
            <a:normAutofit fontScale="90000"/>
          </a:bodyPr>
          <a:lstStyle/>
          <a:p>
            <a:pPr algn="ctr"/>
            <a:r>
              <a:rPr lang="en-US" sz="2400" b="1" dirty="0" smtClean="0"/>
              <a:t>CHS 385 </a:t>
            </a:r>
            <a:br>
              <a:rPr lang="en-US" sz="2400" b="1" dirty="0" smtClean="0"/>
            </a:br>
            <a:r>
              <a:rPr lang="en-US" sz="2400" b="1" dirty="0" smtClean="0"/>
              <a:t>Course Description \ Objectives &amp; Plan </a:t>
            </a:r>
            <a:endParaRPr lang="ar-SA" sz="2400" b="1" dirty="0"/>
          </a:p>
        </p:txBody>
      </p:sp>
      <p:sp>
        <p:nvSpPr>
          <p:cNvPr id="5" name="عنصر نائب للتاريخ 4"/>
          <p:cNvSpPr>
            <a:spLocks noGrp="1"/>
          </p:cNvSpPr>
          <p:nvPr>
            <p:ph type="dt" sz="half" idx="10"/>
          </p:nvPr>
        </p:nvSpPr>
        <p:spPr>
          <a:xfrm>
            <a:off x="214282" y="6494507"/>
            <a:ext cx="1901825" cy="292079"/>
          </a:xfrm>
        </p:spPr>
        <p:txBody>
          <a:bodyPr/>
          <a:lstStyle/>
          <a:p>
            <a:pPr>
              <a:defRPr/>
            </a:pPr>
            <a:r>
              <a:rPr lang="ar-SA" smtClean="0"/>
              <a:t>JohaliMoHE2017</a:t>
            </a:r>
            <a:endParaRPr lang="en-US" dirty="0"/>
          </a:p>
        </p:txBody>
      </p:sp>
      <p:sp>
        <p:nvSpPr>
          <p:cNvPr id="6" name="عنصر نائب لرقم الشريحة 5"/>
          <p:cNvSpPr>
            <a:spLocks noGrp="1"/>
          </p:cNvSpPr>
          <p:nvPr>
            <p:ph type="sldNum" sz="quarter" idx="12"/>
          </p:nvPr>
        </p:nvSpPr>
        <p:spPr>
          <a:xfrm>
            <a:off x="8001024" y="6524650"/>
            <a:ext cx="928694" cy="261936"/>
          </a:xfrm>
        </p:spPr>
        <p:txBody>
          <a:bodyPr/>
          <a:lstStyle/>
          <a:p>
            <a:pPr>
              <a:defRPr/>
            </a:pPr>
            <a:fld id="{978C93D2-0CD3-44E6-B74B-98515F7048D2}" type="slidenum">
              <a:rPr lang="ar-SA" smtClean="0"/>
              <a:pPr>
                <a:defRPr/>
              </a:pPr>
              <a:t>5</a:t>
            </a:fld>
            <a:endParaRPr lang="en-US" dirty="0"/>
          </a:p>
        </p:txBody>
      </p:sp>
      <p:sp>
        <p:nvSpPr>
          <p:cNvPr id="7" name="عنصر نائب للتذييل 6"/>
          <p:cNvSpPr>
            <a:spLocks noGrp="1"/>
          </p:cNvSpPr>
          <p:nvPr>
            <p:ph type="ftr" sz="quarter" idx="11"/>
          </p:nvPr>
        </p:nvSpPr>
        <p:spPr>
          <a:xfrm>
            <a:off x="3429000" y="6494507"/>
            <a:ext cx="2895600" cy="292079"/>
          </a:xfrm>
        </p:spPr>
        <p:txBody>
          <a:bodyPr/>
          <a:lstStyle/>
          <a:p>
            <a:pPr>
              <a:defRPr/>
            </a:pPr>
            <a:r>
              <a:rPr lang="en-US" smtClean="0"/>
              <a:t>CHS385</a:t>
            </a:r>
            <a:endParaRPr lang="en-US" dirty="0"/>
          </a:p>
        </p:txBody>
      </p:sp>
      <p:pic>
        <p:nvPicPr>
          <p:cNvPr id="134145" name="صورة 1" descr="External Web Site Icon">
            <a:hlinkClick r:id="rId2"/>
          </p:cNvPr>
          <p:cNvPicPr>
            <a:picLocks noChangeAspect="1" noChangeArrowheads="1"/>
          </p:cNvPicPr>
          <p:nvPr/>
        </p:nvPicPr>
        <p:blipFill>
          <a:blip r:embed="rId3" cstate="print"/>
          <a:srcRect/>
          <a:stretch>
            <a:fillRect/>
          </a:stretch>
        </p:blipFill>
        <p:spPr bwMode="auto">
          <a:xfrm>
            <a:off x="0" y="457200"/>
            <a:ext cx="95250" cy="95250"/>
          </a:xfrm>
          <a:prstGeom prst="rect">
            <a:avLst/>
          </a:prstGeom>
          <a:noFill/>
        </p:spPr>
      </p:pic>
      <p:graphicFrame>
        <p:nvGraphicFramePr>
          <p:cNvPr id="10" name="جدول 9"/>
          <p:cNvGraphicFramePr>
            <a:graphicFrameLocks noGrp="1"/>
          </p:cNvGraphicFramePr>
          <p:nvPr/>
        </p:nvGraphicFramePr>
        <p:xfrm>
          <a:off x="500035" y="1071546"/>
          <a:ext cx="8072494" cy="4811686"/>
        </p:xfrm>
        <a:graphic>
          <a:graphicData uri="http://schemas.openxmlformats.org/drawingml/2006/table">
            <a:tbl>
              <a:tblPr/>
              <a:tblGrid>
                <a:gridCol w="1899658"/>
                <a:gridCol w="1576242"/>
                <a:gridCol w="1227577"/>
                <a:gridCol w="3369017"/>
              </a:tblGrid>
              <a:tr h="598174">
                <a:tc>
                  <a:txBody>
                    <a:bodyPr/>
                    <a:lstStyle/>
                    <a:p>
                      <a:pPr algn="l" rtl="0">
                        <a:lnSpc>
                          <a:spcPct val="115000"/>
                        </a:lnSpc>
                        <a:spcAft>
                          <a:spcPts val="1000"/>
                        </a:spcAft>
                      </a:pPr>
                      <a:r>
                        <a:rPr lang="en-US" sz="1400" b="1" dirty="0">
                          <a:solidFill>
                            <a:srgbClr val="FFFFFF"/>
                          </a:solidFill>
                          <a:latin typeface="+mj-lt"/>
                          <a:ea typeface="Times New Roman"/>
                          <a:cs typeface="Arial"/>
                        </a:rPr>
                        <a:t>Course (code and NO):</a:t>
                      </a:r>
                      <a:endParaRPr lang="en-US" sz="1400" b="1" dirty="0">
                        <a:latin typeface="+mj-lt"/>
                        <a:ea typeface="Calibri"/>
                        <a:cs typeface="Arial"/>
                      </a:endParaRPr>
                    </a:p>
                  </a:txBody>
                  <a:tcPr marL="68295" marR="68295"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a:solidFill>
                            <a:srgbClr val="FFFFFF"/>
                          </a:solidFill>
                          <a:latin typeface="+mj-lt"/>
                          <a:ea typeface="Times New Roman"/>
                          <a:cs typeface="Arial"/>
                        </a:rPr>
                        <a:t>(CHS 385)</a:t>
                      </a:r>
                      <a:endParaRPr lang="en-US" sz="1400" b="1">
                        <a:latin typeface="+mj-lt"/>
                        <a:ea typeface="Calibri"/>
                        <a:cs typeface="Arial"/>
                      </a:endParaRPr>
                    </a:p>
                  </a:txBody>
                  <a:tcPr marL="68295" marR="68295"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mj-lt"/>
                          <a:ea typeface="Times New Roman"/>
                          <a:cs typeface="Arial"/>
                        </a:rPr>
                        <a:t>Course title:</a:t>
                      </a:r>
                      <a:endParaRPr lang="en-US" sz="1400" b="1" dirty="0">
                        <a:latin typeface="+mj-lt"/>
                        <a:ea typeface="Calibri"/>
                        <a:cs typeface="Arial"/>
                      </a:endParaRPr>
                    </a:p>
                  </a:txBody>
                  <a:tcPr marL="68295" marR="68295"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a:solidFill>
                            <a:srgbClr val="FFFFFF"/>
                          </a:solidFill>
                          <a:latin typeface="+mj-lt"/>
                          <a:ea typeface="Times New Roman"/>
                          <a:cs typeface="Arial"/>
                        </a:rPr>
                        <a:t>Methodology of health education</a:t>
                      </a:r>
                      <a:endParaRPr lang="en-US" sz="1400" b="1">
                        <a:latin typeface="+mj-lt"/>
                        <a:ea typeface="Calibri"/>
                        <a:cs typeface="Arial"/>
                      </a:endParaRPr>
                    </a:p>
                  </a:txBody>
                  <a:tcPr marL="68295" marR="68295" marT="0" marB="0" anchor="ctr">
                    <a:lnL>
                      <a:noFill/>
                    </a:lnL>
                    <a:lnR>
                      <a:noFill/>
                    </a:lnR>
                    <a:lnT>
                      <a:noFill/>
                    </a:lnT>
                    <a:lnB>
                      <a:noFill/>
                    </a:lnB>
                    <a:solidFill>
                      <a:srgbClr val="003366"/>
                    </a:solidFill>
                  </a:tcPr>
                </a:tc>
              </a:tr>
              <a:tr h="476955">
                <a:tc>
                  <a:txBody>
                    <a:bodyPr/>
                    <a:lstStyle/>
                    <a:p>
                      <a:pPr algn="l" rtl="0">
                        <a:lnSpc>
                          <a:spcPct val="115000"/>
                        </a:lnSpc>
                        <a:spcAft>
                          <a:spcPts val="1000"/>
                        </a:spcAft>
                      </a:pPr>
                      <a:r>
                        <a:rPr lang="en-US" sz="1400" b="1" dirty="0">
                          <a:solidFill>
                            <a:srgbClr val="FFFFFF"/>
                          </a:solidFill>
                          <a:latin typeface="+mj-lt"/>
                          <a:ea typeface="Times New Roman"/>
                          <a:cs typeface="Arial"/>
                        </a:rPr>
                        <a:t>Credit hours:</a:t>
                      </a:r>
                      <a:endParaRPr lang="en-US" sz="1400" b="1" dirty="0">
                        <a:latin typeface="+mj-lt"/>
                        <a:ea typeface="Calibri"/>
                        <a:cs typeface="Arial"/>
                      </a:endParaRPr>
                    </a:p>
                  </a:txBody>
                  <a:tcPr marL="68295" marR="68295"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a:solidFill>
                            <a:srgbClr val="FFFFFF"/>
                          </a:solidFill>
                          <a:latin typeface="+mj-lt"/>
                          <a:ea typeface="Times New Roman"/>
                          <a:cs typeface="Arial"/>
                        </a:rPr>
                        <a:t>4 (2+2)</a:t>
                      </a:r>
                      <a:endParaRPr lang="en-US" sz="1400" b="1">
                        <a:latin typeface="+mj-lt"/>
                        <a:ea typeface="Calibri"/>
                        <a:cs typeface="Arial"/>
                      </a:endParaRPr>
                    </a:p>
                  </a:txBody>
                  <a:tcPr marL="68295" marR="68295"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mj-lt"/>
                          <a:ea typeface="Times New Roman"/>
                          <a:cs typeface="Arial"/>
                        </a:rPr>
                        <a:t>Level:</a:t>
                      </a:r>
                      <a:endParaRPr lang="en-US" sz="1400" b="1" dirty="0">
                        <a:latin typeface="+mj-lt"/>
                        <a:ea typeface="Calibri"/>
                        <a:cs typeface="Arial"/>
                      </a:endParaRPr>
                    </a:p>
                  </a:txBody>
                  <a:tcPr marL="68295" marR="68295"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a:solidFill>
                            <a:srgbClr val="FFFFFF"/>
                          </a:solidFill>
                          <a:latin typeface="+mj-lt"/>
                          <a:ea typeface="Times New Roman"/>
                          <a:cs typeface="Arial"/>
                        </a:rPr>
                        <a:t>7</a:t>
                      </a:r>
                      <a:endParaRPr lang="en-US" sz="1400" b="1">
                        <a:latin typeface="+mj-lt"/>
                        <a:ea typeface="Calibri"/>
                        <a:cs typeface="Arial"/>
                      </a:endParaRPr>
                    </a:p>
                  </a:txBody>
                  <a:tcPr marL="68295" marR="68295" marT="0" marB="0" anchor="ctr">
                    <a:lnL>
                      <a:noFill/>
                    </a:lnL>
                    <a:lnR>
                      <a:noFill/>
                    </a:lnR>
                    <a:lnT>
                      <a:noFill/>
                    </a:lnT>
                    <a:lnB>
                      <a:noFill/>
                    </a:lnB>
                    <a:solidFill>
                      <a:srgbClr val="003366"/>
                    </a:solidFill>
                  </a:tcPr>
                </a:tc>
              </a:tr>
              <a:tr h="582325">
                <a:tc>
                  <a:txBody>
                    <a:bodyPr/>
                    <a:lstStyle/>
                    <a:p>
                      <a:pPr algn="l" rtl="0">
                        <a:lnSpc>
                          <a:spcPct val="115000"/>
                        </a:lnSpc>
                        <a:spcAft>
                          <a:spcPts val="1000"/>
                        </a:spcAft>
                      </a:pPr>
                      <a:r>
                        <a:rPr lang="en-US" sz="1400" b="1">
                          <a:solidFill>
                            <a:srgbClr val="FFFFFF"/>
                          </a:solidFill>
                          <a:latin typeface="+mj-lt"/>
                          <a:ea typeface="Times New Roman"/>
                          <a:cs typeface="Arial"/>
                        </a:rPr>
                        <a:t>Contact hours:</a:t>
                      </a:r>
                      <a:endParaRPr lang="en-US" sz="1400" b="1">
                        <a:latin typeface="+mj-lt"/>
                        <a:ea typeface="Calibri"/>
                        <a:cs typeface="Arial"/>
                      </a:endParaRPr>
                    </a:p>
                  </a:txBody>
                  <a:tcPr marL="68295" marR="68295"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mj-lt"/>
                          <a:ea typeface="Times New Roman"/>
                          <a:cs typeface="Arial"/>
                        </a:rPr>
                        <a:t>8</a:t>
                      </a:r>
                      <a:endParaRPr lang="en-US" sz="1400" b="1" dirty="0">
                        <a:latin typeface="+mj-lt"/>
                        <a:ea typeface="Calibri"/>
                        <a:cs typeface="Arial"/>
                      </a:endParaRPr>
                    </a:p>
                  </a:txBody>
                  <a:tcPr marL="68295" marR="68295"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mj-lt"/>
                          <a:ea typeface="Times New Roman"/>
                          <a:cs typeface="Arial"/>
                        </a:rPr>
                        <a:t>Prerequisite:</a:t>
                      </a:r>
                      <a:endParaRPr lang="en-US" sz="1400" b="1" dirty="0">
                        <a:latin typeface="+mj-lt"/>
                        <a:ea typeface="Calibri"/>
                        <a:cs typeface="Arial"/>
                      </a:endParaRPr>
                    </a:p>
                  </a:txBody>
                  <a:tcPr marL="68295" marR="68295"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a:solidFill>
                            <a:srgbClr val="FFFFFF"/>
                          </a:solidFill>
                          <a:latin typeface="+mj-lt"/>
                          <a:ea typeface="Times New Roman"/>
                          <a:cs typeface="Arial"/>
                        </a:rPr>
                        <a:t>CHS 382</a:t>
                      </a:r>
                      <a:endParaRPr lang="en-US" sz="1400" b="1">
                        <a:latin typeface="+mj-lt"/>
                        <a:ea typeface="Calibri"/>
                        <a:cs typeface="Arial"/>
                      </a:endParaRPr>
                    </a:p>
                  </a:txBody>
                  <a:tcPr marL="68295" marR="68295" marT="0" marB="0" anchor="ctr">
                    <a:lnL>
                      <a:noFill/>
                    </a:lnL>
                    <a:lnR>
                      <a:noFill/>
                    </a:lnR>
                    <a:lnT>
                      <a:noFill/>
                    </a:lnT>
                    <a:lnB>
                      <a:noFill/>
                    </a:lnB>
                    <a:solidFill>
                      <a:srgbClr val="003366"/>
                    </a:solidFill>
                  </a:tcPr>
                </a:tc>
              </a:tr>
              <a:tr h="628562">
                <a:tc>
                  <a:txBody>
                    <a:bodyPr/>
                    <a:lstStyle/>
                    <a:p>
                      <a:pPr algn="l" rtl="0">
                        <a:lnSpc>
                          <a:spcPct val="115000"/>
                        </a:lnSpc>
                        <a:spcAft>
                          <a:spcPts val="1000"/>
                        </a:spcAft>
                      </a:pPr>
                      <a:endParaRPr lang="en-US" sz="1400" b="1" dirty="0" smtClean="0">
                        <a:solidFill>
                          <a:srgbClr val="FFFFFF"/>
                        </a:solidFill>
                        <a:latin typeface="+mj-lt"/>
                        <a:ea typeface="Times New Roman"/>
                        <a:cs typeface="Arial"/>
                      </a:endParaRPr>
                    </a:p>
                    <a:p>
                      <a:pPr algn="l" rtl="0">
                        <a:lnSpc>
                          <a:spcPct val="115000"/>
                        </a:lnSpc>
                        <a:spcAft>
                          <a:spcPts val="1000"/>
                        </a:spcAft>
                      </a:pPr>
                      <a:r>
                        <a:rPr lang="en-US" sz="1400" b="1" dirty="0" smtClean="0">
                          <a:solidFill>
                            <a:srgbClr val="FFFFFF"/>
                          </a:solidFill>
                          <a:latin typeface="+mj-lt"/>
                          <a:ea typeface="Times New Roman"/>
                          <a:cs typeface="Arial"/>
                        </a:rPr>
                        <a:t>Course </a:t>
                      </a:r>
                      <a:r>
                        <a:rPr lang="en-US" sz="1400" b="1" dirty="0">
                          <a:solidFill>
                            <a:srgbClr val="FFFFFF"/>
                          </a:solidFill>
                          <a:latin typeface="+mj-lt"/>
                          <a:ea typeface="Times New Roman"/>
                          <a:cs typeface="Arial"/>
                        </a:rPr>
                        <a:t>description:</a:t>
                      </a:r>
                      <a:endParaRPr lang="en-US" sz="1400" b="1" dirty="0">
                        <a:latin typeface="+mj-lt"/>
                        <a:ea typeface="Calibri"/>
                        <a:cs typeface="Arial"/>
                      </a:endParaRPr>
                    </a:p>
                  </a:txBody>
                  <a:tcPr marL="68295" marR="68295"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mj-lt"/>
                          <a:ea typeface="Times New Roman"/>
                          <a:cs typeface="Arial"/>
                        </a:rPr>
                        <a:t> </a:t>
                      </a:r>
                      <a:endParaRPr lang="en-US" sz="1400" b="1" dirty="0">
                        <a:latin typeface="+mj-lt"/>
                        <a:ea typeface="Calibri"/>
                        <a:cs typeface="Arial"/>
                      </a:endParaRPr>
                    </a:p>
                  </a:txBody>
                  <a:tcPr marL="68295" marR="68295"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mj-lt"/>
                          <a:ea typeface="Times New Roman"/>
                          <a:cs typeface="Arial"/>
                        </a:rPr>
                        <a:t> </a:t>
                      </a:r>
                      <a:endParaRPr lang="en-US" sz="1400" b="1" dirty="0">
                        <a:latin typeface="+mj-lt"/>
                        <a:ea typeface="Calibri"/>
                        <a:cs typeface="Arial"/>
                      </a:endParaRPr>
                    </a:p>
                  </a:txBody>
                  <a:tcPr marL="68295" marR="68295"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a:solidFill>
                            <a:srgbClr val="FFFFFF"/>
                          </a:solidFill>
                          <a:latin typeface="+mj-lt"/>
                          <a:ea typeface="Times New Roman"/>
                          <a:cs typeface="Arial"/>
                        </a:rPr>
                        <a:t> </a:t>
                      </a:r>
                      <a:endParaRPr lang="en-US" sz="1400" b="1">
                        <a:latin typeface="+mj-lt"/>
                        <a:ea typeface="Calibri"/>
                        <a:cs typeface="Arial"/>
                      </a:endParaRPr>
                    </a:p>
                  </a:txBody>
                  <a:tcPr marL="68295" marR="68295" marT="0" marB="0" anchor="ctr">
                    <a:lnL>
                      <a:noFill/>
                    </a:lnL>
                    <a:lnR>
                      <a:noFill/>
                    </a:lnR>
                    <a:lnT>
                      <a:noFill/>
                    </a:lnT>
                    <a:lnB>
                      <a:noFill/>
                    </a:lnB>
                    <a:solidFill>
                      <a:srgbClr val="003366"/>
                    </a:solidFill>
                  </a:tcPr>
                </a:tc>
              </a:tr>
              <a:tr h="2291140">
                <a:tc gridSpan="4">
                  <a:txBody>
                    <a:bodyPr/>
                    <a:lstStyle/>
                    <a:p>
                      <a:pPr marL="0" marR="0" indent="0" algn="just" defTabSz="914400" rtl="0" eaLnBrk="1" fontAlgn="auto" latinLnBrk="0" hangingPunct="1">
                        <a:lnSpc>
                          <a:spcPts val="1225"/>
                        </a:lnSpc>
                        <a:spcBef>
                          <a:spcPts val="600"/>
                        </a:spcBef>
                        <a:spcAft>
                          <a:spcPts val="1000"/>
                        </a:spcAft>
                        <a:buClrTx/>
                        <a:buSzTx/>
                        <a:buFontTx/>
                        <a:buNone/>
                        <a:tabLst/>
                        <a:defRPr/>
                      </a:pPr>
                      <a:r>
                        <a:rPr lang="en-US" sz="2000" kern="1200" dirty="0" smtClean="0">
                          <a:solidFill>
                            <a:srgbClr val="002060"/>
                          </a:solidFill>
                          <a:latin typeface="Times New Roman" pitchFamily="18" charset="0"/>
                          <a:ea typeface="+mn-ea"/>
                          <a:cs typeface="Times New Roman" pitchFamily="18" charset="0"/>
                        </a:rPr>
                        <a:t>The course provide an overview of various techniques designed to </a:t>
                      </a:r>
                      <a:r>
                        <a:rPr lang="en-US" sz="2000" b="1" kern="1200" dirty="0" smtClean="0">
                          <a:solidFill>
                            <a:srgbClr val="002060"/>
                          </a:solidFill>
                          <a:latin typeface="Times New Roman" pitchFamily="18" charset="0"/>
                          <a:ea typeface="+mn-ea"/>
                          <a:cs typeface="Times New Roman" pitchFamily="18" charset="0"/>
                        </a:rPr>
                        <a:t>enable students </a:t>
                      </a:r>
                      <a:r>
                        <a:rPr lang="en-US" sz="2000" kern="1200" dirty="0" smtClean="0">
                          <a:solidFill>
                            <a:srgbClr val="002060"/>
                          </a:solidFill>
                          <a:latin typeface="Times New Roman" pitchFamily="18" charset="0"/>
                          <a:ea typeface="+mn-ea"/>
                          <a:cs typeface="Times New Roman" pitchFamily="18" charset="0"/>
                        </a:rPr>
                        <a:t>to develop and practice the skills necessary for effective delivery of health promotion and education programs to various groups in a variety of settings such as:</a:t>
                      </a:r>
                      <a:r>
                        <a:rPr lang="en-US" sz="2000" kern="1200" baseline="0" dirty="0" smtClean="0">
                          <a:solidFill>
                            <a:srgbClr val="002060"/>
                          </a:solidFill>
                          <a:latin typeface="Times New Roman" pitchFamily="18" charset="0"/>
                          <a:ea typeface="+mn-ea"/>
                          <a:cs typeface="Times New Roman" pitchFamily="18" charset="0"/>
                        </a:rPr>
                        <a:t> </a:t>
                      </a:r>
                      <a:r>
                        <a:rPr lang="en-US" sz="2000" kern="1200" dirty="0" smtClean="0">
                          <a:solidFill>
                            <a:srgbClr val="002060"/>
                          </a:solidFill>
                          <a:latin typeface="Times New Roman" pitchFamily="18" charset="0"/>
                          <a:ea typeface="+mn-ea"/>
                          <a:cs typeface="Times New Roman" pitchFamily="18" charset="0"/>
                        </a:rPr>
                        <a:t>School; Community; Work-sites and medical care settings. </a:t>
                      </a:r>
                    </a:p>
                    <a:p>
                      <a:pPr marL="0" marR="0" indent="0" algn="just" defTabSz="914400" rtl="0" eaLnBrk="1" fontAlgn="auto" latinLnBrk="0" hangingPunct="1">
                        <a:lnSpc>
                          <a:spcPts val="1225"/>
                        </a:lnSpc>
                        <a:spcBef>
                          <a:spcPts val="600"/>
                        </a:spcBef>
                        <a:spcAft>
                          <a:spcPts val="1000"/>
                        </a:spcAft>
                        <a:buClrTx/>
                        <a:buSzTx/>
                        <a:buFontTx/>
                        <a:buNone/>
                        <a:tabLst/>
                        <a:defRPr/>
                      </a:pPr>
                      <a:r>
                        <a:rPr lang="en-US" sz="2000" kern="1200" dirty="0" smtClean="0">
                          <a:solidFill>
                            <a:srgbClr val="002060"/>
                          </a:solidFill>
                          <a:latin typeface="Times New Roman" pitchFamily="18" charset="0"/>
                          <a:ea typeface="+mn-ea"/>
                          <a:cs typeface="Times New Roman" pitchFamily="18" charset="0"/>
                        </a:rPr>
                        <a:t>It includes: designing and delivering health education messages, counseling, group work, lecture, presentation, meetings, demonstration and participatory&amp; experiential learning, problem solving/ decision making, community based health education, social marketing, health campaign, peer education/ working with volunteers, behavioral modification, life skills, role play, games, puppets. Maternity and Child Care.</a:t>
                      </a:r>
                    </a:p>
                  </a:txBody>
                  <a:tcPr marL="68295" marR="68295" marT="0" marB="0" anchor="ctr">
                    <a:lnL>
                      <a:noFill/>
                    </a:lnL>
                    <a:lnR>
                      <a:noFill/>
                    </a:lnR>
                    <a:lnT>
                      <a:noFill/>
                    </a:lnT>
                    <a:lnB>
                      <a:noFill/>
                    </a:lnB>
                    <a:solidFill>
                      <a:srgbClr val="FFFFFF"/>
                    </a:solid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bl>
          </a:graphicData>
        </a:graphic>
      </p:graphicFrame>
    </p:spTree>
  </p:cSld>
  <p:clrMapOvr>
    <a:masterClrMapping/>
  </p:clrMapOvr>
  <p:transition>
    <p:push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50</a:t>
            </a:fld>
            <a:endParaRPr lang="en-US"/>
          </a:p>
        </p:txBody>
      </p:sp>
      <p:sp>
        <p:nvSpPr>
          <p:cNvPr id="9" name="مستطيل 8"/>
          <p:cNvSpPr/>
          <p:nvPr/>
        </p:nvSpPr>
        <p:spPr>
          <a:xfrm>
            <a:off x="428596" y="6453538"/>
            <a:ext cx="8001024" cy="261610"/>
          </a:xfrm>
          <a:prstGeom prst="rect">
            <a:avLst/>
          </a:prstGeom>
        </p:spPr>
        <p:txBody>
          <a:bodyPr wrap="square">
            <a:spAutoFit/>
          </a:bodyPr>
          <a:lstStyle/>
          <a:p>
            <a:r>
              <a:rPr lang="en-US" sz="1100" dirty="0" smtClean="0"/>
              <a:t>http://www.academia.edu/1267765/Understanding_the_Adult_Learners_Motivation_and_Barriers_to_Learning</a:t>
            </a:r>
            <a:endParaRPr lang="ar-SA" sz="1100" dirty="0"/>
          </a:p>
        </p:txBody>
      </p:sp>
      <p:pic>
        <p:nvPicPr>
          <p:cNvPr id="773126" name="Picture 6" descr="http://htmlimg4.scribdassets.com/1mxcuags3k1crupu/images/9-1e33f5adad.jpg"/>
          <p:cNvPicPr>
            <a:picLocks noChangeAspect="1" noChangeArrowheads="1"/>
          </p:cNvPicPr>
          <p:nvPr/>
        </p:nvPicPr>
        <p:blipFill>
          <a:blip r:embed="rId2" cstate="print"/>
          <a:srcRect r="28405"/>
          <a:stretch>
            <a:fillRect/>
          </a:stretch>
        </p:blipFill>
        <p:spPr bwMode="auto">
          <a:xfrm>
            <a:off x="785786" y="620688"/>
            <a:ext cx="7818662" cy="58784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مستطيل 10"/>
          <p:cNvSpPr/>
          <p:nvPr/>
        </p:nvSpPr>
        <p:spPr>
          <a:xfrm>
            <a:off x="53076" y="35332"/>
            <a:ext cx="7183220" cy="36933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l" rtl="0" eaLnBrk="0" hangingPunct="0">
              <a:spcBef>
                <a:spcPct val="30000"/>
              </a:spcBef>
              <a:defRPr/>
            </a:pPr>
            <a:r>
              <a:rPr lang="en-US" b="1" dirty="0" smtClean="0">
                <a:latin typeface="Times New Roman" pitchFamily="18" charset="0"/>
                <a:cs typeface="Times New Roman" pitchFamily="18" charset="0"/>
              </a:rPr>
              <a:t>Learning conditions and barriers Models -  the Motive -  Barriers </a:t>
            </a:r>
          </a:p>
        </p:txBody>
      </p:sp>
    </p:spTree>
  </p:cSld>
  <p:clrMapOvr>
    <a:masterClrMapping/>
  </p:clrMapOvr>
  <p:transition>
    <p:push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500034" y="1857364"/>
            <a:ext cx="8274078" cy="3786214"/>
          </a:xfrm>
        </p:spPr>
        <p:style>
          <a:lnRef idx="2">
            <a:schemeClr val="dk1"/>
          </a:lnRef>
          <a:fillRef idx="1">
            <a:schemeClr val="lt1"/>
          </a:fillRef>
          <a:effectRef idx="0">
            <a:schemeClr val="dk1"/>
          </a:effectRef>
          <a:fontRef idx="minor">
            <a:schemeClr val="dk1"/>
          </a:fontRef>
        </p:style>
        <p:txBody>
          <a:bodyPr/>
          <a:lstStyle/>
          <a:p>
            <a:pPr algn="just" rtl="0" eaLnBrk="1" hangingPunct="1">
              <a:lnSpc>
                <a:spcPct val="90000"/>
              </a:lnSpc>
              <a:buFont typeface="Wingdings" pitchFamily="2" charset="2"/>
              <a:buNone/>
            </a:pPr>
            <a:r>
              <a:rPr lang="en-US" sz="2400" i="1" dirty="0" smtClean="0"/>
              <a:t>-</a:t>
            </a:r>
          </a:p>
          <a:p>
            <a:pPr algn="just" rtl="0" eaLnBrk="1" hangingPunct="1">
              <a:lnSpc>
                <a:spcPct val="90000"/>
              </a:lnSpc>
              <a:buFont typeface="Wingdings" pitchFamily="2" charset="2"/>
              <a:buNone/>
            </a:pPr>
            <a:endParaRPr lang="en-US" sz="2400" i="1" dirty="0" smtClean="0"/>
          </a:p>
          <a:p>
            <a:pPr algn="just" rtl="0" eaLnBrk="1" hangingPunct="1">
              <a:lnSpc>
                <a:spcPct val="90000"/>
              </a:lnSpc>
              <a:buFont typeface="Wingdings" pitchFamily="2" charset="2"/>
              <a:buNone/>
            </a:pPr>
            <a:endParaRPr lang="en-US" sz="2400" i="1" dirty="0" smtClean="0"/>
          </a:p>
          <a:p>
            <a:pPr algn="just" rtl="0" eaLnBrk="1" hangingPunct="1">
              <a:lnSpc>
                <a:spcPct val="90000"/>
              </a:lnSpc>
              <a:buFont typeface="Wingdings" pitchFamily="2" charset="2"/>
              <a:buNone/>
            </a:pPr>
            <a:endParaRPr lang="en-US" sz="2400" i="1" dirty="0" smtClean="0"/>
          </a:p>
          <a:p>
            <a:pPr algn="ctr" rtl="0" eaLnBrk="1" hangingPunct="1">
              <a:lnSpc>
                <a:spcPct val="90000"/>
              </a:lnSpc>
              <a:buFont typeface="Wingdings" pitchFamily="2" charset="2"/>
              <a:buNone/>
            </a:pPr>
            <a:r>
              <a:rPr lang="en-US" sz="2400" i="1" dirty="0" smtClean="0"/>
              <a:t>HOW TO DECIDE HOW TO CHOOSE OR INNVATE </a:t>
            </a:r>
            <a:endParaRPr lang="en-US" sz="1800" i="1" dirty="0" smtClean="0"/>
          </a:p>
        </p:txBody>
      </p:sp>
      <p:sp>
        <p:nvSpPr>
          <p:cNvPr id="4" name="عنوان 6"/>
          <p:cNvSpPr txBox="1">
            <a:spLocks/>
          </p:cNvSpPr>
          <p:nvPr/>
        </p:nvSpPr>
        <p:spPr bwMode="auto">
          <a:xfrm>
            <a:off x="0" y="0"/>
            <a:ext cx="3143240" cy="428604"/>
          </a:xfrm>
          <a:prstGeom prst="rect">
            <a:avLst/>
          </a:prstGeom>
          <a:ln w="25400" cap="flat" cmpd="sng" algn="ctr">
            <a:solidFill>
              <a:schemeClr val="accent2"/>
            </a:solid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u="none" strike="noStrike" kern="0" cap="none" spc="0" normalizeH="0" baseline="0" noProof="0" dirty="0" err="1" smtClean="0">
                <a:ln>
                  <a:noFill/>
                </a:ln>
                <a:solidFill>
                  <a:schemeClr val="dk1"/>
                </a:solidFill>
                <a:effectLst>
                  <a:outerShdw blurRad="38100" dist="38100" dir="2700000" algn="tl">
                    <a:srgbClr val="000000"/>
                  </a:outerShdw>
                </a:effectLst>
                <a:uLnTx/>
                <a:uFillTx/>
                <a:latin typeface="+mn-lt"/>
                <a:ea typeface="+mn-ea"/>
                <a:cs typeface="+mn-cs"/>
              </a:rPr>
              <a:t>Johali</a:t>
            </a:r>
            <a:r>
              <a:rPr kumimoji="0" lang="en-US" sz="1400" b="1"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 </a:t>
            </a:r>
            <a:r>
              <a:rPr lang="en-US" sz="1400" b="1" kern="0" dirty="0" err="1" smtClean="0">
                <a:effectLst>
                  <a:outerShdw blurRad="38100" dist="38100" dir="2700000" algn="tl">
                    <a:srgbClr val="000000"/>
                  </a:outerShdw>
                </a:effectLst>
              </a:rPr>
              <a:t>MoHE</a:t>
            </a:r>
            <a:r>
              <a:rPr lang="en-US" sz="1400" b="1" kern="0" dirty="0" smtClean="0">
                <a:effectLst>
                  <a:outerShdw blurRad="38100" dist="38100" dir="2700000" algn="tl">
                    <a:srgbClr val="000000"/>
                  </a:outerShdw>
                </a:effectLst>
              </a:rPr>
              <a:t> </a:t>
            </a:r>
            <a:r>
              <a:rPr kumimoji="0" lang="en-US" sz="1400" b="1" u="none" strike="noStrike" kern="0" cap="none" spc="0" normalizeH="0" noProof="0" dirty="0" smtClean="0">
                <a:ln>
                  <a:noFill/>
                </a:ln>
                <a:solidFill>
                  <a:schemeClr val="dk1"/>
                </a:solidFill>
                <a:effectLst>
                  <a:outerShdw blurRad="38100" dist="38100" dir="2700000" algn="tl">
                    <a:srgbClr val="000000"/>
                  </a:outerShdw>
                </a:effectLst>
                <a:uLnTx/>
                <a:uFillTx/>
                <a:latin typeface="+mn-lt"/>
                <a:ea typeface="+mn-ea"/>
                <a:cs typeface="+mn-cs"/>
              </a:rPr>
              <a:t>Sciences </a:t>
            </a:r>
            <a:r>
              <a:rPr kumimoji="0" lang="en-US" sz="1400" b="1"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 </a:t>
            </a:r>
          </a:p>
        </p:txBody>
      </p:sp>
      <p:sp>
        <p:nvSpPr>
          <p:cNvPr id="5" name="عنصر نائب للتاريخ 4"/>
          <p:cNvSpPr>
            <a:spLocks noGrp="1"/>
          </p:cNvSpPr>
          <p:nvPr>
            <p:ph type="dt" sz="half" idx="10"/>
          </p:nvPr>
        </p:nvSpPr>
        <p:spPr/>
        <p:txBody>
          <a:bodyPr/>
          <a:lstStyle/>
          <a:p>
            <a:pPr>
              <a:defRPr/>
            </a:pPr>
            <a:r>
              <a:rPr lang="ar-SA" smtClean="0"/>
              <a:t>JohaliMoHE2017</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51</a:t>
            </a:fld>
            <a:endParaRPr lang="en-US"/>
          </a:p>
        </p:txBody>
      </p:sp>
      <p:sp>
        <p:nvSpPr>
          <p:cNvPr id="7" name="عنصر نائب للتذييل 6"/>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52</a:t>
            </a:fld>
            <a:endParaRPr lang="en-US"/>
          </a:p>
        </p:txBody>
      </p:sp>
      <p:sp>
        <p:nvSpPr>
          <p:cNvPr id="10241" name="Rectangle 1"/>
          <p:cNvSpPr>
            <a:spLocks noChangeArrowheads="1"/>
          </p:cNvSpPr>
          <p:nvPr/>
        </p:nvSpPr>
        <p:spPr bwMode="auto">
          <a:xfrm>
            <a:off x="285752" y="620610"/>
            <a:ext cx="8715404" cy="2308324"/>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600" b="0" i="1" u="none" strike="noStrike" cap="none" normalizeH="0" baseline="0" dirty="0" smtClean="0">
                <a:ln>
                  <a:noFill/>
                </a:ln>
                <a:solidFill>
                  <a:srgbClr val="494949"/>
                </a:solidFill>
                <a:effectLst/>
                <a:latin typeface="Times New Roman" pitchFamily="18" charset="0"/>
                <a:ea typeface="Calibri" pitchFamily="34" charset="0"/>
                <a:cs typeface="Times New Roman" pitchFamily="18" charset="0"/>
              </a:rPr>
              <a:t>In planning health promotion interventions;</a:t>
            </a:r>
            <a:r>
              <a:rPr kumimoji="0" lang="en-US" sz="1600" b="0" i="1" u="none" strike="noStrike" cap="none" normalizeH="0" dirty="0" smtClean="0">
                <a:ln>
                  <a:noFill/>
                </a:ln>
                <a:solidFill>
                  <a:srgbClr val="494949"/>
                </a:solidFill>
                <a:effectLst/>
                <a:latin typeface="Times New Roman" pitchFamily="18" charset="0"/>
                <a:ea typeface="Calibri" pitchFamily="34" charset="0"/>
                <a:cs typeface="Times New Roman" pitchFamily="18" charset="0"/>
              </a:rPr>
              <a:t> </a:t>
            </a:r>
          </a:p>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94949"/>
                </a:solidFill>
                <a:effectLst/>
                <a:latin typeface="Times New Roman" pitchFamily="18" charset="0"/>
                <a:ea typeface="Calibri" pitchFamily="34" charset="0"/>
                <a:cs typeface="Times New Roman" pitchFamily="18" charset="0"/>
              </a:rPr>
              <a:t>There is an increasing interest in systematic descriptions or taxonomies of health promotion interventions, the theoretical methods they contain, and the determinants that are targeted for change (</a:t>
            </a:r>
            <a:r>
              <a:rPr kumimoji="0" lang="en-US" sz="1600" b="0" i="0" u="none" strike="noStrike" cap="none" normalizeH="0" baseline="0" dirty="0" err="1" smtClean="0">
                <a:ln>
                  <a:noFill/>
                </a:ln>
                <a:solidFill>
                  <a:srgbClr val="494949"/>
                </a:solidFill>
                <a:effectLst/>
                <a:latin typeface="Times New Roman" pitchFamily="18" charset="0"/>
                <a:ea typeface="Calibri" pitchFamily="34" charset="0"/>
                <a:cs typeface="Times New Roman" pitchFamily="18" charset="0"/>
              </a:rPr>
              <a:t>Stavri</a:t>
            </a:r>
            <a:r>
              <a:rPr kumimoji="0" lang="en-US" sz="1600" b="0" i="0" u="none" strike="noStrike" cap="none" normalizeH="0" baseline="0" dirty="0" smtClean="0">
                <a:ln>
                  <a:noFill/>
                </a:ln>
                <a:solidFill>
                  <a:srgbClr val="494949"/>
                </a:solidFill>
                <a:effectLst/>
                <a:latin typeface="Times New Roman" pitchFamily="18" charset="0"/>
                <a:ea typeface="Calibri" pitchFamily="34" charset="0"/>
                <a:cs typeface="Times New Roman" pitchFamily="18" charset="0"/>
              </a:rPr>
              <a:t> &amp; </a:t>
            </a:r>
            <a:r>
              <a:rPr kumimoji="0" lang="en-US" sz="1600" b="0" i="0" u="none" strike="noStrike" cap="none" normalizeH="0" baseline="0" dirty="0" err="1" smtClean="0">
                <a:ln>
                  <a:noFill/>
                </a:ln>
                <a:solidFill>
                  <a:srgbClr val="494949"/>
                </a:solidFill>
                <a:effectLst/>
                <a:latin typeface="Times New Roman" pitchFamily="18" charset="0"/>
                <a:ea typeface="Calibri" pitchFamily="34" charset="0"/>
                <a:cs typeface="Times New Roman" pitchFamily="18" charset="0"/>
              </a:rPr>
              <a:t>Michie</a:t>
            </a:r>
            <a:r>
              <a:rPr kumimoji="0" lang="en-US" sz="1600" b="0" i="0" u="none" strike="noStrike" cap="none" normalizeH="0" baseline="0" dirty="0" smtClean="0">
                <a:ln>
                  <a:noFill/>
                </a:ln>
                <a:solidFill>
                  <a:srgbClr val="494949"/>
                </a:solidFill>
                <a:effectLst/>
                <a:latin typeface="Times New Roman" pitchFamily="18" charset="0"/>
                <a:ea typeface="Calibri" pitchFamily="34" charset="0"/>
                <a:cs typeface="Times New Roman" pitchFamily="18" charset="0"/>
              </a:rPr>
              <a:t>, 2012). However, most of these taxonomies focus on individual behavior change and only a few also include behavior change of environmental agents (Bartholomew, et al., 2011; Khan et al., 2009) at the </a:t>
            </a:r>
            <a:r>
              <a:rPr kumimoji="0" lang="en-US" sz="1600" b="1" i="1" u="none" strike="noStrike" cap="none" normalizeH="0" baseline="0" dirty="0" smtClean="0">
                <a:ln>
                  <a:noFill/>
                </a:ln>
                <a:solidFill>
                  <a:srgbClr val="494949"/>
                </a:solidFill>
                <a:effectLst/>
                <a:latin typeface="Times New Roman" pitchFamily="18" charset="0"/>
                <a:ea typeface="Calibri" pitchFamily="34" charset="0"/>
                <a:cs typeface="Times New Roman" pitchFamily="18" charset="0"/>
              </a:rPr>
              <a:t>interpersonal, organizational, community and policy levels</a:t>
            </a:r>
            <a:r>
              <a:rPr kumimoji="0" lang="en-US" sz="1600" b="0" i="0" u="none" strike="noStrike" cap="none" normalizeH="0" baseline="0" dirty="0" smtClean="0">
                <a:ln>
                  <a:noFill/>
                </a:ln>
                <a:solidFill>
                  <a:srgbClr val="494949"/>
                </a:solidFill>
                <a:effectLst/>
                <a:latin typeface="Times New Roman" pitchFamily="18" charset="0"/>
                <a:ea typeface="Calibri" pitchFamily="34" charset="0"/>
                <a:cs typeface="Times New Roman" pitchFamily="18" charset="0"/>
              </a:rPr>
              <a:t>. Moreover, translating methods into applications demands a sufficient understanding of the </a:t>
            </a:r>
            <a:r>
              <a:rPr kumimoji="0" lang="en-US" sz="1600" b="1" i="1" u="none" strike="noStrike" cap="none" normalizeH="0" baseline="0" dirty="0" smtClean="0">
                <a:ln>
                  <a:noFill/>
                </a:ln>
                <a:solidFill>
                  <a:srgbClr val="494949"/>
                </a:solidFill>
                <a:effectLst/>
                <a:latin typeface="Times New Roman" pitchFamily="18" charset="0"/>
                <a:ea typeface="Calibri" pitchFamily="34" charset="0"/>
                <a:cs typeface="Times New Roman" pitchFamily="18" charset="0"/>
              </a:rPr>
              <a:t>theory behind the method</a:t>
            </a:r>
            <a:r>
              <a:rPr kumimoji="0" lang="en-US" sz="1600" b="0" i="0" u="none" strike="noStrike" cap="none" normalizeH="0" baseline="0" dirty="0" smtClean="0">
                <a:ln>
                  <a:noFill/>
                </a:ln>
                <a:solidFill>
                  <a:srgbClr val="494949"/>
                </a:solidFill>
                <a:effectLst/>
                <a:latin typeface="Times New Roman" pitchFamily="18" charset="0"/>
                <a:ea typeface="Calibri" pitchFamily="34" charset="0"/>
                <a:cs typeface="Times New Roman" pitchFamily="18" charset="0"/>
              </a:rPr>
              <a:t>, especially the theoretical parameters under which the theoretical process is effective or not (</a:t>
            </a:r>
            <a:r>
              <a:rPr kumimoji="0" lang="en-US" sz="1600" b="0" i="0" u="none" strike="noStrike" cap="none" normalizeH="0" baseline="0" dirty="0" err="1" smtClean="0">
                <a:ln>
                  <a:noFill/>
                </a:ln>
                <a:solidFill>
                  <a:srgbClr val="494949"/>
                </a:solidFill>
                <a:effectLst/>
                <a:latin typeface="Times New Roman" pitchFamily="18" charset="0"/>
                <a:ea typeface="Calibri" pitchFamily="34" charset="0"/>
                <a:cs typeface="Times New Roman" pitchFamily="18" charset="0"/>
              </a:rPr>
              <a:t>Schaalma</a:t>
            </a:r>
            <a:r>
              <a:rPr kumimoji="0" lang="en-US" sz="1600" b="0" i="0" u="none" strike="noStrike" cap="none" normalizeH="0" baseline="0" dirty="0" smtClean="0">
                <a:ln>
                  <a:noFill/>
                </a:ln>
                <a:solidFill>
                  <a:srgbClr val="494949"/>
                </a:solidFill>
                <a:effectLst/>
                <a:latin typeface="Times New Roman" pitchFamily="18" charset="0"/>
                <a:ea typeface="Calibri" pitchFamily="34" charset="0"/>
                <a:cs typeface="Times New Roman" pitchFamily="18" charset="0"/>
              </a:rPr>
              <a:t> &amp; </a:t>
            </a:r>
            <a:r>
              <a:rPr kumimoji="0" lang="en-US" sz="1600" b="0" i="0" u="none" strike="noStrike" cap="none" normalizeH="0" baseline="0" dirty="0" err="1" smtClean="0">
                <a:ln>
                  <a:noFill/>
                </a:ln>
                <a:solidFill>
                  <a:srgbClr val="494949"/>
                </a:solidFill>
                <a:effectLst/>
                <a:latin typeface="Times New Roman" pitchFamily="18" charset="0"/>
                <a:ea typeface="Calibri" pitchFamily="34" charset="0"/>
                <a:cs typeface="Times New Roman" pitchFamily="18" charset="0"/>
              </a:rPr>
              <a:t>Kok</a:t>
            </a:r>
            <a:r>
              <a:rPr kumimoji="0" lang="en-US" sz="1600" b="0" i="0" u="none" strike="noStrike" cap="none" normalizeH="0" baseline="0" dirty="0" smtClean="0">
                <a:ln>
                  <a:noFill/>
                </a:ln>
                <a:solidFill>
                  <a:srgbClr val="494949"/>
                </a:solidFill>
                <a:effectLst/>
                <a:latin typeface="Times New Roman" pitchFamily="18" charset="0"/>
                <a:ea typeface="Calibri" pitchFamily="34" charset="0"/>
                <a:cs typeface="Times New Roman" pitchFamily="18" charset="0"/>
              </a:rPr>
              <a:t>, 2009)</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8" name="Picture 2" descr="Synergy Flyer"/>
          <p:cNvPicPr>
            <a:picLocks noChangeAspect="1" noChangeArrowheads="1"/>
          </p:cNvPicPr>
          <p:nvPr/>
        </p:nvPicPr>
        <p:blipFill>
          <a:blip r:embed="rId3" cstate="print"/>
          <a:srcRect/>
          <a:stretch>
            <a:fillRect/>
          </a:stretch>
        </p:blipFill>
        <p:spPr bwMode="auto">
          <a:xfrm>
            <a:off x="928662" y="3000372"/>
            <a:ext cx="7500990" cy="2643206"/>
          </a:xfrm>
          <a:prstGeom prst="rect">
            <a:avLst/>
          </a:prstGeom>
          <a:noFill/>
        </p:spPr>
      </p:pic>
      <p:sp>
        <p:nvSpPr>
          <p:cNvPr id="9" name="عنوان 1"/>
          <p:cNvSpPr>
            <a:spLocks noGrp="1"/>
          </p:cNvSpPr>
          <p:nvPr>
            <p:ph type="title"/>
          </p:nvPr>
        </p:nvSpPr>
        <p:spPr>
          <a:xfrm>
            <a:off x="1357290" y="6072206"/>
            <a:ext cx="6357982" cy="571480"/>
          </a:xfrm>
        </p:spPr>
        <p:style>
          <a:lnRef idx="2">
            <a:schemeClr val="dk1"/>
          </a:lnRef>
          <a:fillRef idx="1">
            <a:schemeClr val="lt1"/>
          </a:fillRef>
          <a:effectRef idx="0">
            <a:schemeClr val="dk1"/>
          </a:effectRef>
          <a:fontRef idx="minor">
            <a:schemeClr val="dk1"/>
          </a:fontRef>
        </p:style>
        <p:txBody>
          <a:bodyPr/>
          <a:lstStyle/>
          <a:p>
            <a:pPr algn="ctr" rtl="0"/>
            <a:r>
              <a:rPr lang="en-US" sz="1400" dirty="0" smtClean="0"/>
              <a:t>HE LEVEL \TYPES \ FIELD  the  </a:t>
            </a:r>
            <a:r>
              <a:rPr lang="en-US" sz="1400" dirty="0" err="1" smtClean="0"/>
              <a:t>Johali</a:t>
            </a:r>
            <a:r>
              <a:rPr lang="en-US" sz="1400" dirty="0" smtClean="0"/>
              <a:t>  CHS382 Tenant ….: </a:t>
            </a:r>
            <a:endParaRPr lang="ar-SA" sz="1400" dirty="0"/>
          </a:p>
        </p:txBody>
      </p:sp>
      <p:sp>
        <p:nvSpPr>
          <p:cNvPr id="10" name="مستطيل 9"/>
          <p:cNvSpPr/>
          <p:nvPr/>
        </p:nvSpPr>
        <p:spPr>
          <a:xfrm>
            <a:off x="2428860" y="5631436"/>
            <a:ext cx="4006225" cy="369332"/>
          </a:xfrm>
          <a:prstGeom prst="rect">
            <a:avLst/>
          </a:prstGeom>
        </p:spPr>
        <p:txBody>
          <a:bodyPr wrap="none">
            <a:spAutoFit/>
          </a:bodyPr>
          <a:lstStyle/>
          <a:p>
            <a:r>
              <a:rPr lang="en-US" dirty="0" smtClean="0"/>
              <a:t>The new  synergy support our tenant </a:t>
            </a:r>
            <a:endParaRPr lang="ar-SA" dirty="0"/>
          </a:p>
        </p:txBody>
      </p:sp>
      <p:sp>
        <p:nvSpPr>
          <p:cNvPr id="11" name="عنوان 1"/>
          <p:cNvSpPr txBox="1">
            <a:spLocks/>
          </p:cNvSpPr>
          <p:nvPr/>
        </p:nvSpPr>
        <p:spPr bwMode="auto">
          <a:xfrm>
            <a:off x="1500166" y="0"/>
            <a:ext cx="6357982" cy="571480"/>
          </a:xfrm>
          <a:prstGeom prst="rect">
            <a:avLst/>
          </a:prstGeom>
          <a:ln w="25400" cap="flat" cmpd="sng" algn="ctr">
            <a:solidFill>
              <a:schemeClr val="dk1"/>
            </a:solidFill>
            <a:prstDash val="solid"/>
            <a:miter lim="800000"/>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WHO \ WHOM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0" cap="none" spc="0" normalizeH="0" baseline="0" noProof="0" dirty="0" smtClean="0">
                <a:ln>
                  <a:noFill/>
                </a:ln>
                <a:solidFill>
                  <a:schemeClr val="dk1"/>
                </a:solidFill>
                <a:effectLst>
                  <a:outerShdw blurRad="38100" dist="38100" dir="2700000" algn="tl">
                    <a:srgbClr val="000000"/>
                  </a:outerShdw>
                </a:effectLst>
                <a:uLnTx/>
                <a:uFillTx/>
                <a:latin typeface="+mn-lt"/>
                <a:ea typeface="+mn-ea"/>
                <a:cs typeface="+mn-cs"/>
              </a:rPr>
              <a:t>OUR CPMMUNITY</a:t>
            </a:r>
            <a:r>
              <a:rPr kumimoji="0" lang="en-US" sz="1400" b="1" i="0" u="none" strike="noStrike" kern="0" cap="none" spc="0" normalizeH="0" noProof="0" dirty="0" smtClean="0">
                <a:ln>
                  <a:noFill/>
                </a:ln>
                <a:solidFill>
                  <a:schemeClr val="dk1"/>
                </a:solidFill>
                <a:effectLst>
                  <a:outerShdw blurRad="38100" dist="38100" dir="2700000" algn="tl">
                    <a:srgbClr val="000000"/>
                  </a:outerShdw>
                </a:effectLst>
                <a:uLnTx/>
                <a:uFillTx/>
                <a:latin typeface="+mn-lt"/>
                <a:ea typeface="+mn-ea"/>
                <a:cs typeface="+mn-cs"/>
              </a:rPr>
              <a:t> \ PEOPLE \ ORGANIZATIONS  </a:t>
            </a:r>
            <a:endParaRPr kumimoji="0" lang="ar-SA" sz="1400" b="1" i="0" u="none" strike="noStrike" kern="0" cap="none" spc="0" normalizeH="0" baseline="0" noProof="0" dirty="0">
              <a:ln>
                <a:noFill/>
              </a:ln>
              <a:solidFill>
                <a:schemeClr val="dk1"/>
              </a:solidFill>
              <a:effectLst>
                <a:outerShdw blurRad="38100" dist="38100" dir="2700000" algn="tl">
                  <a:srgbClr val="000000"/>
                </a:outerShdw>
              </a:effectLst>
              <a:uLnTx/>
              <a:uFillTx/>
              <a:latin typeface="+mn-lt"/>
              <a:ea typeface="+mn-ea"/>
              <a:cs typeface="+mn-cs"/>
            </a:endParaRPr>
          </a:p>
        </p:txBody>
      </p:sp>
    </p:spTree>
  </p:cSld>
  <p:clrMapOvr>
    <a:masterClrMapping/>
  </p:clrMapOvr>
  <p:transition>
    <p:push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عنصر نائب للتاريخ 5"/>
          <p:cNvSpPr>
            <a:spLocks noGrp="1"/>
          </p:cNvSpPr>
          <p:nvPr>
            <p:ph type="dt" sz="quarter" idx="10"/>
          </p:nvPr>
        </p:nvSpPr>
        <p:spPr/>
        <p:txBody>
          <a:bodyPr/>
          <a:lstStyle/>
          <a:p>
            <a:pPr>
              <a:defRPr/>
            </a:pPr>
            <a:r>
              <a:rPr lang="ar-SA" smtClean="0"/>
              <a:t>JohaliMoHE2017</a:t>
            </a:r>
            <a:endParaRPr lang="en-US"/>
          </a:p>
        </p:txBody>
      </p:sp>
      <p:sp>
        <p:nvSpPr>
          <p:cNvPr id="16" name="عنصر نائب للتذييل 6"/>
          <p:cNvSpPr>
            <a:spLocks noGrp="1"/>
          </p:cNvSpPr>
          <p:nvPr>
            <p:ph type="ftr" sz="quarter" idx="11"/>
          </p:nvPr>
        </p:nvSpPr>
        <p:spPr/>
        <p:txBody>
          <a:bodyPr/>
          <a:lstStyle/>
          <a:p>
            <a:pPr>
              <a:defRPr/>
            </a:pPr>
            <a:r>
              <a:rPr lang="en-US" smtClean="0"/>
              <a:t>CHS385</a:t>
            </a:r>
            <a:endParaRPr lang="en-US"/>
          </a:p>
        </p:txBody>
      </p:sp>
      <p:sp>
        <p:nvSpPr>
          <p:cNvPr id="17" name="عنصر نائب لرقم الشريحة 7"/>
          <p:cNvSpPr>
            <a:spLocks noGrp="1"/>
          </p:cNvSpPr>
          <p:nvPr>
            <p:ph type="sldNum" sz="quarter" idx="12"/>
          </p:nvPr>
        </p:nvSpPr>
        <p:spPr/>
        <p:txBody>
          <a:bodyPr/>
          <a:lstStyle/>
          <a:p>
            <a:pPr>
              <a:defRPr/>
            </a:pPr>
            <a:fld id="{7D70B960-A35A-481E-938A-AE8B3D3A97DA}" type="slidenum">
              <a:rPr lang="ar-SA"/>
              <a:pPr>
                <a:defRPr/>
              </a:pPr>
              <a:t>53</a:t>
            </a:fld>
            <a:endParaRPr lang="en-US"/>
          </a:p>
        </p:txBody>
      </p:sp>
      <p:graphicFrame>
        <p:nvGraphicFramePr>
          <p:cNvPr id="92179" name="Group 19"/>
          <p:cNvGraphicFramePr>
            <a:graphicFrameLocks noGrp="1"/>
          </p:cNvGraphicFramePr>
          <p:nvPr>
            <p:ph sz="quarter" idx="2"/>
          </p:nvPr>
        </p:nvGraphicFramePr>
        <p:xfrm>
          <a:off x="1187450" y="2522216"/>
          <a:ext cx="7088188" cy="335280"/>
        </p:xfrm>
        <a:graphic>
          <a:graphicData uri="http://schemas.openxmlformats.org/drawingml/2006/table">
            <a:tbl>
              <a:tblPr/>
              <a:tblGrid>
                <a:gridCol w="7088188"/>
              </a:tblGrid>
              <a:tr h="279400">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Adapted </a:t>
                      </a:r>
                      <a:r>
                        <a:rPr kumimoji="0" lang="en-US" sz="1600" b="1" i="1" u="none" strike="noStrike" cap="none" normalizeH="0" baseline="0" dirty="0" err="1" smtClean="0">
                          <a:ln>
                            <a:noFill/>
                          </a:ln>
                          <a:solidFill>
                            <a:schemeClr val="tx1"/>
                          </a:solidFill>
                          <a:effectLst>
                            <a:outerShdw blurRad="38100" dist="38100" dir="2700000" algn="tl">
                              <a:srgbClr val="000000"/>
                            </a:outerShdw>
                          </a:effectLst>
                          <a:latin typeface="Arial Black" pitchFamily="34" charset="0"/>
                          <a:cs typeface="Arial" pitchFamily="34" charset="0"/>
                        </a:rPr>
                        <a:t>HuCOMP</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PH1-FuHE              </a:t>
                      </a:r>
                      <a:r>
                        <a:rPr kumimoji="0" lang="en-US" sz="1600" b="1" i="0" u="none" strike="noStrike" cap="none" normalizeH="0" baseline="0" dirty="0" err="1" smtClean="0">
                          <a:ln>
                            <a:noFill/>
                          </a:ln>
                          <a:solidFill>
                            <a:schemeClr val="tx1"/>
                          </a:solidFill>
                          <a:effectLst>
                            <a:outerShdw blurRad="38100" dist="38100" dir="2700000" algn="tl">
                              <a:srgbClr val="000000"/>
                            </a:outerShdw>
                          </a:effectLst>
                          <a:latin typeface="Arial Black" pitchFamily="34" charset="0"/>
                          <a:cs typeface="Arial" pitchFamily="34" charset="0"/>
                        </a:rPr>
                        <a:t>MoHE</a:t>
                      </a: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LEVELS</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a:gsLst>
                        <a:gs pos="0">
                          <a:srgbClr val="000000"/>
                        </a:gs>
                        <a:gs pos="39999">
                          <a:srgbClr val="0A128C"/>
                        </a:gs>
                        <a:gs pos="70000">
                          <a:srgbClr val="181CC7"/>
                        </a:gs>
                        <a:gs pos="88000">
                          <a:srgbClr val="7005D4"/>
                        </a:gs>
                        <a:gs pos="100000">
                          <a:srgbClr val="8C3D91"/>
                        </a:gs>
                      </a:gsLst>
                      <a:lin ang="2700000" scaled="0"/>
                    </a:gradFill>
                  </a:tcPr>
                </a:tc>
              </a:tr>
            </a:tbl>
          </a:graphicData>
        </a:graphic>
      </p:graphicFrame>
      <p:graphicFrame>
        <p:nvGraphicFramePr>
          <p:cNvPr id="92178" name="Group 18"/>
          <p:cNvGraphicFramePr>
            <a:graphicFrameLocks noGrp="1"/>
          </p:cNvGraphicFramePr>
          <p:nvPr>
            <p:ph sz="quarter" idx="3"/>
          </p:nvPr>
        </p:nvGraphicFramePr>
        <p:xfrm>
          <a:off x="571473" y="3003572"/>
          <a:ext cx="8089928" cy="3640138"/>
        </p:xfrm>
        <a:graphic>
          <a:graphicData uri="http://schemas.openxmlformats.org/drawingml/2006/table">
            <a:tbl>
              <a:tblPr/>
              <a:tblGrid>
                <a:gridCol w="8089928"/>
              </a:tblGrid>
              <a:tr h="3640138">
                <a:tc>
                  <a:txBody>
                    <a:bodyPr/>
                    <a:lstStyle/>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Self interact to interpret</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reality &amp; create messages. At this basic level, the central communicative processes of </a:t>
                      </a: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encoding &amp; decoding</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are performed to help us coordinate our meanings and messages at 2.</a:t>
                      </a:r>
                    </a:p>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Interaction, negotiation and relations</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between two individuals</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its effectiveness based on level 1, this level is the most important to health communication and, thus, it is important to gain at least the “</a:t>
                      </a: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Seven Top Health</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Communication Skills</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400" b="0" i="1" u="none" strike="noStrike" cap="none" normalizeH="0" baseline="0" dirty="0" err="1" smtClean="0">
                          <a:ln>
                            <a:noFill/>
                          </a:ln>
                          <a:solidFill>
                            <a:schemeClr val="tx1"/>
                          </a:solidFill>
                          <a:effectLst>
                            <a:outerShdw blurRad="38100" dist="38100" dir="2700000" algn="tl">
                              <a:srgbClr val="000000"/>
                            </a:outerShdw>
                          </a:effectLst>
                          <a:latin typeface="Arial" pitchFamily="34" charset="0"/>
                          <a:cs typeface="Arial" pitchFamily="34" charset="0"/>
                        </a:rPr>
                        <a:t>Pagano</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&amp; Ragan, 1992, 29) .</a:t>
                      </a:r>
                    </a:p>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Interaction of three or more individuals to adapt</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&amp; achieve common tasks, its effectiveness based on 1. &amp; 2. </a:t>
                      </a:r>
                      <a:r>
                        <a:rPr kumimoji="0" lang="en-US" sz="1400" b="0" i="1" u="none" strike="noStrike" cap="none" normalizeH="0" baseline="0" dirty="0" err="1" smtClean="0">
                          <a:ln>
                            <a:noFill/>
                          </a:ln>
                          <a:solidFill>
                            <a:schemeClr val="tx1"/>
                          </a:solidFill>
                          <a:effectLst>
                            <a:outerShdw blurRad="38100" dist="38100" dir="2700000" algn="tl">
                              <a:srgbClr val="000000"/>
                            </a:outerShdw>
                          </a:effectLst>
                          <a:latin typeface="Arial" pitchFamily="34" charset="0"/>
                          <a:cs typeface="Arial" pitchFamily="34" charset="0"/>
                        </a:rPr>
                        <a:t>e.g</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medical team.</a:t>
                      </a:r>
                    </a:p>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Encompasses 1, 2, &amp; 3, it is important to develop effective formal channels and informal networks</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400" b="0" i="1" u="none" strike="noStrike" cap="none" normalizeH="0" baseline="0" dirty="0" err="1" smtClean="0">
                          <a:ln>
                            <a:noFill/>
                          </a:ln>
                          <a:solidFill>
                            <a:schemeClr val="tx1"/>
                          </a:solidFill>
                          <a:effectLst>
                            <a:outerShdw blurRad="38100" dist="38100" dir="2700000" algn="tl">
                              <a:srgbClr val="000000"/>
                            </a:outerShdw>
                          </a:effectLst>
                          <a:latin typeface="Arial" pitchFamily="34" charset="0"/>
                          <a:cs typeface="Arial" pitchFamily="34" charset="0"/>
                        </a:rPr>
                        <a:t>e.g</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hospitals &amp; health </a:t>
                      </a:r>
                      <a:r>
                        <a:rPr kumimoji="0" lang="en-US" sz="1400" b="0" i="1" u="none" strike="noStrike" cap="none" normalizeH="0" baseline="0" dirty="0" err="1" smtClean="0">
                          <a:ln>
                            <a:noFill/>
                          </a:ln>
                          <a:solidFill>
                            <a:schemeClr val="tx1"/>
                          </a:solidFill>
                          <a:effectLst>
                            <a:outerShdw blurRad="38100" dist="38100" dir="2700000" algn="tl">
                              <a:srgbClr val="000000"/>
                            </a:outerShdw>
                          </a:effectLst>
                          <a:latin typeface="Arial" pitchFamily="34" charset="0"/>
                          <a:cs typeface="Arial" pitchFamily="34" charset="0"/>
                        </a:rPr>
                        <a:t>centres</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t>
                      </a:r>
                    </a:p>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Intra &amp; Inter Social/Cultural joints all the above</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it can be within more than two different groups, communities in one organization, nation or nations.</a:t>
                      </a:r>
                    </a:p>
                    <a:p>
                      <a:pPr marL="533400" marR="0" lvl="0" indent="-358775" algn="l" defTabSz="914400" rtl="0" eaLnBrk="1" fontAlgn="base" latinLnBrk="0" hangingPunct="1">
                        <a:lnSpc>
                          <a:spcPct val="100000"/>
                        </a:lnSpc>
                        <a:spcBef>
                          <a:spcPct val="20000"/>
                        </a:spcBef>
                        <a:spcAft>
                          <a:spcPct val="0"/>
                        </a:spcAft>
                        <a:buClr>
                          <a:schemeClr val="hlink"/>
                        </a:buClr>
                        <a:buSzTx/>
                        <a:buFontTx/>
                        <a:buAutoNum type="arabicPeriod"/>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This is the highest level of communications</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r>
                        <a:rPr kumimoji="0" lang="en-US" sz="1400" b="0" i="1" u="none" strike="noStrike" cap="none" normalizeH="0" baseline="0" dirty="0" err="1" smtClean="0">
                          <a:ln>
                            <a:noFill/>
                          </a:ln>
                          <a:solidFill>
                            <a:schemeClr val="tx1"/>
                          </a:solidFill>
                          <a:effectLst>
                            <a:outerShdw blurRad="38100" dist="38100" dir="2700000" algn="tl">
                              <a:srgbClr val="000000"/>
                            </a:outerShdw>
                          </a:effectLst>
                          <a:latin typeface="Arial" pitchFamily="34" charset="0"/>
                          <a:cs typeface="Arial" pitchFamily="34" charset="0"/>
                        </a:rPr>
                        <a:t>e.g</a:t>
                      </a: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national and international mass media &amp; satellites</a:t>
                      </a:r>
                      <a:r>
                        <a:rPr kumimoji="0" lang="en-US" sz="14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t>
                      </a: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endPar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5793" name="AutoShape 14"/>
          <p:cNvSpPr>
            <a:spLocks noChangeArrowheads="1"/>
          </p:cNvSpPr>
          <p:nvPr/>
        </p:nvSpPr>
        <p:spPr bwMode="auto">
          <a:xfrm>
            <a:off x="571472" y="7931"/>
            <a:ext cx="8429684" cy="2420937"/>
          </a:xfrm>
          <a:prstGeom prst="triangle">
            <a:avLst>
              <a:gd name="adj" fmla="val 49486"/>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rtl="0"/>
            <a:r>
              <a:rPr lang="en-US" sz="1400" dirty="0">
                <a:latin typeface="Arial Black" pitchFamily="34" charset="0"/>
              </a:rPr>
              <a:t>National–International </a:t>
            </a:r>
          </a:p>
          <a:p>
            <a:pPr algn="ctr" rtl="0"/>
            <a:r>
              <a:rPr lang="en-US" sz="1400" dirty="0">
                <a:latin typeface="Arial Black" pitchFamily="34" charset="0"/>
              </a:rPr>
              <a:t>INTRA&amp;INTER</a:t>
            </a:r>
          </a:p>
          <a:p>
            <a:pPr algn="ctr" rtl="0"/>
            <a:endParaRPr lang="en-US" sz="800" dirty="0">
              <a:latin typeface="Arial Black" pitchFamily="34" charset="0"/>
            </a:endParaRPr>
          </a:p>
          <a:p>
            <a:pPr algn="ctr" rtl="0"/>
            <a:r>
              <a:rPr lang="en-US" sz="1400" dirty="0">
                <a:latin typeface="Arial Black" pitchFamily="34" charset="0"/>
              </a:rPr>
              <a:t>Social &amp; Cultural </a:t>
            </a:r>
          </a:p>
          <a:p>
            <a:pPr algn="ctr" rtl="0"/>
            <a:r>
              <a:rPr lang="en-US" sz="1400" dirty="0">
                <a:latin typeface="Arial Black" pitchFamily="34" charset="0"/>
              </a:rPr>
              <a:t>Organizational</a:t>
            </a:r>
          </a:p>
          <a:p>
            <a:pPr algn="ctr" rtl="0"/>
            <a:r>
              <a:rPr lang="en-US" sz="1400" dirty="0">
                <a:latin typeface="Arial Black" pitchFamily="34" charset="0"/>
              </a:rPr>
              <a:t> Group </a:t>
            </a:r>
          </a:p>
          <a:p>
            <a:pPr algn="ctr" rtl="0"/>
            <a:r>
              <a:rPr lang="en-US" sz="1400" b="1" dirty="0" smtClean="0">
                <a:latin typeface="Arial Black" pitchFamily="34" charset="0"/>
              </a:rPr>
              <a:t>INTERPERSONAL</a:t>
            </a:r>
            <a:r>
              <a:rPr lang="en-US" sz="1400" dirty="0" smtClean="0">
                <a:latin typeface="Arial Black" pitchFamily="34" charset="0"/>
              </a:rPr>
              <a:t> </a:t>
            </a:r>
            <a:endParaRPr lang="en-US" sz="1400" dirty="0">
              <a:latin typeface="Arial Black" pitchFamily="34" charset="0"/>
            </a:endParaRPr>
          </a:p>
          <a:p>
            <a:pPr algn="ctr" rtl="0"/>
            <a:r>
              <a:rPr lang="en-US" sz="1400" b="1" dirty="0" smtClean="0">
                <a:latin typeface="Arial Black" pitchFamily="34" charset="0"/>
              </a:rPr>
              <a:t>INTRA</a:t>
            </a:r>
            <a:r>
              <a:rPr lang="en-US" sz="1400" dirty="0" smtClean="0">
                <a:latin typeface="Arial Black" pitchFamily="34" charset="0"/>
              </a:rPr>
              <a:t>PERSONAL</a:t>
            </a:r>
            <a:endParaRPr lang="en-US" dirty="0">
              <a:latin typeface="Arial Black" pitchFamily="34" charset="0"/>
            </a:endParaRPr>
          </a:p>
          <a:p>
            <a:pPr algn="ctr" rtl="0"/>
            <a:endParaRPr lang="en-US" dirty="0">
              <a:latin typeface="Arial Black" pitchFamily="34" charset="0"/>
            </a:endParaRPr>
          </a:p>
          <a:p>
            <a:pPr algn="ctr" rtl="0"/>
            <a:endParaRPr lang="en-US" dirty="0">
              <a:latin typeface="Arial Black" pitchFamily="34" charset="0"/>
            </a:endParaRPr>
          </a:p>
        </p:txBody>
      </p:sp>
      <p:sp>
        <p:nvSpPr>
          <p:cNvPr id="8" name="مستطيل 7"/>
          <p:cNvSpPr/>
          <p:nvPr/>
        </p:nvSpPr>
        <p:spPr>
          <a:xfrm>
            <a:off x="0" y="0"/>
            <a:ext cx="3643274" cy="646331"/>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pPr algn="ctr" eaLnBrk="1" hangingPunct="1"/>
            <a:r>
              <a:rPr lang="en-US" b="1" dirty="0" err="1" smtClean="0"/>
              <a:t>Johali</a:t>
            </a:r>
            <a:r>
              <a:rPr lang="en-US" b="1" dirty="0" smtClean="0"/>
              <a:t>  Tenant </a:t>
            </a:r>
          </a:p>
          <a:p>
            <a:pPr algn="ctr" eaLnBrk="1" hangingPunct="1"/>
            <a:r>
              <a:rPr lang="en-US" b="1" dirty="0" smtClean="0"/>
              <a:t> METHODS FOR EVERY LEVEL </a:t>
            </a:r>
            <a:endParaRPr lang="ar-SA" b="1" dirty="0" smtClean="0"/>
          </a:p>
        </p:txBody>
      </p:sp>
      <p:sp>
        <p:nvSpPr>
          <p:cNvPr id="9" name="سهم مسنن إلى اليمين 8"/>
          <p:cNvSpPr/>
          <p:nvPr/>
        </p:nvSpPr>
        <p:spPr>
          <a:xfrm>
            <a:off x="5214942" y="2571744"/>
            <a:ext cx="642942" cy="214314"/>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transition>
    <p:push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عنصر نائب لرقم الشريحة 5"/>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71F3AAA2-7A7C-4E69-8127-52D352D50ADE}" type="slidenum">
              <a:rPr lang="ar-SA" smtClean="0"/>
              <a:pPr/>
              <a:t>54</a:t>
            </a:fld>
            <a:endParaRPr lang="en-US" smtClean="0"/>
          </a:p>
        </p:txBody>
      </p:sp>
      <p:sp>
        <p:nvSpPr>
          <p:cNvPr id="44034" name="Rectangle 2"/>
          <p:cNvSpPr>
            <a:spLocks noGrp="1" noRot="1" noChangeArrowheads="1"/>
          </p:cNvSpPr>
          <p:nvPr>
            <p:ph type="title"/>
          </p:nvPr>
        </p:nvSpPr>
        <p:spPr>
          <a:xfrm>
            <a:off x="1142976" y="428604"/>
            <a:ext cx="7410472" cy="365084"/>
          </a:xfrm>
        </p:spPr>
        <p:style>
          <a:lnRef idx="2">
            <a:schemeClr val="accent2"/>
          </a:lnRef>
          <a:fillRef idx="1">
            <a:schemeClr val="lt1"/>
          </a:fillRef>
          <a:effectRef idx="0">
            <a:schemeClr val="accent2"/>
          </a:effectRef>
          <a:fontRef idx="minor">
            <a:schemeClr val="dk1"/>
          </a:fontRef>
        </p:style>
        <p:txBody>
          <a:bodyPr/>
          <a:lstStyle/>
          <a:p>
            <a:pPr algn="ctr" eaLnBrk="1" hangingPunct="1">
              <a:defRPr/>
            </a:pPr>
            <a:r>
              <a:rPr lang="en-US" sz="1800" dirty="0" err="1" smtClean="0">
                <a:latin typeface="Arial Black" pitchFamily="34" charset="0"/>
              </a:rPr>
              <a:t>Johali</a:t>
            </a:r>
            <a:r>
              <a:rPr lang="en-US" sz="1800" dirty="0" smtClean="0">
                <a:latin typeface="Arial Black" pitchFamily="34" charset="0"/>
              </a:rPr>
              <a:t> Summary Philosophies &amp; Theories of Education </a:t>
            </a:r>
            <a:endParaRPr lang="en-US" sz="1800" b="0" i="1" dirty="0" smtClean="0"/>
          </a:p>
        </p:txBody>
      </p:sp>
      <p:graphicFrame>
        <p:nvGraphicFramePr>
          <p:cNvPr id="44115" name="Group 83"/>
          <p:cNvGraphicFramePr>
            <a:graphicFrameLocks noGrp="1"/>
          </p:cNvGraphicFramePr>
          <p:nvPr>
            <p:ph idx="1"/>
          </p:nvPr>
        </p:nvGraphicFramePr>
        <p:xfrm>
          <a:off x="407929" y="857232"/>
          <a:ext cx="8521789" cy="5623519"/>
        </p:xfrm>
        <a:graphic>
          <a:graphicData uri="http://schemas.openxmlformats.org/drawingml/2006/table">
            <a:tbl>
              <a:tblPr>
                <a:effectLst>
                  <a:outerShdw blurRad="50800" dist="38100" dir="13500000" algn="br" rotWithShape="0">
                    <a:prstClr val="black">
                      <a:alpha val="40000"/>
                    </a:prstClr>
                  </a:outerShdw>
                </a:effectLst>
              </a:tblPr>
              <a:tblGrid>
                <a:gridCol w="1430259"/>
                <a:gridCol w="1452418"/>
                <a:gridCol w="1851833"/>
                <a:gridCol w="1851833"/>
                <a:gridCol w="1935446"/>
              </a:tblGrid>
              <a:tr h="366283">
                <a:tc rowSpan="3">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Key Concepts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tileRect r="-100000" b="-100000"/>
                    </a:gradFill>
                  </a:tcPr>
                </a:tc>
                <a:tc gridSpan="4">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Most Common Philosophies &amp; Theories of Education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grad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r h="272959">
                <a:tc vMerge="1">
                  <a:txBody>
                    <a:bodyPr/>
                    <a:lstStyle/>
                    <a:p>
                      <a:pPr rtl="1"/>
                      <a:endParaRPr lang="ar-SA"/>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Humanism</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Technocrat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Progressivism</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Reconstruction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272959">
                <a:tc vMerge="1">
                  <a:txBody>
                    <a:bodyPr/>
                    <a:lstStyle/>
                    <a:p>
                      <a:pPr rtl="1"/>
                      <a:endParaRPr lang="ar-SA"/>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Transfer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tileRect r="-100000" b="-100000"/>
                    </a:gra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Shape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tileRect r="-100000" b="-100000"/>
                    </a:gradFill>
                  </a:tcPr>
                </a:tc>
                <a:tc>
                  <a:txBody>
                    <a:bodyPr/>
                    <a:lstStyle/>
                    <a:p>
                      <a:pPr marL="0" marR="0" lvl="0" indent="0" algn="ctr" defTabSz="7620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de-DE" sz="1600" b="1"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Travel /Jearny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tileRect r="-100000" b="-100000"/>
                    </a:gradFill>
                  </a:tcPr>
                </a:tc>
                <a:tc>
                  <a:txBody>
                    <a:bodyPr/>
                    <a:lstStyle/>
                    <a:p>
                      <a:pPr marL="0" marR="0" lvl="0" indent="0" algn="ctr" defTabSz="7620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de-DE" sz="1600" b="1"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Grow</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tileRect r="-100000" b="-100000"/>
                    </a:gradFill>
                  </a:tcPr>
                </a:tc>
              </a:tr>
              <a:tr h="785993">
                <a:tc>
                  <a:txBody>
                    <a:bodyPr/>
                    <a:lstStyle/>
                    <a:p>
                      <a:pPr marL="176213" marR="0" lvl="0" indent="127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Education /Process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mn-lt"/>
                          <a:cs typeface="Times New Roman" pitchFamily="18" charset="0"/>
                        </a:rPr>
                        <a:t>Preserve&amp; Transmit Knowledge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mn-lt"/>
                          <a:cs typeface="Times New Roman" pitchFamily="18" charset="0"/>
                        </a:rPr>
                        <a:t>Adaptation/ Training</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mn-lt"/>
                          <a:cs typeface="Times New Roman" pitchFamily="18" charset="0"/>
                        </a:rPr>
                        <a:t>Training/Skills/Objectives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latin typeface="+mn-lt"/>
                          <a:cs typeface="Times New Roman" pitchFamily="18" charset="0"/>
                        </a:rPr>
                        <a:t>Personal Growth &amp; Development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mn-lt"/>
                          <a:cs typeface="Times New Roman" pitchFamily="18" charset="0"/>
                        </a:rPr>
                        <a:t>Society-Centered</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mn-lt"/>
                          <a:cs typeface="Times New Roman" pitchFamily="18" charset="0"/>
                        </a:rPr>
                        <a:t>Create better society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690226">
                <a:tc>
                  <a:txBody>
                    <a:bodyPr/>
                    <a:lstStyle/>
                    <a:p>
                      <a:pPr marL="177800" marR="0" lvl="0" indent="0" algn="just" defTabSz="914400" rtl="0" eaLnBrk="1" fontAlgn="base" latinLnBrk="0" hangingPunct="1">
                        <a:lnSpc>
                          <a:spcPct val="100000"/>
                        </a:lnSpc>
                        <a:spcBef>
                          <a:spcPct val="0"/>
                        </a:spcBef>
                        <a:spcAft>
                          <a:spcPct val="0"/>
                        </a:spcAft>
                        <a:buClrTx/>
                        <a:buSzTx/>
                        <a:buFontTx/>
                        <a:buNone/>
                        <a:tabLst>
                          <a:tab pos="177800" algn="l"/>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Knowledge/</a:t>
                      </a:r>
                    </a:p>
                    <a:p>
                      <a:pPr marL="177800" marR="0" lvl="0" indent="0" algn="just" defTabSz="914400" rtl="0" eaLnBrk="1" fontAlgn="base" latinLnBrk="0" hangingPunct="1">
                        <a:lnSpc>
                          <a:spcPct val="100000"/>
                        </a:lnSpc>
                        <a:spcBef>
                          <a:spcPct val="0"/>
                        </a:spcBef>
                        <a:spcAft>
                          <a:spcPct val="0"/>
                        </a:spcAft>
                        <a:buClrTx/>
                        <a:buSzTx/>
                        <a:buFontTx/>
                        <a:buNone/>
                        <a:tabLst>
                          <a:tab pos="177800" algn="l"/>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Theory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mn-lt"/>
                          <a:cs typeface="Times New Roman" pitchFamily="18" charset="0"/>
                        </a:rPr>
                        <a:t>worthwhile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mn-lt"/>
                          <a:cs typeface="Times New Roman" pitchFamily="18" charset="0"/>
                        </a:rPr>
                        <a:t>relative- essential for safe practice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latin typeface="+mn-lt"/>
                          <a:cs typeface="Times New Roman" pitchFamily="18" charset="0"/>
                        </a:rPr>
                        <a:t>Life experience</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latin typeface="+mn-lt"/>
                          <a:cs typeface="Times New Roman" pitchFamily="18" charset="0"/>
                        </a:rPr>
                        <a:t>Tentative</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latin typeface="+mn-lt"/>
                          <a:cs typeface="Times New Roman" pitchFamily="18" charset="0"/>
                        </a:rPr>
                        <a:t>Student interest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mn-lt"/>
                          <a:cs typeface="Times New Roman" pitchFamily="18" charset="0"/>
                        </a:rPr>
                        <a:t>Life experience</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mn-lt"/>
                          <a:cs typeface="Times New Roman" pitchFamily="18" charset="0"/>
                        </a:rPr>
                        <a:t>Tentative Society interest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510804">
                <a:tc>
                  <a:txBody>
                    <a:bodyPr/>
                    <a:lstStyle/>
                    <a:p>
                      <a:pPr marL="176213" marR="0" lvl="0" indent="127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Skills/ Practice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mn-lt"/>
                          <a:cs typeface="Times New Roman" pitchFamily="18" charset="0"/>
                        </a:rPr>
                        <a:t>Relative to safe practice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mn-lt"/>
                          <a:cs typeface="Times New Roman" pitchFamily="18" charset="0"/>
                        </a:rPr>
                        <a:t>Vital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latin typeface="+mn-lt"/>
                          <a:cs typeface="Times New Roman" pitchFamily="18" charset="0"/>
                        </a:rPr>
                        <a:t>Vital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latin typeface="+mn-lt"/>
                          <a:cs typeface="Times New Roman" pitchFamily="18" charset="0"/>
                        </a:rPr>
                        <a:t>Vital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472401">
                <a:tc>
                  <a:txBody>
                    <a:bodyPr/>
                    <a:lstStyle/>
                    <a:p>
                      <a:pPr marL="80963" marR="0" lvl="0" indent="127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Teacher/HE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latin typeface="+mn-lt"/>
                          <a:cs typeface="Times New Roman" pitchFamily="18" charset="0"/>
                        </a:rPr>
                        <a:t>Centre / Transferor</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mn-lt"/>
                          <a:cs typeface="Times New Roman" pitchFamily="18" charset="0"/>
                        </a:rPr>
                        <a:t>Instructor &amp; Guide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dirty="0" smtClean="0">
                          <a:ln>
                            <a:noFill/>
                          </a:ln>
                          <a:solidFill>
                            <a:schemeClr val="tx1"/>
                          </a:solidFill>
                          <a:effectLst/>
                          <a:latin typeface="+mn-lt"/>
                          <a:cs typeface="Times New Roman" pitchFamily="18" charset="0"/>
                        </a:rPr>
                        <a:t>Facilitator</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latin typeface="+mn-lt"/>
                          <a:cs typeface="Times New Roman" pitchFamily="18" charset="0"/>
                        </a:rPr>
                        <a:t>Indoctrinator/ Orientator</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690226">
                <a:tc>
                  <a:txBody>
                    <a:bodyPr/>
                    <a:lstStyle/>
                    <a:p>
                      <a:pPr marL="271463" marR="0" lvl="0" indent="-188913"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Examination/</a:t>
                      </a:r>
                    </a:p>
                    <a:p>
                      <a:pPr marL="271463" marR="0" lvl="0" indent="-188913"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Evaluation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latin typeface="+mn-lt"/>
                          <a:cs typeface="Times New Roman" pitchFamily="18" charset="0"/>
                        </a:rPr>
                        <a:t>Vital-theory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mn-lt"/>
                          <a:cs typeface="Times New Roman" pitchFamily="18" charset="0"/>
                        </a:rPr>
                        <a:t>Vital- practical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dirty="0" smtClean="0">
                          <a:ln>
                            <a:noFill/>
                          </a:ln>
                          <a:solidFill>
                            <a:schemeClr val="tx1"/>
                          </a:solidFill>
                          <a:effectLst/>
                          <a:latin typeface="+mn-lt"/>
                          <a:cs typeface="Times New Roman" pitchFamily="18" charset="0"/>
                        </a:rPr>
                        <a:t>Self interest &amp; evaluation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mn-lt"/>
                          <a:cs typeface="Times New Roman" pitchFamily="18" charset="0"/>
                        </a:rPr>
                        <a:t>Vital theory-practice for better society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690226">
                <a:tc>
                  <a:txBody>
                    <a:bodyPr/>
                    <a:lstStyle/>
                    <a:p>
                      <a:pPr marL="177800" marR="0" lvl="0" indent="-9525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Student/Patient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latin typeface="+mn-lt"/>
                          <a:cs typeface="Times New Roman" pitchFamily="18" charset="0"/>
                        </a:rPr>
                        <a:t> Passive- container</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latin typeface="+mn-lt"/>
                          <a:cs typeface="Times New Roman" pitchFamily="18" charset="0"/>
                        </a:rPr>
                        <a:t>Fully-controlled</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latin typeface="+mn-lt"/>
                          <a:cs typeface="Times New Roman" pitchFamily="18" charset="0"/>
                        </a:rPr>
                        <a:t>Passive- holder practically fully supervised</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dirty="0" smtClean="0">
                          <a:ln>
                            <a:noFill/>
                          </a:ln>
                          <a:solidFill>
                            <a:schemeClr val="tx1"/>
                          </a:solidFill>
                          <a:effectLst/>
                          <a:latin typeface="+mn-lt"/>
                          <a:cs typeface="Times New Roman" pitchFamily="18" charset="0"/>
                        </a:rPr>
                        <a:t>Active/ Free-interest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mn-lt"/>
                          <a:cs typeface="Times New Roman" pitchFamily="18" charset="0"/>
                        </a:rPr>
                        <a:t>Active </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mn-lt"/>
                          <a:cs typeface="Times New Roman" pitchFamily="18" charset="0"/>
                        </a:rPr>
                        <a:t>Semi-control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748650">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mn-lt"/>
                          <a:cs typeface="Times New Roman" pitchFamily="18" charset="0"/>
                        </a:rPr>
                        <a:t>Curriculum/Plan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cs typeface="Times New Roman" pitchFamily="18" charset="0"/>
                        </a:rPr>
                        <a:t>Map of key Subject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cs typeface="Times New Roman" pitchFamily="18" charset="0"/>
                        </a:rPr>
                        <a:t>Schedule of Basic Skills/ a kind of Technology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mn-lt"/>
                          <a:cs typeface="Times New Roman" pitchFamily="18" charset="0"/>
                        </a:rPr>
                        <a:t>Portfolio of  Experiences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mn-lt"/>
                          <a:cs typeface="Times New Roman" pitchFamily="18" charset="0"/>
                        </a:rPr>
                        <a:t>Agenda of Cultural Issues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bl>
          </a:graphicData>
        </a:graphic>
      </p:graphicFrame>
      <p:sp>
        <p:nvSpPr>
          <p:cNvPr id="6" name="مستطيل 5"/>
          <p:cNvSpPr/>
          <p:nvPr/>
        </p:nvSpPr>
        <p:spPr>
          <a:xfrm>
            <a:off x="1714480" y="71414"/>
            <a:ext cx="5929354" cy="30777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1400" dirty="0" smtClean="0"/>
              <a:t>DO YOU REMEMBER - WHERE – HOW  USE  TO DECIDE </a:t>
            </a:r>
          </a:p>
        </p:txBody>
      </p:sp>
      <p:sp>
        <p:nvSpPr>
          <p:cNvPr id="7" name="عنصر نائب للتذييل 6"/>
          <p:cNvSpPr>
            <a:spLocks noGrp="1"/>
          </p:cNvSpPr>
          <p:nvPr>
            <p:ph type="ftr" sz="quarter" idx="11"/>
          </p:nvPr>
        </p:nvSpPr>
        <p:spPr>
          <a:xfrm>
            <a:off x="3214678" y="6565945"/>
            <a:ext cx="2895600" cy="292079"/>
          </a:xfrm>
        </p:spPr>
        <p:txBody>
          <a:bodyPr/>
          <a:lstStyle/>
          <a:p>
            <a:pPr>
              <a:defRPr/>
            </a:pPr>
            <a:r>
              <a:rPr lang="en-US" smtClean="0"/>
              <a:t>CHS385</a:t>
            </a:r>
            <a:endParaRPr lang="en-US"/>
          </a:p>
        </p:txBody>
      </p:sp>
      <p:sp>
        <p:nvSpPr>
          <p:cNvPr id="8" name="عنصر نائب للتاريخ 7"/>
          <p:cNvSpPr>
            <a:spLocks noGrp="1"/>
          </p:cNvSpPr>
          <p:nvPr>
            <p:ph type="dt" sz="half" idx="10"/>
          </p:nvPr>
        </p:nvSpPr>
        <p:spPr/>
        <p:txBody>
          <a:bodyPr/>
          <a:lstStyle/>
          <a:p>
            <a:pPr>
              <a:defRPr/>
            </a:pPr>
            <a:r>
              <a:rPr lang="ar-SA" smtClean="0"/>
              <a:t>JohaliMoHE2017</a:t>
            </a:r>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0"/>
                                  </p:iterate>
                                  <p:childTnLst>
                                    <p:set>
                                      <p:cBhvr>
                                        <p:cTn id="6" dur="1" fill="hold">
                                          <p:stCondLst>
                                            <p:cond delay="0"/>
                                          </p:stCondLst>
                                        </p:cTn>
                                        <p:tgtEl>
                                          <p:spTgt spid="44034"/>
                                        </p:tgtEl>
                                        <p:attrNameLst>
                                          <p:attrName>style.visibility</p:attrName>
                                        </p:attrNameLst>
                                      </p:cBhvr>
                                      <p:to>
                                        <p:strVal val="visible"/>
                                      </p:to>
                                    </p:set>
                                    <p:anim calcmode="lin" valueType="num">
                                      <p:cBhvr additive="base">
                                        <p:cTn id="7" dur="75" fill="hold"/>
                                        <p:tgtEl>
                                          <p:spTgt spid="44034"/>
                                        </p:tgtEl>
                                        <p:attrNameLst>
                                          <p:attrName>ppt_x</p:attrName>
                                        </p:attrNameLst>
                                      </p:cBhvr>
                                      <p:tavLst>
                                        <p:tav tm="0">
                                          <p:val>
                                            <p:strVal val="0-#ppt_w/2"/>
                                          </p:val>
                                        </p:tav>
                                        <p:tav tm="100000">
                                          <p:val>
                                            <p:strVal val="#ppt_x"/>
                                          </p:val>
                                        </p:tav>
                                      </p:tavLst>
                                    </p:anim>
                                    <p:anim calcmode="lin" valueType="num">
                                      <p:cBhvr additive="base">
                                        <p:cTn id="8" dur="75" fill="hold"/>
                                        <p:tgtEl>
                                          <p:spTgt spid="4403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nodeType="clickEffect">
                                  <p:stCondLst>
                                    <p:cond delay="0"/>
                                  </p:stCondLst>
                                  <p:childTnLst>
                                    <p:set>
                                      <p:cBhvr>
                                        <p:cTn id="12" dur="1" fill="hold">
                                          <p:stCondLst>
                                            <p:cond delay="0"/>
                                          </p:stCondLst>
                                        </p:cTn>
                                        <p:tgtEl>
                                          <p:spTgt spid="44115"/>
                                        </p:tgtEl>
                                        <p:attrNameLst>
                                          <p:attrName>style.visibility</p:attrName>
                                        </p:attrNameLst>
                                      </p:cBhvr>
                                      <p:to>
                                        <p:strVal val="visible"/>
                                      </p:to>
                                    </p:set>
                                    <p:animEffect transition="in" filter="wheel(4)">
                                      <p:cBhvr>
                                        <p:cTn id="13" dur="500"/>
                                        <p:tgtEl>
                                          <p:spTgt spid="44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nimBg="1"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1579AA47-D1C6-4CCE-A1C4-FEFC8EA717B9}" type="slidenum">
              <a:rPr lang="ar-SA"/>
              <a:pPr>
                <a:defRPr/>
              </a:pPr>
              <a:t>55</a:t>
            </a:fld>
            <a:endParaRPr lang="en-US"/>
          </a:p>
        </p:txBody>
      </p:sp>
      <p:sp>
        <p:nvSpPr>
          <p:cNvPr id="113666" name="Rectangle 2"/>
          <p:cNvSpPr>
            <a:spLocks noGrp="1" noRot="1" noChangeArrowheads="1"/>
          </p:cNvSpPr>
          <p:nvPr>
            <p:ph type="title"/>
          </p:nvPr>
        </p:nvSpPr>
        <p:spPr>
          <a:xfrm>
            <a:off x="785786" y="71414"/>
            <a:ext cx="7358114" cy="752475"/>
          </a:xfrm>
        </p:spPr>
        <p:style>
          <a:lnRef idx="2">
            <a:schemeClr val="accent2"/>
          </a:lnRef>
          <a:fillRef idx="1">
            <a:schemeClr val="lt1"/>
          </a:fillRef>
          <a:effectRef idx="0">
            <a:schemeClr val="accent2"/>
          </a:effectRef>
          <a:fontRef idx="minor">
            <a:schemeClr val="dk1"/>
          </a:fontRef>
        </p:style>
        <p:txBody>
          <a:bodyPr/>
          <a:lstStyle/>
          <a:p>
            <a:pPr eaLnBrk="1" hangingPunct="1">
              <a:defRPr/>
            </a:pPr>
            <a:r>
              <a:rPr lang="en-US" sz="1800" dirty="0" err="1" smtClean="0"/>
              <a:t>MoHE</a:t>
            </a:r>
            <a:r>
              <a:rPr lang="en-US" sz="1800" dirty="0" smtClean="0"/>
              <a:t> </a:t>
            </a:r>
            <a:br>
              <a:rPr lang="en-US" sz="1800" dirty="0" smtClean="0"/>
            </a:br>
            <a:r>
              <a:rPr lang="en-US" sz="1800" dirty="0" smtClean="0"/>
              <a:t>Define &amp; Reasoning </a:t>
            </a:r>
            <a:r>
              <a:rPr lang="en-US" sz="1800" i="1" dirty="0" smtClean="0"/>
              <a:t>Why &amp; How to choose the appropriate</a:t>
            </a:r>
            <a:r>
              <a:rPr lang="en-US" sz="1800" dirty="0" smtClean="0"/>
              <a:t> ?</a:t>
            </a:r>
            <a:r>
              <a:rPr lang="en-US" sz="1800" b="0" dirty="0" smtClean="0"/>
              <a:t> </a:t>
            </a:r>
          </a:p>
        </p:txBody>
      </p:sp>
      <p:pic>
        <p:nvPicPr>
          <p:cNvPr id="7" name="Picture 4" descr="HE Metho &amp; Techno 1A"/>
          <p:cNvPicPr>
            <a:picLocks noChangeAspect="1" noChangeArrowheads="1"/>
          </p:cNvPicPr>
          <p:nvPr/>
        </p:nvPicPr>
        <p:blipFill>
          <a:blip r:embed="rId2" cstate="print"/>
          <a:srcRect t="33800"/>
          <a:stretch>
            <a:fillRect/>
          </a:stretch>
        </p:blipFill>
        <p:spPr bwMode="auto">
          <a:xfrm>
            <a:off x="500034" y="1000108"/>
            <a:ext cx="8358246" cy="5143536"/>
          </a:xfrm>
          <a:prstGeom prst="rect">
            <a:avLst/>
          </a:prstGeom>
          <a:noFill/>
          <a:ln w="9525">
            <a:noFill/>
            <a:miter lim="800000"/>
            <a:headEnd/>
            <a:tailEnd/>
          </a:ln>
          <a:effectLst/>
        </p:spPr>
      </p:pic>
    </p:spTree>
  </p:cSld>
  <p:clrMapOvr>
    <a:masterClrMapping/>
  </p:clrMapOvr>
  <p:transition>
    <p:push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56</a:t>
            </a:fld>
            <a:endParaRPr lang="en-US"/>
          </a:p>
        </p:txBody>
      </p:sp>
      <p:sp>
        <p:nvSpPr>
          <p:cNvPr id="7" name="مستطيل 6"/>
          <p:cNvSpPr/>
          <p:nvPr/>
        </p:nvSpPr>
        <p:spPr>
          <a:xfrm>
            <a:off x="785786" y="2428868"/>
            <a:ext cx="7786742" cy="156966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endParaRPr lang="en-US" sz="2400" dirty="0" smtClean="0">
              <a:latin typeface="Arial Black" pitchFamily="34" charset="0"/>
            </a:endParaRPr>
          </a:p>
          <a:p>
            <a:pPr algn="ctr"/>
            <a:r>
              <a:rPr lang="en-US" sz="2400" dirty="0" smtClean="0">
                <a:latin typeface="Arial Black" pitchFamily="34" charset="0"/>
              </a:rPr>
              <a:t>BEHAVIORAL EDUCATIONAL OBJECTIVES</a:t>
            </a:r>
          </a:p>
          <a:p>
            <a:pPr algn="ctr"/>
            <a:endParaRPr lang="en-US" sz="2400" dirty="0" smtClean="0">
              <a:latin typeface="Arial Black" pitchFamily="34" charset="0"/>
            </a:endParaRPr>
          </a:p>
          <a:p>
            <a:pPr algn="ctr"/>
            <a:r>
              <a:rPr lang="en-US" sz="2400" b="1" i="1" dirty="0" smtClean="0">
                <a:latin typeface="Arial Black" pitchFamily="34" charset="0"/>
              </a:rPr>
              <a:t>BEO Based </a:t>
            </a:r>
            <a:r>
              <a:rPr lang="en-US" sz="2400" b="1" i="1" dirty="0" err="1" smtClean="0">
                <a:latin typeface="Arial Black" pitchFamily="34" charset="0"/>
              </a:rPr>
              <a:t>MoHE</a:t>
            </a:r>
            <a:r>
              <a:rPr lang="en-US" sz="2400" b="1" i="1" dirty="0" smtClean="0">
                <a:latin typeface="Arial Black" pitchFamily="34" charset="0"/>
              </a:rPr>
              <a:t>  </a:t>
            </a:r>
            <a:endParaRPr lang="ar-SA" sz="2400" b="1" i="1" dirty="0">
              <a:latin typeface="Arial Black" pitchFamily="34" charset="0"/>
            </a:endParaRPr>
          </a:p>
        </p:txBody>
      </p:sp>
    </p:spTree>
  </p:cSld>
  <p:clrMapOvr>
    <a:masterClrMapping/>
  </p:clrMapOvr>
  <p:transition>
    <p:push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عنصر نائب للتاريخ 3"/>
          <p:cNvSpPr>
            <a:spLocks noGrp="1"/>
          </p:cNvSpPr>
          <p:nvPr>
            <p:ph type="dt" sz="quarter" idx="10"/>
          </p:nvPr>
        </p:nvSpPr>
        <p:spPr/>
        <p:txBody>
          <a:bodyPr/>
          <a:lstStyle/>
          <a:p>
            <a:pPr>
              <a:defRPr/>
            </a:pPr>
            <a:r>
              <a:rPr lang="ar-SA" smtClean="0"/>
              <a:t>JohaliMoHE2017</a:t>
            </a:r>
            <a:endParaRPr lang="en-US"/>
          </a:p>
        </p:txBody>
      </p:sp>
      <p:sp>
        <p:nvSpPr>
          <p:cNvPr id="22" name="عنصر نائب للتذييل 4"/>
          <p:cNvSpPr>
            <a:spLocks noGrp="1"/>
          </p:cNvSpPr>
          <p:nvPr>
            <p:ph type="ftr" sz="quarter" idx="11"/>
          </p:nvPr>
        </p:nvSpPr>
        <p:spPr/>
        <p:txBody>
          <a:bodyPr/>
          <a:lstStyle/>
          <a:p>
            <a:pPr>
              <a:defRPr/>
            </a:pPr>
            <a:r>
              <a:rPr lang="en-US" smtClean="0"/>
              <a:t>CHS385</a:t>
            </a:r>
            <a:endParaRPr lang="en-US"/>
          </a:p>
        </p:txBody>
      </p:sp>
      <p:sp>
        <p:nvSpPr>
          <p:cNvPr id="23" name="عنصر نائب لرقم الشريحة 5"/>
          <p:cNvSpPr>
            <a:spLocks noGrp="1"/>
          </p:cNvSpPr>
          <p:nvPr>
            <p:ph type="sldNum" sz="quarter" idx="12"/>
          </p:nvPr>
        </p:nvSpPr>
        <p:spPr/>
        <p:txBody>
          <a:bodyPr/>
          <a:lstStyle/>
          <a:p>
            <a:pPr>
              <a:defRPr/>
            </a:pPr>
            <a:fld id="{3B798362-397E-4B75-BEAA-5F3AAD57D82B}" type="slidenum">
              <a:rPr lang="ar-SA"/>
              <a:pPr>
                <a:defRPr/>
              </a:pPr>
              <a:t>57</a:t>
            </a:fld>
            <a:endParaRPr lang="en-US"/>
          </a:p>
        </p:txBody>
      </p:sp>
      <p:sp>
        <p:nvSpPr>
          <p:cNvPr id="71682" name="Rectangle 2"/>
          <p:cNvSpPr>
            <a:spLocks noGrp="1" noRot="1" noChangeArrowheads="1"/>
          </p:cNvSpPr>
          <p:nvPr>
            <p:ph type="title"/>
          </p:nvPr>
        </p:nvSpPr>
        <p:spPr>
          <a:xfrm>
            <a:off x="642910" y="103171"/>
            <a:ext cx="8032778" cy="968375"/>
          </a:xfrm>
        </p:spPr>
        <p:style>
          <a:lnRef idx="2">
            <a:schemeClr val="dk1"/>
          </a:lnRef>
          <a:fillRef idx="1">
            <a:schemeClr val="lt1"/>
          </a:fillRef>
          <a:effectRef idx="0">
            <a:schemeClr val="dk1"/>
          </a:effectRef>
          <a:fontRef idx="minor">
            <a:schemeClr val="dk1"/>
          </a:fontRef>
        </p:style>
        <p:txBody>
          <a:bodyPr/>
          <a:lstStyle/>
          <a:p>
            <a:pPr algn="ctr" eaLnBrk="1" hangingPunct="1">
              <a:defRPr/>
            </a:pPr>
            <a:r>
              <a:rPr lang="en-US" sz="1400" b="0" dirty="0" smtClean="0"/>
              <a:t>THEORY OF BEHAVIORAL EDUCATIONAL OBJECTIVES </a:t>
            </a:r>
            <a:r>
              <a:rPr lang="en-US" sz="1600" b="0" dirty="0" smtClean="0"/>
              <a:t/>
            </a:r>
            <a:br>
              <a:rPr lang="en-US" sz="1600" b="0" dirty="0" smtClean="0"/>
            </a:br>
            <a:r>
              <a:rPr lang="en-US" sz="2000" b="0" i="1" dirty="0" smtClean="0">
                <a:solidFill>
                  <a:srgbClr val="00FF99"/>
                </a:solidFill>
              </a:rPr>
              <a:t>Learn to behave </a:t>
            </a:r>
            <a:r>
              <a:rPr lang="en-US" sz="1600" b="0" i="1" dirty="0" smtClean="0">
                <a:solidFill>
                  <a:srgbClr val="00FF99"/>
                </a:solidFill>
              </a:rPr>
              <a:t/>
            </a:r>
            <a:br>
              <a:rPr lang="en-US" sz="1600" b="0" i="1" dirty="0" smtClean="0">
                <a:solidFill>
                  <a:srgbClr val="00FF99"/>
                </a:solidFill>
              </a:rPr>
            </a:br>
            <a:r>
              <a:rPr lang="en-US" sz="1600" dirty="0" smtClean="0"/>
              <a:t> </a:t>
            </a:r>
            <a:r>
              <a:rPr lang="en-US" sz="1600" b="0" i="1" dirty="0" smtClean="0">
                <a:solidFill>
                  <a:srgbClr val="00FF99"/>
                </a:solidFill>
              </a:rPr>
              <a:t>BLOOM s</a:t>
            </a:r>
            <a:r>
              <a:rPr lang="en-US" sz="1600" b="0" i="1" dirty="0" smtClean="0">
                <a:solidFill>
                  <a:srgbClr val="00FF99"/>
                </a:solidFill>
                <a:latin typeface="Arial"/>
              </a:rPr>
              <a:t>’</a:t>
            </a:r>
            <a:r>
              <a:rPr lang="en-US" sz="1600" b="0" i="1" dirty="0" smtClean="0">
                <a:solidFill>
                  <a:srgbClr val="00FF99"/>
                </a:solidFill>
              </a:rPr>
              <a:t> </a:t>
            </a:r>
            <a:r>
              <a:rPr lang="en-US" sz="1600" b="0" i="1" dirty="0" smtClean="0"/>
              <a:t>TAXONOMY OF LEARNING OBJECTIVES  the </a:t>
            </a:r>
            <a:r>
              <a:rPr lang="en-US" sz="1800" i="1" dirty="0" smtClean="0"/>
              <a:t>Domains</a:t>
            </a:r>
            <a:r>
              <a:rPr lang="en-US" sz="2000" b="0" i="1" dirty="0" smtClean="0"/>
              <a:t> </a:t>
            </a:r>
          </a:p>
        </p:txBody>
      </p:sp>
      <p:graphicFrame>
        <p:nvGraphicFramePr>
          <p:cNvPr id="71719" name="Group 39"/>
          <p:cNvGraphicFramePr>
            <a:graphicFrameLocks noGrp="1"/>
          </p:cNvGraphicFramePr>
          <p:nvPr>
            <p:ph idx="1"/>
          </p:nvPr>
        </p:nvGraphicFramePr>
        <p:xfrm>
          <a:off x="785786" y="1393842"/>
          <a:ext cx="7867650" cy="4606926"/>
        </p:xfrm>
        <a:graphic>
          <a:graphicData uri="http://schemas.openxmlformats.org/drawingml/2006/table">
            <a:tbl>
              <a:tblPr/>
              <a:tblGrid>
                <a:gridCol w="7867650"/>
              </a:tblGrid>
              <a:tr h="395288">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Simple                  /            Dependent             /     Passive</a:t>
                      </a: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2">
                        <a:lumMod val="75000"/>
                      </a:schemeClr>
                    </a:solidFill>
                  </a:tcPr>
                </a:tc>
              </a:tr>
              <a:tr h="1179513">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4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COGNITIVE</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Know </a:t>
                      </a: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Knowledge</a:t>
                      </a:r>
                      <a:endParaRPr kumimoji="0" lang="ar-SA"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a:noFill/>
                    </a:lnB>
                    <a:lnTlToBr>
                      <a:noFill/>
                    </a:lnTlToBr>
                    <a:lnBlToTr>
                      <a:noFill/>
                    </a:lnBlToTr>
                    <a:solidFill>
                      <a:schemeClr val="accent2">
                        <a:lumMod val="75000"/>
                      </a:schemeClr>
                    </a:solidFill>
                  </a:tcPr>
                </a:tc>
              </a:tr>
              <a:tr h="1181100">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AFFECTIVE</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Think </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Value </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Response  - Judge</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a:noFill/>
                    </a:lnT>
                    <a:lnB>
                      <a:noFill/>
                    </a:lnB>
                    <a:lnTlToBr>
                      <a:noFill/>
                    </a:lnTlToBr>
                    <a:lnBlToTr>
                      <a:noFill/>
                    </a:lnBlToTr>
                    <a:solidFill>
                      <a:schemeClr val="accent2">
                        <a:lumMod val="75000"/>
                      </a:schemeClr>
                    </a:solidFill>
                  </a:tcPr>
                </a:tc>
              </a:tr>
              <a:tr h="1495425">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PSYCHOMOTOR/ACTION</a:t>
                      </a:r>
                      <a:r>
                        <a:rPr kumimoji="0" lang="en-US" sz="3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Intellectual Skills</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Behaviors (Doing):   Reflect </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Adapt   - Modify  - Decide </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Move</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a:noFill/>
                    </a:lnT>
                    <a:lnB w="38100" cap="flat" cmpd="sng" algn="ctr">
                      <a:solidFill>
                        <a:schemeClr val="tx1"/>
                      </a:solidFill>
                      <a:prstDash val="solid"/>
                      <a:round/>
                      <a:headEnd type="none" w="med" len="med"/>
                      <a:tailEnd type="none" w="med" len="med"/>
                    </a:lnB>
                    <a:lnTlToBr>
                      <a:noFill/>
                    </a:lnTlToBr>
                    <a:lnBlToTr>
                      <a:noFill/>
                    </a:lnBlToTr>
                    <a:solidFill>
                      <a:schemeClr val="accent2">
                        <a:lumMod val="75000"/>
                      </a:schemeClr>
                    </a:solidFill>
                  </a:tcPr>
                </a:tc>
              </a:tr>
              <a:tr h="355600">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Complex          /      Independent      /      Active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lumMod val="75000"/>
                      </a:schemeClr>
                    </a:solidFill>
                  </a:tcPr>
                </a:tc>
              </a:tr>
            </a:tbl>
          </a:graphicData>
        </a:graphic>
      </p:graphicFrame>
      <p:sp>
        <p:nvSpPr>
          <p:cNvPr id="57366" name="AutoShape 37"/>
          <p:cNvSpPr>
            <a:spLocks noChangeArrowheads="1"/>
          </p:cNvSpPr>
          <p:nvPr/>
        </p:nvSpPr>
        <p:spPr bwMode="auto">
          <a:xfrm>
            <a:off x="4714876" y="2571744"/>
            <a:ext cx="381000" cy="360363"/>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ar-SA"/>
          </a:p>
        </p:txBody>
      </p:sp>
      <p:sp>
        <p:nvSpPr>
          <p:cNvPr id="57367" name="AutoShape 38"/>
          <p:cNvSpPr>
            <a:spLocks noChangeArrowheads="1"/>
          </p:cNvSpPr>
          <p:nvPr/>
        </p:nvSpPr>
        <p:spPr bwMode="auto">
          <a:xfrm>
            <a:off x="4643438" y="3786190"/>
            <a:ext cx="381000" cy="360362"/>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ar-SA"/>
          </a:p>
        </p:txBody>
      </p:sp>
    </p:spTree>
  </p:cSld>
  <p:clrMapOvr>
    <a:masterClrMapping/>
  </p:clrMapOvr>
  <p:transition>
    <p:push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عنصر نائب للتاريخ 3"/>
          <p:cNvSpPr>
            <a:spLocks noGrp="1"/>
          </p:cNvSpPr>
          <p:nvPr>
            <p:ph type="dt" sz="quarter" idx="10"/>
          </p:nvPr>
        </p:nvSpPr>
        <p:spPr/>
        <p:txBody>
          <a:bodyPr/>
          <a:lstStyle/>
          <a:p>
            <a:pPr>
              <a:defRPr/>
            </a:pPr>
            <a:r>
              <a:rPr lang="ar-SA" smtClean="0"/>
              <a:t>JohaliMoHE2017</a:t>
            </a:r>
            <a:endParaRPr lang="en-US"/>
          </a:p>
        </p:txBody>
      </p:sp>
      <p:sp>
        <p:nvSpPr>
          <p:cNvPr id="64" name="عنصر نائب للتذييل 4"/>
          <p:cNvSpPr>
            <a:spLocks noGrp="1"/>
          </p:cNvSpPr>
          <p:nvPr>
            <p:ph type="ftr" sz="quarter" idx="11"/>
          </p:nvPr>
        </p:nvSpPr>
        <p:spPr/>
        <p:txBody>
          <a:bodyPr/>
          <a:lstStyle/>
          <a:p>
            <a:pPr>
              <a:defRPr/>
            </a:pPr>
            <a:r>
              <a:rPr lang="en-US" smtClean="0"/>
              <a:t>CHS385</a:t>
            </a:r>
            <a:endParaRPr lang="en-US"/>
          </a:p>
        </p:txBody>
      </p:sp>
      <p:sp>
        <p:nvSpPr>
          <p:cNvPr id="65" name="عنصر نائب لرقم الشريحة 5"/>
          <p:cNvSpPr>
            <a:spLocks noGrp="1"/>
          </p:cNvSpPr>
          <p:nvPr>
            <p:ph type="sldNum" sz="quarter" idx="12"/>
          </p:nvPr>
        </p:nvSpPr>
        <p:spPr/>
        <p:txBody>
          <a:bodyPr/>
          <a:lstStyle/>
          <a:p>
            <a:pPr>
              <a:defRPr/>
            </a:pPr>
            <a:fld id="{47132B06-98EC-4237-AC46-AB35CE68330A}" type="slidenum">
              <a:rPr lang="ar-SA"/>
              <a:pPr>
                <a:defRPr/>
              </a:pPr>
              <a:t>58</a:t>
            </a:fld>
            <a:endParaRPr lang="en-US"/>
          </a:p>
        </p:txBody>
      </p:sp>
      <p:sp>
        <p:nvSpPr>
          <p:cNvPr id="72768" name="Rectangle 64"/>
          <p:cNvSpPr>
            <a:spLocks noGrp="1" noRot="1" noChangeArrowheads="1"/>
          </p:cNvSpPr>
          <p:nvPr>
            <p:ph type="title"/>
          </p:nvPr>
        </p:nvSpPr>
        <p:spPr>
          <a:xfrm>
            <a:off x="500034" y="95232"/>
            <a:ext cx="8429652" cy="762000"/>
          </a:xfrm>
        </p:spPr>
        <p:style>
          <a:lnRef idx="2">
            <a:schemeClr val="dk1"/>
          </a:lnRef>
          <a:fillRef idx="1">
            <a:schemeClr val="lt1"/>
          </a:fillRef>
          <a:effectRef idx="0">
            <a:schemeClr val="dk1"/>
          </a:effectRef>
          <a:fontRef idx="minor">
            <a:schemeClr val="dk1"/>
          </a:fontRef>
        </p:style>
        <p:txBody>
          <a:bodyPr/>
          <a:lstStyle/>
          <a:p>
            <a:pPr algn="ctr" rtl="0" eaLnBrk="1" hangingPunct="1">
              <a:defRPr/>
            </a:pPr>
            <a:r>
              <a:rPr lang="en-US" sz="1400" b="0" dirty="0" smtClean="0"/>
              <a:t>THEORY OF BEHAVIORAL EDUCATIONAL OBJECTIVES-</a:t>
            </a:r>
            <a:r>
              <a:rPr lang="en-US" sz="1600" b="0" dirty="0" smtClean="0"/>
              <a:t/>
            </a:r>
            <a:br>
              <a:rPr lang="en-US" sz="1600" b="0" dirty="0" smtClean="0"/>
            </a:br>
            <a:r>
              <a:rPr lang="en-US" sz="1600" b="0" i="1" dirty="0" smtClean="0">
                <a:solidFill>
                  <a:srgbClr val="00FF99"/>
                </a:solidFill>
              </a:rPr>
              <a:t>Learn to behave </a:t>
            </a:r>
            <a:br>
              <a:rPr lang="en-US" sz="1600" b="0" i="1" dirty="0" smtClean="0">
                <a:solidFill>
                  <a:srgbClr val="00FF99"/>
                </a:solidFill>
              </a:rPr>
            </a:br>
            <a:r>
              <a:rPr lang="en-US" sz="1600" b="0" i="1" dirty="0" smtClean="0">
                <a:solidFill>
                  <a:srgbClr val="00FF99"/>
                </a:solidFill>
              </a:rPr>
              <a:t>The BLOOM s</a:t>
            </a:r>
            <a:r>
              <a:rPr lang="en-US" sz="1600" b="0" i="1" dirty="0" smtClean="0">
                <a:solidFill>
                  <a:srgbClr val="00FF99"/>
                </a:solidFill>
                <a:latin typeface="Arial"/>
              </a:rPr>
              <a:t>’</a:t>
            </a:r>
            <a:r>
              <a:rPr lang="en-US" sz="1600" b="0" i="1" dirty="0" smtClean="0">
                <a:solidFill>
                  <a:srgbClr val="00FF99"/>
                </a:solidFill>
              </a:rPr>
              <a:t> </a:t>
            </a:r>
            <a:r>
              <a:rPr lang="en-US" sz="1600" b="0" i="1" dirty="0" smtClean="0"/>
              <a:t>TAXONOMY OF  LEARNING OBJECTIVES  the </a:t>
            </a:r>
            <a:r>
              <a:rPr lang="en-US" sz="1800" i="1" dirty="0" smtClean="0"/>
              <a:t>Verbs</a:t>
            </a:r>
          </a:p>
        </p:txBody>
      </p:sp>
      <p:graphicFrame>
        <p:nvGraphicFramePr>
          <p:cNvPr id="72781" name="Group 77"/>
          <p:cNvGraphicFramePr>
            <a:graphicFrameLocks noGrp="1"/>
          </p:cNvGraphicFramePr>
          <p:nvPr>
            <p:ph idx="1"/>
          </p:nvPr>
        </p:nvGraphicFramePr>
        <p:xfrm>
          <a:off x="611188" y="1357298"/>
          <a:ext cx="8228012" cy="4679953"/>
        </p:xfrm>
        <a:graphic>
          <a:graphicData uri="http://schemas.openxmlformats.org/drawingml/2006/table">
            <a:tbl>
              <a:tblPr rtl="1"/>
              <a:tblGrid>
                <a:gridCol w="1714500"/>
                <a:gridCol w="1733550"/>
                <a:gridCol w="1593850"/>
                <a:gridCol w="1312862"/>
                <a:gridCol w="1873250"/>
              </a:tblGrid>
              <a:tr h="474663">
                <a:tc gridSpan="5">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Simple         /                  Dependent            /      Passive</a:t>
                      </a:r>
                      <a:endParaRPr kumimoji="0" lang="en-US" sz="20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Monotype Koufi" pitchFamily="2" charset="-7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r h="403225">
                <a:tc gridSpan="3">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Behavioral Objective </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rowSpan="2">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Area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Class </a:t>
                      </a:r>
                    </a:p>
                  </a:txBody>
                  <a:tcP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671513">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Action/</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Psycho</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Affect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Cognitive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vMerge="1">
                  <a:txBody>
                    <a:bodyPr/>
                    <a:lstStyle/>
                    <a:p>
                      <a:pPr rtl="1"/>
                      <a:endParaRPr lang="ar-SA"/>
                    </a:p>
                  </a:txBody>
                  <a:tcPr/>
                </a:tc>
              </a:tr>
              <a:tr h="40322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Reflect/Move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Receive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Remember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Knowledge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Knowledge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Communicate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Respond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Reason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Comprehension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Value/apprise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Plan to solve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 Ability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Application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6913">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Adapt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Organize/character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Format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Analysis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8">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Develop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Create/Interpret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Understand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 Skills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Synthesis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Decide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Ext Judge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Inter Judge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Evaluation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gridSpan="5">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Complex     /    Independent     /    Active    /     Deep understanding</a:t>
                      </a:r>
                      <a:endPar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Monotype Koufi" pitchFamily="2" charset="-7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bl>
          </a:graphicData>
        </a:graphic>
      </p:graphicFrame>
    </p:spTree>
  </p:cSld>
  <p:clrMapOvr>
    <a:masterClrMapping/>
  </p:clrMapOvr>
  <p:transition>
    <p:push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a:xfrm>
            <a:off x="1928794" y="71414"/>
            <a:ext cx="5829312" cy="428628"/>
          </a:xfrm>
        </p:spPr>
        <p:style>
          <a:lnRef idx="3">
            <a:schemeClr val="lt1"/>
          </a:lnRef>
          <a:fillRef idx="1">
            <a:schemeClr val="dk1"/>
          </a:fillRef>
          <a:effectRef idx="1">
            <a:schemeClr val="dk1"/>
          </a:effectRef>
          <a:fontRef idx="minor">
            <a:schemeClr val="lt1"/>
          </a:fontRef>
        </p:style>
        <p:txBody>
          <a:bodyPr/>
          <a:lstStyle/>
          <a:p>
            <a:pPr algn="ctr" rtl="0"/>
            <a:r>
              <a:rPr lang="en-US" sz="2400" dirty="0" smtClean="0">
                <a:solidFill>
                  <a:schemeClr val="tx1"/>
                </a:solidFill>
              </a:rPr>
              <a:t>Teaching -Learning </a:t>
            </a:r>
            <a:r>
              <a:rPr lang="en-US" sz="2400" dirty="0" smtClean="0"/>
              <a:t>Objectives</a:t>
            </a:r>
            <a:endParaRPr lang="en-US" sz="2400" dirty="0"/>
          </a:p>
        </p:txBody>
      </p:sp>
      <p:sp>
        <p:nvSpPr>
          <p:cNvPr id="183299" name="Rectangle 3"/>
          <p:cNvSpPr>
            <a:spLocks noGrp="1" noChangeArrowheads="1"/>
          </p:cNvSpPr>
          <p:nvPr>
            <p:ph type="body" idx="1"/>
          </p:nvPr>
        </p:nvSpPr>
        <p:spPr>
          <a:xfrm>
            <a:off x="571472" y="1571612"/>
            <a:ext cx="6143668" cy="1928826"/>
          </a:xfrm>
        </p:spPr>
        <p:style>
          <a:lnRef idx="2">
            <a:schemeClr val="accent6"/>
          </a:lnRef>
          <a:fillRef idx="1">
            <a:schemeClr val="lt1"/>
          </a:fillRef>
          <a:effectRef idx="0">
            <a:schemeClr val="accent6"/>
          </a:effectRef>
          <a:fontRef idx="minor">
            <a:schemeClr val="dk1"/>
          </a:fontRef>
        </p:style>
        <p:txBody>
          <a:bodyPr/>
          <a:lstStyle/>
          <a:p>
            <a:pPr algn="l" rtl="0"/>
            <a:r>
              <a:rPr lang="en-US" sz="2400" b="1" i="1" dirty="0" smtClean="0">
                <a:effectLst/>
                <a:latin typeface="Times New Roman" pitchFamily="18" charset="0"/>
                <a:cs typeface="Times New Roman" pitchFamily="18" charset="0"/>
              </a:rPr>
              <a:t>I</a:t>
            </a:r>
            <a:r>
              <a:rPr lang="en-US" sz="2400" i="1" dirty="0" smtClean="0">
                <a:effectLst/>
                <a:latin typeface="Times New Roman" pitchFamily="18" charset="0"/>
                <a:cs typeface="Times New Roman" pitchFamily="18" charset="0"/>
              </a:rPr>
              <a:t>ndependent of other actions</a:t>
            </a:r>
          </a:p>
          <a:p>
            <a:pPr algn="l" rtl="0"/>
            <a:r>
              <a:rPr lang="en-US" sz="2400" b="1" i="1" dirty="0" smtClean="0">
                <a:effectLst/>
                <a:latin typeface="Times New Roman" pitchFamily="18" charset="0"/>
                <a:cs typeface="Times New Roman" pitchFamily="18" charset="0"/>
              </a:rPr>
              <a:t>C</a:t>
            </a:r>
            <a:r>
              <a:rPr lang="en-US" sz="2400" i="1" dirty="0" smtClean="0">
                <a:effectLst/>
                <a:latin typeface="Times New Roman" pitchFamily="18" charset="0"/>
                <a:cs typeface="Times New Roman" pitchFamily="18" charset="0"/>
              </a:rPr>
              <a:t>ontain </a:t>
            </a:r>
            <a:r>
              <a:rPr lang="en-US" sz="2400" i="1" dirty="0">
                <a:effectLst/>
                <a:latin typeface="Times New Roman" pitchFamily="18" charset="0"/>
                <a:cs typeface="Times New Roman" pitchFamily="18" charset="0"/>
              </a:rPr>
              <a:t>a specific action verb</a:t>
            </a:r>
          </a:p>
          <a:p>
            <a:pPr algn="l" rtl="0"/>
            <a:r>
              <a:rPr lang="en-US" sz="2400" b="1" i="1" dirty="0" smtClean="0">
                <a:effectLst/>
                <a:latin typeface="Times New Roman" pitchFamily="18" charset="0"/>
                <a:cs typeface="Times New Roman" pitchFamily="18" charset="0"/>
              </a:rPr>
              <a:t>H</a:t>
            </a:r>
            <a:r>
              <a:rPr lang="en-US" sz="2400" i="1" dirty="0" smtClean="0">
                <a:effectLst/>
                <a:latin typeface="Times New Roman" pitchFamily="18" charset="0"/>
                <a:cs typeface="Times New Roman" pitchFamily="18" charset="0"/>
              </a:rPr>
              <a:t>ave a </a:t>
            </a:r>
            <a:r>
              <a:rPr lang="en-US" sz="2400" i="1" dirty="0">
                <a:effectLst/>
                <a:latin typeface="Times New Roman" pitchFamily="18" charset="0"/>
                <a:cs typeface="Times New Roman" pitchFamily="18" charset="0"/>
              </a:rPr>
              <a:t>beginning and ending</a:t>
            </a:r>
          </a:p>
          <a:p>
            <a:pPr algn="l" rtl="0"/>
            <a:r>
              <a:rPr lang="en-US" sz="2400" b="1" i="1" dirty="0" smtClean="0">
                <a:effectLst/>
                <a:latin typeface="Times New Roman" pitchFamily="18" charset="0"/>
                <a:cs typeface="Times New Roman" pitchFamily="18" charset="0"/>
              </a:rPr>
              <a:t>O</a:t>
            </a:r>
            <a:r>
              <a:rPr lang="en-US" sz="2400" i="1" dirty="0" smtClean="0">
                <a:effectLst/>
                <a:latin typeface="Times New Roman" pitchFamily="18" charset="0"/>
                <a:cs typeface="Times New Roman" pitchFamily="18" charset="0"/>
              </a:rPr>
              <a:t>bservable </a:t>
            </a:r>
            <a:r>
              <a:rPr lang="en-US" sz="2400" i="1" dirty="0">
                <a:effectLst/>
                <a:latin typeface="Times New Roman" pitchFamily="18" charset="0"/>
                <a:cs typeface="Times New Roman" pitchFamily="18" charset="0"/>
              </a:rPr>
              <a:t>and </a:t>
            </a:r>
            <a:r>
              <a:rPr lang="en-US" sz="2400" i="1" dirty="0" smtClean="0">
                <a:effectLst/>
                <a:latin typeface="Times New Roman" pitchFamily="18" charset="0"/>
                <a:cs typeface="Times New Roman" pitchFamily="18" charset="0"/>
              </a:rPr>
              <a:t>measurable</a:t>
            </a:r>
            <a:endParaRPr lang="en-US" sz="2400" i="1" dirty="0">
              <a:effectLst/>
              <a:latin typeface="Times New Roman" pitchFamily="18" charset="0"/>
              <a:cs typeface="Times New Roman" pitchFamily="18" charset="0"/>
            </a:endParaRPr>
          </a:p>
        </p:txBody>
      </p:sp>
      <p:sp>
        <p:nvSpPr>
          <p:cNvPr id="5" name="مستطيل 4"/>
          <p:cNvSpPr/>
          <p:nvPr/>
        </p:nvSpPr>
        <p:spPr>
          <a:xfrm>
            <a:off x="428596" y="857232"/>
            <a:ext cx="3429024" cy="40011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sz="2000" dirty="0" smtClean="0"/>
              <a:t>Key Characters </a:t>
            </a:r>
            <a:r>
              <a:rPr lang="en-US" sz="2000" b="1" dirty="0" smtClean="0"/>
              <a:t>(ICHO)  </a:t>
            </a:r>
            <a:endParaRPr lang="ar-SA" sz="2000" b="1" dirty="0"/>
          </a:p>
        </p:txBody>
      </p:sp>
      <p:sp>
        <p:nvSpPr>
          <p:cNvPr id="6" name="مستطيل 5"/>
          <p:cNvSpPr/>
          <p:nvPr/>
        </p:nvSpPr>
        <p:spPr>
          <a:xfrm>
            <a:off x="500034" y="3724520"/>
            <a:ext cx="8358246" cy="2419124"/>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l" rtl="0">
              <a:lnSpc>
                <a:spcPct val="90000"/>
              </a:lnSpc>
            </a:pPr>
            <a:r>
              <a:rPr lang="en-US" sz="2400" dirty="0" smtClean="0"/>
              <a:t>Must contain the condition(s) under which performance is to occur</a:t>
            </a:r>
          </a:p>
          <a:p>
            <a:pPr algn="l" rtl="0">
              <a:lnSpc>
                <a:spcPct val="90000"/>
              </a:lnSpc>
            </a:pPr>
            <a:r>
              <a:rPr lang="en-US" sz="2400" dirty="0" smtClean="0"/>
              <a:t>Do</a:t>
            </a:r>
            <a:r>
              <a:rPr lang="en-US" sz="2400" b="1" dirty="0" smtClean="0"/>
              <a:t> NOT </a:t>
            </a:r>
            <a:r>
              <a:rPr lang="en-US" sz="2400" dirty="0" smtClean="0"/>
              <a:t>Use (KLU) </a:t>
            </a:r>
          </a:p>
          <a:p>
            <a:pPr lvl="1" algn="l" rtl="0">
              <a:lnSpc>
                <a:spcPct val="90000"/>
              </a:lnSpc>
            </a:pPr>
            <a:r>
              <a:rPr lang="en-US" sz="2400" dirty="0" smtClean="0"/>
              <a:t>To Know</a:t>
            </a:r>
          </a:p>
          <a:p>
            <a:pPr lvl="1" algn="l" rtl="0">
              <a:lnSpc>
                <a:spcPct val="90000"/>
              </a:lnSpc>
            </a:pPr>
            <a:r>
              <a:rPr lang="en-US" sz="2400" dirty="0" smtClean="0"/>
              <a:t>To Learn</a:t>
            </a:r>
          </a:p>
          <a:p>
            <a:pPr lvl="1" algn="l" rtl="0">
              <a:lnSpc>
                <a:spcPct val="90000"/>
              </a:lnSpc>
            </a:pPr>
            <a:r>
              <a:rPr lang="en-US" sz="2400" dirty="0" smtClean="0"/>
              <a:t>To Understand</a:t>
            </a:r>
          </a:p>
          <a:p>
            <a:pPr lvl="1" algn="l" rtl="0">
              <a:lnSpc>
                <a:spcPct val="90000"/>
              </a:lnSpc>
            </a:pPr>
            <a:endParaRPr lang="en-US" sz="2400" dirty="0" smtClean="0"/>
          </a:p>
        </p:txBody>
      </p:sp>
      <p:sp>
        <p:nvSpPr>
          <p:cNvPr id="7" name="عنصر نائب للتاريخ 6"/>
          <p:cNvSpPr>
            <a:spLocks noGrp="1"/>
          </p:cNvSpPr>
          <p:nvPr>
            <p:ph type="dt" sz="half" idx="10"/>
          </p:nvPr>
        </p:nvSpPr>
        <p:spPr>
          <a:xfrm>
            <a:off x="838200" y="6429395"/>
            <a:ext cx="1901825" cy="292079"/>
          </a:xfrm>
        </p:spPr>
        <p:txBody>
          <a:bodyPr/>
          <a:lstStyle/>
          <a:p>
            <a:pPr>
              <a:defRPr/>
            </a:pPr>
            <a:r>
              <a:rPr lang="ar-SA" smtClean="0"/>
              <a:t>JohaliMoHE2017</a:t>
            </a:r>
            <a:endParaRPr lang="en-US" dirty="0"/>
          </a:p>
        </p:txBody>
      </p:sp>
      <p:sp>
        <p:nvSpPr>
          <p:cNvPr id="8" name="عنصر نائب لرقم الشريحة 7"/>
          <p:cNvSpPr>
            <a:spLocks noGrp="1"/>
          </p:cNvSpPr>
          <p:nvPr>
            <p:ph type="sldNum" sz="quarter" idx="12"/>
          </p:nvPr>
        </p:nvSpPr>
        <p:spPr/>
        <p:txBody>
          <a:bodyPr/>
          <a:lstStyle/>
          <a:p>
            <a:pPr>
              <a:defRPr/>
            </a:pPr>
            <a:fld id="{978C93D2-0CD3-44E6-B74B-98515F7048D2}" type="slidenum">
              <a:rPr lang="ar-SA" smtClean="0"/>
              <a:pPr>
                <a:defRPr/>
              </a:pPr>
              <a:t>59</a:t>
            </a:fld>
            <a:endParaRPr lang="en-US"/>
          </a:p>
        </p:txBody>
      </p:sp>
      <p:sp>
        <p:nvSpPr>
          <p:cNvPr id="9" name="عنصر نائب للتذييل 8"/>
          <p:cNvSpPr>
            <a:spLocks noGrp="1"/>
          </p:cNvSpPr>
          <p:nvPr>
            <p:ph type="ftr" sz="quarter" idx="11"/>
          </p:nvPr>
        </p:nvSpPr>
        <p:spPr/>
        <p:txBody>
          <a:bodyPr/>
          <a:lstStyle/>
          <a:p>
            <a:pPr>
              <a:defRPr/>
            </a:pPr>
            <a:r>
              <a:rPr lang="en-US" smtClean="0"/>
              <a:t>CHS385</a:t>
            </a:r>
            <a:endParaRPr lang="en-US" dirty="0"/>
          </a:p>
        </p:txBody>
      </p:sp>
      <p:sp>
        <p:nvSpPr>
          <p:cNvPr id="10" name="مستطيل 9"/>
          <p:cNvSpPr/>
          <p:nvPr/>
        </p:nvSpPr>
        <p:spPr>
          <a:xfrm>
            <a:off x="4165326" y="4786322"/>
            <a:ext cx="2916183"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b="1" dirty="0" smtClean="0"/>
              <a:t>Why (cloudy ; dreamlike)</a:t>
            </a:r>
            <a:endParaRPr lang="ar-SA" b="1" dirty="0"/>
          </a:p>
        </p:txBody>
      </p:sp>
    </p:spTree>
  </p:cSld>
  <p:clrMapOvr>
    <a:masterClrMapping/>
  </p:clrMapOvr>
  <p:transition>
    <p:push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1"/>
          <p:cNvSpPr>
            <a:spLocks noGrp="1"/>
          </p:cNvSpPr>
          <p:nvPr>
            <p:ph type="title"/>
          </p:nvPr>
        </p:nvSpPr>
        <p:spPr>
          <a:xfrm>
            <a:off x="1000100" y="-24"/>
            <a:ext cx="7358114" cy="357190"/>
          </a:xfrm>
        </p:spPr>
        <p:style>
          <a:lnRef idx="2">
            <a:schemeClr val="accent2"/>
          </a:lnRef>
          <a:fillRef idx="1">
            <a:schemeClr val="lt1"/>
          </a:fillRef>
          <a:effectRef idx="0">
            <a:schemeClr val="accent2"/>
          </a:effectRef>
          <a:fontRef idx="minor">
            <a:schemeClr val="dk1"/>
          </a:fontRef>
        </p:style>
        <p:txBody>
          <a:bodyPr>
            <a:noAutofit/>
          </a:bodyPr>
          <a:lstStyle/>
          <a:p>
            <a:pPr algn="ctr"/>
            <a:r>
              <a:rPr lang="en-US" sz="1800" b="1" dirty="0" smtClean="0"/>
              <a:t>CHS 385 Course Description &amp; L Objectives</a:t>
            </a:r>
            <a:endParaRPr lang="ar-SA" sz="1800" b="1" dirty="0"/>
          </a:p>
        </p:txBody>
      </p:sp>
      <p:sp>
        <p:nvSpPr>
          <p:cNvPr id="5" name="عنصر نائب للتاريخ 4"/>
          <p:cNvSpPr>
            <a:spLocks noGrp="1"/>
          </p:cNvSpPr>
          <p:nvPr>
            <p:ph type="dt" sz="half" idx="10"/>
          </p:nvPr>
        </p:nvSpPr>
        <p:spPr>
          <a:xfrm>
            <a:off x="214282" y="6494507"/>
            <a:ext cx="1901825" cy="292079"/>
          </a:xfrm>
        </p:spPr>
        <p:txBody>
          <a:bodyPr/>
          <a:lstStyle/>
          <a:p>
            <a:pPr>
              <a:defRPr/>
            </a:pPr>
            <a:r>
              <a:rPr lang="ar-SA" smtClean="0"/>
              <a:t>JohaliMoHE2017</a:t>
            </a:r>
            <a:endParaRPr lang="en-US" dirty="0"/>
          </a:p>
        </p:txBody>
      </p:sp>
      <p:sp>
        <p:nvSpPr>
          <p:cNvPr id="6" name="عنصر نائب لرقم الشريحة 5"/>
          <p:cNvSpPr>
            <a:spLocks noGrp="1"/>
          </p:cNvSpPr>
          <p:nvPr>
            <p:ph type="sldNum" sz="quarter" idx="12"/>
          </p:nvPr>
        </p:nvSpPr>
        <p:spPr>
          <a:xfrm>
            <a:off x="8001024" y="6524650"/>
            <a:ext cx="928694" cy="261936"/>
          </a:xfrm>
        </p:spPr>
        <p:txBody>
          <a:bodyPr/>
          <a:lstStyle/>
          <a:p>
            <a:pPr>
              <a:defRPr/>
            </a:pPr>
            <a:fld id="{978C93D2-0CD3-44E6-B74B-98515F7048D2}" type="slidenum">
              <a:rPr lang="ar-SA" smtClean="0"/>
              <a:pPr>
                <a:defRPr/>
              </a:pPr>
              <a:t>6</a:t>
            </a:fld>
            <a:endParaRPr lang="en-US" dirty="0"/>
          </a:p>
        </p:txBody>
      </p:sp>
      <p:sp>
        <p:nvSpPr>
          <p:cNvPr id="7" name="عنصر نائب للتذييل 6"/>
          <p:cNvSpPr>
            <a:spLocks noGrp="1"/>
          </p:cNvSpPr>
          <p:nvPr>
            <p:ph type="ftr" sz="quarter" idx="11"/>
          </p:nvPr>
        </p:nvSpPr>
        <p:spPr>
          <a:xfrm>
            <a:off x="3429000" y="6494507"/>
            <a:ext cx="2895600" cy="292079"/>
          </a:xfrm>
        </p:spPr>
        <p:txBody>
          <a:bodyPr/>
          <a:lstStyle/>
          <a:p>
            <a:pPr>
              <a:defRPr/>
            </a:pPr>
            <a:r>
              <a:rPr lang="en-US" smtClean="0"/>
              <a:t>CHS385</a:t>
            </a:r>
            <a:endParaRPr lang="en-US" dirty="0"/>
          </a:p>
        </p:txBody>
      </p:sp>
      <p:pic>
        <p:nvPicPr>
          <p:cNvPr id="134145" name="صورة 1" descr="External Web Site Icon">
            <a:hlinkClick r:id="rId2"/>
          </p:cNvPr>
          <p:cNvPicPr>
            <a:picLocks noChangeAspect="1" noChangeArrowheads="1"/>
          </p:cNvPicPr>
          <p:nvPr/>
        </p:nvPicPr>
        <p:blipFill>
          <a:blip r:embed="rId3" cstate="print"/>
          <a:srcRect/>
          <a:stretch>
            <a:fillRect/>
          </a:stretch>
        </p:blipFill>
        <p:spPr bwMode="auto">
          <a:xfrm>
            <a:off x="0" y="457200"/>
            <a:ext cx="95250" cy="95250"/>
          </a:xfrm>
          <a:prstGeom prst="rect">
            <a:avLst/>
          </a:prstGeom>
          <a:noFill/>
        </p:spPr>
      </p:pic>
      <p:sp>
        <p:nvSpPr>
          <p:cNvPr id="20481" name="Rectangle 1"/>
          <p:cNvSpPr>
            <a:spLocks noChangeArrowheads="1"/>
          </p:cNvSpPr>
          <p:nvPr/>
        </p:nvSpPr>
        <p:spPr bwMode="auto">
          <a:xfrm>
            <a:off x="285720" y="655338"/>
            <a:ext cx="8715436" cy="5801588"/>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Learning Objectives \ Outcomes   (reorganized) : </a:t>
            </a:r>
            <a:endParaRPr kumimoji="0" lang="en-US" b="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000" b="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531813" indent="-354013" algn="l" rtl="0" eaLnBrk="0" hangingPunct="0"/>
            <a:r>
              <a:rPr lang="en-US" b="1" dirty="0" smtClean="0">
                <a:latin typeface="Times New Roman" pitchFamily="18" charset="0"/>
                <a:ea typeface="Calibri" pitchFamily="34" charset="0"/>
                <a:cs typeface="Times New Roman" pitchFamily="18" charset="0"/>
              </a:rPr>
              <a:t> Show proficiency in diagnosis of readiness to learn and learning barriers.</a:t>
            </a:r>
            <a:endParaRPr lang="en-US" b="1" dirty="0" smtClean="0">
              <a:latin typeface="Times New Roman" pitchFamily="18" charset="0"/>
              <a:cs typeface="Times New Roman" pitchFamily="18" charset="0"/>
            </a:endParaRPr>
          </a:p>
          <a:p>
            <a:pPr marL="531813" lvl="0" indent="-354013" algn="l" rtl="0" eaLnBrk="0" hangingPunct="0"/>
            <a:endParaRPr lang="en-US" sz="1100" b="1" dirty="0" smtClean="0">
              <a:latin typeface="Times New Roman" pitchFamily="18" charset="0"/>
              <a:ea typeface="Calibri" pitchFamily="34" charset="0"/>
              <a:cs typeface="Times New Roman" pitchFamily="18" charset="0"/>
            </a:endParaRPr>
          </a:p>
          <a:p>
            <a:pPr marL="531813" lvl="0" indent="-354013" algn="l" rtl="0" eaLnBrk="0" hangingPunct="0"/>
            <a:r>
              <a:rPr lang="en-US" b="1" dirty="0" smtClean="0">
                <a:latin typeface="Times New Roman" pitchFamily="18" charset="0"/>
                <a:ea typeface="Calibri" pitchFamily="34" charset="0"/>
                <a:cs typeface="Times New Roman" pitchFamily="18" charset="0"/>
              </a:rPr>
              <a:t> Compare between characteristics of learners: Child- Adults -Aged people.</a:t>
            </a:r>
            <a:endParaRPr lang="en-US" b="1" dirty="0" smtClean="0">
              <a:latin typeface="Times New Roman" pitchFamily="18" charset="0"/>
              <a:cs typeface="Times New Roman" pitchFamily="18" charset="0"/>
            </a:endParaRPr>
          </a:p>
          <a:p>
            <a:pPr marL="531813" lvl="0" indent="-354013" algn="l" rtl="0" eaLnBrk="0" hangingPunct="0"/>
            <a:endParaRPr lang="en-US" sz="1100" b="1" dirty="0" smtClean="0">
              <a:latin typeface="Times New Roman" pitchFamily="18" charset="0"/>
              <a:ea typeface="Calibri" pitchFamily="34" charset="0"/>
              <a:cs typeface="Times New Roman" pitchFamily="18" charset="0"/>
            </a:endParaRPr>
          </a:p>
          <a:p>
            <a:pPr marL="531813" indent="-354013" algn="l" rtl="0" eaLnBrk="0" hangingPunct="0"/>
            <a:r>
              <a:rPr lang="en-US" b="1" dirty="0" smtClean="0">
                <a:latin typeface="Times New Roman" pitchFamily="18" charset="0"/>
                <a:ea typeface="Calibri" pitchFamily="34" charset="0"/>
                <a:cs typeface="Times New Roman" pitchFamily="18" charset="0"/>
              </a:rPr>
              <a:t> Describe basic principles of community health education, participation &amp; organization</a:t>
            </a:r>
          </a:p>
          <a:p>
            <a:pPr marL="531813" lvl="0" indent="-354013" algn="l" rtl="0" eaLnBrk="0" hangingPunct="0"/>
            <a:endParaRPr lang="en-US" sz="1100" b="1" dirty="0" smtClean="0">
              <a:latin typeface="Times New Roman" pitchFamily="18" charset="0"/>
              <a:ea typeface="Calibri" pitchFamily="34" charset="0"/>
              <a:cs typeface="Times New Roman" pitchFamily="18" charset="0"/>
            </a:endParaRPr>
          </a:p>
          <a:p>
            <a:pPr marL="531813" indent="-354013" algn="l" rtl="0" eaLnBrk="0" hangingPunct="0"/>
            <a:r>
              <a:rPr lang="en-US" b="1" dirty="0" smtClean="0">
                <a:solidFill>
                  <a:schemeClr val="tx1"/>
                </a:solidFill>
                <a:latin typeface="Times New Roman" pitchFamily="18" charset="0"/>
                <a:ea typeface="Calibri" pitchFamily="34" charset="0"/>
                <a:cs typeface="Times New Roman" pitchFamily="18" charset="0"/>
              </a:rPr>
              <a:t> Develop and practice the skills necessary for effective delivery of health promotion and education programs at various levels of interventions (Level of HE Tenant Model ) intra--inter, group…………international</a:t>
            </a:r>
            <a:endParaRPr lang="en-US" b="1" dirty="0" smtClean="0">
              <a:solidFill>
                <a:schemeClr val="tx1"/>
              </a:solidFill>
              <a:latin typeface="Times New Roman" pitchFamily="18" charset="0"/>
              <a:cs typeface="Times New Roman" pitchFamily="18" charset="0"/>
            </a:endParaRPr>
          </a:p>
          <a:p>
            <a:pPr marL="531813" lvl="0" indent="-354013" algn="l" rtl="0" eaLnBrk="0" hangingPunct="0"/>
            <a:endParaRPr lang="en-US" b="1" dirty="0" smtClean="0">
              <a:latin typeface="Times New Roman" pitchFamily="18" charset="0"/>
              <a:ea typeface="Calibri" pitchFamily="34" charset="0"/>
              <a:cs typeface="Times New Roman" pitchFamily="18" charset="0"/>
            </a:endParaRPr>
          </a:p>
          <a:p>
            <a:pPr marL="531813" indent="-354013" algn="l" rtl="0" eaLnBrk="0" hangingPunct="0"/>
            <a:r>
              <a:rPr lang="en-US" b="1" dirty="0" smtClean="0">
                <a:solidFill>
                  <a:schemeClr val="tx1"/>
                </a:solidFill>
                <a:latin typeface="Times New Roman" pitchFamily="18" charset="0"/>
                <a:ea typeface="Calibri" pitchFamily="34" charset="0"/>
                <a:cs typeface="Times New Roman" pitchFamily="18" charset="0"/>
              </a:rPr>
              <a:t> Identify, distinguish, compare various methods, approaches and intervention activities used in health education &amp; promotion </a:t>
            </a:r>
          </a:p>
          <a:p>
            <a:pPr marL="531813" lvl="0" indent="-354013" algn="l" rtl="0" eaLnBrk="0" hangingPunct="0"/>
            <a:endParaRPr lang="en-US" b="1" dirty="0" smtClean="0">
              <a:latin typeface="Times New Roman" pitchFamily="18" charset="0"/>
              <a:ea typeface="Calibri" pitchFamily="34" charset="0"/>
              <a:cs typeface="Times New Roman" pitchFamily="18" charset="0"/>
            </a:endParaRPr>
          </a:p>
          <a:p>
            <a:pPr marL="531813" lvl="0" indent="-354013" algn="l" rtl="0" eaLnBrk="0" hangingPunct="0"/>
            <a:r>
              <a:rPr lang="en-US" b="1" dirty="0" smtClean="0">
                <a:latin typeface="Times New Roman" pitchFamily="18" charset="0"/>
                <a:ea typeface="Calibri" pitchFamily="34" charset="0"/>
                <a:cs typeface="Times New Roman" pitchFamily="18" charset="0"/>
              </a:rPr>
              <a:t> Select and fit suitable educational method &amp; intervention to various level and groups in a variety of settings such as medical care settings, community, school, work-sites.</a:t>
            </a:r>
            <a:endParaRPr lang="en-US" b="1" dirty="0" smtClean="0">
              <a:latin typeface="Times New Roman" pitchFamily="18" charset="0"/>
              <a:cs typeface="Times New Roman" pitchFamily="18" charset="0"/>
            </a:endParaRPr>
          </a:p>
          <a:p>
            <a:pPr marL="531813" marR="0" lvl="0" indent="-354013" algn="l" defTabSz="914400" rtl="0" eaLnBrk="0" fontAlgn="base" latinLnBrk="0" hangingPunct="0">
              <a:lnSpc>
                <a:spcPct val="100000"/>
              </a:lnSpc>
              <a:spcBef>
                <a:spcPct val="0"/>
              </a:spcBef>
              <a:spcAft>
                <a:spcPct val="0"/>
              </a:spcAft>
              <a:buClrTx/>
              <a:buSzTx/>
              <a:buFontTx/>
              <a:buNone/>
              <a:tabLst/>
            </a:pPr>
            <a:endParaRPr kumimoji="0" lang="en-US" sz="1100" b="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531813" marR="0" lvl="0" indent="-354013" algn="l" defTabSz="914400" rtl="0" eaLnBrk="0" fontAlgn="base" latinLnBrk="0" hangingPunct="0">
              <a:lnSpc>
                <a:spcPct val="100000"/>
              </a:lnSpc>
              <a:spcBef>
                <a:spcPct val="0"/>
              </a:spcBef>
              <a:spcAft>
                <a:spcPct val="0"/>
              </a:spcAft>
              <a:buClrTx/>
              <a:buSzTx/>
              <a:buFontTx/>
              <a:buNone/>
              <a:tabLst/>
            </a:pPr>
            <a:r>
              <a:rPr kumimoji="0" lang="en-US" b="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Critically analyze, and evaluate the most common methods &amp; interventions of the current health promotion practice in KSA.</a:t>
            </a:r>
          </a:p>
        </p:txBody>
      </p:sp>
    </p:spTree>
  </p:cSld>
  <p:clrMapOvr>
    <a:masterClrMapping/>
  </p:clrMapOvr>
  <p:transition>
    <p:push dir="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a:xfrm>
            <a:off x="1428728" y="6245225"/>
            <a:ext cx="1311297" cy="398485"/>
          </a:xfrm>
        </p:spPr>
        <p:txBody>
          <a:bodyPr/>
          <a:lstStyle/>
          <a:p>
            <a:pPr algn="ctr">
              <a:defRPr/>
            </a:pPr>
            <a:r>
              <a:rPr lang="ar-SA" smtClean="0"/>
              <a:t>JohaliMoHE2017</a:t>
            </a:r>
            <a:endParaRPr lang="en-US"/>
          </a:p>
        </p:txBody>
      </p:sp>
      <p:sp>
        <p:nvSpPr>
          <p:cNvPr id="5" name="عنصر نائب للتذييل 4"/>
          <p:cNvSpPr>
            <a:spLocks noGrp="1"/>
          </p:cNvSpPr>
          <p:nvPr>
            <p:ph type="ftr" sz="quarter" idx="11"/>
          </p:nvPr>
        </p:nvSpPr>
        <p:spPr>
          <a:xfrm>
            <a:off x="3357554" y="6429396"/>
            <a:ext cx="2895600" cy="327047"/>
          </a:xfrm>
        </p:spPr>
        <p:txBody>
          <a:bodyPr/>
          <a:lstStyle/>
          <a:p>
            <a:pPr>
              <a:defRPr/>
            </a:pPr>
            <a:r>
              <a:rPr lang="en-US" smtClean="0"/>
              <a:t>CHS385</a:t>
            </a:r>
            <a:endParaRPr lang="en-US" dirty="0"/>
          </a:p>
        </p:txBody>
      </p:sp>
      <p:sp>
        <p:nvSpPr>
          <p:cNvPr id="6" name="عنصر نائب لرقم الشريحة 5"/>
          <p:cNvSpPr>
            <a:spLocks noGrp="1"/>
          </p:cNvSpPr>
          <p:nvPr>
            <p:ph type="sldNum" sz="quarter" idx="12"/>
          </p:nvPr>
        </p:nvSpPr>
        <p:spPr/>
        <p:txBody>
          <a:bodyPr/>
          <a:lstStyle/>
          <a:p>
            <a:pPr>
              <a:defRPr/>
            </a:pPr>
            <a:fld id="{EECEB8C0-A6DA-4961-8B1D-4E123589B12F}" type="slidenum">
              <a:rPr lang="ar-SA"/>
              <a:pPr>
                <a:defRPr/>
              </a:pPr>
              <a:t>60</a:t>
            </a:fld>
            <a:endParaRPr lang="en-US"/>
          </a:p>
        </p:txBody>
      </p:sp>
      <p:sp>
        <p:nvSpPr>
          <p:cNvPr id="119810" name="Rectangle 2"/>
          <p:cNvSpPr>
            <a:spLocks noGrp="1" noRot="1" noChangeArrowheads="1"/>
          </p:cNvSpPr>
          <p:nvPr>
            <p:ph type="title"/>
          </p:nvPr>
        </p:nvSpPr>
        <p:spPr>
          <a:xfrm>
            <a:off x="357158" y="1909769"/>
            <a:ext cx="8643998" cy="2733677"/>
          </a:xfrm>
        </p:spPr>
        <p:style>
          <a:lnRef idx="3">
            <a:schemeClr val="lt1"/>
          </a:lnRef>
          <a:fillRef idx="1">
            <a:schemeClr val="dk1"/>
          </a:fillRef>
          <a:effectRef idx="1">
            <a:schemeClr val="dk1"/>
          </a:effectRef>
          <a:fontRef idx="minor">
            <a:schemeClr val="lt1"/>
          </a:fontRef>
        </p:style>
        <p:txBody>
          <a:bodyPr/>
          <a:lstStyle/>
          <a:p>
            <a:pPr algn="ctr" rtl="0" eaLnBrk="1" hangingPunct="1">
              <a:defRPr/>
            </a:pPr>
            <a:r>
              <a:rPr lang="en-US" sz="2800" dirty="0" smtClean="0"/>
              <a:t/>
            </a:r>
            <a:br>
              <a:rPr lang="en-US" sz="2800" dirty="0" smtClean="0"/>
            </a:br>
            <a:r>
              <a:rPr lang="en-US" sz="4000" dirty="0" smtClean="0"/>
              <a:t>COMMON </a:t>
            </a:r>
            <a:r>
              <a:rPr lang="en-US" sz="1400" dirty="0" smtClean="0"/>
              <a:t/>
            </a:r>
            <a:br>
              <a:rPr lang="en-US" sz="1400" dirty="0" smtClean="0"/>
            </a:br>
            <a:r>
              <a:rPr lang="en-US" sz="4000" dirty="0" smtClean="0"/>
              <a:t/>
            </a:r>
            <a:br>
              <a:rPr lang="en-US" sz="4000" dirty="0" smtClean="0"/>
            </a:br>
            <a:r>
              <a:rPr lang="en-US" sz="4000" dirty="0" smtClean="0"/>
              <a:t> </a:t>
            </a:r>
            <a:br>
              <a:rPr lang="en-US" sz="4000" dirty="0" smtClean="0"/>
            </a:br>
            <a:r>
              <a:rPr lang="en-US" sz="4000" dirty="0" smtClean="0"/>
              <a:t>METHODOLOGIES - APPROCHES </a:t>
            </a:r>
            <a:br>
              <a:rPr lang="en-US" sz="4000" dirty="0" smtClean="0"/>
            </a:br>
            <a:endParaRPr lang="en-US" sz="4000" dirty="0" smtClean="0"/>
          </a:p>
        </p:txBody>
      </p:sp>
      <p:pic>
        <p:nvPicPr>
          <p:cNvPr id="7" name="Picture 30" descr="MCj04247500000[1]"/>
          <p:cNvPicPr>
            <a:picLocks noChangeAspect="1" noChangeArrowheads="1"/>
          </p:cNvPicPr>
          <p:nvPr/>
        </p:nvPicPr>
        <p:blipFill>
          <a:blip r:embed="rId2" cstate="print"/>
          <a:srcRect/>
          <a:stretch>
            <a:fillRect/>
          </a:stretch>
        </p:blipFill>
        <p:spPr bwMode="auto">
          <a:xfrm>
            <a:off x="357158" y="1214422"/>
            <a:ext cx="857256" cy="726517"/>
          </a:xfrm>
          <a:prstGeom prst="rect">
            <a:avLst/>
          </a:prstGeom>
          <a:noFill/>
        </p:spPr>
      </p:pic>
      <p:pic>
        <p:nvPicPr>
          <p:cNvPr id="9" name="Picture 4" descr="http://www.benchmarklearning.com/Libraries/Services/Public-Instructor-led-Training_300x299.sflb.ashx"/>
          <p:cNvPicPr>
            <a:picLocks noChangeAspect="1" noChangeArrowheads="1"/>
          </p:cNvPicPr>
          <p:nvPr/>
        </p:nvPicPr>
        <p:blipFill>
          <a:blip r:embed="rId3" cstate="print"/>
          <a:srcRect/>
          <a:stretch>
            <a:fillRect/>
          </a:stretch>
        </p:blipFill>
        <p:spPr bwMode="auto">
          <a:xfrm>
            <a:off x="4071934" y="2643206"/>
            <a:ext cx="1003452" cy="1000108"/>
          </a:xfrm>
          <a:prstGeom prst="rect">
            <a:avLst/>
          </a:prstGeom>
          <a:noFill/>
        </p:spPr>
      </p:pic>
      <p:pic>
        <p:nvPicPr>
          <p:cNvPr id="10" name="Picture 27" descr="s_rubik-cube">
            <a:hlinkClick r:id="rId4"/>
          </p:cNvPr>
          <p:cNvPicPr>
            <a:picLocks noChangeAspect="1" noChangeArrowheads="1"/>
          </p:cNvPicPr>
          <p:nvPr/>
        </p:nvPicPr>
        <p:blipFill>
          <a:blip r:embed="rId5" cstate="print"/>
          <a:srcRect/>
          <a:stretch>
            <a:fillRect/>
          </a:stretch>
        </p:blipFill>
        <p:spPr bwMode="auto">
          <a:xfrm>
            <a:off x="4071934" y="714356"/>
            <a:ext cx="1009650" cy="649288"/>
          </a:xfrm>
          <a:prstGeom prst="rect">
            <a:avLst/>
          </a:prstGeom>
          <a:noFill/>
          <a:ln w="9525">
            <a:noFill/>
            <a:miter lim="800000"/>
            <a:headEnd/>
            <a:tailEnd/>
          </a:ln>
        </p:spPr>
      </p:pic>
      <p:pic>
        <p:nvPicPr>
          <p:cNvPr id="11" name="Picture 8" descr="http://theapexjind.com/uploads/SM23196.jpg"/>
          <p:cNvPicPr>
            <a:picLocks noChangeAspect="1" noChangeArrowheads="1"/>
          </p:cNvPicPr>
          <p:nvPr/>
        </p:nvPicPr>
        <p:blipFill>
          <a:blip r:embed="rId6" cstate="print"/>
          <a:srcRect/>
          <a:stretch>
            <a:fillRect/>
          </a:stretch>
        </p:blipFill>
        <p:spPr bwMode="auto">
          <a:xfrm>
            <a:off x="500034" y="5000636"/>
            <a:ext cx="1214446" cy="724750"/>
          </a:xfrm>
          <a:prstGeom prst="rect">
            <a:avLst/>
          </a:prstGeom>
          <a:noFill/>
        </p:spPr>
      </p:pic>
      <p:pic>
        <p:nvPicPr>
          <p:cNvPr id="12" name="Picture 2" descr="Captura Ice Breakers"/>
          <p:cNvPicPr>
            <a:picLocks noChangeAspect="1" noChangeArrowheads="1"/>
          </p:cNvPicPr>
          <p:nvPr/>
        </p:nvPicPr>
        <p:blipFill>
          <a:blip r:embed="rId7" cstate="print"/>
          <a:srcRect/>
          <a:stretch>
            <a:fillRect/>
          </a:stretch>
        </p:blipFill>
        <p:spPr bwMode="auto">
          <a:xfrm>
            <a:off x="7965310" y="4786322"/>
            <a:ext cx="1178690" cy="785794"/>
          </a:xfrm>
          <a:prstGeom prst="rect">
            <a:avLst/>
          </a:prstGeom>
          <a:noFill/>
        </p:spPr>
      </p:pic>
      <p:pic>
        <p:nvPicPr>
          <p:cNvPr id="13" name="Picture 3"/>
          <p:cNvPicPr>
            <a:picLocks noChangeAspect="1" noChangeArrowheads="1"/>
          </p:cNvPicPr>
          <p:nvPr/>
        </p:nvPicPr>
        <p:blipFill>
          <a:blip r:embed="rId8" cstate="print"/>
          <a:srcRect/>
          <a:stretch>
            <a:fillRect/>
          </a:stretch>
        </p:blipFill>
        <p:spPr bwMode="auto">
          <a:xfrm>
            <a:off x="-71470" y="-71462"/>
            <a:ext cx="912183" cy="92869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4" name="Picture 2" descr="Captura Ice Breakers"/>
          <p:cNvPicPr>
            <a:picLocks noChangeAspect="1" noChangeArrowheads="1"/>
          </p:cNvPicPr>
          <p:nvPr/>
        </p:nvPicPr>
        <p:blipFill>
          <a:blip r:embed="rId9" cstate="print"/>
          <a:srcRect/>
          <a:stretch>
            <a:fillRect/>
          </a:stretch>
        </p:blipFill>
        <p:spPr bwMode="auto">
          <a:xfrm>
            <a:off x="4429124" y="5357826"/>
            <a:ext cx="928662" cy="696497"/>
          </a:xfrm>
          <a:prstGeom prst="rect">
            <a:avLst/>
          </a:prstGeom>
          <a:noFill/>
        </p:spPr>
      </p:pic>
      <p:pic>
        <p:nvPicPr>
          <p:cNvPr id="15" name="Picture 1" descr="C:\Users\win7\Pictures\تابع تدريس 2014\FUHE 2014  2.jpg"/>
          <p:cNvPicPr>
            <a:picLocks noChangeAspect="1" noChangeArrowheads="1"/>
          </p:cNvPicPr>
          <p:nvPr/>
        </p:nvPicPr>
        <p:blipFill>
          <a:blip r:embed="rId10" cstate="print"/>
          <a:srcRect/>
          <a:stretch>
            <a:fillRect/>
          </a:stretch>
        </p:blipFill>
        <p:spPr bwMode="auto">
          <a:xfrm>
            <a:off x="7977243" y="0"/>
            <a:ext cx="1238227" cy="92867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6" name="Picture 2"/>
          <p:cNvPicPr>
            <a:picLocks noChangeAspect="1" noChangeArrowheads="1"/>
          </p:cNvPicPr>
          <p:nvPr/>
        </p:nvPicPr>
        <p:blipFill>
          <a:blip r:embed="rId11" cstate="print"/>
          <a:srcRect/>
          <a:stretch>
            <a:fillRect/>
          </a:stretch>
        </p:blipFill>
        <p:spPr bwMode="auto">
          <a:xfrm>
            <a:off x="8072462" y="5816968"/>
            <a:ext cx="1071538" cy="104103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7" name="Picture 8" descr="slide-3"/>
          <p:cNvPicPr>
            <a:picLocks noChangeAspect="1" noChangeArrowheads="1"/>
          </p:cNvPicPr>
          <p:nvPr/>
        </p:nvPicPr>
        <p:blipFill>
          <a:blip r:embed="rId12" cstate="print"/>
          <a:srcRect l="4872" t="7407" r="4988" b="11111"/>
          <a:stretch>
            <a:fillRect/>
          </a:stretch>
        </p:blipFill>
        <p:spPr bwMode="auto">
          <a:xfrm>
            <a:off x="7858148" y="1249194"/>
            <a:ext cx="1142976" cy="67960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8" name="Picture 1" descr="C:\Users\win7\Pictures\تابع تدريس 2014\FUHE 2014  2.jpg"/>
          <p:cNvPicPr>
            <a:picLocks noChangeAspect="1" noChangeArrowheads="1"/>
          </p:cNvPicPr>
          <p:nvPr/>
        </p:nvPicPr>
        <p:blipFill>
          <a:blip r:embed="rId13" cstate="print"/>
          <a:srcRect/>
          <a:stretch>
            <a:fillRect/>
          </a:stretch>
        </p:blipFill>
        <p:spPr bwMode="auto">
          <a:xfrm>
            <a:off x="23749" y="6072182"/>
            <a:ext cx="1047789" cy="78584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p:push dir="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4013005B-426D-490E-AD72-B5C35446B9C3}" type="slidenum">
              <a:rPr lang="ar-SA"/>
              <a:pPr>
                <a:defRPr/>
              </a:pPr>
              <a:t>61</a:t>
            </a:fld>
            <a:endParaRPr lang="en-US"/>
          </a:p>
        </p:txBody>
      </p:sp>
      <p:sp>
        <p:nvSpPr>
          <p:cNvPr id="114690" name="Rectangle 2"/>
          <p:cNvSpPr>
            <a:spLocks noGrp="1" noRot="1" noChangeArrowheads="1"/>
          </p:cNvSpPr>
          <p:nvPr>
            <p:ph type="title"/>
          </p:nvPr>
        </p:nvSpPr>
        <p:spPr>
          <a:xfrm>
            <a:off x="2786050" y="928670"/>
            <a:ext cx="5832475" cy="342880"/>
          </a:xfrm>
        </p:spPr>
        <p:txBody>
          <a:bodyPr/>
          <a:lstStyle/>
          <a:p>
            <a:pPr algn="ctr" rtl="0" eaLnBrk="1" hangingPunct="1">
              <a:defRPr/>
            </a:pPr>
            <a:r>
              <a:rPr lang="en-US" sz="2000" b="0" dirty="0" smtClean="0"/>
              <a:t>M &amp; T</a:t>
            </a:r>
            <a:r>
              <a:rPr lang="en-US" sz="2000" dirty="0" smtClean="0"/>
              <a:t>  MAJOR METHODS</a:t>
            </a:r>
          </a:p>
        </p:txBody>
      </p:sp>
      <p:pic>
        <p:nvPicPr>
          <p:cNvPr id="84998" name="Picture 4" descr="HE Metho &amp; Techno 2"/>
          <p:cNvPicPr>
            <a:picLocks noGrp="1" noChangeAspect="1" noChangeArrowheads="1"/>
          </p:cNvPicPr>
          <p:nvPr>
            <p:ph type="body" idx="1"/>
          </p:nvPr>
        </p:nvPicPr>
        <p:blipFill>
          <a:blip r:embed="rId3" cstate="print"/>
          <a:srcRect t="9030"/>
          <a:stretch>
            <a:fillRect/>
          </a:stretch>
        </p:blipFill>
        <p:spPr>
          <a:xfrm>
            <a:off x="357158" y="941593"/>
            <a:ext cx="8514824" cy="5773555"/>
          </a:xfrm>
        </p:spPr>
      </p:pic>
      <p:sp>
        <p:nvSpPr>
          <p:cNvPr id="7" name="Rectangle 2"/>
          <p:cNvSpPr txBox="1">
            <a:spLocks noRot="1" noChangeArrowheads="1"/>
          </p:cNvSpPr>
          <p:nvPr/>
        </p:nvSpPr>
        <p:spPr bwMode="auto">
          <a:xfrm>
            <a:off x="571472" y="357166"/>
            <a:ext cx="8143932" cy="428604"/>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bodyPr>
          <a:lstStyle/>
          <a:p>
            <a:pPr lvl="0" algn="ctr" rtl="0">
              <a:defRPr/>
            </a:pPr>
            <a:r>
              <a:rPr lang="en-US" sz="1600" b="1" kern="0" dirty="0" smtClean="0">
                <a:solidFill>
                  <a:schemeClr val="tx1"/>
                </a:solidFill>
                <a:effectLst>
                  <a:outerShdw blurRad="38100" dist="38100" dir="2700000" algn="tl">
                    <a:srgbClr val="000000"/>
                  </a:outerShdw>
                </a:effectLst>
                <a:latin typeface="+mj-lt"/>
                <a:ea typeface="+mj-ea"/>
                <a:cs typeface="+mj-cs"/>
              </a:rPr>
              <a:t>METHODOLOGIES  </a:t>
            </a:r>
            <a:r>
              <a:rPr kumimoji="0" lang="en-US" sz="1600" i="1" u="none" strike="noStrike" kern="0" cap="none" spc="0" normalizeH="0" noProof="0" dirty="0" smtClean="0">
                <a:ln>
                  <a:noFill/>
                </a:ln>
                <a:solidFill>
                  <a:schemeClr val="tx1"/>
                </a:solidFill>
                <a:effectLst>
                  <a:outerShdw blurRad="38100" dist="38100" dir="2700000" algn="tl">
                    <a:srgbClr val="000000"/>
                  </a:outerShdw>
                </a:effectLst>
                <a:uLnTx/>
                <a:uFillTx/>
                <a:latin typeface="+mj-lt"/>
                <a:ea typeface="+mj-ea"/>
                <a:cs typeface="+mj-cs"/>
              </a:rPr>
              <a:t>MOST COMMOM </a:t>
            </a:r>
            <a:r>
              <a:rPr kumimoji="0" lang="en-US" sz="1600" i="1" u="none" strike="noStrike" kern="0" cap="none" spc="0" normalizeH="0" noProof="0" dirty="0" err="1" smtClean="0">
                <a:ln>
                  <a:noFill/>
                </a:ln>
                <a:solidFill>
                  <a:schemeClr val="tx1"/>
                </a:solidFill>
                <a:effectLst>
                  <a:outerShdw blurRad="38100" dist="38100" dir="2700000" algn="tl">
                    <a:srgbClr val="000000"/>
                  </a:outerShdw>
                </a:effectLst>
                <a:uLnTx/>
                <a:uFillTx/>
                <a:latin typeface="+mj-lt"/>
                <a:ea typeface="+mj-ea"/>
                <a:cs typeface="+mj-cs"/>
              </a:rPr>
              <a:t>MoHEs</a:t>
            </a:r>
            <a:r>
              <a:rPr kumimoji="0" lang="en-US" sz="1600" i="1" u="none" strike="noStrike" kern="0" cap="none" spc="0" normalizeH="0" noProof="0" dirty="0" smtClean="0">
                <a:ln>
                  <a:noFill/>
                </a:ln>
                <a:solidFill>
                  <a:schemeClr val="tx1"/>
                </a:solidFill>
                <a:effectLst>
                  <a:outerShdw blurRad="38100" dist="38100" dir="2700000" algn="tl">
                    <a:srgbClr val="000000"/>
                  </a:outerShdw>
                </a:effectLst>
                <a:uLnTx/>
                <a:uFillTx/>
                <a:latin typeface="+mj-lt"/>
                <a:ea typeface="+mj-ea"/>
                <a:cs typeface="+mj-cs"/>
              </a:rPr>
              <a:t> </a:t>
            </a:r>
            <a:endParaRPr kumimoji="0" lang="en-US" sz="1600" i="1"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j-lt"/>
              <a:ea typeface="+mj-ea"/>
              <a:cs typeface="+mj-cs"/>
            </a:endParaRPr>
          </a:p>
        </p:txBody>
      </p:sp>
    </p:spTree>
  </p:cSld>
  <p:clrMapOvr>
    <a:masterClrMapping/>
  </p:clrMapOvr>
  <p:transition>
    <p:push dir="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642910" y="214290"/>
            <a:ext cx="7901014" cy="469881"/>
          </a:xfrm>
        </p:spPr>
        <p:style>
          <a:lnRef idx="2">
            <a:schemeClr val="dk1"/>
          </a:lnRef>
          <a:fillRef idx="1">
            <a:schemeClr val="lt1"/>
          </a:fillRef>
          <a:effectRef idx="0">
            <a:schemeClr val="dk1"/>
          </a:effectRef>
          <a:fontRef idx="minor">
            <a:schemeClr val="dk1"/>
          </a:fontRef>
        </p:style>
        <p:txBody>
          <a:bodyPr/>
          <a:lstStyle/>
          <a:p>
            <a:pPr algn="ctr" rtl="0"/>
            <a:r>
              <a:rPr lang="en-GB" sz="2000" dirty="0">
                <a:latin typeface="+mj-lt"/>
                <a:cs typeface="Arial" pitchFamily="34" charset="0"/>
              </a:rPr>
              <a:t>SELF-EMPOWERMENT </a:t>
            </a:r>
            <a:r>
              <a:rPr lang="en-GB" sz="2000" dirty="0" smtClean="0">
                <a:latin typeface="+mj-lt"/>
                <a:cs typeface="Arial" pitchFamily="34" charset="0"/>
              </a:rPr>
              <a:t>COLLECTIVE METHODS</a:t>
            </a:r>
            <a:endParaRPr lang="en-GB" sz="2000" dirty="0">
              <a:latin typeface="+mj-lt"/>
              <a:cs typeface="Times New Roman" pitchFamily="18" charset="0"/>
            </a:endParaRPr>
          </a:p>
        </p:txBody>
      </p:sp>
      <p:sp>
        <p:nvSpPr>
          <p:cNvPr id="49155" name="Rectangle 3"/>
          <p:cNvSpPr>
            <a:spLocks noGrp="1" noChangeArrowheads="1"/>
          </p:cNvSpPr>
          <p:nvPr>
            <p:ph type="body" idx="1"/>
          </p:nvPr>
        </p:nvSpPr>
        <p:spPr>
          <a:xfrm>
            <a:off x="642878" y="1785926"/>
            <a:ext cx="8501122" cy="4307370"/>
          </a:xfrm>
        </p:spPr>
        <p:style>
          <a:lnRef idx="2">
            <a:schemeClr val="dk1"/>
          </a:lnRef>
          <a:fillRef idx="1">
            <a:schemeClr val="lt1"/>
          </a:fillRef>
          <a:effectRef idx="0">
            <a:schemeClr val="dk1"/>
          </a:effectRef>
          <a:fontRef idx="minor">
            <a:schemeClr val="dk1"/>
          </a:fontRef>
        </p:style>
        <p:txBody>
          <a:bodyPr/>
          <a:lstStyle/>
          <a:p>
            <a:pPr algn="just" rtl="0"/>
            <a:r>
              <a:rPr lang="en-GB" sz="2400" b="1" dirty="0" err="1" smtClean="0">
                <a:cs typeface="Times New Roman" pitchFamily="18" charset="0"/>
              </a:rPr>
              <a:t>Andraogy</a:t>
            </a:r>
            <a:r>
              <a:rPr lang="en-GB" sz="2400" b="1" dirty="0" smtClean="0">
                <a:cs typeface="Times New Roman" pitchFamily="18" charset="0"/>
              </a:rPr>
              <a:t> - Participatory </a:t>
            </a:r>
            <a:r>
              <a:rPr lang="en-GB" sz="2400" b="1" dirty="0">
                <a:cs typeface="Times New Roman" pitchFamily="18" charset="0"/>
              </a:rPr>
              <a:t>learning</a:t>
            </a:r>
          </a:p>
          <a:p>
            <a:pPr algn="l" rtl="0">
              <a:buNone/>
            </a:pPr>
            <a:endParaRPr lang="en-GB" sz="2400" b="1" dirty="0" smtClean="0">
              <a:cs typeface="Times New Roman" pitchFamily="18" charset="0"/>
            </a:endParaRPr>
          </a:p>
          <a:p>
            <a:pPr algn="l" rtl="0"/>
            <a:r>
              <a:rPr lang="en-GB" sz="2400" b="1" dirty="0" smtClean="0">
                <a:cs typeface="Times New Roman" pitchFamily="18" charset="0"/>
              </a:rPr>
              <a:t>Critical Thinking  CT to Problem Solving PS – DM </a:t>
            </a:r>
          </a:p>
          <a:p>
            <a:pPr algn="l" rtl="0">
              <a:buNone/>
            </a:pPr>
            <a:endParaRPr lang="en-GB" sz="2400" dirty="0" smtClean="0">
              <a:cs typeface="Times New Roman" pitchFamily="18" charset="0"/>
            </a:endParaRPr>
          </a:p>
          <a:p>
            <a:pPr algn="l" rtl="0"/>
            <a:r>
              <a:rPr lang="en-GB" sz="2400" dirty="0" smtClean="0">
                <a:cs typeface="Times New Roman" pitchFamily="18" charset="0"/>
              </a:rPr>
              <a:t>Counselling: Client-centred &amp; Group Counselling</a:t>
            </a:r>
            <a:endParaRPr lang="en-GB" sz="2400" dirty="0">
              <a:cs typeface="Times New Roman" pitchFamily="18" charset="0"/>
            </a:endParaRPr>
          </a:p>
          <a:p>
            <a:pPr algn="l" rtl="0"/>
            <a:endParaRPr lang="en-GB" sz="2400" dirty="0" smtClean="0">
              <a:cs typeface="Times New Roman" pitchFamily="18" charset="0"/>
            </a:endParaRPr>
          </a:p>
          <a:p>
            <a:pPr algn="l" rtl="0"/>
            <a:r>
              <a:rPr lang="en-GB" sz="2400" dirty="0" smtClean="0">
                <a:cs typeface="Times New Roman" pitchFamily="18" charset="0"/>
              </a:rPr>
              <a:t>Individual &amp; Social Assertiveness Training</a:t>
            </a:r>
            <a:endParaRPr lang="en-GB" sz="2400" dirty="0">
              <a:cs typeface="Times New Roman" pitchFamily="18" charset="0"/>
            </a:endParaRPr>
          </a:p>
          <a:p>
            <a:pPr algn="l" rtl="0"/>
            <a:endParaRPr lang="en-GB" sz="2400" dirty="0" smtClean="0">
              <a:cs typeface="Times New Roman" pitchFamily="18" charset="0"/>
            </a:endParaRPr>
          </a:p>
          <a:p>
            <a:pPr algn="l" rtl="0"/>
            <a:r>
              <a:rPr lang="en-GB" sz="2400" dirty="0" smtClean="0">
                <a:cs typeface="Times New Roman" pitchFamily="18" charset="0"/>
              </a:rPr>
              <a:t>Educational drama</a:t>
            </a:r>
            <a:endParaRPr lang="en-GB" sz="2400" dirty="0">
              <a:cs typeface="Times New Roman" pitchFamily="18" charset="0"/>
            </a:endParaRPr>
          </a:p>
        </p:txBody>
      </p:sp>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رقم الشريحة 4"/>
          <p:cNvSpPr>
            <a:spLocks noGrp="1"/>
          </p:cNvSpPr>
          <p:nvPr>
            <p:ph type="sldNum" sz="quarter" idx="12"/>
          </p:nvPr>
        </p:nvSpPr>
        <p:spPr/>
        <p:txBody>
          <a:bodyPr/>
          <a:lstStyle/>
          <a:p>
            <a:pPr>
              <a:defRPr/>
            </a:pPr>
            <a:fld id="{978C93D2-0CD3-44E6-B74B-98515F7048D2}" type="slidenum">
              <a:rPr lang="ar-SA" smtClean="0"/>
              <a:pPr>
                <a:defRPr/>
              </a:pPr>
              <a:t>62</a:t>
            </a:fld>
            <a:endParaRPr lang="en-US"/>
          </a:p>
        </p:txBody>
      </p:sp>
      <p:sp>
        <p:nvSpPr>
          <p:cNvPr id="6" name="عنصر نائب للتذييل 5"/>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a:xfrm>
            <a:off x="7072330" y="6286520"/>
            <a:ext cx="1323972" cy="327047"/>
          </a:xfrm>
        </p:spPr>
        <p:txBody>
          <a:bodyPr/>
          <a:lstStyle/>
          <a:p>
            <a:pPr>
              <a:defRPr/>
            </a:pPr>
            <a:r>
              <a:rPr lang="en-US" sz="1000" smtClean="0"/>
              <a:t>CHS385</a:t>
            </a:r>
            <a:endParaRPr lang="en-US" sz="1000" dirty="0"/>
          </a:p>
        </p:txBody>
      </p:sp>
      <p:sp>
        <p:nvSpPr>
          <p:cNvPr id="6" name="عنصر نائب لرقم الشريحة 5"/>
          <p:cNvSpPr>
            <a:spLocks noGrp="1"/>
          </p:cNvSpPr>
          <p:nvPr>
            <p:ph type="sldNum" sz="quarter" idx="12"/>
          </p:nvPr>
        </p:nvSpPr>
        <p:spPr>
          <a:xfrm>
            <a:off x="8215338" y="6357958"/>
            <a:ext cx="623862" cy="327047"/>
          </a:xfrm>
        </p:spPr>
        <p:txBody>
          <a:bodyPr/>
          <a:lstStyle/>
          <a:p>
            <a:pPr>
              <a:defRPr/>
            </a:pPr>
            <a:fld id="{978C93D2-0CD3-44E6-B74B-98515F7048D2}" type="slidenum">
              <a:rPr lang="ar-SA" smtClean="0"/>
              <a:pPr>
                <a:defRPr/>
              </a:pPr>
              <a:t>63</a:t>
            </a:fld>
            <a:endParaRPr lang="en-US"/>
          </a:p>
        </p:txBody>
      </p:sp>
      <p:sp>
        <p:nvSpPr>
          <p:cNvPr id="8" name="مستطيل 7"/>
          <p:cNvSpPr/>
          <p:nvPr/>
        </p:nvSpPr>
        <p:spPr>
          <a:xfrm>
            <a:off x="1571604" y="6357958"/>
            <a:ext cx="6429388" cy="276999"/>
          </a:xfrm>
          <a:prstGeom prst="rect">
            <a:avLst/>
          </a:prstGeom>
        </p:spPr>
        <p:txBody>
          <a:bodyPr wrap="square">
            <a:spAutoFit/>
          </a:bodyPr>
          <a:lstStyle/>
          <a:p>
            <a:r>
              <a:rPr lang="en-US" sz="1200" dirty="0" smtClean="0"/>
              <a:t>http://drhaddox.hubpages.com/hub/Andragogy-and-Pedagogy-Defined-and-Compared</a:t>
            </a:r>
            <a:endParaRPr lang="ar-SA" sz="1200" dirty="0"/>
          </a:p>
        </p:txBody>
      </p:sp>
      <p:pic>
        <p:nvPicPr>
          <p:cNvPr id="859137" name="Picture 1"/>
          <p:cNvPicPr>
            <a:picLocks noChangeAspect="1" noChangeArrowheads="1"/>
          </p:cNvPicPr>
          <p:nvPr/>
        </p:nvPicPr>
        <p:blipFill>
          <a:blip r:embed="rId3" cstate="print"/>
          <a:srcRect/>
          <a:stretch>
            <a:fillRect/>
          </a:stretch>
        </p:blipFill>
        <p:spPr bwMode="auto">
          <a:xfrm>
            <a:off x="214282" y="5429264"/>
            <a:ext cx="1666927" cy="1000132"/>
          </a:xfrm>
          <a:prstGeom prst="rect">
            <a:avLst/>
          </a:prstGeom>
          <a:noFill/>
          <a:ln w="9525">
            <a:noFill/>
            <a:miter lim="800000"/>
            <a:headEnd/>
            <a:tailEnd/>
          </a:ln>
          <a:effectLst/>
        </p:spPr>
      </p:pic>
      <p:pic>
        <p:nvPicPr>
          <p:cNvPr id="859138" name="Picture 2"/>
          <p:cNvPicPr>
            <a:picLocks noChangeAspect="1" noChangeArrowheads="1"/>
          </p:cNvPicPr>
          <p:nvPr/>
        </p:nvPicPr>
        <p:blipFill>
          <a:blip r:embed="rId4" cstate="print"/>
          <a:srcRect l="7332" t="4010" r="12550" b="25813"/>
          <a:stretch>
            <a:fillRect/>
          </a:stretch>
        </p:blipFill>
        <p:spPr bwMode="auto">
          <a:xfrm>
            <a:off x="2000232" y="71414"/>
            <a:ext cx="7000924" cy="6594277"/>
          </a:xfrm>
          <a:prstGeom prst="rect">
            <a:avLst/>
          </a:prstGeom>
          <a:noFill/>
          <a:ln w="9525">
            <a:noFill/>
            <a:miter lim="800000"/>
            <a:headEnd/>
            <a:tailEnd/>
          </a:ln>
          <a:effectLst/>
        </p:spPr>
      </p:pic>
      <p:sp>
        <p:nvSpPr>
          <p:cNvPr id="12" name="مستطيل 11"/>
          <p:cNvSpPr/>
          <p:nvPr/>
        </p:nvSpPr>
        <p:spPr>
          <a:xfrm>
            <a:off x="0" y="1785926"/>
            <a:ext cx="2000232" cy="221599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lgn="just" rtl="0"/>
            <a:r>
              <a:rPr lang="ar-SA" sz="2000" b="1" dirty="0" smtClean="0" bmk="">
                <a:solidFill>
                  <a:srgbClr val="000000"/>
                </a:solidFill>
                <a:latin typeface="+mj-lt"/>
                <a:cs typeface="Times New Roman" pitchFamily="18" charset="0"/>
              </a:rPr>
              <a:t>Andragog</a:t>
            </a:r>
            <a:r>
              <a:rPr lang="en-US" sz="2000" b="1" dirty="0" smtClean="0" bmk="">
                <a:solidFill>
                  <a:srgbClr val="000000"/>
                </a:solidFill>
                <a:latin typeface="+mj-lt"/>
                <a:cs typeface="Times New Roman" pitchFamily="18" charset="0"/>
              </a:rPr>
              <a:t>y  </a:t>
            </a:r>
          </a:p>
          <a:p>
            <a:pPr lvl="0" algn="just" rtl="0"/>
            <a:endParaRPr lang="en-US" b="1" dirty="0" smtClean="0" bmk="">
              <a:solidFill>
                <a:srgbClr val="000000"/>
              </a:solidFill>
              <a:latin typeface="Times New Roman" pitchFamily="18" charset="0"/>
              <a:cs typeface="Times New Roman" pitchFamily="18" charset="0"/>
            </a:endParaRPr>
          </a:p>
          <a:p>
            <a:pPr lvl="0" algn="just" rtl="0"/>
            <a:r>
              <a:rPr lang="en-US" sz="2000" b="1" dirty="0" smtClean="0" bmk="">
                <a:solidFill>
                  <a:srgbClr val="000000"/>
                </a:solidFill>
                <a:latin typeface="Times New Roman" pitchFamily="18" charset="0"/>
                <a:cs typeface="Times New Roman" pitchFamily="18" charset="0"/>
              </a:rPr>
              <a:t>Community\ People\ Students\Patient  Centered\Based Learning </a:t>
            </a:r>
            <a:r>
              <a:rPr lang="ar-SA" sz="2000" b="1" dirty="0" smtClean="0" bmk="">
                <a:solidFill>
                  <a:srgbClr val="000000"/>
                </a:solidFill>
                <a:latin typeface="Times New Roman" pitchFamily="18" charset="0"/>
                <a:cs typeface="Times New Roman" pitchFamily="18" charset="0"/>
              </a:rPr>
              <a:t> </a:t>
            </a:r>
            <a:endParaRPr lang="en-US" sz="2000" b="1" dirty="0" smtClean="0" bmk="">
              <a:solidFill>
                <a:srgbClr val="000000"/>
              </a:solidFill>
              <a:latin typeface="Times New Roman" pitchFamily="18" charset="0"/>
              <a:cs typeface="Times New Roman" pitchFamily="18" charset="0"/>
            </a:endParaRPr>
          </a:p>
        </p:txBody>
      </p:sp>
      <p:pic>
        <p:nvPicPr>
          <p:cNvPr id="897026" name="Picture 2" descr="http://faculty.ksu.edu.sa/JOHALI/PublishingImages/%D8%BA%D9%84%D8%A7%D9%81%20%D8%B1%D8%B3%D8%A7%D9%84%D8%A9%20%D8%A7%D9%84%D9%85%D8%A7%D8%AC%D8%B3%D8%AA%D9%8A%D8%B1%20%D9%81%D9%84%D8%B3%D9%81%D8%A7%D8%AA%20%D9%88%D8%B9%D9%84%D9%88%D9%85%20%D8%AA%D8%B7%D9%88%D9%8A%D8%B1%20%D8%AA%D8%AF%D8%B1%D9%8A%D8%B3%20%D9%88%D8%AA%D8%B9%D9%84%D9%85%20%D9%88%D9%85%D9%86%D8%A7%D9%87%D8%AC%20%D8%B5%D8%AD%D9%8A%D8%A9.jpg"/>
          <p:cNvPicPr>
            <a:picLocks noChangeAspect="1" noChangeArrowheads="1"/>
          </p:cNvPicPr>
          <p:nvPr/>
        </p:nvPicPr>
        <p:blipFill>
          <a:blip r:embed="rId5" cstate="print"/>
          <a:srcRect/>
          <a:stretch>
            <a:fillRect/>
          </a:stretch>
        </p:blipFill>
        <p:spPr bwMode="auto">
          <a:xfrm>
            <a:off x="285720" y="5357826"/>
            <a:ext cx="1263602" cy="1195008"/>
          </a:xfrm>
          <a:prstGeom prst="rect">
            <a:avLst/>
          </a:prstGeom>
          <a:noFill/>
        </p:spPr>
      </p:pic>
    </p:spTree>
  </p:cSld>
  <p:clrMapOvr>
    <a:masterClrMapping/>
  </p:clrMapOvr>
  <p:transition>
    <p:push dir="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a:xfrm>
            <a:off x="7072330" y="6286520"/>
            <a:ext cx="1323972" cy="327047"/>
          </a:xfrm>
        </p:spPr>
        <p:txBody>
          <a:bodyPr/>
          <a:lstStyle/>
          <a:p>
            <a:pPr>
              <a:defRPr/>
            </a:pPr>
            <a:r>
              <a:rPr lang="en-US" sz="1000" smtClean="0"/>
              <a:t>CHS385</a:t>
            </a:r>
            <a:endParaRPr lang="en-US" sz="1000" dirty="0"/>
          </a:p>
        </p:txBody>
      </p:sp>
      <p:sp>
        <p:nvSpPr>
          <p:cNvPr id="6" name="عنصر نائب لرقم الشريحة 5"/>
          <p:cNvSpPr>
            <a:spLocks noGrp="1"/>
          </p:cNvSpPr>
          <p:nvPr>
            <p:ph type="sldNum" sz="quarter" idx="12"/>
          </p:nvPr>
        </p:nvSpPr>
        <p:spPr>
          <a:xfrm>
            <a:off x="8215338" y="6357958"/>
            <a:ext cx="623862" cy="327047"/>
          </a:xfrm>
        </p:spPr>
        <p:txBody>
          <a:bodyPr/>
          <a:lstStyle/>
          <a:p>
            <a:pPr>
              <a:defRPr/>
            </a:pPr>
            <a:fld id="{978C93D2-0CD3-44E6-B74B-98515F7048D2}" type="slidenum">
              <a:rPr lang="ar-SA" smtClean="0"/>
              <a:pPr>
                <a:defRPr/>
              </a:pPr>
              <a:t>64</a:t>
            </a:fld>
            <a:endParaRPr lang="en-US"/>
          </a:p>
        </p:txBody>
      </p:sp>
      <p:sp>
        <p:nvSpPr>
          <p:cNvPr id="7" name="مستطيل 6"/>
          <p:cNvSpPr/>
          <p:nvPr/>
        </p:nvSpPr>
        <p:spPr>
          <a:xfrm>
            <a:off x="2331021" y="5428134"/>
            <a:ext cx="3598301" cy="215444"/>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en-US" sz="800" dirty="0" smtClean="0">
                <a:hlinkClick r:id="rId3"/>
              </a:rPr>
              <a:t>http://tomwhitby.wordpress.com/2013/05/03/pedagogy-vs-andragog</a:t>
            </a:r>
            <a:r>
              <a:rPr lang="en-US" sz="800" dirty="0" smtClean="0"/>
              <a:t> </a:t>
            </a:r>
            <a:endParaRPr lang="ar-SA" sz="800" dirty="0"/>
          </a:p>
        </p:txBody>
      </p:sp>
      <p:sp>
        <p:nvSpPr>
          <p:cNvPr id="8" name="مستطيل 7"/>
          <p:cNvSpPr/>
          <p:nvPr/>
        </p:nvSpPr>
        <p:spPr>
          <a:xfrm>
            <a:off x="3571868" y="6357958"/>
            <a:ext cx="5357850" cy="246221"/>
          </a:xfrm>
          <a:prstGeom prst="rect">
            <a:avLst/>
          </a:prstGeom>
        </p:spPr>
        <p:txBody>
          <a:bodyPr wrap="square">
            <a:spAutoFit/>
          </a:bodyPr>
          <a:lstStyle/>
          <a:p>
            <a:pPr algn="l" rtl="0"/>
            <a:r>
              <a:rPr lang="en-US" sz="1000" dirty="0" smtClean="0">
                <a:hlinkClick r:id="rId4"/>
              </a:rPr>
              <a:t>http://drhaddox.hubpages.com/hub/Andragogy-and-Pedagogy-Defined-and-Compared</a:t>
            </a:r>
            <a:r>
              <a:rPr lang="en-US" sz="1000" dirty="0" smtClean="0"/>
              <a:t> </a:t>
            </a:r>
            <a:endParaRPr lang="ar-SA" sz="1000" dirty="0"/>
          </a:p>
        </p:txBody>
      </p:sp>
      <p:sp>
        <p:nvSpPr>
          <p:cNvPr id="9" name="مستطيل 8"/>
          <p:cNvSpPr/>
          <p:nvPr/>
        </p:nvSpPr>
        <p:spPr>
          <a:xfrm>
            <a:off x="285720" y="5907305"/>
            <a:ext cx="8358246" cy="30777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1400" dirty="0" smtClean="0">
                <a:hlinkClick r:id="rId5"/>
              </a:rPr>
              <a:t>http://www.linkedin.com/groups/Andragogy-1848366?home=&amp;gid=1848366&amp;trk=anet_ug_hm</a:t>
            </a:r>
            <a:r>
              <a:rPr lang="en-US" sz="1400" dirty="0" smtClean="0"/>
              <a:t> </a:t>
            </a:r>
            <a:endParaRPr lang="ar-SA" sz="1400" dirty="0"/>
          </a:p>
        </p:txBody>
      </p:sp>
      <p:sp>
        <p:nvSpPr>
          <p:cNvPr id="11" name="مستطيل 10"/>
          <p:cNvSpPr/>
          <p:nvPr/>
        </p:nvSpPr>
        <p:spPr>
          <a:xfrm>
            <a:off x="642942" y="1192960"/>
            <a:ext cx="8143900" cy="452431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r>
              <a:rPr lang="en-US" sz="2400" b="1" i="1" dirty="0" smtClean="0">
                <a:latin typeface="Times New Roman" pitchFamily="18" charset="0"/>
                <a:cs typeface="Times New Roman" pitchFamily="18" charset="0"/>
              </a:rPr>
              <a:t>According to the article Malcolm Knowles an American practitioner and theorist of adult education, defined </a:t>
            </a:r>
            <a:r>
              <a:rPr lang="en-US" sz="2400" b="1" i="1" dirty="0" err="1" smtClean="0">
                <a:latin typeface="Times New Roman" pitchFamily="18" charset="0"/>
                <a:cs typeface="Times New Roman" pitchFamily="18" charset="0"/>
              </a:rPr>
              <a:t>andragogy</a:t>
            </a:r>
            <a:r>
              <a:rPr lang="en-US" sz="2400" b="1" i="1" dirty="0" smtClean="0">
                <a:latin typeface="Times New Roman" pitchFamily="18" charset="0"/>
                <a:cs typeface="Times New Roman" pitchFamily="18" charset="0"/>
              </a:rPr>
              <a:t> as “the art and science of helping adults learn”.</a:t>
            </a:r>
          </a:p>
          <a:p>
            <a:pPr algn="just" rtl="0"/>
            <a:r>
              <a:rPr lang="en-US" sz="2400" b="1" i="1" dirty="0" smtClean="0">
                <a:latin typeface="Times New Roman" pitchFamily="18" charset="0"/>
                <a:cs typeface="Times New Roman" pitchFamily="18" charset="0"/>
              </a:rPr>
              <a:t>Knowles identified the six principles of adult learning as:</a:t>
            </a:r>
          </a:p>
          <a:p>
            <a:pPr algn="just" rtl="0"/>
            <a:endParaRPr lang="en-US" sz="2400" b="1" i="1" dirty="0" smtClean="0">
              <a:latin typeface="Times New Roman" pitchFamily="18" charset="0"/>
              <a:cs typeface="Times New Roman" pitchFamily="18" charset="0"/>
            </a:endParaRPr>
          </a:p>
          <a:p>
            <a:pPr algn="just" rtl="0">
              <a:buFont typeface="Arial" pitchFamily="34" charset="0"/>
              <a:buChar char="•"/>
            </a:pPr>
            <a:r>
              <a:rPr lang="en-US" sz="2400" b="1" i="1" dirty="0" smtClean="0">
                <a:latin typeface="Times New Roman" pitchFamily="18" charset="0"/>
                <a:cs typeface="Times New Roman" pitchFamily="18" charset="0"/>
              </a:rPr>
              <a:t> Adults are internally motivated and self-directed</a:t>
            </a:r>
          </a:p>
          <a:p>
            <a:pPr algn="just" rtl="0">
              <a:buFont typeface="Arial" pitchFamily="34" charset="0"/>
              <a:buChar char="•"/>
            </a:pPr>
            <a:r>
              <a:rPr lang="en-US" sz="2400" b="1" i="1" dirty="0" smtClean="0">
                <a:latin typeface="Times New Roman" pitchFamily="18" charset="0"/>
                <a:cs typeface="Times New Roman" pitchFamily="18" charset="0"/>
              </a:rPr>
              <a:t> Adults bring life experiences and knowledge to learning experiences</a:t>
            </a:r>
          </a:p>
          <a:p>
            <a:pPr algn="just" rtl="0">
              <a:buFont typeface="Arial" pitchFamily="34" charset="0"/>
              <a:buChar char="•"/>
            </a:pPr>
            <a:r>
              <a:rPr lang="en-US" sz="2400" b="1" i="1" dirty="0" smtClean="0">
                <a:latin typeface="Times New Roman" pitchFamily="18" charset="0"/>
                <a:cs typeface="Times New Roman" pitchFamily="18" charset="0"/>
              </a:rPr>
              <a:t> Adults are goal oriented</a:t>
            </a:r>
          </a:p>
          <a:p>
            <a:pPr algn="just" rtl="0">
              <a:buFont typeface="Arial" pitchFamily="34" charset="0"/>
              <a:buChar char="•"/>
            </a:pPr>
            <a:r>
              <a:rPr lang="en-US" sz="2400" b="1" i="1" dirty="0" smtClean="0">
                <a:latin typeface="Times New Roman" pitchFamily="18" charset="0"/>
                <a:cs typeface="Times New Roman" pitchFamily="18" charset="0"/>
              </a:rPr>
              <a:t> Adults are relevancy oriented</a:t>
            </a:r>
          </a:p>
          <a:p>
            <a:pPr algn="just" rtl="0">
              <a:buFont typeface="Arial" pitchFamily="34" charset="0"/>
              <a:buChar char="•"/>
            </a:pPr>
            <a:r>
              <a:rPr lang="en-US" sz="2400" b="1" i="1" dirty="0" smtClean="0">
                <a:latin typeface="Times New Roman" pitchFamily="18" charset="0"/>
                <a:cs typeface="Times New Roman" pitchFamily="18" charset="0"/>
              </a:rPr>
              <a:t> Adults are practical</a:t>
            </a:r>
          </a:p>
          <a:p>
            <a:pPr algn="just" rtl="0">
              <a:buFont typeface="Arial" pitchFamily="34" charset="0"/>
              <a:buChar char="•"/>
            </a:pPr>
            <a:r>
              <a:rPr lang="en-US" sz="2400" b="1" i="1" dirty="0" smtClean="0">
                <a:latin typeface="Times New Roman" pitchFamily="18" charset="0"/>
                <a:cs typeface="Times New Roman" pitchFamily="18" charset="0"/>
              </a:rPr>
              <a:t> Adult learners like to be respected</a:t>
            </a:r>
          </a:p>
        </p:txBody>
      </p:sp>
      <p:sp>
        <p:nvSpPr>
          <p:cNvPr id="12" name="مستطيل 11"/>
          <p:cNvSpPr/>
          <p:nvPr/>
        </p:nvSpPr>
        <p:spPr>
          <a:xfrm>
            <a:off x="127466" y="5559998"/>
            <a:ext cx="1229824" cy="307777"/>
          </a:xfrm>
          <a:prstGeom prst="rect">
            <a:avLst/>
          </a:prstGeom>
        </p:spPr>
        <p:txBody>
          <a:bodyPr wrap="none">
            <a:spAutoFit/>
          </a:bodyPr>
          <a:lstStyle/>
          <a:p>
            <a:r>
              <a:rPr lang="ar-SA" sz="1400" dirty="0" smtClean="0"/>
              <a:t> </a:t>
            </a:r>
            <a:r>
              <a:rPr lang="en-US" sz="1400" dirty="0" smtClean="0"/>
              <a:t>Johalili2013 </a:t>
            </a:r>
            <a:endParaRPr lang="ar-SA" sz="1400" dirty="0"/>
          </a:p>
        </p:txBody>
      </p:sp>
      <p:sp>
        <p:nvSpPr>
          <p:cNvPr id="13" name="مستطيل 12"/>
          <p:cNvSpPr/>
          <p:nvPr/>
        </p:nvSpPr>
        <p:spPr>
          <a:xfrm>
            <a:off x="357158" y="6286520"/>
            <a:ext cx="3698513" cy="369332"/>
          </a:xfrm>
          <a:prstGeom prst="rect">
            <a:avLst/>
          </a:prstGeom>
        </p:spPr>
        <p:txBody>
          <a:bodyPr wrap="none">
            <a:spAutoFit/>
          </a:bodyPr>
          <a:lstStyle/>
          <a:p>
            <a:r>
              <a:rPr lang="en-US" dirty="0" smtClean="0">
                <a:hlinkClick r:id="rId6"/>
              </a:rPr>
              <a:t>http://www.scoop.it/t/elearning123</a:t>
            </a:r>
            <a:r>
              <a:rPr lang="en-US" dirty="0" smtClean="0"/>
              <a:t> </a:t>
            </a:r>
            <a:endParaRPr lang="ar-SA" dirty="0"/>
          </a:p>
        </p:txBody>
      </p:sp>
      <p:sp>
        <p:nvSpPr>
          <p:cNvPr id="14" name="مستطيل 13"/>
          <p:cNvSpPr/>
          <p:nvPr/>
        </p:nvSpPr>
        <p:spPr>
          <a:xfrm>
            <a:off x="714348" y="357166"/>
            <a:ext cx="7929586"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ar-SA" dirty="0" smtClean="0">
                <a:solidFill>
                  <a:srgbClr val="000000"/>
                </a:solidFill>
                <a:latin typeface="Times New Roman" pitchFamily="18" charset="0"/>
                <a:cs typeface="Times New Roman" pitchFamily="18" charset="0"/>
              </a:rPr>
              <a:t>Knowles, M. (1980). </a:t>
            </a:r>
            <a:r>
              <a:rPr lang="ar-SA" i="1" dirty="0" smtClean="0">
                <a:solidFill>
                  <a:srgbClr val="000000"/>
                </a:solidFill>
                <a:latin typeface="Times New Roman" pitchFamily="18" charset="0"/>
                <a:cs typeface="Times New Roman" pitchFamily="18" charset="0"/>
              </a:rPr>
              <a:t>The Modern Practice of Adult Education: From Pedagogy to Andragogy 2</a:t>
            </a:r>
            <a:r>
              <a:rPr lang="ar-SA" i="1" baseline="30000" dirty="0" smtClean="0">
                <a:solidFill>
                  <a:srgbClr val="000000"/>
                </a:solidFill>
                <a:latin typeface="Times New Roman" pitchFamily="18" charset="0"/>
                <a:cs typeface="Times New Roman" pitchFamily="18" charset="0"/>
              </a:rPr>
              <a:t>nd</a:t>
            </a:r>
            <a:r>
              <a:rPr lang="ar-SA" i="1" dirty="0" smtClean="0">
                <a:solidFill>
                  <a:srgbClr val="000000"/>
                </a:solidFill>
                <a:latin typeface="Times New Roman" pitchFamily="18" charset="0"/>
                <a:cs typeface="Times New Roman" pitchFamily="18" charset="0"/>
              </a:rPr>
              <a:t> ed</a:t>
            </a:r>
            <a:r>
              <a:rPr lang="ar-SA" dirty="0" smtClean="0">
                <a:solidFill>
                  <a:srgbClr val="000000"/>
                </a:solidFill>
                <a:latin typeface="Times New Roman" pitchFamily="18" charset="0"/>
                <a:cs typeface="Times New Roman" pitchFamily="18" charset="0"/>
              </a:rPr>
              <a:t>. New York: Association Press</a:t>
            </a:r>
            <a:endParaRPr lang="ar-SA" dirty="0"/>
          </a:p>
        </p:txBody>
      </p:sp>
    </p:spTree>
  </p:cSld>
  <p:clrMapOvr>
    <a:masterClrMapping/>
  </p:clrMapOvr>
  <p:transition>
    <p:push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65</a:t>
            </a:fld>
            <a:endParaRPr lang="en-US"/>
          </a:p>
        </p:txBody>
      </p:sp>
      <p:sp>
        <p:nvSpPr>
          <p:cNvPr id="7" name="مستطيل 6"/>
          <p:cNvSpPr/>
          <p:nvPr/>
        </p:nvSpPr>
        <p:spPr>
          <a:xfrm>
            <a:off x="500034" y="980728"/>
            <a:ext cx="8286808" cy="541071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r>
              <a:rPr lang="en-US" sz="2400" dirty="0" smtClean="0">
                <a:solidFill>
                  <a:schemeClr val="bg1"/>
                </a:solidFill>
              </a:rPr>
              <a:t>Aim is to work with clients in order to help them to identify what they want to know about and take action on and make their </a:t>
            </a:r>
            <a:r>
              <a:rPr lang="en-US" sz="2400" i="1" dirty="0" smtClean="0">
                <a:solidFill>
                  <a:schemeClr val="bg1"/>
                </a:solidFill>
              </a:rPr>
              <a:t>own decisions </a:t>
            </a:r>
            <a:r>
              <a:rPr lang="en-US" sz="2400" dirty="0" smtClean="0">
                <a:solidFill>
                  <a:schemeClr val="bg1"/>
                </a:solidFill>
              </a:rPr>
              <a:t>and choices according to their </a:t>
            </a:r>
            <a:r>
              <a:rPr lang="en-US" sz="2400" i="1" dirty="0" smtClean="0">
                <a:solidFill>
                  <a:schemeClr val="bg1"/>
                </a:solidFill>
              </a:rPr>
              <a:t>own interest and values</a:t>
            </a:r>
          </a:p>
          <a:p>
            <a:pPr algn="just" rtl="0"/>
            <a:endParaRPr lang="en-US" sz="2400" dirty="0" smtClean="0">
              <a:solidFill>
                <a:schemeClr val="bg1"/>
              </a:solidFill>
            </a:endParaRPr>
          </a:p>
          <a:p>
            <a:pPr algn="just" rtl="0"/>
            <a:r>
              <a:rPr lang="en-US" sz="2400" i="1" dirty="0" smtClean="0">
                <a:solidFill>
                  <a:schemeClr val="bg1"/>
                </a:solidFill>
              </a:rPr>
              <a:t>Health promoter’s role is to act as a facilitator in helping people to identify their own concerns and gain the knowledge and skills they require to make  things happen</a:t>
            </a:r>
          </a:p>
          <a:p>
            <a:pPr algn="just" rtl="0"/>
            <a:endParaRPr lang="en-US" sz="2400" i="1" dirty="0" smtClean="0">
              <a:solidFill>
                <a:schemeClr val="bg1"/>
              </a:solidFill>
            </a:endParaRPr>
          </a:p>
          <a:p>
            <a:pPr algn="just" rtl="0">
              <a:lnSpc>
                <a:spcPct val="90000"/>
              </a:lnSpc>
            </a:pPr>
            <a:r>
              <a:rPr lang="en-US" sz="2400" i="1" dirty="0" smtClean="0">
                <a:solidFill>
                  <a:schemeClr val="bg1"/>
                </a:solidFill>
              </a:rPr>
              <a:t>Self-empowerment of the client is seen as central to this amazing approach </a:t>
            </a:r>
          </a:p>
          <a:p>
            <a:pPr algn="just" rtl="0">
              <a:lnSpc>
                <a:spcPct val="90000"/>
              </a:lnSpc>
            </a:pPr>
            <a:endParaRPr lang="en-US" sz="2400" i="1" dirty="0" smtClean="0">
              <a:solidFill>
                <a:schemeClr val="bg1"/>
              </a:solidFill>
            </a:endParaRPr>
          </a:p>
          <a:p>
            <a:pPr algn="just" rtl="0">
              <a:lnSpc>
                <a:spcPct val="90000"/>
              </a:lnSpc>
            </a:pPr>
            <a:r>
              <a:rPr lang="en-US" sz="2400" i="1" dirty="0" smtClean="0">
                <a:solidFill>
                  <a:schemeClr val="bg1"/>
                </a:solidFill>
              </a:rPr>
              <a:t>Clients are valued as equal who have knowledge, skills and abilities to contribute, and who have an absolute right to control their own health destinies</a:t>
            </a:r>
          </a:p>
        </p:txBody>
      </p:sp>
      <p:sp>
        <p:nvSpPr>
          <p:cNvPr id="8" name="مستطيل 7"/>
          <p:cNvSpPr/>
          <p:nvPr/>
        </p:nvSpPr>
        <p:spPr>
          <a:xfrm>
            <a:off x="743450" y="251356"/>
            <a:ext cx="7500958"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buFontTx/>
              <a:buNone/>
            </a:pPr>
            <a:r>
              <a:rPr lang="en-US" b="1" dirty="0" smtClean="0">
                <a:solidFill>
                  <a:srgbClr val="FF00FF"/>
                </a:solidFill>
              </a:rPr>
              <a:t>THE CLIENT-CENTRED APPROACH (The Real EMPOWERMENT)</a:t>
            </a:r>
            <a:endParaRPr lang="en-US" dirty="0" smtClean="0">
              <a:solidFill>
                <a:schemeClr val="bg1"/>
              </a:solidFill>
            </a:endParaRPr>
          </a:p>
        </p:txBody>
      </p:sp>
    </p:spTree>
  </p:cSld>
  <p:clrMapOvr>
    <a:masterClrMapping/>
  </p:clrMapOvr>
  <p:transition>
    <p:push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rrowheads="1"/>
          </p:cNvSpPr>
          <p:nvPr>
            <p:ph type="title"/>
          </p:nvPr>
        </p:nvSpPr>
        <p:spPr>
          <a:xfrm>
            <a:off x="285721" y="1714488"/>
            <a:ext cx="3214709" cy="428628"/>
          </a:xfrm>
        </p:spPr>
        <p:style>
          <a:lnRef idx="2">
            <a:schemeClr val="dk1">
              <a:shade val="50000"/>
            </a:schemeClr>
          </a:lnRef>
          <a:fillRef idx="1">
            <a:schemeClr val="dk1"/>
          </a:fillRef>
          <a:effectRef idx="0">
            <a:schemeClr val="dk1"/>
          </a:effectRef>
          <a:fontRef idx="minor">
            <a:schemeClr val="lt1"/>
          </a:fontRef>
        </p:style>
        <p:txBody>
          <a:bodyPr/>
          <a:lstStyle/>
          <a:p>
            <a:pPr algn="just" rtl="0"/>
            <a:r>
              <a:rPr lang="en-US" sz="2000" dirty="0" smtClean="0"/>
              <a:t>Client Participation </a:t>
            </a:r>
            <a:endParaRPr lang="en-GB" sz="2000" dirty="0"/>
          </a:p>
        </p:txBody>
      </p:sp>
      <p:sp>
        <p:nvSpPr>
          <p:cNvPr id="54275" name="Rectangle 3"/>
          <p:cNvSpPr>
            <a:spLocks noGrp="1" noChangeArrowheads="1"/>
          </p:cNvSpPr>
          <p:nvPr>
            <p:ph type="body" idx="1"/>
          </p:nvPr>
        </p:nvSpPr>
        <p:spPr>
          <a:xfrm>
            <a:off x="428596" y="2285992"/>
            <a:ext cx="8221664" cy="4143404"/>
          </a:xfrm>
        </p:spPr>
        <p:style>
          <a:lnRef idx="2">
            <a:schemeClr val="dk1"/>
          </a:lnRef>
          <a:fillRef idx="1">
            <a:schemeClr val="lt1"/>
          </a:fillRef>
          <a:effectRef idx="0">
            <a:schemeClr val="dk1"/>
          </a:effectRef>
          <a:fontRef idx="minor">
            <a:schemeClr val="dk1"/>
          </a:fontRef>
        </p:style>
        <p:txBody>
          <a:bodyPr/>
          <a:lstStyle/>
          <a:p>
            <a:pPr algn="just" rtl="0"/>
            <a:r>
              <a:rPr lang="en-US" sz="2000" dirty="0">
                <a:latin typeface="Times New Roman" pitchFamily="18" charset="0"/>
                <a:cs typeface="Times New Roman" pitchFamily="18" charset="0"/>
              </a:rPr>
              <a:t>The degree of participation in the </a:t>
            </a:r>
            <a:r>
              <a:rPr lang="en-US" sz="2000" dirty="0" smtClean="0">
                <a:latin typeface="Times New Roman" pitchFamily="18" charset="0"/>
                <a:cs typeface="Times New Roman" pitchFamily="18" charset="0"/>
              </a:rPr>
              <a:t>HE process </a:t>
            </a:r>
            <a:r>
              <a:rPr lang="en-US" sz="2000" dirty="0">
                <a:latin typeface="Times New Roman" pitchFamily="18" charset="0"/>
                <a:cs typeface="Times New Roman" pitchFamily="18" charset="0"/>
              </a:rPr>
              <a:t>directly influences the amount of learning.</a:t>
            </a:r>
            <a:r>
              <a:rPr lang="en-US" sz="2000" b="1" dirty="0">
                <a:latin typeface="Times New Roman" pitchFamily="18" charset="0"/>
                <a:cs typeface="Times New Roman" pitchFamily="18" charset="0"/>
              </a:rPr>
              <a:t>  </a:t>
            </a:r>
            <a:endParaRPr lang="en-US" sz="2000" dirty="0">
              <a:latin typeface="Times New Roman" pitchFamily="18" charset="0"/>
              <a:cs typeface="Times New Roman" pitchFamily="18" charset="0"/>
            </a:endParaRPr>
          </a:p>
          <a:p>
            <a:pPr algn="just" rtl="0"/>
            <a:r>
              <a:rPr lang="en-US" sz="2000" dirty="0">
                <a:latin typeface="Times New Roman" pitchFamily="18" charset="0"/>
                <a:cs typeface="Times New Roman" pitchFamily="18" charset="0"/>
              </a:rPr>
              <a:t>When the </a:t>
            </a:r>
            <a:r>
              <a:rPr lang="en-US" sz="2000" dirty="0" smtClean="0">
                <a:latin typeface="Times New Roman" pitchFamily="18" charset="0"/>
                <a:cs typeface="Times New Roman" pitchFamily="18" charset="0"/>
              </a:rPr>
              <a:t>HE works </a:t>
            </a:r>
            <a:r>
              <a:rPr lang="en-US" sz="2000" dirty="0">
                <a:latin typeface="Times New Roman" pitchFamily="18" charset="0"/>
                <a:cs typeface="Times New Roman" pitchFamily="18" charset="0"/>
              </a:rPr>
              <a:t>with clients in a learning context, one of the first question to discuss </a:t>
            </a:r>
            <a:r>
              <a:rPr lang="en-US" sz="2000" dirty="0" smtClean="0">
                <a:latin typeface="Times New Roman" pitchFamily="18" charset="0"/>
                <a:cs typeface="Times New Roman" pitchFamily="18" charset="0"/>
              </a:rPr>
              <a:t>is “</a:t>
            </a:r>
            <a:r>
              <a:rPr lang="en-US" sz="2000" i="1" dirty="0" smtClean="0">
                <a:latin typeface="Times New Roman" pitchFamily="18" charset="0"/>
                <a:cs typeface="Times New Roman" pitchFamily="18" charset="0"/>
              </a:rPr>
              <a:t>What </a:t>
            </a:r>
            <a:r>
              <a:rPr lang="en-US" sz="2000" i="1" dirty="0">
                <a:latin typeface="Times New Roman" pitchFamily="18" charset="0"/>
                <a:cs typeface="Times New Roman" pitchFamily="18" charset="0"/>
              </a:rPr>
              <a:t>does the client wants to learn</a:t>
            </a:r>
            <a:r>
              <a:rPr lang="en-US" sz="2000" dirty="0" smtClean="0">
                <a:latin typeface="Times New Roman" pitchFamily="18" charset="0"/>
                <a:cs typeface="Times New Roman" pitchFamily="18" charset="0"/>
              </a:rPr>
              <a:t>?”  </a:t>
            </a:r>
          </a:p>
          <a:p>
            <a:pPr algn="just" rtl="0"/>
            <a:r>
              <a:rPr lang="en-US" sz="2000" dirty="0" smtClean="0">
                <a:latin typeface="Times New Roman" pitchFamily="18" charset="0"/>
                <a:cs typeface="Times New Roman" pitchFamily="18" charset="0"/>
              </a:rPr>
              <a:t>The amount of learning is directly preoperational to the learner's involvement </a:t>
            </a:r>
            <a:r>
              <a:rPr lang="en-US" sz="2000" i="1" dirty="0" smtClean="0">
                <a:latin typeface="Times New Roman" pitchFamily="18" charset="0"/>
                <a:cs typeface="Times New Roman" pitchFamily="18" charset="0"/>
              </a:rPr>
              <a:t>– the more involvement the more quality of learning” </a:t>
            </a:r>
            <a:r>
              <a:rPr lang="en-US" sz="2000" dirty="0" smtClean="0">
                <a:latin typeface="Times New Roman" pitchFamily="18" charset="0"/>
                <a:cs typeface="Times New Roman" pitchFamily="18" charset="0"/>
              </a:rPr>
              <a:t> </a:t>
            </a:r>
          </a:p>
          <a:p>
            <a:pPr algn="just" rtl="0">
              <a:buNone/>
            </a:pPr>
            <a:endParaRPr lang="en-US" sz="1000" dirty="0" smtClean="0">
              <a:latin typeface="Times New Roman" pitchFamily="18" charset="0"/>
              <a:cs typeface="Times New Roman" pitchFamily="18" charset="0"/>
            </a:endParaRPr>
          </a:p>
          <a:p>
            <a:pPr algn="just" rtl="0">
              <a:buNone/>
            </a:pPr>
            <a:r>
              <a:rPr lang="en-US" sz="2000" dirty="0" smtClean="0">
                <a:latin typeface="Times New Roman" pitchFamily="18" charset="0"/>
                <a:cs typeface="Times New Roman" pitchFamily="18" charset="0"/>
              </a:rPr>
              <a:t>	For example, a group of senior citizens “old ages” attended a class on nutrition and aging, yet made few changes in eating patterns. </a:t>
            </a:r>
            <a:r>
              <a:rPr lang="en-US" sz="2000" i="1" dirty="0" smtClean="0">
                <a:latin typeface="Times New Roman" pitchFamily="18" charset="0"/>
                <a:cs typeface="Times New Roman" pitchFamily="18" charset="0"/>
              </a:rPr>
              <a:t>It was not until the members became actively involved in the class, encouraged by the HE to present problems and solutions for food purchasing and preparation on limited budget, that any significant behavioral changes occurred</a:t>
            </a:r>
            <a:r>
              <a:rPr lang="en-US" sz="2000" dirty="0" smtClean="0">
                <a:latin typeface="Times New Roman" pitchFamily="18" charset="0"/>
                <a:cs typeface="Times New Roman" pitchFamily="18" charset="0"/>
              </a:rPr>
              <a:t>.</a:t>
            </a:r>
            <a:endParaRPr lang="en-GB" sz="2000" dirty="0" smtClean="0">
              <a:latin typeface="Times New Roman" pitchFamily="18" charset="0"/>
              <a:cs typeface="Times New Roman" pitchFamily="18" charset="0"/>
            </a:endParaRPr>
          </a:p>
          <a:p>
            <a:pPr algn="just" rtl="0"/>
            <a:endParaRPr lang="en-GB" sz="2000" dirty="0" smtClean="0">
              <a:latin typeface="Times New Roman" pitchFamily="18" charset="0"/>
              <a:cs typeface="Times New Roman" pitchFamily="18" charset="0"/>
            </a:endParaRPr>
          </a:p>
        </p:txBody>
      </p:sp>
      <p:sp>
        <p:nvSpPr>
          <p:cNvPr id="4" name="مستطيل 3"/>
          <p:cNvSpPr/>
          <p:nvPr/>
        </p:nvSpPr>
        <p:spPr>
          <a:xfrm>
            <a:off x="285720" y="785794"/>
            <a:ext cx="8501122" cy="707886"/>
          </a:xfrm>
          <a:prstGeom prst="rect">
            <a:avLst/>
          </a:prstGeom>
        </p:spPr>
        <p:txBody>
          <a:bodyPr wrap="square">
            <a:spAutoFit/>
          </a:bodyPr>
          <a:lstStyle/>
          <a:p>
            <a:pPr algn="just" rtl="0"/>
            <a:r>
              <a:rPr lang="en-US" sz="2000" i="1" dirty="0" smtClean="0"/>
              <a:t>Participatory Learning is a new non formal Adult learning, your role just a facilitator to promote, help and support  </a:t>
            </a:r>
          </a:p>
        </p:txBody>
      </p:sp>
      <p:sp>
        <p:nvSpPr>
          <p:cNvPr id="5" name="مستطيل 4"/>
          <p:cNvSpPr/>
          <p:nvPr/>
        </p:nvSpPr>
        <p:spPr>
          <a:xfrm>
            <a:off x="2571736" y="214290"/>
            <a:ext cx="4248824" cy="400110"/>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2000" dirty="0" smtClean="0">
                <a:latin typeface="+mj-lt"/>
              </a:rPr>
              <a:t>Participatory Learning</a:t>
            </a:r>
            <a:endParaRPr lang="ar-SA" sz="2000" dirty="0">
              <a:latin typeface="+mj-lt"/>
            </a:endParaRPr>
          </a:p>
        </p:txBody>
      </p:sp>
      <p:sp>
        <p:nvSpPr>
          <p:cNvPr id="6" name="مستطيل 5"/>
          <p:cNvSpPr/>
          <p:nvPr/>
        </p:nvSpPr>
        <p:spPr>
          <a:xfrm>
            <a:off x="857224" y="6488668"/>
            <a:ext cx="7500990" cy="369332"/>
          </a:xfrm>
          <a:prstGeom prst="rect">
            <a:avLst/>
          </a:prstGeom>
        </p:spPr>
        <p:txBody>
          <a:bodyPr wrap="square">
            <a:spAutoFit/>
          </a:bodyPr>
          <a:lstStyle/>
          <a:p>
            <a:pPr algn="ctr"/>
            <a:r>
              <a:rPr lang="en-US" dirty="0" smtClean="0"/>
              <a:t>http://www2.unescobkk.org/elib/publications/nonformal/M4.pdf</a:t>
            </a:r>
            <a:endParaRPr lang="ar-SA" dirty="0"/>
          </a:p>
        </p:txBody>
      </p:sp>
      <p:sp>
        <p:nvSpPr>
          <p:cNvPr id="7" name="عنصر نائب للتاريخ 6"/>
          <p:cNvSpPr>
            <a:spLocks noGrp="1"/>
          </p:cNvSpPr>
          <p:nvPr>
            <p:ph type="dt" sz="half" idx="10"/>
          </p:nvPr>
        </p:nvSpPr>
        <p:spPr/>
        <p:txBody>
          <a:bodyPr/>
          <a:lstStyle/>
          <a:p>
            <a:pPr>
              <a:defRPr/>
            </a:pPr>
            <a:r>
              <a:rPr lang="ar-SA" smtClean="0"/>
              <a:t>JohaliMoHE2017</a:t>
            </a:r>
            <a:endParaRPr lang="en-US"/>
          </a:p>
        </p:txBody>
      </p:sp>
      <p:sp>
        <p:nvSpPr>
          <p:cNvPr id="8" name="عنصر نائب لرقم الشريحة 7"/>
          <p:cNvSpPr>
            <a:spLocks noGrp="1"/>
          </p:cNvSpPr>
          <p:nvPr>
            <p:ph type="sldNum" sz="quarter" idx="12"/>
          </p:nvPr>
        </p:nvSpPr>
        <p:spPr/>
        <p:txBody>
          <a:bodyPr/>
          <a:lstStyle/>
          <a:p>
            <a:pPr>
              <a:defRPr/>
            </a:pPr>
            <a:fld id="{978C93D2-0CD3-44E6-B74B-98515F7048D2}" type="slidenum">
              <a:rPr lang="ar-SA" smtClean="0"/>
              <a:pPr>
                <a:defRPr/>
              </a:pPr>
              <a:t>66</a:t>
            </a:fld>
            <a:endParaRPr lang="en-US"/>
          </a:p>
        </p:txBody>
      </p:sp>
      <p:sp>
        <p:nvSpPr>
          <p:cNvPr id="9" name="عنصر نائب للتذييل 8"/>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3037820" y="130710"/>
            <a:ext cx="3034357"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dirty="0" smtClean="0">
                <a:latin typeface="+mj-lt"/>
              </a:rPr>
              <a:t>Participatory Learning</a:t>
            </a:r>
            <a:endParaRPr lang="ar-SA" dirty="0">
              <a:latin typeface="+mj-lt"/>
            </a:endParaRPr>
          </a:p>
        </p:txBody>
      </p:sp>
      <p:sp>
        <p:nvSpPr>
          <p:cNvPr id="8" name="مستطيل 7"/>
          <p:cNvSpPr/>
          <p:nvPr/>
        </p:nvSpPr>
        <p:spPr>
          <a:xfrm>
            <a:off x="357158" y="857232"/>
            <a:ext cx="8501122" cy="560153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sz="2000" b="1" i="1" dirty="0" smtClean="0"/>
              <a:t>The purpose of this exercise is to see ourselves as learners before discussing how to help learners learn</a:t>
            </a:r>
            <a:r>
              <a:rPr lang="en-US" sz="2000" dirty="0" smtClean="0"/>
              <a:t>.</a:t>
            </a:r>
          </a:p>
          <a:p>
            <a:pPr algn="ctr" rtl="0"/>
            <a:r>
              <a:rPr lang="en-US" sz="2000" dirty="0" smtClean="0"/>
              <a:t>========</a:t>
            </a:r>
          </a:p>
          <a:p>
            <a:pPr algn="l" rtl="0"/>
            <a:r>
              <a:rPr lang="en-US" sz="2000" dirty="0" smtClean="0"/>
              <a:t>This exercise reminds us that:</a:t>
            </a:r>
          </a:p>
          <a:p>
            <a:pPr algn="l" rtl="0"/>
            <a:r>
              <a:rPr lang="en-US" sz="2000" dirty="0" smtClean="0"/>
              <a:t>Everybody has his or her </a:t>
            </a:r>
            <a:r>
              <a:rPr lang="en-US" sz="2000" b="1" dirty="0" smtClean="0"/>
              <a:t>own learning habits ?</a:t>
            </a:r>
          </a:p>
          <a:p>
            <a:pPr algn="l" rtl="0">
              <a:buFontTx/>
              <a:buChar char="-"/>
            </a:pPr>
            <a:r>
              <a:rPr lang="en-US" sz="2000" dirty="0" smtClean="0"/>
              <a:t>Some people learn </a:t>
            </a:r>
            <a:r>
              <a:rPr lang="en-US" sz="2000" b="1" i="1" dirty="0" smtClean="0"/>
              <a:t>fast with books ?</a:t>
            </a:r>
          </a:p>
          <a:p>
            <a:pPr algn="l" rtl="0">
              <a:buFontTx/>
              <a:buChar char="-"/>
            </a:pPr>
            <a:r>
              <a:rPr lang="en-US" sz="2000" b="1" i="1" dirty="0" smtClean="0"/>
              <a:t> Others learn better from friends or TV Or  Programs; Internet</a:t>
            </a:r>
            <a:r>
              <a:rPr lang="en-US" sz="2000" dirty="0" smtClean="0"/>
              <a:t>…..etc.?</a:t>
            </a:r>
          </a:p>
          <a:p>
            <a:pPr algn="l" rtl="0">
              <a:buFontTx/>
              <a:buChar char="-"/>
            </a:pPr>
            <a:r>
              <a:rPr lang="en-US" sz="2000" i="1" dirty="0" smtClean="0"/>
              <a:t>May enjoy learning through </a:t>
            </a:r>
            <a:r>
              <a:rPr lang="en-US" sz="2000" b="1" i="1" dirty="0" smtClean="0"/>
              <a:t>group work and your friends </a:t>
            </a:r>
            <a:r>
              <a:rPr lang="en-US" sz="2000" dirty="0" smtClean="0"/>
              <a:t>(True ?) </a:t>
            </a:r>
          </a:p>
          <a:p>
            <a:pPr algn="l" rtl="0">
              <a:buFontTx/>
              <a:buChar char="-"/>
            </a:pPr>
            <a:r>
              <a:rPr lang="en-US" sz="2000" dirty="0" smtClean="0"/>
              <a:t>You may </a:t>
            </a:r>
            <a:r>
              <a:rPr lang="en-US" sz="2000" b="1" i="1" dirty="0" smtClean="0"/>
              <a:t>prefer learning through real demonstrations</a:t>
            </a:r>
            <a:r>
              <a:rPr lang="en-US" sz="2000" dirty="0" smtClean="0"/>
              <a:t>, when you compare your experience with others ..</a:t>
            </a:r>
          </a:p>
          <a:p>
            <a:pPr algn="l" rtl="0">
              <a:buFontTx/>
              <a:buChar char="-"/>
            </a:pPr>
            <a:r>
              <a:rPr lang="en-US" sz="2000" dirty="0" smtClean="0"/>
              <a:t>You find </a:t>
            </a:r>
            <a:r>
              <a:rPr lang="en-US" sz="2000" b="1" i="1" dirty="0" smtClean="0"/>
              <a:t>that different people have different learning habits- </a:t>
            </a:r>
            <a:r>
              <a:rPr lang="en-US" sz="2000" dirty="0" smtClean="0"/>
              <a:t>Each of our learners is different ( True ?)  </a:t>
            </a:r>
          </a:p>
          <a:p>
            <a:pPr algn="l" rtl="0"/>
            <a:endParaRPr lang="en-US" sz="2000" dirty="0" smtClean="0"/>
          </a:p>
          <a:p>
            <a:pPr algn="l" rtl="0"/>
            <a:r>
              <a:rPr lang="en-US" sz="2000" i="1" dirty="0" smtClean="0"/>
              <a:t>We have to keep this in mind and develop flexible teaching-learning methods.</a:t>
            </a:r>
            <a:r>
              <a:rPr lang="en-US" sz="2000" b="1" i="1" dirty="0" smtClean="0"/>
              <a:t> There is no single best way, Are we facilitators ?, Do we need to find the best ones for our own centre ?</a:t>
            </a:r>
          </a:p>
          <a:p>
            <a:pPr algn="l" rtl="0"/>
            <a:endParaRPr lang="ar-SA" sz="2000" dirty="0"/>
          </a:p>
        </p:txBody>
      </p:sp>
      <p:sp>
        <p:nvSpPr>
          <p:cNvPr id="9" name="مستطيل 8"/>
          <p:cNvSpPr/>
          <p:nvPr/>
        </p:nvSpPr>
        <p:spPr>
          <a:xfrm>
            <a:off x="2143108" y="500042"/>
            <a:ext cx="4963859"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lgn="l" rtl="0"/>
            <a:r>
              <a:rPr lang="en-US" dirty="0" smtClean="0"/>
              <a:t>What – How Do We Learn – Group Exercise  ?</a:t>
            </a:r>
          </a:p>
        </p:txBody>
      </p:sp>
      <p:sp>
        <p:nvSpPr>
          <p:cNvPr id="10" name="مستطيل 9"/>
          <p:cNvSpPr/>
          <p:nvPr/>
        </p:nvSpPr>
        <p:spPr>
          <a:xfrm>
            <a:off x="571472" y="6162280"/>
            <a:ext cx="8286808" cy="338554"/>
          </a:xfrm>
          <a:prstGeom prst="rect">
            <a:avLst/>
          </a:prstGeom>
        </p:spPr>
        <p:txBody>
          <a:bodyPr wrap="square">
            <a:spAutoFit/>
          </a:bodyPr>
          <a:lstStyle/>
          <a:p>
            <a:pPr algn="l" rtl="0" eaLnBrk="1" hangingPunct="1">
              <a:lnSpc>
                <a:spcPct val="80000"/>
              </a:lnSpc>
            </a:pPr>
            <a:r>
              <a:rPr lang="en-GB" sz="1000" dirty="0" smtClean="0"/>
              <a:t>Chambers, R. (1993) Treading more carefully: participatory rural appraisal – past , present and future. </a:t>
            </a:r>
            <a:r>
              <a:rPr lang="en-GB" sz="1000" u="sng" dirty="0" smtClean="0"/>
              <a:t>New Ground</a:t>
            </a:r>
            <a:r>
              <a:rPr lang="en-GB" sz="1000" dirty="0" smtClean="0"/>
              <a:t> 13, 12-13. Hart R (1996) </a:t>
            </a:r>
            <a:r>
              <a:rPr lang="en-GB" sz="1000" i="1" dirty="0" smtClean="0"/>
              <a:t>Children’s Participation: The Theory and practice of Involving Young Citizens In Community Development and Environmental Care</a:t>
            </a:r>
            <a:r>
              <a:rPr lang="en-GB" sz="1000" dirty="0" smtClean="0"/>
              <a:t>, UNICEF</a:t>
            </a:r>
          </a:p>
        </p:txBody>
      </p:sp>
      <p:sp>
        <p:nvSpPr>
          <p:cNvPr id="6" name="عنصر نائب للتاريخ 5"/>
          <p:cNvSpPr>
            <a:spLocks noGrp="1"/>
          </p:cNvSpPr>
          <p:nvPr>
            <p:ph type="dt" sz="half" idx="10"/>
          </p:nvPr>
        </p:nvSpPr>
        <p:spPr>
          <a:xfrm>
            <a:off x="785786" y="6530977"/>
            <a:ext cx="1901825" cy="255609"/>
          </a:xfrm>
        </p:spPr>
        <p:txBody>
          <a:bodyPr/>
          <a:lstStyle/>
          <a:p>
            <a:pPr>
              <a:defRPr/>
            </a:pPr>
            <a:r>
              <a:rPr lang="ar-SA" smtClean="0"/>
              <a:t>JohaliMoHE2017</a:t>
            </a:r>
            <a:endParaRPr lang="en-US" dirty="0"/>
          </a:p>
        </p:txBody>
      </p:sp>
      <p:sp>
        <p:nvSpPr>
          <p:cNvPr id="7" name="عنصر نائب لرقم الشريحة 6"/>
          <p:cNvSpPr>
            <a:spLocks noGrp="1"/>
          </p:cNvSpPr>
          <p:nvPr>
            <p:ph type="sldNum" sz="quarter" idx="12"/>
          </p:nvPr>
        </p:nvSpPr>
        <p:spPr/>
        <p:txBody>
          <a:bodyPr/>
          <a:lstStyle/>
          <a:p>
            <a:pPr>
              <a:defRPr/>
            </a:pPr>
            <a:fld id="{978C93D2-0CD3-44E6-B74B-98515F7048D2}" type="slidenum">
              <a:rPr lang="ar-SA" smtClean="0"/>
              <a:pPr>
                <a:defRPr/>
              </a:pPr>
              <a:t>67</a:t>
            </a:fld>
            <a:endParaRPr lang="en-US"/>
          </a:p>
        </p:txBody>
      </p:sp>
      <p:sp>
        <p:nvSpPr>
          <p:cNvPr id="11" name="عنصر نائب للتذييل 10"/>
          <p:cNvSpPr>
            <a:spLocks noGrp="1"/>
          </p:cNvSpPr>
          <p:nvPr>
            <p:ph type="ftr" sz="quarter" idx="11"/>
          </p:nvPr>
        </p:nvSpPr>
        <p:spPr>
          <a:xfrm>
            <a:off x="3357554" y="6602415"/>
            <a:ext cx="2895600" cy="255609"/>
          </a:xfrm>
        </p:spPr>
        <p:txBody>
          <a:bodyPr/>
          <a:lstStyle/>
          <a:p>
            <a:pPr>
              <a:defRPr/>
            </a:pPr>
            <a:r>
              <a:rPr lang="en-US" smtClean="0"/>
              <a:t>CHS385</a:t>
            </a:r>
            <a:endParaRPr lang="en-US" dirty="0"/>
          </a:p>
        </p:txBody>
      </p:sp>
    </p:spTree>
  </p:cSld>
  <p:clrMapOvr>
    <a:masterClrMapping/>
  </p:clrMapOvr>
  <p:transition>
    <p:push dir="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72230" y="161488"/>
            <a:ext cx="2713820" cy="338554"/>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sz="1600" dirty="0" smtClean="0">
                <a:latin typeface="+mj-lt"/>
              </a:rPr>
              <a:t>Participatory Learning</a:t>
            </a:r>
            <a:endParaRPr lang="ar-SA" sz="1600" dirty="0">
              <a:latin typeface="+mj-lt"/>
            </a:endParaRPr>
          </a:p>
        </p:txBody>
      </p:sp>
      <p:sp>
        <p:nvSpPr>
          <p:cNvPr id="9" name="مستطيل 8"/>
          <p:cNvSpPr/>
          <p:nvPr/>
        </p:nvSpPr>
        <p:spPr>
          <a:xfrm>
            <a:off x="3137674" y="71414"/>
            <a:ext cx="5149102" cy="307777"/>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lgn="l" rtl="0"/>
            <a:r>
              <a:rPr lang="en-US" sz="1400" dirty="0" smtClean="0"/>
              <a:t>Why; What – How Do We Learn – Group Exercise  &amp; Games ?</a:t>
            </a:r>
          </a:p>
        </p:txBody>
      </p:sp>
      <p:sp>
        <p:nvSpPr>
          <p:cNvPr id="6" name="مستطيل 5"/>
          <p:cNvSpPr/>
          <p:nvPr/>
        </p:nvSpPr>
        <p:spPr>
          <a:xfrm>
            <a:off x="106778" y="566092"/>
            <a:ext cx="8929718" cy="6463308"/>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l" rtl="0"/>
            <a:r>
              <a:rPr lang="en-US" dirty="0" smtClean="0">
                <a:latin typeface="Times New Roman" pitchFamily="18" charset="0"/>
                <a:cs typeface="Times New Roman" pitchFamily="18" charset="0"/>
              </a:rPr>
              <a:t>What environment can we create for better learning?</a:t>
            </a:r>
          </a:p>
          <a:p>
            <a:pPr algn="l" rtl="0"/>
            <a:r>
              <a:rPr lang="en-US" b="1" dirty="0" smtClean="0">
                <a:latin typeface="Times New Roman" pitchFamily="18" charset="0"/>
                <a:cs typeface="Times New Roman" pitchFamily="18" charset="0"/>
              </a:rPr>
              <a:t>Exercise 1 </a:t>
            </a:r>
          </a:p>
          <a:p>
            <a:pPr algn="l" rtl="0"/>
            <a:r>
              <a:rPr lang="en-US" dirty="0" smtClean="0">
                <a:latin typeface="Times New Roman" pitchFamily="18" charset="0"/>
                <a:cs typeface="Times New Roman" pitchFamily="18" charset="0"/>
              </a:rPr>
              <a:t>Please draw a sketch of your literacy class setting – doorway (s), windows,</a:t>
            </a:r>
          </a:p>
          <a:p>
            <a:pPr algn="l" rtl="0"/>
            <a:r>
              <a:rPr lang="en-US" dirty="0" smtClean="0">
                <a:latin typeface="Times New Roman" pitchFamily="18" charset="0"/>
                <a:cs typeface="Times New Roman" pitchFamily="18" charset="0"/>
              </a:rPr>
              <a:t>desks, chairs, blackboard, etc.</a:t>
            </a:r>
          </a:p>
          <a:p>
            <a:pPr algn="just" rtl="0"/>
            <a:endParaRPr lang="en-US" b="1" dirty="0" smtClean="0">
              <a:latin typeface="Times New Roman" pitchFamily="18" charset="0"/>
              <a:cs typeface="Times New Roman" pitchFamily="18" charset="0"/>
            </a:endParaRPr>
          </a:p>
          <a:p>
            <a:pPr algn="just" rtl="0"/>
            <a:r>
              <a:rPr lang="en-US" dirty="0" smtClean="0">
                <a:latin typeface="Times New Roman" pitchFamily="18" charset="0"/>
                <a:cs typeface="Times New Roman" pitchFamily="18" charset="0"/>
              </a:rPr>
              <a:t>We can think about a good environment in two ways:</a:t>
            </a:r>
          </a:p>
          <a:p>
            <a:pPr algn="just" rtl="0"/>
            <a:r>
              <a:rPr lang="en-US" b="1" dirty="0" smtClean="0">
                <a:latin typeface="Times New Roman" pitchFamily="18" charset="0"/>
                <a:cs typeface="Times New Roman" pitchFamily="18" charset="0"/>
              </a:rPr>
              <a:t>One </a:t>
            </a:r>
            <a:r>
              <a:rPr lang="en-US" dirty="0" smtClean="0">
                <a:latin typeface="Times New Roman" pitchFamily="18" charset="0"/>
                <a:cs typeface="Times New Roman" pitchFamily="18" charset="0"/>
              </a:rPr>
              <a:t>is the </a:t>
            </a:r>
            <a:r>
              <a:rPr lang="en-US" b="1" dirty="0" smtClean="0">
                <a:latin typeface="Times New Roman" pitchFamily="18" charset="0"/>
                <a:cs typeface="Times New Roman" pitchFamily="18" charset="0"/>
              </a:rPr>
              <a:t>physical environment – facilitates </a:t>
            </a:r>
            <a:r>
              <a:rPr lang="en-US" dirty="0" smtClean="0">
                <a:latin typeface="Times New Roman" pitchFamily="18" charset="0"/>
                <a:cs typeface="Times New Roman" pitchFamily="18" charset="0"/>
              </a:rPr>
              <a:t>including the building that houses the learning</a:t>
            </a:r>
          </a:p>
          <a:p>
            <a:pPr algn="just" rtl="0"/>
            <a:r>
              <a:rPr lang="en-US" dirty="0" smtClean="0">
                <a:latin typeface="Times New Roman" pitchFamily="18" charset="0"/>
                <a:cs typeface="Times New Roman" pitchFamily="18" charset="0"/>
              </a:rPr>
              <a:t>centre and facilities in the classroom. We can ask the following questions:</a:t>
            </a:r>
          </a:p>
          <a:p>
            <a:pPr algn="just" rtl="0"/>
            <a:r>
              <a:rPr lang="en-US" dirty="0" smtClean="0">
                <a:latin typeface="Times New Roman" pitchFamily="18" charset="0"/>
                <a:cs typeface="Times New Roman" pitchFamily="18" charset="0"/>
              </a:rPr>
              <a:t>“ ë Do learners have places to sit?; Is there enough light?; s the place warm or cool enough?; Is water available?; Is the learning place interesting to look at, with some photos and charts on</a:t>
            </a:r>
          </a:p>
          <a:p>
            <a:pPr algn="just" rtl="0"/>
            <a:r>
              <a:rPr lang="en-US" dirty="0" smtClean="0">
                <a:latin typeface="Times New Roman" pitchFamily="18" charset="0"/>
                <a:cs typeface="Times New Roman" pitchFamily="18" charset="0"/>
              </a:rPr>
              <a:t>the wall?; ë Is there too much noise from outside?; ë Are there toilets?</a:t>
            </a:r>
          </a:p>
          <a:p>
            <a:pPr algn="just" rtl="0"/>
            <a:endParaRPr lang="en-US" b="1" dirty="0" smtClean="0">
              <a:latin typeface="Times New Roman" pitchFamily="18" charset="0"/>
              <a:cs typeface="Times New Roman" pitchFamily="18" charset="0"/>
            </a:endParaRPr>
          </a:p>
          <a:p>
            <a:pPr algn="just" rtl="0"/>
            <a:r>
              <a:rPr lang="en-US" b="1" dirty="0" smtClean="0">
                <a:latin typeface="Times New Roman" pitchFamily="18" charset="0"/>
                <a:cs typeface="Times New Roman" pitchFamily="18" charset="0"/>
              </a:rPr>
              <a:t>Second,</a:t>
            </a:r>
            <a:r>
              <a:rPr lang="en-US" dirty="0" smtClean="0">
                <a:latin typeface="Times New Roman" pitchFamily="18" charset="0"/>
                <a:cs typeface="Times New Roman" pitchFamily="18" charset="0"/>
              </a:rPr>
              <a:t> we need to consider the </a:t>
            </a:r>
            <a:r>
              <a:rPr lang="en-US" b="1" dirty="0" smtClean="0">
                <a:latin typeface="Times New Roman" pitchFamily="18" charset="0"/>
                <a:cs typeface="Times New Roman" pitchFamily="18" charset="0"/>
              </a:rPr>
              <a:t>psychological environment. </a:t>
            </a:r>
            <a:r>
              <a:rPr lang="en-US" dirty="0" smtClean="0">
                <a:latin typeface="Times New Roman" pitchFamily="18" charset="0"/>
                <a:cs typeface="Times New Roman" pitchFamily="18" charset="0"/>
              </a:rPr>
              <a:t>In other words,</a:t>
            </a:r>
          </a:p>
          <a:p>
            <a:pPr algn="just" rtl="0"/>
            <a:r>
              <a:rPr lang="en-US" dirty="0" smtClean="0">
                <a:latin typeface="Times New Roman" pitchFamily="18" charset="0"/>
                <a:cs typeface="Times New Roman" pitchFamily="18" charset="0"/>
              </a:rPr>
              <a:t>adult learners need to f</a:t>
            </a:r>
            <a:r>
              <a:rPr lang="en-US" b="1" dirty="0" smtClean="0">
                <a:latin typeface="Times New Roman" pitchFamily="18" charset="0"/>
                <a:cs typeface="Times New Roman" pitchFamily="18" charset="0"/>
              </a:rPr>
              <a:t>eel comfortable in their minds when they learn</a:t>
            </a:r>
            <a:r>
              <a:rPr lang="en-US" dirty="0" smtClean="0">
                <a:latin typeface="Times New Roman" pitchFamily="18" charset="0"/>
                <a:cs typeface="Times New Roman" pitchFamily="18" charset="0"/>
              </a:rPr>
              <a:t>.</a:t>
            </a:r>
          </a:p>
          <a:p>
            <a:pPr algn="just" rtl="0"/>
            <a:r>
              <a:rPr lang="en-US" dirty="0" smtClean="0">
                <a:latin typeface="Times New Roman" pitchFamily="18" charset="0"/>
                <a:cs typeface="Times New Roman" pitchFamily="18" charset="0"/>
              </a:rPr>
              <a:t>The following statements may be common to many of us:</a:t>
            </a:r>
          </a:p>
          <a:p>
            <a:pPr algn="just" rtl="0"/>
            <a:endParaRPr lang="en-US" dirty="0" smtClean="0">
              <a:latin typeface="Times New Roman" pitchFamily="18" charset="0"/>
              <a:cs typeface="Times New Roman" pitchFamily="18" charset="0"/>
            </a:endParaRPr>
          </a:p>
          <a:p>
            <a:pPr algn="just" rtl="0"/>
            <a:r>
              <a:rPr lang="en-US" dirty="0" smtClean="0">
                <a:latin typeface="Times New Roman" pitchFamily="18" charset="0"/>
                <a:cs typeface="Times New Roman" pitchFamily="18" charset="0"/>
              </a:rPr>
              <a:t>“ ë I feel relaxed in class, not threatened by anything; ë The facilitator and the other learners listen to me; ë Other people respect my ideas.; ë I can express my opinions freely….</a:t>
            </a:r>
          </a:p>
          <a:p>
            <a:pPr algn="just" rtl="0"/>
            <a:endParaRPr lang="en-US" sz="1400" dirty="0" smtClean="0">
              <a:latin typeface="Times New Roman" pitchFamily="18" charset="0"/>
              <a:cs typeface="Times New Roman" pitchFamily="18" charset="0"/>
            </a:endParaRPr>
          </a:p>
          <a:p>
            <a:pPr algn="just" rtl="0"/>
            <a:r>
              <a:rPr lang="en-US" dirty="0" smtClean="0">
                <a:latin typeface="Times New Roman" pitchFamily="18" charset="0"/>
                <a:cs typeface="Times New Roman" pitchFamily="18" charset="0"/>
              </a:rPr>
              <a:t>In order to make the situation relaxed and friendly, we may play some games.</a:t>
            </a:r>
          </a:p>
          <a:p>
            <a:pPr algn="just" rtl="0"/>
            <a:r>
              <a:rPr lang="en-US" dirty="0" smtClean="0">
                <a:latin typeface="Times New Roman" pitchFamily="18" charset="0"/>
                <a:cs typeface="Times New Roman" pitchFamily="18" charset="0"/>
              </a:rPr>
              <a:t>We call them </a:t>
            </a:r>
            <a:r>
              <a:rPr lang="en-US" b="1" dirty="0" err="1" smtClean="0">
                <a:latin typeface="Times New Roman" pitchFamily="18" charset="0"/>
                <a:cs typeface="Times New Roman" pitchFamily="18" charset="0"/>
              </a:rPr>
              <a:t>çice</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breakersé</a:t>
            </a:r>
            <a:r>
              <a:rPr lang="en-US" b="1" dirty="0" smtClean="0">
                <a:latin typeface="Times New Roman" pitchFamily="18" charset="0"/>
                <a:cs typeface="Times New Roman" pitchFamily="18" charset="0"/>
              </a:rPr>
              <a:t> or </a:t>
            </a:r>
            <a:r>
              <a:rPr lang="en-US" b="1" dirty="0" err="1" smtClean="0">
                <a:latin typeface="Times New Roman" pitchFamily="18" charset="0"/>
                <a:cs typeface="Times New Roman" pitchFamily="18" charset="0"/>
              </a:rPr>
              <a:t>çenergizers.é</a:t>
            </a:r>
            <a:endParaRPr lang="en-US" b="1" dirty="0" smtClean="0">
              <a:latin typeface="Times New Roman" pitchFamily="18" charset="0"/>
              <a:cs typeface="Times New Roman" pitchFamily="18" charset="0"/>
            </a:endParaRPr>
          </a:p>
          <a:p>
            <a:pPr algn="just" rtl="0"/>
            <a:endParaRPr lang="en-US" dirty="0" smtClean="0">
              <a:latin typeface="Times New Roman" pitchFamily="18" charset="0"/>
              <a:cs typeface="Times New Roman" pitchFamily="18" charset="0"/>
            </a:endParaRPr>
          </a:p>
          <a:p>
            <a:pPr algn="just" rtl="0"/>
            <a:endParaRPr lang="en-US" dirty="0" smtClean="0">
              <a:latin typeface="Times New Roman" pitchFamily="18" charset="0"/>
              <a:cs typeface="Times New Roman" pitchFamily="18" charset="0"/>
            </a:endParaRPr>
          </a:p>
        </p:txBody>
      </p:sp>
      <p:sp>
        <p:nvSpPr>
          <p:cNvPr id="7" name="مستطيل 6"/>
          <p:cNvSpPr/>
          <p:nvPr/>
        </p:nvSpPr>
        <p:spPr>
          <a:xfrm>
            <a:off x="2214546" y="6433591"/>
            <a:ext cx="5214959" cy="307777"/>
          </a:xfrm>
          <a:prstGeom prst="rect">
            <a:avLst/>
          </a:prstGeom>
        </p:spPr>
        <p:txBody>
          <a:bodyPr wrap="square">
            <a:spAutoFit/>
          </a:bodyPr>
          <a:lstStyle/>
          <a:p>
            <a:pPr algn="l" rtl="0"/>
            <a:r>
              <a:rPr lang="ar-SA" sz="1400" dirty="0" smtClean="0"/>
              <a:t>  </a:t>
            </a:r>
            <a:r>
              <a:rPr lang="en-US" sz="1400" dirty="0" smtClean="0">
                <a:hlinkClick r:id="rId2"/>
              </a:rPr>
              <a:t>http://www2.unescobkk.org/elib/publications/nonformal/M4.pdf</a:t>
            </a:r>
            <a:r>
              <a:rPr lang="en-US" sz="1400" dirty="0" smtClean="0"/>
              <a:t> </a:t>
            </a:r>
            <a:endParaRPr lang="ar-SA" sz="1400" dirty="0"/>
          </a:p>
        </p:txBody>
      </p:sp>
      <p:pic>
        <p:nvPicPr>
          <p:cNvPr id="452611" name="Picture 3"/>
          <p:cNvPicPr>
            <a:picLocks noChangeAspect="1" noChangeArrowheads="1"/>
          </p:cNvPicPr>
          <p:nvPr/>
        </p:nvPicPr>
        <p:blipFill>
          <a:blip r:embed="rId3" cstate="print"/>
          <a:srcRect/>
          <a:stretch>
            <a:fillRect/>
          </a:stretch>
        </p:blipFill>
        <p:spPr bwMode="auto">
          <a:xfrm>
            <a:off x="7643834" y="642918"/>
            <a:ext cx="1140365" cy="1071570"/>
          </a:xfrm>
          <a:prstGeom prst="rect">
            <a:avLst/>
          </a:prstGeom>
          <a:noFill/>
          <a:ln w="9525">
            <a:noFill/>
            <a:miter lim="800000"/>
            <a:headEnd/>
            <a:tailEnd/>
          </a:ln>
          <a:effectLst/>
        </p:spPr>
      </p:pic>
      <p:pic>
        <p:nvPicPr>
          <p:cNvPr id="10" name="Picture 2"/>
          <p:cNvPicPr>
            <a:picLocks noChangeAspect="1" noChangeArrowheads="1"/>
          </p:cNvPicPr>
          <p:nvPr/>
        </p:nvPicPr>
        <p:blipFill>
          <a:blip r:embed="rId4" cstate="print"/>
          <a:srcRect l="4040" t="3657" r="15152" b="9797"/>
          <a:stretch>
            <a:fillRect/>
          </a:stretch>
        </p:blipFill>
        <p:spPr bwMode="auto">
          <a:xfrm>
            <a:off x="7572396" y="3714752"/>
            <a:ext cx="1357290" cy="1895850"/>
          </a:xfrm>
          <a:prstGeom prst="rect">
            <a:avLst/>
          </a:prstGeom>
          <a:noFill/>
          <a:ln w="9525">
            <a:noFill/>
            <a:miter lim="800000"/>
            <a:headEnd/>
            <a:tailEnd/>
          </a:ln>
          <a:effectLst/>
        </p:spPr>
      </p:pic>
      <p:sp>
        <p:nvSpPr>
          <p:cNvPr id="8" name="عنصر نائب للتاريخ 7"/>
          <p:cNvSpPr>
            <a:spLocks noGrp="1"/>
          </p:cNvSpPr>
          <p:nvPr>
            <p:ph type="dt" sz="half" idx="10"/>
          </p:nvPr>
        </p:nvSpPr>
        <p:spPr>
          <a:xfrm>
            <a:off x="285720" y="6596049"/>
            <a:ext cx="1214414" cy="261951"/>
          </a:xfrm>
        </p:spPr>
        <p:txBody>
          <a:bodyPr/>
          <a:lstStyle/>
          <a:p>
            <a:pPr>
              <a:defRPr/>
            </a:pPr>
            <a:r>
              <a:rPr lang="ar-SA" smtClean="0"/>
              <a:t>JohaliMoHE2017</a:t>
            </a:r>
            <a:endParaRPr lang="en-US" dirty="0"/>
          </a:p>
        </p:txBody>
      </p:sp>
      <p:sp>
        <p:nvSpPr>
          <p:cNvPr id="11" name="عنصر نائب لرقم الشريحة 10"/>
          <p:cNvSpPr>
            <a:spLocks noGrp="1"/>
          </p:cNvSpPr>
          <p:nvPr>
            <p:ph type="sldNum" sz="quarter" idx="12"/>
          </p:nvPr>
        </p:nvSpPr>
        <p:spPr>
          <a:xfrm>
            <a:off x="7668344" y="6245225"/>
            <a:ext cx="1170856" cy="476250"/>
          </a:xfrm>
        </p:spPr>
        <p:txBody>
          <a:bodyPr/>
          <a:lstStyle/>
          <a:p>
            <a:pPr>
              <a:defRPr/>
            </a:pPr>
            <a:fld id="{978C93D2-0CD3-44E6-B74B-98515F7048D2}" type="slidenum">
              <a:rPr lang="ar-SA" smtClean="0"/>
              <a:pPr>
                <a:defRPr/>
              </a:pPr>
              <a:t>68</a:t>
            </a:fld>
            <a:endParaRPr lang="en-US" dirty="0"/>
          </a:p>
        </p:txBody>
      </p:sp>
      <p:sp>
        <p:nvSpPr>
          <p:cNvPr id="12" name="عنصر نائب للتذييل 11"/>
          <p:cNvSpPr>
            <a:spLocks noGrp="1"/>
          </p:cNvSpPr>
          <p:nvPr>
            <p:ph type="ftr" sz="quarter" idx="11"/>
          </p:nvPr>
        </p:nvSpPr>
        <p:spPr>
          <a:xfrm>
            <a:off x="3286116" y="6643710"/>
            <a:ext cx="2895600" cy="292079"/>
          </a:xfrm>
        </p:spPr>
        <p:txBody>
          <a:bodyPr/>
          <a:lstStyle/>
          <a:p>
            <a:pPr>
              <a:defRPr/>
            </a:pPr>
            <a:r>
              <a:rPr lang="en-US" smtClean="0"/>
              <a:t>CHS385</a:t>
            </a:r>
            <a:endParaRPr lang="en-US" dirty="0"/>
          </a:p>
        </p:txBody>
      </p:sp>
    </p:spTree>
  </p:cSld>
  <p:clrMapOvr>
    <a:masterClrMapping/>
  </p:clrMapOvr>
  <p:transition>
    <p:push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69</a:t>
            </a:fld>
            <a:endParaRPr lang="en-US"/>
          </a:p>
        </p:txBody>
      </p:sp>
      <p:pic>
        <p:nvPicPr>
          <p:cNvPr id="7" name="Picture 4" descr="MCj02380440000[1]"/>
          <p:cNvPicPr>
            <a:picLocks noChangeAspect="1" noChangeArrowheads="1"/>
          </p:cNvPicPr>
          <p:nvPr/>
        </p:nvPicPr>
        <p:blipFill>
          <a:blip r:embed="rId2" cstate="print"/>
          <a:srcRect r="15385"/>
          <a:stretch>
            <a:fillRect/>
          </a:stretch>
        </p:blipFill>
        <p:spPr bwMode="auto">
          <a:xfrm>
            <a:off x="7799568" y="1"/>
            <a:ext cx="1344432" cy="1000108"/>
          </a:xfrm>
          <a:prstGeom prst="rect">
            <a:avLst/>
          </a:prstGeom>
          <a:noFill/>
        </p:spPr>
      </p:pic>
      <p:sp>
        <p:nvSpPr>
          <p:cNvPr id="8" name="مستطيل 7"/>
          <p:cNvSpPr/>
          <p:nvPr/>
        </p:nvSpPr>
        <p:spPr>
          <a:xfrm>
            <a:off x="1142976" y="139463"/>
            <a:ext cx="6572264" cy="95410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sz="2000" b="1" dirty="0" smtClean="0">
                <a:latin typeface="Times New Roman" pitchFamily="18" charset="0"/>
                <a:cs typeface="Times New Roman" pitchFamily="18" charset="0"/>
              </a:rPr>
              <a:t>Brain Storming </a:t>
            </a:r>
          </a:p>
          <a:p>
            <a:pPr algn="ctr" rtl="0"/>
            <a:r>
              <a:rPr lang="en-US" b="1" i="1" dirty="0" smtClean="0">
                <a:latin typeface="Times New Roman" pitchFamily="18" charset="0"/>
                <a:cs typeface="Times New Roman" pitchFamily="18" charset="0"/>
              </a:rPr>
              <a:t>Critical Thinking - Problem Based Learning  &amp; Problem Solving  &amp; Decision Making  (</a:t>
            </a:r>
            <a:r>
              <a:rPr lang="en-US" b="1" dirty="0" smtClean="0">
                <a:latin typeface="Times New Roman" pitchFamily="18" charset="0"/>
                <a:cs typeface="Times New Roman" pitchFamily="18" charset="0"/>
              </a:rPr>
              <a:t>CTPSDM)</a:t>
            </a:r>
            <a:endParaRPr lang="ar-SA" b="1" dirty="0"/>
          </a:p>
        </p:txBody>
      </p:sp>
      <p:pic>
        <p:nvPicPr>
          <p:cNvPr id="12" name="Picture 27" descr="s_rubik-cube">
            <a:hlinkClick r:id="rId3"/>
          </p:cNvPr>
          <p:cNvPicPr>
            <a:picLocks noChangeAspect="1" noChangeArrowheads="1"/>
          </p:cNvPicPr>
          <p:nvPr/>
        </p:nvPicPr>
        <p:blipFill>
          <a:blip r:embed="rId4" cstate="print"/>
          <a:srcRect/>
          <a:stretch>
            <a:fillRect/>
          </a:stretch>
        </p:blipFill>
        <p:spPr bwMode="auto">
          <a:xfrm>
            <a:off x="0" y="43408"/>
            <a:ext cx="1009650" cy="649288"/>
          </a:xfrm>
          <a:prstGeom prst="rect">
            <a:avLst/>
          </a:prstGeom>
          <a:noFill/>
          <a:ln w="9525">
            <a:noFill/>
            <a:miter lim="800000"/>
            <a:headEnd/>
            <a:tailEnd/>
          </a:ln>
        </p:spPr>
      </p:pic>
      <p:sp>
        <p:nvSpPr>
          <p:cNvPr id="18" name="مستطيل 17"/>
          <p:cNvSpPr/>
          <p:nvPr/>
        </p:nvSpPr>
        <p:spPr>
          <a:xfrm>
            <a:off x="1475656" y="1196752"/>
            <a:ext cx="6572296" cy="175432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r>
              <a:rPr lang="en-US" b="1" dirty="0" smtClean="0"/>
              <a:t>What is brainstorming?</a:t>
            </a:r>
            <a:endParaRPr lang="en-US" dirty="0" smtClean="0"/>
          </a:p>
          <a:p>
            <a:pPr algn="just" rtl="0"/>
            <a:r>
              <a:rPr lang="en-US" b="1" i="1" dirty="0" smtClean="0"/>
              <a:t>Brainstorming is used to generate a large number of creative ideas when problem solving and achieving objectives. It can even be used for decision making.</a:t>
            </a:r>
          </a:p>
          <a:p>
            <a:pPr algn="just" rtl="0"/>
            <a:r>
              <a:rPr lang="en-US" dirty="0" smtClean="0"/>
              <a:t>Brainstorming was </a:t>
            </a:r>
            <a:r>
              <a:rPr lang="en-US" i="1" dirty="0" smtClean="0"/>
              <a:t>first introduced a book named Applied Imagination written in the late 1930’s </a:t>
            </a:r>
            <a:r>
              <a:rPr lang="en-US" dirty="0" smtClean="0"/>
              <a:t>by Alex Osborn.</a:t>
            </a:r>
            <a:endParaRPr lang="en-US" dirty="0"/>
          </a:p>
        </p:txBody>
      </p:sp>
      <p:sp>
        <p:nvSpPr>
          <p:cNvPr id="19" name="مستطيل 18"/>
          <p:cNvSpPr/>
          <p:nvPr/>
        </p:nvSpPr>
        <p:spPr>
          <a:xfrm>
            <a:off x="928662" y="3143248"/>
            <a:ext cx="7429552" cy="341632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r>
              <a:rPr lang="en-US" b="1" dirty="0" smtClean="0"/>
              <a:t>Steps for a brainstorming session:</a:t>
            </a:r>
          </a:p>
          <a:p>
            <a:pPr algn="just" rtl="0"/>
            <a:endParaRPr lang="en-US" b="1" dirty="0" smtClean="0"/>
          </a:p>
          <a:p>
            <a:pPr algn="just" rtl="0"/>
            <a:r>
              <a:rPr lang="en-US" dirty="0" smtClean="0"/>
              <a:t>ë Identify the issue(s) with the learners.</a:t>
            </a:r>
          </a:p>
          <a:p>
            <a:pPr algn="just" rtl="0"/>
            <a:r>
              <a:rPr lang="en-US" dirty="0" smtClean="0"/>
              <a:t>ë Write the issue(s) on the board and explain.</a:t>
            </a:r>
          </a:p>
          <a:p>
            <a:pPr algn="just" rtl="0"/>
            <a:r>
              <a:rPr lang="en-US" dirty="0" smtClean="0"/>
              <a:t>ë Ask learners to think about the issue(s) for a few minutes.</a:t>
            </a:r>
          </a:p>
          <a:p>
            <a:pPr algn="just" rtl="0"/>
            <a:r>
              <a:rPr lang="en-US" dirty="0" smtClean="0"/>
              <a:t>ë Invite quick ideas on the issue(s) without elaboration.</a:t>
            </a:r>
          </a:p>
          <a:p>
            <a:pPr algn="just" rtl="0"/>
            <a:r>
              <a:rPr lang="en-US" dirty="0" smtClean="0"/>
              <a:t>ë Ask learners not to interrupt or argue.</a:t>
            </a:r>
          </a:p>
          <a:p>
            <a:pPr algn="just" rtl="0"/>
            <a:r>
              <a:rPr lang="en-US" dirty="0" smtClean="0"/>
              <a:t>ë Assign someone to write down ideas on the board.</a:t>
            </a:r>
          </a:p>
          <a:p>
            <a:pPr algn="just" rtl="0"/>
            <a:r>
              <a:rPr lang="en-US" dirty="0" smtClean="0"/>
              <a:t>ë Stop brainstorming at some point and ask learners to clarify each idea.</a:t>
            </a:r>
          </a:p>
          <a:p>
            <a:pPr algn="just" rtl="0"/>
            <a:r>
              <a:rPr lang="en-US" dirty="0" smtClean="0"/>
              <a:t>ë Put ideas into categories and prioritize.</a:t>
            </a:r>
          </a:p>
          <a:p>
            <a:pPr algn="just" rtl="0"/>
            <a:r>
              <a:rPr lang="en-US" dirty="0" smtClean="0"/>
              <a:t>ë Discuss and underline the ideas agreed upon.</a:t>
            </a:r>
            <a:endParaRPr lang="ar-SA" dirty="0"/>
          </a:p>
        </p:txBody>
      </p:sp>
    </p:spTree>
  </p:cSld>
  <p:clrMapOvr>
    <a:masterClrMapping/>
  </p:clrMapOvr>
  <p:transition>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1"/>
          <p:cNvSpPr>
            <a:spLocks noGrp="1"/>
          </p:cNvSpPr>
          <p:nvPr>
            <p:ph type="title"/>
          </p:nvPr>
        </p:nvSpPr>
        <p:spPr>
          <a:xfrm>
            <a:off x="1142976" y="-27384"/>
            <a:ext cx="7358114" cy="357190"/>
          </a:xfrm>
        </p:spPr>
        <p:style>
          <a:lnRef idx="2">
            <a:schemeClr val="accent2"/>
          </a:lnRef>
          <a:fillRef idx="1">
            <a:schemeClr val="lt1"/>
          </a:fillRef>
          <a:effectRef idx="0">
            <a:schemeClr val="accent2"/>
          </a:effectRef>
          <a:fontRef idx="minor">
            <a:schemeClr val="dk1"/>
          </a:fontRef>
        </p:style>
        <p:txBody>
          <a:bodyPr>
            <a:noAutofit/>
          </a:bodyPr>
          <a:lstStyle/>
          <a:p>
            <a:pPr algn="ctr"/>
            <a:r>
              <a:rPr lang="en-US" sz="1600" b="1" dirty="0" err="1" smtClean="0"/>
              <a:t>Johali</a:t>
            </a:r>
            <a:r>
              <a:rPr lang="en-US" sz="1600" b="1" dirty="0" smtClean="0"/>
              <a:t> Teaching &amp; Learning Plan  –  </a:t>
            </a:r>
            <a:r>
              <a:rPr lang="en-US" sz="1600" b="1" dirty="0" err="1" smtClean="0"/>
              <a:t>Johali</a:t>
            </a:r>
            <a:r>
              <a:rPr lang="en-US" sz="1600" b="1" dirty="0" smtClean="0"/>
              <a:t> </a:t>
            </a:r>
            <a:r>
              <a:rPr lang="en-US" sz="1600" b="1" dirty="0" err="1" smtClean="0"/>
              <a:t>MoHE</a:t>
            </a:r>
            <a:r>
              <a:rPr lang="en-US" sz="1600" b="1" dirty="0" smtClean="0"/>
              <a:t> 2016  </a:t>
            </a:r>
            <a:endParaRPr lang="ar-SA" sz="1600" b="1" dirty="0"/>
          </a:p>
        </p:txBody>
      </p:sp>
      <p:sp>
        <p:nvSpPr>
          <p:cNvPr id="6" name="عنصر نائب لرقم الشريحة 5"/>
          <p:cNvSpPr>
            <a:spLocks noGrp="1"/>
          </p:cNvSpPr>
          <p:nvPr>
            <p:ph type="sldNum" sz="quarter" idx="12"/>
          </p:nvPr>
        </p:nvSpPr>
        <p:spPr>
          <a:xfrm>
            <a:off x="8663046" y="6500834"/>
            <a:ext cx="480986" cy="327047"/>
          </a:xfrm>
        </p:spPr>
        <p:txBody>
          <a:bodyPr/>
          <a:lstStyle/>
          <a:p>
            <a:pPr>
              <a:defRPr/>
            </a:pPr>
            <a:fld id="{978C93D2-0CD3-44E6-B74B-98515F7048D2}" type="slidenum">
              <a:rPr lang="ar-SA" sz="1000" smtClean="0"/>
              <a:pPr>
                <a:defRPr/>
              </a:pPr>
              <a:t>7</a:t>
            </a:fld>
            <a:endParaRPr lang="en-US" sz="1000" dirty="0"/>
          </a:p>
        </p:txBody>
      </p:sp>
      <p:sp>
        <p:nvSpPr>
          <p:cNvPr id="7" name="عنصر نائب للتذييل 6"/>
          <p:cNvSpPr>
            <a:spLocks noGrp="1"/>
          </p:cNvSpPr>
          <p:nvPr>
            <p:ph type="ftr" sz="quarter" idx="11"/>
          </p:nvPr>
        </p:nvSpPr>
        <p:spPr>
          <a:xfrm>
            <a:off x="3429000" y="6643710"/>
            <a:ext cx="2895600" cy="255609"/>
          </a:xfrm>
        </p:spPr>
        <p:txBody>
          <a:bodyPr/>
          <a:lstStyle/>
          <a:p>
            <a:pPr>
              <a:defRPr/>
            </a:pPr>
            <a:r>
              <a:rPr lang="en-US" sz="1000" smtClean="0"/>
              <a:t>CHS385</a:t>
            </a:r>
            <a:endParaRPr lang="en-US" sz="1000" dirty="0"/>
          </a:p>
        </p:txBody>
      </p:sp>
      <p:graphicFrame>
        <p:nvGraphicFramePr>
          <p:cNvPr id="8" name="جدول 7"/>
          <p:cNvGraphicFramePr>
            <a:graphicFrameLocks noGrp="1"/>
          </p:cNvGraphicFramePr>
          <p:nvPr/>
        </p:nvGraphicFramePr>
        <p:xfrm>
          <a:off x="251520" y="466254"/>
          <a:ext cx="8715436" cy="6419130"/>
        </p:xfrm>
        <a:graphic>
          <a:graphicData uri="http://schemas.openxmlformats.org/drawingml/2006/table">
            <a:tbl>
              <a:tblPr>
                <a:effectLst>
                  <a:innerShdw blurRad="63500" dist="50800" dir="16200000">
                    <a:prstClr val="black">
                      <a:alpha val="50000"/>
                    </a:prstClr>
                  </a:innerShdw>
                </a:effectLst>
              </a:tblPr>
              <a:tblGrid>
                <a:gridCol w="5932355"/>
                <a:gridCol w="1318301"/>
                <a:gridCol w="1464780"/>
              </a:tblGrid>
              <a:tr h="322819">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fr-FR" sz="1400" b="1" dirty="0">
                          <a:solidFill>
                            <a:schemeClr val="bg1"/>
                          </a:solidFill>
                          <a:latin typeface="Times New Roman" pitchFamily="18" charset="0"/>
                          <a:ea typeface="Times New Roman"/>
                          <a:cs typeface="Times New Roman" pitchFamily="18" charset="0"/>
                        </a:rPr>
                        <a:t>TOPICS </a:t>
                      </a:r>
                      <a:r>
                        <a:rPr lang="ar-SA" sz="1400" b="1" dirty="0" smtClean="0">
                          <a:solidFill>
                            <a:schemeClr val="bg1"/>
                          </a:solidFill>
                          <a:latin typeface="Times New Roman" pitchFamily="18" charset="0"/>
                          <a:ea typeface="Times New Roman"/>
                          <a:cs typeface="Times New Roman" pitchFamily="18" charset="0"/>
                        </a:rPr>
                        <a:t>- </a:t>
                      </a:r>
                      <a:r>
                        <a:rPr lang="fr-FR" sz="1400" b="1" dirty="0" err="1" smtClean="0">
                          <a:solidFill>
                            <a:schemeClr val="bg1"/>
                          </a:solidFill>
                          <a:latin typeface="Times New Roman" pitchFamily="18" charset="0"/>
                          <a:ea typeface="Times New Roman"/>
                          <a:cs typeface="Times New Roman" pitchFamily="18" charset="0"/>
                        </a:rPr>
                        <a:t>Teaching</a:t>
                      </a:r>
                      <a:r>
                        <a:rPr lang="fr-FR" sz="1400" b="1" dirty="0" smtClean="0">
                          <a:solidFill>
                            <a:schemeClr val="bg1"/>
                          </a:solidFill>
                          <a:latin typeface="Times New Roman" pitchFamily="18" charset="0"/>
                          <a:ea typeface="Times New Roman"/>
                          <a:cs typeface="Times New Roman" pitchFamily="18" charset="0"/>
                        </a:rPr>
                        <a:t> and Learning Activités</a:t>
                      </a:r>
                      <a:endParaRPr lang="en-US" sz="1400" b="1" dirty="0" smtClean="0">
                        <a:solidFill>
                          <a:schemeClr val="bg1"/>
                        </a:solidFill>
                        <a:latin typeface="Times New Roman" pitchFamily="18" charset="0"/>
                        <a:ea typeface="Times New Roman"/>
                        <a:cs typeface="Times New Roman" pitchFamily="18" charset="0"/>
                      </a:endParaRPr>
                    </a:p>
                  </a:txBody>
                  <a:tcPr marL="41084" marR="41084" marT="7003"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tx1"/>
                    </a:solidFill>
                  </a:tcPr>
                </a:tc>
                <a:tc>
                  <a:txBody>
                    <a:bodyPr/>
                    <a:lstStyle/>
                    <a:p>
                      <a:pPr algn="ctr" rtl="0">
                        <a:lnSpc>
                          <a:spcPct val="115000"/>
                        </a:lnSpc>
                        <a:spcAft>
                          <a:spcPts val="0"/>
                        </a:spcAft>
                      </a:pPr>
                      <a:r>
                        <a:rPr lang="en-AU" sz="1400" b="1" dirty="0" smtClean="0">
                          <a:solidFill>
                            <a:schemeClr val="bg1"/>
                          </a:solidFill>
                          <a:latin typeface="Times New Roman" pitchFamily="18" charset="0"/>
                          <a:ea typeface="Times New Roman"/>
                          <a:cs typeface="Times New Roman" pitchFamily="18" charset="0"/>
                        </a:rPr>
                        <a:t>Hours  </a:t>
                      </a:r>
                      <a:r>
                        <a:rPr lang="en-US" sz="1400" b="1" dirty="0" smtClean="0">
                          <a:solidFill>
                            <a:schemeClr val="bg1"/>
                          </a:solidFill>
                          <a:latin typeface="Times New Roman" pitchFamily="18" charset="0"/>
                          <a:ea typeface="Times New Roman"/>
                          <a:cs typeface="Times New Roman" pitchFamily="18" charset="0"/>
                        </a:rPr>
                        <a:t>(60)</a:t>
                      </a:r>
                      <a:endParaRPr lang="en-US" sz="1400" b="1"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tx1"/>
                    </a:solidFill>
                  </a:tcPr>
                </a:tc>
                <a:tc>
                  <a:txBody>
                    <a:bodyPr/>
                    <a:lstStyle/>
                    <a:p>
                      <a:pPr algn="ctr" rtl="0">
                        <a:lnSpc>
                          <a:spcPct val="115000"/>
                        </a:lnSpc>
                        <a:spcAft>
                          <a:spcPts val="0"/>
                        </a:spcAft>
                      </a:pPr>
                      <a:r>
                        <a:rPr lang="en-AU" sz="1400" b="1" dirty="0" smtClean="0">
                          <a:solidFill>
                            <a:schemeClr val="bg1"/>
                          </a:solidFill>
                          <a:latin typeface="Times New Roman" pitchFamily="18" charset="0"/>
                          <a:ea typeface="Times New Roman"/>
                          <a:cs typeface="Times New Roman" pitchFamily="18" charset="0"/>
                        </a:rPr>
                        <a:t>Weeks</a:t>
                      </a:r>
                      <a:r>
                        <a:rPr lang="en-US" sz="1400" b="1" baseline="0" dirty="0" smtClean="0">
                          <a:solidFill>
                            <a:schemeClr val="bg1"/>
                          </a:solidFill>
                          <a:latin typeface="Times New Roman" pitchFamily="18" charset="0"/>
                          <a:ea typeface="Times New Roman"/>
                          <a:cs typeface="Times New Roman" pitchFamily="18" charset="0"/>
                        </a:rPr>
                        <a:t> </a:t>
                      </a:r>
                      <a:r>
                        <a:rPr lang="en-US" sz="1400" b="1" dirty="0" smtClean="0">
                          <a:solidFill>
                            <a:schemeClr val="bg1"/>
                          </a:solidFill>
                          <a:latin typeface="Times New Roman" pitchFamily="18" charset="0"/>
                          <a:ea typeface="Times New Roman"/>
                          <a:cs typeface="Times New Roman" pitchFamily="18" charset="0"/>
                        </a:rPr>
                        <a:t>(15)</a:t>
                      </a:r>
                      <a:endParaRPr lang="en-US" sz="1400" b="1"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tx1"/>
                    </a:solidFill>
                  </a:tcPr>
                </a:tc>
              </a:tr>
              <a:tr h="349773">
                <a:tc>
                  <a:txBody>
                    <a:bodyPr/>
                    <a:lstStyle/>
                    <a:p>
                      <a:pPr marL="342900" lvl="0" indent="-342900" algn="l" rtl="0">
                        <a:lnSpc>
                          <a:spcPct val="115000"/>
                        </a:lnSpc>
                        <a:spcAft>
                          <a:spcPts val="1000"/>
                        </a:spcAft>
                        <a:buFont typeface="Arial" pitchFamily="34" charset="0"/>
                        <a:buChar char="•"/>
                        <a:tabLst>
                          <a:tab pos="457200" algn="l"/>
                        </a:tabLst>
                      </a:pPr>
                      <a:r>
                        <a:rPr lang="en-US" sz="1400" b="0" i="0" baseline="0" dirty="0" smtClean="0">
                          <a:solidFill>
                            <a:schemeClr val="bg1"/>
                          </a:solidFill>
                          <a:latin typeface="Times New Roman" pitchFamily="18" charset="0"/>
                          <a:ea typeface="Times New Roman"/>
                          <a:cs typeface="Times New Roman" pitchFamily="18" charset="0"/>
                        </a:rPr>
                        <a:t>Introductory : Course Objectives – Learning Outcomes  - Plan  - Defining Terms  &amp; Reasoning </a:t>
                      </a: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tx1"/>
                    </a:solidFill>
                  </a:tcPr>
                </a:tc>
                <a:tc>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2</a:t>
                      </a:r>
                      <a:r>
                        <a:rPr lang="en-US" sz="1400" baseline="0" dirty="0" smtClean="0">
                          <a:solidFill>
                            <a:schemeClr val="bg1"/>
                          </a:solidFill>
                          <a:latin typeface="Times New Roman" pitchFamily="18" charset="0"/>
                          <a:ea typeface="Times New Roman"/>
                          <a:cs typeface="Times New Roman" pitchFamily="18" charset="0"/>
                        </a:rPr>
                        <a:t> </a:t>
                      </a:r>
                      <a:r>
                        <a:rPr lang="en-US" sz="1400" dirty="0" smtClean="0">
                          <a:solidFill>
                            <a:schemeClr val="bg1"/>
                          </a:solidFill>
                          <a:latin typeface="Times New Roman" pitchFamily="18" charset="0"/>
                          <a:ea typeface="Times New Roman"/>
                          <a:cs typeface="Times New Roman" pitchFamily="18" charset="0"/>
                        </a:rPr>
                        <a:t>+ 4 </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tx1"/>
                    </a:solidFill>
                  </a:tcPr>
                </a:tc>
                <a:tc>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1</a:t>
                      </a:r>
                      <a:r>
                        <a:rPr lang="en-US" sz="1400" baseline="30000" dirty="0" smtClean="0">
                          <a:solidFill>
                            <a:schemeClr val="bg1"/>
                          </a:solidFill>
                          <a:latin typeface="Times New Roman" pitchFamily="18" charset="0"/>
                          <a:ea typeface="Times New Roman"/>
                          <a:cs typeface="Times New Roman" pitchFamily="18" charset="0"/>
                        </a:rPr>
                        <a:t>st</a:t>
                      </a:r>
                      <a:r>
                        <a:rPr lang="en-US" sz="1400" baseline="0" dirty="0" smtClean="0">
                          <a:solidFill>
                            <a:schemeClr val="bg1"/>
                          </a:solidFill>
                          <a:latin typeface="Times New Roman" pitchFamily="18" charset="0"/>
                          <a:ea typeface="Times New Roman"/>
                          <a:cs typeface="Times New Roman" pitchFamily="18" charset="0"/>
                        </a:rPr>
                        <a:t> </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tx1"/>
                    </a:solidFill>
                  </a:tcPr>
                </a:tc>
              </a:tr>
              <a:tr h="349773">
                <a:tc>
                  <a:txBody>
                    <a:bodyPr/>
                    <a:lstStyle/>
                    <a:p>
                      <a:pPr marL="342900" lvl="0" indent="-342900" algn="l" rtl="0">
                        <a:lnSpc>
                          <a:spcPct val="115000"/>
                        </a:lnSpc>
                        <a:spcAft>
                          <a:spcPts val="1000"/>
                        </a:spcAft>
                        <a:buFont typeface="Wingdings"/>
                        <a:buChar char=""/>
                        <a:tabLst>
                          <a:tab pos="457200" algn="l"/>
                        </a:tabLst>
                      </a:pPr>
                      <a:r>
                        <a:rPr lang="en-US" sz="1400" b="0" i="0" dirty="0" smtClean="0">
                          <a:solidFill>
                            <a:schemeClr val="bg1"/>
                          </a:solidFill>
                          <a:latin typeface="Times New Roman" pitchFamily="18" charset="0"/>
                          <a:ea typeface="Times New Roman"/>
                          <a:cs typeface="Times New Roman" pitchFamily="18" charset="0"/>
                        </a:rPr>
                        <a:t>Motivation</a:t>
                      </a:r>
                      <a:r>
                        <a:rPr lang="en-US" sz="1400" b="0" i="0" baseline="0" dirty="0" smtClean="0">
                          <a:solidFill>
                            <a:schemeClr val="bg1"/>
                          </a:solidFill>
                          <a:latin typeface="Times New Roman" pitchFamily="18" charset="0"/>
                          <a:ea typeface="Times New Roman"/>
                          <a:cs typeface="Times New Roman" pitchFamily="18" charset="0"/>
                        </a:rPr>
                        <a:t>  &amp; Learning  Scientific Bases </a:t>
                      </a: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4 + 8 </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2</a:t>
                      </a:r>
                      <a:r>
                        <a:rPr lang="en-US" sz="1400" baseline="30000" dirty="0" smtClean="0">
                          <a:solidFill>
                            <a:schemeClr val="bg1"/>
                          </a:solidFill>
                          <a:latin typeface="Times New Roman" pitchFamily="18" charset="0"/>
                          <a:ea typeface="Times New Roman"/>
                          <a:cs typeface="Times New Roman" pitchFamily="18" charset="0"/>
                        </a:rPr>
                        <a:t>nd </a:t>
                      </a:r>
                      <a:r>
                        <a:rPr lang="en-US" sz="1400" dirty="0" smtClean="0">
                          <a:solidFill>
                            <a:schemeClr val="bg1"/>
                          </a:solidFill>
                          <a:latin typeface="Times New Roman" pitchFamily="18" charset="0"/>
                          <a:ea typeface="Times New Roman"/>
                          <a:cs typeface="Times New Roman" pitchFamily="18" charset="0"/>
                        </a:rPr>
                        <a:t> - 3</a:t>
                      </a:r>
                      <a:r>
                        <a:rPr lang="en-US" sz="1400" baseline="30000" dirty="0" smtClean="0">
                          <a:solidFill>
                            <a:schemeClr val="bg1"/>
                          </a:solidFill>
                          <a:latin typeface="Times New Roman" pitchFamily="18" charset="0"/>
                          <a:ea typeface="Times New Roman"/>
                          <a:cs typeface="Times New Roman" pitchFamily="18" charset="0"/>
                        </a:rPr>
                        <a:t>rd</a:t>
                      </a:r>
                      <a:r>
                        <a:rPr lang="en-US" sz="1400" dirty="0" smtClean="0">
                          <a:solidFill>
                            <a:schemeClr val="bg1"/>
                          </a:solidFill>
                          <a:latin typeface="Times New Roman" pitchFamily="18" charset="0"/>
                          <a:ea typeface="Times New Roman"/>
                          <a:cs typeface="Times New Roman" pitchFamily="18" charset="0"/>
                        </a:rPr>
                        <a:t> </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1432383">
                <a:tc>
                  <a:txBody>
                    <a:bodyPr/>
                    <a:lstStyle/>
                    <a:p>
                      <a:pPr marL="342900" lvl="0" indent="-342900" algn="l" rtl="0">
                        <a:lnSpc>
                          <a:spcPct val="115000"/>
                        </a:lnSpc>
                        <a:spcAft>
                          <a:spcPts val="1000"/>
                        </a:spcAft>
                        <a:buFont typeface="Wingdings"/>
                        <a:buChar char=""/>
                        <a:tabLst>
                          <a:tab pos="457200" algn="l"/>
                        </a:tabLst>
                      </a:pPr>
                      <a:r>
                        <a:rPr lang="en-US" sz="1400" b="0" i="0" dirty="0" smtClean="0">
                          <a:solidFill>
                            <a:schemeClr val="bg1"/>
                          </a:solidFill>
                          <a:latin typeface="Times New Roman" pitchFamily="18" charset="0"/>
                          <a:ea typeface="Calibri" pitchFamily="34" charset="0"/>
                          <a:cs typeface="Times New Roman" pitchFamily="18" charset="0"/>
                        </a:rPr>
                        <a:t>PRINCIPLES – CHARACTERSTICS –</a:t>
                      </a:r>
                      <a:r>
                        <a:rPr lang="en-US" sz="1400" b="0" i="0" baseline="0" dirty="0" smtClean="0">
                          <a:solidFill>
                            <a:schemeClr val="bg1"/>
                          </a:solidFill>
                          <a:latin typeface="Times New Roman" pitchFamily="18" charset="0"/>
                          <a:ea typeface="Calibri" pitchFamily="34" charset="0"/>
                          <a:cs typeface="Times New Roman" pitchFamily="18" charset="0"/>
                        </a:rPr>
                        <a:t> WHO\WHOM </a:t>
                      </a:r>
                    </a:p>
                    <a:p>
                      <a:pPr marL="342900" lvl="0" indent="-342900" algn="l" rtl="0">
                        <a:lnSpc>
                          <a:spcPct val="115000"/>
                        </a:lnSpc>
                        <a:spcAft>
                          <a:spcPts val="1000"/>
                        </a:spcAft>
                        <a:buFont typeface="Wingdings"/>
                        <a:buNone/>
                        <a:tabLst>
                          <a:tab pos="457200" algn="l"/>
                        </a:tabLst>
                      </a:pPr>
                      <a:r>
                        <a:rPr lang="en-US" sz="1400" b="0" i="0" baseline="0" dirty="0" smtClean="0">
                          <a:solidFill>
                            <a:schemeClr val="bg1"/>
                          </a:solidFill>
                          <a:latin typeface="Times New Roman" pitchFamily="18" charset="0"/>
                          <a:ea typeface="Calibri" pitchFamily="34" charset="0"/>
                          <a:cs typeface="Times New Roman" pitchFamily="18" charset="0"/>
                        </a:rPr>
                        <a:t>- </a:t>
                      </a:r>
                      <a:r>
                        <a:rPr lang="en-US" sz="1400" b="0" i="0" dirty="0" smtClean="0">
                          <a:solidFill>
                            <a:schemeClr val="bg1"/>
                          </a:solidFill>
                          <a:latin typeface="Times New Roman" pitchFamily="18" charset="0"/>
                          <a:ea typeface="Calibri" pitchFamily="34" charset="0"/>
                          <a:cs typeface="Times New Roman" pitchFamily="18" charset="0"/>
                        </a:rPr>
                        <a:t>Characteristics of learners: Child- Adults –Aged</a:t>
                      </a:r>
                      <a:r>
                        <a:rPr lang="en-US" sz="1400" b="0" i="0" baseline="0" dirty="0" smtClean="0">
                          <a:solidFill>
                            <a:schemeClr val="bg1"/>
                          </a:solidFill>
                          <a:latin typeface="Times New Roman" pitchFamily="18" charset="0"/>
                          <a:ea typeface="Calibri" pitchFamily="34" charset="0"/>
                          <a:cs typeface="Times New Roman" pitchFamily="18" charset="0"/>
                        </a:rPr>
                        <a:t> P</a:t>
                      </a:r>
                      <a:r>
                        <a:rPr lang="en-US" sz="1400" b="0" i="0" dirty="0" smtClean="0">
                          <a:solidFill>
                            <a:schemeClr val="bg1"/>
                          </a:solidFill>
                          <a:latin typeface="Times New Roman" pitchFamily="18" charset="0"/>
                          <a:ea typeface="Calibri" pitchFamily="34" charset="0"/>
                          <a:cs typeface="Times New Roman" pitchFamily="18" charset="0"/>
                        </a:rPr>
                        <a:t>eople</a:t>
                      </a:r>
                      <a:r>
                        <a:rPr lang="en-US" sz="1400" b="0" i="0" baseline="0" dirty="0" smtClean="0">
                          <a:solidFill>
                            <a:schemeClr val="bg1"/>
                          </a:solidFill>
                          <a:latin typeface="Times New Roman" pitchFamily="18" charset="0"/>
                          <a:ea typeface="Calibri" pitchFamily="34" charset="0"/>
                          <a:cs typeface="Times New Roman" pitchFamily="18" charset="0"/>
                        </a:rPr>
                        <a:t> – Family – Community – Organization </a:t>
                      </a:r>
                    </a:p>
                    <a:p>
                      <a:pPr marL="342900" marR="0" lvl="0" indent="-342900" algn="l" defTabSz="914400" rtl="0" eaLnBrk="1" fontAlgn="auto" latinLnBrk="0" hangingPunct="1">
                        <a:lnSpc>
                          <a:spcPct val="115000"/>
                        </a:lnSpc>
                        <a:spcBef>
                          <a:spcPts val="0"/>
                        </a:spcBef>
                        <a:spcAft>
                          <a:spcPts val="1000"/>
                        </a:spcAft>
                        <a:buClrTx/>
                        <a:buSzTx/>
                        <a:buFontTx/>
                        <a:buChar char="-"/>
                        <a:tabLst>
                          <a:tab pos="457200" algn="l"/>
                        </a:tabLst>
                        <a:defRPr/>
                      </a:pPr>
                      <a:r>
                        <a:rPr lang="en-US" sz="1400" b="0" i="0" dirty="0" smtClean="0">
                          <a:solidFill>
                            <a:schemeClr val="bg1"/>
                          </a:solidFill>
                          <a:latin typeface="Times New Roman" pitchFamily="18" charset="0"/>
                          <a:ea typeface="Calibri" pitchFamily="34" charset="0"/>
                          <a:cs typeface="Times New Roman" pitchFamily="18" charset="0"/>
                        </a:rPr>
                        <a:t>Principles of community health education, participation &amp; organization</a:t>
                      </a:r>
                    </a:p>
                    <a:p>
                      <a:pPr marL="342900" marR="0" lvl="0" indent="-342900" algn="l" defTabSz="914400" rtl="0" eaLnBrk="1" fontAlgn="auto" latinLnBrk="0" hangingPunct="1">
                        <a:lnSpc>
                          <a:spcPct val="115000"/>
                        </a:lnSpc>
                        <a:spcBef>
                          <a:spcPts val="0"/>
                        </a:spcBef>
                        <a:spcAft>
                          <a:spcPts val="1000"/>
                        </a:spcAft>
                        <a:buClrTx/>
                        <a:buSzTx/>
                        <a:buFontTx/>
                        <a:buChar char="-"/>
                        <a:tabLst>
                          <a:tab pos="457200" algn="l"/>
                        </a:tabLst>
                        <a:defRPr/>
                      </a:pPr>
                      <a:r>
                        <a:rPr lang="en-US" sz="1400" b="0" i="0" baseline="0" dirty="0" smtClean="0">
                          <a:solidFill>
                            <a:schemeClr val="bg1"/>
                          </a:solidFill>
                          <a:latin typeface="Times New Roman" pitchFamily="18" charset="0"/>
                          <a:ea typeface="Calibri" pitchFamily="34" charset="0"/>
                          <a:cs typeface="Times New Roman" pitchFamily="18" charset="0"/>
                        </a:rPr>
                        <a:t>- Level \ Field of HE (Tenant Model CHS382) </a:t>
                      </a: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4+ 8</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4</a:t>
                      </a:r>
                      <a:r>
                        <a:rPr lang="en-US" sz="1400" baseline="30000" dirty="0" smtClean="0">
                          <a:solidFill>
                            <a:schemeClr val="bg1"/>
                          </a:solidFill>
                          <a:latin typeface="Times New Roman" pitchFamily="18" charset="0"/>
                          <a:ea typeface="Times New Roman"/>
                          <a:cs typeface="Times New Roman" pitchFamily="18" charset="0"/>
                        </a:rPr>
                        <a:t>th</a:t>
                      </a:r>
                      <a:r>
                        <a:rPr lang="en-US" sz="1400" dirty="0" smtClean="0">
                          <a:solidFill>
                            <a:schemeClr val="bg1"/>
                          </a:solidFill>
                          <a:latin typeface="Times New Roman" pitchFamily="18" charset="0"/>
                          <a:ea typeface="Times New Roman"/>
                          <a:cs typeface="Times New Roman" pitchFamily="18" charset="0"/>
                        </a:rPr>
                        <a:t>  – 5</a:t>
                      </a:r>
                      <a:r>
                        <a:rPr lang="en-US" sz="1400" baseline="30000" dirty="0" smtClean="0">
                          <a:solidFill>
                            <a:schemeClr val="bg1"/>
                          </a:solidFill>
                          <a:latin typeface="Times New Roman" pitchFamily="18" charset="0"/>
                          <a:ea typeface="Times New Roman"/>
                          <a:cs typeface="Times New Roman" pitchFamily="18" charset="0"/>
                        </a:rPr>
                        <a:t>th</a:t>
                      </a:r>
                      <a:r>
                        <a:rPr lang="en-US" sz="1400" dirty="0" smtClean="0">
                          <a:solidFill>
                            <a:schemeClr val="bg1"/>
                          </a:solidFill>
                          <a:latin typeface="Times New Roman" pitchFamily="18" charset="0"/>
                          <a:ea typeface="Times New Roman"/>
                          <a:cs typeface="Times New Roman" pitchFamily="18" charset="0"/>
                        </a:rPr>
                        <a:t> </a:t>
                      </a:r>
                      <a:r>
                        <a:rPr lang="en-US" sz="1400" baseline="30000" dirty="0" smtClean="0">
                          <a:solidFill>
                            <a:schemeClr val="bg1"/>
                          </a:solidFill>
                          <a:latin typeface="Times New Roman" pitchFamily="18" charset="0"/>
                          <a:ea typeface="Times New Roman"/>
                          <a:cs typeface="Times New Roman" pitchFamily="18" charset="0"/>
                        </a:rPr>
                        <a:t> </a:t>
                      </a:r>
                      <a:r>
                        <a:rPr lang="en-US" sz="1400" baseline="0" dirty="0" smtClean="0">
                          <a:solidFill>
                            <a:schemeClr val="bg1"/>
                          </a:solidFill>
                          <a:latin typeface="Times New Roman" pitchFamily="18" charset="0"/>
                          <a:ea typeface="Times New Roman"/>
                          <a:cs typeface="Times New Roman" pitchFamily="18" charset="0"/>
                        </a:rPr>
                        <a:t> </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429564">
                <a:tc>
                  <a:txBody>
                    <a:bodyPr/>
                    <a:lstStyle/>
                    <a:p>
                      <a:pPr marL="342900" marR="0" lvl="0" indent="-342900" algn="l" defTabSz="914400" rtl="0" eaLnBrk="1" fontAlgn="auto" latinLnBrk="0" hangingPunct="1">
                        <a:lnSpc>
                          <a:spcPct val="115000"/>
                        </a:lnSpc>
                        <a:spcBef>
                          <a:spcPts val="0"/>
                        </a:spcBef>
                        <a:spcAft>
                          <a:spcPts val="1000"/>
                        </a:spcAft>
                        <a:buClrTx/>
                        <a:buSzTx/>
                        <a:buFont typeface="Wingdings"/>
                        <a:buChar char=""/>
                        <a:tabLst>
                          <a:tab pos="457200" algn="l"/>
                        </a:tabLst>
                        <a:defRPr/>
                      </a:pPr>
                      <a:r>
                        <a:rPr lang="en-US" sz="1400" b="0" i="0" dirty="0" smtClean="0">
                          <a:solidFill>
                            <a:schemeClr val="bg1"/>
                          </a:solidFill>
                          <a:latin typeface="Times New Roman" pitchFamily="18" charset="0"/>
                          <a:cs typeface="Times New Roman" pitchFamily="18" charset="0"/>
                        </a:rPr>
                        <a:t>Scientific</a:t>
                      </a:r>
                      <a:r>
                        <a:rPr lang="en-US" sz="1400" b="0" i="0" baseline="0" dirty="0" smtClean="0">
                          <a:solidFill>
                            <a:schemeClr val="bg1"/>
                          </a:solidFill>
                          <a:latin typeface="Times New Roman" pitchFamily="18" charset="0"/>
                          <a:cs typeface="Times New Roman" pitchFamily="18" charset="0"/>
                        </a:rPr>
                        <a:t> Bases of Identifying  Best HE Methodologies</a:t>
                      </a:r>
                    </a:p>
                    <a:p>
                      <a:pPr marL="342900" marR="0" lvl="0" indent="-342900" algn="ctr" defTabSz="914400" rtl="0" eaLnBrk="1" fontAlgn="auto" latinLnBrk="0" hangingPunct="1">
                        <a:lnSpc>
                          <a:spcPct val="115000"/>
                        </a:lnSpc>
                        <a:spcBef>
                          <a:spcPts val="0"/>
                        </a:spcBef>
                        <a:spcAft>
                          <a:spcPts val="1000"/>
                        </a:spcAft>
                        <a:buClrTx/>
                        <a:buSzTx/>
                        <a:buFont typeface="Wingdings"/>
                        <a:buNone/>
                        <a:tabLst>
                          <a:tab pos="457200" algn="l"/>
                        </a:tabLst>
                        <a:defRPr/>
                      </a:pPr>
                      <a:r>
                        <a:rPr lang="en-US" sz="1400" b="1" i="0" baseline="0" dirty="0" smtClean="0">
                          <a:solidFill>
                            <a:schemeClr val="bg1"/>
                          </a:solidFill>
                          <a:latin typeface="Times New Roman" pitchFamily="18" charset="0"/>
                          <a:cs typeface="Times New Roman" pitchFamily="18" charset="0"/>
                        </a:rPr>
                        <a:t>TRANFER – SHAPE – GROW – DEVELOPM Theories </a:t>
                      </a:r>
                      <a:endParaRPr lang="en-US" sz="1400" b="1" i="0" dirty="0" smtClean="0">
                        <a:solidFill>
                          <a:schemeClr val="bg1"/>
                        </a:solidFill>
                        <a:latin typeface="Times New Roman" pitchFamily="18" charset="0"/>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rowSpan="2">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4 + 8</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rowSpan="2">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6</a:t>
                      </a:r>
                      <a:r>
                        <a:rPr lang="en-US" sz="1400" baseline="30000" dirty="0" smtClean="0">
                          <a:solidFill>
                            <a:schemeClr val="bg1"/>
                          </a:solidFill>
                          <a:latin typeface="Times New Roman" pitchFamily="18" charset="0"/>
                          <a:ea typeface="Times New Roman"/>
                          <a:cs typeface="Times New Roman" pitchFamily="18" charset="0"/>
                        </a:rPr>
                        <a:t>th</a:t>
                      </a:r>
                      <a:r>
                        <a:rPr lang="en-US" sz="1400" baseline="0" dirty="0" smtClean="0">
                          <a:solidFill>
                            <a:schemeClr val="bg1"/>
                          </a:solidFill>
                          <a:latin typeface="Times New Roman" pitchFamily="18" charset="0"/>
                          <a:ea typeface="Times New Roman"/>
                          <a:cs typeface="Times New Roman" pitchFamily="18" charset="0"/>
                        </a:rPr>
                        <a:t> </a:t>
                      </a:r>
                      <a:r>
                        <a:rPr lang="en-US" sz="1400" dirty="0" smtClean="0">
                          <a:solidFill>
                            <a:schemeClr val="bg1"/>
                          </a:solidFill>
                          <a:latin typeface="Times New Roman" pitchFamily="18" charset="0"/>
                          <a:ea typeface="Times New Roman"/>
                          <a:cs typeface="Times New Roman" pitchFamily="18" charset="0"/>
                        </a:rPr>
                        <a:t>-7</a:t>
                      </a:r>
                      <a:r>
                        <a:rPr lang="en-US" sz="1400" baseline="30000" dirty="0" smtClean="0">
                          <a:solidFill>
                            <a:schemeClr val="bg1"/>
                          </a:solidFill>
                          <a:latin typeface="Times New Roman" pitchFamily="18" charset="0"/>
                          <a:ea typeface="Times New Roman"/>
                          <a:cs typeface="Times New Roman" pitchFamily="18" charset="0"/>
                        </a:rPr>
                        <a:t>th</a:t>
                      </a:r>
                      <a:r>
                        <a:rPr lang="en-US" sz="1400" dirty="0" smtClean="0">
                          <a:solidFill>
                            <a:schemeClr val="bg1"/>
                          </a:solidFill>
                          <a:latin typeface="Times New Roman" pitchFamily="18" charset="0"/>
                          <a:ea typeface="Times New Roman"/>
                          <a:cs typeface="Times New Roman" pitchFamily="18" charset="0"/>
                        </a:rPr>
                        <a:t>  </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253082">
                <a:tc>
                  <a:txBody>
                    <a:bodyPr/>
                    <a:lstStyle/>
                    <a:p>
                      <a:pPr marL="342900" marR="0" lvl="0" indent="-342900" algn="ctr" defTabSz="914400" rtl="0" eaLnBrk="1" fontAlgn="auto" latinLnBrk="0" hangingPunct="1">
                        <a:lnSpc>
                          <a:spcPct val="115000"/>
                        </a:lnSpc>
                        <a:spcBef>
                          <a:spcPts val="0"/>
                        </a:spcBef>
                        <a:spcAft>
                          <a:spcPts val="1000"/>
                        </a:spcAft>
                        <a:buClrTx/>
                        <a:buSzTx/>
                        <a:buFont typeface="Wingdings"/>
                        <a:buNone/>
                        <a:tabLst>
                          <a:tab pos="457200" algn="l"/>
                        </a:tabLst>
                        <a:defRPr/>
                      </a:pPr>
                      <a:r>
                        <a:rPr lang="en-US" sz="1400" b="1" i="0" dirty="0" smtClean="0">
                          <a:solidFill>
                            <a:schemeClr val="bg1"/>
                          </a:solidFill>
                          <a:latin typeface="Times New Roman" pitchFamily="18" charset="0"/>
                          <a:ea typeface="Times New Roman"/>
                          <a:cs typeface="Times New Roman" pitchFamily="18" charset="0"/>
                        </a:rPr>
                        <a:t>1</a:t>
                      </a:r>
                      <a:r>
                        <a:rPr lang="en-US" sz="1400" b="1" i="0" baseline="30000" dirty="0" smtClean="0">
                          <a:solidFill>
                            <a:schemeClr val="bg1"/>
                          </a:solidFill>
                          <a:latin typeface="Times New Roman" pitchFamily="18" charset="0"/>
                          <a:ea typeface="Times New Roman"/>
                          <a:cs typeface="Times New Roman" pitchFamily="18" charset="0"/>
                        </a:rPr>
                        <a:t>st</a:t>
                      </a:r>
                      <a:r>
                        <a:rPr lang="en-US" sz="1400" b="1" i="0" baseline="0" dirty="0" smtClean="0">
                          <a:solidFill>
                            <a:schemeClr val="bg1"/>
                          </a:solidFill>
                          <a:latin typeface="Times New Roman" pitchFamily="18" charset="0"/>
                          <a:ea typeface="Times New Roman"/>
                          <a:cs typeface="Times New Roman" pitchFamily="18" charset="0"/>
                        </a:rPr>
                        <a:t> Mid Term Exam\Assignment Plan </a:t>
                      </a:r>
                      <a:endParaRPr lang="en-US" sz="1400" b="1" i="0" dirty="0" smtClean="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vMerge="1">
                  <a:txBody>
                    <a:bodyPr/>
                    <a:lstStyle/>
                    <a:p>
                      <a:pPr algn="ctr" rtl="0">
                        <a:lnSpc>
                          <a:spcPct val="115000"/>
                        </a:lnSpc>
                        <a:spcAft>
                          <a:spcPts val="0"/>
                        </a:spcAft>
                      </a:pPr>
                      <a:endParaRPr lang="en-US" sz="18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vMerge="1">
                  <a:txBody>
                    <a:bodyPr/>
                    <a:lstStyle/>
                    <a:p>
                      <a:pPr algn="ctr" rtl="0">
                        <a:lnSpc>
                          <a:spcPct val="115000"/>
                        </a:lnSpc>
                        <a:spcAft>
                          <a:spcPts val="0"/>
                        </a:spcAft>
                      </a:pPr>
                      <a:endParaRPr lang="en-US" sz="18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290398">
                <a:tc>
                  <a:txBody>
                    <a:bodyPr/>
                    <a:lstStyle/>
                    <a:p>
                      <a:pPr marL="342900" marR="0" lvl="0" indent="-342900" algn="l" defTabSz="914400" rtl="0" eaLnBrk="1" fontAlgn="auto" latinLnBrk="0" hangingPunct="1">
                        <a:lnSpc>
                          <a:spcPct val="115000"/>
                        </a:lnSpc>
                        <a:spcBef>
                          <a:spcPts val="0"/>
                        </a:spcBef>
                        <a:spcAft>
                          <a:spcPts val="1000"/>
                        </a:spcAft>
                        <a:buClrTx/>
                        <a:buSzTx/>
                        <a:buFont typeface="Wingdings"/>
                        <a:buChar char=""/>
                        <a:tabLst>
                          <a:tab pos="457200" algn="l"/>
                        </a:tabLst>
                        <a:defRPr/>
                      </a:pPr>
                      <a:r>
                        <a:rPr lang="en-US" sz="1400" b="0" i="0" dirty="0" smtClean="0">
                          <a:solidFill>
                            <a:schemeClr val="bg1"/>
                          </a:solidFill>
                          <a:latin typeface="Times New Roman" pitchFamily="18" charset="0"/>
                          <a:cs typeface="Times New Roman" pitchFamily="18" charset="0"/>
                        </a:rPr>
                        <a:t>Common Health Education Methods  1 (</a:t>
                      </a:r>
                      <a:r>
                        <a:rPr lang="en-US" sz="1400" b="0" i="0" dirty="0" smtClean="0">
                          <a:solidFill>
                            <a:srgbClr val="003366"/>
                          </a:solidFill>
                          <a:latin typeface="Baskerville Old Face" pitchFamily="18" charset="0"/>
                          <a:ea typeface="Times New Roman"/>
                          <a:cs typeface="Times New Roman" pitchFamily="18" charset="0"/>
                        </a:rPr>
                        <a:t>counseling; group work, lecture, presentation, meetings ; demonstration and participatory)</a:t>
                      </a:r>
                      <a:endParaRPr lang="en-US" sz="1400" b="0" i="0" dirty="0" smtClean="0">
                        <a:solidFill>
                          <a:schemeClr val="bg1"/>
                        </a:solidFill>
                        <a:latin typeface="Times New Roman" pitchFamily="18" charset="0"/>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4 + 8</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8</a:t>
                      </a:r>
                      <a:r>
                        <a:rPr lang="en-US" sz="1400" baseline="30000" dirty="0" smtClean="0">
                          <a:solidFill>
                            <a:schemeClr val="bg1"/>
                          </a:solidFill>
                          <a:latin typeface="Times New Roman" pitchFamily="18" charset="0"/>
                          <a:ea typeface="Times New Roman"/>
                          <a:cs typeface="Times New Roman" pitchFamily="18" charset="0"/>
                        </a:rPr>
                        <a:t>th</a:t>
                      </a:r>
                      <a:r>
                        <a:rPr lang="en-US" sz="1400" dirty="0" smtClean="0">
                          <a:solidFill>
                            <a:schemeClr val="bg1"/>
                          </a:solidFill>
                          <a:latin typeface="Times New Roman" pitchFamily="18" charset="0"/>
                          <a:ea typeface="Times New Roman"/>
                          <a:cs typeface="Times New Roman" pitchFamily="18" charset="0"/>
                        </a:rPr>
                        <a:t> – 9</a:t>
                      </a:r>
                      <a:r>
                        <a:rPr lang="en-US" sz="1400" baseline="30000" dirty="0" smtClean="0">
                          <a:solidFill>
                            <a:schemeClr val="bg1"/>
                          </a:solidFill>
                          <a:latin typeface="Times New Roman" pitchFamily="18" charset="0"/>
                          <a:ea typeface="Times New Roman"/>
                          <a:cs typeface="Times New Roman" pitchFamily="18" charset="0"/>
                        </a:rPr>
                        <a:t>th</a:t>
                      </a:r>
                      <a:r>
                        <a:rPr lang="en-US" sz="1400" dirty="0" smtClean="0">
                          <a:solidFill>
                            <a:schemeClr val="bg1"/>
                          </a:solidFill>
                          <a:latin typeface="Times New Roman" pitchFamily="18" charset="0"/>
                          <a:ea typeface="Times New Roman"/>
                          <a:cs typeface="Times New Roman" pitchFamily="18" charset="0"/>
                        </a:rPr>
                        <a:t>  </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290398">
                <a:tc>
                  <a:txBody>
                    <a:bodyPr/>
                    <a:lstStyle/>
                    <a:p>
                      <a:pPr marL="342900" marR="0" lvl="0" indent="-342900" algn="l" defTabSz="914400" rtl="0" eaLnBrk="1" fontAlgn="auto" latinLnBrk="0" hangingPunct="1">
                        <a:lnSpc>
                          <a:spcPct val="115000"/>
                        </a:lnSpc>
                        <a:spcBef>
                          <a:spcPts val="0"/>
                        </a:spcBef>
                        <a:spcAft>
                          <a:spcPts val="1000"/>
                        </a:spcAft>
                        <a:buClrTx/>
                        <a:buSzTx/>
                        <a:buFont typeface="Wingdings"/>
                        <a:buChar char=""/>
                        <a:tabLst>
                          <a:tab pos="457200" algn="l"/>
                        </a:tabLst>
                        <a:defRPr/>
                      </a:pPr>
                      <a:r>
                        <a:rPr lang="en-US" sz="1400" b="0" i="0" dirty="0" smtClean="0">
                          <a:solidFill>
                            <a:schemeClr val="bg1"/>
                          </a:solidFill>
                          <a:latin typeface="Times New Roman" pitchFamily="18" charset="0"/>
                          <a:cs typeface="Times New Roman" pitchFamily="18" charset="0"/>
                        </a:rPr>
                        <a:t>Common Health Education Methods  2  (</a:t>
                      </a:r>
                      <a:r>
                        <a:rPr lang="en-US" sz="1400" b="0" i="0" dirty="0" smtClean="0">
                          <a:solidFill>
                            <a:srgbClr val="003366"/>
                          </a:solidFill>
                          <a:latin typeface="Baskerville Old Face" pitchFamily="18" charset="0"/>
                          <a:ea typeface="Times New Roman"/>
                          <a:cs typeface="Times New Roman" pitchFamily="18" charset="0"/>
                        </a:rPr>
                        <a:t>experiential learning; problem solving/ decision making, community based health education, social marketing)</a:t>
                      </a:r>
                      <a:endParaRPr lang="en-US" sz="1400" b="0" i="0" dirty="0" smtClean="0">
                        <a:solidFill>
                          <a:schemeClr val="bg1"/>
                        </a:solidFill>
                        <a:latin typeface="Times New Roman" pitchFamily="18" charset="0"/>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4 + 8</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10</a:t>
                      </a:r>
                      <a:r>
                        <a:rPr lang="en-US" sz="1400" baseline="30000" dirty="0" smtClean="0">
                          <a:solidFill>
                            <a:schemeClr val="bg1"/>
                          </a:solidFill>
                          <a:latin typeface="Times New Roman" pitchFamily="18" charset="0"/>
                          <a:ea typeface="Times New Roman"/>
                          <a:cs typeface="Times New Roman" pitchFamily="18" charset="0"/>
                        </a:rPr>
                        <a:t>th</a:t>
                      </a:r>
                      <a:r>
                        <a:rPr lang="en-US" sz="1400" baseline="0" dirty="0" smtClean="0">
                          <a:solidFill>
                            <a:schemeClr val="bg1"/>
                          </a:solidFill>
                          <a:latin typeface="Times New Roman" pitchFamily="18" charset="0"/>
                          <a:ea typeface="Times New Roman"/>
                          <a:cs typeface="Times New Roman" pitchFamily="18" charset="0"/>
                        </a:rPr>
                        <a:t> </a:t>
                      </a:r>
                      <a:r>
                        <a:rPr lang="en-US" sz="1400" dirty="0" smtClean="0">
                          <a:solidFill>
                            <a:schemeClr val="bg1"/>
                          </a:solidFill>
                          <a:latin typeface="Times New Roman" pitchFamily="18" charset="0"/>
                          <a:ea typeface="Times New Roman"/>
                          <a:cs typeface="Times New Roman" pitchFamily="18" charset="0"/>
                        </a:rPr>
                        <a:t>-111</a:t>
                      </a:r>
                      <a:r>
                        <a:rPr lang="en-US" sz="1400" baseline="30000" dirty="0" smtClean="0">
                          <a:solidFill>
                            <a:schemeClr val="bg1"/>
                          </a:solidFill>
                          <a:latin typeface="Times New Roman" pitchFamily="18" charset="0"/>
                          <a:ea typeface="Times New Roman"/>
                          <a:cs typeface="Times New Roman" pitchFamily="18" charset="0"/>
                        </a:rPr>
                        <a:t>th</a:t>
                      </a:r>
                      <a:r>
                        <a:rPr lang="en-US" sz="1400" baseline="0" dirty="0" smtClean="0">
                          <a:solidFill>
                            <a:schemeClr val="bg1"/>
                          </a:solidFill>
                          <a:latin typeface="Times New Roman" pitchFamily="18" charset="0"/>
                          <a:ea typeface="Times New Roman"/>
                          <a:cs typeface="Times New Roman" pitchFamily="18" charset="0"/>
                        </a:rPr>
                        <a:t> </a:t>
                      </a:r>
                      <a:r>
                        <a:rPr lang="en-US" sz="1400" dirty="0" smtClean="0">
                          <a:solidFill>
                            <a:schemeClr val="bg1"/>
                          </a:solidFill>
                          <a:latin typeface="Times New Roman" pitchFamily="18" charset="0"/>
                          <a:ea typeface="Times New Roman"/>
                          <a:cs typeface="Times New Roman" pitchFamily="18" charset="0"/>
                        </a:rPr>
                        <a:t> </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325117">
                <a:tc>
                  <a:txBody>
                    <a:bodyPr/>
                    <a:lstStyle/>
                    <a:p>
                      <a:pPr marL="342900" marR="0" lvl="0" indent="-342900" algn="l" defTabSz="914400" rtl="0" eaLnBrk="1" fontAlgn="auto" latinLnBrk="0" hangingPunct="1">
                        <a:lnSpc>
                          <a:spcPct val="115000"/>
                        </a:lnSpc>
                        <a:spcBef>
                          <a:spcPts val="0"/>
                        </a:spcBef>
                        <a:spcAft>
                          <a:spcPts val="1000"/>
                        </a:spcAft>
                        <a:buClrTx/>
                        <a:buSzTx/>
                        <a:buFont typeface="Wingdings"/>
                        <a:buChar char=""/>
                        <a:tabLst>
                          <a:tab pos="457200" algn="l"/>
                        </a:tabLst>
                        <a:defRPr/>
                      </a:pPr>
                      <a:r>
                        <a:rPr lang="en-US" sz="1400" b="0" i="0" dirty="0" smtClean="0">
                          <a:solidFill>
                            <a:schemeClr val="bg1"/>
                          </a:solidFill>
                          <a:latin typeface="Times New Roman" pitchFamily="18" charset="0"/>
                          <a:cs typeface="Times New Roman" pitchFamily="18" charset="0"/>
                        </a:rPr>
                        <a:t>Common Health Education Methods  3  (</a:t>
                      </a:r>
                      <a:r>
                        <a:rPr lang="en-US" sz="1400" b="0" i="0" dirty="0" smtClean="0">
                          <a:solidFill>
                            <a:srgbClr val="003366"/>
                          </a:solidFill>
                          <a:latin typeface="Baskerville Old Face" pitchFamily="18" charset="0"/>
                          <a:ea typeface="Times New Roman"/>
                          <a:cs typeface="Times New Roman" pitchFamily="18" charset="0"/>
                        </a:rPr>
                        <a:t>health campaign, peer education/ working with volunteers, behavioral modification, life skills, role play , games and puppet)</a:t>
                      </a:r>
                      <a:endParaRPr lang="en-US" sz="1400" b="0" i="0" dirty="0" smtClean="0">
                        <a:solidFill>
                          <a:schemeClr val="bg1"/>
                        </a:solidFill>
                        <a:latin typeface="Times New Roman" pitchFamily="18" charset="0"/>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rowSpan="2">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4+ 8</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rowSpan="2">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12</a:t>
                      </a:r>
                      <a:r>
                        <a:rPr lang="en-US" sz="1400" baseline="30000" dirty="0" smtClean="0">
                          <a:solidFill>
                            <a:schemeClr val="bg1"/>
                          </a:solidFill>
                          <a:latin typeface="Times New Roman" pitchFamily="18" charset="0"/>
                          <a:ea typeface="Times New Roman"/>
                          <a:cs typeface="Times New Roman" pitchFamily="18" charset="0"/>
                        </a:rPr>
                        <a:t>th</a:t>
                      </a:r>
                      <a:r>
                        <a:rPr lang="en-US" sz="1400" baseline="0" dirty="0" smtClean="0">
                          <a:solidFill>
                            <a:schemeClr val="bg1"/>
                          </a:solidFill>
                          <a:latin typeface="Times New Roman" pitchFamily="18" charset="0"/>
                          <a:ea typeface="Times New Roman"/>
                          <a:cs typeface="Times New Roman" pitchFamily="18" charset="0"/>
                        </a:rPr>
                        <a:t> </a:t>
                      </a:r>
                      <a:r>
                        <a:rPr lang="en-US" sz="1400" dirty="0" smtClean="0">
                          <a:solidFill>
                            <a:schemeClr val="bg1"/>
                          </a:solidFill>
                          <a:latin typeface="Times New Roman" pitchFamily="18" charset="0"/>
                          <a:ea typeface="Times New Roman"/>
                          <a:cs typeface="Times New Roman" pitchFamily="18" charset="0"/>
                        </a:rPr>
                        <a:t>-13</a:t>
                      </a:r>
                      <a:r>
                        <a:rPr lang="en-US" sz="1400" baseline="30000" dirty="0" smtClean="0">
                          <a:solidFill>
                            <a:schemeClr val="bg1"/>
                          </a:solidFill>
                          <a:latin typeface="Times New Roman" pitchFamily="18" charset="0"/>
                          <a:ea typeface="Times New Roman"/>
                          <a:cs typeface="Times New Roman" pitchFamily="18" charset="0"/>
                        </a:rPr>
                        <a:t>th</a:t>
                      </a:r>
                      <a:r>
                        <a:rPr lang="en-US" sz="1400" dirty="0" smtClean="0">
                          <a:solidFill>
                            <a:schemeClr val="bg1"/>
                          </a:solidFill>
                          <a:latin typeface="Times New Roman" pitchFamily="18" charset="0"/>
                          <a:ea typeface="Times New Roman"/>
                          <a:cs typeface="Times New Roman" pitchFamily="18" charset="0"/>
                        </a:rPr>
                        <a:t> </a:t>
                      </a:r>
                      <a:endParaRPr lang="en-US" sz="1400" dirty="0">
                        <a:solidFill>
                          <a:schemeClr val="bg1"/>
                        </a:solidFill>
                        <a:latin typeface="Times New Roman" pitchFamily="18" charset="0"/>
                        <a:ea typeface="Times New Roman"/>
                        <a:cs typeface="Times New Roman" pitchFamily="18" charset="0"/>
                      </a:endParaRPr>
                    </a:p>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 </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230657">
                <a:tc>
                  <a:txBody>
                    <a:bodyPr/>
                    <a:lstStyle/>
                    <a:p>
                      <a:pPr marL="342900" marR="0" lvl="0" indent="-342900" algn="ctr" defTabSz="914400" rtl="0" eaLnBrk="1" fontAlgn="auto" latinLnBrk="0" hangingPunct="1">
                        <a:lnSpc>
                          <a:spcPct val="115000"/>
                        </a:lnSpc>
                        <a:spcBef>
                          <a:spcPts val="0"/>
                        </a:spcBef>
                        <a:spcAft>
                          <a:spcPts val="1000"/>
                        </a:spcAft>
                        <a:buClrTx/>
                        <a:buSzTx/>
                        <a:buFont typeface="Wingdings"/>
                        <a:buNone/>
                        <a:tabLst>
                          <a:tab pos="457200" algn="l"/>
                        </a:tabLst>
                        <a:defRPr/>
                      </a:pPr>
                      <a:r>
                        <a:rPr lang="en-US" sz="1400" b="1" i="0" dirty="0" smtClean="0">
                          <a:solidFill>
                            <a:schemeClr val="bg1"/>
                          </a:solidFill>
                          <a:latin typeface="Times New Roman" pitchFamily="18" charset="0"/>
                          <a:ea typeface="Times New Roman"/>
                          <a:cs typeface="Times New Roman" pitchFamily="18" charset="0"/>
                        </a:rPr>
                        <a:t>2</a:t>
                      </a:r>
                      <a:r>
                        <a:rPr lang="en-US" sz="1400" b="1" i="0" baseline="30000" dirty="0" smtClean="0">
                          <a:solidFill>
                            <a:schemeClr val="bg1"/>
                          </a:solidFill>
                          <a:latin typeface="Times New Roman" pitchFamily="18" charset="0"/>
                          <a:ea typeface="Times New Roman"/>
                          <a:cs typeface="Times New Roman" pitchFamily="18" charset="0"/>
                        </a:rPr>
                        <a:t>nd</a:t>
                      </a:r>
                      <a:r>
                        <a:rPr lang="en-US" sz="1400" b="1" i="0" dirty="0" smtClean="0">
                          <a:solidFill>
                            <a:schemeClr val="bg1"/>
                          </a:solidFill>
                          <a:latin typeface="Times New Roman" pitchFamily="18" charset="0"/>
                          <a:ea typeface="Times New Roman"/>
                          <a:cs typeface="Times New Roman" pitchFamily="18" charset="0"/>
                        </a:rPr>
                        <a:t> Mid Term Exam\ Submit</a:t>
                      </a:r>
                      <a:r>
                        <a:rPr lang="en-US" sz="1400" b="1" i="0" baseline="0" dirty="0" smtClean="0">
                          <a:solidFill>
                            <a:schemeClr val="bg1"/>
                          </a:solidFill>
                          <a:latin typeface="Times New Roman" pitchFamily="18" charset="0"/>
                          <a:ea typeface="Times New Roman"/>
                          <a:cs typeface="Times New Roman" pitchFamily="18" charset="0"/>
                        </a:rPr>
                        <a:t>-Present Assignments</a:t>
                      </a:r>
                      <a:endParaRPr lang="en-US" sz="1400" b="1" i="0" dirty="0" smtClean="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vMerge="1">
                  <a:txBody>
                    <a:bodyPr/>
                    <a:lstStyle/>
                    <a:p>
                      <a:pPr algn="ctr" rtl="0">
                        <a:lnSpc>
                          <a:spcPct val="115000"/>
                        </a:lnSpc>
                        <a:spcAft>
                          <a:spcPts val="0"/>
                        </a:spcAft>
                      </a:pPr>
                      <a:endParaRPr lang="en-US" sz="18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vMerge="1">
                  <a:txBody>
                    <a:bodyPr/>
                    <a:lstStyle/>
                    <a:p>
                      <a:pPr algn="ctr" rtl="0">
                        <a:lnSpc>
                          <a:spcPct val="115000"/>
                        </a:lnSpc>
                        <a:spcAft>
                          <a:spcPts val="0"/>
                        </a:spcAft>
                      </a:pPr>
                      <a:endParaRPr lang="en-US" sz="18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230657">
                <a:tc>
                  <a:txBody>
                    <a:bodyPr/>
                    <a:lstStyle/>
                    <a:p>
                      <a:pPr marL="342900" marR="0" lvl="0" indent="-342900" algn="l" defTabSz="914400" rtl="0" eaLnBrk="1" fontAlgn="auto" latinLnBrk="0" hangingPunct="1">
                        <a:lnSpc>
                          <a:spcPct val="115000"/>
                        </a:lnSpc>
                        <a:spcBef>
                          <a:spcPts val="0"/>
                        </a:spcBef>
                        <a:spcAft>
                          <a:spcPts val="1000"/>
                        </a:spcAft>
                        <a:buClrTx/>
                        <a:buSzTx/>
                        <a:buFont typeface="Wingdings"/>
                        <a:buChar char=""/>
                        <a:tabLst>
                          <a:tab pos="457200" algn="l"/>
                        </a:tabLst>
                        <a:defRPr/>
                      </a:pPr>
                      <a:r>
                        <a:rPr lang="en-US" sz="1400" b="0" i="0" dirty="0" err="1" smtClean="0">
                          <a:solidFill>
                            <a:schemeClr val="bg1"/>
                          </a:solidFill>
                          <a:latin typeface="Times New Roman" pitchFamily="18" charset="0"/>
                          <a:ea typeface="Times New Roman"/>
                          <a:cs typeface="Times New Roman" pitchFamily="18" charset="0"/>
                        </a:rPr>
                        <a:t>Analyse</a:t>
                      </a:r>
                      <a:r>
                        <a:rPr lang="en-US" sz="1400" b="0" i="0" dirty="0" smtClean="0">
                          <a:solidFill>
                            <a:schemeClr val="bg1"/>
                          </a:solidFill>
                          <a:latin typeface="Times New Roman" pitchFamily="18" charset="0"/>
                          <a:ea typeface="Times New Roman"/>
                          <a:cs typeface="Times New Roman" pitchFamily="18" charset="0"/>
                        </a:rPr>
                        <a:t>,</a:t>
                      </a:r>
                      <a:r>
                        <a:rPr lang="en-US" sz="1400" b="0" i="0" baseline="0" dirty="0" smtClean="0">
                          <a:solidFill>
                            <a:schemeClr val="bg1"/>
                          </a:solidFill>
                          <a:latin typeface="Times New Roman" pitchFamily="18" charset="0"/>
                          <a:ea typeface="Times New Roman"/>
                          <a:cs typeface="Times New Roman" pitchFamily="18" charset="0"/>
                        </a:rPr>
                        <a:t> evaluate and practice the best  </a:t>
                      </a:r>
                      <a:r>
                        <a:rPr lang="en-US" sz="1400" b="0" i="0" baseline="0" dirty="0" err="1" smtClean="0">
                          <a:solidFill>
                            <a:schemeClr val="bg1"/>
                          </a:solidFill>
                          <a:latin typeface="Times New Roman" pitchFamily="18" charset="0"/>
                          <a:ea typeface="Times New Roman"/>
                          <a:cs typeface="Times New Roman" pitchFamily="18" charset="0"/>
                        </a:rPr>
                        <a:t>QMoHE</a:t>
                      </a:r>
                      <a:r>
                        <a:rPr lang="en-US" sz="1400" b="0" i="0" baseline="0" dirty="0" smtClean="0">
                          <a:solidFill>
                            <a:schemeClr val="bg1"/>
                          </a:solidFill>
                          <a:latin typeface="Times New Roman" pitchFamily="18" charset="0"/>
                          <a:ea typeface="Times New Roman"/>
                          <a:cs typeface="Times New Roman" pitchFamily="18" charset="0"/>
                        </a:rPr>
                        <a:t> </a:t>
                      </a:r>
                      <a:r>
                        <a:rPr lang="en-US" sz="1400" b="0" i="0" dirty="0" smtClean="0">
                          <a:solidFill>
                            <a:schemeClr val="bg1"/>
                          </a:solidFill>
                          <a:latin typeface="Times New Roman" pitchFamily="18" charset="0"/>
                          <a:ea typeface="Times New Roman"/>
                          <a:cs typeface="Times New Roman" pitchFamily="18" charset="0"/>
                        </a:rPr>
                        <a:t> </a:t>
                      </a: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4+ 8</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14</a:t>
                      </a:r>
                      <a:r>
                        <a:rPr lang="en-US" sz="1400" baseline="30000" dirty="0" smtClean="0">
                          <a:solidFill>
                            <a:schemeClr val="bg1"/>
                          </a:solidFill>
                          <a:latin typeface="Times New Roman" pitchFamily="18" charset="0"/>
                          <a:ea typeface="Times New Roman"/>
                          <a:cs typeface="Times New Roman" pitchFamily="18" charset="0"/>
                        </a:rPr>
                        <a:t>th</a:t>
                      </a:r>
                      <a:r>
                        <a:rPr lang="en-US" sz="1400" dirty="0" smtClean="0">
                          <a:solidFill>
                            <a:schemeClr val="bg1"/>
                          </a:solidFill>
                          <a:latin typeface="Times New Roman" pitchFamily="18" charset="0"/>
                          <a:ea typeface="Times New Roman"/>
                          <a:cs typeface="Times New Roman" pitchFamily="18" charset="0"/>
                        </a:rPr>
                        <a:t> – 15</a:t>
                      </a:r>
                      <a:r>
                        <a:rPr lang="en-US" sz="1400" baseline="30000" dirty="0" smtClean="0">
                          <a:solidFill>
                            <a:schemeClr val="bg1"/>
                          </a:solidFill>
                          <a:latin typeface="Times New Roman" pitchFamily="18" charset="0"/>
                          <a:ea typeface="Times New Roman"/>
                          <a:cs typeface="Times New Roman" pitchFamily="18" charset="0"/>
                        </a:rPr>
                        <a:t>th</a:t>
                      </a:r>
                      <a:r>
                        <a:rPr lang="en-US" sz="1400" dirty="0" smtClean="0">
                          <a:solidFill>
                            <a:schemeClr val="bg1"/>
                          </a:solidFill>
                          <a:latin typeface="Times New Roman" pitchFamily="18" charset="0"/>
                          <a:ea typeface="Times New Roman"/>
                          <a:cs typeface="Times New Roman" pitchFamily="18" charset="0"/>
                        </a:rPr>
                        <a:t>  </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267516">
                <a:tc>
                  <a:txBody>
                    <a:bodyPr/>
                    <a:lstStyle/>
                    <a:p>
                      <a:pPr marL="342900" marR="0" lvl="0" indent="-342900" algn="l" defTabSz="914400" rtl="0" eaLnBrk="1" fontAlgn="auto" latinLnBrk="0" hangingPunct="1">
                        <a:lnSpc>
                          <a:spcPct val="115000"/>
                        </a:lnSpc>
                        <a:spcBef>
                          <a:spcPts val="0"/>
                        </a:spcBef>
                        <a:spcAft>
                          <a:spcPts val="1000"/>
                        </a:spcAft>
                        <a:buClrTx/>
                        <a:buSzTx/>
                        <a:buFont typeface="Wingdings"/>
                        <a:buChar char=""/>
                        <a:tabLst>
                          <a:tab pos="457200" algn="l"/>
                        </a:tabLst>
                        <a:defRPr/>
                      </a:pPr>
                      <a:r>
                        <a:rPr lang="en-US" sz="1400" b="0" i="0" dirty="0" smtClean="0">
                          <a:solidFill>
                            <a:schemeClr val="bg1"/>
                          </a:solidFill>
                          <a:latin typeface="Times New Roman" pitchFamily="18" charset="0"/>
                          <a:ea typeface="Times New Roman"/>
                          <a:cs typeface="Times New Roman" pitchFamily="18" charset="0"/>
                        </a:rPr>
                        <a:t>FINAL EXAMS</a:t>
                      </a: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rtl="0">
                        <a:lnSpc>
                          <a:spcPct val="115000"/>
                        </a:lnSpc>
                        <a:spcAft>
                          <a:spcPts val="0"/>
                        </a:spcAft>
                      </a:pP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rtl="0">
                        <a:lnSpc>
                          <a:spcPct val="115000"/>
                        </a:lnSpc>
                        <a:spcAft>
                          <a:spcPts val="0"/>
                        </a:spcAft>
                      </a:pPr>
                      <a:r>
                        <a:rPr lang="en-US" sz="1400" dirty="0" smtClean="0">
                          <a:solidFill>
                            <a:schemeClr val="bg1"/>
                          </a:solidFill>
                          <a:latin typeface="Times New Roman" pitchFamily="18" charset="0"/>
                          <a:ea typeface="Times New Roman"/>
                          <a:cs typeface="Times New Roman" pitchFamily="18" charset="0"/>
                        </a:rPr>
                        <a:t>16-18</a:t>
                      </a:r>
                      <a:r>
                        <a:rPr lang="en-US" sz="1400" baseline="30000" dirty="0" smtClean="0">
                          <a:solidFill>
                            <a:schemeClr val="bg1"/>
                          </a:solidFill>
                          <a:latin typeface="Times New Roman" pitchFamily="18" charset="0"/>
                          <a:ea typeface="Times New Roman"/>
                          <a:cs typeface="Times New Roman" pitchFamily="18" charset="0"/>
                        </a:rPr>
                        <a:t>th</a:t>
                      </a:r>
                      <a:r>
                        <a:rPr lang="en-US" sz="1400" baseline="0" dirty="0" smtClean="0">
                          <a:solidFill>
                            <a:schemeClr val="bg1"/>
                          </a:solidFill>
                          <a:latin typeface="Times New Roman" pitchFamily="18" charset="0"/>
                          <a:ea typeface="Times New Roman"/>
                          <a:cs typeface="Times New Roman" pitchFamily="18" charset="0"/>
                        </a:rPr>
                        <a:t> </a:t>
                      </a:r>
                      <a:endParaRPr lang="en-US" sz="1400" dirty="0">
                        <a:solidFill>
                          <a:schemeClr val="bg1"/>
                        </a:solidFill>
                        <a:latin typeface="Times New Roman" pitchFamily="18" charset="0"/>
                        <a:ea typeface="Times New Roman"/>
                        <a:cs typeface="Times New Roman" pitchFamily="18" charset="0"/>
                      </a:endParaRPr>
                    </a:p>
                  </a:txBody>
                  <a:tcPr marL="41084" marR="41084" marT="700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bl>
          </a:graphicData>
        </a:graphic>
      </p:graphicFrame>
      <p:sp>
        <p:nvSpPr>
          <p:cNvPr id="9" name="عنصر نائب للتاريخ 8"/>
          <p:cNvSpPr>
            <a:spLocks noGrp="1"/>
          </p:cNvSpPr>
          <p:nvPr>
            <p:ph type="dt" sz="half" idx="10"/>
          </p:nvPr>
        </p:nvSpPr>
        <p:spPr>
          <a:xfrm>
            <a:off x="71438" y="6500834"/>
            <a:ext cx="1142976" cy="357166"/>
          </a:xfrm>
        </p:spPr>
        <p:txBody>
          <a:bodyPr/>
          <a:lstStyle/>
          <a:p>
            <a:pPr>
              <a:defRPr/>
            </a:pPr>
            <a:r>
              <a:rPr lang="ar-SA" smtClean="0"/>
              <a:t>JohaliMoHE2017</a:t>
            </a:r>
            <a:endParaRPr lang="en-US" dirty="0"/>
          </a:p>
        </p:txBody>
      </p:sp>
    </p:spTree>
  </p:cSld>
  <p:clrMapOvr>
    <a:masterClrMapping/>
  </p:clrMapOvr>
  <p:transition>
    <p:push dir="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lgn="just">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70</a:t>
            </a:fld>
            <a:endParaRPr lang="en-US"/>
          </a:p>
        </p:txBody>
      </p:sp>
      <p:pic>
        <p:nvPicPr>
          <p:cNvPr id="7" name="Picture 4" descr="MCj02380440000[1]"/>
          <p:cNvPicPr>
            <a:picLocks noChangeAspect="1" noChangeArrowheads="1"/>
          </p:cNvPicPr>
          <p:nvPr/>
        </p:nvPicPr>
        <p:blipFill>
          <a:blip r:embed="rId2" cstate="print"/>
          <a:srcRect r="15385"/>
          <a:stretch>
            <a:fillRect/>
          </a:stretch>
        </p:blipFill>
        <p:spPr bwMode="auto">
          <a:xfrm>
            <a:off x="7799568" y="196644"/>
            <a:ext cx="1344432" cy="1000108"/>
          </a:xfrm>
          <a:prstGeom prst="rect">
            <a:avLst/>
          </a:prstGeom>
          <a:noFill/>
        </p:spPr>
      </p:pic>
      <p:pic>
        <p:nvPicPr>
          <p:cNvPr id="11" name="Picture 9" descr="PS Gestalt Coins"/>
          <p:cNvPicPr>
            <a:picLocks noChangeAspect="1" noChangeArrowheads="1"/>
          </p:cNvPicPr>
          <p:nvPr/>
        </p:nvPicPr>
        <p:blipFill>
          <a:blip r:embed="rId3" cstate="print"/>
          <a:srcRect l="19174" r="18865" b="74659"/>
          <a:stretch>
            <a:fillRect/>
          </a:stretch>
        </p:blipFill>
        <p:spPr bwMode="auto">
          <a:xfrm>
            <a:off x="1928794" y="1285860"/>
            <a:ext cx="5029709" cy="1714512"/>
          </a:xfrm>
          <a:prstGeom prst="rect">
            <a:avLst/>
          </a:prstGeom>
          <a:noFill/>
          <a:ln w="9525">
            <a:noFill/>
            <a:miter lim="800000"/>
            <a:headEnd/>
            <a:tailEnd/>
          </a:ln>
        </p:spPr>
      </p:pic>
      <p:pic>
        <p:nvPicPr>
          <p:cNvPr id="12" name="Picture 27" descr="s_rubik-cube">
            <a:hlinkClick r:id="rId4"/>
          </p:cNvPr>
          <p:cNvPicPr>
            <a:picLocks noChangeAspect="1" noChangeArrowheads="1"/>
          </p:cNvPicPr>
          <p:nvPr/>
        </p:nvPicPr>
        <p:blipFill>
          <a:blip r:embed="rId5" cstate="print"/>
          <a:srcRect/>
          <a:stretch>
            <a:fillRect/>
          </a:stretch>
        </p:blipFill>
        <p:spPr bwMode="auto">
          <a:xfrm>
            <a:off x="0" y="0"/>
            <a:ext cx="1009650" cy="649288"/>
          </a:xfrm>
          <a:prstGeom prst="rect">
            <a:avLst/>
          </a:prstGeom>
          <a:noFill/>
          <a:ln w="9525">
            <a:noFill/>
            <a:miter lim="800000"/>
            <a:headEnd/>
            <a:tailEnd/>
          </a:ln>
        </p:spPr>
      </p:pic>
      <p:sp>
        <p:nvSpPr>
          <p:cNvPr id="13" name="مستطيل 12"/>
          <p:cNvSpPr/>
          <p:nvPr/>
        </p:nvSpPr>
        <p:spPr>
          <a:xfrm>
            <a:off x="0" y="1000108"/>
            <a:ext cx="8643966" cy="28931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498475" lvl="1" indent="176213" algn="just" eaLnBrk="1" hangingPunct="1">
              <a:lnSpc>
                <a:spcPct val="80000"/>
              </a:lnSpc>
              <a:tabLst>
                <a:tab pos="365125" algn="l"/>
              </a:tabLst>
            </a:pPr>
            <a:r>
              <a:rPr lang="en-US" sz="1600" i="1" dirty="0" smtClean="0">
                <a:latin typeface="Arial Black" pitchFamily="34" charset="0"/>
              </a:rPr>
              <a:t>P1: the 8 Coins? Move two coins to make each coin touch three coins </a:t>
            </a:r>
            <a:endParaRPr lang="en-US" sz="1600" dirty="0" smtClean="0">
              <a:latin typeface="Arial Black" pitchFamily="34" charset="0"/>
            </a:endParaRPr>
          </a:p>
        </p:txBody>
      </p:sp>
      <p:sp>
        <p:nvSpPr>
          <p:cNvPr id="14" name="مستطيل 13"/>
          <p:cNvSpPr/>
          <p:nvPr/>
        </p:nvSpPr>
        <p:spPr>
          <a:xfrm>
            <a:off x="428596" y="3277757"/>
            <a:ext cx="8072462" cy="29411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498475" lvl="1" indent="176213" algn="ctr" rtl="0" eaLnBrk="1" hangingPunct="1">
              <a:lnSpc>
                <a:spcPct val="80000"/>
              </a:lnSpc>
              <a:tabLst>
                <a:tab pos="365125" algn="l"/>
              </a:tabLst>
            </a:pPr>
            <a:r>
              <a:rPr lang="en-US" sz="1600" i="1" dirty="0" smtClean="0">
                <a:latin typeface="Arial Black" pitchFamily="34" charset="0"/>
              </a:rPr>
              <a:t>P2 the 7 </a:t>
            </a:r>
            <a:r>
              <a:rPr lang="en-US" sz="1400" i="1" dirty="0" smtClean="0">
                <a:latin typeface="Arial Black" pitchFamily="34" charset="0"/>
              </a:rPr>
              <a:t>Matchsticks :</a:t>
            </a:r>
            <a:r>
              <a:rPr lang="en-US" sz="1600" i="1" dirty="0" smtClean="0">
                <a:latin typeface="Arial Black" pitchFamily="34" charset="0"/>
              </a:rPr>
              <a:t>  Move Three </a:t>
            </a:r>
            <a:r>
              <a:rPr lang="en-US" sz="1600" dirty="0" smtClean="0">
                <a:latin typeface="Arial Black" pitchFamily="34" charset="0"/>
              </a:rPr>
              <a:t>Matchsticks</a:t>
            </a:r>
            <a:r>
              <a:rPr lang="en-US" sz="1600" i="1" dirty="0" smtClean="0">
                <a:latin typeface="Arial Black" pitchFamily="34" charset="0"/>
              </a:rPr>
              <a:t>  to Make 5 </a:t>
            </a:r>
            <a:endParaRPr lang="en-US" sz="1600" dirty="0" smtClean="0">
              <a:latin typeface="Arial Black" pitchFamily="34" charset="0"/>
            </a:endParaRPr>
          </a:p>
        </p:txBody>
      </p:sp>
      <p:pic>
        <p:nvPicPr>
          <p:cNvPr id="15" name="Picture 5" descr="PS7—5 Matchstick2"/>
          <p:cNvPicPr>
            <a:picLocks noChangeAspect="1" noChangeArrowheads="1"/>
          </p:cNvPicPr>
          <p:nvPr/>
        </p:nvPicPr>
        <p:blipFill>
          <a:blip r:embed="rId6" cstate="print"/>
          <a:srcRect l="13670" t="10112" r="57364" b="64044"/>
          <a:stretch>
            <a:fillRect/>
          </a:stretch>
        </p:blipFill>
        <p:spPr bwMode="auto">
          <a:xfrm>
            <a:off x="1214414" y="3643314"/>
            <a:ext cx="6572296" cy="1714512"/>
          </a:xfrm>
          <a:prstGeom prst="rect">
            <a:avLst/>
          </a:prstGeom>
          <a:noFill/>
          <a:ln w="9525">
            <a:noFill/>
            <a:miter lim="800000"/>
            <a:headEnd/>
            <a:tailEnd/>
          </a:ln>
        </p:spPr>
      </p:pic>
      <p:pic>
        <p:nvPicPr>
          <p:cNvPr id="16" name="Picture 9" descr="PS Gestalt Coins"/>
          <p:cNvPicPr>
            <a:picLocks noChangeAspect="1" noChangeArrowheads="1"/>
          </p:cNvPicPr>
          <p:nvPr/>
        </p:nvPicPr>
        <p:blipFill>
          <a:blip r:embed="rId7" cstate="print"/>
          <a:srcRect l="25884" t="29665" r="3817" b="48365"/>
          <a:stretch>
            <a:fillRect/>
          </a:stretch>
        </p:blipFill>
        <p:spPr bwMode="auto">
          <a:xfrm>
            <a:off x="71438" y="1500174"/>
            <a:ext cx="333377" cy="500066"/>
          </a:xfrm>
          <a:prstGeom prst="rect">
            <a:avLst/>
          </a:prstGeom>
          <a:noFill/>
          <a:ln w="9525">
            <a:noFill/>
            <a:miter lim="800000"/>
            <a:headEnd/>
            <a:tailEnd/>
          </a:ln>
        </p:spPr>
      </p:pic>
      <p:pic>
        <p:nvPicPr>
          <p:cNvPr id="17" name="Picture 5" descr="PS7—5 Matchstick2"/>
          <p:cNvPicPr>
            <a:picLocks noChangeAspect="1" noChangeArrowheads="1"/>
          </p:cNvPicPr>
          <p:nvPr/>
        </p:nvPicPr>
        <p:blipFill>
          <a:blip r:embed="rId8" cstate="print"/>
          <a:srcRect l="42717" t="10112" r="24606" b="64044"/>
          <a:stretch>
            <a:fillRect/>
          </a:stretch>
        </p:blipFill>
        <p:spPr bwMode="auto">
          <a:xfrm>
            <a:off x="0" y="4286256"/>
            <a:ext cx="285752" cy="571504"/>
          </a:xfrm>
          <a:prstGeom prst="rect">
            <a:avLst/>
          </a:prstGeom>
          <a:noFill/>
          <a:ln w="9525">
            <a:noFill/>
            <a:miter lim="800000"/>
            <a:headEnd/>
            <a:tailEnd/>
          </a:ln>
        </p:spPr>
      </p:pic>
      <p:sp>
        <p:nvSpPr>
          <p:cNvPr id="18" name="مستطيل 17"/>
          <p:cNvSpPr/>
          <p:nvPr/>
        </p:nvSpPr>
        <p:spPr>
          <a:xfrm>
            <a:off x="1168088" y="159604"/>
            <a:ext cx="6572264" cy="677108"/>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b="1" i="1" dirty="0" smtClean="0">
                <a:latin typeface="Times New Roman" pitchFamily="18" charset="0"/>
                <a:cs typeface="Times New Roman" pitchFamily="18" charset="0"/>
              </a:rPr>
              <a:t>Critical Thinking - Problem Solving  &amp; Decision Making  </a:t>
            </a:r>
            <a:r>
              <a:rPr lang="en-US" sz="2000" b="1" i="1" dirty="0" smtClean="0">
                <a:latin typeface="Times New Roman" pitchFamily="18" charset="0"/>
                <a:cs typeface="Times New Roman" pitchFamily="18" charset="0"/>
              </a:rPr>
              <a:t>(</a:t>
            </a:r>
            <a:r>
              <a:rPr lang="en-US" sz="2000" b="1" dirty="0" smtClean="0">
                <a:latin typeface="Times New Roman" pitchFamily="18" charset="0"/>
                <a:cs typeface="Times New Roman" pitchFamily="18" charset="0"/>
              </a:rPr>
              <a:t>CTPSDM)</a:t>
            </a:r>
            <a:endParaRPr lang="ar-SA" b="1" dirty="0"/>
          </a:p>
        </p:txBody>
      </p:sp>
      <p:sp>
        <p:nvSpPr>
          <p:cNvPr id="19" name="مستطيل 18"/>
          <p:cNvSpPr/>
          <p:nvPr/>
        </p:nvSpPr>
        <p:spPr>
          <a:xfrm>
            <a:off x="1428728" y="5643578"/>
            <a:ext cx="6715172" cy="30777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rtl="0"/>
            <a:r>
              <a:rPr lang="en-US" sz="1400" dirty="0" smtClean="0"/>
              <a:t>http://www.problem-solving-techniques.com/Brainstorming-Techniques.html</a:t>
            </a:r>
            <a:endParaRPr lang="ar-SA" sz="1400" dirty="0"/>
          </a:p>
        </p:txBody>
      </p:sp>
      <p:sp>
        <p:nvSpPr>
          <p:cNvPr id="20" name="مستطيل 19"/>
          <p:cNvSpPr/>
          <p:nvPr/>
        </p:nvSpPr>
        <p:spPr>
          <a:xfrm>
            <a:off x="1643042" y="6357958"/>
            <a:ext cx="6000776" cy="33855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sz="1600" dirty="0" smtClean="0"/>
              <a:t>http://www.mindtools.com/pages/article/newTED_07.htm</a:t>
            </a:r>
            <a:endParaRPr lang="ar-SA" sz="1600" dirty="0"/>
          </a:p>
        </p:txBody>
      </p:sp>
      <p:sp>
        <p:nvSpPr>
          <p:cNvPr id="21" name="مستطيل 20"/>
          <p:cNvSpPr/>
          <p:nvPr/>
        </p:nvSpPr>
        <p:spPr>
          <a:xfrm>
            <a:off x="1500166" y="6000768"/>
            <a:ext cx="1975861"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dirty="0" smtClean="0"/>
              <a:t>Six Thinking Hats</a:t>
            </a:r>
            <a:endParaRPr lang="ar-SA" dirty="0"/>
          </a:p>
        </p:txBody>
      </p:sp>
      <p:pic>
        <p:nvPicPr>
          <p:cNvPr id="22" name="Picture 4" descr="MCj02380440000[1]"/>
          <p:cNvPicPr>
            <a:picLocks noChangeAspect="1" noChangeArrowheads="1"/>
          </p:cNvPicPr>
          <p:nvPr/>
        </p:nvPicPr>
        <p:blipFill>
          <a:blip r:embed="rId2" cstate="print"/>
          <a:srcRect r="15385"/>
          <a:stretch>
            <a:fillRect/>
          </a:stretch>
        </p:blipFill>
        <p:spPr bwMode="auto">
          <a:xfrm>
            <a:off x="8268783" y="1571612"/>
            <a:ext cx="875217" cy="651064"/>
          </a:xfrm>
          <a:prstGeom prst="rect">
            <a:avLst/>
          </a:prstGeom>
          <a:noFill/>
        </p:spPr>
      </p:pic>
    </p:spTree>
  </p:cSld>
  <p:clrMapOvr>
    <a:masterClrMapping/>
  </p:clrMapOvr>
  <p:transition>
    <p:push dir="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71</a:t>
            </a:fld>
            <a:endParaRPr lang="en-US"/>
          </a:p>
        </p:txBody>
      </p:sp>
      <p:pic>
        <p:nvPicPr>
          <p:cNvPr id="7" name="Picture 4" descr="MCj02380440000[1]"/>
          <p:cNvPicPr>
            <a:picLocks noChangeAspect="1" noChangeArrowheads="1"/>
          </p:cNvPicPr>
          <p:nvPr/>
        </p:nvPicPr>
        <p:blipFill>
          <a:blip r:embed="rId3" cstate="print"/>
          <a:srcRect r="15385"/>
          <a:stretch>
            <a:fillRect/>
          </a:stretch>
        </p:blipFill>
        <p:spPr bwMode="auto">
          <a:xfrm>
            <a:off x="7799568" y="1"/>
            <a:ext cx="1344432" cy="1000108"/>
          </a:xfrm>
          <a:prstGeom prst="rect">
            <a:avLst/>
          </a:prstGeom>
          <a:noFill/>
        </p:spPr>
      </p:pic>
      <p:pic>
        <p:nvPicPr>
          <p:cNvPr id="12" name="Picture 27" descr="s_rubik-cube">
            <a:hlinkClick r:id="rId4"/>
          </p:cNvPr>
          <p:cNvPicPr>
            <a:picLocks noChangeAspect="1" noChangeArrowheads="1"/>
          </p:cNvPicPr>
          <p:nvPr/>
        </p:nvPicPr>
        <p:blipFill>
          <a:blip r:embed="rId5" cstate="print"/>
          <a:srcRect/>
          <a:stretch>
            <a:fillRect/>
          </a:stretch>
        </p:blipFill>
        <p:spPr bwMode="auto">
          <a:xfrm>
            <a:off x="0" y="0"/>
            <a:ext cx="1009650" cy="649288"/>
          </a:xfrm>
          <a:prstGeom prst="rect">
            <a:avLst/>
          </a:prstGeom>
          <a:noFill/>
          <a:ln w="9525">
            <a:noFill/>
            <a:miter lim="800000"/>
            <a:headEnd/>
            <a:tailEnd/>
          </a:ln>
        </p:spPr>
      </p:pic>
      <p:sp>
        <p:nvSpPr>
          <p:cNvPr id="18" name="مستطيل 17"/>
          <p:cNvSpPr/>
          <p:nvPr/>
        </p:nvSpPr>
        <p:spPr>
          <a:xfrm>
            <a:off x="1142976" y="214290"/>
            <a:ext cx="6572264" cy="646331"/>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b="1" i="1" dirty="0" smtClean="0">
                <a:latin typeface="Times New Roman" pitchFamily="18" charset="0"/>
                <a:cs typeface="Times New Roman" pitchFamily="18" charset="0"/>
              </a:rPr>
              <a:t>Critical Thinking - Problem Solving  &amp; Decision Making  (</a:t>
            </a:r>
            <a:r>
              <a:rPr lang="en-US" b="1" dirty="0" smtClean="0">
                <a:latin typeface="Times New Roman" pitchFamily="18" charset="0"/>
                <a:cs typeface="Times New Roman" pitchFamily="18" charset="0"/>
              </a:rPr>
              <a:t>CTPSDM)</a:t>
            </a:r>
            <a:endParaRPr lang="ar-SA" b="1" dirty="0"/>
          </a:p>
        </p:txBody>
      </p:sp>
      <p:sp>
        <p:nvSpPr>
          <p:cNvPr id="19" name="مستطيل 18"/>
          <p:cNvSpPr/>
          <p:nvPr/>
        </p:nvSpPr>
        <p:spPr>
          <a:xfrm>
            <a:off x="2214546" y="5907305"/>
            <a:ext cx="5572164" cy="307777"/>
          </a:xfrm>
          <a:prstGeom prst="rect">
            <a:avLst/>
          </a:prstGeom>
        </p:spPr>
        <p:txBody>
          <a:bodyPr wrap="square">
            <a:spAutoFit/>
          </a:bodyPr>
          <a:lstStyle/>
          <a:p>
            <a:pPr algn="ctr" rtl="0"/>
            <a:r>
              <a:rPr lang="ar-SA" sz="1400" dirty="0" smtClean="0"/>
              <a:t> </a:t>
            </a:r>
            <a:r>
              <a:rPr lang="en-US" sz="1400" dirty="0" smtClean="0"/>
              <a:t>http://www2.unescobkk.org/elib/publications/nonformal/M4.pdf</a:t>
            </a:r>
            <a:endParaRPr lang="ar-SA" sz="1400" dirty="0"/>
          </a:p>
        </p:txBody>
      </p:sp>
      <p:sp>
        <p:nvSpPr>
          <p:cNvPr id="20" name="مستطيل 19"/>
          <p:cNvSpPr/>
          <p:nvPr/>
        </p:nvSpPr>
        <p:spPr>
          <a:xfrm>
            <a:off x="500034" y="1478543"/>
            <a:ext cx="8215370" cy="447507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eaLnBrk="1" hangingPunct="1">
              <a:lnSpc>
                <a:spcPct val="80000"/>
              </a:lnSpc>
            </a:pPr>
            <a:r>
              <a:rPr lang="en-US" sz="2400" b="1" dirty="0" smtClean="0">
                <a:latin typeface="Times New Roman" pitchFamily="18" charset="0"/>
                <a:cs typeface="Times New Roman" pitchFamily="18" charset="0"/>
              </a:rPr>
              <a:t>P</a:t>
            </a:r>
            <a:r>
              <a:rPr lang="en-US" sz="2000" b="1" dirty="0" smtClean="0">
                <a:solidFill>
                  <a:srgbClr val="FF0000"/>
                </a:solidFill>
                <a:latin typeface="Times New Roman" pitchFamily="18" charset="0"/>
                <a:cs typeface="Times New Roman" pitchFamily="18" charset="0"/>
              </a:rPr>
              <a:t> </a:t>
            </a:r>
            <a:r>
              <a:rPr lang="en-US" sz="2000" b="1" i="1" dirty="0" smtClean="0">
                <a:latin typeface="Times New Roman" pitchFamily="18" charset="0"/>
                <a:cs typeface="Times New Roman" pitchFamily="18" charset="0"/>
              </a:rPr>
              <a:t>is the gap </a:t>
            </a:r>
            <a:r>
              <a:rPr lang="en-US" sz="2000" i="1" dirty="0" smtClean="0">
                <a:latin typeface="Times New Roman" pitchFamily="18" charset="0"/>
                <a:cs typeface="Times New Roman" pitchFamily="18" charset="0"/>
              </a:rPr>
              <a:t>between the current and the desired situations/ it is an obstacle /barrier to achieve objective </a:t>
            </a:r>
            <a:endParaRPr lang="en-US" sz="2000" dirty="0" smtClean="0">
              <a:solidFill>
                <a:srgbClr val="FF0000"/>
              </a:solidFill>
              <a:latin typeface="Times New Roman" pitchFamily="18" charset="0"/>
              <a:cs typeface="Times New Roman" pitchFamily="18" charset="0"/>
            </a:endParaRPr>
          </a:p>
          <a:p>
            <a:pPr algn="just" rtl="0" eaLnBrk="1" hangingPunct="1">
              <a:lnSpc>
                <a:spcPct val="80000"/>
              </a:lnSpc>
              <a:buFontTx/>
              <a:buNone/>
            </a:pPr>
            <a:endParaRPr lang="en-US" sz="2000" b="1" dirty="0" smtClean="0">
              <a:latin typeface="Times New Roman" pitchFamily="18" charset="0"/>
              <a:cs typeface="Times New Roman" pitchFamily="18" charset="0"/>
            </a:endParaRPr>
          </a:p>
          <a:p>
            <a:pPr algn="just" rtl="0" eaLnBrk="1" hangingPunct="1">
              <a:lnSpc>
                <a:spcPct val="80000"/>
              </a:lnSpc>
              <a:buFontTx/>
              <a:buNone/>
            </a:pPr>
            <a:endParaRPr lang="en-US" sz="2000" dirty="0" smtClean="0">
              <a:latin typeface="Times New Roman" pitchFamily="18" charset="0"/>
              <a:cs typeface="Times New Roman" pitchFamily="18" charset="0"/>
            </a:endParaRPr>
          </a:p>
          <a:p>
            <a:pPr algn="just" rtl="0" eaLnBrk="1" hangingPunct="1">
              <a:lnSpc>
                <a:spcPct val="80000"/>
              </a:lnSpc>
            </a:pPr>
            <a:r>
              <a:rPr lang="en-US" sz="2400" b="1" dirty="0" smtClean="0">
                <a:latin typeface="Times New Roman" pitchFamily="18" charset="0"/>
                <a:cs typeface="Times New Roman" pitchFamily="18" charset="0"/>
              </a:rPr>
              <a:t>PS</a:t>
            </a:r>
            <a:r>
              <a:rPr lang="en-US" sz="2000" dirty="0" smtClean="0">
                <a:solidFill>
                  <a:srgbClr val="C00000"/>
                </a:solidFill>
                <a:latin typeface="Times New Roman" pitchFamily="18" charset="0"/>
                <a:cs typeface="Times New Roman" pitchFamily="18" charset="0"/>
              </a:rPr>
              <a:t> </a:t>
            </a:r>
            <a:r>
              <a:rPr lang="en-US" sz="2000" dirty="0" smtClean="0">
                <a:latin typeface="Times New Roman" pitchFamily="18" charset="0"/>
                <a:cs typeface="Times New Roman" pitchFamily="18" charset="0"/>
              </a:rPr>
              <a:t>is </a:t>
            </a:r>
            <a:r>
              <a:rPr lang="en-US" sz="2000" b="1" i="1" dirty="0" smtClean="0">
                <a:latin typeface="Times New Roman" pitchFamily="18" charset="0"/>
                <a:cs typeface="Times New Roman" pitchFamily="18" charset="0"/>
              </a:rPr>
              <a:t>the act </a:t>
            </a:r>
            <a:r>
              <a:rPr lang="en-US" sz="2000" i="1" dirty="0" smtClean="0">
                <a:latin typeface="Times New Roman" pitchFamily="18" charset="0"/>
                <a:cs typeface="Times New Roman" pitchFamily="18" charset="0"/>
              </a:rPr>
              <a:t>of finding the most appropriate solutions/answers </a:t>
            </a:r>
            <a:endParaRPr lang="en-US" sz="2000" dirty="0" smtClean="0">
              <a:latin typeface="Times New Roman" pitchFamily="18" charset="0"/>
              <a:cs typeface="Times New Roman" pitchFamily="18" charset="0"/>
            </a:endParaRPr>
          </a:p>
          <a:p>
            <a:pPr algn="just" rtl="0" eaLnBrk="1" hangingPunct="1">
              <a:lnSpc>
                <a:spcPct val="80000"/>
              </a:lnSpc>
              <a:buFontTx/>
              <a:buNone/>
            </a:pPr>
            <a:endParaRPr lang="en-US" sz="2000" b="1" dirty="0" smtClean="0">
              <a:solidFill>
                <a:srgbClr val="FF0000"/>
              </a:solidFill>
              <a:latin typeface="Times New Roman" pitchFamily="18" charset="0"/>
              <a:cs typeface="Times New Roman" pitchFamily="18" charset="0"/>
            </a:endParaRPr>
          </a:p>
          <a:p>
            <a:pPr algn="just" rtl="0" eaLnBrk="1" hangingPunct="1">
              <a:lnSpc>
                <a:spcPct val="80000"/>
              </a:lnSpc>
              <a:buFontTx/>
              <a:buNone/>
            </a:pPr>
            <a:endParaRPr lang="en-US" sz="2000" b="1" dirty="0" smtClean="0">
              <a:solidFill>
                <a:srgbClr val="FF0000"/>
              </a:solidFill>
              <a:latin typeface="Times New Roman" pitchFamily="18" charset="0"/>
              <a:cs typeface="Times New Roman" pitchFamily="18" charset="0"/>
            </a:endParaRPr>
          </a:p>
          <a:p>
            <a:pPr algn="just" rtl="0" eaLnBrk="1" hangingPunct="1">
              <a:lnSpc>
                <a:spcPct val="80000"/>
              </a:lnSpc>
            </a:pPr>
            <a:r>
              <a:rPr lang="en-US" sz="2400" b="1" dirty="0" smtClean="0">
                <a:solidFill>
                  <a:srgbClr val="FF0000"/>
                </a:solidFill>
                <a:latin typeface="Times New Roman" pitchFamily="18" charset="0"/>
                <a:cs typeface="Times New Roman" pitchFamily="18" charset="0"/>
              </a:rPr>
              <a:t>D</a:t>
            </a:r>
            <a:r>
              <a:rPr lang="en-US" sz="2000" b="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the choice of one from a set of initially possible alternatives.</a:t>
            </a:r>
            <a:r>
              <a:rPr lang="en-US" sz="2000" b="1" dirty="0" smtClean="0">
                <a:latin typeface="Times New Roman" pitchFamily="18" charset="0"/>
                <a:cs typeface="Times New Roman" pitchFamily="18" charset="0"/>
              </a:rPr>
              <a:t> </a:t>
            </a:r>
          </a:p>
          <a:p>
            <a:pPr algn="just" rtl="0" eaLnBrk="1" hangingPunct="1">
              <a:lnSpc>
                <a:spcPct val="80000"/>
              </a:lnSpc>
              <a:buFontTx/>
              <a:buNone/>
            </a:pPr>
            <a:endParaRPr lang="en-US" sz="2000" b="1" dirty="0" smtClean="0">
              <a:latin typeface="Times New Roman" pitchFamily="18" charset="0"/>
              <a:cs typeface="Times New Roman" pitchFamily="18" charset="0"/>
            </a:endParaRPr>
          </a:p>
          <a:p>
            <a:pPr algn="just" rtl="0" eaLnBrk="1" hangingPunct="1">
              <a:lnSpc>
                <a:spcPct val="80000"/>
              </a:lnSpc>
              <a:buFontTx/>
              <a:buNone/>
            </a:pPr>
            <a:endParaRPr lang="en-US" sz="2000" b="1" dirty="0" smtClean="0">
              <a:latin typeface="Times New Roman" pitchFamily="18" charset="0"/>
              <a:cs typeface="Times New Roman" pitchFamily="18" charset="0"/>
            </a:endParaRPr>
          </a:p>
          <a:p>
            <a:pPr algn="just" rtl="0" eaLnBrk="1" hangingPunct="1">
              <a:lnSpc>
                <a:spcPct val="80000"/>
              </a:lnSpc>
            </a:pPr>
            <a:r>
              <a:rPr lang="en-US" sz="2000" b="1" dirty="0" smtClean="0">
                <a:latin typeface="Times New Roman" pitchFamily="18" charset="0"/>
                <a:cs typeface="Times New Roman" pitchFamily="18" charset="0"/>
              </a:rPr>
              <a:t>DM </a:t>
            </a:r>
            <a:r>
              <a:rPr lang="en-US" sz="2000" i="1" dirty="0" smtClean="0">
                <a:latin typeface="Times New Roman" pitchFamily="18" charset="0"/>
                <a:cs typeface="Times New Roman" pitchFamily="18" charset="0"/>
              </a:rPr>
              <a:t>is a problem-solving process where you are required to make a choice on one solution based on many solutions gathered from the information you have acquired </a:t>
            </a:r>
            <a:r>
              <a:rPr lang="en-US" sz="2000" baseline="30000" dirty="0" smtClean="0">
                <a:latin typeface="Times New Roman" pitchFamily="18" charset="0"/>
                <a:cs typeface="Times New Roman" pitchFamily="18" charset="0"/>
              </a:rPr>
              <a:t>(</a:t>
            </a:r>
            <a:r>
              <a:rPr lang="en-US" sz="2000" baseline="30000" dirty="0" smtClean="0">
                <a:latin typeface="Times New Roman" pitchFamily="18" charset="0"/>
                <a:cs typeface="Times New Roman" pitchFamily="18" charset="0"/>
                <a:hlinkClick r:id="rId6"/>
              </a:rPr>
              <a:t>http://www.sunrisepage.com/manage/decision.htm</a:t>
            </a:r>
            <a:r>
              <a:rPr lang="en-US" sz="2000" baseline="30000"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t>
            </a:r>
            <a:endParaRPr lang="en-US" sz="2000" b="1" dirty="0" smtClean="0">
              <a:latin typeface="Times New Roman" pitchFamily="18" charset="0"/>
              <a:cs typeface="Times New Roman" pitchFamily="18" charset="0"/>
            </a:endParaRPr>
          </a:p>
          <a:p>
            <a:pPr algn="just" rtl="0" eaLnBrk="1" hangingPunct="1">
              <a:lnSpc>
                <a:spcPct val="80000"/>
              </a:lnSpc>
              <a:buFontTx/>
              <a:buNone/>
            </a:pPr>
            <a:endParaRPr lang="en-US" sz="2000" b="1" dirty="0" smtClean="0">
              <a:solidFill>
                <a:srgbClr val="00B050"/>
              </a:solidFill>
              <a:latin typeface="Times New Roman" pitchFamily="18" charset="0"/>
              <a:cs typeface="Times New Roman" pitchFamily="18" charset="0"/>
            </a:endParaRPr>
          </a:p>
          <a:p>
            <a:pPr algn="just" rtl="0" eaLnBrk="1" hangingPunct="1">
              <a:lnSpc>
                <a:spcPct val="80000"/>
              </a:lnSpc>
              <a:buFontTx/>
              <a:buNone/>
            </a:pPr>
            <a:endParaRPr lang="en-US" sz="2000" b="1" dirty="0" smtClean="0">
              <a:solidFill>
                <a:srgbClr val="00B050"/>
              </a:solidFill>
              <a:latin typeface="Times New Roman" pitchFamily="18" charset="0"/>
              <a:cs typeface="Times New Roman" pitchFamily="18" charset="0"/>
            </a:endParaRPr>
          </a:p>
          <a:p>
            <a:pPr algn="just" rtl="0" eaLnBrk="1" hangingPunct="1">
              <a:lnSpc>
                <a:spcPct val="80000"/>
              </a:lnSpc>
            </a:pPr>
            <a:r>
              <a:rPr lang="en-US" sz="2400" b="1" dirty="0" smtClean="0">
                <a:solidFill>
                  <a:srgbClr val="FF0000"/>
                </a:solidFill>
                <a:latin typeface="Times New Roman" pitchFamily="18" charset="0"/>
                <a:cs typeface="Times New Roman" pitchFamily="18" charset="0"/>
              </a:rPr>
              <a:t>DM</a:t>
            </a:r>
            <a:r>
              <a:rPr lang="en-US" sz="2000" b="1" dirty="0" smtClean="0">
                <a:solidFill>
                  <a:srgbClr val="FF0000"/>
                </a:solidFill>
                <a:latin typeface="Times New Roman" pitchFamily="18" charset="0"/>
                <a:cs typeface="Times New Roman" pitchFamily="18" charset="0"/>
              </a:rPr>
              <a:t> </a:t>
            </a:r>
            <a:r>
              <a:rPr lang="en-US" sz="2000" b="1" dirty="0" smtClean="0">
                <a:latin typeface="Times New Roman" pitchFamily="18" charset="0"/>
                <a:cs typeface="Times New Roman" pitchFamily="18" charset="0"/>
              </a:rPr>
              <a:t>is </a:t>
            </a:r>
            <a:r>
              <a:rPr lang="en-US" sz="2000" i="1" dirty="0" smtClean="0">
                <a:latin typeface="Times New Roman" pitchFamily="18" charset="0"/>
                <a:cs typeface="Times New Roman" pitchFamily="18" charset="0"/>
              </a:rPr>
              <a:t>the study of identifying and choosing alternatives on the values and preferences of the decision maker.</a:t>
            </a:r>
            <a:endParaRPr lang="en-US" sz="2000" b="1" dirty="0" smtClean="0">
              <a:latin typeface="Times New Roman" pitchFamily="18" charset="0"/>
              <a:cs typeface="Times New Roman" pitchFamily="18" charset="0"/>
            </a:endParaRPr>
          </a:p>
        </p:txBody>
      </p:sp>
    </p:spTree>
  </p:cSld>
  <p:clrMapOvr>
    <a:masterClrMapping/>
  </p:clrMapOvr>
  <p:transition>
    <p:push dir="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72</a:t>
            </a:fld>
            <a:endParaRPr lang="en-US"/>
          </a:p>
        </p:txBody>
      </p:sp>
      <p:pic>
        <p:nvPicPr>
          <p:cNvPr id="7" name="Picture 4" descr="MCj02380440000[1]"/>
          <p:cNvPicPr>
            <a:picLocks noChangeAspect="1" noChangeArrowheads="1"/>
          </p:cNvPicPr>
          <p:nvPr/>
        </p:nvPicPr>
        <p:blipFill>
          <a:blip r:embed="rId3" cstate="print"/>
          <a:srcRect r="15385"/>
          <a:stretch>
            <a:fillRect/>
          </a:stretch>
        </p:blipFill>
        <p:spPr bwMode="auto">
          <a:xfrm>
            <a:off x="8072462" y="0"/>
            <a:ext cx="1071538" cy="1000108"/>
          </a:xfrm>
          <a:prstGeom prst="rect">
            <a:avLst/>
          </a:prstGeom>
          <a:noFill/>
        </p:spPr>
      </p:pic>
      <p:pic>
        <p:nvPicPr>
          <p:cNvPr id="12" name="Picture 27" descr="s_rubik-cube">
            <a:hlinkClick r:id="rId4"/>
          </p:cNvPr>
          <p:cNvPicPr>
            <a:picLocks noChangeAspect="1" noChangeArrowheads="1"/>
          </p:cNvPicPr>
          <p:nvPr/>
        </p:nvPicPr>
        <p:blipFill>
          <a:blip r:embed="rId5" cstate="print"/>
          <a:srcRect/>
          <a:stretch>
            <a:fillRect/>
          </a:stretch>
        </p:blipFill>
        <p:spPr bwMode="auto">
          <a:xfrm>
            <a:off x="0" y="0"/>
            <a:ext cx="928662" cy="649288"/>
          </a:xfrm>
          <a:prstGeom prst="rect">
            <a:avLst/>
          </a:prstGeom>
          <a:noFill/>
          <a:ln w="9525">
            <a:noFill/>
            <a:miter lim="800000"/>
            <a:headEnd/>
            <a:tailEnd/>
          </a:ln>
        </p:spPr>
      </p:pic>
      <p:sp>
        <p:nvSpPr>
          <p:cNvPr id="18" name="مستطيل 17"/>
          <p:cNvSpPr/>
          <p:nvPr/>
        </p:nvSpPr>
        <p:spPr>
          <a:xfrm>
            <a:off x="1000100" y="142852"/>
            <a:ext cx="7000924"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b="1" i="1" dirty="0" smtClean="0">
                <a:latin typeface="Times New Roman" pitchFamily="18" charset="0"/>
                <a:cs typeface="Times New Roman" pitchFamily="18" charset="0"/>
              </a:rPr>
              <a:t>Critical Thinking - Problem Solving  &amp; Decision Making  (</a:t>
            </a:r>
            <a:r>
              <a:rPr lang="en-US" b="1" dirty="0" smtClean="0">
                <a:latin typeface="Times New Roman" pitchFamily="18" charset="0"/>
                <a:cs typeface="Times New Roman" pitchFamily="18" charset="0"/>
              </a:rPr>
              <a:t>CTPSDM)</a:t>
            </a:r>
            <a:endParaRPr lang="ar-SA" b="1" dirty="0"/>
          </a:p>
        </p:txBody>
      </p:sp>
      <p:sp>
        <p:nvSpPr>
          <p:cNvPr id="17" name="مستطيل 16"/>
          <p:cNvSpPr/>
          <p:nvPr/>
        </p:nvSpPr>
        <p:spPr>
          <a:xfrm>
            <a:off x="428596" y="785794"/>
            <a:ext cx="3071834" cy="584775"/>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sz="1600" b="1" dirty="0" smtClean="0"/>
              <a:t>Problem-Solving Skills     </a:t>
            </a:r>
            <a:br>
              <a:rPr lang="en-US" sz="1600" b="1" dirty="0" smtClean="0"/>
            </a:br>
            <a:r>
              <a:rPr lang="en-US" sz="1600" b="1" dirty="0" smtClean="0"/>
              <a:t>in Education and Life</a:t>
            </a:r>
            <a:endParaRPr lang="en-US" sz="1600" dirty="0"/>
          </a:p>
        </p:txBody>
      </p:sp>
      <p:sp>
        <p:nvSpPr>
          <p:cNvPr id="25" name="مستطيل 24"/>
          <p:cNvSpPr/>
          <p:nvPr/>
        </p:nvSpPr>
        <p:spPr>
          <a:xfrm>
            <a:off x="0" y="1643050"/>
            <a:ext cx="3857652" cy="646331"/>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n-US" dirty="0" smtClean="0">
                <a:hlinkClick r:id="rId6"/>
              </a:rPr>
              <a:t>http://www.asa3.org/ASA/education/think/methods.htm</a:t>
            </a:r>
            <a:r>
              <a:rPr lang="en-US" dirty="0" smtClean="0"/>
              <a:t> </a:t>
            </a:r>
            <a:endParaRPr lang="ar-SA" dirty="0"/>
          </a:p>
        </p:txBody>
      </p:sp>
      <p:pic>
        <p:nvPicPr>
          <p:cNvPr id="887810" name="Picture 2" descr="https://www.mindtools.com/media/Diagrams/Ct10_1.jpg"/>
          <p:cNvPicPr>
            <a:picLocks noChangeAspect="1" noChangeArrowheads="1"/>
          </p:cNvPicPr>
          <p:nvPr/>
        </p:nvPicPr>
        <p:blipFill>
          <a:blip r:embed="rId7"/>
          <a:srcRect/>
          <a:stretch>
            <a:fillRect/>
          </a:stretch>
        </p:blipFill>
        <p:spPr bwMode="auto">
          <a:xfrm>
            <a:off x="3571868" y="785794"/>
            <a:ext cx="5215204" cy="3071834"/>
          </a:xfrm>
          <a:prstGeom prst="rect">
            <a:avLst/>
          </a:prstGeom>
          <a:noFill/>
        </p:spPr>
      </p:pic>
      <p:pic>
        <p:nvPicPr>
          <p:cNvPr id="13" name="Picture 7" descr="ProblemSolvingCycle"/>
          <p:cNvPicPr>
            <a:picLocks noChangeAspect="1" noChangeArrowheads="1"/>
          </p:cNvPicPr>
          <p:nvPr/>
        </p:nvPicPr>
        <p:blipFill>
          <a:blip r:embed="rId8"/>
          <a:srcRect/>
          <a:stretch>
            <a:fillRect/>
          </a:stretch>
        </p:blipFill>
        <p:spPr bwMode="auto">
          <a:xfrm>
            <a:off x="0" y="3214686"/>
            <a:ext cx="5957904" cy="3004935"/>
          </a:xfrm>
          <a:prstGeom prst="rect">
            <a:avLst/>
          </a:prstGeom>
          <a:noFill/>
          <a:ln w="9525">
            <a:noFill/>
            <a:miter lim="800000"/>
            <a:headEnd/>
            <a:tailEnd/>
          </a:ln>
          <a:effectLst/>
        </p:spPr>
      </p:pic>
      <p:sp>
        <p:nvSpPr>
          <p:cNvPr id="15" name="مستطيل 14"/>
          <p:cNvSpPr/>
          <p:nvPr/>
        </p:nvSpPr>
        <p:spPr>
          <a:xfrm>
            <a:off x="0" y="6286520"/>
            <a:ext cx="5429272" cy="276999"/>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en-US" sz="1200" b="1" i="1" dirty="0" smtClean="0"/>
              <a:t>faculty.ksu.edu.sa/JOHALI/NAYEAR2013/.../Problem%20Solving%20D</a:t>
            </a:r>
            <a:endParaRPr lang="ar-SA" sz="1200" b="1" dirty="0"/>
          </a:p>
        </p:txBody>
      </p:sp>
      <p:sp>
        <p:nvSpPr>
          <p:cNvPr id="14" name="عنصر نائب للتذييل 13"/>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a:xfrm>
            <a:off x="0" y="6381750"/>
            <a:ext cx="1071570" cy="476250"/>
          </a:xfrm>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a:xfrm flipV="1">
            <a:off x="6929454" y="6429395"/>
            <a:ext cx="2214546" cy="428603"/>
          </a:xfrm>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73</a:t>
            </a:fld>
            <a:endParaRPr lang="en-US"/>
          </a:p>
        </p:txBody>
      </p:sp>
      <p:pic>
        <p:nvPicPr>
          <p:cNvPr id="7" name="Picture 4" descr="MCj02380440000[1]"/>
          <p:cNvPicPr>
            <a:picLocks noChangeAspect="1" noChangeArrowheads="1"/>
          </p:cNvPicPr>
          <p:nvPr/>
        </p:nvPicPr>
        <p:blipFill>
          <a:blip r:embed="rId3" cstate="print"/>
          <a:srcRect r="15385"/>
          <a:stretch>
            <a:fillRect/>
          </a:stretch>
        </p:blipFill>
        <p:spPr bwMode="auto">
          <a:xfrm>
            <a:off x="8072462" y="0"/>
            <a:ext cx="1071538" cy="1000108"/>
          </a:xfrm>
          <a:prstGeom prst="rect">
            <a:avLst/>
          </a:prstGeom>
          <a:noFill/>
        </p:spPr>
      </p:pic>
      <p:pic>
        <p:nvPicPr>
          <p:cNvPr id="12" name="Picture 27" descr="s_rubik-cube">
            <a:hlinkClick r:id="rId4"/>
          </p:cNvPr>
          <p:cNvPicPr>
            <a:picLocks noChangeAspect="1" noChangeArrowheads="1"/>
          </p:cNvPicPr>
          <p:nvPr/>
        </p:nvPicPr>
        <p:blipFill>
          <a:blip r:embed="rId5" cstate="print"/>
          <a:srcRect/>
          <a:stretch>
            <a:fillRect/>
          </a:stretch>
        </p:blipFill>
        <p:spPr bwMode="auto">
          <a:xfrm>
            <a:off x="0" y="0"/>
            <a:ext cx="928662" cy="649288"/>
          </a:xfrm>
          <a:prstGeom prst="rect">
            <a:avLst/>
          </a:prstGeom>
          <a:noFill/>
          <a:ln w="9525">
            <a:noFill/>
            <a:miter lim="800000"/>
            <a:headEnd/>
            <a:tailEnd/>
          </a:ln>
        </p:spPr>
      </p:pic>
      <p:sp>
        <p:nvSpPr>
          <p:cNvPr id="18" name="مستطيل 17"/>
          <p:cNvSpPr/>
          <p:nvPr/>
        </p:nvSpPr>
        <p:spPr>
          <a:xfrm>
            <a:off x="928662" y="130710"/>
            <a:ext cx="7000924"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b="1" i="1" dirty="0" smtClean="0">
                <a:latin typeface="Times New Roman" pitchFamily="18" charset="0"/>
                <a:cs typeface="Times New Roman" pitchFamily="18" charset="0"/>
              </a:rPr>
              <a:t>Critical Thinking - Problem Solving  &amp; Decision Making  (</a:t>
            </a:r>
            <a:r>
              <a:rPr lang="en-US" b="1" dirty="0" smtClean="0">
                <a:latin typeface="Times New Roman" pitchFamily="18" charset="0"/>
                <a:cs typeface="Times New Roman" pitchFamily="18" charset="0"/>
              </a:rPr>
              <a:t>CTPSDM)</a:t>
            </a:r>
            <a:endParaRPr lang="ar-SA" b="1" dirty="0"/>
          </a:p>
        </p:txBody>
      </p:sp>
      <p:sp>
        <p:nvSpPr>
          <p:cNvPr id="26" name="مستطيل 25"/>
          <p:cNvSpPr/>
          <p:nvPr/>
        </p:nvSpPr>
        <p:spPr>
          <a:xfrm>
            <a:off x="500034" y="5715016"/>
            <a:ext cx="8643966" cy="40011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2000" b="1" dirty="0" smtClean="0"/>
              <a:t>5 Whys Root Cause Analysis Problem Solving Tool--Video Training</a:t>
            </a:r>
            <a:endParaRPr lang="en-US" sz="2000" b="1" dirty="0"/>
          </a:p>
        </p:txBody>
      </p:sp>
      <p:sp>
        <p:nvSpPr>
          <p:cNvPr id="27" name="مستطيل 26"/>
          <p:cNvSpPr/>
          <p:nvPr/>
        </p:nvSpPr>
        <p:spPr>
          <a:xfrm>
            <a:off x="1428728" y="6273225"/>
            <a:ext cx="5143536" cy="584775"/>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n-US" sz="1600" dirty="0" smtClean="0">
                <a:solidFill>
                  <a:schemeClr val="tx1"/>
                </a:solidFill>
                <a:hlinkClick r:id="rId6"/>
              </a:rPr>
              <a:t>http://www.asa3.org/ASA/education/think/methods.htm#problem-solving-education</a:t>
            </a:r>
            <a:r>
              <a:rPr lang="en-US" sz="1600" dirty="0" smtClean="0">
                <a:solidFill>
                  <a:schemeClr val="tx1"/>
                </a:solidFill>
              </a:rPr>
              <a:t> </a:t>
            </a:r>
            <a:endParaRPr lang="ar-SA" sz="1600" dirty="0">
              <a:solidFill>
                <a:schemeClr val="tx1"/>
              </a:solidFill>
            </a:endParaRPr>
          </a:p>
        </p:txBody>
      </p:sp>
      <p:sp>
        <p:nvSpPr>
          <p:cNvPr id="14" name="مستطيل 13"/>
          <p:cNvSpPr/>
          <p:nvPr/>
        </p:nvSpPr>
        <p:spPr>
          <a:xfrm>
            <a:off x="278644" y="3933056"/>
            <a:ext cx="364202" cy="461665"/>
          </a:xfrm>
          <a:prstGeom prst="rect">
            <a:avLst/>
          </a:prstGeom>
        </p:spPr>
        <p:txBody>
          <a:bodyPr wrap="none">
            <a:spAutoFit/>
          </a:bodyPr>
          <a:lstStyle/>
          <a:p>
            <a:r>
              <a:rPr lang="ar-SA" sz="2400" dirty="0" err="1" smtClean="0"/>
              <a:t>+</a:t>
            </a:r>
            <a:endParaRPr lang="en-US" sz="2400" dirty="0"/>
          </a:p>
        </p:txBody>
      </p:sp>
      <p:pic>
        <p:nvPicPr>
          <p:cNvPr id="16" name="Picture 7" descr="flowchart of problem solving process"/>
          <p:cNvPicPr>
            <a:picLocks noChangeAspect="1" noChangeArrowheads="1"/>
          </p:cNvPicPr>
          <p:nvPr/>
        </p:nvPicPr>
        <p:blipFill>
          <a:blip r:embed="rId7"/>
          <a:srcRect/>
          <a:stretch>
            <a:fillRect/>
          </a:stretch>
        </p:blipFill>
        <p:spPr bwMode="auto">
          <a:xfrm>
            <a:off x="1214414" y="571480"/>
            <a:ext cx="6456384" cy="4610666"/>
          </a:xfrm>
          <a:prstGeom prst="rect">
            <a:avLst/>
          </a:prstGeom>
          <a:noFill/>
          <a:ln w="9525">
            <a:noFill/>
            <a:miter lim="800000"/>
            <a:headEnd/>
            <a:tailEnd/>
          </a:ln>
        </p:spPr>
      </p:pic>
      <p:sp>
        <p:nvSpPr>
          <p:cNvPr id="17" name="مستطيل 16"/>
          <p:cNvSpPr/>
          <p:nvPr/>
        </p:nvSpPr>
        <p:spPr>
          <a:xfrm>
            <a:off x="1571604" y="5214950"/>
            <a:ext cx="5429272" cy="276999"/>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en-US" sz="1200" b="1" i="1" dirty="0" smtClean="0"/>
              <a:t>faculty.ksu.edu.sa/JOHALI/NAYEAR2013/.../Problem%20Solving%20D</a:t>
            </a:r>
            <a:endParaRPr lang="ar-SA" sz="1200" b="1" dirty="0"/>
          </a:p>
        </p:txBody>
      </p:sp>
    </p:spTree>
  </p:cSld>
  <p:clrMapOvr>
    <a:masterClrMapping/>
  </p:clrMapOvr>
  <p:transition>
    <p:push dir="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a:xfrm>
            <a:off x="0" y="6286520"/>
            <a:ext cx="1162032" cy="285753"/>
          </a:xfrm>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a:xfrm>
            <a:off x="7215182" y="6530953"/>
            <a:ext cx="1928818" cy="327047"/>
          </a:xfrm>
        </p:spPr>
        <p:txBody>
          <a:bodyPr/>
          <a:lstStyle/>
          <a:p>
            <a:pPr>
              <a:defRPr/>
            </a:pPr>
            <a:r>
              <a:rPr lang="en-US" smtClean="0"/>
              <a:t>CHS385</a:t>
            </a:r>
            <a:endParaRPr lang="en-US" dirty="0"/>
          </a:p>
        </p:txBody>
      </p:sp>
      <p:sp>
        <p:nvSpPr>
          <p:cNvPr id="8" name="مستطيل 7"/>
          <p:cNvSpPr/>
          <p:nvPr/>
        </p:nvSpPr>
        <p:spPr>
          <a:xfrm>
            <a:off x="1500166" y="-24"/>
            <a:ext cx="5929354" cy="40011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2000" dirty="0" smtClean="0">
                <a:latin typeface="Arial Black" pitchFamily="34" charset="0"/>
                <a:ea typeface="Times New Roman"/>
                <a:cs typeface="Times New Roman" pitchFamily="18" charset="0"/>
              </a:rPr>
              <a:t>Demonstration &amp; Return demonstration </a:t>
            </a:r>
            <a:endParaRPr lang="ar-SA" sz="2000" dirty="0">
              <a:latin typeface="Arial Black" pitchFamily="34" charset="0"/>
            </a:endParaRPr>
          </a:p>
        </p:txBody>
      </p:sp>
      <p:sp>
        <p:nvSpPr>
          <p:cNvPr id="13" name="مستطيل 12"/>
          <p:cNvSpPr/>
          <p:nvPr/>
        </p:nvSpPr>
        <p:spPr>
          <a:xfrm>
            <a:off x="214282" y="3495636"/>
            <a:ext cx="5929354" cy="286232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2000" dirty="0" smtClean="0">
                <a:latin typeface="Times New Roman" pitchFamily="18" charset="0"/>
                <a:cs typeface="Times New Roman" pitchFamily="18" charset="0"/>
              </a:rPr>
              <a:t>The demonstration method often is used for teaching psychomotor skills and is </a:t>
            </a:r>
            <a:r>
              <a:rPr lang="en-US" sz="2000" b="1" i="1" dirty="0" smtClean="0">
                <a:latin typeface="Times New Roman" pitchFamily="18" charset="0"/>
                <a:cs typeface="Times New Roman" pitchFamily="18" charset="0"/>
              </a:rPr>
              <a:t>best accompanied by explanation and discussion</a:t>
            </a:r>
            <a:r>
              <a:rPr lang="en-US" sz="2000" dirty="0" smtClean="0">
                <a:latin typeface="Times New Roman" pitchFamily="18" charset="0"/>
                <a:cs typeface="Times New Roman" pitchFamily="18" charset="0"/>
              </a:rPr>
              <a:t>, </a:t>
            </a:r>
          </a:p>
          <a:p>
            <a:pPr algn="l" rtl="0"/>
            <a:r>
              <a:rPr lang="en-US" sz="2000" dirty="0" smtClean="0">
                <a:latin typeface="Times New Roman" pitchFamily="18" charset="0"/>
                <a:cs typeface="Times New Roman" pitchFamily="18" charset="0"/>
              </a:rPr>
              <a:t>With time set aside for return demonstration by the client or caregiver the HE</a:t>
            </a:r>
            <a:r>
              <a:rPr lang="en-US" sz="2000" b="1" i="1" dirty="0" smtClean="0">
                <a:latin typeface="Times New Roman" pitchFamily="18" charset="0"/>
                <a:cs typeface="Times New Roman" pitchFamily="18" charset="0"/>
              </a:rPr>
              <a:t>, It gives clients a clear sensory image of how to perform the skill.</a:t>
            </a:r>
          </a:p>
          <a:p>
            <a:pPr algn="l" rtl="0"/>
            <a:r>
              <a:rPr lang="en-US" sz="2000" dirty="0" smtClean="0">
                <a:latin typeface="Times New Roman" pitchFamily="18" charset="0"/>
                <a:cs typeface="Times New Roman" pitchFamily="18" charset="0"/>
              </a:rPr>
              <a:t>Because a demonstration should be within easy visual and auditory range of learners, </a:t>
            </a:r>
            <a:r>
              <a:rPr lang="en-US" sz="2000" b="1" i="1" dirty="0" smtClean="0">
                <a:latin typeface="Times New Roman" pitchFamily="18" charset="0"/>
                <a:cs typeface="Times New Roman" pitchFamily="18" charset="0"/>
              </a:rPr>
              <a:t>it is best demonstrate in front of small groups or a single client.</a:t>
            </a:r>
            <a:endParaRPr lang="en-GB" sz="2000" b="1" i="1" dirty="0">
              <a:latin typeface="Times New Roman" pitchFamily="18" charset="0"/>
              <a:cs typeface="Times New Roman" pitchFamily="18" charset="0"/>
            </a:endParaRPr>
          </a:p>
        </p:txBody>
      </p:sp>
      <p:sp>
        <p:nvSpPr>
          <p:cNvPr id="14" name="مستطيل 13"/>
          <p:cNvSpPr/>
          <p:nvPr/>
        </p:nvSpPr>
        <p:spPr>
          <a:xfrm>
            <a:off x="6429388" y="3571876"/>
            <a:ext cx="2500330" cy="2585323"/>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dirty="0" smtClean="0"/>
              <a:t>Use the same kind of equipment that clients will use, show exactly how the skill should be performed, and provide learners with ample opportunity to practice until the skill is perfected.</a:t>
            </a:r>
          </a:p>
        </p:txBody>
      </p:sp>
      <p:sp>
        <p:nvSpPr>
          <p:cNvPr id="10" name="مستطيل 9"/>
          <p:cNvSpPr/>
          <p:nvPr/>
        </p:nvSpPr>
        <p:spPr>
          <a:xfrm>
            <a:off x="642910" y="6429396"/>
            <a:ext cx="5643602" cy="276999"/>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1200" b="1" dirty="0" smtClean="0">
                <a:hlinkClick r:id="rId2"/>
              </a:rPr>
              <a:t>https://www.google.com.sa/search?q=demonstration+method&amp;espv</a:t>
            </a:r>
            <a:r>
              <a:rPr lang="en-US" sz="1200" b="1" dirty="0" smtClean="0"/>
              <a:t>= </a:t>
            </a:r>
            <a:endParaRPr lang="ar-SA" sz="1200" b="1" dirty="0"/>
          </a:p>
        </p:txBody>
      </p:sp>
      <p:pic>
        <p:nvPicPr>
          <p:cNvPr id="891908" name="Picture 4" descr="http://www.dynamicflight.com/avcfibook/instruction_techniques/9-1.gif"/>
          <p:cNvPicPr>
            <a:picLocks noChangeAspect="1" noChangeArrowheads="1"/>
          </p:cNvPicPr>
          <p:nvPr/>
        </p:nvPicPr>
        <p:blipFill>
          <a:blip r:embed="rId3" cstate="print"/>
          <a:srcRect/>
          <a:stretch>
            <a:fillRect/>
          </a:stretch>
        </p:blipFill>
        <p:spPr bwMode="auto">
          <a:xfrm>
            <a:off x="1214414" y="285728"/>
            <a:ext cx="6653702" cy="321471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9" name="عنصر نائب لرقم الشريحة 8"/>
          <p:cNvSpPr>
            <a:spLocks noGrp="1"/>
          </p:cNvSpPr>
          <p:nvPr>
            <p:ph type="sldNum" sz="quarter" idx="12"/>
          </p:nvPr>
        </p:nvSpPr>
        <p:spPr/>
        <p:txBody>
          <a:bodyPr/>
          <a:lstStyle/>
          <a:p>
            <a:pPr>
              <a:defRPr/>
            </a:pPr>
            <a:fld id="{978C93D2-0CD3-44E6-B74B-98515F7048D2}" type="slidenum">
              <a:rPr lang="ar-SA" smtClean="0"/>
              <a:pPr>
                <a:defRPr/>
              </a:pPr>
              <a:t>74</a:t>
            </a:fld>
            <a:endParaRPr lang="en-US"/>
          </a:p>
        </p:txBody>
      </p:sp>
    </p:spTree>
  </p:cSld>
  <p:clrMapOvr>
    <a:masterClrMapping/>
  </p:clrMapOvr>
  <p:transition>
    <p:push dir="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a:xfrm>
            <a:off x="142844" y="6429396"/>
            <a:ext cx="1357322" cy="327024"/>
          </a:xfrm>
        </p:spPr>
        <p:txBody>
          <a:bodyPr/>
          <a:lstStyle/>
          <a:p>
            <a:pPr algn="ctr">
              <a:defRPr/>
            </a:pPr>
            <a:r>
              <a:rPr lang="ar-SA" smtClean="0"/>
              <a:t>JohaliMoHE2017</a:t>
            </a:r>
            <a:endParaRPr lang="en-US" dirty="0"/>
          </a:p>
        </p:txBody>
      </p:sp>
      <p:sp>
        <p:nvSpPr>
          <p:cNvPr id="5" name="عنصر نائب للتذييل 4"/>
          <p:cNvSpPr>
            <a:spLocks noGrp="1"/>
          </p:cNvSpPr>
          <p:nvPr>
            <p:ph type="ftr" sz="quarter" idx="11"/>
          </p:nvPr>
        </p:nvSpPr>
        <p:spPr>
          <a:xfrm>
            <a:off x="6000760" y="6500834"/>
            <a:ext cx="2895600" cy="255609"/>
          </a:xfrm>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75</a:t>
            </a:fld>
            <a:endParaRPr lang="en-US"/>
          </a:p>
        </p:txBody>
      </p:sp>
      <p:pic>
        <p:nvPicPr>
          <p:cNvPr id="916484" name="Picture 4" descr="http://www.strmtg.equipement.gouv.fr/en/IMG/bmp/internet_-_schema_GAME_cle76c16d.bmp"/>
          <p:cNvPicPr>
            <a:picLocks noChangeAspect="1" noChangeArrowheads="1"/>
          </p:cNvPicPr>
          <p:nvPr/>
        </p:nvPicPr>
        <p:blipFill>
          <a:blip r:embed="rId3" cstate="print"/>
          <a:srcRect/>
          <a:stretch>
            <a:fillRect/>
          </a:stretch>
        </p:blipFill>
        <p:spPr bwMode="auto">
          <a:xfrm>
            <a:off x="571472" y="2493092"/>
            <a:ext cx="5786478" cy="4222056"/>
          </a:xfrm>
          <a:prstGeom prst="rect">
            <a:avLst/>
          </a:prstGeom>
          <a:noFill/>
        </p:spPr>
      </p:pic>
      <p:pic>
        <p:nvPicPr>
          <p:cNvPr id="12" name="Picture 2" descr="http://www.layers-of-learning.com/wp-content/uploads/2011/03/Scientific-method-write-up-sheet.jpg"/>
          <p:cNvPicPr>
            <a:picLocks noChangeAspect="1" noChangeArrowheads="1"/>
          </p:cNvPicPr>
          <p:nvPr/>
        </p:nvPicPr>
        <p:blipFill>
          <a:blip r:embed="rId4" cstate="print"/>
          <a:srcRect/>
          <a:stretch>
            <a:fillRect/>
          </a:stretch>
        </p:blipFill>
        <p:spPr bwMode="auto">
          <a:xfrm>
            <a:off x="6286512" y="2000240"/>
            <a:ext cx="2857488" cy="4572032"/>
          </a:xfrm>
          <a:prstGeom prst="rect">
            <a:avLst/>
          </a:prstGeom>
          <a:noFill/>
        </p:spPr>
      </p:pic>
      <p:pic>
        <p:nvPicPr>
          <p:cNvPr id="13" name="Picture 4" descr="http://www.benchmarklearning.com/Libraries/Services/Public-Instructor-led-Training_300x299.sflb.ashx"/>
          <p:cNvPicPr>
            <a:picLocks noChangeAspect="1" noChangeArrowheads="1"/>
          </p:cNvPicPr>
          <p:nvPr/>
        </p:nvPicPr>
        <p:blipFill>
          <a:blip r:embed="rId5" cstate="print"/>
          <a:srcRect/>
          <a:stretch>
            <a:fillRect/>
          </a:stretch>
        </p:blipFill>
        <p:spPr bwMode="auto">
          <a:xfrm>
            <a:off x="2632663" y="-39813"/>
            <a:ext cx="2868031" cy="2468681"/>
          </a:xfrm>
          <a:prstGeom prst="rect">
            <a:avLst/>
          </a:prstGeom>
          <a:noFill/>
        </p:spPr>
      </p:pic>
      <p:sp>
        <p:nvSpPr>
          <p:cNvPr id="14" name="مستطيل 13"/>
          <p:cNvSpPr/>
          <p:nvPr/>
        </p:nvSpPr>
        <p:spPr>
          <a:xfrm rot="16200000">
            <a:off x="-2244257" y="2387102"/>
            <a:ext cx="5143536"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dirty="0" smtClean="0">
                <a:latin typeface="Arial Black" pitchFamily="34" charset="0"/>
                <a:ea typeface="Times New Roman"/>
                <a:cs typeface="Times New Roman" pitchFamily="18" charset="0"/>
              </a:rPr>
              <a:t>Demonstration &amp; Return demonstration </a:t>
            </a:r>
            <a:endParaRPr lang="ar-SA" dirty="0">
              <a:latin typeface="Arial Black" pitchFamily="34" charset="0"/>
            </a:endParaRPr>
          </a:p>
        </p:txBody>
      </p:sp>
      <p:pic>
        <p:nvPicPr>
          <p:cNvPr id="9" name="Picture 4" descr="http://www.benchmarklearning.com/Libraries/Services/Public-Instructor-led-Training_300x299.sflb.ashx"/>
          <p:cNvPicPr>
            <a:picLocks noChangeAspect="1" noChangeArrowheads="1"/>
          </p:cNvPicPr>
          <p:nvPr/>
        </p:nvPicPr>
        <p:blipFill>
          <a:blip r:embed="rId6" cstate="print"/>
          <a:srcRect/>
          <a:stretch>
            <a:fillRect/>
          </a:stretch>
        </p:blipFill>
        <p:spPr bwMode="auto">
          <a:xfrm>
            <a:off x="8283902" y="0"/>
            <a:ext cx="860098" cy="857232"/>
          </a:xfrm>
          <a:prstGeom prst="rect">
            <a:avLst/>
          </a:prstGeom>
          <a:noFill/>
        </p:spPr>
      </p:pic>
    </p:spTree>
  </p:cSld>
  <p:clrMapOvr>
    <a:masterClrMapping/>
  </p:clrMapOvr>
  <p:transition>
    <p:push dir="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a:xfrm>
            <a:off x="142844" y="6429396"/>
            <a:ext cx="1357322" cy="327024"/>
          </a:xfrm>
        </p:spPr>
        <p:txBody>
          <a:bodyPr/>
          <a:lstStyle/>
          <a:p>
            <a:pPr algn="ctr">
              <a:defRPr/>
            </a:pPr>
            <a:r>
              <a:rPr lang="ar-SA" smtClean="0"/>
              <a:t>JohaliMoHE2017</a:t>
            </a:r>
            <a:endParaRPr lang="en-US" dirty="0"/>
          </a:p>
        </p:txBody>
      </p:sp>
      <p:sp>
        <p:nvSpPr>
          <p:cNvPr id="5" name="عنصر نائب للتذييل 4"/>
          <p:cNvSpPr>
            <a:spLocks noGrp="1"/>
          </p:cNvSpPr>
          <p:nvPr>
            <p:ph type="ftr" sz="quarter" idx="11"/>
          </p:nvPr>
        </p:nvSpPr>
        <p:spPr>
          <a:xfrm>
            <a:off x="6000760" y="6500834"/>
            <a:ext cx="2895600" cy="255609"/>
          </a:xfrm>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76</a:t>
            </a:fld>
            <a:endParaRPr lang="en-US"/>
          </a:p>
        </p:txBody>
      </p:sp>
      <p:pic>
        <p:nvPicPr>
          <p:cNvPr id="916482" name="Picture 2" descr="http://www.eventsillustration.co.uk/wp-content/uploads/2012/04/BiFapriljr4.jpg"/>
          <p:cNvPicPr>
            <a:picLocks noChangeAspect="1" noChangeArrowheads="1"/>
          </p:cNvPicPr>
          <p:nvPr/>
        </p:nvPicPr>
        <p:blipFill>
          <a:blip r:embed="rId2" cstate="print"/>
          <a:srcRect/>
          <a:stretch>
            <a:fillRect/>
          </a:stretch>
        </p:blipFill>
        <p:spPr bwMode="auto">
          <a:xfrm>
            <a:off x="928662" y="500042"/>
            <a:ext cx="7286676" cy="2640926"/>
          </a:xfrm>
          <a:prstGeom prst="rect">
            <a:avLst/>
          </a:prstGeom>
          <a:noFill/>
        </p:spPr>
      </p:pic>
      <p:pic>
        <p:nvPicPr>
          <p:cNvPr id="916488" name="Picture 8" descr="http://theapexjind.com/uploads/SM23196.jpg"/>
          <p:cNvPicPr>
            <a:picLocks noChangeAspect="1" noChangeArrowheads="1"/>
          </p:cNvPicPr>
          <p:nvPr/>
        </p:nvPicPr>
        <p:blipFill>
          <a:blip r:embed="rId3" cstate="print"/>
          <a:srcRect/>
          <a:stretch>
            <a:fillRect/>
          </a:stretch>
        </p:blipFill>
        <p:spPr bwMode="auto">
          <a:xfrm>
            <a:off x="214282" y="3212976"/>
            <a:ext cx="4429156" cy="2430602"/>
          </a:xfrm>
          <a:prstGeom prst="rect">
            <a:avLst/>
          </a:prstGeom>
          <a:noFill/>
        </p:spPr>
      </p:pic>
      <p:pic>
        <p:nvPicPr>
          <p:cNvPr id="916490" name="Picture 10" descr="http://3.bp.blogspot.com/-HFkNrrUcTf4/UZry04kPspI/AAAAAAAABGw/NMntxFerEFs/s1600/IMG_8110.JPG"/>
          <p:cNvPicPr>
            <a:picLocks noChangeAspect="1" noChangeArrowheads="1"/>
          </p:cNvPicPr>
          <p:nvPr/>
        </p:nvPicPr>
        <p:blipFill>
          <a:blip r:embed="rId4" cstate="print"/>
          <a:srcRect/>
          <a:stretch>
            <a:fillRect/>
          </a:stretch>
        </p:blipFill>
        <p:spPr bwMode="auto">
          <a:xfrm>
            <a:off x="4929190" y="3356992"/>
            <a:ext cx="4214810" cy="2408810"/>
          </a:xfrm>
          <a:prstGeom prst="rect">
            <a:avLst/>
          </a:prstGeom>
          <a:noFill/>
        </p:spPr>
      </p:pic>
      <p:sp>
        <p:nvSpPr>
          <p:cNvPr id="9" name="مستطيل 8"/>
          <p:cNvSpPr/>
          <p:nvPr/>
        </p:nvSpPr>
        <p:spPr>
          <a:xfrm>
            <a:off x="1571604" y="0"/>
            <a:ext cx="5143536"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dirty="0" smtClean="0">
                <a:latin typeface="Arial Black" pitchFamily="34" charset="0"/>
                <a:ea typeface="Times New Roman"/>
                <a:cs typeface="Times New Roman" pitchFamily="18" charset="0"/>
              </a:rPr>
              <a:t>Demonstration &amp; Return demonstration </a:t>
            </a:r>
            <a:endParaRPr lang="ar-SA" dirty="0">
              <a:latin typeface="Arial Black" pitchFamily="34" charset="0"/>
            </a:endParaRPr>
          </a:p>
        </p:txBody>
      </p:sp>
      <p:sp>
        <p:nvSpPr>
          <p:cNvPr id="10" name="مستطيل 9"/>
          <p:cNvSpPr/>
          <p:nvPr/>
        </p:nvSpPr>
        <p:spPr>
          <a:xfrm>
            <a:off x="899592" y="5805264"/>
            <a:ext cx="7858180"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b="1" dirty="0" smtClean="0"/>
              <a:t>https://www.google.com.sa/search?q=demonstration+method&amp;espv=</a:t>
            </a:r>
            <a:endParaRPr lang="ar-SA" b="1" dirty="0"/>
          </a:p>
        </p:txBody>
      </p:sp>
      <p:pic>
        <p:nvPicPr>
          <p:cNvPr id="11" name="Picture 8" descr="http://theapexjind.com/uploads/SM23196.jpg"/>
          <p:cNvPicPr>
            <a:picLocks noChangeAspect="1" noChangeArrowheads="1"/>
          </p:cNvPicPr>
          <p:nvPr/>
        </p:nvPicPr>
        <p:blipFill>
          <a:blip r:embed="rId5" cstate="print"/>
          <a:srcRect/>
          <a:stretch>
            <a:fillRect/>
          </a:stretch>
        </p:blipFill>
        <p:spPr bwMode="auto">
          <a:xfrm>
            <a:off x="3439119" y="6224558"/>
            <a:ext cx="1061443" cy="633442"/>
          </a:xfrm>
          <a:prstGeom prst="rect">
            <a:avLst/>
          </a:prstGeom>
          <a:noFill/>
        </p:spPr>
      </p:pic>
      <p:pic>
        <p:nvPicPr>
          <p:cNvPr id="12" name="Picture 10" descr="http://3.bp.blogspot.com/-HFkNrrUcTf4/UZry04kPspI/AAAAAAAABGw/NMntxFerEFs/s1600/IMG_8110.JPG"/>
          <p:cNvPicPr>
            <a:picLocks noChangeAspect="1" noChangeArrowheads="1"/>
          </p:cNvPicPr>
          <p:nvPr/>
        </p:nvPicPr>
        <p:blipFill>
          <a:blip r:embed="rId6" cstate="print"/>
          <a:srcRect/>
          <a:stretch>
            <a:fillRect/>
          </a:stretch>
        </p:blipFill>
        <p:spPr bwMode="auto">
          <a:xfrm>
            <a:off x="4857752" y="6215082"/>
            <a:ext cx="1000132" cy="571505"/>
          </a:xfrm>
          <a:prstGeom prst="rect">
            <a:avLst/>
          </a:prstGeom>
          <a:noFill/>
        </p:spPr>
      </p:pic>
    </p:spTree>
  </p:cSld>
  <p:clrMapOvr>
    <a:masterClrMapping/>
  </p:clrMapOvr>
  <p:transition>
    <p:push dir="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77</a:t>
            </a:fld>
            <a:endParaRPr lang="en-US"/>
          </a:p>
        </p:txBody>
      </p:sp>
      <p:sp>
        <p:nvSpPr>
          <p:cNvPr id="7" name="مستطيل 6"/>
          <p:cNvSpPr/>
          <p:nvPr/>
        </p:nvSpPr>
        <p:spPr>
          <a:xfrm>
            <a:off x="142844" y="3781388"/>
            <a:ext cx="8858280" cy="289310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r>
              <a:rPr lang="en-US" sz="2000" b="1" dirty="0" smtClean="0"/>
              <a:t>Steps to follow for a role play:</a:t>
            </a:r>
          </a:p>
          <a:p>
            <a:pPr marL="342900" indent="-342900" algn="just" rtl="0">
              <a:buFont typeface="+mj-lt"/>
              <a:buAutoNum type="arabicPeriod"/>
            </a:pPr>
            <a:r>
              <a:rPr lang="en-US" b="1" i="1" dirty="0" smtClean="0"/>
              <a:t>Choose the subject matter and outline a basic plot.</a:t>
            </a:r>
          </a:p>
          <a:p>
            <a:pPr marL="342900" indent="-342900" algn="just" rtl="0">
              <a:buFont typeface="+mj-lt"/>
              <a:buAutoNum type="arabicPeriod"/>
            </a:pPr>
            <a:r>
              <a:rPr lang="en-US" b="1" i="1" dirty="0" smtClean="0"/>
              <a:t>Elect the actors. Do a small role play first. Later it can evolve into a long drama in the form of a series, in which the same characters reappear, more join in, and more issues are covered.</a:t>
            </a:r>
          </a:p>
          <a:p>
            <a:pPr marL="342900" indent="-342900" algn="just" rtl="0">
              <a:buFont typeface="+mj-lt"/>
              <a:buAutoNum type="arabicPeriod"/>
            </a:pPr>
            <a:r>
              <a:rPr lang="en-US" b="1" i="1" dirty="0" smtClean="0"/>
              <a:t>Prepare flash cards of proverbs or sayings that the actors can use at anytime.</a:t>
            </a:r>
          </a:p>
          <a:p>
            <a:pPr marL="342900" indent="-342900" algn="just" rtl="0">
              <a:buFont typeface="+mj-lt"/>
              <a:buAutoNum type="arabicPeriod"/>
            </a:pPr>
            <a:r>
              <a:rPr lang="en-US" b="1" i="1" dirty="0" smtClean="0"/>
              <a:t>Encourage the actors to make up their own spontaneous dialogue to suit the story line and plot.</a:t>
            </a:r>
          </a:p>
          <a:p>
            <a:pPr marL="342900" indent="-342900" algn="just" rtl="0">
              <a:buFont typeface="+mj-lt"/>
              <a:buAutoNum type="arabicPeriod"/>
            </a:pPr>
            <a:r>
              <a:rPr lang="en-US" b="1" i="1" dirty="0" smtClean="0"/>
              <a:t>Arrange some time after the role play to discuss the experience</a:t>
            </a:r>
            <a:endParaRPr lang="ar-SA" b="1" i="1" dirty="0"/>
          </a:p>
        </p:txBody>
      </p:sp>
      <p:sp>
        <p:nvSpPr>
          <p:cNvPr id="8" name="مستطيل 7"/>
          <p:cNvSpPr/>
          <p:nvPr/>
        </p:nvSpPr>
        <p:spPr>
          <a:xfrm>
            <a:off x="3857620" y="71414"/>
            <a:ext cx="2071702"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dirty="0" smtClean="0">
                <a:latin typeface="+mj-lt"/>
              </a:rPr>
              <a:t>Role Play</a:t>
            </a:r>
            <a:endParaRPr lang="ar-SA" dirty="0">
              <a:latin typeface="+mj-lt"/>
            </a:endParaRPr>
          </a:p>
        </p:txBody>
      </p:sp>
      <p:sp>
        <p:nvSpPr>
          <p:cNvPr id="11" name="مستطيل 10"/>
          <p:cNvSpPr/>
          <p:nvPr/>
        </p:nvSpPr>
        <p:spPr>
          <a:xfrm>
            <a:off x="2285984" y="6500834"/>
            <a:ext cx="5214959" cy="307777"/>
          </a:xfrm>
          <a:prstGeom prst="rect">
            <a:avLst/>
          </a:prstGeom>
        </p:spPr>
        <p:txBody>
          <a:bodyPr wrap="square">
            <a:spAutoFit/>
          </a:bodyPr>
          <a:lstStyle/>
          <a:p>
            <a:r>
              <a:rPr lang="ar-SA" sz="1400" dirty="0" smtClean="0"/>
              <a:t> </a:t>
            </a:r>
            <a:r>
              <a:rPr lang="en-US" sz="1400" dirty="0" smtClean="0"/>
              <a:t>http://www2.unescobkk.org/elib/publications/nonformal/M4.pdf</a:t>
            </a:r>
            <a:endParaRPr lang="ar-SA" sz="1400" dirty="0"/>
          </a:p>
        </p:txBody>
      </p:sp>
      <p:sp>
        <p:nvSpPr>
          <p:cNvPr id="12" name="مستطيل 11"/>
          <p:cNvSpPr/>
          <p:nvPr/>
        </p:nvSpPr>
        <p:spPr>
          <a:xfrm>
            <a:off x="142844" y="1857364"/>
            <a:ext cx="8786874" cy="186512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lnSpc>
                <a:spcPct val="80000"/>
              </a:lnSpc>
            </a:pPr>
            <a:r>
              <a:rPr lang="en-US" b="1" dirty="0" smtClean="0"/>
              <a:t>At times, having clients  assume and act out roles maximize learning</a:t>
            </a:r>
            <a:r>
              <a:rPr lang="en-US" dirty="0" smtClean="0"/>
              <a:t>. </a:t>
            </a:r>
          </a:p>
          <a:p>
            <a:pPr algn="just" rtl="0">
              <a:lnSpc>
                <a:spcPct val="80000"/>
              </a:lnSpc>
            </a:pPr>
            <a:r>
              <a:rPr lang="en-US" dirty="0" smtClean="0"/>
              <a:t>For example,  A parenting group, , found it helpful to place themselves in the role of their children; their feelings about various ways to respond became more apparent.</a:t>
            </a:r>
          </a:p>
          <a:p>
            <a:pPr algn="just" rtl="0">
              <a:lnSpc>
                <a:spcPct val="80000"/>
              </a:lnSpc>
            </a:pPr>
            <a:endParaRPr lang="en-US" dirty="0" smtClean="0"/>
          </a:p>
          <a:p>
            <a:pPr algn="just" rtl="0">
              <a:lnSpc>
                <a:spcPct val="80000"/>
              </a:lnSpc>
            </a:pPr>
            <a:r>
              <a:rPr lang="en-US" dirty="0" smtClean="0"/>
              <a:t>- Reversing  roles can effectively teach spouses in conflict about better ways to communicate. </a:t>
            </a:r>
          </a:p>
          <a:p>
            <a:pPr algn="just" rtl="0">
              <a:lnSpc>
                <a:spcPct val="80000"/>
              </a:lnSpc>
            </a:pPr>
            <a:r>
              <a:rPr lang="en-US" dirty="0" smtClean="0"/>
              <a:t>- To prevent role-playing from a becoming a game with little learning, plan the proposed drama with clear objectives in mind.</a:t>
            </a:r>
            <a:endParaRPr lang="en-GB" dirty="0"/>
          </a:p>
        </p:txBody>
      </p:sp>
      <p:graphicFrame>
        <p:nvGraphicFramePr>
          <p:cNvPr id="13" name="جدول 12"/>
          <p:cNvGraphicFramePr>
            <a:graphicFrameLocks noGrp="1"/>
          </p:cNvGraphicFramePr>
          <p:nvPr/>
        </p:nvGraphicFramePr>
        <p:xfrm>
          <a:off x="214282" y="576250"/>
          <a:ext cx="8877300" cy="1066800"/>
        </p:xfrm>
        <a:graphic>
          <a:graphicData uri="http://schemas.openxmlformats.org/drawingml/2006/table">
            <a:tbl>
              <a:tblPr/>
              <a:tblGrid>
                <a:gridCol w="2286000"/>
                <a:gridCol w="6591300"/>
              </a:tblGrid>
              <a:tr h="1066800">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800" b="1" i="1" u="none" strike="noStrike" cap="none" normalizeH="0" baseline="0" dirty="0" smtClean="0">
                          <a:ln>
                            <a:noFill/>
                          </a:ln>
                          <a:solidFill>
                            <a:schemeClr val="tx1"/>
                          </a:solidFill>
                          <a:effectLst/>
                          <a:latin typeface="Times New Roman" pitchFamily="18" charset="0"/>
                        </a:rPr>
                        <a:t>ROLEPLAY</a:t>
                      </a:r>
                      <a:endParaRPr kumimoji="0" lang="en-GB" sz="1800" b="1" i="1" u="none" strike="noStrike" cap="none" normalizeH="0" baseline="0" dirty="0" smtClean="0">
                        <a:ln>
                          <a:noFill/>
                        </a:ln>
                        <a:solidFill>
                          <a:schemeClr val="tx1"/>
                        </a:solidFill>
                        <a:effectLst/>
                        <a:latin typeface="Times New Roman" pitchFamily="18" charset="0"/>
                      </a:endParaRPr>
                    </a:p>
                  </a:txBody>
                  <a:tcPr horzOverflow="overflow">
                    <a:lnL cap="flat">
                      <a:noFill/>
                    </a:lnL>
                    <a:lnR>
                      <a:noFill/>
                    </a:lnR>
                    <a:lnT>
                      <a:noFill/>
                    </a:lnT>
                    <a:lnB>
                      <a:noFill/>
                    </a:lnB>
                    <a:lnTlToBr>
                      <a:noFill/>
                    </a:lnTlToBr>
                    <a:lnBlToTr>
                      <a:noFill/>
                    </a:lnBlToTr>
                    <a:blipFill>
                      <a:blip r:embed="rId3"/>
                      <a:tile tx="0" ty="0" sx="100000" sy="100000" flip="none" algn="tl"/>
                    </a:blip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800" b="1" i="1" u="none" strike="noStrike" cap="none" normalizeH="0" baseline="0" dirty="0" smtClean="0">
                          <a:ln>
                            <a:noFill/>
                          </a:ln>
                          <a:solidFill>
                            <a:schemeClr val="tx1"/>
                          </a:solidFill>
                          <a:effectLst/>
                          <a:latin typeface="Times New Roman" pitchFamily="18" charset="0"/>
                        </a:rPr>
                        <a:t>Acting of roles by group participants. Can be useful where communication difficulties exist between individuals in a setting, e.g. families, professional practice, etc.</a:t>
                      </a:r>
                      <a:endParaRPr kumimoji="0" lang="en-GB" sz="1800" b="1" i="1" u="none" strike="noStrike" cap="none" normalizeH="0" baseline="0" dirty="0" smtClean="0">
                        <a:ln>
                          <a:noFill/>
                        </a:ln>
                        <a:solidFill>
                          <a:schemeClr val="tx1"/>
                        </a:solidFill>
                        <a:effectLst/>
                        <a:latin typeface="Times New Roman" pitchFamily="18" charset="0"/>
                      </a:endParaRPr>
                    </a:p>
                  </a:txBody>
                  <a:tcPr horzOverflow="overflow">
                    <a:lnL>
                      <a:noFill/>
                    </a:lnL>
                    <a:lnR cap="flat">
                      <a:noFill/>
                    </a:lnR>
                    <a:lnT>
                      <a:noFill/>
                    </a:lnT>
                    <a:lnB>
                      <a:noFill/>
                    </a:lnB>
                    <a:lnTlToBr>
                      <a:noFill/>
                    </a:lnTlToBr>
                    <a:lnBlToTr>
                      <a:noFill/>
                    </a:lnBlToTr>
                    <a:blipFill>
                      <a:blip r:embed="rId3"/>
                      <a:tile tx="0" ty="0" sx="100000" sy="100000" flip="none" algn="tl"/>
                    </a:blipFill>
                  </a:tcPr>
                </a:tc>
              </a:tr>
            </a:tbl>
          </a:graphicData>
        </a:graphic>
      </p:graphicFrame>
    </p:spTree>
  </p:cSld>
  <p:clrMapOvr>
    <a:masterClrMapping/>
  </p:clrMapOvr>
  <p:transition>
    <p:push dir="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a:xfrm>
            <a:off x="3429000" y="6530977"/>
            <a:ext cx="2895600" cy="327047"/>
          </a:xfrm>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78</a:t>
            </a:fld>
            <a:endParaRPr lang="en-US"/>
          </a:p>
        </p:txBody>
      </p:sp>
      <p:sp>
        <p:nvSpPr>
          <p:cNvPr id="7" name="مستطيل 6"/>
          <p:cNvSpPr/>
          <p:nvPr/>
        </p:nvSpPr>
        <p:spPr>
          <a:xfrm>
            <a:off x="500034" y="845090"/>
            <a:ext cx="7858180"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i="1" dirty="0" smtClean="0"/>
              <a:t>Do We Like – Can We Do – How we can we make learning enjoyable </a:t>
            </a:r>
            <a:r>
              <a:rPr lang="en-US" i="1" dirty="0" smtClean="0">
                <a:latin typeface="Times New Roman" pitchFamily="18" charset="0"/>
                <a:cs typeface="Times New Roman" pitchFamily="18" charset="0"/>
              </a:rPr>
              <a:t>?!</a:t>
            </a:r>
            <a:r>
              <a:rPr lang="en-US" i="1" dirty="0" smtClean="0"/>
              <a:t> </a:t>
            </a:r>
            <a:endParaRPr lang="ar-SA" i="1" dirty="0"/>
          </a:p>
        </p:txBody>
      </p:sp>
      <p:sp>
        <p:nvSpPr>
          <p:cNvPr id="8" name="مستطيل 7"/>
          <p:cNvSpPr/>
          <p:nvPr/>
        </p:nvSpPr>
        <p:spPr>
          <a:xfrm>
            <a:off x="2643174" y="142852"/>
            <a:ext cx="3500462"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en-US" dirty="0" smtClean="0">
                <a:latin typeface="+mj-lt"/>
              </a:rPr>
              <a:t>SIMUALTION  - GAMES  </a:t>
            </a:r>
            <a:endParaRPr lang="ar-SA" dirty="0">
              <a:latin typeface="+mj-lt"/>
            </a:endParaRPr>
          </a:p>
        </p:txBody>
      </p:sp>
      <p:sp>
        <p:nvSpPr>
          <p:cNvPr id="9" name="مستطيل 8"/>
          <p:cNvSpPr/>
          <p:nvPr/>
        </p:nvSpPr>
        <p:spPr>
          <a:xfrm>
            <a:off x="2071670" y="6060064"/>
            <a:ext cx="5143536" cy="369332"/>
          </a:xfrm>
          <a:prstGeom prst="rect">
            <a:avLst/>
          </a:prstGeom>
        </p:spPr>
        <p:txBody>
          <a:bodyPr wrap="square">
            <a:spAutoFit/>
          </a:bodyPr>
          <a:lstStyle/>
          <a:p>
            <a:pPr algn="l" rtl="0"/>
            <a:r>
              <a:rPr lang="en-US" b="1" dirty="0" smtClean="0">
                <a:hlinkClick r:id="rId3" tooltip="This group is members only"/>
              </a:rPr>
              <a:t>Ice Breakers</a:t>
            </a:r>
            <a:r>
              <a:rPr lang="en-US" b="1" dirty="0" smtClean="0"/>
              <a:t> in </a:t>
            </a:r>
            <a:r>
              <a:rPr lang="en-US" b="1" dirty="0" smtClean="0">
                <a:hlinkClick r:id="rId4"/>
              </a:rPr>
              <a:t>http://www.linkedin.com</a:t>
            </a:r>
            <a:r>
              <a:rPr lang="en-US" b="1" dirty="0" smtClean="0"/>
              <a:t>   </a:t>
            </a:r>
            <a:endParaRPr lang="en-US" b="1" dirty="0"/>
          </a:p>
        </p:txBody>
      </p:sp>
      <p:sp>
        <p:nvSpPr>
          <p:cNvPr id="10" name="مستطيل 9"/>
          <p:cNvSpPr/>
          <p:nvPr/>
        </p:nvSpPr>
        <p:spPr>
          <a:xfrm>
            <a:off x="1357290" y="6326051"/>
            <a:ext cx="7143800" cy="246221"/>
          </a:xfrm>
          <a:prstGeom prst="rect">
            <a:avLst/>
          </a:prstGeom>
        </p:spPr>
        <p:txBody>
          <a:bodyPr wrap="square">
            <a:spAutoFit/>
          </a:bodyPr>
          <a:lstStyle/>
          <a:p>
            <a:pPr algn="l" rtl="0"/>
            <a:r>
              <a:rPr lang="en-US" sz="1000" dirty="0" smtClean="0">
                <a:hlinkClick r:id="rId5"/>
              </a:rPr>
              <a:t>http://www.linkedin.com/groups?gid=2767130&amp;mostPopular=&amp;trk=tyah&amp;trkInfo=tas%3AIce%20Breakers%2Cidx%3A2-1-2</a:t>
            </a:r>
            <a:r>
              <a:rPr lang="en-US" sz="1000" dirty="0" smtClean="0"/>
              <a:t>  </a:t>
            </a:r>
            <a:endParaRPr lang="ar-SA" sz="1000" dirty="0"/>
          </a:p>
        </p:txBody>
      </p:sp>
      <p:graphicFrame>
        <p:nvGraphicFramePr>
          <p:cNvPr id="12" name="جدول 11"/>
          <p:cNvGraphicFramePr>
            <a:graphicFrameLocks noGrp="1"/>
          </p:cNvGraphicFramePr>
          <p:nvPr/>
        </p:nvGraphicFramePr>
        <p:xfrm>
          <a:off x="195294" y="1285860"/>
          <a:ext cx="8805862" cy="944880"/>
        </p:xfrm>
        <a:graphic>
          <a:graphicData uri="http://schemas.openxmlformats.org/drawingml/2006/table">
            <a:tbl>
              <a:tblPr/>
              <a:tblGrid>
                <a:gridCol w="1932139"/>
                <a:gridCol w="6873723"/>
              </a:tblGrid>
              <a:tr h="7143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1" u="none" strike="noStrike" cap="none" normalizeH="0" baseline="0" dirty="0" smtClean="0">
                          <a:ln>
                            <a:noFill/>
                          </a:ln>
                          <a:solidFill>
                            <a:schemeClr val="tx1"/>
                          </a:solidFill>
                          <a:effectLst/>
                          <a:latin typeface="Times New Roman" pitchFamily="18" charset="0"/>
                        </a:rPr>
                        <a:t>SIMULATION</a:t>
                      </a:r>
                      <a:endParaRPr kumimoji="0" lang="en-GB" sz="1800" b="1" i="1" u="none" strike="noStrike" cap="none" normalizeH="0" baseline="0" dirty="0" smtClean="0">
                        <a:ln>
                          <a:noFill/>
                        </a:ln>
                        <a:solidFill>
                          <a:schemeClr val="tx1"/>
                        </a:solidFill>
                        <a:effectLst/>
                        <a:latin typeface="Times New Roman" pitchFamily="18" charset="0"/>
                      </a:endParaRPr>
                    </a:p>
                  </a:txBody>
                  <a:tcPr horzOverflow="overflow">
                    <a:lnL cap="flat">
                      <a:noFill/>
                    </a:lnL>
                    <a:lnR>
                      <a:noFill/>
                    </a:lnR>
                    <a:lnT cap="flat">
                      <a:noFill/>
                    </a:lnT>
                    <a:lnB>
                      <a:noFill/>
                    </a:lnB>
                    <a:lnTlToBr>
                      <a:noFill/>
                    </a:lnTlToBr>
                    <a:lnBlToTr>
                      <a:noFill/>
                    </a:lnBlToTr>
                    <a:blipFill>
                      <a:blip r:embed="rId6"/>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1" u="none" strike="noStrike" cap="none" normalizeH="0" baseline="0" dirty="0" smtClean="0">
                          <a:ln>
                            <a:noFill/>
                          </a:ln>
                          <a:solidFill>
                            <a:schemeClr val="tx1"/>
                          </a:solidFill>
                          <a:effectLst/>
                          <a:latin typeface="Times New Roman" pitchFamily="18" charset="0"/>
                        </a:rPr>
                        <a:t>Useful for influencing </a:t>
                      </a:r>
                      <a:r>
                        <a:rPr kumimoji="0" lang="en-US" sz="2000" b="1" i="1" u="none" strike="noStrike" cap="none" normalizeH="0" baseline="0" dirty="0" smtClean="0">
                          <a:ln>
                            <a:noFill/>
                          </a:ln>
                          <a:solidFill>
                            <a:schemeClr val="tx1"/>
                          </a:solidFill>
                          <a:effectLst/>
                          <a:latin typeface="+mj-lt"/>
                        </a:rPr>
                        <a:t>attitudes </a:t>
                      </a:r>
                      <a:r>
                        <a:rPr kumimoji="0" lang="en-US" sz="1800" b="1" i="1" u="none" strike="noStrike" cap="none" normalizeH="0" baseline="0" dirty="0" smtClean="0">
                          <a:ln>
                            <a:noFill/>
                          </a:ln>
                          <a:solidFill>
                            <a:schemeClr val="tx1"/>
                          </a:solidFill>
                          <a:effectLst/>
                          <a:latin typeface="Times New Roman" pitchFamily="18" charset="0"/>
                        </a:rPr>
                        <a:t>in individuals with varying abilities. Generally in school setting, but of relevance to other groups.</a:t>
                      </a:r>
                      <a:endParaRPr kumimoji="0" lang="en-GB" sz="1800" b="1" i="1" u="none" strike="noStrike" cap="none" normalizeH="0" baseline="0" dirty="0" smtClean="0">
                        <a:ln>
                          <a:noFill/>
                        </a:ln>
                        <a:solidFill>
                          <a:schemeClr val="tx1"/>
                        </a:solidFill>
                        <a:effectLst/>
                        <a:latin typeface="Times New Roman" pitchFamily="18" charset="0"/>
                      </a:endParaRPr>
                    </a:p>
                  </a:txBody>
                  <a:tcPr horzOverflow="overflow">
                    <a:lnL>
                      <a:noFill/>
                    </a:lnL>
                    <a:lnR cap="flat">
                      <a:noFill/>
                    </a:lnR>
                    <a:lnT cap="flat">
                      <a:noFill/>
                    </a:lnT>
                    <a:lnB>
                      <a:noFill/>
                    </a:lnB>
                    <a:lnTlToBr>
                      <a:noFill/>
                    </a:lnTlToBr>
                    <a:lnBlToTr>
                      <a:noFill/>
                    </a:lnBlToTr>
                    <a:blipFill>
                      <a:blip r:embed="rId6"/>
                      <a:tile tx="0" ty="0" sx="100000" sy="100000" flip="none" algn="tl"/>
                    </a:blipFill>
                  </a:tcPr>
                </a:tc>
              </a:tr>
            </a:tbl>
          </a:graphicData>
        </a:graphic>
      </p:graphicFrame>
      <p:graphicFrame>
        <p:nvGraphicFramePr>
          <p:cNvPr id="13" name="جدول 12"/>
          <p:cNvGraphicFramePr>
            <a:graphicFrameLocks noGrp="1"/>
          </p:cNvGraphicFramePr>
          <p:nvPr/>
        </p:nvGraphicFramePr>
        <p:xfrm>
          <a:off x="552420" y="3871922"/>
          <a:ext cx="8591580" cy="914400"/>
        </p:xfrm>
        <a:graphic>
          <a:graphicData uri="http://schemas.openxmlformats.org/drawingml/2006/table">
            <a:tbl>
              <a:tblPr/>
              <a:tblGrid>
                <a:gridCol w="1412550"/>
                <a:gridCol w="7179030"/>
              </a:tblGrid>
              <a:tr h="7143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1" u="none" strike="noStrike" cap="none" normalizeH="0" baseline="0" dirty="0" smtClean="0">
                          <a:ln>
                            <a:noFill/>
                          </a:ln>
                          <a:solidFill>
                            <a:schemeClr val="tx1"/>
                          </a:solidFill>
                          <a:effectLst/>
                          <a:latin typeface="Times New Roman" pitchFamily="18" charset="0"/>
                        </a:rPr>
                        <a:t>GAMES</a:t>
                      </a:r>
                      <a:endParaRPr kumimoji="0" lang="en-GB" sz="1800" b="1" i="1" u="none" strike="noStrike" cap="none" normalizeH="0" baseline="0" dirty="0" smtClean="0">
                        <a:ln>
                          <a:noFill/>
                        </a:ln>
                        <a:solidFill>
                          <a:schemeClr val="tx1"/>
                        </a:solidFill>
                        <a:effectLst/>
                        <a:latin typeface="Times New Roman" pitchFamily="18" charset="0"/>
                      </a:endParaRPr>
                    </a:p>
                  </a:txBody>
                  <a:tcPr horzOverflow="overflow">
                    <a:lnL cap="flat">
                      <a:noFill/>
                    </a:lnL>
                    <a:lnR>
                      <a:noFill/>
                    </a:lnR>
                    <a:lnT cap="flat">
                      <a:noFill/>
                    </a:lnT>
                    <a:lnB>
                      <a:noFill/>
                    </a:lnB>
                    <a:lnTlToBr>
                      <a:noFill/>
                    </a:lnTlToBr>
                    <a:lnBlToTr>
                      <a:noFill/>
                    </a:lnBlToTr>
                    <a:blipFill>
                      <a:blip r:embed="rId6"/>
                      <a:tile tx="0" ty="0" sx="100000" sy="100000" flip="none" algn="tl"/>
                    </a:blip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US" sz="1800" b="1" i="1" dirty="0" smtClean="0"/>
                        <a:t>instructional  methods requiring the learner to participate in a </a:t>
                      </a:r>
                      <a:r>
                        <a:rPr lang="en-US" sz="1800" b="1" i="1" dirty="0" smtClean="0">
                          <a:latin typeface="+mj-lt"/>
                        </a:rPr>
                        <a:t>competitive activity</a:t>
                      </a:r>
                      <a:r>
                        <a:rPr lang="en-US" sz="1800" b="1" i="1" dirty="0" smtClean="0"/>
                        <a:t> with preset rules to achieve an educational objective</a:t>
                      </a:r>
                      <a:endParaRPr kumimoji="0" lang="en-GB" sz="1800" b="1" i="1" u="none" strike="noStrike" cap="none" normalizeH="0" baseline="0" dirty="0" smtClean="0">
                        <a:ln>
                          <a:noFill/>
                        </a:ln>
                        <a:solidFill>
                          <a:schemeClr val="tx1"/>
                        </a:solidFill>
                        <a:effectLst/>
                        <a:latin typeface="Times New Roman" pitchFamily="18" charset="0"/>
                      </a:endParaRPr>
                    </a:p>
                  </a:txBody>
                  <a:tcPr horzOverflow="overflow">
                    <a:lnL>
                      <a:noFill/>
                    </a:lnL>
                    <a:lnR cap="flat">
                      <a:noFill/>
                    </a:lnR>
                    <a:lnT cap="flat">
                      <a:noFill/>
                    </a:lnT>
                    <a:lnB>
                      <a:noFill/>
                    </a:lnB>
                    <a:lnTlToBr>
                      <a:noFill/>
                    </a:lnTlToBr>
                    <a:lnBlToTr>
                      <a:noFill/>
                    </a:lnBlToTr>
                    <a:blipFill>
                      <a:blip r:embed="rId6"/>
                      <a:tile tx="0" ty="0" sx="100000" sy="100000" flip="none" algn="tl"/>
                    </a:blipFill>
                  </a:tcPr>
                </a:tc>
              </a:tr>
            </a:tbl>
          </a:graphicData>
        </a:graphic>
      </p:graphicFrame>
      <p:sp>
        <p:nvSpPr>
          <p:cNvPr id="14" name="مستطيل 13"/>
          <p:cNvSpPr/>
          <p:nvPr/>
        </p:nvSpPr>
        <p:spPr>
          <a:xfrm>
            <a:off x="500034" y="4871877"/>
            <a:ext cx="4429156" cy="120032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b="1" dirty="0" smtClean="0">
                <a:latin typeface="Times New Roman" pitchFamily="18" charset="0"/>
                <a:cs typeface="Times New Roman" pitchFamily="18" charset="0"/>
              </a:rPr>
              <a:t>Advantages</a:t>
            </a:r>
          </a:p>
          <a:p>
            <a:pPr lvl="1" algn="l" rtl="0"/>
            <a:r>
              <a:rPr lang="en-US" dirty="0" smtClean="0">
                <a:latin typeface="Times New Roman" pitchFamily="18" charset="0"/>
                <a:cs typeface="Times New Roman" pitchFamily="18" charset="0"/>
              </a:rPr>
              <a:t>Active learner</a:t>
            </a:r>
          </a:p>
          <a:p>
            <a:pPr lvl="1" algn="l" rtl="0"/>
            <a:r>
              <a:rPr lang="en-US" dirty="0" smtClean="0">
                <a:latin typeface="Times New Roman" pitchFamily="18" charset="0"/>
                <a:cs typeface="Times New Roman" pitchFamily="18" charset="0"/>
              </a:rPr>
              <a:t>Perceived as “fun”  by many learners</a:t>
            </a:r>
          </a:p>
          <a:p>
            <a:pPr lvl="1" algn="l" rtl="0"/>
            <a:r>
              <a:rPr lang="en-US" dirty="0" smtClean="0">
                <a:latin typeface="Times New Roman" pitchFamily="18" charset="0"/>
                <a:cs typeface="Times New Roman" pitchFamily="18" charset="0"/>
              </a:rPr>
              <a:t>Useful for all three domains of learning</a:t>
            </a:r>
            <a:endParaRPr lang="en-US" dirty="0">
              <a:latin typeface="Times New Roman" pitchFamily="18" charset="0"/>
              <a:cs typeface="Times New Roman" pitchFamily="18" charset="0"/>
            </a:endParaRPr>
          </a:p>
        </p:txBody>
      </p:sp>
      <p:sp>
        <p:nvSpPr>
          <p:cNvPr id="15" name="مستطيل 14"/>
          <p:cNvSpPr/>
          <p:nvPr/>
        </p:nvSpPr>
        <p:spPr>
          <a:xfrm>
            <a:off x="5000596" y="5072074"/>
            <a:ext cx="4143404" cy="70788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sz="2000" dirty="0" smtClean="0">
                <a:latin typeface="Times New Roman" pitchFamily="18" charset="0"/>
                <a:cs typeface="Times New Roman" pitchFamily="18" charset="0"/>
              </a:rPr>
              <a:t>Limitations</a:t>
            </a:r>
          </a:p>
          <a:p>
            <a:pPr lvl="1" algn="l" rtl="0"/>
            <a:r>
              <a:rPr lang="en-US" sz="2000" dirty="0" smtClean="0">
                <a:latin typeface="Times New Roman" pitchFamily="18" charset="0"/>
                <a:cs typeface="Times New Roman" pitchFamily="18" charset="0"/>
              </a:rPr>
              <a:t>Too competitive for some learners</a:t>
            </a:r>
            <a:endParaRPr lang="en-US" sz="2000" dirty="0">
              <a:latin typeface="Times New Roman" pitchFamily="18" charset="0"/>
              <a:cs typeface="Times New Roman" pitchFamily="18" charset="0"/>
            </a:endParaRPr>
          </a:p>
        </p:txBody>
      </p:sp>
      <p:sp>
        <p:nvSpPr>
          <p:cNvPr id="16" name="مستطيل 15"/>
          <p:cNvSpPr/>
          <p:nvPr/>
        </p:nvSpPr>
        <p:spPr>
          <a:xfrm>
            <a:off x="467544" y="2276872"/>
            <a:ext cx="4786346" cy="147732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dirty="0" smtClean="0">
                <a:latin typeface="Times New Roman" pitchFamily="18" charset="0"/>
                <a:cs typeface="Times New Roman" pitchFamily="18" charset="0"/>
              </a:rPr>
              <a:t>Advantages</a:t>
            </a:r>
          </a:p>
          <a:p>
            <a:pPr lvl="1" algn="l" rtl="0"/>
            <a:r>
              <a:rPr lang="en-US" dirty="0" smtClean="0">
                <a:latin typeface="Times New Roman" pitchFamily="18" charset="0"/>
                <a:cs typeface="Times New Roman" pitchFamily="18" charset="0"/>
              </a:rPr>
              <a:t>Active learners</a:t>
            </a:r>
          </a:p>
          <a:p>
            <a:pPr lvl="1" algn="l" rtl="0"/>
            <a:r>
              <a:rPr lang="en-US" dirty="0" smtClean="0">
                <a:latin typeface="Times New Roman" pitchFamily="18" charset="0"/>
                <a:cs typeface="Times New Roman" pitchFamily="18" charset="0"/>
              </a:rPr>
              <a:t>Practice “reality” in a safe setting</a:t>
            </a:r>
          </a:p>
          <a:p>
            <a:pPr lvl="1" algn="l" rtl="0"/>
            <a:r>
              <a:rPr lang="en-US" dirty="0" smtClean="0">
                <a:latin typeface="Times New Roman" pitchFamily="18" charset="0"/>
                <a:cs typeface="Times New Roman" pitchFamily="18" charset="0"/>
              </a:rPr>
              <a:t>Useful for cognitive and psychomotor domains of learning</a:t>
            </a:r>
            <a:endParaRPr lang="en-US" dirty="0">
              <a:latin typeface="Times New Roman" pitchFamily="18" charset="0"/>
              <a:cs typeface="Times New Roman" pitchFamily="18" charset="0"/>
            </a:endParaRPr>
          </a:p>
        </p:txBody>
      </p:sp>
      <p:sp>
        <p:nvSpPr>
          <p:cNvPr id="18" name="مستطيل 17"/>
          <p:cNvSpPr/>
          <p:nvPr/>
        </p:nvSpPr>
        <p:spPr>
          <a:xfrm>
            <a:off x="5572132" y="2577678"/>
            <a:ext cx="3214710" cy="92333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dirty="0" smtClean="0"/>
              <a:t>Limitations</a:t>
            </a:r>
          </a:p>
          <a:p>
            <a:pPr lvl="1" algn="l" rtl="0"/>
            <a:r>
              <a:rPr lang="en-US" dirty="0" smtClean="0"/>
              <a:t>Labor intensive</a:t>
            </a:r>
          </a:p>
          <a:p>
            <a:pPr lvl="1" algn="l" rtl="0"/>
            <a:r>
              <a:rPr lang="en-US" dirty="0" smtClean="0"/>
              <a:t>Costs of equipment</a:t>
            </a:r>
            <a:endParaRPr lang="en-US" dirty="0"/>
          </a:p>
        </p:txBody>
      </p:sp>
      <p:pic>
        <p:nvPicPr>
          <p:cNvPr id="17" name="Picture 2" descr="Captura Ice Breakers"/>
          <p:cNvPicPr>
            <a:picLocks noChangeAspect="1" noChangeArrowheads="1"/>
          </p:cNvPicPr>
          <p:nvPr/>
        </p:nvPicPr>
        <p:blipFill>
          <a:blip r:embed="rId7" cstate="print"/>
          <a:srcRect/>
          <a:stretch>
            <a:fillRect/>
          </a:stretch>
        </p:blipFill>
        <p:spPr bwMode="auto">
          <a:xfrm>
            <a:off x="0" y="0"/>
            <a:ext cx="1000100" cy="750075"/>
          </a:xfrm>
          <a:prstGeom prst="rect">
            <a:avLst/>
          </a:prstGeom>
          <a:noFill/>
        </p:spPr>
      </p:pic>
      <p:pic>
        <p:nvPicPr>
          <p:cNvPr id="19" name="Picture 2" descr="Captura Ice Breakers"/>
          <p:cNvPicPr>
            <a:picLocks noChangeAspect="1" noChangeArrowheads="1"/>
          </p:cNvPicPr>
          <p:nvPr/>
        </p:nvPicPr>
        <p:blipFill>
          <a:blip r:embed="rId8" cstate="print"/>
          <a:srcRect/>
          <a:stretch>
            <a:fillRect/>
          </a:stretch>
        </p:blipFill>
        <p:spPr bwMode="auto">
          <a:xfrm>
            <a:off x="0" y="6000744"/>
            <a:ext cx="1143008" cy="857256"/>
          </a:xfrm>
          <a:prstGeom prst="rect">
            <a:avLst/>
          </a:prstGeom>
          <a:noFill/>
        </p:spPr>
      </p:pic>
      <p:pic>
        <p:nvPicPr>
          <p:cNvPr id="434178" name="Picture 2" descr="Captura Ice Breakers"/>
          <p:cNvPicPr>
            <a:picLocks noChangeAspect="1" noChangeArrowheads="1"/>
          </p:cNvPicPr>
          <p:nvPr/>
        </p:nvPicPr>
        <p:blipFill>
          <a:blip r:embed="rId9" cstate="print"/>
          <a:srcRect/>
          <a:stretch>
            <a:fillRect/>
          </a:stretch>
        </p:blipFill>
        <p:spPr bwMode="auto">
          <a:xfrm>
            <a:off x="7786704" y="5786454"/>
            <a:ext cx="1357296" cy="904865"/>
          </a:xfrm>
          <a:prstGeom prst="rect">
            <a:avLst/>
          </a:prstGeom>
          <a:noFill/>
        </p:spPr>
      </p:pic>
      <p:pic>
        <p:nvPicPr>
          <p:cNvPr id="20" name="Picture 2" descr="Captura Ice Breakers"/>
          <p:cNvPicPr>
            <a:picLocks noChangeAspect="1" noChangeArrowheads="1"/>
          </p:cNvPicPr>
          <p:nvPr/>
        </p:nvPicPr>
        <p:blipFill>
          <a:blip r:embed="rId9" cstate="print"/>
          <a:srcRect/>
          <a:stretch>
            <a:fillRect/>
          </a:stretch>
        </p:blipFill>
        <p:spPr bwMode="auto">
          <a:xfrm>
            <a:off x="7965342" y="1"/>
            <a:ext cx="1178690" cy="785794"/>
          </a:xfrm>
          <a:prstGeom prst="rect">
            <a:avLst/>
          </a:prstGeom>
          <a:noFill/>
        </p:spPr>
      </p:pic>
    </p:spTree>
  </p:cSld>
  <p:clrMapOvr>
    <a:masterClrMapping/>
  </p:clrMapOvr>
  <p:transition>
    <p:push dir="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Grp="1" noChangeArrowheads="1"/>
          </p:cNvSpPr>
          <p:nvPr>
            <p:ph type="title" idx="4294967295"/>
          </p:nvPr>
        </p:nvSpPr>
        <p:spPr>
          <a:xfrm>
            <a:off x="142844" y="3078181"/>
            <a:ext cx="2428859" cy="350819"/>
          </a:xfrm>
          <a:ln/>
        </p:spPr>
        <p:style>
          <a:lnRef idx="2">
            <a:schemeClr val="dk1">
              <a:shade val="50000"/>
            </a:schemeClr>
          </a:lnRef>
          <a:fillRef idx="1">
            <a:schemeClr val="dk1"/>
          </a:fillRef>
          <a:effectRef idx="0">
            <a:schemeClr val="dk1"/>
          </a:effectRef>
          <a:fontRef idx="minor">
            <a:schemeClr val="lt1"/>
          </a:fontRef>
        </p:style>
        <p:txBody>
          <a:bodyPr lIns="0" tIns="0" rIns="0" bIns="0"/>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1800" dirty="0">
                <a:effectLst/>
              </a:rPr>
              <a:t>Summary Points...</a:t>
            </a:r>
          </a:p>
        </p:txBody>
      </p:sp>
      <p:sp>
        <p:nvSpPr>
          <p:cNvPr id="27650" name="Rectangle 2"/>
          <p:cNvSpPr>
            <a:spLocks noGrp="1" noChangeArrowheads="1"/>
          </p:cNvSpPr>
          <p:nvPr>
            <p:ph type="body" idx="4294967295"/>
          </p:nvPr>
        </p:nvSpPr>
        <p:spPr>
          <a:xfrm>
            <a:off x="285720" y="3500438"/>
            <a:ext cx="8715404" cy="2214578"/>
          </a:xfrm>
          <a:ln/>
        </p:spPr>
        <p:style>
          <a:lnRef idx="2">
            <a:schemeClr val="accent6"/>
          </a:lnRef>
          <a:fillRef idx="1">
            <a:schemeClr val="lt1"/>
          </a:fillRef>
          <a:effectRef idx="0">
            <a:schemeClr val="accent6"/>
          </a:effectRef>
          <a:fontRef idx="minor">
            <a:schemeClr val="dk1"/>
          </a:fontRef>
        </p:style>
        <p:txBody>
          <a:bodyPr lIns="0" tIns="0" rIns="0" bIns="0"/>
          <a:lstStyle/>
          <a:p>
            <a:pPr algn="l" rtl="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1800" dirty="0">
                <a:effectLst/>
              </a:rPr>
              <a:t>We've come a long way in a few years</a:t>
            </a:r>
          </a:p>
          <a:p>
            <a:pPr algn="l" rtl="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1800" dirty="0">
                <a:effectLst/>
              </a:rPr>
              <a:t>The research agenda is still being set, and barely is being met but momentum to do so is building</a:t>
            </a:r>
          </a:p>
          <a:p>
            <a:pPr algn="l" rtl="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1800" dirty="0">
                <a:effectLst/>
              </a:rPr>
              <a:t>We can't just research, or build, we must do and respect both needs equally.</a:t>
            </a:r>
          </a:p>
          <a:p>
            <a:pPr algn="l" rtl="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1800" dirty="0">
                <a:effectLst/>
              </a:rPr>
              <a:t>We can have an effect but the strength, size, and </a:t>
            </a:r>
            <a:r>
              <a:rPr lang="en-GB" sz="1800" dirty="0" smtClean="0">
                <a:effectLst/>
              </a:rPr>
              <a:t>pervasiveness ** </a:t>
            </a:r>
            <a:r>
              <a:rPr lang="en-GB" sz="1800" dirty="0">
                <a:effectLst/>
              </a:rPr>
              <a:t>are questions</a:t>
            </a:r>
          </a:p>
          <a:p>
            <a:pPr lvl="1" algn="l" rtl="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1800" dirty="0">
                <a:effectLst/>
              </a:rPr>
              <a:t>Defining the usage space, do's, don'ts, </a:t>
            </a:r>
            <a:r>
              <a:rPr lang="en-GB" sz="1800" dirty="0" err="1" smtClean="0">
                <a:effectLst/>
              </a:rPr>
              <a:t>strengths..,</a:t>
            </a:r>
            <a:r>
              <a:rPr lang="en-GB" sz="1800" dirty="0" err="1">
                <a:effectLst/>
              </a:rPr>
              <a:t>etc</a:t>
            </a:r>
            <a:r>
              <a:rPr lang="en-GB" sz="1800" dirty="0">
                <a:effectLst/>
              </a:rPr>
              <a:t>.</a:t>
            </a:r>
          </a:p>
          <a:p>
            <a:pPr algn="ctr" rtl="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1800" b="1" dirty="0">
                <a:effectLst/>
              </a:rPr>
              <a:t>For what we gain... can we actually measure?</a:t>
            </a:r>
          </a:p>
        </p:txBody>
      </p:sp>
      <p:sp>
        <p:nvSpPr>
          <p:cNvPr id="4" name="مستطيل 3"/>
          <p:cNvSpPr/>
          <p:nvPr/>
        </p:nvSpPr>
        <p:spPr>
          <a:xfrm>
            <a:off x="214282" y="273586"/>
            <a:ext cx="1643074"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GB" b="1" dirty="0" smtClean="0"/>
              <a:t>Why Games</a:t>
            </a:r>
            <a:endParaRPr lang="ar-SA" b="1" dirty="0"/>
          </a:p>
        </p:txBody>
      </p:sp>
      <p:sp>
        <p:nvSpPr>
          <p:cNvPr id="5" name="مستطيل 4"/>
          <p:cNvSpPr/>
          <p:nvPr/>
        </p:nvSpPr>
        <p:spPr>
          <a:xfrm>
            <a:off x="285720" y="692048"/>
            <a:ext cx="8429684" cy="230832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dirty="0" smtClean="0"/>
              <a:t>Games are growing media form</a:t>
            </a:r>
          </a:p>
          <a:p>
            <a:pPr lvl="1" algn="l" rtl="0">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i="1" dirty="0" smtClean="0"/>
              <a:t>There is little doubt that people are increasingly allocating time from other media to games</a:t>
            </a:r>
          </a:p>
          <a:p>
            <a:pPr algn="l" rtl="0">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dirty="0" smtClean="0"/>
              <a:t>Games may offer better forms of educational experiences (at times)</a:t>
            </a:r>
          </a:p>
          <a:p>
            <a:pPr lvl="1" algn="l" rtl="0">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i="1" dirty="0" smtClean="0"/>
              <a:t>Researchers are trying to figure this out and early returns are promising</a:t>
            </a:r>
          </a:p>
          <a:p>
            <a:pPr algn="l" rtl="0">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b="1" i="1" dirty="0" smtClean="0"/>
              <a:t>The technologies &amp; talents housed in the games industry have proven capabilities beyond games</a:t>
            </a:r>
          </a:p>
          <a:p>
            <a:pPr lvl="1" algn="l" rtl="0">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dirty="0" smtClean="0"/>
              <a:t>Exploit technologies and techniques honed by millions if not billions of dollars</a:t>
            </a:r>
            <a:r>
              <a:rPr lang="ar-SA" dirty="0" smtClean="0"/>
              <a:t> </a:t>
            </a:r>
          </a:p>
        </p:txBody>
      </p:sp>
      <p:sp>
        <p:nvSpPr>
          <p:cNvPr id="6" name="مستطيل 5"/>
          <p:cNvSpPr/>
          <p:nvPr/>
        </p:nvSpPr>
        <p:spPr>
          <a:xfrm>
            <a:off x="1928794" y="5857892"/>
            <a:ext cx="5357850" cy="30777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1400" dirty="0" smtClean="0">
                <a:hlinkClick r:id="rId3"/>
              </a:rPr>
              <a:t>http://www.programasejogos.net/download_gratis/arcade-race</a:t>
            </a:r>
            <a:r>
              <a:rPr lang="en-US" sz="1400" dirty="0" smtClean="0"/>
              <a:t> </a:t>
            </a:r>
            <a:endParaRPr lang="ar-SA" sz="1400" dirty="0"/>
          </a:p>
        </p:txBody>
      </p:sp>
      <p:pic>
        <p:nvPicPr>
          <p:cNvPr id="432130" name="Picture 2" descr="Captura Ice Breakers"/>
          <p:cNvPicPr>
            <a:picLocks noChangeAspect="1" noChangeArrowheads="1"/>
          </p:cNvPicPr>
          <p:nvPr/>
        </p:nvPicPr>
        <p:blipFill>
          <a:blip r:embed="rId4" cstate="print"/>
          <a:srcRect/>
          <a:stretch>
            <a:fillRect/>
          </a:stretch>
        </p:blipFill>
        <p:spPr bwMode="auto">
          <a:xfrm>
            <a:off x="8000992" y="5518536"/>
            <a:ext cx="928726" cy="696545"/>
          </a:xfrm>
          <a:prstGeom prst="rect">
            <a:avLst/>
          </a:prstGeom>
          <a:noFill/>
        </p:spPr>
      </p:pic>
      <p:pic>
        <p:nvPicPr>
          <p:cNvPr id="9" name="Picture 2" descr="Captura Ice Breakers"/>
          <p:cNvPicPr>
            <a:picLocks noChangeAspect="1" noChangeArrowheads="1"/>
          </p:cNvPicPr>
          <p:nvPr/>
        </p:nvPicPr>
        <p:blipFill>
          <a:blip r:embed="rId5" cstate="print"/>
          <a:srcRect/>
          <a:stretch>
            <a:fillRect/>
          </a:stretch>
        </p:blipFill>
        <p:spPr bwMode="auto">
          <a:xfrm>
            <a:off x="8179588" y="0"/>
            <a:ext cx="1035882" cy="690589"/>
          </a:xfrm>
          <a:prstGeom prst="rect">
            <a:avLst/>
          </a:prstGeom>
          <a:noFill/>
        </p:spPr>
      </p:pic>
      <p:sp>
        <p:nvSpPr>
          <p:cNvPr id="10" name="مستطيل 9"/>
          <p:cNvSpPr/>
          <p:nvPr/>
        </p:nvSpPr>
        <p:spPr>
          <a:xfrm>
            <a:off x="2571736" y="285728"/>
            <a:ext cx="5000660" cy="338554"/>
          </a:xfrm>
          <a:prstGeom prst="rect">
            <a:avLst/>
          </a:prstGeom>
        </p:spPr>
        <p:txBody>
          <a:bodyPr wrap="square">
            <a:spAutoFit/>
          </a:bodyPr>
          <a:lstStyle/>
          <a:p>
            <a:pPr algn="ctr" rtl="0"/>
            <a:r>
              <a:rPr lang="en-US" sz="1600" dirty="0" smtClean="0">
                <a:hlinkClick r:id="rId6"/>
              </a:rPr>
              <a:t>https://www.facebook.com/anthony.d.champagne</a:t>
            </a:r>
            <a:endParaRPr lang="ar-SA" sz="1600" dirty="0"/>
          </a:p>
        </p:txBody>
      </p:sp>
      <p:sp>
        <p:nvSpPr>
          <p:cNvPr id="11" name="عنصر نائب للتاريخ 10"/>
          <p:cNvSpPr>
            <a:spLocks noGrp="1"/>
          </p:cNvSpPr>
          <p:nvPr>
            <p:ph type="dt" sz="half" idx="10"/>
          </p:nvPr>
        </p:nvSpPr>
        <p:spPr>
          <a:xfrm>
            <a:off x="-44469" y="6530977"/>
            <a:ext cx="1401759" cy="327023"/>
          </a:xfrm>
        </p:spPr>
        <p:txBody>
          <a:bodyPr/>
          <a:lstStyle/>
          <a:p>
            <a:pPr algn="just">
              <a:defRPr/>
            </a:pPr>
            <a:r>
              <a:rPr lang="ar-SA" smtClean="0"/>
              <a:t>JohaliMoHE2017</a:t>
            </a:r>
            <a:endParaRPr lang="en-US" dirty="0"/>
          </a:p>
        </p:txBody>
      </p:sp>
      <p:sp>
        <p:nvSpPr>
          <p:cNvPr id="13" name="عنصر نائب للتذييل 12"/>
          <p:cNvSpPr>
            <a:spLocks noGrp="1"/>
          </p:cNvSpPr>
          <p:nvPr>
            <p:ph type="ftr" sz="quarter" idx="11"/>
          </p:nvPr>
        </p:nvSpPr>
        <p:spPr>
          <a:xfrm>
            <a:off x="3500430" y="6500834"/>
            <a:ext cx="2895600" cy="285728"/>
          </a:xfrm>
        </p:spPr>
        <p:txBody>
          <a:bodyPr/>
          <a:lstStyle/>
          <a:p>
            <a:pPr>
              <a:defRPr/>
            </a:pPr>
            <a:r>
              <a:rPr lang="en-US" smtClean="0"/>
              <a:t>CHS385</a:t>
            </a:r>
            <a:endParaRPr lang="en-US" dirty="0"/>
          </a:p>
        </p:txBody>
      </p:sp>
      <p:sp>
        <p:nvSpPr>
          <p:cNvPr id="14" name="مستطيل 13"/>
          <p:cNvSpPr/>
          <p:nvPr/>
        </p:nvSpPr>
        <p:spPr>
          <a:xfrm>
            <a:off x="285720" y="6274378"/>
            <a:ext cx="8715404"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dirty="0" smtClean="0"/>
              <a:t>** The corruption is so pervasive that it is accepted as the way to do business  </a:t>
            </a:r>
            <a:r>
              <a:rPr lang="ar-SA" dirty="0" smtClean="0"/>
              <a:t>انتشار </a:t>
            </a:r>
            <a:r>
              <a:rPr lang="en-US" dirty="0" smtClean="0"/>
              <a:t>  </a:t>
            </a:r>
            <a:endParaRPr lang="ar-SA" dirty="0"/>
          </a:p>
        </p:txBody>
      </p:sp>
      <p:sp>
        <p:nvSpPr>
          <p:cNvPr id="15" name="عنصر نائب لرقم الشريحة 14"/>
          <p:cNvSpPr>
            <a:spLocks noGrp="1"/>
          </p:cNvSpPr>
          <p:nvPr>
            <p:ph type="sldNum" sz="quarter" idx="12"/>
          </p:nvPr>
        </p:nvSpPr>
        <p:spPr/>
        <p:txBody>
          <a:bodyPr/>
          <a:lstStyle/>
          <a:p>
            <a:pPr>
              <a:defRPr/>
            </a:pPr>
            <a:fld id="{978C93D2-0CD3-44E6-B74B-98515F7048D2}" type="slidenum">
              <a:rPr lang="ar-SA" smtClean="0"/>
              <a:pPr>
                <a:defRPr/>
              </a:pPr>
              <a:t>79</a:t>
            </a:fld>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1"/>
          <p:cNvSpPr>
            <a:spLocks noGrp="1"/>
          </p:cNvSpPr>
          <p:nvPr>
            <p:ph type="title"/>
          </p:nvPr>
        </p:nvSpPr>
        <p:spPr>
          <a:xfrm>
            <a:off x="1214414" y="71414"/>
            <a:ext cx="6500858" cy="500066"/>
          </a:xfrm>
        </p:spPr>
        <p:style>
          <a:lnRef idx="2">
            <a:schemeClr val="accent2"/>
          </a:lnRef>
          <a:fillRef idx="1">
            <a:schemeClr val="lt1"/>
          </a:fillRef>
          <a:effectRef idx="0">
            <a:schemeClr val="accent2"/>
          </a:effectRef>
          <a:fontRef idx="minor">
            <a:schemeClr val="dk1"/>
          </a:fontRef>
        </p:style>
        <p:txBody>
          <a:bodyPr>
            <a:normAutofit/>
          </a:bodyPr>
          <a:lstStyle/>
          <a:p>
            <a:pPr algn="ctr"/>
            <a:r>
              <a:rPr lang="en-US" sz="2400" dirty="0" err="1" smtClean="0"/>
              <a:t>J</a:t>
            </a:r>
            <a:r>
              <a:rPr lang="en-US" sz="1400" dirty="0" err="1" smtClean="0"/>
              <a:t>ohali</a:t>
            </a:r>
            <a:r>
              <a:rPr lang="en-US" sz="2400" dirty="0" smtClean="0"/>
              <a:t> Reasoning (</a:t>
            </a:r>
            <a:r>
              <a:rPr lang="en-US" sz="2400" dirty="0" smtClean="0">
                <a:latin typeface="Arial Black" pitchFamily="34" charset="0"/>
              </a:rPr>
              <a:t>Why</a:t>
            </a:r>
            <a:r>
              <a:rPr lang="en-US" sz="2400" dirty="0" smtClean="0"/>
              <a:t> </a:t>
            </a:r>
            <a:r>
              <a:rPr lang="en-US" sz="2400" i="1" dirty="0" err="1" smtClean="0"/>
              <a:t>MoHE</a:t>
            </a:r>
            <a:r>
              <a:rPr lang="en-US" sz="2400" dirty="0" smtClean="0"/>
              <a:t> the CHS385 ? ) </a:t>
            </a:r>
            <a:endParaRPr lang="ar-SA" sz="2400" dirty="0"/>
          </a:p>
        </p:txBody>
      </p:sp>
      <p:pic>
        <p:nvPicPr>
          <p:cNvPr id="6" name="Picture 2" descr="http://img.ehowcdn.com/article-new-intro-modal/ehow/images/a08/01/2q/become-boardcertified-health-educator-800x800.jpg"/>
          <p:cNvPicPr>
            <a:picLocks noChangeAspect="1" noChangeArrowheads="1"/>
          </p:cNvPicPr>
          <p:nvPr/>
        </p:nvPicPr>
        <p:blipFill>
          <a:blip r:embed="rId3" cstate="print"/>
          <a:srcRect/>
          <a:stretch>
            <a:fillRect/>
          </a:stretch>
        </p:blipFill>
        <p:spPr bwMode="auto">
          <a:xfrm>
            <a:off x="8325766" y="0"/>
            <a:ext cx="818233" cy="642918"/>
          </a:xfrm>
          <a:prstGeom prst="rect">
            <a:avLst/>
          </a:prstGeom>
          <a:noFill/>
          <a:ln w="9525">
            <a:noFill/>
            <a:miter lim="800000"/>
            <a:headEnd/>
            <a:tailEnd/>
          </a:ln>
        </p:spPr>
      </p:pic>
      <p:sp>
        <p:nvSpPr>
          <p:cNvPr id="7" name="عنصر نائب للتاريخ 6"/>
          <p:cNvSpPr>
            <a:spLocks noGrp="1"/>
          </p:cNvSpPr>
          <p:nvPr>
            <p:ph type="dt" sz="half" idx="10"/>
          </p:nvPr>
        </p:nvSpPr>
        <p:spPr>
          <a:xfrm>
            <a:off x="428596" y="6381774"/>
            <a:ext cx="1901825" cy="476250"/>
          </a:xfrm>
        </p:spPr>
        <p:txBody>
          <a:bodyPr/>
          <a:lstStyle/>
          <a:p>
            <a:pPr>
              <a:defRPr/>
            </a:pPr>
            <a:r>
              <a:rPr lang="ar-SA" smtClean="0"/>
              <a:t>JohaliMoHE2017</a:t>
            </a:r>
            <a:endParaRPr lang="en-US" dirty="0"/>
          </a:p>
        </p:txBody>
      </p:sp>
      <p:sp>
        <p:nvSpPr>
          <p:cNvPr id="8" name="عنصر نائب لرقم الشريحة 7"/>
          <p:cNvSpPr>
            <a:spLocks noGrp="1"/>
          </p:cNvSpPr>
          <p:nvPr>
            <p:ph type="sldNum" sz="quarter" idx="12"/>
          </p:nvPr>
        </p:nvSpPr>
        <p:spPr>
          <a:xfrm>
            <a:off x="8001024" y="6381774"/>
            <a:ext cx="1000132" cy="476250"/>
          </a:xfrm>
        </p:spPr>
        <p:txBody>
          <a:bodyPr/>
          <a:lstStyle/>
          <a:p>
            <a:pPr>
              <a:defRPr/>
            </a:pPr>
            <a:fld id="{978C93D2-0CD3-44E6-B74B-98515F7048D2}" type="slidenum">
              <a:rPr lang="ar-SA" smtClean="0"/>
              <a:pPr>
                <a:defRPr/>
              </a:pPr>
              <a:t>8</a:t>
            </a:fld>
            <a:endParaRPr lang="en-US"/>
          </a:p>
        </p:txBody>
      </p:sp>
      <p:sp>
        <p:nvSpPr>
          <p:cNvPr id="9" name="عنصر نائب للتذييل 8"/>
          <p:cNvSpPr>
            <a:spLocks noGrp="1"/>
          </p:cNvSpPr>
          <p:nvPr>
            <p:ph type="ftr" sz="quarter" idx="11"/>
          </p:nvPr>
        </p:nvSpPr>
        <p:spPr>
          <a:xfrm>
            <a:off x="3429000" y="6596088"/>
            <a:ext cx="2895600" cy="261936"/>
          </a:xfrm>
        </p:spPr>
        <p:txBody>
          <a:bodyPr/>
          <a:lstStyle/>
          <a:p>
            <a:pPr>
              <a:defRPr/>
            </a:pPr>
            <a:r>
              <a:rPr lang="en-US" smtClean="0"/>
              <a:t>CHS385</a:t>
            </a:r>
            <a:endParaRPr lang="en-US" dirty="0"/>
          </a:p>
        </p:txBody>
      </p:sp>
      <p:sp>
        <p:nvSpPr>
          <p:cNvPr id="10" name="مستطيل 9"/>
          <p:cNvSpPr/>
          <p:nvPr/>
        </p:nvSpPr>
        <p:spPr>
          <a:xfrm>
            <a:off x="928662" y="5857892"/>
            <a:ext cx="7530060" cy="83099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457200" indent="-457200" algn="just" rtl="0">
              <a:buAutoNum type="arabicParenR"/>
            </a:pPr>
            <a:r>
              <a:rPr lang="en-US" sz="2400" b="1" dirty="0" smtClean="0"/>
              <a:t>How to practice  HE (HEJD No 4 )   </a:t>
            </a:r>
          </a:p>
          <a:p>
            <a:pPr marL="457200" indent="-457200" algn="just" rtl="0">
              <a:buAutoNum type="arabicParenR"/>
            </a:pPr>
            <a:r>
              <a:rPr lang="en-US" sz="2400" b="1" dirty="0" smtClean="0"/>
              <a:t>Assure Quality </a:t>
            </a:r>
            <a:r>
              <a:rPr lang="en-US" sz="2400" b="1" dirty="0" err="1" smtClean="0"/>
              <a:t>MoHE</a:t>
            </a:r>
            <a:r>
              <a:rPr lang="en-US" sz="2400" b="1" dirty="0" smtClean="0"/>
              <a:t>   </a:t>
            </a:r>
            <a:endParaRPr lang="ar-SA" sz="2400" b="1" dirty="0"/>
          </a:p>
        </p:txBody>
      </p:sp>
      <p:sp>
        <p:nvSpPr>
          <p:cNvPr id="11" name="مستطيل 10"/>
          <p:cNvSpPr/>
          <p:nvPr/>
        </p:nvSpPr>
        <p:spPr>
          <a:xfrm>
            <a:off x="3071802" y="5429264"/>
            <a:ext cx="3031599"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pPr algn="ctr"/>
            <a:r>
              <a:rPr lang="en-US" dirty="0" smtClean="0"/>
              <a:t>Why not without Methods ?!</a:t>
            </a:r>
            <a:endParaRPr lang="ar-SA" dirty="0"/>
          </a:p>
        </p:txBody>
      </p:sp>
      <p:sp>
        <p:nvSpPr>
          <p:cNvPr id="12" name="Rectangle 1"/>
          <p:cNvSpPr>
            <a:spLocks noChangeArrowheads="1"/>
          </p:cNvSpPr>
          <p:nvPr/>
        </p:nvSpPr>
        <p:spPr bwMode="auto">
          <a:xfrm>
            <a:off x="857224" y="714356"/>
            <a:ext cx="7848872" cy="4770537"/>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l"/>
              </a:tabLst>
            </a:pPr>
            <a:r>
              <a:rPr kumimoji="0" lang="en-US" sz="1600"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Health Educator Job Description</a:t>
            </a: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200" b="1" i="1" u="sng" strike="noStrike" cap="none" normalizeH="0" baseline="0" dirty="0" smtClean="0">
                <a:ln>
                  <a:noFill/>
                </a:ln>
                <a:solidFill>
                  <a:schemeClr val="bg1"/>
                </a:solidFill>
                <a:effectLst/>
                <a:latin typeface="Arial" pitchFamily="34" charset="0"/>
                <a:ea typeface="Times New Roman" pitchFamily="18" charset="0"/>
                <a:cs typeface="Arial" pitchFamily="34" charset="0"/>
              </a:rPr>
              <a:t>Job Title</a:t>
            </a:r>
            <a:r>
              <a:rPr kumimoji="0" lang="en-US" sz="12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 Health Education Specialist </a:t>
            </a:r>
            <a:endParaRPr kumimoji="0" lang="en-US" sz="1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200" b="1" i="1" u="sng" strike="noStrike" cap="none" normalizeH="0" baseline="0" dirty="0" smtClean="0">
                <a:ln>
                  <a:noFill/>
                </a:ln>
                <a:solidFill>
                  <a:schemeClr val="bg1"/>
                </a:solidFill>
                <a:effectLst/>
                <a:latin typeface="Arial" pitchFamily="34" charset="0"/>
                <a:ea typeface="Times New Roman" pitchFamily="18" charset="0"/>
                <a:cs typeface="Arial" pitchFamily="34" charset="0"/>
              </a:rPr>
              <a:t>Scientific Degree </a:t>
            </a:r>
            <a:r>
              <a:rPr kumimoji="0" lang="en-US" sz="12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Bachelor Degree AMS . </a:t>
            </a:r>
            <a:endParaRPr kumimoji="0" lang="en-US" sz="1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200" b="1" i="1" u="sng" strike="noStrike" cap="none" normalizeH="0" baseline="0" dirty="0" smtClean="0">
                <a:ln>
                  <a:noFill/>
                </a:ln>
                <a:solidFill>
                  <a:schemeClr val="bg1"/>
                </a:solidFill>
                <a:effectLst/>
                <a:latin typeface="Arial" pitchFamily="34" charset="0"/>
                <a:ea typeface="Times New Roman" pitchFamily="18" charset="0"/>
                <a:cs typeface="Arial" pitchFamily="34" charset="0"/>
              </a:rPr>
              <a:t>Job requirements</a:t>
            </a:r>
            <a:r>
              <a:rPr kumimoji="0" lang="en-US" sz="12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 A Competent Graduate Bachelor in his / her Profession’s</a:t>
            </a:r>
            <a:r>
              <a:rPr kumimoji="0" lang="en-US" sz="1200"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Specific Knowledge &amp; Skills: </a:t>
            </a:r>
            <a:endParaRPr kumimoji="0" lang="en-US" sz="1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US" sz="12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Knowledge of health and educational issues,  </a:t>
            </a:r>
            <a:endParaRPr kumimoji="0" lang="en-US" sz="1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US" sz="12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Effective teaching methods and technologies</a:t>
            </a:r>
            <a:endParaRPr kumimoji="0" lang="en-US" sz="1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US" sz="12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Effective Communication and Counseling  </a:t>
            </a:r>
            <a:endParaRPr kumimoji="0" lang="en-US" sz="1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200" b="1" i="1" u="sng" strike="noStrike" cap="none" normalizeH="0" baseline="0" dirty="0" smtClean="0">
                <a:ln>
                  <a:noFill/>
                </a:ln>
                <a:solidFill>
                  <a:schemeClr val="bg1"/>
                </a:solidFill>
                <a:effectLst/>
                <a:latin typeface="Arial" pitchFamily="34" charset="0"/>
                <a:ea typeface="Times New Roman" pitchFamily="18" charset="0"/>
                <a:cs typeface="Arial" pitchFamily="34" charset="0"/>
              </a:rPr>
              <a:t>Reported to: </a:t>
            </a:r>
            <a:r>
              <a:rPr kumimoji="0" lang="en-US" sz="1200" b="1" i="1" u="none" strike="noStrike" cap="none" normalizeH="0" baseline="0" dirty="0" smtClean="0">
                <a:ln>
                  <a:noFill/>
                </a:ln>
                <a:solidFill>
                  <a:schemeClr val="bg1"/>
                </a:solidFill>
                <a:effectLst/>
                <a:latin typeface="Arial" pitchFamily="34" charset="0"/>
                <a:ea typeface="Times New Roman" pitchFamily="18" charset="0"/>
                <a:cs typeface="Arial" pitchFamily="34" charset="0"/>
              </a:rPr>
              <a:t>the </a:t>
            </a:r>
            <a:r>
              <a:rPr kumimoji="0" lang="en-US" sz="12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Health Education Consultant </a:t>
            </a:r>
            <a:r>
              <a:rPr kumimoji="0" lang="en-US" sz="1200" b="0" i="1" u="none" strike="noStrike" cap="none" normalizeH="0" baseline="0" dirty="0" smtClean="0">
                <a:ln>
                  <a:noFill/>
                </a:ln>
                <a:solidFill>
                  <a:schemeClr val="bg1"/>
                </a:solidFill>
                <a:effectLst/>
                <a:latin typeface="Arial" pitchFamily="34" charset="0"/>
                <a:ea typeface="Times New Roman" pitchFamily="18" charset="0"/>
                <a:cs typeface="Arial" pitchFamily="34" charset="0"/>
              </a:rPr>
              <a:t>Master\PhD</a:t>
            </a:r>
            <a:endParaRPr kumimoji="0" lang="en-US" sz="1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200" b="1" i="1" u="sng" strike="noStrike" cap="none" normalizeH="0" baseline="0" dirty="0" smtClean="0">
                <a:ln>
                  <a:noFill/>
                </a:ln>
                <a:solidFill>
                  <a:schemeClr val="bg1"/>
                </a:solidFill>
                <a:effectLst/>
                <a:latin typeface="Arial" pitchFamily="34" charset="0"/>
                <a:ea typeface="Times New Roman" pitchFamily="18" charset="0"/>
                <a:cs typeface="Arial" pitchFamily="34" charset="0"/>
              </a:rPr>
              <a:t>Job Definition (Summary) :</a:t>
            </a:r>
            <a:endParaRPr kumimoji="0" lang="en-US" sz="1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2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Health Education and Promotion job is a focal point for all allied health professions and health issues. Thus, HE have to work effectively with health teams, with community and organization representatives, they have to facilitate, teach and promote clients to learn how to improve and maintain healthy behaviors. </a:t>
            </a:r>
            <a:endParaRPr kumimoji="0" lang="en-US" sz="1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2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a:t>
            </a:r>
            <a:r>
              <a:rPr kumimoji="0" lang="en-US" sz="1200" b="1" i="1" u="sng" strike="noStrike" cap="none" normalizeH="0" baseline="0" dirty="0" smtClean="0">
                <a:ln>
                  <a:noFill/>
                </a:ln>
                <a:solidFill>
                  <a:schemeClr val="bg1"/>
                </a:solidFill>
                <a:effectLst/>
                <a:latin typeface="Arial" pitchFamily="34" charset="0"/>
                <a:ea typeface="Times New Roman" pitchFamily="18" charset="0"/>
                <a:cs typeface="Arial" pitchFamily="34" charset="0"/>
              </a:rPr>
              <a:t>Major Job Duties: </a:t>
            </a:r>
            <a:r>
              <a:rPr kumimoji="0" lang="en-US" sz="12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a:t>
            </a:r>
            <a:endParaRPr kumimoji="0" lang="en-US" sz="1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2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As a part of the Health team and under the above “Reported” health personnel; HE will be in charge in the following “Duties and Responsibilities”: </a:t>
            </a:r>
            <a:endParaRPr lang="en-US" sz="1200" dirty="0" smtClean="0">
              <a:solidFill>
                <a:schemeClr val="bg1"/>
              </a:solidFill>
              <a:latin typeface="Arial" pitchFamily="34" charset="0"/>
              <a:ea typeface="Times New Roman" pitchFamily="18" charset="0"/>
              <a:cs typeface="Arial" pitchFamily="34" charset="0"/>
            </a:endParaRPr>
          </a:p>
          <a:p>
            <a:pPr marL="228600" marR="0" lvl="0" indent="-2286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200" b="0" i="1" u="none" strike="noStrike" cap="none" normalizeH="0" baseline="0" dirty="0" smtClean="0">
                <a:ln>
                  <a:noFill/>
                </a:ln>
                <a:solidFill>
                  <a:schemeClr val="bg1"/>
                </a:solidFill>
                <a:effectLst/>
                <a:latin typeface="Arial" pitchFamily="34" charset="0"/>
                <a:ea typeface="Times New Roman" pitchFamily="18" charset="0"/>
                <a:cs typeface="Arial" pitchFamily="34" charset="0"/>
              </a:rPr>
              <a:t>Assessing patients, school and community health education needs</a:t>
            </a:r>
            <a:endParaRPr lang="en-US" sz="1200" dirty="0" smtClean="0">
              <a:solidFill>
                <a:schemeClr val="bg1"/>
              </a:solidFill>
              <a:latin typeface="Arial" pitchFamily="34" charset="0"/>
              <a:ea typeface="Times New Roman" pitchFamily="18" charset="0"/>
              <a:cs typeface="Arial" pitchFamily="34" charset="0"/>
            </a:endParaRPr>
          </a:p>
          <a:p>
            <a:pPr marL="228600" marR="0" lvl="0" indent="-2286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200" b="0" i="1" u="none" strike="noStrike" cap="none" normalizeH="0" baseline="0" dirty="0" smtClean="0">
                <a:ln>
                  <a:noFill/>
                </a:ln>
                <a:solidFill>
                  <a:schemeClr val="bg1"/>
                </a:solidFill>
                <a:effectLst/>
                <a:latin typeface="Arial" pitchFamily="34" charset="0"/>
                <a:ea typeface="Times New Roman" pitchFamily="18" charset="0"/>
                <a:cs typeface="Arial" pitchFamily="34" charset="0"/>
              </a:rPr>
              <a:t>Managing and organizing health education activities. </a:t>
            </a:r>
            <a:endParaRPr lang="en-US" sz="1200" dirty="0" smtClean="0">
              <a:solidFill>
                <a:schemeClr val="bg1"/>
              </a:solidFill>
              <a:latin typeface="Arial" pitchFamily="34" charset="0"/>
              <a:ea typeface="Times New Roman" pitchFamily="18" charset="0"/>
              <a:cs typeface="Arial" pitchFamily="34" charset="0"/>
            </a:endParaRPr>
          </a:p>
          <a:p>
            <a:pPr marL="228600" marR="0" lvl="0" indent="-2286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200" b="0" i="1" u="none" strike="noStrike" cap="none" normalizeH="0" baseline="0" dirty="0" smtClean="0">
                <a:ln>
                  <a:noFill/>
                </a:ln>
                <a:solidFill>
                  <a:schemeClr val="bg1"/>
                </a:solidFill>
                <a:effectLst/>
                <a:latin typeface="Arial" pitchFamily="34" charset="0"/>
                <a:ea typeface="Times New Roman" pitchFamily="18" charset="0"/>
                <a:cs typeface="Arial" pitchFamily="34" charset="0"/>
              </a:rPr>
              <a:t>Participate in providing health education in the local community (Inside Health Services and outside organizations such schools and industries..);  </a:t>
            </a:r>
            <a:endParaRPr lang="en-US" sz="1200" dirty="0" smtClean="0">
              <a:solidFill>
                <a:schemeClr val="bg1"/>
              </a:solidFill>
              <a:latin typeface="Arial" pitchFamily="34" charset="0"/>
              <a:ea typeface="Times New Roman" pitchFamily="18" charset="0"/>
              <a:cs typeface="Arial" pitchFamily="34" charset="0"/>
            </a:endParaRPr>
          </a:p>
          <a:p>
            <a:pPr marL="228600" marR="0" lvl="0" indent="-2286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200" b="1" i="1" u="none" strike="noStrike" cap="none" normalizeH="0" baseline="0" dirty="0" smtClean="0">
                <a:ln>
                  <a:noFill/>
                </a:ln>
                <a:solidFill>
                  <a:schemeClr val="bg1"/>
                </a:solidFill>
                <a:effectLst/>
                <a:latin typeface="Arial" pitchFamily="34" charset="0"/>
                <a:ea typeface="Times New Roman" pitchFamily="18" charset="0"/>
                <a:cs typeface="Arial" pitchFamily="34" charset="0"/>
              </a:rPr>
              <a:t>Select health education methodology appropriate to the target clients taken in consideration cultural interests and needs.</a:t>
            </a:r>
            <a:endParaRPr lang="en-US" sz="1200" b="1" dirty="0" smtClean="0">
              <a:solidFill>
                <a:schemeClr val="bg1"/>
              </a:solidFill>
              <a:latin typeface="Arial" pitchFamily="34" charset="0"/>
              <a:ea typeface="Times New Roman" pitchFamily="18" charset="0"/>
              <a:cs typeface="Arial" pitchFamily="34" charset="0"/>
            </a:endParaRPr>
          </a:p>
          <a:p>
            <a:pPr marL="228600" marR="0" lvl="0" indent="-2286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200" b="0" i="1" u="none" strike="noStrike" cap="none" normalizeH="0" baseline="0" dirty="0" smtClean="0">
                <a:ln>
                  <a:noFill/>
                </a:ln>
                <a:solidFill>
                  <a:schemeClr val="bg1"/>
                </a:solidFill>
                <a:effectLst/>
                <a:latin typeface="Arial" pitchFamily="34" charset="0"/>
                <a:ea typeface="Times New Roman" pitchFamily="18" charset="0"/>
                <a:cs typeface="Arial" pitchFamily="34" charset="0"/>
              </a:rPr>
              <a:t>Prepare and participate in designing, evaluation and development of health education materials</a:t>
            </a:r>
            <a:endParaRPr lang="en-US" sz="1200" dirty="0" smtClean="0">
              <a:solidFill>
                <a:schemeClr val="bg1"/>
              </a:solidFill>
              <a:latin typeface="Arial" pitchFamily="34" charset="0"/>
              <a:ea typeface="Times New Roman" pitchFamily="18" charset="0"/>
              <a:cs typeface="Arial" pitchFamily="34" charset="0"/>
            </a:endParaRPr>
          </a:p>
          <a:p>
            <a:pPr marL="228600" marR="0" lvl="0" indent="-2286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200" b="0" i="1" u="none" strike="noStrike" cap="none" normalizeH="0" baseline="0" dirty="0" smtClean="0">
                <a:ln>
                  <a:noFill/>
                </a:ln>
                <a:solidFill>
                  <a:schemeClr val="bg1"/>
                </a:solidFill>
                <a:effectLst/>
                <a:latin typeface="Arial" pitchFamily="34" charset="0"/>
                <a:ea typeface="Times New Roman" pitchFamily="18" charset="0"/>
                <a:cs typeface="Arial" pitchFamily="34" charset="0"/>
              </a:rPr>
              <a:t>Supervise and participate in process of designing and implementing health education plans. </a:t>
            </a:r>
            <a:endParaRPr lang="en-US" sz="1200" dirty="0" smtClean="0">
              <a:solidFill>
                <a:schemeClr val="bg1"/>
              </a:solidFill>
              <a:latin typeface="Arial" pitchFamily="34" charset="0"/>
              <a:ea typeface="Times New Roman" pitchFamily="18" charset="0"/>
              <a:cs typeface="Arial" pitchFamily="34" charset="0"/>
            </a:endParaRPr>
          </a:p>
          <a:p>
            <a:pPr marL="228600" marR="0" lvl="0" indent="-2286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200" b="0" i="1" u="none" strike="noStrike" cap="none" normalizeH="0" baseline="0" dirty="0" smtClean="0">
                <a:ln>
                  <a:noFill/>
                </a:ln>
                <a:solidFill>
                  <a:schemeClr val="bg1"/>
                </a:solidFill>
                <a:effectLst/>
                <a:latin typeface="Arial" pitchFamily="34" charset="0"/>
                <a:ea typeface="Times New Roman" pitchFamily="18" charset="0"/>
                <a:cs typeface="Arial" pitchFamily="34" charset="0"/>
              </a:rPr>
              <a:t>Give Special Patients Counseling </a:t>
            </a:r>
            <a:r>
              <a:rPr kumimoji="0" lang="en-US" sz="1200" b="0" i="1" u="none" strike="noStrike" cap="none" normalizeH="0" baseline="0" dirty="0" err="1" smtClean="0">
                <a:ln>
                  <a:noFill/>
                </a:ln>
                <a:solidFill>
                  <a:schemeClr val="bg1"/>
                </a:solidFill>
                <a:effectLst/>
                <a:latin typeface="Arial" pitchFamily="34" charset="0"/>
                <a:ea typeface="Times New Roman" pitchFamily="18" charset="0"/>
                <a:cs typeface="Arial" pitchFamily="34" charset="0"/>
              </a:rPr>
              <a:t>eg</a:t>
            </a:r>
            <a:r>
              <a:rPr kumimoji="0" lang="en-US" sz="1200" b="0" i="1"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diabetic patient education </a:t>
            </a:r>
            <a:endParaRPr lang="en-US" sz="1200" dirty="0" smtClean="0">
              <a:solidFill>
                <a:schemeClr val="bg1"/>
              </a:solidFill>
              <a:latin typeface="Arial" pitchFamily="34" charset="0"/>
              <a:ea typeface="Times New Roman" pitchFamily="18" charset="0"/>
              <a:cs typeface="Arial" pitchFamily="34" charset="0"/>
            </a:endParaRPr>
          </a:p>
          <a:p>
            <a:pPr marL="228600" marR="0" lvl="0" indent="-2286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200" b="0" i="1" u="none" strike="noStrike" cap="none" normalizeH="0" baseline="0" dirty="0" smtClean="0">
                <a:ln>
                  <a:noFill/>
                </a:ln>
                <a:solidFill>
                  <a:schemeClr val="bg1"/>
                </a:solidFill>
                <a:effectLst/>
                <a:latin typeface="Arial" pitchFamily="34" charset="0"/>
                <a:ea typeface="Times New Roman" pitchFamily="18" charset="0"/>
                <a:cs typeface="Arial" pitchFamily="34" charset="0"/>
              </a:rPr>
              <a:t>Improve his/her personal and professional knowledge and skills. </a:t>
            </a:r>
            <a:endParaRPr kumimoji="0" lang="en-US" sz="1200" b="0"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ransition>
    <p:push dir="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a:xfrm>
            <a:off x="6248400" y="6530977"/>
            <a:ext cx="2895600" cy="327023"/>
          </a:xfrm>
        </p:spPr>
        <p:txBody>
          <a:bodyPr/>
          <a:lstStyle/>
          <a:p>
            <a:pPr>
              <a:defRPr/>
            </a:pPr>
            <a:r>
              <a:rPr lang="en-US" smtClean="0"/>
              <a:t>CHS385</a:t>
            </a:r>
            <a:endParaRPr lang="en-US" dirty="0"/>
          </a:p>
        </p:txBody>
      </p:sp>
      <p:sp>
        <p:nvSpPr>
          <p:cNvPr id="6" name="عنصر نائب لرقم الشريحة 5"/>
          <p:cNvSpPr>
            <a:spLocks noGrp="1"/>
          </p:cNvSpPr>
          <p:nvPr>
            <p:ph type="sldNum" sz="quarter" idx="12"/>
          </p:nvPr>
        </p:nvSpPr>
        <p:spPr>
          <a:xfrm>
            <a:off x="8715404" y="6459539"/>
            <a:ext cx="571504" cy="398461"/>
          </a:xfrm>
        </p:spPr>
        <p:txBody>
          <a:bodyPr/>
          <a:lstStyle/>
          <a:p>
            <a:pPr>
              <a:defRPr/>
            </a:pPr>
            <a:fld id="{978C93D2-0CD3-44E6-B74B-98515F7048D2}" type="slidenum">
              <a:rPr lang="ar-SA" sz="1100" smtClean="0"/>
              <a:pPr>
                <a:defRPr/>
              </a:pPr>
              <a:t>80</a:t>
            </a:fld>
            <a:endParaRPr lang="en-US" sz="1100" dirty="0"/>
          </a:p>
        </p:txBody>
      </p:sp>
      <p:sp>
        <p:nvSpPr>
          <p:cNvPr id="7" name="مستطيل 6"/>
          <p:cNvSpPr/>
          <p:nvPr/>
        </p:nvSpPr>
        <p:spPr>
          <a:xfrm>
            <a:off x="928662" y="428604"/>
            <a:ext cx="7286676" cy="33855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1600" i="1" dirty="0" smtClean="0"/>
              <a:t>Do We Like – Can We Do – How we can we make learning enjoyable </a:t>
            </a:r>
            <a:r>
              <a:rPr lang="en-US" sz="1600" i="1" dirty="0" smtClean="0">
                <a:latin typeface="Times New Roman" pitchFamily="18" charset="0"/>
                <a:cs typeface="Times New Roman" pitchFamily="18" charset="0"/>
              </a:rPr>
              <a:t>?!</a:t>
            </a:r>
            <a:r>
              <a:rPr lang="en-US" sz="1600" i="1" dirty="0" smtClean="0"/>
              <a:t> </a:t>
            </a:r>
            <a:endParaRPr lang="ar-SA" sz="1600" i="1" dirty="0"/>
          </a:p>
        </p:txBody>
      </p:sp>
      <p:sp>
        <p:nvSpPr>
          <p:cNvPr id="9" name="مستطيل 8"/>
          <p:cNvSpPr/>
          <p:nvPr/>
        </p:nvSpPr>
        <p:spPr>
          <a:xfrm>
            <a:off x="642910" y="6357958"/>
            <a:ext cx="3275856" cy="276999"/>
          </a:xfrm>
          <a:prstGeom prst="rect">
            <a:avLst/>
          </a:prstGeom>
        </p:spPr>
        <p:txBody>
          <a:bodyPr wrap="square">
            <a:spAutoFit/>
          </a:bodyPr>
          <a:lstStyle/>
          <a:p>
            <a:pPr algn="l" rtl="0"/>
            <a:r>
              <a:rPr lang="en-US" sz="1200" b="1" dirty="0" smtClean="0">
                <a:hlinkClick r:id="rId3" tooltip="This group is members only"/>
              </a:rPr>
              <a:t>Ice Breakers</a:t>
            </a:r>
            <a:r>
              <a:rPr lang="en-US" sz="1200" b="1" dirty="0" smtClean="0"/>
              <a:t> in </a:t>
            </a:r>
            <a:r>
              <a:rPr lang="en-US" sz="1200" b="1" dirty="0" smtClean="0">
                <a:hlinkClick r:id="rId4"/>
              </a:rPr>
              <a:t>http://www.linkedin.com</a:t>
            </a:r>
            <a:r>
              <a:rPr lang="en-US" sz="1200" b="1" dirty="0" smtClean="0"/>
              <a:t>   </a:t>
            </a:r>
            <a:endParaRPr lang="en-US" sz="1200" b="1" dirty="0"/>
          </a:p>
        </p:txBody>
      </p:sp>
      <p:sp>
        <p:nvSpPr>
          <p:cNvPr id="10" name="مستطيل 9"/>
          <p:cNvSpPr/>
          <p:nvPr/>
        </p:nvSpPr>
        <p:spPr>
          <a:xfrm>
            <a:off x="0" y="6611779"/>
            <a:ext cx="7143800" cy="246221"/>
          </a:xfrm>
          <a:prstGeom prst="rect">
            <a:avLst/>
          </a:prstGeom>
        </p:spPr>
        <p:txBody>
          <a:bodyPr wrap="square">
            <a:spAutoFit/>
          </a:bodyPr>
          <a:lstStyle/>
          <a:p>
            <a:pPr algn="l" rtl="0"/>
            <a:r>
              <a:rPr lang="en-US" sz="1000" dirty="0" smtClean="0">
                <a:hlinkClick r:id="rId5"/>
              </a:rPr>
              <a:t>http://www.linkedin.com/groups?gid=2767130&amp;mostPopular=&amp;trk=tyah&amp;trkInfo=tas%3AIce%20Breakers%2Cidx%3A2-1-2</a:t>
            </a:r>
            <a:r>
              <a:rPr lang="en-US" sz="1000" dirty="0" smtClean="0"/>
              <a:t>  </a:t>
            </a:r>
            <a:endParaRPr lang="ar-SA" sz="1000" dirty="0"/>
          </a:p>
        </p:txBody>
      </p:sp>
      <p:pic>
        <p:nvPicPr>
          <p:cNvPr id="17" name="Picture 2" descr="Captura Ice Breakers"/>
          <p:cNvPicPr>
            <a:picLocks noChangeAspect="1" noChangeArrowheads="1"/>
          </p:cNvPicPr>
          <p:nvPr/>
        </p:nvPicPr>
        <p:blipFill>
          <a:blip r:embed="rId6" cstate="print"/>
          <a:srcRect/>
          <a:stretch>
            <a:fillRect/>
          </a:stretch>
        </p:blipFill>
        <p:spPr bwMode="auto">
          <a:xfrm>
            <a:off x="0" y="0"/>
            <a:ext cx="928662" cy="696497"/>
          </a:xfrm>
          <a:prstGeom prst="rect">
            <a:avLst/>
          </a:prstGeom>
          <a:noFill/>
        </p:spPr>
      </p:pic>
      <p:pic>
        <p:nvPicPr>
          <p:cNvPr id="20" name="Picture 2" descr="Captura Ice Breakers"/>
          <p:cNvPicPr>
            <a:picLocks noChangeAspect="1" noChangeArrowheads="1"/>
          </p:cNvPicPr>
          <p:nvPr/>
        </p:nvPicPr>
        <p:blipFill>
          <a:blip r:embed="rId7" cstate="print"/>
          <a:srcRect/>
          <a:stretch>
            <a:fillRect/>
          </a:stretch>
        </p:blipFill>
        <p:spPr bwMode="auto">
          <a:xfrm>
            <a:off x="8179656" y="1"/>
            <a:ext cx="964375" cy="642917"/>
          </a:xfrm>
          <a:prstGeom prst="rect">
            <a:avLst/>
          </a:prstGeom>
          <a:noFill/>
        </p:spPr>
      </p:pic>
      <p:sp>
        <p:nvSpPr>
          <p:cNvPr id="21" name="مستطيل 20"/>
          <p:cNvSpPr/>
          <p:nvPr/>
        </p:nvSpPr>
        <p:spPr>
          <a:xfrm>
            <a:off x="214282" y="785794"/>
            <a:ext cx="4214842" cy="553997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sz="2400" b="1" dirty="0" smtClean="0"/>
              <a:t>True or False</a:t>
            </a:r>
            <a:r>
              <a:rPr lang="en-US" sz="2400" dirty="0" smtClean="0"/>
              <a:t>: </a:t>
            </a:r>
          </a:p>
          <a:p>
            <a:pPr algn="l" rtl="0"/>
            <a:r>
              <a:rPr lang="en-US" sz="2400" dirty="0" smtClean="0"/>
              <a:t>(</a:t>
            </a:r>
            <a:r>
              <a:rPr lang="en-US" sz="1600" dirty="0" smtClean="0"/>
              <a:t>suitable after two or three months; skill: reading)</a:t>
            </a:r>
            <a:endParaRPr lang="en-US" sz="2400" dirty="0" smtClean="0"/>
          </a:p>
          <a:p>
            <a:pPr algn="l" rtl="0"/>
            <a:r>
              <a:rPr lang="en-US" sz="2400" dirty="0" smtClean="0"/>
              <a:t>Write several statements on large pieces of paper, making them either true or false. </a:t>
            </a:r>
          </a:p>
          <a:p>
            <a:pPr algn="l" rtl="0"/>
            <a:r>
              <a:rPr lang="en-US" sz="2000" dirty="0" smtClean="0"/>
              <a:t>For example: snakes eat mice, birds eat worms, not seeds; sunrise in the morning, sunset in the east; fresh water is salty...</a:t>
            </a:r>
          </a:p>
          <a:p>
            <a:pPr algn="l" rtl="0"/>
            <a:endParaRPr lang="en-US" sz="1100" dirty="0" smtClean="0"/>
          </a:p>
          <a:p>
            <a:pPr algn="l" rtl="0"/>
            <a:r>
              <a:rPr lang="en-US" sz="2400" dirty="0" smtClean="0"/>
              <a:t>Show these statements to the class very quickly (speed reading) and ask the participants to decide T (True) or F (False).</a:t>
            </a:r>
          </a:p>
        </p:txBody>
      </p:sp>
      <p:sp>
        <p:nvSpPr>
          <p:cNvPr id="22" name="مستطيل 21"/>
          <p:cNvSpPr/>
          <p:nvPr/>
        </p:nvSpPr>
        <p:spPr>
          <a:xfrm>
            <a:off x="4429092" y="785794"/>
            <a:ext cx="4714908" cy="590931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r>
              <a:rPr lang="en-US" sz="2000" b="1" dirty="0" smtClean="0"/>
              <a:t>Communication Circles</a:t>
            </a:r>
            <a:r>
              <a:rPr lang="en-US" dirty="0" smtClean="0"/>
              <a:t>: (suitable for later stages; skill: writing): </a:t>
            </a:r>
          </a:p>
          <a:p>
            <a:pPr algn="just" rtl="0"/>
            <a:endParaRPr lang="en-US" sz="1000" dirty="0" smtClean="0"/>
          </a:p>
          <a:p>
            <a:pPr algn="just" rtl="0"/>
            <a:r>
              <a:rPr lang="en-US" dirty="0" smtClean="0"/>
              <a:t>Ask all the participants to write down their names on small pieces of paper.</a:t>
            </a:r>
          </a:p>
          <a:p>
            <a:pPr algn="just" rtl="0"/>
            <a:endParaRPr lang="en-US" sz="1000" dirty="0" smtClean="0"/>
          </a:p>
          <a:p>
            <a:pPr algn="just" rtl="0"/>
            <a:r>
              <a:rPr lang="en-US" dirty="0" smtClean="0"/>
              <a:t>Put all the pieces together and ask participants to pick out one name at random. </a:t>
            </a:r>
          </a:p>
          <a:p>
            <a:pPr algn="just" rtl="0"/>
            <a:endParaRPr lang="en-US" sz="1100" dirty="0" smtClean="0"/>
          </a:p>
          <a:p>
            <a:pPr algn="just" rtl="0"/>
            <a:r>
              <a:rPr lang="en-US" dirty="0" smtClean="0"/>
              <a:t>If they pick out their own name, then they should swap the paper with</a:t>
            </a:r>
          </a:p>
          <a:p>
            <a:pPr algn="just" rtl="0"/>
            <a:r>
              <a:rPr lang="en-US" dirty="0" smtClean="0"/>
              <a:t>someone else.</a:t>
            </a:r>
          </a:p>
          <a:p>
            <a:pPr algn="just" rtl="0"/>
            <a:endParaRPr lang="en-US" sz="1000" dirty="0" smtClean="0"/>
          </a:p>
          <a:p>
            <a:pPr algn="just" rtl="0"/>
            <a:r>
              <a:rPr lang="en-US" dirty="0" smtClean="0"/>
              <a:t>For the following two or three weeks every participant writes short letters or messages to the participant whose name they picked out. The facilitator acts as a message-bearer, distributing this secret mail among the members of the circle. At the end of the period, the participants say whom they have been writing to, and then letters are displayed on the wall to compare.</a:t>
            </a:r>
            <a:endParaRPr lang="ar-SA" dirty="0"/>
          </a:p>
        </p:txBody>
      </p:sp>
      <p:sp>
        <p:nvSpPr>
          <p:cNvPr id="23" name="مستطيل 22"/>
          <p:cNvSpPr/>
          <p:nvPr/>
        </p:nvSpPr>
        <p:spPr>
          <a:xfrm>
            <a:off x="2857488" y="-24"/>
            <a:ext cx="3500462"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i="1" dirty="0" smtClean="0"/>
              <a:t>learning  </a:t>
            </a:r>
            <a:r>
              <a:rPr lang="en-US" dirty="0" smtClean="0">
                <a:latin typeface="+mj-lt"/>
              </a:rPr>
              <a:t>GAMES  </a:t>
            </a:r>
            <a:endParaRPr lang="ar-SA" dirty="0">
              <a:latin typeface="+mj-lt"/>
            </a:endParaRPr>
          </a:p>
        </p:txBody>
      </p:sp>
      <p:sp>
        <p:nvSpPr>
          <p:cNvPr id="14" name="مستطيل 13"/>
          <p:cNvSpPr/>
          <p:nvPr/>
        </p:nvSpPr>
        <p:spPr>
          <a:xfrm>
            <a:off x="1571604" y="6448032"/>
            <a:ext cx="6858000"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1600" b="1" dirty="0" smtClean="0"/>
              <a:t>Simple _ Very Good Who cam similar  they are Smart Assignment s</a:t>
            </a:r>
            <a:endParaRPr lang="ar-SA" sz="1600" b="1" dirty="0"/>
          </a:p>
        </p:txBody>
      </p:sp>
    </p:spTree>
  </p:cSld>
  <p:clrMapOvr>
    <a:masterClrMapping/>
  </p:clrMapOvr>
  <p:transition>
    <p:push dir="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a:xfrm>
            <a:off x="3429000" y="6530977"/>
            <a:ext cx="2895600" cy="327047"/>
          </a:xfrm>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81</a:t>
            </a:fld>
            <a:endParaRPr lang="en-US"/>
          </a:p>
        </p:txBody>
      </p:sp>
      <p:sp>
        <p:nvSpPr>
          <p:cNvPr id="7" name="مستطيل 6"/>
          <p:cNvSpPr/>
          <p:nvPr/>
        </p:nvSpPr>
        <p:spPr>
          <a:xfrm>
            <a:off x="571472" y="683404"/>
            <a:ext cx="7858180"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i="1" dirty="0" smtClean="0"/>
              <a:t>Do We Like – Can We Do – How we can we make learning enjoyable </a:t>
            </a:r>
            <a:r>
              <a:rPr lang="en-US" i="1" dirty="0" smtClean="0">
                <a:latin typeface="Times New Roman" pitchFamily="18" charset="0"/>
                <a:cs typeface="Times New Roman" pitchFamily="18" charset="0"/>
              </a:rPr>
              <a:t>?!</a:t>
            </a:r>
            <a:r>
              <a:rPr lang="en-US" i="1" dirty="0" smtClean="0"/>
              <a:t> </a:t>
            </a:r>
            <a:endParaRPr lang="ar-SA" i="1" dirty="0"/>
          </a:p>
        </p:txBody>
      </p:sp>
      <p:sp>
        <p:nvSpPr>
          <p:cNvPr id="8" name="مستطيل 7"/>
          <p:cNvSpPr/>
          <p:nvPr/>
        </p:nvSpPr>
        <p:spPr>
          <a:xfrm>
            <a:off x="2857488" y="142852"/>
            <a:ext cx="3500462"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i="1" dirty="0" smtClean="0"/>
              <a:t>learning  </a:t>
            </a:r>
            <a:r>
              <a:rPr lang="en-US" dirty="0" smtClean="0">
                <a:latin typeface="+mj-lt"/>
              </a:rPr>
              <a:t>GAMES  </a:t>
            </a:r>
            <a:endParaRPr lang="ar-SA" dirty="0">
              <a:latin typeface="+mj-lt"/>
            </a:endParaRPr>
          </a:p>
        </p:txBody>
      </p:sp>
      <p:pic>
        <p:nvPicPr>
          <p:cNvPr id="17" name="Picture 2" descr="Captura Ice Breakers"/>
          <p:cNvPicPr>
            <a:picLocks noChangeAspect="1" noChangeArrowheads="1"/>
          </p:cNvPicPr>
          <p:nvPr/>
        </p:nvPicPr>
        <p:blipFill>
          <a:blip r:embed="rId3" cstate="print"/>
          <a:srcRect/>
          <a:stretch>
            <a:fillRect/>
          </a:stretch>
        </p:blipFill>
        <p:spPr bwMode="auto">
          <a:xfrm>
            <a:off x="0" y="0"/>
            <a:ext cx="928662" cy="696497"/>
          </a:xfrm>
          <a:prstGeom prst="rect">
            <a:avLst/>
          </a:prstGeom>
          <a:noFill/>
        </p:spPr>
      </p:pic>
      <p:pic>
        <p:nvPicPr>
          <p:cNvPr id="20" name="Picture 2" descr="Captura Ice Breakers"/>
          <p:cNvPicPr>
            <a:picLocks noChangeAspect="1" noChangeArrowheads="1"/>
          </p:cNvPicPr>
          <p:nvPr/>
        </p:nvPicPr>
        <p:blipFill>
          <a:blip r:embed="rId4" cstate="print"/>
          <a:srcRect/>
          <a:stretch>
            <a:fillRect/>
          </a:stretch>
        </p:blipFill>
        <p:spPr bwMode="auto">
          <a:xfrm>
            <a:off x="8179656" y="1"/>
            <a:ext cx="964375" cy="642917"/>
          </a:xfrm>
          <a:prstGeom prst="rect">
            <a:avLst/>
          </a:prstGeom>
          <a:noFill/>
        </p:spPr>
      </p:pic>
      <p:sp>
        <p:nvSpPr>
          <p:cNvPr id="13" name="مستطيل 12"/>
          <p:cNvSpPr/>
          <p:nvPr/>
        </p:nvSpPr>
        <p:spPr>
          <a:xfrm>
            <a:off x="500034" y="1071546"/>
            <a:ext cx="7960398" cy="61555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b="1" dirty="0" smtClean="0"/>
              <a:t>Cotton Blowing</a:t>
            </a:r>
            <a:r>
              <a:rPr lang="en-US" sz="1600" b="1" dirty="0" smtClean="0"/>
              <a:t>:- </a:t>
            </a:r>
            <a:r>
              <a:rPr lang="en-US" sz="1600" b="1" i="1" dirty="0" smtClean="0"/>
              <a:t>We can use this game to build teamwork, to encourage planning, and to stimulate learners to be analytical</a:t>
            </a:r>
            <a:r>
              <a:rPr lang="en-US" sz="1600" dirty="0" smtClean="0"/>
              <a:t>.</a:t>
            </a:r>
            <a:endParaRPr lang="ar-SA" sz="1600" dirty="0"/>
          </a:p>
        </p:txBody>
      </p:sp>
      <p:pic>
        <p:nvPicPr>
          <p:cNvPr id="434177" name="Picture 1"/>
          <p:cNvPicPr>
            <a:picLocks noChangeAspect="1" noChangeArrowheads="1"/>
          </p:cNvPicPr>
          <p:nvPr/>
        </p:nvPicPr>
        <p:blipFill>
          <a:blip r:embed="rId5" cstate="print"/>
          <a:srcRect l="7628" t="5080" r="7094" b="2461"/>
          <a:stretch>
            <a:fillRect/>
          </a:stretch>
        </p:blipFill>
        <p:spPr bwMode="auto">
          <a:xfrm>
            <a:off x="285720" y="1714488"/>
            <a:ext cx="4429156" cy="4909715"/>
          </a:xfrm>
          <a:prstGeom prst="rect">
            <a:avLst/>
          </a:prstGeom>
          <a:noFill/>
          <a:ln w="9525">
            <a:noFill/>
            <a:miter lim="800000"/>
            <a:headEnd/>
            <a:tailEnd/>
          </a:ln>
          <a:effectLst/>
        </p:spPr>
      </p:pic>
      <p:pic>
        <p:nvPicPr>
          <p:cNvPr id="434178" name="Picture 2"/>
          <p:cNvPicPr>
            <a:picLocks noChangeAspect="1" noChangeArrowheads="1"/>
          </p:cNvPicPr>
          <p:nvPr/>
        </p:nvPicPr>
        <p:blipFill>
          <a:blip r:embed="rId6" cstate="print"/>
          <a:srcRect/>
          <a:stretch>
            <a:fillRect/>
          </a:stretch>
        </p:blipFill>
        <p:spPr bwMode="auto">
          <a:xfrm>
            <a:off x="4798787" y="1714488"/>
            <a:ext cx="4273807" cy="4857784"/>
          </a:xfrm>
          <a:prstGeom prst="rect">
            <a:avLst/>
          </a:prstGeom>
          <a:noFill/>
          <a:ln w="9525">
            <a:noFill/>
            <a:miter lim="800000"/>
            <a:headEnd/>
            <a:tailEnd/>
          </a:ln>
          <a:effectLst/>
        </p:spPr>
      </p:pic>
    </p:spTree>
  </p:cSld>
  <p:clrMapOvr>
    <a:masterClrMapping/>
  </p:clrMapOvr>
  <p:transition>
    <p:push dir="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pPr>
              <a:defRPr/>
            </a:pPr>
            <a:r>
              <a:rPr lang="ar-SA" smtClean="0"/>
              <a:t>JohaliMoHE2017</a:t>
            </a:r>
            <a:endParaRPr lang="en-US"/>
          </a:p>
        </p:txBody>
      </p:sp>
      <p:sp>
        <p:nvSpPr>
          <p:cNvPr id="3" name="عنصر نائب للتذييل 2"/>
          <p:cNvSpPr>
            <a:spLocks noGrp="1"/>
          </p:cNvSpPr>
          <p:nvPr>
            <p:ph type="ftr" sz="quarter" idx="11"/>
          </p:nvPr>
        </p:nvSpPr>
        <p:spPr>
          <a:xfrm>
            <a:off x="3429000" y="6072206"/>
            <a:ext cx="2895600" cy="476250"/>
          </a:xfrm>
        </p:spPr>
        <p:txBody>
          <a:bodyPr/>
          <a:lstStyle/>
          <a:p>
            <a:pPr>
              <a:defRPr/>
            </a:pPr>
            <a:r>
              <a:rPr lang="en-US" smtClean="0"/>
              <a:t>CHS385</a:t>
            </a:r>
            <a:endParaRPr lang="en-US" dirty="0"/>
          </a:p>
        </p:txBody>
      </p:sp>
      <p:sp>
        <p:nvSpPr>
          <p:cNvPr id="4" name="عنصر نائب لرقم الشريحة 3"/>
          <p:cNvSpPr>
            <a:spLocks noGrp="1"/>
          </p:cNvSpPr>
          <p:nvPr>
            <p:ph type="sldNum" sz="quarter" idx="12"/>
          </p:nvPr>
        </p:nvSpPr>
        <p:spPr/>
        <p:txBody>
          <a:bodyPr/>
          <a:lstStyle/>
          <a:p>
            <a:pPr>
              <a:defRPr/>
            </a:pPr>
            <a:fld id="{EFDC60A6-13D5-4900-9D45-FC2CC50B2D43}" type="slidenum">
              <a:rPr lang="ar-SA" smtClean="0"/>
              <a:pPr>
                <a:defRPr/>
              </a:pPr>
              <a:t>82</a:t>
            </a:fld>
            <a:endParaRPr lang="en-US"/>
          </a:p>
        </p:txBody>
      </p:sp>
      <p:sp>
        <p:nvSpPr>
          <p:cNvPr id="5" name="مستطيل 4"/>
          <p:cNvSpPr/>
          <p:nvPr/>
        </p:nvSpPr>
        <p:spPr>
          <a:xfrm>
            <a:off x="714348" y="1214422"/>
            <a:ext cx="8143932" cy="193899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just" rtl="0"/>
            <a:r>
              <a:rPr lang="en-US" sz="2000" b="1" dirty="0" smtClean="0"/>
              <a:t>Counseling </a:t>
            </a:r>
            <a:r>
              <a:rPr lang="en-US" sz="2000" i="1" dirty="0" smtClean="0"/>
              <a:t>is one of the educational methods most frequently used in health education to help individuals and families</a:t>
            </a:r>
            <a:r>
              <a:rPr lang="en-US" sz="2000" dirty="0" smtClean="0"/>
              <a:t>. During </a:t>
            </a:r>
            <a:r>
              <a:rPr lang="en-US" sz="2000" dirty="0" err="1" smtClean="0"/>
              <a:t>counselling</a:t>
            </a:r>
            <a:r>
              <a:rPr lang="en-US" sz="2000" dirty="0" smtClean="0"/>
              <a:t>, a person with a need (the client) and a person who provides support and encouragement (the </a:t>
            </a:r>
            <a:r>
              <a:rPr lang="en-US" sz="2000" dirty="0" err="1" smtClean="0"/>
              <a:t>counsellor</a:t>
            </a:r>
            <a:r>
              <a:rPr lang="en-US" sz="2000" dirty="0" smtClean="0"/>
              <a:t>) meet and discuss in such a way that the client gains confidence in his or her ability to find solutions to their problems.</a:t>
            </a:r>
            <a:endParaRPr lang="ar-SA" sz="2000" dirty="0"/>
          </a:p>
        </p:txBody>
      </p:sp>
      <p:sp>
        <p:nvSpPr>
          <p:cNvPr id="6" name="مستطيل 5"/>
          <p:cNvSpPr/>
          <p:nvPr/>
        </p:nvSpPr>
        <p:spPr>
          <a:xfrm>
            <a:off x="827584" y="-27384"/>
            <a:ext cx="7534050" cy="830997"/>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rtl="0"/>
            <a:r>
              <a:rPr lang="en-US" sz="2400" dirty="0" smtClean="0">
                <a:latin typeface="+mj-lt"/>
              </a:rPr>
              <a:t>Counseling and Group Work in Health Education</a:t>
            </a:r>
            <a:endParaRPr lang="en-US" sz="2400" dirty="0">
              <a:latin typeface="+mj-lt"/>
            </a:endParaRPr>
          </a:p>
        </p:txBody>
      </p:sp>
      <p:sp>
        <p:nvSpPr>
          <p:cNvPr id="8" name="مستطيل 7"/>
          <p:cNvSpPr/>
          <p:nvPr/>
        </p:nvSpPr>
        <p:spPr>
          <a:xfrm>
            <a:off x="571472" y="3286124"/>
            <a:ext cx="8072494" cy="224676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just" rtl="0"/>
            <a:r>
              <a:rPr lang="en-US" sz="2000" b="1" dirty="0" smtClean="0"/>
              <a:t>Groups</a:t>
            </a:r>
            <a:r>
              <a:rPr lang="en-US" sz="2000" dirty="0" smtClean="0"/>
              <a:t> can often do things that individuals could not do by themselves. They may be able to support their members in the practice of improving their health </a:t>
            </a:r>
            <a:r>
              <a:rPr lang="en-US" sz="2000" dirty="0" err="1" smtClean="0"/>
              <a:t>behaviour</a:t>
            </a:r>
            <a:r>
              <a:rPr lang="en-US" sz="2000" dirty="0" smtClean="0"/>
              <a:t>. </a:t>
            </a:r>
            <a:r>
              <a:rPr lang="en-US" sz="2000" i="1" dirty="0" smtClean="0"/>
              <a:t>School health education</a:t>
            </a:r>
            <a:r>
              <a:rPr lang="en-US" sz="2000" dirty="0" smtClean="0"/>
              <a:t> is any combination of learning experiences initiated by you as a Health Extension Practitioner in the preschool and school setting (Figure 11.1). Your work will be targeted to develop the </a:t>
            </a:r>
            <a:r>
              <a:rPr lang="en-US" sz="2000" dirty="0" err="1" smtClean="0"/>
              <a:t>behavioural</a:t>
            </a:r>
            <a:r>
              <a:rPr lang="en-US" sz="2000" dirty="0" smtClean="0"/>
              <a:t> skills required to cope with the challenges to health at school.</a:t>
            </a:r>
            <a:endParaRPr lang="ar-SA" sz="2000" dirty="0"/>
          </a:p>
        </p:txBody>
      </p:sp>
      <p:sp>
        <p:nvSpPr>
          <p:cNvPr id="9" name="مستطيل 8"/>
          <p:cNvSpPr/>
          <p:nvPr/>
        </p:nvSpPr>
        <p:spPr>
          <a:xfrm>
            <a:off x="1285852" y="5929330"/>
            <a:ext cx="7000924" cy="33855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600" dirty="0" smtClean="0"/>
              <a:t>http://labspace.open.ac.uk/mod/oucontent/view.php?id=452843&amp;direct=1</a:t>
            </a:r>
            <a:endParaRPr lang="ar-SA" sz="1600" dirty="0"/>
          </a:p>
        </p:txBody>
      </p:sp>
    </p:spTree>
  </p:cSld>
  <p:clrMapOvr>
    <a:masterClrMapping/>
  </p:clrMapOvr>
  <p:transition>
    <p:push dir="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142844" y="518678"/>
            <a:ext cx="2571768"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a:r>
              <a:rPr lang="en-US" sz="1600" b="1" dirty="0" smtClean="0"/>
              <a:t>GROUP DISCUSSION</a:t>
            </a:r>
            <a:endParaRPr lang="ar-SA" sz="1600" b="1" dirty="0">
              <a:latin typeface="+mj-lt"/>
            </a:endParaRPr>
          </a:p>
        </p:txBody>
      </p:sp>
      <p:sp>
        <p:nvSpPr>
          <p:cNvPr id="8" name="مستطيل 7"/>
          <p:cNvSpPr/>
          <p:nvPr/>
        </p:nvSpPr>
        <p:spPr>
          <a:xfrm>
            <a:off x="285720" y="2129561"/>
            <a:ext cx="8501122" cy="230832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b="1" dirty="0" smtClean="0"/>
              <a:t>Steps for a group discussion (STSEEG):</a:t>
            </a:r>
          </a:p>
          <a:p>
            <a:pPr algn="l" rtl="0"/>
            <a:r>
              <a:rPr lang="en-US" dirty="0" smtClean="0"/>
              <a:t>1</a:t>
            </a:r>
            <a:r>
              <a:rPr lang="en-US" b="1" dirty="0" smtClean="0"/>
              <a:t>. S</a:t>
            </a:r>
            <a:r>
              <a:rPr lang="en-US" dirty="0" smtClean="0"/>
              <a:t>tate the reasons for and the goals of the discussion beforehand.</a:t>
            </a:r>
          </a:p>
          <a:p>
            <a:pPr marL="268288" indent="-268288" algn="l" rtl="0"/>
            <a:r>
              <a:rPr lang="en-US" dirty="0" smtClean="0"/>
              <a:t>2. </a:t>
            </a:r>
            <a:r>
              <a:rPr lang="en-US" b="1" dirty="0" smtClean="0"/>
              <a:t>T</a:t>
            </a:r>
            <a:r>
              <a:rPr lang="en-US" dirty="0" smtClean="0"/>
              <a:t>alk in an informal way and ask about the concerns learners have so that they can help choose a topic (family planning is one example).</a:t>
            </a:r>
          </a:p>
          <a:p>
            <a:pPr algn="l" rtl="0"/>
            <a:r>
              <a:rPr lang="en-US" dirty="0" smtClean="0"/>
              <a:t>3. </a:t>
            </a:r>
            <a:r>
              <a:rPr lang="en-US" b="1" dirty="0" smtClean="0"/>
              <a:t>S</a:t>
            </a:r>
            <a:r>
              <a:rPr lang="en-US" dirty="0" smtClean="0"/>
              <a:t>elect a moderator to start the discussion.</a:t>
            </a:r>
          </a:p>
          <a:p>
            <a:pPr algn="l" rtl="0"/>
            <a:r>
              <a:rPr lang="en-US" dirty="0" smtClean="0"/>
              <a:t>4. </a:t>
            </a:r>
            <a:r>
              <a:rPr lang="en-US" b="1" dirty="0" smtClean="0"/>
              <a:t>E</a:t>
            </a:r>
            <a:r>
              <a:rPr lang="en-US" dirty="0" smtClean="0"/>
              <a:t>ncourage group members to present the pros and cons of the topic.</a:t>
            </a:r>
          </a:p>
          <a:p>
            <a:pPr algn="l" rtl="0"/>
            <a:r>
              <a:rPr lang="en-US" dirty="0" smtClean="0"/>
              <a:t>4. </a:t>
            </a:r>
            <a:r>
              <a:rPr lang="en-US" b="1" dirty="0" smtClean="0"/>
              <a:t>E</a:t>
            </a:r>
            <a:r>
              <a:rPr lang="en-US" dirty="0" smtClean="0"/>
              <a:t>veryone should have a chance to speak and share ideas.</a:t>
            </a:r>
          </a:p>
          <a:p>
            <a:pPr algn="l" rtl="0"/>
            <a:r>
              <a:rPr lang="en-US" dirty="0" smtClean="0"/>
              <a:t>5</a:t>
            </a:r>
            <a:r>
              <a:rPr lang="en-US" b="1" dirty="0" smtClean="0"/>
              <a:t>. G</a:t>
            </a:r>
            <a:r>
              <a:rPr lang="en-US" dirty="0" smtClean="0"/>
              <a:t>ather information and analyze. Have someone take notes on the blackboard.</a:t>
            </a:r>
            <a:endParaRPr lang="ar-SA" dirty="0"/>
          </a:p>
        </p:txBody>
      </p:sp>
      <p:sp>
        <p:nvSpPr>
          <p:cNvPr id="10" name="مستطيل 9"/>
          <p:cNvSpPr/>
          <p:nvPr/>
        </p:nvSpPr>
        <p:spPr>
          <a:xfrm>
            <a:off x="500034" y="4572008"/>
            <a:ext cx="8358246" cy="178510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b="1" i="1" dirty="0" smtClean="0"/>
              <a:t>We have to know that group discussion is not just people chatting. It is useful to set up </a:t>
            </a:r>
            <a:r>
              <a:rPr lang="en-US" sz="2000" b="1" i="1" dirty="0" smtClean="0"/>
              <a:t>ground rules </a:t>
            </a:r>
            <a:r>
              <a:rPr lang="en-US" b="1" i="1" dirty="0" smtClean="0"/>
              <a:t>for group discussion</a:t>
            </a:r>
            <a:r>
              <a:rPr lang="en-US" dirty="0" smtClean="0"/>
              <a:t> such as these:</a:t>
            </a:r>
          </a:p>
          <a:p>
            <a:pPr algn="l" rtl="0"/>
            <a:r>
              <a:rPr lang="en-US" dirty="0" smtClean="0"/>
              <a:t>ë We listen to each other.</a:t>
            </a:r>
          </a:p>
          <a:p>
            <a:pPr algn="l" rtl="0"/>
            <a:r>
              <a:rPr lang="en-US" dirty="0" smtClean="0"/>
              <a:t>ë We respect other peoples ideas.</a:t>
            </a:r>
          </a:p>
          <a:p>
            <a:pPr algn="l" rtl="0"/>
            <a:r>
              <a:rPr lang="en-US" dirty="0" smtClean="0"/>
              <a:t>ë We do not hurt or insult each other.</a:t>
            </a:r>
          </a:p>
          <a:p>
            <a:pPr algn="l" rtl="0"/>
            <a:r>
              <a:rPr lang="en-US" dirty="0" smtClean="0"/>
              <a:t>ë We speak briefly, clearly and precisely.</a:t>
            </a:r>
            <a:endParaRPr lang="ar-SA" dirty="0"/>
          </a:p>
        </p:txBody>
      </p:sp>
      <p:sp>
        <p:nvSpPr>
          <p:cNvPr id="11" name="مستطيل 10"/>
          <p:cNvSpPr/>
          <p:nvPr/>
        </p:nvSpPr>
        <p:spPr>
          <a:xfrm>
            <a:off x="285720" y="1005472"/>
            <a:ext cx="8358246" cy="92333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i="1" dirty="0" smtClean="0"/>
              <a:t>Gladding defined a group as “a collection of two or more individuals who meet in face-to-face interaction, interdependently</a:t>
            </a:r>
            <a:r>
              <a:rPr lang="en-US" dirty="0" smtClean="0"/>
              <a:t>, with the awareness that each belongs to the group and for the purpose of achieving mutually agreed-on goals.”</a:t>
            </a:r>
          </a:p>
        </p:txBody>
      </p:sp>
      <p:sp>
        <p:nvSpPr>
          <p:cNvPr id="6" name="مستطيل 5"/>
          <p:cNvSpPr/>
          <p:nvPr/>
        </p:nvSpPr>
        <p:spPr>
          <a:xfrm>
            <a:off x="2833164" y="71414"/>
            <a:ext cx="3575659"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b="1" dirty="0" smtClean="0">
                <a:latin typeface="+mj-lt"/>
              </a:rPr>
              <a:t>Group  Work &amp; Counseling </a:t>
            </a:r>
            <a:endParaRPr lang="ar-SA" dirty="0">
              <a:latin typeface="+mj-lt"/>
            </a:endParaRPr>
          </a:p>
        </p:txBody>
      </p:sp>
      <p:sp>
        <p:nvSpPr>
          <p:cNvPr id="7" name="عنصر نائب للتاريخ 6"/>
          <p:cNvSpPr>
            <a:spLocks noGrp="1"/>
          </p:cNvSpPr>
          <p:nvPr>
            <p:ph type="dt" sz="half" idx="10"/>
          </p:nvPr>
        </p:nvSpPr>
        <p:spPr/>
        <p:txBody>
          <a:bodyPr/>
          <a:lstStyle/>
          <a:p>
            <a:pPr>
              <a:defRPr/>
            </a:pPr>
            <a:r>
              <a:rPr lang="ar-SA" smtClean="0"/>
              <a:t>JohaliMoHE2017</a:t>
            </a:r>
            <a:endParaRPr lang="en-US"/>
          </a:p>
        </p:txBody>
      </p:sp>
      <p:sp>
        <p:nvSpPr>
          <p:cNvPr id="9" name="عنصر نائب لرقم الشريحة 8"/>
          <p:cNvSpPr>
            <a:spLocks noGrp="1"/>
          </p:cNvSpPr>
          <p:nvPr>
            <p:ph type="sldNum" sz="quarter" idx="12"/>
          </p:nvPr>
        </p:nvSpPr>
        <p:spPr/>
        <p:txBody>
          <a:bodyPr/>
          <a:lstStyle/>
          <a:p>
            <a:pPr>
              <a:defRPr/>
            </a:pPr>
            <a:fld id="{978C93D2-0CD3-44E6-B74B-98515F7048D2}" type="slidenum">
              <a:rPr lang="ar-SA" smtClean="0"/>
              <a:pPr>
                <a:defRPr/>
              </a:pPr>
              <a:t>83</a:t>
            </a:fld>
            <a:endParaRPr lang="en-US"/>
          </a:p>
        </p:txBody>
      </p:sp>
      <p:sp>
        <p:nvSpPr>
          <p:cNvPr id="12" name="عنصر نائب للتذييل 11"/>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Footer Placeholder 3"/>
          <p:cNvSpPr>
            <a:spLocks noGrp="1"/>
          </p:cNvSpPr>
          <p:nvPr>
            <p:ph type="ftr" sz="quarter" idx="11"/>
          </p:nvPr>
        </p:nvSpPr>
        <p:spPr bwMode="auto">
          <a:xfrm>
            <a:off x="1428728" y="6530977"/>
            <a:ext cx="7143800" cy="255609"/>
          </a:xfrm>
          <a:noFill/>
          <a:ln>
            <a:miter lim="800000"/>
            <a:headEnd/>
            <a:tailEnd/>
          </a:ln>
        </p:spPr>
        <p:txBody>
          <a:bodyPr/>
          <a:lstStyle/>
          <a:p>
            <a:r>
              <a:rPr lang="en-US" smtClean="0"/>
              <a:t>CHS385</a:t>
            </a:r>
            <a:endParaRPr lang="en-US" dirty="0"/>
          </a:p>
        </p:txBody>
      </p:sp>
      <p:sp>
        <p:nvSpPr>
          <p:cNvPr id="5" name="مستطيل 4"/>
          <p:cNvSpPr/>
          <p:nvPr/>
        </p:nvSpPr>
        <p:spPr>
          <a:xfrm>
            <a:off x="2771800" y="107340"/>
            <a:ext cx="3159839"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b="1" dirty="0" smtClean="0"/>
              <a:t>Group Counseling Process</a:t>
            </a:r>
            <a:endParaRPr lang="ar-SA" dirty="0"/>
          </a:p>
        </p:txBody>
      </p:sp>
      <p:sp>
        <p:nvSpPr>
          <p:cNvPr id="6" name="مستطيل 5"/>
          <p:cNvSpPr/>
          <p:nvPr/>
        </p:nvSpPr>
        <p:spPr>
          <a:xfrm>
            <a:off x="146866" y="1099497"/>
            <a:ext cx="3996506" cy="440120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457200" indent="-457200" algn="just" rtl="0" eaLnBrk="1" hangingPunct="1">
              <a:buFontTx/>
              <a:buAutoNum type="arabicPeriod"/>
            </a:pPr>
            <a:r>
              <a:rPr lang="en-US" sz="2400" b="1" dirty="0" smtClean="0"/>
              <a:t>First session in CBDD:</a:t>
            </a:r>
          </a:p>
          <a:p>
            <a:pPr marL="457200" indent="-457200" algn="just" rtl="0" eaLnBrk="1" hangingPunct="1"/>
            <a:endParaRPr lang="en-US" sz="2400" dirty="0" smtClean="0"/>
          </a:p>
          <a:p>
            <a:pPr algn="just" rtl="0" eaLnBrk="1" hangingPunct="1"/>
            <a:r>
              <a:rPr lang="en-US" b="1" dirty="0" smtClean="0"/>
              <a:t>1. </a:t>
            </a:r>
            <a:r>
              <a:rPr lang="en-US" sz="2400" b="1" dirty="0" smtClean="0"/>
              <a:t>Clarify</a:t>
            </a:r>
            <a:r>
              <a:rPr lang="en-US" sz="2400" dirty="0" smtClean="0"/>
              <a:t> </a:t>
            </a:r>
            <a:r>
              <a:rPr lang="en-US" sz="2000" dirty="0" smtClean="0"/>
              <a:t>ground rules and guidelines.</a:t>
            </a:r>
          </a:p>
          <a:p>
            <a:pPr algn="just" rtl="0" eaLnBrk="1" hangingPunct="1"/>
            <a:endParaRPr lang="en-US" sz="2000" dirty="0" smtClean="0"/>
          </a:p>
          <a:p>
            <a:pPr algn="just" rtl="0" eaLnBrk="1" hangingPunct="1"/>
            <a:r>
              <a:rPr lang="en-US" dirty="0" smtClean="0"/>
              <a:t>2. </a:t>
            </a:r>
            <a:r>
              <a:rPr lang="en-US" sz="2400" dirty="0" smtClean="0"/>
              <a:t>Build cohesiveness and trust.</a:t>
            </a:r>
          </a:p>
          <a:p>
            <a:pPr algn="just" rtl="0" eaLnBrk="1" hangingPunct="1"/>
            <a:endParaRPr lang="en-US" sz="2400" dirty="0" smtClean="0"/>
          </a:p>
          <a:p>
            <a:pPr algn="just" rtl="0" eaLnBrk="1" hangingPunct="1"/>
            <a:r>
              <a:rPr lang="en-US" dirty="0" smtClean="0"/>
              <a:t>3</a:t>
            </a:r>
            <a:r>
              <a:rPr lang="en-US" sz="2400" dirty="0" smtClean="0"/>
              <a:t>. Discuss confidentiality.</a:t>
            </a:r>
          </a:p>
          <a:p>
            <a:pPr algn="just" rtl="0" eaLnBrk="1" hangingPunct="1"/>
            <a:endParaRPr lang="en-US" sz="2400" b="1" dirty="0" smtClean="0"/>
          </a:p>
          <a:p>
            <a:pPr algn="just" rtl="0" eaLnBrk="1" hangingPunct="1"/>
            <a:r>
              <a:rPr lang="en-US" b="1" dirty="0" smtClean="0"/>
              <a:t>4. </a:t>
            </a:r>
            <a:r>
              <a:rPr lang="en-US" sz="2400" b="1" dirty="0" smtClean="0"/>
              <a:t>Discuss</a:t>
            </a:r>
            <a:r>
              <a:rPr lang="en-US" sz="2400" dirty="0" smtClean="0"/>
              <a:t> active listening for each other.</a:t>
            </a:r>
          </a:p>
        </p:txBody>
      </p:sp>
      <p:sp>
        <p:nvSpPr>
          <p:cNvPr id="7" name="مستطيل 6"/>
          <p:cNvSpPr/>
          <p:nvPr/>
        </p:nvSpPr>
        <p:spPr>
          <a:xfrm>
            <a:off x="4211960" y="834034"/>
            <a:ext cx="4786346" cy="511524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eaLnBrk="1" hangingPunct="1">
              <a:lnSpc>
                <a:spcPct val="80000"/>
              </a:lnSpc>
              <a:buFontTx/>
              <a:buNone/>
            </a:pPr>
            <a:r>
              <a:rPr lang="en-US" sz="2400" b="1" dirty="0" smtClean="0"/>
              <a:t>2. Remaining sessions in 8 Steps SELEESR:</a:t>
            </a:r>
          </a:p>
          <a:p>
            <a:pPr algn="just" rtl="0" eaLnBrk="1" hangingPunct="1">
              <a:lnSpc>
                <a:spcPct val="80000"/>
              </a:lnSpc>
              <a:buFontTx/>
              <a:buNone/>
            </a:pPr>
            <a:endParaRPr lang="en-US" sz="2400" b="1" dirty="0" smtClean="0"/>
          </a:p>
          <a:p>
            <a:pPr marL="457200" indent="-457200" algn="just" rtl="0" eaLnBrk="1" hangingPunct="1">
              <a:lnSpc>
                <a:spcPct val="80000"/>
              </a:lnSpc>
              <a:buAutoNum type="arabicPeriod"/>
            </a:pPr>
            <a:r>
              <a:rPr lang="en-US" sz="2400" b="1" dirty="0" smtClean="0"/>
              <a:t>S</a:t>
            </a:r>
            <a:r>
              <a:rPr lang="en-US" sz="2400" dirty="0" smtClean="0"/>
              <a:t>ummary of the initial meeting.</a:t>
            </a:r>
          </a:p>
          <a:p>
            <a:pPr marL="457200" indent="-457200" algn="just" rtl="0" eaLnBrk="1" hangingPunct="1">
              <a:lnSpc>
                <a:spcPct val="80000"/>
              </a:lnSpc>
              <a:buAutoNum type="arabicPeriod"/>
            </a:pPr>
            <a:r>
              <a:rPr lang="en-US" sz="2400" dirty="0" smtClean="0"/>
              <a:t>Establish therapeutic atmosphere.</a:t>
            </a:r>
          </a:p>
          <a:p>
            <a:pPr marL="457200" indent="-457200" algn="just" rtl="0" eaLnBrk="1" hangingPunct="1">
              <a:lnSpc>
                <a:spcPct val="80000"/>
              </a:lnSpc>
              <a:buAutoNum type="arabicPeriod"/>
            </a:pPr>
            <a:r>
              <a:rPr lang="en-US" sz="2400" dirty="0" smtClean="0"/>
              <a:t>Leader models facilitative behaviors.</a:t>
            </a:r>
          </a:p>
          <a:p>
            <a:pPr marL="457200" indent="-457200" algn="just" rtl="0" eaLnBrk="1" hangingPunct="1">
              <a:lnSpc>
                <a:spcPct val="80000"/>
              </a:lnSpc>
              <a:buAutoNum type="arabicPeriod"/>
            </a:pPr>
            <a:r>
              <a:rPr lang="en-US" sz="2400" dirty="0" smtClean="0"/>
              <a:t>Establish a relationship.</a:t>
            </a:r>
          </a:p>
          <a:p>
            <a:pPr marL="457200" indent="-457200" algn="just" rtl="0" eaLnBrk="1" hangingPunct="1">
              <a:lnSpc>
                <a:spcPct val="80000"/>
              </a:lnSpc>
              <a:buAutoNum type="arabicPeriod"/>
            </a:pPr>
            <a:r>
              <a:rPr lang="en-US" sz="2400" dirty="0" smtClean="0"/>
              <a:t>Address members’ concerns/problems.</a:t>
            </a:r>
          </a:p>
          <a:p>
            <a:pPr marL="457200" indent="-457200" algn="just" rtl="0" eaLnBrk="1" hangingPunct="1">
              <a:lnSpc>
                <a:spcPct val="80000"/>
              </a:lnSpc>
              <a:buAutoNum type="arabicPeriod"/>
            </a:pPr>
            <a:r>
              <a:rPr lang="en-US" sz="2400" dirty="0" smtClean="0"/>
              <a:t>Explore previous solutions, look at alternatives.</a:t>
            </a:r>
          </a:p>
          <a:p>
            <a:pPr marL="457200" indent="-457200" algn="just" rtl="0" eaLnBrk="1" hangingPunct="1">
              <a:lnSpc>
                <a:spcPct val="80000"/>
              </a:lnSpc>
              <a:buAutoNum type="arabicPeriod"/>
            </a:pPr>
            <a:r>
              <a:rPr lang="en-US" sz="2400" dirty="0" smtClean="0"/>
              <a:t>Set goals, try new behaviors, assign homework</a:t>
            </a:r>
          </a:p>
          <a:p>
            <a:pPr marL="457200" indent="-457200" algn="just" rtl="0" eaLnBrk="1" hangingPunct="1">
              <a:lnSpc>
                <a:spcPct val="80000"/>
              </a:lnSpc>
              <a:buAutoNum type="arabicPeriod"/>
            </a:pPr>
            <a:r>
              <a:rPr lang="en-US" sz="2400" dirty="0" smtClean="0"/>
              <a:t>Report and evaluate results</a:t>
            </a:r>
          </a:p>
        </p:txBody>
      </p:sp>
      <p:sp>
        <p:nvSpPr>
          <p:cNvPr id="8" name="عنصر نائب للتاريخ 7"/>
          <p:cNvSpPr>
            <a:spLocks noGrp="1"/>
          </p:cNvSpPr>
          <p:nvPr>
            <p:ph type="dt" sz="half" idx="10"/>
          </p:nvPr>
        </p:nvSpPr>
        <p:spPr/>
        <p:txBody>
          <a:bodyPr/>
          <a:lstStyle/>
          <a:p>
            <a:pPr>
              <a:defRPr/>
            </a:pPr>
            <a:r>
              <a:rPr lang="ar-SA" smtClean="0"/>
              <a:t>JohaliMoHE2017</a:t>
            </a:r>
            <a:endParaRPr lang="en-US"/>
          </a:p>
        </p:txBody>
      </p:sp>
      <p:sp>
        <p:nvSpPr>
          <p:cNvPr id="9" name="عنصر نائب لرقم الشريحة 8"/>
          <p:cNvSpPr>
            <a:spLocks noGrp="1"/>
          </p:cNvSpPr>
          <p:nvPr>
            <p:ph type="sldNum" sz="quarter" idx="12"/>
          </p:nvPr>
        </p:nvSpPr>
        <p:spPr/>
        <p:txBody>
          <a:bodyPr/>
          <a:lstStyle/>
          <a:p>
            <a:pPr>
              <a:defRPr/>
            </a:pPr>
            <a:fld id="{978C93D2-0CD3-44E6-B74B-98515F7048D2}" type="slidenum">
              <a:rPr lang="ar-SA" smtClean="0"/>
              <a:pPr>
                <a:defRPr/>
              </a:pPr>
              <a:t>84</a:t>
            </a:fld>
            <a:endParaRPr lang="en-US"/>
          </a:p>
        </p:txBody>
      </p:sp>
    </p:spTree>
  </p:cSld>
  <p:clrMapOvr>
    <a:masterClrMapping/>
  </p:clrMapOvr>
  <p:transition>
    <p:push dir="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251520" y="3739524"/>
            <a:ext cx="5314960" cy="409556"/>
          </a:xfrm>
        </p:spPr>
        <p:txBody>
          <a:bodyPr/>
          <a:lstStyle/>
          <a:p>
            <a:pPr eaLnBrk="1" hangingPunct="1"/>
            <a:r>
              <a:rPr lang="en-US" sz="1800" b="1" dirty="0" smtClean="0">
                <a:solidFill>
                  <a:schemeClr val="tx1"/>
                </a:solidFill>
              </a:rPr>
              <a:t>Group Leader Characteristics (Corey)</a:t>
            </a:r>
          </a:p>
        </p:txBody>
      </p:sp>
      <p:sp>
        <p:nvSpPr>
          <p:cNvPr id="28675" name="Footer Placeholder 3"/>
          <p:cNvSpPr>
            <a:spLocks noGrp="1"/>
          </p:cNvSpPr>
          <p:nvPr>
            <p:ph type="ftr" sz="quarter" idx="11"/>
          </p:nvPr>
        </p:nvSpPr>
        <p:spPr bwMode="auto">
          <a:xfrm>
            <a:off x="1428728" y="6530977"/>
            <a:ext cx="7143800" cy="255609"/>
          </a:xfrm>
          <a:noFill/>
          <a:ln>
            <a:miter lim="800000"/>
            <a:headEnd/>
            <a:tailEnd/>
          </a:ln>
        </p:spPr>
        <p:txBody>
          <a:bodyPr/>
          <a:lstStyle/>
          <a:p>
            <a:r>
              <a:rPr lang="en-US" smtClean="0"/>
              <a:t>CHS385</a:t>
            </a:r>
            <a:endParaRPr lang="en-US" dirty="0"/>
          </a:p>
        </p:txBody>
      </p:sp>
      <p:sp>
        <p:nvSpPr>
          <p:cNvPr id="28676" name="Rectangle 3"/>
          <p:cNvSpPr>
            <a:spLocks noGrp="1" noChangeArrowheads="1"/>
          </p:cNvSpPr>
          <p:nvPr>
            <p:ph sz="quarter" idx="1"/>
          </p:nvPr>
        </p:nvSpPr>
        <p:spPr>
          <a:xfrm>
            <a:off x="500034" y="4097592"/>
            <a:ext cx="8392446" cy="2571768"/>
          </a:xfrm>
        </p:spPr>
        <p:style>
          <a:lnRef idx="2">
            <a:schemeClr val="dk1"/>
          </a:lnRef>
          <a:fillRef idx="1">
            <a:schemeClr val="lt1"/>
          </a:fillRef>
          <a:effectRef idx="0">
            <a:schemeClr val="dk1"/>
          </a:effectRef>
          <a:fontRef idx="minor">
            <a:schemeClr val="dk1"/>
          </a:fontRef>
        </p:style>
        <p:txBody>
          <a:bodyPr>
            <a:normAutofit/>
          </a:bodyPr>
          <a:lstStyle/>
          <a:p>
            <a:pPr algn="just" rtl="0" eaLnBrk="1" hangingPunct="1">
              <a:lnSpc>
                <a:spcPct val="80000"/>
              </a:lnSpc>
            </a:pPr>
            <a:r>
              <a:rPr lang="en-US" sz="1800" b="1" dirty="0" smtClean="0"/>
              <a:t>Presence – </a:t>
            </a:r>
            <a:r>
              <a:rPr lang="en-US" sz="1800" dirty="0" smtClean="0"/>
              <a:t>genuine care in “being there” for clients</a:t>
            </a:r>
          </a:p>
          <a:p>
            <a:pPr algn="just" rtl="0" eaLnBrk="1" hangingPunct="1">
              <a:lnSpc>
                <a:spcPct val="80000"/>
              </a:lnSpc>
            </a:pPr>
            <a:r>
              <a:rPr lang="en-US" sz="1800" b="1" dirty="0" smtClean="0"/>
              <a:t>Personal power – </a:t>
            </a:r>
            <a:r>
              <a:rPr lang="en-US" sz="1800" dirty="0" smtClean="0"/>
              <a:t>self confidence and awareness of one’s power</a:t>
            </a:r>
          </a:p>
          <a:p>
            <a:pPr algn="just" rtl="0" eaLnBrk="1" hangingPunct="1">
              <a:lnSpc>
                <a:spcPct val="80000"/>
              </a:lnSpc>
            </a:pPr>
            <a:r>
              <a:rPr lang="en-US" sz="1800" b="1" dirty="0" smtClean="0"/>
              <a:t>Courage – </a:t>
            </a:r>
            <a:r>
              <a:rPr lang="en-US" sz="1800" dirty="0" smtClean="0"/>
              <a:t>ability to take risks and be vulnerable</a:t>
            </a:r>
          </a:p>
          <a:p>
            <a:pPr algn="just" rtl="0" eaLnBrk="1" hangingPunct="1">
              <a:lnSpc>
                <a:spcPct val="80000"/>
              </a:lnSpc>
            </a:pPr>
            <a:r>
              <a:rPr lang="en-US" sz="1800" b="1" dirty="0" smtClean="0"/>
              <a:t>Willingness to confront oneself – </a:t>
            </a:r>
            <a:r>
              <a:rPr lang="en-US" sz="1800" dirty="0" smtClean="0"/>
              <a:t>being honest and self aware</a:t>
            </a:r>
          </a:p>
          <a:p>
            <a:pPr algn="just" rtl="0" eaLnBrk="1" hangingPunct="1">
              <a:lnSpc>
                <a:spcPct val="80000"/>
              </a:lnSpc>
            </a:pPr>
            <a:r>
              <a:rPr lang="en-US" sz="1800" b="1" dirty="0" smtClean="0"/>
              <a:t>Sincerity and authenticity – </a:t>
            </a:r>
            <a:r>
              <a:rPr lang="en-US" sz="1800" dirty="0" smtClean="0"/>
              <a:t>sincere interest in the well-being of others and behaving without pretense</a:t>
            </a:r>
          </a:p>
          <a:p>
            <a:pPr algn="just" rtl="0" eaLnBrk="1" hangingPunct="1">
              <a:lnSpc>
                <a:spcPct val="80000"/>
              </a:lnSpc>
            </a:pPr>
            <a:r>
              <a:rPr lang="en-US" sz="1800" b="1" dirty="0" smtClean="0"/>
              <a:t>Sense of identity – </a:t>
            </a:r>
            <a:r>
              <a:rPr lang="en-US" sz="1800" dirty="0" smtClean="0"/>
              <a:t>knowing one’s values, strengths, and limitations</a:t>
            </a:r>
          </a:p>
          <a:p>
            <a:pPr algn="just" rtl="0" eaLnBrk="1" hangingPunct="1">
              <a:lnSpc>
                <a:spcPct val="80000"/>
              </a:lnSpc>
            </a:pPr>
            <a:r>
              <a:rPr lang="en-US" sz="1800" b="1" dirty="0" smtClean="0"/>
              <a:t>Belief and enthusiasm for the group process</a:t>
            </a:r>
          </a:p>
          <a:p>
            <a:pPr algn="just" rtl="0" eaLnBrk="1" hangingPunct="1">
              <a:lnSpc>
                <a:spcPct val="80000"/>
              </a:lnSpc>
            </a:pPr>
            <a:r>
              <a:rPr lang="en-US" sz="1800" b="1" dirty="0" smtClean="0"/>
              <a:t>Inventiveness and creativity – </a:t>
            </a:r>
            <a:r>
              <a:rPr lang="en-US" sz="1800" dirty="0" smtClean="0"/>
              <a:t>open to new ideas and experience</a:t>
            </a:r>
          </a:p>
        </p:txBody>
      </p:sp>
      <p:sp>
        <p:nvSpPr>
          <p:cNvPr id="5" name="مستطيل 4"/>
          <p:cNvSpPr/>
          <p:nvPr/>
        </p:nvSpPr>
        <p:spPr>
          <a:xfrm>
            <a:off x="2786050" y="59272"/>
            <a:ext cx="3159839"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b="1" dirty="0" smtClean="0"/>
              <a:t>Group Counseling Process</a:t>
            </a:r>
            <a:endParaRPr lang="ar-SA" dirty="0"/>
          </a:p>
        </p:txBody>
      </p:sp>
      <p:sp>
        <p:nvSpPr>
          <p:cNvPr id="8" name="عنصر نائب للتاريخ 7"/>
          <p:cNvSpPr>
            <a:spLocks noGrp="1"/>
          </p:cNvSpPr>
          <p:nvPr>
            <p:ph type="dt" sz="half" idx="10"/>
          </p:nvPr>
        </p:nvSpPr>
        <p:spPr/>
        <p:txBody>
          <a:bodyPr/>
          <a:lstStyle/>
          <a:p>
            <a:pPr>
              <a:defRPr/>
            </a:pPr>
            <a:r>
              <a:rPr lang="ar-SA" smtClean="0"/>
              <a:t>JohaliMoHE2017</a:t>
            </a:r>
            <a:endParaRPr lang="en-US"/>
          </a:p>
        </p:txBody>
      </p:sp>
      <p:sp>
        <p:nvSpPr>
          <p:cNvPr id="9" name="عنصر نائب لرقم الشريحة 8"/>
          <p:cNvSpPr>
            <a:spLocks noGrp="1"/>
          </p:cNvSpPr>
          <p:nvPr>
            <p:ph type="sldNum" sz="quarter" idx="12"/>
          </p:nvPr>
        </p:nvSpPr>
        <p:spPr/>
        <p:txBody>
          <a:bodyPr/>
          <a:lstStyle/>
          <a:p>
            <a:pPr>
              <a:defRPr/>
            </a:pPr>
            <a:fld id="{978C93D2-0CD3-44E6-B74B-98515F7048D2}" type="slidenum">
              <a:rPr lang="ar-SA" smtClean="0"/>
              <a:pPr>
                <a:defRPr/>
              </a:pPr>
              <a:t>85</a:t>
            </a:fld>
            <a:endParaRPr lang="en-US"/>
          </a:p>
        </p:txBody>
      </p:sp>
      <p:sp>
        <p:nvSpPr>
          <p:cNvPr id="10" name="مستطيل 9"/>
          <p:cNvSpPr/>
          <p:nvPr/>
        </p:nvSpPr>
        <p:spPr>
          <a:xfrm>
            <a:off x="357158" y="882410"/>
            <a:ext cx="8786842" cy="283462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eaLnBrk="1" hangingPunct="1">
              <a:lnSpc>
                <a:spcPct val="90000"/>
              </a:lnSpc>
            </a:pPr>
            <a:r>
              <a:rPr lang="en-US" b="1" dirty="0" smtClean="0"/>
              <a:t>Group counseling can help children in formative years acquire social skills, improve racial relationships,  and shape a positive attitude towards school.</a:t>
            </a:r>
          </a:p>
          <a:p>
            <a:pPr algn="just" rtl="0" eaLnBrk="1" hangingPunct="1">
              <a:lnSpc>
                <a:spcPct val="90000"/>
              </a:lnSpc>
            </a:pPr>
            <a:endParaRPr lang="en-US" b="1" dirty="0" smtClean="0"/>
          </a:p>
          <a:p>
            <a:pPr algn="just" rtl="0" eaLnBrk="1" hangingPunct="1">
              <a:lnSpc>
                <a:spcPct val="90000"/>
              </a:lnSpc>
            </a:pPr>
            <a:r>
              <a:rPr lang="en-US" b="1" dirty="0" smtClean="0"/>
              <a:t>Group counseling can support preadolescents in dealing with family, peer pressure, and anger management.</a:t>
            </a:r>
          </a:p>
          <a:p>
            <a:pPr algn="just" rtl="0" eaLnBrk="1" hangingPunct="1">
              <a:lnSpc>
                <a:spcPct val="90000"/>
              </a:lnSpc>
            </a:pPr>
            <a:endParaRPr lang="en-US" b="1" dirty="0" smtClean="0"/>
          </a:p>
          <a:p>
            <a:pPr algn="just" rtl="0">
              <a:lnSpc>
                <a:spcPct val="90000"/>
              </a:lnSpc>
            </a:pPr>
            <a:r>
              <a:rPr lang="en-US" b="1" dirty="0" smtClean="0"/>
              <a:t>Group counseling can help high school students with making choices, stress, aggression, and eating disorders.</a:t>
            </a:r>
          </a:p>
          <a:p>
            <a:pPr algn="just" rtl="0" eaLnBrk="1" hangingPunct="1">
              <a:lnSpc>
                <a:spcPct val="90000"/>
              </a:lnSpc>
            </a:pPr>
            <a:endParaRPr lang="en-US" b="1" dirty="0" smtClean="0"/>
          </a:p>
          <a:p>
            <a:pPr algn="just" rtl="0">
              <a:lnSpc>
                <a:spcPct val="90000"/>
              </a:lnSpc>
            </a:pPr>
            <a:r>
              <a:rPr lang="en-US" b="1" dirty="0" smtClean="0"/>
              <a:t>Group counseling can help students with self-esteem, self-determination, body awareness, and self-concept (ex. unity model).</a:t>
            </a:r>
          </a:p>
        </p:txBody>
      </p:sp>
      <p:sp>
        <p:nvSpPr>
          <p:cNvPr id="11" name="مستطيل 10"/>
          <p:cNvSpPr/>
          <p:nvPr/>
        </p:nvSpPr>
        <p:spPr>
          <a:xfrm>
            <a:off x="2699792" y="476672"/>
            <a:ext cx="3535968" cy="369332"/>
          </a:xfrm>
          <a:prstGeom prst="rect">
            <a:avLst/>
          </a:prstGeom>
        </p:spPr>
        <p:txBody>
          <a:bodyPr wrap="none">
            <a:spAutoFit/>
          </a:bodyPr>
          <a:lstStyle/>
          <a:p>
            <a:r>
              <a:rPr lang="en-US" b="1" dirty="0" smtClean="0"/>
              <a:t>Implications for Different Ages</a:t>
            </a:r>
            <a:endParaRPr lang="ar-SA" dirty="0"/>
          </a:p>
        </p:txBody>
      </p:sp>
    </p:spTree>
  </p:cSld>
  <p:clrMapOvr>
    <a:masterClrMapping/>
  </p:clrMapOvr>
  <p:transition>
    <p:push dir="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86</a:t>
            </a:fld>
            <a:endParaRPr lang="en-US"/>
          </a:p>
        </p:txBody>
      </p:sp>
      <p:sp>
        <p:nvSpPr>
          <p:cNvPr id="9" name="مستطيل 8"/>
          <p:cNvSpPr/>
          <p:nvPr/>
        </p:nvSpPr>
        <p:spPr>
          <a:xfrm>
            <a:off x="3214678" y="142852"/>
            <a:ext cx="3214598"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pPr algn="l" rtl="0"/>
            <a:r>
              <a:rPr lang="en-US" dirty="0" smtClean="0">
                <a:latin typeface="Arial Black" pitchFamily="34" charset="0"/>
                <a:ea typeface="Times New Roman"/>
                <a:cs typeface="Times New Roman" pitchFamily="18" charset="0"/>
              </a:rPr>
              <a:t>Lecture &amp;  Presentation</a:t>
            </a:r>
          </a:p>
        </p:txBody>
      </p:sp>
      <p:sp>
        <p:nvSpPr>
          <p:cNvPr id="10" name="مستطيل 9"/>
          <p:cNvSpPr/>
          <p:nvPr/>
        </p:nvSpPr>
        <p:spPr>
          <a:xfrm>
            <a:off x="428596" y="642918"/>
            <a:ext cx="8501122" cy="120032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r>
              <a:rPr lang="en-US" dirty="0" smtClean="0"/>
              <a:t>HE have to present information to a large group. </a:t>
            </a:r>
            <a:r>
              <a:rPr lang="en-US" i="1" dirty="0" smtClean="0"/>
              <a:t>The lecture method, a formal kind of presentation,</a:t>
            </a:r>
            <a:r>
              <a:rPr lang="en-US" dirty="0" smtClean="0"/>
              <a:t> may be the </a:t>
            </a:r>
            <a:r>
              <a:rPr lang="en-US" i="1" dirty="0" smtClean="0"/>
              <a:t>most efficient way to communicate general health information</a:t>
            </a:r>
            <a:r>
              <a:rPr lang="en-US" dirty="0" smtClean="0"/>
              <a:t>. </a:t>
            </a:r>
            <a:r>
              <a:rPr lang="en-US" b="1" dirty="0" smtClean="0"/>
              <a:t>However,</a:t>
            </a:r>
            <a:r>
              <a:rPr lang="en-US" dirty="0" smtClean="0"/>
              <a:t> lectures tend to create a </a:t>
            </a:r>
            <a:r>
              <a:rPr lang="en-US" b="1" dirty="0" smtClean="0"/>
              <a:t>passive</a:t>
            </a:r>
            <a:r>
              <a:rPr lang="en-US" dirty="0" smtClean="0"/>
              <a:t> learning environment for the audience </a:t>
            </a:r>
            <a:r>
              <a:rPr lang="en-US" b="1" i="1" dirty="0" smtClean="0"/>
              <a:t>unless strategies are devised to involve the learners. </a:t>
            </a:r>
            <a:endParaRPr lang="en-GB" b="1" i="1" dirty="0"/>
          </a:p>
        </p:txBody>
      </p:sp>
      <p:sp>
        <p:nvSpPr>
          <p:cNvPr id="12" name="مستطيل 11"/>
          <p:cNvSpPr/>
          <p:nvPr/>
        </p:nvSpPr>
        <p:spPr>
          <a:xfrm>
            <a:off x="428596" y="4023402"/>
            <a:ext cx="8429684" cy="283462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lnSpc>
                <a:spcPct val="90000"/>
              </a:lnSpc>
            </a:pPr>
            <a:r>
              <a:rPr lang="en-US" dirty="0" smtClean="0"/>
              <a:t>To capture their attention, slides, overhead projections, computer-generated slide presentations, or videotapes can supplement the lecture. </a:t>
            </a:r>
          </a:p>
          <a:p>
            <a:pPr algn="just" rtl="0">
              <a:lnSpc>
                <a:spcPct val="90000"/>
              </a:lnSpc>
            </a:pPr>
            <a:endParaRPr lang="en-US" dirty="0" smtClean="0"/>
          </a:p>
          <a:p>
            <a:pPr algn="just" rtl="0">
              <a:lnSpc>
                <a:spcPct val="90000"/>
              </a:lnSpc>
            </a:pPr>
            <a:r>
              <a:rPr lang="en-US" dirty="0" smtClean="0"/>
              <a:t>Allowing time for question and dissection after lecture also actively involves the learners.</a:t>
            </a:r>
          </a:p>
          <a:p>
            <a:pPr algn="just" rtl="0">
              <a:lnSpc>
                <a:spcPct val="90000"/>
              </a:lnSpc>
            </a:pPr>
            <a:endParaRPr lang="en-US" dirty="0" smtClean="0"/>
          </a:p>
          <a:p>
            <a:pPr algn="just" rtl="0">
              <a:lnSpc>
                <a:spcPct val="90000"/>
              </a:lnSpc>
            </a:pPr>
            <a:r>
              <a:rPr lang="en-US" dirty="0" smtClean="0"/>
              <a:t>This method is best used with adults, but even they have a limited attention span, </a:t>
            </a:r>
          </a:p>
          <a:p>
            <a:pPr algn="just" rtl="0">
              <a:lnSpc>
                <a:spcPct val="90000"/>
              </a:lnSpc>
            </a:pPr>
            <a:r>
              <a:rPr lang="en-US" dirty="0" smtClean="0"/>
              <a:t>and a break at least midway through a presentation of 1 hour will be appreciated. </a:t>
            </a:r>
          </a:p>
          <a:p>
            <a:pPr algn="just" rtl="0">
              <a:lnSpc>
                <a:spcPct val="90000"/>
              </a:lnSpc>
            </a:pPr>
            <a:endParaRPr lang="en-US" dirty="0" smtClean="0"/>
          </a:p>
          <a:p>
            <a:pPr algn="just" rtl="0">
              <a:lnSpc>
                <a:spcPct val="90000"/>
              </a:lnSpc>
            </a:pPr>
            <a:r>
              <a:rPr lang="en-US" dirty="0" smtClean="0"/>
              <a:t>Distributing printed material that highlights and summarizes the content shared, or supplements it, also reinforce important points. </a:t>
            </a:r>
            <a:endParaRPr lang="en-GB" dirty="0"/>
          </a:p>
        </p:txBody>
      </p:sp>
      <p:pic>
        <p:nvPicPr>
          <p:cNvPr id="765953" name="Picture 1" descr="C:\Users\win7\Pictures\تابع تدريس 2014\FUHE 2014  2.jpg"/>
          <p:cNvPicPr>
            <a:picLocks noChangeAspect="1" noChangeArrowheads="1"/>
          </p:cNvPicPr>
          <p:nvPr/>
        </p:nvPicPr>
        <p:blipFill>
          <a:blip r:embed="rId3" cstate="print"/>
          <a:srcRect/>
          <a:stretch>
            <a:fillRect/>
          </a:stretch>
        </p:blipFill>
        <p:spPr bwMode="auto">
          <a:xfrm>
            <a:off x="6072198" y="1857364"/>
            <a:ext cx="2786082" cy="2089562"/>
          </a:xfrm>
          <a:prstGeom prst="rect">
            <a:avLst/>
          </a:prstGeom>
          <a:noFill/>
        </p:spPr>
      </p:pic>
      <p:sp>
        <p:nvSpPr>
          <p:cNvPr id="11" name="مستطيل 10"/>
          <p:cNvSpPr/>
          <p:nvPr/>
        </p:nvSpPr>
        <p:spPr>
          <a:xfrm rot="5400000">
            <a:off x="4633677" y="2784092"/>
            <a:ext cx="2358339" cy="338554"/>
          </a:xfrm>
          <a:prstGeom prst="rect">
            <a:avLst/>
          </a:prstGeom>
        </p:spPr>
        <p:txBody>
          <a:bodyPr wrap="none">
            <a:spAutoFit/>
          </a:bodyPr>
          <a:lstStyle/>
          <a:p>
            <a:pPr algn="ctr"/>
            <a:r>
              <a:rPr lang="en-US" sz="1600" dirty="0" smtClean="0"/>
              <a:t>CHS382_2013 Exciting </a:t>
            </a:r>
            <a:endParaRPr lang="ar-SA" sz="1600" dirty="0"/>
          </a:p>
        </p:txBody>
      </p:sp>
      <p:pic>
        <p:nvPicPr>
          <p:cNvPr id="765954" name="Picture 2"/>
          <p:cNvPicPr>
            <a:picLocks noChangeAspect="1" noChangeArrowheads="1"/>
          </p:cNvPicPr>
          <p:nvPr/>
        </p:nvPicPr>
        <p:blipFill>
          <a:blip r:embed="rId4" cstate="print"/>
          <a:srcRect/>
          <a:stretch>
            <a:fillRect/>
          </a:stretch>
        </p:blipFill>
        <p:spPr bwMode="auto">
          <a:xfrm>
            <a:off x="500034" y="2000240"/>
            <a:ext cx="1928826" cy="1873914"/>
          </a:xfrm>
          <a:prstGeom prst="rect">
            <a:avLst/>
          </a:prstGeom>
          <a:noFill/>
          <a:ln w="9525">
            <a:noFill/>
            <a:miter lim="800000"/>
            <a:headEnd/>
            <a:tailEnd/>
          </a:ln>
          <a:effectLst/>
        </p:spPr>
      </p:pic>
      <p:pic>
        <p:nvPicPr>
          <p:cNvPr id="765955" name="Picture 3"/>
          <p:cNvPicPr>
            <a:picLocks noChangeAspect="1" noChangeArrowheads="1"/>
          </p:cNvPicPr>
          <p:nvPr/>
        </p:nvPicPr>
        <p:blipFill>
          <a:blip r:embed="rId5" cstate="print"/>
          <a:srcRect/>
          <a:stretch>
            <a:fillRect/>
          </a:stretch>
        </p:blipFill>
        <p:spPr bwMode="auto">
          <a:xfrm>
            <a:off x="2857488" y="1857364"/>
            <a:ext cx="2784463" cy="2088347"/>
          </a:xfrm>
          <a:prstGeom prst="rect">
            <a:avLst/>
          </a:prstGeom>
          <a:noFill/>
          <a:ln w="9525">
            <a:noFill/>
            <a:miter lim="800000"/>
            <a:headEnd/>
            <a:tailEnd/>
          </a:ln>
          <a:effectLst/>
        </p:spPr>
      </p:pic>
    </p:spTree>
  </p:cSld>
  <p:clrMapOvr>
    <a:masterClrMapping/>
  </p:clrMapOvr>
  <p:transition>
    <p:push dir="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87</a:t>
            </a:fld>
            <a:endParaRPr lang="en-US"/>
          </a:p>
        </p:txBody>
      </p:sp>
      <p:sp>
        <p:nvSpPr>
          <p:cNvPr id="9" name="مستطيل 8"/>
          <p:cNvSpPr/>
          <p:nvPr/>
        </p:nvSpPr>
        <p:spPr>
          <a:xfrm>
            <a:off x="3000364" y="214290"/>
            <a:ext cx="3214598"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pPr algn="l" rtl="0"/>
            <a:r>
              <a:rPr lang="en-US" dirty="0" smtClean="0">
                <a:latin typeface="Arial Black" pitchFamily="34" charset="0"/>
                <a:ea typeface="Times New Roman"/>
                <a:cs typeface="Times New Roman" pitchFamily="18" charset="0"/>
              </a:rPr>
              <a:t>Lecture &amp;  Presentation</a:t>
            </a:r>
          </a:p>
        </p:txBody>
      </p:sp>
      <p:sp>
        <p:nvSpPr>
          <p:cNvPr id="11" name="مستطيل 10"/>
          <p:cNvSpPr/>
          <p:nvPr/>
        </p:nvSpPr>
        <p:spPr>
          <a:xfrm>
            <a:off x="2857488" y="857232"/>
            <a:ext cx="3452356" cy="338554"/>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lgn="ctr"/>
            <a:r>
              <a:rPr lang="en-US" sz="1600" dirty="0" smtClean="0"/>
              <a:t>CHS382_2013  Top Exciting  - Why </a:t>
            </a:r>
            <a:endParaRPr lang="ar-SA" sz="1600" dirty="0"/>
          </a:p>
        </p:txBody>
      </p:sp>
      <p:pic>
        <p:nvPicPr>
          <p:cNvPr id="883714" name="Picture 2"/>
          <p:cNvPicPr>
            <a:picLocks noChangeAspect="1" noChangeArrowheads="1"/>
          </p:cNvPicPr>
          <p:nvPr/>
        </p:nvPicPr>
        <p:blipFill>
          <a:blip r:embed="rId3" cstate="print"/>
          <a:srcRect/>
          <a:stretch>
            <a:fillRect/>
          </a:stretch>
        </p:blipFill>
        <p:spPr bwMode="auto">
          <a:xfrm>
            <a:off x="1285853" y="1944494"/>
            <a:ext cx="3916388" cy="3056142"/>
          </a:xfrm>
          <a:prstGeom prst="rect">
            <a:avLst/>
          </a:prstGeom>
          <a:noFill/>
          <a:ln w="9525">
            <a:noFill/>
            <a:miter lim="800000"/>
            <a:headEnd/>
            <a:tailEnd/>
          </a:ln>
          <a:effectLst/>
        </p:spPr>
      </p:pic>
      <p:pic>
        <p:nvPicPr>
          <p:cNvPr id="883715" name="Picture 3"/>
          <p:cNvPicPr>
            <a:picLocks noChangeAspect="1" noChangeArrowheads="1"/>
          </p:cNvPicPr>
          <p:nvPr/>
        </p:nvPicPr>
        <p:blipFill>
          <a:blip r:embed="rId4" cstate="print"/>
          <a:srcRect/>
          <a:stretch>
            <a:fillRect/>
          </a:stretch>
        </p:blipFill>
        <p:spPr bwMode="auto">
          <a:xfrm>
            <a:off x="5572132" y="2000240"/>
            <a:ext cx="2621615" cy="2915320"/>
          </a:xfrm>
          <a:prstGeom prst="rect">
            <a:avLst/>
          </a:prstGeom>
          <a:noFill/>
          <a:ln w="9525">
            <a:noFill/>
            <a:miter lim="800000"/>
            <a:headEnd/>
            <a:tailEnd/>
          </a:ln>
          <a:effectLst/>
        </p:spPr>
      </p:pic>
      <p:sp>
        <p:nvSpPr>
          <p:cNvPr id="10" name="مستطيل 9"/>
          <p:cNvSpPr/>
          <p:nvPr/>
        </p:nvSpPr>
        <p:spPr>
          <a:xfrm>
            <a:off x="4286248" y="5131370"/>
            <a:ext cx="1082349" cy="369332"/>
          </a:xfrm>
          <a:prstGeom prst="rect">
            <a:avLst/>
          </a:prstGeom>
        </p:spPr>
        <p:txBody>
          <a:bodyPr wrap="none">
            <a:spAutoFit/>
          </a:bodyPr>
          <a:lstStyle/>
          <a:p>
            <a:pPr algn="ctr"/>
            <a:r>
              <a:rPr lang="en-US" dirty="0" smtClean="0"/>
              <a:t>First HE </a:t>
            </a:r>
          </a:p>
        </p:txBody>
      </p:sp>
    </p:spTree>
  </p:cSld>
  <p:clrMapOvr>
    <a:masterClrMapping/>
  </p:clrMapOvr>
  <p:transition>
    <p:push dir="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978C93D2-0CD3-44E6-B74B-98515F7048D2}" type="slidenum">
              <a:rPr lang="ar-SA" smtClean="0"/>
              <a:pPr>
                <a:defRPr/>
              </a:pPr>
              <a:t>88</a:t>
            </a:fld>
            <a:endParaRPr lang="en-US"/>
          </a:p>
        </p:txBody>
      </p:sp>
      <p:sp>
        <p:nvSpPr>
          <p:cNvPr id="7" name="مستطيل 6"/>
          <p:cNvSpPr/>
          <p:nvPr/>
        </p:nvSpPr>
        <p:spPr>
          <a:xfrm>
            <a:off x="2214546" y="214290"/>
            <a:ext cx="4561890"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b="1" dirty="0" smtClean="0"/>
              <a:t>BEHAVIOUR CHANGE - MODIFICATION </a:t>
            </a:r>
            <a:endParaRPr lang="ar-SA" dirty="0"/>
          </a:p>
        </p:txBody>
      </p:sp>
      <p:sp>
        <p:nvSpPr>
          <p:cNvPr id="8" name="مستطيل 7"/>
          <p:cNvSpPr/>
          <p:nvPr/>
        </p:nvSpPr>
        <p:spPr>
          <a:xfrm>
            <a:off x="642910" y="2214554"/>
            <a:ext cx="8143932" cy="403956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spcAft>
                <a:spcPct val="50000"/>
              </a:spcAft>
            </a:pPr>
            <a:r>
              <a:rPr lang="en-US" dirty="0" smtClean="0">
                <a:solidFill>
                  <a:schemeClr val="bg1"/>
                </a:solidFill>
              </a:rPr>
              <a:t>- Often used in intra-personal, cultural, social, national communication educational levels, and include techniques intended to help those in the target population experience a change in behavior systematic procedure for changing a behavior and process based on </a:t>
            </a:r>
            <a:r>
              <a:rPr lang="en-US" i="1" dirty="0" smtClean="0">
                <a:solidFill>
                  <a:schemeClr val="bg1"/>
                </a:solidFill>
              </a:rPr>
              <a:t>stimulus response theory</a:t>
            </a:r>
          </a:p>
          <a:p>
            <a:pPr algn="just" rtl="0">
              <a:spcAft>
                <a:spcPct val="50000"/>
              </a:spcAft>
            </a:pPr>
            <a:endParaRPr lang="en-US" dirty="0" smtClean="0">
              <a:solidFill>
                <a:schemeClr val="bg1"/>
              </a:solidFill>
            </a:endParaRPr>
          </a:p>
          <a:p>
            <a:pPr algn="just" rtl="0">
              <a:spcAft>
                <a:spcPct val="75000"/>
              </a:spcAft>
            </a:pPr>
            <a:r>
              <a:rPr lang="en-US" dirty="0" smtClean="0">
                <a:solidFill>
                  <a:schemeClr val="bg1"/>
                </a:solidFill>
              </a:rPr>
              <a:t>- Emphasis placed on a specific behavior that one might want to increase or decrease</a:t>
            </a:r>
          </a:p>
          <a:p>
            <a:pPr algn="just" rtl="0">
              <a:spcAft>
                <a:spcPct val="75000"/>
              </a:spcAft>
            </a:pPr>
            <a:endParaRPr lang="en-US" dirty="0" smtClean="0">
              <a:solidFill>
                <a:schemeClr val="bg1"/>
              </a:solidFill>
            </a:endParaRPr>
          </a:p>
          <a:p>
            <a:pPr algn="just" rtl="0">
              <a:spcAft>
                <a:spcPct val="75000"/>
              </a:spcAft>
            </a:pPr>
            <a:r>
              <a:rPr lang="en-US" dirty="0" smtClean="0">
                <a:solidFill>
                  <a:schemeClr val="bg1"/>
                </a:solidFill>
              </a:rPr>
              <a:t>- Particular attention given to changing the events that are antecedent or subsequent to the behavior that is to be modified</a:t>
            </a:r>
          </a:p>
          <a:p>
            <a:pPr algn="just" rtl="0">
              <a:spcAft>
                <a:spcPct val="50000"/>
              </a:spcAft>
            </a:pPr>
            <a:endParaRPr lang="en-US" dirty="0" smtClean="0">
              <a:solidFill>
                <a:schemeClr val="bg1"/>
              </a:solidFill>
            </a:endParaRPr>
          </a:p>
        </p:txBody>
      </p:sp>
      <p:sp>
        <p:nvSpPr>
          <p:cNvPr id="9" name="مستطيل 8"/>
          <p:cNvSpPr/>
          <p:nvPr/>
        </p:nvSpPr>
        <p:spPr>
          <a:xfrm>
            <a:off x="571472" y="720850"/>
            <a:ext cx="8215370" cy="113877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lgn="just" rtl="0">
              <a:spcBef>
                <a:spcPct val="20000"/>
              </a:spcBef>
            </a:pPr>
            <a:r>
              <a:rPr lang="en-US" sz="2000" i="1" dirty="0" smtClean="0">
                <a:latin typeface="Times New Roman" pitchFamily="18" charset="0"/>
              </a:rPr>
              <a:t>- Learning and unlearning of specific habits. </a:t>
            </a:r>
          </a:p>
          <a:p>
            <a:pPr lvl="0" algn="just" rtl="0">
              <a:spcBef>
                <a:spcPct val="20000"/>
              </a:spcBef>
              <a:buFontTx/>
              <a:buChar char="-"/>
            </a:pPr>
            <a:r>
              <a:rPr lang="en-US" sz="2000" i="1" dirty="0" smtClean="0">
                <a:latin typeface="Times New Roman" pitchFamily="18" charset="0"/>
              </a:rPr>
              <a:t>Stimulus-response learning. </a:t>
            </a:r>
          </a:p>
          <a:p>
            <a:pPr lvl="0" algn="just" rtl="0">
              <a:spcBef>
                <a:spcPct val="20000"/>
              </a:spcBef>
              <a:buFontTx/>
              <a:buChar char="-"/>
            </a:pPr>
            <a:r>
              <a:rPr lang="en-US" sz="2000" i="1" dirty="0" smtClean="0">
                <a:latin typeface="Times New Roman" pitchFamily="18" charset="0"/>
              </a:rPr>
              <a:t>Generally behavior specific, e.g. quit smoking phobia desensitization.</a:t>
            </a:r>
            <a:endParaRPr lang="en-GB" sz="2000" i="1" dirty="0" smtClean="0">
              <a:latin typeface="Times New Roman" pitchFamily="18" charset="0"/>
            </a:endParaRPr>
          </a:p>
        </p:txBody>
      </p:sp>
    </p:spTree>
  </p:cSld>
  <p:clrMapOvr>
    <a:masterClrMapping/>
  </p:clrMapOvr>
  <p:transition>
    <p:push dir="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quarter" idx="10"/>
          </p:nvPr>
        </p:nvSpPr>
        <p:spPr/>
        <p:txBody>
          <a:bodyPr/>
          <a:lstStyle/>
          <a:p>
            <a:pPr>
              <a:defRPr/>
            </a:pPr>
            <a:r>
              <a:rPr lang="ar-SA" smtClean="0"/>
              <a:t>JohaliMoHE2017</a:t>
            </a:r>
            <a:endParaRPr lang="en-US"/>
          </a:p>
        </p:txBody>
      </p:sp>
      <p:sp>
        <p:nvSpPr>
          <p:cNvPr id="5" name="عنصر نائب للتذييل 4"/>
          <p:cNvSpPr>
            <a:spLocks noGrp="1"/>
          </p:cNvSpPr>
          <p:nvPr>
            <p:ph type="ftr" sz="quarter" idx="11"/>
          </p:nvPr>
        </p:nvSpPr>
        <p:spPr/>
        <p:txBody>
          <a:bodyPr/>
          <a:lstStyle/>
          <a:p>
            <a:pPr>
              <a:defRPr/>
            </a:pPr>
            <a:r>
              <a:rPr lang="en-US" smtClean="0"/>
              <a:t>CHS385</a:t>
            </a:r>
            <a:endParaRPr lang="en-US"/>
          </a:p>
        </p:txBody>
      </p:sp>
      <p:sp>
        <p:nvSpPr>
          <p:cNvPr id="6" name="عنصر نائب لرقم الشريحة 5"/>
          <p:cNvSpPr>
            <a:spLocks noGrp="1"/>
          </p:cNvSpPr>
          <p:nvPr>
            <p:ph type="sldNum" sz="quarter" idx="12"/>
          </p:nvPr>
        </p:nvSpPr>
        <p:spPr/>
        <p:txBody>
          <a:bodyPr/>
          <a:lstStyle/>
          <a:p>
            <a:pPr>
              <a:defRPr/>
            </a:pPr>
            <a:fld id="{4013005B-426D-490E-AD72-B5C35446B9C3}" type="slidenum">
              <a:rPr lang="ar-SA"/>
              <a:pPr>
                <a:defRPr/>
              </a:pPr>
              <a:t>89</a:t>
            </a:fld>
            <a:endParaRPr lang="en-US"/>
          </a:p>
        </p:txBody>
      </p:sp>
      <p:sp>
        <p:nvSpPr>
          <p:cNvPr id="114690" name="Rectangle 2"/>
          <p:cNvSpPr>
            <a:spLocks noGrp="1" noRot="1" noChangeArrowheads="1"/>
          </p:cNvSpPr>
          <p:nvPr>
            <p:ph type="title"/>
          </p:nvPr>
        </p:nvSpPr>
        <p:spPr>
          <a:xfrm>
            <a:off x="2786050" y="928670"/>
            <a:ext cx="5832475" cy="342880"/>
          </a:xfrm>
        </p:spPr>
        <p:txBody>
          <a:bodyPr/>
          <a:lstStyle/>
          <a:p>
            <a:pPr algn="ctr" rtl="0" eaLnBrk="1" hangingPunct="1">
              <a:defRPr/>
            </a:pPr>
            <a:r>
              <a:rPr lang="en-US" sz="2000" b="0" dirty="0" smtClean="0"/>
              <a:t>M &amp; T</a:t>
            </a:r>
            <a:r>
              <a:rPr lang="en-US" sz="2000" dirty="0" smtClean="0"/>
              <a:t>  MAJOR METHODS</a:t>
            </a:r>
          </a:p>
        </p:txBody>
      </p:sp>
      <p:pic>
        <p:nvPicPr>
          <p:cNvPr id="84998" name="Picture 4" descr="HE Metho &amp; Techno 2"/>
          <p:cNvPicPr>
            <a:picLocks noGrp="1" noChangeAspect="1" noChangeArrowheads="1"/>
          </p:cNvPicPr>
          <p:nvPr>
            <p:ph type="body" idx="1"/>
          </p:nvPr>
        </p:nvPicPr>
        <p:blipFill>
          <a:blip r:embed="rId3" cstate="print"/>
          <a:srcRect t="9030"/>
          <a:stretch>
            <a:fillRect/>
          </a:stretch>
        </p:blipFill>
        <p:spPr>
          <a:xfrm>
            <a:off x="357158" y="941593"/>
            <a:ext cx="8514824" cy="5773555"/>
          </a:xfrm>
        </p:spPr>
      </p:pic>
      <p:sp>
        <p:nvSpPr>
          <p:cNvPr id="7" name="Rectangle 2"/>
          <p:cNvSpPr txBox="1">
            <a:spLocks noRot="1" noChangeArrowheads="1"/>
          </p:cNvSpPr>
          <p:nvPr/>
        </p:nvSpPr>
        <p:spPr bwMode="auto">
          <a:xfrm>
            <a:off x="571472" y="428628"/>
            <a:ext cx="8143932" cy="428604"/>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bodyPr>
          <a:lstStyle/>
          <a:p>
            <a:pPr lvl="0" algn="ctr" rtl="0">
              <a:defRPr/>
            </a:pPr>
            <a:r>
              <a:rPr lang="en-US" sz="1600" b="1" kern="0" dirty="0" smtClean="0">
                <a:solidFill>
                  <a:schemeClr val="tx1"/>
                </a:solidFill>
                <a:effectLst>
                  <a:outerShdw blurRad="38100" dist="38100" dir="2700000" algn="tl">
                    <a:srgbClr val="000000"/>
                  </a:outerShdw>
                </a:effectLst>
                <a:latin typeface="+mj-lt"/>
                <a:ea typeface="+mj-ea"/>
                <a:cs typeface="+mj-cs"/>
              </a:rPr>
              <a:t>METHODOLOGIES  </a:t>
            </a:r>
            <a:r>
              <a:rPr kumimoji="0" lang="en-US" sz="1600" i="1" u="none" strike="noStrike" kern="0" cap="none" spc="0" normalizeH="0" noProof="0" dirty="0" smtClean="0">
                <a:ln>
                  <a:noFill/>
                </a:ln>
                <a:solidFill>
                  <a:schemeClr val="tx1"/>
                </a:solidFill>
                <a:effectLst>
                  <a:outerShdw blurRad="38100" dist="38100" dir="2700000" algn="tl">
                    <a:srgbClr val="000000"/>
                  </a:outerShdw>
                </a:effectLst>
                <a:uLnTx/>
                <a:uFillTx/>
                <a:latin typeface="+mj-lt"/>
                <a:ea typeface="+mj-ea"/>
                <a:cs typeface="+mj-cs"/>
              </a:rPr>
              <a:t>MOST COMMOM </a:t>
            </a:r>
            <a:r>
              <a:rPr kumimoji="0" lang="en-US" sz="1600" i="1" u="none" strike="noStrike" kern="0" cap="none" spc="0" normalizeH="0" noProof="0" dirty="0" err="1" smtClean="0">
                <a:ln>
                  <a:noFill/>
                </a:ln>
                <a:solidFill>
                  <a:schemeClr val="tx1"/>
                </a:solidFill>
                <a:effectLst>
                  <a:outerShdw blurRad="38100" dist="38100" dir="2700000" algn="tl">
                    <a:srgbClr val="000000"/>
                  </a:outerShdw>
                </a:effectLst>
                <a:uLnTx/>
                <a:uFillTx/>
                <a:latin typeface="+mj-lt"/>
                <a:ea typeface="+mj-ea"/>
                <a:cs typeface="+mj-cs"/>
              </a:rPr>
              <a:t>MoHEs</a:t>
            </a:r>
            <a:r>
              <a:rPr kumimoji="0" lang="en-US" sz="1600" i="1" u="none" strike="noStrike" kern="0" cap="none" spc="0" normalizeH="0" noProof="0" dirty="0" smtClean="0">
                <a:ln>
                  <a:noFill/>
                </a:ln>
                <a:solidFill>
                  <a:schemeClr val="tx1"/>
                </a:solidFill>
                <a:effectLst>
                  <a:outerShdw blurRad="38100" dist="38100" dir="2700000" algn="tl">
                    <a:srgbClr val="000000"/>
                  </a:outerShdw>
                </a:effectLst>
                <a:uLnTx/>
                <a:uFillTx/>
                <a:latin typeface="+mj-lt"/>
                <a:ea typeface="+mj-ea"/>
                <a:cs typeface="+mj-cs"/>
              </a:rPr>
              <a:t> </a:t>
            </a:r>
            <a:endParaRPr kumimoji="0" lang="en-US" sz="1600" i="1"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j-lt"/>
              <a:ea typeface="+mj-ea"/>
              <a:cs typeface="+mj-cs"/>
            </a:endParaRPr>
          </a:p>
        </p:txBody>
      </p:sp>
      <p:sp>
        <p:nvSpPr>
          <p:cNvPr id="8" name="مستطيل 7"/>
          <p:cNvSpPr/>
          <p:nvPr/>
        </p:nvSpPr>
        <p:spPr>
          <a:xfrm>
            <a:off x="0" y="0"/>
            <a:ext cx="2005677"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b="1" kern="0" dirty="0" smtClean="0">
                <a:effectLst>
                  <a:outerShdw blurRad="38100" dist="38100" dir="2700000" algn="tl">
                    <a:srgbClr val="000000"/>
                  </a:outerShdw>
                </a:effectLst>
              </a:rPr>
              <a:t>Again Conclude </a:t>
            </a:r>
            <a:endParaRPr lang="ar-SA" dirty="0"/>
          </a:p>
        </p:txBody>
      </p:sp>
    </p:spTree>
  </p:cSld>
  <p:clrMapOvr>
    <a:masterClrMapping/>
  </p:clrMapOvr>
  <p:transition>
    <p:push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1"/>
          <p:cNvSpPr>
            <a:spLocks noGrp="1"/>
          </p:cNvSpPr>
          <p:nvPr>
            <p:ph type="title"/>
          </p:nvPr>
        </p:nvSpPr>
        <p:spPr>
          <a:xfrm>
            <a:off x="785786" y="1928802"/>
            <a:ext cx="7786742" cy="2143140"/>
          </a:xfrm>
        </p:spPr>
        <p:style>
          <a:lnRef idx="2">
            <a:schemeClr val="accent2"/>
          </a:lnRef>
          <a:fillRef idx="1">
            <a:schemeClr val="lt1"/>
          </a:fillRef>
          <a:effectRef idx="0">
            <a:schemeClr val="accent2"/>
          </a:effectRef>
          <a:fontRef idx="minor">
            <a:schemeClr val="dk1"/>
          </a:fontRef>
        </p:style>
        <p:txBody>
          <a:bodyPr>
            <a:normAutofit/>
          </a:bodyPr>
          <a:lstStyle/>
          <a:p>
            <a:pPr algn="ctr" rtl="0"/>
            <a:r>
              <a:rPr lang="en-US" sz="2800" dirty="0" smtClean="0">
                <a:latin typeface="Arial Black" pitchFamily="34" charset="0"/>
              </a:rPr>
              <a:t>Introductory </a:t>
            </a:r>
            <a:br>
              <a:rPr lang="en-US" sz="2800" dirty="0" smtClean="0">
                <a:latin typeface="Arial Black" pitchFamily="34" charset="0"/>
              </a:rPr>
            </a:br>
            <a:r>
              <a:rPr lang="en-US" sz="2800" dirty="0" smtClean="0">
                <a:latin typeface="Arial Black" pitchFamily="34" charset="0"/>
              </a:rPr>
              <a:t>Probing &amp; Define Terms  </a:t>
            </a:r>
            <a:endParaRPr lang="ar-SA" sz="2800" dirty="0"/>
          </a:p>
        </p:txBody>
      </p:sp>
      <p:sp>
        <p:nvSpPr>
          <p:cNvPr id="3" name="عنصر نائب للتاريخ 2"/>
          <p:cNvSpPr>
            <a:spLocks noGrp="1"/>
          </p:cNvSpPr>
          <p:nvPr>
            <p:ph type="dt" sz="half" idx="10"/>
          </p:nvPr>
        </p:nvSpPr>
        <p:spPr/>
        <p:txBody>
          <a:bodyPr/>
          <a:lstStyle/>
          <a:p>
            <a:pPr>
              <a:defRPr/>
            </a:pPr>
            <a:r>
              <a:rPr lang="ar-SA" smtClean="0"/>
              <a:t>JohaliMoHE2017</a:t>
            </a:r>
            <a:endParaRPr lang="en-US"/>
          </a:p>
        </p:txBody>
      </p:sp>
      <p:sp>
        <p:nvSpPr>
          <p:cNvPr id="5" name="عنصر نائب لرقم الشريحة 4"/>
          <p:cNvSpPr>
            <a:spLocks noGrp="1"/>
          </p:cNvSpPr>
          <p:nvPr>
            <p:ph type="sldNum" sz="quarter" idx="12"/>
          </p:nvPr>
        </p:nvSpPr>
        <p:spPr/>
        <p:txBody>
          <a:bodyPr/>
          <a:lstStyle/>
          <a:p>
            <a:pPr>
              <a:defRPr/>
            </a:pPr>
            <a:fld id="{978C93D2-0CD3-44E6-B74B-98515F7048D2}" type="slidenum">
              <a:rPr lang="ar-SA" smtClean="0"/>
              <a:pPr>
                <a:defRPr/>
              </a:pPr>
              <a:t>9</a:t>
            </a:fld>
            <a:endParaRPr lang="en-US"/>
          </a:p>
        </p:txBody>
      </p:sp>
      <p:sp>
        <p:nvSpPr>
          <p:cNvPr id="6" name="عنصر نائب للتذييل 5"/>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sld>
</file>

<file path=ppt/slides/slide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6738" name="Rectangle 2"/>
          <p:cNvSpPr>
            <a:spLocks noGrp="1" noRot="1" noChangeArrowheads="1"/>
          </p:cNvSpPr>
          <p:nvPr>
            <p:ph type="title" idx="4294967295"/>
          </p:nvPr>
        </p:nvSpPr>
        <p:spPr>
          <a:xfrm>
            <a:off x="71438" y="5929330"/>
            <a:ext cx="9001156" cy="357208"/>
          </a:xfrm>
        </p:spPr>
        <p:txBody>
          <a:bodyPr>
            <a:noAutofit/>
          </a:bodyPr>
          <a:lstStyle/>
          <a:p>
            <a:pPr algn="just" rtl="0" eaLnBrk="1" fontAlgn="auto" hangingPunct="1">
              <a:spcAft>
                <a:spcPts val="0"/>
              </a:spcAft>
              <a:defRPr/>
            </a:pPr>
            <a:r>
              <a:rPr lang="en-US" sz="1200" i="1" kern="1200" cap="all" dirty="0" smtClean="0">
                <a:effectLst>
                  <a:reflection blurRad="12700" stA="48000" endA="300" endPos="55000" dir="5400000" sy="-90000" algn="bl" rotWithShape="0"/>
                </a:effectLst>
                <a:latin typeface="Arial Black" pitchFamily="34" charset="0"/>
                <a:cs typeface="Times New Roman" pitchFamily="18" charset="0"/>
              </a:rPr>
              <a:t>M Types with Kinds of Learning; Status of Learners plus Advantages &amp; Disadvantages</a:t>
            </a:r>
          </a:p>
        </p:txBody>
      </p:sp>
      <p:sp>
        <p:nvSpPr>
          <p:cNvPr id="3076" name="عنصر نائب لرقم الشريحة 5"/>
          <p:cNvSpPr txBox="1">
            <a:spLocks noGrp="1"/>
          </p:cNvSpPr>
          <p:nvPr/>
        </p:nvSpPr>
        <p:spPr bwMode="auto">
          <a:xfrm>
            <a:off x="8229600" y="6473825"/>
            <a:ext cx="758825" cy="247650"/>
          </a:xfrm>
          <a:prstGeom prst="rect">
            <a:avLst/>
          </a:prstGeom>
          <a:noFill/>
          <a:ln w="9525">
            <a:noFill/>
            <a:miter lim="800000"/>
            <a:headEnd/>
            <a:tailEnd/>
          </a:ln>
        </p:spPr>
        <p:txBody>
          <a:bodyPr/>
          <a:lstStyle/>
          <a:p>
            <a:fld id="{C2354926-9108-4BB7-A806-91756C44FC41}" type="slidenum">
              <a:rPr lang="ar-SA" sz="1200">
                <a:solidFill>
                  <a:srgbClr val="86B300"/>
                </a:solidFill>
              </a:rPr>
              <a:pPr/>
              <a:t>90</a:t>
            </a:fld>
            <a:endParaRPr lang="en-US" sz="1200">
              <a:solidFill>
                <a:srgbClr val="86B300"/>
              </a:solidFill>
            </a:endParaRPr>
          </a:p>
        </p:txBody>
      </p:sp>
      <p:pic>
        <p:nvPicPr>
          <p:cNvPr id="3077" name="Picture 7" descr="HE M &amp; T T1"/>
          <p:cNvPicPr>
            <a:picLocks noChangeAspect="1" noChangeArrowheads="1"/>
          </p:cNvPicPr>
          <p:nvPr/>
        </p:nvPicPr>
        <p:blipFill>
          <a:blip r:embed="rId4" cstate="print"/>
          <a:srcRect t="6920" r="4643"/>
          <a:stretch>
            <a:fillRect/>
          </a:stretch>
        </p:blipFill>
        <p:spPr bwMode="auto">
          <a:xfrm>
            <a:off x="7970838" y="6426200"/>
            <a:ext cx="1065212" cy="431800"/>
          </a:xfrm>
          <a:prstGeom prst="rect">
            <a:avLst/>
          </a:prstGeom>
          <a:noFill/>
          <a:ln w="9525">
            <a:noFill/>
            <a:miter lim="800000"/>
            <a:headEnd/>
            <a:tailEnd/>
          </a:ln>
        </p:spPr>
      </p:pic>
      <p:sp>
        <p:nvSpPr>
          <p:cNvPr id="3078" name="Rectangle 8"/>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ar-SA">
              <a:solidFill>
                <a:srgbClr val="FFFFFF"/>
              </a:solidFill>
              <a:latin typeface="Franklin Gothic Book" pitchFamily="34" charset="0"/>
              <a:cs typeface="Tahoma" pitchFamily="34" charset="0"/>
            </a:endParaRPr>
          </a:p>
        </p:txBody>
      </p:sp>
      <p:graphicFrame>
        <p:nvGraphicFramePr>
          <p:cNvPr id="3074" name="Object 7"/>
          <p:cNvGraphicFramePr>
            <a:graphicFrameLocks noChangeAspect="1"/>
          </p:cNvGraphicFramePr>
          <p:nvPr/>
        </p:nvGraphicFramePr>
        <p:xfrm>
          <a:off x="36543" y="571480"/>
          <a:ext cx="8964613" cy="5780087"/>
        </p:xfrm>
        <a:graphic>
          <a:graphicData uri="http://schemas.openxmlformats.org/presentationml/2006/ole">
            <p:oleObj spid="_x0000_s97282" name="شريحة" r:id="rId5" imgW="2209695" imgH="1658126" progId="PowerPoint.Slide.12">
              <p:embed/>
            </p:oleObj>
          </a:graphicData>
        </a:graphic>
      </p:graphicFrame>
      <p:sp>
        <p:nvSpPr>
          <p:cNvPr id="9" name="عنصر نائب للتاريخ 8"/>
          <p:cNvSpPr>
            <a:spLocks noGrp="1"/>
          </p:cNvSpPr>
          <p:nvPr>
            <p:ph type="dt" sz="quarter" idx="10"/>
          </p:nvPr>
        </p:nvSpPr>
        <p:spPr>
          <a:xfrm>
            <a:off x="214282" y="6500834"/>
            <a:ext cx="1357290" cy="327047"/>
          </a:xfrm>
        </p:spPr>
        <p:txBody>
          <a:bodyPr/>
          <a:lstStyle/>
          <a:p>
            <a:pPr>
              <a:defRPr/>
            </a:pPr>
            <a:r>
              <a:rPr lang="ar-SA" smtClean="0"/>
              <a:t>JohaliMoHE2017</a:t>
            </a:r>
            <a:endParaRPr lang="en-US" dirty="0"/>
          </a:p>
        </p:txBody>
      </p:sp>
      <p:sp>
        <p:nvSpPr>
          <p:cNvPr id="10" name="عنصر نائب لرقم الشريحة 9"/>
          <p:cNvSpPr>
            <a:spLocks noGrp="1"/>
          </p:cNvSpPr>
          <p:nvPr>
            <p:ph type="sldNum" sz="quarter" idx="12"/>
          </p:nvPr>
        </p:nvSpPr>
        <p:spPr/>
        <p:txBody>
          <a:bodyPr/>
          <a:lstStyle/>
          <a:p>
            <a:pPr>
              <a:defRPr/>
            </a:pPr>
            <a:fld id="{A38C24DA-FD4C-469F-A9ED-916A9248102F}" type="slidenum">
              <a:rPr lang="ar-SA" smtClean="0"/>
              <a:pPr>
                <a:defRPr/>
              </a:pPr>
              <a:t>90</a:t>
            </a:fld>
            <a:endParaRPr lang="en-US"/>
          </a:p>
        </p:txBody>
      </p:sp>
      <p:sp>
        <p:nvSpPr>
          <p:cNvPr id="11" name="عنصر نائب للتذييل 10"/>
          <p:cNvSpPr>
            <a:spLocks noGrp="1"/>
          </p:cNvSpPr>
          <p:nvPr>
            <p:ph type="ftr" sz="quarter" idx="11"/>
          </p:nvPr>
        </p:nvSpPr>
        <p:spPr>
          <a:xfrm>
            <a:off x="3429000" y="6530977"/>
            <a:ext cx="2895600" cy="327047"/>
          </a:xfrm>
        </p:spPr>
        <p:txBody>
          <a:bodyPr/>
          <a:lstStyle/>
          <a:p>
            <a:pPr>
              <a:defRPr/>
            </a:pPr>
            <a:r>
              <a:rPr lang="en-US" smtClean="0"/>
              <a:t>CHS385</a:t>
            </a:r>
            <a:endParaRPr lang="en-US" dirty="0"/>
          </a:p>
        </p:txBody>
      </p:sp>
      <p:sp>
        <p:nvSpPr>
          <p:cNvPr id="13" name="Rectangle 2"/>
          <p:cNvSpPr txBox="1">
            <a:spLocks noRot="1" noChangeArrowheads="1"/>
          </p:cNvSpPr>
          <p:nvPr/>
        </p:nvSpPr>
        <p:spPr bwMode="auto">
          <a:xfrm>
            <a:off x="571472" y="142852"/>
            <a:ext cx="8143932" cy="357190"/>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ar-SA" sz="1600" i="0" u="none" strike="noStrike" kern="0" cap="none" spc="0" normalizeH="0" baseline="0" noProof="0" dirty="0" smtClean="0">
                <a:ln>
                  <a:noFill/>
                </a:ln>
                <a:solidFill>
                  <a:schemeClr val="tx1"/>
                </a:solidFill>
                <a:uLnTx/>
                <a:uFillTx/>
                <a:latin typeface="+mj-lt"/>
                <a:ea typeface="+mj-ea"/>
                <a:cs typeface="+mj-cs"/>
              </a:rPr>
              <a:t> </a:t>
            </a:r>
            <a:r>
              <a:rPr kumimoji="0" lang="en-US" sz="1600" i="0" u="none" strike="noStrike" kern="0" cap="none" spc="0" normalizeH="0" baseline="0" noProof="0" dirty="0" smtClean="0">
                <a:ln>
                  <a:noFill/>
                </a:ln>
                <a:solidFill>
                  <a:schemeClr val="tx1"/>
                </a:solidFill>
                <a:uLnTx/>
                <a:uFillTx/>
                <a:latin typeface="+mj-lt"/>
                <a:ea typeface="+mj-ea"/>
                <a:cs typeface="+mj-cs"/>
              </a:rPr>
              <a:t>METHODOLOGY</a:t>
            </a:r>
            <a:r>
              <a:rPr kumimoji="0" lang="en-US" sz="1600" i="0" u="none" strike="noStrike" kern="0" cap="none" spc="0" normalizeH="0" noProof="0" dirty="0" smtClean="0">
                <a:ln>
                  <a:noFill/>
                </a:ln>
                <a:solidFill>
                  <a:schemeClr val="tx1"/>
                </a:solidFill>
                <a:uLnTx/>
                <a:uFillTx/>
                <a:latin typeface="+mj-lt"/>
                <a:ea typeface="+mj-ea"/>
                <a:cs typeface="+mj-cs"/>
              </a:rPr>
              <a:t> – THE MOST COMMOM  CAP BASEDE </a:t>
            </a:r>
            <a:endParaRPr kumimoji="0" lang="en-US" sz="1600" i="0" u="none" strike="noStrike" kern="0" cap="none" spc="0" normalizeH="0" baseline="0" noProof="0" dirty="0" smtClean="0">
              <a:ln>
                <a:noFill/>
              </a:ln>
              <a:solidFill>
                <a:schemeClr val="tx1"/>
              </a:solidFill>
              <a:uLnTx/>
              <a:uFillTx/>
              <a:latin typeface="+mj-lt"/>
              <a:ea typeface="+mj-ea"/>
              <a:cs typeface="+mj-cs"/>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iterate type="lt">
                                    <p:tmPct val="10000"/>
                                  </p:iterate>
                                  <p:childTnLst>
                                    <p:set>
                                      <p:cBhvr>
                                        <p:cTn id="6" dur="1" fill="hold">
                                          <p:stCondLst>
                                            <p:cond delay="0"/>
                                          </p:stCondLst>
                                        </p:cTn>
                                        <p:tgtEl>
                                          <p:spTgt spid="116738"/>
                                        </p:tgtEl>
                                        <p:attrNameLst>
                                          <p:attrName>style.visibility</p:attrName>
                                        </p:attrNameLst>
                                      </p:cBhvr>
                                      <p:to>
                                        <p:strVal val="visible"/>
                                      </p:to>
                                    </p:set>
                                    <p:anim calcmode="lin" valueType="num">
                                      <p:cBhvr additive="base">
                                        <p:cTn id="7" dur="800" fill="hold">
                                          <p:stCondLst>
                                            <p:cond delay="0"/>
                                          </p:stCondLst>
                                        </p:cTn>
                                        <p:tgtEl>
                                          <p:spTgt spid="116738"/>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1167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1068412" y="71414"/>
            <a:ext cx="6932612" cy="352424"/>
          </a:xfrm>
        </p:spPr>
        <p:style>
          <a:lnRef idx="1">
            <a:schemeClr val="dk1"/>
          </a:lnRef>
          <a:fillRef idx="3">
            <a:schemeClr val="dk1"/>
          </a:fillRef>
          <a:effectRef idx="2">
            <a:schemeClr val="dk1"/>
          </a:effectRef>
          <a:fontRef idx="minor">
            <a:schemeClr val="lt1"/>
          </a:fontRef>
        </p:style>
        <p:txBody>
          <a:bodyPr>
            <a:normAutofit fontScale="90000"/>
          </a:bodyPr>
          <a:lstStyle/>
          <a:p>
            <a:pPr algn="ctr" eaLnBrk="1" fontAlgn="auto" hangingPunct="1">
              <a:spcAft>
                <a:spcPts val="0"/>
              </a:spcAft>
              <a:defRPr/>
            </a:pPr>
            <a:r>
              <a:rPr lang="en-US" sz="1600" kern="1200" cap="all" dirty="0" smtClean="0">
                <a:effectLst>
                  <a:reflection blurRad="12700" stA="48000" endA="300" endPos="55000" dir="5400000" sy="-90000" algn="bl" rotWithShape="0"/>
                </a:effectLst>
              </a:rPr>
              <a:t>Health Problem and Behavior Based Characters  </a:t>
            </a:r>
            <a:br>
              <a:rPr lang="en-US" sz="1600" kern="1200" cap="all" dirty="0" smtClean="0">
                <a:effectLst>
                  <a:reflection blurRad="12700" stA="48000" endA="300" endPos="55000" dir="5400000" sy="-90000" algn="bl" rotWithShape="0"/>
                </a:effectLst>
              </a:rPr>
            </a:br>
            <a:r>
              <a:rPr lang="en-US" sz="1600" kern="1200" cap="all" dirty="0" smtClean="0">
                <a:effectLst>
                  <a:reflection blurRad="12700" stA="48000" endA="300" endPos="55000" dir="5400000" sy="-90000" algn="bl" rotWithShape="0"/>
                </a:effectLst>
              </a:rPr>
              <a:t>M &amp; T  Relation to Objectives &amp; Complexity </a:t>
            </a:r>
            <a:endParaRPr lang="ar-SA" sz="1600" kern="1200" cap="all" dirty="0" smtClean="0">
              <a:effectLst>
                <a:reflection blurRad="12700" stA="48000" endA="300" endPos="55000" dir="5400000" sy="-90000" algn="bl" rotWithShape="0"/>
              </a:effectLst>
            </a:endParaRPr>
          </a:p>
        </p:txBody>
      </p:sp>
      <p:graphicFrame>
        <p:nvGraphicFramePr>
          <p:cNvPr id="4" name="Group 412"/>
          <p:cNvGraphicFramePr>
            <a:graphicFrameLocks noGrp="1"/>
          </p:cNvGraphicFramePr>
          <p:nvPr/>
        </p:nvGraphicFramePr>
        <p:xfrm>
          <a:off x="71406" y="571480"/>
          <a:ext cx="8964612" cy="6085513"/>
        </p:xfrm>
        <a:graphic>
          <a:graphicData uri="http://schemas.openxmlformats.org/drawingml/2006/table">
            <a:tbl>
              <a:tblPr rtl="1"/>
              <a:tblGrid>
                <a:gridCol w="735012"/>
                <a:gridCol w="735013"/>
                <a:gridCol w="735012"/>
                <a:gridCol w="735013"/>
                <a:gridCol w="735012"/>
                <a:gridCol w="735013"/>
                <a:gridCol w="554037"/>
                <a:gridCol w="714375"/>
                <a:gridCol w="642938"/>
                <a:gridCol w="642937"/>
                <a:gridCol w="1000125"/>
                <a:gridCol w="1000125"/>
              </a:tblGrid>
              <a:tr h="330200">
                <a:tc gridSpan="10">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ar-SA" sz="1400" b="1" i="0" u="none" strike="noStrike" cap="none" normalizeH="0" baseline="0" dirty="0" smtClean="0">
                          <a:ln>
                            <a:noFill/>
                          </a:ln>
                          <a:solidFill>
                            <a:schemeClr val="tx1"/>
                          </a:solidFill>
                          <a:effectLst/>
                          <a:latin typeface="Bernard MT Condensed" pitchFamily="18" charset="0"/>
                          <a:cs typeface="Arial" pitchFamily="34" charset="0"/>
                        </a:rPr>
                        <a:t> </a:t>
                      </a:r>
                      <a:r>
                        <a:rPr kumimoji="0" lang="en-US" sz="1400" b="0" i="0" u="none" strike="noStrike" cap="none" normalizeH="0" baseline="0" dirty="0" smtClean="0">
                          <a:ln>
                            <a:noFill/>
                          </a:ln>
                          <a:solidFill>
                            <a:schemeClr val="tx1"/>
                          </a:solidFill>
                          <a:effectLst/>
                          <a:latin typeface="Bernard MT Condensed" pitchFamily="18" charset="0"/>
                          <a:cs typeface="Arial" pitchFamily="34" charset="0"/>
                        </a:rPr>
                        <a:t>  HEMLT Strategies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row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Arial" pitchFamily="34" charset="0"/>
                        </a:rPr>
                        <a:t>Prevalent category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a:tcPr>
                </a:tc>
                <a:tc row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Arial" pitchFamily="34" charset="0"/>
                        </a:rPr>
                        <a:t>Diagnostic Criterion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a:tcPr>
                </a:tc>
              </a:tr>
              <a:tr h="69056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ernard MT Condensed" pitchFamily="18" charset="0"/>
                          <a:cs typeface="Arial" pitchFamily="34" charset="0"/>
                        </a:rPr>
                        <a:t>Behavior modification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ernard MT Condensed" pitchFamily="18" charset="0"/>
                          <a:cs typeface="Arial" pitchFamily="34" charset="0"/>
                        </a:rPr>
                        <a:t>Modeling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ernard MT Condensed" pitchFamily="18" charset="0"/>
                          <a:cs typeface="Arial" pitchFamily="34" charset="0"/>
                        </a:rPr>
                        <a:t>Peer-group discussion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ernard MT Condensed" pitchFamily="18" charset="0"/>
                          <a:cs typeface="Arial" pitchFamily="34" charset="0"/>
                        </a:rPr>
                        <a:t>Simulations and games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Arial" pitchFamily="34" charset="0"/>
                        </a:rPr>
                        <a:t>Inquiry</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Arial" pitchFamily="34" charset="0"/>
                        </a:rPr>
                        <a:t>Learning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ernard MT Condensed" pitchFamily="18" charset="0"/>
                          <a:cs typeface="Arial" pitchFamily="34" charset="0"/>
                        </a:rPr>
                        <a:t>Programmed Learning \ ETV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ernard MT Condensed" pitchFamily="18" charset="0"/>
                          <a:cs typeface="Arial" pitchFamily="34" charset="0"/>
                        </a:rPr>
                        <a:t>Mass media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ernard MT Condensed" pitchFamily="18" charset="0"/>
                          <a:cs typeface="Arial" pitchFamily="34" charset="0"/>
                        </a:rPr>
                        <a:t>Individual instruction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ernard MT Condensed" pitchFamily="18" charset="0"/>
                          <a:cs typeface="Arial" pitchFamily="34" charset="0"/>
                        </a:rPr>
                        <a:t>Lecture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Arial" pitchFamily="34" charset="0"/>
                        </a:rPr>
                        <a:t>Audiovisual aids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vMerge="1">
                  <a:txBody>
                    <a:bodyPr/>
                    <a:lstStyle/>
                    <a:p>
                      <a:pPr rtl="1"/>
                      <a:endParaRPr lang="ar-SA"/>
                    </a:p>
                  </a:txBody>
                  <a:tcPr/>
                </a:tc>
              </a:tr>
              <a:tr h="343207">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Cognitive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Desired Educational Outcomes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92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dirty="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ernard MT Condensed" pitchFamily="18" charset="0"/>
                          <a:cs typeface="Times New Roman" pitchFamily="18" charset="0"/>
                        </a:rPr>
                        <a:t>Affect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35083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ernard MT Condensed" pitchFamily="18" charset="0"/>
                          <a:cs typeface="Times New Roman" pitchFamily="18" charset="0"/>
                        </a:rPr>
                        <a:t>Psycho.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300044">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dirty="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dirty="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dirty="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dirty="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Simple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HI Complexity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8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dirty="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Complex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2698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ernard MT Condensed" pitchFamily="18" charset="0"/>
                          <a:cs typeface="Times New Roman" pitchFamily="18" charset="0"/>
                        </a:rPr>
                        <a:t>Simple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HB Complexity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Complex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2698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ernard MT Condensed" pitchFamily="18" charset="0"/>
                          <a:cs typeface="Times New Roman" pitchFamily="18" charset="0"/>
                        </a:rPr>
                        <a:t>Short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HB Duration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dirty="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Long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292100">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ernard MT Condensed" pitchFamily="18" charset="0"/>
                          <a:cs typeface="Times New Roman" pitchFamily="18" charset="0"/>
                        </a:rPr>
                        <a:t>Infrequent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HB Frequency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21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Frequent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2698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ernard MT Condensed" pitchFamily="18" charset="0"/>
                          <a:cs typeface="Times New Roman" pitchFamily="18" charset="0"/>
                        </a:rPr>
                        <a:t>Rare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HB Extent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Widespread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26987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Bernard MT Condensed" pitchFamily="18" charset="0"/>
                          <a:cs typeface="Times New Roman" pitchFamily="18" charset="0"/>
                        </a:rPr>
                        <a:t>Additive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HB Nature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433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Bernard MT Condensed"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dirty="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dirty="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ar-SA" sz="1400" b="1" i="0" u="none" strike="noStrike" cap="none" normalizeH="0" baseline="0" smtClean="0">
                        <a:ln>
                          <a:noFill/>
                        </a:ln>
                        <a:solidFill>
                          <a:schemeClr val="tx1"/>
                        </a:solidFill>
                        <a:effectLst/>
                        <a:latin typeface="Bernard MT Condensed"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Bernard MT Condensed" pitchFamily="18" charset="0"/>
                          <a:cs typeface="Times New Roman" pitchFamily="18" charset="0"/>
                        </a:rPr>
                        <a:t>Substantive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bl>
          </a:graphicData>
        </a:graphic>
      </p:graphicFrame>
      <p:sp>
        <p:nvSpPr>
          <p:cNvPr id="7" name="عنصر نائب للتاريخ 6"/>
          <p:cNvSpPr>
            <a:spLocks noGrp="1"/>
          </p:cNvSpPr>
          <p:nvPr>
            <p:ph type="dt" sz="quarter" idx="10"/>
          </p:nvPr>
        </p:nvSpPr>
        <p:spPr/>
        <p:txBody>
          <a:bodyPr/>
          <a:lstStyle/>
          <a:p>
            <a:pPr>
              <a:defRPr/>
            </a:pPr>
            <a:r>
              <a:rPr lang="ar-SA" smtClean="0"/>
              <a:t>JohaliMoHE2017</a:t>
            </a:r>
            <a:endParaRPr lang="en-US"/>
          </a:p>
        </p:txBody>
      </p:sp>
      <p:sp>
        <p:nvSpPr>
          <p:cNvPr id="8" name="عنصر نائب لرقم الشريحة 7"/>
          <p:cNvSpPr>
            <a:spLocks noGrp="1"/>
          </p:cNvSpPr>
          <p:nvPr>
            <p:ph type="sldNum" sz="quarter" idx="12"/>
          </p:nvPr>
        </p:nvSpPr>
        <p:spPr/>
        <p:txBody>
          <a:bodyPr/>
          <a:lstStyle/>
          <a:p>
            <a:pPr>
              <a:defRPr/>
            </a:pPr>
            <a:fld id="{AE3B014B-2470-421F-86A1-E70A1E35FA89}" type="slidenum">
              <a:rPr lang="ar-SA" smtClean="0"/>
              <a:pPr>
                <a:defRPr/>
              </a:pPr>
              <a:t>91</a:t>
            </a:fld>
            <a:endParaRPr lang="en-US"/>
          </a:p>
        </p:txBody>
      </p:sp>
      <p:sp>
        <p:nvSpPr>
          <p:cNvPr id="9" name="عنصر نائب للتذييل 8"/>
          <p:cNvSpPr>
            <a:spLocks noGrp="1"/>
          </p:cNvSpPr>
          <p:nvPr>
            <p:ph type="ftr" sz="quarter" idx="11"/>
          </p:nvPr>
        </p:nvSpPr>
        <p:spPr>
          <a:xfrm>
            <a:off x="3429000" y="6500834"/>
            <a:ext cx="2895600" cy="333374"/>
          </a:xfrm>
        </p:spPr>
        <p:txBody>
          <a:bodyPr/>
          <a:lstStyle/>
          <a:p>
            <a:pPr>
              <a:defRPr/>
            </a:pPr>
            <a:r>
              <a:rPr lang="en-US" smtClean="0"/>
              <a:t>CHS385</a:t>
            </a:r>
            <a:endParaRPr lang="en-US" dirty="0"/>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iterate type="lt">
                                    <p:tmPct val="10000"/>
                                  </p:iterate>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800" fill="hold">
                                          <p:stCondLst>
                                            <p:cond delay="0"/>
                                          </p:stCondLst>
                                        </p:cTn>
                                        <p:tgtEl>
                                          <p:spTgt spid="8194"/>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819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80" name="Group 412"/>
          <p:cNvGraphicFramePr>
            <a:graphicFrameLocks noGrp="1"/>
          </p:cNvGraphicFramePr>
          <p:nvPr/>
        </p:nvGraphicFramePr>
        <p:xfrm>
          <a:off x="-2250" y="476250"/>
          <a:ext cx="9289158" cy="6095049"/>
        </p:xfrm>
        <a:graphic>
          <a:graphicData uri="http://schemas.openxmlformats.org/drawingml/2006/table">
            <a:tbl>
              <a:tblPr rtl="1"/>
              <a:tblGrid>
                <a:gridCol w="774097"/>
                <a:gridCol w="774096"/>
                <a:gridCol w="774097"/>
                <a:gridCol w="774096"/>
                <a:gridCol w="774097"/>
                <a:gridCol w="774096"/>
                <a:gridCol w="774097"/>
                <a:gridCol w="774096"/>
                <a:gridCol w="652047"/>
                <a:gridCol w="715579"/>
                <a:gridCol w="954664"/>
                <a:gridCol w="774096"/>
              </a:tblGrid>
              <a:tr h="358775">
                <a:tc gridSpan="10">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Bauhaus 93" pitchFamily="82" charset="0"/>
                          <a:cs typeface="Times New Roman" pitchFamily="18" charset="0"/>
                        </a:rPr>
                        <a:t>HEMLT  Strategies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rowSpan="2">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Bauhaus 93" pitchFamily="82" charset="0"/>
                          <a:cs typeface="Times New Roman" pitchFamily="18" charset="0"/>
                        </a:rPr>
                        <a:t>Prevalent category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Bauhaus 93" pitchFamily="82" charset="0"/>
                          <a:cs typeface="Times New Roman" pitchFamily="18" charset="0"/>
                        </a:rPr>
                        <a:t>Diagnostic Criterion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0888">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Behavior modification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Modeling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Peer-group discussion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Simulations and games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Inquiry</a:t>
                      </a:r>
                    </a:p>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Learning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Programed Learning \ TV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Mass media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Individual instruction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Lecture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Audiovisual aids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vMerge="1">
                  <a:txBody>
                    <a:bodyPr/>
                    <a:lstStyle/>
                    <a:p>
                      <a:pPr rtl="1"/>
                      <a:endParaRPr lang="ar-SA"/>
                    </a:p>
                  </a:txBody>
                  <a:tcPr/>
                </a:tc>
              </a:tr>
              <a:tr h="747713">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Infants and preschool children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4">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Age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6588">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Primary school children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525463">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Secondary school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376238">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Adults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554038">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Weak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Believes HBM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2600">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Moderate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415925">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Strong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r>
              <a:tr h="882650">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Bauhaus 93" pitchFamily="82"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20000"/>
                        </a:spcBef>
                        <a:spcAft>
                          <a:spcPct val="0"/>
                        </a:spcAft>
                        <a:buClrTx/>
                        <a:buSzTx/>
                        <a:buFontTx/>
                        <a:buNone/>
                        <a:tabLst/>
                      </a:pPr>
                      <a:endParaRPr kumimoji="0" lang="ar-SA" sz="1200" b="0" i="0" u="none" strike="noStrike" cap="none" normalizeH="0" baseline="0" dirty="0" smtClean="0">
                        <a:ln>
                          <a:noFill/>
                        </a:ln>
                        <a:solidFill>
                          <a:schemeClr val="tx1"/>
                        </a:solidFill>
                        <a:effectLst/>
                        <a:latin typeface="Bauhaus 93" pitchFamily="82"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High intermediate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Socioeconomic statue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8195" name="Rectangle 367"/>
          <p:cNvSpPr>
            <a:spLocks noChangeArrowheads="1"/>
          </p:cNvSpPr>
          <p:nvPr/>
        </p:nvSpPr>
        <p:spPr bwMode="auto">
          <a:xfrm>
            <a:off x="144463" y="44450"/>
            <a:ext cx="8820150" cy="338554"/>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square">
            <a:spAutoFit/>
          </a:bodyPr>
          <a:lstStyle/>
          <a:p>
            <a:pPr algn="ctr" rtl="0">
              <a:spcBef>
                <a:spcPct val="20000"/>
              </a:spcBef>
            </a:pPr>
            <a:r>
              <a:rPr lang="en-US" sz="1600" b="1" dirty="0">
                <a:solidFill>
                  <a:srgbClr val="0070C0"/>
                </a:solidFill>
                <a:latin typeface="Arial Black" pitchFamily="34" charset="0"/>
                <a:cs typeface="Tahoma" pitchFamily="34" charset="0"/>
              </a:rPr>
              <a:t>Recommended </a:t>
            </a:r>
            <a:r>
              <a:rPr lang="en-US" sz="1600" b="1" dirty="0" smtClean="0">
                <a:solidFill>
                  <a:srgbClr val="0070C0"/>
                </a:solidFill>
                <a:latin typeface="Arial Black" pitchFamily="34" charset="0"/>
                <a:cs typeface="Tahoma" pitchFamily="34" charset="0"/>
              </a:rPr>
              <a:t>HEM </a:t>
            </a:r>
            <a:r>
              <a:rPr lang="en-US" sz="1600" b="1" dirty="0">
                <a:solidFill>
                  <a:srgbClr val="0070C0"/>
                </a:solidFill>
                <a:latin typeface="Arial Black" pitchFamily="34" charset="0"/>
                <a:cs typeface="Tahoma" pitchFamily="34" charset="0"/>
              </a:rPr>
              <a:t>Strategies To Age; Believe &amp; Socioeconomic Status   </a:t>
            </a:r>
          </a:p>
        </p:txBody>
      </p:sp>
      <p:sp>
        <p:nvSpPr>
          <p:cNvPr id="6" name="عنصر نائب للتاريخ 5"/>
          <p:cNvSpPr>
            <a:spLocks noGrp="1"/>
          </p:cNvSpPr>
          <p:nvPr>
            <p:ph type="dt" sz="quarter" idx="10"/>
          </p:nvPr>
        </p:nvSpPr>
        <p:spPr/>
        <p:txBody>
          <a:bodyPr/>
          <a:lstStyle/>
          <a:p>
            <a:pPr>
              <a:defRPr/>
            </a:pPr>
            <a:r>
              <a:rPr lang="ar-SA" smtClean="0"/>
              <a:t>JohaliMoHE2017</a:t>
            </a:r>
            <a:endParaRPr lang="en-US"/>
          </a:p>
        </p:txBody>
      </p:sp>
      <p:sp>
        <p:nvSpPr>
          <p:cNvPr id="7" name="عنصر نائب لرقم الشريحة 6"/>
          <p:cNvSpPr>
            <a:spLocks noGrp="1"/>
          </p:cNvSpPr>
          <p:nvPr>
            <p:ph type="sldNum" sz="quarter" idx="12"/>
          </p:nvPr>
        </p:nvSpPr>
        <p:spPr/>
        <p:txBody>
          <a:bodyPr/>
          <a:lstStyle/>
          <a:p>
            <a:pPr>
              <a:defRPr/>
            </a:pPr>
            <a:fld id="{678CE519-AC03-41B4-BC03-58549FE4A561}" type="slidenum">
              <a:rPr lang="ar-SA" smtClean="0"/>
              <a:pPr>
                <a:defRPr/>
              </a:pPr>
              <a:t>92</a:t>
            </a:fld>
            <a:endParaRPr lang="en-US"/>
          </a:p>
        </p:txBody>
      </p:sp>
      <p:sp>
        <p:nvSpPr>
          <p:cNvPr id="8" name="عنصر نائب للتذييل 7"/>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203"/>
          <p:cNvGraphicFramePr>
            <a:graphicFrameLocks noGrp="1"/>
          </p:cNvGraphicFramePr>
          <p:nvPr>
            <p:ph idx="4294967295"/>
          </p:nvPr>
        </p:nvGraphicFramePr>
        <p:xfrm>
          <a:off x="287587" y="692150"/>
          <a:ext cx="8461126" cy="5491094"/>
        </p:xfrm>
        <a:graphic>
          <a:graphicData uri="http://schemas.openxmlformats.org/drawingml/2006/table">
            <a:tbl>
              <a:tblPr rtl="1"/>
              <a:tblGrid>
                <a:gridCol w="2035281"/>
                <a:gridCol w="3116618"/>
                <a:gridCol w="2039882"/>
                <a:gridCol w="1269345"/>
              </a:tblGrid>
              <a:tr h="401638">
                <a:tc>
                  <a:txBody>
                    <a:bodyPr/>
                    <a:lstStyle/>
                    <a:p>
                      <a:pPr marL="0" marR="0" lvl="0" indent="0" algn="ctr" defTabSz="914400" rtl="1" eaLnBrk="0" fontAlgn="base" latinLnBrk="0" hangingPunct="0">
                        <a:lnSpc>
                          <a:spcPct val="100000"/>
                        </a:lnSpc>
                        <a:spcBef>
                          <a:spcPct val="20000"/>
                        </a:spcBef>
                        <a:spcAft>
                          <a:spcPct val="0"/>
                        </a:spcAft>
                        <a:buClrTx/>
                        <a:buSzTx/>
                        <a:buFontTx/>
                        <a:buNone/>
                        <a:tabLst>
                          <a:tab pos="182563" algn="l"/>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Examples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Disadvantages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Advantages</a:t>
                      </a:r>
                      <a:endParaRPr kumimoji="0" lang="en-US" sz="2800" b="1"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Techniques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20832">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 With high – school students , cases of drug dependency can be viewed and used as basis for discussion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r>
                        <a:rPr kumimoji="0" lang="en-US" sz="1000" b="1" i="0" u="none" strike="noStrike" cap="none" normalizeH="0" baseline="0" smtClean="0">
                          <a:ln>
                            <a:noFill/>
                          </a:ln>
                          <a:solidFill>
                            <a:schemeClr val="tx1"/>
                          </a:solidFill>
                          <a:effectLst/>
                          <a:latin typeface="Arial" pitchFamily="34" charset="0"/>
                          <a:cs typeface="Arial" pitchFamily="34" charset="0"/>
                        </a:rPr>
                        <a:t>Need careful selection and previewing</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000" b="0" i="0" u="none" strike="noStrike" cap="none" normalizeH="0" baseline="0" smtClean="0">
                          <a:ln>
                            <a:noFill/>
                          </a:ln>
                          <a:solidFill>
                            <a:schemeClr val="tx1"/>
                          </a:solidFill>
                          <a:effectLst/>
                          <a:latin typeface="Arial" pitchFamily="34" charset="0"/>
                          <a:cs typeface="Arial" pitchFamily="34" charset="0"/>
                        </a:rPr>
                        <a:t> Need meaningful introduction and follow – up discussion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000" b="0" i="0" u="none" strike="noStrike" cap="none" normalizeH="0" baseline="0" smtClean="0">
                          <a:ln>
                            <a:noFill/>
                          </a:ln>
                          <a:solidFill>
                            <a:schemeClr val="tx1"/>
                          </a:solidFill>
                          <a:effectLst/>
                          <a:latin typeface="Arial" pitchFamily="34" charset="0"/>
                          <a:cs typeface="Arial" pitchFamily="34" charset="0"/>
                        </a:rPr>
                        <a:t> costly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000" b="0" i="0" u="none" strike="noStrike" cap="none" normalizeH="0" baseline="0" smtClean="0">
                          <a:ln>
                            <a:noFill/>
                          </a:ln>
                          <a:solidFill>
                            <a:schemeClr val="tx1"/>
                          </a:solidFill>
                          <a:effectLst/>
                          <a:latin typeface="Arial" pitchFamily="34" charset="0"/>
                          <a:cs typeface="Arial" pitchFamily="34" charset="0"/>
                        </a:rPr>
                        <a:t> Electricity required</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000" b="0" i="0" u="none" strike="noStrike" cap="none" normalizeH="0" baseline="0" smtClean="0">
                          <a:ln>
                            <a:noFill/>
                          </a:ln>
                          <a:solidFill>
                            <a:schemeClr val="tx1"/>
                          </a:solidFill>
                          <a:effectLst/>
                          <a:latin typeface="Arial" pitchFamily="34" charset="0"/>
                          <a:cs typeface="Arial" pitchFamily="34" charset="0"/>
                        </a:rPr>
                        <a:t> All information in film may not be appropriate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000" b="1" i="0" u="none" strike="noStrike" cap="none" normalizeH="0" baseline="0" smtClean="0">
                          <a:ln>
                            <a:noFill/>
                          </a:ln>
                          <a:solidFill>
                            <a:schemeClr val="tx1"/>
                          </a:solidFill>
                          <a:effectLst/>
                          <a:latin typeface="Arial" pitchFamily="34" charset="0"/>
                          <a:cs typeface="Arial" pitchFamily="34" charset="0"/>
                        </a:rPr>
                        <a:t> No self – pacing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000" b="0" i="0" u="none" strike="noStrike" cap="none" normalizeH="0" baseline="0" smtClean="0">
                          <a:ln>
                            <a:noFill/>
                          </a:ln>
                          <a:solidFill>
                            <a:schemeClr val="tx1"/>
                          </a:solidFill>
                          <a:effectLst/>
                          <a:latin typeface="Arial" pitchFamily="34" charset="0"/>
                          <a:cs typeface="Arial" pitchFamily="34" charset="0"/>
                        </a:rPr>
                        <a:t> Need proficient with equipment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000" b="1" i="0" u="none" strike="noStrike" cap="none" normalizeH="0" baseline="0" dirty="0" smtClean="0">
                          <a:ln>
                            <a:noFill/>
                          </a:ln>
                          <a:solidFill>
                            <a:schemeClr val="tx1"/>
                          </a:solidFill>
                          <a:effectLst/>
                          <a:latin typeface="Arial" pitchFamily="34" charset="0"/>
                          <a:cs typeface="Arial" pitchFamily="34" charset="0"/>
                        </a:rPr>
                        <a:t> Resemble ‘look like’ reality</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 Available to large audiences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  Effective  illumination of attitudes and values , can demonstrate skills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000" b="0" i="0" u="none" strike="noStrike" cap="none" normalizeH="0" baseline="0" dirty="0" smtClean="0">
                          <a:ln>
                            <a:noFill/>
                          </a:ln>
                          <a:solidFill>
                            <a:schemeClr val="tx1"/>
                          </a:solidFill>
                          <a:effectLst/>
                          <a:latin typeface="Arial" pitchFamily="34" charset="0"/>
                          <a:cs typeface="Arial" pitchFamily="34" charset="0"/>
                        </a:rPr>
                        <a:t> </a:t>
                      </a:r>
                      <a:r>
                        <a:rPr kumimoji="0" lang="en-US" sz="1000" b="1" i="0" u="none" strike="noStrike" cap="none" normalizeH="0" baseline="0" dirty="0" smtClean="0">
                          <a:ln>
                            <a:noFill/>
                          </a:ln>
                          <a:solidFill>
                            <a:schemeClr val="tx1"/>
                          </a:solidFill>
                          <a:effectLst/>
                          <a:latin typeface="Arial" pitchFamily="34" charset="0"/>
                          <a:cs typeface="Arial" pitchFamily="34" charset="0"/>
                        </a:rPr>
                        <a:t>Visual and auditory senses stimulated</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pitchFamily="34" charset="0"/>
                          <a:cs typeface="Arial" pitchFamily="34" charset="0"/>
                        </a:rPr>
                        <a:t>9.Filme , video , television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31963">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Tape initial session of a group in which health attitudes are discussed . Play back in later session to assess any changes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 </a:t>
                      </a:r>
                      <a:r>
                        <a:rPr kumimoji="0" lang="en-US" sz="1200" b="1" i="0" u="none" strike="noStrike" cap="none" normalizeH="0" baseline="0" dirty="0" smtClean="0">
                          <a:ln>
                            <a:noFill/>
                          </a:ln>
                          <a:solidFill>
                            <a:schemeClr val="tx1"/>
                          </a:solidFill>
                          <a:effectLst/>
                          <a:latin typeface="Arial" pitchFamily="34" charset="0"/>
                          <a:cs typeface="Arial" pitchFamily="34" charset="0"/>
                        </a:rPr>
                        <a:t>Quality recordings may be difficult to obtain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 Person using must be proficient with equipment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1" i="0" u="none" strike="noStrike" cap="none" normalizeH="0" baseline="0" dirty="0" smtClean="0">
                          <a:ln>
                            <a:noFill/>
                          </a:ln>
                          <a:solidFill>
                            <a:schemeClr val="tx1"/>
                          </a:solidFill>
                          <a:effectLst/>
                          <a:latin typeface="Arial" pitchFamily="34" charset="0"/>
                          <a:cs typeface="Arial" pitchFamily="34" charset="0"/>
                        </a:rPr>
                        <a:t> Auditory sense stimulated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 </a:t>
                      </a:r>
                      <a:r>
                        <a:rPr kumimoji="0" lang="en-US" sz="1200" b="1" i="0" u="none" strike="noStrike" cap="none" normalizeH="0" baseline="0" dirty="0" smtClean="0">
                          <a:ln>
                            <a:noFill/>
                          </a:ln>
                          <a:solidFill>
                            <a:schemeClr val="tx1"/>
                          </a:solidFill>
                          <a:effectLst/>
                          <a:latin typeface="Arial" pitchFamily="34" charset="0"/>
                          <a:cs typeface="Arial" pitchFamily="34" charset="0"/>
                        </a:rPr>
                        <a:t>Self – pacing</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 Available to large audiences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 Small recorders can be inexpensive ,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 Can be used for a variety of reasons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10. Tape recordings</a:t>
                      </a:r>
                    </a:p>
                    <a:p>
                      <a:pPr marL="0" marR="0" lvl="0" indent="0" algn="r" defTabSz="914400" rtl="1"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573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cs typeface="Arial" pitchFamily="34" charset="0"/>
                        </a:rPr>
                        <a:t>Inviting an adolescent diabetic who is coping well to speak to a group of new juvenile diabetics about  how he feels in relation to his condition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smtClean="0">
                          <a:ln>
                            <a:noFill/>
                          </a:ln>
                          <a:solidFill>
                            <a:schemeClr val="tx1"/>
                          </a:solidFill>
                          <a:effectLst/>
                          <a:latin typeface="Arial" pitchFamily="34" charset="0"/>
                          <a:cs typeface="Arial" pitchFamily="34" charset="0"/>
                        </a:rPr>
                        <a:t> </a:t>
                      </a:r>
                      <a:r>
                        <a:rPr kumimoji="0" lang="en-US" sz="1400" b="1" i="0" u="none" strike="noStrike" cap="none" normalizeH="0" baseline="0" smtClean="0">
                          <a:ln>
                            <a:noFill/>
                          </a:ln>
                          <a:solidFill>
                            <a:schemeClr val="tx1"/>
                          </a:solidFill>
                          <a:effectLst/>
                          <a:latin typeface="Arial" pitchFamily="34" charset="0"/>
                          <a:cs typeface="Arial" pitchFamily="34" charset="0"/>
                        </a:rPr>
                        <a:t>May not be easily available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smtClean="0">
                          <a:ln>
                            <a:noFill/>
                          </a:ln>
                          <a:solidFill>
                            <a:schemeClr val="tx1"/>
                          </a:solidFill>
                          <a:effectLst/>
                          <a:latin typeface="Arial" pitchFamily="34" charset="0"/>
                          <a:cs typeface="Arial" pitchFamily="34" charset="0"/>
                        </a:rPr>
                        <a:t> May be expensive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smtClean="0">
                          <a:ln>
                            <a:noFill/>
                          </a:ln>
                          <a:solidFill>
                            <a:schemeClr val="tx1"/>
                          </a:solidFill>
                          <a:effectLst/>
                          <a:latin typeface="Arial" pitchFamily="34" charset="0"/>
                          <a:cs typeface="Arial" pitchFamily="34" charset="0"/>
                        </a:rPr>
                        <a:t> May not be appropriate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400" b="1" i="0" u="none" strike="noStrike" cap="none" normalizeH="0" baseline="0" smtClean="0">
                          <a:ln>
                            <a:noFill/>
                          </a:ln>
                          <a:solidFill>
                            <a:schemeClr val="tx1"/>
                          </a:solidFill>
                          <a:effectLst/>
                          <a:latin typeface="Arial" pitchFamily="34" charset="0"/>
                          <a:cs typeface="Arial" pitchFamily="34" charset="0"/>
                        </a:rPr>
                        <a:t> Present reality</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smtClean="0">
                          <a:ln>
                            <a:noFill/>
                          </a:ln>
                          <a:solidFill>
                            <a:schemeClr val="tx1"/>
                          </a:solidFill>
                          <a:effectLst/>
                          <a:latin typeface="Arial" pitchFamily="34" charset="0"/>
                          <a:cs typeface="Arial" pitchFamily="34" charset="0"/>
                        </a:rPr>
                        <a:t> May provide a point of comparison </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400" b="0" i="0" u="none" strike="noStrike" cap="none" normalizeH="0" baseline="0" smtClean="0">
                          <a:ln>
                            <a:noFill/>
                          </a:ln>
                          <a:solidFill>
                            <a:schemeClr val="tx1"/>
                          </a:solidFill>
                          <a:effectLst/>
                          <a:latin typeface="Arial" pitchFamily="34" charset="0"/>
                          <a:cs typeface="Arial" pitchFamily="34" charset="0"/>
                        </a:rPr>
                        <a:t> May command respect because of knowledge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11. Expert contributors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50000"/>
                      </a:schemeClr>
                    </a:solidFill>
                  </a:tcPr>
                </a:tc>
              </a:tr>
            </a:tbl>
          </a:graphicData>
        </a:graphic>
      </p:graphicFrame>
      <p:sp>
        <p:nvSpPr>
          <p:cNvPr id="91165" name="عنصر نائب لرقم الشريحة 5"/>
          <p:cNvSpPr txBox="1">
            <a:spLocks noGrp="1"/>
          </p:cNvSpPr>
          <p:nvPr/>
        </p:nvSpPr>
        <p:spPr bwMode="auto">
          <a:xfrm>
            <a:off x="8229600" y="6473825"/>
            <a:ext cx="758825" cy="247650"/>
          </a:xfrm>
          <a:prstGeom prst="rect">
            <a:avLst/>
          </a:prstGeom>
          <a:noFill/>
          <a:ln w="9525">
            <a:noFill/>
            <a:miter lim="800000"/>
            <a:headEnd/>
            <a:tailEnd/>
          </a:ln>
        </p:spPr>
        <p:txBody>
          <a:bodyPr/>
          <a:lstStyle/>
          <a:p>
            <a:fld id="{5FBEF054-B587-4E6D-856A-DAB3A0995FDF}" type="slidenum">
              <a:rPr lang="ar-SA" sz="1200">
                <a:solidFill>
                  <a:srgbClr val="86B300"/>
                </a:solidFill>
              </a:rPr>
              <a:pPr/>
              <a:t>93</a:t>
            </a:fld>
            <a:endParaRPr lang="en-US" sz="1200">
              <a:solidFill>
                <a:srgbClr val="86B300"/>
              </a:solidFill>
            </a:endParaRPr>
          </a:p>
        </p:txBody>
      </p:sp>
      <p:pic>
        <p:nvPicPr>
          <p:cNvPr id="91166" name="Picture 5" descr="HE M &amp; T T2"/>
          <p:cNvPicPr>
            <a:picLocks noChangeAspect="1" noChangeArrowheads="1"/>
          </p:cNvPicPr>
          <p:nvPr/>
        </p:nvPicPr>
        <p:blipFill>
          <a:blip r:embed="rId3" cstate="print"/>
          <a:srcRect l="8528" t="2618" r="7106"/>
          <a:stretch>
            <a:fillRect/>
          </a:stretch>
        </p:blipFill>
        <p:spPr bwMode="auto">
          <a:xfrm>
            <a:off x="8566150" y="6408738"/>
            <a:ext cx="577850" cy="449262"/>
          </a:xfrm>
          <a:prstGeom prst="rect">
            <a:avLst/>
          </a:prstGeom>
          <a:noFill/>
          <a:ln w="9525">
            <a:noFill/>
            <a:miter lim="800000"/>
            <a:headEnd/>
            <a:tailEnd/>
          </a:ln>
        </p:spPr>
      </p:pic>
      <p:pic>
        <p:nvPicPr>
          <p:cNvPr id="91167" name="Picture 4"/>
          <p:cNvPicPr>
            <a:picLocks noChangeAspect="1" noChangeArrowheads="1"/>
          </p:cNvPicPr>
          <p:nvPr/>
        </p:nvPicPr>
        <p:blipFill>
          <a:blip r:embed="rId4" cstate="print"/>
          <a:srcRect/>
          <a:stretch>
            <a:fillRect/>
          </a:stretch>
        </p:blipFill>
        <p:spPr bwMode="auto">
          <a:xfrm>
            <a:off x="0" y="6353175"/>
            <a:ext cx="755650" cy="504825"/>
          </a:xfrm>
          <a:prstGeom prst="rect">
            <a:avLst/>
          </a:prstGeom>
          <a:noFill/>
          <a:ln w="9525">
            <a:noFill/>
            <a:miter lim="800000"/>
            <a:headEnd/>
            <a:tailEnd/>
          </a:ln>
        </p:spPr>
      </p:pic>
      <p:sp>
        <p:nvSpPr>
          <p:cNvPr id="91168" name="Rectangle 146"/>
          <p:cNvSpPr>
            <a:spLocks noChangeArrowheads="1"/>
          </p:cNvSpPr>
          <p:nvPr/>
        </p:nvSpPr>
        <p:spPr bwMode="auto">
          <a:xfrm>
            <a:off x="2684463" y="188913"/>
            <a:ext cx="3687762" cy="307975"/>
          </a:xfrm>
          <a:prstGeom prst="rect">
            <a:avLst/>
          </a:prstGeom>
          <a:noFill/>
          <a:ln w="9525">
            <a:noFill/>
            <a:miter lim="800000"/>
            <a:headEnd/>
            <a:tailEnd/>
          </a:ln>
        </p:spPr>
        <p:txBody>
          <a:bodyPr>
            <a:spAutoFit/>
          </a:bodyPr>
          <a:lstStyle/>
          <a:p>
            <a:pPr algn="ctr" rtl="0"/>
            <a:r>
              <a:rPr lang="ar-SA" sz="1400" b="1" dirty="0">
                <a:solidFill>
                  <a:srgbClr val="FFFFB7"/>
                </a:solidFill>
                <a:latin typeface="Arial Black" pitchFamily="34" charset="0"/>
                <a:cs typeface="Tahoma" pitchFamily="34" charset="0"/>
              </a:rPr>
              <a:t>  </a:t>
            </a:r>
            <a:r>
              <a:rPr lang="en-US" sz="1400" b="1" dirty="0">
                <a:solidFill>
                  <a:srgbClr val="FFFFB7"/>
                </a:solidFill>
                <a:latin typeface="Arial Black" pitchFamily="34" charset="0"/>
                <a:cs typeface="Tahoma" pitchFamily="34" charset="0"/>
              </a:rPr>
              <a:t> TECHNOLOGIES 3</a:t>
            </a:r>
            <a:endParaRPr lang="en-US" sz="1400" b="1" dirty="0">
              <a:solidFill>
                <a:srgbClr val="FFFFB7"/>
              </a:solidFill>
              <a:latin typeface="Franklin Gothic Book" pitchFamily="34" charset="0"/>
              <a:cs typeface="Tahoma" pitchFamily="34" charset="0"/>
            </a:endParaRPr>
          </a:p>
        </p:txBody>
      </p:sp>
      <p:sp>
        <p:nvSpPr>
          <p:cNvPr id="9" name="عنصر نائب للتاريخ 8"/>
          <p:cNvSpPr>
            <a:spLocks noGrp="1"/>
          </p:cNvSpPr>
          <p:nvPr>
            <p:ph type="dt" sz="quarter" idx="10"/>
          </p:nvPr>
        </p:nvSpPr>
        <p:spPr/>
        <p:txBody>
          <a:bodyPr/>
          <a:lstStyle/>
          <a:p>
            <a:pPr>
              <a:defRPr/>
            </a:pPr>
            <a:r>
              <a:rPr lang="ar-SA" smtClean="0"/>
              <a:t>JohaliMoHE2017</a:t>
            </a:r>
            <a:endParaRPr lang="en-US"/>
          </a:p>
        </p:txBody>
      </p:sp>
      <p:sp>
        <p:nvSpPr>
          <p:cNvPr id="10" name="عنصر نائب لرقم الشريحة 9"/>
          <p:cNvSpPr>
            <a:spLocks noGrp="1"/>
          </p:cNvSpPr>
          <p:nvPr>
            <p:ph type="sldNum" sz="quarter" idx="12"/>
          </p:nvPr>
        </p:nvSpPr>
        <p:spPr/>
        <p:txBody>
          <a:bodyPr/>
          <a:lstStyle/>
          <a:p>
            <a:pPr>
              <a:defRPr/>
            </a:pPr>
            <a:fld id="{2FCEA738-3CC9-4BEE-B05B-4F59DFC2559B}" type="slidenum">
              <a:rPr lang="ar-SA" smtClean="0"/>
              <a:pPr>
                <a:defRPr/>
              </a:pPr>
              <a:t>93</a:t>
            </a:fld>
            <a:endParaRPr lang="en-US"/>
          </a:p>
        </p:txBody>
      </p:sp>
      <p:sp>
        <p:nvSpPr>
          <p:cNvPr id="11" name="عنصر نائب للتذييل 10"/>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0487" name="Group 199"/>
          <p:cNvGraphicFramePr>
            <a:graphicFrameLocks noGrp="1"/>
          </p:cNvGraphicFramePr>
          <p:nvPr/>
        </p:nvGraphicFramePr>
        <p:xfrm>
          <a:off x="152400" y="571480"/>
          <a:ext cx="8788717" cy="6395404"/>
        </p:xfrm>
        <a:graphic>
          <a:graphicData uri="http://schemas.openxmlformats.org/drawingml/2006/table">
            <a:tbl>
              <a:tblPr/>
              <a:tblGrid>
                <a:gridCol w="1822450"/>
                <a:gridCol w="208280"/>
                <a:gridCol w="3081337"/>
                <a:gridCol w="211138"/>
                <a:gridCol w="3465512"/>
              </a:tblGrid>
              <a:tr h="490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ea typeface="MS PGothic" pitchFamily="34" charset="-128"/>
                        </a:rPr>
                        <a:t>CONCEPT</a:t>
                      </a:r>
                    </a:p>
                  </a:txBody>
                  <a:tcPr anchor="ctr" horzOverflow="overflow">
                    <a:lnL>
                      <a:noFill/>
                    </a:lnL>
                    <a:lnR w="12700" cap="flat" cmpd="sng" algn="ctr">
                      <a:solidFill>
                        <a:schemeClr val="tx1"/>
                      </a:solidFill>
                      <a:prstDash val="solid"/>
                      <a:miter lim="800000"/>
                      <a:headEnd type="none" w="med" len="med"/>
                      <a:tailEnd type="none" w="med" len="med"/>
                    </a:lnR>
                    <a:lnT>
                      <a:noFill/>
                    </a:lnT>
                    <a:lnB>
                      <a:noFill/>
                    </a:lnB>
                    <a:lnTlToBr>
                      <a:noFill/>
                    </a:lnTlToBr>
                    <a:lnBlToTr>
                      <a:noFill/>
                    </a:lnBlToTr>
                    <a:blipFill>
                      <a:blip r:embed="rId2"/>
                      <a:tile tx="0" ty="0" sx="100000" sy="100000" flip="none" algn="tl"/>
                    </a:blip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ar-SA" sz="1400" b="1" i="0" u="none" strike="noStrike" cap="none" normalizeH="0" baseline="0" smtClean="0">
                        <a:ln>
                          <a:noFill/>
                        </a:ln>
                        <a:solidFill>
                          <a:schemeClr val="tx1"/>
                        </a:solidFill>
                        <a:effectLst/>
                        <a:latin typeface="Arial" pitchFamily="34" charset="0"/>
                        <a:ea typeface="MS PGothic" pitchFamily="34" charset="-128"/>
                      </a:endParaRPr>
                    </a:p>
                  </a:txBody>
                  <a:tcPr anchor="ctr" horzOverflow="overflow">
                    <a:lnL w="12700" cap="flat" cmpd="sng" algn="ctr">
                      <a:solidFill>
                        <a:schemeClr val="tx1"/>
                      </a:solidFill>
                      <a:prstDash val="solid"/>
                      <a:miter lim="800000"/>
                      <a:headEnd type="none" w="med" len="med"/>
                      <a:tailEnd type="none" w="med" len="med"/>
                    </a:lnL>
                    <a:lnR>
                      <a:noFill/>
                    </a:lnR>
                    <a:lnT>
                      <a:noFill/>
                    </a:lnT>
                    <a:lnB>
                      <a:noFill/>
                    </a:lnB>
                    <a:lnTlToBr>
                      <a:noFill/>
                    </a:lnTlToBr>
                    <a:lnBlToTr>
                      <a:noFill/>
                    </a:lnBlToTr>
                    <a:blipFill>
                      <a:blip r:embed="rId2"/>
                      <a:tile tx="0" ty="0" sx="100000" sy="100000" flip="none" algn="tl"/>
                    </a:blip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ea typeface="MS PGothic" pitchFamily="34" charset="-128"/>
                        </a:rPr>
                        <a:t>DEFINITION</a:t>
                      </a:r>
                    </a:p>
                  </a:txBody>
                  <a:tcPr anchor="ctr" horzOverflow="overflow">
                    <a:lnL>
                      <a:noFill/>
                    </a:lnL>
                    <a:lnR w="12700" cap="flat" cmpd="sng" algn="ctr">
                      <a:solidFill>
                        <a:schemeClr val="tx1"/>
                      </a:solidFill>
                      <a:prstDash val="solid"/>
                      <a:miter lim="800000"/>
                      <a:headEnd type="none" w="med" len="med"/>
                      <a:tailEnd type="none" w="med" len="med"/>
                    </a:lnR>
                    <a:lnT>
                      <a:noFill/>
                    </a:lnT>
                    <a:lnB>
                      <a:noFill/>
                    </a:lnB>
                    <a:lnTlToBr>
                      <a:noFill/>
                    </a:lnTlToBr>
                    <a:lnBlToTr>
                      <a:noFill/>
                    </a:lnBlToTr>
                    <a:blipFill>
                      <a:blip r:embed="rId2"/>
                      <a:tile tx="0" ty="0" sx="100000" sy="100000" flip="none" algn="tl"/>
                    </a:blip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ar-SA" sz="1400" b="1" i="0" u="none" strike="noStrike" cap="none" normalizeH="0" baseline="0" dirty="0" smtClean="0">
                        <a:ln>
                          <a:noFill/>
                        </a:ln>
                        <a:solidFill>
                          <a:schemeClr val="tx1"/>
                        </a:solidFill>
                        <a:effectLst/>
                        <a:latin typeface="Arial" pitchFamily="34" charset="0"/>
                        <a:ea typeface="MS PGothic" pitchFamily="34" charset="-128"/>
                      </a:endParaRPr>
                    </a:p>
                  </a:txBody>
                  <a:tcPr anchor="ctr" horzOverflow="overflow">
                    <a:lnL w="12700" cap="flat" cmpd="sng" algn="ctr">
                      <a:solidFill>
                        <a:schemeClr val="tx1"/>
                      </a:solidFill>
                      <a:prstDash val="solid"/>
                      <a:miter lim="800000"/>
                      <a:headEnd type="none" w="med" len="med"/>
                      <a:tailEnd type="none" w="med" len="med"/>
                    </a:lnL>
                    <a:lnR>
                      <a:noFill/>
                    </a:lnR>
                    <a:lnT>
                      <a:noFill/>
                    </a:lnT>
                    <a:lnB>
                      <a:noFill/>
                    </a:lnB>
                    <a:lnTlToBr>
                      <a:noFill/>
                    </a:lnTlToBr>
                    <a:lnBlToTr>
                      <a:noFill/>
                    </a:lnBlToTr>
                    <a:blipFill>
                      <a:blip r:embed="rId2"/>
                      <a:tile tx="0" ty="0" sx="100000" sy="100000" flip="none" algn="tl"/>
                    </a:blip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ea typeface="MS PGothic" pitchFamily="34" charset="-128"/>
                        </a:rPr>
                        <a:t>METHODS OF TX.</a:t>
                      </a:r>
                    </a:p>
                  </a:txBody>
                  <a:tcPr anchor="ctr" horzOverflow="overflow">
                    <a:lnL>
                      <a:noFill/>
                    </a:lnL>
                    <a:lnR>
                      <a:noFill/>
                    </a:lnR>
                    <a:lnT>
                      <a:noFill/>
                    </a:lnT>
                    <a:lnB>
                      <a:noFill/>
                    </a:lnB>
                    <a:lnTlToBr>
                      <a:noFill/>
                    </a:lnTlToBr>
                    <a:lnBlToTr>
                      <a:noFill/>
                    </a:lnBlToTr>
                    <a:blipFill>
                      <a:blip r:embed="rId2"/>
                      <a:tile tx="0" ty="0" sx="100000" sy="100000" flip="none" algn="tl"/>
                    </a:blipFill>
                  </a:tcPr>
                </a:tc>
              </a:tr>
              <a:tr h="84931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ahoma" pitchFamily="34" charset="0"/>
                          <a:ea typeface="MS PGothic" pitchFamily="34" charset="-128"/>
                        </a:rPr>
                        <a:t>PRE-CONTEMPLATION</a:t>
                      </a:r>
                    </a:p>
                  </a:txBody>
                  <a:tcPr anchor="ctr" horzOverflow="overflow">
                    <a:lnL>
                      <a:noFill/>
                    </a:lnL>
                    <a:lnR w="12700" cap="flat" cmpd="sng" algn="ctr">
                      <a:solidFill>
                        <a:schemeClr val="tx1"/>
                      </a:solidFill>
                      <a:prstDash val="solid"/>
                      <a:miter lim="800000"/>
                      <a:headEnd type="none" w="med" len="med"/>
                      <a:tailEnd type="none" w="med" len="med"/>
                    </a:lnR>
                    <a:lnT>
                      <a:noFill/>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ahoma" pitchFamily="34" charset="0"/>
                          <a:ea typeface="MS PGothic" pitchFamily="34" charset="-128"/>
                        </a:rPr>
                        <a:t>Unaware of the problem, hasn’t thought about change</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a:noFill/>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hMerge="1">
                  <a:txBody>
                    <a:bodyPr/>
                    <a:lstStyle/>
                    <a:p>
                      <a:pPr rtl="1"/>
                      <a:endParaRPr lang="ar-SA"/>
                    </a:p>
                  </a:txBody>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ar-SA" sz="1400" b="1" i="0" u="none" strike="noStrike" cap="none" normalizeH="0" baseline="0" smtClean="0">
                        <a:ln>
                          <a:noFill/>
                        </a:ln>
                        <a:solidFill>
                          <a:schemeClr val="tx1"/>
                        </a:solidFill>
                        <a:effectLst/>
                        <a:latin typeface="Tahoma" pitchFamily="34" charset="0"/>
                        <a:ea typeface="MS PGothic" pitchFamily="34" charset="-128"/>
                      </a:endParaRPr>
                    </a:p>
                  </a:txBody>
                  <a:tcPr anchor="ctr" horzOverflow="overflow">
                    <a:lnL w="12700" cap="flat" cmpd="sng" algn="ctr">
                      <a:solidFill>
                        <a:schemeClr val="tx1"/>
                      </a:solidFill>
                      <a:prstDash val="solid"/>
                      <a:miter lim="800000"/>
                      <a:headEnd type="none" w="med" len="med"/>
                      <a:tailEnd type="none" w="med" len="med"/>
                    </a:lnL>
                    <a:lnR>
                      <a:noFill/>
                    </a:lnR>
                    <a:lnT>
                      <a:noFill/>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ahoma" pitchFamily="34" charset="0"/>
                          <a:ea typeface="MS PGothic" pitchFamily="34" charset="-128"/>
                        </a:rPr>
                        <a:t>Engagement skills, develop trust, assertive outreach, accept client where they are at, provide concrete care</a:t>
                      </a:r>
                    </a:p>
                  </a:txBody>
                  <a:tcPr anchor="ctr" horzOverflow="overflow">
                    <a:lnL>
                      <a:noFill/>
                    </a:lnL>
                    <a:lnR>
                      <a:noFill/>
                    </a:lnR>
                    <a:lnT>
                      <a:noFill/>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r>
              <a:tr h="7826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ahoma" pitchFamily="34" charset="0"/>
                          <a:ea typeface="MS PGothic" pitchFamily="34" charset="-128"/>
                        </a:rPr>
                        <a:t>CONTEMPLATION</a:t>
                      </a:r>
                    </a:p>
                  </a:txBody>
                  <a:tcPr anchor="ctr"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ar-SA" sz="1400" b="1" i="0" u="none" strike="noStrike" cap="none" normalizeH="0" baseline="0" dirty="0" smtClean="0">
                        <a:ln>
                          <a:noFill/>
                        </a:ln>
                        <a:solidFill>
                          <a:schemeClr val="tx1"/>
                        </a:solidFill>
                        <a:effectLst/>
                        <a:latin typeface="Tahoma" pitchFamily="34" charset="0"/>
                        <a:ea typeface="MS PGothic" pitchFamily="34" charset="-128"/>
                      </a:endParaRPr>
                    </a:p>
                  </a:txBody>
                  <a:tcPr anchor="ctr"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ahoma" pitchFamily="34" charset="0"/>
                          <a:ea typeface="MS PGothic" pitchFamily="34" charset="-128"/>
                        </a:rPr>
                        <a:t>Thinking about change, in the near future (usually w/in the next 6mos)</a:t>
                      </a:r>
                    </a:p>
                  </a:txBody>
                  <a:tcPr anchor="ctr"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ar-SA" sz="1400" b="1" i="0" u="none" strike="noStrike" cap="none" normalizeH="0" baseline="0" smtClean="0">
                        <a:ln>
                          <a:noFill/>
                        </a:ln>
                        <a:solidFill>
                          <a:schemeClr val="tx1"/>
                        </a:solidFill>
                        <a:effectLst/>
                        <a:latin typeface="Tahoma" pitchFamily="34" charset="0"/>
                        <a:ea typeface="MS PGothic" pitchFamily="34" charset="-128"/>
                      </a:endParaRPr>
                    </a:p>
                  </a:txBody>
                  <a:tcPr anchor="ctr"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ahoma" pitchFamily="34" charset="0"/>
                          <a:ea typeface="MS PGothic" pitchFamily="34" charset="-128"/>
                        </a:rPr>
                        <a:t>Instill hope, positive reinforcement for harm reduction, discuss consequences, raise ambivalence, motivational interviewing</a:t>
                      </a:r>
                    </a:p>
                  </a:txBody>
                  <a:tcPr anchor="ctr" horzOverflow="overflow">
                    <a:lnL>
                      <a:noFill/>
                    </a:lnL>
                    <a:lnR>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r>
              <a:tr h="7191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ahoma" pitchFamily="34" charset="0"/>
                          <a:ea typeface="MS PGothic" pitchFamily="34" charset="-128"/>
                        </a:rPr>
                        <a:t>PREPARATION</a:t>
                      </a:r>
                    </a:p>
                  </a:txBody>
                  <a:tcPr anchor="ctr"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ar-SA" sz="1400" b="1" i="0" u="none" strike="noStrike" cap="none" normalizeH="0" baseline="0" smtClean="0">
                        <a:ln>
                          <a:noFill/>
                        </a:ln>
                        <a:solidFill>
                          <a:schemeClr val="tx1"/>
                        </a:solidFill>
                        <a:effectLst/>
                        <a:latin typeface="Tahoma" pitchFamily="34" charset="0"/>
                        <a:ea typeface="MS PGothic" pitchFamily="34" charset="-128"/>
                      </a:endParaRPr>
                    </a:p>
                  </a:txBody>
                  <a:tcPr anchor="ctr"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ahoma" pitchFamily="34" charset="0"/>
                          <a:ea typeface="MS PGothic" pitchFamily="34" charset="-128"/>
                        </a:rPr>
                        <a:t>Making a plan to change plans, setting gradual goals (w/in 1 mo)</a:t>
                      </a:r>
                    </a:p>
                  </a:txBody>
                  <a:tcPr anchor="ctr"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ar-SA" sz="1400" b="1" i="0" u="none" strike="noStrike" cap="none" normalizeH="0" baseline="0" smtClean="0">
                        <a:ln>
                          <a:noFill/>
                        </a:ln>
                        <a:solidFill>
                          <a:schemeClr val="tx1"/>
                        </a:solidFill>
                        <a:effectLst/>
                        <a:latin typeface="Tahoma" pitchFamily="34" charset="0"/>
                        <a:ea typeface="MS PGothic" pitchFamily="34" charset="-128"/>
                      </a:endParaRPr>
                    </a:p>
                  </a:txBody>
                  <a:tcPr anchor="ctr"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ahoma" pitchFamily="34" charset="0"/>
                          <a:ea typeface="MS PGothic" pitchFamily="34" charset="-128"/>
                        </a:rPr>
                        <a:t>Assist in developing concrete action, problem solve w/ obstacles, build skills, encourage small steps, </a:t>
                      </a:r>
                      <a:r>
                        <a:rPr kumimoji="0" lang="en-US" sz="1400" b="1" i="0" u="none" strike="noStrike" cap="none" normalizeH="0" baseline="0" dirty="0" err="1" smtClean="0">
                          <a:ln>
                            <a:noFill/>
                          </a:ln>
                          <a:solidFill>
                            <a:schemeClr val="tx1"/>
                          </a:solidFill>
                          <a:effectLst/>
                          <a:latin typeface="Tahoma" pitchFamily="34" charset="0"/>
                          <a:ea typeface="MS PGothic" pitchFamily="34" charset="-128"/>
                        </a:rPr>
                        <a:t>tx</a:t>
                      </a:r>
                      <a:r>
                        <a:rPr kumimoji="0" lang="en-US" sz="1400" b="1" i="0" u="none" strike="noStrike" cap="none" normalizeH="0" baseline="0" dirty="0" smtClean="0">
                          <a:ln>
                            <a:noFill/>
                          </a:ln>
                          <a:solidFill>
                            <a:schemeClr val="tx1"/>
                          </a:solidFill>
                          <a:effectLst/>
                          <a:latin typeface="Tahoma" pitchFamily="34" charset="0"/>
                          <a:ea typeface="MS PGothic" pitchFamily="34" charset="-128"/>
                        </a:rPr>
                        <a:t> planning</a:t>
                      </a:r>
                    </a:p>
                  </a:txBody>
                  <a:tcPr anchor="ctr" horzOverflow="overflow">
                    <a:lnL>
                      <a:noFill/>
                    </a:lnL>
                    <a:lnR>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r>
              <a:tr h="180975">
                <a:tc row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ahoma" pitchFamily="34" charset="0"/>
                          <a:ea typeface="MS PGothic" pitchFamily="34" charset="-128"/>
                        </a:rPr>
                        <a:t>ACTION</a:t>
                      </a:r>
                    </a:p>
                  </a:txBody>
                  <a:tcPr anchor="ctr"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ar-SA" sz="1400" b="1" i="0" u="none" strike="noStrike" cap="none" normalizeH="0" baseline="0" smtClean="0">
                        <a:ln>
                          <a:noFill/>
                        </a:ln>
                        <a:solidFill>
                          <a:schemeClr val="tx1"/>
                        </a:solidFill>
                        <a:effectLst/>
                        <a:latin typeface="Tahoma" pitchFamily="34" charset="0"/>
                        <a:ea typeface="MS PGothic" pitchFamily="34" charset="-128"/>
                      </a:endParaRPr>
                    </a:p>
                  </a:txBody>
                  <a:tcPr anchor="ctr"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a:noFill/>
                    </a:lnB>
                    <a:lnTlToBr>
                      <a:noFill/>
                    </a:lnTlToBr>
                    <a:lnBlToTr>
                      <a:noFill/>
                    </a:lnBlToTr>
                    <a:blipFill>
                      <a:blip r:embed="rId2"/>
                      <a:tile tx="0" ty="0" sx="100000" sy="100000" flip="none" algn="tl"/>
                    </a:blipFill>
                  </a:tcPr>
                </a:tc>
                <a:tc row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ahoma" pitchFamily="34" charset="0"/>
                        <a:ea typeface="MS PGothic" pitchFamily="34" charset="-128"/>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ahoma" pitchFamily="34" charset="0"/>
                          <a:ea typeface="MS PGothic" pitchFamily="34" charset="-128"/>
                        </a:rPr>
                        <a:t>Specific changes to life style has been made w/in past 6 </a:t>
                      </a:r>
                      <a:r>
                        <a:rPr kumimoji="0" lang="en-US" sz="1400" b="1" i="0" u="none" strike="noStrike" cap="none" normalizeH="0" baseline="0" dirty="0" err="1" smtClean="0">
                          <a:ln>
                            <a:noFill/>
                          </a:ln>
                          <a:solidFill>
                            <a:schemeClr val="tx1"/>
                          </a:solidFill>
                          <a:effectLst/>
                          <a:latin typeface="Tahoma" pitchFamily="34" charset="0"/>
                          <a:ea typeface="MS PGothic" pitchFamily="34" charset="-128"/>
                        </a:rPr>
                        <a:t>mos</a:t>
                      </a:r>
                      <a:endParaRPr kumimoji="0" lang="en-US" sz="1400" b="1" i="0" u="none" strike="noStrike" cap="none" normalizeH="0" baseline="0" dirty="0" smtClean="0">
                        <a:ln>
                          <a:noFill/>
                        </a:ln>
                        <a:solidFill>
                          <a:schemeClr val="tx1"/>
                        </a:solidFill>
                        <a:effectLst/>
                        <a:latin typeface="Tahoma" pitchFamily="34" charset="0"/>
                        <a:ea typeface="MS PGothic" pitchFamily="34" charset="-128"/>
                      </a:endParaRPr>
                    </a:p>
                  </a:txBody>
                  <a:tcPr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ar-SA" sz="1400" b="1" i="0" u="none" strike="noStrike" cap="none" normalizeH="0" baseline="0" smtClean="0">
                        <a:ln>
                          <a:noFill/>
                        </a:ln>
                        <a:solidFill>
                          <a:schemeClr val="tx1"/>
                        </a:solidFill>
                        <a:effectLst/>
                        <a:latin typeface="Tahoma" pitchFamily="34" charset="0"/>
                        <a:ea typeface="MS PGothic" pitchFamily="34" charset="-128"/>
                      </a:endParaRPr>
                    </a:p>
                  </a:txBody>
                  <a:tcPr anchor="ctr"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a:noFill/>
                    </a:lnB>
                    <a:lnTlToBr>
                      <a:noFill/>
                    </a:lnTlToBr>
                    <a:lnBlToTr>
                      <a:noFill/>
                    </a:lnBlToTr>
                    <a:blipFill>
                      <a:blip r:embed="rId2"/>
                      <a:tile tx="0" ty="0" sx="100000" sy="100000" flip="none" algn="tl"/>
                    </a:blipFill>
                  </a:tcPr>
                </a:tc>
                <a:tc row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ahoma" pitchFamily="34" charset="0"/>
                          <a:ea typeface="MS PGothic" pitchFamily="34" charset="-128"/>
                        </a:rPr>
                        <a:t>Combat feelings of loss and emphasize long term benefits, enhance coping skills, teach how to use self help, </a:t>
                      </a:r>
                      <a:r>
                        <a:rPr kumimoji="0" lang="en-US" sz="1400" b="1" i="0" u="none" strike="noStrike" cap="none" normalizeH="0" baseline="0" dirty="0" err="1" smtClean="0">
                          <a:ln>
                            <a:noFill/>
                          </a:ln>
                          <a:solidFill>
                            <a:schemeClr val="tx1"/>
                          </a:solidFill>
                          <a:effectLst/>
                          <a:latin typeface="Tahoma" pitchFamily="34" charset="0"/>
                          <a:ea typeface="MS PGothic" pitchFamily="34" charset="-128"/>
                        </a:rPr>
                        <a:t>tx</a:t>
                      </a:r>
                      <a:r>
                        <a:rPr kumimoji="0" lang="en-US" sz="1400" b="1" i="0" u="none" strike="noStrike" cap="none" normalizeH="0" baseline="0" dirty="0" smtClean="0">
                          <a:ln>
                            <a:noFill/>
                          </a:ln>
                          <a:solidFill>
                            <a:schemeClr val="tx1"/>
                          </a:solidFill>
                          <a:effectLst/>
                          <a:latin typeface="Tahoma" pitchFamily="34" charset="0"/>
                          <a:ea typeface="MS PGothic" pitchFamily="34" charset="-128"/>
                        </a:rPr>
                        <a:t>. Planning, develop healthy living skills, teach to avoid high risk situations</a:t>
                      </a:r>
                    </a:p>
                  </a:txBody>
                  <a:tcPr horzOverflow="overflow">
                    <a:lnL>
                      <a:noFill/>
                    </a:lnL>
                    <a:lnR>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r>
              <a:tr h="784225">
                <a:tc vMerge="1">
                  <a:txBody>
                    <a:bodyPr/>
                    <a:lstStyle/>
                    <a:p>
                      <a:pPr rtl="1"/>
                      <a:endParaRPr lang="ar-SA"/>
                    </a:p>
                  </a:txBody>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ar-SA" sz="1400" b="1" i="0" u="none" strike="noStrike" cap="none" normalizeH="0" baseline="0" dirty="0" smtClean="0">
                        <a:ln>
                          <a:noFill/>
                        </a:ln>
                        <a:solidFill>
                          <a:schemeClr val="tx1"/>
                        </a:solidFill>
                        <a:effectLst/>
                        <a:latin typeface="Tahoma" pitchFamily="34" charset="0"/>
                        <a:ea typeface="MS PGothic" pitchFamily="34" charset="-128"/>
                      </a:endParaRPr>
                    </a:p>
                  </a:txBody>
                  <a:tcPr anchor="ctr" horzOverflow="overflow">
                    <a:lnL w="12700" cap="flat" cmpd="sng" algn="ctr">
                      <a:solidFill>
                        <a:schemeClr val="tx1"/>
                      </a:solidFill>
                      <a:prstDash val="solid"/>
                      <a:miter lim="800000"/>
                      <a:headEnd type="none" w="med" len="med"/>
                      <a:tailEnd type="none" w="med" len="med"/>
                    </a:lnL>
                    <a:lnR>
                      <a:noFill/>
                    </a:lnR>
                    <a:lnT>
                      <a:noFill/>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vMerge="1">
                  <a:txBody>
                    <a:bodyPr/>
                    <a:lstStyle/>
                    <a:p>
                      <a:pPr rtl="1"/>
                      <a:endParaRPr lang="ar-SA"/>
                    </a:p>
                  </a:txBody>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ar-SA" sz="1400" b="1" i="0" u="none" strike="noStrike" cap="none" normalizeH="0" baseline="0" dirty="0" smtClean="0">
                        <a:ln>
                          <a:noFill/>
                        </a:ln>
                        <a:solidFill>
                          <a:schemeClr val="tx1"/>
                        </a:solidFill>
                        <a:effectLst/>
                        <a:latin typeface="Tahoma" pitchFamily="34" charset="0"/>
                        <a:ea typeface="MS PGothic" pitchFamily="34" charset="-128"/>
                      </a:endParaRPr>
                    </a:p>
                  </a:txBody>
                  <a:tcPr anchor="ctr" horzOverflow="overflow">
                    <a:lnL w="12700" cap="flat" cmpd="sng" algn="ctr">
                      <a:solidFill>
                        <a:schemeClr val="tx1"/>
                      </a:solidFill>
                      <a:prstDash val="solid"/>
                      <a:miter lim="800000"/>
                      <a:headEnd type="none" w="med" len="med"/>
                      <a:tailEnd type="none" w="med" len="med"/>
                    </a:lnL>
                    <a:lnR>
                      <a:noFill/>
                    </a:lnR>
                    <a:lnT>
                      <a:noFill/>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vMerge="1">
                  <a:txBody>
                    <a:bodyPr/>
                    <a:lstStyle/>
                    <a:p>
                      <a:pPr rtl="1"/>
                      <a:endParaRPr lang="ar-SA"/>
                    </a:p>
                  </a:txBody>
                  <a:tcPr/>
                </a:tc>
              </a:tr>
              <a:tr h="84931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ahoma" pitchFamily="34" charset="0"/>
                          <a:ea typeface="MS PGothic" pitchFamily="34" charset="-128"/>
                        </a:rPr>
                        <a:t>MAINTENANCE</a:t>
                      </a:r>
                    </a:p>
                  </a:txBody>
                  <a:tcPr anchor="ctr"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ahoma" pitchFamily="34" charset="0"/>
                          <a:ea typeface="MS PGothic" pitchFamily="34" charset="-128"/>
                        </a:rPr>
                        <a:t>Continuation of desirable actions, or repeating periodic recommended step's</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hMerge="1">
                  <a:txBody>
                    <a:bodyPr/>
                    <a:lstStyle/>
                    <a:p>
                      <a:pPr rtl="1"/>
                      <a:endParaRPr lang="ar-SA"/>
                    </a:p>
                  </a:txBody>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ar-SA" sz="1400" b="1" i="0" u="none" strike="noStrike" cap="none" normalizeH="0" baseline="0" smtClean="0">
                        <a:ln>
                          <a:noFill/>
                        </a:ln>
                        <a:solidFill>
                          <a:schemeClr val="tx1"/>
                        </a:solidFill>
                        <a:effectLst/>
                        <a:latin typeface="Tahoma" pitchFamily="34" charset="0"/>
                        <a:ea typeface="MS PGothic" pitchFamily="34" charset="-128"/>
                      </a:endParaRPr>
                    </a:p>
                  </a:txBody>
                  <a:tcPr anchor="ctr"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ahoma" pitchFamily="34" charset="0"/>
                          <a:ea typeface="MS PGothic" pitchFamily="34" charset="-128"/>
                        </a:rPr>
                        <a:t>Assist in coping, reminders, finding alternatives, relapse prevention</a:t>
                      </a:r>
                    </a:p>
                  </a:txBody>
                  <a:tcPr anchor="ctr" horzOverflow="overflow">
                    <a:lnL>
                      <a:noFill/>
                    </a:lnL>
                    <a:lnR>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blipFill>
                      <a:blip r:embed="rId2"/>
                      <a:tile tx="0" ty="0" sx="100000" sy="100000" flip="none" algn="tl"/>
                    </a:blipFill>
                  </a:tcPr>
                </a:tc>
              </a:tr>
              <a:tr h="84931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ahoma" pitchFamily="34" charset="0"/>
                          <a:ea typeface="MS PGothic" pitchFamily="34" charset="-128"/>
                        </a:rPr>
                        <a:t>RELAPSE</a:t>
                      </a:r>
                    </a:p>
                  </a:txBody>
                  <a:tcPr anchor="ctr" horzOverflow="overflow">
                    <a:lnL>
                      <a:noFill/>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a:noFill/>
                    </a:lnB>
                    <a:lnTlToBr>
                      <a:noFill/>
                    </a:lnTlToBr>
                    <a:lnBlToTr>
                      <a:noFill/>
                    </a:lnBlToTr>
                    <a:blipFill>
                      <a:blip r:embed="rId2"/>
                      <a:tile tx="0" ty="0" sx="100000" sy="100000" flip="none" algn="tl"/>
                    </a:blipFill>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ahoma" pitchFamily="34" charset="0"/>
                          <a:ea typeface="MS PGothic" pitchFamily="34" charset="-128"/>
                        </a:rPr>
                        <a:t>PART OF THE PROCESS</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a:noFill/>
                    </a:lnB>
                    <a:lnTlToBr>
                      <a:noFill/>
                    </a:lnTlToBr>
                    <a:lnBlToTr>
                      <a:noFill/>
                    </a:lnBlToTr>
                    <a:blipFill>
                      <a:blip r:embed="rId2"/>
                      <a:tile tx="0" ty="0" sx="100000" sy="100000" flip="none" algn="tl"/>
                    </a:blipFill>
                  </a:tcPr>
                </a:tc>
                <a:tc hMerge="1">
                  <a:txBody>
                    <a:bodyPr/>
                    <a:lstStyle/>
                    <a:p>
                      <a:pPr rtl="1"/>
                      <a:endParaRPr lang="ar-SA"/>
                    </a:p>
                  </a:txBody>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ar-SA" sz="1400" b="1" i="0" u="none" strike="noStrike" cap="none" normalizeH="0" baseline="0" smtClean="0">
                        <a:ln>
                          <a:noFill/>
                        </a:ln>
                        <a:solidFill>
                          <a:schemeClr val="tx1"/>
                        </a:solidFill>
                        <a:effectLst/>
                        <a:latin typeface="Tahoma" pitchFamily="34" charset="0"/>
                        <a:ea typeface="MS PGothic" pitchFamily="34" charset="-128"/>
                      </a:endParaRPr>
                    </a:p>
                  </a:txBody>
                  <a:tcPr anchor="ctr" horzOverflow="overflow">
                    <a:lnL w="12700" cap="flat" cmpd="sng" algn="ctr">
                      <a:solidFill>
                        <a:schemeClr val="tx1"/>
                      </a:solidFill>
                      <a:prstDash val="solid"/>
                      <a:miter lim="800000"/>
                      <a:headEnd type="none" w="med" len="med"/>
                      <a:tailEnd type="none" w="med" len="med"/>
                    </a:lnL>
                    <a:lnR>
                      <a:noFill/>
                    </a:lnR>
                    <a:lnT w="12700" cap="flat" cmpd="sng" algn="ctr">
                      <a:solidFill>
                        <a:schemeClr val="tx1"/>
                      </a:solidFill>
                      <a:prstDash val="solid"/>
                      <a:miter lim="800000"/>
                      <a:headEnd type="none" w="med" len="med"/>
                      <a:tailEnd type="none" w="med" len="med"/>
                    </a:lnT>
                    <a:lnB>
                      <a:noFill/>
                    </a:lnB>
                    <a:lnTlToBr>
                      <a:noFill/>
                    </a:lnTlToBr>
                    <a:lnBlToTr>
                      <a:noFill/>
                    </a:lnBlToTr>
                    <a:blipFill>
                      <a:blip r:embed="rId2"/>
                      <a:tile tx="0" ty="0" sx="100000" sy="100000" flip="none" algn="tl"/>
                    </a:blip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ahoma" pitchFamily="34" charset="0"/>
                          <a:ea typeface="MS PGothic" pitchFamily="34" charset="-128"/>
                        </a:rPr>
                        <a:t>Determine the triggers and plan for future prevention</a:t>
                      </a:r>
                    </a:p>
                  </a:txBody>
                  <a:tcPr anchor="ctr" horzOverflow="overflow">
                    <a:lnL>
                      <a:noFill/>
                    </a:lnL>
                    <a:lnR>
                      <a:noFill/>
                    </a:lnR>
                    <a:lnT w="12700" cap="flat" cmpd="sng" algn="ctr">
                      <a:solidFill>
                        <a:schemeClr val="tx1"/>
                      </a:solidFill>
                      <a:prstDash val="solid"/>
                      <a:miter lim="800000"/>
                      <a:headEnd type="none" w="med" len="med"/>
                      <a:tailEnd type="none" w="med" len="med"/>
                    </a:lnT>
                    <a:lnB>
                      <a:noFill/>
                    </a:lnB>
                    <a:lnTlToBr>
                      <a:noFill/>
                    </a:lnTlToBr>
                    <a:lnBlToTr>
                      <a:noFill/>
                    </a:lnBlToTr>
                    <a:blipFill>
                      <a:blip r:embed="rId2"/>
                      <a:tile tx="0" ty="0" sx="100000" sy="100000" flip="none" algn="tl"/>
                    </a:blipFill>
                  </a:tcPr>
                </a:tc>
              </a:tr>
            </a:tbl>
          </a:graphicData>
        </a:graphic>
      </p:graphicFrame>
      <p:sp>
        <p:nvSpPr>
          <p:cNvPr id="42028" name="Text Box 141"/>
          <p:cNvSpPr txBox="1">
            <a:spLocks noChangeArrowheads="1"/>
          </p:cNvSpPr>
          <p:nvPr/>
        </p:nvSpPr>
        <p:spPr bwMode="auto">
          <a:xfrm>
            <a:off x="1071538" y="57151"/>
            <a:ext cx="7000924" cy="461665"/>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2400" dirty="0" smtClean="0">
                <a:latin typeface="Constantia" pitchFamily="18" charset="0"/>
              </a:rPr>
              <a:t>METHODS OF STAGES </a:t>
            </a:r>
            <a:r>
              <a:rPr lang="en-US" sz="2400" dirty="0">
                <a:latin typeface="Constantia" pitchFamily="18" charset="0"/>
              </a:rPr>
              <a:t>OF CHANGE</a:t>
            </a:r>
          </a:p>
        </p:txBody>
      </p:sp>
      <p:sp>
        <p:nvSpPr>
          <p:cNvPr id="4" name="عنصر نائب للتاريخ 3"/>
          <p:cNvSpPr>
            <a:spLocks noGrp="1"/>
          </p:cNvSpPr>
          <p:nvPr>
            <p:ph type="dt" sz="half" idx="10"/>
          </p:nvPr>
        </p:nvSpPr>
        <p:spPr/>
        <p:txBody>
          <a:bodyPr/>
          <a:lstStyle/>
          <a:p>
            <a:pPr>
              <a:defRPr/>
            </a:pPr>
            <a:r>
              <a:rPr lang="ar-SA" smtClean="0"/>
              <a:t>JohaliMoHE2017</a:t>
            </a:r>
            <a:endParaRPr lang="en-US"/>
          </a:p>
        </p:txBody>
      </p:sp>
      <p:sp>
        <p:nvSpPr>
          <p:cNvPr id="5" name="عنصر نائب لرقم الشريحة 4"/>
          <p:cNvSpPr>
            <a:spLocks noGrp="1"/>
          </p:cNvSpPr>
          <p:nvPr>
            <p:ph type="sldNum" sz="quarter" idx="12"/>
          </p:nvPr>
        </p:nvSpPr>
        <p:spPr/>
        <p:txBody>
          <a:bodyPr/>
          <a:lstStyle/>
          <a:p>
            <a:pPr>
              <a:defRPr/>
            </a:pPr>
            <a:fld id="{EFDC60A6-13D5-4900-9D45-FC2CC50B2D43}" type="slidenum">
              <a:rPr lang="ar-SA" smtClean="0"/>
              <a:pPr>
                <a:defRPr/>
              </a:pPr>
              <a:t>94</a:t>
            </a:fld>
            <a:endParaRPr lang="en-US"/>
          </a:p>
        </p:txBody>
      </p:sp>
      <p:sp>
        <p:nvSpPr>
          <p:cNvPr id="6" name="عنصر نائب للتذييل 5"/>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pPr>
              <a:defRPr/>
            </a:pPr>
            <a:r>
              <a:rPr lang="ar-SA" smtClean="0"/>
              <a:t>JohaliMoHE2017</a:t>
            </a:r>
            <a:endParaRPr lang="en-US"/>
          </a:p>
        </p:txBody>
      </p:sp>
      <p:sp>
        <p:nvSpPr>
          <p:cNvPr id="3" name="عنصر نائب للتذييل 2"/>
          <p:cNvSpPr>
            <a:spLocks noGrp="1"/>
          </p:cNvSpPr>
          <p:nvPr>
            <p:ph type="ftr" sz="quarter" idx="11"/>
          </p:nvPr>
        </p:nvSpPr>
        <p:spPr/>
        <p:txBody>
          <a:bodyPr/>
          <a:lstStyle/>
          <a:p>
            <a:pPr>
              <a:defRPr/>
            </a:pPr>
            <a:r>
              <a:rPr lang="en-US" smtClean="0"/>
              <a:t>CHS385</a:t>
            </a:r>
            <a:endParaRPr lang="en-US"/>
          </a:p>
        </p:txBody>
      </p:sp>
      <p:sp>
        <p:nvSpPr>
          <p:cNvPr id="4" name="عنصر نائب لرقم الشريحة 3"/>
          <p:cNvSpPr>
            <a:spLocks noGrp="1"/>
          </p:cNvSpPr>
          <p:nvPr>
            <p:ph type="sldNum" sz="quarter" idx="12"/>
          </p:nvPr>
        </p:nvSpPr>
        <p:spPr/>
        <p:txBody>
          <a:bodyPr/>
          <a:lstStyle/>
          <a:p>
            <a:pPr>
              <a:defRPr/>
            </a:pPr>
            <a:fld id="{EFDC60A6-13D5-4900-9D45-FC2CC50B2D43}" type="slidenum">
              <a:rPr lang="ar-SA" smtClean="0"/>
              <a:pPr>
                <a:defRPr/>
              </a:pPr>
              <a:t>95</a:t>
            </a:fld>
            <a:endParaRPr lang="en-US"/>
          </a:p>
        </p:txBody>
      </p:sp>
      <p:sp>
        <p:nvSpPr>
          <p:cNvPr id="5" name="Rectangle 2"/>
          <p:cNvSpPr txBox="1">
            <a:spLocks noChangeArrowheads="1"/>
          </p:cNvSpPr>
          <p:nvPr/>
        </p:nvSpPr>
        <p:spPr>
          <a:xfrm>
            <a:off x="2143108" y="2928934"/>
            <a:ext cx="4714908" cy="785818"/>
          </a:xfrm>
          <a:prstGeom prst="rect">
            <a:avLst/>
          </a:prstGeom>
        </p:spPr>
        <p:style>
          <a:lnRef idx="3">
            <a:schemeClr val="lt1"/>
          </a:lnRef>
          <a:fillRef idx="1">
            <a:schemeClr val="dk1"/>
          </a:fillRef>
          <a:effectRef idx="1">
            <a:schemeClr val="dk1"/>
          </a:effectRef>
          <a:fontRef idx="minor">
            <a:schemeClr val="lt1"/>
          </a:fontRef>
        </p:style>
        <p:txBody>
          <a:body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err="1" smtClean="0">
                <a:ln>
                  <a:noFill/>
                </a:ln>
                <a:solidFill>
                  <a:schemeClr val="lt1"/>
                </a:solidFill>
                <a:effectLst>
                  <a:outerShdw blurRad="38100" dist="38100" dir="2700000" algn="tl">
                    <a:srgbClr val="000000"/>
                  </a:outerShdw>
                </a:effectLst>
                <a:uLnTx/>
                <a:uFillTx/>
                <a:latin typeface="+mn-lt"/>
                <a:ea typeface="+mn-ea"/>
                <a:cs typeface="+mn-cs"/>
              </a:rPr>
              <a:t>Johali</a:t>
            </a:r>
            <a:r>
              <a:rPr kumimoji="0" lang="en-US" sz="2400" b="1" i="0" u="none" strike="noStrike" kern="0" cap="none" spc="0" normalizeH="0" baseline="0" noProof="0" dirty="0" smtClean="0">
                <a:ln>
                  <a:noFill/>
                </a:ln>
                <a:solidFill>
                  <a:schemeClr val="lt1"/>
                </a:solidFill>
                <a:effectLst>
                  <a:outerShdw blurRad="38100" dist="38100" dir="2700000" algn="tl">
                    <a:srgbClr val="000000"/>
                  </a:outerShdw>
                </a:effectLst>
                <a:uLnTx/>
                <a:uFillTx/>
                <a:latin typeface="+mn-lt"/>
                <a:ea typeface="+mn-ea"/>
                <a:cs typeface="+mn-cs"/>
              </a:rPr>
              <a:t> </a:t>
            </a:r>
            <a:r>
              <a:rPr kumimoji="0" lang="en-US" sz="2400" b="1" i="0" u="none" strike="noStrike" kern="0" cap="none" spc="0" normalizeH="0" baseline="0" noProof="0" dirty="0" err="1" smtClean="0">
                <a:ln>
                  <a:noFill/>
                </a:ln>
                <a:solidFill>
                  <a:schemeClr val="lt1"/>
                </a:solidFill>
                <a:effectLst>
                  <a:outerShdw blurRad="38100" dist="38100" dir="2700000" algn="tl">
                    <a:srgbClr val="000000"/>
                  </a:outerShdw>
                </a:effectLst>
                <a:uLnTx/>
                <a:uFillTx/>
                <a:latin typeface="+mn-lt"/>
                <a:ea typeface="+mn-ea"/>
                <a:cs typeface="+mn-cs"/>
              </a:rPr>
              <a:t>MoHE</a:t>
            </a:r>
            <a:r>
              <a:rPr kumimoji="0" lang="en-US" sz="2400" b="1" i="0" u="none" strike="noStrike" kern="0" cap="none" spc="0" normalizeH="0" baseline="0" noProof="0" dirty="0" smtClean="0">
                <a:ln>
                  <a:noFill/>
                </a:ln>
                <a:solidFill>
                  <a:schemeClr val="lt1"/>
                </a:solidFill>
                <a:effectLst>
                  <a:outerShdw blurRad="38100" dist="38100" dir="2700000" algn="tl">
                    <a:srgbClr val="000000"/>
                  </a:outerShdw>
                </a:effectLst>
                <a:uLnTx/>
                <a:uFillTx/>
                <a:latin typeface="+mn-lt"/>
                <a:ea typeface="+mn-ea"/>
                <a:cs typeface="+mn-cs"/>
              </a:rPr>
              <a:t> </a:t>
            </a:r>
          </a:p>
          <a:p>
            <a:pPr marL="0" marR="0" lvl="0" indent="0" algn="ctr" defTabSz="914400" rtl="1"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smtClean="0">
                <a:ln>
                  <a:noFill/>
                </a:ln>
                <a:solidFill>
                  <a:schemeClr val="lt1"/>
                </a:solidFill>
                <a:effectLst>
                  <a:outerShdw blurRad="38100" dist="38100" dir="2700000" algn="tl">
                    <a:srgbClr val="000000"/>
                  </a:outerShdw>
                </a:effectLst>
                <a:uLnTx/>
                <a:uFillTx/>
                <a:latin typeface="+mn-lt"/>
                <a:ea typeface="+mn-ea"/>
                <a:cs typeface="+mn-cs"/>
              </a:rPr>
              <a:t>Social  Marketing (SM)</a:t>
            </a:r>
            <a:endParaRPr kumimoji="0" lang="en-US" sz="2400" b="1" i="0" u="none" strike="noStrike" kern="0" cap="none" spc="0" normalizeH="0" baseline="0" noProof="0" dirty="0">
              <a:ln>
                <a:noFill/>
              </a:ln>
              <a:solidFill>
                <a:schemeClr val="lt1"/>
              </a:solidFill>
              <a:effectLst>
                <a:outerShdw blurRad="38100" dist="38100" dir="2700000" algn="tl">
                  <a:srgbClr val="000000"/>
                </a:outerShdw>
              </a:effectLst>
              <a:uLnTx/>
              <a:uFillTx/>
              <a:latin typeface="+mn-lt"/>
              <a:ea typeface="+mn-ea"/>
              <a:cs typeface="+mn-cs"/>
            </a:endParaRPr>
          </a:p>
        </p:txBody>
      </p:sp>
    </p:spTree>
  </p:cSld>
  <p:clrMapOvr>
    <a:masterClrMapping/>
  </p:clrMapOvr>
  <p:transition>
    <p:push dir="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xfrm>
            <a:off x="2143108" y="71414"/>
            <a:ext cx="4071966" cy="500066"/>
          </a:xfrm>
        </p:spPr>
        <p:style>
          <a:lnRef idx="3">
            <a:schemeClr val="lt1"/>
          </a:lnRef>
          <a:fillRef idx="1">
            <a:schemeClr val="dk1"/>
          </a:fillRef>
          <a:effectRef idx="1">
            <a:schemeClr val="dk1"/>
          </a:effectRef>
          <a:fontRef idx="minor">
            <a:schemeClr val="lt1"/>
          </a:fontRef>
        </p:style>
        <p:txBody>
          <a:bodyPr/>
          <a:lstStyle/>
          <a:p>
            <a:pPr algn="ctr"/>
            <a:r>
              <a:rPr lang="en-US" sz="2000" b="1" dirty="0" smtClean="0"/>
              <a:t>Social  Marketing (SM)</a:t>
            </a:r>
            <a:endParaRPr lang="en-US" sz="2000" dirty="0"/>
          </a:p>
        </p:txBody>
      </p:sp>
      <p:sp>
        <p:nvSpPr>
          <p:cNvPr id="124931" name="Rectangle 3"/>
          <p:cNvSpPr>
            <a:spLocks noGrp="1" noChangeArrowheads="1"/>
          </p:cNvSpPr>
          <p:nvPr>
            <p:ph type="body" idx="1"/>
          </p:nvPr>
        </p:nvSpPr>
        <p:spPr>
          <a:xfrm>
            <a:off x="642910" y="1142984"/>
            <a:ext cx="8001056" cy="1143008"/>
          </a:xfrm>
        </p:spPr>
        <p:style>
          <a:lnRef idx="2">
            <a:schemeClr val="accent1"/>
          </a:lnRef>
          <a:fillRef idx="1">
            <a:schemeClr val="lt1"/>
          </a:fillRef>
          <a:effectRef idx="0">
            <a:schemeClr val="accent1"/>
          </a:effectRef>
          <a:fontRef idx="minor">
            <a:schemeClr val="dk1"/>
          </a:fontRef>
        </p:style>
        <p:txBody>
          <a:bodyPr/>
          <a:lstStyle/>
          <a:p>
            <a:pPr algn="l" rtl="0">
              <a:lnSpc>
                <a:spcPct val="90000"/>
              </a:lnSpc>
              <a:buFontTx/>
              <a:buNone/>
            </a:pPr>
            <a:r>
              <a:rPr lang="en-US" sz="1800" b="1" dirty="0" smtClean="0">
                <a:solidFill>
                  <a:schemeClr val="bg1"/>
                </a:solidFill>
                <a:effectLst/>
              </a:rPr>
              <a:t>SOCIAL </a:t>
            </a:r>
            <a:r>
              <a:rPr lang="en-US" sz="1800" b="1" dirty="0">
                <a:solidFill>
                  <a:schemeClr val="bg1"/>
                </a:solidFill>
                <a:effectLst/>
              </a:rPr>
              <a:t>MARKETING</a:t>
            </a:r>
            <a:r>
              <a:rPr lang="en-US" sz="1800" dirty="0">
                <a:solidFill>
                  <a:schemeClr val="bg1"/>
                </a:solidFill>
                <a:effectLst/>
              </a:rPr>
              <a:t> </a:t>
            </a:r>
            <a:r>
              <a:rPr lang="en-US" sz="1800" dirty="0" smtClean="0">
                <a:solidFill>
                  <a:schemeClr val="bg1"/>
                </a:solidFill>
                <a:effectLst/>
              </a:rPr>
              <a:t> defined as: </a:t>
            </a:r>
          </a:p>
          <a:p>
            <a:pPr marL="179388" indent="188913" algn="just" rtl="0">
              <a:lnSpc>
                <a:spcPct val="90000"/>
              </a:lnSpc>
              <a:buFontTx/>
              <a:buNone/>
            </a:pPr>
            <a:r>
              <a:rPr lang="en-US" sz="1800" b="1" i="1" dirty="0" smtClean="0">
                <a:solidFill>
                  <a:schemeClr val="bg1"/>
                </a:solidFill>
                <a:effectLst/>
              </a:rPr>
              <a:t>The </a:t>
            </a:r>
            <a:r>
              <a:rPr lang="en-US" sz="1800" b="1" i="1" dirty="0">
                <a:solidFill>
                  <a:schemeClr val="bg1"/>
                </a:solidFill>
                <a:effectLst/>
              </a:rPr>
              <a:t>application of marketing concepts and techniques to </a:t>
            </a:r>
            <a:r>
              <a:rPr lang="en-US" sz="1800" b="1" i="1" dirty="0" smtClean="0">
                <a:solidFill>
                  <a:schemeClr val="bg1"/>
                </a:solidFill>
                <a:effectLst/>
              </a:rPr>
              <a:t>the marketing </a:t>
            </a:r>
            <a:r>
              <a:rPr lang="en-US" sz="1800" b="1" i="1" dirty="0">
                <a:solidFill>
                  <a:schemeClr val="bg1"/>
                </a:solidFill>
                <a:effectLst/>
              </a:rPr>
              <a:t>of various socially beneficial ideas and causes instead or products and services in the commercial sense</a:t>
            </a:r>
            <a:r>
              <a:rPr lang="en-US" sz="1800" b="1" i="1" dirty="0" smtClean="0">
                <a:solidFill>
                  <a:schemeClr val="bg1"/>
                </a:solidFill>
                <a:effectLst/>
              </a:rPr>
              <a:t>.   </a:t>
            </a:r>
            <a:r>
              <a:rPr lang="en-US" sz="1400" b="1" dirty="0" smtClean="0">
                <a:solidFill>
                  <a:schemeClr val="bg1"/>
                </a:solidFill>
                <a:effectLst/>
              </a:rPr>
              <a:t>(Fox &amp; </a:t>
            </a:r>
            <a:r>
              <a:rPr lang="en-US" sz="1400" b="1" dirty="0" err="1" smtClean="0">
                <a:solidFill>
                  <a:schemeClr val="bg1"/>
                </a:solidFill>
                <a:effectLst/>
              </a:rPr>
              <a:t>Kotler</a:t>
            </a:r>
            <a:r>
              <a:rPr lang="en-US" sz="1400" b="1" dirty="0" smtClean="0">
                <a:solidFill>
                  <a:schemeClr val="bg1"/>
                </a:solidFill>
                <a:effectLst/>
              </a:rPr>
              <a:t> 1980)</a:t>
            </a:r>
          </a:p>
        </p:txBody>
      </p:sp>
      <p:sp>
        <p:nvSpPr>
          <p:cNvPr id="4" name="مستطيل 3"/>
          <p:cNvSpPr/>
          <p:nvPr/>
        </p:nvSpPr>
        <p:spPr>
          <a:xfrm>
            <a:off x="571472" y="642918"/>
            <a:ext cx="7297192"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dirty="0" smtClean="0"/>
              <a:t>We have to use carefully for facilitating modifying health behaviors </a:t>
            </a:r>
            <a:endParaRPr lang="ar-SA" dirty="0"/>
          </a:p>
        </p:txBody>
      </p:sp>
      <p:sp>
        <p:nvSpPr>
          <p:cNvPr id="5" name="مستطيل 4"/>
          <p:cNvSpPr/>
          <p:nvPr/>
        </p:nvSpPr>
        <p:spPr>
          <a:xfrm>
            <a:off x="142876" y="3286124"/>
            <a:ext cx="3786182" cy="313932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441325" indent="-268288" algn="l" rtl="0">
              <a:lnSpc>
                <a:spcPct val="90000"/>
              </a:lnSpc>
              <a:buFontTx/>
              <a:buNone/>
            </a:pPr>
            <a:r>
              <a:rPr lang="en-US" sz="2000" b="1" dirty="0" smtClean="0">
                <a:solidFill>
                  <a:schemeClr val="bg2"/>
                </a:solidFill>
              </a:rPr>
              <a:t>Product :</a:t>
            </a:r>
            <a:r>
              <a:rPr lang="en-US" sz="2000" dirty="0" smtClean="0">
                <a:solidFill>
                  <a:schemeClr val="bg2"/>
                </a:solidFill>
              </a:rPr>
              <a:t> the physical product and its symbolic meaning</a:t>
            </a:r>
          </a:p>
          <a:p>
            <a:pPr marL="441325" indent="-268288" algn="l" rtl="0">
              <a:lnSpc>
                <a:spcPct val="90000"/>
              </a:lnSpc>
              <a:buFontTx/>
              <a:buNone/>
            </a:pPr>
            <a:r>
              <a:rPr lang="en-US" sz="2000" b="1" dirty="0" smtClean="0">
                <a:solidFill>
                  <a:schemeClr val="bg2"/>
                </a:solidFill>
              </a:rPr>
              <a:t>Price :</a:t>
            </a:r>
            <a:r>
              <a:rPr lang="en-US" sz="2000" dirty="0" smtClean="0">
                <a:solidFill>
                  <a:schemeClr val="bg2"/>
                </a:solidFill>
              </a:rPr>
              <a:t> The Value of the product</a:t>
            </a:r>
          </a:p>
          <a:p>
            <a:pPr marL="441325" indent="-268288" algn="l" rtl="0">
              <a:lnSpc>
                <a:spcPct val="90000"/>
              </a:lnSpc>
              <a:buFontTx/>
              <a:buNone/>
            </a:pPr>
            <a:r>
              <a:rPr lang="en-US" sz="2000" b="1" dirty="0" smtClean="0">
                <a:solidFill>
                  <a:schemeClr val="bg2"/>
                </a:solidFill>
              </a:rPr>
              <a:t>Place :  W</a:t>
            </a:r>
            <a:r>
              <a:rPr lang="en-US" sz="2000" dirty="0" smtClean="0">
                <a:solidFill>
                  <a:schemeClr val="bg2"/>
                </a:solidFill>
              </a:rPr>
              <a:t>here the product is available</a:t>
            </a:r>
          </a:p>
          <a:p>
            <a:pPr marL="441325" indent="-268288" algn="l" rtl="0">
              <a:lnSpc>
                <a:spcPct val="90000"/>
              </a:lnSpc>
              <a:buFontTx/>
              <a:buNone/>
            </a:pPr>
            <a:r>
              <a:rPr lang="en-US" sz="2000" b="1" dirty="0" smtClean="0">
                <a:solidFill>
                  <a:schemeClr val="bg2"/>
                </a:solidFill>
              </a:rPr>
              <a:t>Promotion (Advertize) :</a:t>
            </a:r>
            <a:r>
              <a:rPr lang="en-US" sz="2000" dirty="0" smtClean="0">
                <a:solidFill>
                  <a:schemeClr val="bg2"/>
                </a:solidFill>
              </a:rPr>
              <a:t>advertising, sales promotion, personal selling and publicity</a:t>
            </a:r>
          </a:p>
        </p:txBody>
      </p:sp>
      <p:sp>
        <p:nvSpPr>
          <p:cNvPr id="6" name="مستطيل 5"/>
          <p:cNvSpPr/>
          <p:nvPr/>
        </p:nvSpPr>
        <p:spPr>
          <a:xfrm>
            <a:off x="214282" y="2786058"/>
            <a:ext cx="1556836" cy="3416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pPr marL="179388" indent="188913" algn="just" rtl="0">
              <a:lnSpc>
                <a:spcPct val="90000"/>
              </a:lnSpc>
              <a:buFontTx/>
              <a:buNone/>
            </a:pPr>
            <a:r>
              <a:rPr lang="en-US" b="1" dirty="0" smtClean="0">
                <a:solidFill>
                  <a:schemeClr val="tx1"/>
                </a:solidFill>
              </a:rPr>
              <a:t>SM  4 Ps </a:t>
            </a:r>
          </a:p>
        </p:txBody>
      </p:sp>
      <p:sp>
        <p:nvSpPr>
          <p:cNvPr id="7" name="عنصر نائب للتاريخ 6"/>
          <p:cNvSpPr>
            <a:spLocks noGrp="1"/>
          </p:cNvSpPr>
          <p:nvPr>
            <p:ph type="dt" sz="half" idx="10"/>
          </p:nvPr>
        </p:nvSpPr>
        <p:spPr/>
        <p:txBody>
          <a:bodyPr/>
          <a:lstStyle/>
          <a:p>
            <a:pPr>
              <a:defRPr/>
            </a:pPr>
            <a:r>
              <a:rPr lang="ar-SA" smtClean="0"/>
              <a:t>JohaliMoHE2017</a:t>
            </a:r>
            <a:endParaRPr lang="en-US"/>
          </a:p>
        </p:txBody>
      </p:sp>
      <p:sp>
        <p:nvSpPr>
          <p:cNvPr id="8" name="عنصر نائب لرقم الشريحة 7"/>
          <p:cNvSpPr>
            <a:spLocks noGrp="1"/>
          </p:cNvSpPr>
          <p:nvPr>
            <p:ph type="sldNum" sz="quarter" idx="12"/>
          </p:nvPr>
        </p:nvSpPr>
        <p:spPr/>
        <p:txBody>
          <a:bodyPr/>
          <a:lstStyle/>
          <a:p>
            <a:pPr>
              <a:defRPr/>
            </a:pPr>
            <a:fld id="{978C93D2-0CD3-44E6-B74B-98515F7048D2}" type="slidenum">
              <a:rPr lang="ar-SA" smtClean="0"/>
              <a:pPr>
                <a:defRPr/>
              </a:pPr>
              <a:t>96</a:t>
            </a:fld>
            <a:endParaRPr lang="en-US"/>
          </a:p>
        </p:txBody>
      </p:sp>
      <p:sp>
        <p:nvSpPr>
          <p:cNvPr id="9" name="عنصر نائب للتذييل 8"/>
          <p:cNvSpPr>
            <a:spLocks noGrp="1"/>
          </p:cNvSpPr>
          <p:nvPr>
            <p:ph type="ftr" sz="quarter" idx="11"/>
          </p:nvPr>
        </p:nvSpPr>
        <p:spPr/>
        <p:txBody>
          <a:bodyPr/>
          <a:lstStyle/>
          <a:p>
            <a:pPr>
              <a:defRPr/>
            </a:pPr>
            <a:r>
              <a:rPr lang="en-US" smtClean="0"/>
              <a:t>CHS385</a:t>
            </a:r>
            <a:endParaRPr lang="en-US"/>
          </a:p>
        </p:txBody>
      </p:sp>
      <p:sp>
        <p:nvSpPr>
          <p:cNvPr id="10" name="Rectangle 3"/>
          <p:cNvSpPr txBox="1">
            <a:spLocks noChangeArrowheads="1"/>
          </p:cNvSpPr>
          <p:nvPr/>
        </p:nvSpPr>
        <p:spPr bwMode="auto">
          <a:xfrm>
            <a:off x="4143372" y="2786058"/>
            <a:ext cx="4786346" cy="3733816"/>
          </a:xfrm>
          <a:prstGeom prst="rect">
            <a:avLst/>
          </a:prstGeom>
          <a:ln w="25400" cap="flat" cmpd="sng" algn="ctr">
            <a:solidFill>
              <a:schemeClr val="dk1"/>
            </a:solidFill>
            <a:prstDash val="solid"/>
            <a:miter lim="800000"/>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pPr marL="536575" marR="0" lvl="0" indent="-363538" algn="just" defTabSz="914400" rtl="0" eaLnBrk="0" fontAlgn="base" latinLnBrk="0" hangingPunct="0">
              <a:lnSpc>
                <a:spcPct val="100000"/>
              </a:lnSpc>
              <a:spcBef>
                <a:spcPct val="20000"/>
              </a:spcBef>
              <a:spcAft>
                <a:spcPct val="0"/>
              </a:spcAft>
              <a:buClr>
                <a:schemeClr val="hlink"/>
              </a:buClr>
              <a:buSzTx/>
              <a:buFontTx/>
              <a:buNone/>
              <a:tabLst/>
              <a:defRPr/>
            </a:pPr>
            <a:r>
              <a:rPr kumimoji="0" lang="en-US" b="0" i="0" u="none" strike="noStrike" kern="0" cap="none" spc="0" normalizeH="0" baseline="0" noProof="0" dirty="0" smtClean="0">
                <a:ln>
                  <a:noFill/>
                </a:ln>
                <a:solidFill>
                  <a:schemeClr val="bg1"/>
                </a:solidFill>
                <a:effectLst/>
                <a:uLnTx/>
                <a:uFillTx/>
                <a:latin typeface="+mn-lt"/>
                <a:ea typeface="+mn-ea"/>
                <a:cs typeface="+mn-cs"/>
              </a:rPr>
              <a:t>1.	Establishing management and operating 	procedures</a:t>
            </a:r>
          </a:p>
          <a:p>
            <a:pPr marL="536575" marR="0" lvl="0" indent="-363538" algn="just" defTabSz="914400" rtl="0" eaLnBrk="0" fontAlgn="base" latinLnBrk="0" hangingPunct="0">
              <a:lnSpc>
                <a:spcPct val="100000"/>
              </a:lnSpc>
              <a:spcBef>
                <a:spcPct val="20000"/>
              </a:spcBef>
              <a:spcAft>
                <a:spcPct val="0"/>
              </a:spcAft>
              <a:buClr>
                <a:schemeClr val="hlink"/>
              </a:buClr>
              <a:buSzTx/>
              <a:buFontTx/>
              <a:buNone/>
              <a:tabLst/>
              <a:defRPr/>
            </a:pPr>
            <a:r>
              <a:rPr kumimoji="0" lang="en-US" b="0" i="0" u="none" strike="noStrike" kern="0" cap="none" spc="0" normalizeH="0" baseline="0" noProof="0" dirty="0" smtClean="0">
                <a:ln>
                  <a:noFill/>
                </a:ln>
                <a:solidFill>
                  <a:schemeClr val="bg1"/>
                </a:solidFill>
                <a:effectLst/>
                <a:uLnTx/>
                <a:uFillTx/>
                <a:latin typeface="+mn-lt"/>
                <a:ea typeface="+mn-ea"/>
                <a:cs typeface="+mn-cs"/>
              </a:rPr>
              <a:t>2.	Selecting the products to be marketed</a:t>
            </a:r>
          </a:p>
          <a:p>
            <a:pPr marL="536575" marR="0" lvl="0" indent="-363538" algn="just" defTabSz="914400" rtl="0" eaLnBrk="0" fontAlgn="base" latinLnBrk="0" hangingPunct="0">
              <a:lnSpc>
                <a:spcPct val="100000"/>
              </a:lnSpc>
              <a:spcBef>
                <a:spcPct val="20000"/>
              </a:spcBef>
              <a:spcAft>
                <a:spcPct val="0"/>
              </a:spcAft>
              <a:buClr>
                <a:schemeClr val="hlink"/>
              </a:buClr>
              <a:buSzTx/>
              <a:buFontTx/>
              <a:buNone/>
              <a:tabLst/>
              <a:defRPr/>
            </a:pPr>
            <a:r>
              <a:rPr kumimoji="0" lang="en-US" b="0" i="0" u="none" strike="noStrike" kern="0" cap="none" spc="0" normalizeH="0" baseline="0" noProof="0" dirty="0" smtClean="0">
                <a:ln>
                  <a:noFill/>
                </a:ln>
                <a:solidFill>
                  <a:schemeClr val="bg1"/>
                </a:solidFill>
                <a:effectLst/>
                <a:uLnTx/>
                <a:uFillTx/>
                <a:latin typeface="+mn-lt"/>
                <a:ea typeface="+mn-ea"/>
                <a:cs typeface="+mn-cs"/>
              </a:rPr>
              <a:t>3.	Identifying the consumer population</a:t>
            </a:r>
          </a:p>
          <a:p>
            <a:pPr marL="536575" marR="0" lvl="0" indent="-363538" algn="just" defTabSz="914400" rtl="0" eaLnBrk="0" fontAlgn="base" latinLnBrk="0" hangingPunct="0">
              <a:lnSpc>
                <a:spcPct val="100000"/>
              </a:lnSpc>
              <a:spcBef>
                <a:spcPct val="20000"/>
              </a:spcBef>
              <a:spcAft>
                <a:spcPct val="0"/>
              </a:spcAft>
              <a:buClr>
                <a:schemeClr val="hlink"/>
              </a:buClr>
              <a:buSzTx/>
              <a:buFontTx/>
              <a:buNone/>
              <a:tabLst/>
              <a:defRPr/>
            </a:pPr>
            <a:r>
              <a:rPr kumimoji="0" lang="en-US" b="0" i="0" u="none" strike="noStrike" kern="0" cap="none" spc="0" normalizeH="0" baseline="0" noProof="0" dirty="0" smtClean="0">
                <a:ln>
                  <a:noFill/>
                </a:ln>
                <a:solidFill>
                  <a:schemeClr val="bg1"/>
                </a:solidFill>
                <a:effectLst/>
                <a:uLnTx/>
                <a:uFillTx/>
                <a:latin typeface="+mn-lt"/>
                <a:ea typeface="+mn-ea"/>
                <a:cs typeface="+mn-cs"/>
              </a:rPr>
              <a:t>4.	Deciding on brand names and packaging</a:t>
            </a:r>
          </a:p>
          <a:p>
            <a:pPr marL="536575" marR="0" lvl="0" indent="-363538" algn="just" defTabSz="914400" rtl="0" eaLnBrk="0" fontAlgn="base" latinLnBrk="0" hangingPunct="0">
              <a:lnSpc>
                <a:spcPct val="100000"/>
              </a:lnSpc>
              <a:spcBef>
                <a:spcPct val="20000"/>
              </a:spcBef>
              <a:spcAft>
                <a:spcPct val="0"/>
              </a:spcAft>
              <a:buClr>
                <a:schemeClr val="hlink"/>
              </a:buClr>
              <a:buSzTx/>
              <a:buFontTx/>
              <a:buNone/>
              <a:tabLst/>
              <a:defRPr/>
            </a:pPr>
            <a:r>
              <a:rPr kumimoji="0" lang="en-US" b="0" i="0" u="none" strike="noStrike" kern="0" cap="none" spc="0" normalizeH="0" baseline="0" noProof="0" dirty="0" smtClean="0">
                <a:ln>
                  <a:noFill/>
                </a:ln>
                <a:solidFill>
                  <a:schemeClr val="bg1"/>
                </a:solidFill>
                <a:effectLst/>
                <a:uLnTx/>
                <a:uFillTx/>
                <a:latin typeface="+mn-lt"/>
                <a:ea typeface="+mn-ea"/>
                <a:cs typeface="+mn-cs"/>
              </a:rPr>
              <a:t>5.	Setting an appropriate price</a:t>
            </a:r>
          </a:p>
          <a:p>
            <a:pPr marL="536575" marR="0" lvl="0" indent="-363538" algn="just" defTabSz="914400" rtl="0" eaLnBrk="0" fontAlgn="base" latinLnBrk="0" hangingPunct="0">
              <a:lnSpc>
                <a:spcPct val="100000"/>
              </a:lnSpc>
              <a:spcBef>
                <a:spcPct val="20000"/>
              </a:spcBef>
              <a:spcAft>
                <a:spcPct val="0"/>
              </a:spcAft>
              <a:buClr>
                <a:schemeClr val="hlink"/>
              </a:buClr>
              <a:buSzTx/>
              <a:buFontTx/>
              <a:buNone/>
              <a:tabLst/>
              <a:defRPr/>
            </a:pPr>
            <a:r>
              <a:rPr kumimoji="0" lang="en-US" b="0" i="0" u="none" strike="noStrike" kern="0" cap="none" spc="0" normalizeH="0" baseline="0" noProof="0" dirty="0" smtClean="0">
                <a:ln>
                  <a:noFill/>
                </a:ln>
                <a:solidFill>
                  <a:schemeClr val="bg1"/>
                </a:solidFill>
                <a:effectLst/>
                <a:uLnTx/>
                <a:uFillTx/>
                <a:latin typeface="+mn-lt"/>
                <a:ea typeface="+mn-ea"/>
                <a:cs typeface="+mn-cs"/>
              </a:rPr>
              <a:t>6.	Recruiting sales outlets</a:t>
            </a:r>
          </a:p>
          <a:p>
            <a:pPr marL="536575" marR="0" lvl="0" indent="-363538" algn="just" defTabSz="914400" rtl="0" eaLnBrk="0" fontAlgn="base" latinLnBrk="0" hangingPunct="0">
              <a:lnSpc>
                <a:spcPct val="100000"/>
              </a:lnSpc>
              <a:spcBef>
                <a:spcPct val="20000"/>
              </a:spcBef>
              <a:spcAft>
                <a:spcPct val="0"/>
              </a:spcAft>
              <a:buClr>
                <a:schemeClr val="hlink"/>
              </a:buClr>
              <a:buSzTx/>
              <a:buFontTx/>
              <a:buNone/>
              <a:tabLst/>
              <a:defRPr/>
            </a:pPr>
            <a:r>
              <a:rPr kumimoji="0" lang="en-US" b="0" i="0" u="none" strike="noStrike" kern="0" cap="none" spc="0" normalizeH="0" baseline="0" noProof="0" dirty="0" smtClean="0">
                <a:ln>
                  <a:noFill/>
                </a:ln>
                <a:solidFill>
                  <a:schemeClr val="bg1"/>
                </a:solidFill>
                <a:effectLst/>
                <a:uLnTx/>
                <a:uFillTx/>
                <a:latin typeface="+mn-lt"/>
                <a:ea typeface="+mn-ea"/>
                <a:cs typeface="+mn-cs"/>
              </a:rPr>
              <a:t>7.	Arranging and maintaining a distribution 		system</a:t>
            </a:r>
          </a:p>
          <a:p>
            <a:pPr marL="536575" marR="0" lvl="0" indent="-363538" algn="just" defTabSz="914400" rtl="0" eaLnBrk="0" fontAlgn="base" latinLnBrk="0" hangingPunct="0">
              <a:lnSpc>
                <a:spcPct val="100000"/>
              </a:lnSpc>
              <a:spcBef>
                <a:spcPct val="20000"/>
              </a:spcBef>
              <a:spcAft>
                <a:spcPct val="0"/>
              </a:spcAft>
              <a:buClr>
                <a:schemeClr val="hlink"/>
              </a:buClr>
              <a:buSzTx/>
              <a:buFontTx/>
              <a:buNone/>
              <a:tabLst/>
              <a:defRPr/>
            </a:pPr>
            <a:r>
              <a:rPr kumimoji="0" lang="en-US" b="0" i="0" u="none" strike="noStrike" kern="0" cap="none" spc="0" normalizeH="0" baseline="0" noProof="0" dirty="0" smtClean="0">
                <a:ln>
                  <a:noFill/>
                </a:ln>
                <a:solidFill>
                  <a:schemeClr val="bg1"/>
                </a:solidFill>
                <a:effectLst/>
                <a:uLnTx/>
                <a:uFillTx/>
                <a:latin typeface="+mn-lt"/>
                <a:ea typeface="+mn-ea"/>
                <a:cs typeface="+mn-cs"/>
              </a:rPr>
              <a:t>8.	Carrying out promotion</a:t>
            </a:r>
            <a:endParaRPr kumimoji="0" lang="en-US" b="0" i="0" u="none" strike="noStrike" kern="0" cap="none" spc="0" normalizeH="0" baseline="0" noProof="0" dirty="0">
              <a:ln>
                <a:noFill/>
              </a:ln>
              <a:solidFill>
                <a:schemeClr val="bg1"/>
              </a:solidFill>
              <a:effectLst/>
              <a:uLnTx/>
              <a:uFillTx/>
              <a:latin typeface="+mn-lt"/>
              <a:ea typeface="+mn-ea"/>
              <a:cs typeface="+mn-cs"/>
            </a:endParaRPr>
          </a:p>
        </p:txBody>
      </p:sp>
      <p:sp>
        <p:nvSpPr>
          <p:cNvPr id="11" name="Rectangle 2"/>
          <p:cNvSpPr txBox="1">
            <a:spLocks noChangeArrowheads="1"/>
          </p:cNvSpPr>
          <p:nvPr/>
        </p:nvSpPr>
        <p:spPr bwMode="auto">
          <a:xfrm>
            <a:off x="4143372" y="2428868"/>
            <a:ext cx="2071670" cy="357166"/>
          </a:xfrm>
          <a:prstGeom prst="rect">
            <a:avLst/>
          </a:prstGeom>
          <a:solidFill>
            <a:schemeClr val="bg2"/>
          </a:solidFill>
          <a:ln>
            <a:headEnd/>
            <a:tailEn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l" defTabSz="914400" rtl="1" eaLnBrk="0" fontAlgn="base" latinLnBrk="0" hangingPunct="0">
              <a:lnSpc>
                <a:spcPct val="100000"/>
              </a:lnSpc>
              <a:spcBef>
                <a:spcPct val="0"/>
              </a:spcBef>
              <a:spcAft>
                <a:spcPct val="0"/>
              </a:spcAft>
              <a:buClrTx/>
              <a:buSzTx/>
              <a:buFontTx/>
              <a:buNone/>
              <a:tabLst/>
              <a:defRPr/>
            </a:pPr>
            <a:r>
              <a:rPr kumimoji="0" lang="en-US"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j-lt"/>
                <a:ea typeface="+mj-ea"/>
                <a:cs typeface="+mj-cs"/>
              </a:rPr>
              <a:t>SM 8 Steps </a:t>
            </a:r>
            <a:endParaRPr kumimoji="0" lang="en-US" b="1" i="0" u="none" strike="noStrike" kern="0" cap="none" spc="0" normalizeH="0" baseline="0" noProof="0" dirty="0">
              <a:ln>
                <a:noFill/>
              </a:ln>
              <a:solidFill>
                <a:schemeClr val="tx1"/>
              </a:solidFill>
              <a:effectLst>
                <a:outerShdw blurRad="38100" dist="38100" dir="2700000" algn="tl">
                  <a:srgbClr val="000000"/>
                </a:outerShdw>
              </a:effectLst>
              <a:uLnTx/>
              <a:uFillTx/>
              <a:latin typeface="+mj-lt"/>
              <a:ea typeface="+mj-ea"/>
              <a:cs typeface="+mj-cs"/>
            </a:endParaRPr>
          </a:p>
        </p:txBody>
      </p:sp>
    </p:spTree>
  </p:cSld>
  <p:clrMapOvr>
    <a:masterClrMapping/>
  </p:clrMapOvr>
  <p:transition>
    <p:push dir="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357158" y="142852"/>
            <a:ext cx="2143140" cy="357190"/>
          </a:xfrm>
        </p:spPr>
        <p:style>
          <a:lnRef idx="3">
            <a:schemeClr val="lt1"/>
          </a:lnRef>
          <a:fillRef idx="1">
            <a:schemeClr val="dk1"/>
          </a:fillRef>
          <a:effectRef idx="1">
            <a:schemeClr val="dk1"/>
          </a:effectRef>
          <a:fontRef idx="minor">
            <a:schemeClr val="lt1"/>
          </a:fontRef>
        </p:style>
        <p:txBody>
          <a:bodyPr/>
          <a:lstStyle/>
          <a:p>
            <a:r>
              <a:rPr lang="en-US" sz="2000" b="1" dirty="0" smtClean="0"/>
              <a:t>SM Strengths </a:t>
            </a:r>
            <a:endParaRPr lang="en-US" sz="2000" dirty="0"/>
          </a:p>
        </p:txBody>
      </p:sp>
      <p:sp>
        <p:nvSpPr>
          <p:cNvPr id="134147" name="Rectangle 3"/>
          <p:cNvSpPr>
            <a:spLocks noGrp="1" noChangeArrowheads="1"/>
          </p:cNvSpPr>
          <p:nvPr>
            <p:ph type="body" idx="1"/>
          </p:nvPr>
        </p:nvSpPr>
        <p:spPr>
          <a:xfrm>
            <a:off x="500034" y="571480"/>
            <a:ext cx="5053026" cy="1714512"/>
          </a:xfrm>
        </p:spPr>
        <p:style>
          <a:lnRef idx="2">
            <a:schemeClr val="dk1"/>
          </a:lnRef>
          <a:fillRef idx="1">
            <a:schemeClr val="lt1"/>
          </a:fillRef>
          <a:effectRef idx="0">
            <a:schemeClr val="dk1"/>
          </a:effectRef>
          <a:fontRef idx="minor">
            <a:schemeClr val="dk1"/>
          </a:fontRef>
        </p:style>
        <p:txBody>
          <a:bodyPr/>
          <a:lstStyle/>
          <a:p>
            <a:pPr marL="457200" indent="-457200" algn="just" rtl="0">
              <a:buNone/>
              <a:tabLst>
                <a:tab pos="360363" algn="l"/>
              </a:tabLst>
            </a:pPr>
            <a:r>
              <a:rPr lang="en-US" sz="1800" dirty="0">
                <a:solidFill>
                  <a:schemeClr val="bg1"/>
                </a:solidFill>
                <a:effectLst/>
              </a:rPr>
              <a:t>1.		A valuable change tool</a:t>
            </a:r>
          </a:p>
          <a:p>
            <a:pPr marL="457200" indent="-457200" algn="just" rtl="0">
              <a:buNone/>
              <a:tabLst>
                <a:tab pos="360363" algn="l"/>
              </a:tabLst>
            </a:pPr>
            <a:r>
              <a:rPr lang="en-US" sz="1800" dirty="0">
                <a:solidFill>
                  <a:schemeClr val="bg1"/>
                </a:solidFill>
                <a:effectLst/>
              </a:rPr>
              <a:t>2.		Useful in persuasion</a:t>
            </a:r>
          </a:p>
          <a:p>
            <a:pPr marL="457200" indent="-457200" algn="just" rtl="0">
              <a:buNone/>
              <a:tabLst>
                <a:tab pos="360363" algn="l"/>
              </a:tabLst>
            </a:pPr>
            <a:r>
              <a:rPr lang="en-US" sz="1800" dirty="0">
                <a:solidFill>
                  <a:schemeClr val="bg1"/>
                </a:solidFill>
                <a:effectLst/>
              </a:rPr>
              <a:t>3.		Useful in creating awareness and </a:t>
            </a:r>
            <a:r>
              <a:rPr lang="en-US" sz="1800" dirty="0" smtClean="0">
                <a:solidFill>
                  <a:schemeClr val="bg1"/>
                </a:solidFill>
                <a:effectLst/>
              </a:rPr>
              <a:t>interest</a:t>
            </a:r>
            <a:endParaRPr lang="en-US" sz="1800" dirty="0">
              <a:solidFill>
                <a:schemeClr val="bg1"/>
              </a:solidFill>
              <a:effectLst/>
            </a:endParaRPr>
          </a:p>
          <a:p>
            <a:pPr marL="457200" indent="-457200" algn="just" rtl="0">
              <a:buNone/>
              <a:tabLst>
                <a:tab pos="360363" algn="l"/>
              </a:tabLst>
            </a:pPr>
            <a:r>
              <a:rPr lang="en-US" sz="1800" dirty="0">
                <a:solidFill>
                  <a:schemeClr val="bg1"/>
                </a:solidFill>
                <a:effectLst/>
              </a:rPr>
              <a:t>4.		Helpful by reinforcing through </a:t>
            </a:r>
            <a:r>
              <a:rPr lang="en-US" sz="1800" dirty="0" smtClean="0">
                <a:solidFill>
                  <a:schemeClr val="bg1"/>
                </a:solidFill>
                <a:effectLst/>
              </a:rPr>
              <a:t>repetition </a:t>
            </a:r>
            <a:r>
              <a:rPr lang="en-US" sz="1800" dirty="0">
                <a:solidFill>
                  <a:schemeClr val="bg1"/>
                </a:solidFill>
                <a:effectLst/>
              </a:rPr>
              <a:t>of message</a:t>
            </a:r>
          </a:p>
        </p:txBody>
      </p:sp>
      <p:sp>
        <p:nvSpPr>
          <p:cNvPr id="4" name="مستطيل 3"/>
          <p:cNvSpPr/>
          <p:nvPr/>
        </p:nvSpPr>
        <p:spPr>
          <a:xfrm>
            <a:off x="2857488" y="2357430"/>
            <a:ext cx="3471848" cy="369332"/>
          </a:xfrm>
          <a:prstGeom prst="rect">
            <a:avLst/>
          </a:prstGeom>
          <a:gradFill>
            <a:gsLst>
              <a:gs pos="0">
                <a:srgbClr val="000082"/>
              </a:gs>
              <a:gs pos="30000">
                <a:srgbClr val="66008F"/>
              </a:gs>
              <a:gs pos="64999">
                <a:srgbClr val="BA0066"/>
              </a:gs>
              <a:gs pos="89999">
                <a:srgbClr val="FF0000"/>
              </a:gs>
              <a:gs pos="100000">
                <a:srgbClr val="FF8200"/>
              </a:gs>
            </a:gsLst>
            <a:lin ang="5400000" scaled="0"/>
          </a:gradFill>
        </p:spPr>
        <p:txBody>
          <a:bodyPr wrap="none">
            <a:spAutoFit/>
          </a:bodyPr>
          <a:lstStyle/>
          <a:p>
            <a:r>
              <a:rPr lang="en-US" b="1" dirty="0" smtClean="0"/>
              <a:t>WEAKNESSES &amp; LIMITATION </a:t>
            </a:r>
            <a:endParaRPr lang="ar-SA" dirty="0"/>
          </a:p>
        </p:txBody>
      </p:sp>
      <p:sp>
        <p:nvSpPr>
          <p:cNvPr id="5" name="Rectangle 3"/>
          <p:cNvSpPr txBox="1">
            <a:spLocks noChangeArrowheads="1"/>
          </p:cNvSpPr>
          <p:nvPr/>
        </p:nvSpPr>
        <p:spPr bwMode="auto">
          <a:xfrm>
            <a:off x="571472" y="2838432"/>
            <a:ext cx="8001024" cy="3590964"/>
          </a:xfrm>
          <a:prstGeom prst="rect">
            <a:avLst/>
          </a:prstGeom>
          <a:ln w="25400" cap="flat" cmpd="sng" algn="ctr">
            <a:solidFill>
              <a:schemeClr val="dk1"/>
            </a:solidFill>
            <a:prstDash val="solid"/>
            <a:miter lim="800000"/>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pPr marL="857250" marR="0" lvl="1" indent="-457200" algn="l" defTabSz="914400" rtl="0" eaLnBrk="0" fontAlgn="base" latinLnBrk="0" hangingPunct="0">
              <a:lnSpc>
                <a:spcPct val="100000"/>
              </a:lnSpc>
              <a:spcBef>
                <a:spcPct val="20000"/>
              </a:spcBef>
              <a:spcAft>
                <a:spcPct val="0"/>
              </a:spcAft>
              <a:buClr>
                <a:schemeClr val="accent2"/>
              </a:buClr>
              <a:buSzTx/>
              <a:buFont typeface="Wingdings" pitchFamily="2" charset="2"/>
              <a:buAutoNum type="arabicPeriod"/>
              <a:tabLst/>
              <a:defRPr/>
            </a:pPr>
            <a:r>
              <a:rPr kumimoji="0" lang="en-US" sz="1800" b="0" i="0" u="none" strike="noStrike" kern="0" cap="none" spc="0" normalizeH="0" baseline="0" noProof="0" dirty="0" smtClean="0">
                <a:ln>
                  <a:noFill/>
                </a:ln>
                <a:solidFill>
                  <a:schemeClr val="bg1"/>
                </a:solidFill>
                <a:effectLst/>
                <a:uLnTx/>
                <a:uFillTx/>
                <a:latin typeface="+mn-lt"/>
                <a:ea typeface="+mn-ea"/>
                <a:cs typeface="+mn-cs"/>
              </a:rPr>
              <a:t>Heavy reliance on mass media  (effects of selective processes)</a:t>
            </a:r>
          </a:p>
          <a:p>
            <a:pPr marL="857250" marR="0" lvl="1" indent="-457200" algn="l" defTabSz="914400" rtl="0" eaLnBrk="0" fontAlgn="base" latinLnBrk="0" hangingPunct="0">
              <a:lnSpc>
                <a:spcPct val="100000"/>
              </a:lnSpc>
              <a:spcBef>
                <a:spcPct val="20000"/>
              </a:spcBef>
              <a:spcAft>
                <a:spcPct val="0"/>
              </a:spcAft>
              <a:buClr>
                <a:schemeClr val="accent2"/>
              </a:buClr>
              <a:buSzTx/>
              <a:buFont typeface="Wingdings" pitchFamily="2" charset="2"/>
              <a:buAutoNum type="arabicPeriod"/>
              <a:tabLst/>
              <a:defRPr/>
            </a:pPr>
            <a:r>
              <a:rPr kumimoji="0" lang="en-US" sz="1800" b="0" i="0" u="none" strike="noStrike" kern="0" cap="none" spc="0" normalizeH="0" baseline="0" noProof="0" dirty="0" smtClean="0">
                <a:ln>
                  <a:noFill/>
                </a:ln>
                <a:solidFill>
                  <a:schemeClr val="bg1"/>
                </a:solidFill>
                <a:effectLst/>
                <a:uLnTx/>
                <a:uFillTx/>
                <a:latin typeface="+mn-lt"/>
                <a:ea typeface="+mn-ea"/>
                <a:cs typeface="+mn-cs"/>
              </a:rPr>
              <a:t>Makes the audience passive</a:t>
            </a:r>
          </a:p>
          <a:p>
            <a:pPr marL="857250" marR="0" lvl="1" indent="-457200" algn="l" defTabSz="914400" rtl="0" eaLnBrk="0" fontAlgn="base" latinLnBrk="0" hangingPunct="0">
              <a:lnSpc>
                <a:spcPct val="100000"/>
              </a:lnSpc>
              <a:spcBef>
                <a:spcPct val="20000"/>
              </a:spcBef>
              <a:spcAft>
                <a:spcPct val="0"/>
              </a:spcAft>
              <a:buClr>
                <a:schemeClr val="accent2"/>
              </a:buClr>
              <a:buSzTx/>
              <a:buFont typeface="Wingdings" pitchFamily="2" charset="2"/>
              <a:buAutoNum type="arabicPeriod"/>
              <a:tabLst/>
              <a:defRPr/>
            </a:pPr>
            <a:r>
              <a:rPr kumimoji="0" lang="en-US" sz="1800" b="0" i="0" u="none" strike="noStrike" kern="0" cap="none" spc="0" normalizeH="0" baseline="0" noProof="0" dirty="0" smtClean="0">
                <a:ln>
                  <a:noFill/>
                </a:ln>
                <a:solidFill>
                  <a:schemeClr val="bg1"/>
                </a:solidFill>
                <a:effectLst/>
                <a:uLnTx/>
                <a:uFillTx/>
                <a:latin typeface="+mn-lt"/>
                <a:ea typeface="+mn-ea"/>
                <a:cs typeface="+mn-cs"/>
              </a:rPr>
              <a:t>Tends to be manipulative</a:t>
            </a:r>
          </a:p>
          <a:p>
            <a:pPr marL="857250" marR="0" lvl="1" indent="-457200" algn="l" defTabSz="914400" rtl="0" eaLnBrk="0" fontAlgn="base" latinLnBrk="0" hangingPunct="0">
              <a:lnSpc>
                <a:spcPct val="100000"/>
              </a:lnSpc>
              <a:spcBef>
                <a:spcPct val="20000"/>
              </a:spcBef>
              <a:spcAft>
                <a:spcPct val="0"/>
              </a:spcAft>
              <a:buClr>
                <a:schemeClr val="accent2"/>
              </a:buClr>
              <a:buSzTx/>
              <a:buFont typeface="Wingdings" pitchFamily="2" charset="2"/>
              <a:buAutoNum type="arabicPeriod"/>
              <a:tabLst/>
              <a:defRPr/>
            </a:pPr>
            <a:r>
              <a:rPr kumimoji="0" lang="en-US" sz="1800" b="0" i="0" u="none" strike="noStrike" kern="0" cap="none" spc="0" normalizeH="0" baseline="0" noProof="0" dirty="0" smtClean="0">
                <a:ln>
                  <a:noFill/>
                </a:ln>
                <a:solidFill>
                  <a:schemeClr val="bg1"/>
                </a:solidFill>
                <a:effectLst/>
                <a:uLnTx/>
                <a:uFillTx/>
                <a:latin typeface="+mn-lt"/>
                <a:ea typeface="+mn-ea"/>
                <a:cs typeface="+mn-cs"/>
              </a:rPr>
              <a:t>May create negative public sentiments  for real 	consume products</a:t>
            </a:r>
          </a:p>
          <a:p>
            <a:pPr marL="857250" marR="0" lvl="1" indent="-457200" algn="l" defTabSz="914400" rtl="0" eaLnBrk="0" fontAlgn="base" latinLnBrk="0" hangingPunct="0">
              <a:lnSpc>
                <a:spcPct val="100000"/>
              </a:lnSpc>
              <a:spcBef>
                <a:spcPct val="20000"/>
              </a:spcBef>
              <a:spcAft>
                <a:spcPct val="0"/>
              </a:spcAft>
              <a:buClr>
                <a:schemeClr val="accent2"/>
              </a:buClr>
              <a:buSzTx/>
              <a:buFont typeface="Wingdings" pitchFamily="2" charset="2"/>
              <a:buAutoNum type="arabicPeriod"/>
              <a:tabLst/>
              <a:defRPr/>
            </a:pPr>
            <a:r>
              <a:rPr kumimoji="0" lang="en-US" sz="1800" b="0" i="0" u="none" strike="noStrike" kern="0" cap="none" spc="0" normalizeH="0" baseline="0" noProof="0" dirty="0" smtClean="0">
                <a:ln>
                  <a:noFill/>
                </a:ln>
                <a:solidFill>
                  <a:schemeClr val="bg1"/>
                </a:solidFill>
                <a:effectLst/>
                <a:uLnTx/>
                <a:uFillTx/>
                <a:latin typeface="+mn-lt"/>
                <a:ea typeface="+mn-ea"/>
                <a:cs typeface="+mn-cs"/>
              </a:rPr>
              <a:t>Creates resistance if opposed to strongly reinforced and deeply entrenched ideas/habits</a:t>
            </a:r>
          </a:p>
          <a:p>
            <a:pPr marL="857250" marR="0" lvl="1" indent="-457200" algn="l" defTabSz="914400" rtl="0" eaLnBrk="0" fontAlgn="base" latinLnBrk="0" hangingPunct="0">
              <a:lnSpc>
                <a:spcPct val="100000"/>
              </a:lnSpc>
              <a:spcBef>
                <a:spcPct val="20000"/>
              </a:spcBef>
              <a:spcAft>
                <a:spcPct val="0"/>
              </a:spcAft>
              <a:buClr>
                <a:schemeClr val="accent2"/>
              </a:buClr>
              <a:buSzTx/>
              <a:buFont typeface="Wingdings" pitchFamily="2" charset="2"/>
              <a:buAutoNum type="arabicPeriod"/>
              <a:tabLst/>
              <a:defRPr/>
            </a:pPr>
            <a:r>
              <a:rPr kumimoji="0" lang="en-US" sz="1800" b="0" i="0" u="none" strike="noStrike" kern="0" cap="none" spc="0" normalizeH="0" baseline="0" noProof="0" dirty="0" smtClean="0">
                <a:ln>
                  <a:noFill/>
                </a:ln>
                <a:solidFill>
                  <a:schemeClr val="bg1"/>
                </a:solidFill>
                <a:effectLst/>
                <a:uLnTx/>
                <a:uFillTx/>
                <a:latin typeface="+mn-lt"/>
                <a:ea typeface="+mn-ea"/>
                <a:cs typeface="+mn-cs"/>
              </a:rPr>
              <a:t>Focus on the “individual” rather than the “community” at large for the proposed change</a:t>
            </a:r>
          </a:p>
          <a:p>
            <a:pPr marL="857250" marR="0" lvl="1" indent="-457200" algn="l" defTabSz="914400" rtl="0" eaLnBrk="0" fontAlgn="base" latinLnBrk="0" hangingPunct="0">
              <a:lnSpc>
                <a:spcPct val="100000"/>
              </a:lnSpc>
              <a:spcBef>
                <a:spcPct val="20000"/>
              </a:spcBef>
              <a:spcAft>
                <a:spcPct val="0"/>
              </a:spcAft>
              <a:buClr>
                <a:schemeClr val="accent2"/>
              </a:buClr>
              <a:buSzTx/>
              <a:buFont typeface="Wingdings" pitchFamily="2" charset="2"/>
              <a:buAutoNum type="arabicPeriod"/>
              <a:tabLst/>
              <a:defRPr/>
            </a:pPr>
            <a:r>
              <a:rPr kumimoji="0" lang="en-US" sz="1800" b="0" i="0" u="none" strike="noStrike" kern="0" cap="none" spc="0" normalizeH="0" baseline="0" noProof="0" dirty="0" smtClean="0">
                <a:ln>
                  <a:noFill/>
                </a:ln>
                <a:solidFill>
                  <a:schemeClr val="bg1"/>
                </a:solidFill>
                <a:effectLst/>
                <a:uLnTx/>
                <a:uFillTx/>
                <a:latin typeface="+mn-lt"/>
                <a:ea typeface="+mn-ea"/>
                <a:cs typeface="+mn-cs"/>
              </a:rPr>
              <a:t>Only appropriate in certain 	circumstances</a:t>
            </a:r>
          </a:p>
          <a:p>
            <a:pPr marL="857250" marR="0" lvl="1" indent="-457200" algn="l" defTabSz="914400" rtl="0" eaLnBrk="0" fontAlgn="base" latinLnBrk="0" hangingPunct="0">
              <a:lnSpc>
                <a:spcPct val="100000"/>
              </a:lnSpc>
              <a:spcBef>
                <a:spcPct val="20000"/>
              </a:spcBef>
              <a:spcAft>
                <a:spcPct val="0"/>
              </a:spcAft>
              <a:buClr>
                <a:schemeClr val="accent2"/>
              </a:buClr>
              <a:buSzTx/>
              <a:buFont typeface="Wingdings" pitchFamily="2" charset="2"/>
              <a:buAutoNum type="arabicPeriod"/>
              <a:tabLst/>
              <a:defRPr/>
            </a:pPr>
            <a:r>
              <a:rPr kumimoji="0" lang="en-US" sz="1800" b="0" i="0" u="none" strike="noStrike" kern="0" cap="none" spc="0" normalizeH="0" baseline="0" noProof="0" dirty="0" smtClean="0">
                <a:ln>
                  <a:noFill/>
                </a:ln>
                <a:solidFill>
                  <a:schemeClr val="bg1"/>
                </a:solidFill>
                <a:effectLst/>
                <a:uLnTx/>
                <a:uFillTx/>
                <a:latin typeface="+mn-lt"/>
                <a:ea typeface="+mn-ea"/>
                <a:cs typeface="+mn-cs"/>
              </a:rPr>
              <a:t>Ideas from “outside” - not the audience’s own</a:t>
            </a:r>
          </a:p>
        </p:txBody>
      </p:sp>
      <p:sp>
        <p:nvSpPr>
          <p:cNvPr id="6" name="عنصر نائب للتاريخ 5"/>
          <p:cNvSpPr>
            <a:spLocks noGrp="1"/>
          </p:cNvSpPr>
          <p:nvPr>
            <p:ph type="dt" sz="half" idx="10"/>
          </p:nvPr>
        </p:nvSpPr>
        <p:spPr/>
        <p:txBody>
          <a:bodyPr/>
          <a:lstStyle/>
          <a:p>
            <a:pPr>
              <a:defRPr/>
            </a:pPr>
            <a:r>
              <a:rPr lang="ar-SA" smtClean="0"/>
              <a:t>JohaliMoHE2017</a:t>
            </a:r>
            <a:endParaRPr lang="en-US"/>
          </a:p>
        </p:txBody>
      </p:sp>
      <p:sp>
        <p:nvSpPr>
          <p:cNvPr id="7" name="عنصر نائب لرقم الشريحة 6"/>
          <p:cNvSpPr>
            <a:spLocks noGrp="1"/>
          </p:cNvSpPr>
          <p:nvPr>
            <p:ph type="sldNum" sz="quarter" idx="12"/>
          </p:nvPr>
        </p:nvSpPr>
        <p:spPr/>
        <p:txBody>
          <a:bodyPr/>
          <a:lstStyle/>
          <a:p>
            <a:pPr>
              <a:defRPr/>
            </a:pPr>
            <a:fld id="{978C93D2-0CD3-44E6-B74B-98515F7048D2}" type="slidenum">
              <a:rPr lang="ar-SA" smtClean="0"/>
              <a:pPr>
                <a:defRPr/>
              </a:pPr>
              <a:t>97</a:t>
            </a:fld>
            <a:endParaRPr lang="en-US"/>
          </a:p>
        </p:txBody>
      </p:sp>
      <p:sp>
        <p:nvSpPr>
          <p:cNvPr id="8" name="عنصر نائب للتذييل 7"/>
          <p:cNvSpPr>
            <a:spLocks noGrp="1"/>
          </p:cNvSpPr>
          <p:nvPr>
            <p:ph type="ftr" sz="quarter" idx="11"/>
          </p:nvPr>
        </p:nvSpPr>
        <p:spPr/>
        <p:txBody>
          <a:bodyPr/>
          <a:lstStyle/>
          <a:p>
            <a:pPr>
              <a:defRPr/>
            </a:pPr>
            <a:r>
              <a:rPr lang="en-US" smtClean="0"/>
              <a:t>CHS385</a:t>
            </a:r>
            <a:endParaRPr lang="en-US"/>
          </a:p>
        </p:txBody>
      </p:sp>
    </p:spTree>
  </p:cSld>
  <p:clrMapOvr>
    <a:masterClrMapping/>
  </p:clrMapOvr>
  <p:transition>
    <p:push dir="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pPr>
              <a:defRPr/>
            </a:pPr>
            <a:r>
              <a:rPr lang="ar-SA" smtClean="0"/>
              <a:t>JohaliMoHE2017</a:t>
            </a:r>
            <a:endParaRPr lang="en-US"/>
          </a:p>
        </p:txBody>
      </p:sp>
      <p:sp>
        <p:nvSpPr>
          <p:cNvPr id="3" name="عنصر نائب للتذييل 2"/>
          <p:cNvSpPr>
            <a:spLocks noGrp="1"/>
          </p:cNvSpPr>
          <p:nvPr>
            <p:ph type="ftr" sz="quarter" idx="11"/>
          </p:nvPr>
        </p:nvSpPr>
        <p:spPr/>
        <p:txBody>
          <a:bodyPr/>
          <a:lstStyle/>
          <a:p>
            <a:pPr>
              <a:defRPr/>
            </a:pPr>
            <a:r>
              <a:rPr lang="en-US" smtClean="0"/>
              <a:t>CHS385</a:t>
            </a:r>
            <a:endParaRPr lang="en-US"/>
          </a:p>
        </p:txBody>
      </p:sp>
      <p:sp>
        <p:nvSpPr>
          <p:cNvPr id="4" name="عنصر نائب لرقم الشريحة 3"/>
          <p:cNvSpPr>
            <a:spLocks noGrp="1"/>
          </p:cNvSpPr>
          <p:nvPr>
            <p:ph type="sldNum" sz="quarter" idx="12"/>
          </p:nvPr>
        </p:nvSpPr>
        <p:spPr/>
        <p:txBody>
          <a:bodyPr/>
          <a:lstStyle/>
          <a:p>
            <a:pPr>
              <a:defRPr/>
            </a:pPr>
            <a:fld id="{EFDC60A6-13D5-4900-9D45-FC2CC50B2D43}" type="slidenum">
              <a:rPr lang="ar-SA" smtClean="0"/>
              <a:pPr>
                <a:defRPr/>
              </a:pPr>
              <a:t>98</a:t>
            </a:fld>
            <a:endParaRPr lang="en-US"/>
          </a:p>
        </p:txBody>
      </p:sp>
      <p:sp>
        <p:nvSpPr>
          <p:cNvPr id="5" name="مستطيل 4"/>
          <p:cNvSpPr/>
          <p:nvPr/>
        </p:nvSpPr>
        <p:spPr>
          <a:xfrm>
            <a:off x="2214546" y="2786058"/>
            <a:ext cx="4572000" cy="1200329"/>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eaLnBrk="0" hangingPunct="0">
              <a:spcBef>
                <a:spcPct val="30000"/>
              </a:spcBef>
              <a:defRPr/>
            </a:pPr>
            <a:endParaRPr lang="ar-SA" sz="2400" dirty="0" smtClean="0">
              <a:latin typeface="Arial Black" pitchFamily="34" charset="0"/>
            </a:endParaRPr>
          </a:p>
          <a:p>
            <a:pPr algn="ctr"/>
            <a:r>
              <a:rPr lang="en-US" sz="2400" dirty="0" smtClean="0">
                <a:latin typeface="Arial Black" pitchFamily="34" charset="0"/>
              </a:rPr>
              <a:t>REFLECT &amp; PRACE</a:t>
            </a:r>
          </a:p>
          <a:p>
            <a:pPr algn="ctr"/>
            <a:endParaRPr lang="ar-SA" sz="2400" dirty="0">
              <a:latin typeface="Arial Black" pitchFamily="34" charset="0"/>
            </a:endParaRPr>
          </a:p>
        </p:txBody>
      </p:sp>
    </p:spTree>
  </p:cSld>
  <p:clrMapOvr>
    <a:masterClrMapping/>
  </p:clrMapOvr>
  <p:transition>
    <p:push dir="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026"/>
          <p:cNvSpPr>
            <a:spLocks noChangeArrowheads="1"/>
          </p:cNvSpPr>
          <p:nvPr/>
        </p:nvSpPr>
        <p:spPr bwMode="auto">
          <a:xfrm>
            <a:off x="1643042" y="1285860"/>
            <a:ext cx="5429288" cy="2286016"/>
          </a:xfrm>
          <a:prstGeom prst="rect">
            <a:avLst/>
          </a:prstGeom>
          <a:ln>
            <a:headEnd/>
            <a:tailEnd/>
          </a:ln>
        </p:spPr>
        <p:style>
          <a:lnRef idx="2">
            <a:schemeClr val="dk1"/>
          </a:lnRef>
          <a:fillRef idx="1">
            <a:schemeClr val="lt1"/>
          </a:fillRef>
          <a:effectRef idx="0">
            <a:schemeClr val="dk1"/>
          </a:effectRef>
          <a:fontRef idx="minor">
            <a:schemeClr val="dk1"/>
          </a:fontRef>
        </p:style>
        <p:txBody>
          <a:bodyPr/>
          <a:lstStyle/>
          <a:p>
            <a:pPr marL="342900" indent="-342900" algn="l" rtl="0">
              <a:lnSpc>
                <a:spcPct val="0"/>
              </a:lnSpc>
              <a:spcBef>
                <a:spcPct val="20000"/>
              </a:spcBef>
            </a:pPr>
            <a:endParaRPr kumimoji="1" lang="en-GB" b="1" dirty="0">
              <a:latin typeface="Impact" pitchFamily="34" charset="0"/>
            </a:endParaRPr>
          </a:p>
          <a:p>
            <a:pPr marL="342900" indent="-342900" algn="l" rtl="0">
              <a:lnSpc>
                <a:spcPct val="110000"/>
              </a:lnSpc>
              <a:spcBef>
                <a:spcPct val="20000"/>
              </a:spcBef>
              <a:buFontTx/>
              <a:buChar char="•"/>
            </a:pPr>
            <a:r>
              <a:rPr kumimoji="1" lang="en-GB" dirty="0">
                <a:latin typeface="Arial" pitchFamily="34" charset="0"/>
              </a:rPr>
              <a:t>Inclusive of children</a:t>
            </a:r>
          </a:p>
          <a:p>
            <a:pPr marL="342900" indent="-342900" algn="l" rtl="0">
              <a:lnSpc>
                <a:spcPct val="110000"/>
              </a:lnSpc>
              <a:spcBef>
                <a:spcPct val="20000"/>
              </a:spcBef>
              <a:buFontTx/>
              <a:buChar char="•"/>
            </a:pPr>
            <a:r>
              <a:rPr kumimoji="1" lang="en-GB" dirty="0">
                <a:latin typeface="Arial" pitchFamily="34" charset="0"/>
              </a:rPr>
              <a:t>Effective for learning</a:t>
            </a:r>
          </a:p>
          <a:p>
            <a:pPr marL="342900" indent="-342900" algn="l" rtl="0">
              <a:lnSpc>
                <a:spcPct val="110000"/>
              </a:lnSpc>
              <a:spcBef>
                <a:spcPct val="20000"/>
              </a:spcBef>
              <a:buFontTx/>
              <a:buChar char="•"/>
            </a:pPr>
            <a:r>
              <a:rPr kumimoji="1" lang="en-GB" dirty="0">
                <a:latin typeface="Arial" pitchFamily="34" charset="0"/>
              </a:rPr>
              <a:t>Healthy and protective for children</a:t>
            </a:r>
          </a:p>
          <a:p>
            <a:pPr marL="342900" indent="-342900" algn="l" rtl="0">
              <a:lnSpc>
                <a:spcPct val="110000"/>
              </a:lnSpc>
              <a:spcBef>
                <a:spcPct val="20000"/>
              </a:spcBef>
              <a:buFontTx/>
              <a:buChar char="•"/>
            </a:pPr>
            <a:r>
              <a:rPr kumimoji="1" lang="en-GB" dirty="0">
                <a:latin typeface="Arial" pitchFamily="34" charset="0"/>
              </a:rPr>
              <a:t>Involved with children, families, and communities</a:t>
            </a:r>
          </a:p>
          <a:p>
            <a:pPr marL="342900" indent="-342900" algn="l" rtl="0">
              <a:lnSpc>
                <a:spcPct val="110000"/>
              </a:lnSpc>
              <a:spcBef>
                <a:spcPct val="20000"/>
              </a:spcBef>
              <a:buFontTx/>
              <a:buChar char="•"/>
            </a:pPr>
            <a:r>
              <a:rPr kumimoji="1" lang="en-GB" dirty="0">
                <a:latin typeface="Arial" pitchFamily="34" charset="0"/>
              </a:rPr>
              <a:t>Gender-sensitive</a:t>
            </a:r>
          </a:p>
        </p:txBody>
      </p:sp>
      <p:sp>
        <p:nvSpPr>
          <p:cNvPr id="43012" name="Text Box 1028"/>
          <p:cNvSpPr txBox="1">
            <a:spLocks noChangeArrowheads="1"/>
          </p:cNvSpPr>
          <p:nvPr/>
        </p:nvSpPr>
        <p:spPr bwMode="auto">
          <a:xfrm>
            <a:off x="2571736" y="785794"/>
            <a:ext cx="3786214" cy="508537"/>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rtl="0">
              <a:lnSpc>
                <a:spcPct val="55000"/>
              </a:lnSpc>
              <a:spcBef>
                <a:spcPct val="20000"/>
              </a:spcBef>
            </a:pPr>
            <a:endParaRPr lang="en-GB" sz="2000" dirty="0"/>
          </a:p>
          <a:p>
            <a:pPr algn="just" rtl="0">
              <a:lnSpc>
                <a:spcPct val="55000"/>
              </a:lnSpc>
              <a:spcBef>
                <a:spcPct val="20000"/>
              </a:spcBef>
            </a:pPr>
            <a:r>
              <a:rPr lang="en-GB" sz="2000" dirty="0" smtClean="0"/>
              <a:t>Child-seeking</a:t>
            </a:r>
            <a:r>
              <a:rPr lang="en-GB" sz="2000" b="1" dirty="0" smtClean="0">
                <a:latin typeface="Times New Roman" pitchFamily="18" charset="0"/>
              </a:rPr>
              <a:t>  =  </a:t>
            </a:r>
            <a:r>
              <a:rPr lang="en-GB" sz="2000" dirty="0" smtClean="0"/>
              <a:t>Child-centred </a:t>
            </a:r>
            <a:endParaRPr lang="en-GB" sz="2000" dirty="0"/>
          </a:p>
        </p:txBody>
      </p:sp>
      <p:sp>
        <p:nvSpPr>
          <p:cNvPr id="4" name="Rectangle 2"/>
          <p:cNvSpPr txBox="1">
            <a:spLocks noChangeArrowheads="1"/>
          </p:cNvSpPr>
          <p:nvPr/>
        </p:nvSpPr>
        <p:spPr>
          <a:xfrm>
            <a:off x="857224" y="3643314"/>
            <a:ext cx="6429420" cy="357190"/>
          </a:xfrm>
          <a:prstGeom prst="rect">
            <a:avLst/>
          </a:prstGeom>
        </p:spPr>
        <p:style>
          <a:lnRef idx="3">
            <a:schemeClr val="lt1"/>
          </a:lnRef>
          <a:fillRef idx="1">
            <a:schemeClr val="dk1"/>
          </a:fillRef>
          <a:effectRef idx="1">
            <a:schemeClr val="dk1"/>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b="1" i="0" u="none" strike="noStrike" kern="0" cap="none" spc="0" normalizeH="0" baseline="0" noProof="0" dirty="0" smtClean="0">
                <a:ln>
                  <a:noFill/>
                </a:ln>
                <a:solidFill>
                  <a:schemeClr val="folHlink"/>
                </a:solidFill>
                <a:effectLst>
                  <a:outerShdw blurRad="38100" dist="38100" dir="2700000" algn="tl">
                    <a:srgbClr val="C0C0C0"/>
                  </a:outerShdw>
                </a:effectLst>
                <a:uLnTx/>
                <a:uFillTx/>
                <a:latin typeface="+mj-lt"/>
                <a:ea typeface="+mj-ea"/>
                <a:cs typeface="+mj-cs"/>
              </a:rPr>
              <a:t> Content   		      Methods</a:t>
            </a:r>
            <a:endParaRPr kumimoji="0" lang="en-US" b="1" i="0" u="none" strike="noStrike" kern="0" cap="none" spc="0" normalizeH="0" baseline="0" noProof="0" dirty="0">
              <a:ln>
                <a:noFill/>
              </a:ln>
              <a:solidFill>
                <a:schemeClr val="tx2"/>
              </a:solidFill>
              <a:effectLst>
                <a:outerShdw blurRad="38100" dist="38100" dir="2700000" algn="tl">
                  <a:srgbClr val="000000"/>
                </a:outerShdw>
              </a:effectLst>
              <a:uLnTx/>
              <a:uFillTx/>
              <a:latin typeface="+mj-lt"/>
              <a:ea typeface="+mj-ea"/>
              <a:cs typeface="+mj-cs"/>
            </a:endParaRPr>
          </a:p>
        </p:txBody>
      </p:sp>
      <p:sp>
        <p:nvSpPr>
          <p:cNvPr id="5" name="Rectangle 7"/>
          <p:cNvSpPr>
            <a:spLocks noChangeArrowheads="1"/>
          </p:cNvSpPr>
          <p:nvPr/>
        </p:nvSpPr>
        <p:spPr bwMode="auto">
          <a:xfrm>
            <a:off x="4143372" y="4000504"/>
            <a:ext cx="3214710" cy="830997"/>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1600" b="1" dirty="0">
                <a:latin typeface="Arial" pitchFamily="34" charset="0"/>
              </a:rPr>
              <a:t>The </a:t>
            </a:r>
            <a:endParaRPr lang="en-US" sz="1600" b="1" u="sng" dirty="0">
              <a:latin typeface="Arial" pitchFamily="34" charset="0"/>
            </a:endParaRPr>
          </a:p>
          <a:p>
            <a:pPr algn="ctr"/>
            <a:r>
              <a:rPr lang="en-US" sz="1600" b="1" u="sng" dirty="0">
                <a:latin typeface="Arial" pitchFamily="34" charset="0"/>
              </a:rPr>
              <a:t>methods</a:t>
            </a:r>
            <a:r>
              <a:rPr lang="en-US" sz="1600" b="1" dirty="0">
                <a:latin typeface="Arial" pitchFamily="34" charset="0"/>
              </a:rPr>
              <a:t> </a:t>
            </a:r>
          </a:p>
          <a:p>
            <a:pPr algn="ctr"/>
            <a:r>
              <a:rPr lang="en-US" sz="1600" b="1" dirty="0" smtClean="0">
                <a:latin typeface="Arial" pitchFamily="34" charset="0"/>
              </a:rPr>
              <a:t>for </a:t>
            </a:r>
            <a:r>
              <a:rPr lang="en-US" sz="1600" b="1" dirty="0">
                <a:latin typeface="Arial" pitchFamily="34" charset="0"/>
              </a:rPr>
              <a:t>teaching &amp; </a:t>
            </a:r>
            <a:r>
              <a:rPr lang="en-US" sz="1600" b="1" dirty="0" smtClean="0">
                <a:latin typeface="Arial" pitchFamily="34" charset="0"/>
              </a:rPr>
              <a:t>learning</a:t>
            </a:r>
            <a:endParaRPr lang="en-US" sz="1600" b="1" dirty="0">
              <a:latin typeface="Arial" pitchFamily="34" charset="0"/>
            </a:endParaRPr>
          </a:p>
        </p:txBody>
      </p:sp>
      <p:sp>
        <p:nvSpPr>
          <p:cNvPr id="6" name="Rectangle 6"/>
          <p:cNvSpPr>
            <a:spLocks noChangeArrowheads="1"/>
          </p:cNvSpPr>
          <p:nvPr/>
        </p:nvSpPr>
        <p:spPr bwMode="auto">
          <a:xfrm>
            <a:off x="714348" y="4071942"/>
            <a:ext cx="3286148" cy="83099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US" sz="1600" b="1" dirty="0">
                <a:latin typeface="Arial" pitchFamily="34" charset="0"/>
              </a:rPr>
              <a:t>The </a:t>
            </a:r>
          </a:p>
          <a:p>
            <a:pPr algn="ctr"/>
            <a:r>
              <a:rPr lang="en-US" sz="1600" b="1" u="sng" dirty="0">
                <a:latin typeface="Arial" pitchFamily="34" charset="0"/>
              </a:rPr>
              <a:t>content </a:t>
            </a:r>
            <a:endParaRPr lang="en-US" sz="1600" b="1" u="sng" dirty="0" smtClean="0">
              <a:latin typeface="Arial" pitchFamily="34" charset="0"/>
            </a:endParaRPr>
          </a:p>
          <a:p>
            <a:pPr algn="ctr"/>
            <a:r>
              <a:rPr lang="en-US" sz="1600" b="1" u="sng" dirty="0" smtClean="0">
                <a:latin typeface="Arial" pitchFamily="34" charset="0"/>
              </a:rPr>
              <a:t>areas</a:t>
            </a:r>
            <a:r>
              <a:rPr lang="en-US" sz="1600" b="1" u="sng" dirty="0" smtClean="0"/>
              <a:t> of </a:t>
            </a:r>
            <a:r>
              <a:rPr lang="en-US" sz="1600" b="1" dirty="0" smtClean="0">
                <a:latin typeface="Arial" pitchFamily="34" charset="0"/>
              </a:rPr>
              <a:t>skills-health education</a:t>
            </a:r>
            <a:endParaRPr lang="en-US" sz="1600" b="1" dirty="0">
              <a:latin typeface="Arial" pitchFamily="34" charset="0"/>
            </a:endParaRPr>
          </a:p>
        </p:txBody>
      </p:sp>
      <p:sp>
        <p:nvSpPr>
          <p:cNvPr id="7" name="مستطيل 6"/>
          <p:cNvSpPr/>
          <p:nvPr/>
        </p:nvSpPr>
        <p:spPr>
          <a:xfrm>
            <a:off x="785786" y="71414"/>
            <a:ext cx="7143832" cy="646331"/>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rtl="0">
              <a:buFontTx/>
              <a:buNone/>
            </a:pPr>
            <a:r>
              <a:rPr lang="ar-SA" dirty="0" smtClean="0"/>
              <a:t> </a:t>
            </a:r>
            <a:r>
              <a:rPr lang="en-US" dirty="0" smtClean="0"/>
              <a:t>Every philosophy – theory – level – fields…..has each own :</a:t>
            </a:r>
          </a:p>
          <a:p>
            <a:pPr algn="ctr" rtl="0">
              <a:buFont typeface="Arial" pitchFamily="34" charset="0"/>
              <a:buChar char="•"/>
            </a:pPr>
            <a:r>
              <a:rPr lang="en-US" dirty="0" smtClean="0">
                <a:latin typeface="Arial Black" pitchFamily="34" charset="0"/>
              </a:rPr>
              <a:t> Characters</a:t>
            </a:r>
            <a:r>
              <a:rPr lang="en-US" dirty="0" smtClean="0"/>
              <a:t>  - </a:t>
            </a:r>
            <a:r>
              <a:rPr lang="en-US" b="1" dirty="0" smtClean="0">
                <a:latin typeface="Arial Black" pitchFamily="34" charset="0"/>
              </a:rPr>
              <a:t>Content  - Methods </a:t>
            </a:r>
          </a:p>
        </p:txBody>
      </p:sp>
      <p:sp>
        <p:nvSpPr>
          <p:cNvPr id="8" name="Text Box 5"/>
          <p:cNvSpPr txBox="1">
            <a:spLocks noChangeArrowheads="1"/>
          </p:cNvSpPr>
          <p:nvPr/>
        </p:nvSpPr>
        <p:spPr bwMode="auto">
          <a:xfrm>
            <a:off x="2519367" y="4929198"/>
            <a:ext cx="3195641" cy="1754326"/>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dirty="0">
                <a:latin typeface="Arial" pitchFamily="34" charset="0"/>
              </a:rPr>
              <a:t>- group work &amp; discussion</a:t>
            </a:r>
          </a:p>
          <a:p>
            <a:pPr algn="l" rtl="0"/>
            <a:r>
              <a:rPr lang="en-US" dirty="0">
                <a:latin typeface="Arial" pitchFamily="34" charset="0"/>
              </a:rPr>
              <a:t>- brainstorming</a:t>
            </a:r>
          </a:p>
          <a:p>
            <a:pPr algn="l" rtl="0"/>
            <a:r>
              <a:rPr lang="en-US" dirty="0">
                <a:latin typeface="Arial" pitchFamily="34" charset="0"/>
              </a:rPr>
              <a:t>- role play</a:t>
            </a:r>
          </a:p>
          <a:p>
            <a:pPr algn="l" rtl="0"/>
            <a:r>
              <a:rPr lang="en-US" dirty="0">
                <a:latin typeface="Arial" pitchFamily="34" charset="0"/>
              </a:rPr>
              <a:t>- educational games</a:t>
            </a:r>
          </a:p>
          <a:p>
            <a:pPr algn="l" rtl="0"/>
            <a:r>
              <a:rPr lang="en-US" dirty="0">
                <a:latin typeface="Arial" pitchFamily="34" charset="0"/>
              </a:rPr>
              <a:t>- debates</a:t>
            </a:r>
          </a:p>
          <a:p>
            <a:pPr algn="l" rtl="0"/>
            <a:r>
              <a:rPr lang="en-US" dirty="0">
                <a:latin typeface="Arial" pitchFamily="34" charset="0"/>
              </a:rPr>
              <a:t>- </a:t>
            </a:r>
            <a:r>
              <a:rPr lang="en-US" dirty="0" err="1">
                <a:latin typeface="Arial" pitchFamily="34" charset="0"/>
              </a:rPr>
              <a:t>practising</a:t>
            </a:r>
            <a:r>
              <a:rPr lang="en-US" dirty="0">
                <a:latin typeface="Arial" pitchFamily="34" charset="0"/>
              </a:rPr>
              <a:t> people skills</a:t>
            </a:r>
          </a:p>
        </p:txBody>
      </p:sp>
      <p:sp>
        <p:nvSpPr>
          <p:cNvPr id="9" name="عنصر نائب للتاريخ 8"/>
          <p:cNvSpPr>
            <a:spLocks noGrp="1"/>
          </p:cNvSpPr>
          <p:nvPr>
            <p:ph type="dt" sz="half" idx="10"/>
          </p:nvPr>
        </p:nvSpPr>
        <p:spPr/>
        <p:txBody>
          <a:bodyPr/>
          <a:lstStyle/>
          <a:p>
            <a:pPr>
              <a:defRPr/>
            </a:pPr>
            <a:r>
              <a:rPr lang="ar-SA" smtClean="0"/>
              <a:t>JohaliMoHE2017</a:t>
            </a:r>
            <a:endParaRPr lang="en-US"/>
          </a:p>
        </p:txBody>
      </p:sp>
      <p:sp>
        <p:nvSpPr>
          <p:cNvPr id="10" name="عنصر نائب لرقم الشريحة 9"/>
          <p:cNvSpPr>
            <a:spLocks noGrp="1"/>
          </p:cNvSpPr>
          <p:nvPr>
            <p:ph type="sldNum" sz="quarter" idx="12"/>
          </p:nvPr>
        </p:nvSpPr>
        <p:spPr/>
        <p:txBody>
          <a:bodyPr/>
          <a:lstStyle/>
          <a:p>
            <a:pPr>
              <a:defRPr/>
            </a:pPr>
            <a:fld id="{EFDC60A6-13D5-4900-9D45-FC2CC50B2D43}" type="slidenum">
              <a:rPr lang="ar-SA" smtClean="0"/>
              <a:pPr>
                <a:defRPr/>
              </a:pPr>
              <a:t>99</a:t>
            </a:fld>
            <a:endParaRPr lang="en-US"/>
          </a:p>
        </p:txBody>
      </p:sp>
      <p:sp>
        <p:nvSpPr>
          <p:cNvPr id="11" name="عنصر نائب للتذييل 10"/>
          <p:cNvSpPr>
            <a:spLocks noGrp="1"/>
          </p:cNvSpPr>
          <p:nvPr>
            <p:ph type="ftr" sz="quarter" idx="11"/>
          </p:nvPr>
        </p:nvSpPr>
        <p:spPr>
          <a:xfrm>
            <a:off x="2428860" y="6572248"/>
            <a:ext cx="2895600" cy="285752"/>
          </a:xfrm>
        </p:spPr>
        <p:txBody>
          <a:bodyPr/>
          <a:lstStyle/>
          <a:p>
            <a:pPr>
              <a:defRPr/>
            </a:pPr>
            <a:r>
              <a:rPr lang="en-US" smtClean="0"/>
              <a:t>CHS385</a:t>
            </a:r>
            <a:endParaRPr lang="en-US" dirty="0"/>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012"/>
                                        </p:tgtEl>
                                        <p:attrNameLst>
                                          <p:attrName>style.visibility</p:attrName>
                                        </p:attrNameLst>
                                      </p:cBhvr>
                                      <p:to>
                                        <p:strVal val="visible"/>
                                      </p:to>
                                    </p:set>
                                    <p:animEffect transition="in" filter="wipe(left)">
                                      <p:cBhvr>
                                        <p:cTn id="7" dur="500"/>
                                        <p:tgtEl>
                                          <p:spTgt spid="430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010">
                                            <p:txEl>
                                              <p:pRg st="1" end="1"/>
                                            </p:txEl>
                                          </p:spTgt>
                                        </p:tgtEl>
                                        <p:attrNameLst>
                                          <p:attrName>style.visibility</p:attrName>
                                        </p:attrNameLst>
                                      </p:cBhvr>
                                      <p:to>
                                        <p:strVal val="visible"/>
                                      </p:to>
                                    </p:set>
                                    <p:animEffect transition="in" filter="blinds(horizontal)">
                                      <p:cBhvr>
                                        <p:cTn id="12" dur="500"/>
                                        <p:tgtEl>
                                          <p:spTgt spid="430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3010">
                                            <p:txEl>
                                              <p:pRg st="2" end="2"/>
                                            </p:txEl>
                                          </p:spTgt>
                                        </p:tgtEl>
                                        <p:attrNameLst>
                                          <p:attrName>style.visibility</p:attrName>
                                        </p:attrNameLst>
                                      </p:cBhvr>
                                      <p:to>
                                        <p:strVal val="visible"/>
                                      </p:to>
                                    </p:set>
                                    <p:animEffect transition="in" filter="blinds(horizontal)">
                                      <p:cBhvr>
                                        <p:cTn id="17" dur="500"/>
                                        <p:tgtEl>
                                          <p:spTgt spid="430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3010">
                                            <p:txEl>
                                              <p:pRg st="3" end="3"/>
                                            </p:txEl>
                                          </p:spTgt>
                                        </p:tgtEl>
                                        <p:attrNameLst>
                                          <p:attrName>style.visibility</p:attrName>
                                        </p:attrNameLst>
                                      </p:cBhvr>
                                      <p:to>
                                        <p:strVal val="visible"/>
                                      </p:to>
                                    </p:set>
                                    <p:animEffect transition="in" filter="blinds(horizontal)">
                                      <p:cBhvr>
                                        <p:cTn id="22" dur="500"/>
                                        <p:tgtEl>
                                          <p:spTgt spid="430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3010">
                                            <p:txEl>
                                              <p:pRg st="4" end="4"/>
                                            </p:txEl>
                                          </p:spTgt>
                                        </p:tgtEl>
                                        <p:attrNameLst>
                                          <p:attrName>style.visibility</p:attrName>
                                        </p:attrNameLst>
                                      </p:cBhvr>
                                      <p:to>
                                        <p:strVal val="visible"/>
                                      </p:to>
                                    </p:set>
                                    <p:animEffect transition="in" filter="blinds(horizontal)">
                                      <p:cBhvr>
                                        <p:cTn id="27" dur="500"/>
                                        <p:tgtEl>
                                          <p:spTgt spid="4301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3010">
                                            <p:txEl>
                                              <p:pRg st="5" end="5"/>
                                            </p:txEl>
                                          </p:spTgt>
                                        </p:tgtEl>
                                        <p:attrNameLst>
                                          <p:attrName>style.visibility</p:attrName>
                                        </p:attrNameLst>
                                      </p:cBhvr>
                                      <p:to>
                                        <p:strVal val="visible"/>
                                      </p:to>
                                    </p:set>
                                    <p:animEffect transition="in" filter="blinds(horizontal)">
                                      <p:cBhvr>
                                        <p:cTn id="32" dur="500"/>
                                        <p:tgtEl>
                                          <p:spTgt spid="4301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7" presetClass="entr" presetSubtype="2" fill="hold" grpId="0" nodeType="clickEffect">
                                  <p:stCondLst>
                                    <p:cond delay="0"/>
                                  </p:stCondLst>
                                  <p:iterate type="wd">
                                    <p:tmPct val="100000"/>
                                  </p:iterate>
                                  <p:childTnLst>
                                    <p:set>
                                      <p:cBhvr>
                                        <p:cTn id="36" dur="1" fill="hold">
                                          <p:stCondLst>
                                            <p:cond delay="0"/>
                                          </p:stCondLst>
                                        </p:cTn>
                                        <p:tgtEl>
                                          <p:spTgt spid="4"/>
                                        </p:tgtEl>
                                        <p:attrNameLst>
                                          <p:attrName>style.visibility</p:attrName>
                                        </p:attrNameLst>
                                      </p:cBhvr>
                                      <p:to>
                                        <p:strVal val="visible"/>
                                      </p:to>
                                    </p:set>
                                    <p:anim calcmode="lin" valueType="num">
                                      <p:cBhvr additive="base">
                                        <p:cTn id="37" dur="1000" fill="hold"/>
                                        <p:tgtEl>
                                          <p:spTgt spid="4"/>
                                        </p:tgtEl>
                                        <p:attrNameLst>
                                          <p:attrName>ppt_x</p:attrName>
                                        </p:attrNameLst>
                                      </p:cBhvr>
                                      <p:tavLst>
                                        <p:tav tm="0">
                                          <p:val>
                                            <p:strVal val="1+#ppt_w/2"/>
                                          </p:val>
                                        </p:tav>
                                        <p:tav tm="100000">
                                          <p:val>
                                            <p:strVal val="#ppt_x"/>
                                          </p:val>
                                        </p:tav>
                                      </p:tavLst>
                                    </p:anim>
                                    <p:anim calcmode="lin" valueType="num">
                                      <p:cBhvr additive="base">
                                        <p:cTn id="3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 presetClass="entr" presetSubtype="3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box(out)">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ppt_x"/>
                                          </p:val>
                                        </p:tav>
                                        <p:tav tm="100000">
                                          <p:val>
                                            <p:strVal val="#ppt_x"/>
                                          </p:val>
                                        </p:tav>
                                      </p:tavLst>
                                    </p:anim>
                                    <p:anim calcmode="lin" valueType="num">
                                      <p:cBhvr additive="base">
                                        <p:cTn id="4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dissolve">
                                      <p:cBhvr>
                                        <p:cTn id="5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uild="p" autoUpdateAnimBg="0"/>
      <p:bldP spid="43012" grpId="0" animBg="1" autoUpdateAnimBg="0"/>
      <p:bldP spid="4" grpId="0" animBg="1" autoUpdateAnimBg="0"/>
      <p:bldP spid="5" grpId="0" animBg="1" autoUpdateAnimBg="0"/>
      <p:bldP spid="6" grpId="0" animBg="1" autoUpdateAnimBg="0"/>
      <p:bldP spid="8" grpId="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Glass Layers">
  <a:themeElements>
    <a:clrScheme name="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fontScheme name="Glass Layers">
      <a:majorFont>
        <a:latin typeface="Arial Black"/>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Glass Layers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Glass Layers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Glass Layers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Glass Layers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Glass Layers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Glass Layers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Glass Layers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سمة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BE32251A5C8747A3537C2C009815A8" ma:contentTypeVersion="0" ma:contentTypeDescription="Create a new document." ma:contentTypeScope="" ma:versionID="254c646c79fc89a2248b2d8f05d2758b">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06F4F81-0227-4E16-B3F8-A1AB265C70FF}">
  <ds:schemaRefs>
    <ds:schemaRef ds:uri="http://schemas.microsoft.com/office/2006/metadata/properties"/>
  </ds:schemaRefs>
</ds:datastoreItem>
</file>

<file path=customXml/itemProps2.xml><?xml version="1.0" encoding="utf-8"?>
<ds:datastoreItem xmlns:ds="http://schemas.openxmlformats.org/officeDocument/2006/customXml" ds:itemID="{F9C9BD82-1CC4-4298-8984-1F2355C95EAF}">
  <ds:schemaRefs>
    <ds:schemaRef ds:uri="http://schemas.microsoft.com/sharepoint/v3/contenttype/forms"/>
  </ds:schemaRefs>
</ds:datastoreItem>
</file>

<file path=customXml/itemProps3.xml><?xml version="1.0" encoding="utf-8"?>
<ds:datastoreItem xmlns:ds="http://schemas.openxmlformats.org/officeDocument/2006/customXml" ds:itemID="{9FC9B9DA-F24F-4EF9-8FCA-F5E31268D1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Flow</Template>
  <TotalTime>17628</TotalTime>
  <Words>11928</Words>
  <Application>Microsoft Office PowerPoint</Application>
  <PresentationFormat>عرض على الشاشة (3:4)‏</PresentationFormat>
  <Paragraphs>1964</Paragraphs>
  <Slides>111</Slides>
  <Notes>67</Notes>
  <HiddenSlides>0</HiddenSlides>
  <MMClips>4</MMClips>
  <ScaleCrop>false</ScaleCrop>
  <HeadingPairs>
    <vt:vector size="6" baseType="variant">
      <vt:variant>
        <vt:lpstr>سمة</vt:lpstr>
      </vt:variant>
      <vt:variant>
        <vt:i4>1</vt:i4>
      </vt:variant>
      <vt:variant>
        <vt:lpstr>خوادم OLE مضمنة</vt:lpstr>
      </vt:variant>
      <vt:variant>
        <vt:i4>2</vt:i4>
      </vt:variant>
      <vt:variant>
        <vt:lpstr>عناوين الشرائح</vt:lpstr>
      </vt:variant>
      <vt:variant>
        <vt:i4>111</vt:i4>
      </vt:variant>
    </vt:vector>
  </HeadingPairs>
  <TitlesOfParts>
    <vt:vector size="114" baseType="lpstr">
      <vt:lpstr>Glass Layers</vt:lpstr>
      <vt:lpstr>Clip</vt:lpstr>
      <vt:lpstr>شريحة</vt:lpstr>
      <vt:lpstr>KINGDOM OF SAUDI ARABIA MINISTRY OF HIGHER EDUCTION KING SAUD UNIVERSITY \ CAMS DEPARTMENT\ HE   </vt:lpstr>
      <vt:lpstr>الشريحة 2</vt:lpstr>
      <vt:lpstr>Lecturer Philosophy</vt:lpstr>
      <vt:lpstr>CHS385 Promotion – Vision- Mission </vt:lpstr>
      <vt:lpstr>CHS 385  Course Description \ Objectives &amp; Plan </vt:lpstr>
      <vt:lpstr>CHS 385 Course Description &amp; L Objectives</vt:lpstr>
      <vt:lpstr>Johali Teaching &amp; Learning Plan  –  Johali MoHE 2016  </vt:lpstr>
      <vt:lpstr>Johali Reasoning (Why MoHE the CHS385 ? ) </vt:lpstr>
      <vt:lpstr>Introductory  Probing &amp; Define Terms  </vt:lpstr>
      <vt:lpstr> HE METHODOLOGIES – DEFINING &amp; REASONING  </vt:lpstr>
      <vt:lpstr> HE METHODOLOGIES – DEFINING &amp; REASONING  </vt:lpstr>
      <vt:lpstr>People  “Learning - Learners”  Through  Ages How People Learn  Through Age Stages </vt:lpstr>
      <vt:lpstr>Remember Ages “Maslow &amp; Coleman  - Do You ?  If You Don’t You Have To Lear Again  !!!? </vt:lpstr>
      <vt:lpstr>الشريحة 14</vt:lpstr>
      <vt:lpstr>الشريحة 15</vt:lpstr>
      <vt:lpstr> Does aging have an effect on adult learning?</vt:lpstr>
      <vt:lpstr>الشريحة 17</vt:lpstr>
      <vt:lpstr>The Correct Answer is B. Physical strength reaches a peak around the age of 30.</vt:lpstr>
      <vt:lpstr>In youth there is a correlation between intelligence and speed in learning.  In adulthood, this is not true.</vt:lpstr>
      <vt:lpstr>The Correct Answer is A Peak Performance in Hearing Occurs Before Age 15 </vt:lpstr>
      <vt:lpstr>COMMON SENSE PRACTICE FOR MINIMIZING HEARING LOSS</vt:lpstr>
      <vt:lpstr>Common Sense Practices For Minimizing Losses Associated With Age - Vision</vt:lpstr>
      <vt:lpstr>GROWTH AND DEVELOPMENT</vt:lpstr>
      <vt:lpstr>الشريحة 24</vt:lpstr>
      <vt:lpstr>الشريحة 25</vt:lpstr>
      <vt:lpstr>Learning Theories</vt:lpstr>
      <vt:lpstr>Learning Theories</vt:lpstr>
      <vt:lpstr>Learning Theories</vt:lpstr>
      <vt:lpstr>Learning Theories</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WHY   Teaching – Learning </vt:lpstr>
      <vt:lpstr>Three Components of M Spirit</vt:lpstr>
      <vt:lpstr>What is Ambivalence?</vt:lpstr>
      <vt:lpstr>Motivation – the extremes?</vt:lpstr>
      <vt:lpstr>الشريحة 43</vt:lpstr>
      <vt:lpstr>الشريحة 44</vt:lpstr>
      <vt:lpstr>الشريحة 45</vt:lpstr>
      <vt:lpstr>الشريحة 46</vt:lpstr>
      <vt:lpstr>الشريحة 47</vt:lpstr>
      <vt:lpstr>الشريحة 48</vt:lpstr>
      <vt:lpstr>الشريحة 49</vt:lpstr>
      <vt:lpstr>الشريحة 50</vt:lpstr>
      <vt:lpstr>الشريحة 51</vt:lpstr>
      <vt:lpstr>HE LEVEL \TYPES \ FIELD  the  Johali  CHS382 Tenant ….: </vt:lpstr>
      <vt:lpstr>الشريحة 53</vt:lpstr>
      <vt:lpstr>Johali Summary Philosophies &amp; Theories of Education </vt:lpstr>
      <vt:lpstr>MoHE  Define &amp; Reasoning Why &amp; How to choose the appropriate ? </vt:lpstr>
      <vt:lpstr>الشريحة 56</vt:lpstr>
      <vt:lpstr>THEORY OF BEHAVIORAL EDUCATIONAL OBJECTIVES  Learn to behave   BLOOM s’ TAXONOMY OF LEARNING OBJECTIVES  the Domains </vt:lpstr>
      <vt:lpstr>THEORY OF BEHAVIORAL EDUCATIONAL OBJECTIVES- Learn to behave  The BLOOM s’ TAXONOMY OF  LEARNING OBJECTIVES  the Verbs</vt:lpstr>
      <vt:lpstr>Teaching -Learning Objectives</vt:lpstr>
      <vt:lpstr> COMMON     METHODOLOGIES - APPROCHES  </vt:lpstr>
      <vt:lpstr>M &amp; T  MAJOR METHODS</vt:lpstr>
      <vt:lpstr>SELF-EMPOWERMENT COLLECTIVE METHODS</vt:lpstr>
      <vt:lpstr>الشريحة 63</vt:lpstr>
      <vt:lpstr>الشريحة 64</vt:lpstr>
      <vt:lpstr>الشريحة 65</vt:lpstr>
      <vt:lpstr>Client Participation </vt:lpstr>
      <vt:lpstr>الشريحة 67</vt:lpstr>
      <vt:lpstr>الشريحة 68</vt:lpstr>
      <vt:lpstr>الشريحة 69</vt:lpstr>
      <vt:lpstr>الشريحة 70</vt:lpstr>
      <vt:lpstr>الشريحة 71</vt:lpstr>
      <vt:lpstr>الشريحة 72</vt:lpstr>
      <vt:lpstr>الشريحة 73</vt:lpstr>
      <vt:lpstr>الشريحة 74</vt:lpstr>
      <vt:lpstr>الشريحة 75</vt:lpstr>
      <vt:lpstr>الشريحة 76</vt:lpstr>
      <vt:lpstr>الشريحة 77</vt:lpstr>
      <vt:lpstr>الشريحة 78</vt:lpstr>
      <vt:lpstr>Summary Points...</vt:lpstr>
      <vt:lpstr>الشريحة 80</vt:lpstr>
      <vt:lpstr>الشريحة 81</vt:lpstr>
      <vt:lpstr>الشريحة 82</vt:lpstr>
      <vt:lpstr>الشريحة 83</vt:lpstr>
      <vt:lpstr>الشريحة 84</vt:lpstr>
      <vt:lpstr>Group Leader Characteristics (Corey)</vt:lpstr>
      <vt:lpstr>الشريحة 86</vt:lpstr>
      <vt:lpstr>الشريحة 87</vt:lpstr>
      <vt:lpstr>الشريحة 88</vt:lpstr>
      <vt:lpstr>M &amp; T  MAJOR METHODS</vt:lpstr>
      <vt:lpstr>M Types with Kinds of Learning; Status of Learners plus Advantages &amp; Disadvantages</vt:lpstr>
      <vt:lpstr>Health Problem and Behavior Based Characters   M &amp; T  Relation to Objectives &amp; Complexity </vt:lpstr>
      <vt:lpstr>الشريحة 92</vt:lpstr>
      <vt:lpstr>الشريحة 93</vt:lpstr>
      <vt:lpstr>الشريحة 94</vt:lpstr>
      <vt:lpstr>الشريحة 95</vt:lpstr>
      <vt:lpstr>Social  Marketing (SM)</vt:lpstr>
      <vt:lpstr>SM Strengths </vt:lpstr>
      <vt:lpstr>الشريحة 98</vt:lpstr>
      <vt:lpstr>الشريحة 99</vt:lpstr>
      <vt:lpstr>الشريحة 100</vt:lpstr>
      <vt:lpstr>الشريحة 101</vt:lpstr>
      <vt:lpstr>الشريحة 102</vt:lpstr>
      <vt:lpstr>الشريحة 103</vt:lpstr>
      <vt:lpstr>FURTHER </vt:lpstr>
      <vt:lpstr>Highest Level  Community health education, participation &amp; organization</vt:lpstr>
      <vt:lpstr>The Public Health System</vt:lpstr>
      <vt:lpstr>The 10 Essential Public Health Services</vt:lpstr>
      <vt:lpstr>الشريحة 108</vt:lpstr>
      <vt:lpstr>الشريحة 109</vt:lpstr>
      <vt:lpstr>Further Support Topics </vt:lpstr>
      <vt:lpstr>References &amp; Sources </vt:lpstr>
    </vt:vector>
  </TitlesOfParts>
  <Company>SELF</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HP</dc:creator>
  <cp:lastModifiedBy>win7</cp:lastModifiedBy>
  <cp:revision>676</cp:revision>
  <dcterms:created xsi:type="dcterms:W3CDTF">2008-10-26T03:43:25Z</dcterms:created>
  <dcterms:modified xsi:type="dcterms:W3CDTF">2016-08-24T10:22:31Z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0x01010063BE32251A5C8747A3537C2C009815A8</vt:lpwstr>
  </property>
</Properties>
</file>