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62" r:id="rId7"/>
    <p:sldId id="265" r:id="rId8"/>
    <p:sldId id="259" r:id="rId9"/>
    <p:sldId id="263" r:id="rId10"/>
    <p:sldId id="264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12/01/1436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ar-SA" sz="8000" dirty="0" smtClean="0"/>
              <a:t>جسم النبات الابتدائي</a:t>
            </a:r>
            <a:endParaRPr lang="ar-SA" sz="8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دراسة التركيب التشريحي للساق وورقة </a:t>
            </a:r>
            <a:r>
              <a:rPr lang="ar-SA" dirty="0" err="1" smtClean="0"/>
              <a:t>و</a:t>
            </a:r>
            <a:r>
              <a:rPr lang="ar-SA" dirty="0" smtClean="0"/>
              <a:t> جذر ذوات القلقة والفلقتين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التركيب الابتدائي لجذر فلقة واحدة</a:t>
            </a:r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85772" y="1628800"/>
            <a:ext cx="3582172" cy="457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dirty="0" smtClean="0"/>
              <a:t>قطاع عرضي في جذر فلقه واحده يوضح </a:t>
            </a:r>
            <a:r>
              <a:rPr lang="ar-SA" dirty="0" err="1" smtClean="0"/>
              <a:t>البشره</a:t>
            </a:r>
            <a:r>
              <a:rPr lang="ar-SA" dirty="0" smtClean="0"/>
              <a:t> </a:t>
            </a:r>
            <a:r>
              <a:rPr lang="ar-SA" dirty="0" err="1" smtClean="0"/>
              <a:t>الداخليه</a:t>
            </a:r>
            <a:r>
              <a:rPr lang="ar-SA" dirty="0" smtClean="0"/>
              <a:t> وخلايا المرور </a:t>
            </a:r>
            <a:r>
              <a:rPr lang="ar-SA" dirty="0" err="1" smtClean="0"/>
              <a:t>بها</a:t>
            </a:r>
            <a:r>
              <a:rPr lang="ar-SA" dirty="0" smtClean="0"/>
              <a:t> وكذلك </a:t>
            </a:r>
            <a:r>
              <a:rPr lang="ar-SA" dirty="0" err="1" smtClean="0"/>
              <a:t>اوعية</a:t>
            </a:r>
            <a:r>
              <a:rPr lang="ar-SA" dirty="0" smtClean="0"/>
              <a:t> الخشب واللحاء</a:t>
            </a:r>
          </a:p>
          <a:p>
            <a:r>
              <a:rPr lang="ar-SA" b="1" dirty="0" smtClean="0"/>
              <a:t>الفرق </a:t>
            </a:r>
            <a:r>
              <a:rPr lang="ar-SA" b="1" dirty="0" smtClean="0"/>
              <a:t>بين جذر فلقة وفلقتين انه في جذر فلقة واحدة: 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لاتوجد </a:t>
            </a:r>
            <a:r>
              <a:rPr lang="ar-SA" dirty="0" smtClean="0"/>
              <a:t>برنشيمة اللحاء.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اذرع الخشب عديدة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يتكون كل ذراع من وعاء واحد واسع يمثل الخشب التالي ووعاء واحد ضيق يمثل الخشب </a:t>
            </a:r>
            <a:r>
              <a:rPr lang="ar-SA" dirty="0" err="1" smtClean="0"/>
              <a:t>الاول</a:t>
            </a:r>
            <a:endParaRPr lang="ar-SA" dirty="0" smtClean="0"/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وجود نخاع </a:t>
            </a:r>
            <a:r>
              <a:rPr lang="ar-SA" dirty="0" smtClean="0"/>
              <a:t>واسع و </a:t>
            </a:r>
            <a:r>
              <a:rPr lang="ar-SA" dirty="0" smtClean="0"/>
              <a:t>قشره ضيقة.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9" name="Picture 6" descr="catclaw roo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60032" y="1628800"/>
            <a:ext cx="34520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رابط كسهم مستقيم 5"/>
          <p:cNvCxnSpPr/>
          <p:nvPr/>
        </p:nvCxnSpPr>
        <p:spPr>
          <a:xfrm flipV="1">
            <a:off x="4765673" y="4929198"/>
            <a:ext cx="107157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4623357" y="3727684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3707904" y="3977717"/>
            <a:ext cx="121444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خشب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اول</a:t>
            </a: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خشب تالي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التركيب الابتدائي في الساق</a:t>
            </a:r>
            <a:endParaRPr lang="ar-SA" dirty="0"/>
          </a:p>
        </p:txBody>
      </p:sp>
      <p:pic>
        <p:nvPicPr>
          <p:cNvPr id="9" name="Picture 2" descr="monocot stem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36892" y="2362200"/>
            <a:ext cx="309821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ق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371975" y="29337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عنصر نائب للنص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ar-SA" dirty="0" smtClean="0"/>
              <a:t>ساق فلقة واحدة</a:t>
            </a:r>
            <a:endParaRPr lang="ar-SA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ساق فلقتين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التركيب الابتدائي لساق الفلقتين</a:t>
            </a:r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البشرة :</a:t>
            </a:r>
            <a:r>
              <a:rPr lang="ar-SA" dirty="0" smtClean="0"/>
              <a:t>من طبقة </a:t>
            </a:r>
            <a:r>
              <a:rPr lang="ar-SA" dirty="0" err="1" smtClean="0"/>
              <a:t>واحه</a:t>
            </a:r>
            <a:r>
              <a:rPr lang="ar-SA" dirty="0" smtClean="0"/>
              <a:t> من الخلايا سميكة الجدر ,الخارجي اسمك من الداخلي ومغطاة بأدمة</a:t>
            </a:r>
          </a:p>
          <a:p>
            <a:r>
              <a:rPr lang="ar-SA" dirty="0" err="1" smtClean="0"/>
              <a:t>ا</a:t>
            </a:r>
            <a:r>
              <a:rPr lang="ar-SA" b="1" dirty="0" err="1" smtClean="0"/>
              <a:t>لقشره</a:t>
            </a:r>
            <a:r>
              <a:rPr lang="ar-SA" b="1" dirty="0" smtClean="0"/>
              <a:t>:</a:t>
            </a:r>
            <a:r>
              <a:rPr lang="ar-SA" dirty="0" smtClean="0"/>
              <a:t>تتكون من طبقات من الخلايا </a:t>
            </a:r>
            <a:r>
              <a:rPr lang="ar-SA" dirty="0" err="1" smtClean="0"/>
              <a:t>الكولنسيمية</a:t>
            </a:r>
            <a:r>
              <a:rPr lang="ar-SA" dirty="0" smtClean="0"/>
              <a:t> وتقع تحت البشرة مباشره, </a:t>
            </a:r>
            <a:r>
              <a:rPr lang="ar-SA" dirty="0" err="1" smtClean="0"/>
              <a:t>تيلها</a:t>
            </a:r>
            <a:r>
              <a:rPr lang="ar-SA" dirty="0" smtClean="0"/>
              <a:t> عدد من طبقات الخلايا </a:t>
            </a:r>
            <a:r>
              <a:rPr lang="ar-SA" dirty="0" err="1" smtClean="0"/>
              <a:t>البرنشيمية</a:t>
            </a:r>
            <a:r>
              <a:rPr lang="ar-SA" dirty="0" smtClean="0"/>
              <a:t> ثم تنتهي </a:t>
            </a:r>
            <a:r>
              <a:rPr lang="ar-SA" dirty="0" err="1" smtClean="0"/>
              <a:t>الى</a:t>
            </a:r>
            <a:r>
              <a:rPr lang="ar-SA" dirty="0" smtClean="0"/>
              <a:t> بطبقة من الخلايا </a:t>
            </a:r>
            <a:r>
              <a:rPr lang="ar-SA" dirty="0" err="1" smtClean="0"/>
              <a:t>البرنشيمية</a:t>
            </a:r>
            <a:r>
              <a:rPr lang="ar-SA" dirty="0" smtClean="0"/>
              <a:t> تحتوي على حبيبات النشا تعرف بالغلاف النشوي.</a:t>
            </a:r>
          </a:p>
          <a:p>
            <a:r>
              <a:rPr lang="ar-SA" b="1" dirty="0" err="1" smtClean="0"/>
              <a:t>الياف</a:t>
            </a:r>
            <a:r>
              <a:rPr lang="ar-SA" b="1" dirty="0" smtClean="0"/>
              <a:t> خارج اللحاء</a:t>
            </a:r>
          </a:p>
          <a:p>
            <a:r>
              <a:rPr lang="ar-SA" b="1" dirty="0" smtClean="0"/>
              <a:t>الحزم الوعائية</a:t>
            </a:r>
          </a:p>
          <a:p>
            <a:r>
              <a:rPr lang="ar-SA" b="1" dirty="0" smtClean="0"/>
              <a:t>النخاع</a:t>
            </a:r>
            <a:endParaRPr lang="ar-SA" b="1" dirty="0"/>
          </a:p>
        </p:txBody>
      </p:sp>
      <p:pic>
        <p:nvPicPr>
          <p:cNvPr id="10" name="Picture 4" descr="ق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70375" y="25146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التركيب الابتدائي لساق الفلقة واحدة</a:t>
            </a:r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البشرة</a:t>
            </a:r>
          </a:p>
          <a:p>
            <a:r>
              <a:rPr lang="ar-SA" b="1" dirty="0" smtClean="0"/>
              <a:t>النسيج </a:t>
            </a:r>
            <a:r>
              <a:rPr lang="ar-SA" b="1" dirty="0" err="1" smtClean="0"/>
              <a:t>الاساسي</a:t>
            </a:r>
            <a:endParaRPr lang="ar-SA" b="1" dirty="0" smtClean="0"/>
          </a:p>
          <a:p>
            <a:r>
              <a:rPr lang="ar-SA" b="1" dirty="0" smtClean="0"/>
              <a:t>الحزم الوعائية</a:t>
            </a:r>
            <a:endParaRPr lang="ar-SA" b="1" dirty="0"/>
          </a:p>
        </p:txBody>
      </p:sp>
      <p:pic>
        <p:nvPicPr>
          <p:cNvPr id="10" name="Picture 4" descr="monocot stem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70375" y="25146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التركيب الابتدائي للورقة</a:t>
            </a:r>
            <a:endParaRPr lang="ar-SA" dirty="0"/>
          </a:p>
        </p:txBody>
      </p:sp>
      <p:pic>
        <p:nvPicPr>
          <p:cNvPr id="11" name="Picture 4" descr="ورقه ذوات فلقه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9337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ق0ع في ورقة فلقتين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371975" y="29337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عنصر نائب للنص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ar-SA" dirty="0" smtClean="0"/>
              <a:t>ورقة فلقة واحدة</a:t>
            </a:r>
            <a:endParaRPr lang="ar-SA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ورقة </a:t>
            </a:r>
            <a:r>
              <a:rPr lang="ar-SA" dirty="0" err="1" smtClean="0"/>
              <a:t>الفلقيتن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التركيب الابتدائي لورقة الفلقتين</a:t>
            </a:r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-228608" y="1661893"/>
            <a:ext cx="3657600" cy="4572000"/>
          </a:xfrm>
        </p:spPr>
        <p:txBody>
          <a:bodyPr/>
          <a:lstStyle/>
          <a:p>
            <a:r>
              <a:rPr lang="ar-SA" b="1" dirty="0" smtClean="0"/>
              <a:t>البشره عليا </a:t>
            </a:r>
            <a:r>
              <a:rPr lang="ar-SA" b="1" dirty="0" smtClean="0"/>
              <a:t>وسفل</a:t>
            </a:r>
            <a:r>
              <a:rPr lang="ar-SA" b="1" dirty="0"/>
              <a:t>ى</a:t>
            </a:r>
            <a:endParaRPr lang="ar-SA" b="1" dirty="0" smtClean="0"/>
          </a:p>
          <a:p>
            <a:r>
              <a:rPr lang="ar-SA" b="1" dirty="0" smtClean="0"/>
              <a:t>النسيج الوسطي</a:t>
            </a:r>
          </a:p>
          <a:p>
            <a:r>
              <a:rPr lang="ar-SA" b="1" dirty="0" smtClean="0"/>
              <a:t>الحزم وعائية</a:t>
            </a:r>
            <a:endParaRPr lang="ar-SA" b="1" dirty="0"/>
          </a:p>
        </p:txBody>
      </p:sp>
      <p:pic>
        <p:nvPicPr>
          <p:cNvPr id="10" name="Picture 4" descr="dicot lea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70375" y="2159000"/>
            <a:ext cx="3657600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رابط كسهم مستقيم 5"/>
          <p:cNvCxnSpPr/>
          <p:nvPr/>
        </p:nvCxnSpPr>
        <p:spPr>
          <a:xfrm>
            <a:off x="4071934" y="242886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3428992" y="2071678"/>
            <a:ext cx="671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dirty="0"/>
              <a:t>نسيج</a:t>
            </a:r>
          </a:p>
          <a:p>
            <a:r>
              <a:rPr lang="ar-SA" dirty="0"/>
              <a:t>عمادي</a:t>
            </a:r>
            <a:endParaRPr lang="en-US" dirty="0"/>
          </a:p>
        </p:txBody>
      </p:sp>
      <p:cxnSp>
        <p:nvCxnSpPr>
          <p:cNvPr id="11" name="رابط كسهم مستقيم 10"/>
          <p:cNvCxnSpPr/>
          <p:nvPr/>
        </p:nvCxnSpPr>
        <p:spPr>
          <a:xfrm flipV="1">
            <a:off x="4000496" y="3000372"/>
            <a:ext cx="42862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3286116" y="2786058"/>
            <a:ext cx="723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dirty="0"/>
              <a:t>نسيج</a:t>
            </a:r>
          </a:p>
          <a:p>
            <a:r>
              <a:rPr lang="ar-SA" dirty="0" err="1"/>
              <a:t>اسفنجي</a:t>
            </a:r>
            <a:endParaRPr lang="en-US" dirty="0"/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4929190" y="1500174"/>
            <a:ext cx="120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dirty="0" err="1"/>
              <a:t>كولنشيه</a:t>
            </a:r>
            <a:r>
              <a:rPr lang="ar-SA" dirty="0"/>
              <a:t> </a:t>
            </a:r>
            <a:r>
              <a:rPr lang="ar-SA" dirty="0" err="1"/>
              <a:t>زاويه</a:t>
            </a:r>
            <a:endParaRPr lang="en-US" dirty="0"/>
          </a:p>
        </p:txBody>
      </p:sp>
      <p:cxnSp>
        <p:nvCxnSpPr>
          <p:cNvPr id="16" name="رابط كسهم مستقيم 15"/>
          <p:cNvCxnSpPr/>
          <p:nvPr/>
        </p:nvCxnSpPr>
        <p:spPr>
          <a:xfrm rot="16200000" flipH="1">
            <a:off x="5500694" y="2071678"/>
            <a:ext cx="78581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التركيب الابتدائي لورقة الفلقة واحدة</a:t>
            </a:r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مشابهه في تركيبها لتركيب ورقة ذوات الفلقتين ماعدا:</a:t>
            </a:r>
          </a:p>
          <a:p>
            <a:r>
              <a:rPr lang="ar-SA" b="1" dirty="0" smtClean="0"/>
              <a:t>البشره </a:t>
            </a:r>
            <a:r>
              <a:rPr lang="ar-SA" b="1" dirty="0" smtClean="0"/>
              <a:t>تحتوي على سيلكا وفلين</a:t>
            </a:r>
          </a:p>
          <a:p>
            <a:r>
              <a:rPr lang="ar-SA" b="1" dirty="0" err="1" smtClean="0"/>
              <a:t>لاتنقسم</a:t>
            </a:r>
            <a:r>
              <a:rPr lang="ar-SA" b="1" dirty="0" smtClean="0"/>
              <a:t> </a:t>
            </a:r>
            <a:r>
              <a:rPr lang="ar-SA" b="1" dirty="0" err="1" smtClean="0"/>
              <a:t>الى</a:t>
            </a:r>
            <a:r>
              <a:rPr lang="ar-SA" b="1" dirty="0" smtClean="0"/>
              <a:t> عمادي </a:t>
            </a:r>
            <a:r>
              <a:rPr lang="ar-SA" b="1" dirty="0" err="1" smtClean="0"/>
              <a:t>واسفنجي</a:t>
            </a:r>
            <a:r>
              <a:rPr lang="ar-SA" b="1" dirty="0" smtClean="0"/>
              <a:t> </a:t>
            </a:r>
          </a:p>
          <a:p>
            <a:r>
              <a:rPr lang="ar-SA" b="1" dirty="0" smtClean="0"/>
              <a:t>الحزم تكون </a:t>
            </a:r>
            <a:r>
              <a:rPr lang="ar-SA" b="1" dirty="0" smtClean="0"/>
              <a:t>متوازية ويكون الخشب على شكل حرف </a:t>
            </a:r>
            <a:r>
              <a:rPr lang="en-US" b="1" dirty="0" smtClean="0"/>
              <a:t>V</a:t>
            </a:r>
            <a:r>
              <a:rPr lang="ar-SA" b="1" dirty="0" smtClean="0"/>
              <a:t> مقلوب</a:t>
            </a:r>
          </a:p>
          <a:p>
            <a:r>
              <a:rPr lang="ar-SA" b="1" dirty="0" smtClean="0"/>
              <a:t>توجد خلايا </a:t>
            </a:r>
            <a:endParaRPr lang="ar-SA" b="1" dirty="0"/>
          </a:p>
        </p:txBody>
      </p:sp>
      <p:pic>
        <p:nvPicPr>
          <p:cNvPr id="10" name="Picture 7" descr="monocot leaf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14810" y="1857364"/>
            <a:ext cx="428627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4261385" y="2420888"/>
            <a:ext cx="71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خلايا</a:t>
            </a:r>
          </a:p>
          <a:p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حركيه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 flipH="1">
            <a:off x="4357686" y="3062238"/>
            <a:ext cx="259299" cy="5810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5715008" y="5643578"/>
            <a:ext cx="1189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سكلرنشيمية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غلاف </a:t>
            </a:r>
            <a:r>
              <a:rPr lang="ar-SA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الحزمه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رابط كسهم مستقيم 12"/>
          <p:cNvCxnSpPr/>
          <p:nvPr/>
        </p:nvCxnSpPr>
        <p:spPr>
          <a:xfrm rot="5400000" flipH="1" flipV="1">
            <a:off x="6107917" y="517923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4469884" y="5715016"/>
            <a:ext cx="10054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لحاء منتظم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 rot="5400000" flipH="1" flipV="1">
            <a:off x="5322099" y="4464851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التركيب الابتدائي في الجذر</a:t>
            </a:r>
            <a:endParaRPr lang="ar-SA" dirty="0"/>
          </a:p>
        </p:txBody>
      </p:sp>
      <p:pic>
        <p:nvPicPr>
          <p:cNvPr id="11" name="Picture 8" descr="Root x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9337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6" descr="dicot root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371975" y="2999915"/>
            <a:ext cx="3657600" cy="261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عنصر نائب للنص 2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ar-SA" dirty="0" smtClean="0"/>
              <a:t>جذر فلقة واحدة</a:t>
            </a: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جذر فلقتين</a:t>
            </a:r>
            <a:endParaRPr lang="ar-SA" dirty="0"/>
          </a:p>
        </p:txBody>
      </p:sp>
      <p:cxnSp>
        <p:nvCxnSpPr>
          <p:cNvPr id="9" name="رابط كسهم مستقيم 8"/>
          <p:cNvCxnSpPr/>
          <p:nvPr/>
        </p:nvCxnSpPr>
        <p:spPr>
          <a:xfrm rot="16200000" flipH="1">
            <a:off x="607191" y="2821777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0" y="2214554"/>
            <a:ext cx="22145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بشره داخليه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بها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خلايا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مرور 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مقابله </a:t>
            </a:r>
            <a:r>
              <a:rPr lang="ar-SA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لاذرع</a:t>
            </a:r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الخشب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1857356" y="4143380"/>
            <a:ext cx="6429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نخاع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500034" y="4857760"/>
            <a:ext cx="7858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القشرة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قطاع عرضي في حزمة وعائية لجذر الفلقتين</a:t>
            </a:r>
            <a:endParaRPr lang="ar-SA" dirty="0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الخشب مكون من 2-8 اذرع فقط</a:t>
            </a:r>
          </a:p>
          <a:p>
            <a:pPr>
              <a:buNone/>
            </a:pPr>
            <a:r>
              <a:rPr lang="ar-SA" b="1" dirty="0" err="1" smtClean="0"/>
              <a:t>البشره</a:t>
            </a:r>
            <a:r>
              <a:rPr lang="ar-SA" b="1" dirty="0" smtClean="0"/>
              <a:t> واقسمها</a:t>
            </a:r>
          </a:p>
          <a:p>
            <a:pPr>
              <a:buNone/>
            </a:pPr>
            <a:r>
              <a:rPr lang="ar-SA" b="1" dirty="0" smtClean="0"/>
              <a:t>الحزمة الوعائية الخشب واللحاء</a:t>
            </a:r>
          </a:p>
          <a:p>
            <a:pPr>
              <a:buNone/>
            </a:pPr>
            <a:r>
              <a:rPr lang="ar-SA" b="1" dirty="0" smtClean="0"/>
              <a:t>النخاع غير موجود</a:t>
            </a:r>
            <a:endParaRPr lang="en-US" b="1" dirty="0" smtClean="0"/>
          </a:p>
        </p:txBody>
      </p:sp>
      <p:pic>
        <p:nvPicPr>
          <p:cNvPr id="12" name="Picture 2" descr="dicot root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43372" y="1571612"/>
            <a:ext cx="4071965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رابط كسهم مستقيم 7"/>
          <p:cNvCxnSpPr/>
          <p:nvPr/>
        </p:nvCxnSpPr>
        <p:spPr>
          <a:xfrm>
            <a:off x="3929058" y="5143512"/>
            <a:ext cx="171451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3929058" y="4429132"/>
            <a:ext cx="164307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مربع نص 12"/>
          <p:cNvSpPr txBox="1"/>
          <p:nvPr/>
        </p:nvSpPr>
        <p:spPr>
          <a:xfrm>
            <a:off x="2714612" y="4286256"/>
            <a:ext cx="1143008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خشب تالي</a:t>
            </a:r>
          </a:p>
          <a:p>
            <a:endParaRPr lang="ar-SA" dirty="0" smtClean="0"/>
          </a:p>
          <a:p>
            <a:r>
              <a:rPr lang="ar-SA" dirty="0" smtClean="0"/>
              <a:t>خشب </a:t>
            </a:r>
            <a:r>
              <a:rPr lang="ar-SA" dirty="0" err="1" smtClean="0"/>
              <a:t>اول</a:t>
            </a:r>
            <a:r>
              <a:rPr lang="ar-SA" dirty="0" smtClean="0"/>
              <a:t> خارجي المنشأ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227</TotalTime>
  <Words>271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مشربية</vt:lpstr>
      <vt:lpstr>جسم النبات الابتدائي</vt:lpstr>
      <vt:lpstr>التركيب الابتدائي في الساق</vt:lpstr>
      <vt:lpstr>التركيب الابتدائي لساق الفلقتين</vt:lpstr>
      <vt:lpstr>التركيب الابتدائي لساق الفلقة واحدة</vt:lpstr>
      <vt:lpstr>التركيب الابتدائي للورقة</vt:lpstr>
      <vt:lpstr>التركيب الابتدائي لورقة الفلقتين</vt:lpstr>
      <vt:lpstr>التركيب الابتدائي لورقة الفلقة واحدة</vt:lpstr>
      <vt:lpstr>التركيب الابتدائي في الجذر</vt:lpstr>
      <vt:lpstr>قطاع عرضي في حزمة وعائية لجذر الفلقتين</vt:lpstr>
      <vt:lpstr>التركيب الابتدائي لجذر فلقة واحدة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جسم النبات الابتدائي</dc:title>
  <cp:lastModifiedBy>Alanoud Talal Alfaghom</cp:lastModifiedBy>
  <cp:revision>29</cp:revision>
  <dcterms:modified xsi:type="dcterms:W3CDTF">2014-11-04T09:47:49Z</dcterms:modified>
</cp:coreProperties>
</file>