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Stephenson" initials="K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58420" autoAdjust="0"/>
  </p:normalViewPr>
  <p:slideViewPr>
    <p:cSldViewPr snapToGrid="0" snapToObjects="1">
      <p:cViewPr varScale="1">
        <p:scale>
          <a:sx n="43" d="100"/>
          <a:sy n="43" d="100"/>
        </p:scale>
        <p:origin x="216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11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05T11:56:44.598" idx="1">
    <p:pos x="10" y="10"/>
    <p:text>The note does not seem to belong with the slide. Please review.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88D8055-E0AB-4AC8-BA6C-6628B31CCE72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4893DB-1ECF-4504-844E-5F244A4CE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16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9D4CD1C-CFF6-4D7B-BBBE-7F5FDE3FA5B8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024CB51-DF81-471C-99B9-824796780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54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DC37B8-16F7-4696-9345-B37F4D9CE8D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89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A1B72D-F6B7-4C44-95E3-544C2F11F0F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74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6B4C18-9BC8-49CB-BD09-04F254F944A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66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B1EB52-FC82-4896-B2BA-D0B0E4E5106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065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4EE79D-3BAA-4407-BDB7-434E4D88AE7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205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74850D-E232-4E9F-ADE6-6C62DE1BF8E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654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12CF79-7579-495B-87E9-94CDED22618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362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905418-1E66-4026-BA1F-6B5C5E2CEA7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29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63031C-9CC0-4B50-99D7-2699DF244E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726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63C72B-62B4-44FF-A7D3-AD53AFDEACE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4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D73E706-5C36-435A-85CB-372F5C73B90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051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63FDDF-46CC-4284-9C06-24BE834A5CC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63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E1DAD2-E888-422F-AEEC-4EDD0E41141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899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D81E9-8771-42A3-9530-9278D6D3BF87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589C8-690F-48DF-B3D5-2B776C922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EE6B-6813-411C-B393-39A1C60FCD23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9BFB-280D-4D2D-B8B0-5C4B3024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88EED-2922-4D6F-9B1A-72D966747130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1175-D6AF-4B07-A2F6-DAC013101F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CF094-1306-4B63-9828-D0C4302D8A4E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2293-4410-4984-A74E-B103E6F8A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2CE1-C47A-4D02-9FDC-34F7B8BD9B44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CA5E8-910B-43F4-835E-F38D6B90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B5009-439A-4C8E-A540-C0E00DE08EBF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CCAA-087A-40E5-BAED-8DB2F53BA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C1FF5-DCB8-4DB7-AC93-40480036E904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0BC01-DEEC-4CF6-8227-7503AF7CB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7FC89-4919-45A9-A1B1-39B1E0038E6B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1B039-EEBD-454C-9A37-F06325884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48319-31D6-497A-805D-3ED2541197CA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3A2A-B050-4F8E-B46F-0A791CE7A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6B59E-658F-407F-B14E-3E4811978280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53B22-B382-460E-B4DC-CD4A4F458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1F978-C6E9-46B2-B793-78E479F92820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8E012-D2F2-41E3-9335-21BFA6C43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37CB8-EE58-488F-AFE3-AF418AA343B7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2DEB-0748-45B2-9192-ABAAD621F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9510B-5DD4-4B93-A773-CAB56CB2EC67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B8DB1-7280-4EB7-B424-FC95D65D3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CA745-96B0-4A8A-BCC9-2C27790B3E19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7E45C-57D5-404D-9212-56687512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857F-1129-4C7E-B35B-CBBC1DCCC8A5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3FC07-18FC-4B5E-9B01-9DF253B24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A3F56-4B3E-4C72-87BB-361B72C17180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4622A-2E28-4DAE-AE43-2120FAAE2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7BD1B-A6BE-4FD7-967B-B38A932A8298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7809A-F5D7-4360-B353-4AF33B0F2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E8A7E-8F28-4D56-BE04-D66D5F65341F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894A-D400-461C-BD2F-4DD69E4B6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25577-B249-47B1-87DF-3CB08BB07C8A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C148-778A-4456-AB7D-641B98501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3" name="Group 7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37" name="Freeform 141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36" name="Freeform 140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35" name="Freeform 139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34" name="Freeform 138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Group 11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33" name="Freeform 137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8" name="Group 12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2" name="Freeform 136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9" name="Group 13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1" name="Freeform 135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" name="Group 14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0" name="Freeform 134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1" name="Group 15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29" name="Freeform 133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2" name="Group 16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28" name="Freeform 132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17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27" name="Freeform 131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18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26" name="Freeform 130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19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25" name="Freeform 129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20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24" name="Freeform 128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7" name="Group 21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23" name="Freeform 127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8" name="Group 22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2" name="Freeform 126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9" name="Group 23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1" name="Freeform 125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0" name="Group 24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0" name="Freeform 124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1" name="Group 25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19" name="Freeform 123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2" name="Group 26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18" name="Freeform 122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3" name="Group 27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17" name="Freeform 121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4" name="Group 28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16" name="Freeform 120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5" name="Group 29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15" name="Freeform 119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6" name="Group 30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14" name="Freeform 118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31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13" name="Freeform 117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8" name="Group 32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2" name="Freeform 116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9" name="Group 33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0" name="Freeform 114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1" name="Freeform 115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0" name="Group 34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08" name="Freeform 112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9" name="Freeform 113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1" name="Group 35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07" name="Freeform 111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6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06" name="Freeform 110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3" name="Group 37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05" name="Freeform 109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4" name="Group 38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04" name="Freeform 108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5" name="Group 39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2" name="Freeform 106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3" name="Freeform 107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6" name="Group 40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0" name="Freeform 104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1" name="Freeform 105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7" name="Group 41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98" name="Freeform 102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103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8" name="Group 42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97" name="Freeform 101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9" name="Group 43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96" name="Freeform 100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0" name="Group 44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95" name="Freeform 99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1" name="Group 45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93" name="Freeform 97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4" name="Freeform 98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2" name="Group 46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1" name="Freeform 95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2" name="Freeform 96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3" name="Group 47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89" name="Freeform 93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0" name="Freeform 94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4" name="Group 48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87" name="Freeform 91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8" name="Freeform 92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5" name="Group 49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85" name="Freeform 89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6" name="Freeform 90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6" name="Group 50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84" name="Freeform 88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7" name="Group 51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83" name="Freeform 87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8" name="Group 52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2" name="Freeform 86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9" name="Group 53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1" name="Freeform 85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0" name="Group 54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0" name="Freeform 84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1" name="Group 55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79" name="Freeform 83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2" name="Group 56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78" name="Freeform 82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3" name="Group 57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77" name="Freeform 81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4" name="Group 58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76" name="Freeform 80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5" name="Group 59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75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6" name="Group 60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74" name="Freeform 78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7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73" name="Freeform 77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8" name="Group 62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2" name="Freeform 76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9" name="Group 63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1" name="Freeform 75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0" name="Group 64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0" name="Freeform 74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1" name="Group 65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69" name="Freeform 73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2" name="Group 66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68" name="Freeform 72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3" name="Group 67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67" name="Freeform 71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4" name="Group 68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65" name="Freeform 69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66" name="Picture 70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8" name="TextBox 142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</a:p>
        </p:txBody>
      </p:sp>
      <p:sp>
        <p:nvSpPr>
          <p:cNvPr id="139" name="TextBox 143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</a:p>
        </p:txBody>
      </p:sp>
      <p:sp>
        <p:nvSpPr>
          <p:cNvPr id="140" name="TextBox 144"/>
          <p:cNvSpPr txBox="1"/>
          <p:nvPr userDrawn="1"/>
        </p:nvSpPr>
        <p:spPr>
          <a:xfrm>
            <a:off x="5192713" y="4351338"/>
            <a:ext cx="3271837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Introduction to Global Marketing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Chapter 1</a:t>
            </a:r>
          </a:p>
        </p:txBody>
      </p:sp>
      <p:sp>
        <p:nvSpPr>
          <p:cNvPr id="141" name="Rectangle 141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300E2-AD35-4E2E-A944-48B210AB2EA8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7DD67-BC9F-4914-B1F1-5B1C74E0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42E3F-A5F9-48C4-82A9-1F678670DC17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4B1A4-EA2F-4EEB-9B70-67E3EBB29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BB4B95-488C-489F-BBCF-3955255302F1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8CC00A-6820-4FBD-911F-38978430F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9" name="Group 6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1033" name="Group 7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42" name="Freeform 141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4" name="Group 8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41" name="Freeform 140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5" name="Group 9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40" name="Freeform 139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6" name="Group 10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39" name="Freeform 138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7" name="Group 11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38" name="Freeform 137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8" name="Group 12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7" name="Freeform 136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9" name="Group 13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6" name="Freeform 135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0" name="Group 14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5" name="Freeform 134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1" name="Group 15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34" name="Freeform 133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2" name="Group 16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33" name="Freeform 132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3" name="Group 17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32" name="Freeform 131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4" name="Group 18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31" name="Freeform 130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5" name="Group 19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30" name="Freeform 129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6" name="Group 20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29" name="Freeform 128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7" name="Group 21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28" name="Freeform 127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8" name="Group 22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7" name="Freeform 126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9" name="Group 23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6" name="Freeform 125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0" name="Group 24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5" name="Freeform 124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1" name="Group 25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24" name="Freeform 123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2" name="Group 26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23" name="Freeform 122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3" name="Group 27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22" name="Freeform 121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4" name="Group 28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21" name="Freeform 120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5" name="Group 29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20" name="Freeform 119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6" name="Group 30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19" name="Freeform 118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7" name="Group 31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18" name="Freeform 117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8" name="Group 32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7" name="Freeform 116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9" name="Group 33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5" name="Freeform 114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6" name="Freeform 115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0" name="Group 34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13" name="Freeform 112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4" name="Freeform 113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1" name="Group 35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12" name="Freeform 111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2" name="Group 36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11" name="Freeform 110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3" name="Group 37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10" name="Freeform 109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4" name="Group 38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09" name="Freeform 108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5" name="Group 39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7" name="Freeform 106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8" name="Freeform 107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6" name="Group 40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5" name="Freeform 104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6" name="Freeform 105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7" name="Group 41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103" name="Freeform 102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4" name="Freeform 103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8" name="Group 42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102" name="Freeform 101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9" name="Group 43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101" name="Freeform 100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0" name="Group 44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100" name="Freeform 99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1" name="Group 45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98" name="Freeform 97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98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2" name="Group 46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6" name="Freeform 95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7" name="Freeform 96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3" name="Group 47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94" name="Freeform 93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5" name="Freeform 94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4" name="Group 48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92" name="Freeform 91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5" name="Group 49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90" name="Freeform 89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1" name="Freeform 90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6" name="Group 50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89" name="Freeform 88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7" name="Group 51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88" name="Freeform 87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8" name="Group 52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7" name="Freeform 86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9" name="Group 53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6" name="Freeform 85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0" name="Group 54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5" name="Freeform 84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1" name="Group 55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84" name="Freeform 83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2" name="Group 56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83" name="Freeform 82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3" name="Group 57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82" name="Freeform 81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4" name="Group 58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81" name="Freeform 80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5" name="Group 59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80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6" name="Group 60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79" name="Freeform 78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7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78" name="Freeform 77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8" name="Group 62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7" name="Freeform 76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9" name="Group 63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6" name="Freeform 75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0" name="Group 64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5" name="Freeform 74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1" name="Group 65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74" name="Freeform 73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2" name="Group 66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73" name="Freeform 72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3" name="Group 67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72" name="Freeform 71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4" name="Group 68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70" name="Freeform 69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1096" name="Picture 70"/>
              <p:cNvPicPr>
                <a:picLocks noChangeAspect="1" noChangeArrowheads="1"/>
              </p:cNvPicPr>
              <p:nvPr userDrawn="1"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3" name="TextBox 142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</a:p>
        </p:txBody>
      </p:sp>
      <p:sp>
        <p:nvSpPr>
          <p:cNvPr id="144" name="TextBox 143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</a:p>
        </p:txBody>
      </p:sp>
      <p:sp>
        <p:nvSpPr>
          <p:cNvPr id="145" name="TextBox 144"/>
          <p:cNvSpPr txBox="1"/>
          <p:nvPr userDrawn="1"/>
        </p:nvSpPr>
        <p:spPr>
          <a:xfrm>
            <a:off x="5192713" y="4351338"/>
            <a:ext cx="3271837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Introduction to Global Marketing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Chapter 1</a:t>
            </a:r>
          </a:p>
        </p:txBody>
      </p:sp>
      <p:sp>
        <p:nvSpPr>
          <p:cNvPr id="1168" name="Rectangle 144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fontAlgn="base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3315" name="Picture 6" descr="Untitled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687638" y="1490663"/>
            <a:ext cx="354012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B5E9D3-5E4B-4DDB-B38A-7C79FE61CF59}" type="datetimeFigureOut">
              <a:rPr lang="en-US"/>
              <a:pPr>
                <a:defRPr/>
              </a:pPr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AEE36A-5FD8-48B2-823D-38DB2E196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 userDrawn="1"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5006975" y="919163"/>
            <a:ext cx="34940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C00000"/>
                </a:solidFill>
              </a:rPr>
              <a:t>Global Marketing</a:t>
            </a: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5192713" y="3114675"/>
            <a:ext cx="3494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6600"/>
                </a:solidFill>
              </a:rPr>
              <a:t>Warren J. Keegan   Mark C. Green</a:t>
            </a: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5192713" y="4351338"/>
            <a:ext cx="327183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Introduction to Global Marketing</a:t>
            </a:r>
          </a:p>
          <a:p>
            <a:pPr algn="ctr"/>
            <a:r>
              <a:rPr lang="en-US" sz="2800" b="1">
                <a:solidFill>
                  <a:srgbClr val="006600"/>
                </a:solidFill>
              </a:rPr>
              <a:t>Chapter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McDonald’s Global Marketing</a:t>
            </a:r>
            <a:endParaRPr lang="en-US" dirty="0">
              <a:latin typeface="+mn-lt"/>
            </a:endParaRPr>
          </a:p>
        </p:txBody>
      </p:sp>
      <p:pic>
        <p:nvPicPr>
          <p:cNvPr id="7" name="Content Placeholder 6" descr="md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207" b="-15207"/>
          <a:stretch>
            <a:fillRect/>
          </a:stretch>
        </p:blipFill>
        <p:spPr>
          <a:xfrm>
            <a:off x="457200" y="1600200"/>
            <a:ext cx="8229600" cy="4525963"/>
          </a:xfrm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The Importance of Going Globa</a:t>
            </a:r>
            <a:r>
              <a:rPr lang="en-US" dirty="0">
                <a:latin typeface="+mn-lt"/>
              </a:rPr>
              <a:t>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smtClean="0">
                <a:ea typeface="ＭＳ Ｐゴシック" pitchFamily="34" charset="-128"/>
              </a:rPr>
              <a:t>For U.S. companies, 75% of total world market for goods and services is outside the country</a:t>
            </a:r>
          </a:p>
          <a:p>
            <a:pPr lvl="1">
              <a:lnSpc>
                <a:spcPct val="90000"/>
              </a:lnSpc>
            </a:pPr>
            <a:endParaRPr lang="en-US" sz="220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Coca-Cola earns 75% of operating income and 2/3 of profit outside of North America</a:t>
            </a:r>
          </a:p>
          <a:p>
            <a:pPr>
              <a:lnSpc>
                <a:spcPct val="90000"/>
              </a:lnSpc>
            </a:pPr>
            <a:endParaRPr lang="en-US" sz="2600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2600" smtClean="0">
                <a:ea typeface="ＭＳ Ｐゴシック" pitchFamily="34" charset="-128"/>
              </a:rPr>
              <a:t>For Japanese companies, 90% of world market is outside the country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600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2600" smtClean="0">
                <a:ea typeface="ＭＳ Ｐゴシック" pitchFamily="34" charset="-128"/>
              </a:rPr>
              <a:t>94% of market potential is outside of Germany for its companies even though it is the largest EU market</a:t>
            </a:r>
          </a:p>
          <a:p>
            <a:pPr>
              <a:lnSpc>
                <a:spcPct val="90000"/>
              </a:lnSpc>
            </a:pPr>
            <a:endParaRPr lang="en-US" sz="26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How Big Is The Global Market?</a:t>
            </a:r>
            <a:endParaRPr lang="en-US" dirty="0">
              <a:latin typeface="+mn-lt"/>
            </a:endParaRPr>
          </a:p>
        </p:txBody>
      </p:sp>
      <p:pic>
        <p:nvPicPr>
          <p:cNvPr id="45058" name="Content Placeholder 4" descr="Table1-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7879" b="-27879"/>
          <a:stretch>
            <a:fillRect/>
          </a:stretch>
        </p:blipFill>
        <p:spPr>
          <a:xfrm>
            <a:off x="355600" y="1828800"/>
            <a:ext cx="8229600" cy="4525963"/>
          </a:xfrm>
          <a:ln>
            <a:solidFill>
              <a:srgbClr val="C4BD97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Management Orientations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ea typeface="ＭＳ Ｐゴシック" charset="0"/>
                <a:cs typeface="ＭＳ Ｐゴシック" charset="0"/>
              </a:rPr>
              <a:t>Ethnocentric Orientation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ＭＳ Ｐゴシック" charset="0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ＭＳ Ｐゴシック" charset="0"/>
              </a:rPr>
              <a:t> </a:t>
            </a:r>
            <a:r>
              <a:rPr lang="en-US" dirty="0">
                <a:ea typeface="ＭＳ Ｐゴシック" charset="0"/>
              </a:rPr>
              <a:t>Home country is superior to others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ＭＳ Ｐゴシック" charset="0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ＭＳ Ｐゴシック" charset="0"/>
              </a:rPr>
              <a:t> </a:t>
            </a:r>
            <a:r>
              <a:rPr lang="en-US" dirty="0">
                <a:ea typeface="ＭＳ Ｐゴシック" charset="0"/>
              </a:rPr>
              <a:t>Sees only similarities in other </a:t>
            </a:r>
            <a:r>
              <a:rPr lang="en-US" dirty="0" smtClean="0">
                <a:ea typeface="ＭＳ Ｐゴシック" charset="0"/>
              </a:rPr>
              <a:t>countries</a:t>
            </a:r>
          </a:p>
          <a:p>
            <a:pPr marL="4572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ＭＳ Ｐゴシック" charset="0"/>
              </a:rPr>
              <a:t>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ＭＳ Ｐゴシック" charset="0"/>
              </a:rPr>
              <a:t>Assumes </a:t>
            </a:r>
            <a:r>
              <a:rPr lang="en-US" dirty="0">
                <a:ea typeface="ＭＳ Ｐゴシック" charset="0"/>
              </a:rPr>
              <a:t>products and practices that succeed at home will be successful everywhere  </a:t>
            </a:r>
            <a:endParaRPr lang="en-US" dirty="0" smtClean="0">
              <a:ea typeface="ＭＳ Ｐゴシック" charset="0"/>
            </a:endParaRPr>
          </a:p>
          <a:p>
            <a:pPr marL="457200" lvl="1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Leads to a </a:t>
            </a:r>
            <a:r>
              <a:rPr lang="en-US" b="1" i="1" dirty="0">
                <a:ea typeface="ＭＳ Ｐゴシック" charset="0"/>
              </a:rPr>
              <a:t>standardized</a:t>
            </a:r>
            <a:r>
              <a:rPr lang="en-US" dirty="0">
                <a:ea typeface="ＭＳ Ｐゴシック" charset="0"/>
              </a:rPr>
              <a:t> or </a:t>
            </a:r>
            <a:r>
              <a:rPr lang="en-US" b="1" i="1" dirty="0">
                <a:ea typeface="ＭＳ Ｐゴシック" charset="0"/>
              </a:rPr>
              <a:t>extension</a:t>
            </a:r>
            <a:r>
              <a:rPr lang="en-US" b="1" dirty="0">
                <a:ea typeface="ＭＳ Ｐゴシック" charset="0"/>
              </a:rPr>
              <a:t> </a:t>
            </a:r>
            <a:r>
              <a:rPr lang="en-US" b="1" i="1" dirty="0">
                <a:ea typeface="ＭＳ Ｐゴシック" charset="0"/>
              </a:rPr>
              <a:t>approach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Management Orientations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3200" smtClean="0">
                <a:ea typeface="ＭＳ Ｐゴシック" pitchFamily="34" charset="-128"/>
              </a:rPr>
              <a:t>Polycentric Orientation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Each country is unique</a:t>
            </a:r>
          </a:p>
          <a:p>
            <a:pPr lvl="1"/>
            <a:endParaRPr lang="en-US" smtClean="0">
              <a:ea typeface="ＭＳ Ｐゴシック" pitchFamily="34" charset="-128"/>
            </a:endParaRPr>
          </a:p>
          <a:p>
            <a:pPr lvl="1"/>
            <a:r>
              <a:rPr lang="en-US" smtClean="0">
                <a:ea typeface="ＭＳ Ｐゴシック" pitchFamily="34" charset="-128"/>
              </a:rPr>
              <a:t>Each subsidiary develops its own unique business and marketing strategies</a:t>
            </a:r>
          </a:p>
          <a:p>
            <a:pPr lvl="1"/>
            <a:endParaRPr lang="en-US" smtClean="0">
              <a:ea typeface="ＭＳ Ｐゴシック" pitchFamily="34" charset="-128"/>
            </a:endParaRPr>
          </a:p>
          <a:p>
            <a:pPr lvl="1"/>
            <a:r>
              <a:rPr lang="en-US" smtClean="0">
                <a:ea typeface="ＭＳ Ｐゴシック" pitchFamily="34" charset="-128"/>
              </a:rPr>
              <a:t>Often referred to as </a:t>
            </a:r>
            <a:r>
              <a:rPr lang="en-US" i="1" smtClean="0">
                <a:ea typeface="ＭＳ Ｐゴシック" pitchFamily="34" charset="-128"/>
              </a:rPr>
              <a:t>multinational</a:t>
            </a:r>
            <a:endParaRPr lang="en-US" smtClean="0">
              <a:ea typeface="ＭＳ Ｐゴシック" pitchFamily="34" charset="-128"/>
            </a:endParaRPr>
          </a:p>
          <a:p>
            <a:pPr lvl="1"/>
            <a:endParaRPr lang="en-US" smtClean="0">
              <a:ea typeface="ＭＳ Ｐゴシック" pitchFamily="34" charset="-128"/>
            </a:endParaRPr>
          </a:p>
          <a:p>
            <a:pPr lvl="1"/>
            <a:r>
              <a:rPr lang="en-US" smtClean="0">
                <a:ea typeface="ＭＳ Ｐゴシック" pitchFamily="34" charset="-128"/>
              </a:rPr>
              <a:t>Leads to a </a:t>
            </a:r>
            <a:r>
              <a:rPr lang="en-US" i="1" smtClean="0">
                <a:ea typeface="ＭＳ Ｐゴシック" pitchFamily="34" charset="-128"/>
              </a:rPr>
              <a:t>localized or adaptation</a:t>
            </a:r>
            <a:r>
              <a:rPr lang="en-US" smtClean="0">
                <a:ea typeface="ＭＳ Ｐゴシック" pitchFamily="34" charset="-128"/>
              </a:rPr>
              <a:t> </a:t>
            </a:r>
            <a:r>
              <a:rPr lang="en-US" i="1" smtClean="0">
                <a:ea typeface="ＭＳ Ｐゴシック" pitchFamily="34" charset="-128"/>
              </a:rPr>
              <a:t>approach </a:t>
            </a:r>
            <a:r>
              <a:rPr lang="en-US" smtClean="0">
                <a:ea typeface="ＭＳ Ｐゴシック" pitchFamily="34" charset="-128"/>
              </a:rPr>
              <a:t>that assumes products must be adapted to local market conditions</a:t>
            </a:r>
            <a:endParaRPr lang="en-US" i="1" smtClean="0">
              <a:ea typeface="ＭＳ Ｐゴシック" pitchFamily="34" charset="-128"/>
            </a:endParaRPr>
          </a:p>
          <a:p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Management Orientations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err="1">
                <a:ea typeface="ＭＳ Ｐゴシック" charset="0"/>
                <a:cs typeface="ＭＳ Ｐゴシック" charset="0"/>
              </a:rPr>
              <a:t>Regiocentric</a:t>
            </a:r>
            <a:r>
              <a:rPr lang="en-US" sz="3200" dirty="0">
                <a:ea typeface="ＭＳ Ｐゴシック" charset="0"/>
                <a:cs typeface="ＭＳ Ｐゴシック" charset="0"/>
              </a:rPr>
              <a:t> Orientation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ＭＳ Ｐゴシック" charset="0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ＭＳ Ｐゴシック" charset="0"/>
              </a:rPr>
              <a:t>A </a:t>
            </a:r>
            <a:r>
              <a:rPr lang="en-US" dirty="0">
                <a:ea typeface="ＭＳ Ｐゴシック" charset="0"/>
              </a:rPr>
              <a:t>region is the relevant geographic unit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</a:rPr>
              <a:t>Ex: The NAFTA or European Union </a:t>
            </a:r>
            <a:r>
              <a:rPr lang="en-US" dirty="0" smtClean="0">
                <a:ea typeface="ＭＳ Ｐゴシック" charset="0"/>
              </a:rPr>
              <a:t>market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ＭＳ Ｐゴシック" charset="0"/>
              </a:rPr>
              <a:t>Some </a:t>
            </a:r>
            <a:r>
              <a:rPr lang="en-US" dirty="0">
                <a:ea typeface="ＭＳ Ｐゴシック" charset="0"/>
              </a:rPr>
              <a:t>companies serve markets throughout the world but on a regional </a:t>
            </a:r>
            <a:r>
              <a:rPr lang="en-US" dirty="0" smtClean="0">
                <a:ea typeface="ＭＳ Ｐゴシック" charset="0"/>
              </a:rPr>
              <a:t>basis</a:t>
            </a:r>
            <a:endParaRPr lang="en-US" dirty="0">
              <a:ea typeface="ＭＳ Ｐゴシック" charset="0"/>
            </a:endParaRP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</a:rPr>
              <a:t>Ex: General Motors </a:t>
            </a:r>
            <a:r>
              <a:rPr lang="en-US" dirty="0" smtClean="0">
                <a:ea typeface="ＭＳ Ｐゴシック" charset="0"/>
              </a:rPr>
              <a:t>had four </a:t>
            </a:r>
            <a:r>
              <a:rPr lang="en-US" dirty="0">
                <a:ea typeface="ＭＳ Ｐゴシック" charset="0"/>
              </a:rPr>
              <a:t>regions for decades </a:t>
            </a:r>
            <a:endParaRPr lang="en-US" dirty="0" smtClean="0">
              <a:ea typeface="ＭＳ Ｐゴシック" charset="0"/>
            </a:endParaRPr>
          </a:p>
          <a:p>
            <a:pPr marL="914400" lvl="2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						</a:t>
            </a:r>
            <a:endParaRPr lang="en-US" dirty="0"/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3200400" y="5384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ahoma" pitchFamily="34" charset="0"/>
                <a:ea typeface="ＭＳ Ｐゴシック" pitchFamily="34" charset="-128"/>
              </a:rPr>
              <a:t>European Union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Management Orientations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smtClean="0">
                <a:ea typeface="ＭＳ Ｐゴシック" pitchFamily="34" charset="-128"/>
              </a:rPr>
              <a:t>Geocentric Orientation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Entire world is a potential market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Strives for integrated global strategies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Also known as a </a:t>
            </a:r>
            <a:r>
              <a:rPr lang="en-US" b="1" i="1" smtClean="0">
                <a:ea typeface="ＭＳ Ｐゴシック" pitchFamily="34" charset="-128"/>
              </a:rPr>
              <a:t>global or transnational company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Retains an association with the headquarters country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Pursues serving world markets from a single country or sources globally to focus on select country markets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Leads to a combination of </a:t>
            </a:r>
            <a:r>
              <a:rPr lang="en-US" b="1" i="1" smtClean="0">
                <a:ea typeface="ＭＳ Ｐゴシック" pitchFamily="34" charset="-128"/>
              </a:rPr>
              <a:t>extension and adaptation elements</a:t>
            </a:r>
            <a:endParaRPr lang="en-US" b="1" smtClean="0">
              <a:ea typeface="ＭＳ Ｐゴシック" pitchFamily="34" charset="-128"/>
            </a:endParaRPr>
          </a:p>
          <a:p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+mn-lt"/>
              </a:rPr>
              <a:t>Forces Affecting Global Integration &amp; Global Marketing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Multilateral trade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agreements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Converging </a:t>
            </a:r>
            <a:r>
              <a:rPr lang="en-US" dirty="0">
                <a:ea typeface="ＭＳ Ｐゴシック" charset="0"/>
                <a:cs typeface="ＭＳ Ｐゴシック" charset="0"/>
              </a:rPr>
              <a:t>market needs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and </a:t>
            </a:r>
            <a:r>
              <a:rPr lang="en-US" dirty="0">
                <a:ea typeface="ＭＳ Ｐゴシック" charset="0"/>
                <a:cs typeface="ＭＳ Ｐゴシック" charset="0"/>
              </a:rPr>
              <a:t>wants and </a:t>
            </a: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 the </a:t>
            </a:r>
            <a:r>
              <a:rPr lang="en-US" dirty="0">
                <a:ea typeface="ＭＳ Ｐゴシック" charset="0"/>
                <a:cs typeface="ＭＳ Ｐゴシック" charset="0"/>
              </a:rPr>
              <a:t>information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revolution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Transportation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and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   communication improvements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Product development costs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 dirty="0">
                <a:latin typeface="+mn-lt"/>
                <a:ea typeface="ＭＳ Ｐゴシック" charset="0"/>
                <a:cs typeface="ＭＳ Ｐゴシック" charset="0"/>
              </a:rPr>
              <a:t>Driving Forces Affecting Global Integration and Global Marketing</a:t>
            </a:r>
            <a:endParaRPr lang="en-US" sz="3800" dirty="0">
              <a:latin typeface="+mn-lt"/>
            </a:endParaRPr>
          </a:p>
        </p:txBody>
      </p:sp>
      <p:sp>
        <p:nvSpPr>
          <p:cNvPr id="56322" name="Content Placeholder 3"/>
          <p:cNvSpPr>
            <a:spLocks noGrp="1"/>
          </p:cNvSpPr>
          <p:nvPr>
            <p:ph sz="half" idx="2"/>
          </p:nvPr>
        </p:nvSpPr>
        <p:spPr>
          <a:xfrm>
            <a:off x="4368800" y="1600200"/>
            <a:ext cx="4318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Quality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R&amp;D as a percent of sales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World economic trends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2008 global crisis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Growing middle class in China, India, Brazil, etc.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Rapid growth in China pre-2008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Movement to free markets worldwide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 dirty="0">
                <a:latin typeface="+mn-lt"/>
                <a:ea typeface="ＭＳ Ｐゴシック" charset="0"/>
                <a:cs typeface="ＭＳ Ｐゴシック" charset="0"/>
              </a:rPr>
              <a:t>Driving Forces Affecting Global Integration and Global Marketing</a:t>
            </a:r>
            <a:endParaRPr lang="en-US" sz="3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63900" y="1692275"/>
            <a:ext cx="5422900" cy="3810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4400" dirty="0">
                <a:ea typeface="ＭＳ Ｐゴシック" charset="0"/>
                <a:cs typeface="ＭＳ Ｐゴシック" charset="0"/>
              </a:rPr>
              <a:t>Leverage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3600" dirty="0">
                <a:ea typeface="ＭＳ Ｐゴシック" charset="0"/>
              </a:rPr>
              <a:t>Experience transfers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3600" dirty="0">
                <a:ea typeface="ＭＳ Ｐゴシック" charset="0"/>
              </a:rPr>
              <a:t>Scale economies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3600" dirty="0">
                <a:ea typeface="ＭＳ Ｐゴシック" charset="0"/>
              </a:rPr>
              <a:t>Resource utilization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3600" dirty="0">
                <a:ea typeface="ＭＳ Ｐゴシック" charset="0"/>
              </a:rPr>
              <a:t>Global strategy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INTRODUCTION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38" y="1600200"/>
            <a:ext cx="8272462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>
                <a:ea typeface="ＭＳ Ｐゴシック" charset="0"/>
                <a:cs typeface="ＭＳ Ｐゴシック" charset="0"/>
              </a:rPr>
              <a:t>Global vs. </a:t>
            </a:r>
            <a:r>
              <a:rPr lang="ja-JP" altLang="en-US" sz="3200" dirty="0">
                <a:cs typeface="ＭＳ Ｐゴシック" charset="0"/>
              </a:rPr>
              <a:t>“</a:t>
            </a:r>
            <a:r>
              <a:rPr lang="en-US" sz="3200" dirty="0">
                <a:ea typeface="ＭＳ Ｐゴシック" charset="0"/>
                <a:cs typeface="ＭＳ Ｐゴシック" charset="0"/>
              </a:rPr>
              <a:t>Regular</a:t>
            </a:r>
            <a:r>
              <a:rPr lang="ja-JP" altLang="en-US" sz="3200" dirty="0">
                <a:cs typeface="ＭＳ Ｐゴシック" charset="0"/>
              </a:rPr>
              <a:t>”</a:t>
            </a:r>
            <a:r>
              <a:rPr lang="en-US" sz="3200" dirty="0">
                <a:ea typeface="ＭＳ Ｐゴシック" charset="0"/>
                <a:cs typeface="ＭＳ Ｐゴシック" charset="0"/>
              </a:rPr>
              <a:t> Marketing</a:t>
            </a:r>
          </a:p>
          <a:p>
            <a:pPr marL="4572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ＭＳ Ｐゴシック" charset="0"/>
              </a:rPr>
              <a:t>- Scope </a:t>
            </a:r>
            <a:r>
              <a:rPr lang="en-US" dirty="0">
                <a:ea typeface="ＭＳ Ｐゴシック" charset="0"/>
              </a:rPr>
              <a:t>of activities are outside the home-country market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2867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530600"/>
            <a:ext cx="7772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+mn-lt"/>
              </a:rPr>
              <a:t>Restraining Forces </a:t>
            </a:r>
            <a:r>
              <a:rPr lang="en-US" sz="3600" dirty="0" smtClean="0">
                <a:latin typeface="+mn-lt"/>
                <a:ea typeface="ＭＳ Ｐゴシック" charset="0"/>
                <a:cs typeface="ＭＳ Ｐゴシック" charset="0"/>
              </a:rPr>
              <a:t>Affecting </a:t>
            </a:r>
            <a:r>
              <a:rPr lang="en-US" sz="3600" dirty="0">
                <a:latin typeface="+mn-lt"/>
                <a:ea typeface="ＭＳ Ｐゴシック" charset="0"/>
                <a:cs typeface="ＭＳ Ｐゴシック" charset="0"/>
              </a:rPr>
              <a:t>Global Integration and Global Marketing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6100"/>
            <a:ext cx="5041900" cy="3911600"/>
          </a:xfrm>
        </p:spPr>
        <p:txBody>
          <a:bodyPr rtlCol="0">
            <a:normAutofit/>
          </a:bodyPr>
          <a:lstStyle/>
          <a:p>
            <a:pPr marL="609600" indent="-6096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Management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myopia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marL="609600" indent="-6096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Organizational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culture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marL="609600" indent="-6096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National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controls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marL="609600" indent="-6096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Opposition to globalization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Book Overview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>
            <a:solidFill>
              <a:schemeClr val="bg2">
                <a:lumMod val="75000"/>
              </a:schemeClr>
            </a:solidFill>
          </a:ln>
        </p:spPr>
        <p:txBody>
          <a:bodyPr rtlCol="0"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Part I: Overview of Global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Marketing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Part II: Environments of Global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Marketing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Part III: Global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Strategy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Part IV: Global Considerations of the Marketing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Mix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Part V: Integrating the Dimensions of Global Marketing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GLOBAL MARKETING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ea typeface="ＭＳ Ｐゴシック" charset="0"/>
                <a:cs typeface="ＭＳ Ｐゴシック" charset="0"/>
              </a:rPr>
              <a:t>Create </a:t>
            </a:r>
            <a:r>
              <a:rPr lang="en-US" sz="3200" dirty="0">
                <a:ea typeface="ＭＳ Ｐゴシック" charset="0"/>
                <a:cs typeface="ＭＳ Ｐゴシック" charset="0"/>
              </a:rPr>
              <a:t>value for customers by improving benefits or reducing price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Improve the product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Find new distribution channels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Create better communications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Cut monetary and non-monetary costs and prices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30723" name="Text Box 38"/>
          <p:cNvSpPr txBox="1">
            <a:spLocks noChangeArrowheads="1"/>
          </p:cNvSpPr>
          <p:nvPr/>
        </p:nvSpPr>
        <p:spPr bwMode="auto">
          <a:xfrm>
            <a:off x="2578100" y="5195888"/>
            <a:ext cx="3568700" cy="4635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ahoma" pitchFamily="34" charset="0"/>
                <a:ea typeface="ＭＳ Ｐゴシック" pitchFamily="34" charset="-128"/>
              </a:rPr>
              <a:t>Value=Benefits/Price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GLOBALIZATION</a:t>
            </a:r>
            <a:endParaRPr lang="en-US" dirty="0">
              <a:latin typeface="+mn-lt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6900" cy="4343400"/>
          </a:xfrm>
          <a:ln>
            <a:solidFill>
              <a:srgbClr val="C4BD97"/>
            </a:solidFill>
          </a:ln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“Economic globalization constitutes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integration of national economies into the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international economy through trade, direct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foreign investment (by corporations and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multinationals), short-term capital flows,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international flows of workers and humanity </a:t>
            </a:r>
          </a:p>
          <a:p>
            <a:pPr marL="0" indent="0" algn="just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generally, and flows of technology.”</a:t>
            </a:r>
          </a:p>
          <a:p>
            <a:pPr marL="0" indent="0">
              <a:buFont typeface="Arial" charset="0"/>
              <a:buNone/>
            </a:pPr>
            <a:r>
              <a:rPr lang="en-US" b="1" i="1" smtClean="0">
                <a:ea typeface="New Times Roman"/>
                <a:cs typeface="New Times Roman"/>
              </a:rPr>
              <a:t>										~Jagdish Bhagwait~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GLOBAL INDUSTRIES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12573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ea typeface="ＭＳ Ｐゴシック" charset="0"/>
                <a:cs typeface="ＭＳ Ｐゴシック" charset="0"/>
              </a:rPr>
              <a:t>An industry is global to the extent that a company</a:t>
            </a:r>
            <a:r>
              <a:rPr lang="ja-JP" altLang="en-US" sz="2400" dirty="0">
                <a:cs typeface="ＭＳ Ｐゴシック" charset="0"/>
              </a:rPr>
              <a:t>’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s industry position in one country is interdependent with its industry position in another country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847725" y="2990850"/>
            <a:ext cx="40576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ahoma" pitchFamily="34" charset="0"/>
                <a:ea typeface="ＭＳ Ｐゴシック" pitchFamily="34" charset="-128"/>
              </a:rPr>
              <a:t>Indicators of globalization: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Ratio of cross-border investment to total capital investment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Proportion of industry revenue generated by all companies that compete in key world regions</a:t>
            </a:r>
          </a:p>
          <a:p>
            <a:pPr lvl="1">
              <a:buFont typeface="Arial" charset="0"/>
              <a:buChar char="•"/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Ratio of cross-border trade to                   worldwide production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3267075" y="5534025"/>
            <a:ext cx="2800350" cy="9239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Coca Cola spent $5 billion worldwide on promotions and marketing in 2010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COMPETITIVE ADVANTAGE, GLOBALIZATION </a:t>
            </a:r>
            <a:br>
              <a:rPr lang="en-US" sz="3000" dirty="0" smtClean="0">
                <a:latin typeface="+mn-lt"/>
              </a:rPr>
            </a:br>
            <a:r>
              <a:rPr lang="en-US" sz="3000" dirty="0" smtClean="0">
                <a:latin typeface="+mn-lt"/>
              </a:rPr>
              <a:t>&amp; GLOBAL INDUSTRIES</a:t>
            </a:r>
            <a:endParaRPr lang="en-US" sz="3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smtClean="0">
                <a:ea typeface="ＭＳ Ｐゴシック" pitchFamily="34" charset="-128"/>
              </a:rPr>
              <a:t>Focus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Concentration and attention on core business and competence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en-US" altLang="ja-JP" i="1" smtClean="0"/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ja-JP" altLang="en-US" i="1" smtClean="0"/>
              <a:t>“</a:t>
            </a:r>
            <a:r>
              <a:rPr lang="en-US" b="1" i="1" smtClean="0">
                <a:ea typeface="ＭＳ Ｐゴシック" pitchFamily="34" charset="-128"/>
              </a:rPr>
              <a:t>Nestle is focused: We are food and beverages. We are not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b="1" i="1" smtClean="0">
                <a:ea typeface="ＭＳ Ｐゴシック" pitchFamily="34" charset="-128"/>
              </a:rPr>
              <a:t> running bicycle shops. Even in food we are not in all fields.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b="1" i="1" smtClean="0">
                <a:ea typeface="ＭＳ Ｐゴシック" pitchFamily="34" charset="-128"/>
              </a:rPr>
              <a:t>There are certain areas we do not touch…We have no soft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b="1" i="1" smtClean="0">
                <a:ea typeface="ＭＳ Ｐゴシック" pitchFamily="34" charset="-128"/>
              </a:rPr>
              <a:t>drinks because I have said we will either buy Coca-Cola or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b="1" i="1" smtClean="0">
                <a:ea typeface="ＭＳ Ｐゴシック" pitchFamily="34" charset="-128"/>
              </a:rPr>
              <a:t>we leave it alone. This is focus.</a:t>
            </a:r>
            <a:r>
              <a:rPr lang="ja-JP" altLang="en-US" b="1" i="1" smtClean="0"/>
              <a:t>”</a:t>
            </a:r>
            <a:endParaRPr lang="en-US" b="1" i="1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sz="1800" smtClean="0">
                <a:ea typeface="ＭＳ Ｐゴシック" pitchFamily="34" charset="-128"/>
              </a:rPr>
              <a:t>                              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sz="1800" smtClean="0">
                <a:ea typeface="ＭＳ Ｐゴシック" pitchFamily="34" charset="-128"/>
              </a:rPr>
              <a:t>					 ~</a:t>
            </a:r>
            <a:r>
              <a:rPr lang="en-US" sz="2000" smtClean="0">
                <a:ea typeface="ＭＳ Ｐゴシック" pitchFamily="34" charset="-128"/>
              </a:rPr>
              <a:t>Helmut Maucher, former chairman of Nestlé SA</a:t>
            </a:r>
            <a:r>
              <a:rPr lang="en-US" sz="2000" b="1" smtClean="0">
                <a:ea typeface="ＭＳ Ｐゴシック" pitchFamily="34" charset="-128"/>
              </a:rPr>
              <a:t>~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</a:rPr>
              <a:t>GLOBAL MARKETING: What It Is &amp; What It Isn’t</a:t>
            </a:r>
            <a:endParaRPr lang="en-US" sz="3200" dirty="0">
              <a:latin typeface="+mn-lt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3200" i="1" smtClean="0">
                <a:ea typeface="ＭＳ Ｐゴシック" pitchFamily="34" charset="-128"/>
              </a:rPr>
              <a:t>Single Country Marketing Strategy</a:t>
            </a:r>
            <a:endParaRPr lang="en-US" sz="2400" smtClean="0">
              <a:ea typeface="ＭＳ Ｐゴシック" pitchFamily="34" charset="-128"/>
            </a:endParaRPr>
          </a:p>
          <a:p>
            <a:endParaRPr lang="en-US" sz="2400" smtClean="0">
              <a:ea typeface="ＭＳ Ｐゴシック" pitchFamily="34" charset="-128"/>
            </a:endParaRPr>
          </a:p>
          <a:p>
            <a:r>
              <a:rPr lang="en-US" sz="2400" smtClean="0">
                <a:ea typeface="ＭＳ Ｐゴシック" pitchFamily="34" charset="-128"/>
              </a:rPr>
              <a:t>Target Market Strategy</a:t>
            </a:r>
          </a:p>
          <a:p>
            <a:r>
              <a:rPr lang="en-US" sz="2400" smtClean="0">
                <a:ea typeface="ＭＳ Ｐゴシック" pitchFamily="34" charset="-128"/>
              </a:rPr>
              <a:t>Marketing Mix 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Product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Price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Promotion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Place</a:t>
            </a:r>
          </a:p>
          <a:p>
            <a:endParaRPr lang="en-US" smtClean="0"/>
          </a:p>
        </p:txBody>
      </p:sp>
      <p:sp>
        <p:nvSpPr>
          <p:cNvPr id="37891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3200" i="1" smtClean="0">
                <a:ea typeface="ＭＳ Ｐゴシック" pitchFamily="34" charset="-128"/>
              </a:rPr>
              <a:t>Global Marketing Strategy</a:t>
            </a:r>
          </a:p>
          <a:p>
            <a:pPr algn="ctr">
              <a:buFont typeface="Arial" charset="0"/>
              <a:buNone/>
            </a:pPr>
            <a:endParaRPr lang="en-US" sz="2000" smtClean="0">
              <a:ea typeface="ＭＳ Ｐゴシック" pitchFamily="34" charset="-128"/>
            </a:endParaRPr>
          </a:p>
          <a:p>
            <a:r>
              <a:rPr lang="en-US" sz="2000" smtClean="0">
                <a:ea typeface="ＭＳ Ｐゴシック" pitchFamily="34" charset="-128"/>
              </a:rPr>
              <a:t>Global Market Participation</a:t>
            </a:r>
          </a:p>
          <a:p>
            <a:r>
              <a:rPr lang="en-US" sz="2000" smtClean="0">
                <a:ea typeface="ＭＳ Ｐゴシック" pitchFamily="34" charset="-128"/>
              </a:rPr>
              <a:t>Marketing Mix Development</a:t>
            </a:r>
          </a:p>
          <a:p>
            <a:pPr lvl="1"/>
            <a:r>
              <a:rPr lang="en-US" sz="1800" smtClean="0">
                <a:ea typeface="ＭＳ Ｐゴシック" pitchFamily="34" charset="-128"/>
              </a:rPr>
              <a:t>4 P</a:t>
            </a:r>
            <a:r>
              <a:rPr lang="ja-JP" altLang="en-US" sz="1800" smtClean="0"/>
              <a:t>’</a:t>
            </a:r>
            <a:r>
              <a:rPr lang="en-US" sz="1800" smtClean="0">
                <a:ea typeface="ＭＳ Ｐゴシック" pitchFamily="34" charset="-128"/>
              </a:rPr>
              <a:t>s: Adapt or Standardize?</a:t>
            </a:r>
          </a:p>
          <a:p>
            <a:r>
              <a:rPr lang="en-US" sz="2000" smtClean="0">
                <a:ea typeface="ＭＳ Ｐゴシック" pitchFamily="34" charset="-128"/>
              </a:rPr>
              <a:t>Concentration of Marketing Activities</a:t>
            </a:r>
          </a:p>
          <a:p>
            <a:r>
              <a:rPr lang="en-US" sz="2000" smtClean="0">
                <a:ea typeface="ＭＳ Ｐゴシック" pitchFamily="34" charset="-128"/>
              </a:rPr>
              <a:t>Coordination of Marketing Activities</a:t>
            </a:r>
          </a:p>
          <a:p>
            <a:r>
              <a:rPr lang="en-US" sz="2000" smtClean="0">
                <a:ea typeface="ＭＳ Ｐゴシック" pitchFamily="34" charset="-128"/>
              </a:rPr>
              <a:t>Integration of Competitive Moves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</a:rPr>
              <a:t>STANDARDIZATION vs. ADAPTATION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  <a:ln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Globalization </a:t>
            </a:r>
            <a:r>
              <a:rPr lang="en-US" b="1" dirty="0">
                <a:ea typeface="ＭＳ Ｐゴシック" charset="0"/>
                <a:cs typeface="ＭＳ Ｐゴシック" charset="0"/>
              </a:rPr>
              <a:t>(Standardization)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Developing standardized products marketed worldwide with a standardized marketing mix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Essence of mass marketing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Global </a:t>
            </a:r>
            <a:r>
              <a:rPr lang="en-US" dirty="0">
                <a:ea typeface="ＭＳ Ｐゴシック" charset="0"/>
                <a:cs typeface="ＭＳ Ｐゴシック" charset="0"/>
              </a:rPr>
              <a:t>localization </a:t>
            </a:r>
            <a:r>
              <a:rPr lang="en-US" b="1" dirty="0">
                <a:ea typeface="ＭＳ Ｐゴシック" charset="0"/>
                <a:cs typeface="ＭＳ Ｐゴシック" charset="0"/>
              </a:rPr>
              <a:t>(Adaptation)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Mixing standardization and customization in a way that minimizes costs while maximizing satisfaction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Essence of segmentation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ＭＳ Ｐゴシック" charset="0"/>
              </a:rPr>
              <a:t>Think globally, act locally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STANDARDIZATION vs. ADAPTATION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2400" b="1" smtClean="0"/>
              <a:t>The Faces of Coca-Cola Around the World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pic>
        <p:nvPicPr>
          <p:cNvPr id="40963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-5209" r="-5209"/>
          <a:stretch>
            <a:fillRect/>
          </a:stretch>
        </p:blipFill>
        <p:spPr/>
      </p:pic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768600" y="2505075"/>
            <a:ext cx="1981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Arabic </a:t>
            </a:r>
          </a:p>
          <a:p>
            <a:pPr eaLnBrk="0" hangingPunct="0">
              <a:spcBef>
                <a:spcPct val="50000"/>
              </a:spcBef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Read right to left</a:t>
            </a:r>
          </a:p>
        </p:txBody>
      </p:sp>
      <p:sp>
        <p:nvSpPr>
          <p:cNvPr id="40965" name="Line 9"/>
          <p:cNvSpPr>
            <a:spLocks noChangeShapeType="1"/>
          </p:cNvSpPr>
          <p:nvPr/>
        </p:nvSpPr>
        <p:spPr bwMode="auto">
          <a:xfrm>
            <a:off x="3568700" y="27432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2017713" y="4432300"/>
            <a:ext cx="263048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Tahoma" pitchFamily="34" charset="0"/>
                <a:ea typeface="ＭＳ Ｐゴシック" pitchFamily="34" charset="-128"/>
              </a:rPr>
              <a:t>Chinese </a:t>
            </a:r>
          </a:p>
          <a:p>
            <a:pPr eaLnBrk="0" hangingPunct="0">
              <a:spcBef>
                <a:spcPct val="50000"/>
              </a:spcBef>
            </a:pPr>
            <a:r>
              <a:rPr lang="ja-JP" altLang="en-US">
                <a:latin typeface="Tahoma" pitchFamily="34" charset="0"/>
              </a:rPr>
              <a:t>“</a:t>
            </a:r>
            <a:r>
              <a:rPr lang="en-US">
                <a:latin typeface="Tahoma" pitchFamily="34" charset="0"/>
                <a:ea typeface="ＭＳ Ｐゴシック" pitchFamily="34" charset="-128"/>
              </a:rPr>
              <a:t>delicious/happiness</a:t>
            </a:r>
            <a:r>
              <a:rPr lang="ja-JP" altLang="en-US">
                <a:latin typeface="Tahoma" pitchFamily="34" charset="0"/>
              </a:rPr>
              <a:t>”</a:t>
            </a:r>
            <a:endParaRPr lang="en-US"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>
            <a:off x="3276600" y="46609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790</Words>
  <Application>Microsoft Office PowerPoint</Application>
  <PresentationFormat>On-screen Show (4:3)</PresentationFormat>
  <Paragraphs>176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Calibri</vt:lpstr>
      <vt:lpstr>New Times Roman</vt:lpstr>
      <vt:lpstr>Tahoma</vt:lpstr>
      <vt:lpstr>Office Theme</vt:lpstr>
      <vt:lpstr>Custom Design</vt:lpstr>
      <vt:lpstr>PowerPoint Presentation</vt:lpstr>
      <vt:lpstr>INTRODUCTION</vt:lpstr>
      <vt:lpstr>GLOBAL MARKETING</vt:lpstr>
      <vt:lpstr>GLOBALIZATION</vt:lpstr>
      <vt:lpstr>GLOBAL INDUSTRIES</vt:lpstr>
      <vt:lpstr>COMPETITIVE ADVANTAGE, GLOBALIZATION  &amp; GLOBAL INDUSTRIES</vt:lpstr>
      <vt:lpstr>GLOBAL MARKETING: What It Is &amp; What It Isn’t</vt:lpstr>
      <vt:lpstr>STANDARDIZATION vs. ADAPTATION</vt:lpstr>
      <vt:lpstr>STANDARDIZATION vs. ADAPTATION</vt:lpstr>
      <vt:lpstr>McDonald’s Global Marketing</vt:lpstr>
      <vt:lpstr>The Importance of Going Global</vt:lpstr>
      <vt:lpstr>How Big Is The Global Market?</vt:lpstr>
      <vt:lpstr>Management Orientations</vt:lpstr>
      <vt:lpstr>Management Orientations</vt:lpstr>
      <vt:lpstr>Management Orientations</vt:lpstr>
      <vt:lpstr>Management Orientations</vt:lpstr>
      <vt:lpstr>Forces Affecting Global Integration &amp; Global Marketing</vt:lpstr>
      <vt:lpstr>Driving Forces Affecting Global Integration and Global Marketing</vt:lpstr>
      <vt:lpstr>Driving Forces Affecting Global Integration and Global Marketing</vt:lpstr>
      <vt:lpstr>Restraining Forces Affecting Global Integration and Global Marketing</vt:lpstr>
      <vt:lpstr>Book 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Solomon</dc:creator>
  <cp:lastModifiedBy>ralshehri</cp:lastModifiedBy>
  <cp:revision>52</cp:revision>
  <dcterms:created xsi:type="dcterms:W3CDTF">2012-01-25T15:29:12Z</dcterms:created>
  <dcterms:modified xsi:type="dcterms:W3CDTF">2014-12-23T20:27:21Z</dcterms:modified>
</cp:coreProperties>
</file>