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8" r:id="rId2"/>
  </p:sldMasterIdLst>
  <p:notesMasterIdLst>
    <p:notesMasterId r:id="rId3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80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Stephenson" initials="K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8575" autoAdjust="0"/>
  </p:normalViewPr>
  <p:slideViewPr>
    <p:cSldViewPr snapToGrid="0" snapToObjects="1">
      <p:cViewPr varScale="1">
        <p:scale>
          <a:sx n="53" d="100"/>
          <a:sy n="53" d="100"/>
        </p:scale>
        <p:origin x="-26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05T12:59:49.844" idx="1">
    <p:pos x="10" y="10"/>
    <p:text>In the note, where does the Sapna Nayak quote end? Please address.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ECA3120-4C8B-4AF8-8552-C542FB0A564D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0632DD9-7778-4623-AFD4-BDBE2B6C1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19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9334A6-A2C8-4B80-8E44-A2C8D008292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912B39-913D-4A5F-B4A2-69623AFEF41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74BE7B-1010-4B7D-A639-A0D29A72B2A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6D7C19-DEEB-4D9D-AE1B-17CDB80CFDB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52FC5A-5DB7-4926-B611-238472DB36D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5DBAAD-588F-4582-AE5A-AD60F72A34A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2CFDC4-4C2E-4A63-BB69-1547D0722A6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93C24E-0399-41E4-821F-EC2B47DC0D8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86C3CF-2166-43B8-9ECA-117BA1B1C2B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F7C715-8326-4449-BB34-9064C77E548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0ACD02-2798-410E-9310-1C31E3A9604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603D1C-D5FD-4437-8144-D0025EB7ABB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C68D0E-E109-4A11-97EE-3CE7626CCD8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51EE58-8621-4A34-80E8-3FC5F867B7B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F412E6-127B-4160-A0DA-F433043B550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727F53-EA9D-4707-8B00-1A9B9D0522D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00F0B3-C874-4C08-82CB-ED72721B6DA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0E29CD-7944-4FAD-B9A9-C358C7149CD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97EABC-686F-437B-A3EB-BE507402829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CD19FE-8DF6-43EC-9EF8-497A8B23C0D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7E13BD-54CE-4B98-BC1A-F1E8F7075B3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9979B5-1941-4C76-BD82-24A439912B8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63424E7-B267-4439-A269-33B55E8A2F89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01DE648-824F-4D09-B01A-C299F664E4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667AE-2241-482B-8449-05BE3A11064E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F0FA-B4DB-44E9-9957-0A2DBC6A0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5EB0F-F1DB-48EF-BF04-70322CF0FCD9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5649-9A42-44DD-BA43-24064A46E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22F5D-AA13-46BD-B168-A23EC9797209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14588-EC3E-40DB-8469-C67DA695A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8AB52-A4EE-48CE-91F0-84185335BCF2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0775-E350-41D4-BD55-2A551803A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6200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67B61544-A007-41F7-BCEE-48E774F25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3" name="Group 7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37" name="Freeform 141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36" name="Freeform 140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35" name="Freeform 139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34" name="Freeform 138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Group 11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33" name="Freeform 137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8" name="Group 12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2" name="Freeform 136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9" name="Group 13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1" name="Freeform 135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" name="Group 14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0" name="Freeform 134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1" name="Group 15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29" name="Freeform 133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2" name="Group 16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28" name="Freeform 132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17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27" name="Freeform 131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18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26" name="Freeform 130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19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25" name="Freeform 129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20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24" name="Freeform 128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7" name="Group 21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23" name="Freeform 127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8" name="Group 22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2" name="Freeform 126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9" name="Group 23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1" name="Freeform 125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0" name="Group 24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0" name="Freeform 124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1" name="Group 25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19" name="Freeform 123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2" name="Group 26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18" name="Freeform 122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3" name="Group 27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17" name="Freeform 121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4" name="Group 28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16" name="Freeform 120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5" name="Group 29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15" name="Freeform 119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6" name="Group 30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14" name="Freeform 118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31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13" name="Freeform 117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8" name="Group 32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2" name="Freeform 116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9" name="Group 33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0" name="Freeform 114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1" name="Freeform 115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0" name="Group 34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08" name="Freeform 112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9" name="Freeform 113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1" name="Group 35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07" name="Freeform 111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6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06" name="Freeform 110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3" name="Group 37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05" name="Freeform 109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4" name="Group 38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04" name="Freeform 108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5" name="Group 39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2" name="Freeform 106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3" name="Freeform 107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6" name="Group 40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0" name="Freeform 104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1" name="Freeform 105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7" name="Group 41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98" name="Freeform 102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103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8" name="Group 42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97" name="Freeform 101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9" name="Group 43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96" name="Freeform 100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0" name="Group 44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95" name="Freeform 99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1" name="Group 45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93" name="Freeform 97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4" name="Freeform 98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2" name="Group 46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1" name="Freeform 95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2" name="Freeform 96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3" name="Group 47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89" name="Freeform 93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0" name="Freeform 94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4" name="Group 48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87" name="Freeform 91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8" name="Freeform 92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5" name="Group 49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85" name="Freeform 89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6" name="Freeform 90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6" name="Group 50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84" name="Freeform 88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7" name="Group 51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83" name="Freeform 87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8" name="Group 52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2" name="Freeform 86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9" name="Group 53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1" name="Freeform 85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0" name="Group 54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0" name="Freeform 84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1" name="Group 55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79" name="Freeform 83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2" name="Group 56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78" name="Freeform 82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3" name="Group 57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77" name="Freeform 81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4" name="Group 58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76" name="Freeform 80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5" name="Group 59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75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6" name="Group 60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74" name="Freeform 78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7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73" name="Freeform 77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8" name="Group 62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2" name="Freeform 76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9" name="Group 63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1" name="Freeform 75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0" name="Group 64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0" name="Freeform 74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1" name="Group 65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69" name="Freeform 73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2" name="Group 66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68" name="Freeform 72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3" name="Group 67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67" name="Freeform 71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4" name="Group 68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65" name="Freeform 69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66" name="Picture 70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8" name="TextBox 142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</a:p>
        </p:txBody>
      </p:sp>
      <p:sp>
        <p:nvSpPr>
          <p:cNvPr id="139" name="TextBox 143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</a:p>
        </p:txBody>
      </p:sp>
      <p:sp>
        <p:nvSpPr>
          <p:cNvPr id="140" name="TextBox 144"/>
          <p:cNvSpPr txBox="1"/>
          <p:nvPr userDrawn="1"/>
        </p:nvSpPr>
        <p:spPr>
          <a:xfrm>
            <a:off x="5192713" y="4351338"/>
            <a:ext cx="3271837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Introduction to Global Marketing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Chapter 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2FD2-EFED-4AC7-B1C3-041396076FDB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63AFC-C067-4EBA-92CC-1C20144BF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92833-0116-4001-8ED2-DAC0861FBAFB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E7ED2-A7B7-41B3-9693-BA264566E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2510-3822-46E0-83E7-096E08E5F7C4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0CAB6-5C45-401A-BA4B-3CE53F2FF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8D14-0EE5-4763-87A9-7AE352790D84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8C54-CEF3-4A67-96C7-E066CB6AB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98F1B-11E0-4A1C-A9D6-382DD15058C4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51B2-C1EF-4A60-9B33-F839CD0DA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B799-A0E2-4D62-9148-3400B8C6778F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CF6CF-A332-4F4D-B8C4-2C4FCF0BD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211F-3639-4576-82E3-FA48D01D4E66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99D6F-9741-4491-8FF3-546C557D3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1027" name="Group 8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1031" name="Group 9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44" name="Freeform 143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2" name="Group 10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43" name="Freeform 142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3" name="Group 11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42" name="Freeform 141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4" name="Group 12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41" name="Freeform 140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5" name="Group 13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40" name="Freeform 139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6" name="Group 14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9" name="Freeform 138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7" name="Group 15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8" name="Freeform 137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8" name="Group 16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7" name="Freeform 136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9" name="Group 17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36" name="Freeform 135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0" name="Group 18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35" name="Freeform 134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1" name="Group 19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34" name="Freeform 133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2" name="Group 20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33" name="Freeform 132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3" name="Group 21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32" name="Freeform 131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4" name="Group 22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31" name="Freeform 130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5" name="Group 23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30" name="Freeform 129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6" name="Group 24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9" name="Freeform 128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7" name="Group 25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8" name="Freeform 127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8" name="Group 26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7" name="Freeform 126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9" name="Group 27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26" name="Freeform 125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0" name="Group 28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25" name="Freeform 124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1" name="Group 29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24" name="Freeform 123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2" name="Group 30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23" name="Freeform 122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3" name="Group 31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22" name="Freeform 121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4" name="Group 32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21" name="Freeform 120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5" name="Group 33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20" name="Freeform 119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6" name="Group 34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9" name="Freeform 118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7" name="Group 35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7" name="Freeform 116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8" name="Freeform 117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8" name="Group 36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15" name="Freeform 114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6" name="Freeform 115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9" name="Group 37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14" name="Freeform 113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0" name="Group 38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13" name="Freeform 112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1" name="Group 39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12" name="Freeform 111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2" name="Group 40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11" name="Freeform 110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3" name="Group 41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9" name="Freeform 108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0" name="Freeform 109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4" name="Group 42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7" name="Freeform 106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8" name="Freeform 107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5" name="Group 43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105" name="Freeform 104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6" name="Freeform 105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6" name="Group 44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104" name="Freeform 103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7" name="Group 45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103" name="Freeform 102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8" name="Group 46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102" name="Freeform 101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9" name="Group 47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100" name="Freeform 99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1" name="Freeform 100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0" name="Group 48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8" name="Freeform 97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98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1" name="Group 49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96" name="Freeform 95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7" name="Freeform 96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2" name="Group 50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94" name="Freeform 93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5" name="Freeform 94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3" name="Group 51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92" name="Freeform 91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4" name="Group 52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91" name="Freeform 90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5" name="Group 53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90" name="Freeform 89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6" name="Group 54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9" name="Freeform 88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7" name="Group 55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8" name="Freeform 87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8" name="Group 56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7" name="Freeform 86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9" name="Group 57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86" name="Freeform 85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0" name="Group 58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85" name="Freeform 84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1" name="Group 59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84" name="Freeform 83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2" name="Group 60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83" name="Freeform 82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3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82" name="Freeform 81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4" name="Group 62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81" name="Freeform 80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5" name="Group 63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80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6" name="Group 64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9" name="Freeform 78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7" name="Group 65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8" name="Freeform 77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8" name="Group 66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7" name="Freeform 76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9" name="Group 67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76" name="Freeform 75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0" name="Group 68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75" name="Freeform 74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1" name="Group 69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74" name="Freeform 73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2" name="Group 70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72" name="Freeform 71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/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1094" name="Picture 72"/>
              <p:cNvPicPr>
                <a:picLocks noChangeAspect="1" noChangeArrowheads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5" name="TextBox 144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</a:p>
        </p:txBody>
      </p:sp>
      <p:sp>
        <p:nvSpPr>
          <p:cNvPr id="146" name="TextBox 145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</a:p>
        </p:txBody>
      </p:sp>
      <p:sp>
        <p:nvSpPr>
          <p:cNvPr id="147" name="TextBox 146"/>
          <p:cNvSpPr txBox="1"/>
          <p:nvPr userDrawn="1"/>
        </p:nvSpPr>
        <p:spPr>
          <a:xfrm>
            <a:off x="5192713" y="4351338"/>
            <a:ext cx="3271837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Segmentation, Targeting, and Positioning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Chapter 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099" name="Picture 6" descr="Untitled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687638" y="1490663"/>
            <a:ext cx="354012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B1C323-51FA-45EF-BA81-874AE3AE2376}" type="datetimeFigureOut">
              <a:rPr lang="en-US"/>
              <a:pPr>
                <a:defRPr/>
              </a:pPr>
              <a:t>23/4/2014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5084BB-B8C4-4DA7-A422-AE6D0605B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85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D452EE-AA99-4B8B-9DCD-55F8671FC500}" type="datetime1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23/4/2014</a:t>
            </a:fld>
            <a:endParaRPr lang="en-US">
              <a:cs typeface="Arial" charset="0"/>
            </a:endParaRPr>
          </a:p>
        </p:txBody>
      </p:sp>
      <p:sp>
        <p:nvSpPr>
          <p:cNvPr id="14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718FEA-3821-40FD-9176-DA6EA7161F4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  <p:sp>
        <p:nvSpPr>
          <p:cNvPr id="18436" name="TextBox 284"/>
          <p:cNvSpPr txBox="1">
            <a:spLocks noChangeArrowheads="1"/>
          </p:cNvSpPr>
          <p:nvPr/>
        </p:nvSpPr>
        <p:spPr bwMode="auto">
          <a:xfrm>
            <a:off x="5006975" y="919163"/>
            <a:ext cx="34940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C00000"/>
                </a:solidFill>
              </a:rPr>
              <a:t>Global Marketing</a:t>
            </a:r>
          </a:p>
        </p:txBody>
      </p:sp>
      <p:sp>
        <p:nvSpPr>
          <p:cNvPr id="18437" name="TextBox 285"/>
          <p:cNvSpPr txBox="1">
            <a:spLocks noChangeArrowheads="1"/>
          </p:cNvSpPr>
          <p:nvPr/>
        </p:nvSpPr>
        <p:spPr bwMode="auto">
          <a:xfrm>
            <a:off x="5192713" y="3114675"/>
            <a:ext cx="3494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6600"/>
                </a:solidFill>
              </a:rPr>
              <a:t>Warren J. Keegan   Mark C. Green</a:t>
            </a:r>
          </a:p>
        </p:txBody>
      </p:sp>
      <p:sp>
        <p:nvSpPr>
          <p:cNvPr id="18438" name="TextBox 142"/>
          <p:cNvSpPr txBox="1">
            <a:spLocks noChangeArrowheads="1"/>
          </p:cNvSpPr>
          <p:nvPr/>
        </p:nvSpPr>
        <p:spPr bwMode="auto">
          <a:xfrm>
            <a:off x="5006975" y="919163"/>
            <a:ext cx="34940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C00000"/>
                </a:solidFill>
              </a:rPr>
              <a:t>Global Marketing</a:t>
            </a:r>
          </a:p>
        </p:txBody>
      </p:sp>
      <p:sp>
        <p:nvSpPr>
          <p:cNvPr id="18439" name="TextBox 143"/>
          <p:cNvSpPr txBox="1">
            <a:spLocks noChangeArrowheads="1"/>
          </p:cNvSpPr>
          <p:nvPr/>
        </p:nvSpPr>
        <p:spPr bwMode="auto">
          <a:xfrm>
            <a:off x="5192713" y="3114675"/>
            <a:ext cx="3494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6600"/>
                </a:solidFill>
              </a:rPr>
              <a:t>Warren J. Keegan   Mark C. Green</a:t>
            </a:r>
          </a:p>
        </p:txBody>
      </p:sp>
      <p:sp>
        <p:nvSpPr>
          <p:cNvPr id="18440" name="TextBox 144"/>
          <p:cNvSpPr txBox="1">
            <a:spLocks noChangeArrowheads="1"/>
          </p:cNvSpPr>
          <p:nvPr/>
        </p:nvSpPr>
        <p:spPr bwMode="auto">
          <a:xfrm>
            <a:off x="5192713" y="4351338"/>
            <a:ext cx="32718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Segmentation, Targeting, and Positioning</a:t>
            </a:r>
          </a:p>
          <a:p>
            <a:pPr algn="ctr"/>
            <a:r>
              <a:rPr lang="en-US" sz="2800" b="1">
                <a:solidFill>
                  <a:srgbClr val="006600"/>
                </a:solidFill>
              </a:rPr>
              <a:t>Chapter 7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Demographic Facts and Trends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800600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In India the number of people under the age of 14 is greater than the entire US population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In the EU,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the number of consumers aged 16 and under is rapidly approaching the number of consumers aged 60-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plus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Asia is home to 500 million consumers aged 16 and 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under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Half of Japan</a:t>
            </a:r>
            <a:r>
              <a:rPr lang="ja-JP" altLang="en-US" dirty="0">
                <a:latin typeface="Tahoma" charset="0"/>
                <a:cs typeface="ＭＳ Ｐゴシック" charset="0"/>
              </a:rPr>
              <a:t>’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s population will be age 50 or older by 2025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A widening age gap exists between the older populations in the West and the large working-age populations in developing countries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In the European Union, the number of consumers aged 16 and under is rapidly approaching the number of consumers aged 60-plus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Asia is home to 500 million consumers aged 16 and under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Half of Japan</a:t>
            </a:r>
            <a:r>
              <a:rPr lang="ja-JP" altLang="en-US" dirty="0">
                <a:latin typeface="Tahoma" charset="0"/>
                <a:cs typeface="ＭＳ Ｐゴシック" charset="0"/>
              </a:rPr>
              <a:t>’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s population will be age 50 or older by 2025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Demographic Segmentation</a:t>
            </a:r>
            <a:b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Segmenting by Income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Income is a valuable segmentation variable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800" dirty="0">
                <a:latin typeface="Tahoma" charset="0"/>
                <a:ea typeface="ＭＳ Ｐゴシック" charset="0"/>
              </a:rPr>
              <a:t>2/3s of world</a:t>
            </a:r>
            <a:r>
              <a:rPr lang="ja-JP" altLang="en-US" sz="2800" dirty="0">
                <a:latin typeface="Tahoma" charset="0"/>
              </a:rPr>
              <a:t>’</a:t>
            </a:r>
            <a:r>
              <a:rPr lang="en-US" sz="2800" dirty="0">
                <a:latin typeface="Tahoma" charset="0"/>
                <a:ea typeface="ＭＳ Ｐゴシック" charset="0"/>
              </a:rPr>
              <a:t>s GNP is generated in the Triad but only 12% of the world</a:t>
            </a:r>
            <a:r>
              <a:rPr lang="ja-JP" altLang="en-US" sz="2800" dirty="0">
                <a:latin typeface="Tahoma" charset="0"/>
              </a:rPr>
              <a:t>’</a:t>
            </a:r>
            <a:r>
              <a:rPr lang="en-US" sz="2800" dirty="0">
                <a:latin typeface="Tahoma" charset="0"/>
                <a:ea typeface="ＭＳ Ｐゴシック" charset="0"/>
              </a:rPr>
              <a:t>s population is in the Triad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Do not read into the numbers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800" dirty="0">
                <a:latin typeface="Tahoma" charset="0"/>
                <a:ea typeface="ＭＳ Ｐゴシック" charset="0"/>
              </a:rPr>
              <a:t>Some services are free in developing nations so there is more purchasing power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For products with low enough price, population is a more important variable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Per Capita Income</a:t>
            </a:r>
            <a:endParaRPr lang="en-US" smtClean="0"/>
          </a:p>
        </p:txBody>
      </p:sp>
      <p:pic>
        <p:nvPicPr>
          <p:cNvPr id="36866" name="Content Placeholder 4" descr="Table 7-1.tif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8948" r="-18948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10 Most Populous Countries</a:t>
            </a:r>
            <a:endParaRPr lang="en-US" smtClean="0"/>
          </a:p>
        </p:txBody>
      </p:sp>
      <p:pic>
        <p:nvPicPr>
          <p:cNvPr id="37890" name="Content Placeholder 6" descr="7-3.tif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6528" b="-16528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Age Segmentation</a:t>
            </a:r>
            <a:endParaRPr lang="en-US" smtClean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815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Global Teens-between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the ages of 12 and 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19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A group of teenagers randomly chosen from different parts of the world will share many of the same tastes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Global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Elite–affluent consumers who are well traveled and have the money to spend on prestigious products with an image of exclusivity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962275" y="64547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Gender Segmentation</a:t>
            </a:r>
            <a:endParaRPr lang="en-US" smtClean="0"/>
          </a:p>
        </p:txBody>
      </p:sp>
      <p:sp>
        <p:nvSpPr>
          <p:cNvPr id="4096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In focusing on the needs and wants of one gender, do not miss opportunities to serve the other</a:t>
            </a:r>
          </a:p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Companies may offer product lines for both genders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Nike, Levi Strauss</a:t>
            </a:r>
          </a:p>
          <a:p>
            <a:endParaRPr lang="en-US" smtClean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Psychographic Segmentation</a:t>
            </a:r>
            <a:endParaRPr lang="en-US" smtClean="0"/>
          </a:p>
        </p:txBody>
      </p:sp>
      <p:sp>
        <p:nvSpPr>
          <p:cNvPr id="430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>
              <a:latin typeface="Tahoma" pitchFamily="34" charset="0"/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Grouping people according to attitudes, values, and lifestyles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SRI International and VALS 2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Porsche example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Top Guns (27%): Ambition, power, control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Elitists (24%): Old money, car is just a car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Proud Patrons (23%): Car is reward for hard work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Bon Vivants (17%): Car is for excitement, adventure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Fantasists (9%): Car is form of escape</a:t>
            </a:r>
          </a:p>
          <a:p>
            <a:endParaRPr lang="en-US" smtClean="0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Psychographic Segmentation</a:t>
            </a:r>
            <a:endParaRPr lang="en-US" smtClean="0"/>
          </a:p>
        </p:txBody>
      </p:sp>
      <p:sp>
        <p:nvSpPr>
          <p:cNvPr id="4505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The Euroconsumer:</a:t>
            </a:r>
          </a:p>
          <a:p>
            <a:pPr lvl="1"/>
            <a:r>
              <a:rPr lang="en-US" b="1" smtClean="0">
                <a:latin typeface="Tahoma" pitchFamily="34" charset="0"/>
                <a:ea typeface="ＭＳ Ｐゴシック" pitchFamily="34" charset="-128"/>
              </a:rPr>
              <a:t>Successful Idealist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–Comprises from 5% to 20% of the population; consists of persons who have achieved professional and material success while maintaining commitment to abstract or socially responsible ideals</a:t>
            </a:r>
          </a:p>
          <a:p>
            <a:pPr lvl="1"/>
            <a:r>
              <a:rPr lang="en-US" b="1" smtClean="0">
                <a:latin typeface="Tahoma" pitchFamily="34" charset="0"/>
                <a:ea typeface="ＭＳ Ｐゴシック" pitchFamily="34" charset="-128"/>
              </a:rPr>
              <a:t>Affluent Materialist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–Status-conscious </a:t>
            </a:r>
            <a:r>
              <a:rPr lang="ja-JP" altLang="en-US" smtClean="0">
                <a:latin typeface="Tahoma" pitchFamily="34" charset="0"/>
              </a:rPr>
              <a:t>‘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up-and-comers</a:t>
            </a:r>
            <a:r>
              <a:rPr lang="ja-JP" altLang="en-US" smtClean="0">
                <a:latin typeface="Tahoma" pitchFamily="34" charset="0"/>
              </a:rPr>
              <a:t>’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– many of whom are business professionals – use conspicuous consumption to communicate their success to others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Psychographic Segmentation</a:t>
            </a:r>
            <a:endParaRPr lang="en-US" smtClean="0"/>
          </a:p>
        </p:txBody>
      </p:sp>
      <p:sp>
        <p:nvSpPr>
          <p:cNvPr id="47106" name="Content Placeholder 2"/>
          <p:cNvSpPr>
            <a:spLocks noGrp="1"/>
          </p:cNvSpPr>
          <p:nvPr>
            <p:ph sz="half" idx="1"/>
          </p:nvPr>
        </p:nvSpPr>
        <p:spPr>
          <a:xfrm>
            <a:off x="236538" y="1417638"/>
            <a:ext cx="4695825" cy="4708525"/>
          </a:xfrm>
        </p:spPr>
        <p:txBody>
          <a:bodyPr/>
          <a:lstStyle/>
          <a:p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The Euroconsumer:</a:t>
            </a:r>
          </a:p>
          <a:p>
            <a:pPr lvl="1"/>
            <a:r>
              <a:rPr lang="en-US" b="1" smtClean="0">
                <a:latin typeface="Tahoma" pitchFamily="34" charset="0"/>
                <a:ea typeface="ＭＳ Ｐゴシック" pitchFamily="34" charset="-128"/>
              </a:rPr>
              <a:t>Comfortable Belongers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25% to 50% of a country</a:t>
            </a:r>
            <a:r>
              <a:rPr lang="ja-JP" altLang="en-US" smtClean="0">
                <a:latin typeface="Tahoma" pitchFamily="34" charset="0"/>
              </a:rPr>
              <a:t>’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s population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conservative 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most comfortable with the familiar 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content with the comfort of home, family, friends, and community</a:t>
            </a:r>
          </a:p>
          <a:p>
            <a:endParaRPr lang="en-US" smtClean="0"/>
          </a:p>
        </p:txBody>
      </p:sp>
      <p:sp>
        <p:nvSpPr>
          <p:cNvPr id="47107" name="Content Placeholder 3"/>
          <p:cNvSpPr>
            <a:spLocks noGrp="1"/>
          </p:cNvSpPr>
          <p:nvPr>
            <p:ph sz="half" idx="2"/>
          </p:nvPr>
        </p:nvSpPr>
        <p:spPr>
          <a:xfrm>
            <a:off x="4252913" y="1949450"/>
            <a:ext cx="4433887" cy="4176713"/>
          </a:xfrm>
        </p:spPr>
        <p:txBody>
          <a:bodyPr/>
          <a:lstStyle/>
          <a:p>
            <a:pPr lvl="1"/>
            <a:r>
              <a:rPr lang="en-US" b="1" smtClean="0">
                <a:latin typeface="Tahoma" pitchFamily="34" charset="0"/>
                <a:ea typeface="ＭＳ Ｐゴシック" pitchFamily="34" charset="-128"/>
              </a:rPr>
              <a:t>Disaffected Survivors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lack power and affluence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harbor little hope for upward mobility 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tend to be either resentful or resigned 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concentrated in high-crime urban inner city</a:t>
            </a:r>
          </a:p>
          <a:p>
            <a:pPr lvl="2"/>
            <a:r>
              <a:rPr lang="en-US" smtClean="0">
                <a:latin typeface="Tahoma" pitchFamily="34" charset="0"/>
                <a:ea typeface="ＭＳ Ｐゴシック" pitchFamily="34" charset="-128"/>
              </a:rPr>
              <a:t>attitudes tend to affect the rest of society</a:t>
            </a:r>
          </a:p>
          <a:p>
            <a:endParaRPr lang="en-US" smtClean="0"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1945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How to identify like groups of potential customers?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How to chose the groups to target?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How to segment those groups?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How to position the brand in the mind of the customer?</a:t>
            </a:r>
          </a:p>
          <a:p>
            <a:endParaRPr lang="en-US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Psychographic Segmentation: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Sony</a:t>
            </a:r>
            <a:r>
              <a:rPr lang="ja-JP" altLang="en-US" dirty="0">
                <a:latin typeface="Times New Roman" charset="0"/>
                <a:cs typeface="ＭＳ Ｐゴシック" charset="0"/>
              </a:rPr>
              <a:t>’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 U.S. Consumer Segments</a:t>
            </a:r>
            <a:endParaRPr lang="en-US" dirty="0"/>
          </a:p>
        </p:txBody>
      </p:sp>
      <p:pic>
        <p:nvPicPr>
          <p:cNvPr id="49154" name="Content Placeholder 4" descr="7-4.tif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3576" b="-1357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Behavior Segmentation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Focus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on whether people purchase a product or not, how much, and how often they use it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User status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Law of disproportionality/Pareto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’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s Law–80% of a company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’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s revenues are accounted for by 20% of the customers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Benefit Segmentation</a:t>
            </a:r>
            <a:endParaRPr lang="en-US" smtClean="0"/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sz="3000" smtClean="0">
              <a:latin typeface="Tahoma" pitchFamily="34" charset="0"/>
              <a:ea typeface="ＭＳ Ｐゴシック" pitchFamily="34" charset="-128"/>
            </a:endParaRPr>
          </a:p>
          <a:p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Benefit segmentation focuses on the value equation</a:t>
            </a:r>
          </a:p>
          <a:p>
            <a:pPr lvl="1"/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Value=Benefits/Price</a:t>
            </a:r>
          </a:p>
          <a:p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Based on understanding the problem a product solves, the benefit it offers, or the issue it addresses</a:t>
            </a:r>
          </a:p>
          <a:p>
            <a:endParaRPr lang="en-US" sz="3000" smtClean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Ethnic Segmentation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The population of many countries includes ethnic groups of significant size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Three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main groups in the U.S. include African-Americans, Asian-Americans, and Hispanic Americans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5427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160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>
                <a:latin typeface="Tahoma" pitchFamily="34" charset="0"/>
                <a:ea typeface="ＭＳ Ｐゴシック" pitchFamily="34" charset="-128"/>
              </a:rPr>
              <a:t>Hispanic Americans</a:t>
            </a:r>
          </a:p>
          <a:p>
            <a:pPr lvl="1">
              <a:lnSpc>
                <a:spcPct val="90000"/>
              </a:lnSpc>
            </a:pPr>
            <a:r>
              <a:rPr lang="en-US" sz="2200" smtClean="0">
                <a:latin typeface="Tahoma" pitchFamily="34" charset="0"/>
                <a:ea typeface="ＭＳ Ｐゴシック" pitchFamily="34" charset="-128"/>
              </a:rPr>
              <a:t>50 million Hispanic Americans (14% of total pop.) with $978 billion annual buying power</a:t>
            </a:r>
          </a:p>
          <a:p>
            <a:pPr lvl="1">
              <a:lnSpc>
                <a:spcPct val="90000"/>
              </a:lnSpc>
            </a:pPr>
            <a:r>
              <a:rPr lang="en-US" sz="2200" smtClean="0">
                <a:latin typeface="Tahoma" pitchFamily="34" charset="0"/>
                <a:ea typeface="ＭＳ Ｐゴシック" pitchFamily="34" charset="-128"/>
              </a:rPr>
              <a:t>“$1 trillion Latina” 24 million Hispanic women:  42% single, 35% HOH, 54% working</a:t>
            </a:r>
          </a:p>
          <a:p>
            <a:pPr lvl="1">
              <a:lnSpc>
                <a:spcPct val="90000"/>
              </a:lnSpc>
            </a:pPr>
            <a:endParaRPr lang="en-US" smtClean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Assessing Market Potential</a:t>
            </a:r>
            <a:endParaRPr lang="en-US" smtClean="0"/>
          </a:p>
        </p:txBody>
      </p:sp>
      <p:sp>
        <p:nvSpPr>
          <p:cNvPr id="5632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Be mindful of the pitfalls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Tendency to overstate the size and short-term attractiveness of individual country markets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The company does not want to </a:t>
            </a:r>
            <a:r>
              <a:rPr lang="ja-JP" altLang="en-US" sz="2600" smtClean="0">
                <a:latin typeface="Tahoma" pitchFamily="34" charset="0"/>
              </a:rPr>
              <a:t>‘</a:t>
            </a:r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miss out</a:t>
            </a:r>
            <a:r>
              <a:rPr lang="ja-JP" altLang="en-US" sz="2600" smtClean="0">
                <a:latin typeface="Tahoma" pitchFamily="34" charset="0"/>
              </a:rPr>
              <a:t>’</a:t>
            </a:r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 on a strategic opportunity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Management</a:t>
            </a:r>
            <a:r>
              <a:rPr lang="ja-JP" altLang="en-US" sz="2600" smtClean="0">
                <a:latin typeface="Tahoma" pitchFamily="34" charset="0"/>
              </a:rPr>
              <a:t>’</a:t>
            </a:r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s network of contacts will emerge as a primary criterion for targeting</a:t>
            </a:r>
          </a:p>
          <a:p>
            <a:endParaRPr lang="en-US" smtClean="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Assessing Market Potential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30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Three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basic criteria: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Current size of the segment and anticipated growth potential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Potential competition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Compatibility with company</a:t>
            </a:r>
            <a:r>
              <a:rPr lang="ja-JP" altLang="en-US" sz="2600" dirty="0">
                <a:latin typeface="Tahoma" charset="0"/>
              </a:rPr>
              <a:t>’</a:t>
            </a:r>
            <a:r>
              <a:rPr lang="en-US" sz="2600" dirty="0">
                <a:latin typeface="Tahoma" charset="0"/>
                <a:ea typeface="ＭＳ Ｐゴシック" charset="0"/>
              </a:rPr>
              <a:t>s overall objectives and the feasibility of successfully reaching the target audience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Current Segment Size and Growth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Is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the market segment currently large enough to present a company with the opportunity to make a profit</a:t>
            </a: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?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sz="30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If the answer is 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‘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no,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’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 does it have significant growth potential to make it attractive in terms of a company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’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s long-term strategy?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3000" dirty="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Potential Competition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320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Is there currently strong competition in the market segment?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Is the competition vulnerable in terms of price or quality?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Feasibility and Compatibility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Will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adaptation be required? If so, is this economically justifiable in terms of expected sales</a:t>
            </a: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?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sz="30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Will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import restrictions, high tariffs, or a strong home country currency drive up the price of the product in the target market currency and effectively dampen demand?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Feasibility and Compatibility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Is it advisable to source locally? Would it make sense to source products in the country for export elsewhere in the region?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sz="30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Is 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targeting a particular segment compatible with the company</a:t>
            </a:r>
            <a:r>
              <a:rPr lang="ja-JP" altLang="en-US" sz="3000" dirty="0">
                <a:latin typeface="Tahoma" charset="0"/>
                <a:cs typeface="ＭＳ Ｐゴシック" charset="0"/>
              </a:rPr>
              <a:t>’</a:t>
            </a: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s goals, brand image, or established sources of competitive advantage?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3000" dirty="0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Market Segmentation</a:t>
            </a:r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1565275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Represents an effort to identify and categorize groups of customers and countries according to common characteristics</a:t>
            </a:r>
          </a:p>
          <a:p>
            <a:endParaRPr lang="en-US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Framework for Selecting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Target Markets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Demographic information is a starting point but not the decision factor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Product-Market must be considered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Market defined by product category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Marketing model drivers must be considered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Factors required for a business to take root and grow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Are there any enabling conditions present?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Conditions whose presence or absence will determine success of the marketing model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9 Questions for Creating a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Product-Market Profile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749800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Who buys our product?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Who does not buy it?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What need or function does it serve?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Is there a market need that is not being met by current product/brand offerings?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What problem does our product solve?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What are customers buying to satisfy the need for which our product is targeted?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What price are they paying?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When is the product purchased?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Where is it purchased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?</a:t>
            </a:r>
            <a:endParaRPr lang="en-US" sz="32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Target Market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Strategy Options</a:t>
            </a:r>
            <a:endParaRPr lang="en-US" dirty="0"/>
          </a:p>
        </p:txBody>
      </p:sp>
      <p:sp>
        <p:nvSpPr>
          <p:cNvPr id="70658" name="Content Placeholder 2"/>
          <p:cNvSpPr>
            <a:spLocks noGrp="1"/>
          </p:cNvSpPr>
          <p:nvPr>
            <p:ph sz="half" idx="1"/>
          </p:nvPr>
        </p:nvSpPr>
        <p:spPr>
          <a:xfrm>
            <a:off x="1433513" y="1600200"/>
            <a:ext cx="6538912" cy="4525963"/>
          </a:xfrm>
        </p:spPr>
        <p:txBody>
          <a:bodyPr/>
          <a:lstStyle/>
          <a:p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Standardized global marketing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Mass marketing on a global scale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Undifferentiated target marketing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Standardized marketing mix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Minimal product adaptation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Intensive distribution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Lower production costs</a:t>
            </a:r>
          </a:p>
          <a:p>
            <a:pPr lvl="1"/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Lower communication costs</a:t>
            </a:r>
          </a:p>
          <a:p>
            <a:endParaRPr lang="en-US" sz="2600" smtClean="0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Target Market Strategy Options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3000" dirty="0">
                <a:latin typeface="Tahoma" charset="0"/>
                <a:ea typeface="ＭＳ Ｐゴシック" charset="0"/>
                <a:cs typeface="ＭＳ Ｐゴシック" charset="0"/>
              </a:rPr>
              <a:t>Concentrated global </a:t>
            </a:r>
            <a:r>
              <a:rPr lang="en-US" sz="3000" dirty="0" smtClean="0">
                <a:latin typeface="Tahoma" charset="0"/>
                <a:ea typeface="ＭＳ Ｐゴシック" charset="0"/>
                <a:cs typeface="ＭＳ Ｐゴシック" charset="0"/>
              </a:rPr>
              <a:t>marketing</a:t>
            </a:r>
            <a:endParaRPr lang="en-US" sz="30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Niche marketing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Single segment of global market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Look for global depth rather than national breadth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600" dirty="0">
                <a:latin typeface="Tahoma" charset="0"/>
                <a:ea typeface="ＭＳ Ｐゴシック" charset="0"/>
              </a:rPr>
              <a:t>Ex.: </a:t>
            </a:r>
            <a:r>
              <a:rPr lang="en-US" sz="2600" dirty="0" smtClean="0">
                <a:latin typeface="Tahoma" charset="0"/>
                <a:ea typeface="ＭＳ Ｐゴシック" charset="0"/>
              </a:rPr>
              <a:t>Chanel, Estee Lauder</a:t>
            </a:r>
            <a:endParaRPr lang="en-US" sz="2600" dirty="0">
              <a:latin typeface="Tahoma" charset="0"/>
              <a:ea typeface="ＭＳ Ｐゴシック" charset="0"/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7168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000" smtClean="0">
                <a:latin typeface="Tahoma" pitchFamily="34" charset="0"/>
                <a:ea typeface="ＭＳ Ｐゴシック" pitchFamily="34" charset="-128"/>
              </a:rPr>
              <a:t>Differentiated global marketing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Multi-segment targeting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Two or more distinct markets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Wider market coverage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ahoma" pitchFamily="34" charset="0"/>
                <a:ea typeface="ＭＳ Ｐゴシック" pitchFamily="34" charset="-128"/>
              </a:rPr>
              <a:t>Ex.: P&amp;G markets Old Spice and Hugo Boss for Men </a:t>
            </a:r>
          </a:p>
          <a:p>
            <a:endParaRPr lang="en-US" smtClean="0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Positioning Strategies</a:t>
            </a:r>
            <a:endParaRPr lang="en-US" smtClean="0"/>
          </a:p>
        </p:txBody>
      </p:sp>
      <p:sp>
        <p:nvSpPr>
          <p:cNvPr id="73730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Global consumer culture positioning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Identifies the brand as a symbol of a particular global culture or segment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High-touch and high-tech products</a:t>
            </a:r>
          </a:p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Foreign consumer culture positioning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Associates the brand</a:t>
            </a:r>
            <a:r>
              <a:rPr lang="ja-JP" altLang="en-US" smtClean="0">
                <a:latin typeface="Tahoma" pitchFamily="34" charset="0"/>
              </a:rPr>
              <a:t>’</a:t>
            </a:r>
            <a:r>
              <a:rPr lang="en-US" smtClean="0">
                <a:latin typeface="Tahoma" pitchFamily="34" charset="0"/>
                <a:ea typeface="ＭＳ Ｐゴシック" pitchFamily="34" charset="-128"/>
              </a:rPr>
              <a:t>s users, use occasions, or product origins with a foreign country or culture</a:t>
            </a:r>
          </a:p>
          <a:p>
            <a:endParaRPr lang="en-US" smtClean="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Positioning Strategies</a:t>
            </a:r>
            <a:endParaRPr lang="en-US" smtClean="0"/>
          </a:p>
        </p:txBody>
      </p:sp>
      <p:sp>
        <p:nvSpPr>
          <p:cNvPr id="7577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ea typeface="ＭＳ Ｐゴシック" pitchFamily="34" charset="-128"/>
              </a:rPr>
              <a:t>Local consumer culture positioning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Identifies with local cultural meanings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Consumed by local people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Locally produced for local people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Used frequently for food, personal, and household nondurables</a:t>
            </a:r>
          </a:p>
          <a:p>
            <a:pPr lvl="1"/>
            <a:r>
              <a:rPr lang="en-US" smtClean="0">
                <a:latin typeface="Tahoma" pitchFamily="34" charset="0"/>
                <a:ea typeface="ＭＳ Ｐゴシック" pitchFamily="34" charset="-128"/>
              </a:rPr>
              <a:t>Ex.: Budweiser is identified with small-town America</a:t>
            </a:r>
          </a:p>
          <a:p>
            <a:endParaRPr lang="en-US" smtClean="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Looking Ahead to Chapter 8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 algn="ctr" fontAlgn="auto">
              <a:spcAft>
                <a:spcPts val="0"/>
              </a:spcAft>
              <a:buFont typeface="Arial"/>
              <a:buNone/>
              <a:defRPr/>
            </a:pPr>
            <a:r>
              <a:rPr lang="en-US" sz="3600" dirty="0" smtClean="0">
                <a:latin typeface="Tahoma" charset="0"/>
                <a:ea typeface="ＭＳ Ｐゴシック" charset="0"/>
                <a:cs typeface="ＭＳ Ｐゴシック" charset="0"/>
              </a:rPr>
              <a:t>Importing</a:t>
            </a:r>
            <a:r>
              <a:rPr lang="en-US" sz="3600" dirty="0">
                <a:latin typeface="Tahoma" charset="0"/>
                <a:ea typeface="ＭＳ Ｐゴシック" charset="0"/>
                <a:cs typeface="ＭＳ Ｐゴシック" charset="0"/>
              </a:rPr>
              <a:t>, Exporting, and Sourcing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Targeting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latin typeface="Tahoma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process of evaluating segments and focusing marketing efforts on a country, region, or group of people that has significant potential to </a:t>
            </a:r>
            <a:r>
              <a:rPr lang="en-US" sz="3200" dirty="0" smtClean="0">
                <a:latin typeface="Tahoma" charset="0"/>
                <a:ea typeface="ＭＳ Ｐゴシック" charset="0"/>
                <a:cs typeface="ＭＳ Ｐゴシック" charset="0"/>
              </a:rPr>
              <a:t>respond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latin typeface="Tahoma" charset="0"/>
                <a:ea typeface="ＭＳ Ｐゴシック" charset="0"/>
                <a:cs typeface="ＭＳ Ｐゴシック" charset="0"/>
              </a:rPr>
              <a:t>Focus </a:t>
            </a: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on the segments that can be reached most effectively, efficiently, and profitably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311150"/>
            <a:ext cx="8229600" cy="1143000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Positioning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16621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Positioning is required to differentiate the product or brand in the minds of the target market. 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Global Market Segmentation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as the process of identifying specific segments—whether they be country groups or individual consumer groups—of potential customers with homogeneous attributes who are likely to exhibit similar responses to a 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company</a:t>
            </a:r>
            <a:r>
              <a:rPr lang="ja-JP" altLang="en-US" smtClean="0">
                <a:latin typeface="Tahoma" charset="0"/>
                <a:cs typeface="ＭＳ Ｐゴシック" charset="0"/>
              </a:rPr>
              <a:t>’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s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marketing mix.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Contrasting Views of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Global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600" dirty="0">
                <a:latin typeface="Tahoma" charset="0"/>
                <a:ea typeface="ＭＳ Ｐゴシック" charset="0"/>
                <a:cs typeface="ＭＳ Ｐゴシック" charset="0"/>
              </a:rPr>
              <a:t>Conventional Wisdom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latin typeface="Tahoma" charset="0"/>
                <a:ea typeface="ＭＳ Ｐゴシック" charset="0"/>
              </a:rPr>
              <a:t>Assumes heterogeneity between countries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latin typeface="Tahoma" charset="0"/>
                <a:ea typeface="ＭＳ Ｐゴシック" charset="0"/>
              </a:rPr>
              <a:t>Assumes homogeneity within a country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latin typeface="Tahoma" charset="0"/>
                <a:ea typeface="ＭＳ Ｐゴシック" charset="0"/>
              </a:rPr>
              <a:t>Focuses on macro level of cultural differences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latin typeface="Tahoma" charset="0"/>
                <a:ea typeface="ＭＳ Ｐゴシック" charset="0"/>
              </a:rPr>
              <a:t>Relies on clustering of national markets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latin typeface="Tahoma" charset="0"/>
                <a:ea typeface="ＭＳ Ｐゴシック" charset="0"/>
              </a:rPr>
              <a:t>Less emphasis on within-country segments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560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600" smtClean="0">
                <a:latin typeface="Tahoma" pitchFamily="34" charset="0"/>
                <a:ea typeface="ＭＳ Ｐゴシック" pitchFamily="34" charset="-128"/>
              </a:rPr>
              <a:t>Unconventional Wisdom</a:t>
            </a:r>
          </a:p>
          <a:p>
            <a:pPr lvl="1"/>
            <a:r>
              <a:rPr lang="en-US" sz="2000" smtClean="0">
                <a:latin typeface="Tahoma" pitchFamily="34" charset="0"/>
                <a:ea typeface="ＭＳ Ｐゴシック" pitchFamily="34" charset="-128"/>
              </a:rPr>
              <a:t>Assumes emergence of segments that transcend national boundaries</a:t>
            </a:r>
          </a:p>
          <a:p>
            <a:pPr lvl="1"/>
            <a:r>
              <a:rPr lang="en-US" sz="2000" smtClean="0">
                <a:latin typeface="Tahoma" pitchFamily="34" charset="0"/>
                <a:ea typeface="ＭＳ Ｐゴシック" pitchFamily="34" charset="-128"/>
              </a:rPr>
              <a:t>Recognizes existence of within-country differences</a:t>
            </a:r>
          </a:p>
          <a:p>
            <a:pPr lvl="1"/>
            <a:r>
              <a:rPr lang="en-US" sz="2000" smtClean="0">
                <a:latin typeface="Tahoma" pitchFamily="34" charset="0"/>
                <a:ea typeface="ＭＳ Ｐゴシック" pitchFamily="34" charset="-128"/>
              </a:rPr>
              <a:t>Emphasizes micro-level differences</a:t>
            </a:r>
          </a:p>
          <a:p>
            <a:pPr lvl="1"/>
            <a:r>
              <a:rPr lang="en-US" sz="2000" smtClean="0">
                <a:latin typeface="Tahoma" pitchFamily="34" charset="0"/>
                <a:ea typeface="ＭＳ Ｐゴシック" pitchFamily="34" charset="-128"/>
              </a:rPr>
              <a:t>Segments micro markets within and between countries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Global Market Segmentation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1600200"/>
            <a:ext cx="4543425" cy="25273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Demographics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Psychographics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Behavioral characteristics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Benefits sought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Demographic Segmentation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263" y="1600200"/>
            <a:ext cx="4038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Income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Population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Age distribution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Gender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Education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Occupation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29699" name="Rectangle 4"/>
          <p:cNvSpPr txBox="1">
            <a:spLocks noChangeArrowheads="1"/>
          </p:cNvSpPr>
          <p:nvPr/>
        </p:nvSpPr>
        <p:spPr bwMode="auto">
          <a:xfrm>
            <a:off x="4800600" y="5257800"/>
            <a:ext cx="381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800" i="1">
                <a:latin typeface="Tahoma" pitchFamily="34" charset="0"/>
                <a:ea typeface="ＭＳ Ｐゴシック" pitchFamily="34" charset="-128"/>
              </a:rPr>
              <a:t>What are the trends?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1861</Words>
  <Application>Microsoft Office PowerPoint</Application>
  <PresentationFormat>On-screen Show (4:3)</PresentationFormat>
  <Paragraphs>267</Paragraphs>
  <Slides>36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1_Custom Design</vt:lpstr>
      <vt:lpstr>PowerPoint Presentation</vt:lpstr>
      <vt:lpstr>Introduction</vt:lpstr>
      <vt:lpstr>Market Segmentation</vt:lpstr>
      <vt:lpstr>Targeting</vt:lpstr>
      <vt:lpstr>Positioning</vt:lpstr>
      <vt:lpstr>Global Market Segmentation</vt:lpstr>
      <vt:lpstr>Contrasting Views of  Global Segmentation</vt:lpstr>
      <vt:lpstr>Global Market Segmentation</vt:lpstr>
      <vt:lpstr>Demographic Segmentation</vt:lpstr>
      <vt:lpstr>Demographic Facts and Trends</vt:lpstr>
      <vt:lpstr>  Demographic Segmentation </vt:lpstr>
      <vt:lpstr>Segmenting by Income  and Population</vt:lpstr>
      <vt:lpstr>Per Capita Income</vt:lpstr>
      <vt:lpstr>10 Most Populous Countries</vt:lpstr>
      <vt:lpstr>Age Segmentation</vt:lpstr>
      <vt:lpstr>Gender Segmentation</vt:lpstr>
      <vt:lpstr>Psychographic Segmentation</vt:lpstr>
      <vt:lpstr>Psychographic Segmentation</vt:lpstr>
      <vt:lpstr>Psychographic Segmentation</vt:lpstr>
      <vt:lpstr>Psychographic Segmentation: Sony’s U.S. Consumer Segments</vt:lpstr>
      <vt:lpstr>Behavior Segmentation</vt:lpstr>
      <vt:lpstr>Benefit Segmentation</vt:lpstr>
      <vt:lpstr>Ethnic Segmentation</vt:lpstr>
      <vt:lpstr>Assessing Market Potential</vt:lpstr>
      <vt:lpstr>Assessing Market Potential</vt:lpstr>
      <vt:lpstr>Current Segment Size and Growth</vt:lpstr>
      <vt:lpstr>Potential Competition</vt:lpstr>
      <vt:lpstr>Feasibility and Compatibility</vt:lpstr>
      <vt:lpstr>Feasibility and Compatibility</vt:lpstr>
      <vt:lpstr>Framework for Selecting  Target Markets</vt:lpstr>
      <vt:lpstr>9 Questions for Creating a  Product-Market Profile</vt:lpstr>
      <vt:lpstr>Target Market  Strategy Options</vt:lpstr>
      <vt:lpstr>Target Market Strategy Options</vt:lpstr>
      <vt:lpstr>Positioning Strategies</vt:lpstr>
      <vt:lpstr>Positioning Strategies</vt:lpstr>
      <vt:lpstr>Looking Ahead to Chapter 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Solomon</dc:creator>
  <cp:lastModifiedBy>User</cp:lastModifiedBy>
  <cp:revision>46</cp:revision>
  <dcterms:created xsi:type="dcterms:W3CDTF">2012-01-25T15:29:12Z</dcterms:created>
  <dcterms:modified xsi:type="dcterms:W3CDTF">2014-04-23T10:59:15Z</dcterms:modified>
</cp:coreProperties>
</file>