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70" r:id="rId1"/>
    <p:sldMasterId id="2147483784" r:id="rId2"/>
    <p:sldMasterId id="2147483798" r:id="rId3"/>
  </p:sldMasterIdLst>
  <p:notesMasterIdLst>
    <p:notesMasterId r:id="rId42"/>
  </p:notesMasterIdLst>
  <p:handoutMasterIdLst>
    <p:handoutMasterId r:id="rId43"/>
  </p:handoutMasterIdLst>
  <p:sldIdLst>
    <p:sldId id="256" r:id="rId4"/>
    <p:sldId id="258" r:id="rId5"/>
    <p:sldId id="259" r:id="rId6"/>
    <p:sldId id="260" r:id="rId7"/>
    <p:sldId id="261" r:id="rId8"/>
    <p:sldId id="291" r:id="rId9"/>
    <p:sldId id="292" r:id="rId10"/>
    <p:sldId id="293" r:id="rId11"/>
    <p:sldId id="262" r:id="rId12"/>
    <p:sldId id="263" r:id="rId13"/>
    <p:sldId id="264" r:id="rId14"/>
    <p:sldId id="265" r:id="rId15"/>
    <p:sldId id="266" r:id="rId16"/>
    <p:sldId id="267" r:id="rId17"/>
    <p:sldId id="268" r:id="rId18"/>
    <p:sldId id="269" r:id="rId19"/>
    <p:sldId id="270" r:id="rId20"/>
    <p:sldId id="271" r:id="rId21"/>
    <p:sldId id="272" r:id="rId22"/>
    <p:sldId id="294" r:id="rId23"/>
    <p:sldId id="274" r:id="rId24"/>
    <p:sldId id="275" r:id="rId25"/>
    <p:sldId id="276" r:id="rId26"/>
    <p:sldId id="277" r:id="rId27"/>
    <p:sldId id="295" r:id="rId28"/>
    <p:sldId id="278" r:id="rId29"/>
    <p:sldId id="279" r:id="rId30"/>
    <p:sldId id="280" r:id="rId31"/>
    <p:sldId id="281" r:id="rId32"/>
    <p:sldId id="282" r:id="rId33"/>
    <p:sldId id="297" r:id="rId34"/>
    <p:sldId id="298" r:id="rId35"/>
    <p:sldId id="296" r:id="rId36"/>
    <p:sldId id="283" r:id="rId37"/>
    <p:sldId id="285" r:id="rId38"/>
    <p:sldId id="286" r:id="rId39"/>
    <p:sldId id="288" r:id="rId40"/>
    <p:sldId id="289" r:id="rId41"/>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te Stephenson" initials="K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1E478"/>
    <a:srgbClr val="FF9900"/>
    <a:srgbClr val="6155A9"/>
    <a:srgbClr val="0066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259" autoAdjust="0"/>
    <p:restoredTop sz="82362" autoAdjust="0"/>
  </p:normalViewPr>
  <p:slideViewPr>
    <p:cSldViewPr snapToGrid="0" snapToObjects="1">
      <p:cViewPr varScale="1">
        <p:scale>
          <a:sx n="60" d="100"/>
          <a:sy n="60" d="100"/>
        </p:scale>
        <p:origin x="-1422" y="-78"/>
      </p:cViewPr>
      <p:guideLst>
        <p:guide orient="horz" pos="2160"/>
        <p:guide pos="2880"/>
      </p:guideLst>
    </p:cSldViewPr>
  </p:slideViewPr>
  <p:outlineViewPr>
    <p:cViewPr>
      <p:scale>
        <a:sx n="33" d="100"/>
        <a:sy n="33" d="100"/>
      </p:scale>
      <p:origin x="0" y="20766"/>
    </p:cViewPr>
  </p:outlineViewPr>
  <p:notesTextViewPr>
    <p:cViewPr>
      <p:scale>
        <a:sx n="100" d="100"/>
        <a:sy n="100" d="100"/>
      </p:scale>
      <p:origin x="0" y="0"/>
    </p:cViewPr>
  </p:notesTextViewPr>
  <p:notesViewPr>
    <p:cSldViewPr snapToGrid="0" snapToObjects="1">
      <p:cViewPr varScale="1">
        <p:scale>
          <a:sx n="55" d="100"/>
          <a:sy n="55" d="100"/>
        </p:scale>
        <p:origin x="-2904" y="-10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handoutMaster" Target="handoutMasters/handout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3417E0B-C930-47AB-84D4-DF885AEAE3B3}" type="datetimeFigureOut">
              <a:rPr lang="en-US" smtClean="0"/>
              <a:pPr/>
              <a:t>4/6/2016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497A3B9-A938-4D94-B9A0-1E6BCA17E160}"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58D5D354-DF5D-4FD3-9FC8-306F868C2535}" type="datetimeFigureOut">
              <a:rPr lang="en-US"/>
              <a:pPr>
                <a:defRPr/>
              </a:pPr>
              <a:t>4/6/2016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6DE654AF-C95B-4F1E-842D-DBE522C17064}" type="slidenum">
              <a:rPr lang="en-US"/>
              <a:pPr>
                <a:defRPr/>
              </a:pPr>
              <a:t>‹#›</a:t>
            </a:fld>
            <a:endParaRPr lang="en-US" dirty="0"/>
          </a:p>
        </p:txBody>
      </p:sp>
    </p:spTree>
    <p:extLst>
      <p:ext uri="{BB962C8B-B14F-4D97-AF65-F5344CB8AC3E}">
        <p14:creationId xmlns="" xmlns:p14="http://schemas.microsoft.com/office/powerpoint/2010/main" val="198578812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DE654AF-C95B-4F1E-842D-DBE522C17064}" type="slidenum">
              <a:rPr lang="en-US" smtClean="0"/>
              <a:pPr>
                <a:defRPr/>
              </a:pPr>
              <a:t>1</a:t>
            </a:fld>
            <a:endParaRPr lang="en-US" dirty="0"/>
          </a:p>
        </p:txBody>
      </p:sp>
    </p:spTree>
    <p:extLst>
      <p:ext uri="{BB962C8B-B14F-4D97-AF65-F5344CB8AC3E}">
        <p14:creationId xmlns="" xmlns:p14="http://schemas.microsoft.com/office/powerpoint/2010/main" val="18701845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3664B16-9775-4E71-862D-D159CD73C3AC}" type="slidenum">
              <a:rPr lang="en-US">
                <a:cs typeface="Arial" charset="0"/>
              </a:rPr>
              <a:pPr fontAlgn="base">
                <a:spcBef>
                  <a:spcPct val="0"/>
                </a:spcBef>
                <a:spcAft>
                  <a:spcPct val="0"/>
                </a:spcAft>
              </a:pPr>
              <a:t>10</a:t>
            </a:fld>
            <a:endParaRPr lang="en-US" dirty="0">
              <a:cs typeface="Arial" charset="0"/>
            </a:endParaRPr>
          </a:p>
        </p:txBody>
      </p:sp>
      <p:sp>
        <p:nvSpPr>
          <p:cNvPr id="37890"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37891"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r>
              <a:rPr lang="en-US" dirty="0" smtClean="0">
                <a:latin typeface="Times New Roman" pitchFamily="18" charset="0"/>
                <a:ea typeface="ＭＳ Ｐゴシック" pitchFamily="34" charset="-128"/>
              </a:rPr>
              <a:t>Market capitalism is practiced around the world, most notably in Western Europe and North America.  All market-oriented economies do not function in an identical manner. The U.S. is characterized by its competitive “free-for-all” and decentralized initiative. Japan is sometimes called “Japan, Inc.” because it has a tightly run, highly regulated economic system that is also market oriented.</a:t>
            </a:r>
          </a:p>
        </p:txBody>
      </p:sp>
    </p:spTree>
    <p:extLst>
      <p:ext uri="{BB962C8B-B14F-4D97-AF65-F5344CB8AC3E}">
        <p14:creationId xmlns="" xmlns:p14="http://schemas.microsoft.com/office/powerpoint/2010/main" val="26828651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DE654AF-C95B-4F1E-842D-DBE522C17064}" type="slidenum">
              <a:rPr lang="en-US" smtClean="0"/>
              <a:pPr>
                <a:defRPr/>
              </a:pPr>
              <a:t>11</a:t>
            </a:fld>
            <a:endParaRPr lang="en-US" dirty="0"/>
          </a:p>
        </p:txBody>
      </p:sp>
    </p:spTree>
    <p:extLst>
      <p:ext uri="{BB962C8B-B14F-4D97-AF65-F5344CB8AC3E}">
        <p14:creationId xmlns="" xmlns:p14="http://schemas.microsoft.com/office/powerpoint/2010/main" val="4076448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064025E-BA43-4E04-B2C8-1CC853CBD931}" type="slidenum">
              <a:rPr lang="en-US">
                <a:cs typeface="Arial" charset="0"/>
              </a:rPr>
              <a:pPr fontAlgn="base">
                <a:spcBef>
                  <a:spcPct val="0"/>
                </a:spcBef>
                <a:spcAft>
                  <a:spcPct val="0"/>
                </a:spcAft>
              </a:pPr>
              <a:t>12</a:t>
            </a:fld>
            <a:endParaRPr lang="en-US" dirty="0">
              <a:cs typeface="Arial" charset="0"/>
            </a:endParaRPr>
          </a:p>
        </p:txBody>
      </p:sp>
      <p:sp>
        <p:nvSpPr>
          <p:cNvPr id="40962"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40963"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r>
              <a:rPr lang="en-US" dirty="0" smtClean="0"/>
              <a:t>“Marxism is utterly vanquished, if not yet entirely extinct, as an alternative economic system. Capitalism is triumphant. The ideological conflict first joined in the mid-nineteenth century in response to the rise of industrial capitalism, the deep argument that has preoccupied political imagination for 150 years, is ended.”</a:t>
            </a:r>
          </a:p>
          <a:p>
            <a:pPr>
              <a:spcBef>
                <a:spcPct val="0"/>
              </a:spcBef>
            </a:pPr>
            <a:endParaRPr lang="en-US" dirty="0" smtClean="0"/>
          </a:p>
          <a:p>
            <a:pPr>
              <a:spcBef>
                <a:spcPct val="0"/>
              </a:spcBef>
            </a:pPr>
            <a:r>
              <a:rPr lang="en-US" dirty="0" err="1" smtClean="0"/>
              <a:t>Willian</a:t>
            </a:r>
            <a:r>
              <a:rPr lang="en-US" dirty="0" smtClean="0"/>
              <a:t> Greidner, </a:t>
            </a:r>
            <a:r>
              <a:rPr lang="en-US" i="1" dirty="0" smtClean="0"/>
              <a:t>One World, Ready or Not: the Manic Logic of Global Capitalism</a:t>
            </a:r>
          </a:p>
          <a:p>
            <a:pPr>
              <a:spcBef>
                <a:spcPct val="0"/>
              </a:spcBef>
            </a:pPr>
            <a:endParaRPr lang="en-US" i="1" dirty="0" smtClean="0">
              <a:latin typeface="Times New Roman" pitchFamily="18" charset="0"/>
              <a:ea typeface="ＭＳ Ｐゴシック" pitchFamily="34" charset="-128"/>
            </a:endParaRPr>
          </a:p>
          <a:p>
            <a:pPr marL="0" marR="0" indent="0" algn="l" defTabSz="914400" rtl="0" eaLnBrk="1" fontAlgn="base" latinLnBrk="0" hangingPunct="1">
              <a:lnSpc>
                <a:spcPct val="100000"/>
              </a:lnSpc>
              <a:spcBef>
                <a:spcPct val="0"/>
              </a:spcBef>
              <a:spcAft>
                <a:spcPct val="0"/>
              </a:spcAft>
              <a:buClrTx/>
              <a:buSzTx/>
              <a:buFontTx/>
              <a:buNone/>
              <a:tabLst/>
              <a:defRPr/>
            </a:pPr>
            <a:r>
              <a:rPr lang="en-US" sz="1200" kern="1200" dirty="0" smtClean="0">
                <a:solidFill>
                  <a:schemeClr val="tx1"/>
                </a:solidFill>
                <a:latin typeface="+mn-lt"/>
                <a:ea typeface="+mn-ea"/>
                <a:cs typeface="+mn-cs"/>
              </a:rPr>
              <a:t>For decades, the economies of China, the former Soviet Union, and India functioned according to the tenets of centrally planned socialism. All three countries are now engaged in economic reforms characterized, in varying proportions, by increased reliance on market-allocation and private ownership. Even as China’s leaders attempt to maintain control over society, they acknowledge the importance of economic reform.</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At a recent assembly, the Chinese Communist Party said that reform “is an inevitable road for invigorating the country’s economy and promoting social progress, and a great pioneering undertaking without parallel in history.”</a:t>
            </a:r>
          </a:p>
          <a:p>
            <a:pPr>
              <a:spcBef>
                <a:spcPct val="0"/>
              </a:spcBef>
            </a:pPr>
            <a:endParaRPr lang="en-US" dirty="0" smtClean="0">
              <a:latin typeface="Times New Roman" pitchFamily="18" charset="0"/>
              <a:ea typeface="ＭＳ Ｐゴシック" pitchFamily="34" charset="-128"/>
            </a:endParaRPr>
          </a:p>
        </p:txBody>
      </p:sp>
    </p:spTree>
    <p:extLst>
      <p:ext uri="{BB962C8B-B14F-4D97-AF65-F5344CB8AC3E}">
        <p14:creationId xmlns="" xmlns:p14="http://schemas.microsoft.com/office/powerpoint/2010/main" val="38588977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E7721F8-08A2-4B60-91D8-2B2DA388A58F}" type="slidenum">
              <a:rPr lang="en-US">
                <a:cs typeface="Arial" charset="0"/>
              </a:rPr>
              <a:pPr fontAlgn="base">
                <a:spcBef>
                  <a:spcPct val="0"/>
                </a:spcBef>
                <a:spcAft>
                  <a:spcPct val="0"/>
                </a:spcAft>
              </a:pPr>
              <a:t>13</a:t>
            </a:fld>
            <a:endParaRPr lang="en-US" dirty="0">
              <a:cs typeface="Arial" charset="0"/>
            </a:endParaRPr>
          </a:p>
        </p:txBody>
      </p:sp>
      <p:sp>
        <p:nvSpPr>
          <p:cNvPr id="43010"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43011"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r>
              <a:rPr lang="en-US" sz="1200" kern="1200" dirty="0" smtClean="0">
                <a:solidFill>
                  <a:schemeClr val="tx1"/>
                </a:solidFill>
                <a:latin typeface="+mn-lt"/>
                <a:ea typeface="+mn-ea"/>
                <a:cs typeface="+mn-cs"/>
              </a:rPr>
              <a:t>In reality, market capitalism and centrally planned socialism do not exist in “pure” form. In most countries, to a greater or lesser degree, command and market resource allocation are practiced simultaneously, as are private and state resource ownership. The role of government in modern market economies varies widely. </a:t>
            </a:r>
            <a:endParaRPr lang="en-US" dirty="0" smtClean="0"/>
          </a:p>
          <a:p>
            <a:pPr>
              <a:spcBef>
                <a:spcPct val="0"/>
              </a:spcBef>
            </a:pPr>
            <a:endParaRPr lang="en-US" dirty="0" smtClean="0"/>
          </a:p>
          <a:p>
            <a:pPr>
              <a:spcBef>
                <a:spcPct val="0"/>
              </a:spcBef>
            </a:pPr>
            <a:r>
              <a:rPr lang="en-US" dirty="0" smtClean="0"/>
              <a:t>In Sweden, where 2/3s of all expenditures are controlled by the government, resource allocation is more “voter” oriented than “market” oriented.  Sweden’s “welfare state” has a hybrid system that has elements of both centrally planned socialism and capitalism.  Swedish gov’t ownership:  TeliaSonera, telecom, 45%; </a:t>
            </a:r>
            <a:r>
              <a:rPr lang="en-US" dirty="0" err="1" smtClean="0"/>
              <a:t>Nordea</a:t>
            </a:r>
            <a:r>
              <a:rPr lang="en-US" dirty="0" smtClean="0"/>
              <a:t>, banking, 20%, OMX stock exchange, 7%, SAS airline, 21%; Vin &amp; Spirit alcohol was 100% government owned until it was sold to France’s Pernod Ricard in 2008.</a:t>
            </a:r>
          </a:p>
          <a:p>
            <a:pPr>
              <a:spcBef>
                <a:spcPct val="0"/>
              </a:spcBef>
            </a:pPr>
            <a:r>
              <a:rPr lang="en-US" dirty="0" smtClean="0"/>
              <a:t> </a:t>
            </a:r>
          </a:p>
          <a:p>
            <a:pPr>
              <a:spcBef>
                <a:spcPct val="0"/>
              </a:spcBef>
            </a:pPr>
            <a:r>
              <a:rPr lang="en-US" dirty="0" smtClean="0"/>
              <a:t>China’s Guangdong Province operates within a market system. China’s private sector accounts for 75% of total national output.</a:t>
            </a:r>
          </a:p>
          <a:p>
            <a:pPr>
              <a:spcBef>
                <a:spcPct val="0"/>
              </a:spcBef>
            </a:pPr>
            <a:r>
              <a:rPr lang="en-US" dirty="0" smtClean="0"/>
              <a:t> </a:t>
            </a:r>
          </a:p>
          <a:p>
            <a:pPr>
              <a:spcBef>
                <a:spcPct val="0"/>
              </a:spcBef>
            </a:pPr>
            <a:r>
              <a:rPr lang="en-US" dirty="0" smtClean="0"/>
              <a:t>Cuba and North Korea are the last countries to use command allocation approach.</a:t>
            </a:r>
            <a:endParaRPr lang="en-US" dirty="0" smtClean="0">
              <a:latin typeface="Times New Roman" pitchFamily="18" charset="0"/>
              <a:ea typeface="ＭＳ Ｐゴシック" pitchFamily="34" charset="-128"/>
            </a:endParaRPr>
          </a:p>
        </p:txBody>
      </p:sp>
    </p:spTree>
    <p:extLst>
      <p:ext uri="{BB962C8B-B14F-4D97-AF65-F5344CB8AC3E}">
        <p14:creationId xmlns="" xmlns:p14="http://schemas.microsoft.com/office/powerpoint/2010/main" val="40987919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63021DF-FCD3-4A3E-8202-6E1F9F957E60}" type="slidenum">
              <a:rPr lang="en-US">
                <a:cs typeface="Arial" charset="0"/>
              </a:rPr>
              <a:pPr fontAlgn="base">
                <a:spcBef>
                  <a:spcPct val="0"/>
                </a:spcBef>
                <a:spcAft>
                  <a:spcPct val="0"/>
                </a:spcAft>
              </a:pPr>
              <a:t>14</a:t>
            </a:fld>
            <a:endParaRPr lang="en-US" dirty="0">
              <a:cs typeface="Arial" charset="0"/>
            </a:endParaRPr>
          </a:p>
        </p:txBody>
      </p:sp>
      <p:sp>
        <p:nvSpPr>
          <p:cNvPr id="45058"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45059"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r>
              <a:rPr lang="en-US" dirty="0" smtClean="0">
                <a:latin typeface="Times New Roman" pitchFamily="18" charset="0"/>
                <a:ea typeface="ＭＳ Ｐゴシック" pitchFamily="34" charset="-128"/>
              </a:rPr>
              <a:t>The Washington D.C. Heritage Foundation, a conservative think tank, ranks countries by the degree of economic freedom they support.  There is a high correlation between the degree of economic freedom and the extent to which a nation’s mixed economy is heavily market oriented. </a:t>
            </a:r>
            <a:r>
              <a:rPr lang="en-US" dirty="0" smtClean="0"/>
              <a:t>A number of key economic variables are considered: trade policy, taxation policy, government consumption of economic output, monetary policy, capital flows and foreign investment, banking policy, wage and price controls, property rights, regulations, and the black market. Hong Kong and Singapore are ranked first and second in terms of economic freedom; Venezuela, Cuba, and North Korea are ranked lowest (see Exhibit 2-3). </a:t>
            </a:r>
            <a:endParaRPr lang="en-US" dirty="0" smtClean="0">
              <a:latin typeface="Times New Roman" pitchFamily="18" charset="0"/>
              <a:ea typeface="ＭＳ Ｐゴシック" pitchFamily="34" charset="-128"/>
            </a:endParaRPr>
          </a:p>
          <a:p>
            <a:pPr>
              <a:spcBef>
                <a:spcPct val="0"/>
              </a:spcBef>
            </a:pPr>
            <a:endParaRPr lang="en-US" dirty="0" smtClean="0">
              <a:latin typeface="Times New Roman" pitchFamily="18" charset="0"/>
              <a:ea typeface="ＭＳ Ｐゴシック" pitchFamily="34" charset="-128"/>
            </a:endParaRPr>
          </a:p>
          <a:p>
            <a:pPr>
              <a:spcBef>
                <a:spcPct val="0"/>
              </a:spcBef>
            </a:pPr>
            <a:r>
              <a:rPr lang="en-US" dirty="0" smtClean="0">
                <a:latin typeface="Times New Roman" pitchFamily="18" charset="0"/>
                <a:ea typeface="ＭＳ Ｐゴシック" pitchFamily="34" charset="-128"/>
              </a:rPr>
              <a:t>The authoritarian state capitalism of Singapore deprives the nation’s citizens of free speech, a free press, and free assembly. In 1992, the government banned the import, manufacture, and sale of chewing gum because discarded gum made a mess on public property. Even though gum is now for sale in pharmacies, consumers must register their names and addresses before making a purchase.  Singapore’s citizens are comfortably provided for by a government that administers paranoid control over press and politics and they are well housed and fed, but they are not free. This example shows that some aspects of “free economies” bear little more than a passing resemblance to command-style economic systems.</a:t>
            </a:r>
          </a:p>
        </p:txBody>
      </p:sp>
    </p:spTree>
    <p:extLst>
      <p:ext uri="{BB962C8B-B14F-4D97-AF65-F5344CB8AC3E}">
        <p14:creationId xmlns="" xmlns:p14="http://schemas.microsoft.com/office/powerpoint/2010/main" val="32658671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6C157D5-092A-4623-9269-5AD2EBBF0A2A}" type="slidenum">
              <a:rPr lang="en-US">
                <a:cs typeface="Arial" charset="0"/>
              </a:rPr>
              <a:pPr fontAlgn="base">
                <a:spcBef>
                  <a:spcPct val="0"/>
                </a:spcBef>
                <a:spcAft>
                  <a:spcPct val="0"/>
                </a:spcAft>
              </a:pPr>
              <a:t>15</a:t>
            </a:fld>
            <a:endParaRPr lang="en-US" dirty="0">
              <a:cs typeface="Arial" charset="0"/>
            </a:endParaRPr>
          </a:p>
        </p:txBody>
      </p:sp>
      <p:sp>
        <p:nvSpPr>
          <p:cNvPr id="47106"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47107"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r>
              <a:rPr lang="en-US" dirty="0" smtClean="0">
                <a:latin typeface="Times New Roman" pitchFamily="18" charset="0"/>
                <a:ea typeface="ＭＳ Ｐゴシック" pitchFamily="34" charset="-128"/>
              </a:rPr>
              <a:t>The website for The Heritage Foundation is http://www.heritage.org/.</a:t>
            </a:r>
          </a:p>
        </p:txBody>
      </p:sp>
    </p:spTree>
    <p:extLst>
      <p:ext uri="{BB962C8B-B14F-4D97-AF65-F5344CB8AC3E}">
        <p14:creationId xmlns="" xmlns:p14="http://schemas.microsoft.com/office/powerpoint/2010/main" val="7996315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7E026F0-22E3-4BF4-BD81-243B088A569C}" type="slidenum">
              <a:rPr lang="en-US">
                <a:cs typeface="Arial" charset="0"/>
              </a:rPr>
              <a:pPr fontAlgn="base">
                <a:spcBef>
                  <a:spcPct val="0"/>
                </a:spcBef>
                <a:spcAft>
                  <a:spcPct val="0"/>
                </a:spcAft>
              </a:pPr>
              <a:t>16</a:t>
            </a:fld>
            <a:endParaRPr lang="en-US" dirty="0">
              <a:cs typeface="Arial" charset="0"/>
            </a:endParaRPr>
          </a:p>
        </p:txBody>
      </p:sp>
      <p:sp>
        <p:nvSpPr>
          <p:cNvPr id="49154"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49155"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r>
              <a:rPr lang="en-US" dirty="0" smtClean="0"/>
              <a:t>Although the income definition for each of the stages is arbitrary, countries within a given category generally have a number of characteristics in common. Thus, the stages provide a useful basis for global market segmentation and target marketing.</a:t>
            </a:r>
          </a:p>
          <a:p>
            <a:pPr>
              <a:spcBef>
                <a:spcPct val="0"/>
              </a:spcBef>
            </a:pPr>
            <a:r>
              <a:rPr lang="en-US" dirty="0" smtClean="0"/>
              <a:t> </a:t>
            </a:r>
          </a:p>
          <a:p>
            <a:pPr>
              <a:spcBef>
                <a:spcPct val="0"/>
              </a:spcBef>
            </a:pPr>
            <a:r>
              <a:rPr lang="en-US" dirty="0" smtClean="0"/>
              <a:t>BRICS nations are expected to be key players in global trade even as their track records on human rights, environmental protection, and other issues are scrutinized by their trading partners.  The BRICS government leaders will also come under pressure at home as their developing market economies create greater income disparity.</a:t>
            </a:r>
          </a:p>
          <a:p>
            <a:pPr>
              <a:spcBef>
                <a:spcPct val="0"/>
              </a:spcBef>
            </a:pPr>
            <a:r>
              <a:rPr lang="en-US" dirty="0" smtClean="0"/>
              <a:t> </a:t>
            </a:r>
          </a:p>
        </p:txBody>
      </p:sp>
    </p:spTree>
    <p:extLst>
      <p:ext uri="{BB962C8B-B14F-4D97-AF65-F5344CB8AC3E}">
        <p14:creationId xmlns="" xmlns:p14="http://schemas.microsoft.com/office/powerpoint/2010/main" val="36815796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2BB9B94-7141-4FD1-A4BA-57ACFCAEDA8F}" type="slidenum">
              <a:rPr lang="en-US">
                <a:cs typeface="Arial" charset="0"/>
              </a:rPr>
              <a:pPr fontAlgn="base">
                <a:spcBef>
                  <a:spcPct val="0"/>
                </a:spcBef>
                <a:spcAft>
                  <a:spcPct val="0"/>
                </a:spcAft>
              </a:pPr>
              <a:t>17</a:t>
            </a:fld>
            <a:endParaRPr lang="en-US" dirty="0">
              <a:cs typeface="Arial" charset="0"/>
            </a:endParaRPr>
          </a:p>
        </p:txBody>
      </p:sp>
      <p:sp>
        <p:nvSpPr>
          <p:cNvPr id="51202"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51203"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normAutofit fontScale="85000" lnSpcReduction="10000"/>
          </a:bodyPr>
          <a:lstStyle/>
          <a:p>
            <a:pPr>
              <a:spcBef>
                <a:spcPct val="0"/>
              </a:spcBef>
            </a:pPr>
            <a:r>
              <a:rPr lang="en-US" dirty="0" smtClean="0"/>
              <a:t>Includes 13% of the world’s population</a:t>
            </a:r>
          </a:p>
          <a:p>
            <a:pPr>
              <a:spcBef>
                <a:spcPct val="0"/>
              </a:spcBef>
            </a:pPr>
            <a:endParaRPr lang="en-US" dirty="0" smtClean="0"/>
          </a:p>
          <a:p>
            <a:pPr marL="0" marR="0" indent="0" algn="l" defTabSz="914400" rtl="0" eaLnBrk="1" fontAlgn="base" latinLnBrk="0" hangingPunct="1">
              <a:lnSpc>
                <a:spcPct val="100000"/>
              </a:lnSpc>
              <a:spcBef>
                <a:spcPct val="0"/>
              </a:spcBef>
              <a:spcAft>
                <a:spcPct val="0"/>
              </a:spcAft>
              <a:buClrTx/>
              <a:buSzTx/>
              <a:buFontTx/>
              <a:buNone/>
              <a:tabLst/>
              <a:defRPr/>
            </a:pPr>
            <a:r>
              <a:rPr lang="en-US" sz="1200" kern="1200" dirty="0" smtClean="0">
                <a:solidFill>
                  <a:schemeClr val="tx1"/>
                </a:solidFill>
                <a:latin typeface="+mn-lt"/>
                <a:ea typeface="+mn-ea"/>
                <a:cs typeface="+mn-cs"/>
              </a:rPr>
              <a:t>Many low-income countries have such serious economic, social, and political problems that they represent extremely limited opportunities for investment and operations. Some are no-growth economies, such as Burundi and Rwanda, with a high percentage of the population living at the national poverty line. Others were once relatively stable countries with growing economies that have become divided by political struggles. The result is an unstable environment characterized by civil strife, flat income, and considerable danger to residents. Countries embroiled in civil wars are dangerous areas; most companies find it prudent to avoid them.</a:t>
            </a:r>
          </a:p>
          <a:p>
            <a:pPr>
              <a:spcBef>
                <a:spcPct val="0"/>
              </a:spcBef>
            </a:pPr>
            <a:endParaRPr lang="en-US" dirty="0" smtClean="0"/>
          </a:p>
          <a:p>
            <a:pPr>
              <a:spcBef>
                <a:spcPct val="0"/>
              </a:spcBef>
            </a:pPr>
            <a:r>
              <a:rPr lang="en-US" dirty="0" smtClean="0"/>
              <a:t> </a:t>
            </a:r>
          </a:p>
          <a:p>
            <a:pPr>
              <a:spcBef>
                <a:spcPct val="0"/>
              </a:spcBef>
            </a:pPr>
            <a:r>
              <a:rPr lang="en-US" dirty="0" smtClean="0"/>
              <a:t>Other low-income countries represent genuine market opportunities. Bangladesh is a case in point: GNI per capita is approximately $1,010, and the garment industry is enjoying burgeoning exports. Finished clothing exports doubled between 2004 and 2009; buyers include Gap, H&amp;M, Tesco, Wal-Mart, Zara, and other retailers. Garments represent fully 80 percent of the country’s exports; the president of the Bangladesh Garments Manufacturers and Exporters Association expected that exports would total $25 billion by 2013. Workers in Bangladesh currently have the lowest wages in the global garment industry. In fall 2010, the government-mandated minimum wage was raised from $24 per month to $44. An estimated 3 million Bangladeshis—mostly women—work in the industry. Bangladesh’s garment sector has benefited from labor unrest, rising wages, and a stronger currency in China.  The rash of factory fires and fatal accidents have labor activists</a:t>
            </a:r>
            <a:r>
              <a:rPr lang="en-US" baseline="0" dirty="0" smtClean="0"/>
              <a:t> calling for increased oversight and improved safety standards.</a:t>
            </a:r>
            <a:endParaRPr lang="en-US" dirty="0" smtClean="0"/>
          </a:p>
          <a:p>
            <a:pPr>
              <a:spcBef>
                <a:spcPct val="0"/>
              </a:spcBef>
            </a:pPr>
            <a:endParaRPr lang="en-US" dirty="0" smtClean="0"/>
          </a:p>
          <a:p>
            <a:pPr>
              <a:spcBef>
                <a:spcPct val="0"/>
              </a:spcBef>
            </a:pPr>
            <a:r>
              <a:rPr lang="en-US" sz="1200" kern="1200" dirty="0" smtClean="0">
                <a:solidFill>
                  <a:schemeClr val="tx1"/>
                </a:solidFill>
                <a:latin typeface="+mn-lt"/>
                <a:ea typeface="+mn-ea"/>
                <a:cs typeface="+mn-cs"/>
              </a:rPr>
              <a:t>Some of the smaller countries from the former Soviet Union, including Tajikistan and Uzbekistan, fall into the low- and lower-middle income categories. Sometimes referred to collectively as “the </a:t>
            </a:r>
            <a:r>
              <a:rPr lang="en-US" sz="1200" kern="1200" dirty="0" err="1" smtClean="0">
                <a:solidFill>
                  <a:schemeClr val="tx1"/>
                </a:solidFill>
                <a:latin typeface="+mn-lt"/>
                <a:ea typeface="+mn-ea"/>
                <a:cs typeface="+mn-cs"/>
              </a:rPr>
              <a:t>Stans</a:t>
            </a:r>
            <a:r>
              <a:rPr lang="en-US" sz="1200" kern="1200" dirty="0" smtClean="0">
                <a:solidFill>
                  <a:schemeClr val="tx1"/>
                </a:solidFill>
                <a:latin typeface="+mn-lt"/>
                <a:ea typeface="+mn-ea"/>
                <a:cs typeface="+mn-cs"/>
              </a:rPr>
              <a:t>,” they present marketers with an interesting challenge. Incomes are low, there is considerable economic hardship, and the potential for disruption is certainly high.</a:t>
            </a:r>
            <a:r>
              <a:rPr lang="en-US" dirty="0" smtClean="0"/>
              <a:t>. This is one indication of a risky business environment. Even so, there are market opportunities here.</a:t>
            </a:r>
          </a:p>
          <a:p>
            <a:pPr>
              <a:spcBef>
                <a:spcPct val="0"/>
              </a:spcBef>
            </a:pPr>
            <a:endParaRPr lang="en-US" dirty="0" smtClean="0">
              <a:latin typeface="Times New Roman" pitchFamily="18" charset="0"/>
              <a:ea typeface="ＭＳ Ｐゴシック" pitchFamily="34" charset="-128"/>
            </a:endParaRPr>
          </a:p>
        </p:txBody>
      </p:sp>
    </p:spTree>
    <p:extLst>
      <p:ext uri="{BB962C8B-B14F-4D97-AF65-F5344CB8AC3E}">
        <p14:creationId xmlns="" xmlns:p14="http://schemas.microsoft.com/office/powerpoint/2010/main" val="35305545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C43E90A-6AE2-41BB-9E1C-750B5E067F94}" type="slidenum">
              <a:rPr lang="en-US">
                <a:cs typeface="Arial" charset="0"/>
              </a:rPr>
              <a:pPr fontAlgn="base">
                <a:spcBef>
                  <a:spcPct val="0"/>
                </a:spcBef>
                <a:spcAft>
                  <a:spcPct val="0"/>
                </a:spcAft>
              </a:pPr>
              <a:t>18</a:t>
            </a:fld>
            <a:endParaRPr lang="en-US" dirty="0">
              <a:cs typeface="Arial" charset="0"/>
            </a:endParaRPr>
          </a:p>
        </p:txBody>
      </p:sp>
      <p:sp>
        <p:nvSpPr>
          <p:cNvPr id="53250"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53251"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normAutofit fontScale="92500" lnSpcReduction="20000"/>
          </a:bodyPr>
          <a:lstStyle/>
          <a:p>
            <a:pPr>
              <a:spcBef>
                <a:spcPct val="0"/>
              </a:spcBef>
            </a:pPr>
            <a:r>
              <a:rPr lang="en-US" dirty="0" smtClean="0"/>
              <a:t> </a:t>
            </a:r>
          </a:p>
          <a:p>
            <a:pPr>
              <a:spcBef>
                <a:spcPct val="0"/>
              </a:spcBef>
            </a:pPr>
            <a:r>
              <a:rPr lang="en-US" dirty="0" smtClean="0"/>
              <a:t>With a 2009 GNI per capita of $1,570, India has transitioned out of the low-income category and now is classified as a lower-middle-income country. In 2007, India commemorated the 60th anniversary of its independence from Great Britain. For many decades, economic growth was weak. As the 1990s began, India was in the throes of an economic crisis: Inflation was high, and foreign exchange reserves were low. Country leaders opened India’s economy to trade and investment and dramatically improved market opportunities. </a:t>
            </a:r>
          </a:p>
          <a:p>
            <a:pPr>
              <a:spcBef>
                <a:spcPct val="0"/>
              </a:spcBef>
            </a:pPr>
            <a:r>
              <a:rPr lang="en-US" dirty="0" smtClean="0"/>
              <a:t> </a:t>
            </a:r>
          </a:p>
          <a:p>
            <a:pPr>
              <a:spcBef>
                <a:spcPct val="0"/>
              </a:spcBef>
            </a:pPr>
            <a:r>
              <a:rPr lang="en-US" dirty="0" smtClean="0"/>
              <a:t>Manmohan Singh, former governor of the Indian central bank and finance minister, KSA Technopak, India, believed that India had been taking the wrong road. Accordingly, he set about dismantling the planned economy by eliminating import licensing requirements for many products, reducing tariffs, making DFI easier, and liberalizing the rupee. </a:t>
            </a:r>
            <a:r>
              <a:rPr lang="en-US" sz="1200" kern="1200" dirty="0" smtClean="0">
                <a:solidFill>
                  <a:schemeClr val="tx1"/>
                </a:solidFill>
                <a:latin typeface="+mn-lt"/>
                <a:ea typeface="+mn-ea"/>
                <a:cs typeface="+mn-cs"/>
              </a:rPr>
              <a:t>Shortly after taking office in May 2014, Indian Prime Minister </a:t>
            </a:r>
            <a:r>
              <a:rPr lang="en-US" sz="1200" kern="1200" dirty="0" err="1" smtClean="0">
                <a:solidFill>
                  <a:schemeClr val="tx1"/>
                </a:solidFill>
                <a:latin typeface="+mn-lt"/>
                <a:ea typeface="+mn-ea"/>
                <a:cs typeface="+mn-cs"/>
              </a:rPr>
              <a:t>Narendra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Modi</a:t>
            </a:r>
            <a:r>
              <a:rPr lang="en-US" sz="1200" kern="1200" dirty="0" smtClean="0">
                <a:solidFill>
                  <a:schemeClr val="tx1"/>
                </a:solidFill>
                <a:latin typeface="+mn-lt"/>
                <a:ea typeface="+mn-ea"/>
                <a:cs typeface="+mn-cs"/>
              </a:rPr>
              <a:t> launched an initiative to attract more foreign manufacturing to his country. Manufacturing currently accounts for only 16 percent of India’s economic output; the government is intent on increasing that figure to 25 percent. To reach that goal, India plans to create 100 million new jobs by 2022.</a:t>
            </a:r>
            <a:endParaRPr lang="en-US" dirty="0" smtClean="0"/>
          </a:p>
          <a:p>
            <a:pPr>
              <a:spcBef>
                <a:spcPct val="0"/>
              </a:spcBef>
            </a:pPr>
            <a:r>
              <a:rPr lang="en-US" dirty="0" smtClean="0"/>
              <a:t> </a:t>
            </a:r>
          </a:p>
          <a:p>
            <a:pPr>
              <a:spcBef>
                <a:spcPct val="0"/>
              </a:spcBef>
            </a:pPr>
            <a:r>
              <a:rPr lang="en-US" dirty="0" smtClean="0"/>
              <a:t> Firms doing business include Benetton, Cadbury, Coca-Cola, DuPont, Ericsson, Fujitsu, IBM, L’Oréal, MTV, Staples, Unilever, and Wal-Mart. India’s huge population base also presents attractive opportunities for automakers. Suzuki, Hyundai, General Motors, and Ford are among the global car manufacturers doing business in India. </a:t>
            </a:r>
          </a:p>
          <a:p>
            <a:pPr>
              <a:spcBef>
                <a:spcPct val="0"/>
              </a:spcBef>
            </a:pPr>
            <a:endParaRPr lang="en-US" dirty="0" smtClean="0"/>
          </a:p>
          <a:p>
            <a:pPr marL="0" marR="0" indent="0" algn="l" defTabSz="914400" rtl="0" eaLnBrk="1" fontAlgn="base" latinLnBrk="0" hangingPunct="1">
              <a:lnSpc>
                <a:spcPct val="100000"/>
              </a:lnSpc>
              <a:spcBef>
                <a:spcPct val="0"/>
              </a:spcBef>
              <a:spcAft>
                <a:spcPct val="0"/>
              </a:spcAft>
              <a:buClrTx/>
              <a:buSzTx/>
              <a:buFontTx/>
              <a:buNone/>
              <a:tabLst/>
              <a:defRPr/>
            </a:pPr>
            <a:r>
              <a:rPr lang="en-US" sz="1200" kern="1200" dirty="0" smtClean="0">
                <a:solidFill>
                  <a:schemeClr val="tx1"/>
                </a:solidFill>
                <a:latin typeface="+mn-lt"/>
                <a:ea typeface="+mn-ea"/>
                <a:cs typeface="+mn-cs"/>
              </a:rPr>
              <a:t>Table 2-3 ranks the former Soviet republic of Uzbekistan quite low in terms of economic freedom. This is one indication of a risky business environment in a lower-middle-income country. Even so, there are market opportunities in this  country. In fact, GM</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Uzbekistan produced its two-millionth car in 2013</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making this Central Asian country GM’s 10th-largest market!</a:t>
            </a:r>
            <a:endParaRPr lang="en-US" dirty="0" smtClean="0"/>
          </a:p>
        </p:txBody>
      </p:sp>
    </p:spTree>
    <p:extLst>
      <p:ext uri="{BB962C8B-B14F-4D97-AF65-F5344CB8AC3E}">
        <p14:creationId xmlns="" xmlns:p14="http://schemas.microsoft.com/office/powerpoint/2010/main" val="29903995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AD18BA9-2383-4BFE-B594-05771936CB3E}" type="slidenum">
              <a:rPr lang="en-US">
                <a:cs typeface="Arial" charset="0"/>
              </a:rPr>
              <a:pPr fontAlgn="base">
                <a:spcBef>
                  <a:spcPct val="0"/>
                </a:spcBef>
                <a:spcAft>
                  <a:spcPct val="0"/>
                </a:spcAft>
              </a:pPr>
              <a:t>19</a:t>
            </a:fld>
            <a:endParaRPr lang="en-US" dirty="0">
              <a:cs typeface="Arial" charset="0"/>
            </a:endParaRPr>
          </a:p>
        </p:txBody>
      </p:sp>
      <p:sp>
        <p:nvSpPr>
          <p:cNvPr id="55298"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55299"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normAutofit fontScale="77500" lnSpcReduction="20000"/>
          </a:bodyPr>
          <a:lstStyle/>
          <a:p>
            <a:pPr>
              <a:spcBef>
                <a:spcPct val="0"/>
              </a:spcBef>
            </a:pPr>
            <a:r>
              <a:rPr lang="en-US" dirty="0" smtClean="0"/>
              <a:t>Brazil is the largest country in Latin America in terms of the size of its economy, population, and geographic territory. Brazil also boasts the richest reserves of natural resources in the hemi-sphere; China, Brazil’s top trading partner, has an insatiable appetite for iron ore and other commodities. Government policies aimed at stabilizing Brazil’s macroeconomy have yielded impressive results: Brazil’s GNI has grown at an average annual rate of 4 percent over the past 8 years. During the same time period, nearly 50 million Brazilians have joined the middle class as incomes and living standards have risen.</a:t>
            </a:r>
            <a:r>
              <a:rPr lang="en-US" baseline="30000" dirty="0" smtClean="0"/>
              <a:t> </a:t>
            </a:r>
            <a:r>
              <a:rPr lang="en-US" dirty="0" smtClean="0"/>
              <a:t>Needless to say, this trend has been a boon to global companies doing business in Brazil which include Electrolux, Fiat, Ford, General Motors, Nestlé, Nokia, Raytheon, Toyota, Unilever, and Whirlpool.</a:t>
            </a:r>
          </a:p>
          <a:p>
            <a:pPr>
              <a:spcBef>
                <a:spcPct val="0"/>
              </a:spcBef>
            </a:pPr>
            <a:r>
              <a:rPr lang="en-US" dirty="0" smtClean="0"/>
              <a:t> </a:t>
            </a:r>
          </a:p>
          <a:p>
            <a:pPr>
              <a:spcBef>
                <a:spcPct val="0"/>
              </a:spcBef>
            </a:pPr>
            <a:r>
              <a:rPr lang="en-US" dirty="0" smtClean="0"/>
              <a:t>Typical of countries at this stage of development, Brazil is a study in contrasts. Grocery distribution companies use logistics software to route their trucks; meanwhile, horse-drawn carts are still a common sight on many roads. To keep pace with the volatile financial environment of the early 1990s, many local retailers invested in sophisticated computer and communications systems. They use sophisticated inventory management software to maintain financial control. Thanks to Brazil’s strength in computers, the country’s outsourcing sector is growing rapidly.</a:t>
            </a:r>
            <a:r>
              <a:rPr lang="en-US" baseline="30000" dirty="0" smtClean="0"/>
              <a:t> </a:t>
            </a:r>
            <a:r>
              <a:rPr lang="en-US" dirty="0" smtClean="0"/>
              <a:t>Former French president Jacque Chirac underscored Brazil’s importance on the world trade scene when he noted, “Geographically, Brazil is part of America. But it’s European because of its culture and global because of its interests.”</a:t>
            </a:r>
          </a:p>
          <a:p>
            <a:pPr>
              <a:spcBef>
                <a:spcPct val="0"/>
              </a:spcBef>
            </a:pPr>
            <a:endParaRPr lang="en-US" dirty="0" smtClean="0">
              <a:latin typeface="Times New Roman" pitchFamily="18" charset="0"/>
              <a:ea typeface="ＭＳ Ｐゴシック" pitchFamily="34" charset="-128"/>
            </a:endParaRPr>
          </a:p>
          <a:p>
            <a:pPr hangingPunct="0"/>
            <a:r>
              <a:rPr lang="en-US" sz="1200" kern="1200" dirty="0" smtClean="0">
                <a:solidFill>
                  <a:schemeClr val="tx1"/>
                </a:solidFill>
                <a:latin typeface="+mn-lt"/>
                <a:ea typeface="+mn-ea"/>
                <a:cs typeface="+mn-cs"/>
              </a:rPr>
              <a:t>China is the second BRICS nation in the upper-middle-income category; GNI per capita was $6,560 in 2013. China represents the largest single destination for foreign investment in the developing world. Attracted by the country’s vast size and market potential, companies in Asia, Europe, and North and South America are making China a key country in their global strategies. Shenzhen and other special economic zones have attracted billions of dollars in foreign investment. However, despite ongoing market reforms, Chinese society does not have democratic foundations. Although China joined the World Trade Organization in 2001, trading partners are still concerned about human rights, intellectual property rights, and other issues. The country’s leaders must thus deal with China’s sprawling bureaucracy while reforming the state’s enterprise sector. To ensure that the nation’s export-led economic transformation is sustained, policymakers have launched hundreds of infrastructure projects. These include airports, cargo ports, highways, and railroads. Avon, Coca-Cola, Dell, Ford, General Motors, Honda, HSBC, JPMorgan Chase, McDonald’s, Motorola, Procter &amp; Gamble, Samsung, Siemens AG, Toyota, and Volkswagen are among the scores of global companies that are actively pursuing opportunities in China.</a:t>
            </a:r>
          </a:p>
          <a:p>
            <a:pPr hangingPunct="0"/>
            <a:r>
              <a:rPr lang="en-US" sz="1200" kern="1200" dirty="0" smtClean="0">
                <a:solidFill>
                  <a:schemeClr val="tx1"/>
                </a:solidFill>
                <a:latin typeface="+mn-lt"/>
                <a:ea typeface="+mn-ea"/>
                <a:cs typeface="+mn-cs"/>
              </a:rPr>
              <a:t> </a:t>
            </a:r>
          </a:p>
          <a:p>
            <a:pPr hangingPunct="0"/>
            <a:r>
              <a:rPr lang="en-US" sz="1200" kern="1200" dirty="0" smtClean="0">
                <a:solidFill>
                  <a:schemeClr val="tx1"/>
                </a:solidFill>
                <a:latin typeface="+mn-lt"/>
                <a:ea typeface="+mn-ea"/>
                <a:cs typeface="+mn-cs"/>
              </a:rPr>
              <a:t>South Africa joined the BRICS group in 2011. In 2014, Brazilian President </a:t>
            </a:r>
            <a:r>
              <a:rPr lang="en-US" sz="1200" kern="1200" dirty="0" err="1" smtClean="0">
                <a:solidFill>
                  <a:schemeClr val="tx1"/>
                </a:solidFill>
                <a:latin typeface="+mn-lt"/>
                <a:ea typeface="+mn-ea"/>
                <a:cs typeface="+mn-cs"/>
              </a:rPr>
              <a:t>Dilma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Rousseff</a:t>
            </a:r>
            <a:r>
              <a:rPr lang="en-US" sz="1200" kern="1200" dirty="0" smtClean="0">
                <a:solidFill>
                  <a:schemeClr val="tx1"/>
                </a:solidFill>
                <a:latin typeface="+mn-lt"/>
                <a:ea typeface="+mn-ea"/>
                <a:cs typeface="+mn-cs"/>
              </a:rPr>
              <a:t> welcomed leaders from the other four BRICS nations to a summit in Brazil. One important item on the agenda: How to increase trade and investment among the five nations. </a:t>
            </a:r>
          </a:p>
          <a:p>
            <a:pPr>
              <a:spcBef>
                <a:spcPct val="0"/>
              </a:spcBef>
            </a:pPr>
            <a:endParaRPr lang="en-US" dirty="0" smtClean="0">
              <a:latin typeface="Times New Roman" pitchFamily="18" charset="0"/>
              <a:ea typeface="ＭＳ Ｐゴシック" pitchFamily="34" charset="-128"/>
            </a:endParaRPr>
          </a:p>
        </p:txBody>
      </p:sp>
    </p:spTree>
    <p:extLst>
      <p:ext uri="{BB962C8B-B14F-4D97-AF65-F5344CB8AC3E}">
        <p14:creationId xmlns="" xmlns:p14="http://schemas.microsoft.com/office/powerpoint/2010/main" val="29675948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E654AF-C95B-4F1E-842D-DBE522C17064}" type="slidenum">
              <a:rPr lang="en-US" smtClean="0"/>
              <a:pPr>
                <a:defRPr/>
              </a:pPr>
              <a:t>2</a:t>
            </a:fld>
            <a:endParaRPr lang="en-US" dirty="0"/>
          </a:p>
        </p:txBody>
      </p:sp>
    </p:spTree>
    <p:extLst>
      <p:ext uri="{BB962C8B-B14F-4D97-AF65-F5344CB8AC3E}">
        <p14:creationId xmlns="" xmlns:p14="http://schemas.microsoft.com/office/powerpoint/2010/main" val="22159507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AC6B2CD-1E19-4C28-B3AD-FCE4F3743D71}" type="slidenum">
              <a:rPr lang="en-US">
                <a:cs typeface="Arial" charset="0"/>
              </a:rPr>
              <a:pPr fontAlgn="base">
                <a:spcBef>
                  <a:spcPct val="0"/>
                </a:spcBef>
                <a:spcAft>
                  <a:spcPct val="0"/>
                </a:spcAft>
              </a:pPr>
              <a:t>21</a:t>
            </a:fld>
            <a:endParaRPr lang="en-US" dirty="0">
              <a:cs typeface="Arial" charset="0"/>
            </a:endParaRPr>
          </a:p>
        </p:txBody>
      </p:sp>
      <p:sp>
        <p:nvSpPr>
          <p:cNvPr id="59394"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54276" name="Rectangle 3"/>
          <p:cNvSpPr>
            <a:spLocks noGrp="1" noChangeArrowheads="1"/>
          </p:cNvSpPr>
          <p:nvPr>
            <p:ph type="body" idx="1"/>
          </p:nvPr>
        </p:nvSpPr>
        <p:spPr>
          <a:solidFill>
            <a:srgbClr val="FFFFFF"/>
          </a:solidFill>
          <a:ln>
            <a:solidFill>
              <a:srgbClr val="000000"/>
            </a:solidFill>
          </a:ln>
        </p:spPr>
        <p:txBody>
          <a:bodyPr>
            <a:normAutofit fontScale="70000" lnSpcReduction="20000"/>
          </a:bodyPr>
          <a:lstStyle/>
          <a:p>
            <a:pPr marL="228600" indent="-228600" fontAlgn="auto">
              <a:spcBef>
                <a:spcPts val="0"/>
              </a:spcBef>
              <a:spcAft>
                <a:spcPts val="0"/>
              </a:spcAft>
              <a:buFont typeface="+mj-lt"/>
              <a:buAutoNum type="arabicPeriod"/>
              <a:defRPr/>
            </a:pPr>
            <a:r>
              <a:rPr lang="en-US" dirty="0" smtClean="0"/>
              <a:t>In the aggregate, the buying power of poor communities can be substantial. In rural Bangladesh, villagers spend considerable sums to use village phones operated by local entrepreneurs.</a:t>
            </a:r>
          </a:p>
          <a:p>
            <a:pPr marL="228600" indent="-228600" fontAlgn="auto">
              <a:spcBef>
                <a:spcPts val="0"/>
              </a:spcBef>
              <a:spcAft>
                <a:spcPts val="0"/>
              </a:spcAft>
              <a:buFont typeface="+mj-lt"/>
              <a:buAutoNum type="arabicPeriod"/>
              <a:defRPr/>
            </a:pPr>
            <a:r>
              <a:rPr lang="en-US" dirty="0" smtClean="0"/>
              <a:t>Poor consumers buy TVs and gas stoves to improve their lives.</a:t>
            </a:r>
          </a:p>
          <a:p>
            <a:pPr marL="228600" indent="-228600" fontAlgn="auto">
              <a:spcBef>
                <a:spcPts val="0"/>
              </a:spcBef>
              <a:spcAft>
                <a:spcPts val="0"/>
              </a:spcAft>
              <a:buFont typeface="+mj-lt"/>
              <a:buAutoNum type="arabicPeriod"/>
              <a:defRPr/>
            </a:pPr>
            <a:r>
              <a:rPr lang="en-US" dirty="0" smtClean="0"/>
              <a:t>Poor people often pay higher prices. There is an opportunity for efficient competitors to realize attractive margins by offering quality and low prices.</a:t>
            </a:r>
          </a:p>
          <a:p>
            <a:pPr marL="228600" indent="-228600" fontAlgn="auto">
              <a:spcBef>
                <a:spcPts val="0"/>
              </a:spcBef>
              <a:spcAft>
                <a:spcPts val="0"/>
              </a:spcAft>
              <a:buFont typeface="+mj-lt"/>
              <a:buAutoNum type="arabicPeriod"/>
              <a:defRPr/>
            </a:pPr>
            <a:r>
              <a:rPr lang="en-US" dirty="0" smtClean="0"/>
              <a:t>Rural residents can and do learn to use cell phones, PCs, and other devices.</a:t>
            </a:r>
          </a:p>
          <a:p>
            <a:pPr marL="228600" indent="-228600" fontAlgn="auto">
              <a:spcBef>
                <a:spcPts val="0"/>
              </a:spcBef>
              <a:spcAft>
                <a:spcPts val="0"/>
              </a:spcAft>
              <a:buFont typeface="+mj-lt"/>
              <a:buAutoNum type="arabicPeriod"/>
              <a:defRPr/>
            </a:pPr>
            <a:r>
              <a:rPr lang="en-US" dirty="0" smtClean="0"/>
              <a:t>Informal economies in many poor countries are highly exploitive.  A global company can improve a country’s standard of living while earning a reasonable ROI.</a:t>
            </a:r>
          </a:p>
          <a:p>
            <a:pPr fontAlgn="auto">
              <a:spcBef>
                <a:spcPts val="0"/>
              </a:spcBef>
              <a:spcAft>
                <a:spcPts val="0"/>
              </a:spcAft>
              <a:defRPr/>
            </a:pPr>
            <a:r>
              <a:rPr lang="en-US" dirty="0" smtClean="0"/>
              <a:t> </a:t>
            </a:r>
          </a:p>
          <a:p>
            <a:pPr fontAlgn="auto">
              <a:spcBef>
                <a:spcPts val="0"/>
              </a:spcBef>
              <a:spcAft>
                <a:spcPts val="0"/>
              </a:spcAft>
              <a:defRPr/>
            </a:pPr>
            <a:r>
              <a:rPr lang="en-US" dirty="0" smtClean="0"/>
              <a:t>Ask students to think of low income areas in the U.S.—urban or rural—and apply these assumptions. Yes, the poor do buy cell phones and Air Jordans and 50” high def televisions.</a:t>
            </a:r>
          </a:p>
          <a:p>
            <a:pPr fontAlgn="auto">
              <a:spcBef>
                <a:spcPts val="0"/>
              </a:spcBef>
              <a:spcAft>
                <a:spcPts val="0"/>
              </a:spcAft>
              <a:defRPr/>
            </a:pPr>
            <a:endParaRPr lang="en-US" dirty="0" smtClean="0"/>
          </a:p>
          <a:p>
            <a:pPr fontAlgn="auto">
              <a:spcBef>
                <a:spcPts val="0"/>
              </a:spcBef>
              <a:spcAft>
                <a:spcPts val="0"/>
              </a:spcAft>
              <a:defRPr/>
            </a:pPr>
            <a:r>
              <a:rPr lang="en-US" sz="1200" kern="1200" dirty="0" smtClean="0">
                <a:solidFill>
                  <a:schemeClr val="tx1"/>
                </a:solidFill>
                <a:latin typeface="+mn-lt"/>
                <a:ea typeface="+mn-ea"/>
                <a:cs typeface="+mn-cs"/>
              </a:rPr>
              <a:t>Despite the difficult economic conditions in parts of Southeast Asia, Latin America, Africa, and Eastern Europe, many nations in these regions will evolve into attractive markets. One of marketing’s roles in developing countries is to focus resources on the task of creating and delivering products that are best suited to local needs and incomes. Appropriate marketing communications techniques can also be applied to accelerate acceptance of these products. </a:t>
            </a:r>
          </a:p>
          <a:p>
            <a:pPr fontAlgn="auto">
              <a:spcBef>
                <a:spcPts val="0"/>
              </a:spcBef>
              <a:spcAft>
                <a:spcPts val="0"/>
              </a:spcAft>
              <a:defRPr/>
            </a:pPr>
            <a:endParaRPr lang="en-US" sz="1200" kern="1200" dirty="0" smtClean="0">
              <a:solidFill>
                <a:schemeClr val="tx1"/>
              </a:solidFill>
              <a:latin typeface="+mn-lt"/>
              <a:ea typeface="+mn-ea"/>
              <a:cs typeface="+mn-cs"/>
            </a:endParaRPr>
          </a:p>
          <a:p>
            <a:pPr hangingPunct="0"/>
            <a:r>
              <a:rPr lang="en-US" sz="1200" kern="1200" dirty="0" smtClean="0">
                <a:solidFill>
                  <a:schemeClr val="tx1"/>
                </a:solidFill>
                <a:latin typeface="+mn-lt"/>
                <a:ea typeface="+mn-ea"/>
                <a:cs typeface="+mn-cs"/>
              </a:rPr>
              <a:t>The role of marketing—to identify people’s needs and wants and to focus individual and organizational efforts to respond to those needs and wants—is the same in all countries, irrespective of the level of economic development. When global marketers respond to the needs of rural residents in emerging markets such as China and India, they are also more likely to gain all-important government support and approval.</a:t>
            </a:r>
          </a:p>
          <a:p>
            <a:pPr hangingPunct="0"/>
            <a:endParaRPr lang="en-US" sz="1200" kern="1200" dirty="0" smtClean="0">
              <a:solidFill>
                <a:schemeClr val="tx1"/>
              </a:solidFill>
              <a:latin typeface="+mn-lt"/>
              <a:ea typeface="+mn-ea"/>
              <a:cs typeface="+mn-cs"/>
            </a:endParaRPr>
          </a:p>
          <a:p>
            <a:pPr hangingPunct="0"/>
            <a:r>
              <a:rPr lang="en-US" sz="1200" kern="1200" dirty="0" smtClean="0">
                <a:solidFill>
                  <a:schemeClr val="tx1"/>
                </a:solidFill>
                <a:latin typeface="+mn-lt"/>
                <a:ea typeface="+mn-ea"/>
                <a:cs typeface="+mn-cs"/>
              </a:rPr>
              <a:t>For example, pursuing alternative energy sources is important for two reasons: the lack of coal reserves in many countries and the concerns that heavy reliance on fossil fuels contributes to global warming. Similarly, people everywhere need affordable, safe drinking water. Recognizing this fact, Nestlé launched Pure Life bottled water in Pakistan. The price was set at about 35 cents a bottle, and advertising promised, “Pure safety. Pure trust. The ideal water.” Pure Life quickly captured 50 percent of the bottled water market in Pakistan; the brand has since been rolled out in dozens of other low-income countries. The Coca-Cola Company recently began to address dietary and health needs in low-income countries by developing Vitango, a beverage product that Ernest Beck, can help fight anemia, blindness, and other ailments related to malnutrition.</a:t>
            </a:r>
          </a:p>
          <a:p>
            <a:pPr hangingPunct="0"/>
            <a:endParaRPr lang="en-US" sz="1200" kern="1200" dirty="0" smtClean="0">
              <a:solidFill>
                <a:schemeClr val="tx1"/>
              </a:solidFill>
              <a:latin typeface="+mn-lt"/>
              <a:ea typeface="+mn-ea"/>
              <a:cs typeface="+mn-cs"/>
            </a:endParaRPr>
          </a:p>
          <a:p>
            <a:pPr hangingPunct="0"/>
            <a:r>
              <a:rPr lang="en-US" sz="1200" kern="1200" dirty="0" smtClean="0">
                <a:solidFill>
                  <a:schemeClr val="tx1"/>
                </a:solidFill>
                <a:latin typeface="+mn-lt"/>
                <a:ea typeface="+mn-ea"/>
                <a:cs typeface="+mn-cs"/>
              </a:rPr>
              <a:t>There is also an opportunity to help developing countries join the Internet economy. Intel Chairman Craig Barrett has been visiting villages in China and India and launching programs to provide Internet access and computer training. One aspect of Intel’s World Ahead initiative is the development of a $550 computer that is powered by a car battery. Similarly, Hewlett-Packard engineers are working to develop solar-powered communication devices that can link remote areas to the Internet.</a:t>
            </a:r>
          </a:p>
          <a:p>
            <a:pPr fontAlgn="auto">
              <a:spcBef>
                <a:spcPts val="0"/>
              </a:spcBef>
              <a:spcAft>
                <a:spcPts val="0"/>
              </a:spcAft>
              <a:defRPr/>
            </a:pPr>
            <a:endParaRPr lang="en-US" dirty="0"/>
          </a:p>
        </p:txBody>
      </p:sp>
    </p:spTree>
    <p:extLst>
      <p:ext uri="{BB962C8B-B14F-4D97-AF65-F5344CB8AC3E}">
        <p14:creationId xmlns="" xmlns:p14="http://schemas.microsoft.com/office/powerpoint/2010/main" val="42452244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54175D5-DE3C-4AD6-9497-B826D8D2B457}" type="slidenum">
              <a:rPr lang="en-US">
                <a:cs typeface="Arial" charset="0"/>
              </a:rPr>
              <a:pPr fontAlgn="base">
                <a:spcBef>
                  <a:spcPct val="0"/>
                </a:spcBef>
                <a:spcAft>
                  <a:spcPct val="0"/>
                </a:spcAft>
              </a:pPr>
              <a:t>22</a:t>
            </a:fld>
            <a:endParaRPr lang="en-US" dirty="0">
              <a:cs typeface="Arial" charset="0"/>
            </a:endParaRPr>
          </a:p>
        </p:txBody>
      </p:sp>
      <p:sp>
        <p:nvSpPr>
          <p:cNvPr id="61442"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61443"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normAutofit fontScale="92500"/>
          </a:bodyPr>
          <a:lstStyle/>
          <a:p>
            <a:pPr>
              <a:spcBef>
                <a:spcPct val="0"/>
              </a:spcBef>
            </a:pPr>
            <a:r>
              <a:rPr lang="en-US" dirty="0" smtClean="0"/>
              <a:t>The phrase </a:t>
            </a:r>
            <a:r>
              <a:rPr lang="en-US" i="1" dirty="0" smtClean="0"/>
              <a:t>postindustrial countries </a:t>
            </a:r>
            <a:r>
              <a:rPr lang="en-US" dirty="0" smtClean="0"/>
              <a:t>was first used by Daniel Bell of Harvard to describe the United States, Sweden, Japan, and other advanced, high-income societies. In his 1973 book </a:t>
            </a:r>
            <a:r>
              <a:rPr lang="en-US" i="1" dirty="0" smtClean="0"/>
              <a:t>The Coming of the Post-Industrial Society</a:t>
            </a:r>
            <a:r>
              <a:rPr lang="en-US" dirty="0" smtClean="0"/>
              <a:t>, Bell drew a distinction between the industrial and the postindustrial stages of country development that went beyond mere measures of income. Bell’s thesis was that the sources of innovation in postindustrial societies are derived increasingly from the codification of theoretical knowledge rather than from “random” inventions. The service sector accounts for more than half of national output, the processing and exchange of information becomes increasingly important, and knowledge trumps capital as the key strategic resource.</a:t>
            </a:r>
          </a:p>
          <a:p>
            <a:pPr>
              <a:spcBef>
                <a:spcPct val="0"/>
              </a:spcBef>
            </a:pPr>
            <a:r>
              <a:rPr lang="en-US" dirty="0" smtClean="0"/>
              <a:t> </a:t>
            </a:r>
          </a:p>
          <a:p>
            <a:pPr>
              <a:spcBef>
                <a:spcPct val="0"/>
              </a:spcBef>
            </a:pPr>
            <a:r>
              <a:rPr lang="en-US" dirty="0" smtClean="0"/>
              <a:t>Product and market opportunities in a postindustrial society are more heavily dependent upon new products and innovations than in industrial societies. Ownership levels of basic products are extremely high in most households.  When it is difficult to expand market share, companies must bring new products to market or create new markets for products.  </a:t>
            </a:r>
          </a:p>
          <a:p>
            <a:pPr>
              <a:spcBef>
                <a:spcPct val="0"/>
              </a:spcBef>
            </a:pPr>
            <a:r>
              <a:rPr lang="en-US" dirty="0" smtClean="0"/>
              <a:t> </a:t>
            </a:r>
          </a:p>
          <a:p>
            <a:pPr>
              <a:spcBef>
                <a:spcPct val="0"/>
              </a:spcBef>
            </a:pPr>
            <a:r>
              <a:rPr lang="en-US" dirty="0" smtClean="0"/>
              <a:t>South Korea was upgraded in 2009 to a developed society. South Korea is home to Samsung Electronics, LG Group, Kia Motors Corporation, Daewoo Corporation, Hyundai Corporation, and other well-known global enterprises. In place of substantial barriers to free trade, South Korea has initiated major reforms in its political and economic system in response to the “Asian flu.” Even so, investors note the political risk posed by North Korea. Another concern is inconsistent treatment of foreign investors by the government. For example, authorities recently raided the local offices of French retailer Carrefour. </a:t>
            </a:r>
            <a:endParaRPr lang="en-US" dirty="0" smtClean="0">
              <a:latin typeface="Times New Roman" pitchFamily="18" charset="0"/>
              <a:ea typeface="ＭＳ Ｐゴシック" pitchFamily="34" charset="-128"/>
            </a:endParaRPr>
          </a:p>
        </p:txBody>
      </p:sp>
    </p:spTree>
    <p:extLst>
      <p:ext uri="{BB962C8B-B14F-4D97-AF65-F5344CB8AC3E}">
        <p14:creationId xmlns="" xmlns:p14="http://schemas.microsoft.com/office/powerpoint/2010/main" val="40148127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BFCDEF3-71B0-4315-A4A8-7EE3A6B7C165}" type="slidenum">
              <a:rPr lang="en-US">
                <a:cs typeface="Arial" charset="0"/>
              </a:rPr>
              <a:pPr fontAlgn="base">
                <a:spcBef>
                  <a:spcPct val="0"/>
                </a:spcBef>
                <a:spcAft>
                  <a:spcPct val="0"/>
                </a:spcAft>
              </a:pPr>
              <a:t>23</a:t>
            </a:fld>
            <a:endParaRPr lang="en-US" dirty="0">
              <a:cs typeface="Arial" charset="0"/>
            </a:endParaRPr>
          </a:p>
        </p:txBody>
      </p:sp>
      <p:sp>
        <p:nvSpPr>
          <p:cNvPr id="63490"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63491"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endParaRPr lang="en-US" dirty="0" smtClean="0">
              <a:latin typeface="Times New Roman" pitchFamily="18" charset="0"/>
              <a:ea typeface="ＭＳ Ｐゴシック" pitchFamily="34" charset="-128"/>
            </a:endParaRPr>
          </a:p>
        </p:txBody>
      </p:sp>
    </p:spTree>
    <p:extLst>
      <p:ext uri="{BB962C8B-B14F-4D97-AF65-F5344CB8AC3E}">
        <p14:creationId xmlns="" xmlns:p14="http://schemas.microsoft.com/office/powerpoint/2010/main" val="8880674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90B9B14-8088-4722-A152-6CE0BB0CCBDA}" type="slidenum">
              <a:rPr lang="en-US">
                <a:cs typeface="Arial" charset="0"/>
              </a:rPr>
              <a:pPr fontAlgn="base">
                <a:spcBef>
                  <a:spcPct val="0"/>
                </a:spcBef>
                <a:spcAft>
                  <a:spcPct val="0"/>
                </a:spcAft>
              </a:pPr>
              <a:t>24</a:t>
            </a:fld>
            <a:endParaRPr lang="en-US" dirty="0">
              <a:cs typeface="Arial" charset="0"/>
            </a:endParaRPr>
          </a:p>
        </p:txBody>
      </p:sp>
      <p:sp>
        <p:nvSpPr>
          <p:cNvPr id="65538"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65539"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r>
              <a:rPr lang="en-US" dirty="0" smtClean="0">
                <a:latin typeface="Times New Roman" pitchFamily="18" charset="0"/>
                <a:ea typeface="ＭＳ Ｐゴシック" pitchFamily="34" charset="-128"/>
              </a:rPr>
              <a:t>As of 2007, the U.S. State Department website with G-8 information is http://usinfo.state.gov/ei/economic_issues/group_of_8.html </a:t>
            </a:r>
          </a:p>
          <a:p>
            <a:pPr>
              <a:spcBef>
                <a:spcPct val="0"/>
              </a:spcBef>
            </a:pPr>
            <a:endParaRPr lang="en-US" dirty="0" smtClean="0">
              <a:latin typeface="Times New Roman" pitchFamily="18" charset="0"/>
              <a:ea typeface="ＭＳ Ｐゴシック" pitchFamily="34" charset="-128"/>
            </a:endParaRPr>
          </a:p>
          <a:p>
            <a:pPr>
              <a:spcBef>
                <a:spcPct val="0"/>
              </a:spcBef>
            </a:pPr>
            <a:r>
              <a:rPr lang="en-US" dirty="0" smtClean="0">
                <a:latin typeface="Times New Roman" pitchFamily="18" charset="0"/>
                <a:ea typeface="ＭＳ Ｐゴシック" pitchFamily="34" charset="-128"/>
              </a:rPr>
              <a:t>G-7 began in 1975 and Russia joined in 1998. The EU is also represented at all meetings.</a:t>
            </a:r>
          </a:p>
          <a:p>
            <a:pPr>
              <a:spcBef>
                <a:spcPct val="0"/>
              </a:spcBef>
            </a:pPr>
            <a:endParaRPr lang="en-US" dirty="0" smtClean="0">
              <a:latin typeface="Times New Roman" pitchFamily="18" charset="0"/>
              <a:ea typeface="ＭＳ Ｐゴシック" pitchFamily="34" charset="-128"/>
            </a:endParaRPr>
          </a:p>
          <a:p>
            <a:pPr>
              <a:spcBef>
                <a:spcPct val="0"/>
              </a:spcBef>
            </a:pPr>
            <a:r>
              <a:rPr lang="en-US" dirty="0" smtClean="0">
                <a:latin typeface="Times New Roman" pitchFamily="18" charset="0"/>
                <a:ea typeface="ＭＳ Ｐゴシック" pitchFamily="34" charset="-128"/>
              </a:rPr>
              <a:t>The leader of the host country is the president of the G-8. The group meets every summer. </a:t>
            </a:r>
            <a:r>
              <a:rPr lang="en-US" dirty="0" smtClean="0">
                <a:latin typeface="Arial" charset="0"/>
                <a:ea typeface="ＭＳ Ｐゴシック" pitchFamily="34" charset="-128"/>
              </a:rPr>
              <a:t>The Presidency of the G8, and responsibility of hosting all G8 meetings, rotates each year, with the order of G8 Presidencies as follows: </a:t>
            </a:r>
            <a:endParaRPr lang="en-US" dirty="0" smtClean="0">
              <a:latin typeface="Times New Roman" pitchFamily="18" charset="0"/>
              <a:ea typeface="ＭＳ Ｐゴシック" pitchFamily="34" charset="-128"/>
            </a:endParaRPr>
          </a:p>
          <a:p>
            <a:pPr>
              <a:spcBef>
                <a:spcPct val="0"/>
              </a:spcBef>
            </a:pPr>
            <a:r>
              <a:rPr lang="en-US" dirty="0" smtClean="0">
                <a:latin typeface="Arial" charset="0"/>
                <a:ea typeface="ＭＳ Ｐゴシック" pitchFamily="34" charset="-128"/>
              </a:rPr>
              <a:t>2004 United States</a:t>
            </a:r>
            <a:br>
              <a:rPr lang="en-US" dirty="0" smtClean="0">
                <a:latin typeface="Arial" charset="0"/>
                <a:ea typeface="ＭＳ Ｐゴシック" pitchFamily="34" charset="-128"/>
              </a:rPr>
            </a:br>
            <a:r>
              <a:rPr lang="en-US" dirty="0" smtClean="0">
                <a:latin typeface="Arial" charset="0"/>
                <a:ea typeface="ＭＳ Ｐゴシック" pitchFamily="34" charset="-128"/>
              </a:rPr>
              <a:t>2005 United Kingdom</a:t>
            </a:r>
            <a:br>
              <a:rPr lang="en-US" dirty="0" smtClean="0">
                <a:latin typeface="Arial" charset="0"/>
                <a:ea typeface="ＭＳ Ｐゴシック" pitchFamily="34" charset="-128"/>
              </a:rPr>
            </a:br>
            <a:r>
              <a:rPr lang="en-US" dirty="0" smtClean="0">
                <a:latin typeface="Arial" charset="0"/>
                <a:ea typeface="ＭＳ Ｐゴシック" pitchFamily="34" charset="-128"/>
              </a:rPr>
              <a:t>2006 Russia</a:t>
            </a:r>
            <a:br>
              <a:rPr lang="en-US" dirty="0" smtClean="0">
                <a:latin typeface="Arial" charset="0"/>
                <a:ea typeface="ＭＳ Ｐゴシック" pitchFamily="34" charset="-128"/>
              </a:rPr>
            </a:br>
            <a:r>
              <a:rPr lang="en-US" dirty="0" smtClean="0">
                <a:latin typeface="Arial" charset="0"/>
                <a:ea typeface="ＭＳ Ｐゴシック" pitchFamily="34" charset="-128"/>
              </a:rPr>
              <a:t>2007 Germany</a:t>
            </a:r>
            <a:br>
              <a:rPr lang="en-US" dirty="0" smtClean="0">
                <a:latin typeface="Arial" charset="0"/>
                <a:ea typeface="ＭＳ Ｐゴシック" pitchFamily="34" charset="-128"/>
              </a:rPr>
            </a:br>
            <a:r>
              <a:rPr lang="en-US" dirty="0" smtClean="0">
                <a:latin typeface="Arial" charset="0"/>
                <a:ea typeface="ＭＳ Ｐゴシック" pitchFamily="34" charset="-128"/>
              </a:rPr>
              <a:t>2008 Japan</a:t>
            </a:r>
            <a:br>
              <a:rPr lang="en-US" dirty="0" smtClean="0">
                <a:latin typeface="Arial" charset="0"/>
                <a:ea typeface="ＭＳ Ｐゴシック" pitchFamily="34" charset="-128"/>
              </a:rPr>
            </a:br>
            <a:r>
              <a:rPr lang="en-US" dirty="0" smtClean="0">
                <a:latin typeface="Arial" charset="0"/>
                <a:ea typeface="ＭＳ Ｐゴシック" pitchFamily="34" charset="-128"/>
              </a:rPr>
              <a:t>2009 Italy</a:t>
            </a:r>
            <a:br>
              <a:rPr lang="en-US" dirty="0" smtClean="0">
                <a:latin typeface="Arial" charset="0"/>
                <a:ea typeface="ＭＳ Ｐゴシック" pitchFamily="34" charset="-128"/>
              </a:rPr>
            </a:br>
            <a:r>
              <a:rPr lang="en-US" dirty="0" smtClean="0">
                <a:latin typeface="Arial" charset="0"/>
                <a:ea typeface="ＭＳ Ｐゴシック" pitchFamily="34" charset="-128"/>
              </a:rPr>
              <a:t>2010 Canada</a:t>
            </a:r>
            <a:br>
              <a:rPr lang="en-US" dirty="0" smtClean="0">
                <a:latin typeface="Arial" charset="0"/>
                <a:ea typeface="ＭＳ Ｐゴシック" pitchFamily="34" charset="-128"/>
              </a:rPr>
            </a:br>
            <a:r>
              <a:rPr lang="en-US" dirty="0" smtClean="0">
                <a:latin typeface="Arial" charset="0"/>
                <a:ea typeface="ＭＳ Ｐゴシック" pitchFamily="34" charset="-128"/>
              </a:rPr>
              <a:t>2011 France</a:t>
            </a:r>
            <a:br>
              <a:rPr lang="en-US" dirty="0" smtClean="0">
                <a:latin typeface="Arial" charset="0"/>
                <a:ea typeface="ＭＳ Ｐゴシック" pitchFamily="34" charset="-128"/>
              </a:rPr>
            </a:br>
            <a:r>
              <a:rPr lang="en-US" dirty="0" smtClean="0">
                <a:latin typeface="Arial" charset="0"/>
                <a:ea typeface="ＭＳ Ｐゴシック" pitchFamily="34" charset="-128"/>
              </a:rPr>
              <a:t>2012 United States</a:t>
            </a:r>
          </a:p>
          <a:p>
            <a:pPr>
              <a:spcBef>
                <a:spcPct val="0"/>
              </a:spcBef>
            </a:pPr>
            <a:r>
              <a:rPr lang="en-US" dirty="0" smtClean="0">
                <a:latin typeface="Arial" charset="0"/>
                <a:ea typeface="ＭＳ Ｐゴシック" pitchFamily="34" charset="-128"/>
              </a:rPr>
              <a:t>2013  Great Britain</a:t>
            </a:r>
            <a:endParaRPr lang="en-US" dirty="0" smtClean="0">
              <a:latin typeface="Times New Roman" pitchFamily="18" charset="0"/>
              <a:ea typeface="ＭＳ Ｐゴシック" pitchFamily="34" charset="-128"/>
            </a:endParaRPr>
          </a:p>
        </p:txBody>
      </p:sp>
    </p:spTree>
    <p:extLst>
      <p:ext uri="{BB962C8B-B14F-4D97-AF65-F5344CB8AC3E}">
        <p14:creationId xmlns="" xmlns:p14="http://schemas.microsoft.com/office/powerpoint/2010/main" val="32080040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Member</a:t>
            </a:r>
            <a:r>
              <a:rPr lang="en-US" baseline="0" dirty="0" smtClean="0"/>
              <a:t> nations </a:t>
            </a:r>
            <a:r>
              <a:rPr lang="en-US" dirty="0" smtClean="0"/>
              <a:t>are Argentina, Australia, Brazil, Canada, China, France, Germany, India, Indonesia, Italy, Japan, the Republic of Korea, Mexico, Russia, Saudi Arabia, South Africa, Turkey, the United Kingdom, the United States of America plus the European Union, which is represented by the President of the European Council and by Head of the European Central Bank.</a:t>
            </a:r>
            <a:endParaRPr lang="en-US" dirty="0"/>
          </a:p>
        </p:txBody>
      </p:sp>
      <p:sp>
        <p:nvSpPr>
          <p:cNvPr id="4" name="Slide Number Placeholder 3"/>
          <p:cNvSpPr>
            <a:spLocks noGrp="1"/>
          </p:cNvSpPr>
          <p:nvPr>
            <p:ph type="sldNum" sz="quarter" idx="10"/>
          </p:nvPr>
        </p:nvSpPr>
        <p:spPr/>
        <p:txBody>
          <a:bodyPr/>
          <a:lstStyle/>
          <a:p>
            <a:pPr>
              <a:defRPr/>
            </a:pPr>
            <a:fld id="{6DE654AF-C95B-4F1E-842D-DBE522C17064}" type="slidenum">
              <a:rPr lang="en-US" smtClean="0"/>
              <a:pPr>
                <a:defRPr/>
              </a:pPr>
              <a:t>25</a:t>
            </a:fld>
            <a:endParaRPr lang="en-US" dirty="0"/>
          </a:p>
        </p:txBody>
      </p:sp>
    </p:spTree>
    <p:extLst>
      <p:ext uri="{BB962C8B-B14F-4D97-AF65-F5344CB8AC3E}">
        <p14:creationId xmlns="" xmlns:p14="http://schemas.microsoft.com/office/powerpoint/2010/main" val="14801501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09018D5-9784-423C-851F-98D12BE514DF}" type="slidenum">
              <a:rPr lang="en-US">
                <a:cs typeface="Arial" charset="0"/>
              </a:rPr>
              <a:pPr fontAlgn="base">
                <a:spcBef>
                  <a:spcPct val="0"/>
                </a:spcBef>
                <a:spcAft>
                  <a:spcPct val="0"/>
                </a:spcAft>
              </a:pPr>
              <a:t>26</a:t>
            </a:fld>
            <a:endParaRPr lang="en-US" dirty="0">
              <a:cs typeface="Arial" charset="0"/>
            </a:endParaRPr>
          </a:p>
        </p:txBody>
      </p:sp>
      <p:sp>
        <p:nvSpPr>
          <p:cNvPr id="67586"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67587"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normAutofit fontScale="92500" lnSpcReduction="20000"/>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dirty="0" smtClean="0">
                <a:latin typeface="Times New Roman" pitchFamily="18" charset="0"/>
                <a:ea typeface="ＭＳ Ｐゴシック" pitchFamily="34" charset="-128"/>
              </a:rPr>
              <a:t>www.oecd.org</a:t>
            </a:r>
          </a:p>
          <a:p>
            <a:pPr>
              <a:spcBef>
                <a:spcPct val="0"/>
              </a:spcBef>
            </a:pPr>
            <a:endParaRPr lang="en-US" dirty="0" smtClean="0">
              <a:latin typeface="Times New Roman" pitchFamily="18" charset="0"/>
              <a:ea typeface="ＭＳ Ｐゴシック" pitchFamily="34" charset="-128"/>
            </a:endParaRPr>
          </a:p>
          <a:p>
            <a:pPr>
              <a:spcBef>
                <a:spcPct val="0"/>
              </a:spcBef>
            </a:pPr>
            <a:endParaRPr lang="en-US" dirty="0" smtClean="0">
              <a:latin typeface="Times New Roman" pitchFamily="18" charset="0"/>
              <a:ea typeface="ＭＳ Ｐゴシック" pitchFamily="34" charset="-128"/>
            </a:endParaRPr>
          </a:p>
          <a:p>
            <a:pPr marL="0" marR="0" indent="0" algn="l" defTabSz="914400" rtl="0" eaLnBrk="1" fontAlgn="base" latinLnBrk="0" hangingPunct="1">
              <a:lnSpc>
                <a:spcPct val="100000"/>
              </a:lnSpc>
              <a:spcBef>
                <a:spcPct val="0"/>
              </a:spcBef>
              <a:spcAft>
                <a:spcPct val="0"/>
              </a:spcAft>
              <a:buClrTx/>
              <a:buSzTx/>
              <a:buFontTx/>
              <a:buNone/>
              <a:tabLst/>
              <a:defRPr/>
            </a:pPr>
            <a:r>
              <a:rPr lang="en-US" sz="1200" kern="1200" dirty="0" smtClean="0">
                <a:solidFill>
                  <a:schemeClr val="tx1"/>
                </a:solidFill>
                <a:latin typeface="+mn-lt"/>
                <a:ea typeface="+mn-ea"/>
                <a:cs typeface="+mn-cs"/>
              </a:rPr>
              <a:t>The 33 nations that belong to the OECD believe in market-allocation economic systems and pluralistic democracy. The organization has been variously described as an “economic think tank” and a “rich-man’s club”; in any event, the OECD’s fundamental task is to “enable its members to achieve the highest sustainable economic growth and improve the economic and social well-being of their populations.” Today’s organization is based in Paris and evolved from a group of European nations that worked together after World War II to rebuild the region’s economy. Canada and the United States have been members since 1961; Japan joined in 1964. Evidence of the increasing importance of the BRICS group is the fact that Brazil, Russia, India, and China have all formally announced their intention to join the OECD. Applicants must demonstrate progress toward economic reform.</a:t>
            </a:r>
          </a:p>
          <a:p>
            <a:pPr marL="0" marR="0" indent="0" algn="l" defTabSz="914400" rtl="0" eaLnBrk="1" fontAlgn="base" latinLnBrk="0" hangingPunct="1">
              <a:lnSpc>
                <a:spcPct val="100000"/>
              </a:lnSpc>
              <a:spcBef>
                <a:spcPct val="0"/>
              </a:spcBef>
              <a:spcAft>
                <a:spcPct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base" latinLnBrk="0" hangingPunct="1">
              <a:lnSpc>
                <a:spcPct val="100000"/>
              </a:lnSpc>
              <a:spcBef>
                <a:spcPct val="0"/>
              </a:spcBef>
              <a:spcAft>
                <a:spcPct val="0"/>
              </a:spcAft>
              <a:buClrTx/>
              <a:buSzTx/>
              <a:buFontTx/>
              <a:buNone/>
              <a:tabLst/>
              <a:defRPr/>
            </a:pPr>
            <a:r>
              <a:rPr lang="en-US" sz="1200" kern="1200" dirty="0" smtClean="0">
                <a:solidFill>
                  <a:schemeClr val="tx1"/>
                </a:solidFill>
                <a:latin typeface="+mn-lt"/>
                <a:ea typeface="+mn-ea"/>
                <a:cs typeface="+mn-cs"/>
              </a:rPr>
              <a:t>Representatives from OECD member nations work together in committees to review economic and social policies that affect world trade. The secretary-general presides over a council that meets regularly and has decision-making power. Committees of specialists from member countries provide a forum for discussion of trade and other issues. Consultation, peer pressure, and diplomacy are the keys to helping member nations candidly assess their own economic policies and actions. The OECD publishes country surveys and an annual economic outlook. Recently, the OECD has become more focused on global issues, social policy, and labor market deregulation. For example, the OECD has addressed the vexing problem of bribery; in 1997, it passed a convention that requires members to cooperate when pursuing bribery allegations. In the 15+ years since the agreement entered into force, Germany, France, and other countries have adopted antibribery laws. Prosecutors from various countries are doing a better job of collaborating across borders; one case against Siemens AG resulted in a record ($1.6 billion) fine.</a:t>
            </a:r>
          </a:p>
          <a:p>
            <a:pPr marL="0" marR="0" indent="0" algn="l" defTabSz="914400" rtl="0" eaLnBrk="1" fontAlgn="base" latinLnBrk="0" hangingPunct="1">
              <a:lnSpc>
                <a:spcPct val="100000"/>
              </a:lnSpc>
              <a:spcBef>
                <a:spcPct val="0"/>
              </a:spcBef>
              <a:spcAft>
                <a:spcPct val="0"/>
              </a:spcAft>
              <a:buClrTx/>
              <a:buSzTx/>
              <a:buFontTx/>
              <a:buNone/>
              <a:tabLst/>
              <a:defRPr/>
            </a:pPr>
            <a:endParaRPr lang="en-US" sz="1200" kern="1200" dirty="0" smtClean="0">
              <a:solidFill>
                <a:schemeClr val="tx1"/>
              </a:solidFill>
              <a:latin typeface="+mn-lt"/>
              <a:ea typeface="+mn-ea"/>
              <a:cs typeface="+mn-cs"/>
            </a:endParaRPr>
          </a:p>
        </p:txBody>
      </p:sp>
    </p:spTree>
    <p:extLst>
      <p:ext uri="{BB962C8B-B14F-4D97-AF65-F5344CB8AC3E}">
        <p14:creationId xmlns="" xmlns:p14="http://schemas.microsoft.com/office/powerpoint/2010/main" val="6287989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115D066-4E65-4257-9C5D-F43CCAA8D2EA}" type="slidenum">
              <a:rPr lang="en-US">
                <a:cs typeface="Arial" charset="0"/>
              </a:rPr>
              <a:pPr fontAlgn="base">
                <a:spcBef>
                  <a:spcPct val="0"/>
                </a:spcBef>
                <a:spcAft>
                  <a:spcPct val="0"/>
                </a:spcAft>
              </a:pPr>
              <a:t>27</a:t>
            </a:fld>
            <a:endParaRPr lang="en-US" dirty="0">
              <a:cs typeface="Arial" charset="0"/>
            </a:endParaRPr>
          </a:p>
        </p:txBody>
      </p:sp>
      <p:sp>
        <p:nvSpPr>
          <p:cNvPr id="69634"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69635"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r>
              <a:rPr lang="en-US" dirty="0" smtClean="0"/>
              <a:t>The ascendancy of the global economy has been noted by many observers in recent years. One of the most astute is Kenichi Ohmae, former chairman of McKinsey &amp; Company Japan. His 1985 book </a:t>
            </a:r>
            <a:r>
              <a:rPr lang="en-US" i="1" dirty="0" smtClean="0"/>
              <a:t>Triad Power </a:t>
            </a:r>
            <a:r>
              <a:rPr lang="en-US" dirty="0" smtClean="0"/>
              <a:t>represented one of the first attempts to develop a coherent conceptualization of the new emerging order. Ohmae argued that successful global companies had to be equally strong in Japan, Western Europe, and the United States. These three regions, which Ohmae collectively called the </a:t>
            </a:r>
            <a:r>
              <a:rPr lang="en-US" b="1" dirty="0" smtClean="0"/>
              <a:t>Triad, </a:t>
            </a:r>
            <a:r>
              <a:rPr lang="en-US" dirty="0" smtClean="0"/>
              <a:t>represented the dominant economic centers of the world. Today, roughly 75 percent of world income as measured by GNP is located in the Triad.</a:t>
            </a:r>
          </a:p>
          <a:p>
            <a:pPr>
              <a:spcBef>
                <a:spcPct val="0"/>
              </a:spcBef>
            </a:pPr>
            <a:r>
              <a:rPr lang="en-US" dirty="0" smtClean="0"/>
              <a:t> </a:t>
            </a:r>
          </a:p>
          <a:p>
            <a:pPr>
              <a:spcBef>
                <a:spcPct val="0"/>
              </a:spcBef>
            </a:pPr>
            <a:r>
              <a:rPr lang="en-US" dirty="0" smtClean="0"/>
              <a:t>Coca-Cola is a example of a company with a balanced revenue stream.  Revenue: 7% Eurasia and Middle East, 13% Europe, 11% Latin America, 14% Pacific region,  31% North America.</a:t>
            </a:r>
            <a:endParaRPr lang="en-US" dirty="0" smtClean="0">
              <a:latin typeface="Times New Roman" pitchFamily="18" charset="0"/>
              <a:ea typeface="ＭＳ Ｐゴシック" pitchFamily="34" charset="-128"/>
            </a:endParaRPr>
          </a:p>
        </p:txBody>
      </p:sp>
    </p:spTree>
    <p:extLst>
      <p:ext uri="{BB962C8B-B14F-4D97-AF65-F5344CB8AC3E}">
        <p14:creationId xmlns="" xmlns:p14="http://schemas.microsoft.com/office/powerpoint/2010/main" val="25178412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550DC69-7E4D-416F-A951-8CDA5DAC5DFF}" type="slidenum">
              <a:rPr lang="en-US">
                <a:cs typeface="Arial" charset="0"/>
              </a:rPr>
              <a:pPr fontAlgn="base">
                <a:spcBef>
                  <a:spcPct val="0"/>
                </a:spcBef>
                <a:spcAft>
                  <a:spcPct val="0"/>
                </a:spcAft>
              </a:pPr>
              <a:t>28</a:t>
            </a:fld>
            <a:endParaRPr lang="en-US" dirty="0">
              <a:cs typeface="Arial" charset="0"/>
            </a:endParaRPr>
          </a:p>
        </p:txBody>
      </p:sp>
      <p:sp>
        <p:nvSpPr>
          <p:cNvPr id="71682"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71683"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normAutofit fontScale="92500"/>
          </a:bodyPr>
          <a:lstStyle/>
          <a:p>
            <a:pPr>
              <a:spcBef>
                <a:spcPct val="0"/>
              </a:spcBef>
            </a:pPr>
            <a:r>
              <a:rPr lang="en-US" dirty="0" smtClean="0"/>
              <a:t>The stages of economic development can serve as a guide to marketers in evaluating product saturation levels. In low per-capita income countries, levels are likely to be low.</a:t>
            </a:r>
          </a:p>
          <a:p>
            <a:pPr>
              <a:spcBef>
                <a:spcPct val="0"/>
              </a:spcBef>
            </a:pPr>
            <a:r>
              <a:rPr lang="en-US" dirty="0" smtClean="0"/>
              <a:t> </a:t>
            </a:r>
          </a:p>
          <a:p>
            <a:pPr>
              <a:spcBef>
                <a:spcPct val="0"/>
              </a:spcBef>
            </a:pPr>
            <a:r>
              <a:rPr lang="en-US" dirty="0" smtClean="0"/>
              <a:t>The stages of economic development described previously can serve as a guide to marketers in evaluating product saturation levels, or the percentage of potential buyers or households who own a particular product. George David is CEO of United Technologies; its business units include Otis Elevators. The CEO explains the significance of product saturation to his business as follows: </a:t>
            </a:r>
          </a:p>
          <a:p>
            <a:pPr>
              <a:spcBef>
                <a:spcPct val="0"/>
              </a:spcBef>
            </a:pPr>
            <a:r>
              <a:rPr lang="en-US" dirty="0" smtClean="0"/>
              <a:t> </a:t>
            </a:r>
          </a:p>
          <a:p>
            <a:pPr>
              <a:spcBef>
                <a:spcPct val="0"/>
              </a:spcBef>
            </a:pPr>
            <a:r>
              <a:rPr lang="en-US" dirty="0" smtClean="0"/>
              <a:t>We measure elevator populations in countries as units installed per thousand people. And in China, the number today is about one half an elevator per thousand people. In most countries of the world outside of the U.S., people live in elevator and storied apartment houses. It’s true all over Europe, all over Asia, South America, certainly true in China. And in a mature market like Europe, the installed population is about six elevators per thousand people. And so we’re on our way to some portion of six.</a:t>
            </a:r>
          </a:p>
          <a:p>
            <a:pPr>
              <a:spcBef>
                <a:spcPct val="0"/>
              </a:spcBef>
            </a:pPr>
            <a:r>
              <a:rPr lang="en-US" dirty="0" smtClean="0"/>
              <a:t> </a:t>
            </a:r>
          </a:p>
          <a:p>
            <a:pPr>
              <a:spcBef>
                <a:spcPct val="0"/>
              </a:spcBef>
            </a:pPr>
            <a:r>
              <a:rPr lang="en-US" dirty="0" smtClean="0"/>
              <a:t>As CEO David’s comment suggests, product saturation levels for many products are low in emerging markets. For example, India’s teledensity—a measure of ownership of private telephones—is only about 20 percent of the population. In China, saturation levels of private motor vehicles and personal computers (PCs) are quite low; there is only 1 car or light truck for every 43,000 Chinese, and only 1 PC for every 6,000 people. In Poland in 2001, there were 21 cars per 100 compared with 49 in the EU; in 2002 Poland had 11 PCs per 100 people. In the EU, the ratio was 34 PCs per 100 people.</a:t>
            </a:r>
            <a:r>
              <a:rPr lang="en-US" baseline="30000" dirty="0" smtClean="0"/>
              <a:t>  </a:t>
            </a:r>
            <a:r>
              <a:rPr lang="en-US" dirty="0" smtClean="0"/>
              <a:t>In India, just 8 out of every 1,000 adults own a car.</a:t>
            </a:r>
            <a:r>
              <a:rPr lang="en-US" baseline="30000" dirty="0" smtClean="0"/>
              <a:t>  </a:t>
            </a:r>
            <a:r>
              <a:rPr lang="en-US" dirty="0" smtClean="0"/>
              <a:t>In Russia, 188 people out of 1,000 own cars; in Germany, the figure is 565 out of 1,000.</a:t>
            </a:r>
            <a:r>
              <a:rPr lang="en-US" baseline="30000" dirty="0" smtClean="0"/>
              <a:t> </a:t>
            </a:r>
            <a:endParaRPr lang="en-US" dirty="0" smtClean="0"/>
          </a:p>
        </p:txBody>
      </p:sp>
    </p:spTree>
    <p:extLst>
      <p:ext uri="{BB962C8B-B14F-4D97-AF65-F5344CB8AC3E}">
        <p14:creationId xmlns="" xmlns:p14="http://schemas.microsoft.com/office/powerpoint/2010/main" val="37408667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 balance of payments is divided into the current and the capital accounts. The </a:t>
            </a:r>
            <a:r>
              <a:rPr lang="en-US" sz="1200" b="1" kern="1200" dirty="0" smtClean="0">
                <a:solidFill>
                  <a:schemeClr val="tx1"/>
                </a:solidFill>
                <a:latin typeface="+mn-lt"/>
                <a:ea typeface="+mn-ea"/>
                <a:cs typeface="+mn-cs"/>
              </a:rPr>
              <a:t>current account</a:t>
            </a:r>
            <a:r>
              <a:rPr lang="en-US" sz="1200" kern="1200" dirty="0" smtClean="0">
                <a:solidFill>
                  <a:schemeClr val="tx1"/>
                </a:solidFill>
                <a:latin typeface="+mn-lt"/>
                <a:ea typeface="+mn-ea"/>
                <a:cs typeface="+mn-cs"/>
              </a:rPr>
              <a:t> is a broad measure that includes </a:t>
            </a:r>
            <a:r>
              <a:rPr lang="en-US" sz="1200" b="1" kern="1200" dirty="0" smtClean="0">
                <a:solidFill>
                  <a:schemeClr val="tx1"/>
                </a:solidFill>
                <a:latin typeface="+mn-lt"/>
                <a:ea typeface="+mn-ea"/>
                <a:cs typeface="+mn-cs"/>
              </a:rPr>
              <a:t>merchandise trade</a:t>
            </a:r>
            <a:r>
              <a:rPr lang="en-US" sz="1200" kern="1200" dirty="0" smtClean="0">
                <a:solidFill>
                  <a:schemeClr val="tx1"/>
                </a:solidFill>
                <a:latin typeface="+mn-lt"/>
                <a:ea typeface="+mn-ea"/>
                <a:cs typeface="+mn-cs"/>
              </a:rPr>
              <a:t> (i.e., manufactured goods) and </a:t>
            </a:r>
            <a:r>
              <a:rPr lang="en-US" sz="1200" b="1" kern="1200" dirty="0" smtClean="0">
                <a:solidFill>
                  <a:schemeClr val="tx1"/>
                </a:solidFill>
                <a:latin typeface="+mn-lt"/>
                <a:ea typeface="+mn-ea"/>
                <a:cs typeface="+mn-cs"/>
              </a:rPr>
              <a:t>services trade</a:t>
            </a:r>
            <a:r>
              <a:rPr lang="en-US" sz="1200" kern="1200" dirty="0" smtClean="0">
                <a:solidFill>
                  <a:schemeClr val="tx1"/>
                </a:solidFill>
                <a:latin typeface="+mn-lt"/>
                <a:ea typeface="+mn-ea"/>
                <a:cs typeface="+mn-cs"/>
              </a:rPr>
              <a:t> (i.e., intangible, experience-based economic output) plus certain categories of financial transfers such as humanitarian aid. A country with a negative current account balance has a </a:t>
            </a:r>
            <a:r>
              <a:rPr lang="en-US" sz="1200" b="1" kern="1200" dirty="0" smtClean="0">
                <a:solidFill>
                  <a:schemeClr val="tx1"/>
                </a:solidFill>
                <a:latin typeface="+mn-lt"/>
                <a:ea typeface="+mn-ea"/>
                <a:cs typeface="+mn-cs"/>
              </a:rPr>
              <a:t>trade deficit</a:t>
            </a:r>
            <a:r>
              <a:rPr lang="en-US" sz="1200" kern="1200" dirty="0" smtClean="0">
                <a:solidFill>
                  <a:schemeClr val="tx1"/>
                </a:solidFill>
                <a:latin typeface="+mn-lt"/>
                <a:ea typeface="+mn-ea"/>
                <a:cs typeface="+mn-cs"/>
              </a:rPr>
              <a:t>; that is, the outflow of money to pay for imports exceeds the inflow of money from sales of exports. Conversely, a country with a positive current account balance has a </a:t>
            </a:r>
            <a:r>
              <a:rPr lang="en-US" sz="1200" b="1" kern="1200" dirty="0" smtClean="0">
                <a:solidFill>
                  <a:schemeClr val="tx1"/>
                </a:solidFill>
                <a:latin typeface="+mn-lt"/>
                <a:ea typeface="+mn-ea"/>
                <a:cs typeface="+mn-cs"/>
              </a:rPr>
              <a:t>trade surplus</a:t>
            </a:r>
            <a:r>
              <a:rPr lang="en-US" sz="1200" kern="1200" dirty="0" smtClean="0">
                <a:solidFill>
                  <a:schemeClr val="tx1"/>
                </a:solidFill>
                <a:latin typeface="+mn-lt"/>
                <a:ea typeface="+mn-ea"/>
                <a:cs typeface="+mn-cs"/>
              </a:rPr>
              <a:t>. The </a:t>
            </a:r>
            <a:r>
              <a:rPr lang="en-US" sz="1200" b="1" kern="1200" dirty="0" smtClean="0">
                <a:solidFill>
                  <a:schemeClr val="tx1"/>
                </a:solidFill>
                <a:latin typeface="+mn-lt"/>
                <a:ea typeface="+mn-ea"/>
                <a:cs typeface="+mn-cs"/>
              </a:rPr>
              <a:t>capital account</a:t>
            </a:r>
            <a:r>
              <a:rPr lang="en-US" sz="1200" kern="1200" dirty="0" smtClean="0">
                <a:solidFill>
                  <a:schemeClr val="tx1"/>
                </a:solidFill>
                <a:latin typeface="+mn-lt"/>
                <a:ea typeface="+mn-ea"/>
                <a:cs typeface="+mn-cs"/>
              </a:rPr>
              <a:t> is a record of all long-term direct investment, portfolio investment, and other short- and long-term capital flows. </a:t>
            </a:r>
            <a:endParaRPr lang="en-US" dirty="0"/>
          </a:p>
        </p:txBody>
      </p:sp>
      <p:sp>
        <p:nvSpPr>
          <p:cNvPr id="4" name="Slide Number Placeholder 3"/>
          <p:cNvSpPr>
            <a:spLocks noGrp="1"/>
          </p:cNvSpPr>
          <p:nvPr>
            <p:ph type="sldNum" sz="quarter" idx="10"/>
          </p:nvPr>
        </p:nvSpPr>
        <p:spPr/>
        <p:txBody>
          <a:bodyPr/>
          <a:lstStyle/>
          <a:p>
            <a:pPr>
              <a:defRPr/>
            </a:pPr>
            <a:fld id="{6DE654AF-C95B-4F1E-842D-DBE522C17064}" type="slidenum">
              <a:rPr lang="en-US" smtClean="0"/>
              <a:pPr>
                <a:defRPr/>
              </a:pPr>
              <a:t>29</a:t>
            </a:fld>
            <a:endParaRPr lang="en-US" dirty="0"/>
          </a:p>
        </p:txBody>
      </p:sp>
    </p:spTree>
    <p:extLst>
      <p:ext uri="{BB962C8B-B14F-4D97-AF65-F5344CB8AC3E}">
        <p14:creationId xmlns="" xmlns:p14="http://schemas.microsoft.com/office/powerpoint/2010/main" val="30736883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1E41E0B-BA86-4E7D-B2E7-E7C88CE236C6}" type="slidenum">
              <a:rPr lang="en-US">
                <a:cs typeface="Arial" charset="0"/>
              </a:rPr>
              <a:pPr fontAlgn="base">
                <a:spcBef>
                  <a:spcPct val="0"/>
                </a:spcBef>
                <a:spcAft>
                  <a:spcPct val="0"/>
                </a:spcAft>
              </a:pPr>
              <a:t>30</a:t>
            </a:fld>
            <a:endParaRPr lang="en-US" dirty="0">
              <a:cs typeface="Arial" charset="0"/>
            </a:endParaRPr>
          </a:p>
        </p:txBody>
      </p:sp>
      <p:sp>
        <p:nvSpPr>
          <p:cNvPr id="74754"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74755"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r>
              <a:rPr lang="en-US" dirty="0" smtClean="0"/>
              <a:t>The U.S. regularly posts deficits in both the current account and the trade balance in goods. The U.S. growing trade deficit reflects a number of factors including increased imports from China, high consumer demand for imported goods, and the cost of military operations in the Middle East.</a:t>
            </a:r>
          </a:p>
        </p:txBody>
      </p:sp>
    </p:spTree>
    <p:extLst>
      <p:ext uri="{BB962C8B-B14F-4D97-AF65-F5344CB8AC3E}">
        <p14:creationId xmlns="" xmlns:p14="http://schemas.microsoft.com/office/powerpoint/2010/main" val="17489494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B6251E1-7800-4651-8B61-3BEDDE78680D}" type="slidenum">
              <a:rPr lang="en-US">
                <a:cs typeface="Arial" charset="0"/>
              </a:rPr>
              <a:pPr fontAlgn="base">
                <a:spcBef>
                  <a:spcPct val="0"/>
                </a:spcBef>
                <a:spcAft>
                  <a:spcPct val="0"/>
                </a:spcAft>
              </a:pPr>
              <a:t>3</a:t>
            </a:fld>
            <a:endParaRPr lang="en-US" dirty="0">
              <a:cs typeface="Arial" charset="0"/>
            </a:endParaRPr>
          </a:p>
        </p:txBody>
      </p:sp>
      <p:sp>
        <p:nvSpPr>
          <p:cNvPr id="29698"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29699"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r>
              <a:rPr lang="en-US" dirty="0" smtClean="0"/>
              <a:t>Seventy</a:t>
            </a:r>
            <a:r>
              <a:rPr lang="en-US" baseline="0" dirty="0" smtClean="0"/>
              <a:t> </a:t>
            </a:r>
            <a:r>
              <a:rPr lang="en-US" dirty="0" smtClean="0"/>
              <a:t> years ago, the auto industry was very different. European automakers like Renault, Citroen, Peugeot, Morris, Volvo and others produced vehicles radically different from those of American makers like Chevrolet, Ford or Plymouth or Japanese autos made by Toyota or Nissan. Today, manufacturers make autos for home markets but are increasingly global companies with global products.  In 2008, Ford Fiesta was introduced to world markets.</a:t>
            </a:r>
          </a:p>
        </p:txBody>
      </p:sp>
    </p:spTree>
    <p:extLst>
      <p:ext uri="{BB962C8B-B14F-4D97-AF65-F5344CB8AC3E}">
        <p14:creationId xmlns="" xmlns:p14="http://schemas.microsoft.com/office/powerpoint/2010/main" val="22828755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The foreign exchange market consists literally of a buyer’s and a seller’s market where currencies are traded for both spot and future delivery on a continuous basis. As noted earlier in the chapter, $4 trillion in currencies is traded every day. The </a:t>
            </a:r>
            <a:r>
              <a:rPr lang="en-US" sz="1200" i="1" kern="1200" dirty="0" smtClean="0">
                <a:solidFill>
                  <a:schemeClr val="tx1"/>
                </a:solidFill>
                <a:latin typeface="+mn-lt"/>
                <a:ea typeface="+mn-ea"/>
                <a:cs typeface="+mn-cs"/>
              </a:rPr>
              <a:t>spot</a:t>
            </a:r>
            <a:r>
              <a:rPr lang="en-US" sz="1200" kern="1200" dirty="0" smtClean="0">
                <a:solidFill>
                  <a:schemeClr val="tx1"/>
                </a:solidFill>
                <a:latin typeface="+mn-lt"/>
                <a:ea typeface="+mn-ea"/>
                <a:cs typeface="+mn-cs"/>
              </a:rPr>
              <a:t> market is for immediate delivery; the market for future delivery is called the </a:t>
            </a:r>
            <a:r>
              <a:rPr lang="en-US" sz="1200" i="1" kern="1200" dirty="0" smtClean="0">
                <a:solidFill>
                  <a:schemeClr val="tx1"/>
                </a:solidFill>
                <a:latin typeface="+mn-lt"/>
                <a:ea typeface="+mn-ea"/>
                <a:cs typeface="+mn-cs"/>
              </a:rPr>
              <a:t>forward</a:t>
            </a:r>
            <a:r>
              <a:rPr lang="en-US" sz="1200" kern="1200" dirty="0" smtClean="0">
                <a:solidFill>
                  <a:schemeClr val="tx1"/>
                </a:solidFill>
                <a:latin typeface="+mn-lt"/>
                <a:ea typeface="+mn-ea"/>
                <a:cs typeface="+mn-cs"/>
              </a:rPr>
              <a:t> market. This is a true market where prices are based on the combined forces of supply and demand that come into play at the moment of any transaction.</a:t>
            </a:r>
          </a:p>
          <a:p>
            <a:endParaRPr lang="en-US" dirty="0"/>
          </a:p>
        </p:txBody>
      </p:sp>
      <p:sp>
        <p:nvSpPr>
          <p:cNvPr id="4" name="Slide Number Placeholder 3"/>
          <p:cNvSpPr>
            <a:spLocks noGrp="1"/>
          </p:cNvSpPr>
          <p:nvPr>
            <p:ph type="sldNum" sz="quarter" idx="10"/>
          </p:nvPr>
        </p:nvSpPr>
        <p:spPr/>
        <p:txBody>
          <a:bodyPr/>
          <a:lstStyle/>
          <a:p>
            <a:pPr>
              <a:defRPr/>
            </a:pPr>
            <a:fld id="{6DE654AF-C95B-4F1E-842D-DBE522C17064}" type="slidenum">
              <a:rPr lang="en-US" smtClean="0"/>
              <a:pPr>
                <a:defRPr/>
              </a:pPr>
              <a:t>31</a:t>
            </a:fld>
            <a:endParaRPr lang="en-US" dirty="0"/>
          </a:p>
        </p:txBody>
      </p:sp>
    </p:spTree>
    <p:extLst>
      <p:ext uri="{BB962C8B-B14F-4D97-AF65-F5344CB8AC3E}">
        <p14:creationId xmlns="" xmlns:p14="http://schemas.microsoft.com/office/powerpoint/2010/main" val="41167152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latin typeface="+mn-lt"/>
                <a:ea typeface="+mn-ea"/>
                <a:cs typeface="+mn-cs"/>
              </a:rPr>
              <a:t>Devaluation</a:t>
            </a:r>
            <a:r>
              <a:rPr lang="en-US" sz="1200" kern="1200" dirty="0" smtClean="0">
                <a:solidFill>
                  <a:schemeClr val="tx1"/>
                </a:solidFill>
                <a:latin typeface="+mn-lt"/>
                <a:ea typeface="+mn-ea"/>
                <a:cs typeface="+mn-cs"/>
              </a:rPr>
              <a:t> can result from government action or an economic crisis; whatever the cause, devaluation is reduction in the value of a nation’s currency against other currencies. For example, in August 1998 the Russian economy imploded. The ruble plunged in value, and the government defaulted on its foreign debt obligations. Many Russians faced wage cuts and layoffs; savings were wiped out as banks collapsed. In the decade that followed, however, Russia’s economy made a rapid recovery. Real GDP doubled, in part because import price increases caused by the ruble’s devaluation stimulated local production. As one economist noted, “The crash of ’98 really cleaned out the </a:t>
            </a:r>
            <a:r>
              <a:rPr lang="en-US" sz="1200" kern="1200" dirty="0" err="1" smtClean="0">
                <a:solidFill>
                  <a:schemeClr val="tx1"/>
                </a:solidFill>
                <a:latin typeface="+mn-lt"/>
                <a:ea typeface="+mn-ea"/>
                <a:cs typeface="+mn-cs"/>
              </a:rPr>
              <a:t>macroeconomy</a:t>
            </a:r>
            <a:r>
              <a:rPr lang="en-US" sz="1200" kern="1200" dirty="0" smtClean="0">
                <a:solidFill>
                  <a:schemeClr val="tx1"/>
                </a:solidFill>
                <a:latin typeface="+mn-lt"/>
                <a:ea typeface="+mn-ea"/>
                <a:cs typeface="+mn-cs"/>
              </a:rPr>
              <a:t>.” However, in 2014 it was “déjà vu all over again.” As world oil prices crashed below $50 per barrel, the ruble was in free fall once again. </a:t>
            </a:r>
          </a:p>
          <a:p>
            <a:endParaRPr lang="en-US" dirty="0" smtClean="0"/>
          </a:p>
          <a:p>
            <a:r>
              <a:rPr lang="en-US" sz="1200" kern="1200" dirty="0" smtClean="0">
                <a:solidFill>
                  <a:schemeClr val="tx1"/>
                </a:solidFill>
                <a:latin typeface="+mn-lt"/>
                <a:ea typeface="+mn-ea"/>
                <a:cs typeface="+mn-cs"/>
              </a:rPr>
              <a:t>During the past few years, the Chinese government has been criticized for keeping China’s currency undervalued to support exports. Faced with escalating rhetoric from Washington and elsewhere, Beijing has responded by adopting a policy of  revaluation.</a:t>
            </a:r>
            <a:endParaRPr lang="en-US" dirty="0"/>
          </a:p>
        </p:txBody>
      </p:sp>
      <p:sp>
        <p:nvSpPr>
          <p:cNvPr id="4" name="Slide Number Placeholder 3"/>
          <p:cNvSpPr>
            <a:spLocks noGrp="1"/>
          </p:cNvSpPr>
          <p:nvPr>
            <p:ph type="sldNum" sz="quarter" idx="10"/>
          </p:nvPr>
        </p:nvSpPr>
        <p:spPr/>
        <p:txBody>
          <a:bodyPr/>
          <a:lstStyle/>
          <a:p>
            <a:pPr>
              <a:defRPr/>
            </a:pPr>
            <a:fld id="{6DE654AF-C95B-4F1E-842D-DBE522C17064}" type="slidenum">
              <a:rPr lang="en-US" smtClean="0"/>
              <a:pPr>
                <a:defRPr/>
              </a:pPr>
              <a:t>32</a:t>
            </a:fld>
            <a:endParaRPr lang="en-US" dirty="0"/>
          </a:p>
        </p:txBody>
      </p:sp>
    </p:spTree>
    <p:extLst>
      <p:ext uri="{BB962C8B-B14F-4D97-AF65-F5344CB8AC3E}">
        <p14:creationId xmlns="" xmlns:p14="http://schemas.microsoft.com/office/powerpoint/2010/main" val="1254733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21D0525-18DF-4FB1-8A31-A9EC486D47E3}" type="slidenum">
              <a:rPr lang="en-US">
                <a:cs typeface="Arial" charset="0"/>
              </a:rPr>
              <a:pPr fontAlgn="base">
                <a:spcBef>
                  <a:spcPct val="0"/>
                </a:spcBef>
                <a:spcAft>
                  <a:spcPct val="0"/>
                </a:spcAft>
              </a:pPr>
              <a:t>34</a:t>
            </a:fld>
            <a:endParaRPr lang="en-US" dirty="0">
              <a:cs typeface="Arial" charset="0"/>
            </a:endParaRPr>
          </a:p>
        </p:txBody>
      </p:sp>
      <p:sp>
        <p:nvSpPr>
          <p:cNvPr id="76802"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76803"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r>
              <a:rPr lang="en-US" dirty="0" smtClean="0">
                <a:latin typeface="Times New Roman" pitchFamily="18" charset="0"/>
                <a:ea typeface="ＭＳ Ｐゴシック" pitchFamily="34" charset="-128"/>
              </a:rPr>
              <a:t>This table combines parts of Tables 2-7 and 2-8.</a:t>
            </a:r>
          </a:p>
        </p:txBody>
      </p:sp>
    </p:spTree>
    <p:extLst>
      <p:ext uri="{BB962C8B-B14F-4D97-AF65-F5344CB8AC3E}">
        <p14:creationId xmlns="" xmlns:p14="http://schemas.microsoft.com/office/powerpoint/2010/main" val="8735943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13467EB-18ED-4DB4-B3E5-A54D6FA5CDDC}" type="slidenum">
              <a:rPr lang="en-US">
                <a:cs typeface="Arial" charset="0"/>
              </a:rPr>
              <a:pPr fontAlgn="base">
                <a:spcBef>
                  <a:spcPct val="0"/>
                </a:spcBef>
                <a:spcAft>
                  <a:spcPct val="0"/>
                </a:spcAft>
              </a:pPr>
              <a:t>35</a:t>
            </a:fld>
            <a:endParaRPr lang="en-US" dirty="0">
              <a:cs typeface="Arial" charset="0"/>
            </a:endParaRPr>
          </a:p>
        </p:txBody>
      </p:sp>
      <p:sp>
        <p:nvSpPr>
          <p:cNvPr id="78850"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78851"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r>
              <a:rPr lang="en-US" dirty="0" smtClean="0"/>
              <a:t>Foreign exchange makes it possible for a company in one country to conduct business in other countries with different currencies. However, foreign exchange is an aspect of global marketing that involves certain financial risks, decisions, and activities that are completely different from those facing a domestic marketer. Moreover, those risks can be even higher in developing markets such as Thailand, Malaysia, and South Korea. When a company conducts business within a single country or region with customers and suppliers paying in the same currency, there is no exchange risk. All prices, payments, receipts, assets, and liabilities are in the given currency. However, when conducting business across boundaries in countries with different currencies, a company is thrust into the turbulent world of exchange risk. </a:t>
            </a:r>
          </a:p>
        </p:txBody>
      </p:sp>
    </p:spTree>
    <p:extLst>
      <p:ext uri="{BB962C8B-B14F-4D97-AF65-F5344CB8AC3E}">
        <p14:creationId xmlns="" xmlns:p14="http://schemas.microsoft.com/office/powerpoint/2010/main" val="162626657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EA57797-82E5-4FDE-B4F2-9DCD59234620}" type="slidenum">
              <a:rPr lang="en-US">
                <a:cs typeface="Arial" charset="0"/>
              </a:rPr>
              <a:pPr fontAlgn="base">
                <a:spcBef>
                  <a:spcPct val="0"/>
                </a:spcBef>
                <a:spcAft>
                  <a:spcPct val="0"/>
                </a:spcAft>
              </a:pPr>
              <a:t>36</a:t>
            </a:fld>
            <a:endParaRPr lang="en-US" dirty="0">
              <a:cs typeface="Arial" charset="0"/>
            </a:endParaRPr>
          </a:p>
        </p:txBody>
      </p:sp>
      <p:sp>
        <p:nvSpPr>
          <p:cNvPr id="80898"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80899"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r>
              <a:rPr lang="en-US" b="1" dirty="0" smtClean="0">
                <a:latin typeface="Times New Roman" pitchFamily="18" charset="0"/>
                <a:ea typeface="ＭＳ Ｐゴシック" pitchFamily="34" charset="-128"/>
              </a:rPr>
              <a:t>Devaluation</a:t>
            </a:r>
            <a:r>
              <a:rPr lang="en-US" dirty="0" smtClean="0">
                <a:latin typeface="Times New Roman" pitchFamily="18" charset="0"/>
                <a:ea typeface="ＭＳ Ｐゴシック" pitchFamily="34" charset="-128"/>
              </a:rPr>
              <a:t> can result from government action that decrees a reduction of the local currency against other currencies.  In 1994, the Chinese devalued the yuan to ensure the low-cost position of Chinese exporters. Thailand, Malaysia, and Indonesia followed suit. In 2005, the Chinese folded to pressure to </a:t>
            </a:r>
            <a:r>
              <a:rPr lang="en-US" b="1" dirty="0" smtClean="0">
                <a:latin typeface="Times New Roman" pitchFamily="18" charset="0"/>
                <a:ea typeface="ＭＳ Ｐゴシック" pitchFamily="34" charset="-128"/>
              </a:rPr>
              <a:t>revalue</a:t>
            </a:r>
            <a:r>
              <a:rPr lang="en-US" dirty="0" smtClean="0">
                <a:latin typeface="Times New Roman" pitchFamily="18" charset="0"/>
                <a:ea typeface="ＭＳ Ｐゴシック" pitchFamily="34" charset="-128"/>
              </a:rPr>
              <a:t> the yuan.  A stronger yuan would reduce the trade surplus with the U.S. Many experts believe that the yuan is still undervalued.</a:t>
            </a:r>
          </a:p>
          <a:p>
            <a:pPr>
              <a:spcBef>
                <a:spcPct val="0"/>
              </a:spcBef>
            </a:pPr>
            <a:endParaRPr lang="en-US" dirty="0" smtClean="0">
              <a:latin typeface="Times New Roman" pitchFamily="18" charset="0"/>
              <a:ea typeface="ＭＳ Ｐゴシック" pitchFamily="34" charset="-128"/>
            </a:endParaRPr>
          </a:p>
          <a:p>
            <a:pPr>
              <a:spcBef>
                <a:spcPct val="0"/>
              </a:spcBef>
            </a:pPr>
            <a:r>
              <a:rPr lang="en-US" dirty="0" smtClean="0"/>
              <a:t>Devaluation can result from government action or an economic crisis; whatever the cause, devaluation is reduction in the value of a nation’s currency against other currencies. For example, in August 1998 the Russian economy imploded. The ruble plunged in value, and the government defaulted on its foreign debt obligations. Many Russians faced wage cuts and layoffs; savings were wiped out as banks collapsed. In the decade that followed, however, Russia’s economy made a rapid recovery. Real GDP doubled, in part because import price increases caused by the ruble’s devaluation stimulated local production. As one economist noted, “The crash of ’98 really cleaned out the macroeconomy.” </a:t>
            </a:r>
          </a:p>
          <a:p>
            <a:pPr>
              <a:spcBef>
                <a:spcPct val="0"/>
              </a:spcBef>
            </a:pPr>
            <a:endParaRPr lang="en-US" b="1" dirty="0" smtClean="0">
              <a:latin typeface="Times New Roman" pitchFamily="18" charset="0"/>
              <a:ea typeface="ＭＳ Ｐゴシック" pitchFamily="34" charset="-128"/>
            </a:endParaRPr>
          </a:p>
        </p:txBody>
      </p:sp>
    </p:spTree>
    <p:extLst>
      <p:ext uri="{BB962C8B-B14F-4D97-AF65-F5344CB8AC3E}">
        <p14:creationId xmlns="" xmlns:p14="http://schemas.microsoft.com/office/powerpoint/2010/main" val="116139167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7EB1D04-8C6B-453E-A308-A5399638123B}" type="slidenum">
              <a:rPr lang="en-US">
                <a:cs typeface="Arial" charset="0"/>
              </a:rPr>
              <a:pPr fontAlgn="base">
                <a:spcBef>
                  <a:spcPct val="0"/>
                </a:spcBef>
                <a:spcAft>
                  <a:spcPct val="0"/>
                </a:spcAft>
              </a:pPr>
              <a:t>37</a:t>
            </a:fld>
            <a:endParaRPr lang="en-US" dirty="0">
              <a:cs typeface="Arial" charset="0"/>
            </a:endParaRPr>
          </a:p>
        </p:txBody>
      </p:sp>
      <p:sp>
        <p:nvSpPr>
          <p:cNvPr id="82946"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82947"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r>
              <a:rPr lang="en-US" dirty="0" smtClean="0"/>
              <a:t>The degree to which exchange rates affect a company’s market value as measured by its stock price is known as </a:t>
            </a:r>
            <a:r>
              <a:rPr lang="en-US" b="1" dirty="0" smtClean="0"/>
              <a:t>economic exposure</a:t>
            </a:r>
            <a:r>
              <a:rPr lang="en-US" dirty="0" smtClean="0"/>
              <a:t>.</a:t>
            </a:r>
          </a:p>
          <a:p>
            <a:pPr>
              <a:spcBef>
                <a:spcPct val="0"/>
              </a:spcBef>
            </a:pPr>
            <a:endParaRPr lang="en-US" dirty="0" smtClean="0"/>
          </a:p>
          <a:p>
            <a:pPr>
              <a:spcBef>
                <a:spcPct val="0"/>
              </a:spcBef>
            </a:pPr>
            <a:r>
              <a:rPr lang="en-US" dirty="0" smtClean="0"/>
              <a:t>From GE Annual Report:  </a:t>
            </a:r>
            <a:r>
              <a:rPr lang="en-US" sz="1200" kern="1200" dirty="0" smtClean="0">
                <a:solidFill>
                  <a:schemeClr val="tx1"/>
                </a:solidFill>
                <a:latin typeface="+mn-lt"/>
                <a:ea typeface="+mn-ea"/>
                <a:cs typeface="+mn-cs"/>
              </a:rPr>
              <a:t>When countries or regions experience currency and/or economic stress, we often have increased exposure to certain risks, but also often have new profit opportunities. Potential increased risks include, among other things, high receivable delinquencies and bad debts, delays or cancellations of sales and orders principally related to power and aircraft equipment, higher local currency financing costs and slowdown in established financial services activities.</a:t>
            </a:r>
          </a:p>
          <a:p>
            <a:pPr>
              <a:spcBef>
                <a:spcPct val="0"/>
              </a:spcBef>
            </a:pPr>
            <a:endParaRPr lang="en-US" sz="1200" kern="1200" dirty="0" smtClean="0">
              <a:solidFill>
                <a:schemeClr val="tx1"/>
              </a:solidFill>
              <a:latin typeface="+mn-lt"/>
              <a:ea typeface="+mn-ea"/>
              <a:cs typeface="+mn-cs"/>
            </a:endParaRPr>
          </a:p>
          <a:p>
            <a:pPr marL="0" marR="0" indent="0" algn="l" defTabSz="914400" rtl="0" eaLnBrk="1" fontAlgn="base" latinLnBrk="0" hangingPunct="1">
              <a:lnSpc>
                <a:spcPct val="100000"/>
              </a:lnSpc>
              <a:spcBef>
                <a:spcPct val="0"/>
              </a:spcBef>
              <a:spcAft>
                <a:spcPct val="0"/>
              </a:spcAft>
              <a:buClrTx/>
              <a:buSzTx/>
              <a:buFontTx/>
              <a:buNone/>
              <a:tabLst/>
              <a:defRPr/>
            </a:pPr>
            <a:r>
              <a:rPr lang="en-US" sz="1200" kern="1200" dirty="0" smtClean="0">
                <a:solidFill>
                  <a:schemeClr val="tx1"/>
                </a:solidFill>
                <a:latin typeface="+mn-lt"/>
                <a:ea typeface="+mn-ea"/>
                <a:cs typeface="+mn-cs"/>
              </a:rPr>
              <a:t>In dealing with the economic exposure introduced by currency fluctuations, a key issue is whether the company can use price as a strategic tool for maintaining its profit margins. Can the company adjust prices in response to a rise or fall of foreign exchange rates in various markets? That depends on the price elasticity of demand. The less price-sensitive the demand, the greater the flexibility a company has in responding to exchange rate changes. In the late 1980s, for example, Porsche raised prices in the United States three times in response to the weak dollar. The result: Porsche’s U.S. sales dropped precipitously, from 30,000 vehicles in 1986 to 4,500 vehicles in 1992. Clearly, U.S. luxury car buyers were exhibiting elastic demand curves for pricey German sports cars!</a:t>
            </a:r>
            <a:endParaRPr lang="en-US" dirty="0" smtClean="0"/>
          </a:p>
          <a:p>
            <a:pPr>
              <a:spcBef>
                <a:spcPct val="0"/>
              </a:spcBef>
            </a:pPr>
            <a:r>
              <a:rPr lang="en-US" dirty="0" smtClean="0"/>
              <a:t> </a:t>
            </a:r>
          </a:p>
        </p:txBody>
      </p:sp>
    </p:spTree>
    <p:extLst>
      <p:ext uri="{BB962C8B-B14F-4D97-AF65-F5344CB8AC3E}">
        <p14:creationId xmlns="" xmlns:p14="http://schemas.microsoft.com/office/powerpoint/2010/main" val="179950291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6E63A3C-34CE-46FF-B03F-D0EE9A2C4A83}" type="slidenum">
              <a:rPr lang="en-US">
                <a:cs typeface="Arial" charset="0"/>
              </a:rPr>
              <a:pPr fontAlgn="base">
                <a:spcBef>
                  <a:spcPct val="0"/>
                </a:spcBef>
                <a:spcAft>
                  <a:spcPct val="0"/>
                </a:spcAft>
              </a:pPr>
              <a:t>38</a:t>
            </a:fld>
            <a:endParaRPr lang="en-US" dirty="0">
              <a:cs typeface="Arial" charset="0"/>
            </a:endParaRPr>
          </a:p>
        </p:txBody>
      </p:sp>
      <p:sp>
        <p:nvSpPr>
          <p:cNvPr id="84994"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84995"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normAutofit fontScale="92500"/>
          </a:bodyPr>
          <a:lstStyle/>
          <a:p>
            <a:pPr hangingPunct="0"/>
            <a:r>
              <a:rPr lang="en-US" dirty="0" smtClean="0">
                <a:latin typeface="Times New Roman" pitchFamily="18" charset="0"/>
                <a:ea typeface="ＭＳ Ｐゴシック" pitchFamily="34" charset="-128"/>
              </a:rPr>
              <a:t>Hedging is common among global companies. </a:t>
            </a:r>
          </a:p>
          <a:p>
            <a:pPr hangingPunct="0"/>
            <a:endParaRPr lang="en-US"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Hedging</a:t>
            </a:r>
            <a:r>
              <a:rPr lang="en-US" sz="1200" kern="1200" dirty="0" smtClean="0">
                <a:solidFill>
                  <a:schemeClr val="tx1"/>
                </a:solidFill>
                <a:latin typeface="+mn-lt"/>
                <a:ea typeface="+mn-ea"/>
                <a:cs typeface="+mn-cs"/>
              </a:rPr>
              <a:t> exchange rate exposure involves establishing an offsetting currency position such that the loss or gain of one currency position is offset by a corresponding gain or loss in some other currency. The practice is common among global companies that sell products and maintain operations in different countries. Today, for example, Porsche relies on currency hedging rather than price increases to boost pretax profits on sales of its automobiles. Porsche manufactures all of its cars in Europe, but generates about 45 percent of its sales in the United States. Thus, Porsche faces economic exposure stemming from the relative value of the dollar to the euro. Porsche is “fully hedged”; that is, it takes currency positions to protect all earnings from foreign exchange movements.</a:t>
            </a:r>
            <a:endParaRPr lang="en-US" dirty="0" smtClean="0">
              <a:latin typeface="Times New Roman" pitchFamily="18" charset="0"/>
              <a:ea typeface="ＭＳ Ｐゴシック" pitchFamily="34" charset="-128"/>
            </a:endParaRPr>
          </a:p>
          <a:p>
            <a:pPr>
              <a:spcBef>
                <a:spcPct val="0"/>
              </a:spcBef>
            </a:pPr>
            <a:endParaRPr lang="en-US" dirty="0" smtClean="0">
              <a:latin typeface="Times New Roman" pitchFamily="18" charset="0"/>
              <a:ea typeface="ＭＳ Ｐゴシック" pitchFamily="34" charset="-128"/>
            </a:endParaRPr>
          </a:p>
          <a:p>
            <a:pPr marL="0" marR="0" indent="0" algn="l" defTabSz="914400" rtl="0" eaLnBrk="1" fontAlgn="base" latinLnBrk="0" hangingPunct="1">
              <a:lnSpc>
                <a:spcPct val="100000"/>
              </a:lnSpc>
              <a:spcBef>
                <a:spcPct val="0"/>
              </a:spcBef>
              <a:spcAft>
                <a:spcPct val="0"/>
              </a:spcAft>
              <a:buClrTx/>
              <a:buSzTx/>
              <a:buFontTx/>
              <a:buNone/>
              <a:tabLst/>
              <a:defRPr/>
            </a:pPr>
            <a:r>
              <a:rPr lang="en-US" sz="1200" kern="1200" dirty="0" smtClean="0">
                <a:solidFill>
                  <a:schemeClr val="tx1"/>
                </a:solidFill>
                <a:latin typeface="+mn-lt"/>
                <a:ea typeface="+mn-ea"/>
                <a:cs typeface="+mn-cs"/>
              </a:rPr>
              <a:t>If company forecasts indicate that the value of the foreign currency will weaken against the home currency, it can hedge to protect against potential transaction losses. Conversely, when it is anticipated that the foreign currency will appreciate (strengthen) against the home currency, then a gain, rather than a loss, can be expected on foreign transactions when revenues are converted into the home currency. Given this expectation, the best decision may be not to hedge at all. (The operative word is “may”; many companies hedge anyway unless management is convinced the foreign currency will strengthen.) Porsche has profited by (correctly) betting on a weak dollar.</a:t>
            </a:r>
          </a:p>
          <a:p>
            <a:pPr>
              <a:spcBef>
                <a:spcPct val="0"/>
              </a:spcBef>
            </a:pPr>
            <a:endParaRPr lang="en-US" dirty="0" smtClean="0">
              <a:latin typeface="Times New Roman" pitchFamily="18" charset="0"/>
              <a:ea typeface="ＭＳ Ｐゴシック" pitchFamily="34" charset="-128"/>
            </a:endParaRPr>
          </a:p>
          <a:p>
            <a:pPr>
              <a:spcBef>
                <a:spcPct val="0"/>
              </a:spcBef>
            </a:pPr>
            <a:r>
              <a:rPr lang="en-US" dirty="0" smtClean="0">
                <a:latin typeface="Times New Roman" pitchFamily="18" charset="0"/>
                <a:ea typeface="ＭＳ Ｐゴシック" pitchFamily="34" charset="-128"/>
              </a:rPr>
              <a:t>30-, 60-, and 180-day forward prices of many currencies are quoted daily in publications like the Wall Street Journal, Financial Times or www.ozforex.com.</a:t>
            </a:r>
          </a:p>
        </p:txBody>
      </p:sp>
    </p:spTree>
    <p:extLst>
      <p:ext uri="{BB962C8B-B14F-4D97-AF65-F5344CB8AC3E}">
        <p14:creationId xmlns="" xmlns:p14="http://schemas.microsoft.com/office/powerpoint/2010/main" val="9180942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12FF1E8-9946-4238-909E-57767CE32927}" type="slidenum">
              <a:rPr lang="en-US">
                <a:cs typeface="Arial" charset="0"/>
              </a:rPr>
              <a:pPr fontAlgn="base">
                <a:spcBef>
                  <a:spcPct val="0"/>
                </a:spcBef>
                <a:spcAft>
                  <a:spcPct val="0"/>
                </a:spcAft>
              </a:pPr>
              <a:t>4</a:t>
            </a:fld>
            <a:endParaRPr lang="en-US" dirty="0">
              <a:cs typeface="Arial" charset="0"/>
            </a:endParaRPr>
          </a:p>
        </p:txBody>
      </p:sp>
      <p:sp>
        <p:nvSpPr>
          <p:cNvPr id="31746"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31747"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normAutofit fontScale="92500" lnSpcReduction="10000"/>
          </a:bodyPr>
          <a:lstStyle/>
          <a:p>
            <a:pPr>
              <a:spcBef>
                <a:spcPct val="0"/>
              </a:spcBef>
            </a:pPr>
            <a:r>
              <a:rPr lang="en-US" dirty="0" smtClean="0"/>
              <a:t>The first change is the increased volume of capital movements. The dollar value of world trade in goods and services was $23.4 trillion in 2013. However, the Bank for International Settlements has calculated that foreign exchange transactions worth approximately $4 trillion are booked </a:t>
            </a:r>
            <a:r>
              <a:rPr lang="en-US" i="1" dirty="0" smtClean="0"/>
              <a:t>every day. </a:t>
            </a:r>
            <a:r>
              <a:rPr lang="en-US" dirty="0" smtClean="0"/>
              <a:t>This works out to more than $1 quadrillion annually, a figure that far surpasses the dollar value of world trade in goods and services.</a:t>
            </a:r>
            <a:r>
              <a:rPr lang="en-US" baseline="30000" dirty="0" smtClean="0"/>
              <a:t>5 </a:t>
            </a:r>
            <a:r>
              <a:rPr lang="en-US" dirty="0" smtClean="0"/>
              <a:t>An inescapable conclusion resides in these data: Global capital movements far exceed the dollar volume of global trade. In other words, </a:t>
            </a:r>
            <a:r>
              <a:rPr lang="en-US" i="1" dirty="0" smtClean="0"/>
              <a:t>currency trading represents the world’s largest market. </a:t>
            </a:r>
          </a:p>
          <a:p>
            <a:pPr>
              <a:spcBef>
                <a:spcPct val="0"/>
              </a:spcBef>
            </a:pPr>
            <a:endParaRPr lang="en-US" dirty="0" smtClean="0"/>
          </a:p>
          <a:p>
            <a:r>
              <a:rPr lang="en-US" dirty="0" smtClean="0"/>
              <a:t> GDP </a:t>
            </a:r>
            <a:r>
              <a:rPr lang="en-US" sz="1200" kern="1200" dirty="0" smtClean="0">
                <a:solidFill>
                  <a:schemeClr val="tx1"/>
                </a:solidFill>
                <a:latin typeface="+mn-lt"/>
                <a:ea typeface="+mn-ea"/>
                <a:cs typeface="+mn-cs"/>
              </a:rPr>
              <a:t> is calculated by adding consumer spending (</a:t>
            </a:r>
            <a:r>
              <a:rPr lang="en-US" sz="1200" i="1" kern="1200" dirty="0" smtClean="0">
                <a:solidFill>
                  <a:schemeClr val="tx1"/>
                </a:solidFill>
                <a:latin typeface="+mn-lt"/>
                <a:ea typeface="+mn-ea"/>
                <a:cs typeface="+mn-cs"/>
              </a:rPr>
              <a:t>C</a:t>
            </a:r>
            <a:r>
              <a:rPr lang="en-US" sz="1200" kern="1200" dirty="0" smtClean="0">
                <a:solidFill>
                  <a:schemeClr val="tx1"/>
                </a:solidFill>
                <a:latin typeface="+mn-lt"/>
                <a:ea typeface="+mn-ea"/>
                <a:cs typeface="+mn-cs"/>
              </a:rPr>
              <a:t>), investment spending (</a:t>
            </a:r>
            <a:r>
              <a:rPr lang="en-US" sz="1200" i="1" kern="1200" dirty="0" smtClean="0">
                <a:solidFill>
                  <a:schemeClr val="tx1"/>
                </a:solidFill>
                <a:latin typeface="+mn-lt"/>
                <a:ea typeface="+mn-ea"/>
                <a:cs typeface="+mn-cs"/>
              </a:rPr>
              <a:t>I</a:t>
            </a:r>
            <a:r>
              <a:rPr lang="en-US" sz="1200" kern="1200" dirty="0" smtClean="0">
                <a:solidFill>
                  <a:schemeClr val="tx1"/>
                </a:solidFill>
                <a:latin typeface="+mn-lt"/>
                <a:ea typeface="+mn-ea"/>
                <a:cs typeface="+mn-cs"/>
              </a:rPr>
              <a:t>), government purchases (</a:t>
            </a:r>
            <a:r>
              <a:rPr lang="en-US" sz="1200" i="1" kern="1200" dirty="0" smtClean="0">
                <a:solidFill>
                  <a:schemeClr val="tx1"/>
                </a:solidFill>
                <a:latin typeface="+mn-lt"/>
                <a:ea typeface="+mn-ea"/>
                <a:cs typeface="+mn-cs"/>
              </a:rPr>
              <a:t>G</a:t>
            </a:r>
            <a:r>
              <a:rPr lang="en-US" sz="1200" kern="1200" dirty="0" smtClean="0">
                <a:solidFill>
                  <a:schemeClr val="tx1"/>
                </a:solidFill>
                <a:latin typeface="+mn-lt"/>
                <a:ea typeface="+mn-ea"/>
                <a:cs typeface="+mn-cs"/>
              </a:rPr>
              <a:t>), and net exports (</a:t>
            </a:r>
            <a:r>
              <a:rPr lang="en-US" sz="1200" i="1" kern="1200" dirty="0" smtClean="0">
                <a:solidFill>
                  <a:schemeClr val="tx1"/>
                </a:solidFill>
                <a:latin typeface="+mn-lt"/>
                <a:ea typeface="+mn-ea"/>
                <a:cs typeface="+mn-cs"/>
              </a:rPr>
              <a:t>NX</a:t>
            </a:r>
            <a:r>
              <a:rPr lang="en-US" sz="1200" kern="1200" dirty="0" smtClean="0">
                <a:solidFill>
                  <a:schemeClr val="tx1"/>
                </a:solidFill>
                <a:latin typeface="+mn-lt"/>
                <a:ea typeface="+mn-ea"/>
                <a:cs typeface="+mn-cs"/>
              </a:rPr>
              <a:t>):</a:t>
            </a:r>
            <a:r>
              <a:rPr lang="en-US" sz="1200" i="1" kern="1200" dirty="0" smtClean="0">
                <a:solidFill>
                  <a:schemeClr val="tx1"/>
                </a:solidFill>
                <a:latin typeface="+mn-lt"/>
                <a:ea typeface="+mn-ea"/>
                <a:cs typeface="+mn-cs"/>
              </a:rPr>
              <a:t>C</a:t>
            </a:r>
            <a:r>
              <a:rPr lang="en-US" sz="1200" kern="1200" dirty="0" smtClean="0">
                <a:solidFill>
                  <a:schemeClr val="tx1"/>
                </a:solidFill>
                <a:latin typeface="+mn-lt"/>
                <a:ea typeface="+mn-ea"/>
                <a:cs typeface="+mn-cs"/>
              </a:rPr>
              <a:t> + </a:t>
            </a:r>
            <a:r>
              <a:rPr lang="en-US" sz="1200" i="1" kern="1200" dirty="0" smtClean="0">
                <a:solidFill>
                  <a:schemeClr val="tx1"/>
                </a:solidFill>
                <a:latin typeface="+mn-lt"/>
                <a:ea typeface="+mn-ea"/>
                <a:cs typeface="+mn-cs"/>
              </a:rPr>
              <a:t>I</a:t>
            </a:r>
            <a:r>
              <a:rPr lang="en-US" sz="1200" kern="1200" dirty="0" smtClean="0">
                <a:solidFill>
                  <a:schemeClr val="tx1"/>
                </a:solidFill>
                <a:latin typeface="+mn-lt"/>
                <a:ea typeface="+mn-ea"/>
                <a:cs typeface="+mn-cs"/>
              </a:rPr>
              <a:t> + </a:t>
            </a:r>
            <a:r>
              <a:rPr lang="en-US" sz="1200" i="1" kern="1200" dirty="0" smtClean="0">
                <a:solidFill>
                  <a:schemeClr val="tx1"/>
                </a:solidFill>
                <a:latin typeface="+mn-lt"/>
                <a:ea typeface="+mn-ea"/>
                <a:cs typeface="+mn-cs"/>
              </a:rPr>
              <a:t>G</a:t>
            </a:r>
            <a:r>
              <a:rPr lang="en-US" sz="1200" kern="1200" dirty="0" smtClean="0">
                <a:solidFill>
                  <a:schemeClr val="tx1"/>
                </a:solidFill>
                <a:latin typeface="+mn-lt"/>
                <a:ea typeface="+mn-ea"/>
                <a:cs typeface="+mn-cs"/>
              </a:rPr>
              <a:t> + </a:t>
            </a:r>
            <a:r>
              <a:rPr lang="en-US" sz="1200" i="1" kern="1200" dirty="0" smtClean="0">
                <a:solidFill>
                  <a:schemeClr val="tx1"/>
                </a:solidFill>
                <a:latin typeface="+mn-lt"/>
                <a:ea typeface="+mn-ea"/>
                <a:cs typeface="+mn-cs"/>
              </a:rPr>
              <a:t>NX</a:t>
            </a:r>
            <a:r>
              <a:rPr lang="en-US" sz="1200" kern="1200" dirty="0" smtClean="0">
                <a:solidFill>
                  <a:schemeClr val="tx1"/>
                </a:solidFill>
                <a:latin typeface="+mn-lt"/>
                <a:ea typeface="+mn-ea"/>
                <a:cs typeface="+mn-cs"/>
              </a:rPr>
              <a:t> = </a:t>
            </a:r>
            <a:r>
              <a:rPr lang="en-US" sz="1200" i="1" kern="1200" dirty="0" smtClean="0">
                <a:solidFill>
                  <a:schemeClr val="tx1"/>
                </a:solidFill>
                <a:latin typeface="+mn-lt"/>
                <a:ea typeface="+mn-ea"/>
                <a:cs typeface="+mn-cs"/>
              </a:rPr>
              <a:t>GDP</a:t>
            </a:r>
            <a:endParaRPr lang="en-US" sz="1200" kern="1200" dirty="0" smtClean="0">
              <a:solidFill>
                <a:schemeClr val="tx1"/>
              </a:solidFill>
              <a:latin typeface="+mn-lt"/>
              <a:ea typeface="+mn-ea"/>
              <a:cs typeface="+mn-cs"/>
            </a:endParaRPr>
          </a:p>
          <a:p>
            <a:pPr>
              <a:spcBef>
                <a:spcPct val="0"/>
              </a:spcBef>
            </a:pPr>
            <a:endParaRPr lang="en-US" dirty="0" smtClean="0"/>
          </a:p>
          <a:p>
            <a:pPr>
              <a:spcBef>
                <a:spcPct val="0"/>
              </a:spcBef>
            </a:pPr>
            <a:r>
              <a:rPr lang="en-US" dirty="0" smtClean="0"/>
              <a:t>The second change concerns the relationship between productivity and employment.  In the US, manufacturing share of GDP declined from 19.2% in 1989 to 13% in 2009. In 2011, manufacturing employed about 9% of the workforce; the figure  was 26 percent. During that 40-year period, productivity has increased dramatically. Similar trends can be found in many other major industrial economies as well. In the United Kingdom, for example, manufacturing’s share of jobs is only 8 percent, compared with 24 percent in 1980.</a:t>
            </a:r>
            <a:r>
              <a:rPr lang="en-US" baseline="30000" dirty="0" smtClean="0"/>
              <a:t>8 </a:t>
            </a:r>
            <a:r>
              <a:rPr lang="en-US" dirty="0" smtClean="0"/>
              <a:t>One recent study of 20 large economies found that between 1995 and 2002 more than 22 million factory jobs were eliminated. Manufacturing is not in decline—it is </a:t>
            </a:r>
            <a:r>
              <a:rPr lang="en-US" i="1" dirty="0" smtClean="0"/>
              <a:t>employment </a:t>
            </a:r>
            <a:r>
              <a:rPr lang="en-US" dirty="0" smtClean="0"/>
              <a:t>in manufacturing that is in decline.</a:t>
            </a:r>
          </a:p>
          <a:p>
            <a:pPr>
              <a:spcBef>
                <a:spcPct val="0"/>
              </a:spcBef>
            </a:pPr>
            <a:r>
              <a:rPr lang="en-US" dirty="0" smtClean="0"/>
              <a:t> </a:t>
            </a:r>
          </a:p>
          <a:p>
            <a:pPr>
              <a:spcBef>
                <a:spcPct val="0"/>
              </a:spcBef>
            </a:pPr>
            <a:r>
              <a:rPr lang="en-US" dirty="0" smtClean="0"/>
              <a:t>The third change is the emergence of the world economy as the dominant economic unit. The real secret of economic success of Japan and Germany is that business leaders and policy makers focus on their countries’ competitive positions in world markets. This change has brought two questions to the fore: How does the global economy work, and who is in charge? Unfortunately, the answers to these questions are not clear cut.</a:t>
            </a:r>
          </a:p>
        </p:txBody>
      </p:sp>
    </p:spTree>
    <p:extLst>
      <p:ext uri="{BB962C8B-B14F-4D97-AF65-F5344CB8AC3E}">
        <p14:creationId xmlns="" xmlns:p14="http://schemas.microsoft.com/office/powerpoint/2010/main" val="12816297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7085E6D-AA82-479B-8D4F-9CCD995C68E2}" type="slidenum">
              <a:rPr lang="en-US">
                <a:cs typeface="Arial" charset="0"/>
              </a:rPr>
              <a:pPr fontAlgn="base">
                <a:spcBef>
                  <a:spcPct val="0"/>
                </a:spcBef>
                <a:spcAft>
                  <a:spcPct val="0"/>
                </a:spcAft>
              </a:pPr>
              <a:t>5</a:t>
            </a:fld>
            <a:endParaRPr lang="en-US" dirty="0">
              <a:cs typeface="Arial" charset="0"/>
            </a:endParaRPr>
          </a:p>
        </p:txBody>
      </p:sp>
      <p:sp>
        <p:nvSpPr>
          <p:cNvPr id="33794"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33795"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r>
              <a:rPr lang="en-US" dirty="0" smtClean="0">
                <a:latin typeface="Times New Roman" pitchFamily="18" charset="0"/>
                <a:ea typeface="ＭＳ Ｐゴシック" pitchFamily="34" charset="-128"/>
              </a:rPr>
              <a:t>The fourth change is the end of the Cold War. The demise of communism as an economic and political system can be explained in a straightforward manner: Communism is not an effective economic system. The overwhelmingly superior performance of the world’s market economies has given leaders in socialist countries little choice but to renounce their ideology and introduce democratic reform.</a:t>
            </a:r>
          </a:p>
          <a:p>
            <a:pPr>
              <a:spcBef>
                <a:spcPct val="0"/>
              </a:spcBef>
            </a:pPr>
            <a:endParaRPr lang="en-US" dirty="0" smtClean="0">
              <a:latin typeface="Times New Roman" pitchFamily="18" charset="0"/>
              <a:ea typeface="ＭＳ Ｐゴシック" pitchFamily="34" charset="-128"/>
            </a:endParaRPr>
          </a:p>
          <a:p>
            <a:pPr>
              <a:spcBef>
                <a:spcPct val="0"/>
              </a:spcBef>
            </a:pPr>
            <a:r>
              <a:rPr lang="en-US" dirty="0" smtClean="0">
                <a:latin typeface="Times New Roman" pitchFamily="18" charset="0"/>
                <a:ea typeface="ＭＳ Ｐゴシック" pitchFamily="34" charset="-128"/>
              </a:rPr>
              <a:t>The fifth change relates to e-commerce. The PC and the internet have, in some ways, diminished the importance of national boundaries.  2/3s of American households have PCs. There are 600 million computers used worldwide.  </a:t>
            </a:r>
          </a:p>
          <a:p>
            <a:pPr>
              <a:spcBef>
                <a:spcPct val="0"/>
              </a:spcBef>
            </a:pPr>
            <a:r>
              <a:rPr lang="en-US" dirty="0" smtClean="0">
                <a:latin typeface="Times New Roman" pitchFamily="18" charset="0"/>
                <a:ea typeface="ＭＳ Ｐゴシック" pitchFamily="34" charset="-128"/>
              </a:rPr>
              <a:t>Finally, the personal computer revolution and the advent of the Internet era have in some ways diminished the importance of national boundaries. </a:t>
            </a:r>
            <a:r>
              <a:rPr lang="en-US" dirty="0" smtClean="0"/>
              <a:t>Worldwide, an estimated 1 billion people use personal computers. In the so-called Information Age, barriers of time and place have been subverted by a transnational cyberworld that functions “24/7.” Amazon.com, eBay, Facebook, Google, Groupon, iTunes, Priceline, Twitter, and YouTube are just a few of the companies that are pushing the envelope in this brave new world. </a:t>
            </a:r>
            <a:endParaRPr lang="en-US" dirty="0" smtClean="0">
              <a:latin typeface="Times New Roman" pitchFamily="18" charset="0"/>
              <a:ea typeface="ＭＳ Ｐゴシック" pitchFamily="34" charset="-128"/>
            </a:endParaRPr>
          </a:p>
          <a:p>
            <a:pPr>
              <a:spcBef>
                <a:spcPct val="0"/>
              </a:spcBef>
            </a:pPr>
            <a:endParaRPr lang="en-US" dirty="0" smtClean="0">
              <a:latin typeface="Times New Roman" pitchFamily="18" charset="0"/>
              <a:ea typeface="ＭＳ Ｐゴシック" pitchFamily="34" charset="-128"/>
            </a:endParaRPr>
          </a:p>
          <a:p>
            <a:pPr>
              <a:spcBef>
                <a:spcPct val="0"/>
              </a:spcBef>
            </a:pPr>
            <a:endParaRPr lang="en-US" dirty="0" smtClean="0">
              <a:latin typeface="Times New Roman" pitchFamily="18" charset="0"/>
              <a:ea typeface="ＭＳ Ｐゴシック" pitchFamily="34" charset="-128"/>
            </a:endParaRPr>
          </a:p>
        </p:txBody>
      </p:sp>
    </p:spTree>
    <p:extLst>
      <p:ext uri="{BB962C8B-B14F-4D97-AF65-F5344CB8AC3E}">
        <p14:creationId xmlns="" xmlns:p14="http://schemas.microsoft.com/office/powerpoint/2010/main" val="8376432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latin typeface="+mn-lt"/>
                <a:ea typeface="+mn-ea"/>
                <a:cs typeface="+mn-cs"/>
              </a:rPr>
              <a:t>Type of economy.</a:t>
            </a:r>
            <a:r>
              <a:rPr lang="en-US" sz="1200" kern="1200" dirty="0" smtClean="0">
                <a:solidFill>
                  <a:schemeClr val="tx1"/>
                </a:solidFill>
                <a:latin typeface="+mn-lt"/>
                <a:ea typeface="+mn-ea"/>
                <a:cs typeface="+mn-cs"/>
              </a:rPr>
              <a:t> Is the nation an advanced industrial state, an emerging economy, a transition economy, or a developing nation?</a:t>
            </a:r>
            <a:endParaRPr lang="en-US" dirty="0"/>
          </a:p>
        </p:txBody>
      </p:sp>
      <p:sp>
        <p:nvSpPr>
          <p:cNvPr id="4" name="Slide Number Placeholder 3"/>
          <p:cNvSpPr>
            <a:spLocks noGrp="1"/>
          </p:cNvSpPr>
          <p:nvPr>
            <p:ph type="sldNum" sz="quarter" idx="10"/>
          </p:nvPr>
        </p:nvSpPr>
        <p:spPr/>
        <p:txBody>
          <a:bodyPr/>
          <a:lstStyle/>
          <a:p>
            <a:pPr>
              <a:defRPr/>
            </a:pPr>
            <a:fld id="{6DE654AF-C95B-4F1E-842D-DBE522C17064}" type="slidenum">
              <a:rPr lang="en-US" smtClean="0"/>
              <a:pPr>
                <a:defRPr/>
              </a:pPr>
              <a:t>6</a:t>
            </a:fld>
            <a:endParaRPr lang="en-US" dirty="0"/>
          </a:p>
        </p:txBody>
      </p:sp>
    </p:spTree>
    <p:extLst>
      <p:ext uri="{BB962C8B-B14F-4D97-AF65-F5344CB8AC3E}">
        <p14:creationId xmlns="" xmlns:p14="http://schemas.microsoft.com/office/powerpoint/2010/main" val="3317681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hangingPunct="0"/>
            <a:r>
              <a:rPr lang="en-US" sz="1200" kern="1200" dirty="0" smtClean="0">
                <a:solidFill>
                  <a:schemeClr val="tx1"/>
                </a:solidFill>
                <a:latin typeface="+mn-lt"/>
                <a:ea typeface="+mn-ea"/>
                <a:cs typeface="+mn-cs"/>
                <a:sym typeface="Symbol"/>
              </a:rPr>
              <a:t></a:t>
            </a:r>
            <a:r>
              <a:rPr lang="en-US" sz="1200" kern="1200" dirty="0" smtClean="0">
                <a:solidFill>
                  <a:schemeClr val="tx1"/>
                </a:solidFill>
                <a:latin typeface="+mn-lt"/>
                <a:ea typeface="+mn-ea"/>
                <a:cs typeface="+mn-cs"/>
              </a:rPr>
              <a:t>	</a:t>
            </a:r>
            <a:r>
              <a:rPr lang="en-US" sz="1200" i="1" kern="1200" dirty="0" smtClean="0">
                <a:solidFill>
                  <a:schemeClr val="tx1"/>
                </a:solidFill>
                <a:latin typeface="+mn-lt"/>
                <a:ea typeface="+mn-ea"/>
                <a:cs typeface="+mn-cs"/>
              </a:rPr>
              <a:t>Type of economy.</a:t>
            </a:r>
            <a:r>
              <a:rPr lang="en-US" sz="1200" kern="1200" dirty="0" smtClean="0">
                <a:solidFill>
                  <a:schemeClr val="tx1"/>
                </a:solidFill>
                <a:latin typeface="+mn-lt"/>
                <a:ea typeface="+mn-ea"/>
                <a:cs typeface="+mn-cs"/>
              </a:rPr>
              <a:t> Is the nation an advanced industrial state, an emerging economy, a transition economy, or a developing nation?</a:t>
            </a:r>
          </a:p>
          <a:p>
            <a:pPr hangingPunct="0"/>
            <a:r>
              <a:rPr lang="en-US" sz="1200" kern="1200" dirty="0" smtClean="0">
                <a:solidFill>
                  <a:schemeClr val="tx1"/>
                </a:solidFill>
                <a:latin typeface="+mn-lt"/>
                <a:ea typeface="+mn-ea"/>
                <a:cs typeface="+mn-cs"/>
                <a:sym typeface="Symbol"/>
              </a:rPr>
              <a:t></a:t>
            </a:r>
            <a:r>
              <a:rPr lang="en-US" sz="1200" kern="1200" dirty="0" smtClean="0">
                <a:solidFill>
                  <a:schemeClr val="tx1"/>
                </a:solidFill>
                <a:latin typeface="+mn-lt"/>
                <a:ea typeface="+mn-ea"/>
                <a:cs typeface="+mn-cs"/>
              </a:rPr>
              <a:t>	</a:t>
            </a:r>
            <a:r>
              <a:rPr lang="en-US" sz="1200" i="1" kern="1200" dirty="0" smtClean="0">
                <a:solidFill>
                  <a:schemeClr val="tx1"/>
                </a:solidFill>
                <a:latin typeface="+mn-lt"/>
                <a:ea typeface="+mn-ea"/>
                <a:cs typeface="+mn-cs"/>
              </a:rPr>
              <a:t>Type of government.</a:t>
            </a:r>
            <a:r>
              <a:rPr lang="en-US" sz="1200" kern="1200" dirty="0" smtClean="0">
                <a:solidFill>
                  <a:schemeClr val="tx1"/>
                </a:solidFill>
                <a:latin typeface="+mn-lt"/>
                <a:ea typeface="+mn-ea"/>
                <a:cs typeface="+mn-cs"/>
              </a:rPr>
              <a:t> Is the nation ruled by a monarchy, a dictatorship, or a tyrant? Is there an autocratic, one-party system? Is the nation dominated by another state, or is it a democracy with a multiparty system? Is it an unstable or terrorist nation?</a:t>
            </a:r>
          </a:p>
          <a:p>
            <a:pPr hangingPunct="0"/>
            <a:r>
              <a:rPr lang="en-US" sz="1200" kern="1200" dirty="0" smtClean="0">
                <a:solidFill>
                  <a:schemeClr val="tx1"/>
                </a:solidFill>
                <a:latin typeface="+mn-lt"/>
                <a:ea typeface="+mn-ea"/>
                <a:cs typeface="+mn-cs"/>
                <a:sym typeface="Symbol"/>
              </a:rPr>
              <a:t></a:t>
            </a:r>
            <a:r>
              <a:rPr lang="en-US" sz="1200" kern="1200" dirty="0" smtClean="0">
                <a:solidFill>
                  <a:schemeClr val="tx1"/>
                </a:solidFill>
                <a:latin typeface="+mn-lt"/>
                <a:ea typeface="+mn-ea"/>
                <a:cs typeface="+mn-cs"/>
              </a:rPr>
              <a:t>	</a:t>
            </a:r>
            <a:r>
              <a:rPr lang="en-US" sz="1200" i="1" kern="1200" dirty="0" smtClean="0">
                <a:solidFill>
                  <a:schemeClr val="tx1"/>
                </a:solidFill>
                <a:latin typeface="+mn-lt"/>
                <a:ea typeface="+mn-ea"/>
                <a:cs typeface="+mn-cs"/>
              </a:rPr>
              <a:t>Trade and capital flows.</a:t>
            </a:r>
            <a:r>
              <a:rPr lang="en-US" sz="1200" kern="1200" dirty="0" smtClean="0">
                <a:solidFill>
                  <a:schemeClr val="tx1"/>
                </a:solidFill>
                <a:latin typeface="+mn-lt"/>
                <a:ea typeface="+mn-ea"/>
                <a:cs typeface="+mn-cs"/>
              </a:rPr>
              <a:t> Is the nation characterized by almost completely free trade or incomplete free trade, and is it part of a trading bloc? Is there a currency board, or are there exchange controls? Is there no trade, or does the government dominate trade possibilities?</a:t>
            </a:r>
          </a:p>
          <a:p>
            <a:pPr hangingPunct="0"/>
            <a:r>
              <a:rPr lang="en-US" sz="1200" kern="1200" dirty="0" smtClean="0">
                <a:solidFill>
                  <a:schemeClr val="tx1"/>
                </a:solidFill>
                <a:latin typeface="+mn-lt"/>
                <a:ea typeface="+mn-ea"/>
                <a:cs typeface="+mn-cs"/>
                <a:sym typeface="Symbol"/>
              </a:rPr>
              <a:t></a:t>
            </a:r>
            <a:r>
              <a:rPr lang="en-US" sz="1200" kern="1200" dirty="0" smtClean="0">
                <a:solidFill>
                  <a:schemeClr val="tx1"/>
                </a:solidFill>
                <a:latin typeface="+mn-lt"/>
                <a:ea typeface="+mn-ea"/>
                <a:cs typeface="+mn-cs"/>
              </a:rPr>
              <a:t>	</a:t>
            </a:r>
            <a:r>
              <a:rPr lang="en-US" sz="1200" i="1" kern="1200" dirty="0" smtClean="0">
                <a:solidFill>
                  <a:schemeClr val="tx1"/>
                </a:solidFill>
                <a:latin typeface="+mn-lt"/>
                <a:ea typeface="+mn-ea"/>
                <a:cs typeface="+mn-cs"/>
              </a:rPr>
              <a:t>The commanding heights</a:t>
            </a:r>
            <a:r>
              <a:rPr lang="en-US" sz="1200" kern="1200" dirty="0" smtClean="0">
                <a:solidFill>
                  <a:schemeClr val="tx1"/>
                </a:solidFill>
                <a:latin typeface="+mn-lt"/>
                <a:ea typeface="+mn-ea"/>
                <a:cs typeface="+mn-cs"/>
              </a:rPr>
              <a:t> (e.g., the transportation, communications, and energy sectors). Are these sectors state owned and operated? Is there a mix of state and private ownership? Are they all private, with or without controlled prices?</a:t>
            </a:r>
          </a:p>
          <a:p>
            <a:endParaRPr lang="en-US" dirty="0"/>
          </a:p>
        </p:txBody>
      </p:sp>
      <p:sp>
        <p:nvSpPr>
          <p:cNvPr id="4" name="Slide Number Placeholder 3"/>
          <p:cNvSpPr>
            <a:spLocks noGrp="1"/>
          </p:cNvSpPr>
          <p:nvPr>
            <p:ph type="sldNum" sz="quarter" idx="10"/>
          </p:nvPr>
        </p:nvSpPr>
        <p:spPr/>
        <p:txBody>
          <a:bodyPr/>
          <a:lstStyle/>
          <a:p>
            <a:pPr>
              <a:defRPr/>
            </a:pPr>
            <a:fld id="{6DE654AF-C95B-4F1E-842D-DBE522C17064}" type="slidenum">
              <a:rPr lang="en-US" smtClean="0"/>
              <a:pPr>
                <a:defRPr/>
              </a:pPr>
              <a:t>7</a:t>
            </a:fld>
            <a:endParaRPr lang="en-US" dirty="0"/>
          </a:p>
        </p:txBody>
      </p:sp>
    </p:spTree>
    <p:extLst>
      <p:ext uri="{BB962C8B-B14F-4D97-AF65-F5344CB8AC3E}">
        <p14:creationId xmlns="" xmlns:p14="http://schemas.microsoft.com/office/powerpoint/2010/main" val="5943972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sym typeface="Symbol"/>
              </a:rPr>
              <a:t></a:t>
            </a:r>
            <a:r>
              <a:rPr lang="en-US" sz="1200" kern="1200" dirty="0" smtClean="0">
                <a:solidFill>
                  <a:schemeClr val="tx1"/>
                </a:solidFill>
                <a:latin typeface="+mn-lt"/>
                <a:ea typeface="+mn-ea"/>
                <a:cs typeface="+mn-cs"/>
              </a:rPr>
              <a:t>	</a:t>
            </a:r>
            <a:r>
              <a:rPr lang="en-US" sz="1200" i="1" kern="1200" dirty="0" smtClean="0">
                <a:solidFill>
                  <a:schemeClr val="tx1"/>
                </a:solidFill>
                <a:latin typeface="+mn-lt"/>
                <a:ea typeface="+mn-ea"/>
                <a:cs typeface="+mn-cs"/>
              </a:rPr>
              <a:t>Services provided by the state and funded through taxes.</a:t>
            </a:r>
            <a:r>
              <a:rPr lang="en-US" sz="1200" kern="1200" dirty="0" smtClean="0">
                <a:solidFill>
                  <a:schemeClr val="tx1"/>
                </a:solidFill>
                <a:latin typeface="+mn-lt"/>
                <a:ea typeface="+mn-ea"/>
                <a:cs typeface="+mn-cs"/>
              </a:rPr>
              <a:t> Are pensions, health care, and education provided? Pensions and education but not health care? Do privatized systems dominate?</a:t>
            </a:r>
          </a:p>
          <a:p>
            <a:pPr hangingPunct="0"/>
            <a:r>
              <a:rPr lang="en-US" sz="1200" kern="1200" dirty="0" smtClean="0">
                <a:solidFill>
                  <a:schemeClr val="tx1"/>
                </a:solidFill>
                <a:latin typeface="+mn-lt"/>
                <a:ea typeface="+mn-ea"/>
                <a:cs typeface="+mn-cs"/>
                <a:sym typeface="Symbol"/>
              </a:rPr>
              <a:t></a:t>
            </a:r>
            <a:r>
              <a:rPr lang="en-US" sz="1200" kern="1200" dirty="0" smtClean="0">
                <a:solidFill>
                  <a:schemeClr val="tx1"/>
                </a:solidFill>
                <a:latin typeface="+mn-lt"/>
                <a:ea typeface="+mn-ea"/>
                <a:cs typeface="+mn-cs"/>
              </a:rPr>
              <a:t>	</a:t>
            </a:r>
            <a:r>
              <a:rPr lang="en-US" sz="1200" i="1" kern="1200" dirty="0" smtClean="0">
                <a:solidFill>
                  <a:schemeClr val="tx1"/>
                </a:solidFill>
                <a:latin typeface="+mn-lt"/>
                <a:ea typeface="+mn-ea"/>
                <a:cs typeface="+mn-cs"/>
              </a:rPr>
              <a:t>Institutions.</a:t>
            </a:r>
            <a:r>
              <a:rPr lang="en-US" sz="1200" kern="1200" dirty="0" smtClean="0">
                <a:solidFill>
                  <a:schemeClr val="tx1"/>
                </a:solidFill>
                <a:latin typeface="+mn-lt"/>
                <a:ea typeface="+mn-ea"/>
                <a:cs typeface="+mn-cs"/>
              </a:rPr>
              <a:t> Is the nation characterized by transparency, standards, the absence of corruption, and the presence of a free press and strong courts? Or is corruption a fact of life and the press dominated by the government? Are standards ignored and the court system compromised?</a:t>
            </a:r>
          </a:p>
          <a:p>
            <a:pPr hangingPunct="0"/>
            <a:r>
              <a:rPr lang="en-US" sz="1200" kern="1200" dirty="0" smtClean="0">
                <a:solidFill>
                  <a:schemeClr val="tx1"/>
                </a:solidFill>
                <a:latin typeface="+mn-lt"/>
                <a:ea typeface="+mn-ea"/>
                <a:cs typeface="+mn-cs"/>
                <a:sym typeface="Symbol"/>
              </a:rPr>
              <a:t></a:t>
            </a:r>
            <a:r>
              <a:rPr lang="en-US" sz="1200" kern="1200" dirty="0" smtClean="0">
                <a:solidFill>
                  <a:schemeClr val="tx1"/>
                </a:solidFill>
                <a:latin typeface="+mn-lt"/>
                <a:ea typeface="+mn-ea"/>
                <a:cs typeface="+mn-cs"/>
              </a:rPr>
              <a:t>	</a:t>
            </a:r>
            <a:r>
              <a:rPr lang="en-US" sz="1200" i="1" kern="1200" dirty="0" smtClean="0">
                <a:solidFill>
                  <a:schemeClr val="tx1"/>
                </a:solidFill>
                <a:latin typeface="+mn-lt"/>
                <a:ea typeface="+mn-ea"/>
                <a:cs typeface="+mn-cs"/>
              </a:rPr>
              <a:t>Markets.</a:t>
            </a:r>
            <a:r>
              <a:rPr lang="en-US" sz="1200" kern="1200" dirty="0" smtClean="0">
                <a:solidFill>
                  <a:schemeClr val="tx1"/>
                </a:solidFill>
                <a:latin typeface="+mn-lt"/>
                <a:ea typeface="+mn-ea"/>
                <a:cs typeface="+mn-cs"/>
              </a:rPr>
              <a:t> Does the nation have a free market system characterized by high-risk/high-reward entrepreneurial dynamism? Is it a free market that is dominated by monopolies, cartels, and concentrated industries? Is it a socialized market with cooperation among business, government, and labor (but with little entrepreneurial support)? Or is planning, including price and wage controls, controlled by the center</a:t>
            </a:r>
            <a:r>
              <a:rPr lang="en-US" dirty="0" smtClean="0"/>
              <a:t> </a:t>
            </a:r>
            <a:r>
              <a:rPr lang="en-US" sz="1200" kern="1200" dirty="0" smtClean="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pPr>
              <a:defRPr/>
            </a:pPr>
            <a:fld id="{6DE654AF-C95B-4F1E-842D-DBE522C17064}" type="slidenum">
              <a:rPr lang="en-US" smtClean="0"/>
              <a:pPr>
                <a:defRPr/>
              </a:pPr>
              <a:t>8</a:t>
            </a:fld>
            <a:endParaRPr lang="en-US" dirty="0"/>
          </a:p>
        </p:txBody>
      </p:sp>
    </p:spTree>
    <p:extLst>
      <p:ext uri="{BB962C8B-B14F-4D97-AF65-F5344CB8AC3E}">
        <p14:creationId xmlns="" xmlns:p14="http://schemas.microsoft.com/office/powerpoint/2010/main" val="16243581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84BE439-C1EC-471E-876B-A82B1273F9DB}" type="slidenum">
              <a:rPr lang="en-US">
                <a:cs typeface="Arial" charset="0"/>
              </a:rPr>
              <a:pPr fontAlgn="base">
                <a:spcBef>
                  <a:spcPct val="0"/>
                </a:spcBef>
                <a:spcAft>
                  <a:spcPct val="0"/>
                </a:spcAft>
              </a:pPr>
              <a:t>9</a:t>
            </a:fld>
            <a:endParaRPr lang="en-US" dirty="0">
              <a:cs typeface="Arial" charset="0"/>
            </a:endParaRPr>
          </a:p>
        </p:txBody>
      </p:sp>
      <p:sp>
        <p:nvSpPr>
          <p:cNvPr id="35842"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35843"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endParaRPr lang="en-US" dirty="0" smtClean="0">
              <a:latin typeface="Times New Roman" pitchFamily="18" charset="0"/>
              <a:ea typeface="ＭＳ Ｐゴシック" pitchFamily="34" charset="-128"/>
            </a:endParaRPr>
          </a:p>
        </p:txBody>
      </p:sp>
    </p:spTree>
    <p:extLst>
      <p:ext uri="{BB962C8B-B14F-4D97-AF65-F5344CB8AC3E}">
        <p14:creationId xmlns="" xmlns:p14="http://schemas.microsoft.com/office/powerpoint/2010/main" val="22595715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371600" y="3886200"/>
            <a:ext cx="6400800" cy="1752600"/>
          </a:xfrm>
        </p:spPr>
        <p:txBody>
          <a:bodyPr/>
          <a:lstStyle>
            <a:lvl1pPr marL="0" indent="0" algn="ctr">
              <a:buNone/>
              <a:defRPr sz="1800"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z="6700" spc="-150" dirty="0" smtClean="0">
                <a:solidFill>
                  <a:schemeClr val="tx2">
                    <a:lumMod val="75000"/>
                  </a:schemeClr>
                </a:solidFill>
                <a:latin typeface="HP Simplified" pitchFamily="34" charset="0"/>
                <a:cs typeface="BrowalliaUPC" pitchFamily="34" charset="-34"/>
              </a:rPr>
              <a:t>Global Marketing </a:t>
            </a:r>
            <a:r>
              <a:rPr lang="en-US" sz="6000" spc="-150" dirty="0" smtClean="0">
                <a:latin typeface="HP Simplified" pitchFamily="34" charset="0"/>
                <a:cs typeface="BrowalliaUPC" pitchFamily="34" charset="-34"/>
              </a:rPr>
              <a:t/>
            </a:r>
            <a:br>
              <a:rPr lang="en-US" sz="6000" spc="-150" dirty="0" smtClean="0">
                <a:latin typeface="HP Simplified" pitchFamily="34" charset="0"/>
                <a:cs typeface="BrowalliaUPC" pitchFamily="34" charset="-34"/>
              </a:rPr>
            </a:br>
            <a:r>
              <a:rPr lang="en-US" sz="2400" spc="-150" dirty="0" smtClean="0">
                <a:solidFill>
                  <a:srgbClr val="46A1EC"/>
                </a:solidFill>
                <a:latin typeface="HP Simplified" pitchFamily="34" charset="0"/>
                <a:cs typeface="BrowalliaUPC" pitchFamily="34" charset="-34"/>
              </a:rPr>
              <a:t>WARREN  J.  KEEGAN     MARK C. GREEN               </a:t>
            </a:r>
            <a:r>
              <a:rPr lang="en-US" sz="1400" spc="-150" dirty="0" smtClean="0">
                <a:latin typeface="HP Simplified Light" pitchFamily="34" charset="0"/>
                <a:cs typeface="BrowalliaUPC" pitchFamily="34" charset="-34"/>
              </a:rPr>
              <a:t>NINTH EDITION</a:t>
            </a:r>
            <a:endParaRPr lang="en-US" dirty="0"/>
          </a:p>
        </p:txBody>
      </p:sp>
      <p:sp>
        <p:nvSpPr>
          <p:cNvPr id="10" name="TextBox 9"/>
          <p:cNvSpPr txBox="1"/>
          <p:nvPr/>
        </p:nvSpPr>
        <p:spPr>
          <a:xfrm>
            <a:off x="2057400" y="5934670"/>
            <a:ext cx="5029200" cy="923330"/>
          </a:xfrm>
          <a:prstGeom prst="rect">
            <a:avLst/>
          </a:prstGeom>
          <a:noFill/>
        </p:spPr>
        <p:txBody>
          <a:bodyPr wrap="square" rtlCol="0">
            <a:spAutoFit/>
          </a:bodyPr>
          <a:lstStyle/>
          <a:p>
            <a:r>
              <a:rPr lang="en-US" sz="1800" dirty="0" smtClean="0">
                <a:solidFill>
                  <a:schemeClr val="tx2">
                    <a:lumMod val="75000"/>
                  </a:schemeClr>
                </a:solidFill>
                <a:latin typeface="HP Simplified" pitchFamily="34" charset="0"/>
              </a:rPr>
              <a:t>Introduction to Global Marketing</a:t>
            </a:r>
          </a:p>
          <a:p>
            <a:r>
              <a:rPr lang="en-US" dirty="0" smtClean="0">
                <a:solidFill>
                  <a:schemeClr val="tx2">
                    <a:lumMod val="75000"/>
                  </a:schemeClr>
                </a:solidFill>
                <a:latin typeface="HP Simplified" pitchFamily="34" charset="0"/>
              </a:rPr>
              <a:t>Chapter 1</a:t>
            </a:r>
          </a:p>
          <a:p>
            <a:endParaRPr lang="en-US" dirty="0"/>
          </a:p>
        </p:txBody>
      </p:sp>
      <p:sp>
        <p:nvSpPr>
          <p:cNvPr id="5" name="Rectangle 4"/>
          <p:cNvSpPr/>
          <p:nvPr userDrawn="1"/>
        </p:nvSpPr>
        <p:spPr>
          <a:xfrm>
            <a:off x="0" y="0"/>
            <a:ext cx="9144000" cy="3461272"/>
          </a:xfrm>
          <a:prstGeom prst="rect">
            <a:avLst/>
          </a:prstGeom>
          <a:solidFill>
            <a:srgbClr val="40E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smtClean="0"/>
              <a:t>Copyright © 2017 Pearson Education, Ltd.</a:t>
            </a:r>
            <a:endParaRPr lang="en-US" dirty="0"/>
          </a:p>
        </p:txBody>
      </p:sp>
      <p:sp>
        <p:nvSpPr>
          <p:cNvPr id="6" name="Slide Number Placeholder 5"/>
          <p:cNvSpPr>
            <a:spLocks noGrp="1"/>
          </p:cNvSpPr>
          <p:nvPr>
            <p:ph type="sldNum" sz="quarter" idx="12"/>
          </p:nvPr>
        </p:nvSpPr>
        <p:spPr/>
        <p:txBody>
          <a:bodyPr/>
          <a:lstStyle/>
          <a:p>
            <a:fld id="{BA1B1854-2A96-441B-8E94-8B895DE28521}"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smtClean="0"/>
              <a:t>Copyright © 2017 Pearson Education, Ltd.</a:t>
            </a:r>
            <a:endParaRPr lang="en-US" dirty="0"/>
          </a:p>
        </p:txBody>
      </p:sp>
      <p:sp>
        <p:nvSpPr>
          <p:cNvPr id="6" name="Slide Number Placeholder 5"/>
          <p:cNvSpPr>
            <a:spLocks noGrp="1"/>
          </p:cNvSpPr>
          <p:nvPr>
            <p:ph type="sldNum" sz="quarter" idx="12"/>
          </p:nvPr>
        </p:nvSpPr>
        <p:spPr/>
        <p:txBody>
          <a:bodyPr/>
          <a:lstStyle/>
          <a:p>
            <a:fld id="{BA1B1854-2A96-441B-8E94-8B895DE28521}"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r>
              <a:rPr lang="en-US" dirty="0" smtClean="0"/>
              <a:t>Copyright © 2017 Pearson Education, Ltd.</a:t>
            </a:r>
            <a:endParaRPr lang="en-US" dirty="0"/>
          </a:p>
        </p:txBody>
      </p:sp>
      <p:sp>
        <p:nvSpPr>
          <p:cNvPr id="5" name="Slide Number Placeholder 4"/>
          <p:cNvSpPr>
            <a:spLocks noGrp="1"/>
          </p:cNvSpPr>
          <p:nvPr>
            <p:ph type="sldNum" sz="quarter" idx="12"/>
          </p:nvPr>
        </p:nvSpPr>
        <p:spPr/>
        <p:txBody>
          <a:bodyPr/>
          <a:lstStyle/>
          <a:p>
            <a:pPr>
              <a:defRPr/>
            </a:pPr>
            <a:fld id="{41012576-23D8-4433-B933-02B995FE7BA0}" type="slidenum">
              <a:rPr lang="en-US" smtClean="0"/>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038600" y="609600"/>
            <a:ext cx="4343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4191000" y="2743200"/>
            <a:ext cx="4038600" cy="2895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smtClean="0"/>
              <a:t>Copyright © 2017 Pearson Education, Ltd.</a:t>
            </a:r>
            <a:endParaRPr lang="en-US" dirty="0"/>
          </a:p>
        </p:txBody>
      </p:sp>
      <p:sp>
        <p:nvSpPr>
          <p:cNvPr id="6" name="Slide Number Placeholder 5"/>
          <p:cNvSpPr>
            <a:spLocks noGrp="1"/>
          </p:cNvSpPr>
          <p:nvPr>
            <p:ph type="sldNum" sz="quarter" idx="12"/>
          </p:nvPr>
        </p:nvSpPr>
        <p:spPr/>
        <p:txBody>
          <a:bodyPr/>
          <a:lstStyle/>
          <a:p>
            <a:fld id="{BA1B1854-2A96-441B-8E94-8B895DE28521}"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A1B1854-2A96-441B-8E94-8B895DE28521}"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smtClean="0"/>
              <a:t>Copyright © 2017 Pearson Education, Ltd.</a:t>
            </a:r>
            <a:endParaRPr lang="en-US" dirty="0"/>
          </a:p>
        </p:txBody>
      </p:sp>
      <p:sp>
        <p:nvSpPr>
          <p:cNvPr id="6" name="Slide Number Placeholder 5"/>
          <p:cNvSpPr>
            <a:spLocks noGrp="1"/>
          </p:cNvSpPr>
          <p:nvPr>
            <p:ph type="sldNum" sz="quarter" idx="12"/>
          </p:nvPr>
        </p:nvSpPr>
        <p:spPr/>
        <p:txBody>
          <a:bodyPr/>
          <a:lstStyle/>
          <a:p>
            <a:r>
              <a:rPr lang="en-US" dirty="0" smtClean="0"/>
              <a:t>2-</a:t>
            </a:r>
            <a:fld id="{BA1B1854-2A96-441B-8E94-8B895DE28521}"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smtClean="0"/>
              <a:t>Copyright © 2017 Pearson Education, Ltd.</a:t>
            </a:r>
            <a:endParaRPr lang="en-US" dirty="0"/>
          </a:p>
        </p:txBody>
      </p:sp>
      <p:sp>
        <p:nvSpPr>
          <p:cNvPr id="6" name="Slide Number Placeholder 5"/>
          <p:cNvSpPr>
            <a:spLocks noGrp="1"/>
          </p:cNvSpPr>
          <p:nvPr>
            <p:ph type="sldNum" sz="quarter" idx="12"/>
          </p:nvPr>
        </p:nvSpPr>
        <p:spPr/>
        <p:txBody>
          <a:bodyPr/>
          <a:lstStyle/>
          <a:p>
            <a:fld id="{BA1B1854-2A96-441B-8E94-8B895DE28521}"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smtClean="0"/>
              <a:t>Copyright © 2017 Pearson Education, Ltd.</a:t>
            </a:r>
            <a:endParaRPr lang="en-US" dirty="0"/>
          </a:p>
        </p:txBody>
      </p:sp>
      <p:sp>
        <p:nvSpPr>
          <p:cNvPr id="7" name="Slide Number Placeholder 6"/>
          <p:cNvSpPr>
            <a:spLocks noGrp="1"/>
          </p:cNvSpPr>
          <p:nvPr>
            <p:ph type="sldNum" sz="quarter" idx="12"/>
          </p:nvPr>
        </p:nvSpPr>
        <p:spPr/>
        <p:txBody>
          <a:bodyPr/>
          <a:lstStyle/>
          <a:p>
            <a:fld id="{BA1B1854-2A96-441B-8E94-8B895DE28521}"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r>
              <a:rPr lang="en-US" dirty="0" smtClean="0"/>
              <a:t>Copyright © 2017 Pearson Education, Ltd.</a:t>
            </a:r>
            <a:endParaRPr lang="en-US" dirty="0"/>
          </a:p>
        </p:txBody>
      </p:sp>
      <p:sp>
        <p:nvSpPr>
          <p:cNvPr id="9" name="Slide Number Placeholder 8"/>
          <p:cNvSpPr>
            <a:spLocks noGrp="1"/>
          </p:cNvSpPr>
          <p:nvPr>
            <p:ph type="sldNum" sz="quarter" idx="12"/>
          </p:nvPr>
        </p:nvSpPr>
        <p:spPr/>
        <p:txBody>
          <a:bodyPr/>
          <a:lstStyle/>
          <a:p>
            <a:fld id="{BA1B1854-2A96-441B-8E94-8B895DE28521}"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dirty="0" smtClean="0"/>
              <a:t>Copyright © 2017 Pearson Education, Ltd.</a:t>
            </a:r>
            <a:endParaRPr lang="en-US" dirty="0"/>
          </a:p>
        </p:txBody>
      </p:sp>
      <p:sp>
        <p:nvSpPr>
          <p:cNvPr id="5" name="Slide Number Placeholder 4"/>
          <p:cNvSpPr>
            <a:spLocks noGrp="1"/>
          </p:cNvSpPr>
          <p:nvPr>
            <p:ph type="sldNum" sz="quarter" idx="12"/>
          </p:nvPr>
        </p:nvSpPr>
        <p:spPr/>
        <p:txBody>
          <a:bodyPr/>
          <a:lstStyle/>
          <a:p>
            <a:fld id="{BA1B1854-2A96-441B-8E94-8B895DE28521}"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r>
              <a:rPr lang="en-US" dirty="0" smtClean="0"/>
              <a:t>Copyright © 2017 Pearson Education, Ltd.</a:t>
            </a:r>
            <a:endParaRPr lang="en-US" dirty="0"/>
          </a:p>
        </p:txBody>
      </p:sp>
      <p:sp>
        <p:nvSpPr>
          <p:cNvPr id="4" name="Slide Number Placeholder 3"/>
          <p:cNvSpPr>
            <a:spLocks noGrp="1"/>
          </p:cNvSpPr>
          <p:nvPr>
            <p:ph type="sldNum" sz="quarter" idx="12"/>
          </p:nvPr>
        </p:nvSpPr>
        <p:spPr/>
        <p:txBody>
          <a:bodyPr/>
          <a:lstStyle/>
          <a:p>
            <a:fld id="{BA1B1854-2A96-441B-8E94-8B895DE28521}"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smtClean="0"/>
              <a:t>Copyright © 2017 Pearson Education, Ltd.</a:t>
            </a:r>
            <a:endParaRPr lang="en-US" dirty="0"/>
          </a:p>
        </p:txBody>
      </p:sp>
      <p:sp>
        <p:nvSpPr>
          <p:cNvPr id="7" name="Slide Number Placeholder 6"/>
          <p:cNvSpPr>
            <a:spLocks noGrp="1"/>
          </p:cNvSpPr>
          <p:nvPr>
            <p:ph type="sldNum" sz="quarter" idx="12"/>
          </p:nvPr>
        </p:nvSpPr>
        <p:spPr/>
        <p:txBody>
          <a:bodyPr/>
          <a:lstStyle/>
          <a:p>
            <a:fld id="{BA1B1854-2A96-441B-8E94-8B895DE28521}"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smtClean="0"/>
              <a:t>Copyright © 2017 Pearson Education, Ltd.</a:t>
            </a:r>
            <a:endParaRPr lang="en-US" dirty="0"/>
          </a:p>
        </p:txBody>
      </p:sp>
      <p:sp>
        <p:nvSpPr>
          <p:cNvPr id="7" name="Slide Number Placeholder 6"/>
          <p:cNvSpPr>
            <a:spLocks noGrp="1"/>
          </p:cNvSpPr>
          <p:nvPr>
            <p:ph type="sldNum" sz="quarter" idx="12"/>
          </p:nvPr>
        </p:nvSpPr>
        <p:spPr/>
        <p:txBody>
          <a:bodyPr/>
          <a:lstStyle/>
          <a:p>
            <a:fld id="{BA1B1854-2A96-441B-8E94-8B895DE28521}"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1"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09600"/>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dirty="0"/>
          </a:p>
        </p:txBody>
      </p:sp>
      <p:sp>
        <p:nvSpPr>
          <p:cNvPr id="5" name="Footer Placeholder 4"/>
          <p:cNvSpPr>
            <a:spLocks noGrp="1"/>
          </p:cNvSpPr>
          <p:nvPr>
            <p:ph type="ftr" sz="quarter" idx="3"/>
          </p:nvPr>
        </p:nvSpPr>
        <p:spPr>
          <a:xfrm>
            <a:off x="2895600" y="6356350"/>
            <a:ext cx="31242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dirty="0" smtClean="0"/>
              <a:t>Copyright © 2017 Pearson Education, Ltd.</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r>
              <a:rPr lang="en-US" dirty="0" smtClean="0"/>
              <a:t>2-</a:t>
            </a:r>
            <a:fld id="{41012576-23D8-4433-B933-02B995FE7BA0}" type="slidenum">
              <a:rPr lang="en-US" smtClean="0"/>
              <a:pPr>
                <a:defRPr/>
              </a:pPr>
              <a:t>‹#›</a:t>
            </a:fld>
            <a:endParaRPr lang="en-US" dirty="0"/>
          </a:p>
        </p:txBody>
      </p:sp>
      <p:sp>
        <p:nvSpPr>
          <p:cNvPr id="9" name="Rectangle 8"/>
          <p:cNvSpPr/>
          <p:nvPr userDrawn="1"/>
        </p:nvSpPr>
        <p:spPr>
          <a:xfrm>
            <a:off x="0" y="0"/>
            <a:ext cx="9144000" cy="685800"/>
          </a:xfrm>
          <a:prstGeom prst="rect">
            <a:avLst/>
          </a:prstGeom>
          <a:solidFill>
            <a:srgbClr val="40E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 id="2147483782" r:id="rId12"/>
    <p:sldLayoutId id="2147483783" r:id="rId13"/>
  </p:sldLayoutIdLst>
  <p:timing>
    <p:tnLst>
      <p:par>
        <p:cTn id="1" dur="indefinite" restart="never" nodeType="tmRoot"/>
      </p:par>
    </p:tnLst>
  </p:timing>
  <p:hf hd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09600"/>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r>
              <a:rPr lang="en-US" dirty="0" smtClean="0"/>
              <a:t>2-</a:t>
            </a:r>
            <a:fld id="{41012576-23D8-4433-B933-02B995FE7BA0}" type="slidenum">
              <a:rPr lang="en-US" smtClean="0"/>
              <a:pPr>
                <a:defRPr/>
              </a:pPr>
              <a:t>‹#›</a:t>
            </a:fld>
            <a:endParaRPr lang="en-US" dirty="0"/>
          </a:p>
        </p:txBody>
      </p:sp>
      <p:sp>
        <p:nvSpPr>
          <p:cNvPr id="9" name="Subtitle 2"/>
          <p:cNvSpPr txBox="1">
            <a:spLocks/>
          </p:cNvSpPr>
          <p:nvPr/>
        </p:nvSpPr>
        <p:spPr>
          <a:xfrm>
            <a:off x="1371600" y="3657600"/>
            <a:ext cx="6400800" cy="1752600"/>
          </a:xfrm>
          <a:prstGeom prst="rect">
            <a:avLst/>
          </a:prstGeom>
        </p:spPr>
        <p:txBody>
          <a:bodyPr/>
          <a:lstStyle>
            <a:lvl1pPr marL="0" indent="0" algn="ctr"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6700" spc="-150" dirty="0" smtClean="0">
                <a:solidFill>
                  <a:schemeClr val="tx2">
                    <a:lumMod val="75000"/>
                  </a:schemeClr>
                </a:solidFill>
                <a:latin typeface="HP Simplified" pitchFamily="34" charset="0"/>
                <a:cs typeface="BrowalliaUPC" pitchFamily="34" charset="-34"/>
              </a:rPr>
              <a:t>Global Marketing </a:t>
            </a:r>
            <a:r>
              <a:rPr lang="en-US" sz="6000" spc="-150" dirty="0" smtClean="0">
                <a:latin typeface="HP Simplified" pitchFamily="34" charset="0"/>
                <a:cs typeface="BrowalliaUPC" pitchFamily="34" charset="-34"/>
              </a:rPr>
              <a:t/>
            </a:r>
            <a:br>
              <a:rPr lang="en-US" sz="6000" spc="-150" dirty="0" smtClean="0">
                <a:latin typeface="HP Simplified" pitchFamily="34" charset="0"/>
                <a:cs typeface="BrowalliaUPC" pitchFamily="34" charset="-34"/>
              </a:rPr>
            </a:br>
            <a:r>
              <a:rPr lang="en-US" sz="2400" spc="-150" dirty="0" smtClean="0">
                <a:solidFill>
                  <a:srgbClr val="46A1EC"/>
                </a:solidFill>
                <a:latin typeface="HP Simplified" pitchFamily="34" charset="0"/>
                <a:cs typeface="BrowalliaUPC" pitchFamily="34" charset="-34"/>
              </a:rPr>
              <a:t>WARREN  J.  KEEGAN       MARK C. GREEN               </a:t>
            </a:r>
            <a:r>
              <a:rPr lang="en-US" sz="1400" spc="-150" dirty="0" smtClean="0">
                <a:latin typeface="HP Simplified Light" pitchFamily="34" charset="0"/>
                <a:cs typeface="BrowalliaUPC" pitchFamily="34" charset="-34"/>
              </a:rPr>
              <a:t>Ninth Edition, Global Edition</a:t>
            </a:r>
            <a:endParaRPr lang="en-US" dirty="0"/>
          </a:p>
        </p:txBody>
      </p:sp>
      <p:sp>
        <p:nvSpPr>
          <p:cNvPr id="12" name="Rectangle 11"/>
          <p:cNvSpPr/>
          <p:nvPr userDrawn="1"/>
        </p:nvSpPr>
        <p:spPr>
          <a:xfrm>
            <a:off x="0" y="0"/>
            <a:ext cx="9144000" cy="3461272"/>
          </a:xfrm>
          <a:prstGeom prst="rect">
            <a:avLst/>
          </a:prstGeom>
          <a:solidFill>
            <a:srgbClr val="40E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3768735434"/>
      </p:ext>
    </p:extLst>
  </p:cSld>
  <p:clrMap bg1="lt1" tx1="dk1" bg2="lt2" tx2="dk2" accent1="accent1" accent2="accent2" accent3="accent3" accent4="accent4" accent5="accent5" accent6="accent6" hlink="hlink" folHlink="folHlink"/>
  <p:sldLayoutIdLst>
    <p:sldLayoutId id="2147483799" r:id="rId1"/>
  </p:sldLayoutIdLst>
  <p:timing>
    <p:tnLst>
      <p:par>
        <p:cTn id="1" dur="indefinite" restart="never" nodeType="tmRoot"/>
      </p:par>
    </p:tnLst>
  </p:timing>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Copyright © 2017 Pearson Education, Ltd.</a:t>
            </a:r>
            <a:endParaRPr lang="en-US" dirty="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70C1B0-A682-4B9B-884B-AF93BBE6E641}" type="slidenum">
              <a:rPr lang="en-US" smtClean="0"/>
              <a:pPr/>
              <a:t>‹#›</a:t>
            </a:fld>
            <a:endParaRPr lang="en-US"/>
          </a:p>
        </p:txBody>
      </p:sp>
    </p:spTree>
    <p:extLst>
      <p:ext uri="{BB962C8B-B14F-4D97-AF65-F5344CB8AC3E}">
        <p14:creationId xmlns="" xmlns:p14="http://schemas.microsoft.com/office/powerpoint/2010/main" val="1653912593"/>
      </p:ext>
    </p:extLst>
  </p:cSld>
  <p:clrMap bg1="lt1" tx1="dk1" bg2="lt2" tx2="dk2" accent1="accent1" accent2="accent2" accent3="accent3" accent4="accent4" accent5="accent5" accent6="accent6" hlink="hlink" folHlink="folHlink"/>
  <p:timing>
    <p:tnLst>
      <p:par>
        <p:cTn id="1" dur="indefinite" restart="never" nodeType="tmRoot"/>
      </p:par>
    </p:tnLst>
  </p:timing>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extBox 3"/>
          <p:cNvSpPr txBox="1">
            <a:spLocks noChangeArrowheads="1"/>
          </p:cNvSpPr>
          <p:nvPr/>
        </p:nvSpPr>
        <p:spPr bwMode="auto">
          <a:xfrm>
            <a:off x="749301" y="5169595"/>
            <a:ext cx="7715250" cy="1384995"/>
          </a:xfrm>
          <a:prstGeom prst="rect">
            <a:avLst/>
          </a:prstGeom>
          <a:noFill/>
          <a:ln w="9525">
            <a:noFill/>
            <a:miter lim="800000"/>
            <a:headEnd/>
            <a:tailEnd/>
          </a:ln>
        </p:spPr>
        <p:txBody>
          <a:bodyPr wrap="square">
            <a:spAutoFit/>
          </a:bodyPr>
          <a:lstStyle/>
          <a:p>
            <a:pPr algn="ctr"/>
            <a:endParaRPr lang="en-US" sz="2800" b="1" dirty="0"/>
          </a:p>
          <a:p>
            <a:pPr algn="ctr"/>
            <a:r>
              <a:rPr lang="en-US" sz="2800" b="1" dirty="0" smtClean="0"/>
              <a:t>The Global Economic Environment</a:t>
            </a:r>
          </a:p>
          <a:p>
            <a:pPr algn="ctr"/>
            <a:r>
              <a:rPr lang="en-US" sz="2800" b="1" dirty="0" smtClean="0">
                <a:solidFill>
                  <a:srgbClr val="00B0F0"/>
                </a:solidFill>
              </a:rPr>
              <a:t>Chapter 2</a:t>
            </a:r>
            <a:endParaRPr lang="en-US" sz="2800" b="1" dirty="0">
              <a:solidFill>
                <a:srgbClr val="00B0F0"/>
              </a:solidFill>
            </a:endParaRPr>
          </a:p>
        </p:txBody>
      </p:sp>
      <p:sp>
        <p:nvSpPr>
          <p:cNvPr id="3" name="Slide Number Placeholder 2"/>
          <p:cNvSpPr>
            <a:spLocks noGrp="1"/>
          </p:cNvSpPr>
          <p:nvPr>
            <p:ph type="sldNum" sz="quarter" idx="12"/>
          </p:nvPr>
        </p:nvSpPr>
        <p:spPr/>
        <p:txBody>
          <a:bodyPr/>
          <a:lstStyle/>
          <a:p>
            <a:r>
              <a:rPr lang="en-US" dirty="0" smtClean="0"/>
              <a:t>2-1</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p:txBody>
          <a:bodyPr/>
          <a:lstStyle/>
          <a:p>
            <a:pPr fontAlgn="auto">
              <a:spcAft>
                <a:spcPts val="0"/>
              </a:spcAft>
              <a:defRPr/>
            </a:pPr>
            <a:r>
              <a:rPr lang="en-US" dirty="0" smtClean="0">
                <a:latin typeface="+mn-lt"/>
                <a:ea typeface="ＭＳ Ｐゴシック" pitchFamily="34" charset="-128"/>
              </a:rPr>
              <a:t>Market Capitalism</a:t>
            </a:r>
          </a:p>
        </p:txBody>
      </p:sp>
      <p:sp>
        <p:nvSpPr>
          <p:cNvPr id="36867" name="Rectangle 3"/>
          <p:cNvSpPr>
            <a:spLocks noGrp="1" noChangeArrowheads="1"/>
          </p:cNvSpPr>
          <p:nvPr>
            <p:ph idx="1"/>
          </p:nvPr>
        </p:nvSpPr>
        <p:spPr>
          <a:xfrm>
            <a:off x="457200" y="2209800"/>
            <a:ext cx="8229600" cy="3916363"/>
          </a:xfrm>
        </p:spPr>
        <p:txBody>
          <a:bodyPr/>
          <a:lstStyle/>
          <a:p>
            <a:r>
              <a:rPr lang="en-US" dirty="0" smtClean="0">
                <a:ea typeface="ＭＳ Ｐゴシック" pitchFamily="34" charset="-128"/>
              </a:rPr>
              <a:t>Individuals and firms allocate resources</a:t>
            </a:r>
          </a:p>
          <a:p>
            <a:r>
              <a:rPr lang="en-US" dirty="0" smtClean="0">
                <a:ea typeface="ＭＳ Ｐゴシック" pitchFamily="34" charset="-128"/>
              </a:rPr>
              <a:t>Production resources are privately owned</a:t>
            </a:r>
          </a:p>
          <a:p>
            <a:r>
              <a:rPr lang="en-US" dirty="0" smtClean="0">
                <a:ea typeface="ＭＳ Ｐゴシック" pitchFamily="34" charset="-128"/>
              </a:rPr>
              <a:t>Driven by consumers</a:t>
            </a:r>
          </a:p>
          <a:p>
            <a:r>
              <a:rPr lang="en-US" dirty="0" smtClean="0">
                <a:ea typeface="ＭＳ Ｐゴシック" pitchFamily="34" charset="-128"/>
              </a:rPr>
              <a:t>Government’s role is to promote competition among firms and ensure consumer protection</a:t>
            </a:r>
          </a:p>
          <a:p>
            <a:pPr>
              <a:buFontTx/>
              <a:buNone/>
            </a:pPr>
            <a:endParaRPr lang="en-US" dirty="0" smtClean="0">
              <a:ea typeface="ＭＳ Ｐゴシック" pitchFamily="34" charset="-128"/>
            </a:endParaRPr>
          </a:p>
        </p:txBody>
      </p:sp>
      <p:sp>
        <p:nvSpPr>
          <p:cNvPr id="2" name="Footer Placeholder 1"/>
          <p:cNvSpPr>
            <a:spLocks noGrp="1"/>
          </p:cNvSpPr>
          <p:nvPr>
            <p:ph type="ftr" sz="quarter" idx="11"/>
          </p:nvPr>
        </p:nvSpPr>
        <p:spPr/>
        <p:txBody>
          <a:bodyPr/>
          <a:lstStyle/>
          <a:p>
            <a:r>
              <a:rPr lang="en-US" dirty="0" smtClean="0"/>
              <a:t>Copyright © 2017 Pearson Education, Ltd.</a:t>
            </a:r>
            <a:endParaRPr lang="en-US" dirty="0"/>
          </a:p>
        </p:txBody>
      </p:sp>
      <p:sp>
        <p:nvSpPr>
          <p:cNvPr id="3" name="Slide Number Placeholder 2"/>
          <p:cNvSpPr>
            <a:spLocks noGrp="1"/>
          </p:cNvSpPr>
          <p:nvPr>
            <p:ph type="sldNum" sz="quarter" idx="12"/>
          </p:nvPr>
        </p:nvSpPr>
        <p:spPr/>
        <p:txBody>
          <a:bodyPr/>
          <a:lstStyle/>
          <a:p>
            <a:r>
              <a:rPr lang="en-US" smtClean="0"/>
              <a:t>2-</a:t>
            </a:r>
            <a:fld id="{BA1B1854-2A96-441B-8E94-8B895DE28521}" type="slidenum">
              <a:rPr lang="en-US" smtClean="0"/>
              <a:pPr/>
              <a:t>10</a:t>
            </a:fld>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p:txBody>
          <a:bodyPr/>
          <a:lstStyle/>
          <a:p>
            <a:pPr algn="ctr" fontAlgn="auto">
              <a:spcAft>
                <a:spcPts val="0"/>
              </a:spcAft>
              <a:defRPr/>
            </a:pPr>
            <a:r>
              <a:rPr lang="en-US" b="1" dirty="0" smtClean="0">
                <a:latin typeface="+mn-lt"/>
                <a:ea typeface="ＭＳ Ｐゴシック" pitchFamily="34" charset="-128"/>
              </a:rPr>
              <a:t>Western Market Systems</a:t>
            </a:r>
          </a:p>
        </p:txBody>
      </p:sp>
      <p:pic>
        <p:nvPicPr>
          <p:cNvPr id="2" name="Picture 2"/>
          <p:cNvPicPr>
            <a:picLocks noChangeAspect="1" noChangeArrowheads="1"/>
          </p:cNvPicPr>
          <p:nvPr/>
        </p:nvPicPr>
        <p:blipFill>
          <a:blip r:embed="rId3"/>
          <a:srcRect/>
          <a:stretch>
            <a:fillRect/>
          </a:stretch>
        </p:blipFill>
        <p:spPr bwMode="auto">
          <a:xfrm>
            <a:off x="84741" y="2921001"/>
            <a:ext cx="9059259" cy="3435350"/>
          </a:xfrm>
          <a:prstGeom prst="rect">
            <a:avLst/>
          </a:prstGeom>
          <a:noFill/>
          <a:ln w="9525">
            <a:noFill/>
            <a:miter lim="800000"/>
            <a:headEnd/>
            <a:tailEnd/>
          </a:ln>
        </p:spPr>
      </p:pic>
      <p:sp>
        <p:nvSpPr>
          <p:cNvPr id="3" name="Footer Placeholder 2"/>
          <p:cNvSpPr>
            <a:spLocks noGrp="1"/>
          </p:cNvSpPr>
          <p:nvPr>
            <p:ph type="ftr" sz="quarter" idx="11"/>
          </p:nvPr>
        </p:nvSpPr>
        <p:spPr/>
        <p:txBody>
          <a:bodyPr/>
          <a:lstStyle/>
          <a:p>
            <a:r>
              <a:rPr lang="en-US" dirty="0" smtClean="0"/>
              <a:t>Copyright © 2017 Pearson Education, Ltd.</a:t>
            </a:r>
            <a:endParaRPr lang="en-US" dirty="0"/>
          </a:p>
        </p:txBody>
      </p:sp>
      <p:sp>
        <p:nvSpPr>
          <p:cNvPr id="4" name="Slide Number Placeholder 3"/>
          <p:cNvSpPr>
            <a:spLocks noGrp="1"/>
          </p:cNvSpPr>
          <p:nvPr>
            <p:ph type="sldNum" sz="quarter" idx="12"/>
          </p:nvPr>
        </p:nvSpPr>
        <p:spPr/>
        <p:txBody>
          <a:bodyPr/>
          <a:lstStyle/>
          <a:p>
            <a:r>
              <a:rPr lang="en-US" dirty="0" smtClean="0"/>
              <a:t>2-</a:t>
            </a:r>
            <a:fld id="{BA1B1854-2A96-441B-8E94-8B895DE28521}" type="slidenum">
              <a:rPr lang="en-US" smtClean="0"/>
              <a:pPr/>
              <a:t>11</a:t>
            </a:fld>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p:txBody>
          <a:bodyPr/>
          <a:lstStyle/>
          <a:p>
            <a:pPr fontAlgn="auto">
              <a:spcAft>
                <a:spcPts val="0"/>
              </a:spcAft>
              <a:defRPr/>
            </a:pPr>
            <a:r>
              <a:rPr lang="en-US" dirty="0" smtClean="0">
                <a:latin typeface="+mn-lt"/>
                <a:ea typeface="ＭＳ Ｐゴシック" pitchFamily="34" charset="-128"/>
              </a:rPr>
              <a:t>Centrally Planned Socialism</a:t>
            </a:r>
          </a:p>
        </p:txBody>
      </p:sp>
      <p:sp>
        <p:nvSpPr>
          <p:cNvPr id="11268" name="Rectangle 3"/>
          <p:cNvSpPr>
            <a:spLocks noGrp="1" noChangeArrowheads="1"/>
          </p:cNvSpPr>
          <p:nvPr>
            <p:ph idx="1"/>
          </p:nvPr>
        </p:nvSpPr>
        <p:spPr>
          <a:xfrm>
            <a:off x="685800" y="1524000"/>
            <a:ext cx="7772400" cy="4800600"/>
          </a:xfrm>
        </p:spPr>
        <p:txBody>
          <a:bodyPr rtlCol="0">
            <a:normAutofit fontScale="92500" lnSpcReduction="10000"/>
          </a:bodyPr>
          <a:lstStyle/>
          <a:p>
            <a:pPr fontAlgn="auto">
              <a:lnSpc>
                <a:spcPct val="90000"/>
              </a:lnSpc>
              <a:spcAft>
                <a:spcPts val="0"/>
              </a:spcAft>
              <a:buFont typeface="Arial"/>
              <a:buChar char="•"/>
              <a:defRPr/>
            </a:pPr>
            <a:r>
              <a:rPr lang="en-US" sz="2800" dirty="0" smtClean="0">
                <a:ea typeface="ＭＳ Ｐゴシック" pitchFamily="34" charset="-128"/>
              </a:rPr>
              <a:t>Opposite of market capitalism</a:t>
            </a:r>
          </a:p>
          <a:p>
            <a:pPr fontAlgn="auto">
              <a:lnSpc>
                <a:spcPct val="90000"/>
              </a:lnSpc>
              <a:spcAft>
                <a:spcPts val="0"/>
              </a:spcAft>
              <a:buFont typeface="Arial"/>
              <a:buChar char="•"/>
              <a:defRPr/>
            </a:pPr>
            <a:r>
              <a:rPr lang="en-US" sz="2800" dirty="0" smtClean="0">
                <a:ea typeface="ＭＳ Ｐゴシック" pitchFamily="34" charset="-128"/>
              </a:rPr>
              <a:t>State holds broad powers to serve the public interest; decides what goods and services are produced and in what quantities</a:t>
            </a:r>
          </a:p>
          <a:p>
            <a:pPr fontAlgn="auto">
              <a:lnSpc>
                <a:spcPct val="90000"/>
              </a:lnSpc>
              <a:spcAft>
                <a:spcPts val="0"/>
              </a:spcAft>
              <a:buFont typeface="Arial"/>
              <a:buChar char="•"/>
              <a:defRPr/>
            </a:pPr>
            <a:r>
              <a:rPr lang="en-US" sz="2800" dirty="0" smtClean="0">
                <a:ea typeface="ＭＳ Ｐゴシック" pitchFamily="34" charset="-128"/>
              </a:rPr>
              <a:t>Consumers can spend only what is available</a:t>
            </a:r>
          </a:p>
          <a:p>
            <a:pPr fontAlgn="auto">
              <a:lnSpc>
                <a:spcPct val="90000"/>
              </a:lnSpc>
              <a:spcAft>
                <a:spcPts val="0"/>
              </a:spcAft>
              <a:buFont typeface="Arial"/>
              <a:buChar char="•"/>
              <a:defRPr/>
            </a:pPr>
            <a:r>
              <a:rPr lang="en-US" sz="2800" dirty="0" smtClean="0">
                <a:ea typeface="ＭＳ Ｐゴシック" pitchFamily="34" charset="-128"/>
              </a:rPr>
              <a:t>Government owns entire industries and controls distribution</a:t>
            </a:r>
          </a:p>
          <a:p>
            <a:pPr fontAlgn="auto">
              <a:lnSpc>
                <a:spcPct val="90000"/>
              </a:lnSpc>
              <a:spcAft>
                <a:spcPts val="0"/>
              </a:spcAft>
              <a:buFont typeface="Arial"/>
              <a:buChar char="•"/>
              <a:defRPr/>
            </a:pPr>
            <a:r>
              <a:rPr lang="en-US" sz="2800" dirty="0" smtClean="0">
                <a:ea typeface="ＭＳ Ｐゴシック" pitchFamily="34" charset="-128"/>
              </a:rPr>
              <a:t>Demand typically exceeds supply</a:t>
            </a:r>
          </a:p>
          <a:p>
            <a:pPr fontAlgn="auto">
              <a:lnSpc>
                <a:spcPct val="90000"/>
              </a:lnSpc>
              <a:spcAft>
                <a:spcPts val="0"/>
              </a:spcAft>
              <a:buFont typeface="Arial"/>
              <a:buChar char="•"/>
              <a:defRPr/>
            </a:pPr>
            <a:r>
              <a:rPr lang="en-US" sz="2800" dirty="0" smtClean="0">
                <a:ea typeface="ＭＳ Ｐゴシック" pitchFamily="34" charset="-128"/>
              </a:rPr>
              <a:t>Little reliance on product differentiation, advertising, pricing strategy</a:t>
            </a:r>
          </a:p>
          <a:p>
            <a:pPr fontAlgn="auto">
              <a:lnSpc>
                <a:spcPct val="90000"/>
              </a:lnSpc>
              <a:spcAft>
                <a:spcPts val="0"/>
              </a:spcAft>
              <a:buFont typeface="Arial"/>
              <a:buChar char="•"/>
              <a:defRPr/>
            </a:pPr>
            <a:r>
              <a:rPr lang="en-US" sz="2800" dirty="0" smtClean="0">
                <a:ea typeface="ＭＳ Ｐゴシック" pitchFamily="34" charset="-128"/>
              </a:rPr>
              <a:t>China, India, and the former USSR now moving towards some market allocation and private ownership</a:t>
            </a:r>
          </a:p>
          <a:p>
            <a:pPr fontAlgn="auto">
              <a:lnSpc>
                <a:spcPct val="90000"/>
              </a:lnSpc>
              <a:spcAft>
                <a:spcPts val="0"/>
              </a:spcAft>
              <a:buFont typeface="Arial"/>
              <a:buChar char="•"/>
              <a:defRPr/>
            </a:pPr>
            <a:endParaRPr lang="en-US" sz="2800" dirty="0" smtClean="0">
              <a:ea typeface="ＭＳ Ｐゴシック" pitchFamily="34" charset="-128"/>
            </a:endParaRPr>
          </a:p>
        </p:txBody>
      </p:sp>
      <p:sp>
        <p:nvSpPr>
          <p:cNvPr id="2" name="Footer Placeholder 1"/>
          <p:cNvSpPr>
            <a:spLocks noGrp="1"/>
          </p:cNvSpPr>
          <p:nvPr>
            <p:ph type="ftr" sz="quarter" idx="11"/>
          </p:nvPr>
        </p:nvSpPr>
        <p:spPr/>
        <p:txBody>
          <a:bodyPr/>
          <a:lstStyle/>
          <a:p>
            <a:r>
              <a:rPr lang="en-US" dirty="0" smtClean="0"/>
              <a:t>Copyright © 2017 Pearson Education, Ltd.</a:t>
            </a:r>
            <a:endParaRPr lang="en-US" dirty="0"/>
          </a:p>
        </p:txBody>
      </p:sp>
      <p:sp>
        <p:nvSpPr>
          <p:cNvPr id="3" name="Slide Number Placeholder 2"/>
          <p:cNvSpPr>
            <a:spLocks noGrp="1"/>
          </p:cNvSpPr>
          <p:nvPr>
            <p:ph type="sldNum" sz="quarter" idx="12"/>
          </p:nvPr>
        </p:nvSpPr>
        <p:spPr/>
        <p:txBody>
          <a:bodyPr/>
          <a:lstStyle/>
          <a:p>
            <a:r>
              <a:rPr lang="en-US" smtClean="0"/>
              <a:t>2-</a:t>
            </a:r>
            <a:fld id="{BA1B1854-2A96-441B-8E94-8B895DE28521}" type="slidenum">
              <a:rPr lang="en-US" smtClean="0"/>
              <a:pPr/>
              <a:t>12</a:t>
            </a:fld>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p:txBody>
          <a:bodyPr/>
          <a:lstStyle/>
          <a:p>
            <a:pPr fontAlgn="auto">
              <a:spcAft>
                <a:spcPts val="0"/>
              </a:spcAft>
              <a:defRPr/>
            </a:pPr>
            <a:r>
              <a:rPr lang="en-US" dirty="0" smtClean="0">
                <a:latin typeface="+mn-lt"/>
                <a:ea typeface="ＭＳ Ｐゴシック" pitchFamily="34" charset="-128"/>
              </a:rPr>
              <a:t>Centrally Planned Capitalism</a:t>
            </a:r>
          </a:p>
        </p:txBody>
      </p:sp>
      <p:sp>
        <p:nvSpPr>
          <p:cNvPr id="41987" name="Rectangle 3"/>
          <p:cNvSpPr>
            <a:spLocks noGrp="1" noChangeArrowheads="1"/>
          </p:cNvSpPr>
          <p:nvPr>
            <p:ph idx="1"/>
          </p:nvPr>
        </p:nvSpPr>
        <p:spPr/>
        <p:txBody>
          <a:bodyPr/>
          <a:lstStyle/>
          <a:p>
            <a:r>
              <a:rPr lang="en-US" dirty="0" smtClean="0">
                <a:ea typeface="ＭＳ Ｐゴシック" pitchFamily="34" charset="-128"/>
              </a:rPr>
              <a:t>Economic system in which command resource allocation is used extensively in an environment of private resource ownership</a:t>
            </a:r>
          </a:p>
          <a:p>
            <a:r>
              <a:rPr lang="en-US" dirty="0" smtClean="0">
                <a:ea typeface="ＭＳ Ｐゴシック" pitchFamily="34" charset="-128"/>
              </a:rPr>
              <a:t>Example:</a:t>
            </a:r>
          </a:p>
          <a:p>
            <a:pPr lvl="1"/>
            <a:r>
              <a:rPr lang="en-US" dirty="0" smtClean="0">
                <a:ea typeface="ＭＳ Ｐゴシック" pitchFamily="34" charset="-128"/>
              </a:rPr>
              <a:t>Swedish government controls 2/3s of all spending; a hybrid of CPS and capitalism (Market Socialism)</a:t>
            </a:r>
          </a:p>
          <a:p>
            <a:pPr lvl="1"/>
            <a:r>
              <a:rPr lang="en-US" dirty="0" smtClean="0">
                <a:ea typeface="ＭＳ Ｐゴシック" pitchFamily="34" charset="-128"/>
              </a:rPr>
              <a:t>Swedish government plans move towards privatization</a:t>
            </a:r>
          </a:p>
          <a:p>
            <a:pPr lvl="1">
              <a:buFont typeface="Arial" charset="0"/>
              <a:buNone/>
            </a:pPr>
            <a:endParaRPr lang="en-US" dirty="0" smtClean="0">
              <a:ea typeface="ＭＳ Ｐゴシック" pitchFamily="34" charset="-128"/>
            </a:endParaRPr>
          </a:p>
          <a:p>
            <a:pPr>
              <a:buFontTx/>
              <a:buNone/>
            </a:pPr>
            <a:endParaRPr lang="en-US" dirty="0" smtClean="0">
              <a:ea typeface="ＭＳ Ｐゴシック" pitchFamily="34" charset="-128"/>
            </a:endParaRPr>
          </a:p>
        </p:txBody>
      </p:sp>
      <p:sp>
        <p:nvSpPr>
          <p:cNvPr id="2" name="Footer Placeholder 1"/>
          <p:cNvSpPr>
            <a:spLocks noGrp="1"/>
          </p:cNvSpPr>
          <p:nvPr>
            <p:ph type="ftr" sz="quarter" idx="11"/>
          </p:nvPr>
        </p:nvSpPr>
        <p:spPr/>
        <p:txBody>
          <a:bodyPr/>
          <a:lstStyle/>
          <a:p>
            <a:r>
              <a:rPr lang="en-US" dirty="0" smtClean="0"/>
              <a:t>Copyright © 2017 Pearson Education, Ltd.</a:t>
            </a:r>
            <a:endParaRPr lang="en-US" dirty="0"/>
          </a:p>
        </p:txBody>
      </p:sp>
      <p:sp>
        <p:nvSpPr>
          <p:cNvPr id="3" name="Slide Number Placeholder 2"/>
          <p:cNvSpPr>
            <a:spLocks noGrp="1"/>
          </p:cNvSpPr>
          <p:nvPr>
            <p:ph type="sldNum" sz="quarter" idx="12"/>
          </p:nvPr>
        </p:nvSpPr>
        <p:spPr/>
        <p:txBody>
          <a:bodyPr/>
          <a:lstStyle/>
          <a:p>
            <a:r>
              <a:rPr lang="en-US" smtClean="0"/>
              <a:t>2-</a:t>
            </a:r>
            <a:fld id="{BA1B1854-2A96-441B-8E94-8B895DE28521}" type="slidenum">
              <a:rPr lang="en-US" smtClean="0"/>
              <a:pPr/>
              <a:t>13</a:t>
            </a:fld>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p:txBody>
          <a:bodyPr/>
          <a:lstStyle/>
          <a:p>
            <a:pPr fontAlgn="auto">
              <a:spcAft>
                <a:spcPts val="0"/>
              </a:spcAft>
              <a:defRPr/>
            </a:pPr>
            <a:r>
              <a:rPr lang="en-US" dirty="0" smtClean="0">
                <a:latin typeface="+mn-lt"/>
                <a:ea typeface="ＭＳ Ｐゴシック" pitchFamily="34" charset="-128"/>
              </a:rPr>
              <a:t>Economic Freedom</a:t>
            </a:r>
          </a:p>
        </p:txBody>
      </p:sp>
      <p:sp>
        <p:nvSpPr>
          <p:cNvPr id="44035" name="Rectangle 3"/>
          <p:cNvSpPr>
            <a:spLocks noGrp="1" noChangeArrowheads="1"/>
          </p:cNvSpPr>
          <p:nvPr>
            <p:ph idx="1"/>
          </p:nvPr>
        </p:nvSpPr>
        <p:spPr/>
        <p:txBody>
          <a:bodyPr/>
          <a:lstStyle/>
          <a:p>
            <a:pPr>
              <a:lnSpc>
                <a:spcPct val="90000"/>
              </a:lnSpc>
            </a:pPr>
            <a:r>
              <a:rPr lang="en-US" sz="2800" dirty="0" smtClean="0">
                <a:ea typeface="ＭＳ Ｐゴシック" pitchFamily="34" charset="-128"/>
              </a:rPr>
              <a:t>Rankings of economic freedom among countries</a:t>
            </a:r>
          </a:p>
          <a:p>
            <a:pPr lvl="1">
              <a:lnSpc>
                <a:spcPct val="90000"/>
              </a:lnSpc>
            </a:pPr>
            <a:r>
              <a:rPr lang="en-US" sz="2400" dirty="0" smtClean="0">
                <a:ea typeface="ＭＳ Ｐゴシック" pitchFamily="34" charset="-128"/>
              </a:rPr>
              <a:t>“free” “mostly free” “mostly unfree” “repressed”</a:t>
            </a:r>
          </a:p>
          <a:p>
            <a:pPr>
              <a:lnSpc>
                <a:spcPct val="90000"/>
              </a:lnSpc>
            </a:pPr>
            <a:r>
              <a:rPr lang="en-US" sz="2800" dirty="0" smtClean="0">
                <a:ea typeface="ＭＳ Ｐゴシック" pitchFamily="34" charset="-128"/>
              </a:rPr>
              <a:t>Variables considered include such things as:</a:t>
            </a:r>
          </a:p>
          <a:p>
            <a:pPr lvl="1">
              <a:lnSpc>
                <a:spcPct val="90000"/>
              </a:lnSpc>
            </a:pPr>
            <a:r>
              <a:rPr lang="en-US" sz="2400" dirty="0" smtClean="0">
                <a:ea typeface="ＭＳ Ｐゴシック" pitchFamily="34" charset="-128"/>
              </a:rPr>
              <a:t>Trade policy</a:t>
            </a:r>
          </a:p>
          <a:p>
            <a:pPr lvl="1">
              <a:lnSpc>
                <a:spcPct val="90000"/>
              </a:lnSpc>
            </a:pPr>
            <a:r>
              <a:rPr lang="en-US" sz="2400" dirty="0" smtClean="0">
                <a:ea typeface="ＭＳ Ｐゴシック" pitchFamily="34" charset="-128"/>
              </a:rPr>
              <a:t>Taxation policy</a:t>
            </a:r>
          </a:p>
          <a:p>
            <a:pPr lvl="1">
              <a:lnSpc>
                <a:spcPct val="90000"/>
              </a:lnSpc>
            </a:pPr>
            <a:r>
              <a:rPr lang="en-US" sz="2400" dirty="0" smtClean="0">
                <a:ea typeface="ＭＳ Ｐゴシック" pitchFamily="34" charset="-128"/>
              </a:rPr>
              <a:t>Capital flows and foreign investment</a:t>
            </a:r>
          </a:p>
          <a:p>
            <a:pPr lvl="1">
              <a:lnSpc>
                <a:spcPct val="90000"/>
              </a:lnSpc>
            </a:pPr>
            <a:r>
              <a:rPr lang="en-US" sz="2400" dirty="0" smtClean="0">
                <a:ea typeface="ＭＳ Ｐゴシック" pitchFamily="34" charset="-128"/>
              </a:rPr>
              <a:t>Banking policy</a:t>
            </a:r>
          </a:p>
          <a:p>
            <a:pPr lvl="1">
              <a:lnSpc>
                <a:spcPct val="90000"/>
              </a:lnSpc>
            </a:pPr>
            <a:r>
              <a:rPr lang="en-US" sz="2400" dirty="0" smtClean="0">
                <a:ea typeface="ＭＳ Ｐゴシック" pitchFamily="34" charset="-128"/>
              </a:rPr>
              <a:t>Wage and price controls</a:t>
            </a:r>
          </a:p>
          <a:p>
            <a:pPr lvl="1">
              <a:lnSpc>
                <a:spcPct val="90000"/>
              </a:lnSpc>
            </a:pPr>
            <a:r>
              <a:rPr lang="en-US" sz="2400" dirty="0" smtClean="0">
                <a:ea typeface="ＭＳ Ｐゴシック" pitchFamily="34" charset="-128"/>
              </a:rPr>
              <a:t>Property rights</a:t>
            </a:r>
          </a:p>
          <a:p>
            <a:pPr lvl="1">
              <a:lnSpc>
                <a:spcPct val="90000"/>
              </a:lnSpc>
            </a:pPr>
            <a:r>
              <a:rPr lang="en-US" sz="2400" dirty="0" smtClean="0">
                <a:ea typeface="ＭＳ Ｐゴシック" pitchFamily="34" charset="-128"/>
              </a:rPr>
              <a:t>Black market</a:t>
            </a:r>
          </a:p>
          <a:p>
            <a:pPr>
              <a:lnSpc>
                <a:spcPct val="90000"/>
              </a:lnSpc>
              <a:buFontTx/>
              <a:buNone/>
            </a:pPr>
            <a:endParaRPr lang="en-US" sz="2800" dirty="0" smtClean="0">
              <a:ea typeface="ＭＳ Ｐゴシック" pitchFamily="34" charset="-128"/>
            </a:endParaRPr>
          </a:p>
        </p:txBody>
      </p:sp>
      <p:sp>
        <p:nvSpPr>
          <p:cNvPr id="44036" name="Text Box 4"/>
          <p:cNvSpPr txBox="1">
            <a:spLocks noChangeArrowheads="1"/>
          </p:cNvSpPr>
          <p:nvPr/>
        </p:nvSpPr>
        <p:spPr bwMode="auto">
          <a:xfrm>
            <a:off x="6019800" y="4724400"/>
            <a:ext cx="2286000" cy="366713"/>
          </a:xfrm>
          <a:prstGeom prst="rect">
            <a:avLst/>
          </a:prstGeom>
          <a:noFill/>
          <a:ln w="9525">
            <a:noFill/>
            <a:miter lim="800000"/>
            <a:headEnd/>
            <a:tailEnd/>
          </a:ln>
        </p:spPr>
        <p:txBody>
          <a:bodyPr>
            <a:spAutoFit/>
          </a:bodyPr>
          <a:lstStyle/>
          <a:p>
            <a:pPr eaLnBrk="0" hangingPunct="0">
              <a:spcBef>
                <a:spcPct val="50000"/>
              </a:spcBef>
            </a:pPr>
            <a:endParaRPr lang="en-US" dirty="0">
              <a:latin typeface="Tahoma" pitchFamily="34" charset="0"/>
            </a:endParaRPr>
          </a:p>
        </p:txBody>
      </p:sp>
      <p:sp>
        <p:nvSpPr>
          <p:cNvPr id="2" name="Footer Placeholder 1"/>
          <p:cNvSpPr>
            <a:spLocks noGrp="1"/>
          </p:cNvSpPr>
          <p:nvPr>
            <p:ph type="ftr" sz="quarter" idx="11"/>
          </p:nvPr>
        </p:nvSpPr>
        <p:spPr/>
        <p:txBody>
          <a:bodyPr/>
          <a:lstStyle/>
          <a:p>
            <a:r>
              <a:rPr lang="en-US" dirty="0" smtClean="0"/>
              <a:t>Copyright © 2017 Pearson Education, Ltd.</a:t>
            </a:r>
            <a:endParaRPr lang="en-US" dirty="0"/>
          </a:p>
        </p:txBody>
      </p:sp>
      <p:sp>
        <p:nvSpPr>
          <p:cNvPr id="3" name="Slide Number Placeholder 2"/>
          <p:cNvSpPr>
            <a:spLocks noGrp="1"/>
          </p:cNvSpPr>
          <p:nvPr>
            <p:ph type="sldNum" sz="quarter" idx="12"/>
          </p:nvPr>
        </p:nvSpPr>
        <p:spPr/>
        <p:txBody>
          <a:bodyPr/>
          <a:lstStyle/>
          <a:p>
            <a:r>
              <a:rPr lang="en-US" smtClean="0"/>
              <a:t>2-</a:t>
            </a:r>
            <a:fld id="{BA1B1854-2A96-441B-8E94-8B895DE28521}" type="slidenum">
              <a:rPr lang="en-US" smtClean="0"/>
              <a:pPr/>
              <a:t>14</a:t>
            </a:fld>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p:txBody>
          <a:bodyPr>
            <a:normAutofit fontScale="90000"/>
          </a:bodyPr>
          <a:lstStyle/>
          <a:p>
            <a:pPr algn="ctr" fontAlgn="auto">
              <a:spcAft>
                <a:spcPts val="0"/>
              </a:spcAft>
              <a:defRPr/>
            </a:pPr>
            <a:r>
              <a:rPr lang="en-US" dirty="0" smtClean="0">
                <a:latin typeface="+mn-lt"/>
                <a:ea typeface="ＭＳ Ｐゴシック" pitchFamily="34" charset="-128"/>
              </a:rPr>
              <a:t>Economic Freedom—</a:t>
            </a:r>
            <a:br>
              <a:rPr lang="en-US" dirty="0" smtClean="0">
                <a:latin typeface="+mn-lt"/>
                <a:ea typeface="ＭＳ Ｐゴシック" pitchFamily="34" charset="-128"/>
              </a:rPr>
            </a:br>
            <a:r>
              <a:rPr lang="en-US" dirty="0" smtClean="0">
                <a:latin typeface="+mn-lt"/>
                <a:ea typeface="ＭＳ Ｐゴシック" pitchFamily="34" charset="-128"/>
              </a:rPr>
              <a:t>2015 Rankings</a:t>
            </a:r>
          </a:p>
        </p:txBody>
      </p:sp>
      <p:sp>
        <p:nvSpPr>
          <p:cNvPr id="46083" name="Rectangle 3"/>
          <p:cNvSpPr>
            <a:spLocks noGrp="1" noChangeArrowheads="1"/>
          </p:cNvSpPr>
          <p:nvPr>
            <p:ph sz="half" idx="1"/>
          </p:nvPr>
        </p:nvSpPr>
        <p:spPr>
          <a:xfrm>
            <a:off x="609600" y="1722438"/>
            <a:ext cx="4038600" cy="4525962"/>
          </a:xfrm>
        </p:spPr>
        <p:txBody>
          <a:bodyPr>
            <a:normAutofit lnSpcReduction="10000"/>
          </a:bodyPr>
          <a:lstStyle/>
          <a:p>
            <a:pPr marL="533400" indent="-533400">
              <a:buFontTx/>
              <a:buNone/>
            </a:pPr>
            <a:r>
              <a:rPr lang="en-US" sz="2400" b="1" dirty="0" smtClean="0">
                <a:ea typeface="ＭＳ Ｐゴシック" pitchFamily="34" charset="-128"/>
              </a:rPr>
              <a:t>Free</a:t>
            </a:r>
          </a:p>
          <a:p>
            <a:pPr marL="914400" lvl="1" indent="-457200">
              <a:buFontTx/>
              <a:buAutoNum type="arabicPeriod"/>
            </a:pPr>
            <a:r>
              <a:rPr lang="en-US" sz="2000" dirty="0" smtClean="0">
                <a:ea typeface="ＭＳ Ｐゴシック" pitchFamily="34" charset="-128"/>
              </a:rPr>
              <a:t>Hong Kong</a:t>
            </a:r>
          </a:p>
          <a:p>
            <a:pPr marL="914400" lvl="1" indent="-457200">
              <a:buFontTx/>
              <a:buAutoNum type="arabicPeriod"/>
            </a:pPr>
            <a:r>
              <a:rPr lang="en-US" sz="2000" dirty="0" smtClean="0">
                <a:ea typeface="ＭＳ Ｐゴシック" pitchFamily="34" charset="-128"/>
              </a:rPr>
              <a:t>Singapore</a:t>
            </a:r>
          </a:p>
          <a:p>
            <a:pPr marL="914400" lvl="1" indent="-457200">
              <a:buFontTx/>
              <a:buAutoNum type="arabicPeriod"/>
            </a:pPr>
            <a:r>
              <a:rPr lang="en-US" sz="2000" dirty="0" smtClean="0">
                <a:ea typeface="ＭＳ Ｐゴシック" pitchFamily="34" charset="-128"/>
              </a:rPr>
              <a:t>New Zealand </a:t>
            </a:r>
          </a:p>
          <a:p>
            <a:pPr marL="914400" lvl="1" indent="-457200">
              <a:buFontTx/>
              <a:buAutoNum type="arabicPeriod" startAt="4"/>
            </a:pPr>
            <a:r>
              <a:rPr lang="en-US" sz="2000" dirty="0" smtClean="0">
                <a:ea typeface="ＭＳ Ｐゴシック" pitchFamily="34" charset="-128"/>
              </a:rPr>
              <a:t>Australia</a:t>
            </a:r>
          </a:p>
          <a:p>
            <a:pPr marL="914400" lvl="1" indent="-457200">
              <a:buFontTx/>
              <a:buAutoNum type="arabicPeriod" startAt="4"/>
            </a:pPr>
            <a:r>
              <a:rPr lang="en-US" sz="2000" dirty="0" smtClean="0">
                <a:ea typeface="ＭＳ Ｐゴシック" pitchFamily="34" charset="-128"/>
              </a:rPr>
              <a:t>Switzerland</a:t>
            </a:r>
          </a:p>
          <a:p>
            <a:pPr marL="914400" lvl="1" indent="-457200">
              <a:buFontTx/>
              <a:buAutoNum type="arabicPeriod" startAt="4"/>
            </a:pPr>
            <a:r>
              <a:rPr lang="en-US" sz="2000" dirty="0" smtClean="0">
                <a:ea typeface="ＭＳ Ｐゴシック" pitchFamily="34" charset="-128"/>
              </a:rPr>
              <a:t>Canada</a:t>
            </a:r>
          </a:p>
          <a:p>
            <a:pPr marL="914400" lvl="1" indent="-457200">
              <a:buFontTx/>
              <a:buAutoNum type="arabicPeriod" startAt="7"/>
            </a:pPr>
            <a:r>
              <a:rPr lang="en-US" sz="2000" dirty="0" smtClean="0">
                <a:ea typeface="ＭＳ Ｐゴシック" pitchFamily="34" charset="-128"/>
              </a:rPr>
              <a:t>Chile</a:t>
            </a:r>
          </a:p>
          <a:p>
            <a:pPr marL="914400" lvl="1" indent="-457200">
              <a:buFontTx/>
              <a:buAutoNum type="arabicPeriod" startAt="7"/>
            </a:pPr>
            <a:r>
              <a:rPr lang="en-US" sz="2000" dirty="0" smtClean="0">
                <a:ea typeface="ＭＳ Ｐゴシック" pitchFamily="34" charset="-128"/>
              </a:rPr>
              <a:t>Estonia</a:t>
            </a:r>
          </a:p>
          <a:p>
            <a:pPr marL="914400" lvl="1" indent="-457200">
              <a:buFontTx/>
              <a:buAutoNum type="arabicPeriod" startAt="7"/>
            </a:pPr>
            <a:r>
              <a:rPr lang="en-US" sz="2000" dirty="0" smtClean="0">
                <a:ea typeface="ＭＳ Ｐゴシック" pitchFamily="34" charset="-128"/>
              </a:rPr>
              <a:t>Ireland</a:t>
            </a:r>
          </a:p>
          <a:p>
            <a:pPr marL="914400" lvl="1" indent="-457200">
              <a:buFontTx/>
              <a:buAutoNum type="arabicPeriod" startAt="7"/>
            </a:pPr>
            <a:r>
              <a:rPr lang="en-US" sz="2000" dirty="0" smtClean="0">
                <a:ea typeface="ＭＳ Ｐゴシック" pitchFamily="34" charset="-128"/>
              </a:rPr>
              <a:t>Mauritius</a:t>
            </a:r>
          </a:p>
          <a:p>
            <a:pPr marL="914400" lvl="1" indent="-457200">
              <a:buFontTx/>
              <a:buAutoNum type="arabicPeriod" startAt="7"/>
            </a:pPr>
            <a:r>
              <a:rPr lang="en-US" sz="2000" dirty="0" smtClean="0">
                <a:ea typeface="ＭＳ Ｐゴシック" pitchFamily="34" charset="-128"/>
              </a:rPr>
              <a:t>Denmark</a:t>
            </a:r>
          </a:p>
          <a:p>
            <a:pPr marL="914400" lvl="1" indent="-457200">
              <a:buFontTx/>
              <a:buAutoNum type="arabicPeriod" startAt="7"/>
            </a:pPr>
            <a:r>
              <a:rPr lang="en-US" sz="2000" dirty="0" smtClean="0">
                <a:ea typeface="ＭＳ Ｐゴシック" pitchFamily="34" charset="-128"/>
              </a:rPr>
              <a:t>United States</a:t>
            </a:r>
          </a:p>
          <a:p>
            <a:pPr marL="914400" lvl="1" indent="-457200">
              <a:buFontTx/>
              <a:buAutoNum type="arabicPeriod" startAt="7"/>
            </a:pPr>
            <a:endParaRPr lang="en-US" sz="2000" dirty="0" smtClean="0">
              <a:ea typeface="ＭＳ Ｐゴシック" pitchFamily="34" charset="-128"/>
            </a:endParaRPr>
          </a:p>
          <a:p>
            <a:pPr marL="914400" lvl="1" indent="-457200">
              <a:buFontTx/>
              <a:buNone/>
            </a:pPr>
            <a:endParaRPr lang="en-US" sz="2000" dirty="0" smtClean="0">
              <a:ea typeface="ＭＳ Ｐゴシック" pitchFamily="34" charset="-128"/>
            </a:endParaRPr>
          </a:p>
          <a:p>
            <a:pPr marL="914400" lvl="1" indent="-457200">
              <a:buFontTx/>
              <a:buNone/>
            </a:pPr>
            <a:endParaRPr lang="en-US" sz="2000" dirty="0" smtClean="0">
              <a:ea typeface="ＭＳ Ｐゴシック" pitchFamily="34" charset="-128"/>
            </a:endParaRPr>
          </a:p>
          <a:p>
            <a:pPr marL="914400" lvl="1" indent="-457200">
              <a:buFontTx/>
              <a:buNone/>
            </a:pPr>
            <a:endParaRPr lang="en-US" sz="2000" dirty="0" smtClean="0">
              <a:ea typeface="ＭＳ Ｐゴシック" pitchFamily="34" charset="-128"/>
            </a:endParaRPr>
          </a:p>
          <a:p>
            <a:pPr marL="914400" lvl="1" indent="-457200">
              <a:buFontTx/>
              <a:buNone/>
            </a:pPr>
            <a:endParaRPr lang="en-US" sz="2000" dirty="0" smtClean="0">
              <a:ea typeface="ＭＳ Ｐゴシック" pitchFamily="34" charset="-128"/>
            </a:endParaRPr>
          </a:p>
        </p:txBody>
      </p:sp>
      <p:sp>
        <p:nvSpPr>
          <p:cNvPr id="46084" name="Rectangle 4"/>
          <p:cNvSpPr>
            <a:spLocks noGrp="1" noChangeArrowheads="1"/>
          </p:cNvSpPr>
          <p:nvPr>
            <p:ph sz="half" idx="2"/>
          </p:nvPr>
        </p:nvSpPr>
        <p:spPr>
          <a:xfrm>
            <a:off x="4191000" y="1778000"/>
            <a:ext cx="4495800" cy="4114800"/>
          </a:xfrm>
        </p:spPr>
        <p:txBody>
          <a:bodyPr>
            <a:normAutofit lnSpcReduction="10000"/>
          </a:bodyPr>
          <a:lstStyle/>
          <a:p>
            <a:pPr marL="533400" indent="-533400">
              <a:lnSpc>
                <a:spcPct val="90000"/>
              </a:lnSpc>
              <a:buFontTx/>
              <a:buNone/>
            </a:pPr>
            <a:r>
              <a:rPr lang="en-US" sz="2400" b="1" dirty="0" smtClean="0">
                <a:ea typeface="ＭＳ Ｐゴシック" pitchFamily="34" charset="-128"/>
              </a:rPr>
              <a:t>Repressed</a:t>
            </a:r>
          </a:p>
          <a:p>
            <a:pPr marL="914400" lvl="1" indent="-457200">
              <a:lnSpc>
                <a:spcPct val="90000"/>
              </a:lnSpc>
              <a:buFontTx/>
              <a:buAutoNum type="arabicPeriod" startAt="169"/>
            </a:pPr>
            <a:endParaRPr lang="en-US" sz="2000" dirty="0" smtClean="0">
              <a:ea typeface="ＭＳ Ｐゴシック" pitchFamily="34" charset="-128"/>
            </a:endParaRPr>
          </a:p>
          <a:p>
            <a:pPr marL="914400" lvl="1" indent="-457200">
              <a:lnSpc>
                <a:spcPct val="90000"/>
              </a:lnSpc>
              <a:buFontTx/>
              <a:buAutoNum type="arabicPeriod" startAt="169"/>
            </a:pPr>
            <a:r>
              <a:rPr lang="en-US" sz="2000" dirty="0" smtClean="0">
                <a:ea typeface="ＭＳ Ｐゴシック" pitchFamily="34" charset="-128"/>
              </a:rPr>
              <a:t>  Argentina </a:t>
            </a:r>
          </a:p>
          <a:p>
            <a:pPr marL="914400" lvl="1" indent="-457200">
              <a:lnSpc>
                <a:spcPct val="90000"/>
              </a:lnSpc>
              <a:buFontTx/>
              <a:buAutoNum type="arabicPeriod" startAt="169"/>
            </a:pPr>
            <a:r>
              <a:rPr lang="en-US" sz="2000" dirty="0" smtClean="0">
                <a:ea typeface="ＭＳ Ｐゴシック" pitchFamily="34" charset="-128"/>
              </a:rPr>
              <a:t>  Republic of Congo</a:t>
            </a:r>
          </a:p>
          <a:p>
            <a:pPr marL="914400" lvl="1" indent="-457200">
              <a:lnSpc>
                <a:spcPct val="90000"/>
              </a:lnSpc>
              <a:buFontTx/>
              <a:buAutoNum type="arabicPeriod" startAt="169"/>
            </a:pPr>
            <a:r>
              <a:rPr lang="en-US" sz="2000" dirty="0" smtClean="0">
                <a:ea typeface="ＭＳ Ｐゴシック" pitchFamily="34" charset="-128"/>
              </a:rPr>
              <a:t>  Iran</a:t>
            </a:r>
          </a:p>
          <a:p>
            <a:pPr marL="914400" lvl="1" indent="-457200">
              <a:lnSpc>
                <a:spcPct val="90000"/>
              </a:lnSpc>
              <a:buFontTx/>
              <a:buAutoNum type="arabicPeriod" startAt="169"/>
            </a:pPr>
            <a:r>
              <a:rPr lang="en-US" sz="2000" dirty="0" smtClean="0">
                <a:ea typeface="ＭＳ Ｐゴシック" pitchFamily="34" charset="-128"/>
              </a:rPr>
              <a:t>  Turkmenistan</a:t>
            </a:r>
          </a:p>
          <a:p>
            <a:pPr marL="914400" lvl="1" indent="-457200">
              <a:lnSpc>
                <a:spcPct val="90000"/>
              </a:lnSpc>
              <a:buFontTx/>
              <a:buAutoNum type="arabicPeriod" startAt="169"/>
            </a:pPr>
            <a:r>
              <a:rPr lang="en-US" sz="2000" dirty="0" smtClean="0">
                <a:ea typeface="ＭＳ Ｐゴシック" pitchFamily="34" charset="-128"/>
              </a:rPr>
              <a:t>  Equatorial Guinea</a:t>
            </a:r>
          </a:p>
          <a:p>
            <a:pPr marL="914400" lvl="1" indent="-457200">
              <a:lnSpc>
                <a:spcPct val="90000"/>
              </a:lnSpc>
              <a:buFontTx/>
              <a:buAutoNum type="arabicPeriod" startAt="169"/>
            </a:pPr>
            <a:r>
              <a:rPr lang="en-US" sz="2000" dirty="0" smtClean="0">
                <a:ea typeface="ＭＳ Ｐゴシック" pitchFamily="34" charset="-128"/>
              </a:rPr>
              <a:t>  Eritrea</a:t>
            </a:r>
          </a:p>
          <a:p>
            <a:pPr marL="914400" lvl="1" indent="-457200">
              <a:lnSpc>
                <a:spcPct val="90000"/>
              </a:lnSpc>
              <a:buFontTx/>
              <a:buAutoNum type="arabicPeriod" startAt="169"/>
            </a:pPr>
            <a:r>
              <a:rPr lang="en-US" sz="2000" dirty="0" smtClean="0">
                <a:ea typeface="ＭＳ Ｐゴシック" pitchFamily="34" charset="-128"/>
              </a:rPr>
              <a:t>  Zimbabwe</a:t>
            </a:r>
          </a:p>
          <a:p>
            <a:pPr marL="914400" lvl="1" indent="-457200">
              <a:lnSpc>
                <a:spcPct val="90000"/>
              </a:lnSpc>
              <a:buFontTx/>
              <a:buAutoNum type="arabicPeriod" startAt="169"/>
            </a:pPr>
            <a:r>
              <a:rPr lang="en-US" sz="2000" dirty="0" smtClean="0">
                <a:ea typeface="ＭＳ Ｐゴシック" pitchFamily="34" charset="-128"/>
              </a:rPr>
              <a:t>  Venezuela</a:t>
            </a:r>
          </a:p>
          <a:p>
            <a:pPr marL="914400" lvl="1" indent="-457200">
              <a:lnSpc>
                <a:spcPct val="90000"/>
              </a:lnSpc>
              <a:buFontTx/>
              <a:buAutoNum type="arabicPeriod" startAt="169"/>
            </a:pPr>
            <a:r>
              <a:rPr lang="en-US" sz="2000" dirty="0" smtClean="0">
                <a:ea typeface="ＭＳ Ｐゴシック" pitchFamily="34" charset="-128"/>
              </a:rPr>
              <a:t>  Cuba</a:t>
            </a:r>
          </a:p>
          <a:p>
            <a:pPr marL="914400" lvl="1" indent="-457200">
              <a:lnSpc>
                <a:spcPct val="90000"/>
              </a:lnSpc>
              <a:buFontTx/>
              <a:buAutoNum type="arabicPeriod" startAt="169"/>
            </a:pPr>
            <a:r>
              <a:rPr lang="en-US" sz="2000" dirty="0" smtClean="0">
                <a:ea typeface="ＭＳ Ｐゴシック" pitchFamily="34" charset="-128"/>
              </a:rPr>
              <a:t>  North Korea</a:t>
            </a:r>
          </a:p>
          <a:p>
            <a:pPr marL="914400" lvl="1" indent="-457200">
              <a:lnSpc>
                <a:spcPct val="90000"/>
              </a:lnSpc>
              <a:buFontTx/>
              <a:buAutoNum type="arabicPeriod" startAt="169"/>
            </a:pPr>
            <a:endParaRPr lang="en-US" sz="2000" dirty="0" smtClean="0">
              <a:ea typeface="ＭＳ Ｐゴシック" pitchFamily="34" charset="-128"/>
            </a:endParaRPr>
          </a:p>
        </p:txBody>
      </p:sp>
      <p:sp>
        <p:nvSpPr>
          <p:cNvPr id="46085" name="Text Box 5"/>
          <p:cNvSpPr txBox="1">
            <a:spLocks noChangeArrowheads="1"/>
          </p:cNvSpPr>
          <p:nvPr/>
        </p:nvSpPr>
        <p:spPr bwMode="auto">
          <a:xfrm>
            <a:off x="952500" y="6087843"/>
            <a:ext cx="7277100" cy="646331"/>
          </a:xfrm>
          <a:prstGeom prst="rect">
            <a:avLst/>
          </a:prstGeom>
          <a:noFill/>
          <a:ln w="9525">
            <a:noFill/>
            <a:miter lim="800000"/>
            <a:headEnd/>
            <a:tailEnd/>
          </a:ln>
        </p:spPr>
        <p:txBody>
          <a:bodyPr wrap="square">
            <a:spAutoFit/>
          </a:bodyPr>
          <a:lstStyle/>
          <a:p>
            <a:pPr>
              <a:spcBef>
                <a:spcPct val="50000"/>
              </a:spcBef>
            </a:pPr>
            <a:r>
              <a:rPr lang="en-US" dirty="0"/>
              <a:t>Not ranked: Afghanistan, Iraq, </a:t>
            </a:r>
            <a:r>
              <a:rPr lang="en-US" dirty="0" smtClean="0"/>
              <a:t>Kosovo, Libya, Liechtenstein, Somalia, Sudan, Syria</a:t>
            </a:r>
            <a:endParaRPr lang="en-US" dirty="0"/>
          </a:p>
        </p:txBody>
      </p:sp>
      <p:sp>
        <p:nvSpPr>
          <p:cNvPr id="2" name="Footer Placeholder 1"/>
          <p:cNvSpPr>
            <a:spLocks noGrp="1"/>
          </p:cNvSpPr>
          <p:nvPr>
            <p:ph type="ftr" sz="quarter" idx="11"/>
          </p:nvPr>
        </p:nvSpPr>
        <p:spPr/>
        <p:txBody>
          <a:bodyPr/>
          <a:lstStyle/>
          <a:p>
            <a:r>
              <a:rPr lang="en-US" dirty="0" smtClean="0"/>
              <a:t>Copyright © 2017 Pearson Education, Ltd.</a:t>
            </a:r>
            <a:endParaRPr lang="en-US" dirty="0"/>
          </a:p>
        </p:txBody>
      </p:sp>
      <p:sp>
        <p:nvSpPr>
          <p:cNvPr id="3" name="Slide Number Placeholder 2"/>
          <p:cNvSpPr>
            <a:spLocks noGrp="1"/>
          </p:cNvSpPr>
          <p:nvPr>
            <p:ph type="sldNum" sz="quarter" idx="12"/>
          </p:nvPr>
        </p:nvSpPr>
        <p:spPr/>
        <p:txBody>
          <a:bodyPr/>
          <a:lstStyle/>
          <a:p>
            <a:r>
              <a:rPr lang="en-US" dirty="0" smtClean="0"/>
              <a:t>2-</a:t>
            </a:r>
            <a:fld id="{BA1B1854-2A96-441B-8E94-8B895DE28521}" type="slidenum">
              <a:rPr lang="en-US" smtClean="0"/>
              <a:pPr/>
              <a:t>15</a:t>
            </a:fld>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p:txBody>
          <a:bodyPr>
            <a:normAutofit/>
          </a:bodyPr>
          <a:lstStyle/>
          <a:p>
            <a:pPr fontAlgn="auto">
              <a:spcAft>
                <a:spcPts val="0"/>
              </a:spcAft>
              <a:defRPr/>
            </a:pPr>
            <a:r>
              <a:rPr lang="en-US" dirty="0" smtClean="0">
                <a:latin typeface="+mn-lt"/>
                <a:ea typeface="ＭＳ Ｐゴシック" pitchFamily="34" charset="-128"/>
              </a:rPr>
              <a:t>Stages of Market Development</a:t>
            </a:r>
          </a:p>
        </p:txBody>
      </p:sp>
      <p:sp>
        <p:nvSpPr>
          <p:cNvPr id="48131" name="Rectangle 3"/>
          <p:cNvSpPr>
            <a:spLocks noGrp="1" noChangeArrowheads="1"/>
          </p:cNvSpPr>
          <p:nvPr>
            <p:ph idx="1"/>
          </p:nvPr>
        </p:nvSpPr>
        <p:spPr/>
        <p:txBody>
          <a:bodyPr/>
          <a:lstStyle/>
          <a:p>
            <a:r>
              <a:rPr lang="en-US" sz="2800" dirty="0" smtClean="0">
                <a:ea typeface="ＭＳ Ｐゴシック" pitchFamily="34" charset="-128"/>
              </a:rPr>
              <a:t>The World Bank has defined four categories of development using Gross National Income (GNI) as a base</a:t>
            </a:r>
          </a:p>
          <a:p>
            <a:r>
              <a:rPr lang="en-US" sz="2800" b="1" dirty="0" smtClean="0">
                <a:ea typeface="ＭＳ Ｐゴシック" pitchFamily="34" charset="-128"/>
              </a:rPr>
              <a:t>BEMs</a:t>
            </a:r>
            <a:r>
              <a:rPr lang="en-US" sz="2800" dirty="0" smtClean="0">
                <a:ea typeface="ＭＳ Ｐゴシック" pitchFamily="34" charset="-128"/>
              </a:rPr>
              <a:t>, identified 10 years ago, were countries in Central Europe, Latin America, and Asia that were to have rapid economic growth</a:t>
            </a:r>
          </a:p>
          <a:p>
            <a:r>
              <a:rPr lang="en-US" sz="2800" dirty="0" smtClean="0">
                <a:ea typeface="ＭＳ Ｐゴシック" pitchFamily="34" charset="-128"/>
              </a:rPr>
              <a:t>Today, the focus is on </a:t>
            </a:r>
            <a:r>
              <a:rPr lang="en-US" sz="2800" b="1" dirty="0" smtClean="0">
                <a:ea typeface="ＭＳ Ｐゴシック" pitchFamily="34" charset="-128"/>
              </a:rPr>
              <a:t>BRICS: </a:t>
            </a:r>
            <a:r>
              <a:rPr lang="en-US" sz="2800" dirty="0" smtClean="0">
                <a:ea typeface="ＭＳ Ｐゴシック" pitchFamily="34" charset="-128"/>
              </a:rPr>
              <a:t>Brazil, Russia, India, China and South Africa</a:t>
            </a:r>
            <a:endParaRPr lang="en-US" sz="2800" b="1" dirty="0" smtClean="0">
              <a:ea typeface="ＭＳ Ｐゴシック" pitchFamily="34" charset="-128"/>
            </a:endParaRPr>
          </a:p>
          <a:p>
            <a:endParaRPr lang="en-US" sz="2800" b="1" dirty="0" smtClean="0">
              <a:ea typeface="ＭＳ Ｐゴシック" pitchFamily="34" charset="-128"/>
            </a:endParaRPr>
          </a:p>
        </p:txBody>
      </p:sp>
      <p:sp>
        <p:nvSpPr>
          <p:cNvPr id="2" name="Footer Placeholder 1"/>
          <p:cNvSpPr>
            <a:spLocks noGrp="1"/>
          </p:cNvSpPr>
          <p:nvPr>
            <p:ph type="ftr" sz="quarter" idx="11"/>
          </p:nvPr>
        </p:nvSpPr>
        <p:spPr/>
        <p:txBody>
          <a:bodyPr/>
          <a:lstStyle/>
          <a:p>
            <a:r>
              <a:rPr lang="en-US" dirty="0" smtClean="0"/>
              <a:t>Copyright © 2017 Pearson Education, Ltd.</a:t>
            </a:r>
            <a:endParaRPr lang="en-US" dirty="0"/>
          </a:p>
        </p:txBody>
      </p:sp>
      <p:sp>
        <p:nvSpPr>
          <p:cNvPr id="3" name="Slide Number Placeholder 2"/>
          <p:cNvSpPr>
            <a:spLocks noGrp="1"/>
          </p:cNvSpPr>
          <p:nvPr>
            <p:ph type="sldNum" sz="quarter" idx="12"/>
          </p:nvPr>
        </p:nvSpPr>
        <p:spPr/>
        <p:txBody>
          <a:bodyPr/>
          <a:lstStyle/>
          <a:p>
            <a:r>
              <a:rPr lang="en-US" smtClean="0"/>
              <a:t>2-</a:t>
            </a:r>
            <a:fld id="{BA1B1854-2A96-441B-8E94-8B895DE28521}" type="slidenum">
              <a:rPr lang="en-US" smtClean="0"/>
              <a:pPr/>
              <a:t>16</a:t>
            </a:fld>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a:xfrm>
            <a:off x="749300" y="511175"/>
            <a:ext cx="7772400" cy="1143000"/>
          </a:xfrm>
        </p:spPr>
        <p:txBody>
          <a:bodyPr/>
          <a:lstStyle/>
          <a:p>
            <a:pPr fontAlgn="auto">
              <a:spcAft>
                <a:spcPts val="0"/>
              </a:spcAft>
              <a:defRPr/>
            </a:pPr>
            <a:r>
              <a:rPr lang="en-US" dirty="0" smtClean="0">
                <a:latin typeface="+mn-lt"/>
                <a:ea typeface="ＭＳ Ｐゴシック" pitchFamily="34" charset="-128"/>
              </a:rPr>
              <a:t>Low-Income Countries</a:t>
            </a:r>
          </a:p>
        </p:txBody>
      </p:sp>
      <p:sp>
        <p:nvSpPr>
          <p:cNvPr id="16388" name="Rectangle 3"/>
          <p:cNvSpPr>
            <a:spLocks noGrp="1" noChangeArrowheads="1"/>
          </p:cNvSpPr>
          <p:nvPr>
            <p:ph idx="1"/>
          </p:nvPr>
        </p:nvSpPr>
        <p:spPr>
          <a:xfrm>
            <a:off x="381000" y="1447800"/>
            <a:ext cx="8763000" cy="4908550"/>
          </a:xfrm>
        </p:spPr>
        <p:txBody>
          <a:bodyPr rtlCol="0">
            <a:normAutofit/>
          </a:bodyPr>
          <a:lstStyle/>
          <a:p>
            <a:pPr fontAlgn="auto">
              <a:lnSpc>
                <a:spcPct val="90000"/>
              </a:lnSpc>
              <a:spcAft>
                <a:spcPts val="0"/>
              </a:spcAft>
              <a:buFont typeface="Arial"/>
              <a:buChar char="•"/>
              <a:defRPr/>
            </a:pPr>
            <a:r>
              <a:rPr lang="en-US" sz="3600" dirty="0" smtClean="0">
                <a:ea typeface="ＭＳ Ｐゴシック" pitchFamily="34" charset="-128"/>
              </a:rPr>
              <a:t>GNI per capita of </a:t>
            </a:r>
            <a:r>
              <a:rPr lang="en-US" sz="4000" dirty="0" smtClean="0">
                <a:ea typeface="ＭＳ Ｐゴシック" pitchFamily="34" charset="-128"/>
              </a:rPr>
              <a:t>$</a:t>
            </a:r>
            <a:r>
              <a:rPr lang="en-US" sz="3600" dirty="0" smtClean="0">
                <a:ea typeface="ＭＳ Ｐゴシック" pitchFamily="34" charset="-128"/>
              </a:rPr>
              <a:t>1,045 or less</a:t>
            </a:r>
          </a:p>
          <a:p>
            <a:pPr fontAlgn="auto">
              <a:lnSpc>
                <a:spcPct val="90000"/>
              </a:lnSpc>
              <a:spcAft>
                <a:spcPts val="0"/>
              </a:spcAft>
              <a:buFont typeface="Arial"/>
              <a:buChar char="•"/>
              <a:defRPr/>
            </a:pPr>
            <a:r>
              <a:rPr lang="en-US" sz="3600" dirty="0" smtClean="0">
                <a:ea typeface="ＭＳ Ｐゴシック" pitchFamily="34" charset="-128"/>
              </a:rPr>
              <a:t>Characteristics</a:t>
            </a:r>
          </a:p>
          <a:p>
            <a:pPr lvl="1" fontAlgn="auto">
              <a:lnSpc>
                <a:spcPct val="90000"/>
              </a:lnSpc>
              <a:spcAft>
                <a:spcPts val="0"/>
              </a:spcAft>
              <a:buFont typeface="Arial"/>
              <a:buChar char="–"/>
              <a:defRPr/>
            </a:pPr>
            <a:r>
              <a:rPr lang="en-US" dirty="0" smtClean="0">
                <a:ea typeface="ＭＳ Ｐゴシック" pitchFamily="34" charset="-128"/>
              </a:rPr>
              <a:t>Limited industrialization</a:t>
            </a:r>
          </a:p>
          <a:p>
            <a:pPr lvl="1" fontAlgn="auto">
              <a:lnSpc>
                <a:spcPct val="90000"/>
              </a:lnSpc>
              <a:spcAft>
                <a:spcPts val="0"/>
              </a:spcAft>
              <a:buFont typeface="Arial"/>
              <a:buChar char="–"/>
              <a:defRPr/>
            </a:pPr>
            <a:r>
              <a:rPr lang="en-US" dirty="0" smtClean="0">
                <a:ea typeface="ＭＳ Ｐゴシック" pitchFamily="34" charset="-128"/>
              </a:rPr>
              <a:t>High percentage of population in farming</a:t>
            </a:r>
          </a:p>
          <a:p>
            <a:pPr lvl="1" fontAlgn="auto">
              <a:lnSpc>
                <a:spcPct val="90000"/>
              </a:lnSpc>
              <a:spcAft>
                <a:spcPts val="0"/>
              </a:spcAft>
              <a:buFont typeface="Arial"/>
              <a:buChar char="–"/>
              <a:defRPr/>
            </a:pPr>
            <a:r>
              <a:rPr lang="en-US" dirty="0" smtClean="0">
                <a:ea typeface="ＭＳ Ｐゴシック" pitchFamily="34" charset="-128"/>
              </a:rPr>
              <a:t>High birth rates</a:t>
            </a:r>
          </a:p>
          <a:p>
            <a:pPr lvl="1" fontAlgn="auto">
              <a:lnSpc>
                <a:spcPct val="90000"/>
              </a:lnSpc>
              <a:spcAft>
                <a:spcPts val="0"/>
              </a:spcAft>
              <a:buFont typeface="Arial"/>
              <a:buChar char="–"/>
              <a:defRPr/>
            </a:pPr>
            <a:r>
              <a:rPr lang="en-US" dirty="0" smtClean="0">
                <a:ea typeface="ＭＳ Ｐゴシック" pitchFamily="34" charset="-128"/>
              </a:rPr>
              <a:t>Low literacy rates</a:t>
            </a:r>
          </a:p>
          <a:p>
            <a:pPr lvl="1" fontAlgn="auto">
              <a:lnSpc>
                <a:spcPct val="90000"/>
              </a:lnSpc>
              <a:spcAft>
                <a:spcPts val="0"/>
              </a:spcAft>
              <a:buFont typeface="Arial"/>
              <a:buChar char="–"/>
              <a:defRPr/>
            </a:pPr>
            <a:r>
              <a:rPr lang="en-US" dirty="0" smtClean="0">
                <a:ea typeface="ＭＳ Ｐゴシック" pitchFamily="34" charset="-128"/>
              </a:rPr>
              <a:t>Heavy reliance on foreign aid</a:t>
            </a:r>
          </a:p>
          <a:p>
            <a:pPr lvl="1" fontAlgn="auto">
              <a:lnSpc>
                <a:spcPct val="90000"/>
              </a:lnSpc>
              <a:spcAft>
                <a:spcPts val="0"/>
              </a:spcAft>
              <a:buFont typeface="Arial"/>
              <a:buChar char="–"/>
              <a:defRPr/>
            </a:pPr>
            <a:r>
              <a:rPr lang="en-US" dirty="0" smtClean="0">
                <a:ea typeface="ＭＳ Ｐゴシック" pitchFamily="34" charset="-128"/>
              </a:rPr>
              <a:t>Political instability and unrest</a:t>
            </a:r>
          </a:p>
          <a:p>
            <a:pPr lvl="1" fontAlgn="auto">
              <a:lnSpc>
                <a:spcPct val="90000"/>
              </a:lnSpc>
              <a:spcAft>
                <a:spcPts val="0"/>
              </a:spcAft>
              <a:buFont typeface="Arial"/>
              <a:buChar char="–"/>
              <a:defRPr/>
            </a:pPr>
            <a:r>
              <a:rPr lang="en-US" dirty="0" smtClean="0">
                <a:ea typeface="ＭＳ Ｐゴシック" pitchFamily="34" charset="-128"/>
              </a:rPr>
              <a:t>Concentrated in Sub-Saharan Africa</a:t>
            </a:r>
          </a:p>
          <a:p>
            <a:pPr fontAlgn="auto">
              <a:lnSpc>
                <a:spcPct val="90000"/>
              </a:lnSpc>
              <a:spcAft>
                <a:spcPts val="0"/>
              </a:spcAft>
              <a:buFont typeface="Arial"/>
              <a:buChar char="•"/>
              <a:defRPr/>
            </a:pPr>
            <a:endParaRPr lang="en-US" sz="2800" dirty="0" smtClean="0">
              <a:ea typeface="ＭＳ Ｐゴシック" pitchFamily="34" charset="-128"/>
            </a:endParaRPr>
          </a:p>
        </p:txBody>
      </p:sp>
      <p:sp>
        <p:nvSpPr>
          <p:cNvPr id="50180" name="Text Box 5"/>
          <p:cNvSpPr txBox="1">
            <a:spLocks noChangeArrowheads="1"/>
          </p:cNvSpPr>
          <p:nvPr/>
        </p:nvSpPr>
        <p:spPr bwMode="auto">
          <a:xfrm>
            <a:off x="228600" y="6127750"/>
            <a:ext cx="1981200" cy="457200"/>
          </a:xfrm>
          <a:prstGeom prst="rect">
            <a:avLst/>
          </a:prstGeom>
          <a:noFill/>
          <a:ln w="9525">
            <a:noFill/>
            <a:miter lim="800000"/>
            <a:headEnd/>
            <a:tailEnd/>
          </a:ln>
        </p:spPr>
        <p:txBody>
          <a:bodyPr>
            <a:spAutoFit/>
          </a:bodyPr>
          <a:lstStyle/>
          <a:p>
            <a:endParaRPr lang="en-US" dirty="0">
              <a:latin typeface="Calibri" pitchFamily="34" charset="0"/>
            </a:endParaRPr>
          </a:p>
        </p:txBody>
      </p:sp>
      <p:sp>
        <p:nvSpPr>
          <p:cNvPr id="2" name="Footer Placeholder 1"/>
          <p:cNvSpPr>
            <a:spLocks noGrp="1"/>
          </p:cNvSpPr>
          <p:nvPr>
            <p:ph type="ftr" sz="quarter" idx="11"/>
          </p:nvPr>
        </p:nvSpPr>
        <p:spPr/>
        <p:txBody>
          <a:bodyPr/>
          <a:lstStyle/>
          <a:p>
            <a:r>
              <a:rPr lang="en-US" dirty="0" smtClean="0"/>
              <a:t>Copyright © 2017 Pearson Education, Ltd.</a:t>
            </a:r>
            <a:endParaRPr lang="en-US" dirty="0"/>
          </a:p>
        </p:txBody>
      </p:sp>
      <p:sp>
        <p:nvSpPr>
          <p:cNvPr id="3" name="Slide Number Placeholder 2"/>
          <p:cNvSpPr>
            <a:spLocks noGrp="1"/>
          </p:cNvSpPr>
          <p:nvPr>
            <p:ph type="sldNum" sz="quarter" idx="12"/>
          </p:nvPr>
        </p:nvSpPr>
        <p:spPr/>
        <p:txBody>
          <a:bodyPr/>
          <a:lstStyle/>
          <a:p>
            <a:r>
              <a:rPr lang="en-US" smtClean="0"/>
              <a:t>2-</a:t>
            </a:r>
            <a:fld id="{BA1B1854-2A96-441B-8E94-8B895DE28521}" type="slidenum">
              <a:rPr lang="en-US" smtClean="0"/>
              <a:pPr/>
              <a:t>17</a:t>
            </a:fld>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p:txBody>
          <a:bodyPr>
            <a:normAutofit/>
          </a:bodyPr>
          <a:lstStyle/>
          <a:p>
            <a:pPr fontAlgn="auto">
              <a:spcAft>
                <a:spcPts val="0"/>
              </a:spcAft>
              <a:defRPr/>
            </a:pPr>
            <a:r>
              <a:rPr lang="en-US" dirty="0" smtClean="0">
                <a:latin typeface="+mn-lt"/>
                <a:ea typeface="ＭＳ Ｐゴシック" pitchFamily="34" charset="-128"/>
              </a:rPr>
              <a:t>Lower-Middle-Income Countries</a:t>
            </a:r>
          </a:p>
        </p:txBody>
      </p:sp>
      <p:sp>
        <p:nvSpPr>
          <p:cNvPr id="17412" name="Rectangle 3"/>
          <p:cNvSpPr>
            <a:spLocks noGrp="1" noChangeArrowheads="1"/>
          </p:cNvSpPr>
          <p:nvPr>
            <p:ph idx="1"/>
          </p:nvPr>
        </p:nvSpPr>
        <p:spPr>
          <a:xfrm>
            <a:off x="457200" y="1600200"/>
            <a:ext cx="7823200" cy="4525963"/>
          </a:xfrm>
        </p:spPr>
        <p:txBody>
          <a:bodyPr rtlCol="0">
            <a:normAutofit lnSpcReduction="10000"/>
          </a:bodyPr>
          <a:lstStyle/>
          <a:p>
            <a:pPr fontAlgn="auto">
              <a:spcAft>
                <a:spcPts val="0"/>
              </a:spcAft>
              <a:buFont typeface="Arial"/>
              <a:buChar char="•"/>
              <a:defRPr/>
            </a:pPr>
            <a:r>
              <a:rPr lang="en-US" dirty="0" smtClean="0">
                <a:ea typeface="ＭＳ Ｐゴシック" pitchFamily="34" charset="-128"/>
              </a:rPr>
              <a:t>GNI per capita: $1,046 to $4,125</a:t>
            </a:r>
          </a:p>
          <a:p>
            <a:pPr fontAlgn="auto">
              <a:spcAft>
                <a:spcPts val="0"/>
              </a:spcAft>
              <a:buFont typeface="Arial"/>
              <a:buChar char="•"/>
              <a:defRPr/>
            </a:pPr>
            <a:r>
              <a:rPr lang="en-US" dirty="0" smtClean="0">
                <a:ea typeface="ＭＳ Ｐゴシック" pitchFamily="34" charset="-128"/>
              </a:rPr>
              <a:t>Characteristics</a:t>
            </a:r>
          </a:p>
          <a:p>
            <a:pPr lvl="1" fontAlgn="auto">
              <a:spcAft>
                <a:spcPts val="0"/>
              </a:spcAft>
              <a:buFont typeface="Arial"/>
              <a:buChar char="–"/>
              <a:defRPr/>
            </a:pPr>
            <a:r>
              <a:rPr lang="en-US" dirty="0" smtClean="0">
                <a:ea typeface="ＭＳ Ｐゴシック" pitchFamily="34" charset="-128"/>
              </a:rPr>
              <a:t>Rapidly expanding consumer markets</a:t>
            </a:r>
          </a:p>
          <a:p>
            <a:pPr lvl="1" fontAlgn="auto">
              <a:spcAft>
                <a:spcPts val="0"/>
              </a:spcAft>
              <a:buFont typeface="Arial"/>
              <a:buChar char="–"/>
              <a:defRPr/>
            </a:pPr>
            <a:r>
              <a:rPr lang="en-US" dirty="0" smtClean="0">
                <a:ea typeface="ＭＳ Ｐゴシック" pitchFamily="34" charset="-128"/>
              </a:rPr>
              <a:t>Cheap  motivated labor</a:t>
            </a:r>
          </a:p>
          <a:p>
            <a:pPr lvl="1" fontAlgn="auto">
              <a:spcAft>
                <a:spcPts val="0"/>
              </a:spcAft>
              <a:buFont typeface="Arial"/>
              <a:buChar char="–"/>
              <a:defRPr/>
            </a:pPr>
            <a:r>
              <a:rPr lang="en-US" dirty="0" smtClean="0">
                <a:ea typeface="ＭＳ Ｐゴシック" pitchFamily="34" charset="-128"/>
              </a:rPr>
              <a:t>Mature, standardized, labor-intensive industries like footwear, textiles and toys</a:t>
            </a:r>
          </a:p>
          <a:p>
            <a:pPr>
              <a:defRPr/>
            </a:pPr>
            <a:r>
              <a:rPr lang="en-US" dirty="0" smtClean="0">
                <a:ea typeface="ＭＳ Ｐゴシック" pitchFamily="34" charset="-128"/>
              </a:rPr>
              <a:t>50 bottom-ranked countries are LDCs—least developed countries</a:t>
            </a:r>
          </a:p>
          <a:p>
            <a:pPr>
              <a:buFont typeface="Arial"/>
              <a:buChar char="•"/>
              <a:defRPr/>
            </a:pPr>
            <a:r>
              <a:rPr lang="en-US" dirty="0" smtClean="0">
                <a:ea typeface="ＭＳ Ｐゴシック" pitchFamily="34" charset="-128"/>
              </a:rPr>
              <a:t>India is the only BRIC nation </a:t>
            </a:r>
          </a:p>
          <a:p>
            <a:pPr lvl="1" fontAlgn="auto">
              <a:spcAft>
                <a:spcPts val="0"/>
              </a:spcAft>
              <a:buFontTx/>
              <a:buNone/>
              <a:defRPr/>
            </a:pPr>
            <a:endParaRPr lang="en-US" dirty="0" smtClean="0">
              <a:ea typeface="ＭＳ Ｐゴシック" pitchFamily="34" charset="-128"/>
            </a:endParaRPr>
          </a:p>
        </p:txBody>
      </p:sp>
      <p:sp>
        <p:nvSpPr>
          <p:cNvPr id="2" name="Footer Placeholder 1"/>
          <p:cNvSpPr>
            <a:spLocks noGrp="1"/>
          </p:cNvSpPr>
          <p:nvPr>
            <p:ph type="ftr" sz="quarter" idx="11"/>
          </p:nvPr>
        </p:nvSpPr>
        <p:spPr/>
        <p:txBody>
          <a:bodyPr/>
          <a:lstStyle/>
          <a:p>
            <a:r>
              <a:rPr lang="en-US" dirty="0" smtClean="0"/>
              <a:t>Copyright © 2017 Pearson Education, Ltd.</a:t>
            </a:r>
            <a:endParaRPr lang="en-US" dirty="0"/>
          </a:p>
        </p:txBody>
      </p:sp>
      <p:sp>
        <p:nvSpPr>
          <p:cNvPr id="3" name="Slide Number Placeholder 2"/>
          <p:cNvSpPr>
            <a:spLocks noGrp="1"/>
          </p:cNvSpPr>
          <p:nvPr>
            <p:ph type="sldNum" sz="quarter" idx="12"/>
          </p:nvPr>
        </p:nvSpPr>
        <p:spPr/>
        <p:txBody>
          <a:bodyPr/>
          <a:lstStyle/>
          <a:p>
            <a:r>
              <a:rPr lang="en-US" smtClean="0"/>
              <a:t>2-</a:t>
            </a:r>
            <a:fld id="{BA1B1854-2A96-441B-8E94-8B895DE28521}" type="slidenum">
              <a:rPr lang="en-US" smtClean="0"/>
              <a:pPr/>
              <a:t>18</a:t>
            </a:fld>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a:xfrm>
            <a:off x="1231900" y="573209"/>
            <a:ext cx="7772400" cy="685800"/>
          </a:xfrm>
        </p:spPr>
        <p:txBody>
          <a:bodyPr>
            <a:normAutofit fontScale="90000"/>
          </a:bodyPr>
          <a:lstStyle/>
          <a:p>
            <a:pPr fontAlgn="auto">
              <a:spcAft>
                <a:spcPts val="0"/>
              </a:spcAft>
              <a:defRPr/>
            </a:pPr>
            <a:r>
              <a:rPr lang="en-US" dirty="0" smtClean="0">
                <a:latin typeface="+mn-lt"/>
                <a:ea typeface="ＭＳ Ｐゴシック" pitchFamily="34" charset="-128"/>
              </a:rPr>
              <a:t>Upper-Middle-Income Countries</a:t>
            </a:r>
          </a:p>
        </p:txBody>
      </p:sp>
      <p:sp>
        <p:nvSpPr>
          <p:cNvPr id="18436" name="Rectangle 3"/>
          <p:cNvSpPr>
            <a:spLocks noGrp="1" noChangeArrowheads="1"/>
          </p:cNvSpPr>
          <p:nvPr>
            <p:ph idx="1"/>
          </p:nvPr>
        </p:nvSpPr>
        <p:spPr>
          <a:xfrm>
            <a:off x="533400" y="5245100"/>
            <a:ext cx="8610600" cy="1111250"/>
          </a:xfrm>
        </p:spPr>
        <p:txBody>
          <a:bodyPr rtlCol="0">
            <a:normAutofit fontScale="85000" lnSpcReduction="20000"/>
          </a:bodyPr>
          <a:lstStyle/>
          <a:p>
            <a:pPr fontAlgn="auto">
              <a:lnSpc>
                <a:spcPct val="90000"/>
              </a:lnSpc>
              <a:spcAft>
                <a:spcPts val="0"/>
              </a:spcAft>
              <a:buFont typeface="Arial"/>
              <a:buChar char="•"/>
              <a:defRPr/>
            </a:pPr>
            <a:r>
              <a:rPr lang="en-US" sz="2800" dirty="0" smtClean="0">
                <a:ea typeface="ＭＳ Ｐゴシック" pitchFamily="34" charset="-128"/>
              </a:rPr>
              <a:t>Also called industrializing or developing economies</a:t>
            </a:r>
          </a:p>
          <a:p>
            <a:pPr>
              <a:lnSpc>
                <a:spcPct val="90000"/>
              </a:lnSpc>
              <a:buFont typeface="Arial"/>
              <a:buChar char="•"/>
              <a:defRPr/>
            </a:pPr>
            <a:r>
              <a:rPr lang="en-US" sz="2800" dirty="0" smtClean="0">
                <a:ea typeface="ＭＳ Ｐゴシック" pitchFamily="34" charset="-128"/>
              </a:rPr>
              <a:t>BRICS: Brazil, China, South Africa</a:t>
            </a:r>
          </a:p>
          <a:p>
            <a:pPr>
              <a:lnSpc>
                <a:spcPct val="90000"/>
              </a:lnSpc>
              <a:buFont typeface="Arial"/>
              <a:buChar char="•"/>
              <a:defRPr/>
            </a:pPr>
            <a:r>
              <a:rPr lang="en-US" sz="2800" dirty="0" smtClean="0">
                <a:ea typeface="ＭＳ Ｐゴシック" pitchFamily="34" charset="-128"/>
              </a:rPr>
              <a:t>Other countries: Malaysia, Chile, Venezuela, Mexico</a:t>
            </a:r>
          </a:p>
          <a:p>
            <a:pPr fontAlgn="auto">
              <a:lnSpc>
                <a:spcPct val="90000"/>
              </a:lnSpc>
              <a:spcAft>
                <a:spcPts val="0"/>
              </a:spcAft>
              <a:buFont typeface="Arial"/>
              <a:buChar char="•"/>
              <a:defRPr/>
            </a:pPr>
            <a:endParaRPr lang="en-US" sz="2800" dirty="0" smtClean="0">
              <a:ea typeface="ＭＳ Ｐゴシック" pitchFamily="34" charset="-128"/>
            </a:endParaRPr>
          </a:p>
        </p:txBody>
      </p:sp>
      <p:sp>
        <p:nvSpPr>
          <p:cNvPr id="54276" name="TextBox 4"/>
          <p:cNvSpPr txBox="1">
            <a:spLocks noChangeArrowheads="1"/>
          </p:cNvSpPr>
          <p:nvPr/>
        </p:nvSpPr>
        <p:spPr bwMode="auto">
          <a:xfrm>
            <a:off x="4470400" y="1320800"/>
            <a:ext cx="4533900" cy="4191917"/>
          </a:xfrm>
          <a:prstGeom prst="rect">
            <a:avLst/>
          </a:prstGeom>
          <a:noFill/>
          <a:ln w="9525">
            <a:noFill/>
            <a:miter lim="800000"/>
            <a:headEnd/>
            <a:tailEnd/>
          </a:ln>
        </p:spPr>
        <p:txBody>
          <a:bodyPr>
            <a:spAutoFit/>
          </a:bodyPr>
          <a:lstStyle/>
          <a:p>
            <a:pPr>
              <a:lnSpc>
                <a:spcPct val="90000"/>
              </a:lnSpc>
            </a:pPr>
            <a:r>
              <a:rPr lang="en-US" sz="2800" dirty="0">
                <a:latin typeface="Calibri" pitchFamily="34" charset="0"/>
                <a:ea typeface="ＭＳ Ｐゴシック" pitchFamily="34" charset="-128"/>
              </a:rPr>
              <a:t>GNP per capita: </a:t>
            </a:r>
            <a:r>
              <a:rPr lang="en-US" sz="2800" dirty="0" smtClean="0">
                <a:latin typeface="Calibri" pitchFamily="34" charset="0"/>
                <a:ea typeface="ＭＳ Ｐゴシック" pitchFamily="34" charset="-128"/>
              </a:rPr>
              <a:t>$4,126 </a:t>
            </a:r>
            <a:r>
              <a:rPr lang="en-US" sz="2800" dirty="0">
                <a:latin typeface="Calibri" pitchFamily="34" charset="0"/>
                <a:ea typeface="ＭＳ Ｐゴシック" pitchFamily="34" charset="-128"/>
              </a:rPr>
              <a:t>to $</a:t>
            </a:r>
            <a:r>
              <a:rPr lang="en-US" sz="2800" dirty="0" smtClean="0">
                <a:latin typeface="Calibri" pitchFamily="34" charset="0"/>
                <a:ea typeface="ＭＳ Ｐゴシック" pitchFamily="34" charset="-128"/>
              </a:rPr>
              <a:t>12,745</a:t>
            </a:r>
            <a:endParaRPr lang="en-US" sz="2800" dirty="0">
              <a:latin typeface="Calibri" pitchFamily="34" charset="0"/>
              <a:ea typeface="ＭＳ Ｐゴシック" pitchFamily="34" charset="-128"/>
            </a:endParaRPr>
          </a:p>
          <a:p>
            <a:pPr>
              <a:lnSpc>
                <a:spcPct val="90000"/>
              </a:lnSpc>
            </a:pPr>
            <a:r>
              <a:rPr lang="en-US" sz="2800" dirty="0">
                <a:latin typeface="Calibri" pitchFamily="34" charset="0"/>
                <a:ea typeface="ＭＳ Ｐゴシック" pitchFamily="34" charset="-128"/>
              </a:rPr>
              <a:t>Characteristics:</a:t>
            </a:r>
          </a:p>
          <a:p>
            <a:pPr lvl="1">
              <a:lnSpc>
                <a:spcPct val="90000"/>
              </a:lnSpc>
              <a:buFont typeface="Arial" pitchFamily="34" charset="0"/>
              <a:buChar char="•"/>
            </a:pPr>
            <a:r>
              <a:rPr lang="en-US" sz="2400" dirty="0">
                <a:latin typeface="Calibri" pitchFamily="34" charset="0"/>
                <a:ea typeface="ＭＳ Ｐゴシック" pitchFamily="34" charset="-128"/>
              </a:rPr>
              <a:t>Rapidly industrializing, less agricultural employment</a:t>
            </a:r>
          </a:p>
          <a:p>
            <a:pPr lvl="1">
              <a:lnSpc>
                <a:spcPct val="90000"/>
              </a:lnSpc>
              <a:buFont typeface="Arial" pitchFamily="34" charset="0"/>
              <a:buChar char="•"/>
            </a:pPr>
            <a:r>
              <a:rPr lang="en-US" sz="2400" dirty="0">
                <a:latin typeface="Calibri" pitchFamily="34" charset="0"/>
                <a:ea typeface="ＭＳ Ｐゴシック" pitchFamily="34" charset="-128"/>
              </a:rPr>
              <a:t>Increasing urbanization</a:t>
            </a:r>
          </a:p>
          <a:p>
            <a:pPr lvl="1">
              <a:lnSpc>
                <a:spcPct val="90000"/>
              </a:lnSpc>
              <a:buFont typeface="Arial" pitchFamily="34" charset="0"/>
              <a:buChar char="•"/>
            </a:pPr>
            <a:r>
              <a:rPr lang="en-US" sz="2400" dirty="0">
                <a:latin typeface="Calibri" pitchFamily="34" charset="0"/>
                <a:ea typeface="ＭＳ Ｐゴシック" pitchFamily="34" charset="-128"/>
              </a:rPr>
              <a:t>Rising wages</a:t>
            </a:r>
          </a:p>
          <a:p>
            <a:pPr lvl="1">
              <a:lnSpc>
                <a:spcPct val="90000"/>
              </a:lnSpc>
              <a:buFont typeface="Arial" pitchFamily="34" charset="0"/>
              <a:buChar char="•"/>
            </a:pPr>
            <a:r>
              <a:rPr lang="en-US" sz="2400" dirty="0">
                <a:latin typeface="Calibri" pitchFamily="34" charset="0"/>
                <a:ea typeface="ＭＳ Ｐゴシック" pitchFamily="34" charset="-128"/>
              </a:rPr>
              <a:t>High literacy rates and advanced education</a:t>
            </a:r>
          </a:p>
          <a:p>
            <a:pPr lvl="1">
              <a:lnSpc>
                <a:spcPct val="90000"/>
              </a:lnSpc>
              <a:buFont typeface="Arial" pitchFamily="34" charset="0"/>
              <a:buChar char="•"/>
            </a:pPr>
            <a:r>
              <a:rPr lang="en-US" sz="2400" dirty="0">
                <a:latin typeface="Calibri" pitchFamily="34" charset="0"/>
                <a:ea typeface="ＭＳ Ｐゴシック" pitchFamily="34" charset="-128"/>
              </a:rPr>
              <a:t>Lower wage costs than advanced countries</a:t>
            </a:r>
          </a:p>
          <a:p>
            <a:endParaRPr lang="en-US" dirty="0">
              <a:latin typeface="Calibri" pitchFamily="34" charset="0"/>
            </a:endParaRPr>
          </a:p>
        </p:txBody>
      </p:sp>
      <p:pic>
        <p:nvPicPr>
          <p:cNvPr id="1026"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90680" y="1320800"/>
            <a:ext cx="4063820" cy="271228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 name="TextBox 1"/>
          <p:cNvSpPr txBox="1"/>
          <p:nvPr/>
        </p:nvSpPr>
        <p:spPr>
          <a:xfrm>
            <a:off x="190681" y="4156670"/>
            <a:ext cx="3695520" cy="923330"/>
          </a:xfrm>
          <a:prstGeom prst="rect">
            <a:avLst/>
          </a:prstGeom>
          <a:noFill/>
          <a:ln w="6350">
            <a:solidFill>
              <a:schemeClr val="tx1"/>
            </a:solidFill>
          </a:ln>
        </p:spPr>
        <p:txBody>
          <a:bodyPr wrap="square" rtlCol="0">
            <a:spAutoFit/>
          </a:bodyPr>
          <a:lstStyle/>
          <a:p>
            <a:r>
              <a:rPr lang="en-US" dirty="0" smtClean="0"/>
              <a:t>Venezuelans have to cope with a shortage of goods as oil prices have dropped.</a:t>
            </a:r>
            <a:endParaRPr lang="en-US" dirty="0"/>
          </a:p>
        </p:txBody>
      </p:sp>
      <p:sp>
        <p:nvSpPr>
          <p:cNvPr id="3" name="Footer Placeholder 2"/>
          <p:cNvSpPr>
            <a:spLocks noGrp="1"/>
          </p:cNvSpPr>
          <p:nvPr>
            <p:ph type="ftr" sz="quarter" idx="11"/>
          </p:nvPr>
        </p:nvSpPr>
        <p:spPr/>
        <p:txBody>
          <a:bodyPr/>
          <a:lstStyle/>
          <a:p>
            <a:r>
              <a:rPr lang="en-US" dirty="0" smtClean="0"/>
              <a:t>Copyright © 2017 Pearson Education, Ltd.</a:t>
            </a:r>
            <a:endParaRPr lang="en-US" dirty="0"/>
          </a:p>
        </p:txBody>
      </p:sp>
      <p:sp>
        <p:nvSpPr>
          <p:cNvPr id="4" name="Slide Number Placeholder 3"/>
          <p:cNvSpPr>
            <a:spLocks noGrp="1"/>
          </p:cNvSpPr>
          <p:nvPr>
            <p:ph type="sldNum" sz="quarter" idx="12"/>
          </p:nvPr>
        </p:nvSpPr>
        <p:spPr/>
        <p:txBody>
          <a:bodyPr/>
          <a:lstStyle/>
          <a:p>
            <a:r>
              <a:rPr lang="en-US" smtClean="0"/>
              <a:t>2-</a:t>
            </a:r>
            <a:fld id="{BA1B1854-2A96-441B-8E94-8B895DE28521}" type="slidenum">
              <a:rPr lang="en-US" smtClean="0"/>
              <a:pPr/>
              <a:t>19</a:t>
            </a:fld>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p:txBody>
          <a:bodyPr/>
          <a:lstStyle/>
          <a:p>
            <a:pPr fontAlgn="auto">
              <a:spcAft>
                <a:spcPts val="0"/>
              </a:spcAft>
              <a:defRPr/>
            </a:pPr>
            <a:r>
              <a:rPr lang="en-US" dirty="0" smtClean="0">
                <a:latin typeface="+mn-lt"/>
                <a:ea typeface="ＭＳ Ｐゴシック" pitchFamily="34" charset="-128"/>
              </a:rPr>
              <a:t>Learning Objectives</a:t>
            </a:r>
          </a:p>
        </p:txBody>
      </p:sp>
      <p:sp>
        <p:nvSpPr>
          <p:cNvPr id="27651" name="Rectangle 3"/>
          <p:cNvSpPr>
            <a:spLocks noGrp="1" noChangeArrowheads="1"/>
          </p:cNvSpPr>
          <p:nvPr>
            <p:ph idx="1"/>
          </p:nvPr>
        </p:nvSpPr>
        <p:spPr>
          <a:xfrm>
            <a:off x="558800" y="1739900"/>
            <a:ext cx="8128000" cy="4432300"/>
          </a:xfrm>
        </p:spPr>
        <p:txBody>
          <a:bodyPr>
            <a:normAutofit fontScale="85000" lnSpcReduction="10000"/>
          </a:bodyPr>
          <a:lstStyle/>
          <a:p>
            <a:pPr marL="971550" lvl="1" indent="-514350">
              <a:buFont typeface="+mj-lt"/>
              <a:buAutoNum type="arabicPeriod"/>
            </a:pPr>
            <a:r>
              <a:rPr lang="en-US" dirty="0" smtClean="0">
                <a:ea typeface="ＭＳ Ｐゴシック" pitchFamily="34" charset="-128"/>
              </a:rPr>
              <a:t>Identify and briefly explain major changes in the world economy over the last 100 years</a:t>
            </a:r>
          </a:p>
          <a:p>
            <a:pPr marL="971550" lvl="1" indent="-514350">
              <a:buFont typeface="+mj-lt"/>
              <a:buAutoNum type="arabicPeriod"/>
            </a:pPr>
            <a:r>
              <a:rPr lang="en-US" dirty="0" smtClean="0">
                <a:ea typeface="ＭＳ Ｐゴシック" pitchFamily="34" charset="-128"/>
              </a:rPr>
              <a:t>Compare and contrast types of economic systems that are found in the different regions of the world</a:t>
            </a:r>
          </a:p>
          <a:p>
            <a:pPr marL="971550" lvl="1" indent="-514350">
              <a:buFont typeface="+mj-lt"/>
              <a:buAutoNum type="arabicPeriod"/>
            </a:pPr>
            <a:r>
              <a:rPr lang="en-US" dirty="0" smtClean="0">
                <a:ea typeface="ＭＳ Ｐゴシック" pitchFamily="34" charset="-128"/>
              </a:rPr>
              <a:t>Explain the stages of economic development used by the World Bank and identify the key emerging country markets at each stage of development</a:t>
            </a:r>
          </a:p>
          <a:p>
            <a:pPr marL="971550" lvl="1" indent="-514350">
              <a:buFont typeface="+mj-lt"/>
              <a:buAutoNum type="arabicPeriod"/>
            </a:pPr>
            <a:r>
              <a:rPr lang="en-US" dirty="0" smtClean="0">
                <a:ea typeface="ＭＳ Ｐゴシック" pitchFamily="34" charset="-128"/>
              </a:rPr>
              <a:t>Discuss the significance balance of payments for the world’s major economies</a:t>
            </a:r>
          </a:p>
          <a:p>
            <a:pPr marL="971550" lvl="1" indent="-514350">
              <a:buFont typeface="+mj-lt"/>
              <a:buAutoNum type="arabicPeriod"/>
            </a:pPr>
            <a:r>
              <a:rPr lang="en-US" dirty="0" smtClean="0">
                <a:ea typeface="ＭＳ Ｐゴシック" pitchFamily="34" charset="-128"/>
              </a:rPr>
              <a:t>Identify the countries that are leading exporters</a:t>
            </a:r>
          </a:p>
          <a:p>
            <a:pPr marL="971550" lvl="1" indent="-514350">
              <a:buFont typeface="+mj-lt"/>
              <a:buAutoNum type="arabicPeriod"/>
            </a:pPr>
            <a:r>
              <a:rPr lang="en-US" dirty="0" smtClean="0">
                <a:ea typeface="ＭＳ Ｐゴシック" pitchFamily="34" charset="-128"/>
              </a:rPr>
              <a:t>Briefly explain how exchange rates impact a company’s opportunities in different parts around the world</a:t>
            </a:r>
          </a:p>
        </p:txBody>
      </p:sp>
      <p:sp>
        <p:nvSpPr>
          <p:cNvPr id="2" name="Footer Placeholder 1"/>
          <p:cNvSpPr>
            <a:spLocks noGrp="1"/>
          </p:cNvSpPr>
          <p:nvPr>
            <p:ph type="ftr" sz="quarter" idx="11"/>
          </p:nvPr>
        </p:nvSpPr>
        <p:spPr/>
        <p:txBody>
          <a:bodyPr/>
          <a:lstStyle/>
          <a:p>
            <a:r>
              <a:rPr lang="en-US" dirty="0" smtClean="0"/>
              <a:t>Copyright © 2017 Pearson Education, Ltd.</a:t>
            </a:r>
            <a:endParaRPr lang="en-US" dirty="0"/>
          </a:p>
        </p:txBody>
      </p:sp>
      <p:sp>
        <p:nvSpPr>
          <p:cNvPr id="3" name="Slide Number Placeholder 2"/>
          <p:cNvSpPr>
            <a:spLocks noGrp="1"/>
          </p:cNvSpPr>
          <p:nvPr>
            <p:ph type="sldNum" sz="quarter" idx="12"/>
          </p:nvPr>
        </p:nvSpPr>
        <p:spPr/>
        <p:txBody>
          <a:bodyPr/>
          <a:lstStyle/>
          <a:p>
            <a:r>
              <a:rPr lang="en-US" smtClean="0"/>
              <a:t>2-</a:t>
            </a:r>
            <a:fld id="{BA1B1854-2A96-441B-8E94-8B895DE28521}" type="slidenum">
              <a:rPr lang="en-US" smtClean="0"/>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300" y="838200"/>
            <a:ext cx="7937500" cy="1143000"/>
          </a:xfrm>
        </p:spPr>
        <p:txBody>
          <a:bodyPr>
            <a:noAutofit/>
          </a:bodyPr>
          <a:lstStyle/>
          <a:p>
            <a:r>
              <a:rPr lang="en-US" sz="3600" dirty="0" smtClean="0"/>
              <a:t>Newly Industrializing Economies (NIEs)</a:t>
            </a:r>
            <a:endParaRPr lang="en-US" sz="3600" dirty="0"/>
          </a:p>
        </p:txBody>
      </p:sp>
      <p:sp>
        <p:nvSpPr>
          <p:cNvPr id="3" name="Content Placeholder 2"/>
          <p:cNvSpPr>
            <a:spLocks noGrp="1"/>
          </p:cNvSpPr>
          <p:nvPr>
            <p:ph idx="1"/>
          </p:nvPr>
        </p:nvSpPr>
        <p:spPr>
          <a:xfrm>
            <a:off x="368300" y="1993900"/>
            <a:ext cx="8229600" cy="4525963"/>
          </a:xfrm>
        </p:spPr>
        <p:txBody>
          <a:bodyPr>
            <a:normAutofit fontScale="92500"/>
          </a:bodyPr>
          <a:lstStyle/>
          <a:p>
            <a:r>
              <a:rPr lang="en-US" dirty="0" smtClean="0"/>
              <a:t>Lower-middle and upper income economies with the highest sustained rates of economic growth</a:t>
            </a:r>
          </a:p>
          <a:p>
            <a:pPr lvl="1"/>
            <a:r>
              <a:rPr lang="en-US" dirty="0" smtClean="0"/>
              <a:t>Greater industrial output that developing economies</a:t>
            </a:r>
          </a:p>
          <a:p>
            <a:pPr lvl="1"/>
            <a:r>
              <a:rPr lang="en-US" dirty="0" smtClean="0"/>
              <a:t>Exports of manufactured and refined products</a:t>
            </a:r>
          </a:p>
          <a:p>
            <a:pPr lvl="1"/>
            <a:r>
              <a:rPr lang="en-US" dirty="0" smtClean="0"/>
              <a:t>Next -11 (N-11) a new country grouping identified by Goldman Sachs</a:t>
            </a:r>
          </a:p>
          <a:p>
            <a:pPr lvl="2"/>
            <a:r>
              <a:rPr lang="en-US" dirty="0" smtClean="0"/>
              <a:t>NIEs include Egypt, Indonesia, the Philippines, (lower-middle income) Mexico, and Turkey  (upper-middle income)</a:t>
            </a:r>
          </a:p>
          <a:p>
            <a:pPr lvl="2">
              <a:buNone/>
            </a:pPr>
            <a:endParaRPr lang="en-US" dirty="0"/>
          </a:p>
        </p:txBody>
      </p:sp>
      <p:sp>
        <p:nvSpPr>
          <p:cNvPr id="5" name="Footer Placeholder 4"/>
          <p:cNvSpPr>
            <a:spLocks noGrp="1"/>
          </p:cNvSpPr>
          <p:nvPr>
            <p:ph type="ftr" sz="quarter" idx="11"/>
          </p:nvPr>
        </p:nvSpPr>
        <p:spPr/>
        <p:txBody>
          <a:bodyPr/>
          <a:lstStyle/>
          <a:p>
            <a:r>
              <a:rPr lang="en-US" dirty="0" smtClean="0"/>
              <a:t>Copyright © 2017 Pearson Education, Ltd.</a:t>
            </a:r>
            <a:endParaRPr lang="en-US" dirty="0"/>
          </a:p>
        </p:txBody>
      </p:sp>
      <p:sp>
        <p:nvSpPr>
          <p:cNvPr id="6" name="Slide Number Placeholder 5"/>
          <p:cNvSpPr>
            <a:spLocks noGrp="1"/>
          </p:cNvSpPr>
          <p:nvPr>
            <p:ph type="sldNum" sz="quarter" idx="12"/>
          </p:nvPr>
        </p:nvSpPr>
        <p:spPr/>
        <p:txBody>
          <a:bodyPr/>
          <a:lstStyle/>
          <a:p>
            <a:r>
              <a:rPr lang="en-US" smtClean="0"/>
              <a:t>2-</a:t>
            </a:r>
            <a:fld id="{BA1B1854-2A96-441B-8E94-8B895DE28521}" type="slidenum">
              <a:rPr lang="en-US" smtClean="0"/>
              <a:pPr/>
              <a:t>20</a:t>
            </a:fld>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p:txBody>
          <a:bodyPr>
            <a:normAutofit/>
          </a:bodyPr>
          <a:lstStyle/>
          <a:p>
            <a:pPr fontAlgn="auto">
              <a:spcAft>
                <a:spcPts val="0"/>
              </a:spcAft>
              <a:defRPr/>
            </a:pPr>
            <a:r>
              <a:rPr lang="en-US" sz="4000" dirty="0" smtClean="0">
                <a:latin typeface="+mn-lt"/>
                <a:ea typeface="ＭＳ Ｐゴシック" pitchFamily="34" charset="-128"/>
              </a:rPr>
              <a:t>Mistaken Assumptions about LDCs</a:t>
            </a:r>
          </a:p>
        </p:txBody>
      </p:sp>
      <p:sp>
        <p:nvSpPr>
          <p:cNvPr id="58371" name="Rectangle 3"/>
          <p:cNvSpPr>
            <a:spLocks noGrp="1" noChangeArrowheads="1"/>
          </p:cNvSpPr>
          <p:nvPr>
            <p:ph idx="1"/>
          </p:nvPr>
        </p:nvSpPr>
        <p:spPr>
          <a:xfrm>
            <a:off x="685800" y="1828800"/>
            <a:ext cx="7772400" cy="4419600"/>
          </a:xfrm>
        </p:spPr>
        <p:txBody>
          <a:bodyPr/>
          <a:lstStyle/>
          <a:p>
            <a:pPr marL="609600" indent="-609600">
              <a:lnSpc>
                <a:spcPct val="80000"/>
              </a:lnSpc>
              <a:buFontTx/>
              <a:buAutoNum type="arabicPeriod"/>
            </a:pPr>
            <a:r>
              <a:rPr lang="en-US" sz="2800" dirty="0" smtClean="0">
                <a:ea typeface="ＭＳ Ｐゴシック" pitchFamily="34" charset="-128"/>
              </a:rPr>
              <a:t>The poor have no money.</a:t>
            </a:r>
          </a:p>
          <a:p>
            <a:pPr marL="609600" indent="-609600">
              <a:lnSpc>
                <a:spcPct val="80000"/>
              </a:lnSpc>
              <a:buFontTx/>
              <a:buAutoNum type="arabicPeriod"/>
            </a:pPr>
            <a:r>
              <a:rPr lang="en-US" sz="2800" dirty="0" smtClean="0">
                <a:ea typeface="ＭＳ Ｐゴシック" pitchFamily="34" charset="-128"/>
              </a:rPr>
              <a:t>The poor will not “waste” money on non-essential goods.</a:t>
            </a:r>
          </a:p>
          <a:p>
            <a:pPr marL="609600" indent="-609600">
              <a:lnSpc>
                <a:spcPct val="80000"/>
              </a:lnSpc>
              <a:buFontTx/>
              <a:buAutoNum type="arabicPeriod"/>
            </a:pPr>
            <a:r>
              <a:rPr lang="en-US" sz="2800" dirty="0" smtClean="0">
                <a:ea typeface="ＭＳ Ｐゴシック" pitchFamily="34" charset="-128"/>
              </a:rPr>
              <a:t>Entering developing markets is fruitless because goods there are too cheap to make a profit.</a:t>
            </a:r>
          </a:p>
          <a:p>
            <a:pPr marL="609600" indent="-609600">
              <a:lnSpc>
                <a:spcPct val="80000"/>
              </a:lnSpc>
              <a:buFontTx/>
              <a:buAutoNum type="arabicPeriod"/>
            </a:pPr>
            <a:r>
              <a:rPr lang="en-US" sz="2800" dirty="0" smtClean="0">
                <a:ea typeface="ＭＳ Ｐゴシック" pitchFamily="34" charset="-128"/>
              </a:rPr>
              <a:t>People in BOP (bottom of the pyramid) countries cannot use technology.</a:t>
            </a:r>
          </a:p>
          <a:p>
            <a:pPr marL="609600" indent="-609600">
              <a:lnSpc>
                <a:spcPct val="80000"/>
              </a:lnSpc>
              <a:buFontTx/>
              <a:buAutoNum type="arabicPeriod"/>
            </a:pPr>
            <a:r>
              <a:rPr lang="en-US" sz="2800" dirty="0" smtClean="0">
                <a:ea typeface="ＭＳ Ｐゴシック" pitchFamily="34" charset="-128"/>
              </a:rPr>
              <a:t>Global companies doing business in BOP countries will be seen as exploiting the poor.</a:t>
            </a:r>
          </a:p>
          <a:p>
            <a:pPr marL="609600" indent="-609600">
              <a:lnSpc>
                <a:spcPct val="80000"/>
              </a:lnSpc>
              <a:buFontTx/>
              <a:buAutoNum type="arabicPeriod"/>
            </a:pPr>
            <a:endParaRPr lang="en-US" sz="2800" dirty="0" smtClean="0">
              <a:ea typeface="ＭＳ Ｐゴシック" pitchFamily="34" charset="-128"/>
            </a:endParaRPr>
          </a:p>
          <a:p>
            <a:pPr marL="609600" indent="-609600">
              <a:lnSpc>
                <a:spcPct val="80000"/>
              </a:lnSpc>
              <a:buFontTx/>
              <a:buAutoNum type="arabicPeriod"/>
            </a:pPr>
            <a:endParaRPr lang="en-US" sz="2800" dirty="0" smtClean="0">
              <a:ea typeface="ＭＳ Ｐゴシック" pitchFamily="34" charset="-128"/>
            </a:endParaRPr>
          </a:p>
        </p:txBody>
      </p:sp>
      <p:sp>
        <p:nvSpPr>
          <p:cNvPr id="2" name="Footer Placeholder 1"/>
          <p:cNvSpPr>
            <a:spLocks noGrp="1"/>
          </p:cNvSpPr>
          <p:nvPr>
            <p:ph type="ftr" sz="quarter" idx="11"/>
          </p:nvPr>
        </p:nvSpPr>
        <p:spPr/>
        <p:txBody>
          <a:bodyPr/>
          <a:lstStyle/>
          <a:p>
            <a:r>
              <a:rPr lang="en-US" dirty="0" smtClean="0"/>
              <a:t>Copyright © 2017 Pearson Education, Ltd.</a:t>
            </a:r>
            <a:endParaRPr lang="en-US" dirty="0"/>
          </a:p>
        </p:txBody>
      </p:sp>
      <p:sp>
        <p:nvSpPr>
          <p:cNvPr id="3" name="Slide Number Placeholder 2"/>
          <p:cNvSpPr>
            <a:spLocks noGrp="1"/>
          </p:cNvSpPr>
          <p:nvPr>
            <p:ph type="sldNum" sz="quarter" idx="12"/>
          </p:nvPr>
        </p:nvSpPr>
        <p:spPr/>
        <p:txBody>
          <a:bodyPr/>
          <a:lstStyle/>
          <a:p>
            <a:r>
              <a:rPr lang="en-US" smtClean="0"/>
              <a:t>2-</a:t>
            </a:r>
            <a:fld id="{BA1B1854-2A96-441B-8E94-8B895DE28521}" type="slidenum">
              <a:rPr lang="en-US" smtClean="0"/>
              <a:pPr/>
              <a:t>21</a:t>
            </a:fld>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p:txBody>
          <a:bodyPr/>
          <a:lstStyle/>
          <a:p>
            <a:pPr fontAlgn="auto">
              <a:spcAft>
                <a:spcPts val="0"/>
              </a:spcAft>
              <a:defRPr/>
            </a:pPr>
            <a:r>
              <a:rPr lang="en-US" dirty="0" smtClean="0">
                <a:latin typeface="+mn-lt"/>
                <a:ea typeface="ＭＳ Ｐゴシック" pitchFamily="34" charset="-128"/>
              </a:rPr>
              <a:t>High-Income Countries</a:t>
            </a:r>
          </a:p>
        </p:txBody>
      </p:sp>
      <p:sp>
        <p:nvSpPr>
          <p:cNvPr id="60419" name="Rectangle 3"/>
          <p:cNvSpPr>
            <a:spLocks noGrp="1" noChangeArrowheads="1"/>
          </p:cNvSpPr>
          <p:nvPr>
            <p:ph idx="1"/>
          </p:nvPr>
        </p:nvSpPr>
        <p:spPr>
          <a:xfrm>
            <a:off x="876300" y="1676400"/>
            <a:ext cx="7886700" cy="4679950"/>
          </a:xfrm>
        </p:spPr>
        <p:txBody>
          <a:bodyPr>
            <a:normAutofit lnSpcReduction="10000"/>
          </a:bodyPr>
          <a:lstStyle/>
          <a:p>
            <a:r>
              <a:rPr lang="en-US" dirty="0" smtClean="0">
                <a:ea typeface="ＭＳ Ｐゴシック" pitchFamily="34" charset="-128"/>
              </a:rPr>
              <a:t>GNI per capita: $12,476 or more</a:t>
            </a:r>
          </a:p>
          <a:p>
            <a:r>
              <a:rPr lang="en-US" dirty="0" smtClean="0">
                <a:ea typeface="ＭＳ Ｐゴシック" pitchFamily="34" charset="-128"/>
              </a:rPr>
              <a:t>Also known as advanced, developed, industrialized, or postindustrial countries</a:t>
            </a:r>
          </a:p>
          <a:p>
            <a:r>
              <a:rPr lang="en-US" dirty="0" smtClean="0">
                <a:ea typeface="ＭＳ Ｐゴシック" pitchFamily="34" charset="-128"/>
              </a:rPr>
              <a:t>Characteristics:</a:t>
            </a:r>
          </a:p>
          <a:p>
            <a:pPr lvl="1"/>
            <a:r>
              <a:rPr lang="en-US" sz="3200" dirty="0" smtClean="0">
                <a:ea typeface="ＭＳ Ｐゴシック" pitchFamily="34" charset="-128"/>
              </a:rPr>
              <a:t>Sustained economic growth through disciplined innovation</a:t>
            </a:r>
          </a:p>
          <a:p>
            <a:pPr lvl="1"/>
            <a:r>
              <a:rPr lang="en-US" sz="3200" dirty="0" smtClean="0">
                <a:ea typeface="ＭＳ Ｐゴシック" pitchFamily="34" charset="-128"/>
              </a:rPr>
              <a:t>Service sector is more than 50% of GNI</a:t>
            </a:r>
          </a:p>
          <a:p>
            <a:pPr lvl="1"/>
            <a:r>
              <a:rPr lang="en-US" sz="3200" dirty="0" smtClean="0">
                <a:ea typeface="ＭＳ Ｐゴシック" pitchFamily="34" charset="-128"/>
              </a:rPr>
              <a:t>Households have high ownership levels  of basic products</a:t>
            </a:r>
          </a:p>
          <a:p>
            <a:pPr lvl="1"/>
            <a:endParaRPr lang="en-US" sz="2400" dirty="0" smtClean="0">
              <a:ea typeface="ＭＳ Ｐゴシック" pitchFamily="34" charset="-128"/>
            </a:endParaRPr>
          </a:p>
        </p:txBody>
      </p:sp>
      <p:sp>
        <p:nvSpPr>
          <p:cNvPr id="2" name="Footer Placeholder 1"/>
          <p:cNvSpPr>
            <a:spLocks noGrp="1"/>
          </p:cNvSpPr>
          <p:nvPr>
            <p:ph type="ftr" sz="quarter" idx="11"/>
          </p:nvPr>
        </p:nvSpPr>
        <p:spPr/>
        <p:txBody>
          <a:bodyPr/>
          <a:lstStyle/>
          <a:p>
            <a:r>
              <a:rPr lang="en-US" dirty="0" smtClean="0"/>
              <a:t>Copyright © 2017 Pearson Education, Ltd.</a:t>
            </a:r>
            <a:endParaRPr lang="en-US" dirty="0"/>
          </a:p>
        </p:txBody>
      </p:sp>
      <p:sp>
        <p:nvSpPr>
          <p:cNvPr id="3" name="Slide Number Placeholder 2"/>
          <p:cNvSpPr>
            <a:spLocks noGrp="1"/>
          </p:cNvSpPr>
          <p:nvPr>
            <p:ph type="sldNum" sz="quarter" idx="12"/>
          </p:nvPr>
        </p:nvSpPr>
        <p:spPr/>
        <p:txBody>
          <a:bodyPr/>
          <a:lstStyle/>
          <a:p>
            <a:r>
              <a:rPr lang="en-US" smtClean="0"/>
              <a:t>2-</a:t>
            </a:r>
            <a:fld id="{BA1B1854-2A96-441B-8E94-8B895DE28521}" type="slidenum">
              <a:rPr lang="en-US" smtClean="0"/>
              <a:pPr/>
              <a:t>22</a:t>
            </a:fld>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p:txBody>
          <a:bodyPr/>
          <a:lstStyle/>
          <a:p>
            <a:pPr fontAlgn="auto">
              <a:spcAft>
                <a:spcPts val="0"/>
              </a:spcAft>
              <a:defRPr/>
            </a:pPr>
            <a:r>
              <a:rPr lang="en-US" dirty="0" smtClean="0">
                <a:latin typeface="+mn-lt"/>
                <a:ea typeface="ＭＳ Ｐゴシック" pitchFamily="34" charset="-128"/>
              </a:rPr>
              <a:t>High-Income Countries</a:t>
            </a:r>
          </a:p>
        </p:txBody>
      </p:sp>
      <p:sp>
        <p:nvSpPr>
          <p:cNvPr id="62467" name="Rectangle 3"/>
          <p:cNvSpPr>
            <a:spLocks noGrp="1" noChangeArrowheads="1"/>
          </p:cNvSpPr>
          <p:nvPr>
            <p:ph idx="1"/>
          </p:nvPr>
        </p:nvSpPr>
        <p:spPr>
          <a:xfrm>
            <a:off x="457200" y="1600200"/>
            <a:ext cx="8229600" cy="5121275"/>
          </a:xfrm>
        </p:spPr>
        <p:txBody>
          <a:bodyPr/>
          <a:lstStyle/>
          <a:p>
            <a:pPr>
              <a:lnSpc>
                <a:spcPct val="90000"/>
              </a:lnSpc>
            </a:pPr>
            <a:r>
              <a:rPr lang="en-US" dirty="0" smtClean="0">
                <a:ea typeface="ＭＳ Ｐゴシック" pitchFamily="34" charset="-128"/>
              </a:rPr>
              <a:t>Characteristics, continued:</a:t>
            </a:r>
          </a:p>
          <a:p>
            <a:pPr lvl="1">
              <a:lnSpc>
                <a:spcPct val="90000"/>
              </a:lnSpc>
            </a:pPr>
            <a:r>
              <a:rPr lang="en-US" sz="3200" dirty="0" smtClean="0">
                <a:ea typeface="ＭＳ Ｐゴシック" pitchFamily="34" charset="-128"/>
              </a:rPr>
              <a:t>Importance of information processing and exchange</a:t>
            </a:r>
          </a:p>
          <a:p>
            <a:pPr lvl="1">
              <a:lnSpc>
                <a:spcPct val="90000"/>
              </a:lnSpc>
            </a:pPr>
            <a:r>
              <a:rPr lang="en-US" sz="3200" dirty="0" smtClean="0">
                <a:ea typeface="ＭＳ Ｐゴシック" pitchFamily="34" charset="-128"/>
              </a:rPr>
              <a:t>Ascendancy of knowledge over capital, intellectual over machine technology, scientists and professionals over engineers and semiskilled workers</a:t>
            </a:r>
          </a:p>
          <a:p>
            <a:pPr lvl="1">
              <a:lnSpc>
                <a:spcPct val="90000"/>
              </a:lnSpc>
            </a:pPr>
            <a:r>
              <a:rPr lang="en-US" sz="3200" dirty="0" smtClean="0">
                <a:ea typeface="ＭＳ Ｐゴシック" pitchFamily="34" charset="-128"/>
              </a:rPr>
              <a:t>Future oriented</a:t>
            </a:r>
          </a:p>
          <a:p>
            <a:pPr lvl="1">
              <a:lnSpc>
                <a:spcPct val="90000"/>
              </a:lnSpc>
            </a:pPr>
            <a:r>
              <a:rPr lang="en-US" sz="3200" dirty="0" smtClean="0">
                <a:ea typeface="ＭＳ Ｐゴシック" pitchFamily="34" charset="-128"/>
              </a:rPr>
              <a:t>Importance of interpersonal relationships</a:t>
            </a:r>
          </a:p>
          <a:p>
            <a:pPr lvl="1">
              <a:lnSpc>
                <a:spcPct val="90000"/>
              </a:lnSpc>
            </a:pPr>
            <a:endParaRPr lang="en-US" dirty="0" smtClean="0">
              <a:ea typeface="ＭＳ Ｐゴシック" pitchFamily="34" charset="-128"/>
            </a:endParaRPr>
          </a:p>
        </p:txBody>
      </p:sp>
      <p:sp>
        <p:nvSpPr>
          <p:cNvPr id="2" name="Footer Placeholder 1"/>
          <p:cNvSpPr>
            <a:spLocks noGrp="1"/>
          </p:cNvSpPr>
          <p:nvPr>
            <p:ph type="ftr" sz="quarter" idx="11"/>
          </p:nvPr>
        </p:nvSpPr>
        <p:spPr/>
        <p:txBody>
          <a:bodyPr/>
          <a:lstStyle/>
          <a:p>
            <a:r>
              <a:rPr lang="en-US" dirty="0" smtClean="0"/>
              <a:t>Copyright © 2017 Pearson Education, Ltd.</a:t>
            </a:r>
            <a:endParaRPr lang="en-US" dirty="0"/>
          </a:p>
        </p:txBody>
      </p:sp>
      <p:sp>
        <p:nvSpPr>
          <p:cNvPr id="3" name="Slide Number Placeholder 2"/>
          <p:cNvSpPr>
            <a:spLocks noGrp="1"/>
          </p:cNvSpPr>
          <p:nvPr>
            <p:ph type="sldNum" sz="quarter" idx="12"/>
          </p:nvPr>
        </p:nvSpPr>
        <p:spPr/>
        <p:txBody>
          <a:bodyPr/>
          <a:lstStyle/>
          <a:p>
            <a:r>
              <a:rPr lang="en-US" smtClean="0"/>
              <a:t>2-</a:t>
            </a:r>
            <a:fld id="{BA1B1854-2A96-441B-8E94-8B895DE28521}" type="slidenum">
              <a:rPr lang="en-US" smtClean="0"/>
              <a:pPr/>
              <a:t>23</a:t>
            </a:fld>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p:txBody>
          <a:bodyPr/>
          <a:lstStyle/>
          <a:p>
            <a:pPr fontAlgn="auto">
              <a:spcAft>
                <a:spcPts val="0"/>
              </a:spcAft>
              <a:defRPr/>
            </a:pPr>
            <a:r>
              <a:rPr lang="en-US" dirty="0" smtClean="0">
                <a:latin typeface="+mn-lt"/>
                <a:ea typeface="ＭＳ Ｐゴシック" pitchFamily="34" charset="-128"/>
              </a:rPr>
              <a:t>G-7, the Group of Seven</a:t>
            </a:r>
          </a:p>
        </p:txBody>
      </p:sp>
      <p:sp>
        <p:nvSpPr>
          <p:cNvPr id="64515" name="Rectangle 3"/>
          <p:cNvSpPr>
            <a:spLocks noGrp="1" noChangeArrowheads="1"/>
          </p:cNvSpPr>
          <p:nvPr>
            <p:ph idx="1"/>
          </p:nvPr>
        </p:nvSpPr>
        <p:spPr>
          <a:xfrm>
            <a:off x="457200" y="1600200"/>
            <a:ext cx="8229600" cy="3352800"/>
          </a:xfrm>
        </p:spPr>
        <p:txBody>
          <a:bodyPr>
            <a:noAutofit/>
          </a:bodyPr>
          <a:lstStyle/>
          <a:p>
            <a:pPr>
              <a:lnSpc>
                <a:spcPct val="90000"/>
              </a:lnSpc>
            </a:pPr>
            <a:r>
              <a:rPr lang="en-US" dirty="0" smtClean="0">
                <a:ea typeface="ＭＳ Ｐゴシック" pitchFamily="34" charset="-128"/>
              </a:rPr>
              <a:t>Goal of global economic stability and prosperity</a:t>
            </a:r>
          </a:p>
          <a:p>
            <a:pPr lvl="1">
              <a:lnSpc>
                <a:spcPct val="90000"/>
              </a:lnSpc>
            </a:pPr>
            <a:r>
              <a:rPr lang="en-US" dirty="0" smtClean="0">
                <a:ea typeface="ＭＳ Ｐゴシック" pitchFamily="34" charset="-128"/>
              </a:rPr>
              <a:t>U.S.</a:t>
            </a:r>
          </a:p>
          <a:p>
            <a:pPr lvl="1">
              <a:lnSpc>
                <a:spcPct val="90000"/>
              </a:lnSpc>
            </a:pPr>
            <a:r>
              <a:rPr lang="en-US" dirty="0" smtClean="0">
                <a:ea typeface="ＭＳ Ｐゴシック" pitchFamily="34" charset="-128"/>
              </a:rPr>
              <a:t>Japan</a:t>
            </a:r>
          </a:p>
          <a:p>
            <a:pPr lvl="1">
              <a:lnSpc>
                <a:spcPct val="90000"/>
              </a:lnSpc>
            </a:pPr>
            <a:r>
              <a:rPr lang="en-US" dirty="0" smtClean="0">
                <a:ea typeface="ＭＳ Ｐゴシック" pitchFamily="34" charset="-128"/>
              </a:rPr>
              <a:t>Germany</a:t>
            </a:r>
          </a:p>
          <a:p>
            <a:pPr lvl="1">
              <a:lnSpc>
                <a:spcPct val="90000"/>
              </a:lnSpc>
            </a:pPr>
            <a:r>
              <a:rPr lang="en-US" dirty="0" smtClean="0">
                <a:ea typeface="ＭＳ Ｐゴシック" pitchFamily="34" charset="-128"/>
              </a:rPr>
              <a:t>France</a:t>
            </a:r>
          </a:p>
          <a:p>
            <a:pPr lvl="1">
              <a:lnSpc>
                <a:spcPct val="90000"/>
              </a:lnSpc>
            </a:pPr>
            <a:r>
              <a:rPr lang="en-US" dirty="0" smtClean="0">
                <a:ea typeface="ＭＳ Ｐゴシック" pitchFamily="34" charset="-128"/>
              </a:rPr>
              <a:t>Britain</a:t>
            </a:r>
          </a:p>
          <a:p>
            <a:pPr lvl="1">
              <a:lnSpc>
                <a:spcPct val="90000"/>
              </a:lnSpc>
            </a:pPr>
            <a:r>
              <a:rPr lang="en-US" dirty="0" smtClean="0">
                <a:ea typeface="ＭＳ Ｐゴシック" pitchFamily="34" charset="-128"/>
              </a:rPr>
              <a:t>Canada</a:t>
            </a:r>
          </a:p>
          <a:p>
            <a:pPr lvl="1">
              <a:lnSpc>
                <a:spcPct val="90000"/>
              </a:lnSpc>
            </a:pPr>
            <a:r>
              <a:rPr lang="en-US" dirty="0" smtClean="0">
                <a:ea typeface="ＭＳ Ｐゴシック" pitchFamily="34" charset="-128"/>
              </a:rPr>
              <a:t>Italy</a:t>
            </a:r>
          </a:p>
        </p:txBody>
      </p:sp>
      <p:sp>
        <p:nvSpPr>
          <p:cNvPr id="64516" name="Text Box 4"/>
          <p:cNvSpPr txBox="1">
            <a:spLocks noChangeArrowheads="1"/>
          </p:cNvSpPr>
          <p:nvPr/>
        </p:nvSpPr>
        <p:spPr bwMode="auto">
          <a:xfrm>
            <a:off x="2800350" y="5343435"/>
            <a:ext cx="5562600" cy="1200329"/>
          </a:xfrm>
          <a:prstGeom prst="rect">
            <a:avLst/>
          </a:prstGeom>
          <a:noFill/>
          <a:ln w="9525">
            <a:noFill/>
            <a:miter lim="800000"/>
            <a:headEnd/>
            <a:tailEnd/>
          </a:ln>
        </p:spPr>
        <p:txBody>
          <a:bodyPr wrap="square">
            <a:spAutoFit/>
          </a:bodyPr>
          <a:lstStyle/>
          <a:p>
            <a:pPr algn="ctr" eaLnBrk="0" hangingPunct="0">
              <a:spcBef>
                <a:spcPct val="50000"/>
              </a:spcBef>
            </a:pPr>
            <a:endParaRPr lang="en-US" dirty="0" smtClean="0">
              <a:latin typeface="Tahoma" pitchFamily="34" charset="0"/>
            </a:endParaRPr>
          </a:p>
          <a:p>
            <a:pPr algn="ctr" eaLnBrk="0" hangingPunct="0">
              <a:spcBef>
                <a:spcPct val="50000"/>
              </a:spcBef>
            </a:pPr>
            <a:endParaRPr lang="en-US" dirty="0" smtClean="0">
              <a:latin typeface="Tahoma" pitchFamily="34" charset="0"/>
            </a:endParaRPr>
          </a:p>
          <a:p>
            <a:pPr algn="ctr" eaLnBrk="0" hangingPunct="0">
              <a:spcBef>
                <a:spcPct val="50000"/>
              </a:spcBef>
            </a:pPr>
            <a:endParaRPr lang="en-US" dirty="0">
              <a:latin typeface="Tahoma" pitchFamily="34" charset="0"/>
            </a:endParaRPr>
          </a:p>
        </p:txBody>
      </p:sp>
      <p:sp>
        <p:nvSpPr>
          <p:cNvPr id="9" name="TextBox 8"/>
          <p:cNvSpPr txBox="1"/>
          <p:nvPr/>
        </p:nvSpPr>
        <p:spPr>
          <a:xfrm>
            <a:off x="3511550" y="3763665"/>
            <a:ext cx="5016500" cy="923330"/>
          </a:xfrm>
          <a:prstGeom prst="rect">
            <a:avLst/>
          </a:prstGeom>
          <a:noFill/>
          <a:ln w="28575">
            <a:solidFill>
              <a:schemeClr val="tx1"/>
            </a:solidFill>
          </a:ln>
        </p:spPr>
        <p:txBody>
          <a:bodyPr wrap="square" rtlCol="0">
            <a:spAutoFit/>
          </a:bodyPr>
          <a:lstStyle/>
          <a:p>
            <a:r>
              <a:rPr lang="en-US" dirty="0" smtClean="0"/>
              <a:t>Russia joined in 1998 changing the group to the G-8 but its membership was suspended in 2014 after it annexed the Crimean peninsula.</a:t>
            </a:r>
            <a:endParaRPr lang="en-US" dirty="0"/>
          </a:p>
        </p:txBody>
      </p:sp>
      <p:sp>
        <p:nvSpPr>
          <p:cNvPr id="2" name="Footer Placeholder 1"/>
          <p:cNvSpPr>
            <a:spLocks noGrp="1"/>
          </p:cNvSpPr>
          <p:nvPr>
            <p:ph type="ftr" sz="quarter" idx="11"/>
          </p:nvPr>
        </p:nvSpPr>
        <p:spPr/>
        <p:txBody>
          <a:bodyPr/>
          <a:lstStyle/>
          <a:p>
            <a:r>
              <a:rPr lang="en-US" dirty="0" smtClean="0"/>
              <a:t>Copyright © 2017 Pearson Education, Ltd.</a:t>
            </a:r>
            <a:endParaRPr lang="en-US" dirty="0"/>
          </a:p>
        </p:txBody>
      </p:sp>
      <p:sp>
        <p:nvSpPr>
          <p:cNvPr id="3" name="Slide Number Placeholder 2"/>
          <p:cNvSpPr>
            <a:spLocks noGrp="1"/>
          </p:cNvSpPr>
          <p:nvPr>
            <p:ph type="sldNum" sz="quarter" idx="12"/>
          </p:nvPr>
        </p:nvSpPr>
        <p:spPr/>
        <p:txBody>
          <a:bodyPr/>
          <a:lstStyle/>
          <a:p>
            <a:r>
              <a:rPr lang="en-US" smtClean="0"/>
              <a:t>2-</a:t>
            </a:r>
            <a:fld id="{BA1B1854-2A96-441B-8E94-8B895DE28521}" type="slidenum">
              <a:rPr lang="en-US" smtClean="0"/>
              <a:pPr/>
              <a:t>24</a:t>
            </a:fld>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 G-20, Group of Twenty</a:t>
            </a:r>
            <a:endParaRPr lang="en-US" dirty="0"/>
          </a:p>
        </p:txBody>
      </p:sp>
      <p:sp>
        <p:nvSpPr>
          <p:cNvPr id="4" name="Content Placeholder 3"/>
          <p:cNvSpPr>
            <a:spLocks noGrp="1"/>
          </p:cNvSpPr>
          <p:nvPr>
            <p:ph idx="1"/>
          </p:nvPr>
        </p:nvSpPr>
        <p:spPr/>
        <p:txBody>
          <a:bodyPr/>
          <a:lstStyle/>
          <a:p>
            <a:r>
              <a:rPr lang="en-US" dirty="0" smtClean="0"/>
              <a:t>Established in 1999</a:t>
            </a:r>
          </a:p>
          <a:p>
            <a:r>
              <a:rPr lang="en-US" dirty="0" smtClean="0"/>
              <a:t>Finance Ministers and central bank governors of 19 countries and the EU</a:t>
            </a:r>
          </a:p>
          <a:p>
            <a:r>
              <a:rPr lang="en-US" dirty="0" smtClean="0"/>
              <a:t>Russia remains a member, unlike in the G-7.</a:t>
            </a:r>
            <a:endParaRPr lang="en-US" dirty="0"/>
          </a:p>
        </p:txBody>
      </p:sp>
      <p:sp>
        <p:nvSpPr>
          <p:cNvPr id="7" name="Footer Placeholder 6"/>
          <p:cNvSpPr>
            <a:spLocks noGrp="1"/>
          </p:cNvSpPr>
          <p:nvPr>
            <p:ph type="ftr" sz="quarter" idx="11"/>
          </p:nvPr>
        </p:nvSpPr>
        <p:spPr/>
        <p:txBody>
          <a:bodyPr/>
          <a:lstStyle/>
          <a:p>
            <a:r>
              <a:rPr lang="en-US" dirty="0" smtClean="0"/>
              <a:t>Copyright © 2017 Pearson Education, Ltd.</a:t>
            </a:r>
            <a:endParaRPr lang="en-US" dirty="0"/>
          </a:p>
        </p:txBody>
      </p:sp>
      <p:sp>
        <p:nvSpPr>
          <p:cNvPr id="9" name="Slide Number Placeholder 8"/>
          <p:cNvSpPr>
            <a:spLocks noGrp="1"/>
          </p:cNvSpPr>
          <p:nvPr>
            <p:ph type="sldNum" sz="quarter" idx="12"/>
          </p:nvPr>
        </p:nvSpPr>
        <p:spPr/>
        <p:txBody>
          <a:bodyPr/>
          <a:lstStyle/>
          <a:p>
            <a:r>
              <a:rPr lang="en-US" smtClean="0"/>
              <a:t>2-</a:t>
            </a:r>
            <a:fld id="{BA1B1854-2A96-441B-8E94-8B895DE28521}" type="slidenum">
              <a:rPr lang="en-US" smtClean="0"/>
              <a:pPr/>
              <a:t>25</a:t>
            </a:fld>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a:xfrm>
            <a:off x="368300" y="685800"/>
            <a:ext cx="8572500" cy="1143000"/>
          </a:xfrm>
        </p:spPr>
        <p:txBody>
          <a:bodyPr>
            <a:noAutofit/>
          </a:bodyPr>
          <a:lstStyle/>
          <a:p>
            <a:pPr fontAlgn="auto">
              <a:spcAft>
                <a:spcPts val="0"/>
              </a:spcAft>
              <a:defRPr/>
            </a:pPr>
            <a:r>
              <a:rPr lang="en-US" sz="3200" dirty="0" smtClean="0">
                <a:latin typeface="+mn-lt"/>
                <a:ea typeface="ＭＳ Ｐゴシック" pitchFamily="34" charset="-128"/>
              </a:rPr>
              <a:t>OECD, the Organization for Economic Cooperation and Development</a:t>
            </a:r>
            <a:r>
              <a:rPr lang="en-US" sz="4000" dirty="0" smtClean="0">
                <a:latin typeface="+mn-lt"/>
                <a:ea typeface="ＭＳ Ｐゴシック" pitchFamily="34" charset="-128"/>
              </a:rPr>
              <a:t> </a:t>
            </a:r>
          </a:p>
        </p:txBody>
      </p:sp>
      <p:sp>
        <p:nvSpPr>
          <p:cNvPr id="66563" name="Rectangle 3"/>
          <p:cNvSpPr>
            <a:spLocks noGrp="1" noChangeArrowheads="1"/>
          </p:cNvSpPr>
          <p:nvPr>
            <p:ph idx="1"/>
          </p:nvPr>
        </p:nvSpPr>
        <p:spPr>
          <a:xfrm>
            <a:off x="457200" y="1843087"/>
            <a:ext cx="8229600" cy="4525963"/>
          </a:xfrm>
        </p:spPr>
        <p:txBody>
          <a:bodyPr/>
          <a:lstStyle/>
          <a:p>
            <a:pPr>
              <a:lnSpc>
                <a:spcPct val="90000"/>
              </a:lnSpc>
            </a:pPr>
            <a:r>
              <a:rPr lang="en-US" dirty="0" smtClean="0">
                <a:ea typeface="ＭＳ Ｐゴシック" pitchFamily="34" charset="-128"/>
              </a:rPr>
              <a:t>34 nations</a:t>
            </a:r>
          </a:p>
          <a:p>
            <a:pPr>
              <a:lnSpc>
                <a:spcPct val="90000"/>
              </a:lnSpc>
            </a:pPr>
            <a:r>
              <a:rPr lang="en-US" dirty="0" smtClean="0">
                <a:ea typeface="ＭＳ Ｐゴシック" pitchFamily="34" charset="-128"/>
              </a:rPr>
              <a:t>Post-WW II European origin; based in Paris</a:t>
            </a:r>
          </a:p>
          <a:p>
            <a:pPr>
              <a:lnSpc>
                <a:spcPct val="90000"/>
              </a:lnSpc>
            </a:pPr>
            <a:r>
              <a:rPr lang="en-US" dirty="0" smtClean="0">
                <a:ea typeface="ＭＳ Ｐゴシック" pitchFamily="34" charset="-128"/>
              </a:rPr>
              <a:t>Canada, U.S. (1961), Japan (1964)</a:t>
            </a:r>
          </a:p>
          <a:p>
            <a:pPr>
              <a:lnSpc>
                <a:spcPct val="90000"/>
              </a:lnSpc>
            </a:pPr>
            <a:r>
              <a:rPr lang="en-US" dirty="0" smtClean="0">
                <a:ea typeface="ＭＳ Ｐゴシック" pitchFamily="34" charset="-128"/>
              </a:rPr>
              <a:t>Promotes economic growth and social well-being</a:t>
            </a:r>
          </a:p>
          <a:p>
            <a:pPr>
              <a:lnSpc>
                <a:spcPct val="90000"/>
              </a:lnSpc>
            </a:pPr>
            <a:r>
              <a:rPr lang="en-US" dirty="0" smtClean="0">
                <a:ea typeface="ＭＳ Ｐゴシック" pitchFamily="34" charset="-128"/>
              </a:rPr>
              <a:t>Focuses on world trade, global issues, labor market deregulation</a:t>
            </a:r>
          </a:p>
          <a:p>
            <a:pPr lvl="1">
              <a:lnSpc>
                <a:spcPct val="90000"/>
              </a:lnSpc>
            </a:pPr>
            <a:r>
              <a:rPr lang="en-US" dirty="0" smtClean="0">
                <a:ea typeface="ＭＳ Ｐゴシック" pitchFamily="34" charset="-128"/>
              </a:rPr>
              <a:t>Anti-bribery conventions</a:t>
            </a:r>
          </a:p>
          <a:p>
            <a:pPr>
              <a:lnSpc>
                <a:spcPct val="90000"/>
              </a:lnSpc>
            </a:pPr>
            <a:endParaRPr lang="en-US" dirty="0" smtClean="0">
              <a:ea typeface="ＭＳ Ｐゴシック" pitchFamily="34" charset="-128"/>
            </a:endParaRPr>
          </a:p>
          <a:p>
            <a:pPr>
              <a:lnSpc>
                <a:spcPct val="90000"/>
              </a:lnSpc>
            </a:pPr>
            <a:endParaRPr lang="en-US" dirty="0" smtClean="0">
              <a:ea typeface="ＭＳ Ｐゴシック" pitchFamily="34" charset="-128"/>
            </a:endParaRPr>
          </a:p>
        </p:txBody>
      </p:sp>
      <p:sp>
        <p:nvSpPr>
          <p:cNvPr id="2" name="Footer Placeholder 1"/>
          <p:cNvSpPr>
            <a:spLocks noGrp="1"/>
          </p:cNvSpPr>
          <p:nvPr>
            <p:ph type="ftr" sz="quarter" idx="11"/>
          </p:nvPr>
        </p:nvSpPr>
        <p:spPr/>
        <p:txBody>
          <a:bodyPr/>
          <a:lstStyle/>
          <a:p>
            <a:r>
              <a:rPr lang="en-US" dirty="0" smtClean="0"/>
              <a:t>Copyright © 2017 Pearson Education, Ltd.</a:t>
            </a:r>
            <a:endParaRPr lang="en-US" dirty="0"/>
          </a:p>
        </p:txBody>
      </p:sp>
      <p:sp>
        <p:nvSpPr>
          <p:cNvPr id="3" name="Slide Number Placeholder 2"/>
          <p:cNvSpPr>
            <a:spLocks noGrp="1"/>
          </p:cNvSpPr>
          <p:nvPr>
            <p:ph type="sldNum" sz="quarter" idx="12"/>
          </p:nvPr>
        </p:nvSpPr>
        <p:spPr/>
        <p:txBody>
          <a:bodyPr/>
          <a:lstStyle/>
          <a:p>
            <a:r>
              <a:rPr lang="en-US" smtClean="0"/>
              <a:t>2-</a:t>
            </a:r>
            <a:fld id="{BA1B1854-2A96-441B-8E94-8B895DE28521}" type="slidenum">
              <a:rPr lang="en-US" smtClean="0"/>
              <a:pPr/>
              <a:t>26</a:t>
            </a:fld>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p:txBody>
          <a:bodyPr/>
          <a:lstStyle/>
          <a:p>
            <a:pPr fontAlgn="auto">
              <a:spcAft>
                <a:spcPts val="0"/>
              </a:spcAft>
              <a:defRPr/>
            </a:pPr>
            <a:r>
              <a:rPr lang="en-US" dirty="0" smtClean="0">
                <a:latin typeface="+mn-lt"/>
                <a:ea typeface="ＭＳ Ｐゴシック" pitchFamily="34" charset="-128"/>
              </a:rPr>
              <a:t>The Triad	</a:t>
            </a:r>
          </a:p>
        </p:txBody>
      </p:sp>
      <p:sp>
        <p:nvSpPr>
          <p:cNvPr id="68611" name="Rectangle 3"/>
          <p:cNvSpPr>
            <a:spLocks noGrp="1" noChangeArrowheads="1"/>
          </p:cNvSpPr>
          <p:nvPr>
            <p:ph idx="1"/>
          </p:nvPr>
        </p:nvSpPr>
        <p:spPr/>
        <p:txBody>
          <a:bodyPr/>
          <a:lstStyle/>
          <a:p>
            <a:r>
              <a:rPr lang="en-US" dirty="0" smtClean="0">
                <a:ea typeface="ＭＳ Ｐゴシック" pitchFamily="34" charset="-128"/>
              </a:rPr>
              <a:t>U.S., Western Europe, and Japan</a:t>
            </a:r>
          </a:p>
          <a:p>
            <a:r>
              <a:rPr lang="en-US" dirty="0" smtClean="0">
                <a:ea typeface="ＭＳ Ｐゴシック" pitchFamily="34" charset="-128"/>
              </a:rPr>
              <a:t>Represents 75% of world income</a:t>
            </a:r>
          </a:p>
          <a:p>
            <a:r>
              <a:rPr lang="en-US" dirty="0" smtClean="0">
                <a:ea typeface="ＭＳ Ｐゴシック" pitchFamily="34" charset="-128"/>
              </a:rPr>
              <a:t>Expanded Triad includes all of North America and the Pacific Rim and most of Eastern Europe</a:t>
            </a:r>
          </a:p>
          <a:p>
            <a:r>
              <a:rPr lang="en-US" dirty="0" smtClean="0">
                <a:ea typeface="ＭＳ Ｐゴシック" pitchFamily="34" charset="-128"/>
              </a:rPr>
              <a:t>Global companies should be equally strong in each part</a:t>
            </a:r>
          </a:p>
        </p:txBody>
      </p:sp>
      <p:sp>
        <p:nvSpPr>
          <p:cNvPr id="2" name="Footer Placeholder 1"/>
          <p:cNvSpPr>
            <a:spLocks noGrp="1"/>
          </p:cNvSpPr>
          <p:nvPr>
            <p:ph type="ftr" sz="quarter" idx="11"/>
          </p:nvPr>
        </p:nvSpPr>
        <p:spPr/>
        <p:txBody>
          <a:bodyPr/>
          <a:lstStyle/>
          <a:p>
            <a:r>
              <a:rPr lang="en-US" dirty="0" smtClean="0"/>
              <a:t>Copyright © 2017 Pearson Education, Ltd.</a:t>
            </a:r>
            <a:endParaRPr lang="en-US" dirty="0"/>
          </a:p>
        </p:txBody>
      </p:sp>
      <p:sp>
        <p:nvSpPr>
          <p:cNvPr id="3" name="Slide Number Placeholder 2"/>
          <p:cNvSpPr>
            <a:spLocks noGrp="1"/>
          </p:cNvSpPr>
          <p:nvPr>
            <p:ph type="sldNum" sz="quarter" idx="12"/>
          </p:nvPr>
        </p:nvSpPr>
        <p:spPr/>
        <p:txBody>
          <a:bodyPr/>
          <a:lstStyle/>
          <a:p>
            <a:r>
              <a:rPr lang="en-US" smtClean="0"/>
              <a:t>2-</a:t>
            </a:r>
            <a:fld id="{BA1B1854-2A96-441B-8E94-8B895DE28521}" type="slidenum">
              <a:rPr lang="en-US" smtClean="0"/>
              <a:pPr/>
              <a:t>27</a:t>
            </a:fld>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p:txBody>
          <a:bodyPr/>
          <a:lstStyle/>
          <a:p>
            <a:pPr fontAlgn="auto">
              <a:spcAft>
                <a:spcPts val="0"/>
              </a:spcAft>
              <a:defRPr/>
            </a:pPr>
            <a:r>
              <a:rPr lang="en-US" dirty="0" smtClean="0">
                <a:latin typeface="+mn-lt"/>
                <a:ea typeface="ＭＳ Ｐゴシック" pitchFamily="34" charset="-128"/>
              </a:rPr>
              <a:t>Product Saturation Levels</a:t>
            </a:r>
          </a:p>
        </p:txBody>
      </p:sp>
      <p:sp>
        <p:nvSpPr>
          <p:cNvPr id="70659" name="Rectangle 3"/>
          <p:cNvSpPr>
            <a:spLocks noGrp="1" noChangeArrowheads="1"/>
          </p:cNvSpPr>
          <p:nvPr>
            <p:ph idx="1"/>
          </p:nvPr>
        </p:nvSpPr>
        <p:spPr>
          <a:xfrm>
            <a:off x="279400" y="1828800"/>
            <a:ext cx="8407400" cy="4297363"/>
          </a:xfrm>
        </p:spPr>
        <p:txBody>
          <a:bodyPr>
            <a:normAutofit/>
          </a:bodyPr>
          <a:lstStyle/>
          <a:p>
            <a:r>
              <a:rPr lang="en-US" dirty="0" smtClean="0">
                <a:ea typeface="ＭＳ Ｐゴシック" pitchFamily="34" charset="-128"/>
              </a:rPr>
              <a:t>The percent of potential buyers or households who own a product</a:t>
            </a:r>
          </a:p>
          <a:p>
            <a:r>
              <a:rPr lang="en-US" dirty="0" smtClean="0">
                <a:ea typeface="ＭＳ Ｐゴシック" pitchFamily="34" charset="-128"/>
              </a:rPr>
              <a:t>India: 20% of people have telephones</a:t>
            </a:r>
          </a:p>
          <a:p>
            <a:r>
              <a:rPr lang="en-US" dirty="0" smtClean="0">
                <a:ea typeface="ＭＳ Ｐゴシック" pitchFamily="34" charset="-128"/>
              </a:rPr>
              <a:t>Autos: 1 per 43,000 Chinese, 21 per 100 Poles, 49 per EU adults, 8 per 1,000 Indians, 200 out of 1,000 in Russia, 565 out of 1,000 in Germany</a:t>
            </a:r>
          </a:p>
          <a:p>
            <a:r>
              <a:rPr lang="en-US" dirty="0" smtClean="0">
                <a:ea typeface="ＭＳ Ｐゴシック" pitchFamily="34" charset="-128"/>
              </a:rPr>
              <a:t>Computers: 1 PC per 6,000 Chinese; 11 PCs per 100 Poles; 34 PCs per 100 EU citizen </a:t>
            </a:r>
          </a:p>
        </p:txBody>
      </p:sp>
      <p:sp>
        <p:nvSpPr>
          <p:cNvPr id="2" name="Footer Placeholder 1"/>
          <p:cNvSpPr>
            <a:spLocks noGrp="1"/>
          </p:cNvSpPr>
          <p:nvPr>
            <p:ph type="ftr" sz="quarter" idx="11"/>
          </p:nvPr>
        </p:nvSpPr>
        <p:spPr/>
        <p:txBody>
          <a:bodyPr/>
          <a:lstStyle/>
          <a:p>
            <a:r>
              <a:rPr lang="en-US" dirty="0" smtClean="0"/>
              <a:t>Copyright © 2017 Pearson Education, Ltd.</a:t>
            </a:r>
            <a:endParaRPr lang="en-US" dirty="0"/>
          </a:p>
        </p:txBody>
      </p:sp>
      <p:sp>
        <p:nvSpPr>
          <p:cNvPr id="3" name="Slide Number Placeholder 2"/>
          <p:cNvSpPr>
            <a:spLocks noGrp="1"/>
          </p:cNvSpPr>
          <p:nvPr>
            <p:ph type="sldNum" sz="quarter" idx="12"/>
          </p:nvPr>
        </p:nvSpPr>
        <p:spPr/>
        <p:txBody>
          <a:bodyPr/>
          <a:lstStyle/>
          <a:p>
            <a:r>
              <a:rPr lang="en-US" smtClean="0"/>
              <a:t>2-</a:t>
            </a:r>
            <a:fld id="{BA1B1854-2A96-441B-8E94-8B895DE28521}" type="slidenum">
              <a:rPr lang="en-US" smtClean="0"/>
              <a:pPr/>
              <a:t>28</a:t>
            </a:fld>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Grp="1" noChangeArrowheads="1"/>
          </p:cNvSpPr>
          <p:nvPr>
            <p:ph type="title"/>
          </p:nvPr>
        </p:nvSpPr>
        <p:spPr/>
        <p:txBody>
          <a:bodyPr/>
          <a:lstStyle/>
          <a:p>
            <a:pPr fontAlgn="auto">
              <a:spcAft>
                <a:spcPts val="0"/>
              </a:spcAft>
              <a:defRPr/>
            </a:pPr>
            <a:r>
              <a:rPr lang="en-US" b="1" dirty="0" smtClean="0">
                <a:latin typeface="+mn-lt"/>
                <a:ea typeface="ＭＳ Ｐゴシック" pitchFamily="34" charset="-128"/>
              </a:rPr>
              <a:t>Balance</a:t>
            </a:r>
            <a:r>
              <a:rPr lang="en-US" dirty="0" smtClean="0">
                <a:latin typeface="+mn-lt"/>
                <a:ea typeface="ＭＳ Ｐゴシック" pitchFamily="34" charset="-128"/>
              </a:rPr>
              <a:t> </a:t>
            </a:r>
            <a:r>
              <a:rPr lang="en-US" b="1" dirty="0" smtClean="0">
                <a:latin typeface="+mn-lt"/>
                <a:ea typeface="ＭＳ Ｐゴシック" pitchFamily="34" charset="-128"/>
              </a:rPr>
              <a:t>of Payments</a:t>
            </a:r>
          </a:p>
        </p:txBody>
      </p:sp>
      <p:sp>
        <p:nvSpPr>
          <p:cNvPr id="72707" name="Rectangle 3"/>
          <p:cNvSpPr>
            <a:spLocks noGrp="1" noChangeArrowheads="1"/>
          </p:cNvSpPr>
          <p:nvPr>
            <p:ph idx="1"/>
          </p:nvPr>
        </p:nvSpPr>
        <p:spPr>
          <a:xfrm>
            <a:off x="457200" y="1830387"/>
            <a:ext cx="8229600" cy="4525963"/>
          </a:xfrm>
        </p:spPr>
        <p:txBody>
          <a:bodyPr/>
          <a:lstStyle/>
          <a:p>
            <a:pPr>
              <a:lnSpc>
                <a:spcPct val="80000"/>
              </a:lnSpc>
            </a:pPr>
            <a:r>
              <a:rPr lang="en-US" dirty="0" smtClean="0">
                <a:ea typeface="ＭＳ Ｐゴシック" pitchFamily="34" charset="-128"/>
              </a:rPr>
              <a:t>Record of all economic transactions between the residents of a country and the rest of the world</a:t>
            </a:r>
          </a:p>
          <a:p>
            <a:pPr lvl="1">
              <a:lnSpc>
                <a:spcPct val="80000"/>
              </a:lnSpc>
            </a:pPr>
            <a:r>
              <a:rPr lang="en-US" dirty="0" smtClean="0">
                <a:ea typeface="ＭＳ Ｐゴシック" pitchFamily="34" charset="-128"/>
              </a:rPr>
              <a:t>Current account–record of all recurring trade in merchandise and services, and humanitarian aid</a:t>
            </a:r>
          </a:p>
          <a:p>
            <a:pPr lvl="2">
              <a:lnSpc>
                <a:spcPct val="80000"/>
              </a:lnSpc>
            </a:pPr>
            <a:r>
              <a:rPr lang="en-US" sz="2800" dirty="0" smtClean="0">
                <a:ea typeface="ＭＳ Ｐゴシック" pitchFamily="34" charset="-128"/>
              </a:rPr>
              <a:t>trade deficit—negative current account</a:t>
            </a:r>
          </a:p>
          <a:p>
            <a:pPr lvl="2">
              <a:lnSpc>
                <a:spcPct val="80000"/>
              </a:lnSpc>
            </a:pPr>
            <a:r>
              <a:rPr lang="en-US" sz="2800" dirty="0" smtClean="0">
                <a:ea typeface="ＭＳ Ｐゴシック" pitchFamily="34" charset="-128"/>
              </a:rPr>
              <a:t>trade surplus—positive current account</a:t>
            </a:r>
          </a:p>
          <a:p>
            <a:pPr lvl="1">
              <a:lnSpc>
                <a:spcPct val="80000"/>
              </a:lnSpc>
            </a:pPr>
            <a:r>
              <a:rPr lang="en-US" dirty="0" smtClean="0">
                <a:ea typeface="ＭＳ Ｐゴシック" pitchFamily="34" charset="-128"/>
              </a:rPr>
              <a:t>Capital account–record of all long-term direct investment, portfolio investment, and capital flows</a:t>
            </a:r>
          </a:p>
          <a:p>
            <a:endParaRPr lang="en-US" sz="2800" dirty="0" smtClean="0">
              <a:ea typeface="ＭＳ Ｐゴシック" pitchFamily="34" charset="-128"/>
            </a:endParaRPr>
          </a:p>
        </p:txBody>
      </p:sp>
      <p:sp>
        <p:nvSpPr>
          <p:cNvPr id="2" name="Footer Placeholder 1"/>
          <p:cNvSpPr>
            <a:spLocks noGrp="1"/>
          </p:cNvSpPr>
          <p:nvPr>
            <p:ph type="ftr" sz="quarter" idx="11"/>
          </p:nvPr>
        </p:nvSpPr>
        <p:spPr/>
        <p:txBody>
          <a:bodyPr/>
          <a:lstStyle/>
          <a:p>
            <a:r>
              <a:rPr lang="en-US" dirty="0" smtClean="0"/>
              <a:t>Copyright © 2017 Pearson Education, Ltd.</a:t>
            </a:r>
            <a:endParaRPr lang="en-US" dirty="0"/>
          </a:p>
        </p:txBody>
      </p:sp>
      <p:sp>
        <p:nvSpPr>
          <p:cNvPr id="3" name="Slide Number Placeholder 2"/>
          <p:cNvSpPr>
            <a:spLocks noGrp="1"/>
          </p:cNvSpPr>
          <p:nvPr>
            <p:ph type="sldNum" sz="quarter" idx="12"/>
          </p:nvPr>
        </p:nvSpPr>
        <p:spPr/>
        <p:txBody>
          <a:bodyPr/>
          <a:lstStyle/>
          <a:p>
            <a:r>
              <a:rPr lang="en-US" smtClean="0"/>
              <a:t>2-</a:t>
            </a:r>
            <a:fld id="{BA1B1854-2A96-441B-8E94-8B895DE28521}" type="slidenum">
              <a:rPr lang="en-US" smtClean="0"/>
              <a:pPr/>
              <a:t>29</a:t>
            </a:fld>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596900" y="635000"/>
            <a:ext cx="7861300" cy="1143000"/>
          </a:xfrm>
        </p:spPr>
        <p:txBody>
          <a:bodyPr>
            <a:normAutofit fontScale="90000"/>
          </a:bodyPr>
          <a:lstStyle/>
          <a:p>
            <a:pPr fontAlgn="auto">
              <a:spcAft>
                <a:spcPts val="0"/>
              </a:spcAft>
              <a:defRPr/>
            </a:pPr>
            <a:r>
              <a:rPr lang="en-US" dirty="0" smtClean="0">
                <a:latin typeface="+mn-lt"/>
                <a:ea typeface="ＭＳ Ｐゴシック" pitchFamily="34" charset="-128"/>
              </a:rPr>
              <a:t>The World Economy—An Overview</a:t>
            </a:r>
          </a:p>
        </p:txBody>
      </p:sp>
      <p:sp>
        <p:nvSpPr>
          <p:cNvPr id="28675" name="Rectangle 3"/>
          <p:cNvSpPr>
            <a:spLocks noGrp="1" noChangeArrowheads="1"/>
          </p:cNvSpPr>
          <p:nvPr>
            <p:ph idx="1"/>
          </p:nvPr>
        </p:nvSpPr>
        <p:spPr>
          <a:xfrm>
            <a:off x="685800" y="1981200"/>
            <a:ext cx="7175500" cy="4114800"/>
          </a:xfrm>
        </p:spPr>
        <p:txBody>
          <a:bodyPr>
            <a:normAutofit/>
          </a:bodyPr>
          <a:lstStyle/>
          <a:p>
            <a:r>
              <a:rPr lang="en-US" dirty="0" smtClean="0">
                <a:ea typeface="ＭＳ Ｐゴシック" pitchFamily="34" charset="-128"/>
              </a:rPr>
              <a:t>In the early 20</a:t>
            </a:r>
            <a:r>
              <a:rPr lang="en-US" baseline="30000" dirty="0" smtClean="0">
                <a:ea typeface="ＭＳ Ｐゴシック" pitchFamily="34" charset="-128"/>
              </a:rPr>
              <a:t>th</a:t>
            </a:r>
            <a:r>
              <a:rPr lang="en-US" dirty="0" smtClean="0">
                <a:ea typeface="ＭＳ Ｐゴシック" pitchFamily="34" charset="-128"/>
              </a:rPr>
              <a:t> century economic integration was at 10%; today it is 50%</a:t>
            </a:r>
          </a:p>
          <a:p>
            <a:r>
              <a:rPr lang="en-US" dirty="0" smtClean="0">
                <a:ea typeface="ＭＳ Ｐゴシック" pitchFamily="34" charset="-128"/>
              </a:rPr>
              <a:t>EU and NAFTA are very integrated</a:t>
            </a:r>
          </a:p>
          <a:p>
            <a:r>
              <a:rPr lang="en-US" dirty="0" smtClean="0">
                <a:ea typeface="ＭＳ Ｐゴシック" pitchFamily="34" charset="-128"/>
              </a:rPr>
              <a:t>Global competitors have displaced or absorbed local ones</a:t>
            </a:r>
          </a:p>
        </p:txBody>
      </p:sp>
      <p:sp>
        <p:nvSpPr>
          <p:cNvPr id="2" name="Footer Placeholder 1"/>
          <p:cNvSpPr>
            <a:spLocks noGrp="1"/>
          </p:cNvSpPr>
          <p:nvPr>
            <p:ph type="ftr" sz="quarter" idx="11"/>
          </p:nvPr>
        </p:nvSpPr>
        <p:spPr/>
        <p:txBody>
          <a:bodyPr/>
          <a:lstStyle/>
          <a:p>
            <a:r>
              <a:rPr lang="en-US" dirty="0" smtClean="0"/>
              <a:t>Copyright © 2017 Pearson Education, Ltd.</a:t>
            </a:r>
            <a:endParaRPr lang="en-US" dirty="0"/>
          </a:p>
        </p:txBody>
      </p:sp>
      <p:sp>
        <p:nvSpPr>
          <p:cNvPr id="3" name="Slide Number Placeholder 2"/>
          <p:cNvSpPr>
            <a:spLocks noGrp="1"/>
          </p:cNvSpPr>
          <p:nvPr>
            <p:ph type="sldNum" sz="quarter" idx="12"/>
          </p:nvPr>
        </p:nvSpPr>
        <p:spPr/>
        <p:txBody>
          <a:bodyPr/>
          <a:lstStyle/>
          <a:p>
            <a:r>
              <a:rPr lang="en-US" smtClean="0"/>
              <a:t>2-</a:t>
            </a:r>
            <a:fld id="{BA1B1854-2A96-441B-8E94-8B895DE28521}" type="slidenum">
              <a:rPr lang="en-US" smtClean="0"/>
              <a:pPr/>
              <a:t>3</a:t>
            </a:fld>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a:xfrm>
            <a:off x="1447800" y="1066800"/>
            <a:ext cx="7239000" cy="685800"/>
          </a:xfrm>
        </p:spPr>
        <p:txBody>
          <a:bodyPr>
            <a:normAutofit fontScale="90000"/>
          </a:bodyPr>
          <a:lstStyle/>
          <a:p>
            <a:pPr fontAlgn="auto">
              <a:spcAft>
                <a:spcPts val="0"/>
              </a:spcAft>
              <a:defRPr/>
            </a:pPr>
            <a:r>
              <a:rPr lang="en-US" dirty="0" smtClean="0">
                <a:latin typeface="+mn-lt"/>
                <a:ea typeface="ＭＳ Ｐゴシック" pitchFamily="34" charset="-128"/>
              </a:rPr>
              <a:t>Balance of Payments</a:t>
            </a:r>
          </a:p>
        </p:txBody>
      </p:sp>
      <p:pic>
        <p:nvPicPr>
          <p:cNvPr id="2" name="Picture 2"/>
          <p:cNvPicPr>
            <a:picLocks noChangeAspect="1" noChangeArrowheads="1"/>
          </p:cNvPicPr>
          <p:nvPr/>
        </p:nvPicPr>
        <p:blipFill>
          <a:blip r:embed="rId3"/>
          <a:srcRect/>
          <a:stretch>
            <a:fillRect/>
          </a:stretch>
        </p:blipFill>
        <p:spPr bwMode="auto">
          <a:xfrm>
            <a:off x="62964" y="2171700"/>
            <a:ext cx="8919160" cy="3746500"/>
          </a:xfrm>
          <a:prstGeom prst="rect">
            <a:avLst/>
          </a:prstGeom>
          <a:noFill/>
          <a:ln w="9525">
            <a:noFill/>
            <a:miter lim="800000"/>
            <a:headEnd/>
            <a:tailEnd/>
          </a:ln>
        </p:spPr>
      </p:pic>
      <p:sp>
        <p:nvSpPr>
          <p:cNvPr id="3" name="Footer Placeholder 2"/>
          <p:cNvSpPr>
            <a:spLocks noGrp="1"/>
          </p:cNvSpPr>
          <p:nvPr>
            <p:ph type="ftr" sz="quarter" idx="11"/>
          </p:nvPr>
        </p:nvSpPr>
        <p:spPr/>
        <p:txBody>
          <a:bodyPr/>
          <a:lstStyle/>
          <a:p>
            <a:r>
              <a:rPr lang="en-US" dirty="0" smtClean="0"/>
              <a:t>Copyright © 2017 Pearson Education, Ltd.</a:t>
            </a:r>
            <a:endParaRPr lang="en-US" dirty="0"/>
          </a:p>
        </p:txBody>
      </p:sp>
      <p:sp>
        <p:nvSpPr>
          <p:cNvPr id="4" name="Slide Number Placeholder 3"/>
          <p:cNvSpPr>
            <a:spLocks noGrp="1"/>
          </p:cNvSpPr>
          <p:nvPr>
            <p:ph type="sldNum" sz="quarter" idx="12"/>
          </p:nvPr>
        </p:nvSpPr>
        <p:spPr/>
        <p:txBody>
          <a:bodyPr/>
          <a:lstStyle/>
          <a:p>
            <a:r>
              <a:rPr lang="en-US" smtClean="0"/>
              <a:t>2-</a:t>
            </a:r>
            <a:fld id="{BA1B1854-2A96-441B-8E94-8B895DE28521}" type="slidenum">
              <a:rPr lang="en-US" smtClean="0"/>
              <a:pPr/>
              <a:t>30</a:t>
            </a:fld>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Overview of International Finance</a:t>
            </a:r>
            <a:endParaRPr lang="en-US" dirty="0"/>
          </a:p>
        </p:txBody>
      </p:sp>
      <p:sp>
        <p:nvSpPr>
          <p:cNvPr id="3" name="Content Placeholder 2"/>
          <p:cNvSpPr>
            <a:spLocks noGrp="1"/>
          </p:cNvSpPr>
          <p:nvPr>
            <p:ph idx="1"/>
          </p:nvPr>
        </p:nvSpPr>
        <p:spPr>
          <a:xfrm>
            <a:off x="457200" y="2019300"/>
            <a:ext cx="8229600" cy="4525963"/>
          </a:xfrm>
        </p:spPr>
        <p:txBody>
          <a:bodyPr>
            <a:normAutofit fontScale="92500" lnSpcReduction="20000"/>
          </a:bodyPr>
          <a:lstStyle/>
          <a:p>
            <a:r>
              <a:rPr lang="en-US" dirty="0" smtClean="0"/>
              <a:t>Foreign exchange allows companies to do business globally with different currencies</a:t>
            </a:r>
          </a:p>
          <a:p>
            <a:r>
              <a:rPr lang="en-US" dirty="0" smtClean="0"/>
              <a:t>Exchange risk occurs when the value of a currency changes as it is traded</a:t>
            </a:r>
          </a:p>
          <a:p>
            <a:r>
              <a:rPr lang="en-US" dirty="0" smtClean="0"/>
              <a:t>Spot market:  immediate delivery</a:t>
            </a:r>
          </a:p>
          <a:p>
            <a:r>
              <a:rPr lang="en-US" dirty="0" smtClean="0"/>
              <a:t>Forward market:  future delivery</a:t>
            </a:r>
          </a:p>
          <a:p>
            <a:r>
              <a:rPr lang="en-US" dirty="0" smtClean="0"/>
              <a:t>Currency market participants include countries’ central banks, companies that convert foreign currency into their home currencies, currency speculators</a:t>
            </a:r>
            <a:endParaRPr lang="en-US" dirty="0"/>
          </a:p>
        </p:txBody>
      </p:sp>
      <p:sp>
        <p:nvSpPr>
          <p:cNvPr id="5" name="Footer Placeholder 4"/>
          <p:cNvSpPr>
            <a:spLocks noGrp="1"/>
          </p:cNvSpPr>
          <p:nvPr>
            <p:ph type="ftr" sz="quarter" idx="11"/>
          </p:nvPr>
        </p:nvSpPr>
        <p:spPr/>
        <p:txBody>
          <a:bodyPr/>
          <a:lstStyle/>
          <a:p>
            <a:r>
              <a:rPr lang="en-US" dirty="0" smtClean="0"/>
              <a:t>Copyright © 2017 Pearson Education, Ltd.</a:t>
            </a:r>
            <a:endParaRPr lang="en-US" dirty="0"/>
          </a:p>
        </p:txBody>
      </p:sp>
      <p:sp>
        <p:nvSpPr>
          <p:cNvPr id="6" name="Slide Number Placeholder 5"/>
          <p:cNvSpPr>
            <a:spLocks noGrp="1"/>
          </p:cNvSpPr>
          <p:nvPr>
            <p:ph type="sldNum" sz="quarter" idx="12"/>
          </p:nvPr>
        </p:nvSpPr>
        <p:spPr/>
        <p:txBody>
          <a:bodyPr/>
          <a:lstStyle/>
          <a:p>
            <a:r>
              <a:rPr lang="en-US" smtClean="0"/>
              <a:t>2-</a:t>
            </a:r>
            <a:fld id="{BA1B1854-2A96-441B-8E94-8B895DE28521}" type="slidenum">
              <a:rPr lang="en-US" smtClean="0"/>
              <a:pPr/>
              <a:t>31</a:t>
            </a:fld>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Overview of International Finance</a:t>
            </a:r>
            <a:endParaRPr lang="en-US" dirty="0"/>
          </a:p>
        </p:txBody>
      </p:sp>
      <p:sp>
        <p:nvSpPr>
          <p:cNvPr id="3" name="Content Placeholder 2"/>
          <p:cNvSpPr>
            <a:spLocks noGrp="1"/>
          </p:cNvSpPr>
          <p:nvPr>
            <p:ph idx="1"/>
          </p:nvPr>
        </p:nvSpPr>
        <p:spPr>
          <a:xfrm>
            <a:off x="457200" y="1879600"/>
            <a:ext cx="8229600" cy="4525963"/>
          </a:xfrm>
        </p:spPr>
        <p:txBody>
          <a:bodyPr/>
          <a:lstStyle/>
          <a:p>
            <a:r>
              <a:rPr lang="en-US" dirty="0" smtClean="0"/>
              <a:t>Devaluation:  the reduction of a nation’s currency against other currencies</a:t>
            </a:r>
          </a:p>
          <a:p>
            <a:r>
              <a:rPr lang="en-US" dirty="0" smtClean="0"/>
              <a:t>Mercantilism or Competitive-currency politics:  Countries do not allow their currency to fluctuate</a:t>
            </a:r>
          </a:p>
          <a:p>
            <a:r>
              <a:rPr lang="en-US" dirty="0" smtClean="0"/>
              <a:t>Revaluation:  A nation allows its currency to strengthen</a:t>
            </a:r>
            <a:endParaRPr lang="en-US" dirty="0"/>
          </a:p>
        </p:txBody>
      </p:sp>
      <p:sp>
        <p:nvSpPr>
          <p:cNvPr id="5" name="Footer Placeholder 4"/>
          <p:cNvSpPr>
            <a:spLocks noGrp="1"/>
          </p:cNvSpPr>
          <p:nvPr>
            <p:ph type="ftr" sz="quarter" idx="11"/>
          </p:nvPr>
        </p:nvSpPr>
        <p:spPr/>
        <p:txBody>
          <a:bodyPr/>
          <a:lstStyle/>
          <a:p>
            <a:r>
              <a:rPr lang="en-US" dirty="0" smtClean="0"/>
              <a:t>Copyright © 2017 Pearson Education, Ltd.</a:t>
            </a:r>
            <a:endParaRPr lang="en-US" dirty="0"/>
          </a:p>
        </p:txBody>
      </p:sp>
      <p:sp>
        <p:nvSpPr>
          <p:cNvPr id="6" name="Slide Number Placeholder 5"/>
          <p:cNvSpPr>
            <a:spLocks noGrp="1"/>
          </p:cNvSpPr>
          <p:nvPr>
            <p:ph type="sldNum" sz="quarter" idx="12"/>
          </p:nvPr>
        </p:nvSpPr>
        <p:spPr/>
        <p:txBody>
          <a:bodyPr/>
          <a:lstStyle/>
          <a:p>
            <a:r>
              <a:rPr lang="en-US" smtClean="0"/>
              <a:t>2-</a:t>
            </a:r>
            <a:fld id="{BA1B1854-2A96-441B-8E94-8B895DE28521}" type="slidenum">
              <a:rPr lang="en-US" smtClean="0"/>
              <a:pPr/>
              <a:t>32</a:t>
            </a:fld>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U.S. Goods and Services Trade</a:t>
            </a:r>
            <a:br>
              <a:rPr lang="en-US" dirty="0" smtClean="0"/>
            </a:br>
            <a:r>
              <a:rPr lang="en-US" dirty="0" smtClean="0"/>
              <a:t> with BRIC, 2013 (US $ Millions)</a:t>
            </a:r>
            <a:endParaRPr lang="en-US" dirty="0"/>
          </a:p>
        </p:txBody>
      </p:sp>
      <p:pic>
        <p:nvPicPr>
          <p:cNvPr id="3074" name="Picture 2"/>
          <p:cNvPicPr>
            <a:picLocks noGrp="1" noChangeAspect="1" noChangeArrowheads="1"/>
          </p:cNvPicPr>
          <p:nvPr>
            <p:ph idx="1"/>
          </p:nvPr>
        </p:nvPicPr>
        <p:blipFill>
          <a:blip r:embed="rId2"/>
          <a:stretch>
            <a:fillRect/>
          </a:stretch>
        </p:blipFill>
        <p:spPr bwMode="auto">
          <a:xfrm>
            <a:off x="457200" y="2467213"/>
            <a:ext cx="8229600" cy="2791937"/>
          </a:xfrm>
          <a:prstGeom prst="rect">
            <a:avLst/>
          </a:prstGeom>
          <a:noFill/>
          <a:ln w="9525">
            <a:noFill/>
            <a:miter lim="800000"/>
            <a:headEnd/>
            <a:tailEnd/>
          </a:ln>
        </p:spPr>
      </p:pic>
      <p:sp>
        <p:nvSpPr>
          <p:cNvPr id="4" name="Footer Placeholder 3"/>
          <p:cNvSpPr>
            <a:spLocks noGrp="1"/>
          </p:cNvSpPr>
          <p:nvPr>
            <p:ph type="ftr" sz="quarter" idx="11"/>
          </p:nvPr>
        </p:nvSpPr>
        <p:spPr/>
        <p:txBody>
          <a:bodyPr/>
          <a:lstStyle/>
          <a:p>
            <a:r>
              <a:rPr lang="en-US" dirty="0" smtClean="0"/>
              <a:t>Copyright © 2017 Pearson Education, Ltd.</a:t>
            </a:r>
            <a:endParaRPr lang="en-US" dirty="0"/>
          </a:p>
        </p:txBody>
      </p:sp>
      <p:sp>
        <p:nvSpPr>
          <p:cNvPr id="5" name="Slide Number Placeholder 4"/>
          <p:cNvSpPr>
            <a:spLocks noGrp="1"/>
          </p:cNvSpPr>
          <p:nvPr>
            <p:ph type="sldNum" sz="quarter" idx="12"/>
          </p:nvPr>
        </p:nvSpPr>
        <p:spPr/>
        <p:txBody>
          <a:bodyPr/>
          <a:lstStyle/>
          <a:p>
            <a:r>
              <a:rPr lang="en-US" smtClean="0"/>
              <a:t>2-</a:t>
            </a:r>
            <a:fld id="{BA1B1854-2A96-441B-8E94-8B895DE28521}" type="slidenum">
              <a:rPr lang="en-US" smtClean="0"/>
              <a:pPr/>
              <a:t>33</a:t>
            </a:fld>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ChangeArrowheads="1"/>
          </p:cNvSpPr>
          <p:nvPr>
            <p:ph type="title"/>
          </p:nvPr>
        </p:nvSpPr>
        <p:spPr>
          <a:xfrm>
            <a:off x="0" y="609600"/>
            <a:ext cx="9144000" cy="1143000"/>
          </a:xfrm>
        </p:spPr>
        <p:txBody>
          <a:bodyPr>
            <a:normAutofit fontScale="90000"/>
          </a:bodyPr>
          <a:lstStyle/>
          <a:p>
            <a:pPr algn="ctr" fontAlgn="auto">
              <a:spcAft>
                <a:spcPts val="0"/>
              </a:spcAft>
              <a:defRPr/>
            </a:pPr>
            <a:r>
              <a:rPr lang="en-US" b="1" dirty="0" smtClean="0">
                <a:latin typeface="+mn-lt"/>
                <a:ea typeface="ＭＳ Ｐゴシック" pitchFamily="34" charset="-128"/>
              </a:rPr>
              <a:t>Top Exporters and Importers in </a:t>
            </a:r>
            <a:br>
              <a:rPr lang="en-US" b="1" dirty="0" smtClean="0">
                <a:latin typeface="+mn-lt"/>
                <a:ea typeface="ＭＳ Ｐゴシック" pitchFamily="34" charset="-128"/>
              </a:rPr>
            </a:br>
            <a:r>
              <a:rPr lang="en-US" b="1" dirty="0" smtClean="0">
                <a:latin typeface="+mn-lt"/>
                <a:ea typeface="ＭＳ Ｐゴシック" pitchFamily="34" charset="-128"/>
              </a:rPr>
              <a:t>World Merchandise Trade, 2012</a:t>
            </a:r>
          </a:p>
        </p:txBody>
      </p:sp>
      <p:pic>
        <p:nvPicPr>
          <p:cNvPr id="4098" name="Picture 2"/>
          <p:cNvPicPr>
            <a:picLocks noChangeAspect="1" noChangeArrowheads="1"/>
          </p:cNvPicPr>
          <p:nvPr/>
        </p:nvPicPr>
        <p:blipFill>
          <a:blip r:embed="rId3"/>
          <a:srcRect/>
          <a:stretch>
            <a:fillRect/>
          </a:stretch>
        </p:blipFill>
        <p:spPr bwMode="auto">
          <a:xfrm>
            <a:off x="0" y="2950881"/>
            <a:ext cx="9144000" cy="2424626"/>
          </a:xfrm>
          <a:prstGeom prst="rect">
            <a:avLst/>
          </a:prstGeom>
          <a:noFill/>
          <a:ln w="9525">
            <a:noFill/>
            <a:miter lim="800000"/>
            <a:headEnd/>
            <a:tailEnd/>
          </a:ln>
        </p:spPr>
      </p:pic>
      <p:sp>
        <p:nvSpPr>
          <p:cNvPr id="2" name="Footer Placeholder 1"/>
          <p:cNvSpPr>
            <a:spLocks noGrp="1"/>
          </p:cNvSpPr>
          <p:nvPr>
            <p:ph type="ftr" sz="quarter" idx="11"/>
          </p:nvPr>
        </p:nvSpPr>
        <p:spPr/>
        <p:txBody>
          <a:bodyPr/>
          <a:lstStyle/>
          <a:p>
            <a:r>
              <a:rPr lang="en-US" dirty="0" smtClean="0"/>
              <a:t>Copyright © 2017 Pearson Education, Ltd.</a:t>
            </a:r>
            <a:endParaRPr lang="en-US" dirty="0"/>
          </a:p>
        </p:txBody>
      </p:sp>
      <p:sp>
        <p:nvSpPr>
          <p:cNvPr id="3" name="Slide Number Placeholder 2"/>
          <p:cNvSpPr>
            <a:spLocks noGrp="1"/>
          </p:cNvSpPr>
          <p:nvPr>
            <p:ph type="sldNum" sz="quarter" idx="12"/>
          </p:nvPr>
        </p:nvSpPr>
        <p:spPr/>
        <p:txBody>
          <a:bodyPr/>
          <a:lstStyle/>
          <a:p>
            <a:r>
              <a:rPr lang="en-US" dirty="0" smtClean="0"/>
              <a:t>2-</a:t>
            </a:r>
            <a:fld id="{BA1B1854-2A96-441B-8E94-8B895DE28521}" type="slidenum">
              <a:rPr lang="en-US" smtClean="0"/>
              <a:pPr/>
              <a:t>34</a:t>
            </a:fld>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ChangeArrowheads="1"/>
          </p:cNvSpPr>
          <p:nvPr>
            <p:ph type="title"/>
          </p:nvPr>
        </p:nvSpPr>
        <p:spPr>
          <a:xfrm>
            <a:off x="342900" y="685800"/>
            <a:ext cx="8458200" cy="1143000"/>
          </a:xfrm>
        </p:spPr>
        <p:txBody>
          <a:bodyPr>
            <a:normAutofit/>
          </a:bodyPr>
          <a:lstStyle/>
          <a:p>
            <a:pPr fontAlgn="auto">
              <a:spcAft>
                <a:spcPts val="0"/>
              </a:spcAft>
              <a:defRPr/>
            </a:pPr>
            <a:r>
              <a:rPr lang="en-US" dirty="0" smtClean="0">
                <a:latin typeface="+mn-lt"/>
                <a:ea typeface="ＭＳ Ｐゴシック" pitchFamily="34" charset="-128"/>
              </a:rPr>
              <a:t>Overview of International Finance</a:t>
            </a:r>
          </a:p>
        </p:txBody>
      </p:sp>
      <p:sp>
        <p:nvSpPr>
          <p:cNvPr id="77827" name="Rectangle 3"/>
          <p:cNvSpPr>
            <a:spLocks noGrp="1" noChangeArrowheads="1"/>
          </p:cNvSpPr>
          <p:nvPr>
            <p:ph idx="1"/>
          </p:nvPr>
        </p:nvSpPr>
        <p:spPr>
          <a:xfrm>
            <a:off x="457200" y="2424113"/>
            <a:ext cx="8229600" cy="3932238"/>
          </a:xfrm>
        </p:spPr>
        <p:txBody>
          <a:bodyPr/>
          <a:lstStyle/>
          <a:p>
            <a:pPr>
              <a:lnSpc>
                <a:spcPct val="90000"/>
              </a:lnSpc>
            </a:pPr>
            <a:r>
              <a:rPr lang="en-US" dirty="0" smtClean="0">
                <a:ea typeface="ＭＳ Ｐゴシック" pitchFamily="34" charset="-128"/>
              </a:rPr>
              <a:t>Foreign exchange makes it possible to do business across the boundary of a national currency </a:t>
            </a:r>
          </a:p>
          <a:p>
            <a:pPr>
              <a:lnSpc>
                <a:spcPct val="90000"/>
              </a:lnSpc>
            </a:pPr>
            <a:r>
              <a:rPr lang="en-US" dirty="0" smtClean="0">
                <a:ea typeface="ＭＳ Ｐゴシック" pitchFamily="34" charset="-128"/>
              </a:rPr>
              <a:t>Currency of various countries are traded for both immediate (spot) and future (forward) delivery</a:t>
            </a:r>
          </a:p>
          <a:p>
            <a:pPr>
              <a:lnSpc>
                <a:spcPct val="90000"/>
              </a:lnSpc>
            </a:pPr>
            <a:r>
              <a:rPr lang="en-US" dirty="0" smtClean="0">
                <a:ea typeface="ＭＳ Ｐゴシック" pitchFamily="34" charset="-128"/>
              </a:rPr>
              <a:t>Currency risk adds turbulence to global commerce</a:t>
            </a:r>
          </a:p>
          <a:p>
            <a:pPr>
              <a:lnSpc>
                <a:spcPct val="90000"/>
              </a:lnSpc>
            </a:pPr>
            <a:endParaRPr lang="en-US" dirty="0" smtClean="0">
              <a:ea typeface="ＭＳ Ｐゴシック" pitchFamily="34" charset="-128"/>
            </a:endParaRPr>
          </a:p>
          <a:p>
            <a:pPr>
              <a:lnSpc>
                <a:spcPct val="90000"/>
              </a:lnSpc>
              <a:buFontTx/>
              <a:buNone/>
            </a:pPr>
            <a:endParaRPr lang="en-US" dirty="0" smtClean="0">
              <a:ea typeface="ＭＳ Ｐゴシック" pitchFamily="34" charset="-128"/>
            </a:endParaRPr>
          </a:p>
        </p:txBody>
      </p:sp>
      <p:sp>
        <p:nvSpPr>
          <p:cNvPr id="2" name="Footer Placeholder 1"/>
          <p:cNvSpPr>
            <a:spLocks noGrp="1"/>
          </p:cNvSpPr>
          <p:nvPr>
            <p:ph type="ftr" sz="quarter" idx="11"/>
          </p:nvPr>
        </p:nvSpPr>
        <p:spPr/>
        <p:txBody>
          <a:bodyPr/>
          <a:lstStyle/>
          <a:p>
            <a:r>
              <a:rPr lang="en-US" dirty="0" smtClean="0"/>
              <a:t>Copyright © 2017 Pearson Education, Ltd.</a:t>
            </a:r>
            <a:endParaRPr lang="en-US" dirty="0"/>
          </a:p>
        </p:txBody>
      </p:sp>
      <p:sp>
        <p:nvSpPr>
          <p:cNvPr id="3" name="Slide Number Placeholder 2"/>
          <p:cNvSpPr>
            <a:spLocks noGrp="1"/>
          </p:cNvSpPr>
          <p:nvPr>
            <p:ph type="sldNum" sz="quarter" idx="12"/>
          </p:nvPr>
        </p:nvSpPr>
        <p:spPr/>
        <p:txBody>
          <a:bodyPr/>
          <a:lstStyle/>
          <a:p>
            <a:r>
              <a:rPr lang="en-US" smtClean="0"/>
              <a:t>2-</a:t>
            </a:r>
            <a:fld id="{BA1B1854-2A96-441B-8E94-8B895DE28521}" type="slidenum">
              <a:rPr lang="en-US" smtClean="0"/>
              <a:pPr/>
              <a:t>35</a:t>
            </a:fld>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Grp="1" noChangeArrowheads="1"/>
          </p:cNvSpPr>
          <p:nvPr>
            <p:ph type="title"/>
          </p:nvPr>
        </p:nvSpPr>
        <p:spPr>
          <a:xfrm>
            <a:off x="838200" y="609600"/>
            <a:ext cx="8051800" cy="1143000"/>
          </a:xfrm>
        </p:spPr>
        <p:txBody>
          <a:bodyPr>
            <a:normAutofit fontScale="90000"/>
          </a:bodyPr>
          <a:lstStyle/>
          <a:p>
            <a:pPr fontAlgn="auto">
              <a:spcAft>
                <a:spcPts val="0"/>
              </a:spcAft>
              <a:defRPr/>
            </a:pPr>
            <a:r>
              <a:rPr lang="en-US" dirty="0" smtClean="0">
                <a:latin typeface="+mn-lt"/>
                <a:ea typeface="ＭＳ Ｐゴシック" pitchFamily="34" charset="-128"/>
              </a:rPr>
              <a:t>Foreign Exchange Market Dynamics</a:t>
            </a:r>
          </a:p>
        </p:txBody>
      </p:sp>
      <p:sp>
        <p:nvSpPr>
          <p:cNvPr id="79875" name="Rectangle 3"/>
          <p:cNvSpPr>
            <a:spLocks noGrp="1" noChangeArrowheads="1"/>
          </p:cNvSpPr>
          <p:nvPr>
            <p:ph idx="1"/>
          </p:nvPr>
        </p:nvSpPr>
        <p:spPr>
          <a:xfrm>
            <a:off x="685800" y="1536700"/>
            <a:ext cx="7772400" cy="5016500"/>
          </a:xfrm>
        </p:spPr>
        <p:txBody>
          <a:bodyPr/>
          <a:lstStyle/>
          <a:p>
            <a:pPr marL="609600" indent="-609600"/>
            <a:r>
              <a:rPr lang="en-US" sz="2800" dirty="0" smtClean="0">
                <a:ea typeface="ＭＳ Ｐゴシック" pitchFamily="34" charset="-128"/>
              </a:rPr>
              <a:t>Supply and Demand interaction</a:t>
            </a:r>
          </a:p>
          <a:p>
            <a:pPr marL="990600" lvl="1" indent="-533400"/>
            <a:r>
              <a:rPr lang="en-US" sz="2400" dirty="0" smtClean="0">
                <a:ea typeface="ＭＳ Ｐゴシック" pitchFamily="34" charset="-128"/>
              </a:rPr>
              <a:t>Country sells more goods/services than it buys</a:t>
            </a:r>
          </a:p>
          <a:p>
            <a:pPr marL="990600" lvl="1" indent="-533400"/>
            <a:r>
              <a:rPr lang="en-US" sz="2400" dirty="0" smtClean="0">
                <a:ea typeface="ＭＳ Ｐゴシック" pitchFamily="34" charset="-128"/>
              </a:rPr>
              <a:t>There is a greater demand for the currency</a:t>
            </a:r>
          </a:p>
          <a:p>
            <a:pPr marL="990600" lvl="1" indent="-533400"/>
            <a:r>
              <a:rPr lang="en-US" sz="2400" dirty="0" smtClean="0">
                <a:ea typeface="ＭＳ Ｐゴシック" pitchFamily="34" charset="-128"/>
              </a:rPr>
              <a:t>The currency will appreciate in value</a:t>
            </a:r>
          </a:p>
          <a:p>
            <a:pPr marL="609600" indent="-609600"/>
            <a:endParaRPr lang="en-US" sz="2800" dirty="0" smtClean="0">
              <a:ea typeface="ＭＳ Ｐゴシック" pitchFamily="34" charset="-128"/>
            </a:endParaRPr>
          </a:p>
          <a:p>
            <a:pPr marL="609600" indent="-609600">
              <a:buFontTx/>
              <a:buNone/>
            </a:pPr>
            <a:endParaRPr lang="en-US" sz="2800" dirty="0" smtClean="0">
              <a:ea typeface="ＭＳ Ｐゴシック" pitchFamily="34" charset="-128"/>
            </a:endParaRPr>
          </a:p>
          <a:p>
            <a:pPr marL="609600" indent="-609600">
              <a:buFontTx/>
              <a:buNone/>
            </a:pPr>
            <a:endParaRPr lang="en-US" sz="2800" dirty="0" smtClean="0">
              <a:ea typeface="ＭＳ Ｐゴシック" pitchFamily="34" charset="-128"/>
            </a:endParaRPr>
          </a:p>
          <a:p>
            <a:pPr marL="609600" indent="-609600">
              <a:buFontTx/>
              <a:buNone/>
            </a:pPr>
            <a:endParaRPr lang="en-US" sz="2800" dirty="0" smtClean="0">
              <a:ea typeface="ＭＳ Ｐゴシック" pitchFamily="34" charset="-128"/>
            </a:endParaRPr>
          </a:p>
          <a:p>
            <a:pPr marL="609600" indent="-609600" algn="ctr">
              <a:buFontTx/>
              <a:buNone/>
            </a:pPr>
            <a:endParaRPr lang="en-US" sz="2000" b="1" dirty="0" smtClean="0">
              <a:ea typeface="ＭＳ Ｐゴシック" pitchFamily="34" charset="-128"/>
            </a:endParaRPr>
          </a:p>
        </p:txBody>
      </p:sp>
      <p:pic>
        <p:nvPicPr>
          <p:cNvPr id="2" name="Picture 2"/>
          <p:cNvPicPr>
            <a:picLocks noChangeAspect="1" noChangeArrowheads="1"/>
          </p:cNvPicPr>
          <p:nvPr/>
        </p:nvPicPr>
        <p:blipFill>
          <a:blip r:embed="rId3"/>
          <a:srcRect/>
          <a:stretch>
            <a:fillRect/>
          </a:stretch>
        </p:blipFill>
        <p:spPr bwMode="auto">
          <a:xfrm>
            <a:off x="88900" y="3435478"/>
            <a:ext cx="8801100" cy="2920872"/>
          </a:xfrm>
          <a:prstGeom prst="rect">
            <a:avLst/>
          </a:prstGeom>
          <a:noFill/>
          <a:ln w="9525">
            <a:noFill/>
            <a:miter lim="800000"/>
            <a:headEnd/>
            <a:tailEnd/>
          </a:ln>
        </p:spPr>
      </p:pic>
      <p:sp>
        <p:nvSpPr>
          <p:cNvPr id="3" name="Footer Placeholder 2"/>
          <p:cNvSpPr>
            <a:spLocks noGrp="1"/>
          </p:cNvSpPr>
          <p:nvPr>
            <p:ph type="ftr" sz="quarter" idx="11"/>
          </p:nvPr>
        </p:nvSpPr>
        <p:spPr/>
        <p:txBody>
          <a:bodyPr/>
          <a:lstStyle/>
          <a:p>
            <a:r>
              <a:rPr lang="en-US" dirty="0" smtClean="0"/>
              <a:t>Copyright © 2017 Pearson Education, Ltd.</a:t>
            </a:r>
            <a:endParaRPr lang="en-US" dirty="0"/>
          </a:p>
        </p:txBody>
      </p:sp>
      <p:sp>
        <p:nvSpPr>
          <p:cNvPr id="4" name="Slide Number Placeholder 3"/>
          <p:cNvSpPr>
            <a:spLocks noGrp="1"/>
          </p:cNvSpPr>
          <p:nvPr>
            <p:ph type="sldNum" sz="quarter" idx="12"/>
          </p:nvPr>
        </p:nvSpPr>
        <p:spPr/>
        <p:txBody>
          <a:bodyPr/>
          <a:lstStyle/>
          <a:p>
            <a:r>
              <a:rPr lang="en-US" smtClean="0"/>
              <a:t>2-</a:t>
            </a:r>
            <a:fld id="{BA1B1854-2A96-441B-8E94-8B895DE28521}" type="slidenum">
              <a:rPr lang="en-US" smtClean="0"/>
              <a:pPr/>
              <a:t>36</a:t>
            </a:fld>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Grp="1" noChangeArrowheads="1"/>
          </p:cNvSpPr>
          <p:nvPr>
            <p:ph type="title"/>
          </p:nvPr>
        </p:nvSpPr>
        <p:spPr/>
        <p:txBody>
          <a:bodyPr/>
          <a:lstStyle/>
          <a:p>
            <a:pPr fontAlgn="auto">
              <a:spcAft>
                <a:spcPts val="0"/>
              </a:spcAft>
              <a:defRPr/>
            </a:pPr>
            <a:r>
              <a:rPr lang="en-US" dirty="0" smtClean="0">
                <a:latin typeface="+mn-lt"/>
                <a:ea typeface="ＭＳ Ｐゴシック" pitchFamily="34" charset="-128"/>
              </a:rPr>
              <a:t>Managing Economic Exposure</a:t>
            </a:r>
          </a:p>
        </p:txBody>
      </p:sp>
      <p:sp>
        <p:nvSpPr>
          <p:cNvPr id="81923" name="Rectangle 3"/>
          <p:cNvSpPr>
            <a:spLocks noGrp="1" noChangeArrowheads="1"/>
          </p:cNvSpPr>
          <p:nvPr>
            <p:ph idx="1"/>
          </p:nvPr>
        </p:nvSpPr>
        <p:spPr>
          <a:xfrm>
            <a:off x="457200" y="2147888"/>
            <a:ext cx="8458200" cy="4114800"/>
          </a:xfrm>
        </p:spPr>
        <p:txBody>
          <a:bodyPr/>
          <a:lstStyle/>
          <a:p>
            <a:r>
              <a:rPr lang="en-US" sz="2800" b="1" i="1" dirty="0" smtClean="0">
                <a:ea typeface="ＭＳ Ｐゴシック" pitchFamily="34" charset="-128"/>
              </a:rPr>
              <a:t>Economic exposure</a:t>
            </a:r>
            <a:r>
              <a:rPr lang="en-US" sz="2800" dirty="0" smtClean="0">
                <a:ea typeface="ＭＳ Ｐゴシック" pitchFamily="34" charset="-128"/>
              </a:rPr>
              <a:t> refers to the impact of currency fluctuations on the present value of the company’s financial performance.</a:t>
            </a:r>
          </a:p>
          <a:p>
            <a:r>
              <a:rPr lang="en-US" sz="2800" dirty="0" smtClean="0">
                <a:ea typeface="ＭＳ Ｐゴシック" pitchFamily="34" charset="-128"/>
              </a:rPr>
              <a:t>Occurs when sales are in a foreign currency</a:t>
            </a:r>
          </a:p>
          <a:p>
            <a:pPr lvl="1"/>
            <a:r>
              <a:rPr lang="en-US" sz="2400" dirty="0" smtClean="0"/>
              <a:t>Nestlé generates 98% of sales outside home country</a:t>
            </a:r>
          </a:p>
          <a:p>
            <a:pPr lvl="1"/>
            <a:r>
              <a:rPr lang="en-US" sz="2400" dirty="0" smtClean="0">
                <a:ea typeface="ＭＳ Ｐゴシック" pitchFamily="34" charset="-128"/>
              </a:rPr>
              <a:t>Euro zone companies GlaxoSmithKline, Daimler AG, BP, for example, generate 1/3 of sales in the U.S.</a:t>
            </a:r>
          </a:p>
          <a:p>
            <a:pPr>
              <a:buFontTx/>
              <a:buNone/>
            </a:pPr>
            <a:endParaRPr lang="en-US" sz="2800" dirty="0" smtClean="0">
              <a:ea typeface="ＭＳ Ｐゴシック" pitchFamily="34" charset="-128"/>
            </a:endParaRPr>
          </a:p>
        </p:txBody>
      </p:sp>
      <p:sp>
        <p:nvSpPr>
          <p:cNvPr id="2" name="Footer Placeholder 1"/>
          <p:cNvSpPr>
            <a:spLocks noGrp="1"/>
          </p:cNvSpPr>
          <p:nvPr>
            <p:ph type="ftr" sz="quarter" idx="11"/>
          </p:nvPr>
        </p:nvSpPr>
        <p:spPr/>
        <p:txBody>
          <a:bodyPr/>
          <a:lstStyle/>
          <a:p>
            <a:r>
              <a:rPr lang="en-US" dirty="0" smtClean="0"/>
              <a:t>Copyright © 2017 Pearson Education, Ltd.</a:t>
            </a:r>
            <a:endParaRPr lang="en-US" dirty="0"/>
          </a:p>
        </p:txBody>
      </p:sp>
      <p:sp>
        <p:nvSpPr>
          <p:cNvPr id="3" name="Slide Number Placeholder 2"/>
          <p:cNvSpPr>
            <a:spLocks noGrp="1"/>
          </p:cNvSpPr>
          <p:nvPr>
            <p:ph type="sldNum" sz="quarter" idx="12"/>
          </p:nvPr>
        </p:nvSpPr>
        <p:spPr/>
        <p:txBody>
          <a:bodyPr/>
          <a:lstStyle/>
          <a:p>
            <a:r>
              <a:rPr lang="en-US" smtClean="0"/>
              <a:t>2-</a:t>
            </a:r>
            <a:fld id="{BA1B1854-2A96-441B-8E94-8B895DE28521}" type="slidenum">
              <a:rPr lang="en-US" smtClean="0"/>
              <a:pPr/>
              <a:t>37</a:t>
            </a:fld>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Grp="1" noChangeArrowheads="1"/>
          </p:cNvSpPr>
          <p:nvPr>
            <p:ph type="title"/>
          </p:nvPr>
        </p:nvSpPr>
        <p:spPr/>
        <p:txBody>
          <a:bodyPr/>
          <a:lstStyle/>
          <a:p>
            <a:pPr fontAlgn="auto">
              <a:spcAft>
                <a:spcPts val="0"/>
              </a:spcAft>
              <a:defRPr/>
            </a:pPr>
            <a:r>
              <a:rPr lang="en-US" dirty="0" smtClean="0">
                <a:latin typeface="+mn-lt"/>
                <a:ea typeface="ＭＳ Ｐゴシック" pitchFamily="34" charset="-128"/>
              </a:rPr>
              <a:t>Managing Economic Exposure</a:t>
            </a:r>
          </a:p>
        </p:txBody>
      </p:sp>
      <p:sp>
        <p:nvSpPr>
          <p:cNvPr id="83971" name="Rectangle 3"/>
          <p:cNvSpPr>
            <a:spLocks noGrp="1" noChangeArrowheads="1"/>
          </p:cNvSpPr>
          <p:nvPr>
            <p:ph idx="1"/>
          </p:nvPr>
        </p:nvSpPr>
        <p:spPr>
          <a:xfrm>
            <a:off x="457200" y="1993900"/>
            <a:ext cx="8229600" cy="4525963"/>
          </a:xfrm>
        </p:spPr>
        <p:txBody>
          <a:bodyPr/>
          <a:lstStyle/>
          <a:p>
            <a:pPr>
              <a:lnSpc>
                <a:spcPct val="90000"/>
              </a:lnSpc>
            </a:pPr>
            <a:r>
              <a:rPr lang="en-US" dirty="0" smtClean="0">
                <a:ea typeface="ＭＳ Ｐゴシック" pitchFamily="34" charset="-128"/>
              </a:rPr>
              <a:t>Numerous techniques and strategies have been developed to reduce exchange rate risk</a:t>
            </a:r>
          </a:p>
          <a:p>
            <a:pPr lvl="1">
              <a:lnSpc>
                <a:spcPct val="90000"/>
              </a:lnSpc>
            </a:pPr>
            <a:r>
              <a:rPr lang="en-US" b="1" i="1" dirty="0" smtClean="0">
                <a:ea typeface="ＭＳ Ｐゴシック" pitchFamily="34" charset="-128"/>
              </a:rPr>
              <a:t>Hedging</a:t>
            </a:r>
            <a:r>
              <a:rPr lang="en-US" dirty="0" smtClean="0">
                <a:ea typeface="ＭＳ Ｐゴシック" pitchFamily="34" charset="-128"/>
              </a:rPr>
              <a:t> involves balancing the risk of loss in one currency with a corresponding gain in another currency</a:t>
            </a:r>
          </a:p>
          <a:p>
            <a:pPr lvl="1">
              <a:lnSpc>
                <a:spcPct val="90000"/>
              </a:lnSpc>
            </a:pPr>
            <a:r>
              <a:rPr lang="en-US" b="1" i="1" dirty="0" smtClean="0">
                <a:ea typeface="ＭＳ Ｐゴシック" pitchFamily="34" charset="-128"/>
              </a:rPr>
              <a:t>Forward Contracts</a:t>
            </a:r>
            <a:r>
              <a:rPr lang="en-US" dirty="0" smtClean="0">
                <a:ea typeface="ＭＳ Ｐゴシック" pitchFamily="34" charset="-128"/>
              </a:rPr>
              <a:t> set the price of the exchange rate at some point in the future to eliminate some risk</a:t>
            </a:r>
          </a:p>
          <a:p>
            <a:pPr>
              <a:lnSpc>
                <a:spcPct val="90000"/>
              </a:lnSpc>
            </a:pPr>
            <a:endParaRPr lang="en-US" dirty="0" smtClean="0">
              <a:ea typeface="ＭＳ Ｐゴシック" pitchFamily="34" charset="-128"/>
            </a:endParaRPr>
          </a:p>
        </p:txBody>
      </p:sp>
      <p:sp>
        <p:nvSpPr>
          <p:cNvPr id="2" name="Footer Placeholder 1"/>
          <p:cNvSpPr>
            <a:spLocks noGrp="1"/>
          </p:cNvSpPr>
          <p:nvPr>
            <p:ph type="ftr" sz="quarter" idx="11"/>
          </p:nvPr>
        </p:nvSpPr>
        <p:spPr/>
        <p:txBody>
          <a:bodyPr/>
          <a:lstStyle/>
          <a:p>
            <a:r>
              <a:rPr lang="en-US" dirty="0" smtClean="0"/>
              <a:t>Copyright © 2017 Pearson Education, Ltd.</a:t>
            </a:r>
            <a:endParaRPr lang="en-US" dirty="0"/>
          </a:p>
        </p:txBody>
      </p:sp>
      <p:sp>
        <p:nvSpPr>
          <p:cNvPr id="3" name="Slide Number Placeholder 2"/>
          <p:cNvSpPr>
            <a:spLocks noGrp="1"/>
          </p:cNvSpPr>
          <p:nvPr>
            <p:ph type="sldNum" sz="quarter" idx="12"/>
          </p:nvPr>
        </p:nvSpPr>
        <p:spPr/>
        <p:txBody>
          <a:bodyPr/>
          <a:lstStyle/>
          <a:p>
            <a:r>
              <a:rPr lang="en-US" smtClean="0"/>
              <a:t>2-</a:t>
            </a:r>
            <a:fld id="{BA1B1854-2A96-441B-8E94-8B895DE28521}" type="slidenum">
              <a:rPr lang="en-US" smtClean="0"/>
              <a:pPr/>
              <a:t>38</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711200" y="609600"/>
            <a:ext cx="8161338" cy="990600"/>
          </a:xfrm>
          <a:ln>
            <a:noFill/>
          </a:ln>
        </p:spPr>
        <p:txBody>
          <a:bodyPr>
            <a:normAutofit fontScale="90000"/>
          </a:bodyPr>
          <a:lstStyle/>
          <a:p>
            <a:pPr fontAlgn="auto">
              <a:spcAft>
                <a:spcPts val="0"/>
              </a:spcAft>
              <a:defRPr/>
            </a:pPr>
            <a:r>
              <a:rPr lang="en-US" dirty="0" smtClean="0">
                <a:latin typeface="+mn-lt"/>
                <a:ea typeface="ＭＳ Ｐゴシック" pitchFamily="34" charset="-128"/>
              </a:rPr>
              <a:t>The World Economy—An Overview</a:t>
            </a:r>
          </a:p>
        </p:txBody>
      </p:sp>
      <p:sp>
        <p:nvSpPr>
          <p:cNvPr id="30723" name="Rectangle 3"/>
          <p:cNvSpPr>
            <a:spLocks noGrp="1" noChangeArrowheads="1"/>
          </p:cNvSpPr>
          <p:nvPr>
            <p:ph idx="1"/>
          </p:nvPr>
        </p:nvSpPr>
        <p:spPr>
          <a:xfrm>
            <a:off x="457200" y="1600200"/>
            <a:ext cx="7632700" cy="4525963"/>
          </a:xfrm>
        </p:spPr>
        <p:txBody>
          <a:bodyPr/>
          <a:lstStyle/>
          <a:p>
            <a:r>
              <a:rPr lang="en-US" dirty="0" smtClean="0">
                <a:ea typeface="ＭＳ Ｐゴシック" pitchFamily="34" charset="-128"/>
              </a:rPr>
              <a:t>The new realities:</a:t>
            </a:r>
          </a:p>
          <a:p>
            <a:pPr lvl="1"/>
            <a:r>
              <a:rPr lang="en-US" dirty="0" smtClean="0">
                <a:ea typeface="ＭＳ Ｐゴシック" pitchFamily="34" charset="-128"/>
              </a:rPr>
              <a:t>Capital movements have replaced trade as the driving force of the world economy</a:t>
            </a:r>
          </a:p>
          <a:p>
            <a:pPr lvl="1"/>
            <a:r>
              <a:rPr lang="en-US" dirty="0" smtClean="0">
                <a:ea typeface="ＭＳ Ｐゴシック" pitchFamily="34" charset="-128"/>
              </a:rPr>
              <a:t>Production has become uncoupled from employment</a:t>
            </a:r>
          </a:p>
          <a:p>
            <a:pPr lvl="1"/>
            <a:r>
              <a:rPr lang="en-US" dirty="0" smtClean="0">
                <a:ea typeface="ＭＳ Ｐゴシック" pitchFamily="34" charset="-128"/>
              </a:rPr>
              <a:t>The world economy, not individual countries, is the dominating factor</a:t>
            </a:r>
          </a:p>
          <a:p>
            <a:pPr>
              <a:buFontTx/>
              <a:buNone/>
            </a:pPr>
            <a:endParaRPr lang="en-US" dirty="0" smtClean="0">
              <a:ea typeface="ＭＳ Ｐゴシック" pitchFamily="34" charset="-128"/>
            </a:endParaRPr>
          </a:p>
        </p:txBody>
      </p:sp>
      <p:sp>
        <p:nvSpPr>
          <p:cNvPr id="2" name="Footer Placeholder 1"/>
          <p:cNvSpPr>
            <a:spLocks noGrp="1"/>
          </p:cNvSpPr>
          <p:nvPr>
            <p:ph type="ftr" sz="quarter" idx="11"/>
          </p:nvPr>
        </p:nvSpPr>
        <p:spPr/>
        <p:txBody>
          <a:bodyPr/>
          <a:lstStyle/>
          <a:p>
            <a:r>
              <a:rPr lang="en-US" dirty="0" smtClean="0"/>
              <a:t>Copyright © 2017 Pearson Education, Ltd.</a:t>
            </a:r>
            <a:endParaRPr lang="en-US" dirty="0"/>
          </a:p>
        </p:txBody>
      </p:sp>
      <p:sp>
        <p:nvSpPr>
          <p:cNvPr id="3" name="Slide Number Placeholder 2"/>
          <p:cNvSpPr>
            <a:spLocks noGrp="1"/>
          </p:cNvSpPr>
          <p:nvPr>
            <p:ph type="sldNum" sz="quarter" idx="12"/>
          </p:nvPr>
        </p:nvSpPr>
        <p:spPr/>
        <p:txBody>
          <a:bodyPr/>
          <a:lstStyle/>
          <a:p>
            <a:r>
              <a:rPr lang="en-US" smtClean="0"/>
              <a:t>2-</a:t>
            </a:r>
            <a:fld id="{BA1B1854-2A96-441B-8E94-8B895DE28521}" type="slidenum">
              <a:rPr lang="en-US" smtClean="0"/>
              <a:pPr/>
              <a:t>4</a:t>
            </a:fld>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203200" y="762000"/>
            <a:ext cx="8940800" cy="1066800"/>
          </a:xfrm>
        </p:spPr>
        <p:txBody>
          <a:bodyPr>
            <a:normAutofit/>
          </a:bodyPr>
          <a:lstStyle/>
          <a:p>
            <a:pPr fontAlgn="auto">
              <a:spcAft>
                <a:spcPts val="0"/>
              </a:spcAft>
              <a:defRPr/>
            </a:pPr>
            <a:r>
              <a:rPr lang="en-US" dirty="0" smtClean="0">
                <a:latin typeface="+mn-lt"/>
                <a:ea typeface="ＭＳ Ｐゴシック" pitchFamily="34" charset="-128"/>
              </a:rPr>
              <a:t>The World Economy—An Overview</a:t>
            </a:r>
          </a:p>
        </p:txBody>
      </p:sp>
      <p:sp>
        <p:nvSpPr>
          <p:cNvPr id="32771" name="Rectangle 3"/>
          <p:cNvSpPr>
            <a:spLocks noGrp="1" noChangeArrowheads="1"/>
          </p:cNvSpPr>
          <p:nvPr>
            <p:ph idx="1"/>
          </p:nvPr>
        </p:nvSpPr>
        <p:spPr>
          <a:xfrm>
            <a:off x="457200" y="2424112"/>
            <a:ext cx="8229600" cy="4297363"/>
          </a:xfrm>
        </p:spPr>
        <p:txBody>
          <a:bodyPr>
            <a:normAutofit/>
          </a:bodyPr>
          <a:lstStyle/>
          <a:p>
            <a:pPr>
              <a:buFontTx/>
              <a:buNone/>
            </a:pPr>
            <a:r>
              <a:rPr lang="en-US" dirty="0" smtClean="0">
                <a:ea typeface="ＭＳ Ｐゴシック" pitchFamily="34" charset="-128"/>
              </a:rPr>
              <a:t>The new realities, continued:</a:t>
            </a:r>
          </a:p>
          <a:p>
            <a:r>
              <a:rPr lang="en-US" dirty="0" smtClean="0">
                <a:ea typeface="ＭＳ Ｐゴシック" pitchFamily="34" charset="-128"/>
              </a:rPr>
              <a:t>The struggle between capitalism and socialism began in 1917 is over</a:t>
            </a:r>
          </a:p>
          <a:p>
            <a:r>
              <a:rPr lang="en-US" dirty="0" smtClean="0">
                <a:ea typeface="ＭＳ Ｐゴシック" pitchFamily="34" charset="-128"/>
              </a:rPr>
              <a:t>E-Commerce diminishes the importance of national barriers and forces companies to re-evaluate business models</a:t>
            </a:r>
          </a:p>
          <a:p>
            <a:endParaRPr lang="en-US" dirty="0" smtClean="0">
              <a:ea typeface="ＭＳ Ｐゴシック" pitchFamily="34" charset="-128"/>
            </a:endParaRPr>
          </a:p>
          <a:p>
            <a:endParaRPr lang="en-US" dirty="0" smtClean="0">
              <a:ea typeface="ＭＳ Ｐゴシック" pitchFamily="34" charset="-128"/>
            </a:endParaRPr>
          </a:p>
        </p:txBody>
      </p:sp>
      <p:sp>
        <p:nvSpPr>
          <p:cNvPr id="2" name="Footer Placeholder 1"/>
          <p:cNvSpPr>
            <a:spLocks noGrp="1"/>
          </p:cNvSpPr>
          <p:nvPr>
            <p:ph type="ftr" sz="quarter" idx="11"/>
          </p:nvPr>
        </p:nvSpPr>
        <p:spPr/>
        <p:txBody>
          <a:bodyPr/>
          <a:lstStyle/>
          <a:p>
            <a:r>
              <a:rPr lang="en-US" dirty="0" smtClean="0"/>
              <a:t>Copyright © 2017 Pearson Education, Ltd.</a:t>
            </a:r>
            <a:endParaRPr lang="en-US" dirty="0"/>
          </a:p>
        </p:txBody>
      </p:sp>
      <p:sp>
        <p:nvSpPr>
          <p:cNvPr id="3" name="Slide Number Placeholder 2"/>
          <p:cNvSpPr>
            <a:spLocks noGrp="1"/>
          </p:cNvSpPr>
          <p:nvPr>
            <p:ph type="sldNum" sz="quarter" idx="12"/>
          </p:nvPr>
        </p:nvSpPr>
        <p:spPr/>
        <p:txBody>
          <a:bodyPr/>
          <a:lstStyle/>
          <a:p>
            <a:r>
              <a:rPr lang="en-US" smtClean="0"/>
              <a:t>2-</a:t>
            </a:r>
            <a:fld id="{BA1B1854-2A96-441B-8E94-8B895DE28521}" type="slidenum">
              <a:rPr lang="en-US" smtClean="0"/>
              <a:pPr/>
              <a:t>5</a:t>
            </a:fld>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Zeroing in on Economic Systems</a:t>
            </a:r>
            <a:endParaRPr lang="en-US" dirty="0"/>
          </a:p>
        </p:txBody>
      </p:sp>
      <p:sp>
        <p:nvSpPr>
          <p:cNvPr id="3" name="Content Placeholder 2"/>
          <p:cNvSpPr>
            <a:spLocks noGrp="1"/>
          </p:cNvSpPr>
          <p:nvPr>
            <p:ph idx="1"/>
          </p:nvPr>
        </p:nvSpPr>
        <p:spPr/>
        <p:txBody>
          <a:bodyPr/>
          <a:lstStyle/>
          <a:p>
            <a:r>
              <a:rPr lang="en-US" dirty="0" smtClean="0"/>
              <a:t>Globalization has made it harder to pigeonhole economies within the four-cell matrix </a:t>
            </a:r>
          </a:p>
          <a:p>
            <a:r>
              <a:rPr lang="en-US" dirty="0" smtClean="0"/>
              <a:t>Also consider:</a:t>
            </a:r>
          </a:p>
          <a:p>
            <a:pPr lvl="1"/>
            <a:r>
              <a:rPr lang="en-US" dirty="0" smtClean="0"/>
              <a:t>Type of economy:  advanced industrial state, emerging  or transition economy, or developing nation?</a:t>
            </a:r>
            <a:endParaRPr lang="en-US" dirty="0"/>
          </a:p>
        </p:txBody>
      </p:sp>
      <p:sp>
        <p:nvSpPr>
          <p:cNvPr id="5" name="Footer Placeholder 4"/>
          <p:cNvSpPr>
            <a:spLocks noGrp="1"/>
          </p:cNvSpPr>
          <p:nvPr>
            <p:ph type="ftr" sz="quarter" idx="11"/>
          </p:nvPr>
        </p:nvSpPr>
        <p:spPr/>
        <p:txBody>
          <a:bodyPr/>
          <a:lstStyle/>
          <a:p>
            <a:r>
              <a:rPr lang="en-US" dirty="0" smtClean="0"/>
              <a:t>Copyright © 2017 Pearson Education, Ltd.</a:t>
            </a:r>
            <a:endParaRPr lang="en-US" dirty="0"/>
          </a:p>
        </p:txBody>
      </p:sp>
      <p:sp>
        <p:nvSpPr>
          <p:cNvPr id="6" name="Slide Number Placeholder 5"/>
          <p:cNvSpPr>
            <a:spLocks noGrp="1"/>
          </p:cNvSpPr>
          <p:nvPr>
            <p:ph type="sldNum" sz="quarter" idx="12"/>
          </p:nvPr>
        </p:nvSpPr>
        <p:spPr/>
        <p:txBody>
          <a:bodyPr/>
          <a:lstStyle/>
          <a:p>
            <a:r>
              <a:rPr lang="en-US" smtClean="0"/>
              <a:t>2-</a:t>
            </a:r>
            <a:fld id="{BA1B1854-2A96-441B-8E94-8B895DE28521}" type="slidenum">
              <a:rPr lang="en-US" smtClean="0"/>
              <a:pPr/>
              <a:t>6</a:t>
            </a:fld>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Zeroing in on Economic Systems</a:t>
            </a:r>
            <a:endParaRPr lang="en-US" dirty="0"/>
          </a:p>
        </p:txBody>
      </p:sp>
      <p:sp>
        <p:nvSpPr>
          <p:cNvPr id="3" name="Content Placeholder 2"/>
          <p:cNvSpPr>
            <a:spLocks noGrp="1"/>
          </p:cNvSpPr>
          <p:nvPr>
            <p:ph idx="1"/>
          </p:nvPr>
        </p:nvSpPr>
        <p:spPr/>
        <p:txBody>
          <a:bodyPr/>
          <a:lstStyle/>
          <a:p>
            <a:pPr lvl="1"/>
            <a:r>
              <a:rPr lang="en-US" dirty="0" smtClean="0"/>
              <a:t>Type of Government:  Monarchy, dictatorship, tyrant?  One-party system?  Dominated by another state?  Democracy?  Terrorist?</a:t>
            </a:r>
          </a:p>
          <a:p>
            <a:pPr lvl="1"/>
            <a:r>
              <a:rPr lang="en-US" dirty="0" smtClean="0"/>
              <a:t>Trade and capital flows:  Free trade, part of trading bloc? Currency board or exchange controls?</a:t>
            </a:r>
          </a:p>
          <a:p>
            <a:pPr lvl="1"/>
            <a:r>
              <a:rPr lang="en-US" dirty="0" smtClean="0"/>
              <a:t>The commanding heights: Transportation, communications &amp; energy sectors.  State, private, or mixed ownership?</a:t>
            </a:r>
            <a:endParaRPr lang="en-US" dirty="0"/>
          </a:p>
        </p:txBody>
      </p:sp>
      <p:sp>
        <p:nvSpPr>
          <p:cNvPr id="5" name="Footer Placeholder 4"/>
          <p:cNvSpPr>
            <a:spLocks noGrp="1"/>
          </p:cNvSpPr>
          <p:nvPr>
            <p:ph type="ftr" sz="quarter" idx="11"/>
          </p:nvPr>
        </p:nvSpPr>
        <p:spPr/>
        <p:txBody>
          <a:bodyPr/>
          <a:lstStyle/>
          <a:p>
            <a:r>
              <a:rPr lang="en-US" dirty="0" smtClean="0"/>
              <a:t>Copyright © 2017 Pearson Education, Ltd.</a:t>
            </a:r>
            <a:endParaRPr lang="en-US" dirty="0"/>
          </a:p>
        </p:txBody>
      </p:sp>
      <p:sp>
        <p:nvSpPr>
          <p:cNvPr id="6" name="Slide Number Placeholder 5"/>
          <p:cNvSpPr>
            <a:spLocks noGrp="1"/>
          </p:cNvSpPr>
          <p:nvPr>
            <p:ph type="sldNum" sz="quarter" idx="12"/>
          </p:nvPr>
        </p:nvSpPr>
        <p:spPr/>
        <p:txBody>
          <a:bodyPr/>
          <a:lstStyle/>
          <a:p>
            <a:r>
              <a:rPr lang="en-US" smtClean="0"/>
              <a:t>2-</a:t>
            </a:r>
            <a:fld id="{BA1B1854-2A96-441B-8E94-8B895DE28521}" type="slidenum">
              <a:rPr lang="en-US" smtClean="0"/>
              <a:pPr/>
              <a:t>7</a:t>
            </a:fld>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Zeroing in on Economic Systems</a:t>
            </a:r>
            <a:endParaRPr lang="en-US" dirty="0"/>
          </a:p>
        </p:txBody>
      </p:sp>
      <p:sp>
        <p:nvSpPr>
          <p:cNvPr id="3" name="Content Placeholder 2"/>
          <p:cNvSpPr>
            <a:spLocks noGrp="1"/>
          </p:cNvSpPr>
          <p:nvPr>
            <p:ph idx="1"/>
          </p:nvPr>
        </p:nvSpPr>
        <p:spPr/>
        <p:txBody>
          <a:bodyPr/>
          <a:lstStyle/>
          <a:p>
            <a:pPr lvl="1"/>
            <a:r>
              <a:rPr lang="en-US" dirty="0" smtClean="0"/>
              <a:t>Services provided by the state  or state funded:  Pensions, health care, education.  </a:t>
            </a:r>
          </a:p>
          <a:p>
            <a:pPr lvl="1"/>
            <a:r>
              <a:rPr lang="en-US" dirty="0" smtClean="0"/>
              <a:t>Institutions:  Country characterized by transparency, standards, absence of corruption? Standards ignored and court system compromised?</a:t>
            </a:r>
          </a:p>
          <a:p>
            <a:pPr lvl="1"/>
            <a:r>
              <a:rPr lang="en-US" dirty="0" smtClean="0"/>
              <a:t>Markets:  Entrepreneurial high risk/high reward? Socialized market? Government dominated price and wage controls?</a:t>
            </a:r>
            <a:endParaRPr lang="en-US" dirty="0"/>
          </a:p>
        </p:txBody>
      </p:sp>
      <p:sp>
        <p:nvSpPr>
          <p:cNvPr id="5" name="Footer Placeholder 4"/>
          <p:cNvSpPr>
            <a:spLocks noGrp="1"/>
          </p:cNvSpPr>
          <p:nvPr>
            <p:ph type="ftr" sz="quarter" idx="11"/>
          </p:nvPr>
        </p:nvSpPr>
        <p:spPr/>
        <p:txBody>
          <a:bodyPr/>
          <a:lstStyle/>
          <a:p>
            <a:r>
              <a:rPr lang="en-US" dirty="0" smtClean="0"/>
              <a:t>Copyright © 2017 Pearson Education, Ltd.</a:t>
            </a:r>
            <a:endParaRPr lang="en-US" dirty="0"/>
          </a:p>
        </p:txBody>
      </p:sp>
      <p:sp>
        <p:nvSpPr>
          <p:cNvPr id="6" name="Slide Number Placeholder 5"/>
          <p:cNvSpPr>
            <a:spLocks noGrp="1"/>
          </p:cNvSpPr>
          <p:nvPr>
            <p:ph type="sldNum" sz="quarter" idx="12"/>
          </p:nvPr>
        </p:nvSpPr>
        <p:spPr/>
        <p:txBody>
          <a:bodyPr/>
          <a:lstStyle/>
          <a:p>
            <a:r>
              <a:rPr lang="en-US" smtClean="0"/>
              <a:t>2-</a:t>
            </a:r>
            <a:fld id="{BA1B1854-2A96-441B-8E94-8B895DE28521}" type="slidenum">
              <a:rPr lang="en-US" smtClean="0"/>
              <a:pPr/>
              <a:t>8</a:t>
            </a:fld>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p:txBody>
          <a:bodyPr/>
          <a:lstStyle/>
          <a:p>
            <a:pPr fontAlgn="auto">
              <a:spcAft>
                <a:spcPts val="0"/>
              </a:spcAft>
              <a:defRPr/>
            </a:pPr>
            <a:r>
              <a:rPr lang="en-US" dirty="0" smtClean="0">
                <a:latin typeface="+mn-lt"/>
                <a:ea typeface="ＭＳ Ｐゴシック" pitchFamily="34" charset="-128"/>
              </a:rPr>
              <a:t>Economic Systems</a:t>
            </a:r>
          </a:p>
        </p:txBody>
      </p:sp>
      <p:sp>
        <p:nvSpPr>
          <p:cNvPr id="34819" name="Rectangle 3"/>
          <p:cNvSpPr>
            <a:spLocks noChangeArrowheads="1"/>
          </p:cNvSpPr>
          <p:nvPr/>
        </p:nvSpPr>
        <p:spPr bwMode="auto">
          <a:xfrm>
            <a:off x="2514600" y="3276600"/>
            <a:ext cx="5715000" cy="2667000"/>
          </a:xfrm>
          <a:prstGeom prst="rect">
            <a:avLst/>
          </a:prstGeom>
          <a:solidFill>
            <a:srgbClr val="E1E478">
              <a:alpha val="49804"/>
            </a:srgbClr>
          </a:solidFill>
          <a:ln w="28575">
            <a:solidFill>
              <a:schemeClr val="tx1"/>
            </a:solidFill>
            <a:miter lim="800000"/>
            <a:headEnd/>
            <a:tailEnd/>
          </a:ln>
        </p:spPr>
        <p:txBody>
          <a:bodyPr wrap="none" anchor="ctr"/>
          <a:lstStyle/>
          <a:p>
            <a:pPr algn="ctr" eaLnBrk="0" hangingPunct="0"/>
            <a:endParaRPr lang="en-US" dirty="0">
              <a:latin typeface="Tahoma" pitchFamily="34" charset="0"/>
            </a:endParaRPr>
          </a:p>
        </p:txBody>
      </p:sp>
      <p:sp>
        <p:nvSpPr>
          <p:cNvPr id="34820" name="Text Box 4"/>
          <p:cNvSpPr txBox="1">
            <a:spLocks noChangeArrowheads="1"/>
          </p:cNvSpPr>
          <p:nvPr/>
        </p:nvSpPr>
        <p:spPr bwMode="auto">
          <a:xfrm>
            <a:off x="2514600" y="2362200"/>
            <a:ext cx="5257800" cy="861774"/>
          </a:xfrm>
          <a:prstGeom prst="rect">
            <a:avLst/>
          </a:prstGeom>
          <a:noFill/>
          <a:ln w="9525">
            <a:noFill/>
            <a:miter lim="800000"/>
            <a:headEnd/>
            <a:tailEnd/>
          </a:ln>
        </p:spPr>
        <p:txBody>
          <a:bodyPr>
            <a:spAutoFit/>
          </a:bodyPr>
          <a:lstStyle/>
          <a:p>
            <a:pPr algn="ctr" eaLnBrk="0" hangingPunct="0">
              <a:spcBef>
                <a:spcPct val="50000"/>
              </a:spcBef>
            </a:pPr>
            <a:r>
              <a:rPr lang="en-US" sz="2000" b="1" dirty="0">
                <a:latin typeface="Tahoma" pitchFamily="34" charset="0"/>
              </a:rPr>
              <a:t>Resource Allocation</a:t>
            </a:r>
          </a:p>
          <a:p>
            <a:pPr eaLnBrk="0" hangingPunct="0">
              <a:spcBef>
                <a:spcPct val="50000"/>
              </a:spcBef>
            </a:pPr>
            <a:r>
              <a:rPr lang="en-US" sz="2000" b="1" dirty="0">
                <a:latin typeface="Tahoma" pitchFamily="34" charset="0"/>
              </a:rPr>
              <a:t>         </a:t>
            </a:r>
            <a:r>
              <a:rPr lang="en-US" sz="2000" b="1" i="1" dirty="0">
                <a:latin typeface="Tahoma" pitchFamily="34" charset="0"/>
              </a:rPr>
              <a:t>Market                        Command</a:t>
            </a:r>
          </a:p>
        </p:txBody>
      </p:sp>
      <p:sp>
        <p:nvSpPr>
          <p:cNvPr id="34821" name="Line 5"/>
          <p:cNvSpPr>
            <a:spLocks noChangeShapeType="1"/>
          </p:cNvSpPr>
          <p:nvPr/>
        </p:nvSpPr>
        <p:spPr bwMode="auto">
          <a:xfrm>
            <a:off x="5181600" y="3276600"/>
            <a:ext cx="0" cy="2667000"/>
          </a:xfrm>
          <a:prstGeom prst="line">
            <a:avLst/>
          </a:prstGeom>
          <a:noFill/>
          <a:ln w="28575">
            <a:solidFill>
              <a:schemeClr val="tx1"/>
            </a:solidFill>
            <a:round/>
            <a:headEnd/>
            <a:tailEnd/>
          </a:ln>
        </p:spPr>
        <p:txBody>
          <a:bodyPr/>
          <a:lstStyle/>
          <a:p>
            <a:endParaRPr lang="en-US" dirty="0"/>
          </a:p>
        </p:txBody>
      </p:sp>
      <p:sp>
        <p:nvSpPr>
          <p:cNvPr id="34822" name="Line 6"/>
          <p:cNvSpPr>
            <a:spLocks noChangeShapeType="1"/>
          </p:cNvSpPr>
          <p:nvPr/>
        </p:nvSpPr>
        <p:spPr bwMode="auto">
          <a:xfrm flipH="1">
            <a:off x="2514600" y="4648200"/>
            <a:ext cx="5715000" cy="0"/>
          </a:xfrm>
          <a:prstGeom prst="line">
            <a:avLst/>
          </a:prstGeom>
          <a:noFill/>
          <a:ln w="28575">
            <a:solidFill>
              <a:schemeClr val="tx1"/>
            </a:solidFill>
            <a:round/>
            <a:headEnd/>
            <a:tailEnd/>
          </a:ln>
        </p:spPr>
        <p:txBody>
          <a:bodyPr/>
          <a:lstStyle/>
          <a:p>
            <a:endParaRPr lang="en-US" dirty="0"/>
          </a:p>
        </p:txBody>
      </p:sp>
      <p:sp>
        <p:nvSpPr>
          <p:cNvPr id="34823" name="Text Box 7"/>
          <p:cNvSpPr txBox="1">
            <a:spLocks noChangeArrowheads="1"/>
          </p:cNvSpPr>
          <p:nvPr/>
        </p:nvSpPr>
        <p:spPr bwMode="auto">
          <a:xfrm>
            <a:off x="304800" y="3505200"/>
            <a:ext cx="1981200" cy="2354491"/>
          </a:xfrm>
          <a:prstGeom prst="rect">
            <a:avLst/>
          </a:prstGeom>
          <a:noFill/>
          <a:ln w="9525">
            <a:noFill/>
            <a:miter lim="800000"/>
            <a:headEnd/>
            <a:tailEnd/>
          </a:ln>
        </p:spPr>
        <p:txBody>
          <a:bodyPr>
            <a:spAutoFit/>
          </a:bodyPr>
          <a:lstStyle/>
          <a:p>
            <a:pPr algn="r" eaLnBrk="0" hangingPunct="0">
              <a:spcBef>
                <a:spcPct val="50000"/>
              </a:spcBef>
            </a:pPr>
            <a:r>
              <a:rPr lang="en-US" b="1" i="1" dirty="0">
                <a:latin typeface="Tahoma" pitchFamily="34" charset="0"/>
              </a:rPr>
              <a:t>Private</a:t>
            </a:r>
          </a:p>
          <a:p>
            <a:pPr algn="ctr" eaLnBrk="0" hangingPunct="0">
              <a:spcBef>
                <a:spcPct val="50000"/>
              </a:spcBef>
            </a:pPr>
            <a:endParaRPr lang="en-US" sz="1000" dirty="0">
              <a:latin typeface="Tahoma" pitchFamily="34" charset="0"/>
            </a:endParaRPr>
          </a:p>
          <a:p>
            <a:pPr eaLnBrk="0" hangingPunct="0">
              <a:spcBef>
                <a:spcPct val="50000"/>
              </a:spcBef>
            </a:pPr>
            <a:r>
              <a:rPr lang="en-US" sz="2000" b="1" dirty="0">
                <a:latin typeface="Tahoma" pitchFamily="34" charset="0"/>
              </a:rPr>
              <a:t>Resource</a:t>
            </a:r>
          </a:p>
          <a:p>
            <a:pPr eaLnBrk="0" hangingPunct="0">
              <a:spcBef>
                <a:spcPct val="50000"/>
              </a:spcBef>
            </a:pPr>
            <a:r>
              <a:rPr lang="en-US" sz="2000" b="1" dirty="0">
                <a:latin typeface="Tahoma" pitchFamily="34" charset="0"/>
              </a:rPr>
              <a:t>Ownership</a:t>
            </a:r>
          </a:p>
          <a:p>
            <a:pPr algn="r" eaLnBrk="0" hangingPunct="0">
              <a:spcBef>
                <a:spcPct val="50000"/>
              </a:spcBef>
            </a:pPr>
            <a:r>
              <a:rPr lang="en-US" b="1" i="1" dirty="0">
                <a:latin typeface="Tahoma" pitchFamily="34" charset="0"/>
              </a:rPr>
              <a:t>State</a:t>
            </a:r>
          </a:p>
          <a:p>
            <a:pPr algn="ctr" eaLnBrk="0" hangingPunct="0">
              <a:spcBef>
                <a:spcPct val="50000"/>
              </a:spcBef>
            </a:pPr>
            <a:endParaRPr lang="en-US" b="1" dirty="0">
              <a:latin typeface="Tahoma" pitchFamily="34" charset="0"/>
            </a:endParaRPr>
          </a:p>
        </p:txBody>
      </p:sp>
      <p:sp>
        <p:nvSpPr>
          <p:cNvPr id="34824" name="Text Box 8"/>
          <p:cNvSpPr txBox="1">
            <a:spLocks noChangeArrowheads="1"/>
          </p:cNvSpPr>
          <p:nvPr/>
        </p:nvSpPr>
        <p:spPr bwMode="auto">
          <a:xfrm>
            <a:off x="2819400" y="3581400"/>
            <a:ext cx="1905000" cy="366713"/>
          </a:xfrm>
          <a:prstGeom prst="rect">
            <a:avLst/>
          </a:prstGeom>
          <a:noFill/>
          <a:ln w="9525">
            <a:noFill/>
            <a:miter lim="800000"/>
            <a:headEnd/>
            <a:tailEnd/>
          </a:ln>
        </p:spPr>
        <p:txBody>
          <a:bodyPr>
            <a:spAutoFit/>
          </a:bodyPr>
          <a:lstStyle/>
          <a:p>
            <a:pPr eaLnBrk="0" hangingPunct="0">
              <a:spcBef>
                <a:spcPct val="50000"/>
              </a:spcBef>
            </a:pPr>
            <a:endParaRPr lang="en-US" dirty="0">
              <a:latin typeface="Tahoma" pitchFamily="34" charset="0"/>
            </a:endParaRPr>
          </a:p>
        </p:txBody>
      </p:sp>
      <p:sp>
        <p:nvSpPr>
          <p:cNvPr id="34826" name="Text Box 10"/>
          <p:cNvSpPr txBox="1">
            <a:spLocks noChangeArrowheads="1"/>
          </p:cNvSpPr>
          <p:nvPr/>
        </p:nvSpPr>
        <p:spPr bwMode="auto">
          <a:xfrm>
            <a:off x="3124200" y="5126038"/>
            <a:ext cx="1524000" cy="641350"/>
          </a:xfrm>
          <a:prstGeom prst="rect">
            <a:avLst/>
          </a:prstGeom>
          <a:noFill/>
          <a:ln w="9525">
            <a:noFill/>
            <a:miter lim="800000"/>
            <a:headEnd/>
            <a:tailEnd/>
          </a:ln>
        </p:spPr>
        <p:txBody>
          <a:bodyPr>
            <a:spAutoFit/>
          </a:bodyPr>
          <a:lstStyle/>
          <a:p>
            <a:pPr algn="ctr" eaLnBrk="0" hangingPunct="0">
              <a:spcBef>
                <a:spcPct val="50000"/>
              </a:spcBef>
            </a:pPr>
            <a:r>
              <a:rPr lang="en-US" dirty="0">
                <a:latin typeface="Tahoma" pitchFamily="34" charset="0"/>
              </a:rPr>
              <a:t>Market Socialism</a:t>
            </a:r>
          </a:p>
        </p:txBody>
      </p:sp>
      <p:sp>
        <p:nvSpPr>
          <p:cNvPr id="34827" name="Text Box 11"/>
          <p:cNvSpPr txBox="1">
            <a:spLocks noChangeArrowheads="1"/>
          </p:cNvSpPr>
          <p:nvPr/>
        </p:nvSpPr>
        <p:spPr bwMode="auto">
          <a:xfrm>
            <a:off x="5943600" y="3490119"/>
            <a:ext cx="1524000" cy="915988"/>
          </a:xfrm>
          <a:prstGeom prst="rect">
            <a:avLst/>
          </a:prstGeom>
          <a:noFill/>
          <a:ln w="9525">
            <a:noFill/>
            <a:miter lim="800000"/>
            <a:headEnd/>
            <a:tailEnd/>
          </a:ln>
        </p:spPr>
        <p:txBody>
          <a:bodyPr>
            <a:spAutoFit/>
          </a:bodyPr>
          <a:lstStyle/>
          <a:p>
            <a:pPr algn="ctr" eaLnBrk="0" hangingPunct="0">
              <a:spcBef>
                <a:spcPct val="50000"/>
              </a:spcBef>
            </a:pPr>
            <a:r>
              <a:rPr lang="en-US" dirty="0">
                <a:latin typeface="Tahoma" pitchFamily="34" charset="0"/>
              </a:rPr>
              <a:t>Centrally Planned Capitalism</a:t>
            </a:r>
          </a:p>
        </p:txBody>
      </p:sp>
      <p:sp>
        <p:nvSpPr>
          <p:cNvPr id="34828" name="Text Box 12"/>
          <p:cNvSpPr txBox="1">
            <a:spLocks noChangeArrowheads="1"/>
          </p:cNvSpPr>
          <p:nvPr/>
        </p:nvSpPr>
        <p:spPr bwMode="auto">
          <a:xfrm>
            <a:off x="5943600" y="4851400"/>
            <a:ext cx="1676400" cy="915988"/>
          </a:xfrm>
          <a:prstGeom prst="rect">
            <a:avLst/>
          </a:prstGeom>
          <a:noFill/>
          <a:ln w="9525">
            <a:noFill/>
            <a:miter lim="800000"/>
            <a:headEnd/>
            <a:tailEnd/>
          </a:ln>
        </p:spPr>
        <p:txBody>
          <a:bodyPr>
            <a:spAutoFit/>
          </a:bodyPr>
          <a:lstStyle/>
          <a:p>
            <a:pPr algn="ctr" eaLnBrk="0" hangingPunct="0">
              <a:spcBef>
                <a:spcPct val="50000"/>
              </a:spcBef>
            </a:pPr>
            <a:r>
              <a:rPr lang="en-US" dirty="0">
                <a:latin typeface="Tahoma" pitchFamily="34" charset="0"/>
              </a:rPr>
              <a:t>Centrally Planned Socialism</a:t>
            </a:r>
          </a:p>
        </p:txBody>
      </p:sp>
      <p:sp>
        <p:nvSpPr>
          <p:cNvPr id="34829" name="Text Box 13"/>
          <p:cNvSpPr txBox="1">
            <a:spLocks noChangeArrowheads="1"/>
          </p:cNvSpPr>
          <p:nvPr/>
        </p:nvSpPr>
        <p:spPr bwMode="auto">
          <a:xfrm>
            <a:off x="2819400" y="3581400"/>
            <a:ext cx="1905000" cy="366713"/>
          </a:xfrm>
          <a:prstGeom prst="rect">
            <a:avLst/>
          </a:prstGeom>
          <a:noFill/>
          <a:ln w="9525">
            <a:noFill/>
            <a:miter lim="800000"/>
            <a:headEnd/>
            <a:tailEnd/>
          </a:ln>
        </p:spPr>
        <p:txBody>
          <a:bodyPr>
            <a:spAutoFit/>
          </a:bodyPr>
          <a:lstStyle/>
          <a:p>
            <a:pPr eaLnBrk="0" hangingPunct="0">
              <a:spcBef>
                <a:spcPct val="50000"/>
              </a:spcBef>
            </a:pPr>
            <a:endParaRPr lang="en-US" dirty="0">
              <a:latin typeface="Tahoma" pitchFamily="34" charset="0"/>
            </a:endParaRPr>
          </a:p>
        </p:txBody>
      </p:sp>
      <p:sp>
        <p:nvSpPr>
          <p:cNvPr id="15" name="TextBox 14"/>
          <p:cNvSpPr txBox="1"/>
          <p:nvPr/>
        </p:nvSpPr>
        <p:spPr>
          <a:xfrm>
            <a:off x="3352800" y="3724870"/>
            <a:ext cx="1219200" cy="923330"/>
          </a:xfrm>
          <a:prstGeom prst="rect">
            <a:avLst/>
          </a:prstGeom>
          <a:noFill/>
        </p:spPr>
        <p:txBody>
          <a:bodyPr wrap="square" rtlCol="0">
            <a:spAutoFit/>
          </a:bodyPr>
          <a:lstStyle/>
          <a:p>
            <a:r>
              <a:rPr lang="en-US" dirty="0" smtClean="0">
                <a:latin typeface="Tahoma" pitchFamily="34" charset="0"/>
              </a:rPr>
              <a:t>Market Capitalism</a:t>
            </a:r>
          </a:p>
          <a:p>
            <a:endParaRPr lang="en-US" dirty="0"/>
          </a:p>
        </p:txBody>
      </p:sp>
      <p:sp>
        <p:nvSpPr>
          <p:cNvPr id="2" name="Footer Placeholder 1"/>
          <p:cNvSpPr>
            <a:spLocks noGrp="1"/>
          </p:cNvSpPr>
          <p:nvPr>
            <p:ph type="ftr" sz="quarter" idx="11"/>
          </p:nvPr>
        </p:nvSpPr>
        <p:spPr/>
        <p:txBody>
          <a:bodyPr/>
          <a:lstStyle/>
          <a:p>
            <a:r>
              <a:rPr lang="en-US" dirty="0" smtClean="0"/>
              <a:t>Copyright © 2017 Pearson Education, Ltd.</a:t>
            </a:r>
            <a:endParaRPr lang="en-US" dirty="0"/>
          </a:p>
        </p:txBody>
      </p:sp>
      <p:sp>
        <p:nvSpPr>
          <p:cNvPr id="3" name="Slide Number Placeholder 2"/>
          <p:cNvSpPr>
            <a:spLocks noGrp="1"/>
          </p:cNvSpPr>
          <p:nvPr>
            <p:ph type="sldNum" sz="quarter" idx="12"/>
          </p:nvPr>
        </p:nvSpPr>
        <p:spPr/>
        <p:txBody>
          <a:bodyPr/>
          <a:lstStyle/>
          <a:p>
            <a:r>
              <a:rPr lang="en-US" smtClean="0"/>
              <a:t>2-</a:t>
            </a:r>
            <a:fld id="{BA1B1854-2A96-441B-8E94-8B895DE28521}" type="slidenum">
              <a:rPr lang="en-US" smtClean="0"/>
              <a:pPr/>
              <a:t>9</a:t>
            </a:fld>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K&amp;G 9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mp;G 9e workaroun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7426</TotalTime>
  <Words>5646</Words>
  <Application>Microsoft Office PowerPoint</Application>
  <PresentationFormat>On-screen Show (4:3)</PresentationFormat>
  <Paragraphs>481</Paragraphs>
  <Slides>38</Slides>
  <Notes>36</Notes>
  <HiddenSlides>0</HiddenSlides>
  <MMClips>0</MMClips>
  <ScaleCrop>false</ScaleCrop>
  <HeadingPairs>
    <vt:vector size="4" baseType="variant">
      <vt:variant>
        <vt:lpstr>Theme</vt:lpstr>
      </vt:variant>
      <vt:variant>
        <vt:i4>3</vt:i4>
      </vt:variant>
      <vt:variant>
        <vt:lpstr>Slide Titles</vt:lpstr>
      </vt:variant>
      <vt:variant>
        <vt:i4>38</vt:i4>
      </vt:variant>
    </vt:vector>
  </HeadingPairs>
  <TitlesOfParts>
    <vt:vector size="41" baseType="lpstr">
      <vt:lpstr>K&amp;G 9e</vt:lpstr>
      <vt:lpstr>K&amp;G 9e workaround</vt:lpstr>
      <vt:lpstr>Custom Design</vt:lpstr>
      <vt:lpstr>Slide 1</vt:lpstr>
      <vt:lpstr>Learning Objectives</vt:lpstr>
      <vt:lpstr>The World Economy—An Overview</vt:lpstr>
      <vt:lpstr>The World Economy—An Overview</vt:lpstr>
      <vt:lpstr>The World Economy—An Overview</vt:lpstr>
      <vt:lpstr>Zeroing in on Economic Systems</vt:lpstr>
      <vt:lpstr>Zeroing in on Economic Systems</vt:lpstr>
      <vt:lpstr>Zeroing in on Economic Systems</vt:lpstr>
      <vt:lpstr>Economic Systems</vt:lpstr>
      <vt:lpstr>Market Capitalism</vt:lpstr>
      <vt:lpstr>Western Market Systems</vt:lpstr>
      <vt:lpstr>Centrally Planned Socialism</vt:lpstr>
      <vt:lpstr>Centrally Planned Capitalism</vt:lpstr>
      <vt:lpstr>Economic Freedom</vt:lpstr>
      <vt:lpstr>Economic Freedom— 2015 Rankings</vt:lpstr>
      <vt:lpstr>Stages of Market Development</vt:lpstr>
      <vt:lpstr>Low-Income Countries</vt:lpstr>
      <vt:lpstr>Lower-Middle-Income Countries</vt:lpstr>
      <vt:lpstr>Upper-Middle-Income Countries</vt:lpstr>
      <vt:lpstr>Newly Industrializing Economies (NIEs)</vt:lpstr>
      <vt:lpstr>Mistaken Assumptions about LDCs</vt:lpstr>
      <vt:lpstr>High-Income Countries</vt:lpstr>
      <vt:lpstr>High-Income Countries</vt:lpstr>
      <vt:lpstr>G-7, the Group of Seven</vt:lpstr>
      <vt:lpstr> G-20, Group of Twenty</vt:lpstr>
      <vt:lpstr>OECD, the Organization for Economic Cooperation and Development </vt:lpstr>
      <vt:lpstr>The Triad </vt:lpstr>
      <vt:lpstr>Product Saturation Levels</vt:lpstr>
      <vt:lpstr>Balance of Payments</vt:lpstr>
      <vt:lpstr>Balance of Payments</vt:lpstr>
      <vt:lpstr>Overview of International Finance</vt:lpstr>
      <vt:lpstr>Overview of International Finance</vt:lpstr>
      <vt:lpstr>U.S. Goods and Services Trade  with BRIC, 2013 (US $ Millions)</vt:lpstr>
      <vt:lpstr>Top Exporters and Importers in  World Merchandise Trade, 2012</vt:lpstr>
      <vt:lpstr>Overview of International Finance</vt:lpstr>
      <vt:lpstr>Foreign Exchange Market Dynamics</vt:lpstr>
      <vt:lpstr>Managing Economic Exposure</vt:lpstr>
      <vt:lpstr>Managing Economic Exposure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Jill Solomon</dc:creator>
  <cp:lastModifiedBy>Binod</cp:lastModifiedBy>
  <cp:revision>88</cp:revision>
  <dcterms:created xsi:type="dcterms:W3CDTF">2012-01-25T15:29:12Z</dcterms:created>
  <dcterms:modified xsi:type="dcterms:W3CDTF">2016-04-06T12:44:48Z</dcterms:modified>
</cp:coreProperties>
</file>