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60" r:id="rId1"/>
    <p:sldMasterId id="2147483674" r:id="rId2"/>
  </p:sldMasterIdLst>
  <p:notesMasterIdLst>
    <p:notesMasterId r:id="rId28"/>
  </p:notesMasterIdLst>
  <p:sldIdLst>
    <p:sldId id="298" r:id="rId3"/>
    <p:sldId id="257" r:id="rId4"/>
    <p:sldId id="258" r:id="rId5"/>
    <p:sldId id="261" r:id="rId6"/>
    <p:sldId id="280" r:id="rId7"/>
    <p:sldId id="281" r:id="rId8"/>
    <p:sldId id="282" r:id="rId9"/>
    <p:sldId id="263" r:id="rId10"/>
    <p:sldId id="283" r:id="rId11"/>
    <p:sldId id="284" r:id="rId12"/>
    <p:sldId id="285" r:id="rId13"/>
    <p:sldId id="286" r:id="rId14"/>
    <p:sldId id="287" r:id="rId15"/>
    <p:sldId id="288" r:id="rId16"/>
    <p:sldId id="289" r:id="rId17"/>
    <p:sldId id="265" r:id="rId18"/>
    <p:sldId id="291" r:id="rId19"/>
    <p:sldId id="292" r:id="rId20"/>
    <p:sldId id="293" r:id="rId21"/>
    <p:sldId id="294" r:id="rId22"/>
    <p:sldId id="295" r:id="rId23"/>
    <p:sldId id="296" r:id="rId24"/>
    <p:sldId id="268" r:id="rId25"/>
    <p:sldId id="297" r:id="rId26"/>
    <p:sldId id="269" r:id="rId2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DE328"/>
    <a:srgbClr val="C2CB4D"/>
    <a:srgbClr val="F1F622"/>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autoAdjust="0"/>
    <p:restoredTop sz="74813" autoAdjust="0"/>
  </p:normalViewPr>
  <p:slideViewPr>
    <p:cSldViewPr snapToGrid="0" snapToObjects="1">
      <p:cViewPr varScale="1">
        <p:scale>
          <a:sx n="54" d="100"/>
          <a:sy n="54" d="100"/>
        </p:scale>
        <p:origin x="-1836" y="-7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58C3F5D-153F-9042-8A2C-7BD297D7A1E3}" type="datetimeFigureOut">
              <a:rPr lang="en-US" smtClean="0"/>
              <a:pPr/>
              <a:t>4/6/2016</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1630EC7-7234-5545-81E5-0023EE5E7B22}" type="slidenum">
              <a:rPr lang="en-US" smtClean="0"/>
              <a:pPr/>
              <a:t>‹#›</a:t>
            </a:fld>
            <a:endParaRPr lang="en-US" dirty="0"/>
          </a:p>
        </p:txBody>
      </p:sp>
    </p:spTree>
    <p:extLst>
      <p:ext uri="{BB962C8B-B14F-4D97-AF65-F5344CB8AC3E}">
        <p14:creationId xmlns:p14="http://schemas.microsoft.com/office/powerpoint/2010/main" xmlns="" val="107269974"/>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1630EC7-7234-5545-81E5-0023EE5E7B22}" type="slidenum">
              <a:rPr lang="en-US" smtClean="0"/>
              <a:pPr/>
              <a:t>1</a:t>
            </a:fld>
            <a:endParaRPr lang="en-US" dirty="0"/>
          </a:p>
        </p:txBody>
      </p:sp>
    </p:spTree>
    <p:extLst>
      <p:ext uri="{BB962C8B-B14F-4D97-AF65-F5344CB8AC3E}">
        <p14:creationId xmlns:p14="http://schemas.microsoft.com/office/powerpoint/2010/main" xmlns="" val="127390042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IN" sz="1200" b="1" kern="1200" dirty="0" smtClean="0">
                <a:solidFill>
                  <a:schemeClr val="tx1"/>
                </a:solidFill>
                <a:latin typeface="+mn-lt"/>
                <a:ea typeface="+mn-ea"/>
                <a:cs typeface="+mn-cs"/>
              </a:rPr>
              <a:t>A latent market</a:t>
            </a:r>
            <a:r>
              <a:rPr lang="en-IN" sz="1200" b="1" kern="1200" baseline="0" dirty="0" smtClean="0">
                <a:solidFill>
                  <a:schemeClr val="tx1"/>
                </a:solidFill>
                <a:latin typeface="+mn-lt"/>
                <a:ea typeface="+mn-ea"/>
                <a:cs typeface="+mn-cs"/>
              </a:rPr>
              <a:t> </a:t>
            </a:r>
            <a:r>
              <a:rPr lang="en-IN" sz="1200" kern="1200" dirty="0" smtClean="0">
                <a:solidFill>
                  <a:schemeClr val="tx1"/>
                </a:solidFill>
                <a:latin typeface="+mn-lt"/>
                <a:ea typeface="+mn-ea"/>
                <a:cs typeface="+mn-cs"/>
              </a:rPr>
              <a:t>is, in essence, an undiscovered segment. It is a market in which demand would materialize </a:t>
            </a:r>
            <a:r>
              <a:rPr lang="en-IN" sz="1200" i="1" kern="1200" dirty="0" smtClean="0">
                <a:solidFill>
                  <a:schemeClr val="tx1"/>
                </a:solidFill>
                <a:latin typeface="+mn-lt"/>
                <a:ea typeface="+mn-ea"/>
                <a:cs typeface="+mn-cs"/>
              </a:rPr>
              <a:t>if</a:t>
            </a:r>
            <a:r>
              <a:rPr lang="en-IN" sz="1200" kern="1200" dirty="0" smtClean="0">
                <a:solidFill>
                  <a:schemeClr val="tx1"/>
                </a:solidFill>
                <a:latin typeface="+mn-lt"/>
                <a:ea typeface="+mn-ea"/>
                <a:cs typeface="+mn-cs"/>
              </a:rPr>
              <a:t> an appropriate product were made available. In a latent market, demand is zero before the product is introduced. In the case of existing markets such as the one for minivans previously described, the main research challenge is to understand the extent to which the competition fully meets customer needs. With latent markets, initial success is not based on a company’s competitiveness. Rather, it depends on the prime-mover advantage—a company’s ability to uncover the opportunity and launch a marketing program that taps the latent demand. </a:t>
            </a:r>
          </a:p>
          <a:p>
            <a:endParaRPr lang="en-IN" sz="1200" kern="1200" dirty="0" smtClean="0">
              <a:solidFill>
                <a:schemeClr val="tx1"/>
              </a:solidFill>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r>
              <a:rPr lang="en-IN" sz="1200" kern="1200" dirty="0" smtClean="0">
                <a:solidFill>
                  <a:schemeClr val="tx1"/>
                </a:solidFill>
                <a:latin typeface="+mn-lt"/>
                <a:ea typeface="+mn-ea"/>
                <a:cs typeface="+mn-cs"/>
              </a:rPr>
              <a:t>An </a:t>
            </a:r>
            <a:r>
              <a:rPr lang="en-US" sz="1200" b="1" kern="1200" dirty="0" smtClean="0">
                <a:solidFill>
                  <a:schemeClr val="tx1"/>
                </a:solidFill>
                <a:latin typeface="+mn-lt"/>
                <a:ea typeface="+mn-ea"/>
                <a:cs typeface="+mn-cs"/>
              </a:rPr>
              <a:t>incipient market</a:t>
            </a:r>
            <a:r>
              <a:rPr lang="en-US" sz="1200" kern="1200" dirty="0" smtClean="0">
                <a:solidFill>
                  <a:schemeClr val="tx1"/>
                </a:solidFill>
                <a:latin typeface="+mn-lt"/>
                <a:ea typeface="+mn-ea"/>
                <a:cs typeface="+mn-cs"/>
              </a:rPr>
              <a:t> is a market that will emerge if a particular economic, demographic, political, or sociocultural trend continues. A company is not likely to succeed if it offers a product in an incipient market before the trends have taken root. After the trends have had a chance to gain traction, the incipient market will become latent and, later, existing. The concept of incipient markets can also be illustrated by the impact of rising income on demand for automobiles and other expensive consumer durables. As per capita income rises in a country, the demand for automobiles will also rise. Therefore, if a company can predict a country’s future rate of income growth, it can also predict the growth rate of its automobile market.</a:t>
            </a:r>
          </a:p>
          <a:p>
            <a:endParaRPr lang="en-US" dirty="0"/>
          </a:p>
        </p:txBody>
      </p:sp>
      <p:sp>
        <p:nvSpPr>
          <p:cNvPr id="4" name="Slide Number Placeholder 3"/>
          <p:cNvSpPr>
            <a:spLocks noGrp="1"/>
          </p:cNvSpPr>
          <p:nvPr>
            <p:ph type="sldNum" sz="quarter" idx="10"/>
          </p:nvPr>
        </p:nvSpPr>
        <p:spPr/>
        <p:txBody>
          <a:bodyPr/>
          <a:lstStyle/>
          <a:p>
            <a:fld id="{61630EC7-7234-5545-81E5-0023EE5E7B22}" type="slidenum">
              <a:rPr lang="en-US" smtClean="0"/>
              <a:pPr/>
              <a:t>21</a:t>
            </a:fld>
            <a:endParaRPr lang="en-US" dirty="0"/>
          </a:p>
        </p:txBody>
      </p:sp>
    </p:spTree>
    <p:extLst>
      <p:ext uri="{BB962C8B-B14F-4D97-AF65-F5344CB8AC3E}">
        <p14:creationId xmlns:p14="http://schemas.microsoft.com/office/powerpoint/2010/main" xmlns="" val="408242013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7500" lnSpcReduction="20000"/>
          </a:bodyPr>
          <a:lstStyle/>
          <a:p>
            <a:r>
              <a:rPr lang="en-US" sz="1200" b="1" kern="1200" dirty="0" smtClean="0">
                <a:solidFill>
                  <a:schemeClr val="tx1"/>
                </a:solidFill>
                <a:latin typeface="+mn-lt"/>
                <a:ea typeface="+mn-ea"/>
                <a:cs typeface="+mn-cs"/>
              </a:rPr>
              <a:t>Survey research</a:t>
            </a:r>
            <a:r>
              <a:rPr lang="en-US" sz="1200" kern="1200" dirty="0" smtClean="0">
                <a:solidFill>
                  <a:schemeClr val="tx1"/>
                </a:solidFill>
                <a:latin typeface="+mn-lt"/>
                <a:ea typeface="+mn-ea"/>
                <a:cs typeface="+mn-cs"/>
              </a:rPr>
              <a:t> utilizes questionnaires designed to elicit quantitative data (“How much would you buy?”), qualitative responses (“Why would you buy?”), or both. Survey research is often conducted by means of a questionnaire distributed through the mail, asked over the telephone, or asked in person. Many good marketing research textbooks provide details on questionnaire design and administration.</a:t>
            </a:r>
          </a:p>
          <a:p>
            <a:r>
              <a:rPr lang="en-US" sz="1200" kern="1200" dirty="0" smtClean="0">
                <a:solidFill>
                  <a:schemeClr val="tx1"/>
                </a:solidFill>
                <a:latin typeface="+mn-lt"/>
                <a:ea typeface="+mn-ea"/>
                <a:cs typeface="+mn-cs"/>
              </a:rPr>
              <a:t>In global market research, a number of survey design and administration issues may arise. When using the telephone as a research tool, it is important to remember that what is customary in one country may be impossible in others because of infrastructure differences, cultural barriers, or other reasons. For example, telephone directories or lists may not be available; also, important differences may exist between urban dwellers and people in rural areas. In China, for example, the Ministry of Information Industry reports that 77 percent of households in coastal areas have at least one fixed-line telephone; in rural areas, the number is only 40 percent.</a:t>
            </a:r>
          </a:p>
          <a:p>
            <a:r>
              <a:rPr lang="en-US" sz="1200" kern="1200" dirty="0" smtClean="0">
                <a:solidFill>
                  <a:schemeClr val="tx1"/>
                </a:solidFill>
                <a:latin typeface="+mn-lt"/>
                <a:ea typeface="+mn-ea"/>
                <a:cs typeface="+mn-cs"/>
              </a:rPr>
              <a:t>At a deeper level, culture shapes attitudes and values in a way that directly affects people’s willingness to respond to interviewer questions. Open-ended questions may help the researcher identify a respondent’s frame of reference. In some cultures, respondents may be unwilling to answer certain questions or they may intentionally give inaccurate answers.</a:t>
            </a: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In focus group </a:t>
            </a:r>
            <a:r>
              <a:rPr lang="en-IN" sz="1200" kern="1200" dirty="0" smtClean="0">
                <a:solidFill>
                  <a:schemeClr val="tx1"/>
                </a:solidFill>
                <a:latin typeface="+mn-lt"/>
                <a:ea typeface="+mn-ea"/>
                <a:cs typeface="+mn-cs"/>
              </a:rPr>
              <a:t>research, a trained moderator facilitates discussion of a product concept, a brand’s image and personality, an advertisement, a social trend, or another topic with a group of 6 to 10 people. Global marketers can use focus groups to arrive at important insights.</a:t>
            </a:r>
          </a:p>
          <a:p>
            <a:r>
              <a:rPr lang="en-IN" sz="1200" kern="1200" dirty="0" smtClean="0">
                <a:solidFill>
                  <a:schemeClr val="tx1"/>
                </a:solidFill>
                <a:latin typeface="+mn-lt"/>
                <a:ea typeface="+mn-ea"/>
                <a:cs typeface="+mn-cs"/>
              </a:rPr>
              <a:t>Even with standard data-gathering techniques, the application of a particular technique may differ from country to country. Matthew Draper, vice president at New Jersey–based Total Research Corporation, cites “scalar bias” as a major problem: “There are substantial differences in the way people use scales, and research data based on scales such as rating product usefulness on a scale of 1 to 10 is therefore frequently cluttered with biases disguising the truth.” For example, while the typical American scale would equate a high number such as 10 with “most” or “best” and 1 with “least,” Germans prefer scales in which 1 is “most/best.” Also, while American survey items pertaining to spending provide a range of figures, Germans prefer the opportunity to provide an exact answer</a:t>
            </a:r>
          </a:p>
          <a:p>
            <a:endParaRPr lang="en-IN"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When collecting data, researchers generally cannot administer a survey to every possible person in the designated group. A sample is a selected subset of a population that is representative of the entire population. The two best-known types of samples are probability samples and </a:t>
            </a:r>
            <a:r>
              <a:rPr lang="en-US" sz="1200" kern="1200" dirty="0" err="1" smtClean="0">
                <a:solidFill>
                  <a:schemeClr val="tx1"/>
                </a:solidFill>
                <a:latin typeface="+mn-lt"/>
                <a:ea typeface="+mn-ea"/>
                <a:cs typeface="+mn-cs"/>
              </a:rPr>
              <a:t>nonprobability</a:t>
            </a:r>
            <a:r>
              <a:rPr lang="en-US" sz="1200" kern="1200" dirty="0" smtClean="0">
                <a:solidFill>
                  <a:schemeClr val="tx1"/>
                </a:solidFill>
                <a:latin typeface="+mn-lt"/>
                <a:ea typeface="+mn-ea"/>
                <a:cs typeface="+mn-cs"/>
              </a:rPr>
              <a:t> samples. A probability sample is generated by following statistical rules that ensure that each member of the population under study has an equal chance—or probability—of being included in the sample. The results of a probability sample can be projected to the entire population with statistical reliability reflecting sampling error, degree of confidence, and standard deviation</a:t>
            </a:r>
            <a:r>
              <a:rPr lang="en-US" sz="1200" i="1" kern="1200" dirty="0" smtClean="0">
                <a:solidFill>
                  <a:schemeClr val="tx1"/>
                </a:solidFill>
                <a:latin typeface="+mn-lt"/>
                <a:ea typeface="+mn-ea"/>
                <a:cs typeface="+mn-cs"/>
              </a:rPr>
              <a:t>. </a:t>
            </a:r>
            <a:r>
              <a:rPr lang="en-IN" sz="1200" kern="1200" dirty="0" smtClean="0">
                <a:solidFill>
                  <a:schemeClr val="tx1"/>
                </a:solidFill>
                <a:latin typeface="+mn-lt"/>
                <a:ea typeface="+mn-ea"/>
                <a:cs typeface="+mn-cs"/>
              </a:rPr>
              <a:t>The results of a </a:t>
            </a:r>
            <a:r>
              <a:rPr lang="en-IN" sz="1200" kern="1200" dirty="0" err="1" smtClean="0">
                <a:solidFill>
                  <a:schemeClr val="tx1"/>
                </a:solidFill>
                <a:latin typeface="+mn-lt"/>
                <a:ea typeface="+mn-ea"/>
                <a:cs typeface="+mn-cs"/>
              </a:rPr>
              <a:t>nonprobability</a:t>
            </a:r>
            <a:r>
              <a:rPr lang="en-IN" sz="1200" kern="1200" dirty="0" smtClean="0">
                <a:solidFill>
                  <a:schemeClr val="tx1"/>
                </a:solidFill>
                <a:latin typeface="+mn-lt"/>
                <a:ea typeface="+mn-ea"/>
                <a:cs typeface="+mn-cs"/>
              </a:rPr>
              <a:t> sample cannot be projected with statistical reliability. One form of </a:t>
            </a:r>
            <a:r>
              <a:rPr lang="en-IN" sz="1200" kern="1200" dirty="0" err="1" smtClean="0">
                <a:solidFill>
                  <a:schemeClr val="tx1"/>
                </a:solidFill>
                <a:latin typeface="+mn-lt"/>
                <a:ea typeface="+mn-ea"/>
                <a:cs typeface="+mn-cs"/>
              </a:rPr>
              <a:t>nonprobability</a:t>
            </a:r>
            <a:r>
              <a:rPr lang="en-IN" sz="1200" kern="1200" dirty="0" smtClean="0">
                <a:solidFill>
                  <a:schemeClr val="tx1"/>
                </a:solidFill>
                <a:latin typeface="+mn-lt"/>
                <a:ea typeface="+mn-ea"/>
                <a:cs typeface="+mn-cs"/>
              </a:rPr>
              <a:t> sample is a </a:t>
            </a:r>
            <a:r>
              <a:rPr lang="en-IN" sz="1200" i="1" kern="1200" dirty="0" smtClean="0">
                <a:solidFill>
                  <a:schemeClr val="tx1"/>
                </a:solidFill>
                <a:latin typeface="+mn-lt"/>
                <a:ea typeface="+mn-ea"/>
                <a:cs typeface="+mn-cs"/>
              </a:rPr>
              <a:t>convenience sample</a:t>
            </a:r>
            <a:r>
              <a:rPr lang="en-IN" sz="1200" kern="1200" dirty="0" smtClean="0">
                <a:solidFill>
                  <a:schemeClr val="tx1"/>
                </a:solidFill>
                <a:latin typeface="+mn-lt"/>
                <a:ea typeface="+mn-ea"/>
                <a:cs typeface="+mn-cs"/>
              </a:rPr>
              <a:t>. As the name implies, researchers select people who are easy to reach. </a:t>
            </a:r>
            <a:endParaRPr lang="en-US" sz="1200" kern="1200" dirty="0" smtClean="0">
              <a:solidFill>
                <a:schemeClr val="tx1"/>
              </a:solidFill>
              <a:latin typeface="+mn-lt"/>
              <a:ea typeface="+mn-ea"/>
              <a:cs typeface="+mn-cs"/>
            </a:endParaRPr>
          </a:p>
          <a:p>
            <a:endParaRPr lang="en-US" sz="1200" kern="1200" dirty="0" smtClean="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61630EC7-7234-5545-81E5-0023EE5E7B22}" type="slidenum">
              <a:rPr lang="en-US" smtClean="0"/>
              <a:pPr/>
              <a:t>22</a:t>
            </a:fld>
            <a:endParaRPr lang="en-US" dirty="0"/>
          </a:p>
        </p:txBody>
      </p:sp>
    </p:spTree>
    <p:extLst>
      <p:ext uri="{BB962C8B-B14F-4D97-AF65-F5344CB8AC3E}">
        <p14:creationId xmlns:p14="http://schemas.microsoft.com/office/powerpoint/2010/main" xmlns="" val="24900268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IN" sz="1200" kern="1200" dirty="0" smtClean="0">
                <a:solidFill>
                  <a:schemeClr val="tx1"/>
                </a:solidFill>
                <a:latin typeface="+mn-lt"/>
                <a:ea typeface="+mn-ea"/>
                <a:cs typeface="+mn-cs"/>
              </a:rPr>
              <a:t>Big data and big data analytics have long been the province of astronomers, meteorologists, and other members of the scientific community. It is only recently that big data collection and analysis been used in business situations. In particular, the exploding popularity of Facebook and other social media platforms has resulted in a wealth of big data. However, much of that data may be redundant or irrelevant, for a simple reason: The cost of data collection has dropped so dramatically that a company can amass data irrespective of a particular question, problem, or purpose that its marketers might have. </a:t>
            </a:r>
            <a:endParaRPr lang="en-US" sz="1200" kern="1200" dirty="0" smtClean="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61630EC7-7234-5545-81E5-0023EE5E7B22}" type="slidenum">
              <a:rPr lang="en-US" smtClean="0"/>
              <a:pPr/>
              <a:t>3</a:t>
            </a:fld>
            <a:endParaRPr lang="en-US" dirty="0"/>
          </a:p>
        </p:txBody>
      </p:sp>
    </p:spTree>
    <p:extLst>
      <p:ext uri="{BB962C8B-B14F-4D97-AF65-F5344CB8AC3E}">
        <p14:creationId xmlns:p14="http://schemas.microsoft.com/office/powerpoint/2010/main" xmlns="" val="5040792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IN" sz="1200" kern="1200" dirty="0" smtClean="0">
                <a:solidFill>
                  <a:schemeClr val="tx1"/>
                </a:solidFill>
                <a:latin typeface="+mn-lt"/>
                <a:ea typeface="+mn-ea"/>
                <a:cs typeface="+mn-cs"/>
              </a:rPr>
              <a:t>Many companies with global operations have made significant investments in IT infrastructure in recent years. Such investment is typically directed at upgrading a company’s legacy computer hardware and software. Microsoft, SAP, Oracle, and IBM are some of the beneficiaries of this trend. All are global enterprises, and many of their customers are global as well. Vendors of complex software systems can find it difficult to achieve 100 percent customer satisfaction. </a:t>
            </a:r>
            <a:endParaRPr lang="en-US" dirty="0"/>
          </a:p>
        </p:txBody>
      </p:sp>
      <p:sp>
        <p:nvSpPr>
          <p:cNvPr id="4" name="Slide Number Placeholder 3"/>
          <p:cNvSpPr>
            <a:spLocks noGrp="1"/>
          </p:cNvSpPr>
          <p:nvPr>
            <p:ph type="sldNum" sz="quarter" idx="10"/>
          </p:nvPr>
        </p:nvSpPr>
        <p:spPr/>
        <p:txBody>
          <a:bodyPr/>
          <a:lstStyle/>
          <a:p>
            <a:fld id="{61630EC7-7234-5545-81E5-0023EE5E7B22}" type="slidenum">
              <a:rPr lang="en-US" smtClean="0"/>
              <a:pPr/>
              <a:t>4</a:t>
            </a:fld>
            <a:endParaRPr lang="en-US" dirty="0"/>
          </a:p>
        </p:txBody>
      </p:sp>
    </p:spTree>
    <p:extLst>
      <p:ext uri="{BB962C8B-B14F-4D97-AF65-F5344CB8AC3E}">
        <p14:creationId xmlns:p14="http://schemas.microsoft.com/office/powerpoint/2010/main" xmlns="" val="27192280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IN" sz="1200" kern="1200" dirty="0" smtClean="0">
                <a:solidFill>
                  <a:schemeClr val="tx1"/>
                </a:solidFill>
                <a:latin typeface="+mn-lt"/>
                <a:ea typeface="+mn-ea"/>
                <a:cs typeface="+mn-cs"/>
              </a:rPr>
              <a:t>system allows a company’s business units to submit orders, issue invoices, and conduct business electronically with other company units as well as with outside companies. One of the key features of EDI is that its transaction formats are universal. This enables computer systems at different companies to speak the same language. Walmart is legendary for its sophisticated EDI system; for years, vendors had received orders from the retailer on personal computers using dial-up modems connected to third-party transmission networks. In 2002, Walmart informed vendors that it was switching to an Internet-based EDI system. The switch has saved both time and money; the modem-based system was susceptible to transmission interruptions, and the cost was between $0.10 and $0.20 per thousand characters transmitted. Any vendor that now wishes to do business with Walmart must purchase and install the necessary computer software.</a:t>
            </a:r>
            <a:endParaRPr lang="en-US" dirty="0"/>
          </a:p>
        </p:txBody>
      </p:sp>
      <p:sp>
        <p:nvSpPr>
          <p:cNvPr id="4" name="Slide Number Placeholder 3"/>
          <p:cNvSpPr>
            <a:spLocks noGrp="1"/>
          </p:cNvSpPr>
          <p:nvPr>
            <p:ph type="sldNum" sz="quarter" idx="10"/>
          </p:nvPr>
        </p:nvSpPr>
        <p:spPr/>
        <p:txBody>
          <a:bodyPr/>
          <a:lstStyle/>
          <a:p>
            <a:fld id="{61630EC7-7234-5545-81E5-0023EE5E7B22}" type="slidenum">
              <a:rPr lang="en-US" smtClean="0"/>
              <a:pPr/>
              <a:t>5</a:t>
            </a:fld>
            <a:endParaRPr lang="en-US" dirty="0"/>
          </a:p>
        </p:txBody>
      </p:sp>
    </p:spTree>
    <p:extLst>
      <p:ext uri="{BB962C8B-B14F-4D97-AF65-F5344CB8AC3E}">
        <p14:creationId xmlns:p14="http://schemas.microsoft.com/office/powerpoint/2010/main" xmlns="" val="3163304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 Every point of contact (“touchpoint” in CRM-speak) that a company has with a consumer or business customer—via a Web site, a warranty card or sweepstakes entry, a payment on a credit card account, or an inquiry to a call center—is an opportunity to collect data. Likewise, every time a Spotify user clicks “play,” a data point is generated. CRM tools allow companies to determine which customers are most valuable and to react in a timely manner with customized product and service offerings that closely match customer needs. If implemented correctly, CRM can make employees more productive and enhance corporate profitability; it also benefits customers by providing value-added products and services.</a:t>
            </a:r>
          </a:p>
          <a:p>
            <a:endParaRPr lang="en-US" dirty="0"/>
          </a:p>
        </p:txBody>
      </p:sp>
      <p:sp>
        <p:nvSpPr>
          <p:cNvPr id="4" name="Slide Number Placeholder 3"/>
          <p:cNvSpPr>
            <a:spLocks noGrp="1"/>
          </p:cNvSpPr>
          <p:nvPr>
            <p:ph type="sldNum" sz="quarter" idx="10"/>
          </p:nvPr>
        </p:nvSpPr>
        <p:spPr/>
        <p:txBody>
          <a:bodyPr/>
          <a:lstStyle/>
          <a:p>
            <a:fld id="{61630EC7-7234-5545-81E5-0023EE5E7B22}" type="slidenum">
              <a:rPr lang="en-US" smtClean="0"/>
              <a:pPr/>
              <a:t>7</a:t>
            </a:fld>
            <a:endParaRPr lang="en-US" dirty="0"/>
          </a:p>
        </p:txBody>
      </p:sp>
    </p:spTree>
    <p:extLst>
      <p:ext uri="{BB962C8B-B14F-4D97-AF65-F5344CB8AC3E}">
        <p14:creationId xmlns:p14="http://schemas.microsoft.com/office/powerpoint/2010/main" xmlns="" val="223572136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IN" sz="1200" kern="1200" dirty="0" smtClean="0">
                <a:solidFill>
                  <a:schemeClr val="tx1"/>
                </a:solidFill>
                <a:latin typeface="+mn-lt"/>
                <a:ea typeface="+mn-ea"/>
                <a:cs typeface="+mn-cs"/>
              </a:rPr>
              <a:t>Some information is easily available from other sources, but sensory experience of it is needed for it to sink in. Often, the background information or context one gets from observing a situation can help fill in the big picture. For example, Walmart’s first stores in China stocked a number of products—extension ladders and giant bottles of soy sauce, for example—that were inappropriate for local customers. Joe Hatfield, Walmart’s top executive for Asia, began roaming the streets of Shenzhen in search of ideas. His observations paid off; when Walmart’s giant store in Dalian opened in April 2000, a million shoppers passed through its doors in the first week.They snapped up products ranging from lunch boxes to pizza topped with corn and pineapple.</a:t>
            </a:r>
            <a:endParaRPr lang="en-US" dirty="0"/>
          </a:p>
        </p:txBody>
      </p:sp>
      <p:sp>
        <p:nvSpPr>
          <p:cNvPr id="4" name="Slide Number Placeholder 3"/>
          <p:cNvSpPr>
            <a:spLocks noGrp="1"/>
          </p:cNvSpPr>
          <p:nvPr>
            <p:ph type="sldNum" sz="quarter" idx="10"/>
          </p:nvPr>
        </p:nvSpPr>
        <p:spPr/>
        <p:txBody>
          <a:bodyPr/>
          <a:lstStyle/>
          <a:p>
            <a:fld id="{61630EC7-7234-5545-81E5-0023EE5E7B22}" type="slidenum">
              <a:rPr lang="en-US" smtClean="0"/>
              <a:pPr/>
              <a:t>9</a:t>
            </a:fld>
            <a:endParaRPr lang="en-US" dirty="0"/>
          </a:p>
        </p:txBody>
      </p:sp>
    </p:spTree>
    <p:extLst>
      <p:ext uri="{BB962C8B-B14F-4D97-AF65-F5344CB8AC3E}">
        <p14:creationId xmlns:p14="http://schemas.microsoft.com/office/powerpoint/2010/main" xmlns="" val="26208498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1630EC7-7234-5545-81E5-0023EE5E7B22}" type="slidenum">
              <a:rPr lang="en-US" smtClean="0"/>
              <a:pPr/>
              <a:t>11</a:t>
            </a:fld>
            <a:endParaRPr lang="en-US" dirty="0"/>
          </a:p>
        </p:txBody>
      </p:sp>
    </p:spTree>
    <p:extLst>
      <p:ext uri="{BB962C8B-B14F-4D97-AF65-F5344CB8AC3E}">
        <p14:creationId xmlns:p14="http://schemas.microsoft.com/office/powerpoint/2010/main" xmlns="" val="357135313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When data are not available through published statistics or studies, management may wish to conduct further study of the individual country market, region, or global segment. However, collecting information costs money. Thus, the marketing research plan should also spell out what this information is worth to the company in dollars (or </a:t>
            </a:r>
            <a:r>
              <a:rPr lang="en-US" sz="1200" kern="1200" dirty="0" err="1" smtClean="0">
                <a:solidFill>
                  <a:schemeClr val="tx1"/>
                </a:solidFill>
                <a:latin typeface="+mn-lt"/>
                <a:ea typeface="+mn-ea"/>
                <a:cs typeface="+mn-cs"/>
              </a:rPr>
              <a:t>euros</a:t>
            </a:r>
            <a:r>
              <a:rPr lang="en-US" sz="1200" kern="1200" dirty="0" smtClean="0">
                <a:solidFill>
                  <a:schemeClr val="tx1"/>
                </a:solidFill>
                <a:latin typeface="+mn-lt"/>
                <a:ea typeface="+mn-ea"/>
                <a:cs typeface="+mn-cs"/>
              </a:rPr>
              <a:t>, or yen, etc.) compared with what it would cost to collect it. What will the company gain by collecting these data? What would be the cost of not getting the data that could be converted into useful information? Research requires an investment of both money and managerial time, and it is necessary to perform a cost-benefit analysis before proceeding further. In some instances, a company will pursue the same course of action no matter what the research reveals. Even when more information is needed to ensure a high-quality decision, a realistic cost estimate of a formal study may reveal that the cost to perform research is simply too high.</a:t>
            </a:r>
          </a:p>
          <a:p>
            <a:r>
              <a:rPr lang="en-US" sz="1200" kern="1200" dirty="0" smtClean="0">
                <a:solidFill>
                  <a:schemeClr val="tx1"/>
                </a:solidFill>
                <a:latin typeface="+mn-lt"/>
                <a:ea typeface="+mn-ea"/>
                <a:cs typeface="+mn-cs"/>
              </a:rPr>
              <a:t>The small markets around the world pose a special problem for the researcher. The relatively low profit potential in smaller markets justifies only modest expenditures for marketing research. Therefore, the global researcher must devise techniques and methods that keep expenditures in line with the market’s profit potential. The researcher is often pressured to discover economic and demographic relationships that can lead to estimates of demand based on a minimum of information. It may also be necessary to use inexpensive survey research that sacrifices some elegance or statistical rigor to achieve results within the constraints of the smaller market research budget.</a:t>
            </a:r>
          </a:p>
          <a:p>
            <a:endParaRPr lang="en-US" dirty="0"/>
          </a:p>
        </p:txBody>
      </p:sp>
      <p:sp>
        <p:nvSpPr>
          <p:cNvPr id="4" name="Slide Number Placeholder 3"/>
          <p:cNvSpPr>
            <a:spLocks noGrp="1"/>
          </p:cNvSpPr>
          <p:nvPr>
            <p:ph type="sldNum" sz="quarter" idx="10"/>
          </p:nvPr>
        </p:nvSpPr>
        <p:spPr/>
        <p:txBody>
          <a:bodyPr/>
          <a:lstStyle/>
          <a:p>
            <a:fld id="{61630EC7-7234-5545-81E5-0023EE5E7B22}" type="slidenum">
              <a:rPr lang="en-US" smtClean="0"/>
              <a:pPr/>
              <a:t>17</a:t>
            </a:fld>
            <a:endParaRPr lang="en-US"/>
          </a:p>
        </p:txBody>
      </p:sp>
    </p:spTree>
    <p:extLst>
      <p:ext uri="{BB962C8B-B14F-4D97-AF65-F5344CB8AC3E}">
        <p14:creationId xmlns:p14="http://schemas.microsoft.com/office/powerpoint/2010/main" xmlns="" val="301782151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i="1" kern="1200" dirty="0" smtClean="0">
                <a:solidFill>
                  <a:schemeClr val="tx1"/>
                </a:solidFill>
                <a:latin typeface="+mn-lt"/>
                <a:ea typeface="+mn-ea"/>
                <a:cs typeface="+mn-cs"/>
              </a:rPr>
              <a:t>Use multiple indicators rather than a single measure.</a:t>
            </a:r>
            <a:r>
              <a:rPr lang="en-US" sz="1200" i="0" kern="1200" baseline="0" dirty="0" smtClean="0">
                <a:solidFill>
                  <a:schemeClr val="tx1"/>
                </a:solidFill>
                <a:latin typeface="+mn-lt"/>
                <a:ea typeface="+mn-ea"/>
                <a:cs typeface="+mn-cs"/>
              </a:rPr>
              <a:t> </a:t>
            </a:r>
            <a:r>
              <a:rPr lang="en-US" sz="1200" kern="1200" dirty="0" smtClean="0">
                <a:solidFill>
                  <a:schemeClr val="tx1"/>
                </a:solidFill>
                <a:latin typeface="+mn-lt"/>
                <a:ea typeface="+mn-ea"/>
                <a:cs typeface="+mn-cs"/>
              </a:rPr>
              <a:t>This approach will decrease the level of uncertainty for decision makers. As the saying goes, “There are three sides to every story: your side, my side, and the truth.” A land surveyor can pinpoint the location of a third object given the known location of two objects. This technique, known as </a:t>
            </a:r>
            <a:r>
              <a:rPr lang="en-US" sz="1200" i="1" kern="1200" dirty="0" smtClean="0">
                <a:solidFill>
                  <a:schemeClr val="tx1"/>
                </a:solidFill>
                <a:latin typeface="+mn-lt"/>
                <a:ea typeface="+mn-ea"/>
                <a:cs typeface="+mn-cs"/>
              </a:rPr>
              <a:t>triangulation</a:t>
            </a:r>
            <a:r>
              <a:rPr lang="en-US" sz="1200" kern="1200" dirty="0" smtClean="0">
                <a:solidFill>
                  <a:schemeClr val="tx1"/>
                </a:solidFill>
                <a:latin typeface="+mn-lt"/>
                <a:ea typeface="+mn-ea"/>
                <a:cs typeface="+mn-cs"/>
              </a:rPr>
              <a:t>, is equally useful in global market research.</a:t>
            </a:r>
          </a:p>
          <a:p>
            <a:r>
              <a:rPr lang="en-US" sz="1200" i="1" kern="1200" dirty="0" smtClean="0">
                <a:solidFill>
                  <a:schemeClr val="tx1"/>
                </a:solidFill>
                <a:latin typeface="+mn-lt"/>
                <a:ea typeface="+mn-ea"/>
                <a:cs typeface="+mn-cs"/>
              </a:rPr>
              <a:t>Individual companies should develop customized indicators specific to the industry, product market, or business model.</a:t>
            </a:r>
            <a:r>
              <a:rPr lang="en-US" sz="1200" kern="1200" dirty="0" smtClean="0">
                <a:solidFill>
                  <a:schemeClr val="tx1"/>
                </a:solidFill>
                <a:latin typeface="+mn-lt"/>
                <a:ea typeface="+mn-ea"/>
                <a:cs typeface="+mn-cs"/>
              </a:rPr>
              <a:t> Such indicators should leverage a company’s previous experience in global markets. For example, in some developing markets Mary Kay Cosmetics uses the average wage of a female secretary as a basis for estimating income potential for its beauty consultants.</a:t>
            </a:r>
          </a:p>
          <a:p>
            <a:r>
              <a:rPr lang="en-US" sz="1200" i="1" kern="1200" dirty="0" smtClean="0">
                <a:solidFill>
                  <a:schemeClr val="tx1"/>
                </a:solidFill>
                <a:latin typeface="+mn-lt"/>
                <a:ea typeface="+mn-ea"/>
                <a:cs typeface="+mn-cs"/>
              </a:rPr>
              <a:t>Always conduct comparative assessments in multiple markets.</a:t>
            </a:r>
            <a:r>
              <a:rPr lang="en-US" sz="1200" kern="1200" dirty="0" smtClean="0">
                <a:solidFill>
                  <a:schemeClr val="tx1"/>
                </a:solidFill>
                <a:latin typeface="+mn-lt"/>
                <a:ea typeface="+mn-ea"/>
                <a:cs typeface="+mn-cs"/>
              </a:rPr>
              <a:t> Do not assess a particular market in isolation. Comparative assessment enables management to develop a “portfolio” approach in which alternative priorities and scenarios can be developed. For example, to better understand Czech consumers in general, a company might also conduct research in nearby Poland and Hungary. By contrast, if a brewing company wished to learn more about beer consumption patterns in the Czech Republic, it might also conduct research in Ireland and Germany, where per capita beer consumption is high.</a:t>
            </a:r>
          </a:p>
          <a:p>
            <a:r>
              <a:rPr lang="en-IN" sz="1200" i="1" kern="1200" dirty="0" smtClean="0">
                <a:solidFill>
                  <a:schemeClr val="tx1"/>
                </a:solidFill>
                <a:latin typeface="+mn-lt"/>
                <a:ea typeface="+mn-ea"/>
                <a:cs typeface="+mn-cs"/>
              </a:rPr>
              <a:t>Observations of purchasing patterns and other </a:t>
            </a:r>
            <a:r>
              <a:rPr lang="en-IN" sz="1200" i="1" kern="1200" dirty="0" err="1" smtClean="0">
                <a:solidFill>
                  <a:schemeClr val="tx1"/>
                </a:solidFill>
                <a:latin typeface="+mn-lt"/>
                <a:ea typeface="+mn-ea"/>
                <a:cs typeface="+mn-cs"/>
              </a:rPr>
              <a:t>behavior</a:t>
            </a:r>
            <a:r>
              <a:rPr lang="en-IN" sz="1200" i="1" kern="1200" dirty="0" smtClean="0">
                <a:solidFill>
                  <a:schemeClr val="tx1"/>
                </a:solidFill>
                <a:latin typeface="+mn-lt"/>
                <a:ea typeface="+mn-ea"/>
                <a:cs typeface="+mn-cs"/>
              </a:rPr>
              <a:t> should be weighted more heavily than reports or opinions regarding purchase intention or price sensitivity.</a:t>
            </a:r>
            <a:r>
              <a:rPr lang="en-IN" sz="1200" kern="1200" dirty="0" smtClean="0">
                <a:solidFill>
                  <a:schemeClr val="tx1"/>
                </a:solidFill>
                <a:latin typeface="+mn-lt"/>
                <a:ea typeface="+mn-ea"/>
                <a:cs typeface="+mn-cs"/>
              </a:rPr>
              <a:t> Particularly in developing markets, it is difficult to accurately survey consumer perceptions</a:t>
            </a:r>
            <a:endParaRPr lang="en-US" dirty="0"/>
          </a:p>
        </p:txBody>
      </p:sp>
      <p:sp>
        <p:nvSpPr>
          <p:cNvPr id="4" name="Slide Number Placeholder 3"/>
          <p:cNvSpPr>
            <a:spLocks noGrp="1"/>
          </p:cNvSpPr>
          <p:nvPr>
            <p:ph type="sldNum" sz="quarter" idx="10"/>
          </p:nvPr>
        </p:nvSpPr>
        <p:spPr/>
        <p:txBody>
          <a:bodyPr/>
          <a:lstStyle/>
          <a:p>
            <a:fld id="{61630EC7-7234-5545-81E5-0023EE5E7B22}" type="slidenum">
              <a:rPr lang="en-US" smtClean="0"/>
              <a:pPr/>
              <a:t>19</a:t>
            </a:fld>
            <a:endParaRPr lang="en-US"/>
          </a:p>
        </p:txBody>
      </p:sp>
    </p:spTree>
    <p:extLst>
      <p:ext uri="{BB962C8B-B14F-4D97-AF65-F5344CB8AC3E}">
        <p14:creationId xmlns:p14="http://schemas.microsoft.com/office/powerpoint/2010/main" xmlns="" val="40618188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3" name="Subtitle 2"/>
          <p:cNvSpPr>
            <a:spLocks noGrp="1"/>
          </p:cNvSpPr>
          <p:nvPr>
            <p:ph type="subTitle" idx="1" hasCustomPrompt="1"/>
          </p:nvPr>
        </p:nvSpPr>
        <p:spPr>
          <a:xfrm>
            <a:off x="1371600" y="3886200"/>
            <a:ext cx="6400800" cy="1752600"/>
          </a:xfrm>
        </p:spPr>
        <p:txBody>
          <a:bodyPr/>
          <a:lstStyle>
            <a:lvl1pPr marL="0" indent="0" algn="ctr">
              <a:buNone/>
              <a:defRPr sz="1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err="1" smtClean="0"/>
              <a:t>Clic</a:t>
            </a:r>
            <a:r>
              <a:rPr lang="en-US" sz="6700" spc="-150" dirty="0" smtClean="0">
                <a:solidFill>
                  <a:schemeClr val="tx2">
                    <a:lumMod val="75000"/>
                  </a:schemeClr>
                </a:solidFill>
                <a:latin typeface="HP Simplified" pitchFamily="34" charset="0"/>
                <a:cs typeface="BrowalliaUPC" pitchFamily="34" charset="-34"/>
              </a:rPr>
              <a:t> Global Marketing </a:t>
            </a:r>
            <a:r>
              <a:rPr lang="en-US" sz="6000" spc="-150" dirty="0" smtClean="0">
                <a:latin typeface="HP Simplified" pitchFamily="34" charset="0"/>
                <a:cs typeface="BrowalliaUPC" pitchFamily="34" charset="-34"/>
              </a:rPr>
              <a:t/>
            </a:r>
            <a:br>
              <a:rPr lang="en-US" sz="6000" spc="-150" dirty="0" smtClean="0">
                <a:latin typeface="HP Simplified" pitchFamily="34" charset="0"/>
                <a:cs typeface="BrowalliaUPC" pitchFamily="34" charset="-34"/>
              </a:rPr>
            </a:br>
            <a:r>
              <a:rPr lang="en-US" sz="2400" spc="-150" dirty="0" smtClean="0">
                <a:solidFill>
                  <a:srgbClr val="46A1EC"/>
                </a:solidFill>
                <a:latin typeface="HP Simplified" pitchFamily="34" charset="0"/>
                <a:cs typeface="BrowalliaUPC" pitchFamily="34" charset="-34"/>
              </a:rPr>
              <a:t>WARREN  J.  KEEGAN/MARK C. GREEN               </a:t>
            </a:r>
            <a:r>
              <a:rPr lang="en-US" sz="1400" spc="-150" dirty="0" smtClean="0">
                <a:latin typeface="HP Simplified Light" pitchFamily="34" charset="0"/>
                <a:cs typeface="BrowalliaUPC" pitchFamily="34" charset="-34"/>
              </a:rPr>
              <a:t>NINTH EDITION </a:t>
            </a:r>
            <a:r>
              <a:rPr lang="en-US" dirty="0" smtClean="0"/>
              <a:t>k to edit Master subtitle style</a:t>
            </a:r>
            <a:endParaRPr lang="en-US" dirty="0"/>
          </a:p>
        </p:txBody>
      </p:sp>
      <p:sp>
        <p:nvSpPr>
          <p:cNvPr id="10" name="TextBox 9"/>
          <p:cNvSpPr txBox="1"/>
          <p:nvPr/>
        </p:nvSpPr>
        <p:spPr>
          <a:xfrm>
            <a:off x="2057400" y="5934670"/>
            <a:ext cx="5029200" cy="923330"/>
          </a:xfrm>
          <a:prstGeom prst="rect">
            <a:avLst/>
          </a:prstGeom>
          <a:noFill/>
        </p:spPr>
        <p:txBody>
          <a:bodyPr wrap="square" rtlCol="0">
            <a:spAutoFit/>
          </a:bodyPr>
          <a:lstStyle/>
          <a:p>
            <a:r>
              <a:rPr lang="en-US" sz="1800" dirty="0" smtClean="0">
                <a:solidFill>
                  <a:schemeClr val="tx2">
                    <a:lumMod val="75000"/>
                  </a:schemeClr>
                </a:solidFill>
                <a:latin typeface="HP Simplified" pitchFamily="34" charset="0"/>
              </a:rPr>
              <a:t>Introduction to Global Marketing</a:t>
            </a:r>
          </a:p>
          <a:p>
            <a:r>
              <a:rPr lang="en-US" dirty="0" smtClean="0">
                <a:solidFill>
                  <a:schemeClr val="tx2">
                    <a:lumMod val="75000"/>
                  </a:schemeClr>
                </a:solidFill>
                <a:latin typeface="HP Simplified" pitchFamily="34" charset="0"/>
              </a:rPr>
              <a:t>Chapter 1</a:t>
            </a:r>
          </a:p>
          <a:p>
            <a:endParaRPr lang="en-US" dirty="0"/>
          </a:p>
        </p:txBody>
      </p:sp>
      <p:sp>
        <p:nvSpPr>
          <p:cNvPr id="5" name="Rectangle 4"/>
          <p:cNvSpPr/>
          <p:nvPr userDrawn="1"/>
        </p:nvSpPr>
        <p:spPr>
          <a:xfrm>
            <a:off x="0" y="0"/>
            <a:ext cx="9144000" cy="3461272"/>
          </a:xfrm>
          <a:prstGeom prst="rect">
            <a:avLst/>
          </a:prstGeom>
          <a:solidFill>
            <a:srgbClr val="40E0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5EE7C4F-C783-4876-9E2E-0260CC904DFA}" type="datetime1">
              <a:rPr lang="en-US" smtClean="0"/>
              <a:pPr/>
              <a:t>4/6/2016</a:t>
            </a:fld>
            <a:endParaRPr lang="en-US" dirty="0"/>
          </a:p>
        </p:txBody>
      </p:sp>
      <p:sp>
        <p:nvSpPr>
          <p:cNvPr id="5" name="Footer Placeholder 4"/>
          <p:cNvSpPr>
            <a:spLocks noGrp="1"/>
          </p:cNvSpPr>
          <p:nvPr>
            <p:ph type="ftr" sz="quarter" idx="11"/>
          </p:nvPr>
        </p:nvSpPr>
        <p:spPr/>
        <p:txBody>
          <a:bodyPr/>
          <a:lstStyle/>
          <a:p>
            <a:r>
              <a:rPr lang="en-US" dirty="0" smtClean="0"/>
              <a:t>Copyright © 2017 Pearson Education, Ltd.</a:t>
            </a:r>
            <a:endParaRPr lang="en-US" dirty="0"/>
          </a:p>
        </p:txBody>
      </p:sp>
      <p:sp>
        <p:nvSpPr>
          <p:cNvPr id="6" name="Slide Number Placeholder 5"/>
          <p:cNvSpPr>
            <a:spLocks noGrp="1"/>
          </p:cNvSpPr>
          <p:nvPr>
            <p:ph type="sldNum" sz="quarter" idx="12"/>
          </p:nvPr>
        </p:nvSpPr>
        <p:spPr/>
        <p:txBody>
          <a:bodyPr/>
          <a:lstStyle/>
          <a:p>
            <a:fld id="{DBB7BA14-5082-0249-9068-68AFABD98284}"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23D9BAE-CA56-4C5E-A872-3A97FD0EE2F8}" type="datetime1">
              <a:rPr lang="en-US" smtClean="0"/>
              <a:pPr/>
              <a:t>4/6/2016</a:t>
            </a:fld>
            <a:endParaRPr lang="en-US" dirty="0"/>
          </a:p>
        </p:txBody>
      </p:sp>
      <p:sp>
        <p:nvSpPr>
          <p:cNvPr id="5" name="Footer Placeholder 4"/>
          <p:cNvSpPr>
            <a:spLocks noGrp="1"/>
          </p:cNvSpPr>
          <p:nvPr>
            <p:ph type="ftr" sz="quarter" idx="11"/>
          </p:nvPr>
        </p:nvSpPr>
        <p:spPr/>
        <p:txBody>
          <a:bodyPr/>
          <a:lstStyle/>
          <a:p>
            <a:r>
              <a:rPr lang="en-US" dirty="0" smtClean="0"/>
              <a:t>Copyright © 2017 Pearson Education, Ltd.</a:t>
            </a:r>
            <a:endParaRPr lang="en-US" dirty="0"/>
          </a:p>
        </p:txBody>
      </p:sp>
      <p:sp>
        <p:nvSpPr>
          <p:cNvPr id="6" name="Slide Number Placeholder 5"/>
          <p:cNvSpPr>
            <a:spLocks noGrp="1"/>
          </p:cNvSpPr>
          <p:nvPr>
            <p:ph type="sldNum" sz="quarter" idx="12"/>
          </p:nvPr>
        </p:nvSpPr>
        <p:spPr/>
        <p:txBody>
          <a:bodyPr/>
          <a:lstStyle/>
          <a:p>
            <a:fld id="{DBB7BA14-5082-0249-9068-68AFABD98284}" type="slidenum">
              <a:rPr lang="en-US" smtClean="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92BF69B-0D8C-49FD-A803-12B4636FD4D1}" type="datetime1">
              <a:rPr lang="en-US" smtClean="0"/>
              <a:pPr/>
              <a:t>4/6/2016</a:t>
            </a:fld>
            <a:endParaRPr lang="en-US" dirty="0"/>
          </a:p>
        </p:txBody>
      </p:sp>
      <p:sp>
        <p:nvSpPr>
          <p:cNvPr id="4" name="Footer Placeholder 3"/>
          <p:cNvSpPr>
            <a:spLocks noGrp="1"/>
          </p:cNvSpPr>
          <p:nvPr>
            <p:ph type="ftr" sz="quarter" idx="11"/>
          </p:nvPr>
        </p:nvSpPr>
        <p:spPr/>
        <p:txBody>
          <a:bodyPr/>
          <a:lstStyle/>
          <a:p>
            <a:r>
              <a:rPr lang="en-US" dirty="0" smtClean="0"/>
              <a:t>Copyright © 2017 Pearson Education, Ltd.</a:t>
            </a:r>
            <a:endParaRPr lang="en-US" dirty="0"/>
          </a:p>
        </p:txBody>
      </p:sp>
      <p:sp>
        <p:nvSpPr>
          <p:cNvPr id="5" name="Slide Number Placeholder 4"/>
          <p:cNvSpPr>
            <a:spLocks noGrp="1"/>
          </p:cNvSpPr>
          <p:nvPr>
            <p:ph type="sldNum" sz="quarter" idx="12"/>
          </p:nvPr>
        </p:nvSpPr>
        <p:spPr/>
        <p:txBody>
          <a:bodyPr/>
          <a:lstStyle/>
          <a:p>
            <a:fld id="{DBB7BA14-5082-0249-9068-68AFABD98284}" type="slidenum">
              <a:rPr lang="en-US" smtClean="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BA1B1854-2A96-441B-8E94-8B895DE28521}" type="slidenum">
              <a:rPr lang="en-US" smtClean="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2_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61826" y="2840019"/>
            <a:ext cx="7164593" cy="2895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BF5EE7E-1B72-4646-BE91-E8C7B9FAEB80}" type="datetime1">
              <a:rPr lang="en-US" smtClean="0"/>
              <a:pPr/>
              <a:t>4/6/2016</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r>
              <a:rPr lang="en-US" dirty="0" smtClean="0"/>
              <a:t>Copyright © 2017 Pearson Education, Ltd.</a:t>
            </a:r>
            <a:endParaRPr lang="en-US" dirty="0"/>
          </a:p>
        </p:txBody>
      </p:sp>
      <p:sp>
        <p:nvSpPr>
          <p:cNvPr id="6" name="Slide Number Placeholder 5"/>
          <p:cNvSpPr>
            <a:spLocks noGrp="1"/>
          </p:cNvSpPr>
          <p:nvPr>
            <p:ph type="sldNum" sz="quarter" idx="12"/>
          </p:nvPr>
        </p:nvSpPr>
        <p:spPr/>
        <p:txBody>
          <a:bodyPr/>
          <a:lstStyle/>
          <a:p>
            <a:r>
              <a:rPr lang="en-US" dirty="0" smtClean="0"/>
              <a:t>6-</a:t>
            </a:r>
            <a:fld id="{DBB7BA14-5082-0249-9068-68AFABD98284}"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14365C-C955-4150-8372-1929B7EAFD0D}" type="datetime1">
              <a:rPr lang="en-US" smtClean="0"/>
              <a:pPr/>
              <a:t>4/6/2016</a:t>
            </a:fld>
            <a:endParaRPr lang="en-US" dirty="0"/>
          </a:p>
        </p:txBody>
      </p:sp>
      <p:sp>
        <p:nvSpPr>
          <p:cNvPr id="5" name="Footer Placeholder 4"/>
          <p:cNvSpPr>
            <a:spLocks noGrp="1"/>
          </p:cNvSpPr>
          <p:nvPr>
            <p:ph type="ftr" sz="quarter" idx="11"/>
          </p:nvPr>
        </p:nvSpPr>
        <p:spPr/>
        <p:txBody>
          <a:bodyPr/>
          <a:lstStyle/>
          <a:p>
            <a:r>
              <a:rPr lang="en-US" dirty="0" smtClean="0"/>
              <a:t>Copyright © 2017 Pearson Education, Ltd.</a:t>
            </a:r>
            <a:endParaRPr lang="en-US" dirty="0"/>
          </a:p>
        </p:txBody>
      </p:sp>
      <p:sp>
        <p:nvSpPr>
          <p:cNvPr id="6" name="Slide Number Placeholder 5"/>
          <p:cNvSpPr>
            <a:spLocks noGrp="1"/>
          </p:cNvSpPr>
          <p:nvPr>
            <p:ph type="sldNum" sz="quarter" idx="12"/>
          </p:nvPr>
        </p:nvSpPr>
        <p:spPr/>
        <p:txBody>
          <a:bodyPr/>
          <a:lstStyle/>
          <a:p>
            <a:r>
              <a:rPr lang="en-US" dirty="0" smtClean="0"/>
              <a:t>6-</a:t>
            </a:r>
            <a:fld id="{DBB7BA14-5082-0249-9068-68AFABD98284}"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B683232-7BF9-48EA-BA26-CAEE4BBB5DC9}" type="datetime1">
              <a:rPr lang="en-US" smtClean="0"/>
              <a:pPr/>
              <a:t>4/6/2016</a:t>
            </a:fld>
            <a:endParaRPr lang="en-US" dirty="0"/>
          </a:p>
        </p:txBody>
      </p:sp>
      <p:sp>
        <p:nvSpPr>
          <p:cNvPr id="5" name="Footer Placeholder 4"/>
          <p:cNvSpPr>
            <a:spLocks noGrp="1"/>
          </p:cNvSpPr>
          <p:nvPr>
            <p:ph type="ftr" sz="quarter" idx="11"/>
          </p:nvPr>
        </p:nvSpPr>
        <p:spPr/>
        <p:txBody>
          <a:bodyPr/>
          <a:lstStyle/>
          <a:p>
            <a:r>
              <a:rPr lang="en-US" dirty="0" smtClean="0"/>
              <a:t>Copyright © 2017 Pearson Education, Ltd.</a:t>
            </a:r>
            <a:endParaRPr lang="en-US" dirty="0"/>
          </a:p>
        </p:txBody>
      </p:sp>
      <p:sp>
        <p:nvSpPr>
          <p:cNvPr id="6" name="Slide Number Placeholder 5"/>
          <p:cNvSpPr>
            <a:spLocks noGrp="1"/>
          </p:cNvSpPr>
          <p:nvPr>
            <p:ph type="sldNum" sz="quarter" idx="12"/>
          </p:nvPr>
        </p:nvSpPr>
        <p:spPr/>
        <p:txBody>
          <a:bodyPr/>
          <a:lstStyle/>
          <a:p>
            <a:r>
              <a:rPr lang="en-US" dirty="0" smtClean="0"/>
              <a:t>6-</a:t>
            </a:r>
            <a:fld id="{DBB7BA14-5082-0249-9068-68AFABD98284}"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6EF2952-DD0B-483E-9F9D-DC2D199A9C93}" type="datetime1">
              <a:rPr lang="en-US" smtClean="0"/>
              <a:pPr/>
              <a:t>4/6/2016</a:t>
            </a:fld>
            <a:endParaRPr lang="en-US" dirty="0"/>
          </a:p>
        </p:txBody>
      </p:sp>
      <p:sp>
        <p:nvSpPr>
          <p:cNvPr id="6" name="Footer Placeholder 5"/>
          <p:cNvSpPr>
            <a:spLocks noGrp="1"/>
          </p:cNvSpPr>
          <p:nvPr>
            <p:ph type="ftr" sz="quarter" idx="11"/>
          </p:nvPr>
        </p:nvSpPr>
        <p:spPr/>
        <p:txBody>
          <a:bodyPr/>
          <a:lstStyle/>
          <a:p>
            <a:r>
              <a:rPr lang="en-US" dirty="0" smtClean="0"/>
              <a:t>Copyright © 2017 Pearson Education, Ltd.</a:t>
            </a:r>
            <a:endParaRPr lang="en-US" dirty="0"/>
          </a:p>
        </p:txBody>
      </p:sp>
      <p:sp>
        <p:nvSpPr>
          <p:cNvPr id="7" name="Slide Number Placeholder 6"/>
          <p:cNvSpPr>
            <a:spLocks noGrp="1"/>
          </p:cNvSpPr>
          <p:nvPr>
            <p:ph type="sldNum" sz="quarter" idx="12"/>
          </p:nvPr>
        </p:nvSpPr>
        <p:spPr/>
        <p:txBody>
          <a:bodyPr/>
          <a:lstStyle/>
          <a:p>
            <a:r>
              <a:rPr lang="en-US" dirty="0" smtClean="0"/>
              <a:t>6-</a:t>
            </a:r>
            <a:fld id="{DBB7BA14-5082-0249-9068-68AFABD98284}"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939820C-14A8-42EB-842A-DFE55FC72AD4}" type="datetime1">
              <a:rPr lang="en-US" smtClean="0"/>
              <a:pPr/>
              <a:t>4/6/2016</a:t>
            </a:fld>
            <a:endParaRPr lang="en-US" dirty="0"/>
          </a:p>
        </p:txBody>
      </p:sp>
      <p:sp>
        <p:nvSpPr>
          <p:cNvPr id="8" name="Footer Placeholder 7"/>
          <p:cNvSpPr>
            <a:spLocks noGrp="1"/>
          </p:cNvSpPr>
          <p:nvPr>
            <p:ph type="ftr" sz="quarter" idx="11"/>
          </p:nvPr>
        </p:nvSpPr>
        <p:spPr/>
        <p:txBody>
          <a:bodyPr/>
          <a:lstStyle/>
          <a:p>
            <a:r>
              <a:rPr lang="en-US" dirty="0" smtClean="0"/>
              <a:t>Copyright © 2017 Pearson Education, Ltd.</a:t>
            </a:r>
            <a:endParaRPr lang="en-US" dirty="0"/>
          </a:p>
        </p:txBody>
      </p:sp>
      <p:sp>
        <p:nvSpPr>
          <p:cNvPr id="9" name="Slide Number Placeholder 8"/>
          <p:cNvSpPr>
            <a:spLocks noGrp="1"/>
          </p:cNvSpPr>
          <p:nvPr>
            <p:ph type="sldNum" sz="quarter" idx="12"/>
          </p:nvPr>
        </p:nvSpPr>
        <p:spPr/>
        <p:txBody>
          <a:bodyPr/>
          <a:lstStyle/>
          <a:p>
            <a:r>
              <a:rPr lang="en-US" dirty="0" smtClean="0"/>
              <a:t>6-</a:t>
            </a:r>
            <a:fld id="{DBB7BA14-5082-0249-9068-68AFABD98284}"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0657944-BB50-4D9B-866F-1B212CDA40F8}" type="datetime1">
              <a:rPr lang="en-US" smtClean="0"/>
              <a:pPr/>
              <a:t>4/6/2016</a:t>
            </a:fld>
            <a:endParaRPr lang="en-US" dirty="0"/>
          </a:p>
        </p:txBody>
      </p:sp>
      <p:sp>
        <p:nvSpPr>
          <p:cNvPr id="4" name="Footer Placeholder 3"/>
          <p:cNvSpPr>
            <a:spLocks noGrp="1"/>
          </p:cNvSpPr>
          <p:nvPr>
            <p:ph type="ftr" sz="quarter" idx="11"/>
          </p:nvPr>
        </p:nvSpPr>
        <p:spPr/>
        <p:txBody>
          <a:bodyPr/>
          <a:lstStyle/>
          <a:p>
            <a:r>
              <a:rPr lang="en-US" dirty="0" smtClean="0"/>
              <a:t>Copyright © 2017 Pearson Education, Ltd.</a:t>
            </a:r>
            <a:endParaRPr lang="en-US" dirty="0"/>
          </a:p>
        </p:txBody>
      </p:sp>
      <p:sp>
        <p:nvSpPr>
          <p:cNvPr id="5" name="Slide Number Placeholder 4"/>
          <p:cNvSpPr>
            <a:spLocks noGrp="1"/>
          </p:cNvSpPr>
          <p:nvPr>
            <p:ph type="sldNum" sz="quarter" idx="12"/>
          </p:nvPr>
        </p:nvSpPr>
        <p:spPr/>
        <p:txBody>
          <a:bodyPr/>
          <a:lstStyle/>
          <a:p>
            <a:fld id="{DBB7BA14-5082-0249-9068-68AFABD98284}"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4F853D2-239B-4BA8-99B3-1F7E1B4E552C}" type="datetime1">
              <a:rPr lang="en-US" smtClean="0"/>
              <a:pPr/>
              <a:t>4/6/2016</a:t>
            </a:fld>
            <a:endParaRPr lang="en-US" dirty="0"/>
          </a:p>
        </p:txBody>
      </p:sp>
      <p:sp>
        <p:nvSpPr>
          <p:cNvPr id="3" name="Footer Placeholder 2"/>
          <p:cNvSpPr>
            <a:spLocks noGrp="1"/>
          </p:cNvSpPr>
          <p:nvPr>
            <p:ph type="ftr" sz="quarter" idx="11"/>
          </p:nvPr>
        </p:nvSpPr>
        <p:spPr/>
        <p:txBody>
          <a:bodyPr/>
          <a:lstStyle/>
          <a:p>
            <a:r>
              <a:rPr lang="en-US" dirty="0" smtClean="0"/>
              <a:t>Copyright © 2017 Pearson Education, Ltd.</a:t>
            </a:r>
            <a:endParaRPr lang="en-US" dirty="0"/>
          </a:p>
        </p:txBody>
      </p:sp>
      <p:sp>
        <p:nvSpPr>
          <p:cNvPr id="4" name="Slide Number Placeholder 3"/>
          <p:cNvSpPr>
            <a:spLocks noGrp="1"/>
          </p:cNvSpPr>
          <p:nvPr>
            <p:ph type="sldNum" sz="quarter" idx="12"/>
          </p:nvPr>
        </p:nvSpPr>
        <p:spPr/>
        <p:txBody>
          <a:bodyPr/>
          <a:lstStyle/>
          <a:p>
            <a:fld id="{DBB7BA14-5082-0249-9068-68AFABD98284}"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72FAA51-2458-40D4-AA57-719991A7FE46}" type="datetime1">
              <a:rPr lang="en-US" smtClean="0"/>
              <a:pPr/>
              <a:t>4/6/2016</a:t>
            </a:fld>
            <a:endParaRPr lang="en-US" dirty="0"/>
          </a:p>
        </p:txBody>
      </p:sp>
      <p:sp>
        <p:nvSpPr>
          <p:cNvPr id="6" name="Footer Placeholder 5"/>
          <p:cNvSpPr>
            <a:spLocks noGrp="1"/>
          </p:cNvSpPr>
          <p:nvPr>
            <p:ph type="ftr" sz="quarter" idx="11"/>
          </p:nvPr>
        </p:nvSpPr>
        <p:spPr/>
        <p:txBody>
          <a:bodyPr/>
          <a:lstStyle/>
          <a:p>
            <a:r>
              <a:rPr lang="en-US" dirty="0" smtClean="0"/>
              <a:t>Copyright © 2017 Pearson Education, Ltd.</a:t>
            </a:r>
            <a:endParaRPr lang="en-US" dirty="0"/>
          </a:p>
        </p:txBody>
      </p:sp>
      <p:sp>
        <p:nvSpPr>
          <p:cNvPr id="7" name="Slide Number Placeholder 6"/>
          <p:cNvSpPr>
            <a:spLocks noGrp="1"/>
          </p:cNvSpPr>
          <p:nvPr>
            <p:ph type="sldNum" sz="quarter" idx="12"/>
          </p:nvPr>
        </p:nvSpPr>
        <p:spPr/>
        <p:txBody>
          <a:bodyPr/>
          <a:lstStyle/>
          <a:p>
            <a:fld id="{DBB7BA14-5082-0249-9068-68AFABD98284}"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318797A-CA5E-463A-BC68-4BDB8C4FD4D0}" type="datetime1">
              <a:rPr lang="en-US" smtClean="0"/>
              <a:pPr/>
              <a:t>4/6/2016</a:t>
            </a:fld>
            <a:endParaRPr lang="en-US" dirty="0"/>
          </a:p>
        </p:txBody>
      </p:sp>
      <p:sp>
        <p:nvSpPr>
          <p:cNvPr id="6" name="Footer Placeholder 5"/>
          <p:cNvSpPr>
            <a:spLocks noGrp="1"/>
          </p:cNvSpPr>
          <p:nvPr>
            <p:ph type="ftr" sz="quarter" idx="11"/>
          </p:nvPr>
        </p:nvSpPr>
        <p:spPr/>
        <p:txBody>
          <a:bodyPr/>
          <a:lstStyle/>
          <a:p>
            <a:r>
              <a:rPr lang="en-US" dirty="0" smtClean="0"/>
              <a:t>Copyright © 2017 Pearson Education, Ltd.</a:t>
            </a:r>
            <a:endParaRPr lang="en-US" dirty="0"/>
          </a:p>
        </p:txBody>
      </p:sp>
      <p:sp>
        <p:nvSpPr>
          <p:cNvPr id="7" name="Slide Number Placeholder 6"/>
          <p:cNvSpPr>
            <a:spLocks noGrp="1"/>
          </p:cNvSpPr>
          <p:nvPr>
            <p:ph type="sldNum" sz="quarter" idx="12"/>
          </p:nvPr>
        </p:nvSpPr>
        <p:spPr/>
        <p:txBody>
          <a:bodyPr/>
          <a:lstStyle/>
          <a:p>
            <a:fld id="{DBB7BA14-5082-0249-9068-68AFABD98284}"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609600"/>
            <a:ext cx="8229600"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BD0ACD5-A0B3-4E59-B799-4397E1661B87}" type="datetime1">
              <a:rPr lang="en-US" smtClean="0"/>
              <a:pPr/>
              <a:t>4/6/2016</a:t>
            </a:fld>
            <a:endParaRPr lang="en-US" dirty="0"/>
          </a:p>
        </p:txBody>
      </p:sp>
      <p:sp>
        <p:nvSpPr>
          <p:cNvPr id="5" name="Footer Placeholder 4"/>
          <p:cNvSpPr>
            <a:spLocks noGrp="1"/>
          </p:cNvSpPr>
          <p:nvPr>
            <p:ph type="ftr" sz="quarter" idx="3"/>
          </p:nvPr>
        </p:nvSpPr>
        <p:spPr>
          <a:xfrm>
            <a:off x="3022899" y="6356350"/>
            <a:ext cx="2996901"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Copyright © 2017 Pearson Education, Ltd.</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r>
              <a:rPr lang="en-US" dirty="0" smtClean="0"/>
              <a:t>6-</a:t>
            </a:r>
            <a:fld id="{DBB7BA14-5082-0249-9068-68AFABD98284}" type="slidenum">
              <a:rPr lang="en-US" smtClean="0"/>
              <a:pPr/>
              <a:t>‹#›</a:t>
            </a:fld>
            <a:endParaRPr lang="en-US" dirty="0"/>
          </a:p>
        </p:txBody>
      </p:sp>
      <p:sp>
        <p:nvSpPr>
          <p:cNvPr id="9" name="Rectangle 8"/>
          <p:cNvSpPr/>
          <p:nvPr userDrawn="1"/>
        </p:nvSpPr>
        <p:spPr>
          <a:xfrm>
            <a:off x="0" y="0"/>
            <a:ext cx="9144000" cy="685800"/>
          </a:xfrm>
          <a:prstGeom prst="rect">
            <a:avLst/>
          </a:prstGeom>
          <a:solidFill>
            <a:srgbClr val="40E0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hf hdr="0" dt="0"/>
  <p:txStyles>
    <p:titleStyle>
      <a:lvl1pPr algn="ctr" defTabSz="914400" rtl="0" eaLnBrk="1" latinLnBrk="0" hangingPunct="1">
        <a:spcBef>
          <a:spcPct val="0"/>
        </a:spcBef>
        <a:buNone/>
        <a:defRPr sz="4400" b="1"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609600"/>
            <a:ext cx="8229600"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43018CD4-7EB6-466F-97A6-CF9BD7AEFF1A}" type="datetime1">
              <a:rPr lang="en-US" smtClean="0"/>
              <a:pPr>
                <a:defRPr/>
              </a:pPr>
              <a:t>4/6/2016</a:t>
            </a:fld>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41012576-23D8-4433-B933-02B995FE7BA0}" type="slidenum">
              <a:rPr lang="en-US" smtClean="0"/>
              <a:pPr>
                <a:defRPr/>
              </a:pPr>
              <a:t>‹#›</a:t>
            </a:fld>
            <a:endParaRPr lang="en-US" dirty="0"/>
          </a:p>
        </p:txBody>
      </p:sp>
      <p:sp>
        <p:nvSpPr>
          <p:cNvPr id="9" name="Subtitle 2"/>
          <p:cNvSpPr txBox="1">
            <a:spLocks/>
          </p:cNvSpPr>
          <p:nvPr/>
        </p:nvSpPr>
        <p:spPr>
          <a:xfrm>
            <a:off x="1371600" y="3657600"/>
            <a:ext cx="6400800" cy="1752600"/>
          </a:xfrm>
          <a:prstGeom prst="rect">
            <a:avLst/>
          </a:prstGeom>
        </p:spPr>
        <p:txBody>
          <a:bodyPr/>
          <a:lstStyle>
            <a:lvl1pPr marL="0" indent="0" algn="ctr" defTabSz="914400" rtl="0" eaLnBrk="1" latinLnBrk="0" hangingPunct="1">
              <a:spcBef>
                <a:spcPct val="20000"/>
              </a:spcBef>
              <a:buFont typeface="Arial" pitchFamily="34" charset="0"/>
              <a:buNone/>
              <a:defRPr sz="18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en-US" sz="6700" spc="-150" dirty="0" smtClean="0">
                <a:solidFill>
                  <a:schemeClr val="tx2">
                    <a:lumMod val="75000"/>
                  </a:schemeClr>
                </a:solidFill>
                <a:latin typeface="HP Simplified" pitchFamily="34" charset="0"/>
                <a:cs typeface="BrowalliaUPC" pitchFamily="34" charset="-34"/>
              </a:rPr>
              <a:t>Global Marketing </a:t>
            </a:r>
            <a:r>
              <a:rPr lang="en-US" sz="6000" spc="-150" dirty="0" smtClean="0">
                <a:latin typeface="HP Simplified" pitchFamily="34" charset="0"/>
                <a:cs typeface="BrowalliaUPC" pitchFamily="34" charset="-34"/>
              </a:rPr>
              <a:t/>
            </a:r>
            <a:br>
              <a:rPr lang="en-US" sz="6000" spc="-150" dirty="0" smtClean="0">
                <a:latin typeface="HP Simplified" pitchFamily="34" charset="0"/>
                <a:cs typeface="BrowalliaUPC" pitchFamily="34" charset="-34"/>
              </a:rPr>
            </a:br>
            <a:r>
              <a:rPr lang="en-US" sz="2400" spc="-150" dirty="0" smtClean="0">
                <a:solidFill>
                  <a:srgbClr val="46A1EC"/>
                </a:solidFill>
                <a:latin typeface="HP Simplified" pitchFamily="34" charset="0"/>
                <a:cs typeface="BrowalliaUPC" pitchFamily="34" charset="-34"/>
              </a:rPr>
              <a:t>WARREN  J.  KEEGAN/MARK C. GREEN               </a:t>
            </a:r>
            <a:r>
              <a:rPr lang="en-US" sz="1400" spc="-150" dirty="0" smtClean="0">
                <a:latin typeface="HP Simplified Light" pitchFamily="34" charset="0"/>
                <a:cs typeface="BrowalliaUPC" pitchFamily="34" charset="-34"/>
              </a:rPr>
              <a:t>Ninth Edition, Global Edition</a:t>
            </a:r>
            <a:endParaRPr lang="en-US" dirty="0"/>
          </a:p>
        </p:txBody>
      </p:sp>
      <p:sp>
        <p:nvSpPr>
          <p:cNvPr id="7" name="Rectangle 6"/>
          <p:cNvSpPr/>
          <p:nvPr userDrawn="1"/>
        </p:nvSpPr>
        <p:spPr>
          <a:xfrm>
            <a:off x="0" y="0"/>
            <a:ext cx="9144000" cy="3461272"/>
          </a:xfrm>
          <a:prstGeom prst="rect">
            <a:avLst/>
          </a:prstGeom>
          <a:solidFill>
            <a:srgbClr val="40E0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xmlns="" val="3768735434"/>
      </p:ext>
    </p:extLst>
  </p:cSld>
  <p:clrMap bg1="lt1" tx1="dk1" bg2="lt2" tx2="dk2" accent1="accent1" accent2="accent2" accent3="accent3" accent4="accent4" accent5="accent5" accent6="accent6" hlink="hlink" folHlink="folHlink"/>
  <p:sldLayoutIdLst>
    <p:sldLayoutId id="2147483675" r:id="rId1"/>
    <p:sldLayoutId id="2147483677" r:id="rId2"/>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4.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 y="5177818"/>
            <a:ext cx="9143999" cy="1504335"/>
          </a:xfrm>
        </p:spPr>
        <p:txBody>
          <a:bodyPr/>
          <a:lstStyle/>
          <a:p>
            <a:r>
              <a:rPr lang="en-GB" b="1" dirty="0" smtClean="0">
                <a:solidFill>
                  <a:schemeClr val="tx1"/>
                </a:solidFill>
              </a:rPr>
              <a:t>Global Marketing Information Systems and Market Research  </a:t>
            </a:r>
          </a:p>
          <a:p>
            <a:r>
              <a:rPr lang="en-GB" sz="2800" b="1" dirty="0" smtClean="0">
                <a:solidFill>
                  <a:srgbClr val="00B0F0"/>
                </a:solidFill>
              </a:rPr>
              <a:t>Chapter 6</a:t>
            </a:r>
            <a:endParaRPr lang="en-GB" dirty="0" smtClean="0">
              <a:solidFill>
                <a:srgbClr val="00B0F0"/>
              </a:solidFill>
              <a:latin typeface="New York" charset="0"/>
            </a:endParaRPr>
          </a:p>
          <a:p>
            <a:endParaRPr lang="en-GB" b="1" dirty="0" smtClean="0">
              <a:solidFill>
                <a:srgbClr val="0070C0"/>
              </a:solidFill>
            </a:endParaRPr>
          </a:p>
          <a:p>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Formal Marketing Research</a:t>
            </a:r>
            <a:endParaRPr lang="en-US" dirty="0"/>
          </a:p>
        </p:txBody>
      </p:sp>
      <p:pic>
        <p:nvPicPr>
          <p:cNvPr id="1026" name="Picture 2"/>
          <p:cNvPicPr>
            <a:picLocks noGrp="1" noChangeAspect="1" noChangeArrowheads="1"/>
          </p:cNvPicPr>
          <p:nvPr>
            <p:ph idx="1"/>
          </p:nvPr>
        </p:nvPicPr>
        <p:blipFill>
          <a:blip r:embed="rId2"/>
          <a:srcRect/>
          <a:stretch>
            <a:fillRect/>
          </a:stretch>
        </p:blipFill>
        <p:spPr bwMode="auto">
          <a:xfrm>
            <a:off x="2817192" y="1607574"/>
            <a:ext cx="3869864" cy="4990537"/>
          </a:xfrm>
          <a:prstGeom prst="rect">
            <a:avLst/>
          </a:prstGeom>
          <a:noFill/>
          <a:ln w="9525">
            <a:noFill/>
            <a:miter lim="800000"/>
            <a:headEnd/>
            <a:tailEnd/>
          </a:ln>
        </p:spPr>
      </p:pic>
      <p:sp>
        <p:nvSpPr>
          <p:cNvPr id="4" name="Slide Number Placeholder 3"/>
          <p:cNvSpPr>
            <a:spLocks noGrp="1"/>
          </p:cNvSpPr>
          <p:nvPr>
            <p:ph type="sldNum" sz="quarter" idx="12"/>
          </p:nvPr>
        </p:nvSpPr>
        <p:spPr/>
        <p:txBody>
          <a:bodyPr/>
          <a:lstStyle/>
          <a:p>
            <a:r>
              <a:rPr lang="en-US" smtClean="0"/>
              <a:t>6-</a:t>
            </a:r>
            <a:fld id="{DBB7BA14-5082-0249-9068-68AFABD98284}" type="slidenum">
              <a:rPr lang="en-US" smtClean="0"/>
              <a:pPr/>
              <a:t>10</a:t>
            </a:fld>
            <a:endParaRPr lang="en-US" dirty="0"/>
          </a:p>
        </p:txBody>
      </p:sp>
      <p:sp>
        <p:nvSpPr>
          <p:cNvPr id="5" name="Footer Placeholder 4"/>
          <p:cNvSpPr>
            <a:spLocks noGrp="1"/>
          </p:cNvSpPr>
          <p:nvPr>
            <p:ph type="ftr" sz="quarter" idx="11"/>
          </p:nvPr>
        </p:nvSpPr>
        <p:spPr/>
        <p:txBody>
          <a:bodyPr/>
          <a:lstStyle/>
          <a:p>
            <a:r>
              <a:rPr lang="en-US" dirty="0" smtClean="0"/>
              <a:t>Copyright © 2017 Pearson Education, Ltd.</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609600"/>
            <a:ext cx="8423031" cy="1143000"/>
          </a:xfrm>
        </p:spPr>
        <p:txBody>
          <a:bodyPr>
            <a:normAutofit/>
          </a:bodyPr>
          <a:lstStyle/>
          <a:p>
            <a:r>
              <a:rPr lang="en-GB" dirty="0" smtClean="0"/>
              <a:t>Formal Marketing Research, (cont.)</a:t>
            </a:r>
            <a:endParaRPr lang="en-US" dirty="0"/>
          </a:p>
        </p:txBody>
      </p:sp>
      <p:pic>
        <p:nvPicPr>
          <p:cNvPr id="2050" name="Picture 2"/>
          <p:cNvPicPr>
            <a:picLocks noGrp="1" noChangeAspect="1" noChangeArrowheads="1"/>
          </p:cNvPicPr>
          <p:nvPr>
            <p:ph idx="1"/>
          </p:nvPr>
        </p:nvPicPr>
        <p:blipFill>
          <a:blip r:embed="rId3"/>
          <a:srcRect/>
          <a:stretch>
            <a:fillRect/>
          </a:stretch>
        </p:blipFill>
        <p:spPr bwMode="auto">
          <a:xfrm>
            <a:off x="2397479" y="1600200"/>
            <a:ext cx="4349042" cy="4525963"/>
          </a:xfrm>
          <a:prstGeom prst="rect">
            <a:avLst/>
          </a:prstGeom>
          <a:noFill/>
          <a:ln w="9525">
            <a:noFill/>
            <a:miter lim="800000"/>
            <a:headEnd/>
            <a:tailEnd/>
          </a:ln>
        </p:spPr>
      </p:pic>
      <p:sp>
        <p:nvSpPr>
          <p:cNvPr id="4" name="Slide Number Placeholder 3"/>
          <p:cNvSpPr>
            <a:spLocks noGrp="1"/>
          </p:cNvSpPr>
          <p:nvPr>
            <p:ph type="sldNum" sz="quarter" idx="12"/>
          </p:nvPr>
        </p:nvSpPr>
        <p:spPr/>
        <p:txBody>
          <a:bodyPr/>
          <a:lstStyle/>
          <a:p>
            <a:r>
              <a:rPr lang="en-US" smtClean="0"/>
              <a:t>6-</a:t>
            </a:r>
            <a:fld id="{DBB7BA14-5082-0249-9068-68AFABD98284}" type="slidenum">
              <a:rPr lang="en-US" smtClean="0"/>
              <a:pPr/>
              <a:t>11</a:t>
            </a:fld>
            <a:endParaRPr lang="en-US" dirty="0"/>
          </a:p>
        </p:txBody>
      </p:sp>
      <p:sp>
        <p:nvSpPr>
          <p:cNvPr id="5" name="Footer Placeholder 4"/>
          <p:cNvSpPr>
            <a:spLocks noGrp="1"/>
          </p:cNvSpPr>
          <p:nvPr>
            <p:ph type="ftr" sz="quarter" idx="11"/>
          </p:nvPr>
        </p:nvSpPr>
        <p:spPr/>
        <p:txBody>
          <a:bodyPr/>
          <a:lstStyle/>
          <a:p>
            <a:r>
              <a:rPr lang="en-US" dirty="0" smtClean="0"/>
              <a:t>Copyright © 2017 Pearson Education, Ltd.</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 1:  Information Requirement</a:t>
            </a:r>
            <a:endParaRPr lang="en-US" dirty="0"/>
          </a:p>
        </p:txBody>
      </p:sp>
      <p:pic>
        <p:nvPicPr>
          <p:cNvPr id="4098" name="Picture 2"/>
          <p:cNvPicPr>
            <a:picLocks noGrp="1" noChangeAspect="1" noChangeArrowheads="1"/>
          </p:cNvPicPr>
          <p:nvPr>
            <p:ph idx="1"/>
          </p:nvPr>
        </p:nvPicPr>
        <p:blipFill>
          <a:blip r:embed="rId2"/>
          <a:srcRect/>
          <a:stretch>
            <a:fillRect/>
          </a:stretch>
        </p:blipFill>
        <p:spPr bwMode="auto">
          <a:xfrm>
            <a:off x="457200" y="1852778"/>
            <a:ext cx="8229600" cy="4020807"/>
          </a:xfrm>
          <a:prstGeom prst="rect">
            <a:avLst/>
          </a:prstGeom>
          <a:noFill/>
          <a:ln w="9525">
            <a:noFill/>
            <a:miter lim="800000"/>
            <a:headEnd/>
            <a:tailEnd/>
          </a:ln>
        </p:spPr>
      </p:pic>
      <p:sp>
        <p:nvSpPr>
          <p:cNvPr id="4" name="Slide Number Placeholder 3"/>
          <p:cNvSpPr>
            <a:spLocks noGrp="1"/>
          </p:cNvSpPr>
          <p:nvPr>
            <p:ph type="sldNum" sz="quarter" idx="12"/>
          </p:nvPr>
        </p:nvSpPr>
        <p:spPr/>
        <p:txBody>
          <a:bodyPr/>
          <a:lstStyle/>
          <a:p>
            <a:r>
              <a:rPr lang="en-US" smtClean="0"/>
              <a:t>6-</a:t>
            </a:r>
            <a:fld id="{DBB7BA14-5082-0249-9068-68AFABD98284}" type="slidenum">
              <a:rPr lang="en-US" smtClean="0"/>
              <a:pPr/>
              <a:t>12</a:t>
            </a:fld>
            <a:endParaRPr lang="en-US" dirty="0"/>
          </a:p>
        </p:txBody>
      </p:sp>
      <p:sp>
        <p:nvSpPr>
          <p:cNvPr id="5" name="Footer Placeholder 4"/>
          <p:cNvSpPr>
            <a:spLocks noGrp="1"/>
          </p:cNvSpPr>
          <p:nvPr>
            <p:ph type="ftr" sz="quarter" idx="11"/>
          </p:nvPr>
        </p:nvSpPr>
        <p:spPr/>
        <p:txBody>
          <a:bodyPr/>
          <a:lstStyle/>
          <a:p>
            <a:r>
              <a:rPr lang="en-US" dirty="0" smtClean="0"/>
              <a:t>Copyright © 2017 Pearson Education, Ltd.</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 2:  Problem Definition</a:t>
            </a:r>
            <a:endParaRPr lang="en-US" dirty="0"/>
          </a:p>
        </p:txBody>
      </p:sp>
      <p:sp>
        <p:nvSpPr>
          <p:cNvPr id="3" name="Content Placeholder 2"/>
          <p:cNvSpPr>
            <a:spLocks noGrp="1"/>
          </p:cNvSpPr>
          <p:nvPr>
            <p:ph idx="1"/>
          </p:nvPr>
        </p:nvSpPr>
        <p:spPr/>
        <p:txBody>
          <a:bodyPr/>
          <a:lstStyle/>
          <a:p>
            <a:r>
              <a:rPr lang="en-US" dirty="0" smtClean="0"/>
              <a:t>Be aware!  The Self-Reference Criterion is at work when a person’s home-country values and beliefs influence the assessment of another country.</a:t>
            </a:r>
          </a:p>
          <a:p>
            <a:pPr lvl="1"/>
            <a:r>
              <a:rPr lang="en-US" dirty="0" smtClean="0"/>
              <a:t>Mattel execs thought Japanese girls would like Barbie just like American girls. They didn’t.</a:t>
            </a:r>
          </a:p>
          <a:p>
            <a:pPr lvl="1"/>
            <a:r>
              <a:rPr lang="en-US" dirty="0" smtClean="0"/>
              <a:t>Disney’s detailed code about personal appearance was an insult to French culture, individualism, and privacy when Disneyland Paris opened.</a:t>
            </a:r>
            <a:endParaRPr lang="en-US" dirty="0"/>
          </a:p>
        </p:txBody>
      </p:sp>
      <p:sp>
        <p:nvSpPr>
          <p:cNvPr id="5" name="Slide Number Placeholder 4"/>
          <p:cNvSpPr>
            <a:spLocks noGrp="1"/>
          </p:cNvSpPr>
          <p:nvPr>
            <p:ph type="sldNum" sz="quarter" idx="12"/>
          </p:nvPr>
        </p:nvSpPr>
        <p:spPr/>
        <p:txBody>
          <a:bodyPr/>
          <a:lstStyle/>
          <a:p>
            <a:r>
              <a:rPr lang="en-US" smtClean="0"/>
              <a:t>6-</a:t>
            </a:r>
            <a:fld id="{DBB7BA14-5082-0249-9068-68AFABD98284}" type="slidenum">
              <a:rPr lang="en-US" smtClean="0"/>
              <a:pPr/>
              <a:t>13</a:t>
            </a:fld>
            <a:endParaRPr lang="en-US" dirty="0"/>
          </a:p>
        </p:txBody>
      </p:sp>
      <p:sp>
        <p:nvSpPr>
          <p:cNvPr id="6" name="Footer Placeholder 5"/>
          <p:cNvSpPr>
            <a:spLocks noGrp="1"/>
          </p:cNvSpPr>
          <p:nvPr>
            <p:ph type="ftr" sz="quarter" idx="11"/>
          </p:nvPr>
        </p:nvSpPr>
        <p:spPr/>
        <p:txBody>
          <a:bodyPr/>
          <a:lstStyle/>
          <a:p>
            <a:r>
              <a:rPr lang="en-US" dirty="0" smtClean="0"/>
              <a:t>Copyright © 2017 Pearson Education, Ltd.</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 3:  Choose a Unit of Analysis</a:t>
            </a:r>
            <a:endParaRPr lang="en-US" dirty="0"/>
          </a:p>
        </p:txBody>
      </p:sp>
      <p:sp>
        <p:nvSpPr>
          <p:cNvPr id="3" name="Content Placeholder 2"/>
          <p:cNvSpPr>
            <a:spLocks noGrp="1"/>
          </p:cNvSpPr>
          <p:nvPr>
            <p:ph idx="1"/>
          </p:nvPr>
        </p:nvSpPr>
        <p:spPr/>
        <p:txBody>
          <a:bodyPr/>
          <a:lstStyle/>
          <a:p>
            <a:r>
              <a:rPr lang="en-US" dirty="0" smtClean="0"/>
              <a:t>Single country</a:t>
            </a:r>
          </a:p>
          <a:p>
            <a:r>
              <a:rPr lang="en-US" dirty="0" smtClean="0"/>
              <a:t>Region</a:t>
            </a:r>
          </a:p>
          <a:p>
            <a:r>
              <a:rPr lang="en-US" dirty="0" smtClean="0"/>
              <a:t>Global</a:t>
            </a:r>
          </a:p>
          <a:p>
            <a:r>
              <a:rPr lang="en-US" dirty="0" smtClean="0"/>
              <a:t>City, state, or province</a:t>
            </a:r>
            <a:endParaRPr lang="en-US" dirty="0"/>
          </a:p>
        </p:txBody>
      </p:sp>
      <p:sp>
        <p:nvSpPr>
          <p:cNvPr id="5" name="Slide Number Placeholder 4"/>
          <p:cNvSpPr>
            <a:spLocks noGrp="1"/>
          </p:cNvSpPr>
          <p:nvPr>
            <p:ph type="sldNum" sz="quarter" idx="12"/>
          </p:nvPr>
        </p:nvSpPr>
        <p:spPr/>
        <p:txBody>
          <a:bodyPr/>
          <a:lstStyle/>
          <a:p>
            <a:r>
              <a:rPr lang="en-US" smtClean="0"/>
              <a:t>6-</a:t>
            </a:r>
            <a:fld id="{DBB7BA14-5082-0249-9068-68AFABD98284}" type="slidenum">
              <a:rPr lang="en-US" smtClean="0"/>
              <a:pPr/>
              <a:t>14</a:t>
            </a:fld>
            <a:endParaRPr lang="en-US" dirty="0"/>
          </a:p>
        </p:txBody>
      </p:sp>
      <p:sp>
        <p:nvSpPr>
          <p:cNvPr id="6" name="Footer Placeholder 5"/>
          <p:cNvSpPr>
            <a:spLocks noGrp="1"/>
          </p:cNvSpPr>
          <p:nvPr>
            <p:ph type="ftr" sz="quarter" idx="11"/>
          </p:nvPr>
        </p:nvSpPr>
        <p:spPr/>
        <p:txBody>
          <a:bodyPr/>
          <a:lstStyle/>
          <a:p>
            <a:r>
              <a:rPr lang="en-US" dirty="0" smtClean="0"/>
              <a:t>Copyright © 2017 Pearson Education, Ltd.</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 4:  Examine Data Availability</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U.S. Government Resources</a:t>
            </a:r>
          </a:p>
          <a:p>
            <a:pPr lvl="1"/>
            <a:r>
              <a:rPr lang="en-US" dirty="0" smtClean="0"/>
              <a:t>National Trade Data Base (Dept. of Commerce)</a:t>
            </a:r>
          </a:p>
          <a:p>
            <a:pPr lvl="1"/>
            <a:r>
              <a:rPr lang="en-US" dirty="0" smtClean="0"/>
              <a:t>Bureau of Economic Analysis</a:t>
            </a:r>
          </a:p>
          <a:p>
            <a:pPr lvl="1"/>
            <a:r>
              <a:rPr lang="en-US" dirty="0" smtClean="0"/>
              <a:t>Census Bureau</a:t>
            </a:r>
          </a:p>
          <a:p>
            <a:r>
              <a:rPr lang="en-US" dirty="0" smtClean="0"/>
              <a:t>Eurostat</a:t>
            </a:r>
          </a:p>
          <a:p>
            <a:r>
              <a:rPr lang="en-US" dirty="0" smtClean="0"/>
              <a:t>Canadian Trade Commissioner Service</a:t>
            </a:r>
          </a:p>
          <a:p>
            <a:r>
              <a:rPr lang="en-US" dirty="0" smtClean="0"/>
              <a:t>Statistical Yearbook of the United Nations</a:t>
            </a:r>
          </a:p>
          <a:p>
            <a:r>
              <a:rPr lang="en-US" dirty="0" smtClean="0"/>
              <a:t>CIA World Factbook</a:t>
            </a:r>
          </a:p>
          <a:p>
            <a:r>
              <a:rPr lang="en-US" dirty="0" smtClean="0"/>
              <a:t>MarketResearch.com</a:t>
            </a:r>
            <a:endParaRPr lang="en-US" dirty="0"/>
          </a:p>
        </p:txBody>
      </p:sp>
      <p:sp>
        <p:nvSpPr>
          <p:cNvPr id="5" name="Slide Number Placeholder 4"/>
          <p:cNvSpPr>
            <a:spLocks noGrp="1"/>
          </p:cNvSpPr>
          <p:nvPr>
            <p:ph type="sldNum" sz="quarter" idx="12"/>
          </p:nvPr>
        </p:nvSpPr>
        <p:spPr/>
        <p:txBody>
          <a:bodyPr/>
          <a:lstStyle/>
          <a:p>
            <a:r>
              <a:rPr lang="en-US" smtClean="0"/>
              <a:t>6-</a:t>
            </a:r>
            <a:fld id="{DBB7BA14-5082-0249-9068-68AFABD98284}" type="slidenum">
              <a:rPr lang="en-US" smtClean="0"/>
              <a:pPr/>
              <a:t>15</a:t>
            </a:fld>
            <a:endParaRPr lang="en-US" dirty="0"/>
          </a:p>
        </p:txBody>
      </p:sp>
      <p:sp>
        <p:nvSpPr>
          <p:cNvPr id="6" name="Footer Placeholder 5"/>
          <p:cNvSpPr>
            <a:spLocks noGrp="1"/>
          </p:cNvSpPr>
          <p:nvPr>
            <p:ph type="ftr" sz="quarter" idx="11"/>
          </p:nvPr>
        </p:nvSpPr>
        <p:spPr/>
        <p:txBody>
          <a:bodyPr/>
          <a:lstStyle/>
          <a:p>
            <a:r>
              <a:rPr lang="en-US" dirty="0" smtClean="0"/>
              <a:t>Copyright © 2017 Pearson Education, Ltd.</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en-GB" dirty="0">
                <a:solidFill>
                  <a:schemeClr val="tx1"/>
                </a:solidFill>
              </a:rPr>
              <a:t>Secondary Data</a:t>
            </a:r>
            <a:endParaRPr lang="de-AT">
              <a:solidFill>
                <a:schemeClr val="tx1"/>
              </a:solidFill>
              <a:latin typeface="New York" charset="0"/>
            </a:endParaRPr>
          </a:p>
        </p:txBody>
      </p:sp>
      <p:sp>
        <p:nvSpPr>
          <p:cNvPr id="26627" name="Rectangle 3"/>
          <p:cNvSpPr>
            <a:spLocks noGrp="1" noChangeArrowheads="1"/>
          </p:cNvSpPr>
          <p:nvPr>
            <p:ph idx="1"/>
          </p:nvPr>
        </p:nvSpPr>
        <p:spPr bwMode="auto">
          <a:xfrm>
            <a:off x="533400" y="1752600"/>
            <a:ext cx="7772400" cy="4114800"/>
          </a:xfrm>
          <a:noFill/>
          <a:ln>
            <a:miter lim="800000"/>
            <a:headEnd/>
            <a:tailEnd/>
          </a:ln>
        </p:spPr>
        <p:txBody>
          <a:bodyPr wrap="square" lIns="91440" tIns="45720" rIns="91440" bIns="45720" numCol="1" anchor="t" anchorCtr="0" compatLnSpc="1">
            <a:prstTxWarp prst="textNoShape">
              <a:avLst/>
            </a:prstTxWarp>
            <a:normAutofit/>
          </a:bodyPr>
          <a:lstStyle/>
          <a:p>
            <a:pPr>
              <a:lnSpc>
                <a:spcPct val="90000"/>
              </a:lnSpc>
            </a:pPr>
            <a:r>
              <a:rPr lang="en-GB" sz="2800" dirty="0"/>
              <a:t>Data from sources that already exist - they have not been gathered for the specific research project</a:t>
            </a:r>
            <a:endParaRPr lang="en-GB" sz="2800" dirty="0" smtClean="0"/>
          </a:p>
          <a:p>
            <a:pPr>
              <a:lnSpc>
                <a:spcPct val="90000"/>
              </a:lnSpc>
            </a:pPr>
            <a:r>
              <a:rPr lang="en-GB" sz="2800" dirty="0" smtClean="0"/>
              <a:t>Minimal </a:t>
            </a:r>
            <a:r>
              <a:rPr lang="en-GB" sz="2800" dirty="0"/>
              <a:t>effort and cost</a:t>
            </a:r>
          </a:p>
          <a:p>
            <a:pPr>
              <a:lnSpc>
                <a:spcPct val="90000"/>
              </a:lnSpc>
            </a:pPr>
            <a:r>
              <a:rPr lang="en-GB" sz="2800" dirty="0"/>
              <a:t>Possible problems</a:t>
            </a:r>
          </a:p>
          <a:p>
            <a:pPr lvl="1">
              <a:lnSpc>
                <a:spcPct val="90000"/>
              </a:lnSpc>
            </a:pPr>
            <a:r>
              <a:rPr lang="en-GB" sz="2400" dirty="0"/>
              <a:t>accuracy</a:t>
            </a:r>
            <a:endParaRPr lang="en-GB" sz="2400" dirty="0" smtClean="0"/>
          </a:p>
          <a:p>
            <a:pPr lvl="1">
              <a:lnSpc>
                <a:spcPct val="90000"/>
              </a:lnSpc>
            </a:pPr>
            <a:r>
              <a:rPr lang="en-GB" sz="2400" dirty="0" smtClean="0"/>
              <a:t>Availability</a:t>
            </a:r>
          </a:p>
          <a:p>
            <a:pPr lvl="1">
              <a:lnSpc>
                <a:spcPct val="90000"/>
              </a:lnSpc>
            </a:pPr>
            <a:r>
              <a:rPr lang="en-GB" sz="2400" dirty="0" smtClean="0"/>
              <a:t>timeliness</a:t>
            </a:r>
          </a:p>
          <a:p>
            <a:pPr lvl="1">
              <a:lnSpc>
                <a:spcPct val="90000"/>
              </a:lnSpc>
            </a:pPr>
            <a:r>
              <a:rPr lang="en-GB" sz="2400" dirty="0"/>
              <a:t>comparability of data</a:t>
            </a:r>
            <a:endParaRPr lang="en-GB" dirty="0"/>
          </a:p>
        </p:txBody>
      </p:sp>
      <p:sp>
        <p:nvSpPr>
          <p:cNvPr id="2" name="Slide Number Placeholder 1"/>
          <p:cNvSpPr>
            <a:spLocks noGrp="1"/>
          </p:cNvSpPr>
          <p:nvPr>
            <p:ph type="sldNum" sz="quarter" idx="12"/>
          </p:nvPr>
        </p:nvSpPr>
        <p:spPr/>
        <p:txBody>
          <a:bodyPr/>
          <a:lstStyle/>
          <a:p>
            <a:r>
              <a:rPr lang="en-US" smtClean="0"/>
              <a:t>6-</a:t>
            </a:r>
            <a:fld id="{DBB7BA14-5082-0249-9068-68AFABD98284}" type="slidenum">
              <a:rPr lang="en-US" smtClean="0"/>
              <a:pPr/>
              <a:t>16</a:t>
            </a:fld>
            <a:endParaRPr lang="en-US" dirty="0"/>
          </a:p>
        </p:txBody>
      </p:sp>
      <p:sp>
        <p:nvSpPr>
          <p:cNvPr id="3" name="Footer Placeholder 2"/>
          <p:cNvSpPr>
            <a:spLocks noGrp="1"/>
          </p:cNvSpPr>
          <p:nvPr>
            <p:ph type="ftr" sz="quarter" idx="11"/>
          </p:nvPr>
        </p:nvSpPr>
        <p:spPr/>
        <p:txBody>
          <a:bodyPr/>
          <a:lstStyle/>
          <a:p>
            <a:r>
              <a:rPr lang="en-US" dirty="0" smtClean="0"/>
              <a:t>Copyright © 2017 Pearson Education, Ltd.</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 5:  Assess Value of Research</a:t>
            </a:r>
            <a:endParaRPr lang="en-US" dirty="0"/>
          </a:p>
        </p:txBody>
      </p:sp>
      <p:sp>
        <p:nvSpPr>
          <p:cNvPr id="4" name="Rectangle 3"/>
          <p:cNvSpPr>
            <a:spLocks noGrp="1" noChangeArrowheads="1"/>
          </p:cNvSpPr>
          <p:nvPr>
            <p:ph idx="1"/>
          </p:nvPr>
        </p:nvSpPr>
        <p:spPr bwMode="auto">
          <a:noFill/>
          <a:ln>
            <a:miter lim="800000"/>
            <a:headEnd/>
            <a:tailEnd/>
          </a:ln>
        </p:spPr>
        <p:txBody>
          <a:bodyPr wrap="square" lIns="91440" tIns="45720" rIns="91440" bIns="45720" numCol="1" anchor="t" anchorCtr="0" compatLnSpc="1">
            <a:prstTxWarp prst="textNoShape">
              <a:avLst/>
            </a:prstTxWarp>
            <a:normAutofit/>
          </a:bodyPr>
          <a:lstStyle/>
          <a:p>
            <a:r>
              <a:rPr lang="de-AT" sz="2800" dirty="0" smtClean="0"/>
              <a:t>If secondary data are not available,  managers may conduct further studies</a:t>
            </a:r>
          </a:p>
          <a:p>
            <a:r>
              <a:rPr lang="de-AT" sz="2800" dirty="0" smtClean="0"/>
              <a:t>Assess the cost of research vs. what the information is worth</a:t>
            </a:r>
          </a:p>
          <a:p>
            <a:r>
              <a:rPr lang="de-AT" sz="2800" dirty="0" smtClean="0"/>
              <a:t>Would the company enter the market without spending big money on research?</a:t>
            </a:r>
          </a:p>
          <a:p>
            <a:r>
              <a:rPr lang="de-AT" sz="2800" dirty="0" smtClean="0"/>
              <a:t>Small markets may merit only modest research expense</a:t>
            </a:r>
          </a:p>
          <a:p>
            <a:endParaRPr lang="de-AT" sz="2800" dirty="0"/>
          </a:p>
        </p:txBody>
      </p:sp>
      <p:sp>
        <p:nvSpPr>
          <p:cNvPr id="5" name="Slide Number Placeholder 4"/>
          <p:cNvSpPr>
            <a:spLocks noGrp="1"/>
          </p:cNvSpPr>
          <p:nvPr>
            <p:ph type="sldNum" sz="quarter" idx="12"/>
          </p:nvPr>
        </p:nvSpPr>
        <p:spPr/>
        <p:txBody>
          <a:bodyPr/>
          <a:lstStyle/>
          <a:p>
            <a:r>
              <a:rPr lang="en-US" smtClean="0"/>
              <a:t>6-</a:t>
            </a:r>
            <a:fld id="{DBB7BA14-5082-0249-9068-68AFABD98284}" type="slidenum">
              <a:rPr lang="en-US" smtClean="0"/>
              <a:pPr/>
              <a:t>17</a:t>
            </a:fld>
            <a:endParaRPr lang="en-US" dirty="0"/>
          </a:p>
        </p:txBody>
      </p:sp>
      <p:sp>
        <p:nvSpPr>
          <p:cNvPr id="6" name="Footer Placeholder 5"/>
          <p:cNvSpPr>
            <a:spLocks noGrp="1"/>
          </p:cNvSpPr>
          <p:nvPr>
            <p:ph type="ftr" sz="quarter" idx="11"/>
          </p:nvPr>
        </p:nvSpPr>
        <p:spPr/>
        <p:txBody>
          <a:bodyPr/>
          <a:lstStyle/>
          <a:p>
            <a:r>
              <a:rPr lang="en-US" dirty="0" smtClean="0"/>
              <a:t>Copyright © 2017 Pearson Education, Ltd.</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 6:  Research Design</a:t>
            </a:r>
            <a:endParaRPr lang="en-US" dirty="0"/>
          </a:p>
        </p:txBody>
      </p:sp>
      <p:sp>
        <p:nvSpPr>
          <p:cNvPr id="3" name="Content Placeholder 2"/>
          <p:cNvSpPr>
            <a:spLocks noGrp="1"/>
          </p:cNvSpPr>
          <p:nvPr>
            <p:ph idx="1"/>
          </p:nvPr>
        </p:nvSpPr>
        <p:spPr/>
        <p:txBody>
          <a:bodyPr/>
          <a:lstStyle/>
          <a:p>
            <a:r>
              <a:rPr lang="en-GB" sz="2800" dirty="0" smtClean="0"/>
              <a:t>Primary Data</a:t>
            </a:r>
          </a:p>
          <a:p>
            <a:pPr lvl="1"/>
            <a:r>
              <a:rPr lang="en-GB" sz="2400" dirty="0" smtClean="0"/>
              <a:t> when secondary data not available</a:t>
            </a:r>
            <a:r>
              <a:rPr lang="en-GB" dirty="0" smtClean="0"/>
              <a:t> </a:t>
            </a:r>
            <a:endParaRPr lang="en-GB" sz="2400" dirty="0" smtClean="0"/>
          </a:p>
          <a:p>
            <a:pPr lvl="1">
              <a:lnSpc>
                <a:spcPct val="96000"/>
              </a:lnSpc>
              <a:spcBef>
                <a:spcPts val="900"/>
              </a:spcBef>
            </a:pPr>
            <a:r>
              <a:rPr lang="de-AT" sz="2400" dirty="0" smtClean="0"/>
              <a:t> provides accurate data which give exact 			  answers to a given research problem</a:t>
            </a:r>
          </a:p>
          <a:p>
            <a:pPr>
              <a:lnSpc>
                <a:spcPct val="96000"/>
              </a:lnSpc>
              <a:spcBef>
                <a:spcPts val="900"/>
              </a:spcBef>
            </a:pPr>
            <a:r>
              <a:rPr lang="de-AT" sz="2800" dirty="0" smtClean="0"/>
              <a:t>Possible problems</a:t>
            </a:r>
          </a:p>
          <a:p>
            <a:pPr lvl="1" algn="just">
              <a:lnSpc>
                <a:spcPct val="96000"/>
              </a:lnSpc>
              <a:spcBef>
                <a:spcPts val="900"/>
              </a:spcBef>
            </a:pPr>
            <a:r>
              <a:rPr lang="en-GB" sz="2400" dirty="0" smtClean="0"/>
              <a:t>difficulties in gaining the data</a:t>
            </a:r>
          </a:p>
          <a:p>
            <a:pPr lvl="1" algn="just">
              <a:lnSpc>
                <a:spcPct val="96000"/>
              </a:lnSpc>
              <a:spcBef>
                <a:spcPts val="900"/>
              </a:spcBef>
            </a:pPr>
            <a:r>
              <a:rPr lang="de-AT" sz="2400" dirty="0" smtClean="0"/>
              <a:t>cost</a:t>
            </a:r>
          </a:p>
          <a:p>
            <a:pPr lvl="1" algn="just">
              <a:lnSpc>
                <a:spcPct val="96000"/>
              </a:lnSpc>
              <a:spcBef>
                <a:spcPts val="900"/>
              </a:spcBef>
            </a:pPr>
            <a:r>
              <a:rPr lang="de-AT" sz="2400" dirty="0" smtClean="0"/>
              <a:t>more time is necessary to gather the data</a:t>
            </a:r>
          </a:p>
          <a:p>
            <a:endParaRPr lang="en-US" dirty="0"/>
          </a:p>
        </p:txBody>
      </p:sp>
      <p:sp>
        <p:nvSpPr>
          <p:cNvPr id="5" name="Slide Number Placeholder 4"/>
          <p:cNvSpPr>
            <a:spLocks noGrp="1"/>
          </p:cNvSpPr>
          <p:nvPr>
            <p:ph type="sldNum" sz="quarter" idx="12"/>
          </p:nvPr>
        </p:nvSpPr>
        <p:spPr/>
        <p:txBody>
          <a:bodyPr/>
          <a:lstStyle/>
          <a:p>
            <a:r>
              <a:rPr lang="en-US" smtClean="0"/>
              <a:t>6-</a:t>
            </a:r>
            <a:fld id="{DBB7BA14-5082-0249-9068-68AFABD98284}" type="slidenum">
              <a:rPr lang="en-US" smtClean="0"/>
              <a:pPr/>
              <a:t>18</a:t>
            </a:fld>
            <a:endParaRPr lang="en-US" dirty="0"/>
          </a:p>
        </p:txBody>
      </p:sp>
      <p:sp>
        <p:nvSpPr>
          <p:cNvPr id="6" name="Footer Placeholder 5"/>
          <p:cNvSpPr>
            <a:spLocks noGrp="1"/>
          </p:cNvSpPr>
          <p:nvPr>
            <p:ph type="ftr" sz="quarter" idx="11"/>
          </p:nvPr>
        </p:nvSpPr>
        <p:spPr/>
        <p:txBody>
          <a:bodyPr/>
          <a:lstStyle/>
          <a:p>
            <a:r>
              <a:rPr lang="en-US" dirty="0" smtClean="0"/>
              <a:t>Copyright © 2017 Pearson Education, Ltd.</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 6:  Research Design</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Use multiple indicators rather than a single measure</a:t>
            </a:r>
          </a:p>
          <a:p>
            <a:r>
              <a:rPr lang="en-US" dirty="0" smtClean="0"/>
              <a:t>Individual companies should develop customized indicators specific to the industry, product market, or business model</a:t>
            </a:r>
          </a:p>
          <a:p>
            <a:r>
              <a:rPr lang="en-US" dirty="0" smtClean="0"/>
              <a:t>Always conduct comparative assessments in multiple markets</a:t>
            </a:r>
          </a:p>
          <a:p>
            <a:r>
              <a:rPr lang="en-US" dirty="0" smtClean="0"/>
              <a:t>Observations of purchasing patterns, other behavior should weigh more heavily that reports or opinions about purchase intention or price sensitivity</a:t>
            </a:r>
            <a:endParaRPr lang="en-US" dirty="0"/>
          </a:p>
        </p:txBody>
      </p:sp>
      <p:sp>
        <p:nvSpPr>
          <p:cNvPr id="5" name="Slide Number Placeholder 4"/>
          <p:cNvSpPr>
            <a:spLocks noGrp="1"/>
          </p:cNvSpPr>
          <p:nvPr>
            <p:ph type="sldNum" sz="quarter" idx="12"/>
          </p:nvPr>
        </p:nvSpPr>
        <p:spPr/>
        <p:txBody>
          <a:bodyPr/>
          <a:lstStyle/>
          <a:p>
            <a:r>
              <a:rPr lang="en-US" smtClean="0"/>
              <a:t>6-</a:t>
            </a:r>
            <a:fld id="{DBB7BA14-5082-0249-9068-68AFABD98284}" type="slidenum">
              <a:rPr lang="en-US" smtClean="0"/>
              <a:pPr/>
              <a:t>19</a:t>
            </a:fld>
            <a:endParaRPr lang="en-US" dirty="0"/>
          </a:p>
        </p:txBody>
      </p:sp>
      <p:sp>
        <p:nvSpPr>
          <p:cNvPr id="6" name="Footer Placeholder 5"/>
          <p:cNvSpPr>
            <a:spLocks noGrp="1"/>
          </p:cNvSpPr>
          <p:nvPr>
            <p:ph type="ftr" sz="quarter" idx="11"/>
          </p:nvPr>
        </p:nvSpPr>
        <p:spPr/>
        <p:txBody>
          <a:bodyPr/>
          <a:lstStyle/>
          <a:p>
            <a:r>
              <a:rPr lang="en-US" dirty="0" smtClean="0"/>
              <a:t>Copyright © 2017 Pearson Education, Ltd.</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en-GB" dirty="0"/>
              <a:t>Learning Objectives</a:t>
            </a:r>
          </a:p>
        </p:txBody>
      </p:sp>
      <p:sp>
        <p:nvSpPr>
          <p:cNvPr id="17411" name="Rectangle 3"/>
          <p:cNvSpPr>
            <a:spLocks noGrp="1" noChangeArrowheads="1"/>
          </p:cNvSpPr>
          <p:nvPr>
            <p:ph idx="1"/>
          </p:nvPr>
        </p:nvSpPr>
        <p:spPr bwMode="auto">
          <a:xfrm>
            <a:off x="533400" y="1752600"/>
            <a:ext cx="8610600" cy="4419600"/>
          </a:xfrm>
          <a:noFill/>
          <a:ln>
            <a:miter lim="800000"/>
            <a:headEnd/>
            <a:tailEnd/>
          </a:ln>
        </p:spPr>
        <p:txBody>
          <a:bodyPr wrap="square" lIns="91440" tIns="45720" rIns="91440" bIns="45720" numCol="1" anchor="t" anchorCtr="0" compatLnSpc="1">
            <a:prstTxWarp prst="textNoShape">
              <a:avLst/>
            </a:prstTxWarp>
            <a:normAutofit fontScale="92500" lnSpcReduction="20000"/>
          </a:bodyPr>
          <a:lstStyle/>
          <a:p>
            <a:pPr marL="514350" indent="-514350">
              <a:buFont typeface="+mj-lt"/>
              <a:buAutoNum type="arabicPeriod"/>
            </a:pPr>
            <a:r>
              <a:rPr lang="en-GB" sz="2800" dirty="0" smtClean="0"/>
              <a:t>Discuss the roles of IT, MIS, and big data in a global company’s decision-making processes.</a:t>
            </a:r>
          </a:p>
          <a:p>
            <a:pPr marL="514350" indent="-514350">
              <a:buFont typeface="+mj-lt"/>
              <a:buAutoNum type="arabicPeriod"/>
            </a:pPr>
            <a:r>
              <a:rPr lang="en-GB" sz="2800" dirty="0" smtClean="0"/>
              <a:t>Describe the various sources of market information, including direct perception.</a:t>
            </a:r>
          </a:p>
          <a:p>
            <a:pPr marL="514350" indent="-514350">
              <a:buFont typeface="+mj-lt"/>
              <a:buAutoNum type="arabicPeriod"/>
            </a:pPr>
            <a:r>
              <a:rPr lang="en-GB" sz="2800" dirty="0" smtClean="0"/>
              <a:t>Identify the individual steps in the traditional market research process and explain some of the ways global marketers adapt them.</a:t>
            </a:r>
          </a:p>
          <a:p>
            <a:pPr marL="514350" indent="-514350">
              <a:buFont typeface="+mj-lt"/>
              <a:buAutoNum type="arabicPeriod"/>
            </a:pPr>
            <a:r>
              <a:rPr lang="en-GB" sz="2800" dirty="0" smtClean="0"/>
              <a:t>Compare the way a multinational firm organizes the marketing research effort with the way a global or transnational firm approaches the organizing issue.</a:t>
            </a:r>
          </a:p>
          <a:p>
            <a:pPr marL="514350" indent="-514350">
              <a:buFont typeface="+mj-lt"/>
              <a:buAutoNum type="arabicPeriod"/>
            </a:pPr>
            <a:r>
              <a:rPr lang="en-GB" sz="2800" dirty="0" smtClean="0"/>
              <a:t>Explain how information’s role as a strategic asset affects the structure of global corporations.</a:t>
            </a:r>
          </a:p>
          <a:p>
            <a:endParaRPr lang="en-GB" sz="2800" dirty="0"/>
          </a:p>
        </p:txBody>
      </p:sp>
      <p:sp>
        <p:nvSpPr>
          <p:cNvPr id="2" name="Slide Number Placeholder 1"/>
          <p:cNvSpPr>
            <a:spLocks noGrp="1"/>
          </p:cNvSpPr>
          <p:nvPr>
            <p:ph type="sldNum" sz="quarter" idx="12"/>
          </p:nvPr>
        </p:nvSpPr>
        <p:spPr/>
        <p:txBody>
          <a:bodyPr/>
          <a:lstStyle/>
          <a:p>
            <a:r>
              <a:rPr lang="en-US" smtClean="0"/>
              <a:t>6-</a:t>
            </a:r>
            <a:fld id="{DBB7BA14-5082-0249-9068-68AFABD98284}" type="slidenum">
              <a:rPr lang="en-US" smtClean="0"/>
              <a:pPr/>
              <a:t>2</a:t>
            </a:fld>
            <a:endParaRPr lang="en-US" dirty="0"/>
          </a:p>
        </p:txBody>
      </p:sp>
      <p:sp>
        <p:nvSpPr>
          <p:cNvPr id="3" name="Footer Placeholder 2"/>
          <p:cNvSpPr>
            <a:spLocks noGrp="1"/>
          </p:cNvSpPr>
          <p:nvPr>
            <p:ph type="ftr" sz="quarter" idx="11"/>
          </p:nvPr>
        </p:nvSpPr>
        <p:spPr/>
        <p:txBody>
          <a:bodyPr/>
          <a:lstStyle/>
          <a:p>
            <a:r>
              <a:rPr lang="en-US" dirty="0" smtClean="0"/>
              <a:t>Copyright © 2017 Pearson Education, Ltd.</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Qualitative Research Use</a:t>
            </a:r>
            <a:endParaRPr lang="en-US" dirty="0"/>
          </a:p>
        </p:txBody>
      </p:sp>
      <p:sp>
        <p:nvSpPr>
          <p:cNvPr id="3" name="Content Placeholder 2"/>
          <p:cNvSpPr>
            <a:spLocks noGrp="1"/>
          </p:cNvSpPr>
          <p:nvPr>
            <p:ph idx="1"/>
          </p:nvPr>
        </p:nvSpPr>
        <p:spPr/>
        <p:txBody>
          <a:bodyPr>
            <a:normAutofit fontScale="92500"/>
          </a:bodyPr>
          <a:lstStyle/>
          <a:p>
            <a:r>
              <a:rPr lang="en-US" dirty="0" smtClean="0"/>
              <a:t>To provide consumer understanding; to “get close” to the consumer</a:t>
            </a:r>
          </a:p>
          <a:p>
            <a:r>
              <a:rPr lang="en-US" dirty="0" smtClean="0"/>
              <a:t>To describe the social and cultural contexts of consumer behavior, including cultural, religious, and political factors that impact decision making</a:t>
            </a:r>
          </a:p>
          <a:p>
            <a:r>
              <a:rPr lang="en-US" dirty="0" smtClean="0"/>
              <a:t>To identify core-brand equity and “get under the skin” of brands</a:t>
            </a:r>
          </a:p>
          <a:p>
            <a:r>
              <a:rPr lang="en-IN" dirty="0" smtClean="0"/>
              <a:t>To “mine” the consumer and identify what people really feel</a:t>
            </a:r>
            <a:endParaRPr lang="en-US" dirty="0"/>
          </a:p>
        </p:txBody>
      </p:sp>
      <p:sp>
        <p:nvSpPr>
          <p:cNvPr id="5" name="Slide Number Placeholder 4"/>
          <p:cNvSpPr>
            <a:spLocks noGrp="1"/>
          </p:cNvSpPr>
          <p:nvPr>
            <p:ph type="sldNum" sz="quarter" idx="12"/>
          </p:nvPr>
        </p:nvSpPr>
        <p:spPr/>
        <p:txBody>
          <a:bodyPr/>
          <a:lstStyle/>
          <a:p>
            <a:r>
              <a:rPr lang="en-US" smtClean="0"/>
              <a:t>6-</a:t>
            </a:r>
            <a:fld id="{DBB7BA14-5082-0249-9068-68AFABD98284}" type="slidenum">
              <a:rPr lang="en-US" smtClean="0"/>
              <a:pPr/>
              <a:t>20</a:t>
            </a:fld>
            <a:endParaRPr lang="en-US" dirty="0"/>
          </a:p>
        </p:txBody>
      </p:sp>
      <p:sp>
        <p:nvSpPr>
          <p:cNvPr id="6" name="Footer Placeholder 5"/>
          <p:cNvSpPr>
            <a:spLocks noGrp="1"/>
          </p:cNvSpPr>
          <p:nvPr>
            <p:ph type="ftr" sz="quarter" idx="11"/>
          </p:nvPr>
        </p:nvSpPr>
        <p:spPr/>
        <p:txBody>
          <a:bodyPr/>
          <a:lstStyle/>
          <a:p>
            <a:r>
              <a:rPr lang="en-US" dirty="0" smtClean="0"/>
              <a:t>Copyright © 2017 Pearson Education, Ltd.</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Issues in Data Collection</a:t>
            </a:r>
            <a:endParaRPr lang="en-US" dirty="0"/>
          </a:p>
        </p:txBody>
      </p:sp>
      <p:sp>
        <p:nvSpPr>
          <p:cNvPr id="3" name="Content Placeholder 2"/>
          <p:cNvSpPr>
            <a:spLocks noGrp="1"/>
          </p:cNvSpPr>
          <p:nvPr>
            <p:ph idx="1"/>
          </p:nvPr>
        </p:nvSpPr>
        <p:spPr>
          <a:xfrm>
            <a:off x="1" y="1600200"/>
            <a:ext cx="8878528" cy="4525963"/>
          </a:xfrm>
        </p:spPr>
        <p:txBody>
          <a:bodyPr>
            <a:normAutofit fontScale="92500"/>
          </a:bodyPr>
          <a:lstStyle/>
          <a:p>
            <a:r>
              <a:rPr lang="en-US" dirty="0" smtClean="0"/>
              <a:t>Standardization vs. Extension of Marketing Mix?</a:t>
            </a:r>
          </a:p>
          <a:p>
            <a:r>
              <a:rPr lang="en-US" dirty="0" smtClean="0"/>
              <a:t>Demand &amp; profit potential may depend on whether the market is existing or potential</a:t>
            </a:r>
          </a:p>
          <a:p>
            <a:r>
              <a:rPr lang="en-US" dirty="0" smtClean="0"/>
              <a:t>Existing Markets are being served by one or more companies</a:t>
            </a:r>
          </a:p>
          <a:p>
            <a:r>
              <a:rPr lang="en-US" dirty="0" smtClean="0"/>
              <a:t>Potential Markets</a:t>
            </a:r>
          </a:p>
          <a:p>
            <a:pPr lvl="1"/>
            <a:r>
              <a:rPr lang="en-US" dirty="0" smtClean="0"/>
              <a:t>Latent:  An undiscovered segment</a:t>
            </a:r>
          </a:p>
          <a:p>
            <a:pPr lvl="1"/>
            <a:r>
              <a:rPr lang="en-US" dirty="0" smtClean="0"/>
              <a:t>Incipient :  A market will emerge is an economic, demographic, political, or sociocultural trend continues</a:t>
            </a:r>
            <a:endParaRPr lang="en-US" dirty="0"/>
          </a:p>
        </p:txBody>
      </p:sp>
      <p:sp>
        <p:nvSpPr>
          <p:cNvPr id="5" name="Slide Number Placeholder 4"/>
          <p:cNvSpPr>
            <a:spLocks noGrp="1"/>
          </p:cNvSpPr>
          <p:nvPr>
            <p:ph type="sldNum" sz="quarter" idx="12"/>
          </p:nvPr>
        </p:nvSpPr>
        <p:spPr/>
        <p:txBody>
          <a:bodyPr/>
          <a:lstStyle/>
          <a:p>
            <a:r>
              <a:rPr lang="en-US" smtClean="0"/>
              <a:t>6-</a:t>
            </a:r>
            <a:fld id="{DBB7BA14-5082-0249-9068-68AFABD98284}" type="slidenum">
              <a:rPr lang="en-US" smtClean="0"/>
              <a:pPr/>
              <a:t>21</a:t>
            </a:fld>
            <a:endParaRPr lang="en-US" dirty="0"/>
          </a:p>
        </p:txBody>
      </p:sp>
      <p:sp>
        <p:nvSpPr>
          <p:cNvPr id="6" name="Footer Placeholder 5"/>
          <p:cNvSpPr>
            <a:spLocks noGrp="1"/>
          </p:cNvSpPr>
          <p:nvPr>
            <p:ph type="ftr" sz="quarter" idx="11"/>
          </p:nvPr>
        </p:nvSpPr>
        <p:spPr/>
        <p:txBody>
          <a:bodyPr/>
          <a:lstStyle/>
          <a:p>
            <a:r>
              <a:rPr lang="en-US" dirty="0" smtClean="0"/>
              <a:t>Copyright © 2017 Pearson Education, Ltd.</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Research Methodologies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Survey Research: Qualitative or Quantitative</a:t>
            </a:r>
          </a:p>
          <a:p>
            <a:pPr lvl="1"/>
            <a:r>
              <a:rPr lang="en-US" dirty="0" smtClean="0"/>
              <a:t>Make use Back or Parallel translation technique to insure accuracy</a:t>
            </a:r>
          </a:p>
          <a:p>
            <a:r>
              <a:rPr lang="en-US" dirty="0" smtClean="0"/>
              <a:t>Consumer Panel: Respondents behavior tracked over time; Nielsen Media tracks television audience measurement (TAM)</a:t>
            </a:r>
          </a:p>
          <a:p>
            <a:r>
              <a:rPr lang="en-US" dirty="0" smtClean="0"/>
              <a:t>Observation: Trained observers or a mechanical device (video camera) watch &amp; record actual or potential consumers</a:t>
            </a:r>
          </a:p>
          <a:p>
            <a:r>
              <a:rPr lang="en-US" dirty="0" smtClean="0"/>
              <a:t>Focus Groups: Moderator leads 6-10 person discussion</a:t>
            </a:r>
          </a:p>
          <a:p>
            <a:r>
              <a:rPr lang="en-US" dirty="0" smtClean="0"/>
              <a:t>Scale Development: Likert scale; be aware of bias </a:t>
            </a:r>
          </a:p>
          <a:p>
            <a:r>
              <a:rPr lang="en-US" dirty="0" smtClean="0"/>
              <a:t>Sampling: Convenience or Quota samples</a:t>
            </a:r>
          </a:p>
        </p:txBody>
      </p:sp>
      <p:sp>
        <p:nvSpPr>
          <p:cNvPr id="5" name="Slide Number Placeholder 4"/>
          <p:cNvSpPr>
            <a:spLocks noGrp="1"/>
          </p:cNvSpPr>
          <p:nvPr>
            <p:ph type="sldNum" sz="quarter" idx="12"/>
          </p:nvPr>
        </p:nvSpPr>
        <p:spPr/>
        <p:txBody>
          <a:bodyPr/>
          <a:lstStyle/>
          <a:p>
            <a:r>
              <a:rPr lang="en-US" smtClean="0"/>
              <a:t>6-</a:t>
            </a:r>
            <a:fld id="{DBB7BA14-5082-0249-9068-68AFABD98284}" type="slidenum">
              <a:rPr lang="en-US" smtClean="0"/>
              <a:pPr/>
              <a:t>22</a:t>
            </a:fld>
            <a:endParaRPr lang="en-US" dirty="0"/>
          </a:p>
        </p:txBody>
      </p:sp>
      <p:sp>
        <p:nvSpPr>
          <p:cNvPr id="6" name="Footer Placeholder 5"/>
          <p:cNvSpPr>
            <a:spLocks noGrp="1"/>
          </p:cNvSpPr>
          <p:nvPr>
            <p:ph type="ftr" sz="quarter" idx="11"/>
          </p:nvPr>
        </p:nvSpPr>
        <p:spPr/>
        <p:txBody>
          <a:bodyPr/>
          <a:lstStyle/>
          <a:p>
            <a:r>
              <a:rPr lang="en-US" dirty="0" smtClean="0"/>
              <a:t>Copyright © 2017 Pearson Education, Ltd.</a:t>
            </a: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629265" y="570271"/>
            <a:ext cx="7772400" cy="1143000"/>
          </a:xfrm>
        </p:spPr>
        <p:txBody>
          <a:bodyPr/>
          <a:lstStyle/>
          <a:p>
            <a:r>
              <a:rPr lang="en-GB" dirty="0" smtClean="0">
                <a:solidFill>
                  <a:schemeClr val="tx1"/>
                </a:solidFill>
              </a:rPr>
              <a:t>Data Analysis</a:t>
            </a:r>
            <a:endParaRPr lang="de-AT" dirty="0">
              <a:solidFill>
                <a:schemeClr val="tx1"/>
              </a:solidFill>
              <a:latin typeface="New York" charset="0"/>
            </a:endParaRPr>
          </a:p>
        </p:txBody>
      </p:sp>
      <p:sp>
        <p:nvSpPr>
          <p:cNvPr id="29699" name="Rectangle 3"/>
          <p:cNvSpPr>
            <a:spLocks noGrp="1" noChangeArrowheads="1"/>
          </p:cNvSpPr>
          <p:nvPr>
            <p:ph idx="1"/>
          </p:nvPr>
        </p:nvSpPr>
        <p:spPr bwMode="auto">
          <a:xfrm>
            <a:off x="457200" y="1759973"/>
            <a:ext cx="7772400" cy="4318819"/>
          </a:xfrm>
          <a:noFill/>
          <a:ln>
            <a:miter lim="800000"/>
            <a:headEnd/>
            <a:tailEnd/>
          </a:ln>
        </p:spPr>
        <p:txBody>
          <a:bodyPr wrap="square" lIns="91440" tIns="45720" rIns="91440" bIns="45720" numCol="1" anchor="t" anchorCtr="0" compatLnSpc="1">
            <a:prstTxWarp prst="textNoShape">
              <a:avLst/>
            </a:prstTxWarp>
            <a:noAutofit/>
          </a:bodyPr>
          <a:lstStyle/>
          <a:p>
            <a:pPr>
              <a:buFont typeface="Monotype Sorts" charset="2"/>
              <a:buNone/>
            </a:pPr>
            <a:r>
              <a:rPr lang="en-GB" sz="2800" dirty="0" smtClean="0"/>
              <a:t>Data must be cleaned &amp; tabulated</a:t>
            </a:r>
          </a:p>
          <a:p>
            <a:r>
              <a:rPr lang="en-GB" sz="2800" dirty="0" smtClean="0"/>
              <a:t>Factor analysis</a:t>
            </a:r>
            <a:endParaRPr lang="en-GB" sz="2800" dirty="0"/>
          </a:p>
          <a:p>
            <a:pPr algn="just">
              <a:lnSpc>
                <a:spcPct val="96000"/>
              </a:lnSpc>
              <a:spcBef>
                <a:spcPts val="900"/>
              </a:spcBef>
            </a:pPr>
            <a:r>
              <a:rPr lang="de-AT" sz="2800" dirty="0" smtClean="0"/>
              <a:t>Cluster analysis</a:t>
            </a:r>
          </a:p>
          <a:p>
            <a:pPr algn="just">
              <a:lnSpc>
                <a:spcPct val="96000"/>
              </a:lnSpc>
              <a:spcBef>
                <a:spcPts val="900"/>
              </a:spcBef>
            </a:pPr>
            <a:r>
              <a:rPr lang="de-AT" sz="2800" dirty="0" smtClean="0"/>
              <a:t>Perceptual mapping</a:t>
            </a:r>
          </a:p>
          <a:p>
            <a:pPr algn="just">
              <a:lnSpc>
                <a:spcPct val="96000"/>
              </a:lnSpc>
              <a:spcBef>
                <a:spcPts val="900"/>
              </a:spcBef>
            </a:pPr>
            <a:r>
              <a:rPr lang="de-AT" sz="2800" dirty="0" smtClean="0"/>
              <a:t>Conjoint analysis</a:t>
            </a:r>
          </a:p>
          <a:p>
            <a:pPr algn="just">
              <a:lnSpc>
                <a:spcPct val="96000"/>
              </a:lnSpc>
              <a:spcBef>
                <a:spcPts val="900"/>
              </a:spcBef>
            </a:pPr>
            <a:r>
              <a:rPr lang="de-AT" sz="2800" dirty="0" smtClean="0"/>
              <a:t>Comparative analysis</a:t>
            </a:r>
          </a:p>
          <a:p>
            <a:pPr algn="just">
              <a:lnSpc>
                <a:spcPct val="96000"/>
              </a:lnSpc>
              <a:spcBef>
                <a:spcPts val="900"/>
              </a:spcBef>
            </a:pPr>
            <a:r>
              <a:rPr lang="de-AT" sz="2800" dirty="0" smtClean="0"/>
              <a:t>Market </a:t>
            </a:r>
            <a:r>
              <a:rPr lang="de-AT" sz="2800" dirty="0"/>
              <a:t>estimation by analogy</a:t>
            </a:r>
            <a:endParaRPr lang="de-AT" sz="3600" i="1" dirty="0"/>
          </a:p>
          <a:p>
            <a:r>
              <a:rPr lang="en-GB" sz="2800" dirty="0"/>
              <a:t>Comparative analysis</a:t>
            </a:r>
          </a:p>
          <a:p>
            <a:r>
              <a:rPr lang="en-GB" sz="2800" dirty="0"/>
              <a:t>Cluster analysis</a:t>
            </a:r>
            <a:endParaRPr lang="de-AT" dirty="0"/>
          </a:p>
        </p:txBody>
      </p:sp>
      <p:sp>
        <p:nvSpPr>
          <p:cNvPr id="2" name="Slide Number Placeholder 1"/>
          <p:cNvSpPr>
            <a:spLocks noGrp="1"/>
          </p:cNvSpPr>
          <p:nvPr>
            <p:ph type="sldNum" sz="quarter" idx="12"/>
          </p:nvPr>
        </p:nvSpPr>
        <p:spPr/>
        <p:txBody>
          <a:bodyPr/>
          <a:lstStyle/>
          <a:p>
            <a:r>
              <a:rPr lang="en-US" smtClean="0"/>
              <a:t>6-</a:t>
            </a:r>
            <a:fld id="{DBB7BA14-5082-0249-9068-68AFABD98284}" type="slidenum">
              <a:rPr lang="en-US" smtClean="0"/>
              <a:pPr/>
              <a:t>23</a:t>
            </a:fld>
            <a:endParaRPr lang="en-US" dirty="0"/>
          </a:p>
        </p:txBody>
      </p:sp>
      <p:sp>
        <p:nvSpPr>
          <p:cNvPr id="3" name="Footer Placeholder 2"/>
          <p:cNvSpPr>
            <a:spLocks noGrp="1"/>
          </p:cNvSpPr>
          <p:nvPr>
            <p:ph type="ftr" sz="quarter" idx="11"/>
          </p:nvPr>
        </p:nvSpPr>
        <p:spPr/>
        <p:txBody>
          <a:bodyPr/>
          <a:lstStyle/>
          <a:p>
            <a:r>
              <a:rPr lang="en-US" dirty="0" smtClean="0"/>
              <a:t>Copyright © 2017 Pearson Education, Ltd.</a:t>
            </a: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Step 8:  Interpretation &amp; Presentation</a:t>
            </a:r>
            <a:endParaRPr lang="en-US" dirty="0"/>
          </a:p>
        </p:txBody>
      </p:sp>
      <p:sp>
        <p:nvSpPr>
          <p:cNvPr id="3" name="Content Placeholder 2"/>
          <p:cNvSpPr>
            <a:spLocks noGrp="1"/>
          </p:cNvSpPr>
          <p:nvPr>
            <p:ph idx="1"/>
          </p:nvPr>
        </p:nvSpPr>
        <p:spPr/>
        <p:txBody>
          <a:bodyPr/>
          <a:lstStyle/>
          <a:p>
            <a:r>
              <a:rPr lang="en-US" dirty="0" smtClean="0"/>
              <a:t>The report should clearly link to the problem or opportunity indentified in Step 1</a:t>
            </a:r>
          </a:p>
          <a:p>
            <a:r>
              <a:rPr lang="en-US" dirty="0" smtClean="0"/>
              <a:t>Use language with which managers are comfortable</a:t>
            </a:r>
          </a:p>
          <a:p>
            <a:r>
              <a:rPr lang="en-US" dirty="0" smtClean="0"/>
              <a:t>Simplify complex quantitative analysis</a:t>
            </a:r>
            <a:endParaRPr lang="en-US" dirty="0"/>
          </a:p>
        </p:txBody>
      </p:sp>
      <p:sp>
        <p:nvSpPr>
          <p:cNvPr id="5" name="Slide Number Placeholder 4"/>
          <p:cNvSpPr>
            <a:spLocks noGrp="1"/>
          </p:cNvSpPr>
          <p:nvPr>
            <p:ph type="sldNum" sz="quarter" idx="12"/>
          </p:nvPr>
        </p:nvSpPr>
        <p:spPr/>
        <p:txBody>
          <a:bodyPr/>
          <a:lstStyle/>
          <a:p>
            <a:r>
              <a:rPr lang="en-US" smtClean="0"/>
              <a:t>6-</a:t>
            </a:r>
            <a:fld id="{DBB7BA14-5082-0249-9068-68AFABD98284}" type="slidenum">
              <a:rPr lang="en-US" smtClean="0"/>
              <a:pPr/>
              <a:t>24</a:t>
            </a:fld>
            <a:endParaRPr lang="en-US" dirty="0"/>
          </a:p>
        </p:txBody>
      </p:sp>
      <p:sp>
        <p:nvSpPr>
          <p:cNvPr id="6" name="Footer Placeholder 5"/>
          <p:cNvSpPr>
            <a:spLocks noGrp="1"/>
          </p:cNvSpPr>
          <p:nvPr>
            <p:ph type="ftr" sz="quarter" idx="11"/>
          </p:nvPr>
        </p:nvSpPr>
        <p:spPr/>
        <p:txBody>
          <a:bodyPr/>
          <a:lstStyle/>
          <a:p>
            <a:r>
              <a:rPr lang="en-US" dirty="0" smtClean="0"/>
              <a:t>Copyright © 2017 Pearson Education, Ltd.</a:t>
            </a:r>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1026"/>
          <p:cNvSpPr>
            <a:spLocks noGrp="1" noChangeArrowheads="1"/>
          </p:cNvSpPr>
          <p:nvPr>
            <p:ph type="title"/>
          </p:nvPr>
        </p:nvSpPr>
        <p:spPr/>
        <p:txBody>
          <a:bodyPr>
            <a:normAutofit fontScale="90000"/>
          </a:bodyPr>
          <a:lstStyle/>
          <a:p>
            <a:r>
              <a:rPr lang="en-GB" dirty="0">
                <a:solidFill>
                  <a:schemeClr val="tx1"/>
                </a:solidFill>
              </a:rPr>
              <a:t>Current Issues </a:t>
            </a:r>
            <a:r>
              <a:rPr lang="en-GB" dirty="0" smtClean="0">
                <a:solidFill>
                  <a:schemeClr val="tx1"/>
                </a:solidFill>
              </a:rPr>
              <a:t>in</a:t>
            </a:r>
            <a:br>
              <a:rPr lang="en-GB" dirty="0" smtClean="0">
                <a:solidFill>
                  <a:schemeClr val="tx1"/>
                </a:solidFill>
              </a:rPr>
            </a:br>
            <a:r>
              <a:rPr lang="en-GB" dirty="0" smtClean="0">
                <a:solidFill>
                  <a:schemeClr val="tx1"/>
                </a:solidFill>
              </a:rPr>
              <a:t>Global </a:t>
            </a:r>
            <a:r>
              <a:rPr lang="en-GB" dirty="0">
                <a:solidFill>
                  <a:schemeClr val="tx1"/>
                </a:solidFill>
              </a:rPr>
              <a:t>Marketing Research </a:t>
            </a:r>
            <a:endParaRPr lang="de-AT" dirty="0">
              <a:solidFill>
                <a:schemeClr val="tx1"/>
              </a:solidFill>
              <a:latin typeface="New York" charset="0"/>
            </a:endParaRPr>
          </a:p>
        </p:txBody>
      </p:sp>
      <p:sp>
        <p:nvSpPr>
          <p:cNvPr id="30723" name="Rectangle 1027"/>
          <p:cNvSpPr>
            <a:spLocks noGrp="1" noChangeArrowheads="1"/>
          </p:cNvSpPr>
          <p:nvPr>
            <p:ph idx="1"/>
          </p:nvPr>
        </p:nvSpPr>
        <p:spPr bwMode="auto">
          <a:xfrm>
            <a:off x="914400" y="1828800"/>
            <a:ext cx="7772400" cy="4114800"/>
          </a:xfrm>
          <a:noFill/>
          <a:ln>
            <a:miter lim="800000"/>
            <a:headEnd/>
            <a:tailEnd/>
          </a:ln>
        </p:spPr>
        <p:txBody>
          <a:bodyPr wrap="square" lIns="91440" tIns="45720" rIns="91440" bIns="45720" numCol="1" anchor="t" anchorCtr="0" compatLnSpc="1">
            <a:prstTxWarp prst="textNoShape">
              <a:avLst/>
            </a:prstTxWarp>
          </a:bodyPr>
          <a:lstStyle/>
          <a:p>
            <a:r>
              <a:rPr lang="en-GB" b="1" dirty="0" smtClean="0"/>
              <a:t>Comparability</a:t>
            </a:r>
            <a:r>
              <a:rPr lang="en-GB" dirty="0" smtClean="0"/>
              <a:t> means that research can be used for valid comparisons between countries</a:t>
            </a:r>
          </a:p>
          <a:p>
            <a:r>
              <a:rPr lang="en-GB" b="1" dirty="0" err="1" smtClean="0"/>
              <a:t>Emic</a:t>
            </a:r>
            <a:r>
              <a:rPr lang="en-GB" b="1" dirty="0" smtClean="0"/>
              <a:t> analysis </a:t>
            </a:r>
            <a:r>
              <a:rPr lang="en-GB" dirty="0" smtClean="0"/>
              <a:t>studies a culture from within</a:t>
            </a:r>
          </a:p>
          <a:p>
            <a:r>
              <a:rPr lang="en-GB" b="1" dirty="0" err="1" smtClean="0"/>
              <a:t>Etic</a:t>
            </a:r>
            <a:r>
              <a:rPr lang="en-GB" b="1" dirty="0" smtClean="0"/>
              <a:t> </a:t>
            </a:r>
            <a:r>
              <a:rPr lang="en-GB" b="1" dirty="0" err="1" smtClean="0"/>
              <a:t>analyis</a:t>
            </a:r>
            <a:r>
              <a:rPr lang="en-GB" b="1" dirty="0" smtClean="0"/>
              <a:t> </a:t>
            </a:r>
            <a:r>
              <a:rPr lang="en-GB" dirty="0" smtClean="0"/>
              <a:t>is detached &amp; used in multi-country studies</a:t>
            </a:r>
            <a:endParaRPr lang="en-GB" dirty="0"/>
          </a:p>
        </p:txBody>
      </p:sp>
      <p:sp>
        <p:nvSpPr>
          <p:cNvPr id="2" name="Slide Number Placeholder 1"/>
          <p:cNvSpPr>
            <a:spLocks noGrp="1"/>
          </p:cNvSpPr>
          <p:nvPr>
            <p:ph type="sldNum" sz="quarter" idx="12"/>
          </p:nvPr>
        </p:nvSpPr>
        <p:spPr/>
        <p:txBody>
          <a:bodyPr/>
          <a:lstStyle/>
          <a:p>
            <a:r>
              <a:rPr lang="en-US" smtClean="0"/>
              <a:t>6-</a:t>
            </a:r>
            <a:fld id="{DBB7BA14-5082-0249-9068-68AFABD98284}" type="slidenum">
              <a:rPr lang="en-US" smtClean="0"/>
              <a:pPr/>
              <a:t>25</a:t>
            </a:fld>
            <a:endParaRPr lang="en-US" dirty="0"/>
          </a:p>
        </p:txBody>
      </p:sp>
      <p:sp>
        <p:nvSpPr>
          <p:cNvPr id="3" name="Footer Placeholder 2"/>
          <p:cNvSpPr>
            <a:spLocks noGrp="1"/>
          </p:cNvSpPr>
          <p:nvPr>
            <p:ph type="ftr" sz="quarter" idx="11"/>
          </p:nvPr>
        </p:nvSpPr>
        <p:spPr/>
        <p:txBody>
          <a:bodyPr/>
          <a:lstStyle/>
          <a:p>
            <a:r>
              <a:rPr lang="en-US" dirty="0" smtClean="0"/>
              <a:t>Copyright © 2017 Pearson Education, Ltd.</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838200" y="788670"/>
            <a:ext cx="7467600" cy="1143000"/>
          </a:xfrm>
        </p:spPr>
        <p:txBody>
          <a:bodyPr>
            <a:noAutofit/>
          </a:bodyPr>
          <a:lstStyle/>
          <a:p>
            <a:r>
              <a:rPr lang="en-GB" sz="3200" dirty="0" smtClean="0">
                <a:solidFill>
                  <a:schemeClr val="tx1"/>
                </a:solidFill>
              </a:rPr>
              <a:t>Information Technology, Management Information System &amp; Big Data</a:t>
            </a:r>
            <a:endParaRPr lang="en-GB" sz="3200" dirty="0">
              <a:solidFill>
                <a:schemeClr val="tx1"/>
              </a:solidFill>
              <a:latin typeface="New York" charset="0"/>
            </a:endParaRPr>
          </a:p>
        </p:txBody>
      </p:sp>
      <p:sp>
        <p:nvSpPr>
          <p:cNvPr id="18435" name="Rectangle 3"/>
          <p:cNvSpPr>
            <a:spLocks noGrp="1" noChangeArrowheads="1"/>
          </p:cNvSpPr>
          <p:nvPr>
            <p:ph idx="1"/>
          </p:nvPr>
        </p:nvSpPr>
        <p:spPr bwMode="auto">
          <a:xfrm>
            <a:off x="533400" y="1931670"/>
            <a:ext cx="8077200" cy="4114800"/>
          </a:xfrm>
          <a:noFill/>
          <a:ln>
            <a:miter lim="800000"/>
            <a:headEnd/>
            <a:tailEnd/>
          </a:ln>
        </p:spPr>
        <p:txBody>
          <a:bodyPr wrap="square" lIns="91440" tIns="45720" rIns="91440" bIns="45720" numCol="1" anchor="t" anchorCtr="0" compatLnSpc="1">
            <a:prstTxWarp prst="textNoShape">
              <a:avLst/>
            </a:prstTxWarp>
            <a:normAutofit fontScale="92500" lnSpcReduction="20000"/>
          </a:bodyPr>
          <a:lstStyle/>
          <a:p>
            <a:pPr>
              <a:buFont typeface="Monotype Sorts" charset="2"/>
              <a:buNone/>
            </a:pPr>
            <a:r>
              <a:rPr lang="en-GB" sz="2800" b="1" dirty="0" smtClean="0">
                <a:latin typeface="Times New Roman" charset="0"/>
              </a:rPr>
              <a:t>	</a:t>
            </a:r>
            <a:r>
              <a:rPr lang="en-GB" sz="2800" b="1" dirty="0" smtClean="0"/>
              <a:t>IT:  </a:t>
            </a:r>
            <a:r>
              <a:rPr lang="en-GB" sz="2800" dirty="0" smtClean="0"/>
              <a:t>An organization’s processes for creating, storing, exchanging, using, and managing information.</a:t>
            </a:r>
            <a:endParaRPr lang="en-GB" sz="2800" dirty="0" smtClean="0">
              <a:latin typeface="Times New Roman" charset="0"/>
            </a:endParaRPr>
          </a:p>
          <a:p>
            <a:pPr>
              <a:buFont typeface="Monotype Sorts" charset="2"/>
              <a:buNone/>
            </a:pPr>
            <a:r>
              <a:rPr lang="en-GB" sz="2800" dirty="0">
                <a:latin typeface="Times New Roman" charset="0"/>
              </a:rPr>
              <a:t>	</a:t>
            </a:r>
            <a:r>
              <a:rPr lang="en-GB" sz="2800" b="1" dirty="0" smtClean="0"/>
              <a:t>MIS:  </a:t>
            </a:r>
            <a:r>
              <a:rPr lang="en-GB" sz="2800" dirty="0" smtClean="0"/>
              <a:t>A </a:t>
            </a:r>
            <a:r>
              <a:rPr lang="en-GB" sz="2800" dirty="0"/>
              <a:t>means for gathering, </a:t>
            </a:r>
            <a:r>
              <a:rPr lang="en-GB" sz="2800" dirty="0" smtClean="0"/>
              <a:t>analyzing and </a:t>
            </a:r>
            <a:r>
              <a:rPr lang="en-GB" sz="2800" dirty="0"/>
              <a:t>reporting relevant data to provide managers</a:t>
            </a:r>
            <a:r>
              <a:rPr lang="en-GB" sz="2800" dirty="0" smtClean="0"/>
              <a:t> and </a:t>
            </a:r>
            <a:r>
              <a:rPr lang="en-GB" sz="2800" dirty="0"/>
              <a:t>other decision makers with a continuous flow of information about markets, customers, competitors</a:t>
            </a:r>
            <a:r>
              <a:rPr lang="en-GB" sz="2800" dirty="0" smtClean="0"/>
              <a:t> and </a:t>
            </a:r>
            <a:r>
              <a:rPr lang="en-GB" sz="2800" dirty="0"/>
              <a:t>company operations</a:t>
            </a:r>
            <a:r>
              <a:rPr lang="en-GB" sz="2800" dirty="0" smtClean="0"/>
              <a:t>.</a:t>
            </a:r>
          </a:p>
          <a:p>
            <a:pPr>
              <a:buFont typeface="Monotype Sorts" charset="2"/>
              <a:buNone/>
            </a:pPr>
            <a:r>
              <a:rPr lang="en-GB" sz="2800" dirty="0" smtClean="0"/>
              <a:t>	</a:t>
            </a:r>
            <a:r>
              <a:rPr lang="en-GB" sz="2800" b="1" dirty="0" smtClean="0"/>
              <a:t>Big Data:  </a:t>
            </a:r>
            <a:r>
              <a:rPr lang="en-GB" sz="2800" dirty="0" smtClean="0"/>
              <a:t>Extremely large data sets that can be subjected to computational analysis to reveal patterns and trends.</a:t>
            </a:r>
            <a:endParaRPr lang="en-GB" sz="2800" b="1" dirty="0"/>
          </a:p>
          <a:p>
            <a:pPr>
              <a:buFont typeface="Monotype Sorts" charset="2"/>
              <a:buNone/>
            </a:pPr>
            <a:r>
              <a:rPr lang="en-GB" sz="2800" dirty="0"/>
              <a:t>	</a:t>
            </a:r>
            <a:endParaRPr lang="en-GB" dirty="0"/>
          </a:p>
        </p:txBody>
      </p:sp>
      <p:sp>
        <p:nvSpPr>
          <p:cNvPr id="2" name="Slide Number Placeholder 1"/>
          <p:cNvSpPr>
            <a:spLocks noGrp="1"/>
          </p:cNvSpPr>
          <p:nvPr>
            <p:ph type="sldNum" sz="quarter" idx="12"/>
          </p:nvPr>
        </p:nvSpPr>
        <p:spPr/>
        <p:txBody>
          <a:bodyPr/>
          <a:lstStyle/>
          <a:p>
            <a:r>
              <a:rPr lang="en-US" smtClean="0"/>
              <a:t>6-</a:t>
            </a:r>
            <a:fld id="{DBB7BA14-5082-0249-9068-68AFABD98284}" type="slidenum">
              <a:rPr lang="en-US" smtClean="0"/>
              <a:pPr/>
              <a:t>3</a:t>
            </a:fld>
            <a:endParaRPr lang="en-US" dirty="0"/>
          </a:p>
        </p:txBody>
      </p:sp>
      <p:sp>
        <p:nvSpPr>
          <p:cNvPr id="3" name="Footer Placeholder 2"/>
          <p:cNvSpPr>
            <a:spLocks noGrp="1"/>
          </p:cNvSpPr>
          <p:nvPr>
            <p:ph type="ftr" sz="quarter" idx="11"/>
          </p:nvPr>
        </p:nvSpPr>
        <p:spPr/>
        <p:txBody>
          <a:bodyPr/>
          <a:lstStyle/>
          <a:p>
            <a:r>
              <a:rPr lang="en-US" dirty="0" smtClean="0"/>
              <a:t>Copyright © 2017 Pearson Education, Ltd.</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r>
              <a:rPr lang="en-US" dirty="0" smtClean="0"/>
              <a:t>Business Intelligence Network</a:t>
            </a:r>
            <a:endParaRPr lang="en-US" dirty="0"/>
          </a:p>
        </p:txBody>
      </p:sp>
      <p:sp>
        <p:nvSpPr>
          <p:cNvPr id="22531" name="Rectangle 3"/>
          <p:cNvSpPr>
            <a:spLocks noGrp="1" noChangeArrowheads="1"/>
          </p:cNvSpPr>
          <p:nvPr>
            <p:ph idx="1"/>
          </p:nvPr>
        </p:nvSpPr>
        <p:spPr bwMode="auto">
          <a:xfrm>
            <a:off x="685800" y="1684460"/>
            <a:ext cx="7772400" cy="4114800"/>
          </a:xfrm>
          <a:noFill/>
          <a:ln>
            <a:miter lim="800000"/>
            <a:headEnd/>
            <a:tailEnd/>
          </a:ln>
        </p:spPr>
        <p:txBody>
          <a:bodyPr wrap="square" lIns="91440" tIns="45720" rIns="91440" bIns="45720" numCol="1" anchor="t" anchorCtr="0" compatLnSpc="1">
            <a:prstTxWarp prst="textNoShape">
              <a:avLst/>
            </a:prstTxWarp>
            <a:normAutofit fontScale="92500" lnSpcReduction="20000"/>
          </a:bodyPr>
          <a:lstStyle/>
          <a:p>
            <a:r>
              <a:rPr lang="en-US" dirty="0" smtClean="0"/>
              <a:t>A component of MIS</a:t>
            </a:r>
          </a:p>
          <a:p>
            <a:r>
              <a:rPr lang="en-US" dirty="0" smtClean="0"/>
              <a:t>Major Objective:</a:t>
            </a:r>
          </a:p>
          <a:p>
            <a:pPr>
              <a:buNone/>
            </a:pPr>
            <a:r>
              <a:rPr lang="en-IN" dirty="0" smtClean="0"/>
              <a:t>    To enable interactive access to data, enable manipulation of these data, and to provide managers and analysts with the ability to conduct appropriate analysis. By analyzing historical and current data, situations, and performances, decision makers get valuable insights upon which they can base more informed and better decisions.</a:t>
            </a:r>
            <a:endParaRPr lang="en-US" dirty="0"/>
          </a:p>
        </p:txBody>
      </p:sp>
      <p:sp>
        <p:nvSpPr>
          <p:cNvPr id="2" name="Slide Number Placeholder 1"/>
          <p:cNvSpPr>
            <a:spLocks noGrp="1"/>
          </p:cNvSpPr>
          <p:nvPr>
            <p:ph type="sldNum" sz="quarter" idx="12"/>
          </p:nvPr>
        </p:nvSpPr>
        <p:spPr/>
        <p:txBody>
          <a:bodyPr/>
          <a:lstStyle/>
          <a:p>
            <a:r>
              <a:rPr lang="en-US" smtClean="0"/>
              <a:t>6-</a:t>
            </a:r>
            <a:fld id="{DBB7BA14-5082-0249-9068-68AFABD98284}" type="slidenum">
              <a:rPr lang="en-US" smtClean="0"/>
              <a:pPr/>
              <a:t>4</a:t>
            </a:fld>
            <a:endParaRPr lang="en-US" dirty="0"/>
          </a:p>
        </p:txBody>
      </p:sp>
      <p:sp>
        <p:nvSpPr>
          <p:cNvPr id="3" name="Footer Placeholder 2"/>
          <p:cNvSpPr>
            <a:spLocks noGrp="1"/>
          </p:cNvSpPr>
          <p:nvPr>
            <p:ph type="ftr" sz="quarter" idx="11"/>
          </p:nvPr>
        </p:nvSpPr>
        <p:spPr/>
        <p:txBody>
          <a:bodyPr/>
          <a:lstStyle/>
          <a:p>
            <a:r>
              <a:rPr lang="en-US" dirty="0" smtClean="0"/>
              <a:t>Copyright © 2017 Pearson Education, Ltd.</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IT Infrastructure</a:t>
            </a:r>
            <a:endParaRPr lang="en-US" dirty="0"/>
          </a:p>
        </p:txBody>
      </p:sp>
      <p:sp>
        <p:nvSpPr>
          <p:cNvPr id="3" name="Content Placeholder 2"/>
          <p:cNvSpPr>
            <a:spLocks noGrp="1"/>
          </p:cNvSpPr>
          <p:nvPr>
            <p:ph idx="1"/>
          </p:nvPr>
        </p:nvSpPr>
        <p:spPr/>
        <p:txBody>
          <a:bodyPr/>
          <a:lstStyle/>
          <a:p>
            <a:r>
              <a:rPr lang="en-US" dirty="0" smtClean="0"/>
              <a:t>Intranet:  A private network that allows insiders or outsiders to share information securely and without paper</a:t>
            </a:r>
          </a:p>
          <a:p>
            <a:r>
              <a:rPr lang="en-US" dirty="0" smtClean="0"/>
              <a:t>RTE:  Real Time Enterprises are companies like Google, Amazon, FedEx that leverage big data</a:t>
            </a:r>
          </a:p>
          <a:p>
            <a:r>
              <a:rPr lang="en-US" dirty="0" smtClean="0"/>
              <a:t>EDI:  Electronic Data Interchange systems allow computer systems to speak the same language</a:t>
            </a:r>
            <a:endParaRPr lang="en-US" dirty="0"/>
          </a:p>
        </p:txBody>
      </p:sp>
      <p:sp>
        <p:nvSpPr>
          <p:cNvPr id="5" name="Slide Number Placeholder 4"/>
          <p:cNvSpPr>
            <a:spLocks noGrp="1"/>
          </p:cNvSpPr>
          <p:nvPr>
            <p:ph type="sldNum" sz="quarter" idx="12"/>
          </p:nvPr>
        </p:nvSpPr>
        <p:spPr/>
        <p:txBody>
          <a:bodyPr/>
          <a:lstStyle/>
          <a:p>
            <a:r>
              <a:rPr lang="en-US" smtClean="0"/>
              <a:t>6-</a:t>
            </a:r>
            <a:fld id="{DBB7BA14-5082-0249-9068-68AFABD98284}" type="slidenum">
              <a:rPr lang="en-US" smtClean="0"/>
              <a:pPr/>
              <a:t>5</a:t>
            </a:fld>
            <a:endParaRPr lang="en-US" dirty="0"/>
          </a:p>
        </p:txBody>
      </p:sp>
      <p:sp>
        <p:nvSpPr>
          <p:cNvPr id="6" name="Footer Placeholder 5"/>
          <p:cNvSpPr>
            <a:spLocks noGrp="1"/>
          </p:cNvSpPr>
          <p:nvPr>
            <p:ph type="ftr" sz="quarter" idx="11"/>
          </p:nvPr>
        </p:nvSpPr>
        <p:spPr/>
        <p:txBody>
          <a:bodyPr/>
          <a:lstStyle/>
          <a:p>
            <a:r>
              <a:rPr lang="en-US" dirty="0" smtClean="0"/>
              <a:t>Copyright © 2017 Pearson Education, Ltd.</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IT Infrastructure</a:t>
            </a:r>
            <a:endParaRPr lang="en-US" dirty="0"/>
          </a:p>
        </p:txBody>
      </p:sp>
      <p:sp>
        <p:nvSpPr>
          <p:cNvPr id="3" name="Content Placeholder 2"/>
          <p:cNvSpPr>
            <a:spLocks noGrp="1"/>
          </p:cNvSpPr>
          <p:nvPr>
            <p:ph idx="1"/>
          </p:nvPr>
        </p:nvSpPr>
        <p:spPr/>
        <p:txBody>
          <a:bodyPr/>
          <a:lstStyle/>
          <a:p>
            <a:r>
              <a:rPr lang="en-US" dirty="0" smtClean="0"/>
              <a:t>ECR:  Efficient Consumer Response  is a joint initiative of supply chain members to optimize  the supply chain to benefit customers.</a:t>
            </a:r>
          </a:p>
          <a:p>
            <a:r>
              <a:rPr lang="en-US" dirty="0" smtClean="0"/>
              <a:t>EPOS:  Electronic Point of Sale data read on checkout scanners help firms identify sales patterns &amp; geographical consumer preferences.</a:t>
            </a:r>
          </a:p>
          <a:p>
            <a:endParaRPr lang="en-US" dirty="0" smtClean="0"/>
          </a:p>
        </p:txBody>
      </p:sp>
      <p:sp>
        <p:nvSpPr>
          <p:cNvPr id="5" name="Slide Number Placeholder 4"/>
          <p:cNvSpPr>
            <a:spLocks noGrp="1"/>
          </p:cNvSpPr>
          <p:nvPr>
            <p:ph type="sldNum" sz="quarter" idx="12"/>
          </p:nvPr>
        </p:nvSpPr>
        <p:spPr/>
        <p:txBody>
          <a:bodyPr/>
          <a:lstStyle/>
          <a:p>
            <a:r>
              <a:rPr lang="en-US" smtClean="0"/>
              <a:t>6-</a:t>
            </a:r>
            <a:fld id="{DBB7BA14-5082-0249-9068-68AFABD98284}" type="slidenum">
              <a:rPr lang="en-US" smtClean="0"/>
              <a:pPr/>
              <a:t>6</a:t>
            </a:fld>
            <a:endParaRPr lang="en-US" dirty="0"/>
          </a:p>
        </p:txBody>
      </p:sp>
      <p:sp>
        <p:nvSpPr>
          <p:cNvPr id="6" name="Footer Placeholder 5"/>
          <p:cNvSpPr>
            <a:spLocks noGrp="1"/>
          </p:cNvSpPr>
          <p:nvPr>
            <p:ph type="ftr" sz="quarter" idx="11"/>
          </p:nvPr>
        </p:nvSpPr>
        <p:spPr/>
        <p:txBody>
          <a:bodyPr/>
          <a:lstStyle/>
          <a:p>
            <a:r>
              <a:rPr lang="en-US" dirty="0" smtClean="0"/>
              <a:t>Copyright © 2017 Pearson Education, Ltd.</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IT Infrastructure</a:t>
            </a:r>
            <a:endParaRPr lang="en-US" dirty="0"/>
          </a:p>
        </p:txBody>
      </p:sp>
      <p:sp>
        <p:nvSpPr>
          <p:cNvPr id="3" name="Content Placeholder 2"/>
          <p:cNvSpPr>
            <a:spLocks noGrp="1"/>
          </p:cNvSpPr>
          <p:nvPr>
            <p:ph idx="1"/>
          </p:nvPr>
        </p:nvSpPr>
        <p:spPr/>
        <p:txBody>
          <a:bodyPr>
            <a:normAutofit lnSpcReduction="10000"/>
          </a:bodyPr>
          <a:lstStyle/>
          <a:p>
            <a:r>
              <a:rPr lang="en-US" dirty="0" smtClean="0"/>
              <a:t>CRM:  Customer Relationship Management is a philosophy that values two-way communication between the company &amp; the customer.</a:t>
            </a:r>
          </a:p>
          <a:p>
            <a:pPr lvl="1"/>
            <a:r>
              <a:rPr lang="en-US" dirty="0" smtClean="0"/>
              <a:t>Touchpoints are any point of contact between the two.</a:t>
            </a:r>
          </a:p>
          <a:p>
            <a:pPr lvl="1"/>
            <a:r>
              <a:rPr lang="en-US" dirty="0" smtClean="0"/>
              <a:t>360-degree view of the customer</a:t>
            </a:r>
          </a:p>
          <a:p>
            <a:pPr lvl="1"/>
            <a:r>
              <a:rPr lang="en-US" dirty="0" smtClean="0"/>
              <a:t>SFA:  Sales Force Automation software automates routine sales &amp; marketing functions</a:t>
            </a:r>
          </a:p>
          <a:p>
            <a:pPr lvl="1"/>
            <a:r>
              <a:rPr lang="en-US" dirty="0" smtClean="0"/>
              <a:t>Data warehouses </a:t>
            </a:r>
            <a:endParaRPr lang="en-US" dirty="0"/>
          </a:p>
        </p:txBody>
      </p:sp>
      <p:sp>
        <p:nvSpPr>
          <p:cNvPr id="5" name="Slide Number Placeholder 4"/>
          <p:cNvSpPr>
            <a:spLocks noGrp="1"/>
          </p:cNvSpPr>
          <p:nvPr>
            <p:ph type="sldNum" sz="quarter" idx="12"/>
          </p:nvPr>
        </p:nvSpPr>
        <p:spPr/>
        <p:txBody>
          <a:bodyPr/>
          <a:lstStyle/>
          <a:p>
            <a:r>
              <a:rPr lang="en-US" smtClean="0"/>
              <a:t>6-</a:t>
            </a:r>
            <a:fld id="{DBB7BA14-5082-0249-9068-68AFABD98284}" type="slidenum">
              <a:rPr lang="en-US" smtClean="0"/>
              <a:pPr/>
              <a:t>7</a:t>
            </a:fld>
            <a:endParaRPr lang="en-US" dirty="0"/>
          </a:p>
        </p:txBody>
      </p:sp>
      <p:sp>
        <p:nvSpPr>
          <p:cNvPr id="6" name="Footer Placeholder 5"/>
          <p:cNvSpPr>
            <a:spLocks noGrp="1"/>
          </p:cNvSpPr>
          <p:nvPr>
            <p:ph type="ftr" sz="quarter" idx="11"/>
          </p:nvPr>
        </p:nvSpPr>
        <p:spPr/>
        <p:txBody>
          <a:bodyPr/>
          <a:lstStyle/>
          <a:p>
            <a:r>
              <a:rPr lang="en-US" dirty="0" smtClean="0"/>
              <a:t>Copyright © 2017 Pearson Education, Ltd.</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050"/>
          <p:cNvSpPr>
            <a:spLocks noGrp="1" noChangeArrowheads="1"/>
          </p:cNvSpPr>
          <p:nvPr>
            <p:ph type="title"/>
          </p:nvPr>
        </p:nvSpPr>
        <p:spPr/>
        <p:txBody>
          <a:bodyPr/>
          <a:lstStyle/>
          <a:p>
            <a:r>
              <a:rPr lang="en-US" dirty="0"/>
              <a:t>Sources of Market Information</a:t>
            </a:r>
          </a:p>
        </p:txBody>
      </p:sp>
      <p:sp>
        <p:nvSpPr>
          <p:cNvPr id="24579" name="Rectangle 2051"/>
          <p:cNvSpPr>
            <a:spLocks noGrp="1" noChangeArrowheads="1"/>
          </p:cNvSpPr>
          <p:nvPr>
            <p:ph idx="1"/>
          </p:nvPr>
        </p:nvSpPr>
        <p:spPr bwMode="auto">
          <a:xfrm>
            <a:off x="685800" y="1981200"/>
            <a:ext cx="7772400" cy="4114800"/>
          </a:xfrm>
          <a:noFill/>
          <a:ln>
            <a:miter lim="800000"/>
            <a:headEnd/>
            <a:tailEnd/>
          </a:ln>
        </p:spPr>
        <p:txBody>
          <a:bodyPr wrap="square" lIns="91440" tIns="45720" rIns="91440" bIns="45720" numCol="1" anchor="t" anchorCtr="0" compatLnSpc="1">
            <a:prstTxWarp prst="textNoShape">
              <a:avLst/>
            </a:prstTxWarp>
          </a:bodyPr>
          <a:lstStyle/>
          <a:p>
            <a:r>
              <a:rPr lang="en-US" dirty="0" smtClean="0"/>
              <a:t>Personal Sources</a:t>
            </a:r>
          </a:p>
          <a:p>
            <a:pPr lvl="1"/>
            <a:r>
              <a:rPr lang="en-US" dirty="0" smtClean="0"/>
              <a:t>As </a:t>
            </a:r>
            <a:r>
              <a:rPr lang="en-US" dirty="0"/>
              <a:t>much as</a:t>
            </a:r>
            <a:r>
              <a:rPr lang="en-US" dirty="0" smtClean="0"/>
              <a:t> 2/3</a:t>
            </a:r>
            <a:r>
              <a:rPr lang="en-US" baseline="30000" dirty="0" smtClean="0"/>
              <a:t>rd</a:t>
            </a:r>
            <a:r>
              <a:rPr lang="en-US" dirty="0" smtClean="0"/>
              <a:t> of </a:t>
            </a:r>
            <a:r>
              <a:rPr lang="en-US" dirty="0"/>
              <a:t>corporate </a:t>
            </a:r>
            <a:r>
              <a:rPr lang="en-US" dirty="0" smtClean="0"/>
              <a:t>information</a:t>
            </a:r>
          </a:p>
          <a:p>
            <a:pPr lvl="1"/>
            <a:r>
              <a:rPr lang="en-US" dirty="0"/>
              <a:t>Executives based abroad, company subsidiaries</a:t>
            </a:r>
            <a:r>
              <a:rPr lang="en-US" dirty="0" smtClean="0"/>
              <a:t> and </a:t>
            </a:r>
            <a:r>
              <a:rPr lang="en-US" dirty="0"/>
              <a:t>affiliates</a:t>
            </a:r>
          </a:p>
          <a:p>
            <a:pPr lvl="1"/>
            <a:r>
              <a:rPr lang="en-US" dirty="0"/>
              <a:t>Travel builds </a:t>
            </a:r>
            <a:r>
              <a:rPr lang="en-US" dirty="0" smtClean="0"/>
              <a:t>contacts and </a:t>
            </a:r>
            <a:r>
              <a:rPr lang="en-US" dirty="0"/>
              <a:t>rapport</a:t>
            </a:r>
          </a:p>
          <a:p>
            <a:pPr lvl="1"/>
            <a:r>
              <a:rPr lang="en-US" dirty="0"/>
              <a:t>75% from face-to-face conversations</a:t>
            </a:r>
          </a:p>
        </p:txBody>
      </p:sp>
      <p:sp>
        <p:nvSpPr>
          <p:cNvPr id="2" name="Slide Number Placeholder 1"/>
          <p:cNvSpPr>
            <a:spLocks noGrp="1"/>
          </p:cNvSpPr>
          <p:nvPr>
            <p:ph type="sldNum" sz="quarter" idx="12"/>
          </p:nvPr>
        </p:nvSpPr>
        <p:spPr/>
        <p:txBody>
          <a:bodyPr/>
          <a:lstStyle/>
          <a:p>
            <a:r>
              <a:rPr lang="en-US" smtClean="0"/>
              <a:t>6-</a:t>
            </a:r>
            <a:fld id="{DBB7BA14-5082-0249-9068-68AFABD98284}" type="slidenum">
              <a:rPr lang="en-US" smtClean="0"/>
              <a:pPr/>
              <a:t>8</a:t>
            </a:fld>
            <a:endParaRPr lang="en-US" dirty="0"/>
          </a:p>
        </p:txBody>
      </p:sp>
      <p:sp>
        <p:nvSpPr>
          <p:cNvPr id="3" name="Footer Placeholder 2"/>
          <p:cNvSpPr>
            <a:spLocks noGrp="1"/>
          </p:cNvSpPr>
          <p:nvPr>
            <p:ph type="ftr" sz="quarter" idx="11"/>
          </p:nvPr>
        </p:nvSpPr>
        <p:spPr/>
        <p:txBody>
          <a:bodyPr/>
          <a:lstStyle/>
          <a:p>
            <a:r>
              <a:rPr lang="en-US" dirty="0" smtClean="0"/>
              <a:t>Copyright © 2017 Pearson Education, Ltd.</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Direct Sensory Perception</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Seeing, feeling, hearing, smelling, or tasting firsthand to find out what is going on in a country</a:t>
            </a:r>
          </a:p>
          <a:p>
            <a:pPr>
              <a:buNone/>
            </a:pPr>
            <a:r>
              <a:rPr lang="en-US" dirty="0" smtClean="0"/>
              <a:t>	</a:t>
            </a:r>
          </a:p>
          <a:p>
            <a:pPr>
              <a:buNone/>
            </a:pPr>
            <a:r>
              <a:rPr lang="en-US" dirty="0" smtClean="0"/>
              <a:t>	“I believe it is part of any good marketer’s job to be in touch with their audience and their product.  There’s no substitute for face-to-face, eye-to-eye, hand-to-hand.”</a:t>
            </a:r>
          </a:p>
          <a:p>
            <a:pPr algn="r">
              <a:buNone/>
            </a:pPr>
            <a:r>
              <a:rPr lang="en-US" dirty="0" smtClean="0"/>
              <a:t>Cindy Spodek-Dickey</a:t>
            </a:r>
          </a:p>
          <a:p>
            <a:pPr algn="r">
              <a:buNone/>
            </a:pPr>
            <a:r>
              <a:rPr lang="en-US" dirty="0" smtClean="0"/>
              <a:t>Microsoft Executive</a:t>
            </a:r>
            <a:endParaRPr lang="en-US" dirty="0"/>
          </a:p>
        </p:txBody>
      </p:sp>
      <p:sp>
        <p:nvSpPr>
          <p:cNvPr id="5" name="Slide Number Placeholder 4"/>
          <p:cNvSpPr>
            <a:spLocks noGrp="1"/>
          </p:cNvSpPr>
          <p:nvPr>
            <p:ph type="sldNum" sz="quarter" idx="12"/>
          </p:nvPr>
        </p:nvSpPr>
        <p:spPr/>
        <p:txBody>
          <a:bodyPr/>
          <a:lstStyle/>
          <a:p>
            <a:r>
              <a:rPr lang="en-US" smtClean="0"/>
              <a:t>6-</a:t>
            </a:r>
            <a:fld id="{DBB7BA14-5082-0249-9068-68AFABD98284}" type="slidenum">
              <a:rPr lang="en-US" smtClean="0"/>
              <a:pPr/>
              <a:t>9</a:t>
            </a:fld>
            <a:endParaRPr lang="en-US" dirty="0"/>
          </a:p>
        </p:txBody>
      </p:sp>
      <p:sp>
        <p:nvSpPr>
          <p:cNvPr id="6" name="Footer Placeholder 5"/>
          <p:cNvSpPr>
            <a:spLocks noGrp="1"/>
          </p:cNvSpPr>
          <p:nvPr>
            <p:ph type="ftr" sz="quarter" idx="11"/>
          </p:nvPr>
        </p:nvSpPr>
        <p:spPr/>
        <p:txBody>
          <a:bodyPr/>
          <a:lstStyle/>
          <a:p>
            <a:r>
              <a:rPr lang="en-US" dirty="0" smtClean="0"/>
              <a:t>Copyright © 2017 Pearson Education, Ltd.</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K&amp; G 9e Titl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K&amp;G 9e workaround">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K&amp; G 9e Title Theme</Template>
  <TotalTime>3109</TotalTime>
  <Words>3165</Words>
  <Application>Microsoft Office PowerPoint</Application>
  <PresentationFormat>On-screen Show (4:3)</PresentationFormat>
  <Paragraphs>209</Paragraphs>
  <Slides>25</Slides>
  <Notes>11</Notes>
  <HiddenSlides>0</HiddenSlides>
  <MMClips>0</MMClips>
  <ScaleCrop>false</ScaleCrop>
  <HeadingPairs>
    <vt:vector size="4" baseType="variant">
      <vt:variant>
        <vt:lpstr>Theme</vt:lpstr>
      </vt:variant>
      <vt:variant>
        <vt:i4>2</vt:i4>
      </vt:variant>
      <vt:variant>
        <vt:lpstr>Slide Titles</vt:lpstr>
      </vt:variant>
      <vt:variant>
        <vt:i4>25</vt:i4>
      </vt:variant>
    </vt:vector>
  </HeadingPairs>
  <TitlesOfParts>
    <vt:vector size="27" baseType="lpstr">
      <vt:lpstr>K&amp; G 9e Title Theme</vt:lpstr>
      <vt:lpstr>K&amp;G 9e workaround</vt:lpstr>
      <vt:lpstr>Slide 1</vt:lpstr>
      <vt:lpstr>Learning Objectives</vt:lpstr>
      <vt:lpstr>Information Technology, Management Information System &amp; Big Data</vt:lpstr>
      <vt:lpstr>Business Intelligence Network</vt:lpstr>
      <vt:lpstr>IT Infrastructure</vt:lpstr>
      <vt:lpstr>IT Infrastructure</vt:lpstr>
      <vt:lpstr>IT Infrastructure</vt:lpstr>
      <vt:lpstr>Sources of Market Information</vt:lpstr>
      <vt:lpstr>Direct Sensory Perception</vt:lpstr>
      <vt:lpstr>Formal Marketing Research</vt:lpstr>
      <vt:lpstr>Formal Marketing Research, (cont.)</vt:lpstr>
      <vt:lpstr>Step 1:  Information Requirement</vt:lpstr>
      <vt:lpstr>Step 2:  Problem Definition</vt:lpstr>
      <vt:lpstr>Step 3:  Choose a Unit of Analysis</vt:lpstr>
      <vt:lpstr>Step 4:  Examine Data Availability</vt:lpstr>
      <vt:lpstr>Secondary Data</vt:lpstr>
      <vt:lpstr>Step 5:  Assess Value of Research</vt:lpstr>
      <vt:lpstr>Step 6:  Research Design</vt:lpstr>
      <vt:lpstr>Step 6:  Research Design</vt:lpstr>
      <vt:lpstr>Qualitative Research Use</vt:lpstr>
      <vt:lpstr>Issues in Data Collection</vt:lpstr>
      <vt:lpstr>Research Methodologies</vt:lpstr>
      <vt:lpstr>Data Analysis</vt:lpstr>
      <vt:lpstr>Step 8:  Interpretation &amp; Presentation</vt:lpstr>
      <vt:lpstr>Current Issues in Global Marketing Research </vt:lpstr>
    </vt:vector>
  </TitlesOfParts>
  <Company>unlv</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Global Marketing Management, 8e</dc:title>
  <dc:creator>Tony Henthorne</dc:creator>
  <cp:lastModifiedBy>Binod</cp:lastModifiedBy>
  <cp:revision>31</cp:revision>
  <dcterms:created xsi:type="dcterms:W3CDTF">2013-06-20T22:02:25Z</dcterms:created>
  <dcterms:modified xsi:type="dcterms:W3CDTF">2016-04-06T12:49:32Z</dcterms:modified>
</cp:coreProperties>
</file>