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 id="2147483674" r:id="rId2"/>
  </p:sldMasterIdLst>
  <p:notesMasterIdLst>
    <p:notesMasterId r:id="rId34"/>
  </p:notesMasterIdLst>
  <p:sldIdLst>
    <p:sldId id="296" r:id="rId3"/>
    <p:sldId id="258" r:id="rId4"/>
    <p:sldId id="259" r:id="rId5"/>
    <p:sldId id="260" r:id="rId6"/>
    <p:sldId id="275" r:id="rId7"/>
    <p:sldId id="276" r:id="rId8"/>
    <p:sldId id="278" r:id="rId9"/>
    <p:sldId id="279" r:id="rId10"/>
    <p:sldId id="281" r:id="rId11"/>
    <p:sldId id="280" r:id="rId12"/>
    <p:sldId id="261" r:id="rId13"/>
    <p:sldId id="265" r:id="rId14"/>
    <p:sldId id="282" r:id="rId15"/>
    <p:sldId id="266" r:id="rId16"/>
    <p:sldId id="283" r:id="rId17"/>
    <p:sldId id="284" r:id="rId18"/>
    <p:sldId id="267" r:id="rId19"/>
    <p:sldId id="285" r:id="rId20"/>
    <p:sldId id="268" r:id="rId21"/>
    <p:sldId id="286" r:id="rId22"/>
    <p:sldId id="287" r:id="rId23"/>
    <p:sldId id="288" r:id="rId24"/>
    <p:sldId id="289" r:id="rId25"/>
    <p:sldId id="290" r:id="rId26"/>
    <p:sldId id="291" r:id="rId27"/>
    <p:sldId id="292" r:id="rId28"/>
    <p:sldId id="293" r:id="rId29"/>
    <p:sldId id="270" r:id="rId30"/>
    <p:sldId id="294" r:id="rId31"/>
    <p:sldId id="272" r:id="rId32"/>
    <p:sldId id="273"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1514" autoAdjust="0"/>
  </p:normalViewPr>
  <p:slideViewPr>
    <p:cSldViewPr snapToGrid="0" snapToObjects="1">
      <p:cViewPr varScale="1">
        <p:scale>
          <a:sx n="51" d="100"/>
          <a:sy n="51" d="100"/>
        </p:scale>
        <p:origin x="-1926"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CA5EEF-543D-E44D-829A-7F179CA059B4}" type="datetimeFigureOut">
              <a:rPr lang="en-US" smtClean="0"/>
              <a:pPr/>
              <a:t>4/6/2016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918FA4-8A7D-514E-A6C6-166C5FAAC8E2}" type="slidenum">
              <a:rPr lang="en-US" smtClean="0"/>
              <a:pPr/>
              <a:t>‹#›</a:t>
            </a:fld>
            <a:endParaRPr lang="en-US" dirty="0"/>
          </a:p>
        </p:txBody>
      </p:sp>
    </p:spTree>
    <p:extLst>
      <p:ext uri="{BB962C8B-B14F-4D97-AF65-F5344CB8AC3E}">
        <p14:creationId xmlns="" xmlns:p14="http://schemas.microsoft.com/office/powerpoint/2010/main" val="344118569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918FA4-8A7D-514E-A6C6-166C5FAAC8E2}" type="slidenum">
              <a:rPr lang="en-US" smtClean="0"/>
              <a:pPr/>
              <a:t>1</a:t>
            </a:fld>
            <a:endParaRPr lang="en-US" dirty="0"/>
          </a:p>
        </p:txBody>
      </p:sp>
    </p:spTree>
    <p:extLst>
      <p:ext uri="{BB962C8B-B14F-4D97-AF65-F5344CB8AC3E}">
        <p14:creationId xmlns="" xmlns:p14="http://schemas.microsoft.com/office/powerpoint/2010/main" val="42064598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E51B69BD-56E8-1549-8AE1-C45800965C6D}" type="slidenum">
              <a:rPr lang="en-GB"/>
              <a:pPr/>
              <a:t>14</a:t>
            </a:fld>
            <a:endParaRPr lang="en-GB" dirty="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Behavior segmentation </a:t>
            </a:r>
            <a:r>
              <a:rPr lang="en-US" dirty="0" smtClean="0"/>
              <a:t>focuses on whether or not people buy and use a product, as well as how often, and how much they use or consume. Consumers can be categorized in terms of </a:t>
            </a:r>
            <a:r>
              <a:rPr lang="en-US" b="1" dirty="0" smtClean="0"/>
              <a:t>usage rates: </a:t>
            </a:r>
            <a:r>
              <a:rPr lang="en-US" dirty="0" smtClean="0"/>
              <a:t>for example, heavy, medium, light, and non-user. Consumers can also be segmented according to </a:t>
            </a:r>
            <a:r>
              <a:rPr lang="en-US" b="1" dirty="0" smtClean="0"/>
              <a:t>user status: </a:t>
            </a:r>
            <a:r>
              <a:rPr lang="en-US" dirty="0" smtClean="0"/>
              <a:t>potential users, non-users, ex-users, regulars, first-timers, and users of competitors</a:t>
            </a:r>
            <a:r>
              <a:rPr lang="ja-JP" altLang="en-US" smtClean="0"/>
              <a:t>’</a:t>
            </a:r>
            <a:r>
              <a:rPr lang="en-US" dirty="0" smtClean="0"/>
              <a:t> products.  Nine country markets generate about 80 percent of McDonald’s revenues. This situation presents McDonald’s executives with strategy alternatives: Should the company pursue growth in the handful of countries where it is already well known and popular? Or, should it focus on expansion and growth opportunities in the scores of countries that, as yet, contribute little to revenues and profits?</a:t>
            </a:r>
          </a:p>
          <a:p>
            <a:endParaRPr lang="de-AT" dirty="0"/>
          </a:p>
        </p:txBody>
      </p:sp>
    </p:spTree>
    <p:extLst>
      <p:ext uri="{BB962C8B-B14F-4D97-AF65-F5344CB8AC3E}">
        <p14:creationId xmlns="" xmlns:p14="http://schemas.microsoft.com/office/powerpoint/2010/main" val="19154288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benefit segmentation</a:t>
            </a:r>
            <a:r>
              <a:rPr lang="en-US" sz="1200" kern="1200" dirty="0" smtClean="0">
                <a:solidFill>
                  <a:schemeClr val="tx1"/>
                </a:solidFill>
                <a:latin typeface="+mn-lt"/>
                <a:ea typeface="+mn-ea"/>
                <a:cs typeface="+mn-cs"/>
              </a:rPr>
              <a:t>&lt;/KT&gt; focuses on the numerator of the value equation—the </a:t>
            </a:r>
            <a:r>
              <a:rPr lang="en-US" sz="1200" i="1" kern="1200" dirty="0" smtClean="0">
                <a:solidFill>
                  <a:schemeClr val="tx1"/>
                </a:solidFill>
                <a:latin typeface="+mn-lt"/>
                <a:ea typeface="+mn-ea"/>
                <a:cs typeface="+mn-cs"/>
              </a:rPr>
              <a:t>B</a:t>
            </a:r>
            <a:r>
              <a:rPr lang="en-US" sz="1200" kern="1200" dirty="0" smtClean="0">
                <a:solidFill>
                  <a:schemeClr val="tx1"/>
                </a:solidFill>
                <a:latin typeface="+mn-lt"/>
                <a:ea typeface="+mn-ea"/>
                <a:cs typeface="+mn-cs"/>
              </a:rPr>
              <a:t> in </a:t>
            </a:r>
            <a:r>
              <a:rPr lang="en-US" sz="1200" i="1" kern="1200" dirty="0" smtClean="0">
                <a:solidFill>
                  <a:schemeClr val="tx1"/>
                </a:solidFill>
                <a:latin typeface="+mn-lt"/>
                <a:ea typeface="+mn-ea"/>
                <a:cs typeface="+mn-cs"/>
              </a:rPr>
              <a:t>V</a:t>
            </a:r>
            <a:r>
              <a:rPr lang="en-US" sz="1200" kern="1200" dirty="0" smtClean="0">
                <a:solidFill>
                  <a:schemeClr val="tx1"/>
                </a:solidFill>
                <a:latin typeface="+mn-lt"/>
                <a:ea typeface="+mn-ea"/>
                <a:cs typeface="+mn-cs"/>
              </a:rPr>
              <a:t> = </a:t>
            </a:r>
            <a:r>
              <a:rPr lang="en-US" sz="1200" i="1" kern="1200" dirty="0" smtClean="0">
                <a:solidFill>
                  <a:schemeClr val="tx1"/>
                </a:solidFill>
                <a:latin typeface="+mn-lt"/>
                <a:ea typeface="+mn-ea"/>
                <a:cs typeface="+mn-cs"/>
              </a:rPr>
              <a:t>B</a:t>
            </a:r>
            <a:r>
              <a:rPr lang="en-US" sz="1200" kern="1200" dirty="0" smtClean="0">
                <a:solidFill>
                  <a:schemeClr val="tx1"/>
                </a:solidFill>
                <a:latin typeface="+mn-lt"/>
                <a:ea typeface="+mn-ea"/>
                <a:cs typeface="+mn-cs"/>
              </a:rPr>
              <a:t>/</a:t>
            </a:r>
            <a:r>
              <a:rPr lang="en-US" sz="1200" i="1" kern="1200" dirty="0" smtClean="0">
                <a:solidFill>
                  <a:schemeClr val="tx1"/>
                </a:solidFill>
                <a:latin typeface="+mn-lt"/>
                <a:ea typeface="+mn-ea"/>
                <a:cs typeface="+mn-cs"/>
              </a:rPr>
              <a:t>P</a:t>
            </a:r>
            <a:r>
              <a:rPr lang="en-US" sz="1200" kern="1200" dirty="0" smtClean="0">
                <a:solidFill>
                  <a:schemeClr val="tx1"/>
                </a:solidFill>
                <a:latin typeface="+mn-lt"/>
                <a:ea typeface="+mn-ea"/>
                <a:cs typeface="+mn-cs"/>
              </a:rPr>
              <a:t>. This approach is based on marketers’ superior understanding of the problem a product solves, the benefit it offers, or the issue it addresses, regardless of geography. Food marketers are finding success creating products that can help parents create nutritious family meals with a minimal investment of time. Campbell Soup is making significant inroads into Japan’s $500 million soup market as time-pressed homemakers place a premium on convenience. Marketers of health and beauty aids also use benefit segmentation. Many toothpaste brands are straightforward cavity fighters, and as such they reach a very broad market. However, as consumers become more concerned about whitening, sensitive teeth, gum disease, and other oral care issues, marketers are developing new toothpaste brand extensions suited to the different sets of perceived needs.</a:t>
            </a:r>
          </a:p>
          <a:p>
            <a:endParaRPr lang="en-US" dirty="0"/>
          </a:p>
        </p:txBody>
      </p:sp>
      <p:sp>
        <p:nvSpPr>
          <p:cNvPr id="4" name="Slide Number Placeholder 3"/>
          <p:cNvSpPr>
            <a:spLocks noGrp="1"/>
          </p:cNvSpPr>
          <p:nvPr>
            <p:ph type="sldNum" sz="quarter" idx="10"/>
          </p:nvPr>
        </p:nvSpPr>
        <p:spPr/>
        <p:txBody>
          <a:bodyPr/>
          <a:lstStyle/>
          <a:p>
            <a:fld id="{A5918FA4-8A7D-514E-A6C6-166C5FAAC8E2}" type="slidenum">
              <a:rPr lang="en-US" smtClean="0"/>
              <a:pPr/>
              <a:t>15</a:t>
            </a:fld>
            <a:endParaRPr lang="en-US" dirty="0"/>
          </a:p>
        </p:txBody>
      </p:sp>
    </p:spTree>
    <p:extLst>
      <p:ext uri="{BB962C8B-B14F-4D97-AF65-F5344CB8AC3E}">
        <p14:creationId xmlns="" xmlns:p14="http://schemas.microsoft.com/office/powerpoint/2010/main" val="11496012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5918FA4-8A7D-514E-A6C6-166C5FAAC8E2}" type="slidenum">
              <a:rPr lang="en-US" smtClean="0"/>
              <a:pPr/>
              <a:t>16</a:t>
            </a:fld>
            <a:endParaRPr lang="en-US" dirty="0"/>
          </a:p>
        </p:txBody>
      </p:sp>
    </p:spTree>
    <p:extLst>
      <p:ext uri="{BB962C8B-B14F-4D97-AF65-F5344CB8AC3E}">
        <p14:creationId xmlns="" xmlns:p14="http://schemas.microsoft.com/office/powerpoint/2010/main" val="36054343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B942189B-E1F6-D549-A1BF-81203FDEE5F9}" type="slidenum">
              <a:rPr lang="en-GB"/>
              <a:pPr/>
              <a:t>17</a:t>
            </a:fld>
            <a:endParaRPr lang="en-GB" dirty="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ea typeface="ＭＳ Ｐゴシック" pitchFamily="34" charset="-128"/>
              </a:rPr>
              <a:t>After segmenting the market by one or more of the criteria just discussed, the next step is to assess the attractiveness of the identified segments. This part of the process is especially important when sizing up emerging country markets as potential targets. It is at this stage that global marketers should be mindful of several potential pitfalls associated with the market segmentation process.</a:t>
            </a:r>
          </a:p>
          <a:p>
            <a:endParaRPr lang="de-AT" dirty="0"/>
          </a:p>
        </p:txBody>
      </p:sp>
    </p:spTree>
    <p:extLst>
      <p:ext uri="{BB962C8B-B14F-4D97-AF65-F5344CB8AC3E}">
        <p14:creationId xmlns="" xmlns:p14="http://schemas.microsoft.com/office/powerpoint/2010/main" val="31360680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5918FA4-8A7D-514E-A6C6-166C5FAAC8E2}" type="slidenum">
              <a:rPr lang="en-US" smtClean="0"/>
              <a:pPr/>
              <a:t>18</a:t>
            </a:fld>
            <a:endParaRPr lang="en-US" dirty="0"/>
          </a:p>
        </p:txBody>
      </p:sp>
    </p:spTree>
    <p:extLst>
      <p:ext uri="{BB962C8B-B14F-4D97-AF65-F5344CB8AC3E}">
        <p14:creationId xmlns="" xmlns:p14="http://schemas.microsoft.com/office/powerpoint/2010/main" val="42121483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BB61A6AD-CCF9-3C4E-AF7D-F216D652F490}" type="slidenum">
              <a:rPr lang="en-GB"/>
              <a:pPr/>
              <a:t>19</a:t>
            </a:fld>
            <a:endParaRPr lang="en-GB" dirty="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endParaRPr lang="de-AT"/>
          </a:p>
        </p:txBody>
      </p:sp>
    </p:spTree>
    <p:extLst>
      <p:ext uri="{BB962C8B-B14F-4D97-AF65-F5344CB8AC3E}">
        <p14:creationId xmlns="" xmlns:p14="http://schemas.microsoft.com/office/powerpoint/2010/main" val="13353465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ct val="0"/>
              </a:spcBef>
            </a:pPr>
            <a:r>
              <a:rPr lang="en-US" dirty="0" smtClean="0"/>
              <a:t>India is the world</a:t>
            </a:r>
            <a:r>
              <a:rPr lang="ja-JP" altLang="en-US" smtClean="0"/>
              <a:t>’</a:t>
            </a:r>
            <a:r>
              <a:rPr lang="en-US" dirty="0" smtClean="0"/>
              <a:t>s fastest growing cell phone market. The industry is expanding at a rate of 50 percent annually, with 5 to 6 million new subscribers added every month.  By mid-2008, India had 261 million cell phone users; that number approached 900 million by the end of 2011. </a:t>
            </a:r>
          </a:p>
          <a:p>
            <a:pPr>
              <a:spcBef>
                <a:spcPct val="0"/>
              </a:spcBef>
            </a:pPr>
            <a:r>
              <a:rPr lang="en-US" dirty="0" smtClean="0"/>
              <a:t> </a:t>
            </a:r>
          </a:p>
          <a:p>
            <a:pPr>
              <a:spcBef>
                <a:spcPct val="0"/>
              </a:spcBef>
            </a:pPr>
            <a:r>
              <a:rPr lang="en-US" dirty="0" smtClean="0"/>
              <a:t>1.3 million cars sold annually, 3 million within 10 years, world’s largest car market.</a:t>
            </a:r>
          </a:p>
          <a:p>
            <a:pPr>
              <a:spcBef>
                <a:spcPct val="0"/>
              </a:spcBef>
            </a:pPr>
            <a:r>
              <a:rPr lang="en-US" dirty="0" smtClean="0"/>
              <a:t> </a:t>
            </a:r>
          </a:p>
          <a:p>
            <a:pPr>
              <a:spcBef>
                <a:spcPct val="0"/>
              </a:spcBef>
            </a:pPr>
            <a:r>
              <a:rPr lang="en-US" dirty="0" smtClean="0"/>
              <a:t>75% of India’s population is under age 35, increasing affluent and looking for designer brands.</a:t>
            </a:r>
          </a:p>
          <a:p>
            <a:pPr>
              <a:spcBef>
                <a:spcPct val="0"/>
              </a:spcBef>
            </a:pPr>
            <a:r>
              <a:rPr lang="en-US" dirty="0" smtClean="0"/>
              <a:t> </a:t>
            </a:r>
          </a:p>
          <a:p>
            <a:pPr>
              <a:spcBef>
                <a:spcPct val="0"/>
              </a:spcBef>
            </a:pPr>
            <a:r>
              <a:rPr lang="en-US" dirty="0" smtClean="0"/>
              <a:t>Even so, barriers originating in the political and regulatory environments have shackled private-sector growth. From the perspective of a consumer packaged goods company, for example, low incomes and the absence of a distribution infrastructure offset the fact that 75 percent of India’s population lives in rural areas. The appropriate decision may be to target urban areas only, even though they are home to only 25 percent of the population. Visa’s strategy in China perfectly illustrates this criterion as it relates to demographics: Visa is targeting persons with a monthly salary equivalent to $300 or more. The company estimates that currently 60 million people fit that description; by 2010, the number could include as many as 200 million people.</a:t>
            </a:r>
          </a:p>
          <a:p>
            <a:pPr>
              <a:spcBef>
                <a:spcPct val="0"/>
              </a:spcBef>
            </a:pPr>
            <a:endParaRPr lang="en-US" dirty="0" smtClean="0"/>
          </a:p>
          <a:p>
            <a:endParaRPr lang="en-US" dirty="0"/>
          </a:p>
        </p:txBody>
      </p:sp>
      <p:sp>
        <p:nvSpPr>
          <p:cNvPr id="4" name="Slide Number Placeholder 3"/>
          <p:cNvSpPr>
            <a:spLocks noGrp="1"/>
          </p:cNvSpPr>
          <p:nvPr>
            <p:ph type="sldNum" sz="quarter" idx="10"/>
          </p:nvPr>
        </p:nvSpPr>
        <p:spPr/>
        <p:txBody>
          <a:bodyPr/>
          <a:lstStyle/>
          <a:p>
            <a:fld id="{A5918FA4-8A7D-514E-A6C6-166C5FAAC8E2}" type="slidenum">
              <a:rPr lang="en-US" smtClean="0"/>
              <a:pPr/>
              <a:t>20</a:t>
            </a:fld>
            <a:endParaRPr lang="en-US" dirty="0"/>
          </a:p>
        </p:txBody>
      </p:sp>
    </p:spTree>
    <p:extLst>
      <p:ext uri="{BB962C8B-B14F-4D97-AF65-F5344CB8AC3E}">
        <p14:creationId xmlns="" xmlns:p14="http://schemas.microsoft.com/office/powerpoint/2010/main" val="29353322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ct val="0"/>
              </a:spcBef>
            </a:pPr>
            <a:r>
              <a:rPr lang="en-US" dirty="0" smtClean="0"/>
              <a:t>Over the past several decades, for example, Japanese companies in a variety of industries targeted the U.S. market despite the presence of entrenched domestic market leaders. Some of the newcomers proved to be extremely adept at segmenting and targeting; as a result, they made significant inroads. In the motorcycle industry, for example, Honda first created the market for small-displacement dirt bikes. The company then moved </a:t>
            </a:r>
            <a:r>
              <a:rPr lang="en-US" dirty="0" err="1" smtClean="0"/>
              <a:t>upmarket</a:t>
            </a:r>
            <a:r>
              <a:rPr lang="en-US" dirty="0" smtClean="0"/>
              <a:t> with bigger bikes targeted at casual riders whose psychographic profile was quite different than that of the hardcore Harley-Davidson rider. In document imaging, Canon outflanked Xerox by offering compact desktop copiers and targeting department managers and secretaries. Similar case studies can be found in earth-moving equipment (Komatsu versus Caterpillar), photography (Fuji versus Kodak), and numerous other industries.</a:t>
            </a:r>
          </a:p>
          <a:p>
            <a:pPr>
              <a:spcBef>
                <a:spcPct val="0"/>
              </a:spcBef>
            </a:pPr>
            <a:r>
              <a:rPr lang="en-US" dirty="0" smtClean="0"/>
              <a:t> </a:t>
            </a:r>
          </a:p>
          <a:p>
            <a:pPr>
              <a:spcBef>
                <a:spcPct val="0"/>
              </a:spcBef>
            </a:pPr>
            <a:r>
              <a:rPr lang="en-US" dirty="0" smtClean="0"/>
              <a:t>Germany’s DHL tried to enter the U.S. package-delivery market in 2003; to achieve scale, DHL acquired Airborne Express. However, management underestimated the dominance of the entrenched incumbents FedEx and UPS. DHL finally withdrew from the United States market in 2008 after losses totaled about $10 billion. </a:t>
            </a:r>
          </a:p>
          <a:p>
            <a:endParaRPr lang="en-US" dirty="0"/>
          </a:p>
        </p:txBody>
      </p:sp>
      <p:sp>
        <p:nvSpPr>
          <p:cNvPr id="4" name="Slide Number Placeholder 3"/>
          <p:cNvSpPr>
            <a:spLocks noGrp="1"/>
          </p:cNvSpPr>
          <p:nvPr>
            <p:ph type="sldNum" sz="quarter" idx="10"/>
          </p:nvPr>
        </p:nvSpPr>
        <p:spPr/>
        <p:txBody>
          <a:bodyPr/>
          <a:lstStyle/>
          <a:p>
            <a:fld id="{A5918FA4-8A7D-514E-A6C6-166C5FAAC8E2}" type="slidenum">
              <a:rPr lang="en-US" smtClean="0"/>
              <a:pPr/>
              <a:t>21</a:t>
            </a:fld>
            <a:endParaRPr lang="en-US" dirty="0"/>
          </a:p>
        </p:txBody>
      </p:sp>
    </p:spTree>
    <p:extLst>
      <p:ext uri="{BB962C8B-B14F-4D97-AF65-F5344CB8AC3E}">
        <p14:creationId xmlns="" xmlns:p14="http://schemas.microsoft.com/office/powerpoint/2010/main" val="933790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If a market segment is judged to be large enough, and if strong competitors are either absent or deemed to be vulnerable, then the final consideration is whether a company can and should target that market. The feasibility of targeting a particular segment can be negatively impacted by various factors. For example, significant regulatory hurdles may be present that limit market access. This issue is especially important in China today Other marketing-specific issues can arise; in India, for example, three to five years are required to build an effective distribution system for many consumer products. This fact may serve as a deterrent to foreign companies that might otherwise be attracted by the apparent potential of India’s large population. </a:t>
            </a:r>
          </a:p>
          <a:p>
            <a:endParaRPr lang="en-US" dirty="0"/>
          </a:p>
        </p:txBody>
      </p:sp>
      <p:sp>
        <p:nvSpPr>
          <p:cNvPr id="4" name="Slide Number Placeholder 3"/>
          <p:cNvSpPr>
            <a:spLocks noGrp="1"/>
          </p:cNvSpPr>
          <p:nvPr>
            <p:ph type="sldNum" sz="quarter" idx="10"/>
          </p:nvPr>
        </p:nvSpPr>
        <p:spPr/>
        <p:txBody>
          <a:bodyPr/>
          <a:lstStyle/>
          <a:p>
            <a:fld id="{A5918FA4-8A7D-514E-A6C6-166C5FAAC8E2}" type="slidenum">
              <a:rPr lang="en-US" smtClean="0"/>
              <a:pPr/>
              <a:t>22</a:t>
            </a:fld>
            <a:endParaRPr lang="en-US" dirty="0"/>
          </a:p>
        </p:txBody>
      </p:sp>
    </p:spTree>
    <p:extLst>
      <p:ext uri="{BB962C8B-B14F-4D97-AF65-F5344CB8AC3E}">
        <p14:creationId xmlns="" xmlns:p14="http://schemas.microsoft.com/office/powerpoint/2010/main" val="38088889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a:spcBef>
                <a:spcPct val="0"/>
              </a:spcBef>
            </a:pPr>
            <a:r>
              <a:rPr lang="en-US" dirty="0" smtClean="0"/>
              <a:t>Global marketing expert David Arnold has developed a framework that goes beyond demographic data and considers other, marketing-oriented assessments of market size and growth potential. Instead of a </a:t>
            </a:r>
            <a:r>
              <a:rPr lang="ja-JP" altLang="en-US" smtClean="0"/>
              <a:t>“</a:t>
            </a:r>
            <a:r>
              <a:rPr lang="en-US" dirty="0" smtClean="0"/>
              <a:t>top-down</a:t>
            </a:r>
            <a:r>
              <a:rPr lang="ja-JP" altLang="en-US" smtClean="0"/>
              <a:t>”</a:t>
            </a:r>
            <a:r>
              <a:rPr lang="en-US" dirty="0" smtClean="0"/>
              <a:t> segmentation analysis beginning with, say, income or population data from a particular country, Arnold</a:t>
            </a:r>
            <a:r>
              <a:rPr lang="ja-JP" altLang="en-US" smtClean="0"/>
              <a:t>’</a:t>
            </a:r>
            <a:r>
              <a:rPr lang="en-US" dirty="0" smtClean="0"/>
              <a:t>s framework is based on a </a:t>
            </a:r>
            <a:r>
              <a:rPr lang="ja-JP" altLang="en-US" smtClean="0"/>
              <a:t>“</a:t>
            </a:r>
            <a:r>
              <a:rPr lang="en-US" dirty="0" smtClean="0"/>
              <a:t>bottom-up</a:t>
            </a:r>
            <a:r>
              <a:rPr lang="ja-JP" altLang="en-US" smtClean="0"/>
              <a:t>”</a:t>
            </a:r>
            <a:r>
              <a:rPr lang="en-US" dirty="0" smtClean="0"/>
              <a:t> analysis that begins at the product-market level. After marketing-model drivers and enabling conditions have been identified, the third step is for management to weigh the estimated costs associated with entering and serving the market with potential short- and long-term revenue streams. Does this segment or country market merit entry now? Or, would it be better to wait until, say, specific enabling conditions are established? </a:t>
            </a:r>
          </a:p>
          <a:p>
            <a:pPr>
              <a:spcBef>
                <a:spcPct val="0"/>
              </a:spcBef>
            </a:pPr>
            <a:r>
              <a:rPr lang="en-US" b="1" dirty="0" smtClean="0"/>
              <a:t> </a:t>
            </a:r>
            <a:endParaRPr lang="en-US" dirty="0" smtClean="0"/>
          </a:p>
          <a:p>
            <a:pPr>
              <a:spcBef>
                <a:spcPct val="0"/>
              </a:spcBef>
            </a:pPr>
            <a:r>
              <a:rPr lang="en-US" b="1" dirty="0" smtClean="0"/>
              <a:t>Marketing model drivers</a:t>
            </a:r>
            <a:r>
              <a:rPr lang="en-US" i="1" dirty="0" smtClean="0"/>
              <a:t> </a:t>
            </a:r>
            <a:r>
              <a:rPr lang="en-US" dirty="0" smtClean="0"/>
              <a:t>are key elements or factors required for a business to take root and grow in a particular country market environment. The drivers may differ depending on whether a company serves consumer or industrial markets. Does success hinge on establishing or leveraging a brand name? Or, is distribution or a tech-savvy sales staff the key element? Marketing executives seeking an opportunity must arrive at insights into the true driving force(s) that will affect success for their particular product-market.</a:t>
            </a:r>
          </a:p>
          <a:p>
            <a:pPr>
              <a:spcBef>
                <a:spcPct val="0"/>
              </a:spcBef>
            </a:pPr>
            <a:r>
              <a:rPr lang="en-US" b="1" dirty="0" smtClean="0"/>
              <a:t> </a:t>
            </a:r>
            <a:endParaRPr lang="en-US" dirty="0" smtClean="0"/>
          </a:p>
          <a:p>
            <a:pPr>
              <a:spcBef>
                <a:spcPct val="0"/>
              </a:spcBef>
            </a:pPr>
            <a:r>
              <a:rPr lang="en-US" b="1" dirty="0" smtClean="0"/>
              <a:t>Enabling conditions</a:t>
            </a:r>
            <a:r>
              <a:rPr lang="en-US" dirty="0" smtClean="0"/>
              <a:t> are structural market characteristics whose presence or absence can determine whether the marketing model can succeed. For example, in India, refrigeration is not widely available in shops and market food stalls. This creates challenges for Nestlé and Cadbury Schweppes as they attempt to capitalize on Indians’ increasing appetite for chocolate confections. Although Nestlé’s </a:t>
            </a:r>
            <a:r>
              <a:rPr lang="en-US" dirty="0" err="1" smtClean="0"/>
              <a:t>KitKat</a:t>
            </a:r>
            <a:r>
              <a:rPr lang="en-US" dirty="0" smtClean="0"/>
              <a:t> and Cadbury’s Dairy Milk bars have been reformulated to better withstand heat, the absence or rudimentary nature of refrigeration hampers the companies’ efforts to ensure their products are in saleable condition. </a:t>
            </a:r>
          </a:p>
          <a:p>
            <a:pPr>
              <a:spcBef>
                <a:spcPct val="0"/>
              </a:spcBef>
            </a:pPr>
            <a:endParaRPr lang="en-US" dirty="0" smtClean="0"/>
          </a:p>
          <a:p>
            <a:pPr marL="0" marR="0" indent="0" algn="l" defTabSz="457200" rtl="0" eaLnBrk="1" fontAlgn="base" latinLnBrk="0" hangingPunct="1">
              <a:lnSpc>
                <a:spcPct val="100000"/>
              </a:lnSpc>
              <a:spcBef>
                <a:spcPct val="0"/>
              </a:spcBef>
              <a:spcAft>
                <a:spcPct val="0"/>
              </a:spcAft>
              <a:buClrTx/>
              <a:buSzTx/>
              <a:buFontTx/>
              <a:buNone/>
              <a:tabLst/>
              <a:defRPr/>
            </a:pPr>
            <a:r>
              <a:rPr lang="en-US" sz="1200" kern="1200" dirty="0" smtClean="0">
                <a:solidFill>
                  <a:schemeClr val="tx1"/>
                </a:solidFill>
                <a:latin typeface="+mn-lt"/>
                <a:ea typeface="+mn-ea"/>
                <a:cs typeface="+mn-cs"/>
              </a:rPr>
              <a:t>After marketing model drivers and enabling conditions have been identified, the third step is for management to weigh the estimated costs associated with entering and serving the market with potential short- and long-term revenue streams. Does this segment or country market merit entry now? Or, would it be better to wait until specific enabling conditions are established? The issue of timing is often framed in terms of the quest for </a:t>
            </a:r>
            <a:r>
              <a:rPr lang="en-US" sz="1200" b="1" kern="1200" dirty="0" smtClean="0">
                <a:solidFill>
                  <a:schemeClr val="tx1"/>
                </a:solidFill>
                <a:latin typeface="+mn-lt"/>
                <a:ea typeface="+mn-ea"/>
                <a:cs typeface="+mn-cs"/>
              </a:rPr>
              <a:t>first-mover advantage</a:t>
            </a:r>
            <a:r>
              <a:rPr lang="en-US" sz="1200" kern="1200" dirty="0" smtClean="0">
                <a:solidFill>
                  <a:schemeClr val="tx1"/>
                </a:solidFill>
                <a:latin typeface="+mn-lt"/>
                <a:ea typeface="+mn-ea"/>
                <a:cs typeface="+mn-cs"/>
              </a:rPr>
              <a:t>. The conventional wisdom is that the first company to enter a market has the best chance of becoming the market leader.</a:t>
            </a:r>
          </a:p>
          <a:p>
            <a:pPr>
              <a:spcBef>
                <a:spcPct val="0"/>
              </a:spcBef>
            </a:pPr>
            <a:endParaRPr lang="en-US" dirty="0" smtClean="0"/>
          </a:p>
          <a:p>
            <a:endParaRPr lang="en-US" dirty="0"/>
          </a:p>
        </p:txBody>
      </p:sp>
      <p:sp>
        <p:nvSpPr>
          <p:cNvPr id="4" name="Slide Number Placeholder 3"/>
          <p:cNvSpPr>
            <a:spLocks noGrp="1"/>
          </p:cNvSpPr>
          <p:nvPr>
            <p:ph type="sldNum" sz="quarter" idx="10"/>
          </p:nvPr>
        </p:nvSpPr>
        <p:spPr/>
        <p:txBody>
          <a:bodyPr/>
          <a:lstStyle/>
          <a:p>
            <a:fld id="{A5918FA4-8A7D-514E-A6C6-166C5FAAC8E2}" type="slidenum">
              <a:rPr lang="en-US" smtClean="0"/>
              <a:pPr/>
              <a:t>23</a:t>
            </a:fld>
            <a:endParaRPr lang="en-US" dirty="0"/>
          </a:p>
        </p:txBody>
      </p:sp>
    </p:spTree>
    <p:extLst>
      <p:ext uri="{BB962C8B-B14F-4D97-AF65-F5344CB8AC3E}">
        <p14:creationId xmlns="" xmlns:p14="http://schemas.microsoft.com/office/powerpoint/2010/main" val="35895301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8D7F9BFB-C44B-2C4F-A3CA-0954765C9BB2}" type="slidenum">
              <a:rPr lang="en-GB"/>
              <a:pPr/>
              <a:t>2</a:t>
            </a:fld>
            <a:endParaRPr lang="en-GB" dirty="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endParaRPr lang="de-AT"/>
          </a:p>
        </p:txBody>
      </p:sp>
    </p:spTree>
    <p:extLst>
      <p:ext uri="{BB962C8B-B14F-4D97-AF65-F5344CB8AC3E}">
        <p14:creationId xmlns="" xmlns:p14="http://schemas.microsoft.com/office/powerpoint/2010/main" val="9536430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5918FA4-8A7D-514E-A6C6-166C5FAAC8E2}" type="slidenum">
              <a:rPr lang="en-US" smtClean="0"/>
              <a:pPr/>
              <a:t>24</a:t>
            </a:fld>
            <a:endParaRPr lang="en-US" dirty="0"/>
          </a:p>
        </p:txBody>
      </p:sp>
    </p:spTree>
    <p:extLst>
      <p:ext uri="{BB962C8B-B14F-4D97-AF65-F5344CB8AC3E}">
        <p14:creationId xmlns="" xmlns:p14="http://schemas.microsoft.com/office/powerpoint/2010/main" val="5070307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5918FA4-8A7D-514E-A6C6-166C5FAAC8E2}" type="slidenum">
              <a:rPr lang="en-US" smtClean="0"/>
              <a:pPr/>
              <a:t>25</a:t>
            </a:fld>
            <a:endParaRPr lang="en-US" dirty="0"/>
          </a:p>
        </p:txBody>
      </p:sp>
    </p:spTree>
    <p:extLst>
      <p:ext uri="{BB962C8B-B14F-4D97-AF65-F5344CB8AC3E}">
        <p14:creationId xmlns="" xmlns:p14="http://schemas.microsoft.com/office/powerpoint/2010/main" val="26256166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ct val="0"/>
              </a:spcBef>
            </a:pPr>
            <a:r>
              <a:rPr lang="en-US" dirty="0" smtClean="0"/>
              <a:t>A niche is simply a single segment of the global market. In cosmetics, the House of Lauder, Chanel, and other cosmetics marketers have used this approach successfully to target the upscale, prestige segment of the market.   Germany’s </a:t>
            </a:r>
            <a:r>
              <a:rPr lang="en-US" dirty="0" err="1" smtClean="0"/>
              <a:t>Winterhalter</a:t>
            </a:r>
            <a:r>
              <a:rPr lang="en-US" dirty="0" smtClean="0"/>
              <a:t> makes dishwashers for the restaurant industry only.</a:t>
            </a:r>
          </a:p>
          <a:p>
            <a:pPr>
              <a:spcBef>
                <a:spcPct val="0"/>
              </a:spcBef>
            </a:pPr>
            <a:r>
              <a:rPr lang="en-US" dirty="0" smtClean="0"/>
              <a:t> </a:t>
            </a:r>
          </a:p>
          <a:p>
            <a:pPr>
              <a:spcBef>
                <a:spcPct val="0"/>
              </a:spcBef>
            </a:pPr>
            <a:r>
              <a:rPr lang="en-US" dirty="0" smtClean="0"/>
              <a:t> </a:t>
            </a:r>
            <a:r>
              <a:rPr lang="en-US" dirty="0" err="1" smtClean="0"/>
              <a:t>Danone</a:t>
            </a:r>
            <a:r>
              <a:rPr lang="en-US" baseline="0" dirty="0" smtClean="0"/>
              <a:t> SA, the French foods company, targets consumers in developed </a:t>
            </a:r>
            <a:r>
              <a:rPr lang="en-US" baseline="0" dirty="0" err="1" smtClean="0"/>
              <a:t>countriews</a:t>
            </a:r>
            <a:r>
              <a:rPr lang="en-US" baseline="0" dirty="0" smtClean="0"/>
              <a:t> with premium brands like Evian, </a:t>
            </a:r>
            <a:r>
              <a:rPr lang="en-US" baseline="0" dirty="0" err="1" smtClean="0"/>
              <a:t>Badoit</a:t>
            </a:r>
            <a:r>
              <a:rPr lang="en-US" baseline="0" dirty="0" smtClean="0"/>
              <a:t> mineral waters and </a:t>
            </a:r>
            <a:r>
              <a:rPr lang="en-US" baseline="0" dirty="0" err="1" smtClean="0"/>
              <a:t>Dannon</a:t>
            </a:r>
            <a:r>
              <a:rPr lang="en-US" baseline="0" dirty="0" smtClean="0"/>
              <a:t> and </a:t>
            </a:r>
            <a:r>
              <a:rPr lang="en-US" baseline="0" dirty="0" err="1" smtClean="0"/>
              <a:t>Activia</a:t>
            </a:r>
            <a:r>
              <a:rPr lang="en-US" baseline="0" dirty="0" smtClean="0"/>
              <a:t> </a:t>
            </a:r>
            <a:r>
              <a:rPr lang="en-US" baseline="0" dirty="0" err="1" smtClean="0"/>
              <a:t>yougurts</a:t>
            </a:r>
            <a:r>
              <a:rPr lang="en-US" baseline="0" dirty="0" smtClean="0"/>
              <a:t>.</a:t>
            </a:r>
          </a:p>
          <a:p>
            <a:pPr>
              <a:spcBef>
                <a:spcPct val="0"/>
              </a:spcBef>
            </a:pPr>
            <a:endParaRPr lang="en-US" dirty="0" smtClean="0"/>
          </a:p>
          <a:p>
            <a:pPr>
              <a:spcBef>
                <a:spcPct val="0"/>
              </a:spcBef>
            </a:pPr>
            <a:r>
              <a:rPr lang="en-US" dirty="0" smtClean="0"/>
              <a:t>In the cosmetics industry, Unilever NV and </a:t>
            </a:r>
            <a:r>
              <a:rPr lang="en-US" dirty="0" err="1" smtClean="0"/>
              <a:t>Cosmair</a:t>
            </a:r>
            <a:r>
              <a:rPr lang="en-US" dirty="0" smtClean="0"/>
              <a:t> Inc. pursue differentiated global marketing strategies by targeting both ends of the perfume market. Unilever targets the luxury market with Calvin Klein and Elizabeth Taylor’s Passion; Wind Song and Brut are its mass-market brands. </a:t>
            </a:r>
            <a:r>
              <a:rPr lang="en-US" dirty="0" err="1" smtClean="0"/>
              <a:t>Cosmair</a:t>
            </a:r>
            <a:r>
              <a:rPr lang="en-US" dirty="0" smtClean="0"/>
              <a:t> sells </a:t>
            </a:r>
            <a:r>
              <a:rPr lang="en-US" dirty="0" err="1" smtClean="0"/>
              <a:t>Tresnor</a:t>
            </a:r>
            <a:r>
              <a:rPr lang="en-US" dirty="0" smtClean="0"/>
              <a:t> and Giorgio Armani </a:t>
            </a:r>
            <a:r>
              <a:rPr lang="en-US" dirty="0" err="1" smtClean="0"/>
              <a:t>Gio</a:t>
            </a:r>
            <a:r>
              <a:rPr lang="en-US" dirty="0" smtClean="0"/>
              <a:t> to the upper end of the market and Gloria Vanderbilt to the lower end. Mass marketer Procter &amp; Gamble, known for its Old Spice and Incognito brands, also embarked upon this strategy with its 1991 acquisition of Revlon’s </a:t>
            </a:r>
            <a:r>
              <a:rPr lang="en-US" dirty="0" err="1" smtClean="0"/>
              <a:t>EuroCos</a:t>
            </a:r>
            <a:r>
              <a:rPr lang="en-US" dirty="0" smtClean="0"/>
              <a:t>, marketer of Hugo Boss for men and Laura </a:t>
            </a:r>
            <a:r>
              <a:rPr lang="en-US" dirty="0" err="1" smtClean="0"/>
              <a:t>Biagiotti’s</a:t>
            </a:r>
            <a:r>
              <a:rPr lang="en-US" dirty="0" smtClean="0"/>
              <a:t> Roma perfume. In the mid-1990s, P&amp;G launched a new prestige fragrance, </a:t>
            </a:r>
            <a:r>
              <a:rPr lang="en-US" dirty="0" err="1" smtClean="0"/>
              <a:t>Venezia</a:t>
            </a:r>
            <a:r>
              <a:rPr lang="en-US" dirty="0" smtClean="0"/>
              <a:t>, in the United States and several European countries. Conversely, in 1997 Estee Lauder acquired </a:t>
            </a:r>
            <a:r>
              <a:rPr lang="en-US" dirty="0" err="1" smtClean="0"/>
              <a:t>Sassaby</a:t>
            </a:r>
            <a:r>
              <a:rPr lang="en-US" dirty="0" smtClean="0"/>
              <a:t> Inc., owner of the mass-market Jane brand. The move marked the first move by Lauder outside the prestige segment.</a:t>
            </a:r>
          </a:p>
          <a:p>
            <a:endParaRPr lang="en-US" dirty="0"/>
          </a:p>
        </p:txBody>
      </p:sp>
      <p:sp>
        <p:nvSpPr>
          <p:cNvPr id="4" name="Slide Number Placeholder 3"/>
          <p:cNvSpPr>
            <a:spLocks noGrp="1"/>
          </p:cNvSpPr>
          <p:nvPr>
            <p:ph type="sldNum" sz="quarter" idx="10"/>
          </p:nvPr>
        </p:nvSpPr>
        <p:spPr/>
        <p:txBody>
          <a:bodyPr/>
          <a:lstStyle/>
          <a:p>
            <a:fld id="{A5918FA4-8A7D-514E-A6C6-166C5FAAC8E2}" type="slidenum">
              <a:rPr lang="en-US" smtClean="0"/>
              <a:pPr/>
              <a:t>27</a:t>
            </a:fld>
            <a:endParaRPr lang="en-US" dirty="0"/>
          </a:p>
        </p:txBody>
      </p:sp>
    </p:spTree>
    <p:extLst>
      <p:ext uri="{BB962C8B-B14F-4D97-AF65-F5344CB8AC3E}">
        <p14:creationId xmlns="" xmlns:p14="http://schemas.microsoft.com/office/powerpoint/2010/main" val="36134643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80B84710-FDC5-7242-8CF8-BCA9A64091FF}" type="slidenum">
              <a:rPr lang="en-GB"/>
              <a:pPr/>
              <a:t>28</a:t>
            </a:fld>
            <a:endParaRPr lang="en-GB" dirty="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normAutofit fontScale="92500"/>
          </a:bodyPr>
          <a:lstStyle/>
          <a:p>
            <a:r>
              <a:rPr lang="en-IN" sz="1200" kern="1200" dirty="0" smtClean="0">
                <a:solidFill>
                  <a:schemeClr val="tx1"/>
                </a:solidFill>
                <a:latin typeface="+mn-lt"/>
                <a:ea typeface="+mn-ea"/>
                <a:cs typeface="+mn-cs"/>
              </a:rPr>
              <a:t>The term </a:t>
            </a:r>
            <a:r>
              <a:rPr lang="en-IN" sz="1200" i="1" kern="1200" dirty="0" smtClean="0">
                <a:solidFill>
                  <a:schemeClr val="tx1"/>
                </a:solidFill>
                <a:latin typeface="+mn-lt"/>
                <a:ea typeface="+mn-ea"/>
                <a:cs typeface="+mn-cs"/>
              </a:rPr>
              <a:t>positioning </a:t>
            </a:r>
            <a:r>
              <a:rPr lang="en-IN" sz="1200" kern="1200" dirty="0" smtClean="0">
                <a:solidFill>
                  <a:schemeClr val="tx1"/>
                </a:solidFill>
                <a:latin typeface="+mn-lt"/>
                <a:ea typeface="+mn-ea"/>
                <a:cs typeface="+mn-cs"/>
              </a:rPr>
              <a:t> is attributed to marketing gurus Al </a:t>
            </a:r>
            <a:r>
              <a:rPr lang="en-IN" sz="1200" kern="1200" dirty="0" err="1" smtClean="0">
                <a:solidFill>
                  <a:schemeClr val="tx1"/>
                </a:solidFill>
                <a:latin typeface="+mn-lt"/>
                <a:ea typeface="+mn-ea"/>
                <a:cs typeface="+mn-cs"/>
              </a:rPr>
              <a:t>Ries</a:t>
            </a:r>
            <a:r>
              <a:rPr lang="en-IN" sz="1200" kern="1200" dirty="0" smtClean="0">
                <a:solidFill>
                  <a:schemeClr val="tx1"/>
                </a:solidFill>
                <a:latin typeface="+mn-lt"/>
                <a:ea typeface="+mn-ea"/>
                <a:cs typeface="+mn-cs"/>
              </a:rPr>
              <a:t> and Jack Trout, who first introduced it in a 1969 article published in </a:t>
            </a:r>
            <a:r>
              <a:rPr lang="en-IN" sz="1200" i="1" kern="1200" dirty="0" smtClean="0">
                <a:solidFill>
                  <a:schemeClr val="tx1"/>
                </a:solidFill>
                <a:latin typeface="+mn-lt"/>
                <a:ea typeface="+mn-ea"/>
                <a:cs typeface="+mn-cs"/>
              </a:rPr>
              <a:t>Industrial Marketing</a:t>
            </a:r>
            <a:r>
              <a:rPr lang="en-IN" sz="1200" kern="1200" dirty="0" smtClean="0">
                <a:solidFill>
                  <a:schemeClr val="tx1"/>
                </a:solidFill>
                <a:latin typeface="+mn-lt"/>
                <a:ea typeface="+mn-ea"/>
                <a:cs typeface="+mn-cs"/>
              </a:rPr>
              <a:t> magazine. As noted at the beginning of the chapter, positioning refers to the act of differentiating a brand in customers’ minds in relation to competitors in terms of attributes and benefits that the brand does and does not offer. Put differently, positioning is the process of developing strategies for “staking out turf” or “filling a slot” in the mind of target customers.</a:t>
            </a:r>
          </a:p>
          <a:p>
            <a:endParaRPr lang="en-IN"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Positioning is frequently used in conjunction with the segmentation variables and targeting strategies discussed previously. For example, Unilever and other consumer goods companies often engage in differentiated target marketing, offering a full range of brands within a given product category. Unilever’s various detergent brands include All, Wisk, Surf, and Persil; each is positioned slightly differently. In some instances, extensions of a popular brand can also be positioned in different ways. Colgate’s Total toothpaste is positioned as the brand that addresses a full range of oral health issues, including gum disease. In most parts of the world, Total is available in several formulations, including Total Advanced Clean, Total Clean Mint Paste, and Total Whitening Paste. Effective positioning differentiates each variety from the others.</a:t>
            </a:r>
          </a:p>
          <a:p>
            <a:r>
              <a:rPr lang="en-US" sz="1200" kern="1200" dirty="0" smtClean="0">
                <a:solidFill>
                  <a:schemeClr val="tx1"/>
                </a:solidFill>
                <a:latin typeface="+mn-lt"/>
                <a:ea typeface="+mn-ea"/>
                <a:cs typeface="+mn-cs"/>
              </a:rPr>
              <a:t>In the decades since </a:t>
            </a:r>
            <a:r>
              <a:rPr lang="en-US" sz="1200" kern="1200" dirty="0" err="1" smtClean="0">
                <a:solidFill>
                  <a:schemeClr val="tx1"/>
                </a:solidFill>
                <a:latin typeface="+mn-lt"/>
                <a:ea typeface="+mn-ea"/>
                <a:cs typeface="+mn-cs"/>
              </a:rPr>
              <a:t>Ries</a:t>
            </a:r>
            <a:r>
              <a:rPr lang="en-US" sz="1200" kern="1200" dirty="0" smtClean="0">
                <a:solidFill>
                  <a:schemeClr val="tx1"/>
                </a:solidFill>
                <a:latin typeface="+mn-lt"/>
                <a:ea typeface="+mn-ea"/>
                <a:cs typeface="+mn-cs"/>
              </a:rPr>
              <a:t> and Trout first focused attention on the importance of the concept, marketers have utilized a number of general positioning strategies. These include positioning by attribute or benefit, quality and price, use or user, or competitor. Recent research has identified three additional positioning strategies that are particularly useful in global marketing: global consumer culture positioning, local consumer culture positioning, and foreign consumer culture positioning.</a:t>
            </a:r>
          </a:p>
          <a:p>
            <a:endParaRPr lang="de-AT" dirty="0"/>
          </a:p>
        </p:txBody>
      </p:sp>
    </p:spTree>
    <p:extLst>
      <p:ext uri="{BB962C8B-B14F-4D97-AF65-F5344CB8AC3E}">
        <p14:creationId xmlns="" xmlns:p14="http://schemas.microsoft.com/office/powerpoint/2010/main" val="7663974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2A101403-74A6-144E-8041-8EC2138F8C12}" type="slidenum">
              <a:rPr lang="en-GB"/>
              <a:pPr/>
              <a:t>30</a:t>
            </a:fld>
            <a:endParaRPr lang="en-GB" dirty="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endParaRPr lang="de-AT"/>
          </a:p>
        </p:txBody>
      </p:sp>
    </p:spTree>
    <p:extLst>
      <p:ext uri="{BB962C8B-B14F-4D97-AF65-F5344CB8AC3E}">
        <p14:creationId xmlns="" xmlns:p14="http://schemas.microsoft.com/office/powerpoint/2010/main" val="24819462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A52208A2-98B9-0A46-8B13-50053CCBDDD0}" type="slidenum">
              <a:rPr lang="en-GB"/>
              <a:pPr/>
              <a:t>31</a:t>
            </a:fld>
            <a:endParaRPr lang="en-GB" dirty="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a:spcBef>
                <a:spcPct val="0"/>
              </a:spcBef>
            </a:pPr>
            <a:r>
              <a:rPr lang="en-US" dirty="0" smtClean="0"/>
              <a:t>Global consumer culture positioning:</a:t>
            </a:r>
          </a:p>
          <a:p>
            <a:pPr>
              <a:spcBef>
                <a:spcPct val="0"/>
              </a:spcBef>
            </a:pPr>
            <a:r>
              <a:rPr lang="en-US" dirty="0" smtClean="0"/>
              <a:t> </a:t>
            </a:r>
            <a:r>
              <a:rPr lang="ja-JP" altLang="en-US" smtClean="0"/>
              <a:t>“</a:t>
            </a:r>
            <a:r>
              <a:rPr lang="en-US" dirty="0" smtClean="0"/>
              <a:t>United Colors of Benetton</a:t>
            </a:r>
            <a:r>
              <a:rPr lang="ja-JP" altLang="en-US" smtClean="0"/>
              <a:t>”</a:t>
            </a:r>
            <a:r>
              <a:rPr lang="en-US" dirty="0" smtClean="0"/>
              <a:t> means the unity of humankind.</a:t>
            </a:r>
          </a:p>
          <a:p>
            <a:pPr>
              <a:spcBef>
                <a:spcPct val="0"/>
              </a:spcBef>
            </a:pPr>
            <a:r>
              <a:rPr lang="en-US" dirty="0" smtClean="0"/>
              <a:t>My First Sony:  for kids with discerning parents</a:t>
            </a:r>
          </a:p>
          <a:p>
            <a:pPr>
              <a:spcBef>
                <a:spcPct val="0"/>
              </a:spcBef>
            </a:pPr>
            <a:r>
              <a:rPr lang="en-US" dirty="0" smtClean="0"/>
              <a:t>High-tech: MP3 players, cell phones, luxury cars, financial services, Canon cameras, Adidas.</a:t>
            </a:r>
          </a:p>
          <a:p>
            <a:pPr>
              <a:spcBef>
                <a:spcPct val="0"/>
              </a:spcBef>
            </a:pPr>
            <a:r>
              <a:rPr lang="en-US" dirty="0" smtClean="0"/>
              <a:t>High-touch: Nescafe coffee.</a:t>
            </a:r>
          </a:p>
          <a:p>
            <a:pPr>
              <a:spcBef>
                <a:spcPct val="0"/>
              </a:spcBef>
            </a:pPr>
            <a:endParaRPr lang="en-US" dirty="0" smtClean="0"/>
          </a:p>
          <a:p>
            <a:pPr>
              <a:spcBef>
                <a:spcPct val="0"/>
              </a:spcBef>
            </a:pPr>
            <a:endParaRPr lang="en-US" dirty="0" smtClean="0"/>
          </a:p>
          <a:p>
            <a:pPr>
              <a:spcBef>
                <a:spcPct val="0"/>
              </a:spcBef>
            </a:pPr>
            <a:r>
              <a:rPr lang="en-US" dirty="0" smtClean="0"/>
              <a:t>Foreign CCP: </a:t>
            </a:r>
          </a:p>
          <a:p>
            <a:pPr>
              <a:spcBef>
                <a:spcPct val="0"/>
              </a:spcBef>
            </a:pPr>
            <a:r>
              <a:rPr lang="en-US" dirty="0" smtClean="0"/>
              <a:t> Foster’s beer &amp;</a:t>
            </a:r>
            <a:r>
              <a:rPr lang="en-US" baseline="0" dirty="0" smtClean="0"/>
              <a:t> Australia</a:t>
            </a:r>
          </a:p>
          <a:p>
            <a:pPr>
              <a:spcBef>
                <a:spcPct val="0"/>
              </a:spcBef>
            </a:pPr>
            <a:r>
              <a:rPr lang="en-US" baseline="0" dirty="0" err="1" smtClean="0"/>
              <a:t>Ikea</a:t>
            </a:r>
            <a:r>
              <a:rPr lang="en-US" baseline="0" dirty="0" smtClean="0"/>
              <a:t> &amp; Sweden</a:t>
            </a:r>
          </a:p>
          <a:p>
            <a:endParaRPr lang="de-AT" dirty="0"/>
          </a:p>
        </p:txBody>
      </p:sp>
    </p:spTree>
    <p:extLst>
      <p:ext uri="{BB962C8B-B14F-4D97-AF65-F5344CB8AC3E}">
        <p14:creationId xmlns="" xmlns:p14="http://schemas.microsoft.com/office/powerpoint/2010/main" val="3376253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1443624B-52D8-9C46-9553-8C8B5AEC02B0}" type="slidenum">
              <a:rPr lang="en-GB"/>
              <a:pPr/>
              <a:t>3</a:t>
            </a:fld>
            <a:endParaRPr lang="en-GB" dirty="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endParaRPr lang="de-AT" dirty="0"/>
          </a:p>
        </p:txBody>
      </p:sp>
    </p:spTree>
    <p:extLst>
      <p:ext uri="{BB962C8B-B14F-4D97-AF65-F5344CB8AC3E}">
        <p14:creationId xmlns="" xmlns:p14="http://schemas.microsoft.com/office/powerpoint/2010/main" val="15668602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6CB30962-7B04-AE47-912A-2581068B8C4F}" type="slidenum">
              <a:rPr lang="en-GB"/>
              <a:pPr/>
              <a:t>4</a:t>
            </a:fld>
            <a:endParaRPr lang="en-GB" dirty="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endParaRPr lang="de-AT"/>
          </a:p>
        </p:txBody>
      </p:sp>
    </p:spTree>
    <p:extLst>
      <p:ext uri="{BB962C8B-B14F-4D97-AF65-F5344CB8AC3E}">
        <p14:creationId xmlns="" xmlns:p14="http://schemas.microsoft.com/office/powerpoint/2010/main" val="31762903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b="1" kern="1200" dirty="0" smtClean="0">
                <a:solidFill>
                  <a:schemeClr val="tx1"/>
                </a:solidFill>
                <a:latin typeface="+mn-lt"/>
                <a:ea typeface="+mn-ea"/>
                <a:cs typeface="+mn-cs"/>
              </a:rPr>
              <a:t>Demographic segmentation</a:t>
            </a:r>
            <a:r>
              <a:rPr lang="en-IN" sz="1200" kern="1200" dirty="0" smtClean="0">
                <a:solidFill>
                  <a:schemeClr val="tx1"/>
                </a:solidFill>
                <a:latin typeface="+mn-lt"/>
                <a:ea typeface="+mn-ea"/>
                <a:cs typeface="+mn-cs"/>
              </a:rPr>
              <a:t> is based on measurable characteristics of populations, such as income, population, age distribution, gender, education, and occupation. A number of global demographic trends—fewer married couples, smaller family size, changing roles of women, higher incomes and living standards, for example—have contributed to the emergence of global market segments. </a:t>
            </a:r>
            <a:endParaRPr lang="en-US" dirty="0"/>
          </a:p>
        </p:txBody>
      </p:sp>
      <p:sp>
        <p:nvSpPr>
          <p:cNvPr id="4" name="Slide Number Placeholder 3"/>
          <p:cNvSpPr>
            <a:spLocks noGrp="1"/>
          </p:cNvSpPr>
          <p:nvPr>
            <p:ph type="sldNum" sz="quarter" idx="10"/>
          </p:nvPr>
        </p:nvSpPr>
        <p:spPr/>
        <p:txBody>
          <a:bodyPr/>
          <a:lstStyle/>
          <a:p>
            <a:fld id="{A5918FA4-8A7D-514E-A6C6-166C5FAAC8E2}" type="slidenum">
              <a:rPr lang="en-US" smtClean="0"/>
              <a:pPr/>
              <a:t>6</a:t>
            </a:fld>
            <a:endParaRPr lang="en-US" dirty="0"/>
          </a:p>
        </p:txBody>
      </p:sp>
    </p:spTree>
    <p:extLst>
      <p:ext uri="{BB962C8B-B14F-4D97-AF65-F5344CB8AC3E}">
        <p14:creationId xmlns="" xmlns:p14="http://schemas.microsoft.com/office/powerpoint/2010/main" val="40364961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kern="1200" dirty="0" smtClean="0">
                <a:solidFill>
                  <a:schemeClr val="tx1"/>
                </a:solidFill>
                <a:latin typeface="+mn-lt"/>
                <a:ea typeface="+mn-ea"/>
                <a:cs typeface="+mn-cs"/>
              </a:rPr>
              <a:t>Ideally, gross domestic product (GDP) and other measures of national income converted to U.S. dollars should be calculated on the basis of purchasing power parities (i.e., what the currency will buy in the country of issue) or through direct comparisons of actual prices for a given product. This would provide an actual comparison of the standards of living in the countries of the world. </a:t>
            </a:r>
            <a:endParaRPr lang="en-US" dirty="0"/>
          </a:p>
        </p:txBody>
      </p:sp>
      <p:sp>
        <p:nvSpPr>
          <p:cNvPr id="4" name="Slide Number Placeholder 3"/>
          <p:cNvSpPr>
            <a:spLocks noGrp="1"/>
          </p:cNvSpPr>
          <p:nvPr>
            <p:ph type="sldNum" sz="quarter" idx="10"/>
          </p:nvPr>
        </p:nvSpPr>
        <p:spPr/>
        <p:txBody>
          <a:bodyPr/>
          <a:lstStyle/>
          <a:p>
            <a:fld id="{A5918FA4-8A7D-514E-A6C6-166C5FAAC8E2}" type="slidenum">
              <a:rPr lang="en-US" smtClean="0"/>
              <a:pPr/>
              <a:t>8</a:t>
            </a:fld>
            <a:endParaRPr lang="en-US" dirty="0"/>
          </a:p>
        </p:txBody>
      </p:sp>
    </p:spTree>
    <p:extLst>
      <p:ext uri="{BB962C8B-B14F-4D97-AF65-F5344CB8AC3E}">
        <p14:creationId xmlns="" xmlns:p14="http://schemas.microsoft.com/office/powerpoint/2010/main" val="11889162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918FA4-8A7D-514E-A6C6-166C5FAAC8E2}" type="slidenum">
              <a:rPr lang="en-US" smtClean="0"/>
              <a:pPr/>
              <a:t>9</a:t>
            </a:fld>
            <a:endParaRPr lang="en-US" dirty="0"/>
          </a:p>
        </p:txBody>
      </p:sp>
    </p:spTree>
    <p:extLst>
      <p:ext uri="{BB962C8B-B14F-4D97-AF65-F5344CB8AC3E}">
        <p14:creationId xmlns="" xmlns:p14="http://schemas.microsoft.com/office/powerpoint/2010/main" val="18739674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1B56DBCC-C11B-8B48-BB25-71BE22ED3597}" type="slidenum">
              <a:rPr lang="en-GB"/>
              <a:pPr/>
              <a:t>11</a:t>
            </a:fld>
            <a:endParaRPr lang="en-GB" dirty="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endParaRPr lang="de-AT"/>
          </a:p>
        </p:txBody>
      </p:sp>
    </p:spTree>
    <p:extLst>
      <p:ext uri="{BB962C8B-B14F-4D97-AF65-F5344CB8AC3E}">
        <p14:creationId xmlns="" xmlns:p14="http://schemas.microsoft.com/office/powerpoint/2010/main" val="4453863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F651A8F8-43D5-7B4A-9322-5089DCD4FFD4}" type="slidenum">
              <a:rPr lang="en-GB"/>
              <a:pPr/>
              <a:t>12</a:t>
            </a:fld>
            <a:endParaRPr lang="en-GB" dirty="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endParaRPr lang="de-AT"/>
          </a:p>
        </p:txBody>
      </p:sp>
    </p:spTree>
    <p:extLst>
      <p:ext uri="{BB962C8B-B14F-4D97-AF65-F5344CB8AC3E}">
        <p14:creationId xmlns="" xmlns:p14="http://schemas.microsoft.com/office/powerpoint/2010/main" val="32058330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371600" y="3886200"/>
            <a:ext cx="6400800" cy="1752600"/>
          </a:xfrm>
        </p:spPr>
        <p:txBody>
          <a:bodyPr/>
          <a:lstStyle>
            <a:lvl1pPr marL="0" indent="0" algn="ctr">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z="6700" spc="-150" dirty="0" smtClean="0">
                <a:solidFill>
                  <a:schemeClr val="tx2">
                    <a:lumMod val="75000"/>
                  </a:schemeClr>
                </a:solidFill>
                <a:latin typeface="HP Simplified" pitchFamily="34" charset="0"/>
                <a:cs typeface="BrowalliaUPC" pitchFamily="34" charset="-34"/>
              </a:rPr>
              <a:t>Global Marketing </a:t>
            </a:r>
            <a:r>
              <a:rPr lang="en-US" sz="6000" spc="-150" dirty="0" smtClean="0">
                <a:latin typeface="HP Simplified" pitchFamily="34" charset="0"/>
                <a:cs typeface="BrowalliaUPC" pitchFamily="34" charset="-34"/>
              </a:rPr>
              <a:t/>
            </a:r>
            <a:br>
              <a:rPr lang="en-US" sz="6000" spc="-150" dirty="0" smtClean="0">
                <a:latin typeface="HP Simplified" pitchFamily="34" charset="0"/>
                <a:cs typeface="BrowalliaUPC" pitchFamily="34" charset="-34"/>
              </a:rPr>
            </a:br>
            <a:r>
              <a:rPr lang="en-US" sz="2400" spc="-150" dirty="0" smtClean="0">
                <a:solidFill>
                  <a:srgbClr val="46A1EC"/>
                </a:solidFill>
                <a:latin typeface="HP Simplified" pitchFamily="34" charset="0"/>
                <a:cs typeface="BrowalliaUPC" pitchFamily="34" charset="-34"/>
              </a:rPr>
              <a:t>WARREN  J.  KEEGAN/MARK C. GREEN               </a:t>
            </a:r>
            <a:r>
              <a:rPr lang="en-US" sz="1400" spc="-150" dirty="0" smtClean="0">
                <a:latin typeface="HP Simplified Light" pitchFamily="34" charset="0"/>
                <a:cs typeface="BrowalliaUPC" pitchFamily="34" charset="-34"/>
              </a:rPr>
              <a:t>NINTH EDITION</a:t>
            </a:r>
            <a:endParaRPr lang="en-US" dirty="0"/>
          </a:p>
        </p:txBody>
      </p:sp>
      <p:sp>
        <p:nvSpPr>
          <p:cNvPr id="10" name="TextBox 9"/>
          <p:cNvSpPr txBox="1"/>
          <p:nvPr/>
        </p:nvSpPr>
        <p:spPr>
          <a:xfrm>
            <a:off x="2057400" y="5934670"/>
            <a:ext cx="5029200" cy="923330"/>
          </a:xfrm>
          <a:prstGeom prst="rect">
            <a:avLst/>
          </a:prstGeom>
          <a:noFill/>
        </p:spPr>
        <p:txBody>
          <a:bodyPr wrap="square" rtlCol="0">
            <a:spAutoFit/>
          </a:bodyPr>
          <a:lstStyle/>
          <a:p>
            <a:r>
              <a:rPr lang="en-US" sz="1800" dirty="0" smtClean="0">
                <a:solidFill>
                  <a:schemeClr val="tx2">
                    <a:lumMod val="75000"/>
                  </a:schemeClr>
                </a:solidFill>
                <a:latin typeface="HP Simplified" pitchFamily="34" charset="0"/>
              </a:rPr>
              <a:t>Introduction to Global Marketing</a:t>
            </a:r>
          </a:p>
          <a:p>
            <a:r>
              <a:rPr lang="en-US" dirty="0" smtClean="0">
                <a:solidFill>
                  <a:schemeClr val="tx2">
                    <a:lumMod val="75000"/>
                  </a:schemeClr>
                </a:solidFill>
                <a:latin typeface="HP Simplified" pitchFamily="34" charset="0"/>
              </a:rPr>
              <a:t>Chapter 1</a:t>
            </a:r>
          </a:p>
          <a:p>
            <a:endParaRPr lang="en-US" dirty="0"/>
          </a:p>
        </p:txBody>
      </p:sp>
      <p:sp>
        <p:nvSpPr>
          <p:cNvPr id="5" name="Rectangle 4"/>
          <p:cNvSpPr/>
          <p:nvPr userDrawn="1"/>
        </p:nvSpPr>
        <p:spPr>
          <a:xfrm>
            <a:off x="0" y="0"/>
            <a:ext cx="9144000" cy="3461272"/>
          </a:xfrm>
          <a:prstGeom prst="rect">
            <a:avLst/>
          </a:prstGeom>
          <a:solidFill>
            <a:srgbClr val="40E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smtClean="0"/>
              <a:t>Copyright © 2017 Pearson Education, Ltd.</a:t>
            </a:r>
            <a:endParaRPr lang="en-US" dirty="0"/>
          </a:p>
        </p:txBody>
      </p:sp>
      <p:sp>
        <p:nvSpPr>
          <p:cNvPr id="6" name="Slide Number Placeholder 5"/>
          <p:cNvSpPr>
            <a:spLocks noGrp="1"/>
          </p:cNvSpPr>
          <p:nvPr>
            <p:ph type="sldNum" sz="quarter" idx="12"/>
          </p:nvPr>
        </p:nvSpPr>
        <p:spPr/>
        <p:txBody>
          <a:bodyPr/>
          <a:lstStyle/>
          <a:p>
            <a:fld id="{874900A9-B3BF-3941-850F-7C94DB1977FA}"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smtClean="0"/>
              <a:t>Copyright © 2017 Pearson Education, Ltd.</a:t>
            </a:r>
            <a:endParaRPr lang="en-US" dirty="0"/>
          </a:p>
        </p:txBody>
      </p:sp>
      <p:sp>
        <p:nvSpPr>
          <p:cNvPr id="6" name="Slide Number Placeholder 5"/>
          <p:cNvSpPr>
            <a:spLocks noGrp="1"/>
          </p:cNvSpPr>
          <p:nvPr>
            <p:ph type="sldNum" sz="quarter" idx="12"/>
          </p:nvPr>
        </p:nvSpPr>
        <p:spPr/>
        <p:txBody>
          <a:bodyPr/>
          <a:lstStyle/>
          <a:p>
            <a:fld id="{874900A9-B3BF-3941-850F-7C94DB1977FA}"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dirty="0" smtClean="0"/>
              <a:t>Copyright © 2017 Pearson Education, Ltd.</a:t>
            </a:r>
            <a:endParaRPr lang="en-US" dirty="0"/>
          </a:p>
        </p:txBody>
      </p:sp>
      <p:sp>
        <p:nvSpPr>
          <p:cNvPr id="5" name="Slide Number Placeholder 4"/>
          <p:cNvSpPr>
            <a:spLocks noGrp="1"/>
          </p:cNvSpPr>
          <p:nvPr>
            <p:ph type="sldNum" sz="quarter" idx="12"/>
          </p:nvPr>
        </p:nvSpPr>
        <p:spPr/>
        <p:txBody>
          <a:bodyPr/>
          <a:lstStyle/>
          <a:p>
            <a:r>
              <a:rPr lang="en-US" dirty="0" smtClean="0"/>
              <a:t>7-</a:t>
            </a:r>
            <a:fld id="{874900A9-B3BF-3941-850F-7C94DB1977FA}"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A1B1854-2A96-441B-8E94-8B895DE28521}"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06824"/>
            <a:ext cx="8229600" cy="1143000"/>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smtClean="0"/>
              <a:t>Copyright © 2017 Pearson Education, Ltd.</a:t>
            </a:r>
            <a:endParaRPr lang="en-US" dirty="0"/>
          </a:p>
        </p:txBody>
      </p:sp>
      <p:sp>
        <p:nvSpPr>
          <p:cNvPr id="6" name="Slide Number Placeholder 5"/>
          <p:cNvSpPr>
            <a:spLocks noGrp="1"/>
          </p:cNvSpPr>
          <p:nvPr>
            <p:ph type="sldNum" sz="quarter" idx="12"/>
          </p:nvPr>
        </p:nvSpPr>
        <p:spPr/>
        <p:txBody>
          <a:bodyPr/>
          <a:lstStyle/>
          <a:p>
            <a:r>
              <a:rPr lang="en-US" dirty="0" smtClean="0"/>
              <a:t>7-</a:t>
            </a:r>
            <a:fld id="{874900A9-B3BF-3941-850F-7C94DB1977FA}"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smtClean="0"/>
              <a:t>Copyright © 2017 Pearson Education, Ltd.</a:t>
            </a:r>
            <a:endParaRPr lang="en-US" dirty="0"/>
          </a:p>
        </p:txBody>
      </p:sp>
      <p:sp>
        <p:nvSpPr>
          <p:cNvPr id="6" name="Slide Number Placeholder 5"/>
          <p:cNvSpPr>
            <a:spLocks noGrp="1"/>
          </p:cNvSpPr>
          <p:nvPr>
            <p:ph type="sldNum" sz="quarter" idx="12"/>
          </p:nvPr>
        </p:nvSpPr>
        <p:spPr/>
        <p:txBody>
          <a:bodyPr/>
          <a:lstStyle/>
          <a:p>
            <a:fld id="{874900A9-B3BF-3941-850F-7C94DB1977FA}"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smtClean="0"/>
              <a:t>Copyright © 2017 Pearson Education, Ltd.</a:t>
            </a:r>
            <a:endParaRPr lang="en-US" dirty="0"/>
          </a:p>
        </p:txBody>
      </p:sp>
      <p:sp>
        <p:nvSpPr>
          <p:cNvPr id="7" name="Slide Number Placeholder 6"/>
          <p:cNvSpPr>
            <a:spLocks noGrp="1"/>
          </p:cNvSpPr>
          <p:nvPr>
            <p:ph type="sldNum" sz="quarter" idx="12"/>
          </p:nvPr>
        </p:nvSpPr>
        <p:spPr/>
        <p:txBody>
          <a:bodyPr/>
          <a:lstStyle/>
          <a:p>
            <a:r>
              <a:rPr lang="en-US" dirty="0" smtClean="0"/>
              <a:t>7-</a:t>
            </a:r>
            <a:fld id="{874900A9-B3BF-3941-850F-7C94DB1977FA}"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r>
              <a:rPr lang="en-US" dirty="0" smtClean="0"/>
              <a:t>Copyright © 2017 Pearson Education, Ltd.</a:t>
            </a:r>
            <a:endParaRPr lang="en-US" dirty="0"/>
          </a:p>
        </p:txBody>
      </p:sp>
      <p:sp>
        <p:nvSpPr>
          <p:cNvPr id="9" name="Slide Number Placeholder 8"/>
          <p:cNvSpPr>
            <a:spLocks noGrp="1"/>
          </p:cNvSpPr>
          <p:nvPr>
            <p:ph type="sldNum" sz="quarter" idx="12"/>
          </p:nvPr>
        </p:nvSpPr>
        <p:spPr/>
        <p:txBody>
          <a:bodyPr/>
          <a:lstStyle/>
          <a:p>
            <a:fld id="{874900A9-B3BF-3941-850F-7C94DB1977FA}"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dirty="0" smtClean="0"/>
              <a:t>Copyright © 2017 Pearson Education, Ltd.</a:t>
            </a:r>
            <a:endParaRPr lang="en-US" dirty="0"/>
          </a:p>
        </p:txBody>
      </p:sp>
      <p:sp>
        <p:nvSpPr>
          <p:cNvPr id="5" name="Slide Number Placeholder 4"/>
          <p:cNvSpPr>
            <a:spLocks noGrp="1"/>
          </p:cNvSpPr>
          <p:nvPr>
            <p:ph type="sldNum" sz="quarter" idx="12"/>
          </p:nvPr>
        </p:nvSpPr>
        <p:spPr/>
        <p:txBody>
          <a:bodyPr/>
          <a:lstStyle/>
          <a:p>
            <a:r>
              <a:rPr lang="en-US" dirty="0" smtClean="0"/>
              <a:t>7-</a:t>
            </a:r>
            <a:fld id="{874900A9-B3BF-3941-850F-7C94DB1977FA}"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r>
              <a:rPr lang="en-US" dirty="0" smtClean="0"/>
              <a:t>Copyright © 2017 Pearson Education, Ltd.</a:t>
            </a:r>
            <a:endParaRPr lang="en-US" dirty="0"/>
          </a:p>
        </p:txBody>
      </p:sp>
      <p:sp>
        <p:nvSpPr>
          <p:cNvPr id="4" name="Slide Number Placeholder 3"/>
          <p:cNvSpPr>
            <a:spLocks noGrp="1"/>
          </p:cNvSpPr>
          <p:nvPr>
            <p:ph type="sldNum" sz="quarter" idx="12"/>
          </p:nvPr>
        </p:nvSpPr>
        <p:spPr/>
        <p:txBody>
          <a:bodyPr/>
          <a:lstStyle/>
          <a:p>
            <a:r>
              <a:rPr lang="en-US" dirty="0" smtClean="0"/>
              <a:t>7-</a:t>
            </a:r>
            <a:fld id="{874900A9-B3BF-3941-850F-7C94DB1977FA}"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smtClean="0"/>
              <a:t>Copyright © 2017 Pearson Education, Ltd.</a:t>
            </a:r>
            <a:endParaRPr lang="en-US" dirty="0"/>
          </a:p>
        </p:txBody>
      </p:sp>
      <p:sp>
        <p:nvSpPr>
          <p:cNvPr id="7" name="Slide Number Placeholder 6"/>
          <p:cNvSpPr>
            <a:spLocks noGrp="1"/>
          </p:cNvSpPr>
          <p:nvPr>
            <p:ph type="sldNum" sz="quarter" idx="12"/>
          </p:nvPr>
        </p:nvSpPr>
        <p:spPr/>
        <p:txBody>
          <a:bodyPr/>
          <a:lstStyle/>
          <a:p>
            <a:fld id="{874900A9-B3BF-3941-850F-7C94DB1977FA}"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smtClean="0"/>
              <a:t>Copyright © 2017 Pearson Education, Ltd.</a:t>
            </a:r>
            <a:endParaRPr lang="en-US" dirty="0"/>
          </a:p>
        </p:txBody>
      </p:sp>
      <p:sp>
        <p:nvSpPr>
          <p:cNvPr id="7" name="Slide Number Placeholder 6"/>
          <p:cNvSpPr>
            <a:spLocks noGrp="1"/>
          </p:cNvSpPr>
          <p:nvPr>
            <p:ph type="sldNum" sz="quarter" idx="12"/>
          </p:nvPr>
        </p:nvSpPr>
        <p:spPr/>
        <p:txBody>
          <a:bodyPr/>
          <a:lstStyle/>
          <a:p>
            <a:fld id="{874900A9-B3BF-3941-850F-7C94DB1977FA}"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09600"/>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Copyright © 2017 Pearson Education, Ltd.</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smtClean="0"/>
              <a:t>7-</a:t>
            </a:r>
            <a:fld id="{874900A9-B3BF-3941-850F-7C94DB1977FA}" type="slidenum">
              <a:rPr lang="en-US" smtClean="0"/>
              <a:pPr/>
              <a:t>‹#›</a:t>
            </a:fld>
            <a:endParaRPr lang="en-US" dirty="0"/>
          </a:p>
        </p:txBody>
      </p:sp>
      <p:sp>
        <p:nvSpPr>
          <p:cNvPr id="9" name="Rectangle 8"/>
          <p:cNvSpPr/>
          <p:nvPr userDrawn="1"/>
        </p:nvSpPr>
        <p:spPr>
          <a:xfrm>
            <a:off x="0" y="0"/>
            <a:ext cx="9144000" cy="685800"/>
          </a:xfrm>
          <a:prstGeom prst="rect">
            <a:avLst/>
          </a:prstGeom>
          <a:solidFill>
            <a:srgbClr val="40E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09600"/>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r>
              <a:rPr lang="en-US" dirty="0" smtClean="0"/>
              <a:t>7-</a:t>
            </a:r>
            <a:fld id="{41012576-23D8-4433-B933-02B995FE7BA0}" type="slidenum">
              <a:rPr lang="en-US" smtClean="0"/>
              <a:pPr>
                <a:defRPr/>
              </a:pPr>
              <a:t>‹#›</a:t>
            </a:fld>
            <a:endParaRPr lang="en-US" dirty="0"/>
          </a:p>
        </p:txBody>
      </p:sp>
      <p:sp>
        <p:nvSpPr>
          <p:cNvPr id="9" name="Subtitle 2"/>
          <p:cNvSpPr txBox="1">
            <a:spLocks/>
          </p:cNvSpPr>
          <p:nvPr/>
        </p:nvSpPr>
        <p:spPr>
          <a:xfrm>
            <a:off x="1129553" y="3657600"/>
            <a:ext cx="6642847" cy="1752600"/>
          </a:xfrm>
          <a:prstGeom prst="rect">
            <a:avLst/>
          </a:prstGeom>
        </p:spPr>
        <p:txBody>
          <a:bodyPr/>
          <a:lstStyle>
            <a:lvl1pPr marL="0" indent="0" algn="ctr"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6700" spc="-150" dirty="0" smtClean="0">
                <a:solidFill>
                  <a:schemeClr val="tx2">
                    <a:lumMod val="75000"/>
                  </a:schemeClr>
                </a:solidFill>
                <a:latin typeface="HP Simplified" pitchFamily="34" charset="0"/>
                <a:cs typeface="BrowalliaUPC" pitchFamily="34" charset="-34"/>
              </a:rPr>
              <a:t>Global Marketing </a:t>
            </a:r>
            <a:r>
              <a:rPr lang="en-US" sz="6000" spc="-150" dirty="0" smtClean="0">
                <a:latin typeface="HP Simplified" pitchFamily="34" charset="0"/>
                <a:cs typeface="BrowalliaUPC" pitchFamily="34" charset="-34"/>
              </a:rPr>
              <a:t/>
            </a:r>
            <a:br>
              <a:rPr lang="en-US" sz="6000" spc="-150" dirty="0" smtClean="0">
                <a:latin typeface="HP Simplified" pitchFamily="34" charset="0"/>
                <a:cs typeface="BrowalliaUPC" pitchFamily="34" charset="-34"/>
              </a:rPr>
            </a:br>
            <a:r>
              <a:rPr lang="en-US" sz="2400" spc="-150" dirty="0" smtClean="0">
                <a:solidFill>
                  <a:srgbClr val="46A1EC"/>
                </a:solidFill>
                <a:latin typeface="HP Simplified" pitchFamily="34" charset="0"/>
                <a:cs typeface="BrowalliaUPC" pitchFamily="34" charset="-34"/>
              </a:rPr>
              <a:t>WARREN  J.  KEEGAN</a:t>
            </a:r>
            <a:r>
              <a:rPr lang="en-US" sz="2400" spc="-150" baseline="0" dirty="0" smtClean="0">
                <a:solidFill>
                  <a:srgbClr val="46A1EC"/>
                </a:solidFill>
                <a:latin typeface="HP Simplified" pitchFamily="34" charset="0"/>
                <a:cs typeface="BrowalliaUPC" pitchFamily="34" charset="-34"/>
              </a:rPr>
              <a:t>     </a:t>
            </a:r>
            <a:r>
              <a:rPr lang="en-US" sz="2400" spc="-150" dirty="0" smtClean="0">
                <a:solidFill>
                  <a:srgbClr val="46A1EC"/>
                </a:solidFill>
                <a:latin typeface="HP Simplified" pitchFamily="34" charset="0"/>
                <a:cs typeface="BrowalliaUPC" pitchFamily="34" charset="-34"/>
              </a:rPr>
              <a:t>MARK C. GREEN               </a:t>
            </a:r>
            <a:r>
              <a:rPr lang="en-US" sz="1400" spc="-150" dirty="0" smtClean="0">
                <a:latin typeface="HP Simplified Light" pitchFamily="34" charset="0"/>
                <a:cs typeface="BrowalliaUPC" pitchFamily="34" charset="-34"/>
              </a:rPr>
              <a:t>Ninth Edition, Global Edition</a:t>
            </a:r>
            <a:endParaRPr lang="en-US" dirty="0"/>
          </a:p>
        </p:txBody>
      </p:sp>
      <p:sp>
        <p:nvSpPr>
          <p:cNvPr id="7" name="Rectangle 6"/>
          <p:cNvSpPr/>
          <p:nvPr userDrawn="1"/>
        </p:nvSpPr>
        <p:spPr>
          <a:xfrm>
            <a:off x="0" y="0"/>
            <a:ext cx="9144000" cy="3461272"/>
          </a:xfrm>
          <a:prstGeom prst="rect">
            <a:avLst/>
          </a:prstGeom>
          <a:solidFill>
            <a:srgbClr val="40E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3768735434"/>
      </p:ext>
    </p:extLst>
  </p:cSld>
  <p:clrMap bg1="lt1" tx1="dk1" bg2="lt2" tx2="dk2" accent1="accent1" accent2="accent2" accent3="accent3" accent4="accent4" accent5="accent5" accent6="accent6" hlink="hlink" folHlink="folHlink"/>
  <p:sldLayoutIdLst>
    <p:sldLayoutId id="2147483675" r:id="rId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21080" y="5486400"/>
            <a:ext cx="6659880" cy="1231106"/>
          </a:xfrm>
          <a:prstGeom prst="rect">
            <a:avLst/>
          </a:prstGeom>
          <a:noFill/>
        </p:spPr>
        <p:txBody>
          <a:bodyPr wrap="square" rtlCol="0">
            <a:spAutoFit/>
          </a:bodyPr>
          <a:lstStyle/>
          <a:p>
            <a:pPr algn="ctr"/>
            <a:r>
              <a:rPr lang="en-GB" sz="2800" b="1" dirty="0" smtClean="0">
                <a:latin typeface="HP Simplified" panose="020B0604020204020204" pitchFamily="34" charset="0"/>
              </a:rPr>
              <a:t>Segmentation, Targeting, </a:t>
            </a:r>
            <a:r>
              <a:rPr lang="en-GB" sz="2800" b="1" dirty="0">
                <a:latin typeface="HP Simplified" panose="020B0604020204020204" pitchFamily="34" charset="0"/>
              </a:rPr>
              <a:t>and </a:t>
            </a:r>
            <a:r>
              <a:rPr lang="en-GB" sz="2800" b="1" dirty="0" smtClean="0">
                <a:latin typeface="HP Simplified" panose="020B0604020204020204" pitchFamily="34" charset="0"/>
              </a:rPr>
              <a:t>Positioning</a:t>
            </a:r>
          </a:p>
          <a:p>
            <a:pPr algn="ctr"/>
            <a:r>
              <a:rPr lang="en-GB" sz="2800" b="1" dirty="0" smtClean="0">
                <a:solidFill>
                  <a:srgbClr val="00B0F0"/>
                </a:solidFill>
                <a:latin typeface="HP Simplified" panose="020B0604020204020204" pitchFamily="34" charset="0"/>
              </a:rPr>
              <a:t>Chapter 7</a:t>
            </a:r>
            <a:endParaRPr lang="en-GB" sz="2800" dirty="0">
              <a:solidFill>
                <a:srgbClr val="00B0F0"/>
              </a:solidFill>
              <a:latin typeface="HP Simplified" panose="020B0604020204020204" pitchFamily="34" charset="0"/>
            </a:endParaRPr>
          </a:p>
          <a:p>
            <a:endParaRPr lang="en-US" dirty="0"/>
          </a:p>
        </p:txBody>
      </p:sp>
    </p:spTree>
    <p:extLst>
      <p:ext uri="{BB962C8B-B14F-4D97-AF65-F5344CB8AC3E}">
        <p14:creationId xmlns="" xmlns:p14="http://schemas.microsoft.com/office/powerpoint/2010/main" val="13677652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lstStyle/>
          <a:p>
            <a:r>
              <a:rPr lang="en-US" dirty="0" smtClean="0"/>
              <a:t>Gender Segmentation</a:t>
            </a:r>
            <a:endParaRPr lang="en-US" dirty="0"/>
          </a:p>
        </p:txBody>
      </p:sp>
      <p:sp>
        <p:nvSpPr>
          <p:cNvPr id="5" name="Content Placeholder 4"/>
          <p:cNvSpPr>
            <a:spLocks noGrp="1"/>
          </p:cNvSpPr>
          <p:nvPr>
            <p:ph idx="1"/>
          </p:nvPr>
        </p:nvSpPr>
        <p:spPr>
          <a:xfrm>
            <a:off x="457200" y="1600200"/>
            <a:ext cx="7665720" cy="4525963"/>
          </a:xfrm>
        </p:spPr>
        <p:txBody>
          <a:bodyPr>
            <a:normAutofit/>
          </a:bodyPr>
          <a:lstStyle/>
          <a:p>
            <a:r>
              <a:rPr lang="en-US" dirty="0" smtClean="0"/>
              <a:t>Gender segmentation is an obvious choice for some companies</a:t>
            </a:r>
          </a:p>
          <a:p>
            <a:r>
              <a:rPr lang="en-US" dirty="0" smtClean="0"/>
              <a:t>Fashion designers &amp; cosmetic companies focus on women but may also offer men’s products</a:t>
            </a:r>
          </a:p>
          <a:p>
            <a:pPr lvl="1"/>
            <a:r>
              <a:rPr lang="en-US" dirty="0" smtClean="0"/>
              <a:t>Nike is opening shops for women</a:t>
            </a:r>
          </a:p>
          <a:p>
            <a:pPr lvl="1"/>
            <a:r>
              <a:rPr lang="en-US" dirty="0" smtClean="0"/>
              <a:t>Levi Strauss opened Levis for Girls in Paris</a:t>
            </a:r>
            <a:endParaRPr lang="en-US" dirty="0"/>
          </a:p>
        </p:txBody>
      </p:sp>
      <p:sp>
        <p:nvSpPr>
          <p:cNvPr id="3" name="Footer Placeholder 2"/>
          <p:cNvSpPr>
            <a:spLocks noGrp="1"/>
          </p:cNvSpPr>
          <p:nvPr>
            <p:ph type="ftr" sz="quarter" idx="11"/>
          </p:nvPr>
        </p:nvSpPr>
        <p:spPr/>
        <p:txBody>
          <a:bodyPr/>
          <a:lstStyle/>
          <a:p>
            <a:r>
              <a:rPr lang="en-US" dirty="0" smtClean="0"/>
              <a:t>Copyright © 2017 Pearson Education, Ltd.</a:t>
            </a:r>
            <a:endParaRPr lang="en-US" dirty="0"/>
          </a:p>
        </p:txBody>
      </p:sp>
      <p:sp>
        <p:nvSpPr>
          <p:cNvPr id="4" name="Slide Number Placeholder 3"/>
          <p:cNvSpPr>
            <a:spLocks noGrp="1"/>
          </p:cNvSpPr>
          <p:nvPr>
            <p:ph type="sldNum" sz="quarter" idx="12"/>
          </p:nvPr>
        </p:nvSpPr>
        <p:spPr/>
        <p:txBody>
          <a:bodyPr/>
          <a:lstStyle/>
          <a:p>
            <a:r>
              <a:rPr lang="en-US" smtClean="0"/>
              <a:t>7-</a:t>
            </a:r>
            <a:fld id="{874900A9-B3BF-3941-850F-7C94DB1977FA}" type="slidenum">
              <a:rPr lang="en-US" smtClean="0"/>
              <a:pPr/>
              <a:t>10</a:t>
            </a:fld>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965200" y="563880"/>
            <a:ext cx="7340600" cy="1143000"/>
          </a:xfrm>
        </p:spPr>
        <p:txBody>
          <a:bodyPr/>
          <a:lstStyle/>
          <a:p>
            <a:r>
              <a:rPr kumimoji="0" lang="en-GB" dirty="0">
                <a:solidFill>
                  <a:schemeClr val="tx1"/>
                </a:solidFill>
              </a:rPr>
              <a:t>Psychographic Segmentation</a:t>
            </a:r>
            <a:endParaRPr kumimoji="0" lang="de-AT" dirty="0">
              <a:solidFill>
                <a:schemeClr val="tx1"/>
              </a:solidFill>
            </a:endParaRPr>
          </a:p>
        </p:txBody>
      </p:sp>
      <p:sp>
        <p:nvSpPr>
          <p:cNvPr id="25603" name="Rectangle 3"/>
          <p:cNvSpPr>
            <a:spLocks noGrp="1" noChangeArrowheads="1"/>
          </p:cNvSpPr>
          <p:nvPr>
            <p:ph idx="1"/>
          </p:nvPr>
        </p:nvSpPr>
        <p:spPr bwMode="auto">
          <a:xfrm>
            <a:off x="533400" y="1981200"/>
            <a:ext cx="7772400" cy="4114800"/>
          </a:xfrm>
          <a:noFill/>
          <a:ln>
            <a:miter lim="800000"/>
            <a:headEnd/>
            <a:tailEnd/>
          </a:ln>
        </p:spPr>
        <p:txBody>
          <a:bodyPr wrap="square" lIns="91440" tIns="45720" rIns="91440" bIns="45720" numCol="1" anchor="t" anchorCtr="0" compatLnSpc="1">
            <a:prstTxWarp prst="textNoShape">
              <a:avLst/>
            </a:prstTxWarp>
            <a:normAutofit fontScale="85000" lnSpcReduction="10000"/>
          </a:bodyPr>
          <a:lstStyle/>
          <a:p>
            <a:r>
              <a:rPr lang="de-AT" dirty="0"/>
              <a:t>B</a:t>
            </a:r>
            <a:r>
              <a:rPr lang="de-AT" dirty="0" smtClean="0"/>
              <a:t>ased </a:t>
            </a:r>
            <a:r>
              <a:rPr lang="de-AT" dirty="0"/>
              <a:t>on attitudes, values and lifestyle</a:t>
            </a:r>
            <a:endParaRPr lang="de-AT" dirty="0" smtClean="0"/>
          </a:p>
          <a:p>
            <a:r>
              <a:rPr lang="en-GB" dirty="0" smtClean="0"/>
              <a:t>L</a:t>
            </a:r>
            <a:r>
              <a:rPr kumimoji="0" lang="en-GB" dirty="0" smtClean="0"/>
              <a:t>ifestyle surveys</a:t>
            </a:r>
            <a:endParaRPr kumimoji="0" lang="en-GB" dirty="0"/>
          </a:p>
          <a:p>
            <a:pPr lvl="1"/>
            <a:r>
              <a:rPr kumimoji="0" lang="en-GB" dirty="0" smtClean="0"/>
              <a:t>SRI International’s  </a:t>
            </a:r>
            <a:r>
              <a:rPr kumimoji="0" lang="en-GB" dirty="0"/>
              <a:t>Values and Life </a:t>
            </a:r>
            <a:r>
              <a:rPr kumimoji="0" lang="en-GB" dirty="0" smtClean="0"/>
              <a:t>Styles, VALS &amp; VALS 2</a:t>
            </a:r>
          </a:p>
          <a:p>
            <a:r>
              <a:rPr lang="en-US" dirty="0" smtClean="0"/>
              <a:t>Porsche example</a:t>
            </a:r>
          </a:p>
          <a:p>
            <a:pPr lvl="1"/>
            <a:r>
              <a:rPr lang="en-US" dirty="0" smtClean="0"/>
              <a:t>Top Guns (27%): Ambition, power, control </a:t>
            </a:r>
          </a:p>
          <a:p>
            <a:pPr lvl="1"/>
            <a:r>
              <a:rPr lang="en-US" dirty="0" smtClean="0"/>
              <a:t>Elitists (24%): Old money, car is just a car</a:t>
            </a:r>
          </a:p>
          <a:p>
            <a:pPr lvl="1"/>
            <a:r>
              <a:rPr lang="en-US" dirty="0" smtClean="0"/>
              <a:t>Proud Patrons (23%): Car is reward for hard work</a:t>
            </a:r>
          </a:p>
          <a:p>
            <a:pPr lvl="1"/>
            <a:r>
              <a:rPr lang="en-US" dirty="0" smtClean="0"/>
              <a:t>Bon </a:t>
            </a:r>
            <a:r>
              <a:rPr lang="en-US" dirty="0" err="1" smtClean="0"/>
              <a:t>Vivants</a:t>
            </a:r>
            <a:r>
              <a:rPr lang="en-US" dirty="0" smtClean="0"/>
              <a:t> (17%): Car is for excitement, adventure</a:t>
            </a:r>
          </a:p>
          <a:p>
            <a:pPr lvl="1"/>
            <a:r>
              <a:rPr lang="en-US" dirty="0" smtClean="0"/>
              <a:t>Fantasists (9%): Car is form of escape</a:t>
            </a:r>
          </a:p>
          <a:p>
            <a:pPr lvl="1"/>
            <a:endParaRPr kumimoji="0" lang="de-AT" sz="3200" dirty="0"/>
          </a:p>
        </p:txBody>
      </p:sp>
      <p:sp>
        <p:nvSpPr>
          <p:cNvPr id="4" name="Footer Placeholder 5"/>
          <p:cNvSpPr>
            <a:spLocks noGrp="1"/>
          </p:cNvSpPr>
          <p:nvPr>
            <p:ph type="ftr" sz="quarter" idx="11"/>
          </p:nvPr>
        </p:nvSpPr>
        <p:spPr/>
        <p:txBody>
          <a:bodyPr/>
          <a:lstStyle/>
          <a:p>
            <a:r>
              <a:rPr lang="en-US" dirty="0" smtClean="0"/>
              <a:t>Copyright © 2017 Pearson Education, Ltd.</a:t>
            </a:r>
            <a:endParaRPr lang="en-US" dirty="0"/>
          </a:p>
        </p:txBody>
      </p:sp>
      <p:sp>
        <p:nvSpPr>
          <p:cNvPr id="2" name="Slide Number Placeholder 1"/>
          <p:cNvSpPr>
            <a:spLocks noGrp="1"/>
          </p:cNvSpPr>
          <p:nvPr>
            <p:ph type="sldNum" sz="quarter" idx="12"/>
          </p:nvPr>
        </p:nvSpPr>
        <p:spPr/>
        <p:txBody>
          <a:bodyPr/>
          <a:lstStyle/>
          <a:p>
            <a:r>
              <a:rPr lang="en-US" smtClean="0"/>
              <a:t>7-</a:t>
            </a:r>
            <a:fld id="{874900A9-B3BF-3941-850F-7C94DB1977FA}" type="slidenum">
              <a:rPr lang="en-US" smtClean="0"/>
              <a:pPr/>
              <a:t>11</a:t>
            </a:fld>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762000" y="482600"/>
            <a:ext cx="7416800" cy="1143000"/>
          </a:xfrm>
        </p:spPr>
        <p:txBody>
          <a:bodyPr>
            <a:normAutofit/>
          </a:bodyPr>
          <a:lstStyle/>
          <a:p>
            <a:r>
              <a:rPr kumimoji="0" lang="en-GB" dirty="0" err="1" smtClean="0">
                <a:solidFill>
                  <a:schemeClr val="tx1"/>
                </a:solidFill>
              </a:rPr>
              <a:t>Euroconsumers</a:t>
            </a:r>
            <a:endParaRPr kumimoji="0" lang="de-AT" dirty="0">
              <a:solidFill>
                <a:schemeClr val="tx1"/>
              </a:solidFill>
            </a:endParaRPr>
          </a:p>
        </p:txBody>
      </p:sp>
      <p:sp>
        <p:nvSpPr>
          <p:cNvPr id="33795" name="Rectangle 3"/>
          <p:cNvSpPr>
            <a:spLocks noGrp="1" noChangeArrowheads="1"/>
          </p:cNvSpPr>
          <p:nvPr>
            <p:ph idx="1"/>
          </p:nvPr>
        </p:nvSpPr>
        <p:spPr bwMode="auto">
          <a:xfrm>
            <a:off x="533400" y="1981200"/>
            <a:ext cx="7772400" cy="4114800"/>
          </a:xfrm>
          <a:noFill/>
          <a:ln>
            <a:miter lim="800000"/>
            <a:headEnd/>
            <a:tailEnd/>
          </a:ln>
        </p:spPr>
        <p:txBody>
          <a:bodyPr wrap="square" lIns="91440" tIns="45720" rIns="91440" bIns="45720" numCol="1" anchor="t" anchorCtr="0" compatLnSpc="1">
            <a:prstTxWarp prst="textNoShape">
              <a:avLst/>
            </a:prstTxWarp>
            <a:normAutofit fontScale="92500" lnSpcReduction="10000"/>
          </a:bodyPr>
          <a:lstStyle/>
          <a:p>
            <a:r>
              <a:rPr lang="en-US" b="1" dirty="0" smtClean="0"/>
              <a:t>The </a:t>
            </a:r>
            <a:r>
              <a:rPr lang="en-US" b="1" dirty="0" err="1" smtClean="0"/>
              <a:t>Euroconsumer</a:t>
            </a:r>
            <a:r>
              <a:rPr lang="en-US" b="1" dirty="0" smtClean="0"/>
              <a:t>:</a:t>
            </a:r>
          </a:p>
          <a:p>
            <a:pPr lvl="1"/>
            <a:r>
              <a:rPr lang="en-US" b="1" dirty="0" smtClean="0"/>
              <a:t>Successful Idealists</a:t>
            </a:r>
            <a:r>
              <a:rPr lang="en-US" dirty="0" smtClean="0"/>
              <a:t>–5% to 20% of the population; consists of persons who have achieved professional and material success while maintaining commitment to abstract or socially responsible ideals</a:t>
            </a:r>
          </a:p>
          <a:p>
            <a:pPr lvl="1"/>
            <a:r>
              <a:rPr lang="en-US" b="1" dirty="0" smtClean="0"/>
              <a:t>Affluent Materialists</a:t>
            </a:r>
            <a:r>
              <a:rPr lang="en-US" dirty="0" smtClean="0"/>
              <a:t>–Status-conscious </a:t>
            </a:r>
            <a:r>
              <a:rPr lang="ja-JP" altLang="en-US" dirty="0" smtClean="0"/>
              <a:t>‘</a:t>
            </a:r>
            <a:r>
              <a:rPr lang="en-US" dirty="0" smtClean="0"/>
              <a:t>up-and-comers</a:t>
            </a:r>
            <a:r>
              <a:rPr lang="ja-JP" altLang="en-US" dirty="0" smtClean="0"/>
              <a:t>’</a:t>
            </a:r>
            <a:r>
              <a:rPr lang="en-US" dirty="0" smtClean="0"/>
              <a:t>– many of whom are business professionals – use conspicuous consumption to communicate their success to others</a:t>
            </a:r>
          </a:p>
          <a:p>
            <a:endParaRPr kumimoji="0" lang="de-AT" dirty="0"/>
          </a:p>
        </p:txBody>
      </p:sp>
      <p:sp>
        <p:nvSpPr>
          <p:cNvPr id="4" name="Footer Placeholder 5"/>
          <p:cNvSpPr>
            <a:spLocks noGrp="1"/>
          </p:cNvSpPr>
          <p:nvPr>
            <p:ph type="ftr" sz="quarter" idx="11"/>
          </p:nvPr>
        </p:nvSpPr>
        <p:spPr/>
        <p:txBody>
          <a:bodyPr/>
          <a:lstStyle/>
          <a:p>
            <a:r>
              <a:rPr lang="en-US" dirty="0" smtClean="0"/>
              <a:t>Copyright © 2017 Pearson Education, Ltd.</a:t>
            </a:r>
            <a:endParaRPr lang="en-US" dirty="0"/>
          </a:p>
        </p:txBody>
      </p:sp>
      <p:sp>
        <p:nvSpPr>
          <p:cNvPr id="2" name="Slide Number Placeholder 1"/>
          <p:cNvSpPr>
            <a:spLocks noGrp="1"/>
          </p:cNvSpPr>
          <p:nvPr>
            <p:ph type="sldNum" sz="quarter" idx="12"/>
          </p:nvPr>
        </p:nvSpPr>
        <p:spPr/>
        <p:txBody>
          <a:bodyPr/>
          <a:lstStyle/>
          <a:p>
            <a:r>
              <a:rPr lang="en-US" smtClean="0"/>
              <a:t>7-</a:t>
            </a:r>
            <a:fld id="{874900A9-B3BF-3941-850F-7C94DB1977FA}" type="slidenum">
              <a:rPr lang="en-US" smtClean="0"/>
              <a:pPr/>
              <a:t>12</a:t>
            </a:fld>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Euroconsumers</a:t>
            </a:r>
            <a:endParaRPr lang="en-US" dirty="0"/>
          </a:p>
        </p:txBody>
      </p:sp>
      <p:sp>
        <p:nvSpPr>
          <p:cNvPr id="4" name="Content Placeholder 3"/>
          <p:cNvSpPr>
            <a:spLocks noGrp="1"/>
          </p:cNvSpPr>
          <p:nvPr>
            <p:ph sz="half" idx="1"/>
          </p:nvPr>
        </p:nvSpPr>
        <p:spPr/>
        <p:txBody>
          <a:bodyPr/>
          <a:lstStyle/>
          <a:p>
            <a:r>
              <a:rPr lang="en-US" b="1" dirty="0" smtClean="0"/>
              <a:t>Comfortable </a:t>
            </a:r>
            <a:r>
              <a:rPr lang="en-US" b="1" dirty="0" err="1" smtClean="0"/>
              <a:t>Belongers</a:t>
            </a:r>
            <a:endParaRPr lang="en-US" b="1" dirty="0" smtClean="0"/>
          </a:p>
          <a:p>
            <a:pPr lvl="1"/>
            <a:r>
              <a:rPr lang="en-US" dirty="0" smtClean="0"/>
              <a:t>25% to 50% of a country</a:t>
            </a:r>
            <a:r>
              <a:rPr lang="ja-JP" altLang="en-US" smtClean="0"/>
              <a:t>’</a:t>
            </a:r>
            <a:r>
              <a:rPr lang="en-US" dirty="0" smtClean="0"/>
              <a:t>s population</a:t>
            </a:r>
          </a:p>
          <a:p>
            <a:pPr lvl="1"/>
            <a:r>
              <a:rPr lang="en-US" dirty="0" smtClean="0"/>
              <a:t>conservative </a:t>
            </a:r>
          </a:p>
          <a:p>
            <a:pPr lvl="1"/>
            <a:r>
              <a:rPr lang="en-US" dirty="0" smtClean="0"/>
              <a:t>most comfortable with the familiar </a:t>
            </a:r>
          </a:p>
          <a:p>
            <a:pPr lvl="1"/>
            <a:r>
              <a:rPr lang="en-US" dirty="0" smtClean="0"/>
              <a:t>content with the comfort of home, family, friends, and community</a:t>
            </a:r>
          </a:p>
          <a:p>
            <a:endParaRPr lang="en-US" dirty="0"/>
          </a:p>
        </p:txBody>
      </p:sp>
      <p:sp>
        <p:nvSpPr>
          <p:cNvPr id="5" name="Content Placeholder 4"/>
          <p:cNvSpPr>
            <a:spLocks noGrp="1"/>
          </p:cNvSpPr>
          <p:nvPr>
            <p:ph sz="half" idx="2"/>
          </p:nvPr>
        </p:nvSpPr>
        <p:spPr/>
        <p:txBody>
          <a:bodyPr/>
          <a:lstStyle/>
          <a:p>
            <a:r>
              <a:rPr lang="en-US" b="1" dirty="0" smtClean="0"/>
              <a:t>Disaffected Survivors</a:t>
            </a:r>
          </a:p>
          <a:p>
            <a:pPr lvl="1"/>
            <a:r>
              <a:rPr lang="en-US" dirty="0" smtClean="0"/>
              <a:t>lack power and affluence</a:t>
            </a:r>
          </a:p>
          <a:p>
            <a:pPr lvl="1"/>
            <a:r>
              <a:rPr lang="en-US" dirty="0" smtClean="0"/>
              <a:t>harbor little hope for upward mobility </a:t>
            </a:r>
          </a:p>
          <a:p>
            <a:pPr lvl="1"/>
            <a:r>
              <a:rPr lang="en-US" dirty="0" smtClean="0"/>
              <a:t>tend to be either resentful or resigned </a:t>
            </a:r>
          </a:p>
          <a:p>
            <a:pPr lvl="1"/>
            <a:r>
              <a:rPr lang="en-US" dirty="0" smtClean="0"/>
              <a:t>concentrated in high-crime urban inner city</a:t>
            </a:r>
          </a:p>
          <a:p>
            <a:pPr lvl="1"/>
            <a:r>
              <a:rPr lang="en-US" dirty="0" smtClean="0"/>
              <a:t>attitudes tend to affect the rest of society</a:t>
            </a:r>
          </a:p>
          <a:p>
            <a:endParaRPr lang="en-US" dirty="0"/>
          </a:p>
        </p:txBody>
      </p:sp>
      <p:sp>
        <p:nvSpPr>
          <p:cNvPr id="3" name="Footer Placeholder 2"/>
          <p:cNvSpPr>
            <a:spLocks noGrp="1"/>
          </p:cNvSpPr>
          <p:nvPr>
            <p:ph type="ftr" sz="quarter" idx="11"/>
          </p:nvPr>
        </p:nvSpPr>
        <p:spPr/>
        <p:txBody>
          <a:bodyPr/>
          <a:lstStyle/>
          <a:p>
            <a:r>
              <a:rPr lang="en-US" dirty="0" smtClean="0"/>
              <a:t>Copyright © 2017 Pearson Education, Ltd.</a:t>
            </a:r>
            <a:endParaRPr lang="en-US" dirty="0"/>
          </a:p>
        </p:txBody>
      </p:sp>
      <p:sp>
        <p:nvSpPr>
          <p:cNvPr id="6" name="Slide Number Placeholder 5"/>
          <p:cNvSpPr>
            <a:spLocks noGrp="1"/>
          </p:cNvSpPr>
          <p:nvPr>
            <p:ph type="sldNum" sz="quarter" idx="12"/>
          </p:nvPr>
        </p:nvSpPr>
        <p:spPr/>
        <p:txBody>
          <a:bodyPr/>
          <a:lstStyle/>
          <a:p>
            <a:r>
              <a:rPr lang="en-US" smtClean="0"/>
              <a:t>7-</a:t>
            </a:r>
            <a:fld id="{874900A9-B3BF-3941-850F-7C94DB1977FA}" type="slidenum">
              <a:rPr lang="en-US" smtClean="0"/>
              <a:pPr/>
              <a:t>13</a:t>
            </a:fld>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838200" y="825500"/>
            <a:ext cx="7734300" cy="850900"/>
          </a:xfrm>
        </p:spPr>
        <p:txBody>
          <a:bodyPr>
            <a:normAutofit/>
          </a:bodyPr>
          <a:lstStyle/>
          <a:p>
            <a:r>
              <a:rPr lang="de-AT" dirty="0" smtClean="0"/>
              <a:t>Behavior Segmentation</a:t>
            </a:r>
            <a:endParaRPr lang="de-AT" dirty="0"/>
          </a:p>
        </p:txBody>
      </p:sp>
      <p:sp>
        <p:nvSpPr>
          <p:cNvPr id="35843" name="Rectangle 3"/>
          <p:cNvSpPr>
            <a:spLocks noGrp="1" noChangeArrowheads="1"/>
          </p:cNvSpPr>
          <p:nvPr>
            <p:ph idx="1"/>
          </p:nvPr>
        </p:nvSpPr>
        <p:spPr bwMode="auto">
          <a:xfrm>
            <a:off x="457200" y="1936750"/>
            <a:ext cx="8534400" cy="4419600"/>
          </a:xfrm>
          <a:noFill/>
          <a:ln>
            <a:miter lim="800000"/>
            <a:headEnd/>
            <a:tailEnd/>
          </a:ln>
        </p:spPr>
        <p:txBody>
          <a:bodyPr wrap="square" lIns="91440" tIns="45720" rIns="91440" bIns="45720" numCol="1" anchor="t" anchorCtr="0" compatLnSpc="1">
            <a:prstTxWarp prst="textNoShape">
              <a:avLst/>
            </a:prstTxWarp>
            <a:normAutofit/>
          </a:bodyPr>
          <a:lstStyle/>
          <a:p>
            <a:r>
              <a:rPr lang="en-US" dirty="0" smtClean="0"/>
              <a:t>Focus on whether people purchase a product or not, how much, and how often they use it</a:t>
            </a:r>
          </a:p>
          <a:p>
            <a:r>
              <a:rPr lang="en-US" dirty="0" smtClean="0"/>
              <a:t>User status</a:t>
            </a:r>
          </a:p>
          <a:p>
            <a:r>
              <a:rPr lang="en-US" b="1" dirty="0" smtClean="0"/>
              <a:t>80/2 Rule or Law of </a:t>
            </a:r>
            <a:r>
              <a:rPr lang="en-US" b="1" dirty="0" err="1" smtClean="0"/>
              <a:t>Disproportionality</a:t>
            </a:r>
            <a:r>
              <a:rPr lang="en-US" b="1" dirty="0" smtClean="0"/>
              <a:t> or Pareto</a:t>
            </a:r>
            <a:r>
              <a:rPr lang="ja-JP" altLang="en-US" b="1" dirty="0" smtClean="0"/>
              <a:t>’</a:t>
            </a:r>
            <a:r>
              <a:rPr lang="en-US" b="1" dirty="0" smtClean="0"/>
              <a:t>s Law</a:t>
            </a:r>
            <a:r>
              <a:rPr lang="en-US" dirty="0" smtClean="0"/>
              <a:t>–80% of a company</a:t>
            </a:r>
            <a:r>
              <a:rPr lang="ja-JP" altLang="en-US" dirty="0" smtClean="0"/>
              <a:t>’</a:t>
            </a:r>
            <a:r>
              <a:rPr lang="en-US" dirty="0" smtClean="0"/>
              <a:t>s revenues are accounted for by 20% of the customers</a:t>
            </a:r>
          </a:p>
          <a:p>
            <a:endParaRPr kumimoji="0" lang="en-GB" dirty="0" smtClean="0"/>
          </a:p>
        </p:txBody>
      </p:sp>
      <p:sp>
        <p:nvSpPr>
          <p:cNvPr id="4" name="Footer Placeholder 5"/>
          <p:cNvSpPr>
            <a:spLocks noGrp="1"/>
          </p:cNvSpPr>
          <p:nvPr>
            <p:ph type="ftr" sz="quarter" idx="11"/>
          </p:nvPr>
        </p:nvSpPr>
        <p:spPr/>
        <p:txBody>
          <a:bodyPr/>
          <a:lstStyle/>
          <a:p>
            <a:r>
              <a:rPr lang="en-US" dirty="0" smtClean="0"/>
              <a:t>Copyright © 2017 Pearson Education, Ltd.</a:t>
            </a:r>
            <a:endParaRPr lang="en-US" dirty="0"/>
          </a:p>
        </p:txBody>
      </p:sp>
      <p:sp>
        <p:nvSpPr>
          <p:cNvPr id="2" name="Slide Number Placeholder 1"/>
          <p:cNvSpPr>
            <a:spLocks noGrp="1"/>
          </p:cNvSpPr>
          <p:nvPr>
            <p:ph type="sldNum" sz="quarter" idx="12"/>
          </p:nvPr>
        </p:nvSpPr>
        <p:spPr/>
        <p:txBody>
          <a:bodyPr/>
          <a:lstStyle/>
          <a:p>
            <a:r>
              <a:rPr lang="en-US" smtClean="0"/>
              <a:t>7-</a:t>
            </a:r>
            <a:fld id="{874900A9-B3BF-3941-850F-7C94DB1977FA}" type="slidenum">
              <a:rPr lang="en-US" smtClean="0"/>
              <a:pPr/>
              <a:t>14</a:t>
            </a:fld>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 Segmentation</a:t>
            </a:r>
            <a:endParaRPr lang="en-US" dirty="0"/>
          </a:p>
        </p:txBody>
      </p:sp>
      <p:sp>
        <p:nvSpPr>
          <p:cNvPr id="3" name="Content Placeholder 2"/>
          <p:cNvSpPr>
            <a:spLocks noGrp="1"/>
          </p:cNvSpPr>
          <p:nvPr>
            <p:ph idx="1"/>
          </p:nvPr>
        </p:nvSpPr>
        <p:spPr>
          <a:xfrm>
            <a:off x="457200" y="1949824"/>
            <a:ext cx="8229600" cy="4525963"/>
          </a:xfrm>
        </p:spPr>
        <p:txBody>
          <a:bodyPr/>
          <a:lstStyle/>
          <a:p>
            <a:r>
              <a:rPr lang="en-US" dirty="0" smtClean="0"/>
              <a:t>Benefit segmentation focuses on the value equation</a:t>
            </a:r>
          </a:p>
          <a:p>
            <a:pPr lvl="1"/>
            <a:r>
              <a:rPr lang="en-US" dirty="0" smtClean="0"/>
              <a:t>Value=Benefits/Price</a:t>
            </a:r>
          </a:p>
          <a:p>
            <a:r>
              <a:rPr lang="en-US" dirty="0" smtClean="0"/>
              <a:t>Based on understanding the problem a product solves, the benefit it offers, or the issue it addresses</a:t>
            </a:r>
          </a:p>
          <a:p>
            <a:endParaRPr lang="en-US" dirty="0"/>
          </a:p>
        </p:txBody>
      </p:sp>
      <p:sp>
        <p:nvSpPr>
          <p:cNvPr id="4" name="Footer Placeholder 3"/>
          <p:cNvSpPr>
            <a:spLocks noGrp="1"/>
          </p:cNvSpPr>
          <p:nvPr>
            <p:ph type="ftr" sz="quarter" idx="11"/>
          </p:nvPr>
        </p:nvSpPr>
        <p:spPr/>
        <p:txBody>
          <a:bodyPr/>
          <a:lstStyle/>
          <a:p>
            <a:r>
              <a:rPr lang="en-US" dirty="0" smtClean="0"/>
              <a:t>Copyright © 2017 Pearson Education, Ltd.</a:t>
            </a:r>
            <a:endParaRPr lang="en-US" dirty="0"/>
          </a:p>
        </p:txBody>
      </p:sp>
      <p:sp>
        <p:nvSpPr>
          <p:cNvPr id="5" name="Slide Number Placeholder 4"/>
          <p:cNvSpPr>
            <a:spLocks noGrp="1"/>
          </p:cNvSpPr>
          <p:nvPr>
            <p:ph type="sldNum" sz="quarter" idx="12"/>
          </p:nvPr>
        </p:nvSpPr>
        <p:spPr/>
        <p:txBody>
          <a:bodyPr/>
          <a:lstStyle/>
          <a:p>
            <a:r>
              <a:rPr lang="en-US" smtClean="0"/>
              <a:t>7-</a:t>
            </a:r>
            <a:fld id="{874900A9-B3BF-3941-850F-7C94DB1977FA}" type="slidenum">
              <a:rPr lang="en-US" smtClean="0"/>
              <a:pPr/>
              <a:t>15</a:t>
            </a:fld>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Ethnic Segmentation</a:t>
            </a:r>
            <a:endParaRPr lang="en-US" dirty="0"/>
          </a:p>
        </p:txBody>
      </p:sp>
      <p:sp>
        <p:nvSpPr>
          <p:cNvPr id="5" name="Content Placeholder 4"/>
          <p:cNvSpPr>
            <a:spLocks noGrp="1"/>
          </p:cNvSpPr>
          <p:nvPr>
            <p:ph sz="half" idx="1"/>
          </p:nvPr>
        </p:nvSpPr>
        <p:spPr/>
        <p:txBody>
          <a:bodyPr>
            <a:normAutofit lnSpcReduction="10000"/>
          </a:bodyPr>
          <a:lstStyle/>
          <a:p>
            <a:r>
              <a:rPr lang="en-US" dirty="0" smtClean="0"/>
              <a:t>The population of many countries includes ethnic groups of significant size</a:t>
            </a:r>
          </a:p>
          <a:p>
            <a:endParaRPr lang="en-US" dirty="0" smtClean="0"/>
          </a:p>
          <a:p>
            <a:r>
              <a:rPr lang="en-US" dirty="0" smtClean="0"/>
              <a:t>Three main groups in the U.S. include African-Americans, Asian-Americans, and Hispanic Americans</a:t>
            </a:r>
          </a:p>
          <a:p>
            <a:endParaRPr lang="en-US" dirty="0"/>
          </a:p>
        </p:txBody>
      </p:sp>
      <p:sp>
        <p:nvSpPr>
          <p:cNvPr id="6" name="Content Placeholder 5"/>
          <p:cNvSpPr>
            <a:spLocks noGrp="1"/>
          </p:cNvSpPr>
          <p:nvPr>
            <p:ph sz="half" idx="2"/>
          </p:nvPr>
        </p:nvSpPr>
        <p:spPr>
          <a:xfrm>
            <a:off x="4648200" y="1600201"/>
            <a:ext cx="4038600" cy="3441700"/>
          </a:xfrm>
        </p:spPr>
        <p:txBody>
          <a:bodyPr>
            <a:normAutofit lnSpcReduction="10000"/>
          </a:bodyPr>
          <a:lstStyle/>
          <a:p>
            <a:r>
              <a:rPr lang="en-US" dirty="0" smtClean="0"/>
              <a:t>Hispanic Americans</a:t>
            </a:r>
          </a:p>
          <a:p>
            <a:pPr lvl="1"/>
            <a:r>
              <a:rPr lang="en-US" dirty="0" smtClean="0"/>
              <a:t>50 million Hispanic Americans (14% of total pop.) with $978 billion annual buying power</a:t>
            </a:r>
          </a:p>
          <a:p>
            <a:pPr lvl="1"/>
            <a:r>
              <a:rPr lang="en-US" dirty="0" smtClean="0"/>
              <a:t>“$1 trillion Latina” 24 million Hispanic women:  42% single, 35% HOH, 54% working</a:t>
            </a:r>
          </a:p>
          <a:p>
            <a:endParaRPr lang="en-US" dirty="0"/>
          </a:p>
        </p:txBody>
      </p:sp>
      <p:sp>
        <p:nvSpPr>
          <p:cNvPr id="2" name="Footer Placeholder 1"/>
          <p:cNvSpPr>
            <a:spLocks noGrp="1"/>
          </p:cNvSpPr>
          <p:nvPr>
            <p:ph type="ftr" sz="quarter" idx="11"/>
          </p:nvPr>
        </p:nvSpPr>
        <p:spPr/>
        <p:txBody>
          <a:bodyPr/>
          <a:lstStyle/>
          <a:p>
            <a:r>
              <a:rPr lang="en-US" dirty="0" smtClean="0"/>
              <a:t>Copyright © 2017 Pearson Education, Ltd.</a:t>
            </a:r>
            <a:endParaRPr lang="en-US" dirty="0"/>
          </a:p>
        </p:txBody>
      </p:sp>
      <p:sp>
        <p:nvSpPr>
          <p:cNvPr id="3" name="Slide Number Placeholder 2"/>
          <p:cNvSpPr>
            <a:spLocks noGrp="1"/>
          </p:cNvSpPr>
          <p:nvPr>
            <p:ph type="sldNum" sz="quarter" idx="12"/>
          </p:nvPr>
        </p:nvSpPr>
        <p:spPr/>
        <p:txBody>
          <a:bodyPr/>
          <a:lstStyle/>
          <a:p>
            <a:r>
              <a:rPr lang="en-US" smtClean="0"/>
              <a:t>7-</a:t>
            </a:r>
            <a:fld id="{874900A9-B3BF-3941-850F-7C94DB1977FA}" type="slidenum">
              <a:rPr lang="en-US" smtClean="0"/>
              <a:pPr/>
              <a:t>16</a:t>
            </a:fld>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noChangeArrowheads="1"/>
          </p:cNvSpPr>
          <p:nvPr>
            <p:ph idx="1"/>
          </p:nvPr>
        </p:nvSpPr>
        <p:spPr bwMode="auto">
          <a:xfrm>
            <a:off x="533400" y="1693279"/>
            <a:ext cx="7772400" cy="4114800"/>
          </a:xfrm>
          <a:noFill/>
          <a:ln>
            <a:miter lim="800000"/>
            <a:headEnd/>
            <a:tailEnd/>
          </a:ln>
        </p:spPr>
        <p:txBody>
          <a:bodyPr wrap="square" lIns="91440" tIns="45720" rIns="91440" bIns="45720" numCol="1" anchor="t" anchorCtr="0" compatLnSpc="1">
            <a:prstTxWarp prst="textNoShape">
              <a:avLst/>
            </a:prstTxWarp>
          </a:bodyPr>
          <a:lstStyle/>
          <a:p>
            <a:r>
              <a:rPr lang="en-US" dirty="0" smtClean="0"/>
              <a:t>Be mindful of the pitfalls</a:t>
            </a:r>
          </a:p>
          <a:p>
            <a:pPr lvl="1"/>
            <a:r>
              <a:rPr lang="en-US" dirty="0" smtClean="0"/>
              <a:t>Tendency to overstate the size and short-term attractiveness of individual country markets</a:t>
            </a:r>
          </a:p>
          <a:p>
            <a:pPr lvl="1"/>
            <a:r>
              <a:rPr lang="en-US" dirty="0" smtClean="0"/>
              <a:t>The company does not want to </a:t>
            </a:r>
            <a:r>
              <a:rPr lang="ja-JP" altLang="en-US" dirty="0" smtClean="0"/>
              <a:t>‘</a:t>
            </a:r>
            <a:r>
              <a:rPr lang="en-US" dirty="0" smtClean="0"/>
              <a:t>miss out</a:t>
            </a:r>
            <a:r>
              <a:rPr lang="ja-JP" altLang="en-US" dirty="0" smtClean="0"/>
              <a:t>’</a:t>
            </a:r>
            <a:r>
              <a:rPr lang="en-US" dirty="0" smtClean="0"/>
              <a:t> on a strategic opportunity</a:t>
            </a:r>
          </a:p>
          <a:p>
            <a:pPr lvl="1"/>
            <a:r>
              <a:rPr lang="en-US" dirty="0" smtClean="0"/>
              <a:t>Management</a:t>
            </a:r>
            <a:r>
              <a:rPr lang="ja-JP" altLang="en-US" dirty="0" smtClean="0"/>
              <a:t>’</a:t>
            </a:r>
            <a:r>
              <a:rPr lang="en-US" dirty="0" smtClean="0"/>
              <a:t>s network of contacts will emerge as a primary criterion for targeting</a:t>
            </a:r>
          </a:p>
          <a:p>
            <a:pPr>
              <a:buFont typeface="Monotype Sorts" charset="2"/>
              <a:buNone/>
            </a:pPr>
            <a:endParaRPr kumimoji="0" lang="de-AT" dirty="0"/>
          </a:p>
        </p:txBody>
      </p:sp>
      <p:sp>
        <p:nvSpPr>
          <p:cNvPr id="4" name="Footer Placeholder 5"/>
          <p:cNvSpPr>
            <a:spLocks noGrp="1"/>
          </p:cNvSpPr>
          <p:nvPr>
            <p:ph type="ftr" sz="quarter" idx="11"/>
          </p:nvPr>
        </p:nvSpPr>
        <p:spPr/>
        <p:txBody>
          <a:bodyPr/>
          <a:lstStyle/>
          <a:p>
            <a:r>
              <a:rPr lang="en-US" dirty="0" smtClean="0"/>
              <a:t>Copyright © 2017 Pearson Education, Ltd.</a:t>
            </a:r>
            <a:endParaRPr lang="en-US" dirty="0"/>
          </a:p>
        </p:txBody>
      </p:sp>
      <p:sp>
        <p:nvSpPr>
          <p:cNvPr id="5" name="Title 4"/>
          <p:cNvSpPr>
            <a:spLocks noGrp="1"/>
          </p:cNvSpPr>
          <p:nvPr>
            <p:ph type="title"/>
          </p:nvPr>
        </p:nvSpPr>
        <p:spPr/>
        <p:txBody>
          <a:bodyPr/>
          <a:lstStyle/>
          <a:p>
            <a:r>
              <a:rPr lang="en-US" dirty="0" smtClean="0"/>
              <a:t>Assessing Market Potential</a:t>
            </a:r>
            <a:endParaRPr lang="en-US" dirty="0"/>
          </a:p>
        </p:txBody>
      </p:sp>
      <p:sp>
        <p:nvSpPr>
          <p:cNvPr id="2" name="Slide Number Placeholder 1"/>
          <p:cNvSpPr>
            <a:spLocks noGrp="1"/>
          </p:cNvSpPr>
          <p:nvPr>
            <p:ph type="sldNum" sz="quarter" idx="12"/>
          </p:nvPr>
        </p:nvSpPr>
        <p:spPr/>
        <p:txBody>
          <a:bodyPr/>
          <a:lstStyle/>
          <a:p>
            <a:r>
              <a:rPr lang="en-US" smtClean="0"/>
              <a:t>7-</a:t>
            </a:r>
            <a:fld id="{874900A9-B3BF-3941-850F-7C94DB1977FA}" type="slidenum">
              <a:rPr lang="en-US" smtClean="0"/>
              <a:pPr/>
              <a:t>17</a:t>
            </a:fld>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Assessing Market Potential</a:t>
            </a:r>
            <a:endParaRPr lang="en-US" dirty="0"/>
          </a:p>
        </p:txBody>
      </p:sp>
      <p:sp>
        <p:nvSpPr>
          <p:cNvPr id="3" name="Content Placeholder 2"/>
          <p:cNvSpPr>
            <a:spLocks noGrp="1"/>
          </p:cNvSpPr>
          <p:nvPr>
            <p:ph idx="1"/>
          </p:nvPr>
        </p:nvSpPr>
        <p:spPr>
          <a:xfrm>
            <a:off x="609600" y="2332037"/>
            <a:ext cx="8229600" cy="4525963"/>
          </a:xfrm>
        </p:spPr>
        <p:txBody>
          <a:bodyPr/>
          <a:lstStyle/>
          <a:p>
            <a:r>
              <a:rPr lang="en-US" dirty="0" smtClean="0"/>
              <a:t>Three basic criteria:</a:t>
            </a:r>
          </a:p>
          <a:p>
            <a:pPr lvl="1"/>
            <a:r>
              <a:rPr lang="en-US" dirty="0" smtClean="0"/>
              <a:t>Current size of the segment and anticipated growth potential</a:t>
            </a:r>
          </a:p>
          <a:p>
            <a:pPr lvl="1"/>
            <a:r>
              <a:rPr lang="en-US" dirty="0" smtClean="0"/>
              <a:t>Potential competition</a:t>
            </a:r>
          </a:p>
          <a:p>
            <a:pPr lvl="1"/>
            <a:r>
              <a:rPr lang="en-US" dirty="0" smtClean="0"/>
              <a:t>Compatibility with company</a:t>
            </a:r>
            <a:r>
              <a:rPr lang="ja-JP" altLang="en-US" smtClean="0"/>
              <a:t>’</a:t>
            </a:r>
            <a:r>
              <a:rPr lang="en-US" dirty="0" smtClean="0"/>
              <a:t>s overall objectives and the feasibility of successfully reaching the target audience</a:t>
            </a:r>
          </a:p>
          <a:p>
            <a:endParaRPr lang="en-US" dirty="0"/>
          </a:p>
        </p:txBody>
      </p:sp>
      <p:sp>
        <p:nvSpPr>
          <p:cNvPr id="4" name="Footer Placeholder 3"/>
          <p:cNvSpPr>
            <a:spLocks noGrp="1"/>
          </p:cNvSpPr>
          <p:nvPr>
            <p:ph type="ftr" sz="quarter" idx="11"/>
          </p:nvPr>
        </p:nvSpPr>
        <p:spPr/>
        <p:txBody>
          <a:bodyPr/>
          <a:lstStyle/>
          <a:p>
            <a:r>
              <a:rPr lang="en-US" dirty="0" smtClean="0"/>
              <a:t>Copyright © 2017 Pearson Education, Ltd.</a:t>
            </a:r>
            <a:endParaRPr lang="en-US" dirty="0"/>
          </a:p>
        </p:txBody>
      </p:sp>
      <p:sp>
        <p:nvSpPr>
          <p:cNvPr id="5" name="Slide Number Placeholder 4"/>
          <p:cNvSpPr>
            <a:spLocks noGrp="1"/>
          </p:cNvSpPr>
          <p:nvPr>
            <p:ph type="sldNum" sz="quarter" idx="12"/>
          </p:nvPr>
        </p:nvSpPr>
        <p:spPr/>
        <p:txBody>
          <a:bodyPr/>
          <a:lstStyle/>
          <a:p>
            <a:r>
              <a:rPr lang="en-US" smtClean="0"/>
              <a:t>7-</a:t>
            </a:r>
            <a:fld id="{874900A9-B3BF-3941-850F-7C94DB1977FA}" type="slidenum">
              <a:rPr lang="en-US" smtClean="0"/>
              <a:pPr/>
              <a:t>18</a:t>
            </a:fld>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838200" y="800100"/>
            <a:ext cx="7340600" cy="1143000"/>
          </a:xfrm>
        </p:spPr>
        <p:txBody>
          <a:bodyPr/>
          <a:lstStyle/>
          <a:p>
            <a:r>
              <a:rPr kumimoji="0" lang="en-GB" dirty="0">
                <a:solidFill>
                  <a:schemeClr val="tx1"/>
                </a:solidFill>
              </a:rPr>
              <a:t>Criteria for Targeting</a:t>
            </a:r>
            <a:endParaRPr kumimoji="0" lang="de-AT" dirty="0">
              <a:solidFill>
                <a:schemeClr val="tx1"/>
              </a:solidFill>
            </a:endParaRPr>
          </a:p>
        </p:txBody>
      </p:sp>
      <p:sp>
        <p:nvSpPr>
          <p:cNvPr id="39939" name="Rectangle 3"/>
          <p:cNvSpPr>
            <a:spLocks noGrp="1" noChangeArrowheads="1"/>
          </p:cNvSpPr>
          <p:nvPr>
            <p:ph idx="1"/>
          </p:nvPr>
        </p:nvSpPr>
        <p:spPr bwMode="auto">
          <a:xfrm>
            <a:off x="609600" y="2118360"/>
            <a:ext cx="7772400" cy="4114800"/>
          </a:xfrm>
          <a:noFill/>
          <a:ln>
            <a:miter lim="800000"/>
            <a:headEnd/>
            <a:tailEnd/>
          </a:ln>
        </p:spPr>
        <p:txBody>
          <a:bodyPr wrap="square" lIns="91440" tIns="45720" rIns="91440" bIns="45720" numCol="1" anchor="t" anchorCtr="0" compatLnSpc="1">
            <a:prstTxWarp prst="textNoShape">
              <a:avLst/>
            </a:prstTxWarp>
          </a:bodyPr>
          <a:lstStyle/>
          <a:p>
            <a:r>
              <a:rPr kumimoji="0" lang="en-GB" dirty="0" smtClean="0"/>
              <a:t>Current </a:t>
            </a:r>
            <a:r>
              <a:rPr kumimoji="0" lang="en-GB" dirty="0"/>
              <a:t>size of the segment</a:t>
            </a:r>
            <a:r>
              <a:rPr kumimoji="0" lang="en-GB" dirty="0" smtClean="0"/>
              <a:t> and </a:t>
            </a:r>
            <a:r>
              <a:rPr kumimoji="0" lang="en-GB" dirty="0"/>
              <a:t>growth potential</a:t>
            </a:r>
            <a:endParaRPr kumimoji="0" lang="en-GB" dirty="0" smtClean="0"/>
          </a:p>
          <a:p>
            <a:r>
              <a:rPr kumimoji="0" lang="en-GB" dirty="0" smtClean="0"/>
              <a:t>Potential </a:t>
            </a:r>
            <a:r>
              <a:rPr kumimoji="0" lang="en-GB" dirty="0"/>
              <a:t>competition</a:t>
            </a:r>
            <a:endParaRPr kumimoji="0" lang="en-GB" dirty="0" smtClean="0"/>
          </a:p>
          <a:p>
            <a:r>
              <a:rPr kumimoji="0" lang="en-GB" dirty="0" smtClean="0"/>
              <a:t>Compatibility </a:t>
            </a:r>
            <a:r>
              <a:rPr lang="en-GB" dirty="0" smtClean="0"/>
              <a:t>and</a:t>
            </a:r>
            <a:r>
              <a:rPr kumimoji="0" lang="en-GB" dirty="0" smtClean="0"/>
              <a:t> feasibility</a:t>
            </a:r>
            <a:endParaRPr kumimoji="0" lang="en-GB" dirty="0"/>
          </a:p>
          <a:p>
            <a:endParaRPr kumimoji="0" lang="de-AT" sz="3600" dirty="0"/>
          </a:p>
        </p:txBody>
      </p:sp>
      <p:sp>
        <p:nvSpPr>
          <p:cNvPr id="4" name="Footer Placeholder 5"/>
          <p:cNvSpPr>
            <a:spLocks noGrp="1"/>
          </p:cNvSpPr>
          <p:nvPr>
            <p:ph type="ftr" sz="quarter" idx="11"/>
          </p:nvPr>
        </p:nvSpPr>
        <p:spPr/>
        <p:txBody>
          <a:bodyPr/>
          <a:lstStyle/>
          <a:p>
            <a:r>
              <a:rPr lang="en-US" dirty="0" smtClean="0"/>
              <a:t>Copyright © 2017 Pearson Education, Ltd.</a:t>
            </a:r>
            <a:endParaRPr lang="en-US" dirty="0"/>
          </a:p>
        </p:txBody>
      </p:sp>
      <p:sp>
        <p:nvSpPr>
          <p:cNvPr id="2" name="Slide Number Placeholder 1"/>
          <p:cNvSpPr>
            <a:spLocks noGrp="1"/>
          </p:cNvSpPr>
          <p:nvPr>
            <p:ph type="sldNum" sz="quarter" idx="12"/>
          </p:nvPr>
        </p:nvSpPr>
        <p:spPr/>
        <p:txBody>
          <a:bodyPr/>
          <a:lstStyle/>
          <a:p>
            <a:r>
              <a:rPr lang="en-US" smtClean="0"/>
              <a:t>7-</a:t>
            </a:r>
            <a:fld id="{874900A9-B3BF-3941-850F-7C94DB1977FA}" type="slidenum">
              <a:rPr lang="en-US" smtClean="0"/>
              <a:pPr/>
              <a:t>19</a:t>
            </a:fld>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838200" y="609600"/>
            <a:ext cx="7467600" cy="1143000"/>
          </a:xfrm>
        </p:spPr>
        <p:txBody>
          <a:bodyPr/>
          <a:lstStyle/>
          <a:p>
            <a:r>
              <a:rPr lang="en-GB" dirty="0"/>
              <a:t>Learning Objectives</a:t>
            </a:r>
          </a:p>
        </p:txBody>
      </p:sp>
      <p:sp>
        <p:nvSpPr>
          <p:cNvPr id="19459" name="Rectangle 3"/>
          <p:cNvSpPr>
            <a:spLocks noGrp="1" noChangeArrowheads="1"/>
          </p:cNvSpPr>
          <p:nvPr>
            <p:ph idx="1"/>
          </p:nvPr>
        </p:nvSpPr>
        <p:spPr bwMode="auto">
          <a:xfrm>
            <a:off x="533400" y="1752600"/>
            <a:ext cx="8077200" cy="4114800"/>
          </a:xfrm>
          <a:noFill/>
          <a:ln>
            <a:miter lim="800000"/>
            <a:headEnd/>
            <a:tailEnd/>
          </a:ln>
        </p:spPr>
        <p:txBody>
          <a:bodyPr wrap="square" lIns="91440" tIns="45720" rIns="91440" bIns="45720" numCol="1" anchor="t" anchorCtr="0" compatLnSpc="1">
            <a:prstTxWarp prst="textNoShape">
              <a:avLst/>
            </a:prstTxWarp>
            <a:normAutofit fontScale="92500" lnSpcReduction="10000"/>
          </a:bodyPr>
          <a:lstStyle/>
          <a:p>
            <a:pPr marL="514350" indent="-514350">
              <a:buFont typeface="+mj-lt"/>
              <a:buAutoNum type="arabicPeriod"/>
            </a:pPr>
            <a:r>
              <a:rPr kumimoji="0" lang="en-GB" sz="2800" dirty="0" smtClean="0"/>
              <a:t>Identify the variables that global marketers can use to segment global markets and give an example of each.</a:t>
            </a:r>
          </a:p>
          <a:p>
            <a:pPr marL="514350" indent="-514350">
              <a:buFont typeface="+mj-lt"/>
              <a:buAutoNum type="arabicPeriod"/>
            </a:pPr>
            <a:r>
              <a:rPr lang="en-GB" sz="2800" dirty="0" smtClean="0"/>
              <a:t>Explain the criteria that global marketers use to choose specific markets to target.</a:t>
            </a:r>
          </a:p>
          <a:p>
            <a:pPr marL="514350" indent="-514350">
              <a:buFont typeface="+mj-lt"/>
              <a:buAutoNum type="arabicPeriod"/>
            </a:pPr>
            <a:r>
              <a:rPr lang="en-GB" sz="2800" dirty="0" smtClean="0"/>
              <a:t>Understand how global marketers use a product-market grid to make targeting decisions.</a:t>
            </a:r>
          </a:p>
          <a:p>
            <a:pPr marL="514350" indent="-514350">
              <a:buFont typeface="+mj-lt"/>
              <a:buAutoNum type="arabicPeriod"/>
            </a:pPr>
            <a:r>
              <a:rPr lang="en-GB" sz="2800" dirty="0" smtClean="0"/>
              <a:t>Compare and contrast the three main target market strategy options.</a:t>
            </a:r>
          </a:p>
          <a:p>
            <a:pPr marL="514350" indent="-514350">
              <a:buFont typeface="+mj-lt"/>
              <a:buAutoNum type="arabicPeriod"/>
            </a:pPr>
            <a:r>
              <a:rPr lang="en-GB" sz="2800" dirty="0" smtClean="0"/>
              <a:t>Describe the various positioning options available to global marketers.</a:t>
            </a:r>
            <a:endParaRPr lang="en-GB" dirty="0"/>
          </a:p>
        </p:txBody>
      </p:sp>
      <p:sp>
        <p:nvSpPr>
          <p:cNvPr id="2" name="Slide Number Placeholder 1"/>
          <p:cNvSpPr>
            <a:spLocks noGrp="1"/>
          </p:cNvSpPr>
          <p:nvPr>
            <p:ph type="sldNum" sz="quarter" idx="12"/>
          </p:nvPr>
        </p:nvSpPr>
        <p:spPr/>
        <p:txBody>
          <a:bodyPr/>
          <a:lstStyle/>
          <a:p>
            <a:r>
              <a:rPr lang="en-US" smtClean="0"/>
              <a:t>7-</a:t>
            </a:r>
            <a:fld id="{874900A9-B3BF-3941-850F-7C94DB1977FA}" type="slidenum">
              <a:rPr lang="en-US" smtClean="0"/>
              <a:pPr/>
              <a:t>2</a:t>
            </a:fld>
            <a:endParaRPr lang="en-US" dirty="0"/>
          </a:p>
        </p:txBody>
      </p:sp>
      <p:sp>
        <p:nvSpPr>
          <p:cNvPr id="3" name="Footer Placeholder 2"/>
          <p:cNvSpPr>
            <a:spLocks noGrp="1"/>
          </p:cNvSpPr>
          <p:nvPr>
            <p:ph type="ftr" sz="quarter" idx="11"/>
          </p:nvPr>
        </p:nvSpPr>
        <p:spPr/>
        <p:txBody>
          <a:bodyPr/>
          <a:lstStyle/>
          <a:p>
            <a:r>
              <a:rPr lang="en-US" dirty="0" smtClean="0"/>
              <a:t>Copyright © 2017 Pearson Education, Ltd.</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Current Segment Size &amp; Growth</a:t>
            </a:r>
            <a:endParaRPr lang="en-US" dirty="0"/>
          </a:p>
        </p:txBody>
      </p:sp>
      <p:sp>
        <p:nvSpPr>
          <p:cNvPr id="3" name="Content Placeholder 2"/>
          <p:cNvSpPr>
            <a:spLocks noGrp="1"/>
          </p:cNvSpPr>
          <p:nvPr>
            <p:ph idx="1"/>
          </p:nvPr>
        </p:nvSpPr>
        <p:spPr>
          <a:xfrm>
            <a:off x="457200" y="2332037"/>
            <a:ext cx="8229600" cy="4525963"/>
          </a:xfrm>
        </p:spPr>
        <p:txBody>
          <a:bodyPr/>
          <a:lstStyle/>
          <a:p>
            <a:r>
              <a:rPr lang="en-US" dirty="0" smtClean="0"/>
              <a:t>Is the market segment currently large enough to present a company with the opportunity to make a profit?</a:t>
            </a:r>
          </a:p>
          <a:p>
            <a:r>
              <a:rPr lang="en-US" dirty="0" smtClean="0"/>
              <a:t>If the answer is </a:t>
            </a:r>
            <a:r>
              <a:rPr lang="ja-JP" altLang="en-US" smtClean="0"/>
              <a:t>‘</a:t>
            </a:r>
            <a:r>
              <a:rPr lang="en-US" dirty="0" smtClean="0"/>
              <a:t>no,</a:t>
            </a:r>
            <a:r>
              <a:rPr lang="ja-JP" altLang="en-US" smtClean="0"/>
              <a:t>’</a:t>
            </a:r>
            <a:r>
              <a:rPr lang="en-US" dirty="0" smtClean="0"/>
              <a:t> does it have significant growth potential to make it attractive in terms of a company</a:t>
            </a:r>
            <a:r>
              <a:rPr lang="ja-JP" altLang="en-US" smtClean="0"/>
              <a:t>’</a:t>
            </a:r>
            <a:r>
              <a:rPr lang="en-US" dirty="0" smtClean="0"/>
              <a:t>s long-term strategy?</a:t>
            </a:r>
          </a:p>
          <a:p>
            <a:endParaRPr lang="en-US" dirty="0"/>
          </a:p>
        </p:txBody>
      </p:sp>
      <p:sp>
        <p:nvSpPr>
          <p:cNvPr id="4" name="Footer Placeholder 3"/>
          <p:cNvSpPr>
            <a:spLocks noGrp="1"/>
          </p:cNvSpPr>
          <p:nvPr>
            <p:ph type="ftr" sz="quarter" idx="11"/>
          </p:nvPr>
        </p:nvSpPr>
        <p:spPr/>
        <p:txBody>
          <a:bodyPr/>
          <a:lstStyle/>
          <a:p>
            <a:r>
              <a:rPr lang="en-US" dirty="0" smtClean="0"/>
              <a:t>Copyright © 2017 Pearson Education, Ltd.</a:t>
            </a:r>
            <a:endParaRPr lang="en-US" dirty="0"/>
          </a:p>
        </p:txBody>
      </p:sp>
      <p:sp>
        <p:nvSpPr>
          <p:cNvPr id="5" name="Slide Number Placeholder 4"/>
          <p:cNvSpPr>
            <a:spLocks noGrp="1"/>
          </p:cNvSpPr>
          <p:nvPr>
            <p:ph type="sldNum" sz="quarter" idx="12"/>
          </p:nvPr>
        </p:nvSpPr>
        <p:spPr/>
        <p:txBody>
          <a:bodyPr/>
          <a:lstStyle/>
          <a:p>
            <a:r>
              <a:rPr lang="en-US" smtClean="0"/>
              <a:t>7-</a:t>
            </a:r>
            <a:fld id="{874900A9-B3BF-3941-850F-7C94DB1977FA}" type="slidenum">
              <a:rPr lang="en-US" smtClean="0"/>
              <a:pPr/>
              <a:t>20</a:t>
            </a:fld>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Potential Competition</a:t>
            </a:r>
            <a:endParaRPr lang="en-US" dirty="0"/>
          </a:p>
        </p:txBody>
      </p:sp>
      <p:sp>
        <p:nvSpPr>
          <p:cNvPr id="4" name="Content Placeholder 3"/>
          <p:cNvSpPr>
            <a:spLocks noGrp="1"/>
          </p:cNvSpPr>
          <p:nvPr>
            <p:ph sz="half" idx="1"/>
          </p:nvPr>
        </p:nvSpPr>
        <p:spPr>
          <a:xfrm>
            <a:off x="457200" y="4792344"/>
            <a:ext cx="8061960" cy="2620963"/>
          </a:xfrm>
        </p:spPr>
        <p:txBody>
          <a:bodyPr>
            <a:normAutofit/>
          </a:bodyPr>
          <a:lstStyle/>
          <a:p>
            <a:r>
              <a:rPr lang="en-US" dirty="0" smtClean="0"/>
              <a:t>Is there currently strong competition in the market segment?</a:t>
            </a:r>
          </a:p>
          <a:p>
            <a:r>
              <a:rPr lang="en-US" dirty="0" smtClean="0"/>
              <a:t>Is the competition vulnerable in terms of price or quality?</a:t>
            </a:r>
          </a:p>
          <a:p>
            <a:endParaRPr lang="en-US" dirty="0"/>
          </a:p>
        </p:txBody>
      </p:sp>
      <p:sp>
        <p:nvSpPr>
          <p:cNvPr id="3" name="Footer Placeholder 2"/>
          <p:cNvSpPr>
            <a:spLocks noGrp="1"/>
          </p:cNvSpPr>
          <p:nvPr>
            <p:ph type="ftr" sz="quarter" idx="11"/>
          </p:nvPr>
        </p:nvSpPr>
        <p:spPr/>
        <p:txBody>
          <a:bodyPr/>
          <a:lstStyle/>
          <a:p>
            <a:r>
              <a:rPr lang="en-US" dirty="0" smtClean="0"/>
              <a:t>Copyright © 2017 Pearson Education, Ltd.</a:t>
            </a:r>
            <a:endParaRPr lang="en-US" dirty="0"/>
          </a:p>
        </p:txBody>
      </p:sp>
      <p:sp>
        <p:nvSpPr>
          <p:cNvPr id="5" name="Slide Number Placeholder 4"/>
          <p:cNvSpPr>
            <a:spLocks noGrp="1"/>
          </p:cNvSpPr>
          <p:nvPr>
            <p:ph type="sldNum" sz="quarter" idx="12"/>
          </p:nvPr>
        </p:nvSpPr>
        <p:spPr/>
        <p:txBody>
          <a:bodyPr/>
          <a:lstStyle/>
          <a:p>
            <a:r>
              <a:rPr lang="en-US" smtClean="0"/>
              <a:t>7-</a:t>
            </a:r>
            <a:fld id="{874900A9-B3BF-3941-850F-7C94DB1977FA}" type="slidenum">
              <a:rPr lang="en-US" smtClean="0"/>
              <a:pPr/>
              <a:t>21</a:t>
            </a:fld>
            <a:endParaRPr lang="en-US" dirty="0"/>
          </a:p>
        </p:txBody>
      </p:sp>
      <p:pic>
        <p:nvPicPr>
          <p:cNvPr id="1026"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822159" y="1615756"/>
            <a:ext cx="5350041" cy="317658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0" name="TextBox 9"/>
          <p:cNvSpPr txBox="1"/>
          <p:nvPr/>
        </p:nvSpPr>
        <p:spPr>
          <a:xfrm>
            <a:off x="6553200" y="2194560"/>
            <a:ext cx="1813560" cy="1015663"/>
          </a:xfrm>
          <a:prstGeom prst="rect">
            <a:avLst/>
          </a:prstGeom>
          <a:noFill/>
          <a:ln w="3175">
            <a:solidFill>
              <a:schemeClr val="tx1"/>
            </a:solidFill>
          </a:ln>
        </p:spPr>
        <p:txBody>
          <a:bodyPr wrap="square" rtlCol="0">
            <a:spAutoFit/>
          </a:bodyPr>
          <a:lstStyle/>
          <a:p>
            <a:r>
              <a:rPr lang="en-US" sz="2000" dirty="0" smtClean="0"/>
              <a:t>Only 1 % of Chinese have credit cards.</a:t>
            </a:r>
            <a:endParaRPr lang="en-US" sz="20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Feasibility and Compatibility</a:t>
            </a:r>
            <a:endParaRPr lang="en-US" dirty="0"/>
          </a:p>
        </p:txBody>
      </p:sp>
      <p:sp>
        <p:nvSpPr>
          <p:cNvPr id="5" name="Content Placeholder 4"/>
          <p:cNvSpPr>
            <a:spLocks noGrp="1"/>
          </p:cNvSpPr>
          <p:nvPr>
            <p:ph idx="1"/>
          </p:nvPr>
        </p:nvSpPr>
        <p:spPr>
          <a:xfrm>
            <a:off x="457200" y="1919344"/>
            <a:ext cx="8229600" cy="4525963"/>
          </a:xfrm>
        </p:spPr>
        <p:txBody>
          <a:bodyPr/>
          <a:lstStyle/>
          <a:p>
            <a:r>
              <a:rPr lang="en-US" dirty="0" smtClean="0"/>
              <a:t>Will adaptation be required? If so, is this economically justifiable in terms of expected sales?</a:t>
            </a:r>
          </a:p>
          <a:p>
            <a:r>
              <a:rPr lang="en-US" dirty="0" smtClean="0"/>
              <a:t>Will import restrictions, high tariffs, or a strong home country currency drive up the price of the product in the target market currency and effectively dampen demand?</a:t>
            </a:r>
          </a:p>
          <a:p>
            <a:endParaRPr lang="en-US" dirty="0"/>
          </a:p>
        </p:txBody>
      </p:sp>
      <p:sp>
        <p:nvSpPr>
          <p:cNvPr id="3" name="Footer Placeholder 2"/>
          <p:cNvSpPr>
            <a:spLocks noGrp="1"/>
          </p:cNvSpPr>
          <p:nvPr>
            <p:ph type="ftr" sz="quarter" idx="11"/>
          </p:nvPr>
        </p:nvSpPr>
        <p:spPr/>
        <p:txBody>
          <a:bodyPr/>
          <a:lstStyle/>
          <a:p>
            <a:r>
              <a:rPr lang="en-US" dirty="0" smtClean="0"/>
              <a:t>Copyright © 2017 Pearson Education, Ltd.</a:t>
            </a:r>
            <a:endParaRPr lang="en-US" dirty="0"/>
          </a:p>
        </p:txBody>
      </p:sp>
      <p:sp>
        <p:nvSpPr>
          <p:cNvPr id="4" name="Slide Number Placeholder 3"/>
          <p:cNvSpPr>
            <a:spLocks noGrp="1"/>
          </p:cNvSpPr>
          <p:nvPr>
            <p:ph type="sldNum" sz="quarter" idx="12"/>
          </p:nvPr>
        </p:nvSpPr>
        <p:spPr/>
        <p:txBody>
          <a:bodyPr/>
          <a:lstStyle/>
          <a:p>
            <a:r>
              <a:rPr lang="en-US" smtClean="0"/>
              <a:t>7-</a:t>
            </a:r>
            <a:fld id="{874900A9-B3BF-3941-850F-7C94DB1977FA}" type="slidenum">
              <a:rPr lang="en-US" smtClean="0"/>
              <a:pPr/>
              <a:t>22</a:t>
            </a:fld>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ea typeface="ＭＳ Ｐゴシック" charset="0"/>
                <a:cs typeface="ＭＳ Ｐゴシック" charset="0"/>
              </a:rPr>
              <a:t>Framework for Selecting </a:t>
            </a:r>
            <a:br>
              <a:rPr lang="en-US" dirty="0" smtClean="0">
                <a:ea typeface="ＭＳ Ｐゴシック" charset="0"/>
                <a:cs typeface="ＭＳ Ｐゴシック" charset="0"/>
              </a:rPr>
            </a:br>
            <a:r>
              <a:rPr lang="en-US" dirty="0" smtClean="0">
                <a:ea typeface="ＭＳ Ｐゴシック" charset="0"/>
                <a:cs typeface="ＭＳ Ｐゴシック" charset="0"/>
              </a:rPr>
              <a:t>Target Markets</a:t>
            </a:r>
            <a:endParaRPr lang="en-US" dirty="0"/>
          </a:p>
        </p:txBody>
      </p:sp>
      <p:pic>
        <p:nvPicPr>
          <p:cNvPr id="4" name="Picture 2"/>
          <p:cNvPicPr>
            <a:picLocks noGrp="1" noChangeAspect="1" noChangeArrowheads="1"/>
          </p:cNvPicPr>
          <p:nvPr>
            <p:ph idx="1"/>
          </p:nvPr>
        </p:nvPicPr>
        <p:blipFill>
          <a:blip r:embed="rId3"/>
          <a:srcRect/>
          <a:stretch>
            <a:fillRect/>
          </a:stretch>
        </p:blipFill>
        <p:spPr bwMode="auto">
          <a:xfrm>
            <a:off x="1772172" y="1949824"/>
            <a:ext cx="5599655" cy="4525963"/>
          </a:xfrm>
          <a:prstGeom prst="rect">
            <a:avLst/>
          </a:prstGeom>
          <a:noFill/>
          <a:ln w="9525">
            <a:noFill/>
            <a:miter lim="800000"/>
            <a:headEnd/>
            <a:tailEnd/>
          </a:ln>
        </p:spPr>
      </p:pic>
      <p:sp>
        <p:nvSpPr>
          <p:cNvPr id="3" name="Footer Placeholder 2"/>
          <p:cNvSpPr>
            <a:spLocks noGrp="1"/>
          </p:cNvSpPr>
          <p:nvPr>
            <p:ph type="ftr" sz="quarter" idx="11"/>
          </p:nvPr>
        </p:nvSpPr>
        <p:spPr/>
        <p:txBody>
          <a:bodyPr/>
          <a:lstStyle/>
          <a:p>
            <a:r>
              <a:rPr lang="en-US" dirty="0" smtClean="0"/>
              <a:t>Copyright © 2017 Pearson Education, Ltd.</a:t>
            </a:r>
            <a:endParaRPr lang="en-US" dirty="0"/>
          </a:p>
        </p:txBody>
      </p:sp>
      <p:sp>
        <p:nvSpPr>
          <p:cNvPr id="5" name="Slide Number Placeholder 4"/>
          <p:cNvSpPr>
            <a:spLocks noGrp="1"/>
          </p:cNvSpPr>
          <p:nvPr>
            <p:ph type="sldNum" sz="quarter" idx="12"/>
          </p:nvPr>
        </p:nvSpPr>
        <p:spPr/>
        <p:txBody>
          <a:bodyPr/>
          <a:lstStyle/>
          <a:p>
            <a:r>
              <a:rPr lang="en-US" smtClean="0"/>
              <a:t>7-</a:t>
            </a:r>
            <a:fld id="{874900A9-B3BF-3941-850F-7C94DB1977FA}" type="slidenum">
              <a:rPr lang="en-US" smtClean="0"/>
              <a:pPr/>
              <a:t>23</a:t>
            </a:fld>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9 Questions for Creating a </a:t>
            </a:r>
            <a:br>
              <a:rPr lang="en-US" dirty="0" smtClean="0"/>
            </a:br>
            <a:r>
              <a:rPr lang="en-US" dirty="0" smtClean="0"/>
              <a:t>Product-Market Profile</a:t>
            </a:r>
            <a:endParaRPr lang="en-US" dirty="0"/>
          </a:p>
        </p:txBody>
      </p:sp>
      <p:sp>
        <p:nvSpPr>
          <p:cNvPr id="3" name="Content Placeholder 2"/>
          <p:cNvSpPr>
            <a:spLocks noGrp="1"/>
          </p:cNvSpPr>
          <p:nvPr>
            <p:ph idx="1"/>
          </p:nvPr>
        </p:nvSpPr>
        <p:spPr>
          <a:xfrm>
            <a:off x="457200" y="1949824"/>
            <a:ext cx="8229600" cy="4525963"/>
          </a:xfrm>
        </p:spPr>
        <p:txBody>
          <a:bodyPr>
            <a:normAutofit fontScale="85000" lnSpcReduction="20000"/>
          </a:bodyPr>
          <a:lstStyle/>
          <a:p>
            <a:r>
              <a:rPr lang="en-US" dirty="0" smtClean="0"/>
              <a:t>Who buys our product?</a:t>
            </a:r>
          </a:p>
          <a:p>
            <a:r>
              <a:rPr lang="en-US" dirty="0" smtClean="0"/>
              <a:t>Who does not buy it?</a:t>
            </a:r>
          </a:p>
          <a:p>
            <a:r>
              <a:rPr lang="en-US" dirty="0" smtClean="0"/>
              <a:t>What need or function does it serve?</a:t>
            </a:r>
          </a:p>
          <a:p>
            <a:r>
              <a:rPr lang="en-US" dirty="0" smtClean="0"/>
              <a:t>Is there a market need that is not being met by current product/brand offerings?</a:t>
            </a:r>
          </a:p>
          <a:p>
            <a:r>
              <a:rPr lang="en-US" dirty="0" smtClean="0"/>
              <a:t>What problem does our product solve?</a:t>
            </a:r>
          </a:p>
          <a:p>
            <a:r>
              <a:rPr lang="en-US" dirty="0" smtClean="0"/>
              <a:t>What are customers buying to satisfy the need for which our product is targeted?</a:t>
            </a:r>
          </a:p>
          <a:p>
            <a:r>
              <a:rPr lang="en-US" dirty="0" smtClean="0"/>
              <a:t>What price are they paying?</a:t>
            </a:r>
          </a:p>
          <a:p>
            <a:r>
              <a:rPr lang="en-US" dirty="0" smtClean="0"/>
              <a:t>When is the product purchased?</a:t>
            </a:r>
          </a:p>
          <a:p>
            <a:r>
              <a:rPr lang="en-US" dirty="0" smtClean="0"/>
              <a:t>Where is it purchased</a:t>
            </a:r>
            <a:endParaRPr lang="en-US" dirty="0"/>
          </a:p>
        </p:txBody>
      </p:sp>
      <p:sp>
        <p:nvSpPr>
          <p:cNvPr id="4" name="Footer Placeholder 3"/>
          <p:cNvSpPr>
            <a:spLocks noGrp="1"/>
          </p:cNvSpPr>
          <p:nvPr>
            <p:ph type="ftr" sz="quarter" idx="11"/>
          </p:nvPr>
        </p:nvSpPr>
        <p:spPr/>
        <p:txBody>
          <a:bodyPr/>
          <a:lstStyle/>
          <a:p>
            <a:r>
              <a:rPr lang="en-US" dirty="0" smtClean="0"/>
              <a:t>Copyright © 2017 Pearson Education, Ltd.</a:t>
            </a:r>
            <a:endParaRPr lang="en-US" dirty="0"/>
          </a:p>
        </p:txBody>
      </p:sp>
      <p:sp>
        <p:nvSpPr>
          <p:cNvPr id="5" name="Slide Number Placeholder 4"/>
          <p:cNvSpPr>
            <a:spLocks noGrp="1"/>
          </p:cNvSpPr>
          <p:nvPr>
            <p:ph type="sldNum" sz="quarter" idx="12"/>
          </p:nvPr>
        </p:nvSpPr>
        <p:spPr/>
        <p:txBody>
          <a:bodyPr/>
          <a:lstStyle/>
          <a:p>
            <a:r>
              <a:rPr lang="en-US" smtClean="0"/>
              <a:t>7-</a:t>
            </a:r>
            <a:fld id="{874900A9-B3BF-3941-850F-7C94DB1977FA}" type="slidenum">
              <a:rPr lang="en-US" smtClean="0"/>
              <a:pPr/>
              <a:t>24</a:t>
            </a:fld>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Product-Market Decisions</a:t>
            </a:r>
            <a:endParaRPr lang="en-US" dirty="0"/>
          </a:p>
        </p:txBody>
      </p:sp>
      <p:sp>
        <p:nvSpPr>
          <p:cNvPr id="3" name="Content Placeholder 2"/>
          <p:cNvSpPr>
            <a:spLocks noGrp="1"/>
          </p:cNvSpPr>
          <p:nvPr>
            <p:ph idx="1"/>
          </p:nvPr>
        </p:nvSpPr>
        <p:spPr>
          <a:xfrm>
            <a:off x="457200" y="2332037"/>
            <a:ext cx="8229600" cy="4525963"/>
          </a:xfrm>
        </p:spPr>
        <p:txBody>
          <a:bodyPr/>
          <a:lstStyle/>
          <a:p>
            <a:r>
              <a:rPr lang="en-US" dirty="0" smtClean="0"/>
              <a:t>Review current and potential products for best match for country markets or segments</a:t>
            </a:r>
          </a:p>
          <a:p>
            <a:endParaRPr lang="en-US" dirty="0" smtClean="0"/>
          </a:p>
          <a:p>
            <a:r>
              <a:rPr lang="en-US" dirty="0" smtClean="0"/>
              <a:t>Create a matrix with countries and products to help with analysis</a:t>
            </a:r>
          </a:p>
        </p:txBody>
      </p:sp>
      <p:sp>
        <p:nvSpPr>
          <p:cNvPr id="4" name="Footer Placeholder 3"/>
          <p:cNvSpPr>
            <a:spLocks noGrp="1"/>
          </p:cNvSpPr>
          <p:nvPr>
            <p:ph type="ftr" sz="quarter" idx="11"/>
          </p:nvPr>
        </p:nvSpPr>
        <p:spPr/>
        <p:txBody>
          <a:bodyPr/>
          <a:lstStyle/>
          <a:p>
            <a:r>
              <a:rPr lang="en-US" dirty="0" smtClean="0"/>
              <a:t>Copyright © 2017 Pearson Education, Ltd.</a:t>
            </a:r>
            <a:endParaRPr lang="en-US" dirty="0"/>
          </a:p>
        </p:txBody>
      </p:sp>
      <p:sp>
        <p:nvSpPr>
          <p:cNvPr id="5" name="Slide Number Placeholder 4"/>
          <p:cNvSpPr>
            <a:spLocks noGrp="1"/>
          </p:cNvSpPr>
          <p:nvPr>
            <p:ph type="sldNum" sz="quarter" idx="12"/>
          </p:nvPr>
        </p:nvSpPr>
        <p:spPr/>
        <p:txBody>
          <a:bodyPr/>
          <a:lstStyle/>
          <a:p>
            <a:r>
              <a:rPr lang="en-US" smtClean="0"/>
              <a:t>7-</a:t>
            </a:r>
            <a:fld id="{874900A9-B3BF-3941-850F-7C94DB1977FA}" type="slidenum">
              <a:rPr lang="en-US" smtClean="0"/>
              <a:pPr/>
              <a:t>25</a:t>
            </a:fld>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Target Market Strategy Options</a:t>
            </a:r>
            <a:endParaRPr lang="en-US" dirty="0"/>
          </a:p>
        </p:txBody>
      </p:sp>
      <p:sp>
        <p:nvSpPr>
          <p:cNvPr id="3" name="Content Placeholder 2"/>
          <p:cNvSpPr>
            <a:spLocks noGrp="1"/>
          </p:cNvSpPr>
          <p:nvPr>
            <p:ph idx="1"/>
          </p:nvPr>
        </p:nvSpPr>
        <p:spPr>
          <a:xfrm>
            <a:off x="457200" y="1949824"/>
            <a:ext cx="8229600" cy="4525963"/>
          </a:xfrm>
        </p:spPr>
        <p:txBody>
          <a:bodyPr>
            <a:normAutofit lnSpcReduction="10000"/>
          </a:bodyPr>
          <a:lstStyle/>
          <a:p>
            <a:pPr marL="342900" lvl="1" indent="-342900">
              <a:buFont typeface="Arial" pitchFamily="34" charset="0"/>
              <a:buChar char="•"/>
            </a:pPr>
            <a:r>
              <a:rPr lang="en-US" sz="3200" b="1" dirty="0" smtClean="0"/>
              <a:t>Standardized Global Marketing  or </a:t>
            </a:r>
            <a:r>
              <a:rPr lang="en-US" sz="3200" dirty="0" smtClean="0"/>
              <a:t>Undifferentiated target marketing </a:t>
            </a:r>
          </a:p>
          <a:p>
            <a:pPr>
              <a:buNone/>
            </a:pPr>
            <a:endParaRPr lang="en-US" b="1" dirty="0" smtClean="0"/>
          </a:p>
          <a:p>
            <a:pPr lvl="1"/>
            <a:r>
              <a:rPr lang="en-US" dirty="0" smtClean="0"/>
              <a:t>Mass marketing on a global scale</a:t>
            </a:r>
          </a:p>
          <a:p>
            <a:pPr lvl="1"/>
            <a:r>
              <a:rPr lang="en-US" dirty="0" smtClean="0"/>
              <a:t>Standardized marketing mix</a:t>
            </a:r>
          </a:p>
          <a:p>
            <a:pPr lvl="1"/>
            <a:r>
              <a:rPr lang="en-US" dirty="0" smtClean="0"/>
              <a:t>Minimal product adaptation</a:t>
            </a:r>
          </a:p>
          <a:p>
            <a:pPr lvl="1"/>
            <a:r>
              <a:rPr lang="en-US" dirty="0" smtClean="0"/>
              <a:t>Intensive distribution</a:t>
            </a:r>
          </a:p>
          <a:p>
            <a:pPr lvl="1"/>
            <a:r>
              <a:rPr lang="en-US" dirty="0" smtClean="0"/>
              <a:t>Lower production costs</a:t>
            </a:r>
          </a:p>
          <a:p>
            <a:pPr lvl="1"/>
            <a:r>
              <a:rPr lang="en-US" dirty="0" smtClean="0"/>
              <a:t>Lower communication costs</a:t>
            </a:r>
          </a:p>
          <a:p>
            <a:endParaRPr lang="en-US" dirty="0"/>
          </a:p>
        </p:txBody>
      </p:sp>
      <p:sp>
        <p:nvSpPr>
          <p:cNvPr id="4" name="Footer Placeholder 3"/>
          <p:cNvSpPr>
            <a:spLocks noGrp="1"/>
          </p:cNvSpPr>
          <p:nvPr>
            <p:ph type="ftr" sz="quarter" idx="11"/>
          </p:nvPr>
        </p:nvSpPr>
        <p:spPr/>
        <p:txBody>
          <a:bodyPr/>
          <a:lstStyle/>
          <a:p>
            <a:r>
              <a:rPr lang="en-US" dirty="0" smtClean="0"/>
              <a:t>Copyright © 2017 Pearson Education, Ltd.</a:t>
            </a:r>
            <a:endParaRPr lang="en-US" dirty="0"/>
          </a:p>
        </p:txBody>
      </p:sp>
      <p:sp>
        <p:nvSpPr>
          <p:cNvPr id="5" name="Slide Number Placeholder 4"/>
          <p:cNvSpPr>
            <a:spLocks noGrp="1"/>
          </p:cNvSpPr>
          <p:nvPr>
            <p:ph type="sldNum" sz="quarter" idx="12"/>
          </p:nvPr>
        </p:nvSpPr>
        <p:spPr/>
        <p:txBody>
          <a:bodyPr/>
          <a:lstStyle/>
          <a:p>
            <a:r>
              <a:rPr lang="en-US" smtClean="0"/>
              <a:t>7-</a:t>
            </a:r>
            <a:fld id="{874900A9-B3BF-3941-850F-7C94DB1977FA}" type="slidenum">
              <a:rPr lang="en-US" smtClean="0"/>
              <a:pPr/>
              <a:t>26</a:t>
            </a:fld>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Target Market Strategy Options</a:t>
            </a:r>
            <a:endParaRPr lang="en-US" dirty="0"/>
          </a:p>
        </p:txBody>
      </p:sp>
      <p:sp>
        <p:nvSpPr>
          <p:cNvPr id="4" name="Content Placeholder 3"/>
          <p:cNvSpPr>
            <a:spLocks noGrp="1"/>
          </p:cNvSpPr>
          <p:nvPr>
            <p:ph sz="half" idx="1"/>
          </p:nvPr>
        </p:nvSpPr>
        <p:spPr/>
        <p:txBody>
          <a:bodyPr/>
          <a:lstStyle/>
          <a:p>
            <a:r>
              <a:rPr lang="en-US" b="1" dirty="0" smtClean="0"/>
              <a:t>Concentrated Global Marketing</a:t>
            </a:r>
          </a:p>
          <a:p>
            <a:pPr lvl="1"/>
            <a:r>
              <a:rPr lang="en-US" dirty="0" smtClean="0"/>
              <a:t>Niche marketing</a:t>
            </a:r>
          </a:p>
          <a:p>
            <a:pPr lvl="1"/>
            <a:r>
              <a:rPr lang="en-US" dirty="0" smtClean="0"/>
              <a:t>Single segment of global market</a:t>
            </a:r>
          </a:p>
          <a:p>
            <a:pPr lvl="1"/>
            <a:r>
              <a:rPr lang="en-US" dirty="0" smtClean="0"/>
              <a:t>Look for global depth rather than national breadth</a:t>
            </a:r>
          </a:p>
          <a:p>
            <a:pPr lvl="1"/>
            <a:r>
              <a:rPr lang="en-US" dirty="0" smtClean="0"/>
              <a:t>Ex.: Chanel, Estee Lauder</a:t>
            </a:r>
          </a:p>
          <a:p>
            <a:endParaRPr lang="en-US" dirty="0"/>
          </a:p>
        </p:txBody>
      </p:sp>
      <p:sp>
        <p:nvSpPr>
          <p:cNvPr id="5" name="Content Placeholder 4"/>
          <p:cNvSpPr>
            <a:spLocks noGrp="1"/>
          </p:cNvSpPr>
          <p:nvPr>
            <p:ph sz="half" idx="2"/>
          </p:nvPr>
        </p:nvSpPr>
        <p:spPr/>
        <p:txBody>
          <a:bodyPr/>
          <a:lstStyle/>
          <a:p>
            <a:r>
              <a:rPr lang="en-US" b="1" dirty="0" smtClean="0"/>
              <a:t>Differentiated Global Marketing</a:t>
            </a:r>
          </a:p>
          <a:p>
            <a:pPr lvl="1"/>
            <a:r>
              <a:rPr lang="en-US" dirty="0" smtClean="0"/>
              <a:t>Multi-segment targeting</a:t>
            </a:r>
          </a:p>
          <a:p>
            <a:pPr lvl="1"/>
            <a:r>
              <a:rPr lang="en-US" dirty="0" smtClean="0"/>
              <a:t>Two or more distinct markets</a:t>
            </a:r>
          </a:p>
          <a:p>
            <a:pPr lvl="1"/>
            <a:r>
              <a:rPr lang="en-US" dirty="0" smtClean="0"/>
              <a:t>Wider market coverage</a:t>
            </a:r>
          </a:p>
          <a:p>
            <a:pPr lvl="1"/>
            <a:r>
              <a:rPr lang="en-US" dirty="0" smtClean="0"/>
              <a:t>Ex.: P&amp;G markets Old Spice and Hugo Boss for Men </a:t>
            </a:r>
          </a:p>
          <a:p>
            <a:endParaRPr lang="en-US" dirty="0"/>
          </a:p>
        </p:txBody>
      </p:sp>
      <p:sp>
        <p:nvSpPr>
          <p:cNvPr id="3" name="Footer Placeholder 2"/>
          <p:cNvSpPr>
            <a:spLocks noGrp="1"/>
          </p:cNvSpPr>
          <p:nvPr>
            <p:ph type="ftr" sz="quarter" idx="11"/>
          </p:nvPr>
        </p:nvSpPr>
        <p:spPr/>
        <p:txBody>
          <a:bodyPr/>
          <a:lstStyle/>
          <a:p>
            <a:r>
              <a:rPr lang="en-US" dirty="0" smtClean="0"/>
              <a:t>Copyright © 2017 Pearson Education, Ltd.</a:t>
            </a:r>
            <a:endParaRPr lang="en-US" dirty="0"/>
          </a:p>
        </p:txBody>
      </p:sp>
      <p:sp>
        <p:nvSpPr>
          <p:cNvPr id="6" name="Slide Number Placeholder 5"/>
          <p:cNvSpPr>
            <a:spLocks noGrp="1"/>
          </p:cNvSpPr>
          <p:nvPr>
            <p:ph type="sldNum" sz="quarter" idx="12"/>
          </p:nvPr>
        </p:nvSpPr>
        <p:spPr/>
        <p:txBody>
          <a:bodyPr/>
          <a:lstStyle/>
          <a:p>
            <a:r>
              <a:rPr lang="en-US" smtClean="0"/>
              <a:t>7-</a:t>
            </a:r>
            <a:fld id="{874900A9-B3BF-3941-850F-7C94DB1977FA}" type="slidenum">
              <a:rPr lang="en-US" smtClean="0"/>
              <a:pPr/>
              <a:t>27</a:t>
            </a:fld>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838200" y="609600"/>
            <a:ext cx="7340600" cy="1143000"/>
          </a:xfrm>
        </p:spPr>
        <p:txBody>
          <a:bodyPr/>
          <a:lstStyle/>
          <a:p>
            <a:r>
              <a:rPr kumimoji="0" lang="en-GB" dirty="0" smtClean="0">
                <a:solidFill>
                  <a:schemeClr val="tx1"/>
                </a:solidFill>
              </a:rPr>
              <a:t>Positioning</a:t>
            </a:r>
            <a:endParaRPr kumimoji="0" lang="de-AT" dirty="0">
              <a:solidFill>
                <a:schemeClr val="tx1"/>
              </a:solidFill>
            </a:endParaRPr>
          </a:p>
        </p:txBody>
      </p:sp>
      <p:sp>
        <p:nvSpPr>
          <p:cNvPr id="44035" name="Rectangle 3"/>
          <p:cNvSpPr>
            <a:spLocks noGrp="1" noChangeArrowheads="1"/>
          </p:cNvSpPr>
          <p:nvPr>
            <p:ph idx="1"/>
          </p:nvPr>
        </p:nvSpPr>
        <p:spPr bwMode="auto">
          <a:xfrm>
            <a:off x="533400" y="1752600"/>
            <a:ext cx="7772400" cy="4114800"/>
          </a:xfrm>
          <a:noFill/>
          <a:ln>
            <a:miter lim="800000"/>
            <a:headEnd/>
            <a:tailEnd/>
          </a:ln>
        </p:spPr>
        <p:txBody>
          <a:bodyPr wrap="square" lIns="91440" tIns="45720" rIns="91440" bIns="45720" numCol="1" anchor="t" anchorCtr="0" compatLnSpc="1">
            <a:prstTxWarp prst="textNoShape">
              <a:avLst/>
            </a:prstTxWarp>
          </a:bodyPr>
          <a:lstStyle/>
          <a:p>
            <a:r>
              <a:rPr lang="en-US" dirty="0" smtClean="0"/>
              <a:t>Locating a brand in consumers</a:t>
            </a:r>
            <a:r>
              <a:rPr lang="ja-JP" altLang="en-US" smtClean="0"/>
              <a:t>’</a:t>
            </a:r>
            <a:r>
              <a:rPr lang="en-US" dirty="0" smtClean="0"/>
              <a:t> minds over and against competitors in terms of attributes and benefits that the brand does and does not offer</a:t>
            </a:r>
          </a:p>
          <a:p>
            <a:pPr lvl="1"/>
            <a:r>
              <a:rPr lang="en-US" dirty="0" smtClean="0"/>
              <a:t>Attribute or Benefit</a:t>
            </a:r>
          </a:p>
          <a:p>
            <a:pPr lvl="1"/>
            <a:r>
              <a:rPr lang="en-US" dirty="0" smtClean="0"/>
              <a:t>Quality and Price</a:t>
            </a:r>
          </a:p>
          <a:p>
            <a:pPr lvl="1"/>
            <a:r>
              <a:rPr lang="en-US" dirty="0" smtClean="0"/>
              <a:t>Use or User</a:t>
            </a:r>
          </a:p>
          <a:p>
            <a:pPr lvl="1"/>
            <a:r>
              <a:rPr lang="en-US" dirty="0" smtClean="0"/>
              <a:t>Competition</a:t>
            </a:r>
          </a:p>
          <a:p>
            <a:endParaRPr kumimoji="0" lang="de-AT" dirty="0"/>
          </a:p>
        </p:txBody>
      </p:sp>
      <p:sp>
        <p:nvSpPr>
          <p:cNvPr id="4" name="Footer Placeholder 5"/>
          <p:cNvSpPr>
            <a:spLocks noGrp="1"/>
          </p:cNvSpPr>
          <p:nvPr>
            <p:ph type="ftr" sz="quarter" idx="11"/>
          </p:nvPr>
        </p:nvSpPr>
        <p:spPr/>
        <p:txBody>
          <a:bodyPr/>
          <a:lstStyle/>
          <a:p>
            <a:r>
              <a:rPr lang="en-US" dirty="0" smtClean="0"/>
              <a:t>Copyright © 2017 Pearson Education, Ltd.</a:t>
            </a:r>
            <a:endParaRPr lang="en-US" dirty="0"/>
          </a:p>
        </p:txBody>
      </p:sp>
      <p:sp>
        <p:nvSpPr>
          <p:cNvPr id="2" name="Slide Number Placeholder 1"/>
          <p:cNvSpPr>
            <a:spLocks noGrp="1"/>
          </p:cNvSpPr>
          <p:nvPr>
            <p:ph type="sldNum" sz="quarter" idx="12"/>
          </p:nvPr>
        </p:nvSpPr>
        <p:spPr/>
        <p:txBody>
          <a:bodyPr/>
          <a:lstStyle/>
          <a:p>
            <a:r>
              <a:rPr lang="en-US" smtClean="0"/>
              <a:t>7-</a:t>
            </a:r>
            <a:fld id="{874900A9-B3BF-3941-850F-7C94DB1977FA}" type="slidenum">
              <a:rPr lang="en-US" smtClean="0"/>
              <a:pPr/>
              <a:t>28</a:t>
            </a:fld>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Positioning</a:t>
            </a:r>
            <a:endParaRPr lang="en-US" dirty="0"/>
          </a:p>
        </p:txBody>
      </p:sp>
      <p:sp>
        <p:nvSpPr>
          <p:cNvPr id="5" name="Content Placeholder 4"/>
          <p:cNvSpPr>
            <a:spLocks noGrp="1"/>
          </p:cNvSpPr>
          <p:nvPr>
            <p:ph sz="half" idx="1"/>
          </p:nvPr>
        </p:nvSpPr>
        <p:spPr/>
        <p:txBody>
          <a:bodyPr>
            <a:normAutofit fontScale="92500" lnSpcReduction="20000"/>
          </a:bodyPr>
          <a:lstStyle/>
          <a:p>
            <a:r>
              <a:rPr lang="en-US" sz="3200" b="1" dirty="0" smtClean="0"/>
              <a:t>Attribute or Benefit</a:t>
            </a:r>
          </a:p>
          <a:p>
            <a:pPr lvl="1"/>
            <a:r>
              <a:rPr lang="en-US" dirty="0" smtClean="0"/>
              <a:t>Economy</a:t>
            </a:r>
          </a:p>
          <a:p>
            <a:pPr lvl="1"/>
            <a:r>
              <a:rPr lang="en-US" dirty="0" smtClean="0"/>
              <a:t>Reliability</a:t>
            </a:r>
          </a:p>
          <a:p>
            <a:pPr lvl="1"/>
            <a:r>
              <a:rPr lang="en-US" dirty="0" smtClean="0"/>
              <a:t>Durability</a:t>
            </a:r>
          </a:p>
          <a:p>
            <a:pPr lvl="1"/>
            <a:endParaRPr lang="en-US" dirty="0" smtClean="0"/>
          </a:p>
          <a:p>
            <a:r>
              <a:rPr lang="en-US" dirty="0" smtClean="0"/>
              <a:t>BMW:  The Ultimate Driving Machine or</a:t>
            </a:r>
          </a:p>
          <a:p>
            <a:pPr>
              <a:buNone/>
            </a:pPr>
            <a:r>
              <a:rPr lang="en-US" dirty="0" smtClean="0"/>
              <a:t>     Visa:  It’s Everywhere You Want To Be</a:t>
            </a:r>
          </a:p>
          <a:p>
            <a:r>
              <a:rPr lang="en-US" dirty="0" smtClean="0"/>
              <a:t>Foreign Consumer Culture Positioning:  Focus on import benefits</a:t>
            </a:r>
          </a:p>
          <a:p>
            <a:endParaRPr lang="en-US" dirty="0"/>
          </a:p>
        </p:txBody>
      </p:sp>
      <p:sp>
        <p:nvSpPr>
          <p:cNvPr id="6" name="Content Placeholder 5"/>
          <p:cNvSpPr>
            <a:spLocks noGrp="1"/>
          </p:cNvSpPr>
          <p:nvPr>
            <p:ph sz="half" idx="2"/>
          </p:nvPr>
        </p:nvSpPr>
        <p:spPr/>
        <p:txBody>
          <a:bodyPr>
            <a:normAutofit fontScale="92500" lnSpcReduction="20000"/>
          </a:bodyPr>
          <a:lstStyle/>
          <a:p>
            <a:r>
              <a:rPr lang="en-US" sz="3200" b="1" dirty="0" smtClean="0"/>
              <a:t>Quality and Price</a:t>
            </a:r>
          </a:p>
          <a:p>
            <a:pPr lvl="1"/>
            <a:r>
              <a:rPr lang="en-US" dirty="0" smtClean="0"/>
              <a:t>Continuum from high price/quality and high price to good value</a:t>
            </a:r>
          </a:p>
          <a:p>
            <a:pPr lvl="1"/>
            <a:endParaRPr lang="en-US" dirty="0" smtClean="0"/>
          </a:p>
          <a:p>
            <a:r>
              <a:rPr lang="en-US" dirty="0" smtClean="0"/>
              <a:t>Stella Artois beer:  Reassuring Expensive</a:t>
            </a:r>
          </a:p>
          <a:p>
            <a:endParaRPr lang="en-US" dirty="0" smtClean="0"/>
          </a:p>
          <a:p>
            <a:r>
              <a:rPr lang="en-US" dirty="0" smtClean="0"/>
              <a:t>FCCP:  Grey Goose (France), </a:t>
            </a:r>
            <a:r>
              <a:rPr lang="en-US" dirty="0" err="1" smtClean="0"/>
              <a:t>Ketel</a:t>
            </a:r>
            <a:r>
              <a:rPr lang="en-US" dirty="0" smtClean="0"/>
              <a:t> One (the Netherlands)</a:t>
            </a:r>
          </a:p>
          <a:p>
            <a:endParaRPr lang="en-US" dirty="0"/>
          </a:p>
        </p:txBody>
      </p:sp>
      <p:sp>
        <p:nvSpPr>
          <p:cNvPr id="2" name="Footer Placeholder 1"/>
          <p:cNvSpPr>
            <a:spLocks noGrp="1"/>
          </p:cNvSpPr>
          <p:nvPr>
            <p:ph type="ftr" sz="quarter" idx="11"/>
          </p:nvPr>
        </p:nvSpPr>
        <p:spPr/>
        <p:txBody>
          <a:bodyPr/>
          <a:lstStyle/>
          <a:p>
            <a:r>
              <a:rPr lang="en-US" dirty="0" smtClean="0"/>
              <a:t>Copyright © 2017 Pearson Education, Ltd.</a:t>
            </a:r>
            <a:endParaRPr lang="en-US" dirty="0"/>
          </a:p>
        </p:txBody>
      </p:sp>
      <p:sp>
        <p:nvSpPr>
          <p:cNvPr id="3" name="Slide Number Placeholder 2"/>
          <p:cNvSpPr>
            <a:spLocks noGrp="1"/>
          </p:cNvSpPr>
          <p:nvPr>
            <p:ph type="sldNum" sz="quarter" idx="12"/>
          </p:nvPr>
        </p:nvSpPr>
        <p:spPr/>
        <p:txBody>
          <a:bodyPr/>
          <a:lstStyle/>
          <a:p>
            <a:r>
              <a:rPr lang="en-US" smtClean="0"/>
              <a:t>7-</a:t>
            </a:r>
            <a:fld id="{874900A9-B3BF-3941-850F-7C94DB1977FA}" type="slidenum">
              <a:rPr lang="en-US" smtClean="0"/>
              <a:pPr/>
              <a:t>29</a:t>
            </a:fld>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762000" y="514350"/>
            <a:ext cx="7543800" cy="1143000"/>
          </a:xfrm>
        </p:spPr>
        <p:txBody>
          <a:bodyPr/>
          <a:lstStyle/>
          <a:p>
            <a:r>
              <a:rPr lang="en-GB" dirty="0"/>
              <a:t>Global Market Segmentation</a:t>
            </a:r>
          </a:p>
        </p:txBody>
      </p:sp>
      <p:sp>
        <p:nvSpPr>
          <p:cNvPr id="21507" name="Rectangle 3"/>
          <p:cNvSpPr>
            <a:spLocks noGrp="1" noChangeArrowheads="1"/>
          </p:cNvSpPr>
          <p:nvPr>
            <p:ph idx="1"/>
          </p:nvPr>
        </p:nvSpPr>
        <p:spPr bwMode="auto">
          <a:xfrm>
            <a:off x="426720" y="1905000"/>
            <a:ext cx="8382000" cy="3718560"/>
          </a:xfrm>
          <a:noFill/>
          <a:ln>
            <a:miter lim="800000"/>
            <a:headEnd/>
            <a:tailEnd/>
          </a:ln>
        </p:spPr>
        <p:txBody>
          <a:bodyPr wrap="square" lIns="91440" tIns="45720" rIns="91440" bIns="45720" numCol="1" anchor="t" anchorCtr="0" compatLnSpc="1">
            <a:prstTxWarp prst="textNoShape">
              <a:avLst/>
            </a:prstTxWarp>
            <a:normAutofit lnSpcReduction="10000"/>
          </a:bodyPr>
          <a:lstStyle/>
          <a:p>
            <a:r>
              <a:rPr lang="en-GB" sz="2800" dirty="0"/>
              <a:t>T</a:t>
            </a:r>
            <a:r>
              <a:rPr kumimoji="0" lang="en-GB" sz="2800" dirty="0" smtClean="0"/>
              <a:t>he </a:t>
            </a:r>
            <a:r>
              <a:rPr kumimoji="0" lang="en-GB" sz="2800" dirty="0"/>
              <a:t>process of dividing the world market</a:t>
            </a:r>
            <a:r>
              <a:rPr kumimoji="0" lang="en-GB" sz="2800" dirty="0" smtClean="0"/>
              <a:t> into distinct subsets </a:t>
            </a:r>
            <a:r>
              <a:rPr kumimoji="0" lang="en-GB" sz="2800" dirty="0"/>
              <a:t>of customers</a:t>
            </a:r>
            <a:r>
              <a:rPr kumimoji="0" lang="en-GB" sz="2800" dirty="0" smtClean="0"/>
              <a:t> that </a:t>
            </a:r>
            <a:r>
              <a:rPr kumimoji="0" lang="en-GB" sz="2800" dirty="0"/>
              <a:t>have similar needs</a:t>
            </a:r>
            <a:r>
              <a:rPr kumimoji="0" lang="en-GB" sz="2800" dirty="0" smtClean="0"/>
              <a:t> (</a:t>
            </a:r>
            <a:r>
              <a:rPr lang="en-GB" sz="2800" dirty="0" smtClean="0"/>
              <a:t>for example,</a:t>
            </a:r>
            <a:r>
              <a:rPr kumimoji="0" lang="en-GB" sz="2800" dirty="0" smtClean="0"/>
              <a:t> </a:t>
            </a:r>
            <a:r>
              <a:rPr kumimoji="0" lang="en-GB" sz="2800" dirty="0"/>
              <a:t>country groups or individual interest groups</a:t>
            </a:r>
            <a:r>
              <a:rPr kumimoji="0" lang="en-GB" sz="2800" dirty="0" smtClean="0"/>
              <a:t>).</a:t>
            </a:r>
          </a:p>
          <a:p>
            <a:r>
              <a:rPr lang="en-GB" sz="2800" b="1" dirty="0" smtClean="0"/>
              <a:t>Pluralization of Consumption </a:t>
            </a:r>
            <a:r>
              <a:rPr lang="en-GB" sz="2800" dirty="0" smtClean="0"/>
              <a:t>or</a:t>
            </a:r>
            <a:r>
              <a:rPr lang="en-GB" sz="2800" b="1" dirty="0" smtClean="0"/>
              <a:t> segment simultaneity </a:t>
            </a:r>
            <a:r>
              <a:rPr lang="en-GB" sz="2800" dirty="0" smtClean="0"/>
              <a:t>theory</a:t>
            </a:r>
            <a:r>
              <a:rPr lang="en-GB" sz="2800" b="1" dirty="0" smtClean="0"/>
              <a:t> </a:t>
            </a:r>
            <a:r>
              <a:rPr lang="en-GB" sz="2800" dirty="0" smtClean="0"/>
              <a:t>was advanced by Professor Theodore Levitt 4 decades ago stating that consumers seek variety and new segments will appear in many national markets. i.e., sushi, pizza</a:t>
            </a:r>
            <a:endParaRPr kumimoji="0" lang="en-GB" sz="2800" b="1" dirty="0"/>
          </a:p>
          <a:p>
            <a:pPr>
              <a:buFont typeface="Monotype Sorts" charset="2"/>
              <a:buNone/>
            </a:pPr>
            <a:endParaRPr kumimoji="0" lang="en-GB" dirty="0"/>
          </a:p>
        </p:txBody>
      </p:sp>
      <p:sp>
        <p:nvSpPr>
          <p:cNvPr id="4" name="Footer Placeholder 5"/>
          <p:cNvSpPr>
            <a:spLocks noGrp="1"/>
          </p:cNvSpPr>
          <p:nvPr>
            <p:ph type="ftr" sz="quarter" idx="11"/>
          </p:nvPr>
        </p:nvSpPr>
        <p:spPr/>
        <p:txBody>
          <a:bodyPr/>
          <a:lstStyle/>
          <a:p>
            <a:r>
              <a:rPr lang="en-US" dirty="0" smtClean="0"/>
              <a:t>Copyright © 2017 Pearson Education, Ltd.</a:t>
            </a:r>
            <a:endParaRPr lang="en-US" dirty="0"/>
          </a:p>
        </p:txBody>
      </p:sp>
      <p:sp>
        <p:nvSpPr>
          <p:cNvPr id="2" name="Slide Number Placeholder 1"/>
          <p:cNvSpPr>
            <a:spLocks noGrp="1"/>
          </p:cNvSpPr>
          <p:nvPr>
            <p:ph type="sldNum" sz="quarter" idx="12"/>
          </p:nvPr>
        </p:nvSpPr>
        <p:spPr/>
        <p:txBody>
          <a:bodyPr/>
          <a:lstStyle/>
          <a:p>
            <a:r>
              <a:rPr lang="en-US" smtClean="0"/>
              <a:t>7-</a:t>
            </a:r>
            <a:fld id="{874900A9-B3BF-3941-850F-7C94DB1977FA}" type="slidenum">
              <a:rPr lang="en-US" smtClean="0"/>
              <a:pPr/>
              <a:t>3</a:t>
            </a:fld>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de-AT" dirty="0" smtClean="0"/>
              <a:t>Positioning</a:t>
            </a:r>
            <a:endParaRPr lang="de-AT" dirty="0"/>
          </a:p>
        </p:txBody>
      </p:sp>
      <p:sp>
        <p:nvSpPr>
          <p:cNvPr id="5" name="Content Placeholder 4"/>
          <p:cNvSpPr>
            <a:spLocks noGrp="1"/>
          </p:cNvSpPr>
          <p:nvPr>
            <p:ph sz="half" idx="1"/>
          </p:nvPr>
        </p:nvSpPr>
        <p:spPr/>
        <p:txBody>
          <a:bodyPr/>
          <a:lstStyle/>
          <a:p>
            <a:r>
              <a:rPr lang="en-US" sz="3200" b="1" dirty="0" smtClean="0"/>
              <a:t>Use or User</a:t>
            </a:r>
          </a:p>
          <a:p>
            <a:pPr lvl="1"/>
            <a:r>
              <a:rPr lang="en-US" dirty="0" smtClean="0"/>
              <a:t>Associates the brand with a user or class of users</a:t>
            </a:r>
          </a:p>
          <a:p>
            <a:pPr lvl="1"/>
            <a:endParaRPr lang="en-US" dirty="0" smtClean="0"/>
          </a:p>
          <a:p>
            <a:r>
              <a:rPr lang="en-US" dirty="0" smtClean="0"/>
              <a:t>Max Factor: The makeup that makeup artists use</a:t>
            </a:r>
          </a:p>
          <a:p>
            <a:endParaRPr lang="en-US" dirty="0"/>
          </a:p>
        </p:txBody>
      </p:sp>
      <p:sp>
        <p:nvSpPr>
          <p:cNvPr id="6" name="Content Placeholder 5"/>
          <p:cNvSpPr>
            <a:spLocks noGrp="1"/>
          </p:cNvSpPr>
          <p:nvPr>
            <p:ph sz="half" idx="2"/>
          </p:nvPr>
        </p:nvSpPr>
        <p:spPr/>
        <p:txBody>
          <a:bodyPr/>
          <a:lstStyle/>
          <a:p>
            <a:r>
              <a:rPr lang="en-US" sz="3200" b="1" dirty="0" smtClean="0"/>
              <a:t>Competition</a:t>
            </a:r>
          </a:p>
          <a:p>
            <a:pPr lvl="1"/>
            <a:r>
              <a:rPr lang="en-US" dirty="0" smtClean="0"/>
              <a:t>Implicit or explicit reference to competition</a:t>
            </a:r>
          </a:p>
          <a:p>
            <a:pPr lvl="1"/>
            <a:endParaRPr lang="en-US" dirty="0" smtClean="0"/>
          </a:p>
          <a:p>
            <a:pPr lvl="1"/>
            <a:endParaRPr lang="en-US" dirty="0" smtClean="0"/>
          </a:p>
          <a:p>
            <a:r>
              <a:rPr lang="en-US" dirty="0" smtClean="0"/>
              <a:t>Dove: Campaign for Real Beauty</a:t>
            </a:r>
          </a:p>
          <a:p>
            <a:pPr lvl="1"/>
            <a:r>
              <a:rPr lang="en-US" dirty="0" smtClean="0"/>
              <a:t>2% of women worldwide think they are beautiful</a:t>
            </a:r>
          </a:p>
          <a:p>
            <a:pPr lvl="1"/>
            <a:r>
              <a:rPr lang="en-US" dirty="0" smtClean="0"/>
              <a:t>New definition of beauty</a:t>
            </a:r>
          </a:p>
          <a:p>
            <a:endParaRPr lang="en-US" dirty="0"/>
          </a:p>
        </p:txBody>
      </p:sp>
      <p:sp>
        <p:nvSpPr>
          <p:cNvPr id="4" name="Footer Placeholder 5"/>
          <p:cNvSpPr>
            <a:spLocks noGrp="1"/>
          </p:cNvSpPr>
          <p:nvPr>
            <p:ph type="ftr" sz="quarter" idx="11"/>
          </p:nvPr>
        </p:nvSpPr>
        <p:spPr/>
        <p:txBody>
          <a:bodyPr/>
          <a:lstStyle/>
          <a:p>
            <a:r>
              <a:rPr lang="en-US" dirty="0" smtClean="0"/>
              <a:t>Copyright © 2017 Pearson Education, Ltd.</a:t>
            </a:r>
            <a:endParaRPr lang="en-US" dirty="0"/>
          </a:p>
        </p:txBody>
      </p:sp>
      <p:sp>
        <p:nvSpPr>
          <p:cNvPr id="2" name="Slide Number Placeholder 1"/>
          <p:cNvSpPr>
            <a:spLocks noGrp="1"/>
          </p:cNvSpPr>
          <p:nvPr>
            <p:ph type="sldNum" sz="quarter" idx="12"/>
          </p:nvPr>
        </p:nvSpPr>
        <p:spPr/>
        <p:txBody>
          <a:bodyPr/>
          <a:lstStyle/>
          <a:p>
            <a:r>
              <a:rPr lang="en-US" smtClean="0"/>
              <a:t>7-</a:t>
            </a:r>
            <a:fld id="{874900A9-B3BF-3941-850F-7C94DB1977FA}" type="slidenum">
              <a:rPr lang="en-US" smtClean="0"/>
              <a:pPr/>
              <a:t>30</a:t>
            </a:fld>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normAutofit/>
          </a:bodyPr>
          <a:lstStyle/>
          <a:p>
            <a:r>
              <a:rPr lang="de-AT" dirty="0" smtClean="0"/>
              <a:t>Positioning Strategies</a:t>
            </a:r>
            <a:endParaRPr lang="de-AT" dirty="0"/>
          </a:p>
        </p:txBody>
      </p:sp>
      <p:sp>
        <p:nvSpPr>
          <p:cNvPr id="6" name="Content Placeholder 5"/>
          <p:cNvSpPr>
            <a:spLocks noGrp="1"/>
          </p:cNvSpPr>
          <p:nvPr>
            <p:ph sz="half" idx="2"/>
          </p:nvPr>
        </p:nvSpPr>
        <p:spPr>
          <a:xfrm>
            <a:off x="335280" y="1630680"/>
            <a:ext cx="4038600" cy="4525963"/>
          </a:xfrm>
        </p:spPr>
        <p:txBody>
          <a:bodyPr>
            <a:normAutofit fontScale="92500" lnSpcReduction="10000"/>
          </a:bodyPr>
          <a:lstStyle/>
          <a:p>
            <a:r>
              <a:rPr lang="en-US" b="1" dirty="0" smtClean="0"/>
              <a:t>Global consumer culture positioning</a:t>
            </a:r>
          </a:p>
          <a:p>
            <a:pPr lvl="1"/>
            <a:r>
              <a:rPr lang="en-US" dirty="0" smtClean="0"/>
              <a:t>Identifies the brand as a symbol of a particular global culture or segment</a:t>
            </a:r>
          </a:p>
          <a:p>
            <a:pPr lvl="1"/>
            <a:r>
              <a:rPr lang="en-US" dirty="0" smtClean="0"/>
              <a:t>High-touch and high-tech products</a:t>
            </a:r>
          </a:p>
          <a:p>
            <a:r>
              <a:rPr lang="en-US" b="1" dirty="0" smtClean="0"/>
              <a:t>Foreign consumer culture positioning</a:t>
            </a:r>
          </a:p>
          <a:p>
            <a:pPr lvl="1"/>
            <a:r>
              <a:rPr lang="en-US" dirty="0" smtClean="0"/>
              <a:t>Associates the brand’s users, use occasions, or product origins with a foreign country or culture</a:t>
            </a:r>
          </a:p>
          <a:p>
            <a:endParaRPr lang="en-US" dirty="0"/>
          </a:p>
        </p:txBody>
      </p:sp>
      <p:sp>
        <p:nvSpPr>
          <p:cNvPr id="4" name="Footer Placeholder 5"/>
          <p:cNvSpPr>
            <a:spLocks noGrp="1"/>
          </p:cNvSpPr>
          <p:nvPr>
            <p:ph type="ftr" sz="quarter" idx="11"/>
          </p:nvPr>
        </p:nvSpPr>
        <p:spPr/>
        <p:txBody>
          <a:bodyPr/>
          <a:lstStyle/>
          <a:p>
            <a:r>
              <a:rPr lang="en-US" dirty="0" smtClean="0"/>
              <a:t>Copyright © 2017 Pearson Education, Ltd.</a:t>
            </a:r>
            <a:endParaRPr lang="en-US" dirty="0"/>
          </a:p>
        </p:txBody>
      </p:sp>
      <p:sp>
        <p:nvSpPr>
          <p:cNvPr id="2" name="Slide Number Placeholder 1"/>
          <p:cNvSpPr>
            <a:spLocks noGrp="1"/>
          </p:cNvSpPr>
          <p:nvPr>
            <p:ph type="sldNum" sz="quarter" idx="12"/>
          </p:nvPr>
        </p:nvSpPr>
        <p:spPr/>
        <p:txBody>
          <a:bodyPr/>
          <a:lstStyle/>
          <a:p>
            <a:r>
              <a:rPr lang="en-US" smtClean="0"/>
              <a:t>7-</a:t>
            </a:r>
            <a:fld id="{874900A9-B3BF-3941-850F-7C94DB1977FA}" type="slidenum">
              <a:rPr lang="en-US" smtClean="0"/>
              <a:pPr/>
              <a:t>31</a:t>
            </a:fld>
            <a:endParaRPr lang="en-US" dirty="0"/>
          </a:p>
        </p:txBody>
      </p:sp>
      <p:sp>
        <p:nvSpPr>
          <p:cNvPr id="9" name="Content Placeholder 5"/>
          <p:cNvSpPr>
            <a:spLocks noGrp="1"/>
          </p:cNvSpPr>
          <p:nvPr>
            <p:ph sz="half" idx="1"/>
          </p:nvPr>
        </p:nvSpPr>
        <p:spPr>
          <a:xfrm>
            <a:off x="4648200" y="1630680"/>
            <a:ext cx="4038600" cy="4525963"/>
          </a:xfrm>
        </p:spPr>
        <p:txBody>
          <a:bodyPr>
            <a:normAutofit fontScale="92500" lnSpcReduction="10000"/>
          </a:bodyPr>
          <a:lstStyle/>
          <a:p>
            <a:r>
              <a:rPr lang="en-US" b="1" dirty="0" smtClean="0"/>
              <a:t>Local consumer culture positioning</a:t>
            </a:r>
          </a:p>
          <a:p>
            <a:pPr lvl="1"/>
            <a:r>
              <a:rPr lang="en-US" dirty="0" smtClean="0"/>
              <a:t>Identifies with local cultural meanings</a:t>
            </a:r>
          </a:p>
          <a:p>
            <a:pPr lvl="1"/>
            <a:r>
              <a:rPr lang="en-US" dirty="0" smtClean="0"/>
              <a:t>Consumed by local people</a:t>
            </a:r>
          </a:p>
          <a:p>
            <a:pPr lvl="1"/>
            <a:r>
              <a:rPr lang="en-US" dirty="0" smtClean="0"/>
              <a:t>Locally produced for local people</a:t>
            </a:r>
          </a:p>
          <a:p>
            <a:pPr lvl="1"/>
            <a:r>
              <a:rPr lang="en-US" dirty="0" smtClean="0"/>
              <a:t>Used frequently for food, personal, and household nondurables</a:t>
            </a:r>
          </a:p>
          <a:p>
            <a:pPr lvl="1"/>
            <a:r>
              <a:rPr lang="en-US" dirty="0" smtClean="0"/>
              <a:t>Ex.: Budweiser is identified with small-town America</a:t>
            </a:r>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normAutofit/>
          </a:bodyPr>
          <a:lstStyle/>
          <a:p>
            <a:r>
              <a:rPr lang="de-AT" dirty="0" smtClean="0"/>
              <a:t>Global </a:t>
            </a:r>
            <a:r>
              <a:rPr lang="de-AT" dirty="0"/>
              <a:t>Market Segmentation</a:t>
            </a:r>
          </a:p>
        </p:txBody>
      </p:sp>
      <p:sp>
        <p:nvSpPr>
          <p:cNvPr id="23555" name="Rectangle 3"/>
          <p:cNvSpPr>
            <a:spLocks noGrp="1" noChangeArrowheads="1"/>
          </p:cNvSpPr>
          <p:nvPr>
            <p:ph sz="half" idx="1"/>
          </p:nvPr>
        </p:nvSpPr>
        <p:spPr bwMode="auto">
          <a:xfrm>
            <a:off x="457200" y="1600200"/>
            <a:ext cx="7833360" cy="4525963"/>
          </a:xfrm>
          <a:noFill/>
          <a:ln>
            <a:miter lim="800000"/>
            <a:headEnd/>
            <a:tailEnd/>
          </a:ln>
        </p:spPr>
        <p:txBody>
          <a:bodyPr wrap="square" lIns="91440" tIns="45720" rIns="91440" bIns="45720" numCol="1" anchor="t" anchorCtr="0" compatLnSpc="1">
            <a:prstTxWarp prst="textNoShape">
              <a:avLst/>
            </a:prstTxWarp>
            <a:normAutofit/>
          </a:bodyPr>
          <a:lstStyle/>
          <a:p>
            <a:pPr marL="0" indent="0">
              <a:buNone/>
            </a:pPr>
            <a:r>
              <a:rPr kumimoji="0" lang="en-GB" sz="3600" b="1" dirty="0" smtClean="0"/>
              <a:t>Types of segmentation methods</a:t>
            </a:r>
          </a:p>
          <a:p>
            <a:r>
              <a:rPr kumimoji="0" lang="en-GB" sz="3600" dirty="0" smtClean="0"/>
              <a:t>Demographic segmentation</a:t>
            </a:r>
          </a:p>
          <a:p>
            <a:r>
              <a:rPr kumimoji="0" lang="en-GB" sz="3600" dirty="0" smtClean="0"/>
              <a:t>Psychographic </a:t>
            </a:r>
            <a:r>
              <a:rPr kumimoji="0" lang="en-GB" sz="3600" dirty="0"/>
              <a:t>segmentation</a:t>
            </a:r>
          </a:p>
          <a:p>
            <a:r>
              <a:rPr kumimoji="0" lang="en-GB" sz="3600" dirty="0" smtClean="0"/>
              <a:t>Behavior </a:t>
            </a:r>
            <a:r>
              <a:rPr kumimoji="0" lang="en-GB" sz="3600" dirty="0"/>
              <a:t>segmentation</a:t>
            </a:r>
          </a:p>
          <a:p>
            <a:r>
              <a:rPr kumimoji="0" lang="en-GB" sz="3600" dirty="0"/>
              <a:t>Benefit segmentation</a:t>
            </a:r>
            <a:r>
              <a:rPr kumimoji="0" lang="en-GB" dirty="0"/>
              <a:t> </a:t>
            </a:r>
          </a:p>
        </p:txBody>
      </p:sp>
      <p:sp>
        <p:nvSpPr>
          <p:cNvPr id="4" name="Footer Placeholder 5"/>
          <p:cNvSpPr>
            <a:spLocks noGrp="1"/>
          </p:cNvSpPr>
          <p:nvPr>
            <p:ph type="ftr" sz="quarter" idx="11"/>
          </p:nvPr>
        </p:nvSpPr>
        <p:spPr/>
        <p:txBody>
          <a:bodyPr/>
          <a:lstStyle/>
          <a:p>
            <a:r>
              <a:rPr lang="en-US" dirty="0" smtClean="0"/>
              <a:t>Copyright © 2017 Pearson Education, Ltd.</a:t>
            </a:r>
            <a:endParaRPr lang="en-US" dirty="0"/>
          </a:p>
        </p:txBody>
      </p:sp>
      <p:sp>
        <p:nvSpPr>
          <p:cNvPr id="2" name="Slide Number Placeholder 1"/>
          <p:cNvSpPr>
            <a:spLocks noGrp="1"/>
          </p:cNvSpPr>
          <p:nvPr>
            <p:ph type="sldNum" sz="quarter" idx="12"/>
          </p:nvPr>
        </p:nvSpPr>
        <p:spPr/>
        <p:txBody>
          <a:bodyPr/>
          <a:lstStyle/>
          <a:p>
            <a:r>
              <a:rPr lang="en-US" smtClean="0"/>
              <a:t>7-</a:t>
            </a:r>
            <a:fld id="{874900A9-B3BF-3941-850F-7C94DB1977FA}" type="slidenum">
              <a:rPr lang="en-US" smtClean="0"/>
              <a:pPr/>
              <a:t>4</a:t>
            </a:fld>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Geographic Segmentation</a:t>
            </a:r>
            <a:endParaRPr lang="en-US" dirty="0"/>
          </a:p>
        </p:txBody>
      </p:sp>
      <p:sp>
        <p:nvSpPr>
          <p:cNvPr id="3" name="Content Placeholder 2"/>
          <p:cNvSpPr>
            <a:spLocks noGrp="1"/>
          </p:cNvSpPr>
          <p:nvPr>
            <p:ph idx="1"/>
          </p:nvPr>
        </p:nvSpPr>
        <p:spPr>
          <a:xfrm>
            <a:off x="579120" y="2195512"/>
            <a:ext cx="8229600" cy="4525963"/>
          </a:xfrm>
        </p:spPr>
        <p:txBody>
          <a:bodyPr/>
          <a:lstStyle/>
          <a:p>
            <a:r>
              <a:rPr lang="en-US" dirty="0" smtClean="0"/>
              <a:t>Dividing the world into geographic subgroups</a:t>
            </a:r>
          </a:p>
          <a:p>
            <a:r>
              <a:rPr lang="en-US" dirty="0" smtClean="0"/>
              <a:t>The advantage of geography is proximity</a:t>
            </a:r>
          </a:p>
          <a:p>
            <a:r>
              <a:rPr lang="en-US" dirty="0" smtClean="0"/>
              <a:t>However, just because people are in close proximity does not mean they are similar</a:t>
            </a:r>
            <a:endParaRPr lang="en-US" dirty="0"/>
          </a:p>
        </p:txBody>
      </p:sp>
      <p:sp>
        <p:nvSpPr>
          <p:cNvPr id="4" name="Footer Placeholder 5"/>
          <p:cNvSpPr>
            <a:spLocks noGrp="1"/>
          </p:cNvSpPr>
          <p:nvPr>
            <p:ph type="ftr" sz="quarter" idx="11"/>
          </p:nvPr>
        </p:nvSpPr>
        <p:spPr/>
        <p:txBody>
          <a:bodyPr/>
          <a:lstStyle/>
          <a:p>
            <a:r>
              <a:rPr lang="en-US" dirty="0" smtClean="0"/>
              <a:t>Copyright © 2017 Pearson Education, Ltd.</a:t>
            </a:r>
            <a:endParaRPr lang="en-US" dirty="0"/>
          </a:p>
        </p:txBody>
      </p:sp>
      <p:sp>
        <p:nvSpPr>
          <p:cNvPr id="5" name="Slide Number Placeholder 4"/>
          <p:cNvSpPr>
            <a:spLocks noGrp="1"/>
          </p:cNvSpPr>
          <p:nvPr>
            <p:ph type="sldNum" sz="quarter" idx="12"/>
          </p:nvPr>
        </p:nvSpPr>
        <p:spPr/>
        <p:txBody>
          <a:bodyPr/>
          <a:lstStyle/>
          <a:p>
            <a:r>
              <a:rPr lang="en-US" smtClean="0"/>
              <a:t>7-</a:t>
            </a:r>
            <a:fld id="{874900A9-B3BF-3941-850F-7C94DB1977FA}" type="slidenum">
              <a:rPr lang="en-US" smtClean="0"/>
              <a:pPr/>
              <a:t>5</a:t>
            </a:fld>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54424"/>
            <a:ext cx="8229600" cy="1143000"/>
          </a:xfrm>
        </p:spPr>
        <p:txBody>
          <a:bodyPr/>
          <a:lstStyle/>
          <a:p>
            <a:r>
              <a:rPr lang="en-US" dirty="0" smtClean="0"/>
              <a:t>Demographic Segmentation</a:t>
            </a:r>
            <a:endParaRPr lang="en-US" dirty="0"/>
          </a:p>
        </p:txBody>
      </p:sp>
      <p:sp>
        <p:nvSpPr>
          <p:cNvPr id="3" name="Content Placeholder 2"/>
          <p:cNvSpPr>
            <a:spLocks noGrp="1"/>
          </p:cNvSpPr>
          <p:nvPr>
            <p:ph idx="1"/>
          </p:nvPr>
        </p:nvSpPr>
        <p:spPr>
          <a:xfrm>
            <a:off x="457200" y="1797424"/>
            <a:ext cx="7711440" cy="4525963"/>
          </a:xfrm>
        </p:spPr>
        <p:txBody>
          <a:bodyPr>
            <a:normAutofit fontScale="92500" lnSpcReduction="10000"/>
          </a:bodyPr>
          <a:lstStyle/>
          <a:p>
            <a:r>
              <a:rPr lang="en-US" dirty="0" smtClean="0"/>
              <a:t>Based on measurable population characteristics</a:t>
            </a:r>
          </a:p>
          <a:p>
            <a:pPr lvl="1"/>
            <a:r>
              <a:rPr lang="en-US" dirty="0" smtClean="0"/>
              <a:t>Age</a:t>
            </a:r>
          </a:p>
          <a:p>
            <a:pPr lvl="1"/>
            <a:r>
              <a:rPr lang="en-US" dirty="0" smtClean="0"/>
              <a:t>Income</a:t>
            </a:r>
          </a:p>
          <a:p>
            <a:pPr lvl="1"/>
            <a:r>
              <a:rPr lang="en-US" dirty="0" smtClean="0"/>
              <a:t>Gender</a:t>
            </a:r>
          </a:p>
          <a:p>
            <a:pPr lvl="1"/>
            <a:r>
              <a:rPr lang="en-US" dirty="0" smtClean="0"/>
              <a:t>Age distribution</a:t>
            </a:r>
          </a:p>
          <a:p>
            <a:pPr lvl="1"/>
            <a:r>
              <a:rPr lang="en-US" dirty="0" smtClean="0"/>
              <a:t>Education </a:t>
            </a:r>
          </a:p>
          <a:p>
            <a:pPr lvl="1"/>
            <a:r>
              <a:rPr lang="en-US" dirty="0" smtClean="0"/>
              <a:t>Occupation</a:t>
            </a:r>
          </a:p>
          <a:p>
            <a:r>
              <a:rPr lang="en-US" dirty="0" smtClean="0"/>
              <a:t>Generally, national income is the most important variable</a:t>
            </a:r>
          </a:p>
          <a:p>
            <a:endParaRPr lang="en-US" dirty="0"/>
          </a:p>
        </p:txBody>
      </p:sp>
      <p:sp>
        <p:nvSpPr>
          <p:cNvPr id="4" name="Footer Placeholder 5"/>
          <p:cNvSpPr>
            <a:spLocks noGrp="1"/>
          </p:cNvSpPr>
          <p:nvPr>
            <p:ph type="ftr" sz="quarter" idx="11"/>
          </p:nvPr>
        </p:nvSpPr>
        <p:spPr/>
        <p:txBody>
          <a:bodyPr/>
          <a:lstStyle/>
          <a:p>
            <a:r>
              <a:rPr lang="en-US" dirty="0" smtClean="0"/>
              <a:t>Copyright © 2017 Pearson Education, Ltd.</a:t>
            </a:r>
            <a:endParaRPr lang="en-US" dirty="0"/>
          </a:p>
        </p:txBody>
      </p:sp>
      <p:sp>
        <p:nvSpPr>
          <p:cNvPr id="7" name="Slide Number Placeholder 6"/>
          <p:cNvSpPr>
            <a:spLocks noGrp="1"/>
          </p:cNvSpPr>
          <p:nvPr>
            <p:ph type="sldNum" sz="quarter" idx="12"/>
          </p:nvPr>
        </p:nvSpPr>
        <p:spPr/>
        <p:txBody>
          <a:bodyPr/>
          <a:lstStyle/>
          <a:p>
            <a:r>
              <a:rPr lang="en-US" smtClean="0"/>
              <a:t>7-</a:t>
            </a:r>
            <a:fld id="{874900A9-B3BF-3941-850F-7C94DB1977FA}" type="slidenum">
              <a:rPr lang="en-US" smtClean="0"/>
              <a:pPr/>
              <a:t>6</a:t>
            </a:fld>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r>
              <a:rPr lang="en-US" dirty="0" smtClean="0"/>
              <a:t>Demographic Segmentation</a:t>
            </a:r>
            <a:endParaRPr lang="en-US" dirty="0"/>
          </a:p>
        </p:txBody>
      </p:sp>
      <p:sp>
        <p:nvSpPr>
          <p:cNvPr id="3" name="Content Placeholder 2"/>
          <p:cNvSpPr>
            <a:spLocks noGrp="1"/>
          </p:cNvSpPr>
          <p:nvPr>
            <p:ph idx="1"/>
          </p:nvPr>
        </p:nvSpPr>
        <p:spPr>
          <a:xfrm>
            <a:off x="177800" y="1600200"/>
            <a:ext cx="8509000" cy="4525963"/>
          </a:xfrm>
        </p:spPr>
        <p:txBody>
          <a:bodyPr>
            <a:normAutofit fontScale="92500" lnSpcReduction="20000"/>
          </a:bodyPr>
          <a:lstStyle/>
          <a:p>
            <a:r>
              <a:rPr lang="en-IN" dirty="0" smtClean="0"/>
              <a:t>500 million Asian consumers aged 16 and younger</a:t>
            </a:r>
          </a:p>
          <a:p>
            <a:r>
              <a:rPr lang="en-IN" dirty="0" smtClean="0"/>
              <a:t>India has the youngest demographic profile among the world’s large nations; half are younger than 25, 14 yr. olds &amp; younger equal the entire U.S. population</a:t>
            </a:r>
          </a:p>
          <a:p>
            <a:r>
              <a:rPr lang="en-IN" dirty="0" smtClean="0"/>
              <a:t>Half of Japanese will be 50+ yrs. by 2025</a:t>
            </a:r>
          </a:p>
          <a:p>
            <a:r>
              <a:rPr lang="en-IN" dirty="0" smtClean="0"/>
              <a:t>20% of Americans (70 million) will be 65+ by 2030</a:t>
            </a:r>
          </a:p>
          <a:p>
            <a:r>
              <a:rPr lang="en-IN" dirty="0" smtClean="0"/>
              <a:t>U.S. Ethnic groups—African/Black, Hispanics, &amp; Asian Americans have a combined annual buying power of $233 billion</a:t>
            </a:r>
          </a:p>
          <a:p>
            <a:endParaRPr lang="en-US" dirty="0"/>
          </a:p>
        </p:txBody>
      </p:sp>
      <p:sp>
        <p:nvSpPr>
          <p:cNvPr id="4" name="Footer Placeholder 3"/>
          <p:cNvSpPr>
            <a:spLocks noGrp="1"/>
          </p:cNvSpPr>
          <p:nvPr>
            <p:ph type="ftr" sz="quarter" idx="11"/>
          </p:nvPr>
        </p:nvSpPr>
        <p:spPr/>
        <p:txBody>
          <a:bodyPr/>
          <a:lstStyle/>
          <a:p>
            <a:r>
              <a:rPr lang="en-US" dirty="0" smtClean="0"/>
              <a:t>Copyright © 2017 Pearson Education, Ltd.</a:t>
            </a:r>
            <a:endParaRPr lang="en-US" dirty="0"/>
          </a:p>
        </p:txBody>
      </p:sp>
      <p:sp>
        <p:nvSpPr>
          <p:cNvPr id="5" name="Slide Number Placeholder 4"/>
          <p:cNvSpPr>
            <a:spLocks noGrp="1"/>
          </p:cNvSpPr>
          <p:nvPr>
            <p:ph type="sldNum" sz="quarter" idx="12"/>
          </p:nvPr>
        </p:nvSpPr>
        <p:spPr/>
        <p:txBody>
          <a:bodyPr/>
          <a:lstStyle/>
          <a:p>
            <a:r>
              <a:rPr lang="en-US" smtClean="0"/>
              <a:t>7-</a:t>
            </a:r>
            <a:fld id="{874900A9-B3BF-3941-850F-7C94DB1977FA}" type="slidenum">
              <a:rPr lang="en-US" smtClean="0"/>
              <a:pPr/>
              <a:t>7</a:t>
            </a:fld>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Income &amp; Population Segmentation</a:t>
            </a:r>
            <a:endParaRPr lang="en-US" dirty="0"/>
          </a:p>
        </p:txBody>
      </p:sp>
      <p:sp>
        <p:nvSpPr>
          <p:cNvPr id="4" name="Content Placeholder 3"/>
          <p:cNvSpPr>
            <a:spLocks noGrp="1"/>
          </p:cNvSpPr>
          <p:nvPr>
            <p:ph sz="half" idx="1"/>
          </p:nvPr>
        </p:nvSpPr>
        <p:spPr>
          <a:xfrm>
            <a:off x="292100" y="1600200"/>
            <a:ext cx="7531100" cy="4525963"/>
          </a:xfrm>
        </p:spPr>
        <p:txBody>
          <a:bodyPr/>
          <a:lstStyle/>
          <a:p>
            <a:r>
              <a:rPr lang="en-US" dirty="0" smtClean="0"/>
              <a:t>2/3 world GNI in the Triad, 12% o population</a:t>
            </a:r>
          </a:p>
          <a:p>
            <a:r>
              <a:rPr lang="en-US" dirty="0" smtClean="0"/>
              <a:t>Don’t use income as the only variable for assessing market opportunity</a:t>
            </a:r>
          </a:p>
          <a:p>
            <a:r>
              <a:rPr lang="en-US" dirty="0" smtClean="0"/>
              <a:t>Use Purchasing Power Parity</a:t>
            </a:r>
          </a:p>
          <a:p>
            <a:r>
              <a:rPr lang="en-US" dirty="0" smtClean="0"/>
              <a:t>Do not read into the numbers</a:t>
            </a:r>
          </a:p>
          <a:p>
            <a:pPr lvl="1"/>
            <a:r>
              <a:rPr lang="en-US" dirty="0" smtClean="0"/>
              <a:t>Some services are free in developing nations so there is more purchasing power</a:t>
            </a:r>
          </a:p>
          <a:p>
            <a:r>
              <a:rPr lang="en-US" dirty="0" smtClean="0"/>
              <a:t>For products with low enough price, population is a more important variable</a:t>
            </a:r>
          </a:p>
          <a:p>
            <a:endParaRPr lang="en-US" dirty="0" smtClean="0"/>
          </a:p>
          <a:p>
            <a:endParaRPr lang="en-US" b="1" dirty="0"/>
          </a:p>
        </p:txBody>
      </p:sp>
      <p:sp>
        <p:nvSpPr>
          <p:cNvPr id="3" name="Footer Placeholder 2"/>
          <p:cNvSpPr>
            <a:spLocks noGrp="1"/>
          </p:cNvSpPr>
          <p:nvPr>
            <p:ph type="ftr" sz="quarter" idx="11"/>
          </p:nvPr>
        </p:nvSpPr>
        <p:spPr/>
        <p:txBody>
          <a:bodyPr/>
          <a:lstStyle/>
          <a:p>
            <a:r>
              <a:rPr lang="en-US" dirty="0" smtClean="0"/>
              <a:t>Copyright © 2017 Pearson Education, Ltd.</a:t>
            </a:r>
            <a:endParaRPr lang="en-US" dirty="0"/>
          </a:p>
        </p:txBody>
      </p:sp>
      <p:sp>
        <p:nvSpPr>
          <p:cNvPr id="5" name="Slide Number Placeholder 4"/>
          <p:cNvSpPr>
            <a:spLocks noGrp="1"/>
          </p:cNvSpPr>
          <p:nvPr>
            <p:ph type="sldNum" sz="quarter" idx="12"/>
          </p:nvPr>
        </p:nvSpPr>
        <p:spPr/>
        <p:txBody>
          <a:bodyPr/>
          <a:lstStyle/>
          <a:p>
            <a:r>
              <a:rPr lang="en-US" smtClean="0"/>
              <a:t>7-</a:t>
            </a:r>
            <a:fld id="{874900A9-B3BF-3941-850F-7C94DB1977FA}" type="slidenum">
              <a:rPr lang="en-US" smtClean="0"/>
              <a:pPr/>
              <a:t>8</a:t>
            </a:fld>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9144000" cy="1143000"/>
          </a:xfrm>
        </p:spPr>
        <p:txBody>
          <a:bodyPr>
            <a:normAutofit fontScale="90000"/>
          </a:bodyPr>
          <a:lstStyle/>
          <a:p>
            <a:r>
              <a:rPr lang="en-US" dirty="0" smtClean="0"/>
              <a:t>Market Segments by</a:t>
            </a:r>
            <a:r>
              <a:rPr lang="en-US" dirty="0"/>
              <a:t> </a:t>
            </a:r>
            <a:r>
              <a:rPr lang="en-US" dirty="0" smtClean="0"/>
              <a:t>Income &amp; Population</a:t>
            </a:r>
            <a:endParaRPr lang="en-US" dirty="0"/>
          </a:p>
        </p:txBody>
      </p:sp>
      <p:sp>
        <p:nvSpPr>
          <p:cNvPr id="4" name="Content Placeholder 3"/>
          <p:cNvSpPr>
            <a:spLocks noGrp="1"/>
          </p:cNvSpPr>
          <p:nvPr>
            <p:ph sz="half" idx="2"/>
          </p:nvPr>
        </p:nvSpPr>
        <p:spPr/>
        <p:txBody>
          <a:bodyPr>
            <a:normAutofit fontScale="85000" lnSpcReduction="20000"/>
          </a:bodyPr>
          <a:lstStyle/>
          <a:p>
            <a:pPr>
              <a:lnSpc>
                <a:spcPct val="90000"/>
              </a:lnSpc>
              <a:buFont typeface="Arial"/>
              <a:buChar char="•"/>
              <a:defRPr/>
            </a:pPr>
            <a:endParaRPr lang="en-US" dirty="0" smtClean="0">
              <a:ea typeface="ＭＳ Ｐゴシック" charset="0"/>
              <a:cs typeface="ＭＳ Ｐゴシック" charset="0"/>
            </a:endParaRPr>
          </a:p>
          <a:p>
            <a:pPr>
              <a:lnSpc>
                <a:spcPct val="90000"/>
              </a:lnSpc>
              <a:buFont typeface="Arial"/>
              <a:buChar char="•"/>
              <a:defRPr/>
            </a:pPr>
            <a:r>
              <a:rPr lang="en-US" b="1" dirty="0" smtClean="0">
                <a:ea typeface="ＭＳ Ｐゴシック" charset="0"/>
                <a:cs typeface="ＭＳ Ｐゴシック" charset="0"/>
              </a:rPr>
              <a:t>Global Teens</a:t>
            </a:r>
            <a:r>
              <a:rPr lang="en-US" dirty="0" smtClean="0">
                <a:ea typeface="ＭＳ Ｐゴシック" charset="0"/>
                <a:cs typeface="ＭＳ Ｐゴシック" charset="0"/>
              </a:rPr>
              <a:t>-12 and 19 yr. olds</a:t>
            </a:r>
          </a:p>
          <a:p>
            <a:pPr>
              <a:lnSpc>
                <a:spcPct val="90000"/>
              </a:lnSpc>
              <a:buNone/>
              <a:defRPr/>
            </a:pPr>
            <a:r>
              <a:rPr lang="en-US" dirty="0" smtClean="0">
                <a:ea typeface="ＭＳ Ｐゴシック" charset="0"/>
              </a:rPr>
              <a:t>    “A group of teenagers randomly chosen from different parts of the world will share many of the same tastes.” </a:t>
            </a:r>
          </a:p>
          <a:p>
            <a:pPr>
              <a:lnSpc>
                <a:spcPct val="90000"/>
              </a:lnSpc>
              <a:buFont typeface="Arial"/>
              <a:buChar char="•"/>
              <a:defRPr/>
            </a:pPr>
            <a:endParaRPr lang="en-US" dirty="0" smtClean="0">
              <a:ea typeface="ＭＳ Ｐゴシック" charset="0"/>
              <a:cs typeface="ＭＳ Ｐゴシック" charset="0"/>
            </a:endParaRPr>
          </a:p>
          <a:p>
            <a:pPr>
              <a:lnSpc>
                <a:spcPct val="90000"/>
              </a:lnSpc>
              <a:buFont typeface="Arial"/>
              <a:buChar char="•"/>
              <a:defRPr/>
            </a:pPr>
            <a:r>
              <a:rPr lang="en-US" b="1" dirty="0" smtClean="0">
                <a:ea typeface="ＭＳ Ｐゴシック" charset="0"/>
                <a:cs typeface="ＭＳ Ｐゴシック" charset="0"/>
              </a:rPr>
              <a:t>Global Elite</a:t>
            </a:r>
            <a:r>
              <a:rPr lang="en-US" dirty="0" smtClean="0">
                <a:ea typeface="ＭＳ Ｐゴシック" charset="0"/>
                <a:cs typeface="ＭＳ Ｐゴシック" charset="0"/>
              </a:rPr>
              <a:t>–affluent consumers who are well traveled and have the money to spend on prestigious products with an image of exclusivity</a:t>
            </a:r>
          </a:p>
          <a:p>
            <a:endParaRPr lang="en-US" dirty="0"/>
          </a:p>
        </p:txBody>
      </p:sp>
      <p:pic>
        <p:nvPicPr>
          <p:cNvPr id="5" name="Content Placeholder 5" descr="Age7.tiff"/>
          <p:cNvPicPr>
            <a:picLocks noGrp="1" noChangeAspect="1"/>
          </p:cNvPicPr>
          <p:nvPr>
            <p:ph sz="half" idx="1"/>
          </p:nvPr>
        </p:nvPicPr>
        <p:blipFill>
          <a:blip r:embed="rId3"/>
          <a:stretch>
            <a:fillRect/>
          </a:stretch>
        </p:blipFill>
        <p:spPr>
          <a:xfrm>
            <a:off x="1047750" y="1834356"/>
            <a:ext cx="2857500" cy="4057650"/>
          </a:xfrm>
        </p:spPr>
      </p:pic>
      <p:sp>
        <p:nvSpPr>
          <p:cNvPr id="3" name="Footer Placeholder 2"/>
          <p:cNvSpPr>
            <a:spLocks noGrp="1"/>
          </p:cNvSpPr>
          <p:nvPr>
            <p:ph type="ftr" sz="quarter" idx="11"/>
          </p:nvPr>
        </p:nvSpPr>
        <p:spPr/>
        <p:txBody>
          <a:bodyPr/>
          <a:lstStyle/>
          <a:p>
            <a:r>
              <a:rPr lang="en-US" dirty="0" smtClean="0"/>
              <a:t>Copyright © 2017 Pearson Education, Ltd.</a:t>
            </a:r>
            <a:endParaRPr lang="en-US" dirty="0"/>
          </a:p>
        </p:txBody>
      </p:sp>
      <p:sp>
        <p:nvSpPr>
          <p:cNvPr id="6" name="Slide Number Placeholder 5"/>
          <p:cNvSpPr>
            <a:spLocks noGrp="1"/>
          </p:cNvSpPr>
          <p:nvPr>
            <p:ph type="sldNum" sz="quarter" idx="12"/>
          </p:nvPr>
        </p:nvSpPr>
        <p:spPr/>
        <p:txBody>
          <a:bodyPr/>
          <a:lstStyle/>
          <a:p>
            <a:r>
              <a:rPr lang="en-US" smtClean="0"/>
              <a:t>7-</a:t>
            </a:r>
            <a:fld id="{874900A9-B3BF-3941-850F-7C94DB1977FA}" type="slidenum">
              <a:rPr lang="en-US" smtClean="0"/>
              <a:pPr/>
              <a:t>9</a:t>
            </a:fld>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K&amp; G 9e Titl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mp;G 9e workaroun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K&amp; G 9e Title Theme</Template>
  <TotalTime>600</TotalTime>
  <Words>3029</Words>
  <Application>Microsoft Office PowerPoint</Application>
  <PresentationFormat>On-screen Show (4:3)</PresentationFormat>
  <Paragraphs>326</Paragraphs>
  <Slides>31</Slides>
  <Notes>25</Notes>
  <HiddenSlides>0</HiddenSlides>
  <MMClips>0</MMClips>
  <ScaleCrop>false</ScaleCrop>
  <HeadingPairs>
    <vt:vector size="4" baseType="variant">
      <vt:variant>
        <vt:lpstr>Theme</vt:lpstr>
      </vt:variant>
      <vt:variant>
        <vt:i4>2</vt:i4>
      </vt:variant>
      <vt:variant>
        <vt:lpstr>Slide Titles</vt:lpstr>
      </vt:variant>
      <vt:variant>
        <vt:i4>31</vt:i4>
      </vt:variant>
    </vt:vector>
  </HeadingPairs>
  <TitlesOfParts>
    <vt:vector size="33" baseType="lpstr">
      <vt:lpstr>K&amp; G 9e Title Theme</vt:lpstr>
      <vt:lpstr>K&amp;G 9e workaround</vt:lpstr>
      <vt:lpstr>Slide 1</vt:lpstr>
      <vt:lpstr>Learning Objectives</vt:lpstr>
      <vt:lpstr>Global Market Segmentation</vt:lpstr>
      <vt:lpstr>Global Market Segmentation</vt:lpstr>
      <vt:lpstr>Geographic Segmentation</vt:lpstr>
      <vt:lpstr>Demographic Segmentation</vt:lpstr>
      <vt:lpstr>Demographic Segmentation</vt:lpstr>
      <vt:lpstr>Income &amp; Population Segmentation</vt:lpstr>
      <vt:lpstr>Market Segments by Income &amp; Population</vt:lpstr>
      <vt:lpstr>Gender Segmentation</vt:lpstr>
      <vt:lpstr>Psychographic Segmentation</vt:lpstr>
      <vt:lpstr>Euroconsumers</vt:lpstr>
      <vt:lpstr>Euroconsumers</vt:lpstr>
      <vt:lpstr>Behavior Segmentation</vt:lpstr>
      <vt:lpstr>Benefit Segmentation</vt:lpstr>
      <vt:lpstr>Ethnic Segmentation</vt:lpstr>
      <vt:lpstr>Assessing Market Potential</vt:lpstr>
      <vt:lpstr>Assessing Market Potential</vt:lpstr>
      <vt:lpstr>Criteria for Targeting</vt:lpstr>
      <vt:lpstr>Current Segment Size &amp; Growth</vt:lpstr>
      <vt:lpstr>Potential Competition</vt:lpstr>
      <vt:lpstr>Feasibility and Compatibility</vt:lpstr>
      <vt:lpstr>Framework for Selecting  Target Markets</vt:lpstr>
      <vt:lpstr>9 Questions for Creating a  Product-Market Profile</vt:lpstr>
      <vt:lpstr>Product-Market Decisions</vt:lpstr>
      <vt:lpstr>Target Market Strategy Options</vt:lpstr>
      <vt:lpstr>Target Market Strategy Options</vt:lpstr>
      <vt:lpstr>Positioning</vt:lpstr>
      <vt:lpstr>Positioning</vt:lpstr>
      <vt:lpstr>Positioning</vt:lpstr>
      <vt:lpstr>Positioning Strategies</vt:lpstr>
    </vt:vector>
  </TitlesOfParts>
  <Company>unlv</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Global Marketing Management</dc:title>
  <dc:creator>Tony Henthorne</dc:creator>
  <cp:lastModifiedBy>Binod</cp:lastModifiedBy>
  <cp:revision>24</cp:revision>
  <dcterms:created xsi:type="dcterms:W3CDTF">2013-06-26T18:02:26Z</dcterms:created>
  <dcterms:modified xsi:type="dcterms:W3CDTF">2016-04-06T12:52:32Z</dcterms:modified>
</cp:coreProperties>
</file>