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7" r:id="rId1"/>
    <p:sldMasterId id="2147483791" r:id="rId2"/>
    <p:sldMasterId id="2147483793" r:id="rId3"/>
  </p:sldMasterIdLst>
  <p:notesMasterIdLst>
    <p:notesMasterId r:id="rId38"/>
  </p:notesMasterIdLst>
  <p:sldIdLst>
    <p:sldId id="256" r:id="rId4"/>
    <p:sldId id="257" r:id="rId5"/>
    <p:sldId id="258" r:id="rId6"/>
    <p:sldId id="260" r:id="rId7"/>
    <p:sldId id="262" r:id="rId8"/>
    <p:sldId id="263" r:id="rId9"/>
    <p:sldId id="264" r:id="rId10"/>
    <p:sldId id="266" r:id="rId11"/>
    <p:sldId id="265" r:id="rId12"/>
    <p:sldId id="286" r:id="rId13"/>
    <p:sldId id="267" r:id="rId14"/>
    <p:sldId id="268" r:id="rId15"/>
    <p:sldId id="285" r:id="rId16"/>
    <p:sldId id="287" r:id="rId17"/>
    <p:sldId id="269" r:id="rId18"/>
    <p:sldId id="270" r:id="rId19"/>
    <p:sldId id="271" r:id="rId20"/>
    <p:sldId id="272" r:id="rId21"/>
    <p:sldId id="273" r:id="rId22"/>
    <p:sldId id="274" r:id="rId23"/>
    <p:sldId id="275" r:id="rId24"/>
    <p:sldId id="276" r:id="rId25"/>
    <p:sldId id="277" r:id="rId26"/>
    <p:sldId id="278" r:id="rId27"/>
    <p:sldId id="279" r:id="rId28"/>
    <p:sldId id="288" r:id="rId29"/>
    <p:sldId id="289" r:id="rId30"/>
    <p:sldId id="280" r:id="rId31"/>
    <p:sldId id="282" r:id="rId32"/>
    <p:sldId id="290" r:id="rId33"/>
    <p:sldId id="283" r:id="rId34"/>
    <p:sldId id="291" r:id="rId35"/>
    <p:sldId id="292" r:id="rId36"/>
    <p:sldId id="293"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28"/>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87743" autoAdjust="0"/>
  </p:normalViewPr>
  <p:slideViewPr>
    <p:cSldViewPr snapToGrid="0" snapToObjects="1">
      <p:cViewPr varScale="1">
        <p:scale>
          <a:sx n="64" d="100"/>
          <a:sy n="64" d="100"/>
        </p:scale>
        <p:origin x="-1584" y="-96"/>
      </p:cViewPr>
      <p:guideLst>
        <p:guide orient="horz" pos="2160"/>
        <p:guide pos="2880"/>
      </p:guideLst>
    </p:cSldViewPr>
  </p:slideViewPr>
  <p:outlineViewPr>
    <p:cViewPr>
      <p:scale>
        <a:sx n="33" d="100"/>
        <a:sy n="33" d="100"/>
      </p:scale>
      <p:origin x="0" y="1419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9C0968A-4DF9-47E4-80D5-B2FE8FC4399C}" type="datetimeFigureOut">
              <a:rPr lang="en-US"/>
              <a:pPr>
                <a:defRPr/>
              </a:pPr>
              <a:t>4/6/2016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42901B1-69DA-4D45-AB4E-2B026AC97DD9}" type="slidenum">
              <a:rPr lang="en-US"/>
              <a:pPr>
                <a:defRPr/>
              </a:pPr>
              <a:t>‹#›</a:t>
            </a:fld>
            <a:endParaRPr lang="en-US"/>
          </a:p>
        </p:txBody>
      </p:sp>
    </p:spTree>
    <p:extLst>
      <p:ext uri="{BB962C8B-B14F-4D97-AF65-F5344CB8AC3E}">
        <p14:creationId xmlns="" xmlns:p14="http://schemas.microsoft.com/office/powerpoint/2010/main" val="170327478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2901B1-69DA-4D45-AB4E-2B026AC97DD9}" type="slidenum">
              <a:rPr lang="en-US" smtClean="0"/>
              <a:pPr>
                <a:defRPr/>
              </a:pPr>
              <a:t>1</a:t>
            </a:fld>
            <a:endParaRPr lang="en-US"/>
          </a:p>
        </p:txBody>
      </p:sp>
    </p:spTree>
    <p:extLst>
      <p:ext uri="{BB962C8B-B14F-4D97-AF65-F5344CB8AC3E}">
        <p14:creationId xmlns="" xmlns:p14="http://schemas.microsoft.com/office/powerpoint/2010/main" val="111863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C7ECB-6801-4D68-AD26-A993E8C06907}"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 xmlns:p14="http://schemas.microsoft.com/office/powerpoint/2010/main" val="393644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In spite of the progress made in simplifying tariff procedures, administering a tariff is an enormous burden. People who work with imports and exports must familiarize themselves with the different classifications and use them accurately. Even a tariff schedule of several thousand items cannot clearly describe every product traded globally. Plus, the introduction of new products and new materials used in manufacturing processes creates new problems. Often, determining the duty rate on a particular article requires assessing how the item is used or determining its main component material. Two or more alternative classifications may have to be considered. A product’s classification can make a substantial difference in the duty applied. For example, is a Chinese-made </a:t>
            </a:r>
            <a:r>
              <a:rPr lang="en-IN" sz="1200" i="1" kern="1200" dirty="0" smtClean="0">
                <a:solidFill>
                  <a:schemeClr val="tx1"/>
                </a:solidFill>
                <a:latin typeface="+mn-lt"/>
                <a:ea typeface="+mn-ea"/>
                <a:cs typeface="+mn-cs"/>
              </a:rPr>
              <a:t>X-Men</a:t>
            </a:r>
            <a:r>
              <a:rPr lang="en-IN" sz="1200" kern="1200" dirty="0" smtClean="0">
                <a:solidFill>
                  <a:schemeClr val="tx1"/>
                </a:solidFill>
                <a:latin typeface="+mn-lt"/>
                <a:ea typeface="+mn-ea"/>
                <a:cs typeface="+mn-cs"/>
              </a:rPr>
              <a:t> action figure a doll or a toy? For many years, dolls were subject to a 12 percent duty when imported into the United States; the rate was 6.8 percent for toys. Moreover, action figures that represent nonhuman creatures such as monsters or robots were categorized as toys and thus qualified for lower duties than human figures that the Customs Service classified as dolls. Duties on both categories have been eliminated; however, the Toy Biz subsidiary of Marvel Enterprises spent nearly 6 years on an action in the U.S. Court of International Trade to prove that its </a:t>
            </a:r>
            <a:r>
              <a:rPr lang="en-IN" sz="1200" i="1" kern="1200" dirty="0" smtClean="0">
                <a:solidFill>
                  <a:schemeClr val="tx1"/>
                </a:solidFill>
                <a:latin typeface="+mn-lt"/>
                <a:ea typeface="+mn-ea"/>
                <a:cs typeface="+mn-cs"/>
              </a:rPr>
              <a:t>X-Men</a:t>
            </a:r>
            <a:r>
              <a:rPr lang="en-IN" sz="1200" kern="1200" dirty="0" smtClean="0">
                <a:solidFill>
                  <a:schemeClr val="tx1"/>
                </a:solidFill>
                <a:latin typeface="+mn-lt"/>
                <a:ea typeface="+mn-ea"/>
                <a:cs typeface="+mn-cs"/>
              </a:rPr>
              <a:t> action figures do not represent humans. Although the move appalled many fans of the mutant superheroes, Toy Biz hoped to be reimbursed for overpayment of past duties made when the U.S. Customs Service had classified imports of Wolverine and his fellow figures as dolls.</a:t>
            </a:r>
            <a:endParaRPr lang="en-US" dirty="0"/>
          </a:p>
        </p:txBody>
      </p:sp>
      <p:sp>
        <p:nvSpPr>
          <p:cNvPr id="4" name="Slide Number Placeholder 3"/>
          <p:cNvSpPr>
            <a:spLocks noGrp="1"/>
          </p:cNvSpPr>
          <p:nvPr>
            <p:ph type="sldNum" sz="quarter" idx="10"/>
          </p:nvPr>
        </p:nvSpPr>
        <p:spPr/>
        <p:txBody>
          <a:bodyPr/>
          <a:lstStyle/>
          <a:p>
            <a:pPr>
              <a:defRPr/>
            </a:pPr>
            <a:fld id="{442901B1-69DA-4D45-AB4E-2B026AC97DD9}" type="slidenum">
              <a:rPr lang="en-US" smtClean="0"/>
              <a:pPr>
                <a:defRPr/>
              </a:pPr>
              <a:t>14</a:t>
            </a:fld>
            <a:endParaRPr lang="en-US"/>
          </a:p>
        </p:txBody>
      </p:sp>
    </p:spTree>
    <p:extLst>
      <p:ext uri="{BB962C8B-B14F-4D97-AF65-F5344CB8AC3E}">
        <p14:creationId xmlns="" xmlns:p14="http://schemas.microsoft.com/office/powerpoint/2010/main" val="223883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Tariff systems provide either a single rate of duty for each item applicable to all countries or two or more rates, applicable to different countries or groups of countries. Tariffs are usually grouped into two classifications. The </a:t>
            </a:r>
            <a:r>
              <a:rPr lang="en-US" b="1" smtClean="0"/>
              <a:t>single-column tariff </a:t>
            </a:r>
            <a:r>
              <a:rPr lang="en-US" smtClean="0"/>
              <a:t>is the simplest type of tariff; a schedule of duties in which the rate applies to imports from all countries on the same basis. Under the </a:t>
            </a:r>
            <a:r>
              <a:rPr lang="en-US" b="1" smtClean="0"/>
              <a:t>two-column tariff </a:t>
            </a:r>
            <a:r>
              <a:rPr lang="en-US" smtClean="0"/>
              <a:t>(Table 8-4), column 1 includes </a:t>
            </a:r>
            <a:r>
              <a:rPr lang="ja-JP" altLang="en-US" smtClean="0"/>
              <a:t>“</a:t>
            </a:r>
            <a:r>
              <a:rPr lang="en-US" smtClean="0"/>
              <a:t>general</a:t>
            </a:r>
            <a:r>
              <a:rPr lang="ja-JP" altLang="en-US" smtClean="0"/>
              <a:t>”</a:t>
            </a:r>
            <a:r>
              <a:rPr lang="en-US" smtClean="0"/>
              <a:t> duties plus </a:t>
            </a:r>
            <a:r>
              <a:rPr lang="ja-JP" altLang="en-US" smtClean="0"/>
              <a:t>“</a:t>
            </a:r>
            <a:r>
              <a:rPr lang="en-US" smtClean="0"/>
              <a:t>special</a:t>
            </a:r>
            <a:r>
              <a:rPr lang="ja-JP" altLang="en-US" smtClean="0"/>
              <a:t>”</a:t>
            </a:r>
            <a:r>
              <a:rPr lang="en-US" smtClean="0"/>
              <a:t> duties indicating reduced rates determined by tariff negotiations with other countries. </a:t>
            </a:r>
          </a:p>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FE3646-6062-45A7-A591-C148CA931232}"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 xmlns:p14="http://schemas.microsoft.com/office/powerpoint/2010/main" val="424064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Under the </a:t>
            </a:r>
            <a:r>
              <a:rPr lang="en-US" b="1" smtClean="0"/>
              <a:t>two-column tariff, </a:t>
            </a:r>
            <a:r>
              <a:rPr lang="en-US" smtClean="0"/>
              <a:t>column 1 includes </a:t>
            </a:r>
            <a:r>
              <a:rPr lang="ja-JP" altLang="en-US" smtClean="0"/>
              <a:t>“</a:t>
            </a:r>
            <a:r>
              <a:rPr lang="en-US" smtClean="0"/>
              <a:t>general</a:t>
            </a:r>
            <a:r>
              <a:rPr lang="ja-JP" altLang="en-US" smtClean="0"/>
              <a:t>”</a:t>
            </a:r>
            <a:r>
              <a:rPr lang="en-US" smtClean="0"/>
              <a:t> duties plus </a:t>
            </a:r>
            <a:r>
              <a:rPr lang="ja-JP" altLang="en-US" smtClean="0"/>
              <a:t>“</a:t>
            </a:r>
            <a:r>
              <a:rPr lang="en-US" smtClean="0"/>
              <a:t>special</a:t>
            </a:r>
            <a:r>
              <a:rPr lang="ja-JP" altLang="en-US" smtClean="0"/>
              <a:t>”</a:t>
            </a:r>
            <a:r>
              <a:rPr lang="en-US" smtClean="0"/>
              <a:t> duties indicating reduced rates determined by tariff negotiations with other countries. Rates agreed upon by </a:t>
            </a:r>
            <a:r>
              <a:rPr lang="ja-JP" altLang="en-US" smtClean="0"/>
              <a:t>“</a:t>
            </a:r>
            <a:r>
              <a:rPr lang="en-US" smtClean="0"/>
              <a:t>convention</a:t>
            </a:r>
            <a:r>
              <a:rPr lang="ja-JP" altLang="en-US" smtClean="0"/>
              <a:t>”</a:t>
            </a:r>
            <a:r>
              <a:rPr lang="en-US" smtClean="0"/>
              <a:t> are extended to all countries that qualify for </a:t>
            </a:r>
            <a:r>
              <a:rPr lang="en-US" b="1" smtClean="0"/>
              <a:t>normal trade relations </a:t>
            </a:r>
            <a:r>
              <a:rPr lang="en-US" smtClean="0"/>
              <a:t>(NTR; formerly most-favored nation or MFN) status within the framework of the WTO. Under the WTO, nations agree to apply their most favorable tariff or lowest tariff rate to all nations—subject to some exceptions— that are signatories to the WTO. Column 2 shows rates for countries that do not enjoy NTR status. </a:t>
            </a:r>
          </a:p>
          <a:p>
            <a:pPr>
              <a:spcBef>
                <a:spcPct val="0"/>
              </a:spcBef>
            </a:pPr>
            <a:endParaRPr lang="en-US" smtClean="0">
              <a:ea typeface="ＭＳ Ｐゴシック" pitchFamily="34" charset="-128"/>
            </a:endParaRPr>
          </a:p>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E4DE14-1895-4A94-8722-8B8679C3BD5D}"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 xmlns:p14="http://schemas.microsoft.com/office/powerpoint/2010/main" val="381267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a:t>
            </a:r>
            <a:r>
              <a:rPr lang="en-US" b="1" smtClean="0"/>
              <a:t>preferential tariff </a:t>
            </a:r>
            <a:r>
              <a:rPr lang="en-US" smtClean="0"/>
              <a:t>is a reduced tariff rate applied to imports from certain countries. GATT prohibits the use of preferential tariffs, with three major exceptions. First are historical preference arrangements such as the British Commonwealth preferences and similar arrangements that existed before GATT. Second, preference schemes that are part of a formal economic integration treaty, such as free trade areas or common markets, are excluded. Third, industrial countries are permitted to grant preferential market access to companies based in less-developed countries.</a:t>
            </a:r>
          </a:p>
          <a:p>
            <a:pPr>
              <a:spcBef>
                <a:spcPct val="0"/>
              </a:spcBef>
            </a:pPr>
            <a:r>
              <a:rPr lang="en-US" smtClean="0"/>
              <a:t> </a:t>
            </a:r>
          </a:p>
          <a:p>
            <a:pPr>
              <a:spcBef>
                <a:spcPct val="0"/>
              </a:spcBef>
            </a:pPr>
            <a:r>
              <a:rPr lang="en-US" smtClean="0"/>
              <a:t>The United States is now a signatory to the GATT customs valuation code. U.S. customs value law was amended in 1980 to conform to the GATT valuation standards. Under the code, the primary basis of customs valuation is “transaction value.” As the name implies, </a:t>
            </a:r>
            <a:r>
              <a:rPr lang="en-US" b="1" smtClean="0"/>
              <a:t>transaction value</a:t>
            </a:r>
            <a:r>
              <a:rPr lang="en-US" smtClean="0"/>
              <a:t> is defined as the actual individual transaction price paid by the buyer to the seller of the goods being valued. In instances where the buyer and seller are related parties (e.g., when Honda’s U.S. manufacturing subsidiaries purchase parts from Japan), customs authorities have the right to scrutinize the transfer price to make sure it is a fair reflection of market value. In the late 1980s, the U.S. Treasury Department began a major investigation into the transfer prices charged by the Japanese automakers to their U.S. subsidiaries. It charged that the Japanese paid virtually no U.S. income taxes because of their “losses” on the millions of cars they import into the United States each year. </a:t>
            </a:r>
          </a:p>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5BC00C-8A14-4342-9630-8415C5284673}" type="slidenum">
              <a:rPr lang="en-US">
                <a:cs typeface="Arial" charset="0"/>
              </a:rPr>
              <a:pPr fontAlgn="base">
                <a:spcBef>
                  <a:spcPct val="0"/>
                </a:spcBef>
                <a:spcAft>
                  <a:spcPct val="0"/>
                </a:spcAft>
              </a:pPr>
              <a:t>17</a:t>
            </a:fld>
            <a:endParaRPr lang="en-US">
              <a:cs typeface="Arial" charset="0"/>
            </a:endParaRPr>
          </a:p>
        </p:txBody>
      </p:sp>
    </p:spTree>
    <p:extLst>
      <p:ext uri="{BB962C8B-B14F-4D97-AF65-F5344CB8AC3E}">
        <p14:creationId xmlns="" xmlns:p14="http://schemas.microsoft.com/office/powerpoint/2010/main" val="1720874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Duties </a:t>
            </a:r>
            <a:r>
              <a:rPr lang="en-US" dirty="0" smtClean="0"/>
              <a:t>on individual products or services are listed in the schedule of rates in the previous slides. As defined by one expert on global trade, </a:t>
            </a:r>
            <a:r>
              <a:rPr lang="en-US" b="1" dirty="0" smtClean="0"/>
              <a:t>duties </a:t>
            </a:r>
            <a:r>
              <a:rPr lang="en-US" dirty="0" smtClean="0"/>
              <a:t>are </a:t>
            </a:r>
            <a:r>
              <a:rPr lang="ja-JP" altLang="en-US" smtClean="0"/>
              <a:t>“</a:t>
            </a:r>
            <a:r>
              <a:rPr lang="en-US" dirty="0" smtClean="0"/>
              <a:t>taxes that punish individuals for making choices of which their governments disapprove.</a:t>
            </a:r>
            <a:r>
              <a:rPr lang="ja-JP" altLang="en-US" smtClean="0"/>
              <a:t>”</a:t>
            </a:r>
            <a:endParaRPr lang="en-US" dirty="0" smtClean="0"/>
          </a:p>
          <a:p>
            <a:pPr>
              <a:spcBef>
                <a:spcPct val="0"/>
              </a:spcBef>
            </a:pPr>
            <a:r>
              <a:rPr lang="en-US" dirty="0" smtClean="0"/>
              <a:t> </a:t>
            </a:r>
          </a:p>
          <a:p>
            <a:pPr>
              <a:spcBef>
                <a:spcPct val="0"/>
              </a:spcBef>
            </a:pPr>
            <a:r>
              <a:rPr lang="en-US" dirty="0" smtClean="0"/>
              <a:t>Before World War II, specific duties were widely used and the tariffs of many countries, particularly those in Europe and Latin America, were extremely complex. During the past half century, the trend has been toward the conversion to ad valorem duties; that is, duties expressed as a certain percentage of the value of the goods.</a:t>
            </a:r>
          </a:p>
          <a:p>
            <a:pPr>
              <a:spcBef>
                <a:spcPct val="0"/>
              </a:spcBef>
            </a:pPr>
            <a:r>
              <a:rPr lang="en-US" dirty="0" smtClean="0"/>
              <a:t> </a:t>
            </a:r>
          </a:p>
          <a:p>
            <a:pPr>
              <a:spcBef>
                <a:spcPct val="0"/>
              </a:spcBef>
            </a:pPr>
            <a:r>
              <a:rPr lang="en-US" dirty="0" smtClean="0"/>
              <a:t>Customs duties are divided into two categories. They may be calculated either as a percentage of the value of the goods (ad valorem duty), as a specific amount per unit (specific duty), or as a combination of both of these methods. </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6E9B7A-2A7D-4BA4-9711-1B0268F5E2FE}"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 xmlns:p14="http://schemas.microsoft.com/office/powerpoint/2010/main" val="71196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Antidumping duties are almost invariably applied to products that are also manufactured or grown in the importing country. In the United States, antidumping duties are assessed after the commerce department finds a foreign company guilty of dumping and the International Trade Commission rules that the dumped products injured American companies. </a:t>
            </a:r>
            <a:r>
              <a:rPr lang="en-US" b="1" dirty="0" smtClean="0"/>
              <a:t>Countervailing duties (CVDs) </a:t>
            </a:r>
            <a:r>
              <a:rPr lang="en-US" dirty="0" smtClean="0"/>
              <a:t>are additional duties levied to offset subsidies granted in the exporting country.</a:t>
            </a:r>
          </a:p>
          <a:p>
            <a:pPr>
              <a:spcBef>
                <a:spcPct val="0"/>
              </a:spcBef>
            </a:pPr>
            <a:endParaRPr lang="en-US" b="1" dirty="0" smtClean="0"/>
          </a:p>
          <a:p>
            <a:pPr>
              <a:spcBef>
                <a:spcPct val="0"/>
              </a:spcBef>
            </a:pPr>
            <a:r>
              <a:rPr lang="en-US" b="1" dirty="0" smtClean="0"/>
              <a:t>Variable import levies </a:t>
            </a:r>
            <a:r>
              <a:rPr lang="en-US" dirty="0" smtClean="0"/>
              <a:t>apply to certain categories of imported agricultural products. If prices of imported products would undercut those of domestic products, the effect of these levies would be to raise the price of imported products to the domestic price level. In 2001, the ITC and commerce department imposed both countervailing and antidumping duties on Canadian lumber producers. The CVDs were intended to offset subsidies to Canadian sawmills in the form of low fees for cutting trees in forests owned by the Canadian government. The antidumping duties on imports of softwood lumber, flooring, and siding were in response to complaints by American producers that the Canadians were exporting lumber at prices below their production cost.</a:t>
            </a:r>
          </a:p>
          <a:p>
            <a:pPr>
              <a:spcBef>
                <a:spcPct val="0"/>
              </a:spcBef>
            </a:pPr>
            <a:r>
              <a:rPr lang="en-US" b="1" dirty="0" smtClean="0"/>
              <a:t> </a:t>
            </a:r>
            <a:endParaRPr lang="en-US" dirty="0" smtClean="0"/>
          </a:p>
          <a:p>
            <a:pPr>
              <a:spcBef>
                <a:spcPct val="0"/>
              </a:spcBef>
            </a:pPr>
            <a:r>
              <a:rPr lang="en-US" b="1" dirty="0" smtClean="0"/>
              <a:t>Temporary surcharges </a:t>
            </a:r>
            <a:r>
              <a:rPr lang="en-US" dirty="0" smtClean="0"/>
              <a:t>have been introduced from time to time by certain countries, such as the United Kingdom and the United States, to provide additional protection for local industry and, in particular, in response to balance-of-payments deficits.</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EA9796-59B0-4B1F-B888-67FE30C5E9BE}"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 xmlns:p14="http://schemas.microsoft.com/office/powerpoint/2010/main" val="517835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Anyone with responsibilities for exporting should be familiar with some of the people and organizations who can assist with various tasks. Some of these, including purchasing agents, export brokers, and export merchants, have no assignment of responsibility from the client. Others, including export management companies, manufacturers</a:t>
            </a:r>
            <a:r>
              <a:rPr lang="ja-JP" altLang="en-US" smtClean="0"/>
              <a:t>’</a:t>
            </a:r>
            <a:r>
              <a:rPr lang="en-US" dirty="0" smtClean="0"/>
              <a:t> export representatives, export distributors, and freight forwarders, are assigned responsibilities by the exporter.</a:t>
            </a:r>
          </a:p>
          <a:p>
            <a:pPr>
              <a:spcBef>
                <a:spcPct val="0"/>
              </a:spcBef>
            </a:pPr>
            <a:r>
              <a:rPr lang="en-IN" sz="1200" b="1" kern="1200" dirty="0" smtClean="0">
                <a:solidFill>
                  <a:schemeClr val="tx1"/>
                </a:solidFill>
                <a:latin typeface="+mn-lt"/>
                <a:ea typeface="+mn-ea"/>
                <a:cs typeface="+mn-cs"/>
              </a:rPr>
              <a:t>Foreign purchasing agents</a:t>
            </a:r>
            <a:r>
              <a:rPr lang="en-IN" sz="1200" kern="1200" dirty="0" smtClean="0">
                <a:solidFill>
                  <a:schemeClr val="tx1"/>
                </a:solidFill>
                <a:latin typeface="+mn-lt"/>
                <a:ea typeface="+mn-ea"/>
                <a:cs typeface="+mn-cs"/>
              </a:rPr>
              <a:t> are variously referred to as </a:t>
            </a:r>
            <a:r>
              <a:rPr lang="en-IN" sz="1200" i="1" kern="1200" dirty="0" smtClean="0">
                <a:solidFill>
                  <a:schemeClr val="tx1"/>
                </a:solidFill>
                <a:latin typeface="+mn-lt"/>
                <a:ea typeface="+mn-ea"/>
                <a:cs typeface="+mn-cs"/>
              </a:rPr>
              <a:t>buyer for export, export commission house</a:t>
            </a:r>
            <a:r>
              <a:rPr lang="en-IN" sz="1200" kern="1200" dirty="0" smtClean="0">
                <a:solidFill>
                  <a:schemeClr val="tx1"/>
                </a:solidFill>
                <a:latin typeface="+mn-lt"/>
                <a:ea typeface="+mn-ea"/>
                <a:cs typeface="+mn-cs"/>
              </a:rPr>
              <a:t>, or </a:t>
            </a:r>
            <a:r>
              <a:rPr lang="en-IN" sz="1200" i="1" kern="1200" dirty="0" smtClean="0">
                <a:solidFill>
                  <a:schemeClr val="tx1"/>
                </a:solidFill>
                <a:latin typeface="+mn-lt"/>
                <a:ea typeface="+mn-ea"/>
                <a:cs typeface="+mn-cs"/>
              </a:rPr>
              <a:t>export confirming house</a:t>
            </a:r>
            <a:r>
              <a:rPr lang="en-IN" sz="1200" kern="1200" dirty="0" smtClean="0">
                <a:solidFill>
                  <a:schemeClr val="tx1"/>
                </a:solidFill>
                <a:latin typeface="+mn-lt"/>
                <a:ea typeface="+mn-ea"/>
                <a:cs typeface="+mn-cs"/>
              </a:rPr>
              <a:t>. They operate on behalf of, and are compensated by, an overseas customer known as a </a:t>
            </a:r>
            <a:r>
              <a:rPr lang="en-IN" sz="1200" i="1" kern="1200" dirty="0" smtClean="0">
                <a:solidFill>
                  <a:schemeClr val="tx1"/>
                </a:solidFill>
                <a:latin typeface="+mn-lt"/>
                <a:ea typeface="+mn-ea"/>
                <a:cs typeface="+mn-cs"/>
              </a:rPr>
              <a:t>principal</a:t>
            </a:r>
            <a:r>
              <a:rPr lang="en-IN" sz="1200" kern="1200" dirty="0" smtClean="0">
                <a:solidFill>
                  <a:schemeClr val="tx1"/>
                </a:solidFill>
                <a:latin typeface="+mn-lt"/>
                <a:ea typeface="+mn-ea"/>
                <a:cs typeface="+mn-cs"/>
              </a:rPr>
              <a:t>. They generally seek out a manufacturer whose price and quality match the specifications of their principal. Foreign purchasing agents often represent governments, utilities, railroads, and other large users of materials. Foreign purchasing agents do not offer the manufacturer or exporter stable volume except when long-term supply contracts are agreed upon. </a:t>
            </a:r>
          </a:p>
          <a:p>
            <a:pPr>
              <a:spcBef>
                <a:spcPct val="0"/>
              </a:spcBef>
            </a:pPr>
            <a:r>
              <a:rPr lang="en-IN" sz="1200" b="1" kern="1200" dirty="0" smtClean="0">
                <a:solidFill>
                  <a:schemeClr val="tx1"/>
                </a:solidFill>
                <a:latin typeface="+mn-lt"/>
                <a:ea typeface="+mn-ea"/>
                <a:cs typeface="+mn-cs"/>
              </a:rPr>
              <a:t>An export broker</a:t>
            </a:r>
            <a:r>
              <a:rPr lang="en-IN" sz="1200" kern="1200" dirty="0" smtClean="0">
                <a:solidFill>
                  <a:schemeClr val="tx1"/>
                </a:solidFill>
                <a:latin typeface="+mn-lt"/>
                <a:ea typeface="+mn-ea"/>
                <a:cs typeface="+mn-cs"/>
              </a:rPr>
              <a:t> receives a fee for bringing together the seller and the overseas buyer. The fee is usually paid by the seller, but sometimes the buyer pays it.</a:t>
            </a:r>
            <a:endParaRPr lang="en-US" sz="1200" kern="1200" dirty="0" smtClean="0">
              <a:solidFill>
                <a:schemeClr val="tx1"/>
              </a:solidFill>
              <a:latin typeface="+mn-lt"/>
              <a:ea typeface="+mn-ea"/>
              <a:cs typeface="+mn-cs"/>
            </a:endParaRPr>
          </a:p>
          <a:p>
            <a:pPr>
              <a:spcBef>
                <a:spcPct val="0"/>
              </a:spcBef>
            </a:pPr>
            <a:r>
              <a:rPr lang="en-IN" sz="1200" b="1" kern="1200" dirty="0" smtClean="0">
                <a:solidFill>
                  <a:schemeClr val="tx1"/>
                </a:solidFill>
                <a:latin typeface="+mn-lt"/>
                <a:ea typeface="+mn-ea"/>
                <a:cs typeface="+mn-cs"/>
              </a:rPr>
              <a:t>Export merchants</a:t>
            </a:r>
            <a:r>
              <a:rPr lang="en-IN" sz="1200" b="0" kern="1200" baseline="0" dirty="0" smtClean="0">
                <a:solidFill>
                  <a:schemeClr val="tx1"/>
                </a:solidFill>
                <a:latin typeface="+mn-lt"/>
                <a:ea typeface="+mn-ea"/>
                <a:cs typeface="+mn-cs"/>
              </a:rPr>
              <a:t> </a:t>
            </a:r>
            <a:r>
              <a:rPr lang="en-IN" sz="1200" kern="1200" dirty="0" smtClean="0">
                <a:solidFill>
                  <a:schemeClr val="tx1"/>
                </a:solidFill>
                <a:latin typeface="+mn-lt"/>
                <a:ea typeface="+mn-ea"/>
                <a:cs typeface="+mn-cs"/>
              </a:rPr>
              <a:t>are sometimes referred to as </a:t>
            </a:r>
            <a:r>
              <a:rPr lang="en-IN" sz="1200" i="1" kern="1200" dirty="0" smtClean="0">
                <a:solidFill>
                  <a:schemeClr val="tx1"/>
                </a:solidFill>
                <a:latin typeface="+mn-lt"/>
                <a:ea typeface="+mn-ea"/>
                <a:cs typeface="+mn-cs"/>
              </a:rPr>
              <a:t>jobbers</a:t>
            </a:r>
            <a:r>
              <a:rPr lang="en-IN" sz="1200" kern="1200" dirty="0" smtClean="0">
                <a:solidFill>
                  <a:schemeClr val="tx1"/>
                </a:solidFill>
                <a:latin typeface="+mn-lt"/>
                <a:ea typeface="+mn-ea"/>
                <a:cs typeface="+mn-cs"/>
              </a:rPr>
              <a:t>. These are marketing intermediaries that identify market opportunities in one country or region and make purchases in other countries to fill these needs. An export merchant typically buys unbranded products directly from the producer or manufacturer. The export merchant then brands the goods and </a:t>
            </a:r>
            <a:r>
              <a:rPr lang="en-IN" sz="1200" kern="1200" dirty="0" err="1" smtClean="0">
                <a:solidFill>
                  <a:schemeClr val="tx1"/>
                </a:solidFill>
                <a:latin typeface="+mn-lt"/>
                <a:ea typeface="+mn-ea"/>
                <a:cs typeface="+mn-cs"/>
              </a:rPr>
              <a:t>perf</a:t>
            </a:r>
            <a:endParaRPr lang="en-IN" sz="1200" kern="1200" dirty="0" smtClean="0">
              <a:solidFill>
                <a:schemeClr val="tx1"/>
              </a:solidFill>
              <a:latin typeface="+mn-lt"/>
              <a:ea typeface="+mn-ea"/>
              <a:cs typeface="+mn-cs"/>
            </a:endParaRPr>
          </a:p>
          <a:p>
            <a:pPr>
              <a:spcBef>
                <a:spcPct val="0"/>
              </a:spcBef>
            </a:pPr>
            <a:r>
              <a:rPr lang="en-IN" sz="1200" b="1" kern="1200" dirty="0" smtClean="0">
                <a:solidFill>
                  <a:schemeClr val="tx1"/>
                </a:solidFill>
                <a:latin typeface="+mn-lt"/>
                <a:ea typeface="+mn-ea"/>
                <a:cs typeface="+mn-cs"/>
              </a:rPr>
              <a:t>export management company (EMC)</a:t>
            </a:r>
            <a:r>
              <a:rPr lang="en-IN" sz="1200" kern="1200" dirty="0" smtClean="0">
                <a:solidFill>
                  <a:schemeClr val="tx1"/>
                </a:solidFill>
                <a:latin typeface="+mn-lt"/>
                <a:ea typeface="+mn-ea"/>
                <a:cs typeface="+mn-cs"/>
              </a:rPr>
              <a:t> is an independent marketing intermediary that acts as the export department for two or more manufacturers (principals) whose product lines do not compete with each other. The EMC usually operates in the name of its principals for export markets, but it may operate in its own name. It may act as an independent distributor, purchasing and reselling goods at an established price or profit margin. Alternatively, it may act as a commissioned representative, taking no title and bearing no financial risks in the sale. It performs all other marketing activities, including distribution. </a:t>
            </a:r>
          </a:p>
          <a:p>
            <a:pPr>
              <a:spcBef>
                <a:spcPct val="0"/>
              </a:spcBef>
            </a:pPr>
            <a:r>
              <a:rPr lang="en-IN" sz="1200" b="1" kern="1200" dirty="0" smtClean="0">
                <a:solidFill>
                  <a:schemeClr val="tx1"/>
                </a:solidFill>
                <a:latin typeface="+mn-lt"/>
                <a:ea typeface="+mn-ea"/>
                <a:cs typeface="+mn-cs"/>
              </a:rPr>
              <a:t>A manufacturer’s export agent (MEA)</a:t>
            </a:r>
            <a:r>
              <a:rPr lang="en-IN" sz="1200" kern="1200" dirty="0" smtClean="0">
                <a:solidFill>
                  <a:schemeClr val="tx1"/>
                </a:solidFill>
                <a:latin typeface="+mn-lt"/>
                <a:ea typeface="+mn-ea"/>
                <a:cs typeface="+mn-cs"/>
              </a:rPr>
              <a:t> Much like an EMC, the MEA can act as an export distributor or as an export commission representative. However, the MEA does not perform the functions of an export department, and the scope of market activities is usually limited to a few countries. </a:t>
            </a:r>
          </a:p>
          <a:p>
            <a:pPr>
              <a:spcBef>
                <a:spcPct val="0"/>
              </a:spcBef>
            </a:pPr>
            <a:r>
              <a:rPr lang="en-IN" sz="1200" b="1" kern="1200" dirty="0" smtClean="0">
                <a:solidFill>
                  <a:schemeClr val="tx1"/>
                </a:solidFill>
                <a:latin typeface="+mn-lt"/>
                <a:ea typeface="+mn-ea"/>
                <a:cs typeface="+mn-cs"/>
              </a:rPr>
              <a:t>An export commission representative </a:t>
            </a:r>
            <a:r>
              <a:rPr lang="en-IN" sz="1200" kern="1200" dirty="0" smtClean="0">
                <a:solidFill>
                  <a:schemeClr val="tx1"/>
                </a:solidFill>
                <a:latin typeface="+mn-lt"/>
                <a:ea typeface="+mn-ea"/>
                <a:cs typeface="+mn-cs"/>
              </a:rPr>
              <a:t>assumes no financial risk. The manufacturer assigns some or all foreign markets to the commission representative. The manufacturer carries all accounts, although the representative often provides credit checks and arranges financing.</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latin typeface="+mn-lt"/>
                <a:ea typeface="+mn-ea"/>
                <a:cs typeface="+mn-cs"/>
              </a:rPr>
              <a:t>A cooperative exporter</a:t>
            </a:r>
            <a:r>
              <a:rPr lang="en-US" sz="1200" kern="1200" dirty="0" smtClean="0">
                <a:solidFill>
                  <a:schemeClr val="tx1"/>
                </a:solidFill>
                <a:latin typeface="+mn-lt"/>
                <a:ea typeface="+mn-ea"/>
                <a:cs typeface="+mn-cs"/>
              </a:rPr>
              <a:t>, sometimes called a </a:t>
            </a:r>
            <a:r>
              <a:rPr lang="en-US" sz="1200" i="1" kern="1200" dirty="0" smtClean="0">
                <a:solidFill>
                  <a:schemeClr val="tx1"/>
                </a:solidFill>
                <a:latin typeface="+mn-lt"/>
                <a:ea typeface="+mn-ea"/>
                <a:cs typeface="+mn-cs"/>
              </a:rPr>
              <a:t>mother hen</a:t>
            </a:r>
            <a:r>
              <a:rPr lang="en-US" sz="1200" kern="1200" dirty="0" smtClean="0">
                <a:solidFill>
                  <a:schemeClr val="tx1"/>
                </a:solidFill>
                <a:latin typeface="+mn-lt"/>
                <a:ea typeface="+mn-ea"/>
                <a:cs typeface="+mn-cs"/>
              </a:rPr>
              <a:t>, a </a:t>
            </a:r>
            <a:r>
              <a:rPr lang="en-US" sz="1200" i="1" kern="1200" dirty="0" smtClean="0">
                <a:solidFill>
                  <a:schemeClr val="tx1"/>
                </a:solidFill>
                <a:latin typeface="+mn-lt"/>
                <a:ea typeface="+mn-ea"/>
                <a:cs typeface="+mn-cs"/>
              </a:rPr>
              <a:t>piggyback exporter</a:t>
            </a:r>
            <a:r>
              <a:rPr lang="en-US" sz="1200" kern="1200" dirty="0" smtClean="0">
                <a:solidFill>
                  <a:schemeClr val="tx1"/>
                </a:solidFill>
                <a:latin typeface="+mn-lt"/>
                <a:ea typeface="+mn-ea"/>
                <a:cs typeface="+mn-cs"/>
              </a:rPr>
              <a:t>, or an </a:t>
            </a:r>
            <a:r>
              <a:rPr lang="en-US" sz="1200" i="1" kern="1200" dirty="0" smtClean="0">
                <a:solidFill>
                  <a:schemeClr val="tx1"/>
                </a:solidFill>
                <a:latin typeface="+mn-lt"/>
                <a:ea typeface="+mn-ea"/>
                <a:cs typeface="+mn-cs"/>
              </a:rPr>
              <a:t>export vendor</a:t>
            </a:r>
            <a:r>
              <a:rPr lang="en-US" sz="1200" kern="1200" dirty="0" smtClean="0">
                <a:solidFill>
                  <a:schemeClr val="tx1"/>
                </a:solidFill>
                <a:latin typeface="+mn-lt"/>
                <a:ea typeface="+mn-ea"/>
                <a:cs typeface="+mn-cs"/>
              </a:rPr>
              <a:t>, is an export organization of a manufacturing company retained by other independent manufacturers to sell their products in foreign markets. Cooperative exporters usually operate as export distributors for other manufacturers, but in special cases they operate as export commission representatives. They are regarded as a form of export management company.</a:t>
            </a:r>
          </a:p>
          <a:p>
            <a:pPr marL="0" marR="0" indent="0" algn="l" defTabSz="457200" rtl="0" eaLnBrk="1" fontAlgn="base" latinLnBrk="0" hangingPunct="1">
              <a:lnSpc>
                <a:spcPct val="100000"/>
              </a:lnSpc>
              <a:spcBef>
                <a:spcPct val="0"/>
              </a:spcBef>
              <a:spcAft>
                <a:spcPct val="0"/>
              </a:spcAft>
              <a:buClrTx/>
              <a:buSzTx/>
              <a:buFontTx/>
              <a:buNone/>
              <a:tabLst/>
              <a:defRPr/>
            </a:pPr>
            <a:r>
              <a:rPr lang="en-IN" sz="1200" b="1" kern="1200" dirty="0" smtClean="0">
                <a:solidFill>
                  <a:schemeClr val="tx1"/>
                </a:solidFill>
                <a:latin typeface="+mn-lt"/>
                <a:ea typeface="+mn-ea"/>
                <a:cs typeface="+mn-cs"/>
              </a:rPr>
              <a:t>Freight forwarders</a:t>
            </a:r>
            <a:r>
              <a:rPr lang="en-IN" sz="1200" kern="1200" dirty="0" smtClean="0">
                <a:solidFill>
                  <a:schemeClr val="tx1"/>
                </a:solidFill>
                <a:latin typeface="+mn-lt"/>
                <a:ea typeface="+mn-ea"/>
                <a:cs typeface="+mn-cs"/>
              </a:rPr>
              <a:t> are licensed specialists in traffic operations, customs clearance, and shipping tariffs and schedules; simply put, they can be thought of as travel agents for freight.</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a:spcBef>
                <a:spcPct val="0"/>
              </a:spcBef>
            </a:pPr>
            <a:endParaRPr lang="en-IN" sz="1200" kern="1200" dirty="0" smtClean="0">
              <a:solidFill>
                <a:schemeClr val="tx1"/>
              </a:solidFill>
              <a:latin typeface="+mn-lt"/>
              <a:ea typeface="+mn-ea"/>
              <a:cs typeface="+mn-cs"/>
            </a:endParaRPr>
          </a:p>
          <a:p>
            <a:pPr>
              <a:spcBef>
                <a:spcPct val="0"/>
              </a:spcBef>
            </a:pPr>
            <a:endParaRPr lang="en-IN" sz="1200" kern="1200" dirty="0" smtClean="0">
              <a:solidFill>
                <a:schemeClr val="tx1"/>
              </a:solidFill>
              <a:latin typeface="+mn-lt"/>
              <a:ea typeface="+mn-ea"/>
              <a:cs typeface="+mn-cs"/>
            </a:endParaRPr>
          </a:p>
          <a:p>
            <a:pPr>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FA5975-28F3-459E-8C95-35F8239A5C9C}" type="slidenum">
              <a:rPr lang="en-US">
                <a:cs typeface="Arial" charset="0"/>
              </a:rPr>
              <a:pPr fontAlgn="base">
                <a:spcBef>
                  <a:spcPct val="0"/>
                </a:spcBef>
                <a:spcAft>
                  <a:spcPct val="0"/>
                </a:spcAft>
              </a:pPr>
              <a:t>20</a:t>
            </a:fld>
            <a:endParaRPr lang="en-US">
              <a:cs typeface="Arial" charset="0"/>
            </a:endParaRPr>
          </a:p>
        </p:txBody>
      </p:sp>
    </p:spTree>
    <p:extLst>
      <p:ext uri="{BB962C8B-B14F-4D97-AF65-F5344CB8AC3E}">
        <p14:creationId xmlns="" xmlns:p14="http://schemas.microsoft.com/office/powerpoint/2010/main" val="244874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Home-country issues involve deciding whether to assign export responsibility inside the company or to work with an external organization specializing in a product or geographic area. Most companies handle export operations within their own in-house export organization. Depending on the company</a:t>
            </a:r>
            <a:r>
              <a:rPr lang="ja-JP" altLang="en-US" smtClean="0"/>
              <a:t>’</a:t>
            </a:r>
            <a:r>
              <a:rPr lang="en-US" smtClean="0"/>
              <a:t>s size, responsibilities may be incorporated into an employee</a:t>
            </a:r>
            <a:r>
              <a:rPr lang="ja-JP" altLang="en-US" smtClean="0"/>
              <a:t>’</a:t>
            </a:r>
            <a:r>
              <a:rPr lang="en-US" smtClean="0"/>
              <a:t>s domestic job description. Alternatively, these responsibilities may be handled as part of a separate division or organizational structure.</a:t>
            </a:r>
          </a:p>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F88286-8BAF-445A-AA51-5D34CF26D239}" type="slidenum">
              <a:rPr lang="en-US">
                <a:cs typeface="Arial" charset="0"/>
              </a:rPr>
              <a:pPr fontAlgn="base">
                <a:spcBef>
                  <a:spcPct val="0"/>
                </a:spcBef>
                <a:spcAft>
                  <a:spcPct val="0"/>
                </a:spcAft>
              </a:pPr>
              <a:t>21</a:t>
            </a:fld>
            <a:endParaRPr lang="en-US">
              <a:cs typeface="Arial" charset="0"/>
            </a:endParaRPr>
          </a:p>
        </p:txBody>
      </p:sp>
    </p:spTree>
    <p:extLst>
      <p:ext uri="{BB962C8B-B14F-4D97-AF65-F5344CB8AC3E}">
        <p14:creationId xmlns="" xmlns:p14="http://schemas.microsoft.com/office/powerpoint/2010/main" val="2637331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In addition to deciding whether to rely on in-house or external export specialists in the home country, a company must also make arrangements to distribute the product in the target market country.  Direct market representation does not mean selling directly to the end user but selling to wholesalers or</a:t>
            </a:r>
            <a:r>
              <a:rPr lang="en-US" baseline="0" dirty="0" smtClean="0">
                <a:ea typeface="ＭＳ Ｐゴシック" pitchFamily="34" charset="-128"/>
              </a:rPr>
              <a:t> retailers. </a:t>
            </a:r>
            <a:r>
              <a:rPr lang="en-US" dirty="0" smtClean="0">
                <a:ea typeface="ＭＳ Ｐゴシック" pitchFamily="34" charset="-128"/>
              </a:rPr>
              <a:t>Every exporting organization faces one basic decision: To what extent do we rely on direct market representation as opposed to representation by independent intermediaries?</a:t>
            </a:r>
          </a:p>
          <a:p>
            <a:pPr>
              <a:spcBef>
                <a:spcPct val="0"/>
              </a:spcBef>
            </a:pPr>
            <a:endParaRPr lang="en-US" dirty="0"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F6F876-CE3D-4756-8049-28E742416E62}" type="slidenum">
              <a:rPr lang="en-US">
                <a:cs typeface="Arial" charset="0"/>
              </a:rPr>
              <a:pPr fontAlgn="base">
                <a:spcBef>
                  <a:spcPct val="0"/>
                </a:spcBef>
                <a:spcAft>
                  <a:spcPct val="0"/>
                </a:spcAft>
              </a:pPr>
              <a:t>22</a:t>
            </a:fld>
            <a:endParaRPr lang="en-US">
              <a:cs typeface="Arial" charset="0"/>
            </a:endParaRPr>
          </a:p>
        </p:txBody>
      </p:sp>
    </p:spTree>
    <p:extLst>
      <p:ext uri="{BB962C8B-B14F-4D97-AF65-F5344CB8AC3E}">
        <p14:creationId xmlns="" xmlns:p14="http://schemas.microsoft.com/office/powerpoint/2010/main" val="375064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organizations seek to move operations into other countries they need to make the basic decision regarding their level of involvement in the foreign markets. Two broad areas include </a:t>
            </a:r>
            <a:r>
              <a:rPr lang="en-US" b="1" smtClean="0"/>
              <a:t>export selling </a:t>
            </a:r>
            <a:r>
              <a:rPr lang="en-US" smtClean="0"/>
              <a:t>and </a:t>
            </a:r>
            <a:r>
              <a:rPr lang="en-US" b="1" smtClean="0"/>
              <a:t>export marketing</a:t>
            </a:r>
            <a:r>
              <a:rPr lang="en-US" smtClean="0"/>
              <a:t>. </a:t>
            </a:r>
          </a:p>
          <a:p>
            <a:pPr>
              <a:spcBef>
                <a:spcPct val="0"/>
              </a:spcBef>
            </a:pPr>
            <a:r>
              <a:rPr lang="en-US" b="1" smtClean="0"/>
              <a:t> </a:t>
            </a:r>
            <a:endParaRPr lang="en-US" smtClean="0"/>
          </a:p>
          <a:p>
            <a:pPr>
              <a:spcBef>
                <a:spcPct val="0"/>
              </a:spcBef>
            </a:pPr>
            <a:r>
              <a:rPr lang="en-US" b="1" smtClean="0"/>
              <a:t>Export selling </a:t>
            </a:r>
            <a:r>
              <a:rPr lang="en-US" smtClean="0"/>
              <a:t>does not involve tailoring the product, the price, or the promotional material to suit the requirements of global markets. The only marketing mix element that differs is the </a:t>
            </a:r>
            <a:r>
              <a:rPr lang="ja-JP" altLang="en-US" smtClean="0"/>
              <a:t>“</a:t>
            </a:r>
            <a:r>
              <a:rPr lang="en-US" smtClean="0"/>
              <a:t>place;</a:t>
            </a:r>
            <a:r>
              <a:rPr lang="ja-JP" altLang="en-US" smtClean="0"/>
              <a:t>”</a:t>
            </a:r>
            <a:r>
              <a:rPr lang="en-US" smtClean="0"/>
              <a:t> that is, the country where the product is sold. This selling approach may work for some products or services; for unique products with little or no international competition, such an approach is possible. Similarly, companies new to exporting may initially experience success with selling. </a:t>
            </a:r>
          </a:p>
          <a:p>
            <a:pPr>
              <a:spcBef>
                <a:spcPct val="0"/>
              </a:spcBef>
            </a:pPr>
            <a:r>
              <a:rPr lang="en-US" b="1" smtClean="0"/>
              <a:t> </a:t>
            </a:r>
            <a:endParaRPr lang="en-US" smtClean="0"/>
          </a:p>
          <a:p>
            <a:pPr>
              <a:spcBef>
                <a:spcPct val="0"/>
              </a:spcBef>
            </a:pPr>
            <a:r>
              <a:rPr lang="en-US" b="1" smtClean="0"/>
              <a:t>Export marketing </a:t>
            </a:r>
            <a:r>
              <a:rPr lang="en-US" smtClean="0"/>
              <a:t>targets the customer in the context of the total market environment. The export marketer does not simply take the domestic product </a:t>
            </a:r>
            <a:r>
              <a:rPr lang="ja-JP" altLang="en-US" smtClean="0"/>
              <a:t>“</a:t>
            </a:r>
            <a:r>
              <a:rPr lang="en-US" smtClean="0"/>
              <a:t>as is</a:t>
            </a:r>
            <a:r>
              <a:rPr lang="ja-JP" altLang="en-US" smtClean="0"/>
              <a:t>”</a:t>
            </a:r>
            <a:r>
              <a:rPr lang="en-US" smtClean="0"/>
              <a:t> and sell it to international customers. To the export marketer, the product offered in the home market represents a starting point. It is modified as needed to meet the preferences of international target markets; this is the approach the Chinese have adopted in the U.S. furniture market. Similarly, the export marketer sets prices to fit the marketing strategy and does not merely extend home country pricing to the target market. Charges incurred in export preparation, transportation, and financing must be taken into account in determining prices. Finally, the export marketer also adjusts strategies and plans for communications and distribution to fit the market. In other words, effective communication about product features or uses to buyers in export markets may require creating brochures with different copy, photographs, or artwork. As the vice president of sales and marketing of one manufacturer noted, </a:t>
            </a:r>
            <a:r>
              <a:rPr lang="ja-JP" altLang="en-US" smtClean="0"/>
              <a:t>“</a:t>
            </a:r>
            <a:r>
              <a:rPr lang="en-US" smtClean="0"/>
              <a:t>We have to approach the international market with </a:t>
            </a:r>
            <a:r>
              <a:rPr lang="en-US" i="1" smtClean="0"/>
              <a:t>marketing </a:t>
            </a:r>
            <a:r>
              <a:rPr lang="en-US" smtClean="0"/>
              <a:t>literature as opposed to </a:t>
            </a:r>
            <a:r>
              <a:rPr lang="en-US" i="1" smtClean="0"/>
              <a:t>sales </a:t>
            </a:r>
            <a:r>
              <a:rPr lang="en-US" smtClean="0"/>
              <a:t>literature.</a:t>
            </a:r>
            <a:r>
              <a:rPr lang="ja-JP" altLang="en-US" smtClean="0"/>
              <a:t>”</a:t>
            </a: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B281C4-8534-4400-AC26-5580F8DE425B}"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 xmlns:p14="http://schemas.microsoft.com/office/powerpoint/2010/main" val="1356526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appropriate method of payment for a given international sale is a basic credit decision. A number of factors must be considered, including currency availability in the buyer</a:t>
            </a:r>
            <a:r>
              <a:rPr lang="ja-JP" altLang="en-US" smtClean="0"/>
              <a:t>’</a:t>
            </a:r>
            <a:r>
              <a:rPr lang="en-US" dirty="0" smtClean="0"/>
              <a:t>s country, creditworthiness of the buyer, and the seller</a:t>
            </a:r>
            <a:r>
              <a:rPr lang="ja-JP" altLang="en-US" smtClean="0"/>
              <a:t>’</a:t>
            </a:r>
            <a:r>
              <a:rPr lang="en-US" dirty="0" smtClean="0"/>
              <a:t>s relationship to the buyer. Finance managers at companies that have never exported often express concern regarding payment. Many CFOs with international experience know that there are generally fewer collections problems on international sales than on domestic sales, provided the proper financial instruments are used. The reason is simple: A letter of credit can be used to guarantee payment for a product. The export sale begins when the exporter/seller and the importer/buyer agree to do business. The agreement is formalized when the terms of the deal are set down in a pro forma invoice contract, fax, or some other document. Among other things, the </a:t>
            </a:r>
            <a:r>
              <a:rPr lang="en-US" b="1" dirty="0" smtClean="0"/>
              <a:t>pro forma invoice </a:t>
            </a:r>
            <a:r>
              <a:rPr lang="en-US" dirty="0" smtClean="0"/>
              <a:t>spells out how much, and by what means, the exporter-seller wants to be paid.</a:t>
            </a:r>
          </a:p>
          <a:p>
            <a:pPr>
              <a:spcBef>
                <a:spcPct val="0"/>
              </a:spcBef>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638478-2A84-4D6E-8A62-23A06E23D373}"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 xmlns:p14="http://schemas.microsoft.com/office/powerpoint/2010/main" val="309334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This is a two slide diagram of the documentary credit process.</a:t>
            </a:r>
          </a:p>
          <a:p>
            <a:r>
              <a:rPr lang="en-IN" sz="1200" b="1" kern="1200" dirty="0" smtClean="0">
                <a:solidFill>
                  <a:schemeClr val="tx1"/>
                </a:solidFill>
                <a:latin typeface="+mn-lt"/>
                <a:ea typeface="+mn-ea"/>
                <a:cs typeface="+mn-cs"/>
              </a:rPr>
              <a:t>A letter of credit (L/C)</a:t>
            </a:r>
            <a:r>
              <a:rPr lang="en-IN" sz="1200" kern="1200" dirty="0" smtClean="0">
                <a:solidFill>
                  <a:schemeClr val="tx1"/>
                </a:solidFill>
                <a:latin typeface="+mn-lt"/>
                <a:ea typeface="+mn-ea"/>
                <a:cs typeface="+mn-cs"/>
              </a:rPr>
              <a:t> is essentially a document stating that a bank has substituted its creditworthiness for that of the importer-buyer. Next to cash in advance, an L/C offers the exporter the best assurance of being paid. That assurance arises from the fact that the payment obligation under an L/C lies with the buyer’s bank and not with the buyer. </a:t>
            </a:r>
            <a:r>
              <a:rPr lang="en-US" sz="1200" kern="1200" dirty="0" smtClean="0">
                <a:solidFill>
                  <a:schemeClr val="tx1"/>
                </a:solidFill>
                <a:latin typeface="+mn-lt"/>
                <a:ea typeface="+mn-ea"/>
                <a:cs typeface="+mn-cs"/>
              </a:rPr>
              <a:t>The importer-buyer’s bank is the “issuing” bank; the importer-buyer is, in essence, asking the issuing bank to extend credit. The importer-buyer is considered the applicant. The issuing bank may require that the importer-buyer deposit funds in the bank or use some other method to secure a line of credit. After agreeing to extend the credit, the issuing bank requests that the exporter-seller’s bank advise and/or confirm the L/C. (A bank “confirms” an L/C by adding its name to the document.) The seller’s bank becomes the “advising” and/or “confirming” bank. Whether it is advised or confirmed, the L/C represents a guarantee that ensures payment contingent on the exporter-seller (the beneficiary in the transaction) complying with the terms set forth in the L/C.</a:t>
            </a:r>
          </a:p>
          <a:p>
            <a:r>
              <a:rPr lang="en-US" sz="1200" kern="1200" dirty="0" smtClean="0">
                <a:solidFill>
                  <a:schemeClr val="tx1"/>
                </a:solidFill>
                <a:latin typeface="+mn-lt"/>
                <a:ea typeface="+mn-ea"/>
                <a:cs typeface="+mn-cs"/>
              </a:rPr>
              <a:t>The actual payment process is set in motion when the exporter-seller physically ships the goods and submits the necessary documents as specified in the L/C. These could include a transportation bill of lading (which may represent title to the product), a commercial invoice, a packing list, a certificate of origin, or insurance certificates. For most of the world, a commercial invoice and bill of lading represent the minimum documentation required for customs clearance. If the pro forma invoice specifies a confirmed L/C as the method of payment, the exporter-seller receives payment at the time the correct shipping documents are presented to the confirming bank.</a:t>
            </a:r>
          </a:p>
          <a:p>
            <a:r>
              <a:rPr lang="en-US" sz="1200" kern="1200" dirty="0" smtClean="0">
                <a:solidFill>
                  <a:schemeClr val="tx1"/>
                </a:solidFill>
                <a:latin typeface="+mn-lt"/>
                <a:ea typeface="+mn-ea"/>
                <a:cs typeface="+mn-cs"/>
              </a:rPr>
              <a:t>The confirming bank, in turn, requests payment from the issuing bank. In the case of an irrevocable L/C, the exporter-seller receives payment only after the advising bank negotiates the documents and requests payment from the issuing bank in accordance with terms set forth in the L/C. Once the shipper sends the documents to the advising bank, the advising bank negotiates those documents and is referred to as the negotiating bank. Specifically, it takes each shipping document and closely compares it to the L/C. If there are no discrepancies, the negotiating or confirming bank transfers the money to the exporter-seller’s account.</a:t>
            </a:r>
          </a:p>
          <a:p>
            <a:r>
              <a:rPr lang="en-IN" sz="1200" kern="1200" dirty="0" smtClean="0">
                <a:solidFill>
                  <a:schemeClr val="tx1"/>
                </a:solidFill>
                <a:latin typeface="+mn-lt"/>
                <a:ea typeface="+mn-ea"/>
                <a:cs typeface="+mn-cs"/>
              </a:rPr>
              <a:t>The fee for an irrevocable L/C—for example, “1/8 of 1 percent of the value of the credit, with an $80 minimum”—is lower than that for a confirmed L/C. The higher bank fees associated with confirmation can drive up the final cost of the sale; fees are also higher when the transaction involves a country with a high level of risk. Good communication between the exporter-seller and the advising or confirming bank regarding fees is important; the selling price indicated on the pro forma invoice should reflect these and other costs associated with exporting. </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359110-E022-48D5-92A5-FEDD65714BD3}" type="slidenum">
              <a:rPr lang="en-US">
                <a:cs typeface="Arial" charset="0"/>
              </a:rPr>
              <a:pPr fontAlgn="base">
                <a:spcBef>
                  <a:spcPct val="0"/>
                </a:spcBef>
                <a:spcAft>
                  <a:spcPct val="0"/>
                </a:spcAft>
              </a:pPr>
              <a:t>24</a:t>
            </a:fld>
            <a:endParaRPr lang="en-US">
              <a:cs typeface="Arial" charset="0"/>
            </a:endParaRPr>
          </a:p>
        </p:txBody>
      </p:sp>
    </p:spTree>
    <p:extLst>
      <p:ext uri="{BB962C8B-B14F-4D97-AF65-F5344CB8AC3E}">
        <p14:creationId xmlns="" xmlns:p14="http://schemas.microsoft.com/office/powerpoint/2010/main" val="3818320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After an exporter and an importer have established a good working relationship and the finance manager’s level of confidence increases, it may be possible to move to a documentary collection or an open-account method of payment. A documentary collection is a method of payment that uses a bill of exchange, also known as a </a:t>
            </a:r>
            <a:r>
              <a:rPr lang="en-IN" sz="1200" i="1" kern="1200" dirty="0" smtClean="0">
                <a:solidFill>
                  <a:schemeClr val="tx1"/>
                </a:solidFill>
                <a:latin typeface="+mn-lt"/>
                <a:ea typeface="+mn-ea"/>
                <a:cs typeface="+mn-cs"/>
              </a:rPr>
              <a:t>draft</a:t>
            </a:r>
            <a:r>
              <a:rPr lang="en-IN" sz="1200" kern="1200" dirty="0" smtClean="0">
                <a:solidFill>
                  <a:schemeClr val="tx1"/>
                </a:solidFill>
                <a:latin typeface="+mn-lt"/>
                <a:ea typeface="+mn-ea"/>
                <a:cs typeface="+mn-cs"/>
              </a:rPr>
              <a:t>.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With a documentary draft, the exporter-seller delivers documents such as the bill of lading, the commercial invoice, a certificate of origin, and an insurance certificate to a bank in the exporter-seller’s country. The shipper or bank prepares a collection letter (draft) and sends it via courier to a correspondent bank in the importer-buyer’s country. The draft is presented to the importer-buyer; payment takes place in accordance with the terms specified in the draft. In the case of a </a:t>
            </a:r>
            <a:r>
              <a:rPr lang="en-US" sz="1200" i="1" kern="1200" dirty="0" smtClean="0">
                <a:solidFill>
                  <a:schemeClr val="tx1"/>
                </a:solidFill>
                <a:latin typeface="+mn-lt"/>
                <a:ea typeface="+mn-ea"/>
                <a:cs typeface="+mn-cs"/>
              </a:rPr>
              <a:t>sight draft</a:t>
            </a:r>
            <a:r>
              <a:rPr lang="en-US" sz="1200" kern="1200" dirty="0" smtClean="0">
                <a:solidFill>
                  <a:schemeClr val="tx1"/>
                </a:solidFill>
                <a:latin typeface="+mn-lt"/>
                <a:ea typeface="+mn-ea"/>
                <a:cs typeface="+mn-cs"/>
              </a:rPr>
              <a:t> (also known as </a:t>
            </a:r>
            <a:r>
              <a:rPr lang="en-US" sz="1200" i="1" kern="1200" dirty="0" smtClean="0">
                <a:solidFill>
                  <a:schemeClr val="tx1"/>
                </a:solidFill>
                <a:latin typeface="+mn-lt"/>
                <a:ea typeface="+mn-ea"/>
                <a:cs typeface="+mn-cs"/>
              </a:rPr>
              <a:t>documents against payment</a:t>
            </a:r>
            <a:r>
              <a:rPr lang="en-US" sz="1200" kern="1200" dirty="0" smtClean="0">
                <a:solidFill>
                  <a:schemeClr val="tx1"/>
                </a:solidFill>
                <a:latin typeface="+mn-lt"/>
                <a:ea typeface="+mn-ea"/>
                <a:cs typeface="+mn-cs"/>
              </a:rPr>
              <a:t> or D/P), the importer-buyer is required in principle to make payment when presented with both the draft and the shipping documents even though the buyer may not have taken possession of the goods yet. </a:t>
            </a:r>
            <a:r>
              <a:rPr lang="en-US" sz="1200" i="1" kern="1200" dirty="0" smtClean="0">
                <a:solidFill>
                  <a:schemeClr val="tx1"/>
                </a:solidFill>
                <a:latin typeface="+mn-lt"/>
                <a:ea typeface="+mn-ea"/>
                <a:cs typeface="+mn-cs"/>
              </a:rPr>
              <a:t>Time drafts</a:t>
            </a:r>
            <a:r>
              <a:rPr lang="en-US" sz="1200" kern="1200" dirty="0" smtClean="0">
                <a:solidFill>
                  <a:schemeClr val="tx1"/>
                </a:solidFill>
                <a:latin typeface="+mn-lt"/>
                <a:ea typeface="+mn-ea"/>
                <a:cs typeface="+mn-cs"/>
              </a:rPr>
              <a:t> can take two forms. As the names imply, an </a:t>
            </a:r>
            <a:r>
              <a:rPr lang="en-US" sz="1200" i="1" kern="1200" dirty="0" smtClean="0">
                <a:solidFill>
                  <a:schemeClr val="tx1"/>
                </a:solidFill>
                <a:latin typeface="+mn-lt"/>
                <a:ea typeface="+mn-ea"/>
                <a:cs typeface="+mn-cs"/>
              </a:rPr>
              <a:t>arrival draft</a:t>
            </a:r>
            <a:r>
              <a:rPr lang="en-US" sz="1200" kern="1200" dirty="0" smtClean="0">
                <a:solidFill>
                  <a:schemeClr val="tx1"/>
                </a:solidFill>
                <a:latin typeface="+mn-lt"/>
                <a:ea typeface="+mn-ea"/>
                <a:cs typeface="+mn-cs"/>
              </a:rPr>
              <a:t> specifies that payment is due when the importer-buyer receives the goods; a </a:t>
            </a:r>
            <a:r>
              <a:rPr lang="en-US" sz="1200" i="1" kern="1200" dirty="0" smtClean="0">
                <a:solidFill>
                  <a:schemeClr val="tx1"/>
                </a:solidFill>
                <a:latin typeface="+mn-lt"/>
                <a:ea typeface="+mn-ea"/>
                <a:cs typeface="+mn-cs"/>
              </a:rPr>
              <a:t>date draft</a:t>
            </a:r>
            <a:r>
              <a:rPr lang="en-US" sz="1200" kern="1200" dirty="0" smtClean="0">
                <a:solidFill>
                  <a:schemeClr val="tx1"/>
                </a:solidFill>
                <a:latin typeface="+mn-lt"/>
                <a:ea typeface="+mn-ea"/>
                <a:cs typeface="+mn-cs"/>
              </a:rPr>
              <a:t> requires payment on a particular date, irrespective of whether the importer-buyer has the goods in hand.</a:t>
            </a:r>
          </a:p>
          <a:p>
            <a:endParaRPr lang="en-US" dirty="0"/>
          </a:p>
        </p:txBody>
      </p:sp>
      <p:sp>
        <p:nvSpPr>
          <p:cNvPr id="4" name="Slide Number Placeholder 3"/>
          <p:cNvSpPr>
            <a:spLocks noGrp="1"/>
          </p:cNvSpPr>
          <p:nvPr>
            <p:ph type="sldNum" sz="quarter" idx="10"/>
          </p:nvPr>
        </p:nvSpPr>
        <p:spPr/>
        <p:txBody>
          <a:bodyPr/>
          <a:lstStyle/>
          <a:p>
            <a:pPr>
              <a:defRPr/>
            </a:pPr>
            <a:fld id="{442901B1-69DA-4D45-AB4E-2B026AC97DD9}" type="slidenum">
              <a:rPr lang="en-US" smtClean="0"/>
              <a:pPr>
                <a:defRPr/>
              </a:pPr>
              <a:t>26</a:t>
            </a:fld>
            <a:endParaRPr lang="en-US"/>
          </a:p>
        </p:txBody>
      </p:sp>
    </p:spTree>
    <p:extLst>
      <p:ext uri="{BB962C8B-B14F-4D97-AF65-F5344CB8AC3E}">
        <p14:creationId xmlns="" xmlns:p14="http://schemas.microsoft.com/office/powerpoint/2010/main" val="658417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noted on the Customs and Border Protection Web site, </a:t>
            </a:r>
            <a:r>
              <a:rPr lang="ja-JP" altLang="en-US" smtClean="0"/>
              <a:t>“</a:t>
            </a:r>
            <a:r>
              <a:rPr lang="en-US" smtClean="0"/>
              <a:t>C-TPAT recognizes that U.S. Customs and Border Protection (CBP) can provide the highest level of cargo security only through close cooperation with the ultimate owners of the international supply chain such as importers, carriers, consolidators, licensed customs brokers, and manufacturers. Through this initiative, CBP is asking businesses to ensure the integrity of their security practices and communicate and verify the security guidelines of their business partners within the supply chain.</a:t>
            </a:r>
            <a:r>
              <a:rPr lang="ja-JP" altLang="en-US" smtClean="0"/>
              <a:t>”</a:t>
            </a: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A8FB0-6ED5-42D3-9500-41232446B580}" type="slidenum">
              <a:rPr lang="en-US">
                <a:cs typeface="Arial" charset="0"/>
              </a:rPr>
              <a:pPr fontAlgn="base">
                <a:spcBef>
                  <a:spcPct val="0"/>
                </a:spcBef>
                <a:spcAft>
                  <a:spcPct val="0"/>
                </a:spcAft>
              </a:pPr>
              <a:t>28</a:t>
            </a:fld>
            <a:endParaRPr lang="en-US">
              <a:cs typeface="Arial" charset="0"/>
            </a:endParaRPr>
          </a:p>
        </p:txBody>
      </p:sp>
    </p:spTree>
    <p:extLst>
      <p:ext uri="{BB962C8B-B14F-4D97-AF65-F5344CB8AC3E}">
        <p14:creationId xmlns="" xmlns:p14="http://schemas.microsoft.com/office/powerpoint/2010/main" val="134724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40CF7B-EF3D-4CD0-9904-5DE11465996D}" type="slidenum">
              <a:rPr lang="en-US">
                <a:cs typeface="Arial" charset="0"/>
              </a:rPr>
              <a:pPr fontAlgn="base">
                <a:spcBef>
                  <a:spcPct val="0"/>
                </a:spcBef>
                <a:spcAft>
                  <a:spcPct val="0"/>
                </a:spcAft>
              </a:pPr>
              <a:t>29</a:t>
            </a:fld>
            <a:endParaRPr lang="en-US">
              <a:cs typeface="Arial" charset="0"/>
            </a:endParaRPr>
          </a:p>
        </p:txBody>
      </p:sp>
    </p:spTree>
    <p:extLst>
      <p:ext uri="{BB962C8B-B14F-4D97-AF65-F5344CB8AC3E}">
        <p14:creationId xmlns="" xmlns:p14="http://schemas.microsoft.com/office/powerpoint/2010/main" val="640572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2901B1-69DA-4D45-AB4E-2B026AC97DD9}" type="slidenum">
              <a:rPr lang="en-US" smtClean="0"/>
              <a:pPr>
                <a:defRPr/>
              </a:pPr>
              <a:t>30</a:t>
            </a:fld>
            <a:endParaRPr lang="en-US"/>
          </a:p>
        </p:txBody>
      </p:sp>
    </p:spTree>
    <p:extLst>
      <p:ext uri="{BB962C8B-B14F-4D97-AF65-F5344CB8AC3E}">
        <p14:creationId xmlns="" xmlns:p14="http://schemas.microsoft.com/office/powerpoint/2010/main" val="1364226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Factor costs are land, labor, and capital costs. Basic manufacturing direct labor costs today range from less than $1 per hour in an emerging country to $6 to $12 per hour in a developed country. In certain U.S. industries, direct labor costs in manufacturing exceed $20 per hour without benefits. German hourly compensation costs for production workers in manufacturing are 160 percent of those in the U.S. while those in Mexico are only 15 percent of those in the U.S. Labor costs in nonmanufacturing jobs also vary.  A software engineer in India may receive an annual salary of $12,000; an American with the same educational credentials might earn $80,000.</a:t>
            </a:r>
          </a:p>
          <a:p>
            <a:pPr>
              <a:spcBef>
                <a:spcPct val="0"/>
              </a:spcBef>
            </a:pPr>
            <a:r>
              <a:rPr lang="en-US" dirty="0" smtClean="0"/>
              <a:t> </a:t>
            </a:r>
          </a:p>
          <a:p>
            <a:pPr>
              <a:spcBef>
                <a:spcPct val="0"/>
              </a:spcBef>
            </a:pPr>
            <a:r>
              <a:rPr lang="en-US" dirty="0" smtClean="0"/>
              <a:t>Customer needs: Although outsourcing can help reduce costs, sometimes customers are seeking something besides the lowest possible price. Dell recently rerouted some of its call center jobs back to the United States after complaints from key business customers that Indian tech support workers were offering scripted responses and having difficulty answering complex problems. In such instances, the need to keep customers satisfied justifies the higher cost of home-country support operations.</a:t>
            </a:r>
          </a:p>
          <a:p>
            <a:pPr>
              <a:spcBef>
                <a:spcPct val="0"/>
              </a:spcBef>
            </a:pPr>
            <a:r>
              <a:rPr lang="en-US" dirty="0" smtClean="0"/>
              <a:t> </a:t>
            </a:r>
          </a:p>
          <a:p>
            <a:pPr>
              <a:spcBef>
                <a:spcPct val="0"/>
              </a:spcBef>
            </a:pPr>
            <a:r>
              <a:rPr lang="en-US" dirty="0" smtClean="0"/>
              <a:t>Logistics: To facilitate global delivery, transportation companies such as CSX Corporation are forming alliances and becoming an important part of industry value systems. Manufacturers can take advantage of intermodal services that allow containers to be transferred between rail, boat, air, and truck carriers. In Europe, Latin America, and elsewhere, the trend toward regional economic integration means fewer border controls, which greatly speeds up delivery times and lowers costs. </a:t>
            </a:r>
          </a:p>
          <a:p>
            <a:pPr>
              <a:spcBef>
                <a:spcPct val="0"/>
              </a:spcBef>
            </a:pPr>
            <a:r>
              <a:rPr lang="en-US" dirty="0" smtClean="0"/>
              <a:t> </a:t>
            </a:r>
          </a:p>
          <a:p>
            <a:pPr>
              <a:spcBef>
                <a:spcPct val="0"/>
              </a:spcBef>
            </a:pPr>
            <a:r>
              <a:rPr lang="en-US" dirty="0" smtClean="0"/>
              <a:t>Infrastructure includes power, transportation and roads, communications, service and component suppliers, a labor pool, civil order, and effective governance. </a:t>
            </a:r>
          </a:p>
          <a:p>
            <a:pPr>
              <a:spcBef>
                <a:spcPct val="0"/>
              </a:spcBef>
            </a:pPr>
            <a:r>
              <a:rPr lang="en-US" dirty="0" smtClean="0"/>
              <a:t>Protectionist laws may cause political risk. Japanese auto makers established production facilities in the U.S. partly out of concern for market access. U.S. produced vehicles are not subject to tariffs or quotas. </a:t>
            </a:r>
          </a:p>
          <a:p>
            <a:pPr>
              <a:spcBef>
                <a:spcPct val="0"/>
              </a:spcBef>
            </a:pPr>
            <a:r>
              <a:rPr lang="en-US" dirty="0" smtClean="0"/>
              <a:t> </a:t>
            </a:r>
          </a:p>
          <a:p>
            <a:pPr>
              <a:spcBef>
                <a:spcPct val="0"/>
              </a:spcBef>
            </a:pPr>
            <a:r>
              <a:rPr lang="en-US" dirty="0" smtClean="0"/>
              <a:t>Change in commodities price and currency fluctuation: If the dollar, the yen, or the mark becomes seriously overvalued, a company with production capacity in other locations can achieve competitive advantage by shifting production among different sites. </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4E3809-28F1-474F-9DFD-78C6C91A6D77}" type="slidenum">
              <a:rPr lang="en-US">
                <a:cs typeface="Arial" charset="0"/>
              </a:rPr>
              <a:pPr fontAlgn="base">
                <a:spcBef>
                  <a:spcPct val="0"/>
                </a:spcBef>
                <a:spcAft>
                  <a:spcPct val="0"/>
                </a:spcAft>
              </a:pPr>
              <a:t>31</a:t>
            </a:fld>
            <a:endParaRPr lang="en-US">
              <a:cs typeface="Arial" charset="0"/>
            </a:endParaRPr>
          </a:p>
        </p:txBody>
      </p:sp>
    </p:spTree>
    <p:extLst>
      <p:ext uri="{BB962C8B-B14F-4D97-AF65-F5344CB8AC3E}">
        <p14:creationId xmlns="" xmlns:p14="http://schemas.microsoft.com/office/powerpoint/2010/main" val="2220012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IN" sz="1200" b="1" kern="1200" dirty="0" smtClean="0">
                <a:solidFill>
                  <a:schemeClr val="tx1"/>
                </a:solidFill>
                <a:latin typeface="+mn-lt"/>
                <a:ea typeface="+mn-ea"/>
                <a:cs typeface="+mn-cs"/>
              </a:rPr>
              <a:t>Management Vision  </a:t>
            </a:r>
            <a:r>
              <a:rPr lang="en-IN" sz="1200" kern="1200" dirty="0" smtClean="0">
                <a:solidFill>
                  <a:schemeClr val="tx1"/>
                </a:solidFill>
                <a:latin typeface="+mn-lt"/>
                <a:ea typeface="+mn-ea"/>
                <a:cs typeface="+mn-cs"/>
              </a:rPr>
              <a:t>Some chief executives are determined to retain some or all manufacturing in their home country. The late Nicolas Hayek was one such executive. When he was head of the Swatch Group, Hayek presided over the spectacular revitalization of the Swiss watch industry. The Swatch Group’s portfolio of brands includes </a:t>
            </a:r>
            <a:r>
              <a:rPr lang="en-IN" sz="1200" kern="1200" dirty="0" err="1" smtClean="0">
                <a:solidFill>
                  <a:schemeClr val="tx1"/>
                </a:solidFill>
                <a:latin typeface="+mn-lt"/>
                <a:ea typeface="+mn-ea"/>
                <a:cs typeface="+mn-cs"/>
              </a:rPr>
              <a:t>Blancpain</a:t>
            </a:r>
            <a:r>
              <a:rPr lang="en-IN" sz="1200" kern="1200" dirty="0" smtClean="0">
                <a:solidFill>
                  <a:schemeClr val="tx1"/>
                </a:solidFill>
                <a:latin typeface="+mn-lt"/>
                <a:ea typeface="+mn-ea"/>
                <a:cs typeface="+mn-cs"/>
              </a:rPr>
              <a:t>, Omega, </a:t>
            </a:r>
            <a:r>
              <a:rPr lang="en-IN" sz="1200" kern="1200" dirty="0" err="1" smtClean="0">
                <a:solidFill>
                  <a:schemeClr val="tx1"/>
                </a:solidFill>
                <a:latin typeface="+mn-lt"/>
                <a:ea typeface="+mn-ea"/>
                <a:cs typeface="+mn-cs"/>
              </a:rPr>
              <a:t>Breguet</a:t>
            </a:r>
            <a:r>
              <a:rPr lang="en-IN" sz="1200" kern="1200" dirty="0" smtClean="0">
                <a:solidFill>
                  <a:schemeClr val="tx1"/>
                </a:solidFill>
                <a:latin typeface="+mn-lt"/>
                <a:ea typeface="+mn-ea"/>
                <a:cs typeface="+mn-cs"/>
              </a:rPr>
              <a:t>, </a:t>
            </a:r>
            <a:r>
              <a:rPr lang="en-IN" sz="1200" kern="1200" dirty="0" err="1" smtClean="0">
                <a:solidFill>
                  <a:schemeClr val="tx1"/>
                </a:solidFill>
                <a:latin typeface="+mn-lt"/>
                <a:ea typeface="+mn-ea"/>
                <a:cs typeface="+mn-cs"/>
              </a:rPr>
              <a:t>Rado</a:t>
            </a:r>
            <a:r>
              <a:rPr lang="en-IN" sz="1200" kern="1200" dirty="0" smtClean="0">
                <a:solidFill>
                  <a:schemeClr val="tx1"/>
                </a:solidFill>
                <a:latin typeface="+mn-lt"/>
                <a:ea typeface="+mn-ea"/>
                <a:cs typeface="+mn-cs"/>
              </a:rPr>
              <a:t>, and, of course, the inexpensive Swatch brand itself. Hayek demonstrated that the fantasy and imagination of childhood and youth could be translated into breakthroughs that allow mass-market products to be manufactured in high-wage countries side by side with handcrafted luxury products. </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Costs and Conditions </a:t>
            </a:r>
            <a:r>
              <a:rPr lang="en-US" sz="1200" kern="1200" dirty="0" smtClean="0">
                <a:solidFill>
                  <a:schemeClr val="tx1"/>
                </a:solidFill>
                <a:latin typeface="+mn-lt"/>
                <a:ea typeface="+mn-ea"/>
                <a:cs typeface="+mn-cs"/>
              </a:rPr>
              <a:t>Factor costs are land, labor, and capital costs (remember Economics 101!). Labor includes the cost of workers at every level: manufacturing and production, professional and technical, and management. Direct labor costs in basic manufacturing today range from less than $1 per hour in the typical emerging country to $6 to $12 per hour in the typical developed country. In certain industries in the United States, direct labor costs in manufacturing exceed $20 per hour without benefits. German hourly compensation costs for production workers in manufacturing are 160 percent of those in the United States, whereas those in Mexico are a fraction of those in the United States.</a:t>
            </a:r>
          </a:p>
          <a:p>
            <a:r>
              <a:rPr lang="en-IN" sz="1200" kern="1200" dirty="0" smtClean="0">
                <a:solidFill>
                  <a:schemeClr val="tx1"/>
                </a:solidFill>
                <a:latin typeface="+mn-lt"/>
                <a:ea typeface="+mn-ea"/>
                <a:cs typeface="+mn-cs"/>
              </a:rPr>
              <a:t>Volkswagen’s business environment includes a significant wage differential between Mexico . and Germany, the strength of the euro, and growing worldwide demand for compact and subcompact vehicles. Taken together, these factors dictate a Mexican manufacturing facility that builds models destined for the United States, China, Europe, and other key markets. Assembly-line wages for Mexican workers start at about $40 per day; by contrast, German auto workers average $60 per hour in pay and benefits. Volkswagen has invested $1 billion to design and produce the next-generation </a:t>
            </a:r>
            <a:r>
              <a:rPr lang="en-IN" sz="1200" kern="1200" dirty="0" err="1" smtClean="0">
                <a:solidFill>
                  <a:schemeClr val="tx1"/>
                </a:solidFill>
                <a:latin typeface="+mn-lt"/>
                <a:ea typeface="+mn-ea"/>
                <a:cs typeface="+mn-cs"/>
              </a:rPr>
              <a:t>Jetta</a:t>
            </a:r>
            <a:r>
              <a:rPr lang="en-IN" sz="1200" kern="1200" dirty="0" smtClean="0">
                <a:solidFill>
                  <a:schemeClr val="tx1"/>
                </a:solidFill>
                <a:latin typeface="+mn-lt"/>
                <a:ea typeface="+mn-ea"/>
                <a:cs typeface="+mn-cs"/>
              </a:rPr>
              <a:t> at a sprawling plant in Mexico City.</a:t>
            </a:r>
          </a:p>
          <a:p>
            <a:r>
              <a:rPr lang="en-US" sz="1200" kern="1200" dirty="0" smtClean="0">
                <a:solidFill>
                  <a:schemeClr val="tx1"/>
                </a:solidFill>
                <a:latin typeface="+mn-lt"/>
                <a:ea typeface="+mn-ea"/>
                <a:cs typeface="+mn-cs"/>
              </a:rPr>
              <a:t>The other factors of production are land, materials, and capital. The costs of these factors depend on their availability and relative abundance. Often, the differences in factor costs will offset each other so that, on balance, companies have a level field in the competitive arena. For example, some countries have abundant land, and Japan has abundant capital. These advantages partially offset each other. When this is the case, the critical factor is management, professional, and worker team effectiveness.</a:t>
            </a:r>
          </a:p>
          <a:p>
            <a:r>
              <a:rPr lang="en-US" sz="1200" kern="1200" dirty="0" smtClean="0">
                <a:solidFill>
                  <a:schemeClr val="tx1"/>
                </a:solidFill>
                <a:latin typeface="+mn-lt"/>
                <a:ea typeface="+mn-ea"/>
                <a:cs typeface="+mn-cs"/>
              </a:rPr>
              <a:t>The application of advanced computer controls and other new manufacturing technologies has reduced the proportion of labor relative to capital for many businesses. In formulating a sourcing strategy, company managers and executives should also recognize the declining importance of direct manufacturing labor as a percentage of total product cost. It is certainly true that, for many companies in high-wage countries, the availability of cheap labor is a prime consideration when choosing manufacturing locations; this is why China has become “the world’s workplace.” However, it is also true that direct labor cost may be a relatively small percentage of the total production cost. As a result, it may not be worthwhile to incur the costs and risks of establishing a manufacturing activity in a distant location.</a:t>
            </a:r>
          </a:p>
          <a:p>
            <a:endParaRPr lang="en-US" dirty="0"/>
          </a:p>
        </p:txBody>
      </p:sp>
      <p:sp>
        <p:nvSpPr>
          <p:cNvPr id="4" name="Slide Number Placeholder 3"/>
          <p:cNvSpPr>
            <a:spLocks noGrp="1"/>
          </p:cNvSpPr>
          <p:nvPr>
            <p:ph type="sldNum" sz="quarter" idx="10"/>
          </p:nvPr>
        </p:nvSpPr>
        <p:spPr/>
        <p:txBody>
          <a:bodyPr/>
          <a:lstStyle/>
          <a:p>
            <a:pPr>
              <a:defRPr/>
            </a:pPr>
            <a:fld id="{442901B1-69DA-4D45-AB4E-2B026AC97DD9}" type="slidenum">
              <a:rPr lang="en-US" smtClean="0"/>
              <a:pPr>
                <a:defRPr/>
              </a:pPr>
              <a:t>32</a:t>
            </a:fld>
            <a:endParaRPr lang="en-US"/>
          </a:p>
        </p:txBody>
      </p:sp>
    </p:spTree>
    <p:extLst>
      <p:ext uri="{BB962C8B-B14F-4D97-AF65-F5344CB8AC3E}">
        <p14:creationId xmlns="" xmlns:p14="http://schemas.microsoft.com/office/powerpoint/2010/main" val="2781649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Logistics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general, the greater the distance between the product source and the target market, the greater the time delay for delivery and the higher the transportation cost. However, innovation and new transportation technologies are cutting both time and dollar costs. To facilitate global delivery, transportation companies such as CSX Corporation are forming alliances and becoming an important part of industry value systems. Manufacturers can take advantage of intermodal services that allow containers to be transferred among rail, boat, air, and truck carriers. In Europe, Latin America, and elsewhere, the trend toward regional economic integration means fewer border controls, which greatly speeds up delivery times and lowers costs.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Country Infrastructure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order to present an attractive setting for a manufacturing operation, it is important that a country’s infrastructure be sufficiently developed to support manufacturing and distribution. Infrastructure requirements will vary by company and by industry, but minimally, they will include power, transportation and roads, communications, service and component suppliers, a labor pool, civil order, and effective governance. In addition, companies must have reliable access to foreign exchange for the purchase of necessary material and components from abroad. Additional requirements include a physically secure setting where work can be done and from which products can be shipped.</a:t>
            </a:r>
          </a:p>
          <a:p>
            <a:r>
              <a:rPr lang="en-IN" sz="1200" kern="1200" dirty="0" smtClean="0">
                <a:solidFill>
                  <a:schemeClr val="tx1"/>
                </a:solidFill>
                <a:latin typeface="+mn-lt"/>
                <a:ea typeface="+mn-ea"/>
                <a:cs typeface="+mn-cs"/>
              </a:rPr>
              <a:t>A country may have cheap </a:t>
            </a:r>
            <a:r>
              <a:rPr lang="en-IN" sz="1200" kern="1200" dirty="0" err="1" smtClean="0">
                <a:solidFill>
                  <a:schemeClr val="tx1"/>
                </a:solidFill>
                <a:latin typeface="+mn-lt"/>
                <a:ea typeface="+mn-ea"/>
                <a:cs typeface="+mn-cs"/>
              </a:rPr>
              <a:t>labor</a:t>
            </a:r>
            <a:r>
              <a:rPr lang="en-IN" sz="1200" kern="1200" dirty="0" smtClean="0">
                <a:solidFill>
                  <a:schemeClr val="tx1"/>
                </a:solidFill>
                <a:latin typeface="+mn-lt"/>
                <a:ea typeface="+mn-ea"/>
                <a:cs typeface="+mn-cs"/>
              </a:rPr>
              <a:t>, but does it have the necessary supporting services or infrastructure to support a high volume of business activities? Many countries offer these conditions, including Hong Kong, Taiwan, and Singapore. In scores of other low-wage countries, however, the infrastructure is woefully underdeveloped. In China, a key infrastructure weakness is the “cold chain,” a food industry term for temperature-controlled trucks and warehouses. According to one estimate, an investment of $100 billion will be required to modernize China’s cold chain.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42901B1-69DA-4D45-AB4E-2B026AC97DD9}" type="slidenum">
              <a:rPr lang="en-US" smtClean="0"/>
              <a:pPr>
                <a:defRPr/>
              </a:pPr>
              <a:t>33</a:t>
            </a:fld>
            <a:endParaRPr lang="en-US"/>
          </a:p>
        </p:txBody>
      </p:sp>
    </p:spTree>
    <p:extLst>
      <p:ext uri="{BB962C8B-B14F-4D97-AF65-F5344CB8AC3E}">
        <p14:creationId xmlns="" xmlns:p14="http://schemas.microsoft.com/office/powerpoint/2010/main" val="485412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political risk is a deterrent to investment in local sourcing. Conversely, the lower the level of political risk, the less likely it is that an investor will avoid a country or market. The difficulty of assessing political risk is inversely proportional to a country’s stage of economic development: All other things being equal, the less developed a country, the more difficult it is to predict political risk. The political risk of the Triad countries, for example, is quite limited as compared to that of a less-developed country in Africa, Latin America, or Asia. The recent rapid changes in Central and Eastern Europe and the dissolution of the Soviet Union have clearly demonstrated the risks </a:t>
            </a:r>
            <a:r>
              <a:rPr lang="en-US" sz="1200" i="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opportunities resulting from political upheavals.</a:t>
            </a:r>
          </a:p>
          <a:p>
            <a:r>
              <a:rPr lang="en-IN" sz="1200" kern="1200" dirty="0" smtClean="0">
                <a:solidFill>
                  <a:schemeClr val="tx1"/>
                </a:solidFill>
                <a:latin typeface="+mn-lt"/>
                <a:ea typeface="+mn-ea"/>
                <a:cs typeface="+mn-cs"/>
              </a:rPr>
              <a:t>Other political factors may weigh on the sourcing decision. For example, with protectionist sentiment on the rise, the U.S. Senate passed an amendment that would prohibit the U.S. Treasury and Department of Transportation from accepting bids from private companies that use offshore workers. In a highly publicized move, the state of New Jersey changed a call </a:t>
            </a:r>
            <a:r>
              <a:rPr lang="en-IN" sz="1200" kern="1200" dirty="0" err="1" smtClean="0">
                <a:solidFill>
                  <a:schemeClr val="tx1"/>
                </a:solidFill>
                <a:latin typeface="+mn-lt"/>
                <a:ea typeface="+mn-ea"/>
                <a:cs typeface="+mn-cs"/>
              </a:rPr>
              <a:t>center</a:t>
            </a:r>
            <a:r>
              <a:rPr lang="en-IN" sz="1200" kern="1200" dirty="0" smtClean="0">
                <a:solidFill>
                  <a:schemeClr val="tx1"/>
                </a:solidFill>
                <a:latin typeface="+mn-lt"/>
                <a:ea typeface="+mn-ea"/>
                <a:cs typeface="+mn-cs"/>
              </a:rPr>
              <a:t> contract that had shifted jobs offshore. About one dozen jobs were brought back to the state—at a cost of about $900,000.</a:t>
            </a:r>
          </a:p>
          <a:p>
            <a:endParaRPr lang="en-IN"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In deciding where to source a product or locate a manufacturing activity, managers must take into account foreign exchange rate trends in various parts of the world. Exchange rates are so volatile today that many companies pursue global sourcing strategies as a way of limiting exchange-related risk. At any point in time, what has been an attractive location for production may become much less attractive due to exchange rate fluctuation. </a:t>
            </a:r>
            <a:r>
              <a:rPr lang="en-US" sz="1200" kern="1200" dirty="0" smtClean="0">
                <a:solidFill>
                  <a:schemeClr val="tx1"/>
                </a:solidFill>
                <a:latin typeface="+mn-lt"/>
                <a:ea typeface="+mn-ea"/>
                <a:cs typeface="+mn-cs"/>
              </a:rPr>
              <a:t>The dramatic shifts in price levels of commodities and currencies are a major characteristic of the world economy today. Such volatility argues for a sourcing strategy that provides alternative country options for supplying markets. Thus, if the dollar, the yen, or the mark becomes seriously overvalued, a company with production capacity in other locations can achieve competitive advantage by shifting production among different sites.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442901B1-69DA-4D45-AB4E-2B026AC97DD9}" type="slidenum">
              <a:rPr lang="en-US" smtClean="0"/>
              <a:pPr>
                <a:defRPr/>
              </a:pPr>
              <a:t>34</a:t>
            </a:fld>
            <a:endParaRPr lang="en-US"/>
          </a:p>
        </p:txBody>
      </p:sp>
    </p:spTree>
    <p:extLst>
      <p:ext uri="{BB962C8B-B14F-4D97-AF65-F5344CB8AC3E}">
        <p14:creationId xmlns="" xmlns:p14="http://schemas.microsoft.com/office/powerpoint/2010/main" val="273793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After the research effort has zeroed in on potential markets, there is no substitute for a personal visit to size up the market firsthand and begin the development of an actual export marketing program. A market visit should do several things. First, it should confirm (or contradict) assumptions regarding market potential. A second major purpose is to gather the additional data necessary to reach the final go/no-go decision regarding an export marketing program. Certain kinds of information simply cannot be obtained from secondary sources. For example, an export manager or international marketing manager may have a list of potential distributors provided by the U.S. Department of Commerce. He or she may have corresponded with distributors on the list and formed some tentative idea of whether they meet the company’s international criteria. It is difficult, however, to negotiate a suitable arrangement with international distributors without actually meeting face to face to allow each side of the contract to appraise the capabilities and character of the other party. A third reason for a visit to the export market is to develop a marketing plan in cooperation with the local agent or distributor. Agreement should be reached on necessary product modifications, pricing, advertising and promotion expenditures, and a distribution plan. If the plan calls for investment, agreement on the allocation of costs must also be reached.</a:t>
            </a:r>
          </a:p>
          <a:p>
            <a:pPr>
              <a:spcBef>
                <a:spcPct val="0"/>
              </a:spcBef>
            </a:pPr>
            <a:r>
              <a:rPr lang="en-US" dirty="0" smtClean="0"/>
              <a:t> </a:t>
            </a:r>
          </a:p>
          <a:p>
            <a:pPr>
              <a:spcBef>
                <a:spcPct val="0"/>
              </a:spcBef>
            </a:pPr>
            <a:r>
              <a:rPr lang="en-US" dirty="0" smtClean="0"/>
              <a:t>One way to visit a potential market is through a </a:t>
            </a:r>
            <a:r>
              <a:rPr lang="en-US" b="1" dirty="0" smtClean="0"/>
              <a:t>trade show</a:t>
            </a:r>
            <a:r>
              <a:rPr lang="en-US" dirty="0" smtClean="0"/>
              <a:t> or a state- or federally-sponsored </a:t>
            </a:r>
            <a:r>
              <a:rPr lang="en-US" b="1" dirty="0" smtClean="0"/>
              <a:t>trade mission</a:t>
            </a:r>
            <a:r>
              <a:rPr lang="en-US" dirty="0" smtClean="0"/>
              <a:t>. Each year hundreds of trade fairs, usually organized around a product category or industry, are held in major markets. </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ABB5CC-28FD-49B6-9354-965A9C94BCD3}"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 xmlns:p14="http://schemas.microsoft.com/office/powerpoint/2010/main" val="206536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pitchFamily="34" charset="-128"/>
              </a:rPr>
              <a:t>Exporting is becoming increasingly important as companies in all parts of the world step up their efforts to supply and service markets outside their national boundaries. Research has shown that exporting is essentially a developmental process that can be divided into the following distinct stages.</a:t>
            </a:r>
          </a:p>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E26348-D83C-450E-BE09-F09DA8D25AFE}"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 xmlns:p14="http://schemas.microsoft.com/office/powerpoint/2010/main" val="205431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probability that a firm will advance from one stage to the next depends on different factors. Moving from stage 2 to stage 3 depends on management’s attitude toward the attractiveness of exporting and confidence in the firm’s ability to compete internationally. However, </a:t>
            </a:r>
            <a:r>
              <a:rPr lang="en-US" sz="1200" i="1" kern="1200" dirty="0" smtClean="0">
                <a:solidFill>
                  <a:schemeClr val="tx1"/>
                </a:solidFill>
                <a:latin typeface="+mn-lt"/>
                <a:ea typeface="+mn-ea"/>
                <a:cs typeface="+mn-cs"/>
              </a:rPr>
              <a:t>commitment</a:t>
            </a:r>
            <a:r>
              <a:rPr lang="en-US" sz="1200" kern="1200" dirty="0" smtClean="0">
                <a:solidFill>
                  <a:schemeClr val="tx1"/>
                </a:solidFill>
                <a:latin typeface="+mn-lt"/>
                <a:ea typeface="+mn-ea"/>
                <a:cs typeface="+mn-cs"/>
              </a:rPr>
              <a:t> is the most important aspect of a company’s international orientation. Before a firm can reach stage 4, it must receive and respond to unsolicited export orders. The quality and dynamism of management are important factors that can lead to such orders. Success in stage 4 can lead a firm to stages 5 and 6. A company that reaches stage 7 is a mature, geocentric enterprise that is relating global resources to global opportunity. To reach this stage requires management with vision and commitment.</a:t>
            </a:r>
          </a:p>
          <a:p>
            <a:endParaRPr lang="en-US" dirty="0"/>
          </a:p>
        </p:txBody>
      </p:sp>
      <p:sp>
        <p:nvSpPr>
          <p:cNvPr id="4" name="Slide Number Placeholder 3"/>
          <p:cNvSpPr>
            <a:spLocks noGrp="1"/>
          </p:cNvSpPr>
          <p:nvPr>
            <p:ph type="sldNum" sz="quarter" idx="10"/>
          </p:nvPr>
        </p:nvSpPr>
        <p:spPr/>
        <p:txBody>
          <a:bodyPr/>
          <a:lstStyle/>
          <a:p>
            <a:pPr>
              <a:defRPr/>
            </a:pPr>
            <a:fld id="{442901B1-69DA-4D45-AB4E-2B026AC97DD9}" type="slidenum">
              <a:rPr lang="en-US" smtClean="0"/>
              <a:pPr>
                <a:defRPr/>
              </a:pPr>
              <a:t>6</a:t>
            </a:fld>
            <a:endParaRPr lang="en-US"/>
          </a:p>
        </p:txBody>
      </p:sp>
    </p:spTree>
    <p:extLst>
      <p:ext uri="{BB962C8B-B14F-4D97-AF65-F5344CB8AC3E}">
        <p14:creationId xmlns="" xmlns:p14="http://schemas.microsoft.com/office/powerpoint/2010/main" val="94216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2901B1-69DA-4D45-AB4E-2B026AC97DD9}" type="slidenum">
              <a:rPr lang="en-US" smtClean="0"/>
              <a:pPr>
                <a:defRPr/>
              </a:pPr>
              <a:t>8</a:t>
            </a:fld>
            <a:endParaRPr lang="en-US"/>
          </a:p>
        </p:txBody>
      </p:sp>
    </p:spTree>
    <p:extLst>
      <p:ext uri="{BB962C8B-B14F-4D97-AF65-F5344CB8AC3E}">
        <p14:creationId xmlns="" xmlns:p14="http://schemas.microsoft.com/office/powerpoint/2010/main" val="136073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1997 total imports of goods and services by the United States passed the $1 trillion mark for the first time; in 2014, the combined figure was $2.8 trillion. </a:t>
            </a:r>
          </a:p>
          <a:p>
            <a:pPr>
              <a:spcBef>
                <a:spcPct val="0"/>
              </a:spcBef>
            </a:pPr>
            <a:r>
              <a:rPr lang="en-US" dirty="0" smtClean="0"/>
              <a:t> </a:t>
            </a:r>
          </a:p>
          <a:p>
            <a:pPr>
              <a:spcBef>
                <a:spcPct val="0"/>
              </a:spcBef>
            </a:pPr>
            <a:r>
              <a:rPr lang="en-US" dirty="0" smtClean="0"/>
              <a:t>China</a:t>
            </a:r>
            <a:r>
              <a:rPr lang="ja-JP" altLang="en-US" smtClean="0"/>
              <a:t>’</a:t>
            </a:r>
            <a:r>
              <a:rPr lang="en-US" dirty="0" smtClean="0"/>
              <a:t>s pace-setting economic growth in the Asia-Pacific region is reflected by trends in both exports and imports. Exports from China have grown significantly; and they are growing even now that China has joined the WTO. Historically, China protected its own producers by imposing double-digit import tariffs. These are being reduced as China complies with WTO regulations.</a:t>
            </a:r>
          </a:p>
          <a:p>
            <a:pPr>
              <a:spcBef>
                <a:spcPct val="0"/>
              </a:spcBef>
            </a:pPr>
            <a:r>
              <a:rPr lang="en-US" dirty="0" smtClean="0"/>
              <a:t> </a:t>
            </a:r>
          </a:p>
          <a:p>
            <a:pPr>
              <a:spcBef>
                <a:spcPct val="0"/>
              </a:spcBef>
            </a:pPr>
            <a:r>
              <a:rPr lang="en-US" dirty="0" smtClean="0"/>
              <a:t>For centuries, nations have combined two opposing policy attitudes toward the movement of goods across national boundaries. On the one hand, nations directly encourage exports; the flow of imports, on the other hand, is generally restricted.</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D19CA6-FE9E-49D8-BE01-0C234DDDC5A6}"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 xmlns:p14="http://schemas.microsoft.com/office/powerpoint/2010/main" val="339241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Governments commonly use four activities to support export activities of national firms. First, </a:t>
            </a:r>
            <a:r>
              <a:rPr lang="en-US" b="1" i="1" dirty="0" smtClean="0"/>
              <a:t>tax incentives </a:t>
            </a:r>
            <a:r>
              <a:rPr lang="en-US" dirty="0" smtClean="0"/>
              <a:t>treat earnings from export activities preferentially either by applying a lower rate to earnings from these activities or by refunding taxes already paid on income associated with exporting. The tax benefits offered by export-conscious governments include varying degrees of tax exemption or tax deferral on export income, accelerated depreciation of export-related assets, and generous tax treatment of overseas market development activities.</a:t>
            </a:r>
          </a:p>
          <a:p>
            <a:pPr>
              <a:spcBef>
                <a:spcPct val="0"/>
              </a:spcBef>
            </a:pPr>
            <a:r>
              <a:rPr lang="en-US" dirty="0" smtClean="0"/>
              <a:t>Governments also support export performance by providing outright </a:t>
            </a:r>
            <a:r>
              <a:rPr lang="en-US" b="1" i="1" dirty="0" smtClean="0"/>
              <a:t>subsidies</a:t>
            </a:r>
            <a:r>
              <a:rPr lang="en-US" dirty="0" smtClean="0"/>
              <a:t>, which are direct or indirect financial contributions that benefit producers. Subsidies can severely distort trade patterns when less competitive but subsidized producers displace competitive producers in world markets.</a:t>
            </a:r>
          </a:p>
          <a:p>
            <a:pPr>
              <a:spcBef>
                <a:spcPct val="0"/>
              </a:spcBef>
            </a:pPr>
            <a:r>
              <a:rPr lang="en-US" dirty="0" smtClean="0"/>
              <a:t> </a:t>
            </a:r>
          </a:p>
          <a:p>
            <a:pPr>
              <a:spcBef>
                <a:spcPct val="0"/>
              </a:spcBef>
            </a:pPr>
            <a:r>
              <a:rPr lang="en-US" dirty="0" smtClean="0"/>
              <a:t>The third support area is </a:t>
            </a:r>
            <a:r>
              <a:rPr lang="en-US" b="1" i="1" dirty="0" smtClean="0"/>
              <a:t>governmental assistance </a:t>
            </a:r>
            <a:r>
              <a:rPr lang="en-US" dirty="0" smtClean="0"/>
              <a:t>to exporters. Companies can avail themselves of a great deal of government information concerning the location of markets and credit risks. Assistance may also be oriented toward export promotion.</a:t>
            </a:r>
          </a:p>
          <a:p>
            <a:pPr>
              <a:spcBef>
                <a:spcPct val="0"/>
              </a:spcBef>
            </a:pPr>
            <a:r>
              <a:rPr lang="en-US" dirty="0" smtClean="0"/>
              <a:t> </a:t>
            </a:r>
          </a:p>
          <a:p>
            <a:pPr>
              <a:spcBef>
                <a:spcPct val="0"/>
              </a:spcBef>
            </a:pPr>
            <a:r>
              <a:rPr lang="en-US" dirty="0" smtClean="0"/>
              <a:t>In an effort to facilitate exports, countries are designating certain areas as </a:t>
            </a:r>
            <a:r>
              <a:rPr lang="en-US" b="1" dirty="0" smtClean="0"/>
              <a:t>free trade zones (FTZ) </a:t>
            </a:r>
            <a:r>
              <a:rPr lang="en-US" dirty="0" smtClean="0"/>
              <a:t>or </a:t>
            </a:r>
            <a:r>
              <a:rPr lang="en-US" b="1" dirty="0" smtClean="0"/>
              <a:t>special economic zones (SEZ). </a:t>
            </a:r>
            <a:r>
              <a:rPr lang="en-US" dirty="0" smtClean="0"/>
              <a:t>These are geographic entities that offer manufacturers simplified customs procedures, operational flexibility, and a general environment of relaxed regulations. </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2DBA30-08D4-4BFE-8E9F-70BC4713E33B}"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 xmlns:p14="http://schemas.microsoft.com/office/powerpoint/2010/main" val="314251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Measures such as tariffs, import controls, and a host of nontariff barriers are designed to limit the inward flow of goods. </a:t>
            </a:r>
            <a:r>
              <a:rPr lang="en-US" b="1" dirty="0" smtClean="0"/>
              <a:t>Tariffs </a:t>
            </a:r>
            <a:r>
              <a:rPr lang="en-US" dirty="0" smtClean="0"/>
              <a:t>can be thought of as the </a:t>
            </a:r>
            <a:r>
              <a:rPr lang="ja-JP" altLang="en-US" smtClean="0"/>
              <a:t>“</a:t>
            </a:r>
            <a:r>
              <a:rPr lang="en-US" dirty="0" smtClean="0"/>
              <a:t>three R</a:t>
            </a:r>
            <a:r>
              <a:rPr lang="ja-JP" altLang="en-US" smtClean="0"/>
              <a:t>’</a:t>
            </a:r>
            <a:r>
              <a:rPr lang="en-US" dirty="0" smtClean="0"/>
              <a:t>s</a:t>
            </a:r>
            <a:r>
              <a:rPr lang="ja-JP" altLang="en-US" smtClean="0"/>
              <a:t>”</a:t>
            </a:r>
            <a:r>
              <a:rPr lang="en-US" dirty="0" smtClean="0"/>
              <a:t> of global business: rules, rate schedules (duties), and regulations of individual countries. </a:t>
            </a:r>
          </a:p>
          <a:p>
            <a:pPr>
              <a:spcBef>
                <a:spcPct val="0"/>
              </a:spcBef>
            </a:pPr>
            <a:r>
              <a:rPr lang="en-US" dirty="0" smtClean="0"/>
              <a:t> </a:t>
            </a:r>
          </a:p>
          <a:p>
            <a:pPr>
              <a:spcBef>
                <a:spcPct val="0"/>
              </a:spcBef>
            </a:pPr>
            <a:r>
              <a:rPr lang="en-US" dirty="0" smtClean="0"/>
              <a:t>A </a:t>
            </a:r>
            <a:r>
              <a:rPr lang="en-US" b="1" dirty="0" smtClean="0"/>
              <a:t>nontariff trade barrier (NTB) </a:t>
            </a:r>
            <a:r>
              <a:rPr lang="en-US" dirty="0" smtClean="0"/>
              <a:t>is any measure other than a tariff that is a deterrent or obstacle to the sale of products in a foreign market. NTBs are also known as </a:t>
            </a:r>
            <a:r>
              <a:rPr lang="en-US" i="1" dirty="0" smtClean="0"/>
              <a:t>hidden trade barriers</a:t>
            </a:r>
            <a:r>
              <a:rPr lang="en-US" dirty="0" smtClean="0"/>
              <a:t>.  A </a:t>
            </a:r>
            <a:r>
              <a:rPr lang="en-US" b="1" dirty="0" smtClean="0"/>
              <a:t>quota </a:t>
            </a:r>
            <a:r>
              <a:rPr lang="en-US" dirty="0" smtClean="0"/>
              <a:t>is a government-imposed limit or restriction on the number of units or the total value of a particular product or product category that can be imported. Quotas are designed to protect domestic producers. In 2005, for example, textile producers in Italy and other European countries were granted quotas on 10 categories of textile imports from China. The quotas, which ran through the end of 2007, were designed to give European producers an opportunity to prepare for increased competition. </a:t>
            </a:r>
            <a:r>
              <a:rPr lang="en-US" b="1" dirty="0" smtClean="0"/>
              <a:t>Discriminatory procurement policies</a:t>
            </a:r>
            <a:r>
              <a:rPr lang="en-US" dirty="0" smtClean="0"/>
              <a:t> can take the form of government rules and administrative regulations</a:t>
            </a:r>
            <a:r>
              <a:rPr lang="en-US" u="sng" dirty="0" smtClean="0"/>
              <a:t> </a:t>
            </a:r>
            <a:r>
              <a:rPr lang="en-US" dirty="0" smtClean="0"/>
              <a:t>that give local vendors priority. The </a:t>
            </a:r>
            <a:r>
              <a:rPr lang="en-US" i="1" dirty="0" smtClean="0"/>
              <a:t>Buy American Act of 1993 </a:t>
            </a:r>
            <a:r>
              <a:rPr lang="en-US" dirty="0" smtClean="0"/>
              <a:t>says federal agencies must buy American products unless a domestic product is not available, the cost is unreasonable, or it would not be in the public</a:t>
            </a:r>
            <a:r>
              <a:rPr lang="ja-JP" altLang="en-US" smtClean="0"/>
              <a:t>’</a:t>
            </a:r>
            <a:r>
              <a:rPr lang="en-US" dirty="0" smtClean="0"/>
              <a:t>s interest. </a:t>
            </a:r>
          </a:p>
          <a:p>
            <a:pPr>
              <a:spcBef>
                <a:spcPct val="0"/>
              </a:spcBef>
            </a:pPr>
            <a:r>
              <a:rPr lang="en-US" dirty="0" smtClean="0"/>
              <a:t> </a:t>
            </a:r>
          </a:p>
          <a:p>
            <a:pPr>
              <a:spcBef>
                <a:spcPct val="0"/>
              </a:spcBef>
            </a:pPr>
            <a:r>
              <a:rPr lang="en-US" b="1" dirty="0" smtClean="0"/>
              <a:t>Customs procedures</a:t>
            </a:r>
            <a:r>
              <a:rPr lang="en-US" dirty="0" smtClean="0"/>
              <a:t> are considered restrictive if they are administered in a way that makes compliance difficult and expensive. </a:t>
            </a:r>
          </a:p>
          <a:p>
            <a:pPr>
              <a:spcBef>
                <a:spcPct val="0"/>
              </a:spcBef>
            </a:pPr>
            <a:r>
              <a:rPr lang="en-US" b="1" dirty="0" smtClean="0"/>
              <a:t> </a:t>
            </a:r>
            <a:endParaRPr lang="en-US" dirty="0" smtClean="0"/>
          </a:p>
          <a:p>
            <a:pPr>
              <a:spcBef>
                <a:spcPct val="0"/>
              </a:spcBef>
            </a:pPr>
            <a:r>
              <a:rPr lang="en-US" b="1" dirty="0" smtClean="0"/>
              <a:t>Discriminatory exchange rate policies</a:t>
            </a:r>
            <a:r>
              <a:rPr lang="en-US" dirty="0" smtClean="0"/>
              <a:t> distort trade in much the same way as selective import duties and export subsidies. As noted earlier, some Western policymakers have argued that China is pursuing policies that ensure an artificially weak currency which results in Chinese goods having a competitive price edge in world markets. </a:t>
            </a:r>
            <a:r>
              <a:rPr lang="en-US" b="1" dirty="0" smtClean="0"/>
              <a:t>Restrictive administrative and technical regulations</a:t>
            </a:r>
            <a:r>
              <a:rPr lang="en-US" dirty="0" smtClean="0"/>
              <a:t> can also create barriers to trade. These may take the form of antidumping regulations, product size regulations, and safety and health regulations. U.S. safety and pollution regulations in the auto industry have forced some auto makers to withdraw certain models and are generally expensive with which to comply.</a:t>
            </a:r>
          </a:p>
          <a:p>
            <a:pPr>
              <a:spcBef>
                <a:spcPct val="0"/>
              </a:spcBef>
            </a:pP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29BBFE-9EEE-49C2-BCD6-CB22764C08B2}"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 xmlns:p14="http://schemas.microsoft.com/office/powerpoint/2010/main" val="6764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5" name="Rectangle 4"/>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F88C-F59F-4FF1-8DAF-6DBBB5DB5233}"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57D3C-38F6-4FFD-B704-3FDA02A7EA09}"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E3781-2C35-4974-B87F-E0A2BC63968B}" type="datetime1">
              <a:rPr lang="en-US" smtClean="0"/>
              <a:pPr/>
              <a:t>4/6/2016</a:t>
            </a:fld>
            <a:endParaRPr lang="en-US"/>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92DFC2-CAF0-40A8-9C98-F46C6B8CAB48}"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FAF624-E5DD-45AB-A434-0697596D8314}" type="datetime1">
              <a:rPr lang="en-US" smtClean="0"/>
              <a:pPr/>
              <a:t>4/6/2016</a:t>
            </a:fld>
            <a:endParaRPr lang="en-US"/>
          </a:p>
        </p:txBody>
      </p:sp>
      <p:sp>
        <p:nvSpPr>
          <p:cNvPr id="5" name="Footer Placeholder 4"/>
          <p:cNvSpPr>
            <a:spLocks noGrp="1"/>
          </p:cNvSpPr>
          <p:nvPr>
            <p:ph type="ftr" sz="quarter" idx="11"/>
          </p:nvPr>
        </p:nvSpPr>
        <p:spPr>
          <a:xfrm>
            <a:off x="3124200" y="6356350"/>
            <a:ext cx="3327400" cy="365125"/>
          </a:xfrm>
          <a:prstGeom prst="rect">
            <a:avLst/>
          </a:prstGeom>
        </p:spPr>
        <p:txBody>
          <a:bodyPr/>
          <a:lstStyle>
            <a:lvl1pPr>
              <a:defRPr sz="1200">
                <a:solidFill>
                  <a:schemeClr val="bg1">
                    <a:lumMod val="65000"/>
                  </a:schemeClr>
                </a:solidFill>
              </a:defRPr>
            </a:lvl1pPr>
          </a:lstStyle>
          <a:p>
            <a:r>
              <a:rPr lang="en-US" dirty="0" smtClean="0">
                <a:ea typeface="ＭＳ Ｐゴシック" pitchFamily="34" charset="-128"/>
              </a:rPr>
              <a:t>Copyright © 2017 Pearson Education, Ltd.</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94E4F-BE6D-448C-8BD8-116C3F1F144E}"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dirty="0" smtClean="0"/>
              <a:t>8-</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1D533-1CC1-4A95-80B5-84A0F5E16D30}" type="datetime1">
              <a:rPr lang="en-US" smtClean="0"/>
              <a:pPr/>
              <a:t>4/6/2016</a:t>
            </a:fld>
            <a:endParaRPr lang="en-US"/>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D6A13-7599-48FE-92C8-C2F92F08A507}" type="datetime1">
              <a:rPr lang="en-US" smtClean="0"/>
              <a:pPr/>
              <a:t>4/6/2016</a:t>
            </a:fld>
            <a:endParaRPr lang="en-US"/>
          </a:p>
        </p:txBody>
      </p:sp>
      <p:sp>
        <p:nvSpPr>
          <p:cNvPr id="6" name="Footer Placeholder 5"/>
          <p:cNvSpPr>
            <a:spLocks noGrp="1"/>
          </p:cNvSpPr>
          <p:nvPr>
            <p:ph type="ftr" sz="quarter" idx="11"/>
          </p:nvPr>
        </p:nvSpPr>
        <p:spPr>
          <a:xfrm>
            <a:off x="2895600" y="6356350"/>
            <a:ext cx="3124200" cy="365125"/>
          </a:xfrm>
        </p:spPr>
        <p:txBody>
          <a:bodyPr/>
          <a:lstStyle/>
          <a:p>
            <a:r>
              <a:rPr lang="en-US" dirty="0" smtClean="0">
                <a:ea typeface="ＭＳ Ｐゴシック" pitchFamily="34" charset="-128"/>
              </a:rPr>
              <a:t>Copyright © 2017 Pearson Education, Ltd.</a:t>
            </a:r>
            <a:endParaRPr lang="en-US" dirty="0"/>
          </a:p>
        </p:txBody>
      </p:sp>
      <p:sp>
        <p:nvSpPr>
          <p:cNvPr id="7" name="Slide Number Placeholder 6"/>
          <p:cNvSpPr>
            <a:spLocks noGrp="1"/>
          </p:cNvSpPr>
          <p:nvPr>
            <p:ph type="sldNum" sz="quarter" idx="12"/>
          </p:nvPr>
        </p:nvSpPr>
        <p:spPr/>
        <p:txBody>
          <a:bodyPr/>
          <a:lstStyle/>
          <a:p>
            <a:r>
              <a:rPr lang="en-US" dirty="0" smtClean="0"/>
              <a:t>8-</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29D42-193A-433D-83A7-59916C233E2F}" type="datetime1">
              <a:rPr lang="en-US" smtClean="0"/>
              <a:pPr/>
              <a:t>4/6/2016</a:t>
            </a:fld>
            <a:endParaRPr lang="en-US"/>
          </a:p>
        </p:txBody>
      </p:sp>
      <p:sp>
        <p:nvSpPr>
          <p:cNvPr id="8" name="Footer Placeholder 7"/>
          <p:cNvSpPr>
            <a:spLocks noGrp="1"/>
          </p:cNvSpPr>
          <p:nvPr>
            <p:ph type="ftr" sz="quarter" idx="11"/>
          </p:nvPr>
        </p:nvSpPr>
        <p:spPr/>
        <p:txBody>
          <a:bodyPr/>
          <a:lstStyle/>
          <a:p>
            <a:r>
              <a:rPr lang="en-US" dirty="0" smtClean="0"/>
              <a:t>Copyright © 2017 Pearson Education, Ltd.</a:t>
            </a:r>
            <a:endParaRPr lang="en-US" dirty="0"/>
          </a:p>
        </p:txBody>
      </p:sp>
      <p:sp>
        <p:nvSpPr>
          <p:cNvPr id="9" name="Slide Number Placeholder 8"/>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14EBBA-5832-40AE-A336-B77A3A09A448}" type="datetime1">
              <a:rPr lang="en-US" smtClean="0"/>
              <a:pPr/>
              <a:t>4/6/2016</a:t>
            </a:fld>
            <a:endParaRPr lang="en-US"/>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dirty="0" smtClean="0"/>
              <a:t>8-</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E157A-4C6F-4945-A0B4-4FFE7CA2E1D2}" type="datetime1">
              <a:rPr lang="en-US" smtClean="0"/>
              <a:pPr/>
              <a:t>4/6/2016</a:t>
            </a:fld>
            <a:endParaRPr lang="en-US"/>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10B7E-806B-4446-A218-25DD859E7465}" type="datetime1">
              <a:rPr lang="en-US" smtClean="0"/>
              <a:pPr/>
              <a:t>4/6/2016</a:t>
            </a:fld>
            <a:endParaRPr lang="en-US"/>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7C951-A597-4E4C-9F5A-0E5F85032808}" type="datetime1">
              <a:rPr lang="en-US" smtClean="0"/>
              <a:pPr/>
              <a:t>4/6/2016</a:t>
            </a:fld>
            <a:endParaRPr lang="en-US"/>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D7750-229E-4C6F-9086-9C43AFB78415}" type="datetime1">
              <a:rPr lang="en-US" smtClean="0"/>
              <a:pPr/>
              <a:t>4/6/2016</a:t>
            </a:fld>
            <a:endParaRPr lang="en-US"/>
          </a:p>
        </p:txBody>
      </p:sp>
      <p:sp>
        <p:nvSpPr>
          <p:cNvPr id="5" name="Footer Placeholder 4"/>
          <p:cNvSpPr>
            <a:spLocks noGrp="1"/>
          </p:cNvSpPr>
          <p:nvPr>
            <p:ph type="ftr" sz="quarter" idx="3"/>
          </p:nvPr>
        </p:nvSpPr>
        <p:spPr>
          <a:xfrm>
            <a:off x="3124200" y="6356350"/>
            <a:ext cx="31623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ea typeface="ＭＳ Ｐゴシック" pitchFamily="34" charset="-128"/>
              </a:rPr>
              <a:t>Copyright © 2017 Pearson Education, Ltd.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8-</a:t>
            </a:r>
            <a:fld id="{BA1B1854-2A96-441B-8E94-8B895DE28521}"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58D73E5-1763-4423-BE99-CDF08575C5E4}" type="datetime1">
              <a:rPr lang="en-US" smtClean="0"/>
              <a:pPr>
                <a:defRPr/>
              </a:pPr>
              <a:t>4/6/2016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792" r:id="rId1"/>
    <p:sldLayoutId id="2147483794"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9DFAD-E88F-4B3A-90BF-DCDDB1ECE6DB}" type="datetime1">
              <a:rPr lang="en-US" smtClean="0"/>
              <a:pPr/>
              <a:t>4/6/2016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0C1B0-A682-4B9B-884B-AF93BBE6E641}" type="slidenum">
              <a:rPr lang="en-US" smtClean="0"/>
              <a:pPr/>
              <a:t>‹#›</a:t>
            </a:fld>
            <a:endParaRPr lang="en-US"/>
          </a:p>
        </p:txBody>
      </p:sp>
    </p:spTree>
    <p:extLst>
      <p:ext uri="{BB962C8B-B14F-4D97-AF65-F5344CB8AC3E}">
        <p14:creationId xmlns="" xmlns:p14="http://schemas.microsoft.com/office/powerpoint/2010/main" val="1653912593"/>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44"/>
          <p:cNvSpPr txBox="1">
            <a:spLocks noChangeArrowheads="1"/>
          </p:cNvSpPr>
          <p:nvPr/>
        </p:nvSpPr>
        <p:spPr bwMode="auto">
          <a:xfrm>
            <a:off x="1143001" y="5305445"/>
            <a:ext cx="7321550" cy="954107"/>
          </a:xfrm>
          <a:prstGeom prst="rect">
            <a:avLst/>
          </a:prstGeom>
          <a:noFill/>
          <a:ln w="9525">
            <a:noFill/>
            <a:miter lim="800000"/>
            <a:headEnd/>
            <a:tailEnd/>
          </a:ln>
        </p:spPr>
        <p:txBody>
          <a:bodyPr wrap="square">
            <a:spAutoFit/>
          </a:bodyPr>
          <a:lstStyle/>
          <a:p>
            <a:pPr algn="ctr"/>
            <a:r>
              <a:rPr lang="en-US" sz="2800" b="1" dirty="0"/>
              <a:t>Importing, Exporting, and Sourcing</a:t>
            </a:r>
          </a:p>
          <a:p>
            <a:pPr algn="ctr"/>
            <a:r>
              <a:rPr lang="en-US" sz="2800" b="1" dirty="0">
                <a:solidFill>
                  <a:srgbClr val="00B0F0"/>
                </a:solidFill>
              </a:rPr>
              <a:t>Chapter 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ea typeface="ＭＳ Ｐゴシック" charset="0"/>
                <a:cs typeface="ＭＳ Ｐゴシック" charset="0"/>
              </a:rPr>
              <a:t>Government Programs that</a:t>
            </a:r>
            <a:br>
              <a:rPr lang="en-US" dirty="0" smtClean="0">
                <a:ea typeface="ＭＳ Ｐゴシック" charset="0"/>
                <a:cs typeface="ＭＳ Ｐゴシック" charset="0"/>
              </a:rPr>
            </a:br>
            <a:r>
              <a:rPr lang="en-US" dirty="0" smtClean="0">
                <a:ea typeface="ＭＳ Ｐゴシック" charset="0"/>
                <a:cs typeface="ＭＳ Ｐゴシック" charset="0"/>
              </a:rPr>
              <a:t> Support Exports</a:t>
            </a:r>
            <a:endParaRPr lang="en-US" dirty="0"/>
          </a:p>
        </p:txBody>
      </p:sp>
      <p:sp>
        <p:nvSpPr>
          <p:cNvPr id="6" name="Content Placeholder 5"/>
          <p:cNvSpPr>
            <a:spLocks noGrp="1"/>
          </p:cNvSpPr>
          <p:nvPr>
            <p:ph idx="1"/>
          </p:nvPr>
        </p:nvSpPr>
        <p:spPr>
          <a:xfrm>
            <a:off x="457200" y="1752600"/>
            <a:ext cx="8229600" cy="4373563"/>
          </a:xfrm>
        </p:spPr>
        <p:txBody>
          <a:bodyPr>
            <a:normAutofit fontScale="92500" lnSpcReduction="10000"/>
          </a:bodyPr>
          <a:lstStyle/>
          <a:p>
            <a:r>
              <a:rPr lang="en-US" dirty="0" smtClean="0"/>
              <a:t>Governments concerned about  trade deficits or economic development should educate firms about possible gains from exporting</a:t>
            </a:r>
          </a:p>
          <a:p>
            <a:r>
              <a:rPr lang="en-US" dirty="0" smtClean="0"/>
              <a:t>Done at the national, regional &amp; local levels</a:t>
            </a:r>
          </a:p>
          <a:p>
            <a:pPr lvl="1"/>
            <a:r>
              <a:rPr lang="en-US" dirty="0" smtClean="0"/>
              <a:t>After WWII, Japan’s trade ministry developed export strategies</a:t>
            </a:r>
          </a:p>
          <a:p>
            <a:pPr lvl="1"/>
            <a:r>
              <a:rPr lang="en-US" dirty="0" smtClean="0"/>
              <a:t>The China triangle (People’s Republic, Taiwan, &amp; Hong Kong), &amp; the four tigers--Singapore, South Korea, Taiwan, &amp; Hong Kong) learned from Japan and built strong export-based economies</a:t>
            </a:r>
          </a:p>
          <a:p>
            <a:pPr lvl="1"/>
            <a:endParaRPr lang="en-US" dirty="0"/>
          </a:p>
        </p:txBody>
      </p:sp>
      <p:sp>
        <p:nvSpPr>
          <p:cNvPr id="2" name="Footer Placeholder 1"/>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8-</a:t>
            </a:r>
            <a:fld id="{BA1B1854-2A96-441B-8E94-8B895DE2852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0196"/>
            <a:ext cx="8229600" cy="1143000"/>
          </a:xfrm>
        </p:spPr>
        <p:txBody>
          <a:bodyPr>
            <a:noAutofit/>
          </a:bodyPr>
          <a:lstStyle/>
          <a:p>
            <a:pPr fontAlgn="auto">
              <a:spcAft>
                <a:spcPts val="0"/>
              </a:spcAft>
              <a:defRPr/>
            </a:pPr>
            <a:r>
              <a:rPr lang="en-US" dirty="0">
                <a:latin typeface="+mn-lt"/>
                <a:ea typeface="ＭＳ Ｐゴシック" charset="0"/>
                <a:cs typeface="ＭＳ Ｐゴシック" charset="0"/>
              </a:rPr>
              <a:t>Government Programs that</a:t>
            </a:r>
            <a:br>
              <a:rPr lang="en-US" dirty="0">
                <a:latin typeface="+mn-lt"/>
                <a:ea typeface="ＭＳ Ｐゴシック" charset="0"/>
                <a:cs typeface="ＭＳ Ｐゴシック" charset="0"/>
              </a:rPr>
            </a:br>
            <a:r>
              <a:rPr lang="en-US" dirty="0">
                <a:latin typeface="+mn-lt"/>
                <a:ea typeface="ＭＳ Ｐゴシック" charset="0"/>
                <a:cs typeface="ＭＳ Ｐゴシック" charset="0"/>
              </a:rPr>
              <a:t> Support Exports</a:t>
            </a:r>
            <a:endParaRPr lang="en-US" dirty="0">
              <a:latin typeface="+mn-lt"/>
            </a:endParaRPr>
          </a:p>
        </p:txBody>
      </p:sp>
      <p:sp>
        <p:nvSpPr>
          <p:cNvPr id="3" name="Content Placeholder 2"/>
          <p:cNvSpPr>
            <a:spLocks noGrp="1"/>
          </p:cNvSpPr>
          <p:nvPr>
            <p:ph sz="half" idx="1"/>
          </p:nvPr>
        </p:nvSpPr>
        <p:spPr>
          <a:xfrm>
            <a:off x="254000" y="2235200"/>
            <a:ext cx="4038600" cy="3098800"/>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Tax incentives</a:t>
            </a:r>
          </a:p>
          <a:p>
            <a:pPr fontAlgn="auto">
              <a:spcAft>
                <a:spcPts val="0"/>
              </a:spcAft>
              <a:buFont typeface="Arial"/>
              <a:buChar char="•"/>
              <a:defRPr/>
            </a:pPr>
            <a:r>
              <a:rPr lang="en-US" sz="3200" dirty="0">
                <a:ea typeface="ＭＳ Ｐゴシック" charset="0"/>
                <a:cs typeface="ＭＳ Ｐゴシック" charset="0"/>
              </a:rPr>
              <a:t>Subsidies</a:t>
            </a:r>
          </a:p>
          <a:p>
            <a:pPr fontAlgn="auto">
              <a:spcAft>
                <a:spcPts val="0"/>
              </a:spcAft>
              <a:buFont typeface="Arial"/>
              <a:buChar char="•"/>
              <a:defRPr/>
            </a:pPr>
            <a:r>
              <a:rPr lang="en-US" sz="3200" dirty="0">
                <a:ea typeface="ＭＳ Ｐゴシック" charset="0"/>
                <a:cs typeface="ＭＳ Ｐゴシック" charset="0"/>
              </a:rPr>
              <a:t>Governmental assistance</a:t>
            </a:r>
          </a:p>
          <a:p>
            <a:pPr fontAlgn="auto">
              <a:spcAft>
                <a:spcPts val="0"/>
              </a:spcAft>
              <a:buFont typeface="Arial"/>
              <a:buChar char="•"/>
              <a:defRPr/>
            </a:pPr>
            <a:r>
              <a:rPr lang="en-US" sz="3200" dirty="0">
                <a:ea typeface="ＭＳ Ｐゴシック" charset="0"/>
                <a:cs typeface="ＭＳ Ｐゴシック" charset="0"/>
              </a:rPr>
              <a:t>Free trade zones</a:t>
            </a:r>
          </a:p>
          <a:p>
            <a:pPr marL="0" indent="0" fontAlgn="auto">
              <a:spcAft>
                <a:spcPts val="0"/>
              </a:spcAft>
              <a:buFont typeface="Arial"/>
              <a:buNone/>
              <a:defRPr/>
            </a:pPr>
            <a:endParaRPr lang="en-US" dirty="0"/>
          </a:p>
        </p:txBody>
      </p:sp>
      <p:sp>
        <p:nvSpPr>
          <p:cNvPr id="31748" name="Text Box 5"/>
          <p:cNvSpPr txBox="1">
            <a:spLocks noChangeArrowheads="1"/>
          </p:cNvSpPr>
          <p:nvPr/>
        </p:nvSpPr>
        <p:spPr bwMode="auto">
          <a:xfrm>
            <a:off x="3997325" y="5260709"/>
            <a:ext cx="4930775" cy="707886"/>
          </a:xfrm>
          <a:prstGeom prst="rect">
            <a:avLst/>
          </a:prstGeom>
          <a:noFill/>
          <a:ln w="3175">
            <a:solidFill>
              <a:schemeClr val="tx1"/>
            </a:solidFill>
            <a:miter lim="800000"/>
            <a:headEnd/>
            <a:tailEnd/>
          </a:ln>
        </p:spPr>
        <p:txBody>
          <a:bodyPr>
            <a:spAutoFit/>
          </a:bodyPr>
          <a:lstStyle/>
          <a:p>
            <a:pPr>
              <a:spcBef>
                <a:spcPct val="50000"/>
              </a:spcBef>
            </a:pPr>
            <a:r>
              <a:rPr lang="en-US" sz="2000" dirty="0">
                <a:latin typeface="+mj-lt"/>
                <a:ea typeface="ＭＳ Ｐゴシック" pitchFamily="34" charset="-128"/>
              </a:rPr>
              <a:t>The </a:t>
            </a:r>
            <a:r>
              <a:rPr lang="en-US" sz="2000" dirty="0" smtClean="0">
                <a:latin typeface="+mj-lt"/>
                <a:ea typeface="ＭＳ Ｐゴシック" pitchFamily="34" charset="-128"/>
              </a:rPr>
              <a:t>Milan Furniture Fair held in April attracts 300,000 visitors from 160 countries </a:t>
            </a:r>
            <a:r>
              <a:rPr lang="en-US" sz="2000" dirty="0">
                <a:latin typeface="+mj-lt"/>
                <a:ea typeface="ＭＳ Ｐゴシック" pitchFamily="34" charset="-128"/>
              </a:rPr>
              <a:t>.</a:t>
            </a:r>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11</a:t>
            </a:fld>
            <a:endParaRPr lang="en-US"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97325" y="2188492"/>
            <a:ext cx="4930775" cy="28783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a:latin typeface="+mn-lt"/>
                <a:ea typeface="ＭＳ Ｐゴシック" charset="0"/>
                <a:cs typeface="ＭＳ Ｐゴシック" charset="0"/>
              </a:rPr>
              <a:t>Governmental Actions to Discourage Imports and Block Market Access</a:t>
            </a:r>
            <a:endParaRPr lang="en-US" sz="3600" dirty="0">
              <a:latin typeface="+mn-lt"/>
            </a:endParaRPr>
          </a:p>
        </p:txBody>
      </p:sp>
      <p:sp>
        <p:nvSpPr>
          <p:cNvPr id="3" name="Content Placeholder 2"/>
          <p:cNvSpPr>
            <a:spLocks noGrp="1"/>
          </p:cNvSpPr>
          <p:nvPr>
            <p:ph sz="half" idx="1"/>
          </p:nvPr>
        </p:nvSpPr>
        <p:spPr>
          <a:xfrm>
            <a:off x="228600" y="2032000"/>
            <a:ext cx="8026400" cy="4525963"/>
          </a:xfrm>
        </p:spPr>
        <p:txBody>
          <a:bodyPr rtlCol="0">
            <a:normAutofit/>
          </a:bodyPr>
          <a:lstStyle/>
          <a:p>
            <a:pPr fontAlgn="auto">
              <a:spcAft>
                <a:spcPts val="0"/>
              </a:spcAft>
              <a:buFont typeface="Arial"/>
              <a:buChar char="•"/>
              <a:defRPr/>
            </a:pPr>
            <a:r>
              <a:rPr lang="en-US" dirty="0" smtClean="0">
                <a:ea typeface="ＭＳ Ｐゴシック" charset="0"/>
                <a:cs typeface="ＭＳ Ｐゴシック" charset="0"/>
              </a:rPr>
              <a:t>Tariffs: 3 Rs—rules, rate schedules, &amp; regulations</a:t>
            </a:r>
            <a:endParaRPr lang="en-US" dirty="0">
              <a:ea typeface="ＭＳ Ｐゴシック" charset="0"/>
              <a:cs typeface="ＭＳ Ｐゴシック" charset="0"/>
            </a:endParaRPr>
          </a:p>
          <a:p>
            <a:pPr fontAlgn="auto">
              <a:spcAft>
                <a:spcPts val="0"/>
              </a:spcAft>
              <a:buFont typeface="Arial"/>
              <a:buChar char="•"/>
              <a:defRPr/>
            </a:pPr>
            <a:r>
              <a:rPr lang="en-US" dirty="0">
                <a:ea typeface="ＭＳ Ｐゴシック" charset="0"/>
                <a:cs typeface="ＭＳ Ｐゴシック" charset="0"/>
              </a:rPr>
              <a:t>Import controls</a:t>
            </a:r>
          </a:p>
          <a:p>
            <a:pPr fontAlgn="auto">
              <a:spcAft>
                <a:spcPts val="0"/>
              </a:spcAft>
              <a:buFont typeface="Arial"/>
              <a:buChar char="•"/>
              <a:defRPr/>
            </a:pPr>
            <a:r>
              <a:rPr lang="en-US" dirty="0">
                <a:ea typeface="ＭＳ Ｐゴシック" charset="0"/>
                <a:cs typeface="ＭＳ Ｐゴシック" charset="0"/>
              </a:rPr>
              <a:t>Nontariff </a:t>
            </a:r>
            <a:r>
              <a:rPr lang="en-US" dirty="0" smtClean="0">
                <a:ea typeface="ＭＳ Ｐゴシック" charset="0"/>
                <a:cs typeface="ＭＳ Ｐゴシック" charset="0"/>
              </a:rPr>
              <a:t>barriers (hidden)</a:t>
            </a:r>
            <a:endParaRPr lang="en-US" dirty="0">
              <a:ea typeface="ＭＳ Ｐゴシック" charset="0"/>
              <a:cs typeface="ＭＳ Ｐゴシック" charset="0"/>
            </a:endParaRPr>
          </a:p>
          <a:p>
            <a:pPr lvl="1" fontAlgn="auto">
              <a:spcAft>
                <a:spcPts val="0"/>
              </a:spcAft>
              <a:buFont typeface="Arial"/>
              <a:buChar char="–"/>
              <a:defRPr/>
            </a:pPr>
            <a:r>
              <a:rPr lang="en-US" dirty="0">
                <a:ea typeface="ＭＳ Ｐゴシック" charset="0"/>
              </a:rPr>
              <a:t>Quotas</a:t>
            </a:r>
          </a:p>
          <a:p>
            <a:pPr lvl="1" fontAlgn="auto">
              <a:spcAft>
                <a:spcPts val="0"/>
              </a:spcAft>
              <a:buFont typeface="Arial"/>
              <a:buChar char="–"/>
              <a:defRPr/>
            </a:pPr>
            <a:r>
              <a:rPr lang="en-US" dirty="0">
                <a:ea typeface="ＭＳ Ｐゴシック" charset="0"/>
              </a:rPr>
              <a:t>Discriminatory procurement policies</a:t>
            </a:r>
          </a:p>
          <a:p>
            <a:pPr lvl="1" fontAlgn="auto">
              <a:spcAft>
                <a:spcPts val="0"/>
              </a:spcAft>
              <a:buFont typeface="Arial"/>
              <a:buChar char="–"/>
              <a:defRPr/>
            </a:pPr>
            <a:r>
              <a:rPr lang="en-US" dirty="0">
                <a:ea typeface="ＭＳ Ｐゴシック" charset="0"/>
              </a:rPr>
              <a:t>Restrictive customs procedures</a:t>
            </a:r>
          </a:p>
          <a:p>
            <a:pPr lvl="1" fontAlgn="auto">
              <a:spcAft>
                <a:spcPts val="0"/>
              </a:spcAft>
              <a:buFont typeface="Arial"/>
              <a:buChar char="–"/>
              <a:defRPr/>
            </a:pPr>
            <a:r>
              <a:rPr lang="en-US" dirty="0">
                <a:ea typeface="ＭＳ Ｐゴシック" charset="0"/>
              </a:rPr>
              <a:t>Arbitrary monetary policies</a:t>
            </a:r>
          </a:p>
          <a:p>
            <a:pPr lvl="1" fontAlgn="auto">
              <a:spcAft>
                <a:spcPts val="0"/>
              </a:spcAft>
              <a:buFont typeface="Arial"/>
              <a:buChar char="–"/>
              <a:defRPr/>
            </a:pPr>
            <a:r>
              <a:rPr lang="en-US" dirty="0">
                <a:ea typeface="ＭＳ Ｐゴシック" charset="0"/>
              </a:rPr>
              <a:t>Restrictive </a:t>
            </a:r>
            <a:r>
              <a:rPr lang="en-US" dirty="0" smtClean="0">
                <a:ea typeface="ＭＳ Ｐゴシック" charset="0"/>
              </a:rPr>
              <a:t>administrative &amp; technical regulations</a:t>
            </a:r>
            <a:endParaRPr lang="en-US" dirty="0">
              <a:ea typeface="ＭＳ Ｐゴシック" charset="0"/>
            </a:endParaRPr>
          </a:p>
          <a:p>
            <a:pPr fontAlgn="auto">
              <a:spcAft>
                <a:spcPts val="0"/>
              </a:spcAft>
              <a:buFont typeface="Arial"/>
              <a:buChar char="•"/>
              <a:defRPr/>
            </a:pPr>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58" y="609600"/>
            <a:ext cx="9091342" cy="1143000"/>
          </a:xfrm>
        </p:spPr>
        <p:txBody>
          <a:bodyPr/>
          <a:lstStyle/>
          <a:p>
            <a:pPr fontAlgn="auto">
              <a:spcAft>
                <a:spcPts val="0"/>
              </a:spcAft>
              <a:defRPr/>
            </a:pPr>
            <a:r>
              <a:rPr lang="en-US" dirty="0" smtClean="0">
                <a:latin typeface="+mn-lt"/>
              </a:rPr>
              <a:t>Examples of Trade Barriers</a:t>
            </a:r>
            <a:endParaRPr lang="en-US" dirty="0">
              <a:latin typeface="+mn-lt"/>
            </a:endParaRPr>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13</a:t>
            </a:fld>
            <a:endParaRPr lang="en-US" dirty="0"/>
          </a:p>
        </p:txBody>
      </p:sp>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658" y="2552699"/>
            <a:ext cx="9091342" cy="2106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Harmonized Tariff System</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Developed by the World Customs Organization</a:t>
            </a:r>
          </a:p>
          <a:p>
            <a:r>
              <a:rPr lang="en-US" dirty="0" smtClean="0"/>
              <a:t>Effective January 1989</a:t>
            </a:r>
          </a:p>
          <a:p>
            <a:r>
              <a:rPr lang="en-US" dirty="0" smtClean="0"/>
              <a:t>Adopted by most trading nations</a:t>
            </a:r>
          </a:p>
          <a:p>
            <a:r>
              <a:rPr lang="en-US" dirty="0" smtClean="0"/>
              <a:t>Importers  &amp; Exporters have to determine the classification number for any product moved across borders</a:t>
            </a:r>
          </a:p>
          <a:p>
            <a:r>
              <a:rPr lang="en-US" dirty="0" smtClean="0"/>
              <a:t>Import &amp; export numbers are the same on Schedule B</a:t>
            </a:r>
          </a:p>
          <a:p>
            <a:r>
              <a:rPr lang="en-US" dirty="0" smtClean="0"/>
              <a:t>Meant to simplify tariff procedures but problems still arise</a:t>
            </a:r>
          </a:p>
          <a:p>
            <a:pPr>
              <a:buNone/>
            </a:pPr>
            <a:endParaRPr lang="en-US" dirty="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Tariff Systems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fontScale="92500" lnSpcReduction="20000"/>
          </a:bodyPr>
          <a:lstStyle/>
          <a:p>
            <a:pPr fontAlgn="auto">
              <a:spcAft>
                <a:spcPts val="0"/>
              </a:spcAft>
              <a:buFont typeface="Arial"/>
              <a:buChar char="•"/>
              <a:defRPr/>
            </a:pPr>
            <a:r>
              <a:rPr lang="en-US" sz="3200" dirty="0">
                <a:ea typeface="ＭＳ Ｐゴシック" charset="0"/>
                <a:cs typeface="ＭＳ Ｐゴシック" charset="0"/>
              </a:rPr>
              <a:t>Single-column tariff </a:t>
            </a:r>
          </a:p>
          <a:p>
            <a:pPr lvl="1" fontAlgn="auto">
              <a:spcAft>
                <a:spcPts val="0"/>
              </a:spcAft>
              <a:buFont typeface="Arial"/>
              <a:buChar char="–"/>
              <a:defRPr/>
            </a:pPr>
            <a:r>
              <a:rPr lang="en-US" sz="2800" dirty="0">
                <a:ea typeface="ＭＳ Ｐゴシック" charset="0"/>
              </a:rPr>
              <a:t>Simplest type of tariff</a:t>
            </a:r>
          </a:p>
          <a:p>
            <a:pPr lvl="1" fontAlgn="auto">
              <a:spcAft>
                <a:spcPts val="0"/>
              </a:spcAft>
              <a:buFont typeface="Arial"/>
              <a:buChar char="–"/>
              <a:defRPr/>
            </a:pPr>
            <a:r>
              <a:rPr lang="en-US" sz="2800" dirty="0">
                <a:ea typeface="ＭＳ Ｐゴシック" charset="0"/>
              </a:rPr>
              <a:t>Schedule of duties in which rate applies to imports from all countries on the same </a:t>
            </a:r>
            <a:r>
              <a:rPr lang="en-US" sz="2800" dirty="0" smtClean="0">
                <a:ea typeface="ＭＳ Ｐゴシック" charset="0"/>
              </a:rPr>
              <a:t>basis</a:t>
            </a:r>
          </a:p>
          <a:p>
            <a:pPr fontAlgn="auto">
              <a:spcAft>
                <a:spcPts val="0"/>
              </a:spcAft>
              <a:buFont typeface="Arial"/>
              <a:buChar char="•"/>
              <a:defRPr/>
            </a:pPr>
            <a:r>
              <a:rPr lang="en-US" sz="3200" dirty="0" smtClean="0">
                <a:ea typeface="ＭＳ Ｐゴシック" charset="0"/>
                <a:cs typeface="ＭＳ Ｐゴシック" charset="0"/>
              </a:rPr>
              <a:t>Two-column </a:t>
            </a:r>
            <a:r>
              <a:rPr lang="en-US" sz="3200" dirty="0">
                <a:ea typeface="ＭＳ Ｐゴシック" charset="0"/>
                <a:cs typeface="ＭＳ Ｐゴシック" charset="0"/>
              </a:rPr>
              <a:t>tariff</a:t>
            </a:r>
          </a:p>
          <a:p>
            <a:pPr lvl="1" fontAlgn="auto">
              <a:spcAft>
                <a:spcPts val="0"/>
              </a:spcAft>
              <a:buFont typeface="Arial"/>
              <a:buChar char="–"/>
              <a:defRPr/>
            </a:pPr>
            <a:r>
              <a:rPr lang="en-US" sz="2800" dirty="0">
                <a:ea typeface="ＭＳ Ｐゴシック" charset="0"/>
              </a:rPr>
              <a:t>General duties plus special duties </a:t>
            </a:r>
            <a:r>
              <a:rPr lang="en-US" sz="2800" dirty="0" smtClean="0">
                <a:ea typeface="ＭＳ Ｐゴシック" charset="0"/>
              </a:rPr>
              <a:t>apply</a:t>
            </a:r>
          </a:p>
          <a:p>
            <a:pPr>
              <a:defRPr/>
            </a:pPr>
            <a:r>
              <a:rPr lang="en-US" sz="3200" b="1" dirty="0" smtClean="0">
                <a:ea typeface="ＭＳ Ｐゴシック" charset="0"/>
              </a:rPr>
              <a:t>Normal Trade Relations </a:t>
            </a:r>
            <a:r>
              <a:rPr lang="en-US" sz="3200" dirty="0" smtClean="0">
                <a:ea typeface="ＭＳ Ｐゴシック" charset="0"/>
              </a:rPr>
              <a:t>(NTR) means that countries in the WTO apply the Column 1 rates most favorable or lowest rates to all nations (with exceptions). Column 2 rates are for non-WTO countries</a:t>
            </a:r>
            <a:endParaRPr lang="en-US" sz="3200" dirty="0">
              <a:ea typeface="ＭＳ Ｐゴシック" charset="0"/>
            </a:endParaRP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mn-lt"/>
                <a:ea typeface="ＭＳ Ｐゴシック" charset="0"/>
                <a:cs typeface="ＭＳ Ｐゴシック" charset="0"/>
              </a:rPr>
              <a:t>Sample Rates of Duty for U.S. Imports</a:t>
            </a:r>
            <a:endParaRPr lang="en-US" dirty="0">
              <a:latin typeface="+mn-lt"/>
            </a:endParaRPr>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16</a:t>
            </a:fld>
            <a:endParaRPr lang="en-US" dirty="0"/>
          </a:p>
        </p:txBody>
      </p:sp>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5500" y="1642167"/>
            <a:ext cx="7455721" cy="44284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Preferential Tariff</a:t>
            </a:r>
            <a:endParaRPr lang="en-US" dirty="0">
              <a:latin typeface="+mn-lt"/>
            </a:endParaRPr>
          </a:p>
        </p:txBody>
      </p:sp>
      <p:sp>
        <p:nvSpPr>
          <p:cNvPr id="41986" name="Content Placeholder 3"/>
          <p:cNvSpPr>
            <a:spLocks noGrp="1"/>
          </p:cNvSpPr>
          <p:nvPr>
            <p:ph sz="half" idx="1"/>
          </p:nvPr>
        </p:nvSpPr>
        <p:spPr>
          <a:xfrm>
            <a:off x="457200" y="1600200"/>
            <a:ext cx="8229600" cy="4751388"/>
          </a:xfrm>
        </p:spPr>
        <p:txBody>
          <a:bodyPr/>
          <a:lstStyle/>
          <a:p>
            <a:r>
              <a:rPr lang="en-US" sz="3200" smtClean="0">
                <a:ea typeface="ＭＳ Ｐゴシック" pitchFamily="34" charset="-128"/>
              </a:rPr>
              <a:t>Reduced tariff rate applied to imports from certain countries</a:t>
            </a:r>
          </a:p>
          <a:p>
            <a:r>
              <a:rPr lang="en-US" sz="3200" smtClean="0">
                <a:ea typeface="ＭＳ Ｐゴシック" pitchFamily="34" charset="-128"/>
              </a:rPr>
              <a:t>GATT prohibits the use, with three exceptions:</a:t>
            </a:r>
          </a:p>
          <a:p>
            <a:pPr lvl="1"/>
            <a:r>
              <a:rPr lang="en-US" sz="2800" smtClean="0">
                <a:ea typeface="ＭＳ Ｐゴシック" pitchFamily="34" charset="-128"/>
              </a:rPr>
              <a:t>Historical preference arrangements already existed</a:t>
            </a:r>
          </a:p>
          <a:p>
            <a:pPr lvl="1"/>
            <a:r>
              <a:rPr lang="en-US" sz="2800" smtClean="0">
                <a:ea typeface="ＭＳ Ｐゴシック" pitchFamily="34" charset="-128"/>
              </a:rPr>
              <a:t>Preference is part of formal economic integration treaty</a:t>
            </a:r>
          </a:p>
          <a:p>
            <a:pPr lvl="1"/>
            <a:r>
              <a:rPr lang="en-US" sz="2800" smtClean="0">
                <a:ea typeface="ＭＳ Ｐゴシック" pitchFamily="34" charset="-128"/>
              </a:rPr>
              <a:t>Industrial countries are permitted to grant preferential market access to LDCs</a:t>
            </a:r>
          </a:p>
          <a:p>
            <a:endParaRPr lang="en-US" smtClean="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Customs Duties</a:t>
            </a:r>
            <a:endParaRPr lang="en-US" dirty="0">
              <a:latin typeface="+mn-lt"/>
            </a:endParaRPr>
          </a:p>
        </p:txBody>
      </p:sp>
      <p:sp>
        <p:nvSpPr>
          <p:cNvPr id="44034" name="Content Placeholder 3"/>
          <p:cNvSpPr>
            <a:spLocks noGrp="1"/>
          </p:cNvSpPr>
          <p:nvPr>
            <p:ph sz="half" idx="1"/>
          </p:nvPr>
        </p:nvSpPr>
        <p:spPr>
          <a:xfrm>
            <a:off x="457200" y="1600200"/>
            <a:ext cx="8229600" cy="4525963"/>
          </a:xfrm>
        </p:spPr>
        <p:txBody>
          <a:bodyPr/>
          <a:lstStyle/>
          <a:p>
            <a:pPr>
              <a:lnSpc>
                <a:spcPct val="90000"/>
              </a:lnSpc>
            </a:pPr>
            <a:r>
              <a:rPr lang="en-US" sz="3200" smtClean="0">
                <a:ea typeface="ＭＳ Ｐゴシック" pitchFamily="34" charset="-128"/>
              </a:rPr>
              <a:t>Ad valorem duty</a:t>
            </a:r>
          </a:p>
          <a:p>
            <a:pPr lvl="1">
              <a:lnSpc>
                <a:spcPct val="90000"/>
              </a:lnSpc>
            </a:pPr>
            <a:r>
              <a:rPr lang="en-US" sz="2800" smtClean="0">
                <a:ea typeface="ＭＳ Ｐゴシック" pitchFamily="34" charset="-128"/>
              </a:rPr>
              <a:t>Expressed as percentage of value of goods</a:t>
            </a:r>
          </a:p>
          <a:p>
            <a:pPr>
              <a:lnSpc>
                <a:spcPct val="90000"/>
              </a:lnSpc>
            </a:pPr>
            <a:r>
              <a:rPr lang="en-US" sz="3200" smtClean="0">
                <a:ea typeface="ＭＳ Ｐゴシック" pitchFamily="34" charset="-128"/>
              </a:rPr>
              <a:t>Specific duty</a:t>
            </a:r>
          </a:p>
          <a:p>
            <a:pPr lvl="1">
              <a:lnSpc>
                <a:spcPct val="90000"/>
              </a:lnSpc>
            </a:pPr>
            <a:r>
              <a:rPr lang="en-US" sz="2800" smtClean="0">
                <a:ea typeface="ＭＳ Ｐゴシック" pitchFamily="34" charset="-128"/>
              </a:rPr>
              <a:t>Expressed as specific amount of currency per unit of weight, volume, length, or other unit of measurement</a:t>
            </a:r>
          </a:p>
          <a:p>
            <a:pPr>
              <a:lnSpc>
                <a:spcPct val="90000"/>
              </a:lnSpc>
            </a:pPr>
            <a:r>
              <a:rPr lang="en-US" sz="3200" smtClean="0">
                <a:ea typeface="ＭＳ Ｐゴシック" pitchFamily="34" charset="-128"/>
              </a:rPr>
              <a:t>Compound or mixed duties</a:t>
            </a:r>
          </a:p>
          <a:p>
            <a:pPr lvl="1">
              <a:lnSpc>
                <a:spcPct val="90000"/>
              </a:lnSpc>
            </a:pPr>
            <a:r>
              <a:rPr lang="en-US" sz="2800" smtClean="0">
                <a:ea typeface="ＭＳ Ｐゴシック" pitchFamily="34" charset="-128"/>
              </a:rPr>
              <a:t>Apply </a:t>
            </a:r>
            <a:endParaRPr lang="en-US" sz="2800" smtClean="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a:latin typeface="+mn-lt"/>
                <a:ea typeface="ＭＳ Ｐゴシック" charset="0"/>
                <a:cs typeface="ＭＳ Ｐゴシック" charset="0"/>
              </a:rPr>
              <a:t>Other Duties and </a:t>
            </a:r>
            <a:r>
              <a:rPr lang="en-US" dirty="0" smtClean="0">
                <a:latin typeface="+mn-lt"/>
                <a:ea typeface="ＭＳ Ｐゴシック" charset="0"/>
                <a:cs typeface="ＭＳ Ｐゴシック" charset="0"/>
              </a:rPr>
              <a:t>Import </a:t>
            </a:r>
            <a:r>
              <a:rPr lang="en-US" dirty="0">
                <a:latin typeface="+mn-lt"/>
                <a:ea typeface="ＭＳ Ｐゴシック" charset="0"/>
                <a:cs typeface="ＭＳ Ｐゴシック" charset="0"/>
              </a:rPr>
              <a:t>Charges</a:t>
            </a:r>
            <a:endParaRPr lang="en-US" dirty="0">
              <a:latin typeface="+mn-lt"/>
            </a:endParaRPr>
          </a:p>
        </p:txBody>
      </p:sp>
      <p:sp>
        <p:nvSpPr>
          <p:cNvPr id="46082" name="Content Placeholder 3"/>
          <p:cNvSpPr>
            <a:spLocks noGrp="1"/>
          </p:cNvSpPr>
          <p:nvPr>
            <p:ph sz="half" idx="1"/>
          </p:nvPr>
        </p:nvSpPr>
        <p:spPr>
          <a:xfrm>
            <a:off x="660400" y="2006600"/>
            <a:ext cx="8229600" cy="4525963"/>
          </a:xfrm>
        </p:spPr>
        <p:txBody>
          <a:bodyPr>
            <a:normAutofit fontScale="92500"/>
          </a:bodyPr>
          <a:lstStyle/>
          <a:p>
            <a:pPr>
              <a:lnSpc>
                <a:spcPct val="90000"/>
              </a:lnSpc>
            </a:pPr>
            <a:r>
              <a:rPr lang="en-US" sz="3200" b="1" dirty="0" smtClean="0">
                <a:ea typeface="ＭＳ Ｐゴシック" pitchFamily="34" charset="-128"/>
              </a:rPr>
              <a:t>Anti-dumping Duties</a:t>
            </a:r>
          </a:p>
          <a:p>
            <a:pPr lvl="1">
              <a:lnSpc>
                <a:spcPct val="90000"/>
              </a:lnSpc>
            </a:pPr>
            <a:r>
              <a:rPr lang="en-US" sz="2800" dirty="0" smtClean="0">
                <a:ea typeface="ＭＳ Ｐゴシック" pitchFamily="34" charset="-128"/>
              </a:rPr>
              <a:t>Dumping is the sale of merchandise in export markets at unfair prices</a:t>
            </a:r>
          </a:p>
          <a:p>
            <a:pPr lvl="1">
              <a:lnSpc>
                <a:spcPct val="90000"/>
              </a:lnSpc>
            </a:pPr>
            <a:r>
              <a:rPr lang="en-US" sz="2800" dirty="0" smtClean="0">
                <a:ea typeface="ＭＳ Ｐゴシック" pitchFamily="34" charset="-128"/>
              </a:rPr>
              <a:t>Special import charges equal to the dumping margin</a:t>
            </a:r>
          </a:p>
          <a:p>
            <a:pPr>
              <a:lnSpc>
                <a:spcPct val="90000"/>
              </a:lnSpc>
            </a:pPr>
            <a:r>
              <a:rPr lang="en-US" sz="3200" b="1" dirty="0" smtClean="0">
                <a:ea typeface="ＭＳ Ｐゴシック" pitchFamily="34" charset="-128"/>
              </a:rPr>
              <a:t>Countervailing Duties </a:t>
            </a:r>
            <a:r>
              <a:rPr lang="en-US" sz="3200" dirty="0" smtClean="0">
                <a:ea typeface="ＭＳ Ｐゴシック" pitchFamily="34" charset="-128"/>
              </a:rPr>
              <a:t>offset subsidies of the exporting country</a:t>
            </a:r>
          </a:p>
          <a:p>
            <a:pPr>
              <a:lnSpc>
                <a:spcPct val="90000"/>
              </a:lnSpc>
            </a:pPr>
            <a:r>
              <a:rPr lang="en-US" sz="3200" b="1" dirty="0" smtClean="0">
                <a:ea typeface="ＭＳ Ｐゴシック" pitchFamily="34" charset="-128"/>
              </a:rPr>
              <a:t>Variable Import Levies </a:t>
            </a:r>
            <a:r>
              <a:rPr lang="en-US" sz="3200" dirty="0" smtClean="0">
                <a:ea typeface="ＭＳ Ｐゴシック" pitchFamily="34" charset="-128"/>
              </a:rPr>
              <a:t>apply to agriculture</a:t>
            </a:r>
            <a:endParaRPr lang="en-US" sz="3200" b="1" dirty="0" smtClean="0">
              <a:ea typeface="ＭＳ Ｐゴシック" pitchFamily="34" charset="-128"/>
            </a:endParaRPr>
          </a:p>
          <a:p>
            <a:pPr>
              <a:lnSpc>
                <a:spcPct val="90000"/>
              </a:lnSpc>
            </a:pPr>
            <a:r>
              <a:rPr lang="en-US" sz="3200" b="1" dirty="0" smtClean="0">
                <a:ea typeface="ＭＳ Ｐゴシック" pitchFamily="34" charset="-128"/>
              </a:rPr>
              <a:t>Temporary Surcharges </a:t>
            </a:r>
            <a:r>
              <a:rPr lang="en-US" sz="3200" dirty="0" smtClean="0">
                <a:ea typeface="ＭＳ Ｐゴシック" pitchFamily="34" charset="-128"/>
              </a:rPr>
              <a:t>protect local industries  and are used to adjust balance of payment deficits</a:t>
            </a:r>
            <a:endParaRPr lang="en-US" sz="3200" b="1" dirty="0" smtClean="0">
              <a:ea typeface="ＭＳ Ｐゴシック" pitchFamily="34" charset="-128"/>
            </a:endParaRPr>
          </a:p>
          <a:p>
            <a:endParaRPr lang="en-US" dirty="0" smtClean="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latin typeface="+mn-lt"/>
              </a:rPr>
              <a:t>Learning Objectives</a:t>
            </a:r>
            <a:endParaRPr lang="en-US" b="1" dirty="0">
              <a:latin typeface="+mn-lt"/>
            </a:endParaRPr>
          </a:p>
        </p:txBody>
      </p:sp>
      <p:sp>
        <p:nvSpPr>
          <p:cNvPr id="19458" name="Content Placeholder 3"/>
          <p:cNvSpPr>
            <a:spLocks noGrp="1"/>
          </p:cNvSpPr>
          <p:nvPr>
            <p:ph sz="half" idx="2"/>
          </p:nvPr>
        </p:nvSpPr>
        <p:spPr>
          <a:xfrm>
            <a:off x="749301" y="1600200"/>
            <a:ext cx="8167688" cy="4525963"/>
          </a:xfrm>
        </p:spPr>
        <p:txBody>
          <a:bodyPr>
            <a:normAutofit fontScale="77500" lnSpcReduction="20000"/>
          </a:bodyPr>
          <a:lstStyle/>
          <a:p>
            <a:pPr marL="514350" indent="-514350">
              <a:buFont typeface="+mj-lt"/>
              <a:buAutoNum type="arabicPeriod"/>
            </a:pPr>
            <a:r>
              <a:rPr lang="en-US" dirty="0" smtClean="0">
                <a:ea typeface="ＭＳ Ｐゴシック" pitchFamily="34" charset="-128"/>
              </a:rPr>
              <a:t>Compare and contrast export selling and export marketing.</a:t>
            </a:r>
          </a:p>
          <a:p>
            <a:pPr marL="514350" indent="-514350">
              <a:buFont typeface="+mj-lt"/>
              <a:buAutoNum type="arabicPeriod"/>
            </a:pPr>
            <a:r>
              <a:rPr lang="en-US" dirty="0" smtClean="0">
                <a:ea typeface="ＭＳ Ｐゴシック" pitchFamily="34" charset="-128"/>
              </a:rPr>
              <a:t>Identify the stages a company goes through, and the problems  it encounters, as it gains experience as an exporter.</a:t>
            </a:r>
          </a:p>
          <a:p>
            <a:pPr marL="514350" indent="-514350">
              <a:buFont typeface="+mj-lt"/>
              <a:buAutoNum type="arabicPeriod"/>
            </a:pPr>
            <a:r>
              <a:rPr lang="en-US" dirty="0" smtClean="0">
                <a:ea typeface="ＭＳ Ｐゴシック" pitchFamily="34" charset="-128"/>
              </a:rPr>
              <a:t>Describe the various national policies that pertain to imports and exports.</a:t>
            </a:r>
          </a:p>
          <a:p>
            <a:pPr marL="514350" indent="-514350">
              <a:buFont typeface="+mj-lt"/>
              <a:buAutoNum type="arabicPeriod"/>
            </a:pPr>
            <a:r>
              <a:rPr lang="en-US" dirty="0" smtClean="0">
                <a:ea typeface="ＭＳ Ｐゴシック" pitchFamily="34" charset="-128"/>
              </a:rPr>
              <a:t>Explain the structure of the Harmonized Tariff System.</a:t>
            </a:r>
          </a:p>
          <a:p>
            <a:pPr marL="514350" indent="-514350">
              <a:buFont typeface="+mj-lt"/>
              <a:buAutoNum type="arabicPeriod"/>
            </a:pPr>
            <a:r>
              <a:rPr lang="en-US" dirty="0" smtClean="0">
                <a:ea typeface="ＭＳ Ｐゴシック" pitchFamily="34" charset="-128"/>
              </a:rPr>
              <a:t>Describe the various organizations that participate in the export process.</a:t>
            </a:r>
          </a:p>
          <a:p>
            <a:pPr marL="514350" indent="-514350">
              <a:buFont typeface="+mj-lt"/>
              <a:buAutoNum type="arabicPeriod"/>
            </a:pPr>
            <a:r>
              <a:rPr lang="en-US" dirty="0" smtClean="0">
                <a:ea typeface="ＭＳ Ｐゴシック" pitchFamily="34" charset="-128"/>
              </a:rPr>
              <a:t>Identify home-country export organization considerations.</a:t>
            </a:r>
          </a:p>
          <a:p>
            <a:pPr marL="514350" indent="-514350">
              <a:buFont typeface="+mj-lt"/>
              <a:buAutoNum type="arabicPeriod"/>
            </a:pPr>
            <a:r>
              <a:rPr lang="en-US" dirty="0" smtClean="0">
                <a:ea typeface="ＭＳ Ｐゴシック" pitchFamily="34" charset="-128"/>
              </a:rPr>
              <a:t>Identify market-country export organization considerations.</a:t>
            </a:r>
          </a:p>
          <a:p>
            <a:pPr marL="514350" indent="-514350">
              <a:buFont typeface="+mj-lt"/>
              <a:buAutoNum type="arabicPeriod"/>
            </a:pPr>
            <a:r>
              <a:rPr lang="en-US" dirty="0" smtClean="0">
                <a:ea typeface="ＭＳ Ｐゴシック" pitchFamily="34" charset="-128"/>
              </a:rPr>
              <a:t>Discuss the various payment methods that are typically used in trade financing.</a:t>
            </a:r>
          </a:p>
          <a:p>
            <a:pPr marL="514350" indent="-514350">
              <a:buFont typeface="+mj-lt"/>
              <a:buAutoNum type="arabicPeriod"/>
            </a:pPr>
            <a:r>
              <a:rPr lang="en-US" dirty="0" smtClean="0">
                <a:ea typeface="ＭＳ Ｐゴシック" pitchFamily="34" charset="-128"/>
              </a:rPr>
              <a:t>Identify the factors that global marketers consider when making sourcing decisions.</a:t>
            </a:r>
          </a:p>
          <a:p>
            <a:pPr marL="514350" indent="-514350">
              <a:buFont typeface="+mj-lt"/>
              <a:buAutoNum type="arabicPeriod"/>
            </a:pPr>
            <a:endParaRPr lang="en-US" dirty="0" smtClean="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Key Export Participants</a:t>
            </a:r>
            <a:endParaRPr lang="en-US" dirty="0">
              <a:latin typeface="+mn-lt"/>
            </a:endParaRPr>
          </a:p>
        </p:txBody>
      </p:sp>
      <p:sp>
        <p:nvSpPr>
          <p:cNvPr id="3" name="Content Placeholder 2"/>
          <p:cNvSpPr>
            <a:spLocks noGrp="1"/>
          </p:cNvSpPr>
          <p:nvPr>
            <p:ph sz="half" idx="1"/>
          </p:nvPr>
        </p:nvSpPr>
        <p:spPr>
          <a:xfrm>
            <a:off x="457200" y="2195512"/>
            <a:ext cx="4038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Fo</a:t>
            </a:r>
            <a:r>
              <a:rPr lang="en-US" sz="3000" dirty="0">
                <a:ea typeface="ＭＳ Ｐゴシック" charset="0"/>
                <a:cs typeface="ＭＳ Ｐゴシック" charset="0"/>
              </a:rPr>
              <a:t>reign purchasing agents</a:t>
            </a:r>
          </a:p>
          <a:p>
            <a:pPr fontAlgn="auto">
              <a:spcAft>
                <a:spcPts val="0"/>
              </a:spcAft>
              <a:buFont typeface="Arial"/>
              <a:buChar char="•"/>
              <a:defRPr/>
            </a:pPr>
            <a:r>
              <a:rPr lang="en-US" sz="3000" dirty="0">
                <a:ea typeface="ＭＳ Ｐゴシック" charset="0"/>
                <a:cs typeface="ＭＳ Ｐゴシック" charset="0"/>
              </a:rPr>
              <a:t>Export brokers</a:t>
            </a:r>
          </a:p>
          <a:p>
            <a:pPr fontAlgn="auto">
              <a:spcAft>
                <a:spcPts val="0"/>
              </a:spcAft>
              <a:buFont typeface="Arial"/>
              <a:buChar char="•"/>
              <a:defRPr/>
            </a:pPr>
            <a:r>
              <a:rPr lang="en-US" sz="3000" dirty="0">
                <a:ea typeface="ＭＳ Ｐゴシック" charset="0"/>
                <a:cs typeface="ＭＳ Ｐゴシック" charset="0"/>
              </a:rPr>
              <a:t>Export merchants </a:t>
            </a:r>
          </a:p>
          <a:p>
            <a:pPr fontAlgn="auto">
              <a:spcAft>
                <a:spcPts val="0"/>
              </a:spcAft>
              <a:buFont typeface="Arial"/>
              <a:buChar char="•"/>
              <a:defRPr/>
            </a:pPr>
            <a:r>
              <a:rPr lang="en-US" sz="3000" dirty="0">
                <a:ea typeface="ＭＳ Ｐゴシック" charset="0"/>
                <a:cs typeface="ＭＳ Ｐゴシック" charset="0"/>
              </a:rPr>
              <a:t>Export management </a:t>
            </a:r>
            <a:r>
              <a:rPr lang="en-US" sz="3000" dirty="0" smtClean="0">
                <a:ea typeface="ＭＳ Ｐゴシック" charset="0"/>
                <a:cs typeface="ＭＳ Ｐゴシック" charset="0"/>
              </a:rPr>
              <a:t>companies</a:t>
            </a:r>
          </a:p>
          <a:p>
            <a:pPr fontAlgn="auto">
              <a:spcAft>
                <a:spcPts val="0"/>
              </a:spcAft>
              <a:buFont typeface="Arial"/>
              <a:buChar char="•"/>
              <a:defRPr/>
            </a:pPr>
            <a:endParaRPr lang="en-US" sz="3000" dirty="0">
              <a:ea typeface="ＭＳ Ｐゴシック" charset="0"/>
              <a:cs typeface="ＭＳ Ｐゴシック" charset="0"/>
            </a:endParaRPr>
          </a:p>
          <a:p>
            <a:pPr marL="0" indent="0" fontAlgn="auto">
              <a:spcAft>
                <a:spcPts val="0"/>
              </a:spcAft>
              <a:buFont typeface="Arial"/>
              <a:buNone/>
              <a:defRPr/>
            </a:pPr>
            <a:endParaRPr lang="en-US" dirty="0"/>
          </a:p>
        </p:txBody>
      </p:sp>
      <p:sp>
        <p:nvSpPr>
          <p:cNvPr id="4" name="Content Placeholder 3"/>
          <p:cNvSpPr>
            <a:spLocks noGrp="1"/>
          </p:cNvSpPr>
          <p:nvPr>
            <p:ph sz="half" idx="2"/>
          </p:nvPr>
        </p:nvSpPr>
        <p:spPr>
          <a:xfrm>
            <a:off x="4648200" y="2195512"/>
            <a:ext cx="4038600" cy="4525963"/>
          </a:xfrm>
        </p:spPr>
        <p:txBody>
          <a:bodyPr rtlCol="0">
            <a:normAutofit/>
          </a:bodyPr>
          <a:lstStyle/>
          <a:p>
            <a:pPr>
              <a:lnSpc>
                <a:spcPct val="90000"/>
              </a:lnSpc>
              <a:buFont typeface="Arial"/>
              <a:buChar char="•"/>
              <a:defRPr/>
            </a:pPr>
            <a:r>
              <a:rPr lang="en-US" sz="3000" dirty="0" smtClean="0">
                <a:ea typeface="ＭＳ Ｐゴシック" charset="0"/>
                <a:cs typeface="ＭＳ Ｐゴシック" charset="0"/>
              </a:rPr>
              <a:t>Manufacturer</a:t>
            </a:r>
            <a:r>
              <a:rPr lang="ja-JP" altLang="en-US" sz="3000" dirty="0" smtClean="0">
                <a:cs typeface="ＭＳ Ｐゴシック" charset="0"/>
              </a:rPr>
              <a:t>’</a:t>
            </a:r>
            <a:r>
              <a:rPr lang="en-US" sz="3000" dirty="0" smtClean="0">
                <a:ea typeface="ＭＳ Ｐゴシック" charset="0"/>
                <a:cs typeface="ＭＳ Ｐゴシック" charset="0"/>
              </a:rPr>
              <a:t>s export agent</a:t>
            </a:r>
          </a:p>
          <a:p>
            <a:pPr fontAlgn="auto">
              <a:lnSpc>
                <a:spcPct val="90000"/>
              </a:lnSpc>
              <a:spcAft>
                <a:spcPts val="0"/>
              </a:spcAft>
              <a:buFont typeface="Arial"/>
              <a:buChar char="•"/>
              <a:defRPr/>
            </a:pPr>
            <a:r>
              <a:rPr lang="en-US" sz="3000" dirty="0" smtClean="0">
                <a:ea typeface="ＭＳ Ｐゴシック" charset="0"/>
                <a:cs typeface="ＭＳ Ｐゴシック" charset="0"/>
              </a:rPr>
              <a:t>Export </a:t>
            </a:r>
            <a:r>
              <a:rPr lang="en-US" sz="3000" dirty="0">
                <a:ea typeface="ＭＳ Ｐゴシック" charset="0"/>
                <a:cs typeface="ＭＳ Ｐゴシック" charset="0"/>
              </a:rPr>
              <a:t>commission representative</a:t>
            </a:r>
          </a:p>
          <a:p>
            <a:pPr fontAlgn="auto">
              <a:lnSpc>
                <a:spcPct val="90000"/>
              </a:lnSpc>
              <a:spcAft>
                <a:spcPts val="0"/>
              </a:spcAft>
              <a:buFont typeface="Arial"/>
              <a:buChar char="•"/>
              <a:defRPr/>
            </a:pPr>
            <a:r>
              <a:rPr lang="en-US" sz="3000" dirty="0">
                <a:ea typeface="ＭＳ Ｐゴシック" charset="0"/>
                <a:cs typeface="ＭＳ Ｐゴシック" charset="0"/>
              </a:rPr>
              <a:t>Cooperative exporter</a:t>
            </a:r>
          </a:p>
          <a:p>
            <a:pPr fontAlgn="auto">
              <a:lnSpc>
                <a:spcPct val="90000"/>
              </a:lnSpc>
              <a:spcAft>
                <a:spcPts val="0"/>
              </a:spcAft>
              <a:buFont typeface="Arial"/>
              <a:buChar char="•"/>
              <a:defRPr/>
            </a:pPr>
            <a:r>
              <a:rPr lang="en-US" sz="3000" dirty="0">
                <a:ea typeface="ＭＳ Ｐゴシック" charset="0"/>
                <a:cs typeface="ＭＳ Ｐゴシック" charset="0"/>
              </a:rPr>
              <a:t>Freight forwarders</a:t>
            </a:r>
          </a:p>
          <a:p>
            <a:pPr marL="0" indent="0" fontAlgn="auto">
              <a:spcAft>
                <a:spcPts val="0"/>
              </a:spcAft>
              <a:buFont typeface="Arial"/>
              <a:buNone/>
              <a:defRPr/>
            </a:pPr>
            <a:endParaRPr lang="en-US" dirty="0"/>
          </a:p>
        </p:txBody>
      </p:sp>
      <p:sp>
        <p:nvSpPr>
          <p:cNvPr id="5" name="Footer Placeholder 4"/>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8-</a:t>
            </a:r>
            <a:fld id="{BA1B1854-2A96-441B-8E94-8B895DE2852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143000"/>
          </a:xfrm>
        </p:spPr>
        <p:txBody>
          <a:bodyPr>
            <a:noAutofit/>
          </a:bodyPr>
          <a:lstStyle/>
          <a:p>
            <a:pPr fontAlgn="auto">
              <a:spcAft>
                <a:spcPts val="0"/>
              </a:spcAft>
              <a:defRPr/>
            </a:pPr>
            <a:r>
              <a:rPr lang="en-US" dirty="0">
                <a:latin typeface="+mn-lt"/>
                <a:ea typeface="ＭＳ Ｐゴシック" charset="0"/>
                <a:cs typeface="ＭＳ Ｐゴシック" charset="0"/>
              </a:rPr>
              <a:t>Organizing for Exporting in the Manufacturer</a:t>
            </a:r>
            <a:r>
              <a:rPr lang="ja-JP" altLang="en-US" dirty="0">
                <a:latin typeface="+mn-lt"/>
                <a:cs typeface="ＭＳ Ｐゴシック" charset="0"/>
              </a:rPr>
              <a:t>’</a:t>
            </a:r>
            <a:r>
              <a:rPr lang="en-US" dirty="0">
                <a:latin typeface="+mn-lt"/>
                <a:ea typeface="ＭＳ Ｐゴシック" charset="0"/>
                <a:cs typeface="ＭＳ Ｐゴシック" charset="0"/>
              </a:rPr>
              <a:t>s Country</a:t>
            </a:r>
            <a:endParaRPr lang="en-US" dirty="0">
              <a:latin typeface="+mn-lt"/>
            </a:endParaRPr>
          </a:p>
        </p:txBody>
      </p:sp>
      <p:sp>
        <p:nvSpPr>
          <p:cNvPr id="4" name="Content Placeholder 3"/>
          <p:cNvSpPr>
            <a:spLocks noGrp="1"/>
          </p:cNvSpPr>
          <p:nvPr>
            <p:ph sz="half" idx="1"/>
          </p:nvPr>
        </p:nvSpPr>
        <p:spPr>
          <a:xfrm>
            <a:off x="457200" y="2220912"/>
            <a:ext cx="8229600" cy="452596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Exports can be handled </a:t>
            </a:r>
          </a:p>
          <a:p>
            <a:pPr lvl="1" fontAlgn="auto">
              <a:lnSpc>
                <a:spcPct val="90000"/>
              </a:lnSpc>
              <a:spcAft>
                <a:spcPts val="0"/>
              </a:spcAft>
              <a:buFont typeface="Arial"/>
              <a:buChar char="–"/>
              <a:defRPr/>
            </a:pPr>
            <a:r>
              <a:rPr lang="en-US" sz="2800" dirty="0">
                <a:ea typeface="ＭＳ Ｐゴシック" charset="0"/>
              </a:rPr>
              <a:t>As a part-time activity performed by domestic employees</a:t>
            </a:r>
          </a:p>
          <a:p>
            <a:pPr lvl="1" fontAlgn="auto">
              <a:lnSpc>
                <a:spcPct val="90000"/>
              </a:lnSpc>
              <a:spcAft>
                <a:spcPts val="0"/>
              </a:spcAft>
              <a:buFont typeface="Arial"/>
              <a:buChar char="–"/>
              <a:defRPr/>
            </a:pPr>
            <a:r>
              <a:rPr lang="en-US" sz="2800" dirty="0">
                <a:ea typeface="ＭＳ Ｐゴシック" charset="0"/>
              </a:rPr>
              <a:t>Through an export partner </a:t>
            </a:r>
          </a:p>
          <a:p>
            <a:pPr lvl="1" fontAlgn="auto">
              <a:lnSpc>
                <a:spcPct val="90000"/>
              </a:lnSpc>
              <a:spcAft>
                <a:spcPts val="0"/>
              </a:spcAft>
              <a:buFont typeface="Arial"/>
              <a:buChar char="–"/>
              <a:defRPr/>
            </a:pPr>
            <a:r>
              <a:rPr lang="en-US" sz="2800" dirty="0">
                <a:ea typeface="ＭＳ Ｐゴシック" charset="0"/>
              </a:rPr>
              <a:t>Through an export department</a:t>
            </a:r>
          </a:p>
          <a:p>
            <a:pPr lvl="1" fontAlgn="auto">
              <a:lnSpc>
                <a:spcPct val="90000"/>
              </a:lnSpc>
              <a:spcAft>
                <a:spcPts val="0"/>
              </a:spcAft>
              <a:buFont typeface="Arial"/>
              <a:buChar char="–"/>
              <a:defRPr/>
            </a:pPr>
            <a:r>
              <a:rPr lang="en-US" sz="2800" dirty="0">
                <a:ea typeface="ＭＳ Ｐゴシック" charset="0"/>
              </a:rPr>
              <a:t>Through an export department within an international division</a:t>
            </a:r>
          </a:p>
          <a:p>
            <a:pPr lvl="1" fontAlgn="auto">
              <a:lnSpc>
                <a:spcPct val="90000"/>
              </a:lnSpc>
              <a:spcAft>
                <a:spcPts val="0"/>
              </a:spcAft>
              <a:buFont typeface="Arial"/>
              <a:buChar char="–"/>
              <a:defRPr/>
            </a:pPr>
            <a:r>
              <a:rPr lang="en-US" sz="2800" dirty="0">
                <a:ea typeface="ＭＳ Ｐゴシック" charset="0"/>
              </a:rPr>
              <a:t>For multi-divisional companies; each possibility exists for each division</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0"/>
            <a:ext cx="8229600" cy="1143000"/>
          </a:xfrm>
        </p:spPr>
        <p:txBody>
          <a:bodyPr>
            <a:noAutofit/>
          </a:bodyPr>
          <a:lstStyle/>
          <a:p>
            <a:pPr fontAlgn="auto">
              <a:spcAft>
                <a:spcPts val="0"/>
              </a:spcAft>
              <a:defRPr/>
            </a:pPr>
            <a:r>
              <a:rPr lang="en-US" dirty="0">
                <a:latin typeface="+mn-lt"/>
                <a:ea typeface="ＭＳ Ｐゴシック" charset="0"/>
                <a:cs typeface="ＭＳ Ｐゴシック" charset="0"/>
              </a:rPr>
              <a:t>Organizing for </a:t>
            </a:r>
            <a:r>
              <a:rPr lang="en-US" dirty="0" smtClean="0">
                <a:latin typeface="+mn-lt"/>
                <a:ea typeface="ＭＳ Ｐゴシック" charset="0"/>
                <a:cs typeface="ＭＳ Ｐゴシック" charset="0"/>
              </a:rPr>
              <a:t>Exporting</a:t>
            </a:r>
            <a:br>
              <a:rPr lang="en-US" dirty="0" smtClean="0">
                <a:latin typeface="+mn-lt"/>
                <a:ea typeface="ＭＳ Ｐゴシック" charset="0"/>
                <a:cs typeface="ＭＳ Ｐゴシック" charset="0"/>
              </a:rPr>
            </a:br>
            <a:r>
              <a:rPr lang="en-US" dirty="0" smtClean="0">
                <a:latin typeface="+mn-lt"/>
                <a:ea typeface="ＭＳ Ｐゴシック" charset="0"/>
                <a:cs typeface="ＭＳ Ｐゴシック" charset="0"/>
              </a:rPr>
              <a:t> </a:t>
            </a:r>
            <a:r>
              <a:rPr lang="en-US" dirty="0">
                <a:latin typeface="+mn-lt"/>
                <a:ea typeface="ＭＳ Ｐゴシック" charset="0"/>
                <a:cs typeface="ＭＳ Ｐゴシック" charset="0"/>
              </a:rPr>
              <a:t>in the Market Country</a:t>
            </a:r>
            <a:endParaRPr lang="en-US" dirty="0">
              <a:latin typeface="+mn-lt"/>
            </a:endParaRPr>
          </a:p>
        </p:txBody>
      </p:sp>
      <p:sp>
        <p:nvSpPr>
          <p:cNvPr id="3" name="Content Placeholder 2"/>
          <p:cNvSpPr>
            <a:spLocks noGrp="1"/>
          </p:cNvSpPr>
          <p:nvPr>
            <p:ph sz="half" idx="1"/>
          </p:nvPr>
        </p:nvSpPr>
        <p:spPr>
          <a:xfrm>
            <a:off x="457200" y="20320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Direct market representation</a:t>
            </a:r>
          </a:p>
          <a:p>
            <a:pPr lvl="1" fontAlgn="auto">
              <a:spcAft>
                <a:spcPts val="0"/>
              </a:spcAft>
              <a:buFont typeface="Arial"/>
              <a:buChar char="–"/>
              <a:defRPr/>
            </a:pPr>
            <a:r>
              <a:rPr lang="en-US" sz="2800" dirty="0">
                <a:ea typeface="ＭＳ Ｐゴシック" charset="0"/>
              </a:rPr>
              <a:t>Advantages: control and </a:t>
            </a:r>
            <a:r>
              <a:rPr lang="en-US" sz="2800" dirty="0" smtClean="0">
                <a:ea typeface="ＭＳ Ｐゴシック" charset="0"/>
              </a:rPr>
              <a:t>communications</a:t>
            </a:r>
          </a:p>
          <a:p>
            <a:pPr marL="457200" lvl="1" indent="0" fontAlgn="auto">
              <a:spcAft>
                <a:spcPts val="0"/>
              </a:spcAft>
              <a:buFont typeface="Arial"/>
              <a:buNone/>
              <a:defRPr/>
            </a:pPr>
            <a:endParaRPr lang="en-US" sz="2800" dirty="0">
              <a:ea typeface="ＭＳ Ｐゴシック" charset="0"/>
            </a:endParaRPr>
          </a:p>
          <a:p>
            <a:pPr fontAlgn="auto">
              <a:spcAft>
                <a:spcPts val="0"/>
              </a:spcAft>
              <a:buFont typeface="Arial"/>
              <a:buChar char="•"/>
              <a:defRPr/>
            </a:pPr>
            <a:r>
              <a:rPr lang="en-US" sz="3200" dirty="0">
                <a:ea typeface="ＭＳ Ｐゴシック" charset="0"/>
                <a:cs typeface="ＭＳ Ｐゴシック" charset="0"/>
              </a:rPr>
              <a:t>Representation by independent intermediaries</a:t>
            </a:r>
          </a:p>
          <a:p>
            <a:pPr lvl="1" fontAlgn="auto">
              <a:spcAft>
                <a:spcPts val="0"/>
              </a:spcAft>
              <a:buFont typeface="Arial"/>
              <a:buChar char="–"/>
              <a:defRPr/>
            </a:pPr>
            <a:r>
              <a:rPr lang="en-US" sz="2800" dirty="0">
                <a:ea typeface="ＭＳ Ｐゴシック" charset="0"/>
              </a:rPr>
              <a:t>Advantages: best for situations with small sales volume</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fontAlgn="auto">
              <a:spcAft>
                <a:spcPts val="0"/>
              </a:spcAft>
              <a:defRPr/>
            </a:pPr>
            <a:r>
              <a:rPr lang="en-US" dirty="0" smtClean="0">
                <a:latin typeface="+mn-lt"/>
                <a:ea typeface="ＭＳ Ｐゴシック" charset="0"/>
                <a:cs typeface="ＭＳ Ｐゴシック" charset="0"/>
              </a:rPr>
              <a:t>Trade Financing </a:t>
            </a:r>
            <a:r>
              <a:rPr lang="en-US" dirty="0">
                <a:latin typeface="+mn-lt"/>
                <a:ea typeface="ＭＳ Ｐゴシック" charset="0"/>
                <a:cs typeface="ＭＳ Ｐゴシック" charset="0"/>
              </a:rPr>
              <a:t>and </a:t>
            </a:r>
            <a:br>
              <a:rPr lang="en-US" dirty="0">
                <a:latin typeface="+mn-lt"/>
                <a:ea typeface="ＭＳ Ｐゴシック" charset="0"/>
                <a:cs typeface="ＭＳ Ｐゴシック" charset="0"/>
              </a:rPr>
            </a:br>
            <a:r>
              <a:rPr lang="en-US" dirty="0">
                <a:latin typeface="+mn-lt"/>
                <a:ea typeface="ＭＳ Ｐゴシック" charset="0"/>
                <a:cs typeface="ＭＳ Ｐゴシック" charset="0"/>
              </a:rPr>
              <a:t>Methods of Payment</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marL="0" indent="0" fontAlgn="auto">
              <a:spcAft>
                <a:spcPts val="0"/>
              </a:spcAft>
              <a:buFont typeface="Arial"/>
              <a:buNone/>
              <a:defRPr/>
            </a:pPr>
            <a:endParaRPr lang="en-US" sz="3200" dirty="0" smtClean="0">
              <a:ea typeface="ＭＳ Ｐゴシック" charset="0"/>
              <a:cs typeface="ＭＳ Ｐゴシック" charset="0"/>
            </a:endParaRPr>
          </a:p>
          <a:p>
            <a:pPr fontAlgn="auto">
              <a:spcAft>
                <a:spcPts val="0"/>
              </a:spcAft>
              <a:buFont typeface="Arial"/>
              <a:buChar char="•"/>
              <a:defRPr/>
            </a:pPr>
            <a:r>
              <a:rPr lang="en-US" sz="3200" dirty="0" smtClean="0">
                <a:ea typeface="ＭＳ Ｐゴシック" charset="0"/>
                <a:cs typeface="ＭＳ Ｐゴシック" charset="0"/>
              </a:rPr>
              <a:t>Documentary </a:t>
            </a:r>
            <a:r>
              <a:rPr lang="en-US" sz="3200" dirty="0">
                <a:ea typeface="ＭＳ Ｐゴシック" charset="0"/>
                <a:cs typeface="ＭＳ Ｐゴシック" charset="0"/>
              </a:rPr>
              <a:t>credits (letter of credit)</a:t>
            </a:r>
          </a:p>
          <a:p>
            <a:pPr fontAlgn="auto">
              <a:spcAft>
                <a:spcPts val="0"/>
              </a:spcAft>
              <a:buFont typeface="Arial"/>
              <a:buChar char="•"/>
              <a:defRPr/>
            </a:pPr>
            <a:r>
              <a:rPr lang="en-US" sz="3200" dirty="0">
                <a:ea typeface="ＭＳ Ｐゴシック" charset="0"/>
                <a:cs typeface="ＭＳ Ｐゴシック" charset="0"/>
              </a:rPr>
              <a:t>Documentary collections (bill of exchange)</a:t>
            </a:r>
          </a:p>
          <a:p>
            <a:pPr fontAlgn="auto">
              <a:spcAft>
                <a:spcPts val="0"/>
              </a:spcAft>
              <a:buFont typeface="Arial"/>
              <a:buChar char="•"/>
              <a:defRPr/>
            </a:pPr>
            <a:r>
              <a:rPr lang="en-US" sz="3200" dirty="0">
                <a:ea typeface="ＭＳ Ｐゴシック" charset="0"/>
                <a:cs typeface="ＭＳ Ｐゴシック" charset="0"/>
              </a:rPr>
              <a:t>Cash in advance</a:t>
            </a:r>
          </a:p>
          <a:p>
            <a:pPr fontAlgn="auto">
              <a:spcAft>
                <a:spcPts val="0"/>
              </a:spcAft>
              <a:buFont typeface="Arial"/>
              <a:buChar char="•"/>
              <a:defRPr/>
            </a:pPr>
            <a:r>
              <a:rPr lang="en-US" sz="3200" dirty="0">
                <a:ea typeface="ＭＳ Ｐゴシック" charset="0"/>
                <a:cs typeface="ＭＳ Ｐゴシック" charset="0"/>
              </a:rPr>
              <a:t>Sales on open account</a:t>
            </a:r>
          </a:p>
          <a:p>
            <a:pPr fontAlgn="auto">
              <a:spcAft>
                <a:spcPts val="0"/>
              </a:spcAft>
              <a:buFont typeface="Arial"/>
              <a:buChar char="•"/>
              <a:defRPr/>
            </a:pPr>
            <a:r>
              <a:rPr lang="en-US" sz="3200" dirty="0">
                <a:ea typeface="ＭＳ Ｐゴシック" charset="0"/>
                <a:cs typeface="ＭＳ Ｐゴシック" charset="0"/>
              </a:rPr>
              <a:t>Sales on consignment basis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0"/>
            <a:ext cx="9144000" cy="1143000"/>
          </a:xfrm>
        </p:spPr>
        <p:txBody>
          <a:bodyPr>
            <a:noAutofit/>
          </a:bodyPr>
          <a:lstStyle/>
          <a:p>
            <a:pPr fontAlgn="auto">
              <a:spcAft>
                <a:spcPts val="0"/>
              </a:spcAft>
              <a:defRPr/>
            </a:pPr>
            <a:r>
              <a:rPr lang="en-US" sz="4000" dirty="0" smtClean="0">
                <a:latin typeface="+mn-lt"/>
                <a:ea typeface="ＭＳ Ｐゴシック" charset="0"/>
                <a:cs typeface="ＭＳ Ｐゴシック" charset="0"/>
              </a:rPr>
              <a:t>Documentary Credit-Letter of Credit</a:t>
            </a:r>
            <a:endParaRPr lang="en-US" sz="4000" dirty="0">
              <a:latin typeface="+mn-lt"/>
            </a:endParaRPr>
          </a:p>
        </p:txBody>
      </p:sp>
      <p:pic>
        <p:nvPicPr>
          <p:cNvPr id="56322" name="Content Placeholder 4" descr="Flow8.tiff"/>
          <p:cNvPicPr>
            <a:picLocks noGrp="1" noChangeAspect="1"/>
          </p:cNvPicPr>
          <p:nvPr>
            <p:ph sz="half" idx="1"/>
          </p:nvPr>
        </p:nvPicPr>
        <p:blipFill>
          <a:blip r:embed="rId3"/>
          <a:stretch>
            <a:fillRect/>
          </a:stretch>
        </p:blipFill>
        <p:spPr>
          <a:xfrm>
            <a:off x="571500" y="1485900"/>
            <a:ext cx="8115300" cy="4981524"/>
          </a:xfrm>
        </p:spPr>
      </p:pic>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3550"/>
            <a:ext cx="8229600" cy="673100"/>
          </a:xfrm>
        </p:spPr>
        <p:txBody>
          <a:bodyPr>
            <a:noAutofit/>
          </a:bodyPr>
          <a:lstStyle/>
          <a:p>
            <a:pPr fontAlgn="auto">
              <a:spcAft>
                <a:spcPts val="0"/>
              </a:spcAft>
              <a:defRPr/>
            </a:pPr>
            <a:r>
              <a:rPr lang="en-US" sz="3400" dirty="0" smtClean="0">
                <a:latin typeface="+mn-lt"/>
              </a:rPr>
              <a:t>Documentary Credit (</a:t>
            </a:r>
            <a:r>
              <a:rPr lang="en-US" sz="3400" dirty="0" err="1" smtClean="0">
                <a:latin typeface="+mn-lt"/>
              </a:rPr>
              <a:t>Con’t</a:t>
            </a:r>
            <a:r>
              <a:rPr lang="en-US" sz="3400" dirty="0" smtClean="0">
                <a:latin typeface="+mn-lt"/>
              </a:rPr>
              <a:t>)</a:t>
            </a:r>
            <a:endParaRPr lang="en-US" sz="3400" dirty="0">
              <a:latin typeface="+mn-lt"/>
            </a:endParaRPr>
          </a:p>
        </p:txBody>
      </p:sp>
      <p:pic>
        <p:nvPicPr>
          <p:cNvPr id="58370" name="Content Placeholder 4" descr="Flow8-2.tiff"/>
          <p:cNvPicPr>
            <a:picLocks noGrp="1" noChangeAspect="1"/>
          </p:cNvPicPr>
          <p:nvPr>
            <p:ph sz="half" idx="1"/>
          </p:nvPr>
        </p:nvPicPr>
        <p:blipFill>
          <a:blip r:embed="rId2"/>
          <a:stretch>
            <a:fillRect/>
          </a:stretch>
        </p:blipFill>
        <p:spPr>
          <a:xfrm>
            <a:off x="1549400" y="982031"/>
            <a:ext cx="5499100" cy="5459750"/>
          </a:xfrm>
        </p:spPr>
      </p:pic>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Payment</a:t>
            </a:r>
            <a:endParaRPr lang="en-US" dirty="0"/>
          </a:p>
        </p:txBody>
      </p:sp>
      <p:sp>
        <p:nvSpPr>
          <p:cNvPr id="5" name="Content Placeholder 4"/>
          <p:cNvSpPr>
            <a:spLocks noGrp="1"/>
          </p:cNvSpPr>
          <p:nvPr>
            <p:ph idx="1"/>
          </p:nvPr>
        </p:nvSpPr>
        <p:spPr/>
        <p:txBody>
          <a:bodyPr>
            <a:normAutofit fontScale="92500" lnSpcReduction="20000"/>
          </a:bodyPr>
          <a:lstStyle/>
          <a:p>
            <a:r>
              <a:rPr lang="en-US" b="1" dirty="0" smtClean="0"/>
              <a:t>Documentary Collections (Sight or Time Drafts) </a:t>
            </a:r>
            <a:r>
              <a:rPr lang="en-US" dirty="0" smtClean="0"/>
              <a:t>use a bill of exchange(draft) which is a negotiable instrument that easily transfers from one party to another</a:t>
            </a:r>
          </a:p>
          <a:p>
            <a:pPr lvl="1"/>
            <a:r>
              <a:rPr lang="en-US" dirty="0" smtClean="0"/>
              <a:t>A  </a:t>
            </a:r>
            <a:r>
              <a:rPr lang="en-US" b="1" dirty="0" smtClean="0"/>
              <a:t>Bill of Exchange </a:t>
            </a:r>
            <a:r>
              <a:rPr lang="en-US" dirty="0" smtClean="0"/>
              <a:t>is a written order from one party (the drawer)directs one party (the </a:t>
            </a:r>
            <a:r>
              <a:rPr lang="en-US" dirty="0" err="1" smtClean="0"/>
              <a:t>drawee</a:t>
            </a:r>
            <a:r>
              <a:rPr lang="en-US" dirty="0" smtClean="0"/>
              <a:t>) to pay a third party (the payee)</a:t>
            </a:r>
          </a:p>
          <a:p>
            <a:pPr lvl="1"/>
            <a:r>
              <a:rPr lang="en-US" dirty="0" smtClean="0"/>
              <a:t>Different from a L/C in that the bank has no risk</a:t>
            </a:r>
          </a:p>
          <a:p>
            <a:pPr lvl="1"/>
            <a:r>
              <a:rPr lang="en-US" dirty="0" smtClean="0"/>
              <a:t>The exporter-seller bears all the risk</a:t>
            </a:r>
          </a:p>
          <a:p>
            <a:pPr lvl="1"/>
            <a:r>
              <a:rPr lang="en-US" dirty="0" smtClean="0"/>
              <a:t>Fees are lower than L/C so used in low value transactions</a:t>
            </a:r>
            <a:endParaRPr lang="en-US" dirty="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Methods of Payment</a:t>
            </a:r>
            <a:endParaRPr lang="en-US" dirty="0"/>
          </a:p>
        </p:txBody>
      </p:sp>
      <p:sp>
        <p:nvSpPr>
          <p:cNvPr id="5" name="Text Placeholder 4"/>
          <p:cNvSpPr>
            <a:spLocks noGrp="1"/>
          </p:cNvSpPr>
          <p:nvPr>
            <p:ph type="body" idx="1"/>
          </p:nvPr>
        </p:nvSpPr>
        <p:spPr/>
        <p:txBody>
          <a:bodyPr/>
          <a:lstStyle/>
          <a:p>
            <a:pPr algn="ctr"/>
            <a:r>
              <a:rPr lang="en-US" dirty="0" smtClean="0"/>
              <a:t>Cash in Advance	</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Credit risks abroad are high</a:t>
            </a:r>
          </a:p>
          <a:p>
            <a:r>
              <a:rPr lang="en-US" dirty="0" smtClean="0"/>
              <a:t>Exchange restrictions in destination country may delay return of funds for a long time</a:t>
            </a:r>
          </a:p>
          <a:p>
            <a:r>
              <a:rPr lang="en-US" dirty="0" smtClean="0"/>
              <a:t>Any other reason the seller will not extend terms</a:t>
            </a:r>
          </a:p>
          <a:p>
            <a:r>
              <a:rPr lang="en-US" dirty="0" smtClean="0"/>
              <a:t>Not used if competitive pressures or substitute products exist </a:t>
            </a:r>
            <a:endParaRPr lang="en-US" dirty="0"/>
          </a:p>
        </p:txBody>
      </p:sp>
      <p:sp>
        <p:nvSpPr>
          <p:cNvPr id="7" name="Text Placeholder 6"/>
          <p:cNvSpPr>
            <a:spLocks noGrp="1"/>
          </p:cNvSpPr>
          <p:nvPr>
            <p:ph type="body" sz="quarter" idx="3"/>
          </p:nvPr>
        </p:nvSpPr>
        <p:spPr/>
        <p:txBody>
          <a:bodyPr/>
          <a:lstStyle/>
          <a:p>
            <a:pPr algn="ctr"/>
            <a:r>
              <a:rPr lang="en-US" dirty="0" smtClean="0"/>
              <a:t>Sales on Open Account</a:t>
            </a:r>
            <a:endParaRPr lang="en-US" dirty="0"/>
          </a:p>
        </p:txBody>
      </p:sp>
      <p:sp>
        <p:nvSpPr>
          <p:cNvPr id="8" name="Content Placeholder 7"/>
          <p:cNvSpPr>
            <a:spLocks noGrp="1"/>
          </p:cNvSpPr>
          <p:nvPr>
            <p:ph sz="quarter" idx="4"/>
          </p:nvPr>
        </p:nvSpPr>
        <p:spPr/>
        <p:txBody>
          <a:bodyPr/>
          <a:lstStyle/>
          <a:p>
            <a:r>
              <a:rPr lang="en-US" dirty="0" smtClean="0"/>
              <a:t>Payment is after delivery</a:t>
            </a:r>
          </a:p>
          <a:p>
            <a:r>
              <a:rPr lang="en-US" dirty="0" smtClean="0"/>
              <a:t>Used for </a:t>
            </a:r>
            <a:r>
              <a:rPr lang="en-US" dirty="0" err="1" smtClean="0"/>
              <a:t>intracorporate</a:t>
            </a:r>
            <a:r>
              <a:rPr lang="en-US" dirty="0" smtClean="0"/>
              <a:t> or subsidiary sales, exchange controls are minimal, or with longstanding  customers</a:t>
            </a:r>
          </a:p>
          <a:p>
            <a:r>
              <a:rPr lang="en-US" dirty="0" smtClean="0"/>
              <a:t>Can create a legal problem in collection without a tangible obligation</a:t>
            </a:r>
          </a:p>
          <a:p>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8-</a:t>
            </a:r>
            <a:fld id="{BA1B1854-2A96-441B-8E94-8B895DE28521}"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fontAlgn="auto">
              <a:spcAft>
                <a:spcPts val="0"/>
              </a:spcAft>
              <a:defRPr/>
            </a:pPr>
            <a:r>
              <a:rPr lang="en-US" dirty="0">
                <a:latin typeface="+mn-lt"/>
                <a:ea typeface="ＭＳ Ｐゴシック" charset="0"/>
                <a:cs typeface="ＭＳ Ｐゴシック" charset="0"/>
              </a:rPr>
              <a:t>Customs Trade </a:t>
            </a:r>
            <a:r>
              <a:rPr lang="en-US" dirty="0" smtClean="0">
                <a:latin typeface="+mn-lt"/>
                <a:ea typeface="ＭＳ Ｐゴシック" charset="0"/>
                <a:cs typeface="ＭＳ Ｐゴシック" charset="0"/>
              </a:rPr>
              <a:t>Partnership</a:t>
            </a:r>
            <a:br>
              <a:rPr lang="en-US" dirty="0" smtClean="0">
                <a:latin typeface="+mn-lt"/>
                <a:ea typeface="ＭＳ Ｐゴシック" charset="0"/>
                <a:cs typeface="ＭＳ Ｐゴシック" charset="0"/>
              </a:rPr>
            </a:br>
            <a:r>
              <a:rPr lang="en-US" dirty="0" smtClean="0">
                <a:latin typeface="+mn-lt"/>
                <a:ea typeface="ＭＳ Ｐゴシック" charset="0"/>
                <a:cs typeface="ＭＳ Ｐゴシック" charset="0"/>
              </a:rPr>
              <a:t> </a:t>
            </a:r>
            <a:r>
              <a:rPr lang="en-US" dirty="0">
                <a:latin typeface="+mn-lt"/>
                <a:ea typeface="ＭＳ Ｐゴシック" charset="0"/>
                <a:cs typeface="ＭＳ Ｐゴシック" charset="0"/>
              </a:rPr>
              <a:t>Against Terrorism</a:t>
            </a:r>
            <a:endParaRPr lang="en-US" dirty="0">
              <a:latin typeface="+mn-lt"/>
            </a:endParaRPr>
          </a:p>
        </p:txBody>
      </p:sp>
      <p:sp>
        <p:nvSpPr>
          <p:cNvPr id="4" name="Content Placeholder 3"/>
          <p:cNvSpPr>
            <a:spLocks noGrp="1"/>
          </p:cNvSpPr>
          <p:nvPr>
            <p:ph sz="half" idx="2"/>
          </p:nvPr>
        </p:nvSpPr>
        <p:spPr>
          <a:xfrm>
            <a:off x="584200" y="2203450"/>
            <a:ext cx="8102600" cy="3924300"/>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The U.S. Customs and Border Patrol inspects cargo</a:t>
            </a:r>
          </a:p>
          <a:p>
            <a:pPr fontAlgn="auto">
              <a:lnSpc>
                <a:spcPct val="90000"/>
              </a:lnSpc>
              <a:spcAft>
                <a:spcPts val="0"/>
              </a:spcAft>
              <a:buFont typeface="Arial"/>
              <a:buChar char="•"/>
              <a:defRPr/>
            </a:pPr>
            <a:r>
              <a:rPr lang="en-US" sz="3200" dirty="0">
                <a:ea typeface="ＭＳ Ｐゴシック" charset="0"/>
                <a:cs typeface="ＭＳ Ｐゴシック" charset="0"/>
              </a:rPr>
              <a:t>C-TPAT aims to have businesses certify their security and that of their partners</a:t>
            </a:r>
          </a:p>
          <a:p>
            <a:pPr fontAlgn="auto">
              <a:lnSpc>
                <a:spcPct val="90000"/>
              </a:lnSpc>
              <a:spcAft>
                <a:spcPts val="0"/>
              </a:spcAft>
              <a:buFont typeface="Arial"/>
              <a:buChar char="•"/>
              <a:defRPr/>
            </a:pPr>
            <a:r>
              <a:rPr lang="en-US" sz="3200" dirty="0">
                <a:ea typeface="ＭＳ Ｐゴシック" charset="0"/>
                <a:cs typeface="ＭＳ Ｐゴシック" charset="0"/>
              </a:rPr>
              <a:t>They get inspection priority</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Duty Drawback</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lnSpcReduction="10000"/>
          </a:bodyPr>
          <a:lstStyle/>
          <a:p>
            <a:pPr fontAlgn="auto">
              <a:lnSpc>
                <a:spcPct val="90000"/>
              </a:lnSpc>
              <a:spcAft>
                <a:spcPts val="0"/>
              </a:spcAft>
              <a:buFont typeface="Arial"/>
              <a:buChar char="•"/>
              <a:defRPr/>
            </a:pPr>
            <a:r>
              <a:rPr lang="en-US" sz="3200" dirty="0">
                <a:ea typeface="ＭＳ Ｐゴシック" charset="0"/>
                <a:cs typeface="ＭＳ Ｐゴシック" charset="0"/>
              </a:rPr>
              <a:t>Refunds of duties paid on imports that are processed or incorporated into other goods AND re-exported</a:t>
            </a:r>
          </a:p>
          <a:p>
            <a:pPr fontAlgn="auto">
              <a:lnSpc>
                <a:spcPct val="90000"/>
              </a:lnSpc>
              <a:spcAft>
                <a:spcPts val="0"/>
              </a:spcAft>
              <a:buFont typeface="Arial"/>
              <a:buChar char="•"/>
              <a:defRPr/>
            </a:pPr>
            <a:r>
              <a:rPr lang="en-US" sz="3200" dirty="0">
                <a:ea typeface="ＭＳ Ｐゴシック" charset="0"/>
                <a:cs typeface="ＭＳ Ｐゴシック" charset="0"/>
              </a:rPr>
              <a:t>Reduce the price of imported production inputs</a:t>
            </a:r>
          </a:p>
          <a:p>
            <a:pPr fontAlgn="auto">
              <a:lnSpc>
                <a:spcPct val="90000"/>
              </a:lnSpc>
              <a:spcAft>
                <a:spcPts val="0"/>
              </a:spcAft>
              <a:buFont typeface="Arial"/>
              <a:buChar char="•"/>
              <a:defRPr/>
            </a:pPr>
            <a:r>
              <a:rPr lang="en-US" sz="3200" dirty="0">
                <a:ea typeface="ＭＳ Ｐゴシック" charset="0"/>
                <a:cs typeface="ＭＳ Ｐゴシック" charset="0"/>
              </a:rPr>
              <a:t>Used in the U.S. to encourage exports</a:t>
            </a:r>
          </a:p>
          <a:p>
            <a:pPr fontAlgn="auto">
              <a:lnSpc>
                <a:spcPct val="90000"/>
              </a:lnSpc>
              <a:spcAft>
                <a:spcPts val="0"/>
              </a:spcAft>
              <a:buFont typeface="Arial"/>
              <a:buChar char="•"/>
              <a:defRPr/>
            </a:pPr>
            <a:r>
              <a:rPr lang="en-US" sz="3200" dirty="0">
                <a:ea typeface="ＭＳ Ｐゴシック" charset="0"/>
                <a:cs typeface="ＭＳ Ｐゴシック" charset="0"/>
              </a:rPr>
              <a:t>After NAFTA, U.S. reduced drawbacks on exports to Canada and Mexico</a:t>
            </a:r>
          </a:p>
          <a:p>
            <a:pPr fontAlgn="auto">
              <a:lnSpc>
                <a:spcPct val="90000"/>
              </a:lnSpc>
              <a:spcAft>
                <a:spcPts val="0"/>
              </a:spcAft>
              <a:buFont typeface="Arial"/>
              <a:buChar char="•"/>
              <a:defRPr/>
            </a:pPr>
            <a:r>
              <a:rPr lang="en-US" sz="3200" dirty="0">
                <a:ea typeface="ＭＳ Ｐゴシック" charset="0"/>
                <a:cs typeface="ＭＳ Ｐゴシック" charset="0"/>
              </a:rPr>
              <a:t>China had to reduce drawbacks in order to join the WTO</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latin typeface="+mn-lt"/>
              </a:rPr>
              <a:t/>
            </a:r>
            <a:br>
              <a:rPr lang="en-US" b="1" dirty="0" smtClean="0">
                <a:latin typeface="+mn-lt"/>
              </a:rPr>
            </a:br>
            <a:r>
              <a:rPr lang="en-US" b="1" dirty="0" smtClean="0">
                <a:latin typeface="+mn-lt"/>
              </a:rPr>
              <a:t>Export</a:t>
            </a:r>
            <a:r>
              <a:rPr lang="en-US" sz="4800" b="1" dirty="0" smtClean="0">
                <a:latin typeface="+mn-lt"/>
              </a:rPr>
              <a:t> </a:t>
            </a:r>
            <a:r>
              <a:rPr lang="en-US" b="1" dirty="0">
                <a:latin typeface="+mn-lt"/>
              </a:rPr>
              <a:t>Selling vs. Export Marketing</a:t>
            </a:r>
            <a:br>
              <a:rPr lang="en-US" b="1" dirty="0">
                <a:latin typeface="+mn-lt"/>
              </a:rPr>
            </a:br>
            <a:endParaRPr lang="en-US"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a:bodyPr>
          <a:lstStyle/>
          <a:p>
            <a:pPr fontAlgn="auto">
              <a:spcAft>
                <a:spcPts val="0"/>
              </a:spcAft>
              <a:buFont typeface="Arial"/>
              <a:buChar char="•"/>
              <a:defRPr/>
            </a:pPr>
            <a:endParaRPr lang="en-US" dirty="0" smtClean="0">
              <a:ea typeface="ＭＳ Ｐゴシック" charset="0"/>
              <a:cs typeface="ＭＳ Ｐゴシック" charset="0"/>
            </a:endParaRPr>
          </a:p>
          <a:p>
            <a:pPr fontAlgn="auto">
              <a:spcAft>
                <a:spcPts val="0"/>
              </a:spcAft>
              <a:buFont typeface="Arial"/>
              <a:buChar char="•"/>
              <a:defRPr/>
            </a:pPr>
            <a:r>
              <a:rPr lang="en-US" sz="3000" dirty="0" smtClean="0">
                <a:ea typeface="ＭＳ Ｐゴシック" charset="0"/>
                <a:cs typeface="ＭＳ Ｐゴシック" charset="0"/>
              </a:rPr>
              <a:t>Export </a:t>
            </a:r>
            <a:r>
              <a:rPr lang="en-US" sz="3000" dirty="0">
                <a:ea typeface="ＭＳ Ｐゴシック" charset="0"/>
                <a:cs typeface="ＭＳ Ｐゴシック" charset="0"/>
              </a:rPr>
              <a:t>selling involves selling the same product, at the same price, with the same promotional tools in a different </a:t>
            </a:r>
            <a:r>
              <a:rPr lang="en-US" sz="3000" dirty="0" smtClean="0">
                <a:ea typeface="ＭＳ Ｐゴシック" charset="0"/>
                <a:cs typeface="ＭＳ Ｐゴシック" charset="0"/>
              </a:rPr>
              <a:t>place</a:t>
            </a:r>
          </a:p>
          <a:p>
            <a:pPr marL="0" indent="0" fontAlgn="auto">
              <a:spcAft>
                <a:spcPts val="0"/>
              </a:spcAft>
              <a:buFont typeface="Arial"/>
              <a:buNone/>
              <a:defRPr/>
            </a:pPr>
            <a:endParaRPr lang="en-US" sz="3000" dirty="0">
              <a:ea typeface="ＭＳ Ｐゴシック" charset="0"/>
              <a:cs typeface="ＭＳ Ｐゴシック" charset="0"/>
            </a:endParaRPr>
          </a:p>
          <a:p>
            <a:pPr fontAlgn="auto">
              <a:spcAft>
                <a:spcPts val="0"/>
              </a:spcAft>
              <a:buFont typeface="Arial"/>
              <a:buChar char="•"/>
              <a:defRPr/>
            </a:pPr>
            <a:r>
              <a:rPr lang="en-US" sz="3000" dirty="0">
                <a:ea typeface="ＭＳ Ｐゴシック" charset="0"/>
                <a:cs typeface="ＭＳ Ｐゴシック" charset="0"/>
              </a:rPr>
              <a:t>Export marketing tailors the marketing mix to international customers</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smtClean="0"/>
              <a:t>Sourcing</a:t>
            </a:r>
            <a:endParaRPr lang="en-US" sz="4000" dirty="0"/>
          </a:p>
        </p:txBody>
      </p:sp>
      <p:sp>
        <p:nvSpPr>
          <p:cNvPr id="9" name="TextBox 8"/>
          <p:cNvSpPr txBox="1"/>
          <p:nvPr/>
        </p:nvSpPr>
        <p:spPr>
          <a:xfrm>
            <a:off x="457200" y="1524258"/>
            <a:ext cx="4279900" cy="3970318"/>
          </a:xfrm>
          <a:prstGeom prst="rect">
            <a:avLst/>
          </a:prstGeom>
          <a:noFill/>
        </p:spPr>
        <p:txBody>
          <a:bodyPr wrap="square" rtlCol="0">
            <a:spAutoFit/>
          </a:bodyPr>
          <a:lstStyle/>
          <a:p>
            <a:pPr>
              <a:buFont typeface="Arial" pitchFamily="34" charset="0"/>
              <a:buChar char="•"/>
            </a:pPr>
            <a:r>
              <a:rPr lang="en-US" sz="2800" b="1" dirty="0" smtClean="0">
                <a:latin typeface="+mn-lt"/>
              </a:rPr>
              <a:t>The Sourcing  Decision</a:t>
            </a:r>
          </a:p>
          <a:p>
            <a:pPr lvl="1">
              <a:buFont typeface="Arial" pitchFamily="34" charset="0"/>
              <a:buChar char="•"/>
            </a:pPr>
            <a:r>
              <a:rPr lang="en-US" sz="2800" dirty="0" smtClean="0">
                <a:latin typeface="+mn-lt"/>
              </a:rPr>
              <a:t>Does the company buy or make its products?</a:t>
            </a:r>
          </a:p>
          <a:p>
            <a:pPr lvl="1">
              <a:buFont typeface="Arial" pitchFamily="34" charset="0"/>
              <a:buChar char="•"/>
            </a:pPr>
            <a:r>
              <a:rPr lang="en-US" sz="2800" dirty="0" smtClean="0">
                <a:latin typeface="+mn-lt"/>
              </a:rPr>
              <a:t>Where?</a:t>
            </a:r>
          </a:p>
          <a:p>
            <a:pPr>
              <a:buFont typeface="Arial" pitchFamily="34" charset="0"/>
              <a:buChar char="•"/>
            </a:pPr>
            <a:r>
              <a:rPr lang="en-US" sz="2800" b="1" dirty="0" smtClean="0">
                <a:latin typeface="+mn-lt"/>
              </a:rPr>
              <a:t>Global outsourcing </a:t>
            </a:r>
            <a:r>
              <a:rPr lang="en-US" sz="2800" dirty="0" smtClean="0">
                <a:latin typeface="+mn-lt"/>
              </a:rPr>
              <a:t>or </a:t>
            </a:r>
            <a:r>
              <a:rPr lang="en-US" sz="2800" b="1" dirty="0" err="1" smtClean="0">
                <a:latin typeface="+mn-lt"/>
              </a:rPr>
              <a:t>offshoring</a:t>
            </a:r>
            <a:r>
              <a:rPr lang="en-US" sz="2800" dirty="0" smtClean="0">
                <a:latin typeface="+mn-lt"/>
              </a:rPr>
              <a:t> refers to moving work to another country</a:t>
            </a:r>
          </a:p>
          <a:p>
            <a:pPr>
              <a:buFont typeface="Arial" pitchFamily="34" charset="0"/>
              <a:buChar char="•"/>
            </a:pPr>
            <a:r>
              <a:rPr lang="en-US" sz="2800" b="1" dirty="0" smtClean="0">
                <a:latin typeface="+mn-lt"/>
              </a:rPr>
              <a:t>Call Centers </a:t>
            </a:r>
            <a:r>
              <a:rPr lang="en-US" sz="2800" dirty="0" smtClean="0">
                <a:latin typeface="+mn-lt"/>
              </a:rPr>
              <a:t>were first nonmanufacturing moved</a:t>
            </a:r>
            <a:endParaRPr lang="en-US" sz="2800" b="1" dirty="0">
              <a:latin typeface="+mn-lt"/>
            </a:endParaRPr>
          </a:p>
        </p:txBody>
      </p:sp>
      <p:sp>
        <p:nvSpPr>
          <p:cNvPr id="2" name="Footer Placeholder 1"/>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8-</a:t>
            </a:r>
            <a:fld id="{BA1B1854-2A96-441B-8E94-8B895DE28521}" type="slidenum">
              <a:rPr lang="en-US" smtClean="0"/>
              <a:pPr/>
              <a:t>30</a:t>
            </a:fld>
            <a:endParaRPr lang="en-US" dirty="0"/>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00612" y="1752600"/>
            <a:ext cx="3305175" cy="3667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4900612" y="5651500"/>
            <a:ext cx="3305175" cy="400110"/>
          </a:xfrm>
          <a:prstGeom prst="rect">
            <a:avLst/>
          </a:prstGeom>
          <a:noFill/>
          <a:ln w="3175">
            <a:solidFill>
              <a:schemeClr val="tx1"/>
            </a:solidFill>
          </a:ln>
        </p:spPr>
        <p:txBody>
          <a:bodyPr wrap="square" rtlCol="0">
            <a:spAutoFit/>
          </a:bodyPr>
          <a:lstStyle/>
          <a:p>
            <a:r>
              <a:rPr lang="en-US" sz="2000" dirty="0" smtClean="0">
                <a:latin typeface="+mn-lt"/>
              </a:rPr>
              <a:t>Call Center in Bangalore, India</a:t>
            </a:r>
            <a:endParaRPr lang="en-US" sz="20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Factors that Affect Sourcing</a:t>
            </a:r>
            <a:endParaRPr lang="en-US" dirty="0">
              <a:latin typeface="+mn-lt"/>
            </a:endParaRPr>
          </a:p>
        </p:txBody>
      </p:sp>
      <p:sp>
        <p:nvSpPr>
          <p:cNvPr id="3" name="Content Placeholder 2"/>
          <p:cNvSpPr>
            <a:spLocks noGrp="1"/>
          </p:cNvSpPr>
          <p:nvPr>
            <p:ph sz="half" idx="1"/>
          </p:nvPr>
        </p:nvSpPr>
        <p:spPr>
          <a:xfrm>
            <a:off x="457200" y="1600200"/>
            <a:ext cx="4191000" cy="4525963"/>
          </a:xfrm>
        </p:spPr>
        <p:txBody>
          <a:bodyPr rtlCol="0">
            <a:normAutofit fontScale="92500"/>
          </a:bodyPr>
          <a:lstStyle/>
          <a:p>
            <a:pPr fontAlgn="auto">
              <a:spcAft>
                <a:spcPts val="0"/>
              </a:spcAft>
              <a:buFont typeface="Arial"/>
              <a:buChar char="•"/>
              <a:defRPr/>
            </a:pPr>
            <a:r>
              <a:rPr lang="en-US" dirty="0">
                <a:ea typeface="ＭＳ Ｐゴシック" charset="0"/>
                <a:cs typeface="ＭＳ Ｐゴシック" charset="0"/>
              </a:rPr>
              <a:t>Management vision</a:t>
            </a:r>
          </a:p>
          <a:p>
            <a:pPr fontAlgn="auto">
              <a:spcAft>
                <a:spcPts val="0"/>
              </a:spcAft>
              <a:buFont typeface="Arial"/>
              <a:buChar char="•"/>
              <a:defRPr/>
            </a:pPr>
            <a:r>
              <a:rPr lang="en-US" dirty="0">
                <a:ea typeface="ＭＳ Ｐゴシック" charset="0"/>
                <a:cs typeface="ＭＳ Ｐゴシック" charset="0"/>
              </a:rPr>
              <a:t>Factor costs and conditions</a:t>
            </a:r>
          </a:p>
          <a:p>
            <a:pPr fontAlgn="auto">
              <a:spcAft>
                <a:spcPts val="0"/>
              </a:spcAft>
              <a:buFont typeface="Arial"/>
              <a:buChar char="•"/>
              <a:defRPr/>
            </a:pPr>
            <a:r>
              <a:rPr lang="en-US" dirty="0">
                <a:ea typeface="ＭＳ Ｐゴシック" charset="0"/>
                <a:cs typeface="ＭＳ Ｐゴシック" charset="0"/>
              </a:rPr>
              <a:t>Customer needs</a:t>
            </a:r>
          </a:p>
          <a:p>
            <a:pPr fontAlgn="auto">
              <a:spcAft>
                <a:spcPts val="0"/>
              </a:spcAft>
              <a:buFont typeface="Arial"/>
              <a:buChar char="•"/>
              <a:defRPr/>
            </a:pPr>
            <a:r>
              <a:rPr lang="en-US" dirty="0">
                <a:ea typeface="ＭＳ Ｐゴシック" charset="0"/>
                <a:cs typeface="ＭＳ Ｐゴシック" charset="0"/>
              </a:rPr>
              <a:t>Logistics</a:t>
            </a:r>
          </a:p>
          <a:p>
            <a:pPr fontAlgn="auto">
              <a:spcAft>
                <a:spcPts val="0"/>
              </a:spcAft>
              <a:buFont typeface="Arial"/>
              <a:buChar char="•"/>
              <a:defRPr/>
            </a:pPr>
            <a:r>
              <a:rPr lang="en-US" dirty="0">
                <a:ea typeface="ＭＳ Ｐゴシック" charset="0"/>
                <a:cs typeface="ＭＳ Ｐゴシック" charset="0"/>
              </a:rPr>
              <a:t>Country infrastructure</a:t>
            </a:r>
          </a:p>
          <a:p>
            <a:pPr fontAlgn="auto">
              <a:spcAft>
                <a:spcPts val="0"/>
              </a:spcAft>
              <a:buFont typeface="Arial"/>
              <a:buChar char="•"/>
              <a:defRPr/>
            </a:pPr>
            <a:r>
              <a:rPr lang="en-US" dirty="0">
                <a:ea typeface="ＭＳ Ｐゴシック" charset="0"/>
                <a:cs typeface="ＭＳ Ｐゴシック" charset="0"/>
              </a:rPr>
              <a:t>Political risk</a:t>
            </a:r>
          </a:p>
          <a:p>
            <a:pPr fontAlgn="auto">
              <a:spcAft>
                <a:spcPts val="0"/>
              </a:spcAft>
              <a:buFont typeface="Arial"/>
              <a:buChar char="•"/>
              <a:defRPr/>
            </a:pPr>
            <a:r>
              <a:rPr lang="en-US" dirty="0">
                <a:ea typeface="ＭＳ Ｐゴシック" charset="0"/>
                <a:cs typeface="ＭＳ Ｐゴシック" charset="0"/>
              </a:rPr>
              <a:t>Exchange rate, availability, and convertibility of local money</a:t>
            </a:r>
          </a:p>
          <a:p>
            <a:pPr marL="0" indent="0" fontAlgn="auto">
              <a:spcAft>
                <a:spcPts val="0"/>
              </a:spcAft>
              <a:buFont typeface="Arial"/>
              <a:buNone/>
              <a:defRPr/>
            </a:pPr>
            <a:endParaRPr lang="en-US" dirty="0"/>
          </a:p>
        </p:txBody>
      </p:sp>
      <p:pic>
        <p:nvPicPr>
          <p:cNvPr id="65539" name="Content Placeholder 6" descr="sourcing.tiff"/>
          <p:cNvPicPr>
            <a:picLocks noGrp="1" noChangeAspect="1"/>
          </p:cNvPicPr>
          <p:nvPr>
            <p:ph sz="half" idx="2"/>
          </p:nvPr>
        </p:nvPicPr>
        <p:blipFill>
          <a:blip r:embed="rId3"/>
          <a:stretch>
            <a:fillRect/>
          </a:stretch>
        </p:blipFill>
        <p:spPr>
          <a:xfrm>
            <a:off x="4881728" y="1970881"/>
            <a:ext cx="3538372" cy="3901282"/>
          </a:xfrm>
        </p:spPr>
      </p:pic>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Export/Import Issues</a:t>
            </a:r>
            <a:endParaRPr lang="en-US" dirty="0"/>
          </a:p>
        </p:txBody>
      </p:sp>
      <p:sp>
        <p:nvSpPr>
          <p:cNvPr id="3" name="TextBox 2"/>
          <p:cNvSpPr txBox="1"/>
          <p:nvPr/>
        </p:nvSpPr>
        <p:spPr>
          <a:xfrm>
            <a:off x="228600" y="1752600"/>
            <a:ext cx="4330700" cy="4462760"/>
          </a:xfrm>
          <a:prstGeom prst="rect">
            <a:avLst/>
          </a:prstGeom>
          <a:noFill/>
          <a:ln w="3175">
            <a:noFill/>
          </a:ln>
        </p:spPr>
        <p:txBody>
          <a:bodyPr wrap="square" rtlCol="0">
            <a:spAutoFit/>
          </a:bodyPr>
          <a:lstStyle/>
          <a:p>
            <a:r>
              <a:rPr lang="en-US" sz="3200" b="1" dirty="0" smtClean="0">
                <a:latin typeface="+mn-lt"/>
              </a:rPr>
              <a:t>Management Vision</a:t>
            </a:r>
          </a:p>
          <a:p>
            <a:pPr lvl="1">
              <a:buFont typeface="Arial" pitchFamily="34" charset="0"/>
              <a:buChar char="•"/>
            </a:pPr>
            <a:r>
              <a:rPr lang="en-US" sz="2800" dirty="0" smtClean="0">
                <a:latin typeface="+mn-lt"/>
              </a:rPr>
              <a:t>Some CEOs want to keep manufacturing at home (Swatch)</a:t>
            </a:r>
          </a:p>
          <a:p>
            <a:pPr lvl="1">
              <a:buFont typeface="Arial" pitchFamily="34" charset="0"/>
              <a:buChar char="•"/>
            </a:pPr>
            <a:r>
              <a:rPr lang="en-US" sz="2800" dirty="0" smtClean="0">
                <a:latin typeface="+mn-lt"/>
              </a:rPr>
              <a:t>Some CEOs focus on high-value-added products rather than  manufacturing sites (Canon keeps 60% in Japan)</a:t>
            </a:r>
            <a:endParaRPr lang="en-US" sz="2800" dirty="0">
              <a:latin typeface="+mn-lt"/>
            </a:endParaRPr>
          </a:p>
        </p:txBody>
      </p:sp>
      <p:sp>
        <p:nvSpPr>
          <p:cNvPr id="4" name="TextBox 3"/>
          <p:cNvSpPr txBox="1"/>
          <p:nvPr/>
        </p:nvSpPr>
        <p:spPr>
          <a:xfrm>
            <a:off x="4787900" y="1752600"/>
            <a:ext cx="4191000" cy="4401205"/>
          </a:xfrm>
          <a:prstGeom prst="rect">
            <a:avLst/>
          </a:prstGeom>
          <a:noFill/>
          <a:ln w="3175">
            <a:noFill/>
          </a:ln>
        </p:spPr>
        <p:txBody>
          <a:bodyPr wrap="square" rtlCol="0">
            <a:spAutoFit/>
          </a:bodyPr>
          <a:lstStyle/>
          <a:p>
            <a:pPr algn="just"/>
            <a:r>
              <a:rPr lang="en-US" sz="2800" b="1" dirty="0" smtClean="0">
                <a:latin typeface="+mn-lt"/>
              </a:rPr>
              <a:t>Factor Costs &amp; Conditions</a:t>
            </a:r>
          </a:p>
          <a:p>
            <a:pPr lvl="1">
              <a:buFont typeface="Arial" pitchFamily="34" charset="0"/>
              <a:buChar char="•"/>
            </a:pPr>
            <a:r>
              <a:rPr lang="en-US" sz="2800" dirty="0" smtClean="0">
                <a:latin typeface="+mn-lt"/>
              </a:rPr>
              <a:t>The cost of land, labor &amp; capital costs</a:t>
            </a:r>
          </a:p>
          <a:p>
            <a:pPr lvl="1">
              <a:buFont typeface="Arial" pitchFamily="34" charset="0"/>
              <a:buChar char="•"/>
            </a:pPr>
            <a:r>
              <a:rPr lang="en-US" sz="2800" dirty="0" smtClean="0">
                <a:latin typeface="+mn-lt"/>
              </a:rPr>
              <a:t>Labor in emerging markets less than $1 hr.,</a:t>
            </a:r>
          </a:p>
          <a:p>
            <a:pPr lvl="1"/>
            <a:r>
              <a:rPr lang="en-US" sz="2800" dirty="0" smtClean="0">
                <a:latin typeface="+mn-lt"/>
              </a:rPr>
              <a:t>But $6-$12 in developed countries</a:t>
            </a:r>
          </a:p>
          <a:p>
            <a:pPr lvl="1">
              <a:buFont typeface="Arial" pitchFamily="34" charset="0"/>
              <a:buChar char="•"/>
            </a:pPr>
            <a:r>
              <a:rPr lang="en-US" sz="2800" dirty="0" smtClean="0">
                <a:latin typeface="+mn-lt"/>
              </a:rPr>
              <a:t>Sometimes the cost of land, materials, &amp; capital offset each other</a:t>
            </a:r>
            <a:endParaRPr lang="en-US" sz="2800" dirty="0">
              <a:latin typeface="+mn-lt"/>
            </a:endParaRPr>
          </a:p>
        </p:txBody>
      </p:sp>
      <p:sp>
        <p:nvSpPr>
          <p:cNvPr id="5" name="Footer Placeholder 4"/>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8-</a:t>
            </a:r>
            <a:fld id="{BA1B1854-2A96-441B-8E94-8B895DE28521}"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Export/Import Issues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Customer Needs</a:t>
            </a:r>
          </a:p>
          <a:p>
            <a:pPr lvl="1"/>
            <a:r>
              <a:rPr lang="en-US" dirty="0" smtClean="0"/>
              <a:t>Needs can trump low cost; Dell moved call centers back to U.S. when customers complained about problems with Indian tech support</a:t>
            </a:r>
          </a:p>
          <a:p>
            <a:r>
              <a:rPr lang="en-US" b="1" dirty="0" smtClean="0"/>
              <a:t>Logistics</a:t>
            </a:r>
          </a:p>
          <a:p>
            <a:pPr lvl="1"/>
            <a:r>
              <a:rPr lang="en-US" dirty="0" smtClean="0"/>
              <a:t>Improved transportation systems &amp; intermodal services cut time &amp; lower costs</a:t>
            </a:r>
          </a:p>
          <a:p>
            <a:r>
              <a:rPr lang="en-US" b="1" dirty="0" smtClean="0"/>
              <a:t>Country Infrastructure</a:t>
            </a:r>
          </a:p>
          <a:p>
            <a:pPr lvl="1"/>
            <a:r>
              <a:rPr lang="en-US" dirty="0" smtClean="0"/>
              <a:t>Power, transportation, roads, communications, service &amp; component suppliers, a labor pool, civil order, effective government</a:t>
            </a:r>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Export/Import Issues</a:t>
            </a:r>
            <a:endParaRPr lang="en-US" dirty="0"/>
          </a:p>
        </p:txBody>
      </p:sp>
      <p:sp>
        <p:nvSpPr>
          <p:cNvPr id="3" name="Content Placeholder 2"/>
          <p:cNvSpPr>
            <a:spLocks noGrp="1"/>
          </p:cNvSpPr>
          <p:nvPr>
            <p:ph idx="1"/>
          </p:nvPr>
        </p:nvSpPr>
        <p:spPr/>
        <p:txBody>
          <a:bodyPr>
            <a:normAutofit fontScale="92500"/>
          </a:bodyPr>
          <a:lstStyle/>
          <a:p>
            <a:r>
              <a:rPr lang="en-US" b="1" dirty="0" smtClean="0"/>
              <a:t>Political Factors</a:t>
            </a:r>
          </a:p>
          <a:p>
            <a:pPr lvl="1"/>
            <a:r>
              <a:rPr lang="en-US" dirty="0" smtClean="0"/>
              <a:t>Political risk is higher in less developed countries in Africa, South America or Asia than in the Triad</a:t>
            </a:r>
          </a:p>
          <a:p>
            <a:pPr lvl="1"/>
            <a:r>
              <a:rPr lang="en-US" dirty="0" smtClean="0"/>
              <a:t>Protectionism at the state and federal level 	</a:t>
            </a:r>
          </a:p>
          <a:p>
            <a:pPr lvl="2"/>
            <a:r>
              <a:rPr lang="en-US" dirty="0" smtClean="0"/>
              <a:t>Senate passed an amendment that would prohibit certain agencies from hiring companies that used offshore call centers</a:t>
            </a:r>
            <a:endParaRPr lang="en-US" b="1" dirty="0" smtClean="0"/>
          </a:p>
          <a:p>
            <a:r>
              <a:rPr lang="en-US" b="1" dirty="0" smtClean="0"/>
              <a:t>Foreign Exchange Rates</a:t>
            </a:r>
          </a:p>
          <a:p>
            <a:pPr lvl="1"/>
            <a:r>
              <a:rPr lang="en-US" dirty="0" smtClean="0"/>
              <a:t>Companies try to use global sourcing to limit risk of volatile exchange rates or price levels of commodities</a:t>
            </a:r>
          </a:p>
          <a:p>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34</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78900" cy="1143000"/>
          </a:xfrm>
        </p:spPr>
        <p:txBody>
          <a:bodyPr>
            <a:noAutofit/>
          </a:bodyPr>
          <a:lstStyle/>
          <a:p>
            <a:pPr fontAlgn="auto">
              <a:spcAft>
                <a:spcPts val="0"/>
              </a:spcAft>
              <a:defRPr/>
            </a:pPr>
            <a:r>
              <a:rPr lang="en-US" b="1" dirty="0">
                <a:ea typeface="ＭＳ Ｐゴシック" charset="0"/>
                <a:cs typeface="ＭＳ Ｐゴシック" charset="0"/>
              </a:rPr>
              <a:t>Requirements </a:t>
            </a:r>
            <a:r>
              <a:rPr lang="en-US" b="1" dirty="0" smtClean="0">
                <a:ea typeface="ＭＳ Ｐゴシック" charset="0"/>
                <a:cs typeface="ＭＳ Ｐゴシック" charset="0"/>
              </a:rPr>
              <a:t>for </a:t>
            </a:r>
            <a:r>
              <a:rPr lang="en-US" b="1" dirty="0">
                <a:ea typeface="ＭＳ Ｐゴシック" charset="0"/>
                <a:cs typeface="ＭＳ Ｐゴシック" charset="0"/>
              </a:rPr>
              <a:t>Export Marketing</a:t>
            </a:r>
            <a:endParaRPr lang="en-US" b="1" dirty="0"/>
          </a:p>
        </p:txBody>
      </p:sp>
      <p:sp>
        <p:nvSpPr>
          <p:cNvPr id="3" name="Content Placeholder 2"/>
          <p:cNvSpPr>
            <a:spLocks noGrp="1"/>
          </p:cNvSpPr>
          <p:nvPr>
            <p:ph sz="half" idx="1"/>
          </p:nvPr>
        </p:nvSpPr>
        <p:spPr>
          <a:xfrm>
            <a:off x="457200" y="20574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An understanding of the target market environment</a:t>
            </a:r>
          </a:p>
          <a:p>
            <a:pPr fontAlgn="auto">
              <a:spcAft>
                <a:spcPts val="0"/>
              </a:spcAft>
              <a:buFont typeface="Arial"/>
              <a:buChar char="•"/>
              <a:defRPr/>
            </a:pPr>
            <a:r>
              <a:rPr lang="en-US" sz="3200" dirty="0">
                <a:ea typeface="ＭＳ Ｐゴシック" charset="0"/>
                <a:cs typeface="ＭＳ Ｐゴシック" charset="0"/>
              </a:rPr>
              <a:t>The use of market research and identification of market potential</a:t>
            </a:r>
          </a:p>
          <a:p>
            <a:pPr fontAlgn="auto">
              <a:spcAft>
                <a:spcPts val="0"/>
              </a:spcAft>
              <a:buFont typeface="Arial"/>
              <a:buChar char="•"/>
              <a:defRPr/>
            </a:pPr>
            <a:r>
              <a:rPr lang="en-US" sz="3200" dirty="0">
                <a:ea typeface="ＭＳ Ｐゴシック" charset="0"/>
                <a:cs typeface="ＭＳ Ｐゴシック" charset="0"/>
              </a:rPr>
              <a:t>Decisions concerning product design, pricing, distribution and channels, advertising, and communications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a:latin typeface="+mn-lt"/>
                <a:ea typeface="ＭＳ Ｐゴシック" charset="0"/>
                <a:cs typeface="ＭＳ Ｐゴシック" charset="0"/>
              </a:rPr>
              <a:t>Organizational </a:t>
            </a:r>
            <a:r>
              <a:rPr lang="en-US" dirty="0" smtClean="0">
                <a:latin typeface="+mn-lt"/>
                <a:ea typeface="ＭＳ Ｐゴシック" charset="0"/>
                <a:cs typeface="ＭＳ Ｐゴシック" charset="0"/>
              </a:rPr>
              <a:t>Export </a:t>
            </a:r>
            <a:r>
              <a:rPr lang="en-US" dirty="0">
                <a:latin typeface="+mn-lt"/>
                <a:ea typeface="ＭＳ Ｐゴシック" charset="0"/>
                <a:cs typeface="ＭＳ Ｐゴシック" charset="0"/>
              </a:rPr>
              <a:t>Activities</a:t>
            </a:r>
            <a:endParaRPr lang="en-US" dirty="0">
              <a:latin typeface="+mn-lt"/>
            </a:endParaRPr>
          </a:p>
        </p:txBody>
      </p:sp>
      <p:sp>
        <p:nvSpPr>
          <p:cNvPr id="24578" name="Content Placeholder 3"/>
          <p:cNvSpPr>
            <a:spLocks noGrp="1"/>
          </p:cNvSpPr>
          <p:nvPr>
            <p:ph sz="half" idx="1"/>
          </p:nvPr>
        </p:nvSpPr>
        <p:spPr>
          <a:xfrm>
            <a:off x="457200" y="1600200"/>
            <a:ext cx="8229600" cy="4525963"/>
          </a:xfrm>
        </p:spPr>
        <p:txBody>
          <a:bodyPr/>
          <a:lstStyle/>
          <a:p>
            <a:pPr marL="514350" indent="-514350">
              <a:lnSpc>
                <a:spcPct val="90000"/>
              </a:lnSpc>
              <a:buFont typeface="Calibri" pitchFamily="34" charset="0"/>
              <a:buAutoNum type="arabicPeriod"/>
            </a:pPr>
            <a:r>
              <a:rPr lang="en-US" sz="3100" smtClean="0">
                <a:ea typeface="ＭＳ Ｐゴシック" pitchFamily="34" charset="-128"/>
              </a:rPr>
              <a:t>The firm is unwilling to export; it will not even fill an unsolicited export order.</a:t>
            </a:r>
          </a:p>
          <a:p>
            <a:pPr marL="514350" indent="-514350">
              <a:lnSpc>
                <a:spcPct val="90000"/>
              </a:lnSpc>
              <a:buFont typeface="Calibri" pitchFamily="34" charset="0"/>
              <a:buAutoNum type="arabicPeriod"/>
            </a:pPr>
            <a:r>
              <a:rPr lang="en-US" sz="3100" smtClean="0">
                <a:ea typeface="ＭＳ Ｐゴシック" pitchFamily="34" charset="-128"/>
              </a:rPr>
              <a:t>The firm fills unsolicited export orders but does not pursue unsolicited orders. Such a firm is an export seller.</a:t>
            </a:r>
          </a:p>
          <a:p>
            <a:pPr marL="514350" indent="-514350">
              <a:lnSpc>
                <a:spcPct val="90000"/>
              </a:lnSpc>
              <a:buFont typeface="Calibri" pitchFamily="34" charset="0"/>
              <a:buAutoNum type="arabicPeriod"/>
            </a:pPr>
            <a:r>
              <a:rPr lang="en-US" sz="3100" smtClean="0">
                <a:ea typeface="ＭＳ Ｐゴシック" pitchFamily="34" charset="-128"/>
              </a:rPr>
              <a:t>The firm explores the feasibility of exporting (this stage may bypass Stage 2).</a:t>
            </a:r>
          </a:p>
          <a:p>
            <a:pPr marL="514350" indent="-514350">
              <a:lnSpc>
                <a:spcPct val="90000"/>
              </a:lnSpc>
              <a:buFont typeface="Calibri" pitchFamily="34" charset="0"/>
              <a:buAutoNum type="arabicPeriod"/>
            </a:pPr>
            <a:r>
              <a:rPr lang="en-US" sz="3100" smtClean="0">
                <a:ea typeface="ＭＳ Ｐゴシック" pitchFamily="34" charset="-128"/>
              </a:rPr>
              <a:t>The firm exports to one or more markets on a trial basis.</a:t>
            </a:r>
          </a:p>
          <a:p>
            <a:pPr marL="514350" indent="-514350">
              <a:buFont typeface="Calibri" pitchFamily="34" charset="0"/>
              <a:buAutoNum type="arabicPeriod"/>
            </a:pPr>
            <a:endParaRPr lang="en-US" smtClean="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609600"/>
            <a:ext cx="8470900" cy="1143000"/>
          </a:xfrm>
        </p:spPr>
        <p:txBody>
          <a:bodyPr>
            <a:noAutofit/>
          </a:bodyPr>
          <a:lstStyle/>
          <a:p>
            <a:pPr algn="ctr" fontAlgn="auto">
              <a:spcAft>
                <a:spcPts val="0"/>
              </a:spcAft>
              <a:defRPr/>
            </a:pPr>
            <a:r>
              <a:rPr lang="en-US" b="1" dirty="0" smtClean="0">
                <a:latin typeface="+mn-lt"/>
                <a:ea typeface="ＭＳ Ｐゴシック" charset="0"/>
                <a:cs typeface="ＭＳ Ｐゴシック" charset="0"/>
              </a:rPr>
              <a:t>Organizational </a:t>
            </a:r>
            <a:r>
              <a:rPr lang="en-US" b="1" dirty="0">
                <a:latin typeface="+mn-lt"/>
                <a:ea typeface="ＭＳ Ｐゴシック" charset="0"/>
                <a:cs typeface="ＭＳ Ｐゴシック" charset="0"/>
              </a:rPr>
              <a:t>Export </a:t>
            </a:r>
            <a:r>
              <a:rPr lang="en-US" b="1" dirty="0" smtClean="0">
                <a:latin typeface="+mn-lt"/>
                <a:ea typeface="ＭＳ Ｐゴシック" charset="0"/>
                <a:cs typeface="ＭＳ Ｐゴシック" charset="0"/>
              </a:rPr>
              <a:t>Activities </a:t>
            </a:r>
            <a:r>
              <a:rPr lang="en-US" sz="2400" b="1" dirty="0" smtClean="0">
                <a:latin typeface="+mn-lt"/>
                <a:ea typeface="ＭＳ Ｐゴシック" charset="0"/>
                <a:cs typeface="ＭＳ Ｐゴシック" charset="0"/>
              </a:rPr>
              <a:t>(Cont.)</a:t>
            </a:r>
            <a:endParaRPr lang="en-US" sz="2400" b="1" dirty="0">
              <a:latin typeface="+mn-lt"/>
            </a:endParaRPr>
          </a:p>
        </p:txBody>
      </p:sp>
      <p:sp>
        <p:nvSpPr>
          <p:cNvPr id="4" name="Content Placeholder 3"/>
          <p:cNvSpPr>
            <a:spLocks noGrp="1"/>
          </p:cNvSpPr>
          <p:nvPr>
            <p:ph idx="1"/>
          </p:nvPr>
        </p:nvSpPr>
        <p:spPr/>
        <p:txBody>
          <a:bodyPr/>
          <a:lstStyle/>
          <a:p>
            <a:pPr marL="514350" indent="-514350">
              <a:buAutoNum type="arabicPeriod" startAt="5"/>
            </a:pPr>
            <a:r>
              <a:rPr lang="en-US" dirty="0" smtClean="0"/>
              <a:t>The firm is an experienced exporter to one or more markets.</a:t>
            </a:r>
          </a:p>
          <a:p>
            <a:pPr marL="514350" indent="-514350">
              <a:buAutoNum type="arabicPeriod" startAt="5"/>
            </a:pPr>
            <a:r>
              <a:rPr lang="en-US" dirty="0" smtClean="0"/>
              <a:t>The firm pursues country- or region-focused marketing based on certain criteria</a:t>
            </a:r>
          </a:p>
          <a:p>
            <a:pPr marL="514350" indent="-514350">
              <a:buAutoNum type="arabicPeriod" startAt="5"/>
            </a:pPr>
            <a:r>
              <a:rPr lang="en-US" dirty="0" smtClean="0"/>
              <a:t>The firm evaluates global market potential for the “best” target markets.  </a:t>
            </a:r>
            <a:endParaRPr lang="en-US" dirty="0"/>
          </a:p>
        </p:txBody>
      </p:sp>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609600"/>
            <a:ext cx="7747000" cy="1143000"/>
          </a:xfrm>
        </p:spPr>
        <p:txBody>
          <a:bodyPr/>
          <a:lstStyle/>
          <a:p>
            <a:pPr fontAlgn="auto">
              <a:spcAft>
                <a:spcPts val="0"/>
              </a:spcAft>
              <a:defRPr/>
            </a:pPr>
            <a:r>
              <a:rPr lang="en-US" dirty="0">
                <a:latin typeface="+mn-lt"/>
                <a:ea typeface="ＭＳ Ｐゴシック" charset="0"/>
                <a:cs typeface="ＭＳ Ｐゴシック" charset="0"/>
              </a:rPr>
              <a:t>Potential Export Problems</a:t>
            </a:r>
            <a:endParaRPr lang="en-US" dirty="0">
              <a:latin typeface="+mn-lt"/>
            </a:endParaRPr>
          </a:p>
        </p:txBody>
      </p:sp>
      <p:pic>
        <p:nvPicPr>
          <p:cNvPr id="3" name="Picture 2"/>
          <p:cNvPicPr>
            <a:picLocks noChangeAspect="1" noChangeArrowheads="1"/>
          </p:cNvPicPr>
          <p:nvPr/>
        </p:nvPicPr>
        <p:blipFill>
          <a:blip r:embed="rId2"/>
          <a:srcRect/>
          <a:stretch>
            <a:fillRect/>
          </a:stretch>
        </p:blipFill>
        <p:spPr bwMode="auto">
          <a:xfrm>
            <a:off x="1739901" y="1609784"/>
            <a:ext cx="5956300" cy="5031216"/>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smtClean="0">
                <a:latin typeface="+mn-lt"/>
              </a:rPr>
              <a:t>Top 10 Clothing Exporters</a:t>
            </a:r>
            <a:br>
              <a:rPr lang="en-US" dirty="0" smtClean="0">
                <a:latin typeface="+mn-lt"/>
              </a:rPr>
            </a:br>
            <a:r>
              <a:rPr lang="en-US" dirty="0" smtClean="0">
                <a:latin typeface="+mn-lt"/>
              </a:rPr>
              <a:t>2011 ($ billions)</a:t>
            </a:r>
            <a:endParaRPr lang="en-US" dirty="0">
              <a:latin typeface="+mn-lt"/>
            </a:endParaRPr>
          </a:p>
        </p:txBody>
      </p:sp>
      <p:pic>
        <p:nvPicPr>
          <p:cNvPr id="2053" name="Picture 5"/>
          <p:cNvPicPr>
            <a:picLocks noChangeAspect="1" noChangeArrowheads="1"/>
          </p:cNvPicPr>
          <p:nvPr/>
        </p:nvPicPr>
        <p:blipFill>
          <a:blip r:embed="rId3"/>
          <a:srcRect/>
          <a:stretch>
            <a:fillRect/>
          </a:stretch>
        </p:blipFill>
        <p:spPr bwMode="auto">
          <a:xfrm>
            <a:off x="457200" y="1752601"/>
            <a:ext cx="7525045" cy="48768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8-</a:t>
            </a:r>
            <a:fld id="{BA1B1854-2A96-441B-8E94-8B895DE28521}"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1143000"/>
          </a:xfrm>
        </p:spPr>
        <p:txBody>
          <a:bodyPr>
            <a:noAutofit/>
          </a:bodyPr>
          <a:lstStyle/>
          <a:p>
            <a:pPr fontAlgn="auto">
              <a:spcAft>
                <a:spcPts val="0"/>
              </a:spcAft>
              <a:defRPr/>
            </a:pPr>
            <a:r>
              <a:rPr lang="en-US" dirty="0">
                <a:latin typeface="+mn-lt"/>
                <a:ea typeface="ＭＳ Ｐゴシック" charset="0"/>
                <a:cs typeface="ＭＳ Ｐゴシック" charset="0"/>
              </a:rPr>
              <a:t>National Policies Governing </a:t>
            </a:r>
            <a:r>
              <a:rPr lang="en-US" dirty="0" smtClean="0">
                <a:latin typeface="+mn-lt"/>
                <a:ea typeface="ＭＳ Ｐゴシック" charset="0"/>
                <a:cs typeface="ＭＳ Ｐゴシック" charset="0"/>
              </a:rPr>
              <a:t/>
            </a:r>
            <a:br>
              <a:rPr lang="en-US" dirty="0" smtClean="0">
                <a:latin typeface="+mn-lt"/>
                <a:ea typeface="ＭＳ Ｐゴシック" charset="0"/>
                <a:cs typeface="ＭＳ Ｐゴシック" charset="0"/>
              </a:rPr>
            </a:br>
            <a:r>
              <a:rPr lang="en-US" dirty="0" smtClean="0">
                <a:latin typeface="+mn-lt"/>
                <a:ea typeface="ＭＳ Ｐゴシック" charset="0"/>
                <a:cs typeface="ＭＳ Ｐゴシック" charset="0"/>
              </a:rPr>
              <a:t>Exports </a:t>
            </a:r>
            <a:r>
              <a:rPr lang="en-US" dirty="0">
                <a:latin typeface="+mn-lt"/>
                <a:ea typeface="ＭＳ Ｐゴシック" charset="0"/>
                <a:cs typeface="ＭＳ Ｐゴシック" charset="0"/>
              </a:rPr>
              <a:t>and Imports</a:t>
            </a:r>
            <a:endParaRPr lang="en-US" dirty="0">
              <a:latin typeface="+mn-lt"/>
            </a:endParaRPr>
          </a:p>
        </p:txBody>
      </p:sp>
      <p:sp>
        <p:nvSpPr>
          <p:cNvPr id="3" name="Content Placeholder 2"/>
          <p:cNvSpPr>
            <a:spLocks noGrp="1"/>
          </p:cNvSpPr>
          <p:nvPr>
            <p:ph sz="half" idx="1"/>
          </p:nvPr>
        </p:nvSpPr>
        <p:spPr>
          <a:xfrm>
            <a:off x="457200" y="1919408"/>
            <a:ext cx="4038600" cy="4994275"/>
          </a:xfrm>
        </p:spPr>
        <p:txBody>
          <a:bodyPr rtlCol="0">
            <a:normAutofit/>
          </a:bodyPr>
          <a:lstStyle/>
          <a:p>
            <a:pPr fontAlgn="auto">
              <a:spcAft>
                <a:spcPts val="0"/>
              </a:spcAft>
              <a:buFont typeface="Arial"/>
              <a:buChar char="•"/>
              <a:defRPr/>
            </a:pPr>
            <a:r>
              <a:rPr lang="en-US" sz="3000" dirty="0">
                <a:ea typeface="ＭＳ Ｐゴシック" charset="0"/>
                <a:cs typeface="ＭＳ Ｐゴシック" charset="0"/>
              </a:rPr>
              <a:t>Most nations encourage exports and restrict imports</a:t>
            </a:r>
          </a:p>
          <a:p>
            <a:pPr fontAlgn="auto">
              <a:spcAft>
                <a:spcPts val="0"/>
              </a:spcAft>
              <a:buFont typeface="Arial"/>
              <a:buChar char="•"/>
              <a:defRPr/>
            </a:pPr>
            <a:r>
              <a:rPr lang="en-US" sz="3000" dirty="0" smtClean="0">
                <a:ea typeface="ＭＳ Ｐゴシック" charset="0"/>
                <a:cs typeface="ＭＳ Ｐゴシック" charset="0"/>
              </a:rPr>
              <a:t>In 2014, </a:t>
            </a:r>
            <a:r>
              <a:rPr lang="en-US" sz="3000" dirty="0">
                <a:ea typeface="ＭＳ Ｐゴシック" charset="0"/>
                <a:cs typeface="ＭＳ Ｐゴシック" charset="0"/>
              </a:rPr>
              <a:t>the total was $</a:t>
            </a:r>
            <a:r>
              <a:rPr lang="en-US" sz="3000" dirty="0" smtClean="0">
                <a:ea typeface="ＭＳ Ｐゴシック" charset="0"/>
                <a:cs typeface="ＭＳ Ｐゴシック" charset="0"/>
              </a:rPr>
              <a:t>2.8 trillion</a:t>
            </a:r>
          </a:p>
          <a:p>
            <a:pPr fontAlgn="auto">
              <a:spcAft>
                <a:spcPts val="0"/>
              </a:spcAft>
              <a:buFont typeface="Arial"/>
              <a:buChar char="•"/>
              <a:defRPr/>
            </a:pPr>
            <a:r>
              <a:rPr lang="en-US" sz="3000" dirty="0" smtClean="0">
                <a:ea typeface="ＭＳ Ｐゴシック" charset="0"/>
                <a:cs typeface="ＭＳ Ｐゴシック" charset="0"/>
              </a:rPr>
              <a:t>European Union trade, domestic and foreign, is $3 trillion +</a:t>
            </a:r>
            <a:endParaRPr lang="en-US" sz="3000" dirty="0">
              <a:ea typeface="ＭＳ Ｐゴシック" charset="0"/>
              <a:cs typeface="ＭＳ Ｐゴシック" charset="0"/>
            </a:endParaRP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ea typeface="ＭＳ Ｐゴシック" pitchFamily="34" charset="-128"/>
              </a:rPr>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8-</a:t>
            </a:r>
            <a:fld id="{BA1B1854-2A96-441B-8E94-8B895DE28521}"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20146" y="2120900"/>
            <a:ext cx="3866654" cy="2600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4820146" y="4864100"/>
            <a:ext cx="4107954" cy="1015663"/>
          </a:xfrm>
          <a:prstGeom prst="rect">
            <a:avLst/>
          </a:prstGeom>
          <a:noFill/>
          <a:ln w="3175">
            <a:solidFill>
              <a:schemeClr val="tx1"/>
            </a:solidFill>
          </a:ln>
        </p:spPr>
        <p:txBody>
          <a:bodyPr wrap="square" rtlCol="0">
            <a:spAutoFit/>
          </a:bodyPr>
          <a:lstStyle/>
          <a:p>
            <a:r>
              <a:rPr lang="en-US" sz="2000" dirty="0" smtClean="0">
                <a:latin typeface="+mn-lt"/>
              </a:rPr>
              <a:t>US based Zippo Manufacturing Co., was awarded the President’s “E” Star Award for export expansion in 2012.</a:t>
            </a:r>
            <a:endParaRPr lang="en-US" sz="20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2306</TotalTime>
  <Words>5891</Words>
  <Application>Microsoft Office PowerPoint</Application>
  <PresentationFormat>On-screen Show (4:3)</PresentationFormat>
  <Paragraphs>375</Paragraphs>
  <Slides>34</Slides>
  <Notes>29</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K&amp; G 9e Title Theme</vt:lpstr>
      <vt:lpstr>K&amp;G 9e workaround</vt:lpstr>
      <vt:lpstr>Custom Design</vt:lpstr>
      <vt:lpstr>Slide 1</vt:lpstr>
      <vt:lpstr>Learning Objectives</vt:lpstr>
      <vt:lpstr> Export Selling vs. Export Marketing </vt:lpstr>
      <vt:lpstr>Requirements for Export Marketing</vt:lpstr>
      <vt:lpstr>Organizational Export Activities</vt:lpstr>
      <vt:lpstr>Organizational Export Activities (Cont.)</vt:lpstr>
      <vt:lpstr>Potential Export Problems</vt:lpstr>
      <vt:lpstr>Top 10 Clothing Exporters 2011 ($ billions)</vt:lpstr>
      <vt:lpstr>National Policies Governing  Exports and Imports</vt:lpstr>
      <vt:lpstr>Government Programs that  Support Exports</vt:lpstr>
      <vt:lpstr>Government Programs that  Support Exports</vt:lpstr>
      <vt:lpstr>Governmental Actions to Discourage Imports and Block Market Access</vt:lpstr>
      <vt:lpstr>Examples of Trade Barriers</vt:lpstr>
      <vt:lpstr>Harmonized Tariff System</vt:lpstr>
      <vt:lpstr>Tariff Systems</vt:lpstr>
      <vt:lpstr>Sample Rates of Duty for U.S. Imports</vt:lpstr>
      <vt:lpstr>Preferential Tariff</vt:lpstr>
      <vt:lpstr>Customs Duties</vt:lpstr>
      <vt:lpstr>Other Duties and Import Charges</vt:lpstr>
      <vt:lpstr>Key Export Participants</vt:lpstr>
      <vt:lpstr>Organizing for Exporting in the Manufacturer’s Country</vt:lpstr>
      <vt:lpstr>Organizing for Exporting  in the Market Country</vt:lpstr>
      <vt:lpstr>Trade Financing and  Methods of Payment</vt:lpstr>
      <vt:lpstr>Documentary Credit-Letter of Credit</vt:lpstr>
      <vt:lpstr>Documentary Credit (Con’t)</vt:lpstr>
      <vt:lpstr>Methods of Payment</vt:lpstr>
      <vt:lpstr>Methods of Payment</vt:lpstr>
      <vt:lpstr>Customs Trade Partnership  Against Terrorism</vt:lpstr>
      <vt:lpstr>Duty Drawback</vt:lpstr>
      <vt:lpstr>Sourcing</vt:lpstr>
      <vt:lpstr>Factors that Affect Sourcing</vt:lpstr>
      <vt:lpstr>Other Export/Import Issues</vt:lpstr>
      <vt:lpstr>Other Export/Import Issues</vt:lpstr>
      <vt:lpstr>Other Export/Import Issues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Binod</cp:lastModifiedBy>
  <cp:revision>58</cp:revision>
  <dcterms:created xsi:type="dcterms:W3CDTF">2012-01-25T15:29:12Z</dcterms:created>
  <dcterms:modified xsi:type="dcterms:W3CDTF">2016-04-06T12:53:07Z</dcterms:modified>
</cp:coreProperties>
</file>