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8" r:id="rId1"/>
    <p:sldMasterId id="2147483793" r:id="rId2"/>
  </p:sldMasterIdLst>
  <p:notesMasterIdLst>
    <p:notesMasterId r:id="rId36"/>
  </p:notesMasterIdLst>
  <p:sldIdLst>
    <p:sldId id="256" r:id="rId3"/>
    <p:sldId id="258" r:id="rId4"/>
    <p:sldId id="259" r:id="rId5"/>
    <p:sldId id="257" r:id="rId6"/>
    <p:sldId id="260" r:id="rId7"/>
    <p:sldId id="261" r:id="rId8"/>
    <p:sldId id="262" r:id="rId9"/>
    <p:sldId id="263" r:id="rId10"/>
    <p:sldId id="264" r:id="rId11"/>
    <p:sldId id="266" r:id="rId12"/>
    <p:sldId id="267" r:id="rId13"/>
    <p:sldId id="268" r:id="rId14"/>
    <p:sldId id="270" r:id="rId15"/>
    <p:sldId id="269" r:id="rId16"/>
    <p:sldId id="271" r:id="rId17"/>
    <p:sldId id="273" r:id="rId18"/>
    <p:sldId id="290" r:id="rId19"/>
    <p:sldId id="291" r:id="rId20"/>
    <p:sldId id="274" r:id="rId21"/>
    <p:sldId id="276" r:id="rId22"/>
    <p:sldId id="277" r:id="rId23"/>
    <p:sldId id="278" r:id="rId24"/>
    <p:sldId id="292" r:id="rId25"/>
    <p:sldId id="279" r:id="rId26"/>
    <p:sldId id="280" r:id="rId27"/>
    <p:sldId id="281" r:id="rId28"/>
    <p:sldId id="282" r:id="rId29"/>
    <p:sldId id="288" r:id="rId30"/>
    <p:sldId id="289" r:id="rId31"/>
    <p:sldId id="283" r:id="rId32"/>
    <p:sldId id="284" r:id="rId33"/>
    <p:sldId id="285" r:id="rId34"/>
    <p:sldId id="286"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28"/>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609" autoAdjust="0"/>
  </p:normalViewPr>
  <p:slideViewPr>
    <p:cSldViewPr snapToGrid="0" snapToObjects="1">
      <p:cViewPr varScale="1">
        <p:scale>
          <a:sx n="74" d="100"/>
          <a:sy n="74" d="100"/>
        </p:scale>
        <p:origin x="-1266" y="-96"/>
      </p:cViewPr>
      <p:guideLst>
        <p:guide orient="horz" pos="2160"/>
        <p:guide pos="2880"/>
      </p:guideLst>
    </p:cSldViewPr>
  </p:slideViewPr>
  <p:outlineViewPr>
    <p:cViewPr>
      <p:scale>
        <a:sx n="33" d="100"/>
        <a:sy n="33" d="100"/>
      </p:scale>
      <p:origin x="0" y="1632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2BC0284-9F8D-4862-B9BD-5FBB85139D2A}" type="datetimeFigureOut">
              <a:rPr lang="en-US"/>
              <a:pPr>
                <a:defRPr/>
              </a:pPr>
              <a:t>4/6/2016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F103E3C-D5B6-4B40-AE14-D248E1D50681}" type="slidenum">
              <a:rPr lang="en-US"/>
              <a:pPr>
                <a:defRPr/>
              </a:pPr>
              <a:t>‹#›</a:t>
            </a:fld>
            <a:endParaRPr lang="en-US" dirty="0"/>
          </a:p>
        </p:txBody>
      </p:sp>
    </p:spTree>
    <p:extLst>
      <p:ext uri="{BB962C8B-B14F-4D97-AF65-F5344CB8AC3E}">
        <p14:creationId xmlns="" xmlns:p14="http://schemas.microsoft.com/office/powerpoint/2010/main" val="14086794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103E3C-D5B6-4B40-AE14-D248E1D50681}" type="slidenum">
              <a:rPr lang="en-US" smtClean="0"/>
              <a:pPr>
                <a:defRPr/>
              </a:pPr>
              <a:t>1</a:t>
            </a:fld>
            <a:endParaRPr lang="en-US" dirty="0"/>
          </a:p>
        </p:txBody>
      </p:sp>
    </p:spTree>
    <p:extLst>
      <p:ext uri="{BB962C8B-B14F-4D97-AF65-F5344CB8AC3E}">
        <p14:creationId xmlns="" xmlns:p14="http://schemas.microsoft.com/office/powerpoint/2010/main" val="4189107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A joint venture with a local partner represents a more extensive form of participation in foreign markets than either exporting or licensing. Strictly speaking, a </a:t>
            </a:r>
            <a:r>
              <a:rPr lang="en-IN" sz="1200" b="1" kern="1200" dirty="0" smtClean="0">
                <a:solidFill>
                  <a:schemeClr val="tx1"/>
                </a:solidFill>
                <a:latin typeface="+mn-lt"/>
                <a:ea typeface="+mn-ea"/>
                <a:cs typeface="+mn-cs"/>
              </a:rPr>
              <a:t>joint venture</a:t>
            </a:r>
            <a:r>
              <a:rPr lang="en-IN" sz="1200" kern="1200" dirty="0" smtClean="0">
                <a:solidFill>
                  <a:schemeClr val="tx1"/>
                </a:solidFill>
                <a:latin typeface="+mn-lt"/>
                <a:ea typeface="+mn-ea"/>
                <a:cs typeface="+mn-cs"/>
              </a:rPr>
              <a:t> is an entry strategy for a single target country in which the partners share ownership of a newly created business entity.</a:t>
            </a:r>
            <a:endParaRPr lang="en-US" dirty="0"/>
          </a:p>
        </p:txBody>
      </p:sp>
      <p:sp>
        <p:nvSpPr>
          <p:cNvPr id="4" name="Slide Number Placeholder 3"/>
          <p:cNvSpPr>
            <a:spLocks noGrp="1"/>
          </p:cNvSpPr>
          <p:nvPr>
            <p:ph type="sldNum" sz="quarter" idx="10"/>
          </p:nvPr>
        </p:nvSpPr>
        <p:spPr/>
        <p:txBody>
          <a:bodyPr/>
          <a:lstStyle/>
          <a:p>
            <a:pPr>
              <a:defRPr/>
            </a:pPr>
            <a:fld id="{DF103E3C-D5B6-4B40-AE14-D248E1D50681}" type="slidenum">
              <a:rPr lang="en-US" smtClean="0"/>
              <a:pPr>
                <a:defRPr/>
              </a:pPr>
              <a:t>11</a:t>
            </a:fld>
            <a:endParaRPr lang="en-US" dirty="0"/>
          </a:p>
        </p:txBody>
      </p:sp>
    </p:spTree>
    <p:extLst>
      <p:ext uri="{BB962C8B-B14F-4D97-AF65-F5344CB8AC3E}">
        <p14:creationId xmlns="" xmlns:p14="http://schemas.microsoft.com/office/powerpoint/2010/main" val="52100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Joint venture investment is growing rapidly. China is a case in point; for many companies, the price of market entry is the willingness to pursue a joint venture with a local partner. Procter &amp; Gamble has several joint ventures in China. China Great Wall Computer Group is a joint-venture factory in which IBM is the majority partner with a 51 percent stake.</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cs typeface="Times New Roman" pitchFamily="18" charset="0"/>
              </a:rPr>
              <a:t>As one global marketing expert warns, "In an alliance you have to learn skills of the partner, rather than just see it as a way to get a product to sell while avoiding a big investment." Yet, compared with U.S. and European firms, Japanese and Korean firms seem to excel in their ability to leverage new knowledge that comes out of a joint venture. For example, Toyota learned many new things from its partnership with GM—about U.S. supply and transportation and managing American workers—that have been subsequently applied at its Camry plant in Kentucky. However, some American managers involved in the venture complained that the manufacturing expertise they gained was not applied broadly throughout GM. To the extent that this complaint has validity, GM has missed opportunities to leverage new learning. Still, many companies have achieved great successes in joint ventures. </a:t>
            </a:r>
          </a:p>
          <a:p>
            <a:pPr>
              <a:spcBef>
                <a:spcPct val="0"/>
              </a:spcBef>
            </a:pPr>
            <a:endParaRPr lang="en-US" dirty="0" smtClean="0">
              <a:ea typeface="ＭＳ Ｐゴシック" pitchFamily="34" charset="-128"/>
            </a:endParaRP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F20086-0C19-4766-99D6-5C55955A0C7C}" type="slidenum">
              <a:rPr lang="en-US">
                <a:cs typeface="Arial" charset="0"/>
              </a:rPr>
              <a:pPr fontAlgn="base">
                <a:spcBef>
                  <a:spcPct val="0"/>
                </a:spcBef>
                <a:spcAft>
                  <a:spcPct val="0"/>
                </a:spcAft>
              </a:pPr>
              <a:t>12</a:t>
            </a:fld>
            <a:endParaRPr lang="en-US" dirty="0">
              <a:cs typeface="Arial" charset="0"/>
            </a:endParaRPr>
          </a:p>
        </p:txBody>
      </p:sp>
    </p:spTree>
    <p:extLst>
      <p:ext uri="{BB962C8B-B14F-4D97-AF65-F5344CB8AC3E}">
        <p14:creationId xmlns="" xmlns:p14="http://schemas.microsoft.com/office/powerpoint/2010/main" val="3914346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Large-scale direct expansion by means of establishing new facilities can be expensive and require a major commitment of managerial time and energy. However, political or other environmental factors sometimes dictate this approach. As an alternative to greenfield investment in new facilities, acquisition is an instantaneous—and sometimes, less expensive—approach to market entry or expansion. Although full ownership can yield the additional advantage of avoiding communication and conflict of interest problems that may arise with a joint venture or co-production partner, acquisitions still present the demanding and challenging task of integrating the acquired company into the worldwide organization and coordinating activities.</a:t>
            </a:r>
          </a:p>
          <a:p>
            <a:pPr>
              <a:spcBef>
                <a:spcPct val="0"/>
              </a:spcBef>
            </a:pPr>
            <a:r>
              <a:rPr lang="en-US" dirty="0" smtClean="0"/>
              <a:t> </a:t>
            </a:r>
          </a:p>
          <a:p>
            <a:r>
              <a:rPr lang="en-US" sz="1200" kern="1200" dirty="0" smtClean="0">
                <a:solidFill>
                  <a:schemeClr val="tx1"/>
                </a:solidFill>
                <a:latin typeface="+mn-lt"/>
                <a:ea typeface="+mn-ea"/>
                <a:cs typeface="+mn-cs"/>
              </a:rPr>
              <a:t>If government restrictions prevent 100 percent ownership by foreign companies, the investing company will have to settle for a majority or minority equity stake. In China, for example, the government usually restricts foreign ownership in joint ventures to a 51 percent majority stake. However, a minority equity stake may suit a company’s business interests. For example, Samsung was content to purchase a 40 percent stake in computer maker AST. As Samsung manager Michael Yang noted, “We thought 100 percent would be very risky, because any time you have a switch of ownership, that creates a lot of uncertainty among the employees.” </a:t>
            </a:r>
            <a:r>
              <a:rPr lang="en-IN" sz="1200" kern="1200" dirty="0" smtClean="0">
                <a:solidFill>
                  <a:schemeClr val="tx1"/>
                </a:solidFill>
                <a:latin typeface="+mn-lt"/>
                <a:ea typeface="+mn-ea"/>
                <a:cs typeface="+mn-cs"/>
              </a:rPr>
              <a:t>In other instances, the investing company may start with a minority stake and then increase its share.</a:t>
            </a:r>
            <a:endParaRPr lang="en-US" sz="1200" kern="1200" dirty="0" smtClean="0">
              <a:solidFill>
                <a:schemeClr val="tx1"/>
              </a:solidFill>
              <a:latin typeface="+mn-lt"/>
              <a:ea typeface="+mn-ea"/>
              <a:cs typeface="+mn-cs"/>
            </a:endParaRPr>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83549D-3CE1-4632-92B9-73D4DD32C639}" type="slidenum">
              <a:rPr lang="en-US">
                <a:cs typeface="Arial" charset="0"/>
              </a:rPr>
              <a:pPr fontAlgn="base">
                <a:spcBef>
                  <a:spcPct val="0"/>
                </a:spcBef>
                <a:spcAft>
                  <a:spcPct val="0"/>
                </a:spcAft>
              </a:pPr>
              <a:t>13</a:t>
            </a:fld>
            <a:endParaRPr lang="en-US" dirty="0">
              <a:cs typeface="Arial" charset="0"/>
            </a:endParaRPr>
          </a:p>
        </p:txBody>
      </p:sp>
    </p:spTree>
    <p:extLst>
      <p:ext uri="{BB962C8B-B14F-4D97-AF65-F5344CB8AC3E}">
        <p14:creationId xmlns="" xmlns:p14="http://schemas.microsoft.com/office/powerpoint/2010/main" val="2297141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 </a:t>
            </a:r>
            <a:r>
              <a:rPr lang="en-US" b="1" dirty="0" smtClean="0"/>
              <a:t>equity stake </a:t>
            </a:r>
            <a:r>
              <a:rPr lang="en-US" dirty="0" smtClean="0"/>
              <a:t>is simply an investment; if the investor owns fewer than 50 percent of the shares, it is a minority stake; ownership of more than half the shares makes it a majority. </a:t>
            </a:r>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BB2A07-DB25-4417-B3F3-42402399EA08}" type="slidenum">
              <a:rPr lang="en-US">
                <a:cs typeface="Arial" charset="0"/>
              </a:rPr>
              <a:pPr fontAlgn="base">
                <a:spcBef>
                  <a:spcPct val="0"/>
                </a:spcBef>
                <a:spcAft>
                  <a:spcPct val="0"/>
                </a:spcAft>
              </a:pPr>
              <a:t>15</a:t>
            </a:fld>
            <a:endParaRPr lang="en-US" dirty="0">
              <a:cs typeface="Arial" charset="0"/>
            </a:endParaRPr>
          </a:p>
        </p:txBody>
      </p:sp>
    </p:spTree>
    <p:extLst>
      <p:ext uri="{BB962C8B-B14F-4D97-AF65-F5344CB8AC3E}">
        <p14:creationId xmlns="" xmlns:p14="http://schemas.microsoft.com/office/powerpoint/2010/main" val="1285835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Several of the advantages of joint ventures also apply to ownership, including access to markets and avoidance of tariff and quota barriers. Like joint ventures, ownership also permits important technology experience transfers and provides a company with access to new manufacturing techniques. </a:t>
            </a:r>
            <a:endParaRPr lang="en-US" dirty="0"/>
          </a:p>
        </p:txBody>
      </p:sp>
      <p:sp>
        <p:nvSpPr>
          <p:cNvPr id="4" name="Slide Number Placeholder 3"/>
          <p:cNvSpPr>
            <a:spLocks noGrp="1"/>
          </p:cNvSpPr>
          <p:nvPr>
            <p:ph type="sldNum" sz="quarter" idx="10"/>
          </p:nvPr>
        </p:nvSpPr>
        <p:spPr/>
        <p:txBody>
          <a:bodyPr/>
          <a:lstStyle/>
          <a:p>
            <a:pPr>
              <a:defRPr/>
            </a:pPr>
            <a:fld id="{DF103E3C-D5B6-4B40-AE14-D248E1D50681}" type="slidenum">
              <a:rPr lang="en-US" smtClean="0"/>
              <a:pPr>
                <a:defRPr/>
              </a:pPr>
              <a:t>17</a:t>
            </a:fld>
            <a:endParaRPr lang="en-US" dirty="0"/>
          </a:p>
        </p:txBody>
      </p:sp>
    </p:spTree>
    <p:extLst>
      <p:ext uri="{BB962C8B-B14F-4D97-AF65-F5344CB8AC3E}">
        <p14:creationId xmlns="" xmlns:p14="http://schemas.microsoft.com/office/powerpoint/2010/main" val="396759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The overall design of a company’s global strategy may call for combinations of exporting–importing, licensing, joint ventures, and ownership among different operating units. Avon Products uses both acquisition and joint ventures to enter developing markets. A company’s strategy preference may change over time. For example, Borden Inc. ended licensing and joint venture arrangements for branded food products in Japan and set up its own production, distribution, and marketing capabilities for dairy products. Meanwhile, in nonfood products, Borden has maintained joint venture relationships with Japanese partners in flexible packaging and foundry materials.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F103E3C-D5B6-4B40-AE14-D248E1D50681}" type="slidenum">
              <a:rPr lang="en-US" smtClean="0"/>
              <a:pPr>
                <a:defRPr/>
              </a:pPr>
              <a:t>18</a:t>
            </a:fld>
            <a:endParaRPr lang="en-US" dirty="0"/>
          </a:p>
        </p:txBody>
      </p:sp>
    </p:spTree>
    <p:extLst>
      <p:ext uri="{BB962C8B-B14F-4D97-AF65-F5344CB8AC3E}">
        <p14:creationId xmlns="" xmlns:p14="http://schemas.microsoft.com/office/powerpoint/2010/main" val="3041715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Recent changes in the political, economic, sociocultural, and technological environments of the global firm have combined to change the relative importance of those strategies. Trade barriers have fallen, markets have globalized, consumer needs and wants have converged, product life cycles have shortened, and new communications, technologies, and trends have emerged. Although these developments provide unprecedented market opportunities, there are strong strategic implications for the global organization and new challenges for the global marketer. Such strategies will undoubtedly incorporate—or may even be structured around—a variety of collaborations. Once thought of only as joint ventures with the more dominant party reaping most of the benefits (or losses) of the partnership, cross-border alliances are taking on surprising new configurations and even more surprising players.</a:t>
            </a:r>
          </a:p>
          <a:p>
            <a:pPr>
              <a:spcBef>
                <a:spcPct val="0"/>
              </a:spcBef>
            </a:pPr>
            <a:endParaRPr lang="en-US" dirty="0" smtClean="0">
              <a:ea typeface="ＭＳ Ｐゴシック" pitchFamily="34" charset="-128"/>
            </a:endParaRP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D57354-EFEA-400B-83B3-8A916E466894}" type="slidenum">
              <a:rPr lang="en-US">
                <a:cs typeface="Arial" charset="0"/>
              </a:rPr>
              <a:pPr fontAlgn="base">
                <a:spcBef>
                  <a:spcPct val="0"/>
                </a:spcBef>
                <a:spcAft>
                  <a:spcPct val="0"/>
                </a:spcAft>
              </a:pPr>
              <a:t>19</a:t>
            </a:fld>
            <a:endParaRPr lang="en-US" dirty="0">
              <a:cs typeface="Arial" charset="0"/>
            </a:endParaRPr>
          </a:p>
        </p:txBody>
      </p:sp>
    </p:spTree>
    <p:extLst>
      <p:ext uri="{BB962C8B-B14F-4D97-AF65-F5344CB8AC3E}">
        <p14:creationId xmlns="" xmlns:p14="http://schemas.microsoft.com/office/powerpoint/2010/main" val="335325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terminology used to describe the new forms of cooperation strategies varies widely. The phrases </a:t>
            </a:r>
            <a:r>
              <a:rPr lang="en-US" b="1" dirty="0" smtClean="0"/>
              <a:t>collaborative agreements</a:t>
            </a:r>
            <a:r>
              <a:rPr lang="en-US" dirty="0" smtClean="0"/>
              <a:t>, </a:t>
            </a:r>
            <a:r>
              <a:rPr lang="en-US" b="1" dirty="0" smtClean="0"/>
              <a:t>strategic alliances</a:t>
            </a:r>
            <a:r>
              <a:rPr lang="en-US" dirty="0" smtClean="0"/>
              <a:t>, </a:t>
            </a:r>
            <a:r>
              <a:rPr lang="en-US" b="1" dirty="0" smtClean="0"/>
              <a:t>strategic international alliances</a:t>
            </a:r>
            <a:r>
              <a:rPr lang="en-US" dirty="0" smtClean="0"/>
              <a:t>, and </a:t>
            </a:r>
            <a:r>
              <a:rPr lang="en-US" b="1" dirty="0" smtClean="0"/>
              <a:t>global strategic partnerships (GSPs) </a:t>
            </a:r>
            <a:r>
              <a:rPr lang="en-US" dirty="0" smtClean="0"/>
              <a:t>are frequently used to refer to linkages between companies from different countries who jointly pursue a common goal. A broad spectrum of inter-firm agreements, including joint ventures, can be covered by this terminology. However, the strategic alliances discussed here exhibit three characteristics which are highlighted in this diagram and discussed on the next slide.</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88929-766B-4FB1-B0B7-47A9397B9B49}" type="slidenum">
              <a:rPr lang="en-US">
                <a:cs typeface="Arial" charset="0"/>
              </a:rPr>
              <a:pPr fontAlgn="base">
                <a:spcBef>
                  <a:spcPct val="0"/>
                </a:spcBef>
                <a:spcAft>
                  <a:spcPct val="0"/>
                </a:spcAft>
              </a:pPr>
              <a:t>20</a:t>
            </a:fld>
            <a:endParaRPr lang="en-US" dirty="0">
              <a:cs typeface="Arial" charset="0"/>
            </a:endParaRPr>
          </a:p>
        </p:txBody>
      </p:sp>
    </p:spTree>
    <p:extLst>
      <p:ext uri="{BB962C8B-B14F-4D97-AF65-F5344CB8AC3E}">
        <p14:creationId xmlns="" xmlns:p14="http://schemas.microsoft.com/office/powerpoint/2010/main" val="1220818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Companies forming GSPs must keep these factors in mind. Moreover, successful collaborators will be guided by the following four principles. First, despite the fact that partners are pursuing mutual goals in some areas, partners must remember that they are competitors in others. Second, harmony is not the most important measure of success; some conflict is to be expected. Third, all employees, engineers, and managers must understand where cooperation ends and competitive compromise begins. Finally, as noted earlier, learning from partners is critically important.</a:t>
            </a:r>
          </a:p>
          <a:p>
            <a:pPr>
              <a:spcBef>
                <a:spcPct val="0"/>
              </a:spcBef>
            </a:pPr>
            <a:endParaRPr lang="en-US" dirty="0" smtClean="0">
              <a:ea typeface="ＭＳ Ｐゴシック" pitchFamily="34" charset="-128"/>
            </a:endParaRPr>
          </a:p>
          <a:p>
            <a:r>
              <a:rPr lang="en-US" sz="1200" i="1" kern="1200" dirty="0" smtClean="0">
                <a:solidFill>
                  <a:schemeClr val="tx1"/>
                </a:solidFill>
                <a:latin typeface="+mn-lt"/>
                <a:ea typeface="+mn-ea"/>
                <a:cs typeface="+mn-cs"/>
              </a:rPr>
              <a:t>Two or more companies develop a joint long-term strategy aimed at achieving world leadership by pursuing cost leadership, differentiation, or a combination of the two.</a:t>
            </a:r>
            <a:r>
              <a:rPr lang="en-US" sz="1200" kern="1200" dirty="0" smtClean="0">
                <a:solidFill>
                  <a:schemeClr val="tx1"/>
                </a:solidFill>
                <a:latin typeface="+mn-lt"/>
                <a:ea typeface="+mn-ea"/>
                <a:cs typeface="+mn-cs"/>
              </a:rPr>
              <a:t> Samsung and Sony are jockeying with each other for leadership in the global television market. One key to profitability in the flat-panel TV market is being the cost leader in panel production. S-LCD is a $2 billion joint venture that produces 60,000 panels per month.</a:t>
            </a:r>
          </a:p>
          <a:p>
            <a:r>
              <a:rPr lang="en-US" sz="1200" b="1" u="none" strike="noStrike" kern="1200" dirty="0" smtClean="0">
                <a:solidFill>
                  <a:schemeClr val="tx1"/>
                </a:solidFill>
                <a:latin typeface="+mn-lt"/>
                <a:ea typeface="+mn-ea"/>
                <a:cs typeface="+mn-cs"/>
              </a:rPr>
              <a:t>2.	</a:t>
            </a:r>
            <a:r>
              <a:rPr lang="en-US" sz="1200" i="1" kern="1200" dirty="0" smtClean="0">
                <a:solidFill>
                  <a:schemeClr val="tx1"/>
                </a:solidFill>
                <a:latin typeface="+mn-lt"/>
                <a:ea typeface="+mn-ea"/>
                <a:cs typeface="+mn-cs"/>
              </a:rPr>
              <a:t>The relationship is reciprocal. Each partner possesses specific strengths that it shares with the other; learning must take place on both sides.</a:t>
            </a:r>
            <a:r>
              <a:rPr lang="en-US" sz="1200" kern="1200" dirty="0" smtClean="0">
                <a:solidFill>
                  <a:schemeClr val="tx1"/>
                </a:solidFill>
                <a:latin typeface="+mn-lt"/>
                <a:ea typeface="+mn-ea"/>
                <a:cs typeface="+mn-cs"/>
              </a:rPr>
              <a:t> Samsung is a leader in the manufacturing technologies used to create flat-panel TVs. Sony excels at parlaying advanced technology into world-class consumer products; its engineers specialize in optimizing TV picture quality. Jang </a:t>
            </a:r>
            <a:r>
              <a:rPr lang="en-US" sz="1200" kern="1200" dirty="0" err="1" smtClean="0">
                <a:solidFill>
                  <a:schemeClr val="tx1"/>
                </a:solidFill>
                <a:latin typeface="+mn-lt"/>
                <a:ea typeface="+mn-ea"/>
                <a:cs typeface="+mn-cs"/>
              </a:rPr>
              <a:t>Insik</a:t>
            </a:r>
            <a:r>
              <a:rPr lang="en-US" sz="1200" kern="1200" dirty="0" smtClean="0">
                <a:solidFill>
                  <a:schemeClr val="tx1"/>
                </a:solidFill>
                <a:latin typeface="+mn-lt"/>
                <a:ea typeface="+mn-ea"/>
                <a:cs typeface="+mn-cs"/>
              </a:rPr>
              <a:t>, Samsung’s chief executive, says, “If we learn from Sony, it will help us in advancing our technology.”</a:t>
            </a:r>
          </a:p>
          <a:p>
            <a:r>
              <a:rPr lang="en-US" sz="1200" b="1" u="none" strike="noStrike" kern="1200" dirty="0" smtClean="0">
                <a:solidFill>
                  <a:schemeClr val="tx1"/>
                </a:solidFill>
                <a:latin typeface="+mn-lt"/>
                <a:ea typeface="+mn-ea"/>
                <a:cs typeface="+mn-cs"/>
              </a:rPr>
              <a:t>3.	</a:t>
            </a:r>
            <a:r>
              <a:rPr lang="en-US" sz="1200" i="1" kern="1200" dirty="0" smtClean="0">
                <a:solidFill>
                  <a:schemeClr val="tx1"/>
                </a:solidFill>
                <a:latin typeface="+mn-lt"/>
                <a:ea typeface="+mn-ea"/>
                <a:cs typeface="+mn-cs"/>
              </a:rPr>
              <a:t>The partners’ vision and efforts are truly global, extending beyond home countries and the home regions to the rest of the world.</a:t>
            </a:r>
            <a:r>
              <a:rPr lang="en-US" sz="1200" kern="1200" dirty="0" smtClean="0">
                <a:solidFill>
                  <a:schemeClr val="tx1"/>
                </a:solidFill>
                <a:latin typeface="+mn-lt"/>
                <a:ea typeface="+mn-ea"/>
                <a:cs typeface="+mn-cs"/>
              </a:rPr>
              <a:t> Sony and Samsung are both global companies that market global brands throughout the world.</a:t>
            </a:r>
          </a:p>
          <a:p>
            <a:r>
              <a:rPr lang="en-US" sz="1200" b="1" u="none" strike="noStrike" kern="1200" dirty="0" smtClean="0">
                <a:solidFill>
                  <a:schemeClr val="tx1"/>
                </a:solidFill>
                <a:latin typeface="+mn-lt"/>
                <a:ea typeface="+mn-ea"/>
                <a:cs typeface="+mn-cs"/>
              </a:rPr>
              <a:t>4.	</a:t>
            </a:r>
            <a:r>
              <a:rPr lang="en-US" sz="1200" i="1" kern="1200" dirty="0" smtClean="0">
                <a:solidFill>
                  <a:schemeClr val="tx1"/>
                </a:solidFill>
                <a:latin typeface="+mn-lt"/>
                <a:ea typeface="+mn-ea"/>
                <a:cs typeface="+mn-cs"/>
              </a:rPr>
              <a:t>The relationship is organized along horizontal, not vertical, lines. Continual transfer of resources laterally between partners is required, with technology sharing and resource pooling representing norms.</a:t>
            </a:r>
            <a:r>
              <a:rPr lang="en-US" sz="1200" kern="1200" dirty="0" smtClean="0">
                <a:solidFill>
                  <a:schemeClr val="tx1"/>
                </a:solidFill>
                <a:latin typeface="+mn-lt"/>
                <a:ea typeface="+mn-ea"/>
                <a:cs typeface="+mn-cs"/>
              </a:rPr>
              <a:t> Jang and Sony’s Hiroshi Murayama speak by telephone on a daily basis; they also meet face-to-face each month to discuss panel making.</a:t>
            </a:r>
          </a:p>
          <a:p>
            <a:r>
              <a:rPr lang="en-US" sz="1200" b="1" u="none" strike="noStrike" kern="1200" dirty="0" smtClean="0">
                <a:solidFill>
                  <a:schemeClr val="tx1"/>
                </a:solidFill>
                <a:latin typeface="+mn-lt"/>
                <a:ea typeface="+mn-ea"/>
                <a:cs typeface="+mn-cs"/>
              </a:rPr>
              <a:t>5.	</a:t>
            </a:r>
            <a:r>
              <a:rPr lang="en-IN" sz="1200" i="1" kern="1200" dirty="0" smtClean="0">
                <a:solidFill>
                  <a:schemeClr val="tx1"/>
                </a:solidFill>
                <a:latin typeface="+mn-lt"/>
                <a:ea typeface="+mn-ea"/>
                <a:cs typeface="+mn-cs"/>
              </a:rPr>
              <a:t>When competing in markets excluded from the partnership, the participants retain their national and ideological identities</a:t>
            </a:r>
            <a:r>
              <a:rPr lang="en-IN" sz="1200" kern="1200" dirty="0" smtClean="0">
                <a:solidFill>
                  <a:schemeClr val="tx1"/>
                </a:solidFill>
                <a:latin typeface="+mn-lt"/>
                <a:ea typeface="+mn-ea"/>
                <a:cs typeface="+mn-cs"/>
              </a:rPr>
              <a:t>. Samsung markets a line of high-definition televisions that use digital light processing (DLP) technology. Sony does not produce DLP sets. When developing a DVD player and home </a:t>
            </a:r>
            <a:r>
              <a:rPr lang="en-IN" sz="1200" kern="1200" dirty="0" err="1" smtClean="0">
                <a:solidFill>
                  <a:schemeClr val="tx1"/>
                </a:solidFill>
                <a:latin typeface="+mn-lt"/>
                <a:ea typeface="+mn-ea"/>
                <a:cs typeface="+mn-cs"/>
              </a:rPr>
              <a:t>theater</a:t>
            </a:r>
            <a:r>
              <a:rPr lang="en-IN" sz="1200" kern="1200" dirty="0" smtClean="0">
                <a:solidFill>
                  <a:schemeClr val="tx1"/>
                </a:solidFill>
                <a:latin typeface="+mn-lt"/>
                <a:ea typeface="+mn-ea"/>
                <a:cs typeface="+mn-cs"/>
              </a:rPr>
              <a:t> sound system to match the TV, a Samsung team headed by head TV designer </a:t>
            </a:r>
            <a:r>
              <a:rPr lang="en-IN" sz="1200" kern="1200" dirty="0" err="1" smtClean="0">
                <a:solidFill>
                  <a:schemeClr val="tx1"/>
                </a:solidFill>
                <a:latin typeface="+mn-lt"/>
                <a:ea typeface="+mn-ea"/>
                <a:cs typeface="+mn-cs"/>
              </a:rPr>
              <a:t>Yunje</a:t>
            </a:r>
            <a:r>
              <a:rPr lang="en-IN" sz="1200" kern="1200" dirty="0" smtClean="0">
                <a:solidFill>
                  <a:schemeClr val="tx1"/>
                </a:solidFill>
                <a:latin typeface="+mn-lt"/>
                <a:ea typeface="+mn-ea"/>
                <a:cs typeface="+mn-cs"/>
              </a:rPr>
              <a:t> Kang worked closely with the audio/video division. At Samsung, managers with responsibility for consumer electronics and computer products report to digital media chief Gee-sung </a:t>
            </a:r>
            <a:r>
              <a:rPr lang="en-IN" sz="1200" kern="1200" dirty="0" err="1" smtClean="0">
                <a:solidFill>
                  <a:schemeClr val="tx1"/>
                </a:solidFill>
                <a:latin typeface="+mn-lt"/>
                <a:ea typeface="+mn-ea"/>
                <a:cs typeface="+mn-cs"/>
              </a:rPr>
              <a:t>Choi</a:t>
            </a:r>
            <a:r>
              <a:rPr lang="en-IN" sz="1200" kern="1200" dirty="0" smtClean="0">
                <a:solidFill>
                  <a:schemeClr val="tx1"/>
                </a:solidFill>
                <a:latin typeface="+mn-lt"/>
                <a:ea typeface="+mn-ea"/>
                <a:cs typeface="+mn-cs"/>
              </a:rPr>
              <a:t>. All the designers work side by side on open floors. As noted in a company profile, “the walls between business units are literally nonexistent.” By contrast, in recent years Sony has been plagued by a time-consuming, consensus-driven communication approach among divisions that have operated largely autonomously.</a:t>
            </a:r>
            <a:r>
              <a:rPr lang="en-US" dirty="0" smtClean="0"/>
              <a:t> </a:t>
            </a:r>
            <a:endParaRPr lang="en-US" dirty="0" smtClean="0">
              <a:ea typeface="ＭＳ Ｐゴシック" pitchFamily="34" charset="-128"/>
            </a:endParaRPr>
          </a:p>
          <a:p>
            <a:pPr>
              <a:spcBef>
                <a:spcPct val="0"/>
              </a:spcBef>
            </a:pPr>
            <a:endParaRPr lang="en-US" dirty="0" smtClean="0">
              <a:ea typeface="ＭＳ Ｐゴシック" pitchFamily="34" charset="-128"/>
            </a:endParaRPr>
          </a:p>
          <a:p>
            <a:pPr>
              <a:spcBef>
                <a:spcPct val="0"/>
              </a:spcBef>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1B694D-6DE6-4E8E-A4CF-6C99260C5DB0}" type="slidenum">
              <a:rPr lang="en-US">
                <a:cs typeface="Arial" charset="0"/>
              </a:rPr>
              <a:pPr fontAlgn="base">
                <a:spcBef>
                  <a:spcPct val="0"/>
                </a:spcBef>
                <a:spcAft>
                  <a:spcPct val="0"/>
                </a:spcAft>
              </a:pPr>
              <a:t>22</a:t>
            </a:fld>
            <a:endParaRPr lang="en-US" dirty="0">
              <a:cs typeface="Arial" charset="0"/>
            </a:endParaRPr>
          </a:p>
        </p:txBody>
      </p:sp>
    </p:spTree>
    <p:extLst>
      <p:ext uri="{BB962C8B-B14F-4D97-AF65-F5344CB8AC3E}">
        <p14:creationId xmlns="" xmlns:p14="http://schemas.microsoft.com/office/powerpoint/2010/main" val="153981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DF103E3C-D5B6-4B40-AE14-D248E1D50681}" type="slidenum">
              <a:rPr lang="en-US" smtClean="0"/>
              <a:pPr>
                <a:defRPr/>
              </a:pPr>
              <a:t>24</a:t>
            </a:fld>
            <a:endParaRPr lang="en-US" dirty="0"/>
          </a:p>
        </p:txBody>
      </p:sp>
    </p:spTree>
    <p:extLst>
      <p:ext uri="{BB962C8B-B14F-4D97-AF65-F5344CB8AC3E}">
        <p14:creationId xmlns="" xmlns:p14="http://schemas.microsoft.com/office/powerpoint/2010/main" val="383012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From modest beginnings 45 years ago in Seattle’s Pike Street Market, Starbucks Corporation has become a global marketing phenomenon. Today, Starbucks is the world’s leading specialty coffee retailer, with 2014 revenues of $16.4 billion. Starbucks founder and chairman Howard Schultz and his management team have used a variety of market-entry approaches—direct ownership, licensing, and franchising—to create an empire of more than 21,000 coffee cafés in 65 countries. In addition, Schultz has licensed the Starbucks brand name to marketers of </a:t>
            </a:r>
            <a:r>
              <a:rPr lang="en-US" sz="1200" kern="1200" dirty="0" err="1" smtClean="0">
                <a:solidFill>
                  <a:schemeClr val="tx1"/>
                </a:solidFill>
                <a:latin typeface="+mn-lt"/>
                <a:ea typeface="+mn-ea"/>
                <a:cs typeface="+mn-cs"/>
              </a:rPr>
              <a:t>noncoffee</a:t>
            </a:r>
            <a:r>
              <a:rPr lang="en-US" sz="1200" kern="1200" dirty="0" smtClean="0">
                <a:solidFill>
                  <a:schemeClr val="tx1"/>
                </a:solidFill>
                <a:latin typeface="+mn-lt"/>
                <a:ea typeface="+mn-ea"/>
                <a:cs typeface="+mn-cs"/>
              </a:rPr>
              <a:t> products such as ice cream. The company has even made forays into movies and recorded music.</a:t>
            </a:r>
          </a:p>
          <a:p>
            <a:pPr>
              <a:spcBef>
                <a:spcPct val="0"/>
              </a:spcBef>
            </a:pPr>
            <a:r>
              <a:rPr lang="en-US" dirty="0" smtClean="0"/>
              <a:t> </a:t>
            </a:r>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9C4C5E-2EBD-4C7C-93B6-33C806259692}" type="slidenum">
              <a:rPr lang="en-US">
                <a:cs typeface="Arial" charset="0"/>
              </a:rPr>
              <a:pPr fontAlgn="base">
                <a:spcBef>
                  <a:spcPct val="0"/>
                </a:spcBef>
                <a:spcAft>
                  <a:spcPct val="0"/>
                </a:spcAft>
              </a:pPr>
              <a:t>2</a:t>
            </a:fld>
            <a:endParaRPr lang="en-US" dirty="0">
              <a:cs typeface="Arial" charset="0"/>
            </a:endParaRPr>
          </a:p>
        </p:txBody>
      </p:sp>
    </p:spTree>
    <p:extLst>
      <p:ext uri="{BB962C8B-B14F-4D97-AF65-F5344CB8AC3E}">
        <p14:creationId xmlns="" xmlns:p14="http://schemas.microsoft.com/office/powerpoint/2010/main" val="3957164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NIH</a:t>
            </a:r>
            <a:r>
              <a:rPr lang="en-US" sz="1200" kern="1200" baseline="0" dirty="0" smtClean="0">
                <a:solidFill>
                  <a:schemeClr val="tx1"/>
                </a:solidFill>
                <a:latin typeface="+mn-lt"/>
                <a:ea typeface="+mn-ea"/>
                <a:cs typeface="+mn-cs"/>
              </a:rPr>
              <a:t> means </a:t>
            </a:r>
            <a:r>
              <a:rPr lang="en-US" sz="1200" kern="1200" dirty="0" smtClean="0">
                <a:solidFill>
                  <a:schemeClr val="tx1"/>
                </a:solidFill>
                <a:latin typeface="+mn-lt"/>
                <a:ea typeface="+mn-ea"/>
                <a:cs typeface="+mn-cs"/>
              </a:rPr>
              <a:t>Not Invented Here</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 1991 report by McKinsey and Company shed additional light on the specific problems of alliances between Western and Japanese firms. Oftentimes, problems between partners have less to do with objective levels of performance than with a feeling of mutual disillusionment and missed opportunity.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first problem is that each partner has a “different dream”; the Japanese partner sees itself emerging from the alliance as a leader in its business or entering new sectors and building a new basis for the future; the Western partner seeks relatively quick and risk-free financial returns. Said one Japanese manager, “Our partner came in looking for a return. They got it. Now they complain that they didn’t build a business. But that isn’t what they set out to create.”</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most attractive partner in the short run is likely to be a company that is already established and competent in the business but with the need to master, say, some new technological skills.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Another common cause of problems is “frictional loss” caused by differences in management philosophy, expectations, and approaches. All functions within the alliance may be affected, and performance is likely to suffer as a consequence. Speaking of his Japanese counterpart, a Western businessperson said, “Our partner just wanted to go ahead and invest without considering whether there would be a return or not.” The Japanese partner stated that “The foreign partner took so long to decide on obvious points that we were always too slow.” Such differences often lead to frustration and time-consuming debates that stifle decision making.</a:t>
            </a:r>
          </a:p>
          <a:p>
            <a:r>
              <a:rPr lang="en-US" sz="1200" kern="1200" dirty="0" smtClean="0">
                <a:solidFill>
                  <a:schemeClr val="tx1"/>
                </a:solidFill>
                <a:latin typeface="+mn-lt"/>
                <a:ea typeface="+mn-ea"/>
                <a:cs typeface="+mn-cs"/>
              </a:rPr>
              <a:t>Last, the study found that short-term goals can result in the foreign partner limiting the number of people allocated to the joint venture. Those involved in the venture may perform only 2- or 3-year assignments. The result is “corporate amnesia”; that is, little or no corporate memory is built up on how to compete in Japan. The original goals of the venture will be lost as each new group of managers takes their turn. </a:t>
            </a:r>
          </a:p>
          <a:p>
            <a:endParaRPr lang="en-US" dirty="0"/>
          </a:p>
        </p:txBody>
      </p:sp>
      <p:sp>
        <p:nvSpPr>
          <p:cNvPr id="4" name="Slide Number Placeholder 3"/>
          <p:cNvSpPr>
            <a:spLocks noGrp="1"/>
          </p:cNvSpPr>
          <p:nvPr>
            <p:ph type="sldNum" sz="quarter" idx="10"/>
          </p:nvPr>
        </p:nvSpPr>
        <p:spPr/>
        <p:txBody>
          <a:bodyPr/>
          <a:lstStyle/>
          <a:p>
            <a:pPr>
              <a:defRPr/>
            </a:pPr>
            <a:fld id="{DF103E3C-D5B6-4B40-AE14-D248E1D50681}" type="slidenum">
              <a:rPr lang="en-US" smtClean="0"/>
              <a:pPr>
                <a:defRPr/>
              </a:pPr>
              <a:t>26</a:t>
            </a:fld>
            <a:endParaRPr lang="en-US" dirty="0"/>
          </a:p>
        </p:txBody>
      </p:sp>
    </p:spTree>
    <p:extLst>
      <p:ext uri="{BB962C8B-B14F-4D97-AF65-F5344CB8AC3E}">
        <p14:creationId xmlns="" xmlns:p14="http://schemas.microsoft.com/office/powerpoint/2010/main" val="3600464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Japan</a:t>
            </a:r>
            <a:r>
              <a:rPr lang="ja-JP" altLang="en-US" smtClean="0"/>
              <a:t>’</a:t>
            </a:r>
            <a:r>
              <a:rPr lang="en-US" dirty="0" smtClean="0">
                <a:ea typeface="ＭＳ Ｐゴシック" pitchFamily="34" charset="-128"/>
              </a:rPr>
              <a:t>s </a:t>
            </a:r>
            <a:r>
              <a:rPr lang="en-US" i="1" dirty="0" smtClean="0">
                <a:ea typeface="ＭＳ Ｐゴシック" pitchFamily="34" charset="-128"/>
              </a:rPr>
              <a:t>keiretsu </a:t>
            </a:r>
            <a:r>
              <a:rPr lang="en-US" dirty="0" smtClean="0">
                <a:ea typeface="ＭＳ Ｐゴシック" pitchFamily="34" charset="-128"/>
              </a:rPr>
              <a:t>represent a special category of cooperative strategy. A </a:t>
            </a:r>
            <a:r>
              <a:rPr lang="en-US" b="1" dirty="0" smtClean="0">
                <a:ea typeface="ＭＳ Ｐゴシック" pitchFamily="34" charset="-128"/>
              </a:rPr>
              <a:t>keiretsu </a:t>
            </a:r>
            <a:r>
              <a:rPr lang="en-US" dirty="0" smtClean="0">
                <a:ea typeface="ＭＳ Ｐゴシック" pitchFamily="34" charset="-128"/>
              </a:rPr>
              <a:t>is an inter-business alliance or enterprise group that, in the words of one observer, </a:t>
            </a:r>
            <a:r>
              <a:rPr lang="ja-JP" altLang="en-US" smtClean="0"/>
              <a:t>“</a:t>
            </a:r>
            <a:r>
              <a:rPr lang="en-US" dirty="0" smtClean="0">
                <a:ea typeface="ＭＳ Ｐゴシック" pitchFamily="34" charset="-128"/>
              </a:rPr>
              <a:t>resembles a fighting clan in which business families join together to vie for market share.</a:t>
            </a:r>
            <a:r>
              <a:rPr lang="ja-JP" altLang="en-US" smtClean="0"/>
              <a:t>”</a:t>
            </a:r>
            <a:r>
              <a:rPr lang="en-US" dirty="0" smtClean="0">
                <a:ea typeface="ＭＳ Ｐゴシック" pitchFamily="34" charset="-128"/>
              </a:rPr>
              <a:t> </a:t>
            </a:r>
            <a:r>
              <a:rPr lang="en-US" i="1" dirty="0" smtClean="0">
                <a:ea typeface="ＭＳ Ｐゴシック" pitchFamily="34" charset="-128"/>
                <a:cs typeface="Times New Roman" pitchFamily="18" charset="0"/>
              </a:rPr>
              <a:t>Keiretsu</a:t>
            </a:r>
            <a:r>
              <a:rPr lang="en-US" dirty="0" smtClean="0">
                <a:ea typeface="ＭＳ Ｐゴシック" pitchFamily="34" charset="-128"/>
                <a:cs typeface="Times New Roman" pitchFamily="18" charset="0"/>
              </a:rPr>
              <a:t> exist in a broad spectrum of markets, including the capital market, primary goods markets, and component parts markets. </a:t>
            </a:r>
            <a:r>
              <a:rPr lang="en-US" i="1" dirty="0" smtClean="0">
                <a:ea typeface="ＭＳ Ｐゴシック" pitchFamily="34" charset="-128"/>
                <a:cs typeface="Times New Roman" pitchFamily="18" charset="0"/>
              </a:rPr>
              <a:t>Keiretsu </a:t>
            </a:r>
            <a:r>
              <a:rPr lang="en-US" dirty="0" smtClean="0">
                <a:ea typeface="ＭＳ Ｐゴシック" pitchFamily="34" charset="-128"/>
                <a:cs typeface="Times New Roman" pitchFamily="18" charset="0"/>
              </a:rPr>
              <a:t>relationships are often cemented by bank ownership of large blocks of stock and by cross-ownership of stock between a company and its buyers and nonfinancial suppliers. Further, </a:t>
            </a:r>
            <a:r>
              <a:rPr lang="en-US" i="1" dirty="0" smtClean="0">
                <a:ea typeface="ＭＳ Ｐゴシック" pitchFamily="34" charset="-128"/>
                <a:cs typeface="Times New Roman" pitchFamily="18" charset="0"/>
              </a:rPr>
              <a:t>keiretsu</a:t>
            </a:r>
            <a:r>
              <a:rPr lang="en-US" dirty="0" smtClean="0">
                <a:ea typeface="ＭＳ Ｐゴシック" pitchFamily="34" charset="-128"/>
                <a:cs typeface="Times New Roman" pitchFamily="18" charset="0"/>
              </a:rPr>
              <a:t> executives can legally sit on each other's boards, and share information, and coordinate prices in closed-door meetings of "presidents' councils." Thus, </a:t>
            </a:r>
            <a:r>
              <a:rPr lang="en-US" i="1" dirty="0" smtClean="0">
                <a:ea typeface="ＭＳ Ｐゴシック" pitchFamily="34" charset="-128"/>
                <a:cs typeface="Times New Roman" pitchFamily="18" charset="0"/>
              </a:rPr>
              <a:t>keiretsu</a:t>
            </a:r>
            <a:r>
              <a:rPr lang="en-US" dirty="0" smtClean="0">
                <a:ea typeface="ＭＳ Ｐゴシック" pitchFamily="34" charset="-128"/>
                <a:cs typeface="Times New Roman" pitchFamily="18" charset="0"/>
              </a:rPr>
              <a:t> are essentially cartels that have the government's blessing. While not a market entry strategy per se, </a:t>
            </a:r>
            <a:r>
              <a:rPr lang="en-US" i="1" dirty="0" smtClean="0">
                <a:ea typeface="ＭＳ Ｐゴシック" pitchFamily="34" charset="-128"/>
                <a:cs typeface="Times New Roman" pitchFamily="18" charset="0"/>
              </a:rPr>
              <a:t>keiretsu</a:t>
            </a:r>
            <a:r>
              <a:rPr lang="en-US" dirty="0" smtClean="0">
                <a:ea typeface="ＭＳ Ｐゴシック" pitchFamily="34" charset="-128"/>
                <a:cs typeface="Times New Roman" pitchFamily="18" charset="0"/>
              </a:rPr>
              <a:t> played an integral role in the international success of Japanese companies as they sought new markets. Several large companies with common ties to a bank are at the center of the Mitsui Group and Mitsubishi Group. These two, together with the Sumitomo, Fuyo, Sanwa, and DKB groups make up the "big six" </a:t>
            </a:r>
            <a:r>
              <a:rPr lang="en-US" i="1" dirty="0" smtClean="0">
                <a:ea typeface="ＭＳ Ｐゴシック" pitchFamily="34" charset="-128"/>
                <a:cs typeface="Times New Roman" pitchFamily="18" charset="0"/>
              </a:rPr>
              <a:t>keiretsu</a:t>
            </a:r>
            <a:r>
              <a:rPr lang="en-US" dirty="0" smtClean="0">
                <a:ea typeface="ＭＳ Ｐゴシック" pitchFamily="34" charset="-128"/>
                <a:cs typeface="Times New Roman" pitchFamily="18" charset="0"/>
              </a:rPr>
              <a:t>.</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B5C378-CABE-461E-B545-00412C2810C5}" type="slidenum">
              <a:rPr lang="en-US">
                <a:cs typeface="Arial" charset="0"/>
              </a:rPr>
              <a:pPr fontAlgn="base">
                <a:spcBef>
                  <a:spcPct val="0"/>
                </a:spcBef>
                <a:spcAft>
                  <a:spcPct val="0"/>
                </a:spcAft>
              </a:pPr>
              <a:t>27</a:t>
            </a:fld>
            <a:endParaRPr lang="en-US" dirty="0">
              <a:cs typeface="Arial" charset="0"/>
            </a:endParaRPr>
          </a:p>
        </p:txBody>
      </p:sp>
    </p:spTree>
    <p:extLst>
      <p:ext uri="{BB962C8B-B14F-4D97-AF65-F5344CB8AC3E}">
        <p14:creationId xmlns="" xmlns:p14="http://schemas.microsoft.com/office/powerpoint/2010/main" val="1826713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Like the Japanese </a:t>
            </a:r>
            <a:r>
              <a:rPr lang="en-US" i="1" dirty="0" smtClean="0">
                <a:ea typeface="ＭＳ Ｐゴシック" pitchFamily="34" charset="-128"/>
              </a:rPr>
              <a:t>keiretsu</a:t>
            </a:r>
            <a:r>
              <a:rPr lang="en-US" dirty="0" smtClean="0">
                <a:ea typeface="ＭＳ Ｐゴシック" pitchFamily="34" charset="-128"/>
              </a:rPr>
              <a:t>, </a:t>
            </a:r>
            <a:r>
              <a:rPr lang="en-US" b="1" dirty="0" smtClean="0">
                <a:ea typeface="ＭＳ Ｐゴシック" pitchFamily="34" charset="-128"/>
              </a:rPr>
              <a:t>chaebol </a:t>
            </a:r>
            <a:r>
              <a:rPr lang="en-US" dirty="0" smtClean="0">
                <a:ea typeface="ＭＳ Ｐゴシック" pitchFamily="34" charset="-128"/>
              </a:rPr>
              <a:t>are composed of dozens of companies, centered around a central bank or holding company, and dominated by a founding family. However, </a:t>
            </a:r>
            <a:r>
              <a:rPr lang="en-US" i="1" dirty="0" smtClean="0">
                <a:ea typeface="ＭＳ Ｐゴシック" pitchFamily="34" charset="-128"/>
              </a:rPr>
              <a:t>chaebol </a:t>
            </a:r>
            <a:r>
              <a:rPr lang="en-US" dirty="0" smtClean="0">
                <a:ea typeface="ＭＳ Ｐゴシック" pitchFamily="34" charset="-128"/>
              </a:rPr>
              <a:t>are a more recent phenomenon; in the early 1960s, Korea</a:t>
            </a:r>
            <a:r>
              <a:rPr lang="ja-JP" altLang="en-US" smtClean="0"/>
              <a:t>’</a:t>
            </a:r>
            <a:r>
              <a:rPr lang="en-US" dirty="0" smtClean="0">
                <a:ea typeface="ＭＳ Ｐゴシック" pitchFamily="34" charset="-128"/>
              </a:rPr>
              <a:t>s military dictator granted government subsidies and export credits to a select group of companies. By the 1980s, Daewoo, Hyundai, LG, and Samsung had become leading producers of low-cost consumer electronics products. The </a:t>
            </a:r>
            <a:r>
              <a:rPr lang="en-US" i="1" dirty="0" smtClean="0">
                <a:ea typeface="ＭＳ Ｐゴシック" pitchFamily="34" charset="-128"/>
              </a:rPr>
              <a:t>chaebol </a:t>
            </a:r>
            <a:r>
              <a:rPr lang="en-US" dirty="0" smtClean="0">
                <a:ea typeface="ＭＳ Ｐゴシック" pitchFamily="34" charset="-128"/>
              </a:rPr>
              <a:t>were a driving force behind South Korea</a:t>
            </a:r>
            <a:r>
              <a:rPr lang="ja-JP" altLang="en-US" smtClean="0"/>
              <a:t>’</a:t>
            </a:r>
            <a:r>
              <a:rPr lang="en-US" dirty="0" smtClean="0">
                <a:ea typeface="ＭＳ Ｐゴシック" pitchFamily="34" charset="-128"/>
              </a:rPr>
              <a:t>s economic miracle; GNP increased from $1.9 billion in 1960 to $238 billion in 1990.</a:t>
            </a:r>
          </a:p>
          <a:p>
            <a:pPr>
              <a:spcBef>
                <a:spcPct val="0"/>
              </a:spcBef>
            </a:pPr>
            <a:endParaRPr lang="en-US" dirty="0" smtClean="0">
              <a:ea typeface="ＭＳ Ｐゴシック" pitchFamily="34" charset="-128"/>
            </a:endParaRPr>
          </a:p>
          <a:p>
            <a:pPr>
              <a:spcBef>
                <a:spcPct val="0"/>
              </a:spcBef>
            </a:pPr>
            <a:endParaRPr lang="en-US" dirty="0" smtClean="0">
              <a:ea typeface="ＭＳ Ｐゴシック" pitchFamily="34" charset="-128"/>
            </a:endParaRPr>
          </a:p>
          <a:p>
            <a:pPr>
              <a:spcBef>
                <a:spcPct val="0"/>
              </a:spcBef>
            </a:pP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D90477-E0FD-481A-A5FA-496BD829DCDA}" type="slidenum">
              <a:rPr lang="en-US">
                <a:cs typeface="Arial" charset="0"/>
              </a:rPr>
              <a:pPr fontAlgn="base">
                <a:spcBef>
                  <a:spcPct val="0"/>
                </a:spcBef>
                <a:spcAft>
                  <a:spcPct val="0"/>
                </a:spcAft>
              </a:pPr>
              <a:t>30</a:t>
            </a:fld>
            <a:endParaRPr lang="en-US" dirty="0">
              <a:cs typeface="Arial" charset="0"/>
            </a:endParaRPr>
          </a:p>
        </p:txBody>
      </p:sp>
    </p:spTree>
    <p:extLst>
      <p:ext uri="{BB962C8B-B14F-4D97-AF65-F5344CB8AC3E}">
        <p14:creationId xmlns="" xmlns:p14="http://schemas.microsoft.com/office/powerpoint/2010/main" val="2712045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cs typeface="Times New Roman" pitchFamily="18" charset="0"/>
              </a:rPr>
              <a:t>Increasing numbers of companies in all parts of the world are entering into alliances that resemble </a:t>
            </a:r>
            <a:r>
              <a:rPr lang="en-US" i="1" dirty="0" smtClean="0">
                <a:ea typeface="ＭＳ Ｐゴシック" pitchFamily="34" charset="-128"/>
                <a:cs typeface="Times New Roman" pitchFamily="18" charset="0"/>
              </a:rPr>
              <a:t>keiretsu</a:t>
            </a:r>
            <a:r>
              <a:rPr lang="en-US" dirty="0" smtClean="0">
                <a:ea typeface="ＭＳ Ｐゴシック" pitchFamily="34" charset="-128"/>
                <a:cs typeface="Times New Roman" pitchFamily="18" charset="0"/>
              </a:rPr>
              <a:t>. In fact, the phrase </a:t>
            </a:r>
            <a:r>
              <a:rPr lang="en-US" i="1" dirty="0" smtClean="0">
                <a:ea typeface="ＭＳ Ｐゴシック" pitchFamily="34" charset="-128"/>
                <a:cs typeface="Times New Roman" pitchFamily="18" charset="0"/>
              </a:rPr>
              <a:t>digital keiretsu</a:t>
            </a:r>
            <a:r>
              <a:rPr lang="en-US" dirty="0" smtClean="0">
                <a:ea typeface="ＭＳ Ｐゴシック" pitchFamily="34" charset="-128"/>
                <a:cs typeface="Times New Roman" pitchFamily="18" charset="0"/>
              </a:rPr>
              <a:t> is frequently used to describe alliances between companies in several industries—computers, communications, consumer electronics, and entertainment—that are undergoing transformation and convergence. These processes are the result of tremendous advances in the ability to transmit and manipulate vast quantities of audio, video, and data and the rapidly approaching era of a global electronic "superhighway" composed of fiber optic cable and digital switching equipment.</a:t>
            </a:r>
          </a:p>
          <a:p>
            <a:pPr>
              <a:spcBef>
                <a:spcPct val="0"/>
              </a:spcBef>
            </a:pPr>
            <a:endParaRPr lang="en-US" dirty="0" smtClean="0">
              <a:ea typeface="ＭＳ Ｐゴシック" pitchFamily="34" charset="-128"/>
              <a:cs typeface="Times New Roman" pitchFamily="18" charset="0"/>
            </a:endParaRP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9DD9C4-42E3-4F30-A077-BA8708CF2BB7}" type="slidenum">
              <a:rPr lang="en-US">
                <a:cs typeface="Arial" charset="0"/>
              </a:rPr>
              <a:pPr fontAlgn="base">
                <a:spcBef>
                  <a:spcPct val="0"/>
                </a:spcBef>
                <a:spcAft>
                  <a:spcPct val="0"/>
                </a:spcAft>
              </a:pPr>
              <a:t>31</a:t>
            </a:fld>
            <a:endParaRPr lang="en-US" dirty="0">
              <a:cs typeface="Arial" charset="0"/>
            </a:endParaRPr>
          </a:p>
        </p:txBody>
      </p:sp>
    </p:spTree>
    <p:extLst>
      <p:ext uri="{BB962C8B-B14F-4D97-AF65-F5344CB8AC3E}">
        <p14:creationId xmlns="" xmlns:p14="http://schemas.microsoft.com/office/powerpoint/2010/main" val="146247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“relationship enterprise” is said to be the next stage of evolution of the strategic alliance. Groupings of firms in different industries and countries, they will be held together by common goals that encourage them to act almost as a single firm. Within the next few decades, Boeing, British Airways, Siemens, TNT, and Snecma might jointly build several new airports in China. As part of the package, British Airways and TNT would be granted preferential routes and landing slots, the Chinese government would contract to buy all its aircraft from Boeing/Snecma, and Siemens would provide air traffic control systems for all 10 airports.</a:t>
            </a:r>
          </a:p>
          <a:p>
            <a:pPr>
              <a:spcBef>
                <a:spcPct val="0"/>
              </a:spcBef>
            </a:pPr>
            <a:r>
              <a:rPr lang="en-US" dirty="0" smtClean="0"/>
              <a:t> </a:t>
            </a:r>
          </a:p>
          <a:p>
            <a:pPr>
              <a:spcBef>
                <a:spcPct val="0"/>
              </a:spcBef>
            </a:pPr>
            <a:r>
              <a:rPr lang="en-US" dirty="0" smtClean="0"/>
              <a:t>Another perspective on the future of cooperative strategies envisions the emergence of the “virtual corporation.” As described in a recent </a:t>
            </a:r>
            <a:r>
              <a:rPr lang="en-US" i="1" dirty="0" smtClean="0"/>
              <a:t>Business Week</a:t>
            </a:r>
            <a:r>
              <a:rPr lang="en-US" dirty="0" smtClean="0"/>
              <a:t> cover story, the virtual corporation “will seem to be a single entity with vast capabilities but will really be the result of numerous collaborations assembled only when they’re needed.</a:t>
            </a:r>
            <a:r>
              <a:rPr lang="ja-JP" altLang="en-US" smtClean="0"/>
              <a:t>”</a:t>
            </a:r>
            <a:r>
              <a:rPr lang="en-US" dirty="0" smtClean="0"/>
              <a:t> On a global level, the virtual corporation could combine the twin competencies of cost effectiveness and responsiveness; thus, it could pursue the “think globally, act locally” philosophy with ease. This reflects the trend toward “mass customization.”  </a:t>
            </a:r>
            <a:br>
              <a:rPr lang="en-US" dirty="0" smtClean="0"/>
            </a:br>
            <a:endParaRPr lang="en-US" dirty="0"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6E69F8-75CB-46C9-B3F0-DB6EBFFD1289}" type="slidenum">
              <a:rPr lang="en-US">
                <a:cs typeface="Arial" charset="0"/>
              </a:rPr>
              <a:pPr fontAlgn="base">
                <a:spcBef>
                  <a:spcPct val="0"/>
                </a:spcBef>
                <a:spcAft>
                  <a:spcPct val="0"/>
                </a:spcAft>
              </a:pPr>
              <a:t>32</a:t>
            </a:fld>
            <a:endParaRPr lang="en-US" dirty="0">
              <a:cs typeface="Arial" charset="0"/>
            </a:endParaRPr>
          </a:p>
        </p:txBody>
      </p:sp>
    </p:spTree>
    <p:extLst>
      <p:ext uri="{BB962C8B-B14F-4D97-AF65-F5344CB8AC3E}">
        <p14:creationId xmlns="" xmlns:p14="http://schemas.microsoft.com/office/powerpoint/2010/main" val="858926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The table illustrates the following strategies:</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Strategy 1, </a:t>
            </a:r>
            <a:r>
              <a:rPr lang="en-US" b="1" dirty="0" smtClean="0">
                <a:ea typeface="ＭＳ Ｐゴシック" pitchFamily="34" charset="-128"/>
              </a:rPr>
              <a:t>country and market concentration</a:t>
            </a:r>
            <a:r>
              <a:rPr lang="en-US" dirty="0" smtClean="0">
                <a:ea typeface="ＭＳ Ｐゴシック" pitchFamily="34" charset="-128"/>
              </a:rPr>
              <a:t>, involves targeting a limited number of customer segments in a few countries. This is typically a starting point for most companies. It matches company resources and market investment needs.</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Strategy 2, </a:t>
            </a:r>
            <a:r>
              <a:rPr lang="en-US" b="1" dirty="0" smtClean="0">
                <a:ea typeface="ＭＳ Ｐゴシック" pitchFamily="34" charset="-128"/>
              </a:rPr>
              <a:t>country concentration and segment diversification, </a:t>
            </a:r>
            <a:r>
              <a:rPr lang="en-US" dirty="0" smtClean="0">
                <a:ea typeface="ＭＳ Ｐゴシック" pitchFamily="34" charset="-128"/>
              </a:rPr>
              <a:t>a company serves many markets in a few countries. This strategy was implemented by many European companies that remained in Europe and sought growth by expanding into new markets.</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Strategy 3, </a:t>
            </a:r>
            <a:r>
              <a:rPr lang="en-US" b="1" dirty="0" smtClean="0">
                <a:ea typeface="ＭＳ Ｐゴシック" pitchFamily="34" charset="-128"/>
              </a:rPr>
              <a:t>country diversification and market concentration, </a:t>
            </a:r>
            <a:r>
              <a:rPr lang="en-US" dirty="0" smtClean="0">
                <a:ea typeface="ＭＳ Ｐゴシック" pitchFamily="34" charset="-128"/>
              </a:rPr>
              <a:t>is the classic global strategy whereby a company seeks out the world market for a product.</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Strategy 4, </a:t>
            </a:r>
            <a:r>
              <a:rPr lang="en-US" b="1" dirty="0" smtClean="0">
                <a:ea typeface="ＭＳ Ｐゴシック" pitchFamily="34" charset="-128"/>
              </a:rPr>
              <a:t>country and segment diversification, </a:t>
            </a:r>
            <a:r>
              <a:rPr lang="en-US" dirty="0" smtClean="0">
                <a:ea typeface="ＭＳ Ｐゴシック" pitchFamily="34" charset="-128"/>
              </a:rPr>
              <a:t>is the corporate strategy of a global, multi-business company such as Matsushita. </a:t>
            </a:r>
            <a:r>
              <a:rPr lang="en-US" i="1" dirty="0" smtClean="0">
                <a:ea typeface="ＭＳ Ｐゴシック" pitchFamily="34" charset="-128"/>
              </a:rPr>
              <a:t>Overall</a:t>
            </a:r>
            <a:r>
              <a:rPr lang="en-US" dirty="0" smtClean="0">
                <a:ea typeface="ＭＳ Ｐゴシック" pitchFamily="34" charset="-128"/>
              </a:rPr>
              <a:t>, Matsushita is multi-country in scope and its various business units and groups serve multiple segments.</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A092BC-9CBE-4F31-A743-CFC4D5BD4911}" type="slidenum">
              <a:rPr lang="en-US">
                <a:cs typeface="Arial" charset="0"/>
              </a:rPr>
              <a:pPr fontAlgn="base">
                <a:spcBef>
                  <a:spcPct val="0"/>
                </a:spcBef>
                <a:spcAft>
                  <a:spcPct val="0"/>
                </a:spcAft>
              </a:pPr>
              <a:t>33</a:t>
            </a:fld>
            <a:endParaRPr lang="en-US" dirty="0">
              <a:cs typeface="Arial" charset="0"/>
            </a:endParaRPr>
          </a:p>
        </p:txBody>
      </p:sp>
    </p:spTree>
    <p:extLst>
      <p:ext uri="{BB962C8B-B14F-4D97-AF65-F5344CB8AC3E}">
        <p14:creationId xmlns="" xmlns:p14="http://schemas.microsoft.com/office/powerpoint/2010/main" val="420770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The various entry mode options form a continuum.  As shown on this slide, the level of involvement, risk, and financial reward increases as a company moves from market entry strategies such as licensing to joint ventures and ultimately, various forms of investment. When a global company seeks to enter a developing country market, there is an additional strategy issue to address: Whether to replicate the strategy that served the company well in developed markets without significant adaptation. To the extent that the objective of entering the market is to achieve penetration, executives at global companies are well advised to consider embracing a mass-market mind-set. This may well mandate an adaptation strategy.</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173CFF-AB6C-489F-A8B4-DB7666C043F2}" type="slidenum">
              <a:rPr lang="en-US">
                <a:cs typeface="Arial" charset="0"/>
              </a:rPr>
              <a:pPr fontAlgn="base">
                <a:spcBef>
                  <a:spcPct val="0"/>
                </a:spcBef>
                <a:spcAft>
                  <a:spcPct val="0"/>
                </a:spcAft>
              </a:pPr>
              <a:t>3</a:t>
            </a:fld>
            <a:endParaRPr lang="en-US" dirty="0">
              <a:cs typeface="Arial" charset="0"/>
            </a:endParaRPr>
          </a:p>
        </p:txBody>
      </p:sp>
    </p:spTree>
    <p:extLst>
      <p:ext uri="{BB962C8B-B14F-4D97-AF65-F5344CB8AC3E}">
        <p14:creationId xmlns="" xmlns:p14="http://schemas.microsoft.com/office/powerpoint/2010/main" val="427571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ea typeface="ＭＳ Ｐゴシック" pitchFamily="34" charset="-128"/>
                <a:cs typeface="Times New Roman" pitchFamily="18" charset="0"/>
              </a:rPr>
              <a:t>Licensing</a:t>
            </a:r>
            <a:r>
              <a:rPr lang="en-US" dirty="0" smtClean="0">
                <a:ea typeface="ＭＳ Ｐゴシック" pitchFamily="34" charset="-128"/>
                <a:cs typeface="Times New Roman" pitchFamily="18" charset="0"/>
              </a:rPr>
              <a:t> is a contractual arrangement whereby one company (the licensor) makes a legally protected asset available to another company (the licensee) in exchange for royalties, license fees, or some other form of compensation. The licensed asset may be a brand name, company name, patent, trade secret, or product formulation.   </a:t>
            </a:r>
            <a:br>
              <a:rPr lang="en-US" dirty="0" smtClean="0">
                <a:ea typeface="ＭＳ Ｐゴシック" pitchFamily="34" charset="-128"/>
                <a:cs typeface="Times New Roman" pitchFamily="18" charset="0"/>
              </a:rPr>
            </a:br>
            <a:endParaRPr lang="en-US" dirty="0" smtClean="0">
              <a:ea typeface="ＭＳ Ｐゴシック" pitchFamily="34" charset="-128"/>
              <a:cs typeface="Times New Roman" pitchFamily="18" charset="0"/>
            </a:endParaRPr>
          </a:p>
          <a:p>
            <a:pPr>
              <a:spcBef>
                <a:spcPct val="0"/>
              </a:spcBef>
            </a:pPr>
            <a:r>
              <a:rPr lang="en-US" dirty="0" smtClean="0">
                <a:ea typeface="ＭＳ Ｐゴシック" pitchFamily="34" charset="-128"/>
              </a:rPr>
              <a:t>Some companies use licensing extensively: Apparel designers (Hugo Boss, Bill Blass, Ralph Lauren), Coca-Cola, Disney, Caterpillar, and the National Basketball Association.  Licensing agreements allow companies to extend their brands and generate substantial revenue. It can contribute ROI if performance levels are stated in contracts.</a:t>
            </a:r>
          </a:p>
          <a:p>
            <a:pPr>
              <a:spcBef>
                <a:spcPct val="0"/>
              </a:spcBef>
            </a:pPr>
            <a:r>
              <a:rPr lang="en-US" dirty="0" smtClean="0">
                <a:ea typeface="ＭＳ Ｐゴシック" pitchFamily="34" charset="-128"/>
              </a:rPr>
              <a:t>There are two key advantages associated with licensing as a market entry mode. First, because the licensee is typically a local business that will produce and market the goods on a local or regional basis, licensing enables companies to circumvent tariffs, quotas, or similar export barriers discussed in Chapter 8. Second, when appropriate, licensees are granted considerable autonomy and are free to adapt the licensed goods to local tastes. </a:t>
            </a:r>
          </a:p>
          <a:p>
            <a:pPr>
              <a:spcBef>
                <a:spcPct val="0"/>
              </a:spcBef>
            </a:pPr>
            <a:endParaRPr lang="en-US" dirty="0" smtClean="0">
              <a:ea typeface="ＭＳ Ｐゴシック" pitchFamily="34" charset="-128"/>
            </a:endParaRPr>
          </a:p>
          <a:p>
            <a:pPr>
              <a:spcBef>
                <a:spcPct val="0"/>
              </a:spcBef>
            </a:pPr>
            <a:r>
              <a:rPr lang="en-IN" sz="1200" kern="1200" dirty="0" smtClean="0">
                <a:solidFill>
                  <a:schemeClr val="tx1"/>
                </a:solidFill>
                <a:latin typeface="+mn-lt"/>
                <a:ea typeface="+mn-ea"/>
                <a:cs typeface="+mn-cs"/>
              </a:rPr>
              <a:t>According to the international Licensing Industry Merchandisers Association (LIMA), worldwide sales of licensed goods </a:t>
            </a:r>
            <a:r>
              <a:rPr lang="en-IN" sz="1200" kern="1200" dirty="0" err="1" smtClean="0">
                <a:solidFill>
                  <a:schemeClr val="tx1"/>
                </a:solidFill>
                <a:latin typeface="+mn-lt"/>
                <a:ea typeface="+mn-ea"/>
                <a:cs typeface="+mn-cs"/>
              </a:rPr>
              <a:t>totaled</a:t>
            </a:r>
            <a:r>
              <a:rPr lang="en-IN" sz="1200" kern="1200" dirty="0" smtClean="0">
                <a:solidFill>
                  <a:schemeClr val="tx1"/>
                </a:solidFill>
                <a:latin typeface="+mn-lt"/>
                <a:ea typeface="+mn-ea"/>
                <a:cs typeface="+mn-cs"/>
              </a:rPr>
              <a:t> $241.5 billion in 2014. LIMA also has reported that the United States and Canada account for about 60 percent of licensed goods sales.</a:t>
            </a:r>
            <a:endParaRPr lang="en-US" dirty="0" smtClean="0">
              <a:ea typeface="ＭＳ Ｐゴシック" pitchFamily="34" charset="-128"/>
            </a:endParaRPr>
          </a:p>
          <a:p>
            <a:pPr>
              <a:spcBef>
                <a:spcPct val="0"/>
              </a:spcBef>
            </a:pPr>
            <a:r>
              <a:rPr lang="en-US" dirty="0" smtClean="0">
                <a:ea typeface="ＭＳ Ｐゴシック" pitchFamily="34" charset="-128"/>
              </a:rPr>
              <a:t>Licensing allows Disney to create synergies based on its core theme park, motion picture, and television businesses. Its licensees are allowed considerable leeway to adapt colors, materials, or other design elements to local tastes. In China, licensed goods were practically unknown until a few years ago; by 2001, annual sales of all licensed goods totaled $600 million. Industry observers expect that figure to grow by 10% or more in the next</a:t>
            </a:r>
            <a:r>
              <a:rPr lang="en-US" baseline="0" dirty="0" smtClean="0">
                <a:ea typeface="ＭＳ Ｐゴシック" pitchFamily="34" charset="-128"/>
              </a:rPr>
              <a:t> few years.</a:t>
            </a:r>
            <a:endParaRPr lang="en-US" dirty="0" smtClean="0">
              <a:ea typeface="ＭＳ Ｐゴシック" pitchFamily="34" charset="-128"/>
            </a:endParaRPr>
          </a:p>
          <a:p>
            <a:pPr>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5B3C88-2761-4991-AFBA-EB38C3DBA30E}" type="slidenum">
              <a:rPr lang="en-US">
                <a:cs typeface="Arial" charset="0"/>
              </a:rPr>
              <a:pPr fontAlgn="base">
                <a:spcBef>
                  <a:spcPct val="0"/>
                </a:spcBef>
                <a:spcAft>
                  <a:spcPct val="0"/>
                </a:spcAft>
              </a:pPr>
              <a:t>5</a:t>
            </a:fld>
            <a:endParaRPr lang="en-US" dirty="0">
              <a:cs typeface="Arial" charset="0"/>
            </a:endParaRPr>
          </a:p>
        </p:txBody>
      </p:sp>
    </p:spTree>
    <p:extLst>
      <p:ext uri="{BB962C8B-B14F-4D97-AF65-F5344CB8AC3E}">
        <p14:creationId xmlns="" xmlns:p14="http://schemas.microsoft.com/office/powerpoint/2010/main" val="209540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Licensing is a global market-entry and expansion strategy with considerable appeal. It can offer an attractive return on investment for the life of the agreement, provided that the necessary performance clauses are included in the contract. The only cost is signing the agreement and policing its implementation.</a:t>
            </a:r>
          </a:p>
          <a:p>
            <a:r>
              <a:rPr lang="en-IN" sz="1200" kern="1200" dirty="0" smtClean="0">
                <a:solidFill>
                  <a:schemeClr val="tx1"/>
                </a:solidFill>
                <a:latin typeface="+mn-lt"/>
                <a:ea typeface="+mn-ea"/>
                <a:cs typeface="+mn-cs"/>
              </a:rPr>
              <a:t>Two key advantages are associated with licensing as a market-entry mode. First, because the licensee is typically a local business that will produce and market the goods on a local or regional basis, licensing enables companies to circumvent tariffs, quotas, or similar export barriers discussed in</a:t>
            </a:r>
            <a:r>
              <a:rPr lang="en-IN" sz="1200" kern="1200" baseline="0" dirty="0" smtClean="0">
                <a:solidFill>
                  <a:schemeClr val="tx1"/>
                </a:solidFill>
                <a:latin typeface="+mn-lt"/>
                <a:ea typeface="+mn-ea"/>
                <a:cs typeface="+mn-cs"/>
              </a:rPr>
              <a:t> </a:t>
            </a:r>
            <a:r>
              <a:rPr lang="en-IN" sz="1200" kern="1200" dirty="0" smtClean="0">
                <a:solidFill>
                  <a:schemeClr val="tx1"/>
                </a:solidFill>
                <a:latin typeface="+mn-lt"/>
                <a:ea typeface="+mn-ea"/>
                <a:cs typeface="+mn-cs"/>
              </a:rPr>
              <a:t>Chapter 8. Second, when appropriate, licensees are granted considerable autonomy and are free to adapt the licensed goods to local tastes. </a:t>
            </a:r>
            <a:r>
              <a:rPr lang="en-US" dirty="0" smtClean="0">
                <a:ea typeface="ＭＳ Ｐゴシック" pitchFamily="34" charset="-128"/>
                <a:cs typeface="Times New Roman" pitchFamily="18" charset="0"/>
              </a:rPr>
              <a:t>Perhaps the most famous example of the opportunity costs associated with licensing dates back to the mid-1950s, when Sony co-founder Masaru Ibuka obtained a licensing agreement for the transistor from AT&amp;T's Bell Laboratories. Ibuka dreamed of using transistors to make small, battery-powered radios. However, the Bell engineers with whom he spoke insisted that it was impossible to manufacture transistors that could handle the high frequencies required for a radio; they advised him to try making hearing aids. Undeterred, Ibuka presented the challenge to his Japanese engineers who spent many months improving high-frequency output. Sony was not the first company to unveil a transistor radio; a U.S.-built product, the Regency, featured transistors from Texas Instruments and a colorful plastic case. However, it was Sony's high quality, distinctive approach to styling and marketing savvy that ultimately translated into worldwide success.</a:t>
            </a:r>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163B10-5DEC-49BB-805E-A92880C0143A}" type="slidenum">
              <a:rPr lang="en-US">
                <a:cs typeface="Arial" charset="0"/>
              </a:rPr>
              <a:pPr fontAlgn="base">
                <a:spcBef>
                  <a:spcPct val="0"/>
                </a:spcBef>
                <a:spcAft>
                  <a:spcPct val="0"/>
                </a:spcAft>
              </a:pPr>
              <a:t>6</a:t>
            </a:fld>
            <a:endParaRPr lang="en-US" dirty="0">
              <a:cs typeface="Arial" charset="0"/>
            </a:endParaRPr>
          </a:p>
        </p:txBody>
      </p:sp>
    </p:spTree>
    <p:extLst>
      <p:ext uri="{BB962C8B-B14F-4D97-AF65-F5344CB8AC3E}">
        <p14:creationId xmlns="" xmlns:p14="http://schemas.microsoft.com/office/powerpoint/2010/main" val="411173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kern="1200" dirty="0" smtClean="0">
                <a:solidFill>
                  <a:schemeClr val="tx1"/>
                </a:solidFill>
                <a:latin typeface="+mn-lt"/>
                <a:ea typeface="+mn-ea"/>
                <a:cs typeface="+mn-cs"/>
              </a:rPr>
              <a:t>First, licensing agreements offer limited market control. Because the licensor typically does not become involved in the licensee’s marketing program, potential returns from marketing may be lost. The second disadvantage is that the agreement may have a short life if the licensee develops its own know-how and begins to innovate in the licensed product or technology area. In a worst-case scenario (from the licensor’s point of view), licensees—especially those working with process technologies—can develop into strong competitors in the local market and, eventually, into First, licensing agreements offer limited market control. Because the licensor typically does not become involved in the licensee’s marketing program, potential returns from marketing may be lost. The second disadvantage is that the agreement may have a short life if the licensee develops its own know-how and begins to innovate in the licensed product or technology area. In a worst-case scenario (from the licensor’s point of view), licensees—especially those working with process technologies—can develop into strong competitors in the local market and, eventually, into industry leaders.</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Companies may find that the upfront easy money obtained from licensing turns out to be a very expensive source of revenue. To prevent a licensor-competitor from gaining unilateral benefit, licensing agreements should provide for a cross-technology exchange among all parties. At the absolute minimum, any company that plans to remain in business must ensure that its license agreements include a provision for full cross-licensing (i.e., that the licensee shares its developments with the licensor). Overall, the licensing strategy must ensure ongoing competitive advantage. For example, license arrangements can create export market opportunities and open the door to low-risk manufacturing relationships. They can also speed diffusion of new products.</a:t>
            </a:r>
            <a:endParaRPr lang="en-US" dirty="0" smtClean="0">
              <a:ea typeface="ＭＳ Ｐゴシック" pitchFamily="34" charset="-128"/>
              <a:cs typeface="Times New Roman" pitchFamily="18" charset="0"/>
            </a:endParaRP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817E-8851-4367-A9E2-5B6251C8BFB9}" type="slidenum">
              <a:rPr lang="en-US">
                <a:cs typeface="Arial" charset="0"/>
              </a:rPr>
              <a:pPr fontAlgn="base">
                <a:spcBef>
                  <a:spcPct val="0"/>
                </a:spcBef>
                <a:spcAft>
                  <a:spcPct val="0"/>
                </a:spcAft>
              </a:pPr>
              <a:t>7</a:t>
            </a:fld>
            <a:endParaRPr lang="en-US" dirty="0">
              <a:cs typeface="Arial" charset="0"/>
            </a:endParaRPr>
          </a:p>
        </p:txBody>
      </p:sp>
    </p:spTree>
    <p:extLst>
      <p:ext uri="{BB962C8B-B14F-4D97-AF65-F5344CB8AC3E}">
        <p14:creationId xmlns="" xmlns:p14="http://schemas.microsoft.com/office/powerpoint/2010/main" val="3198677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Another advantage of </a:t>
            </a:r>
            <a:r>
              <a:rPr lang="en-US" b="1" dirty="0" smtClean="0"/>
              <a:t>contract manufacturing </a:t>
            </a:r>
            <a:r>
              <a:rPr lang="en-US" dirty="0" smtClean="0"/>
              <a:t>includes limited commitment of financial and managerial resources and quick entry into target countries, especially when the target market is too small to justify significant investment. One disadvantage, as already noted, is that companies may open themselves to public scrutiny and criticism if workers in contract factories are poorly paid or labor in inhumane circumstances. Timberland and other companies that source in low-wage countries are using image advertising to communicate their corporate policies on sustainable business practices. </a:t>
            </a:r>
          </a:p>
          <a:p>
            <a:pPr>
              <a:spcBef>
                <a:spcPct val="0"/>
              </a:spcBef>
            </a:pPr>
            <a:r>
              <a:rPr lang="en-US" dirty="0" smtClean="0"/>
              <a:t> </a:t>
            </a:r>
          </a:p>
          <a:p>
            <a:pPr>
              <a:spcBef>
                <a:spcPct val="0"/>
              </a:spcBef>
            </a:pPr>
            <a:r>
              <a:rPr lang="en-US" b="1" dirty="0" smtClean="0"/>
              <a:t>Franchising</a:t>
            </a:r>
            <a:r>
              <a:rPr lang="en-US" dirty="0" smtClean="0"/>
              <a:t> has great appeal to local entrepreneurs anxious to learn and apply Western-style marketing techniques. </a:t>
            </a:r>
          </a:p>
          <a:p>
            <a:pPr>
              <a:spcBef>
                <a:spcPct val="0"/>
              </a:spcBef>
            </a:pPr>
            <a:endParaRPr lang="en-US" dirty="0" smtClean="0"/>
          </a:p>
          <a:p>
            <a:pPr>
              <a:spcBef>
                <a:spcPct val="0"/>
              </a:spcBef>
            </a:pPr>
            <a:r>
              <a:rPr lang="en-IN" sz="1200" kern="1200" dirty="0" smtClean="0">
                <a:solidFill>
                  <a:schemeClr val="tx1"/>
                </a:solidFill>
                <a:latin typeface="+mn-lt"/>
                <a:ea typeface="+mn-ea"/>
                <a:cs typeface="+mn-cs"/>
              </a:rPr>
              <a:t>The specialty retailing industry </a:t>
            </a:r>
            <a:r>
              <a:rPr lang="en-IN" sz="1200" kern="1200" dirty="0" err="1" smtClean="0">
                <a:solidFill>
                  <a:schemeClr val="tx1"/>
                </a:solidFill>
                <a:latin typeface="+mn-lt"/>
                <a:ea typeface="+mn-ea"/>
                <a:cs typeface="+mn-cs"/>
              </a:rPr>
              <a:t>favors</a:t>
            </a:r>
            <a:r>
              <a:rPr lang="en-IN" sz="1200" kern="1200" dirty="0" smtClean="0">
                <a:solidFill>
                  <a:schemeClr val="tx1"/>
                </a:solidFill>
                <a:latin typeface="+mn-lt"/>
                <a:ea typeface="+mn-ea"/>
                <a:cs typeface="+mn-cs"/>
              </a:rPr>
              <a:t> franchising as a market-entry mode. For example, The Body Shop has more than 2,500 stores in 60 countries; franchisees operate about 90 percent of them. Franchising is also a cornerstone of global growth in the fast-food industry; McDonald’s reliance on franchising to expand globally is a case in point. The fast-food giant has a well-known global brand name and a business system that can be easily replicated in multiple country markets. Crucially, McDonald’s headquarters has learned the wisdom of leveraging local market knowledge by granting franchisees considerable leeway to tailor restaurant interior designs and menu offerings to suit country-specific preferences and tastes.</a:t>
            </a:r>
            <a:endParaRPr lang="en-US" dirty="0" smtClean="0"/>
          </a:p>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59956F-EED2-4575-9F76-3007FCCBC9A3}" type="slidenum">
              <a:rPr lang="en-US">
                <a:cs typeface="Arial" charset="0"/>
              </a:rPr>
              <a:pPr fontAlgn="base">
                <a:spcBef>
                  <a:spcPct val="0"/>
                </a:spcBef>
                <a:spcAft>
                  <a:spcPct val="0"/>
                </a:spcAft>
              </a:pPr>
              <a:t>8</a:t>
            </a:fld>
            <a:endParaRPr lang="en-US" dirty="0">
              <a:cs typeface="Arial" charset="0"/>
            </a:endParaRPr>
          </a:p>
        </p:txBody>
      </p:sp>
    </p:spTree>
    <p:extLst>
      <p:ext uri="{BB962C8B-B14F-4D97-AF65-F5344CB8AC3E}">
        <p14:creationId xmlns="" xmlns:p14="http://schemas.microsoft.com/office/powerpoint/2010/main" val="284803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By addressing these issues, franchisers can gain a more realistic understanding of global opportunities. In China, for example, regulations require foreign franchisers to directly own two or more stores for a minimum of 1 year before franchisees can take over the business. Intellectual property protection is also a concern in China.</a:t>
            </a:r>
          </a:p>
          <a:p>
            <a:pPr>
              <a:spcBef>
                <a:spcPct val="0"/>
              </a:spcBef>
            </a:pPr>
            <a:endParaRPr lang="en-US" dirty="0" smtClean="0">
              <a:ea typeface="ＭＳ Ｐゴシック" pitchFamily="34" charset="-128"/>
              <a:cs typeface="Times New Roman" pitchFamily="18" charset="0"/>
            </a:endParaRP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6138E5-2D11-47DC-9DAA-8048236728B3}" type="slidenum">
              <a:rPr lang="en-US">
                <a:cs typeface="Arial" charset="0"/>
              </a:rPr>
              <a:pPr fontAlgn="base">
                <a:spcBef>
                  <a:spcPct val="0"/>
                </a:spcBef>
                <a:spcAft>
                  <a:spcPct val="0"/>
                </a:spcAft>
              </a:pPr>
              <a:t>9</a:t>
            </a:fld>
            <a:endParaRPr lang="en-US" dirty="0">
              <a:cs typeface="Arial" charset="0"/>
            </a:endParaRPr>
          </a:p>
        </p:txBody>
      </p:sp>
    </p:spTree>
    <p:extLst>
      <p:ext uri="{BB962C8B-B14F-4D97-AF65-F5344CB8AC3E}">
        <p14:creationId xmlns="" xmlns:p14="http://schemas.microsoft.com/office/powerpoint/2010/main" val="277481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Foreign direct investment (FDI) </a:t>
            </a:r>
            <a:r>
              <a:rPr lang="en-US" dirty="0" smtClean="0"/>
              <a:t>figures reflect investment flows out of the home country as companies invest in or acquire plants, equipment, or other assets. Foreign direct investment allows companies to produce, sell, and compete locally in key markets. Examples of FDI abound: Honda built a $550 million assembly plant in Greensburg, Indiana; Hyundai invested $1 billion in a plant in Montgomery, Alabama. </a:t>
            </a:r>
          </a:p>
          <a:p>
            <a:pPr>
              <a:spcBef>
                <a:spcPct val="0"/>
              </a:spcBef>
            </a:pPr>
            <a:r>
              <a:rPr lang="en-US" dirty="0" smtClean="0"/>
              <a:t> </a:t>
            </a:r>
          </a:p>
          <a:p>
            <a:pPr>
              <a:spcBef>
                <a:spcPct val="0"/>
              </a:spcBef>
            </a:pPr>
            <a:r>
              <a:rPr lang="en-US" dirty="0" smtClean="0"/>
              <a:t>At the end of 2000, cumulative foreign investment by U.S. companies totaled $1.2 trillion. The top three target countries for U.S. investment were the United Kingdom, Canada, and the Netherlands. Investment in the United States by foreign companies also totaled $1.2 trillion; the United Kingdom, Japan, and the Netherlands were the top three sources of investment. </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F648A1-4C8A-4469-8502-C8E50D3CA585}" type="slidenum">
              <a:rPr lang="en-US">
                <a:cs typeface="Arial" charset="0"/>
              </a:rPr>
              <a:pPr fontAlgn="base">
                <a:spcBef>
                  <a:spcPct val="0"/>
                </a:spcBef>
                <a:spcAft>
                  <a:spcPct val="0"/>
                </a:spcAft>
              </a:pPr>
              <a:t>10</a:t>
            </a:fld>
            <a:endParaRPr lang="en-US" dirty="0">
              <a:cs typeface="Arial" charset="0"/>
            </a:endParaRPr>
          </a:p>
        </p:txBody>
      </p:sp>
    </p:spTree>
    <p:extLst>
      <p:ext uri="{BB962C8B-B14F-4D97-AF65-F5344CB8AC3E}">
        <p14:creationId xmlns="" xmlns:p14="http://schemas.microsoft.com/office/powerpoint/2010/main" val="426604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    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5" name="Rectangle 4"/>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11C82-C443-488A-B5D3-1B28C3FC5E39}"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F8BD6-F6E3-4002-BD58-AA15FC4D2705}"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8CA93-D3B1-4A75-9DEA-56AB1BDEBC64}"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dirty="0" smtClean="0"/>
              <a:t>9-</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739FFA-5F4E-4095-A28C-897DB5B64864}"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44"/>
          <p:cNvSpPr>
            <a:spLocks noChangeArrowheads="1"/>
          </p:cNvSpPr>
          <p:nvPr userDrawn="1"/>
        </p:nvSpPr>
        <p:spPr bwMode="auto">
          <a:xfrm>
            <a:off x="2751138" y="6356350"/>
            <a:ext cx="3632200" cy="365125"/>
          </a:xfrm>
          <a:prstGeom prst="rect">
            <a:avLst/>
          </a:prstGeom>
          <a:noFill/>
          <a:ln w="9525">
            <a:noFill/>
            <a:miter lim="800000"/>
            <a:headEnd/>
            <a:tailEnd/>
          </a:ln>
          <a:effectLst/>
        </p:spPr>
        <p:txBody>
          <a:bodyPr wrap="none" anchor="ctr">
            <a:spAutoFit/>
          </a:bodyPr>
          <a:lstStyle/>
          <a:p>
            <a:r>
              <a:rPr lang="en-US" sz="900" dirty="0"/>
              <a:t>Copyright 2013, Pearson Education Inc., Publishing as Prentice-Hall</a:t>
            </a:r>
          </a:p>
          <a:p>
            <a:pPr eaLnBrk="0" hangingPunct="0"/>
            <a:endParaRPr lang="en-US" sz="900" dirty="0">
              <a:latin typeface="Calibri" pitchFamily="34" charset="0"/>
            </a:endParaRP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582CAB-D369-4FEC-ACDE-31653517D9E6}" type="datetime1">
              <a:rPr lang="en-US" smtClean="0"/>
              <a:pPr>
                <a:defRPr/>
              </a:pPr>
              <a:t>4/6/2016</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r>
              <a:rPr lang="en-US" dirty="0" smtClean="0"/>
              <a:t>Copyright © 2017 Pearson Education, Ltd. </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B38A339-368B-4FEB-AC42-FA1679BDE81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AA25A5-B5A1-42FD-9190-C092C6795483}" type="datetime1">
              <a:rPr lang="en-US" smtClean="0"/>
              <a:pPr>
                <a:defRPr/>
              </a:pPr>
              <a:t>4/6/2016</a:t>
            </a:fld>
            <a:endParaRPr lang="en-US" dirty="0"/>
          </a:p>
        </p:txBody>
      </p:sp>
      <p:sp>
        <p:nvSpPr>
          <p:cNvPr id="4" name="Footer Placeholder 4"/>
          <p:cNvSpPr>
            <a:spLocks noGrp="1"/>
          </p:cNvSpPr>
          <p:nvPr>
            <p:ph type="ftr" sz="quarter" idx="11"/>
          </p:nvPr>
        </p:nvSpPr>
        <p:spPr>
          <a:xfrm>
            <a:off x="3124200" y="6356350"/>
            <a:ext cx="3238500" cy="365125"/>
          </a:xfrm>
          <a:prstGeom prst="rect">
            <a:avLst/>
          </a:prstGeom>
        </p:spPr>
        <p:txBody>
          <a:bodyPr/>
          <a:lstStyle>
            <a:lvl1pPr fontAlgn="auto">
              <a:spcBef>
                <a:spcPts val="0"/>
              </a:spcBef>
              <a:spcAft>
                <a:spcPts val="0"/>
              </a:spcAft>
              <a:defRPr sz="1400" dirty="0">
                <a:solidFill>
                  <a:schemeClr val="bg1">
                    <a:lumMod val="65000"/>
                  </a:schemeClr>
                </a:solidFill>
                <a:latin typeface="+mn-lt"/>
                <a:cs typeface="+mn-cs"/>
              </a:defRPr>
            </a:lvl1pPr>
          </a:lstStyle>
          <a:p>
            <a:pPr>
              <a:defRPr/>
            </a:pPr>
            <a:r>
              <a:rPr lang="en-US" dirty="0" smtClean="0">
                <a:ea typeface="ＭＳ Ｐゴシック" pitchFamily="34" charset="-128"/>
              </a:rPr>
              <a:t>Copyright © 2017 Pearson Education, Ltd.</a:t>
            </a:r>
            <a:endParaRPr lang="en-US" dirty="0" smtClean="0"/>
          </a:p>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t>9-</a:t>
            </a:r>
            <a:fld id="{3B38A339-368B-4FEB-AC42-FA1679BDE81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99C95FA-5A1C-49BD-B98F-C058D7B712C9}" type="datetime1">
              <a:rPr lang="en-US" smtClean="0"/>
              <a:pPr>
                <a:defRPr/>
              </a:pPr>
              <a:t>4/6/2016</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pPr>
              <a:defRPr/>
            </a:pPr>
            <a:r>
              <a:rPr lang="en-US" dirty="0" smtClean="0"/>
              <a:t>9-</a:t>
            </a:r>
            <a:fld id="{4559BA8B-3652-4602-AC7B-794F0A42EEE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A2C049-8511-4FAA-943F-A2DD1CF3C154}"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DC3181-2C66-4358-96F7-09E338D75172}"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dirty="0" smtClean="0"/>
              <a:t>9-</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DDED7E-F51D-4BAE-A9C1-19ACFEA5F0DB}" type="datetime1">
              <a:rPr lang="en-US" smtClean="0"/>
              <a:pPr/>
              <a:t>4/6/2016</a:t>
            </a:fld>
            <a:endParaRPr lang="en-US" dirty="0"/>
          </a:p>
        </p:txBody>
      </p:sp>
      <p:sp>
        <p:nvSpPr>
          <p:cNvPr id="8" name="Footer Placeholder 7"/>
          <p:cNvSpPr>
            <a:spLocks noGrp="1"/>
          </p:cNvSpPr>
          <p:nvPr>
            <p:ph type="ftr" sz="quarter" idx="11"/>
          </p:nvPr>
        </p:nvSpPr>
        <p:spPr/>
        <p:txBody>
          <a:bodyPr/>
          <a:lstStyle/>
          <a:p>
            <a:r>
              <a:rPr lang="en-US" dirty="0" smtClean="0"/>
              <a:t>Copyright © 2017 Pearson Education, Ltd. </a:t>
            </a:r>
            <a:endParaRPr lang="en-US" dirty="0"/>
          </a:p>
        </p:txBody>
      </p:sp>
      <p:sp>
        <p:nvSpPr>
          <p:cNvPr id="9" name="Slide Number Placeholder 8"/>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9AC9D-5D0D-419F-AA8C-9FA223239402}"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013EF-EC0D-4507-AE91-CBBAB422C10B}" type="datetime1">
              <a:rPr lang="en-US" smtClean="0"/>
              <a:pPr/>
              <a:t>4/6/2016</a:t>
            </a:fld>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F8315-EB28-400F-A4AC-4AD449CAB919}"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010B2-34EF-49EC-8687-AA05736C50FD}"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467C1-63E5-431C-9974-70EFBDDD3B14}" type="datetime1">
              <a:rPr lang="en-US" smtClean="0"/>
              <a:pPr/>
              <a:t>4/6/2016</a:t>
            </a:fld>
            <a:endParaRPr lang="en-US" dirty="0"/>
          </a:p>
        </p:txBody>
      </p:sp>
      <p:sp>
        <p:nvSpPr>
          <p:cNvPr id="5" name="Footer Placeholder 4"/>
          <p:cNvSpPr>
            <a:spLocks noGrp="1"/>
          </p:cNvSpPr>
          <p:nvPr>
            <p:ph type="ftr" sz="quarter" idx="3"/>
          </p:nvPr>
        </p:nvSpPr>
        <p:spPr>
          <a:xfrm>
            <a:off x="2844800" y="6356350"/>
            <a:ext cx="3175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9-</a:t>
            </a:r>
            <a:fld id="{3D970145-E5A9-4A86-BF3A-FF01985F7544}"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0FF3E94-BB68-4113-AE3A-20B3E31EED6F}" type="datetime1">
              <a:rPr lang="en-US" smtClean="0"/>
              <a:pPr>
                <a:defRPr/>
              </a:pPr>
              <a:t>4/6/2016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794" r:id="rId1"/>
    <p:sldLayoutId id="2147483796"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Box 143"/>
          <p:cNvSpPr txBox="1">
            <a:spLocks noChangeArrowheads="1"/>
          </p:cNvSpPr>
          <p:nvPr/>
        </p:nvSpPr>
        <p:spPr bwMode="auto">
          <a:xfrm>
            <a:off x="317499" y="5473700"/>
            <a:ext cx="8621713" cy="1384995"/>
          </a:xfrm>
          <a:prstGeom prst="rect">
            <a:avLst/>
          </a:prstGeom>
          <a:noFill/>
          <a:ln w="9525">
            <a:noFill/>
            <a:miter lim="800000"/>
            <a:headEnd/>
            <a:tailEnd/>
          </a:ln>
        </p:spPr>
        <p:txBody>
          <a:bodyPr wrap="square">
            <a:spAutoFit/>
          </a:bodyPr>
          <a:lstStyle/>
          <a:p>
            <a:pPr algn="ctr"/>
            <a:r>
              <a:rPr lang="en-US" sz="2800" b="1" dirty="0"/>
              <a:t>Global </a:t>
            </a:r>
            <a:r>
              <a:rPr lang="en-US" sz="2800" b="1" dirty="0" smtClean="0"/>
              <a:t>Market-Entry </a:t>
            </a:r>
            <a:r>
              <a:rPr lang="en-US" sz="2800" b="1" dirty="0"/>
              <a:t>Strategies: Licensing, Investment and Strategic Alliances</a:t>
            </a:r>
          </a:p>
          <a:p>
            <a:pPr algn="ctr"/>
            <a:r>
              <a:rPr lang="en-US" sz="2800" b="1" dirty="0">
                <a:solidFill>
                  <a:srgbClr val="00B0F0"/>
                </a:solidFill>
              </a:rPr>
              <a:t>Chapter 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Investment</a:t>
            </a:r>
            <a:endParaRPr lang="en-US" dirty="0">
              <a:latin typeface="+mn-lt"/>
            </a:endParaRPr>
          </a:p>
        </p:txBody>
      </p:sp>
      <p:sp>
        <p:nvSpPr>
          <p:cNvPr id="3" name="Content Placeholder 2"/>
          <p:cNvSpPr>
            <a:spLocks noGrp="1"/>
          </p:cNvSpPr>
          <p:nvPr>
            <p:ph sz="half" idx="1"/>
          </p:nvPr>
        </p:nvSpPr>
        <p:spPr>
          <a:xfrm>
            <a:off x="304800" y="1600200"/>
            <a:ext cx="4267200" cy="4533900"/>
          </a:xfrm>
        </p:spPr>
        <p:txBody>
          <a:bodyPr rtlCol="0">
            <a:normAutofit fontScale="92500" lnSpcReduction="10000"/>
          </a:bodyPr>
          <a:lstStyle/>
          <a:p>
            <a:pPr fontAlgn="auto">
              <a:spcAft>
                <a:spcPts val="0"/>
              </a:spcAft>
              <a:buFont typeface="Arial"/>
              <a:buChar char="•"/>
              <a:defRPr/>
            </a:pPr>
            <a:r>
              <a:rPr lang="en-US" dirty="0">
                <a:ea typeface="ＭＳ Ｐゴシック" charset="0"/>
                <a:cs typeface="ＭＳ Ｐゴシック" charset="0"/>
              </a:rPr>
              <a:t>Partial or full ownership of operations outside of home country </a:t>
            </a:r>
          </a:p>
          <a:p>
            <a:pPr lvl="1" fontAlgn="auto">
              <a:spcAft>
                <a:spcPts val="0"/>
              </a:spcAft>
              <a:buFont typeface="Arial"/>
              <a:buChar char="–"/>
              <a:defRPr/>
            </a:pPr>
            <a:r>
              <a:rPr lang="en-US" sz="3200" i="1" dirty="0">
                <a:ea typeface="ＭＳ Ｐゴシック" charset="0"/>
              </a:rPr>
              <a:t>Foreign Direct </a:t>
            </a:r>
            <a:r>
              <a:rPr lang="en-US" sz="3200" i="1" dirty="0" smtClean="0">
                <a:ea typeface="ＭＳ Ｐゴシック" charset="0"/>
              </a:rPr>
              <a:t>Investment (FDI)</a:t>
            </a:r>
          </a:p>
          <a:p>
            <a:pPr>
              <a:buFontTx/>
              <a:buChar char="•"/>
              <a:defRPr/>
            </a:pPr>
            <a:r>
              <a:rPr lang="en-US" sz="3200" dirty="0"/>
              <a:t>Forms</a:t>
            </a:r>
          </a:p>
          <a:p>
            <a:pPr lvl="1">
              <a:buFontTx/>
              <a:buChar char="–"/>
              <a:defRPr/>
            </a:pPr>
            <a:r>
              <a:rPr lang="en-US" sz="2800" dirty="0"/>
              <a:t>Joint ventures</a:t>
            </a:r>
          </a:p>
          <a:p>
            <a:pPr lvl="1">
              <a:buFontTx/>
              <a:buChar char="–"/>
              <a:defRPr/>
            </a:pPr>
            <a:r>
              <a:rPr lang="en-US" sz="2800" dirty="0"/>
              <a:t>Minority or majority equity stakes</a:t>
            </a:r>
          </a:p>
          <a:p>
            <a:pPr lvl="1">
              <a:buFontTx/>
              <a:buChar char="–"/>
              <a:defRPr/>
            </a:pPr>
            <a:r>
              <a:rPr lang="en-US" sz="2800" dirty="0"/>
              <a:t>Outright acquisition</a:t>
            </a:r>
          </a:p>
          <a:p>
            <a:pPr lvl="1" fontAlgn="auto">
              <a:spcAft>
                <a:spcPts val="0"/>
              </a:spcAft>
              <a:buFont typeface="Arial"/>
              <a:buChar char="–"/>
              <a:defRPr/>
            </a:pPr>
            <a:endParaRPr lang="en-US" sz="3200" i="1" dirty="0">
              <a:ea typeface="ＭＳ Ｐゴシック" charset="0"/>
            </a:endParaRPr>
          </a:p>
          <a:p>
            <a:pPr fontAlgn="auto">
              <a:spcAft>
                <a:spcPts val="0"/>
              </a:spcAft>
              <a:buFont typeface="Arial"/>
              <a:buChar char="•"/>
              <a:defRPr/>
            </a:pP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9-</a:t>
            </a:r>
            <a:fld id="{3D970145-E5A9-4A86-BF3A-FF01985F7544}" type="slidenum">
              <a:rPr lang="en-US" smtClean="0"/>
              <a:pPr/>
              <a:t>10</a:t>
            </a:fld>
            <a:endParaRPr lang="en-US" dirty="0"/>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1580" y="1752600"/>
            <a:ext cx="3639820" cy="4549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Joint Ventures</a:t>
            </a:r>
            <a:endParaRPr lang="en-US" dirty="0">
              <a:latin typeface="+mn-lt"/>
            </a:endParaRPr>
          </a:p>
        </p:txBody>
      </p:sp>
      <p:sp>
        <p:nvSpPr>
          <p:cNvPr id="3" name="Content Placeholder 2"/>
          <p:cNvSpPr>
            <a:spLocks noGrp="1"/>
          </p:cNvSpPr>
          <p:nvPr>
            <p:ph sz="half" idx="1"/>
          </p:nvPr>
        </p:nvSpPr>
        <p:spPr>
          <a:xfrm>
            <a:off x="457200" y="1879600"/>
            <a:ext cx="8229600" cy="4246563"/>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Entry strategy for a single target country in which the partners share ownership of a newly-created business entity </a:t>
            </a:r>
          </a:p>
          <a:p>
            <a:pPr fontAlgn="auto">
              <a:lnSpc>
                <a:spcPct val="90000"/>
              </a:lnSpc>
              <a:spcAft>
                <a:spcPts val="0"/>
              </a:spcAft>
              <a:buFont typeface="Arial"/>
              <a:buChar char="•"/>
              <a:defRPr/>
            </a:pPr>
            <a:r>
              <a:rPr lang="en-US" sz="3200" dirty="0">
                <a:ea typeface="ＭＳ Ｐゴシック" charset="0"/>
                <a:cs typeface="ＭＳ Ｐゴシック" charset="0"/>
              </a:rPr>
              <a:t>Builds upon each partner</a:t>
            </a:r>
            <a:r>
              <a:rPr lang="ja-JP" altLang="en-US" sz="3200" dirty="0">
                <a:cs typeface="ＭＳ Ｐゴシック" charset="0"/>
              </a:rPr>
              <a:t>’</a:t>
            </a:r>
            <a:r>
              <a:rPr lang="en-US" sz="3200" dirty="0">
                <a:ea typeface="ＭＳ Ｐゴシック" charset="0"/>
                <a:cs typeface="ＭＳ Ｐゴシック" charset="0"/>
              </a:rPr>
              <a:t>s strengths</a:t>
            </a:r>
          </a:p>
          <a:p>
            <a:pPr fontAlgn="auto">
              <a:lnSpc>
                <a:spcPct val="90000"/>
              </a:lnSpc>
              <a:spcAft>
                <a:spcPts val="0"/>
              </a:spcAft>
              <a:buFont typeface="Arial"/>
              <a:buChar char="•"/>
              <a:defRPr/>
            </a:pPr>
            <a:r>
              <a:rPr lang="en-US" sz="3200" dirty="0">
                <a:ea typeface="ＭＳ Ｐゴシック" charset="0"/>
                <a:cs typeface="ＭＳ Ｐゴシック" charset="0"/>
              </a:rPr>
              <a:t>Examples: Budweiser and Kirin (Japan), GM and Toyota, GM and </a:t>
            </a:r>
            <a:r>
              <a:rPr lang="en-US" sz="3200" dirty="0" smtClean="0">
                <a:ea typeface="ＭＳ Ｐゴシック" charset="0"/>
                <a:cs typeface="ＭＳ Ｐゴシック" charset="0"/>
              </a:rPr>
              <a:t>Daewoo in S. Korea, </a:t>
            </a:r>
            <a:r>
              <a:rPr lang="en-US" sz="3200" dirty="0">
                <a:ea typeface="ＭＳ Ｐゴシック" charset="0"/>
                <a:cs typeface="ＭＳ Ｐゴシック" charset="0"/>
              </a:rPr>
              <a:t>Ford and </a:t>
            </a:r>
            <a:r>
              <a:rPr lang="en-US" sz="3200" dirty="0" smtClean="0">
                <a:ea typeface="ＭＳ Ｐゴシック" charset="0"/>
                <a:cs typeface="ＭＳ Ｐゴシック" charset="0"/>
              </a:rPr>
              <a:t>Mazda, </a:t>
            </a:r>
            <a:r>
              <a:rPr lang="en-US" sz="3200" dirty="0">
                <a:ea typeface="ＭＳ Ｐゴシック" charset="0"/>
                <a:cs typeface="ＭＳ Ｐゴシック" charset="0"/>
              </a:rPr>
              <a:t>Chrysler and BMW</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Joint Ventures</a:t>
            </a:r>
            <a:endParaRPr lang="en-US" dirty="0">
              <a:latin typeface="+mn-lt"/>
            </a:endParaRPr>
          </a:p>
        </p:txBody>
      </p:sp>
      <p:sp>
        <p:nvSpPr>
          <p:cNvPr id="3" name="Content Placeholder 2"/>
          <p:cNvSpPr>
            <a:spLocks noGrp="1"/>
          </p:cNvSpPr>
          <p:nvPr>
            <p:ph sz="half" idx="1"/>
          </p:nvPr>
        </p:nvSpPr>
        <p:spPr/>
        <p:txBody>
          <a:bodyPr rtlCol="0">
            <a:normAutofit/>
          </a:bodyPr>
          <a:lstStyle/>
          <a:p>
            <a:pPr fontAlgn="auto">
              <a:spcAft>
                <a:spcPts val="0"/>
              </a:spcAft>
              <a:buFont typeface="Arial"/>
              <a:buChar char="•"/>
              <a:defRPr/>
            </a:pPr>
            <a:r>
              <a:rPr lang="en-US" b="1" dirty="0">
                <a:ea typeface="ＭＳ Ｐゴシック" charset="0"/>
                <a:cs typeface="ＭＳ Ｐゴシック" charset="0"/>
              </a:rPr>
              <a:t>Advantages</a:t>
            </a:r>
          </a:p>
          <a:p>
            <a:pPr lvl="1" fontAlgn="auto">
              <a:spcAft>
                <a:spcPts val="0"/>
              </a:spcAft>
              <a:buFont typeface="Arial"/>
              <a:buChar char="–"/>
              <a:defRPr/>
            </a:pPr>
            <a:r>
              <a:rPr lang="en-US" sz="2200" dirty="0">
                <a:ea typeface="ＭＳ Ｐゴシック" charset="0"/>
              </a:rPr>
              <a:t>Allows for risk sharing–financial and political</a:t>
            </a:r>
          </a:p>
          <a:p>
            <a:pPr lvl="1" fontAlgn="auto">
              <a:spcAft>
                <a:spcPts val="0"/>
              </a:spcAft>
              <a:buFont typeface="Arial"/>
              <a:buChar char="–"/>
              <a:defRPr/>
            </a:pPr>
            <a:r>
              <a:rPr lang="en-US" sz="2200" dirty="0">
                <a:ea typeface="ＭＳ Ｐゴシック" charset="0"/>
              </a:rPr>
              <a:t>Provides opportunity to learn new environment</a:t>
            </a:r>
          </a:p>
          <a:p>
            <a:pPr lvl="1" fontAlgn="auto">
              <a:spcAft>
                <a:spcPts val="0"/>
              </a:spcAft>
              <a:buFont typeface="Arial"/>
              <a:buChar char="–"/>
              <a:defRPr/>
            </a:pPr>
            <a:r>
              <a:rPr lang="en-US" sz="2200" dirty="0">
                <a:ea typeface="ＭＳ Ｐゴシック" charset="0"/>
              </a:rPr>
              <a:t>Provides opportunity to achieve synergy by combining strengths of partners</a:t>
            </a:r>
          </a:p>
          <a:p>
            <a:pPr lvl="1" fontAlgn="auto">
              <a:spcAft>
                <a:spcPts val="0"/>
              </a:spcAft>
              <a:buFont typeface="Arial"/>
              <a:buChar char="–"/>
              <a:defRPr/>
            </a:pPr>
            <a:r>
              <a:rPr lang="en-US" sz="2200" dirty="0">
                <a:ea typeface="ＭＳ Ｐゴシック" charset="0"/>
              </a:rPr>
              <a:t>May be the only way to enter market given barriers to entry</a:t>
            </a:r>
          </a:p>
          <a:p>
            <a:pPr marL="0" indent="0" fontAlgn="auto">
              <a:spcAft>
                <a:spcPts val="0"/>
              </a:spcAft>
              <a:buFont typeface="Arial"/>
              <a:buNone/>
              <a:defRPr/>
            </a:pPr>
            <a:endParaRPr lang="en-US" dirty="0"/>
          </a:p>
        </p:txBody>
      </p:sp>
      <p:sp>
        <p:nvSpPr>
          <p:cNvPr id="4" name="Content Placeholder 3"/>
          <p:cNvSpPr>
            <a:spLocks noGrp="1"/>
          </p:cNvSpPr>
          <p:nvPr>
            <p:ph sz="half" idx="2"/>
          </p:nvPr>
        </p:nvSpPr>
        <p:spPr/>
        <p:txBody>
          <a:bodyPr rtlCol="0">
            <a:normAutofit/>
          </a:bodyPr>
          <a:lstStyle/>
          <a:p>
            <a:pPr fontAlgn="auto">
              <a:spcAft>
                <a:spcPts val="0"/>
              </a:spcAft>
              <a:buFont typeface="Arial"/>
              <a:buChar char="•"/>
              <a:defRPr/>
            </a:pPr>
            <a:r>
              <a:rPr lang="en-US" b="1" dirty="0">
                <a:ea typeface="ＭＳ Ｐゴシック" charset="0"/>
                <a:cs typeface="ＭＳ Ｐゴシック" charset="0"/>
              </a:rPr>
              <a:t>Disadvantages</a:t>
            </a:r>
          </a:p>
          <a:p>
            <a:pPr lvl="1" fontAlgn="auto">
              <a:spcAft>
                <a:spcPts val="0"/>
              </a:spcAft>
              <a:buFont typeface="Arial"/>
              <a:buChar char="–"/>
              <a:defRPr/>
            </a:pPr>
            <a:r>
              <a:rPr lang="en-US" sz="2200" dirty="0">
                <a:ea typeface="ＭＳ Ｐゴシック" charset="0"/>
              </a:rPr>
              <a:t>Requires more investment than a licensing agreement</a:t>
            </a:r>
          </a:p>
          <a:p>
            <a:pPr lvl="1" fontAlgn="auto">
              <a:spcAft>
                <a:spcPts val="0"/>
              </a:spcAft>
              <a:buFont typeface="Arial"/>
              <a:buChar char="–"/>
              <a:defRPr/>
            </a:pPr>
            <a:r>
              <a:rPr lang="en-US" sz="2200" dirty="0">
                <a:ea typeface="ＭＳ Ｐゴシック" charset="0"/>
              </a:rPr>
              <a:t>Must share rewards as well as risks</a:t>
            </a:r>
          </a:p>
          <a:p>
            <a:pPr lvl="1" fontAlgn="auto">
              <a:spcAft>
                <a:spcPts val="0"/>
              </a:spcAft>
              <a:buFont typeface="Arial"/>
              <a:buChar char="–"/>
              <a:defRPr/>
            </a:pPr>
            <a:r>
              <a:rPr lang="en-US" sz="2200" dirty="0">
                <a:ea typeface="ＭＳ Ｐゴシック" charset="0"/>
              </a:rPr>
              <a:t>Requires strong coordination</a:t>
            </a:r>
          </a:p>
          <a:p>
            <a:pPr lvl="1" fontAlgn="auto">
              <a:spcAft>
                <a:spcPts val="0"/>
              </a:spcAft>
              <a:buFont typeface="Arial"/>
              <a:buChar char="–"/>
              <a:defRPr/>
            </a:pPr>
            <a:r>
              <a:rPr lang="en-US" sz="2200" dirty="0">
                <a:ea typeface="ＭＳ Ｐゴシック" charset="0"/>
              </a:rPr>
              <a:t>Potential for conflict among partners</a:t>
            </a:r>
          </a:p>
          <a:p>
            <a:pPr lvl="1" fontAlgn="auto">
              <a:spcAft>
                <a:spcPts val="0"/>
              </a:spcAft>
              <a:buFont typeface="Arial"/>
              <a:buChar char="–"/>
              <a:defRPr/>
            </a:pPr>
            <a:r>
              <a:rPr lang="en-US" sz="2200" dirty="0">
                <a:ea typeface="ＭＳ Ｐゴシック" charset="0"/>
              </a:rPr>
              <a:t>Partner may become a competitor</a:t>
            </a:r>
          </a:p>
          <a:p>
            <a:pPr marL="0" indent="0" fontAlgn="auto">
              <a:spcAft>
                <a:spcPts val="0"/>
              </a:spcAft>
              <a:buFont typeface="Arial"/>
              <a:buNone/>
              <a:defRPr/>
            </a:pP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9-</a:t>
            </a:r>
            <a:fld id="{3D970145-E5A9-4A86-BF3A-FF01985F754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latin typeface="+mn-lt"/>
                <a:ea typeface="ＭＳ Ｐゴシック" charset="0"/>
                <a:cs typeface="ＭＳ Ｐゴシック" charset="0"/>
              </a:rPr>
              <a:t>Investment via</a:t>
            </a:r>
            <a:br>
              <a:rPr lang="en-US" dirty="0">
                <a:latin typeface="+mn-lt"/>
                <a:ea typeface="ＭＳ Ｐゴシック" charset="0"/>
                <a:cs typeface="ＭＳ Ｐゴシック" charset="0"/>
              </a:rPr>
            </a:br>
            <a:r>
              <a:rPr lang="en-US" dirty="0" smtClean="0">
                <a:latin typeface="+mn-lt"/>
                <a:ea typeface="ＭＳ Ｐゴシック" charset="0"/>
                <a:cs typeface="ＭＳ Ｐゴシック" charset="0"/>
              </a:rPr>
              <a:t>Equity Stake or Full Ownership</a:t>
            </a:r>
            <a:endParaRPr lang="en-US" dirty="0">
              <a:latin typeface="+mn-lt"/>
            </a:endParaRPr>
          </a:p>
        </p:txBody>
      </p:sp>
      <p:sp>
        <p:nvSpPr>
          <p:cNvPr id="4" name="Content Placeholder 3"/>
          <p:cNvSpPr>
            <a:spLocks noGrp="1"/>
          </p:cNvSpPr>
          <p:nvPr>
            <p:ph sz="half" idx="1"/>
          </p:nvPr>
        </p:nvSpPr>
        <p:spPr>
          <a:xfrm>
            <a:off x="457200" y="1752600"/>
            <a:ext cx="8229600" cy="4525963"/>
          </a:xfrm>
        </p:spPr>
        <p:txBody>
          <a:bodyPr rtlCol="0">
            <a:normAutofit lnSpcReduction="10000"/>
          </a:bodyPr>
          <a:lstStyle/>
          <a:p>
            <a:pPr fontAlgn="auto">
              <a:lnSpc>
                <a:spcPct val="90000"/>
              </a:lnSpc>
              <a:spcAft>
                <a:spcPts val="0"/>
              </a:spcAft>
              <a:buFont typeface="Arial"/>
              <a:buChar char="•"/>
              <a:defRPr/>
            </a:pPr>
            <a:endParaRPr lang="en-US" sz="3200" dirty="0" smtClean="0">
              <a:ea typeface="ＭＳ Ｐゴシック" charset="0"/>
              <a:cs typeface="ＭＳ Ｐゴシック" charset="0"/>
            </a:endParaRPr>
          </a:p>
          <a:p>
            <a:pPr fontAlgn="auto">
              <a:lnSpc>
                <a:spcPct val="90000"/>
              </a:lnSpc>
              <a:spcAft>
                <a:spcPts val="0"/>
              </a:spcAft>
              <a:buFont typeface="Arial"/>
              <a:buChar char="•"/>
              <a:defRPr/>
            </a:pPr>
            <a:r>
              <a:rPr lang="en-US" sz="3200" dirty="0" smtClean="0">
                <a:ea typeface="ＭＳ Ｐゴシック" charset="0"/>
                <a:cs typeface="ＭＳ Ｐゴシック" charset="0"/>
              </a:rPr>
              <a:t>Equity stakes is an investment</a:t>
            </a:r>
          </a:p>
          <a:p>
            <a:pPr lvl="1">
              <a:lnSpc>
                <a:spcPct val="90000"/>
              </a:lnSpc>
              <a:buFont typeface="Arial"/>
              <a:buChar char="•"/>
              <a:defRPr/>
            </a:pPr>
            <a:r>
              <a:rPr lang="en-US" dirty="0" smtClean="0">
                <a:ea typeface="ＭＳ Ｐゴシック" charset="0"/>
                <a:cs typeface="ＭＳ Ｐゴシック" charset="0"/>
              </a:rPr>
              <a:t>Minority ˂ 50%, Majority˃ 50%, Full ownership =100%</a:t>
            </a:r>
          </a:p>
          <a:p>
            <a:pPr fontAlgn="auto">
              <a:lnSpc>
                <a:spcPct val="90000"/>
              </a:lnSpc>
              <a:spcAft>
                <a:spcPts val="0"/>
              </a:spcAft>
              <a:buFont typeface="Arial"/>
              <a:buChar char="•"/>
              <a:defRPr/>
            </a:pPr>
            <a:r>
              <a:rPr lang="en-US" sz="3200" dirty="0" smtClean="0">
                <a:ea typeface="ＭＳ Ｐゴシック" charset="0"/>
                <a:cs typeface="ＭＳ Ｐゴシック" charset="0"/>
              </a:rPr>
              <a:t>Start-up </a:t>
            </a:r>
            <a:r>
              <a:rPr lang="en-US" sz="3200" dirty="0">
                <a:ea typeface="ＭＳ Ｐゴシック" charset="0"/>
                <a:cs typeface="ＭＳ Ｐゴシック" charset="0"/>
              </a:rPr>
              <a:t>of new operations</a:t>
            </a:r>
          </a:p>
          <a:p>
            <a:pPr lvl="1" fontAlgn="auto">
              <a:lnSpc>
                <a:spcPct val="90000"/>
              </a:lnSpc>
              <a:spcAft>
                <a:spcPts val="0"/>
              </a:spcAft>
              <a:buFont typeface="Arial"/>
              <a:buChar char="–"/>
              <a:defRPr/>
            </a:pPr>
            <a:r>
              <a:rPr lang="en-US" sz="2800" i="1" dirty="0">
                <a:ea typeface="ＭＳ Ｐゴシック" charset="0"/>
              </a:rPr>
              <a:t>Greenfield operations</a:t>
            </a:r>
            <a:r>
              <a:rPr lang="en-US" sz="2800" dirty="0">
                <a:ea typeface="ＭＳ Ｐゴシック" charset="0"/>
              </a:rPr>
              <a:t> or </a:t>
            </a:r>
          </a:p>
          <a:p>
            <a:pPr lvl="1" fontAlgn="auto">
              <a:lnSpc>
                <a:spcPct val="90000"/>
              </a:lnSpc>
              <a:spcAft>
                <a:spcPts val="0"/>
              </a:spcAft>
              <a:buFont typeface="Arial"/>
              <a:buChar char="–"/>
              <a:defRPr/>
            </a:pPr>
            <a:r>
              <a:rPr lang="en-US" sz="2800" i="1" dirty="0">
                <a:ea typeface="ＭＳ Ｐゴシック" charset="0"/>
              </a:rPr>
              <a:t>Greenfield investment</a:t>
            </a:r>
            <a:endParaRPr lang="en-US" sz="2800" dirty="0">
              <a:ea typeface="ＭＳ Ｐゴシック" charset="0"/>
            </a:endParaRPr>
          </a:p>
          <a:p>
            <a:pPr fontAlgn="auto">
              <a:lnSpc>
                <a:spcPct val="90000"/>
              </a:lnSpc>
              <a:spcAft>
                <a:spcPts val="0"/>
              </a:spcAft>
              <a:buFont typeface="Arial"/>
              <a:buChar char="•"/>
              <a:defRPr/>
            </a:pPr>
            <a:r>
              <a:rPr lang="en-US" sz="3200" dirty="0">
                <a:ea typeface="ＭＳ Ｐゴシック" charset="0"/>
                <a:cs typeface="ＭＳ Ｐゴシック" charset="0"/>
              </a:rPr>
              <a:t>Merger with an existing enterprise</a:t>
            </a:r>
          </a:p>
          <a:p>
            <a:pPr fontAlgn="auto">
              <a:lnSpc>
                <a:spcPct val="90000"/>
              </a:lnSpc>
              <a:spcAft>
                <a:spcPts val="0"/>
              </a:spcAft>
              <a:buFont typeface="Arial"/>
              <a:buChar char="•"/>
              <a:defRPr/>
            </a:pPr>
            <a:r>
              <a:rPr lang="en-US" sz="3200" dirty="0">
                <a:ea typeface="ＭＳ Ｐゴシック" charset="0"/>
                <a:cs typeface="ＭＳ Ｐゴシック" charset="0"/>
              </a:rPr>
              <a:t>Acquisition of an existing enterprise</a:t>
            </a:r>
          </a:p>
          <a:p>
            <a:pPr lvl="1">
              <a:lnSpc>
                <a:spcPct val="90000"/>
              </a:lnSpc>
              <a:buFont typeface="Arial"/>
              <a:buChar char="•"/>
              <a:defRPr/>
            </a:pPr>
            <a:r>
              <a:rPr lang="en-US" dirty="0">
                <a:ea typeface="ＭＳ Ｐゴシック" charset="0"/>
                <a:cs typeface="ＭＳ Ｐゴシック" charset="0"/>
              </a:rPr>
              <a:t>Examples</a:t>
            </a:r>
            <a:r>
              <a:rPr lang="en-US" dirty="0" smtClean="0">
                <a:ea typeface="ＭＳ Ｐゴシック" charset="0"/>
                <a:cs typeface="ＭＳ Ｐゴシック" charset="0"/>
              </a:rPr>
              <a:t>: Roche acquired Genentech in 2008 for $43 billion</a:t>
            </a:r>
            <a:endParaRPr lang="en-US" dirty="0">
              <a:ea typeface="ＭＳ Ｐゴシック" charset="0"/>
              <a:cs typeface="ＭＳ Ｐゴシック" charset="0"/>
            </a:endParaRP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mn-lt"/>
              </a:rPr>
              <a:t>Examples of Market Entry &amp; </a:t>
            </a:r>
            <a:br>
              <a:rPr lang="en-US" dirty="0" smtClean="0">
                <a:latin typeface="+mn-lt"/>
              </a:rPr>
            </a:br>
            <a:r>
              <a:rPr lang="en-US" dirty="0" smtClean="0">
                <a:latin typeface="+mn-lt"/>
              </a:rPr>
              <a:t>Expansion by Joint Venture</a:t>
            </a:r>
            <a:endParaRPr lang="en-US" dirty="0">
              <a:latin typeface="+mn-lt"/>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14</a:t>
            </a:fld>
            <a:endParaRPr lang="en-US"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1" y="1647840"/>
            <a:ext cx="7554626" cy="47085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mn-lt"/>
              </a:rPr>
              <a:t>Examples of Equity Stake</a:t>
            </a:r>
            <a:endParaRPr lang="en-US" dirty="0">
              <a:latin typeface="+mn-lt"/>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15</a:t>
            </a:fld>
            <a:endParaRPr lang="en-US" dirty="0"/>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0975" y="1752600"/>
            <a:ext cx="8829752"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mn-lt"/>
              </a:rPr>
              <a:t>Examples of Acquisitions </a:t>
            </a:r>
            <a:endParaRPr lang="en-US" dirty="0">
              <a:latin typeface="+mn-lt"/>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16</a:t>
            </a:fld>
            <a:endParaRPr lang="en-US" dirty="0"/>
          </a:p>
        </p:txBody>
      </p:sp>
      <p:pic>
        <p:nvPicPr>
          <p:cNvPr id="717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9550" y="2401889"/>
            <a:ext cx="8801100" cy="22115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Issues in Acquisitions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Globalization is driving acquisitions; smaller firms cannot expand without a partner</a:t>
            </a:r>
          </a:p>
          <a:p>
            <a:pPr lvl="1"/>
            <a:r>
              <a:rPr lang="en-IN" dirty="0" smtClean="0"/>
              <a:t>“It was very clear to us that Helene Curtis did not have the capacity to project itself in emerging markets around the world. As markets get larger, that forces the smaller players to take action.”</a:t>
            </a:r>
          </a:p>
          <a:p>
            <a:pPr lvl="1" algn="r">
              <a:buNone/>
            </a:pPr>
            <a:r>
              <a:rPr lang="en-IN" sz="2400" dirty="0" smtClean="0"/>
              <a:t>Ronald </a:t>
            </a:r>
            <a:r>
              <a:rPr lang="en-IN" sz="2400" dirty="0" err="1" smtClean="0"/>
              <a:t>Gidwitz</a:t>
            </a:r>
            <a:r>
              <a:rPr lang="en-IN" sz="2400" dirty="0" smtClean="0"/>
              <a:t>, CEO Unilever, on acquiring Helene Curtis</a:t>
            </a:r>
          </a:p>
          <a:p>
            <a:r>
              <a:rPr lang="en-IN" dirty="0" smtClean="0"/>
              <a:t>Ownership circumvents tariffs &amp; quota barriers, gets new markets, allows technology transfers and gain new manufacturing methods.</a:t>
            </a:r>
          </a:p>
          <a:p>
            <a:endParaRPr lang="en-US" dirty="0"/>
          </a:p>
        </p:txBody>
      </p:sp>
      <p:sp>
        <p:nvSpPr>
          <p:cNvPr id="2" name="Footer Placeholder 1"/>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r>
              <a:rPr lang="en-US" smtClean="0"/>
              <a:t>9-</a:t>
            </a:r>
            <a:fld id="{4559BA8B-3652-4602-AC7B-794F0A42EEED}"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for Market Entry</a:t>
            </a:r>
            <a:endParaRPr lang="en-US" dirty="0"/>
          </a:p>
        </p:txBody>
      </p:sp>
      <p:sp>
        <p:nvSpPr>
          <p:cNvPr id="3" name="Content Placeholder 2"/>
          <p:cNvSpPr>
            <a:spLocks noGrp="1"/>
          </p:cNvSpPr>
          <p:nvPr>
            <p:ph idx="1"/>
          </p:nvPr>
        </p:nvSpPr>
        <p:spPr/>
        <p:txBody>
          <a:bodyPr/>
          <a:lstStyle/>
          <a:p>
            <a:r>
              <a:rPr lang="en-IN" dirty="0" smtClean="0"/>
              <a:t>Licensing, joint ventures, minority or majority equity stake, and ownership—are points along a continuum of alternative strategies for global market entry and expansion.</a:t>
            </a:r>
          </a:p>
          <a:p>
            <a:r>
              <a:rPr lang="en-IN" dirty="0" smtClean="0"/>
              <a:t>Companies may use a combination</a:t>
            </a:r>
          </a:p>
          <a:p>
            <a:pPr lvl="1"/>
            <a:r>
              <a:rPr lang="en-IN" dirty="0" smtClean="0"/>
              <a:t>Ex.  Borden Foods stopped licensing for branded food products in Japan and set up its on production, distribution &amp; marketing  but kept JVs in non-food products</a:t>
            </a:r>
            <a:endParaRPr lang="en-US" dirty="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r>
              <a:rPr lang="en-US" smtClean="0"/>
              <a:t>9-</a:t>
            </a:r>
            <a:fld id="{4559BA8B-3652-4602-AC7B-794F0A42EEED}"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Strategic Partnerships</a:t>
            </a:r>
            <a:endParaRPr lang="en-US" dirty="0">
              <a:latin typeface="+mn-lt"/>
            </a:endParaRPr>
          </a:p>
        </p:txBody>
      </p:sp>
      <p:sp>
        <p:nvSpPr>
          <p:cNvPr id="49154" name="Content Placeholder 2"/>
          <p:cNvSpPr>
            <a:spLocks noGrp="1"/>
          </p:cNvSpPr>
          <p:nvPr>
            <p:ph sz="half" idx="1"/>
          </p:nvPr>
        </p:nvSpPr>
        <p:spPr>
          <a:xfrm>
            <a:off x="457200" y="1600200"/>
            <a:ext cx="4589463" cy="4525963"/>
          </a:xfrm>
        </p:spPr>
        <p:txBody>
          <a:bodyPr/>
          <a:lstStyle/>
          <a:p>
            <a:r>
              <a:rPr lang="en-US" sz="3200" dirty="0" smtClean="0">
                <a:ea typeface="ＭＳ Ｐゴシック" pitchFamily="34" charset="-128"/>
              </a:rPr>
              <a:t>Possible terms:</a:t>
            </a:r>
          </a:p>
          <a:p>
            <a:pPr lvl="1"/>
            <a:r>
              <a:rPr lang="en-US" sz="2800" dirty="0" smtClean="0">
                <a:ea typeface="ＭＳ Ｐゴシック" pitchFamily="34" charset="-128"/>
              </a:rPr>
              <a:t>Collaborative agreements</a:t>
            </a:r>
          </a:p>
          <a:p>
            <a:pPr lvl="1"/>
            <a:r>
              <a:rPr lang="en-US" sz="2800" dirty="0" smtClean="0">
                <a:ea typeface="ＭＳ Ｐゴシック" pitchFamily="34" charset="-128"/>
              </a:rPr>
              <a:t>Strategic alliances</a:t>
            </a:r>
          </a:p>
          <a:p>
            <a:pPr lvl="1"/>
            <a:r>
              <a:rPr lang="en-US" sz="2800" dirty="0" smtClean="0">
                <a:ea typeface="ＭＳ Ｐゴシック" pitchFamily="34" charset="-128"/>
              </a:rPr>
              <a:t>Strategic international alliances</a:t>
            </a:r>
          </a:p>
          <a:p>
            <a:pPr lvl="1"/>
            <a:r>
              <a:rPr lang="en-US" sz="2800" dirty="0" smtClean="0">
                <a:ea typeface="ＭＳ Ｐゴシック" pitchFamily="34" charset="-128"/>
              </a:rPr>
              <a:t>Global strategic partnerships</a:t>
            </a:r>
          </a:p>
        </p:txBody>
      </p:sp>
      <p:pic>
        <p:nvPicPr>
          <p:cNvPr id="7" name="Content Placeholder 6" descr="09-04_epaphotostwo395644.jpg"/>
          <p:cNvPicPr>
            <a:picLocks noGrp="1" noChangeAspect="1"/>
          </p:cNvPicPr>
          <p:nvPr>
            <p:ph sz="half" idx="2"/>
          </p:nvPr>
        </p:nvPicPr>
        <p:blipFill>
          <a:blip r:embed="rId3"/>
          <a:stretch>
            <a:fillRect/>
          </a:stretch>
        </p:blipFill>
        <p:spPr>
          <a:xfrm>
            <a:off x="4648200" y="2109819"/>
            <a:ext cx="4038600" cy="2874137"/>
          </a:xfrm>
        </p:spPr>
      </p:pic>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9155" name="Text Box 5"/>
          <p:cNvSpPr txBox="1">
            <a:spLocks noChangeArrowheads="1"/>
          </p:cNvSpPr>
          <p:nvPr/>
        </p:nvSpPr>
        <p:spPr bwMode="auto">
          <a:xfrm>
            <a:off x="5046663" y="4983956"/>
            <a:ext cx="3340100" cy="923330"/>
          </a:xfrm>
          <a:prstGeom prst="rect">
            <a:avLst/>
          </a:prstGeom>
          <a:solidFill>
            <a:srgbClr val="FFFFFF"/>
          </a:solidFill>
          <a:ln w="9525">
            <a:noFill/>
            <a:miter lim="800000"/>
            <a:headEnd/>
            <a:tailEnd/>
          </a:ln>
        </p:spPr>
        <p:txBody>
          <a:bodyPr wrap="square">
            <a:spAutoFit/>
          </a:bodyPr>
          <a:lstStyle/>
          <a:p>
            <a:pPr eaLnBrk="0" hangingPunct="0">
              <a:spcBef>
                <a:spcPct val="50000"/>
              </a:spcBef>
            </a:pPr>
            <a:r>
              <a:rPr lang="en-US" dirty="0" err="1" smtClean="0">
                <a:latin typeface="Tahoma" pitchFamily="34" charset="0"/>
                <a:ea typeface="ＭＳ Ｐゴシック" pitchFamily="34" charset="-128"/>
              </a:rPr>
              <a:t>Oneworld</a:t>
            </a:r>
            <a:r>
              <a:rPr lang="en-US" dirty="0" smtClean="0">
                <a:latin typeface="Tahoma" pitchFamily="34" charset="0"/>
                <a:ea typeface="ＭＳ Ｐゴシック" pitchFamily="34" charset="-128"/>
              </a:rPr>
              <a:t> is </a:t>
            </a:r>
            <a:r>
              <a:rPr lang="en-US" dirty="0">
                <a:latin typeface="Tahoma" pitchFamily="34" charset="0"/>
                <a:ea typeface="ＭＳ Ｐゴシック" pitchFamily="34" charset="-128"/>
              </a:rPr>
              <a:t>a GSP made up of </a:t>
            </a:r>
            <a:r>
              <a:rPr lang="en-US" dirty="0" smtClean="0">
                <a:latin typeface="Tahoma" pitchFamily="34" charset="0"/>
                <a:ea typeface="ＭＳ Ｐゴシック" pitchFamily="34" charset="-128"/>
              </a:rPr>
              <a:t>American Airlines and other airlines around the world.</a:t>
            </a:r>
            <a:endParaRPr lang="en-US" dirty="0">
              <a:latin typeface="Tahoma" pitchFamily="34" charset="0"/>
              <a:ea typeface="ＭＳ Ｐゴシック" pitchFamily="34" charset="-128"/>
            </a:endParaRPr>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mn-lt"/>
              </a:rPr>
              <a:t>Learning Objectives</a:t>
            </a:r>
            <a:endParaRPr lang="en-US" dirty="0">
              <a:latin typeface="+mn-lt"/>
            </a:endParaRPr>
          </a:p>
        </p:txBody>
      </p:sp>
      <p:sp>
        <p:nvSpPr>
          <p:cNvPr id="3" name="Content Placeholder 2"/>
          <p:cNvSpPr>
            <a:spLocks noGrp="1"/>
          </p:cNvSpPr>
          <p:nvPr>
            <p:ph sz="half" idx="1"/>
          </p:nvPr>
        </p:nvSpPr>
        <p:spPr>
          <a:xfrm>
            <a:off x="457200" y="1600200"/>
            <a:ext cx="7912100" cy="4525963"/>
          </a:xfrm>
        </p:spPr>
        <p:txBody>
          <a:bodyPr rtlCol="0">
            <a:normAutofit fontScale="77500" lnSpcReduction="20000"/>
          </a:bodyPr>
          <a:lstStyle/>
          <a:p>
            <a:pPr marL="514350" indent="-514350">
              <a:buFont typeface="+mj-lt"/>
              <a:buAutoNum type="arabicPeriod"/>
              <a:defRPr/>
            </a:pPr>
            <a:r>
              <a:rPr lang="en-US" dirty="0" smtClean="0"/>
              <a:t>Explain the advantages and disadvantages of using licensing as a market-entry strategy.</a:t>
            </a:r>
          </a:p>
          <a:p>
            <a:pPr marL="514350" indent="-514350">
              <a:buFont typeface="+mj-lt"/>
              <a:buAutoNum type="arabicPeriod"/>
              <a:defRPr/>
            </a:pPr>
            <a:r>
              <a:rPr lang="en-US" dirty="0" smtClean="0"/>
              <a:t>Compare and contrast the different forms that a company’s foreign investments can take.</a:t>
            </a:r>
          </a:p>
          <a:p>
            <a:pPr marL="514350" indent="-514350">
              <a:buFont typeface="+mj-lt"/>
              <a:buAutoNum type="arabicPeriod"/>
              <a:defRPr/>
            </a:pPr>
            <a:r>
              <a:rPr lang="en-US" dirty="0" smtClean="0"/>
              <a:t>Discuss the factors that contribute to the successful launch of a global strategic partnership.</a:t>
            </a:r>
          </a:p>
          <a:p>
            <a:pPr marL="514350" indent="-514350">
              <a:buFont typeface="+mj-lt"/>
              <a:buAutoNum type="arabicPeriod"/>
              <a:defRPr/>
            </a:pPr>
            <a:r>
              <a:rPr lang="en-US" dirty="0" smtClean="0"/>
              <a:t>Identify some of the challenges associated with partnerships in developing countries.</a:t>
            </a:r>
          </a:p>
          <a:p>
            <a:pPr marL="514350" indent="-514350">
              <a:buFont typeface="+mj-lt"/>
              <a:buAutoNum type="arabicPeriod"/>
              <a:defRPr/>
            </a:pPr>
            <a:r>
              <a:rPr lang="en-US" dirty="0" smtClean="0"/>
              <a:t>Describe the special forms of cooperative strategies found in Asia.</a:t>
            </a:r>
          </a:p>
          <a:p>
            <a:pPr marL="514350" indent="-514350">
              <a:buFont typeface="+mj-lt"/>
              <a:buAutoNum type="arabicPeriod"/>
              <a:defRPr/>
            </a:pPr>
            <a:r>
              <a:rPr lang="en-US" dirty="0" smtClean="0"/>
              <a:t>Explain the evolution of cooperative strategies in the 21</a:t>
            </a:r>
            <a:r>
              <a:rPr lang="en-US" baseline="30000" dirty="0" smtClean="0"/>
              <a:t>st</a:t>
            </a:r>
            <a:r>
              <a:rPr lang="en-US" dirty="0" smtClean="0"/>
              <a:t> century.</a:t>
            </a:r>
          </a:p>
          <a:p>
            <a:pPr marL="514350" indent="-514350">
              <a:buFont typeface="+mj-lt"/>
              <a:buAutoNum type="arabicPeriod"/>
              <a:defRPr/>
            </a:pPr>
            <a:r>
              <a:rPr lang="en-US" dirty="0" smtClean="0"/>
              <a:t>Use the market expansion strategies matrix to explain the strategies used by the world’s biggest global companies.</a:t>
            </a:r>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9-</a:t>
            </a:r>
            <a:fld id="{3D970145-E5A9-4A86-BF3A-FF01985F754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609600"/>
            <a:ext cx="7759700" cy="1143000"/>
          </a:xfrm>
        </p:spPr>
        <p:txBody>
          <a:bodyPr>
            <a:normAutofit fontScale="90000"/>
          </a:bodyPr>
          <a:lstStyle/>
          <a:p>
            <a:pPr fontAlgn="auto">
              <a:spcAft>
                <a:spcPts val="0"/>
              </a:spcAft>
              <a:defRPr/>
            </a:pPr>
            <a:r>
              <a:rPr lang="en-US" dirty="0">
                <a:latin typeface="+mn-lt"/>
                <a:ea typeface="ＭＳ Ｐゴシック" charset="0"/>
                <a:cs typeface="ＭＳ Ｐゴシック" charset="0"/>
              </a:rPr>
              <a:t>The Nature of </a:t>
            </a:r>
            <a:r>
              <a:rPr lang="en-US" dirty="0" smtClean="0">
                <a:latin typeface="+mn-lt"/>
                <a:ea typeface="ＭＳ Ｐゴシック" charset="0"/>
                <a:cs typeface="ＭＳ Ｐゴシック" charset="0"/>
              </a:rPr>
              <a:t/>
            </a:r>
            <a:br>
              <a:rPr lang="en-US" dirty="0" smtClean="0">
                <a:latin typeface="+mn-lt"/>
                <a:ea typeface="ＭＳ Ｐゴシック" charset="0"/>
                <a:cs typeface="ＭＳ Ｐゴシック" charset="0"/>
              </a:rPr>
            </a:br>
            <a:r>
              <a:rPr lang="en-US" dirty="0" smtClean="0">
                <a:latin typeface="+mn-lt"/>
                <a:ea typeface="ＭＳ Ｐゴシック" charset="0"/>
                <a:cs typeface="ＭＳ Ｐゴシック" charset="0"/>
              </a:rPr>
              <a:t>Global </a:t>
            </a:r>
            <a:r>
              <a:rPr lang="en-US" dirty="0">
                <a:latin typeface="+mn-lt"/>
                <a:ea typeface="ＭＳ Ｐゴシック" charset="0"/>
                <a:cs typeface="ＭＳ Ｐゴシック" charset="0"/>
              </a:rPr>
              <a:t>Strategic Partnerships</a:t>
            </a:r>
            <a:endParaRPr lang="en-US" dirty="0">
              <a:latin typeface="+mn-lt"/>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pic>
        <p:nvPicPr>
          <p:cNvPr id="5123" name="Picture 3"/>
          <p:cNvPicPr>
            <a:picLocks noChangeAspect="1" noChangeArrowheads="1"/>
          </p:cNvPicPr>
          <p:nvPr/>
        </p:nvPicPr>
        <p:blipFill>
          <a:blip r:embed="rId3"/>
          <a:srcRect/>
          <a:stretch>
            <a:fillRect/>
          </a:stretch>
        </p:blipFill>
        <p:spPr bwMode="auto">
          <a:xfrm>
            <a:off x="1892300" y="1752600"/>
            <a:ext cx="5575300" cy="484096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833887"/>
            <a:ext cx="7581900" cy="1143000"/>
          </a:xfrm>
        </p:spPr>
        <p:txBody>
          <a:bodyPr>
            <a:normAutofit fontScale="90000"/>
          </a:bodyPr>
          <a:lstStyle/>
          <a:p>
            <a:pPr fontAlgn="auto">
              <a:spcAft>
                <a:spcPts val="0"/>
              </a:spcAft>
              <a:defRPr/>
            </a:pPr>
            <a:r>
              <a:rPr lang="en-US" dirty="0" smtClean="0">
                <a:latin typeface="+mn-lt"/>
                <a:ea typeface="ＭＳ Ｐゴシック" charset="0"/>
                <a:cs typeface="ＭＳ Ｐゴシック" charset="0"/>
              </a:rPr>
              <a:t>Characteristics of</a:t>
            </a:r>
            <a:br>
              <a:rPr lang="en-US" dirty="0" smtClean="0">
                <a:latin typeface="+mn-lt"/>
                <a:ea typeface="ＭＳ Ｐゴシック" charset="0"/>
                <a:cs typeface="ＭＳ Ｐゴシック" charset="0"/>
              </a:rPr>
            </a:br>
            <a:r>
              <a:rPr lang="en-US" dirty="0" smtClean="0">
                <a:latin typeface="+mn-lt"/>
                <a:ea typeface="ＭＳ Ｐゴシック" charset="0"/>
                <a:cs typeface="ＭＳ Ｐゴシック" charset="0"/>
              </a:rPr>
              <a:t> </a:t>
            </a:r>
            <a:r>
              <a:rPr lang="en-US" dirty="0">
                <a:latin typeface="+mn-lt"/>
                <a:ea typeface="ＭＳ Ｐゴシック" charset="0"/>
                <a:cs typeface="ＭＳ Ｐゴシック" charset="0"/>
              </a:rPr>
              <a:t>Global Strategic Partnerships</a:t>
            </a:r>
            <a:endParaRPr lang="en-US" dirty="0">
              <a:latin typeface="+mn-lt"/>
            </a:endParaRPr>
          </a:p>
        </p:txBody>
      </p:sp>
      <p:sp>
        <p:nvSpPr>
          <p:cNvPr id="3" name="Content Placeholder 2"/>
          <p:cNvSpPr>
            <a:spLocks noGrp="1"/>
          </p:cNvSpPr>
          <p:nvPr>
            <p:ph sz="half" idx="1"/>
          </p:nvPr>
        </p:nvSpPr>
        <p:spPr>
          <a:xfrm>
            <a:off x="457200" y="2332037"/>
            <a:ext cx="8229600" cy="4525963"/>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Participants remain independent following formation of the alliance</a:t>
            </a:r>
          </a:p>
          <a:p>
            <a:pPr fontAlgn="auto">
              <a:lnSpc>
                <a:spcPct val="90000"/>
              </a:lnSpc>
              <a:spcAft>
                <a:spcPts val="0"/>
              </a:spcAft>
              <a:buFont typeface="Arial"/>
              <a:buChar char="•"/>
              <a:defRPr/>
            </a:pPr>
            <a:r>
              <a:rPr lang="en-US" sz="3200" dirty="0">
                <a:ea typeface="ＭＳ Ｐゴシック" charset="0"/>
                <a:cs typeface="ＭＳ Ｐゴシック" charset="0"/>
              </a:rPr>
              <a:t>Participants share benefits of alliance as well as control over performance of assigned tasks</a:t>
            </a:r>
          </a:p>
          <a:p>
            <a:pPr fontAlgn="auto">
              <a:lnSpc>
                <a:spcPct val="90000"/>
              </a:lnSpc>
              <a:spcAft>
                <a:spcPts val="0"/>
              </a:spcAft>
              <a:buFont typeface="Arial"/>
              <a:buChar char="•"/>
              <a:defRPr/>
            </a:pPr>
            <a:r>
              <a:rPr lang="en-US" sz="3200" dirty="0">
                <a:ea typeface="ＭＳ Ｐゴシック" charset="0"/>
                <a:cs typeface="ＭＳ Ｐゴシック" charset="0"/>
              </a:rPr>
              <a:t>Participants make ongoing contributions in technology, products, and other key strategic areas</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749300"/>
            <a:ext cx="9004300" cy="1143000"/>
          </a:xfrm>
        </p:spPr>
        <p:txBody>
          <a:bodyPr>
            <a:normAutofit fontScale="90000"/>
          </a:bodyPr>
          <a:lstStyle/>
          <a:p>
            <a:pPr fontAlgn="auto">
              <a:spcAft>
                <a:spcPts val="0"/>
              </a:spcAft>
              <a:defRPr/>
            </a:pPr>
            <a:r>
              <a:rPr lang="en-US" dirty="0">
                <a:latin typeface="+mn-lt"/>
                <a:ea typeface="ＭＳ Ｐゴシック" charset="0"/>
                <a:cs typeface="ＭＳ Ｐゴシック" charset="0"/>
              </a:rPr>
              <a:t>Five Attributes of True </a:t>
            </a:r>
            <a:r>
              <a:rPr lang="en-US" dirty="0" smtClean="0">
                <a:latin typeface="+mn-lt"/>
                <a:ea typeface="ＭＳ Ｐゴシック" charset="0"/>
                <a:cs typeface="ＭＳ Ｐゴシック" charset="0"/>
              </a:rPr>
              <a:t/>
            </a:r>
            <a:br>
              <a:rPr lang="en-US" dirty="0" smtClean="0">
                <a:latin typeface="+mn-lt"/>
                <a:ea typeface="ＭＳ Ｐゴシック" charset="0"/>
                <a:cs typeface="ＭＳ Ｐゴシック" charset="0"/>
              </a:rPr>
            </a:br>
            <a:r>
              <a:rPr lang="en-US" dirty="0" smtClean="0">
                <a:latin typeface="+mn-lt"/>
                <a:ea typeface="ＭＳ Ｐゴシック" charset="0"/>
                <a:cs typeface="ＭＳ Ｐゴシック" charset="0"/>
              </a:rPr>
              <a:t>Global </a:t>
            </a:r>
            <a:r>
              <a:rPr lang="en-US" dirty="0">
                <a:latin typeface="+mn-lt"/>
                <a:ea typeface="ＭＳ Ｐゴシック" charset="0"/>
                <a:cs typeface="ＭＳ Ｐゴシック" charset="0"/>
              </a:rPr>
              <a:t>Strategic Partnerships</a:t>
            </a:r>
            <a:endParaRPr lang="en-US" dirty="0">
              <a:latin typeface="+mn-lt"/>
            </a:endParaRPr>
          </a:p>
        </p:txBody>
      </p:sp>
      <p:sp>
        <p:nvSpPr>
          <p:cNvPr id="54274" name="Content Placeholder 3"/>
          <p:cNvSpPr>
            <a:spLocks noGrp="1"/>
          </p:cNvSpPr>
          <p:nvPr>
            <p:ph sz="half" idx="1"/>
          </p:nvPr>
        </p:nvSpPr>
        <p:spPr>
          <a:xfrm>
            <a:off x="457200" y="2012949"/>
            <a:ext cx="8229600" cy="4525963"/>
          </a:xfrm>
        </p:spPr>
        <p:txBody>
          <a:bodyPr/>
          <a:lstStyle/>
          <a:p>
            <a:pPr>
              <a:lnSpc>
                <a:spcPct val="90000"/>
              </a:lnSpc>
            </a:pPr>
            <a:r>
              <a:rPr lang="en-US" sz="3200" dirty="0" smtClean="0">
                <a:ea typeface="ＭＳ Ｐゴシック" pitchFamily="34" charset="-128"/>
              </a:rPr>
              <a:t>Two or more companies develop a joint long-term strategy</a:t>
            </a:r>
          </a:p>
          <a:p>
            <a:pPr>
              <a:lnSpc>
                <a:spcPct val="90000"/>
              </a:lnSpc>
            </a:pPr>
            <a:r>
              <a:rPr lang="en-US" sz="3200" dirty="0" smtClean="0">
                <a:ea typeface="ＭＳ Ｐゴシック" pitchFamily="34" charset="-128"/>
              </a:rPr>
              <a:t>Relationship is reciprocal</a:t>
            </a:r>
          </a:p>
          <a:p>
            <a:pPr>
              <a:lnSpc>
                <a:spcPct val="90000"/>
              </a:lnSpc>
            </a:pPr>
            <a:r>
              <a:rPr lang="en-US" sz="3200" dirty="0" smtClean="0">
                <a:ea typeface="ＭＳ Ｐゴシック" pitchFamily="34" charset="-128"/>
              </a:rPr>
              <a:t>Partners</a:t>
            </a:r>
            <a:r>
              <a:rPr lang="ja-JP" altLang="en-US" sz="3200" dirty="0" smtClean="0"/>
              <a:t>’</a:t>
            </a:r>
            <a:r>
              <a:rPr lang="en-US" sz="3200" dirty="0" smtClean="0">
                <a:ea typeface="ＭＳ Ｐゴシック" pitchFamily="34" charset="-128"/>
              </a:rPr>
              <a:t> vision and efforts are global</a:t>
            </a:r>
          </a:p>
          <a:p>
            <a:pPr>
              <a:lnSpc>
                <a:spcPct val="90000"/>
              </a:lnSpc>
            </a:pPr>
            <a:r>
              <a:rPr lang="en-US" sz="3200" dirty="0" smtClean="0">
                <a:ea typeface="ＭＳ Ｐゴシック" pitchFamily="34" charset="-128"/>
              </a:rPr>
              <a:t>Relationship is organized along horizontal lines (not vertical)</a:t>
            </a:r>
          </a:p>
          <a:p>
            <a:pPr>
              <a:lnSpc>
                <a:spcPct val="90000"/>
              </a:lnSpc>
            </a:pPr>
            <a:r>
              <a:rPr lang="en-US" sz="3200" dirty="0" smtClean="0">
                <a:ea typeface="ＭＳ Ｐゴシック" pitchFamily="34" charset="-128"/>
              </a:rPr>
              <a:t>When competing in markets not covered by alliance, participants retain national and ideological identities</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Global Strategic Partnerships</a:t>
            </a:r>
            <a:endParaRPr lang="en-US" dirty="0"/>
          </a:p>
        </p:txBody>
      </p:sp>
      <p:sp>
        <p:nvSpPr>
          <p:cNvPr id="2" name="Footer Placeholder 1"/>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smtClean="0"/>
          </a:p>
          <a:p>
            <a:endParaRPr lang="en-US" dirty="0"/>
          </a:p>
        </p:txBody>
      </p:sp>
      <p:pic>
        <p:nvPicPr>
          <p:cNvPr id="1026" name="Picture 2"/>
          <p:cNvPicPr>
            <a:picLocks noChangeAspect="1" noChangeArrowheads="1"/>
          </p:cNvPicPr>
          <p:nvPr/>
        </p:nvPicPr>
        <p:blipFill>
          <a:blip r:embed="rId2"/>
          <a:srcRect/>
          <a:stretch>
            <a:fillRect/>
          </a:stretch>
        </p:blipFill>
        <p:spPr bwMode="auto">
          <a:xfrm>
            <a:off x="0" y="2413000"/>
            <a:ext cx="8983506" cy="3001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r>
              <a:rPr lang="en-US" smtClean="0"/>
              <a:t>9-</a:t>
            </a:r>
            <a:fld id="{4559BA8B-3652-4602-AC7B-794F0A42EEED}"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Success Factors of Alliances</a:t>
            </a:r>
            <a:endParaRPr lang="en-US" dirty="0">
              <a:latin typeface="+mn-lt"/>
            </a:endParaRPr>
          </a:p>
        </p:txBody>
      </p:sp>
      <p:sp>
        <p:nvSpPr>
          <p:cNvPr id="3" name="Content Placeholder 2"/>
          <p:cNvSpPr>
            <a:spLocks noGrp="1"/>
          </p:cNvSpPr>
          <p:nvPr>
            <p:ph sz="half" idx="1"/>
          </p:nvPr>
        </p:nvSpPr>
        <p:spPr>
          <a:xfrm>
            <a:off x="457200" y="1739900"/>
            <a:ext cx="8229600" cy="4525963"/>
          </a:xfrm>
        </p:spPr>
        <p:txBody>
          <a:bodyPr rtlCol="0">
            <a:normAutofit lnSpcReduction="10000"/>
          </a:bodyPr>
          <a:lstStyle/>
          <a:p>
            <a:pPr fontAlgn="auto">
              <a:lnSpc>
                <a:spcPct val="90000"/>
              </a:lnSpc>
              <a:spcAft>
                <a:spcPts val="0"/>
              </a:spcAft>
              <a:buFont typeface="Arial"/>
              <a:buChar char="•"/>
              <a:defRPr/>
            </a:pPr>
            <a:r>
              <a:rPr lang="en-US" sz="3200" b="1" i="1" dirty="0">
                <a:ea typeface="ＭＳ Ｐゴシック" charset="0"/>
                <a:cs typeface="ＭＳ Ｐゴシック" charset="0"/>
              </a:rPr>
              <a:t>Mission</a:t>
            </a:r>
            <a:r>
              <a:rPr lang="en-US" sz="3200" b="1" dirty="0">
                <a:ea typeface="ＭＳ Ｐゴシック" charset="0"/>
                <a:cs typeface="ＭＳ Ｐゴシック" charset="0"/>
              </a:rPr>
              <a:t>: </a:t>
            </a:r>
            <a:r>
              <a:rPr lang="en-US" sz="3200" dirty="0">
                <a:ea typeface="ＭＳ Ｐゴシック" charset="0"/>
                <a:cs typeface="ＭＳ Ｐゴシック" charset="0"/>
              </a:rPr>
              <a:t>Successful GSPs create win-win situations, where participants pursue objectives on the basis of mutual need or advantage.</a:t>
            </a:r>
          </a:p>
          <a:p>
            <a:pPr fontAlgn="auto">
              <a:lnSpc>
                <a:spcPct val="90000"/>
              </a:lnSpc>
              <a:spcAft>
                <a:spcPts val="0"/>
              </a:spcAft>
              <a:buFont typeface="Arial"/>
              <a:buChar char="•"/>
              <a:defRPr/>
            </a:pPr>
            <a:r>
              <a:rPr lang="en-US" sz="3200" b="1" i="1" dirty="0">
                <a:ea typeface="ＭＳ Ｐゴシック" charset="0"/>
                <a:cs typeface="ＭＳ Ｐゴシック" charset="0"/>
              </a:rPr>
              <a:t>Strategy:</a:t>
            </a:r>
            <a:r>
              <a:rPr lang="en-US" sz="3200" b="1" dirty="0">
                <a:ea typeface="ＭＳ Ｐゴシック" charset="0"/>
                <a:cs typeface="ＭＳ Ｐゴシック" charset="0"/>
              </a:rPr>
              <a:t> </a:t>
            </a:r>
            <a:r>
              <a:rPr lang="en-US" sz="3200" dirty="0">
                <a:ea typeface="ＭＳ Ｐゴシック" charset="0"/>
                <a:cs typeface="ＭＳ Ｐゴシック" charset="0"/>
              </a:rPr>
              <a:t>A company may establish separate GSPs with different partners; strategy must be thought out up front to avoid conflicts.</a:t>
            </a:r>
          </a:p>
          <a:p>
            <a:pPr fontAlgn="auto">
              <a:lnSpc>
                <a:spcPct val="90000"/>
              </a:lnSpc>
              <a:spcAft>
                <a:spcPts val="0"/>
              </a:spcAft>
              <a:buFont typeface="Arial"/>
              <a:buChar char="•"/>
              <a:defRPr/>
            </a:pPr>
            <a:r>
              <a:rPr lang="en-US" sz="3200" b="1" i="1" dirty="0">
                <a:ea typeface="ＭＳ Ｐゴシック" charset="0"/>
                <a:cs typeface="ＭＳ Ｐゴシック" charset="0"/>
              </a:rPr>
              <a:t>Governance</a:t>
            </a:r>
            <a:r>
              <a:rPr lang="en-US" sz="3200" b="1" dirty="0">
                <a:ea typeface="ＭＳ Ｐゴシック" charset="0"/>
                <a:cs typeface="ＭＳ Ｐゴシック" charset="0"/>
              </a:rPr>
              <a:t>: </a:t>
            </a:r>
            <a:r>
              <a:rPr lang="en-US" sz="3200" dirty="0">
                <a:ea typeface="ＭＳ Ｐゴシック" charset="0"/>
                <a:cs typeface="ＭＳ Ｐゴシック" charset="0"/>
              </a:rPr>
              <a:t>Discussion and consensus must be the norms. Partners must be viewed as equals.</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Success </a:t>
            </a:r>
            <a:r>
              <a:rPr lang="en-US" dirty="0" smtClean="0">
                <a:latin typeface="+mn-lt"/>
                <a:ea typeface="ＭＳ Ｐゴシック" charset="0"/>
                <a:cs typeface="ＭＳ Ｐゴシック" charset="0"/>
              </a:rPr>
              <a:t>Factors (Con’t)</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lnSpcReduction="10000"/>
          </a:bodyPr>
          <a:lstStyle/>
          <a:p>
            <a:pPr fontAlgn="auto">
              <a:lnSpc>
                <a:spcPct val="90000"/>
              </a:lnSpc>
              <a:spcAft>
                <a:spcPts val="0"/>
              </a:spcAft>
              <a:buFont typeface="Arial"/>
              <a:buChar char="•"/>
              <a:defRPr/>
            </a:pPr>
            <a:r>
              <a:rPr lang="en-US" sz="3200" b="1" i="1" dirty="0">
                <a:ea typeface="ＭＳ Ｐゴシック" charset="0"/>
                <a:cs typeface="ＭＳ Ｐゴシック" charset="0"/>
              </a:rPr>
              <a:t>Culture</a:t>
            </a:r>
            <a:r>
              <a:rPr lang="en-US" sz="3200" b="1" dirty="0">
                <a:ea typeface="ＭＳ Ｐゴシック" charset="0"/>
                <a:cs typeface="ＭＳ Ｐゴシック" charset="0"/>
              </a:rPr>
              <a:t>: </a:t>
            </a:r>
            <a:r>
              <a:rPr lang="en-US" sz="3200" dirty="0">
                <a:ea typeface="ＭＳ Ｐゴシック" charset="0"/>
                <a:cs typeface="ＭＳ Ｐゴシック" charset="0"/>
              </a:rPr>
              <a:t>Personal chemistry is important, as is the successful development of a shared set of values. </a:t>
            </a:r>
          </a:p>
          <a:p>
            <a:pPr fontAlgn="auto">
              <a:lnSpc>
                <a:spcPct val="90000"/>
              </a:lnSpc>
              <a:spcAft>
                <a:spcPts val="0"/>
              </a:spcAft>
              <a:buFont typeface="Arial"/>
              <a:buChar char="•"/>
              <a:defRPr/>
            </a:pPr>
            <a:r>
              <a:rPr lang="en-US" sz="3200" b="1" i="1" dirty="0">
                <a:ea typeface="ＭＳ Ｐゴシック" charset="0"/>
                <a:cs typeface="ＭＳ Ｐゴシック" charset="0"/>
              </a:rPr>
              <a:t>Organization</a:t>
            </a:r>
            <a:r>
              <a:rPr lang="en-US" sz="3200" b="1" dirty="0">
                <a:ea typeface="ＭＳ Ｐゴシック" charset="0"/>
                <a:cs typeface="ＭＳ Ｐゴシック" charset="0"/>
              </a:rPr>
              <a:t>: </a:t>
            </a:r>
            <a:r>
              <a:rPr lang="en-US" sz="3200" dirty="0">
                <a:ea typeface="ＭＳ Ｐゴシック" charset="0"/>
                <a:cs typeface="ＭＳ Ｐゴシック" charset="0"/>
              </a:rPr>
              <a:t>Innovative structures and designs may be needed to offset the complexity of multi-country management.</a:t>
            </a:r>
          </a:p>
          <a:p>
            <a:pPr fontAlgn="auto">
              <a:lnSpc>
                <a:spcPct val="90000"/>
              </a:lnSpc>
              <a:spcAft>
                <a:spcPts val="0"/>
              </a:spcAft>
              <a:buFont typeface="Arial"/>
              <a:buChar char="•"/>
              <a:defRPr/>
            </a:pPr>
            <a:r>
              <a:rPr lang="en-US" sz="3200" b="1" i="1" dirty="0">
                <a:ea typeface="ＭＳ Ｐゴシック" charset="0"/>
                <a:cs typeface="ＭＳ Ｐゴシック" charset="0"/>
              </a:rPr>
              <a:t>Management</a:t>
            </a:r>
            <a:r>
              <a:rPr lang="en-US" sz="3200" dirty="0">
                <a:ea typeface="ＭＳ Ｐゴシック" charset="0"/>
                <a:cs typeface="ＭＳ Ｐゴシック" charset="0"/>
              </a:rPr>
              <a:t>: Potentially divisive issues must be identified in advance and clear, unitary lines of authority established that will result in commitment by all partners.</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latin typeface="+mn-lt"/>
                <a:ea typeface="ＭＳ Ｐゴシック" charset="0"/>
                <a:cs typeface="ＭＳ Ｐゴシック" charset="0"/>
              </a:rPr>
              <a:t>Alliances with Asian Competitors</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fontScale="92500" lnSpcReduction="20000"/>
          </a:bodyPr>
          <a:lstStyle/>
          <a:p>
            <a:pPr fontAlgn="auto">
              <a:spcAft>
                <a:spcPts val="0"/>
              </a:spcAft>
              <a:buFont typeface="Arial"/>
              <a:buChar char="•"/>
              <a:defRPr/>
            </a:pPr>
            <a:r>
              <a:rPr lang="en-US" sz="3200" dirty="0" smtClean="0">
                <a:ea typeface="ＭＳ Ｐゴシック" charset="0"/>
                <a:cs typeface="ＭＳ Ｐゴシック" charset="0"/>
              </a:rPr>
              <a:t>Western companies must learn from Asian firms’ excellence in manufacturing, overcome NIH syndrome, become students, not teachers </a:t>
            </a:r>
          </a:p>
          <a:p>
            <a:pPr fontAlgn="auto">
              <a:spcAft>
                <a:spcPts val="0"/>
              </a:spcAft>
              <a:buFont typeface="Arial"/>
              <a:buChar char="•"/>
              <a:defRPr/>
            </a:pPr>
            <a:r>
              <a:rPr lang="en-US" sz="3200" dirty="0" smtClean="0">
                <a:ea typeface="ＭＳ Ｐゴシック" charset="0"/>
                <a:cs typeface="ＭＳ Ｐゴシック" charset="0"/>
              </a:rPr>
              <a:t>Four </a:t>
            </a:r>
            <a:r>
              <a:rPr lang="en-US" sz="3200" dirty="0">
                <a:ea typeface="ＭＳ Ｐゴシック" charset="0"/>
                <a:cs typeface="ＭＳ Ｐゴシック" charset="0"/>
              </a:rPr>
              <a:t>common problem areas</a:t>
            </a:r>
          </a:p>
          <a:p>
            <a:pPr lvl="1" fontAlgn="auto">
              <a:spcAft>
                <a:spcPts val="0"/>
              </a:spcAft>
              <a:buFont typeface="Arial"/>
              <a:buChar char="–"/>
              <a:defRPr/>
            </a:pPr>
            <a:r>
              <a:rPr lang="en-US" sz="2800" dirty="0">
                <a:ea typeface="ＭＳ Ｐゴシック" charset="0"/>
              </a:rPr>
              <a:t>Each partner had a different dream</a:t>
            </a:r>
          </a:p>
          <a:p>
            <a:pPr lvl="1" fontAlgn="auto">
              <a:spcAft>
                <a:spcPts val="0"/>
              </a:spcAft>
              <a:buFont typeface="Arial"/>
              <a:buChar char="–"/>
              <a:defRPr/>
            </a:pPr>
            <a:r>
              <a:rPr lang="en-US" sz="2800" dirty="0">
                <a:ea typeface="ＭＳ Ｐゴシック" charset="0"/>
              </a:rPr>
              <a:t>Each must contribute to the alliance and each must depend on the other to a degree that justifies the alliance</a:t>
            </a:r>
          </a:p>
          <a:p>
            <a:pPr lvl="1" fontAlgn="auto">
              <a:spcAft>
                <a:spcPts val="0"/>
              </a:spcAft>
              <a:buFont typeface="Arial"/>
              <a:buChar char="–"/>
              <a:defRPr/>
            </a:pPr>
            <a:r>
              <a:rPr lang="en-US" sz="2800" dirty="0">
                <a:ea typeface="ＭＳ Ｐゴシック" charset="0"/>
              </a:rPr>
              <a:t>Differences in management philosophy, expectations, and approaches</a:t>
            </a:r>
          </a:p>
          <a:p>
            <a:pPr lvl="1" fontAlgn="auto">
              <a:spcAft>
                <a:spcPts val="0"/>
              </a:spcAft>
              <a:buFont typeface="Arial"/>
              <a:buChar char="–"/>
              <a:defRPr/>
            </a:pPr>
            <a:r>
              <a:rPr lang="en-US" sz="2800" dirty="0">
                <a:ea typeface="ＭＳ Ｐゴシック" charset="0"/>
              </a:rPr>
              <a:t>No corporate memory</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109"/>
            <a:ext cx="8229600" cy="1143000"/>
          </a:xfrm>
        </p:spPr>
        <p:txBody>
          <a:bodyPr>
            <a:normAutofit fontScale="90000"/>
          </a:bodyPr>
          <a:lstStyle/>
          <a:p>
            <a:pPr fontAlgn="auto">
              <a:spcAft>
                <a:spcPts val="0"/>
              </a:spcAft>
              <a:defRPr/>
            </a:pPr>
            <a:r>
              <a:rPr lang="en-US" dirty="0" smtClean="0">
                <a:latin typeface="+mn-lt"/>
                <a:ea typeface="ＭＳ Ｐゴシック" charset="0"/>
                <a:cs typeface="ＭＳ Ｐゴシック" charset="0"/>
              </a:rPr>
              <a:t>Cooperative Alliance in Japan:</a:t>
            </a:r>
            <a:br>
              <a:rPr lang="en-US" dirty="0" smtClean="0">
                <a:latin typeface="+mn-lt"/>
                <a:ea typeface="ＭＳ Ｐゴシック" charset="0"/>
                <a:cs typeface="ＭＳ Ｐゴシック" charset="0"/>
              </a:rPr>
            </a:br>
            <a:r>
              <a:rPr lang="en-US" b="1" i="1" dirty="0" smtClean="0">
                <a:latin typeface="+mn-lt"/>
                <a:ea typeface="ＭＳ Ｐゴシック" charset="0"/>
                <a:cs typeface="ＭＳ Ｐゴシック" charset="0"/>
              </a:rPr>
              <a:t>Keiretsu</a:t>
            </a:r>
            <a:endParaRPr lang="en-US" b="1" i="1" dirty="0">
              <a:latin typeface="+mn-lt"/>
            </a:endParaRPr>
          </a:p>
        </p:txBody>
      </p:sp>
      <p:sp>
        <p:nvSpPr>
          <p:cNvPr id="4" name="Content Placeholder 3"/>
          <p:cNvSpPr>
            <a:spLocks noGrp="1"/>
          </p:cNvSpPr>
          <p:nvPr>
            <p:ph sz="half" idx="1"/>
          </p:nvPr>
        </p:nvSpPr>
        <p:spPr>
          <a:xfrm>
            <a:off x="457200" y="2195512"/>
            <a:ext cx="8229600" cy="4525963"/>
          </a:xfrm>
        </p:spPr>
        <p:txBody>
          <a:bodyPr rtlCol="0">
            <a:normAutofit lnSpcReduction="10000"/>
          </a:bodyPr>
          <a:lstStyle/>
          <a:p>
            <a:pPr fontAlgn="auto">
              <a:lnSpc>
                <a:spcPct val="90000"/>
              </a:lnSpc>
              <a:spcAft>
                <a:spcPts val="0"/>
              </a:spcAft>
              <a:buFont typeface="Arial"/>
              <a:buChar char="•"/>
              <a:defRPr/>
            </a:pPr>
            <a:r>
              <a:rPr lang="en-US" sz="3200" dirty="0">
                <a:ea typeface="ＭＳ Ｐゴシック" charset="0"/>
                <a:cs typeface="ＭＳ Ｐゴシック" charset="0"/>
              </a:rPr>
              <a:t>Inter-business alliance or enterprise groups in which business families join together to fight for market share</a:t>
            </a:r>
          </a:p>
          <a:p>
            <a:pPr fontAlgn="auto">
              <a:lnSpc>
                <a:spcPct val="90000"/>
              </a:lnSpc>
              <a:spcAft>
                <a:spcPts val="0"/>
              </a:spcAft>
              <a:buFont typeface="Arial"/>
              <a:buChar char="•"/>
              <a:defRPr/>
            </a:pPr>
            <a:r>
              <a:rPr lang="en-US" sz="3200" dirty="0">
                <a:ea typeface="ＭＳ Ｐゴシック" charset="0"/>
                <a:cs typeface="ＭＳ Ｐゴシック" charset="0"/>
              </a:rPr>
              <a:t>Often cemented by bank ownership of large blocks of stock and by cross-ownership of stock between a company and its buyers and non-financial suppliers</a:t>
            </a:r>
          </a:p>
          <a:p>
            <a:pPr fontAlgn="auto">
              <a:lnSpc>
                <a:spcPct val="90000"/>
              </a:lnSpc>
              <a:spcAft>
                <a:spcPts val="0"/>
              </a:spcAft>
              <a:buFont typeface="Arial"/>
              <a:buChar char="•"/>
              <a:defRPr/>
            </a:pPr>
            <a:r>
              <a:rPr lang="en-US" sz="3200" dirty="0">
                <a:ea typeface="ＭＳ Ｐゴシック" charset="0"/>
                <a:cs typeface="ＭＳ Ｐゴシック" charset="0"/>
              </a:rPr>
              <a:t>Keiretsu executives can legally sit on each other</a:t>
            </a:r>
            <a:r>
              <a:rPr lang="ja-JP" altLang="en-US" sz="3200" dirty="0">
                <a:cs typeface="ＭＳ Ｐゴシック" charset="0"/>
              </a:rPr>
              <a:t>’</a:t>
            </a:r>
            <a:r>
              <a:rPr lang="en-US" sz="3200" dirty="0">
                <a:ea typeface="ＭＳ Ｐゴシック" charset="0"/>
                <a:cs typeface="ＭＳ Ｐゴシック" charset="0"/>
              </a:rPr>
              <a:t>s boards, share information, and coordinate prices</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Horizontal Keiretsu</a:t>
            </a:r>
            <a:endParaRPr lang="en-US" b="1" dirty="0"/>
          </a:p>
        </p:txBody>
      </p:sp>
      <p:sp>
        <p:nvSpPr>
          <p:cNvPr id="6" name="Content Placeholder 5"/>
          <p:cNvSpPr>
            <a:spLocks noGrp="1"/>
          </p:cNvSpPr>
          <p:nvPr>
            <p:ph idx="1"/>
          </p:nvPr>
        </p:nvSpPr>
        <p:spPr/>
        <p:txBody>
          <a:bodyPr>
            <a:normAutofit fontScale="92500" lnSpcReduction="20000"/>
          </a:bodyPr>
          <a:lstStyle/>
          <a:p>
            <a:r>
              <a:rPr lang="en-US" dirty="0" smtClean="0"/>
              <a:t>Big Six:  Mitsui, Mitsubishi, Sumitomo, Fuyo, Sanwa, DKB Groups</a:t>
            </a:r>
          </a:p>
          <a:p>
            <a:r>
              <a:rPr lang="en-US" dirty="0" smtClean="0"/>
              <a:t>Horizontal keiretsu:  intragroup relationships involve shared stock holdings and trading relations</a:t>
            </a:r>
          </a:p>
          <a:p>
            <a:r>
              <a:rPr lang="en-US" dirty="0" smtClean="0"/>
              <a:t>Large, powerful with revenues in hundreds of billions</a:t>
            </a:r>
          </a:p>
          <a:p>
            <a:r>
              <a:rPr lang="en-US" dirty="0" smtClean="0"/>
              <a:t>Can block foreign suppliers causing higher prices</a:t>
            </a:r>
          </a:p>
          <a:p>
            <a:r>
              <a:rPr lang="en-US" dirty="0" smtClean="0"/>
              <a:t>Promotes corporate stability, risk sharing, long-term employment</a:t>
            </a:r>
            <a:endParaRPr lang="en-US" dirty="0"/>
          </a:p>
        </p:txBody>
      </p:sp>
      <p:sp>
        <p:nvSpPr>
          <p:cNvPr id="2" name="Footer Placeholder 1"/>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r>
              <a:rPr lang="en-US" smtClean="0"/>
              <a:t>9-</a:t>
            </a:r>
            <a:fld id="{4559BA8B-3652-4602-AC7B-794F0A42EEED}"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Keretsui</a:t>
            </a:r>
            <a:endParaRPr lang="en-US" b="1" dirty="0"/>
          </a:p>
        </p:txBody>
      </p:sp>
      <p:sp>
        <p:nvSpPr>
          <p:cNvPr id="3" name="Content Placeholder 2"/>
          <p:cNvSpPr>
            <a:spLocks noGrp="1"/>
          </p:cNvSpPr>
          <p:nvPr>
            <p:ph idx="1"/>
          </p:nvPr>
        </p:nvSpPr>
        <p:spPr/>
        <p:txBody>
          <a:bodyPr>
            <a:normAutofit/>
          </a:bodyPr>
          <a:lstStyle/>
          <a:p>
            <a:r>
              <a:rPr lang="en-US" dirty="0" smtClean="0"/>
              <a:t>Vertical</a:t>
            </a:r>
            <a:r>
              <a:rPr lang="en-US" b="1" dirty="0" smtClean="0"/>
              <a:t> </a:t>
            </a:r>
            <a:r>
              <a:rPr lang="en-US" dirty="0" err="1" smtClean="0"/>
              <a:t>keretsui</a:t>
            </a:r>
            <a:r>
              <a:rPr lang="en-US" dirty="0" smtClean="0"/>
              <a:t>: Hierarchical alliances between manufacturers and retailers</a:t>
            </a:r>
          </a:p>
          <a:p>
            <a:pPr lvl="1"/>
            <a:r>
              <a:rPr lang="en-US" dirty="0" smtClean="0"/>
              <a:t>Matshusita sells its products through its chain of National stores; 50-80% of products are Matshusita brands Panasonic, Technics, and Quasar</a:t>
            </a:r>
          </a:p>
          <a:p>
            <a:r>
              <a:rPr lang="en-US" dirty="0" smtClean="0"/>
              <a:t>Manufacturing keretsui: Vertical hierarchical alliances between automakers suppliers, and component manufacturers</a:t>
            </a:r>
            <a:endParaRPr lang="en-US" dirty="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r>
              <a:rPr lang="en-US" smtClean="0"/>
              <a:t>9-</a:t>
            </a:r>
            <a:fld id="{4559BA8B-3652-4602-AC7B-794F0A42EEED}"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609600"/>
            <a:ext cx="9017000" cy="1143000"/>
          </a:xfrm>
        </p:spPr>
        <p:txBody>
          <a:bodyPr>
            <a:noAutofit/>
          </a:bodyPr>
          <a:lstStyle/>
          <a:p>
            <a:pPr fontAlgn="auto">
              <a:spcAft>
                <a:spcPts val="0"/>
              </a:spcAft>
              <a:defRPr/>
            </a:pPr>
            <a:r>
              <a:rPr lang="en-US" sz="3600" dirty="0">
                <a:latin typeface="+mn-lt"/>
                <a:ea typeface="ＭＳ Ｐゴシック" charset="0"/>
                <a:cs typeface="ＭＳ Ｐゴシック" charset="0"/>
              </a:rPr>
              <a:t>Investment Cost of </a:t>
            </a:r>
            <a:r>
              <a:rPr lang="en-US" sz="3600" dirty="0" smtClean="0">
                <a:latin typeface="+mn-lt"/>
                <a:ea typeface="ＭＳ Ｐゴシック" charset="0"/>
                <a:cs typeface="ＭＳ Ｐゴシック" charset="0"/>
              </a:rPr>
              <a:t>Marketing </a:t>
            </a:r>
            <a:r>
              <a:rPr lang="en-US" sz="3600" dirty="0">
                <a:latin typeface="+mn-lt"/>
                <a:ea typeface="ＭＳ Ｐゴシック" charset="0"/>
                <a:cs typeface="ＭＳ Ｐゴシック" charset="0"/>
              </a:rPr>
              <a:t>Entry Strategies</a:t>
            </a:r>
            <a:endParaRPr lang="en-US" sz="3600" dirty="0">
              <a:latin typeface="+mn-lt"/>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pic>
        <p:nvPicPr>
          <p:cNvPr id="1026" name="Picture 2"/>
          <p:cNvPicPr>
            <a:picLocks noChangeAspect="1" noChangeArrowheads="1"/>
          </p:cNvPicPr>
          <p:nvPr/>
        </p:nvPicPr>
        <p:blipFill>
          <a:blip r:embed="rId3"/>
          <a:srcRect/>
          <a:stretch>
            <a:fillRect/>
          </a:stretch>
        </p:blipFill>
        <p:spPr bwMode="auto">
          <a:xfrm>
            <a:off x="482600" y="1501775"/>
            <a:ext cx="8001000" cy="487398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9381"/>
            <a:ext cx="8229600" cy="1143000"/>
          </a:xfrm>
        </p:spPr>
        <p:txBody>
          <a:bodyPr>
            <a:normAutofit fontScale="90000"/>
          </a:bodyPr>
          <a:lstStyle/>
          <a:p>
            <a:pPr fontAlgn="auto">
              <a:spcAft>
                <a:spcPts val="0"/>
              </a:spcAft>
              <a:defRPr/>
            </a:pPr>
            <a:r>
              <a:rPr lang="en-US" dirty="0">
                <a:latin typeface="+mn-lt"/>
                <a:ea typeface="ＭＳ Ｐゴシック" charset="0"/>
                <a:cs typeface="ＭＳ Ｐゴシック" charset="0"/>
              </a:rPr>
              <a:t>Cooperative Strategies in South Korea: </a:t>
            </a:r>
            <a:r>
              <a:rPr lang="en-US" b="1" i="1" dirty="0">
                <a:latin typeface="+mn-lt"/>
                <a:ea typeface="ＭＳ Ｐゴシック" charset="0"/>
                <a:cs typeface="ＭＳ Ｐゴシック" charset="0"/>
              </a:rPr>
              <a:t>Chaebol</a:t>
            </a:r>
            <a:endParaRPr lang="en-US" b="1" i="1" dirty="0">
              <a:latin typeface="+mn-lt"/>
            </a:endParaRPr>
          </a:p>
        </p:txBody>
      </p:sp>
      <p:sp>
        <p:nvSpPr>
          <p:cNvPr id="3" name="Content Placeholder 2"/>
          <p:cNvSpPr>
            <a:spLocks noGrp="1"/>
          </p:cNvSpPr>
          <p:nvPr>
            <p:ph sz="half" idx="1"/>
          </p:nvPr>
        </p:nvSpPr>
        <p:spPr>
          <a:xfrm>
            <a:off x="457200" y="2332037"/>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Composed of dozens of companies, centered around a bank or holding company, and dominated by a founding family</a:t>
            </a:r>
          </a:p>
          <a:p>
            <a:pPr lvl="1" fontAlgn="auto">
              <a:spcAft>
                <a:spcPts val="0"/>
              </a:spcAft>
              <a:buFont typeface="Arial"/>
              <a:buChar char="–"/>
              <a:defRPr/>
            </a:pPr>
            <a:r>
              <a:rPr lang="en-US" sz="2800" dirty="0">
                <a:ea typeface="ＭＳ Ｐゴシック" charset="0"/>
              </a:rPr>
              <a:t>Samsung</a:t>
            </a:r>
          </a:p>
          <a:p>
            <a:pPr lvl="1" fontAlgn="auto">
              <a:spcAft>
                <a:spcPts val="0"/>
              </a:spcAft>
              <a:buFont typeface="Arial"/>
              <a:buChar char="–"/>
              <a:defRPr/>
            </a:pPr>
            <a:r>
              <a:rPr lang="en-US" sz="2800" dirty="0">
                <a:ea typeface="ＭＳ Ｐゴシック" charset="0"/>
              </a:rPr>
              <a:t>LG</a:t>
            </a:r>
          </a:p>
          <a:p>
            <a:pPr lvl="1" fontAlgn="auto">
              <a:spcAft>
                <a:spcPts val="0"/>
              </a:spcAft>
              <a:buFont typeface="Arial"/>
              <a:buChar char="–"/>
              <a:defRPr/>
            </a:pPr>
            <a:r>
              <a:rPr lang="en-US" sz="2800" dirty="0">
                <a:ea typeface="ＭＳ Ｐゴシック" charset="0"/>
              </a:rPr>
              <a:t>Hyundai</a:t>
            </a:r>
          </a:p>
          <a:p>
            <a:pPr lvl="1" fontAlgn="auto">
              <a:spcAft>
                <a:spcPts val="0"/>
              </a:spcAft>
              <a:buFont typeface="Arial"/>
              <a:buChar char="–"/>
              <a:defRPr/>
            </a:pPr>
            <a:r>
              <a:rPr lang="en-US" sz="2800" dirty="0">
                <a:ea typeface="ＭＳ Ｐゴシック" charset="0"/>
              </a:rPr>
              <a:t>Daewoo</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700"/>
            <a:ext cx="8686800" cy="1143000"/>
          </a:xfrm>
        </p:spPr>
        <p:txBody>
          <a:bodyPr>
            <a:normAutofit fontScale="90000"/>
          </a:bodyPr>
          <a:lstStyle/>
          <a:p>
            <a:pPr fontAlgn="auto">
              <a:spcAft>
                <a:spcPts val="0"/>
              </a:spcAft>
              <a:defRPr/>
            </a:pPr>
            <a:r>
              <a:rPr lang="en-US" dirty="0">
                <a:latin typeface="+mn-lt"/>
                <a:ea typeface="ＭＳ Ｐゴシック" charset="0"/>
                <a:cs typeface="ＭＳ Ｐゴシック" charset="0"/>
              </a:rPr>
              <a:t>21</a:t>
            </a:r>
            <a:r>
              <a:rPr lang="en-US" baseline="30000" dirty="0">
                <a:latin typeface="+mn-lt"/>
                <a:ea typeface="ＭＳ Ｐゴシック" charset="0"/>
                <a:cs typeface="ＭＳ Ｐゴシック" charset="0"/>
              </a:rPr>
              <a:t>st</a:t>
            </a:r>
            <a:r>
              <a:rPr lang="en-US" dirty="0">
                <a:latin typeface="+mn-lt"/>
                <a:ea typeface="ＭＳ Ｐゴシック" charset="0"/>
                <a:cs typeface="ＭＳ Ｐゴシック" charset="0"/>
              </a:rPr>
              <a:t> Century Cooperative Strategies: Targeting the Digital Future</a:t>
            </a:r>
            <a:endParaRPr lang="en-US" dirty="0">
              <a:latin typeface="+mn-lt"/>
            </a:endParaRPr>
          </a:p>
        </p:txBody>
      </p:sp>
      <p:sp>
        <p:nvSpPr>
          <p:cNvPr id="64514" name="Content Placeholder 3"/>
          <p:cNvSpPr>
            <a:spLocks noGrp="1"/>
          </p:cNvSpPr>
          <p:nvPr>
            <p:ph sz="half" idx="1"/>
          </p:nvPr>
        </p:nvSpPr>
        <p:spPr>
          <a:xfrm>
            <a:off x="457200" y="2332037"/>
            <a:ext cx="8229600" cy="4525963"/>
          </a:xfrm>
        </p:spPr>
        <p:txBody>
          <a:bodyPr/>
          <a:lstStyle/>
          <a:p>
            <a:r>
              <a:rPr lang="en-US" sz="3200" dirty="0" smtClean="0">
                <a:ea typeface="ＭＳ Ｐゴシック" pitchFamily="34" charset="-128"/>
              </a:rPr>
              <a:t>Alliances between companies in several industries that are undergoing transformation and convergence</a:t>
            </a:r>
          </a:p>
          <a:p>
            <a:pPr lvl="1"/>
            <a:r>
              <a:rPr lang="en-US" sz="2800" dirty="0" smtClean="0">
                <a:ea typeface="ＭＳ Ｐゴシック" pitchFamily="34" charset="-128"/>
              </a:rPr>
              <a:t>Computers</a:t>
            </a:r>
          </a:p>
          <a:p>
            <a:pPr lvl="1"/>
            <a:r>
              <a:rPr lang="en-US" sz="2800" dirty="0" smtClean="0">
                <a:ea typeface="ＭＳ Ｐゴシック" pitchFamily="34" charset="-128"/>
              </a:rPr>
              <a:t>Communications</a:t>
            </a:r>
          </a:p>
          <a:p>
            <a:pPr lvl="1"/>
            <a:r>
              <a:rPr lang="en-US" sz="2800" dirty="0" smtClean="0">
                <a:ea typeface="ＭＳ Ｐゴシック" pitchFamily="34" charset="-128"/>
              </a:rPr>
              <a:t>Consumer electronics</a:t>
            </a:r>
          </a:p>
          <a:p>
            <a:pPr lvl="1"/>
            <a:r>
              <a:rPr lang="en-US" sz="2800" dirty="0" smtClean="0">
                <a:ea typeface="ＭＳ Ｐゴシック" pitchFamily="34" charset="-128"/>
              </a:rPr>
              <a:t>Entertainment</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mn-lt"/>
                <a:ea typeface="ＭＳ Ｐゴシック" charset="0"/>
                <a:cs typeface="ＭＳ Ｐゴシック" charset="0"/>
              </a:rPr>
              <a:t>21</a:t>
            </a:r>
            <a:r>
              <a:rPr lang="en-US" baseline="30000" dirty="0" smtClean="0">
                <a:latin typeface="+mn-lt"/>
                <a:ea typeface="ＭＳ Ｐゴシック" charset="0"/>
                <a:cs typeface="ＭＳ Ｐゴシック" charset="0"/>
              </a:rPr>
              <a:t>st</a:t>
            </a:r>
            <a:r>
              <a:rPr lang="en-US" dirty="0" smtClean="0">
                <a:latin typeface="+mn-lt"/>
                <a:ea typeface="ＭＳ Ｐゴシック" charset="0"/>
                <a:cs typeface="ＭＳ Ｐゴシック" charset="0"/>
              </a:rPr>
              <a:t> Century Cooperative Strategies</a:t>
            </a:r>
            <a:endParaRPr lang="en-US" dirty="0">
              <a:latin typeface="+mn-lt"/>
            </a:endParaRPr>
          </a:p>
        </p:txBody>
      </p:sp>
      <p:sp>
        <p:nvSpPr>
          <p:cNvPr id="66562" name="Content Placeholder 2"/>
          <p:cNvSpPr>
            <a:spLocks noGrp="1"/>
          </p:cNvSpPr>
          <p:nvPr>
            <p:ph sz="half" idx="1"/>
          </p:nvPr>
        </p:nvSpPr>
        <p:spPr>
          <a:xfrm>
            <a:off x="457200" y="1905000"/>
            <a:ext cx="8229600" cy="3733800"/>
          </a:xfrm>
        </p:spPr>
        <p:txBody>
          <a:bodyPr>
            <a:normAutofit fontScale="77500" lnSpcReduction="20000"/>
          </a:bodyPr>
          <a:lstStyle/>
          <a:p>
            <a:r>
              <a:rPr lang="en-US" sz="3800" dirty="0" smtClean="0">
                <a:ea typeface="ＭＳ Ｐゴシック" pitchFamily="34" charset="-128"/>
              </a:rPr>
              <a:t>Semantech:  Consortium of 14 tech companies tasked with saving the U.S. chip-making industry</a:t>
            </a:r>
          </a:p>
          <a:p>
            <a:r>
              <a:rPr lang="en-US" sz="3800" dirty="0" smtClean="0">
                <a:ea typeface="ＭＳ Ｐゴシック" pitchFamily="34" charset="-128"/>
              </a:rPr>
              <a:t>Relationship enterprise: groupings of firms from different industries and countries with common goals and act as one entity</a:t>
            </a:r>
          </a:p>
          <a:p>
            <a:r>
              <a:rPr lang="en-US" sz="3800" dirty="0" smtClean="0">
                <a:ea typeface="ＭＳ Ｐゴシック" pitchFamily="34" charset="-128"/>
              </a:rPr>
              <a:t>Next stage of evolution of the strategic alliance</a:t>
            </a:r>
          </a:p>
          <a:p>
            <a:pPr lvl="1"/>
            <a:r>
              <a:rPr lang="en-US" sz="3200" i="1" dirty="0" smtClean="0">
                <a:ea typeface="ＭＳ Ｐゴシック" pitchFamily="34" charset="-128"/>
              </a:rPr>
              <a:t>Super-alliance</a:t>
            </a:r>
          </a:p>
          <a:p>
            <a:pPr lvl="1"/>
            <a:r>
              <a:rPr lang="en-US" sz="3200" i="1" dirty="0" smtClean="0">
                <a:ea typeface="ＭＳ Ｐゴシック" pitchFamily="34" charset="-128"/>
              </a:rPr>
              <a:t>Virtual corporation</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Market Expansion Strategies</a:t>
            </a:r>
            <a:endParaRPr lang="en-US" dirty="0">
              <a:latin typeface="+mn-lt"/>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68611" name="Rectangle 4"/>
          <p:cNvSpPr txBox="1">
            <a:spLocks noChangeArrowheads="1"/>
          </p:cNvSpPr>
          <p:nvPr/>
        </p:nvSpPr>
        <p:spPr bwMode="auto">
          <a:xfrm>
            <a:off x="685800" y="4114800"/>
            <a:ext cx="7772400" cy="19812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dirty="0">
                <a:latin typeface="Tahoma" pitchFamily="34" charset="0"/>
                <a:ea typeface="ＭＳ Ｐゴシック" pitchFamily="34" charset="-128"/>
              </a:rPr>
              <a:t>Companies must decide to expand by:</a:t>
            </a:r>
          </a:p>
          <a:p>
            <a:pPr marL="742950" lvl="1" indent="-285750">
              <a:spcBef>
                <a:spcPct val="20000"/>
              </a:spcBef>
              <a:buFont typeface="Arial" charset="0"/>
              <a:buChar char="–"/>
            </a:pPr>
            <a:r>
              <a:rPr lang="en-US" sz="2400" dirty="0">
                <a:latin typeface="Tahoma" pitchFamily="34" charset="0"/>
                <a:ea typeface="ＭＳ Ｐゴシック" pitchFamily="34" charset="-128"/>
              </a:rPr>
              <a:t>Seeking new markets in existing countries</a:t>
            </a:r>
          </a:p>
          <a:p>
            <a:pPr marL="742950" lvl="1" indent="-285750">
              <a:spcBef>
                <a:spcPct val="20000"/>
              </a:spcBef>
              <a:buFont typeface="Arial" charset="0"/>
              <a:buChar char="–"/>
            </a:pPr>
            <a:r>
              <a:rPr lang="en-US" sz="2400" dirty="0">
                <a:latin typeface="Tahoma" pitchFamily="34" charset="0"/>
                <a:ea typeface="ＭＳ Ｐゴシック" pitchFamily="34" charset="-128"/>
              </a:rPr>
              <a:t>Seeking new country markets for already identified and served market segments</a:t>
            </a:r>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33</a:t>
            </a:fld>
            <a:endParaRPr lang="en-US" dirty="0"/>
          </a:p>
        </p:txBody>
      </p:sp>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955800"/>
            <a:ext cx="9118322" cy="1879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latin typeface="+mn-lt"/>
                <a:ea typeface="ＭＳ Ｐゴシック" charset="0"/>
                <a:cs typeface="ＭＳ Ｐゴシック" charset="0"/>
              </a:rPr>
              <a:t>Which </a:t>
            </a:r>
            <a:r>
              <a:rPr lang="en-US" dirty="0" smtClean="0">
                <a:latin typeface="+mn-lt"/>
                <a:ea typeface="ＭＳ Ｐゴシック" charset="0"/>
                <a:cs typeface="ＭＳ Ｐゴシック" charset="0"/>
              </a:rPr>
              <a:t>Strategy </a:t>
            </a:r>
            <a:r>
              <a:rPr lang="en-US" dirty="0">
                <a:latin typeface="+mn-lt"/>
                <a:ea typeface="ＭＳ Ｐゴシック" charset="0"/>
                <a:cs typeface="ＭＳ Ｐゴシック" charset="0"/>
              </a:rPr>
              <a:t>Should Be Used?</a:t>
            </a:r>
            <a:endParaRPr lang="en-US" dirty="0">
              <a:latin typeface="+mn-lt"/>
            </a:endParaRPr>
          </a:p>
        </p:txBody>
      </p:sp>
      <p:sp>
        <p:nvSpPr>
          <p:cNvPr id="23554" name="Content Placeholder 2"/>
          <p:cNvSpPr>
            <a:spLocks noGrp="1"/>
          </p:cNvSpPr>
          <p:nvPr>
            <p:ph sz="half" idx="1"/>
          </p:nvPr>
        </p:nvSpPr>
        <p:spPr>
          <a:xfrm>
            <a:off x="457200" y="1751012"/>
            <a:ext cx="3975100" cy="4525963"/>
          </a:xfrm>
        </p:spPr>
        <p:txBody>
          <a:bodyPr/>
          <a:lstStyle/>
          <a:p>
            <a:r>
              <a:rPr lang="en-US" sz="3600" dirty="0" smtClean="0">
                <a:ea typeface="ＭＳ Ｐゴシック" pitchFamily="34" charset="-128"/>
              </a:rPr>
              <a:t>It depends on:</a:t>
            </a:r>
          </a:p>
          <a:p>
            <a:pPr lvl="1"/>
            <a:r>
              <a:rPr lang="en-US" sz="3200" dirty="0" smtClean="0">
                <a:ea typeface="ＭＳ Ｐゴシック" pitchFamily="34" charset="-128"/>
              </a:rPr>
              <a:t>Vision</a:t>
            </a:r>
          </a:p>
          <a:p>
            <a:pPr lvl="1"/>
            <a:r>
              <a:rPr lang="en-US" sz="3200" dirty="0" smtClean="0">
                <a:ea typeface="ＭＳ Ｐゴシック" pitchFamily="34" charset="-128"/>
              </a:rPr>
              <a:t>Attitude toward risk</a:t>
            </a:r>
          </a:p>
          <a:p>
            <a:pPr lvl="1"/>
            <a:r>
              <a:rPr lang="en-US" sz="3200" dirty="0" smtClean="0">
                <a:ea typeface="ＭＳ Ｐゴシック" pitchFamily="34" charset="-128"/>
              </a:rPr>
              <a:t>Available investment capital </a:t>
            </a:r>
          </a:p>
          <a:p>
            <a:pPr lvl="1"/>
            <a:r>
              <a:rPr lang="en-US" sz="3200" dirty="0" smtClean="0">
                <a:ea typeface="ＭＳ Ｐゴシック" pitchFamily="34" charset="-128"/>
              </a:rPr>
              <a:t>How much control is desired</a:t>
            </a:r>
          </a:p>
          <a:p>
            <a:endParaRPr lang="en-US" dirty="0" smtClean="0"/>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4</a:t>
            </a:fld>
            <a:endParaRPr 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47574" y="1752600"/>
            <a:ext cx="4239226" cy="27908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5067300" y="4737100"/>
            <a:ext cx="3492500" cy="707886"/>
          </a:xfrm>
          <a:prstGeom prst="rect">
            <a:avLst/>
          </a:prstGeom>
          <a:noFill/>
          <a:ln w="3175">
            <a:solidFill>
              <a:schemeClr val="tx1"/>
            </a:solidFill>
          </a:ln>
        </p:spPr>
        <p:txBody>
          <a:bodyPr wrap="square" rtlCol="0">
            <a:spAutoFit/>
          </a:bodyPr>
          <a:lstStyle/>
          <a:p>
            <a:r>
              <a:rPr lang="en-US" sz="2000" dirty="0" smtClean="0">
                <a:latin typeface="+mn-lt"/>
              </a:rPr>
              <a:t>Starbucks plans to have 1,500 stores in China by 2015.</a:t>
            </a:r>
            <a:endParaRPr lang="en-US" sz="20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Licensing</a:t>
            </a:r>
            <a:endParaRPr lang="en-US" dirty="0">
              <a:latin typeface="+mn-lt"/>
            </a:endParaRPr>
          </a:p>
        </p:txBody>
      </p:sp>
      <p:sp>
        <p:nvSpPr>
          <p:cNvPr id="24578" name="Content Placeholder 2"/>
          <p:cNvSpPr>
            <a:spLocks noGrp="1"/>
          </p:cNvSpPr>
          <p:nvPr>
            <p:ph sz="half" idx="1"/>
          </p:nvPr>
        </p:nvSpPr>
        <p:spPr>
          <a:xfrm>
            <a:off x="457200" y="1830387"/>
            <a:ext cx="4432300" cy="4525963"/>
          </a:xfrm>
        </p:spPr>
        <p:txBody>
          <a:bodyPr>
            <a:normAutofit fontScale="85000" lnSpcReduction="20000"/>
          </a:bodyPr>
          <a:lstStyle/>
          <a:p>
            <a:r>
              <a:rPr lang="en-US" dirty="0" smtClean="0">
                <a:ea typeface="ＭＳ Ｐゴシック" pitchFamily="34" charset="-128"/>
              </a:rPr>
              <a:t>A contractual agreement whereby one company (the licensor) makes an asset available to another company (the licensee) in exchange for royalties, license fees, or some other form of compensation</a:t>
            </a:r>
          </a:p>
          <a:p>
            <a:pPr lvl="1"/>
            <a:r>
              <a:rPr lang="en-US" dirty="0" smtClean="0">
                <a:ea typeface="ＭＳ Ｐゴシック" pitchFamily="34" charset="-128"/>
              </a:rPr>
              <a:t>Patent</a:t>
            </a:r>
          </a:p>
          <a:p>
            <a:pPr lvl="1"/>
            <a:r>
              <a:rPr lang="en-US" dirty="0" smtClean="0">
                <a:ea typeface="ＭＳ Ｐゴシック" pitchFamily="34" charset="-128"/>
              </a:rPr>
              <a:t>Trade secret</a:t>
            </a:r>
          </a:p>
          <a:p>
            <a:pPr lvl="1"/>
            <a:r>
              <a:rPr lang="en-US" dirty="0" smtClean="0">
                <a:ea typeface="ＭＳ Ｐゴシック" pitchFamily="34" charset="-128"/>
              </a:rPr>
              <a:t>Brand name</a:t>
            </a:r>
          </a:p>
          <a:p>
            <a:pPr lvl="1"/>
            <a:r>
              <a:rPr lang="en-US" dirty="0" smtClean="0">
                <a:ea typeface="ＭＳ Ｐゴシック" pitchFamily="34" charset="-128"/>
              </a:rPr>
              <a:t>Product formulations</a:t>
            </a:r>
          </a:p>
          <a:p>
            <a:r>
              <a:rPr lang="en-US" dirty="0" smtClean="0"/>
              <a:t>Worldwide sales of licensed goods</a:t>
            </a:r>
          </a:p>
          <a:p>
            <a:pPr>
              <a:buNone/>
            </a:pPr>
            <a:r>
              <a:rPr lang="en-US" dirty="0" smtClean="0"/>
              <a:t> totaled $241.5 billion in 2014</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5</a:t>
            </a:fld>
            <a:endParaRPr lang="en-US" dirty="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20475" y="1830387"/>
            <a:ext cx="2659925" cy="38063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5359400" y="5725671"/>
            <a:ext cx="3632918" cy="400110"/>
          </a:xfrm>
          <a:prstGeom prst="rect">
            <a:avLst/>
          </a:prstGeom>
          <a:noFill/>
          <a:ln w="3175">
            <a:solidFill>
              <a:schemeClr val="tx1"/>
            </a:solidFill>
          </a:ln>
        </p:spPr>
        <p:txBody>
          <a:bodyPr wrap="none" rtlCol="0">
            <a:spAutoFit/>
          </a:bodyPr>
          <a:lstStyle/>
          <a:p>
            <a:r>
              <a:rPr lang="en-US" sz="2000" dirty="0" smtClean="0">
                <a:latin typeface="+mn-lt"/>
              </a:rPr>
              <a:t>Disney is the world’s top licensor.</a:t>
            </a:r>
            <a:endParaRPr lang="en-US" sz="20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Advantages to Licensing</a:t>
            </a:r>
            <a:endParaRPr lang="en-US" dirty="0">
              <a:latin typeface="+mn-lt"/>
            </a:endParaRPr>
          </a:p>
        </p:txBody>
      </p:sp>
      <p:sp>
        <p:nvSpPr>
          <p:cNvPr id="4" name="Content Placeholder 3"/>
          <p:cNvSpPr>
            <a:spLocks noGrp="1"/>
          </p:cNvSpPr>
          <p:nvPr>
            <p:ph sz="half" idx="1"/>
          </p:nvPr>
        </p:nvSpPr>
        <p:spPr>
          <a:xfrm>
            <a:off x="457200" y="1600200"/>
            <a:ext cx="8229600" cy="4756150"/>
          </a:xfrm>
        </p:spPr>
        <p:txBody>
          <a:bodyPr rtlCol="0">
            <a:normAutofit fontScale="92500" lnSpcReduction="10000"/>
          </a:bodyPr>
          <a:lstStyle/>
          <a:p>
            <a:pPr fontAlgn="auto">
              <a:lnSpc>
                <a:spcPct val="90000"/>
              </a:lnSpc>
              <a:spcAft>
                <a:spcPts val="0"/>
              </a:spcAft>
              <a:buFont typeface="Arial"/>
              <a:buChar char="•"/>
              <a:defRPr/>
            </a:pPr>
            <a:r>
              <a:rPr lang="en-US" sz="3200" dirty="0">
                <a:ea typeface="ＭＳ Ｐゴシック" charset="0"/>
                <a:cs typeface="ＭＳ Ｐゴシック" charset="0"/>
              </a:rPr>
              <a:t>Provides additional profitability with little initial investment</a:t>
            </a:r>
          </a:p>
          <a:p>
            <a:pPr fontAlgn="auto">
              <a:lnSpc>
                <a:spcPct val="90000"/>
              </a:lnSpc>
              <a:spcAft>
                <a:spcPts val="0"/>
              </a:spcAft>
              <a:buFont typeface="Arial"/>
              <a:buChar char="•"/>
              <a:defRPr/>
            </a:pPr>
            <a:r>
              <a:rPr lang="en-US" sz="3200" dirty="0">
                <a:ea typeface="ＭＳ Ｐゴシック" charset="0"/>
                <a:cs typeface="ＭＳ Ｐゴシック" charset="0"/>
              </a:rPr>
              <a:t>Provides method of circumventing tariffs, quotas, and other export barriers</a:t>
            </a:r>
          </a:p>
          <a:p>
            <a:pPr fontAlgn="auto">
              <a:lnSpc>
                <a:spcPct val="90000"/>
              </a:lnSpc>
              <a:spcAft>
                <a:spcPts val="0"/>
              </a:spcAft>
              <a:buFont typeface="Arial"/>
              <a:buChar char="•"/>
              <a:defRPr/>
            </a:pPr>
            <a:r>
              <a:rPr lang="en-US" sz="3200" dirty="0">
                <a:ea typeface="ＭＳ Ｐゴシック" charset="0"/>
                <a:cs typeface="ＭＳ Ｐゴシック" charset="0"/>
              </a:rPr>
              <a:t>Attractive ROI</a:t>
            </a:r>
          </a:p>
          <a:p>
            <a:pPr fontAlgn="auto">
              <a:lnSpc>
                <a:spcPct val="90000"/>
              </a:lnSpc>
              <a:spcAft>
                <a:spcPts val="0"/>
              </a:spcAft>
              <a:buFont typeface="Arial"/>
              <a:buChar char="•"/>
              <a:defRPr/>
            </a:pPr>
            <a:r>
              <a:rPr lang="en-US" sz="3200" dirty="0">
                <a:ea typeface="ＭＳ Ｐゴシック" charset="0"/>
                <a:cs typeface="ＭＳ Ｐゴシック" charset="0"/>
              </a:rPr>
              <a:t>Low costs to </a:t>
            </a:r>
            <a:r>
              <a:rPr lang="en-US" sz="3200" dirty="0" smtClean="0">
                <a:ea typeface="ＭＳ Ｐゴシック" charset="0"/>
                <a:cs typeface="ＭＳ Ｐゴシック" charset="0"/>
              </a:rPr>
              <a:t>implement</a:t>
            </a:r>
          </a:p>
          <a:p>
            <a:pPr fontAlgn="auto">
              <a:lnSpc>
                <a:spcPct val="90000"/>
              </a:lnSpc>
              <a:spcAft>
                <a:spcPts val="0"/>
              </a:spcAft>
              <a:buFont typeface="Arial"/>
              <a:buChar char="•"/>
              <a:defRPr/>
            </a:pPr>
            <a:r>
              <a:rPr lang="en-US" sz="3200" dirty="0" smtClean="0">
                <a:ea typeface="ＭＳ Ｐゴシック" charset="0"/>
                <a:cs typeface="ＭＳ Ｐゴシック" charset="0"/>
              </a:rPr>
              <a:t>Licensees have autonomy to adapt products to local tastes</a:t>
            </a:r>
            <a:endParaRPr lang="en-US" sz="3200" dirty="0">
              <a:ea typeface="ＭＳ Ｐゴシック" charset="0"/>
              <a:cs typeface="ＭＳ Ｐゴシック" charset="0"/>
            </a:endParaRPr>
          </a:p>
          <a:p>
            <a:pPr fontAlgn="auto">
              <a:lnSpc>
                <a:spcPct val="90000"/>
              </a:lnSpc>
              <a:spcAft>
                <a:spcPts val="0"/>
              </a:spcAft>
              <a:buFont typeface="Arial"/>
              <a:buChar char="•"/>
              <a:defRPr/>
            </a:pPr>
            <a:r>
              <a:rPr lang="en-US" sz="3200" dirty="0">
                <a:ea typeface="ＭＳ Ｐゴシック" charset="0"/>
                <a:cs typeface="ＭＳ Ｐゴシック" charset="0"/>
              </a:rPr>
              <a:t>License agreements should have cross-technology agreements to </a:t>
            </a:r>
            <a:r>
              <a:rPr lang="en-US" sz="3200" dirty="0" smtClean="0">
                <a:ea typeface="ＭＳ Ｐゴシック" charset="0"/>
                <a:cs typeface="ＭＳ Ｐゴシック" charset="0"/>
              </a:rPr>
              <a:t>share developments and create competitive advantage for each party</a:t>
            </a:r>
            <a:endParaRPr lang="en-US" sz="3200" dirty="0">
              <a:ea typeface="ＭＳ Ｐゴシック" charset="0"/>
              <a:cs typeface="ＭＳ Ｐゴシック" charset="0"/>
            </a:endParaRP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08900" cy="1143000"/>
          </a:xfrm>
        </p:spPr>
        <p:txBody>
          <a:bodyPr/>
          <a:lstStyle/>
          <a:p>
            <a:pPr fontAlgn="auto">
              <a:spcAft>
                <a:spcPts val="0"/>
              </a:spcAft>
              <a:defRPr/>
            </a:pPr>
            <a:r>
              <a:rPr lang="en-US" dirty="0">
                <a:latin typeface="+mn-lt"/>
                <a:ea typeface="ＭＳ Ｐゴシック" charset="0"/>
                <a:cs typeface="ＭＳ Ｐゴシック" charset="0"/>
              </a:rPr>
              <a:t>Disadvantages to Licensing</a:t>
            </a:r>
            <a:endParaRPr lang="en-US" dirty="0">
              <a:latin typeface="+mn-lt"/>
            </a:endParaRPr>
          </a:p>
        </p:txBody>
      </p:sp>
      <p:sp>
        <p:nvSpPr>
          <p:cNvPr id="3" name="Content Placeholder 2"/>
          <p:cNvSpPr>
            <a:spLocks noGrp="1"/>
          </p:cNvSpPr>
          <p:nvPr>
            <p:ph sz="half" idx="1"/>
          </p:nvPr>
        </p:nvSpPr>
        <p:spPr>
          <a:xfrm>
            <a:off x="457200" y="2268538"/>
            <a:ext cx="8229600" cy="3286125"/>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Limited </a:t>
            </a:r>
            <a:r>
              <a:rPr lang="en-US" sz="3200" dirty="0" smtClean="0">
                <a:ea typeface="ＭＳ Ｐゴシック" charset="0"/>
                <a:cs typeface="ＭＳ Ｐゴシック" charset="0"/>
              </a:rPr>
              <a:t>market control</a:t>
            </a:r>
            <a:endParaRPr lang="en-US" sz="3200" dirty="0">
              <a:ea typeface="ＭＳ Ｐゴシック" charset="0"/>
              <a:cs typeface="ＭＳ Ｐゴシック" charset="0"/>
            </a:endParaRPr>
          </a:p>
          <a:p>
            <a:pPr fontAlgn="auto">
              <a:spcAft>
                <a:spcPts val="0"/>
              </a:spcAft>
              <a:buFont typeface="Arial"/>
              <a:buChar char="•"/>
              <a:defRPr/>
            </a:pPr>
            <a:r>
              <a:rPr lang="en-US" sz="3200" dirty="0">
                <a:ea typeface="ＭＳ Ｐゴシック" charset="0"/>
                <a:cs typeface="ＭＳ Ｐゴシック" charset="0"/>
              </a:rPr>
              <a:t>Returns may be </a:t>
            </a:r>
            <a:r>
              <a:rPr lang="en-US" sz="3200" dirty="0" smtClean="0">
                <a:ea typeface="ＭＳ Ｐゴシック" charset="0"/>
                <a:cs typeface="ＭＳ Ｐゴシック" charset="0"/>
              </a:rPr>
              <a:t>lost</a:t>
            </a:r>
          </a:p>
          <a:p>
            <a:pPr fontAlgn="auto">
              <a:spcAft>
                <a:spcPts val="0"/>
              </a:spcAft>
              <a:buFont typeface="Arial"/>
              <a:buChar char="•"/>
              <a:defRPr/>
            </a:pPr>
            <a:r>
              <a:rPr lang="en-US" sz="3200" dirty="0" smtClean="0">
                <a:ea typeface="ＭＳ Ｐゴシック" charset="0"/>
                <a:cs typeface="ＭＳ Ｐゴシック" charset="0"/>
              </a:rPr>
              <a:t>The agreement may be short-lived</a:t>
            </a:r>
            <a:endParaRPr lang="en-US" sz="3200" dirty="0">
              <a:ea typeface="ＭＳ Ｐゴシック" charset="0"/>
              <a:cs typeface="ＭＳ Ｐゴシック" charset="0"/>
            </a:endParaRPr>
          </a:p>
          <a:p>
            <a:pPr fontAlgn="auto">
              <a:spcAft>
                <a:spcPts val="0"/>
              </a:spcAft>
              <a:buFont typeface="Arial"/>
              <a:buChar char="•"/>
              <a:defRPr/>
            </a:pPr>
            <a:r>
              <a:rPr lang="en-US" sz="3200" dirty="0" smtClean="0">
                <a:ea typeface="ＭＳ Ｐゴシック" charset="0"/>
                <a:cs typeface="ＭＳ Ｐゴシック" charset="0"/>
              </a:rPr>
              <a:t>Licensee </a:t>
            </a:r>
            <a:r>
              <a:rPr lang="en-US" sz="3200" dirty="0">
                <a:ea typeface="ＭＳ Ｐゴシック" charset="0"/>
                <a:cs typeface="ＭＳ Ｐゴシック" charset="0"/>
              </a:rPr>
              <a:t>may become competitor</a:t>
            </a:r>
          </a:p>
          <a:p>
            <a:pPr fontAlgn="auto">
              <a:spcAft>
                <a:spcPts val="0"/>
              </a:spcAft>
              <a:buFont typeface="Arial"/>
              <a:buChar char="•"/>
              <a:defRPr/>
            </a:pPr>
            <a:r>
              <a:rPr lang="en-US" sz="3200" dirty="0">
                <a:ea typeface="ＭＳ Ｐゴシック" charset="0"/>
                <a:cs typeface="ＭＳ Ｐゴシック" charset="0"/>
              </a:rPr>
              <a:t>Licensee may exploit company resources</a:t>
            </a:r>
          </a:p>
          <a:p>
            <a:pPr marL="0" indent="0" fontAlgn="auto">
              <a:spcAft>
                <a:spcPts val="0"/>
              </a:spcAft>
              <a:buFont typeface="Arial"/>
              <a:buNone/>
              <a:defRPr/>
            </a:pPr>
            <a:endParaRPr lang="en-US" sz="3200"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latin typeface="+mn-lt"/>
                <a:ea typeface="ＭＳ Ｐゴシック" charset="0"/>
                <a:cs typeface="ＭＳ Ｐゴシック" charset="0"/>
              </a:rPr>
              <a:t>Special Licensing Arrangements</a:t>
            </a:r>
            <a:endParaRPr lang="en-US" dirty="0">
              <a:latin typeface="+mn-lt"/>
            </a:endParaRPr>
          </a:p>
        </p:txBody>
      </p:sp>
      <p:sp>
        <p:nvSpPr>
          <p:cNvPr id="4" name="Content Placeholder 3"/>
          <p:cNvSpPr>
            <a:spLocks noGrp="1"/>
          </p:cNvSpPr>
          <p:nvPr>
            <p:ph sz="half" idx="1"/>
          </p:nvPr>
        </p:nvSpPr>
        <p:spPr>
          <a:xfrm>
            <a:off x="457200" y="1600200"/>
            <a:ext cx="8229600" cy="4525963"/>
          </a:xfrm>
        </p:spPr>
        <p:txBody>
          <a:bodyPr rtlCol="0">
            <a:normAutofit fontScale="92500" lnSpcReduction="20000"/>
          </a:bodyPr>
          <a:lstStyle/>
          <a:p>
            <a:pPr fontAlgn="auto">
              <a:spcAft>
                <a:spcPts val="0"/>
              </a:spcAft>
              <a:buFont typeface="Arial"/>
              <a:buChar char="•"/>
              <a:defRPr/>
            </a:pPr>
            <a:r>
              <a:rPr lang="en-US" sz="3200" b="1" dirty="0">
                <a:ea typeface="ＭＳ Ｐゴシック" charset="0"/>
                <a:cs typeface="ＭＳ Ｐゴシック" charset="0"/>
              </a:rPr>
              <a:t>Contract manufacturing</a:t>
            </a:r>
          </a:p>
          <a:p>
            <a:pPr lvl="1" fontAlgn="auto">
              <a:spcAft>
                <a:spcPts val="0"/>
              </a:spcAft>
              <a:buFont typeface="Arial"/>
              <a:buChar char="–"/>
              <a:defRPr/>
            </a:pPr>
            <a:r>
              <a:rPr lang="en-US" dirty="0">
                <a:ea typeface="ＭＳ Ｐゴシック" charset="0"/>
              </a:rPr>
              <a:t>Company provides technical specifications to a subcontractor or local manufacturer</a:t>
            </a:r>
          </a:p>
          <a:p>
            <a:pPr lvl="1" fontAlgn="auto">
              <a:spcAft>
                <a:spcPts val="0"/>
              </a:spcAft>
              <a:buFont typeface="Arial"/>
              <a:buChar char="–"/>
              <a:defRPr/>
            </a:pPr>
            <a:r>
              <a:rPr lang="en-US" dirty="0">
                <a:ea typeface="ＭＳ Ｐゴシック" charset="0"/>
              </a:rPr>
              <a:t>Allows company to specialize in product design while contractors accept responsibility for manufacturing </a:t>
            </a:r>
            <a:r>
              <a:rPr lang="en-US" dirty="0" smtClean="0">
                <a:ea typeface="ＭＳ Ｐゴシック" charset="0"/>
              </a:rPr>
              <a:t>facilities</a:t>
            </a:r>
          </a:p>
          <a:p>
            <a:pPr lvl="1" fontAlgn="auto">
              <a:spcAft>
                <a:spcPts val="0"/>
              </a:spcAft>
              <a:buFont typeface="Arial"/>
              <a:buChar char="–"/>
              <a:defRPr/>
            </a:pPr>
            <a:r>
              <a:rPr lang="en-US" dirty="0" smtClean="0">
                <a:ea typeface="ＭＳ Ｐゴシック" charset="0"/>
              </a:rPr>
              <a:t>May open the firm to criticism if manufacturers operate with harsh working conditions or have low wages</a:t>
            </a:r>
            <a:endParaRPr lang="en-US" dirty="0">
              <a:ea typeface="ＭＳ Ｐゴシック" charset="0"/>
            </a:endParaRPr>
          </a:p>
          <a:p>
            <a:pPr fontAlgn="auto">
              <a:spcAft>
                <a:spcPts val="0"/>
              </a:spcAft>
              <a:buFont typeface="Arial"/>
              <a:buChar char="•"/>
              <a:defRPr/>
            </a:pPr>
            <a:r>
              <a:rPr lang="en-US" sz="3200" b="1" dirty="0">
                <a:ea typeface="ＭＳ Ｐゴシック" charset="0"/>
                <a:cs typeface="ＭＳ Ｐゴシック" charset="0"/>
              </a:rPr>
              <a:t>Franchising</a:t>
            </a:r>
          </a:p>
          <a:p>
            <a:pPr lvl="1" fontAlgn="auto">
              <a:spcAft>
                <a:spcPts val="0"/>
              </a:spcAft>
              <a:buFont typeface="Arial"/>
              <a:buChar char="–"/>
              <a:defRPr/>
            </a:pPr>
            <a:r>
              <a:rPr lang="en-US" dirty="0">
                <a:ea typeface="ＭＳ Ｐゴシック" charset="0"/>
              </a:rPr>
              <a:t>Contract between a parent company-franchisor and a franchisee that allows the franchisee to operate a business developed by the franchisor in return for a fee and adherence to franchise-wide </a:t>
            </a:r>
            <a:r>
              <a:rPr lang="en-US" dirty="0" smtClean="0">
                <a:ea typeface="ＭＳ Ｐゴシック" charset="0"/>
              </a:rPr>
              <a:t>policies</a:t>
            </a:r>
          </a:p>
          <a:p>
            <a:pPr lvl="1">
              <a:buFont typeface="Arial"/>
              <a:buChar char="–"/>
              <a:defRPr/>
            </a:pPr>
            <a:r>
              <a:rPr lang="en-US" dirty="0" smtClean="0">
                <a:ea typeface="ＭＳ Ｐゴシック" charset="0"/>
              </a:rPr>
              <a:t>Used by the specialty retailing &amp; fast-food industries</a:t>
            </a:r>
            <a:endParaRPr lang="en-US" dirty="0">
              <a:ea typeface="ＭＳ Ｐゴシック" charset="0"/>
            </a:endParaRP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rPr>
              <a:t>Franchising Questions</a:t>
            </a:r>
          </a:p>
        </p:txBody>
      </p:sp>
      <p:sp>
        <p:nvSpPr>
          <p:cNvPr id="3" name="Content Placeholder 2"/>
          <p:cNvSpPr>
            <a:spLocks noGrp="1"/>
          </p:cNvSpPr>
          <p:nvPr>
            <p:ph sz="half" idx="1"/>
          </p:nvPr>
        </p:nvSpPr>
        <p:spPr>
          <a:xfrm>
            <a:off x="457200" y="1600200"/>
            <a:ext cx="8229600" cy="4525963"/>
          </a:xfrm>
        </p:spPr>
        <p:txBody>
          <a:bodyPr rtlCol="0">
            <a:normAutofit lnSpcReduction="10000"/>
          </a:bodyPr>
          <a:lstStyle/>
          <a:p>
            <a:pPr fontAlgn="auto">
              <a:spcAft>
                <a:spcPts val="0"/>
              </a:spcAft>
              <a:buFont typeface="Arial"/>
              <a:buChar char="•"/>
              <a:defRPr/>
            </a:pPr>
            <a:r>
              <a:rPr lang="en-US" dirty="0" smtClean="0"/>
              <a:t>Will </a:t>
            </a:r>
            <a:r>
              <a:rPr lang="en-US" dirty="0"/>
              <a:t>local consumers buy your product? </a:t>
            </a:r>
          </a:p>
          <a:p>
            <a:pPr fontAlgn="auto">
              <a:spcAft>
                <a:spcPts val="0"/>
              </a:spcAft>
              <a:buFont typeface="Arial"/>
              <a:buChar char="•"/>
              <a:defRPr/>
            </a:pPr>
            <a:r>
              <a:rPr lang="en-US" dirty="0" smtClean="0"/>
              <a:t>How </a:t>
            </a:r>
            <a:r>
              <a:rPr lang="en-US" dirty="0"/>
              <a:t>tough is the local competition? </a:t>
            </a:r>
          </a:p>
          <a:p>
            <a:pPr fontAlgn="auto">
              <a:spcAft>
                <a:spcPts val="0"/>
              </a:spcAft>
              <a:buFont typeface="Arial"/>
              <a:buChar char="•"/>
              <a:defRPr/>
            </a:pPr>
            <a:r>
              <a:rPr lang="en-US" dirty="0" smtClean="0"/>
              <a:t>Does </a:t>
            </a:r>
            <a:r>
              <a:rPr lang="en-US" dirty="0"/>
              <a:t>the government respect trademark and franchiser rights? </a:t>
            </a:r>
          </a:p>
          <a:p>
            <a:pPr fontAlgn="auto">
              <a:spcAft>
                <a:spcPts val="0"/>
              </a:spcAft>
              <a:buFont typeface="Arial"/>
              <a:buChar char="•"/>
              <a:defRPr/>
            </a:pPr>
            <a:r>
              <a:rPr lang="en-US" dirty="0" smtClean="0"/>
              <a:t>Can </a:t>
            </a:r>
            <a:r>
              <a:rPr lang="en-US" dirty="0"/>
              <a:t>your profits be easily repatriated? </a:t>
            </a:r>
          </a:p>
          <a:p>
            <a:pPr fontAlgn="auto">
              <a:spcAft>
                <a:spcPts val="0"/>
              </a:spcAft>
              <a:buFont typeface="Arial"/>
              <a:buChar char="•"/>
              <a:defRPr/>
            </a:pPr>
            <a:r>
              <a:rPr lang="en-US" dirty="0" smtClean="0"/>
              <a:t>Can </a:t>
            </a:r>
            <a:r>
              <a:rPr lang="en-US" dirty="0"/>
              <a:t>you buy all the supplies you need locally? </a:t>
            </a:r>
          </a:p>
          <a:p>
            <a:pPr fontAlgn="auto">
              <a:spcAft>
                <a:spcPts val="0"/>
              </a:spcAft>
              <a:buFont typeface="Arial"/>
              <a:buChar char="•"/>
              <a:defRPr/>
            </a:pPr>
            <a:r>
              <a:rPr lang="en-US" dirty="0" smtClean="0"/>
              <a:t>Is </a:t>
            </a:r>
            <a:r>
              <a:rPr lang="en-US" dirty="0"/>
              <a:t>commercial space available and are rents affordable? </a:t>
            </a:r>
          </a:p>
          <a:p>
            <a:pPr fontAlgn="auto">
              <a:spcAft>
                <a:spcPts val="0"/>
              </a:spcAft>
              <a:buFont typeface="Arial"/>
              <a:buChar char="•"/>
              <a:defRPr/>
            </a:pPr>
            <a:r>
              <a:rPr lang="en-US" dirty="0" smtClean="0"/>
              <a:t>Are </a:t>
            </a:r>
            <a:r>
              <a:rPr lang="en-US" dirty="0"/>
              <a:t>your local partners financially sound and do they understand the basics of franchising? </a:t>
            </a:r>
          </a:p>
          <a:p>
            <a:pPr fontAlgn="auto">
              <a:spcAft>
                <a:spcPts val="0"/>
              </a:spcAft>
              <a:buFont typeface="Arial"/>
              <a:buChar char="•"/>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1382</TotalTime>
  <Words>4813</Words>
  <Application>Microsoft Office PowerPoint</Application>
  <PresentationFormat>On-screen Show (4:3)</PresentationFormat>
  <Paragraphs>328</Paragraphs>
  <Slides>33</Slides>
  <Notes>25</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K&amp; G 9e Title Theme</vt:lpstr>
      <vt:lpstr>K&amp;G 9e workaround</vt:lpstr>
      <vt:lpstr>Slide 1</vt:lpstr>
      <vt:lpstr>Learning Objectives</vt:lpstr>
      <vt:lpstr>Investment Cost of Marketing Entry Strategies</vt:lpstr>
      <vt:lpstr>Which Strategy Should Be Used?</vt:lpstr>
      <vt:lpstr>Licensing</vt:lpstr>
      <vt:lpstr>Advantages to Licensing</vt:lpstr>
      <vt:lpstr>Disadvantages to Licensing</vt:lpstr>
      <vt:lpstr>Special Licensing Arrangements</vt:lpstr>
      <vt:lpstr>Franchising Questions</vt:lpstr>
      <vt:lpstr>Investment</vt:lpstr>
      <vt:lpstr>Joint Ventures</vt:lpstr>
      <vt:lpstr>Joint Ventures</vt:lpstr>
      <vt:lpstr>Investment via Equity Stake or Full Ownership</vt:lpstr>
      <vt:lpstr>Examples of Market Entry &amp;  Expansion by Joint Venture</vt:lpstr>
      <vt:lpstr>Examples of Equity Stake</vt:lpstr>
      <vt:lpstr>Examples of Acquisitions </vt:lpstr>
      <vt:lpstr>Issues in Acquisitions</vt:lpstr>
      <vt:lpstr>Alternatives for Market Entry</vt:lpstr>
      <vt:lpstr>Global Strategic Partnerships</vt:lpstr>
      <vt:lpstr>The Nature of  Global Strategic Partnerships</vt:lpstr>
      <vt:lpstr>Characteristics of  Global Strategic Partnerships</vt:lpstr>
      <vt:lpstr>Five Attributes of True  Global Strategic Partnerships</vt:lpstr>
      <vt:lpstr>Global Strategic Partnerships</vt:lpstr>
      <vt:lpstr>Success Factors of Alliances</vt:lpstr>
      <vt:lpstr>Success Factors (Con’t)</vt:lpstr>
      <vt:lpstr>Alliances with Asian Competitors</vt:lpstr>
      <vt:lpstr>Cooperative Alliance in Japan: Keiretsu</vt:lpstr>
      <vt:lpstr>Horizontal Keiretsu</vt:lpstr>
      <vt:lpstr>Keretsui</vt:lpstr>
      <vt:lpstr>Cooperative Strategies in South Korea: Chaebol</vt:lpstr>
      <vt:lpstr>21st Century Cooperative Strategies: Targeting the Digital Future</vt:lpstr>
      <vt:lpstr>21st Century Cooperative Strategies</vt:lpstr>
      <vt:lpstr>Market Expansion Strategies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Binod</cp:lastModifiedBy>
  <cp:revision>53</cp:revision>
  <dcterms:created xsi:type="dcterms:W3CDTF">2012-01-25T15:29:12Z</dcterms:created>
  <dcterms:modified xsi:type="dcterms:W3CDTF">2016-04-06T12:53:43Z</dcterms:modified>
</cp:coreProperties>
</file>