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8" r:id="rId1"/>
    <p:sldMasterId id="2147483792" r:id="rId2"/>
  </p:sldMasterIdLst>
  <p:notesMasterIdLst>
    <p:notesMasterId r:id="rId37"/>
  </p:notesMasterIdLst>
  <p:sldIdLst>
    <p:sldId id="256" r:id="rId3"/>
    <p:sldId id="257" r:id="rId4"/>
    <p:sldId id="258" r:id="rId5"/>
    <p:sldId id="259" r:id="rId6"/>
    <p:sldId id="260" r:id="rId7"/>
    <p:sldId id="261" r:id="rId8"/>
    <p:sldId id="262" r:id="rId9"/>
    <p:sldId id="263" r:id="rId10"/>
    <p:sldId id="294" r:id="rId11"/>
    <p:sldId id="264" r:id="rId12"/>
    <p:sldId id="270" r:id="rId13"/>
    <p:sldId id="265" r:id="rId14"/>
    <p:sldId id="271" r:id="rId15"/>
    <p:sldId id="268" r:id="rId16"/>
    <p:sldId id="269" r:id="rId17"/>
    <p:sldId id="266" r:id="rId18"/>
    <p:sldId id="272" r:id="rId19"/>
    <p:sldId id="273" r:id="rId20"/>
    <p:sldId id="275" r:id="rId21"/>
    <p:sldId id="293" r:id="rId22"/>
    <p:sldId id="276" r:id="rId23"/>
    <p:sldId id="277" r:id="rId24"/>
    <p:sldId id="278" r:id="rId25"/>
    <p:sldId id="279" r:id="rId26"/>
    <p:sldId id="280" r:id="rId27"/>
    <p:sldId id="281" r:id="rId28"/>
    <p:sldId id="282" r:id="rId29"/>
    <p:sldId id="283" r:id="rId30"/>
    <p:sldId id="284" r:id="rId31"/>
    <p:sldId id="285" r:id="rId32"/>
    <p:sldId id="286" r:id="rId33"/>
    <p:sldId id="288" r:id="rId34"/>
    <p:sldId id="289" r:id="rId35"/>
    <p:sldId id="290" r:id="rId3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e Stephenson"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CE328"/>
    <a:srgbClr val="6155A9"/>
    <a:srgbClr val="6A2D97"/>
    <a:srgbClr val="FFFEB6"/>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351" autoAdjust="0"/>
  </p:normalViewPr>
  <p:slideViewPr>
    <p:cSldViewPr snapToGrid="0" snapToObjects="1">
      <p:cViewPr varScale="1">
        <p:scale>
          <a:sx n="62" d="100"/>
          <a:sy n="62" d="100"/>
        </p:scale>
        <p:origin x="-159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B102E32-143F-4A74-9007-EBD58804254B}" type="datetimeFigureOut">
              <a:rPr lang="en-US"/>
              <a:pPr>
                <a:defRPr/>
              </a:pPr>
              <a:t>4/6/2016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FB5FB255-BB59-421C-BC7D-55E4C7B4A279}" type="slidenum">
              <a:rPr lang="en-US"/>
              <a:pPr>
                <a:defRPr/>
              </a:pPr>
              <a:t>‹#›</a:t>
            </a:fld>
            <a:endParaRPr lang="en-US"/>
          </a:p>
        </p:txBody>
      </p:sp>
    </p:spTree>
    <p:extLst>
      <p:ext uri="{BB962C8B-B14F-4D97-AF65-F5344CB8AC3E}">
        <p14:creationId xmlns:p14="http://schemas.microsoft.com/office/powerpoint/2010/main" xmlns="" val="3769128370"/>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B5FB255-BB59-421C-BC7D-55E4C7B4A279}" type="slidenum">
              <a:rPr lang="en-US" smtClean="0"/>
              <a:pPr>
                <a:defRPr/>
              </a:pPr>
              <a:t>1</a:t>
            </a:fld>
            <a:endParaRPr lang="en-US"/>
          </a:p>
        </p:txBody>
      </p:sp>
    </p:spTree>
    <p:extLst>
      <p:ext uri="{BB962C8B-B14F-4D97-AF65-F5344CB8AC3E}">
        <p14:creationId xmlns:p14="http://schemas.microsoft.com/office/powerpoint/2010/main" xmlns="" val="40943324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lstStyle/>
          <a:p>
            <a:pPr marL="685800" lvl="1" indent="-228600" fontAlgn="auto">
              <a:spcBef>
                <a:spcPts val="0"/>
              </a:spcBef>
              <a:spcAft>
                <a:spcPts val="0"/>
              </a:spcAft>
              <a:buFont typeface="Arial" pitchFamily="34" charset="0"/>
              <a:buChar char="•"/>
              <a:defRPr/>
            </a:pPr>
            <a:r>
              <a:rPr lang="en-US" dirty="0" smtClean="0"/>
              <a:t>How are segments targeted?  Using market research techniques such as </a:t>
            </a:r>
            <a:r>
              <a:rPr lang="en-US" b="1" dirty="0" smtClean="0"/>
              <a:t>conjoint analysis</a:t>
            </a:r>
            <a:r>
              <a:rPr lang="en-US" dirty="0" smtClean="0"/>
              <a:t>, the team seeks to better understand how customers will perceive product features and functionalities. </a:t>
            </a:r>
            <a:endParaRPr lang="en-US" sz="1100" dirty="0" smtClean="0"/>
          </a:p>
          <a:p>
            <a:pPr marL="685800" lvl="1" indent="-228600" fontAlgn="auto">
              <a:spcBef>
                <a:spcPts val="0"/>
              </a:spcBef>
              <a:spcAft>
                <a:spcPts val="0"/>
              </a:spcAft>
              <a:buFont typeface="Arial" pitchFamily="34" charset="0"/>
              <a:buChar char="•"/>
              <a:defRPr/>
            </a:pPr>
            <a:r>
              <a:rPr lang="en-US" dirty="0" smtClean="0"/>
              <a:t>How are target costs calculated? Think of debits and credits in accounting: Because the target cost is fixed, additional funds allocated to one subassembly team for improving a particular function must come from another subassembly team. </a:t>
            </a:r>
            <a:endParaRPr lang="en-US" sz="1100" dirty="0" smtClean="0"/>
          </a:p>
          <a:p>
            <a:pPr fontAlgn="auto">
              <a:spcBef>
                <a:spcPts val="0"/>
              </a:spcBef>
              <a:spcAft>
                <a:spcPts val="0"/>
              </a:spcAft>
              <a:defRPr/>
            </a:pPr>
            <a:endParaRPr lang="en-US" b="1" i="1" dirty="0" smtClean="0"/>
          </a:p>
          <a:p>
            <a:pPr fontAlgn="auto">
              <a:spcBef>
                <a:spcPts val="0"/>
              </a:spcBef>
              <a:spcAft>
                <a:spcPts val="0"/>
              </a:spcAft>
              <a:defRPr/>
            </a:pPr>
            <a:r>
              <a:rPr lang="en-US" b="0" i="0" dirty="0" smtClean="0"/>
              <a:t>Example:  Western companies are beginning to adopt some of these money-saving ideas. For example, target costing was used in the development of Renault’s Logan, a car that retails for less than $10,000 in Europe (see Case 11-1). According to Luc-</a:t>
            </a:r>
            <a:r>
              <a:rPr lang="en-US" b="0" i="0" dirty="0" err="1" smtClean="0"/>
              <a:t>Alexandre</a:t>
            </a:r>
            <a:r>
              <a:rPr lang="en-US" b="0" i="0" dirty="0" smtClean="0"/>
              <a:t> </a:t>
            </a:r>
            <a:r>
              <a:rPr lang="en-US" b="0" i="0" dirty="0" err="1" smtClean="0"/>
              <a:t>Ménard</a:t>
            </a:r>
            <a:r>
              <a:rPr lang="en-US" b="0" i="0" dirty="0" smtClean="0"/>
              <a:t>, chief of Renault’s Dacia unit, the design approach prevented technical personnel from adding features that customers did not consider absolutely necessary. For example, the Logan’s side windows have relatively flat glass; curved glass is more attractive, but it adds to the cost. The Logan was originally targeted at consumers in Eastern Europe; to the company’s surprise, it has also proven to be popular in Germany and France. </a:t>
            </a:r>
            <a:endParaRPr lang="en-US" b="0" i="0" dirty="0" smtClean="0">
              <a:latin typeface="Tahoma"/>
              <a:cs typeface="Tahoma"/>
            </a:endParaRPr>
          </a:p>
          <a:p>
            <a:pPr fontAlgn="auto">
              <a:spcBef>
                <a:spcPts val="0"/>
              </a:spcBef>
              <a:spcAft>
                <a:spcPts val="0"/>
              </a:spcAft>
              <a:defRPr/>
            </a:pPr>
            <a:endParaRPr lang="en-US" b="1" i="1" dirty="0"/>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6D22F9C-83D0-4CA2-9759-5E5475BF695C}" type="slidenum">
              <a:rPr lang="en-US">
                <a:cs typeface="Arial" charset="0"/>
              </a:rPr>
              <a:pPr fontAlgn="base">
                <a:spcBef>
                  <a:spcPct val="0"/>
                </a:spcBef>
                <a:spcAft>
                  <a:spcPct val="0"/>
                </a:spcAft>
              </a:pPr>
              <a:t>10</a:t>
            </a:fld>
            <a:endParaRPr lang="en-US">
              <a:cs typeface="Arial" charset="0"/>
            </a:endParaRPr>
          </a:p>
        </p:txBody>
      </p:sp>
    </p:spTree>
    <p:extLst>
      <p:ext uri="{BB962C8B-B14F-4D97-AF65-F5344CB8AC3E}">
        <p14:creationId xmlns:p14="http://schemas.microsoft.com/office/powerpoint/2010/main" xmlns="" val="1733429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 list of eight basic considerations for those whose responsibility includes setting prices on goods that cross borders</a:t>
            </a:r>
          </a:p>
          <a:p>
            <a:pPr>
              <a:spcBef>
                <a:spcPct val="0"/>
              </a:spcBef>
            </a:pPr>
            <a:endParaRPr lang="en-US" smtClean="0"/>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34F05EF-09F7-44F5-B757-1251318AD19E}" type="slidenum">
              <a:rPr lang="en-US">
                <a:cs typeface="Arial" charset="0"/>
              </a:rPr>
              <a:pPr fontAlgn="base">
                <a:spcBef>
                  <a:spcPct val="0"/>
                </a:spcBef>
                <a:spcAft>
                  <a:spcPct val="0"/>
                </a:spcAft>
              </a:pPr>
              <a:t>13</a:t>
            </a:fld>
            <a:endParaRPr lang="en-US">
              <a:cs typeface="Arial" charset="0"/>
            </a:endParaRPr>
          </a:p>
        </p:txBody>
      </p:sp>
    </p:spTree>
    <p:extLst>
      <p:ext uri="{BB962C8B-B14F-4D97-AF65-F5344CB8AC3E}">
        <p14:creationId xmlns:p14="http://schemas.microsoft.com/office/powerpoint/2010/main" xmlns="" val="12732819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z="1200" kern="1200" dirty="0" smtClean="0">
                <a:solidFill>
                  <a:schemeClr val="tx1"/>
                </a:solidFill>
                <a:latin typeface="+mn-lt"/>
                <a:ea typeface="+mn-ea"/>
                <a:cs typeface="+mn-cs"/>
              </a:rPr>
              <a:t>However, when goods cross national borders, additional costs and expenses such as transportation, duties, and insurance are incurred. If the manufacturer is responsible for those costs, they, too, must be included (we discuss </a:t>
            </a:r>
            <a:r>
              <a:rPr lang="en-US" sz="1200" kern="1200" dirty="0" err="1" smtClean="0">
                <a:solidFill>
                  <a:schemeClr val="tx1"/>
                </a:solidFill>
                <a:latin typeface="+mn-lt"/>
                <a:ea typeface="+mn-ea"/>
                <a:cs typeface="+mn-cs"/>
              </a:rPr>
              <a:t>Incoterms</a:t>
            </a:r>
            <a:r>
              <a:rPr lang="en-US" sz="1200" kern="1200" dirty="0" smtClean="0">
                <a:solidFill>
                  <a:schemeClr val="tx1"/>
                </a:solidFill>
                <a:latin typeface="+mn-lt"/>
                <a:ea typeface="+mn-ea"/>
                <a:cs typeface="+mn-cs"/>
              </a:rPr>
              <a:t> in the next section). By adding the desired profit margin to the cost-plus figure, managers can arrive at a final selling price. It is important to note that in China and some other developing countries, many manufacturing enterprises are state run and state subsidized. This makes it difficult to calculate accurate cost figures and opens a country’s exporters to charges that they are selling products for less than the “true” cost of producing them. The recent controversy over Chinese-made solar panel exports is a case in point.</a:t>
            </a:r>
            <a:endParaRPr lang="en-US" sz="1200" kern="1200" dirty="0">
              <a:solidFill>
                <a:schemeClr val="tx1"/>
              </a:solidFill>
              <a:latin typeface="+mn-lt"/>
              <a:ea typeface="+mn-ea"/>
              <a:cs typeface="+mn-cs"/>
            </a:endParaRPr>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61E9A70-974A-4251-98A3-28CE45951933}" type="slidenum">
              <a:rPr lang="en-US">
                <a:cs typeface="Arial" charset="0"/>
              </a:rPr>
              <a:pPr fontAlgn="base">
                <a:spcBef>
                  <a:spcPct val="0"/>
                </a:spcBef>
                <a:spcAft>
                  <a:spcPct val="0"/>
                </a:spcAft>
              </a:pPr>
              <a:t>14</a:t>
            </a:fld>
            <a:endParaRPr lang="en-US">
              <a:cs typeface="Arial" charset="0"/>
            </a:endParaRPr>
          </a:p>
        </p:txBody>
      </p:sp>
    </p:spTree>
    <p:extLst>
      <p:ext uri="{BB962C8B-B14F-4D97-AF65-F5344CB8AC3E}">
        <p14:creationId xmlns:p14="http://schemas.microsoft.com/office/powerpoint/2010/main" xmlns="" val="21711331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Companies using </a:t>
            </a:r>
            <a:r>
              <a:rPr lang="en-US" sz="1200" i="1" kern="1200" dirty="0" smtClean="0">
                <a:solidFill>
                  <a:schemeClr val="tx1"/>
                </a:solidFill>
                <a:latin typeface="+mn-lt"/>
                <a:ea typeface="+mn-ea"/>
                <a:cs typeface="+mn-cs"/>
              </a:rPr>
              <a:t>rigid cost-plus pricing</a:t>
            </a:r>
            <a:r>
              <a:rPr lang="en-US" sz="1200" kern="1200" dirty="0" smtClean="0">
                <a:solidFill>
                  <a:schemeClr val="tx1"/>
                </a:solidFill>
                <a:latin typeface="+mn-lt"/>
                <a:ea typeface="+mn-ea"/>
                <a:cs typeface="+mn-cs"/>
              </a:rPr>
              <a:t> set prices without regard to the eight considerations listed previously. They make no adjustments to reflect market conditions outside the home country. The obvious advantage of rigid cost-based pricing is its simplicity: Assuming that both internal and external cost figures are readily available, it is relatively easy to arrive at a quote. The disadvantage is that this approach ignores demand and competitive conditions in target markets; the risk is that prices will be set either too high or too low. </a:t>
            </a:r>
          </a:p>
          <a:p>
            <a:r>
              <a:rPr lang="en-US" sz="1200" kern="1200" dirty="0" smtClean="0">
                <a:solidFill>
                  <a:schemeClr val="tx1"/>
                </a:solidFill>
                <a:latin typeface="+mn-lt"/>
                <a:ea typeface="+mn-ea"/>
                <a:cs typeface="+mn-cs"/>
              </a:rPr>
              <a:t>An alternative method, </a:t>
            </a:r>
            <a:r>
              <a:rPr lang="en-US" sz="1200" i="1" kern="1200" dirty="0" smtClean="0">
                <a:solidFill>
                  <a:schemeClr val="tx1"/>
                </a:solidFill>
                <a:latin typeface="+mn-lt"/>
                <a:ea typeface="+mn-ea"/>
                <a:cs typeface="+mn-cs"/>
              </a:rPr>
              <a:t>flexible cost-plus pricing</a:t>
            </a:r>
            <a:r>
              <a:rPr lang="en-US" sz="1200" kern="1200" dirty="0" smtClean="0">
                <a:solidFill>
                  <a:schemeClr val="tx1"/>
                </a:solidFill>
                <a:latin typeface="+mn-lt"/>
                <a:ea typeface="+mn-ea"/>
                <a:cs typeface="+mn-cs"/>
              </a:rPr>
              <a:t>, is used to ensure that prices are competitive in the context of the particular market environment. Experienced exporters realize that the rigid cost-plus approach can result in severe price escalation, with the unintended result that exports are priced at levels above what customers are willing or able to pay. Managers who utilize flexible cost-plus pricing are acknowledging the importance of the eight criteria listed earlier. Flexible cost-plus pricing sometimes incorporates the </a:t>
            </a:r>
            <a:r>
              <a:rPr lang="en-US" sz="1200" i="1" kern="1200" dirty="0" smtClean="0">
                <a:solidFill>
                  <a:schemeClr val="tx1"/>
                </a:solidFill>
                <a:latin typeface="+mn-lt"/>
                <a:ea typeface="+mn-ea"/>
                <a:cs typeface="+mn-cs"/>
              </a:rPr>
              <a:t>estimated future cost method</a:t>
            </a:r>
            <a:r>
              <a:rPr lang="en-US" sz="1200" kern="1200" dirty="0" smtClean="0">
                <a:solidFill>
                  <a:schemeClr val="tx1"/>
                </a:solidFill>
                <a:latin typeface="+mn-lt"/>
                <a:ea typeface="+mn-ea"/>
                <a:cs typeface="+mn-cs"/>
              </a:rPr>
              <a:t> to establish the future cost for all component elements. </a:t>
            </a:r>
            <a:endParaRPr lang="en-US" dirty="0"/>
          </a:p>
        </p:txBody>
      </p:sp>
      <p:sp>
        <p:nvSpPr>
          <p:cNvPr id="4" name="Slide Number Placeholder 3"/>
          <p:cNvSpPr>
            <a:spLocks noGrp="1"/>
          </p:cNvSpPr>
          <p:nvPr>
            <p:ph type="sldNum" sz="quarter" idx="10"/>
          </p:nvPr>
        </p:nvSpPr>
        <p:spPr/>
        <p:txBody>
          <a:bodyPr/>
          <a:lstStyle/>
          <a:p>
            <a:pPr>
              <a:defRPr/>
            </a:pPr>
            <a:fld id="{FB5FB255-BB59-421C-BC7D-55E4C7B4A279}" type="slidenum">
              <a:rPr lang="en-US" smtClean="0"/>
              <a:pPr>
                <a:defRPr/>
              </a:pPr>
              <a:t>15</a:t>
            </a:fld>
            <a:endParaRPr lang="en-US"/>
          </a:p>
        </p:txBody>
      </p:sp>
    </p:spTree>
    <p:extLst>
      <p:ext uri="{BB962C8B-B14F-4D97-AF65-F5344CB8AC3E}">
        <p14:creationId xmlns:p14="http://schemas.microsoft.com/office/powerpoint/2010/main" xmlns="" val="41417147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B5FB255-BB59-421C-BC7D-55E4C7B4A279}" type="slidenum">
              <a:rPr lang="en-US" smtClean="0"/>
              <a:pPr>
                <a:defRPr/>
              </a:pPr>
              <a:t>18</a:t>
            </a:fld>
            <a:endParaRPr lang="en-US"/>
          </a:p>
        </p:txBody>
      </p:sp>
    </p:spTree>
    <p:extLst>
      <p:ext uri="{BB962C8B-B14F-4D97-AF65-F5344CB8AC3E}">
        <p14:creationId xmlns:p14="http://schemas.microsoft.com/office/powerpoint/2010/main" xmlns="" val="757246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a:p>
            <a:pPr>
              <a:spcBef>
                <a:spcPct val="0"/>
              </a:spcBef>
            </a:pPr>
            <a:r>
              <a:rPr lang="en-US" sz="1200" kern="1200" dirty="0" smtClean="0">
                <a:solidFill>
                  <a:schemeClr val="tx1"/>
                </a:solidFill>
                <a:latin typeface="+mn-lt"/>
                <a:ea typeface="+mn-ea"/>
                <a:cs typeface="+mn-cs"/>
              </a:rPr>
              <a:t>Inflation, or a persistent upward change in price levels, is a problem in many country markets. An increase in the money supply can cause inflation; as noted in the previous section, inflation is often reflected in the prices of imported goods in a country whose currency has been devalued. Spiraling commodities and raw materials costs have been putting upward pressure on prices for a variety of goods. For example, higher prices for corn and wheat force companies such as Kraft Foods to raise prices; similarly, higher prices for copper, oil, and other commodities mean that managers at United Technologies must review pricing for the helicopters, jet engines, and air conditioning systems the company makes. And, as anyone who has shopped for clothes lately can attest, prices for sweaters, jeans, and T-shirts have been going up. The reason? Cotton inventories are low worldwide, and the price of cotton has almost doubled</a:t>
            </a:r>
          </a:p>
          <a:p>
            <a:pPr>
              <a:spcBef>
                <a:spcPct val="0"/>
              </a:spcBef>
            </a:pPr>
            <a:endParaRPr lang="en-US" sz="1200" kern="1200" dirty="0" smtClean="0">
              <a:solidFill>
                <a:schemeClr val="tx1"/>
              </a:solidFill>
              <a:latin typeface="+mn-lt"/>
              <a:ea typeface="+mn-ea"/>
              <a:cs typeface="+mn-cs"/>
            </a:endParaRPr>
          </a:p>
          <a:p>
            <a:pPr>
              <a:spcBef>
                <a:spcPct val="0"/>
              </a:spcBef>
            </a:pPr>
            <a:r>
              <a:rPr lang="en-US" dirty="0" smtClean="0"/>
              <a:t>In Brazil, where the inflation rate was as high as 2,000 percent during the late 1980s, retailers sometimes changed prices several times each day. Shelf pricing, rather than individual unit pricing, became the norm throughout the retailing sector nearly 15 years before Wal-Mart arrived in the region. Because their warehouses contained goods that had been bought at different prices, local retailers were forced to invest in sophisticated computer and communications systems to help them keep pace with the volatile financial environment. They utilized sophisticated inventory management software to help them maintain financial control. When Wal-Mart came to Brazil in the mid-1990s, it discovered that local competitors had the technological infrastructure that allowed them to match its aggressive pricing policies. </a:t>
            </a:r>
          </a:p>
          <a:p>
            <a:pPr>
              <a:spcBef>
                <a:spcPct val="0"/>
              </a:spcBef>
            </a:pPr>
            <a:endParaRPr lang="en-US" dirty="0" smtClean="0"/>
          </a:p>
        </p:txBody>
      </p:sp>
      <p:sp>
        <p:nvSpPr>
          <p:cNvPr id="471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D11C05A-80DB-4F69-808F-EA313BB0D026}" type="slidenum">
              <a:rPr lang="en-US">
                <a:cs typeface="Arial" charset="0"/>
              </a:rPr>
              <a:pPr fontAlgn="base">
                <a:spcBef>
                  <a:spcPct val="0"/>
                </a:spcBef>
                <a:spcAft>
                  <a:spcPct val="0"/>
                </a:spcAft>
              </a:pPr>
              <a:t>19</a:t>
            </a:fld>
            <a:endParaRPr lang="en-US">
              <a:cs typeface="Arial" charset="0"/>
            </a:endParaRPr>
          </a:p>
        </p:txBody>
      </p:sp>
    </p:spTree>
    <p:extLst>
      <p:ext uri="{BB962C8B-B14F-4D97-AF65-F5344CB8AC3E}">
        <p14:creationId xmlns:p14="http://schemas.microsoft.com/office/powerpoint/2010/main" xmlns="" val="4240775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slide points out the importance of constantly</a:t>
            </a:r>
            <a:r>
              <a:rPr lang="en-US" baseline="0" dirty="0" smtClean="0"/>
              <a:t> scanning the external environment.</a:t>
            </a:r>
            <a:endParaRPr lang="en-US" dirty="0"/>
          </a:p>
        </p:txBody>
      </p:sp>
      <p:sp>
        <p:nvSpPr>
          <p:cNvPr id="4" name="Slide Number Placeholder 3"/>
          <p:cNvSpPr>
            <a:spLocks noGrp="1"/>
          </p:cNvSpPr>
          <p:nvPr>
            <p:ph type="sldNum" sz="quarter" idx="10"/>
          </p:nvPr>
        </p:nvSpPr>
        <p:spPr/>
        <p:txBody>
          <a:bodyPr/>
          <a:lstStyle/>
          <a:p>
            <a:pPr>
              <a:defRPr/>
            </a:pPr>
            <a:fld id="{FB5FB255-BB59-421C-BC7D-55E4C7B4A279}" type="slidenum">
              <a:rPr lang="en-US" smtClean="0"/>
              <a:pPr>
                <a:defRPr/>
              </a:pPr>
              <a:t>20</a:t>
            </a:fld>
            <a:endParaRPr lang="en-US"/>
          </a:p>
        </p:txBody>
      </p:sp>
    </p:spTree>
    <p:extLst>
      <p:ext uri="{BB962C8B-B14F-4D97-AF65-F5344CB8AC3E}">
        <p14:creationId xmlns:p14="http://schemas.microsoft.com/office/powerpoint/2010/main" xmlns="" val="41717421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When selective controls are imposed, foreign companies are more vulnerable to control than local ones, particularly if the outsiders lack the political influence over government decision that local managers have. For example, Procter &amp; Gamble encountered strict price controls in Venezuela in the late 1980s. Despite increases in the cost of raw materials, P&amp;G was only granted about 50 percent of the price increases it requested; Even then, months passed before permission to raise prices was forthcoming. As a result, by 1988, detergent prices in Venezuela were less than what they were in the United States. </a:t>
            </a:r>
          </a:p>
          <a:p>
            <a:pPr>
              <a:spcBef>
                <a:spcPct val="0"/>
              </a:spcBef>
            </a:pPr>
            <a:r>
              <a:rPr lang="en-US" dirty="0" smtClean="0"/>
              <a:t> </a:t>
            </a:r>
          </a:p>
          <a:p>
            <a:pPr>
              <a:spcBef>
                <a:spcPct val="0"/>
              </a:spcBef>
            </a:pPr>
            <a:r>
              <a:rPr lang="en-US" dirty="0" smtClean="0"/>
              <a:t>Government control can also take other forms. As discussed in Chapter 8, companies are sometimes required to deposit funds in a noninterest-bearing escrow account for a specified period of time if they wish to import products. For example, </a:t>
            </a:r>
            <a:r>
              <a:rPr lang="en-US" dirty="0" err="1" smtClean="0"/>
              <a:t>Cintec</a:t>
            </a:r>
            <a:r>
              <a:rPr lang="en-US" dirty="0" smtClean="0"/>
              <a:t> International, an engineering firm that specializes in restoring historic structures, spent eight years seeking the necessary approval from Egyptian authorities to import special tools to repair a mosque. In addition, the country’s port authorities required a deposit of nearly $25,000 before allowing </a:t>
            </a:r>
            <a:r>
              <a:rPr lang="en-US" dirty="0" err="1" smtClean="0"/>
              <a:t>Cintec</a:t>
            </a:r>
            <a:r>
              <a:rPr lang="en-US" dirty="0" smtClean="0"/>
              <a:t> to import diamond-tipped drills and other special tools. Why would </a:t>
            </a:r>
            <a:r>
              <a:rPr lang="en-US" dirty="0" err="1" smtClean="0"/>
              <a:t>Cintec’s</a:t>
            </a:r>
            <a:r>
              <a:rPr lang="en-US" dirty="0" smtClean="0"/>
              <a:t> management accept such conditions? Cairo is the largest city in the Muslim world, and there are hundreds of centuries-old historic structures in need of repair.</a:t>
            </a:r>
          </a:p>
          <a:p>
            <a:pPr>
              <a:spcBef>
                <a:spcPct val="0"/>
              </a:spcBef>
            </a:pPr>
            <a:r>
              <a:rPr lang="en-US" dirty="0" smtClean="0"/>
              <a:t> </a:t>
            </a:r>
          </a:p>
          <a:p>
            <a:pPr>
              <a:spcBef>
                <a:spcPct val="0"/>
              </a:spcBef>
            </a:pPr>
            <a:r>
              <a:rPr lang="en-US" dirty="0" smtClean="0"/>
              <a:t>The German government historically restricted pricing, especially in the services sector.  The recent move towards deregulation has made it possible for foreign providers in telecommunications, air travel, and insurance to enter the market.  In retail, changes are the repeal of two laws.  One limited discounts to 3% of list price; the other prohibited free gifts, like sturdy shopping bags.</a:t>
            </a:r>
          </a:p>
        </p:txBody>
      </p:sp>
      <p:sp>
        <p:nvSpPr>
          <p:cNvPr id="491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575FE77-12D5-4804-8B05-6F3ACC5B58B7}" type="slidenum">
              <a:rPr lang="en-US">
                <a:cs typeface="Arial" charset="0"/>
              </a:rPr>
              <a:pPr fontAlgn="base">
                <a:spcBef>
                  <a:spcPct val="0"/>
                </a:spcBef>
                <a:spcAft>
                  <a:spcPct val="0"/>
                </a:spcAft>
              </a:pPr>
              <a:t>21</a:t>
            </a:fld>
            <a:endParaRPr lang="en-US">
              <a:cs typeface="Arial" charset="0"/>
            </a:endParaRPr>
          </a:p>
        </p:txBody>
      </p:sp>
    </p:spTree>
    <p:extLst>
      <p:ext uri="{BB962C8B-B14F-4D97-AF65-F5344CB8AC3E}">
        <p14:creationId xmlns:p14="http://schemas.microsoft.com/office/powerpoint/2010/main" xmlns="" val="57988056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In the United States, Levi Strauss &amp; Company is under price pressure from several directions. First, Levi</a:t>
            </a:r>
            <a:r>
              <a:rPr lang="ja-JP" altLang="en-US" dirty="0" smtClean="0"/>
              <a:t>’</a:t>
            </a:r>
            <a:r>
              <a:rPr lang="en-US" dirty="0" smtClean="0"/>
              <a:t>s faces stiff competition from the Wrangler and Lee brands marketed by VF Corporation. A pair of Wrangler jeans retails for about $20 at Penney’s and other department stores, compared with about $30 for a pair of Levi 501s. Second, Levi’s two primary retail customers, J.C. Penney and Sears, are aggressively marketing their own private label brands. Finally, designer jeans from Calvin Klein, Polo, and Diesel are enjoying renewed popularity. Exclusive fashion brands, like Lucky and Seven, retail for more than $100 per pair. Outside the United States, thanks to the heritage of the Levi brand and less competition, Levi jeans command premium prices—$80 or more for one pair of 501s. </a:t>
            </a:r>
          </a:p>
          <a:p>
            <a:pPr>
              <a:spcBef>
                <a:spcPct val="0"/>
              </a:spcBef>
            </a:pPr>
            <a:r>
              <a:rPr lang="en-US" dirty="0" smtClean="0"/>
              <a:t>To support the prestigious image, Levi’s are sold in boutiques. Not surprisingly, Levi’s non-U.S. sales represent about one-third of revenues but more than 50 percent of profits. In an attempt to apply its global experience and enhance the brand in the United States, Levi</a:t>
            </a:r>
            <a:r>
              <a:rPr lang="ja-JP" altLang="en-US" dirty="0" smtClean="0"/>
              <a:t>’</a:t>
            </a:r>
            <a:r>
              <a:rPr lang="en-US" dirty="0" smtClean="0"/>
              <a:t>s has opened a number of Original Levi’s Stores in select American cities. Despite such efforts, Levi</a:t>
            </a:r>
            <a:r>
              <a:rPr lang="ja-JP" altLang="en-US" dirty="0" smtClean="0"/>
              <a:t>’</a:t>
            </a:r>
            <a:r>
              <a:rPr lang="en-US" dirty="0" smtClean="0"/>
              <a:t>s rang up only $4.4 billion in sales in 2010 compared with $7.1 billion in 1996. A decade ago, officials announced plans to close six plants and move most of the company’s North American production offshore in an effort to cut costs.</a:t>
            </a:r>
          </a:p>
          <a:p>
            <a:pPr>
              <a:spcBef>
                <a:spcPct val="0"/>
              </a:spcBef>
            </a:pPr>
            <a:endParaRPr lang="en-US" dirty="0" smtClean="0"/>
          </a:p>
        </p:txBody>
      </p:sp>
      <p:sp>
        <p:nvSpPr>
          <p:cNvPr id="5120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939B017-CCED-4018-ACD5-1C1EA4F2282E}" type="slidenum">
              <a:rPr lang="en-US">
                <a:cs typeface="Arial" charset="0"/>
              </a:rPr>
              <a:pPr fontAlgn="base">
                <a:spcBef>
                  <a:spcPct val="0"/>
                </a:spcBef>
                <a:spcAft>
                  <a:spcPct val="0"/>
                </a:spcAft>
              </a:pPr>
              <a:t>22</a:t>
            </a:fld>
            <a:endParaRPr lang="en-US">
              <a:cs typeface="Arial" charset="0"/>
            </a:endParaRPr>
          </a:p>
        </p:txBody>
      </p:sp>
    </p:spTree>
    <p:extLst>
      <p:ext uri="{BB962C8B-B14F-4D97-AF65-F5344CB8AC3E}">
        <p14:creationId xmlns:p14="http://schemas.microsoft.com/office/powerpoint/2010/main" xmlns="" val="17973122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ea typeface="ＭＳ Ｐゴシック" pitchFamily="34" charset="-128"/>
              </a:rPr>
              <a:t>Rationalization may include selecting new intermediaries, assigning new responsibilities to old intermediaries or establishing direct marketing.</a:t>
            </a:r>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7B533D2-FAEF-4699-904A-47489AF5B892}" type="slidenum">
              <a:rPr lang="en-US">
                <a:cs typeface="Arial" charset="0"/>
              </a:rPr>
              <a:pPr fontAlgn="base">
                <a:spcBef>
                  <a:spcPct val="0"/>
                </a:spcBef>
                <a:spcAft>
                  <a:spcPct val="0"/>
                </a:spcAft>
              </a:pPr>
              <a:t>23</a:t>
            </a:fld>
            <a:endParaRPr lang="en-US">
              <a:cs typeface="Arial" charset="0"/>
            </a:endParaRPr>
          </a:p>
        </p:txBody>
      </p:sp>
    </p:spTree>
    <p:extLst>
      <p:ext uri="{BB962C8B-B14F-4D97-AF65-F5344CB8AC3E}">
        <p14:creationId xmlns:p14="http://schemas.microsoft.com/office/powerpoint/2010/main" xmlns="" val="3452411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B5FB255-BB59-421C-BC7D-55E4C7B4A279}" type="slidenum">
              <a:rPr lang="en-US" smtClean="0"/>
              <a:pPr>
                <a:defRPr/>
              </a:pPr>
              <a:t>2</a:t>
            </a:fld>
            <a:endParaRPr lang="en-US"/>
          </a:p>
        </p:txBody>
      </p:sp>
    </p:spTree>
    <p:extLst>
      <p:ext uri="{BB962C8B-B14F-4D97-AF65-F5344CB8AC3E}">
        <p14:creationId xmlns:p14="http://schemas.microsoft.com/office/powerpoint/2010/main" xmlns="" val="27009202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0E7AB7-95E8-41BA-AC16-8559733A057D}" type="slidenum">
              <a:rPr lang="en-US">
                <a:cs typeface="Arial" charset="0"/>
              </a:rPr>
              <a:pPr fontAlgn="base">
                <a:spcBef>
                  <a:spcPct val="0"/>
                </a:spcBef>
                <a:spcAft>
                  <a:spcPct val="0"/>
                </a:spcAft>
              </a:pPr>
              <a:t>24</a:t>
            </a:fld>
            <a:endParaRPr lang="en-US">
              <a:cs typeface="Arial" charset="0"/>
            </a:endParaRPr>
          </a:p>
        </p:txBody>
      </p:sp>
    </p:spTree>
    <p:extLst>
      <p:ext uri="{BB962C8B-B14F-4D97-AF65-F5344CB8AC3E}">
        <p14:creationId xmlns:p14="http://schemas.microsoft.com/office/powerpoint/2010/main" xmlns="" val="18031129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The extension approach has the advantage of extreme simplicity because no information on competitive or market conditions is required for implementation. The disadvantage of the ethnocentric approach is that it does not respond to the competitive and market conditions of each national market and, therefore, does not maximize the company’s profits in each national market or globally. When toymaker Mattel adapted U.S. products for overseas markets, for example, little consideration was given to price levels that resulted when U.S. prices were converted to local currency prices. As a result, Holiday Barbie and some other toys were overpriced in global markets.</a:t>
            </a:r>
          </a:p>
          <a:p>
            <a:pPr>
              <a:spcBef>
                <a:spcPct val="0"/>
              </a:spcBef>
            </a:pPr>
            <a:endParaRPr lang="en-US" smtClean="0"/>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1043093-E143-4E4C-88F8-3587074A7136}" type="slidenum">
              <a:rPr lang="en-US">
                <a:cs typeface="Arial" charset="0"/>
              </a:rPr>
              <a:pPr fontAlgn="base">
                <a:spcBef>
                  <a:spcPct val="0"/>
                </a:spcBef>
                <a:spcAft>
                  <a:spcPct val="0"/>
                </a:spcAft>
              </a:pPr>
              <a:t>25</a:t>
            </a:fld>
            <a:endParaRPr lang="en-US">
              <a:cs typeface="Arial" charset="0"/>
            </a:endParaRPr>
          </a:p>
        </p:txBody>
      </p:sp>
    </p:spTree>
    <p:extLst>
      <p:ext uri="{BB962C8B-B14F-4D97-AF65-F5344CB8AC3E}">
        <p14:creationId xmlns:p14="http://schemas.microsoft.com/office/powerpoint/2010/main" xmlns="" val="148113536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mn-lt"/>
                <a:ea typeface="+mn-ea"/>
                <a:cs typeface="+mn-cs"/>
              </a:rPr>
              <a:t>Similarly, Mercedes executives moved beyond an ethnocentric approach to pricing. As Dieter </a:t>
            </a:r>
            <a:r>
              <a:rPr lang="en-US" sz="1200" kern="1200" dirty="0" err="1" smtClean="0">
                <a:solidFill>
                  <a:schemeClr val="tx1"/>
                </a:solidFill>
                <a:latin typeface="+mn-lt"/>
                <a:ea typeface="+mn-ea"/>
                <a:cs typeface="+mn-cs"/>
              </a:rPr>
              <a:t>Zetsche</a:t>
            </a:r>
            <a:r>
              <a:rPr lang="en-US" sz="1200" kern="1200" dirty="0" smtClean="0">
                <a:solidFill>
                  <a:schemeClr val="tx1"/>
                </a:solidFill>
                <a:latin typeface="+mn-lt"/>
                <a:ea typeface="+mn-ea"/>
                <a:cs typeface="+mn-cs"/>
              </a:rPr>
              <a:t>, chairman of Daimler AG, noted, “We used to say that </a:t>
            </a:r>
            <a:r>
              <a:rPr lang="en-US" sz="1200" i="1" kern="1200" dirty="0" smtClean="0">
                <a:solidFill>
                  <a:schemeClr val="tx1"/>
                </a:solidFill>
                <a:latin typeface="+mn-lt"/>
                <a:ea typeface="+mn-ea"/>
                <a:cs typeface="+mn-cs"/>
              </a:rPr>
              <a:t>we</a:t>
            </a:r>
            <a:r>
              <a:rPr lang="en-US" sz="1200" kern="1200" dirty="0" smtClean="0">
                <a:solidFill>
                  <a:schemeClr val="tx1"/>
                </a:solidFill>
                <a:latin typeface="+mn-lt"/>
                <a:ea typeface="+mn-ea"/>
                <a:cs typeface="+mn-cs"/>
              </a:rPr>
              <a:t> know what the customer wants, and he will have to pay for it . . . we didn’t realize the world had changed.” Mercedes got its wake-up call when Lexus began offering “Mercedes quality” for $20,000 less. After assuming the top position in 1993, Mercedes CEO Helmut Werner boosted employee productivity, increased the number of low-cost outside suppliers, and invested in production facilities in the United States and Spain in an effort to move toward more customer- and competition-oriented pricing. The company also rolled out new, lower-priced versions of its E Class and S Class sedans. </a:t>
            </a:r>
            <a:r>
              <a:rPr lang="en-US" sz="1200" i="1" kern="1200" dirty="0" smtClean="0">
                <a:solidFill>
                  <a:schemeClr val="tx1"/>
                </a:solidFill>
                <a:latin typeface="+mn-lt"/>
                <a:ea typeface="+mn-ea"/>
                <a:cs typeface="+mn-cs"/>
              </a:rPr>
              <a:t>Advertising Age</a:t>
            </a:r>
            <a:r>
              <a:rPr lang="en-US" sz="1200" kern="1200" dirty="0" smtClean="0">
                <a:solidFill>
                  <a:schemeClr val="tx1"/>
                </a:solidFill>
                <a:latin typeface="+mn-lt"/>
                <a:ea typeface="+mn-ea"/>
                <a:cs typeface="+mn-cs"/>
              </a:rPr>
              <a:t> immediately hailed management’s new attitude for transforming Mercedes from “a staid and smug purveyor into an aggressive, market-driven company that will go bumper-to-bumper with its luxury car rivals—even on price.</a:t>
            </a:r>
            <a:endParaRPr lang="en-US" dirty="0"/>
          </a:p>
        </p:txBody>
      </p:sp>
      <p:sp>
        <p:nvSpPr>
          <p:cNvPr id="4" name="Slide Number Placeholder 3"/>
          <p:cNvSpPr>
            <a:spLocks noGrp="1"/>
          </p:cNvSpPr>
          <p:nvPr>
            <p:ph type="sldNum" sz="quarter" idx="10"/>
          </p:nvPr>
        </p:nvSpPr>
        <p:spPr/>
        <p:txBody>
          <a:bodyPr/>
          <a:lstStyle/>
          <a:p>
            <a:pPr>
              <a:defRPr/>
            </a:pPr>
            <a:fld id="{FB5FB255-BB59-421C-BC7D-55E4C7B4A279}" type="slidenum">
              <a:rPr lang="en-US" smtClean="0"/>
              <a:pPr>
                <a:defRPr/>
              </a:pPr>
              <a:t>26</a:t>
            </a:fld>
            <a:endParaRPr lang="en-US"/>
          </a:p>
        </p:txBody>
      </p:sp>
    </p:spTree>
    <p:extLst>
      <p:ext uri="{BB962C8B-B14F-4D97-AF65-F5344CB8AC3E}">
        <p14:creationId xmlns:p14="http://schemas.microsoft.com/office/powerpoint/2010/main" xmlns="" val="42325950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IKEA takes a polycentric approach to pricing: While it is company policy to have the lowest price on comparable products in every market, managers in each country set their own prices, which depend in part on local factors such as competition, wages, taxes, and advertising rates. Overall, IKEA</a:t>
            </a:r>
            <a:r>
              <a:rPr lang="ja-JP" altLang="en-US" smtClean="0"/>
              <a:t>’</a:t>
            </a:r>
            <a:r>
              <a:rPr lang="en-US" smtClean="0"/>
              <a:t>s prices are lowest in the United States, where the company competes with large retailers. Prices are higher in Italy where local competitors tend to be smaller, more upscale furniture stores than those in the U.S. market. Generally, prices are higher in countries where the IKEA brand is strongest. When IKEA opened its first stores in China, the young professional couples, the primary target market, thought prices were too high. The company quickly increased the amount of Chinese products in order to lower prices; today the average Chinese customer spends 300 yen, or about $36.</a:t>
            </a:r>
          </a:p>
          <a:p>
            <a:pPr>
              <a:spcBef>
                <a:spcPct val="0"/>
              </a:spcBef>
            </a:pPr>
            <a:r>
              <a:rPr lang="en-US" smtClean="0"/>
              <a:t> </a:t>
            </a:r>
          </a:p>
          <a:p>
            <a:pPr>
              <a:spcBef>
                <a:spcPct val="0"/>
              </a:spcBef>
            </a:pPr>
            <a:r>
              <a:rPr lang="en-US" smtClean="0"/>
              <a:t>European industrial exporters found that companies using independent distributors were most likely to use polycentric pricing.</a:t>
            </a:r>
          </a:p>
          <a:p>
            <a:pPr>
              <a:spcBef>
                <a:spcPct val="0"/>
              </a:spcBef>
            </a:pPr>
            <a:r>
              <a:rPr lang="en-US" smtClean="0"/>
              <a:t> </a:t>
            </a:r>
          </a:p>
          <a:p>
            <a:pPr>
              <a:spcBef>
                <a:spcPct val="0"/>
              </a:spcBef>
            </a:pPr>
            <a:r>
              <a:rPr lang="en-US" smtClean="0"/>
              <a:t>Arbitrage is also a potential problem with the polycentric approach; when disparities in prices between different country markets exceed the transportation and duty costs separating the markets, enterprising individuals can purchase goods in the lower-price country market and then transport them for sale in markets where higher prices prevail. </a:t>
            </a:r>
          </a:p>
          <a:p>
            <a:pPr>
              <a:spcBef>
                <a:spcPct val="0"/>
              </a:spcBef>
            </a:pPr>
            <a:r>
              <a:rPr lang="en-US" smtClean="0"/>
              <a:t>This is precisely what has happened in both the pharmaceutical and textbook publishing industries. Discounted drugs intended for AIDS patients in Africa have been smuggled into the European Union and sold at a huge profit. Similarly, Pearson (which publishes this text), McGraw-Hill, Thomson, and other publishers typically set lower prices in Europe and Asia than in the United States. The reason is that the publishers use polycentric pricing: They establish prices on a regional or country-by-country basis using per capita income and economic conditions as a guide. </a:t>
            </a:r>
          </a:p>
        </p:txBody>
      </p:sp>
      <p:sp>
        <p:nvSpPr>
          <p:cNvPr id="604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BD0D8C5-6F5D-4AA5-8D0E-5F262FE5DF2C}" type="slidenum">
              <a:rPr lang="en-US">
                <a:cs typeface="Arial" charset="0"/>
              </a:rPr>
              <a:pPr fontAlgn="base">
                <a:spcBef>
                  <a:spcPct val="0"/>
                </a:spcBef>
                <a:spcAft>
                  <a:spcPct val="0"/>
                </a:spcAft>
              </a:pPr>
              <a:t>27</a:t>
            </a:fld>
            <a:endParaRPr lang="en-US">
              <a:cs typeface="Arial" charset="0"/>
            </a:endParaRPr>
          </a:p>
        </p:txBody>
      </p:sp>
    </p:spTree>
    <p:extLst>
      <p:ext uri="{BB962C8B-B14F-4D97-AF65-F5344CB8AC3E}">
        <p14:creationId xmlns:p14="http://schemas.microsoft.com/office/powerpoint/2010/main" xmlns="" val="35514837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For consumer products, local income levels are critical in the pricing decision. If the product is normally priced well above full manufacturing costs, the global marketer should consider accepting reduced margins and price below prevailing levels in low-income markets. </a:t>
            </a:r>
            <a:r>
              <a:rPr lang="en-US" i="1" dirty="0" smtClean="0"/>
              <a:t>The important point here is that in global marketing there is no such thing as a “normal” margin</a:t>
            </a:r>
            <a:r>
              <a:rPr lang="en-US" dirty="0" smtClean="0"/>
              <a:t>. Of the three methods described, the geocentric approach is best suited to global competitive strategy. A global competitor will take into account global markets and global competitors in establishing prices. Prices will support global strategy objectives rather than the objective of maximizing performance in a single country. </a:t>
            </a:r>
          </a:p>
          <a:p>
            <a:pPr>
              <a:spcBef>
                <a:spcPct val="0"/>
              </a:spcBef>
            </a:pPr>
            <a:endParaRPr lang="en-US" dirty="0" smtClean="0"/>
          </a:p>
          <a:p>
            <a:r>
              <a:rPr lang="en-US" sz="1200" b="0" i="0" u="none" strike="noStrike" kern="1200" baseline="0" dirty="0" smtClean="0">
                <a:solidFill>
                  <a:schemeClr val="tx1"/>
                </a:solidFill>
                <a:latin typeface="+mn-lt"/>
                <a:ea typeface="+mn-ea"/>
                <a:cs typeface="+mn-cs"/>
              </a:rPr>
              <a:t>In the short term, however, headquarters might decide to set a market penetration objective and price at less than the cost-plus return figure by using export sourcing to establish a market. Another short-term objective might be to arrive at an estimate of the market potential at a price that would be profitable given local sourcing and a certain volume of production. Instead of immediately investing in local manufacture, a decision might be made to supply the target market initially from existing higher-cost external supply sources. If the market accepts the price and product, the company can then build a local manufacturing facility to further develop the identified market opportunity in a profitable way. If the market opportunity does not materialize, the company can experiment with the product at other prices because it is not committed to a fixed sales volume by existing local manufacturing facilities.</a:t>
            </a:r>
            <a:endParaRPr lang="en-US" dirty="0" smtClean="0"/>
          </a:p>
        </p:txBody>
      </p:sp>
      <p:sp>
        <p:nvSpPr>
          <p:cNvPr id="624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E18C9B-50C8-4E15-8843-DA4F2785AF89}" type="slidenum">
              <a:rPr lang="en-US">
                <a:cs typeface="Arial" charset="0"/>
              </a:rPr>
              <a:pPr fontAlgn="base">
                <a:spcBef>
                  <a:spcPct val="0"/>
                </a:spcBef>
                <a:spcAft>
                  <a:spcPct val="0"/>
                </a:spcAft>
              </a:pPr>
              <a:t>28</a:t>
            </a:fld>
            <a:endParaRPr lang="en-US">
              <a:cs typeface="Arial" charset="0"/>
            </a:endParaRPr>
          </a:p>
        </p:txBody>
      </p:sp>
    </p:spTree>
    <p:extLst>
      <p:ext uri="{BB962C8B-B14F-4D97-AF65-F5344CB8AC3E}">
        <p14:creationId xmlns:p14="http://schemas.microsoft.com/office/powerpoint/2010/main" xmlns="" val="42739825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ea typeface="ＭＳ Ｐゴシック" pitchFamily="34" charset="-128"/>
                <a:cs typeface="Times New Roman" pitchFamily="18" charset="0"/>
              </a:rPr>
              <a:t>This practice, known as </a:t>
            </a:r>
            <a:r>
              <a:rPr lang="en-US" b="1" dirty="0" smtClean="0">
                <a:ea typeface="ＭＳ Ｐゴシック" pitchFamily="34" charset="-128"/>
                <a:cs typeface="Times New Roman" pitchFamily="18" charset="0"/>
              </a:rPr>
              <a:t>parallel importing</a:t>
            </a:r>
            <a:r>
              <a:rPr lang="en-US" dirty="0" smtClean="0">
                <a:ea typeface="ＭＳ Ｐゴシック" pitchFamily="34" charset="-128"/>
                <a:cs typeface="Times New Roman" pitchFamily="18" charset="0"/>
              </a:rPr>
              <a:t>, occurs when companies employ a polycentric, multinational pricing policy that calls for setting different prices in different country markets. Gray markets can flourish when a product is in short supply, when producers employ skimming strategies in certain markets, or when the goods are subject to substantial markups. For example, in the European pharmaceuticals market, prices vary widely. In the United Kingdom and the Netherlands, for example, parallel imports account for as much as 10 percent of the sales of some pharmaceutical brands. The Internet is emerging as a powerful new tool that allows would-be gray marketers to access pricing information and reach customers.</a:t>
            </a:r>
            <a:endParaRPr lang="en-US" u="sng" dirty="0" smtClean="0">
              <a:solidFill>
                <a:srgbClr val="800080"/>
              </a:solidFill>
              <a:ea typeface="ＭＳ Ｐゴシック" pitchFamily="34" charset="-128"/>
              <a:cs typeface="Times New Roman" pitchFamily="18" charset="0"/>
            </a:endParaRPr>
          </a:p>
          <a:p>
            <a:pPr>
              <a:spcBef>
                <a:spcPct val="0"/>
              </a:spcBef>
            </a:pPr>
            <a:endParaRPr lang="en-US" dirty="0" smtClean="0">
              <a:ea typeface="ＭＳ Ｐゴシック" pitchFamily="34" charset="-128"/>
              <a:cs typeface="Times New Roman" pitchFamily="18" charset="0"/>
            </a:endParaRPr>
          </a:p>
          <a:p>
            <a:pPr>
              <a:spcBef>
                <a:spcPct val="0"/>
              </a:spcBef>
            </a:pPr>
            <a:r>
              <a:rPr lang="en-US" sz="1200" kern="1200" dirty="0" smtClean="0">
                <a:solidFill>
                  <a:schemeClr val="tx1"/>
                </a:solidFill>
                <a:latin typeface="+mn-lt"/>
                <a:ea typeface="+mn-ea"/>
                <a:cs typeface="+mn-cs"/>
              </a:rPr>
              <a:t>Suppose that a golf equipment manufacturer sells a golf club to its domestic distributors for $200; it sells the same club to its Thailand distributor for $100. The lower price may be due to differences in overseas demand or ability to pay. Or, the price difference may reflect the need to compensate the foreign distributor for advertising and marketing the club. The golf club, however, never makes it to Thailand. Instead, the Thailand distributor resells the club to a gray marketer in the United States for $150. The gray marketer can then undercut the prices charged by domestic distributors who paid $200 for the club. The manufacturer is forced to lower the domestic price or risk losing sales to gray marketers, driving down the manufacturer’s profit margins. Additionally, gray marketers make liberal use of manufacturers’ trademarks and often fail to provide warranties and other services that consumers expect from the manufacturer and its authorized distributors</a:t>
            </a:r>
            <a:endParaRPr lang="en-US" dirty="0" smtClean="0">
              <a:ea typeface="ＭＳ Ｐゴシック" pitchFamily="34" charset="-128"/>
              <a:cs typeface="Times New Roman" pitchFamily="18" charset="0"/>
            </a:endParaRPr>
          </a:p>
        </p:txBody>
      </p:sp>
      <p:sp>
        <p:nvSpPr>
          <p:cNvPr id="645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998D9C-B3C9-4FFD-B9D7-372C239AD5D0}" type="slidenum">
              <a:rPr lang="en-US">
                <a:cs typeface="Arial" charset="0"/>
              </a:rPr>
              <a:pPr fontAlgn="base">
                <a:spcBef>
                  <a:spcPct val="0"/>
                </a:spcBef>
                <a:spcAft>
                  <a:spcPct val="0"/>
                </a:spcAft>
              </a:pPr>
              <a:t>29</a:t>
            </a:fld>
            <a:endParaRPr lang="en-US">
              <a:cs typeface="Arial" charset="0"/>
            </a:endParaRPr>
          </a:p>
        </p:txBody>
      </p:sp>
    </p:spTree>
    <p:extLst>
      <p:ext uri="{BB962C8B-B14F-4D97-AF65-F5344CB8AC3E}">
        <p14:creationId xmlns:p14="http://schemas.microsoft.com/office/powerpoint/2010/main" xmlns="" val="31832199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Slide Image Placeholder 1"/>
          <p:cNvSpPr>
            <a:spLocks noGrp="1" noRot="1" noChangeAspect="1"/>
          </p:cNvSpPr>
          <p:nvPr>
            <p:ph type="sldImg"/>
          </p:nvPr>
        </p:nvSpPr>
        <p:spPr bwMode="auto">
          <a:noFill/>
          <a:ln>
            <a:solidFill>
              <a:srgbClr val="000000"/>
            </a:solidFill>
            <a:miter lim="800000"/>
            <a:headEnd/>
            <a:tailEnd/>
          </a:ln>
        </p:spPr>
      </p:sp>
      <p:sp>
        <p:nvSpPr>
          <p:cNvPr id="665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ea typeface="ＭＳ Ｐゴシック" pitchFamily="34" charset="-128"/>
                <a:cs typeface="Times New Roman" pitchFamily="18" charset="0"/>
              </a:rPr>
              <a:t>• </a:t>
            </a:r>
            <a:r>
              <a:rPr lang="en-US" i="1" smtClean="0">
                <a:ea typeface="ＭＳ Ｐゴシック" pitchFamily="34" charset="-128"/>
                <a:cs typeface="Times New Roman" pitchFamily="18" charset="0"/>
              </a:rPr>
              <a:t>Dilution of exclusivity</a:t>
            </a:r>
            <a:r>
              <a:rPr lang="en-US" smtClean="0">
                <a:ea typeface="ＭＳ Ｐゴシック" pitchFamily="34" charset="-128"/>
                <a:cs typeface="Times New Roman" pitchFamily="18" charset="0"/>
              </a:rPr>
              <a:t>. Authorized dealers are no longer the sole distributors. The product is often available from multiple sources and margins are threatened.</a:t>
            </a:r>
          </a:p>
          <a:p>
            <a:pPr>
              <a:spcBef>
                <a:spcPct val="0"/>
              </a:spcBef>
            </a:pPr>
            <a:r>
              <a:rPr lang="en-US" smtClean="0">
                <a:ea typeface="ＭＳ Ｐゴシック" pitchFamily="34" charset="-128"/>
                <a:cs typeface="Times New Roman" pitchFamily="18" charset="0"/>
              </a:rPr>
              <a:t> • </a:t>
            </a:r>
            <a:r>
              <a:rPr lang="en-US" i="1" smtClean="0">
                <a:ea typeface="ＭＳ Ｐゴシック" pitchFamily="34" charset="-128"/>
                <a:cs typeface="Times New Roman" pitchFamily="18" charset="0"/>
              </a:rPr>
              <a:t>Free riding. </a:t>
            </a:r>
            <a:r>
              <a:rPr lang="en-US" smtClean="0">
                <a:ea typeface="ＭＳ Ｐゴシック" pitchFamily="34" charset="-128"/>
                <a:cs typeface="Times New Roman" pitchFamily="18" charset="0"/>
              </a:rPr>
              <a:t>If the manufacturer ignores complaints from authorized channel members, those members may engage in </a:t>
            </a:r>
            <a:r>
              <a:rPr lang="en-US" i="1" smtClean="0">
                <a:ea typeface="ＭＳ Ｐゴシック" pitchFamily="34" charset="-128"/>
                <a:cs typeface="Times New Roman" pitchFamily="18" charset="0"/>
              </a:rPr>
              <a:t>free riding</a:t>
            </a:r>
            <a:r>
              <a:rPr lang="en-US" smtClean="0">
                <a:ea typeface="ＭＳ Ｐゴシック" pitchFamily="34" charset="-128"/>
                <a:cs typeface="Times New Roman" pitchFamily="18" charset="0"/>
              </a:rPr>
              <a:t>. That is, they may opt to take various actions to offset downward pressure on margins. These options include cutting back on presale service, customer education, and salesperson training. </a:t>
            </a:r>
          </a:p>
          <a:p>
            <a:pPr>
              <a:spcBef>
                <a:spcPct val="0"/>
              </a:spcBef>
            </a:pPr>
            <a:r>
              <a:rPr lang="en-US" smtClean="0">
                <a:ea typeface="ＭＳ Ｐゴシック" pitchFamily="34" charset="-128"/>
                <a:cs typeface="Times New Roman" pitchFamily="18" charset="0"/>
              </a:rPr>
              <a:t> • </a:t>
            </a:r>
            <a:r>
              <a:rPr lang="en-US" i="1" smtClean="0">
                <a:ea typeface="ＭＳ Ｐゴシック" pitchFamily="34" charset="-128"/>
                <a:cs typeface="Times New Roman" pitchFamily="18" charset="0"/>
              </a:rPr>
              <a:t>Damage to channel relationships</a:t>
            </a:r>
            <a:r>
              <a:rPr lang="en-US" smtClean="0">
                <a:ea typeface="ＭＳ Ｐゴシック" pitchFamily="34" charset="-128"/>
                <a:cs typeface="Times New Roman" pitchFamily="18" charset="0"/>
              </a:rPr>
              <a:t>. Competition from gray market products can lead to channel conflict as authorized distributors attempt to cut costs, complain to manufacturers, and file lawsuits against the gray marketers.</a:t>
            </a:r>
          </a:p>
          <a:p>
            <a:pPr>
              <a:spcBef>
                <a:spcPct val="0"/>
              </a:spcBef>
            </a:pPr>
            <a:r>
              <a:rPr lang="en-US" smtClean="0">
                <a:ea typeface="ＭＳ Ｐゴシック" pitchFamily="34" charset="-128"/>
                <a:cs typeface="Times New Roman" pitchFamily="18" charset="0"/>
              </a:rPr>
              <a:t>• </a:t>
            </a:r>
            <a:r>
              <a:rPr lang="en-US" i="1" smtClean="0">
                <a:ea typeface="ＭＳ Ｐゴシック" pitchFamily="34" charset="-128"/>
                <a:cs typeface="Times New Roman" pitchFamily="18" charset="0"/>
              </a:rPr>
              <a:t>Undermining segmented pricing schemes</a:t>
            </a:r>
            <a:r>
              <a:rPr lang="en-US" smtClean="0">
                <a:ea typeface="ＭＳ Ｐゴシック" pitchFamily="34" charset="-128"/>
                <a:cs typeface="Times New Roman" pitchFamily="18" charset="0"/>
              </a:rPr>
              <a:t>. As noted earlier, gray markets can emerge because of price differentials that result from multinational pricing policies. However, a variety of forces—including falling trade barriers, the information explosion on the Internet, and modern distribution capabilities—hamper a company</a:t>
            </a:r>
            <a:r>
              <a:rPr lang="ja-JP" altLang="en-US" smtClean="0">
                <a:cs typeface="Times New Roman" pitchFamily="18" charset="0"/>
              </a:rPr>
              <a:t>’</a:t>
            </a:r>
            <a:r>
              <a:rPr lang="en-US" smtClean="0">
                <a:ea typeface="ＭＳ Ｐゴシック" pitchFamily="34" charset="-128"/>
                <a:cs typeface="Times New Roman" pitchFamily="18" charset="0"/>
              </a:rPr>
              <a:t>s ability to pursue local pricing strategies.</a:t>
            </a:r>
          </a:p>
          <a:p>
            <a:pPr>
              <a:spcBef>
                <a:spcPct val="0"/>
              </a:spcBef>
            </a:pPr>
            <a:r>
              <a:rPr lang="en-US" smtClean="0">
                <a:ea typeface="ＭＳ Ｐゴシック" pitchFamily="34" charset="-128"/>
                <a:cs typeface="Times New Roman" pitchFamily="18" charset="0"/>
              </a:rPr>
              <a:t> • </a:t>
            </a:r>
            <a:r>
              <a:rPr lang="en-US" i="1" smtClean="0">
                <a:ea typeface="ＭＳ Ｐゴシック" pitchFamily="34" charset="-128"/>
                <a:cs typeface="Times New Roman" pitchFamily="18" charset="0"/>
              </a:rPr>
              <a:t>Reputation and legal liability</a:t>
            </a:r>
            <a:r>
              <a:rPr lang="en-US" smtClean="0">
                <a:ea typeface="ＭＳ Ｐゴシック" pitchFamily="34" charset="-128"/>
                <a:cs typeface="Times New Roman" pitchFamily="18" charset="0"/>
              </a:rPr>
              <a:t>. Even though gray market goods carry the same trademarks as goods sold through authorized channels, they may differ in quality, ingredients, or some other way. Gray market products can compromise a manufacturer</a:t>
            </a:r>
            <a:r>
              <a:rPr lang="ja-JP" altLang="en-US" smtClean="0">
                <a:cs typeface="Times New Roman" pitchFamily="18" charset="0"/>
              </a:rPr>
              <a:t>’</a:t>
            </a:r>
            <a:r>
              <a:rPr lang="en-US" smtClean="0">
                <a:ea typeface="ＭＳ Ｐゴシック" pitchFamily="34" charset="-128"/>
                <a:cs typeface="Times New Roman" pitchFamily="18" charset="0"/>
              </a:rPr>
              <a:t>s reputation and dilute brand equity, as when prescription drugs are sold past their expiration dates or electronics equipment is sold in markets where they are not approved for use or where manufacturers do not honor warranties.</a:t>
            </a:r>
          </a:p>
          <a:p>
            <a:pPr>
              <a:spcBef>
                <a:spcPct val="0"/>
              </a:spcBef>
            </a:pPr>
            <a:endParaRPr lang="en-US" smtClean="0">
              <a:ea typeface="ＭＳ Ｐゴシック" pitchFamily="34" charset="-128"/>
              <a:cs typeface="Times New Roman" pitchFamily="18" charset="0"/>
            </a:endParaRPr>
          </a:p>
          <a:p>
            <a:pPr>
              <a:spcBef>
                <a:spcPct val="0"/>
              </a:spcBef>
            </a:pPr>
            <a:endParaRPr lang="en-US" smtClean="0">
              <a:ea typeface="ＭＳ Ｐゴシック" pitchFamily="34" charset="-128"/>
              <a:cs typeface="Times New Roman" pitchFamily="18" charset="0"/>
            </a:endParaRPr>
          </a:p>
        </p:txBody>
      </p:sp>
      <p:sp>
        <p:nvSpPr>
          <p:cNvPr id="665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F778225-D933-458F-A61B-CEB9D166C58A}" type="slidenum">
              <a:rPr lang="en-US">
                <a:cs typeface="Arial" charset="0"/>
              </a:rPr>
              <a:pPr fontAlgn="base">
                <a:spcBef>
                  <a:spcPct val="0"/>
                </a:spcBef>
                <a:spcAft>
                  <a:spcPct val="0"/>
                </a:spcAft>
              </a:pPr>
              <a:t>30</a:t>
            </a:fld>
            <a:endParaRPr lang="en-US">
              <a:cs typeface="Arial" charset="0"/>
            </a:endParaRPr>
          </a:p>
        </p:txBody>
      </p:sp>
    </p:spTree>
    <p:extLst>
      <p:ext uri="{BB962C8B-B14F-4D97-AF65-F5344CB8AC3E}">
        <p14:creationId xmlns:p14="http://schemas.microsoft.com/office/powerpoint/2010/main" xmlns="" val="23938921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Slide Image Placeholder 1"/>
          <p:cNvSpPr>
            <a:spLocks noGrp="1" noRot="1" noChangeAspect="1"/>
          </p:cNvSpPr>
          <p:nvPr>
            <p:ph type="sldImg"/>
          </p:nvPr>
        </p:nvSpPr>
        <p:spPr bwMode="auto">
          <a:noFill/>
          <a:ln>
            <a:solidFill>
              <a:srgbClr val="000000"/>
            </a:solidFill>
            <a:miter lim="800000"/>
            <a:headEnd/>
            <a:tailEnd/>
          </a:ln>
        </p:spPr>
      </p:sp>
      <p:sp>
        <p:nvSpPr>
          <p:cNvPr id="686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Antidumping policy is administered in the U.S. by the U.S. Commerce Dept.; by the European Commission in Europe.</a:t>
            </a:r>
          </a:p>
          <a:p>
            <a:pPr>
              <a:spcBef>
                <a:spcPct val="0"/>
              </a:spcBef>
            </a:pPr>
            <a:r>
              <a:rPr lang="en-US" smtClean="0"/>
              <a:t> </a:t>
            </a:r>
          </a:p>
          <a:p>
            <a:pPr>
              <a:spcBef>
                <a:spcPct val="0"/>
              </a:spcBef>
            </a:pPr>
            <a:r>
              <a:rPr lang="en-US" smtClean="0"/>
              <a:t>Companies concerned with running afoul of antidumping legislation have developed a number of approaches for avoiding the dumping laws. One approach is to differentiate the product sold from that in the home market so it does not represent “like quality.” An example of this is an auto accessory that one company packaged with a wrench and an instruction book, thereby changing the “accessory” to a “tool.” </a:t>
            </a:r>
          </a:p>
        </p:txBody>
      </p:sp>
      <p:sp>
        <p:nvSpPr>
          <p:cNvPr id="686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68CA56E-1F93-4FDD-BFAD-CE66CA5B14B4}" type="slidenum">
              <a:rPr lang="en-US">
                <a:cs typeface="Arial" charset="0"/>
              </a:rPr>
              <a:pPr fontAlgn="base">
                <a:spcBef>
                  <a:spcPct val="0"/>
                </a:spcBef>
                <a:spcAft>
                  <a:spcPct val="0"/>
                </a:spcAft>
              </a:pPr>
              <a:t>31</a:t>
            </a:fld>
            <a:endParaRPr lang="en-US">
              <a:cs typeface="Arial" charset="0"/>
            </a:endParaRPr>
          </a:p>
        </p:txBody>
      </p:sp>
    </p:spTree>
    <p:extLst>
      <p:ext uri="{BB962C8B-B14F-4D97-AF65-F5344CB8AC3E}">
        <p14:creationId xmlns:p14="http://schemas.microsoft.com/office/powerpoint/2010/main" xmlns="" val="441820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Slide Image Placeholder 1"/>
          <p:cNvSpPr>
            <a:spLocks noGrp="1" noRot="1" noChangeAspect="1"/>
          </p:cNvSpPr>
          <p:nvPr>
            <p:ph type="sldImg"/>
          </p:nvPr>
        </p:nvSpPr>
        <p:spPr bwMode="auto">
          <a:noFill/>
          <a:ln>
            <a:solidFill>
              <a:srgbClr val="000000"/>
            </a:solidFill>
            <a:miter lim="800000"/>
            <a:headEnd/>
            <a:tailEnd/>
          </a:ln>
        </p:spPr>
      </p:sp>
      <p:sp>
        <p:nvSpPr>
          <p:cNvPr id="706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For example, in 2011 the European Commission determined that Procter &amp; Gamble, Unilever, and Henkel had conspired to set prices for laundry detergent. The term </a:t>
            </a:r>
            <a:r>
              <a:rPr lang="en-US" i="1" dirty="0" smtClean="0"/>
              <a:t>horizontal </a:t>
            </a:r>
            <a:r>
              <a:rPr lang="en-US" dirty="0" smtClean="0"/>
              <a:t>applies in this instance because Procter &amp; Gamble and its co-conspirators are all at the same supply chain “level” (i.e., they are manufacturers). </a:t>
            </a:r>
          </a:p>
          <a:p>
            <a:pPr>
              <a:spcBef>
                <a:spcPct val="0"/>
              </a:spcBef>
            </a:pPr>
            <a:r>
              <a:rPr lang="en-US" dirty="0" smtClean="0"/>
              <a:t> </a:t>
            </a:r>
          </a:p>
          <a:p>
            <a:pPr>
              <a:spcBef>
                <a:spcPct val="0"/>
              </a:spcBef>
            </a:pPr>
            <a:r>
              <a:rPr lang="en-US" dirty="0" smtClean="0"/>
              <a:t>The European Commission recently fined Nintendo nearly $150 million after it was determined that the video game company had colluded with European distributors to fix prices. During the 1990s, prices of Nintendo video game consoles varied widely across Europe. They were much more expensive in Spain than in Britain and other countries; however, distributors in countries with lower retail prices agreed not to sell to retailers in countries with high prices. </a:t>
            </a:r>
          </a:p>
        </p:txBody>
      </p:sp>
      <p:sp>
        <p:nvSpPr>
          <p:cNvPr id="706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77E09F1-7C88-4E9C-8A25-5DF6685DF7A9}" type="slidenum">
              <a:rPr lang="en-US">
                <a:cs typeface="Arial" charset="0"/>
              </a:rPr>
              <a:pPr fontAlgn="base">
                <a:spcBef>
                  <a:spcPct val="0"/>
                </a:spcBef>
                <a:spcAft>
                  <a:spcPct val="0"/>
                </a:spcAft>
              </a:pPr>
              <a:t>32</a:t>
            </a:fld>
            <a:endParaRPr lang="en-US">
              <a:cs typeface="Arial" charset="0"/>
            </a:endParaRPr>
          </a:p>
        </p:txBody>
      </p:sp>
    </p:spTree>
    <p:extLst>
      <p:ext uri="{BB962C8B-B14F-4D97-AF65-F5344CB8AC3E}">
        <p14:creationId xmlns:p14="http://schemas.microsoft.com/office/powerpoint/2010/main" xmlns="" val="27217292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 </a:t>
            </a:r>
            <a:r>
              <a:rPr lang="en-US" b="1" smtClean="0"/>
              <a:t>market-based transfer price </a:t>
            </a:r>
            <a:r>
              <a:rPr lang="en-US" smtClean="0"/>
              <a:t>is derived from the price required to be competitive in the global marketplace. In other words, it represents an approximation of an arm</a:t>
            </a:r>
            <a:r>
              <a:rPr lang="ja-JP" altLang="en-US" smtClean="0"/>
              <a:t>’</a:t>
            </a:r>
            <a:r>
              <a:rPr lang="en-US" smtClean="0"/>
              <a:t>s-length transaction. </a:t>
            </a:r>
            <a:r>
              <a:rPr lang="en-US" b="1" smtClean="0"/>
              <a:t>Cost-based transfer pricing</a:t>
            </a:r>
            <a:r>
              <a:rPr lang="en-US" smtClean="0"/>
              <a:t> uses an internal cost as the starting point in determining price. Cost-based transfer pricing can take the same forms as the cost-based pricing methods discussed earlier in the chapter. The way costs are defined may have an impact on tariffs and duties of sales to affiliates and subsidiaries by global companies. A third alternative is to allow the organization’s affiliates to determine </a:t>
            </a:r>
            <a:r>
              <a:rPr lang="en-US" b="1" smtClean="0"/>
              <a:t>negotiated transfer prices </a:t>
            </a:r>
            <a:r>
              <a:rPr lang="en-US" smtClean="0"/>
              <a:t>among themselves. This method may be employed when market prices are subject to frequent changes.</a:t>
            </a:r>
          </a:p>
          <a:p>
            <a:pPr>
              <a:spcBef>
                <a:spcPct val="0"/>
              </a:spcBef>
            </a:pPr>
            <a:endParaRPr lang="en-US" smtClean="0"/>
          </a:p>
        </p:txBody>
      </p:sp>
      <p:sp>
        <p:nvSpPr>
          <p:cNvPr id="727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8769FDC-699C-46F7-A8ED-7ADA6F11CD28}" type="slidenum">
              <a:rPr lang="en-US">
                <a:cs typeface="Arial" charset="0"/>
              </a:rPr>
              <a:pPr fontAlgn="base">
                <a:spcBef>
                  <a:spcPct val="0"/>
                </a:spcBef>
                <a:spcAft>
                  <a:spcPct val="0"/>
                </a:spcAft>
              </a:pPr>
              <a:t>33</a:t>
            </a:fld>
            <a:endParaRPr lang="en-US">
              <a:cs typeface="Arial" charset="0"/>
            </a:endParaRPr>
          </a:p>
        </p:txBody>
      </p:sp>
    </p:spTree>
    <p:extLst>
      <p:ext uri="{BB962C8B-B14F-4D97-AF65-F5344CB8AC3E}">
        <p14:creationId xmlns:p14="http://schemas.microsoft.com/office/powerpoint/2010/main" xmlns="" val="2641066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sz="1200" kern="1200" dirty="0" smtClean="0">
                <a:solidFill>
                  <a:schemeClr val="tx1"/>
                </a:solidFill>
                <a:latin typeface="+mn-lt"/>
                <a:ea typeface="+mn-ea"/>
                <a:cs typeface="+mn-cs"/>
              </a:rPr>
              <a:t>Generally speaking, international trade results in lower prices for goods. Lower prices, in turn, help keep a country’s rate of inflation in check. In a true global market, the </a:t>
            </a:r>
            <a:r>
              <a:rPr lang="en-US" sz="1200" b="1" kern="1200" dirty="0" smtClean="0">
                <a:solidFill>
                  <a:schemeClr val="tx1"/>
                </a:solidFill>
                <a:latin typeface="+mn-lt"/>
                <a:ea typeface="+mn-ea"/>
                <a:cs typeface="+mn-cs"/>
              </a:rPr>
              <a:t>law of one price</a:t>
            </a:r>
            <a:r>
              <a:rPr lang="en-US" sz="1200" kern="1200" dirty="0" smtClean="0">
                <a:solidFill>
                  <a:schemeClr val="tx1"/>
                </a:solidFill>
                <a:latin typeface="+mn-lt"/>
                <a:ea typeface="+mn-ea"/>
                <a:cs typeface="+mn-cs"/>
              </a:rPr>
              <a:t> would prevail: All customers in the market could get the best product available for the best price. As Lowell Bryan and his collaborators note in </a:t>
            </a:r>
            <a:r>
              <a:rPr lang="en-US" sz="1200" i="1" kern="1200" dirty="0" smtClean="0">
                <a:solidFill>
                  <a:schemeClr val="tx1"/>
                </a:solidFill>
                <a:latin typeface="+mn-lt"/>
                <a:ea typeface="+mn-ea"/>
                <a:cs typeface="+mn-cs"/>
              </a:rPr>
              <a:t>Race for the World</a:t>
            </a:r>
            <a:r>
              <a:rPr lang="en-US" sz="1200" kern="1200" dirty="0" smtClean="0">
                <a:solidFill>
                  <a:schemeClr val="tx1"/>
                </a:solidFill>
                <a:latin typeface="+mn-lt"/>
                <a:ea typeface="+mn-ea"/>
                <a:cs typeface="+mn-cs"/>
              </a:rPr>
              <a:t>, a global market exists for certain products such as crude oil, commercial aircraft, diamonds, and integrated circuits. All other things being equal, a Boeing 787 costs the same worldwide. By contrast, beer, compact discs, and many other products that are available around the world are actually offered in markets that are national rather than global in nature; that is, these are markets where national competition reflects differences in factors such as costs, regulations, and the intensity of the rivalry among industry members. The beer market, for one, is extremely fragmented; even though Budweiser is the leading global brand, it commands less than 4 percent of the total market. The nature of the beer market explains why, for example, a six-pack of Heineken varies in price by as much as 50 percent (adjusted for purchasing power parity, transportation, and other transaction costs) depending on where it is sold. In Japan, for example, the price is a function of the competition between Heineken, other imports, and five national producers—Kirin, Asahi, Sapporo, Suntory, and Orion—which collectively command 60 percent of the market.</a:t>
            </a:r>
          </a:p>
          <a:p>
            <a:endParaRPr lang="en-US" sz="1200" kern="1200" dirty="0" smtClean="0">
              <a:solidFill>
                <a:schemeClr val="tx1"/>
              </a:solidFill>
              <a:latin typeface="+mn-lt"/>
              <a:ea typeface="+mn-ea"/>
              <a:cs typeface="+mn-cs"/>
            </a:endParaRPr>
          </a:p>
          <a:p>
            <a:pPr>
              <a:spcBef>
                <a:spcPct val="0"/>
              </a:spcBef>
            </a:pPr>
            <a:r>
              <a:rPr lang="en-US" dirty="0" smtClean="0">
                <a:ea typeface="ＭＳ Ｐゴシック" pitchFamily="34" charset="-128"/>
              </a:rPr>
              <a:t>There is another important internal consideration besides cost.  Internal groups may have conflicting price objectives.  Division VPs, regional executives, and country managers are each concerned about profitability at their respective organizational levels.  The director of global marketing seeks competitive prices in world markets.  The controller and Financial VP are concerned about profits.  The manufacturing VP seeks long production runs for maximum manufacturing efficiency.  The tax manager is concerned about regulations regarding transfer pricing.  The General Counsel considers antitrust regulation.</a:t>
            </a:r>
          </a:p>
          <a:p>
            <a:pPr>
              <a:spcBef>
                <a:spcPct val="0"/>
              </a:spcBef>
            </a:pPr>
            <a:endParaRPr lang="en-US" dirty="0" smtClean="0">
              <a:ea typeface="ＭＳ Ｐゴシック" pitchFamily="34" charset="-128"/>
            </a:endParaRPr>
          </a:p>
          <a:p>
            <a:pPr>
              <a:spcBef>
                <a:spcPct val="0"/>
              </a:spcBef>
            </a:pPr>
            <a:r>
              <a:rPr lang="en-US" dirty="0" smtClean="0">
                <a:ea typeface="ＭＳ Ｐゴシック" pitchFamily="34" charset="-128"/>
              </a:rPr>
              <a:t>Whether dealing with a single home country market or multiple country markets, marketing managers must develop pricing objectives as well as strategies for achieving those objectives. The overall goal may be to contribute to an internal performance measure such as unit sales, market share, or return on investment. However, a number of pricing issues are unique to global marketing. This chapter will cover many of these issues. </a:t>
            </a:r>
            <a:r>
              <a:rPr lang="en-US" dirty="0" smtClean="0">
                <a:ea typeface="ＭＳ Ｐゴシック" pitchFamily="34" charset="-128"/>
                <a:cs typeface="Times New Roman" pitchFamily="18" charset="0"/>
              </a:rPr>
              <a:t>In many instances, global competition puts pressure on the pricing policies and related cost structures of domestic companies. The imperative to cut costs—especially fixed costs—is one of the reasons for the growth of outsourcing.</a:t>
            </a:r>
            <a:r>
              <a:rPr lang="en-US" dirty="0" smtClean="0">
                <a:ea typeface="ＭＳ Ｐゴシック" pitchFamily="34" charset="-128"/>
              </a:rPr>
              <a:t> </a:t>
            </a:r>
          </a:p>
          <a:p>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FB5FB255-BB59-421C-BC7D-55E4C7B4A279}" type="slidenum">
              <a:rPr lang="en-US" smtClean="0"/>
              <a:pPr>
                <a:defRPr/>
              </a:pPr>
              <a:t>3</a:t>
            </a:fld>
            <a:endParaRPr lang="en-US"/>
          </a:p>
        </p:txBody>
      </p:sp>
    </p:spTree>
    <p:extLst>
      <p:ext uri="{BB962C8B-B14F-4D97-AF65-F5344CB8AC3E}">
        <p14:creationId xmlns:p14="http://schemas.microsoft.com/office/powerpoint/2010/main" xmlns="" val="41495680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Countertrade usually involves a seller from the West and a buyer in a developing country. </a:t>
            </a:r>
            <a:r>
              <a:rPr lang="en-US" dirty="0" smtClean="0"/>
              <a:t>Flourishes when hard currency is scarce.  Exchange controls may prohibit a company from repatriating earnings so the company spends in country to buy products that are exported.  The most important reason for countertrade is that developing countries have found it difficult to obtain bank financing for exports.</a:t>
            </a:r>
          </a:p>
          <a:p>
            <a:pPr>
              <a:spcBef>
                <a:spcPct val="0"/>
              </a:spcBef>
            </a:pPr>
            <a:r>
              <a:rPr lang="en-US" b="1" dirty="0" err="1" smtClean="0"/>
              <a:t>Counterpurchase</a:t>
            </a:r>
            <a:r>
              <a:rPr lang="en-US" dirty="0" smtClean="0"/>
              <a:t> is distinguished from other forms in that each delivery in an exchange is paid for in cash. For example, Rockwell International sold a printing press to Zimbabwe for $8 million. The deal went through, however, only after Rockwell agreed to purchase $8 million in ferrochrome and nickel from Zimbabwe, which it subsequently sold on the world market. </a:t>
            </a:r>
          </a:p>
          <a:p>
            <a:pPr>
              <a:spcBef>
                <a:spcPct val="0"/>
              </a:spcBef>
            </a:pPr>
            <a:r>
              <a:rPr lang="en-US" b="1" dirty="0" smtClean="0"/>
              <a:t>Offset</a:t>
            </a:r>
            <a:r>
              <a:rPr lang="en-US" dirty="0" smtClean="0"/>
              <a:t> is a reciprocal arrangement whereby the government in the importing country seeks to recover large sums of hard currency spent on expensive purchases such as military aircraft or telecommunications systems. Lockheed Martin Corp. sold F-16 fighters to the United Arab Emirates for $6.4 billion and agreed to invest $160 million in the petroleum-related UAE Offsets Group.</a:t>
            </a:r>
          </a:p>
          <a:p>
            <a:pPr>
              <a:spcBef>
                <a:spcPct val="0"/>
              </a:spcBef>
            </a:pPr>
            <a:r>
              <a:rPr lang="en-US" b="1" dirty="0" smtClean="0"/>
              <a:t>Compensation trading:</a:t>
            </a:r>
            <a:r>
              <a:rPr lang="en-US" dirty="0" smtClean="0"/>
              <a:t> This form of countertrade, also called </a:t>
            </a:r>
            <a:r>
              <a:rPr lang="en-US" i="1" dirty="0" smtClean="0"/>
              <a:t>buyback</a:t>
            </a:r>
            <a:r>
              <a:rPr lang="en-US" dirty="0" smtClean="0"/>
              <a:t>, involves two separate and parallel contracts. In one contract, the supplier agrees to build a plant or provide plant equipment, patents or licenses, or technical, managerial, or distribution expertise for a hard currency down payment at the time of delivery. In the other contract, the supplier company agrees to take payment in the form of the plant’s output equal to its investment (minus interest) for a period of as many as 20 years. Used heavily in China.</a:t>
            </a:r>
          </a:p>
          <a:p>
            <a:pPr>
              <a:spcBef>
                <a:spcPct val="0"/>
              </a:spcBef>
            </a:pPr>
            <a:r>
              <a:rPr lang="en-US" b="1" dirty="0" smtClean="0"/>
              <a:t>Switch trading</a:t>
            </a:r>
            <a:r>
              <a:rPr lang="en-US" dirty="0" smtClean="0"/>
              <a:t> is a mechanism that can be applied to barter or countertrade. In this arrangement, a third party steps into a simple barter or other countertrade arrangement when one of the parties is not willing to accept all the goods received in a transaction. </a:t>
            </a:r>
          </a:p>
        </p:txBody>
      </p:sp>
      <p:sp>
        <p:nvSpPr>
          <p:cNvPr id="7475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8B8ED27-59C3-4C85-A806-A9BCD4C84172}" type="slidenum">
              <a:rPr lang="en-US">
                <a:cs typeface="Arial" charset="0"/>
              </a:rPr>
              <a:pPr fontAlgn="base">
                <a:spcBef>
                  <a:spcPct val="0"/>
                </a:spcBef>
                <a:spcAft>
                  <a:spcPct val="0"/>
                </a:spcAft>
              </a:pPr>
              <a:t>34</a:t>
            </a:fld>
            <a:endParaRPr lang="en-US">
              <a:cs typeface="Arial" charset="0"/>
            </a:endParaRPr>
          </a:p>
        </p:txBody>
      </p:sp>
    </p:spTree>
    <p:extLst>
      <p:ext uri="{BB962C8B-B14F-4D97-AF65-F5344CB8AC3E}">
        <p14:creationId xmlns:p14="http://schemas.microsoft.com/office/powerpoint/2010/main" xmlns="" val="2372517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ea typeface="ＭＳ Ｐゴシック" pitchFamily="34" charset="-128"/>
            </a:endParaRPr>
          </a:p>
          <a:p>
            <a:pPr>
              <a:spcBef>
                <a:spcPct val="0"/>
              </a:spcBef>
            </a:pPr>
            <a:endParaRPr lang="en-US" dirty="0"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794BC30-D71E-49BC-A1E9-3CCBF02EFEA1}" type="slidenum">
              <a:rPr lang="en-US">
                <a:cs typeface="Arial" charset="0"/>
              </a:rPr>
              <a:pPr fontAlgn="base">
                <a:spcBef>
                  <a:spcPct val="0"/>
                </a:spcBef>
                <a:spcAft>
                  <a:spcPct val="0"/>
                </a:spcAft>
              </a:pPr>
              <a:t>4</a:t>
            </a:fld>
            <a:endParaRPr lang="en-US">
              <a:cs typeface="Arial" charset="0"/>
            </a:endParaRPr>
          </a:p>
        </p:txBody>
      </p:sp>
    </p:spTree>
    <p:extLst>
      <p:ext uri="{BB962C8B-B14F-4D97-AF65-F5344CB8AC3E}">
        <p14:creationId xmlns:p14="http://schemas.microsoft.com/office/powerpoint/2010/main" xmlns="" val="900444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 number of pricing issues are unique to global marketing. The pricing strategy for a particular product may vary from country to country; a product may be positioned as a low-priced, mass-market product in some countries and a premium-priced, niche product in others. Stella Artois beer is a case in point. Pricing objectives may also vary depending on a product’s life-cycle stage and the country-specific competitive situation. In making global pricing decisions, it is also necessary to factor in external considerations such as the added cost associated with shipping goods long distances across national boundaries. The issue of global pricing can also be fully integrated in the product-design process, an approach widely used by Japanese companies. </a:t>
            </a:r>
          </a:p>
          <a:p>
            <a:pPr>
              <a:spcBef>
                <a:spcPct val="0"/>
              </a:spcBef>
            </a:pPr>
            <a:endParaRPr lang="en-US" smtClean="0">
              <a:ea typeface="ＭＳ Ｐゴシック" pitchFamily="34" charset="-128"/>
            </a:endParaRPr>
          </a:p>
          <a:p>
            <a:pPr>
              <a:spcBef>
                <a:spcPct val="0"/>
              </a:spcBef>
            </a:pPr>
            <a:endParaRPr lang="en-US"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4BEB218-E31C-41F3-9FF1-9DCF309C341E}" type="slidenum">
              <a:rPr lang="en-US">
                <a:cs typeface="Arial" charset="0"/>
              </a:rPr>
              <a:pPr fontAlgn="base">
                <a:spcBef>
                  <a:spcPct val="0"/>
                </a:spcBef>
                <a:spcAft>
                  <a:spcPct val="0"/>
                </a:spcAft>
              </a:pPr>
              <a:t>5</a:t>
            </a:fld>
            <a:endParaRPr lang="en-US">
              <a:cs typeface="Arial" charset="0"/>
            </a:endParaRPr>
          </a:p>
        </p:txBody>
      </p:sp>
    </p:spTree>
    <p:extLst>
      <p:ext uri="{BB962C8B-B14F-4D97-AF65-F5344CB8AC3E}">
        <p14:creationId xmlns:p14="http://schemas.microsoft.com/office/powerpoint/2010/main" xmlns="" val="1748587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ea typeface="ＭＳ Ｐゴシック" pitchFamily="34" charset="-128"/>
              </a:rPr>
              <a:t>By setting a deliberately high price, demand is limited to innovators and early adopters who are willing and able to pay the price. When the product enters the growth stage of the life cycle and competition increases, manufacturers start to cut prices. This strategy has been used consistently in the consumer electronics industry; for example, when Sony introduced the first consumer VCRs in the 1970s, the retail price exceeded $1,000. The same was true when compact disc players were launched in the early 1980s. Within a few years, prices for these products dropped well below $500. This pattern was evident in the fall of 1998, when HDTV sets went on sale in the United States with prices starting at about $7,000. This price both maximizes revenue on limited volume and matches demand to available supply.  Now next generation factories in Asia bring in lower costs and increased production capacity.  In 2005, Sony introduced a 40-inch HDTV for $3,500; by the end of 2006, comparable sets were selling for about $2,000.  Today, sets cost less than</a:t>
            </a:r>
            <a:r>
              <a:rPr lang="en-US" baseline="0" dirty="0" smtClean="0">
                <a:ea typeface="ＭＳ Ｐゴシック" pitchFamily="34" charset="-128"/>
              </a:rPr>
              <a:t> </a:t>
            </a:r>
            <a:r>
              <a:rPr lang="en-US" dirty="0" smtClean="0">
                <a:ea typeface="ＭＳ Ｐゴシック" pitchFamily="34" charset="-128"/>
              </a:rPr>
              <a:t>$1,000.</a:t>
            </a:r>
          </a:p>
          <a:p>
            <a:pPr>
              <a:spcBef>
                <a:spcPct val="0"/>
              </a:spcBef>
            </a:pPr>
            <a:endParaRPr lang="en-US" dirty="0" smtClean="0">
              <a:ea typeface="ＭＳ Ｐゴシック" pitchFamily="34" charset="-128"/>
            </a:endParaRPr>
          </a:p>
          <a:p>
            <a:pPr>
              <a:spcBef>
                <a:spcPct val="0"/>
              </a:spcBef>
            </a:pPr>
            <a:r>
              <a:rPr lang="en-US" dirty="0" smtClean="0">
                <a:ea typeface="ＭＳ Ｐゴシック" pitchFamily="34" charset="-128"/>
              </a:rPr>
              <a:t>By holding price on its autos, Mercedes-Benz opened the door for Toyota to launch its Lexus line and undercut Mercedes.</a:t>
            </a:r>
          </a:p>
          <a:p>
            <a:pPr>
              <a:spcBef>
                <a:spcPct val="0"/>
              </a:spcBef>
            </a:pPr>
            <a:endParaRPr lang="en-US" dirty="0" smtClean="0">
              <a:ea typeface="ＭＳ Ｐゴシック" pitchFamily="34" charset="-128"/>
            </a:endParaRPr>
          </a:p>
          <a:p>
            <a:pPr>
              <a:spcBef>
                <a:spcPct val="0"/>
              </a:spcBef>
            </a:pPr>
            <a:endParaRPr lang="en-US" dirty="0"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8DC3EB0-43D7-443E-A4D1-8E13AAE006A9}" type="slidenum">
              <a:rPr lang="en-US">
                <a:cs typeface="Arial" charset="0"/>
              </a:rPr>
              <a:pPr fontAlgn="base">
                <a:spcBef>
                  <a:spcPct val="0"/>
                </a:spcBef>
                <a:spcAft>
                  <a:spcPct val="0"/>
                </a:spcAft>
              </a:pPr>
              <a:t>6</a:t>
            </a:fld>
            <a:endParaRPr lang="en-US">
              <a:cs typeface="Arial" charset="0"/>
            </a:endParaRPr>
          </a:p>
        </p:txBody>
      </p:sp>
    </p:spTree>
    <p:extLst>
      <p:ext uri="{BB962C8B-B14F-4D97-AF65-F5344CB8AC3E}">
        <p14:creationId xmlns:p14="http://schemas.microsoft.com/office/powerpoint/2010/main" xmlns="" val="1139316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When Sony was developing the Walkman in 1979, initial plans called for a retail price of ¥50,000 ($249) to achieve breakeven. However, it was felt that a price of ¥35,000 ($170) was necessary to attract the all-important youth market segment. After the engineering team conceded that they could trim costs to achieve breakeven volume at a price of ¥40,000, Chairman Akio Morita pushed them further and insisted on a retail price of ¥33,000 ($165) to commemorate Sony</a:t>
            </a:r>
            <a:r>
              <a:rPr lang="ja-JP" altLang="en-US" smtClean="0"/>
              <a:t>’</a:t>
            </a:r>
            <a:r>
              <a:rPr lang="en-US" dirty="0" smtClean="0"/>
              <a:t>s 33</a:t>
            </a:r>
            <a:r>
              <a:rPr lang="en-US" baseline="30000" dirty="0" smtClean="0"/>
              <a:t>rd</a:t>
            </a:r>
            <a:r>
              <a:rPr lang="en-US" dirty="0" smtClean="0"/>
              <a:t> anniversary. At that price, even if the initial production run of 60,000 units sold out, the company would lose $35 per unit. The marketing department was convinced the product would fail: Who would want a tape recorder that couldn’t record? Even </a:t>
            </a:r>
            <a:r>
              <a:rPr lang="en-US" dirty="0" err="1" smtClean="0"/>
              <a:t>Yasuo</a:t>
            </a:r>
            <a:r>
              <a:rPr lang="en-US" dirty="0" smtClean="0"/>
              <a:t> Kuroki, the project manager, hedged his bets: He ordered enough parts for 60,000 units but had only 30,000 actually produced. Although sales were slow immediately following the Walkman</a:t>
            </a:r>
            <a:r>
              <a:rPr lang="ja-JP" altLang="en-US" smtClean="0"/>
              <a:t>’</a:t>
            </a:r>
            <a:r>
              <a:rPr lang="en-US" dirty="0" smtClean="0"/>
              <a:t>s launch in July 1979, they exploded in late summer. </a:t>
            </a:r>
          </a:p>
          <a:p>
            <a:pPr>
              <a:spcBef>
                <a:spcPct val="0"/>
              </a:spcBef>
            </a:pPr>
            <a:r>
              <a:rPr lang="en-US" dirty="0" smtClean="0"/>
              <a:t> </a:t>
            </a:r>
          </a:p>
          <a:p>
            <a:pPr>
              <a:spcBef>
                <a:spcPct val="0"/>
              </a:spcBef>
            </a:pPr>
            <a:r>
              <a:rPr lang="en-US" dirty="0" smtClean="0"/>
              <a:t>A first-time exporter is unlikely to use penetration pricing. The reason is simple: Penetration pricing often means that the product may be sold at a loss for a certain length of time. Many companies, especially those in the food industry, launch new products that are not innovative enough to qualify for patent protection. When this occurs, penetration pricing is recommended as a means of achieving market saturation before competitors copy the product. Historically many companies that used this type of pricing were located in the Pacific Rim. Scale-efficient plants and low-cost labor allowed these companies to blitz the market. </a:t>
            </a:r>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557F18F-1A3A-44EB-A3AA-C554B991A3AD}" type="slidenum">
              <a:rPr lang="en-US">
                <a:cs typeface="Arial" charset="0"/>
              </a:rPr>
              <a:pPr fontAlgn="base">
                <a:spcBef>
                  <a:spcPct val="0"/>
                </a:spcBef>
                <a:spcAft>
                  <a:spcPct val="0"/>
                </a:spcAft>
              </a:pPr>
              <a:t>7</a:t>
            </a:fld>
            <a:endParaRPr lang="en-US">
              <a:cs typeface="Arial" charset="0"/>
            </a:endParaRPr>
          </a:p>
        </p:txBody>
      </p:sp>
    </p:spTree>
    <p:extLst>
      <p:ext uri="{BB962C8B-B14F-4D97-AF65-F5344CB8AC3E}">
        <p14:creationId xmlns:p14="http://schemas.microsoft.com/office/powerpoint/2010/main" xmlns="" val="17901658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ea typeface="ＭＳ Ｐゴシック" pitchFamily="34" charset="-128"/>
              </a:rPr>
              <a:t>The biggest profits in the video industry come from sales of game software; thus, even though Sony and Microsoft may lose money on console sales, games are generating substantial revenues and profits. This illustrates the notion of </a:t>
            </a:r>
            <a:r>
              <a:rPr lang="en-US" i="1" dirty="0" smtClean="0">
                <a:ea typeface="ＭＳ Ｐゴシック" pitchFamily="34" charset="-128"/>
              </a:rPr>
              <a:t>companion products</a:t>
            </a:r>
            <a:r>
              <a:rPr lang="en-US" dirty="0" smtClean="0">
                <a:ea typeface="ＭＳ Ｐゴシック" pitchFamily="34" charset="-128"/>
              </a:rPr>
              <a:t>: a video game console is worthless without games, a DVD player is worthless without movies, a razor handle is worthless without blades, a cellular phone is worthless without a calling plan, and so on</a:t>
            </a:r>
          </a:p>
          <a:p>
            <a:pPr>
              <a:spcBef>
                <a:spcPct val="0"/>
              </a:spcBef>
            </a:pPr>
            <a:r>
              <a:rPr lang="en-US" dirty="0" smtClean="0">
                <a:ea typeface="ＭＳ Ｐゴシック" pitchFamily="34" charset="-128"/>
              </a:rPr>
              <a:t>Cellular service providers like </a:t>
            </a:r>
            <a:r>
              <a:rPr lang="en-US" dirty="0" err="1" smtClean="0">
                <a:ea typeface="ＭＳ Ｐゴシック" pitchFamily="34" charset="-128"/>
              </a:rPr>
              <a:t>Vodaphone</a:t>
            </a:r>
            <a:r>
              <a:rPr lang="en-US" dirty="0" smtClean="0">
                <a:ea typeface="ＭＳ Ｐゴシック" pitchFamily="34" charset="-128"/>
              </a:rPr>
              <a:t> and AT&amp;T buy handsets from Nokia, Motorola, etc. and subsidize the cost by locking customers into long-term contracts and charging extra for text messaging, roaming, etc. In the US the iPhone sells for $199. However, in India, where customers do not want to be locked in to long-term contracts, the iPhone sells for $600 and is sold exclusively through Airtel, an Indian operator, and </a:t>
            </a:r>
            <a:r>
              <a:rPr lang="en-US" dirty="0" err="1" smtClean="0">
                <a:ea typeface="ＭＳ Ｐゴシック" pitchFamily="34" charset="-128"/>
              </a:rPr>
              <a:t>Vodaphone</a:t>
            </a:r>
            <a:r>
              <a:rPr lang="en-US" dirty="0" smtClean="0">
                <a:ea typeface="ＭＳ Ｐゴシック" pitchFamily="34" charset="-128"/>
              </a:rPr>
              <a:t>.  Sales have been slow as consumers choose lower priced phones from competitors.  And, a significant number of $199 iPhones are returning from the U.S. in tourist luggage</a:t>
            </a:r>
            <a:endParaRPr lang="en-US" dirty="0"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2C78525-59D4-482A-8E7A-3E9328ADC0AF}" type="slidenum">
              <a:rPr lang="en-US">
                <a:cs typeface="Arial" charset="0"/>
              </a:rPr>
              <a:pPr fontAlgn="base">
                <a:spcBef>
                  <a:spcPct val="0"/>
                </a:spcBef>
                <a:spcAft>
                  <a:spcPct val="0"/>
                </a:spcAft>
              </a:pPr>
              <a:t>8</a:t>
            </a:fld>
            <a:endParaRPr lang="en-US">
              <a:cs typeface="Arial" charset="0"/>
            </a:endParaRPr>
          </a:p>
        </p:txBody>
      </p:sp>
    </p:spTree>
    <p:extLst>
      <p:ext uri="{BB962C8B-B14F-4D97-AF65-F5344CB8AC3E}">
        <p14:creationId xmlns:p14="http://schemas.microsoft.com/office/powerpoint/2010/main" xmlns="" val="1234923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Toyota, Sony, Olympus, and Komatsu are some of the well-known Japanese companies that use target costing. The target costing approach can be used with inexpensive consumer nondurables. For example, in Mexico and other emerging markets, Procter &amp; Gamble (P&amp;G) managers know that workers are often paid a daily wage and that its Mexican customers generally carry 5- and 10-peso coins. To keep prices of shampoo and detergent below, say, 11 or 12 pesos and still ensure satisfactory profit margins, P&amp;G uses target costing (P&amp;G calls it “reverse engineering”). Rather than create an item and then assign a price to it—the traditional cost-plus approach—the company first estimates what consumers in emerging markets can afford to pay. From there, product attributes and manufacturing processes are adjusted to meet various pricing targets. For example, to hold down the cost of its Ace Natural detergent, which is used to hand-wash clothes in Mexico, P&amp;G reduced the product’s enzyme content. The result: a product that costs a peso less than a single-use packet of regular Ace. Plus, the reformulated product is gentler on the skin.</a:t>
            </a:r>
            <a:endParaRPr lang="en-US" dirty="0"/>
          </a:p>
        </p:txBody>
      </p:sp>
      <p:sp>
        <p:nvSpPr>
          <p:cNvPr id="4" name="Slide Number Placeholder 3"/>
          <p:cNvSpPr>
            <a:spLocks noGrp="1"/>
          </p:cNvSpPr>
          <p:nvPr>
            <p:ph type="sldNum" sz="quarter" idx="10"/>
          </p:nvPr>
        </p:nvSpPr>
        <p:spPr/>
        <p:txBody>
          <a:bodyPr/>
          <a:lstStyle/>
          <a:p>
            <a:pPr>
              <a:defRPr/>
            </a:pPr>
            <a:fld id="{FB5FB255-BB59-421C-BC7D-55E4C7B4A279}" type="slidenum">
              <a:rPr lang="en-US" smtClean="0"/>
              <a:pPr>
                <a:defRPr/>
              </a:pPr>
              <a:t>9</a:t>
            </a:fld>
            <a:endParaRPr lang="en-US"/>
          </a:p>
        </p:txBody>
      </p:sp>
    </p:spTree>
    <p:extLst>
      <p:ext uri="{BB962C8B-B14F-4D97-AF65-F5344CB8AC3E}">
        <p14:creationId xmlns:p14="http://schemas.microsoft.com/office/powerpoint/2010/main" xmlns="" val="14644437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371600" y="3886200"/>
            <a:ext cx="6400800" cy="1752600"/>
          </a:xfrm>
        </p:spPr>
        <p:txBody>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z="6700" spc="-150" dirty="0" smtClean="0">
                <a:solidFill>
                  <a:schemeClr val="tx2">
                    <a:lumMod val="75000"/>
                  </a:schemeClr>
                </a:solidFill>
                <a:latin typeface="HP Simplified" pitchFamily="34" charset="0"/>
                <a:cs typeface="BrowalliaUPC" pitchFamily="34" charset="-34"/>
              </a:rPr>
              <a:t>Global Marketing </a:t>
            </a:r>
            <a:r>
              <a:rPr lang="en-US" sz="6000" spc="-150" dirty="0" smtClean="0">
                <a:latin typeface="HP Simplified" pitchFamily="34" charset="0"/>
                <a:cs typeface="BrowalliaUPC" pitchFamily="34" charset="-34"/>
              </a:rPr>
              <a:t/>
            </a:r>
            <a:br>
              <a:rPr lang="en-US" sz="6000" spc="-150" dirty="0" smtClean="0">
                <a:latin typeface="HP Simplified" pitchFamily="34" charset="0"/>
                <a:cs typeface="BrowalliaUPC" pitchFamily="34" charset="-34"/>
              </a:rPr>
            </a:br>
            <a:r>
              <a:rPr lang="en-US" sz="2400" spc="-150" dirty="0" smtClean="0">
                <a:solidFill>
                  <a:srgbClr val="46A1EC"/>
                </a:solidFill>
                <a:latin typeface="HP Simplified" pitchFamily="34" charset="0"/>
                <a:cs typeface="BrowalliaUPC" pitchFamily="34" charset="-34"/>
              </a:rPr>
              <a:t>WARREN  J.  KEEGAN/MARK C. GREEN               </a:t>
            </a:r>
            <a:r>
              <a:rPr lang="en-US" sz="1400" spc="-150" dirty="0" smtClean="0">
                <a:latin typeface="HP Simplified Light" pitchFamily="34" charset="0"/>
                <a:cs typeface="BrowalliaUPC" pitchFamily="34" charset="-34"/>
              </a:rPr>
              <a:t>NINTH EDITION</a:t>
            </a:r>
            <a:endParaRPr lang="en-US" dirty="0"/>
          </a:p>
        </p:txBody>
      </p:sp>
      <p:sp>
        <p:nvSpPr>
          <p:cNvPr id="10" name="TextBox 9"/>
          <p:cNvSpPr txBox="1"/>
          <p:nvPr/>
        </p:nvSpPr>
        <p:spPr>
          <a:xfrm>
            <a:off x="2057400" y="5934670"/>
            <a:ext cx="5029200" cy="923330"/>
          </a:xfrm>
          <a:prstGeom prst="rect">
            <a:avLst/>
          </a:prstGeom>
          <a:noFill/>
        </p:spPr>
        <p:txBody>
          <a:bodyPr wrap="square" rtlCol="0">
            <a:spAutoFit/>
          </a:bodyPr>
          <a:lstStyle/>
          <a:p>
            <a:r>
              <a:rPr lang="en-US" sz="1800" dirty="0" smtClean="0">
                <a:solidFill>
                  <a:schemeClr val="tx2">
                    <a:lumMod val="75000"/>
                  </a:schemeClr>
                </a:solidFill>
                <a:latin typeface="HP Simplified" pitchFamily="34" charset="0"/>
              </a:rPr>
              <a:t>Introduction to Global Marketing</a:t>
            </a:r>
          </a:p>
          <a:p>
            <a:r>
              <a:rPr lang="en-US" dirty="0" smtClean="0">
                <a:solidFill>
                  <a:schemeClr val="tx2">
                    <a:lumMod val="75000"/>
                  </a:schemeClr>
                </a:solidFill>
                <a:latin typeface="HP Simplified" pitchFamily="34" charset="0"/>
              </a:rPr>
              <a:t>Chapter 1</a:t>
            </a:r>
          </a:p>
          <a:p>
            <a:endParaRPr lang="en-US" dirty="0"/>
          </a:p>
        </p:txBody>
      </p:sp>
      <p:sp>
        <p:nvSpPr>
          <p:cNvPr id="5" name="Rectangle 4"/>
          <p:cNvSpPr/>
          <p:nvPr userDrawn="1"/>
        </p:nvSpPr>
        <p:spPr>
          <a:xfrm>
            <a:off x="0" y="0"/>
            <a:ext cx="9144000" cy="3461272"/>
          </a:xfrm>
          <a:prstGeom prst="rect">
            <a:avLst/>
          </a:prstGeom>
          <a:solidFill>
            <a:srgbClr val="40E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464C5-8F75-4522-824A-44C4411B103C}" type="datetime1">
              <a:rPr lang="en-US" smtClean="0"/>
              <a:pPr/>
              <a:t>4/6/2016</a:t>
            </a:fld>
            <a:endParaRPr lang="en-US"/>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BA1B1854-2A96-441B-8E94-8B895DE2852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05DB9-CB3E-4939-B2AE-E879BD956ED0}" type="datetime1">
              <a:rPr lang="en-US" smtClean="0"/>
              <a:pPr/>
              <a:t>4/6/2016</a:t>
            </a:fld>
            <a:endParaRPr lang="en-US"/>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BA1B1854-2A96-441B-8E94-8B895DE2852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8E6032-715E-41D5-920F-99DC1282D0F2}" type="datetime1">
              <a:rPr lang="en-US" smtClean="0"/>
              <a:pPr/>
              <a:t>4/6/2016</a:t>
            </a:fld>
            <a:endParaRPr lang="en-US"/>
          </a:p>
        </p:txBody>
      </p:sp>
      <p:sp>
        <p:nvSpPr>
          <p:cNvPr id="4" name="Footer Placeholder 3"/>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fld id="{BA1B1854-2A96-441B-8E94-8B895DE2852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38600" y="609600"/>
            <a:ext cx="4343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4191000" y="2743200"/>
            <a:ext cx="4038600" cy="2895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CF16BDA-9C18-40DC-B4D5-ADD652D34E8A}" type="datetime1">
              <a:rPr lang="en-US" smtClean="0"/>
              <a:pPr/>
              <a:t>4/6/2016</a:t>
            </a:fld>
            <a:endParaRPr lang="en-US"/>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fld id="{BA1B1854-2A96-441B-8E94-8B895DE2852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BA1B1854-2A96-441B-8E94-8B895DE28521}"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191000" y="2743200"/>
            <a:ext cx="4038600" cy="2895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485E4A-F71D-41FF-B65A-4E031C191DD1}" type="datetime1">
              <a:rPr lang="en-US" smtClean="0"/>
              <a:pPr/>
              <a:t>4/6/2016</a:t>
            </a:fld>
            <a:endParaRPr lang="en-US"/>
          </a:p>
        </p:txBody>
      </p:sp>
      <p:sp>
        <p:nvSpPr>
          <p:cNvPr id="5" name="Footer Placeholder 4"/>
          <p:cNvSpPr>
            <a:spLocks noGrp="1"/>
          </p:cNvSpPr>
          <p:nvPr>
            <p:ph type="ftr" sz="quarter" idx="11"/>
          </p:nvPr>
        </p:nvSpPr>
        <p:spPr>
          <a:xfrm>
            <a:off x="3124200" y="6356350"/>
            <a:ext cx="3211286" cy="365125"/>
          </a:xfrm>
          <a:prstGeom prst="rect">
            <a:avLst/>
          </a:prstGeom>
        </p:spPr>
        <p:txBody>
          <a:bodyPr/>
          <a:lstStyle>
            <a:lvl1pPr>
              <a:defRPr sz="1200">
                <a:solidFill>
                  <a:schemeClr val="bg1">
                    <a:lumMod val="65000"/>
                  </a:schemeClr>
                </a:solidFill>
              </a:defRPr>
            </a:lvl1p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r>
              <a:rPr lang="en-US" dirty="0" smtClean="0"/>
              <a:t>11-</a:t>
            </a:r>
            <a:fld id="{3D970145-E5A9-4A86-BF3A-FF01985F7544}"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246144-D1CB-4F88-A870-47A6E7234505}" type="datetime1">
              <a:rPr lang="en-US" smtClean="0"/>
              <a:pPr/>
              <a:t>4/6/2016</a:t>
            </a:fld>
            <a:endParaRPr lang="en-US"/>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r>
              <a:rPr lang="en-US" dirty="0" smtClean="0"/>
              <a:t>11-</a:t>
            </a:r>
            <a:fld id="{BA1B1854-2A96-441B-8E94-8B895DE2852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F43E9A-4ED1-4D2D-8F67-0710B1027E24}" type="datetime1">
              <a:rPr lang="en-US" smtClean="0"/>
              <a:pPr/>
              <a:t>4/6/2016</a:t>
            </a:fld>
            <a:endParaRPr lang="en-US"/>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a:xfrm>
            <a:off x="6553200" y="6356350"/>
            <a:ext cx="2133600" cy="365125"/>
          </a:xfrm>
        </p:spPr>
        <p:txBody>
          <a:bodyPr/>
          <a:lstStyle/>
          <a:p>
            <a:r>
              <a:rPr lang="en-US" dirty="0" smtClean="0"/>
              <a:t>11-</a:t>
            </a:r>
            <a:fld id="{BA1B1854-2A96-441B-8E94-8B895DE2852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11EB04-C444-4D70-8006-34A8DF06A14B}" type="datetime1">
              <a:rPr lang="en-US" smtClean="0"/>
              <a:pPr/>
              <a:t>4/6/2016</a:t>
            </a:fld>
            <a:endParaRPr lang="en-US"/>
          </a:p>
        </p:txBody>
      </p:sp>
      <p:sp>
        <p:nvSpPr>
          <p:cNvPr id="6" name="Footer Placeholder 5"/>
          <p:cNvSpPr>
            <a:spLocks noGrp="1"/>
          </p:cNvSpPr>
          <p:nvPr>
            <p:ph type="ftr" sz="quarter" idx="11"/>
          </p:nvPr>
        </p:nvSpPr>
        <p:spPr>
          <a:xfrm>
            <a:off x="3047999" y="6356350"/>
            <a:ext cx="3324879" cy="365125"/>
          </a:xfrm>
        </p:spPr>
        <p:txBody>
          <a:bodyPr/>
          <a:lstStyle/>
          <a:p>
            <a:r>
              <a:rPr lang="en-US" dirty="0" smtClean="0"/>
              <a:t>Copyright © 2017 Pearson Education, Ltd.</a:t>
            </a:r>
            <a:endParaRPr lang="en-US" dirty="0"/>
          </a:p>
        </p:txBody>
      </p:sp>
      <p:sp>
        <p:nvSpPr>
          <p:cNvPr id="7" name="Slide Number Placeholder 6"/>
          <p:cNvSpPr>
            <a:spLocks noGrp="1"/>
          </p:cNvSpPr>
          <p:nvPr>
            <p:ph type="sldNum" sz="quarter" idx="12"/>
          </p:nvPr>
        </p:nvSpPr>
        <p:spPr/>
        <p:txBody>
          <a:bodyPr/>
          <a:lstStyle/>
          <a:p>
            <a:r>
              <a:rPr lang="en-US" dirty="0" smtClean="0"/>
              <a:t>11-</a:t>
            </a:r>
            <a:fld id="{BA1B1854-2A96-441B-8E94-8B895DE2852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DDED88-E863-4E7D-BAB0-1C1179B1BCA1}" type="datetime1">
              <a:rPr lang="en-US" smtClean="0"/>
              <a:pPr/>
              <a:t>4/6/2016</a:t>
            </a:fld>
            <a:endParaRPr lang="en-US"/>
          </a:p>
        </p:txBody>
      </p:sp>
      <p:sp>
        <p:nvSpPr>
          <p:cNvPr id="8" name="Footer Placeholder 7"/>
          <p:cNvSpPr>
            <a:spLocks noGrp="1"/>
          </p:cNvSpPr>
          <p:nvPr>
            <p:ph type="ftr" sz="quarter" idx="11"/>
          </p:nvPr>
        </p:nvSpPr>
        <p:spPr>
          <a:xfrm>
            <a:off x="3124200" y="6356350"/>
            <a:ext cx="3429000" cy="365125"/>
          </a:xfrm>
        </p:spPr>
        <p:txBody>
          <a:bodyPr/>
          <a:lstStyle/>
          <a:p>
            <a:r>
              <a:rPr lang="en-US" dirty="0" smtClean="0"/>
              <a:t>Copyright © 2017 Pearson Education, Ltd.</a:t>
            </a:r>
            <a:endParaRPr lang="en-US" dirty="0"/>
          </a:p>
        </p:txBody>
      </p:sp>
      <p:sp>
        <p:nvSpPr>
          <p:cNvPr id="9" name="Slide Number Placeholder 8"/>
          <p:cNvSpPr>
            <a:spLocks noGrp="1"/>
          </p:cNvSpPr>
          <p:nvPr>
            <p:ph type="sldNum" sz="quarter" idx="12"/>
          </p:nvPr>
        </p:nvSpPr>
        <p:spPr/>
        <p:txBody>
          <a:bodyPr/>
          <a:lstStyle/>
          <a:p>
            <a:r>
              <a:rPr lang="en-US" dirty="0" smtClean="0"/>
              <a:t>11-</a:t>
            </a:r>
            <a:fld id="{BA1B1854-2A96-441B-8E94-8B895DE2852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129740-438F-470D-9C50-9D327992D369}" type="datetime1">
              <a:rPr lang="en-US" smtClean="0"/>
              <a:pPr/>
              <a:t>4/6/2016</a:t>
            </a:fld>
            <a:endParaRPr lang="en-US"/>
          </a:p>
        </p:txBody>
      </p:sp>
      <p:sp>
        <p:nvSpPr>
          <p:cNvPr id="4" name="Footer Placeholder 3"/>
          <p:cNvSpPr>
            <a:spLocks noGrp="1"/>
          </p:cNvSpPr>
          <p:nvPr>
            <p:ph type="ftr" sz="quarter" idx="11"/>
          </p:nvPr>
        </p:nvSpPr>
        <p:spPr>
          <a:xfrm>
            <a:off x="3124199" y="6356350"/>
            <a:ext cx="3080657" cy="365125"/>
          </a:xfrm>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r>
              <a:rPr lang="en-US" dirty="0" smtClean="0"/>
              <a:t>11-</a:t>
            </a:r>
            <a:fld id="{BA1B1854-2A96-441B-8E94-8B895DE2852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EC0EC8-B391-40C5-83E0-299360E911CC}" type="datetime1">
              <a:rPr lang="en-US" smtClean="0"/>
              <a:pPr/>
              <a:t>4/6/2016</a:t>
            </a:fld>
            <a:endParaRPr lang="en-US"/>
          </a:p>
        </p:txBody>
      </p:sp>
      <p:sp>
        <p:nvSpPr>
          <p:cNvPr id="3" name="Footer Placeholder 2"/>
          <p:cNvSpPr>
            <a:spLocks noGrp="1"/>
          </p:cNvSpPr>
          <p:nvPr>
            <p:ph type="ftr" sz="quarter" idx="11"/>
          </p:nvPr>
        </p:nvSpPr>
        <p:spPr/>
        <p:txBody>
          <a:bodyPr/>
          <a:lstStyle/>
          <a:p>
            <a:r>
              <a:rPr lang="en-US" dirty="0" smtClean="0"/>
              <a:t>Copyright © 2017 Pearson Education, Ltd.</a:t>
            </a:r>
            <a:endParaRPr lang="en-US" dirty="0"/>
          </a:p>
        </p:txBody>
      </p:sp>
      <p:sp>
        <p:nvSpPr>
          <p:cNvPr id="4" name="Slide Number Placeholder 3"/>
          <p:cNvSpPr>
            <a:spLocks noGrp="1"/>
          </p:cNvSpPr>
          <p:nvPr>
            <p:ph type="sldNum" sz="quarter" idx="12"/>
          </p:nvPr>
        </p:nvSpPr>
        <p:spPr/>
        <p:txBody>
          <a:bodyPr/>
          <a:lstStyle/>
          <a:p>
            <a:r>
              <a:rPr lang="en-US" dirty="0" smtClean="0"/>
              <a:t>11-</a:t>
            </a:r>
            <a:fld id="{BA1B1854-2A96-441B-8E94-8B895DE28521}"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444808-8B00-46B3-BD03-D1C3169F3358}" type="datetime1">
              <a:rPr lang="en-US" smtClean="0"/>
              <a:pPr/>
              <a:t>4/6/2016</a:t>
            </a:fld>
            <a:endParaRPr lang="en-US"/>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
        <p:nvSpPr>
          <p:cNvPr id="7" name="Slide Number Placeholder 6"/>
          <p:cNvSpPr>
            <a:spLocks noGrp="1"/>
          </p:cNvSpPr>
          <p:nvPr>
            <p:ph type="sldNum" sz="quarter" idx="12"/>
          </p:nvPr>
        </p:nvSpPr>
        <p:spPr/>
        <p:txBody>
          <a:bodyPr/>
          <a:lstStyle/>
          <a:p>
            <a:fld id="{BA1B1854-2A96-441B-8E94-8B895DE2852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2C71D4-1FEF-4FD7-810A-8521F5C649B7}" type="datetime1">
              <a:rPr lang="en-US" smtClean="0"/>
              <a:pPr/>
              <a:t>4/6/2016</a:t>
            </a:fld>
            <a:endParaRPr lang="en-US"/>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
        <p:nvSpPr>
          <p:cNvPr id="7" name="Slide Number Placeholder 6"/>
          <p:cNvSpPr>
            <a:spLocks noGrp="1"/>
          </p:cNvSpPr>
          <p:nvPr>
            <p:ph type="sldNum" sz="quarter" idx="12"/>
          </p:nvPr>
        </p:nvSpPr>
        <p:spPr/>
        <p:txBody>
          <a:bodyPr/>
          <a:lstStyle/>
          <a:p>
            <a:fld id="{BA1B1854-2A96-441B-8E94-8B895DE2852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7BB740-A0BA-43D6-8764-C4A03FE6B0B5}" type="datetime1">
              <a:rPr lang="en-US" smtClean="0"/>
              <a:pPr/>
              <a:t>4/6/2016</a:t>
            </a:fld>
            <a:endParaRPr lang="en-US"/>
          </a:p>
        </p:txBody>
      </p:sp>
      <p:sp>
        <p:nvSpPr>
          <p:cNvPr id="5" name="Footer Placeholder 4"/>
          <p:cNvSpPr>
            <a:spLocks noGrp="1"/>
          </p:cNvSpPr>
          <p:nvPr>
            <p:ph type="ftr" sz="quarter" idx="3"/>
          </p:nvPr>
        </p:nvSpPr>
        <p:spPr>
          <a:xfrm>
            <a:off x="3124200" y="6356350"/>
            <a:ext cx="3159034"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Copyright © 2017 Pearson Education, Ltd.</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11-</a:t>
            </a:r>
            <a:fld id="{3D970145-E5A9-4A86-BF3A-FF01985F7544}" type="slidenum">
              <a:rPr lang="en-US" smtClean="0"/>
              <a:pPr/>
              <a:t>‹#›</a:t>
            </a:fld>
            <a:endParaRPr lang="en-US" dirty="0"/>
          </a:p>
        </p:txBody>
      </p:sp>
      <p:sp>
        <p:nvSpPr>
          <p:cNvPr id="9" name="Rectangle 8"/>
          <p:cNvSpPr/>
          <p:nvPr userDrawn="1"/>
        </p:nvSpPr>
        <p:spPr>
          <a:xfrm>
            <a:off x="0" y="0"/>
            <a:ext cx="9144000" cy="685800"/>
          </a:xfrm>
          <a:prstGeom prst="rect">
            <a:avLst/>
          </a:prstGeom>
          <a:solidFill>
            <a:srgbClr val="40E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 id="2147483783" r:id="rId5"/>
    <p:sldLayoutId id="2147483784" r:id="rId6"/>
    <p:sldLayoutId id="2147483785" r:id="rId7"/>
    <p:sldLayoutId id="2147483786" r:id="rId8"/>
    <p:sldLayoutId id="2147483787" r:id="rId9"/>
    <p:sldLayoutId id="2147483788" r:id="rId10"/>
    <p:sldLayoutId id="2147483789" r:id="rId11"/>
    <p:sldLayoutId id="2147483790" r:id="rId12"/>
    <p:sldLayoutId id="2147483791" r:id="rId13"/>
  </p:sldLayoutIdLst>
  <p:timing>
    <p:tnLst>
      <p:par>
        <p:cTn id="1" dur="indefinite" restart="never" nodeType="tmRoot"/>
      </p:par>
    </p:tnLst>
  </p:timing>
  <p:hf hdr="0" dt="0"/>
  <p:txStyles>
    <p:titleStyle>
      <a:lvl1pPr algn="ctr"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0"/>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8C88862-2667-46BC-AA48-EBE58D958859}" type="datetime1">
              <a:rPr lang="en-US" smtClean="0"/>
              <a:pPr>
                <a:defRPr/>
              </a:pPr>
              <a:t>4/6/2016</a:t>
            </a:fld>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r>
              <a:rPr lang="en-US" dirty="0" smtClean="0"/>
              <a:t>11-</a:t>
            </a:r>
            <a:fld id="{41012576-23D8-4433-B933-02B995FE7BA0}" type="slidenum">
              <a:rPr lang="en-US" smtClean="0"/>
              <a:pPr>
                <a:defRPr/>
              </a:pPr>
              <a:t>‹#›</a:t>
            </a:fld>
            <a:endParaRPr lang="en-US" dirty="0"/>
          </a:p>
        </p:txBody>
      </p:sp>
      <p:sp>
        <p:nvSpPr>
          <p:cNvPr id="9" name="Subtitle 2"/>
          <p:cNvSpPr txBox="1">
            <a:spLocks/>
          </p:cNvSpPr>
          <p:nvPr/>
        </p:nvSpPr>
        <p:spPr>
          <a:xfrm>
            <a:off x="1371600" y="3657600"/>
            <a:ext cx="6400800" cy="1752600"/>
          </a:xfrm>
          <a:prstGeom prst="rect">
            <a:avLst/>
          </a:prstGeom>
        </p:spPr>
        <p:txBody>
          <a:bodyPr/>
          <a:lstStyle>
            <a:lvl1pPr marL="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z="6700" spc="-150" dirty="0" smtClean="0">
                <a:solidFill>
                  <a:schemeClr val="tx2">
                    <a:lumMod val="75000"/>
                  </a:schemeClr>
                </a:solidFill>
                <a:latin typeface="HP Simplified" pitchFamily="34" charset="0"/>
                <a:cs typeface="BrowalliaUPC" pitchFamily="34" charset="-34"/>
              </a:rPr>
              <a:t>Global Marketing </a:t>
            </a:r>
            <a:r>
              <a:rPr lang="en-US" sz="6000" spc="-150" dirty="0" smtClean="0">
                <a:latin typeface="HP Simplified" pitchFamily="34" charset="0"/>
                <a:cs typeface="BrowalliaUPC" pitchFamily="34" charset="-34"/>
              </a:rPr>
              <a:t/>
            </a:r>
            <a:br>
              <a:rPr lang="en-US" sz="6000" spc="-150" dirty="0" smtClean="0">
                <a:latin typeface="HP Simplified" pitchFamily="34" charset="0"/>
                <a:cs typeface="BrowalliaUPC" pitchFamily="34" charset="-34"/>
              </a:rPr>
            </a:br>
            <a:r>
              <a:rPr lang="en-US" sz="2400" spc="-150" dirty="0" smtClean="0">
                <a:solidFill>
                  <a:srgbClr val="46A1EC"/>
                </a:solidFill>
                <a:latin typeface="HP Simplified" pitchFamily="34" charset="0"/>
                <a:cs typeface="BrowalliaUPC" pitchFamily="34" charset="-34"/>
              </a:rPr>
              <a:t>WARREN  J.  KEEGAN</a:t>
            </a:r>
            <a:r>
              <a:rPr lang="en-US" sz="2400" spc="-150" baseline="0" dirty="0" smtClean="0">
                <a:solidFill>
                  <a:srgbClr val="46A1EC"/>
                </a:solidFill>
                <a:latin typeface="HP Simplified" pitchFamily="34" charset="0"/>
                <a:cs typeface="BrowalliaUPC" pitchFamily="34" charset="-34"/>
              </a:rPr>
              <a:t>     </a:t>
            </a:r>
            <a:r>
              <a:rPr lang="en-US" sz="2400" spc="-150" dirty="0" smtClean="0">
                <a:solidFill>
                  <a:srgbClr val="46A1EC"/>
                </a:solidFill>
                <a:latin typeface="HP Simplified" pitchFamily="34" charset="0"/>
                <a:cs typeface="BrowalliaUPC" pitchFamily="34" charset="-34"/>
              </a:rPr>
              <a:t>MARK C. GREEN               </a:t>
            </a:r>
            <a:r>
              <a:rPr lang="en-US" sz="1400" spc="-150" dirty="0" smtClean="0">
                <a:latin typeface="HP Simplified Light" pitchFamily="34" charset="0"/>
                <a:cs typeface="BrowalliaUPC" pitchFamily="34" charset="-34"/>
              </a:rPr>
              <a:t>Ninth Edition, Global Edition</a:t>
            </a:r>
            <a:endParaRPr lang="en-US" dirty="0"/>
          </a:p>
        </p:txBody>
      </p:sp>
      <p:sp>
        <p:nvSpPr>
          <p:cNvPr id="7" name="Rectangle 6"/>
          <p:cNvSpPr/>
          <p:nvPr userDrawn="1"/>
        </p:nvSpPr>
        <p:spPr>
          <a:xfrm>
            <a:off x="0" y="0"/>
            <a:ext cx="9144000" cy="3461272"/>
          </a:xfrm>
          <a:prstGeom prst="rect">
            <a:avLst/>
          </a:prstGeom>
          <a:solidFill>
            <a:srgbClr val="40E0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768735434"/>
      </p:ext>
    </p:extLst>
  </p:cSld>
  <p:clrMap bg1="lt1" tx1="dk1" bg2="lt2" tx2="dk2" accent1="accent1" accent2="accent2" accent3="accent3" accent4="accent4" accent5="accent5" accent6="accent6" hlink="hlink" folHlink="folHlink"/>
  <p:sldLayoutIdLst>
    <p:sldLayoutId id="2147483793" r:id="rId1"/>
    <p:sldLayoutId id="2147483795" r:id="rId2"/>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8" name="TextBox 144"/>
          <p:cNvSpPr txBox="1">
            <a:spLocks noChangeArrowheads="1"/>
          </p:cNvSpPr>
          <p:nvPr/>
        </p:nvSpPr>
        <p:spPr bwMode="auto">
          <a:xfrm>
            <a:off x="1119351" y="5473005"/>
            <a:ext cx="7061419" cy="1384995"/>
          </a:xfrm>
          <a:prstGeom prst="rect">
            <a:avLst/>
          </a:prstGeom>
          <a:noFill/>
          <a:ln w="9525">
            <a:noFill/>
            <a:miter lim="800000"/>
            <a:headEnd/>
            <a:tailEnd/>
          </a:ln>
        </p:spPr>
        <p:txBody>
          <a:bodyPr wrap="square">
            <a:spAutoFit/>
          </a:bodyPr>
          <a:lstStyle/>
          <a:p>
            <a:pPr algn="ctr"/>
            <a:r>
              <a:rPr lang="en-US" sz="2800" b="1" dirty="0"/>
              <a:t>Pricing </a:t>
            </a:r>
            <a:r>
              <a:rPr lang="en-US" sz="2800" b="1" dirty="0" smtClean="0"/>
              <a:t>Decisions</a:t>
            </a:r>
          </a:p>
          <a:p>
            <a:pPr algn="ctr"/>
            <a:r>
              <a:rPr lang="en-US" sz="2800" b="1" dirty="0" smtClean="0">
                <a:solidFill>
                  <a:srgbClr val="00B0F0"/>
                </a:solidFill>
              </a:rPr>
              <a:t>Chapter 11</a:t>
            </a:r>
          </a:p>
          <a:p>
            <a:pPr algn="ctr"/>
            <a:endParaRPr lang="en-US" sz="28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bwMode="auto">
          <a:xfrm>
            <a:off x="1479331" y="394138"/>
            <a:ext cx="7239000" cy="1143000"/>
          </a:xfrm>
          <a:ln>
            <a:miter lim="800000"/>
            <a:headEnd/>
            <a:tailEnd/>
          </a:ln>
        </p:spPr>
        <p:txBody>
          <a:bodyPr wrap="square" numCol="1" anchorCtr="0" compatLnSpc="1">
            <a:prstTxWarp prst="textNoShape">
              <a:avLst/>
            </a:prstTxWarp>
          </a:bodyPr>
          <a:lstStyle/>
          <a:p>
            <a:pPr algn="ctr"/>
            <a:r>
              <a:rPr lang="en-US" b="1" dirty="0" smtClean="0">
                <a:ea typeface="ＭＳ Ｐゴシック" pitchFamily="34" charset="-128"/>
              </a:rPr>
              <a:t>The Target-Costing Process</a:t>
            </a:r>
            <a:endParaRPr lang="en-US" b="1" dirty="0" smtClean="0"/>
          </a:p>
        </p:txBody>
      </p:sp>
      <p:sp>
        <p:nvSpPr>
          <p:cNvPr id="3" name="Content Placeholder 2"/>
          <p:cNvSpPr>
            <a:spLocks noGrp="1"/>
          </p:cNvSpPr>
          <p:nvPr>
            <p:ph sz="half" idx="1"/>
          </p:nvPr>
        </p:nvSpPr>
        <p:spPr>
          <a:xfrm>
            <a:off x="740979" y="1426779"/>
            <a:ext cx="8229600" cy="4678363"/>
          </a:xfrm>
        </p:spPr>
        <p:txBody>
          <a:bodyPr rtlCol="0">
            <a:normAutofit fontScale="25000" lnSpcReduction="20000"/>
          </a:bodyPr>
          <a:lstStyle/>
          <a:p>
            <a:pPr fontAlgn="auto">
              <a:spcAft>
                <a:spcPts val="0"/>
              </a:spcAft>
              <a:buFont typeface="Arial"/>
              <a:buChar char="•"/>
              <a:defRPr/>
            </a:pPr>
            <a:r>
              <a:rPr lang="en-US" sz="11200" dirty="0" smtClean="0">
                <a:cs typeface="Tahoma"/>
              </a:rPr>
              <a:t>Determine </a:t>
            </a:r>
            <a:r>
              <a:rPr lang="en-US" sz="11200" dirty="0">
                <a:cs typeface="Tahoma"/>
              </a:rPr>
              <a:t>the segment(s) to be targeted, as well as the prices that customers in the segment will be willing to pay. </a:t>
            </a:r>
            <a:endParaRPr lang="en-US" sz="11200" dirty="0" smtClean="0">
              <a:cs typeface="Tahoma"/>
            </a:endParaRPr>
          </a:p>
          <a:p>
            <a:pPr marL="0" indent="0" fontAlgn="auto">
              <a:spcAft>
                <a:spcPts val="0"/>
              </a:spcAft>
              <a:buFont typeface="Arial"/>
              <a:buNone/>
              <a:defRPr/>
            </a:pPr>
            <a:endParaRPr lang="en-US" sz="11200" dirty="0" smtClean="0">
              <a:cs typeface="Tahoma"/>
            </a:endParaRPr>
          </a:p>
          <a:p>
            <a:pPr fontAlgn="auto">
              <a:spcAft>
                <a:spcPts val="0"/>
              </a:spcAft>
              <a:buFont typeface="Arial"/>
              <a:buChar char="•"/>
              <a:defRPr/>
            </a:pPr>
            <a:r>
              <a:rPr lang="en-US" sz="11200" dirty="0" smtClean="0">
                <a:cs typeface="Tahoma"/>
              </a:rPr>
              <a:t>Compute </a:t>
            </a:r>
            <a:r>
              <a:rPr lang="en-US" sz="11200" dirty="0">
                <a:cs typeface="Tahoma"/>
              </a:rPr>
              <a:t>overall target costs with the aim of ensuring the company’s future profitability. </a:t>
            </a:r>
            <a:endParaRPr lang="en-US" sz="11200" dirty="0" smtClean="0">
              <a:cs typeface="Tahoma"/>
            </a:endParaRPr>
          </a:p>
          <a:p>
            <a:pPr marL="0" indent="0" fontAlgn="auto">
              <a:spcAft>
                <a:spcPts val="0"/>
              </a:spcAft>
              <a:buFont typeface="Arial"/>
              <a:buNone/>
              <a:defRPr/>
            </a:pPr>
            <a:endParaRPr lang="en-US" sz="11200" dirty="0">
              <a:cs typeface="Tahoma"/>
            </a:endParaRPr>
          </a:p>
          <a:p>
            <a:pPr fontAlgn="auto">
              <a:spcAft>
                <a:spcPts val="0"/>
              </a:spcAft>
              <a:buFont typeface="Arial"/>
              <a:buChar char="•"/>
              <a:defRPr/>
            </a:pPr>
            <a:r>
              <a:rPr lang="en-US" sz="11200" dirty="0" smtClean="0">
                <a:cs typeface="Tahoma"/>
              </a:rPr>
              <a:t>Allocate </a:t>
            </a:r>
            <a:r>
              <a:rPr lang="en-US" sz="11200" dirty="0">
                <a:cs typeface="Tahoma"/>
              </a:rPr>
              <a:t>the target costs to the product’s various functions. Calculate the gap between the </a:t>
            </a:r>
            <a:r>
              <a:rPr lang="en-US" sz="11200" dirty="0" smtClean="0">
                <a:cs typeface="Tahoma"/>
              </a:rPr>
              <a:t>target </a:t>
            </a:r>
            <a:r>
              <a:rPr lang="en-US" sz="11200" dirty="0">
                <a:cs typeface="Tahoma"/>
              </a:rPr>
              <a:t>cost and the estimated actual production cost</a:t>
            </a:r>
            <a:r>
              <a:rPr lang="en-US" sz="11200" dirty="0" smtClean="0">
                <a:cs typeface="Tahoma"/>
              </a:rPr>
              <a:t>.</a:t>
            </a:r>
          </a:p>
          <a:p>
            <a:pPr marL="0" indent="0" fontAlgn="auto">
              <a:spcAft>
                <a:spcPts val="0"/>
              </a:spcAft>
              <a:buFont typeface="Arial"/>
              <a:buNone/>
              <a:defRPr/>
            </a:pPr>
            <a:endParaRPr lang="en-US" sz="11200" dirty="0" smtClean="0">
              <a:cs typeface="Tahoma"/>
            </a:endParaRPr>
          </a:p>
          <a:p>
            <a:pPr fontAlgn="auto">
              <a:spcAft>
                <a:spcPts val="0"/>
              </a:spcAft>
              <a:buFont typeface="Arial"/>
              <a:buChar char="•"/>
              <a:defRPr/>
            </a:pPr>
            <a:r>
              <a:rPr lang="en-US" sz="11200" dirty="0" smtClean="0">
                <a:cs typeface="Tahoma"/>
              </a:rPr>
              <a:t>Obey </a:t>
            </a:r>
            <a:r>
              <a:rPr lang="en-US" sz="11200" dirty="0">
                <a:cs typeface="Tahoma"/>
              </a:rPr>
              <a:t>the cardinal rule: If the design team can’t meet the targets, the product should not be launched. </a:t>
            </a:r>
          </a:p>
          <a:p>
            <a:pPr fontAlgn="auto">
              <a:spcAft>
                <a:spcPts val="0"/>
              </a:spcAft>
              <a:buFont typeface="Arial"/>
              <a:buChar char="•"/>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r>
              <a:rPr lang="en-US" smtClean="0"/>
              <a:t>11-</a:t>
            </a:r>
            <a:fld id="{BA1B1854-2A96-441B-8E94-8B895DE28521}"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ln>
            <a:miter lim="800000"/>
            <a:headEnd/>
            <a:tailEnd/>
          </a:ln>
        </p:spPr>
        <p:txBody>
          <a:bodyPr wrap="square" numCol="1" anchorCtr="0" compatLnSpc="1">
            <a:prstTxWarp prst="textNoShape">
              <a:avLst/>
            </a:prstTxWarp>
          </a:bodyPr>
          <a:lstStyle/>
          <a:p>
            <a:pPr algn="ctr"/>
            <a:r>
              <a:rPr lang="en-US" b="1" dirty="0" smtClean="0">
                <a:latin typeface="+mn-lt"/>
                <a:ea typeface="ＭＳ Ｐゴシック" pitchFamily="34" charset="-128"/>
              </a:rPr>
              <a:t>Export Price Escalation</a:t>
            </a:r>
            <a:endParaRPr lang="en-US" b="1" dirty="0" smtClean="0">
              <a:latin typeface="+mn-lt"/>
            </a:endParaRPr>
          </a:p>
        </p:txBody>
      </p:sp>
      <p:sp>
        <p:nvSpPr>
          <p:cNvPr id="3" name="Content Placeholder 2"/>
          <p:cNvSpPr>
            <a:spLocks noGrp="1"/>
          </p:cNvSpPr>
          <p:nvPr>
            <p:ph sz="half" idx="1"/>
          </p:nvPr>
        </p:nvSpPr>
        <p:spPr>
          <a:xfrm>
            <a:off x="457200" y="2590800"/>
            <a:ext cx="8229600" cy="2171700"/>
          </a:xfrm>
        </p:spPr>
        <p:txBody>
          <a:bodyPr rtlCol="0">
            <a:normAutofit/>
          </a:bodyPr>
          <a:lstStyle/>
          <a:p>
            <a:pPr fontAlgn="auto">
              <a:spcAft>
                <a:spcPts val="0"/>
              </a:spcAft>
              <a:buFont typeface="Arial"/>
              <a:buChar char="•"/>
              <a:defRPr/>
            </a:pPr>
            <a:r>
              <a:rPr lang="en-US" sz="3600" b="1" dirty="0"/>
              <a:t>Export price escalation </a:t>
            </a:r>
            <a:r>
              <a:rPr lang="en-US" sz="3600" dirty="0"/>
              <a:t>is the increase in the final selling price of goods traded across </a:t>
            </a:r>
            <a:r>
              <a:rPr lang="en-US" sz="3600" dirty="0" smtClean="0"/>
              <a:t>borders.</a:t>
            </a:r>
            <a:endParaRPr lang="en-US" sz="3600" dirty="0"/>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r>
              <a:rPr lang="en-US" smtClean="0"/>
              <a:t>11-</a:t>
            </a:r>
            <a:fld id="{BA1B1854-2A96-441B-8E94-8B895DE28521}"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bwMode="auto">
          <a:xfrm>
            <a:off x="1025661" y="609600"/>
            <a:ext cx="7239000" cy="1143000"/>
          </a:xfrm>
          <a:ln>
            <a:miter lim="800000"/>
            <a:headEnd/>
            <a:tailEnd/>
          </a:ln>
        </p:spPr>
        <p:txBody>
          <a:bodyPr wrap="square" numCol="1" anchorCtr="0" compatLnSpc="1">
            <a:prstTxWarp prst="textNoShape">
              <a:avLst/>
            </a:prstTxWarp>
          </a:bodyPr>
          <a:lstStyle/>
          <a:p>
            <a:pPr algn="ctr"/>
            <a:r>
              <a:rPr lang="en-US" b="1" dirty="0" smtClean="0">
                <a:latin typeface="+mn-lt"/>
                <a:ea typeface="ＭＳ Ｐゴシック" pitchFamily="34" charset="-128"/>
              </a:rPr>
              <a:t>Export Price Escalation</a:t>
            </a:r>
            <a:endParaRPr lang="en-US" b="1" dirty="0" smtClean="0">
              <a:latin typeface="+mn-lt"/>
            </a:endParaRPr>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12</a:t>
            </a:fld>
            <a:endParaRPr lang="en-US"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51357" y="1437608"/>
            <a:ext cx="6447615" cy="491874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629" y="604345"/>
            <a:ext cx="8839951" cy="1143000"/>
          </a:xfrm>
        </p:spPr>
        <p:txBody>
          <a:bodyPr>
            <a:normAutofit fontScale="90000"/>
          </a:bodyPr>
          <a:lstStyle/>
          <a:p>
            <a:pPr algn="ctr" fontAlgn="auto">
              <a:spcAft>
                <a:spcPts val="0"/>
              </a:spcAft>
              <a:defRPr/>
            </a:pPr>
            <a:r>
              <a:rPr lang="en-US" b="1" dirty="0" smtClean="0"/>
              <a:t>Pricing Factors for Goods</a:t>
            </a:r>
            <a:br>
              <a:rPr lang="en-US" b="1" dirty="0" smtClean="0"/>
            </a:br>
            <a:r>
              <a:rPr lang="en-US" b="1" dirty="0" smtClean="0"/>
              <a:t> That Cross Borders</a:t>
            </a:r>
            <a:endParaRPr lang="en-US" b="1" dirty="0"/>
          </a:p>
        </p:txBody>
      </p:sp>
      <p:sp>
        <p:nvSpPr>
          <p:cNvPr id="3" name="Content Placeholder 2"/>
          <p:cNvSpPr>
            <a:spLocks noGrp="1"/>
          </p:cNvSpPr>
          <p:nvPr>
            <p:ph sz="half" idx="1"/>
          </p:nvPr>
        </p:nvSpPr>
        <p:spPr>
          <a:xfrm>
            <a:off x="614855" y="1790700"/>
            <a:ext cx="8229600" cy="5067300"/>
          </a:xfrm>
        </p:spPr>
        <p:txBody>
          <a:bodyPr rtlCol="0">
            <a:normAutofit lnSpcReduction="10000"/>
          </a:bodyPr>
          <a:lstStyle/>
          <a:p>
            <a:pPr marL="514350" indent="-514350" fontAlgn="auto">
              <a:lnSpc>
                <a:spcPct val="80000"/>
              </a:lnSpc>
              <a:spcAft>
                <a:spcPts val="0"/>
              </a:spcAft>
              <a:buFont typeface="+mj-lt"/>
              <a:buAutoNum type="arabicPeriod"/>
              <a:defRPr/>
            </a:pPr>
            <a:r>
              <a:rPr lang="en-US" sz="2600" dirty="0">
                <a:ea typeface="ＭＳ Ｐゴシック" charset="0"/>
                <a:cs typeface="ＭＳ Ｐゴシック" charset="0"/>
              </a:rPr>
              <a:t>Does the price reflect the product</a:t>
            </a:r>
            <a:r>
              <a:rPr lang="ja-JP" altLang="en-US" sz="2600" dirty="0">
                <a:cs typeface="ＭＳ Ｐゴシック" charset="0"/>
              </a:rPr>
              <a:t>’</a:t>
            </a:r>
            <a:r>
              <a:rPr lang="en-US" sz="2600" dirty="0">
                <a:ea typeface="ＭＳ Ｐゴシック" charset="0"/>
                <a:cs typeface="ＭＳ Ｐゴシック" charset="0"/>
              </a:rPr>
              <a:t>s quality?</a:t>
            </a:r>
          </a:p>
          <a:p>
            <a:pPr marL="514350" indent="-514350" fontAlgn="auto">
              <a:lnSpc>
                <a:spcPct val="80000"/>
              </a:lnSpc>
              <a:spcAft>
                <a:spcPts val="0"/>
              </a:spcAft>
              <a:buFont typeface="+mj-lt"/>
              <a:buAutoNum type="arabicPeriod"/>
              <a:defRPr/>
            </a:pPr>
            <a:r>
              <a:rPr lang="en-US" sz="2600" dirty="0">
                <a:ea typeface="ＭＳ Ｐゴシック" charset="0"/>
                <a:cs typeface="ＭＳ Ｐゴシック" charset="0"/>
              </a:rPr>
              <a:t>Is the price competitive given local market conditions?</a:t>
            </a:r>
          </a:p>
          <a:p>
            <a:pPr marL="514350" indent="-514350" fontAlgn="auto">
              <a:lnSpc>
                <a:spcPct val="80000"/>
              </a:lnSpc>
              <a:spcAft>
                <a:spcPts val="0"/>
              </a:spcAft>
              <a:buFont typeface="+mj-lt"/>
              <a:buAutoNum type="arabicPeriod"/>
              <a:defRPr/>
            </a:pPr>
            <a:r>
              <a:rPr lang="en-US" sz="2600" dirty="0">
                <a:ea typeface="ＭＳ Ｐゴシック" charset="0"/>
                <a:cs typeface="ＭＳ Ｐゴシック" charset="0"/>
              </a:rPr>
              <a:t>Should the firm pursue market penetration, market skimming, or some other pricing objective?</a:t>
            </a:r>
          </a:p>
          <a:p>
            <a:pPr marL="514350" indent="-514350" fontAlgn="auto">
              <a:lnSpc>
                <a:spcPct val="80000"/>
              </a:lnSpc>
              <a:spcAft>
                <a:spcPts val="0"/>
              </a:spcAft>
              <a:buFont typeface="+mj-lt"/>
              <a:buAutoNum type="arabicPeriod"/>
              <a:defRPr/>
            </a:pPr>
            <a:r>
              <a:rPr lang="en-US" sz="2600" dirty="0">
                <a:ea typeface="ＭＳ Ｐゴシック" charset="0"/>
                <a:cs typeface="ＭＳ Ｐゴシック" charset="0"/>
              </a:rPr>
              <a:t>What type of discount (trade, cash, quantity) and allowance (advertising, trade-off) should the firm offer its international customers?</a:t>
            </a:r>
          </a:p>
          <a:p>
            <a:pPr marL="514350" indent="-514350" fontAlgn="auto">
              <a:lnSpc>
                <a:spcPct val="80000"/>
              </a:lnSpc>
              <a:spcAft>
                <a:spcPts val="0"/>
              </a:spcAft>
              <a:buFont typeface="+mj-lt"/>
              <a:buAutoNum type="arabicPeriod"/>
              <a:defRPr/>
            </a:pPr>
            <a:r>
              <a:rPr lang="en-US" sz="2600" dirty="0">
                <a:ea typeface="ＭＳ Ｐゴシック" charset="0"/>
                <a:cs typeface="ＭＳ Ｐゴシック" charset="0"/>
              </a:rPr>
              <a:t>Should prices differ with market segment?</a:t>
            </a:r>
          </a:p>
          <a:p>
            <a:pPr marL="514350" indent="-514350" fontAlgn="auto">
              <a:lnSpc>
                <a:spcPct val="80000"/>
              </a:lnSpc>
              <a:spcAft>
                <a:spcPts val="0"/>
              </a:spcAft>
              <a:buFont typeface="+mj-lt"/>
              <a:buAutoNum type="arabicPeriod"/>
              <a:defRPr/>
            </a:pPr>
            <a:r>
              <a:rPr lang="en-US" sz="2600" dirty="0">
                <a:ea typeface="ＭＳ Ｐゴシック" charset="0"/>
                <a:cs typeface="ＭＳ Ｐゴシック" charset="0"/>
              </a:rPr>
              <a:t>What pricing options are available if the firm</a:t>
            </a:r>
            <a:r>
              <a:rPr lang="ja-JP" altLang="en-US" sz="2600" dirty="0">
                <a:cs typeface="ＭＳ Ｐゴシック" charset="0"/>
              </a:rPr>
              <a:t>’</a:t>
            </a:r>
            <a:r>
              <a:rPr lang="en-US" sz="2600" dirty="0">
                <a:ea typeface="ＭＳ Ｐゴシック" charset="0"/>
                <a:cs typeface="ＭＳ Ｐゴシック" charset="0"/>
              </a:rPr>
              <a:t>s costs increase or decrease? Is demand in the international market elastic or inelastic?</a:t>
            </a:r>
          </a:p>
          <a:p>
            <a:pPr marL="514350" indent="-514350" fontAlgn="auto">
              <a:lnSpc>
                <a:spcPct val="80000"/>
              </a:lnSpc>
              <a:spcAft>
                <a:spcPts val="0"/>
              </a:spcAft>
              <a:buFont typeface="+mj-lt"/>
              <a:buAutoNum type="arabicPeriod"/>
              <a:defRPr/>
            </a:pPr>
            <a:r>
              <a:rPr lang="en-US" sz="2600" dirty="0">
                <a:ea typeface="ＭＳ Ｐゴシック" charset="0"/>
                <a:cs typeface="ＭＳ Ｐゴシック" charset="0"/>
              </a:rPr>
              <a:t>Are the firm</a:t>
            </a:r>
            <a:r>
              <a:rPr lang="ja-JP" altLang="en-US" sz="2600" dirty="0">
                <a:cs typeface="ＭＳ Ｐゴシック" charset="0"/>
              </a:rPr>
              <a:t>’</a:t>
            </a:r>
            <a:r>
              <a:rPr lang="en-US" sz="2600" dirty="0">
                <a:ea typeface="ＭＳ Ｐゴシック" charset="0"/>
                <a:cs typeface="ＭＳ Ｐゴシック" charset="0"/>
              </a:rPr>
              <a:t>s prices likely to be viewed by the host-country government as reasonable or exploitative?</a:t>
            </a:r>
          </a:p>
          <a:p>
            <a:pPr marL="514350" indent="-514350" fontAlgn="auto">
              <a:lnSpc>
                <a:spcPct val="80000"/>
              </a:lnSpc>
              <a:spcAft>
                <a:spcPts val="0"/>
              </a:spcAft>
              <a:buFont typeface="+mj-lt"/>
              <a:buAutoNum type="arabicPeriod"/>
              <a:defRPr/>
            </a:pPr>
            <a:r>
              <a:rPr lang="en-US" sz="2600" dirty="0">
                <a:ea typeface="ＭＳ Ｐゴシック" charset="0"/>
                <a:cs typeface="ＭＳ Ｐゴシック" charset="0"/>
              </a:rPr>
              <a:t>Do the foreign country</a:t>
            </a:r>
            <a:r>
              <a:rPr lang="ja-JP" altLang="en-US" sz="2600" dirty="0">
                <a:cs typeface="ＭＳ Ｐゴシック" charset="0"/>
              </a:rPr>
              <a:t>’</a:t>
            </a:r>
            <a:r>
              <a:rPr lang="en-US" sz="2600" dirty="0">
                <a:ea typeface="ＭＳ Ｐゴシック" charset="0"/>
                <a:cs typeface="ＭＳ Ｐゴシック" charset="0"/>
              </a:rPr>
              <a:t>s dumping laws pose a problem?</a:t>
            </a:r>
          </a:p>
          <a:p>
            <a:pPr fontAlgn="auto">
              <a:spcAft>
                <a:spcPts val="0"/>
              </a:spcAft>
              <a:buFont typeface="Arial"/>
              <a:buChar char="•"/>
              <a:defRPr/>
            </a:pPr>
            <a:endParaRPr lang="en-US" dirty="0"/>
          </a:p>
        </p:txBody>
      </p:sp>
      <p:sp>
        <p:nvSpPr>
          <p:cNvPr id="5" name="Footer Placeholder 4"/>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r>
              <a:rPr lang="en-US" smtClean="0"/>
              <a:t>11-</a:t>
            </a:r>
            <a:fld id="{BA1B1854-2A96-441B-8E94-8B895DE28521}"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bwMode="auto">
          <a:xfrm>
            <a:off x="1164021" y="641130"/>
            <a:ext cx="7239000" cy="1143000"/>
          </a:xfrm>
          <a:ln>
            <a:miter lim="800000"/>
            <a:headEnd/>
            <a:tailEnd/>
          </a:ln>
        </p:spPr>
        <p:txBody>
          <a:bodyPr wrap="square" numCol="1" anchorCtr="0" compatLnSpc="1">
            <a:prstTxWarp prst="textNoShape">
              <a:avLst/>
            </a:prstTxWarp>
          </a:bodyPr>
          <a:lstStyle/>
          <a:p>
            <a:pPr algn="ctr"/>
            <a:r>
              <a:rPr lang="en-US" b="1" dirty="0" smtClean="0"/>
              <a:t>Cost-Based Pricing</a:t>
            </a:r>
            <a:endParaRPr lang="en-US" dirty="0" smtClean="0"/>
          </a:p>
        </p:txBody>
      </p:sp>
      <p:sp>
        <p:nvSpPr>
          <p:cNvPr id="37890" name="Content Placeholder 2"/>
          <p:cNvSpPr>
            <a:spLocks noGrp="1"/>
          </p:cNvSpPr>
          <p:nvPr>
            <p:ph sz="half" idx="1"/>
          </p:nvPr>
        </p:nvSpPr>
        <p:spPr>
          <a:xfrm>
            <a:off x="725214" y="1763110"/>
            <a:ext cx="8150771" cy="4525963"/>
          </a:xfrm>
        </p:spPr>
        <p:txBody>
          <a:bodyPr>
            <a:normAutofit/>
          </a:bodyPr>
          <a:lstStyle/>
          <a:p>
            <a:r>
              <a:rPr lang="en-US" sz="3000" b="1" dirty="0" smtClean="0">
                <a:ea typeface="ＭＳ Ｐゴシック" pitchFamily="34" charset="-128"/>
              </a:rPr>
              <a:t>Cost-based pricing </a:t>
            </a:r>
            <a:r>
              <a:rPr lang="en-US" sz="3000" dirty="0" smtClean="0">
                <a:ea typeface="ＭＳ Ｐゴシック" pitchFamily="34" charset="-128"/>
              </a:rPr>
              <a:t>is based on an analysis of internal and external cost</a:t>
            </a:r>
          </a:p>
          <a:p>
            <a:r>
              <a:rPr lang="en-US" sz="3000" dirty="0" smtClean="0">
                <a:ea typeface="ＭＳ Ｐゴシック" pitchFamily="34" charset="-128"/>
              </a:rPr>
              <a:t>Firms using western cost accounting principles use the </a:t>
            </a:r>
            <a:r>
              <a:rPr lang="en-US" sz="3000" b="1" dirty="0" smtClean="0">
                <a:ea typeface="ＭＳ Ｐゴシック" pitchFamily="34" charset="-128"/>
              </a:rPr>
              <a:t>Full absorption cost method</a:t>
            </a:r>
          </a:p>
          <a:p>
            <a:pPr lvl="1"/>
            <a:r>
              <a:rPr lang="en-US" sz="2600" dirty="0" smtClean="0">
                <a:ea typeface="ＭＳ Ｐゴシック" pitchFamily="34" charset="-128"/>
              </a:rPr>
              <a:t>Per-unit product costs are the sum of all past or current direct and indirect manufacturing and overhead costs</a:t>
            </a:r>
            <a:r>
              <a:rPr lang="en-US" sz="2600" dirty="0" smtClean="0"/>
              <a:t> </a:t>
            </a:r>
          </a:p>
          <a:p>
            <a:pPr lvl="1"/>
            <a:r>
              <a:rPr lang="en-US" sz="2600" dirty="0" smtClean="0"/>
              <a:t>Must include additional costs &amp; expense when goods cross national boarders</a:t>
            </a:r>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bwMode="auto">
          <a:xfrm>
            <a:off x="143691" y="620110"/>
            <a:ext cx="8416985" cy="1143000"/>
          </a:xfrm>
          <a:ln>
            <a:miter lim="800000"/>
            <a:headEnd/>
            <a:tailEnd/>
          </a:ln>
        </p:spPr>
        <p:txBody>
          <a:bodyPr wrap="square" numCol="1" anchorCtr="0" compatLnSpc="1">
            <a:prstTxWarp prst="textNoShape">
              <a:avLst/>
            </a:prstTxWarp>
          </a:bodyPr>
          <a:lstStyle/>
          <a:p>
            <a:pPr algn="ctr"/>
            <a:r>
              <a:rPr lang="en-US" b="1" dirty="0" smtClean="0"/>
              <a:t>Cost-Plus Pricing</a:t>
            </a:r>
            <a:endParaRPr lang="en-US" dirty="0" smtClean="0"/>
          </a:p>
        </p:txBody>
      </p:sp>
      <p:sp>
        <p:nvSpPr>
          <p:cNvPr id="4" name="Content Placeholder 3"/>
          <p:cNvSpPr>
            <a:spLocks noGrp="1"/>
          </p:cNvSpPr>
          <p:nvPr>
            <p:ph sz="half" idx="2"/>
          </p:nvPr>
        </p:nvSpPr>
        <p:spPr>
          <a:xfrm>
            <a:off x="457200" y="1763110"/>
            <a:ext cx="8229600" cy="3833949"/>
          </a:xfrm>
        </p:spPr>
        <p:txBody>
          <a:bodyPr rtlCol="0">
            <a:normAutofit/>
          </a:bodyPr>
          <a:lstStyle/>
          <a:p>
            <a:pPr fontAlgn="auto">
              <a:spcAft>
                <a:spcPts val="0"/>
              </a:spcAft>
              <a:buFont typeface="Arial"/>
              <a:buChar char="•"/>
              <a:defRPr/>
            </a:pPr>
            <a:r>
              <a:rPr lang="en-US" sz="3500" b="1" dirty="0"/>
              <a:t>Rigid cost-plus pricing </a:t>
            </a:r>
            <a:r>
              <a:rPr lang="en-US" sz="3500" dirty="0"/>
              <a:t>means that companies set prices without regard to the eight pricing </a:t>
            </a:r>
            <a:r>
              <a:rPr lang="en-US" sz="3500" dirty="0" smtClean="0"/>
              <a:t>considerations</a:t>
            </a:r>
          </a:p>
          <a:p>
            <a:pPr>
              <a:buFont typeface="Arial"/>
              <a:buChar char="•"/>
              <a:defRPr/>
            </a:pPr>
            <a:r>
              <a:rPr lang="en-US" sz="3600" b="1" dirty="0">
                <a:ea typeface="ＭＳ Ｐゴシック" charset="0"/>
                <a:cs typeface="ＭＳ Ｐゴシック" charset="0"/>
              </a:rPr>
              <a:t>Flexible cost-plus pricing </a:t>
            </a:r>
            <a:r>
              <a:rPr lang="en-US" sz="3600" dirty="0">
                <a:ea typeface="ＭＳ Ｐゴシック" charset="0"/>
                <a:cs typeface="ＭＳ Ｐゴシック" charset="0"/>
              </a:rPr>
              <a:t>ensures that prices are competitive in the contest of the particular market environment</a:t>
            </a:r>
            <a:endParaRPr lang="en-US" sz="3600" i="1" dirty="0">
              <a:ea typeface="ＭＳ Ｐゴシック" charset="0"/>
              <a:cs typeface="ＭＳ Ｐゴシック" charset="0"/>
            </a:endParaRPr>
          </a:p>
          <a:p>
            <a:pPr fontAlgn="auto">
              <a:spcAft>
                <a:spcPts val="0"/>
              </a:spcAft>
              <a:buFont typeface="Arial"/>
              <a:buChar char="•"/>
              <a:defRPr/>
            </a:pPr>
            <a:endParaRPr lang="en-US" sz="3500" i="1" dirty="0"/>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r>
              <a:rPr lang="en-US" smtClean="0"/>
              <a:t>11-</a:t>
            </a:r>
            <a:fld id="{BA1B1854-2A96-441B-8E94-8B895DE28521}"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917" y="609600"/>
            <a:ext cx="8466083" cy="1143000"/>
          </a:xfrm>
        </p:spPr>
        <p:txBody>
          <a:bodyPr>
            <a:noAutofit/>
          </a:bodyPr>
          <a:lstStyle/>
          <a:p>
            <a:pPr algn="ctr" fontAlgn="auto">
              <a:spcAft>
                <a:spcPts val="0"/>
              </a:spcAft>
              <a:defRPr/>
            </a:pPr>
            <a:r>
              <a:rPr lang="en-US" b="1" dirty="0" smtClean="0"/>
              <a:t>Crossing International Borders</a:t>
            </a:r>
            <a:endParaRPr lang="en-US" b="1" dirty="0"/>
          </a:p>
        </p:txBody>
      </p:sp>
      <p:sp>
        <p:nvSpPr>
          <p:cNvPr id="3" name="Content Placeholder 2"/>
          <p:cNvSpPr>
            <a:spLocks noGrp="1"/>
          </p:cNvSpPr>
          <p:nvPr>
            <p:ph sz="half" idx="1"/>
          </p:nvPr>
        </p:nvSpPr>
        <p:spPr>
          <a:xfrm>
            <a:off x="677916" y="1843088"/>
            <a:ext cx="8008883" cy="4513262"/>
          </a:xfrm>
        </p:spPr>
        <p:txBody>
          <a:bodyPr rtlCol="0">
            <a:normAutofit lnSpcReduction="10000"/>
          </a:bodyPr>
          <a:lstStyle/>
          <a:p>
            <a:pPr fontAlgn="auto">
              <a:lnSpc>
                <a:spcPct val="90000"/>
              </a:lnSpc>
              <a:spcAft>
                <a:spcPts val="0"/>
              </a:spcAft>
              <a:buFont typeface="Arial"/>
              <a:buChar char="•"/>
              <a:defRPr/>
            </a:pPr>
            <a:r>
              <a:rPr lang="en-US" dirty="0">
                <a:ea typeface="ＭＳ Ｐゴシック" charset="0"/>
                <a:cs typeface="ＭＳ Ｐゴシック" charset="0"/>
              </a:rPr>
              <a:t>Obtain export license if required</a:t>
            </a:r>
          </a:p>
          <a:p>
            <a:pPr fontAlgn="auto">
              <a:lnSpc>
                <a:spcPct val="90000"/>
              </a:lnSpc>
              <a:spcAft>
                <a:spcPts val="0"/>
              </a:spcAft>
              <a:buFont typeface="Arial"/>
              <a:buChar char="•"/>
              <a:defRPr/>
            </a:pPr>
            <a:r>
              <a:rPr lang="en-US" dirty="0">
                <a:ea typeface="ＭＳ Ｐゴシック" charset="0"/>
                <a:cs typeface="ＭＳ Ｐゴシック" charset="0"/>
              </a:rPr>
              <a:t>Obtain currency permit</a:t>
            </a:r>
          </a:p>
          <a:p>
            <a:pPr fontAlgn="auto">
              <a:lnSpc>
                <a:spcPct val="90000"/>
              </a:lnSpc>
              <a:spcAft>
                <a:spcPts val="0"/>
              </a:spcAft>
              <a:buFont typeface="Arial"/>
              <a:buChar char="•"/>
              <a:defRPr/>
            </a:pPr>
            <a:r>
              <a:rPr lang="en-US" dirty="0">
                <a:ea typeface="ＭＳ Ｐゴシック" charset="0"/>
                <a:cs typeface="ＭＳ Ｐゴシック" charset="0"/>
              </a:rPr>
              <a:t>Pack goods for export</a:t>
            </a:r>
          </a:p>
          <a:p>
            <a:pPr fontAlgn="auto">
              <a:lnSpc>
                <a:spcPct val="90000"/>
              </a:lnSpc>
              <a:spcAft>
                <a:spcPts val="0"/>
              </a:spcAft>
              <a:buFont typeface="Arial"/>
              <a:buChar char="•"/>
              <a:defRPr/>
            </a:pPr>
            <a:r>
              <a:rPr lang="en-US" dirty="0">
                <a:ea typeface="ＭＳ Ｐゴシック" charset="0"/>
                <a:cs typeface="ＭＳ Ｐゴシック" charset="0"/>
              </a:rPr>
              <a:t>Transport goods to place of departure</a:t>
            </a:r>
          </a:p>
          <a:p>
            <a:pPr fontAlgn="auto">
              <a:lnSpc>
                <a:spcPct val="90000"/>
              </a:lnSpc>
              <a:spcAft>
                <a:spcPts val="0"/>
              </a:spcAft>
              <a:buFont typeface="Arial"/>
              <a:buChar char="•"/>
              <a:defRPr/>
            </a:pPr>
            <a:r>
              <a:rPr lang="en-US" dirty="0">
                <a:ea typeface="ＭＳ Ｐゴシック" charset="0"/>
                <a:cs typeface="ＭＳ Ｐゴシック" charset="0"/>
              </a:rPr>
              <a:t>Prepare a land bill of lading</a:t>
            </a:r>
          </a:p>
          <a:p>
            <a:pPr fontAlgn="auto">
              <a:lnSpc>
                <a:spcPct val="90000"/>
              </a:lnSpc>
              <a:spcAft>
                <a:spcPts val="0"/>
              </a:spcAft>
              <a:buFont typeface="Arial"/>
              <a:buChar char="•"/>
              <a:defRPr/>
            </a:pPr>
            <a:r>
              <a:rPr lang="en-US" dirty="0">
                <a:ea typeface="ＭＳ Ｐゴシック" charset="0"/>
                <a:cs typeface="ＭＳ Ｐゴシック" charset="0"/>
              </a:rPr>
              <a:t>Complete necessary customs export papers</a:t>
            </a:r>
          </a:p>
          <a:p>
            <a:pPr fontAlgn="auto">
              <a:lnSpc>
                <a:spcPct val="90000"/>
              </a:lnSpc>
              <a:spcAft>
                <a:spcPts val="0"/>
              </a:spcAft>
              <a:buFont typeface="Arial"/>
              <a:buChar char="•"/>
              <a:defRPr/>
            </a:pPr>
            <a:r>
              <a:rPr lang="en-US" dirty="0">
                <a:ea typeface="ＭＳ Ｐゴシック" charset="0"/>
                <a:cs typeface="ＭＳ Ｐゴシック" charset="0"/>
              </a:rPr>
              <a:t>Prepare customs or consular invoices</a:t>
            </a:r>
          </a:p>
          <a:p>
            <a:pPr fontAlgn="auto">
              <a:lnSpc>
                <a:spcPct val="90000"/>
              </a:lnSpc>
              <a:spcAft>
                <a:spcPts val="0"/>
              </a:spcAft>
              <a:buFont typeface="Arial"/>
              <a:buChar char="•"/>
              <a:defRPr/>
            </a:pPr>
            <a:r>
              <a:rPr lang="en-US" dirty="0">
                <a:ea typeface="ＭＳ Ｐゴシック" charset="0"/>
                <a:cs typeface="ＭＳ Ｐゴシック" charset="0"/>
              </a:rPr>
              <a:t>Arrange for ocean freight and preparation</a:t>
            </a:r>
          </a:p>
          <a:p>
            <a:pPr fontAlgn="auto">
              <a:lnSpc>
                <a:spcPct val="90000"/>
              </a:lnSpc>
              <a:spcAft>
                <a:spcPts val="0"/>
              </a:spcAft>
              <a:buFont typeface="Arial"/>
              <a:buChar char="•"/>
              <a:defRPr/>
            </a:pPr>
            <a:r>
              <a:rPr lang="en-US" dirty="0">
                <a:ea typeface="ＭＳ Ｐゴシック" charset="0"/>
                <a:cs typeface="ＭＳ Ｐゴシック" charset="0"/>
              </a:rPr>
              <a:t>Obtain marine insurance and certificate of the policy</a:t>
            </a:r>
          </a:p>
          <a:p>
            <a:pPr fontAlgn="auto">
              <a:spcAft>
                <a:spcPts val="0"/>
              </a:spcAft>
              <a:buFont typeface="Arial"/>
              <a:buChar char="•"/>
              <a:defRPr/>
            </a:pPr>
            <a:endParaRPr lang="en-US" dirty="0"/>
          </a:p>
        </p:txBody>
      </p:sp>
      <p:sp>
        <p:nvSpPr>
          <p:cNvPr id="4" name="Footer Placeholder 3"/>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r>
              <a:rPr lang="en-US" smtClean="0"/>
              <a:t>11-</a:t>
            </a:r>
            <a:fld id="{BA1B1854-2A96-441B-8E94-8B895DE28521}"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bwMode="auto">
          <a:xfrm>
            <a:off x="1290145" y="609600"/>
            <a:ext cx="7239000" cy="1143000"/>
          </a:xfrm>
          <a:ln>
            <a:miter lim="800000"/>
            <a:headEnd/>
            <a:tailEnd/>
          </a:ln>
        </p:spPr>
        <p:txBody>
          <a:bodyPr wrap="square" numCol="1" anchorCtr="0" compatLnSpc="1">
            <a:prstTxWarp prst="textNoShape">
              <a:avLst/>
            </a:prstTxWarp>
          </a:bodyPr>
          <a:lstStyle/>
          <a:p>
            <a:pPr algn="ctr"/>
            <a:r>
              <a:rPr lang="en-US" b="1" dirty="0" smtClean="0">
                <a:latin typeface="+mn-lt"/>
                <a:ea typeface="ＭＳ Ｐゴシック" pitchFamily="34" charset="-128"/>
              </a:rPr>
              <a:t>Terms of the Sale</a:t>
            </a:r>
            <a:endParaRPr lang="en-US" b="1" dirty="0" smtClean="0">
              <a:latin typeface="+mn-lt"/>
            </a:endParaRPr>
          </a:p>
        </p:txBody>
      </p:sp>
      <p:sp>
        <p:nvSpPr>
          <p:cNvPr id="3" name="Content Placeholder 2"/>
          <p:cNvSpPr>
            <a:spLocks noGrp="1"/>
          </p:cNvSpPr>
          <p:nvPr>
            <p:ph sz="half" idx="1"/>
          </p:nvPr>
        </p:nvSpPr>
        <p:spPr>
          <a:xfrm>
            <a:off x="457199" y="1600200"/>
            <a:ext cx="8466084" cy="2133600"/>
          </a:xfrm>
        </p:spPr>
        <p:txBody>
          <a:bodyPr rtlCol="0">
            <a:noAutofit/>
          </a:bodyPr>
          <a:lstStyle/>
          <a:p>
            <a:pPr fontAlgn="auto">
              <a:lnSpc>
                <a:spcPct val="90000"/>
              </a:lnSpc>
              <a:spcAft>
                <a:spcPts val="0"/>
              </a:spcAft>
              <a:buFont typeface="Arial"/>
              <a:buChar char="•"/>
              <a:defRPr/>
            </a:pPr>
            <a:r>
              <a:rPr lang="en-US" sz="3200" b="1" dirty="0">
                <a:ea typeface="ＭＳ Ｐゴシック" charset="0"/>
                <a:cs typeface="ＭＳ Ｐゴシック" charset="0"/>
              </a:rPr>
              <a:t>Incoterms</a:t>
            </a:r>
          </a:p>
          <a:p>
            <a:pPr lvl="1" fontAlgn="auto">
              <a:lnSpc>
                <a:spcPct val="90000"/>
              </a:lnSpc>
              <a:spcAft>
                <a:spcPts val="0"/>
              </a:spcAft>
              <a:buFont typeface="Arial"/>
              <a:buChar char="–"/>
              <a:defRPr/>
            </a:pPr>
            <a:r>
              <a:rPr lang="en-US" sz="2800" b="1" dirty="0">
                <a:ea typeface="ＭＳ Ｐゴシック" charset="0"/>
              </a:rPr>
              <a:t>Ex-works</a:t>
            </a:r>
            <a:r>
              <a:rPr lang="en-US" sz="2800" dirty="0">
                <a:ea typeface="ＭＳ Ｐゴシック" charset="0"/>
              </a:rPr>
              <a:t> – seller places goods at the disposal of the buyer at the time specified in the contract; buyer takes delivery at the premises of the seller and bears all risks and expenses from that point on</a:t>
            </a:r>
            <a:r>
              <a:rPr lang="en-US" sz="2800" dirty="0" smtClean="0">
                <a:ea typeface="ＭＳ Ｐゴシック" charset="0"/>
              </a:rPr>
              <a:t>.</a:t>
            </a:r>
          </a:p>
          <a:p>
            <a:pPr lvl="1">
              <a:lnSpc>
                <a:spcPct val="90000"/>
              </a:lnSpc>
              <a:buFont typeface="Arial"/>
              <a:buChar char="–"/>
              <a:defRPr/>
            </a:pPr>
            <a:r>
              <a:rPr lang="en-US" sz="2800" b="1" dirty="0"/>
              <a:t>Delivery duty paid </a:t>
            </a:r>
            <a:r>
              <a:rPr lang="en-US" sz="2800" dirty="0"/>
              <a:t>– seller agrees to deliver the goods to the buyer at the place he or she names in the country of import with all costs, including duties, paid</a:t>
            </a:r>
          </a:p>
          <a:p>
            <a:pPr lvl="1" fontAlgn="auto">
              <a:lnSpc>
                <a:spcPct val="90000"/>
              </a:lnSpc>
              <a:spcAft>
                <a:spcPts val="0"/>
              </a:spcAft>
              <a:buFont typeface="Arial"/>
              <a:buChar char="–"/>
              <a:defRPr/>
            </a:pPr>
            <a:endParaRPr lang="en-US" sz="2800" dirty="0" smtClean="0">
              <a:ea typeface="ＭＳ Ｐゴシック" charset="0"/>
            </a:endParaRPr>
          </a:p>
          <a:p>
            <a:pPr marL="457200" lvl="1" indent="0" fontAlgn="auto">
              <a:lnSpc>
                <a:spcPct val="90000"/>
              </a:lnSpc>
              <a:spcAft>
                <a:spcPts val="0"/>
              </a:spcAft>
              <a:buNone/>
              <a:defRPr/>
            </a:pPr>
            <a:endParaRPr lang="en-US" sz="2800" dirty="0">
              <a:ea typeface="ＭＳ Ｐゴシック" charset="0"/>
            </a:endParaRPr>
          </a:p>
        </p:txBody>
      </p:sp>
      <p:sp>
        <p:nvSpPr>
          <p:cNvPr id="4" name="Footer Placeholder 3"/>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r>
              <a:rPr lang="en-US" smtClean="0"/>
              <a:t>11-</a:t>
            </a:r>
            <a:fld id="{BA1B1854-2A96-441B-8E94-8B895DE28521}" type="slidenum">
              <a:rPr lang="en-US" smtClean="0"/>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p:nvPr>
        </p:nvSpPr>
        <p:spPr bwMode="auto">
          <a:xfrm>
            <a:off x="1290145" y="499241"/>
            <a:ext cx="6876393" cy="1143000"/>
          </a:xfrm>
          <a:ln>
            <a:miter lim="800000"/>
            <a:headEnd/>
            <a:tailEnd/>
          </a:ln>
        </p:spPr>
        <p:txBody>
          <a:bodyPr wrap="square" numCol="1" anchorCtr="0" compatLnSpc="1">
            <a:prstTxWarp prst="textNoShape">
              <a:avLst/>
            </a:prstTxWarp>
          </a:bodyPr>
          <a:lstStyle/>
          <a:p>
            <a:pPr algn="ctr"/>
            <a:r>
              <a:rPr lang="en-US" b="1" dirty="0" smtClean="0"/>
              <a:t>Incoterms</a:t>
            </a:r>
          </a:p>
        </p:txBody>
      </p:sp>
      <p:sp>
        <p:nvSpPr>
          <p:cNvPr id="4" name="Content Placeholder 3"/>
          <p:cNvSpPr>
            <a:spLocks noGrp="1"/>
          </p:cNvSpPr>
          <p:nvPr>
            <p:ph sz="half" idx="1"/>
          </p:nvPr>
        </p:nvSpPr>
        <p:spPr>
          <a:xfrm>
            <a:off x="583324" y="1765737"/>
            <a:ext cx="8229600" cy="4525963"/>
          </a:xfrm>
        </p:spPr>
        <p:txBody>
          <a:bodyPr rtlCol="0">
            <a:normAutofit fontScale="85000" lnSpcReduction="20000"/>
          </a:bodyPr>
          <a:lstStyle/>
          <a:p>
            <a:pPr fontAlgn="auto">
              <a:lnSpc>
                <a:spcPct val="90000"/>
              </a:lnSpc>
              <a:spcAft>
                <a:spcPts val="0"/>
              </a:spcAft>
              <a:buFont typeface="Arial"/>
              <a:buChar char="•"/>
              <a:defRPr/>
            </a:pPr>
            <a:endParaRPr lang="en-US" sz="3000" b="1" dirty="0" smtClean="0">
              <a:ea typeface="ＭＳ Ｐゴシック" charset="0"/>
              <a:cs typeface="ＭＳ Ｐゴシック" charset="0"/>
            </a:endParaRPr>
          </a:p>
          <a:p>
            <a:pPr fontAlgn="auto">
              <a:lnSpc>
                <a:spcPct val="90000"/>
              </a:lnSpc>
              <a:spcAft>
                <a:spcPts val="0"/>
              </a:spcAft>
              <a:buFont typeface="Arial"/>
              <a:buChar char="•"/>
              <a:defRPr/>
            </a:pPr>
            <a:r>
              <a:rPr lang="en-US" sz="3000" b="1" dirty="0" smtClean="0">
                <a:ea typeface="ＭＳ Ｐゴシック" charset="0"/>
                <a:cs typeface="ＭＳ Ｐゴシック" charset="0"/>
              </a:rPr>
              <a:t>FCA (free carrier) </a:t>
            </a:r>
            <a:r>
              <a:rPr lang="en-US" sz="3000" dirty="0" smtClean="0">
                <a:ea typeface="ＭＳ Ｐゴシック" charset="0"/>
                <a:cs typeface="ＭＳ Ｐゴシック" charset="0"/>
              </a:rPr>
              <a:t>sale occurs when goods are delivered to the carrier</a:t>
            </a:r>
            <a:endParaRPr lang="en-US" sz="3000" b="1" dirty="0" smtClean="0">
              <a:ea typeface="ＭＳ Ｐゴシック" charset="0"/>
              <a:cs typeface="ＭＳ Ｐゴシック" charset="0"/>
            </a:endParaRPr>
          </a:p>
          <a:p>
            <a:pPr fontAlgn="auto">
              <a:lnSpc>
                <a:spcPct val="90000"/>
              </a:lnSpc>
              <a:spcAft>
                <a:spcPts val="0"/>
              </a:spcAft>
              <a:buFont typeface="Arial"/>
              <a:buChar char="•"/>
              <a:defRPr/>
            </a:pPr>
            <a:r>
              <a:rPr lang="en-US" sz="3000" b="1" dirty="0" smtClean="0">
                <a:ea typeface="ＭＳ Ｐゴシック" charset="0"/>
                <a:cs typeface="ＭＳ Ｐゴシック" charset="0"/>
              </a:rPr>
              <a:t>FAS</a:t>
            </a:r>
            <a:r>
              <a:rPr lang="en-US" sz="3000" dirty="0" smtClean="0">
                <a:ea typeface="ＭＳ Ｐゴシック" charset="0"/>
                <a:cs typeface="ＭＳ Ｐゴシック" charset="0"/>
              </a:rPr>
              <a:t> </a:t>
            </a:r>
            <a:r>
              <a:rPr lang="en-US" sz="3000" b="1" dirty="0">
                <a:ea typeface="ＭＳ Ｐゴシック" charset="0"/>
                <a:cs typeface="ＭＳ Ｐゴシック" charset="0"/>
              </a:rPr>
              <a:t>(free alongside ship) </a:t>
            </a:r>
            <a:r>
              <a:rPr lang="en-US" sz="3000" dirty="0">
                <a:ea typeface="ＭＳ Ｐゴシック" charset="0"/>
                <a:cs typeface="ＭＳ Ｐゴシック" charset="0"/>
              </a:rPr>
              <a:t>named port of destination – seller places goods alongside the vessel or other mode of transport and pays all charges up to that point</a:t>
            </a:r>
          </a:p>
          <a:p>
            <a:pPr fontAlgn="auto">
              <a:lnSpc>
                <a:spcPct val="90000"/>
              </a:lnSpc>
              <a:spcAft>
                <a:spcPts val="0"/>
              </a:spcAft>
              <a:buFont typeface="Arial"/>
              <a:buChar char="•"/>
              <a:defRPr/>
            </a:pPr>
            <a:r>
              <a:rPr lang="en-US" sz="3000" b="1" dirty="0">
                <a:ea typeface="ＭＳ Ｐゴシック" charset="0"/>
                <a:cs typeface="ＭＳ Ｐゴシック" charset="0"/>
              </a:rPr>
              <a:t>FOB (free on board) </a:t>
            </a:r>
            <a:r>
              <a:rPr lang="en-US" sz="3000" dirty="0">
                <a:ea typeface="ＭＳ Ｐゴシック" charset="0"/>
                <a:cs typeface="ＭＳ Ｐゴシック" charset="0"/>
              </a:rPr>
              <a:t>– </a:t>
            </a:r>
            <a:r>
              <a:rPr lang="en-US" sz="3000" dirty="0" smtClean="0">
                <a:ea typeface="ＭＳ Ｐゴシック" charset="0"/>
                <a:cs typeface="ＭＳ Ｐゴシック" charset="0"/>
              </a:rPr>
              <a:t>seller</a:t>
            </a:r>
            <a:r>
              <a:rPr lang="en-US" sz="3000" dirty="0" smtClean="0">
                <a:cs typeface="ＭＳ Ｐゴシック" charset="0"/>
              </a:rPr>
              <a:t>’</a:t>
            </a:r>
            <a:r>
              <a:rPr lang="en-US" sz="3000" dirty="0" smtClean="0">
                <a:ea typeface="ＭＳ Ｐゴシック" charset="0"/>
                <a:cs typeface="ＭＳ Ｐゴシック" charset="0"/>
              </a:rPr>
              <a:t>s </a:t>
            </a:r>
            <a:r>
              <a:rPr lang="en-US" sz="3000" dirty="0">
                <a:ea typeface="ＭＳ Ｐゴシック" charset="0"/>
                <a:cs typeface="ＭＳ Ｐゴシック" charset="0"/>
              </a:rPr>
              <a:t>responsibility does not end until goods have actually been placed aboard ship</a:t>
            </a:r>
          </a:p>
          <a:p>
            <a:pPr fontAlgn="auto">
              <a:lnSpc>
                <a:spcPct val="90000"/>
              </a:lnSpc>
              <a:spcAft>
                <a:spcPts val="0"/>
              </a:spcAft>
              <a:buFont typeface="Arial"/>
              <a:buChar char="•"/>
              <a:defRPr/>
            </a:pPr>
            <a:r>
              <a:rPr lang="en-US" sz="3000" b="1" dirty="0">
                <a:ea typeface="ＭＳ Ｐゴシック" charset="0"/>
                <a:cs typeface="ＭＳ Ｐゴシック" charset="0"/>
              </a:rPr>
              <a:t>CIF (cost, insurance, freight) </a:t>
            </a:r>
            <a:r>
              <a:rPr lang="en-US" sz="3000" dirty="0">
                <a:ea typeface="ＭＳ Ｐゴシック" charset="0"/>
                <a:cs typeface="ＭＳ Ｐゴシック" charset="0"/>
              </a:rPr>
              <a:t>named port of destination – risk of loss or damage of goods is transferred to buyer once goods have passed the ship</a:t>
            </a:r>
            <a:r>
              <a:rPr lang="ja-JP" altLang="en-US" sz="3000" dirty="0">
                <a:cs typeface="ＭＳ Ｐゴシック" charset="0"/>
              </a:rPr>
              <a:t>’</a:t>
            </a:r>
            <a:r>
              <a:rPr lang="en-US" sz="3000" dirty="0">
                <a:ea typeface="ＭＳ Ｐゴシック" charset="0"/>
                <a:cs typeface="ＭＳ Ｐゴシック" charset="0"/>
              </a:rPr>
              <a:t>s rail</a:t>
            </a:r>
          </a:p>
          <a:p>
            <a:pPr fontAlgn="auto">
              <a:lnSpc>
                <a:spcPct val="90000"/>
              </a:lnSpc>
              <a:spcAft>
                <a:spcPts val="0"/>
              </a:spcAft>
              <a:buFont typeface="Arial"/>
              <a:buChar char="•"/>
              <a:defRPr/>
            </a:pPr>
            <a:r>
              <a:rPr lang="en-US" sz="3000" b="1" dirty="0">
                <a:ea typeface="ＭＳ Ｐゴシック" charset="0"/>
                <a:cs typeface="ＭＳ Ｐゴシック" charset="0"/>
              </a:rPr>
              <a:t>CFR (cost and freight) </a:t>
            </a:r>
            <a:r>
              <a:rPr lang="en-US" sz="3000" dirty="0">
                <a:ea typeface="ＭＳ Ｐゴシック" charset="0"/>
                <a:cs typeface="ＭＳ Ｐゴシック" charset="0"/>
              </a:rPr>
              <a:t>– seller is not responsible at any point outside of factory</a:t>
            </a:r>
          </a:p>
          <a:p>
            <a:pPr fontAlgn="auto">
              <a:spcAft>
                <a:spcPts val="0"/>
              </a:spcAft>
              <a:buFont typeface="Arial"/>
              <a:buChar char="•"/>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bwMode="auto">
          <a:xfrm>
            <a:off x="1305911" y="588579"/>
            <a:ext cx="7239000" cy="1143000"/>
          </a:xfrm>
          <a:ln>
            <a:miter lim="800000"/>
            <a:headEnd/>
            <a:tailEnd/>
          </a:ln>
        </p:spPr>
        <p:txBody>
          <a:bodyPr wrap="square" numCol="1" anchorCtr="0" compatLnSpc="1">
            <a:prstTxWarp prst="textNoShape">
              <a:avLst/>
            </a:prstTxWarp>
          </a:bodyPr>
          <a:lstStyle/>
          <a:p>
            <a:pPr algn="ctr"/>
            <a:r>
              <a:rPr lang="en-US" b="1" dirty="0" smtClean="0">
                <a:ea typeface="ＭＳ Ｐゴシック" pitchFamily="34" charset="-128"/>
              </a:rPr>
              <a:t>Inflationary Environment</a:t>
            </a:r>
            <a:endParaRPr lang="en-US" b="1" dirty="0" smtClean="0"/>
          </a:p>
        </p:txBody>
      </p:sp>
      <p:sp>
        <p:nvSpPr>
          <p:cNvPr id="46082" name="Content Placeholder 2"/>
          <p:cNvSpPr>
            <a:spLocks noGrp="1"/>
          </p:cNvSpPr>
          <p:nvPr>
            <p:ph sz="half" idx="1"/>
          </p:nvPr>
        </p:nvSpPr>
        <p:spPr>
          <a:xfrm>
            <a:off x="650875" y="1606550"/>
            <a:ext cx="8140428" cy="4529138"/>
          </a:xfrm>
        </p:spPr>
        <p:txBody>
          <a:bodyPr>
            <a:normAutofit/>
          </a:bodyPr>
          <a:lstStyle/>
          <a:p>
            <a:r>
              <a:rPr lang="en-US" sz="3200" dirty="0" smtClean="0">
                <a:ea typeface="ＭＳ Ｐゴシック" pitchFamily="34" charset="-128"/>
              </a:rPr>
              <a:t>Defined as a persistent upward change in price levels</a:t>
            </a:r>
          </a:p>
          <a:p>
            <a:pPr lvl="1"/>
            <a:r>
              <a:rPr lang="en-US" sz="2800" dirty="0" smtClean="0">
                <a:ea typeface="ＭＳ Ｐゴシック" pitchFamily="34" charset="-128"/>
              </a:rPr>
              <a:t>Can be caused by an increase in the money supply</a:t>
            </a:r>
          </a:p>
          <a:p>
            <a:pPr lvl="1"/>
            <a:r>
              <a:rPr lang="en-US" sz="2800" dirty="0" smtClean="0">
                <a:ea typeface="ＭＳ Ｐゴシック" pitchFamily="34" charset="-128"/>
              </a:rPr>
              <a:t>Can be caused by currency devaluation</a:t>
            </a:r>
          </a:p>
          <a:p>
            <a:r>
              <a:rPr lang="en-US" sz="3200" dirty="0" smtClean="0">
                <a:ea typeface="ＭＳ Ｐゴシック" pitchFamily="34" charset="-128"/>
              </a:rPr>
              <a:t>Essential requirement for pricing is the maintenance of operating margins</a:t>
            </a:r>
          </a:p>
          <a:p>
            <a:endParaRPr lang="en-US" dirty="0" smtClean="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bwMode="auto">
          <a:xfrm>
            <a:off x="141889" y="467710"/>
            <a:ext cx="8781393" cy="1143000"/>
          </a:xfrm>
          <a:ln>
            <a:miter lim="800000"/>
            <a:headEnd/>
            <a:tailEnd/>
          </a:ln>
        </p:spPr>
        <p:txBody>
          <a:bodyPr wrap="square" numCol="1" anchorCtr="0" compatLnSpc="1">
            <a:prstTxWarp prst="textNoShape">
              <a:avLst/>
            </a:prstTxWarp>
            <a:normAutofit/>
          </a:bodyPr>
          <a:lstStyle/>
          <a:p>
            <a:pPr algn="ctr"/>
            <a:r>
              <a:rPr lang="en-US" sz="4000" b="1" dirty="0" smtClean="0"/>
              <a:t>Learning Objectives</a:t>
            </a:r>
          </a:p>
        </p:txBody>
      </p:sp>
      <p:sp>
        <p:nvSpPr>
          <p:cNvPr id="3" name="Content Placeholder 2"/>
          <p:cNvSpPr>
            <a:spLocks noGrp="1"/>
          </p:cNvSpPr>
          <p:nvPr>
            <p:ph sz="half" idx="1"/>
          </p:nvPr>
        </p:nvSpPr>
        <p:spPr>
          <a:xfrm>
            <a:off x="472964" y="1610710"/>
            <a:ext cx="8213835" cy="5628290"/>
          </a:xfrm>
        </p:spPr>
        <p:txBody>
          <a:bodyPr rtlCol="0">
            <a:noAutofit/>
          </a:bodyPr>
          <a:lstStyle/>
          <a:p>
            <a:pPr fontAlgn="auto">
              <a:lnSpc>
                <a:spcPct val="90000"/>
              </a:lnSpc>
              <a:spcAft>
                <a:spcPts val="0"/>
              </a:spcAft>
              <a:buFont typeface="Arial"/>
              <a:buChar char="•"/>
              <a:defRPr/>
            </a:pPr>
            <a:r>
              <a:rPr lang="en-US" sz="2000" dirty="0" smtClean="0">
                <a:ea typeface="ＭＳ Ｐゴシック" charset="0"/>
                <a:cs typeface="ＭＳ Ｐゴシック" charset="0"/>
              </a:rPr>
              <a:t>Review basic pricing concepts that underlie a successful global marketing pricing strategy.</a:t>
            </a:r>
            <a:endParaRPr lang="en-US" sz="2000" dirty="0">
              <a:ea typeface="ＭＳ Ｐゴシック" charset="0"/>
              <a:cs typeface="ＭＳ Ｐゴシック" charset="0"/>
            </a:endParaRPr>
          </a:p>
          <a:p>
            <a:pPr>
              <a:lnSpc>
                <a:spcPct val="90000"/>
              </a:lnSpc>
              <a:buFont typeface="Arial"/>
              <a:buChar char="•"/>
              <a:defRPr/>
            </a:pPr>
            <a:r>
              <a:rPr lang="en-US" sz="2000" dirty="0" smtClean="0">
                <a:ea typeface="ＭＳ Ｐゴシック" charset="0"/>
                <a:cs typeface="ＭＳ Ｐゴシック" charset="0"/>
              </a:rPr>
              <a:t>Identify the different pricing strategies and objectives that influence decisions about pricing products in global markets.</a:t>
            </a:r>
          </a:p>
          <a:p>
            <a:pPr fontAlgn="auto">
              <a:lnSpc>
                <a:spcPct val="90000"/>
              </a:lnSpc>
              <a:spcAft>
                <a:spcPts val="0"/>
              </a:spcAft>
              <a:buFont typeface="Arial"/>
              <a:buChar char="•"/>
              <a:defRPr/>
            </a:pPr>
            <a:r>
              <a:rPr lang="en-US" sz="2000" dirty="0" smtClean="0">
                <a:ea typeface="ＭＳ Ｐゴシック" charset="0"/>
                <a:cs typeface="ＭＳ Ｐゴシック" charset="0"/>
              </a:rPr>
              <a:t>Summarize the various Incoterms that affect the final price of a product.</a:t>
            </a:r>
            <a:endParaRPr lang="en-US" sz="2000" dirty="0">
              <a:ea typeface="ＭＳ Ｐゴシック" charset="0"/>
              <a:cs typeface="ＭＳ Ｐゴシック" charset="0"/>
            </a:endParaRPr>
          </a:p>
          <a:p>
            <a:pPr fontAlgn="auto">
              <a:lnSpc>
                <a:spcPct val="90000"/>
              </a:lnSpc>
              <a:spcAft>
                <a:spcPts val="0"/>
              </a:spcAft>
              <a:buFont typeface="Arial"/>
              <a:buChar char="•"/>
              <a:defRPr/>
            </a:pPr>
            <a:r>
              <a:rPr lang="en-US" sz="2000" dirty="0" smtClean="0">
                <a:ea typeface="ＭＳ Ｐゴシック" charset="0"/>
                <a:cs typeface="ＭＳ Ｐゴシック" charset="0"/>
              </a:rPr>
              <a:t>List some of the environmental influencers that impact prices.</a:t>
            </a:r>
            <a:endParaRPr lang="en-US" sz="2000" dirty="0">
              <a:ea typeface="ＭＳ Ｐゴシック" charset="0"/>
              <a:cs typeface="ＭＳ Ｐゴシック" charset="0"/>
            </a:endParaRPr>
          </a:p>
          <a:p>
            <a:pPr>
              <a:lnSpc>
                <a:spcPct val="90000"/>
              </a:lnSpc>
              <a:buFont typeface="Arial"/>
              <a:buChar char="•"/>
              <a:defRPr/>
            </a:pPr>
            <a:r>
              <a:rPr lang="en-US" sz="2000" dirty="0" smtClean="0"/>
              <a:t>Apply ethnocentric/polycentric/geocentric framework to </a:t>
            </a:r>
            <a:r>
              <a:rPr lang="en-US" sz="2000" dirty="0" smtClean="0">
                <a:ea typeface="ＭＳ Ｐゴシック" charset="0"/>
                <a:cs typeface="ＭＳ Ｐゴシック" charset="0"/>
              </a:rPr>
              <a:t>decisions regarding price.</a:t>
            </a:r>
            <a:endParaRPr lang="en-US" sz="2000" dirty="0">
              <a:ea typeface="ＭＳ Ｐゴシック" charset="0"/>
              <a:cs typeface="ＭＳ Ｐゴシック" charset="0"/>
            </a:endParaRPr>
          </a:p>
          <a:p>
            <a:pPr fontAlgn="auto">
              <a:lnSpc>
                <a:spcPct val="90000"/>
              </a:lnSpc>
              <a:spcAft>
                <a:spcPts val="0"/>
              </a:spcAft>
              <a:buFont typeface="Arial"/>
              <a:buChar char="•"/>
              <a:defRPr/>
            </a:pPr>
            <a:r>
              <a:rPr lang="en-US" sz="2000" dirty="0" smtClean="0">
                <a:ea typeface="ＭＳ Ｐゴシック" charset="0"/>
                <a:cs typeface="ＭＳ Ｐゴシック" charset="0"/>
              </a:rPr>
              <a:t>Explain some of the tactics global companies can use to combat the problems with gray </a:t>
            </a:r>
            <a:r>
              <a:rPr lang="en-US" sz="2000" dirty="0">
                <a:ea typeface="ＭＳ Ｐゴシック" charset="0"/>
                <a:cs typeface="ＭＳ Ｐゴシック" charset="0"/>
              </a:rPr>
              <a:t>market </a:t>
            </a:r>
            <a:r>
              <a:rPr lang="en-US" sz="2000" dirty="0" smtClean="0">
                <a:ea typeface="ＭＳ Ｐゴシック" charset="0"/>
                <a:cs typeface="ＭＳ Ｐゴシック" charset="0"/>
              </a:rPr>
              <a:t>goods.</a:t>
            </a:r>
            <a:endParaRPr lang="en-US" sz="2000" dirty="0">
              <a:ea typeface="ＭＳ Ｐゴシック" charset="0"/>
              <a:cs typeface="ＭＳ Ｐゴシック" charset="0"/>
            </a:endParaRPr>
          </a:p>
          <a:p>
            <a:pPr fontAlgn="auto">
              <a:lnSpc>
                <a:spcPct val="90000"/>
              </a:lnSpc>
              <a:spcAft>
                <a:spcPts val="0"/>
              </a:spcAft>
              <a:buFont typeface="Arial"/>
              <a:buChar char="•"/>
              <a:defRPr/>
            </a:pPr>
            <a:r>
              <a:rPr lang="en-US" sz="2000" dirty="0" smtClean="0">
                <a:ea typeface="ＭＳ Ｐゴシック" charset="0"/>
                <a:cs typeface="ＭＳ Ｐゴシック" charset="0"/>
              </a:rPr>
              <a:t>Assess the impact of dumping on prices in global markets.</a:t>
            </a:r>
            <a:endParaRPr lang="en-US" sz="2000" dirty="0">
              <a:ea typeface="ＭＳ Ｐゴシック" charset="0"/>
              <a:cs typeface="ＭＳ Ｐゴシック" charset="0"/>
            </a:endParaRPr>
          </a:p>
          <a:p>
            <a:pPr fontAlgn="auto">
              <a:lnSpc>
                <a:spcPct val="90000"/>
              </a:lnSpc>
              <a:spcAft>
                <a:spcPts val="0"/>
              </a:spcAft>
              <a:buFont typeface="Arial"/>
              <a:buChar char="•"/>
              <a:defRPr/>
            </a:pPr>
            <a:r>
              <a:rPr lang="en-US" sz="2000" dirty="0" smtClean="0">
                <a:ea typeface="ＭＳ Ｐゴシック" charset="0"/>
                <a:cs typeface="ＭＳ Ｐゴシック" charset="0"/>
              </a:rPr>
              <a:t>Compare and contrast the different types of price fixing.</a:t>
            </a:r>
            <a:endParaRPr lang="en-US" sz="2000" dirty="0">
              <a:ea typeface="ＭＳ Ｐゴシック" charset="0"/>
              <a:cs typeface="ＭＳ Ｐゴシック" charset="0"/>
            </a:endParaRPr>
          </a:p>
          <a:p>
            <a:pPr fontAlgn="auto">
              <a:lnSpc>
                <a:spcPct val="90000"/>
              </a:lnSpc>
              <a:spcAft>
                <a:spcPts val="0"/>
              </a:spcAft>
              <a:buFont typeface="Arial"/>
              <a:buChar char="•"/>
              <a:defRPr/>
            </a:pPr>
            <a:r>
              <a:rPr lang="en-US" sz="2000" dirty="0" smtClean="0">
                <a:ea typeface="ＭＳ Ｐゴシック" charset="0"/>
                <a:cs typeface="ＭＳ Ｐゴシック" charset="0"/>
              </a:rPr>
              <a:t> Explain the concept of transfer pricing.</a:t>
            </a:r>
            <a:endParaRPr lang="en-US" sz="2000" dirty="0">
              <a:ea typeface="ＭＳ Ｐゴシック" charset="0"/>
              <a:cs typeface="ＭＳ Ｐゴシック" charset="0"/>
            </a:endParaRPr>
          </a:p>
          <a:p>
            <a:pPr fontAlgn="auto">
              <a:lnSpc>
                <a:spcPct val="90000"/>
              </a:lnSpc>
              <a:spcAft>
                <a:spcPts val="0"/>
              </a:spcAft>
              <a:buFont typeface="Arial"/>
              <a:buChar char="•"/>
              <a:defRPr/>
            </a:pPr>
            <a:r>
              <a:rPr lang="en-US" sz="2000" dirty="0" smtClean="0">
                <a:ea typeface="ＭＳ Ｐゴシック" charset="0"/>
                <a:cs typeface="ＭＳ Ｐゴシック" charset="0"/>
              </a:rPr>
              <a:t>Define </a:t>
            </a:r>
            <a:r>
              <a:rPr lang="en-US" sz="2000" i="1" dirty="0" smtClean="0">
                <a:ea typeface="ＭＳ Ｐゴシック" charset="0"/>
                <a:cs typeface="ＭＳ Ｐゴシック" charset="0"/>
              </a:rPr>
              <a:t>countertrade</a:t>
            </a:r>
            <a:r>
              <a:rPr lang="en-US" sz="2000" dirty="0">
                <a:ea typeface="ＭＳ Ｐゴシック" charset="0"/>
                <a:cs typeface="ＭＳ Ｐゴシック" charset="0"/>
              </a:rPr>
              <a:t> </a:t>
            </a:r>
            <a:r>
              <a:rPr lang="en-US" sz="2000" dirty="0" smtClean="0">
                <a:ea typeface="ＭＳ Ｐゴシック" charset="0"/>
                <a:cs typeface="ＭＳ Ｐゴシック" charset="0"/>
              </a:rPr>
              <a:t>and explain the various forms it can take.</a:t>
            </a:r>
            <a:endParaRPr lang="en-US" sz="2000" dirty="0">
              <a:ea typeface="ＭＳ Ｐゴシック" charset="0"/>
              <a:cs typeface="ＭＳ Ｐゴシック" charset="0"/>
            </a:endParaRPr>
          </a:p>
          <a:p>
            <a:pPr fontAlgn="auto">
              <a:spcAft>
                <a:spcPts val="0"/>
              </a:spcAft>
              <a:buFont typeface="Arial"/>
              <a:buChar char="•"/>
              <a:defRPr/>
            </a:pPr>
            <a:endParaRPr lang="en-US" sz="2600" dirty="0"/>
          </a:p>
        </p:txBody>
      </p:sp>
      <p:sp>
        <p:nvSpPr>
          <p:cNvPr id="4" name="Footer Placeholder 3"/>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r>
              <a:rPr lang="en-US" smtClean="0"/>
              <a:t>11-</a:t>
            </a:r>
            <a:fld id="{BA1B1854-2A96-441B-8E94-8B895DE28521}"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pPr algn="ctr"/>
            <a:r>
              <a:rPr lang="en-US" b="1" dirty="0" smtClean="0">
                <a:ea typeface="ＭＳ Ｐゴシック" pitchFamily="34" charset="-128"/>
              </a:rPr>
              <a:t>Low Inflation Environment</a:t>
            </a:r>
            <a:endParaRPr lang="en-US" b="1" dirty="0"/>
          </a:p>
        </p:txBody>
      </p:sp>
      <p:sp>
        <p:nvSpPr>
          <p:cNvPr id="6" name="Content Placeholder 5"/>
          <p:cNvSpPr>
            <a:spLocks noGrp="1"/>
          </p:cNvSpPr>
          <p:nvPr>
            <p:ph idx="1"/>
          </p:nvPr>
        </p:nvSpPr>
        <p:spPr/>
        <p:txBody>
          <a:bodyPr>
            <a:normAutofit fontScale="92500" lnSpcReduction="10000"/>
          </a:bodyPr>
          <a:lstStyle/>
          <a:p>
            <a:r>
              <a:rPr lang="en-US" dirty="0" smtClean="0"/>
              <a:t>Should make it possible to raise prices but consider the global competitive environment</a:t>
            </a:r>
          </a:p>
          <a:p>
            <a:r>
              <a:rPr lang="en-US" dirty="0" smtClean="0"/>
              <a:t>U.S. inflation rate in the 1990s was low and strong demand had factories at capacity</a:t>
            </a:r>
          </a:p>
          <a:p>
            <a:r>
              <a:rPr lang="en-US" dirty="0" smtClean="0"/>
              <a:t>However, mid-1990s Europe had high unemployment, Asia was in recession</a:t>
            </a:r>
          </a:p>
          <a:p>
            <a:r>
              <a:rPr lang="en-US" dirty="0" smtClean="0"/>
              <a:t>By the end of the decade, globalization, the Internet, low-cost products from China, and cost-conscious consumers became other constraining factors</a:t>
            </a:r>
          </a:p>
          <a:p>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0079" y="620110"/>
            <a:ext cx="7239000" cy="1143000"/>
          </a:xfrm>
        </p:spPr>
        <p:txBody>
          <a:bodyPr>
            <a:noAutofit/>
          </a:bodyPr>
          <a:lstStyle/>
          <a:p>
            <a:pPr algn="ctr" fontAlgn="auto">
              <a:spcAft>
                <a:spcPts val="0"/>
              </a:spcAft>
              <a:defRPr/>
            </a:pPr>
            <a:r>
              <a:rPr lang="en-US" b="1" dirty="0">
                <a:ea typeface="ＭＳ Ｐゴシック" charset="0"/>
                <a:cs typeface="ＭＳ Ｐゴシック" charset="0"/>
              </a:rPr>
              <a:t>Government Controls, Subsidies, and Regulations</a:t>
            </a:r>
            <a:endParaRPr lang="en-US" b="1" dirty="0"/>
          </a:p>
        </p:txBody>
      </p:sp>
      <p:sp>
        <p:nvSpPr>
          <p:cNvPr id="3" name="Content Placeholder 2"/>
          <p:cNvSpPr>
            <a:spLocks noGrp="1"/>
          </p:cNvSpPr>
          <p:nvPr>
            <p:ph sz="half" idx="1"/>
          </p:nvPr>
        </p:nvSpPr>
        <p:spPr>
          <a:xfrm>
            <a:off x="740979" y="1847193"/>
            <a:ext cx="4038600" cy="4525963"/>
          </a:xfrm>
        </p:spPr>
        <p:txBody>
          <a:bodyPr rtlCol="0">
            <a:normAutofit fontScale="92500" lnSpcReduction="10000"/>
          </a:bodyPr>
          <a:lstStyle/>
          <a:p>
            <a:pPr fontAlgn="auto">
              <a:lnSpc>
                <a:spcPct val="90000"/>
              </a:lnSpc>
              <a:spcAft>
                <a:spcPts val="0"/>
              </a:spcAft>
              <a:buFont typeface="Arial"/>
              <a:buChar char="•"/>
              <a:defRPr/>
            </a:pPr>
            <a:r>
              <a:rPr lang="en-US" sz="3200" dirty="0">
                <a:ea typeface="ＭＳ Ｐゴシック" charset="0"/>
                <a:cs typeface="ＭＳ Ｐゴシック" charset="0"/>
              </a:rPr>
              <a:t>The types of policies and regulations that affect pricing decisions are:</a:t>
            </a:r>
          </a:p>
          <a:p>
            <a:pPr lvl="1" fontAlgn="auto">
              <a:lnSpc>
                <a:spcPct val="90000"/>
              </a:lnSpc>
              <a:spcAft>
                <a:spcPts val="0"/>
              </a:spcAft>
              <a:buFont typeface="Arial"/>
              <a:buChar char="–"/>
              <a:defRPr/>
            </a:pPr>
            <a:r>
              <a:rPr lang="en-US" sz="2800" dirty="0">
                <a:ea typeface="ＭＳ Ｐゴシック" charset="0"/>
              </a:rPr>
              <a:t>Dumping legislation</a:t>
            </a:r>
          </a:p>
          <a:p>
            <a:pPr lvl="1" fontAlgn="auto">
              <a:lnSpc>
                <a:spcPct val="90000"/>
              </a:lnSpc>
              <a:spcAft>
                <a:spcPts val="0"/>
              </a:spcAft>
              <a:buFont typeface="Arial"/>
              <a:buChar char="–"/>
              <a:defRPr/>
            </a:pPr>
            <a:r>
              <a:rPr lang="en-US" sz="2800" dirty="0">
                <a:ea typeface="ＭＳ Ｐゴシック" charset="0"/>
              </a:rPr>
              <a:t>Resale price maintenance legislation</a:t>
            </a:r>
          </a:p>
          <a:p>
            <a:pPr lvl="1" fontAlgn="auto">
              <a:lnSpc>
                <a:spcPct val="90000"/>
              </a:lnSpc>
              <a:spcAft>
                <a:spcPts val="0"/>
              </a:spcAft>
              <a:buFont typeface="Arial"/>
              <a:buChar char="–"/>
              <a:defRPr/>
            </a:pPr>
            <a:r>
              <a:rPr lang="en-US" sz="2800" dirty="0">
                <a:ea typeface="ＭＳ Ｐゴシック" charset="0"/>
              </a:rPr>
              <a:t>Price ceilings</a:t>
            </a:r>
          </a:p>
          <a:p>
            <a:pPr lvl="1" fontAlgn="auto">
              <a:lnSpc>
                <a:spcPct val="90000"/>
              </a:lnSpc>
              <a:spcAft>
                <a:spcPts val="0"/>
              </a:spcAft>
              <a:buFont typeface="Arial"/>
              <a:buChar char="–"/>
              <a:defRPr/>
            </a:pPr>
            <a:r>
              <a:rPr lang="en-US" sz="2800" dirty="0">
                <a:ea typeface="ＭＳ Ｐゴシック" charset="0"/>
              </a:rPr>
              <a:t>General reviews of price levels</a:t>
            </a:r>
          </a:p>
          <a:p>
            <a:pPr marL="0" indent="0" fontAlgn="auto">
              <a:spcAft>
                <a:spcPts val="0"/>
              </a:spcAft>
              <a:buFont typeface="Arial"/>
              <a:buNone/>
              <a:defRPr/>
            </a:pPr>
            <a:endParaRPr lang="en-US" dirty="0"/>
          </a:p>
        </p:txBody>
      </p:sp>
      <p:sp>
        <p:nvSpPr>
          <p:cNvPr id="4" name="Content Placeholder 3"/>
          <p:cNvSpPr>
            <a:spLocks noGrp="1"/>
          </p:cNvSpPr>
          <p:nvPr>
            <p:ph sz="half" idx="2"/>
          </p:nvPr>
        </p:nvSpPr>
        <p:spPr>
          <a:xfrm>
            <a:off x="4648200" y="1847193"/>
            <a:ext cx="4038600" cy="4525963"/>
          </a:xfrm>
        </p:spPr>
        <p:txBody>
          <a:bodyPr rtlCol="0">
            <a:normAutofit fontScale="92500" lnSpcReduction="10000"/>
          </a:bodyPr>
          <a:lstStyle/>
          <a:p>
            <a:pPr fontAlgn="auto">
              <a:lnSpc>
                <a:spcPct val="90000"/>
              </a:lnSpc>
              <a:spcAft>
                <a:spcPts val="0"/>
              </a:spcAft>
              <a:buFont typeface="Arial"/>
              <a:buChar char="•"/>
              <a:defRPr/>
            </a:pPr>
            <a:r>
              <a:rPr lang="en-US" sz="3200" dirty="0">
                <a:ea typeface="ＭＳ Ｐゴシック" charset="0"/>
                <a:cs typeface="ＭＳ Ｐゴシック" charset="0"/>
              </a:rPr>
              <a:t>Foreign governments may:</a:t>
            </a:r>
          </a:p>
          <a:p>
            <a:pPr lvl="1" fontAlgn="auto">
              <a:lnSpc>
                <a:spcPct val="90000"/>
              </a:lnSpc>
              <a:spcAft>
                <a:spcPts val="0"/>
              </a:spcAft>
              <a:buFont typeface="Arial"/>
              <a:buChar char="–"/>
              <a:defRPr/>
            </a:pPr>
            <a:r>
              <a:rPr lang="en-US" sz="2800" dirty="0">
                <a:ea typeface="ＭＳ Ｐゴシック" charset="0"/>
              </a:rPr>
              <a:t>require funds to be noninterest-bearing accounts for a long time</a:t>
            </a:r>
          </a:p>
          <a:p>
            <a:pPr lvl="1" fontAlgn="auto">
              <a:lnSpc>
                <a:spcPct val="90000"/>
              </a:lnSpc>
              <a:spcAft>
                <a:spcPts val="0"/>
              </a:spcAft>
              <a:buFont typeface="Arial"/>
              <a:buChar char="–"/>
              <a:defRPr/>
            </a:pPr>
            <a:r>
              <a:rPr lang="en-US" sz="2800" dirty="0">
                <a:ea typeface="ＭＳ Ｐゴシック" charset="0"/>
              </a:rPr>
              <a:t>restrict profits taken out of the country and limit funds paid for imported material</a:t>
            </a:r>
          </a:p>
          <a:p>
            <a:pPr lvl="1" fontAlgn="auto">
              <a:lnSpc>
                <a:spcPct val="90000"/>
              </a:lnSpc>
              <a:spcAft>
                <a:spcPts val="0"/>
              </a:spcAft>
              <a:buFont typeface="Arial"/>
              <a:buChar char="–"/>
              <a:defRPr/>
            </a:pPr>
            <a:r>
              <a:rPr lang="en-US" sz="2800" dirty="0">
                <a:ea typeface="ＭＳ Ｐゴシック" charset="0"/>
              </a:rPr>
              <a:t>Restrict price competition</a:t>
            </a:r>
          </a:p>
          <a:p>
            <a:pPr marL="0" indent="0" fontAlgn="auto">
              <a:spcAft>
                <a:spcPts val="0"/>
              </a:spcAft>
              <a:buFont typeface="Arial"/>
              <a:buNone/>
              <a:defRPr/>
            </a:pPr>
            <a:endParaRPr lang="en-US" dirty="0"/>
          </a:p>
        </p:txBody>
      </p:sp>
      <p:sp>
        <p:nvSpPr>
          <p:cNvPr id="6" name="Footer Placeholder 5"/>
          <p:cNvSpPr>
            <a:spLocks noGrp="1"/>
          </p:cNvSpPr>
          <p:nvPr>
            <p:ph type="ftr" sz="quarter" idx="11"/>
          </p:nvPr>
        </p:nvSpPr>
        <p:spPr/>
        <p:txBody>
          <a:bodyPr/>
          <a:lstStyle/>
          <a:p>
            <a:r>
              <a:rPr lang="en-US" dirty="0" smtClean="0"/>
              <a:t>Copyright © 2017 Pearson Education, Ltd.</a:t>
            </a:r>
            <a:endParaRPr lang="en-US" dirty="0"/>
          </a:p>
        </p:txBody>
      </p:sp>
      <p:sp>
        <p:nvSpPr>
          <p:cNvPr id="7" name="Slide Number Placeholder 6"/>
          <p:cNvSpPr>
            <a:spLocks noGrp="1"/>
          </p:cNvSpPr>
          <p:nvPr>
            <p:ph type="sldNum" sz="quarter" idx="12"/>
          </p:nvPr>
        </p:nvSpPr>
        <p:spPr/>
        <p:txBody>
          <a:bodyPr/>
          <a:lstStyle/>
          <a:p>
            <a:r>
              <a:rPr lang="en-US" smtClean="0"/>
              <a:t>11-</a:t>
            </a:r>
            <a:fld id="{BA1B1854-2A96-441B-8E94-8B895DE28521}"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bwMode="auto">
          <a:xfrm>
            <a:off x="274320" y="493986"/>
            <a:ext cx="8752114" cy="1143000"/>
          </a:xfrm>
          <a:ln>
            <a:miter lim="800000"/>
            <a:headEnd/>
            <a:tailEnd/>
          </a:ln>
        </p:spPr>
        <p:txBody>
          <a:bodyPr wrap="square" numCol="1" anchorCtr="0" compatLnSpc="1">
            <a:prstTxWarp prst="textNoShape">
              <a:avLst/>
            </a:prstTxWarp>
          </a:bodyPr>
          <a:lstStyle/>
          <a:p>
            <a:pPr algn="ctr"/>
            <a:r>
              <a:rPr lang="en-US" b="1" dirty="0" smtClean="0"/>
              <a:t>Competitive Behavior</a:t>
            </a:r>
          </a:p>
        </p:txBody>
      </p:sp>
      <p:sp>
        <p:nvSpPr>
          <p:cNvPr id="50178" name="Content Placeholder 2"/>
          <p:cNvSpPr>
            <a:spLocks noGrp="1"/>
          </p:cNvSpPr>
          <p:nvPr>
            <p:ph sz="half" idx="1"/>
          </p:nvPr>
        </p:nvSpPr>
        <p:spPr>
          <a:xfrm>
            <a:off x="599090" y="2044337"/>
            <a:ext cx="8229600" cy="4525963"/>
          </a:xfrm>
        </p:spPr>
        <p:txBody>
          <a:bodyPr/>
          <a:lstStyle/>
          <a:p>
            <a:r>
              <a:rPr lang="en-US" sz="3000" dirty="0" smtClean="0">
                <a:ea typeface="ＭＳ Ｐゴシック" pitchFamily="34" charset="-128"/>
              </a:rPr>
              <a:t>If competitors do not adjust their prices in response to rising costs it is difficult to adjust your pricing to maintain operating margins</a:t>
            </a:r>
          </a:p>
          <a:p>
            <a:r>
              <a:rPr lang="en-US" sz="3000" dirty="0" smtClean="0">
                <a:ea typeface="ＭＳ Ｐゴシック" pitchFamily="34" charset="-128"/>
              </a:rPr>
              <a:t>If competitors are manufacturing or sourcing in a lower-cost country, it may be necessary to cut prices to stay competitive</a:t>
            </a:r>
          </a:p>
          <a:p>
            <a:endParaRPr lang="en-US" dirty="0" smtClean="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2924" y="735724"/>
            <a:ext cx="7239000" cy="1143000"/>
          </a:xfrm>
        </p:spPr>
        <p:txBody>
          <a:bodyPr>
            <a:noAutofit/>
          </a:bodyPr>
          <a:lstStyle/>
          <a:p>
            <a:pPr algn="ctr" fontAlgn="auto">
              <a:spcAft>
                <a:spcPts val="0"/>
              </a:spcAft>
              <a:defRPr/>
            </a:pPr>
            <a:r>
              <a:rPr lang="en-US" b="1" dirty="0">
                <a:latin typeface="+mn-lt"/>
                <a:ea typeface="ＭＳ Ｐゴシック" charset="0"/>
                <a:cs typeface="ＭＳ Ｐゴシック" charset="0"/>
              </a:rPr>
              <a:t>Using Sourcing as a </a:t>
            </a:r>
            <a:r>
              <a:rPr lang="en-US" b="1" dirty="0" smtClean="0">
                <a:latin typeface="+mn-lt"/>
                <a:ea typeface="ＭＳ Ｐゴシック" charset="0"/>
                <a:cs typeface="ＭＳ Ｐゴシック" charset="0"/>
              </a:rPr>
              <a:t>Strategic </a:t>
            </a:r>
            <a:r>
              <a:rPr lang="en-US" b="1" dirty="0">
                <a:latin typeface="+mn-lt"/>
                <a:ea typeface="ＭＳ Ｐゴシック" charset="0"/>
                <a:cs typeface="ＭＳ Ｐゴシック" charset="0"/>
              </a:rPr>
              <a:t>Pricing Tool</a:t>
            </a:r>
            <a:endParaRPr lang="en-US" b="1" dirty="0">
              <a:latin typeface="+mn-lt"/>
            </a:endParaRPr>
          </a:p>
        </p:txBody>
      </p:sp>
      <p:sp>
        <p:nvSpPr>
          <p:cNvPr id="4" name="Content Placeholder 3"/>
          <p:cNvSpPr>
            <a:spLocks noGrp="1"/>
          </p:cNvSpPr>
          <p:nvPr>
            <p:ph sz="half" idx="1"/>
          </p:nvPr>
        </p:nvSpPr>
        <p:spPr>
          <a:xfrm>
            <a:off x="614855" y="2017986"/>
            <a:ext cx="8229600" cy="4525963"/>
          </a:xfrm>
        </p:spPr>
        <p:txBody>
          <a:bodyPr rtlCol="0">
            <a:normAutofit/>
          </a:bodyPr>
          <a:lstStyle/>
          <a:p>
            <a:pPr fontAlgn="auto">
              <a:spcAft>
                <a:spcPts val="0"/>
              </a:spcAft>
              <a:buFont typeface="Arial"/>
              <a:buChar char="•"/>
              <a:defRPr/>
            </a:pPr>
            <a:r>
              <a:rPr lang="en-US" dirty="0">
                <a:ea typeface="ＭＳ Ｐゴシック" charset="0"/>
                <a:cs typeface="ＭＳ Ｐゴシック" charset="0"/>
              </a:rPr>
              <a:t>Marketers of domestically manufactured finished products may move to offshore sourcing of certain components to keep costs down and prices competitive</a:t>
            </a:r>
          </a:p>
          <a:p>
            <a:pPr fontAlgn="auto">
              <a:spcAft>
                <a:spcPts val="0"/>
              </a:spcAft>
              <a:buFont typeface="Arial"/>
              <a:buChar char="•"/>
              <a:defRPr/>
            </a:pPr>
            <a:r>
              <a:rPr lang="en-US" dirty="0">
                <a:ea typeface="ＭＳ Ｐゴシック" charset="0"/>
                <a:cs typeface="ＭＳ Ｐゴシック" charset="0"/>
              </a:rPr>
              <a:t>China is </a:t>
            </a:r>
            <a:r>
              <a:rPr lang="ja-JP" altLang="en-US" dirty="0">
                <a:cs typeface="ＭＳ Ｐゴシック" charset="0"/>
              </a:rPr>
              <a:t>“</a:t>
            </a:r>
            <a:r>
              <a:rPr lang="en-US" dirty="0">
                <a:ea typeface="ＭＳ Ｐゴシック" charset="0"/>
                <a:cs typeface="ＭＳ Ｐゴシック" charset="0"/>
              </a:rPr>
              <a:t>the </a:t>
            </a:r>
            <a:r>
              <a:rPr lang="en-US" dirty="0" smtClean="0">
                <a:ea typeface="ＭＳ Ｐゴシック" charset="0"/>
                <a:cs typeface="ＭＳ Ｐゴシック" charset="0"/>
              </a:rPr>
              <a:t>world</a:t>
            </a:r>
            <a:r>
              <a:rPr lang="en-US" dirty="0" smtClean="0">
                <a:cs typeface="ＭＳ Ｐゴシック" charset="0"/>
              </a:rPr>
              <a:t>’</a:t>
            </a:r>
            <a:r>
              <a:rPr lang="en-US" dirty="0" smtClean="0">
                <a:ea typeface="ＭＳ Ｐゴシック" charset="0"/>
                <a:cs typeface="ＭＳ Ｐゴシック" charset="0"/>
              </a:rPr>
              <a:t>s </a:t>
            </a:r>
            <a:r>
              <a:rPr lang="en-US" dirty="0">
                <a:ea typeface="ＭＳ Ｐゴシック" charset="0"/>
                <a:cs typeface="ＭＳ Ｐゴシック" charset="0"/>
              </a:rPr>
              <a:t>workshop</a:t>
            </a:r>
            <a:r>
              <a:rPr lang="ja-JP" altLang="en-US" dirty="0">
                <a:cs typeface="ＭＳ Ｐゴシック" charset="0"/>
              </a:rPr>
              <a:t>”</a:t>
            </a:r>
            <a:endParaRPr lang="en-US" dirty="0">
              <a:ea typeface="ＭＳ Ｐゴシック" charset="0"/>
              <a:cs typeface="ＭＳ Ｐゴシック" charset="0"/>
            </a:endParaRPr>
          </a:p>
          <a:p>
            <a:pPr fontAlgn="auto">
              <a:spcAft>
                <a:spcPts val="0"/>
              </a:spcAft>
              <a:buFont typeface="Arial"/>
              <a:buChar char="•"/>
              <a:defRPr/>
            </a:pPr>
            <a:r>
              <a:rPr lang="en-US" dirty="0">
                <a:ea typeface="ＭＳ Ｐゴシック" charset="0"/>
                <a:cs typeface="ＭＳ Ｐゴシック" charset="0"/>
              </a:rPr>
              <a:t>Rationalize the distribution system—Toys </a:t>
            </a:r>
            <a:r>
              <a:rPr lang="ja-JP" altLang="en-US" dirty="0">
                <a:cs typeface="ＭＳ Ｐゴシック" charset="0"/>
              </a:rPr>
              <a:t>‘</a:t>
            </a:r>
            <a:r>
              <a:rPr lang="en-US" dirty="0">
                <a:ea typeface="ＭＳ Ｐゴシック" charset="0"/>
                <a:cs typeface="ＭＳ Ｐゴシック" charset="0"/>
              </a:rPr>
              <a:t>R</a:t>
            </a:r>
            <a:r>
              <a:rPr lang="ja-JP" altLang="en-US" dirty="0">
                <a:cs typeface="ＭＳ Ｐゴシック" charset="0"/>
              </a:rPr>
              <a:t>’</a:t>
            </a:r>
            <a:r>
              <a:rPr lang="en-US" dirty="0">
                <a:ea typeface="ＭＳ Ｐゴシック" charset="0"/>
                <a:cs typeface="ＭＳ Ｐゴシック" charset="0"/>
              </a:rPr>
              <a:t> Us bypasses layers of intermediaries in Japan to operate U.S. style warehouse stores</a:t>
            </a:r>
          </a:p>
          <a:p>
            <a:pPr marL="0" indent="0" fontAlgn="auto">
              <a:spcAft>
                <a:spcPts val="0"/>
              </a:spcAft>
              <a:buFont typeface="Arial"/>
              <a:buNone/>
              <a:defRPr/>
            </a:pPr>
            <a:endParaRPr lang="en-US" dirty="0"/>
          </a:p>
        </p:txBody>
      </p:sp>
      <p:sp>
        <p:nvSpPr>
          <p:cNvPr id="3" name="Footer Placeholder 2"/>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r>
              <a:rPr lang="en-US" smtClean="0"/>
              <a:t>11-</a:t>
            </a:r>
            <a:fld id="{BA1B1854-2A96-441B-8E94-8B895DE28521}"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6200" y="958434"/>
            <a:ext cx="7239000" cy="1143000"/>
          </a:xfrm>
        </p:spPr>
        <p:txBody>
          <a:bodyPr>
            <a:noAutofit/>
          </a:bodyPr>
          <a:lstStyle/>
          <a:p>
            <a:pPr algn="ctr" fontAlgn="auto">
              <a:spcAft>
                <a:spcPts val="0"/>
              </a:spcAft>
              <a:defRPr/>
            </a:pPr>
            <a:r>
              <a:rPr lang="en-US" b="1" dirty="0">
                <a:ea typeface="ＭＳ Ｐゴシック" charset="0"/>
                <a:cs typeface="ＭＳ Ｐゴシック" charset="0"/>
              </a:rPr>
              <a:t>Global Pricing</a:t>
            </a:r>
            <a:r>
              <a:rPr lang="en-US" b="1" dirty="0" smtClean="0">
                <a:ea typeface="ＭＳ Ｐゴシック" charset="0"/>
                <a:cs typeface="ＭＳ Ｐゴシック" charset="0"/>
              </a:rPr>
              <a:t>:</a:t>
            </a:r>
            <a:br>
              <a:rPr lang="en-US" b="1" dirty="0" smtClean="0">
                <a:ea typeface="ＭＳ Ｐゴシック" charset="0"/>
                <a:cs typeface="ＭＳ Ｐゴシック" charset="0"/>
              </a:rPr>
            </a:br>
            <a:r>
              <a:rPr lang="en-US" b="1" dirty="0" smtClean="0">
                <a:ea typeface="ＭＳ Ｐゴシック" charset="0"/>
                <a:cs typeface="ＭＳ Ｐゴシック" charset="0"/>
              </a:rPr>
              <a:t> </a:t>
            </a:r>
            <a:r>
              <a:rPr lang="en-US" b="1" dirty="0">
                <a:ea typeface="ＭＳ Ｐゴシック" charset="0"/>
                <a:cs typeface="ＭＳ Ｐゴシック" charset="0"/>
              </a:rPr>
              <a:t>Three Policy Alternatives</a:t>
            </a:r>
            <a:endParaRPr lang="en-US" b="1" dirty="0"/>
          </a:p>
        </p:txBody>
      </p:sp>
      <p:sp>
        <p:nvSpPr>
          <p:cNvPr id="4" name="Content Placeholder 3"/>
          <p:cNvSpPr>
            <a:spLocks noGrp="1"/>
          </p:cNvSpPr>
          <p:nvPr>
            <p:ph sz="half" idx="1"/>
          </p:nvPr>
        </p:nvSpPr>
        <p:spPr>
          <a:xfrm>
            <a:off x="614855" y="2427114"/>
            <a:ext cx="5892800" cy="3277876"/>
          </a:xfrm>
        </p:spPr>
        <p:txBody>
          <a:bodyPr rtlCol="0">
            <a:normAutofit/>
          </a:bodyPr>
          <a:lstStyle/>
          <a:p>
            <a:pPr fontAlgn="auto">
              <a:spcAft>
                <a:spcPts val="0"/>
              </a:spcAft>
              <a:buFont typeface="Arial"/>
              <a:buChar char="•"/>
              <a:defRPr/>
            </a:pPr>
            <a:r>
              <a:rPr lang="en-US" sz="3600" dirty="0">
                <a:ea typeface="ＭＳ Ｐゴシック" charset="0"/>
                <a:cs typeface="ＭＳ Ｐゴシック" charset="0"/>
              </a:rPr>
              <a:t>Extension or Ethnocentric</a:t>
            </a:r>
          </a:p>
          <a:p>
            <a:pPr fontAlgn="auto">
              <a:spcAft>
                <a:spcPts val="0"/>
              </a:spcAft>
              <a:buFont typeface="Arial"/>
              <a:buChar char="•"/>
              <a:defRPr/>
            </a:pPr>
            <a:r>
              <a:rPr lang="en-US" sz="3600" dirty="0">
                <a:ea typeface="ＭＳ Ｐゴシック" charset="0"/>
                <a:cs typeface="ＭＳ Ｐゴシック" charset="0"/>
              </a:rPr>
              <a:t>Adaptation or Polycentric</a:t>
            </a:r>
          </a:p>
          <a:p>
            <a:pPr fontAlgn="auto">
              <a:spcAft>
                <a:spcPts val="0"/>
              </a:spcAft>
              <a:buFont typeface="Arial"/>
              <a:buChar char="•"/>
              <a:defRPr/>
            </a:pPr>
            <a:r>
              <a:rPr lang="en-US" sz="3600" dirty="0">
                <a:ea typeface="ＭＳ Ｐゴシック" charset="0"/>
                <a:cs typeface="ＭＳ Ｐゴシック" charset="0"/>
              </a:rPr>
              <a:t>Geocentric</a:t>
            </a:r>
          </a:p>
          <a:p>
            <a:pPr marL="0" indent="0" fontAlgn="auto">
              <a:spcAft>
                <a:spcPts val="0"/>
              </a:spcAft>
              <a:buFont typeface="Arial"/>
              <a:buNone/>
              <a:defRPr/>
            </a:pPr>
            <a:endParaRPr lang="en-US" dirty="0"/>
          </a:p>
        </p:txBody>
      </p:sp>
      <p:sp>
        <p:nvSpPr>
          <p:cNvPr id="3" name="Footer Placeholder 2"/>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r>
              <a:rPr lang="en-US" smtClean="0"/>
              <a:t>11-</a:t>
            </a:r>
            <a:fld id="{BA1B1854-2A96-441B-8E94-8B895DE28521}"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bwMode="auto">
          <a:xfrm>
            <a:off x="195943" y="609600"/>
            <a:ext cx="8634548" cy="1143000"/>
          </a:xfrm>
          <a:ln>
            <a:miter lim="800000"/>
            <a:headEnd/>
            <a:tailEnd/>
          </a:ln>
        </p:spPr>
        <p:txBody>
          <a:bodyPr wrap="square" numCol="1" anchorCtr="0" compatLnSpc="1">
            <a:prstTxWarp prst="textNoShape">
              <a:avLst/>
            </a:prstTxWarp>
          </a:bodyPr>
          <a:lstStyle/>
          <a:p>
            <a:pPr algn="ctr"/>
            <a:r>
              <a:rPr lang="en-US" b="1" dirty="0" smtClean="0"/>
              <a:t>Extension Pricing</a:t>
            </a:r>
          </a:p>
        </p:txBody>
      </p:sp>
      <p:sp>
        <p:nvSpPr>
          <p:cNvPr id="4" name="Content Placeholder 3"/>
          <p:cNvSpPr>
            <a:spLocks noGrp="1"/>
          </p:cNvSpPr>
          <p:nvPr>
            <p:ph sz="half" idx="1"/>
          </p:nvPr>
        </p:nvSpPr>
        <p:spPr>
          <a:xfrm>
            <a:off x="1119352" y="1600200"/>
            <a:ext cx="7567448" cy="4525963"/>
          </a:xfrm>
        </p:spPr>
        <p:txBody>
          <a:bodyPr rtlCol="0">
            <a:normAutofit/>
          </a:bodyPr>
          <a:lstStyle/>
          <a:p>
            <a:pPr fontAlgn="auto">
              <a:spcAft>
                <a:spcPts val="0"/>
              </a:spcAft>
              <a:buFont typeface="Arial"/>
              <a:buChar char="•"/>
              <a:defRPr/>
            </a:pPr>
            <a:r>
              <a:rPr lang="en-US" sz="3200" dirty="0">
                <a:ea typeface="ＭＳ Ｐゴシック" charset="0"/>
                <a:cs typeface="ＭＳ Ｐゴシック" charset="0"/>
              </a:rPr>
              <a:t>Ethnocentric</a:t>
            </a:r>
          </a:p>
          <a:p>
            <a:pPr fontAlgn="auto">
              <a:spcAft>
                <a:spcPts val="0"/>
              </a:spcAft>
              <a:buFont typeface="Arial"/>
              <a:buChar char="•"/>
              <a:defRPr/>
            </a:pPr>
            <a:r>
              <a:rPr lang="en-US" sz="3200" dirty="0">
                <a:ea typeface="ＭＳ Ｐゴシック" charset="0"/>
                <a:cs typeface="ＭＳ Ｐゴシック" charset="0"/>
              </a:rPr>
              <a:t>Per-unit price of an item is the same no matter where in the world the buyer is located</a:t>
            </a:r>
          </a:p>
          <a:p>
            <a:pPr fontAlgn="auto">
              <a:spcAft>
                <a:spcPts val="0"/>
              </a:spcAft>
              <a:buFont typeface="Arial"/>
              <a:buChar char="•"/>
              <a:defRPr/>
            </a:pPr>
            <a:r>
              <a:rPr lang="en-US" sz="3200" dirty="0">
                <a:ea typeface="ＭＳ Ｐゴシック" charset="0"/>
                <a:cs typeface="ＭＳ Ｐゴシック" charset="0"/>
              </a:rPr>
              <a:t>Importer must absorb freight and import duties</a:t>
            </a:r>
          </a:p>
          <a:p>
            <a:pPr fontAlgn="auto">
              <a:spcAft>
                <a:spcPts val="0"/>
              </a:spcAft>
              <a:buFont typeface="Arial"/>
              <a:buChar char="•"/>
              <a:defRPr/>
            </a:pPr>
            <a:r>
              <a:rPr lang="en-US" sz="3200" dirty="0">
                <a:ea typeface="ＭＳ Ｐゴシック" charset="0"/>
                <a:cs typeface="ＭＳ Ｐゴシック" charset="0"/>
              </a:rPr>
              <a:t>Fails to respond to each national market</a:t>
            </a:r>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7200" y="1773621"/>
            <a:ext cx="8229600" cy="4525963"/>
          </a:xfrm>
        </p:spPr>
        <p:txBody>
          <a:bodyPr rtlCol="0">
            <a:normAutofit/>
          </a:bodyPr>
          <a:lstStyle/>
          <a:p>
            <a:pPr fontAlgn="auto">
              <a:lnSpc>
                <a:spcPct val="90000"/>
              </a:lnSpc>
              <a:spcAft>
                <a:spcPts val="0"/>
              </a:spcAft>
              <a:buFont typeface="Arial"/>
              <a:buNone/>
              <a:defRPr/>
            </a:pPr>
            <a:r>
              <a:rPr lang="en-US" sz="3000" b="1" i="1" dirty="0">
                <a:ea typeface="ＭＳ Ｐゴシック" charset="0"/>
                <a:cs typeface="Times New Roman" charset="0"/>
              </a:rPr>
              <a:t>"In the past, Mercedes vehicles would be priced for the European market, and that price was translated into U.S. dollars. Surprise, surprise: You're 20 percent more expensive than the Lexus LS 400, and you don't sell too many cars</a:t>
            </a:r>
            <a:r>
              <a:rPr lang="en-US" sz="3000" b="1" i="1" dirty="0" smtClean="0">
                <a:ea typeface="ＭＳ Ｐゴシック" charset="0"/>
                <a:cs typeface="Times New Roman" charset="0"/>
              </a:rPr>
              <a:t>.”</a:t>
            </a:r>
          </a:p>
          <a:p>
            <a:pPr fontAlgn="auto">
              <a:lnSpc>
                <a:spcPct val="90000"/>
              </a:lnSpc>
              <a:spcAft>
                <a:spcPts val="0"/>
              </a:spcAft>
              <a:buFont typeface="Arial"/>
              <a:buNone/>
              <a:defRPr/>
            </a:pPr>
            <a:endParaRPr lang="en-US" sz="3000" b="1" dirty="0">
              <a:ea typeface="ＭＳ Ｐゴシック" charset="0"/>
              <a:cs typeface="Times New Roman" charset="0"/>
            </a:endParaRPr>
          </a:p>
          <a:p>
            <a:pPr fontAlgn="auto">
              <a:lnSpc>
                <a:spcPct val="90000"/>
              </a:lnSpc>
              <a:spcAft>
                <a:spcPts val="0"/>
              </a:spcAft>
              <a:buFont typeface="Arial"/>
              <a:buNone/>
              <a:defRPr/>
            </a:pPr>
            <a:r>
              <a:rPr lang="en-US" dirty="0" smtClean="0">
                <a:ea typeface="ＭＳ Ｐゴシック" charset="0"/>
                <a:cs typeface="Times New Roman" charset="0"/>
              </a:rPr>
              <a:t>		-Joe </a:t>
            </a:r>
            <a:r>
              <a:rPr lang="en-US" dirty="0" err="1" smtClean="0">
                <a:ea typeface="ＭＳ Ｐゴシック" charset="0"/>
                <a:cs typeface="Times New Roman" charset="0"/>
              </a:rPr>
              <a:t>Eberhardt</a:t>
            </a:r>
            <a:r>
              <a:rPr lang="en-US" dirty="0" smtClean="0">
                <a:ea typeface="ＭＳ Ｐゴシック" charset="0"/>
                <a:cs typeface="Times New Roman" charset="0"/>
              </a:rPr>
              <a:t>, </a:t>
            </a:r>
            <a:r>
              <a:rPr lang="en-US" dirty="0" smtClean="0">
                <a:solidFill>
                  <a:srgbClr val="000000"/>
                </a:solidFill>
                <a:ea typeface="ＭＳ Ｐゴシック" charset="0"/>
                <a:cs typeface="Times New Roman" charset="0"/>
              </a:rPr>
              <a:t>Chrysler Group Executive VP for 		Global Sales, Marketing, and Service</a:t>
            </a:r>
            <a:endParaRPr lang="en-US" dirty="0" smtClean="0">
              <a:ea typeface="ＭＳ Ｐゴシック" charset="0"/>
              <a:cs typeface="Times New Roman" charset="0"/>
            </a:endParaRPr>
          </a:p>
          <a:p>
            <a:pPr marL="0" indent="0" fontAlgn="auto">
              <a:spcAft>
                <a:spcPts val="0"/>
              </a:spcAft>
              <a:buFont typeface="Arial"/>
              <a:buNone/>
              <a:defRPr/>
            </a:pPr>
            <a:endParaRPr lang="en-US" dirty="0"/>
          </a:p>
        </p:txBody>
      </p:sp>
      <p:sp>
        <p:nvSpPr>
          <p:cNvPr id="5" name="Title 1"/>
          <p:cNvSpPr txBox="1">
            <a:spLocks/>
          </p:cNvSpPr>
          <p:nvPr/>
        </p:nvSpPr>
        <p:spPr bwMode="auto">
          <a:xfrm>
            <a:off x="1142999" y="630621"/>
            <a:ext cx="7239000" cy="1143000"/>
          </a:xfrm>
          <a:prstGeom prst="rect">
            <a:avLst/>
          </a:prstGeom>
          <a:ln>
            <a:miter lim="800000"/>
            <a:headEnd/>
            <a:tailEnd/>
          </a:ln>
        </p:spPr>
        <p:txBody>
          <a:bodyPr vert="horz" wrap="square" lIns="91440" tIns="45720" rIns="91440" bIns="45720" numCol="1" rtlCol="0" anchor="ctr" anchorCtr="0" compatLnSpc="1">
            <a:prstTxWarp prst="textNoShape">
              <a:avLst/>
            </a:prstTxWarp>
            <a:normAutofit/>
          </a:bodyPr>
          <a:lstStyle>
            <a:lvl1pPr algn="r" defTabSz="914400" rtl="0" eaLnBrk="1" latinLnBrk="0" hangingPunct="1">
              <a:spcBef>
                <a:spcPct val="0"/>
              </a:spcBef>
              <a:buNone/>
              <a:defRPr sz="4400" kern="1200">
                <a:solidFill>
                  <a:schemeClr val="tx1"/>
                </a:solidFill>
                <a:latin typeface="+mj-lt"/>
                <a:ea typeface="+mj-ea"/>
                <a:cs typeface="+mj-cs"/>
              </a:defRPr>
            </a:lvl1pPr>
          </a:lstStyle>
          <a:p>
            <a:pPr algn="ctr" fontAlgn="auto">
              <a:spcAft>
                <a:spcPts val="0"/>
              </a:spcAft>
            </a:pPr>
            <a:r>
              <a:rPr lang="en-US" b="1" dirty="0" smtClean="0"/>
              <a:t>Extension Pricing</a:t>
            </a:r>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26</a:t>
            </a:fld>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bwMode="auto">
          <a:xfrm>
            <a:off x="156754" y="761999"/>
            <a:ext cx="8712926" cy="1143000"/>
          </a:xfrm>
          <a:ln>
            <a:miter lim="800000"/>
            <a:headEnd/>
            <a:tailEnd/>
          </a:ln>
        </p:spPr>
        <p:txBody>
          <a:bodyPr wrap="square" numCol="1" anchorCtr="0" compatLnSpc="1">
            <a:prstTxWarp prst="textNoShape">
              <a:avLst/>
            </a:prstTxWarp>
            <a:noAutofit/>
          </a:bodyPr>
          <a:lstStyle/>
          <a:p>
            <a:pPr algn="ctr"/>
            <a:r>
              <a:rPr lang="en-US" b="1" dirty="0" smtClean="0">
                <a:ea typeface="ＭＳ Ｐゴシック" pitchFamily="34" charset="-128"/>
              </a:rPr>
              <a:t>Adaptation or Polycentric Pricing</a:t>
            </a:r>
            <a:endParaRPr lang="en-US" b="1" dirty="0" smtClean="0"/>
          </a:p>
        </p:txBody>
      </p:sp>
      <p:sp>
        <p:nvSpPr>
          <p:cNvPr id="3" name="Content Placeholder 2"/>
          <p:cNvSpPr>
            <a:spLocks noGrp="1"/>
          </p:cNvSpPr>
          <p:nvPr>
            <p:ph sz="half" idx="1"/>
          </p:nvPr>
        </p:nvSpPr>
        <p:spPr>
          <a:xfrm>
            <a:off x="630619" y="2041471"/>
            <a:ext cx="6671517" cy="3070225"/>
          </a:xfrm>
        </p:spPr>
        <p:txBody>
          <a:bodyPr rtlCol="0">
            <a:normAutofit/>
          </a:bodyPr>
          <a:lstStyle/>
          <a:p>
            <a:pPr fontAlgn="auto">
              <a:spcAft>
                <a:spcPts val="0"/>
              </a:spcAft>
              <a:buFont typeface="Arial"/>
              <a:buChar char="•"/>
              <a:defRPr/>
            </a:pPr>
            <a:r>
              <a:rPr lang="en-US" sz="3000" dirty="0">
                <a:ea typeface="ＭＳ Ｐゴシック" charset="0"/>
                <a:cs typeface="ＭＳ Ｐゴシック" charset="0"/>
              </a:rPr>
              <a:t>Permits affiliate managers or independent distributors to establish price as they feel is most desirable in their </a:t>
            </a:r>
            <a:r>
              <a:rPr lang="en-US" sz="3000" dirty="0" smtClean="0">
                <a:ea typeface="ＭＳ Ｐゴシック" charset="0"/>
                <a:cs typeface="ＭＳ Ｐゴシック" charset="0"/>
              </a:rPr>
              <a:t>circumstances</a:t>
            </a:r>
          </a:p>
          <a:p>
            <a:pPr>
              <a:buFont typeface="Arial"/>
              <a:buChar char="•"/>
              <a:defRPr/>
            </a:pPr>
            <a:r>
              <a:rPr lang="en-US" sz="3000" dirty="0">
                <a:ea typeface="ＭＳ Ｐゴシック" pitchFamily="34" charset="-128"/>
              </a:rPr>
              <a:t>Sensitive to market conditions but creates potential for gray marketing</a:t>
            </a:r>
          </a:p>
          <a:p>
            <a:pPr fontAlgn="auto">
              <a:spcAft>
                <a:spcPts val="0"/>
              </a:spcAft>
              <a:buFont typeface="Arial"/>
              <a:buChar char="•"/>
              <a:defRPr/>
            </a:pPr>
            <a:endParaRPr lang="en-US" sz="3000" dirty="0">
              <a:ea typeface="ＭＳ Ｐゴシック" charset="0"/>
              <a:cs typeface="ＭＳ Ｐゴシック" charset="0"/>
            </a:endParaRPr>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4" name="Slide Number Placeholder 3"/>
          <p:cNvSpPr>
            <a:spLocks noGrp="1"/>
          </p:cNvSpPr>
          <p:nvPr>
            <p:ph type="sldNum" sz="quarter" idx="12"/>
          </p:nvPr>
        </p:nvSpPr>
        <p:spPr/>
        <p:txBody>
          <a:bodyPr/>
          <a:lstStyle/>
          <a:p>
            <a:r>
              <a:rPr lang="en-US" smtClean="0"/>
              <a:t>11-</a:t>
            </a:r>
            <a:fld id="{BA1B1854-2A96-441B-8E94-8B895DE28521}"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bwMode="auto">
          <a:xfrm>
            <a:off x="1116725" y="609600"/>
            <a:ext cx="7239000" cy="1143000"/>
          </a:xfrm>
          <a:ln>
            <a:miter lim="800000"/>
            <a:headEnd/>
            <a:tailEnd/>
          </a:ln>
        </p:spPr>
        <p:txBody>
          <a:bodyPr wrap="square" numCol="1" anchorCtr="0" compatLnSpc="1">
            <a:prstTxWarp prst="textNoShape">
              <a:avLst/>
            </a:prstTxWarp>
          </a:bodyPr>
          <a:lstStyle/>
          <a:p>
            <a:pPr algn="ctr"/>
            <a:r>
              <a:rPr lang="en-US" b="1" dirty="0" smtClean="0"/>
              <a:t>Geocentric Pricing</a:t>
            </a:r>
          </a:p>
        </p:txBody>
      </p:sp>
      <p:sp>
        <p:nvSpPr>
          <p:cNvPr id="3" name="Content Placeholder 2"/>
          <p:cNvSpPr>
            <a:spLocks noGrp="1"/>
          </p:cNvSpPr>
          <p:nvPr>
            <p:ph sz="half" idx="1"/>
          </p:nvPr>
        </p:nvSpPr>
        <p:spPr>
          <a:xfrm>
            <a:off x="772510" y="1608083"/>
            <a:ext cx="7274209" cy="4525963"/>
          </a:xfrm>
        </p:spPr>
        <p:txBody>
          <a:bodyPr rtlCol="0">
            <a:normAutofit/>
          </a:bodyPr>
          <a:lstStyle/>
          <a:p>
            <a:pPr fontAlgn="auto">
              <a:lnSpc>
                <a:spcPct val="90000"/>
              </a:lnSpc>
              <a:spcAft>
                <a:spcPts val="0"/>
              </a:spcAft>
              <a:buFont typeface="Arial"/>
              <a:buChar char="•"/>
              <a:defRPr/>
            </a:pPr>
            <a:r>
              <a:rPr lang="en-US" sz="3000" dirty="0">
                <a:ea typeface="ＭＳ Ｐゴシック" charset="0"/>
                <a:cs typeface="ＭＳ Ｐゴシック" charset="0"/>
              </a:rPr>
              <a:t>Intermediate course of action</a:t>
            </a:r>
          </a:p>
          <a:p>
            <a:pPr fontAlgn="auto">
              <a:lnSpc>
                <a:spcPct val="90000"/>
              </a:lnSpc>
              <a:spcAft>
                <a:spcPts val="0"/>
              </a:spcAft>
              <a:buFont typeface="Arial"/>
              <a:buChar char="•"/>
              <a:defRPr/>
            </a:pPr>
            <a:r>
              <a:rPr lang="en-US" sz="3000" dirty="0">
                <a:ea typeface="ＭＳ Ｐゴシック" charset="0"/>
                <a:cs typeface="ＭＳ Ｐゴシック" charset="0"/>
              </a:rPr>
              <a:t>Recognizes that several factors are relevant to pricing decision</a:t>
            </a:r>
          </a:p>
          <a:p>
            <a:pPr lvl="1" fontAlgn="auto">
              <a:lnSpc>
                <a:spcPct val="90000"/>
              </a:lnSpc>
              <a:spcAft>
                <a:spcPts val="0"/>
              </a:spcAft>
              <a:buFont typeface="Arial"/>
              <a:buChar char="–"/>
              <a:defRPr/>
            </a:pPr>
            <a:r>
              <a:rPr lang="en-US" sz="2600" dirty="0">
                <a:ea typeface="ＭＳ Ｐゴシック" charset="0"/>
              </a:rPr>
              <a:t>Local costs</a:t>
            </a:r>
          </a:p>
          <a:p>
            <a:pPr lvl="1" fontAlgn="auto">
              <a:lnSpc>
                <a:spcPct val="90000"/>
              </a:lnSpc>
              <a:spcAft>
                <a:spcPts val="0"/>
              </a:spcAft>
              <a:buFont typeface="Arial"/>
              <a:buChar char="–"/>
              <a:defRPr/>
            </a:pPr>
            <a:r>
              <a:rPr lang="en-US" sz="2600" dirty="0">
                <a:ea typeface="ＭＳ Ｐゴシック" charset="0"/>
              </a:rPr>
              <a:t>Income levels</a:t>
            </a:r>
          </a:p>
          <a:p>
            <a:pPr lvl="1" fontAlgn="auto">
              <a:lnSpc>
                <a:spcPct val="90000"/>
              </a:lnSpc>
              <a:spcAft>
                <a:spcPts val="0"/>
              </a:spcAft>
              <a:buFont typeface="Arial"/>
              <a:buChar char="–"/>
              <a:defRPr/>
            </a:pPr>
            <a:r>
              <a:rPr lang="en-US" sz="2600" dirty="0">
                <a:ea typeface="ＭＳ Ｐゴシック" charset="0"/>
              </a:rPr>
              <a:t>Competition</a:t>
            </a:r>
          </a:p>
          <a:p>
            <a:pPr lvl="1" fontAlgn="auto">
              <a:lnSpc>
                <a:spcPct val="90000"/>
              </a:lnSpc>
              <a:spcAft>
                <a:spcPts val="0"/>
              </a:spcAft>
              <a:buFont typeface="Arial"/>
              <a:buChar char="–"/>
              <a:defRPr/>
            </a:pPr>
            <a:r>
              <a:rPr lang="en-US" sz="2600" dirty="0">
                <a:ea typeface="ＭＳ Ｐゴシック" charset="0"/>
              </a:rPr>
              <a:t>Local marketing strategy</a:t>
            </a:r>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4" name="Slide Number Placeholder 3"/>
          <p:cNvSpPr>
            <a:spLocks noGrp="1"/>
          </p:cNvSpPr>
          <p:nvPr>
            <p:ph type="sldNum" sz="quarter" idx="12"/>
          </p:nvPr>
        </p:nvSpPr>
        <p:spPr/>
        <p:txBody>
          <a:bodyPr/>
          <a:lstStyle/>
          <a:p>
            <a:r>
              <a:rPr lang="en-US" smtClean="0"/>
              <a:t>11-</a:t>
            </a:r>
            <a:fld id="{BA1B1854-2A96-441B-8E94-8B895DE28521}"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bwMode="auto">
          <a:xfrm>
            <a:off x="1274379" y="609600"/>
            <a:ext cx="7239000" cy="1143000"/>
          </a:xfrm>
          <a:ln>
            <a:miter lim="800000"/>
            <a:headEnd/>
            <a:tailEnd/>
          </a:ln>
        </p:spPr>
        <p:txBody>
          <a:bodyPr wrap="square" numCol="1" anchorCtr="0" compatLnSpc="1">
            <a:prstTxWarp prst="textNoShape">
              <a:avLst/>
            </a:prstTxWarp>
          </a:bodyPr>
          <a:lstStyle/>
          <a:p>
            <a:pPr algn="ctr"/>
            <a:r>
              <a:rPr lang="en-US" b="1" dirty="0" smtClean="0"/>
              <a:t>Gray Market Goods</a:t>
            </a:r>
          </a:p>
        </p:txBody>
      </p:sp>
      <p:sp>
        <p:nvSpPr>
          <p:cNvPr id="3" name="Content Placeholder 2"/>
          <p:cNvSpPr>
            <a:spLocks noGrp="1"/>
          </p:cNvSpPr>
          <p:nvPr>
            <p:ph sz="half" idx="1"/>
          </p:nvPr>
        </p:nvSpPr>
        <p:spPr>
          <a:xfrm>
            <a:off x="457200" y="1600199"/>
            <a:ext cx="8229600" cy="4199709"/>
          </a:xfrm>
        </p:spPr>
        <p:txBody>
          <a:bodyPr rtlCol="0">
            <a:normAutofit lnSpcReduction="10000"/>
          </a:bodyPr>
          <a:lstStyle/>
          <a:p>
            <a:pPr fontAlgn="auto">
              <a:spcAft>
                <a:spcPts val="0"/>
              </a:spcAft>
              <a:buFont typeface="Arial"/>
              <a:buChar char="•"/>
              <a:defRPr/>
            </a:pPr>
            <a:r>
              <a:rPr lang="en-US" sz="3500" dirty="0">
                <a:ea typeface="ＭＳ Ｐゴシック" charset="0"/>
                <a:cs typeface="ＭＳ Ｐゴシック" charset="0"/>
              </a:rPr>
              <a:t>Trademarked products are exported from one country to another where they are sold by unauthorized persons or </a:t>
            </a:r>
            <a:r>
              <a:rPr lang="en-US" sz="3500" dirty="0" smtClean="0">
                <a:ea typeface="ＭＳ Ｐゴシック" charset="0"/>
                <a:cs typeface="ＭＳ Ｐゴシック" charset="0"/>
              </a:rPr>
              <a:t>organizations</a:t>
            </a:r>
          </a:p>
          <a:p>
            <a:pPr>
              <a:buFont typeface="Arial"/>
              <a:buChar char="•"/>
              <a:defRPr/>
            </a:pPr>
            <a:r>
              <a:rPr lang="en-US" sz="3600" dirty="0"/>
              <a:t>Occurs when product is in short supply, when producers use skimming strategies in some markets, and when goods are subject to substantial mark-ups</a:t>
            </a:r>
          </a:p>
          <a:p>
            <a:pPr fontAlgn="auto">
              <a:spcAft>
                <a:spcPts val="0"/>
              </a:spcAft>
              <a:buFont typeface="Arial"/>
              <a:buChar char="•"/>
              <a:defRPr/>
            </a:pPr>
            <a:endParaRPr lang="en-US" sz="3500" dirty="0">
              <a:ea typeface="ＭＳ Ｐゴシック" charset="0"/>
              <a:cs typeface="ＭＳ Ｐゴシック" charset="0"/>
            </a:endParaRPr>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r>
              <a:rPr lang="en-US" smtClean="0"/>
              <a:t>11-</a:t>
            </a:r>
            <a:fld id="{BA1B1854-2A96-441B-8E94-8B895DE28521}"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bwMode="auto">
          <a:xfrm>
            <a:off x="1460938" y="457200"/>
            <a:ext cx="7239000" cy="1143000"/>
          </a:xfrm>
          <a:ln>
            <a:miter lim="800000"/>
            <a:headEnd/>
            <a:tailEnd/>
          </a:ln>
        </p:spPr>
        <p:txBody>
          <a:bodyPr wrap="square" numCol="1" anchorCtr="0" compatLnSpc="1">
            <a:prstTxWarp prst="textNoShape">
              <a:avLst/>
            </a:prstTxWarp>
          </a:bodyPr>
          <a:lstStyle/>
          <a:p>
            <a:pPr algn="ctr"/>
            <a:r>
              <a:rPr lang="en-US" b="1" dirty="0" smtClean="0">
                <a:ea typeface="ＭＳ Ｐゴシック" pitchFamily="34" charset="-128"/>
              </a:rPr>
              <a:t>Basic Pricing Concepts</a:t>
            </a:r>
            <a:endParaRPr lang="en-US" b="1" dirty="0" smtClean="0"/>
          </a:p>
        </p:txBody>
      </p:sp>
      <p:sp>
        <p:nvSpPr>
          <p:cNvPr id="3" name="Content Placeholder 2"/>
          <p:cNvSpPr>
            <a:spLocks noGrp="1"/>
          </p:cNvSpPr>
          <p:nvPr>
            <p:ph sz="half" idx="1"/>
          </p:nvPr>
        </p:nvSpPr>
        <p:spPr>
          <a:xfrm>
            <a:off x="457200" y="1600200"/>
            <a:ext cx="8229600" cy="4526280"/>
          </a:xfrm>
        </p:spPr>
        <p:txBody>
          <a:bodyPr rtlCol="0">
            <a:normAutofit fontScale="92500" lnSpcReduction="10000"/>
          </a:bodyPr>
          <a:lstStyle/>
          <a:p>
            <a:pPr fontAlgn="auto">
              <a:lnSpc>
                <a:spcPct val="90000"/>
              </a:lnSpc>
              <a:spcAft>
                <a:spcPts val="0"/>
              </a:spcAft>
              <a:buFont typeface="Arial"/>
              <a:buChar char="•"/>
              <a:defRPr/>
            </a:pPr>
            <a:r>
              <a:rPr lang="en-US" b="1" i="1" dirty="0">
                <a:ea typeface="ＭＳ Ｐゴシック" charset="0"/>
                <a:cs typeface="ＭＳ Ｐゴシック" charset="0"/>
              </a:rPr>
              <a:t>Law of One Price</a:t>
            </a:r>
          </a:p>
          <a:p>
            <a:pPr lvl="1" fontAlgn="auto">
              <a:lnSpc>
                <a:spcPct val="90000"/>
              </a:lnSpc>
              <a:spcAft>
                <a:spcPts val="0"/>
              </a:spcAft>
              <a:buFont typeface="Arial"/>
              <a:buChar char="–"/>
              <a:defRPr/>
            </a:pPr>
            <a:r>
              <a:rPr lang="en-US" dirty="0">
                <a:ea typeface="ＭＳ Ｐゴシック" charset="0"/>
              </a:rPr>
              <a:t>All customers in the market get the best product for the best price</a:t>
            </a:r>
          </a:p>
          <a:p>
            <a:pPr fontAlgn="auto">
              <a:lnSpc>
                <a:spcPct val="90000"/>
              </a:lnSpc>
              <a:spcAft>
                <a:spcPts val="0"/>
              </a:spcAft>
              <a:buFont typeface="Arial"/>
              <a:buChar char="•"/>
              <a:defRPr/>
            </a:pPr>
            <a:r>
              <a:rPr lang="en-US" dirty="0">
                <a:ea typeface="ＭＳ Ｐゴシック" charset="0"/>
                <a:cs typeface="ＭＳ Ｐゴシック" charset="0"/>
              </a:rPr>
              <a:t>Global markets</a:t>
            </a:r>
          </a:p>
          <a:p>
            <a:pPr lvl="1" fontAlgn="auto">
              <a:lnSpc>
                <a:spcPct val="90000"/>
              </a:lnSpc>
              <a:spcAft>
                <a:spcPts val="0"/>
              </a:spcAft>
              <a:buFont typeface="Arial"/>
              <a:buChar char="–"/>
              <a:defRPr/>
            </a:pPr>
            <a:r>
              <a:rPr lang="en-US" dirty="0">
                <a:ea typeface="ＭＳ Ｐゴシック" charset="0"/>
              </a:rPr>
              <a:t>Diamonds</a:t>
            </a:r>
          </a:p>
          <a:p>
            <a:pPr lvl="1" fontAlgn="auto">
              <a:lnSpc>
                <a:spcPct val="90000"/>
              </a:lnSpc>
              <a:spcAft>
                <a:spcPts val="0"/>
              </a:spcAft>
              <a:buFont typeface="Arial"/>
              <a:buChar char="–"/>
              <a:defRPr/>
            </a:pPr>
            <a:r>
              <a:rPr lang="en-US" dirty="0">
                <a:ea typeface="ＭＳ Ｐゴシック" charset="0"/>
              </a:rPr>
              <a:t>Crude oil</a:t>
            </a:r>
          </a:p>
          <a:p>
            <a:pPr lvl="1" fontAlgn="auto">
              <a:lnSpc>
                <a:spcPct val="90000"/>
              </a:lnSpc>
              <a:spcAft>
                <a:spcPts val="0"/>
              </a:spcAft>
              <a:buFont typeface="Arial"/>
              <a:buChar char="–"/>
              <a:defRPr/>
            </a:pPr>
            <a:r>
              <a:rPr lang="en-US" dirty="0">
                <a:ea typeface="ＭＳ Ｐゴシック" charset="0"/>
              </a:rPr>
              <a:t>Commercial aircraft</a:t>
            </a:r>
          </a:p>
          <a:p>
            <a:pPr lvl="1" fontAlgn="auto">
              <a:lnSpc>
                <a:spcPct val="90000"/>
              </a:lnSpc>
              <a:spcAft>
                <a:spcPts val="0"/>
              </a:spcAft>
              <a:buFont typeface="Arial"/>
              <a:buChar char="–"/>
              <a:defRPr/>
            </a:pPr>
            <a:r>
              <a:rPr lang="en-US" dirty="0">
                <a:ea typeface="ＭＳ Ｐゴシック" charset="0"/>
              </a:rPr>
              <a:t>Integrated </a:t>
            </a:r>
            <a:r>
              <a:rPr lang="en-US" dirty="0" smtClean="0">
                <a:ea typeface="ＭＳ Ｐゴシック" charset="0"/>
              </a:rPr>
              <a:t>circuits</a:t>
            </a:r>
          </a:p>
          <a:p>
            <a:r>
              <a:rPr lang="en-US" dirty="0">
                <a:ea typeface="ＭＳ Ｐゴシック" pitchFamily="34" charset="-128"/>
              </a:rPr>
              <a:t>National markets</a:t>
            </a:r>
          </a:p>
          <a:p>
            <a:pPr lvl="1"/>
            <a:r>
              <a:rPr lang="en-US" dirty="0">
                <a:ea typeface="ＭＳ Ｐゴシック" pitchFamily="34" charset="-128"/>
              </a:rPr>
              <a:t>Costs</a:t>
            </a:r>
          </a:p>
          <a:p>
            <a:pPr lvl="1"/>
            <a:r>
              <a:rPr lang="en-US" dirty="0">
                <a:ea typeface="ＭＳ Ｐゴシック" pitchFamily="34" charset="-128"/>
              </a:rPr>
              <a:t>Competition</a:t>
            </a:r>
          </a:p>
          <a:p>
            <a:pPr lvl="1"/>
            <a:r>
              <a:rPr lang="en-US" dirty="0">
                <a:ea typeface="ＭＳ Ｐゴシック" pitchFamily="34" charset="-128"/>
              </a:rPr>
              <a:t>Regulation </a:t>
            </a:r>
          </a:p>
          <a:p>
            <a:pPr lvl="1" fontAlgn="auto">
              <a:lnSpc>
                <a:spcPct val="90000"/>
              </a:lnSpc>
              <a:spcAft>
                <a:spcPts val="0"/>
              </a:spcAft>
              <a:buFont typeface="Arial"/>
              <a:buChar char="–"/>
              <a:defRPr/>
            </a:pPr>
            <a:endParaRPr lang="en-US" dirty="0">
              <a:ea typeface="ＭＳ Ｐゴシック" charset="0"/>
            </a:endParaRPr>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4" name="Slide Number Placeholder 3"/>
          <p:cNvSpPr>
            <a:spLocks noGrp="1"/>
          </p:cNvSpPr>
          <p:nvPr>
            <p:ph type="sldNum" sz="quarter" idx="12"/>
          </p:nvPr>
        </p:nvSpPr>
        <p:spPr/>
        <p:txBody>
          <a:bodyPr/>
          <a:lstStyle/>
          <a:p>
            <a:r>
              <a:rPr lang="en-US" smtClean="0"/>
              <a:t>11-</a:t>
            </a:r>
            <a:fld id="{BA1B1854-2A96-441B-8E94-8B895DE28521}"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p:nvPr>
        </p:nvSpPr>
        <p:spPr bwMode="auto">
          <a:xfrm>
            <a:off x="91440" y="620110"/>
            <a:ext cx="8882743" cy="1143000"/>
          </a:xfrm>
          <a:ln>
            <a:miter lim="800000"/>
            <a:headEnd/>
            <a:tailEnd/>
          </a:ln>
        </p:spPr>
        <p:txBody>
          <a:bodyPr wrap="square" numCol="1" anchorCtr="0" compatLnSpc="1">
            <a:prstTxWarp prst="textNoShape">
              <a:avLst/>
            </a:prstTxWarp>
          </a:bodyPr>
          <a:lstStyle/>
          <a:p>
            <a:pPr algn="ctr"/>
            <a:r>
              <a:rPr lang="en-US" b="1" dirty="0" smtClean="0">
                <a:latin typeface="+mn-lt"/>
                <a:ea typeface="ＭＳ Ｐゴシック" pitchFamily="34" charset="-128"/>
              </a:rPr>
              <a:t>Gray Market Issues</a:t>
            </a:r>
            <a:endParaRPr lang="en-US" b="1" dirty="0" smtClean="0">
              <a:latin typeface="+mn-lt"/>
            </a:endParaRPr>
          </a:p>
        </p:txBody>
      </p:sp>
      <p:sp>
        <p:nvSpPr>
          <p:cNvPr id="4" name="Content Placeholder 3"/>
          <p:cNvSpPr>
            <a:spLocks noGrp="1"/>
          </p:cNvSpPr>
          <p:nvPr>
            <p:ph sz="half" idx="1"/>
          </p:nvPr>
        </p:nvSpPr>
        <p:spPr>
          <a:xfrm>
            <a:off x="666206" y="1600200"/>
            <a:ext cx="8020594" cy="4525963"/>
          </a:xfrm>
        </p:spPr>
        <p:txBody>
          <a:bodyPr rtlCol="0">
            <a:normAutofit/>
          </a:bodyPr>
          <a:lstStyle/>
          <a:p>
            <a:pPr fontAlgn="auto">
              <a:lnSpc>
                <a:spcPct val="90000"/>
              </a:lnSpc>
              <a:spcAft>
                <a:spcPts val="0"/>
              </a:spcAft>
              <a:buFont typeface="Arial"/>
              <a:buChar char="•"/>
              <a:defRPr/>
            </a:pPr>
            <a:r>
              <a:rPr lang="en-US" sz="3200" dirty="0">
                <a:ea typeface="ＭＳ Ｐゴシック" charset="0"/>
                <a:cs typeface="ＭＳ Ｐゴシック" charset="0"/>
              </a:rPr>
              <a:t>Dilution of exclusivity</a:t>
            </a:r>
          </a:p>
          <a:p>
            <a:pPr fontAlgn="auto">
              <a:lnSpc>
                <a:spcPct val="90000"/>
              </a:lnSpc>
              <a:spcAft>
                <a:spcPts val="0"/>
              </a:spcAft>
              <a:buFont typeface="Arial"/>
              <a:buChar char="•"/>
              <a:defRPr/>
            </a:pPr>
            <a:r>
              <a:rPr lang="en-US" sz="3200" dirty="0">
                <a:ea typeface="ＭＳ Ｐゴシック" charset="0"/>
                <a:cs typeface="ＭＳ Ｐゴシック" charset="0"/>
              </a:rPr>
              <a:t>Free riding</a:t>
            </a:r>
          </a:p>
          <a:p>
            <a:pPr fontAlgn="auto">
              <a:lnSpc>
                <a:spcPct val="90000"/>
              </a:lnSpc>
              <a:spcAft>
                <a:spcPts val="0"/>
              </a:spcAft>
              <a:buFont typeface="Arial"/>
              <a:buChar char="•"/>
              <a:defRPr/>
            </a:pPr>
            <a:r>
              <a:rPr lang="en-US" sz="3200" dirty="0">
                <a:ea typeface="ＭＳ Ｐゴシック" charset="0"/>
                <a:cs typeface="ＭＳ Ｐゴシック" charset="0"/>
              </a:rPr>
              <a:t>Damage to channel relationships</a:t>
            </a:r>
          </a:p>
          <a:p>
            <a:pPr fontAlgn="auto">
              <a:lnSpc>
                <a:spcPct val="90000"/>
              </a:lnSpc>
              <a:spcAft>
                <a:spcPts val="0"/>
              </a:spcAft>
              <a:buFont typeface="Arial"/>
              <a:buChar char="•"/>
              <a:defRPr/>
            </a:pPr>
            <a:r>
              <a:rPr lang="en-US" sz="3200" dirty="0">
                <a:ea typeface="ＭＳ Ｐゴシック" charset="0"/>
                <a:cs typeface="ＭＳ Ｐゴシック" charset="0"/>
              </a:rPr>
              <a:t>Undermining segmented pricing schemes</a:t>
            </a:r>
          </a:p>
          <a:p>
            <a:pPr fontAlgn="auto">
              <a:lnSpc>
                <a:spcPct val="90000"/>
              </a:lnSpc>
              <a:spcAft>
                <a:spcPts val="0"/>
              </a:spcAft>
              <a:buFont typeface="Arial"/>
              <a:buChar char="•"/>
              <a:defRPr/>
            </a:pPr>
            <a:r>
              <a:rPr lang="en-US" sz="3200" dirty="0">
                <a:ea typeface="ＭＳ Ｐゴシック" charset="0"/>
                <a:cs typeface="ＭＳ Ｐゴシック" charset="0"/>
              </a:rPr>
              <a:t>Reputation and legal liability</a:t>
            </a:r>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p:nvPr>
        </p:nvSpPr>
        <p:spPr bwMode="auto">
          <a:xfrm>
            <a:off x="0" y="499241"/>
            <a:ext cx="9144000" cy="1143000"/>
          </a:xfrm>
          <a:ln>
            <a:miter lim="800000"/>
            <a:headEnd/>
            <a:tailEnd/>
          </a:ln>
        </p:spPr>
        <p:txBody>
          <a:bodyPr wrap="square" numCol="1" anchorCtr="0" compatLnSpc="1">
            <a:prstTxWarp prst="textNoShape">
              <a:avLst/>
            </a:prstTxWarp>
          </a:bodyPr>
          <a:lstStyle/>
          <a:p>
            <a:pPr algn="ctr"/>
            <a:r>
              <a:rPr lang="en-US" b="1" dirty="0" smtClean="0"/>
              <a:t>Dumping</a:t>
            </a:r>
          </a:p>
        </p:txBody>
      </p:sp>
      <p:sp>
        <p:nvSpPr>
          <p:cNvPr id="67586" name="Content Placeholder 3"/>
          <p:cNvSpPr>
            <a:spLocks noGrp="1"/>
          </p:cNvSpPr>
          <p:nvPr>
            <p:ph sz="half" idx="1"/>
          </p:nvPr>
        </p:nvSpPr>
        <p:spPr>
          <a:xfrm>
            <a:off x="756744" y="1600200"/>
            <a:ext cx="7930055" cy="4525963"/>
          </a:xfrm>
        </p:spPr>
        <p:txBody>
          <a:bodyPr>
            <a:normAutofit lnSpcReduction="10000"/>
          </a:bodyPr>
          <a:lstStyle/>
          <a:p>
            <a:pPr>
              <a:lnSpc>
                <a:spcPct val="90000"/>
              </a:lnSpc>
            </a:pPr>
            <a:r>
              <a:rPr lang="en-US" dirty="0" smtClean="0">
                <a:ea typeface="ＭＳ Ｐゴシック" pitchFamily="34" charset="-128"/>
              </a:rPr>
              <a:t>Sale of an imported product at a price lower than that normally charged in a domestic market or country of origin</a:t>
            </a:r>
          </a:p>
          <a:p>
            <a:pPr>
              <a:lnSpc>
                <a:spcPct val="90000"/>
              </a:lnSpc>
            </a:pPr>
            <a:r>
              <a:rPr lang="en-US" dirty="0" smtClean="0">
                <a:ea typeface="ＭＳ Ｐゴシック" pitchFamily="34" charset="-128"/>
              </a:rPr>
              <a:t>Occurs when imports sold in the U.S. market are priced at either levels that represent less than the cost of production plus an 8% profit margin or at levels below those prevailing in the producing countries</a:t>
            </a:r>
          </a:p>
          <a:p>
            <a:pPr>
              <a:lnSpc>
                <a:spcPct val="90000"/>
              </a:lnSpc>
            </a:pPr>
            <a:r>
              <a:rPr lang="en-US" dirty="0" smtClean="0">
                <a:ea typeface="ＭＳ Ｐゴシック" pitchFamily="34" charset="-128"/>
              </a:rPr>
              <a:t>U.S. law, </a:t>
            </a:r>
            <a:r>
              <a:rPr lang="en-US" i="1" dirty="0" smtClean="0">
                <a:ea typeface="ＭＳ Ｐゴシック" pitchFamily="34" charset="-128"/>
              </a:rPr>
              <a:t>the Byrd Amendment, </a:t>
            </a:r>
            <a:r>
              <a:rPr lang="en-US" dirty="0" smtClean="0">
                <a:ea typeface="ＭＳ Ｐゴシック" pitchFamily="34" charset="-128"/>
              </a:rPr>
              <a:t>provides for payment to companies harmed by dumping</a:t>
            </a:r>
          </a:p>
          <a:p>
            <a:pPr>
              <a:lnSpc>
                <a:spcPct val="90000"/>
              </a:lnSpc>
            </a:pPr>
            <a:r>
              <a:rPr lang="en-US" dirty="0" smtClean="0">
                <a:ea typeface="ＭＳ Ｐゴシック" pitchFamily="34" charset="-128"/>
              </a:rPr>
              <a:t>To prove, both price discrimination and injury must be shown</a:t>
            </a:r>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p:nvPr>
        </p:nvSpPr>
        <p:spPr bwMode="auto">
          <a:xfrm>
            <a:off x="444136" y="588579"/>
            <a:ext cx="8334103" cy="1143000"/>
          </a:xfrm>
          <a:ln>
            <a:miter lim="800000"/>
            <a:headEnd/>
            <a:tailEnd/>
          </a:ln>
        </p:spPr>
        <p:txBody>
          <a:bodyPr wrap="square" numCol="1" anchorCtr="0" compatLnSpc="1">
            <a:prstTxWarp prst="textNoShape">
              <a:avLst/>
            </a:prstTxWarp>
          </a:bodyPr>
          <a:lstStyle/>
          <a:p>
            <a:pPr algn="ctr"/>
            <a:r>
              <a:rPr lang="en-US" b="1" dirty="0" smtClean="0"/>
              <a:t>Price Fixing</a:t>
            </a:r>
          </a:p>
        </p:txBody>
      </p:sp>
      <p:sp>
        <p:nvSpPr>
          <p:cNvPr id="4" name="Content Placeholder 3"/>
          <p:cNvSpPr>
            <a:spLocks noGrp="1"/>
          </p:cNvSpPr>
          <p:nvPr>
            <p:ph sz="half" idx="1"/>
          </p:nvPr>
        </p:nvSpPr>
        <p:spPr>
          <a:xfrm>
            <a:off x="693684" y="1600200"/>
            <a:ext cx="7993116" cy="4808538"/>
          </a:xfrm>
        </p:spPr>
        <p:txBody>
          <a:bodyPr rtlCol="0">
            <a:normAutofit/>
          </a:bodyPr>
          <a:lstStyle/>
          <a:p>
            <a:pPr fontAlgn="auto">
              <a:lnSpc>
                <a:spcPct val="90000"/>
              </a:lnSpc>
              <a:spcAft>
                <a:spcPts val="0"/>
              </a:spcAft>
              <a:buFont typeface="Arial"/>
              <a:buChar char="•"/>
              <a:defRPr/>
            </a:pPr>
            <a:r>
              <a:rPr lang="en-US" dirty="0">
                <a:ea typeface="ＭＳ Ｐゴシック" charset="0"/>
                <a:cs typeface="ＭＳ Ｐゴシック" charset="0"/>
              </a:rPr>
              <a:t>Representatives of two or more companies secretly set similar prices for their products</a:t>
            </a:r>
          </a:p>
          <a:p>
            <a:pPr lvl="1" fontAlgn="auto">
              <a:lnSpc>
                <a:spcPct val="90000"/>
              </a:lnSpc>
              <a:spcAft>
                <a:spcPts val="0"/>
              </a:spcAft>
              <a:buFont typeface="Arial"/>
              <a:buChar char="–"/>
              <a:defRPr/>
            </a:pPr>
            <a:r>
              <a:rPr lang="en-US" sz="2800" dirty="0">
                <a:ea typeface="ＭＳ Ｐゴシック" charset="0"/>
              </a:rPr>
              <a:t>Illegal act because it is anticompetitive</a:t>
            </a:r>
          </a:p>
          <a:p>
            <a:pPr fontAlgn="auto">
              <a:lnSpc>
                <a:spcPct val="90000"/>
              </a:lnSpc>
              <a:spcAft>
                <a:spcPts val="0"/>
              </a:spcAft>
              <a:buFont typeface="Arial"/>
              <a:buChar char="•"/>
              <a:defRPr/>
            </a:pPr>
            <a:r>
              <a:rPr lang="en-US" b="1" dirty="0">
                <a:ea typeface="ＭＳ Ｐゴシック" charset="0"/>
                <a:cs typeface="ＭＳ Ｐゴシック" charset="0"/>
              </a:rPr>
              <a:t>Horizontal price fixing </a:t>
            </a:r>
            <a:r>
              <a:rPr lang="en-US" dirty="0">
                <a:ea typeface="ＭＳ Ｐゴシック" charset="0"/>
                <a:cs typeface="ＭＳ Ｐゴシック" charset="0"/>
              </a:rPr>
              <a:t>occurs when </a:t>
            </a:r>
            <a:r>
              <a:rPr lang="en-US" dirty="0" smtClean="0">
                <a:ea typeface="ＭＳ Ｐゴシック" charset="0"/>
                <a:cs typeface="ＭＳ Ｐゴシック" charset="0"/>
              </a:rPr>
              <a:t>competitors </a:t>
            </a:r>
            <a:r>
              <a:rPr lang="en-US" dirty="0">
                <a:ea typeface="ＭＳ Ｐゴシック" charset="0"/>
                <a:cs typeface="ＭＳ Ｐゴシック" charset="0"/>
              </a:rPr>
              <a:t>within an industry that make and market the same product conspire to keep prices high</a:t>
            </a:r>
          </a:p>
          <a:p>
            <a:pPr fontAlgn="auto">
              <a:lnSpc>
                <a:spcPct val="90000"/>
              </a:lnSpc>
              <a:spcAft>
                <a:spcPts val="0"/>
              </a:spcAft>
              <a:buFont typeface="Arial"/>
              <a:buChar char="•"/>
              <a:defRPr/>
            </a:pPr>
            <a:r>
              <a:rPr lang="en-US" b="1" dirty="0">
                <a:ea typeface="ＭＳ Ｐゴシック" charset="0"/>
                <a:cs typeface="ＭＳ Ｐゴシック" charset="0"/>
              </a:rPr>
              <a:t>Vertical price fixing </a:t>
            </a:r>
            <a:r>
              <a:rPr lang="en-US" dirty="0">
                <a:ea typeface="ＭＳ Ｐゴシック" charset="0"/>
                <a:cs typeface="ＭＳ Ｐゴシック" charset="0"/>
              </a:rPr>
              <a:t>occurs when a </a:t>
            </a:r>
            <a:r>
              <a:rPr lang="en-US" dirty="0" smtClean="0">
                <a:ea typeface="ＭＳ Ｐゴシック" charset="0"/>
                <a:cs typeface="ＭＳ Ｐゴシック" charset="0"/>
              </a:rPr>
              <a:t>manufacturer </a:t>
            </a:r>
            <a:r>
              <a:rPr lang="en-US" dirty="0">
                <a:ea typeface="ＭＳ Ｐゴシック" charset="0"/>
                <a:cs typeface="ＭＳ Ｐゴシック" charset="0"/>
              </a:rPr>
              <a:t>conspires with wholesalers/retailers to ensure certain retail prices are maintained</a:t>
            </a:r>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p:nvPr>
        </p:nvSpPr>
        <p:spPr bwMode="auto">
          <a:xfrm>
            <a:off x="0" y="609600"/>
            <a:ext cx="9144000" cy="1143000"/>
          </a:xfrm>
          <a:ln>
            <a:miter lim="800000"/>
            <a:headEnd/>
            <a:tailEnd/>
          </a:ln>
        </p:spPr>
        <p:txBody>
          <a:bodyPr wrap="square" numCol="1" anchorCtr="0" compatLnSpc="1">
            <a:prstTxWarp prst="textNoShape">
              <a:avLst/>
            </a:prstTxWarp>
          </a:bodyPr>
          <a:lstStyle/>
          <a:p>
            <a:pPr algn="ctr"/>
            <a:r>
              <a:rPr lang="en-US" b="1" dirty="0" smtClean="0"/>
              <a:t>Transfer Pricing </a:t>
            </a:r>
          </a:p>
        </p:txBody>
      </p:sp>
      <p:sp>
        <p:nvSpPr>
          <p:cNvPr id="4" name="Content Placeholder 3"/>
          <p:cNvSpPr>
            <a:spLocks noGrp="1"/>
          </p:cNvSpPr>
          <p:nvPr>
            <p:ph sz="half" idx="1"/>
          </p:nvPr>
        </p:nvSpPr>
        <p:spPr>
          <a:xfrm>
            <a:off x="788275" y="1600200"/>
            <a:ext cx="8008883" cy="4525963"/>
          </a:xfrm>
        </p:spPr>
        <p:txBody>
          <a:bodyPr rtlCol="0">
            <a:normAutofit/>
          </a:bodyPr>
          <a:lstStyle/>
          <a:p>
            <a:pPr fontAlgn="auto">
              <a:spcAft>
                <a:spcPts val="0"/>
              </a:spcAft>
              <a:buFont typeface="Arial"/>
              <a:buChar char="•"/>
              <a:defRPr/>
            </a:pPr>
            <a:r>
              <a:rPr lang="en-US" sz="3000" dirty="0">
                <a:ea typeface="ＭＳ Ｐゴシック" charset="0"/>
                <a:cs typeface="ＭＳ Ｐゴシック" charset="0"/>
              </a:rPr>
              <a:t>Pricing of goods, services, and intangible property bought and sold by operating units or divisions of a company doing business with an affiliate in another jurisdiction</a:t>
            </a:r>
          </a:p>
          <a:p>
            <a:pPr fontAlgn="auto">
              <a:spcAft>
                <a:spcPts val="0"/>
              </a:spcAft>
              <a:buFont typeface="Arial"/>
              <a:buChar char="•"/>
              <a:defRPr/>
            </a:pPr>
            <a:r>
              <a:rPr lang="en-US" sz="3000" dirty="0">
                <a:ea typeface="ＭＳ Ｐゴシック" charset="0"/>
                <a:cs typeface="ＭＳ Ｐゴシック" charset="0"/>
              </a:rPr>
              <a:t>Intra-corporate exchanges</a:t>
            </a:r>
          </a:p>
          <a:p>
            <a:pPr lvl="1" fontAlgn="auto">
              <a:spcAft>
                <a:spcPts val="0"/>
              </a:spcAft>
              <a:buFont typeface="Arial"/>
              <a:buChar char="–"/>
              <a:defRPr/>
            </a:pPr>
            <a:r>
              <a:rPr lang="en-US" sz="2600" dirty="0">
                <a:ea typeface="ＭＳ Ｐゴシック" charset="0"/>
              </a:rPr>
              <a:t>Cost-based transfer pricing</a:t>
            </a:r>
          </a:p>
          <a:p>
            <a:pPr lvl="1" fontAlgn="auto">
              <a:spcAft>
                <a:spcPts val="0"/>
              </a:spcAft>
              <a:buFont typeface="Arial"/>
              <a:buChar char="–"/>
              <a:defRPr/>
            </a:pPr>
            <a:r>
              <a:rPr lang="en-US" sz="2600" dirty="0">
                <a:ea typeface="ＭＳ Ｐゴシック" charset="0"/>
              </a:rPr>
              <a:t>Market-based transfer pricing</a:t>
            </a:r>
          </a:p>
          <a:p>
            <a:pPr lvl="1" fontAlgn="auto">
              <a:spcAft>
                <a:spcPts val="0"/>
              </a:spcAft>
              <a:buFont typeface="Arial"/>
              <a:buChar char="–"/>
              <a:defRPr/>
            </a:pPr>
            <a:r>
              <a:rPr lang="en-US" sz="2600" dirty="0">
                <a:ea typeface="ＭＳ Ｐゴシック" charset="0"/>
              </a:rPr>
              <a:t>Negotiated transfer pricing</a:t>
            </a:r>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bwMode="auto">
          <a:xfrm>
            <a:off x="0" y="742030"/>
            <a:ext cx="9013371" cy="1143000"/>
          </a:xfrm>
          <a:ln>
            <a:miter lim="800000"/>
            <a:headEnd/>
            <a:tailEnd/>
          </a:ln>
        </p:spPr>
        <p:txBody>
          <a:bodyPr wrap="square" numCol="1" anchorCtr="0" compatLnSpc="1">
            <a:prstTxWarp prst="textNoShape">
              <a:avLst/>
            </a:prstTxWarp>
            <a:normAutofit/>
          </a:bodyPr>
          <a:lstStyle/>
          <a:p>
            <a:pPr algn="ctr"/>
            <a:r>
              <a:rPr lang="en-US" b="1" dirty="0" smtClean="0"/>
              <a:t>Countertrade</a:t>
            </a:r>
          </a:p>
        </p:txBody>
      </p:sp>
      <p:sp>
        <p:nvSpPr>
          <p:cNvPr id="3" name="Content Placeholder 2"/>
          <p:cNvSpPr>
            <a:spLocks noGrp="1"/>
          </p:cNvSpPr>
          <p:nvPr>
            <p:ph sz="half" idx="1"/>
          </p:nvPr>
        </p:nvSpPr>
        <p:spPr>
          <a:xfrm>
            <a:off x="835572" y="1904624"/>
            <a:ext cx="7993117" cy="4287170"/>
          </a:xfrm>
        </p:spPr>
        <p:txBody>
          <a:bodyPr rtlCol="0">
            <a:normAutofit/>
          </a:bodyPr>
          <a:lstStyle/>
          <a:p>
            <a:pPr fontAlgn="auto">
              <a:lnSpc>
                <a:spcPct val="90000"/>
              </a:lnSpc>
              <a:spcAft>
                <a:spcPts val="0"/>
              </a:spcAft>
              <a:buFont typeface="Arial"/>
              <a:buChar char="•"/>
              <a:defRPr/>
            </a:pPr>
            <a:r>
              <a:rPr lang="en-US" dirty="0">
                <a:ea typeface="ＭＳ Ｐゴシック" charset="0"/>
                <a:cs typeface="ＭＳ Ｐゴシック" charset="0"/>
              </a:rPr>
              <a:t>Countertrade occurs when payment is made in some form other than money</a:t>
            </a:r>
          </a:p>
          <a:p>
            <a:pPr fontAlgn="auto">
              <a:lnSpc>
                <a:spcPct val="90000"/>
              </a:lnSpc>
              <a:spcAft>
                <a:spcPts val="0"/>
              </a:spcAft>
              <a:buFont typeface="Arial"/>
              <a:buChar char="•"/>
              <a:defRPr/>
            </a:pPr>
            <a:r>
              <a:rPr lang="en-US" dirty="0" smtClean="0">
                <a:ea typeface="ＭＳ Ｐゴシック" charset="0"/>
                <a:cs typeface="ＭＳ Ｐゴシック" charset="0"/>
              </a:rPr>
              <a:t>Options</a:t>
            </a:r>
          </a:p>
          <a:p>
            <a:pPr lvl="1">
              <a:buFontTx/>
              <a:buChar char="–"/>
              <a:defRPr/>
            </a:pPr>
            <a:r>
              <a:rPr lang="en-US" sz="2800" dirty="0"/>
              <a:t>Barter</a:t>
            </a:r>
          </a:p>
          <a:p>
            <a:pPr lvl="1">
              <a:buFontTx/>
              <a:buChar char="–"/>
              <a:defRPr/>
            </a:pPr>
            <a:r>
              <a:rPr lang="en-US" sz="2800" dirty="0" err="1"/>
              <a:t>Counterpurchase</a:t>
            </a:r>
            <a:r>
              <a:rPr lang="en-US" sz="2800" dirty="0"/>
              <a:t> or parallel trading</a:t>
            </a:r>
          </a:p>
          <a:p>
            <a:pPr lvl="1">
              <a:buFontTx/>
              <a:buChar char="–"/>
              <a:defRPr/>
            </a:pPr>
            <a:r>
              <a:rPr lang="en-US" sz="2800" dirty="0"/>
              <a:t>Offset</a:t>
            </a:r>
          </a:p>
          <a:p>
            <a:pPr lvl="1">
              <a:buFontTx/>
              <a:buChar char="–"/>
              <a:defRPr/>
            </a:pPr>
            <a:r>
              <a:rPr lang="en-US" sz="2800" dirty="0"/>
              <a:t>Compensation trading or buyback</a:t>
            </a:r>
          </a:p>
          <a:p>
            <a:pPr lvl="1">
              <a:buFontTx/>
              <a:buChar char="–"/>
              <a:defRPr/>
            </a:pPr>
            <a:r>
              <a:rPr lang="en-US" sz="2800" dirty="0"/>
              <a:t>Switch trading</a:t>
            </a:r>
          </a:p>
          <a:p>
            <a:pPr fontAlgn="auto">
              <a:lnSpc>
                <a:spcPct val="90000"/>
              </a:lnSpc>
              <a:spcAft>
                <a:spcPts val="0"/>
              </a:spcAft>
              <a:buFont typeface="Arial"/>
              <a:buChar char="•"/>
              <a:defRPr/>
            </a:pPr>
            <a:endParaRPr lang="en-US" dirty="0">
              <a:ea typeface="ＭＳ Ｐゴシック" charset="0"/>
              <a:cs typeface="ＭＳ Ｐゴシック" charset="0"/>
            </a:endParaRPr>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r>
              <a:rPr lang="en-US" smtClean="0"/>
              <a:t>11-</a:t>
            </a:r>
            <a:fld id="{BA1B1854-2A96-441B-8E94-8B895DE28521}" type="slidenum">
              <a:rPr lang="en-US" smtClean="0"/>
              <a:pPr/>
              <a:t>34</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bwMode="auto">
          <a:xfrm>
            <a:off x="1447801" y="713453"/>
            <a:ext cx="7239000" cy="1143000"/>
          </a:xfrm>
          <a:ln>
            <a:miter lim="800000"/>
            <a:headEnd/>
            <a:tailEnd/>
          </a:ln>
        </p:spPr>
        <p:txBody>
          <a:bodyPr wrap="square" numCol="1" anchorCtr="0" compatLnSpc="1">
            <a:prstTxWarp prst="textNoShape">
              <a:avLst/>
            </a:prstTxWarp>
            <a:noAutofit/>
          </a:bodyPr>
          <a:lstStyle/>
          <a:p>
            <a:r>
              <a:rPr lang="en-US" dirty="0" smtClean="0">
                <a:ea typeface="ＭＳ Ｐゴシック" pitchFamily="34" charset="-128"/>
              </a:rPr>
              <a:t>Basic Pricing Concepts</a:t>
            </a:r>
            <a:endParaRPr lang="en-US" b="1" dirty="0" smtClean="0"/>
          </a:p>
        </p:txBody>
      </p:sp>
      <p:sp>
        <p:nvSpPr>
          <p:cNvPr id="3" name="Content Placeholder 2"/>
          <p:cNvSpPr>
            <a:spLocks noGrp="1"/>
          </p:cNvSpPr>
          <p:nvPr>
            <p:ph sz="half" idx="1"/>
          </p:nvPr>
        </p:nvSpPr>
        <p:spPr>
          <a:xfrm>
            <a:off x="457200" y="1988457"/>
            <a:ext cx="6748463" cy="4525963"/>
          </a:xfrm>
        </p:spPr>
        <p:txBody>
          <a:bodyPr rtlCol="0">
            <a:normAutofit/>
          </a:bodyPr>
          <a:lstStyle/>
          <a:p>
            <a:pPr fontAlgn="auto">
              <a:spcAft>
                <a:spcPts val="0"/>
              </a:spcAft>
              <a:buFont typeface="Arial"/>
              <a:buChar char="•"/>
              <a:defRPr/>
            </a:pPr>
            <a:r>
              <a:rPr lang="en-US" dirty="0">
                <a:latin typeface="Tahoma" charset="0"/>
                <a:ea typeface="ＭＳ Ｐゴシック" charset="0"/>
                <a:cs typeface="ＭＳ Ｐゴシック" charset="0"/>
              </a:rPr>
              <a:t>The Global Manager must develop systems and policies that address</a:t>
            </a:r>
          </a:p>
          <a:p>
            <a:pPr lvl="1" fontAlgn="auto">
              <a:spcAft>
                <a:spcPts val="0"/>
              </a:spcAft>
              <a:buFont typeface="Arial"/>
              <a:buChar char="–"/>
              <a:defRPr/>
            </a:pPr>
            <a:r>
              <a:rPr lang="en-US" dirty="0">
                <a:latin typeface="Tahoma" charset="0"/>
                <a:ea typeface="ＭＳ Ｐゴシック" charset="0"/>
              </a:rPr>
              <a:t>Price Floor: minimum price</a:t>
            </a:r>
          </a:p>
          <a:p>
            <a:pPr lvl="1" fontAlgn="auto">
              <a:spcAft>
                <a:spcPts val="0"/>
              </a:spcAft>
              <a:buFont typeface="Arial"/>
              <a:buChar char="–"/>
              <a:defRPr/>
            </a:pPr>
            <a:r>
              <a:rPr lang="en-US" dirty="0">
                <a:latin typeface="Tahoma" charset="0"/>
                <a:ea typeface="ＭＳ Ｐゴシック" charset="0"/>
              </a:rPr>
              <a:t>Price Ceiling: maximum price</a:t>
            </a:r>
          </a:p>
          <a:p>
            <a:pPr lvl="1" fontAlgn="auto">
              <a:spcAft>
                <a:spcPts val="0"/>
              </a:spcAft>
              <a:buFont typeface="Arial"/>
              <a:buChar char="–"/>
              <a:defRPr/>
            </a:pPr>
            <a:r>
              <a:rPr lang="en-US" dirty="0">
                <a:latin typeface="Tahoma" charset="0"/>
                <a:ea typeface="ＭＳ Ｐゴシック" charset="0"/>
              </a:rPr>
              <a:t>Optimum Prices: function of demand</a:t>
            </a:r>
          </a:p>
          <a:p>
            <a:pPr fontAlgn="auto">
              <a:spcAft>
                <a:spcPts val="0"/>
              </a:spcAft>
              <a:buFont typeface="Arial"/>
              <a:buChar char="•"/>
              <a:defRPr/>
            </a:pPr>
            <a:r>
              <a:rPr lang="en-US" dirty="0">
                <a:latin typeface="Tahoma" charset="0"/>
                <a:ea typeface="ＭＳ Ｐゴシック" charset="0"/>
                <a:cs typeface="ＭＳ Ｐゴシック" charset="0"/>
              </a:rPr>
              <a:t>Must be consistent with </a:t>
            </a:r>
            <a:r>
              <a:rPr lang="en-US" dirty="0" smtClean="0">
                <a:latin typeface="Tahoma" charset="0"/>
                <a:ea typeface="ＭＳ Ｐゴシック" charset="0"/>
                <a:cs typeface="ＭＳ Ｐゴシック" charset="0"/>
              </a:rPr>
              <a:t>global </a:t>
            </a:r>
            <a:r>
              <a:rPr lang="en-US" dirty="0">
                <a:latin typeface="Tahoma" charset="0"/>
                <a:ea typeface="ＭＳ Ｐゴシック" charset="0"/>
                <a:cs typeface="ＭＳ Ｐゴシック" charset="0"/>
              </a:rPr>
              <a:t>opportunities and constraints</a:t>
            </a:r>
          </a:p>
          <a:p>
            <a:pPr fontAlgn="auto">
              <a:spcAft>
                <a:spcPts val="0"/>
              </a:spcAft>
              <a:buFont typeface="Arial"/>
              <a:buChar char="•"/>
              <a:defRPr/>
            </a:pPr>
            <a:r>
              <a:rPr lang="en-US" dirty="0">
                <a:latin typeface="Tahoma" charset="0"/>
                <a:ea typeface="ＭＳ Ｐゴシック" charset="0"/>
                <a:cs typeface="ＭＳ Ｐゴシック" charset="0"/>
              </a:rPr>
              <a:t>Be aware of price transparency </a:t>
            </a:r>
            <a:r>
              <a:rPr lang="en-US" dirty="0" smtClean="0">
                <a:latin typeface="Tahoma" charset="0"/>
                <a:ea typeface="ＭＳ Ｐゴシック" charset="0"/>
                <a:cs typeface="ＭＳ Ｐゴシック" charset="0"/>
              </a:rPr>
              <a:t>created </a:t>
            </a:r>
            <a:r>
              <a:rPr lang="en-US" dirty="0">
                <a:latin typeface="Tahoma" charset="0"/>
                <a:ea typeface="ＭＳ Ｐゴシック" charset="0"/>
                <a:cs typeface="ＭＳ Ｐゴシック" charset="0"/>
              </a:rPr>
              <a:t>by Euro zone, Internet</a:t>
            </a:r>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4" name="Slide Number Placeholder 3"/>
          <p:cNvSpPr>
            <a:spLocks noGrp="1"/>
          </p:cNvSpPr>
          <p:nvPr>
            <p:ph type="sldNum" sz="quarter" idx="12"/>
          </p:nvPr>
        </p:nvSpPr>
        <p:spPr/>
        <p:txBody>
          <a:bodyPr/>
          <a:lstStyle/>
          <a:p>
            <a:r>
              <a:rPr lang="en-US" smtClean="0"/>
              <a:t>11-</a:t>
            </a:r>
            <a:fld id="{BA1B1854-2A96-441B-8E94-8B895DE28521}"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bwMode="auto">
          <a:xfrm>
            <a:off x="0" y="717458"/>
            <a:ext cx="9144000" cy="1143000"/>
          </a:xfrm>
          <a:ln>
            <a:miter lim="800000"/>
            <a:headEnd/>
            <a:tailEnd/>
          </a:ln>
        </p:spPr>
        <p:txBody>
          <a:bodyPr wrap="square" numCol="1" anchorCtr="0" compatLnSpc="1">
            <a:prstTxWarp prst="textNoShape">
              <a:avLst/>
            </a:prstTxWarp>
            <a:noAutofit/>
          </a:bodyPr>
          <a:lstStyle/>
          <a:p>
            <a:pPr algn="ctr"/>
            <a:r>
              <a:rPr lang="en-US" b="1" dirty="0" smtClean="0">
                <a:ea typeface="ＭＳ Ｐゴシック" pitchFamily="34" charset="-128"/>
              </a:rPr>
              <a:t>Global Pricing Objectives </a:t>
            </a:r>
            <a:br>
              <a:rPr lang="en-US" b="1" dirty="0" smtClean="0">
                <a:ea typeface="ＭＳ Ｐゴシック" pitchFamily="34" charset="-128"/>
              </a:rPr>
            </a:br>
            <a:r>
              <a:rPr lang="en-US" b="1" dirty="0" smtClean="0">
                <a:ea typeface="ＭＳ Ｐゴシック" pitchFamily="34" charset="-128"/>
              </a:rPr>
              <a:t>and Strategies</a:t>
            </a:r>
            <a:endParaRPr lang="en-US" b="1" dirty="0" smtClean="0"/>
          </a:p>
        </p:txBody>
      </p:sp>
      <p:sp>
        <p:nvSpPr>
          <p:cNvPr id="4" name="Content Placeholder 3"/>
          <p:cNvSpPr>
            <a:spLocks noGrp="1"/>
          </p:cNvSpPr>
          <p:nvPr>
            <p:ph sz="half" idx="1"/>
          </p:nvPr>
        </p:nvSpPr>
        <p:spPr>
          <a:xfrm>
            <a:off x="662152" y="1936532"/>
            <a:ext cx="8024648" cy="4525963"/>
          </a:xfrm>
        </p:spPr>
        <p:txBody>
          <a:bodyPr rtlCol="0">
            <a:normAutofit/>
          </a:bodyPr>
          <a:lstStyle/>
          <a:p>
            <a:pPr fontAlgn="auto">
              <a:spcAft>
                <a:spcPts val="0"/>
              </a:spcAft>
              <a:buFont typeface="Arial"/>
              <a:buChar char="•"/>
              <a:defRPr/>
            </a:pPr>
            <a:r>
              <a:rPr lang="en-US" dirty="0">
                <a:latin typeface="Tahoma" charset="0"/>
                <a:ea typeface="ＭＳ Ｐゴシック" charset="0"/>
                <a:cs typeface="ＭＳ Ｐゴシック" charset="0"/>
              </a:rPr>
              <a:t>Managers must determine the objectives for the pricing objectives</a:t>
            </a:r>
          </a:p>
          <a:p>
            <a:pPr lvl="1" fontAlgn="auto">
              <a:spcAft>
                <a:spcPts val="0"/>
              </a:spcAft>
              <a:buFont typeface="Arial"/>
              <a:buChar char="–"/>
              <a:defRPr/>
            </a:pPr>
            <a:r>
              <a:rPr lang="en-US" dirty="0">
                <a:latin typeface="Tahoma" charset="0"/>
                <a:ea typeface="ＭＳ Ｐゴシック" charset="0"/>
              </a:rPr>
              <a:t>Unit Sales</a:t>
            </a:r>
          </a:p>
          <a:p>
            <a:pPr lvl="1" fontAlgn="auto">
              <a:spcAft>
                <a:spcPts val="0"/>
              </a:spcAft>
              <a:buFont typeface="Arial"/>
              <a:buChar char="–"/>
              <a:defRPr/>
            </a:pPr>
            <a:r>
              <a:rPr lang="en-US" dirty="0">
                <a:latin typeface="Tahoma" charset="0"/>
                <a:ea typeface="ＭＳ Ｐゴシック" charset="0"/>
              </a:rPr>
              <a:t>Market Share</a:t>
            </a:r>
          </a:p>
          <a:p>
            <a:pPr lvl="1" fontAlgn="auto">
              <a:spcAft>
                <a:spcPts val="0"/>
              </a:spcAft>
              <a:buFont typeface="Arial"/>
              <a:buChar char="–"/>
              <a:defRPr/>
            </a:pPr>
            <a:r>
              <a:rPr lang="en-US" dirty="0">
                <a:latin typeface="Tahoma" charset="0"/>
                <a:ea typeface="ＭＳ Ｐゴシック" charset="0"/>
              </a:rPr>
              <a:t>Return on investment</a:t>
            </a:r>
          </a:p>
          <a:p>
            <a:pPr fontAlgn="auto">
              <a:spcAft>
                <a:spcPts val="0"/>
              </a:spcAft>
              <a:buFont typeface="Arial"/>
              <a:buChar char="•"/>
              <a:defRPr/>
            </a:pPr>
            <a:r>
              <a:rPr lang="en-US" dirty="0">
                <a:latin typeface="Tahoma" charset="0"/>
                <a:ea typeface="ＭＳ Ｐゴシック" charset="0"/>
                <a:cs typeface="ＭＳ Ｐゴシック" charset="0"/>
              </a:rPr>
              <a:t>They must then develop strategies to achieve those </a:t>
            </a:r>
            <a:r>
              <a:rPr lang="en-US" dirty="0" smtClean="0">
                <a:latin typeface="Tahoma" charset="0"/>
                <a:ea typeface="ＭＳ Ｐゴシック" charset="0"/>
                <a:cs typeface="ＭＳ Ｐゴシック" charset="0"/>
              </a:rPr>
              <a:t>objectives </a:t>
            </a:r>
            <a:endParaRPr lang="en-US" dirty="0">
              <a:latin typeface="Tahoma" charset="0"/>
              <a:ea typeface="ＭＳ Ｐゴシック" charset="0"/>
              <a:cs typeface="ＭＳ Ｐゴシック" charset="0"/>
            </a:endParaRPr>
          </a:p>
          <a:p>
            <a:pPr lvl="1" fontAlgn="auto">
              <a:spcAft>
                <a:spcPts val="0"/>
              </a:spcAft>
              <a:buFont typeface="Arial"/>
              <a:buChar char="–"/>
              <a:defRPr/>
            </a:pPr>
            <a:r>
              <a:rPr lang="en-US" dirty="0">
                <a:latin typeface="Tahoma" charset="0"/>
                <a:ea typeface="ＭＳ Ｐゴシック" charset="0"/>
              </a:rPr>
              <a:t>Penetration Pricing</a:t>
            </a:r>
          </a:p>
          <a:p>
            <a:pPr lvl="1" fontAlgn="auto">
              <a:spcAft>
                <a:spcPts val="0"/>
              </a:spcAft>
              <a:buFont typeface="Arial"/>
              <a:buChar char="–"/>
              <a:defRPr/>
            </a:pPr>
            <a:r>
              <a:rPr lang="en-US" dirty="0">
                <a:latin typeface="Tahoma" charset="0"/>
                <a:ea typeface="ＭＳ Ｐゴシック" charset="0"/>
              </a:rPr>
              <a:t>Market Skimming</a:t>
            </a:r>
          </a:p>
          <a:p>
            <a:pPr marL="0" indent="0" fontAlgn="auto">
              <a:spcAft>
                <a:spcPts val="0"/>
              </a:spcAft>
              <a:buFont typeface="Arial"/>
              <a:buNone/>
              <a:defRPr/>
            </a:pPr>
            <a:endParaRPr lang="en-US" dirty="0"/>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67407"/>
            <a:ext cx="9274629" cy="1143000"/>
          </a:xfrm>
        </p:spPr>
        <p:txBody>
          <a:bodyPr>
            <a:noAutofit/>
          </a:bodyPr>
          <a:lstStyle/>
          <a:p>
            <a:pPr algn="ctr" fontAlgn="auto">
              <a:spcAft>
                <a:spcPts val="0"/>
              </a:spcAft>
              <a:defRPr/>
            </a:pPr>
            <a:r>
              <a:rPr lang="en-US" b="1" dirty="0">
                <a:ea typeface="ＭＳ Ｐゴシック" charset="0"/>
                <a:cs typeface="ＭＳ Ｐゴシック" charset="0"/>
              </a:rPr>
              <a:t>Market Skimming and</a:t>
            </a:r>
            <a:br>
              <a:rPr lang="en-US" b="1" dirty="0">
                <a:ea typeface="ＭＳ Ｐゴシック" charset="0"/>
                <a:cs typeface="ＭＳ Ｐゴシック" charset="0"/>
              </a:rPr>
            </a:br>
            <a:r>
              <a:rPr lang="en-US" b="1" dirty="0">
                <a:ea typeface="ＭＳ Ｐゴシック" charset="0"/>
                <a:cs typeface="ＭＳ Ｐゴシック" charset="0"/>
              </a:rPr>
              <a:t> Financial Objectives</a:t>
            </a:r>
            <a:endParaRPr lang="en-US" b="1" dirty="0"/>
          </a:p>
        </p:txBody>
      </p:sp>
      <p:sp>
        <p:nvSpPr>
          <p:cNvPr id="3" name="Content Placeholder 2"/>
          <p:cNvSpPr>
            <a:spLocks noGrp="1"/>
          </p:cNvSpPr>
          <p:nvPr>
            <p:ph sz="half" idx="1"/>
          </p:nvPr>
        </p:nvSpPr>
        <p:spPr>
          <a:xfrm>
            <a:off x="567559" y="1915511"/>
            <a:ext cx="7583664" cy="4525963"/>
          </a:xfrm>
        </p:spPr>
        <p:txBody>
          <a:bodyPr rtlCol="0">
            <a:normAutofit/>
          </a:bodyPr>
          <a:lstStyle/>
          <a:p>
            <a:pPr fontAlgn="auto">
              <a:spcAft>
                <a:spcPts val="0"/>
              </a:spcAft>
              <a:buFont typeface="Arial"/>
              <a:buChar char="•"/>
              <a:defRPr/>
            </a:pPr>
            <a:r>
              <a:rPr lang="en-US" sz="3200" b="1" dirty="0">
                <a:ea typeface="ＭＳ Ｐゴシック" charset="0"/>
                <a:cs typeface="ＭＳ Ｐゴシック" charset="0"/>
              </a:rPr>
              <a:t>Market Skimming</a:t>
            </a:r>
          </a:p>
          <a:p>
            <a:pPr lvl="1" fontAlgn="auto">
              <a:spcAft>
                <a:spcPts val="0"/>
              </a:spcAft>
              <a:buFont typeface="Arial"/>
              <a:buChar char="–"/>
              <a:defRPr/>
            </a:pPr>
            <a:r>
              <a:rPr lang="en-US" sz="2800" dirty="0">
                <a:ea typeface="ＭＳ Ｐゴシック" charset="0"/>
              </a:rPr>
              <a:t>Charging a premium price</a:t>
            </a:r>
          </a:p>
          <a:p>
            <a:pPr lvl="1" fontAlgn="auto">
              <a:spcAft>
                <a:spcPts val="0"/>
              </a:spcAft>
              <a:buFont typeface="Arial"/>
              <a:buChar char="–"/>
              <a:defRPr/>
            </a:pPr>
            <a:r>
              <a:rPr lang="en-US" sz="2800" dirty="0">
                <a:ea typeface="ＭＳ Ｐゴシック" charset="0"/>
              </a:rPr>
              <a:t>May occur at the introduction stage of product life cycle</a:t>
            </a:r>
          </a:p>
          <a:p>
            <a:pPr lvl="1" fontAlgn="auto">
              <a:spcAft>
                <a:spcPts val="0"/>
              </a:spcAft>
              <a:buFont typeface="Arial"/>
              <a:buChar char="–"/>
              <a:defRPr/>
            </a:pPr>
            <a:r>
              <a:rPr lang="en-US" sz="2800" dirty="0">
                <a:ea typeface="ＭＳ Ｐゴシック" charset="0"/>
              </a:rPr>
              <a:t>Luxury goods marketers use price to differentiate products</a:t>
            </a:r>
          </a:p>
          <a:p>
            <a:pPr lvl="2" fontAlgn="auto">
              <a:spcAft>
                <a:spcPts val="0"/>
              </a:spcAft>
              <a:buFont typeface="Arial"/>
              <a:buChar char="•"/>
              <a:defRPr/>
            </a:pPr>
            <a:r>
              <a:rPr lang="en-US" sz="2800" dirty="0">
                <a:ea typeface="ＭＳ Ｐゴシック" charset="0"/>
              </a:rPr>
              <a:t>LVMH, Mercedes-Benz</a:t>
            </a:r>
          </a:p>
          <a:p>
            <a:pPr marL="0" indent="0" fontAlgn="auto">
              <a:spcAft>
                <a:spcPts val="0"/>
              </a:spcAft>
              <a:buFont typeface="Arial"/>
              <a:buNone/>
              <a:defRPr/>
            </a:pPr>
            <a:endParaRPr lang="en-US" dirty="0"/>
          </a:p>
        </p:txBody>
      </p:sp>
      <p:sp>
        <p:nvSpPr>
          <p:cNvPr id="4" name="Footer Placeholder 3"/>
          <p:cNvSpPr>
            <a:spLocks noGrp="1"/>
          </p:cNvSpPr>
          <p:nvPr>
            <p:ph type="ftr" sz="quarter" idx="11"/>
          </p:nvPr>
        </p:nvSpPr>
        <p:spPr/>
        <p:txBody>
          <a:bodyPr/>
          <a:lstStyle/>
          <a:p>
            <a:r>
              <a:rPr lang="en-US" dirty="0" smtClean="0"/>
              <a:t>Copyright © 2017 Pearson Education, Ltd.</a:t>
            </a:r>
            <a:endParaRPr lang="en-US" dirty="0"/>
          </a:p>
        </p:txBody>
      </p:sp>
      <p:sp>
        <p:nvSpPr>
          <p:cNvPr id="6" name="Slide Number Placeholder 5"/>
          <p:cNvSpPr>
            <a:spLocks noGrp="1"/>
          </p:cNvSpPr>
          <p:nvPr>
            <p:ph type="sldNum" sz="quarter" idx="12"/>
          </p:nvPr>
        </p:nvSpPr>
        <p:spPr/>
        <p:txBody>
          <a:bodyPr/>
          <a:lstStyle/>
          <a:p>
            <a:r>
              <a:rPr lang="en-US" smtClean="0"/>
              <a:t>11-</a:t>
            </a:r>
            <a:fld id="{BA1B1854-2A96-441B-8E94-8B895DE28521}"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628" y="661782"/>
            <a:ext cx="6840538" cy="1143000"/>
          </a:xfrm>
        </p:spPr>
        <p:txBody>
          <a:bodyPr>
            <a:noAutofit/>
          </a:bodyPr>
          <a:lstStyle/>
          <a:p>
            <a:pPr algn="ctr" fontAlgn="auto">
              <a:spcAft>
                <a:spcPts val="0"/>
              </a:spcAft>
              <a:defRPr/>
            </a:pPr>
            <a:r>
              <a:rPr lang="en-US" b="1" dirty="0">
                <a:ea typeface="ＭＳ Ｐゴシック" charset="0"/>
                <a:cs typeface="ＭＳ Ｐゴシック" charset="0"/>
              </a:rPr>
              <a:t>Penetration Pricing and Non-Financial Objectives</a:t>
            </a:r>
            <a:endParaRPr lang="en-US" b="1" dirty="0"/>
          </a:p>
        </p:txBody>
      </p:sp>
      <p:sp>
        <p:nvSpPr>
          <p:cNvPr id="3" name="Content Placeholder 2"/>
          <p:cNvSpPr>
            <a:spLocks noGrp="1"/>
          </p:cNvSpPr>
          <p:nvPr>
            <p:ph sz="half" idx="1"/>
          </p:nvPr>
        </p:nvSpPr>
        <p:spPr>
          <a:xfrm>
            <a:off x="574766" y="2243658"/>
            <a:ext cx="8112034" cy="3673816"/>
          </a:xfrm>
        </p:spPr>
        <p:txBody>
          <a:bodyPr rtlCol="0">
            <a:normAutofit fontScale="92500" lnSpcReduction="10000"/>
          </a:bodyPr>
          <a:lstStyle/>
          <a:p>
            <a:pPr fontAlgn="auto">
              <a:spcAft>
                <a:spcPts val="0"/>
              </a:spcAft>
              <a:buFont typeface="Arial"/>
              <a:buChar char="•"/>
              <a:defRPr/>
            </a:pPr>
            <a:r>
              <a:rPr lang="en-US" sz="3200" b="1" dirty="0">
                <a:ea typeface="ＭＳ Ｐゴシック" charset="0"/>
                <a:cs typeface="ＭＳ Ｐゴシック" charset="0"/>
              </a:rPr>
              <a:t>Penetration Pricing</a:t>
            </a:r>
          </a:p>
          <a:p>
            <a:pPr lvl="1" fontAlgn="auto">
              <a:spcAft>
                <a:spcPts val="0"/>
              </a:spcAft>
              <a:buFont typeface="Arial"/>
              <a:buChar char="–"/>
              <a:defRPr/>
            </a:pPr>
            <a:r>
              <a:rPr lang="en-US" sz="2800" dirty="0">
                <a:ea typeface="ＭＳ Ｐゴシック" charset="0"/>
              </a:rPr>
              <a:t>Charging a low price in order to penetrate market quickly</a:t>
            </a:r>
          </a:p>
          <a:p>
            <a:pPr lvl="1" fontAlgn="auto">
              <a:spcAft>
                <a:spcPts val="0"/>
              </a:spcAft>
              <a:buFont typeface="Arial"/>
              <a:buChar char="–"/>
              <a:defRPr/>
            </a:pPr>
            <a:r>
              <a:rPr lang="en-US" sz="2800" dirty="0">
                <a:ea typeface="ＭＳ Ｐゴシック" charset="0"/>
              </a:rPr>
              <a:t>Appropriate to saturate market prior to imitation by </a:t>
            </a:r>
            <a:r>
              <a:rPr lang="en-US" sz="2800" dirty="0" smtClean="0">
                <a:ea typeface="ＭＳ Ｐゴシック" charset="0"/>
              </a:rPr>
              <a:t>competitors</a:t>
            </a:r>
          </a:p>
          <a:p>
            <a:pPr lvl="1">
              <a:buFont typeface="Arial"/>
              <a:buChar char="–"/>
              <a:defRPr/>
            </a:pPr>
            <a:r>
              <a:rPr lang="en-US" sz="2800" dirty="0">
                <a:ea typeface="ＭＳ Ｐゴシック" pitchFamily="34" charset="-128"/>
              </a:rPr>
              <a:t>Packaged food product makers, with products that do not merit patents, may use this strategy to get market saturation before competitors copy the product</a:t>
            </a:r>
            <a:endParaRPr lang="en-US" sz="2800" dirty="0">
              <a:ea typeface="ＭＳ Ｐゴシック" charset="0"/>
            </a:endParaRPr>
          </a:p>
          <a:p>
            <a:pPr marL="0" indent="0" fontAlgn="auto">
              <a:spcAft>
                <a:spcPts val="0"/>
              </a:spcAft>
              <a:buFont typeface="Arial"/>
              <a:buNone/>
              <a:defRPr/>
            </a:pPr>
            <a:endParaRPr lang="en-US" dirty="0"/>
          </a:p>
        </p:txBody>
      </p:sp>
      <p:sp>
        <p:nvSpPr>
          <p:cNvPr id="4" name="Footer Placeholder 3"/>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r>
              <a:rPr lang="en-US" smtClean="0"/>
              <a:t>11-</a:t>
            </a:r>
            <a:fld id="{BA1B1854-2A96-441B-8E94-8B895DE28521}"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17" y="631225"/>
            <a:ext cx="8526508" cy="1357640"/>
          </a:xfrm>
        </p:spPr>
        <p:txBody>
          <a:bodyPr>
            <a:noAutofit/>
          </a:bodyPr>
          <a:lstStyle/>
          <a:p>
            <a:pPr algn="ctr" fontAlgn="auto">
              <a:spcAft>
                <a:spcPts val="0"/>
              </a:spcAft>
              <a:defRPr/>
            </a:pPr>
            <a:r>
              <a:rPr lang="en-US" b="1" dirty="0">
                <a:latin typeface="+mn-lt"/>
                <a:ea typeface="ＭＳ Ｐゴシック" charset="0"/>
                <a:cs typeface="ＭＳ Ｐゴシック" charset="0"/>
              </a:rPr>
              <a:t>Companion Products or </a:t>
            </a:r>
            <a:br>
              <a:rPr lang="en-US" b="1" dirty="0">
                <a:latin typeface="+mn-lt"/>
                <a:ea typeface="ＭＳ Ｐゴシック" charset="0"/>
                <a:cs typeface="ＭＳ Ｐゴシック" charset="0"/>
              </a:rPr>
            </a:br>
            <a:r>
              <a:rPr lang="ja-JP" altLang="en-US" b="1" dirty="0">
                <a:latin typeface="+mn-lt"/>
                <a:cs typeface="ＭＳ Ｐゴシック" charset="0"/>
              </a:rPr>
              <a:t>“</a:t>
            </a:r>
            <a:r>
              <a:rPr lang="en-US" b="1" dirty="0">
                <a:latin typeface="+mn-lt"/>
                <a:ea typeface="ＭＳ Ｐゴシック" charset="0"/>
                <a:cs typeface="ＭＳ Ｐゴシック" charset="0"/>
              </a:rPr>
              <a:t>Razors and Blades</a:t>
            </a:r>
            <a:r>
              <a:rPr lang="ja-JP" altLang="en-US" b="1" dirty="0">
                <a:latin typeface="+mn-lt"/>
                <a:cs typeface="ＭＳ Ｐゴシック" charset="0"/>
              </a:rPr>
              <a:t>”</a:t>
            </a:r>
            <a:r>
              <a:rPr lang="en-US" b="1" dirty="0">
                <a:latin typeface="+mn-lt"/>
                <a:ea typeface="ＭＳ Ｐゴシック" charset="0"/>
                <a:cs typeface="ＭＳ Ｐゴシック" charset="0"/>
              </a:rPr>
              <a:t> Pricing</a:t>
            </a:r>
            <a:endParaRPr lang="en-US" b="1" dirty="0">
              <a:latin typeface="+mn-lt"/>
            </a:endParaRPr>
          </a:p>
        </p:txBody>
      </p:sp>
      <p:sp>
        <p:nvSpPr>
          <p:cNvPr id="3" name="Content Placeholder 2"/>
          <p:cNvSpPr>
            <a:spLocks noGrp="1"/>
          </p:cNvSpPr>
          <p:nvPr>
            <p:ph sz="half" idx="1"/>
          </p:nvPr>
        </p:nvSpPr>
        <p:spPr>
          <a:xfrm>
            <a:off x="457199" y="2110331"/>
            <a:ext cx="8229601" cy="4003086"/>
          </a:xfrm>
        </p:spPr>
        <p:txBody>
          <a:bodyPr rtlCol="0">
            <a:normAutofit/>
          </a:bodyPr>
          <a:lstStyle/>
          <a:p>
            <a:pPr fontAlgn="auto">
              <a:lnSpc>
                <a:spcPct val="90000"/>
              </a:lnSpc>
              <a:spcAft>
                <a:spcPts val="0"/>
              </a:spcAft>
              <a:buFont typeface="Arial"/>
              <a:buChar char="•"/>
              <a:defRPr/>
            </a:pPr>
            <a:r>
              <a:rPr lang="en-US" dirty="0">
                <a:ea typeface="ＭＳ Ｐゴシック" charset="0"/>
                <a:cs typeface="ＭＳ Ｐゴシック" charset="0"/>
              </a:rPr>
              <a:t>Products whose sale is dependent upon the sale of primary product</a:t>
            </a:r>
          </a:p>
          <a:p>
            <a:pPr lvl="1" fontAlgn="auto">
              <a:lnSpc>
                <a:spcPct val="90000"/>
              </a:lnSpc>
              <a:spcAft>
                <a:spcPts val="0"/>
              </a:spcAft>
              <a:buFont typeface="Arial"/>
              <a:buChar char="–"/>
              <a:defRPr/>
            </a:pPr>
            <a:r>
              <a:rPr lang="en-US" dirty="0">
                <a:ea typeface="ＭＳ Ｐゴシック" charset="0"/>
              </a:rPr>
              <a:t>Video games are dependent upon the sale of the game console</a:t>
            </a:r>
          </a:p>
          <a:p>
            <a:pPr fontAlgn="auto">
              <a:lnSpc>
                <a:spcPct val="90000"/>
              </a:lnSpc>
              <a:spcAft>
                <a:spcPts val="0"/>
              </a:spcAft>
              <a:buFont typeface="Arial"/>
              <a:buChar char="•"/>
              <a:defRPr/>
            </a:pPr>
            <a:r>
              <a:rPr lang="ja-JP" altLang="en-US" dirty="0">
                <a:cs typeface="ＭＳ Ｐゴシック" charset="0"/>
              </a:rPr>
              <a:t>“</a:t>
            </a:r>
            <a:r>
              <a:rPr lang="en-US" dirty="0">
                <a:ea typeface="ＭＳ Ｐゴシック" charset="0"/>
                <a:cs typeface="ＭＳ Ｐゴシック" charset="0"/>
              </a:rPr>
              <a:t>If you make money on the blades, you can give away the razors.</a:t>
            </a:r>
            <a:r>
              <a:rPr lang="ja-JP" altLang="en-US" dirty="0">
                <a:cs typeface="ＭＳ Ｐゴシック" charset="0"/>
              </a:rPr>
              <a:t>”</a:t>
            </a:r>
            <a:endParaRPr lang="en-US" dirty="0">
              <a:ea typeface="ＭＳ Ｐゴシック" charset="0"/>
              <a:cs typeface="ＭＳ Ｐゴシック" charset="0"/>
            </a:endParaRPr>
          </a:p>
          <a:p>
            <a:pPr fontAlgn="auto">
              <a:lnSpc>
                <a:spcPct val="90000"/>
              </a:lnSpc>
              <a:spcAft>
                <a:spcPts val="0"/>
              </a:spcAft>
              <a:buFont typeface="Arial"/>
              <a:buChar char="•"/>
              <a:defRPr/>
            </a:pPr>
            <a:r>
              <a:rPr lang="en-US" dirty="0">
                <a:ea typeface="ＭＳ Ｐゴシック" charset="0"/>
                <a:cs typeface="ＭＳ Ｐゴシック" charset="0"/>
              </a:rPr>
              <a:t>Cellular service providers subsidize the phone and make money on calling plans</a:t>
            </a:r>
          </a:p>
          <a:p>
            <a:pPr marL="0" indent="0" fontAlgn="auto">
              <a:spcAft>
                <a:spcPts val="0"/>
              </a:spcAft>
              <a:buFont typeface="Arial"/>
              <a:buNone/>
              <a:defRPr/>
            </a:pPr>
            <a:endParaRPr lang="en-US" dirty="0"/>
          </a:p>
        </p:txBody>
      </p:sp>
      <p:sp>
        <p:nvSpPr>
          <p:cNvPr id="4" name="Footer Placeholder 3"/>
          <p:cNvSpPr>
            <a:spLocks noGrp="1"/>
          </p:cNvSpPr>
          <p:nvPr>
            <p:ph type="ftr" sz="quarter" idx="11"/>
          </p:nvPr>
        </p:nvSpPr>
        <p:spPr/>
        <p:txBody>
          <a:bodyPr/>
          <a:lstStyle/>
          <a:p>
            <a:r>
              <a:rPr lang="en-US" dirty="0" smtClean="0"/>
              <a:t>Copyright © 2017 Pearson Education, Ltd.</a:t>
            </a:r>
            <a:endParaRPr lang="en-US" dirty="0"/>
          </a:p>
        </p:txBody>
      </p:sp>
      <p:sp>
        <p:nvSpPr>
          <p:cNvPr id="5" name="Slide Number Placeholder 4"/>
          <p:cNvSpPr>
            <a:spLocks noGrp="1"/>
          </p:cNvSpPr>
          <p:nvPr>
            <p:ph type="sldNum" sz="quarter" idx="12"/>
          </p:nvPr>
        </p:nvSpPr>
        <p:spPr/>
        <p:txBody>
          <a:bodyPr/>
          <a:lstStyle/>
          <a:p>
            <a:r>
              <a:rPr lang="en-US" smtClean="0"/>
              <a:t>11-</a:t>
            </a:r>
            <a:fld id="{BA1B1854-2A96-441B-8E94-8B895DE28521}" type="slidenum">
              <a:rPr lang="en-US" smtClean="0"/>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Target Costing </a:t>
            </a:r>
            <a:endParaRPr lang="en-US" dirty="0"/>
          </a:p>
        </p:txBody>
      </p:sp>
      <p:sp>
        <p:nvSpPr>
          <p:cNvPr id="6" name="Content Placeholder 5"/>
          <p:cNvSpPr>
            <a:spLocks noGrp="1"/>
          </p:cNvSpPr>
          <p:nvPr>
            <p:ph idx="1"/>
          </p:nvPr>
        </p:nvSpPr>
        <p:spPr>
          <a:xfrm>
            <a:off x="836023" y="1830387"/>
            <a:ext cx="7942217" cy="4525963"/>
          </a:xfrm>
        </p:spPr>
        <p:txBody>
          <a:bodyPr>
            <a:normAutofit/>
          </a:bodyPr>
          <a:lstStyle/>
          <a:p>
            <a:r>
              <a:rPr lang="en-US" dirty="0" smtClean="0"/>
              <a:t>Use by Japanese companies to control costs, save on production expense, &amp; create competitively priced global products</a:t>
            </a:r>
          </a:p>
          <a:p>
            <a:r>
              <a:rPr lang="en-US" dirty="0" smtClean="0"/>
              <a:t>Also called </a:t>
            </a:r>
            <a:r>
              <a:rPr lang="en-US" b="1" dirty="0" smtClean="0"/>
              <a:t>Design to Cost</a:t>
            </a:r>
          </a:p>
        </p:txBody>
      </p:sp>
      <p:sp>
        <p:nvSpPr>
          <p:cNvPr id="2" name="Footer Placeholder 1"/>
          <p:cNvSpPr>
            <a:spLocks noGrp="1"/>
          </p:cNvSpPr>
          <p:nvPr>
            <p:ph type="ftr" sz="quarter" idx="11"/>
          </p:nvPr>
        </p:nvSpPr>
        <p:spPr/>
        <p:txBody>
          <a:bodyPr/>
          <a:lstStyle/>
          <a:p>
            <a:r>
              <a:rPr lang="en-US" dirty="0" smtClean="0"/>
              <a:t>Copyright © 2017 Pearson Education, Ltd.</a:t>
            </a:r>
            <a:endParaRPr lang="en-US" dirty="0"/>
          </a:p>
        </p:txBody>
      </p:sp>
      <p:sp>
        <p:nvSpPr>
          <p:cNvPr id="3" name="Slide Number Placeholder 2"/>
          <p:cNvSpPr>
            <a:spLocks noGrp="1"/>
          </p:cNvSpPr>
          <p:nvPr>
            <p:ph type="sldNum" sz="quarter" idx="12"/>
          </p:nvPr>
        </p:nvSpPr>
        <p:spPr/>
        <p:txBody>
          <a:bodyPr/>
          <a:lstStyle/>
          <a:p>
            <a:r>
              <a:rPr lang="en-US" smtClean="0"/>
              <a:t>11-</a:t>
            </a:r>
            <a:fld id="{BA1B1854-2A96-441B-8E94-8B895DE28521}"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amp; G 9e Titl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mp;G 9e workaroun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6008</TotalTime>
  <Words>6109</Words>
  <Application>Microsoft Office PowerPoint</Application>
  <PresentationFormat>On-screen Show (4:3)</PresentationFormat>
  <Paragraphs>354</Paragraphs>
  <Slides>34</Slides>
  <Notes>30</Notes>
  <HiddenSlides>0</HiddenSlides>
  <MMClips>0</MMClips>
  <ScaleCrop>false</ScaleCrop>
  <HeadingPairs>
    <vt:vector size="4" baseType="variant">
      <vt:variant>
        <vt:lpstr>Theme</vt:lpstr>
      </vt:variant>
      <vt:variant>
        <vt:i4>2</vt:i4>
      </vt:variant>
      <vt:variant>
        <vt:lpstr>Slide Titles</vt:lpstr>
      </vt:variant>
      <vt:variant>
        <vt:i4>34</vt:i4>
      </vt:variant>
    </vt:vector>
  </HeadingPairs>
  <TitlesOfParts>
    <vt:vector size="36" baseType="lpstr">
      <vt:lpstr>K&amp; G 9e Title Theme</vt:lpstr>
      <vt:lpstr>K&amp;G 9e workaround</vt:lpstr>
      <vt:lpstr>Slide 1</vt:lpstr>
      <vt:lpstr>Learning Objectives</vt:lpstr>
      <vt:lpstr>Basic Pricing Concepts</vt:lpstr>
      <vt:lpstr>Basic Pricing Concepts</vt:lpstr>
      <vt:lpstr>Global Pricing Objectives  and Strategies</vt:lpstr>
      <vt:lpstr>Market Skimming and  Financial Objectives</vt:lpstr>
      <vt:lpstr>Penetration Pricing and Non-Financial Objectives</vt:lpstr>
      <vt:lpstr>Companion Products or  “Razors and Blades” Pricing</vt:lpstr>
      <vt:lpstr>Target Costing </vt:lpstr>
      <vt:lpstr>The Target-Costing Process</vt:lpstr>
      <vt:lpstr>Export Price Escalation</vt:lpstr>
      <vt:lpstr>Export Price Escalation</vt:lpstr>
      <vt:lpstr>Pricing Factors for Goods  That Cross Borders</vt:lpstr>
      <vt:lpstr>Cost-Based Pricing</vt:lpstr>
      <vt:lpstr>Cost-Plus Pricing</vt:lpstr>
      <vt:lpstr>Crossing International Borders</vt:lpstr>
      <vt:lpstr>Terms of the Sale</vt:lpstr>
      <vt:lpstr>Incoterms</vt:lpstr>
      <vt:lpstr>Inflationary Environment</vt:lpstr>
      <vt:lpstr>Low Inflation Environment</vt:lpstr>
      <vt:lpstr>Government Controls, Subsidies, and Regulations</vt:lpstr>
      <vt:lpstr>Competitive Behavior</vt:lpstr>
      <vt:lpstr>Using Sourcing as a Strategic Pricing Tool</vt:lpstr>
      <vt:lpstr>Global Pricing:  Three Policy Alternatives</vt:lpstr>
      <vt:lpstr>Extension Pricing</vt:lpstr>
      <vt:lpstr>Slide 26</vt:lpstr>
      <vt:lpstr>Adaptation or Polycentric Pricing</vt:lpstr>
      <vt:lpstr>Geocentric Pricing</vt:lpstr>
      <vt:lpstr>Gray Market Goods</vt:lpstr>
      <vt:lpstr>Gray Market Issues</vt:lpstr>
      <vt:lpstr>Dumping</vt:lpstr>
      <vt:lpstr>Price Fixing</vt:lpstr>
      <vt:lpstr>Transfer Pricing </vt:lpstr>
      <vt:lpstr>Countertrade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Jill Solomon</dc:creator>
  <cp:lastModifiedBy>Binod</cp:lastModifiedBy>
  <cp:revision>78</cp:revision>
  <dcterms:created xsi:type="dcterms:W3CDTF">2012-01-25T15:29:12Z</dcterms:created>
  <dcterms:modified xsi:type="dcterms:W3CDTF">2016-04-06T12:55:06Z</dcterms:modified>
</cp:coreProperties>
</file>