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slideMasters/slideMaster6.xml" ContentType="application/vnd.openxmlformats-officedocument.presentationml.slideMaster+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slideLayouts/slideLayout29.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940" r:id="rId1"/>
    <p:sldMasterId id="2147483954" r:id="rId2"/>
    <p:sldMasterId id="2147483956" r:id="rId3"/>
    <p:sldMasterId id="2147483958" r:id="rId4"/>
    <p:sldMasterId id="2147483972" r:id="rId5"/>
    <p:sldMasterId id="2147483974" r:id="rId6"/>
  </p:sldMasterIdLst>
  <p:notesMasterIdLst>
    <p:notesMasterId r:id="rId38"/>
  </p:notesMasterIdLst>
  <p:sldIdLst>
    <p:sldId id="256" r:id="rId7"/>
    <p:sldId id="258" r:id="rId8"/>
    <p:sldId id="259" r:id="rId9"/>
    <p:sldId id="260" r:id="rId10"/>
    <p:sldId id="261" r:id="rId11"/>
    <p:sldId id="292" r:id="rId12"/>
    <p:sldId id="293" r:id="rId13"/>
    <p:sldId id="285" r:id="rId14"/>
    <p:sldId id="262" r:id="rId15"/>
    <p:sldId id="263" r:id="rId16"/>
    <p:sldId id="264" r:id="rId17"/>
    <p:sldId id="265" r:id="rId18"/>
    <p:sldId id="266" r:id="rId19"/>
    <p:sldId id="267" r:id="rId20"/>
    <p:sldId id="286" r:id="rId21"/>
    <p:sldId id="268" r:id="rId22"/>
    <p:sldId id="269" r:id="rId23"/>
    <p:sldId id="290" r:id="rId24"/>
    <p:sldId id="287" r:id="rId25"/>
    <p:sldId id="288" r:id="rId26"/>
    <p:sldId id="289" r:id="rId27"/>
    <p:sldId id="291" r:id="rId28"/>
    <p:sldId id="274" r:id="rId29"/>
    <p:sldId id="276" r:id="rId30"/>
    <p:sldId id="277" r:id="rId31"/>
    <p:sldId id="278" r:id="rId32"/>
    <p:sldId id="279" r:id="rId33"/>
    <p:sldId id="281" r:id="rId34"/>
    <p:sldId id="294" r:id="rId35"/>
    <p:sldId id="282" r:id="rId36"/>
    <p:sldId id="283" r:id="rId37"/>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te Stephenson" initials="K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CE328"/>
    <a:srgbClr val="FFFFB7"/>
    <a:srgbClr val="0066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03" autoAdjust="0"/>
    <p:restoredTop sz="86657" autoAdjust="0"/>
  </p:normalViewPr>
  <p:slideViewPr>
    <p:cSldViewPr snapToGrid="0" snapToObjects="1">
      <p:cViewPr varScale="1">
        <p:scale>
          <a:sx n="63" d="100"/>
          <a:sy n="63" d="100"/>
        </p:scale>
        <p:origin x="-1572"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57CF1186-0015-49BC-94CA-10E2B27A0FEE}" type="datetimeFigureOut">
              <a:rPr lang="en-US"/>
              <a:pPr>
                <a:defRPr/>
              </a:pPr>
              <a:t>4/6/2016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A99595B5-553C-4F7D-BD97-0B257D3ED6DC}" type="slidenum">
              <a:rPr lang="en-US"/>
              <a:pPr>
                <a:defRPr/>
              </a:pPr>
              <a:t>‹#›</a:t>
            </a:fld>
            <a:endParaRPr lang="en-US" dirty="0"/>
          </a:p>
        </p:txBody>
      </p:sp>
    </p:spTree>
    <p:extLst>
      <p:ext uri="{BB962C8B-B14F-4D97-AF65-F5344CB8AC3E}">
        <p14:creationId xmlns:p14="http://schemas.microsoft.com/office/powerpoint/2010/main" xmlns="" val="400983227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464D93E-FE89-4280-99A9-894E7424D80E}" type="slidenum">
              <a:rPr lang="en-US">
                <a:cs typeface="Arial" charset="0"/>
              </a:rPr>
              <a:pPr fontAlgn="base">
                <a:spcBef>
                  <a:spcPct val="0"/>
                </a:spcBef>
                <a:spcAft>
                  <a:spcPct val="0"/>
                </a:spcAft>
              </a:pPr>
              <a:t>2</a:t>
            </a:fld>
            <a:endParaRPr lang="en-US" dirty="0">
              <a:cs typeface="Arial" charset="0"/>
            </a:endParaRPr>
          </a:p>
        </p:txBody>
      </p:sp>
      <p:sp>
        <p:nvSpPr>
          <p:cNvPr id="20482"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20483"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endParaRPr lang="en-US" dirty="0" smtClean="0">
              <a:latin typeface="Times New Roman" pitchFamily="18" charset="0"/>
              <a:ea typeface="ＭＳ Ｐゴシック" pitchFamily="34" charset="-128"/>
            </a:endParaRPr>
          </a:p>
        </p:txBody>
      </p:sp>
    </p:spTree>
    <p:extLst>
      <p:ext uri="{BB962C8B-B14F-4D97-AF65-F5344CB8AC3E}">
        <p14:creationId xmlns:p14="http://schemas.microsoft.com/office/powerpoint/2010/main" xmlns="" val="22687631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7C1C63F-3160-46B0-A360-B5CB776359D1}" type="slidenum">
              <a:rPr lang="en-US">
                <a:cs typeface="Arial" charset="0"/>
              </a:rPr>
              <a:pPr fontAlgn="base">
                <a:spcBef>
                  <a:spcPct val="0"/>
                </a:spcBef>
                <a:spcAft>
                  <a:spcPct val="0"/>
                </a:spcAft>
              </a:pPr>
              <a:t>11</a:t>
            </a:fld>
            <a:endParaRPr lang="en-US" dirty="0">
              <a:cs typeface="Arial" charset="0"/>
            </a:endParaRPr>
          </a:p>
        </p:txBody>
      </p:sp>
      <p:sp>
        <p:nvSpPr>
          <p:cNvPr id="34818"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34819"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r>
              <a:rPr lang="en-US" dirty="0" smtClean="0"/>
              <a:t>In an era when environmental scanning, strategic planning, and other conceptual tools of the type discussed in Chapter 16 are widely known and used, how is it that managers at many companies have failed to respond to change in a timely manner? According to Harvard professor Clayton Christensen, the problem is that executives become so committed to a current, profitable technology that they fail to provide adequate levels of investment in new, apparently riskier technologies. Ironically, companies fall into this trap by adhering to prevailing marketing orthodoxy, namely, listening to and responding to the needs of established customers. Christensen calls this situation the </a:t>
            </a:r>
            <a:r>
              <a:rPr lang="en-US" b="1" dirty="0" smtClean="0"/>
              <a:t>innovator’s dilemma</a:t>
            </a:r>
            <a:r>
              <a:rPr lang="en-US" dirty="0" smtClean="0"/>
              <a:t>.</a:t>
            </a:r>
          </a:p>
        </p:txBody>
      </p:sp>
    </p:spTree>
    <p:extLst>
      <p:ext uri="{BB962C8B-B14F-4D97-AF65-F5344CB8AC3E}">
        <p14:creationId xmlns:p14="http://schemas.microsoft.com/office/powerpoint/2010/main" xmlns="" val="14341342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00D64AB-65E2-4AD4-A244-3F52E3BCE9D6}" type="slidenum">
              <a:rPr lang="en-US">
                <a:cs typeface="Arial" charset="0"/>
              </a:rPr>
              <a:pPr fontAlgn="base">
                <a:spcBef>
                  <a:spcPct val="0"/>
                </a:spcBef>
                <a:spcAft>
                  <a:spcPct val="0"/>
                </a:spcAft>
              </a:pPr>
              <a:t>12</a:t>
            </a:fld>
            <a:endParaRPr lang="en-US" dirty="0">
              <a:cs typeface="Arial" charset="0"/>
            </a:endParaRPr>
          </a:p>
        </p:txBody>
      </p:sp>
      <p:sp>
        <p:nvSpPr>
          <p:cNvPr id="36866"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36867"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r>
              <a:rPr lang="en-US" dirty="0" smtClean="0"/>
              <a:t>Each network has its own “metrics of value,” e.g., for laptop computers, the metrics are small size, low weight and power consumption, and rugged design. For example, during the 1980s, customers who bought portable computers were willing to pay a premium for smaller size; buyers of mainframe computers did not value this attribute. Conversely, mainframe buyers valued (i.e., were willing to pay more for) memory capacity as measured by megabytes; portable computer buyers placed less value on this attribute. In short, the value networks for mainframe computers and portable computers are different.</a:t>
            </a:r>
          </a:p>
        </p:txBody>
      </p:sp>
    </p:spTree>
    <p:extLst>
      <p:ext uri="{BB962C8B-B14F-4D97-AF65-F5344CB8AC3E}">
        <p14:creationId xmlns:p14="http://schemas.microsoft.com/office/powerpoint/2010/main" xmlns="" val="10518186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2053656-500B-47A7-8E8C-E257F0187D44}" type="slidenum">
              <a:rPr lang="en-US">
                <a:cs typeface="Arial" charset="0"/>
              </a:rPr>
              <a:pPr fontAlgn="base">
                <a:spcBef>
                  <a:spcPct val="0"/>
                </a:spcBef>
                <a:spcAft>
                  <a:spcPct val="0"/>
                </a:spcAft>
              </a:pPr>
              <a:t>13</a:t>
            </a:fld>
            <a:endParaRPr lang="en-US" dirty="0">
              <a:cs typeface="Arial" charset="0"/>
            </a:endParaRPr>
          </a:p>
        </p:txBody>
      </p:sp>
      <p:sp>
        <p:nvSpPr>
          <p:cNvPr id="38914"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38915"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r>
              <a:rPr lang="en-US" dirty="0" smtClean="0"/>
              <a:t>As firms gain experience within a given network, they are likely to develop capabilities, organizational structures, and cultures tailored to the distinctive requirements of their respective value networks. The industry’s dominant firms—typically with reputations as “well managed” firms—lead in developing and/or adopting </a:t>
            </a:r>
            <a:r>
              <a:rPr lang="en-US" b="1" dirty="0" smtClean="0"/>
              <a:t>sustaining technologies</a:t>
            </a:r>
            <a:r>
              <a:rPr lang="en-US" dirty="0" smtClean="0"/>
              <a:t>, that is,</a:t>
            </a:r>
            <a:r>
              <a:rPr lang="en-US" i="1" dirty="0" smtClean="0"/>
              <a:t> </a:t>
            </a:r>
            <a:r>
              <a:rPr lang="en-US" dirty="0" smtClean="0"/>
              <a:t>incremental or radical innovations that improve product performance. According to Christensen, most new technologies developed by established companies are sustaining in nature; indeed, the vast majority of innovations are of this type. </a:t>
            </a:r>
          </a:p>
        </p:txBody>
      </p:sp>
    </p:spTree>
    <p:extLst>
      <p:ext uri="{BB962C8B-B14F-4D97-AF65-F5344CB8AC3E}">
        <p14:creationId xmlns:p14="http://schemas.microsoft.com/office/powerpoint/2010/main" xmlns="" val="40146736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57DC06D-104E-4976-B7D2-E5AFDA2A68C9}" type="slidenum">
              <a:rPr lang="en-US">
                <a:cs typeface="Arial" charset="0"/>
              </a:rPr>
              <a:pPr fontAlgn="base">
                <a:spcBef>
                  <a:spcPct val="0"/>
                </a:spcBef>
                <a:spcAft>
                  <a:spcPct val="0"/>
                </a:spcAft>
              </a:pPr>
              <a:t>14</a:t>
            </a:fld>
            <a:endParaRPr lang="en-US" dirty="0">
              <a:cs typeface="Arial" charset="0"/>
            </a:endParaRPr>
          </a:p>
        </p:txBody>
      </p:sp>
      <p:sp>
        <p:nvSpPr>
          <p:cNvPr id="40962"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40963"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r>
              <a:rPr lang="en-US" dirty="0" smtClean="0"/>
              <a:t>New entrants to an industry lead in developing</a:t>
            </a:r>
            <a:r>
              <a:rPr lang="en-US" i="1" dirty="0" smtClean="0"/>
              <a:t> </a:t>
            </a:r>
            <a:r>
              <a:rPr lang="en-US" b="1" dirty="0" smtClean="0"/>
              <a:t>disruptive technologies</a:t>
            </a:r>
            <a:r>
              <a:rPr lang="en-US" dirty="0" smtClean="0"/>
              <a:t> that redefine performance. The benefits associated with disruptive technologies go beyond enhancing product performance; disruptive technologies enable something to be done that was previously deemed impossible. Disruptive technologies typically enable new markets to emerge. As Christensen explains, “An innovation that is disrupting to one firm can be sustaining to another firm.”  The Internet was sustaining technology to Dell Computer, which already sold PCs direct by telephone. But it was disruptive technology to Compaq, whose major distribution channel was retailers.</a:t>
            </a:r>
          </a:p>
        </p:txBody>
      </p:sp>
    </p:spTree>
    <p:extLst>
      <p:ext uri="{BB962C8B-B14F-4D97-AF65-F5344CB8AC3E}">
        <p14:creationId xmlns:p14="http://schemas.microsoft.com/office/powerpoint/2010/main" xmlns="" val="6803846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a:spcBef>
                <a:spcPct val="0"/>
              </a:spcBef>
            </a:pPr>
            <a:r>
              <a:rPr lang="en-US" dirty="0" smtClean="0"/>
              <a:t>1. Companies depend on customers and investors for resources. As management guru Rosabeth Moss Kanter points out, the best innovations are user-driven; paradoxically, however, if management listens to established customers, opportunities for disruptive innovation may be missed.</a:t>
            </a:r>
          </a:p>
          <a:p>
            <a:pPr marL="228600" indent="-228600">
              <a:spcBef>
                <a:spcPct val="0"/>
              </a:spcBef>
            </a:pPr>
            <a:r>
              <a:rPr lang="en-US" dirty="0" smtClean="0"/>
              <a:t>2. Small markets don’t solve the growth needs of large companies. Small organizations can most easily respond to the opportunities for growth in a small market. This fact may require large organizations to create independent units to pursue new technologies, as IBM did in developing its PC. </a:t>
            </a:r>
          </a:p>
          <a:p>
            <a:pPr marL="228600" indent="-228600">
              <a:spcBef>
                <a:spcPct val="0"/>
              </a:spcBef>
            </a:pPr>
            <a:r>
              <a:rPr lang="en-US" dirty="0" smtClean="0"/>
              <a:t>3. Markets that don’t exist can’t be analyzed. Christensen recommends that companies embrace </a:t>
            </a:r>
            <a:r>
              <a:rPr lang="en-US" b="1" dirty="0" smtClean="0"/>
              <a:t>agnostic marketing</a:t>
            </a:r>
            <a:r>
              <a:rPr lang="en-US" dirty="0" smtClean="0"/>
              <a:t>. This is the explicit assumption that </a:t>
            </a:r>
            <a:r>
              <a:rPr lang="en-US" i="1" dirty="0" smtClean="0"/>
              <a:t>no one</a:t>
            </a:r>
            <a:r>
              <a:rPr lang="en-US" dirty="0" smtClean="0"/>
              <a:t>—not company personnel, not the company’s customers—can know whether, how, or in what quantities a disruptive product can or will be used before they have experienced using it.</a:t>
            </a:r>
          </a:p>
          <a:p>
            <a:pPr marL="228600" indent="-228600">
              <a:spcBef>
                <a:spcPct val="0"/>
              </a:spcBef>
            </a:pPr>
            <a:r>
              <a:rPr lang="en-US" dirty="0" smtClean="0"/>
              <a:t>4. An organization’s capabilities define its disabilities. </a:t>
            </a:r>
          </a:p>
          <a:p>
            <a:pPr marL="228600" indent="-228600">
              <a:spcBef>
                <a:spcPct val="0"/>
              </a:spcBef>
            </a:pPr>
            <a:r>
              <a:rPr lang="en-US" dirty="0" smtClean="0"/>
              <a:t>5</a:t>
            </a:r>
            <a:r>
              <a:rPr lang="en-US" i="1" dirty="0" smtClean="0"/>
              <a:t>. </a:t>
            </a:r>
            <a:r>
              <a:rPr lang="en-US" dirty="0" smtClean="0"/>
              <a:t>Technology supply may not equal market demand. Some products offer a greater degree of sophistication than the market requires. For example, developers of accounting software for small businesses overshot the functionality required by the market, thus creating an opportunity for a disruptive software technology that provided adequate, not superior, functionality and was simple and more convenient to use. This was the opportunity seized by Scott Cook, developer of Quicken and Quickbooks.</a:t>
            </a:r>
          </a:p>
        </p:txBody>
      </p:sp>
      <p:sp>
        <p:nvSpPr>
          <p:cNvPr id="430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32F8BCD-4580-4543-817A-F8C56BF4C0CC}" type="slidenum">
              <a:rPr lang="en-US">
                <a:cs typeface="Arial" charset="0"/>
              </a:rPr>
              <a:pPr fontAlgn="base">
                <a:spcBef>
                  <a:spcPct val="0"/>
                </a:spcBef>
                <a:spcAft>
                  <a:spcPct val="0"/>
                </a:spcAft>
              </a:pPr>
              <a:t>15</a:t>
            </a:fld>
            <a:endParaRPr lang="en-US" dirty="0">
              <a:cs typeface="Arial" charset="0"/>
            </a:endParaRPr>
          </a:p>
        </p:txBody>
      </p:sp>
    </p:spTree>
    <p:extLst>
      <p:ext uri="{BB962C8B-B14F-4D97-AF65-F5344CB8AC3E}">
        <p14:creationId xmlns:p14="http://schemas.microsoft.com/office/powerpoint/2010/main" xmlns="" val="33306178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7B4340F-76D3-496C-9204-1D8A9E4A9F4A}" type="slidenum">
              <a:rPr lang="en-US">
                <a:cs typeface="Arial" charset="0"/>
              </a:rPr>
              <a:pPr fontAlgn="base">
                <a:spcBef>
                  <a:spcPct val="0"/>
                </a:spcBef>
                <a:spcAft>
                  <a:spcPct val="0"/>
                </a:spcAft>
              </a:pPr>
              <a:t>16</a:t>
            </a:fld>
            <a:endParaRPr lang="en-US" dirty="0">
              <a:cs typeface="Arial" charset="0"/>
            </a:endParaRPr>
          </a:p>
        </p:txBody>
      </p:sp>
      <p:sp>
        <p:nvSpPr>
          <p:cNvPr id="45058"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45059"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endParaRPr lang="en-US" dirty="0" smtClean="0">
              <a:latin typeface="Times New Roman" pitchFamily="18" charset="0"/>
              <a:ea typeface="ＭＳ Ｐゴシック" pitchFamily="34" charset="-128"/>
            </a:endParaRPr>
          </a:p>
        </p:txBody>
      </p:sp>
    </p:spTree>
    <p:extLst>
      <p:ext uri="{BB962C8B-B14F-4D97-AF65-F5344CB8AC3E}">
        <p14:creationId xmlns:p14="http://schemas.microsoft.com/office/powerpoint/2010/main" xmlns="" val="35689661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4492ADB-E7B9-4504-8857-11DC1A11DC56}" type="slidenum">
              <a:rPr lang="en-US">
                <a:cs typeface="Arial" charset="0"/>
              </a:rPr>
              <a:pPr fontAlgn="base">
                <a:spcBef>
                  <a:spcPct val="0"/>
                </a:spcBef>
                <a:spcAft>
                  <a:spcPct val="0"/>
                </a:spcAft>
              </a:pPr>
              <a:t>17</a:t>
            </a:fld>
            <a:endParaRPr lang="en-US" dirty="0">
              <a:cs typeface="Arial" charset="0"/>
            </a:endParaRPr>
          </a:p>
        </p:txBody>
      </p:sp>
      <p:sp>
        <p:nvSpPr>
          <p:cNvPr id="47106"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47107"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r>
              <a:rPr lang="en-US" sz="1200" b="1" kern="1200" dirty="0" smtClean="0">
                <a:solidFill>
                  <a:schemeClr val="tx1"/>
                </a:solidFill>
                <a:latin typeface="+mn-lt"/>
                <a:ea typeface="+mn-ea"/>
                <a:cs typeface="+mn-cs"/>
              </a:rPr>
              <a:t>E-commerce</a:t>
            </a:r>
            <a:r>
              <a:rPr lang="en-US" sz="1200" kern="1200" dirty="0" smtClean="0">
                <a:solidFill>
                  <a:schemeClr val="tx1"/>
                </a:solidFill>
                <a:latin typeface="+mn-lt"/>
                <a:ea typeface="+mn-ea"/>
                <a:cs typeface="+mn-cs"/>
              </a:rPr>
              <a:t> refers to the general exchange of goods and services using the Internet or a similar online network as a marketing channel. Global e-commerce sales surpassed $1.3 trillion in 2014. That figure includes hundreds of millions of Chinese consumers who are shopping online with greater frequency as </a:t>
            </a:r>
            <a:r>
              <a:rPr lang="en-US" sz="1200" kern="1200" dirty="0" err="1" smtClean="0">
                <a:solidFill>
                  <a:schemeClr val="tx1"/>
                </a:solidFill>
                <a:latin typeface="+mn-lt"/>
                <a:ea typeface="+mn-ea"/>
                <a:cs typeface="+mn-cs"/>
              </a:rPr>
              <a:t>smartphone</a:t>
            </a:r>
            <a:r>
              <a:rPr lang="en-US" sz="1200" kern="1200" dirty="0" smtClean="0">
                <a:solidFill>
                  <a:schemeClr val="tx1"/>
                </a:solidFill>
                <a:latin typeface="+mn-lt"/>
                <a:ea typeface="+mn-ea"/>
                <a:cs typeface="+mn-cs"/>
              </a:rPr>
              <a:t> penetration ramps up. According to Forrester Research, U.S. online retail sales revenues totaled $304 billion in 2014, a figure that represents about 7 percent of total U.S. retail sales. Internet penetration in some world regions is in the low single digits; this is especially true in Africa. For example, penetration is less than 10 percent in Eritrea, Burundi, Sierra Leone, Somalia, and other low-income countries. By contrast, in several countries, including South Korea, the Netherlands, Greenland, the UAE, Bahrain, and Qatar, more than 90 percent of the population is online. .</a:t>
            </a:r>
          </a:p>
          <a:p>
            <a:pPr>
              <a:spcBef>
                <a:spcPct val="0"/>
              </a:spcBef>
            </a:pPr>
            <a:endParaRPr lang="en-US" sz="1200" kern="1200" dirty="0" smtClean="0">
              <a:solidFill>
                <a:schemeClr val="tx1"/>
              </a:solidFill>
              <a:latin typeface="+mn-lt"/>
              <a:ea typeface="+mn-ea"/>
              <a:cs typeface="+mn-cs"/>
            </a:endParaRPr>
          </a:p>
          <a:p>
            <a:pPr>
              <a:spcBef>
                <a:spcPct val="0"/>
              </a:spcBef>
            </a:pPr>
            <a:r>
              <a:rPr lang="en-US" sz="1200" kern="1200" dirty="0" smtClean="0">
                <a:solidFill>
                  <a:schemeClr val="tx1"/>
                </a:solidFill>
                <a:latin typeface="+mn-lt"/>
                <a:ea typeface="+mn-ea"/>
                <a:cs typeface="+mn-cs"/>
              </a:rPr>
              <a:t>Industry forecasts call for global B2B revenues to reach $6.7 trillion by 2020, at which point B2C is expected to be $3.2 trillion .</a:t>
            </a:r>
            <a:endParaRPr lang="en-US" dirty="0" smtClean="0">
              <a:latin typeface="Times New Roman" pitchFamily="18" charset="0"/>
              <a:ea typeface="ＭＳ Ｐゴシック" pitchFamily="34" charset="-128"/>
            </a:endParaRPr>
          </a:p>
        </p:txBody>
      </p:sp>
    </p:spTree>
    <p:extLst>
      <p:ext uri="{BB962C8B-B14F-4D97-AF65-F5344CB8AC3E}">
        <p14:creationId xmlns:p14="http://schemas.microsoft.com/office/powerpoint/2010/main" xmlns="" val="26226801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bwMode="auto">
          <a:noFill/>
          <a:ln>
            <a:solidFill>
              <a:srgbClr val="000000"/>
            </a:solidFill>
            <a:miter lim="800000"/>
            <a:headEnd/>
            <a:tailEnd/>
          </a:ln>
        </p:spPr>
      </p:sp>
      <p:sp>
        <p:nvSpPr>
          <p:cNvPr id="491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491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7399D09-0CFF-4FA1-B1B5-EE0C544A272C}" type="slidenum">
              <a:rPr lang="en-US">
                <a:cs typeface="Arial" charset="0"/>
              </a:rPr>
              <a:pPr fontAlgn="base">
                <a:spcBef>
                  <a:spcPct val="0"/>
                </a:spcBef>
                <a:spcAft>
                  <a:spcPct val="0"/>
                </a:spcAft>
              </a:pPr>
              <a:t>19</a:t>
            </a:fld>
            <a:endParaRPr lang="en-US" dirty="0">
              <a:cs typeface="Arial" charset="0"/>
            </a:endParaRPr>
          </a:p>
        </p:txBody>
      </p:sp>
    </p:spTree>
    <p:extLst>
      <p:ext uri="{BB962C8B-B14F-4D97-AF65-F5344CB8AC3E}">
        <p14:creationId xmlns:p14="http://schemas.microsoft.com/office/powerpoint/2010/main" xmlns="" val="26213015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99595B5-553C-4F7D-BD97-0B257D3ED6DC}" type="slidenum">
              <a:rPr lang="en-US" smtClean="0"/>
              <a:pPr>
                <a:defRPr/>
              </a:pPr>
              <a:t>22</a:t>
            </a:fld>
            <a:endParaRPr lang="en-US" dirty="0"/>
          </a:p>
        </p:txBody>
      </p:sp>
    </p:spTree>
    <p:extLst>
      <p:ext uri="{BB962C8B-B14F-4D97-AF65-F5344CB8AC3E}">
        <p14:creationId xmlns:p14="http://schemas.microsoft.com/office/powerpoint/2010/main" xmlns="" val="1455810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67014AF-FEB8-4456-A0CE-D9B29370A6A6}" type="slidenum">
              <a:rPr lang="en-US">
                <a:cs typeface="Arial" charset="0"/>
              </a:rPr>
              <a:pPr fontAlgn="base">
                <a:spcBef>
                  <a:spcPct val="0"/>
                </a:spcBef>
                <a:spcAft>
                  <a:spcPct val="0"/>
                </a:spcAft>
              </a:pPr>
              <a:t>23</a:t>
            </a:fld>
            <a:endParaRPr lang="en-US" dirty="0">
              <a:cs typeface="Arial" charset="0"/>
            </a:endParaRPr>
          </a:p>
        </p:txBody>
      </p:sp>
      <p:sp>
        <p:nvSpPr>
          <p:cNvPr id="53250"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53251"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normAutofit fontScale="77500" lnSpcReduction="20000"/>
          </a:bodyPr>
          <a:lstStyle/>
          <a:p>
            <a:pPr>
              <a:spcBef>
                <a:spcPct val="0"/>
              </a:spcBef>
            </a:pPr>
            <a:r>
              <a:rPr lang="en-US" sz="1200" kern="1200" dirty="0" smtClean="0">
                <a:solidFill>
                  <a:schemeClr val="tx1"/>
                </a:solidFill>
                <a:latin typeface="+mn-lt"/>
                <a:ea typeface="+mn-ea"/>
                <a:cs typeface="+mn-cs"/>
              </a:rPr>
              <a:t>A critical first step is registering a country-specific domain name. Thus, Amazon.com has a family of different domain names, one for each country in which it operates (see Table 15-3). Although it is certainly possible for European consumers to browse </a:t>
            </a:r>
            <a:r>
              <a:rPr lang="en-US" sz="1200" kern="1200" dirty="0" err="1" smtClean="0">
                <a:solidFill>
                  <a:schemeClr val="tx1"/>
                </a:solidFill>
                <a:latin typeface="+mn-lt"/>
                <a:ea typeface="+mn-ea"/>
                <a:cs typeface="+mn-cs"/>
              </a:rPr>
              <a:t>Amazon.com’s</a:t>
            </a:r>
            <a:r>
              <a:rPr lang="en-US" sz="1200" kern="1200" dirty="0" smtClean="0">
                <a:solidFill>
                  <a:schemeClr val="tx1"/>
                </a:solidFill>
                <a:latin typeface="+mn-lt"/>
                <a:ea typeface="+mn-ea"/>
                <a:cs typeface="+mn-cs"/>
              </a:rPr>
              <a:t> U.S. site, they may prefer a direct link to a site with a local domain name.</a:t>
            </a:r>
          </a:p>
          <a:p>
            <a:pPr>
              <a:spcBef>
                <a:spcPct val="0"/>
              </a:spcBef>
            </a:pPr>
            <a:endParaRPr lang="en-US" sz="1200" kern="1200" dirty="0" smtClean="0">
              <a:solidFill>
                <a:schemeClr val="tx1"/>
              </a:solidFill>
              <a:latin typeface="+mn-lt"/>
              <a:ea typeface="+mn-ea"/>
              <a:cs typeface="+mn-cs"/>
            </a:endParaRPr>
          </a:p>
          <a:p>
            <a:pPr>
              <a:spcBef>
                <a:spcPct val="0"/>
              </a:spcBef>
            </a:pPr>
            <a:r>
              <a:rPr lang="en-US" sz="1200" kern="1200" dirty="0" smtClean="0">
                <a:solidFill>
                  <a:schemeClr val="tx1"/>
                </a:solidFill>
                <a:latin typeface="+mn-lt"/>
                <a:ea typeface="+mn-ea"/>
                <a:cs typeface="+mn-cs"/>
              </a:rPr>
              <a:t>Payment can be another problem; in some countries, including China, credit card use is low. In such situations, e-commerce operators must arrange payment by bank check or postal money order; cash on delivery is also an option. Another issue is credit card fraud; Indonesia, Russia, Croatia, and Bosnia are among the countries where fraud is rampant. Extra identity measures may have to be taken, such as requiring buyers to fax the actual credit card they are using as well as photo IDs.</a:t>
            </a:r>
          </a:p>
          <a:p>
            <a:pPr>
              <a:spcBef>
                <a:spcPct val="0"/>
              </a:spcBef>
            </a:pPr>
            <a:endParaRPr lang="en-US" sz="1200" kern="1200" dirty="0" smtClean="0">
              <a:solidFill>
                <a:schemeClr val="tx1"/>
              </a:solidFill>
              <a:latin typeface="+mn-lt"/>
              <a:ea typeface="+mn-ea"/>
              <a:cs typeface="+mn-cs"/>
            </a:endParaRPr>
          </a:p>
          <a:p>
            <a:pPr>
              <a:spcBef>
                <a:spcPct val="0"/>
              </a:spcBef>
            </a:pPr>
            <a:r>
              <a:rPr lang="en-US" sz="1200" kern="1200" dirty="0" smtClean="0">
                <a:solidFill>
                  <a:schemeClr val="tx1"/>
                </a:solidFill>
                <a:latin typeface="+mn-lt"/>
                <a:ea typeface="+mn-ea"/>
                <a:cs typeface="+mn-cs"/>
              </a:rPr>
              <a:t>Ideally, each country-specific site should reflect local culture, language usage, customs, and aesthetic preferences. Logos and other elements of brand identity should be included on the site, with adjustments for color preferences and meaning differences when necessary. For example, the shopping cart icon is familiar to online shoppers in the United States and many European countries. However, online companies must determine whether that icon is appropriate in all country markets. Subtle but important language differences can also occur even in English-speaking countries. For example, www.figleaves.com and www.figleaves.com/uk are, respectively, the American and British Web addresses for a UK-based lingerie marketer. However, the U.S. site refers to “panties,” whereas the UK site has a listing for “briefs.” When two or more different languages are involved, translators should be used to ensure that copy reflects current language usage. </a:t>
            </a:r>
          </a:p>
          <a:p>
            <a:pPr>
              <a:spcBef>
                <a:spcPct val="0"/>
              </a:spcBef>
            </a:pPr>
            <a:endParaRPr lang="en-US" sz="1200" kern="1200" dirty="0" smtClean="0">
              <a:solidFill>
                <a:schemeClr val="tx1"/>
              </a:solidFill>
              <a:latin typeface="+mn-lt"/>
              <a:ea typeface="+mn-ea"/>
              <a:cs typeface="+mn-cs"/>
            </a:endParaRPr>
          </a:p>
          <a:p>
            <a:pPr>
              <a:spcBef>
                <a:spcPct val="0"/>
              </a:spcBef>
            </a:pPr>
            <a:r>
              <a:rPr lang="en-US" sz="1200" kern="1200" dirty="0" smtClean="0">
                <a:solidFill>
                  <a:schemeClr val="tx1"/>
                </a:solidFill>
                <a:latin typeface="+mn-lt"/>
                <a:ea typeface="+mn-ea"/>
                <a:cs typeface="+mn-cs"/>
              </a:rPr>
              <a:t>Another critical global e-commerce issue is privacy. The EU’s regulations are among the world’s strictest; companies are limited in terms of how much personal information—a customer’s age, marital status, and buying patterns, for example—can be gathered and how long the information can be retained. In 2012, EU Justice Commissioner Viviane </a:t>
            </a:r>
            <a:r>
              <a:rPr lang="en-US" sz="1200" kern="1200" dirty="0" err="1" smtClean="0">
                <a:solidFill>
                  <a:schemeClr val="tx1"/>
                </a:solidFill>
                <a:latin typeface="+mn-lt"/>
                <a:ea typeface="+mn-ea"/>
                <a:cs typeface="+mn-cs"/>
              </a:rPr>
              <a:t>Reding</a:t>
            </a:r>
            <a:r>
              <a:rPr lang="en-US" sz="1200" kern="1200" dirty="0" smtClean="0">
                <a:solidFill>
                  <a:schemeClr val="tx1"/>
                </a:solidFill>
                <a:latin typeface="+mn-lt"/>
                <a:ea typeface="+mn-ea"/>
                <a:cs typeface="+mn-cs"/>
              </a:rPr>
              <a:t> announced an overhaul of the EU’s data collection rules (see Exhibit 15-5). The rules will apply to companies based outside the EU—Apple, Google, and Facebook, for example—if they offer services to EU citizens. Customers living in the EU have the “right to be forgotten”—that is, they can request to have their personal data deleted.</a:t>
            </a:r>
          </a:p>
          <a:p>
            <a:pPr>
              <a:spcBef>
                <a:spcPct val="0"/>
              </a:spcBef>
            </a:pPr>
            <a:endParaRPr lang="en-US" sz="1200" kern="1200" dirty="0" smtClean="0">
              <a:solidFill>
                <a:schemeClr val="tx1"/>
              </a:solidFill>
              <a:latin typeface="+mn-lt"/>
              <a:ea typeface="+mn-ea"/>
              <a:cs typeface="+mn-cs"/>
            </a:endParaRPr>
          </a:p>
          <a:p>
            <a:pPr marL="0" marR="0" indent="0" algn="l" defTabSz="914400" rtl="0" eaLnBrk="1" fontAlgn="base" latinLnBrk="0" hangingPunct="1">
              <a:lnSpc>
                <a:spcPct val="100000"/>
              </a:lnSpc>
              <a:spcBef>
                <a:spcPct val="0"/>
              </a:spcBef>
              <a:spcAft>
                <a:spcPct val="0"/>
              </a:spcAft>
              <a:buClrTx/>
              <a:buSzTx/>
              <a:buFontTx/>
              <a:buNone/>
              <a:tabLst/>
              <a:defRPr/>
            </a:pPr>
            <a:r>
              <a:rPr lang="en-US" sz="1200" kern="1200" dirty="0" smtClean="0">
                <a:solidFill>
                  <a:schemeClr val="tx1"/>
                </a:solidFill>
                <a:latin typeface="+mn-lt"/>
                <a:ea typeface="+mn-ea"/>
                <a:cs typeface="+mn-cs"/>
              </a:rPr>
              <a:t>A number of issues are related to physical distribution decisions. As online sales increase in a particular country or region, it may be necessary to establish local warehouse facilities to speed delivery and reduce shipping costs. In the United States, such a step has tax implications, meaning that the marketer may have to collect sales tax. To allay consumer concerns about ordering merchandise online, companies may opt to waive shipping fees and offer free returns and money-back guarantees.</a:t>
            </a:r>
          </a:p>
          <a:p>
            <a:pPr>
              <a:spcBef>
                <a:spcPct val="0"/>
              </a:spcBef>
            </a:pPr>
            <a:endParaRPr lang="en-US" dirty="0" smtClean="0">
              <a:latin typeface="Times New Roman" pitchFamily="18" charset="0"/>
              <a:ea typeface="ＭＳ Ｐゴシック" pitchFamily="34" charset="-128"/>
            </a:endParaRPr>
          </a:p>
        </p:txBody>
      </p:sp>
    </p:spTree>
    <p:extLst>
      <p:ext uri="{BB962C8B-B14F-4D97-AF65-F5344CB8AC3E}">
        <p14:creationId xmlns:p14="http://schemas.microsoft.com/office/powerpoint/2010/main" xmlns="" val="8597237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47D12C2-F3B0-4AB2-818E-2CB759DF88F4}" type="slidenum">
              <a:rPr lang="en-US">
                <a:cs typeface="Arial" charset="0"/>
              </a:rPr>
              <a:pPr fontAlgn="base">
                <a:spcBef>
                  <a:spcPct val="0"/>
                </a:spcBef>
                <a:spcAft>
                  <a:spcPct val="0"/>
                </a:spcAft>
              </a:pPr>
              <a:t>3</a:t>
            </a:fld>
            <a:endParaRPr lang="en-US" dirty="0">
              <a:cs typeface="Arial" charset="0"/>
            </a:endParaRPr>
          </a:p>
        </p:txBody>
      </p:sp>
      <p:sp>
        <p:nvSpPr>
          <p:cNvPr id="22530"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22531"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r>
              <a:rPr lang="en-US" dirty="0" smtClean="0"/>
              <a:t>In 1947, William Shockley and two colleagues at AT&amp;T’s Bell Laboratories invented a “solid state amplifier,” or </a:t>
            </a:r>
            <a:r>
              <a:rPr lang="en-US" b="1" dirty="0" smtClean="0"/>
              <a:t>transistor</a:t>
            </a:r>
            <a:r>
              <a:rPr lang="en-US" dirty="0" smtClean="0"/>
              <a:t>, as it became known. This was a critical innovation because the vacuum tubes that were used in computers and electronics products at that time were large, consumed a large amount of power, and generated a great deal of heat. Shockley and collaborators John Bardeen and William Brattain were awarded the Nobel Prize in physics in 1956 for their invention. </a:t>
            </a:r>
          </a:p>
          <a:p>
            <a:pPr>
              <a:spcBef>
                <a:spcPct val="0"/>
              </a:spcBef>
            </a:pPr>
            <a:endParaRPr lang="en-US" dirty="0" smtClean="0"/>
          </a:p>
          <a:p>
            <a:pPr marL="0" marR="0" indent="0" algn="l" defTabSz="914400" rtl="0" eaLnBrk="1" fontAlgn="base" latinLnBrk="0" hangingPunct="1">
              <a:lnSpc>
                <a:spcPct val="100000"/>
              </a:lnSpc>
              <a:spcBef>
                <a:spcPct val="0"/>
              </a:spcBef>
              <a:spcAft>
                <a:spcPct val="0"/>
              </a:spcAft>
              <a:buClrTx/>
              <a:buSzTx/>
              <a:buFontTx/>
              <a:buNone/>
              <a:tabLst/>
              <a:defRPr/>
            </a:pPr>
            <a:r>
              <a:rPr lang="en-US" sz="1200" kern="1200" dirty="0" smtClean="0">
                <a:solidFill>
                  <a:schemeClr val="tx1"/>
                </a:solidFill>
                <a:latin typeface="+mn-lt"/>
                <a:ea typeface="+mn-ea"/>
                <a:cs typeface="+mn-cs"/>
              </a:rPr>
              <a:t>In 1948, a Bell Labs researcher named Claude Shannon wrote a technical report titled “A Mathematical Theory of Communication” in which he proposed that all information media could be encoded in </a:t>
            </a:r>
            <a:r>
              <a:rPr lang="en-US" sz="1200" b="1" i="1" kern="1200" dirty="0" smtClean="0">
                <a:solidFill>
                  <a:schemeClr val="tx1"/>
                </a:solidFill>
                <a:latin typeface="+mn-lt"/>
                <a:ea typeface="+mn-ea"/>
                <a:cs typeface="+mn-cs"/>
              </a:rPr>
              <a:t>binary digits</a:t>
            </a:r>
            <a:r>
              <a:rPr lang="en-US" sz="1200" b="1" kern="1200" dirty="0" smtClean="0">
                <a:solidFill>
                  <a:schemeClr val="tx1"/>
                </a:solidFill>
                <a:latin typeface="+mn-lt"/>
                <a:ea typeface="+mn-ea"/>
                <a:cs typeface="+mn-cs"/>
              </a:rPr>
              <a:t>, or bits</a:t>
            </a:r>
            <a:r>
              <a:rPr lang="en-US" sz="1200" kern="1200" dirty="0" smtClean="0">
                <a:solidFill>
                  <a:schemeClr val="tx1"/>
                </a:solidFill>
                <a:latin typeface="+mn-lt"/>
                <a:ea typeface="+mn-ea"/>
                <a:cs typeface="+mn-cs"/>
              </a:rPr>
              <a:t>. Earlier, in 1940, Shannon had argued in his doctoral dissertation that the logical values “true” and “false” could be denoted by “1” and “0,” respectively, and that streams of 1s and 0s could transmit media over a wire. Thanks to his pioneering work, Shannon is regarded as the inventor of information theory.</a:t>
            </a:r>
          </a:p>
          <a:p>
            <a:pPr>
              <a:spcBef>
                <a:spcPct val="0"/>
              </a:spcBef>
            </a:pPr>
            <a:r>
              <a:rPr lang="en-US" dirty="0" smtClean="0"/>
              <a:t> </a:t>
            </a:r>
          </a:p>
          <a:p>
            <a:pPr>
              <a:spcBef>
                <a:spcPct val="0"/>
              </a:spcBef>
            </a:pPr>
            <a:r>
              <a:rPr lang="en-US" dirty="0" smtClean="0"/>
              <a:t>Also during the 1950s, Robert Noyce and Jack Kilby independently invented the silicon chip (also known as the </a:t>
            </a:r>
            <a:r>
              <a:rPr lang="en-US" b="1" dirty="0" smtClean="0"/>
              <a:t>integrated circuit</a:t>
            </a:r>
            <a:r>
              <a:rPr lang="en-US" dirty="0" smtClean="0"/>
              <a:t> or IC). In essence, the IC put the various parts of an electrical circuit—including resistors, diodes, and capacitors—on a single piece of material. The IC gave the transistor its modern form and allowed its power to be harnessed in a reliable, low-cost way. </a:t>
            </a:r>
            <a:endParaRPr lang="en-US" dirty="0" smtClean="0">
              <a:latin typeface="Times New Roman" pitchFamily="18" charset="0"/>
              <a:ea typeface="ＭＳ Ｐゴシック" pitchFamily="34" charset="-128"/>
            </a:endParaRPr>
          </a:p>
        </p:txBody>
      </p:sp>
    </p:spTree>
    <p:extLst>
      <p:ext uri="{BB962C8B-B14F-4D97-AF65-F5344CB8AC3E}">
        <p14:creationId xmlns:p14="http://schemas.microsoft.com/office/powerpoint/2010/main" xmlns="" val="12226507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D6FFDC2-5DE2-4658-927D-282BAB526BF7}" type="slidenum">
              <a:rPr lang="en-US">
                <a:cs typeface="Arial" charset="0"/>
              </a:rPr>
              <a:pPr fontAlgn="base">
                <a:spcBef>
                  <a:spcPct val="0"/>
                </a:spcBef>
                <a:spcAft>
                  <a:spcPct val="0"/>
                </a:spcAft>
              </a:pPr>
              <a:t>24</a:t>
            </a:fld>
            <a:endParaRPr lang="en-US" dirty="0">
              <a:cs typeface="Arial" charset="0"/>
            </a:endParaRPr>
          </a:p>
        </p:txBody>
      </p:sp>
      <p:sp>
        <p:nvSpPr>
          <p:cNvPr id="55298"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55299"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r>
              <a:rPr lang="en-US" dirty="0" smtClean="0"/>
              <a:t>A broadband communication system is one that has sufficient capacity to carry multiple voice, data, or video channels simultaneously. Bandwidth determines the range of frequencies that can pass over a given transmission channel. For example, traditional telephone networks offered quite limited bandwidth compared with state-of-the-art digital telephone networks. As a result, a traditional telephone call sounds “lo-fi.” Bandwidth is measured in bits-per-second (Bps); a full page of English text is about 16,000 bits. For example, a 56Kbs modem connected to a conventional telephone line can move 16,000 bits per second; by comparison, a broadband Internet connection that utilizes coaxial cable can move up to 10 gigabits per second. </a:t>
            </a:r>
          </a:p>
          <a:p>
            <a:pPr>
              <a:spcBef>
                <a:spcPct val="0"/>
              </a:spcBef>
            </a:pPr>
            <a:r>
              <a:rPr lang="en-US" dirty="0" smtClean="0"/>
              <a:t> </a:t>
            </a:r>
          </a:p>
          <a:p>
            <a:pPr>
              <a:spcBef>
                <a:spcPct val="0"/>
              </a:spcBef>
            </a:pPr>
            <a:r>
              <a:rPr lang="en-US" dirty="0" smtClean="0"/>
              <a:t>South Korea currently boasts the world’s fastest average Internet speeds. However, technology upgrades currently underway will mean even higher speeds: The government has declared that, by the end of 2012, every Korean household will have a one gigabit Internet connection. As Choi Gwang-gi, the engineer overseeing the project, explains, “A lot of Koreans are early adopters, and we thought we needed to be prepared for things like 3D TV, Internet protocol TV, high-definition multimedia, gaming and videoconferencing, ultra-high definition TV, and cloud computing.” Consumers won’t be the only beneficiaries of the upgrade; corporations will also harness gigabit Internet connections for high-definition global video conferencing and other applications.</a:t>
            </a:r>
          </a:p>
        </p:txBody>
      </p:sp>
    </p:spTree>
    <p:extLst>
      <p:ext uri="{BB962C8B-B14F-4D97-AF65-F5344CB8AC3E}">
        <p14:creationId xmlns:p14="http://schemas.microsoft.com/office/powerpoint/2010/main" xmlns="" val="4607248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450FAD6-4807-4266-8820-4A12A2058246}" type="slidenum">
              <a:rPr lang="en-US">
                <a:cs typeface="Arial" charset="0"/>
              </a:rPr>
              <a:pPr fontAlgn="base">
                <a:spcBef>
                  <a:spcPct val="0"/>
                </a:spcBef>
                <a:spcAft>
                  <a:spcPct val="0"/>
                </a:spcAft>
              </a:pPr>
              <a:t>25</a:t>
            </a:fld>
            <a:endParaRPr lang="en-US" dirty="0">
              <a:cs typeface="Arial" charset="0"/>
            </a:endParaRPr>
          </a:p>
        </p:txBody>
      </p:sp>
      <p:sp>
        <p:nvSpPr>
          <p:cNvPr id="57346"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57347"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endParaRPr lang="en-US" dirty="0" smtClean="0">
              <a:latin typeface="Times New Roman" pitchFamily="18" charset="0"/>
              <a:ea typeface="ＭＳ Ｐゴシック" pitchFamily="34" charset="-128"/>
            </a:endParaRPr>
          </a:p>
        </p:txBody>
      </p:sp>
    </p:spTree>
    <p:extLst>
      <p:ext uri="{BB962C8B-B14F-4D97-AF65-F5344CB8AC3E}">
        <p14:creationId xmlns:p14="http://schemas.microsoft.com/office/powerpoint/2010/main" xmlns="" val="7907806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A722A2E-1617-4573-9E25-A5A8B189C18C}" type="slidenum">
              <a:rPr lang="en-US">
                <a:cs typeface="Arial" charset="0"/>
              </a:rPr>
              <a:pPr fontAlgn="base">
                <a:spcBef>
                  <a:spcPct val="0"/>
                </a:spcBef>
                <a:spcAft>
                  <a:spcPct val="0"/>
                </a:spcAft>
              </a:pPr>
              <a:t>26</a:t>
            </a:fld>
            <a:endParaRPr lang="en-US" dirty="0">
              <a:cs typeface="Arial" charset="0"/>
            </a:endParaRPr>
          </a:p>
        </p:txBody>
      </p:sp>
      <p:sp>
        <p:nvSpPr>
          <p:cNvPr id="59394"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59395"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r>
              <a:rPr lang="en-US" sz="1200" kern="1200" dirty="0" smtClean="0">
                <a:solidFill>
                  <a:schemeClr val="tx1"/>
                </a:solidFill>
                <a:latin typeface="+mn-lt"/>
                <a:ea typeface="+mn-ea"/>
                <a:cs typeface="+mn-cs"/>
              </a:rPr>
              <a:t>A </a:t>
            </a:r>
            <a:r>
              <a:rPr lang="en-US" sz="1200" kern="1200" dirty="0" err="1" smtClean="0">
                <a:solidFill>
                  <a:schemeClr val="tx1"/>
                </a:solidFill>
                <a:latin typeface="+mn-lt"/>
                <a:ea typeface="+mn-ea"/>
                <a:cs typeface="+mn-cs"/>
              </a:rPr>
              <a:t>smartphone</a:t>
            </a:r>
            <a:r>
              <a:rPr lang="en-US" sz="1200" kern="1200" dirty="0" smtClean="0">
                <a:solidFill>
                  <a:schemeClr val="tx1"/>
                </a:solidFill>
                <a:latin typeface="+mn-lt"/>
                <a:ea typeface="+mn-ea"/>
                <a:cs typeface="+mn-cs"/>
              </a:rPr>
              <a:t> that is equipped with </a:t>
            </a:r>
            <a:r>
              <a:rPr lang="en-US" sz="1200" kern="1200" baseline="0" dirty="0" smtClean="0">
                <a:solidFill>
                  <a:schemeClr val="tx1"/>
                </a:solidFill>
                <a:latin typeface="+mn-lt"/>
                <a:ea typeface="+mn-ea"/>
                <a:cs typeface="+mn-cs"/>
              </a:rPr>
              <a:t> a </a:t>
            </a:r>
            <a:r>
              <a:rPr lang="en-US" sz="1200" b="1" kern="1200" dirty="0" smtClean="0">
                <a:solidFill>
                  <a:schemeClr val="tx1"/>
                </a:solidFill>
                <a:latin typeface="+mn-lt"/>
                <a:ea typeface="+mn-ea"/>
                <a:cs typeface="+mn-cs"/>
              </a:rPr>
              <a:t>positioning system (GPS) </a:t>
            </a:r>
            <a:r>
              <a:rPr lang="en-US" sz="1200" kern="1200" dirty="0" smtClean="0">
                <a:solidFill>
                  <a:schemeClr val="tx1"/>
                </a:solidFill>
                <a:latin typeface="+mn-lt"/>
                <a:ea typeface="+mn-ea"/>
                <a:cs typeface="+mn-cs"/>
              </a:rPr>
              <a:t>can determine the user’s exact geographic position. This capability has created new opportunities for location-based mobile platforms, such as Foursquare and </a:t>
            </a:r>
            <a:r>
              <a:rPr lang="en-US" sz="1200" kern="1200" dirty="0" err="1" smtClean="0">
                <a:solidFill>
                  <a:schemeClr val="tx1"/>
                </a:solidFill>
                <a:latin typeface="+mn-lt"/>
                <a:ea typeface="+mn-ea"/>
                <a:cs typeface="+mn-cs"/>
              </a:rPr>
              <a:t>Uber</a:t>
            </a:r>
            <a:r>
              <a:rPr lang="en-US" sz="1200" kern="1200" dirty="0" smtClean="0">
                <a:solidFill>
                  <a:schemeClr val="tx1"/>
                </a:solidFill>
                <a:latin typeface="+mn-lt"/>
                <a:ea typeface="+mn-ea"/>
                <a:cs typeface="+mn-cs"/>
              </a:rPr>
              <a:t>. The popularity of GPS-equipped mobile devices is driving interest in </a:t>
            </a:r>
            <a:r>
              <a:rPr lang="en-US" sz="1200" i="1" kern="1200" dirty="0" smtClean="0">
                <a:solidFill>
                  <a:schemeClr val="tx1"/>
                </a:solidFill>
                <a:latin typeface="+mn-lt"/>
                <a:ea typeface="+mn-ea"/>
                <a:cs typeface="+mn-cs"/>
              </a:rPr>
              <a:t>location-based advertising.</a:t>
            </a:r>
            <a:r>
              <a:rPr lang="en-US" sz="1200" kern="1200" dirty="0" smtClean="0">
                <a:solidFill>
                  <a:schemeClr val="tx1"/>
                </a:solidFill>
                <a:latin typeface="+mn-lt"/>
                <a:ea typeface="+mn-ea"/>
                <a:cs typeface="+mn-cs"/>
              </a:rPr>
              <a:t> </a:t>
            </a:r>
          </a:p>
          <a:p>
            <a:pPr>
              <a:spcBef>
                <a:spcPct val="0"/>
              </a:spcBef>
            </a:pPr>
            <a:r>
              <a:rPr lang="en-US" sz="1200" kern="1200" dirty="0" smtClean="0">
                <a:solidFill>
                  <a:schemeClr val="tx1"/>
                </a:solidFill>
                <a:latin typeface="+mn-lt"/>
                <a:ea typeface="+mn-ea"/>
                <a:cs typeface="+mn-cs"/>
              </a:rPr>
              <a:t>Cell phone usage is exploding in India. As </a:t>
            </a:r>
            <a:r>
              <a:rPr lang="en-US" sz="1200" kern="1200" dirty="0" err="1" smtClean="0">
                <a:solidFill>
                  <a:schemeClr val="tx1"/>
                </a:solidFill>
                <a:latin typeface="+mn-lt"/>
                <a:ea typeface="+mn-ea"/>
                <a:cs typeface="+mn-cs"/>
              </a:rPr>
              <a:t>Manoj</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Dawane</a:t>
            </a:r>
            <a:r>
              <a:rPr lang="en-US" sz="1200" kern="1200" dirty="0" smtClean="0">
                <a:solidFill>
                  <a:schemeClr val="tx1"/>
                </a:solidFill>
                <a:latin typeface="+mn-lt"/>
                <a:ea typeface="+mn-ea"/>
                <a:cs typeface="+mn-cs"/>
              </a:rPr>
              <a:t>, CEO of Mumbai software company People </a:t>
            </a:r>
            <a:r>
              <a:rPr lang="en-US" sz="1200" kern="1200" dirty="0" err="1" smtClean="0">
                <a:solidFill>
                  <a:schemeClr val="tx1"/>
                </a:solidFill>
                <a:latin typeface="+mn-lt"/>
                <a:ea typeface="+mn-ea"/>
                <a:cs typeface="+mn-cs"/>
              </a:rPr>
              <a:t>Infocom</a:t>
            </a:r>
            <a:r>
              <a:rPr lang="en-US" sz="1200" kern="1200" dirty="0" smtClean="0">
                <a:solidFill>
                  <a:schemeClr val="tx1"/>
                </a:solidFill>
                <a:latin typeface="+mn-lt"/>
                <a:ea typeface="+mn-ea"/>
                <a:cs typeface="+mn-cs"/>
              </a:rPr>
              <a:t>, explains, “In India, mobile phone penetration is high compared to other forms of media like television or the Internet. You can’t have a better place than India for mobile advertising.” One factor driving mobile ads in India is the low rates that subscribers pay—as little as 2 cents per minute. Demographics play an important role, too. About two-thirds of the Indian population lives in rural areas where television ownership and newspaper readership are low. Cellular operators such as BPL Mobile have built networks that reach tens of thousands of Indian villages. </a:t>
            </a:r>
            <a:r>
              <a:rPr lang="en-US" sz="1200" kern="1200" dirty="0" err="1" smtClean="0">
                <a:solidFill>
                  <a:schemeClr val="tx1"/>
                </a:solidFill>
                <a:latin typeface="+mn-lt"/>
                <a:ea typeface="+mn-ea"/>
                <a:cs typeface="+mn-cs"/>
              </a:rPr>
              <a:t>Arif</a:t>
            </a:r>
            <a:r>
              <a:rPr lang="en-US" sz="1200" kern="1200" dirty="0" smtClean="0">
                <a:solidFill>
                  <a:schemeClr val="tx1"/>
                </a:solidFill>
                <a:latin typeface="+mn-lt"/>
                <a:ea typeface="+mn-ea"/>
                <a:cs typeface="+mn-cs"/>
              </a:rPr>
              <a:t> Ali, head of brand communications at BPL, has ideas that will keep subscriber costs low. “We are thinking of providing 30- to 60-second commercials over the phone where we will pass on some kind of benefit,” he said.</a:t>
            </a:r>
          </a:p>
          <a:p>
            <a:pPr>
              <a:spcBef>
                <a:spcPct val="0"/>
              </a:spcBef>
            </a:pPr>
            <a:endParaRPr lang="en-US" dirty="0" smtClean="0">
              <a:latin typeface="Times New Roman" pitchFamily="18" charset="0"/>
              <a:ea typeface="ＭＳ Ｐゴシック" pitchFamily="34" charset="-128"/>
            </a:endParaRPr>
          </a:p>
        </p:txBody>
      </p:sp>
    </p:spTree>
    <p:extLst>
      <p:ext uri="{BB962C8B-B14F-4D97-AF65-F5344CB8AC3E}">
        <p14:creationId xmlns:p14="http://schemas.microsoft.com/office/powerpoint/2010/main" xmlns="" val="22960771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latin typeface="+mn-lt"/>
                <a:ea typeface="+mn-ea"/>
                <a:cs typeface="+mn-cs"/>
              </a:rPr>
              <a:t>Bluetooth</a:t>
            </a:r>
            <a:r>
              <a:rPr lang="en-US" sz="1200" kern="1200" dirty="0" smtClean="0">
                <a:solidFill>
                  <a:schemeClr val="tx1"/>
                </a:solidFill>
                <a:latin typeface="+mn-lt"/>
                <a:ea typeface="+mn-ea"/>
                <a:cs typeface="+mn-cs"/>
              </a:rPr>
              <a:t> mobile communication technology has the advantage of consuming less power than Wi-Fi. This makes Bluetooth well suited for use with cell phones. However, Bluetooth works over shorter distances than Wi-Fi. Both Bluetooth and Wi-Fi technology are being incorporated into automobiles and home appliances such as refrigerators, lighting systems, and microwave ovens. In short, the “Internet of things” is rapidly coming into being.</a:t>
            </a:r>
          </a:p>
          <a:p>
            <a:r>
              <a:rPr lang="en-US" sz="1200" kern="1200" dirty="0" smtClean="0">
                <a:solidFill>
                  <a:schemeClr val="tx1"/>
                </a:solidFill>
                <a:latin typeface="+mn-lt"/>
                <a:ea typeface="+mn-ea"/>
                <a:cs typeface="+mn-cs"/>
              </a:rPr>
              <a:t>Likewise, the Internet-connected car is becoming a reality as automakers rush to incorporate technology into their vehicles. Indeed, many drivers view their cars as an extension of their digital selves, and a variety of apps permit various kinds of interactions. Nameplates such as Porsche and BMW have developed Apple Watch apps that enable drivers to remotely check, say, whether the doors are locked and the windows are up. Electric car owners can also check to see whether their cars’ batteries are fully charged. Mainstream manufacturers such as Ford and Hyundai are also launching their own apps. Most global automakers and suppliers have established research laboratories in California’s Silicon Valley tech hub </a:t>
            </a:r>
            <a:r>
              <a:rPr lang="en-US" sz="1200" i="1" kern="1200" dirty="0" smtClean="0">
                <a:solidFill>
                  <a:schemeClr val="tx1"/>
                </a:solidFill>
                <a:latin typeface="+mn-lt"/>
                <a:ea typeface="+mn-ea"/>
                <a:cs typeface="+mn-cs"/>
              </a:rPr>
              <a:t>Bluetooth</a:t>
            </a:r>
            <a:r>
              <a:rPr lang="en-US" sz="1200" kern="1200" dirty="0" smtClean="0">
                <a:solidFill>
                  <a:schemeClr val="tx1"/>
                </a:solidFill>
                <a:latin typeface="+mn-lt"/>
                <a:ea typeface="+mn-ea"/>
                <a:cs typeface="+mn-cs"/>
              </a:rPr>
              <a:t> is the Anglicized version of a Scandinavian epithet for </a:t>
            </a:r>
            <a:r>
              <a:rPr lang="en-US" sz="1200" kern="1200" dirty="0" err="1" smtClean="0">
                <a:solidFill>
                  <a:schemeClr val="tx1"/>
                </a:solidFill>
                <a:latin typeface="+mn-lt"/>
                <a:ea typeface="+mn-ea"/>
                <a:cs typeface="+mn-cs"/>
              </a:rPr>
              <a:t>Harald</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Blatand</a:t>
            </a:r>
            <a:r>
              <a:rPr lang="en-US" sz="1200" kern="1200" dirty="0" smtClean="0">
                <a:solidFill>
                  <a:schemeClr val="tx1"/>
                </a:solidFill>
                <a:latin typeface="+mn-lt"/>
                <a:ea typeface="+mn-ea"/>
                <a:cs typeface="+mn-cs"/>
              </a:rPr>
              <a:t>, a Danish Viking and king who lived in the tenth century.</a:t>
            </a:r>
          </a:p>
          <a:p>
            <a:endParaRPr lang="en-US" dirty="0"/>
          </a:p>
        </p:txBody>
      </p:sp>
      <p:sp>
        <p:nvSpPr>
          <p:cNvPr id="4" name="Slide Number Placeholder 3"/>
          <p:cNvSpPr>
            <a:spLocks noGrp="1"/>
          </p:cNvSpPr>
          <p:nvPr>
            <p:ph type="sldNum" sz="quarter" idx="10"/>
          </p:nvPr>
        </p:nvSpPr>
        <p:spPr/>
        <p:txBody>
          <a:bodyPr/>
          <a:lstStyle/>
          <a:p>
            <a:pPr>
              <a:defRPr/>
            </a:pPr>
            <a:fld id="{A99595B5-553C-4F7D-BD97-0B257D3ED6DC}" type="slidenum">
              <a:rPr lang="en-US" smtClean="0"/>
              <a:pPr>
                <a:defRPr/>
              </a:pPr>
              <a:t>27</a:t>
            </a:fld>
            <a:endParaRPr lang="en-US" dirty="0"/>
          </a:p>
        </p:txBody>
      </p:sp>
    </p:spTree>
    <p:extLst>
      <p:ext uri="{BB962C8B-B14F-4D97-AF65-F5344CB8AC3E}">
        <p14:creationId xmlns:p14="http://schemas.microsoft.com/office/powerpoint/2010/main" xmlns="" val="39144508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games.</a:t>
            </a:r>
          </a:p>
          <a:p>
            <a:r>
              <a:rPr lang="en-US" sz="1200" kern="1200" dirty="0" smtClean="0">
                <a:solidFill>
                  <a:schemeClr val="tx1"/>
                </a:solidFill>
                <a:latin typeface="+mn-lt"/>
                <a:ea typeface="+mn-ea"/>
                <a:cs typeface="+mn-cs"/>
              </a:rPr>
              <a:t>In the past few years, online gaming has also morphed into a spectator sport. In fact, the term</a:t>
            </a:r>
            <a:r>
              <a:rPr lang="en-US" sz="1200" kern="1200" baseline="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e-sport </a:t>
            </a:r>
            <a:r>
              <a:rPr lang="en-US" sz="1200" kern="1200" dirty="0" smtClean="0">
                <a:solidFill>
                  <a:schemeClr val="tx1"/>
                </a:solidFill>
                <a:latin typeface="+mn-lt"/>
                <a:ea typeface="+mn-ea"/>
                <a:cs typeface="+mn-cs"/>
              </a:rPr>
              <a:t>has been coined to describe video game competitions in which professional gamers compete for cash prizes that can reach $1 million. Examples include the </a:t>
            </a:r>
            <a:r>
              <a:rPr lang="en-US" sz="1200" kern="1200" dirty="0" err="1" smtClean="0">
                <a:solidFill>
                  <a:schemeClr val="tx1"/>
                </a:solidFill>
                <a:latin typeface="+mn-lt"/>
                <a:ea typeface="+mn-ea"/>
                <a:cs typeface="+mn-cs"/>
              </a:rPr>
              <a:t>StarCraft</a:t>
            </a:r>
            <a:r>
              <a:rPr lang="en-US" sz="1200" kern="1200" dirty="0" smtClean="0">
                <a:solidFill>
                  <a:schemeClr val="tx1"/>
                </a:solidFill>
                <a:latin typeface="+mn-lt"/>
                <a:ea typeface="+mn-ea"/>
                <a:cs typeface="+mn-cs"/>
              </a:rPr>
              <a:t> II 2014 World Championship Global Finals and the League of Legends World Championship that was held in South Korea. Fans in the United States can watch the matches from locations such as the Ignite lounge in Chicago or the Staples Center in Los Angeles.</a:t>
            </a:r>
          </a:p>
          <a:p>
            <a:endParaRPr lang="en-US" dirty="0"/>
          </a:p>
        </p:txBody>
      </p:sp>
      <p:sp>
        <p:nvSpPr>
          <p:cNvPr id="4" name="Slide Number Placeholder 3"/>
          <p:cNvSpPr>
            <a:spLocks noGrp="1"/>
          </p:cNvSpPr>
          <p:nvPr>
            <p:ph type="sldNum" sz="quarter" idx="10"/>
          </p:nvPr>
        </p:nvSpPr>
        <p:spPr/>
        <p:txBody>
          <a:bodyPr/>
          <a:lstStyle/>
          <a:p>
            <a:pPr>
              <a:defRPr/>
            </a:pPr>
            <a:fld id="{A99595B5-553C-4F7D-BD97-0B257D3ED6DC}" type="slidenum">
              <a:rPr lang="en-US" smtClean="0"/>
              <a:pPr>
                <a:defRPr/>
              </a:pPr>
              <a:t>28</a:t>
            </a:fld>
            <a:endParaRPr lang="en-US" dirty="0"/>
          </a:p>
        </p:txBody>
      </p:sp>
    </p:spTree>
    <p:extLst>
      <p:ext uri="{BB962C8B-B14F-4D97-AF65-F5344CB8AC3E}">
        <p14:creationId xmlns:p14="http://schemas.microsoft.com/office/powerpoint/2010/main" xmlns="" val="6388105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DD45033-CBEC-465C-97D7-5E1834BC8632}" type="slidenum">
              <a:rPr lang="en-US">
                <a:cs typeface="Arial" charset="0"/>
              </a:rPr>
              <a:pPr fontAlgn="base">
                <a:spcBef>
                  <a:spcPct val="0"/>
                </a:spcBef>
                <a:spcAft>
                  <a:spcPct val="0"/>
                </a:spcAft>
              </a:pPr>
              <a:t>30</a:t>
            </a:fld>
            <a:endParaRPr lang="en-US" dirty="0">
              <a:cs typeface="Arial" charset="0"/>
            </a:endParaRPr>
          </a:p>
        </p:txBody>
      </p:sp>
      <p:sp>
        <p:nvSpPr>
          <p:cNvPr id="63490"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63491"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r>
              <a:rPr lang="en-US" dirty="0" smtClean="0">
                <a:latin typeface="Times New Roman" pitchFamily="18" charset="0"/>
                <a:ea typeface="ＭＳ Ｐゴシック" pitchFamily="34" charset="-128"/>
              </a:rPr>
              <a:t>Thanks to a technology known as voice over Internet protocol (VoIP), the human voice can be digitized and broken into data packets that can be transmitted over the Internet and converted back into normal speech. If a call is placed to a conventional phone, it must be switched from the Internet to a traditional phone network; local telephone companies generally own the lines into residences and businesses. However, if the call is made between two subscribers to the same VoIP provider, it bypasses the traditional network altogether.</a:t>
            </a:r>
          </a:p>
          <a:p>
            <a:pPr>
              <a:spcBef>
                <a:spcPct val="0"/>
              </a:spcBef>
            </a:pPr>
            <a:endParaRPr lang="en-US" dirty="0" smtClean="0">
              <a:latin typeface="Times New Roman" pitchFamily="18" charset="0"/>
              <a:ea typeface="ＭＳ Ｐゴシック" pitchFamily="34" charset="-128"/>
            </a:endParaRPr>
          </a:p>
          <a:p>
            <a:pPr>
              <a:spcBef>
                <a:spcPct val="0"/>
              </a:spcBef>
            </a:pPr>
            <a:endParaRPr lang="en-US" dirty="0" smtClean="0">
              <a:latin typeface="Times New Roman" pitchFamily="18" charset="0"/>
              <a:ea typeface="ＭＳ Ｐゴシック" pitchFamily="34" charset="-128"/>
            </a:endParaRPr>
          </a:p>
        </p:txBody>
      </p:sp>
    </p:spTree>
    <p:extLst>
      <p:ext uri="{BB962C8B-B14F-4D97-AF65-F5344CB8AC3E}">
        <p14:creationId xmlns:p14="http://schemas.microsoft.com/office/powerpoint/2010/main" xmlns="" val="32682778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9E01F6D-2618-4D08-87BF-DDD90640F38B}" type="slidenum">
              <a:rPr lang="en-US">
                <a:cs typeface="Arial" charset="0"/>
              </a:rPr>
              <a:pPr fontAlgn="base">
                <a:spcBef>
                  <a:spcPct val="0"/>
                </a:spcBef>
                <a:spcAft>
                  <a:spcPct val="0"/>
                </a:spcAft>
              </a:pPr>
              <a:t>4</a:t>
            </a:fld>
            <a:endParaRPr lang="en-US" dirty="0">
              <a:cs typeface="Arial" charset="0"/>
            </a:endParaRPr>
          </a:p>
        </p:txBody>
      </p:sp>
      <p:sp>
        <p:nvSpPr>
          <p:cNvPr id="24578"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24579"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endParaRPr lang="en-US" dirty="0" smtClean="0">
              <a:latin typeface="Times New Roman" pitchFamily="18" charset="0"/>
              <a:ea typeface="ＭＳ Ｐゴシック" pitchFamily="34" charset="-128"/>
            </a:endParaRPr>
          </a:p>
        </p:txBody>
      </p:sp>
    </p:spTree>
    <p:extLst>
      <p:ext uri="{BB962C8B-B14F-4D97-AF65-F5344CB8AC3E}">
        <p14:creationId xmlns:p14="http://schemas.microsoft.com/office/powerpoint/2010/main" xmlns="" val="24197739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7C182FC-C20A-4AA4-B30C-132239D9B5F2}" type="slidenum">
              <a:rPr lang="en-US">
                <a:cs typeface="Arial" charset="0"/>
              </a:rPr>
              <a:pPr fontAlgn="base">
                <a:spcBef>
                  <a:spcPct val="0"/>
                </a:spcBef>
                <a:spcAft>
                  <a:spcPct val="0"/>
                </a:spcAft>
              </a:pPr>
              <a:t>5</a:t>
            </a:fld>
            <a:endParaRPr lang="en-US" dirty="0">
              <a:cs typeface="Arial" charset="0"/>
            </a:endParaRPr>
          </a:p>
        </p:txBody>
      </p:sp>
      <p:sp>
        <p:nvSpPr>
          <p:cNvPr id="26626"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26627"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endParaRPr lang="en-US" dirty="0" smtClean="0">
              <a:latin typeface="Times New Roman" pitchFamily="18" charset="0"/>
              <a:ea typeface="ＭＳ Ｐゴシック" pitchFamily="34" charset="-128"/>
            </a:endParaRPr>
          </a:p>
        </p:txBody>
      </p:sp>
    </p:spTree>
    <p:extLst>
      <p:ext uri="{BB962C8B-B14F-4D97-AF65-F5344CB8AC3E}">
        <p14:creationId xmlns:p14="http://schemas.microsoft.com/office/powerpoint/2010/main" xmlns="" val="4809308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Case envisions the third wave as a time when the Internet is seamlessly integrated into everyday life. He also anticipates a period of reinvention and disruption in key economic sectors, with major changes in health care, education, financial services, and transportation. Some of this integration and disruption is already occurring, as evidenced by the popularity of ride-sharing services such as </a:t>
            </a:r>
            <a:r>
              <a:rPr lang="en-US" sz="1200" kern="1200" dirty="0" err="1" smtClean="0">
                <a:solidFill>
                  <a:schemeClr val="tx1"/>
                </a:solidFill>
                <a:latin typeface="+mn-lt"/>
                <a:ea typeface="+mn-ea"/>
                <a:cs typeface="+mn-cs"/>
              </a:rPr>
              <a:t>Uber</a:t>
            </a:r>
            <a:r>
              <a:rPr lang="en-US" sz="1200" kern="1200" dirty="0" smtClean="0">
                <a:solidFill>
                  <a:schemeClr val="tx1"/>
                </a:solidFill>
                <a:latin typeface="+mn-lt"/>
                <a:ea typeface="+mn-ea"/>
                <a:cs typeface="+mn-cs"/>
              </a:rPr>
              <a:t> and </a:t>
            </a:r>
            <a:r>
              <a:rPr lang="en-US" sz="1200" kern="1200" dirty="0" err="1" smtClean="0">
                <a:solidFill>
                  <a:schemeClr val="tx1"/>
                </a:solidFill>
                <a:latin typeface="+mn-lt"/>
                <a:ea typeface="+mn-ea"/>
                <a:cs typeface="+mn-cs"/>
              </a:rPr>
              <a:t>Lyft</a:t>
            </a:r>
            <a:r>
              <a:rPr lang="en-US" sz="1200" kern="1200" dirty="0" smtClean="0">
                <a:solidFill>
                  <a:schemeClr val="tx1"/>
                </a:solidFill>
                <a:latin typeface="+mn-lt"/>
                <a:ea typeface="+mn-ea"/>
                <a:cs typeface="+mn-cs"/>
              </a:rPr>
              <a:t>. And, as the controversy over </a:t>
            </a:r>
            <a:r>
              <a:rPr lang="en-US" sz="1200" kern="1200" dirty="0" err="1" smtClean="0">
                <a:solidFill>
                  <a:schemeClr val="tx1"/>
                </a:solidFill>
                <a:latin typeface="+mn-lt"/>
                <a:ea typeface="+mn-ea"/>
                <a:cs typeface="+mn-cs"/>
              </a:rPr>
              <a:t>Uber</a:t>
            </a:r>
            <a:r>
              <a:rPr lang="en-US" sz="1200" kern="1200" dirty="0" smtClean="0">
                <a:solidFill>
                  <a:schemeClr val="tx1"/>
                </a:solidFill>
                <a:latin typeface="+mn-lt"/>
                <a:ea typeface="+mn-ea"/>
                <a:cs typeface="+mn-cs"/>
              </a:rPr>
              <a:t> demonstrates, the third wave is likely to be characterized by an ongoing dialog between attackers and defenders of disruption and revolution. </a:t>
            </a:r>
          </a:p>
          <a:p>
            <a:endParaRPr lang="en-US" dirty="0"/>
          </a:p>
        </p:txBody>
      </p:sp>
      <p:sp>
        <p:nvSpPr>
          <p:cNvPr id="4" name="Slide Number Placeholder 3"/>
          <p:cNvSpPr>
            <a:spLocks noGrp="1"/>
          </p:cNvSpPr>
          <p:nvPr>
            <p:ph type="sldNum" sz="quarter" idx="10"/>
          </p:nvPr>
        </p:nvSpPr>
        <p:spPr/>
        <p:txBody>
          <a:bodyPr/>
          <a:lstStyle/>
          <a:p>
            <a:pPr>
              <a:defRPr/>
            </a:pPr>
            <a:fld id="{A99595B5-553C-4F7D-BD97-0B257D3ED6DC}" type="slidenum">
              <a:rPr lang="en-US" smtClean="0"/>
              <a:pPr>
                <a:defRPr/>
              </a:pPr>
              <a:t>6</a:t>
            </a:fld>
            <a:endParaRPr lang="en-US" dirty="0"/>
          </a:p>
        </p:txBody>
      </p:sp>
    </p:spTree>
    <p:extLst>
      <p:ext uri="{BB962C8B-B14F-4D97-AF65-F5344CB8AC3E}">
        <p14:creationId xmlns:p14="http://schemas.microsoft.com/office/powerpoint/2010/main" xmlns="" val="21821413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Case foresees four trends during the third wave. Case describes the first trend as “capital for all,” with global </a:t>
            </a:r>
            <a:r>
              <a:rPr lang="en-US" sz="1200" kern="1200" dirty="0" err="1" smtClean="0">
                <a:solidFill>
                  <a:schemeClr val="tx1"/>
                </a:solidFill>
                <a:latin typeface="+mn-lt"/>
                <a:ea typeface="+mn-ea"/>
                <a:cs typeface="+mn-cs"/>
              </a:rPr>
              <a:t>crowdfunding</a:t>
            </a:r>
            <a:r>
              <a:rPr lang="en-US" sz="1200" kern="1200" dirty="0" smtClean="0">
                <a:solidFill>
                  <a:schemeClr val="tx1"/>
                </a:solidFill>
                <a:latin typeface="+mn-lt"/>
                <a:ea typeface="+mn-ea"/>
                <a:cs typeface="+mn-cs"/>
              </a:rPr>
              <a:t> sites such </a:t>
            </a:r>
            <a:r>
              <a:rPr lang="en-US" sz="1200" kern="1200" dirty="0" err="1" smtClean="0">
                <a:solidFill>
                  <a:schemeClr val="tx1"/>
                </a:solidFill>
                <a:latin typeface="+mn-lt"/>
                <a:ea typeface="+mn-ea"/>
                <a:cs typeface="+mn-cs"/>
              </a:rPr>
              <a:t>GoFundMe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Indiegogo</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Kickstarter</a:t>
            </a:r>
            <a:r>
              <a:rPr lang="en-US" sz="1200" kern="1200" dirty="0" smtClean="0">
                <a:solidFill>
                  <a:schemeClr val="tx1"/>
                </a:solidFill>
                <a:latin typeface="+mn-lt"/>
                <a:ea typeface="+mn-ea"/>
                <a:cs typeface="+mn-cs"/>
              </a:rPr>
              <a:t>, and Quirky growing in importance. Second will be the reemergence of partnerships; whether in health care or education, </a:t>
            </a:r>
            <a:r>
              <a:rPr lang="en-US" sz="1200" i="1" kern="1200" dirty="0" smtClean="0">
                <a:solidFill>
                  <a:schemeClr val="tx1"/>
                </a:solidFill>
                <a:latin typeface="+mn-lt"/>
                <a:ea typeface="+mn-ea"/>
                <a:cs typeface="+mn-cs"/>
              </a:rPr>
              <a:t>who</a:t>
            </a:r>
            <a:r>
              <a:rPr lang="en-US" sz="1200" kern="1200" dirty="0" smtClean="0">
                <a:solidFill>
                  <a:schemeClr val="tx1"/>
                </a:solidFill>
                <a:latin typeface="+mn-lt"/>
                <a:ea typeface="+mn-ea"/>
                <a:cs typeface="+mn-cs"/>
              </a:rPr>
              <a:t> a company partners with will be just as important as what the company does. A third trend will be the emergence of the social enterprise that links profit and purpose. </a:t>
            </a:r>
            <a:r>
              <a:rPr lang="en-US" sz="1200" kern="1200" dirty="0" err="1" smtClean="0">
                <a:solidFill>
                  <a:schemeClr val="tx1"/>
                </a:solidFill>
                <a:latin typeface="+mn-lt"/>
                <a:ea typeface="+mn-ea"/>
                <a:cs typeface="+mn-cs"/>
              </a:rPr>
              <a:t>Warby</a:t>
            </a:r>
            <a:r>
              <a:rPr lang="en-US" sz="1200" kern="1200" dirty="0" smtClean="0">
                <a:solidFill>
                  <a:schemeClr val="tx1"/>
                </a:solidFill>
                <a:latin typeface="+mn-lt"/>
                <a:ea typeface="+mn-ea"/>
                <a:cs typeface="+mn-cs"/>
              </a:rPr>
              <a:t> Parker, Tesla, and TOMS are three examples. Case dubs the fourth trend the “rise of the rest,” as the globalization of entrepreneurship gains traction on a regional basis, far from startup hotbeds such as Silicon Valley.</a:t>
            </a:r>
          </a:p>
          <a:p>
            <a:endParaRPr lang="en-US" dirty="0"/>
          </a:p>
        </p:txBody>
      </p:sp>
      <p:sp>
        <p:nvSpPr>
          <p:cNvPr id="4" name="Slide Number Placeholder 3"/>
          <p:cNvSpPr>
            <a:spLocks noGrp="1"/>
          </p:cNvSpPr>
          <p:nvPr>
            <p:ph type="sldNum" sz="quarter" idx="10"/>
          </p:nvPr>
        </p:nvSpPr>
        <p:spPr/>
        <p:txBody>
          <a:bodyPr/>
          <a:lstStyle/>
          <a:p>
            <a:pPr>
              <a:defRPr/>
            </a:pPr>
            <a:fld id="{A99595B5-553C-4F7D-BD97-0B257D3ED6DC}" type="slidenum">
              <a:rPr lang="en-US" smtClean="0"/>
              <a:pPr>
                <a:defRPr/>
              </a:pPr>
              <a:t>7</a:t>
            </a:fld>
            <a:endParaRPr lang="en-US" dirty="0"/>
          </a:p>
        </p:txBody>
      </p:sp>
    </p:spTree>
    <p:extLst>
      <p:ext uri="{BB962C8B-B14F-4D97-AF65-F5344CB8AC3E}">
        <p14:creationId xmlns:p14="http://schemas.microsoft.com/office/powerpoint/2010/main" xmlns="" val="19574584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Originally, Sony was a consumer electronics company best known for innovative products such as transistor radios, Trinitron televisions, VCRs and other stereo components, and the Walkman line of personal music players. Then, Sony entered new businesses by acquiring CBS Records and Columbia Motion Pictures. These acquisitions themselves did not represent convergence, because they occurred in the early days of the digital revolution. Motion pictures, recorded music, and consumer electronics were still separate industries. Today, however, Sony is in the “bits” business: Its core businesses incorporate digital technology and involve digitizing and distributing sound, images, and data. Now, Sony’s competitors include Apple (music players), Dell (computers), Kodak (cameras), and Nokia (cell phones).</a:t>
            </a:r>
          </a:p>
        </p:txBody>
      </p:sp>
      <p:sp>
        <p:nvSpPr>
          <p:cNvPr id="286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E38581D-332A-4FA0-B4F2-D78F781E02B3}" type="slidenum">
              <a:rPr lang="en-US">
                <a:cs typeface="Arial" charset="0"/>
              </a:rPr>
              <a:pPr fontAlgn="base">
                <a:spcBef>
                  <a:spcPct val="0"/>
                </a:spcBef>
                <a:spcAft>
                  <a:spcPct val="0"/>
                </a:spcAft>
              </a:pPr>
              <a:t>8</a:t>
            </a:fld>
            <a:endParaRPr lang="en-US" dirty="0">
              <a:cs typeface="Arial" charset="0"/>
            </a:endParaRPr>
          </a:p>
        </p:txBody>
      </p:sp>
    </p:spTree>
    <p:extLst>
      <p:ext uri="{BB962C8B-B14F-4D97-AF65-F5344CB8AC3E}">
        <p14:creationId xmlns:p14="http://schemas.microsoft.com/office/powerpoint/2010/main" xmlns="" val="15403464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A996669-B67C-40B9-B699-C5724AD04177}" type="slidenum">
              <a:rPr lang="en-US">
                <a:cs typeface="Arial" charset="0"/>
              </a:rPr>
              <a:pPr fontAlgn="base">
                <a:spcBef>
                  <a:spcPct val="0"/>
                </a:spcBef>
                <a:spcAft>
                  <a:spcPct val="0"/>
                </a:spcAft>
              </a:pPr>
              <a:t>9</a:t>
            </a:fld>
            <a:endParaRPr lang="en-US" dirty="0">
              <a:cs typeface="Arial" charset="0"/>
            </a:endParaRPr>
          </a:p>
        </p:txBody>
      </p:sp>
      <p:sp>
        <p:nvSpPr>
          <p:cNvPr id="30722"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30723"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r>
              <a:rPr lang="en-US" dirty="0" smtClean="0"/>
              <a:t>The cell phone camera was invented in 1997; a key benefit was the ability to download digital photos from the camera and post them on the Web or e-mail them to friends. Ironically, Motorola, a key player in the cell phone business, could have been one of the first companies to market with a cell phone camera. However, management’s attention was distracted by the ill-fated launch of the Iridium satellite phone business. As a result, inventor Philippe Kahn took his idea to Japan where the first cell phone cameras were introduced in 1999. In 2010, annual sales of camera-equipped cell phones passed the 1-billion-unit mark.</a:t>
            </a:r>
          </a:p>
        </p:txBody>
      </p:sp>
    </p:spTree>
    <p:extLst>
      <p:ext uri="{BB962C8B-B14F-4D97-AF65-F5344CB8AC3E}">
        <p14:creationId xmlns:p14="http://schemas.microsoft.com/office/powerpoint/2010/main" xmlns="" val="20812640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A9B2576-4E45-46F9-BCA1-4A77E82CC95B}" type="slidenum">
              <a:rPr lang="en-US">
                <a:cs typeface="Arial" charset="0"/>
              </a:rPr>
              <a:pPr fontAlgn="base">
                <a:spcBef>
                  <a:spcPct val="0"/>
                </a:spcBef>
                <a:spcAft>
                  <a:spcPct val="0"/>
                </a:spcAft>
              </a:pPr>
              <a:t>10</a:t>
            </a:fld>
            <a:endParaRPr lang="en-US" dirty="0">
              <a:cs typeface="Arial" charset="0"/>
            </a:endParaRPr>
          </a:p>
        </p:txBody>
      </p:sp>
      <p:sp>
        <p:nvSpPr>
          <p:cNvPr id="32770"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32771"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endParaRPr lang="en-US" dirty="0" smtClean="0">
              <a:latin typeface="Times New Roman" pitchFamily="18" charset="0"/>
              <a:ea typeface="ＭＳ Ｐゴシック" pitchFamily="34" charset="-128"/>
            </a:endParaRPr>
          </a:p>
        </p:txBody>
      </p:sp>
    </p:spTree>
    <p:extLst>
      <p:ext uri="{BB962C8B-B14F-4D97-AF65-F5344CB8AC3E}">
        <p14:creationId xmlns:p14="http://schemas.microsoft.com/office/powerpoint/2010/main" xmlns="" val="35579290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371600" y="3886200"/>
            <a:ext cx="6400800" cy="1752600"/>
          </a:xfrm>
        </p:spPr>
        <p:txBody>
          <a:bodyPr/>
          <a:lstStyle>
            <a:lvl1pPr marL="0" indent="0" algn="ctr">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z="6700" spc="-150" dirty="0" smtClean="0">
                <a:solidFill>
                  <a:schemeClr val="tx2">
                    <a:lumMod val="75000"/>
                  </a:schemeClr>
                </a:solidFill>
                <a:latin typeface="HP Simplified" pitchFamily="34" charset="0"/>
                <a:cs typeface="BrowalliaUPC" pitchFamily="34" charset="-34"/>
              </a:rPr>
              <a:t>Global Marketing </a:t>
            </a:r>
            <a:r>
              <a:rPr lang="en-US" sz="6000" spc="-150" dirty="0" smtClean="0">
                <a:latin typeface="HP Simplified" pitchFamily="34" charset="0"/>
                <a:cs typeface="BrowalliaUPC" pitchFamily="34" charset="-34"/>
              </a:rPr>
              <a:t/>
            </a:r>
            <a:br>
              <a:rPr lang="en-US" sz="6000" spc="-150" dirty="0" smtClean="0">
                <a:latin typeface="HP Simplified" pitchFamily="34" charset="0"/>
                <a:cs typeface="BrowalliaUPC" pitchFamily="34" charset="-34"/>
              </a:rPr>
            </a:br>
            <a:r>
              <a:rPr lang="en-US" sz="2400" spc="-150" dirty="0" smtClean="0">
                <a:solidFill>
                  <a:srgbClr val="46A1EC"/>
                </a:solidFill>
                <a:latin typeface="HP Simplified" pitchFamily="34" charset="0"/>
                <a:cs typeface="BrowalliaUPC" pitchFamily="34" charset="-34"/>
              </a:rPr>
              <a:t>WARREN  J.  KEEGAN/MARK C. GREEN               </a:t>
            </a:r>
            <a:r>
              <a:rPr lang="en-US" sz="1400" spc="-150" dirty="0" smtClean="0">
                <a:latin typeface="HP Simplified Light" pitchFamily="34" charset="0"/>
                <a:cs typeface="BrowalliaUPC" pitchFamily="34" charset="-34"/>
              </a:rPr>
              <a:t>NINTH EDITION</a:t>
            </a:r>
            <a:endParaRPr lang="en-US" dirty="0"/>
          </a:p>
        </p:txBody>
      </p:sp>
      <p:sp>
        <p:nvSpPr>
          <p:cNvPr id="10" name="TextBox 9"/>
          <p:cNvSpPr txBox="1"/>
          <p:nvPr/>
        </p:nvSpPr>
        <p:spPr>
          <a:xfrm>
            <a:off x="2057400" y="5934670"/>
            <a:ext cx="5029200" cy="923330"/>
          </a:xfrm>
          <a:prstGeom prst="rect">
            <a:avLst/>
          </a:prstGeom>
          <a:noFill/>
        </p:spPr>
        <p:txBody>
          <a:bodyPr wrap="square" rtlCol="0">
            <a:spAutoFit/>
          </a:bodyPr>
          <a:lstStyle/>
          <a:p>
            <a:r>
              <a:rPr lang="en-US" sz="1800" dirty="0" smtClean="0">
                <a:solidFill>
                  <a:schemeClr val="tx2">
                    <a:lumMod val="75000"/>
                  </a:schemeClr>
                </a:solidFill>
                <a:latin typeface="HP Simplified" pitchFamily="34" charset="0"/>
              </a:rPr>
              <a:t>Introduction to Global Marketing</a:t>
            </a:r>
          </a:p>
          <a:p>
            <a:r>
              <a:rPr lang="en-US" dirty="0" smtClean="0">
                <a:solidFill>
                  <a:schemeClr val="tx2">
                    <a:lumMod val="75000"/>
                  </a:schemeClr>
                </a:solidFill>
                <a:latin typeface="HP Simplified" pitchFamily="34" charset="0"/>
              </a:rPr>
              <a:t>Chapter 1</a:t>
            </a:r>
          </a:p>
          <a:p>
            <a:endParaRPr lang="en-US" dirty="0"/>
          </a:p>
        </p:txBody>
      </p:sp>
      <p:sp>
        <p:nvSpPr>
          <p:cNvPr id="6" name="Rectangle 5"/>
          <p:cNvSpPr/>
          <p:nvPr userDrawn="1"/>
        </p:nvSpPr>
        <p:spPr>
          <a:xfrm>
            <a:off x="0" y="0"/>
            <a:ext cx="9144000" cy="3461272"/>
          </a:xfrm>
          <a:prstGeom prst="rect">
            <a:avLst/>
          </a:prstGeom>
          <a:solidFill>
            <a:srgbClr val="40E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58D0AD-B19C-4048-BB7B-C65EAADE0994}" type="datetime1">
              <a:rPr lang="en-US" smtClean="0"/>
              <a:pPr/>
              <a:t>4/6/2016</a:t>
            </a:fld>
            <a:endParaRPr lang="en-US" dirty="0"/>
          </a:p>
        </p:txBody>
      </p:sp>
      <p:sp>
        <p:nvSpPr>
          <p:cNvPr id="5" name="Footer Placeholder 4"/>
          <p:cNvSpPr>
            <a:spLocks noGrp="1"/>
          </p:cNvSpPr>
          <p:nvPr>
            <p:ph type="ftr" sz="quarter" idx="11"/>
          </p:nvPr>
        </p:nvSpPr>
        <p:spPr/>
        <p:txBody>
          <a:bodyPr/>
          <a:lstStyle/>
          <a:p>
            <a:r>
              <a:rPr lang="en-US" dirty="0" smtClean="0"/>
              <a:t>Copyright © 2017 Pearson Education, Ltd. </a:t>
            </a:r>
            <a:endParaRPr lang="en-US" dirty="0"/>
          </a:p>
        </p:txBody>
      </p:sp>
      <p:sp>
        <p:nvSpPr>
          <p:cNvPr id="6" name="Slide Number Placeholder 5"/>
          <p:cNvSpPr>
            <a:spLocks noGrp="1"/>
          </p:cNvSpPr>
          <p:nvPr>
            <p:ph type="sldNum" sz="quarter" idx="12"/>
          </p:nvPr>
        </p:nvSpPr>
        <p:spPr/>
        <p:txBody>
          <a:bodyPr/>
          <a:lstStyle/>
          <a:p>
            <a:fld id="{BA1B1854-2A96-441B-8E94-8B895DE28521}"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5BE8C1-21A8-4439-8A96-50534D6F2114}" type="datetime1">
              <a:rPr lang="en-US" smtClean="0"/>
              <a:pPr/>
              <a:t>4/6/2016</a:t>
            </a:fld>
            <a:endParaRPr lang="en-US" dirty="0"/>
          </a:p>
        </p:txBody>
      </p:sp>
      <p:sp>
        <p:nvSpPr>
          <p:cNvPr id="5" name="Footer Placeholder 4"/>
          <p:cNvSpPr>
            <a:spLocks noGrp="1"/>
          </p:cNvSpPr>
          <p:nvPr>
            <p:ph type="ftr" sz="quarter" idx="11"/>
          </p:nvPr>
        </p:nvSpPr>
        <p:spPr/>
        <p:txBody>
          <a:bodyPr/>
          <a:lstStyle/>
          <a:p>
            <a:r>
              <a:rPr lang="en-US" dirty="0" smtClean="0"/>
              <a:t>Copyright © 2017 Pearson Education, Ltd. </a:t>
            </a:r>
            <a:endParaRPr lang="en-US" dirty="0"/>
          </a:p>
        </p:txBody>
      </p:sp>
      <p:sp>
        <p:nvSpPr>
          <p:cNvPr id="6" name="Slide Number Placeholder 5"/>
          <p:cNvSpPr>
            <a:spLocks noGrp="1"/>
          </p:cNvSpPr>
          <p:nvPr>
            <p:ph type="sldNum" sz="quarter" idx="12"/>
          </p:nvPr>
        </p:nvSpPr>
        <p:spPr/>
        <p:txBody>
          <a:bodyPr/>
          <a:lstStyle/>
          <a:p>
            <a:fld id="{BA1B1854-2A96-441B-8E94-8B895DE28521}"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34A47BD-3633-4FD2-B759-C7F0726FEA4E}" type="datetime1">
              <a:rPr lang="en-US" smtClean="0"/>
              <a:pPr/>
              <a:t>4/6/2016</a:t>
            </a:fld>
            <a:endParaRPr lang="en-US" dirty="0"/>
          </a:p>
        </p:txBody>
      </p:sp>
      <p:sp>
        <p:nvSpPr>
          <p:cNvPr id="4" name="Footer Placeholder 3"/>
          <p:cNvSpPr>
            <a:spLocks noGrp="1"/>
          </p:cNvSpPr>
          <p:nvPr>
            <p:ph type="ftr" sz="quarter" idx="11"/>
          </p:nvPr>
        </p:nvSpPr>
        <p:spPr/>
        <p:txBody>
          <a:bodyPr/>
          <a:lstStyle/>
          <a:p>
            <a:r>
              <a:rPr lang="en-US" dirty="0" smtClean="0"/>
              <a:t>Copyright © 2017 Pearson Education, Ltd. </a:t>
            </a:r>
            <a:endParaRPr lang="en-US" dirty="0"/>
          </a:p>
        </p:txBody>
      </p:sp>
      <p:sp>
        <p:nvSpPr>
          <p:cNvPr id="5" name="Slide Number Placeholder 4"/>
          <p:cNvSpPr>
            <a:spLocks noGrp="1"/>
          </p:cNvSpPr>
          <p:nvPr>
            <p:ph type="sldNum" sz="quarter" idx="12"/>
          </p:nvPr>
        </p:nvSpPr>
        <p:spPr/>
        <p:txBody>
          <a:bodyPr/>
          <a:lstStyle/>
          <a:p>
            <a:r>
              <a:rPr lang="en-US" dirty="0" smtClean="0"/>
              <a:t>15-</a:t>
            </a:r>
            <a:fld id="{BA1B1854-2A96-441B-8E94-8B895DE28521}"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038600" y="609600"/>
            <a:ext cx="4343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4191000" y="2743200"/>
            <a:ext cx="4038600" cy="2895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839A444-8846-49BA-9F43-660F8FBF3926}" type="datetime1">
              <a:rPr lang="en-US" smtClean="0"/>
              <a:pPr/>
              <a:t>4/6/2016</a:t>
            </a:fld>
            <a:endParaRPr lang="en-US" dirty="0"/>
          </a:p>
        </p:txBody>
      </p:sp>
      <p:sp>
        <p:nvSpPr>
          <p:cNvPr id="5" name="Footer Placeholder 4"/>
          <p:cNvSpPr>
            <a:spLocks noGrp="1"/>
          </p:cNvSpPr>
          <p:nvPr>
            <p:ph type="ftr" sz="quarter" idx="11"/>
          </p:nvPr>
        </p:nvSpPr>
        <p:spPr/>
        <p:txBody>
          <a:bodyPr/>
          <a:lstStyle/>
          <a:p>
            <a:r>
              <a:rPr lang="en-US" dirty="0" smtClean="0"/>
              <a:t>Copyright © 2017 Pearson Education, Ltd. </a:t>
            </a:r>
            <a:endParaRPr lang="en-US" dirty="0"/>
          </a:p>
        </p:txBody>
      </p:sp>
      <p:sp>
        <p:nvSpPr>
          <p:cNvPr id="6" name="Slide Number Placeholder 5"/>
          <p:cNvSpPr>
            <a:spLocks noGrp="1"/>
          </p:cNvSpPr>
          <p:nvPr>
            <p:ph type="sldNum" sz="quarter" idx="12"/>
          </p:nvPr>
        </p:nvSpPr>
        <p:spPr/>
        <p:txBody>
          <a:bodyPr/>
          <a:lstStyle/>
          <a:p>
            <a:fld id="{BA1B1854-2A96-441B-8E94-8B895DE28521}"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A1B1854-2A96-441B-8E94-8B895DE28521}"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038600" y="609600"/>
            <a:ext cx="4343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4191000" y="2743200"/>
            <a:ext cx="4038600" cy="2895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281CCB5-7D63-440F-86DB-7F9367BDAB87}" type="datetime1">
              <a:rPr lang="en-US" smtClean="0"/>
              <a:pPr/>
              <a:t>4/6/2016</a:t>
            </a:fld>
            <a:endParaRPr lang="en-US" dirty="0"/>
          </a:p>
        </p:txBody>
      </p:sp>
      <p:sp>
        <p:nvSpPr>
          <p:cNvPr id="5" name="Footer Placeholder 4"/>
          <p:cNvSpPr>
            <a:spLocks noGrp="1"/>
          </p:cNvSpPr>
          <p:nvPr>
            <p:ph type="ftr" sz="quarter" idx="11"/>
          </p:nvPr>
        </p:nvSpPr>
        <p:spPr>
          <a:xfrm>
            <a:off x="3124199" y="6356350"/>
            <a:ext cx="3190539" cy="365125"/>
          </a:xfrm>
          <a:prstGeom prst="rect">
            <a:avLst/>
          </a:prstGeom>
        </p:spPr>
        <p:txBody>
          <a:bodyPr/>
          <a:lstStyle>
            <a:lvl1pPr>
              <a:defRPr sz="1200">
                <a:solidFill>
                  <a:schemeClr val="bg1">
                    <a:lumMod val="65000"/>
                  </a:schemeClr>
                </a:solidFill>
              </a:defRPr>
            </a:lvl1pPr>
          </a:lstStyle>
          <a:p>
            <a:r>
              <a:rPr lang="en-US" dirty="0" smtClean="0"/>
              <a:t>Copyright © 2017 Pearson Education, Ltd.</a:t>
            </a:r>
          </a:p>
          <a:p>
            <a:endParaRPr lang="en-US" dirty="0"/>
          </a:p>
        </p:txBody>
      </p:sp>
      <p:sp>
        <p:nvSpPr>
          <p:cNvPr id="6" name="Slide Number Placeholder 5"/>
          <p:cNvSpPr>
            <a:spLocks noGrp="1"/>
          </p:cNvSpPr>
          <p:nvPr>
            <p:ph type="sldNum" sz="quarter" idx="12"/>
          </p:nvPr>
        </p:nvSpPr>
        <p:spPr/>
        <p:txBody>
          <a:bodyPr/>
          <a:lstStyle/>
          <a:p>
            <a:r>
              <a:rPr lang="en-US" dirty="0" smtClean="0"/>
              <a:t>15-</a:t>
            </a:r>
            <a:fld id="{3D970145-E5A9-4A86-BF3A-FF01985F7544}"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371600" y="3886200"/>
            <a:ext cx="6400800" cy="1752600"/>
          </a:xfrm>
        </p:spPr>
        <p:txBody>
          <a:bodyPr/>
          <a:lstStyle>
            <a:lvl1pPr marL="0" indent="0" algn="ctr">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z="6700" spc="-150" dirty="0" smtClean="0">
                <a:solidFill>
                  <a:schemeClr val="tx2">
                    <a:lumMod val="75000"/>
                  </a:schemeClr>
                </a:solidFill>
                <a:latin typeface="HP Simplified" pitchFamily="34" charset="0"/>
                <a:cs typeface="BrowalliaUPC" pitchFamily="34" charset="-34"/>
              </a:rPr>
              <a:t>Global Marketing </a:t>
            </a:r>
            <a:r>
              <a:rPr lang="en-US" sz="6000" spc="-150" dirty="0" smtClean="0">
                <a:latin typeface="HP Simplified" pitchFamily="34" charset="0"/>
                <a:cs typeface="BrowalliaUPC" pitchFamily="34" charset="-34"/>
              </a:rPr>
              <a:t/>
            </a:r>
            <a:br>
              <a:rPr lang="en-US" sz="6000" spc="-150" dirty="0" smtClean="0">
                <a:latin typeface="HP Simplified" pitchFamily="34" charset="0"/>
                <a:cs typeface="BrowalliaUPC" pitchFamily="34" charset="-34"/>
              </a:rPr>
            </a:br>
            <a:r>
              <a:rPr lang="en-US" sz="2400" spc="-150" dirty="0" smtClean="0">
                <a:solidFill>
                  <a:srgbClr val="46A1EC"/>
                </a:solidFill>
                <a:latin typeface="HP Simplified" pitchFamily="34" charset="0"/>
                <a:cs typeface="BrowalliaUPC" pitchFamily="34" charset="-34"/>
              </a:rPr>
              <a:t>WARREN  J.  KEEGAN    MARK C. GREEN               </a:t>
            </a:r>
            <a:r>
              <a:rPr lang="en-US" sz="1400" spc="-150" dirty="0" smtClean="0">
                <a:latin typeface="HP Simplified Light" pitchFamily="34" charset="0"/>
                <a:cs typeface="BrowalliaUPC" pitchFamily="34" charset="-34"/>
              </a:rPr>
              <a:t>NINTH EDITION</a:t>
            </a:r>
            <a:endParaRPr lang="en-US" dirty="0"/>
          </a:p>
        </p:txBody>
      </p:sp>
      <p:sp>
        <p:nvSpPr>
          <p:cNvPr id="10" name="TextBox 9"/>
          <p:cNvSpPr txBox="1"/>
          <p:nvPr/>
        </p:nvSpPr>
        <p:spPr>
          <a:xfrm>
            <a:off x="2057400" y="5934670"/>
            <a:ext cx="5029200" cy="923330"/>
          </a:xfrm>
          <a:prstGeom prst="rect">
            <a:avLst/>
          </a:prstGeom>
          <a:noFill/>
        </p:spPr>
        <p:txBody>
          <a:bodyPr wrap="square" rtlCol="0">
            <a:spAutoFit/>
          </a:bodyPr>
          <a:lstStyle/>
          <a:p>
            <a:r>
              <a:rPr lang="en-US" sz="1800" dirty="0" smtClean="0">
                <a:solidFill>
                  <a:schemeClr val="tx2">
                    <a:lumMod val="75000"/>
                  </a:schemeClr>
                </a:solidFill>
                <a:latin typeface="HP Simplified" pitchFamily="34" charset="0"/>
              </a:rPr>
              <a:t>Introduction to Global Marketing</a:t>
            </a:r>
          </a:p>
          <a:p>
            <a:r>
              <a:rPr lang="en-US" dirty="0" smtClean="0">
                <a:solidFill>
                  <a:schemeClr val="tx2">
                    <a:lumMod val="75000"/>
                  </a:schemeClr>
                </a:solidFill>
                <a:latin typeface="HP Simplified" pitchFamily="34" charset="0"/>
              </a:rPr>
              <a:t>Chapter 1</a:t>
            </a:r>
          </a:p>
          <a:p>
            <a:endParaRPr lang="en-US" dirty="0"/>
          </a:p>
        </p:txBody>
      </p:sp>
      <p:sp>
        <p:nvSpPr>
          <p:cNvPr id="6" name="Rectangle 5"/>
          <p:cNvSpPr/>
          <p:nvPr userDrawn="1"/>
        </p:nvSpPr>
        <p:spPr>
          <a:xfrm>
            <a:off x="0" y="0"/>
            <a:ext cx="9144000" cy="3461272"/>
          </a:xfrm>
          <a:prstGeom prst="rect">
            <a:avLst/>
          </a:prstGeom>
          <a:solidFill>
            <a:srgbClr val="40E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811611-84C5-4F03-A51E-8D7B925CF22E}" type="datetime1">
              <a:rPr lang="en-US" smtClean="0"/>
              <a:pPr/>
              <a:t>4/6/2016</a:t>
            </a:fld>
            <a:endParaRPr lang="en-US" dirty="0"/>
          </a:p>
        </p:txBody>
      </p:sp>
      <p:sp>
        <p:nvSpPr>
          <p:cNvPr id="5" name="Footer Placeholder 4"/>
          <p:cNvSpPr>
            <a:spLocks noGrp="1"/>
          </p:cNvSpPr>
          <p:nvPr>
            <p:ph type="ftr" sz="quarter" idx="11"/>
          </p:nvPr>
        </p:nvSpPr>
        <p:spPr/>
        <p:txBody>
          <a:bodyPr/>
          <a:lstStyle/>
          <a:p>
            <a:r>
              <a:rPr lang="en-US" smtClean="0"/>
              <a:t>Copyright © 2017 Pearson Education, Inc. </a:t>
            </a:r>
            <a:endParaRPr lang="en-US" dirty="0"/>
          </a:p>
        </p:txBody>
      </p:sp>
      <p:sp>
        <p:nvSpPr>
          <p:cNvPr id="6" name="Slide Number Placeholder 5"/>
          <p:cNvSpPr>
            <a:spLocks noGrp="1"/>
          </p:cNvSpPr>
          <p:nvPr>
            <p:ph type="sldNum" sz="quarter" idx="12"/>
          </p:nvPr>
        </p:nvSpPr>
        <p:spPr/>
        <p:txBody>
          <a:bodyPr/>
          <a:lstStyle/>
          <a:p>
            <a:r>
              <a:rPr lang="en-US" dirty="0" smtClean="0"/>
              <a:t>15-</a:t>
            </a:r>
            <a:fld id="{BA1B1854-2A96-441B-8E94-8B895DE28521}"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A4E717-E3AB-4B32-A673-E41E0FA0A5B6}" type="datetime1">
              <a:rPr lang="en-US" smtClean="0"/>
              <a:pPr/>
              <a:t>4/6/2016</a:t>
            </a:fld>
            <a:endParaRPr lang="en-US" dirty="0"/>
          </a:p>
        </p:txBody>
      </p:sp>
      <p:sp>
        <p:nvSpPr>
          <p:cNvPr id="5" name="Footer Placeholder 4"/>
          <p:cNvSpPr>
            <a:spLocks noGrp="1"/>
          </p:cNvSpPr>
          <p:nvPr>
            <p:ph type="ftr" sz="quarter" idx="11"/>
          </p:nvPr>
        </p:nvSpPr>
        <p:spPr/>
        <p:txBody>
          <a:bodyPr/>
          <a:lstStyle/>
          <a:p>
            <a:r>
              <a:rPr lang="en-US" smtClean="0"/>
              <a:t>Copyright © 2017 Pearson Education, Inc. </a:t>
            </a:r>
            <a:endParaRPr lang="en-US" dirty="0"/>
          </a:p>
        </p:txBody>
      </p:sp>
      <p:sp>
        <p:nvSpPr>
          <p:cNvPr id="6" name="Slide Number Placeholder 5"/>
          <p:cNvSpPr>
            <a:spLocks noGrp="1"/>
          </p:cNvSpPr>
          <p:nvPr>
            <p:ph type="sldNum" sz="quarter" idx="12"/>
          </p:nvPr>
        </p:nvSpPr>
        <p:spPr/>
        <p:txBody>
          <a:bodyPr/>
          <a:lstStyle/>
          <a:p>
            <a:fld id="{BA1B1854-2A96-441B-8E94-8B895DE28521}" type="slidenum">
              <a:rPr lang="en-US" smtClean="0"/>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E0F1F34-CD93-4D77-940B-59EE6AE8E685}" type="datetime1">
              <a:rPr lang="en-US" smtClean="0"/>
              <a:pPr/>
              <a:t>4/6/2016</a:t>
            </a:fld>
            <a:endParaRPr lang="en-US" dirty="0"/>
          </a:p>
        </p:txBody>
      </p:sp>
      <p:sp>
        <p:nvSpPr>
          <p:cNvPr id="6" name="Footer Placeholder 5"/>
          <p:cNvSpPr>
            <a:spLocks noGrp="1"/>
          </p:cNvSpPr>
          <p:nvPr>
            <p:ph type="ftr" sz="quarter" idx="11"/>
          </p:nvPr>
        </p:nvSpPr>
        <p:spPr/>
        <p:txBody>
          <a:bodyPr/>
          <a:lstStyle/>
          <a:p>
            <a:r>
              <a:rPr lang="en-US" smtClean="0"/>
              <a:t>Copyright © 2017 Pearson Education, Inc. </a:t>
            </a:r>
            <a:endParaRPr lang="en-US" dirty="0"/>
          </a:p>
        </p:txBody>
      </p:sp>
      <p:sp>
        <p:nvSpPr>
          <p:cNvPr id="7" name="Slide Number Placeholder 6"/>
          <p:cNvSpPr>
            <a:spLocks noGrp="1"/>
          </p:cNvSpPr>
          <p:nvPr>
            <p:ph type="sldNum" sz="quarter" idx="12"/>
          </p:nvPr>
        </p:nvSpPr>
        <p:spPr/>
        <p:txBody>
          <a:bodyPr/>
          <a:lstStyle/>
          <a:p>
            <a:r>
              <a:rPr lang="en-US" dirty="0" smtClean="0"/>
              <a:t>1</a:t>
            </a:r>
            <a:fld id="{BA1B1854-2A96-441B-8E94-8B895DE28521}"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F75210-A3A9-4FCF-B8EC-007C569CA6E2}" type="datetime1">
              <a:rPr lang="en-US" smtClean="0"/>
              <a:pPr/>
              <a:t>4/6/2016</a:t>
            </a:fld>
            <a:endParaRPr lang="en-US" dirty="0"/>
          </a:p>
        </p:txBody>
      </p:sp>
      <p:sp>
        <p:nvSpPr>
          <p:cNvPr id="5" name="Footer Placeholder 4"/>
          <p:cNvSpPr>
            <a:spLocks noGrp="1"/>
          </p:cNvSpPr>
          <p:nvPr>
            <p:ph type="ftr" sz="quarter" idx="11"/>
          </p:nvPr>
        </p:nvSpPr>
        <p:spPr/>
        <p:txBody>
          <a:bodyPr/>
          <a:lstStyle/>
          <a:p>
            <a:r>
              <a:rPr lang="en-US" dirty="0" smtClean="0"/>
              <a:t>Copyright © 2017 Pearson Education, Ltd. </a:t>
            </a:r>
            <a:endParaRPr lang="en-US" dirty="0"/>
          </a:p>
        </p:txBody>
      </p:sp>
      <p:sp>
        <p:nvSpPr>
          <p:cNvPr id="6" name="Slide Number Placeholder 5"/>
          <p:cNvSpPr>
            <a:spLocks noGrp="1"/>
          </p:cNvSpPr>
          <p:nvPr>
            <p:ph type="sldNum" sz="quarter" idx="12"/>
          </p:nvPr>
        </p:nvSpPr>
        <p:spPr/>
        <p:txBody>
          <a:bodyPr/>
          <a:lstStyle/>
          <a:p>
            <a:r>
              <a:rPr lang="en-US" dirty="0" smtClean="0"/>
              <a:t>15-</a:t>
            </a:r>
            <a:fld id="{BA1B1854-2A96-441B-8E94-8B895DE28521}"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8D15D34-B167-43A1-A6E1-27ADE866785D}" type="datetime1">
              <a:rPr lang="en-US" smtClean="0"/>
              <a:pPr/>
              <a:t>4/6/2016</a:t>
            </a:fld>
            <a:endParaRPr lang="en-US" dirty="0"/>
          </a:p>
        </p:txBody>
      </p:sp>
      <p:sp>
        <p:nvSpPr>
          <p:cNvPr id="8" name="Footer Placeholder 7"/>
          <p:cNvSpPr>
            <a:spLocks noGrp="1"/>
          </p:cNvSpPr>
          <p:nvPr>
            <p:ph type="ftr" sz="quarter" idx="11"/>
          </p:nvPr>
        </p:nvSpPr>
        <p:spPr/>
        <p:txBody>
          <a:bodyPr/>
          <a:lstStyle/>
          <a:p>
            <a:r>
              <a:rPr lang="en-US" smtClean="0"/>
              <a:t>Copyright © 2017 Pearson Education, Inc. </a:t>
            </a:r>
            <a:endParaRPr lang="en-US" dirty="0"/>
          </a:p>
        </p:txBody>
      </p:sp>
      <p:sp>
        <p:nvSpPr>
          <p:cNvPr id="9" name="Slide Number Placeholder 8"/>
          <p:cNvSpPr>
            <a:spLocks noGrp="1"/>
          </p:cNvSpPr>
          <p:nvPr>
            <p:ph type="sldNum" sz="quarter" idx="12"/>
          </p:nvPr>
        </p:nvSpPr>
        <p:spPr/>
        <p:txBody>
          <a:bodyPr/>
          <a:lstStyle/>
          <a:p>
            <a:r>
              <a:rPr lang="en-US" dirty="0" smtClean="0"/>
              <a:t>15-</a:t>
            </a:r>
            <a:fld id="{BA1B1854-2A96-441B-8E94-8B895DE28521}"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6B01598-BCC9-44CA-B792-268997951F5F}" type="datetime1">
              <a:rPr lang="en-US" smtClean="0"/>
              <a:pPr/>
              <a:t>4/6/2016</a:t>
            </a:fld>
            <a:endParaRPr lang="en-US" dirty="0"/>
          </a:p>
        </p:txBody>
      </p:sp>
      <p:sp>
        <p:nvSpPr>
          <p:cNvPr id="4" name="Footer Placeholder 3"/>
          <p:cNvSpPr>
            <a:spLocks noGrp="1"/>
          </p:cNvSpPr>
          <p:nvPr>
            <p:ph type="ftr" sz="quarter" idx="11"/>
          </p:nvPr>
        </p:nvSpPr>
        <p:spPr/>
        <p:txBody>
          <a:bodyPr/>
          <a:lstStyle/>
          <a:p>
            <a:r>
              <a:rPr lang="en-US" smtClean="0"/>
              <a:t>Copyright © 2017 Pearson Education, Inc. </a:t>
            </a:r>
            <a:endParaRPr lang="en-US" dirty="0"/>
          </a:p>
        </p:txBody>
      </p:sp>
      <p:sp>
        <p:nvSpPr>
          <p:cNvPr id="5" name="Slide Number Placeholder 4"/>
          <p:cNvSpPr>
            <a:spLocks noGrp="1"/>
          </p:cNvSpPr>
          <p:nvPr>
            <p:ph type="sldNum" sz="quarter" idx="12"/>
          </p:nvPr>
        </p:nvSpPr>
        <p:spPr/>
        <p:txBody>
          <a:bodyPr/>
          <a:lstStyle/>
          <a:p>
            <a:fld id="{BA1B1854-2A96-441B-8E94-8B895DE28521}" type="slidenum">
              <a:rPr lang="en-US" smtClean="0"/>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AA385F-8490-45B6-82BE-9986B6634F1F}" type="datetime1">
              <a:rPr lang="en-US" smtClean="0"/>
              <a:pPr/>
              <a:t>4/6/2016</a:t>
            </a:fld>
            <a:endParaRPr lang="en-US" dirty="0"/>
          </a:p>
        </p:txBody>
      </p:sp>
      <p:sp>
        <p:nvSpPr>
          <p:cNvPr id="3" name="Footer Placeholder 2"/>
          <p:cNvSpPr>
            <a:spLocks noGrp="1"/>
          </p:cNvSpPr>
          <p:nvPr>
            <p:ph type="ftr" sz="quarter" idx="11"/>
          </p:nvPr>
        </p:nvSpPr>
        <p:spPr/>
        <p:txBody>
          <a:bodyPr/>
          <a:lstStyle/>
          <a:p>
            <a:r>
              <a:rPr lang="en-US" smtClean="0"/>
              <a:t>Copyright © 2017 Pearson Education, Inc. </a:t>
            </a:r>
            <a:endParaRPr lang="en-US" dirty="0"/>
          </a:p>
        </p:txBody>
      </p:sp>
      <p:sp>
        <p:nvSpPr>
          <p:cNvPr id="4" name="Slide Number Placeholder 3"/>
          <p:cNvSpPr>
            <a:spLocks noGrp="1"/>
          </p:cNvSpPr>
          <p:nvPr>
            <p:ph type="sldNum" sz="quarter" idx="12"/>
          </p:nvPr>
        </p:nvSpPr>
        <p:spPr/>
        <p:txBody>
          <a:bodyPr/>
          <a:lstStyle/>
          <a:p>
            <a:fld id="{BA1B1854-2A96-441B-8E94-8B895DE28521}" type="slidenum">
              <a:rPr lang="en-US" smtClean="0"/>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3CE425-4CA9-4B72-B102-F6B4521ADEDF}" type="datetime1">
              <a:rPr lang="en-US" smtClean="0"/>
              <a:pPr/>
              <a:t>4/6/2016</a:t>
            </a:fld>
            <a:endParaRPr lang="en-US" dirty="0"/>
          </a:p>
        </p:txBody>
      </p:sp>
      <p:sp>
        <p:nvSpPr>
          <p:cNvPr id="6" name="Footer Placeholder 5"/>
          <p:cNvSpPr>
            <a:spLocks noGrp="1"/>
          </p:cNvSpPr>
          <p:nvPr>
            <p:ph type="ftr" sz="quarter" idx="11"/>
          </p:nvPr>
        </p:nvSpPr>
        <p:spPr/>
        <p:txBody>
          <a:bodyPr/>
          <a:lstStyle/>
          <a:p>
            <a:r>
              <a:rPr lang="en-US" smtClean="0"/>
              <a:t>Copyright © 2017 Pearson Education, Inc. </a:t>
            </a:r>
            <a:endParaRPr lang="en-US" dirty="0"/>
          </a:p>
        </p:txBody>
      </p:sp>
      <p:sp>
        <p:nvSpPr>
          <p:cNvPr id="7" name="Slide Number Placeholder 6"/>
          <p:cNvSpPr>
            <a:spLocks noGrp="1"/>
          </p:cNvSpPr>
          <p:nvPr>
            <p:ph type="sldNum" sz="quarter" idx="12"/>
          </p:nvPr>
        </p:nvSpPr>
        <p:spPr/>
        <p:txBody>
          <a:bodyPr/>
          <a:lstStyle/>
          <a:p>
            <a:fld id="{BA1B1854-2A96-441B-8E94-8B895DE28521}" type="slidenum">
              <a:rPr lang="en-US" smtClean="0"/>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E53CFF-FCA6-4A59-9902-C240841B5D05}" type="datetime1">
              <a:rPr lang="en-US" smtClean="0"/>
              <a:pPr/>
              <a:t>4/6/2016</a:t>
            </a:fld>
            <a:endParaRPr lang="en-US" dirty="0"/>
          </a:p>
        </p:txBody>
      </p:sp>
      <p:sp>
        <p:nvSpPr>
          <p:cNvPr id="6" name="Footer Placeholder 5"/>
          <p:cNvSpPr>
            <a:spLocks noGrp="1"/>
          </p:cNvSpPr>
          <p:nvPr>
            <p:ph type="ftr" sz="quarter" idx="11"/>
          </p:nvPr>
        </p:nvSpPr>
        <p:spPr/>
        <p:txBody>
          <a:bodyPr/>
          <a:lstStyle/>
          <a:p>
            <a:r>
              <a:rPr lang="en-US" smtClean="0"/>
              <a:t>Copyright © 2017 Pearson Education, Inc. </a:t>
            </a:r>
            <a:endParaRPr lang="en-US" dirty="0"/>
          </a:p>
        </p:txBody>
      </p:sp>
      <p:sp>
        <p:nvSpPr>
          <p:cNvPr id="7" name="Slide Number Placeholder 6"/>
          <p:cNvSpPr>
            <a:spLocks noGrp="1"/>
          </p:cNvSpPr>
          <p:nvPr>
            <p:ph type="sldNum" sz="quarter" idx="12"/>
          </p:nvPr>
        </p:nvSpPr>
        <p:spPr/>
        <p:txBody>
          <a:bodyPr/>
          <a:lstStyle/>
          <a:p>
            <a:fld id="{BA1B1854-2A96-441B-8E94-8B895DE28521}" type="slidenum">
              <a:rPr lang="en-US" smtClean="0"/>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CD6E05-40DD-4CD1-A036-C429E1B97FFC}" type="datetime1">
              <a:rPr lang="en-US" smtClean="0"/>
              <a:pPr/>
              <a:t>4/6/2016</a:t>
            </a:fld>
            <a:endParaRPr lang="en-US" dirty="0"/>
          </a:p>
        </p:txBody>
      </p:sp>
      <p:sp>
        <p:nvSpPr>
          <p:cNvPr id="5" name="Footer Placeholder 4"/>
          <p:cNvSpPr>
            <a:spLocks noGrp="1"/>
          </p:cNvSpPr>
          <p:nvPr>
            <p:ph type="ftr" sz="quarter" idx="11"/>
          </p:nvPr>
        </p:nvSpPr>
        <p:spPr/>
        <p:txBody>
          <a:bodyPr/>
          <a:lstStyle/>
          <a:p>
            <a:r>
              <a:rPr lang="en-US" smtClean="0"/>
              <a:t>Copyright © 2017 Pearson Education, Inc. </a:t>
            </a:r>
            <a:endParaRPr lang="en-US" dirty="0"/>
          </a:p>
        </p:txBody>
      </p:sp>
      <p:sp>
        <p:nvSpPr>
          <p:cNvPr id="6" name="Slide Number Placeholder 5"/>
          <p:cNvSpPr>
            <a:spLocks noGrp="1"/>
          </p:cNvSpPr>
          <p:nvPr>
            <p:ph type="sldNum" sz="quarter" idx="12"/>
          </p:nvPr>
        </p:nvSpPr>
        <p:spPr/>
        <p:txBody>
          <a:bodyPr/>
          <a:lstStyle/>
          <a:p>
            <a:fld id="{BA1B1854-2A96-441B-8E94-8B895DE28521}" type="slidenum">
              <a:rPr lang="en-US" smtClean="0"/>
              <a:pPr/>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0F7736-DDC4-4171-B082-127CB4CABD01}" type="datetime1">
              <a:rPr lang="en-US" smtClean="0"/>
              <a:pPr/>
              <a:t>4/6/2016</a:t>
            </a:fld>
            <a:endParaRPr lang="en-US" dirty="0"/>
          </a:p>
        </p:txBody>
      </p:sp>
      <p:sp>
        <p:nvSpPr>
          <p:cNvPr id="5" name="Footer Placeholder 4"/>
          <p:cNvSpPr>
            <a:spLocks noGrp="1"/>
          </p:cNvSpPr>
          <p:nvPr>
            <p:ph type="ftr" sz="quarter" idx="11"/>
          </p:nvPr>
        </p:nvSpPr>
        <p:spPr/>
        <p:txBody>
          <a:bodyPr/>
          <a:lstStyle/>
          <a:p>
            <a:r>
              <a:rPr lang="en-US" smtClean="0"/>
              <a:t>Copyright © 2017 Pearson Education, Inc. </a:t>
            </a:r>
            <a:endParaRPr lang="en-US" dirty="0"/>
          </a:p>
        </p:txBody>
      </p:sp>
      <p:sp>
        <p:nvSpPr>
          <p:cNvPr id="6" name="Slide Number Placeholder 5"/>
          <p:cNvSpPr>
            <a:spLocks noGrp="1"/>
          </p:cNvSpPr>
          <p:nvPr>
            <p:ph type="sldNum" sz="quarter" idx="12"/>
          </p:nvPr>
        </p:nvSpPr>
        <p:spPr/>
        <p:txBody>
          <a:bodyPr/>
          <a:lstStyle/>
          <a:p>
            <a:fld id="{BA1B1854-2A96-441B-8E94-8B895DE28521}" type="slidenum">
              <a:rPr lang="en-US" smtClean="0"/>
              <a:pPr/>
              <a:t>‹#›</a:t>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49603B7-0FC8-49ED-BDD2-ED778E089FE2}" type="datetime1">
              <a:rPr lang="en-US" smtClean="0"/>
              <a:pPr/>
              <a:t>4/6/2016</a:t>
            </a:fld>
            <a:endParaRPr lang="en-US" dirty="0"/>
          </a:p>
        </p:txBody>
      </p:sp>
      <p:sp>
        <p:nvSpPr>
          <p:cNvPr id="4" name="Footer Placeholder 3"/>
          <p:cNvSpPr>
            <a:spLocks noGrp="1"/>
          </p:cNvSpPr>
          <p:nvPr>
            <p:ph type="ftr" sz="quarter" idx="11"/>
          </p:nvPr>
        </p:nvSpPr>
        <p:spPr/>
        <p:txBody>
          <a:bodyPr/>
          <a:lstStyle/>
          <a:p>
            <a:r>
              <a:rPr lang="en-US" smtClean="0"/>
              <a:t>Copyright © 2017 Pearson Education, Inc. </a:t>
            </a:r>
            <a:endParaRPr lang="en-US" dirty="0"/>
          </a:p>
        </p:txBody>
      </p:sp>
      <p:sp>
        <p:nvSpPr>
          <p:cNvPr id="5" name="Slide Number Placeholder 4"/>
          <p:cNvSpPr>
            <a:spLocks noGrp="1"/>
          </p:cNvSpPr>
          <p:nvPr>
            <p:ph type="sldNum" sz="quarter" idx="12"/>
          </p:nvPr>
        </p:nvSpPr>
        <p:spPr/>
        <p:txBody>
          <a:bodyPr/>
          <a:lstStyle/>
          <a:p>
            <a:fld id="{3D970145-E5A9-4A86-BF3A-FF01985F7544}" type="slidenum">
              <a:rPr lang="en-US" smtClean="0"/>
              <a:pPr/>
              <a:t>‹#›</a:t>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038600" y="609600"/>
            <a:ext cx="4343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4191000" y="2743200"/>
            <a:ext cx="4038600" cy="2895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FB2F609-492F-4210-AADD-B8EF1DADAF64}" type="datetime1">
              <a:rPr lang="en-US" smtClean="0"/>
              <a:pPr/>
              <a:t>4/6/2016</a:t>
            </a:fld>
            <a:endParaRPr lang="en-US" dirty="0"/>
          </a:p>
        </p:txBody>
      </p:sp>
      <p:sp>
        <p:nvSpPr>
          <p:cNvPr id="5" name="Footer Placeholder 4"/>
          <p:cNvSpPr>
            <a:spLocks noGrp="1"/>
          </p:cNvSpPr>
          <p:nvPr>
            <p:ph type="ftr" sz="quarter" idx="11"/>
          </p:nvPr>
        </p:nvSpPr>
        <p:spPr/>
        <p:txBody>
          <a:bodyPr/>
          <a:lstStyle/>
          <a:p>
            <a:r>
              <a:rPr lang="en-US" smtClean="0"/>
              <a:t>Copyright © 2017 Pearson Education, Inc. </a:t>
            </a:r>
            <a:endParaRPr lang="en-US" dirty="0"/>
          </a:p>
        </p:txBody>
      </p:sp>
      <p:sp>
        <p:nvSpPr>
          <p:cNvPr id="6" name="Slide Number Placeholder 5"/>
          <p:cNvSpPr>
            <a:spLocks noGrp="1"/>
          </p:cNvSpPr>
          <p:nvPr>
            <p:ph type="sldNum" sz="quarter" idx="12"/>
          </p:nvPr>
        </p:nvSpPr>
        <p:spPr/>
        <p:txBody>
          <a:bodyPr/>
          <a:lstStyle/>
          <a:p>
            <a:fld id="{3D970145-E5A9-4A86-BF3A-FF01985F7544}" type="slidenum">
              <a:rPr lang="en-US" smtClean="0"/>
              <a:pPr/>
              <a:t>‹#›</a:t>
            </a:fld>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A1B1854-2A96-441B-8E94-8B895DE28521}"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E27F6B-47EA-47EA-B4BE-4B1EFF1FF049}" type="datetime1">
              <a:rPr lang="en-US" smtClean="0"/>
              <a:pPr/>
              <a:t>4/6/2016</a:t>
            </a:fld>
            <a:endParaRPr lang="en-US" dirty="0"/>
          </a:p>
        </p:txBody>
      </p:sp>
      <p:sp>
        <p:nvSpPr>
          <p:cNvPr id="5" name="Footer Placeholder 4"/>
          <p:cNvSpPr>
            <a:spLocks noGrp="1"/>
          </p:cNvSpPr>
          <p:nvPr>
            <p:ph type="ftr" sz="quarter" idx="11"/>
          </p:nvPr>
        </p:nvSpPr>
        <p:spPr/>
        <p:txBody>
          <a:bodyPr/>
          <a:lstStyle/>
          <a:p>
            <a:r>
              <a:rPr lang="en-US" dirty="0" smtClean="0"/>
              <a:t>Copyright © 2017 Pearson Education, Ltd. </a:t>
            </a:r>
            <a:endParaRPr lang="en-US" dirty="0"/>
          </a:p>
        </p:txBody>
      </p:sp>
      <p:sp>
        <p:nvSpPr>
          <p:cNvPr id="6" name="Slide Number Placeholder 5"/>
          <p:cNvSpPr>
            <a:spLocks noGrp="1"/>
          </p:cNvSpPr>
          <p:nvPr>
            <p:ph type="sldNum" sz="quarter" idx="12"/>
          </p:nvPr>
        </p:nvSpPr>
        <p:spPr/>
        <p:txBody>
          <a:bodyPr/>
          <a:lstStyle/>
          <a:p>
            <a:fld id="{BA1B1854-2A96-441B-8E94-8B895DE28521}"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0744CC9-FA3C-410A-8EEF-762656F1091D}" type="datetime1">
              <a:rPr lang="en-US" smtClean="0"/>
              <a:pPr/>
              <a:t>4/6/2016</a:t>
            </a:fld>
            <a:endParaRPr lang="en-US" dirty="0"/>
          </a:p>
        </p:txBody>
      </p:sp>
      <p:sp>
        <p:nvSpPr>
          <p:cNvPr id="6" name="Footer Placeholder 5"/>
          <p:cNvSpPr>
            <a:spLocks noGrp="1"/>
          </p:cNvSpPr>
          <p:nvPr>
            <p:ph type="ftr" sz="quarter" idx="11"/>
          </p:nvPr>
        </p:nvSpPr>
        <p:spPr/>
        <p:txBody>
          <a:bodyPr/>
          <a:lstStyle/>
          <a:p>
            <a:r>
              <a:rPr lang="en-US" dirty="0" smtClean="0"/>
              <a:t>Copyright © 2017 Pearson Education, Ltd. </a:t>
            </a:r>
            <a:endParaRPr lang="en-US" dirty="0"/>
          </a:p>
        </p:txBody>
      </p:sp>
      <p:sp>
        <p:nvSpPr>
          <p:cNvPr id="7" name="Slide Number Placeholder 6"/>
          <p:cNvSpPr>
            <a:spLocks noGrp="1"/>
          </p:cNvSpPr>
          <p:nvPr>
            <p:ph type="sldNum" sz="quarter" idx="12"/>
          </p:nvPr>
        </p:nvSpPr>
        <p:spPr/>
        <p:txBody>
          <a:bodyPr/>
          <a:lstStyle/>
          <a:p>
            <a:r>
              <a:rPr lang="en-US" dirty="0" smtClean="0"/>
              <a:t>15-</a:t>
            </a:r>
            <a:fld id="{BA1B1854-2A96-441B-8E94-8B895DE28521}"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69800B9-1578-4D03-BB8F-CA6B3F5721AB}" type="datetime1">
              <a:rPr lang="en-US" smtClean="0"/>
              <a:pPr/>
              <a:t>4/6/2016</a:t>
            </a:fld>
            <a:endParaRPr lang="en-US" dirty="0"/>
          </a:p>
        </p:txBody>
      </p:sp>
      <p:sp>
        <p:nvSpPr>
          <p:cNvPr id="8" name="Footer Placeholder 7"/>
          <p:cNvSpPr>
            <a:spLocks noGrp="1"/>
          </p:cNvSpPr>
          <p:nvPr>
            <p:ph type="ftr" sz="quarter" idx="11"/>
          </p:nvPr>
        </p:nvSpPr>
        <p:spPr/>
        <p:txBody>
          <a:bodyPr/>
          <a:lstStyle/>
          <a:p>
            <a:r>
              <a:rPr lang="en-US" dirty="0" smtClean="0"/>
              <a:t>Copyright © 2017 Pearson Education, Ltd. </a:t>
            </a:r>
            <a:endParaRPr lang="en-US" dirty="0"/>
          </a:p>
        </p:txBody>
      </p:sp>
      <p:sp>
        <p:nvSpPr>
          <p:cNvPr id="9" name="Slide Number Placeholder 8"/>
          <p:cNvSpPr>
            <a:spLocks noGrp="1"/>
          </p:cNvSpPr>
          <p:nvPr>
            <p:ph type="sldNum" sz="quarter" idx="12"/>
          </p:nvPr>
        </p:nvSpPr>
        <p:spPr/>
        <p:txBody>
          <a:bodyPr/>
          <a:lstStyle/>
          <a:p>
            <a:fld id="{BA1B1854-2A96-441B-8E94-8B895DE28521}"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2916A2D-4324-413F-97C0-A2EAF1440AC1}" type="datetime1">
              <a:rPr lang="en-US" smtClean="0"/>
              <a:pPr/>
              <a:t>4/6/2016</a:t>
            </a:fld>
            <a:endParaRPr lang="en-US" dirty="0"/>
          </a:p>
        </p:txBody>
      </p:sp>
      <p:sp>
        <p:nvSpPr>
          <p:cNvPr id="4" name="Footer Placeholder 3"/>
          <p:cNvSpPr>
            <a:spLocks noGrp="1"/>
          </p:cNvSpPr>
          <p:nvPr>
            <p:ph type="ftr" sz="quarter" idx="11"/>
          </p:nvPr>
        </p:nvSpPr>
        <p:spPr/>
        <p:txBody>
          <a:bodyPr/>
          <a:lstStyle/>
          <a:p>
            <a:r>
              <a:rPr lang="en-US" dirty="0" smtClean="0"/>
              <a:t>Copyright © 2017 Pearson Education, Ltd. </a:t>
            </a:r>
            <a:endParaRPr lang="en-US" dirty="0"/>
          </a:p>
        </p:txBody>
      </p:sp>
      <p:sp>
        <p:nvSpPr>
          <p:cNvPr id="5" name="Slide Number Placeholder 4"/>
          <p:cNvSpPr>
            <a:spLocks noGrp="1"/>
          </p:cNvSpPr>
          <p:nvPr>
            <p:ph type="sldNum" sz="quarter" idx="12"/>
          </p:nvPr>
        </p:nvSpPr>
        <p:spPr/>
        <p:txBody>
          <a:bodyPr/>
          <a:lstStyle/>
          <a:p>
            <a:fld id="{BA1B1854-2A96-441B-8E94-8B895DE28521}"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1F99FA-815D-4631-853C-0AAF990AB9E3}" type="datetime1">
              <a:rPr lang="en-US" smtClean="0"/>
              <a:pPr/>
              <a:t>4/6/2016</a:t>
            </a:fld>
            <a:endParaRPr lang="en-US" dirty="0"/>
          </a:p>
        </p:txBody>
      </p:sp>
      <p:sp>
        <p:nvSpPr>
          <p:cNvPr id="3" name="Footer Placeholder 2"/>
          <p:cNvSpPr>
            <a:spLocks noGrp="1"/>
          </p:cNvSpPr>
          <p:nvPr>
            <p:ph type="ftr" sz="quarter" idx="11"/>
          </p:nvPr>
        </p:nvSpPr>
        <p:spPr/>
        <p:txBody>
          <a:bodyPr/>
          <a:lstStyle/>
          <a:p>
            <a:r>
              <a:rPr lang="en-US" dirty="0" smtClean="0"/>
              <a:t>Copyright © 2017 Pearson Education, Ltd. </a:t>
            </a:r>
            <a:endParaRPr lang="en-US" dirty="0"/>
          </a:p>
        </p:txBody>
      </p:sp>
      <p:sp>
        <p:nvSpPr>
          <p:cNvPr id="4" name="Slide Number Placeholder 3"/>
          <p:cNvSpPr>
            <a:spLocks noGrp="1"/>
          </p:cNvSpPr>
          <p:nvPr>
            <p:ph type="sldNum" sz="quarter" idx="12"/>
          </p:nvPr>
        </p:nvSpPr>
        <p:spPr/>
        <p:txBody>
          <a:bodyPr/>
          <a:lstStyle/>
          <a:p>
            <a:r>
              <a:rPr lang="en-US" dirty="0" smtClean="0"/>
              <a:t>15-</a:t>
            </a:r>
            <a:fld id="{BA1B1854-2A96-441B-8E94-8B895DE28521}"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E63B6D-E173-4579-8C2F-844C14667335}" type="datetime1">
              <a:rPr lang="en-US" smtClean="0"/>
              <a:pPr/>
              <a:t>4/6/2016</a:t>
            </a:fld>
            <a:endParaRPr lang="en-US" dirty="0"/>
          </a:p>
        </p:txBody>
      </p:sp>
      <p:sp>
        <p:nvSpPr>
          <p:cNvPr id="6" name="Footer Placeholder 5"/>
          <p:cNvSpPr>
            <a:spLocks noGrp="1"/>
          </p:cNvSpPr>
          <p:nvPr>
            <p:ph type="ftr" sz="quarter" idx="11"/>
          </p:nvPr>
        </p:nvSpPr>
        <p:spPr/>
        <p:txBody>
          <a:bodyPr/>
          <a:lstStyle/>
          <a:p>
            <a:r>
              <a:rPr lang="en-US" dirty="0" smtClean="0"/>
              <a:t>Copyright © 2017 Pearson Education, Ltd. </a:t>
            </a:r>
            <a:endParaRPr lang="en-US" dirty="0"/>
          </a:p>
        </p:txBody>
      </p:sp>
      <p:sp>
        <p:nvSpPr>
          <p:cNvPr id="7" name="Slide Number Placeholder 6"/>
          <p:cNvSpPr>
            <a:spLocks noGrp="1"/>
          </p:cNvSpPr>
          <p:nvPr>
            <p:ph type="sldNum" sz="quarter" idx="12"/>
          </p:nvPr>
        </p:nvSpPr>
        <p:spPr/>
        <p:txBody>
          <a:bodyPr/>
          <a:lstStyle/>
          <a:p>
            <a:fld id="{BA1B1854-2A96-441B-8E94-8B895DE28521}"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33A67A-B922-4AE6-819B-D59E09B7533C}" type="datetime1">
              <a:rPr lang="en-US" smtClean="0"/>
              <a:pPr/>
              <a:t>4/6/2016</a:t>
            </a:fld>
            <a:endParaRPr lang="en-US" dirty="0"/>
          </a:p>
        </p:txBody>
      </p:sp>
      <p:sp>
        <p:nvSpPr>
          <p:cNvPr id="6" name="Footer Placeholder 5"/>
          <p:cNvSpPr>
            <a:spLocks noGrp="1"/>
          </p:cNvSpPr>
          <p:nvPr>
            <p:ph type="ftr" sz="quarter" idx="11"/>
          </p:nvPr>
        </p:nvSpPr>
        <p:spPr/>
        <p:txBody>
          <a:bodyPr/>
          <a:lstStyle/>
          <a:p>
            <a:r>
              <a:rPr lang="en-US" dirty="0" smtClean="0"/>
              <a:t>Copyright © 2017 Pearson Education, Ltd. </a:t>
            </a:r>
            <a:endParaRPr lang="en-US" dirty="0"/>
          </a:p>
        </p:txBody>
      </p:sp>
      <p:sp>
        <p:nvSpPr>
          <p:cNvPr id="7" name="Slide Number Placeholder 6"/>
          <p:cNvSpPr>
            <a:spLocks noGrp="1"/>
          </p:cNvSpPr>
          <p:nvPr>
            <p:ph type="sldNum" sz="quarter" idx="12"/>
          </p:nvPr>
        </p:nvSpPr>
        <p:spPr/>
        <p:txBody>
          <a:bodyPr/>
          <a:lstStyle/>
          <a:p>
            <a:fld id="{BA1B1854-2A96-441B-8E94-8B895DE28521}"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1"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29.xml"/></Relationships>
</file>

<file path=ppt/slideMasters/_rels/slideMaster6.xml.rels><?xml version="1.0" encoding="UTF-8" standalone="yes"?>
<Relationships xmlns="http://schemas.openxmlformats.org/package/2006/relationships"><Relationship Id="rId1"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09600"/>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7BB4B1-C85E-42CA-BC05-131A3ADB1219}" type="datetime1">
              <a:rPr lang="en-US" smtClean="0"/>
              <a:pPr/>
              <a:t>4/6/2016</a:t>
            </a:fld>
            <a:endParaRPr lang="en-US" dirty="0"/>
          </a:p>
        </p:txBody>
      </p:sp>
      <p:sp>
        <p:nvSpPr>
          <p:cNvPr id="5" name="Footer Placeholder 4"/>
          <p:cNvSpPr>
            <a:spLocks noGrp="1"/>
          </p:cNvSpPr>
          <p:nvPr>
            <p:ph type="ftr" sz="quarter" idx="3"/>
          </p:nvPr>
        </p:nvSpPr>
        <p:spPr>
          <a:xfrm>
            <a:off x="2969111" y="6356350"/>
            <a:ext cx="305068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Copyright © 2017 Pearson Education, Ltd. </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smtClean="0"/>
              <a:t>15-</a:t>
            </a:r>
            <a:fld id="{3D970145-E5A9-4A86-BF3A-FF01985F7544}" type="slidenum">
              <a:rPr lang="en-US" smtClean="0"/>
              <a:pPr/>
              <a:t>‹#›</a:t>
            </a:fld>
            <a:endParaRPr lang="en-US" dirty="0"/>
          </a:p>
        </p:txBody>
      </p:sp>
      <p:sp>
        <p:nvSpPr>
          <p:cNvPr id="9" name="Rectangle 8"/>
          <p:cNvSpPr/>
          <p:nvPr userDrawn="1"/>
        </p:nvSpPr>
        <p:spPr>
          <a:xfrm>
            <a:off x="0" y="0"/>
            <a:ext cx="9144000" cy="685800"/>
          </a:xfrm>
          <a:prstGeom prst="rect">
            <a:avLst/>
          </a:prstGeom>
          <a:solidFill>
            <a:srgbClr val="40E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7" r:id="rId7"/>
    <p:sldLayoutId id="2147483948" r:id="rId8"/>
    <p:sldLayoutId id="2147483949" r:id="rId9"/>
    <p:sldLayoutId id="2147483950" r:id="rId10"/>
    <p:sldLayoutId id="2147483951" r:id="rId11"/>
    <p:sldLayoutId id="2147483952" r:id="rId12"/>
    <p:sldLayoutId id="2147483953" r:id="rId13"/>
  </p:sldLayoutIdLst>
  <p:timing>
    <p:tnLst>
      <p:par>
        <p:cTn id="1" dur="indefinite" restart="never" nodeType="tmRoot"/>
      </p:par>
    </p:tnLst>
  </p:timing>
  <p:hf hd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09600"/>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E3450538-E29F-4255-95D3-75EB690C9B7A}" type="datetime1">
              <a:rPr lang="en-US" smtClean="0"/>
              <a:pPr>
                <a:defRPr/>
              </a:pPr>
              <a:t>4/6/2016</a:t>
            </a:fld>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41012576-23D8-4433-B933-02B995FE7BA0}" type="slidenum">
              <a:rPr lang="en-US" smtClean="0"/>
              <a:pPr>
                <a:defRPr/>
              </a:pPr>
              <a:t>‹#›</a:t>
            </a:fld>
            <a:endParaRPr lang="en-US" dirty="0"/>
          </a:p>
        </p:txBody>
      </p:sp>
      <p:sp>
        <p:nvSpPr>
          <p:cNvPr id="9" name="Subtitle 2"/>
          <p:cNvSpPr txBox="1">
            <a:spLocks/>
          </p:cNvSpPr>
          <p:nvPr/>
        </p:nvSpPr>
        <p:spPr>
          <a:xfrm>
            <a:off x="1371600" y="3657600"/>
            <a:ext cx="6400800" cy="1752600"/>
          </a:xfrm>
          <a:prstGeom prst="rect">
            <a:avLst/>
          </a:prstGeom>
        </p:spPr>
        <p:txBody>
          <a:bodyPr/>
          <a:lstStyle>
            <a:lvl1pPr marL="0" indent="0" algn="ctr"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6700" spc="-150" dirty="0" smtClean="0">
                <a:solidFill>
                  <a:schemeClr val="tx2">
                    <a:lumMod val="75000"/>
                  </a:schemeClr>
                </a:solidFill>
                <a:latin typeface="HP Simplified" pitchFamily="34" charset="0"/>
                <a:cs typeface="BrowalliaUPC" pitchFamily="34" charset="-34"/>
              </a:rPr>
              <a:t>Global Marketing </a:t>
            </a:r>
            <a:r>
              <a:rPr lang="en-US" sz="6000" spc="-150" dirty="0" smtClean="0">
                <a:latin typeface="HP Simplified" pitchFamily="34" charset="0"/>
                <a:cs typeface="BrowalliaUPC" pitchFamily="34" charset="-34"/>
              </a:rPr>
              <a:t/>
            </a:r>
            <a:br>
              <a:rPr lang="en-US" sz="6000" spc="-150" dirty="0" smtClean="0">
                <a:latin typeface="HP Simplified" pitchFamily="34" charset="0"/>
                <a:cs typeface="BrowalliaUPC" pitchFamily="34" charset="-34"/>
              </a:rPr>
            </a:br>
            <a:r>
              <a:rPr lang="en-US" sz="2400" spc="-150" dirty="0" smtClean="0">
                <a:solidFill>
                  <a:srgbClr val="46A1EC"/>
                </a:solidFill>
                <a:latin typeface="HP Simplified" pitchFamily="34" charset="0"/>
                <a:cs typeface="BrowalliaUPC" pitchFamily="34" charset="-34"/>
              </a:rPr>
              <a:t>WARREN  J.  KEEGAN    MARK C. GREEN               </a:t>
            </a:r>
            <a:r>
              <a:rPr lang="en-US" sz="1400" spc="-150" dirty="0" smtClean="0">
                <a:latin typeface="HP Simplified Light" pitchFamily="34" charset="0"/>
                <a:cs typeface="BrowalliaUPC" pitchFamily="34" charset="-34"/>
              </a:rPr>
              <a:t>Ninth Edition, Global Edition</a:t>
            </a:r>
            <a:endParaRPr lang="en-US" dirty="0"/>
          </a:p>
        </p:txBody>
      </p:sp>
      <p:sp>
        <p:nvSpPr>
          <p:cNvPr id="7" name="Rectangle 6"/>
          <p:cNvSpPr/>
          <p:nvPr userDrawn="1"/>
        </p:nvSpPr>
        <p:spPr>
          <a:xfrm>
            <a:off x="0" y="0"/>
            <a:ext cx="9144000" cy="3461272"/>
          </a:xfrm>
          <a:prstGeom prst="rect">
            <a:avLst/>
          </a:prstGeom>
          <a:solidFill>
            <a:srgbClr val="40E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768735434"/>
      </p:ext>
    </p:extLst>
  </p:cSld>
  <p:clrMap bg1="lt1" tx1="dk1" bg2="lt2" tx2="dk2" accent1="accent1" accent2="accent2" accent3="accent3" accent4="accent4" accent5="accent5" accent6="accent6" hlink="hlink" folHlink="folHlink"/>
  <p:sldLayoutIdLst>
    <p:sldLayoutId id="2147483955" r:id="rId1"/>
    <p:sldLayoutId id="2147483957" r:id="rId2"/>
  </p:sldLayoutIdLst>
  <p:timing>
    <p:tnLst>
      <p:par>
        <p:cTn id="1" dur="indefinite" restart="never" nodeType="tmRoot"/>
      </p:par>
    </p:tnLst>
  </p:timing>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B5B484-AD49-4AC6-AF1F-58CF3103F8ED}" type="datetime1">
              <a:rPr lang="en-US" smtClean="0"/>
              <a:pPr/>
              <a:t>4/6/2016</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Copyright © 2017 Pearson Education, Ltd. </a:t>
            </a:r>
            <a:endParaRPr lang="en-US" dirty="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70C1B0-A682-4B9B-884B-AF93BBE6E641}" type="slidenum">
              <a:rPr lang="en-US" smtClean="0"/>
              <a:pPr/>
              <a:t>‹#›</a:t>
            </a:fld>
            <a:endParaRPr lang="en-US"/>
          </a:p>
        </p:txBody>
      </p:sp>
    </p:spTree>
    <p:extLst>
      <p:ext uri="{BB962C8B-B14F-4D97-AF65-F5344CB8AC3E}">
        <p14:creationId xmlns:p14="http://schemas.microsoft.com/office/powerpoint/2010/main" xmlns="" val="1653912593"/>
      </p:ext>
    </p:extLst>
  </p:cSld>
  <p:clrMap bg1="lt1" tx1="dk1" bg2="lt2" tx2="dk2" accent1="accent1" accent2="accent2" accent3="accent3" accent4="accent4" accent5="accent5" accent6="accent6" hlink="hlink" folHlink="folHlink"/>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09600"/>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D8AB26-4FF6-454A-BEDF-AAECCA5B07B3}" type="datetime1">
              <a:rPr lang="en-US" smtClean="0"/>
              <a:pPr/>
              <a:t>4/6/2016</a:t>
            </a:fld>
            <a:endParaRPr lang="en-US" dirty="0"/>
          </a:p>
        </p:txBody>
      </p:sp>
      <p:sp>
        <p:nvSpPr>
          <p:cNvPr id="5" name="Footer Placeholder 4"/>
          <p:cNvSpPr>
            <a:spLocks noGrp="1"/>
          </p:cNvSpPr>
          <p:nvPr>
            <p:ph type="ftr" sz="quarter" idx="3"/>
          </p:nvPr>
        </p:nvSpPr>
        <p:spPr>
          <a:xfrm>
            <a:off x="2947595" y="6356350"/>
            <a:ext cx="307220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Copyright © 2017 Pearson Education, Ltd. </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smtClean="0"/>
              <a:t>15-</a:t>
            </a:r>
            <a:fld id="{3D970145-E5A9-4A86-BF3A-FF01985F7544}" type="slidenum">
              <a:rPr lang="en-US" smtClean="0"/>
              <a:pPr/>
              <a:t>‹#›</a:t>
            </a:fld>
            <a:endParaRPr lang="en-US" dirty="0"/>
          </a:p>
        </p:txBody>
      </p:sp>
      <p:sp>
        <p:nvSpPr>
          <p:cNvPr id="9" name="Rectangle 8"/>
          <p:cNvSpPr/>
          <p:nvPr userDrawn="1"/>
        </p:nvSpPr>
        <p:spPr>
          <a:xfrm>
            <a:off x="0" y="0"/>
            <a:ext cx="9144000" cy="685800"/>
          </a:xfrm>
          <a:prstGeom prst="rect">
            <a:avLst/>
          </a:prstGeom>
          <a:solidFill>
            <a:srgbClr val="40E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959" r:id="rId1"/>
    <p:sldLayoutId id="2147483960" r:id="rId2"/>
    <p:sldLayoutId id="2147483961" r:id="rId3"/>
    <p:sldLayoutId id="2147483962" r:id="rId4"/>
    <p:sldLayoutId id="2147483963" r:id="rId5"/>
    <p:sldLayoutId id="2147483964" r:id="rId6"/>
    <p:sldLayoutId id="2147483965" r:id="rId7"/>
    <p:sldLayoutId id="2147483966" r:id="rId8"/>
    <p:sldLayoutId id="2147483967" r:id="rId9"/>
    <p:sldLayoutId id="2147483968" r:id="rId10"/>
    <p:sldLayoutId id="2147483969" r:id="rId11"/>
    <p:sldLayoutId id="2147483970" r:id="rId12"/>
    <p:sldLayoutId id="2147483971" r:id="rId13"/>
  </p:sldLayoutIdLst>
  <p:timing>
    <p:tnLst>
      <p:par>
        <p:cTn id="1" dur="indefinite" restart="never" nodeType="tmRoot"/>
      </p:par>
    </p:tnLst>
  </p:timing>
  <p:hf hd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09600"/>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DB0F4A89-546D-4415-B9CF-151696BD2205}" type="datetime1">
              <a:rPr lang="en-US" smtClean="0"/>
              <a:pPr>
                <a:defRPr/>
              </a:pPr>
              <a:t>4/6/2016</a:t>
            </a:fld>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41012576-23D8-4433-B933-02B995FE7BA0}" type="slidenum">
              <a:rPr lang="en-US" smtClean="0"/>
              <a:pPr>
                <a:defRPr/>
              </a:pPr>
              <a:t>‹#›</a:t>
            </a:fld>
            <a:endParaRPr lang="en-US" dirty="0"/>
          </a:p>
        </p:txBody>
      </p:sp>
      <p:sp>
        <p:nvSpPr>
          <p:cNvPr id="9" name="Subtitle 2"/>
          <p:cNvSpPr txBox="1">
            <a:spLocks/>
          </p:cNvSpPr>
          <p:nvPr/>
        </p:nvSpPr>
        <p:spPr>
          <a:xfrm>
            <a:off x="1371600" y="3657600"/>
            <a:ext cx="6400800" cy="1752600"/>
          </a:xfrm>
          <a:prstGeom prst="rect">
            <a:avLst/>
          </a:prstGeom>
        </p:spPr>
        <p:txBody>
          <a:bodyPr/>
          <a:lstStyle>
            <a:lvl1pPr marL="0" indent="0" algn="ctr"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6700" spc="-150" dirty="0" smtClean="0">
                <a:solidFill>
                  <a:schemeClr val="tx2">
                    <a:lumMod val="75000"/>
                  </a:schemeClr>
                </a:solidFill>
                <a:latin typeface="HP Simplified" pitchFamily="34" charset="0"/>
                <a:cs typeface="BrowalliaUPC" pitchFamily="34" charset="-34"/>
              </a:rPr>
              <a:t>Global Marketing </a:t>
            </a:r>
            <a:r>
              <a:rPr lang="en-US" sz="6000" spc="-150" dirty="0" smtClean="0">
                <a:latin typeface="HP Simplified" pitchFamily="34" charset="0"/>
                <a:cs typeface="BrowalliaUPC" pitchFamily="34" charset="-34"/>
              </a:rPr>
              <a:t/>
            </a:r>
            <a:br>
              <a:rPr lang="en-US" sz="6000" spc="-150" dirty="0" smtClean="0">
                <a:latin typeface="HP Simplified" pitchFamily="34" charset="0"/>
                <a:cs typeface="BrowalliaUPC" pitchFamily="34" charset="-34"/>
              </a:rPr>
            </a:br>
            <a:r>
              <a:rPr lang="en-US" sz="2400" spc="-150" dirty="0" smtClean="0">
                <a:solidFill>
                  <a:srgbClr val="46A1EC"/>
                </a:solidFill>
                <a:latin typeface="HP Simplified" pitchFamily="34" charset="0"/>
                <a:cs typeface="BrowalliaUPC" pitchFamily="34" charset="-34"/>
              </a:rPr>
              <a:t>WARREN  J.  KEEGAN/MARK C. GREEN               </a:t>
            </a:r>
            <a:r>
              <a:rPr lang="en-US" sz="1400" spc="-150" dirty="0" smtClean="0">
                <a:latin typeface="HP Simplified Light" pitchFamily="34" charset="0"/>
                <a:cs typeface="BrowalliaUPC" pitchFamily="34" charset="-34"/>
              </a:rPr>
              <a:t>Ninth Edition, Global Edition</a:t>
            </a:r>
            <a:endParaRPr lang="en-US" dirty="0"/>
          </a:p>
        </p:txBody>
      </p:sp>
      <p:sp>
        <p:nvSpPr>
          <p:cNvPr id="8" name="Rectangle 7"/>
          <p:cNvSpPr/>
          <p:nvPr userDrawn="1"/>
        </p:nvSpPr>
        <p:spPr>
          <a:xfrm>
            <a:off x="0" y="0"/>
            <a:ext cx="9144000" cy="3461272"/>
          </a:xfrm>
          <a:prstGeom prst="rect">
            <a:avLst/>
          </a:prstGeom>
          <a:solidFill>
            <a:srgbClr val="40E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768735434"/>
      </p:ext>
    </p:extLst>
  </p:cSld>
  <p:clrMap bg1="lt1" tx1="dk1" bg2="lt2" tx2="dk2" accent1="accent1" accent2="accent2" accent3="accent3" accent4="accent4" accent5="accent5" accent6="accent6" hlink="hlink" folHlink="folHlink"/>
  <p:sldLayoutIdLst>
    <p:sldLayoutId id="2147483973" r:id="rId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311463-84A3-4971-B986-8E62E3D7B9E7}" type="datetime1">
              <a:rPr lang="en-US" smtClean="0"/>
              <a:pPr/>
              <a:t>4/6/2016</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Copyright © 2017 Pearson Education, Ltd. </a:t>
            </a:r>
            <a:endParaRPr lang="en-US" dirty="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70C1B0-A682-4B9B-884B-AF93BBE6E641}" type="slidenum">
              <a:rPr lang="en-US" smtClean="0"/>
              <a:pPr/>
              <a:t>‹#›</a:t>
            </a:fld>
            <a:endParaRPr lang="en-US"/>
          </a:p>
        </p:txBody>
      </p:sp>
    </p:spTree>
    <p:extLst>
      <p:ext uri="{BB962C8B-B14F-4D97-AF65-F5344CB8AC3E}">
        <p14:creationId xmlns:p14="http://schemas.microsoft.com/office/powerpoint/2010/main" xmlns="" val="1653912593"/>
      </p:ext>
    </p:extLst>
  </p:cSld>
  <p:clrMap bg1="lt1" tx1="dk1" bg2="lt2" tx2="dk2" accent1="accent1" accent2="accent2" accent3="accent3" accent4="accent4" accent5="accent5" accent6="accent6" hlink="hlink" folHlink="folHlink"/>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8" name="TextBox 144"/>
          <p:cNvSpPr txBox="1">
            <a:spLocks noChangeArrowheads="1"/>
          </p:cNvSpPr>
          <p:nvPr/>
        </p:nvSpPr>
        <p:spPr bwMode="auto">
          <a:xfrm>
            <a:off x="487193" y="5306894"/>
            <a:ext cx="8464550" cy="892552"/>
          </a:xfrm>
          <a:prstGeom prst="rect">
            <a:avLst/>
          </a:prstGeom>
          <a:noFill/>
          <a:ln w="9525">
            <a:noFill/>
            <a:miter lim="800000"/>
            <a:headEnd/>
            <a:tailEnd/>
          </a:ln>
        </p:spPr>
        <p:txBody>
          <a:bodyPr wrap="square">
            <a:spAutoFit/>
          </a:bodyPr>
          <a:lstStyle/>
          <a:p>
            <a:pPr algn="ctr"/>
            <a:r>
              <a:rPr lang="en-US" sz="2800" b="1" dirty="0"/>
              <a:t>Global Marketing and the Digital Revolution</a:t>
            </a:r>
          </a:p>
          <a:p>
            <a:pPr algn="ctr"/>
            <a:r>
              <a:rPr lang="en-US" sz="2400" b="1" dirty="0">
                <a:solidFill>
                  <a:srgbClr val="00B0F0"/>
                </a:solidFill>
              </a:rPr>
              <a:t>Chapter 15</a:t>
            </a:r>
          </a:p>
        </p:txBody>
      </p:sp>
      <p:sp>
        <p:nvSpPr>
          <p:cNvPr id="4" name="Footer Placeholder 3"/>
          <p:cNvSpPr>
            <a:spLocks noGrp="1"/>
          </p:cNvSpPr>
          <p:nvPr>
            <p:ph type="ftr" sz="quarter" idx="11"/>
          </p:nvPr>
        </p:nvSpPr>
        <p:spPr/>
        <p:txBody>
          <a:bodyPr/>
          <a:lstStyle/>
          <a:p>
            <a:r>
              <a:rPr lang="en-US" dirty="0" smtClean="0"/>
              <a:t>Copyright © 2017 Pearson Education, Ltd.</a:t>
            </a:r>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37786" y="800100"/>
            <a:ext cx="8906006" cy="1143000"/>
          </a:xfrm>
        </p:spPr>
        <p:txBody>
          <a:bodyPr>
            <a:normAutofit fontScale="90000"/>
          </a:bodyPr>
          <a:lstStyle/>
          <a:p>
            <a:pPr fontAlgn="auto">
              <a:spcAft>
                <a:spcPts val="0"/>
              </a:spcAft>
              <a:defRPr/>
            </a:pPr>
            <a:r>
              <a:rPr lang="en-US" sz="4000" dirty="0" smtClean="0">
                <a:ea typeface="ＭＳ Ｐゴシック" charset="-128"/>
              </a:rPr>
              <a:t>Value Networks and Disruptive Technologies</a:t>
            </a:r>
          </a:p>
        </p:txBody>
      </p:sp>
      <p:sp>
        <p:nvSpPr>
          <p:cNvPr id="31747" name="Rectangle 3"/>
          <p:cNvSpPr>
            <a:spLocks noGrp="1" noChangeArrowheads="1"/>
          </p:cNvSpPr>
          <p:nvPr>
            <p:ph idx="1"/>
          </p:nvPr>
        </p:nvSpPr>
        <p:spPr>
          <a:xfrm>
            <a:off x="1823581" y="2245725"/>
            <a:ext cx="4953000" cy="4114800"/>
          </a:xfrm>
        </p:spPr>
        <p:txBody>
          <a:bodyPr/>
          <a:lstStyle/>
          <a:p>
            <a:r>
              <a:rPr lang="en-US" dirty="0" smtClean="0">
                <a:ea typeface="ＭＳ Ｐゴシック" pitchFamily="34" charset="-128"/>
              </a:rPr>
              <a:t>Innovator’s Dilemma</a:t>
            </a:r>
          </a:p>
          <a:p>
            <a:r>
              <a:rPr lang="en-US" dirty="0" smtClean="0">
                <a:ea typeface="ＭＳ Ｐゴシック" pitchFamily="34" charset="-128"/>
              </a:rPr>
              <a:t>Value network</a:t>
            </a:r>
          </a:p>
          <a:p>
            <a:r>
              <a:rPr lang="en-US" dirty="0" smtClean="0">
                <a:ea typeface="ＭＳ Ｐゴシック" pitchFamily="34" charset="-128"/>
              </a:rPr>
              <a:t>Sustaining Technologies</a:t>
            </a:r>
          </a:p>
          <a:p>
            <a:r>
              <a:rPr lang="en-US" dirty="0" smtClean="0">
                <a:ea typeface="ＭＳ Ｐゴシック" pitchFamily="34" charset="-128"/>
              </a:rPr>
              <a:t>Disruptive Technologies</a:t>
            </a:r>
          </a:p>
        </p:txBody>
      </p:sp>
      <p:sp>
        <p:nvSpPr>
          <p:cNvPr id="3" name="Footer Placeholder 2"/>
          <p:cNvSpPr>
            <a:spLocks noGrp="1"/>
          </p:cNvSpPr>
          <p:nvPr>
            <p:ph type="ftr" sz="quarter" idx="11"/>
          </p:nvPr>
        </p:nvSpPr>
        <p:spPr/>
        <p:txBody>
          <a:bodyPr/>
          <a:lstStyle/>
          <a:p>
            <a:r>
              <a:rPr lang="en-US" dirty="0" smtClean="0"/>
              <a:t>Copyright © 2017 Pearson Education, Ltd. </a:t>
            </a:r>
            <a:endParaRPr lang="en-US" dirty="0"/>
          </a:p>
        </p:txBody>
      </p:sp>
      <p:sp>
        <p:nvSpPr>
          <p:cNvPr id="4" name="Slide Number Placeholder 3"/>
          <p:cNvSpPr>
            <a:spLocks noGrp="1"/>
          </p:cNvSpPr>
          <p:nvPr>
            <p:ph type="sldNum" sz="quarter" idx="12"/>
          </p:nvPr>
        </p:nvSpPr>
        <p:spPr/>
        <p:txBody>
          <a:bodyPr/>
          <a:lstStyle/>
          <a:p>
            <a:r>
              <a:rPr lang="en-US" smtClean="0"/>
              <a:t>15-</a:t>
            </a:r>
            <a:fld id="{BA1B1854-2A96-441B-8E94-8B895DE28521}" type="slidenum">
              <a:rPr lang="en-US" smtClean="0"/>
              <a:pPr/>
              <a:t>10</a:t>
            </a:fld>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bwMode="auto">
          <a:ln>
            <a:miter lim="800000"/>
            <a:headEnd/>
            <a:tailEnd/>
          </a:ln>
        </p:spPr>
        <p:txBody>
          <a:bodyPr wrap="square" numCol="1" anchorCtr="0" compatLnSpc="1">
            <a:prstTxWarp prst="textNoShape">
              <a:avLst/>
            </a:prstTxWarp>
          </a:bodyPr>
          <a:lstStyle/>
          <a:p>
            <a:r>
              <a:rPr lang="en-US" dirty="0" smtClean="0">
                <a:ea typeface="ＭＳ Ｐゴシック" pitchFamily="34" charset="-128"/>
              </a:rPr>
              <a:t>Innovator’s Dilemma</a:t>
            </a:r>
          </a:p>
        </p:txBody>
      </p:sp>
      <p:sp>
        <p:nvSpPr>
          <p:cNvPr id="33795" name="Rectangle 3"/>
          <p:cNvSpPr>
            <a:spLocks noGrp="1" noChangeArrowheads="1"/>
          </p:cNvSpPr>
          <p:nvPr>
            <p:ph idx="1"/>
          </p:nvPr>
        </p:nvSpPr>
        <p:spPr>
          <a:xfrm>
            <a:off x="457200" y="1961367"/>
            <a:ext cx="8229600" cy="4572000"/>
          </a:xfrm>
        </p:spPr>
        <p:txBody>
          <a:bodyPr/>
          <a:lstStyle/>
          <a:p>
            <a:pPr lvl="1">
              <a:lnSpc>
                <a:spcPct val="90000"/>
              </a:lnSpc>
              <a:buFont typeface="Arial" pitchFamily="34" charset="0"/>
              <a:buChar char="•"/>
            </a:pPr>
            <a:r>
              <a:rPr lang="en-US" dirty="0" smtClean="0"/>
              <a:t>Staying committed to a current, profitable technology </a:t>
            </a:r>
          </a:p>
          <a:p>
            <a:pPr lvl="1">
              <a:lnSpc>
                <a:spcPct val="90000"/>
              </a:lnSpc>
              <a:buFont typeface="Arial" pitchFamily="34" charset="0"/>
              <a:buChar char="•"/>
            </a:pPr>
            <a:r>
              <a:rPr lang="en-US" dirty="0" smtClean="0"/>
              <a:t>Failing to provide adequate levels of investment to new and possibly risky technologies </a:t>
            </a:r>
          </a:p>
          <a:p>
            <a:pPr lvl="1">
              <a:lnSpc>
                <a:spcPct val="90000"/>
              </a:lnSpc>
              <a:buFont typeface="Arial" pitchFamily="34" charset="0"/>
              <a:buChar char="•"/>
            </a:pPr>
            <a:r>
              <a:rPr lang="en-US" dirty="0" smtClean="0"/>
              <a:t>Company is responding to the needs of established customers</a:t>
            </a:r>
          </a:p>
          <a:p>
            <a:pPr>
              <a:lnSpc>
                <a:spcPct val="90000"/>
              </a:lnSpc>
            </a:pPr>
            <a:endParaRPr lang="en-US" dirty="0" smtClean="0">
              <a:ea typeface="ＭＳ Ｐゴシック" pitchFamily="34" charset="-128"/>
            </a:endParaRPr>
          </a:p>
        </p:txBody>
      </p:sp>
      <p:sp>
        <p:nvSpPr>
          <p:cNvPr id="3" name="Footer Placeholder 2"/>
          <p:cNvSpPr>
            <a:spLocks noGrp="1"/>
          </p:cNvSpPr>
          <p:nvPr>
            <p:ph type="ftr" sz="quarter" idx="11"/>
          </p:nvPr>
        </p:nvSpPr>
        <p:spPr/>
        <p:txBody>
          <a:bodyPr/>
          <a:lstStyle/>
          <a:p>
            <a:r>
              <a:rPr lang="en-US" dirty="0" smtClean="0"/>
              <a:t>Copyright © 2017 Pearson Education, Ltd. </a:t>
            </a:r>
            <a:endParaRPr lang="en-US" dirty="0"/>
          </a:p>
        </p:txBody>
      </p:sp>
      <p:sp>
        <p:nvSpPr>
          <p:cNvPr id="4" name="Slide Number Placeholder 3"/>
          <p:cNvSpPr>
            <a:spLocks noGrp="1"/>
          </p:cNvSpPr>
          <p:nvPr>
            <p:ph type="sldNum" sz="quarter" idx="12"/>
          </p:nvPr>
        </p:nvSpPr>
        <p:spPr/>
        <p:txBody>
          <a:bodyPr/>
          <a:lstStyle/>
          <a:p>
            <a:r>
              <a:rPr lang="en-US" smtClean="0"/>
              <a:t>15-</a:t>
            </a:r>
            <a:fld id="{BA1B1854-2A96-441B-8E94-8B895DE28521}" type="slidenum">
              <a:rPr lang="en-US" smtClean="0"/>
              <a:pPr/>
              <a:t>11</a:t>
            </a:fld>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bwMode="auto">
          <a:ln>
            <a:miter lim="800000"/>
            <a:headEnd/>
            <a:tailEnd/>
          </a:ln>
        </p:spPr>
        <p:txBody>
          <a:bodyPr wrap="square" numCol="1" anchorCtr="0" compatLnSpc="1">
            <a:prstTxWarp prst="textNoShape">
              <a:avLst/>
            </a:prstTxWarp>
          </a:bodyPr>
          <a:lstStyle/>
          <a:p>
            <a:r>
              <a:rPr lang="en-US" dirty="0" smtClean="0">
                <a:ea typeface="ＭＳ Ｐゴシック" pitchFamily="34" charset="-128"/>
              </a:rPr>
              <a:t>Value Network</a:t>
            </a:r>
          </a:p>
        </p:txBody>
      </p:sp>
      <p:sp>
        <p:nvSpPr>
          <p:cNvPr id="35843" name="Rectangle 3"/>
          <p:cNvSpPr>
            <a:spLocks noGrp="1" noChangeArrowheads="1"/>
          </p:cNvSpPr>
          <p:nvPr>
            <p:ph idx="1"/>
          </p:nvPr>
        </p:nvSpPr>
        <p:spPr/>
        <p:txBody>
          <a:bodyPr>
            <a:normAutofit/>
          </a:bodyPr>
          <a:lstStyle/>
          <a:p>
            <a:pPr>
              <a:lnSpc>
                <a:spcPct val="90000"/>
              </a:lnSpc>
            </a:pPr>
            <a:r>
              <a:rPr lang="en-US" dirty="0" smtClean="0">
                <a:ea typeface="ＭＳ Ｐゴシック" pitchFamily="34" charset="-128"/>
              </a:rPr>
              <a:t>Found in every industry</a:t>
            </a:r>
          </a:p>
          <a:p>
            <a:pPr>
              <a:lnSpc>
                <a:spcPct val="90000"/>
              </a:lnSpc>
            </a:pPr>
            <a:r>
              <a:rPr lang="en-US" dirty="0" smtClean="0">
                <a:ea typeface="ＭＳ Ｐゴシック" pitchFamily="34" charset="-128"/>
              </a:rPr>
              <a:t>Cost structure that dictates the margins needed to achieve profitability</a:t>
            </a:r>
          </a:p>
          <a:p>
            <a:pPr>
              <a:lnSpc>
                <a:spcPct val="90000"/>
              </a:lnSpc>
            </a:pPr>
            <a:r>
              <a:rPr lang="en-US" dirty="0" smtClean="0">
                <a:ea typeface="ＭＳ Ｐゴシック" pitchFamily="34" charset="-128"/>
              </a:rPr>
              <a:t>Boundaries are defined by the unique rank ordering of the importance of various product attributes</a:t>
            </a:r>
          </a:p>
          <a:p>
            <a:pPr>
              <a:lnSpc>
                <a:spcPct val="90000"/>
              </a:lnSpc>
            </a:pPr>
            <a:r>
              <a:rPr lang="en-US" dirty="0" smtClean="0">
                <a:ea typeface="ＭＳ Ｐゴシック" pitchFamily="34" charset="-128"/>
              </a:rPr>
              <a:t>Each network has its own metrics of value</a:t>
            </a:r>
          </a:p>
        </p:txBody>
      </p:sp>
      <p:sp>
        <p:nvSpPr>
          <p:cNvPr id="3" name="Footer Placeholder 2"/>
          <p:cNvSpPr>
            <a:spLocks noGrp="1"/>
          </p:cNvSpPr>
          <p:nvPr>
            <p:ph type="ftr" sz="quarter" idx="11"/>
          </p:nvPr>
        </p:nvSpPr>
        <p:spPr/>
        <p:txBody>
          <a:bodyPr/>
          <a:lstStyle/>
          <a:p>
            <a:r>
              <a:rPr lang="en-US" dirty="0" smtClean="0"/>
              <a:t>Copyright © 2017 Pearson Education, Ltd. </a:t>
            </a:r>
            <a:endParaRPr lang="en-US" dirty="0"/>
          </a:p>
        </p:txBody>
      </p:sp>
      <p:sp>
        <p:nvSpPr>
          <p:cNvPr id="5" name="Slide Number Placeholder 4"/>
          <p:cNvSpPr>
            <a:spLocks noGrp="1"/>
          </p:cNvSpPr>
          <p:nvPr>
            <p:ph type="sldNum" sz="quarter" idx="12"/>
          </p:nvPr>
        </p:nvSpPr>
        <p:spPr/>
        <p:txBody>
          <a:bodyPr/>
          <a:lstStyle/>
          <a:p>
            <a:r>
              <a:rPr lang="en-US" smtClean="0"/>
              <a:t>15-</a:t>
            </a:r>
            <a:fld id="{BA1B1854-2A96-441B-8E94-8B895DE28521}" type="slidenum">
              <a:rPr lang="en-US" smtClean="0"/>
              <a:pPr/>
              <a:t>12</a:t>
            </a:fld>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bwMode="auto">
          <a:ln>
            <a:miter lim="800000"/>
            <a:headEnd/>
            <a:tailEnd/>
          </a:ln>
        </p:spPr>
        <p:txBody>
          <a:bodyPr wrap="square" numCol="1" anchorCtr="0" compatLnSpc="1">
            <a:prstTxWarp prst="textNoShape">
              <a:avLst/>
            </a:prstTxWarp>
          </a:bodyPr>
          <a:lstStyle/>
          <a:p>
            <a:r>
              <a:rPr lang="en-US" dirty="0" smtClean="0">
                <a:ea typeface="ＭＳ Ｐゴシック" pitchFamily="34" charset="-128"/>
              </a:rPr>
              <a:t>Sustaining Technologies</a:t>
            </a:r>
          </a:p>
        </p:txBody>
      </p:sp>
      <p:sp>
        <p:nvSpPr>
          <p:cNvPr id="37891" name="Rectangle 3"/>
          <p:cNvSpPr>
            <a:spLocks noGrp="1" noChangeArrowheads="1"/>
          </p:cNvSpPr>
          <p:nvPr>
            <p:ph idx="1"/>
          </p:nvPr>
        </p:nvSpPr>
        <p:spPr/>
        <p:txBody>
          <a:bodyPr>
            <a:normAutofit/>
          </a:bodyPr>
          <a:lstStyle/>
          <a:p>
            <a:r>
              <a:rPr lang="en-US" dirty="0" smtClean="0">
                <a:ea typeface="ＭＳ Ｐゴシック" pitchFamily="34" charset="-128"/>
              </a:rPr>
              <a:t>Incremental or radical innovations that improve product performance</a:t>
            </a:r>
          </a:p>
          <a:p>
            <a:r>
              <a:rPr lang="en-US" dirty="0" smtClean="0">
                <a:ea typeface="ＭＳ Ｐゴシック" pitchFamily="34" charset="-128"/>
              </a:rPr>
              <a:t>Most new technologies developed by established companies are sustaining in nature</a:t>
            </a:r>
          </a:p>
          <a:p>
            <a:r>
              <a:rPr lang="en-US" dirty="0" smtClean="0">
                <a:ea typeface="ＭＳ Ｐゴシック" pitchFamily="34" charset="-128"/>
              </a:rPr>
              <a:t>The vast majority of innovations are sustaining in nature</a:t>
            </a:r>
          </a:p>
        </p:txBody>
      </p:sp>
      <p:sp>
        <p:nvSpPr>
          <p:cNvPr id="3" name="Footer Placeholder 2"/>
          <p:cNvSpPr>
            <a:spLocks noGrp="1"/>
          </p:cNvSpPr>
          <p:nvPr>
            <p:ph type="ftr" sz="quarter" idx="11"/>
          </p:nvPr>
        </p:nvSpPr>
        <p:spPr/>
        <p:txBody>
          <a:bodyPr/>
          <a:lstStyle/>
          <a:p>
            <a:r>
              <a:rPr lang="en-US" dirty="0" smtClean="0"/>
              <a:t>Copyright © 2017 Pearson Education, Ltd. </a:t>
            </a:r>
            <a:endParaRPr lang="en-US" dirty="0"/>
          </a:p>
        </p:txBody>
      </p:sp>
      <p:sp>
        <p:nvSpPr>
          <p:cNvPr id="5" name="Slide Number Placeholder 4"/>
          <p:cNvSpPr>
            <a:spLocks noGrp="1"/>
          </p:cNvSpPr>
          <p:nvPr>
            <p:ph type="sldNum" sz="quarter" idx="12"/>
          </p:nvPr>
        </p:nvSpPr>
        <p:spPr/>
        <p:txBody>
          <a:bodyPr/>
          <a:lstStyle/>
          <a:p>
            <a:r>
              <a:rPr lang="en-US" smtClean="0"/>
              <a:t>15-</a:t>
            </a:r>
            <a:fld id="{BA1B1854-2A96-441B-8E94-8B895DE28521}" type="slidenum">
              <a:rPr lang="en-US" smtClean="0"/>
              <a:pPr/>
              <a:t>13</a:t>
            </a:fld>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bwMode="auto">
          <a:ln>
            <a:miter lim="800000"/>
            <a:headEnd/>
            <a:tailEnd/>
          </a:ln>
        </p:spPr>
        <p:txBody>
          <a:bodyPr wrap="square" numCol="1" anchorCtr="0" compatLnSpc="1">
            <a:prstTxWarp prst="textNoShape">
              <a:avLst/>
            </a:prstTxWarp>
          </a:bodyPr>
          <a:lstStyle/>
          <a:p>
            <a:r>
              <a:rPr lang="en-US" dirty="0" smtClean="0">
                <a:ea typeface="ＭＳ Ｐゴシック" pitchFamily="34" charset="-128"/>
              </a:rPr>
              <a:t>Disruptive Technologies</a:t>
            </a:r>
          </a:p>
        </p:txBody>
      </p:sp>
      <p:sp>
        <p:nvSpPr>
          <p:cNvPr id="39939" name="Rectangle 3"/>
          <p:cNvSpPr>
            <a:spLocks noGrp="1" noChangeArrowheads="1"/>
          </p:cNvSpPr>
          <p:nvPr>
            <p:ph idx="1"/>
          </p:nvPr>
        </p:nvSpPr>
        <p:spPr>
          <a:xfrm>
            <a:off x="685800" y="1676400"/>
            <a:ext cx="7772400" cy="4114800"/>
          </a:xfrm>
        </p:spPr>
        <p:txBody>
          <a:bodyPr/>
          <a:lstStyle/>
          <a:p>
            <a:r>
              <a:rPr lang="en-US" dirty="0" smtClean="0">
                <a:ea typeface="ＭＳ Ｐゴシック" pitchFamily="34" charset="-128"/>
              </a:rPr>
              <a:t>Redefine performance</a:t>
            </a:r>
          </a:p>
          <a:p>
            <a:r>
              <a:rPr lang="en-US" dirty="0" smtClean="0">
                <a:ea typeface="ＭＳ Ｐゴシック" pitchFamily="34" charset="-128"/>
              </a:rPr>
              <a:t>New entrants to an industry</a:t>
            </a:r>
          </a:p>
          <a:p>
            <a:r>
              <a:rPr lang="en-US" dirty="0" smtClean="0">
                <a:ea typeface="ＭＳ Ｐゴシック" pitchFamily="34" charset="-128"/>
              </a:rPr>
              <a:t>Enable something to be done that was previously deemed impossible</a:t>
            </a:r>
          </a:p>
          <a:p>
            <a:r>
              <a:rPr lang="en-US" dirty="0" smtClean="0">
                <a:ea typeface="ＭＳ Ｐゴシック" pitchFamily="34" charset="-128"/>
              </a:rPr>
              <a:t>Enable new markets to emerge</a:t>
            </a:r>
          </a:p>
        </p:txBody>
      </p:sp>
      <p:sp>
        <p:nvSpPr>
          <p:cNvPr id="3" name="Footer Placeholder 2"/>
          <p:cNvSpPr>
            <a:spLocks noGrp="1"/>
          </p:cNvSpPr>
          <p:nvPr>
            <p:ph type="ftr" sz="quarter" idx="11"/>
          </p:nvPr>
        </p:nvSpPr>
        <p:spPr/>
        <p:txBody>
          <a:bodyPr/>
          <a:lstStyle/>
          <a:p>
            <a:r>
              <a:rPr lang="en-US" dirty="0" smtClean="0"/>
              <a:t>Copyright © 2017 Pearson Education, Ltd. </a:t>
            </a:r>
            <a:endParaRPr lang="en-US" dirty="0"/>
          </a:p>
        </p:txBody>
      </p:sp>
      <p:sp>
        <p:nvSpPr>
          <p:cNvPr id="4" name="Slide Number Placeholder 3"/>
          <p:cNvSpPr>
            <a:spLocks noGrp="1"/>
          </p:cNvSpPr>
          <p:nvPr>
            <p:ph type="sldNum" sz="quarter" idx="12"/>
          </p:nvPr>
        </p:nvSpPr>
        <p:spPr/>
        <p:txBody>
          <a:bodyPr/>
          <a:lstStyle/>
          <a:p>
            <a:r>
              <a:rPr lang="en-US" smtClean="0"/>
              <a:t>15-</a:t>
            </a:r>
            <a:fld id="{BA1B1854-2A96-441B-8E94-8B895DE28521}" type="slidenum">
              <a:rPr lang="en-US" smtClean="0"/>
              <a:pPr/>
              <a:t>14</a:t>
            </a:fld>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09809"/>
            <a:ext cx="9144000" cy="1143000"/>
          </a:xfrm>
        </p:spPr>
        <p:txBody>
          <a:bodyPr>
            <a:normAutofit fontScale="90000"/>
          </a:bodyPr>
          <a:lstStyle/>
          <a:p>
            <a:pPr fontAlgn="auto">
              <a:spcAft>
                <a:spcPts val="0"/>
              </a:spcAft>
              <a:defRPr/>
            </a:pPr>
            <a:r>
              <a:rPr lang="en-US" dirty="0" smtClean="0"/>
              <a:t>Five Principles of Disruptive Innovations</a:t>
            </a:r>
            <a:endParaRPr lang="en-US" dirty="0"/>
          </a:p>
        </p:txBody>
      </p:sp>
      <p:sp>
        <p:nvSpPr>
          <p:cNvPr id="3" name="Content Placeholder 2"/>
          <p:cNvSpPr>
            <a:spLocks noGrp="1"/>
          </p:cNvSpPr>
          <p:nvPr>
            <p:ph idx="1"/>
          </p:nvPr>
        </p:nvSpPr>
        <p:spPr>
          <a:xfrm>
            <a:off x="457200" y="1752600"/>
            <a:ext cx="8229600" cy="4525963"/>
          </a:xfrm>
        </p:spPr>
        <p:txBody>
          <a:bodyPr rtlCol="0">
            <a:normAutofit fontScale="92500" lnSpcReduction="20000"/>
          </a:bodyPr>
          <a:lstStyle/>
          <a:p>
            <a:pPr marL="514350" indent="-514350" fontAlgn="auto">
              <a:spcAft>
                <a:spcPts val="0"/>
              </a:spcAft>
              <a:buFont typeface="+mj-lt"/>
              <a:buAutoNum type="arabicPeriod"/>
              <a:defRPr/>
            </a:pPr>
            <a:r>
              <a:rPr lang="en-US" dirty="0" smtClean="0"/>
              <a:t>Companies are dependent on customers and many innovations are customer-driven. By listening to those long-established customers, opportunities may be missed.</a:t>
            </a:r>
          </a:p>
          <a:p>
            <a:pPr marL="514350" indent="-514350" fontAlgn="auto">
              <a:spcAft>
                <a:spcPts val="0"/>
              </a:spcAft>
              <a:buFont typeface="+mj-lt"/>
              <a:buAutoNum type="arabicPeriod"/>
              <a:defRPr/>
            </a:pPr>
            <a:r>
              <a:rPr lang="en-US" dirty="0" smtClean="0">
                <a:ea typeface="ＭＳ Ｐゴシック" charset="-128"/>
              </a:rPr>
              <a:t>Small markets don’t solve the growth needs of large companies.</a:t>
            </a:r>
          </a:p>
          <a:p>
            <a:pPr marL="514350" indent="-514350" fontAlgn="auto">
              <a:spcAft>
                <a:spcPts val="0"/>
              </a:spcAft>
              <a:buFont typeface="+mj-lt"/>
              <a:buAutoNum type="arabicPeriod"/>
              <a:defRPr/>
            </a:pPr>
            <a:r>
              <a:rPr lang="en-US" dirty="0" smtClean="0">
                <a:ea typeface="ＭＳ Ｐゴシック" charset="-128"/>
              </a:rPr>
              <a:t>Markets that don’t exist can’t be analyzed. </a:t>
            </a:r>
          </a:p>
          <a:p>
            <a:pPr marL="514350" indent="-514350" fontAlgn="auto">
              <a:spcAft>
                <a:spcPts val="0"/>
              </a:spcAft>
              <a:buFont typeface="+mj-lt"/>
              <a:buAutoNum type="arabicPeriod"/>
              <a:defRPr/>
            </a:pPr>
            <a:r>
              <a:rPr lang="en-US" dirty="0" smtClean="0">
                <a:ea typeface="ＭＳ Ｐゴシック" charset="-128"/>
              </a:rPr>
              <a:t>An organization’s capabilities define its disabilities.</a:t>
            </a:r>
          </a:p>
          <a:p>
            <a:pPr marL="514350" indent="-514350" fontAlgn="auto">
              <a:spcAft>
                <a:spcPts val="0"/>
              </a:spcAft>
              <a:buFont typeface="+mj-lt"/>
              <a:buAutoNum type="arabicPeriod"/>
              <a:defRPr/>
            </a:pPr>
            <a:r>
              <a:rPr lang="en-US" dirty="0" smtClean="0">
                <a:ea typeface="ＭＳ Ｐゴシック" charset="-128"/>
              </a:rPr>
              <a:t>Technology supply may not equal market demand. </a:t>
            </a:r>
          </a:p>
          <a:p>
            <a:pPr marL="514350" indent="-514350" fontAlgn="auto">
              <a:spcAft>
                <a:spcPts val="0"/>
              </a:spcAft>
              <a:buFont typeface="+mj-lt"/>
              <a:buAutoNum type="arabicPeriod"/>
              <a:defRPr/>
            </a:pPr>
            <a:endParaRPr lang="en-US" dirty="0" smtClean="0">
              <a:ea typeface="ＭＳ Ｐゴシック" charset="-128"/>
            </a:endParaRPr>
          </a:p>
          <a:p>
            <a:pPr marL="514350" indent="-514350" fontAlgn="auto">
              <a:spcAft>
                <a:spcPts val="0"/>
              </a:spcAft>
              <a:buFont typeface="+mj-lt"/>
              <a:buAutoNum type="arabicPeriod"/>
              <a:defRPr/>
            </a:pPr>
            <a:endParaRPr lang="en-US" dirty="0" smtClean="0"/>
          </a:p>
          <a:p>
            <a:pPr marL="514350" indent="-514350" fontAlgn="auto">
              <a:spcAft>
                <a:spcPts val="0"/>
              </a:spcAft>
              <a:buFont typeface="+mj-lt"/>
              <a:buAutoNum type="arabicPeriod"/>
              <a:defRPr/>
            </a:pPr>
            <a:endParaRPr lang="en-US" dirty="0"/>
          </a:p>
        </p:txBody>
      </p:sp>
      <p:sp>
        <p:nvSpPr>
          <p:cNvPr id="6" name="Footer Placeholder 5"/>
          <p:cNvSpPr>
            <a:spLocks noGrp="1"/>
          </p:cNvSpPr>
          <p:nvPr>
            <p:ph type="ftr" sz="quarter" idx="11"/>
          </p:nvPr>
        </p:nvSpPr>
        <p:spPr/>
        <p:txBody>
          <a:bodyPr/>
          <a:lstStyle/>
          <a:p>
            <a:r>
              <a:rPr lang="en-US" dirty="0" smtClean="0"/>
              <a:t>Copyright © 2017 Pearson Education, Ltd. </a:t>
            </a:r>
            <a:endParaRPr lang="en-US" dirty="0"/>
          </a:p>
        </p:txBody>
      </p:sp>
      <p:sp>
        <p:nvSpPr>
          <p:cNvPr id="7" name="Slide Number Placeholder 6"/>
          <p:cNvSpPr>
            <a:spLocks noGrp="1"/>
          </p:cNvSpPr>
          <p:nvPr>
            <p:ph type="sldNum" sz="quarter" idx="12"/>
          </p:nvPr>
        </p:nvSpPr>
        <p:spPr/>
        <p:txBody>
          <a:bodyPr/>
          <a:lstStyle/>
          <a:p>
            <a:r>
              <a:rPr lang="en-US" smtClean="0"/>
              <a:t>15-</a:t>
            </a:r>
            <a:fld id="{BA1B1854-2A96-441B-8E94-8B895DE28521}" type="slidenum">
              <a:rPr lang="en-US" smtClean="0"/>
              <a:pPr/>
              <a:t>15</a:t>
            </a:fld>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bwMode="auto">
          <a:xfrm>
            <a:off x="685800" y="613775"/>
            <a:ext cx="7772400" cy="1143000"/>
          </a:xfrm>
          <a:ln>
            <a:miter lim="800000"/>
            <a:headEnd/>
            <a:tailEnd/>
          </a:ln>
        </p:spPr>
        <p:txBody>
          <a:bodyPr wrap="square" numCol="1" anchorCtr="0" compatLnSpc="1">
            <a:prstTxWarp prst="textNoShape">
              <a:avLst/>
            </a:prstTxWarp>
          </a:bodyPr>
          <a:lstStyle/>
          <a:p>
            <a:r>
              <a:rPr lang="en-US" dirty="0" smtClean="0">
                <a:ea typeface="ＭＳ Ｐゴシック" pitchFamily="34" charset="-128"/>
              </a:rPr>
              <a:t>Global E-Commerce</a:t>
            </a:r>
          </a:p>
        </p:txBody>
      </p:sp>
      <p:sp>
        <p:nvSpPr>
          <p:cNvPr id="36867" name="Rectangle 3"/>
          <p:cNvSpPr>
            <a:spLocks noGrp="1" noChangeArrowheads="1"/>
          </p:cNvSpPr>
          <p:nvPr>
            <p:ph idx="1"/>
          </p:nvPr>
        </p:nvSpPr>
        <p:spPr>
          <a:xfrm>
            <a:off x="423081" y="1752600"/>
            <a:ext cx="8461612" cy="4603750"/>
          </a:xfrm>
        </p:spPr>
        <p:txBody>
          <a:bodyPr rtlCol="0">
            <a:normAutofit lnSpcReduction="10000"/>
          </a:bodyPr>
          <a:lstStyle/>
          <a:p>
            <a:pPr marL="274320" indent="-274320" fontAlgn="auto">
              <a:spcBef>
                <a:spcPts val="600"/>
              </a:spcBef>
              <a:spcAft>
                <a:spcPts val="0"/>
              </a:spcAft>
              <a:buFont typeface="Arial"/>
              <a:buChar char="•"/>
              <a:defRPr/>
            </a:pPr>
            <a:r>
              <a:rPr lang="en-US" sz="2800" dirty="0" smtClean="0">
                <a:ea typeface="ＭＳ Ｐゴシック" charset="-128"/>
              </a:rPr>
              <a:t>Every 48 hours, Yahoo records more than 24 terabytes of data about its users’ online habits— equal to all the information contained in all the books in the Library of Congress</a:t>
            </a:r>
            <a:r>
              <a:rPr lang="en-US" sz="3600" dirty="0" smtClean="0">
                <a:ea typeface="ＭＳ Ｐゴシック" charset="-128"/>
              </a:rPr>
              <a:t> </a:t>
            </a:r>
            <a:endParaRPr lang="en-US" sz="2800" dirty="0" smtClean="0">
              <a:ea typeface="ＭＳ Ｐゴシック" charset="-128"/>
            </a:endParaRPr>
          </a:p>
          <a:p>
            <a:pPr marL="274320" indent="-274320" fontAlgn="auto">
              <a:spcBef>
                <a:spcPts val="600"/>
              </a:spcBef>
              <a:spcAft>
                <a:spcPts val="0"/>
              </a:spcAft>
              <a:buFont typeface="Arial"/>
              <a:buChar char="•"/>
              <a:defRPr/>
            </a:pPr>
            <a:r>
              <a:rPr lang="en-US" sz="2800" dirty="0" smtClean="0">
                <a:ea typeface="ＭＳ Ｐゴシック" charset="-128"/>
              </a:rPr>
              <a:t>Between 2003 and 2014, the number of Internet users in China increased from 68 million to 640 million; 460 million + Chinese shop online; Chinese Alibaba rivals Yahoo, Google, eBay</a:t>
            </a:r>
          </a:p>
          <a:p>
            <a:pPr marL="274320" indent="-274320" fontAlgn="auto">
              <a:spcBef>
                <a:spcPts val="600"/>
              </a:spcBef>
              <a:spcAft>
                <a:spcPts val="0"/>
              </a:spcAft>
              <a:buFont typeface="Arial"/>
              <a:buChar char="•"/>
              <a:defRPr/>
            </a:pPr>
            <a:r>
              <a:rPr lang="en-US" sz="2800" dirty="0" smtClean="0">
                <a:ea typeface="ＭＳ Ｐゴシック" charset="-128"/>
              </a:rPr>
              <a:t>Online retail &amp; travel sales in Western Europe grew at a CAGR of 8% between 2008-2014; By 2018, 75% of Europeans will shop online, up from 65% in 2013</a:t>
            </a:r>
          </a:p>
          <a:p>
            <a:pPr fontAlgn="auto">
              <a:lnSpc>
                <a:spcPct val="90000"/>
              </a:lnSpc>
              <a:spcAft>
                <a:spcPts val="0"/>
              </a:spcAft>
              <a:buFont typeface="Arial"/>
              <a:buChar char="•"/>
              <a:defRPr/>
            </a:pPr>
            <a:endParaRPr lang="en-US" sz="2400" dirty="0" smtClean="0">
              <a:ea typeface="ＭＳ Ｐゴシック" charset="-128"/>
            </a:endParaRPr>
          </a:p>
        </p:txBody>
      </p:sp>
      <p:sp>
        <p:nvSpPr>
          <p:cNvPr id="3" name="Footer Placeholder 2"/>
          <p:cNvSpPr>
            <a:spLocks noGrp="1"/>
          </p:cNvSpPr>
          <p:nvPr>
            <p:ph type="ftr" sz="quarter" idx="11"/>
          </p:nvPr>
        </p:nvSpPr>
        <p:spPr/>
        <p:txBody>
          <a:bodyPr/>
          <a:lstStyle/>
          <a:p>
            <a:r>
              <a:rPr lang="en-US" dirty="0" smtClean="0"/>
              <a:t>Copyright © 2017 Pearson Education, Ltd. </a:t>
            </a:r>
            <a:endParaRPr lang="en-US" dirty="0"/>
          </a:p>
        </p:txBody>
      </p:sp>
      <p:sp>
        <p:nvSpPr>
          <p:cNvPr id="5" name="Slide Number Placeholder 4"/>
          <p:cNvSpPr>
            <a:spLocks noGrp="1"/>
          </p:cNvSpPr>
          <p:nvPr>
            <p:ph type="sldNum" sz="quarter" idx="12"/>
          </p:nvPr>
        </p:nvSpPr>
        <p:spPr/>
        <p:txBody>
          <a:bodyPr/>
          <a:lstStyle/>
          <a:p>
            <a:r>
              <a:rPr lang="en-US" smtClean="0"/>
              <a:t>15-</a:t>
            </a:r>
            <a:fld id="{BA1B1854-2A96-441B-8E94-8B895DE28521}" type="slidenum">
              <a:rPr lang="en-US" smtClean="0"/>
              <a:pPr/>
              <a:t>16</a:t>
            </a:fld>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bwMode="auto">
          <a:ln>
            <a:miter lim="800000"/>
            <a:headEnd/>
            <a:tailEnd/>
          </a:ln>
        </p:spPr>
        <p:txBody>
          <a:bodyPr wrap="square" numCol="1" anchorCtr="0" compatLnSpc="1">
            <a:prstTxWarp prst="textNoShape">
              <a:avLst/>
            </a:prstTxWarp>
          </a:bodyPr>
          <a:lstStyle/>
          <a:p>
            <a:r>
              <a:rPr lang="en-US" dirty="0" smtClean="0">
                <a:ea typeface="ＭＳ Ｐゴシック" pitchFamily="34" charset="-128"/>
              </a:rPr>
              <a:t>Global E-Commerce</a:t>
            </a:r>
          </a:p>
        </p:txBody>
      </p:sp>
      <p:sp>
        <p:nvSpPr>
          <p:cNvPr id="38915" name="Rectangle 3"/>
          <p:cNvSpPr>
            <a:spLocks noGrp="1" noChangeArrowheads="1"/>
          </p:cNvSpPr>
          <p:nvPr>
            <p:ph idx="1"/>
          </p:nvPr>
        </p:nvSpPr>
        <p:spPr>
          <a:xfrm>
            <a:off x="1172010" y="1752600"/>
            <a:ext cx="6994960" cy="3896638"/>
          </a:xfrm>
        </p:spPr>
        <p:txBody>
          <a:bodyPr rtlCol="0">
            <a:normAutofit fontScale="25000" lnSpcReduction="20000"/>
          </a:bodyPr>
          <a:lstStyle/>
          <a:p>
            <a:pPr fontAlgn="auto">
              <a:lnSpc>
                <a:spcPct val="90000"/>
              </a:lnSpc>
              <a:spcAft>
                <a:spcPts val="0"/>
              </a:spcAft>
              <a:buFont typeface="Arial"/>
              <a:buChar char="•"/>
              <a:defRPr/>
            </a:pPr>
            <a:r>
              <a:rPr lang="en-US" sz="12800" dirty="0" smtClean="0">
                <a:ea typeface="ＭＳ Ｐゴシック" charset="-128"/>
              </a:rPr>
              <a:t>Divided into three broad categories</a:t>
            </a:r>
          </a:p>
          <a:p>
            <a:pPr fontAlgn="auto">
              <a:lnSpc>
                <a:spcPct val="90000"/>
              </a:lnSpc>
              <a:spcAft>
                <a:spcPts val="0"/>
              </a:spcAft>
              <a:buFont typeface="Arial"/>
              <a:buChar char="•"/>
              <a:defRPr/>
            </a:pPr>
            <a:endParaRPr lang="en-US" sz="12800" dirty="0" smtClean="0">
              <a:ea typeface="ＭＳ Ｐゴシック" charset="-128"/>
            </a:endParaRPr>
          </a:p>
          <a:p>
            <a:pPr lvl="1" fontAlgn="auto">
              <a:lnSpc>
                <a:spcPct val="90000"/>
              </a:lnSpc>
              <a:spcAft>
                <a:spcPts val="0"/>
              </a:spcAft>
              <a:buFont typeface="Arial"/>
              <a:buChar char="–"/>
              <a:defRPr/>
            </a:pPr>
            <a:r>
              <a:rPr lang="en-US" sz="12800" b="1" dirty="0" smtClean="0"/>
              <a:t>Business to Business </a:t>
            </a:r>
            <a:r>
              <a:rPr lang="en-US" sz="12800" dirty="0" smtClean="0"/>
              <a:t>(B2B) largest share of the Internet economy</a:t>
            </a:r>
          </a:p>
          <a:p>
            <a:pPr lvl="1" fontAlgn="auto">
              <a:lnSpc>
                <a:spcPct val="90000"/>
              </a:lnSpc>
              <a:spcAft>
                <a:spcPts val="0"/>
              </a:spcAft>
              <a:buFont typeface="Arial"/>
              <a:buNone/>
              <a:defRPr/>
            </a:pPr>
            <a:endParaRPr lang="en-US" sz="4000" b="1" dirty="0" smtClean="0"/>
          </a:p>
          <a:p>
            <a:pPr lvl="1" fontAlgn="auto">
              <a:lnSpc>
                <a:spcPct val="90000"/>
              </a:lnSpc>
              <a:spcAft>
                <a:spcPts val="0"/>
              </a:spcAft>
              <a:buFont typeface="Arial"/>
              <a:buChar char="–"/>
              <a:defRPr/>
            </a:pPr>
            <a:r>
              <a:rPr lang="en-US" sz="12800" b="1" dirty="0" smtClean="0"/>
              <a:t>Business to Consumer </a:t>
            </a:r>
            <a:r>
              <a:rPr lang="en-US" sz="12800" dirty="0" smtClean="0"/>
              <a:t>(B2C)  iTunes</a:t>
            </a:r>
          </a:p>
          <a:p>
            <a:pPr lvl="1" fontAlgn="auto">
              <a:lnSpc>
                <a:spcPct val="90000"/>
              </a:lnSpc>
              <a:spcAft>
                <a:spcPts val="0"/>
              </a:spcAft>
              <a:buFont typeface="Arial"/>
              <a:buNone/>
              <a:defRPr/>
            </a:pPr>
            <a:endParaRPr lang="en-US" sz="4000" dirty="0" smtClean="0"/>
          </a:p>
          <a:p>
            <a:pPr lvl="1" fontAlgn="auto">
              <a:lnSpc>
                <a:spcPct val="90000"/>
              </a:lnSpc>
              <a:spcAft>
                <a:spcPts val="0"/>
              </a:spcAft>
              <a:buFont typeface="Arial"/>
              <a:buChar char="–"/>
              <a:defRPr/>
            </a:pPr>
            <a:r>
              <a:rPr lang="en-US" sz="12800" b="1" dirty="0" smtClean="0"/>
              <a:t>Consumer to Consumer </a:t>
            </a:r>
            <a:r>
              <a:rPr lang="en-US" sz="12800" dirty="0" smtClean="0"/>
              <a:t>(Peer to peer) eBay</a:t>
            </a:r>
          </a:p>
          <a:p>
            <a:pPr lvl="1" fontAlgn="auto">
              <a:lnSpc>
                <a:spcPct val="90000"/>
              </a:lnSpc>
              <a:spcAft>
                <a:spcPts val="0"/>
              </a:spcAft>
              <a:buFontTx/>
              <a:buNone/>
              <a:defRPr/>
            </a:pPr>
            <a:endParaRPr lang="en-US" sz="11200" dirty="0" smtClean="0"/>
          </a:p>
          <a:p>
            <a:pPr lvl="1" fontAlgn="auto">
              <a:lnSpc>
                <a:spcPct val="90000"/>
              </a:lnSpc>
              <a:spcAft>
                <a:spcPts val="0"/>
              </a:spcAft>
              <a:buFont typeface="Arial"/>
              <a:buChar char="–"/>
              <a:defRPr/>
            </a:pPr>
            <a:endParaRPr lang="en-US" sz="2400" dirty="0" smtClean="0"/>
          </a:p>
          <a:p>
            <a:pPr lvl="1" fontAlgn="auto">
              <a:lnSpc>
                <a:spcPct val="90000"/>
              </a:lnSpc>
              <a:spcAft>
                <a:spcPts val="0"/>
              </a:spcAft>
              <a:buFontTx/>
              <a:buNone/>
              <a:defRPr/>
            </a:pPr>
            <a:endParaRPr lang="en-US" sz="2400" dirty="0" smtClean="0"/>
          </a:p>
          <a:p>
            <a:pPr lvl="1" fontAlgn="auto">
              <a:lnSpc>
                <a:spcPct val="90000"/>
              </a:lnSpc>
              <a:spcAft>
                <a:spcPts val="0"/>
              </a:spcAft>
              <a:buFont typeface="Arial"/>
              <a:buChar char="–"/>
              <a:defRPr/>
            </a:pPr>
            <a:endParaRPr lang="en-US" sz="2400" dirty="0" smtClean="0"/>
          </a:p>
          <a:p>
            <a:pPr lvl="1" fontAlgn="auto">
              <a:lnSpc>
                <a:spcPct val="90000"/>
              </a:lnSpc>
              <a:spcAft>
                <a:spcPts val="0"/>
              </a:spcAft>
              <a:buFont typeface="Arial"/>
              <a:buChar char="–"/>
              <a:defRPr/>
            </a:pPr>
            <a:endParaRPr lang="en-US" sz="2400" dirty="0" smtClean="0"/>
          </a:p>
          <a:p>
            <a:pPr lvl="1" fontAlgn="auto">
              <a:lnSpc>
                <a:spcPct val="90000"/>
              </a:lnSpc>
              <a:spcAft>
                <a:spcPts val="0"/>
              </a:spcAft>
              <a:buFontTx/>
              <a:buNone/>
              <a:defRPr/>
            </a:pPr>
            <a:r>
              <a:rPr lang="en-US" sz="2400" dirty="0" smtClean="0"/>
              <a:t> </a:t>
            </a:r>
          </a:p>
        </p:txBody>
      </p:sp>
      <p:sp>
        <p:nvSpPr>
          <p:cNvPr id="3" name="Footer Placeholder 2"/>
          <p:cNvSpPr>
            <a:spLocks noGrp="1"/>
          </p:cNvSpPr>
          <p:nvPr>
            <p:ph type="ftr" sz="quarter" idx="11"/>
          </p:nvPr>
        </p:nvSpPr>
        <p:spPr/>
        <p:txBody>
          <a:bodyPr/>
          <a:lstStyle/>
          <a:p>
            <a:r>
              <a:rPr lang="en-US" dirty="0" smtClean="0"/>
              <a:t>Copyright © 2017 Pearson Education, Ltd. </a:t>
            </a:r>
            <a:endParaRPr lang="en-US" dirty="0"/>
          </a:p>
        </p:txBody>
      </p:sp>
      <p:sp>
        <p:nvSpPr>
          <p:cNvPr id="4" name="Slide Number Placeholder 3"/>
          <p:cNvSpPr>
            <a:spLocks noGrp="1"/>
          </p:cNvSpPr>
          <p:nvPr>
            <p:ph type="sldNum" sz="quarter" idx="12"/>
          </p:nvPr>
        </p:nvSpPr>
        <p:spPr/>
        <p:txBody>
          <a:bodyPr/>
          <a:lstStyle/>
          <a:p>
            <a:r>
              <a:rPr lang="en-US" smtClean="0"/>
              <a:t>15-</a:t>
            </a:r>
            <a:fld id="{BA1B1854-2A96-441B-8E94-8B895DE28521}" type="slidenum">
              <a:rPr lang="en-US" smtClean="0"/>
              <a:pPr/>
              <a:t>17</a:t>
            </a:fld>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955" y="609600"/>
            <a:ext cx="8413845" cy="1143000"/>
          </a:xfrm>
        </p:spPr>
        <p:txBody>
          <a:bodyPr/>
          <a:lstStyle/>
          <a:p>
            <a:r>
              <a:rPr lang="en-US" dirty="0" smtClean="0"/>
              <a:t>Web Sites</a:t>
            </a:r>
            <a:endParaRPr lang="en-US" dirty="0"/>
          </a:p>
        </p:txBody>
      </p:sp>
      <p:sp>
        <p:nvSpPr>
          <p:cNvPr id="3" name="Content Placeholder 2"/>
          <p:cNvSpPr>
            <a:spLocks noGrp="1"/>
          </p:cNvSpPr>
          <p:nvPr>
            <p:ph idx="1"/>
          </p:nvPr>
        </p:nvSpPr>
        <p:spPr>
          <a:xfrm>
            <a:off x="457200" y="1821685"/>
            <a:ext cx="8229600" cy="4525963"/>
          </a:xfrm>
        </p:spPr>
        <p:txBody>
          <a:bodyPr/>
          <a:lstStyle/>
          <a:p>
            <a:r>
              <a:rPr lang="en-US" b="1" dirty="0" smtClean="0"/>
              <a:t>Promotion sites</a:t>
            </a:r>
            <a:r>
              <a:rPr lang="en-US" dirty="0" smtClean="0"/>
              <a:t>:  marketing communications</a:t>
            </a:r>
          </a:p>
          <a:p>
            <a:r>
              <a:rPr lang="en-US" b="1" dirty="0" smtClean="0"/>
              <a:t>Content sites</a:t>
            </a:r>
            <a:r>
              <a:rPr lang="en-US" dirty="0" smtClean="0"/>
              <a:t>:  news and entertainment; support PR</a:t>
            </a:r>
          </a:p>
          <a:p>
            <a:r>
              <a:rPr lang="en-US" b="1" dirty="0" smtClean="0"/>
              <a:t>Transaction sites:</a:t>
            </a:r>
            <a:r>
              <a:rPr lang="en-US" dirty="0" smtClean="0"/>
              <a:t>  online retail operations</a:t>
            </a:r>
          </a:p>
          <a:p>
            <a:r>
              <a:rPr lang="en-US" dirty="0" smtClean="0"/>
              <a:t>Web sites can function as all three</a:t>
            </a:r>
            <a:endParaRPr lang="en-US" dirty="0"/>
          </a:p>
        </p:txBody>
      </p:sp>
      <p:sp>
        <p:nvSpPr>
          <p:cNvPr id="6" name="Footer Placeholder 5"/>
          <p:cNvSpPr>
            <a:spLocks noGrp="1"/>
          </p:cNvSpPr>
          <p:nvPr>
            <p:ph type="ftr" sz="quarter" idx="11"/>
          </p:nvPr>
        </p:nvSpPr>
        <p:spPr/>
        <p:txBody>
          <a:bodyPr/>
          <a:lstStyle/>
          <a:p>
            <a:r>
              <a:rPr lang="en-US" dirty="0" smtClean="0"/>
              <a:t>Copyright © 2017 Pearson Education, Ltd. </a:t>
            </a:r>
            <a:endParaRPr lang="en-US" dirty="0"/>
          </a:p>
        </p:txBody>
      </p:sp>
      <p:sp>
        <p:nvSpPr>
          <p:cNvPr id="7" name="Slide Number Placeholder 6"/>
          <p:cNvSpPr>
            <a:spLocks noGrp="1"/>
          </p:cNvSpPr>
          <p:nvPr>
            <p:ph type="sldNum" sz="quarter" idx="12"/>
          </p:nvPr>
        </p:nvSpPr>
        <p:spPr/>
        <p:txBody>
          <a:bodyPr/>
          <a:lstStyle/>
          <a:p>
            <a:r>
              <a:rPr lang="en-US" smtClean="0"/>
              <a:t>15-</a:t>
            </a:r>
            <a:fld id="{BA1B1854-2A96-441B-8E94-8B895DE28521}" type="slidenum">
              <a:rPr lang="en-US" smtClean="0"/>
              <a:pPr/>
              <a:t>18</a:t>
            </a:fld>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bwMode="auto">
          <a:xfrm>
            <a:off x="748553" y="792380"/>
            <a:ext cx="7696200" cy="1143000"/>
          </a:xfrm>
          <a:ln>
            <a:solidFill>
              <a:schemeClr val="tx1"/>
            </a:solidFill>
            <a:miter lim="800000"/>
            <a:headEnd/>
            <a:tailEnd/>
          </a:ln>
        </p:spPr>
        <p:txBody>
          <a:bodyPr wrap="square" numCol="1" anchorCtr="0" compatLnSpc="1">
            <a:prstTxWarp prst="textNoShape">
              <a:avLst/>
            </a:prstTxWarp>
            <a:normAutofit fontScale="90000"/>
          </a:bodyPr>
          <a:lstStyle/>
          <a:p>
            <a:pPr algn="ctr"/>
            <a:r>
              <a:rPr lang="en-US" b="1" dirty="0" smtClean="0"/>
              <a:t>Internet as a Communications Tool</a:t>
            </a:r>
          </a:p>
        </p:txBody>
      </p:sp>
      <p:sp>
        <p:nvSpPr>
          <p:cNvPr id="48130" name="Content Placeholder 2"/>
          <p:cNvSpPr>
            <a:spLocks noGrp="1"/>
          </p:cNvSpPr>
          <p:nvPr>
            <p:ph idx="4294967295"/>
          </p:nvPr>
        </p:nvSpPr>
        <p:spPr>
          <a:xfrm>
            <a:off x="748553" y="2216063"/>
            <a:ext cx="8229600" cy="2193925"/>
          </a:xfrm>
        </p:spPr>
        <p:txBody>
          <a:bodyPr/>
          <a:lstStyle/>
          <a:p>
            <a:pPr>
              <a:buFont typeface="Arial" charset="0"/>
              <a:buNone/>
            </a:pPr>
            <a:r>
              <a:rPr lang="en-US" dirty="0" smtClean="0"/>
              <a:t>“Content for broadband costs significantly less than TV…and distributes to a much larger audience.”</a:t>
            </a:r>
          </a:p>
          <a:p>
            <a:pPr algn="r">
              <a:buFont typeface="Arial" charset="0"/>
              <a:buNone/>
            </a:pPr>
            <a:r>
              <a:rPr lang="en-US" dirty="0" smtClean="0"/>
              <a:t>Ad Agency Executive</a:t>
            </a:r>
          </a:p>
        </p:txBody>
      </p:sp>
      <p:sp>
        <p:nvSpPr>
          <p:cNvPr id="48131" name="TextBox 5"/>
          <p:cNvSpPr txBox="1">
            <a:spLocks noChangeArrowheads="1"/>
          </p:cNvSpPr>
          <p:nvPr/>
        </p:nvSpPr>
        <p:spPr bwMode="auto">
          <a:xfrm>
            <a:off x="633749" y="4409988"/>
            <a:ext cx="7909002" cy="1384995"/>
          </a:xfrm>
          <a:prstGeom prst="rect">
            <a:avLst/>
          </a:prstGeom>
          <a:noFill/>
          <a:ln w="3175">
            <a:solidFill>
              <a:schemeClr val="tx1"/>
            </a:solidFill>
            <a:miter lim="800000"/>
            <a:headEnd/>
            <a:tailEnd/>
          </a:ln>
        </p:spPr>
        <p:txBody>
          <a:bodyPr wrap="square">
            <a:spAutoFit/>
          </a:bodyPr>
          <a:lstStyle/>
          <a:p>
            <a:r>
              <a:rPr lang="en-US" sz="2800" dirty="0">
                <a:latin typeface="Calibri" pitchFamily="34" charset="0"/>
              </a:rPr>
              <a:t>Unilever digitized TV commercials stored as product videos, and created Web series for Yahoo! Food built around Hellman’s Mayonnaise.</a:t>
            </a:r>
          </a:p>
        </p:txBody>
      </p:sp>
      <p:sp>
        <p:nvSpPr>
          <p:cNvPr id="4" name="Footer Placeholder 3"/>
          <p:cNvSpPr>
            <a:spLocks noGrp="1"/>
          </p:cNvSpPr>
          <p:nvPr>
            <p:ph type="ftr" sz="quarter" idx="11"/>
          </p:nvPr>
        </p:nvSpPr>
        <p:spPr/>
        <p:txBody>
          <a:bodyPr/>
          <a:lstStyle/>
          <a:p>
            <a:r>
              <a:rPr lang="en-US" dirty="0" smtClean="0"/>
              <a:t>Copyright © 2017 Pearson Education, Ltd. </a:t>
            </a:r>
            <a:endParaRPr lang="en-US" dirty="0"/>
          </a:p>
        </p:txBody>
      </p:sp>
      <p:sp>
        <p:nvSpPr>
          <p:cNvPr id="5" name="Slide Number Placeholder 4"/>
          <p:cNvSpPr>
            <a:spLocks noGrp="1"/>
          </p:cNvSpPr>
          <p:nvPr>
            <p:ph type="sldNum" sz="quarter" idx="12"/>
          </p:nvPr>
        </p:nvSpPr>
        <p:spPr/>
        <p:txBody>
          <a:bodyPr/>
          <a:lstStyle/>
          <a:p>
            <a:r>
              <a:rPr lang="en-US" dirty="0" smtClean="0"/>
              <a:t>15-</a:t>
            </a:r>
            <a:fld id="{BA1B1854-2A96-441B-8E94-8B895DE28521}" type="slidenum">
              <a:rPr lang="en-US" smtClean="0"/>
              <a:pPr/>
              <a:t>19</a:t>
            </a:fld>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xfrm>
            <a:off x="137786" y="685800"/>
            <a:ext cx="8918532" cy="914400"/>
          </a:xfrm>
          <a:ln>
            <a:miter lim="800000"/>
            <a:headEnd/>
            <a:tailEnd/>
          </a:ln>
        </p:spPr>
        <p:txBody>
          <a:bodyPr wrap="square" numCol="1" anchorCtr="0" compatLnSpc="1">
            <a:prstTxWarp prst="textNoShape">
              <a:avLst/>
            </a:prstTxWarp>
          </a:bodyPr>
          <a:lstStyle/>
          <a:p>
            <a:r>
              <a:rPr lang="en-US" dirty="0" smtClean="0">
                <a:ea typeface="ＭＳ Ｐゴシック" pitchFamily="34" charset="-128"/>
              </a:rPr>
              <a:t>Learning Objectives</a:t>
            </a:r>
          </a:p>
        </p:txBody>
      </p:sp>
      <p:sp>
        <p:nvSpPr>
          <p:cNvPr id="19459" name="Rectangle 3"/>
          <p:cNvSpPr>
            <a:spLocks noGrp="1" noChangeArrowheads="1"/>
          </p:cNvSpPr>
          <p:nvPr>
            <p:ph idx="1"/>
          </p:nvPr>
        </p:nvSpPr>
        <p:spPr/>
        <p:txBody>
          <a:bodyPr/>
          <a:lstStyle/>
          <a:p>
            <a:pPr>
              <a:buFontTx/>
              <a:buNone/>
            </a:pPr>
            <a:endParaRPr lang="en-US" sz="2400" dirty="0" smtClean="0">
              <a:ea typeface="ＭＳ Ｐゴシック" pitchFamily="34" charset="-128"/>
            </a:endParaRPr>
          </a:p>
          <a:p>
            <a:pPr lvl="1"/>
            <a:endParaRPr lang="en-US" sz="2000" dirty="0" smtClean="0"/>
          </a:p>
          <a:p>
            <a:pPr>
              <a:buFontTx/>
              <a:buNone/>
            </a:pPr>
            <a:endParaRPr lang="en-US" sz="2400" dirty="0" smtClean="0">
              <a:ea typeface="ＭＳ Ｐゴシック" pitchFamily="34" charset="-128"/>
            </a:endParaRPr>
          </a:p>
        </p:txBody>
      </p:sp>
      <p:sp>
        <p:nvSpPr>
          <p:cNvPr id="19460" name="Rectangle 4"/>
          <p:cNvSpPr>
            <a:spLocks noGrp="1" noChangeArrowheads="1"/>
          </p:cNvSpPr>
          <p:nvPr>
            <p:ph sz="half" idx="4294967295"/>
          </p:nvPr>
        </p:nvSpPr>
        <p:spPr>
          <a:xfrm>
            <a:off x="269310" y="1589979"/>
            <a:ext cx="8686800" cy="4953000"/>
          </a:xfrm>
        </p:spPr>
        <p:txBody>
          <a:bodyPr>
            <a:normAutofit fontScale="92500" lnSpcReduction="20000"/>
          </a:bodyPr>
          <a:lstStyle/>
          <a:p>
            <a:pPr marL="971550" lvl="1" indent="-514350">
              <a:buFont typeface="+mj-lt"/>
              <a:buAutoNum type="arabicPeriod"/>
            </a:pPr>
            <a:r>
              <a:rPr lang="en-US" dirty="0" smtClean="0"/>
              <a:t>List the major innovations and trends that contributed to the digital revolution.</a:t>
            </a:r>
          </a:p>
          <a:p>
            <a:pPr marL="971550" lvl="1" indent="-514350">
              <a:buFont typeface="+mj-lt"/>
              <a:buAutoNum type="arabicPeriod"/>
            </a:pPr>
            <a:r>
              <a:rPr lang="en-US" dirty="0" smtClean="0"/>
              <a:t>Define “convergence” and give an example.</a:t>
            </a:r>
          </a:p>
          <a:p>
            <a:pPr marL="971550" lvl="1" indent="-514350">
              <a:buFont typeface="+mj-lt"/>
              <a:buAutoNum type="arabicPeriod"/>
            </a:pPr>
            <a:r>
              <a:rPr lang="en-US" dirty="0" smtClean="0"/>
              <a:t>Define </a:t>
            </a:r>
            <a:r>
              <a:rPr lang="en-US" i="1" dirty="0" smtClean="0"/>
              <a:t>value network </a:t>
            </a:r>
            <a:r>
              <a:rPr lang="en-US" dirty="0" smtClean="0"/>
              <a:t>and explain the differences between sustaining technologies and disruptive technologies.</a:t>
            </a:r>
          </a:p>
          <a:p>
            <a:pPr marL="971550" lvl="1" indent="-514350">
              <a:buFont typeface="+mj-lt"/>
              <a:buAutoNum type="arabicPeriod"/>
            </a:pPr>
            <a:r>
              <a:rPr lang="en-US" dirty="0" smtClean="0"/>
              <a:t>Identify current trends in global e-commerce and explain how global companies are expanding their presence on the Web.</a:t>
            </a:r>
          </a:p>
          <a:p>
            <a:pPr marL="971550" lvl="1" indent="-514350">
              <a:buFont typeface="+mj-lt"/>
              <a:buAutoNum type="arabicPeriod"/>
            </a:pPr>
            <a:r>
              <a:rPr lang="en-US" dirty="0" smtClean="0"/>
              <a:t>Explain the key issues facing a company when designing and implementing a Web site.</a:t>
            </a:r>
          </a:p>
          <a:p>
            <a:pPr marL="971550" lvl="1" indent="-514350">
              <a:buFont typeface="+mj-lt"/>
              <a:buAutoNum type="arabicPeriod"/>
            </a:pPr>
            <a:r>
              <a:rPr lang="en-US" dirty="0" smtClean="0"/>
              <a:t>Identify the most important new products and services that have been introduced in the past decade.</a:t>
            </a:r>
          </a:p>
        </p:txBody>
      </p:sp>
      <p:sp>
        <p:nvSpPr>
          <p:cNvPr id="3" name="Footer Placeholder 2"/>
          <p:cNvSpPr>
            <a:spLocks noGrp="1"/>
          </p:cNvSpPr>
          <p:nvPr>
            <p:ph type="ftr" sz="quarter" idx="11"/>
          </p:nvPr>
        </p:nvSpPr>
        <p:spPr/>
        <p:txBody>
          <a:bodyPr/>
          <a:lstStyle/>
          <a:p>
            <a:r>
              <a:rPr lang="en-US" dirty="0" smtClean="0"/>
              <a:t>Copyright © 2017 Pearson Education, Ltd. </a:t>
            </a:r>
            <a:endParaRPr lang="en-US" dirty="0"/>
          </a:p>
        </p:txBody>
      </p:sp>
      <p:sp>
        <p:nvSpPr>
          <p:cNvPr id="4" name="Slide Number Placeholder 3"/>
          <p:cNvSpPr>
            <a:spLocks noGrp="1"/>
          </p:cNvSpPr>
          <p:nvPr>
            <p:ph type="sldNum" sz="quarter" idx="12"/>
          </p:nvPr>
        </p:nvSpPr>
        <p:spPr/>
        <p:txBody>
          <a:bodyPr/>
          <a:lstStyle/>
          <a:p>
            <a:r>
              <a:rPr lang="en-US" smtClean="0"/>
              <a:t>15-</a:t>
            </a:r>
            <a:fld id="{BA1B1854-2A96-441B-8E94-8B895DE28521}" type="slidenum">
              <a:rPr lang="en-US" smtClean="0"/>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bwMode="auto">
          <a:ln>
            <a:miter lim="800000"/>
            <a:headEnd/>
            <a:tailEnd/>
          </a:ln>
        </p:spPr>
        <p:txBody>
          <a:bodyPr wrap="square" numCol="1" anchorCtr="0" compatLnSpc="1">
            <a:prstTxWarp prst="textNoShape">
              <a:avLst/>
            </a:prstTxWarp>
          </a:bodyPr>
          <a:lstStyle/>
          <a:p>
            <a:r>
              <a:rPr lang="en-US" dirty="0" smtClean="0"/>
              <a:t>Internet Retail Sales </a:t>
            </a:r>
          </a:p>
        </p:txBody>
      </p:sp>
      <p:sp>
        <p:nvSpPr>
          <p:cNvPr id="50178" name="Content Placeholder 3"/>
          <p:cNvSpPr>
            <a:spLocks noGrp="1"/>
          </p:cNvSpPr>
          <p:nvPr>
            <p:ph idx="1"/>
          </p:nvPr>
        </p:nvSpPr>
        <p:spPr/>
        <p:txBody>
          <a:bodyPr>
            <a:normAutofit/>
          </a:bodyPr>
          <a:lstStyle/>
          <a:p>
            <a:r>
              <a:rPr lang="en-US" dirty="0" smtClean="0"/>
              <a:t>U.S online retails sales $300 billion in 2014; $370 billion by 2017</a:t>
            </a:r>
          </a:p>
          <a:p>
            <a:r>
              <a:rPr lang="en-US" dirty="0" smtClean="0"/>
              <a:t>Companies like A&amp;F,  Saks, Timberland, Coach trying to attract foreign buyers</a:t>
            </a:r>
          </a:p>
          <a:p>
            <a:pPr lvl="1"/>
            <a:r>
              <a:rPr lang="en-US" dirty="0" smtClean="0"/>
              <a:t>Strong U.S. dollar has Americans ordering from abroad</a:t>
            </a:r>
          </a:p>
          <a:p>
            <a:pPr lvl="1"/>
            <a:r>
              <a:rPr lang="en-US" dirty="0" smtClean="0"/>
              <a:t>Delivery companies like FedEx, UPS, &amp; DHL are acquiring &amp; partnering with other firms from seamless delivery</a:t>
            </a:r>
          </a:p>
        </p:txBody>
      </p:sp>
      <p:sp>
        <p:nvSpPr>
          <p:cNvPr id="4" name="Footer Placeholder 3"/>
          <p:cNvSpPr>
            <a:spLocks noGrp="1"/>
          </p:cNvSpPr>
          <p:nvPr>
            <p:ph type="ftr" sz="quarter" idx="11"/>
          </p:nvPr>
        </p:nvSpPr>
        <p:spPr/>
        <p:txBody>
          <a:bodyPr/>
          <a:lstStyle/>
          <a:p>
            <a:r>
              <a:rPr lang="en-US" dirty="0" smtClean="0"/>
              <a:t>Copyright © 2017 Pearson Education, Ltd. </a:t>
            </a:r>
            <a:endParaRPr lang="en-US" dirty="0"/>
          </a:p>
        </p:txBody>
      </p:sp>
      <p:sp>
        <p:nvSpPr>
          <p:cNvPr id="5" name="Slide Number Placeholder 4"/>
          <p:cNvSpPr>
            <a:spLocks noGrp="1"/>
          </p:cNvSpPr>
          <p:nvPr>
            <p:ph type="sldNum" sz="quarter" idx="12"/>
          </p:nvPr>
        </p:nvSpPr>
        <p:spPr/>
        <p:txBody>
          <a:bodyPr/>
          <a:lstStyle/>
          <a:p>
            <a:r>
              <a:rPr lang="en-US" smtClean="0"/>
              <a:t>15-</a:t>
            </a:r>
            <a:fld id="{BA1B1854-2A96-441B-8E94-8B895DE28521}" type="slidenum">
              <a:rPr lang="en-US" smtClean="0"/>
              <a:pPr/>
              <a:t>20</a:t>
            </a:fld>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bwMode="auto">
          <a:xfrm>
            <a:off x="457200" y="734861"/>
            <a:ext cx="8229600" cy="1143000"/>
          </a:xfrm>
          <a:ln>
            <a:miter lim="800000"/>
            <a:headEnd/>
            <a:tailEnd/>
          </a:ln>
        </p:spPr>
        <p:txBody>
          <a:bodyPr wrap="square" numCol="1" anchorCtr="0" compatLnSpc="1">
            <a:prstTxWarp prst="textNoShape">
              <a:avLst/>
            </a:prstTxWarp>
            <a:normAutofit/>
          </a:bodyPr>
          <a:lstStyle/>
          <a:p>
            <a:r>
              <a:rPr lang="en-US" dirty="0" smtClean="0"/>
              <a:t>Luxury Retailers and the Internet</a:t>
            </a:r>
          </a:p>
        </p:txBody>
      </p:sp>
      <p:sp>
        <p:nvSpPr>
          <p:cNvPr id="51202" name="Content Placeholder 2"/>
          <p:cNvSpPr>
            <a:spLocks noGrp="1"/>
          </p:cNvSpPr>
          <p:nvPr>
            <p:ph idx="1"/>
          </p:nvPr>
        </p:nvSpPr>
        <p:spPr>
          <a:xfrm>
            <a:off x="457200" y="1830387"/>
            <a:ext cx="8229600" cy="4525963"/>
          </a:xfrm>
        </p:spPr>
        <p:txBody>
          <a:bodyPr>
            <a:normAutofit/>
          </a:bodyPr>
          <a:lstStyle/>
          <a:p>
            <a:r>
              <a:rPr lang="en-US" dirty="0" smtClean="0"/>
              <a:t>Many do not sell online but use the Internet to inform and promote</a:t>
            </a:r>
          </a:p>
          <a:p>
            <a:r>
              <a:rPr lang="en-US" dirty="0" smtClean="0"/>
              <a:t>Concern that the brand essence cannot be communicated online but changing</a:t>
            </a:r>
          </a:p>
          <a:p>
            <a:r>
              <a:rPr lang="en-US" dirty="0" smtClean="0"/>
              <a:t>Smartphone and iPad apps and Facebook communities aim to “create a dialog and get consumers connecting with our brand”.</a:t>
            </a:r>
          </a:p>
          <a:p>
            <a:endParaRPr lang="en-US" dirty="0" smtClean="0"/>
          </a:p>
        </p:txBody>
      </p:sp>
      <p:sp>
        <p:nvSpPr>
          <p:cNvPr id="4" name="Footer Placeholder 3"/>
          <p:cNvSpPr>
            <a:spLocks noGrp="1"/>
          </p:cNvSpPr>
          <p:nvPr>
            <p:ph type="ftr" sz="quarter" idx="11"/>
          </p:nvPr>
        </p:nvSpPr>
        <p:spPr/>
        <p:txBody>
          <a:bodyPr/>
          <a:lstStyle/>
          <a:p>
            <a:r>
              <a:rPr lang="en-US" dirty="0" smtClean="0"/>
              <a:t>Copyright © 2017 Pearson Education, Ltd. </a:t>
            </a:r>
            <a:endParaRPr lang="en-US" dirty="0"/>
          </a:p>
        </p:txBody>
      </p:sp>
      <p:sp>
        <p:nvSpPr>
          <p:cNvPr id="5" name="Slide Number Placeholder 4"/>
          <p:cNvSpPr>
            <a:spLocks noGrp="1"/>
          </p:cNvSpPr>
          <p:nvPr>
            <p:ph type="sldNum" sz="quarter" idx="12"/>
          </p:nvPr>
        </p:nvSpPr>
        <p:spPr/>
        <p:txBody>
          <a:bodyPr/>
          <a:lstStyle/>
          <a:p>
            <a:r>
              <a:rPr lang="en-US" smtClean="0"/>
              <a:t>15-</a:t>
            </a:r>
            <a:fld id="{BA1B1854-2A96-441B-8E94-8B895DE28521}" type="slidenum">
              <a:rPr lang="en-US" smtClean="0"/>
              <a:pPr/>
              <a:t>21</a:t>
            </a:fld>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Long Tail</a:t>
            </a:r>
            <a:endParaRPr lang="en-US" dirty="0"/>
          </a:p>
        </p:txBody>
      </p:sp>
      <p:sp>
        <p:nvSpPr>
          <p:cNvPr id="3" name="Content Placeholder 2"/>
          <p:cNvSpPr>
            <a:spLocks noGrp="1"/>
          </p:cNvSpPr>
          <p:nvPr>
            <p:ph idx="1"/>
          </p:nvPr>
        </p:nvSpPr>
        <p:spPr>
          <a:xfrm>
            <a:off x="457200" y="1748287"/>
            <a:ext cx="8229600" cy="4525963"/>
          </a:xfrm>
        </p:spPr>
        <p:txBody>
          <a:bodyPr>
            <a:normAutofit fontScale="85000" lnSpcReduction="20000"/>
          </a:bodyPr>
          <a:lstStyle/>
          <a:p>
            <a:r>
              <a:rPr lang="en-US" dirty="0" smtClean="0"/>
              <a:t>Use of efficient economics of online retail to aggregate slow-selling products</a:t>
            </a:r>
          </a:p>
          <a:p>
            <a:r>
              <a:rPr lang="en-US" dirty="0" smtClean="0"/>
              <a:t>eBay, Amazon.com., Netflix, iTunes</a:t>
            </a:r>
          </a:p>
          <a:p>
            <a:endParaRPr lang="en-US" dirty="0" smtClean="0"/>
          </a:p>
          <a:p>
            <a:pPr>
              <a:buNone/>
            </a:pPr>
            <a:r>
              <a:rPr lang="en-US" dirty="0" smtClean="0"/>
              <a:t>“…The Long Tail is really about the economics of abundance…what happens when the bottlenecks that stand between supply and demand in our culture start to disappear and everything becomes available to everyone……These millions of fringe sales are an efficient, cost-effective business…hits and niches are on equal footing.”</a:t>
            </a:r>
          </a:p>
          <a:p>
            <a:pPr lvl="2" algn="r">
              <a:buNone/>
            </a:pPr>
            <a:r>
              <a:rPr lang="en-US" b="1" dirty="0" smtClean="0"/>
              <a:t>Chris Anderson, Author and Editor of Wired</a:t>
            </a:r>
            <a:endParaRPr lang="en-US" b="1" dirty="0"/>
          </a:p>
        </p:txBody>
      </p:sp>
      <p:sp>
        <p:nvSpPr>
          <p:cNvPr id="6" name="Footer Placeholder 5"/>
          <p:cNvSpPr>
            <a:spLocks noGrp="1"/>
          </p:cNvSpPr>
          <p:nvPr>
            <p:ph type="ftr" sz="quarter" idx="11"/>
          </p:nvPr>
        </p:nvSpPr>
        <p:spPr/>
        <p:txBody>
          <a:bodyPr/>
          <a:lstStyle/>
          <a:p>
            <a:r>
              <a:rPr lang="en-US" dirty="0" smtClean="0"/>
              <a:t>Copyright © 2017 Pearson Education, Ltd. </a:t>
            </a:r>
            <a:endParaRPr lang="en-US" dirty="0"/>
          </a:p>
        </p:txBody>
      </p:sp>
      <p:sp>
        <p:nvSpPr>
          <p:cNvPr id="7" name="Slide Number Placeholder 6"/>
          <p:cNvSpPr>
            <a:spLocks noGrp="1"/>
          </p:cNvSpPr>
          <p:nvPr>
            <p:ph type="sldNum" sz="quarter" idx="12"/>
          </p:nvPr>
        </p:nvSpPr>
        <p:spPr/>
        <p:txBody>
          <a:bodyPr/>
          <a:lstStyle/>
          <a:p>
            <a:r>
              <a:rPr lang="en-US" smtClean="0"/>
              <a:t>15-</a:t>
            </a:r>
            <a:fld id="{BA1B1854-2A96-441B-8E94-8B895DE28521}" type="slidenum">
              <a:rPr lang="en-US" smtClean="0"/>
              <a:pPr/>
              <a:t>22</a:t>
            </a:fld>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bwMode="auto">
          <a:xfrm>
            <a:off x="457200" y="643003"/>
            <a:ext cx="8229600" cy="1143000"/>
          </a:xfrm>
          <a:ln>
            <a:miter lim="800000"/>
            <a:headEnd/>
            <a:tailEnd/>
          </a:ln>
        </p:spPr>
        <p:txBody>
          <a:bodyPr wrap="square" numCol="1" anchorCtr="0" compatLnSpc="1">
            <a:prstTxWarp prst="textNoShape">
              <a:avLst/>
            </a:prstTxWarp>
          </a:bodyPr>
          <a:lstStyle/>
          <a:p>
            <a:r>
              <a:rPr lang="en-US" dirty="0" smtClean="0">
                <a:ea typeface="ＭＳ Ｐゴシック" pitchFamily="34" charset="-128"/>
              </a:rPr>
              <a:t>Web Site Design</a:t>
            </a:r>
          </a:p>
        </p:txBody>
      </p:sp>
      <p:sp>
        <p:nvSpPr>
          <p:cNvPr id="49155" name="Rectangle 3"/>
          <p:cNvSpPr>
            <a:spLocks noGrp="1" noChangeArrowheads="1"/>
          </p:cNvSpPr>
          <p:nvPr>
            <p:ph idx="1"/>
          </p:nvPr>
        </p:nvSpPr>
        <p:spPr/>
        <p:txBody>
          <a:bodyPr rtlCol="0">
            <a:normAutofit/>
          </a:bodyPr>
          <a:lstStyle/>
          <a:p>
            <a:pPr fontAlgn="auto">
              <a:lnSpc>
                <a:spcPct val="90000"/>
              </a:lnSpc>
              <a:spcAft>
                <a:spcPts val="0"/>
              </a:spcAft>
              <a:buFont typeface="Arial"/>
              <a:buChar char="•"/>
              <a:defRPr/>
            </a:pPr>
            <a:r>
              <a:rPr lang="en-US" sz="2800" dirty="0" smtClean="0">
                <a:ea typeface="ＭＳ Ｐゴシック" charset="-128"/>
              </a:rPr>
              <a:t>Internet potential requires using interactive media</a:t>
            </a:r>
          </a:p>
          <a:p>
            <a:pPr fontAlgn="auto">
              <a:lnSpc>
                <a:spcPct val="90000"/>
              </a:lnSpc>
              <a:spcAft>
                <a:spcPts val="0"/>
              </a:spcAft>
              <a:buFont typeface="Arial"/>
              <a:buChar char="•"/>
              <a:defRPr/>
            </a:pPr>
            <a:r>
              <a:rPr lang="en-US" sz="2800" dirty="0" smtClean="0">
                <a:ea typeface="ＭＳ Ｐゴシック" charset="-128"/>
              </a:rPr>
              <a:t>Key issues</a:t>
            </a:r>
          </a:p>
          <a:p>
            <a:pPr marL="914400" lvl="1" indent="-457200" fontAlgn="auto">
              <a:lnSpc>
                <a:spcPct val="90000"/>
              </a:lnSpc>
              <a:spcAft>
                <a:spcPts val="0"/>
              </a:spcAft>
              <a:buFont typeface="+mj-lt"/>
              <a:buAutoNum type="arabicPeriod"/>
              <a:defRPr/>
            </a:pPr>
            <a:r>
              <a:rPr lang="en-US" sz="2400" dirty="0" smtClean="0">
                <a:ea typeface="ＭＳ Ｐゴシック" charset="-128"/>
              </a:rPr>
              <a:t>Register a country-specific domain name—Cybersquatting</a:t>
            </a:r>
          </a:p>
          <a:p>
            <a:pPr marL="914400" lvl="1" indent="-457200" fontAlgn="auto">
              <a:lnSpc>
                <a:spcPct val="90000"/>
              </a:lnSpc>
              <a:spcAft>
                <a:spcPts val="0"/>
              </a:spcAft>
              <a:buFont typeface="+mj-lt"/>
              <a:buAutoNum type="arabicPeriod"/>
              <a:defRPr/>
            </a:pPr>
            <a:r>
              <a:rPr lang="en-US" sz="2400" dirty="0" smtClean="0">
                <a:ea typeface="ＭＳ Ｐゴシック" charset="-128"/>
              </a:rPr>
              <a:t>Arranging payment—credit card usage rate, fraud, postal money order or bank check</a:t>
            </a:r>
          </a:p>
          <a:p>
            <a:pPr marL="914400" lvl="1" indent="-457200" fontAlgn="auto">
              <a:lnSpc>
                <a:spcPct val="90000"/>
              </a:lnSpc>
              <a:spcAft>
                <a:spcPts val="0"/>
              </a:spcAft>
              <a:buFont typeface="+mj-lt"/>
              <a:buAutoNum type="arabicPeriod"/>
              <a:defRPr/>
            </a:pPr>
            <a:r>
              <a:rPr lang="en-US" sz="2400" dirty="0" smtClean="0">
                <a:ea typeface="ＭＳ Ｐゴシック" charset="-128"/>
              </a:rPr>
              <a:t>Localizing sites—reflect local culture, language, aesthetics</a:t>
            </a:r>
          </a:p>
          <a:p>
            <a:pPr marL="914400" lvl="1" indent="-457200" fontAlgn="auto">
              <a:lnSpc>
                <a:spcPct val="90000"/>
              </a:lnSpc>
              <a:spcAft>
                <a:spcPts val="0"/>
              </a:spcAft>
              <a:buFont typeface="+mj-lt"/>
              <a:buAutoNum type="arabicPeriod"/>
              <a:defRPr/>
            </a:pPr>
            <a:r>
              <a:rPr lang="en-US" sz="2400" dirty="0" smtClean="0">
                <a:ea typeface="ＭＳ Ｐゴシック" charset="-128"/>
              </a:rPr>
              <a:t>Addressing privacy issues—EU laws more stringent</a:t>
            </a:r>
          </a:p>
          <a:p>
            <a:pPr marL="914400" lvl="1" indent="-457200" fontAlgn="auto">
              <a:lnSpc>
                <a:spcPct val="90000"/>
              </a:lnSpc>
              <a:spcAft>
                <a:spcPts val="0"/>
              </a:spcAft>
              <a:buFont typeface="+mj-lt"/>
              <a:buAutoNum type="arabicPeriod"/>
              <a:defRPr/>
            </a:pPr>
            <a:r>
              <a:rPr lang="en-US" sz="2400" dirty="0" smtClean="0">
                <a:ea typeface="ＭＳ Ｐゴシック" charset="-128"/>
              </a:rPr>
              <a:t>Setting up distribution—local sales tax issues</a:t>
            </a:r>
          </a:p>
        </p:txBody>
      </p:sp>
      <p:sp>
        <p:nvSpPr>
          <p:cNvPr id="3" name="Footer Placeholder 2"/>
          <p:cNvSpPr>
            <a:spLocks noGrp="1"/>
          </p:cNvSpPr>
          <p:nvPr>
            <p:ph type="ftr" sz="quarter" idx="11"/>
          </p:nvPr>
        </p:nvSpPr>
        <p:spPr/>
        <p:txBody>
          <a:bodyPr/>
          <a:lstStyle/>
          <a:p>
            <a:r>
              <a:rPr lang="en-US" dirty="0" smtClean="0"/>
              <a:t>Copyright © 2017 Pearson Education, Ltd. </a:t>
            </a:r>
            <a:endParaRPr lang="en-US" dirty="0"/>
          </a:p>
        </p:txBody>
      </p:sp>
      <p:sp>
        <p:nvSpPr>
          <p:cNvPr id="5" name="Slide Number Placeholder 4"/>
          <p:cNvSpPr>
            <a:spLocks noGrp="1"/>
          </p:cNvSpPr>
          <p:nvPr>
            <p:ph type="sldNum" sz="quarter" idx="12"/>
          </p:nvPr>
        </p:nvSpPr>
        <p:spPr/>
        <p:txBody>
          <a:bodyPr/>
          <a:lstStyle/>
          <a:p>
            <a:r>
              <a:rPr lang="en-US" smtClean="0"/>
              <a:t>15-</a:t>
            </a:r>
            <a:fld id="{BA1B1854-2A96-441B-8E94-8B895DE28521}" type="slidenum">
              <a:rPr lang="en-US" smtClean="0"/>
              <a:pPr/>
              <a:t>23</a:t>
            </a:fld>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bwMode="auto">
          <a:xfrm>
            <a:off x="0" y="793316"/>
            <a:ext cx="9143999" cy="1143000"/>
          </a:xfrm>
          <a:ln>
            <a:miter lim="800000"/>
            <a:headEnd/>
            <a:tailEnd/>
          </a:ln>
        </p:spPr>
        <p:txBody>
          <a:bodyPr wrap="square" numCol="1" anchorCtr="0" compatLnSpc="1">
            <a:prstTxWarp prst="textNoShape">
              <a:avLst/>
            </a:prstTxWarp>
          </a:bodyPr>
          <a:lstStyle/>
          <a:p>
            <a:r>
              <a:rPr lang="en-US" dirty="0" smtClean="0">
                <a:ea typeface="ＭＳ Ｐゴシック" pitchFamily="34" charset="-128"/>
              </a:rPr>
              <a:t>Broadband</a:t>
            </a:r>
          </a:p>
        </p:txBody>
      </p:sp>
      <p:sp>
        <p:nvSpPr>
          <p:cNvPr id="54275" name="Rectangle 3"/>
          <p:cNvSpPr>
            <a:spLocks noGrp="1" noChangeArrowheads="1"/>
          </p:cNvSpPr>
          <p:nvPr>
            <p:ph idx="1"/>
          </p:nvPr>
        </p:nvSpPr>
        <p:spPr>
          <a:xfrm>
            <a:off x="194154" y="1936316"/>
            <a:ext cx="8686800" cy="4114800"/>
          </a:xfrm>
        </p:spPr>
        <p:txBody>
          <a:bodyPr/>
          <a:lstStyle/>
          <a:p>
            <a:r>
              <a:rPr lang="en-US" dirty="0" smtClean="0">
                <a:ea typeface="ＭＳ Ｐゴシック" pitchFamily="34" charset="-128"/>
              </a:rPr>
              <a:t>Has sufficient capacity to carry multiple voice, data, or video channels simultaneously</a:t>
            </a:r>
          </a:p>
          <a:p>
            <a:r>
              <a:rPr lang="en-US" dirty="0" smtClean="0">
                <a:ea typeface="ＭＳ Ｐゴシック" pitchFamily="34" charset="-128"/>
              </a:rPr>
              <a:t>Bandwidth determines the range of frequencies that can pass over a transmission channel</a:t>
            </a:r>
          </a:p>
          <a:p>
            <a:r>
              <a:rPr lang="en-US" dirty="0" smtClean="0">
                <a:ea typeface="ＭＳ Ｐゴシック" pitchFamily="34" charset="-128"/>
              </a:rPr>
              <a:t>Streaming audio and video; 48 million players on Xbox live worldwide</a:t>
            </a:r>
          </a:p>
        </p:txBody>
      </p:sp>
      <p:sp>
        <p:nvSpPr>
          <p:cNvPr id="3" name="Footer Placeholder 2"/>
          <p:cNvSpPr>
            <a:spLocks noGrp="1"/>
          </p:cNvSpPr>
          <p:nvPr>
            <p:ph type="ftr" sz="quarter" idx="11"/>
          </p:nvPr>
        </p:nvSpPr>
        <p:spPr/>
        <p:txBody>
          <a:bodyPr/>
          <a:lstStyle/>
          <a:p>
            <a:r>
              <a:rPr lang="en-US" dirty="0" smtClean="0"/>
              <a:t>Copyright © 2017 Pearson Education, Ltd. </a:t>
            </a:r>
            <a:endParaRPr lang="en-US" dirty="0"/>
          </a:p>
        </p:txBody>
      </p:sp>
      <p:sp>
        <p:nvSpPr>
          <p:cNvPr id="4" name="Slide Number Placeholder 3"/>
          <p:cNvSpPr>
            <a:spLocks noGrp="1"/>
          </p:cNvSpPr>
          <p:nvPr>
            <p:ph type="sldNum" sz="quarter" idx="12"/>
          </p:nvPr>
        </p:nvSpPr>
        <p:spPr/>
        <p:txBody>
          <a:bodyPr/>
          <a:lstStyle/>
          <a:p>
            <a:r>
              <a:rPr lang="en-US" smtClean="0"/>
              <a:t>15-</a:t>
            </a:r>
            <a:fld id="{BA1B1854-2A96-441B-8E94-8B895DE28521}" type="slidenum">
              <a:rPr lang="en-US" smtClean="0"/>
              <a:pPr/>
              <a:t>24</a:t>
            </a:fld>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bwMode="auto">
          <a:ln>
            <a:miter lim="800000"/>
            <a:headEnd/>
            <a:tailEnd/>
          </a:ln>
        </p:spPr>
        <p:txBody>
          <a:bodyPr wrap="square" numCol="1" anchorCtr="0" compatLnSpc="1">
            <a:prstTxWarp prst="textNoShape">
              <a:avLst/>
            </a:prstTxWarp>
          </a:bodyPr>
          <a:lstStyle/>
          <a:p>
            <a:pPr algn="ctr"/>
            <a:r>
              <a:rPr lang="en-US" b="1" dirty="0" smtClean="0">
                <a:ea typeface="ＭＳ Ｐゴシック" pitchFamily="34" charset="-128"/>
              </a:rPr>
              <a:t>New Products and Services</a:t>
            </a:r>
          </a:p>
        </p:txBody>
      </p:sp>
      <p:sp>
        <p:nvSpPr>
          <p:cNvPr id="6" name="Content Placeholder 5"/>
          <p:cNvSpPr>
            <a:spLocks noGrp="1"/>
          </p:cNvSpPr>
          <p:nvPr>
            <p:ph sz="half" idx="1"/>
          </p:nvPr>
        </p:nvSpPr>
        <p:spPr/>
        <p:txBody>
          <a:bodyPr rtlCol="0">
            <a:normAutofit/>
          </a:bodyPr>
          <a:lstStyle/>
          <a:p>
            <a:pPr fontAlgn="auto">
              <a:spcAft>
                <a:spcPts val="0"/>
              </a:spcAft>
              <a:buFont typeface="Arial"/>
              <a:buChar char="•"/>
              <a:defRPr/>
            </a:pPr>
            <a:r>
              <a:rPr lang="en-US" dirty="0" smtClean="0"/>
              <a:t>Cloud Software will not be installed on a computer hard drive but through a web browser</a:t>
            </a:r>
          </a:p>
          <a:p>
            <a:pPr>
              <a:buFont typeface="Arial"/>
              <a:buChar char="•"/>
              <a:defRPr/>
            </a:pPr>
            <a:r>
              <a:rPr lang="en-US" dirty="0"/>
              <a:t>Smartphone sales in 2014 of 1.3 billion</a:t>
            </a:r>
          </a:p>
          <a:p>
            <a:pPr fontAlgn="auto">
              <a:spcAft>
                <a:spcPts val="0"/>
              </a:spcAft>
              <a:buFont typeface="Arial"/>
              <a:buChar char="•"/>
              <a:defRPr/>
            </a:pPr>
            <a:endParaRPr lang="en-US" dirty="0"/>
          </a:p>
        </p:txBody>
      </p:sp>
      <p:sp>
        <p:nvSpPr>
          <p:cNvPr id="7" name="Content Placeholder 6"/>
          <p:cNvSpPr>
            <a:spLocks noGrp="1"/>
          </p:cNvSpPr>
          <p:nvPr>
            <p:ph sz="half" idx="2"/>
          </p:nvPr>
        </p:nvSpPr>
        <p:spPr/>
        <p:txBody>
          <a:bodyPr rtlCol="0">
            <a:normAutofit/>
          </a:bodyPr>
          <a:lstStyle/>
          <a:p>
            <a:pPr fontAlgn="auto">
              <a:spcAft>
                <a:spcPts val="0"/>
              </a:spcAft>
              <a:buFont typeface="Arial"/>
              <a:buChar char="•"/>
              <a:defRPr/>
            </a:pPr>
            <a:r>
              <a:rPr lang="en-US" dirty="0" smtClean="0"/>
              <a:t>SMS texting to move to other channels like TV, the Internet, e-mail.</a:t>
            </a:r>
          </a:p>
          <a:p>
            <a:pPr fontAlgn="auto">
              <a:spcAft>
                <a:spcPts val="0"/>
              </a:spcAft>
              <a:buFont typeface="Arial"/>
              <a:buChar char="•"/>
              <a:defRPr/>
            </a:pPr>
            <a:r>
              <a:rPr lang="en-US" dirty="0" smtClean="0"/>
              <a:t>Apple and Android systems </a:t>
            </a:r>
          </a:p>
          <a:p>
            <a:pPr fontAlgn="auto">
              <a:spcAft>
                <a:spcPts val="0"/>
              </a:spcAft>
              <a:buFont typeface="Arial"/>
              <a:buChar char="•"/>
              <a:defRPr/>
            </a:pPr>
            <a:r>
              <a:rPr lang="en-US" dirty="0" smtClean="0"/>
              <a:t>Apps—iTunes store has over 50 billion downloads</a:t>
            </a:r>
            <a:endParaRPr lang="en-US" dirty="0"/>
          </a:p>
        </p:txBody>
      </p:sp>
      <p:sp>
        <p:nvSpPr>
          <p:cNvPr id="3" name="Footer Placeholder 2"/>
          <p:cNvSpPr>
            <a:spLocks noGrp="1"/>
          </p:cNvSpPr>
          <p:nvPr>
            <p:ph type="ftr" sz="quarter" idx="11"/>
          </p:nvPr>
        </p:nvSpPr>
        <p:spPr/>
        <p:txBody>
          <a:bodyPr/>
          <a:lstStyle/>
          <a:p>
            <a:r>
              <a:rPr lang="en-US" dirty="0" smtClean="0"/>
              <a:t>Copyright © 2017 Pearson Education, Ltd. </a:t>
            </a:r>
            <a:endParaRPr lang="en-US" dirty="0"/>
          </a:p>
        </p:txBody>
      </p:sp>
      <p:sp>
        <p:nvSpPr>
          <p:cNvPr id="4" name="Slide Number Placeholder 3"/>
          <p:cNvSpPr>
            <a:spLocks noGrp="1"/>
          </p:cNvSpPr>
          <p:nvPr>
            <p:ph type="sldNum" sz="quarter" idx="12"/>
          </p:nvPr>
        </p:nvSpPr>
        <p:spPr/>
        <p:txBody>
          <a:bodyPr/>
          <a:lstStyle/>
          <a:p>
            <a:r>
              <a:rPr lang="en-US" dirty="0" smtClean="0"/>
              <a:t>15-</a:t>
            </a:r>
            <a:fld id="{BA1B1854-2A96-441B-8E94-8B895DE28521}" type="slidenum">
              <a:rPr lang="en-US" smtClean="0"/>
              <a:pPr/>
              <a:t>25</a:t>
            </a:fld>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28222" y="609600"/>
            <a:ext cx="9115778" cy="1143000"/>
          </a:xfrm>
        </p:spPr>
        <p:txBody>
          <a:bodyPr>
            <a:normAutofit/>
          </a:bodyPr>
          <a:lstStyle/>
          <a:p>
            <a:pPr fontAlgn="auto">
              <a:spcAft>
                <a:spcPts val="0"/>
              </a:spcAft>
              <a:defRPr/>
            </a:pPr>
            <a:r>
              <a:rPr lang="en-US" sz="4000" dirty="0" smtClean="0">
                <a:ea typeface="ＭＳ Ｐゴシック" charset="-128"/>
              </a:rPr>
              <a:t>Mobile Advertising and Mobile Commerce</a:t>
            </a:r>
          </a:p>
        </p:txBody>
      </p:sp>
      <p:sp>
        <p:nvSpPr>
          <p:cNvPr id="58371" name="Rectangle 3"/>
          <p:cNvSpPr>
            <a:spLocks noGrp="1" noChangeArrowheads="1"/>
          </p:cNvSpPr>
          <p:nvPr>
            <p:ph idx="1"/>
          </p:nvPr>
        </p:nvSpPr>
        <p:spPr>
          <a:xfrm>
            <a:off x="4188178" y="1752600"/>
            <a:ext cx="4639734" cy="4114800"/>
          </a:xfrm>
        </p:spPr>
        <p:txBody>
          <a:bodyPr>
            <a:normAutofit fontScale="77500" lnSpcReduction="20000"/>
          </a:bodyPr>
          <a:lstStyle/>
          <a:p>
            <a:r>
              <a:rPr lang="en-US" dirty="0" smtClean="0">
                <a:ea typeface="ＭＳ Ｐゴシック" pitchFamily="34" charset="-128"/>
              </a:rPr>
              <a:t>Term for conducting commercial transactions using cell phones</a:t>
            </a:r>
          </a:p>
          <a:p>
            <a:r>
              <a:rPr lang="en-US" dirty="0" smtClean="0">
                <a:ea typeface="ＭＳ Ｐゴシック" pitchFamily="34" charset="-128"/>
              </a:rPr>
              <a:t>Wi-Fi</a:t>
            </a:r>
          </a:p>
          <a:p>
            <a:r>
              <a:rPr lang="en-US" dirty="0" smtClean="0">
                <a:ea typeface="ＭＳ Ｐゴシック" pitchFamily="34" charset="-128"/>
              </a:rPr>
              <a:t>Cellular data plans via 3G, 4G networks</a:t>
            </a:r>
          </a:p>
          <a:p>
            <a:r>
              <a:rPr lang="en-US" dirty="0" smtClean="0">
                <a:ea typeface="ＭＳ Ｐゴシック" pitchFamily="34" charset="-128"/>
              </a:rPr>
              <a:t>Tablets like iPad, Galaxy</a:t>
            </a:r>
          </a:p>
          <a:p>
            <a:r>
              <a:rPr lang="en-US" dirty="0" smtClean="0">
                <a:ea typeface="ＭＳ Ｐゴシック" pitchFamily="34" charset="-128"/>
              </a:rPr>
              <a:t>Mobile ad spending:  $1 billion in 2007; $43 billion in 2014</a:t>
            </a:r>
          </a:p>
          <a:p>
            <a:r>
              <a:rPr lang="en-US" dirty="0" smtClean="0">
                <a:ea typeface="ＭＳ Ｐゴシック" pitchFamily="34" charset="-128"/>
              </a:rPr>
              <a:t>GPS on phones led to location-based advertising</a:t>
            </a:r>
          </a:p>
          <a:p>
            <a:endParaRPr lang="en-US" dirty="0" smtClean="0">
              <a:ea typeface="ＭＳ Ｐゴシック" pitchFamily="34" charset="-128"/>
            </a:endParaRPr>
          </a:p>
        </p:txBody>
      </p:sp>
      <p:sp>
        <p:nvSpPr>
          <p:cNvPr id="3" name="Footer Placeholder 2"/>
          <p:cNvSpPr>
            <a:spLocks noGrp="1"/>
          </p:cNvSpPr>
          <p:nvPr>
            <p:ph type="ftr" sz="quarter" idx="11"/>
          </p:nvPr>
        </p:nvSpPr>
        <p:spPr/>
        <p:txBody>
          <a:bodyPr/>
          <a:lstStyle/>
          <a:p>
            <a:r>
              <a:rPr lang="en-US" dirty="0" smtClean="0"/>
              <a:t>Copyright © 2017 Pearson Education, Ltd. </a:t>
            </a:r>
            <a:endParaRPr lang="en-US" dirty="0"/>
          </a:p>
        </p:txBody>
      </p:sp>
      <p:sp>
        <p:nvSpPr>
          <p:cNvPr id="4" name="Slide Number Placeholder 3"/>
          <p:cNvSpPr>
            <a:spLocks noGrp="1"/>
          </p:cNvSpPr>
          <p:nvPr>
            <p:ph type="sldNum" sz="quarter" idx="12"/>
          </p:nvPr>
        </p:nvSpPr>
        <p:spPr/>
        <p:txBody>
          <a:bodyPr/>
          <a:lstStyle/>
          <a:p>
            <a:r>
              <a:rPr lang="en-US" smtClean="0"/>
              <a:t>15-</a:t>
            </a:r>
            <a:fld id="{BA1B1854-2A96-441B-8E94-8B895DE28521}" type="slidenum">
              <a:rPr lang="en-US" smtClean="0"/>
              <a:pPr/>
              <a:t>26</a:t>
            </a:fld>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240218" y="-10600550"/>
            <a:ext cx="5019357" cy="649201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08448" y="1495264"/>
            <a:ext cx="3674929" cy="475313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bwMode="auto">
          <a:ln>
            <a:miter lim="800000"/>
            <a:headEnd/>
            <a:tailEnd/>
          </a:ln>
        </p:spPr>
        <p:txBody>
          <a:bodyPr wrap="square" numCol="1" anchorCtr="0" compatLnSpc="1">
            <a:prstTxWarp prst="textNoShape">
              <a:avLst/>
            </a:prstTxWarp>
          </a:bodyPr>
          <a:lstStyle/>
          <a:p>
            <a:r>
              <a:rPr lang="en-US" dirty="0" smtClean="0">
                <a:ea typeface="ＭＳ Ｐゴシック" pitchFamily="34" charset="-128"/>
              </a:rPr>
              <a:t>Mobile Commerce</a:t>
            </a:r>
          </a:p>
        </p:txBody>
      </p:sp>
      <p:sp>
        <p:nvSpPr>
          <p:cNvPr id="60419" name="Rectangle 3"/>
          <p:cNvSpPr>
            <a:spLocks noGrp="1" noChangeArrowheads="1"/>
          </p:cNvSpPr>
          <p:nvPr>
            <p:ph idx="1"/>
          </p:nvPr>
        </p:nvSpPr>
        <p:spPr>
          <a:xfrm>
            <a:off x="685799" y="1981200"/>
            <a:ext cx="7713133" cy="4114800"/>
          </a:xfrm>
        </p:spPr>
        <p:txBody>
          <a:bodyPr>
            <a:normAutofit/>
          </a:bodyPr>
          <a:lstStyle/>
          <a:p>
            <a:r>
              <a:rPr lang="en-US" dirty="0" smtClean="0">
                <a:ea typeface="ＭＳ Ｐゴシック" pitchFamily="34" charset="-128"/>
              </a:rPr>
              <a:t>Bluetooth–uses less power than Wi-Fi, works well with cell phones and covers shorter distances than Wi-Fi</a:t>
            </a:r>
          </a:p>
          <a:p>
            <a:r>
              <a:rPr lang="en-US" dirty="0" smtClean="0">
                <a:ea typeface="ＭＳ Ｐゴシック" pitchFamily="34" charset="-128"/>
              </a:rPr>
              <a:t>Handles data, not voice</a:t>
            </a:r>
          </a:p>
          <a:p>
            <a:r>
              <a:rPr lang="en-US" dirty="0" smtClean="0">
                <a:ea typeface="ＭＳ Ｐゴシック" pitchFamily="34" charset="-128"/>
              </a:rPr>
              <a:t>Telematics: Cars can exchange info about location or mechanical performance</a:t>
            </a:r>
          </a:p>
          <a:p>
            <a:endParaRPr lang="en-US" dirty="0" smtClean="0">
              <a:ea typeface="ＭＳ Ｐゴシック" pitchFamily="34" charset="-128"/>
            </a:endParaRPr>
          </a:p>
          <a:p>
            <a:endParaRPr lang="en-US" dirty="0" smtClean="0">
              <a:ea typeface="ＭＳ Ｐゴシック" pitchFamily="34" charset="-128"/>
            </a:endParaRPr>
          </a:p>
        </p:txBody>
      </p:sp>
      <p:sp>
        <p:nvSpPr>
          <p:cNvPr id="3" name="Footer Placeholder 2"/>
          <p:cNvSpPr>
            <a:spLocks noGrp="1"/>
          </p:cNvSpPr>
          <p:nvPr>
            <p:ph type="ftr" sz="quarter" idx="11"/>
          </p:nvPr>
        </p:nvSpPr>
        <p:spPr/>
        <p:txBody>
          <a:bodyPr/>
          <a:lstStyle/>
          <a:p>
            <a:r>
              <a:rPr lang="en-US" dirty="0" smtClean="0"/>
              <a:t>Copyright © 2017 Pearson Education, Ltd. </a:t>
            </a:r>
            <a:endParaRPr lang="en-US" dirty="0"/>
          </a:p>
        </p:txBody>
      </p:sp>
      <p:sp>
        <p:nvSpPr>
          <p:cNvPr id="4" name="Slide Number Placeholder 3"/>
          <p:cNvSpPr>
            <a:spLocks noGrp="1"/>
          </p:cNvSpPr>
          <p:nvPr>
            <p:ph type="sldNum" sz="quarter" idx="12"/>
          </p:nvPr>
        </p:nvSpPr>
        <p:spPr/>
        <p:txBody>
          <a:bodyPr/>
          <a:lstStyle/>
          <a:p>
            <a:r>
              <a:rPr lang="en-US" smtClean="0"/>
              <a:t>15-</a:t>
            </a:r>
            <a:fld id="{BA1B1854-2A96-441B-8E94-8B895DE28521}" type="slidenum">
              <a:rPr lang="en-US" smtClean="0"/>
              <a:pPr/>
              <a:t>27</a:t>
            </a:fld>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bwMode="auto">
          <a:ln>
            <a:miter lim="800000"/>
            <a:headEnd/>
            <a:tailEnd/>
          </a:ln>
        </p:spPr>
        <p:txBody>
          <a:bodyPr wrap="square" numCol="1" anchorCtr="0" compatLnSpc="1">
            <a:prstTxWarp prst="textNoShape">
              <a:avLst/>
            </a:prstTxWarp>
            <a:normAutofit fontScale="90000"/>
          </a:bodyPr>
          <a:lstStyle/>
          <a:p>
            <a:r>
              <a:rPr lang="en-US" dirty="0" smtClean="0">
                <a:ea typeface="ＭＳ Ｐゴシック" pitchFamily="34" charset="-128"/>
              </a:rPr>
              <a:t>Mobile Music, Gaming &amp; Payments</a:t>
            </a:r>
          </a:p>
        </p:txBody>
      </p:sp>
      <p:sp>
        <p:nvSpPr>
          <p:cNvPr id="61443" name="Rectangle 3"/>
          <p:cNvSpPr>
            <a:spLocks noGrp="1" noChangeArrowheads="1"/>
          </p:cNvSpPr>
          <p:nvPr>
            <p:ph idx="1"/>
          </p:nvPr>
        </p:nvSpPr>
        <p:spPr/>
        <p:txBody>
          <a:bodyPr>
            <a:normAutofit/>
          </a:bodyPr>
          <a:lstStyle/>
          <a:p>
            <a:pPr>
              <a:lnSpc>
                <a:spcPct val="90000"/>
              </a:lnSpc>
            </a:pPr>
            <a:r>
              <a:rPr lang="en-US" sz="2800" dirty="0" smtClean="0">
                <a:ea typeface="ＭＳ Ｐゴシック" pitchFamily="34" charset="-128"/>
              </a:rPr>
              <a:t>iTunes downloads in 2006 reached 1 billion; cumulative total of 25 billion downloads</a:t>
            </a:r>
          </a:p>
          <a:p>
            <a:pPr>
              <a:lnSpc>
                <a:spcPct val="90000"/>
              </a:lnSpc>
            </a:pPr>
            <a:r>
              <a:rPr lang="en-US" sz="2800" dirty="0" smtClean="0">
                <a:ea typeface="ＭＳ Ｐゴシック" pitchFamily="34" charset="-128"/>
              </a:rPr>
              <a:t>Cloud-based music systems offer a locker for storing music that is accessed by a variety of mobile devices</a:t>
            </a:r>
          </a:p>
          <a:p>
            <a:pPr>
              <a:lnSpc>
                <a:spcPct val="90000"/>
              </a:lnSpc>
            </a:pPr>
            <a:r>
              <a:rPr lang="en-US" sz="2800" dirty="0" smtClean="0">
                <a:ea typeface="ＭＳ Ｐゴシック" pitchFamily="34" charset="-128"/>
              </a:rPr>
              <a:t>Mobile Gaming revenues of $17.6 billion in 2015</a:t>
            </a:r>
          </a:p>
          <a:p>
            <a:pPr>
              <a:lnSpc>
                <a:spcPct val="90000"/>
              </a:lnSpc>
            </a:pPr>
            <a:r>
              <a:rPr lang="en-US" sz="2800" dirty="0" smtClean="0">
                <a:ea typeface="ＭＳ Ｐゴシック" pitchFamily="34" charset="-128"/>
              </a:rPr>
              <a:t>E-sport: video game competitions where pro gamers compete for cash prizes </a:t>
            </a:r>
          </a:p>
          <a:p>
            <a:pPr>
              <a:lnSpc>
                <a:spcPct val="90000"/>
              </a:lnSpc>
            </a:pPr>
            <a:r>
              <a:rPr lang="en-US" sz="2800" dirty="0" smtClean="0">
                <a:ea typeface="ＭＳ Ｐゴシック" pitchFamily="34" charset="-128"/>
              </a:rPr>
              <a:t>Mobile payments exploded with Apple Pay with iPhone 6 in 2014; more important role of security after credit card cyber-theft at Home Depot, Target</a:t>
            </a:r>
          </a:p>
        </p:txBody>
      </p:sp>
      <p:sp>
        <p:nvSpPr>
          <p:cNvPr id="3" name="Footer Placeholder 2"/>
          <p:cNvSpPr>
            <a:spLocks noGrp="1"/>
          </p:cNvSpPr>
          <p:nvPr>
            <p:ph type="ftr" sz="quarter" idx="11"/>
          </p:nvPr>
        </p:nvSpPr>
        <p:spPr/>
        <p:txBody>
          <a:bodyPr/>
          <a:lstStyle/>
          <a:p>
            <a:r>
              <a:rPr lang="en-US" dirty="0" smtClean="0"/>
              <a:t>Copyright © 2017 Pearson Education, Ltd. </a:t>
            </a:r>
            <a:endParaRPr lang="en-US" dirty="0"/>
          </a:p>
        </p:txBody>
      </p:sp>
      <p:sp>
        <p:nvSpPr>
          <p:cNvPr id="5" name="Slide Number Placeholder 4"/>
          <p:cNvSpPr>
            <a:spLocks noGrp="1"/>
          </p:cNvSpPr>
          <p:nvPr>
            <p:ph type="sldNum" sz="quarter" idx="12"/>
          </p:nvPr>
        </p:nvSpPr>
        <p:spPr/>
        <p:txBody>
          <a:bodyPr/>
          <a:lstStyle/>
          <a:p>
            <a:r>
              <a:rPr lang="en-US" smtClean="0"/>
              <a:t>15-</a:t>
            </a:r>
            <a:fld id="{BA1B1854-2A96-441B-8E94-8B895DE28521}" type="slidenum">
              <a:rPr lang="en-US" smtClean="0"/>
              <a:pPr/>
              <a:t>28</a:t>
            </a:fld>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Streaming Video</a:t>
            </a:r>
            <a:endParaRPr lang="en-US" dirty="0"/>
          </a:p>
        </p:txBody>
      </p:sp>
      <p:pic>
        <p:nvPicPr>
          <p:cNvPr id="2050" name="Picture 2"/>
          <p:cNvPicPr>
            <a:picLocks noGrp="1" noChangeAspect="1" noChangeArrowheads="1"/>
          </p:cNvPicPr>
          <p:nvPr>
            <p:ph idx="1"/>
          </p:nvPr>
        </p:nvPicPr>
        <p:blipFill>
          <a:blip r:embed="rId2"/>
          <a:srcRect/>
          <a:stretch>
            <a:fillRect/>
          </a:stretch>
        </p:blipFill>
        <p:spPr bwMode="auto">
          <a:xfrm>
            <a:off x="457200" y="2167003"/>
            <a:ext cx="8229600" cy="1254737"/>
          </a:xfrm>
          <a:prstGeom prst="rect">
            <a:avLst/>
          </a:prstGeom>
          <a:noFill/>
          <a:ln w="9525">
            <a:noFill/>
            <a:miter lim="800000"/>
            <a:headEnd/>
            <a:tailEnd/>
          </a:ln>
        </p:spPr>
      </p:pic>
      <p:sp>
        <p:nvSpPr>
          <p:cNvPr id="5" name="TextBox 4"/>
          <p:cNvSpPr txBox="1"/>
          <p:nvPr/>
        </p:nvSpPr>
        <p:spPr>
          <a:xfrm>
            <a:off x="726863" y="3863662"/>
            <a:ext cx="7258038" cy="2092881"/>
          </a:xfrm>
          <a:prstGeom prst="rect">
            <a:avLst/>
          </a:prstGeom>
          <a:noFill/>
        </p:spPr>
        <p:txBody>
          <a:bodyPr wrap="square" rtlCol="0">
            <a:spAutoFit/>
          </a:bodyPr>
          <a:lstStyle/>
          <a:p>
            <a:r>
              <a:rPr lang="en-US" sz="2800" dirty="0" smtClean="0">
                <a:latin typeface="+mn-lt"/>
              </a:rPr>
              <a:t>Global penetration of broadband Internet service has fueled the growing popularity of global digital video services such as YouTube,</a:t>
            </a:r>
          </a:p>
          <a:p>
            <a:r>
              <a:rPr lang="en-US" sz="2800" dirty="0" smtClean="0">
                <a:latin typeface="+mn-lt"/>
              </a:rPr>
              <a:t>Facebook, </a:t>
            </a:r>
            <a:r>
              <a:rPr lang="en-US" sz="2800" dirty="0" err="1" smtClean="0">
                <a:latin typeface="+mn-lt"/>
              </a:rPr>
              <a:t>Instagram</a:t>
            </a:r>
            <a:r>
              <a:rPr lang="en-US" sz="2800" dirty="0" smtClean="0">
                <a:latin typeface="+mn-lt"/>
              </a:rPr>
              <a:t>, Twitter, Netflix, </a:t>
            </a:r>
            <a:r>
              <a:rPr lang="en-US" sz="2800" dirty="0" err="1" smtClean="0">
                <a:latin typeface="+mn-lt"/>
              </a:rPr>
              <a:t>Meerkat</a:t>
            </a:r>
            <a:endParaRPr lang="en-US" sz="2800" dirty="0" smtClean="0">
              <a:latin typeface="+mn-lt"/>
            </a:endParaRPr>
          </a:p>
          <a:p>
            <a:r>
              <a:rPr lang="en-US" dirty="0" smtClean="0"/>
              <a:t> </a:t>
            </a:r>
            <a:endParaRPr lang="en-US" dirty="0"/>
          </a:p>
        </p:txBody>
      </p:sp>
      <p:sp>
        <p:nvSpPr>
          <p:cNvPr id="6" name="Footer Placeholder 5"/>
          <p:cNvSpPr>
            <a:spLocks noGrp="1"/>
          </p:cNvSpPr>
          <p:nvPr>
            <p:ph type="ftr" sz="quarter" idx="11"/>
          </p:nvPr>
        </p:nvSpPr>
        <p:spPr/>
        <p:txBody>
          <a:bodyPr/>
          <a:lstStyle/>
          <a:p>
            <a:r>
              <a:rPr lang="en-US" dirty="0" smtClean="0"/>
              <a:t>Copyright © 2017 Pearson Education, Ltd. </a:t>
            </a:r>
            <a:endParaRPr lang="en-US" dirty="0"/>
          </a:p>
        </p:txBody>
      </p:sp>
      <p:sp>
        <p:nvSpPr>
          <p:cNvPr id="7" name="Slide Number Placeholder 6"/>
          <p:cNvSpPr>
            <a:spLocks noGrp="1"/>
          </p:cNvSpPr>
          <p:nvPr>
            <p:ph type="sldNum" sz="quarter" idx="12"/>
          </p:nvPr>
        </p:nvSpPr>
        <p:spPr/>
        <p:txBody>
          <a:bodyPr/>
          <a:lstStyle/>
          <a:p>
            <a:r>
              <a:rPr lang="en-US" smtClean="0"/>
              <a:t>15-</a:t>
            </a:r>
            <a:fld id="{BA1B1854-2A96-441B-8E94-8B895DE28521}" type="slidenum">
              <a:rPr lang="en-US" smtClean="0"/>
              <a:pPr/>
              <a:t>29</a:t>
            </a:fld>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12734" y="726141"/>
            <a:ext cx="9031266" cy="1066800"/>
          </a:xfrm>
        </p:spPr>
        <p:txBody>
          <a:bodyPr>
            <a:normAutofit/>
          </a:bodyPr>
          <a:lstStyle/>
          <a:p>
            <a:pPr fontAlgn="auto">
              <a:spcAft>
                <a:spcPts val="0"/>
              </a:spcAft>
              <a:defRPr/>
            </a:pPr>
            <a:r>
              <a:rPr lang="en-US" sz="4000" dirty="0" smtClean="0">
                <a:ea typeface="ＭＳ Ｐゴシック" charset="-128"/>
              </a:rPr>
              <a:t>The Digital Revolution: A Brief History</a:t>
            </a:r>
          </a:p>
        </p:txBody>
      </p:sp>
      <p:sp>
        <p:nvSpPr>
          <p:cNvPr id="21507" name="Rectangle 3"/>
          <p:cNvSpPr>
            <a:spLocks noGrp="1" noChangeArrowheads="1"/>
          </p:cNvSpPr>
          <p:nvPr>
            <p:ph idx="1"/>
          </p:nvPr>
        </p:nvSpPr>
        <p:spPr>
          <a:xfrm>
            <a:off x="987425" y="1998663"/>
            <a:ext cx="7699375" cy="4127500"/>
          </a:xfrm>
        </p:spPr>
        <p:txBody>
          <a:bodyPr>
            <a:normAutofit fontScale="85000" lnSpcReduction="10000"/>
          </a:bodyPr>
          <a:lstStyle/>
          <a:p>
            <a:r>
              <a:rPr lang="en-US" dirty="0" smtClean="0">
                <a:ea typeface="ＭＳ Ｐゴシック" pitchFamily="34" charset="-128"/>
              </a:rPr>
              <a:t>1937 to 1942: World’s first electronic digital computer was developed at Iowa State University</a:t>
            </a:r>
          </a:p>
          <a:p>
            <a:r>
              <a:rPr lang="en-US" dirty="0" smtClean="0">
                <a:ea typeface="ＭＳ Ｐゴシック" pitchFamily="34" charset="-128"/>
              </a:rPr>
              <a:t>1947: The transistor was invented</a:t>
            </a:r>
          </a:p>
          <a:p>
            <a:r>
              <a:rPr lang="en-US" dirty="0" smtClean="0">
                <a:ea typeface="ＭＳ Ｐゴシック" pitchFamily="34" charset="-128"/>
              </a:rPr>
              <a:t>1948: </a:t>
            </a:r>
            <a:r>
              <a:rPr lang="en-US" i="1" dirty="0" smtClean="0">
                <a:ea typeface="ＭＳ Ｐゴシック" pitchFamily="34" charset="-128"/>
              </a:rPr>
              <a:t>Information Theory </a:t>
            </a:r>
            <a:r>
              <a:rPr lang="en-US" dirty="0" smtClean="0">
                <a:ea typeface="ＭＳ Ｐゴシック" pitchFamily="34" charset="-128"/>
              </a:rPr>
              <a:t>established binary digits could encode information media using 1s &amp; 0s</a:t>
            </a:r>
          </a:p>
          <a:p>
            <a:r>
              <a:rPr lang="en-US" dirty="0" smtClean="0">
                <a:ea typeface="ＭＳ Ｐゴシック" pitchFamily="34" charset="-128"/>
              </a:rPr>
              <a:t>1950s: Invention of the silicon chip (integrated circuit)</a:t>
            </a:r>
          </a:p>
          <a:p>
            <a:r>
              <a:rPr lang="en-US" dirty="0" smtClean="0">
                <a:ea typeface="ＭＳ Ｐゴシック" pitchFamily="34" charset="-128"/>
              </a:rPr>
              <a:t>1970s: The decade for companies like Atari, Commodore, and Apple</a:t>
            </a:r>
          </a:p>
        </p:txBody>
      </p:sp>
      <p:sp>
        <p:nvSpPr>
          <p:cNvPr id="3" name="Footer Placeholder 2"/>
          <p:cNvSpPr>
            <a:spLocks noGrp="1"/>
          </p:cNvSpPr>
          <p:nvPr>
            <p:ph type="ftr" sz="quarter" idx="11"/>
          </p:nvPr>
        </p:nvSpPr>
        <p:spPr/>
        <p:txBody>
          <a:bodyPr/>
          <a:lstStyle/>
          <a:p>
            <a:r>
              <a:rPr lang="en-US" dirty="0" smtClean="0"/>
              <a:t>Copyright © 2017 Pearson Education, Ltd. </a:t>
            </a:r>
            <a:endParaRPr lang="en-US" dirty="0"/>
          </a:p>
        </p:txBody>
      </p:sp>
      <p:sp>
        <p:nvSpPr>
          <p:cNvPr id="5" name="Slide Number Placeholder 4"/>
          <p:cNvSpPr>
            <a:spLocks noGrp="1"/>
          </p:cNvSpPr>
          <p:nvPr>
            <p:ph type="sldNum" sz="quarter" idx="12"/>
          </p:nvPr>
        </p:nvSpPr>
        <p:spPr/>
        <p:txBody>
          <a:bodyPr/>
          <a:lstStyle/>
          <a:p>
            <a:r>
              <a:rPr lang="en-US" smtClean="0"/>
              <a:t>15-</a:t>
            </a:r>
            <a:fld id="{BA1B1854-2A96-441B-8E94-8B895DE28521}" type="slidenum">
              <a:rPr lang="en-US" smtClean="0"/>
              <a:pPr/>
              <a:t>3</a:t>
            </a:fld>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bwMode="auto">
          <a:xfrm>
            <a:off x="457200" y="711200"/>
            <a:ext cx="8229600" cy="1143000"/>
          </a:xfrm>
          <a:ln>
            <a:miter lim="800000"/>
            <a:headEnd/>
            <a:tailEnd/>
          </a:ln>
        </p:spPr>
        <p:txBody>
          <a:bodyPr wrap="square" numCol="1" anchorCtr="0" compatLnSpc="1">
            <a:prstTxWarp prst="textNoShape">
              <a:avLst/>
            </a:prstTxWarp>
          </a:bodyPr>
          <a:lstStyle/>
          <a:p>
            <a:r>
              <a:rPr lang="en-US" dirty="0" smtClean="0">
                <a:ea typeface="ＭＳ Ｐゴシック" pitchFamily="34" charset="-128"/>
              </a:rPr>
              <a:t>Internet Phone Service</a:t>
            </a:r>
          </a:p>
        </p:txBody>
      </p:sp>
      <p:sp>
        <p:nvSpPr>
          <p:cNvPr id="62467" name="Rectangle 3"/>
          <p:cNvSpPr>
            <a:spLocks noGrp="1" noChangeArrowheads="1"/>
          </p:cNvSpPr>
          <p:nvPr>
            <p:ph idx="1"/>
          </p:nvPr>
        </p:nvSpPr>
        <p:spPr>
          <a:xfrm>
            <a:off x="457200" y="1830387"/>
            <a:ext cx="8229600" cy="4525963"/>
          </a:xfrm>
        </p:spPr>
        <p:txBody>
          <a:bodyPr>
            <a:normAutofit fontScale="92500" lnSpcReduction="10000"/>
          </a:bodyPr>
          <a:lstStyle/>
          <a:p>
            <a:r>
              <a:rPr lang="en-US" dirty="0" smtClean="0">
                <a:ea typeface="ＭＳ Ｐゴシック" pitchFamily="34" charset="-128"/>
              </a:rPr>
              <a:t>The “next big thing” for the telecommunications industry</a:t>
            </a:r>
          </a:p>
          <a:p>
            <a:r>
              <a:rPr lang="en-US" dirty="0" smtClean="0">
                <a:ea typeface="ＭＳ Ｐゴシック" pitchFamily="34" charset="-128"/>
              </a:rPr>
              <a:t>VoIP—Voice over Internet Protocol</a:t>
            </a:r>
          </a:p>
          <a:p>
            <a:r>
              <a:rPr lang="en-US" dirty="0" smtClean="0">
                <a:ea typeface="ＭＳ Ｐゴシック" pitchFamily="34" charset="-128"/>
              </a:rPr>
              <a:t>Has the potential to render the current telecommunications infrastructure obsolete</a:t>
            </a:r>
          </a:p>
          <a:p>
            <a:r>
              <a:rPr lang="en-US" dirty="0" smtClean="0">
                <a:ea typeface="ＭＳ Ｐゴシック" pitchFamily="34" charset="-128"/>
              </a:rPr>
              <a:t>Currently only accounts for a small percentage of total global calling</a:t>
            </a:r>
          </a:p>
          <a:p>
            <a:r>
              <a:rPr lang="en-US" dirty="0" smtClean="0">
                <a:ea typeface="ＭＳ Ｐゴシック" pitchFamily="34" charset="-128"/>
              </a:rPr>
              <a:t>Skype acquired by Microsoft for $8.6 billion in 2011</a:t>
            </a:r>
          </a:p>
        </p:txBody>
      </p:sp>
      <p:sp>
        <p:nvSpPr>
          <p:cNvPr id="3" name="Footer Placeholder 2"/>
          <p:cNvSpPr>
            <a:spLocks noGrp="1"/>
          </p:cNvSpPr>
          <p:nvPr>
            <p:ph type="ftr" sz="quarter" idx="11"/>
          </p:nvPr>
        </p:nvSpPr>
        <p:spPr/>
        <p:txBody>
          <a:bodyPr/>
          <a:lstStyle/>
          <a:p>
            <a:r>
              <a:rPr lang="en-US" dirty="0" smtClean="0"/>
              <a:t>Copyright © 2017 Pearson Education, Ltd. </a:t>
            </a:r>
            <a:endParaRPr lang="en-US" dirty="0"/>
          </a:p>
        </p:txBody>
      </p:sp>
      <p:sp>
        <p:nvSpPr>
          <p:cNvPr id="5" name="Slide Number Placeholder 4"/>
          <p:cNvSpPr>
            <a:spLocks noGrp="1"/>
          </p:cNvSpPr>
          <p:nvPr>
            <p:ph type="sldNum" sz="quarter" idx="12"/>
          </p:nvPr>
        </p:nvSpPr>
        <p:spPr/>
        <p:txBody>
          <a:bodyPr/>
          <a:lstStyle/>
          <a:p>
            <a:r>
              <a:rPr lang="en-US" smtClean="0"/>
              <a:t>15-</a:t>
            </a:r>
            <a:fld id="{BA1B1854-2A96-441B-8E94-8B895DE28521}" type="slidenum">
              <a:rPr lang="en-US" smtClean="0"/>
              <a:pPr/>
              <a:t>30</a:t>
            </a:fld>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457200" y="838200"/>
            <a:ext cx="8229600" cy="1143000"/>
          </a:xfrm>
        </p:spPr>
        <p:txBody>
          <a:bodyPr>
            <a:normAutofit fontScale="90000"/>
          </a:bodyPr>
          <a:lstStyle/>
          <a:p>
            <a:pPr fontAlgn="auto">
              <a:spcAft>
                <a:spcPts val="0"/>
              </a:spcAft>
              <a:defRPr/>
            </a:pPr>
            <a:r>
              <a:rPr lang="en-US" dirty="0" smtClean="0">
                <a:ea typeface="ＭＳ Ｐゴシック" charset="-128"/>
              </a:rPr>
              <a:t>Digital Books &amp;  Electronic Reading Devices and Wearables</a:t>
            </a:r>
          </a:p>
        </p:txBody>
      </p:sp>
      <p:sp>
        <p:nvSpPr>
          <p:cNvPr id="64515" name="Rectangle 3"/>
          <p:cNvSpPr>
            <a:spLocks noGrp="1" noChangeArrowheads="1"/>
          </p:cNvSpPr>
          <p:nvPr>
            <p:ph idx="1"/>
          </p:nvPr>
        </p:nvSpPr>
        <p:spPr>
          <a:xfrm>
            <a:off x="699911" y="2139245"/>
            <a:ext cx="7758289" cy="4114800"/>
          </a:xfrm>
        </p:spPr>
        <p:txBody>
          <a:bodyPr>
            <a:normAutofit fontScale="92500" lnSpcReduction="10000"/>
          </a:bodyPr>
          <a:lstStyle/>
          <a:p>
            <a:pPr>
              <a:lnSpc>
                <a:spcPct val="90000"/>
              </a:lnSpc>
            </a:pPr>
            <a:r>
              <a:rPr lang="en-US" dirty="0" smtClean="0">
                <a:ea typeface="ＭＳ Ｐゴシック" pitchFamily="34" charset="-128"/>
              </a:rPr>
              <a:t>Amazon’s Kindle, Barnes &amp; Nobles’ Nook, Apple’s iPad may help newspapers &amp; magazines</a:t>
            </a:r>
          </a:p>
          <a:p>
            <a:pPr>
              <a:lnSpc>
                <a:spcPct val="90000"/>
              </a:lnSpc>
            </a:pPr>
            <a:r>
              <a:rPr lang="en-US" dirty="0" smtClean="0">
                <a:ea typeface="ＭＳ Ｐゴシック" pitchFamily="34" charset="-128"/>
              </a:rPr>
              <a:t>Textbooks are a huge market opportunity for publishers</a:t>
            </a:r>
          </a:p>
          <a:p>
            <a:pPr>
              <a:lnSpc>
                <a:spcPct val="90000"/>
              </a:lnSpc>
            </a:pPr>
            <a:r>
              <a:rPr lang="en-US" dirty="0" smtClean="0">
                <a:ea typeface="ＭＳ Ｐゴシック" pitchFamily="34" charset="-128"/>
              </a:rPr>
              <a:t>Piracy is a concern for many authors</a:t>
            </a:r>
          </a:p>
          <a:p>
            <a:pPr>
              <a:lnSpc>
                <a:spcPct val="90000"/>
              </a:lnSpc>
            </a:pPr>
            <a:r>
              <a:rPr lang="en-US" dirty="0" err="1" smtClean="0">
                <a:ea typeface="ＭＳ Ｐゴシック" pitchFamily="34" charset="-128"/>
              </a:rPr>
              <a:t>Wearables</a:t>
            </a:r>
            <a:r>
              <a:rPr lang="en-US" dirty="0" smtClean="0">
                <a:ea typeface="ＭＳ Ｐゴシック" pitchFamily="34" charset="-128"/>
              </a:rPr>
              <a:t> like Google Glass &amp; Apple Watch are reaching a tipping point.</a:t>
            </a:r>
          </a:p>
          <a:p>
            <a:pPr lvl="1">
              <a:lnSpc>
                <a:spcPct val="90000"/>
              </a:lnSpc>
            </a:pPr>
            <a:r>
              <a:rPr lang="en-US" dirty="0" smtClean="0">
                <a:ea typeface="ＭＳ Ｐゴシック" pitchFamily="34" charset="-128"/>
              </a:rPr>
              <a:t>6 million units in 2013</a:t>
            </a:r>
          </a:p>
          <a:p>
            <a:pPr lvl="1">
              <a:lnSpc>
                <a:spcPct val="90000"/>
              </a:lnSpc>
            </a:pPr>
            <a:r>
              <a:rPr lang="en-US" dirty="0" smtClean="0">
                <a:ea typeface="ＭＳ Ｐゴシック" pitchFamily="34" charset="-128"/>
              </a:rPr>
              <a:t>113 million units in 2018</a:t>
            </a:r>
          </a:p>
        </p:txBody>
      </p:sp>
      <p:sp>
        <p:nvSpPr>
          <p:cNvPr id="3" name="Footer Placeholder 2"/>
          <p:cNvSpPr>
            <a:spLocks noGrp="1"/>
          </p:cNvSpPr>
          <p:nvPr>
            <p:ph type="ftr" sz="quarter" idx="11"/>
          </p:nvPr>
        </p:nvSpPr>
        <p:spPr/>
        <p:txBody>
          <a:bodyPr/>
          <a:lstStyle/>
          <a:p>
            <a:r>
              <a:rPr lang="en-US" dirty="0" smtClean="0"/>
              <a:t>Copyright © 2017 Pearson Education, Ltd. </a:t>
            </a:r>
            <a:endParaRPr lang="en-US" dirty="0"/>
          </a:p>
        </p:txBody>
      </p:sp>
      <p:sp>
        <p:nvSpPr>
          <p:cNvPr id="4" name="Slide Number Placeholder 3"/>
          <p:cNvSpPr>
            <a:spLocks noGrp="1"/>
          </p:cNvSpPr>
          <p:nvPr>
            <p:ph type="sldNum" sz="quarter" idx="12"/>
          </p:nvPr>
        </p:nvSpPr>
        <p:spPr/>
        <p:txBody>
          <a:bodyPr/>
          <a:lstStyle/>
          <a:p>
            <a:r>
              <a:rPr lang="en-US" smtClean="0"/>
              <a:t>15-</a:t>
            </a:r>
            <a:fld id="{BA1B1854-2A96-441B-8E94-8B895DE28521}" type="slidenum">
              <a:rPr lang="en-US" smtClean="0"/>
              <a:pPr/>
              <a:t>31</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0" y="800100"/>
            <a:ext cx="9144000" cy="990600"/>
          </a:xfrm>
        </p:spPr>
        <p:txBody>
          <a:bodyPr>
            <a:normAutofit/>
          </a:bodyPr>
          <a:lstStyle/>
          <a:p>
            <a:pPr fontAlgn="auto">
              <a:spcAft>
                <a:spcPts val="0"/>
              </a:spcAft>
              <a:defRPr/>
            </a:pPr>
            <a:r>
              <a:rPr lang="en-US" sz="4000" dirty="0" smtClean="0">
                <a:ea typeface="ＭＳ Ｐゴシック" charset="-128"/>
              </a:rPr>
              <a:t>The Digital Revolution:</a:t>
            </a:r>
            <a:r>
              <a:rPr lang="en-US" sz="4000" dirty="0">
                <a:ea typeface="ＭＳ Ｐゴシック" charset="-128"/>
              </a:rPr>
              <a:t> </a:t>
            </a:r>
            <a:r>
              <a:rPr lang="en-US" sz="4000" dirty="0" smtClean="0">
                <a:ea typeface="ＭＳ Ｐゴシック" charset="-128"/>
              </a:rPr>
              <a:t>A Brief History</a:t>
            </a:r>
          </a:p>
        </p:txBody>
      </p:sp>
      <p:sp>
        <p:nvSpPr>
          <p:cNvPr id="23555" name="Rectangle 3"/>
          <p:cNvSpPr>
            <a:spLocks noGrp="1" noChangeArrowheads="1"/>
          </p:cNvSpPr>
          <p:nvPr>
            <p:ph idx="1"/>
          </p:nvPr>
        </p:nvSpPr>
        <p:spPr>
          <a:xfrm>
            <a:off x="1158875" y="1920875"/>
            <a:ext cx="7527925" cy="4205288"/>
          </a:xfrm>
        </p:spPr>
        <p:txBody>
          <a:bodyPr>
            <a:normAutofit lnSpcReduction="10000"/>
          </a:bodyPr>
          <a:lstStyle/>
          <a:p>
            <a:r>
              <a:rPr lang="en-US" dirty="0" smtClean="0">
                <a:ea typeface="ＭＳ Ｐゴシック" pitchFamily="34" charset="-128"/>
              </a:rPr>
              <a:t>1981: IBM introduced its first Personal Computer (PC); Bill Gates developed </a:t>
            </a:r>
          </a:p>
          <a:p>
            <a:pPr>
              <a:buNone/>
            </a:pPr>
            <a:r>
              <a:rPr lang="en-US" dirty="0" smtClean="0">
                <a:ea typeface="ＭＳ Ｐゴシック" pitchFamily="34" charset="-128"/>
              </a:rPr>
              <a:t>     MS-DOS for IBM</a:t>
            </a:r>
          </a:p>
          <a:p>
            <a:r>
              <a:rPr lang="en-US" dirty="0" smtClean="0">
                <a:ea typeface="ＭＳ Ｐゴシック" pitchFamily="34" charset="-128"/>
              </a:rPr>
              <a:t>1982: The 286 microprocessor was unveiled</a:t>
            </a:r>
          </a:p>
          <a:p>
            <a:r>
              <a:rPr lang="en-US" dirty="0" smtClean="0">
                <a:ea typeface="ＭＳ Ｐゴシック" pitchFamily="34" charset="-128"/>
              </a:rPr>
              <a:t>1984: Apple introduced the Macintosh</a:t>
            </a:r>
          </a:p>
          <a:p>
            <a:r>
              <a:rPr lang="en-US" dirty="0" smtClean="0">
                <a:ea typeface="ＭＳ Ｐゴシック" pitchFamily="34" charset="-128"/>
              </a:rPr>
              <a:t>1993: The creation of the Pentium processor</a:t>
            </a:r>
          </a:p>
        </p:txBody>
      </p:sp>
      <p:sp>
        <p:nvSpPr>
          <p:cNvPr id="3" name="Footer Placeholder 2"/>
          <p:cNvSpPr>
            <a:spLocks noGrp="1"/>
          </p:cNvSpPr>
          <p:nvPr>
            <p:ph type="ftr" sz="quarter" idx="11"/>
          </p:nvPr>
        </p:nvSpPr>
        <p:spPr/>
        <p:txBody>
          <a:bodyPr/>
          <a:lstStyle/>
          <a:p>
            <a:r>
              <a:rPr lang="en-US" dirty="0" smtClean="0"/>
              <a:t>Copyright © 2017 Pearson Education, Ltd. </a:t>
            </a:r>
            <a:endParaRPr lang="en-US" dirty="0"/>
          </a:p>
        </p:txBody>
      </p:sp>
      <p:sp>
        <p:nvSpPr>
          <p:cNvPr id="5" name="Slide Number Placeholder 4"/>
          <p:cNvSpPr>
            <a:spLocks noGrp="1"/>
          </p:cNvSpPr>
          <p:nvPr>
            <p:ph type="sldNum" sz="quarter" idx="12"/>
          </p:nvPr>
        </p:nvSpPr>
        <p:spPr/>
        <p:txBody>
          <a:bodyPr/>
          <a:lstStyle/>
          <a:p>
            <a:r>
              <a:rPr lang="en-US" smtClean="0"/>
              <a:t>15-</a:t>
            </a:r>
            <a:fld id="{BA1B1854-2A96-441B-8E94-8B895DE28521}" type="slidenum">
              <a:rPr lang="en-US" smtClean="0"/>
              <a:pPr/>
              <a:t>4</a:t>
            </a:fld>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85800" y="627797"/>
            <a:ext cx="7726363" cy="1143000"/>
          </a:xfrm>
        </p:spPr>
        <p:txBody>
          <a:bodyPr>
            <a:normAutofit fontScale="90000"/>
          </a:bodyPr>
          <a:lstStyle/>
          <a:p>
            <a:pPr fontAlgn="auto">
              <a:spcAft>
                <a:spcPts val="0"/>
              </a:spcAft>
              <a:defRPr/>
            </a:pPr>
            <a:r>
              <a:rPr lang="en-US" sz="4000" dirty="0" smtClean="0">
                <a:ea typeface="ＭＳ Ｐゴシック" charset="-128"/>
              </a:rPr>
              <a:t>The Digital Revolution:</a:t>
            </a:r>
            <a:br>
              <a:rPr lang="en-US" sz="4000" dirty="0" smtClean="0">
                <a:ea typeface="ＭＳ Ｐゴシック" charset="-128"/>
              </a:rPr>
            </a:br>
            <a:r>
              <a:rPr lang="en-US" sz="4000" dirty="0" smtClean="0">
                <a:ea typeface="ＭＳ Ｐゴシック" charset="-128"/>
              </a:rPr>
              <a:t>Additional Milestones</a:t>
            </a:r>
          </a:p>
        </p:txBody>
      </p:sp>
      <p:sp>
        <p:nvSpPr>
          <p:cNvPr id="22531" name="Rectangle 3"/>
          <p:cNvSpPr>
            <a:spLocks noGrp="1" noChangeArrowheads="1"/>
          </p:cNvSpPr>
          <p:nvPr>
            <p:ph idx="1"/>
          </p:nvPr>
        </p:nvSpPr>
        <p:spPr>
          <a:xfrm>
            <a:off x="685800" y="1981200"/>
            <a:ext cx="8229600" cy="4114800"/>
          </a:xfrm>
        </p:spPr>
        <p:txBody>
          <a:bodyPr rtlCol="0">
            <a:normAutofit fontScale="92500" lnSpcReduction="20000"/>
          </a:bodyPr>
          <a:lstStyle/>
          <a:p>
            <a:pPr fontAlgn="auto">
              <a:spcAft>
                <a:spcPts val="0"/>
              </a:spcAft>
              <a:buFont typeface="Arial"/>
              <a:buChar char="•"/>
              <a:defRPr/>
            </a:pPr>
            <a:r>
              <a:rPr lang="en-US" sz="2400" dirty="0" smtClean="0">
                <a:ea typeface="ＭＳ Ｐゴシック" charset="-128"/>
              </a:rPr>
              <a:t>1969: The Internet can trace its origins (Defense Advanced Research Projects Agency)</a:t>
            </a:r>
          </a:p>
          <a:p>
            <a:pPr fontAlgn="auto">
              <a:spcAft>
                <a:spcPts val="0"/>
              </a:spcAft>
              <a:buFont typeface="Arial"/>
              <a:buChar char="•"/>
              <a:defRPr/>
            </a:pPr>
            <a:r>
              <a:rPr lang="en-US" sz="2400" dirty="0" smtClean="0">
                <a:ea typeface="ＭＳ Ｐゴシック" charset="-128"/>
              </a:rPr>
              <a:t>1972: E-mail was sent for the first time</a:t>
            </a:r>
          </a:p>
          <a:p>
            <a:pPr fontAlgn="auto">
              <a:spcAft>
                <a:spcPts val="0"/>
              </a:spcAft>
              <a:buFont typeface="Arial"/>
              <a:buChar char="•"/>
              <a:defRPr/>
            </a:pPr>
            <a:r>
              <a:rPr lang="en-US" sz="2400" dirty="0" smtClean="0">
                <a:ea typeface="ＭＳ Ｐゴシック" charset="-128"/>
              </a:rPr>
              <a:t>1973: The creation of a cross-network protocol; the true birth of a network of networks or the Internet</a:t>
            </a:r>
          </a:p>
          <a:p>
            <a:pPr fontAlgn="auto">
              <a:spcAft>
                <a:spcPts val="0"/>
              </a:spcAft>
              <a:buFont typeface="Arial"/>
              <a:buChar char="•"/>
              <a:defRPr/>
            </a:pPr>
            <a:r>
              <a:rPr lang="en-US" sz="2400" dirty="0" smtClean="0">
                <a:ea typeface="ＭＳ Ｐゴシック" charset="-128"/>
              </a:rPr>
              <a:t>1993: Tim Berners-Lee invented URL, HTML, and HTTP;</a:t>
            </a:r>
          </a:p>
          <a:p>
            <a:pPr fontAlgn="auto">
              <a:spcAft>
                <a:spcPts val="0"/>
              </a:spcAft>
              <a:buFont typeface="Arial"/>
              <a:buNone/>
              <a:defRPr/>
            </a:pPr>
            <a:r>
              <a:rPr lang="en-US" sz="2400" dirty="0" smtClean="0">
                <a:ea typeface="ＭＳ Ｐゴシック" charset="-128"/>
              </a:rPr>
              <a:t>       </a:t>
            </a:r>
            <a:r>
              <a:rPr lang="en-US" sz="2400" b="1" dirty="0" smtClean="0">
                <a:ea typeface="ＭＳ Ｐゴシック" charset="-128"/>
              </a:rPr>
              <a:t>The Father of the World Wide Web</a:t>
            </a:r>
          </a:p>
          <a:p>
            <a:pPr fontAlgn="auto">
              <a:spcAft>
                <a:spcPts val="0"/>
              </a:spcAft>
              <a:buFont typeface="Arial"/>
              <a:buChar char="•"/>
              <a:defRPr/>
            </a:pPr>
            <a:r>
              <a:rPr lang="en-US" sz="2400" dirty="0" smtClean="0">
                <a:ea typeface="ＭＳ Ｐゴシック" charset="-128"/>
              </a:rPr>
              <a:t>Mid-1990s:  First commercial browser, </a:t>
            </a:r>
            <a:r>
              <a:rPr lang="en-US" sz="2400" b="1" dirty="0" smtClean="0">
                <a:ea typeface="ＭＳ Ｐゴシック" charset="-128"/>
              </a:rPr>
              <a:t>Netscape</a:t>
            </a:r>
            <a:r>
              <a:rPr lang="en-US" sz="2400" dirty="0" smtClean="0">
                <a:ea typeface="ＭＳ Ｐゴシック" charset="-128"/>
              </a:rPr>
              <a:t>, was created</a:t>
            </a:r>
          </a:p>
          <a:p>
            <a:pPr fontAlgn="auto">
              <a:spcAft>
                <a:spcPts val="0"/>
              </a:spcAft>
              <a:buFont typeface="Arial"/>
              <a:buChar char="•"/>
              <a:defRPr/>
            </a:pPr>
            <a:r>
              <a:rPr lang="en-US" sz="2400" dirty="0" smtClean="0">
                <a:ea typeface="ＭＳ Ｐゴシック" charset="-128"/>
              </a:rPr>
              <a:t>Web users: 1993 - 600,000, 1998- 40 million; today 3 billion</a:t>
            </a:r>
          </a:p>
          <a:p>
            <a:pPr fontAlgn="auto">
              <a:spcAft>
                <a:spcPts val="0"/>
              </a:spcAft>
              <a:buFont typeface="Arial"/>
              <a:buChar char="•"/>
              <a:defRPr/>
            </a:pPr>
            <a:r>
              <a:rPr lang="en-US" sz="2400" dirty="0" smtClean="0">
                <a:ea typeface="ＭＳ Ｐゴシック" charset="-128"/>
              </a:rPr>
              <a:t>Search engines Google and Yahoo! Bing have improved security features</a:t>
            </a:r>
          </a:p>
          <a:p>
            <a:pPr fontAlgn="auto">
              <a:spcAft>
                <a:spcPts val="0"/>
              </a:spcAft>
              <a:buFont typeface="Arial"/>
              <a:buChar char="•"/>
              <a:defRPr/>
            </a:pPr>
            <a:r>
              <a:rPr lang="en-US" sz="2400" dirty="0" smtClean="0">
                <a:ea typeface="ＭＳ Ｐゴシック" charset="-128"/>
              </a:rPr>
              <a:t>Google: You Tube, Google Glass, Android Op Sys</a:t>
            </a:r>
          </a:p>
          <a:p>
            <a:pPr fontAlgn="auto">
              <a:spcAft>
                <a:spcPts val="0"/>
              </a:spcAft>
              <a:buFont typeface="Arial"/>
              <a:buChar char="•"/>
              <a:defRPr/>
            </a:pPr>
            <a:endParaRPr lang="en-US" sz="2400" dirty="0" smtClean="0">
              <a:ea typeface="ＭＳ Ｐゴシック" charset="-128"/>
            </a:endParaRPr>
          </a:p>
        </p:txBody>
      </p:sp>
      <p:sp>
        <p:nvSpPr>
          <p:cNvPr id="3" name="Footer Placeholder 2"/>
          <p:cNvSpPr>
            <a:spLocks noGrp="1"/>
          </p:cNvSpPr>
          <p:nvPr>
            <p:ph type="ftr" sz="quarter" idx="11"/>
          </p:nvPr>
        </p:nvSpPr>
        <p:spPr/>
        <p:txBody>
          <a:bodyPr/>
          <a:lstStyle/>
          <a:p>
            <a:r>
              <a:rPr lang="en-US" dirty="0" smtClean="0"/>
              <a:t>Copyright © 2017 Pearson Education, Ltd. </a:t>
            </a:r>
            <a:endParaRPr lang="en-US" dirty="0"/>
          </a:p>
        </p:txBody>
      </p:sp>
      <p:sp>
        <p:nvSpPr>
          <p:cNvPr id="5" name="Slide Number Placeholder 4"/>
          <p:cNvSpPr>
            <a:spLocks noGrp="1"/>
          </p:cNvSpPr>
          <p:nvPr>
            <p:ph type="sldNum" sz="quarter" idx="12"/>
          </p:nvPr>
        </p:nvSpPr>
        <p:spPr/>
        <p:txBody>
          <a:bodyPr/>
          <a:lstStyle/>
          <a:p>
            <a:r>
              <a:rPr lang="en-US" smtClean="0"/>
              <a:t>15-</a:t>
            </a:r>
            <a:fld id="{BA1B1854-2A96-441B-8E94-8B895DE28521}" type="slidenum">
              <a:rPr lang="en-US" smtClean="0"/>
              <a:pPr/>
              <a:t>5</a:t>
            </a:fld>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38502"/>
            <a:ext cx="8229600" cy="1143000"/>
          </a:xfrm>
        </p:spPr>
        <p:txBody>
          <a:bodyPr>
            <a:normAutofit fontScale="90000"/>
          </a:bodyPr>
          <a:lstStyle/>
          <a:p>
            <a:r>
              <a:rPr lang="en-US" dirty="0" smtClean="0"/>
              <a:t>The Internet Revolution  according to Steve Case, AOL Cofounder</a:t>
            </a:r>
            <a:endParaRPr lang="en-US" dirty="0"/>
          </a:p>
        </p:txBody>
      </p:sp>
      <p:sp>
        <p:nvSpPr>
          <p:cNvPr id="3" name="Content Placeholder 2"/>
          <p:cNvSpPr>
            <a:spLocks noGrp="1"/>
          </p:cNvSpPr>
          <p:nvPr>
            <p:ph idx="1"/>
          </p:nvPr>
        </p:nvSpPr>
        <p:spPr>
          <a:xfrm>
            <a:off x="457200" y="1988507"/>
            <a:ext cx="8229600" cy="4525963"/>
          </a:xfrm>
        </p:spPr>
        <p:txBody>
          <a:bodyPr>
            <a:normAutofit fontScale="92500" lnSpcReduction="10000"/>
          </a:bodyPr>
          <a:lstStyle/>
          <a:p>
            <a:r>
              <a:rPr lang="en-US" dirty="0" smtClean="0"/>
              <a:t>First Wave: mid 1980s companies like Cisco &amp; Xilinx created core technologies(routers) that were the “on ramps” to the Internet</a:t>
            </a:r>
          </a:p>
          <a:p>
            <a:r>
              <a:rPr lang="en-US" dirty="0" smtClean="0"/>
              <a:t>Second Wave: 2000-2014; focus shifted to building on top of the Internet: search engines, encryption &amp; security, social media</a:t>
            </a:r>
          </a:p>
          <a:p>
            <a:r>
              <a:rPr lang="en-US" dirty="0" smtClean="0"/>
              <a:t>Third wave: A future when the Internet is seamlessly integrated into everyday life; already occurring with Lyft &amp; Uber.  An era of reinvention &amp; disruption in key economic sectors </a:t>
            </a:r>
            <a:endParaRPr lang="en-US" dirty="0"/>
          </a:p>
        </p:txBody>
      </p:sp>
      <p:sp>
        <p:nvSpPr>
          <p:cNvPr id="6" name="Footer Placeholder 5"/>
          <p:cNvSpPr>
            <a:spLocks noGrp="1"/>
          </p:cNvSpPr>
          <p:nvPr>
            <p:ph type="ftr" sz="quarter" idx="11"/>
          </p:nvPr>
        </p:nvSpPr>
        <p:spPr/>
        <p:txBody>
          <a:bodyPr/>
          <a:lstStyle/>
          <a:p>
            <a:r>
              <a:rPr lang="en-US" dirty="0" smtClean="0"/>
              <a:t>Copyright © 2017 Pearson Education, Ltd. </a:t>
            </a:r>
            <a:endParaRPr lang="en-US" dirty="0"/>
          </a:p>
        </p:txBody>
      </p:sp>
      <p:sp>
        <p:nvSpPr>
          <p:cNvPr id="7" name="Slide Number Placeholder 6"/>
          <p:cNvSpPr>
            <a:spLocks noGrp="1"/>
          </p:cNvSpPr>
          <p:nvPr>
            <p:ph type="sldNum" sz="quarter" idx="12"/>
          </p:nvPr>
        </p:nvSpPr>
        <p:spPr/>
        <p:txBody>
          <a:bodyPr/>
          <a:lstStyle/>
          <a:p>
            <a:r>
              <a:rPr lang="en-US" smtClean="0"/>
              <a:t>15-</a:t>
            </a:r>
            <a:fld id="{BA1B1854-2A96-441B-8E94-8B895DE28521}" type="slidenum">
              <a:rPr lang="en-US" smtClean="0"/>
              <a:pPr/>
              <a:t>6</a:t>
            </a:fld>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Case’s Third Wave Trends</a:t>
            </a:r>
            <a:endParaRPr lang="en-US" dirty="0"/>
          </a:p>
        </p:txBody>
      </p:sp>
      <p:sp>
        <p:nvSpPr>
          <p:cNvPr id="3" name="Content Placeholder 2"/>
          <p:cNvSpPr>
            <a:spLocks noGrp="1"/>
          </p:cNvSpPr>
          <p:nvPr>
            <p:ph idx="1"/>
          </p:nvPr>
        </p:nvSpPr>
        <p:spPr/>
        <p:txBody>
          <a:bodyPr/>
          <a:lstStyle/>
          <a:p>
            <a:r>
              <a:rPr lang="en-US" b="1" dirty="0" smtClean="0"/>
              <a:t>Capital for all</a:t>
            </a:r>
            <a:r>
              <a:rPr lang="en-US" dirty="0" smtClean="0"/>
              <a:t>: global crowdfunding</a:t>
            </a:r>
          </a:p>
          <a:p>
            <a:r>
              <a:rPr lang="en-US" b="1" dirty="0" smtClean="0"/>
              <a:t>Reemergence of partnerships </a:t>
            </a:r>
            <a:r>
              <a:rPr lang="en-US" dirty="0" smtClean="0"/>
              <a:t>where </a:t>
            </a:r>
            <a:r>
              <a:rPr lang="en-US" i="1" dirty="0" smtClean="0"/>
              <a:t>who</a:t>
            </a:r>
            <a:r>
              <a:rPr lang="en-US" dirty="0" smtClean="0"/>
              <a:t> a company partners with is as important as </a:t>
            </a:r>
            <a:r>
              <a:rPr lang="en-US" i="1" dirty="0" smtClean="0"/>
              <a:t>what</a:t>
            </a:r>
            <a:r>
              <a:rPr lang="en-US" dirty="0" smtClean="0"/>
              <a:t> it does</a:t>
            </a:r>
          </a:p>
          <a:p>
            <a:r>
              <a:rPr lang="en-US" b="1" dirty="0" smtClean="0"/>
              <a:t>Social enterprise </a:t>
            </a:r>
            <a:r>
              <a:rPr lang="en-US" dirty="0" smtClean="0"/>
              <a:t>that links profit &amp; purpose</a:t>
            </a:r>
          </a:p>
          <a:p>
            <a:r>
              <a:rPr lang="en-US" b="1" dirty="0" smtClean="0"/>
              <a:t>Rise of the rest</a:t>
            </a:r>
            <a:r>
              <a:rPr lang="en-US" dirty="0" smtClean="0"/>
              <a:t>: globalization of entrepreneurship becomes regional, not in small areas like Silicon Valley</a:t>
            </a:r>
            <a:endParaRPr lang="en-US" dirty="0"/>
          </a:p>
        </p:txBody>
      </p:sp>
      <p:sp>
        <p:nvSpPr>
          <p:cNvPr id="6" name="Footer Placeholder 5"/>
          <p:cNvSpPr>
            <a:spLocks noGrp="1"/>
          </p:cNvSpPr>
          <p:nvPr>
            <p:ph type="ftr" sz="quarter" idx="11"/>
          </p:nvPr>
        </p:nvSpPr>
        <p:spPr/>
        <p:txBody>
          <a:bodyPr/>
          <a:lstStyle/>
          <a:p>
            <a:r>
              <a:rPr lang="en-US" dirty="0" smtClean="0"/>
              <a:t>Copyright © 2017 Pearson Education, Ltd. </a:t>
            </a:r>
            <a:endParaRPr lang="en-US" dirty="0"/>
          </a:p>
        </p:txBody>
      </p:sp>
      <p:sp>
        <p:nvSpPr>
          <p:cNvPr id="7" name="Slide Number Placeholder 6"/>
          <p:cNvSpPr>
            <a:spLocks noGrp="1"/>
          </p:cNvSpPr>
          <p:nvPr>
            <p:ph type="sldNum" sz="quarter" idx="12"/>
          </p:nvPr>
        </p:nvSpPr>
        <p:spPr/>
        <p:txBody>
          <a:bodyPr/>
          <a:lstStyle/>
          <a:p>
            <a:r>
              <a:rPr lang="en-US" smtClean="0"/>
              <a:t>15-</a:t>
            </a:r>
            <a:fld id="{BA1B1854-2A96-441B-8E94-8B895DE28521}" type="slidenum">
              <a:rPr lang="en-US" smtClean="0"/>
              <a:pPr/>
              <a:t>7</a:t>
            </a:fld>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bwMode="auto">
          <a:ln>
            <a:miter lim="800000"/>
            <a:headEnd/>
            <a:tailEnd/>
          </a:ln>
        </p:spPr>
        <p:txBody>
          <a:bodyPr wrap="square" numCol="1" anchorCtr="0" compatLnSpc="1">
            <a:prstTxWarp prst="textNoShape">
              <a:avLst/>
            </a:prstTxWarp>
          </a:bodyPr>
          <a:lstStyle/>
          <a:p>
            <a:r>
              <a:rPr lang="en-US" dirty="0" smtClean="0"/>
              <a:t>Industry Convergence</a:t>
            </a:r>
          </a:p>
        </p:txBody>
      </p:sp>
      <p:sp>
        <p:nvSpPr>
          <p:cNvPr id="27650" name="Content Placeholder 2"/>
          <p:cNvSpPr>
            <a:spLocks noGrp="1"/>
          </p:cNvSpPr>
          <p:nvPr>
            <p:ph idx="1"/>
          </p:nvPr>
        </p:nvSpPr>
        <p:spPr/>
        <p:txBody>
          <a:bodyPr>
            <a:normAutofit/>
          </a:bodyPr>
          <a:lstStyle/>
          <a:p>
            <a:pPr>
              <a:buFont typeface="Arial" charset="0"/>
              <a:buNone/>
            </a:pPr>
            <a:r>
              <a:rPr lang="en-US" sz="2800" dirty="0" smtClean="0">
                <a:cs typeface="Times New Roman" pitchFamily="18" charset="0"/>
              </a:rPr>
              <a:t>	“The 2000s were the broadband decade, the disintermediation decade, the file-sharing decade, the digital recording (and image) decade, the iPod decade, the long-tail decade, the blog decade, the user-generated decade, the on-demand decade, the all-access decade. Inaugurating the new millennium, the Internet swallowed culture whole and delivered it back—cheaper, faster, and smaller—to everyone who can get online.”</a:t>
            </a:r>
          </a:p>
          <a:p>
            <a:pPr algn="r">
              <a:buFont typeface="Arial" charset="0"/>
              <a:buNone/>
            </a:pPr>
            <a:r>
              <a:rPr lang="en-US" sz="2800" dirty="0" smtClean="0">
                <a:cs typeface="Times New Roman" pitchFamily="18" charset="0"/>
              </a:rPr>
              <a:t>Jon Pareles, New York Times columnist</a:t>
            </a:r>
          </a:p>
        </p:txBody>
      </p:sp>
      <p:sp>
        <p:nvSpPr>
          <p:cNvPr id="4" name="Footer Placeholder 3"/>
          <p:cNvSpPr>
            <a:spLocks noGrp="1"/>
          </p:cNvSpPr>
          <p:nvPr>
            <p:ph type="ftr" sz="quarter" idx="11"/>
          </p:nvPr>
        </p:nvSpPr>
        <p:spPr/>
        <p:txBody>
          <a:bodyPr/>
          <a:lstStyle/>
          <a:p>
            <a:r>
              <a:rPr lang="en-US" dirty="0" smtClean="0"/>
              <a:t>Copyright © 2017 Pearson Education, Ltd. </a:t>
            </a:r>
            <a:endParaRPr lang="en-US" dirty="0"/>
          </a:p>
        </p:txBody>
      </p:sp>
      <p:sp>
        <p:nvSpPr>
          <p:cNvPr id="5" name="Slide Number Placeholder 4"/>
          <p:cNvSpPr>
            <a:spLocks noGrp="1"/>
          </p:cNvSpPr>
          <p:nvPr>
            <p:ph type="sldNum" sz="quarter" idx="12"/>
          </p:nvPr>
        </p:nvSpPr>
        <p:spPr/>
        <p:txBody>
          <a:bodyPr/>
          <a:lstStyle/>
          <a:p>
            <a:r>
              <a:rPr lang="en-US" smtClean="0"/>
              <a:t>15-</a:t>
            </a:r>
            <a:fld id="{BA1B1854-2A96-441B-8E94-8B895DE28521}" type="slidenum">
              <a:rPr lang="en-US" smtClean="0"/>
              <a:pPr/>
              <a:t>8</a:t>
            </a:fld>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bwMode="auto">
          <a:xfrm>
            <a:off x="228600" y="537882"/>
            <a:ext cx="8685213" cy="1143000"/>
          </a:xfrm>
          <a:ln>
            <a:solidFill>
              <a:schemeClr val="tx1"/>
            </a:solidFill>
            <a:miter lim="800000"/>
            <a:headEnd/>
            <a:tailEnd/>
          </a:ln>
        </p:spPr>
        <p:txBody>
          <a:bodyPr wrap="square" numCol="1" anchorCtr="0" compatLnSpc="1">
            <a:prstTxWarp prst="textNoShape">
              <a:avLst/>
            </a:prstTxWarp>
          </a:bodyPr>
          <a:lstStyle/>
          <a:p>
            <a:r>
              <a:rPr lang="en-US" dirty="0" smtClean="0">
                <a:ea typeface="ＭＳ Ｐゴシック" pitchFamily="34" charset="-128"/>
              </a:rPr>
              <a:t>Industry Convergence</a:t>
            </a:r>
          </a:p>
        </p:txBody>
      </p:sp>
      <p:sp>
        <p:nvSpPr>
          <p:cNvPr id="29699" name="Text Box 5"/>
          <p:cNvSpPr txBox="1">
            <a:spLocks noChangeArrowheads="1"/>
          </p:cNvSpPr>
          <p:nvPr/>
        </p:nvSpPr>
        <p:spPr bwMode="auto">
          <a:xfrm>
            <a:off x="5486400" y="2286000"/>
            <a:ext cx="2743200" cy="779463"/>
          </a:xfrm>
          <a:prstGeom prst="rect">
            <a:avLst/>
          </a:prstGeom>
          <a:noFill/>
          <a:ln w="9525">
            <a:noFill/>
            <a:miter lim="800000"/>
            <a:headEnd/>
            <a:tailEnd/>
          </a:ln>
        </p:spPr>
        <p:txBody>
          <a:bodyPr>
            <a:spAutoFit/>
          </a:bodyPr>
          <a:lstStyle/>
          <a:p>
            <a:pPr eaLnBrk="0" hangingPunct="0">
              <a:spcBef>
                <a:spcPct val="50000"/>
              </a:spcBef>
            </a:pPr>
            <a:endParaRPr lang="en-US" dirty="0">
              <a:latin typeface="Tahoma" pitchFamily="34" charset="0"/>
            </a:endParaRPr>
          </a:p>
          <a:p>
            <a:pPr eaLnBrk="0" hangingPunct="0">
              <a:spcBef>
                <a:spcPct val="50000"/>
              </a:spcBef>
            </a:pPr>
            <a:endParaRPr lang="en-US" dirty="0">
              <a:latin typeface="Tahoma" pitchFamily="34" charset="0"/>
            </a:endParaRPr>
          </a:p>
        </p:txBody>
      </p:sp>
      <p:sp>
        <p:nvSpPr>
          <p:cNvPr id="29700" name="Text Box 6"/>
          <p:cNvSpPr txBox="1">
            <a:spLocks noChangeArrowheads="1"/>
          </p:cNvSpPr>
          <p:nvPr/>
        </p:nvSpPr>
        <p:spPr bwMode="auto">
          <a:xfrm>
            <a:off x="5226050" y="2057400"/>
            <a:ext cx="3687763" cy="1200150"/>
          </a:xfrm>
          <a:prstGeom prst="rect">
            <a:avLst/>
          </a:prstGeom>
          <a:noFill/>
          <a:ln w="3175">
            <a:solidFill>
              <a:schemeClr val="tx1"/>
            </a:solidFill>
            <a:miter lim="800000"/>
            <a:headEnd/>
            <a:tailEnd/>
          </a:ln>
        </p:spPr>
        <p:txBody>
          <a:bodyPr>
            <a:spAutoFit/>
          </a:bodyPr>
          <a:lstStyle/>
          <a:p>
            <a:pPr algn="ctr" eaLnBrk="0" hangingPunct="0">
              <a:spcBef>
                <a:spcPct val="20000"/>
              </a:spcBef>
            </a:pPr>
            <a:r>
              <a:rPr lang="en-US" b="1" dirty="0">
                <a:latin typeface="Tahoma" pitchFamily="34" charset="0"/>
              </a:rPr>
              <a:t>Convergence:  The coming together of previously separate industries and product categories.</a:t>
            </a:r>
          </a:p>
        </p:txBody>
      </p:sp>
      <p:pic>
        <p:nvPicPr>
          <p:cNvPr id="1027" name="Picture 3"/>
          <p:cNvPicPr>
            <a:picLocks noChangeAspect="1" noChangeArrowheads="1"/>
          </p:cNvPicPr>
          <p:nvPr/>
        </p:nvPicPr>
        <p:blipFill>
          <a:blip r:embed="rId3"/>
          <a:srcRect/>
          <a:stretch>
            <a:fillRect/>
          </a:stretch>
        </p:blipFill>
        <p:spPr bwMode="auto">
          <a:xfrm>
            <a:off x="228600" y="1844457"/>
            <a:ext cx="4182035" cy="3004035"/>
          </a:xfrm>
          <a:prstGeom prst="rect">
            <a:avLst/>
          </a:prstGeom>
          <a:noFill/>
          <a:ln w="9525">
            <a:noFill/>
            <a:miter lim="800000"/>
            <a:headEnd/>
            <a:tailEnd/>
          </a:ln>
        </p:spPr>
      </p:pic>
      <p:sp>
        <p:nvSpPr>
          <p:cNvPr id="3" name="Footer Placeholder 2"/>
          <p:cNvSpPr>
            <a:spLocks noGrp="1"/>
          </p:cNvSpPr>
          <p:nvPr>
            <p:ph type="ftr" sz="quarter" idx="11"/>
          </p:nvPr>
        </p:nvSpPr>
        <p:spPr/>
        <p:txBody>
          <a:bodyPr/>
          <a:lstStyle/>
          <a:p>
            <a:r>
              <a:rPr lang="en-US" dirty="0" smtClean="0"/>
              <a:t>Copyright © 2017 Pearson Education, Ltd. </a:t>
            </a:r>
            <a:endParaRPr lang="en-US" dirty="0"/>
          </a:p>
        </p:txBody>
      </p:sp>
      <p:sp>
        <p:nvSpPr>
          <p:cNvPr id="4" name="Slide Number Placeholder 3"/>
          <p:cNvSpPr>
            <a:spLocks noGrp="1"/>
          </p:cNvSpPr>
          <p:nvPr>
            <p:ph type="sldNum" sz="quarter" idx="12"/>
          </p:nvPr>
        </p:nvSpPr>
        <p:spPr/>
        <p:txBody>
          <a:bodyPr/>
          <a:lstStyle/>
          <a:p>
            <a:r>
              <a:rPr lang="en-US" dirty="0" smtClean="0"/>
              <a:t>15-</a:t>
            </a:r>
            <a:fld id="{BA1B1854-2A96-441B-8E94-8B895DE28521}" type="slidenum">
              <a:rPr lang="en-US" smtClean="0"/>
              <a:pPr/>
              <a:t>9</a:t>
            </a:fld>
            <a:endParaRPr lang="en-US" dirty="0"/>
          </a:p>
        </p:txBody>
      </p:sp>
      <p:pic>
        <p:nvPicPr>
          <p:cNvPr id="1028" name="Picture 4"/>
          <p:cNvPicPr>
            <a:picLocks noChangeAspect="1" noChangeArrowheads="1"/>
          </p:cNvPicPr>
          <p:nvPr/>
        </p:nvPicPr>
        <p:blipFill>
          <a:blip r:embed="rId4"/>
          <a:srcRect/>
          <a:stretch>
            <a:fillRect/>
          </a:stretch>
        </p:blipFill>
        <p:spPr bwMode="auto">
          <a:xfrm>
            <a:off x="4187311" y="3945367"/>
            <a:ext cx="4731778" cy="241098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K&amp; G 9e Titl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mp;G 9e workaroun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1_K&amp; G 9e Titl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K&amp;G 9e workaroun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8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6363</TotalTime>
  <Words>4497</Words>
  <Application>Microsoft Office PowerPoint</Application>
  <PresentationFormat>On-screen Show (4:3)</PresentationFormat>
  <Paragraphs>296</Paragraphs>
  <Slides>31</Slides>
  <Notes>25</Notes>
  <HiddenSlides>0</HiddenSlides>
  <MMClips>0</MMClips>
  <ScaleCrop>false</ScaleCrop>
  <HeadingPairs>
    <vt:vector size="4" baseType="variant">
      <vt:variant>
        <vt:lpstr>Theme</vt:lpstr>
      </vt:variant>
      <vt:variant>
        <vt:i4>6</vt:i4>
      </vt:variant>
      <vt:variant>
        <vt:lpstr>Slide Titles</vt:lpstr>
      </vt:variant>
      <vt:variant>
        <vt:i4>31</vt:i4>
      </vt:variant>
    </vt:vector>
  </HeadingPairs>
  <TitlesOfParts>
    <vt:vector size="37" baseType="lpstr">
      <vt:lpstr>K&amp; G 9e Title Theme</vt:lpstr>
      <vt:lpstr>K&amp;G 9e workaround</vt:lpstr>
      <vt:lpstr>2_Custom Design</vt:lpstr>
      <vt:lpstr>1_K&amp; G 9e Title Theme</vt:lpstr>
      <vt:lpstr>1_K&amp;G 9e workaround</vt:lpstr>
      <vt:lpstr>8_Custom Design</vt:lpstr>
      <vt:lpstr>Slide 1</vt:lpstr>
      <vt:lpstr>Learning Objectives</vt:lpstr>
      <vt:lpstr>The Digital Revolution: A Brief History</vt:lpstr>
      <vt:lpstr>The Digital Revolution: A Brief History</vt:lpstr>
      <vt:lpstr>The Digital Revolution: Additional Milestones</vt:lpstr>
      <vt:lpstr>The Internet Revolution  according to Steve Case, AOL Cofounder</vt:lpstr>
      <vt:lpstr>Case’s Third Wave Trends</vt:lpstr>
      <vt:lpstr>Industry Convergence</vt:lpstr>
      <vt:lpstr>Industry Convergence</vt:lpstr>
      <vt:lpstr>Value Networks and Disruptive Technologies</vt:lpstr>
      <vt:lpstr>Innovator’s Dilemma</vt:lpstr>
      <vt:lpstr>Value Network</vt:lpstr>
      <vt:lpstr>Sustaining Technologies</vt:lpstr>
      <vt:lpstr>Disruptive Technologies</vt:lpstr>
      <vt:lpstr>Five Principles of Disruptive Innovations</vt:lpstr>
      <vt:lpstr>Global E-Commerce</vt:lpstr>
      <vt:lpstr>Global E-Commerce</vt:lpstr>
      <vt:lpstr>Web Sites</vt:lpstr>
      <vt:lpstr>Internet as a Communications Tool</vt:lpstr>
      <vt:lpstr>Internet Retail Sales </vt:lpstr>
      <vt:lpstr>Luxury Retailers and the Internet</vt:lpstr>
      <vt:lpstr>The Long Tail</vt:lpstr>
      <vt:lpstr>Web Site Design</vt:lpstr>
      <vt:lpstr>Broadband</vt:lpstr>
      <vt:lpstr>New Products and Services</vt:lpstr>
      <vt:lpstr>Mobile Advertising and Mobile Commerce</vt:lpstr>
      <vt:lpstr>Mobile Commerce</vt:lpstr>
      <vt:lpstr>Mobile Music, Gaming &amp; Payments</vt:lpstr>
      <vt:lpstr>Streaming Video</vt:lpstr>
      <vt:lpstr>Internet Phone Service</vt:lpstr>
      <vt:lpstr>Digital Books &amp;  Electronic Reading Devices and Wearables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Jill Solomon</dc:creator>
  <cp:lastModifiedBy>Binod</cp:lastModifiedBy>
  <cp:revision>68</cp:revision>
  <dcterms:created xsi:type="dcterms:W3CDTF">2012-01-25T15:29:12Z</dcterms:created>
  <dcterms:modified xsi:type="dcterms:W3CDTF">2016-04-06T13:00:45Z</dcterms:modified>
</cp:coreProperties>
</file>