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8" r:id="rId1"/>
    <p:sldMasterId id="2147483802" r:id="rId2"/>
    <p:sldMasterId id="2147483806" r:id="rId3"/>
    <p:sldMasterId id="2147483820" r:id="rId4"/>
  </p:sldMasterIdLst>
  <p:notesMasterIdLst>
    <p:notesMasterId r:id="rId29"/>
  </p:notesMasterIdLst>
  <p:handoutMasterIdLst>
    <p:handoutMasterId r:id="rId30"/>
  </p:handoutMasterIdLst>
  <p:sldIdLst>
    <p:sldId id="256"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22" r:id="rId23"/>
    <p:sldId id="316" r:id="rId24"/>
    <p:sldId id="317" r:id="rId25"/>
    <p:sldId id="321" r:id="rId26"/>
    <p:sldId id="318" r:id="rId27"/>
    <p:sldId id="319"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328"/>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960" autoAdjust="0"/>
  </p:normalViewPr>
  <p:slideViewPr>
    <p:cSldViewPr snapToGrid="0" snapToObjects="1">
      <p:cViewPr varScale="1">
        <p:scale>
          <a:sx n="60" d="100"/>
          <a:sy n="60" d="100"/>
        </p:scale>
        <p:origin x="-1656" y="-84"/>
      </p:cViewPr>
      <p:guideLst>
        <p:guide orient="horz" pos="2160"/>
        <p:guide pos="2880"/>
      </p:guideLst>
    </p:cSldViewPr>
  </p:slideViewPr>
  <p:outlineViewPr>
    <p:cViewPr>
      <p:scale>
        <a:sx n="33" d="100"/>
        <a:sy n="33" d="100"/>
      </p:scale>
      <p:origin x="48" y="11106"/>
    </p:cViewPr>
    <p:sldLst>
      <p:sld r:id="rId1" collapse="1"/>
    </p:sldLst>
  </p:outlineViewPr>
  <p:notesTextViewPr>
    <p:cViewPr>
      <p:scale>
        <a:sx n="100" d="100"/>
        <a:sy n="100" d="100"/>
      </p:scale>
      <p:origin x="0" y="0"/>
    </p:cViewPr>
  </p:notesTextViewPr>
  <p:notesViewPr>
    <p:cSldViewPr snapToGrid="0" snapToObjects="1">
      <p:cViewPr varScale="1">
        <p:scale>
          <a:sx n="78" d="100"/>
          <a:sy n="78" d="100"/>
        </p:scale>
        <p:origin x="-210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34E1311-93FD-42BA-81F9-E33C56288A6E}" type="datetimeFigureOut">
              <a:rPr lang="en-US"/>
              <a:pPr>
                <a:defRPr/>
              </a:pPr>
              <a:t>4/6/2016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E2C50E3-DC9F-4C15-9A2E-215D474C6656}" type="slidenum">
              <a:rPr lang="en-US"/>
              <a:pPr>
                <a:defRPr/>
              </a:pPr>
              <a:t>‹#›</a:t>
            </a:fld>
            <a:endParaRPr lang="en-US" dirty="0"/>
          </a:p>
        </p:txBody>
      </p:sp>
    </p:spTree>
    <p:extLst>
      <p:ext uri="{BB962C8B-B14F-4D97-AF65-F5344CB8AC3E}">
        <p14:creationId xmlns="" xmlns:p14="http://schemas.microsoft.com/office/powerpoint/2010/main" val="6325685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3FFF3D4-369F-405B-9851-37656C64EE9F}" type="datetimeFigureOut">
              <a:rPr lang="en-US"/>
              <a:pPr>
                <a:defRPr/>
              </a:pPr>
              <a:t>4/6/2016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B66F93B-4F12-4FBF-A596-3FE0ADB10F47}" type="slidenum">
              <a:rPr lang="en-US"/>
              <a:pPr>
                <a:defRPr/>
              </a:pPr>
              <a:t>‹#›</a:t>
            </a:fld>
            <a:endParaRPr lang="en-US" dirty="0"/>
          </a:p>
        </p:txBody>
      </p:sp>
    </p:spTree>
    <p:extLst>
      <p:ext uri="{BB962C8B-B14F-4D97-AF65-F5344CB8AC3E}">
        <p14:creationId xmlns="" xmlns:p14="http://schemas.microsoft.com/office/powerpoint/2010/main" val="2941074027"/>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 xmlns:p14="http://schemas.microsoft.com/office/powerpoint/2010/main" val="3204129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89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Because the constellation of pressures that shape organizations is never exactly the same, no two organizations pass through organizational stages in exactly the same way, nor do they arrive at precisely the same organizational pattern. Nevertheless, some general patterns hold. These will be discussed in the next few slides.</a:t>
            </a:r>
          </a:p>
          <a:p>
            <a:pPr>
              <a:spcBef>
                <a:spcPct val="0"/>
              </a:spcBef>
            </a:pPr>
            <a:endParaRPr lang="en-US" dirty="0" smtClean="0">
              <a:latin typeface="Times New Roman" pitchFamily="18" charset="0"/>
            </a:endParaRPr>
          </a:p>
        </p:txBody>
      </p:sp>
    </p:spTree>
    <p:extLst>
      <p:ext uri="{BB962C8B-B14F-4D97-AF65-F5344CB8AC3E}">
        <p14:creationId xmlns="" xmlns:p14="http://schemas.microsoft.com/office/powerpoint/2010/main" val="79619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3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lnSpcReduction="1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As a company’s international business grows, the complexity of coordinating and directing this activity extends beyond the scope of a single person. Pressure is created to assemble a staff that will take responsibility for coordination and direction of the growing international activities of the organization. Eventually, this pressure leads to the creation of the international division. The executive in charge of the international division typically has a direct reporting relationship to corporate staff and thus ranks at the same level as the executives in charge of finance, marketing, operations, and other functional areas. </a:t>
            </a:r>
            <a:r>
              <a:rPr lang="en-US" sz="1200" kern="1200" dirty="0" smtClean="0">
                <a:solidFill>
                  <a:schemeClr val="tx1"/>
                </a:solidFill>
                <a:latin typeface="+mn-lt"/>
                <a:ea typeface="+mn-ea"/>
                <a:cs typeface="+mn-cs"/>
              </a:rPr>
              <a:t>Best Buy, Hershey, Levi Strauss, Under </a:t>
            </a:r>
            <a:r>
              <a:rPr lang="en-US" sz="1200" kern="1200" dirty="0" err="1" smtClean="0">
                <a:solidFill>
                  <a:schemeClr val="tx1"/>
                </a:solidFill>
                <a:latin typeface="+mn-lt"/>
                <a:ea typeface="+mn-ea"/>
                <a:cs typeface="+mn-cs"/>
              </a:rPr>
              <a:t>Armour</a:t>
            </a:r>
            <a:r>
              <a:rPr lang="en-US" sz="1200" kern="1200" dirty="0" smtClean="0">
                <a:solidFill>
                  <a:schemeClr val="tx1"/>
                </a:solidFill>
                <a:latin typeface="+mn-lt"/>
                <a:ea typeface="+mn-ea"/>
                <a:cs typeface="+mn-cs"/>
              </a:rPr>
              <a:t>, Walmart, and Walt Disney are some examples of companies whose structures include international divisions.</a:t>
            </a:r>
          </a:p>
          <a:p>
            <a:pPr>
              <a:spcBef>
                <a:spcPct val="0"/>
              </a:spcBef>
            </a:pPr>
            <a:endParaRPr lang="en-US" dirty="0" smtClean="0"/>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Several factors contribute to the establishment of an international division. First, top management’s commitment to global operations has increased enough to justify an organizational unit headed by a senior manager. Second, the complexity of international operations requires a single organizational unit whose management has sufficient authority to make its own determinations on important issues such as which market-entry strategy to employ. Third, an international division is frequently formed when the firm has recognized the need for internal specialists to deal with the special demands of global operations. A fourth contributing factor is management’s recognition of the importance of strategically scanning the global horizon for opportunities and aligning them with company resources rather than simply responding on an ad hoc basis to opportunities as they arise.</a:t>
            </a:r>
          </a:p>
          <a:p>
            <a:pPr>
              <a:spcBef>
                <a:spcPct val="0"/>
              </a:spcBef>
            </a:pPr>
            <a:endParaRPr lang="en-US" dirty="0" smtClean="0">
              <a:latin typeface="Times New Roman" pitchFamily="18" charset="0"/>
            </a:endParaRPr>
          </a:p>
          <a:p>
            <a:pPr>
              <a:spcBef>
                <a:spcPct val="0"/>
              </a:spcBef>
            </a:pPr>
            <a:endParaRPr lang="en-US" dirty="0" smtClean="0">
              <a:latin typeface="Times New Roman" pitchFamily="18" charset="0"/>
            </a:endParaRPr>
          </a:p>
          <a:p>
            <a:pPr>
              <a:spcBef>
                <a:spcPct val="0"/>
              </a:spcBef>
            </a:pPr>
            <a:endParaRPr lang="en-US" dirty="0" smtClean="0">
              <a:latin typeface="Times New Roman" pitchFamily="18" charset="0"/>
            </a:endParaRPr>
          </a:p>
        </p:txBody>
      </p:sp>
    </p:spTree>
    <p:extLst>
      <p:ext uri="{BB962C8B-B14F-4D97-AF65-F5344CB8AC3E}">
        <p14:creationId xmlns="" xmlns:p14="http://schemas.microsoft.com/office/powerpoint/2010/main" val="2855006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Wal-Mart, Levi Strauss, Anheuser-Busch, Best Buy, Walt Disney Company, and Hershey are some examples of companies whose structures include international divisions. When Hershey announced the creation of its international division in 2005, J.P. Bilbrey, the division’s senior vice president, noted that Hershey will no longer utilize the extension strategy of exporting its chocolate products from the United States. Instead, the company will tailor products to local markets and also manufacture locally. As Bilbrey explained, “We’re changing our business model in Asia. The product was not locally relevant and it also got there at an unattractive cost.</a:t>
            </a:r>
          </a:p>
          <a:p>
            <a:pPr>
              <a:spcBef>
                <a:spcPct val="0"/>
              </a:spcBef>
            </a:pPr>
            <a:r>
              <a:rPr lang="en-US" dirty="0" smtClean="0"/>
              <a:t> </a:t>
            </a:r>
          </a:p>
          <a:p>
            <a:pPr>
              <a:spcBef>
                <a:spcPct val="0"/>
              </a:spcBef>
            </a:pPr>
            <a:r>
              <a:rPr lang="en-US" dirty="0" smtClean="0"/>
              <a:t>Four factors contribute to the establishment of an international division. First, top management’s commitment to global operations has increased enough to justify an organizational unit headed by a senior manager. Second, the complexity of international operations requires a single organizational unit whose management has sufficient authority to make its own determination on important issues such as which market entry strategy to employ. Third, an international division is frequently formed when the firm has recognized the need for internal specialists to deal with the special demands of global operations. A fourth contributing factor is management’s recognition of the importance of strategically scanning the global horizon for opportunities and aligning them with company resources rather than simply responding on an ad hoc basis to situations as they arise.</a:t>
            </a:r>
          </a:p>
        </p:txBody>
      </p:sp>
    </p:spTree>
    <p:extLst>
      <p:ext uri="{BB962C8B-B14F-4D97-AF65-F5344CB8AC3E}">
        <p14:creationId xmlns="" xmlns:p14="http://schemas.microsoft.com/office/powerpoint/2010/main" val="3758488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As a company becomes more global, management frequently faces the dilemma of whether to organize by geography or by product lines. The geographical structure involves the assignment of operational responsibility for geographic areas of the world to line managers. The corporate headquarters retains responsibility for worldwide planning and control, and each area of the world—including the “home” or base market—is organizationally equal. When an organization assigns regional or worldwide product responsibility to its product divisions, manufacturing standardization can result in significant economies.</a:t>
            </a:r>
          </a:p>
          <a:p>
            <a:pPr>
              <a:spcBef>
                <a:spcPct val="0"/>
              </a:spcBef>
            </a:pPr>
            <a:r>
              <a:rPr lang="en-US" dirty="0" smtClean="0"/>
              <a:t> </a:t>
            </a:r>
          </a:p>
          <a:p>
            <a:pPr>
              <a:spcBef>
                <a:spcPct val="0"/>
              </a:spcBef>
            </a:pPr>
            <a:r>
              <a:rPr lang="en-US" dirty="0" smtClean="0"/>
              <a:t>This structure is most common in companies with closely related product lines that are sold in similar end-use markets around the world. For example, the major international oil companies utilize the geographical structure, which is illustrated in Figure 16-3. McDonald’s organizational design integrates the international division and geographical structures. McDonald’s U.S. is organized into five geographical operating divisions and McDonald’s International has four. </a:t>
            </a:r>
          </a:p>
        </p:txBody>
      </p:sp>
    </p:spTree>
    <p:extLst>
      <p:ext uri="{BB962C8B-B14F-4D97-AF65-F5344CB8AC3E}">
        <p14:creationId xmlns="" xmlns:p14="http://schemas.microsoft.com/office/powerpoint/2010/main" val="751019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Professor John Hunt of the London Business School suggests four considerations regarding the matrix organizational design. First, the matrix is appropriate when the market is demanding and dynamic. Second, employees must accept higher levels of ambiguity and understand that policy manuals cannot cover every eventuality. Third, in country markets where the command-and-control model persists, it is best to overlay matrices on only small portions of the workforce. Finally, management must be able to clearly state what each axis of the matrix can and cannot do. However, this must be accomplished without creating a bureaucracy.</a:t>
            </a:r>
          </a:p>
          <a:p>
            <a:pPr>
              <a:spcBef>
                <a:spcPct val="0"/>
              </a:spcBef>
            </a:pPr>
            <a:endParaRPr lang="en-US" dirty="0" smtClean="0">
              <a:latin typeface="Times New Roman" pitchFamily="18" charset="0"/>
            </a:endParaRPr>
          </a:p>
        </p:txBody>
      </p:sp>
    </p:spTree>
    <p:extLst>
      <p:ext uri="{BB962C8B-B14F-4D97-AF65-F5344CB8AC3E}">
        <p14:creationId xmlns="" xmlns:p14="http://schemas.microsoft.com/office/powerpoint/2010/main" val="304614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fontAlgn="auto">
              <a:spcBef>
                <a:spcPts val="0"/>
              </a:spcBef>
              <a:spcAft>
                <a:spcPts val="0"/>
              </a:spcAft>
              <a:defRPr/>
            </a:pPr>
            <a:r>
              <a:rPr lang="en-US" dirty="0" smtClean="0"/>
              <a:t>Having established that the matrix is appropriate, management can expect the matrix to integrate four basic competencies on a worldwide basis.</a:t>
            </a:r>
          </a:p>
          <a:p>
            <a:pPr fontAlgn="auto">
              <a:spcBef>
                <a:spcPts val="0"/>
              </a:spcBef>
              <a:spcAft>
                <a:spcPts val="0"/>
              </a:spcAft>
              <a:defRPr/>
            </a:pPr>
            <a:r>
              <a:rPr lang="en-US" dirty="0" smtClean="0"/>
              <a:t> </a:t>
            </a:r>
          </a:p>
          <a:p>
            <a:pPr marL="228600" indent="-228600" fontAlgn="auto">
              <a:spcBef>
                <a:spcPts val="0"/>
              </a:spcBef>
              <a:spcAft>
                <a:spcPts val="0"/>
              </a:spcAft>
              <a:buFont typeface="+mj-lt"/>
              <a:buAutoNum type="arabicPeriod"/>
              <a:defRPr/>
            </a:pPr>
            <a:r>
              <a:rPr lang="en-US" i="1" dirty="0" smtClean="0"/>
              <a:t>Geographic Knowledge. </a:t>
            </a:r>
            <a:r>
              <a:rPr lang="en-US" dirty="0" smtClean="0"/>
              <a:t>An understanding of the basic economic, social, cultural, political, and governmental market and competitive dimensions of a country is essential. The country subsidiary is the major structural device employed today to enable the corporation to acquire geographical knowledge.</a:t>
            </a:r>
          </a:p>
          <a:p>
            <a:pPr marL="228600" indent="-228600" fontAlgn="auto">
              <a:spcBef>
                <a:spcPts val="0"/>
              </a:spcBef>
              <a:spcAft>
                <a:spcPts val="0"/>
              </a:spcAft>
              <a:buFont typeface="+mj-lt"/>
              <a:buAutoNum type="arabicPeriod"/>
              <a:defRPr/>
            </a:pPr>
            <a:r>
              <a:rPr lang="en-US" i="1" dirty="0" smtClean="0"/>
              <a:t>Product knowledge and know-how</a:t>
            </a:r>
            <a:r>
              <a:rPr lang="en-US" dirty="0" smtClean="0"/>
              <a:t>. Product managers with a worldwide responsibility can achieve this level of competence on a global basis. Another way of achieving global product competence is simply to duplicate product management organizations in domestic and international divisions, achieving high competence in both organizational units.</a:t>
            </a:r>
          </a:p>
          <a:p>
            <a:pPr marL="228600" indent="-228600" fontAlgn="auto">
              <a:spcBef>
                <a:spcPts val="0"/>
              </a:spcBef>
              <a:spcAft>
                <a:spcPts val="0"/>
              </a:spcAft>
              <a:buFont typeface="+mj-lt"/>
              <a:buAutoNum type="arabicPeriod"/>
              <a:defRPr/>
            </a:pPr>
            <a:r>
              <a:rPr lang="en-US" i="1" dirty="0" smtClean="0"/>
              <a:t>Competence in such fields as finance, production, and, especially, marketing.  </a:t>
            </a:r>
            <a:r>
              <a:rPr lang="en-US" dirty="0" smtClean="0"/>
              <a:t>Corporate functional staff with worldwide responsibility contributes toward the development of functional competence on a global basis. In some companies, the corporate functional manager, who is responsible for the development of his or her functional activity on a global basis, reviews the appointment of country subsidiary functional managers</a:t>
            </a:r>
          </a:p>
          <a:p>
            <a:pPr marL="228600" indent="-228600" fontAlgn="auto">
              <a:spcBef>
                <a:spcPts val="0"/>
              </a:spcBef>
              <a:spcAft>
                <a:spcPts val="0"/>
              </a:spcAft>
              <a:buFont typeface="+mj-lt"/>
              <a:buAutoNum type="arabicPeriod"/>
              <a:defRPr/>
            </a:pPr>
            <a:r>
              <a:rPr lang="en-US" i="1" dirty="0" smtClean="0"/>
              <a:t>Knowledge of the customer or industry and its needs. </a:t>
            </a:r>
            <a:r>
              <a:rPr lang="en-US" dirty="0" smtClean="0"/>
              <a:t>Certain large and extremely sophisticated global companies have staff with a responsibility for serving industries on a global basis to assist the line managers in the country organizations in their efforts to penetrate specific customer markets.</a:t>
            </a:r>
            <a:endParaRPr lang="en-US" dirty="0" smtClean="0">
              <a:latin typeface="Times New Roman" pitchFamily="18" charset="0"/>
            </a:endParaRPr>
          </a:p>
        </p:txBody>
      </p:sp>
    </p:spTree>
    <p:extLst>
      <p:ext uri="{BB962C8B-B14F-4D97-AF65-F5344CB8AC3E}">
        <p14:creationId xmlns="" xmlns:p14="http://schemas.microsoft.com/office/powerpoint/2010/main" val="367847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7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Times New Roman" pitchFamily="18" charset="0"/>
              </a:rPr>
              <a:t>This organization chart starts with a bottom section that represents a single-country responsibility level, moves to representing the area or international level, and finally moves to representing global responsibility from the product divisions to the corporate staff, to the chief executive at the top of the structure.</a:t>
            </a:r>
          </a:p>
          <a:p>
            <a:pPr>
              <a:spcBef>
                <a:spcPct val="0"/>
              </a:spcBef>
            </a:pPr>
            <a:endParaRPr lang="en-US" dirty="0" smtClean="0">
              <a:latin typeface="Times New Roman" pitchFamily="18" charset="0"/>
            </a:endParaRPr>
          </a:p>
        </p:txBody>
      </p:sp>
    </p:spTree>
    <p:extLst>
      <p:ext uri="{BB962C8B-B14F-4D97-AF65-F5344CB8AC3E}">
        <p14:creationId xmlns="" xmlns:p14="http://schemas.microsoft.com/office/powerpoint/2010/main" val="190016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222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latin typeface="Times New Roman" pitchFamily="18" charset="0"/>
            </a:endParaRPr>
          </a:p>
        </p:txBody>
      </p:sp>
    </p:spTree>
    <p:extLst>
      <p:ext uri="{BB962C8B-B14F-4D97-AF65-F5344CB8AC3E}">
        <p14:creationId xmlns="" xmlns:p14="http://schemas.microsoft.com/office/powerpoint/2010/main" val="2614687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27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The mass producers—most notably Ford Motor Company—gained their substantial advantage by changing their value chains so that each worker was able to do far more work each day than the craft producers. The innovation that made this possible was the moving assembly line, which required the originators to conceptualize the production process in a totally new way. The assembly line also required a new approach to organizing people, production machinery, and supplies. By rearranging their value chain activities, the mass producers were able to achieve reductions in effort ranging from 62 percent to 88 percent over the craft producers. These productivity improvements provided an obvious competitive advantage.</a:t>
            </a:r>
          </a:p>
          <a:p>
            <a:pPr>
              <a:spcBef>
                <a:spcPct val="0"/>
              </a:spcBef>
            </a:pPr>
            <a:r>
              <a:rPr lang="en-US" dirty="0" smtClean="0"/>
              <a:t> </a:t>
            </a:r>
          </a:p>
          <a:p>
            <a:pPr>
              <a:spcBef>
                <a:spcPct val="0"/>
              </a:spcBef>
            </a:pPr>
            <a:r>
              <a:rPr lang="en-US" dirty="0" smtClean="0"/>
              <a:t>The Toyota Production System (TPS), as the Japanese company’s manufacturing methods are known, achieves efficiencies of about 50 percent over typical mass production systems. Even with the reduced assembly time, the lean producer’s vehicles have significantly fewer defects than the mass-produced vehicles. The lean producer is also using about 40 percent less factory space and maintaining only a fraction of the inventory stored by the mass producer. </a:t>
            </a:r>
          </a:p>
          <a:p>
            <a:pPr>
              <a:spcBef>
                <a:spcPct val="0"/>
              </a:spcBef>
            </a:pPr>
            <a:endParaRPr lang="en-US" dirty="0" smtClean="0"/>
          </a:p>
        </p:txBody>
      </p:sp>
    </p:spTree>
    <p:extLst>
      <p:ext uri="{BB962C8B-B14F-4D97-AF65-F5344CB8AC3E}">
        <p14:creationId xmlns="" xmlns:p14="http://schemas.microsoft.com/office/powerpoint/2010/main" val="4115731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Employee ability is emphasized in a lean production environment. Before being hired, people seeking jobs with Toyota participate in the Day of Work, a 12-hour assessment test to determine who has the right mix of physical dexterity, team attitude, and problem-solving ability. Once hired, workers receive considerable training to enable them to perform any job in their section of the assembly line or area of the plant, and they are assigned to teams in which all members must be able to perform the functions of all other team members. Workers are also empowered to make suggestions and to take actions aimed at improving quality and productivity. Quality control is achieved through </a:t>
            </a:r>
            <a:r>
              <a:rPr lang="en-US" sz="1200" i="1" kern="1200" dirty="0" smtClean="0">
                <a:solidFill>
                  <a:schemeClr val="tx1"/>
                </a:solidFill>
                <a:latin typeface="+mn-lt"/>
                <a:ea typeface="+mn-ea"/>
                <a:cs typeface="+mn-cs"/>
              </a:rPr>
              <a:t>kaizen</a:t>
            </a:r>
            <a:r>
              <a:rPr lang="en-US" sz="1200" kern="1200" dirty="0" smtClean="0">
                <a:solidFill>
                  <a:schemeClr val="tx1"/>
                </a:solidFill>
                <a:latin typeface="+mn-lt"/>
                <a:ea typeface="+mn-ea"/>
                <a:cs typeface="+mn-cs"/>
              </a:rPr>
              <a:t>, a devotion to continuous improvement that ensures that every flaw is isolated, examined in detail to determine the ultimate cause, and then corrected.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Mechanization, and particularly flexible mechanization, is a hallmark of lean production. For example, a single assembly line in Georgetown, Kentucky, that produces Toyota’s Camry sedan also produces the Sienna minivan. The Sienna and Camry share the same basic chassis and 50 percent of their parts. Of the 300 different stations on the line, only 26 stations require different parts to assemble minivans.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differences between lean producers and U.S. mass producers in the way they deal with their respective dealers, distributors, and customers are as dramatic as the differences in the way they deal with their suppliers. U.S. mass producers follow the basic industry model and maintain an “arm’s-length” relationship with dealers that is often characterized by a lack of cooperation and even open hostility. There is often no sharing of information because there is no incentive to do so. The manufacturer is often trying to force on the dealer models the dealer knows will not sell. The dealer, in turn, is often trying to pressure the customer into buying models he or she does not</a:t>
            </a:r>
            <a:r>
              <a:rPr lang="en-US" sz="1200" kern="1200" baseline="0" dirty="0" smtClean="0">
                <a:solidFill>
                  <a:schemeClr val="tx1"/>
                </a:solidFill>
                <a:latin typeface="+mn-lt"/>
                <a:ea typeface="+mn-ea"/>
                <a:cs typeface="+mn-cs"/>
              </a:rPr>
              <a:t> want.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In Japan, the dealer’s employees are true product specialists. They know their products and deal with all aspects of the products, including financing, service, maintenance, insurance, registration and inspection, and delivery. Further, dealer representatives are included on the manufacturer’s product development teams and provide continuous input regarding customer desires. The linkages between dealers, marketing divisions, and product development teams are totally optimized.</a:t>
            </a:r>
            <a:endParaRPr lang="en-US" dirty="0" smtClean="0"/>
          </a:p>
          <a:p>
            <a:endParaRPr lang="en-US" dirty="0"/>
          </a:p>
        </p:txBody>
      </p:sp>
    </p:spTree>
    <p:extLst>
      <p:ext uri="{BB962C8B-B14F-4D97-AF65-F5344CB8AC3E}">
        <p14:creationId xmlns="" xmlns:p14="http://schemas.microsoft.com/office/powerpoint/2010/main" val="334049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0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latin typeface="Times New Roman" pitchFamily="18" charset="0"/>
            </a:endParaRPr>
          </a:p>
        </p:txBody>
      </p:sp>
    </p:spTree>
    <p:extLst>
      <p:ext uri="{BB962C8B-B14F-4D97-AF65-F5344CB8AC3E}">
        <p14:creationId xmlns="" xmlns:p14="http://schemas.microsoft.com/office/powerpoint/2010/main" val="1161223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32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b="1" dirty="0" smtClean="0">
                <a:latin typeface="Times New Roman" pitchFamily="18" charset="0"/>
              </a:rPr>
              <a:t>Nongovernmental organizations</a:t>
            </a:r>
            <a:r>
              <a:rPr lang="en-US" dirty="0" smtClean="0">
                <a:latin typeface="Times New Roman" pitchFamily="18" charset="0"/>
              </a:rPr>
              <a:t> </a:t>
            </a:r>
            <a:r>
              <a:rPr lang="en-US" b="1" dirty="0" smtClean="0">
                <a:latin typeface="Times New Roman" pitchFamily="18" charset="0"/>
              </a:rPr>
              <a:t>(NGOs) </a:t>
            </a:r>
            <a:r>
              <a:rPr lang="en-US" dirty="0" smtClean="0">
                <a:latin typeface="Times New Roman" pitchFamily="18" charset="0"/>
              </a:rPr>
              <a:t>include Oxfam, Greenpeace, and Amnesty International. </a:t>
            </a:r>
            <a:r>
              <a:rPr lang="en-US" b="1" dirty="0" smtClean="0">
                <a:latin typeface="Times New Roman" pitchFamily="18" charset="0"/>
              </a:rPr>
              <a:t>Stakeholder analysis</a:t>
            </a:r>
            <a:r>
              <a:rPr lang="en-US" dirty="0" smtClean="0">
                <a:latin typeface="Times New Roman" pitchFamily="18" charset="0"/>
              </a:rPr>
              <a:t> is the process of formulating a “win-win” outcome for all stakeholders </a:t>
            </a:r>
          </a:p>
        </p:txBody>
      </p:sp>
    </p:spTree>
    <p:extLst>
      <p:ext uri="{BB962C8B-B14F-4D97-AF65-F5344CB8AC3E}">
        <p14:creationId xmlns="" xmlns:p14="http://schemas.microsoft.com/office/powerpoint/2010/main" val="3102006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Times New Roman" pitchFamily="18" charset="0"/>
              </a:rPr>
              <a:t>For many years, Jack Welch, the legendary former CEO of GE, challenged his employees to take an informal “mirror test.” The challenge:  “Can you look in the mirror every day and feel proud of what you’re doing?” Today, GE uses more formal approaches to ethics and compliance; it has produced training videos, instituted an online training program, and provides employees with a guide to ethical conduct titled </a:t>
            </a:r>
            <a:r>
              <a:rPr lang="en-US" i="1" dirty="0" smtClean="0">
                <a:latin typeface="Times New Roman" pitchFamily="18" charset="0"/>
              </a:rPr>
              <a:t>Spirit and Letter. </a:t>
            </a:r>
            <a:r>
              <a:rPr lang="en-US" dirty="0" smtClean="0">
                <a:latin typeface="Times New Roman" pitchFamily="18" charset="0"/>
              </a:rPr>
              <a:t/>
            </a:r>
            <a:br>
              <a:rPr lang="en-US" dirty="0" smtClean="0">
                <a:latin typeface="Times New Roman" pitchFamily="18" charset="0"/>
              </a:rPr>
            </a:br>
            <a:endParaRPr lang="en-US" dirty="0" smtClean="0">
              <a:latin typeface="Times New Roman" pitchFamily="18" charset="0"/>
            </a:endParaRPr>
          </a:p>
        </p:txBody>
      </p:sp>
    </p:spTree>
    <p:extLst>
      <p:ext uri="{BB962C8B-B14F-4D97-AF65-F5344CB8AC3E}">
        <p14:creationId xmlns="" xmlns:p14="http://schemas.microsoft.com/office/powerpoint/2010/main" val="1602703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 xmlns:p14="http://schemas.microsoft.com/office/powerpoint/2010/main" val="4156352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246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latin typeface="Times New Roman" pitchFamily="18" charset="0"/>
            </a:endParaRPr>
          </a:p>
        </p:txBody>
      </p:sp>
    </p:spTree>
    <p:extLst>
      <p:ext uri="{BB962C8B-B14F-4D97-AF65-F5344CB8AC3E}">
        <p14:creationId xmlns="" xmlns:p14="http://schemas.microsoft.com/office/powerpoint/2010/main" val="3355084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451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Times New Roman" pitchFamily="18" charset="0"/>
              </a:rPr>
              <a:t>As retail gasoline prices soared in the United States following the devastation of Hurricane Katrina, BP, Royal Dutch Shell, and other companies were accused of gouging. The American Petroleum Institute, the industry’s trade group, launched a national TV advertising campaign aimed at explaining its business and urging conservation.</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CEO pay in the United States is rising faster than average salaries and much faster than inflation. One study found that in 2004, CEOs were paid 431 times more than the average worker. </a:t>
            </a:r>
          </a:p>
          <a:p>
            <a:pPr>
              <a:spcBef>
                <a:spcPct val="0"/>
              </a:spcBef>
            </a:pPr>
            <a:endParaRPr lang="en-US" dirty="0" smtClean="0">
              <a:latin typeface="Times New Roman" pitchFamily="18" charset="0"/>
            </a:endParaRPr>
          </a:p>
        </p:txBody>
      </p:sp>
    </p:spTree>
    <p:extLst>
      <p:ext uri="{BB962C8B-B14F-4D97-AF65-F5344CB8AC3E}">
        <p14:creationId xmlns="" xmlns:p14="http://schemas.microsoft.com/office/powerpoint/2010/main" val="262563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Global marketing demands exceptional leadership. The hallmark of a global company is the capacity to formulate and implement global strategies that leverage worldwide learning, respond fully to local needs and wants, and draw on the talent and energy of every member of the organization. This heroic task requires global vision and sensitivity to local needs. Overall, the leader’s challenge is to direct the efforts and creativity of everyone in the company toward a global effort that best utilizes organizational resources to exploit global opportunities.</a:t>
            </a:r>
          </a:p>
          <a:p>
            <a:pPr>
              <a:spcBef>
                <a:spcPct val="0"/>
              </a:spcBef>
            </a:pPr>
            <a:endParaRPr lang="en-US" dirty="0" smtClean="0">
              <a:latin typeface="Times New Roman" pitchFamily="18" charset="0"/>
            </a:endParaRPr>
          </a:p>
        </p:txBody>
      </p:sp>
    </p:spTree>
    <p:extLst>
      <p:ext uri="{BB962C8B-B14F-4D97-AF65-F5344CB8AC3E}">
        <p14:creationId xmlns="" xmlns:p14="http://schemas.microsoft.com/office/powerpoint/2010/main" val="202165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60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It is one thing to spell out the vision and another thing entirely to secure commitment to it throughout the organization. As noted in Chapter 1, global marketing entails engaging in significant business activities outside the home country. This means exposure to different languages and cultures. In addition, global marketing involves skillful application of specific concepts, considerations, and strategies. Such endeavors may represent substantial change, especially in U.S. companies with a long tradition of domestic focus. When the “go global” initiative is greeted with skepticism, the CEO must be a change agent who prepares and motivates employees. </a:t>
            </a:r>
          </a:p>
        </p:txBody>
      </p:sp>
    </p:spTree>
    <p:extLst>
      <p:ext uri="{BB962C8B-B14F-4D97-AF65-F5344CB8AC3E}">
        <p14:creationId xmlns="" xmlns:p14="http://schemas.microsoft.com/office/powerpoint/2010/main" val="197655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765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The ability to speak foreign languages is one difference between managers born and raised in the United States and those born and raised elsewhere. For example, the U.S. Department of Education recently reported that 200 million Chinese children are studying English; by contrast, only 24,000 American children are studying Chinese! Roberto Goizueta, the Cuban-born CEO of Coca-Cola who died in 1997, spoke English, Spanish, and Portuguese; Ford’s former chief executive, Alexander Trotman, was born in England and speaks English, French, and German. </a:t>
            </a:r>
          </a:p>
        </p:txBody>
      </p:sp>
    </p:spTree>
    <p:extLst>
      <p:ext uri="{BB962C8B-B14F-4D97-AF65-F5344CB8AC3E}">
        <p14:creationId xmlns="" xmlns:p14="http://schemas.microsoft.com/office/powerpoint/2010/main" val="358594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69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Corporate leaders and their national backgrounds.</a:t>
            </a:r>
          </a:p>
        </p:txBody>
      </p:sp>
    </p:spTree>
    <p:extLst>
      <p:ext uri="{BB962C8B-B14F-4D97-AF65-F5344CB8AC3E}">
        <p14:creationId xmlns="" xmlns:p14="http://schemas.microsoft.com/office/powerpoint/2010/main" val="198971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Few companies are likely to build world leadership in more than five or six fundamental competencies. In the long run, an organization will derive its global competitiveness from its ability to bring high-quality, low-cost products to market faster than its competitors. To do this, an organization must be viewed as a portfolio of competencies rather than a portfolio of businesses.</a:t>
            </a:r>
          </a:p>
          <a:p>
            <a:pPr>
              <a:spcBef>
                <a:spcPct val="0"/>
              </a:spcBef>
            </a:pPr>
            <a:endParaRPr lang="en-US" dirty="0" smtClean="0">
              <a:latin typeface="Times New Roman" pitchFamily="18" charset="0"/>
            </a:endParaRPr>
          </a:p>
        </p:txBody>
      </p:sp>
    </p:spTree>
    <p:extLst>
      <p:ext uri="{BB962C8B-B14F-4D97-AF65-F5344CB8AC3E}">
        <p14:creationId xmlns="" xmlns:p14="http://schemas.microsoft.com/office/powerpoint/2010/main" val="23714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79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A key issue in global organization is how to achieve balance between autonomy and integration. Subsidiaries need autonomy to adapt to their local environment, but the business as a whole needs integration to implement global strategy. No single correct organizational structure exists for global marketing. Even within a particular industry, worldwide companies have developed different strategic and organizational responses to changes in their environments.  Still, it is possible to make some generalizations. Leading-edge global competitors share one key organizational design characteristic: Their corporate structure is flat and simple, rather than tall and complex. The message is clear: The world is complicated enough, so there is no need to add to the confusion with a complex internal structuring. Simple structures increase the speed and clarity of communication and allow the concentration of organizational energy and valuable resources on learning, rather than on controlling, monitoring, and reporting. According to David Whitwam, CEO of Whirlpool, “You must create an organization whose people are adept at exchanging ideas, processes, and systems across borders, people who are absolutely free of the ‘not-invented-here’ syndrome, people who are constantly working together to identify the best global opportunities and the biggest global problems facing the organization.”</a:t>
            </a:r>
          </a:p>
          <a:p>
            <a:pPr>
              <a:spcBef>
                <a:spcPct val="0"/>
              </a:spcBef>
            </a:pPr>
            <a:endParaRPr lang="en-US" dirty="0" smtClean="0">
              <a:latin typeface="Times New Roman" pitchFamily="18" charset="0"/>
            </a:endParaRPr>
          </a:p>
        </p:txBody>
      </p:sp>
    </p:spTree>
    <p:extLst>
      <p:ext uri="{BB962C8B-B14F-4D97-AF65-F5344CB8AC3E}">
        <p14:creationId xmlns="" xmlns:p14="http://schemas.microsoft.com/office/powerpoint/2010/main" val="385276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584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Recently, several authors have described new organization designs that represent responses to today’s competitive environment. These designs acknowledge the need to find more responsive and flexible structures, to flatten the organization, and to employ teams. There is the recognition of the need to develop networks, to develop stronger relationships among participants, and to exploit technology. These designs also reflect an evolution in approaches to organizational effectiveness. At the turn of the century, Frederick Taylor claimed that all managers had to see the world the same way. Then came the contingency theorists who said that effective organizations design themselves to match their conditions. These two basic theories are reflected in today’s popular management writings. As Henry Mintzberg has observed, “To Michael Porter, effectiveness resides in strategy, while to Tom Peters it is the operations that count—executing any strategy with excellence.”</a:t>
            </a:r>
          </a:p>
          <a:p>
            <a:pPr>
              <a:spcBef>
                <a:spcPct val="0"/>
              </a:spcBef>
            </a:pPr>
            <a:endParaRPr lang="en-US" dirty="0" smtClean="0">
              <a:latin typeface="Times New Roman" pitchFamily="18" charset="0"/>
            </a:endParaRPr>
          </a:p>
        </p:txBody>
      </p:sp>
    </p:spTree>
    <p:extLst>
      <p:ext uri="{BB962C8B-B14F-4D97-AF65-F5344CB8AC3E}">
        <p14:creationId xmlns="" xmlns:p14="http://schemas.microsoft.com/office/powerpoint/2010/main" val="303658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    MARK C. GREEN               </a:t>
            </a:r>
            <a:r>
              <a:rPr lang="en-US" sz="1400" spc="-150" dirty="0" smtClean="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smtClean="0">
                <a:solidFill>
                  <a:schemeClr val="tx2">
                    <a:lumMod val="75000"/>
                  </a:schemeClr>
                </a:solidFill>
                <a:latin typeface="HP Simplified" pitchFamily="34" charset="0"/>
              </a:rPr>
              <a:t>Introduction to Global Marketing</a:t>
            </a:r>
          </a:p>
          <a:p>
            <a:r>
              <a:rPr lang="en-US" dirty="0" smtClean="0">
                <a:solidFill>
                  <a:schemeClr val="tx2">
                    <a:lumMod val="75000"/>
                  </a:schemeClr>
                </a:solidFill>
                <a:latin typeface="HP Simplified" pitchFamily="34" charset="0"/>
              </a:rPr>
              <a:t>Chapter 1</a:t>
            </a:r>
          </a:p>
          <a:p>
            <a:endParaRPr lang="en-US" dirty="0"/>
          </a:p>
        </p:txBody>
      </p:sp>
      <p:sp>
        <p:nvSpPr>
          <p:cNvPr id="6" name="Rectangle 5"/>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3D067-37DF-4B9A-AC47-8EFAFA6A9AA6}"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EC138-1BF3-46FF-99C8-28FB71B54749}"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69DCDD-3880-4F51-9CDE-19B1A400010B}" type="datetime1">
              <a:rPr lang="en-US" smtClean="0"/>
              <a:pPr/>
              <a:t>4/6/2016</a:t>
            </a:fld>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
        <p:nvSpPr>
          <p:cNvPr id="5" name="Slide Number Placeholder 4"/>
          <p:cNvSpPr>
            <a:spLocks noGrp="1"/>
          </p:cNvSpPr>
          <p:nvPr>
            <p:ph type="sldNum" sz="quarter" idx="12"/>
          </p:nvPr>
        </p:nvSpPr>
        <p:spPr/>
        <p:txBody>
          <a:bodyPr/>
          <a:lstStyle/>
          <a:p>
            <a:r>
              <a:rPr lang="en-US" dirty="0" smtClean="0"/>
              <a:t>17-</a:t>
            </a:r>
            <a:fld id="{3D970145-E5A9-4A86-BF3A-FF01985F75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1BD958-9797-480C-A61F-568868AD8E01}"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D5BAE8-59EC-4C9E-8AEF-EFE695661C03}" type="datetime1">
              <a:rPr lang="en-US" smtClean="0"/>
              <a:pPr/>
              <a:t>4/6/2016</a:t>
            </a:fld>
            <a:endParaRPr lang="en-US" dirty="0"/>
          </a:p>
        </p:txBody>
      </p:sp>
      <p:sp>
        <p:nvSpPr>
          <p:cNvPr id="5" name="Footer Placeholder 4"/>
          <p:cNvSpPr>
            <a:spLocks noGrp="1"/>
          </p:cNvSpPr>
          <p:nvPr>
            <p:ph type="ftr" sz="quarter" idx="11"/>
          </p:nvPr>
        </p:nvSpPr>
        <p:spPr>
          <a:xfrm>
            <a:off x="2883049" y="6356350"/>
            <a:ext cx="3136751" cy="365125"/>
          </a:xfrm>
          <a:prstGeom prst="rect">
            <a:avLst/>
          </a:prstGeom>
        </p:spPr>
        <p:txBody>
          <a:bodyPr/>
          <a:lstStyle>
            <a:lvl1pPr>
              <a:defRPr sz="1200">
                <a:solidFill>
                  <a:schemeClr val="bg1">
                    <a:lumMod val="65000"/>
                  </a:schemeClr>
                </a:solidFill>
              </a:defRPr>
            </a:lvl1pPr>
          </a:lstStyle>
          <a:p>
            <a:r>
              <a:rPr lang="en-US" dirty="0" smtClean="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dirty="0" smtClean="0"/>
              <a:t>17-</a:t>
            </a:r>
            <a:fld id="{3D970145-E5A9-4A86-BF3A-FF01985F75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KEEGAN/MARK C. GREEN               </a:t>
            </a:r>
            <a:r>
              <a:rPr lang="en-US" sz="1400" spc="-150" dirty="0" smtClean="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smtClean="0">
                <a:solidFill>
                  <a:schemeClr val="tx2">
                    <a:lumMod val="75000"/>
                  </a:schemeClr>
                </a:solidFill>
                <a:latin typeface="HP Simplified" pitchFamily="34" charset="0"/>
              </a:rPr>
              <a:t>Introduction to Global Marketing</a:t>
            </a:r>
          </a:p>
          <a:p>
            <a:r>
              <a:rPr lang="en-US" dirty="0" smtClean="0">
                <a:solidFill>
                  <a:schemeClr val="tx2">
                    <a:lumMod val="75000"/>
                  </a:schemeClr>
                </a:solidFill>
                <a:latin typeface="HP Simplified" pitchFamily="34" charset="0"/>
              </a:rPr>
              <a:t>Chapter 1</a:t>
            </a:r>
          </a:p>
          <a:p>
            <a:endParaRPr lang="en-US" dirty="0"/>
          </a:p>
        </p:txBody>
      </p:sp>
      <p:sp>
        <p:nvSpPr>
          <p:cNvPr id="6" name="Rectangle 5"/>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4CD92-71DC-4EBA-9987-5B79184788D9}" type="datetime1">
              <a:rPr lang="en-US" smtClean="0"/>
              <a:pPr/>
              <a:t>4/6/2016</a:t>
            </a:fld>
            <a:endParaRPr lang="en-US" dirty="0"/>
          </a:p>
        </p:txBody>
      </p:sp>
      <p:sp>
        <p:nvSpPr>
          <p:cNvPr id="5" name="Footer Placeholder 4"/>
          <p:cNvSpPr>
            <a:spLocks noGrp="1"/>
          </p:cNvSpPr>
          <p:nvPr>
            <p:ph type="ftr" sz="quarter" idx="11"/>
          </p:nvPr>
        </p:nvSpPr>
        <p:spPr>
          <a:xfrm>
            <a:off x="2936838" y="6356350"/>
            <a:ext cx="3082962" cy="365125"/>
          </a:xfrm>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dirty="0" smtClean="0"/>
              <a:t>17-</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A7691-7942-496C-BD95-9A476F4D6935}"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dirty="0" smtClean="0"/>
              <a:t>17-</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DDB4EC-40B6-422B-95CA-EEE81BC4DA0B}" type="datetime1">
              <a:rPr lang="en-US" smtClean="0"/>
              <a:pPr/>
              <a:t>4/6/2016</a:t>
            </a:fld>
            <a:endParaRPr lang="en-US" dirty="0"/>
          </a:p>
        </p:txBody>
      </p:sp>
      <p:sp>
        <p:nvSpPr>
          <p:cNvPr id="6" name="Footer Placeholder 5"/>
          <p:cNvSpPr>
            <a:spLocks noGrp="1"/>
          </p:cNvSpPr>
          <p:nvPr>
            <p:ph type="ftr" sz="quarter" idx="11"/>
          </p:nvPr>
        </p:nvSpPr>
        <p:spPr>
          <a:xfrm>
            <a:off x="3001383" y="6356350"/>
            <a:ext cx="3184263" cy="365125"/>
          </a:xfrm>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dirty="0" smtClean="0"/>
              <a:t>17-</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24B2687-5FC5-48E1-90B4-9FA046F6730D}" type="datetime1">
              <a:rPr lang="en-US" smtClean="0"/>
              <a:pPr>
                <a:defRPr/>
              </a:pPr>
              <a:t>4/6/2016</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 2017 Pearson Education, Ltd.</a:t>
            </a:r>
          </a:p>
          <a:p>
            <a:pPr>
              <a:defRPr/>
            </a:pPr>
            <a:endParaRPr lang="en-US" dirty="0"/>
          </a:p>
        </p:txBody>
      </p:sp>
      <p:sp>
        <p:nvSpPr>
          <p:cNvPr id="6" name="Slide Number Placeholder 5"/>
          <p:cNvSpPr>
            <a:spLocks noGrp="1"/>
          </p:cNvSpPr>
          <p:nvPr>
            <p:ph type="sldNum" sz="quarter" idx="12"/>
          </p:nvPr>
        </p:nvSpPr>
        <p:spPr/>
        <p:txBody>
          <a:bodyPr/>
          <a:lstStyle/>
          <a:p>
            <a:pPr>
              <a:defRPr/>
            </a:pPr>
            <a:r>
              <a:rPr lang="en-US" dirty="0" smtClean="0"/>
              <a:t>17-</a:t>
            </a:r>
            <a:fld id="{4559BA8B-3652-4602-AC7B-794F0A42EEED}"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F9A6F1-4764-43E2-8166-04C8B06EA8C8}" type="datetime1">
              <a:rPr lang="en-US" smtClean="0"/>
              <a:pPr/>
              <a:t>4/6/2016</a:t>
            </a:fld>
            <a:endParaRPr lang="en-US" dirty="0"/>
          </a:p>
        </p:txBody>
      </p:sp>
      <p:sp>
        <p:nvSpPr>
          <p:cNvPr id="8" name="Footer Placeholder 7"/>
          <p:cNvSpPr>
            <a:spLocks noGrp="1"/>
          </p:cNvSpPr>
          <p:nvPr>
            <p:ph type="ftr" sz="quarter" idx="11"/>
          </p:nvPr>
        </p:nvSpPr>
        <p:spPr>
          <a:xfrm>
            <a:off x="3124200" y="6356350"/>
            <a:ext cx="3201296" cy="365125"/>
          </a:xfrm>
        </p:spPr>
        <p:txBody>
          <a:bodyPr/>
          <a:lstStyle/>
          <a:p>
            <a:r>
              <a:rPr lang="en-US" dirty="0" smtClean="0"/>
              <a:t>Copyright © 2017 Pearson Education, Ltd. </a:t>
            </a:r>
            <a:endParaRPr lang="en-US" dirty="0"/>
          </a:p>
        </p:txBody>
      </p:sp>
      <p:sp>
        <p:nvSpPr>
          <p:cNvPr id="9" name="Slide Number Placeholder 8"/>
          <p:cNvSpPr>
            <a:spLocks noGrp="1"/>
          </p:cNvSpPr>
          <p:nvPr>
            <p:ph type="sldNum" sz="quarter" idx="12"/>
          </p:nvPr>
        </p:nvSpPr>
        <p:spPr/>
        <p:txBody>
          <a:bodyPr/>
          <a:lstStyle/>
          <a:p>
            <a:r>
              <a:rPr lang="en-US" dirty="0" smtClean="0"/>
              <a:t>17-</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9195B7-5791-4476-9ECF-C015B0FE341B}" type="datetime1">
              <a:rPr lang="en-US" smtClean="0"/>
              <a:pPr/>
              <a:t>4/6/2016</a:t>
            </a:fld>
            <a:endParaRPr lang="en-US" dirty="0"/>
          </a:p>
        </p:txBody>
      </p:sp>
      <p:sp>
        <p:nvSpPr>
          <p:cNvPr id="4" name="Footer Placeholder 3"/>
          <p:cNvSpPr>
            <a:spLocks noGrp="1"/>
          </p:cNvSpPr>
          <p:nvPr>
            <p:ph type="ftr" sz="quarter" idx="11"/>
          </p:nvPr>
        </p:nvSpPr>
        <p:spPr>
          <a:xfrm>
            <a:off x="2947595" y="6356350"/>
            <a:ext cx="3072205" cy="365125"/>
          </a:xfrm>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dirty="0" smtClean="0"/>
              <a:t>17-</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875C-AC3C-42C7-BB5A-A95AF2A09DCE}" type="datetime1">
              <a:rPr lang="en-US" smtClean="0"/>
              <a:pPr/>
              <a:t>4/6/2016</a:t>
            </a:fld>
            <a:endParaRPr lang="en-US" dirty="0"/>
          </a:p>
        </p:txBody>
      </p:sp>
      <p:sp>
        <p:nvSpPr>
          <p:cNvPr id="3" name="Footer Placeholder 2"/>
          <p:cNvSpPr>
            <a:spLocks noGrp="1"/>
          </p:cNvSpPr>
          <p:nvPr>
            <p:ph type="ftr" sz="quarter" idx="11"/>
          </p:nvPr>
        </p:nvSpPr>
        <p:spPr>
          <a:xfrm>
            <a:off x="2936838" y="6356350"/>
            <a:ext cx="3082962" cy="365125"/>
          </a:xfrm>
        </p:spPr>
        <p:txBody>
          <a:bodyPr/>
          <a:lstStyle/>
          <a:p>
            <a:r>
              <a:rPr lang="en-US" dirty="0" smtClean="0"/>
              <a:t>Copyright © 2017 Pearson Education, Ltd. </a:t>
            </a:r>
            <a:endParaRPr lang="en-US" dirty="0"/>
          </a:p>
        </p:txBody>
      </p:sp>
      <p:sp>
        <p:nvSpPr>
          <p:cNvPr id="4" name="Slide Number Placeholder 3"/>
          <p:cNvSpPr>
            <a:spLocks noGrp="1"/>
          </p:cNvSpPr>
          <p:nvPr>
            <p:ph type="sldNum" sz="quarter" idx="12"/>
          </p:nvPr>
        </p:nvSpPr>
        <p:spPr/>
        <p:txBody>
          <a:bodyPr/>
          <a:lstStyle/>
          <a:p>
            <a:r>
              <a:rPr lang="en-US" dirty="0" smtClean="0"/>
              <a:t>17-</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410B35-36CE-4598-BC79-B3B58473411C}"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48A28-7A97-4993-8112-059BFD03E9E1}"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DCC33-F353-423A-8F0B-0A8BB9400691}"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98D31-2714-4C92-BD10-4469D7CF775C}"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281971-101D-413C-BFB0-5AE3C01DFEB9}" type="datetime1">
              <a:rPr lang="en-US" smtClean="0"/>
              <a:pPr/>
              <a:t>4/6/2016</a:t>
            </a:fld>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23182E-1B66-4FEA-AD2F-ECBC2E30B2E7}"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B51FF-28ED-4774-A63B-61B46406D4FE}"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dirty="0" smtClean="0"/>
              <a:t>17-</a:t>
            </a:r>
            <a:fld id="{3D970145-E5A9-4A86-BF3A-FF01985F75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DEC87C-5184-4864-B4F5-C19909E980F7}"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
        <p:nvSpPr>
          <p:cNvPr id="7" name="Slide Number Placeholder 6"/>
          <p:cNvSpPr>
            <a:spLocks noGrp="1"/>
          </p:cNvSpPr>
          <p:nvPr>
            <p:ph type="sldNum" sz="quarter" idx="12"/>
          </p:nvPr>
        </p:nvSpPr>
        <p:spPr/>
        <p:txBody>
          <a:bodyPr/>
          <a:lstStyle/>
          <a:p>
            <a:r>
              <a:rPr lang="en-US" dirty="0" smtClean="0"/>
              <a:t>17-</a:t>
            </a:r>
            <a:fld id="{3D970145-E5A9-4A86-BF3A-FF01985F75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A5F2E2-03B4-4527-A226-8F8CD1BA29FE}" type="datetime1">
              <a:rPr lang="en-US" smtClean="0"/>
              <a:pPr/>
              <a:t>4/6/2016</a:t>
            </a:fld>
            <a:endParaRPr lang="en-US" dirty="0"/>
          </a:p>
        </p:txBody>
      </p:sp>
      <p:sp>
        <p:nvSpPr>
          <p:cNvPr id="8" name="Footer Placeholder 7"/>
          <p:cNvSpPr>
            <a:spLocks noGrp="1"/>
          </p:cNvSpPr>
          <p:nvPr>
            <p:ph type="ftr" sz="quarter" idx="11"/>
          </p:nvPr>
        </p:nvSpPr>
        <p:spPr/>
        <p:txBody>
          <a:bodyPr/>
          <a:lstStyle/>
          <a:p>
            <a:r>
              <a:rPr lang="en-US" dirty="0" smtClean="0"/>
              <a:t>Copyright © 2017 Pearson Education, Ltd.</a:t>
            </a:r>
          </a:p>
          <a:p>
            <a:endParaRPr lang="en-US" dirty="0"/>
          </a:p>
        </p:txBody>
      </p:sp>
      <p:sp>
        <p:nvSpPr>
          <p:cNvPr id="9" name="Slide Number Placeholder 8"/>
          <p:cNvSpPr>
            <a:spLocks noGrp="1"/>
          </p:cNvSpPr>
          <p:nvPr>
            <p:ph type="sldNum" sz="quarter" idx="12"/>
          </p:nvPr>
        </p:nvSpPr>
        <p:spPr/>
        <p:txBody>
          <a:bodyPr/>
          <a:lstStyle/>
          <a:p>
            <a:r>
              <a:rPr lang="en-US" dirty="0" smtClean="0"/>
              <a:t>17-</a:t>
            </a:r>
            <a:fld id="{3D970145-E5A9-4A86-BF3A-FF01985F75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1030BA-8F4F-4DC9-8CDF-2D6DCD0953A2}" type="datetime1">
              <a:rPr lang="en-US" smtClean="0"/>
              <a:pPr/>
              <a:t>4/6/2016</a:t>
            </a:fld>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
        <p:nvSpPr>
          <p:cNvPr id="5" name="Slide Number Placeholder 4"/>
          <p:cNvSpPr>
            <a:spLocks noGrp="1"/>
          </p:cNvSpPr>
          <p:nvPr>
            <p:ph type="sldNum" sz="quarter" idx="12"/>
          </p:nvPr>
        </p:nvSpPr>
        <p:spPr/>
        <p:txBody>
          <a:bodyPr/>
          <a:lstStyle/>
          <a:p>
            <a:r>
              <a:rPr lang="en-US" dirty="0" smtClean="0"/>
              <a:t>17-</a:t>
            </a:r>
            <a:fld id="{3D970145-E5A9-4A86-BF3A-FF01985F75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476EE-1A67-482D-BC44-E09E62A13377}" type="datetime1">
              <a:rPr lang="en-US" smtClean="0"/>
              <a:pPr/>
              <a:t>4/6/2016</a:t>
            </a:fld>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dirty="0" smtClean="0"/>
              <a:t>17-</a:t>
            </a:r>
            <a:fld id="{3D970145-E5A9-4A86-BF3A-FF01985F75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14A39-8945-4848-93A9-0100D6ED5562}"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8857B-2377-490E-BF15-F1F6C60A861B}"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4FEA5-0ECB-42A5-BC42-D5EA09355C07}" type="datetime1">
              <a:rPr lang="en-US" smtClean="0"/>
              <a:pPr/>
              <a:t>4/6/2016</a:t>
            </a:fld>
            <a:endParaRPr lang="en-US" dirty="0"/>
          </a:p>
        </p:txBody>
      </p:sp>
      <p:sp>
        <p:nvSpPr>
          <p:cNvPr id="5" name="Footer Placeholder 4"/>
          <p:cNvSpPr>
            <a:spLocks noGrp="1"/>
          </p:cNvSpPr>
          <p:nvPr>
            <p:ph type="ftr" sz="quarter" idx="3"/>
          </p:nvPr>
        </p:nvSpPr>
        <p:spPr>
          <a:xfrm>
            <a:off x="2904565" y="6356350"/>
            <a:ext cx="31152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2017 Pearson Education, Ltd.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17-</a:t>
            </a:r>
            <a:fld id="{3D970145-E5A9-4A86-BF3A-FF01985F7544}"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F7A92F2-D2C0-4B4D-926B-F2E1D8182B6F}" type="datetime1">
              <a:rPr lang="en-US" smtClean="0"/>
              <a:pPr>
                <a:defRPr/>
              </a:pPr>
              <a:t>4/6/2016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smtClean="0"/>
              <a:t>17-</a:t>
            </a: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a:t>
            </a:r>
            <a:r>
              <a:rPr lang="en-US" sz="2400" spc="-150" baseline="0" dirty="0" smtClean="0">
                <a:solidFill>
                  <a:srgbClr val="46A1EC"/>
                </a:solidFill>
                <a:latin typeface="HP Simplified" pitchFamily="34" charset="0"/>
                <a:cs typeface="BrowalliaUPC" pitchFamily="34" charset="-34"/>
              </a:rPr>
              <a:t>    </a:t>
            </a:r>
            <a:r>
              <a:rPr lang="en-US" sz="2400" spc="-150" dirty="0" smtClean="0">
                <a:solidFill>
                  <a:srgbClr val="46A1EC"/>
                </a:solidFill>
                <a:latin typeface="HP Simplified" pitchFamily="34" charset="0"/>
                <a:cs typeface="BrowalliaUPC" pitchFamily="34" charset="-34"/>
              </a:rPr>
              <a:t>MARK C. GREEN               </a:t>
            </a:r>
            <a:r>
              <a:rPr lang="en-US" sz="1400" spc="-150" dirty="0" smtClean="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68735434"/>
      </p:ext>
    </p:extLst>
  </p:cSld>
  <p:clrMap bg1="lt1" tx1="dk1" bg2="lt2" tx2="dk2" accent1="accent1" accent2="accent2" accent3="accent3" accent4="accent4" accent5="accent5" accent6="accent6" hlink="hlink" folHlink="folHlink"/>
  <p:sldLayoutIdLst>
    <p:sldLayoutId id="2147483803" r:id="rId1"/>
    <p:sldLayoutId id="2147483805"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3CAB-7587-45AF-88F3-B1DEF39357D3}" type="datetime1">
              <a:rPr lang="en-US" smtClean="0"/>
              <a:pPr/>
              <a:t>4/6/2016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2017 Pearson Education, Ltd.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70145-E5A9-4A86-BF3A-FF01985F7544}"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D49B63B-EB27-4052-9348-9D6AE1C19191}" type="datetime1">
              <a:rPr lang="en-US" smtClean="0"/>
              <a:pPr>
                <a:defRPr/>
              </a:pPr>
              <a:t>4/6/2016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KEEGAN/MARK C. GREEN               </a:t>
            </a:r>
            <a:r>
              <a:rPr lang="en-US" sz="1400" spc="-150" dirty="0" smtClean="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68735434"/>
      </p:ext>
    </p:extLst>
  </p:cSld>
  <p:clrMap bg1="lt1" tx1="dk1" bg2="lt2" tx2="dk2" accent1="accent1" accent2="accent2" accent3="accent3" accent4="accent4" accent5="accent5" accent6="accent6" hlink="hlink" folHlink="folHlink"/>
  <p:sldLayoutIdLst>
    <p:sldLayoutId id="2147483821"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8011" y="5217577"/>
            <a:ext cx="8268789" cy="1138773"/>
          </a:xfrm>
          <a:prstGeom prst="rect">
            <a:avLst/>
          </a:prstGeom>
        </p:spPr>
        <p:txBody>
          <a:bodyPr wrap="square">
            <a:spAutoFit/>
          </a:bodyPr>
          <a:lstStyle/>
          <a:p>
            <a:pPr algn="ctr"/>
            <a:r>
              <a:rPr lang="en-US" sz="2400" b="1" dirty="0" smtClean="0"/>
              <a:t>Leadership, Organization, and</a:t>
            </a:r>
          </a:p>
          <a:p>
            <a:pPr algn="ctr"/>
            <a:r>
              <a:rPr lang="en-US" sz="2400" b="1" dirty="0" smtClean="0"/>
              <a:t> Corporate Social Responsibility </a:t>
            </a:r>
          </a:p>
          <a:p>
            <a:pPr algn="ctr"/>
            <a:r>
              <a:rPr lang="en-US" sz="2000" b="1" dirty="0" smtClean="0">
                <a:solidFill>
                  <a:srgbClr val="00B0F0"/>
                </a:solidFill>
              </a:rPr>
              <a:t>Chapter 17</a:t>
            </a:r>
            <a:endParaRPr lang="en-US" sz="2000" b="1" dirty="0">
              <a:solidFill>
                <a:srgbClr val="00B0F0"/>
              </a:solidFill>
            </a:endParaRPr>
          </a:p>
        </p:txBody>
      </p:sp>
      <p:sp>
        <p:nvSpPr>
          <p:cNvPr id="7" name="Footer Placeholder 6"/>
          <p:cNvSpPr>
            <a:spLocks noGrp="1"/>
          </p:cNvSpPr>
          <p:nvPr>
            <p:ph type="ftr" sz="quarter" idx="11"/>
          </p:nvPr>
        </p:nvSpPr>
        <p:spPr/>
        <p:txBody>
          <a:bodyPr/>
          <a:lstStyle/>
          <a:p>
            <a:r>
              <a:rPr lang="en-US" dirty="0" smtClean="0"/>
              <a:t>Copyright © 2017 Pearson Education, Ltd.</a:t>
            </a:r>
          </a:p>
          <a:p>
            <a:endParaRPr lang="en-US" dirty="0"/>
          </a:p>
        </p:txBody>
      </p:sp>
      <p:sp>
        <p:nvSpPr>
          <p:cNvPr id="8" name="Slide Number Placeholder 7"/>
          <p:cNvSpPr>
            <a:spLocks noGrp="1"/>
          </p:cNvSpPr>
          <p:nvPr>
            <p:ph type="sldNum" sz="quarter" idx="12"/>
          </p:nvPr>
        </p:nvSpPr>
        <p:spPr/>
        <p:txBody>
          <a:bodyPr/>
          <a:lstStyle/>
          <a:p>
            <a:r>
              <a:rPr lang="en-US" smtClean="0"/>
              <a:t>17-</a:t>
            </a:r>
            <a:fld id="{3D970145-E5A9-4A86-BF3A-FF01985F7544}"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836023"/>
            <a:ext cx="8229600" cy="1143000"/>
          </a:xfrm>
        </p:spPr>
        <p:txBody>
          <a:bodyPr>
            <a:normAutofit fontScale="90000"/>
          </a:bodyPr>
          <a:lstStyle/>
          <a:p>
            <a:pPr fontAlgn="auto">
              <a:spcAft>
                <a:spcPts val="0"/>
              </a:spcAft>
              <a:defRPr/>
            </a:pPr>
            <a:r>
              <a:rPr lang="en-US" dirty="0" smtClean="0"/>
              <a:t>Patterns of International Organizational Development</a:t>
            </a:r>
          </a:p>
        </p:txBody>
      </p:sp>
      <p:sp>
        <p:nvSpPr>
          <p:cNvPr id="36866" name="Rectangle 3"/>
          <p:cNvSpPr>
            <a:spLocks noGrp="1" noChangeArrowheads="1"/>
          </p:cNvSpPr>
          <p:nvPr>
            <p:ph idx="1"/>
          </p:nvPr>
        </p:nvSpPr>
        <p:spPr>
          <a:xfrm>
            <a:off x="457200" y="1979023"/>
            <a:ext cx="8229600" cy="4525963"/>
          </a:xfrm>
        </p:spPr>
        <p:txBody>
          <a:bodyPr/>
          <a:lstStyle/>
          <a:p>
            <a:r>
              <a:rPr lang="en-US" dirty="0" smtClean="0"/>
              <a:t>Organizations vary in:</a:t>
            </a:r>
          </a:p>
          <a:p>
            <a:pPr lvl="1"/>
            <a:r>
              <a:rPr lang="en-US" dirty="0" smtClean="0"/>
              <a:t>Size</a:t>
            </a:r>
          </a:p>
          <a:p>
            <a:pPr lvl="1"/>
            <a:r>
              <a:rPr lang="en-US" dirty="0" smtClean="0"/>
              <a:t>Potential of targeted global markets</a:t>
            </a:r>
          </a:p>
          <a:p>
            <a:pPr lvl="1"/>
            <a:r>
              <a:rPr lang="en-US" dirty="0" smtClean="0"/>
              <a:t>Local management competence</a:t>
            </a:r>
          </a:p>
          <a:p>
            <a:r>
              <a:rPr lang="en-US" dirty="0" smtClean="0"/>
              <a:t>Conflicting pressures may arise</a:t>
            </a:r>
          </a:p>
          <a:p>
            <a:pPr lvl="1"/>
            <a:r>
              <a:rPr lang="en-US" dirty="0" smtClean="0"/>
              <a:t>For product and technical knowledge</a:t>
            </a:r>
          </a:p>
          <a:p>
            <a:pPr lvl="1"/>
            <a:r>
              <a:rPr lang="en-US" dirty="0" smtClean="0"/>
              <a:t>Functional area expertise</a:t>
            </a:r>
          </a:p>
          <a:p>
            <a:pPr lvl="1"/>
            <a:r>
              <a:rPr lang="en-US" dirty="0" smtClean="0"/>
              <a:t>Area and country knowledge</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bwMode="auto"/>
        <p:txBody>
          <a:bodyPr wrap="square" numCol="1" anchorCtr="0" compatLnSpc="1">
            <a:prstTxWarp prst="textNoShape">
              <a:avLst/>
            </a:prstTxWarp>
            <a:normAutofit/>
          </a:bodyPr>
          <a:lstStyle/>
          <a:p>
            <a:r>
              <a:rPr lang="en-US" dirty="0" smtClean="0"/>
              <a:t>International Division Structure</a:t>
            </a:r>
          </a:p>
        </p:txBody>
      </p:sp>
      <p:pic>
        <p:nvPicPr>
          <p:cNvPr id="2050" name="Picture 2"/>
          <p:cNvPicPr>
            <a:picLocks noChangeAspect="1" noChangeArrowheads="1"/>
          </p:cNvPicPr>
          <p:nvPr/>
        </p:nvPicPr>
        <p:blipFill>
          <a:blip r:embed="rId3"/>
          <a:srcRect/>
          <a:stretch>
            <a:fillRect/>
          </a:stretch>
        </p:blipFill>
        <p:spPr bwMode="auto">
          <a:xfrm>
            <a:off x="1580606" y="1542853"/>
            <a:ext cx="6063342" cy="4813497"/>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bwMode="auto">
          <a:ln>
            <a:miter lim="800000"/>
            <a:headEnd/>
            <a:tailEnd/>
          </a:ln>
        </p:spPr>
        <p:txBody>
          <a:bodyPr wrap="square" numCol="1" anchorCtr="0" compatLnSpc="1">
            <a:prstTxWarp prst="textNoShape">
              <a:avLst/>
            </a:prstTxWarp>
            <a:normAutofit/>
          </a:bodyPr>
          <a:lstStyle/>
          <a:p>
            <a:r>
              <a:rPr lang="en-US" dirty="0" smtClean="0"/>
              <a:t>International Division Structure</a:t>
            </a:r>
          </a:p>
        </p:txBody>
      </p:sp>
      <p:sp>
        <p:nvSpPr>
          <p:cNvPr id="35843" name="Rectangle 3"/>
          <p:cNvSpPr>
            <a:spLocks noGrp="1" noChangeArrowheads="1"/>
          </p:cNvSpPr>
          <p:nvPr>
            <p:ph idx="1"/>
          </p:nvPr>
        </p:nvSpPr>
        <p:spPr/>
        <p:txBody>
          <a:bodyPr rtlCol="0">
            <a:normAutofit fontScale="92500" lnSpcReduction="10000"/>
          </a:bodyPr>
          <a:lstStyle/>
          <a:p>
            <a:pPr fontAlgn="auto">
              <a:spcAft>
                <a:spcPts val="0"/>
              </a:spcAft>
              <a:buFont typeface="Arial"/>
              <a:buChar char="•"/>
              <a:defRPr/>
            </a:pPr>
            <a:r>
              <a:rPr lang="en-US" dirty="0" smtClean="0"/>
              <a:t>Four factors that lead to this structure</a:t>
            </a:r>
          </a:p>
          <a:p>
            <a:pPr lvl="1" fontAlgn="auto">
              <a:spcAft>
                <a:spcPts val="0"/>
              </a:spcAft>
              <a:buFont typeface="Arial"/>
              <a:buChar char="–"/>
              <a:defRPr/>
            </a:pPr>
            <a:r>
              <a:rPr lang="en-US" dirty="0" smtClean="0"/>
              <a:t>Top management’s commitment to global operations has increased enough to justify the position</a:t>
            </a:r>
          </a:p>
          <a:p>
            <a:pPr lvl="1" fontAlgn="auto">
              <a:spcAft>
                <a:spcPts val="0"/>
              </a:spcAft>
              <a:buFont typeface="Arial"/>
              <a:buChar char="–"/>
              <a:defRPr/>
            </a:pPr>
            <a:r>
              <a:rPr lang="en-US" dirty="0" smtClean="0"/>
              <a:t>Complexity of international operations requires a single organizational unity</a:t>
            </a:r>
          </a:p>
          <a:p>
            <a:pPr lvl="1" fontAlgn="auto">
              <a:spcAft>
                <a:spcPts val="0"/>
              </a:spcAft>
              <a:buFont typeface="Arial"/>
              <a:buChar char="–"/>
              <a:defRPr/>
            </a:pPr>
            <a:r>
              <a:rPr lang="en-US" dirty="0" smtClean="0"/>
              <a:t>The firm has recognized the need for internal specialists to deal with the demands of global operations</a:t>
            </a:r>
          </a:p>
          <a:p>
            <a:pPr lvl="1" fontAlgn="auto">
              <a:spcAft>
                <a:spcPts val="0"/>
              </a:spcAft>
              <a:buFont typeface="Arial"/>
              <a:buChar char="–"/>
              <a:defRPr/>
            </a:pPr>
            <a:r>
              <a:rPr lang="en-US" dirty="0" smtClean="0"/>
              <a:t>Management recognizes the importance of proactively scanning the global horizon for opportunities and threats</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2438400" y="1384088"/>
            <a:ext cx="4699724" cy="4922354"/>
          </a:xfrm>
          <a:prstGeom prst="rect">
            <a:avLst/>
          </a:prstGeom>
          <a:noFill/>
          <a:ln w="9525">
            <a:noFill/>
            <a:miter lim="800000"/>
            <a:headEnd/>
            <a:tailEnd/>
          </a:ln>
        </p:spPr>
      </p:pic>
      <p:sp>
        <p:nvSpPr>
          <p:cNvPr id="37890" name="Rectangle 2"/>
          <p:cNvSpPr>
            <a:spLocks noGrp="1" noChangeArrowheads="1"/>
          </p:cNvSpPr>
          <p:nvPr>
            <p:ph type="title"/>
          </p:nvPr>
        </p:nvSpPr>
        <p:spPr>
          <a:xfrm>
            <a:off x="0" y="609600"/>
            <a:ext cx="9144000" cy="1143000"/>
          </a:xfrm>
        </p:spPr>
        <p:txBody>
          <a:bodyPr>
            <a:noAutofit/>
          </a:bodyPr>
          <a:lstStyle/>
          <a:p>
            <a:pPr fontAlgn="auto">
              <a:spcAft>
                <a:spcPts val="0"/>
              </a:spcAft>
              <a:defRPr/>
            </a:pPr>
            <a:r>
              <a:rPr lang="en-US" sz="3600" dirty="0" smtClean="0"/>
              <a:t>Geographical and Product Division Structures</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t>The Matrix Design</a:t>
            </a:r>
          </a:p>
        </p:txBody>
      </p:sp>
      <p:sp>
        <p:nvSpPr>
          <p:cNvPr id="45058" name="Rectangle 3"/>
          <p:cNvSpPr>
            <a:spLocks noGrp="1" noChangeArrowheads="1"/>
          </p:cNvSpPr>
          <p:nvPr>
            <p:ph idx="1"/>
          </p:nvPr>
        </p:nvSpPr>
        <p:spPr/>
        <p:txBody>
          <a:bodyPr/>
          <a:lstStyle/>
          <a:p>
            <a:r>
              <a:rPr lang="en-US" dirty="0" smtClean="0"/>
              <a:t>Product or business, function, area, and customer know-how are simultaneously focused on the organization’s worldwide marketing objectives</a:t>
            </a:r>
          </a:p>
          <a:p>
            <a:r>
              <a:rPr lang="en-US" dirty="0" smtClean="0"/>
              <a:t>Management must achieve organizational balance that brings together different perspectives and skills to accomplish organizational objectives</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t>The Matrix Design</a:t>
            </a:r>
          </a:p>
        </p:txBody>
      </p:sp>
      <p:sp>
        <p:nvSpPr>
          <p:cNvPr id="41987" name="Rectangle 3"/>
          <p:cNvSpPr>
            <a:spLocks noGrp="1" noChangeArrowheads="1"/>
          </p:cNvSpPr>
          <p:nvPr>
            <p:ph idx="1"/>
          </p:nvPr>
        </p:nvSpPr>
        <p:spPr/>
        <p:txBody>
          <a:bodyPr rtlCol="0">
            <a:normAutofit lnSpcReduction="10000"/>
          </a:bodyPr>
          <a:lstStyle/>
          <a:p>
            <a:pPr fontAlgn="auto">
              <a:spcAft>
                <a:spcPts val="0"/>
              </a:spcAft>
              <a:buFont typeface="Arial"/>
              <a:buChar char="•"/>
              <a:defRPr/>
            </a:pPr>
            <a:r>
              <a:rPr lang="en-US" dirty="0" smtClean="0"/>
              <a:t>Geographic knowledge–understanding of economic, social, political, and governmental market and competitive dimensions</a:t>
            </a:r>
          </a:p>
          <a:p>
            <a:pPr fontAlgn="auto">
              <a:spcAft>
                <a:spcPts val="0"/>
              </a:spcAft>
              <a:buFont typeface="Arial"/>
              <a:buChar char="•"/>
              <a:defRPr/>
            </a:pPr>
            <a:r>
              <a:rPr lang="en-US" dirty="0" smtClean="0"/>
              <a:t>Product knowledge and know-how–product managers that have a worldwide responsibility can achieve new levels of product competency</a:t>
            </a:r>
          </a:p>
          <a:p>
            <a:pPr fontAlgn="auto">
              <a:spcAft>
                <a:spcPts val="0"/>
              </a:spcAft>
              <a:buFont typeface="Arial"/>
              <a:buChar char="•"/>
              <a:defRPr/>
            </a:pPr>
            <a:r>
              <a:rPr lang="en-US" dirty="0" smtClean="0"/>
              <a:t>Functional competence in areas like finance, production, and marketing</a:t>
            </a:r>
          </a:p>
          <a:p>
            <a:pPr fontAlgn="auto">
              <a:spcAft>
                <a:spcPts val="0"/>
              </a:spcAft>
              <a:buFont typeface="Arial"/>
              <a:buChar char="•"/>
              <a:defRPr/>
            </a:pPr>
            <a:r>
              <a:rPr lang="en-US" dirty="0" smtClean="0"/>
              <a:t>Customer, industry and needs</a:t>
            </a:r>
          </a:p>
          <a:p>
            <a:pPr fontAlgn="auto">
              <a:spcAft>
                <a:spcPts val="0"/>
              </a:spcAft>
              <a:buFont typeface="Arial"/>
              <a:buChar char="•"/>
              <a:defRPr/>
            </a:pPr>
            <a:endParaRPr lang="en-US" dirty="0" smtClean="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4127500" y="774560"/>
            <a:ext cx="4559300" cy="5581790"/>
          </a:xfrm>
          <a:prstGeom prst="rect">
            <a:avLst/>
          </a:prstGeom>
          <a:noFill/>
          <a:ln w="9525">
            <a:noFill/>
            <a:miter lim="800000"/>
            <a:headEnd/>
            <a:tailEnd/>
          </a:ln>
        </p:spPr>
      </p:pic>
      <p:sp>
        <p:nvSpPr>
          <p:cNvPr id="49153" name="Rectangle 2"/>
          <p:cNvSpPr>
            <a:spLocks noGrp="1" noChangeArrowheads="1"/>
          </p:cNvSpPr>
          <p:nvPr>
            <p:ph type="title"/>
          </p:nvPr>
        </p:nvSpPr>
        <p:spPr bwMode="auto">
          <a:xfrm>
            <a:off x="117565" y="1361077"/>
            <a:ext cx="3917769" cy="1143000"/>
          </a:xfrm>
        </p:spPr>
        <p:txBody>
          <a:bodyPr wrap="square" numCol="1" anchorCtr="0" compatLnSpc="1">
            <a:prstTxWarp prst="textNoShape">
              <a:avLst/>
            </a:prstTxWarp>
            <a:normAutofit fontScale="90000"/>
          </a:bodyPr>
          <a:lstStyle/>
          <a:p>
            <a:r>
              <a:rPr lang="en-US" dirty="0" smtClean="0"/>
              <a:t>    The Matrix Design</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t>The Matrix Design</a:t>
            </a:r>
          </a:p>
        </p:txBody>
      </p:sp>
      <p:sp>
        <p:nvSpPr>
          <p:cNvPr id="44035" name="Rectangle 3"/>
          <p:cNvSpPr>
            <a:spLocks noGrp="1" noChangeArrowheads="1"/>
          </p:cNvSpPr>
          <p:nvPr>
            <p:ph idx="1"/>
          </p:nvPr>
        </p:nvSpPr>
        <p:spPr/>
        <p:txBody>
          <a:bodyPr rtlCol="0">
            <a:normAutofit lnSpcReduction="10000"/>
          </a:bodyPr>
          <a:lstStyle/>
          <a:p>
            <a:pPr fontAlgn="auto">
              <a:spcAft>
                <a:spcPts val="0"/>
              </a:spcAft>
              <a:buFont typeface="Arial"/>
              <a:buChar char="•"/>
              <a:defRPr/>
            </a:pPr>
            <a:r>
              <a:rPr lang="en-US" dirty="0" smtClean="0"/>
              <a:t>Functional competence – corporate staff with worldwide responsibility contributes toward the development of functional competence on a global basis</a:t>
            </a:r>
          </a:p>
          <a:p>
            <a:pPr fontAlgn="auto">
              <a:spcAft>
                <a:spcPts val="0"/>
              </a:spcAft>
              <a:buFont typeface="Arial"/>
              <a:buChar char="•"/>
              <a:defRPr/>
            </a:pPr>
            <a:r>
              <a:rPr lang="en-US" dirty="0" smtClean="0"/>
              <a:t>Knowledge of customer or industry and its needs – staff with responsibility for serving industries on a global basis assist organizations in their efforts to penetrate specific customer markets</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609600"/>
            <a:ext cx="8001000" cy="1143000"/>
          </a:xfrm>
        </p:spPr>
        <p:txBody>
          <a:bodyPr>
            <a:normAutofit fontScale="90000"/>
          </a:bodyPr>
          <a:lstStyle/>
          <a:p>
            <a:pPr fontAlgn="auto">
              <a:spcAft>
                <a:spcPts val="0"/>
              </a:spcAft>
              <a:defRPr/>
            </a:pPr>
            <a:r>
              <a:rPr lang="en-US" dirty="0" smtClean="0"/>
              <a:t>Lean Production: </a:t>
            </a:r>
            <a:br>
              <a:rPr lang="en-US" dirty="0" smtClean="0"/>
            </a:br>
            <a:r>
              <a:rPr lang="en-US" dirty="0" smtClean="0"/>
              <a:t>Organizing the Japanese Way</a:t>
            </a:r>
          </a:p>
        </p:txBody>
      </p:sp>
      <p:sp>
        <p:nvSpPr>
          <p:cNvPr id="48131" name="Rectangle 3"/>
          <p:cNvSpPr>
            <a:spLocks noGrp="1" noChangeArrowheads="1"/>
          </p:cNvSpPr>
          <p:nvPr>
            <p:ph idx="1"/>
          </p:nvPr>
        </p:nvSpPr>
        <p:spPr>
          <a:xfrm>
            <a:off x="457200" y="1830387"/>
            <a:ext cx="8229600" cy="4525963"/>
          </a:xfrm>
        </p:spPr>
        <p:txBody>
          <a:bodyPr rtlCol="0">
            <a:normAutofit fontScale="92500"/>
          </a:bodyPr>
          <a:lstStyle/>
          <a:p>
            <a:pPr fontAlgn="auto">
              <a:spcAft>
                <a:spcPts val="0"/>
              </a:spcAft>
              <a:buFont typeface="Arial"/>
              <a:buChar char="•"/>
              <a:defRPr/>
            </a:pPr>
            <a:r>
              <a:rPr lang="en-US" dirty="0" smtClean="0"/>
              <a:t>Compares craft production, mass production, and lean production</a:t>
            </a:r>
          </a:p>
          <a:p>
            <a:pPr lvl="1" fontAlgn="auto">
              <a:spcAft>
                <a:spcPts val="0"/>
              </a:spcAft>
              <a:buFont typeface="Arial"/>
              <a:buChar char="–"/>
              <a:defRPr/>
            </a:pPr>
            <a:r>
              <a:rPr lang="en-US" dirty="0" smtClean="0"/>
              <a:t>Craft production meant one worker created one product</a:t>
            </a:r>
          </a:p>
          <a:p>
            <a:pPr lvl="1" fontAlgn="auto">
              <a:spcAft>
                <a:spcPts val="0"/>
              </a:spcAft>
              <a:buFont typeface="Arial"/>
              <a:buChar char="–"/>
              <a:defRPr/>
            </a:pPr>
            <a:r>
              <a:rPr lang="en-US" dirty="0" smtClean="0"/>
              <a:t>Mass production gained advantages because one worker could do far more specialized work due to the moving assembly line</a:t>
            </a:r>
          </a:p>
          <a:p>
            <a:pPr lvl="1" fontAlgn="auto">
              <a:spcAft>
                <a:spcPts val="0"/>
              </a:spcAft>
              <a:buFont typeface="Arial"/>
              <a:buChar char="–"/>
              <a:defRPr/>
            </a:pPr>
            <a:r>
              <a:rPr lang="en-US" dirty="0" smtClean="0"/>
              <a:t>Lean production uses less factory space, smaller inventories, and quality control methods; increased efficiency by 50% over typical mass production</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 Production</a:t>
            </a:r>
            <a:endParaRPr lang="en-US" dirty="0"/>
          </a:p>
        </p:txBody>
      </p:sp>
      <p:sp>
        <p:nvSpPr>
          <p:cNvPr id="3" name="Content Placeholder 2"/>
          <p:cNvSpPr>
            <a:spLocks noGrp="1"/>
          </p:cNvSpPr>
          <p:nvPr>
            <p:ph idx="1"/>
          </p:nvPr>
        </p:nvSpPr>
        <p:spPr/>
        <p:txBody>
          <a:bodyPr>
            <a:normAutofit/>
          </a:bodyPr>
          <a:lstStyle/>
          <a:p>
            <a:r>
              <a:rPr lang="en-US" b="1" dirty="0" smtClean="0"/>
              <a:t>Assembler Value Chains</a:t>
            </a:r>
          </a:p>
          <a:p>
            <a:pPr lvl="1"/>
            <a:r>
              <a:rPr lang="en-US" dirty="0" smtClean="0"/>
              <a:t>Skilled employees, </a:t>
            </a:r>
            <a:r>
              <a:rPr lang="en-US" b="1" i="1" dirty="0" smtClean="0"/>
              <a:t>Kaizen</a:t>
            </a:r>
            <a:r>
              <a:rPr lang="en-US" dirty="0" smtClean="0"/>
              <a:t>—continuous improvement enables quality control</a:t>
            </a:r>
          </a:p>
          <a:p>
            <a:pPr lvl="1"/>
            <a:r>
              <a:rPr lang="en-US" dirty="0" smtClean="0"/>
              <a:t> Flexible mechanization is the hallmark of lean production</a:t>
            </a:r>
          </a:p>
          <a:p>
            <a:r>
              <a:rPr lang="en-US" b="1" dirty="0" smtClean="0"/>
              <a:t>Downstream Value Chains</a:t>
            </a:r>
          </a:p>
          <a:p>
            <a:pPr lvl="1"/>
            <a:r>
              <a:rPr lang="en-US" dirty="0" smtClean="0"/>
              <a:t>Eliminates conflict between producer and intermediaries, spirit of cooperation</a:t>
            </a:r>
            <a:endParaRPr lang="en-US" dirty="0"/>
          </a:p>
        </p:txBody>
      </p:sp>
      <p:sp>
        <p:nvSpPr>
          <p:cNvPr id="8" name="Footer Placeholder 7"/>
          <p:cNvSpPr>
            <a:spLocks noGrp="1"/>
          </p:cNvSpPr>
          <p:nvPr>
            <p:ph type="ftr" sz="quarter" idx="11"/>
          </p:nvPr>
        </p:nvSpPr>
        <p:spPr/>
        <p:txBody>
          <a:bodyPr/>
          <a:lstStyle/>
          <a:p>
            <a:r>
              <a:rPr lang="en-US" dirty="0" smtClean="0"/>
              <a:t>Copyright © 2017 Pearson Education, Ltd. </a:t>
            </a:r>
            <a:endParaRPr lang="en-US" dirty="0"/>
          </a:p>
        </p:txBody>
      </p:sp>
      <p:sp>
        <p:nvSpPr>
          <p:cNvPr id="9" name="Slide Number Placeholder 8"/>
          <p:cNvSpPr>
            <a:spLocks noGrp="1"/>
          </p:cNvSpPr>
          <p:nvPr>
            <p:ph type="sldNum" sz="quarter" idx="12"/>
          </p:nvPr>
        </p:nvSpPr>
        <p:spPr/>
        <p:txBody>
          <a:bodyPr/>
          <a:lstStyle/>
          <a:p>
            <a:r>
              <a:rPr lang="en-US" smtClean="0"/>
              <a:t>17-</a:t>
            </a:r>
            <a:fld id="{BA1B1854-2A96-441B-8E94-8B895DE28521}"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t>Learning Objectives</a:t>
            </a:r>
          </a:p>
        </p:txBody>
      </p:sp>
      <p:sp>
        <p:nvSpPr>
          <p:cNvPr id="20482" name="Rectangle 3"/>
          <p:cNvSpPr>
            <a:spLocks noGrp="1" noChangeArrowheads="1"/>
          </p:cNvSpPr>
          <p:nvPr>
            <p:ph idx="1"/>
          </p:nvPr>
        </p:nvSpPr>
        <p:spPr>
          <a:xfrm>
            <a:off x="457199" y="1828800"/>
            <a:ext cx="8085910" cy="4297363"/>
          </a:xfrm>
        </p:spPr>
        <p:txBody>
          <a:bodyPr>
            <a:normAutofit fontScale="92500" lnSpcReduction="20000"/>
          </a:bodyPr>
          <a:lstStyle/>
          <a:p>
            <a:pPr marL="971550" lvl="1" indent="-514350">
              <a:buFont typeface="+mj-lt"/>
              <a:buAutoNum type="arabicPeriod"/>
            </a:pPr>
            <a:r>
              <a:rPr lang="en-US" dirty="0" smtClean="0"/>
              <a:t>Identify the names and nationalities of the chief executives at five global companies discussed in the text.</a:t>
            </a:r>
          </a:p>
          <a:p>
            <a:pPr marL="971550" lvl="1" indent="-514350">
              <a:buFont typeface="+mj-lt"/>
              <a:buAutoNum type="arabicPeriod"/>
            </a:pPr>
            <a:r>
              <a:rPr lang="en-US" dirty="0" smtClean="0"/>
              <a:t>Describe the different organizational structures that companies can adopt as they grow and expand globally.</a:t>
            </a:r>
          </a:p>
          <a:p>
            <a:pPr marL="971550" lvl="1" indent="-514350">
              <a:buFont typeface="+mj-lt"/>
              <a:buAutoNum type="arabicPeriod"/>
            </a:pPr>
            <a:r>
              <a:rPr lang="en-US" dirty="0" smtClean="0"/>
              <a:t>Discuss the attributes of lean production and identify some of the companies that have been pioneers in this organizational form</a:t>
            </a:r>
          </a:p>
          <a:p>
            <a:pPr marL="971550" lvl="1" indent="-514350">
              <a:buFont typeface="+mj-lt"/>
              <a:buAutoNum type="arabicPeriod"/>
            </a:pPr>
            <a:r>
              <a:rPr lang="en-US" dirty="0" smtClean="0"/>
              <a:t>List some of the lessons on corporate social responsibility that global marketers can take away  from Starbuck’s experience with Global Exchange.</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bwMode="auto">
          <a:ln>
            <a:miter lim="800000"/>
            <a:headEnd/>
            <a:tailEnd/>
          </a:ln>
        </p:spPr>
        <p:txBody>
          <a:bodyPr wrap="square" numCol="1" anchorCtr="0" compatLnSpc="1">
            <a:prstTxWarp prst="textNoShape">
              <a:avLst/>
            </a:prstTxWarp>
            <a:normAutofit fontScale="90000"/>
          </a:bodyPr>
          <a:lstStyle/>
          <a:p>
            <a:r>
              <a:rPr lang="en-US" dirty="0" smtClean="0"/>
              <a:t>Ethics, CSR &amp; Social Responsiveness </a:t>
            </a:r>
          </a:p>
        </p:txBody>
      </p:sp>
      <p:sp>
        <p:nvSpPr>
          <p:cNvPr id="55298" name="Rectangle 3"/>
          <p:cNvSpPr>
            <a:spLocks noGrp="1" noChangeArrowheads="1"/>
          </p:cNvSpPr>
          <p:nvPr>
            <p:ph idx="1"/>
          </p:nvPr>
        </p:nvSpPr>
        <p:spPr>
          <a:xfrm>
            <a:off x="457200" y="1797730"/>
            <a:ext cx="8229600" cy="4525963"/>
          </a:xfrm>
        </p:spPr>
        <p:txBody>
          <a:bodyPr/>
          <a:lstStyle/>
          <a:p>
            <a:r>
              <a:rPr lang="en-US" dirty="0" smtClean="0"/>
              <a:t>Today’s CEO must be a proactive steward of the firm</a:t>
            </a:r>
          </a:p>
          <a:p>
            <a:r>
              <a:rPr lang="en-US" dirty="0" smtClean="0"/>
              <a:t>He or she must respond to:</a:t>
            </a:r>
          </a:p>
          <a:p>
            <a:pPr lvl="1"/>
            <a:r>
              <a:rPr lang="en-US" dirty="0" smtClean="0"/>
              <a:t>Stakeholders—managers, employees, customers, stockholders, suppliers</a:t>
            </a:r>
          </a:p>
          <a:p>
            <a:pPr lvl="1"/>
            <a:r>
              <a:rPr lang="en-US" dirty="0" smtClean="0"/>
              <a:t>Secondary stakeholders—general business community, local community groups, and nongovernmental organizations (NGOs)</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bwMode="auto">
          <a:ln>
            <a:miter lim="800000"/>
            <a:headEnd/>
            <a:tailEnd/>
          </a:ln>
        </p:spPr>
        <p:txBody>
          <a:bodyPr wrap="square" numCol="1" anchorCtr="0" compatLnSpc="1">
            <a:prstTxWarp prst="textNoShape">
              <a:avLst/>
            </a:prstTxWarp>
            <a:normAutofit/>
          </a:bodyPr>
          <a:lstStyle/>
          <a:p>
            <a:r>
              <a:rPr lang="en-US" dirty="0" smtClean="0"/>
              <a:t>Corporate Social Responsibility</a:t>
            </a:r>
          </a:p>
        </p:txBody>
      </p:sp>
      <p:sp>
        <p:nvSpPr>
          <p:cNvPr id="57346" name="Rectangle 3"/>
          <p:cNvSpPr>
            <a:spLocks noGrp="1" noChangeArrowheads="1"/>
          </p:cNvSpPr>
          <p:nvPr>
            <p:ph idx="1"/>
          </p:nvPr>
        </p:nvSpPr>
        <p:spPr>
          <a:xfrm>
            <a:off x="457200" y="1830387"/>
            <a:ext cx="8229600" cy="4525963"/>
          </a:xfrm>
        </p:spPr>
        <p:txBody>
          <a:bodyPr/>
          <a:lstStyle/>
          <a:p>
            <a:r>
              <a:rPr lang="en-US" dirty="0" smtClean="0"/>
              <a:t>An obligation to pursue goals and practices that are in the best interest of society</a:t>
            </a:r>
          </a:p>
          <a:p>
            <a:r>
              <a:rPr lang="en-US" dirty="0" smtClean="0"/>
              <a:t>Many companies create a formal Code of Ethics that summarize core ideologies, corporate values, and expectations</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dirty="0" smtClean="0"/>
              <a:t>Corporate Responsibility</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a:buNone/>
              <a:defRPr/>
            </a:pPr>
            <a:r>
              <a:rPr lang="en-US" dirty="0" smtClean="0"/>
              <a:t> “Consumers are demanding more than ‘product’ from their favorite brands. Employees are choosing to work for companies with strong values. Shareholders are more inclined to invest in businesses with outstanding corporate reputations. Quite simply, being socially responsible is not only the right thing to do; it can distinguish a company from its industry peers.”</a:t>
            </a:r>
          </a:p>
          <a:p>
            <a:pPr algn="r" fontAlgn="auto">
              <a:spcAft>
                <a:spcPts val="0"/>
              </a:spcAft>
              <a:buFont typeface="Arial"/>
              <a:buNone/>
              <a:defRPr/>
            </a:pPr>
            <a:r>
              <a:rPr lang="en-US" dirty="0" smtClean="0"/>
              <a:t>-Starbucks Web site</a:t>
            </a:r>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 </a:t>
            </a:r>
            <a:endParaRPr lang="en-US" dirty="0"/>
          </a:p>
        </p:txBody>
      </p:sp>
      <p:sp>
        <p:nvSpPr>
          <p:cNvPr id="8" name="Slide Number Placeholder 7"/>
          <p:cNvSpPr>
            <a:spLocks noGrp="1"/>
          </p:cNvSpPr>
          <p:nvPr>
            <p:ph type="sldNum" sz="quarter" idx="12"/>
          </p:nvPr>
        </p:nvSpPr>
        <p:spPr/>
        <p:txBody>
          <a:bodyPr/>
          <a:lstStyle/>
          <a:p>
            <a:r>
              <a:rPr lang="en-US" smtClean="0"/>
              <a:t>17-</a:t>
            </a:r>
            <a:fld id="{BA1B1854-2A96-441B-8E94-8B895DE28521}"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bwMode="auto">
          <a:ln>
            <a:miter lim="800000"/>
            <a:headEnd/>
            <a:tailEnd/>
          </a:ln>
        </p:spPr>
        <p:txBody>
          <a:bodyPr wrap="square" numCol="1" anchorCtr="0" compatLnSpc="1">
            <a:prstTxWarp prst="textNoShape">
              <a:avLst/>
            </a:prstTxWarp>
            <a:normAutofit/>
          </a:bodyPr>
          <a:lstStyle/>
          <a:p>
            <a:r>
              <a:rPr lang="en-US" dirty="0" smtClean="0"/>
              <a:t>Corporate Social Responsibility</a:t>
            </a:r>
          </a:p>
        </p:txBody>
      </p:sp>
      <p:sp>
        <p:nvSpPr>
          <p:cNvPr id="56323" name="Rectangle 3"/>
          <p:cNvSpPr>
            <a:spLocks noGrp="1" noChangeArrowheads="1"/>
          </p:cNvSpPr>
          <p:nvPr>
            <p:ph idx="1"/>
          </p:nvPr>
        </p:nvSpPr>
        <p:spPr/>
        <p:txBody>
          <a:bodyPr rtlCol="0">
            <a:normAutofit fontScale="92500"/>
          </a:bodyPr>
          <a:lstStyle/>
          <a:p>
            <a:pPr fontAlgn="auto">
              <a:spcAft>
                <a:spcPts val="0"/>
              </a:spcAft>
              <a:buFont typeface="Arial"/>
              <a:buNone/>
              <a:defRPr/>
            </a:pPr>
            <a:r>
              <a:rPr lang="en-US" dirty="0" smtClean="0"/>
              <a:t>“Perhaps we have the opportunity to be a different type of global company, a global brand that can build a different model, a company that is a global business, that makes a profit, but at the same time demonstrates a social conscience and gives back to the local market.”</a:t>
            </a:r>
          </a:p>
          <a:p>
            <a:pPr fontAlgn="auto">
              <a:spcAft>
                <a:spcPts val="0"/>
              </a:spcAft>
              <a:buFont typeface="Arial"/>
              <a:buNone/>
              <a:defRPr/>
            </a:pPr>
            <a:r>
              <a:rPr lang="en-US" dirty="0" smtClean="0"/>
              <a:t>	-Howard Schultz, CEO, Starbucks, responding to a question about the likelihood of anti-globalization activists </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t>Issues in CSR</a:t>
            </a:r>
          </a:p>
        </p:txBody>
      </p:sp>
      <p:sp>
        <p:nvSpPr>
          <p:cNvPr id="58371" name="Rectangle 3"/>
          <p:cNvSpPr>
            <a:spLocks noGrp="1" noChangeArrowheads="1"/>
          </p:cNvSpPr>
          <p:nvPr>
            <p:ph idx="1"/>
          </p:nvPr>
        </p:nvSpPr>
        <p:spPr/>
        <p:txBody>
          <a:bodyPr rtlCol="0">
            <a:normAutofit lnSpcReduction="10000"/>
          </a:bodyPr>
          <a:lstStyle/>
          <a:p>
            <a:pPr fontAlgn="auto">
              <a:spcAft>
                <a:spcPts val="0"/>
              </a:spcAft>
              <a:buFont typeface="Arial"/>
              <a:buChar char="•"/>
              <a:defRPr/>
            </a:pPr>
            <a:r>
              <a:rPr lang="en-US" dirty="0" smtClean="0"/>
              <a:t>How do CEOs decide what is in the best interest of society?</a:t>
            </a:r>
          </a:p>
          <a:p>
            <a:pPr lvl="1" fontAlgn="auto">
              <a:spcAft>
                <a:spcPts val="0"/>
              </a:spcAft>
              <a:buFont typeface="Arial"/>
              <a:buChar char="–"/>
              <a:defRPr/>
            </a:pPr>
            <a:r>
              <a:rPr lang="en-US" dirty="0" smtClean="0"/>
              <a:t>Bangladeshi children lost garment industry jobs after the U.S. threatened trade sanctions and the children were worse off</a:t>
            </a:r>
          </a:p>
          <a:p>
            <a:pPr lvl="1" fontAlgn="auto">
              <a:spcAft>
                <a:spcPts val="0"/>
              </a:spcAft>
              <a:buFont typeface="Arial"/>
              <a:buChar char="–"/>
              <a:defRPr/>
            </a:pPr>
            <a:r>
              <a:rPr lang="en-US" dirty="0" smtClean="0"/>
              <a:t>Nike has been criticized for alleged poor working conditions in its factories</a:t>
            </a:r>
          </a:p>
          <a:p>
            <a:pPr lvl="1" fontAlgn="auto">
              <a:spcAft>
                <a:spcPts val="0"/>
              </a:spcAft>
              <a:buFont typeface="Arial"/>
              <a:buChar char="–"/>
              <a:defRPr/>
            </a:pPr>
            <a:r>
              <a:rPr lang="en-US" dirty="0" smtClean="0"/>
              <a:t>Wal-Mart has been under fire for a number of reasons including labor practices, resulting in social repercussions in communities it serves</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24</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t>Leadership</a:t>
            </a:r>
          </a:p>
        </p:txBody>
      </p:sp>
      <p:sp>
        <p:nvSpPr>
          <p:cNvPr id="17411" name="Rectangle 3"/>
          <p:cNvSpPr>
            <a:spLocks noGrp="1" noChangeArrowheads="1"/>
          </p:cNvSpPr>
          <p:nvPr>
            <p:ph idx="1"/>
          </p:nvPr>
        </p:nvSpPr>
        <p:spPr/>
        <p:txBody>
          <a:bodyPr rtlCol="0">
            <a:normAutofit fontScale="92500"/>
          </a:bodyPr>
          <a:lstStyle/>
          <a:p>
            <a:pPr fontAlgn="auto">
              <a:spcAft>
                <a:spcPts val="0"/>
              </a:spcAft>
              <a:buFont typeface="Arial"/>
              <a:buNone/>
              <a:defRPr/>
            </a:pPr>
            <a:r>
              <a:rPr lang="en-US" dirty="0" smtClean="0"/>
              <a:t>“Leadership is not about hierarchy or title or status: It is about having influence and mastering change. Leadership is not about bragging rights or battles or even the accumulation of wealth; it’s about connecting and engaging at multiple levels … Leaders can no longer view strategy and execution as abstract concepts, but must realize that both elements are ultimately about people.”</a:t>
            </a:r>
          </a:p>
          <a:p>
            <a:pPr algn="r" fontAlgn="auto">
              <a:spcAft>
                <a:spcPts val="0"/>
              </a:spcAft>
              <a:buFont typeface="Arial"/>
              <a:buNone/>
              <a:defRPr/>
            </a:pPr>
            <a:r>
              <a:rPr lang="en-US" dirty="0" smtClean="0"/>
              <a:t>	-Carly Fiorina, former CEO, HP </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t>Leadership</a:t>
            </a:r>
          </a:p>
        </p:txBody>
      </p:sp>
      <p:sp>
        <p:nvSpPr>
          <p:cNvPr id="24578" name="Rectangle 3"/>
          <p:cNvSpPr>
            <a:spLocks noGrp="1" noChangeArrowheads="1"/>
          </p:cNvSpPr>
          <p:nvPr>
            <p:ph idx="1"/>
          </p:nvPr>
        </p:nvSpPr>
        <p:spPr/>
        <p:txBody>
          <a:bodyPr/>
          <a:lstStyle/>
          <a:p>
            <a:r>
              <a:rPr lang="en-US" dirty="0" smtClean="0"/>
              <a:t>The leader’s task is to articulate:</a:t>
            </a:r>
          </a:p>
          <a:p>
            <a:pPr lvl="1"/>
            <a:r>
              <a:rPr lang="en-US" dirty="0" smtClean="0"/>
              <a:t>Intended geographical scope of activities</a:t>
            </a:r>
          </a:p>
          <a:p>
            <a:pPr lvl="1"/>
            <a:r>
              <a:rPr lang="en-US" dirty="0" smtClean="0"/>
              <a:t>Beliefs</a:t>
            </a:r>
          </a:p>
          <a:p>
            <a:pPr lvl="1"/>
            <a:r>
              <a:rPr lang="en-US" dirty="0" smtClean="0"/>
              <a:t>Values</a:t>
            </a:r>
          </a:p>
          <a:p>
            <a:pPr lvl="1"/>
            <a:r>
              <a:rPr lang="en-US" dirty="0" smtClean="0"/>
              <a:t>Policies</a:t>
            </a:r>
          </a:p>
          <a:p>
            <a:endParaRPr lang="en-US" dirty="0" smtClean="0"/>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t>Top Management Nationality</a:t>
            </a:r>
          </a:p>
        </p:txBody>
      </p:sp>
      <p:sp>
        <p:nvSpPr>
          <p:cNvPr id="21507" name="Rectangle 3"/>
          <p:cNvSpPr>
            <a:spLocks noGrp="1" noChangeArrowheads="1"/>
          </p:cNvSpPr>
          <p:nvPr>
            <p:ph idx="1"/>
          </p:nvPr>
        </p:nvSpPr>
        <p:spPr/>
        <p:txBody>
          <a:bodyPr rtlCol="0">
            <a:normAutofit fontScale="92500"/>
          </a:bodyPr>
          <a:lstStyle/>
          <a:p>
            <a:pPr fontAlgn="auto">
              <a:spcAft>
                <a:spcPts val="0"/>
              </a:spcAft>
              <a:buFont typeface="Arial"/>
              <a:buChar char="•"/>
              <a:defRPr/>
            </a:pPr>
            <a:r>
              <a:rPr lang="en-US" dirty="0" smtClean="0"/>
              <a:t>“Companies are realizing that they have a portfolio of human resources worldwide, that their brightest technical person might come from Germany, or their best financial manager from England. They are starting to tap their worldwide human resources. And as they do, it will not be surprising to see non-Americans rise to the top.”</a:t>
            </a:r>
          </a:p>
          <a:p>
            <a:pPr fontAlgn="auto">
              <a:spcAft>
                <a:spcPts val="0"/>
              </a:spcAft>
              <a:buFont typeface="Arial"/>
              <a:buChar char="•"/>
              <a:defRPr/>
            </a:pPr>
            <a:r>
              <a:rPr lang="en-US" dirty="0" smtClean="0"/>
              <a:t>- Christopher Bartlett, Harvard Business School</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32833" y="827508"/>
            <a:ext cx="8361362" cy="1143000"/>
          </a:xfrm>
        </p:spPr>
        <p:txBody>
          <a:bodyPr>
            <a:normAutofit fontScale="90000"/>
          </a:bodyPr>
          <a:lstStyle/>
          <a:p>
            <a:pPr fontAlgn="auto">
              <a:spcAft>
                <a:spcPts val="0"/>
              </a:spcAft>
              <a:defRPr/>
            </a:pPr>
            <a:r>
              <a:rPr lang="en-US" dirty="0" smtClean="0"/>
              <a:t>Who’s in Charge?  Executives of 2015</a:t>
            </a:r>
          </a:p>
        </p:txBody>
      </p:sp>
      <p:pic>
        <p:nvPicPr>
          <p:cNvPr id="1026" name="Picture 2"/>
          <p:cNvPicPr>
            <a:picLocks noChangeAspect="1" noChangeArrowheads="1"/>
          </p:cNvPicPr>
          <p:nvPr/>
        </p:nvPicPr>
        <p:blipFill>
          <a:blip r:embed="rId3"/>
          <a:srcRect/>
          <a:stretch>
            <a:fillRect/>
          </a:stretch>
        </p:blipFill>
        <p:spPr bwMode="auto">
          <a:xfrm>
            <a:off x="-1" y="1970508"/>
            <a:ext cx="9144001" cy="4153769"/>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bwMode="auto">
          <a:ln>
            <a:miter lim="800000"/>
            <a:headEnd/>
            <a:tailEnd/>
          </a:ln>
        </p:spPr>
        <p:txBody>
          <a:bodyPr wrap="square" numCol="1" anchorCtr="0" compatLnSpc="1">
            <a:prstTxWarp prst="textNoShape">
              <a:avLst/>
            </a:prstTxWarp>
            <a:normAutofit/>
          </a:bodyPr>
          <a:lstStyle/>
          <a:p>
            <a:r>
              <a:rPr lang="en-US" dirty="0" smtClean="0"/>
              <a:t>Leadership and Core Competence</a:t>
            </a:r>
          </a:p>
        </p:txBody>
      </p:sp>
      <p:sp>
        <p:nvSpPr>
          <p:cNvPr id="25603" name="Rectangle 3"/>
          <p:cNvSpPr>
            <a:spLocks noGrp="1" noChangeArrowheads="1"/>
          </p:cNvSpPr>
          <p:nvPr>
            <p:ph idx="1"/>
          </p:nvPr>
        </p:nvSpPr>
        <p:spPr/>
        <p:txBody>
          <a:bodyPr rtlCol="0">
            <a:normAutofit fontScale="92500"/>
          </a:bodyPr>
          <a:lstStyle/>
          <a:p>
            <a:pPr fontAlgn="auto">
              <a:spcAft>
                <a:spcPts val="0"/>
              </a:spcAft>
              <a:buFont typeface="Arial"/>
              <a:buChar char="•"/>
              <a:defRPr/>
            </a:pPr>
            <a:r>
              <a:rPr lang="en-US" dirty="0" smtClean="0"/>
              <a:t>Executives were judged on their ability to identify, nurture, and exploit the organization’s core competencies in the 1990s as opposed to the focus on reorganization in the 1980s</a:t>
            </a:r>
          </a:p>
          <a:p>
            <a:pPr fontAlgn="auto">
              <a:spcAft>
                <a:spcPts val="0"/>
              </a:spcAft>
              <a:buFont typeface="Arial"/>
              <a:buChar char="•"/>
              <a:defRPr/>
            </a:pPr>
            <a:r>
              <a:rPr lang="en-US" dirty="0" smtClean="0"/>
              <a:t>Core competencies must:</a:t>
            </a:r>
          </a:p>
          <a:p>
            <a:pPr lvl="1" fontAlgn="auto">
              <a:spcAft>
                <a:spcPts val="0"/>
              </a:spcAft>
              <a:buFont typeface="Arial"/>
              <a:buChar char="–"/>
              <a:defRPr/>
            </a:pPr>
            <a:r>
              <a:rPr lang="en-US" dirty="0" smtClean="0"/>
              <a:t>Provide potential access to a wide variety of markets</a:t>
            </a:r>
          </a:p>
          <a:p>
            <a:pPr lvl="1" fontAlgn="auto">
              <a:spcAft>
                <a:spcPts val="0"/>
              </a:spcAft>
              <a:buFont typeface="Arial"/>
              <a:buChar char="–"/>
              <a:defRPr/>
            </a:pPr>
            <a:r>
              <a:rPr lang="en-US" dirty="0" smtClean="0"/>
              <a:t>Make a significant contribution to the perceived customer benefits</a:t>
            </a:r>
          </a:p>
          <a:p>
            <a:pPr lvl="1" fontAlgn="auto">
              <a:spcAft>
                <a:spcPts val="0"/>
              </a:spcAft>
              <a:buFont typeface="Arial"/>
              <a:buChar char="–"/>
              <a:defRPr/>
            </a:pPr>
            <a:r>
              <a:rPr lang="en-US" dirty="0" smtClean="0"/>
              <a:t>Be difficult to imitate</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t>Organizing for Global Marketing</a:t>
            </a:r>
          </a:p>
        </p:txBody>
      </p:sp>
      <p:sp>
        <p:nvSpPr>
          <p:cNvPr id="32770" name="Rectangle 3"/>
          <p:cNvSpPr>
            <a:spLocks noGrp="1" noChangeArrowheads="1"/>
          </p:cNvSpPr>
          <p:nvPr>
            <p:ph idx="1"/>
          </p:nvPr>
        </p:nvSpPr>
        <p:spPr/>
        <p:txBody>
          <a:bodyPr>
            <a:normAutofit/>
          </a:bodyPr>
          <a:lstStyle/>
          <a:p>
            <a:r>
              <a:rPr lang="en-US" dirty="0" smtClean="0"/>
              <a:t>The goal is to find a structure that:</a:t>
            </a:r>
          </a:p>
          <a:p>
            <a:pPr lvl="1"/>
            <a:r>
              <a:rPr lang="en-US" dirty="0" smtClean="0"/>
              <a:t>Enables the company to respond to relevant market environment differences</a:t>
            </a:r>
          </a:p>
          <a:p>
            <a:pPr lvl="1"/>
            <a:r>
              <a:rPr lang="en-US" dirty="0" smtClean="0"/>
              <a:t>Ensures the diffusion of corporate knowledge and experience throughout the entire system</a:t>
            </a:r>
          </a:p>
          <a:p>
            <a:r>
              <a:rPr lang="en-US" dirty="0" smtClean="0"/>
              <a:t>Organizations must balance:</a:t>
            </a:r>
          </a:p>
          <a:p>
            <a:pPr lvl="1"/>
            <a:r>
              <a:rPr lang="en-US" dirty="0" smtClean="0"/>
              <a:t>How to balance between autonomy &amp; integration</a:t>
            </a:r>
          </a:p>
          <a:p>
            <a:pPr lvl="1"/>
            <a:r>
              <a:rPr lang="en-US" dirty="0" smtClean="0"/>
              <a:t>The need for individualized response to local markets</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smtClean="0"/>
              <a:t>Organizing for Global Marketing </a:t>
            </a:r>
          </a:p>
        </p:txBody>
      </p:sp>
      <p:sp>
        <p:nvSpPr>
          <p:cNvPr id="29699" name="Rectangle 3"/>
          <p:cNvSpPr>
            <a:spLocks noGrp="1" noChangeArrowheads="1"/>
          </p:cNvSpPr>
          <p:nvPr>
            <p:ph idx="1"/>
          </p:nvPr>
        </p:nvSpPr>
        <p:spPr/>
        <p:txBody>
          <a:bodyPr rtlCol="0">
            <a:normAutofit lnSpcReduction="10000"/>
          </a:bodyPr>
          <a:lstStyle/>
          <a:p>
            <a:pPr fontAlgn="auto">
              <a:spcAft>
                <a:spcPts val="0"/>
              </a:spcAft>
              <a:buFont typeface="Arial"/>
              <a:buChar char="•"/>
              <a:defRPr/>
            </a:pPr>
            <a:r>
              <a:rPr lang="en-US" dirty="0" smtClean="0"/>
              <a:t>In global marketing there is not a single best structure</a:t>
            </a:r>
          </a:p>
          <a:p>
            <a:pPr fontAlgn="auto">
              <a:spcAft>
                <a:spcPts val="0"/>
              </a:spcAft>
              <a:buFont typeface="Arial"/>
              <a:buChar char="•"/>
              <a:defRPr/>
            </a:pPr>
            <a:r>
              <a:rPr lang="en-US" dirty="0" smtClean="0"/>
              <a:t>Leading-edge global competitors share one key organizational design characteristic:</a:t>
            </a:r>
          </a:p>
          <a:p>
            <a:pPr lvl="1" fontAlgn="auto">
              <a:spcAft>
                <a:spcPts val="0"/>
              </a:spcAft>
              <a:buFont typeface="Arial"/>
              <a:buChar char="–"/>
              <a:defRPr/>
            </a:pPr>
            <a:r>
              <a:rPr lang="en-US" dirty="0" smtClean="0"/>
              <a:t>Structure is flat and simple</a:t>
            </a:r>
          </a:p>
          <a:p>
            <a:pPr fontAlgn="auto">
              <a:spcAft>
                <a:spcPts val="0"/>
              </a:spcAft>
              <a:buFont typeface="Arial"/>
              <a:buChar char="•"/>
              <a:defRPr/>
            </a:pPr>
            <a:r>
              <a:rPr lang="en-US" dirty="0" smtClean="0"/>
              <a:t>In the 21st century corporations will have to find new, more creative ways to organize</a:t>
            </a:r>
          </a:p>
          <a:p>
            <a:pPr lvl="1" fontAlgn="auto">
              <a:spcAft>
                <a:spcPts val="0"/>
              </a:spcAft>
              <a:buFont typeface="Arial"/>
              <a:buChar char="–"/>
              <a:defRPr/>
            </a:pPr>
            <a:r>
              <a:rPr lang="en-US" dirty="0" smtClean="0"/>
              <a:t>Must be flexible, efficient, and responsive to meet the demands of globalizing markets</a:t>
            </a:r>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r>
              <a:rPr lang="en-US" smtClean="0"/>
              <a:t>17-</a:t>
            </a:r>
            <a:fld id="{BA1B1854-2A96-441B-8E94-8B895DE28521}"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3429</TotalTime>
  <Words>3471</Words>
  <Application>Microsoft Office PowerPoint</Application>
  <PresentationFormat>On-screen Show (4:3)</PresentationFormat>
  <Paragraphs>189</Paragraphs>
  <Slides>24</Slides>
  <Notes>24</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K&amp; G 9e Title Theme</vt:lpstr>
      <vt:lpstr>K&amp;G 9e workaround</vt:lpstr>
      <vt:lpstr>1_K&amp; G 9e Title Theme</vt:lpstr>
      <vt:lpstr>1_K&amp;G 9e workaround</vt:lpstr>
      <vt:lpstr>Slide 1</vt:lpstr>
      <vt:lpstr>Learning Objectives</vt:lpstr>
      <vt:lpstr>Leadership</vt:lpstr>
      <vt:lpstr>Leadership</vt:lpstr>
      <vt:lpstr>Top Management Nationality</vt:lpstr>
      <vt:lpstr>Who’s in Charge?  Executives of 2015</vt:lpstr>
      <vt:lpstr>Leadership and Core Competence</vt:lpstr>
      <vt:lpstr>Organizing for Global Marketing</vt:lpstr>
      <vt:lpstr>Organizing for Global Marketing </vt:lpstr>
      <vt:lpstr>Patterns of International Organizational Development</vt:lpstr>
      <vt:lpstr>International Division Structure</vt:lpstr>
      <vt:lpstr>International Division Structure</vt:lpstr>
      <vt:lpstr>Geographical and Product Division Structures</vt:lpstr>
      <vt:lpstr>The Matrix Design</vt:lpstr>
      <vt:lpstr>The Matrix Design</vt:lpstr>
      <vt:lpstr>    The Matrix Design</vt:lpstr>
      <vt:lpstr>The Matrix Design</vt:lpstr>
      <vt:lpstr>Lean Production:  Organizing the Japanese Way</vt:lpstr>
      <vt:lpstr>Lean Production</vt:lpstr>
      <vt:lpstr>Ethics, CSR &amp; Social Responsiveness </vt:lpstr>
      <vt:lpstr>Corporate Social Responsibility</vt:lpstr>
      <vt:lpstr>Corporate Responsibility</vt:lpstr>
      <vt:lpstr>Corporate Social Responsibility</vt:lpstr>
      <vt:lpstr>Issues in CSR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Dee</dc:creator>
  <cp:lastModifiedBy>Binod</cp:lastModifiedBy>
  <cp:revision>105</cp:revision>
  <dcterms:created xsi:type="dcterms:W3CDTF">2012-01-25T15:29:12Z</dcterms:created>
  <dcterms:modified xsi:type="dcterms:W3CDTF">2016-04-06T13:02:16Z</dcterms:modified>
</cp:coreProperties>
</file>