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99" r:id="rId1"/>
  </p:sldMasterIdLst>
  <p:notesMasterIdLst>
    <p:notesMasterId r:id="rId20"/>
  </p:notesMasterIdLst>
  <p:handoutMasterIdLst>
    <p:handoutMasterId r:id="rId21"/>
  </p:handoutMasterIdLst>
  <p:sldIdLst>
    <p:sldId id="27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920049"/>
    <a:srgbClr val="FF99FF"/>
    <a:srgbClr val="66FF33"/>
    <a:srgbClr val="0033CC"/>
    <a:srgbClr val="000066"/>
    <a:srgbClr val="FF0066"/>
    <a:srgbClr val="9E0627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60" y="9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57" d="100"/>
          <a:sy n="57" d="100"/>
        </p:scale>
        <p:origin x="-252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4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B9C5B43-09AF-448B-9880-1B47AD051CFC}" type="datetimeFigureOut">
              <a:rPr lang="ar-SA" smtClean="0"/>
              <a:t>26/01/39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E101A6A-6E3A-458C-9A9C-2B98A59E5DF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62939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 smtClean="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 smtClean="0"/>
            </a:lvl1pPr>
          </a:lstStyle>
          <a:p>
            <a:pPr>
              <a:defRPr/>
            </a:pPr>
            <a:fld id="{31C758C4-0296-4DAF-9CA6-1E1A403580A7}" type="datetimeFigureOut">
              <a:rPr lang="ar-SA"/>
              <a:pPr>
                <a:defRPr/>
              </a:pPr>
              <a:t>26/01/39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 smtClean="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 smtClean="0"/>
            </a:lvl1pPr>
          </a:lstStyle>
          <a:p>
            <a:pPr>
              <a:defRPr/>
            </a:pPr>
            <a:fld id="{A70C7B25-7256-47F7-A409-46630B09EB9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804460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</p:grpSp>
      <p:sp>
        <p:nvSpPr>
          <p:cNvPr id="23450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ar-SA" dirty="0"/>
              <a:t>انقر لتحرير نمط العنوان الرئيسي</a:t>
            </a:r>
          </a:p>
        </p:txBody>
      </p:sp>
      <p:sp>
        <p:nvSpPr>
          <p:cNvPr id="23450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CBB212C-C123-4841-88D7-F8FED66BE0A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86D90-E0B7-4373-9411-5876F2348DE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71E30-6A76-4EAA-9DBD-84A0AC8D42E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5667C-2421-409D-898D-7F5DA9AEEB3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440AA-BC7A-489A-8585-B8CAC14C764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EDA28-E9F9-4F98-AFF0-B4201320099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 dir="l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CC162-6406-481B-B2AE-F5BAA1A0857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AE9E6-7A65-40C6-A0B4-6FBF574AD15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2893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110B6-1662-4761-9462-AABDCEE962E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4704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5E265-771A-418B-A3C2-D51101F29F7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FC154-964D-4D91-AEE1-4417D107873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21072-0505-4112-B508-B5A5357F107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31BF0-563B-4398-8984-98394FFF244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D5647-912A-43E7-8D4B-C7C72B1B126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0D7A7-7378-4049-B16D-AA94AF3CFE9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F2B20FA1-158A-470D-ACA5-D0E68D4802E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0" name="Group 4"/>
          <p:cNvGrpSpPr>
            <a:grpSpLocks/>
          </p:cNvGrpSpPr>
          <p:nvPr/>
        </p:nvGrpSpPr>
        <p:grpSpPr bwMode="auto">
          <a:xfrm>
            <a:off x="0" y="785813"/>
            <a:ext cx="9140825" cy="6064250"/>
            <a:chOff x="0" y="495"/>
            <a:chExt cx="5758" cy="3820"/>
          </a:xfrm>
        </p:grpSpPr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3347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3347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3348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3348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3348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</p:grpSp>
        <p:sp>
          <p:nvSpPr>
            <p:cNvPr id="23348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33484" name="Freeform 12"/>
            <p:cNvSpPr>
              <a:spLocks/>
            </p:cNvSpPr>
            <p:nvPr/>
          </p:nvSpPr>
          <p:spPr bwMode="hidden">
            <a:xfrm>
              <a:off x="0" y="495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</p:grpSp>
      <p:sp>
        <p:nvSpPr>
          <p:cNvPr id="23348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dirty="0" smtClean="0"/>
              <a:t>انقر لتحرير نمط العنوان الرئيسي</a:t>
            </a:r>
          </a:p>
        </p:txBody>
      </p:sp>
      <p:sp>
        <p:nvSpPr>
          <p:cNvPr id="2334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348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0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</p:sldLayoutIdLst>
  <p:transition spd="slow">
    <p:strips dir="ld"/>
  </p:transition>
  <p:timing>
    <p:tnLst>
      <p:par>
        <p:cTn id="1" dur="indefinite" restart="never" nodeType="tmRoot"/>
      </p:par>
    </p:tnLst>
  </p:timing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png"/><Relationship Id="rId4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4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7.jpeg"/><Relationship Id="rId4" Type="http://schemas.openxmlformats.org/officeDocument/2006/relationships/image" Target="../media/image15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9.jpeg"/><Relationship Id="rId4" Type="http://schemas.openxmlformats.org/officeDocument/2006/relationships/image" Target="../media/image18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0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26.wmf"/><Relationship Id="rId4" Type="http://schemas.openxmlformats.org/officeDocument/2006/relationships/image" Target="../media/image23.wmf"/><Relationship Id="rId9" Type="http://schemas.openxmlformats.org/officeDocument/2006/relationships/oleObject" Target="../embeddings/oleObject14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1500174"/>
            <a:ext cx="8572560" cy="5143536"/>
          </a:xfrm>
          <a:gradFill flip="none" rotWithShape="1">
            <a:gsLst>
              <a:gs pos="19000">
                <a:schemeClr val="bg2"/>
              </a:gs>
              <a:gs pos="60000">
                <a:schemeClr val="accent4">
                  <a:lumMod val="10000"/>
                </a:schemeClr>
              </a:gs>
              <a:gs pos="85000">
                <a:schemeClr val="accent4">
                  <a:lumMod val="25000"/>
                </a:schemeClr>
              </a:gs>
              <a:gs pos="80000">
                <a:srgbClr val="E6E6E6"/>
              </a:gs>
              <a:gs pos="87000">
                <a:schemeClr val="accent4">
                  <a:lumMod val="50000"/>
                </a:schemeClr>
              </a:gs>
              <a:gs pos="100000">
                <a:schemeClr val="tx1">
                  <a:lumMod val="95000"/>
                </a:schemeClr>
              </a:gs>
            </a:gsLst>
            <a:path path="shape">
              <a:fillToRect l="50000" t="50000" r="50000" b="50000"/>
            </a:path>
            <a:tileRect/>
          </a:gradFill>
          <a:ln w="76200"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r>
              <a:rPr lang="en-US" sz="8000" b="0" dirty="0" smtClean="0">
                <a:solidFill>
                  <a:srgbClr val="FF0066"/>
                </a:solidFill>
                <a:effectLst/>
              </a:rPr>
              <a:t>KENATICS</a:t>
            </a:r>
            <a:r>
              <a:rPr lang="ar-SA" sz="8000" b="0" dirty="0" smtClean="0">
                <a:solidFill>
                  <a:srgbClr val="FF0066"/>
                </a:solidFill>
                <a:effectLst/>
                <a:cs typeface="Old Antic Decorative" pitchFamily="2" charset="-78"/>
              </a:rPr>
              <a:t/>
            </a:r>
            <a:br>
              <a:rPr lang="ar-SA" sz="8000" b="0" dirty="0" smtClean="0">
                <a:solidFill>
                  <a:srgbClr val="FF0066"/>
                </a:solidFill>
                <a:effectLst/>
                <a:cs typeface="Old Antic Decorative" pitchFamily="2" charset="-78"/>
              </a:rPr>
            </a:br>
            <a:r>
              <a:rPr lang="ar-SA" sz="8000" b="0" dirty="0" smtClean="0">
                <a:solidFill>
                  <a:srgbClr val="FFFF00"/>
                </a:solidFill>
                <a:effectLst/>
                <a:cs typeface="Old Antic Decorative" pitchFamily="2" charset="-78"/>
              </a:rPr>
              <a:t>الكيناتيكا الخطية</a:t>
            </a:r>
            <a:endParaRPr lang="en-US" sz="8000" b="0" dirty="0">
              <a:solidFill>
                <a:srgbClr val="FFFF00"/>
              </a:solidFill>
              <a:effectLst/>
              <a:cs typeface="Old Antic Decorative" pitchFamily="2" charset="-78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6115064" cy="1439850"/>
          </a:xfrm>
          <a:solidFill>
            <a:srgbClr val="920049"/>
          </a:solidFill>
          <a:ln>
            <a:solidFill>
              <a:srgbClr val="FFFFCC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الكيناتيكا الخطية</a:t>
            </a:r>
            <a:b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الاحتكاك 2</a:t>
            </a:r>
            <a:endParaRPr lang="en-US" sz="4000" dirty="0" smtClean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428596" y="1989138"/>
            <a:ext cx="8536017" cy="2062103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5425" indent="-225425">
              <a:spcBef>
                <a:spcPct val="50000"/>
              </a:spcBef>
              <a:buClr>
                <a:srgbClr val="FFFF00"/>
              </a:buClr>
              <a:buFontTx/>
              <a:buChar char="•"/>
            </a:pPr>
            <a:r>
              <a:rPr lang="ar-SA" sz="3200" dirty="0">
                <a:latin typeface="Arial" pitchFamily="34" charset="0"/>
                <a:cs typeface="AL-Mateen" pitchFamily="2" charset="-78"/>
              </a:rPr>
              <a:t>  الاحتكاك الثابت (</a:t>
            </a:r>
            <a:r>
              <a:rPr lang="en-US" sz="3200" dirty="0">
                <a:latin typeface="Arial" pitchFamily="34" charset="0"/>
                <a:cs typeface="AL-Mateen" pitchFamily="2" charset="-78"/>
              </a:rPr>
              <a:t>limiting Friction</a:t>
            </a:r>
            <a:r>
              <a:rPr lang="ar-SA" sz="3200" dirty="0">
                <a:latin typeface="Arial" pitchFamily="34" charset="0"/>
                <a:cs typeface="AL-Mateen" pitchFamily="2" charset="-78"/>
              </a:rPr>
              <a:t>)            </a:t>
            </a:r>
          </a:p>
          <a:p>
            <a:pPr>
              <a:spcBef>
                <a:spcPct val="50000"/>
              </a:spcBef>
              <a:buClr>
                <a:srgbClr val="FFFF00"/>
              </a:buClr>
              <a:buFontTx/>
              <a:buChar char="•"/>
            </a:pPr>
            <a:r>
              <a:rPr lang="ar-SA" sz="3200" dirty="0">
                <a:latin typeface="Arial" pitchFamily="34" charset="0"/>
                <a:cs typeface="AL-Mateen" pitchFamily="2" charset="-78"/>
              </a:rPr>
              <a:t>    و المتحرك (</a:t>
            </a:r>
            <a:r>
              <a:rPr lang="en-US" sz="3200" dirty="0">
                <a:latin typeface="Arial" pitchFamily="34" charset="0"/>
                <a:cs typeface="AL-Mateen" pitchFamily="2" charset="-78"/>
              </a:rPr>
              <a:t>Sliding Friction</a:t>
            </a:r>
            <a:r>
              <a:rPr lang="ar-SA" sz="3200" dirty="0">
                <a:latin typeface="Arial" pitchFamily="34" charset="0"/>
                <a:cs typeface="AL-Mateen" pitchFamily="2" charset="-78"/>
              </a:rPr>
              <a:t>)</a:t>
            </a:r>
          </a:p>
          <a:p>
            <a:pPr marL="338138" lvl="1" indent="-338138">
              <a:spcBef>
                <a:spcPct val="50000"/>
              </a:spcBef>
              <a:buClr>
                <a:srgbClr val="FFFF00"/>
              </a:buClr>
              <a:buFontTx/>
              <a:buChar char="•"/>
            </a:pPr>
            <a:r>
              <a:rPr lang="ar-SA" sz="3200" dirty="0">
                <a:latin typeface="Arial" pitchFamily="34" charset="0"/>
                <a:cs typeface="AL-Mateen" pitchFamily="2" charset="-78"/>
              </a:rPr>
              <a:t>الحد الأقصى للاحتكاك</a:t>
            </a:r>
            <a:endParaRPr lang="en-US" sz="3200" dirty="0">
              <a:latin typeface="Arial" pitchFamily="34" charset="0"/>
              <a:cs typeface="AL-Mateen" pitchFamily="2" charset="-78"/>
            </a:endParaRPr>
          </a:p>
        </p:txBody>
      </p:sp>
      <p:pic>
        <p:nvPicPr>
          <p:cNvPr id="19460" name="Picture 10" descr="5-6"/>
          <p:cNvPicPr>
            <a:picLocks noChangeAspect="1" noChangeArrowheads="1"/>
          </p:cNvPicPr>
          <p:nvPr/>
        </p:nvPicPr>
        <p:blipFill>
          <a:blip r:embed="rId2" cstate="print"/>
          <a:srcRect l="14890" r="14003" b="67644"/>
          <a:stretch>
            <a:fillRect/>
          </a:stretch>
        </p:blipFill>
        <p:spPr bwMode="auto">
          <a:xfrm>
            <a:off x="6286512" y="4143380"/>
            <a:ext cx="2721902" cy="2357454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19461" name="Picture 9" descr="5-6"/>
          <p:cNvPicPr>
            <a:picLocks noChangeAspect="1" noChangeArrowheads="1"/>
          </p:cNvPicPr>
          <p:nvPr/>
        </p:nvPicPr>
        <p:blipFill>
          <a:blip r:embed="rId3"/>
          <a:srcRect l="15550" t="30901" r="10283" b="40451"/>
          <a:stretch>
            <a:fillRect/>
          </a:stretch>
        </p:blipFill>
        <p:spPr bwMode="auto">
          <a:xfrm>
            <a:off x="3214678" y="4138322"/>
            <a:ext cx="2928958" cy="2394794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19462" name="Picture 8" descr="5-6"/>
          <p:cNvPicPr>
            <a:picLocks noChangeAspect="1" noChangeArrowheads="1"/>
          </p:cNvPicPr>
          <p:nvPr/>
        </p:nvPicPr>
        <p:blipFill>
          <a:blip r:embed="rId4" cstate="print"/>
          <a:srcRect l="19489" t="59741" r="6531" b="8234"/>
          <a:stretch>
            <a:fillRect/>
          </a:stretch>
        </p:blipFill>
        <p:spPr bwMode="auto">
          <a:xfrm>
            <a:off x="162551" y="4143380"/>
            <a:ext cx="2926495" cy="2357454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19463" name="Rectangle 11"/>
          <p:cNvSpPr>
            <a:spLocks noChangeArrowheads="1"/>
          </p:cNvSpPr>
          <p:nvPr/>
        </p:nvSpPr>
        <p:spPr bwMode="auto">
          <a:xfrm>
            <a:off x="1624013" y="2800350"/>
            <a:ext cx="19653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19464" name="Rectangle 13"/>
          <p:cNvSpPr>
            <a:spLocks noChangeArrowheads="1"/>
          </p:cNvSpPr>
          <p:nvPr/>
        </p:nvSpPr>
        <p:spPr bwMode="auto">
          <a:xfrm>
            <a:off x="1624013" y="2800350"/>
            <a:ext cx="19653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19465" name="Rectangle 15"/>
          <p:cNvSpPr>
            <a:spLocks noChangeArrowheads="1"/>
          </p:cNvSpPr>
          <p:nvPr/>
        </p:nvSpPr>
        <p:spPr bwMode="auto">
          <a:xfrm>
            <a:off x="1624013" y="2800350"/>
            <a:ext cx="19653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6329378" cy="1439850"/>
          </a:xfrm>
          <a:solidFill>
            <a:srgbClr val="920049"/>
          </a:solidFill>
          <a:ln>
            <a:solidFill>
              <a:srgbClr val="FFFFCC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الكيناتيكا الخطية</a:t>
            </a:r>
            <a:b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الاحتكاك 3</a:t>
            </a:r>
            <a:endParaRPr lang="en-US" sz="4000" dirty="0" smtClean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4929190" y="2111771"/>
            <a:ext cx="3857652" cy="4031873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Clr>
                <a:srgbClr val="FF0066"/>
              </a:buClr>
              <a:buFontTx/>
              <a:buChar char="•"/>
            </a:pPr>
            <a:r>
              <a:rPr lang="ar-SA" sz="3200" dirty="0">
                <a:latin typeface="Arial" pitchFamily="34" charset="0"/>
                <a:cs typeface="AL-Mateen" pitchFamily="2" charset="-78"/>
              </a:rPr>
              <a:t> الشكل يوضح قدرة اللاعب على الميلان لكي يزيد من الحد </a:t>
            </a:r>
            <a:r>
              <a:rPr lang="ar-SA" sz="3200" dirty="0" smtClean="0">
                <a:latin typeface="Arial" pitchFamily="34" charset="0"/>
                <a:cs typeface="AL-Mateen" pitchFamily="2" charset="-78"/>
              </a:rPr>
              <a:t>الأقصى </a:t>
            </a:r>
            <a:r>
              <a:rPr lang="ar-SA" sz="3200" dirty="0">
                <a:latin typeface="Arial" pitchFamily="34" charset="0"/>
                <a:cs typeface="AL-Mateen" pitchFamily="2" charset="-78"/>
              </a:rPr>
              <a:t>للاحتكاك بين قدميه </a:t>
            </a:r>
            <a:r>
              <a:rPr lang="ar-SA" sz="3200" dirty="0" err="1">
                <a:latin typeface="Arial" pitchFamily="34" charset="0"/>
                <a:cs typeface="AL-Mateen" pitchFamily="2" charset="-78"/>
              </a:rPr>
              <a:t>و</a:t>
            </a:r>
            <a:r>
              <a:rPr lang="ar-SA" sz="3200" dirty="0">
                <a:latin typeface="Arial" pitchFamily="34" charset="0"/>
                <a:cs typeface="AL-Mateen" pitchFamily="2" charset="-78"/>
              </a:rPr>
              <a:t> الصخرة</a:t>
            </a:r>
          </a:p>
          <a:p>
            <a:pPr algn="just">
              <a:spcBef>
                <a:spcPct val="50000"/>
              </a:spcBef>
              <a:buClr>
                <a:srgbClr val="FF0066"/>
              </a:buClr>
              <a:buFontTx/>
              <a:buChar char="•"/>
            </a:pPr>
            <a:r>
              <a:rPr lang="ar-SA" sz="3200" dirty="0">
                <a:latin typeface="Arial" pitchFamily="34" charset="0"/>
                <a:cs typeface="AL-Mateen" pitchFamily="2" charset="-78"/>
              </a:rPr>
              <a:t>من ما سبق يتضح انه يمكن تغيير الاحتكاك بين جسمين بالتالي:</a:t>
            </a:r>
          </a:p>
          <a:p>
            <a:pPr lvl="1" algn="just">
              <a:spcBef>
                <a:spcPct val="50000"/>
              </a:spcBef>
              <a:buClr>
                <a:srgbClr val="FF0066"/>
              </a:buClr>
              <a:buFontTx/>
              <a:buChar char="•"/>
            </a:pPr>
            <a:endParaRPr lang="en-US" sz="3200" dirty="0">
              <a:latin typeface="Arial" pitchFamily="34" charset="0"/>
              <a:cs typeface="AL-Mateen" pitchFamily="2" charset="-78"/>
            </a:endParaRPr>
          </a:p>
        </p:txBody>
      </p:sp>
      <p:graphicFrame>
        <p:nvGraphicFramePr>
          <p:cNvPr id="19463" name="Object 7"/>
          <p:cNvGraphicFramePr>
            <a:graphicFrameLocks noGrp="1" noChangeAspect="1"/>
          </p:cNvGraphicFramePr>
          <p:nvPr>
            <p:ph sz="half" idx="2"/>
          </p:nvPr>
        </p:nvGraphicFramePr>
        <p:xfrm>
          <a:off x="5286380" y="5286388"/>
          <a:ext cx="2087563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quation" r:id="rId3" imgW="634680" imgH="203040" progId="Equation.3">
                  <p:embed/>
                </p:oleObj>
              </mc:Choice>
              <mc:Fallback>
                <p:oleObj name="Equation" r:id="rId3" imgW="634680" imgH="2030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6380" y="5286388"/>
                        <a:ext cx="2087563" cy="792162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1" name="Picture 10" descr="5-7"/>
          <p:cNvPicPr>
            <a:picLocks noChangeAspect="1" noChangeArrowheads="1"/>
          </p:cNvPicPr>
          <p:nvPr/>
        </p:nvPicPr>
        <p:blipFill>
          <a:blip r:embed="rId5"/>
          <a:srcRect t="10948" r="9853" b="9431"/>
          <a:stretch>
            <a:fillRect/>
          </a:stretch>
        </p:blipFill>
        <p:spPr bwMode="auto">
          <a:xfrm>
            <a:off x="214282" y="1902566"/>
            <a:ext cx="4575158" cy="4241078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857224" y="131762"/>
            <a:ext cx="5900750" cy="1296974"/>
          </a:xfrm>
          <a:solidFill>
            <a:srgbClr val="920049"/>
          </a:solidFill>
          <a:ln>
            <a:solidFill>
              <a:srgbClr val="FFFFCC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الكيناتيكا الخطية</a:t>
            </a:r>
            <a:b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الاحتكاك 4</a:t>
            </a:r>
            <a:endParaRPr lang="en-US" sz="4000" dirty="0" smtClean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14282" y="1571612"/>
            <a:ext cx="8748743" cy="5170646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Clr>
                <a:srgbClr val="FF0066"/>
              </a:buClr>
            </a:pPr>
            <a:r>
              <a:rPr lang="en-US" sz="2000" dirty="0">
                <a:latin typeface="Arial" pitchFamily="34" charset="0"/>
                <a:cs typeface="AL-Mateen" pitchFamily="2" charset="-78"/>
              </a:rPr>
              <a:t>F</a:t>
            </a:r>
            <a:r>
              <a:rPr lang="ar-SA" sz="2000" dirty="0">
                <a:latin typeface="Arial" pitchFamily="34" charset="0"/>
                <a:cs typeface="AL-Mateen" pitchFamily="2" charset="-78"/>
              </a:rPr>
              <a:t> تعني قوة الاحتكاك</a:t>
            </a:r>
          </a:p>
          <a:p>
            <a:pPr algn="just">
              <a:spcBef>
                <a:spcPct val="50000"/>
              </a:spcBef>
              <a:buClr>
                <a:srgbClr val="FF0066"/>
              </a:buClr>
            </a:pPr>
            <a:r>
              <a:rPr lang="el-GR" sz="2000" dirty="0">
                <a:latin typeface="Arial" pitchFamily="34" charset="0"/>
                <a:cs typeface="AL-Mateen" pitchFamily="2" charset="-78"/>
              </a:rPr>
              <a:t>μ</a:t>
            </a:r>
            <a:r>
              <a:rPr lang="ar-SA" sz="2000" dirty="0">
                <a:latin typeface="Arial" pitchFamily="34" charset="0"/>
                <a:cs typeface="AL-Mateen" pitchFamily="2" charset="-78"/>
              </a:rPr>
              <a:t> </a:t>
            </a:r>
            <a:r>
              <a:rPr lang="en-US" sz="2000" dirty="0">
                <a:latin typeface="Arial" pitchFamily="34" charset="0"/>
                <a:cs typeface="AL-Mateen" pitchFamily="2" charset="-78"/>
              </a:rPr>
              <a:t> </a:t>
            </a:r>
            <a:r>
              <a:rPr lang="ar-SA" sz="2000" dirty="0">
                <a:latin typeface="Arial" pitchFamily="34" charset="0"/>
                <a:cs typeface="AL-Mateen" pitchFamily="2" charset="-78"/>
              </a:rPr>
              <a:t> تعني معامل الاحتكاك (</a:t>
            </a:r>
            <a:r>
              <a:rPr lang="el-GR" sz="2000" dirty="0">
                <a:latin typeface="Arial" pitchFamily="34" charset="0"/>
                <a:cs typeface="AL-Mateen" pitchFamily="2" charset="-78"/>
              </a:rPr>
              <a:t>μ</a:t>
            </a:r>
            <a:r>
              <a:rPr lang="en-US" sz="2000" baseline="-25000" dirty="0">
                <a:latin typeface="Arial" pitchFamily="34" charset="0"/>
                <a:cs typeface="AL-Mateen" pitchFamily="2" charset="-78"/>
              </a:rPr>
              <a:t>s</a:t>
            </a:r>
            <a:r>
              <a:rPr lang="ar-SA" sz="2000" dirty="0">
                <a:latin typeface="Arial" pitchFamily="34" charset="0"/>
                <a:cs typeface="AL-Mateen" pitchFamily="2" charset="-78"/>
              </a:rPr>
              <a:t> – </a:t>
            </a:r>
            <a:r>
              <a:rPr lang="en-US" sz="2000" dirty="0">
                <a:latin typeface="Arial" pitchFamily="34" charset="0"/>
                <a:cs typeface="AL-Mateen" pitchFamily="2" charset="-78"/>
              </a:rPr>
              <a:t>(</a:t>
            </a:r>
            <a:r>
              <a:rPr lang="el-GR" sz="2000" dirty="0">
                <a:latin typeface="Arial" pitchFamily="34" charset="0"/>
                <a:cs typeface="AL-Mateen" pitchFamily="2" charset="-78"/>
              </a:rPr>
              <a:t>μ</a:t>
            </a:r>
            <a:r>
              <a:rPr lang="en-US" sz="2000" baseline="-25000" dirty="0">
                <a:latin typeface="Arial" pitchFamily="34" charset="0"/>
                <a:cs typeface="AL-Mateen" pitchFamily="2" charset="-78"/>
              </a:rPr>
              <a:t>L</a:t>
            </a:r>
            <a:r>
              <a:rPr lang="ar-SA" sz="2000" dirty="0">
                <a:latin typeface="Arial" pitchFamily="34" charset="0"/>
                <a:cs typeface="AL-Mateen" pitchFamily="2" charset="-78"/>
              </a:rPr>
              <a:t> </a:t>
            </a:r>
          </a:p>
          <a:p>
            <a:pPr algn="just">
              <a:spcBef>
                <a:spcPct val="50000"/>
              </a:spcBef>
              <a:buClr>
                <a:srgbClr val="FF0066"/>
              </a:buClr>
            </a:pPr>
            <a:r>
              <a:rPr lang="en-US" sz="2000" dirty="0">
                <a:latin typeface="Arial" pitchFamily="34" charset="0"/>
                <a:cs typeface="AL-Mateen" pitchFamily="2" charset="-78"/>
              </a:rPr>
              <a:t>R </a:t>
            </a:r>
            <a:r>
              <a:rPr lang="ar-SA" sz="2000" dirty="0">
                <a:latin typeface="Arial" pitchFamily="34" charset="0"/>
                <a:cs typeface="AL-Mateen" pitchFamily="2" charset="-78"/>
              </a:rPr>
              <a:t> تعني القوة العمودية على السطح</a:t>
            </a:r>
            <a:endParaRPr lang="en-US" sz="2000" dirty="0">
              <a:latin typeface="Arial" pitchFamily="34" charset="0"/>
              <a:cs typeface="AL-Mateen" pitchFamily="2" charset="-78"/>
            </a:endParaRPr>
          </a:p>
          <a:p>
            <a:pPr algn="just">
              <a:spcBef>
                <a:spcPct val="50000"/>
              </a:spcBef>
              <a:buClr>
                <a:srgbClr val="FF0066"/>
              </a:buClr>
            </a:pPr>
            <a:r>
              <a:rPr lang="ar-SA" sz="2000" dirty="0">
                <a:latin typeface="Arial" pitchFamily="34" charset="0"/>
                <a:cs typeface="AL-Mateen" pitchFamily="2" charset="-78"/>
              </a:rPr>
              <a:t> الخلاصة تني انه يمكن تغيير الاحتكاك عن طريق تغيير طبيعة السطحين المتمثل في المعامل </a:t>
            </a:r>
            <a:r>
              <a:rPr lang="ar-SA" sz="2000" dirty="0" smtClean="0">
                <a:latin typeface="Arial" pitchFamily="34" charset="0"/>
                <a:cs typeface="AL-Mateen" pitchFamily="2" charset="-78"/>
              </a:rPr>
              <a:t>أو </a:t>
            </a:r>
            <a:r>
              <a:rPr lang="ar-SA" sz="2000" dirty="0">
                <a:latin typeface="Arial" pitchFamily="34" charset="0"/>
                <a:cs typeface="AL-Mateen" pitchFamily="2" charset="-78"/>
              </a:rPr>
              <a:t>عن طريق تغيير القوى </a:t>
            </a:r>
            <a:r>
              <a:rPr lang="ar-SA" sz="2000" dirty="0" smtClean="0">
                <a:latin typeface="Arial" pitchFamily="34" charset="0"/>
                <a:cs typeface="AL-Mateen" pitchFamily="2" charset="-78"/>
              </a:rPr>
              <a:t>التي </a:t>
            </a:r>
            <a:r>
              <a:rPr lang="ar-SA" sz="2000" dirty="0">
                <a:latin typeface="Arial" pitchFamily="34" charset="0"/>
                <a:cs typeface="AL-Mateen" pitchFamily="2" charset="-78"/>
              </a:rPr>
              <a:t>تربط السطحين ببعض</a:t>
            </a:r>
            <a:endParaRPr lang="en-US" sz="2000" dirty="0">
              <a:latin typeface="Arial" pitchFamily="34" charset="0"/>
              <a:cs typeface="AL-Mateen" pitchFamily="2" charset="-78"/>
            </a:endParaRPr>
          </a:p>
          <a:p>
            <a:pPr algn="just">
              <a:spcBef>
                <a:spcPct val="50000"/>
              </a:spcBef>
              <a:buClr>
                <a:srgbClr val="FF0066"/>
              </a:buClr>
              <a:buSzPct val="150000"/>
              <a:buFontTx/>
              <a:buChar char="•"/>
            </a:pPr>
            <a:r>
              <a:rPr lang="en-US" sz="2000" dirty="0">
                <a:latin typeface="Arial" pitchFamily="34" charset="0"/>
                <a:cs typeface="AL-Mateen" pitchFamily="2" charset="-78"/>
              </a:rPr>
              <a:t>  </a:t>
            </a:r>
            <a:r>
              <a:rPr lang="ar-SA" sz="2000" dirty="0">
                <a:latin typeface="Arial" pitchFamily="34" charset="0"/>
                <a:cs typeface="AL-Mateen" pitchFamily="2" charset="-78"/>
              </a:rPr>
              <a:t> احتكاك الدروج (</a:t>
            </a:r>
            <a:r>
              <a:rPr lang="en-US" sz="2000" dirty="0">
                <a:latin typeface="Arial" pitchFamily="34" charset="0"/>
                <a:cs typeface="AL-Mateen" pitchFamily="2" charset="-78"/>
              </a:rPr>
              <a:t>Rolling Friction</a:t>
            </a:r>
            <a:r>
              <a:rPr lang="ar-SA" sz="2000" dirty="0">
                <a:latin typeface="Arial" pitchFamily="34" charset="0"/>
                <a:cs typeface="AL-Mateen" pitchFamily="2" charset="-78"/>
              </a:rPr>
              <a:t>)</a:t>
            </a:r>
          </a:p>
          <a:p>
            <a:pPr lvl="1" algn="just">
              <a:spcBef>
                <a:spcPct val="50000"/>
              </a:spcBef>
              <a:buClr>
                <a:srgbClr val="FFFF00"/>
              </a:buClr>
              <a:buSzPct val="150000"/>
              <a:buFontTx/>
              <a:buChar char="•"/>
            </a:pPr>
            <a:r>
              <a:rPr lang="ar-SA" sz="2000" dirty="0">
                <a:latin typeface="Arial" pitchFamily="34" charset="0"/>
                <a:cs typeface="AL-Mateen" pitchFamily="2" charset="-78"/>
              </a:rPr>
              <a:t>كرة </a:t>
            </a:r>
            <a:r>
              <a:rPr lang="ar-SA" sz="2000" dirty="0" smtClean="0">
                <a:latin typeface="Arial" pitchFamily="34" charset="0"/>
                <a:cs typeface="AL-Mateen" pitchFamily="2" charset="-78"/>
              </a:rPr>
              <a:t>القدم  والغولف</a:t>
            </a:r>
            <a:endParaRPr lang="ar-SA" sz="2000" dirty="0">
              <a:latin typeface="Arial" pitchFamily="34" charset="0"/>
              <a:cs typeface="AL-Mateen" pitchFamily="2" charset="-78"/>
            </a:endParaRPr>
          </a:p>
          <a:p>
            <a:pPr lvl="2" algn="just">
              <a:spcBef>
                <a:spcPct val="50000"/>
              </a:spcBef>
              <a:buClr>
                <a:srgbClr val="66FF33"/>
              </a:buClr>
              <a:buSzPct val="150000"/>
              <a:buFontTx/>
              <a:buChar char="•"/>
            </a:pPr>
            <a:r>
              <a:rPr lang="ar-SA" sz="2000" dirty="0">
                <a:latin typeface="Arial" pitchFamily="34" charset="0"/>
                <a:cs typeface="AL-Mateen" pitchFamily="2" charset="-78"/>
              </a:rPr>
              <a:t>(عند دوران الكرة على الأرض </a:t>
            </a:r>
            <a:r>
              <a:rPr lang="ar-SA" sz="2000" dirty="0" smtClean="0">
                <a:latin typeface="Arial" pitchFamily="34" charset="0"/>
                <a:cs typeface="AL-Mateen" pitchFamily="2" charset="-78"/>
              </a:rPr>
              <a:t>أو </a:t>
            </a:r>
            <a:r>
              <a:rPr lang="ar-SA" sz="2000" dirty="0">
                <a:latin typeface="Arial" pitchFamily="34" charset="0"/>
                <a:cs typeface="AL-Mateen" pitchFamily="2" charset="-78"/>
              </a:rPr>
              <a:t>العشب فإن العشب </a:t>
            </a:r>
            <a:r>
              <a:rPr lang="ar-SA" sz="2000" dirty="0" err="1">
                <a:latin typeface="Arial" pitchFamily="34" charset="0"/>
                <a:cs typeface="AL-Mateen" pitchFamily="2" charset="-78"/>
              </a:rPr>
              <a:t>و</a:t>
            </a:r>
            <a:r>
              <a:rPr lang="ar-SA" sz="2000" dirty="0">
                <a:latin typeface="Arial" pitchFamily="34" charset="0"/>
                <a:cs typeface="AL-Mateen" pitchFamily="2" charset="-78"/>
              </a:rPr>
              <a:t> الكرة يتغير شكلهما قليلا </a:t>
            </a:r>
            <a:r>
              <a:rPr lang="ar-SA" sz="2000" dirty="0" err="1">
                <a:latin typeface="Arial" pitchFamily="34" charset="0"/>
                <a:cs typeface="AL-Mateen" pitchFamily="2" charset="-78"/>
              </a:rPr>
              <a:t>و</a:t>
            </a:r>
            <a:r>
              <a:rPr lang="ar-SA" sz="2000" dirty="0">
                <a:latin typeface="Arial" pitchFamily="34" charset="0"/>
                <a:cs typeface="AL-Mateen" pitchFamily="2" charset="-78"/>
              </a:rPr>
              <a:t> لكن بدرجة كافية لكي تعيق حركة الكرة)احتكاك الدروج اقل 100 مرة من الاحتكاك الديناميكي </a:t>
            </a:r>
            <a:r>
              <a:rPr lang="ar-SA" sz="2000" dirty="0" err="1">
                <a:latin typeface="Arial" pitchFamily="34" charset="0"/>
                <a:cs typeface="AL-Mateen" pitchFamily="2" charset="-78"/>
              </a:rPr>
              <a:t>و</a:t>
            </a:r>
            <a:r>
              <a:rPr lang="ar-SA" sz="2000" dirty="0">
                <a:latin typeface="Arial" pitchFamily="34" charset="0"/>
                <a:cs typeface="AL-Mateen" pitchFamily="2" charset="-78"/>
              </a:rPr>
              <a:t> 1000 من الاحتكاك الثابت</a:t>
            </a:r>
          </a:p>
          <a:p>
            <a:pPr lvl="2" algn="just">
              <a:spcBef>
                <a:spcPct val="50000"/>
              </a:spcBef>
              <a:buClr>
                <a:srgbClr val="66FF33"/>
              </a:buClr>
              <a:buSzPct val="150000"/>
              <a:buFontTx/>
              <a:buChar char="•"/>
            </a:pPr>
            <a:r>
              <a:rPr lang="ar-SA" sz="2000" dirty="0">
                <a:latin typeface="Arial" pitchFamily="34" charset="0"/>
                <a:cs typeface="AL-Mateen" pitchFamily="2" charset="-78"/>
              </a:rPr>
              <a:t>يعتمد احتكاك الدروج على ما يلي: طبيعة الكرة، طبيعة السطح، القوة العمودية، </a:t>
            </a:r>
            <a:r>
              <a:rPr lang="ar-SA" sz="2000" dirty="0" err="1">
                <a:latin typeface="Arial" pitchFamily="34" charset="0"/>
                <a:cs typeface="AL-Mateen" pitchFamily="2" charset="-78"/>
              </a:rPr>
              <a:t>و</a:t>
            </a:r>
            <a:r>
              <a:rPr lang="ar-SA" sz="2000" dirty="0">
                <a:latin typeface="Arial" pitchFamily="34" charset="0"/>
                <a:cs typeface="AL-Mateen" pitchFamily="2" charset="-78"/>
              </a:rPr>
              <a:t> محيط الكرة</a:t>
            </a:r>
          </a:p>
          <a:p>
            <a:pPr lvl="2" algn="just">
              <a:spcBef>
                <a:spcPct val="50000"/>
              </a:spcBef>
              <a:buClr>
                <a:srgbClr val="66FF33"/>
              </a:buClr>
              <a:buSzPct val="150000"/>
              <a:buFontTx/>
              <a:buChar char="•"/>
            </a:pPr>
            <a:r>
              <a:rPr lang="ar-SA" sz="2000" dirty="0">
                <a:latin typeface="Arial" pitchFamily="34" charset="0"/>
                <a:cs typeface="AL-Mateen" pitchFamily="2" charset="-78"/>
              </a:rPr>
              <a:t>العاملين الأولين فقط ينظر </a:t>
            </a:r>
            <a:r>
              <a:rPr lang="ar-SA" sz="2000" dirty="0" smtClean="0">
                <a:latin typeface="Arial" pitchFamily="34" charset="0"/>
                <a:cs typeface="AL-Mateen" pitchFamily="2" charset="-78"/>
              </a:rPr>
              <a:t>إليهما </a:t>
            </a:r>
            <a:r>
              <a:rPr lang="ar-SA" sz="2000" dirty="0">
                <a:latin typeface="Arial" pitchFamily="34" charset="0"/>
                <a:cs typeface="AL-Mateen" pitchFamily="2" charset="-78"/>
              </a:rPr>
              <a:t>بعين فاحصة في النشاط الرياضي </a:t>
            </a:r>
            <a:r>
              <a:rPr lang="ar-SA" sz="2000" dirty="0" err="1">
                <a:latin typeface="Arial" pitchFamily="34" charset="0"/>
                <a:cs typeface="AL-Mateen" pitchFamily="2" charset="-78"/>
              </a:rPr>
              <a:t>و</a:t>
            </a:r>
            <a:r>
              <a:rPr lang="ar-SA" sz="2000" dirty="0">
                <a:latin typeface="Arial" pitchFamily="34" charset="0"/>
                <a:cs typeface="AL-Mateen" pitchFamily="2" charset="-78"/>
              </a:rPr>
              <a:t> لكن القليل يمكن عمله</a:t>
            </a:r>
          </a:p>
          <a:p>
            <a:pPr lvl="2" algn="just">
              <a:spcBef>
                <a:spcPct val="50000"/>
              </a:spcBef>
              <a:buClr>
                <a:srgbClr val="66FF33"/>
              </a:buClr>
              <a:buSzPct val="150000"/>
              <a:buFontTx/>
              <a:buChar char="•"/>
            </a:pPr>
            <a:r>
              <a:rPr lang="ar-SA" sz="2000" dirty="0">
                <a:latin typeface="Arial" pitchFamily="34" charset="0"/>
                <a:cs typeface="AL-Mateen" pitchFamily="2" charset="-78"/>
              </a:rPr>
              <a:t>على اللاعب </a:t>
            </a:r>
            <a:r>
              <a:rPr lang="ar-SA" sz="2000" dirty="0" err="1">
                <a:latin typeface="Arial" pitchFamily="34" charset="0"/>
                <a:cs typeface="AL-Mateen" pitchFamily="2" charset="-78"/>
              </a:rPr>
              <a:t>ان</a:t>
            </a:r>
            <a:r>
              <a:rPr lang="ar-SA" sz="2000" dirty="0">
                <a:latin typeface="Arial" pitchFamily="34" charset="0"/>
                <a:cs typeface="AL-Mateen" pitchFamily="2" charset="-78"/>
              </a:rPr>
              <a:t> يقيم حالة الأرضية ومن ثم اتخاذ اللازم لتعديل </a:t>
            </a:r>
            <a:r>
              <a:rPr lang="ar-SA" sz="2000" dirty="0" smtClean="0">
                <a:latin typeface="Arial" pitchFamily="34" charset="0"/>
                <a:cs typeface="AL-Mateen" pitchFamily="2" charset="-78"/>
              </a:rPr>
              <a:t>أدائه</a:t>
            </a:r>
            <a:endParaRPr lang="en-US" sz="2000" dirty="0">
              <a:latin typeface="Arial" pitchFamily="34" charset="0"/>
              <a:cs typeface="AL-Mateen" pitchFamily="2" charset="-78"/>
            </a:endParaRPr>
          </a:p>
        </p:txBody>
      </p:sp>
      <p:graphicFrame>
        <p:nvGraphicFramePr>
          <p:cNvPr id="22532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842367" y="1857364"/>
          <a:ext cx="2729501" cy="857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Equation" r:id="rId3" imgW="634680" imgH="203040" progId="Equation.3">
                  <p:embed/>
                </p:oleObj>
              </mc:Choice>
              <mc:Fallback>
                <p:oleObj name="Equation" r:id="rId3" imgW="634680" imgH="203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2367" y="1857364"/>
                        <a:ext cx="2729501" cy="857256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6400816" cy="1439850"/>
          </a:xfrm>
          <a:solidFill>
            <a:srgbClr val="920049"/>
          </a:solidFill>
          <a:ln>
            <a:solidFill>
              <a:srgbClr val="FFFFCC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الكيناتيكا الخطية</a:t>
            </a:r>
            <a:b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الدفع الخطي</a:t>
            </a:r>
            <a:endParaRPr lang="en-US" sz="4000" dirty="0" smtClean="0">
              <a:solidFill>
                <a:srgbClr val="FFFFCC"/>
              </a:solidFill>
              <a:cs typeface="PT Bold Heading" pitchFamily="2" charset="-78"/>
            </a:endParaRPr>
          </a:p>
        </p:txBody>
      </p:sp>
      <p:graphicFrame>
        <p:nvGraphicFramePr>
          <p:cNvPr id="25607" name="Object 7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715008" y="3214686"/>
          <a:ext cx="3095625" cy="1179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Equation" r:id="rId3" imgW="419040" imgH="177480" progId="Equation.3">
                  <p:embed/>
                </p:oleObj>
              </mc:Choice>
              <mc:Fallback>
                <p:oleObj name="Equation" r:id="rId3" imgW="419040" imgH="177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8" y="3214686"/>
                        <a:ext cx="3095625" cy="1179515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6516688" y="2133600"/>
            <a:ext cx="172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latin typeface="Arial" pitchFamily="34" charset="0"/>
            </a:endParaRP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214282" y="6049052"/>
            <a:ext cx="8783670" cy="523220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FF0000"/>
              </a:buClr>
              <a:buFontTx/>
              <a:buChar char="•"/>
            </a:pPr>
            <a:r>
              <a:rPr lang="ar-SA" sz="2800" dirty="0">
                <a:latin typeface="Arial" pitchFamily="34" charset="0"/>
                <a:cs typeface="AL-Mateen" pitchFamily="2" charset="-78"/>
              </a:rPr>
              <a:t> العلاقة الأخيرة توضح انه لكي نغير من كمية حركة أي جسم فلابد من </a:t>
            </a:r>
            <a:r>
              <a:rPr lang="ar-SA" sz="2800" dirty="0" err="1">
                <a:latin typeface="Arial" pitchFamily="34" charset="0"/>
                <a:cs typeface="AL-Mateen" pitchFamily="2" charset="-78"/>
              </a:rPr>
              <a:t>انتاج</a:t>
            </a:r>
            <a:r>
              <a:rPr lang="ar-SA" sz="2800" dirty="0">
                <a:latin typeface="Arial" pitchFamily="34" charset="0"/>
                <a:cs typeface="AL-Mateen" pitchFamily="2" charset="-78"/>
              </a:rPr>
              <a:t> دفع خطي</a:t>
            </a:r>
            <a:endParaRPr lang="en-US" sz="2800" dirty="0">
              <a:latin typeface="Arial" pitchFamily="34" charset="0"/>
              <a:cs typeface="AL-Mateen" pitchFamily="2" charset="-78"/>
            </a:endParaRPr>
          </a:p>
        </p:txBody>
      </p:sp>
      <p:pic>
        <p:nvPicPr>
          <p:cNvPr id="6151" name="Picture 15" descr="5-8"/>
          <p:cNvPicPr>
            <a:picLocks noChangeAspect="1" noChangeArrowheads="1"/>
          </p:cNvPicPr>
          <p:nvPr/>
        </p:nvPicPr>
        <p:blipFill>
          <a:blip r:embed="rId5" cstate="print"/>
          <a:srcRect t="5434" b="13954"/>
          <a:stretch>
            <a:fillRect/>
          </a:stretch>
        </p:blipFill>
        <p:spPr bwMode="auto">
          <a:xfrm>
            <a:off x="285720" y="2121512"/>
            <a:ext cx="5176844" cy="373638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graphicFrame>
        <p:nvGraphicFramePr>
          <p:cNvPr id="6148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643570" y="4786322"/>
          <a:ext cx="3314698" cy="1000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معادلة" r:id="rId6" imgW="901440" imgH="215640" progId="Equation.3">
                  <p:embed/>
                </p:oleObj>
              </mc:Choice>
              <mc:Fallback>
                <p:oleObj name="معادلة" r:id="rId6" imgW="90144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570" y="4786322"/>
                        <a:ext cx="3314698" cy="1000132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14390" y="274638"/>
            <a:ext cx="6043626" cy="1368412"/>
          </a:xfrm>
          <a:solidFill>
            <a:srgbClr val="920049"/>
          </a:solidFill>
          <a:ln>
            <a:solidFill>
              <a:srgbClr val="FFFFCC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الكيناتيكا الخطية</a:t>
            </a:r>
            <a:b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التصادم1</a:t>
            </a:r>
            <a:endParaRPr lang="en-US" sz="4000" dirty="0" smtClean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4414" y="1814514"/>
            <a:ext cx="6686568" cy="4829196"/>
          </a:xfrm>
          <a:ln>
            <a:solidFill>
              <a:srgbClr val="FFFFCC"/>
            </a:solidFill>
          </a:ln>
        </p:spPr>
        <p:txBody>
          <a:bodyPr/>
          <a:lstStyle/>
          <a:p>
            <a:pPr eaLnBrk="1" hangingPunct="1">
              <a:buClr>
                <a:srgbClr val="FF0000"/>
              </a:buClr>
              <a:defRPr/>
            </a:pPr>
            <a:r>
              <a:rPr lang="ar-SA" sz="4000" dirty="0" smtClean="0">
                <a:solidFill>
                  <a:srgbClr val="FFFF00"/>
                </a:solidFill>
                <a:cs typeface="PT Bold Heading" pitchFamily="2" charset="-78"/>
              </a:rPr>
              <a:t>طرق التصادم:</a:t>
            </a:r>
          </a:p>
          <a:p>
            <a:pPr marL="2911475" lvl="1" indent="-576263" eaLnBrk="1" hangingPunct="1">
              <a:buClr>
                <a:srgbClr val="FFFF00"/>
              </a:buClr>
              <a:defRPr/>
            </a:pPr>
            <a:r>
              <a:rPr lang="ar-SA" sz="3600" dirty="0" smtClean="0">
                <a:cs typeface="AL-Mateen" pitchFamily="2" charset="-78"/>
              </a:rPr>
              <a:t>اصطدام ثم انفصال</a:t>
            </a:r>
          </a:p>
          <a:p>
            <a:pPr marL="2911475" lvl="1" indent="-576263" eaLnBrk="1" hangingPunct="1">
              <a:buClr>
                <a:srgbClr val="FFFF00"/>
              </a:buClr>
              <a:defRPr/>
            </a:pPr>
            <a:r>
              <a:rPr lang="ar-SA" sz="3600" dirty="0" smtClean="0">
                <a:cs typeface="AL-Mateen" pitchFamily="2" charset="-78"/>
              </a:rPr>
              <a:t>اصطدام ثم تلاصق</a:t>
            </a:r>
          </a:p>
          <a:p>
            <a:pPr marL="2911475" lvl="1" indent="-576263" eaLnBrk="1" hangingPunct="1">
              <a:buClr>
                <a:srgbClr val="FFFF00"/>
              </a:buClr>
              <a:defRPr/>
            </a:pPr>
            <a:r>
              <a:rPr lang="ar-SA" sz="3600" dirty="0" smtClean="0">
                <a:cs typeface="AL-Mateen" pitchFamily="2" charset="-78"/>
              </a:rPr>
              <a:t>الجسمين متحركين</a:t>
            </a:r>
          </a:p>
          <a:p>
            <a:pPr marL="2911475" lvl="1" indent="-576263" eaLnBrk="1" hangingPunct="1">
              <a:buClr>
                <a:srgbClr val="FFFF00"/>
              </a:buClr>
              <a:defRPr/>
            </a:pPr>
            <a:r>
              <a:rPr lang="ar-SA" sz="3600" dirty="0" smtClean="0">
                <a:cs typeface="AL-Mateen" pitchFamily="2" charset="-78"/>
              </a:rPr>
              <a:t>جسم متحرك </a:t>
            </a:r>
            <a:r>
              <a:rPr lang="ar-SA" sz="3600" dirty="0" err="1" smtClean="0">
                <a:cs typeface="AL-Mateen" pitchFamily="2" charset="-78"/>
              </a:rPr>
              <a:t>و</a:t>
            </a:r>
            <a:r>
              <a:rPr lang="ar-SA" sz="3600" dirty="0" smtClean="0">
                <a:cs typeface="AL-Mateen" pitchFamily="2" charset="-78"/>
              </a:rPr>
              <a:t> الآخر ثابت</a:t>
            </a:r>
          </a:p>
          <a:p>
            <a:pPr marL="2911475" lvl="1" indent="-576263" eaLnBrk="1" hangingPunct="1">
              <a:buClr>
                <a:srgbClr val="FFFF00"/>
              </a:buClr>
              <a:defRPr/>
            </a:pPr>
            <a:r>
              <a:rPr lang="ar-SA" sz="3600" dirty="0" smtClean="0">
                <a:cs typeface="AL-Mateen" pitchFamily="2" charset="-78"/>
              </a:rPr>
              <a:t>اصطدام على خط واحد</a:t>
            </a:r>
          </a:p>
          <a:p>
            <a:pPr marL="2911475" lvl="1" indent="-576263" eaLnBrk="1" hangingPunct="1">
              <a:buClr>
                <a:srgbClr val="FFFF00"/>
              </a:buClr>
              <a:defRPr/>
            </a:pPr>
            <a:r>
              <a:rPr lang="ar-SA" sz="3600" dirty="0" smtClean="0">
                <a:cs typeface="AL-Mateen" pitchFamily="2" charset="-78"/>
              </a:rPr>
              <a:t>اصطدام مائل</a:t>
            </a:r>
            <a:endParaRPr lang="en-US" sz="3600" dirty="0" smtClean="0">
              <a:cs typeface="AL-Mateen" pitchFamily="2" charset="-78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5972188" cy="1368412"/>
          </a:xfrm>
          <a:solidFill>
            <a:srgbClr val="920049"/>
          </a:solidFill>
          <a:ln>
            <a:solidFill>
              <a:srgbClr val="FFFFCC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الكيناتيكا الخطية</a:t>
            </a:r>
            <a:b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التصادم2</a:t>
            </a:r>
            <a:endParaRPr lang="en-US" sz="4000" dirty="0" smtClean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716462" y="3357562"/>
            <a:ext cx="4213255" cy="3000396"/>
          </a:xfrm>
          <a:ln>
            <a:solidFill>
              <a:srgbClr val="FFFFCC"/>
            </a:solidFill>
          </a:ln>
        </p:spPr>
        <p:txBody>
          <a:bodyPr anchor="ctr"/>
          <a:lstStyle/>
          <a:p>
            <a:pPr eaLnBrk="1" hangingPunct="1">
              <a:buClr>
                <a:srgbClr val="FFFF00"/>
              </a:buClr>
              <a:defRPr/>
            </a:pPr>
            <a:r>
              <a:rPr lang="ar-SA" sz="3600" dirty="0" smtClean="0">
                <a:cs typeface="AL-Mateen" pitchFamily="2" charset="-78"/>
              </a:rPr>
              <a:t>معامل التصادم أو المرونة</a:t>
            </a:r>
          </a:p>
          <a:p>
            <a:pPr lvl="1" eaLnBrk="1" hangingPunct="1">
              <a:buClr>
                <a:srgbClr val="FFFF00"/>
              </a:buClr>
              <a:buFont typeface="Wingdings" pitchFamily="2" charset="2"/>
              <a:buNone/>
              <a:defRPr/>
            </a:pPr>
            <a:r>
              <a:rPr lang="en-US" sz="3200" dirty="0" smtClean="0">
                <a:cs typeface="AL-Mateen" pitchFamily="2" charset="-78"/>
              </a:rPr>
              <a:t>B </a:t>
            </a:r>
            <a:r>
              <a:rPr lang="ar-SA" sz="3200" dirty="0" smtClean="0">
                <a:cs typeface="AL-Mateen" pitchFamily="2" charset="-78"/>
              </a:rPr>
              <a:t> تعني الارتفاع بعد التصادم</a:t>
            </a:r>
          </a:p>
          <a:p>
            <a:pPr lvl="1" eaLnBrk="1" hangingPunct="1">
              <a:buClr>
                <a:srgbClr val="FFFF00"/>
              </a:buClr>
              <a:buFont typeface="Wingdings" pitchFamily="2" charset="2"/>
              <a:buNone/>
              <a:defRPr/>
            </a:pPr>
            <a:r>
              <a:rPr lang="en-US" sz="3200" dirty="0" smtClean="0">
                <a:cs typeface="AL-Mateen" pitchFamily="2" charset="-78"/>
              </a:rPr>
              <a:t>D</a:t>
            </a:r>
            <a:r>
              <a:rPr lang="ar-SA" sz="3200" dirty="0" smtClean="0">
                <a:cs typeface="AL-Mateen" pitchFamily="2" charset="-78"/>
              </a:rPr>
              <a:t> ارتفاع الإسقاط</a:t>
            </a:r>
          </a:p>
          <a:p>
            <a:pPr eaLnBrk="1" hangingPunct="1">
              <a:buClr>
                <a:srgbClr val="FFFF00"/>
              </a:buClr>
              <a:defRPr/>
            </a:pPr>
            <a:r>
              <a:rPr lang="ar-SA" sz="3600" dirty="0" smtClean="0">
                <a:cs typeface="AL-Mateen" pitchFamily="2" charset="-78"/>
              </a:rPr>
              <a:t>مدى المعامل من 0 </a:t>
            </a:r>
            <a:r>
              <a:rPr lang="ar-SA" sz="3600" dirty="0" err="1" smtClean="0">
                <a:cs typeface="AL-Mateen" pitchFamily="2" charset="-78"/>
              </a:rPr>
              <a:t>الى</a:t>
            </a:r>
            <a:r>
              <a:rPr lang="ar-SA" sz="3600" dirty="0" smtClean="0">
                <a:cs typeface="AL-Mateen" pitchFamily="2" charset="-78"/>
              </a:rPr>
              <a:t> 1</a:t>
            </a:r>
            <a:endParaRPr lang="en-US" sz="3200" dirty="0" smtClean="0">
              <a:cs typeface="AL-Mateen" pitchFamily="2" charset="-78"/>
            </a:endParaRPr>
          </a:p>
        </p:txBody>
      </p:sp>
      <p:graphicFrame>
        <p:nvGraphicFramePr>
          <p:cNvPr id="30724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714876" y="1852612"/>
          <a:ext cx="4143404" cy="13831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Equation" r:id="rId3" imgW="545760" imgH="482400" progId="Equation.3">
                  <p:embed/>
                </p:oleObj>
              </mc:Choice>
              <mc:Fallback>
                <p:oleObj name="Equation" r:id="rId3" imgW="545760" imgH="482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76" y="1852612"/>
                        <a:ext cx="4143404" cy="1383133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73" name="Picture 9" descr="5-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4043" y="1857364"/>
            <a:ext cx="4347958" cy="4500594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85828" y="417514"/>
            <a:ext cx="6043626" cy="1582726"/>
          </a:xfrm>
          <a:solidFill>
            <a:srgbClr val="920049"/>
          </a:solidFill>
          <a:ln>
            <a:solidFill>
              <a:srgbClr val="FFFFCC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الكيناتيكا الخطية</a:t>
            </a:r>
            <a:b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التصادم3</a:t>
            </a:r>
            <a:endParaRPr lang="en-US" sz="4000" dirty="0" smtClean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28868"/>
            <a:ext cx="8229600" cy="3686188"/>
          </a:xfrm>
          <a:ln>
            <a:solidFill>
              <a:srgbClr val="FFFFCC"/>
            </a:solidFill>
          </a:ln>
        </p:spPr>
        <p:txBody>
          <a:bodyPr/>
          <a:lstStyle/>
          <a:p>
            <a:pPr eaLnBrk="1" hangingPunct="1">
              <a:buClr>
                <a:srgbClr val="FF0000"/>
              </a:buClr>
              <a:defRPr/>
            </a:pPr>
            <a:r>
              <a:rPr lang="ar-SA" sz="4000" dirty="0" smtClean="0">
                <a:cs typeface="AL-Mateen" pitchFamily="2" charset="-78"/>
              </a:rPr>
              <a:t>العوامل المؤثرة على التصادم</a:t>
            </a:r>
          </a:p>
          <a:p>
            <a:pPr lvl="3" eaLnBrk="1" hangingPunct="1">
              <a:buClr>
                <a:srgbClr val="66FF33"/>
              </a:buClr>
              <a:defRPr/>
            </a:pPr>
            <a:r>
              <a:rPr lang="ar-SA" sz="2800" dirty="0" smtClean="0">
                <a:cs typeface="AL-Mateen" pitchFamily="2" charset="-78"/>
              </a:rPr>
              <a:t>درجة الحرارة</a:t>
            </a:r>
          </a:p>
          <a:p>
            <a:pPr lvl="3" eaLnBrk="1" hangingPunct="1">
              <a:buClr>
                <a:srgbClr val="66FF33"/>
              </a:buClr>
              <a:defRPr/>
            </a:pPr>
            <a:r>
              <a:rPr lang="ar-SA" sz="2800" dirty="0" smtClean="0">
                <a:cs typeface="AL-Mateen" pitchFamily="2" charset="-78"/>
              </a:rPr>
              <a:t>نوع الجلد</a:t>
            </a:r>
          </a:p>
          <a:p>
            <a:pPr lvl="3" eaLnBrk="1" hangingPunct="1">
              <a:buClr>
                <a:srgbClr val="66FF33"/>
              </a:buClr>
              <a:defRPr/>
            </a:pPr>
            <a:r>
              <a:rPr lang="ar-SA" sz="2800" dirty="0" smtClean="0">
                <a:cs typeface="AL-Mateen" pitchFamily="2" charset="-78"/>
              </a:rPr>
              <a:t>طبيعة الأرضية</a:t>
            </a:r>
          </a:p>
          <a:p>
            <a:pPr lvl="3" eaLnBrk="1" hangingPunct="1">
              <a:buClr>
                <a:srgbClr val="66FF33"/>
              </a:buClr>
              <a:defRPr/>
            </a:pPr>
            <a:r>
              <a:rPr lang="ar-SA" sz="2800" dirty="0" smtClean="0">
                <a:cs typeface="AL-Mateen" pitchFamily="2" charset="-78"/>
              </a:rPr>
              <a:t>الضغط داخل الكرة</a:t>
            </a:r>
          </a:p>
          <a:p>
            <a:pPr marL="338138" lvl="1" indent="-338138" eaLnBrk="1" hangingPunct="1">
              <a:buClr>
                <a:srgbClr val="FF0000"/>
              </a:buClr>
              <a:defRPr/>
            </a:pPr>
            <a:r>
              <a:rPr lang="ar-SA" sz="3600" dirty="0" smtClean="0">
                <a:cs typeface="AL-Mateen" pitchFamily="2" charset="-78"/>
              </a:rPr>
              <a:t>المعامل هو معامل تصادم </a:t>
            </a:r>
            <a:r>
              <a:rPr lang="ar-SA" sz="3600" dirty="0" err="1" smtClean="0">
                <a:cs typeface="AL-Mateen" pitchFamily="2" charset="-78"/>
              </a:rPr>
              <a:t>و</a:t>
            </a:r>
            <a:r>
              <a:rPr lang="ar-SA" sz="3600" dirty="0" smtClean="0">
                <a:cs typeface="AL-Mateen" pitchFamily="2" charset="-78"/>
              </a:rPr>
              <a:t> ليس مقياس لمرونة الكرة لماذا؟</a:t>
            </a:r>
            <a:endParaRPr lang="en-US" sz="3600" dirty="0" smtClean="0">
              <a:cs typeface="AL-Mateen" pitchFamily="2" charset="-78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14390" y="274638"/>
            <a:ext cx="6115064" cy="1368412"/>
          </a:xfrm>
          <a:solidFill>
            <a:srgbClr val="920049"/>
          </a:solidFill>
          <a:ln>
            <a:solidFill>
              <a:srgbClr val="FFFFCC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الكيناتيكا الخطية</a:t>
            </a:r>
            <a:b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الضغط </a:t>
            </a:r>
            <a:r>
              <a:rPr lang="ar-SA" sz="4000" dirty="0" err="1" smtClean="0">
                <a:solidFill>
                  <a:srgbClr val="FFFFCC"/>
                </a:solidFill>
                <a:cs typeface="PT Bold Heading" pitchFamily="2" charset="-78"/>
              </a:rPr>
              <a:t>و</a:t>
            </a: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 الشغل</a:t>
            </a:r>
            <a:endParaRPr lang="en-US" sz="4000" dirty="0" smtClean="0">
              <a:solidFill>
                <a:srgbClr val="FFFFCC"/>
              </a:solidFill>
              <a:cs typeface="PT Bold Heading" pitchFamily="2" charset="-78"/>
            </a:endParaRPr>
          </a:p>
        </p:txBody>
      </p:sp>
      <p:graphicFrame>
        <p:nvGraphicFramePr>
          <p:cNvPr id="3482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371226" y="1987550"/>
          <a:ext cx="3503955" cy="12985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Equation" r:id="rId3" imgW="444240" imgH="393480" progId="Equation.3">
                  <p:embed/>
                </p:oleObj>
              </mc:Choice>
              <mc:Fallback>
                <p:oleObj name="Equation" r:id="rId3" imgW="44424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226" y="1987550"/>
                        <a:ext cx="3503955" cy="1298574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4" name="Object 8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57158" y="3400865"/>
          <a:ext cx="3500462" cy="10715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Equation" r:id="rId5" imgW="520560" imgH="177480" progId="Equation.3">
                  <p:embed/>
                </p:oleObj>
              </mc:Choice>
              <mc:Fallback>
                <p:oleObj name="Equation" r:id="rId5" imgW="520560" imgH="177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3400865"/>
                        <a:ext cx="3500462" cy="1071569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4214810" y="2798762"/>
            <a:ext cx="4643469" cy="3416320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5425" indent="-225425">
              <a:spcBef>
                <a:spcPct val="50000"/>
              </a:spcBef>
              <a:buClr>
                <a:srgbClr val="FF0066"/>
              </a:buClr>
              <a:buSzPct val="150000"/>
              <a:buFont typeface="Arial" pitchFamily="34" charset="0"/>
              <a:buChar char="•"/>
            </a:pPr>
            <a:r>
              <a:rPr lang="ar-SA" sz="3600" dirty="0" smtClean="0">
                <a:latin typeface="Arial" pitchFamily="34" charset="0"/>
                <a:cs typeface="AL-Mateen" pitchFamily="2" charset="-78"/>
              </a:rPr>
              <a:t>الضغط </a:t>
            </a:r>
            <a:r>
              <a:rPr lang="ar-SA" sz="3600" dirty="0">
                <a:latin typeface="Arial" pitchFamily="34" charset="0"/>
                <a:cs typeface="AL-Mateen" pitchFamily="2" charset="-78"/>
              </a:rPr>
              <a:t>يساوي القوة على المساحة (تطبيقات)</a:t>
            </a:r>
          </a:p>
          <a:p>
            <a:pPr marL="280988" indent="-280988">
              <a:spcBef>
                <a:spcPct val="50000"/>
              </a:spcBef>
              <a:buClr>
                <a:srgbClr val="FF0066"/>
              </a:buClr>
              <a:buSzPct val="150000"/>
              <a:buFont typeface="Arial" pitchFamily="34" charset="0"/>
              <a:buChar char="•"/>
            </a:pPr>
            <a:r>
              <a:rPr lang="ar-SA" sz="3600" dirty="0">
                <a:latin typeface="Arial" pitchFamily="34" charset="0"/>
                <a:cs typeface="AL-Mateen" pitchFamily="2" charset="-78"/>
              </a:rPr>
              <a:t>الشغل يساوي القوة في المسافة</a:t>
            </a:r>
          </a:p>
          <a:p>
            <a:pPr marL="280988" indent="-280988">
              <a:spcBef>
                <a:spcPct val="50000"/>
              </a:spcBef>
              <a:buClr>
                <a:srgbClr val="FF0066"/>
              </a:buClr>
              <a:buSzPct val="150000"/>
              <a:buFont typeface="Arial" pitchFamily="34" charset="0"/>
              <a:buChar char="•"/>
            </a:pPr>
            <a:r>
              <a:rPr lang="ar-SA" sz="3600" dirty="0">
                <a:latin typeface="Arial" pitchFamily="34" charset="0"/>
                <a:cs typeface="AL-Mateen" pitchFamily="2" charset="-78"/>
              </a:rPr>
              <a:t>القدرة تساوي الشغل على الزمن </a:t>
            </a:r>
            <a:r>
              <a:rPr lang="ar-SA" sz="3600" dirty="0" smtClean="0">
                <a:latin typeface="Arial" pitchFamily="34" charset="0"/>
                <a:cs typeface="AL-Mateen" pitchFamily="2" charset="-78"/>
              </a:rPr>
              <a:t>وأيضا </a:t>
            </a:r>
            <a:r>
              <a:rPr lang="ar-SA" sz="3600" dirty="0">
                <a:latin typeface="Arial" pitchFamily="34" charset="0"/>
                <a:cs typeface="AL-Mateen" pitchFamily="2" charset="-78"/>
              </a:rPr>
              <a:t>القوة في السرعة</a:t>
            </a:r>
            <a:r>
              <a:rPr lang="ar-SA" sz="2800" dirty="0">
                <a:latin typeface="Arial" pitchFamily="34" charset="0"/>
                <a:cs typeface="AL-Mateen" pitchFamily="2" charset="-78"/>
              </a:rPr>
              <a:t> </a:t>
            </a:r>
            <a:endParaRPr lang="en-US" sz="2800" dirty="0">
              <a:latin typeface="Arial" pitchFamily="34" charset="0"/>
              <a:cs typeface="AL-Mateen" pitchFamily="2" charset="-78"/>
            </a:endParaRPr>
          </a:p>
        </p:txBody>
      </p:sp>
      <p:graphicFrame>
        <p:nvGraphicFramePr>
          <p:cNvPr id="34826" name="Object 10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27925" y="4581525"/>
          <a:ext cx="3571899" cy="1704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" name="Equation" r:id="rId7" imgW="888840" imgH="393480" progId="Equation.3">
                  <p:embed/>
                </p:oleObj>
              </mc:Choice>
              <mc:Fallback>
                <p:oleObj name="Equation" r:id="rId7" imgW="888840" imgH="3934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925" y="4581525"/>
                        <a:ext cx="3571899" cy="1704995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14390" y="142852"/>
            <a:ext cx="6043626" cy="1143000"/>
          </a:xfrm>
          <a:solidFill>
            <a:srgbClr val="920049"/>
          </a:solidFill>
          <a:ln>
            <a:solidFill>
              <a:srgbClr val="FFFFCC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الكيناتيكا الخطية</a:t>
            </a:r>
            <a:b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3200" dirty="0" smtClean="0">
                <a:solidFill>
                  <a:srgbClr val="FFFFCC"/>
                </a:solidFill>
                <a:cs typeface="PT Bold Heading" pitchFamily="2" charset="-78"/>
              </a:rPr>
              <a:t>الطاقة الميكانيكية</a:t>
            </a:r>
            <a:endParaRPr lang="en-US" sz="3200" dirty="0" smtClean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4572000" y="1785926"/>
            <a:ext cx="4352925" cy="4954567"/>
          </a:xfrm>
          <a:ln>
            <a:noFill/>
          </a:ln>
        </p:spPr>
        <p:txBody>
          <a:bodyPr anchor="ctr"/>
          <a:lstStyle/>
          <a:p>
            <a:pPr eaLnBrk="1" hangingPunct="1">
              <a:buClr>
                <a:srgbClr val="FFFF00"/>
              </a:buClr>
              <a:buSzPct val="100000"/>
              <a:defRPr/>
            </a:pPr>
            <a:r>
              <a:rPr lang="ar-SA" sz="2400" b="1" dirty="0" smtClean="0">
                <a:cs typeface="AL-Mateen" pitchFamily="2" charset="-78"/>
              </a:rPr>
              <a:t>الطاقة الحركية (</a:t>
            </a:r>
            <a:r>
              <a:rPr lang="en-US" sz="2400" b="1" dirty="0" smtClean="0">
                <a:cs typeface="AL-Mateen" pitchFamily="2" charset="-78"/>
              </a:rPr>
              <a:t>Kinetic Energy</a:t>
            </a:r>
            <a:r>
              <a:rPr lang="ar-SA" sz="2400" b="1" dirty="0" smtClean="0">
                <a:cs typeface="AL-Mateen" pitchFamily="2" charset="-78"/>
              </a:rPr>
              <a:t>)</a:t>
            </a:r>
          </a:p>
          <a:p>
            <a:pPr eaLnBrk="1" hangingPunct="1">
              <a:buSzPct val="100000"/>
              <a:defRPr/>
            </a:pPr>
            <a:endParaRPr lang="ar-SA" sz="2400" b="1" dirty="0" smtClean="0">
              <a:cs typeface="AL-Mateen" pitchFamily="2" charset="-78"/>
            </a:endParaRPr>
          </a:p>
          <a:p>
            <a:pPr eaLnBrk="1" hangingPunct="1">
              <a:buSzPct val="100000"/>
              <a:defRPr/>
            </a:pPr>
            <a:endParaRPr lang="ar-SA" sz="2400" b="1" dirty="0" smtClean="0">
              <a:cs typeface="AL-Mateen" pitchFamily="2" charset="-78"/>
            </a:endParaRPr>
          </a:p>
          <a:p>
            <a:pPr eaLnBrk="1" hangingPunct="1">
              <a:buClr>
                <a:srgbClr val="FF0000"/>
              </a:buClr>
              <a:buSzPct val="100000"/>
              <a:defRPr/>
            </a:pPr>
            <a:r>
              <a:rPr lang="ar-SA" sz="2400" b="1" dirty="0" smtClean="0">
                <a:cs typeface="AL-Mateen" pitchFamily="2" charset="-78"/>
              </a:rPr>
              <a:t>الطاقة الكامنة (</a:t>
            </a:r>
            <a:r>
              <a:rPr lang="en-US" sz="2400" b="1" dirty="0" smtClean="0">
                <a:cs typeface="AL-Mateen" pitchFamily="2" charset="-78"/>
              </a:rPr>
              <a:t>Potential Energy</a:t>
            </a:r>
            <a:r>
              <a:rPr lang="ar-SA" sz="2400" b="1" dirty="0" smtClean="0">
                <a:cs typeface="AL-Mateen" pitchFamily="2" charset="-78"/>
              </a:rPr>
              <a:t>)</a:t>
            </a:r>
          </a:p>
          <a:p>
            <a:pPr eaLnBrk="1" hangingPunct="1">
              <a:buSzPct val="100000"/>
              <a:buFont typeface="Wingdings" pitchFamily="2" charset="2"/>
              <a:buNone/>
              <a:defRPr/>
            </a:pPr>
            <a:endParaRPr lang="ar-SA" sz="2400" b="1" dirty="0" smtClean="0">
              <a:cs typeface="AL-Mateen" pitchFamily="2" charset="-78"/>
            </a:endParaRPr>
          </a:p>
          <a:p>
            <a:pPr eaLnBrk="1" hangingPunct="1">
              <a:buClr>
                <a:srgbClr val="FF99FF"/>
              </a:buClr>
              <a:buSzPct val="100000"/>
              <a:defRPr/>
            </a:pPr>
            <a:r>
              <a:rPr lang="ar-SA" sz="2400" b="1" dirty="0" smtClean="0">
                <a:cs typeface="AL-Mateen" pitchFamily="2" charset="-78"/>
              </a:rPr>
              <a:t>علاقة الطاقة بالشغل (الشغل يساوي مجموع التغير في الطاقة الحركية و الكامنة</a:t>
            </a:r>
          </a:p>
          <a:p>
            <a:pPr eaLnBrk="1" hangingPunct="1">
              <a:buSzPct val="100000"/>
              <a:defRPr/>
            </a:pPr>
            <a:endParaRPr lang="ar-SA" sz="2400" b="1" dirty="0" smtClean="0">
              <a:cs typeface="AL-Mateen" pitchFamily="2" charset="-78"/>
            </a:endParaRPr>
          </a:p>
          <a:p>
            <a:pPr eaLnBrk="1" hangingPunct="1">
              <a:buSzPct val="100000"/>
              <a:defRPr/>
            </a:pPr>
            <a:endParaRPr lang="ar-SA" sz="2400" b="1" dirty="0" smtClean="0">
              <a:cs typeface="AL-Mateen" pitchFamily="2" charset="-78"/>
            </a:endParaRPr>
          </a:p>
          <a:p>
            <a:pPr eaLnBrk="1" hangingPunct="1">
              <a:buClr>
                <a:srgbClr val="66FF33"/>
              </a:buClr>
              <a:buSzPct val="100000"/>
              <a:defRPr/>
            </a:pPr>
            <a:r>
              <a:rPr lang="ar-SA" sz="2400" b="1" dirty="0" smtClean="0">
                <a:cs typeface="AL-Mateen" pitchFamily="2" charset="-78"/>
              </a:rPr>
              <a:t>طاقة الإجهاد</a:t>
            </a:r>
          </a:p>
          <a:p>
            <a:pPr eaLnBrk="1" hangingPunct="1">
              <a:buSzPct val="100000"/>
              <a:defRPr/>
            </a:pPr>
            <a:r>
              <a:rPr lang="ar-SA" sz="2400" b="1" dirty="0" smtClean="0">
                <a:cs typeface="AL-Mateen" pitchFamily="2" charset="-78"/>
              </a:rPr>
              <a:t>وحدات القياس لكل   واحدة</a:t>
            </a:r>
            <a:endParaRPr lang="en-US" sz="2400" b="1" dirty="0" smtClean="0">
              <a:cs typeface="AL-Mateen" pitchFamily="2" charset="-78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00034" y="1412875"/>
            <a:ext cx="6675456" cy="5111750"/>
            <a:chOff x="539750" y="1412875"/>
            <a:chExt cx="6675456" cy="5111750"/>
          </a:xfrm>
        </p:grpSpPr>
        <p:graphicFrame>
          <p:nvGraphicFramePr>
            <p:cNvPr id="38917" name="Object 5"/>
            <p:cNvGraphicFramePr>
              <a:graphicFrameLocks noGrp="1" noChangeAspect="1"/>
            </p:cNvGraphicFramePr>
            <p:nvPr>
              <p:ph sz="quarter" idx="1"/>
            </p:nvPr>
          </p:nvGraphicFramePr>
          <p:xfrm>
            <a:off x="971550" y="1412875"/>
            <a:ext cx="2233613" cy="1295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26" name="Equation" r:id="rId3" imgW="723600" imgH="393480" progId="Equation.3">
                    <p:embed/>
                  </p:oleObj>
                </mc:Choice>
                <mc:Fallback>
                  <p:oleObj name="Equation" r:id="rId3" imgW="723600" imgH="39348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1550" y="1412875"/>
                          <a:ext cx="2233613" cy="1295400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919" name="Object 7"/>
            <p:cNvGraphicFramePr>
              <a:graphicFrameLocks noGrp="1" noChangeAspect="1"/>
            </p:cNvGraphicFramePr>
            <p:nvPr>
              <p:ph sz="quarter" idx="2"/>
            </p:nvPr>
          </p:nvGraphicFramePr>
          <p:xfrm>
            <a:off x="827088" y="2849563"/>
            <a:ext cx="2582862" cy="984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27" name="Equation" r:id="rId5" imgW="558720" imgH="241200" progId="Equation.3">
                    <p:embed/>
                  </p:oleObj>
                </mc:Choice>
                <mc:Fallback>
                  <p:oleObj name="Equation" r:id="rId5" imgW="558720" imgH="2412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7088" y="2849563"/>
                          <a:ext cx="2582862" cy="984250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921" name="Object 9"/>
            <p:cNvGraphicFramePr>
              <a:graphicFrameLocks noChangeAspect="1"/>
            </p:cNvGraphicFramePr>
            <p:nvPr/>
          </p:nvGraphicFramePr>
          <p:xfrm>
            <a:off x="539750" y="3933825"/>
            <a:ext cx="3816350" cy="1439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28" name="Equation" r:id="rId7" imgW="1104840" imgH="393480" progId="Equation.3">
                    <p:embed/>
                  </p:oleObj>
                </mc:Choice>
                <mc:Fallback>
                  <p:oleObj name="Equation" r:id="rId7" imgW="1104840" imgH="39348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9750" y="3933825"/>
                          <a:ext cx="3816350" cy="1439863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922" name="Object 10"/>
            <p:cNvGraphicFramePr>
              <a:graphicFrameLocks noChangeAspect="1"/>
            </p:cNvGraphicFramePr>
            <p:nvPr/>
          </p:nvGraphicFramePr>
          <p:xfrm>
            <a:off x="1042988" y="5445125"/>
            <a:ext cx="2160587" cy="1079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29" name="Equation" r:id="rId9" imgW="672840" imgH="393480" progId="Equation.3">
                    <p:embed/>
                  </p:oleObj>
                </mc:Choice>
                <mc:Fallback>
                  <p:oleObj name="Equation" r:id="rId9" imgW="672840" imgH="39348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2988" y="5445125"/>
                          <a:ext cx="2160587" cy="1079500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Left Arrow 11"/>
            <p:cNvSpPr/>
            <p:nvPr/>
          </p:nvSpPr>
          <p:spPr>
            <a:xfrm>
              <a:off x="4429124" y="4500570"/>
              <a:ext cx="1000132" cy="357190"/>
            </a:xfrm>
            <a:prstGeom prst="leftArrow">
              <a:avLst/>
            </a:prstGeom>
            <a:solidFill>
              <a:srgbClr val="FF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3" name="Left Arrow 12"/>
            <p:cNvSpPr/>
            <p:nvPr/>
          </p:nvSpPr>
          <p:spPr>
            <a:xfrm>
              <a:off x="3457128" y="3286124"/>
              <a:ext cx="1182724" cy="357190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" name="Left Arrow 13"/>
            <p:cNvSpPr/>
            <p:nvPr/>
          </p:nvSpPr>
          <p:spPr>
            <a:xfrm>
              <a:off x="3286116" y="1928802"/>
              <a:ext cx="1500198" cy="357190"/>
            </a:xfrm>
            <a:prstGeom prst="leftArrow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5" name="Left Arrow 14"/>
            <p:cNvSpPr/>
            <p:nvPr/>
          </p:nvSpPr>
          <p:spPr>
            <a:xfrm>
              <a:off x="3357554" y="5786454"/>
              <a:ext cx="3857652" cy="428628"/>
            </a:xfrm>
            <a:prstGeom prst="leftArrow">
              <a:avLst/>
            </a:prstGeom>
            <a:solidFill>
              <a:srgbClr val="66F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>
                <a:solidFill>
                  <a:srgbClr val="FF0066"/>
                </a:solidFill>
              </a:endParaRPr>
            </a:p>
          </p:txBody>
        </p:sp>
      </p:grp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14348" y="428604"/>
            <a:ext cx="6329362" cy="1428771"/>
          </a:xfrm>
          <a:solidFill>
            <a:srgbClr val="920049"/>
          </a:solidFill>
          <a:ln>
            <a:solidFill>
              <a:srgbClr val="FFFFCC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FFFFCC"/>
                </a:solidFill>
              </a:rPr>
              <a:t>LINEAR KENTAICS 1 </a:t>
            </a:r>
            <a:br>
              <a:rPr lang="en-US" sz="4000" dirty="0" smtClean="0">
                <a:solidFill>
                  <a:srgbClr val="FFFFCC"/>
                </a:solidFill>
              </a:rPr>
            </a:b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مصطلحات اساسية</a:t>
            </a:r>
            <a:endParaRPr lang="en-US" sz="4000" dirty="0" smtClean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513" y="2428875"/>
            <a:ext cx="7758112" cy="3471863"/>
          </a:xfrm>
          <a:ln>
            <a:solidFill>
              <a:srgbClr val="FF0000"/>
            </a:solidFill>
          </a:ln>
        </p:spPr>
        <p:txBody>
          <a:bodyPr anchor="ctr"/>
          <a:lstStyle/>
          <a:p>
            <a:pPr eaLnBrk="1" hangingPunct="1">
              <a:defRPr/>
            </a:pPr>
            <a:r>
              <a:rPr lang="ar-SA" sz="3600" dirty="0" smtClean="0">
                <a:cs typeface="AL-Mateen" pitchFamily="2" charset="-78"/>
              </a:rPr>
              <a:t>القصور ( مقاومة محولة تغيير الحالة التي عليها الجسم).</a:t>
            </a:r>
          </a:p>
          <a:p>
            <a:pPr eaLnBrk="1" hangingPunct="1">
              <a:defRPr/>
            </a:pPr>
            <a:endParaRPr lang="ar-SA" sz="3600" dirty="0" smtClean="0">
              <a:cs typeface="AL-Mateen" pitchFamily="2" charset="-78"/>
            </a:endParaRPr>
          </a:p>
          <a:p>
            <a:pPr eaLnBrk="1" hangingPunct="1">
              <a:defRPr/>
            </a:pPr>
            <a:r>
              <a:rPr lang="ar-SA" sz="3600" dirty="0" smtClean="0">
                <a:cs typeface="AL-Mateen" pitchFamily="2" charset="-78"/>
              </a:rPr>
              <a:t>الكتلة </a:t>
            </a:r>
            <a:r>
              <a:rPr lang="ar-SA" dirty="0" smtClean="0">
                <a:cs typeface="AL-Mateen" pitchFamily="2" charset="-78"/>
              </a:rPr>
              <a:t>(ما في الجسم من مادة وهي مقياس مباشر لقصور الجسم).</a:t>
            </a:r>
          </a:p>
          <a:p>
            <a:pPr eaLnBrk="1" hangingPunct="1">
              <a:defRPr/>
            </a:pPr>
            <a:endParaRPr lang="ar-SA" sz="3600" dirty="0" smtClean="0">
              <a:cs typeface="AL-Mateen" pitchFamily="2" charset="-78"/>
            </a:endParaRPr>
          </a:p>
          <a:p>
            <a:pPr eaLnBrk="1" hangingPunct="1">
              <a:defRPr/>
            </a:pPr>
            <a:r>
              <a:rPr lang="ar-SA" sz="3600" dirty="0" smtClean="0">
                <a:cs typeface="AL-Mateen" pitchFamily="2" charset="-78"/>
              </a:rPr>
              <a:t>القوة (دفع او سحب الجسم لتغيير حالته).</a:t>
            </a:r>
            <a:endParaRPr lang="en-US" sz="3600" dirty="0" smtClean="0">
              <a:cs typeface="AL-Mateen" pitchFamily="2" charset="-78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143108" y="785802"/>
            <a:ext cx="4829180" cy="1428752"/>
          </a:xfrm>
          <a:solidFill>
            <a:srgbClr val="920049"/>
          </a:solidFill>
          <a:ln>
            <a:solidFill>
              <a:srgbClr val="FFFFCC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الكيناتيكا الخطية</a:t>
            </a:r>
            <a:b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مصطلحات 2</a:t>
            </a:r>
            <a:endParaRPr lang="en-US" sz="4000" dirty="0" smtClean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2528894"/>
            <a:ext cx="8429684" cy="3471874"/>
          </a:xfrm>
          <a:ln>
            <a:solidFill>
              <a:srgbClr val="00B0F0"/>
            </a:solidFill>
          </a:ln>
        </p:spPr>
        <p:txBody>
          <a:bodyPr anchor="ctr"/>
          <a:lstStyle/>
          <a:p>
            <a:pPr eaLnBrk="1" hangingPunct="1">
              <a:defRPr/>
            </a:pPr>
            <a:r>
              <a:rPr lang="ar-SA" dirty="0" smtClean="0">
                <a:cs typeface="AL-Mateen" pitchFamily="2" charset="-78"/>
              </a:rPr>
              <a:t>القوى الداخلية و الخارجية ( مثال جسم الإنسان و البلياردو).</a:t>
            </a:r>
          </a:p>
          <a:p>
            <a:pPr eaLnBrk="1" hangingPunct="1">
              <a:defRPr/>
            </a:pPr>
            <a:endParaRPr lang="ar-SA" dirty="0" smtClean="0">
              <a:cs typeface="AL-Mateen" pitchFamily="2" charset="-78"/>
            </a:endParaRPr>
          </a:p>
          <a:p>
            <a:pPr eaLnBrk="1" hangingPunct="1">
              <a:defRPr/>
            </a:pPr>
            <a:r>
              <a:rPr lang="ar-SA" dirty="0" smtClean="0">
                <a:cs typeface="AL-Mateen" pitchFamily="2" charset="-78"/>
              </a:rPr>
              <a:t>القوة الداخلية: لا تستطيع أن تؤثر على على حالة الجسم.</a:t>
            </a:r>
          </a:p>
          <a:p>
            <a:pPr eaLnBrk="1" hangingPunct="1">
              <a:defRPr/>
            </a:pPr>
            <a:endParaRPr lang="ar-SA" dirty="0" smtClean="0">
              <a:cs typeface="AL-Mateen" pitchFamily="2" charset="-78"/>
            </a:endParaRPr>
          </a:p>
          <a:p>
            <a:pPr eaLnBrk="1" hangingPunct="1">
              <a:defRPr/>
            </a:pPr>
            <a:r>
              <a:rPr lang="ar-SA" dirty="0" smtClean="0">
                <a:cs typeface="AL-Mateen" pitchFamily="2" charset="-78"/>
              </a:rPr>
              <a:t>القوة الخارجية: هي القوة الوحيدة التي تستطيع أن تغير حالة الجسم.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357290" y="274638"/>
            <a:ext cx="5900750" cy="1368412"/>
          </a:xfrm>
          <a:solidFill>
            <a:srgbClr val="920049"/>
          </a:solidFill>
          <a:ln>
            <a:solidFill>
              <a:srgbClr val="FFFFCC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الكيناتيكا الخطية </a:t>
            </a:r>
            <a:b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 قوانين نيوتن الخطية</a:t>
            </a:r>
            <a:endParaRPr lang="en-US" sz="4000" dirty="0" smtClean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60557"/>
            <a:ext cx="8229600" cy="4525963"/>
          </a:xfrm>
          <a:ln>
            <a:solidFill>
              <a:srgbClr val="00B0F0"/>
            </a:solidFill>
          </a:ln>
        </p:spPr>
        <p:txBody>
          <a:bodyPr anchor="ctr"/>
          <a:lstStyle/>
          <a:p>
            <a:pPr eaLnBrk="1" hangingPunct="1">
              <a:buClr>
                <a:srgbClr val="66FF33"/>
              </a:buClr>
              <a:defRPr/>
            </a:pPr>
            <a:r>
              <a:rPr lang="ar-SA" sz="3600" dirty="0" smtClean="0">
                <a:cs typeface="AL-Mateen" pitchFamily="2" charset="-78"/>
              </a:rPr>
              <a:t>قانون القصور الذاتي:</a:t>
            </a:r>
          </a:p>
          <a:p>
            <a:pPr eaLnBrk="1" hangingPunct="1">
              <a:buNone/>
              <a:defRPr/>
            </a:pPr>
            <a:endParaRPr lang="ar-SA" sz="2000" dirty="0" smtClean="0">
              <a:cs typeface="AL-Mateen" pitchFamily="2" charset="-78"/>
            </a:endParaRPr>
          </a:p>
          <a:p>
            <a:pPr lvl="1" eaLnBrk="1" hangingPunct="1">
              <a:buClr>
                <a:srgbClr val="FFFF00"/>
              </a:buClr>
              <a:defRPr/>
            </a:pPr>
            <a:r>
              <a:rPr lang="ar-SA" sz="3600" dirty="0" smtClean="0">
                <a:cs typeface="AL-Mateen" pitchFamily="2" charset="-78"/>
              </a:rPr>
              <a:t>(كل جسم يستمر في حالته التي هو عليها من الثبات او الحركة وفي خط مستقيم ما عدا اذا اثر عليه قوة خارجية تغير من سرعته او اتجاهه).</a:t>
            </a:r>
          </a:p>
          <a:p>
            <a:pPr lvl="1" eaLnBrk="1" hangingPunct="1">
              <a:buClr>
                <a:srgbClr val="FFFF00"/>
              </a:buClr>
              <a:defRPr/>
            </a:pPr>
            <a:endParaRPr lang="ar-SA" sz="2000" dirty="0" smtClean="0">
              <a:cs typeface="AL-Mateen" pitchFamily="2" charset="-78"/>
            </a:endParaRPr>
          </a:p>
          <a:p>
            <a:pPr lvl="1" eaLnBrk="1" hangingPunct="1">
              <a:buClr>
                <a:srgbClr val="FFFF00"/>
              </a:buClr>
              <a:defRPr/>
            </a:pPr>
            <a:r>
              <a:rPr lang="ar-SA" sz="3600" dirty="0" smtClean="0">
                <a:cs typeface="AL-Mateen" pitchFamily="2" charset="-78"/>
              </a:rPr>
              <a:t>امثلة ( الجري، السيارة الخ).</a:t>
            </a:r>
            <a:endParaRPr lang="en-US" sz="3600" dirty="0" smtClean="0">
              <a:cs typeface="AL-Mateen" pitchFamily="2" charset="-78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29058" y="1700213"/>
            <a:ext cx="4929222" cy="4525962"/>
          </a:xfrm>
          <a:ln>
            <a:solidFill>
              <a:srgbClr val="00B0F0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0000"/>
              </a:buClr>
              <a:defRPr/>
            </a:pPr>
            <a:r>
              <a:rPr lang="ar-SA" dirty="0" smtClean="0">
                <a:cs typeface="AL-Mateen" pitchFamily="2" charset="-78"/>
              </a:rPr>
              <a:t>قانون نيوتن للجاذبية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defRPr/>
            </a:pPr>
            <a:r>
              <a:rPr lang="ar-SA" dirty="0" smtClean="0">
                <a:cs typeface="AL-Mateen" pitchFamily="2" charset="-78"/>
              </a:rPr>
              <a:t>تغير الجاذبية حسب موقعك على الأرض.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defRPr/>
            </a:pPr>
            <a:endParaRPr lang="ar-SA" dirty="0" smtClean="0">
              <a:cs typeface="AL-Mateen" pitchFamily="2" charset="-78"/>
            </a:endParaRP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defRPr/>
            </a:pPr>
            <a:r>
              <a:rPr lang="ar-SA" dirty="0" smtClean="0">
                <a:cs typeface="AL-Mateen" pitchFamily="2" charset="-78"/>
              </a:rPr>
              <a:t>كمية الحركة الخطية:</a:t>
            </a:r>
          </a:p>
          <a:p>
            <a:pPr marL="715963" lvl="2" indent="-274638" eaLnBrk="1" hangingPunct="1">
              <a:lnSpc>
                <a:spcPct val="90000"/>
              </a:lnSpc>
              <a:buClr>
                <a:srgbClr val="FFFF00"/>
              </a:buClr>
              <a:defRPr/>
            </a:pPr>
            <a:r>
              <a:rPr lang="ar-SA" dirty="0" smtClean="0">
                <a:cs typeface="AL-Mateen" pitchFamily="2" charset="-78"/>
              </a:rPr>
              <a:t>مقدار ما في الجسم من حركة.</a:t>
            </a:r>
          </a:p>
          <a:p>
            <a:pPr marL="715963" lvl="2" indent="-274638" eaLnBrk="1" hangingPunct="1">
              <a:lnSpc>
                <a:spcPct val="90000"/>
              </a:lnSpc>
              <a:buClr>
                <a:srgbClr val="FFFF00"/>
              </a:buClr>
              <a:defRPr/>
            </a:pPr>
            <a:r>
              <a:rPr lang="ar-SA" dirty="0" smtClean="0">
                <a:cs typeface="AL-Mateen" pitchFamily="2" charset="-78"/>
              </a:rPr>
              <a:t>قليل استخدامها ماعدا في حالة اتصال الجسم بجسم آخر.</a:t>
            </a:r>
          </a:p>
          <a:p>
            <a:pPr marL="715963" lvl="2" indent="-274638" eaLnBrk="1" hangingPunct="1">
              <a:lnSpc>
                <a:spcPct val="90000"/>
              </a:lnSpc>
              <a:buClr>
                <a:srgbClr val="FFFF00"/>
              </a:buClr>
              <a:defRPr/>
            </a:pPr>
            <a:r>
              <a:rPr lang="ar-SA" dirty="0" smtClean="0">
                <a:cs typeface="AL-Mateen" pitchFamily="2" charset="-78"/>
              </a:rPr>
              <a:t>وحدة القياس: كغم.م/ث.</a:t>
            </a:r>
          </a:p>
          <a:p>
            <a:pPr marL="715963" lvl="2" indent="-274638" eaLnBrk="1" hangingPunct="1">
              <a:lnSpc>
                <a:spcPct val="90000"/>
              </a:lnSpc>
              <a:buClr>
                <a:srgbClr val="FFFF00"/>
              </a:buClr>
              <a:defRPr/>
            </a:pPr>
            <a:r>
              <a:rPr lang="ar-SA" dirty="0" smtClean="0">
                <a:cs typeface="AL-Mateen" pitchFamily="2" charset="-78"/>
              </a:rPr>
              <a:t>يمكن زيادته بالزيادة في الكتلة او السرعة.</a:t>
            </a:r>
            <a:endParaRPr lang="en-US" dirty="0" smtClean="0">
              <a:cs typeface="AL-Mateen" pitchFamily="2" charset="-78"/>
            </a:endParaRPr>
          </a:p>
        </p:txBody>
      </p:sp>
      <p:graphicFrame>
        <p:nvGraphicFramePr>
          <p:cNvPr id="6148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68313" y="1841502"/>
          <a:ext cx="2951162" cy="187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Equation" r:id="rId3" imgW="749160" imgH="393480" progId="Equation.3">
                  <p:embed/>
                </p:oleObj>
              </mc:Choice>
              <mc:Fallback>
                <p:oleObj name="Equation" r:id="rId3" imgW="74916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1841502"/>
                        <a:ext cx="2951162" cy="187325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57158" y="4584702"/>
          <a:ext cx="3308350" cy="1130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5" imgW="533160" imgH="177480" progId="Equation.3">
                  <p:embed/>
                </p:oleObj>
              </mc:Choice>
              <mc:Fallback>
                <p:oleObj name="Equation" r:id="rId5" imgW="533160" imgH="177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4584702"/>
                        <a:ext cx="3308350" cy="1130314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2"/>
          <p:cNvSpPr txBox="1">
            <a:spLocks noRot="1" noChangeArrowheads="1"/>
          </p:cNvSpPr>
          <p:nvPr/>
        </p:nvSpPr>
        <p:spPr bwMode="auto">
          <a:xfrm>
            <a:off x="857224" y="274638"/>
            <a:ext cx="6000792" cy="1082660"/>
          </a:xfrm>
          <a:prstGeom prst="rect">
            <a:avLst/>
          </a:prstGeom>
          <a:solidFill>
            <a:srgbClr val="920049"/>
          </a:solidFill>
          <a:ln w="9525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0" cap="none" spc="0" normalizeH="0" baseline="0" noProof="0" smtClean="0">
                <a:ln>
                  <a:noFill/>
                </a:ln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PT Bold Heading" pitchFamily="2" charset="-78"/>
              </a:rPr>
              <a:t>الكيناتيكا الخطية</a:t>
            </a:r>
            <a:endParaRPr kumimoji="0" lang="en-US" sz="4400" b="1" i="0" u="none" strike="noStrike" kern="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PT Bold Heading" pitchFamily="2" charset="-78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57224" y="274638"/>
            <a:ext cx="6000792" cy="1082660"/>
          </a:xfrm>
          <a:solidFill>
            <a:srgbClr val="920049"/>
          </a:solidFill>
          <a:ln>
            <a:solidFill>
              <a:srgbClr val="FFFFCC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ar-SA" dirty="0" smtClean="0">
                <a:solidFill>
                  <a:srgbClr val="FFFFCC"/>
                </a:solidFill>
                <a:cs typeface="PT Bold Heading" pitchFamily="2" charset="-78"/>
              </a:rPr>
              <a:t>الكيناتيكا الخطية</a:t>
            </a:r>
            <a:endParaRPr lang="en-US" dirty="0" smtClean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1802" y="1957390"/>
            <a:ext cx="5614998" cy="4257692"/>
          </a:xfrm>
          <a:ln>
            <a:solidFill>
              <a:srgbClr val="FFFFCC"/>
            </a:solidFill>
          </a:ln>
        </p:spPr>
        <p:txBody>
          <a:bodyPr anchor="ctr"/>
          <a:lstStyle/>
          <a:p>
            <a:pPr algn="just" eaLnBrk="1" hangingPunct="1">
              <a:buClr>
                <a:srgbClr val="FF0000"/>
              </a:buClr>
              <a:defRPr/>
            </a:pPr>
            <a:r>
              <a:rPr lang="ar-SA" sz="3600" dirty="0" smtClean="0">
                <a:cs typeface="AL-Mateen" pitchFamily="2" charset="-78"/>
              </a:rPr>
              <a:t>قانون نيوتن الثاني: ( معدل التغير في كمية الحركة يتناسب مع القوة المسببه له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ar-SA" sz="3600" dirty="0" smtClean="0">
                <a:cs typeface="AL-Mateen" pitchFamily="2" charset="-78"/>
              </a:rPr>
              <a:t>  والتغير يكون في نفس اتجاه القوة)</a:t>
            </a:r>
          </a:p>
          <a:p>
            <a:pPr lvl="1" algn="just" eaLnBrk="1" hangingPunct="1">
              <a:buClr>
                <a:srgbClr val="66FF33"/>
              </a:buClr>
              <a:defRPr/>
            </a:pPr>
            <a:r>
              <a:rPr lang="ar-SA" sz="3200" dirty="0" smtClean="0">
                <a:cs typeface="AL-Mateen" pitchFamily="2" charset="-78"/>
              </a:rPr>
              <a:t>وحدات القياس: كغم.م/ث</a:t>
            </a:r>
            <a:r>
              <a:rPr lang="ar-SA" sz="3200" baseline="30000" dirty="0" smtClean="0">
                <a:cs typeface="AL-Mateen" pitchFamily="2" charset="-78"/>
              </a:rPr>
              <a:t>2</a:t>
            </a:r>
          </a:p>
          <a:p>
            <a:pPr lvl="1" algn="just" eaLnBrk="1" hangingPunct="1">
              <a:buClr>
                <a:srgbClr val="66FF33"/>
              </a:buClr>
              <a:defRPr/>
            </a:pPr>
            <a:r>
              <a:rPr lang="ar-SA" sz="3200" dirty="0" smtClean="0">
                <a:cs typeface="AL-Mateen" pitchFamily="2" charset="-78"/>
              </a:rPr>
              <a:t>1كغم.م/ث</a:t>
            </a:r>
            <a:r>
              <a:rPr lang="ar-SA" sz="3200" baseline="30000" dirty="0" smtClean="0">
                <a:cs typeface="AL-Mateen" pitchFamily="2" charset="-78"/>
              </a:rPr>
              <a:t>2  </a:t>
            </a:r>
            <a:r>
              <a:rPr lang="ar-SA" sz="3200" dirty="0" smtClean="0">
                <a:cs typeface="AL-Mateen" pitchFamily="2" charset="-78"/>
              </a:rPr>
              <a:t>تعادل واحد نيوتن</a:t>
            </a:r>
          </a:p>
          <a:p>
            <a:pPr lvl="1" algn="just" eaLnBrk="1" hangingPunct="1">
              <a:buClr>
                <a:srgbClr val="66FF33"/>
              </a:buClr>
              <a:defRPr/>
            </a:pPr>
            <a:r>
              <a:rPr lang="ar-SA" sz="3200" dirty="0" smtClean="0">
                <a:cs typeface="AL-Mateen" pitchFamily="2" charset="-78"/>
              </a:rPr>
              <a:t>الوزن والكتلة</a:t>
            </a:r>
            <a:endParaRPr lang="ar-SA" sz="2400" baseline="30000" dirty="0" smtClean="0">
              <a:cs typeface="AL-Mateen" pitchFamily="2" charset="-78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28596" y="3413469"/>
            <a:ext cx="2386004" cy="10156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6000" b="1">
                <a:latin typeface="Arial" pitchFamily="34" charset="0"/>
              </a:rPr>
              <a:t>F=ma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28704" y="142852"/>
            <a:ext cx="5900750" cy="1143000"/>
          </a:xfrm>
          <a:solidFill>
            <a:srgbClr val="920049"/>
          </a:solidFill>
          <a:ln>
            <a:solidFill>
              <a:srgbClr val="FFFFCC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ar-SA" dirty="0" smtClean="0">
                <a:solidFill>
                  <a:srgbClr val="FFFFCC"/>
                </a:solidFill>
                <a:cs typeface="PT Bold Heading" pitchFamily="2" charset="-78"/>
              </a:rPr>
              <a:t>الكيناتيكا الخطية</a:t>
            </a:r>
            <a:endParaRPr lang="en-US" dirty="0" smtClean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428596" y="1428736"/>
            <a:ext cx="8429684" cy="2614617"/>
          </a:xfrm>
          <a:ln>
            <a:solidFill>
              <a:srgbClr val="FFFFCC"/>
            </a:solidFill>
          </a:ln>
        </p:spPr>
        <p:txBody>
          <a:bodyPr anchor="ctr"/>
          <a:lstStyle/>
          <a:p>
            <a:pPr algn="just" eaLnBrk="1" hangingPunct="1">
              <a:buClr>
                <a:srgbClr val="FF0000"/>
              </a:buClr>
              <a:defRPr/>
            </a:pPr>
            <a:r>
              <a:rPr lang="ar-SA" sz="2800" dirty="0" smtClean="0">
                <a:cs typeface="AL-Mateen" pitchFamily="2" charset="-78"/>
              </a:rPr>
              <a:t>قانون نيوتن الثالث الخطي</a:t>
            </a:r>
            <a:r>
              <a:rPr lang="en-US" sz="2800" dirty="0" smtClean="0">
                <a:cs typeface="AL-Mateen" pitchFamily="2" charset="-78"/>
              </a:rPr>
              <a:t>:</a:t>
            </a:r>
            <a:r>
              <a:rPr lang="ar-SA" sz="2800" dirty="0" smtClean="0">
                <a:cs typeface="AL-Mateen" pitchFamily="2" charset="-78"/>
              </a:rPr>
              <a:t> </a:t>
            </a:r>
          </a:p>
          <a:p>
            <a:pPr algn="ctr" eaLnBrk="1" hangingPunct="1">
              <a:buClr>
                <a:srgbClr val="FF0000"/>
              </a:buClr>
              <a:buNone/>
              <a:defRPr/>
            </a:pPr>
            <a:r>
              <a:rPr lang="ar-SA" dirty="0" smtClean="0">
                <a:solidFill>
                  <a:srgbClr val="FFFF00"/>
                </a:solidFill>
                <a:cs typeface="AL-Mateen" pitchFamily="2" charset="-78"/>
              </a:rPr>
              <a:t>(لكل فعل رد فعل مساوي له في المقدار</a:t>
            </a:r>
            <a:r>
              <a:rPr lang="en-US" dirty="0" smtClean="0">
                <a:solidFill>
                  <a:srgbClr val="FFFF00"/>
                </a:solidFill>
                <a:cs typeface="AL-Mateen" pitchFamily="2" charset="-78"/>
              </a:rPr>
              <a:t> </a:t>
            </a:r>
            <a:r>
              <a:rPr lang="ar-SA" dirty="0" smtClean="0">
                <a:solidFill>
                  <a:srgbClr val="FFFF00"/>
                </a:solidFill>
                <a:cs typeface="AL-Mateen" pitchFamily="2" charset="-78"/>
              </a:rPr>
              <a:t> ومضاد له في الاتجاه)</a:t>
            </a:r>
          </a:p>
          <a:p>
            <a:pPr marL="520700" lvl="3" indent="-239713" algn="just" eaLnBrk="1" hangingPunct="1">
              <a:buClr>
                <a:srgbClr val="99FF66"/>
              </a:buClr>
              <a:defRPr/>
            </a:pPr>
            <a:r>
              <a:rPr lang="ar-SA" sz="2800" dirty="0" smtClean="0">
                <a:cs typeface="AL-Mateen" pitchFamily="2" charset="-78"/>
              </a:rPr>
              <a:t>تساوي القوتين في الجري</a:t>
            </a:r>
          </a:p>
          <a:p>
            <a:pPr marL="520700" lvl="3" indent="-239713" algn="just" eaLnBrk="1" hangingPunct="1">
              <a:buClr>
                <a:srgbClr val="99FF66"/>
              </a:buClr>
              <a:defRPr/>
            </a:pPr>
            <a:r>
              <a:rPr lang="ar-SA" sz="2800" dirty="0" smtClean="0">
                <a:cs typeface="AL-Mateen" pitchFamily="2" charset="-78"/>
              </a:rPr>
              <a:t>في رفع الأثقال</a:t>
            </a:r>
          </a:p>
          <a:p>
            <a:pPr marL="520700" lvl="3" indent="-239713" algn="just" eaLnBrk="1" hangingPunct="1">
              <a:buClr>
                <a:srgbClr val="99FF66"/>
              </a:buClr>
              <a:defRPr/>
            </a:pPr>
            <a:r>
              <a:rPr lang="ar-SA" sz="2800" dirty="0" smtClean="0">
                <a:cs typeface="AL-Mateen" pitchFamily="2" charset="-78"/>
              </a:rPr>
              <a:t>التصويب بالمسدس ( تجميع الكتل)</a:t>
            </a:r>
            <a:endParaRPr lang="en-US" sz="2800" dirty="0" smtClean="0">
              <a:cs typeface="AL-Mateen" pitchFamily="2" charset="-78"/>
            </a:endParaRPr>
          </a:p>
        </p:txBody>
      </p:sp>
      <p:pic>
        <p:nvPicPr>
          <p:cNvPr id="16388" name="Picture 11" descr="5-2"/>
          <p:cNvPicPr>
            <a:picLocks noChangeAspect="1" noChangeArrowheads="1"/>
          </p:cNvPicPr>
          <p:nvPr/>
        </p:nvPicPr>
        <p:blipFill>
          <a:blip r:embed="rId2"/>
          <a:srcRect l="31416" t="50999" r="31714" b="9607"/>
          <a:stretch>
            <a:fillRect/>
          </a:stretch>
        </p:blipFill>
        <p:spPr bwMode="auto">
          <a:xfrm>
            <a:off x="6000760" y="4357694"/>
            <a:ext cx="2270125" cy="18732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16389" name="Picture 12" descr="5-2"/>
          <p:cNvPicPr>
            <a:picLocks noChangeAspect="1" noChangeArrowheads="1"/>
          </p:cNvPicPr>
          <p:nvPr/>
        </p:nvPicPr>
        <p:blipFill>
          <a:blip r:embed="rId3"/>
          <a:srcRect r="64630" b="51038"/>
          <a:stretch>
            <a:fillRect/>
          </a:stretch>
        </p:blipFill>
        <p:spPr bwMode="auto">
          <a:xfrm>
            <a:off x="928662" y="4092953"/>
            <a:ext cx="1714512" cy="262219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16390" name="Picture 13" descr="5-2"/>
          <p:cNvPicPr>
            <a:picLocks noChangeAspect="1" noChangeArrowheads="1"/>
          </p:cNvPicPr>
          <p:nvPr/>
        </p:nvPicPr>
        <p:blipFill>
          <a:blip r:embed="rId4"/>
          <a:srcRect l="42050" t="11578" r="12645" b="53416"/>
          <a:stretch>
            <a:fillRect/>
          </a:stretch>
        </p:blipFill>
        <p:spPr bwMode="auto">
          <a:xfrm>
            <a:off x="3214678" y="4357693"/>
            <a:ext cx="2214578" cy="190478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14402" y="71414"/>
            <a:ext cx="5915052" cy="1071570"/>
          </a:xfrm>
          <a:solidFill>
            <a:srgbClr val="9E0627"/>
          </a:solidFill>
          <a:ln>
            <a:solidFill>
              <a:srgbClr val="FFFFCC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ar-SA" dirty="0" smtClean="0">
                <a:solidFill>
                  <a:srgbClr val="FFFFCC"/>
                </a:solidFill>
                <a:cs typeface="PT Bold Heading" pitchFamily="2" charset="-78"/>
              </a:rPr>
              <a:t>الكيناتيكا الخطية</a:t>
            </a:r>
            <a:endParaRPr lang="en-US" dirty="0" smtClean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52412" y="1257724"/>
            <a:ext cx="5033968" cy="5509200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200" dirty="0">
                <a:solidFill>
                  <a:srgbClr val="FF0066"/>
                </a:solidFill>
                <a:latin typeface="Arial" pitchFamily="34" charset="0"/>
                <a:cs typeface="AL-Mateen" pitchFamily="2" charset="-78"/>
              </a:rPr>
              <a:t>تطبيق:</a:t>
            </a:r>
          </a:p>
          <a:p>
            <a:pPr>
              <a:spcBef>
                <a:spcPct val="50000"/>
              </a:spcBef>
            </a:pPr>
            <a:r>
              <a:rPr lang="ar-SA" sz="3200" dirty="0">
                <a:latin typeface="Arial" pitchFamily="34" charset="0"/>
                <a:cs typeface="AL-Mateen" pitchFamily="2" charset="-78"/>
              </a:rPr>
              <a:t> </a:t>
            </a:r>
            <a:r>
              <a:rPr lang="ar-SA" sz="3200" dirty="0">
                <a:solidFill>
                  <a:srgbClr val="FFFF00"/>
                </a:solidFill>
                <a:latin typeface="Arial" pitchFamily="34" charset="0"/>
                <a:cs typeface="AL-Mateen" pitchFamily="2" charset="-78"/>
              </a:rPr>
              <a:t>القوى المؤثرة هي </a:t>
            </a:r>
            <a:r>
              <a:rPr lang="ar-SA" sz="3200" dirty="0" smtClean="0">
                <a:solidFill>
                  <a:srgbClr val="FFFF00"/>
                </a:solidFill>
                <a:latin typeface="Arial" pitchFamily="34" charset="0"/>
                <a:cs typeface="AL-Mateen" pitchFamily="2" charset="-78"/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ar-SA" sz="3200" dirty="0" smtClean="0">
                <a:latin typeface="Arial" pitchFamily="34" charset="0"/>
                <a:cs typeface="AL-Mateen" pitchFamily="2" charset="-78"/>
              </a:rPr>
              <a:t> </a:t>
            </a:r>
            <a:r>
              <a:rPr lang="ar-SA" sz="3200" dirty="0">
                <a:solidFill>
                  <a:srgbClr val="FFFF00"/>
                </a:solidFill>
                <a:latin typeface="Arial" pitchFamily="34" charset="0"/>
                <a:cs typeface="AL-Mateen" pitchFamily="2" charset="-78"/>
              </a:rPr>
              <a:t>1: </a:t>
            </a:r>
            <a:r>
              <a:rPr lang="en-US" sz="3200" dirty="0">
                <a:latin typeface="Arial" pitchFamily="34" charset="0"/>
                <a:cs typeface="AL-Mateen" pitchFamily="2" charset="-78"/>
              </a:rPr>
              <a:t>P</a:t>
            </a:r>
            <a:r>
              <a:rPr lang="ar-SA" sz="3200" dirty="0">
                <a:latin typeface="Arial" pitchFamily="34" charset="0"/>
                <a:cs typeface="AL-Mateen" pitchFamily="2" charset="-78"/>
              </a:rPr>
              <a:t> قوة السحب</a:t>
            </a:r>
          </a:p>
          <a:p>
            <a:pPr>
              <a:spcBef>
                <a:spcPct val="50000"/>
              </a:spcBef>
            </a:pPr>
            <a:r>
              <a:rPr lang="ar-SA" sz="3200" dirty="0">
                <a:solidFill>
                  <a:srgbClr val="FFFF00"/>
                </a:solidFill>
                <a:latin typeface="Arial" pitchFamily="34" charset="0"/>
                <a:cs typeface="AL-Mateen" pitchFamily="2" charset="-78"/>
              </a:rPr>
              <a:t>2: </a:t>
            </a:r>
            <a:r>
              <a:rPr lang="en-US" sz="3200" dirty="0">
                <a:latin typeface="Arial" pitchFamily="34" charset="0"/>
                <a:cs typeface="AL-Mateen" pitchFamily="2" charset="-78"/>
              </a:rPr>
              <a:t>W</a:t>
            </a:r>
            <a:r>
              <a:rPr lang="ar-SA" sz="3200" dirty="0">
                <a:latin typeface="Arial" pitchFamily="34" charset="0"/>
                <a:cs typeface="AL-Mateen" pitchFamily="2" charset="-78"/>
              </a:rPr>
              <a:t> الوزن</a:t>
            </a:r>
          </a:p>
          <a:p>
            <a:pPr>
              <a:spcBef>
                <a:spcPct val="50000"/>
              </a:spcBef>
            </a:pPr>
            <a:r>
              <a:rPr lang="ar-SA" sz="3200" dirty="0">
                <a:solidFill>
                  <a:srgbClr val="FFFF00"/>
                </a:solidFill>
                <a:latin typeface="Arial" pitchFamily="34" charset="0"/>
                <a:cs typeface="AL-Mateen" pitchFamily="2" charset="-78"/>
              </a:rPr>
              <a:t>3: </a:t>
            </a:r>
            <a:r>
              <a:rPr lang="en-US" sz="3200" dirty="0">
                <a:latin typeface="Arial" pitchFamily="34" charset="0"/>
                <a:cs typeface="AL-Mateen" pitchFamily="2" charset="-78"/>
              </a:rPr>
              <a:t>A </a:t>
            </a:r>
            <a:r>
              <a:rPr lang="ar-SA" sz="3200" dirty="0">
                <a:latin typeface="Arial" pitchFamily="34" charset="0"/>
                <a:cs typeface="AL-Mateen" pitchFamily="2" charset="-78"/>
              </a:rPr>
              <a:t>  تأثير الهواء</a:t>
            </a:r>
          </a:p>
          <a:p>
            <a:pPr>
              <a:spcBef>
                <a:spcPct val="50000"/>
              </a:spcBef>
            </a:pPr>
            <a:r>
              <a:rPr lang="ar-SA" sz="3200" dirty="0">
                <a:latin typeface="Arial" pitchFamily="34" charset="0"/>
                <a:cs typeface="AL-Mateen" pitchFamily="2" charset="-78"/>
              </a:rPr>
              <a:t>عندما يكون مجموع </a:t>
            </a:r>
            <a:r>
              <a:rPr lang="en-US" sz="3200" dirty="0">
                <a:latin typeface="Arial" pitchFamily="34" charset="0"/>
                <a:cs typeface="AL-Mateen" pitchFamily="2" charset="-78"/>
              </a:rPr>
              <a:t> A </a:t>
            </a:r>
            <a:r>
              <a:rPr lang="ar-SA" sz="3200" dirty="0">
                <a:latin typeface="Arial" pitchFamily="34" charset="0"/>
                <a:cs typeface="AL-Mateen" pitchFamily="2" charset="-78"/>
              </a:rPr>
              <a:t>و </a:t>
            </a:r>
            <a:r>
              <a:rPr lang="en-US" sz="3200" dirty="0">
                <a:latin typeface="Arial" pitchFamily="34" charset="0"/>
                <a:cs typeface="AL-Mateen" pitchFamily="2" charset="-78"/>
              </a:rPr>
              <a:t>p </a:t>
            </a:r>
            <a:r>
              <a:rPr lang="ar-SA" sz="3200" dirty="0">
                <a:latin typeface="Arial" pitchFamily="34" charset="0"/>
                <a:cs typeface="AL-Mateen" pitchFamily="2" charset="-78"/>
              </a:rPr>
              <a:t> يساوي </a:t>
            </a:r>
            <a:r>
              <a:rPr lang="en-US" sz="3200" dirty="0">
                <a:latin typeface="Arial" pitchFamily="34" charset="0"/>
                <a:cs typeface="AL-Mateen" pitchFamily="2" charset="-78"/>
              </a:rPr>
              <a:t>R  </a:t>
            </a:r>
            <a:r>
              <a:rPr lang="ar-SA" sz="3200" dirty="0">
                <a:latin typeface="Arial" pitchFamily="34" charset="0"/>
                <a:cs typeface="AL-Mateen" pitchFamily="2" charset="-78"/>
              </a:rPr>
              <a:t>  يبقى اللاعب غير قادر على الحركة.</a:t>
            </a:r>
          </a:p>
          <a:p>
            <a:pPr>
              <a:spcBef>
                <a:spcPct val="50000"/>
              </a:spcBef>
            </a:pPr>
            <a:r>
              <a:rPr lang="ar-SA" sz="3200" dirty="0">
                <a:latin typeface="Arial" pitchFamily="34" charset="0"/>
                <a:cs typeface="AL-Mateen" pitchFamily="2" charset="-78"/>
              </a:rPr>
              <a:t>ماذا عن وزن اللاعب؟</a:t>
            </a:r>
            <a:endParaRPr lang="en-US" sz="3200" dirty="0">
              <a:latin typeface="Arial" pitchFamily="34" charset="0"/>
              <a:cs typeface="AL-Mateen" pitchFamily="2" charset="-78"/>
            </a:endParaRPr>
          </a:p>
        </p:txBody>
      </p:sp>
      <p:pic>
        <p:nvPicPr>
          <p:cNvPr id="17412" name="Picture 9" descr="5-3"/>
          <p:cNvPicPr>
            <a:picLocks noChangeAspect="1" noChangeArrowheads="1"/>
          </p:cNvPicPr>
          <p:nvPr/>
        </p:nvPicPr>
        <p:blipFill>
          <a:blip r:embed="rId2"/>
          <a:srcRect l="58693" r="3569" b="25063"/>
          <a:stretch>
            <a:fillRect/>
          </a:stretch>
        </p:blipFill>
        <p:spPr bwMode="auto">
          <a:xfrm>
            <a:off x="5627350" y="1428736"/>
            <a:ext cx="3103220" cy="290629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17413" name="Picture 10" descr="5-3"/>
          <p:cNvPicPr>
            <a:picLocks noChangeAspect="1" noChangeArrowheads="1"/>
          </p:cNvPicPr>
          <p:nvPr/>
        </p:nvPicPr>
        <p:blipFill>
          <a:blip r:embed="rId3"/>
          <a:srcRect l="2383" t="5391" r="46695" b="25063"/>
          <a:stretch>
            <a:fillRect/>
          </a:stretch>
        </p:blipFill>
        <p:spPr bwMode="auto">
          <a:xfrm>
            <a:off x="5643570" y="4429132"/>
            <a:ext cx="3121722" cy="2317752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42852"/>
            <a:ext cx="6043626" cy="1439850"/>
          </a:xfrm>
          <a:solidFill>
            <a:srgbClr val="920049"/>
          </a:solidFill>
          <a:ln>
            <a:solidFill>
              <a:srgbClr val="FFFFCC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الكيناتيكا الخطية</a:t>
            </a:r>
            <a:b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 smtClean="0">
                <a:solidFill>
                  <a:srgbClr val="FFFFCC"/>
                </a:solidFill>
                <a:cs typeface="PT Bold Heading" pitchFamily="2" charset="-78"/>
              </a:rPr>
              <a:t>الاحتكاك</a:t>
            </a:r>
            <a:endParaRPr lang="en-US" sz="4000" dirty="0" smtClean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718050" y="1773238"/>
            <a:ext cx="3679825" cy="655630"/>
          </a:xfrm>
        </p:spPr>
        <p:txBody>
          <a:bodyPr/>
          <a:lstStyle/>
          <a:p>
            <a:pPr eaLnBrk="1" hangingPunct="1">
              <a:defRPr/>
            </a:pPr>
            <a:r>
              <a:rPr lang="ar-SA" sz="2800" smtClean="0"/>
              <a:t>قوة معاكسة لحركة الجسم</a:t>
            </a:r>
            <a:endParaRPr lang="en-US" sz="2800" smtClean="0"/>
          </a:p>
        </p:txBody>
      </p:sp>
      <p:pic>
        <p:nvPicPr>
          <p:cNvPr id="18436" name="Picture 7" descr="5-4-5"/>
          <p:cNvPicPr>
            <a:picLocks noChangeAspect="1" noChangeArrowheads="1"/>
          </p:cNvPicPr>
          <p:nvPr/>
        </p:nvPicPr>
        <p:blipFill>
          <a:blip r:embed="rId2"/>
          <a:srcRect l="1550" r="27989" b="58664"/>
          <a:stretch>
            <a:fillRect/>
          </a:stretch>
        </p:blipFill>
        <p:spPr bwMode="auto">
          <a:xfrm>
            <a:off x="468313" y="2636838"/>
            <a:ext cx="534352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555</TotalTime>
  <Words>616</Words>
  <Application>Microsoft Office PowerPoint</Application>
  <PresentationFormat>عرض على الشاشة (3:4)‏</PresentationFormat>
  <Paragraphs>106</Paragraphs>
  <Slides>18</Slides>
  <Notes>0</Notes>
  <HiddenSlides>0</HiddenSlides>
  <MMClips>0</MMClips>
  <ScaleCrop>false</ScaleCrop>
  <HeadingPairs>
    <vt:vector size="8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خوادم OLE مضمنة</vt:lpstr>
      </vt:variant>
      <vt:variant>
        <vt:i4>2</vt:i4>
      </vt:variant>
      <vt:variant>
        <vt:lpstr>عناوين الشرائح</vt:lpstr>
      </vt:variant>
      <vt:variant>
        <vt:i4>18</vt:i4>
      </vt:variant>
    </vt:vector>
  </HeadingPairs>
  <TitlesOfParts>
    <vt:vector size="28" baseType="lpstr">
      <vt:lpstr>AL-Mateen</vt:lpstr>
      <vt:lpstr>Arial</vt:lpstr>
      <vt:lpstr>Calibri</vt:lpstr>
      <vt:lpstr>Garamond</vt:lpstr>
      <vt:lpstr>Old Antic Decorative</vt:lpstr>
      <vt:lpstr>PT Bold Heading</vt:lpstr>
      <vt:lpstr>Wingdings</vt:lpstr>
      <vt:lpstr>Stream</vt:lpstr>
      <vt:lpstr>Equation</vt:lpstr>
      <vt:lpstr>معادلة</vt:lpstr>
      <vt:lpstr>KENATICS الكيناتيكا الخطية</vt:lpstr>
      <vt:lpstr>LINEAR KENTAICS 1  مصطلحات اساسية</vt:lpstr>
      <vt:lpstr>الكيناتيكا الخطية مصطلحات 2</vt:lpstr>
      <vt:lpstr>الكيناتيكا الخطية   قوانين نيوتن الخطية</vt:lpstr>
      <vt:lpstr>عرض تقديمي في PowerPoint</vt:lpstr>
      <vt:lpstr>الكيناتيكا الخطية</vt:lpstr>
      <vt:lpstr>الكيناتيكا الخطية</vt:lpstr>
      <vt:lpstr>الكيناتيكا الخطية</vt:lpstr>
      <vt:lpstr>الكيناتيكا الخطية الاحتكاك</vt:lpstr>
      <vt:lpstr>الكيناتيكا الخطية الاحتكاك 2</vt:lpstr>
      <vt:lpstr>الكيناتيكا الخطية الاحتكاك 3</vt:lpstr>
      <vt:lpstr>الكيناتيكا الخطية الاحتكاك 4</vt:lpstr>
      <vt:lpstr>الكيناتيكا الخطية الدفع الخطي</vt:lpstr>
      <vt:lpstr>الكيناتيكا الخطية التصادم1</vt:lpstr>
      <vt:lpstr>الكيناتيكا الخطية التصادم2</vt:lpstr>
      <vt:lpstr>الكيناتيكا الخطية التصادم3</vt:lpstr>
      <vt:lpstr>الكيناتيكا الخطية الضغط و الشغل</vt:lpstr>
      <vt:lpstr>الكيناتيكا الخطية الطاقة الميكانيكية</vt:lpstr>
    </vt:vector>
  </TitlesOfParts>
  <Company>جامعة الملك سعود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KENATICS</dc:title>
  <dc:creator>عبدالرحمن  العنقري</dc:creator>
  <cp:lastModifiedBy>A Alangari</cp:lastModifiedBy>
  <cp:revision>47</cp:revision>
  <dcterms:created xsi:type="dcterms:W3CDTF">2002-10-06T19:40:05Z</dcterms:created>
  <dcterms:modified xsi:type="dcterms:W3CDTF">2017-10-16T05:40:01Z</dcterms:modified>
</cp:coreProperties>
</file>