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891" r:id="rId3"/>
  </p:sldMasterIdLst>
  <p:notesMasterIdLst>
    <p:notesMasterId r:id="rId24"/>
  </p:notesMasterIdLst>
  <p:sldIdLst>
    <p:sldId id="350" r:id="rId4"/>
    <p:sldId id="331" r:id="rId5"/>
    <p:sldId id="332" r:id="rId6"/>
    <p:sldId id="344" r:id="rId7"/>
    <p:sldId id="330" r:id="rId8"/>
    <p:sldId id="333" r:id="rId9"/>
    <p:sldId id="334" r:id="rId10"/>
    <p:sldId id="335" r:id="rId11"/>
    <p:sldId id="309" r:id="rId12"/>
    <p:sldId id="337" r:id="rId13"/>
    <p:sldId id="338" r:id="rId14"/>
    <p:sldId id="339" r:id="rId15"/>
    <p:sldId id="341" r:id="rId16"/>
    <p:sldId id="342" r:id="rId17"/>
    <p:sldId id="343" r:id="rId18"/>
    <p:sldId id="346" r:id="rId19"/>
    <p:sldId id="345" r:id="rId20"/>
    <p:sldId id="347" r:id="rId21"/>
    <p:sldId id="348" r:id="rId22"/>
    <p:sldId id="349" r:id="rId23"/>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736"/>
    <a:srgbClr val="2F2F31"/>
    <a:srgbClr val="000000"/>
    <a:srgbClr val="B9D5FF"/>
    <a:srgbClr val="FFFFCC"/>
    <a:srgbClr val="FF0000"/>
    <a:srgbClr val="FF5B5B"/>
    <a:srgbClr val="E83618"/>
    <a:srgbClr val="FF3300"/>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427" autoAdjust="0"/>
  </p:normalViewPr>
  <p:slideViewPr>
    <p:cSldViewPr snapToGrid="0">
      <p:cViewPr>
        <p:scale>
          <a:sx n="57" d="100"/>
          <a:sy n="57" d="100"/>
        </p:scale>
        <p:origin x="-1932" y="-630"/>
      </p:cViewPr>
      <p:guideLst>
        <p:guide orient="horz" pos="3935"/>
        <p:guide pos="55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3FC370-785C-4E28-BFC6-8669CA5B6D52}" type="datetimeFigureOut">
              <a:rPr lang="en-US" smtClean="0"/>
              <a:pPr/>
              <a:t>19/1/2016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75363-AAFD-4F8D-9676-88C59FDE35DB}" type="slidenum">
              <a:rPr lang="en-US" smtClean="0"/>
              <a:pPr/>
              <a:t>‹#›</a:t>
            </a:fld>
            <a:endParaRPr lang="en-US"/>
          </a:p>
        </p:txBody>
      </p:sp>
    </p:spTree>
    <p:extLst>
      <p:ext uri="{BB962C8B-B14F-4D97-AF65-F5344CB8AC3E}">
        <p14:creationId xmlns:p14="http://schemas.microsoft.com/office/powerpoint/2010/main" val="315982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endParaRPr lang="en-US" sz="1200" dirty="0" smtClean="0">
              <a:solidFill>
                <a:srgbClr val="2F2F31"/>
              </a:solidFill>
              <a:latin typeface="Times New Roman" pitchFamily="18" charset="0"/>
              <a:cs typeface="Times New Roman" pitchFamily="18" charset="0"/>
            </a:endParaRPr>
          </a:p>
          <a:p>
            <a:pPr>
              <a:buFont typeface="Wingdings" pitchFamily="2" charset="2"/>
              <a:buChar char="v"/>
            </a:pPr>
            <a:r>
              <a:rPr lang="en-US" sz="1200" dirty="0" smtClean="0">
                <a:solidFill>
                  <a:srgbClr val="2F2F31"/>
                </a:solidFill>
                <a:latin typeface="Times New Roman" pitchFamily="18" charset="0"/>
                <a:cs typeface="Times New Roman" pitchFamily="18" charset="0"/>
              </a:rPr>
              <a:t> Develop health sector policies  </a:t>
            </a:r>
          </a:p>
          <a:p>
            <a:pPr>
              <a:buFont typeface="Wingdings" pitchFamily="2" charset="2"/>
              <a:buChar char="v"/>
            </a:pPr>
            <a:r>
              <a:rPr lang="en-US" sz="1200" dirty="0" smtClean="0">
                <a:solidFill>
                  <a:srgbClr val="2F2F31"/>
                </a:solidFill>
                <a:latin typeface="Times New Roman" pitchFamily="18" charset="0"/>
                <a:cs typeface="Times New Roman" pitchFamily="18" charset="0"/>
              </a:rPr>
              <a:t> Create  national policies that reflect basic human rights, and gender equality. </a:t>
            </a:r>
          </a:p>
          <a:p>
            <a:pPr>
              <a:buFont typeface="Wingdings" pitchFamily="2" charset="2"/>
              <a:buChar char="v"/>
            </a:pPr>
            <a:r>
              <a:rPr lang="en-US" sz="1200" dirty="0" smtClean="0">
                <a:solidFill>
                  <a:srgbClr val="2F2F31"/>
                </a:solidFill>
                <a:latin typeface="Times New Roman" pitchFamily="18" charset="0"/>
                <a:cs typeface="Times New Roman" pitchFamily="18" charset="0"/>
              </a:rPr>
              <a:t> Regulatory framework</a:t>
            </a:r>
          </a:p>
          <a:p>
            <a:pPr>
              <a:buFont typeface="Wingdings" pitchFamily="2" charset="2"/>
              <a:buChar char="v"/>
            </a:pPr>
            <a:r>
              <a:rPr lang="en-US" sz="1200" dirty="0" smtClean="0">
                <a:solidFill>
                  <a:srgbClr val="2F2F31"/>
                </a:solidFill>
                <a:latin typeface="Times New Roman" pitchFamily="18" charset="0"/>
                <a:cs typeface="Times New Roman" pitchFamily="18" charset="0"/>
              </a:rPr>
              <a:t> Design and monitor health related laws, standards– regulate medical products, vaccines and</a:t>
            </a:r>
          </a:p>
          <a:p>
            <a:pPr>
              <a:buFont typeface="Wingdings" pitchFamily="2" charset="2"/>
              <a:buChar char="v"/>
            </a:pPr>
            <a:r>
              <a:rPr lang="en-US" sz="1200" dirty="0" smtClean="0">
                <a:solidFill>
                  <a:srgbClr val="2F2F31"/>
                </a:solidFill>
                <a:latin typeface="Times New Roman" pitchFamily="18" charset="0"/>
                <a:cs typeface="Times New Roman" pitchFamily="18" charset="0"/>
              </a:rPr>
              <a:t> Technologies, and assure workplace safety for nurses and others. </a:t>
            </a:r>
          </a:p>
          <a:p>
            <a:pPr>
              <a:buFont typeface="Wingdings" pitchFamily="2" charset="2"/>
              <a:buChar char="v"/>
            </a:pPr>
            <a:r>
              <a:rPr lang="en-US" sz="1200" dirty="0" smtClean="0">
                <a:solidFill>
                  <a:srgbClr val="2F2F31"/>
                </a:solidFill>
                <a:latin typeface="Times New Roman" pitchFamily="18" charset="0"/>
                <a:cs typeface="Times New Roman" pitchFamily="18" charset="0"/>
              </a:rPr>
              <a:t> Accountability</a:t>
            </a:r>
          </a:p>
          <a:p>
            <a:pPr>
              <a:buFont typeface="Wingdings" pitchFamily="2" charset="2"/>
              <a:buChar char="v"/>
            </a:pPr>
            <a:r>
              <a:rPr lang="en-US" sz="1200" dirty="0" smtClean="0">
                <a:solidFill>
                  <a:srgbClr val="2F2F31"/>
                </a:solidFill>
                <a:latin typeface="Times New Roman" pitchFamily="18" charset="0"/>
                <a:cs typeface="Times New Roman" pitchFamily="18" charset="0"/>
              </a:rPr>
              <a:t> Require monitoring of health outcomes, health information, and costs.</a:t>
            </a:r>
          </a:p>
          <a:p>
            <a:pPr>
              <a:buFont typeface="Wingdings" pitchFamily="2" charset="2"/>
              <a:buChar char="v"/>
            </a:pPr>
            <a:r>
              <a:rPr lang="en-US" sz="1200" dirty="0" smtClean="0">
                <a:solidFill>
                  <a:srgbClr val="2F2F31"/>
                </a:solidFill>
                <a:latin typeface="Times New Roman" pitchFamily="18" charset="0"/>
                <a:cs typeface="Times New Roman" pitchFamily="18" charset="0"/>
              </a:rPr>
              <a:t> Generate and Implement Culturally Competent Policies and Health Systems </a:t>
            </a:r>
          </a:p>
          <a:p>
            <a:pPr>
              <a:buFont typeface="Wingdings" pitchFamily="2" charset="2"/>
              <a:buChar char="v"/>
            </a:pPr>
            <a:r>
              <a:rPr lang="en-US" sz="1200" dirty="0" smtClean="0">
                <a:solidFill>
                  <a:srgbClr val="2F2F31"/>
                </a:solidFill>
                <a:latin typeface="Times New Roman" pitchFamily="18" charset="0"/>
                <a:cs typeface="Times New Roman" pitchFamily="18" charset="0"/>
              </a:rPr>
              <a:t> Use knowledge and science for prevention through community based health programs in schools, villages, and mosques. </a:t>
            </a:r>
          </a:p>
          <a:p>
            <a:pPr>
              <a:buFont typeface="Wingdings" pitchFamily="2" charset="2"/>
              <a:buChar char="v"/>
            </a:pPr>
            <a:r>
              <a:rPr lang="en-US" sz="1200" dirty="0" smtClean="0">
                <a:solidFill>
                  <a:srgbClr val="2F2F31"/>
                </a:solidFill>
                <a:latin typeface="Times New Roman" pitchFamily="18" charset="0"/>
                <a:cs typeface="Times New Roman" pitchFamily="18" charset="0"/>
              </a:rPr>
              <a:t> Build coalitions</a:t>
            </a:r>
          </a:p>
          <a:p>
            <a:pPr>
              <a:buFont typeface="Wingdings" pitchFamily="2" charset="2"/>
              <a:buChar char="v"/>
            </a:pPr>
            <a:r>
              <a:rPr lang="en-US" sz="1200" dirty="0" smtClean="0">
                <a:solidFill>
                  <a:srgbClr val="2F2F31"/>
                </a:solidFill>
                <a:latin typeface="Times New Roman" pitchFamily="18" charset="0"/>
                <a:cs typeface="Times New Roman" pitchFamily="18" charset="0"/>
              </a:rPr>
              <a:t> Government ministries, religious organizations, schools, and community leaders should act to  eliminate  the determinants of poor health---nurses work beyond the hospital doors. </a:t>
            </a:r>
            <a:endParaRPr lang="da-DK" sz="1200" dirty="0" smtClean="0">
              <a:solidFill>
                <a:srgbClr val="2F2F31"/>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2475363-AAFD-4F8D-9676-88C59FDE35DB}"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75363-AAFD-4F8D-9676-88C59FDE35DB}"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75363-AAFD-4F8D-9676-88C59FDE35D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073B62CC-05CC-4886-8E88-8DAF6F243F28}" type="datetime1">
              <a:rPr lang="da-DK"/>
              <a:pPr>
                <a:defRPr/>
              </a:pPr>
              <a:t>19-01-2016</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5DDB6A00-92FD-4F76-8510-70B290037FA4}"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1A6DC43-467D-449E-94A0-D56147AE8E86}" type="datetime1">
              <a:rPr lang="da-DK"/>
              <a:pPr>
                <a:defRPr/>
              </a:pPr>
              <a:t>19-01-2016</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2C37689E-EF9A-435C-9830-4BFB46C47555}"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029200" y="5105400"/>
            <a:ext cx="3962400" cy="838200"/>
          </a:xfrm>
          <a:prstGeom prst="rect">
            <a:avLst/>
          </a:prstGeom>
        </p:spPr>
        <p:txBody>
          <a:bodyPr anchor="b" anchorCtr="0"/>
          <a:lstStyle>
            <a:lvl1pPr algn="r">
              <a:defRPr sz="2000">
                <a:solidFill>
                  <a:schemeClr val="tx1">
                    <a:lumMod val="75000"/>
                    <a:lumOff val="2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5029200" y="5943600"/>
            <a:ext cx="3962400" cy="609600"/>
          </a:xfrm>
          <a:prstGeom prst="rect">
            <a:avLst/>
          </a:prstGeom>
        </p:spPr>
        <p:txBody>
          <a:bodyPr/>
          <a:lstStyle>
            <a:lvl1pPr marL="0" indent="0" algn="r">
              <a:buFontTx/>
              <a:buNone/>
              <a:defRPr sz="1600">
                <a:solidFill>
                  <a:schemeClr val="accent1">
                    <a:lumMod val="75000"/>
                  </a:schemeClr>
                </a:solidFill>
              </a:defRPr>
            </a:lvl1pPr>
          </a:lstStyle>
          <a:p>
            <a:r>
              <a:rPr lang="en-US"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68350"/>
            <a:ext cx="9144000" cy="1235075"/>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6" name="Billede 3" descr="dreamstime_Hospital doctor.jpg"/>
          <p:cNvPicPr>
            <a:picLocks noChangeAspect="1"/>
          </p:cNvPicPr>
          <p:nvPr userDrawn="1"/>
        </p:nvPicPr>
        <p:blipFill>
          <a:blip r:embed="rId2"/>
          <a:srcRect/>
          <a:stretch>
            <a:fillRect/>
          </a:stretch>
        </p:blipFill>
        <p:spPr bwMode="auto">
          <a:xfrm>
            <a:off x="7454900" y="763588"/>
            <a:ext cx="1689100" cy="1246187"/>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237044A-7D07-45EC-847F-06AC221D2F9F}" type="datetime1">
              <a:rPr lang="da-DK"/>
              <a:pPr>
                <a:defRPr/>
              </a:pPr>
              <a:t>19-01-2016</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F124BAE-5ADB-46E5-B4C0-0C1246F1D34C}" type="slidenum">
              <a:rPr lang="da-DK"/>
              <a:pPr>
                <a:defRPr/>
              </a:pPr>
              <a:t>‹#›</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A2B8912-C860-442D-B5C8-43E10014C6FD}" type="datetime1">
              <a:rPr lang="da-DK"/>
              <a:pPr>
                <a:defRPr/>
              </a:pPr>
              <a:t>19-01-2016</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B783B56E-B37D-4C6A-8F5C-3235ADB27661}" type="slidenum">
              <a:rPr lang="da-DK"/>
              <a:pPr>
                <a:defRPr/>
              </a:pPr>
              <a:t>‹#›</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25AB9AC-8C2B-41B2-ABDE-3EEB0543DB7D}" type="datetime1">
              <a:rPr lang="da-DK"/>
              <a:pPr>
                <a:defRPr/>
              </a:pPr>
              <a:t>19-01-2016</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4BF5E44-8A2E-4142-A08F-B67B33DFE6AA}" type="slidenum">
              <a:rPr lang="da-DK"/>
              <a:pPr>
                <a:defRPr/>
              </a:pPr>
              <a:t>‹#›</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961CDDE-BE02-4FDD-A1BC-A4294927D3D3}" type="datetime1">
              <a:rPr lang="da-DK"/>
              <a:pPr>
                <a:defRPr/>
              </a:pPr>
              <a:t>19-01-2016</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ED6F41A-3397-45DF-AF92-813699CF3CD9}"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FDE2D2C-45DD-4E5F-B6D3-FAE36B5046AF}" type="datetime1">
              <a:rPr lang="da-DK"/>
              <a:pPr>
                <a:defRPr/>
              </a:pPr>
              <a:t>19-01-2016</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838F0870-DAEF-4C57-9606-92482EE97D92}" type="slidenum">
              <a:rPr lang="da-DK"/>
              <a:pPr>
                <a:defRPr/>
              </a:pPr>
              <a:t>‹#›</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E7D377F-9A0C-47C1-9718-D345C1DC8C06}" type="datetime1">
              <a:rPr lang="da-DK"/>
              <a:pPr>
                <a:defRPr/>
              </a:pPr>
              <a:t>19-01-2016</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9530A44-B423-4A96-8D61-EBF1158249E8}" type="slidenum">
              <a:rPr lang="da-DK"/>
              <a:pPr>
                <a:defRPr/>
              </a:pPr>
              <a:t>‹#›</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13DC07D-5A1B-475A-8538-723B38D844ED}" type="datetime1">
              <a:rPr lang="da-DK"/>
              <a:pPr>
                <a:defRPr/>
              </a:pPr>
              <a:t>19-01-2016</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348EDB8-FB72-4280-8AE4-388D7D3D109A}" type="slidenum">
              <a:rPr lang="da-DK"/>
              <a:pPr>
                <a:defRPr/>
              </a:pPr>
              <a:t>‹#›</a:t>
            </a:fld>
            <a:endParaRPr lang="da-DK"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7C54AA2-7B38-45A8-AEFA-B34105299B46}" type="datetime1">
              <a:rPr lang="da-DK"/>
              <a:pPr>
                <a:defRPr/>
              </a:pPr>
              <a:t>19-01-2016</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0908307-83D4-4637-B773-7CF986C09FE1}" type="slidenum">
              <a:rPr lang="da-DK"/>
              <a:pPr>
                <a:defRPr/>
              </a:pPr>
              <a:t>‹#›</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7E439B4-870C-4CCE-A1FC-E07FCED82A10}" type="datetime1">
              <a:rPr lang="da-DK"/>
              <a:pPr>
                <a:defRPr/>
              </a:pPr>
              <a:t>19-01-2016</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9C525ED-66E9-401D-9E0D-F5CF7806DEC8}"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EEE2643A-85B3-488B-A442-027285BB5102}" type="datetime1">
              <a:rPr lang="da-DK"/>
              <a:pPr>
                <a:defRPr/>
              </a:pPr>
              <a:t>19-01-2016</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4A950384-4EAA-4A03-A4E2-CB111C47BBFF}"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C3E296A5-4FE0-4558-AF36-CE4719A374D5}" type="datetime1">
              <a:rPr lang="da-DK"/>
              <a:pPr>
                <a:defRPr/>
              </a:pPr>
              <a:t>19-01-2016</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C7517DFB-6793-4DA8-B49A-13739542CF1E}"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D43378A-0042-4AF6-8C19-950CD23B04AB}" type="datetime1">
              <a:rPr lang="da-DK"/>
              <a:pPr>
                <a:defRPr/>
              </a:pPr>
              <a:t>19-01-2016</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54FE4316-4526-48F1-B4C0-8A309AA381D9}"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C5A3271-3E88-41A0-BDA6-D56194849FF1}" type="datetime1">
              <a:rPr lang="da-DK"/>
              <a:pPr>
                <a:defRPr/>
              </a:pPr>
              <a:t>19-01-2016</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26411D1F-8E6F-4F53-9224-607C93DADD2A}"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BB011C4B-5C51-4D2C-B610-AAAC9A203B2A}" type="datetime1">
              <a:rPr lang="da-DK"/>
              <a:pPr>
                <a:defRPr/>
              </a:pPr>
              <a:t>19-01-2016</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0E7CC0A5-607D-4EE9-9E4C-7A3ACE8F6CE9}"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4007"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29" r:id="rId12"/>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400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patientcarelink.org/Workforce/Our-Workforce-Needs.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20" descr="dreamstime_Hospital doctor.jpg"/>
          <p:cNvPicPr>
            <a:picLocks noChangeAspect="1"/>
          </p:cNvPicPr>
          <p:nvPr/>
        </p:nvPicPr>
        <p:blipFill>
          <a:blip r:embed="rId2"/>
          <a:srcRect/>
          <a:stretch>
            <a:fillRect/>
          </a:stretch>
        </p:blipFill>
        <p:spPr bwMode="auto">
          <a:xfrm>
            <a:off x="0" y="0"/>
            <a:ext cx="9159875" cy="6856413"/>
          </a:xfrm>
          <a:prstGeom prst="rect">
            <a:avLst/>
          </a:prstGeom>
          <a:noFill/>
          <a:ln w="9525">
            <a:noFill/>
            <a:miter lim="800000"/>
            <a:headEnd/>
            <a:tailEnd/>
          </a:ln>
        </p:spPr>
      </p:pic>
      <p:sp>
        <p:nvSpPr>
          <p:cNvPr id="3" name="Rektangel 8"/>
          <p:cNvSpPr/>
          <p:nvPr/>
        </p:nvSpPr>
        <p:spPr>
          <a:xfrm>
            <a:off x="-15875" y="4166889"/>
            <a:ext cx="9159875" cy="1185334"/>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5" name="Rektangel 8"/>
          <p:cNvSpPr/>
          <p:nvPr/>
        </p:nvSpPr>
        <p:spPr>
          <a:xfrm>
            <a:off x="2302938" y="5537198"/>
            <a:ext cx="4560711" cy="999069"/>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6" name="Rectangle 5"/>
          <p:cNvSpPr txBox="1">
            <a:spLocks noChangeArrowheads="1"/>
          </p:cNvSpPr>
          <p:nvPr/>
        </p:nvSpPr>
        <p:spPr bwMode="gray">
          <a:xfrm>
            <a:off x="1794933" y="5684124"/>
            <a:ext cx="5497689" cy="703262"/>
          </a:xfrm>
          <a:prstGeom prst="rect">
            <a:avLst/>
          </a:prstGeom>
          <a:noFill/>
          <a:ln w="9525">
            <a:noFill/>
            <a:miter lim="800000"/>
            <a:headEnd/>
            <a:tailEnd/>
          </a:ln>
        </p:spPr>
        <p:txBody>
          <a:bodyPr lIns="0" rIns="0" anchor="ctr"/>
          <a:lstStyle/>
          <a:p>
            <a:pPr algn="ctr" defTabSz="914400" eaLnBrk="0" hangingPunct="0">
              <a:lnSpc>
                <a:spcPct val="95000"/>
              </a:lnSpc>
            </a:pPr>
            <a:r>
              <a:rPr lang="en-US" sz="2400" dirty="0" smtClean="0">
                <a:solidFill>
                  <a:schemeClr val="tx2"/>
                </a:solidFill>
                <a:latin typeface="Times New Roman" pitchFamily="18" charset="0"/>
                <a:cs typeface="Times New Roman" pitchFamily="18" charset="0"/>
              </a:rPr>
              <a:t>Osama A </a:t>
            </a:r>
            <a:r>
              <a:rPr lang="en-US" sz="2400" dirty="0" err="1" smtClean="0">
                <a:solidFill>
                  <a:schemeClr val="tx2"/>
                </a:solidFill>
                <a:latin typeface="Times New Roman" pitchFamily="18" charset="0"/>
                <a:cs typeface="Times New Roman" pitchFamily="18" charset="0"/>
              </a:rPr>
              <a:t>Samarkandi</a:t>
            </a:r>
            <a:r>
              <a:rPr lang="en-US" sz="2400" dirty="0" smtClean="0">
                <a:solidFill>
                  <a:schemeClr val="tx2"/>
                </a:solidFill>
                <a:latin typeface="Times New Roman" pitchFamily="18" charset="0"/>
                <a:cs typeface="Times New Roman" pitchFamily="18" charset="0"/>
              </a:rPr>
              <a:t>, PhD, NIAC</a:t>
            </a:r>
          </a:p>
          <a:p>
            <a:pPr algn="ctr" defTabSz="914400" eaLnBrk="0" hangingPunct="0">
              <a:lnSpc>
                <a:spcPct val="95000"/>
              </a:lnSpc>
            </a:pPr>
            <a:r>
              <a:rPr lang="en-US" sz="2400" dirty="0" err="1" smtClean="0">
                <a:solidFill>
                  <a:schemeClr val="tx2"/>
                </a:solidFill>
                <a:latin typeface="Times New Roman" pitchFamily="18" charset="0"/>
                <a:cs typeface="Times New Roman" pitchFamily="18" charset="0"/>
              </a:rPr>
              <a:t>BSc</a:t>
            </a:r>
            <a:r>
              <a:rPr lang="en-US" sz="2400" dirty="0" smtClean="0">
                <a:solidFill>
                  <a:schemeClr val="tx2"/>
                </a:solidFill>
                <a:latin typeface="Times New Roman" pitchFamily="18" charset="0"/>
                <a:cs typeface="Times New Roman" pitchFamily="18" charset="0"/>
              </a:rPr>
              <a:t>, GMD, BSN, MSN-RN</a:t>
            </a:r>
          </a:p>
        </p:txBody>
      </p:sp>
      <p:grpSp>
        <p:nvGrpSpPr>
          <p:cNvPr id="7" name="Group 6"/>
          <p:cNvGrpSpPr/>
          <p:nvPr/>
        </p:nvGrpSpPr>
        <p:grpSpPr>
          <a:xfrm>
            <a:off x="7105335" y="263422"/>
            <a:ext cx="1755933" cy="2000093"/>
            <a:chOff x="6230809" y="308392"/>
            <a:chExt cx="2495550" cy="2559024"/>
          </a:xfrm>
        </p:grpSpPr>
        <p:pic>
          <p:nvPicPr>
            <p:cNvPr id="8" name="Picture 7" descr="BU_logo.jpg"/>
            <p:cNvPicPr>
              <a:picLocks noChangeAspect="1"/>
            </p:cNvPicPr>
            <p:nvPr/>
          </p:nvPicPr>
          <p:blipFill>
            <a:blip r:embed="rId3"/>
            <a:stretch>
              <a:fillRect/>
            </a:stretch>
          </p:blipFill>
          <p:spPr>
            <a:xfrm>
              <a:off x="6620032" y="308392"/>
              <a:ext cx="1714500" cy="1924050"/>
            </a:xfrm>
            <a:prstGeom prst="rect">
              <a:avLst/>
            </a:prstGeom>
          </p:spPr>
        </p:pic>
        <p:pic>
          <p:nvPicPr>
            <p:cNvPr id="9" name="Picture 2" descr="http://t2.gstatic.com/images?q=tbn:ANd9GcTI9gJjfas9hMezUcmmbcB9WSvdvB6AzJ0MnSQob0FTrx2c27nG"/>
            <p:cNvPicPr>
              <a:picLocks noChangeAspect="1" noChangeArrowheads="1"/>
            </p:cNvPicPr>
            <p:nvPr/>
          </p:nvPicPr>
          <p:blipFill>
            <a:blip r:embed="rId4"/>
            <a:srcRect/>
            <a:stretch>
              <a:fillRect/>
            </a:stretch>
          </p:blipFill>
          <p:spPr bwMode="auto">
            <a:xfrm>
              <a:off x="6230809" y="2238765"/>
              <a:ext cx="2495550" cy="628651"/>
            </a:xfrm>
            <a:prstGeom prst="rect">
              <a:avLst/>
            </a:prstGeom>
            <a:noFill/>
          </p:spPr>
        </p:pic>
      </p:grpSp>
      <p:sp>
        <p:nvSpPr>
          <p:cNvPr id="10" name="Rectangle 5"/>
          <p:cNvSpPr txBox="1">
            <a:spLocks noChangeArrowheads="1"/>
          </p:cNvSpPr>
          <p:nvPr/>
        </p:nvSpPr>
        <p:spPr bwMode="gray">
          <a:xfrm>
            <a:off x="275693" y="4391980"/>
            <a:ext cx="8495773" cy="703262"/>
          </a:xfrm>
          <a:prstGeom prst="rect">
            <a:avLst/>
          </a:prstGeom>
          <a:noFill/>
          <a:ln w="9525">
            <a:noFill/>
            <a:miter lim="800000"/>
            <a:headEnd/>
            <a:tailEnd/>
          </a:ln>
        </p:spPr>
        <p:txBody>
          <a:bodyPr lIns="0" rIns="0" anchor="ctr"/>
          <a:lstStyle/>
          <a:p>
            <a:pPr defTabSz="914400" eaLnBrk="0" hangingPunct="0">
              <a:lnSpc>
                <a:spcPct val="95000"/>
              </a:lnSpc>
            </a:pPr>
            <a:r>
              <a:rPr lang="en-US" sz="3000" dirty="0" smtClean="0">
                <a:solidFill>
                  <a:schemeClr val="tx2"/>
                </a:solidFill>
                <a:latin typeface="Times New Roman" pitchFamily="18" charset="0"/>
                <a:cs typeface="Times New Roman" pitchFamily="18" charset="0"/>
              </a:rPr>
              <a:t>Beyond the Hospital Door: Strengthening Health Systems Through Nurses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ou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72236" y="5788032"/>
            <a:ext cx="300082" cy="369332"/>
          </a:xfrm>
          <a:prstGeom prst="rect">
            <a:avLst/>
          </a:prstGeom>
        </p:spPr>
        <p:txBody>
          <a:bodyPr wrap="none">
            <a:spAutoFit/>
          </a:bodyPr>
          <a:lstStyle/>
          <a:p>
            <a:r>
              <a:rPr lang="en-US" dirty="0" smtClean="0">
                <a:solidFill>
                  <a:srgbClr val="171717"/>
                </a:solidFill>
                <a:latin typeface="Times New Roman" pitchFamily="18" charset="0"/>
                <a:cs typeface="Times New Roman" pitchFamily="18" charset="0"/>
                <a:hlinkClick r:id="rId2" action="ppaction://hlinksldjump"/>
              </a:rPr>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18" y="-103518"/>
            <a:ext cx="9383089" cy="583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1904" y="5796963"/>
            <a:ext cx="8514291" cy="523220"/>
          </a:xfrm>
          <a:prstGeom prst="rect">
            <a:avLst/>
          </a:prstGeom>
        </p:spPr>
        <p:txBody>
          <a:bodyPr wrap="square">
            <a:spAutoFit/>
          </a:bodyPr>
          <a:lstStyle/>
          <a:p>
            <a:pPr marL="0" lvl="2"/>
            <a:r>
              <a:rPr lang="en-US" sz="1400" dirty="0" smtClean="0">
                <a:solidFill>
                  <a:srgbClr val="171717"/>
                </a:solidFill>
                <a:latin typeface="Times New Roman" pitchFamily="18" charset="0"/>
                <a:cs typeface="Times New Roman" pitchFamily="18" charset="0"/>
              </a:rPr>
              <a:t>Source: </a:t>
            </a:r>
            <a:r>
              <a:rPr lang="en-US" sz="1400" dirty="0" err="1" smtClean="0">
                <a:solidFill>
                  <a:srgbClr val="171717"/>
                </a:solidFill>
                <a:latin typeface="Times New Roman" pitchFamily="18" charset="0"/>
                <a:cs typeface="Times New Roman" pitchFamily="18" charset="0"/>
              </a:rPr>
              <a:t>Spratley</a:t>
            </a:r>
            <a:r>
              <a:rPr lang="en-US" sz="1400" dirty="0" smtClean="0">
                <a:solidFill>
                  <a:srgbClr val="171717"/>
                </a:solidFill>
                <a:latin typeface="Times New Roman" pitchFamily="18" charset="0"/>
                <a:cs typeface="Times New Roman" pitchFamily="18" charset="0"/>
              </a:rPr>
              <a:t>, E., Johnson, A., </a:t>
            </a:r>
            <a:r>
              <a:rPr lang="en-US" sz="1400" dirty="0" err="1" smtClean="0">
                <a:solidFill>
                  <a:srgbClr val="171717"/>
                </a:solidFill>
                <a:latin typeface="Times New Roman" pitchFamily="18" charset="0"/>
                <a:cs typeface="Times New Roman" pitchFamily="18" charset="0"/>
              </a:rPr>
              <a:t>Sochalski</a:t>
            </a:r>
            <a:r>
              <a:rPr lang="en-US" sz="1400" dirty="0" smtClean="0">
                <a:solidFill>
                  <a:srgbClr val="171717"/>
                </a:solidFill>
                <a:latin typeface="Times New Roman" pitchFamily="18" charset="0"/>
                <a:cs typeface="Times New Roman" pitchFamily="18" charset="0"/>
              </a:rPr>
              <a:t>, J., Fritz, M., and Spencer, W. (2000). The Registered Nurse Population. USHHS, Health Resources and Service Administration, Bureau of Health Professions, Division of Nursing, p.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tientcarelink.org/uploadImages/1/nurse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 y="0"/>
            <a:ext cx="9170947" cy="5745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552" y="5795401"/>
            <a:ext cx="8591909" cy="461665"/>
          </a:xfrm>
          <a:prstGeom prst="rect">
            <a:avLst/>
          </a:prstGeom>
        </p:spPr>
        <p:txBody>
          <a:bodyPr wrap="square">
            <a:spAutoFit/>
          </a:bodyPr>
          <a:lstStyle/>
          <a:p>
            <a:r>
              <a:rPr lang="en-US" sz="1200" dirty="0" smtClean="0">
                <a:solidFill>
                  <a:srgbClr val="2F2F31"/>
                </a:solidFill>
                <a:latin typeface="Times New Roman" pitchFamily="18" charset="0"/>
                <a:cs typeface="Times New Roman" pitchFamily="18" charset="0"/>
              </a:rPr>
              <a:t>A </a:t>
            </a:r>
            <a:r>
              <a:rPr lang="en-US" sz="1200" dirty="0" err="1" smtClean="0">
                <a:solidFill>
                  <a:srgbClr val="2F2F31"/>
                </a:solidFill>
                <a:latin typeface="Times New Roman" pitchFamily="18" charset="0"/>
                <a:cs typeface="Times New Roman" pitchFamily="18" charset="0"/>
              </a:rPr>
              <a:t>chartbook</a:t>
            </a:r>
            <a:r>
              <a:rPr lang="en-US" sz="1200" dirty="0" smtClean="0">
                <a:solidFill>
                  <a:srgbClr val="2F2F31"/>
                </a:solidFill>
                <a:latin typeface="Times New Roman" pitchFamily="18" charset="0"/>
                <a:cs typeface="Times New Roman" pitchFamily="18" charset="0"/>
              </a:rPr>
              <a:t>, Workforce Facts &amp; Trends at a Glance: The Hospital Leader's Guide was developed as a companion resource to the report.</a:t>
            </a:r>
          </a:p>
          <a:p>
            <a:r>
              <a:rPr lang="en-US" sz="1200" dirty="0" smtClean="0">
                <a:solidFill>
                  <a:srgbClr val="2F2F31"/>
                </a:solidFill>
                <a:latin typeface="Times New Roman" pitchFamily="18" charset="0"/>
                <a:cs typeface="Times New Roman" pitchFamily="18" charset="0"/>
                <a:hlinkClick r:id="rId4"/>
              </a:rPr>
              <a:t>http://www.patientcarelink.org/Workforce/Our-Workforce-Needs.aspx</a:t>
            </a:r>
            <a:endParaRPr lang="en-US" sz="1200" dirty="0" smtClean="0">
              <a:solidFill>
                <a:srgbClr val="2F2F3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latin typeface="Times New Roman" pitchFamily="18" charset="0"/>
                <a:cs typeface="Times New Roman" pitchFamily="18" charset="0"/>
              </a:rPr>
              <a:t>The rate of nurses is 28 nurses /10,000 people (one nurse for 357 people).</a:t>
            </a:r>
          </a:p>
          <a:p>
            <a:pPr>
              <a:buNone/>
            </a:pPr>
            <a:r>
              <a:rPr lang="en-US" sz="1400" dirty="0" smtClean="0">
                <a:latin typeface="Times New Roman" pitchFamily="18" charset="0"/>
                <a:cs typeface="Times New Roman" pitchFamily="18" charset="0"/>
              </a:rPr>
              <a:t>		Ireland; 		1:101			Japan ; 		1:206</a:t>
            </a:r>
          </a:p>
          <a:p>
            <a:pPr>
              <a:buNone/>
            </a:pPr>
            <a:r>
              <a:rPr lang="en-US" sz="1400" dirty="0" smtClean="0">
                <a:latin typeface="Times New Roman" pitchFamily="18" charset="0"/>
                <a:cs typeface="Times New Roman" pitchFamily="18" charset="0"/>
              </a:rPr>
              <a:t>		New Zealand; 	1:102 			Spain ; 		1:208</a:t>
            </a:r>
          </a:p>
          <a:p>
            <a:pPr>
              <a:buNone/>
            </a:pPr>
            <a:r>
              <a:rPr lang="en-US" sz="1400" dirty="0" smtClean="0">
                <a:latin typeface="Times New Roman" pitchFamily="18" charset="0"/>
                <a:cs typeface="Times New Roman" pitchFamily="18" charset="0"/>
              </a:rPr>
              <a:t>		Australia; 		1:105 			 UK ; 			1:222</a:t>
            </a:r>
          </a:p>
          <a:p>
            <a:pPr>
              <a:buNone/>
            </a:pPr>
            <a:r>
              <a:rPr lang="en-US" sz="1400" dirty="0" smtClean="0">
                <a:latin typeface="Times New Roman" pitchFamily="18" charset="0"/>
                <a:cs typeface="Times New Roman" pitchFamily="18" charset="0"/>
              </a:rPr>
              <a:t>		USA; 			1:123 			 Taiwan ; 		1:292</a:t>
            </a:r>
          </a:p>
          <a:p>
            <a:pPr>
              <a:buNone/>
            </a:pPr>
            <a:r>
              <a:rPr lang="en-US" sz="1400" dirty="0" smtClean="0">
                <a:latin typeface="Times New Roman" pitchFamily="18" charset="0"/>
                <a:cs typeface="Times New Roman" pitchFamily="18" charset="0"/>
              </a:rPr>
              <a:t>		Canada; 		1:134 			Denmark ; 		1:730</a:t>
            </a:r>
          </a:p>
          <a:p>
            <a:r>
              <a:rPr lang="en-US" sz="2400" dirty="0" smtClean="0">
                <a:latin typeface="Times New Roman" pitchFamily="18" charset="0"/>
                <a:cs typeface="Times New Roman" pitchFamily="18" charset="0"/>
              </a:rPr>
              <a:t>The total number of nurses is 75,978. The number of Saudi nurses is 37,009 (48.71% of total).</a:t>
            </a:r>
          </a:p>
        </p:txBody>
      </p:sp>
      <p:sp>
        <p:nvSpPr>
          <p:cNvPr id="3" name="Title 2"/>
          <p:cNvSpPr>
            <a:spLocks noGrp="1"/>
          </p:cNvSpPr>
          <p:nvPr>
            <p:ph type="title"/>
          </p:nvPr>
        </p:nvSpPr>
        <p:spPr>
          <a:xfrm>
            <a:off x="177800" y="850691"/>
            <a:ext cx="7344434" cy="563562"/>
          </a:xfrm>
        </p:spPr>
        <p:txBody>
          <a:bodyPr/>
          <a:lstStyle/>
          <a:p>
            <a:r>
              <a:rPr lang="en-US" sz="3500" dirty="0" smtClean="0">
                <a:latin typeface="Times New Roman" pitchFamily="18" charset="0"/>
                <a:cs typeface="Times New Roman" pitchFamily="18" charset="0"/>
              </a:rPr>
              <a:t>Significance of the Three Pillars for Nurses in the Global Community;</a:t>
            </a:r>
            <a:endParaRPr lang="en-US" sz="3500" dirty="0">
              <a:latin typeface="Times New Roman" pitchFamily="18" charset="0"/>
              <a:cs typeface="Times New Roman" pitchFamily="18" charset="0"/>
            </a:endParaRPr>
          </a:p>
        </p:txBody>
      </p:sp>
      <p:sp>
        <p:nvSpPr>
          <p:cNvPr id="5" name="Rectangle 4"/>
          <p:cNvSpPr/>
          <p:nvPr/>
        </p:nvSpPr>
        <p:spPr>
          <a:xfrm>
            <a:off x="578761" y="5771160"/>
            <a:ext cx="4572000" cy="461665"/>
          </a:xfrm>
          <a:prstGeom prst="rect">
            <a:avLst/>
          </a:prstGeom>
        </p:spPr>
        <p:txBody>
          <a:bodyPr>
            <a:spAutoFit/>
          </a:bodyPr>
          <a:lstStyle/>
          <a:p>
            <a:r>
              <a:rPr lang="en-US" sz="1200" dirty="0" smtClean="0">
                <a:solidFill>
                  <a:srgbClr val="2F2F31"/>
                </a:solidFill>
                <a:latin typeface="Times New Roman" pitchFamily="18" charset="0"/>
                <a:cs typeface="Times New Roman" pitchFamily="18" charset="0"/>
              </a:rPr>
              <a:t>MOH, 1431</a:t>
            </a:r>
          </a:p>
          <a:p>
            <a:r>
              <a:rPr lang="en-US" sz="1200" dirty="0" smtClean="0">
                <a:solidFill>
                  <a:srgbClr val="2F2F31"/>
                </a:solidFill>
                <a:latin typeface="Times New Roman" pitchFamily="18" charset="0"/>
                <a:cs typeface="Times New Roman" pitchFamily="18" charset="0"/>
              </a:rPr>
              <a:t>The International </a:t>
            </a:r>
            <a:r>
              <a:rPr lang="en-US" sz="1200" dirty="0" err="1" smtClean="0">
                <a:solidFill>
                  <a:srgbClr val="2F2F31"/>
                </a:solidFill>
                <a:latin typeface="Times New Roman" pitchFamily="18" charset="0"/>
                <a:cs typeface="Times New Roman" pitchFamily="18" charset="0"/>
              </a:rPr>
              <a:t>Labour</a:t>
            </a:r>
            <a:r>
              <a:rPr lang="en-US" sz="1200" dirty="0" smtClean="0">
                <a:solidFill>
                  <a:srgbClr val="2F2F31"/>
                </a:solidFill>
                <a:latin typeface="Times New Roman" pitchFamily="18" charset="0"/>
                <a:cs typeface="Times New Roman" pitchFamily="18" charset="0"/>
              </a:rPr>
              <a:t> Market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ox(in)">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799" y="850063"/>
            <a:ext cx="7303655" cy="563562"/>
          </a:xfrm>
        </p:spPr>
        <p:txBody>
          <a:bodyPr/>
          <a:lstStyle/>
          <a:p>
            <a:r>
              <a:rPr lang="en-US" sz="3000" dirty="0" smtClean="0">
                <a:solidFill>
                  <a:schemeClr val="bg1"/>
                </a:solidFill>
                <a:latin typeface="Times New Roman" pitchFamily="18" charset="0"/>
                <a:cs typeface="Times New Roman" pitchFamily="18" charset="0"/>
              </a:rPr>
              <a:t>Trends in Saudi Manpower (Medical Categories) MOH 1427 - 1431 H;</a:t>
            </a:r>
            <a:endParaRPr lang="en-US" sz="3000" dirty="0">
              <a:solidFill>
                <a:schemeClr val="bg1"/>
              </a:solidFill>
            </a:endParaRPr>
          </a:p>
        </p:txBody>
      </p:sp>
      <p:sp>
        <p:nvSpPr>
          <p:cNvPr id="4" name="Text Placeholder 3"/>
          <p:cNvSpPr>
            <a:spLocks noGrp="1"/>
          </p:cNvSpPr>
          <p:nvPr>
            <p:ph type="body" idx="13"/>
          </p:nvPr>
        </p:nvSpPr>
        <p:spPr>
          <a:xfrm>
            <a:off x="177800" y="6255486"/>
            <a:ext cx="6489700" cy="358774"/>
          </a:xfrm>
        </p:spPr>
        <p:txBody>
          <a:bodyPr/>
          <a:lstStyle/>
          <a:p>
            <a:r>
              <a:rPr lang="en-US" sz="1200" b="0" dirty="0" smtClean="0">
                <a:solidFill>
                  <a:srgbClr val="2F2F31"/>
                </a:solidFill>
                <a:latin typeface="Times New Roman" pitchFamily="18" charset="0"/>
                <a:cs typeface="Times New Roman" pitchFamily="18" charset="0"/>
              </a:rPr>
              <a:t>MOH, 1431 H; </a:t>
            </a:r>
            <a:r>
              <a:rPr lang="en-US" sz="1200" b="0" dirty="0" smtClean="0">
                <a:solidFill>
                  <a:srgbClr val="FFFF00"/>
                </a:solidFill>
                <a:latin typeface="Times New Roman" pitchFamily="18" charset="0"/>
                <a:cs typeface="Times New Roman" pitchFamily="18" charset="0"/>
              </a:rPr>
              <a:t>Physicians</a:t>
            </a:r>
            <a:r>
              <a:rPr lang="en-US" sz="1200" b="0" dirty="0" smtClean="0">
                <a:solidFill>
                  <a:srgbClr val="2F2F31"/>
                </a:solidFill>
                <a:latin typeface="Times New Roman" pitchFamily="18" charset="0"/>
                <a:cs typeface="Times New Roman" pitchFamily="18" charset="0"/>
              </a:rPr>
              <a:t>,  </a:t>
            </a:r>
            <a:r>
              <a:rPr lang="en-US" sz="1200" b="0" dirty="0" smtClean="0">
                <a:solidFill>
                  <a:srgbClr val="0070C0"/>
                </a:solidFill>
                <a:latin typeface="Times New Roman" pitchFamily="18" charset="0"/>
                <a:cs typeface="Times New Roman" pitchFamily="18" charset="0"/>
              </a:rPr>
              <a:t>Nurses</a:t>
            </a:r>
            <a:r>
              <a:rPr lang="en-US" sz="1200" b="0" dirty="0" smtClean="0">
                <a:solidFill>
                  <a:srgbClr val="2F2F31"/>
                </a:solidFill>
                <a:latin typeface="Times New Roman" pitchFamily="18" charset="0"/>
                <a:cs typeface="Times New Roman" pitchFamily="18" charset="0"/>
              </a:rPr>
              <a:t>, </a:t>
            </a:r>
            <a:r>
              <a:rPr lang="en-US" sz="1200" b="0" dirty="0" smtClean="0">
                <a:solidFill>
                  <a:srgbClr val="F50736"/>
                </a:solidFill>
                <a:latin typeface="Times New Roman" pitchFamily="18" charset="0"/>
                <a:cs typeface="Times New Roman" pitchFamily="18" charset="0"/>
              </a:rPr>
              <a:t>Allied Health Professionals</a:t>
            </a:r>
          </a:p>
        </p:txBody>
      </p:sp>
      <p:pic>
        <p:nvPicPr>
          <p:cNvPr id="63490" name="Picture 2"/>
          <p:cNvPicPr>
            <a:picLocks noChangeAspect="1" noChangeArrowheads="1"/>
          </p:cNvPicPr>
          <p:nvPr/>
        </p:nvPicPr>
        <p:blipFill>
          <a:blip r:embed="rId2"/>
          <a:srcRect/>
          <a:stretch>
            <a:fillRect/>
          </a:stretch>
        </p:blipFill>
        <p:spPr bwMode="auto">
          <a:xfrm rot="16200000">
            <a:off x="2609602" y="392875"/>
            <a:ext cx="3813960" cy="77308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box(out)">
                                      <p:cBhvr>
                                        <p:cTn id="12" dur="500"/>
                                        <p:tgtEl>
                                          <p:spTgt spid="634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out)">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446" y="1152103"/>
            <a:ext cx="8051801" cy="563562"/>
          </a:xfrm>
        </p:spPr>
        <p:txBody>
          <a:bodyPr/>
          <a:lstStyle/>
          <a:p>
            <a:r>
              <a:rPr lang="en-US" dirty="0" smtClean="0">
                <a:latin typeface="Times New Roman" pitchFamily="18" charset="0"/>
                <a:cs typeface="Times New Roman" pitchFamily="18" charset="0"/>
              </a:rPr>
              <a:t>Saudi’s Population Profile Comparing to USA</a:t>
            </a:r>
            <a:endParaRPr lang="en-US" dirty="0">
              <a:latin typeface="Times New Roman" pitchFamily="18" charset="0"/>
              <a:cs typeface="Times New Roman" pitchFamily="18" charset="0"/>
            </a:endParaRPr>
          </a:p>
        </p:txBody>
      </p:sp>
      <p:pic>
        <p:nvPicPr>
          <p:cNvPr id="70658" name="Picture 2" descr="http://tfw.cachefly.net/snm/images/nm/pyramids/sa-2010.png"/>
          <p:cNvPicPr>
            <a:picLocks noChangeAspect="1" noChangeArrowheads="1"/>
          </p:cNvPicPr>
          <p:nvPr/>
        </p:nvPicPr>
        <p:blipFill>
          <a:blip r:embed="rId2"/>
          <a:srcRect/>
          <a:stretch>
            <a:fillRect/>
          </a:stretch>
        </p:blipFill>
        <p:spPr bwMode="auto">
          <a:xfrm>
            <a:off x="460376" y="2476500"/>
            <a:ext cx="3644900" cy="2752725"/>
          </a:xfrm>
          <a:prstGeom prst="rect">
            <a:avLst/>
          </a:prstGeom>
          <a:noFill/>
        </p:spPr>
      </p:pic>
      <p:pic>
        <p:nvPicPr>
          <p:cNvPr id="70660" name="Picture 4" descr="http://tfw.cachefly.net/snm/images/nm/pyramids/us-2010.png"/>
          <p:cNvPicPr>
            <a:picLocks noChangeAspect="1" noChangeArrowheads="1"/>
          </p:cNvPicPr>
          <p:nvPr/>
        </p:nvPicPr>
        <p:blipFill>
          <a:blip r:embed="rId3"/>
          <a:srcRect/>
          <a:stretch>
            <a:fillRect/>
          </a:stretch>
        </p:blipFill>
        <p:spPr bwMode="auto">
          <a:xfrm>
            <a:off x="5067301" y="2486025"/>
            <a:ext cx="3638550" cy="2743200"/>
          </a:xfrm>
          <a:prstGeom prst="rect">
            <a:avLst/>
          </a:prstGeom>
          <a:noFill/>
        </p:spPr>
      </p:pic>
      <p:sp>
        <p:nvSpPr>
          <p:cNvPr id="8" name="Rectangle 7"/>
          <p:cNvSpPr/>
          <p:nvPr/>
        </p:nvSpPr>
        <p:spPr>
          <a:xfrm>
            <a:off x="506230" y="6203665"/>
            <a:ext cx="300082" cy="369332"/>
          </a:xfrm>
          <a:prstGeom prst="rect">
            <a:avLst/>
          </a:prstGeom>
        </p:spPr>
        <p:txBody>
          <a:bodyPr wrap="none">
            <a:spAutoFit/>
          </a:bodyPr>
          <a:lstStyle/>
          <a:p>
            <a:r>
              <a:rPr lang="en-US" dirty="0" smtClean="0">
                <a:solidFill>
                  <a:srgbClr val="171717"/>
                </a:solidFill>
                <a:latin typeface="Times New Roman" pitchFamily="18" charset="0"/>
                <a:cs typeface="Times New Roman" pitchFamily="18" charset="0"/>
                <a:hlinkClick r:id="rId4" action="ppaction://hlinksldjump"/>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0658"/>
                                        </p:tgtEl>
                                        <p:attrNameLst>
                                          <p:attrName>style.visibility</p:attrName>
                                        </p:attrNameLst>
                                      </p:cBhvr>
                                      <p:to>
                                        <p:strVal val="visible"/>
                                      </p:to>
                                    </p:set>
                                    <p:animEffect transition="in" filter="box(in)">
                                      <p:cBhvr>
                                        <p:cTn id="12" dur="500"/>
                                        <p:tgtEl>
                                          <p:spTgt spid="70658"/>
                                        </p:tgtEl>
                                      </p:cBhvr>
                                    </p:animEffect>
                                  </p:childTnLst>
                                </p:cTn>
                              </p:par>
                              <p:par>
                                <p:cTn id="13" presetID="4" presetClass="entr" presetSubtype="16" fill="hold" nodeType="withEffect">
                                  <p:stCondLst>
                                    <p:cond delay="0"/>
                                  </p:stCondLst>
                                  <p:childTnLst>
                                    <p:set>
                                      <p:cBhvr>
                                        <p:cTn id="14" dur="1" fill="hold">
                                          <p:stCondLst>
                                            <p:cond delay="0"/>
                                          </p:stCondLst>
                                        </p:cTn>
                                        <p:tgtEl>
                                          <p:spTgt spid="70660"/>
                                        </p:tgtEl>
                                        <p:attrNameLst>
                                          <p:attrName>style.visibility</p:attrName>
                                        </p:attrNameLst>
                                      </p:cBhvr>
                                      <p:to>
                                        <p:strVal val="visible"/>
                                      </p:to>
                                    </p:set>
                                    <p:animEffect transition="in" filter="box(in)">
                                      <p:cBhvr>
                                        <p:cTn id="15"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Times New Roman" pitchFamily="18" charset="0"/>
                <a:cs typeface="Times New Roman" pitchFamily="18" charset="0"/>
              </a:rPr>
              <a:t>Deliver Primary Health Care in all Geographical Setting, through Integrated Systems, with A Focus on Individual and Population Needs</a:t>
            </a:r>
          </a:p>
          <a:p>
            <a:r>
              <a:rPr lang="en-US" sz="2400" dirty="0" smtClean="0">
                <a:latin typeface="Times New Roman" pitchFamily="18" charset="0"/>
                <a:cs typeface="Times New Roman" pitchFamily="18" charset="0"/>
              </a:rPr>
              <a:t>Manage Chronic Diseases through Local and Regional Networks</a:t>
            </a:r>
          </a:p>
          <a:p>
            <a:r>
              <a:rPr lang="en-US" sz="2400" dirty="0" smtClean="0">
                <a:latin typeface="Times New Roman" pitchFamily="18" charset="0"/>
                <a:cs typeface="Times New Roman" pitchFamily="18" charset="0"/>
              </a:rPr>
              <a:t>Assist with Redesigning Health systems that have Cores in Prevention, Wellness, Self-Care, Early Detection, and Access to Quality Care</a:t>
            </a:r>
          </a:p>
          <a:p>
            <a:r>
              <a:rPr lang="en-US" sz="2400" dirty="0" smtClean="0">
                <a:latin typeface="Times New Roman" pitchFamily="18" charset="0"/>
                <a:cs typeface="Times New Roman" pitchFamily="18" charset="0"/>
              </a:rPr>
              <a:t>Improve Quality and Safety Across all Levels of Health Care</a:t>
            </a:r>
          </a:p>
          <a:p>
            <a:r>
              <a:rPr lang="en-US" sz="2400" dirty="0" smtClean="0">
                <a:latin typeface="Times New Roman" pitchFamily="18" charset="0"/>
                <a:cs typeface="Times New Roman" pitchFamily="18" charset="0"/>
              </a:rPr>
              <a:t>Assume Leadership Roles in Health Organizations at the Local, Regional, and National Levels</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177799" y="833437"/>
            <a:ext cx="7652789" cy="1011987"/>
          </a:xfrm>
        </p:spPr>
        <p:txBody>
          <a:bodyPr/>
          <a:lstStyle/>
          <a:p>
            <a:r>
              <a:rPr lang="en-US" sz="4200" baseline="30000" dirty="0" smtClean="0">
                <a:solidFill>
                  <a:schemeClr val="bg1"/>
                </a:solidFill>
                <a:latin typeface="Times New Roman" pitchFamily="18" charset="0"/>
                <a:cs typeface="Times New Roman" pitchFamily="18" charset="0"/>
              </a:rPr>
              <a:t>Significance of the Three Pillars for Nurses in the Global Community;</a:t>
            </a:r>
            <a:endParaRPr lang="en-US" sz="4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600" u="sng" dirty="0" smtClean="0">
                <a:latin typeface="Times New Roman" pitchFamily="18" charset="0"/>
                <a:cs typeface="Times New Roman" pitchFamily="18" charset="0"/>
              </a:rPr>
              <a:t>Essential Snippets </a:t>
            </a:r>
          </a:p>
          <a:p>
            <a:pPr>
              <a:buFont typeface="Wingdings" pitchFamily="2" charset="2"/>
              <a:buChar char="v"/>
            </a:pPr>
            <a:r>
              <a:rPr lang="en-US" sz="2600" dirty="0" smtClean="0">
                <a:latin typeface="Times New Roman" pitchFamily="18" charset="0"/>
                <a:cs typeface="Times New Roman" pitchFamily="18" charset="0"/>
              </a:rPr>
              <a:t>Integration of Health Care Across Regions, Systems, and Disciplines</a:t>
            </a:r>
          </a:p>
          <a:p>
            <a:pPr>
              <a:buFont typeface="Wingdings" pitchFamily="2" charset="2"/>
              <a:buChar char="v"/>
            </a:pPr>
            <a:r>
              <a:rPr lang="en-US" sz="2600" dirty="0" smtClean="0">
                <a:latin typeface="Times New Roman" pitchFamily="18" charset="0"/>
                <a:cs typeface="Times New Roman" pitchFamily="18" charset="0"/>
              </a:rPr>
              <a:t>Usage of Information and technology </a:t>
            </a:r>
          </a:p>
          <a:p>
            <a:pPr>
              <a:buFont typeface="Wingdings" pitchFamily="2" charset="2"/>
              <a:buChar char="v"/>
            </a:pPr>
            <a:r>
              <a:rPr lang="en-US" sz="2600" dirty="0" smtClean="0">
                <a:latin typeface="Times New Roman" pitchFamily="18" charset="0"/>
                <a:cs typeface="Times New Roman" pitchFamily="18" charset="0"/>
              </a:rPr>
              <a:t>Knowledgeable and Skillful  Nurse workforce</a:t>
            </a:r>
          </a:p>
          <a:p>
            <a:pPr>
              <a:buFont typeface="Wingdings" pitchFamily="2" charset="2"/>
              <a:buChar char="v"/>
            </a:pPr>
            <a:r>
              <a:rPr lang="en-US" sz="2600" dirty="0" smtClean="0">
                <a:latin typeface="Times New Roman" pitchFamily="18" charset="0"/>
                <a:cs typeface="Times New Roman" pitchFamily="18" charset="0"/>
              </a:rPr>
              <a:t>Infrastructure Expansion Including Expanded Roles of Nurses</a:t>
            </a:r>
          </a:p>
          <a:p>
            <a:pPr>
              <a:buFont typeface="Wingdings" pitchFamily="2" charset="2"/>
              <a:buChar char="v"/>
            </a:pPr>
            <a:r>
              <a:rPr lang="en-US" sz="2600" dirty="0" smtClean="0">
                <a:latin typeface="Times New Roman" pitchFamily="18" charset="0"/>
                <a:cs typeface="Times New Roman" pitchFamily="18" charset="0"/>
              </a:rPr>
              <a:t>Clear Financial and System Performance Monitoring and Transparency</a:t>
            </a:r>
            <a:endParaRPr lang="en-US" sz="2600" dirty="0">
              <a:latin typeface="Times New Roman" pitchFamily="18" charset="0"/>
              <a:cs typeface="Times New Roman" pitchFamily="18" charset="0"/>
            </a:endParaRPr>
          </a:p>
        </p:txBody>
      </p:sp>
      <p:sp>
        <p:nvSpPr>
          <p:cNvPr id="3" name="Title 2"/>
          <p:cNvSpPr>
            <a:spLocks noGrp="1"/>
          </p:cNvSpPr>
          <p:nvPr>
            <p:ph type="title"/>
          </p:nvPr>
        </p:nvSpPr>
        <p:spPr>
          <a:xfrm>
            <a:off x="177800" y="833438"/>
            <a:ext cx="7289800" cy="563562"/>
          </a:xfrm>
        </p:spPr>
        <p:txBody>
          <a:bodyPr/>
          <a:lstStyle/>
          <a:p>
            <a:r>
              <a:rPr lang="en-US" dirty="0" smtClean="0">
                <a:latin typeface="Times New Roman" pitchFamily="18" charset="0"/>
                <a:cs typeface="Times New Roman" pitchFamily="18" charset="0"/>
              </a:rPr>
              <a:t>World Health Organization’s Primary Care Recommendation;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latin typeface="Times New Roman" pitchFamily="18" charset="0"/>
                <a:cs typeface="Times New Roman" pitchFamily="18" charset="0"/>
              </a:rPr>
              <a:t>Throughout the World Community, Nurses Provide Care in Different Geographical Settings, Across the Life Span, and to all Groups of People</a:t>
            </a:r>
          </a:p>
          <a:p>
            <a:pPr>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Future Suggests that Primary Care Will Become More Dominant in Health Systems as They Address Prevention, Early Detection, Access to Care, Disease Management, and Health Education</a:t>
            </a:r>
          </a:p>
        </p:txBody>
      </p:sp>
      <p:sp>
        <p:nvSpPr>
          <p:cNvPr id="3" name="Title 2"/>
          <p:cNvSpPr>
            <a:spLocks noGrp="1"/>
          </p:cNvSpPr>
          <p:nvPr>
            <p:ph type="title"/>
          </p:nvPr>
        </p:nvSpPr>
        <p:spPr>
          <a:xfrm>
            <a:off x="177800" y="1099438"/>
            <a:ext cx="4584700" cy="563562"/>
          </a:xfrm>
        </p:spPr>
        <p:txBody>
          <a:bodyPr/>
          <a:lstStyle/>
          <a:p>
            <a:r>
              <a:rPr lang="en-US" dirty="0" smtClean="0">
                <a:latin typeface="Times New Roman" pitchFamily="18" charset="0"/>
                <a:cs typeface="Times New Roman" pitchFamily="18" charset="0"/>
              </a:rPr>
              <a:t>Conclusion;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1/2</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Times New Roman" pitchFamily="18" charset="0"/>
                <a:cs typeface="Times New Roman" pitchFamily="18" charset="0"/>
              </a:rPr>
              <a:t>Nurses will Also Focus on Individuals and Communities, and Become Engaged in Integrating Health Systems, Health Literacy, and Wellness Program</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Knowledge and Skill Sets for Nurses will Expand in Scope and Complexity and Must be Accompanied by Advanced Practice and Research Expertise</a:t>
            </a:r>
            <a:endParaRPr lang="en-US" sz="2800" dirty="0">
              <a:latin typeface="Times New Roman" pitchFamily="18" charset="0"/>
              <a:cs typeface="Times New Roman" pitchFamily="18" charset="0"/>
            </a:endParaRPr>
          </a:p>
        </p:txBody>
      </p:sp>
      <p:sp>
        <p:nvSpPr>
          <p:cNvPr id="3" name="Title 2"/>
          <p:cNvSpPr>
            <a:spLocks noGrp="1"/>
          </p:cNvSpPr>
          <p:nvPr>
            <p:ph type="title"/>
          </p:nvPr>
        </p:nvSpPr>
        <p:spPr>
          <a:xfrm>
            <a:off x="177800" y="1116461"/>
            <a:ext cx="4584700" cy="563562"/>
          </a:xfrm>
        </p:spPr>
        <p:txBody>
          <a:bodyPr/>
          <a:lstStyle/>
          <a:p>
            <a:r>
              <a:rPr lang="en-US" dirty="0" smtClean="0">
                <a:latin typeface="Times New Roman" pitchFamily="18" charset="0"/>
                <a:cs typeface="Times New Roman" pitchFamily="18" charset="0"/>
              </a:rPr>
              <a:t>Conclusion;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smtClean="0">
                <a:latin typeface="Times New Roman" pitchFamily="18" charset="0"/>
                <a:cs typeface="Times New Roman" pitchFamily="18" charset="0"/>
              </a:rPr>
              <a:t>Objectives;</a:t>
            </a:r>
            <a:endParaRPr lang="en-US" sz="3500" dirty="0">
              <a:latin typeface="Times New Roman" pitchFamily="18" charset="0"/>
              <a:cs typeface="Times New Roman" pitchFamily="18" charset="0"/>
            </a:endParaRPr>
          </a:p>
        </p:txBody>
      </p:sp>
      <p:grpSp>
        <p:nvGrpSpPr>
          <p:cNvPr id="5" name="Group 4"/>
          <p:cNvGrpSpPr/>
          <p:nvPr/>
        </p:nvGrpSpPr>
        <p:grpSpPr>
          <a:xfrm>
            <a:off x="494673" y="2607257"/>
            <a:ext cx="5336500" cy="899420"/>
            <a:chOff x="494673" y="1588957"/>
            <a:chExt cx="5336500" cy="899420"/>
          </a:xfrm>
        </p:grpSpPr>
        <p:sp>
          <p:nvSpPr>
            <p:cNvPr id="6" name="Rektangel 30"/>
            <p:cNvSpPr>
              <a:spLocks noChangeArrowheads="1"/>
            </p:cNvSpPr>
            <p:nvPr/>
          </p:nvSpPr>
          <p:spPr bwMode="auto">
            <a:xfrm>
              <a:off x="1440353" y="1588958"/>
              <a:ext cx="4390820" cy="899409"/>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7" name="Tekstboks 44"/>
            <p:cNvSpPr txBox="1">
              <a:spLocks noChangeArrowheads="1"/>
            </p:cNvSpPr>
            <p:nvPr/>
          </p:nvSpPr>
          <p:spPr bwMode="auto">
            <a:xfrm>
              <a:off x="1505260" y="1670580"/>
              <a:ext cx="4235971" cy="707886"/>
            </a:xfrm>
            <a:prstGeom prst="rect">
              <a:avLst/>
            </a:prstGeom>
            <a:noFill/>
            <a:ln w="9525">
              <a:noFill/>
              <a:miter lim="800000"/>
              <a:headEnd/>
              <a:tailEnd/>
            </a:ln>
          </p:spPr>
          <p:txBody>
            <a:bodyPr wrap="square">
              <a:spAutoFit/>
            </a:bodyPr>
            <a:lstStyle/>
            <a:p>
              <a:r>
                <a:rPr lang="en-US" sz="2000" dirty="0" smtClean="0">
                  <a:solidFill>
                    <a:schemeClr val="bg1">
                      <a:lumMod val="10000"/>
                    </a:schemeClr>
                  </a:solidFill>
                  <a:latin typeface="Times New Roman" pitchFamily="18" charset="0"/>
                  <a:cs typeface="Times New Roman" pitchFamily="18" charset="0"/>
                </a:rPr>
                <a:t>Discuss the essential pillars of a health system in the world community</a:t>
              </a:r>
              <a:endParaRPr lang="da-DK" sz="2000" dirty="0">
                <a:solidFill>
                  <a:schemeClr val="bg1">
                    <a:lumMod val="10000"/>
                  </a:schemeClr>
                </a:solidFill>
                <a:latin typeface="Times New Roman" pitchFamily="18" charset="0"/>
                <a:cs typeface="Times New Roman" pitchFamily="18" charset="0"/>
              </a:endParaRPr>
            </a:p>
          </p:txBody>
        </p:sp>
        <p:sp>
          <p:nvSpPr>
            <p:cNvPr id="8" name="Rektangel 7"/>
            <p:cNvSpPr>
              <a:spLocks noChangeArrowheads="1"/>
            </p:cNvSpPr>
            <p:nvPr/>
          </p:nvSpPr>
          <p:spPr bwMode="auto">
            <a:xfrm>
              <a:off x="494673" y="1588957"/>
              <a:ext cx="839451" cy="899420"/>
            </a:xfrm>
            <a:prstGeom prst="rect">
              <a:avLst/>
            </a:prstGeom>
            <a:gradFill>
              <a:gsLst>
                <a:gs pos="89000">
                  <a:srgbClr val="C00000"/>
                </a:gs>
                <a:gs pos="20000">
                  <a:srgbClr val="F50736"/>
                </a:gs>
                <a:gs pos="11000">
                  <a:srgbClr val="F50736"/>
                </a:gs>
              </a:gsLst>
              <a:lin ang="16200000" scaled="1"/>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9" name="Tekstboks 53"/>
            <p:cNvSpPr txBox="1">
              <a:spLocks noChangeArrowheads="1"/>
            </p:cNvSpPr>
            <p:nvPr/>
          </p:nvSpPr>
          <p:spPr bwMode="auto">
            <a:xfrm>
              <a:off x="773240" y="1836520"/>
              <a:ext cx="366010" cy="369888"/>
            </a:xfrm>
            <a:prstGeom prst="rect">
              <a:avLst/>
            </a:prstGeom>
            <a:noFill/>
            <a:ln w="9525">
              <a:noFill/>
              <a:miter lim="800000"/>
              <a:headEnd/>
              <a:tailEnd/>
            </a:ln>
          </p:spPr>
          <p:txBody>
            <a:bodyPr wrap="square">
              <a:spAutoFit/>
            </a:bodyPr>
            <a:lstStyle/>
            <a:p>
              <a:r>
                <a:rPr lang="ar-SA" dirty="0" smtClean="0">
                  <a:solidFill>
                    <a:schemeClr val="bg1"/>
                  </a:solidFill>
                  <a:latin typeface="Times New Roman" pitchFamily="18" charset="0"/>
                  <a:cs typeface="Times New Roman" pitchFamily="18" charset="0"/>
                </a:rPr>
                <a:t>1</a:t>
              </a:r>
              <a:endParaRPr lang="da-DK" dirty="0">
                <a:solidFill>
                  <a:schemeClr val="bg1"/>
                </a:solidFill>
                <a:latin typeface="Times New Roman" pitchFamily="18" charset="0"/>
                <a:cs typeface="Times New Roman" pitchFamily="18" charset="0"/>
              </a:endParaRPr>
            </a:p>
          </p:txBody>
        </p:sp>
      </p:grpSp>
      <p:pic>
        <p:nvPicPr>
          <p:cNvPr id="10" name="Picture 9" descr="Corridor.jpg"/>
          <p:cNvPicPr>
            <a:picLocks noChangeAspect="1"/>
          </p:cNvPicPr>
          <p:nvPr/>
        </p:nvPicPr>
        <p:blipFill>
          <a:blip r:embed="rId3"/>
          <a:stretch>
            <a:fillRect/>
          </a:stretch>
        </p:blipFill>
        <p:spPr>
          <a:xfrm>
            <a:off x="5901830" y="2607258"/>
            <a:ext cx="2491940" cy="3162934"/>
          </a:xfrm>
          <a:prstGeom prst="rect">
            <a:avLst/>
          </a:prstGeom>
        </p:spPr>
      </p:pic>
      <p:grpSp>
        <p:nvGrpSpPr>
          <p:cNvPr id="13" name="Group 12"/>
          <p:cNvGrpSpPr/>
          <p:nvPr/>
        </p:nvGrpSpPr>
        <p:grpSpPr>
          <a:xfrm>
            <a:off x="482183" y="4789980"/>
            <a:ext cx="5336500" cy="1015663"/>
            <a:chOff x="482183" y="3771680"/>
            <a:chExt cx="5336500" cy="1015663"/>
          </a:xfrm>
        </p:grpSpPr>
        <p:sp>
          <p:nvSpPr>
            <p:cNvPr id="14" name="Rektangel 30"/>
            <p:cNvSpPr>
              <a:spLocks noChangeArrowheads="1"/>
            </p:cNvSpPr>
            <p:nvPr/>
          </p:nvSpPr>
          <p:spPr bwMode="auto">
            <a:xfrm>
              <a:off x="1427863" y="3839958"/>
              <a:ext cx="4390820" cy="899409"/>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5" name="Tekstboks 44"/>
            <p:cNvSpPr txBox="1">
              <a:spLocks noChangeArrowheads="1"/>
            </p:cNvSpPr>
            <p:nvPr/>
          </p:nvSpPr>
          <p:spPr bwMode="auto">
            <a:xfrm>
              <a:off x="1492770" y="3771680"/>
              <a:ext cx="4235971" cy="1015663"/>
            </a:xfrm>
            <a:prstGeom prst="rect">
              <a:avLst/>
            </a:prstGeom>
            <a:noFill/>
            <a:ln w="9525">
              <a:noFill/>
              <a:miter lim="800000"/>
              <a:headEnd/>
              <a:tailEnd/>
            </a:ln>
          </p:spPr>
          <p:txBody>
            <a:bodyPr wrap="square">
              <a:spAutoFit/>
            </a:bodyPr>
            <a:lstStyle/>
            <a:p>
              <a:r>
                <a:rPr lang="en-US" sz="2000" dirty="0" smtClean="0">
                  <a:solidFill>
                    <a:srgbClr val="171717"/>
                  </a:solidFill>
                  <a:latin typeface="Times New Roman" pitchFamily="18" charset="0"/>
                  <a:cs typeface="Times New Roman" pitchFamily="18" charset="0"/>
                </a:rPr>
                <a:t>Articulate the relationship between an educated workforce and walking beyond the hospital door</a:t>
              </a:r>
              <a:endParaRPr lang="da-DK" sz="2000" dirty="0">
                <a:latin typeface="Times New Roman" pitchFamily="18" charset="0"/>
                <a:cs typeface="Times New Roman" pitchFamily="18" charset="0"/>
              </a:endParaRPr>
            </a:p>
          </p:txBody>
        </p:sp>
        <p:sp>
          <p:nvSpPr>
            <p:cNvPr id="16" name="Rektangel 7"/>
            <p:cNvSpPr>
              <a:spLocks noChangeArrowheads="1"/>
            </p:cNvSpPr>
            <p:nvPr/>
          </p:nvSpPr>
          <p:spPr bwMode="auto">
            <a:xfrm>
              <a:off x="482183" y="3839957"/>
              <a:ext cx="839451" cy="899420"/>
            </a:xfrm>
            <a:prstGeom prst="rect">
              <a:avLst/>
            </a:prstGeom>
            <a:gradFill>
              <a:gsLst>
                <a:gs pos="89000">
                  <a:srgbClr val="C00000"/>
                </a:gs>
                <a:gs pos="20000">
                  <a:srgbClr val="F50736"/>
                </a:gs>
                <a:gs pos="11000">
                  <a:srgbClr val="F50736"/>
                </a:gs>
              </a:gsLst>
              <a:lin ang="16200000" scaled="1"/>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7" name="Tekstboks 53"/>
            <p:cNvSpPr txBox="1">
              <a:spLocks noChangeArrowheads="1"/>
            </p:cNvSpPr>
            <p:nvPr/>
          </p:nvSpPr>
          <p:spPr bwMode="auto">
            <a:xfrm>
              <a:off x="760750" y="4087520"/>
              <a:ext cx="366010" cy="369888"/>
            </a:xfrm>
            <a:prstGeom prst="rect">
              <a:avLst/>
            </a:prstGeom>
            <a:noFill/>
            <a:ln w="9525">
              <a:noFill/>
              <a:miter lim="800000"/>
              <a:headEnd/>
              <a:tailEnd/>
            </a:ln>
          </p:spPr>
          <p:txBody>
            <a:bodyPr wrap="square">
              <a:spAutoFit/>
            </a:bodyPr>
            <a:lstStyle/>
            <a:p>
              <a:r>
                <a:rPr lang="en-US" dirty="0" smtClean="0">
                  <a:solidFill>
                    <a:schemeClr val="bg1"/>
                  </a:solidFill>
                  <a:latin typeface="Times New Roman" pitchFamily="18" charset="0"/>
                  <a:cs typeface="Times New Roman" pitchFamily="18" charset="0"/>
                </a:rPr>
                <a:t>3</a:t>
              </a:r>
              <a:endParaRPr lang="da-DK" dirty="0">
                <a:solidFill>
                  <a:schemeClr val="bg1"/>
                </a:solidFill>
                <a:latin typeface="Times New Roman" pitchFamily="18" charset="0"/>
                <a:cs typeface="Times New Roman" pitchFamily="18" charset="0"/>
              </a:endParaRPr>
            </a:p>
          </p:txBody>
        </p:sp>
      </p:grpSp>
      <p:grpSp>
        <p:nvGrpSpPr>
          <p:cNvPr id="18" name="Group 17"/>
          <p:cNvGrpSpPr/>
          <p:nvPr/>
        </p:nvGrpSpPr>
        <p:grpSpPr>
          <a:xfrm>
            <a:off x="497173" y="3734007"/>
            <a:ext cx="5336500" cy="899420"/>
            <a:chOff x="494673" y="1588957"/>
            <a:chExt cx="5336500" cy="899420"/>
          </a:xfrm>
        </p:grpSpPr>
        <p:sp>
          <p:nvSpPr>
            <p:cNvPr id="19" name="Rektangel 30"/>
            <p:cNvSpPr>
              <a:spLocks noChangeArrowheads="1"/>
            </p:cNvSpPr>
            <p:nvPr/>
          </p:nvSpPr>
          <p:spPr bwMode="auto">
            <a:xfrm>
              <a:off x="1440353" y="1588958"/>
              <a:ext cx="4390820" cy="899409"/>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0" name="Tekstboks 44"/>
            <p:cNvSpPr txBox="1">
              <a:spLocks noChangeArrowheads="1"/>
            </p:cNvSpPr>
            <p:nvPr/>
          </p:nvSpPr>
          <p:spPr bwMode="auto">
            <a:xfrm>
              <a:off x="1505260" y="1670580"/>
              <a:ext cx="4235971" cy="707886"/>
            </a:xfrm>
            <a:prstGeom prst="rect">
              <a:avLst/>
            </a:prstGeom>
            <a:noFill/>
            <a:ln w="9525">
              <a:noFill/>
              <a:miter lim="800000"/>
              <a:headEnd/>
              <a:tailEnd/>
            </a:ln>
          </p:spPr>
          <p:txBody>
            <a:bodyPr wrap="square">
              <a:spAutoFit/>
            </a:bodyPr>
            <a:lstStyle/>
            <a:p>
              <a:r>
                <a:rPr lang="en-US" sz="2000" dirty="0" smtClean="0">
                  <a:solidFill>
                    <a:srgbClr val="171717"/>
                  </a:solidFill>
                  <a:latin typeface="Times New Roman" pitchFamily="18" charset="0"/>
                  <a:cs typeface="Times New Roman" pitchFamily="18" charset="0"/>
                </a:rPr>
                <a:t>Explain emerging innovations in nursing and health care</a:t>
              </a:r>
            </a:p>
          </p:txBody>
        </p:sp>
        <p:sp>
          <p:nvSpPr>
            <p:cNvPr id="21" name="Rektangel 7"/>
            <p:cNvSpPr>
              <a:spLocks noChangeArrowheads="1"/>
            </p:cNvSpPr>
            <p:nvPr/>
          </p:nvSpPr>
          <p:spPr bwMode="auto">
            <a:xfrm>
              <a:off x="494673" y="1588957"/>
              <a:ext cx="839451" cy="899420"/>
            </a:xfrm>
            <a:prstGeom prst="rect">
              <a:avLst/>
            </a:prstGeom>
            <a:gradFill>
              <a:gsLst>
                <a:gs pos="89000">
                  <a:srgbClr val="C00000"/>
                </a:gs>
                <a:gs pos="20000">
                  <a:srgbClr val="F50736"/>
                </a:gs>
                <a:gs pos="11000">
                  <a:srgbClr val="F50736"/>
                </a:gs>
              </a:gsLst>
              <a:lin ang="16200000" scaled="1"/>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2" name="Tekstboks 53"/>
            <p:cNvSpPr txBox="1">
              <a:spLocks noChangeArrowheads="1"/>
            </p:cNvSpPr>
            <p:nvPr/>
          </p:nvSpPr>
          <p:spPr bwMode="auto">
            <a:xfrm>
              <a:off x="773240" y="1836520"/>
              <a:ext cx="366010" cy="369888"/>
            </a:xfrm>
            <a:prstGeom prst="rect">
              <a:avLst/>
            </a:prstGeom>
            <a:noFill/>
            <a:ln w="9525">
              <a:noFill/>
              <a:miter lim="800000"/>
              <a:headEnd/>
              <a:tailEnd/>
            </a:ln>
          </p:spPr>
          <p:txBody>
            <a:bodyPr wrap="square">
              <a:spAutoFit/>
            </a:bodyPr>
            <a:lstStyle/>
            <a:p>
              <a:r>
                <a:rPr lang="en-US" dirty="0" smtClean="0">
                  <a:solidFill>
                    <a:schemeClr val="bg1"/>
                  </a:solidFill>
                  <a:latin typeface="Times New Roman" pitchFamily="18" charset="0"/>
                  <a:cs typeface="Times New Roman" pitchFamily="18" charset="0"/>
                </a:rPr>
                <a:t>2</a:t>
              </a:r>
              <a:endParaRPr lang="da-DK" dirty="0">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ou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gray">
          <a:xfrm>
            <a:off x="854439" y="3265691"/>
            <a:ext cx="7360172" cy="3307827"/>
          </a:xfrm>
          <a:prstGeom prst="rect">
            <a:avLst/>
          </a:prstGeom>
          <a:noFill/>
          <a:ln w="9525">
            <a:noFill/>
            <a:miter lim="800000"/>
            <a:headEnd/>
            <a:tailEnd/>
          </a:ln>
        </p:spPr>
        <p:txBody>
          <a:bodyPr lIns="0" rIns="0" anchor="ctr"/>
          <a:lstStyle/>
          <a:p>
            <a:pPr defTabSz="914400" eaLnBrk="0" hangingPunct="0">
              <a:lnSpc>
                <a:spcPct val="95000"/>
              </a:lnSpc>
            </a:pPr>
            <a:r>
              <a:rPr lang="en-US" sz="2400" dirty="0" smtClean="0">
                <a:solidFill>
                  <a:schemeClr val="bg1">
                    <a:lumMod val="10000"/>
                  </a:schemeClr>
                </a:solidFill>
                <a:latin typeface="Times New Roman" pitchFamily="18" charset="0"/>
                <a:cs typeface="Times New Roman" pitchFamily="18" charset="0"/>
              </a:rPr>
              <a:t>Faye Gary, </a:t>
            </a:r>
            <a:r>
              <a:rPr lang="en-US" sz="2400" dirty="0" err="1" smtClean="0">
                <a:solidFill>
                  <a:schemeClr val="bg1">
                    <a:lumMod val="10000"/>
                  </a:schemeClr>
                </a:solidFill>
                <a:latin typeface="Times New Roman" pitchFamily="18" charset="0"/>
                <a:cs typeface="Times New Roman" pitchFamily="18" charset="0"/>
              </a:rPr>
              <a:t>EdD</a:t>
            </a:r>
            <a:r>
              <a:rPr lang="en-US" sz="2400" dirty="0" smtClean="0">
                <a:solidFill>
                  <a:schemeClr val="bg1">
                    <a:lumMod val="10000"/>
                  </a:schemeClr>
                </a:solidFill>
                <a:latin typeface="Times New Roman" pitchFamily="18" charset="0"/>
                <a:cs typeface="Times New Roman" pitchFamily="18" charset="0"/>
              </a:rPr>
              <a:t>, RN, FAAN</a:t>
            </a:r>
          </a:p>
          <a:p>
            <a:pPr defTabSz="914400" eaLnBrk="0" hangingPunct="0">
              <a:lnSpc>
                <a:spcPct val="95000"/>
              </a:lnSpc>
            </a:pPr>
            <a:r>
              <a:rPr lang="en-US" sz="2400" dirty="0" smtClean="0">
                <a:solidFill>
                  <a:schemeClr val="bg1">
                    <a:lumMod val="10000"/>
                  </a:schemeClr>
                </a:solidFill>
                <a:latin typeface="Times New Roman" pitchFamily="18" charset="0"/>
                <a:cs typeface="Times New Roman" pitchFamily="18" charset="0"/>
              </a:rPr>
              <a:t>The Medical Mutual of Ohio Kent W. Clapp Chair &amp; Professor of Nursing</a:t>
            </a:r>
          </a:p>
          <a:p>
            <a:pPr defTabSz="914400" eaLnBrk="0" hangingPunct="0">
              <a:lnSpc>
                <a:spcPct val="95000"/>
              </a:lnSpc>
            </a:pPr>
            <a:endParaRPr lang="en-US" sz="2400" dirty="0" smtClean="0">
              <a:solidFill>
                <a:schemeClr val="bg1">
                  <a:lumMod val="10000"/>
                </a:schemeClr>
              </a:solidFill>
              <a:latin typeface="Times New Roman" pitchFamily="18" charset="0"/>
              <a:cs typeface="Times New Roman" pitchFamily="18" charset="0"/>
            </a:endParaRPr>
          </a:p>
          <a:p>
            <a:pPr defTabSz="914400" eaLnBrk="0" hangingPunct="0">
              <a:lnSpc>
                <a:spcPct val="95000"/>
              </a:lnSpc>
            </a:pPr>
            <a:r>
              <a:rPr lang="en-US" sz="2400" dirty="0" smtClean="0">
                <a:solidFill>
                  <a:schemeClr val="bg1">
                    <a:lumMod val="10000"/>
                  </a:schemeClr>
                </a:solidFill>
                <a:latin typeface="Times New Roman" pitchFamily="18" charset="0"/>
                <a:cs typeface="Times New Roman" pitchFamily="18" charset="0"/>
              </a:rPr>
              <a:t>Associate Dean for Minority Affairs and Health Disparities</a:t>
            </a:r>
          </a:p>
          <a:p>
            <a:pPr defTabSz="914400" eaLnBrk="0" hangingPunct="0">
              <a:lnSpc>
                <a:spcPct val="95000"/>
              </a:lnSpc>
            </a:pPr>
            <a:endParaRPr lang="en-US" sz="2400" dirty="0" smtClean="0">
              <a:solidFill>
                <a:schemeClr val="bg1">
                  <a:lumMod val="10000"/>
                </a:schemeClr>
              </a:solidFill>
              <a:latin typeface="Times New Roman" pitchFamily="18" charset="0"/>
              <a:cs typeface="Times New Roman" pitchFamily="18" charset="0"/>
            </a:endParaRPr>
          </a:p>
          <a:p>
            <a:pPr defTabSz="914400" eaLnBrk="0" hangingPunct="0">
              <a:lnSpc>
                <a:spcPct val="95000"/>
              </a:lnSpc>
            </a:pPr>
            <a:r>
              <a:rPr lang="en-US" sz="2400" dirty="0" smtClean="0">
                <a:solidFill>
                  <a:schemeClr val="bg1">
                    <a:lumMod val="10000"/>
                  </a:schemeClr>
                </a:solidFill>
                <a:latin typeface="Times New Roman" pitchFamily="18" charset="0"/>
                <a:cs typeface="Times New Roman" pitchFamily="18" charset="0"/>
              </a:rPr>
              <a:t>Frances Payne Bolton School of Nursing</a:t>
            </a:r>
          </a:p>
          <a:p>
            <a:pPr defTabSz="914400" eaLnBrk="0" hangingPunct="0">
              <a:lnSpc>
                <a:spcPct val="95000"/>
              </a:lnSpc>
            </a:pPr>
            <a:r>
              <a:rPr lang="en-US" sz="2400" dirty="0" smtClean="0">
                <a:solidFill>
                  <a:schemeClr val="bg1">
                    <a:lumMod val="10000"/>
                  </a:schemeClr>
                </a:solidFill>
                <a:latin typeface="Times New Roman" pitchFamily="18" charset="0"/>
                <a:cs typeface="Times New Roman" pitchFamily="18" charset="0"/>
              </a:rPr>
              <a:t>Case Western Reserve University</a:t>
            </a:r>
          </a:p>
          <a:p>
            <a:pPr defTabSz="914400" eaLnBrk="0" hangingPunct="0">
              <a:lnSpc>
                <a:spcPct val="95000"/>
              </a:lnSpc>
            </a:pPr>
            <a:r>
              <a:rPr lang="en-US" sz="2400" dirty="0" smtClean="0">
                <a:solidFill>
                  <a:schemeClr val="bg1">
                    <a:lumMod val="10000"/>
                  </a:schemeClr>
                </a:solidFill>
                <a:latin typeface="Times New Roman" pitchFamily="18" charset="0"/>
                <a:cs typeface="Times New Roman" pitchFamily="18" charset="0"/>
              </a:rPr>
              <a:t>Cleveland, Ohio - USA</a:t>
            </a:r>
          </a:p>
        </p:txBody>
      </p:sp>
      <p:grpSp>
        <p:nvGrpSpPr>
          <p:cNvPr id="5" name="Group 4"/>
          <p:cNvGrpSpPr/>
          <p:nvPr/>
        </p:nvGrpSpPr>
        <p:grpSpPr>
          <a:xfrm>
            <a:off x="3325986" y="678539"/>
            <a:ext cx="2495550" cy="2529011"/>
            <a:chOff x="6090903" y="678539"/>
            <a:chExt cx="2495550" cy="2529011"/>
          </a:xfrm>
        </p:grpSpPr>
        <p:pic>
          <p:nvPicPr>
            <p:cNvPr id="3" name="Picture 2" descr="Faye Gary.png"/>
            <p:cNvPicPr>
              <a:picLocks noChangeAspect="1"/>
            </p:cNvPicPr>
            <p:nvPr/>
          </p:nvPicPr>
          <p:blipFill>
            <a:blip r:embed="rId2"/>
            <a:stretch>
              <a:fillRect/>
            </a:stretch>
          </p:blipFill>
          <p:spPr>
            <a:xfrm>
              <a:off x="6385810" y="678539"/>
              <a:ext cx="1846288" cy="1854530"/>
            </a:xfrm>
            <a:prstGeom prst="rect">
              <a:avLst/>
            </a:prstGeom>
          </p:spPr>
        </p:pic>
        <p:pic>
          <p:nvPicPr>
            <p:cNvPr id="4" name="Picture 2" descr="http://t2.gstatic.com/images?q=tbn:ANd9GcTI9gJjfas9hMezUcmmbcB9WSvdvB6AzJ0MnSQob0FTrx2c27nG"/>
            <p:cNvPicPr>
              <a:picLocks noChangeAspect="1" noChangeArrowheads="1"/>
            </p:cNvPicPr>
            <p:nvPr/>
          </p:nvPicPr>
          <p:blipFill>
            <a:blip r:embed="rId3"/>
            <a:srcRect/>
            <a:stretch>
              <a:fillRect/>
            </a:stretch>
          </p:blipFill>
          <p:spPr bwMode="auto">
            <a:xfrm>
              <a:off x="6090903" y="2578899"/>
              <a:ext cx="2495550" cy="628651"/>
            </a:xfrm>
            <a:prstGeom prst="rect">
              <a:avLst/>
            </a:prstGeom>
            <a:noFill/>
          </p:spPr>
        </p:pic>
      </p:grpSp>
      <p:sp>
        <p:nvSpPr>
          <p:cNvPr id="6" name="Rectangle 5"/>
          <p:cNvSpPr/>
          <p:nvPr/>
        </p:nvSpPr>
        <p:spPr>
          <a:xfrm>
            <a:off x="3682041" y="268573"/>
            <a:ext cx="1736373" cy="355482"/>
          </a:xfrm>
          <a:prstGeom prst="rect">
            <a:avLst/>
          </a:prstGeom>
        </p:spPr>
        <p:txBody>
          <a:bodyPr wrap="none">
            <a:spAutoFit/>
          </a:bodyPr>
          <a:lstStyle/>
          <a:p>
            <a:pPr algn="ctr" defTabSz="914400" eaLnBrk="0" hangingPunct="0">
              <a:lnSpc>
                <a:spcPct val="95000"/>
              </a:lnSpc>
            </a:pPr>
            <a:r>
              <a:rPr lang="en-US" dirty="0" smtClean="0">
                <a:solidFill>
                  <a:schemeClr val="bg1">
                    <a:lumMod val="10000"/>
                  </a:schemeClr>
                </a:solidFill>
                <a:latin typeface="Times New Roman" pitchFamily="18" charset="0"/>
                <a:cs typeface="Times New Roman" pitchFamily="18" charset="0"/>
              </a:rPr>
              <a:t>Recognition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smtClean="0">
                <a:latin typeface="Times New Roman" pitchFamily="18" charset="0"/>
                <a:cs typeface="Times New Roman" pitchFamily="18" charset="0"/>
              </a:rPr>
              <a:t>Introduction;</a:t>
            </a:r>
            <a:endParaRPr lang="en-US" sz="3500" dirty="0">
              <a:latin typeface="Times New Roman" pitchFamily="18" charset="0"/>
              <a:cs typeface="Times New Roman" pitchFamily="18" charset="0"/>
            </a:endParaRPr>
          </a:p>
        </p:txBody>
      </p:sp>
      <p:sp>
        <p:nvSpPr>
          <p:cNvPr id="7" name="Rectangle 6"/>
          <p:cNvSpPr/>
          <p:nvPr/>
        </p:nvSpPr>
        <p:spPr>
          <a:xfrm>
            <a:off x="921176" y="6159566"/>
            <a:ext cx="7374176" cy="369332"/>
          </a:xfrm>
          <a:prstGeom prst="rect">
            <a:avLst/>
          </a:prstGeom>
        </p:spPr>
        <p:txBody>
          <a:bodyPr wrap="square">
            <a:spAutoFit/>
          </a:bodyPr>
          <a:lstStyle/>
          <a:p>
            <a:r>
              <a:rPr lang="en-US" dirty="0" smtClean="0">
                <a:solidFill>
                  <a:srgbClr val="171717"/>
                </a:solidFill>
                <a:latin typeface="Times New Roman" pitchFamily="18" charset="0"/>
                <a:cs typeface="Times New Roman" pitchFamily="18" charset="0"/>
              </a:rPr>
              <a:t>* WHO, 2008</a:t>
            </a:r>
            <a:endParaRPr lang="en-US" dirty="0"/>
          </a:p>
        </p:txBody>
      </p:sp>
      <p:grpSp>
        <p:nvGrpSpPr>
          <p:cNvPr id="8" name="Group 7"/>
          <p:cNvGrpSpPr/>
          <p:nvPr/>
        </p:nvGrpSpPr>
        <p:grpSpPr>
          <a:xfrm>
            <a:off x="482183" y="4826237"/>
            <a:ext cx="7763507" cy="914400"/>
            <a:chOff x="482183" y="3839957"/>
            <a:chExt cx="7763507" cy="914400"/>
          </a:xfrm>
        </p:grpSpPr>
        <p:sp>
          <p:nvSpPr>
            <p:cNvPr id="9" name="Rektangel 30"/>
            <p:cNvSpPr>
              <a:spLocks noChangeArrowheads="1"/>
            </p:cNvSpPr>
            <p:nvPr/>
          </p:nvSpPr>
          <p:spPr bwMode="auto">
            <a:xfrm>
              <a:off x="1837758" y="3839957"/>
              <a:ext cx="6400800" cy="914400"/>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10" name="Tekstboks 44"/>
            <p:cNvSpPr txBox="1">
              <a:spLocks noChangeArrowheads="1"/>
            </p:cNvSpPr>
            <p:nvPr/>
          </p:nvSpPr>
          <p:spPr bwMode="auto">
            <a:xfrm>
              <a:off x="1872322" y="3936570"/>
              <a:ext cx="6373368" cy="707886"/>
            </a:xfrm>
            <a:prstGeom prst="rect">
              <a:avLst/>
            </a:prstGeom>
            <a:noFill/>
            <a:ln w="9525">
              <a:noFill/>
              <a:miter lim="800000"/>
              <a:headEnd/>
              <a:tailEnd/>
            </a:ln>
          </p:spPr>
          <p:txBody>
            <a:bodyPr wrap="square">
              <a:spAutoFit/>
            </a:bodyPr>
            <a:lstStyle/>
            <a:p>
              <a:r>
                <a:rPr lang="en-US" sz="2000" dirty="0" smtClean="0">
                  <a:solidFill>
                    <a:srgbClr val="171717"/>
                  </a:solidFill>
                  <a:latin typeface="Times New Roman" pitchFamily="18" charset="0"/>
                  <a:cs typeface="Times New Roman" pitchFamily="18" charset="0"/>
                </a:rPr>
                <a:t>Innovations in nursing and health care unite through the six pillars of health systems</a:t>
              </a:r>
              <a:endParaRPr lang="da-DK" sz="2000" dirty="0">
                <a:latin typeface="Times New Roman" pitchFamily="18" charset="0"/>
                <a:cs typeface="Times New Roman" pitchFamily="18" charset="0"/>
              </a:endParaRPr>
            </a:p>
          </p:txBody>
        </p:sp>
        <p:sp>
          <p:nvSpPr>
            <p:cNvPr id="11" name="Rektangel 7"/>
            <p:cNvSpPr>
              <a:spLocks noChangeArrowheads="1"/>
            </p:cNvSpPr>
            <p:nvPr/>
          </p:nvSpPr>
          <p:spPr bwMode="auto">
            <a:xfrm>
              <a:off x="482183" y="3839957"/>
              <a:ext cx="1203302" cy="899420"/>
            </a:xfrm>
            <a:prstGeom prst="rect">
              <a:avLst/>
            </a:prstGeom>
            <a:gradFill>
              <a:gsLst>
                <a:gs pos="89000">
                  <a:srgbClr val="C00000"/>
                </a:gs>
                <a:gs pos="20000">
                  <a:srgbClr val="F50736"/>
                </a:gs>
                <a:gs pos="11000">
                  <a:srgbClr val="F50736"/>
                </a:gs>
              </a:gsLst>
              <a:lin ang="16200000" scaled="1"/>
            </a:gra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2000" noProof="1">
                <a:solidFill>
                  <a:srgbClr val="FFFFFF"/>
                </a:solidFill>
                <a:latin typeface="Arial" pitchFamily="34" charset="0"/>
              </a:endParaRPr>
            </a:p>
          </p:txBody>
        </p:sp>
        <p:sp>
          <p:nvSpPr>
            <p:cNvPr id="12" name="Tekstboks 53"/>
            <p:cNvSpPr txBox="1">
              <a:spLocks noChangeArrowheads="1"/>
            </p:cNvSpPr>
            <p:nvPr/>
          </p:nvSpPr>
          <p:spPr bwMode="auto">
            <a:xfrm>
              <a:off x="881492" y="4087520"/>
              <a:ext cx="524653" cy="400110"/>
            </a:xfrm>
            <a:prstGeom prst="rect">
              <a:avLst/>
            </a:prstGeom>
            <a:noFill/>
            <a:ln w="9525">
              <a:noFill/>
              <a:miter lim="800000"/>
              <a:headEnd/>
              <a:tailEnd/>
            </a:ln>
          </p:spPr>
          <p:txBody>
            <a:bodyPr wrap="square">
              <a:spAutoFit/>
            </a:bodyPr>
            <a:lstStyle/>
            <a:p>
              <a:r>
                <a:rPr lang="en-US" sz="2000" dirty="0" smtClean="0">
                  <a:solidFill>
                    <a:schemeClr val="bg1"/>
                  </a:solidFill>
                  <a:latin typeface="Times New Roman" pitchFamily="18" charset="0"/>
                  <a:cs typeface="Times New Roman" pitchFamily="18" charset="0"/>
                </a:rPr>
                <a:t>3</a:t>
              </a:r>
              <a:endParaRPr lang="da-DK" sz="2000" dirty="0">
                <a:solidFill>
                  <a:schemeClr val="bg1"/>
                </a:solidFill>
                <a:latin typeface="Times New Roman" pitchFamily="18" charset="0"/>
                <a:cs typeface="Times New Roman" pitchFamily="18" charset="0"/>
              </a:endParaRPr>
            </a:p>
          </p:txBody>
        </p:sp>
      </p:grpSp>
      <p:grpSp>
        <p:nvGrpSpPr>
          <p:cNvPr id="13" name="Group 12"/>
          <p:cNvGrpSpPr/>
          <p:nvPr/>
        </p:nvGrpSpPr>
        <p:grpSpPr>
          <a:xfrm>
            <a:off x="503670" y="3678680"/>
            <a:ext cx="7741384" cy="937707"/>
            <a:chOff x="503670" y="2692400"/>
            <a:chExt cx="7741384" cy="937707"/>
          </a:xfrm>
        </p:grpSpPr>
        <p:sp>
          <p:nvSpPr>
            <p:cNvPr id="14" name="Rektangel 30"/>
            <p:cNvSpPr>
              <a:spLocks noChangeArrowheads="1"/>
            </p:cNvSpPr>
            <p:nvPr/>
          </p:nvSpPr>
          <p:spPr bwMode="auto">
            <a:xfrm>
              <a:off x="1844254" y="2715707"/>
              <a:ext cx="6400800" cy="914400"/>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15" name="Tekstboks 44"/>
            <p:cNvSpPr txBox="1">
              <a:spLocks noChangeArrowheads="1"/>
            </p:cNvSpPr>
            <p:nvPr/>
          </p:nvSpPr>
          <p:spPr bwMode="auto">
            <a:xfrm>
              <a:off x="1844848" y="2692400"/>
              <a:ext cx="6373368" cy="704088"/>
            </a:xfrm>
            <a:prstGeom prst="rect">
              <a:avLst/>
            </a:prstGeom>
            <a:noFill/>
            <a:ln w="9525">
              <a:noFill/>
              <a:miter lim="800000"/>
              <a:headEnd/>
              <a:tailEnd/>
            </a:ln>
          </p:spPr>
          <p:txBody>
            <a:bodyPr wrap="square">
              <a:spAutoFit/>
            </a:bodyPr>
            <a:lstStyle/>
            <a:p>
              <a:r>
                <a:rPr lang="en-US" sz="2000" dirty="0" smtClean="0">
                  <a:solidFill>
                    <a:srgbClr val="171717"/>
                  </a:solidFill>
                  <a:latin typeface="Times New Roman" pitchFamily="18" charset="0"/>
                  <a:cs typeface="Times New Roman" pitchFamily="18" charset="0"/>
                </a:rPr>
                <a:t>Health systems are organizations, individuals, and actions whose primary purpose is to promote, restore or maintain health, *</a:t>
              </a:r>
            </a:p>
          </p:txBody>
        </p:sp>
        <p:sp>
          <p:nvSpPr>
            <p:cNvPr id="16" name="Rektangel 7"/>
            <p:cNvSpPr>
              <a:spLocks noChangeArrowheads="1"/>
            </p:cNvSpPr>
            <p:nvPr/>
          </p:nvSpPr>
          <p:spPr bwMode="auto">
            <a:xfrm>
              <a:off x="503670" y="2715707"/>
              <a:ext cx="1203302" cy="914400"/>
            </a:xfrm>
            <a:prstGeom prst="rect">
              <a:avLst/>
            </a:prstGeom>
            <a:gradFill>
              <a:gsLst>
                <a:gs pos="89000">
                  <a:srgbClr val="C00000"/>
                </a:gs>
                <a:gs pos="20000">
                  <a:srgbClr val="F50736"/>
                </a:gs>
                <a:gs pos="11000">
                  <a:srgbClr val="F50736"/>
                </a:gs>
              </a:gsLst>
              <a:lin ang="16200000" scaled="1"/>
            </a:gra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2000" noProof="1">
                <a:solidFill>
                  <a:srgbClr val="FFFFFF"/>
                </a:solidFill>
                <a:latin typeface="Arial" pitchFamily="34" charset="0"/>
              </a:endParaRPr>
            </a:p>
          </p:txBody>
        </p:sp>
        <p:sp>
          <p:nvSpPr>
            <p:cNvPr id="17" name="Tekstboks 53"/>
            <p:cNvSpPr txBox="1">
              <a:spLocks noChangeArrowheads="1"/>
            </p:cNvSpPr>
            <p:nvPr/>
          </p:nvSpPr>
          <p:spPr bwMode="auto">
            <a:xfrm>
              <a:off x="902979" y="2963270"/>
              <a:ext cx="524653" cy="400110"/>
            </a:xfrm>
            <a:prstGeom prst="rect">
              <a:avLst/>
            </a:prstGeom>
            <a:noFill/>
            <a:ln w="9525">
              <a:noFill/>
              <a:miter lim="800000"/>
              <a:headEnd/>
              <a:tailEnd/>
            </a:ln>
          </p:spPr>
          <p:txBody>
            <a:bodyPr wrap="square">
              <a:spAutoFit/>
            </a:bodyPr>
            <a:lstStyle/>
            <a:p>
              <a:r>
                <a:rPr lang="en-US" sz="2000" dirty="0" smtClean="0">
                  <a:solidFill>
                    <a:schemeClr val="bg1"/>
                  </a:solidFill>
                  <a:latin typeface="Times New Roman" pitchFamily="18" charset="0"/>
                  <a:cs typeface="Times New Roman" pitchFamily="18" charset="0"/>
                </a:rPr>
                <a:t>2</a:t>
              </a:r>
              <a:endParaRPr lang="da-DK" sz="2000" dirty="0">
                <a:solidFill>
                  <a:schemeClr val="bg1"/>
                </a:solidFill>
                <a:latin typeface="Times New Roman" pitchFamily="18" charset="0"/>
                <a:cs typeface="Times New Roman" pitchFamily="18" charset="0"/>
              </a:endParaRPr>
            </a:p>
          </p:txBody>
        </p:sp>
      </p:grpSp>
      <p:grpSp>
        <p:nvGrpSpPr>
          <p:cNvPr id="18" name="Group 17"/>
          <p:cNvGrpSpPr/>
          <p:nvPr/>
        </p:nvGrpSpPr>
        <p:grpSpPr>
          <a:xfrm>
            <a:off x="500087" y="2575217"/>
            <a:ext cx="7741383" cy="914420"/>
            <a:chOff x="500087" y="1588937"/>
            <a:chExt cx="7741383" cy="914420"/>
          </a:xfrm>
        </p:grpSpPr>
        <p:sp>
          <p:nvSpPr>
            <p:cNvPr id="19" name="Rektangel 7"/>
            <p:cNvSpPr>
              <a:spLocks noChangeArrowheads="1"/>
            </p:cNvSpPr>
            <p:nvPr/>
          </p:nvSpPr>
          <p:spPr bwMode="auto">
            <a:xfrm>
              <a:off x="500087" y="1588957"/>
              <a:ext cx="1203302" cy="914400"/>
            </a:xfrm>
            <a:prstGeom prst="rect">
              <a:avLst/>
            </a:prstGeom>
            <a:gradFill>
              <a:gsLst>
                <a:gs pos="89000">
                  <a:srgbClr val="C00000"/>
                </a:gs>
                <a:gs pos="20000">
                  <a:srgbClr val="F50736"/>
                </a:gs>
                <a:gs pos="11000">
                  <a:srgbClr val="F50736"/>
                </a:gs>
              </a:gsLst>
              <a:lin ang="16200000" scaled="1"/>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2000" noProof="1">
                <a:solidFill>
                  <a:srgbClr val="FFFFFF"/>
                </a:solidFill>
                <a:latin typeface="Arial" pitchFamily="34" charset="0"/>
              </a:endParaRPr>
            </a:p>
          </p:txBody>
        </p:sp>
        <p:sp>
          <p:nvSpPr>
            <p:cNvPr id="20" name="Tekstboks 53"/>
            <p:cNvSpPr txBox="1">
              <a:spLocks noChangeArrowheads="1"/>
            </p:cNvSpPr>
            <p:nvPr/>
          </p:nvSpPr>
          <p:spPr bwMode="auto">
            <a:xfrm>
              <a:off x="899396" y="1836520"/>
              <a:ext cx="524653" cy="400110"/>
            </a:xfrm>
            <a:prstGeom prst="rect">
              <a:avLst/>
            </a:prstGeom>
            <a:noFill/>
            <a:ln w="9525">
              <a:noFill/>
              <a:miter lim="800000"/>
              <a:headEnd/>
              <a:tailEnd/>
            </a:ln>
          </p:spPr>
          <p:txBody>
            <a:bodyPr wrap="square">
              <a:spAutoFit/>
            </a:bodyPr>
            <a:lstStyle/>
            <a:p>
              <a:r>
                <a:rPr lang="ar-SA" sz="2000" dirty="0" smtClean="0">
                  <a:solidFill>
                    <a:schemeClr val="bg1"/>
                  </a:solidFill>
                  <a:latin typeface="Times New Roman" pitchFamily="18" charset="0"/>
                  <a:cs typeface="Times New Roman" pitchFamily="18" charset="0"/>
                </a:rPr>
                <a:t>1</a:t>
              </a:r>
              <a:endParaRPr lang="da-DK" sz="2000" dirty="0">
                <a:solidFill>
                  <a:schemeClr val="bg1"/>
                </a:solidFill>
                <a:latin typeface="Times New Roman" pitchFamily="18" charset="0"/>
                <a:cs typeface="Times New Roman" pitchFamily="18" charset="0"/>
              </a:endParaRPr>
            </a:p>
          </p:txBody>
        </p:sp>
        <p:sp>
          <p:nvSpPr>
            <p:cNvPr id="21" name="Rektangel 30"/>
            <p:cNvSpPr>
              <a:spLocks noChangeArrowheads="1"/>
            </p:cNvSpPr>
            <p:nvPr/>
          </p:nvSpPr>
          <p:spPr bwMode="auto">
            <a:xfrm>
              <a:off x="1840670" y="1588937"/>
              <a:ext cx="6400800" cy="914400"/>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2000" dirty="0">
                <a:solidFill>
                  <a:srgbClr val="FFFFFF"/>
                </a:solidFill>
                <a:latin typeface="Arial" pitchFamily="34" charset="0"/>
                <a:ea typeface="ＭＳ Ｐゴシック" pitchFamily="-97" charset="-128"/>
              </a:endParaRPr>
            </a:p>
          </p:txBody>
        </p:sp>
        <p:sp>
          <p:nvSpPr>
            <p:cNvPr id="22" name="Tekstboks 44"/>
            <p:cNvSpPr txBox="1">
              <a:spLocks noChangeArrowheads="1"/>
            </p:cNvSpPr>
            <p:nvPr/>
          </p:nvSpPr>
          <p:spPr bwMode="auto">
            <a:xfrm>
              <a:off x="1849758" y="1700558"/>
              <a:ext cx="6372833" cy="707886"/>
            </a:xfrm>
            <a:prstGeom prst="rect">
              <a:avLst/>
            </a:prstGeom>
            <a:noFill/>
            <a:ln w="9525">
              <a:noFill/>
              <a:miter lim="800000"/>
              <a:headEnd/>
              <a:tailEnd/>
            </a:ln>
          </p:spPr>
          <p:txBody>
            <a:bodyPr wrap="square">
              <a:spAutoFit/>
            </a:bodyPr>
            <a:lstStyle/>
            <a:p>
              <a:r>
                <a:rPr lang="en-US" sz="2000" dirty="0" smtClean="0">
                  <a:solidFill>
                    <a:schemeClr val="bg1">
                      <a:lumMod val="10000"/>
                    </a:schemeClr>
                  </a:solidFill>
                  <a:latin typeface="Times New Roman" pitchFamily="18" charset="0"/>
                  <a:cs typeface="Times New Roman" pitchFamily="18" charset="0"/>
                </a:rPr>
                <a:t>Health systems are being developed to address the needs of families and community throughout the world community,</a:t>
              </a:r>
              <a:endParaRPr lang="da-DK" sz="2000" dirty="0">
                <a:solidFill>
                  <a:schemeClr val="bg1">
                    <a:lumMod val="10000"/>
                  </a:schemeClr>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ou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ou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ou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1124393"/>
            <a:ext cx="7192818" cy="563562"/>
          </a:xfrm>
        </p:spPr>
        <p:txBody>
          <a:bodyPr/>
          <a:lstStyle/>
          <a:p>
            <a:r>
              <a:rPr lang="en-US" dirty="0" smtClean="0">
                <a:solidFill>
                  <a:schemeClr val="bg1"/>
                </a:solidFill>
                <a:latin typeface="Times New Roman" pitchFamily="18" charset="0"/>
                <a:cs typeface="Times New Roman" pitchFamily="18" charset="0"/>
              </a:rPr>
              <a:t>Six Pillars of Health Systems;</a:t>
            </a:r>
            <a:endParaRPr lang="en-US" dirty="0">
              <a:solidFill>
                <a:schemeClr val="bg1"/>
              </a:solidFill>
            </a:endParaRPr>
          </a:p>
        </p:txBody>
      </p:sp>
      <p:pic>
        <p:nvPicPr>
          <p:cNvPr id="5" name="Picture 4" descr="Six Pillars.jpg"/>
          <p:cNvPicPr>
            <a:picLocks noChangeAspect="1"/>
          </p:cNvPicPr>
          <p:nvPr/>
        </p:nvPicPr>
        <p:blipFill>
          <a:blip r:embed="rId2"/>
          <a:stretch>
            <a:fillRect/>
          </a:stretch>
        </p:blipFill>
        <p:spPr>
          <a:xfrm>
            <a:off x="900544" y="2251045"/>
            <a:ext cx="7287492" cy="4226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1082822"/>
            <a:ext cx="7178964" cy="563562"/>
          </a:xfrm>
        </p:spPr>
        <p:txBody>
          <a:bodyPr/>
          <a:lstStyle/>
          <a:p>
            <a:r>
              <a:rPr lang="en-US" sz="3500" dirty="0" smtClean="0">
                <a:solidFill>
                  <a:schemeClr val="bg1"/>
                </a:solidFill>
                <a:latin typeface="Times New Roman" pitchFamily="18" charset="0"/>
                <a:cs typeface="Times New Roman" pitchFamily="18" charset="0"/>
              </a:rPr>
              <a:t>Six Pillars of Health Systems</a:t>
            </a:r>
            <a:endParaRPr lang="en-US" sz="3500" dirty="0">
              <a:solidFill>
                <a:schemeClr val="bg1"/>
              </a:solidFill>
            </a:endParaRPr>
          </a:p>
        </p:txBody>
      </p:sp>
      <p:grpSp>
        <p:nvGrpSpPr>
          <p:cNvPr id="5" name="Group 4"/>
          <p:cNvGrpSpPr/>
          <p:nvPr/>
        </p:nvGrpSpPr>
        <p:grpSpPr>
          <a:xfrm>
            <a:off x="599633" y="2283496"/>
            <a:ext cx="8064682" cy="554795"/>
            <a:chOff x="629613" y="1743856"/>
            <a:chExt cx="6160931" cy="554795"/>
          </a:xfrm>
        </p:grpSpPr>
        <p:sp>
          <p:nvSpPr>
            <p:cNvPr id="6" name="Rektangel 31"/>
            <p:cNvSpPr>
              <a:spLocks noChangeArrowheads="1"/>
            </p:cNvSpPr>
            <p:nvPr/>
          </p:nvSpPr>
          <p:spPr bwMode="auto">
            <a:xfrm>
              <a:off x="1460342" y="1743856"/>
              <a:ext cx="5330202" cy="548640"/>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7" name="Rectangle 6"/>
            <p:cNvSpPr/>
            <p:nvPr/>
          </p:nvSpPr>
          <p:spPr>
            <a:xfrm>
              <a:off x="1481888" y="1805278"/>
              <a:ext cx="5263685" cy="400110"/>
            </a:xfrm>
            <a:prstGeom prst="rect">
              <a:avLst/>
            </a:prstGeom>
          </p:spPr>
          <p:txBody>
            <a:bodyPr wrap="square">
              <a:spAutoFit/>
            </a:bodyPr>
            <a:lstStyle/>
            <a:p>
              <a:r>
                <a:rPr lang="en-US" sz="2000" dirty="0" smtClean="0">
                  <a:solidFill>
                    <a:srgbClr val="171717"/>
                  </a:solidFill>
                  <a:latin typeface="Times New Roman" pitchFamily="18" charset="0"/>
                  <a:cs typeface="Times New Roman" pitchFamily="18" charset="0"/>
                </a:rPr>
                <a:t>Service Delivery: Management and Quality of Service</a:t>
              </a:r>
              <a:endParaRPr lang="da-DK" sz="2000" dirty="0">
                <a:solidFill>
                  <a:srgbClr val="171717"/>
                </a:solidFill>
                <a:latin typeface="Times New Roman" pitchFamily="18" charset="0"/>
                <a:cs typeface="Times New Roman" pitchFamily="18" charset="0"/>
              </a:endParaRPr>
            </a:p>
          </p:txBody>
        </p:sp>
        <p:sp>
          <p:nvSpPr>
            <p:cNvPr id="8" name="Rektangel 9"/>
            <p:cNvSpPr>
              <a:spLocks noChangeArrowheads="1"/>
            </p:cNvSpPr>
            <p:nvPr/>
          </p:nvSpPr>
          <p:spPr bwMode="auto">
            <a:xfrm>
              <a:off x="629613" y="1749992"/>
              <a:ext cx="719527" cy="548659"/>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Times New Roman" pitchFamily="18" charset="0"/>
                <a:cs typeface="Times New Roman" pitchFamily="18" charset="0"/>
              </a:endParaRPr>
            </a:p>
          </p:txBody>
        </p:sp>
        <p:sp>
          <p:nvSpPr>
            <p:cNvPr id="9" name="Tekstboks 59"/>
            <p:cNvSpPr txBox="1">
              <a:spLocks noChangeArrowheads="1"/>
            </p:cNvSpPr>
            <p:nvPr/>
          </p:nvSpPr>
          <p:spPr bwMode="auto">
            <a:xfrm>
              <a:off x="659455" y="1798731"/>
              <a:ext cx="673104" cy="439938"/>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smtClean="0">
                  <a:solidFill>
                    <a:srgbClr val="FFFFFF"/>
                  </a:solidFill>
                  <a:latin typeface="Times New Roman" pitchFamily="18" charset="0"/>
                  <a:ea typeface="ＭＳ Ｐゴシック" pitchFamily="-97" charset="-128"/>
                  <a:cs typeface="Times New Roman" pitchFamily="18" charset="0"/>
                </a:rPr>
                <a:t>1</a:t>
              </a:r>
              <a:endParaRPr lang="da-DK" sz="1600" noProof="1">
                <a:solidFill>
                  <a:srgbClr val="FFFFFF"/>
                </a:solidFill>
                <a:latin typeface="Times New Roman" pitchFamily="18" charset="0"/>
                <a:ea typeface="ＭＳ Ｐゴシック" pitchFamily="-97" charset="-128"/>
                <a:cs typeface="Times New Roman" pitchFamily="18" charset="0"/>
              </a:endParaRPr>
            </a:p>
          </p:txBody>
        </p:sp>
      </p:grpSp>
      <p:grpSp>
        <p:nvGrpSpPr>
          <p:cNvPr id="41" name="Group 40"/>
          <p:cNvGrpSpPr/>
          <p:nvPr/>
        </p:nvGrpSpPr>
        <p:grpSpPr>
          <a:xfrm>
            <a:off x="574653" y="3008016"/>
            <a:ext cx="8064682" cy="554795"/>
            <a:chOff x="629613" y="1743856"/>
            <a:chExt cx="6160931" cy="554795"/>
          </a:xfrm>
        </p:grpSpPr>
        <p:sp>
          <p:nvSpPr>
            <p:cNvPr id="42" name="Rektangel 31"/>
            <p:cNvSpPr>
              <a:spLocks noChangeArrowheads="1"/>
            </p:cNvSpPr>
            <p:nvPr/>
          </p:nvSpPr>
          <p:spPr bwMode="auto">
            <a:xfrm>
              <a:off x="1460342" y="1743856"/>
              <a:ext cx="5330202" cy="548640"/>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3" name="Rectangle 42"/>
            <p:cNvSpPr/>
            <p:nvPr/>
          </p:nvSpPr>
          <p:spPr>
            <a:xfrm>
              <a:off x="1481888" y="1805278"/>
              <a:ext cx="5263685" cy="400110"/>
            </a:xfrm>
            <a:prstGeom prst="rect">
              <a:avLst/>
            </a:prstGeom>
          </p:spPr>
          <p:txBody>
            <a:bodyPr wrap="square">
              <a:spAutoFit/>
            </a:bodyPr>
            <a:lstStyle/>
            <a:p>
              <a:r>
                <a:rPr lang="en-US" sz="2000" dirty="0" smtClean="0">
                  <a:solidFill>
                    <a:srgbClr val="171717"/>
                  </a:solidFill>
                  <a:latin typeface="Times New Roman" pitchFamily="18" charset="0"/>
                  <a:cs typeface="Times New Roman" pitchFamily="18" charset="0"/>
                </a:rPr>
                <a:t>Health Workforce: Nurses and other Key Health Professionals</a:t>
              </a:r>
              <a:endParaRPr lang="da-DK" sz="2000" dirty="0">
                <a:solidFill>
                  <a:srgbClr val="171717"/>
                </a:solidFill>
                <a:latin typeface="Times New Roman" pitchFamily="18" charset="0"/>
                <a:cs typeface="Times New Roman" pitchFamily="18" charset="0"/>
              </a:endParaRPr>
            </a:p>
          </p:txBody>
        </p:sp>
        <p:sp>
          <p:nvSpPr>
            <p:cNvPr id="44" name="Rektangel 9"/>
            <p:cNvSpPr>
              <a:spLocks noChangeArrowheads="1"/>
            </p:cNvSpPr>
            <p:nvPr/>
          </p:nvSpPr>
          <p:spPr bwMode="auto">
            <a:xfrm>
              <a:off x="629613" y="1749992"/>
              <a:ext cx="719527" cy="548659"/>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Times New Roman" pitchFamily="18" charset="0"/>
                <a:cs typeface="Times New Roman" pitchFamily="18" charset="0"/>
              </a:endParaRPr>
            </a:p>
          </p:txBody>
        </p:sp>
        <p:sp>
          <p:nvSpPr>
            <p:cNvPr id="45" name="Tekstboks 59"/>
            <p:cNvSpPr txBox="1">
              <a:spLocks noChangeArrowheads="1"/>
            </p:cNvSpPr>
            <p:nvPr/>
          </p:nvSpPr>
          <p:spPr bwMode="auto">
            <a:xfrm>
              <a:off x="659455" y="1798731"/>
              <a:ext cx="673104" cy="439938"/>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smtClean="0">
                  <a:solidFill>
                    <a:srgbClr val="FFFFFF"/>
                  </a:solidFill>
                  <a:latin typeface="Times New Roman" pitchFamily="18" charset="0"/>
                  <a:ea typeface="ＭＳ Ｐゴシック" pitchFamily="-97" charset="-128"/>
                  <a:cs typeface="Times New Roman" pitchFamily="18" charset="0"/>
                </a:rPr>
                <a:t>2</a:t>
              </a:r>
              <a:endParaRPr lang="da-DK" sz="1600" noProof="1">
                <a:solidFill>
                  <a:srgbClr val="FFFFFF"/>
                </a:solidFill>
                <a:latin typeface="Times New Roman" pitchFamily="18" charset="0"/>
                <a:ea typeface="ＭＳ Ｐゴシック" pitchFamily="-97" charset="-128"/>
                <a:cs typeface="Times New Roman" pitchFamily="18" charset="0"/>
              </a:endParaRPr>
            </a:p>
          </p:txBody>
        </p:sp>
      </p:grpSp>
      <p:grpSp>
        <p:nvGrpSpPr>
          <p:cNvPr id="46" name="Group 45"/>
          <p:cNvGrpSpPr/>
          <p:nvPr/>
        </p:nvGrpSpPr>
        <p:grpSpPr>
          <a:xfrm>
            <a:off x="562163" y="3626568"/>
            <a:ext cx="8064682" cy="707886"/>
            <a:chOff x="562163" y="2787128"/>
            <a:chExt cx="8064682" cy="707886"/>
          </a:xfrm>
        </p:grpSpPr>
        <p:sp>
          <p:nvSpPr>
            <p:cNvPr id="47" name="Rektangel 31"/>
            <p:cNvSpPr>
              <a:spLocks noChangeArrowheads="1"/>
            </p:cNvSpPr>
            <p:nvPr/>
          </p:nvSpPr>
          <p:spPr bwMode="auto">
            <a:xfrm>
              <a:off x="1649590" y="2860616"/>
              <a:ext cx="6977255" cy="548640"/>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8" name="Rectangle 47"/>
            <p:cNvSpPr/>
            <p:nvPr/>
          </p:nvSpPr>
          <p:spPr>
            <a:xfrm>
              <a:off x="1677794" y="2787128"/>
              <a:ext cx="6890184" cy="707886"/>
            </a:xfrm>
            <a:prstGeom prst="rect">
              <a:avLst/>
            </a:prstGeom>
          </p:spPr>
          <p:txBody>
            <a:bodyPr wrap="square">
              <a:spAutoFit/>
            </a:bodyPr>
            <a:lstStyle/>
            <a:p>
              <a:r>
                <a:rPr lang="en-US" sz="2000" dirty="0" smtClean="0">
                  <a:solidFill>
                    <a:srgbClr val="171717"/>
                  </a:solidFill>
                  <a:latin typeface="Times New Roman" pitchFamily="18" charset="0"/>
                  <a:cs typeface="Times New Roman" pitchFamily="18" charset="0"/>
                </a:rPr>
                <a:t>Health Information and Knowledge Systems: Innovation and Scientific and Practical Knowledge</a:t>
              </a:r>
              <a:endParaRPr lang="da-DK" sz="2000" dirty="0">
                <a:solidFill>
                  <a:srgbClr val="171717"/>
                </a:solidFill>
                <a:latin typeface="Times New Roman" pitchFamily="18" charset="0"/>
                <a:cs typeface="Times New Roman" pitchFamily="18" charset="0"/>
              </a:endParaRPr>
            </a:p>
          </p:txBody>
        </p:sp>
        <p:sp>
          <p:nvSpPr>
            <p:cNvPr id="49" name="Rektangel 9"/>
            <p:cNvSpPr>
              <a:spLocks noChangeArrowheads="1"/>
            </p:cNvSpPr>
            <p:nvPr/>
          </p:nvSpPr>
          <p:spPr bwMode="auto">
            <a:xfrm>
              <a:off x="562163" y="2866752"/>
              <a:ext cx="941864" cy="548659"/>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Times New Roman" pitchFamily="18" charset="0"/>
                <a:cs typeface="Times New Roman" pitchFamily="18" charset="0"/>
              </a:endParaRPr>
            </a:p>
          </p:txBody>
        </p:sp>
        <p:sp>
          <p:nvSpPr>
            <p:cNvPr id="50" name="Tekstboks 59"/>
            <p:cNvSpPr txBox="1">
              <a:spLocks noChangeArrowheads="1"/>
            </p:cNvSpPr>
            <p:nvPr/>
          </p:nvSpPr>
          <p:spPr bwMode="auto">
            <a:xfrm>
              <a:off x="601226" y="2915491"/>
              <a:ext cx="881096" cy="439938"/>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smtClean="0">
                  <a:solidFill>
                    <a:srgbClr val="FFFFFF"/>
                  </a:solidFill>
                  <a:latin typeface="Times New Roman" pitchFamily="18" charset="0"/>
                  <a:ea typeface="ＭＳ Ｐゴシック" pitchFamily="-97" charset="-128"/>
                  <a:cs typeface="Times New Roman" pitchFamily="18" charset="0"/>
                </a:rPr>
                <a:t>3</a:t>
              </a:r>
              <a:endParaRPr lang="da-DK" sz="1600" noProof="1">
                <a:solidFill>
                  <a:srgbClr val="FFFFFF"/>
                </a:solidFill>
                <a:latin typeface="Times New Roman" pitchFamily="18" charset="0"/>
                <a:ea typeface="ＭＳ Ｐゴシック" pitchFamily="-97" charset="-128"/>
                <a:cs typeface="Times New Roman" pitchFamily="18" charset="0"/>
              </a:endParaRPr>
            </a:p>
          </p:txBody>
        </p:sp>
      </p:grpSp>
      <p:grpSp>
        <p:nvGrpSpPr>
          <p:cNvPr id="51" name="Group 50"/>
          <p:cNvGrpSpPr/>
          <p:nvPr/>
        </p:nvGrpSpPr>
        <p:grpSpPr>
          <a:xfrm>
            <a:off x="579653" y="4318608"/>
            <a:ext cx="8064682" cy="707886"/>
            <a:chOff x="579653" y="3479168"/>
            <a:chExt cx="8064682" cy="707886"/>
          </a:xfrm>
        </p:grpSpPr>
        <p:sp>
          <p:nvSpPr>
            <p:cNvPr id="52" name="Rektangel 31"/>
            <p:cNvSpPr>
              <a:spLocks noChangeArrowheads="1"/>
            </p:cNvSpPr>
            <p:nvPr/>
          </p:nvSpPr>
          <p:spPr bwMode="auto">
            <a:xfrm>
              <a:off x="1667080" y="3552656"/>
              <a:ext cx="6977255" cy="548640"/>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53" name="Rectangle 52"/>
            <p:cNvSpPr/>
            <p:nvPr/>
          </p:nvSpPr>
          <p:spPr>
            <a:xfrm>
              <a:off x="1695284" y="3479168"/>
              <a:ext cx="6890184" cy="707886"/>
            </a:xfrm>
            <a:prstGeom prst="rect">
              <a:avLst/>
            </a:prstGeom>
          </p:spPr>
          <p:txBody>
            <a:bodyPr wrap="square">
              <a:spAutoFit/>
            </a:bodyPr>
            <a:lstStyle/>
            <a:p>
              <a:r>
                <a:rPr lang="en-US" sz="2000" dirty="0" smtClean="0">
                  <a:solidFill>
                    <a:srgbClr val="171717"/>
                  </a:solidFill>
                  <a:latin typeface="Times New Roman" pitchFamily="18" charset="0"/>
                  <a:cs typeface="Times New Roman" pitchFamily="18" charset="0"/>
                </a:rPr>
                <a:t>Medical Products, Vaccines, and Technologies: Access to drugs and equipment</a:t>
              </a:r>
            </a:p>
          </p:txBody>
        </p:sp>
        <p:sp>
          <p:nvSpPr>
            <p:cNvPr id="54" name="Rektangel 9"/>
            <p:cNvSpPr>
              <a:spLocks noChangeArrowheads="1"/>
            </p:cNvSpPr>
            <p:nvPr/>
          </p:nvSpPr>
          <p:spPr bwMode="auto">
            <a:xfrm>
              <a:off x="579653" y="3558792"/>
              <a:ext cx="941864" cy="548659"/>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Times New Roman" pitchFamily="18" charset="0"/>
                <a:cs typeface="Times New Roman" pitchFamily="18" charset="0"/>
              </a:endParaRPr>
            </a:p>
          </p:txBody>
        </p:sp>
        <p:sp>
          <p:nvSpPr>
            <p:cNvPr id="55" name="Tekstboks 59"/>
            <p:cNvSpPr txBox="1">
              <a:spLocks noChangeArrowheads="1"/>
            </p:cNvSpPr>
            <p:nvPr/>
          </p:nvSpPr>
          <p:spPr bwMode="auto">
            <a:xfrm>
              <a:off x="618716" y="3607531"/>
              <a:ext cx="881096" cy="439938"/>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smtClean="0">
                  <a:solidFill>
                    <a:srgbClr val="FFFFFF"/>
                  </a:solidFill>
                  <a:latin typeface="Times New Roman" pitchFamily="18" charset="0"/>
                  <a:ea typeface="ＭＳ Ｐゴシック" pitchFamily="-97" charset="-128"/>
                  <a:cs typeface="Times New Roman" pitchFamily="18" charset="0"/>
                </a:rPr>
                <a:t>4</a:t>
              </a:r>
              <a:endParaRPr lang="da-DK" sz="1600" noProof="1">
                <a:solidFill>
                  <a:srgbClr val="FFFFFF"/>
                </a:solidFill>
                <a:latin typeface="Times New Roman" pitchFamily="18" charset="0"/>
                <a:ea typeface="ＭＳ Ｐゴシック" pitchFamily="-97" charset="-128"/>
                <a:cs typeface="Times New Roman" pitchFamily="18" charset="0"/>
              </a:endParaRPr>
            </a:p>
          </p:txBody>
        </p:sp>
      </p:grpSp>
      <p:grpSp>
        <p:nvGrpSpPr>
          <p:cNvPr id="56" name="Group 55"/>
          <p:cNvGrpSpPr/>
          <p:nvPr/>
        </p:nvGrpSpPr>
        <p:grpSpPr>
          <a:xfrm>
            <a:off x="597143" y="5685198"/>
            <a:ext cx="8064682" cy="707886"/>
            <a:chOff x="597143" y="4845758"/>
            <a:chExt cx="8064682" cy="707886"/>
          </a:xfrm>
        </p:grpSpPr>
        <p:sp>
          <p:nvSpPr>
            <p:cNvPr id="57" name="Rektangel 31"/>
            <p:cNvSpPr>
              <a:spLocks noChangeArrowheads="1"/>
            </p:cNvSpPr>
            <p:nvPr/>
          </p:nvSpPr>
          <p:spPr bwMode="auto">
            <a:xfrm>
              <a:off x="1684570" y="4934236"/>
              <a:ext cx="6977255" cy="548640"/>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58" name="Rectangle 57"/>
            <p:cNvSpPr/>
            <p:nvPr/>
          </p:nvSpPr>
          <p:spPr>
            <a:xfrm>
              <a:off x="1712774" y="4845758"/>
              <a:ext cx="6890184" cy="707886"/>
            </a:xfrm>
            <a:prstGeom prst="rect">
              <a:avLst/>
            </a:prstGeom>
          </p:spPr>
          <p:txBody>
            <a:bodyPr wrap="square">
              <a:spAutoFit/>
            </a:bodyPr>
            <a:lstStyle/>
            <a:p>
              <a:r>
                <a:rPr lang="en-US" sz="2000" dirty="0" smtClean="0">
                  <a:solidFill>
                    <a:srgbClr val="171717"/>
                  </a:solidFill>
                  <a:latin typeface="Times New Roman" pitchFamily="18" charset="0"/>
                  <a:cs typeface="Times New Roman" pitchFamily="18" charset="0"/>
                </a:rPr>
                <a:t>Leadership and Governance: Stewardship, Vision and Oversight of Health System</a:t>
              </a:r>
              <a:endParaRPr lang="da-DK" sz="2000" dirty="0">
                <a:solidFill>
                  <a:srgbClr val="171717"/>
                </a:solidFill>
                <a:latin typeface="Times New Roman" pitchFamily="18" charset="0"/>
                <a:cs typeface="Times New Roman" pitchFamily="18" charset="0"/>
              </a:endParaRPr>
            </a:p>
          </p:txBody>
        </p:sp>
        <p:sp>
          <p:nvSpPr>
            <p:cNvPr id="59" name="Rektangel 9"/>
            <p:cNvSpPr>
              <a:spLocks noChangeArrowheads="1"/>
            </p:cNvSpPr>
            <p:nvPr/>
          </p:nvSpPr>
          <p:spPr bwMode="auto">
            <a:xfrm>
              <a:off x="597143" y="4940372"/>
              <a:ext cx="941864" cy="548659"/>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Times New Roman" pitchFamily="18" charset="0"/>
                <a:cs typeface="Times New Roman" pitchFamily="18" charset="0"/>
              </a:endParaRPr>
            </a:p>
          </p:txBody>
        </p:sp>
        <p:sp>
          <p:nvSpPr>
            <p:cNvPr id="60" name="Tekstboks 59"/>
            <p:cNvSpPr txBox="1">
              <a:spLocks noChangeArrowheads="1"/>
            </p:cNvSpPr>
            <p:nvPr/>
          </p:nvSpPr>
          <p:spPr bwMode="auto">
            <a:xfrm>
              <a:off x="636206" y="4989111"/>
              <a:ext cx="881096" cy="439938"/>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smtClean="0">
                  <a:solidFill>
                    <a:srgbClr val="FFFFFF"/>
                  </a:solidFill>
                  <a:latin typeface="Times New Roman" pitchFamily="18" charset="0"/>
                  <a:ea typeface="ＭＳ Ｐゴシック" pitchFamily="-97" charset="-128"/>
                  <a:cs typeface="Times New Roman" pitchFamily="18" charset="0"/>
                </a:rPr>
                <a:t>6</a:t>
              </a:r>
              <a:endParaRPr lang="da-DK" sz="1600" noProof="1">
                <a:solidFill>
                  <a:srgbClr val="FFFFFF"/>
                </a:solidFill>
                <a:latin typeface="Times New Roman" pitchFamily="18" charset="0"/>
                <a:ea typeface="ＭＳ Ｐゴシック" pitchFamily="-97" charset="-128"/>
                <a:cs typeface="Times New Roman" pitchFamily="18" charset="0"/>
              </a:endParaRPr>
            </a:p>
          </p:txBody>
        </p:sp>
      </p:grpSp>
      <p:grpSp>
        <p:nvGrpSpPr>
          <p:cNvPr id="61" name="Group 60"/>
          <p:cNvGrpSpPr/>
          <p:nvPr/>
        </p:nvGrpSpPr>
        <p:grpSpPr>
          <a:xfrm>
            <a:off x="584653" y="5071646"/>
            <a:ext cx="8064682" cy="554795"/>
            <a:chOff x="629613" y="1743856"/>
            <a:chExt cx="6160931" cy="554795"/>
          </a:xfrm>
        </p:grpSpPr>
        <p:sp>
          <p:nvSpPr>
            <p:cNvPr id="62" name="Rektangel 31"/>
            <p:cNvSpPr>
              <a:spLocks noChangeArrowheads="1"/>
            </p:cNvSpPr>
            <p:nvPr/>
          </p:nvSpPr>
          <p:spPr bwMode="auto">
            <a:xfrm>
              <a:off x="1460342" y="1743856"/>
              <a:ext cx="5330202" cy="548640"/>
            </a:xfrm>
            <a:prstGeom prst="rect">
              <a:avLst/>
            </a:prstGeom>
            <a:blipFill>
              <a:blip r:embed="rId2"/>
              <a:tile tx="0" ty="0" sx="100000" sy="100000" flip="none" algn="tl"/>
            </a:blip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63" name="Rectangle 62"/>
            <p:cNvSpPr/>
            <p:nvPr/>
          </p:nvSpPr>
          <p:spPr>
            <a:xfrm>
              <a:off x="1481888" y="1805278"/>
              <a:ext cx="5263685" cy="400110"/>
            </a:xfrm>
            <a:prstGeom prst="rect">
              <a:avLst/>
            </a:prstGeom>
          </p:spPr>
          <p:txBody>
            <a:bodyPr wrap="square">
              <a:spAutoFit/>
            </a:bodyPr>
            <a:lstStyle/>
            <a:p>
              <a:r>
                <a:rPr lang="en-US" sz="2000" dirty="0" smtClean="0">
                  <a:solidFill>
                    <a:srgbClr val="171717"/>
                  </a:solidFill>
                  <a:latin typeface="Times New Roman" pitchFamily="18" charset="0"/>
                  <a:cs typeface="Times New Roman" pitchFamily="18" charset="0"/>
                </a:rPr>
                <a:t>Health Financing: Stable and adequate funds</a:t>
              </a:r>
              <a:endParaRPr lang="da-DK" sz="2000" dirty="0">
                <a:solidFill>
                  <a:srgbClr val="171717"/>
                </a:solidFill>
                <a:latin typeface="Times New Roman" pitchFamily="18" charset="0"/>
                <a:cs typeface="Times New Roman" pitchFamily="18" charset="0"/>
              </a:endParaRPr>
            </a:p>
          </p:txBody>
        </p:sp>
        <p:sp>
          <p:nvSpPr>
            <p:cNvPr id="64" name="Rektangel 9"/>
            <p:cNvSpPr>
              <a:spLocks noChangeArrowheads="1"/>
            </p:cNvSpPr>
            <p:nvPr/>
          </p:nvSpPr>
          <p:spPr bwMode="auto">
            <a:xfrm>
              <a:off x="629613" y="1749992"/>
              <a:ext cx="719527" cy="548659"/>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Times New Roman" pitchFamily="18" charset="0"/>
                <a:cs typeface="Times New Roman" pitchFamily="18" charset="0"/>
              </a:endParaRPr>
            </a:p>
          </p:txBody>
        </p:sp>
        <p:sp>
          <p:nvSpPr>
            <p:cNvPr id="65" name="Tekstboks 59"/>
            <p:cNvSpPr txBox="1">
              <a:spLocks noChangeArrowheads="1"/>
            </p:cNvSpPr>
            <p:nvPr/>
          </p:nvSpPr>
          <p:spPr bwMode="auto">
            <a:xfrm>
              <a:off x="659455" y="1798731"/>
              <a:ext cx="673104" cy="439938"/>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600" noProof="1" smtClean="0">
                  <a:solidFill>
                    <a:srgbClr val="FFFFFF"/>
                  </a:solidFill>
                  <a:latin typeface="Times New Roman" pitchFamily="18" charset="0"/>
                  <a:ea typeface="ＭＳ Ｐゴシック" pitchFamily="-97" charset="-128"/>
                  <a:cs typeface="Times New Roman" pitchFamily="18" charset="0"/>
                </a:rPr>
                <a:t>5</a:t>
              </a:r>
              <a:endParaRPr lang="da-DK" sz="1600" noProof="1">
                <a:solidFill>
                  <a:srgbClr val="FFFFFF"/>
                </a:solidFill>
                <a:latin typeface="Times New Roman" pitchFamily="18" charset="0"/>
                <a:ea typeface="ＭＳ Ｐゴシック" pitchFamily="-97" charset="-128"/>
                <a:cs typeface="Times New Roman" pitchFamily="18" charset="0"/>
              </a:endParaRPr>
            </a:p>
          </p:txBody>
        </p:sp>
      </p:grpSp>
      <p:sp>
        <p:nvSpPr>
          <p:cNvPr id="66" name="Tekstboks 53"/>
          <p:cNvSpPr txBox="1">
            <a:spLocks noChangeArrowheads="1"/>
          </p:cNvSpPr>
          <p:nvPr/>
        </p:nvSpPr>
        <p:spPr bwMode="auto">
          <a:xfrm>
            <a:off x="248590" y="2406140"/>
            <a:ext cx="304800" cy="369888"/>
          </a:xfrm>
          <a:prstGeom prst="rect">
            <a:avLst/>
          </a:prstGeom>
          <a:noFill/>
          <a:ln w="9525">
            <a:noFill/>
            <a:miter lim="800000"/>
            <a:headEnd/>
            <a:tailEnd/>
          </a:ln>
        </p:spPr>
        <p:txBody>
          <a:bodyPr>
            <a:spAutoFit/>
          </a:bodyPr>
          <a:lstStyle/>
          <a:p>
            <a:r>
              <a:rPr lang="da-DK" dirty="0">
                <a:solidFill>
                  <a:srgbClr val="171717"/>
                </a:solidFill>
                <a:latin typeface="Zapf Dingbats" charset="2"/>
              </a:rPr>
              <a:t>✓</a:t>
            </a:r>
            <a:endParaRPr lang="da-DK" dirty="0">
              <a:solidFill>
                <a:srgbClr val="171717"/>
              </a:solidFill>
            </a:endParaRPr>
          </a:p>
        </p:txBody>
      </p:sp>
      <p:sp>
        <p:nvSpPr>
          <p:cNvPr id="67" name="Tekstboks 53"/>
          <p:cNvSpPr txBox="1">
            <a:spLocks noChangeArrowheads="1"/>
          </p:cNvSpPr>
          <p:nvPr/>
        </p:nvSpPr>
        <p:spPr bwMode="auto">
          <a:xfrm>
            <a:off x="233600" y="3110670"/>
            <a:ext cx="304800" cy="369888"/>
          </a:xfrm>
          <a:prstGeom prst="rect">
            <a:avLst/>
          </a:prstGeom>
          <a:noFill/>
          <a:ln w="9525">
            <a:noFill/>
            <a:miter lim="800000"/>
            <a:headEnd/>
            <a:tailEnd/>
          </a:ln>
        </p:spPr>
        <p:txBody>
          <a:bodyPr>
            <a:spAutoFit/>
          </a:bodyPr>
          <a:lstStyle/>
          <a:p>
            <a:r>
              <a:rPr lang="da-DK" dirty="0">
                <a:solidFill>
                  <a:srgbClr val="171717"/>
                </a:solidFill>
                <a:latin typeface="Zapf Dingbats" charset="2"/>
              </a:rPr>
              <a:t>✓</a:t>
            </a:r>
            <a:endParaRPr lang="da-DK" dirty="0">
              <a:solidFill>
                <a:srgbClr val="171717"/>
              </a:solidFill>
            </a:endParaRPr>
          </a:p>
        </p:txBody>
      </p:sp>
      <p:sp>
        <p:nvSpPr>
          <p:cNvPr id="68" name="Tekstboks 53"/>
          <p:cNvSpPr txBox="1">
            <a:spLocks noChangeArrowheads="1"/>
          </p:cNvSpPr>
          <p:nvPr/>
        </p:nvSpPr>
        <p:spPr bwMode="auto">
          <a:xfrm>
            <a:off x="218610" y="3785220"/>
            <a:ext cx="304800" cy="369888"/>
          </a:xfrm>
          <a:prstGeom prst="rect">
            <a:avLst/>
          </a:prstGeom>
          <a:noFill/>
          <a:ln w="9525">
            <a:noFill/>
            <a:miter lim="800000"/>
            <a:headEnd/>
            <a:tailEnd/>
          </a:ln>
        </p:spPr>
        <p:txBody>
          <a:bodyPr>
            <a:spAutoFit/>
          </a:bodyPr>
          <a:lstStyle/>
          <a:p>
            <a:r>
              <a:rPr lang="da-DK" dirty="0">
                <a:solidFill>
                  <a:srgbClr val="171717"/>
                </a:solidFill>
                <a:latin typeface="Zapf Dingbats" charset="2"/>
              </a:rPr>
              <a:t>✓</a:t>
            </a:r>
            <a:endParaRPr lang="da-DK" dirty="0">
              <a:solidFill>
                <a:srgbClr val="17171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ox(ou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ox(ou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ox(out)">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box(out)">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box(out)">
                                      <p:cBhvr>
                                        <p:cTn id="37" dur="500"/>
                                        <p:tgtEl>
                                          <p:spTgt spid="56"/>
                                        </p:tgtEl>
                                      </p:cBhvr>
                                    </p:animEffect>
                                  </p:childTnLst>
                                </p:cTn>
                              </p:par>
                            </p:childTnLst>
                          </p:cTn>
                        </p:par>
                        <p:par>
                          <p:cTn id="38" fill="hold">
                            <p:stCondLst>
                              <p:cond delay="500"/>
                            </p:stCondLst>
                            <p:childTnLst>
                              <p:par>
                                <p:cTn id="39" presetID="4" presetClass="entr" presetSubtype="16" fill="hold" grpId="0"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box(in)">
                                      <p:cBhvr>
                                        <p:cTn id="41" dur="500"/>
                                        <p:tgtEl>
                                          <p:spTgt spid="6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box(in)">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box(in)">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798" y="921190"/>
            <a:ext cx="8010237" cy="563562"/>
          </a:xfrm>
        </p:spPr>
        <p:txBody>
          <a:bodyPr/>
          <a:lstStyle/>
          <a:p>
            <a:r>
              <a:rPr lang="en-US" dirty="0" smtClean="0">
                <a:latin typeface="Times New Roman" pitchFamily="18" charset="0"/>
                <a:cs typeface="Times New Roman" pitchFamily="18" charset="0"/>
              </a:rPr>
              <a:t>Three of the Six Pillars for Health Systems;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1/3</a:t>
            </a:r>
            <a:endParaRPr lang="en-US" dirty="0">
              <a:latin typeface="Times New Roman" pitchFamily="18" charset="0"/>
              <a:cs typeface="Times New Roman" pitchFamily="18" charset="0"/>
            </a:endParaRPr>
          </a:p>
        </p:txBody>
      </p:sp>
      <p:grpSp>
        <p:nvGrpSpPr>
          <p:cNvPr id="45" name="Group 44"/>
          <p:cNvGrpSpPr/>
          <p:nvPr/>
        </p:nvGrpSpPr>
        <p:grpSpPr>
          <a:xfrm>
            <a:off x="623456" y="2217941"/>
            <a:ext cx="3741840" cy="4212883"/>
            <a:chOff x="623456" y="2217941"/>
            <a:chExt cx="3741840" cy="4212883"/>
          </a:xfrm>
        </p:grpSpPr>
        <p:sp>
          <p:nvSpPr>
            <p:cNvPr id="27" name="Rektangel 63"/>
            <p:cNvSpPr>
              <a:spLocks noChangeArrowheads="1"/>
            </p:cNvSpPr>
            <p:nvPr/>
          </p:nvSpPr>
          <p:spPr bwMode="auto">
            <a:xfrm>
              <a:off x="623456" y="2217941"/>
              <a:ext cx="3741840" cy="419969"/>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31" name="Rectangle 5"/>
            <p:cNvSpPr txBox="1">
              <a:spLocks noChangeArrowheads="1"/>
            </p:cNvSpPr>
            <p:nvPr/>
          </p:nvSpPr>
          <p:spPr bwMode="gray">
            <a:xfrm>
              <a:off x="715332" y="2293272"/>
              <a:ext cx="2811391" cy="265541"/>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accent1"/>
                  </a:solidFill>
                  <a:latin typeface="Times New Roman" pitchFamily="18" charset="0"/>
                  <a:cs typeface="Times New Roman" pitchFamily="18" charset="0"/>
                </a:rPr>
                <a:t>Service Delivery Systems</a:t>
              </a:r>
            </a:p>
          </p:txBody>
        </p:sp>
        <p:sp>
          <p:nvSpPr>
            <p:cNvPr id="28" name="Rektangel 64"/>
            <p:cNvSpPr>
              <a:spLocks noChangeArrowheads="1"/>
            </p:cNvSpPr>
            <p:nvPr/>
          </p:nvSpPr>
          <p:spPr bwMode="auto">
            <a:xfrm>
              <a:off x="623456" y="2709475"/>
              <a:ext cx="3728476" cy="3721349"/>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9" name="Rektangel 70"/>
            <p:cNvSpPr>
              <a:spLocks noChangeArrowheads="1"/>
            </p:cNvSpPr>
            <p:nvPr/>
          </p:nvSpPr>
          <p:spPr bwMode="auto">
            <a:xfrm>
              <a:off x="717002" y="2914752"/>
              <a:ext cx="362491" cy="40867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0" name="Tekstboks 72"/>
            <p:cNvSpPr txBox="1">
              <a:spLocks noChangeArrowheads="1"/>
            </p:cNvSpPr>
            <p:nvPr/>
          </p:nvSpPr>
          <p:spPr bwMode="auto">
            <a:xfrm>
              <a:off x="1171368" y="2828122"/>
              <a:ext cx="2966745" cy="3170099"/>
            </a:xfrm>
            <a:prstGeom prst="rect">
              <a:avLst/>
            </a:prstGeom>
            <a:noFill/>
            <a:ln w="9525">
              <a:noFill/>
              <a:miter lim="800000"/>
              <a:headEnd/>
              <a:tailEnd/>
            </a:ln>
          </p:spPr>
          <p:txBody>
            <a:bodyPr wrap="square">
              <a:spAutoFit/>
            </a:bodyPr>
            <a:lstStyle/>
            <a:p>
              <a:pPr>
                <a:defRPr/>
              </a:pPr>
              <a:r>
                <a:rPr lang="en-US" sz="2000" dirty="0" smtClean="0">
                  <a:solidFill>
                    <a:schemeClr val="bg2">
                      <a:lumMod val="50000"/>
                    </a:schemeClr>
                  </a:solidFill>
                  <a:latin typeface="Times New Roman" pitchFamily="18" charset="0"/>
                  <a:ea typeface="ＭＳ Ｐゴシック" pitchFamily="-97" charset="-128"/>
                  <a:cs typeface="Times New Roman" pitchFamily="18" charset="0"/>
                </a:rPr>
                <a:t>Service Delivery Systems, should deliver high quality, safe, and effective health interventions with well trained professionals and lay people to individuals who need them, when needed, where needed, with minimum waste of resources.</a:t>
              </a:r>
            </a:p>
          </p:txBody>
        </p:sp>
        <p:sp>
          <p:nvSpPr>
            <p:cNvPr id="33" name="Tekstboks 29"/>
            <p:cNvSpPr txBox="1">
              <a:spLocks noChangeArrowheads="1"/>
            </p:cNvSpPr>
            <p:nvPr/>
          </p:nvSpPr>
          <p:spPr bwMode="auto">
            <a:xfrm>
              <a:off x="753752" y="2939234"/>
              <a:ext cx="339105" cy="327690"/>
            </a:xfrm>
            <a:prstGeom prst="rect">
              <a:avLst/>
            </a:prstGeom>
            <a:noFill/>
            <a:ln w="25400" cap="flat" cmpd="sng" algn="ctr">
              <a:noFill/>
              <a:prstDash val="solid"/>
            </a:ln>
            <a:effectLst/>
          </p:spPr>
          <p:txBody>
            <a:bodyPr anchor="ctr"/>
            <a:lstStyle/>
            <a:p>
              <a:pPr indent="-342900" fontAlgn="auto">
                <a:spcBef>
                  <a:spcPts val="0"/>
                </a:spcBef>
                <a:spcAft>
                  <a:spcPts val="0"/>
                </a:spcAft>
                <a:defRPr/>
              </a:pPr>
              <a:r>
                <a:rPr lang="da-DK" sz="1200" kern="0" noProof="1">
                  <a:solidFill>
                    <a:schemeClr val="bg2">
                      <a:lumMod val="25000"/>
                    </a:schemeClr>
                  </a:solidFill>
                  <a:effectLst>
                    <a:outerShdw blurRad="38100" dist="38100" dir="2700000" algn="tl">
                      <a:srgbClr val="000000">
                        <a:alpha val="43137"/>
                      </a:srgbClr>
                    </a:outerShdw>
                  </a:effectLst>
                  <a:latin typeface="Arial" pitchFamily="34" charset="0"/>
                  <a:ea typeface="ＭＳ Ｐゴシック" pitchFamily="-97" charset="-128"/>
                </a:rPr>
                <a:t>1</a:t>
              </a:r>
            </a:p>
          </p:txBody>
        </p:sp>
      </p:grpSp>
      <p:grpSp>
        <p:nvGrpSpPr>
          <p:cNvPr id="38" name="Group 37"/>
          <p:cNvGrpSpPr/>
          <p:nvPr/>
        </p:nvGrpSpPr>
        <p:grpSpPr>
          <a:xfrm>
            <a:off x="4695810" y="2202875"/>
            <a:ext cx="3741840" cy="4227949"/>
            <a:chOff x="4645934" y="2202875"/>
            <a:chExt cx="3741840" cy="4227949"/>
          </a:xfrm>
        </p:grpSpPr>
        <p:sp>
          <p:nvSpPr>
            <p:cNvPr id="39" name="Rektangel 32"/>
            <p:cNvSpPr>
              <a:spLocks noChangeArrowheads="1"/>
            </p:cNvSpPr>
            <p:nvPr/>
          </p:nvSpPr>
          <p:spPr bwMode="auto">
            <a:xfrm>
              <a:off x="4645934" y="2202875"/>
              <a:ext cx="3741840" cy="419969"/>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0" name="Rektangel 51"/>
            <p:cNvSpPr>
              <a:spLocks noChangeArrowheads="1"/>
            </p:cNvSpPr>
            <p:nvPr/>
          </p:nvSpPr>
          <p:spPr bwMode="auto">
            <a:xfrm>
              <a:off x="4645934" y="2709475"/>
              <a:ext cx="3728476" cy="3721349"/>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41" name="Rektangel 65"/>
            <p:cNvSpPr>
              <a:spLocks noChangeArrowheads="1"/>
            </p:cNvSpPr>
            <p:nvPr/>
          </p:nvSpPr>
          <p:spPr bwMode="auto">
            <a:xfrm>
              <a:off x="4766207" y="2914752"/>
              <a:ext cx="362491" cy="40867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42" name="Tekstboks 68"/>
            <p:cNvSpPr txBox="1">
              <a:spLocks noChangeArrowheads="1"/>
            </p:cNvSpPr>
            <p:nvPr/>
          </p:nvSpPr>
          <p:spPr bwMode="auto">
            <a:xfrm>
              <a:off x="5220574" y="2828122"/>
              <a:ext cx="2966745" cy="3108543"/>
            </a:xfrm>
            <a:prstGeom prst="rect">
              <a:avLst/>
            </a:prstGeom>
            <a:noFill/>
            <a:ln w="9525">
              <a:noFill/>
              <a:miter lim="800000"/>
              <a:headEnd/>
              <a:tailEnd/>
            </a:ln>
          </p:spPr>
          <p:txBody>
            <a:bodyPr wrap="square">
              <a:spAutoFit/>
            </a:bodyPr>
            <a:lstStyle/>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How are inputs and services organized and managed?</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Is attention given to demand for Service, cultural and socioeconomic  needs?    </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Are services  based on a profile of  nation’s or community’s health needs?</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Is the provider network organized and of high quality? </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Is duplication of services and tests monitored and costs controlled? </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Is there continuity of care across the life span and the various settings (home, hospital, community)?</a:t>
              </a:r>
              <a:endParaRPr lang="da-DK" sz="1400" dirty="0">
                <a:solidFill>
                  <a:srgbClr val="2F2F31"/>
                </a:solidFill>
                <a:latin typeface="Times New Roman" pitchFamily="18" charset="0"/>
                <a:cs typeface="Times New Roman" pitchFamily="18" charset="0"/>
              </a:endParaRPr>
            </a:p>
          </p:txBody>
        </p:sp>
        <p:sp>
          <p:nvSpPr>
            <p:cNvPr id="43" name="Rectangle 5"/>
            <p:cNvSpPr txBox="1">
              <a:spLocks noChangeArrowheads="1"/>
            </p:cNvSpPr>
            <p:nvPr/>
          </p:nvSpPr>
          <p:spPr bwMode="gray">
            <a:xfrm>
              <a:off x="4764537" y="2293272"/>
              <a:ext cx="2811391" cy="265541"/>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latin typeface="Times New Roman" pitchFamily="18" charset="0"/>
                  <a:cs typeface="Times New Roman" pitchFamily="18" charset="0"/>
                </a:rPr>
                <a:t>Questions to be asked</a:t>
              </a:r>
              <a:endParaRPr lang="en-US" sz="1200" b="1" dirty="0">
                <a:solidFill>
                  <a:schemeClr val="tx2"/>
                </a:solidFill>
                <a:latin typeface="Times New Roman" pitchFamily="18" charset="0"/>
                <a:cs typeface="Times New Roman" pitchFamily="18" charset="0"/>
              </a:endParaRPr>
            </a:p>
          </p:txBody>
        </p:sp>
        <p:sp>
          <p:nvSpPr>
            <p:cNvPr id="44" name="Tekstboks 24"/>
            <p:cNvSpPr txBox="1">
              <a:spLocks noChangeArrowheads="1"/>
            </p:cNvSpPr>
            <p:nvPr/>
          </p:nvSpPr>
          <p:spPr bwMode="auto">
            <a:xfrm>
              <a:off x="4781242" y="2958067"/>
              <a:ext cx="339104" cy="276999"/>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da-DK" sz="1200" dirty="0" smtClean="0">
                  <a:latin typeface="Times New Roman" pitchFamily="18" charset="0"/>
                  <a:ea typeface="ＭＳ Ｐゴシック" pitchFamily="-97" charset="-128"/>
                  <a:cs typeface="Times New Roman" pitchFamily="18" charset="0"/>
                </a:rPr>
                <a:t>Q</a:t>
              </a:r>
              <a:endParaRPr lang="da-DK" sz="1200" dirty="0">
                <a:latin typeface="Times New Roman" pitchFamily="18" charset="0"/>
                <a:ea typeface="ＭＳ Ｐゴシック" pitchFamily="-97" charset="-128"/>
                <a:cs typeface="Times New Roman" pitchFamily="18" charset="0"/>
              </a:endParaRPr>
            </a:p>
          </p:txBody>
        </p:sp>
      </p:grpSp>
      <p:sp>
        <p:nvSpPr>
          <p:cNvPr id="26" name="Højrepil 75"/>
          <p:cNvSpPr/>
          <p:nvPr/>
        </p:nvSpPr>
        <p:spPr bwMode="auto">
          <a:xfrm>
            <a:off x="4258386" y="2887351"/>
            <a:ext cx="561276" cy="460339"/>
          </a:xfrm>
          <a:prstGeom prst="rightArrow">
            <a:avLst>
              <a:gd name="adj1" fmla="val 50000"/>
              <a:gd name="adj2" fmla="val 82469"/>
            </a:avLst>
          </a:prstGeom>
          <a:gradFill flip="none" rotWithShape="1">
            <a:gsLst>
              <a:gs pos="100000">
                <a:schemeClr val="accent1">
                  <a:lumMod val="10000"/>
                </a:schemeClr>
              </a:gs>
              <a:gs pos="0">
                <a:schemeClr val="accent1">
                  <a:lumMod val="25000"/>
                </a:schemeClr>
              </a:gs>
            </a:gsLst>
            <a:lin ang="0" scaled="0"/>
            <a:tileRect/>
          </a:gradFill>
          <a:ln w="6350">
            <a:solidFill>
              <a:schemeClr val="bg2">
                <a:lumMod val="75000"/>
              </a:schemeClr>
            </a:solidFill>
          </a:ln>
          <a:effectLst>
            <a:innerShdw blurRad="66675" dist="50800" dir="13500000">
              <a:srgbClr val="000000">
                <a:alpha val="18000"/>
              </a:srgbClr>
            </a:inn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ox(ou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ou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ox(out)">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798" y="921190"/>
            <a:ext cx="8010237" cy="563562"/>
          </a:xfrm>
        </p:spPr>
        <p:txBody>
          <a:bodyPr/>
          <a:lstStyle/>
          <a:p>
            <a:r>
              <a:rPr lang="en-US" dirty="0" smtClean="0">
                <a:latin typeface="Times New Roman" pitchFamily="18" charset="0"/>
                <a:cs typeface="Times New Roman" pitchFamily="18" charset="0"/>
              </a:rPr>
              <a:t>Three of the Six Pillars for Health Systems;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2/3</a:t>
            </a:r>
            <a:endParaRPr lang="en-US" dirty="0">
              <a:latin typeface="Times New Roman" pitchFamily="18" charset="0"/>
              <a:cs typeface="Times New Roman" pitchFamily="18" charset="0"/>
            </a:endParaRPr>
          </a:p>
        </p:txBody>
      </p:sp>
      <p:grpSp>
        <p:nvGrpSpPr>
          <p:cNvPr id="18" name="Group 17"/>
          <p:cNvGrpSpPr/>
          <p:nvPr/>
        </p:nvGrpSpPr>
        <p:grpSpPr>
          <a:xfrm>
            <a:off x="4596058" y="2202875"/>
            <a:ext cx="3741840" cy="4227949"/>
            <a:chOff x="4645934" y="2202875"/>
            <a:chExt cx="3741840" cy="4227949"/>
          </a:xfrm>
        </p:grpSpPr>
        <p:sp>
          <p:nvSpPr>
            <p:cNvPr id="21" name="Rektangel 32"/>
            <p:cNvSpPr>
              <a:spLocks noChangeArrowheads="1"/>
            </p:cNvSpPr>
            <p:nvPr/>
          </p:nvSpPr>
          <p:spPr bwMode="auto">
            <a:xfrm>
              <a:off x="4645934" y="2202875"/>
              <a:ext cx="3741840" cy="419969"/>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2" name="Rektangel 51"/>
            <p:cNvSpPr>
              <a:spLocks noChangeArrowheads="1"/>
            </p:cNvSpPr>
            <p:nvPr/>
          </p:nvSpPr>
          <p:spPr bwMode="auto">
            <a:xfrm>
              <a:off x="4645934" y="2709475"/>
              <a:ext cx="3728476" cy="3721349"/>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3" name="Rektangel 65"/>
            <p:cNvSpPr>
              <a:spLocks noChangeArrowheads="1"/>
            </p:cNvSpPr>
            <p:nvPr/>
          </p:nvSpPr>
          <p:spPr bwMode="auto">
            <a:xfrm>
              <a:off x="4766207" y="2914752"/>
              <a:ext cx="362491" cy="40867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24" name="Tekstboks 68"/>
            <p:cNvSpPr txBox="1">
              <a:spLocks noChangeArrowheads="1"/>
            </p:cNvSpPr>
            <p:nvPr/>
          </p:nvSpPr>
          <p:spPr bwMode="auto">
            <a:xfrm>
              <a:off x="5220574" y="2828122"/>
              <a:ext cx="2966745" cy="3108543"/>
            </a:xfrm>
            <a:prstGeom prst="rect">
              <a:avLst/>
            </a:prstGeom>
            <a:noFill/>
            <a:ln w="9525">
              <a:noFill/>
              <a:miter lim="800000"/>
              <a:headEnd/>
              <a:tailEnd/>
            </a:ln>
          </p:spPr>
          <p:txBody>
            <a:bodyPr wrap="square">
              <a:spAutoFit/>
            </a:bodyPr>
            <a:lstStyle/>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How are inputs and services organized and managed?</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Is attention given to demand for Service, cultural and socioeconomic  needs?     </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Are services  based on a profile of  nation’s or community’s health needs?</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Is the provider network organized and of high quality? </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 Is duplication of services and tests monitored and costs controlled? </a:t>
              </a:r>
            </a:p>
            <a:p>
              <a:pPr>
                <a:buClr>
                  <a:srgbClr val="FF0000"/>
                </a:buClr>
                <a:buFont typeface="Wingdings" pitchFamily="2" charset="2"/>
                <a:buChar char="v"/>
              </a:pPr>
              <a:r>
                <a:rPr lang="en-US" sz="1400" dirty="0" smtClean="0">
                  <a:solidFill>
                    <a:srgbClr val="2F2F31"/>
                  </a:solidFill>
                  <a:latin typeface="Times New Roman" pitchFamily="18" charset="0"/>
                  <a:cs typeface="Times New Roman" pitchFamily="18" charset="0"/>
                </a:rPr>
                <a:t>Is there continuity of care across the life span and the various settings (home, hospital, community)? </a:t>
              </a:r>
            </a:p>
          </p:txBody>
        </p:sp>
        <p:sp>
          <p:nvSpPr>
            <p:cNvPr id="25" name="Rectangle 5"/>
            <p:cNvSpPr txBox="1">
              <a:spLocks noChangeArrowheads="1"/>
            </p:cNvSpPr>
            <p:nvPr/>
          </p:nvSpPr>
          <p:spPr bwMode="gray">
            <a:xfrm>
              <a:off x="4764537" y="2293272"/>
              <a:ext cx="2811391" cy="265541"/>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latin typeface="Times New Roman" pitchFamily="18" charset="0"/>
                  <a:cs typeface="Times New Roman" pitchFamily="18" charset="0"/>
                </a:rPr>
                <a:t>Questions to be asked</a:t>
              </a:r>
              <a:endParaRPr lang="en-US" sz="1200" b="1" dirty="0">
                <a:solidFill>
                  <a:schemeClr val="tx2"/>
                </a:solidFill>
                <a:latin typeface="Times New Roman" pitchFamily="18" charset="0"/>
                <a:cs typeface="Times New Roman" pitchFamily="18" charset="0"/>
              </a:endParaRPr>
            </a:p>
          </p:txBody>
        </p:sp>
        <p:sp>
          <p:nvSpPr>
            <p:cNvPr id="32" name="Tekstboks 24"/>
            <p:cNvSpPr txBox="1">
              <a:spLocks noChangeArrowheads="1"/>
            </p:cNvSpPr>
            <p:nvPr/>
          </p:nvSpPr>
          <p:spPr bwMode="auto">
            <a:xfrm>
              <a:off x="4781242" y="2958067"/>
              <a:ext cx="339104" cy="276998"/>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da-DK" sz="1200" dirty="0" smtClean="0">
                  <a:latin typeface="Times New Roman" pitchFamily="18" charset="0"/>
                  <a:ea typeface="ＭＳ Ｐゴシック" pitchFamily="-97" charset="-128"/>
                  <a:cs typeface="Times New Roman" pitchFamily="18" charset="0"/>
                </a:rPr>
                <a:t>Q</a:t>
              </a:r>
              <a:endParaRPr lang="da-DK" sz="1200" dirty="0">
                <a:latin typeface="Times New Roman" pitchFamily="18" charset="0"/>
                <a:ea typeface="ＭＳ Ｐゴシック" pitchFamily="-97" charset="-128"/>
                <a:cs typeface="Times New Roman" pitchFamily="18" charset="0"/>
              </a:endParaRPr>
            </a:p>
          </p:txBody>
        </p:sp>
      </p:grpSp>
      <p:grpSp>
        <p:nvGrpSpPr>
          <p:cNvPr id="17" name="Group 16"/>
          <p:cNvGrpSpPr/>
          <p:nvPr/>
        </p:nvGrpSpPr>
        <p:grpSpPr>
          <a:xfrm>
            <a:off x="623456" y="2217941"/>
            <a:ext cx="3741840" cy="4212883"/>
            <a:chOff x="623456" y="2217941"/>
            <a:chExt cx="3741840" cy="4212883"/>
          </a:xfrm>
        </p:grpSpPr>
        <p:sp>
          <p:nvSpPr>
            <p:cNvPr id="27" name="Rektangel 63"/>
            <p:cNvSpPr>
              <a:spLocks noChangeArrowheads="1"/>
            </p:cNvSpPr>
            <p:nvPr/>
          </p:nvSpPr>
          <p:spPr bwMode="auto">
            <a:xfrm>
              <a:off x="623456" y="2217941"/>
              <a:ext cx="3741840" cy="419969"/>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28" name="Rektangel 64"/>
            <p:cNvSpPr>
              <a:spLocks noChangeArrowheads="1"/>
            </p:cNvSpPr>
            <p:nvPr/>
          </p:nvSpPr>
          <p:spPr bwMode="auto">
            <a:xfrm>
              <a:off x="623456" y="2709475"/>
              <a:ext cx="3728476" cy="3721349"/>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9" name="Rektangel 70"/>
            <p:cNvSpPr>
              <a:spLocks noChangeArrowheads="1"/>
            </p:cNvSpPr>
            <p:nvPr/>
          </p:nvSpPr>
          <p:spPr bwMode="auto">
            <a:xfrm>
              <a:off x="717002" y="2914752"/>
              <a:ext cx="362491" cy="40867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0" name="Tekstboks 72"/>
            <p:cNvSpPr txBox="1">
              <a:spLocks noChangeArrowheads="1"/>
            </p:cNvSpPr>
            <p:nvPr/>
          </p:nvSpPr>
          <p:spPr bwMode="auto">
            <a:xfrm>
              <a:off x="1171368" y="2828122"/>
              <a:ext cx="2966745" cy="3477875"/>
            </a:xfrm>
            <a:prstGeom prst="rect">
              <a:avLst/>
            </a:prstGeom>
            <a:noFill/>
            <a:ln w="9525">
              <a:noFill/>
              <a:miter lim="800000"/>
              <a:headEnd/>
              <a:tailEnd/>
            </a:ln>
          </p:spPr>
          <p:txBody>
            <a:bodyPr wrap="square">
              <a:spAutoFit/>
            </a:bodyPr>
            <a:lstStyle/>
            <a:p>
              <a:pPr>
                <a:defRPr/>
              </a:pPr>
              <a:r>
                <a:rPr lang="en-US" sz="2000" dirty="0" smtClean="0">
                  <a:solidFill>
                    <a:schemeClr val="bg2">
                      <a:lumMod val="50000"/>
                    </a:schemeClr>
                  </a:solidFill>
                  <a:latin typeface="Times New Roman" pitchFamily="18" charset="0"/>
                  <a:ea typeface="ＭＳ Ｐゴシック" pitchFamily="-97" charset="-128"/>
                  <a:cs typeface="Times New Roman" pitchFamily="18" charset="0"/>
                </a:rPr>
                <a:t>Health Workforce Systems, should deliver high quality, safe, and effective health interventions with well trained professionals and lay people to individuals who need them, when needed, where needed, with minimum waste of resources.</a:t>
              </a:r>
            </a:p>
          </p:txBody>
        </p:sp>
        <p:sp>
          <p:nvSpPr>
            <p:cNvPr id="31" name="Rectangle 5"/>
            <p:cNvSpPr txBox="1">
              <a:spLocks noChangeArrowheads="1"/>
            </p:cNvSpPr>
            <p:nvPr/>
          </p:nvSpPr>
          <p:spPr bwMode="gray">
            <a:xfrm>
              <a:off x="715332" y="2293272"/>
              <a:ext cx="2811391" cy="265541"/>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accent1"/>
                  </a:solidFill>
                  <a:latin typeface="Times New Roman" pitchFamily="18" charset="0"/>
                  <a:cs typeface="Times New Roman" pitchFamily="18" charset="0"/>
                </a:rPr>
                <a:t>Health Workforce Systems</a:t>
              </a:r>
            </a:p>
          </p:txBody>
        </p:sp>
        <p:sp>
          <p:nvSpPr>
            <p:cNvPr id="33" name="Tekstboks 29"/>
            <p:cNvSpPr txBox="1">
              <a:spLocks noChangeArrowheads="1"/>
            </p:cNvSpPr>
            <p:nvPr/>
          </p:nvSpPr>
          <p:spPr bwMode="auto">
            <a:xfrm>
              <a:off x="753752" y="2939234"/>
              <a:ext cx="339105" cy="327690"/>
            </a:xfrm>
            <a:prstGeom prst="rect">
              <a:avLst/>
            </a:prstGeom>
            <a:noFill/>
            <a:ln w="25400" cap="flat" cmpd="sng" algn="ctr">
              <a:noFill/>
              <a:prstDash val="solid"/>
            </a:ln>
            <a:effectLst/>
          </p:spPr>
          <p:txBody>
            <a:bodyPr anchor="ctr"/>
            <a:lstStyle/>
            <a:p>
              <a:pPr indent="-342900" fontAlgn="auto">
                <a:spcBef>
                  <a:spcPts val="0"/>
                </a:spcBef>
                <a:spcAft>
                  <a:spcPts val="0"/>
                </a:spcAft>
                <a:defRPr/>
              </a:pPr>
              <a:r>
                <a:rPr lang="da-DK" sz="1200" kern="0" noProof="1" smtClean="0">
                  <a:solidFill>
                    <a:schemeClr val="bg2">
                      <a:lumMod val="25000"/>
                    </a:schemeClr>
                  </a:solidFill>
                  <a:effectLst>
                    <a:outerShdw blurRad="38100" dist="38100" dir="2700000" algn="tl">
                      <a:srgbClr val="000000">
                        <a:alpha val="43137"/>
                      </a:srgbClr>
                    </a:outerShdw>
                  </a:effectLst>
                  <a:latin typeface="Times New Roman" pitchFamily="18" charset="0"/>
                  <a:ea typeface="ＭＳ Ｐゴシック" pitchFamily="-97" charset="-128"/>
                  <a:cs typeface="Times New Roman" pitchFamily="18" charset="0"/>
                </a:rPr>
                <a:t>2</a:t>
              </a:r>
              <a:endParaRPr lang="da-DK" sz="1200" kern="0" noProof="1">
                <a:solidFill>
                  <a:schemeClr val="bg2">
                    <a:lumMod val="25000"/>
                  </a:schemeClr>
                </a:solidFill>
                <a:effectLst>
                  <a:outerShdw blurRad="38100" dist="38100" dir="2700000" algn="tl">
                    <a:srgbClr val="000000">
                      <a:alpha val="43137"/>
                    </a:srgbClr>
                  </a:outerShdw>
                </a:effectLst>
                <a:latin typeface="Times New Roman" pitchFamily="18" charset="0"/>
                <a:ea typeface="ＭＳ Ｐゴシック" pitchFamily="-97" charset="-128"/>
                <a:cs typeface="Times New Roman" pitchFamily="18" charset="0"/>
              </a:endParaRPr>
            </a:p>
          </p:txBody>
        </p:sp>
      </p:grpSp>
      <p:sp>
        <p:nvSpPr>
          <p:cNvPr id="26" name="Højrepil 75"/>
          <p:cNvSpPr/>
          <p:nvPr/>
        </p:nvSpPr>
        <p:spPr bwMode="auto">
          <a:xfrm>
            <a:off x="4258386" y="2887351"/>
            <a:ext cx="561276" cy="460339"/>
          </a:xfrm>
          <a:prstGeom prst="rightArrow">
            <a:avLst>
              <a:gd name="adj1" fmla="val 50000"/>
              <a:gd name="adj2" fmla="val 82469"/>
            </a:avLst>
          </a:prstGeom>
          <a:gradFill flip="none" rotWithShape="1">
            <a:gsLst>
              <a:gs pos="100000">
                <a:schemeClr val="accent1">
                  <a:lumMod val="10000"/>
                </a:schemeClr>
              </a:gs>
              <a:gs pos="0">
                <a:schemeClr val="accent1">
                  <a:lumMod val="25000"/>
                </a:schemeClr>
              </a:gs>
            </a:gsLst>
            <a:lin ang="0" scaled="0"/>
            <a:tileRect/>
          </a:gradFill>
          <a:ln w="6350">
            <a:solidFill>
              <a:schemeClr val="bg2">
                <a:lumMod val="75000"/>
              </a:schemeClr>
            </a:solidFill>
          </a:ln>
          <a:effectLst>
            <a:innerShdw blurRad="66675" dist="50800" dir="13500000">
              <a:srgbClr val="000000">
                <a:alpha val="18000"/>
              </a:srgbClr>
            </a:inn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ou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ou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ou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798" y="921190"/>
            <a:ext cx="8010237" cy="563562"/>
          </a:xfrm>
        </p:spPr>
        <p:txBody>
          <a:bodyPr/>
          <a:lstStyle/>
          <a:p>
            <a:r>
              <a:rPr lang="en-US" dirty="0" smtClean="0">
                <a:latin typeface="Times New Roman" pitchFamily="18" charset="0"/>
                <a:cs typeface="Times New Roman" pitchFamily="18" charset="0"/>
              </a:rPr>
              <a:t>Three of the Six Pillars for Health Systems;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3/3</a:t>
            </a:r>
            <a:endParaRPr lang="en-US" dirty="0">
              <a:latin typeface="Times New Roman" pitchFamily="18" charset="0"/>
              <a:cs typeface="Times New Roman" pitchFamily="18" charset="0"/>
            </a:endParaRPr>
          </a:p>
        </p:txBody>
      </p:sp>
      <p:grpSp>
        <p:nvGrpSpPr>
          <p:cNvPr id="18" name="Group 17"/>
          <p:cNvGrpSpPr/>
          <p:nvPr/>
        </p:nvGrpSpPr>
        <p:grpSpPr>
          <a:xfrm>
            <a:off x="4645934" y="2202875"/>
            <a:ext cx="3741840" cy="4227949"/>
            <a:chOff x="4645934" y="2202875"/>
            <a:chExt cx="3741840" cy="4227949"/>
          </a:xfrm>
        </p:grpSpPr>
        <p:sp>
          <p:nvSpPr>
            <p:cNvPr id="21" name="Rektangel 32"/>
            <p:cNvSpPr>
              <a:spLocks noChangeArrowheads="1"/>
            </p:cNvSpPr>
            <p:nvPr/>
          </p:nvSpPr>
          <p:spPr bwMode="auto">
            <a:xfrm>
              <a:off x="4645934" y="2202875"/>
              <a:ext cx="3741840" cy="419969"/>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2" name="Rektangel 51"/>
            <p:cNvSpPr>
              <a:spLocks noChangeArrowheads="1"/>
            </p:cNvSpPr>
            <p:nvPr/>
          </p:nvSpPr>
          <p:spPr bwMode="auto">
            <a:xfrm>
              <a:off x="4645934" y="2709475"/>
              <a:ext cx="3728476" cy="3721349"/>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3" name="Rektangel 65"/>
            <p:cNvSpPr>
              <a:spLocks noChangeArrowheads="1"/>
            </p:cNvSpPr>
            <p:nvPr/>
          </p:nvSpPr>
          <p:spPr bwMode="auto">
            <a:xfrm>
              <a:off x="4766207" y="2914752"/>
              <a:ext cx="362491" cy="40867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24" name="Tekstboks 68"/>
            <p:cNvSpPr txBox="1">
              <a:spLocks noChangeArrowheads="1"/>
            </p:cNvSpPr>
            <p:nvPr/>
          </p:nvSpPr>
          <p:spPr bwMode="auto">
            <a:xfrm>
              <a:off x="5220574" y="2828122"/>
              <a:ext cx="2966745" cy="3046988"/>
            </a:xfrm>
            <a:prstGeom prst="rect">
              <a:avLst/>
            </a:prstGeom>
            <a:noFill/>
            <a:ln w="9525">
              <a:noFill/>
              <a:miter lim="800000"/>
              <a:headEnd/>
              <a:tailEnd/>
            </a:ln>
          </p:spPr>
          <p:txBody>
            <a:bodyPr wrap="square">
              <a:spAutoFit/>
            </a:bodyPr>
            <a:lstStyle/>
            <a:p>
              <a:pPr>
                <a:buClr>
                  <a:srgbClr val="FF0000"/>
                </a:buClr>
                <a:buFont typeface="Wingdings" pitchFamily="2" charset="2"/>
                <a:buChar char="v"/>
              </a:pPr>
              <a:r>
                <a:rPr lang="en-US" sz="1600" dirty="0" smtClean="0">
                  <a:solidFill>
                    <a:srgbClr val="2F2F31"/>
                  </a:solidFill>
                  <a:latin typeface="Times New Roman" pitchFamily="18" charset="0"/>
                  <a:cs typeface="Times New Roman" pitchFamily="18" charset="0"/>
                </a:rPr>
                <a:t> Population based data: censuses and household surveys and medical records; and  health system resources (e.g. health infrastructure and financing), </a:t>
              </a:r>
            </a:p>
            <a:p>
              <a:pPr>
                <a:buClr>
                  <a:srgbClr val="FF0000"/>
                </a:buClr>
                <a:buFont typeface="Wingdings" pitchFamily="2" charset="2"/>
                <a:buChar char="v"/>
              </a:pPr>
              <a:r>
                <a:rPr lang="en-US" sz="1600" dirty="0" smtClean="0">
                  <a:solidFill>
                    <a:srgbClr val="2F2F31"/>
                  </a:solidFill>
                  <a:latin typeface="Times New Roman" pitchFamily="18" charset="0"/>
                  <a:cs typeface="Times New Roman" pitchFamily="18" charset="0"/>
                </a:rPr>
                <a:t> Detect and communicate events that threaten public health security—where and when they occur, </a:t>
              </a:r>
            </a:p>
            <a:p>
              <a:pPr>
                <a:buClr>
                  <a:srgbClr val="FF0000"/>
                </a:buClr>
                <a:buFont typeface="Wingdings" pitchFamily="2" charset="2"/>
                <a:buChar char="v"/>
              </a:pPr>
              <a:r>
                <a:rPr lang="en-US" sz="1600" dirty="0" smtClean="0">
                  <a:solidFill>
                    <a:srgbClr val="2F2F31"/>
                  </a:solidFill>
                  <a:latin typeface="Times New Roman" pitchFamily="18" charset="0"/>
                  <a:cs typeface="Times New Roman" pitchFamily="18" charset="0"/>
                </a:rPr>
                <a:t>Synthesize information and promote new science and knowledge)? </a:t>
              </a:r>
            </a:p>
          </p:txBody>
        </p:sp>
        <p:sp>
          <p:nvSpPr>
            <p:cNvPr id="25" name="Rectangle 5"/>
            <p:cNvSpPr txBox="1">
              <a:spLocks noChangeArrowheads="1"/>
            </p:cNvSpPr>
            <p:nvPr/>
          </p:nvSpPr>
          <p:spPr bwMode="gray">
            <a:xfrm>
              <a:off x="4764537" y="2293272"/>
              <a:ext cx="2811391" cy="265541"/>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tx2"/>
                  </a:solidFill>
                  <a:latin typeface="Times New Roman" pitchFamily="18" charset="0"/>
                  <a:cs typeface="Times New Roman" pitchFamily="18" charset="0"/>
                </a:rPr>
                <a:t>Questions to be asked</a:t>
              </a:r>
              <a:endParaRPr lang="en-US" sz="1200" b="1" dirty="0">
                <a:solidFill>
                  <a:schemeClr val="tx2"/>
                </a:solidFill>
                <a:latin typeface="Times New Roman" pitchFamily="18" charset="0"/>
                <a:cs typeface="Times New Roman" pitchFamily="18" charset="0"/>
              </a:endParaRPr>
            </a:p>
          </p:txBody>
        </p:sp>
        <p:sp>
          <p:nvSpPr>
            <p:cNvPr id="32" name="Tekstboks 24"/>
            <p:cNvSpPr txBox="1">
              <a:spLocks noChangeArrowheads="1"/>
            </p:cNvSpPr>
            <p:nvPr/>
          </p:nvSpPr>
          <p:spPr bwMode="auto">
            <a:xfrm>
              <a:off x="4781242" y="2958067"/>
              <a:ext cx="339104" cy="276998"/>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da-DK" sz="1200" dirty="0" smtClean="0">
                  <a:latin typeface="Times New Roman" pitchFamily="18" charset="0"/>
                  <a:ea typeface="ＭＳ Ｐゴシック" pitchFamily="-97" charset="-128"/>
                  <a:cs typeface="Times New Roman" pitchFamily="18" charset="0"/>
                </a:rPr>
                <a:t>Q</a:t>
              </a:r>
              <a:endParaRPr lang="da-DK" sz="1200" dirty="0">
                <a:latin typeface="Times New Roman" pitchFamily="18" charset="0"/>
                <a:ea typeface="ＭＳ Ｐゴシック" pitchFamily="-97" charset="-128"/>
                <a:cs typeface="Times New Roman" pitchFamily="18" charset="0"/>
              </a:endParaRPr>
            </a:p>
          </p:txBody>
        </p:sp>
      </p:grpSp>
      <p:grpSp>
        <p:nvGrpSpPr>
          <p:cNvPr id="17" name="Group 16"/>
          <p:cNvGrpSpPr/>
          <p:nvPr/>
        </p:nvGrpSpPr>
        <p:grpSpPr>
          <a:xfrm>
            <a:off x="623456" y="2217941"/>
            <a:ext cx="3741840" cy="4212883"/>
            <a:chOff x="623456" y="2217941"/>
            <a:chExt cx="3741840" cy="4212883"/>
          </a:xfrm>
        </p:grpSpPr>
        <p:sp>
          <p:nvSpPr>
            <p:cNvPr id="27" name="Rektangel 63"/>
            <p:cNvSpPr>
              <a:spLocks noChangeArrowheads="1"/>
            </p:cNvSpPr>
            <p:nvPr/>
          </p:nvSpPr>
          <p:spPr bwMode="auto">
            <a:xfrm>
              <a:off x="623456" y="2217941"/>
              <a:ext cx="3741840" cy="419969"/>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28" name="Rektangel 64"/>
            <p:cNvSpPr>
              <a:spLocks noChangeArrowheads="1"/>
            </p:cNvSpPr>
            <p:nvPr/>
          </p:nvSpPr>
          <p:spPr bwMode="auto">
            <a:xfrm>
              <a:off x="623456" y="2709475"/>
              <a:ext cx="3728476" cy="3721349"/>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9" name="Rektangel 70"/>
            <p:cNvSpPr>
              <a:spLocks noChangeArrowheads="1"/>
            </p:cNvSpPr>
            <p:nvPr/>
          </p:nvSpPr>
          <p:spPr bwMode="auto">
            <a:xfrm>
              <a:off x="717002" y="2914752"/>
              <a:ext cx="362491" cy="40867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0" name="Tekstboks 72"/>
            <p:cNvSpPr txBox="1">
              <a:spLocks noChangeArrowheads="1"/>
            </p:cNvSpPr>
            <p:nvPr/>
          </p:nvSpPr>
          <p:spPr bwMode="auto">
            <a:xfrm>
              <a:off x="1171368" y="2828122"/>
              <a:ext cx="2966745" cy="2246769"/>
            </a:xfrm>
            <a:prstGeom prst="rect">
              <a:avLst/>
            </a:prstGeom>
            <a:noFill/>
            <a:ln w="9525">
              <a:noFill/>
              <a:miter lim="800000"/>
              <a:headEnd/>
              <a:tailEnd/>
            </a:ln>
          </p:spPr>
          <p:txBody>
            <a:bodyPr wrap="square">
              <a:spAutoFit/>
            </a:bodyPr>
            <a:lstStyle/>
            <a:p>
              <a:pPr>
                <a:defRPr/>
              </a:pPr>
              <a:r>
                <a:rPr lang="en-US" sz="2000" dirty="0" smtClean="0">
                  <a:solidFill>
                    <a:schemeClr val="bg2">
                      <a:lumMod val="50000"/>
                    </a:schemeClr>
                  </a:solidFill>
                  <a:latin typeface="Times New Roman" pitchFamily="18" charset="0"/>
                  <a:ea typeface="ＭＳ Ｐゴシック" pitchFamily="-97" charset="-128"/>
                  <a:cs typeface="Times New Roman" pitchFamily="18" charset="0"/>
                </a:rPr>
                <a:t>Health Information System, Designed to ensure the accurate and reliable use of information on health determinants, health status, and health Systems performance. </a:t>
              </a:r>
            </a:p>
          </p:txBody>
        </p:sp>
        <p:sp>
          <p:nvSpPr>
            <p:cNvPr id="31" name="Rectangle 5"/>
            <p:cNvSpPr txBox="1">
              <a:spLocks noChangeArrowheads="1"/>
            </p:cNvSpPr>
            <p:nvPr/>
          </p:nvSpPr>
          <p:spPr bwMode="gray">
            <a:xfrm>
              <a:off x="715332" y="2293272"/>
              <a:ext cx="2811391" cy="265541"/>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accent1"/>
                  </a:solidFill>
                  <a:latin typeface="Times New Roman" pitchFamily="18" charset="0"/>
                  <a:cs typeface="Times New Roman" pitchFamily="18" charset="0"/>
                </a:rPr>
                <a:t>Health Information System</a:t>
              </a:r>
            </a:p>
          </p:txBody>
        </p:sp>
        <p:sp>
          <p:nvSpPr>
            <p:cNvPr id="33" name="Tekstboks 29"/>
            <p:cNvSpPr txBox="1">
              <a:spLocks noChangeArrowheads="1"/>
            </p:cNvSpPr>
            <p:nvPr/>
          </p:nvSpPr>
          <p:spPr bwMode="auto">
            <a:xfrm>
              <a:off x="753752" y="2939234"/>
              <a:ext cx="339105" cy="327690"/>
            </a:xfrm>
            <a:prstGeom prst="rect">
              <a:avLst/>
            </a:prstGeom>
            <a:noFill/>
            <a:ln w="25400" cap="flat" cmpd="sng" algn="ctr">
              <a:noFill/>
              <a:prstDash val="solid"/>
            </a:ln>
            <a:effectLst/>
          </p:spPr>
          <p:txBody>
            <a:bodyPr anchor="ctr"/>
            <a:lstStyle/>
            <a:p>
              <a:pPr indent="-342900" fontAlgn="auto">
                <a:spcBef>
                  <a:spcPts val="0"/>
                </a:spcBef>
                <a:spcAft>
                  <a:spcPts val="0"/>
                </a:spcAft>
                <a:defRPr/>
              </a:pPr>
              <a:r>
                <a:rPr lang="da-DK" sz="1200" kern="0" noProof="1" smtClean="0">
                  <a:solidFill>
                    <a:schemeClr val="bg2">
                      <a:lumMod val="25000"/>
                    </a:schemeClr>
                  </a:solidFill>
                  <a:effectLst>
                    <a:outerShdw blurRad="38100" dist="38100" dir="2700000" algn="tl">
                      <a:srgbClr val="000000">
                        <a:alpha val="43137"/>
                      </a:srgbClr>
                    </a:outerShdw>
                  </a:effectLst>
                  <a:latin typeface="Times New Roman" pitchFamily="18" charset="0"/>
                  <a:ea typeface="ＭＳ Ｐゴシック" pitchFamily="-97" charset="-128"/>
                  <a:cs typeface="Times New Roman" pitchFamily="18" charset="0"/>
                </a:rPr>
                <a:t>3</a:t>
              </a:r>
              <a:endParaRPr lang="da-DK" sz="1200" kern="0" noProof="1">
                <a:solidFill>
                  <a:schemeClr val="bg2">
                    <a:lumMod val="25000"/>
                  </a:schemeClr>
                </a:solidFill>
                <a:effectLst>
                  <a:outerShdw blurRad="38100" dist="38100" dir="2700000" algn="tl">
                    <a:srgbClr val="000000">
                      <a:alpha val="43137"/>
                    </a:srgbClr>
                  </a:outerShdw>
                </a:effectLst>
                <a:latin typeface="Times New Roman" pitchFamily="18" charset="0"/>
                <a:ea typeface="ＭＳ Ｐゴシック" pitchFamily="-97" charset="-128"/>
                <a:cs typeface="Times New Roman" pitchFamily="18" charset="0"/>
              </a:endParaRPr>
            </a:p>
          </p:txBody>
        </p:sp>
      </p:grpSp>
      <p:sp>
        <p:nvSpPr>
          <p:cNvPr id="26" name="Højrepil 75"/>
          <p:cNvSpPr/>
          <p:nvPr/>
        </p:nvSpPr>
        <p:spPr bwMode="auto">
          <a:xfrm>
            <a:off x="4258386" y="2887351"/>
            <a:ext cx="561276" cy="460339"/>
          </a:xfrm>
          <a:prstGeom prst="rightArrow">
            <a:avLst>
              <a:gd name="adj1" fmla="val 50000"/>
              <a:gd name="adj2" fmla="val 82469"/>
            </a:avLst>
          </a:prstGeom>
          <a:gradFill flip="none" rotWithShape="1">
            <a:gsLst>
              <a:gs pos="100000">
                <a:schemeClr val="accent1">
                  <a:lumMod val="10000"/>
                </a:schemeClr>
              </a:gs>
              <a:gs pos="0">
                <a:schemeClr val="accent1">
                  <a:lumMod val="25000"/>
                </a:schemeClr>
              </a:gs>
            </a:gsLst>
            <a:lin ang="0" scaled="0"/>
            <a:tileRect/>
          </a:gradFill>
          <a:ln w="6350">
            <a:solidFill>
              <a:schemeClr val="bg2">
                <a:lumMod val="75000"/>
              </a:schemeClr>
            </a:solidFill>
          </a:ln>
          <a:effectLst>
            <a:innerShdw blurRad="66675" dist="50800" dir="13500000">
              <a:srgbClr val="000000">
                <a:alpha val="18000"/>
              </a:srgbClr>
            </a:inn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ou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ou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ou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000000"/>
            </a:gs>
          </a:gsLst>
          <a:lin ang="16200000" scaled="1"/>
          <a:tileRect/>
        </a:gradFill>
        <a:effectLst/>
      </p:bgPr>
    </p:bg>
    <p:spTree>
      <p:nvGrpSpPr>
        <p:cNvPr id="1" name=""/>
        <p:cNvGrpSpPr/>
        <p:nvPr/>
      </p:nvGrpSpPr>
      <p:grpSpPr>
        <a:xfrm>
          <a:off x="0" y="0"/>
          <a:ext cx="0" cy="0"/>
          <a:chOff x="0" y="0"/>
          <a:chExt cx="0" cy="0"/>
        </a:xfrm>
      </p:grpSpPr>
      <p:sp>
        <p:nvSpPr>
          <p:cNvPr id="26627" name="Rectangle 5"/>
          <p:cNvSpPr txBox="1">
            <a:spLocks noChangeArrowheads="1"/>
          </p:cNvSpPr>
          <p:nvPr/>
        </p:nvSpPr>
        <p:spPr bwMode="gray">
          <a:xfrm>
            <a:off x="874713" y="424904"/>
            <a:ext cx="7373548" cy="600075"/>
          </a:xfrm>
          <a:prstGeom prst="rect">
            <a:avLst/>
          </a:prstGeom>
          <a:noFill/>
          <a:ln w="9525">
            <a:noFill/>
            <a:miter lim="800000"/>
            <a:headEnd/>
            <a:tailEnd/>
          </a:ln>
        </p:spPr>
        <p:txBody>
          <a:bodyPr lIns="0" rIns="0" anchor="ctr"/>
          <a:lstStyle/>
          <a:p>
            <a:pPr defTabSz="914400" eaLnBrk="0" hangingPunct="0">
              <a:lnSpc>
                <a:spcPct val="95000"/>
              </a:lnSpc>
            </a:pPr>
            <a:r>
              <a:rPr lang="en-US" sz="3000" dirty="0" smtClean="0">
                <a:solidFill>
                  <a:schemeClr val="tx2"/>
                </a:solidFill>
                <a:latin typeface="Times New Roman" pitchFamily="18" charset="0"/>
                <a:cs typeface="Times New Roman" pitchFamily="18" charset="0"/>
              </a:rPr>
              <a:t>Significance of the Three Pillars for Nurses in the Global Community;</a:t>
            </a:r>
          </a:p>
        </p:txBody>
      </p:sp>
      <p:grpSp>
        <p:nvGrpSpPr>
          <p:cNvPr id="28" name="Group 27"/>
          <p:cNvGrpSpPr/>
          <p:nvPr/>
        </p:nvGrpSpPr>
        <p:grpSpPr>
          <a:xfrm>
            <a:off x="370536" y="1462527"/>
            <a:ext cx="2686501" cy="4959342"/>
            <a:chOff x="370536" y="1462527"/>
            <a:chExt cx="2686501" cy="4959342"/>
          </a:xfrm>
        </p:grpSpPr>
        <p:sp>
          <p:nvSpPr>
            <p:cNvPr id="64" name="Rektangel 63"/>
            <p:cNvSpPr>
              <a:spLocks noChangeArrowheads="1"/>
            </p:cNvSpPr>
            <p:nvPr/>
          </p:nvSpPr>
          <p:spPr bwMode="auto">
            <a:xfrm>
              <a:off x="370536" y="1462527"/>
              <a:ext cx="2686501" cy="31084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chemeClr val="tx2"/>
                </a:solidFill>
                <a:latin typeface="Arial" pitchFamily="34" charset="0"/>
              </a:endParaRPr>
            </a:p>
          </p:txBody>
        </p:sp>
        <p:sp>
          <p:nvSpPr>
            <p:cNvPr id="65" name="Rektangel 64"/>
            <p:cNvSpPr>
              <a:spLocks noChangeArrowheads="1"/>
            </p:cNvSpPr>
            <p:nvPr/>
          </p:nvSpPr>
          <p:spPr bwMode="auto">
            <a:xfrm>
              <a:off x="370536" y="1826199"/>
              <a:ext cx="2677762" cy="4595670"/>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grpSp>
          <p:nvGrpSpPr>
            <p:cNvPr id="26637" name="Grupper 69"/>
            <p:cNvGrpSpPr>
              <a:grpSpLocks/>
            </p:cNvGrpSpPr>
            <p:nvPr/>
          </p:nvGrpSpPr>
          <p:grpSpPr bwMode="auto">
            <a:xfrm>
              <a:off x="435207" y="1946068"/>
              <a:ext cx="262183" cy="591221"/>
              <a:chOff x="872977" y="2471060"/>
              <a:chExt cx="346936" cy="672778"/>
            </a:xfrm>
          </p:grpSpPr>
          <p:sp>
            <p:nvSpPr>
              <p:cNvPr id="71" name="Rektangel 70"/>
              <p:cNvSpPr>
                <a:spLocks noChangeArrowheads="1"/>
              </p:cNvSpPr>
              <p:nvPr/>
            </p:nvSpPr>
            <p:spPr bwMode="auto">
              <a:xfrm>
                <a:off x="877603" y="2508051"/>
                <a:ext cx="342310" cy="344481"/>
              </a:xfrm>
              <a:prstGeom prst="rect">
                <a:avLst/>
              </a:prstGeom>
              <a:gradFill rotWithShape="1">
                <a:gsLst>
                  <a:gs pos="0">
                    <a:schemeClr val="tx1"/>
                  </a:gs>
                  <a:gs pos="100000">
                    <a:schemeClr val="accent1"/>
                  </a:gs>
                </a:gsLst>
                <a:lin ang="16200000"/>
              </a:gradFill>
              <a:ln w="9525">
                <a:solidFill>
                  <a:schemeClr val="bg2"/>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72" name="Tekstboks 71"/>
              <p:cNvSpPr txBox="1">
                <a:spLocks noChangeArrowheads="1"/>
              </p:cNvSpPr>
              <p:nvPr/>
            </p:nvSpPr>
            <p:spPr bwMode="auto">
              <a:xfrm>
                <a:off x="872977" y="2471060"/>
                <a:ext cx="346936" cy="672778"/>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1 </a:t>
                </a:r>
              </a:p>
            </p:txBody>
          </p:sp>
        </p:grpSp>
        <p:sp>
          <p:nvSpPr>
            <p:cNvPr id="26638" name="Rectangle 5"/>
            <p:cNvSpPr txBox="1">
              <a:spLocks noChangeArrowheads="1"/>
            </p:cNvSpPr>
            <p:nvPr/>
          </p:nvSpPr>
          <p:spPr bwMode="gray">
            <a:xfrm>
              <a:off x="436956" y="1519414"/>
              <a:ext cx="2018808" cy="197074"/>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accent1"/>
                  </a:solidFill>
                  <a:latin typeface="Times New Roman" pitchFamily="18" charset="0"/>
                  <a:cs typeface="Times New Roman" pitchFamily="18" charset="0"/>
                </a:rPr>
                <a:t>Service Delivery Systems</a:t>
              </a:r>
            </a:p>
          </p:txBody>
        </p:sp>
        <p:sp>
          <p:nvSpPr>
            <p:cNvPr id="26643" name="Tekstboks 35"/>
            <p:cNvSpPr txBox="1">
              <a:spLocks noChangeArrowheads="1"/>
            </p:cNvSpPr>
            <p:nvPr/>
          </p:nvSpPr>
          <p:spPr bwMode="auto">
            <a:xfrm>
              <a:off x="763810" y="1915593"/>
              <a:ext cx="2130674" cy="4278094"/>
            </a:xfrm>
            <a:prstGeom prst="rect">
              <a:avLst/>
            </a:prstGeom>
            <a:noFill/>
            <a:ln w="9525">
              <a:noFill/>
              <a:miter lim="800000"/>
              <a:headEnd/>
              <a:tailEnd/>
            </a:ln>
          </p:spPr>
          <p:txBody>
            <a:bodyPr>
              <a:spAutoFit/>
            </a:bodyPr>
            <a:lstStyle/>
            <a:p>
              <a:pPr>
                <a:buClr>
                  <a:schemeClr val="bg2">
                    <a:lumMod val="50000"/>
                  </a:schemeClr>
                </a:buClr>
                <a:buFont typeface="Wingdings" pitchFamily="2" charset="2"/>
                <a:buChar char="v"/>
              </a:pPr>
              <a:r>
                <a:rPr lang="en-US" sz="1600" dirty="0" smtClean="0">
                  <a:solidFill>
                    <a:srgbClr val="171717"/>
                  </a:solidFill>
                  <a:latin typeface="Times New Roman" pitchFamily="18" charset="0"/>
                  <a:cs typeface="Times New Roman" pitchFamily="18" charset="0"/>
                </a:rPr>
                <a:t>Provide Quality Health Care Disease Prevention and Management,</a:t>
              </a:r>
            </a:p>
            <a:p>
              <a:pPr>
                <a:buClr>
                  <a:schemeClr val="bg2">
                    <a:lumMod val="50000"/>
                  </a:schemeClr>
                </a:buClr>
                <a:buFont typeface="Wingdings" pitchFamily="2" charset="2"/>
                <a:buChar char="v"/>
              </a:pPr>
              <a:r>
                <a:rPr lang="en-US" sz="1600" dirty="0" smtClean="0">
                  <a:solidFill>
                    <a:srgbClr val="171717"/>
                  </a:solidFill>
                  <a:latin typeface="Times New Roman" pitchFamily="18" charset="0"/>
                  <a:cs typeface="Times New Roman" pitchFamily="18" charset="0"/>
                </a:rPr>
                <a:t>Support Patients in Behavioral Change Across the Life Span,</a:t>
              </a:r>
            </a:p>
            <a:p>
              <a:pPr>
                <a:buClr>
                  <a:schemeClr val="bg2">
                    <a:lumMod val="50000"/>
                  </a:schemeClr>
                </a:buClr>
                <a:buFont typeface="Wingdings" pitchFamily="2" charset="2"/>
                <a:buChar char="v"/>
              </a:pPr>
              <a:r>
                <a:rPr lang="en-US" sz="1600" dirty="0" smtClean="0">
                  <a:solidFill>
                    <a:srgbClr val="171717"/>
                  </a:solidFill>
                  <a:latin typeface="Times New Roman" pitchFamily="18" charset="0"/>
                  <a:cs typeface="Times New Roman" pitchFamily="18" charset="0"/>
                </a:rPr>
                <a:t>Practice Culturally Competent Care,</a:t>
              </a:r>
            </a:p>
            <a:p>
              <a:pPr>
                <a:buClr>
                  <a:schemeClr val="bg2">
                    <a:lumMod val="50000"/>
                  </a:schemeClr>
                </a:buClr>
                <a:buFont typeface="Wingdings" pitchFamily="2" charset="2"/>
                <a:buChar char="v"/>
              </a:pPr>
              <a:r>
                <a:rPr lang="en-US" sz="1600" dirty="0" smtClean="0">
                  <a:solidFill>
                    <a:srgbClr val="171717"/>
                  </a:solidFill>
                  <a:latin typeface="Times New Roman" pitchFamily="18" charset="0"/>
                  <a:cs typeface="Times New Roman" pitchFamily="18" charset="0"/>
                </a:rPr>
                <a:t>Participate in Health Policy Decisions; Generate New Knowledge,</a:t>
              </a:r>
            </a:p>
            <a:p>
              <a:pPr>
                <a:buClr>
                  <a:schemeClr val="bg2">
                    <a:lumMod val="50000"/>
                  </a:schemeClr>
                </a:buClr>
                <a:buFont typeface="Wingdings" pitchFamily="2" charset="2"/>
                <a:buChar char="v"/>
              </a:pPr>
              <a:r>
                <a:rPr lang="en-US" sz="1600" dirty="0" smtClean="0">
                  <a:solidFill>
                    <a:srgbClr val="171717"/>
                  </a:solidFill>
                  <a:latin typeface="Times New Roman" pitchFamily="18" charset="0"/>
                  <a:cs typeface="Times New Roman" pitchFamily="18" charset="0"/>
                </a:rPr>
                <a:t>Utilize Technology and Data Analysis for Health.</a:t>
              </a:r>
            </a:p>
            <a:p>
              <a:pPr>
                <a:buClr>
                  <a:schemeClr val="bg2">
                    <a:lumMod val="50000"/>
                  </a:schemeClr>
                </a:buClr>
              </a:pPr>
              <a:r>
                <a:rPr lang="en-US" sz="1600" dirty="0" smtClean="0">
                  <a:solidFill>
                    <a:srgbClr val="171717"/>
                  </a:solidFill>
                  <a:latin typeface="Times New Roman" pitchFamily="18" charset="0"/>
                  <a:cs typeface="Times New Roman" pitchFamily="18" charset="0"/>
                  <a:hlinkClick r:id="rId3" action="ppaction://hlinksldjump"/>
                </a:rPr>
                <a:t>*</a:t>
              </a:r>
              <a:endParaRPr lang="da-DK" sz="1600" dirty="0">
                <a:solidFill>
                  <a:srgbClr val="171717"/>
                </a:solidFill>
                <a:latin typeface="Times New Roman" pitchFamily="18" charset="0"/>
                <a:cs typeface="Times New Roman" pitchFamily="18" charset="0"/>
              </a:endParaRPr>
            </a:p>
          </p:txBody>
        </p:sp>
      </p:grpSp>
      <p:grpSp>
        <p:nvGrpSpPr>
          <p:cNvPr id="31" name="Group 30"/>
          <p:cNvGrpSpPr/>
          <p:nvPr/>
        </p:nvGrpSpPr>
        <p:grpSpPr>
          <a:xfrm>
            <a:off x="6196241" y="1452369"/>
            <a:ext cx="2686502" cy="5172205"/>
            <a:chOff x="6196241" y="1452369"/>
            <a:chExt cx="2686502" cy="5172205"/>
          </a:xfrm>
        </p:grpSpPr>
        <p:sp>
          <p:nvSpPr>
            <p:cNvPr id="25" name="Rektangel 24"/>
            <p:cNvSpPr>
              <a:spLocks noChangeArrowheads="1"/>
            </p:cNvSpPr>
            <p:nvPr/>
          </p:nvSpPr>
          <p:spPr bwMode="auto">
            <a:xfrm>
              <a:off x="6196241" y="1452369"/>
              <a:ext cx="2686502" cy="31084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26" name="Rektangel 25"/>
            <p:cNvSpPr>
              <a:spLocks noChangeArrowheads="1"/>
            </p:cNvSpPr>
            <p:nvPr/>
          </p:nvSpPr>
          <p:spPr bwMode="auto">
            <a:xfrm>
              <a:off x="6196241" y="1828230"/>
              <a:ext cx="2677762" cy="4609892"/>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6641" name="Tekstboks 27"/>
            <p:cNvSpPr txBox="1">
              <a:spLocks noChangeArrowheads="1"/>
            </p:cNvSpPr>
            <p:nvPr/>
          </p:nvSpPr>
          <p:spPr bwMode="auto">
            <a:xfrm>
              <a:off x="6608742" y="1915593"/>
              <a:ext cx="2130674" cy="4708981"/>
            </a:xfrm>
            <a:prstGeom prst="rect">
              <a:avLst/>
            </a:prstGeom>
            <a:noFill/>
            <a:ln w="9525">
              <a:noFill/>
              <a:miter lim="800000"/>
              <a:headEnd/>
              <a:tailEnd/>
            </a:ln>
          </p:spPr>
          <p:txBody>
            <a:bodyPr>
              <a:spAutoFit/>
            </a:bodyPr>
            <a:lstStyle/>
            <a:p>
              <a:pPr>
                <a:buFont typeface="Wingdings" pitchFamily="2" charset="2"/>
                <a:buChar char="v"/>
              </a:pPr>
              <a:r>
                <a:rPr lang="en-US" sz="1000" dirty="0" smtClean="0">
                  <a:solidFill>
                    <a:srgbClr val="2F2F31"/>
                  </a:solidFill>
                  <a:latin typeface="Times New Roman" pitchFamily="18" charset="0"/>
                  <a:cs typeface="Times New Roman" pitchFamily="18" charset="0"/>
                </a:rPr>
                <a:t> Develop health sector policies  </a:t>
              </a:r>
            </a:p>
            <a:p>
              <a:pPr>
                <a:buFont typeface="Wingdings" pitchFamily="2" charset="2"/>
                <a:buChar char="v"/>
              </a:pPr>
              <a:r>
                <a:rPr lang="en-US" sz="1000" dirty="0" smtClean="0">
                  <a:solidFill>
                    <a:srgbClr val="2F2F31"/>
                  </a:solidFill>
                  <a:latin typeface="Times New Roman" pitchFamily="18" charset="0"/>
                  <a:cs typeface="Times New Roman" pitchFamily="18" charset="0"/>
                </a:rPr>
                <a:t> Create  national policies that reflect basic human rights, and gender equality. </a:t>
              </a:r>
            </a:p>
            <a:p>
              <a:pPr>
                <a:buFont typeface="Wingdings" pitchFamily="2" charset="2"/>
                <a:buChar char="v"/>
              </a:pPr>
              <a:r>
                <a:rPr lang="en-US" sz="1000" dirty="0" smtClean="0">
                  <a:solidFill>
                    <a:srgbClr val="2F2F31"/>
                  </a:solidFill>
                  <a:latin typeface="Times New Roman" pitchFamily="18" charset="0"/>
                  <a:cs typeface="Times New Roman" pitchFamily="18" charset="0"/>
                </a:rPr>
                <a:t> Regulatory framework</a:t>
              </a:r>
            </a:p>
            <a:p>
              <a:pPr>
                <a:buFont typeface="Wingdings" pitchFamily="2" charset="2"/>
                <a:buChar char="v"/>
              </a:pPr>
              <a:r>
                <a:rPr lang="en-US" sz="1000" dirty="0" smtClean="0">
                  <a:solidFill>
                    <a:srgbClr val="2F2F31"/>
                  </a:solidFill>
                  <a:latin typeface="Times New Roman" pitchFamily="18" charset="0"/>
                  <a:cs typeface="Times New Roman" pitchFamily="18" charset="0"/>
                </a:rPr>
                <a:t> Design and monitor health related laws, standards– regulate medical products, vaccines and</a:t>
              </a:r>
            </a:p>
            <a:p>
              <a:pPr>
                <a:buFont typeface="Wingdings" pitchFamily="2" charset="2"/>
                <a:buChar char="v"/>
              </a:pPr>
              <a:r>
                <a:rPr lang="en-US" sz="1000" dirty="0" smtClean="0">
                  <a:solidFill>
                    <a:srgbClr val="2F2F31"/>
                  </a:solidFill>
                  <a:latin typeface="Times New Roman" pitchFamily="18" charset="0"/>
                  <a:cs typeface="Times New Roman" pitchFamily="18" charset="0"/>
                </a:rPr>
                <a:t> Technologies, and assure workplace safety for nurses and others. </a:t>
              </a:r>
            </a:p>
            <a:p>
              <a:pPr>
                <a:buFont typeface="Wingdings" pitchFamily="2" charset="2"/>
                <a:buChar char="v"/>
              </a:pPr>
              <a:r>
                <a:rPr lang="en-US" sz="1000" dirty="0" smtClean="0">
                  <a:solidFill>
                    <a:srgbClr val="2F2F31"/>
                  </a:solidFill>
                  <a:latin typeface="Times New Roman" pitchFamily="18" charset="0"/>
                  <a:cs typeface="Times New Roman" pitchFamily="18" charset="0"/>
                </a:rPr>
                <a:t> Accountability</a:t>
              </a:r>
            </a:p>
            <a:p>
              <a:pPr>
                <a:buFont typeface="Wingdings" pitchFamily="2" charset="2"/>
                <a:buChar char="v"/>
              </a:pPr>
              <a:r>
                <a:rPr lang="en-US" sz="1000" dirty="0" smtClean="0">
                  <a:solidFill>
                    <a:srgbClr val="2F2F31"/>
                  </a:solidFill>
                  <a:latin typeface="Times New Roman" pitchFamily="18" charset="0"/>
                  <a:cs typeface="Times New Roman" pitchFamily="18" charset="0"/>
                </a:rPr>
                <a:t> Require monitoring of health outcomes, health information, and costs.</a:t>
              </a:r>
            </a:p>
            <a:p>
              <a:pPr>
                <a:buFont typeface="Wingdings" pitchFamily="2" charset="2"/>
                <a:buChar char="v"/>
              </a:pPr>
              <a:r>
                <a:rPr lang="en-US" sz="1000" dirty="0" smtClean="0">
                  <a:solidFill>
                    <a:srgbClr val="2F2F31"/>
                  </a:solidFill>
                  <a:latin typeface="Times New Roman" pitchFamily="18" charset="0"/>
                  <a:cs typeface="Times New Roman" pitchFamily="18" charset="0"/>
                </a:rPr>
                <a:t> Generate and Implement Culturally Competent Policies and Health Systems </a:t>
              </a:r>
            </a:p>
            <a:p>
              <a:pPr>
                <a:buFont typeface="Wingdings" pitchFamily="2" charset="2"/>
                <a:buChar char="v"/>
              </a:pPr>
              <a:r>
                <a:rPr lang="en-US" sz="1000" dirty="0" smtClean="0">
                  <a:solidFill>
                    <a:srgbClr val="2F2F31"/>
                  </a:solidFill>
                  <a:latin typeface="Times New Roman" pitchFamily="18" charset="0"/>
                  <a:cs typeface="Times New Roman" pitchFamily="18" charset="0"/>
                </a:rPr>
                <a:t> Use knowledge and science for prevention through community based health programs in schools, villages, and mosques. </a:t>
              </a:r>
            </a:p>
            <a:p>
              <a:pPr>
                <a:buFont typeface="Wingdings" pitchFamily="2" charset="2"/>
                <a:buChar char="v"/>
              </a:pPr>
              <a:r>
                <a:rPr lang="en-US" sz="1000" dirty="0" smtClean="0">
                  <a:solidFill>
                    <a:srgbClr val="2F2F31"/>
                  </a:solidFill>
                  <a:latin typeface="Times New Roman" pitchFamily="18" charset="0"/>
                  <a:cs typeface="Times New Roman" pitchFamily="18" charset="0"/>
                </a:rPr>
                <a:t> Build coalitions</a:t>
              </a:r>
            </a:p>
            <a:p>
              <a:pPr>
                <a:buFont typeface="Wingdings" pitchFamily="2" charset="2"/>
                <a:buChar char="v"/>
              </a:pPr>
              <a:r>
                <a:rPr lang="en-US" sz="1000" dirty="0" smtClean="0">
                  <a:solidFill>
                    <a:srgbClr val="2F2F31"/>
                  </a:solidFill>
                  <a:latin typeface="Times New Roman" pitchFamily="18" charset="0"/>
                  <a:cs typeface="Times New Roman" pitchFamily="18" charset="0"/>
                </a:rPr>
                <a:t> Government ministries, religious organizations, schools, and community leaders should act to  eliminate  the determinants of poor health---nurses work beyond the hospital doors. </a:t>
              </a:r>
            </a:p>
            <a:p>
              <a:r>
                <a:rPr lang="en-US" sz="1000" dirty="0" smtClean="0">
                  <a:solidFill>
                    <a:srgbClr val="2F2F31"/>
                  </a:solidFill>
                  <a:latin typeface="Times New Roman" pitchFamily="18" charset="0"/>
                  <a:cs typeface="Times New Roman" pitchFamily="18" charset="0"/>
                  <a:hlinkClick r:id="rId4" action="ppaction://hlinksldjump"/>
                </a:rPr>
                <a:t>*</a:t>
              </a:r>
              <a:endParaRPr lang="da-DK" sz="1000" dirty="0" smtClean="0">
                <a:solidFill>
                  <a:srgbClr val="2F2F31"/>
                </a:solidFill>
                <a:latin typeface="Times New Roman" pitchFamily="18" charset="0"/>
                <a:cs typeface="Times New Roman" pitchFamily="18" charset="0"/>
              </a:endParaRPr>
            </a:p>
          </p:txBody>
        </p:sp>
        <p:sp>
          <p:nvSpPr>
            <p:cNvPr id="26642" name="Rectangle 5"/>
            <p:cNvSpPr txBox="1">
              <a:spLocks noChangeArrowheads="1"/>
            </p:cNvSpPr>
            <p:nvPr/>
          </p:nvSpPr>
          <p:spPr bwMode="gray">
            <a:xfrm>
              <a:off x="6281888" y="1519414"/>
              <a:ext cx="2018808" cy="197074"/>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accent1"/>
                  </a:solidFill>
                  <a:latin typeface="Times New Roman" pitchFamily="18" charset="0"/>
                  <a:cs typeface="Times New Roman" pitchFamily="18" charset="0"/>
                </a:rPr>
                <a:t>Health Information System</a:t>
              </a:r>
            </a:p>
          </p:txBody>
        </p:sp>
        <p:grpSp>
          <p:nvGrpSpPr>
            <p:cNvPr id="26645" name="Gruppe 47"/>
            <p:cNvGrpSpPr>
              <a:grpSpLocks/>
            </p:cNvGrpSpPr>
            <p:nvPr/>
          </p:nvGrpSpPr>
          <p:grpSpPr bwMode="auto">
            <a:xfrm>
              <a:off x="6266156" y="1946068"/>
              <a:ext cx="276166" cy="355545"/>
              <a:chOff x="6061075" y="2286000"/>
              <a:chExt cx="250825" cy="277813"/>
            </a:xfrm>
          </p:grpSpPr>
          <p:sp>
            <p:nvSpPr>
              <p:cNvPr id="27" name="Rektangel 26"/>
              <p:cNvSpPr>
                <a:spLocks noChangeArrowheads="1"/>
              </p:cNvSpPr>
              <p:nvPr/>
            </p:nvSpPr>
            <p:spPr bwMode="auto">
              <a:xfrm>
                <a:off x="6075363" y="2311400"/>
                <a:ext cx="236537" cy="236538"/>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algn="ctr" defTabSz="914400" fontAlgn="auto">
                  <a:spcBef>
                    <a:spcPts val="0"/>
                  </a:spcBef>
                  <a:spcAft>
                    <a:spcPts val="0"/>
                  </a:spcAft>
                  <a:defRPr/>
                </a:pPr>
                <a:endParaRPr lang="da-DK" kern="0" noProof="1">
                  <a:solidFill>
                    <a:sysClr val="window" lastClr="FFFFFF"/>
                  </a:solidFill>
                  <a:latin typeface="Arial" pitchFamily="34" charset="0"/>
                  <a:ea typeface="ＭＳ Ｐゴシック" pitchFamily="-97" charset="-128"/>
                </a:endParaRPr>
              </a:p>
            </p:txBody>
          </p:sp>
          <p:sp>
            <p:nvSpPr>
              <p:cNvPr id="47" name="Tekstboks 46"/>
              <p:cNvSpPr txBox="1">
                <a:spLocks noChangeArrowheads="1"/>
              </p:cNvSpPr>
              <p:nvPr/>
            </p:nvSpPr>
            <p:spPr bwMode="auto">
              <a:xfrm>
                <a:off x="6061075" y="2286000"/>
                <a:ext cx="220663" cy="277813"/>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3</a:t>
                </a:r>
              </a:p>
            </p:txBody>
          </p:sp>
        </p:grpSp>
      </p:grpSp>
      <p:grpSp>
        <p:nvGrpSpPr>
          <p:cNvPr id="32" name="Group 31"/>
          <p:cNvGrpSpPr/>
          <p:nvPr/>
        </p:nvGrpSpPr>
        <p:grpSpPr>
          <a:xfrm>
            <a:off x="3282515" y="1452369"/>
            <a:ext cx="2688249" cy="5233761"/>
            <a:chOff x="3282515" y="1452369"/>
            <a:chExt cx="2688249" cy="5233761"/>
          </a:xfrm>
        </p:grpSpPr>
        <p:sp>
          <p:nvSpPr>
            <p:cNvPr id="33" name="Rektangel 32"/>
            <p:cNvSpPr>
              <a:spLocks noChangeArrowheads="1"/>
            </p:cNvSpPr>
            <p:nvPr/>
          </p:nvSpPr>
          <p:spPr bwMode="auto">
            <a:xfrm>
              <a:off x="3282515" y="1452369"/>
              <a:ext cx="2688249" cy="31084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52" name="Rektangel 51"/>
            <p:cNvSpPr>
              <a:spLocks noChangeArrowheads="1"/>
            </p:cNvSpPr>
            <p:nvPr/>
          </p:nvSpPr>
          <p:spPr bwMode="auto">
            <a:xfrm>
              <a:off x="3282515" y="1828230"/>
              <a:ext cx="2679509" cy="4593639"/>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6633" name="Tekstboks 68"/>
            <p:cNvSpPr txBox="1">
              <a:spLocks noChangeArrowheads="1"/>
            </p:cNvSpPr>
            <p:nvPr/>
          </p:nvSpPr>
          <p:spPr bwMode="auto">
            <a:xfrm>
              <a:off x="3695016" y="1915593"/>
              <a:ext cx="2132421" cy="4770537"/>
            </a:xfrm>
            <a:prstGeom prst="rect">
              <a:avLst/>
            </a:prstGeom>
            <a:noFill/>
            <a:ln w="9525">
              <a:noFill/>
              <a:miter lim="800000"/>
              <a:headEnd/>
              <a:tailEnd/>
            </a:ln>
          </p:spPr>
          <p:txBody>
            <a:bodyPr>
              <a:spAutoFit/>
            </a:bodyPr>
            <a:lstStyle/>
            <a:p>
              <a:pPr>
                <a:buClr>
                  <a:srgbClr val="FF0000"/>
                </a:buClr>
                <a:buFont typeface="Wingdings" pitchFamily="2" charset="2"/>
                <a:buChar char="v"/>
              </a:pPr>
              <a:r>
                <a:rPr lang="da-DK" sz="1600" dirty="0" smtClean="0">
                  <a:solidFill>
                    <a:srgbClr val="2F2F31"/>
                  </a:solidFill>
                  <a:latin typeface="Times New Roman" pitchFamily="18" charset="0"/>
                  <a:cs typeface="Times New Roman" pitchFamily="18" charset="0"/>
                </a:rPr>
                <a:t> Nurse Work Force  </a:t>
              </a:r>
            </a:p>
            <a:p>
              <a:pPr>
                <a:buClr>
                  <a:srgbClr val="FF0000"/>
                </a:buClr>
                <a:buFont typeface="Wingdings" pitchFamily="2" charset="2"/>
                <a:buChar char="v"/>
              </a:pPr>
              <a:r>
                <a:rPr lang="en-US" sz="1600" dirty="0" smtClean="0">
                  <a:solidFill>
                    <a:srgbClr val="2F2F31"/>
                  </a:solidFill>
                  <a:latin typeface="Times New Roman" pitchFamily="18" charset="0"/>
                  <a:cs typeface="Times New Roman" pitchFamily="18" charset="0"/>
                </a:rPr>
                <a:t> Introduce new technologies to increase efficiency, effectiveness, and safety for patients and nurses,</a:t>
              </a:r>
            </a:p>
            <a:p>
              <a:pPr>
                <a:buClr>
                  <a:srgbClr val="FF0000"/>
                </a:buClr>
                <a:buFont typeface="Wingdings" pitchFamily="2" charset="2"/>
                <a:buChar char="v"/>
              </a:pPr>
              <a:r>
                <a:rPr lang="en-US" sz="1600" dirty="0" smtClean="0">
                  <a:solidFill>
                    <a:srgbClr val="2F2F31"/>
                  </a:solidFill>
                  <a:latin typeface="Times New Roman" pitchFamily="18" charset="0"/>
                  <a:cs typeface="Times New Roman" pitchFamily="18" charset="0"/>
                </a:rPr>
                <a:t> Retain existing workers, including those who could retire,</a:t>
              </a:r>
            </a:p>
            <a:p>
              <a:pPr>
                <a:buClr>
                  <a:srgbClr val="FF0000"/>
                </a:buClr>
                <a:buFont typeface="Wingdings" pitchFamily="2" charset="2"/>
                <a:buChar char="v"/>
              </a:pPr>
              <a:r>
                <a:rPr lang="en-US" sz="1600" dirty="0" smtClean="0">
                  <a:solidFill>
                    <a:srgbClr val="2F2F31"/>
                  </a:solidFill>
                  <a:latin typeface="Times New Roman" pitchFamily="18" charset="0"/>
                  <a:cs typeface="Times New Roman" pitchFamily="18" charset="0"/>
                </a:rPr>
                <a:t> Educate a new generation of nurses with advanced knowledge and skills to work in Communities, Schools, Hospitals, &amp; Clinics in all Geographical Settings</a:t>
              </a:r>
            </a:p>
            <a:p>
              <a:pPr>
                <a:buClr>
                  <a:srgbClr val="FF0000"/>
                </a:buClr>
              </a:pPr>
              <a:r>
                <a:rPr lang="en-US" sz="1600" dirty="0" smtClean="0">
                  <a:solidFill>
                    <a:srgbClr val="2F2F31"/>
                  </a:solidFill>
                  <a:latin typeface="Times New Roman" pitchFamily="18" charset="0"/>
                  <a:cs typeface="Times New Roman" pitchFamily="18" charset="0"/>
                  <a:hlinkClick r:id="rId5" action="ppaction://hlinksldjump"/>
                </a:rPr>
                <a:t>*</a:t>
              </a:r>
              <a:r>
                <a:rPr lang="en-US" sz="1600" dirty="0" smtClean="0">
                  <a:solidFill>
                    <a:srgbClr val="2F2F31"/>
                  </a:solidFill>
                  <a:latin typeface="Times New Roman" pitchFamily="18" charset="0"/>
                  <a:cs typeface="Times New Roman" pitchFamily="18" charset="0"/>
                </a:rPr>
                <a:t>.</a:t>
              </a:r>
              <a:endParaRPr lang="da-DK" sz="1600" dirty="0" smtClean="0">
                <a:solidFill>
                  <a:srgbClr val="2F2F31"/>
                </a:solidFill>
                <a:latin typeface="Times New Roman" pitchFamily="18" charset="0"/>
                <a:cs typeface="Times New Roman" pitchFamily="18" charset="0"/>
              </a:endParaRPr>
            </a:p>
          </p:txBody>
        </p:sp>
        <p:sp>
          <p:nvSpPr>
            <p:cNvPr id="26634" name="Rectangle 5"/>
            <p:cNvSpPr txBox="1">
              <a:spLocks noChangeArrowheads="1"/>
            </p:cNvSpPr>
            <p:nvPr/>
          </p:nvSpPr>
          <p:spPr bwMode="gray">
            <a:xfrm>
              <a:off x="3368161" y="1519414"/>
              <a:ext cx="2020557" cy="197074"/>
            </a:xfrm>
            <a:prstGeom prst="rect">
              <a:avLst/>
            </a:prstGeom>
            <a:noFill/>
            <a:ln w="9525">
              <a:noFill/>
              <a:miter lim="800000"/>
              <a:headEnd/>
              <a:tailEnd/>
            </a:ln>
          </p:spPr>
          <p:txBody>
            <a:bodyPr lIns="0" rIns="0" anchor="ctr"/>
            <a:lstStyle/>
            <a:p>
              <a:pPr defTabSz="914400" eaLnBrk="0" hangingPunct="0">
                <a:lnSpc>
                  <a:spcPct val="95000"/>
                </a:lnSpc>
              </a:pPr>
              <a:r>
                <a:rPr lang="en-US" sz="1200" b="1" dirty="0" smtClean="0">
                  <a:solidFill>
                    <a:schemeClr val="accent1"/>
                  </a:solidFill>
                  <a:latin typeface="Times New Roman" pitchFamily="18" charset="0"/>
                  <a:cs typeface="Times New Roman" pitchFamily="18" charset="0"/>
                </a:rPr>
                <a:t>Health Workforce Systems</a:t>
              </a:r>
            </a:p>
          </p:txBody>
        </p:sp>
        <p:sp>
          <p:nvSpPr>
            <p:cNvPr id="66" name="Rektangel 65"/>
            <p:cNvSpPr>
              <a:spLocks noChangeArrowheads="1"/>
            </p:cNvSpPr>
            <p:nvPr/>
          </p:nvSpPr>
          <p:spPr bwMode="auto">
            <a:xfrm>
              <a:off x="3369909" y="1995200"/>
              <a:ext cx="256939" cy="304753"/>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29" name="Tekstboks 28"/>
            <p:cNvSpPr txBox="1">
              <a:spLocks noChangeArrowheads="1"/>
            </p:cNvSpPr>
            <p:nvPr/>
          </p:nvSpPr>
          <p:spPr bwMode="auto">
            <a:xfrm>
              <a:off x="3385681" y="1978958"/>
              <a:ext cx="241208" cy="35554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out)">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ou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ox(ou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ou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theme/theme1.xml><?xml version="1.0" encoding="utf-8"?>
<a:theme xmlns:a="http://schemas.openxmlformats.org/drawingml/2006/main" name="Slideshop_HealtharePro">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4D294EC-8BB3-4C9E-A77D-435A889AE8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Slideshop_HealtharePro</Template>
  <TotalTime>408</TotalTime>
  <Words>1402</Words>
  <Application>Microsoft Office PowerPoint</Application>
  <PresentationFormat>On-screen Show (4:3)</PresentationFormat>
  <Paragraphs>164</Paragraphs>
  <Slides>20</Slides>
  <Notes>3</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Slideshop_HealtharePro</vt:lpstr>
      <vt:lpstr>1_Kontortema</vt:lpstr>
      <vt:lpstr>PowerPoint Presentation</vt:lpstr>
      <vt:lpstr>Objectives;</vt:lpstr>
      <vt:lpstr>Introduction;</vt:lpstr>
      <vt:lpstr>Six Pillars of Health Systems;</vt:lpstr>
      <vt:lpstr>Six Pillars of Health Systems</vt:lpstr>
      <vt:lpstr>Three of the Six Pillars for Health Systems; 1/3</vt:lpstr>
      <vt:lpstr>Three of the Six Pillars for Health Systems; 2/3</vt:lpstr>
      <vt:lpstr>Three of the Six Pillars for Health Systems; 3/3</vt:lpstr>
      <vt:lpstr>PowerPoint Presentation</vt:lpstr>
      <vt:lpstr>PowerPoint Presentation</vt:lpstr>
      <vt:lpstr>PowerPoint Presentation</vt:lpstr>
      <vt:lpstr>PowerPoint Presentation</vt:lpstr>
      <vt:lpstr>Significance of the Three Pillars for Nurses in the Global Community;</vt:lpstr>
      <vt:lpstr>Trends in Saudi Manpower (Medical Categories) MOH 1427 - 1431 H;</vt:lpstr>
      <vt:lpstr>Saudi’s Population Profile Comparing to USA</vt:lpstr>
      <vt:lpstr>Significance of the Three Pillars for Nurses in the Global Community;</vt:lpstr>
      <vt:lpstr>World Health Organization’s Primary Care Recommendation;</vt:lpstr>
      <vt:lpstr>Conclusion; 1/2</vt:lpstr>
      <vt:lpstr>Conclusion;</vt:lpstr>
      <vt:lpstr>PowerPoint Presentation</vt:lpstr>
    </vt:vector>
  </TitlesOfParts>
  <Company>Case Western Reserve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OSamarkandi</dc:creator>
  <cp:lastModifiedBy>User</cp:lastModifiedBy>
  <cp:revision>84</cp:revision>
  <dcterms:created xsi:type="dcterms:W3CDTF">2012-09-07T11:40:15Z</dcterms:created>
  <dcterms:modified xsi:type="dcterms:W3CDTF">2016-01-19T14:50:54Z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TC018754899991</vt:lpwstr>
  </property>
</Properties>
</file>