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8" r:id="rId3"/>
    <p:sldId id="259" r:id="rId4"/>
    <p:sldId id="268" r:id="rId5"/>
    <p:sldId id="260" r:id="rId6"/>
    <p:sldId id="269" r:id="rId7"/>
    <p:sldId id="261" r:id="rId8"/>
    <p:sldId id="267" r:id="rId9"/>
    <p:sldId id="266"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53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33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300331-FA3D-4E83-A6BB-35658E43782C}" type="datetimeFigureOut">
              <a:rPr lang="en-US" smtClean="0"/>
              <a:pPr/>
              <a:t>10/18/2015</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DBBCD6-FECC-430D-8760-B8515E7B9910}" type="slidenum">
              <a:rPr lang="en-US" smtClean="0"/>
              <a:pPr/>
              <a:t>‹#›</a:t>
            </a:fld>
            <a:endParaRPr lang="en-US"/>
          </a:p>
        </p:txBody>
      </p:sp>
    </p:spTree>
    <p:extLst>
      <p:ext uri="{BB962C8B-B14F-4D97-AF65-F5344CB8AC3E}">
        <p14:creationId xmlns:p14="http://schemas.microsoft.com/office/powerpoint/2010/main" val="40125249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ED33BC1C-92C9-4BAD-817F-258875BCDE92}" type="datetimeFigureOut">
              <a:rPr lang="en-US" smtClean="0"/>
              <a:pPr/>
              <a:t>10/18/2015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F836E86-0A63-4693-98C8-3C663C62B36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ED33BC1C-92C9-4BAD-817F-258875BCDE92}" type="datetimeFigureOut">
              <a:rPr lang="en-US" smtClean="0"/>
              <a:pPr/>
              <a:t>10/18/2015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F836E86-0A63-4693-98C8-3C663C62B36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ED33BC1C-92C9-4BAD-817F-258875BCDE92}" type="datetimeFigureOut">
              <a:rPr lang="en-US" smtClean="0"/>
              <a:pPr/>
              <a:t>10/18/2015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F836E86-0A63-4693-98C8-3C663C62B36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ED33BC1C-92C9-4BAD-817F-258875BCDE92}" type="datetimeFigureOut">
              <a:rPr lang="en-US" smtClean="0"/>
              <a:pPr/>
              <a:t>10/18/2015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F836E86-0A63-4693-98C8-3C663C62B36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D33BC1C-92C9-4BAD-817F-258875BCDE92}" type="datetimeFigureOut">
              <a:rPr lang="en-US" smtClean="0"/>
              <a:pPr/>
              <a:t>10/18/2015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F836E86-0A63-4693-98C8-3C663C62B36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ED33BC1C-92C9-4BAD-817F-258875BCDE92}" type="datetimeFigureOut">
              <a:rPr lang="en-US" smtClean="0"/>
              <a:pPr/>
              <a:t>10/18/2015</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9F836E86-0A63-4693-98C8-3C663C62B36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ED33BC1C-92C9-4BAD-817F-258875BCDE92}" type="datetimeFigureOut">
              <a:rPr lang="en-US" smtClean="0"/>
              <a:pPr/>
              <a:t>10/18/2015</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9F836E86-0A63-4693-98C8-3C663C62B36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ED33BC1C-92C9-4BAD-817F-258875BCDE92}" type="datetimeFigureOut">
              <a:rPr lang="en-US" smtClean="0"/>
              <a:pPr/>
              <a:t>10/18/2015</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9F836E86-0A63-4693-98C8-3C663C62B36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D33BC1C-92C9-4BAD-817F-258875BCDE92}" type="datetimeFigureOut">
              <a:rPr lang="en-US" smtClean="0"/>
              <a:pPr/>
              <a:t>10/18/2015</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9F836E86-0A63-4693-98C8-3C663C62B36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D33BC1C-92C9-4BAD-817F-258875BCDE92}" type="datetimeFigureOut">
              <a:rPr lang="en-US" smtClean="0"/>
              <a:pPr/>
              <a:t>10/18/2015</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9F836E86-0A63-4693-98C8-3C663C62B36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D33BC1C-92C9-4BAD-817F-258875BCDE92}" type="datetimeFigureOut">
              <a:rPr lang="en-US" smtClean="0"/>
              <a:pPr/>
              <a:t>10/18/2015</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9F836E86-0A63-4693-98C8-3C663C62B36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33BC1C-92C9-4BAD-817F-258875BCDE92}" type="datetimeFigureOut">
              <a:rPr lang="en-US" smtClean="0"/>
              <a:pPr/>
              <a:t>10/18/2015</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836E86-0A63-4693-98C8-3C663C62B36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971600" y="2391023"/>
            <a:ext cx="7772400" cy="1470025"/>
          </a:xfrm>
        </p:spPr>
        <p:txBody>
          <a:bodyPr>
            <a:noAutofit/>
          </a:bodyPr>
          <a:lstStyle/>
          <a:p>
            <a:pPr rtl="1"/>
            <a:r>
              <a:rPr lang="ar-SA" sz="4800" b="1" dirty="0" err="1" smtClean="0">
                <a:solidFill>
                  <a:srgbClr val="002060"/>
                </a:solidFill>
                <a:latin typeface="Traditional Arabic" pitchFamily="2" charset="-78"/>
                <a:cs typeface="Traditional Arabic" pitchFamily="2" charset="-78"/>
              </a:rPr>
              <a:t>كفايات</a:t>
            </a:r>
            <a:r>
              <a:rPr lang="ar-SA" sz="4800" b="1" dirty="0" smtClean="0">
                <a:solidFill>
                  <a:srgbClr val="002060"/>
                </a:solidFill>
                <a:latin typeface="Traditional Arabic" pitchFamily="2" charset="-78"/>
                <a:cs typeface="Traditional Arabic" pitchFamily="2" charset="-78"/>
              </a:rPr>
              <a:t> التدريس</a:t>
            </a:r>
            <a:br>
              <a:rPr lang="ar-SA" sz="4800" b="1" dirty="0" smtClean="0">
                <a:solidFill>
                  <a:srgbClr val="002060"/>
                </a:solidFill>
                <a:latin typeface="Traditional Arabic" pitchFamily="2" charset="-78"/>
                <a:cs typeface="Traditional Arabic" pitchFamily="2" charset="-78"/>
              </a:rPr>
            </a:br>
            <a:r>
              <a:rPr lang="ar-SA" sz="4800" b="1" dirty="0" smtClean="0">
                <a:solidFill>
                  <a:srgbClr val="002060"/>
                </a:solidFill>
                <a:latin typeface="Traditional Arabic" pitchFamily="2" charset="-78"/>
                <a:cs typeface="Traditional Arabic" pitchFamily="2" charset="-78"/>
              </a:rPr>
              <a:t/>
            </a:r>
            <a:br>
              <a:rPr lang="ar-SA" sz="4800" b="1" dirty="0" smtClean="0">
                <a:solidFill>
                  <a:srgbClr val="002060"/>
                </a:solidFill>
                <a:latin typeface="Traditional Arabic" pitchFamily="2" charset="-78"/>
                <a:cs typeface="Traditional Arabic" pitchFamily="2" charset="-78"/>
              </a:rPr>
            </a:br>
            <a:endParaRPr lang="en-US" sz="4800" dirty="0">
              <a:solidFill>
                <a:srgbClr val="002060"/>
              </a:solidFill>
              <a:latin typeface="Traditional Arabic" pitchFamily="2" charset="-78"/>
              <a:cs typeface="Traditional Arabic" pitchFamily="2" charset="-78"/>
            </a:endParaRPr>
          </a:p>
        </p:txBody>
      </p:sp>
      <p:sp>
        <p:nvSpPr>
          <p:cNvPr id="4" name="مربع نص 3"/>
          <p:cNvSpPr txBox="1"/>
          <p:nvPr/>
        </p:nvSpPr>
        <p:spPr>
          <a:xfrm>
            <a:off x="2627784" y="3573016"/>
            <a:ext cx="4979248" cy="523220"/>
          </a:xfrm>
          <a:prstGeom prst="rect">
            <a:avLst/>
          </a:prstGeom>
          <a:noFill/>
        </p:spPr>
        <p:txBody>
          <a:bodyPr wrap="none" rtlCol="0">
            <a:spAutoFit/>
          </a:bodyPr>
          <a:lstStyle/>
          <a:p>
            <a:r>
              <a:rPr lang="ar-SA" sz="2800" b="1" dirty="0" smtClean="0">
                <a:latin typeface="Traditional Arabic" pitchFamily="2" charset="-78"/>
                <a:cs typeface="Traditional Arabic" pitchFamily="2" charset="-78"/>
              </a:rPr>
              <a:t>المحاضرة الخامسة/ 334 </a:t>
            </a:r>
            <a:r>
              <a:rPr lang="ar-SA" sz="2800" b="1" dirty="0" err="1" smtClean="0">
                <a:latin typeface="Traditional Arabic" pitchFamily="2" charset="-78"/>
                <a:cs typeface="Traditional Arabic" pitchFamily="2" charset="-78"/>
              </a:rPr>
              <a:t>نهج </a:t>
            </a:r>
            <a:r>
              <a:rPr lang="ar-SA" sz="2800" b="1" dirty="0" smtClean="0">
                <a:latin typeface="Traditional Arabic" pitchFamily="2" charset="-78"/>
                <a:cs typeface="Traditional Arabic" pitchFamily="2" charset="-78"/>
              </a:rPr>
              <a:t>– أ.الجوهرة آل </a:t>
            </a:r>
            <a:r>
              <a:rPr lang="ar-SA" sz="2800" b="1" dirty="0" err="1" smtClean="0">
                <a:latin typeface="Traditional Arabic" pitchFamily="2" charset="-78"/>
                <a:cs typeface="Traditional Arabic" pitchFamily="2" charset="-78"/>
              </a:rPr>
              <a:t>تويم</a:t>
            </a:r>
            <a:endParaRPr lang="en-US" sz="2800" b="1" dirty="0">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11560" y="404664"/>
            <a:ext cx="7848872" cy="5232202"/>
          </a:xfrm>
          <a:prstGeom prst="rect">
            <a:avLst/>
          </a:prstGeom>
          <a:noFill/>
        </p:spPr>
        <p:txBody>
          <a:bodyPr wrap="square" rtlCol="0">
            <a:spAutoFit/>
          </a:bodyPr>
          <a:lstStyle/>
          <a:p>
            <a:pPr algn="r" rtl="1">
              <a:buFont typeface="Arial" pitchFamily="34" charset="0"/>
              <a:buChar char="•"/>
            </a:pPr>
            <a:r>
              <a:rPr lang="ar-SA" sz="3600" b="1" dirty="0" smtClean="0">
                <a:solidFill>
                  <a:srgbClr val="002060"/>
                </a:solidFill>
                <a:latin typeface="Traditional Arabic" pitchFamily="2" charset="-78"/>
                <a:cs typeface="Traditional Arabic" pitchFamily="2" charset="-78"/>
              </a:rPr>
              <a:t>مفهوم الكفاية</a:t>
            </a:r>
          </a:p>
          <a:p>
            <a:pPr algn="r" rtl="1">
              <a:buFontTx/>
              <a:buChar char="-"/>
            </a:pPr>
            <a:r>
              <a:rPr lang="ar-SA" sz="2800" b="1" dirty="0" smtClean="0">
                <a:solidFill>
                  <a:srgbClr val="C00000"/>
                </a:solidFill>
                <a:latin typeface="Traditional Arabic" pitchFamily="2" charset="-78"/>
                <a:cs typeface="Traditional Arabic" pitchFamily="2" charset="-78"/>
              </a:rPr>
              <a:t>معناها بشكل عام </a:t>
            </a:r>
            <a:r>
              <a:rPr lang="ar-SA" sz="2800" b="1" dirty="0" err="1" smtClean="0">
                <a:solidFill>
                  <a:srgbClr val="C00000"/>
                </a:solidFill>
                <a:latin typeface="Traditional Arabic" pitchFamily="2" charset="-78"/>
                <a:cs typeface="Traditional Arabic" pitchFamily="2" charset="-78"/>
              </a:rPr>
              <a:t>وواسع:</a:t>
            </a:r>
            <a:r>
              <a:rPr lang="ar-SA" sz="2800" b="1" dirty="0" smtClean="0">
                <a:solidFill>
                  <a:srgbClr val="C00000"/>
                </a:solidFill>
                <a:latin typeface="Traditional Arabic" pitchFamily="2" charset="-78"/>
                <a:cs typeface="Traditional Arabic" pitchFamily="2" charset="-78"/>
              </a:rPr>
              <a:t> </a:t>
            </a:r>
          </a:p>
          <a:p>
            <a:pPr algn="r" rtl="1"/>
            <a:r>
              <a:rPr lang="ar-SA" sz="2800" b="1" dirty="0" smtClean="0">
                <a:solidFill>
                  <a:srgbClr val="0D531A"/>
                </a:solidFill>
                <a:latin typeface="Traditional Arabic" pitchFamily="2" charset="-78"/>
                <a:cs typeface="Traditional Arabic" pitchFamily="2" charset="-78"/>
              </a:rPr>
              <a:t>معرفة المادة العلمية أو اكتساب </a:t>
            </a:r>
            <a:r>
              <a:rPr lang="ar-SA" sz="2800" b="1" dirty="0" err="1" smtClean="0">
                <a:solidFill>
                  <a:srgbClr val="0D531A"/>
                </a:solidFill>
                <a:latin typeface="Traditional Arabic" pitchFamily="2" charset="-78"/>
                <a:cs typeface="Traditional Arabic" pitchFamily="2" charset="-78"/>
              </a:rPr>
              <a:t>المهارات </a:t>
            </a:r>
            <a:r>
              <a:rPr lang="ar-SA" sz="2800" b="1" dirty="0" smtClean="0">
                <a:solidFill>
                  <a:srgbClr val="0D531A"/>
                </a:solidFill>
                <a:latin typeface="Traditional Arabic" pitchFamily="2" charset="-78"/>
                <a:cs typeface="Traditional Arabic" pitchFamily="2" charset="-78"/>
              </a:rPr>
              <a:t>=كما أنها تعني التمكن من أداء عمل </a:t>
            </a:r>
            <a:r>
              <a:rPr lang="ar-SA" sz="2800" b="1" dirty="0" err="1" smtClean="0">
                <a:solidFill>
                  <a:srgbClr val="0D531A"/>
                </a:solidFill>
                <a:latin typeface="Traditional Arabic" pitchFamily="2" charset="-78"/>
                <a:cs typeface="Traditional Arabic" pitchFamily="2" charset="-78"/>
              </a:rPr>
              <a:t>معين </a:t>
            </a:r>
            <a:r>
              <a:rPr lang="ar-SA" sz="2800" b="1" dirty="0" smtClean="0">
                <a:solidFill>
                  <a:srgbClr val="0D531A"/>
                </a:solidFill>
                <a:latin typeface="Traditional Arabic" pitchFamily="2" charset="-78"/>
                <a:cs typeface="Traditional Arabic" pitchFamily="2" charset="-78"/>
              </a:rPr>
              <a:t>= تصف الكفاية الأداءَ الذي يمكنه ملاحظة نتيجة اكتساب الكفاية</a:t>
            </a:r>
          </a:p>
          <a:p>
            <a:pPr algn="r" rtl="1">
              <a:buFontTx/>
              <a:buChar char="-"/>
            </a:pPr>
            <a:r>
              <a:rPr lang="ar-SA" sz="2800" b="1" dirty="0" smtClean="0">
                <a:solidFill>
                  <a:srgbClr val="0D531A"/>
                </a:solidFill>
                <a:latin typeface="Traditional Arabic" pitchFamily="2" charset="-78"/>
                <a:cs typeface="Traditional Arabic" pitchFamily="2" charset="-78"/>
              </a:rPr>
              <a:t>يأتي مصطلح </a:t>
            </a:r>
            <a:r>
              <a:rPr lang="ar-SA" sz="2800" b="1" dirty="0" err="1" smtClean="0">
                <a:solidFill>
                  <a:srgbClr val="0D531A"/>
                </a:solidFill>
                <a:latin typeface="Traditional Arabic" pitchFamily="2" charset="-78"/>
                <a:cs typeface="Traditional Arabic" pitchFamily="2" charset="-78"/>
              </a:rPr>
              <a:t>الكفايات</a:t>
            </a:r>
            <a:r>
              <a:rPr lang="ar-SA" sz="2800" b="1" dirty="0" smtClean="0">
                <a:solidFill>
                  <a:srgbClr val="0D531A"/>
                </a:solidFill>
                <a:latin typeface="Traditional Arabic" pitchFamily="2" charset="-78"/>
                <a:cs typeface="Traditional Arabic" pitchFamily="2" charset="-78"/>
              </a:rPr>
              <a:t> مرتبط في مجال التعليم بمصطلحات أخرى كالأهداف العامة والأهداف الخاصة.</a:t>
            </a:r>
          </a:p>
          <a:p>
            <a:pPr algn="r" rtl="1">
              <a:buFontTx/>
              <a:buChar char="-"/>
            </a:pPr>
            <a:r>
              <a:rPr lang="ar-SA" sz="2800" b="1" dirty="0" smtClean="0">
                <a:solidFill>
                  <a:srgbClr val="0D531A"/>
                </a:solidFill>
                <a:latin typeface="Traditional Arabic" pitchFamily="2" charset="-78"/>
                <a:cs typeface="Traditional Arabic" pitchFamily="2" charset="-78"/>
              </a:rPr>
              <a:t> </a:t>
            </a:r>
            <a:r>
              <a:rPr lang="ar-SA" sz="2800" b="1" dirty="0" smtClean="0">
                <a:solidFill>
                  <a:srgbClr val="C00000"/>
                </a:solidFill>
                <a:latin typeface="Traditional Arabic" pitchFamily="2" charset="-78"/>
                <a:cs typeface="Traditional Arabic" pitchFamily="2" charset="-78"/>
              </a:rPr>
              <a:t>مفهوم الكفاية في مجال </a:t>
            </a:r>
            <a:r>
              <a:rPr lang="ar-SA" sz="2800" b="1" dirty="0" err="1" smtClean="0">
                <a:solidFill>
                  <a:srgbClr val="C00000"/>
                </a:solidFill>
                <a:latin typeface="Traditional Arabic" pitchFamily="2" charset="-78"/>
                <a:cs typeface="Traditional Arabic" pitchFamily="2" charset="-78"/>
              </a:rPr>
              <a:t>التدريس:</a:t>
            </a:r>
            <a:endParaRPr lang="ar-SA" sz="2800" b="1" dirty="0" smtClean="0">
              <a:solidFill>
                <a:srgbClr val="C00000"/>
              </a:solidFill>
              <a:latin typeface="Traditional Arabic" pitchFamily="2" charset="-78"/>
              <a:cs typeface="Traditional Arabic" pitchFamily="2" charset="-78"/>
            </a:endParaRPr>
          </a:p>
          <a:p>
            <a:pPr algn="r" rtl="1"/>
            <a:r>
              <a:rPr lang="ar-SA" sz="2800" b="1" dirty="0" smtClean="0">
                <a:solidFill>
                  <a:srgbClr val="0D531A"/>
                </a:solidFill>
                <a:latin typeface="Traditional Arabic" pitchFamily="2" charset="-78"/>
                <a:cs typeface="Traditional Arabic" pitchFamily="2" charset="-78"/>
              </a:rPr>
              <a:t>هي المقدرة على شيء وعمله بكفاءة وفعالية، وبمستوى معين من الأداء.</a:t>
            </a:r>
          </a:p>
          <a:p>
            <a:pPr algn="r" rtl="1"/>
            <a:r>
              <a:rPr lang="ar-SA" sz="2800" b="1" dirty="0" smtClean="0">
                <a:solidFill>
                  <a:srgbClr val="0D531A"/>
                </a:solidFill>
                <a:latin typeface="Traditional Arabic" pitchFamily="2" charset="-78"/>
                <a:cs typeface="Traditional Arabic" pitchFamily="2" charset="-78"/>
              </a:rPr>
              <a:t>المهارة في حل المشكلات التي تواجه المعلم في أثناء التدريس والقدرة على اتخاذ القرارات المناسبة حولها، وبالتالي فإن معيار الكفاية التدريسية يتحدد بمدى إمكانية توظيف ما تعلمه الطالب المعلم في تكييف مواقف التدريس.</a:t>
            </a:r>
          </a:p>
          <a:p>
            <a:pPr algn="r" rtl="1"/>
            <a:endParaRPr lang="ar-SA" b="1" dirty="0" smtClean="0">
              <a:solidFill>
                <a:srgbClr val="002060"/>
              </a:solidFill>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755576" y="188640"/>
            <a:ext cx="7848872" cy="5755422"/>
          </a:xfrm>
          <a:prstGeom prst="rect">
            <a:avLst/>
          </a:prstGeom>
          <a:noFill/>
        </p:spPr>
        <p:txBody>
          <a:bodyPr wrap="square" rtlCol="0">
            <a:spAutoFit/>
          </a:bodyPr>
          <a:lstStyle/>
          <a:p>
            <a:pPr algn="r" rtl="1">
              <a:buFont typeface="Arial" pitchFamily="34" charset="0"/>
              <a:buChar char="•"/>
            </a:pPr>
            <a:r>
              <a:rPr lang="ar-SA" sz="3200" b="1" dirty="0" smtClean="0">
                <a:solidFill>
                  <a:srgbClr val="002060"/>
                </a:solidFill>
                <a:latin typeface="Traditional Arabic" pitchFamily="2" charset="-78"/>
                <a:cs typeface="Traditional Arabic" pitchFamily="2" charset="-78"/>
              </a:rPr>
              <a:t> سبب قيام حركة التربية القائمة على </a:t>
            </a:r>
            <a:r>
              <a:rPr lang="ar-SA" sz="3200" b="1" dirty="0" smtClean="0">
                <a:solidFill>
                  <a:srgbClr val="002060"/>
                </a:solidFill>
                <a:latin typeface="Traditional Arabic" pitchFamily="2" charset="-78"/>
                <a:cs typeface="Traditional Arabic" pitchFamily="2" charset="-78"/>
              </a:rPr>
              <a:t>الكفايات</a:t>
            </a:r>
            <a:r>
              <a:rPr lang="ar-SA" sz="3200" b="1" dirty="0">
                <a:solidFill>
                  <a:srgbClr val="002060"/>
                </a:solidFill>
                <a:latin typeface="Traditional Arabic" pitchFamily="2" charset="-78"/>
                <a:cs typeface="Traditional Arabic" pitchFamily="2" charset="-78"/>
              </a:rPr>
              <a:t> </a:t>
            </a:r>
            <a:r>
              <a:rPr lang="ar-SA" sz="3200" b="1" dirty="0" smtClean="0">
                <a:solidFill>
                  <a:srgbClr val="002060"/>
                </a:solidFill>
                <a:latin typeface="Traditional Arabic" pitchFamily="2" charset="-78"/>
                <a:cs typeface="Traditional Arabic" pitchFamily="2" charset="-78"/>
              </a:rPr>
              <a:t>وبداية ظهورها:</a:t>
            </a:r>
            <a:endParaRPr lang="ar-SA" sz="3200" b="1" dirty="0" smtClean="0">
              <a:solidFill>
                <a:srgbClr val="002060"/>
              </a:solidFill>
              <a:latin typeface="Traditional Arabic" pitchFamily="2" charset="-78"/>
              <a:cs typeface="Traditional Arabic" pitchFamily="2" charset="-78"/>
            </a:endParaRPr>
          </a:p>
          <a:p>
            <a:pPr algn="r" rtl="1"/>
            <a:r>
              <a:rPr lang="ar-SA" sz="2800" b="1" dirty="0">
                <a:solidFill>
                  <a:srgbClr val="002060"/>
                </a:solidFill>
                <a:latin typeface="Traditional Arabic" pitchFamily="2" charset="-78"/>
                <a:cs typeface="Traditional Arabic" pitchFamily="2" charset="-78"/>
              </a:rPr>
              <a:t> </a:t>
            </a:r>
            <a:r>
              <a:rPr lang="ar-SA" sz="2800" b="1" dirty="0" smtClean="0">
                <a:solidFill>
                  <a:srgbClr val="002060"/>
                </a:solidFill>
                <a:latin typeface="Traditional Arabic" pitchFamily="2" charset="-78"/>
                <a:cs typeface="Traditional Arabic" pitchFamily="2" charset="-78"/>
              </a:rPr>
              <a:t>1</a:t>
            </a:r>
            <a:r>
              <a:rPr lang="ar-SA" sz="2800" b="1" dirty="0" smtClean="0">
                <a:solidFill>
                  <a:srgbClr val="FF0000"/>
                </a:solidFill>
                <a:latin typeface="Traditional Arabic" pitchFamily="2" charset="-78"/>
                <a:cs typeface="Traditional Arabic" pitchFamily="2" charset="-78"/>
              </a:rPr>
              <a:t>- الانتقادات الموجهة من المجتمع الأمريكي إلى المدرسة، وإلى النظام التعليمي بصفة عامة.</a:t>
            </a:r>
          </a:p>
          <a:p>
            <a:pPr algn="r" rtl="1"/>
            <a:r>
              <a:rPr lang="ar-SA" sz="2800" b="1" dirty="0" smtClean="0">
                <a:solidFill>
                  <a:srgbClr val="FF0000"/>
                </a:solidFill>
                <a:latin typeface="Traditional Arabic" pitchFamily="2" charset="-78"/>
                <a:cs typeface="Traditional Arabic" pitchFamily="2" charset="-78"/>
              </a:rPr>
              <a:t>2- التركيز على جانب الكيف في عملية إعداد المعلم وتدريبه.</a:t>
            </a:r>
          </a:p>
          <a:p>
            <a:pPr algn="r" rtl="1"/>
            <a:r>
              <a:rPr lang="ar-SA" sz="2800" b="1" dirty="0" smtClean="0">
                <a:solidFill>
                  <a:srgbClr val="FF0000"/>
                </a:solidFill>
                <a:latin typeface="Traditional Arabic" pitchFamily="2" charset="-78"/>
                <a:cs typeface="Traditional Arabic" pitchFamily="2" charset="-78"/>
              </a:rPr>
              <a:t>3- اتفاق مبادئ حركة التربية القائمة على الكفايات مع الكثير من أفكار البحوث الحديثة في التربية ونتائجها.</a:t>
            </a:r>
          </a:p>
          <a:p>
            <a:pPr algn="r" rtl="1"/>
            <a:endParaRPr lang="ar-SA" sz="2800" b="1" dirty="0">
              <a:solidFill>
                <a:srgbClr val="0D531A"/>
              </a:solidFill>
              <a:latin typeface="Traditional Arabic" pitchFamily="2" charset="-78"/>
              <a:cs typeface="Traditional Arabic" pitchFamily="2" charset="-78"/>
            </a:endParaRPr>
          </a:p>
          <a:p>
            <a:pPr algn="r" rtl="1"/>
            <a:r>
              <a:rPr lang="ar-SA" sz="2800" b="1" dirty="0" smtClean="0">
                <a:solidFill>
                  <a:srgbClr val="0D531A"/>
                </a:solidFill>
                <a:latin typeface="Traditional Arabic" pitchFamily="2" charset="-78"/>
                <a:cs typeface="Traditional Arabic" pitchFamily="2" charset="-78"/>
              </a:rPr>
              <a:t>جاءت الفكرة الأساسية لاعتماد مبدأ الكفايات في تدريب المعلمين وإعدادهم في أكتوبر عام 1967م وذلك بدعوة مكتب التربية في الولايات المتحدة الأمريكية المؤسساتِ التربوية التي تقوم على إعداد المعلمين بضرورة تحسين برامج تدريب المعلمين وخاصة المرحلة الابتدائية</a:t>
            </a:r>
          </a:p>
          <a:p>
            <a:pPr algn="r" rtl="1"/>
            <a:r>
              <a:rPr lang="ar-SA" sz="2800" b="1" dirty="0" smtClean="0">
                <a:solidFill>
                  <a:srgbClr val="0D531A"/>
                </a:solidFill>
                <a:latin typeface="Traditional Arabic" pitchFamily="2" charset="-78"/>
                <a:cs typeface="Traditional Arabic" pitchFamily="2" charset="-78"/>
              </a:rPr>
              <a:t>وذلك انطلاقًا من أن تحديد الكفايات التي يجب أن يمتلكها المعلم سوف تُمكّن من إيجاد الوسائل والخبرات التي تؤدي تحسين وجودة أداء المعلمين.</a:t>
            </a:r>
            <a:endParaRPr lang="ar-SA" sz="2800" b="1" dirty="0" smtClean="0">
              <a:solidFill>
                <a:srgbClr val="0D531A"/>
              </a:solidFill>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73992"/>
            <a:ext cx="8035925" cy="688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24884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50521" y="426251"/>
            <a:ext cx="8784976" cy="6063198"/>
          </a:xfrm>
          <a:prstGeom prst="rect">
            <a:avLst/>
          </a:prstGeom>
          <a:noFill/>
        </p:spPr>
        <p:txBody>
          <a:bodyPr wrap="square" rtlCol="0">
            <a:spAutoFit/>
          </a:bodyPr>
          <a:lstStyle/>
          <a:p>
            <a:pPr algn="r" rtl="1"/>
            <a:r>
              <a:rPr lang="ar-SA" sz="2600" b="1" dirty="0" smtClean="0">
                <a:solidFill>
                  <a:srgbClr val="C00000"/>
                </a:solidFill>
                <a:latin typeface="Traditional Arabic" pitchFamily="2" charset="-78"/>
                <a:cs typeface="Traditional Arabic" pitchFamily="2" charset="-78"/>
              </a:rPr>
              <a:t> </a:t>
            </a:r>
            <a:r>
              <a:rPr lang="ar-SA" sz="2600" b="1" dirty="0" smtClean="0">
                <a:solidFill>
                  <a:srgbClr val="0D531A"/>
                </a:solidFill>
                <a:latin typeface="Traditional Arabic" pitchFamily="2" charset="-78"/>
                <a:cs typeface="Traditional Arabic" pitchFamily="2" charset="-78"/>
              </a:rPr>
              <a:t>وبصفة عامة فإن حركة إعداد المعلم المؤسسة على </a:t>
            </a:r>
            <a:r>
              <a:rPr lang="ar-SA" sz="2600" b="1" dirty="0" err="1" smtClean="0">
                <a:solidFill>
                  <a:srgbClr val="0D531A"/>
                </a:solidFill>
                <a:latin typeface="Traditional Arabic" pitchFamily="2" charset="-78"/>
                <a:cs typeface="Traditional Arabic" pitchFamily="2" charset="-78"/>
              </a:rPr>
              <a:t>الكفايات</a:t>
            </a:r>
            <a:r>
              <a:rPr lang="ar-SA" sz="2600" b="1" dirty="0" smtClean="0">
                <a:solidFill>
                  <a:srgbClr val="0D531A"/>
                </a:solidFill>
                <a:latin typeface="Traditional Arabic" pitchFamily="2" charset="-78"/>
                <a:cs typeface="Traditional Arabic" pitchFamily="2" charset="-78"/>
              </a:rPr>
              <a:t> تقوم على عدة أسس </a:t>
            </a:r>
            <a:r>
              <a:rPr lang="ar-SA" sz="2600" b="1" dirty="0" err="1" smtClean="0">
                <a:solidFill>
                  <a:srgbClr val="0D531A"/>
                </a:solidFill>
                <a:latin typeface="Traditional Arabic" pitchFamily="2" charset="-78"/>
                <a:cs typeface="Traditional Arabic" pitchFamily="2" charset="-78"/>
              </a:rPr>
              <a:t>أهمها:</a:t>
            </a:r>
            <a:endParaRPr lang="ar-SA" sz="2600" b="1" dirty="0" smtClean="0">
              <a:solidFill>
                <a:srgbClr val="0D531A"/>
              </a:solidFill>
              <a:latin typeface="Traditional Arabic" pitchFamily="2" charset="-78"/>
              <a:cs typeface="Traditional Arabic" pitchFamily="2" charset="-78"/>
            </a:endParaRPr>
          </a:p>
          <a:p>
            <a:pPr algn="r" rtl="1"/>
            <a:r>
              <a:rPr lang="ar-SA" sz="2400" b="1" dirty="0" smtClean="0">
                <a:solidFill>
                  <a:srgbClr val="002060"/>
                </a:solidFill>
                <a:latin typeface="Traditional Arabic" pitchFamily="2" charset="-78"/>
                <a:cs typeface="Traditional Arabic" pitchFamily="2" charset="-78"/>
              </a:rPr>
              <a:t>1- يمكن لأي طالب إتقان المهام المختلفة للتدريب على التدريس على مستوى عال إذا ما وفر له الوقت الكافي للتعلم والنوعية الجيدة من التدريب.</a:t>
            </a:r>
          </a:p>
          <a:p>
            <a:pPr algn="r" rtl="1"/>
            <a:r>
              <a:rPr lang="ar-SA" sz="2400" b="1" dirty="0" smtClean="0">
                <a:solidFill>
                  <a:srgbClr val="002060"/>
                </a:solidFill>
                <a:latin typeface="Traditional Arabic" pitchFamily="2" charset="-78"/>
                <a:cs typeface="Traditional Arabic" pitchFamily="2" charset="-78"/>
              </a:rPr>
              <a:t>2- الفروق الفردية في مستوى إتقان الطلاب المعلمين لمهام التدريس سببها أخطاء في نظام التدريب.</a:t>
            </a:r>
          </a:p>
          <a:p>
            <a:pPr algn="r" rtl="1"/>
            <a:r>
              <a:rPr lang="ar-SA" sz="2400" b="1" dirty="0" smtClean="0">
                <a:solidFill>
                  <a:srgbClr val="002060"/>
                </a:solidFill>
                <a:latin typeface="Traditional Arabic" pitchFamily="2" charset="-78"/>
                <a:cs typeface="Traditional Arabic" pitchFamily="2" charset="-78"/>
              </a:rPr>
              <a:t>3- إن توفير إمكانات مناسبة للتعلم يجعل الطلاب المعلمين متشابهين إلى حد كبير في معدل التعلم والدافع إليه.</a:t>
            </a:r>
          </a:p>
          <a:p>
            <a:pPr algn="r" rtl="1"/>
            <a:r>
              <a:rPr lang="ar-SA" sz="2400" b="1" dirty="0" smtClean="0">
                <a:solidFill>
                  <a:srgbClr val="002060"/>
                </a:solidFill>
                <a:latin typeface="Traditional Arabic" pitchFamily="2" charset="-78"/>
                <a:cs typeface="Traditional Arabic" pitchFamily="2" charset="-78"/>
              </a:rPr>
              <a:t>4- يجب التركيز على الاختلافات في التعلم أكثر من التركيز على الاختلافات في المتعلمين.</a:t>
            </a:r>
          </a:p>
          <a:p>
            <a:pPr algn="r" rtl="1"/>
            <a:r>
              <a:rPr lang="ar-SA" sz="2400" b="1" dirty="0" smtClean="0">
                <a:solidFill>
                  <a:srgbClr val="002060"/>
                </a:solidFill>
                <a:latin typeface="Traditional Arabic" pitchFamily="2" charset="-78"/>
                <a:cs typeface="Traditional Arabic" pitchFamily="2" charset="-78"/>
              </a:rPr>
              <a:t>5- أكثر العناصر أهمية في عملية التدريس والتعلم هي نوعية خبرات التعلم التي تتوفر للطالب المعلم</a:t>
            </a:r>
            <a:r>
              <a:rPr lang="ar-SA" sz="2400" b="1" dirty="0" smtClean="0">
                <a:solidFill>
                  <a:srgbClr val="002060"/>
                </a:solidFill>
                <a:latin typeface="Traditional Arabic" pitchFamily="2" charset="-78"/>
                <a:cs typeface="Traditional Arabic" pitchFamily="2" charset="-78"/>
              </a:rPr>
              <a:t>.</a:t>
            </a:r>
          </a:p>
          <a:p>
            <a:pPr algn="r" rtl="1"/>
            <a:endParaRPr lang="ar-SA" sz="2400" b="1" dirty="0" smtClean="0">
              <a:solidFill>
                <a:srgbClr val="002060"/>
              </a:solidFill>
              <a:latin typeface="Traditional Arabic" pitchFamily="2" charset="-78"/>
              <a:cs typeface="Traditional Arabic" pitchFamily="2" charset="-78"/>
            </a:endParaRPr>
          </a:p>
          <a:p>
            <a:pPr algn="r" rtl="1"/>
            <a:r>
              <a:rPr lang="ar-SA" sz="2400" b="1" dirty="0" smtClean="0">
                <a:solidFill>
                  <a:srgbClr val="C00000"/>
                </a:solidFill>
                <a:latin typeface="Traditional Arabic" pitchFamily="2" charset="-78"/>
                <a:cs typeface="Traditional Arabic" pitchFamily="2" charset="-78"/>
              </a:rPr>
              <a:t>وبالتالي ظهر أثر هذه الأسس بصورة واضحة في تصميم برامج إعداد المعلم وفي أساليب تدريبهم</a:t>
            </a:r>
            <a:endParaRPr lang="ar-SA" sz="2400" b="1" dirty="0" smtClean="0">
              <a:solidFill>
                <a:srgbClr val="C00000"/>
              </a:solidFill>
              <a:latin typeface="Traditional Arabic" pitchFamily="2" charset="-78"/>
              <a:cs typeface="Traditional Arabic" pitchFamily="2" charset="-78"/>
            </a:endParaRPr>
          </a:p>
          <a:p>
            <a:pPr algn="r" rtl="1"/>
            <a:r>
              <a:rPr lang="ar-SA" sz="2400" b="1" dirty="0" smtClean="0">
                <a:solidFill>
                  <a:srgbClr val="C00000"/>
                </a:solidFill>
                <a:latin typeface="Traditional Arabic" pitchFamily="2" charset="-78"/>
                <a:cs typeface="Traditional Arabic" pitchFamily="2" charset="-78"/>
              </a:rPr>
              <a:t>فاستجدت تقنيات جديدة للتدريب منها:</a:t>
            </a:r>
          </a:p>
          <a:p>
            <a:pPr marL="342900" indent="-342900" algn="r" rtl="1">
              <a:buFont typeface="Arial" panose="020B0604020202020204" pitchFamily="34" charset="0"/>
              <a:buChar char="•"/>
            </a:pPr>
            <a:r>
              <a:rPr lang="ar-SA" sz="2400" b="1" dirty="0" smtClean="0">
                <a:solidFill>
                  <a:srgbClr val="002060"/>
                </a:solidFill>
                <a:latin typeface="Traditional Arabic" pitchFamily="2" charset="-78"/>
                <a:cs typeface="Traditional Arabic" pitchFamily="2" charset="-78"/>
              </a:rPr>
              <a:t>التدريس المصغر</a:t>
            </a:r>
          </a:p>
          <a:p>
            <a:pPr marL="342900" indent="-342900" algn="r" rtl="1">
              <a:buFont typeface="Arial" panose="020B0604020202020204" pitchFamily="34" charset="0"/>
              <a:buChar char="•"/>
            </a:pPr>
            <a:r>
              <a:rPr lang="ar-SA" sz="2400" b="1" dirty="0" smtClean="0">
                <a:solidFill>
                  <a:srgbClr val="002060"/>
                </a:solidFill>
                <a:latin typeface="Traditional Arabic" pitchFamily="2" charset="-78"/>
                <a:cs typeface="Traditional Arabic" pitchFamily="2" charset="-78"/>
              </a:rPr>
              <a:t>المقررات القصيرة</a:t>
            </a:r>
          </a:p>
          <a:p>
            <a:pPr marL="342900" indent="-342900" algn="r" rtl="1">
              <a:buFont typeface="Arial" panose="020B0604020202020204" pitchFamily="34" charset="0"/>
              <a:buChar char="•"/>
            </a:pPr>
            <a:r>
              <a:rPr lang="ar-SA" sz="2400" b="1" dirty="0" smtClean="0">
                <a:solidFill>
                  <a:srgbClr val="002060"/>
                </a:solidFill>
                <a:latin typeface="Traditional Arabic" pitchFamily="2" charset="-78"/>
                <a:cs typeface="Traditional Arabic" pitchFamily="2" charset="-78"/>
              </a:rPr>
              <a:t>الحقائب والحزم التعليمية</a:t>
            </a:r>
          </a:p>
          <a:p>
            <a:pPr marL="342900" indent="-342900" algn="r" rtl="1">
              <a:buFont typeface="Arial" panose="020B0604020202020204" pitchFamily="34" charset="0"/>
              <a:buChar char="•"/>
            </a:pPr>
            <a:r>
              <a:rPr lang="ar-SA" sz="2400" b="1" dirty="0" smtClean="0">
                <a:solidFill>
                  <a:srgbClr val="002060"/>
                </a:solidFill>
                <a:latin typeface="Traditional Arabic" pitchFamily="2" charset="-78"/>
                <a:cs typeface="Traditional Arabic" pitchFamily="2" charset="-78"/>
              </a:rPr>
              <a:t>التركيز على الجوانب العملية والتقليل من الجوانب النظرية</a:t>
            </a:r>
            <a:endParaRPr lang="ar-SA" sz="2400" b="1" dirty="0" smtClean="0">
              <a:solidFill>
                <a:srgbClr val="002060"/>
              </a:solidFill>
              <a:latin typeface="Traditional Arabic" pitchFamily="2" charset="-78"/>
              <a:cs typeface="Traditional Arabic" pitchFamily="2" charset="-78"/>
            </a:endParaRPr>
          </a:p>
          <a:p>
            <a:pPr algn="r" rtl="1"/>
            <a:endParaRPr lang="ar-SA" sz="2600" b="1" dirty="0" smtClean="0">
              <a:solidFill>
                <a:srgbClr val="C00000"/>
              </a:solidFill>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258683" y="764704"/>
            <a:ext cx="8633797" cy="6001643"/>
          </a:xfrm>
          <a:prstGeom prst="rect">
            <a:avLst/>
          </a:prstGeom>
          <a:noFill/>
        </p:spPr>
        <p:txBody>
          <a:bodyPr wrap="square" rtlCol="1">
            <a:spAutoFit/>
          </a:bodyPr>
          <a:lstStyle/>
          <a:p>
            <a:pPr algn="r" rtl="1"/>
            <a:r>
              <a:rPr lang="ar-SA" sz="2400" b="1" u="sng" dirty="0" smtClean="0">
                <a:solidFill>
                  <a:schemeClr val="accent3">
                    <a:lumMod val="50000"/>
                  </a:schemeClr>
                </a:solidFill>
                <a:latin typeface="Traditional Arabic" panose="02020603050405020304" pitchFamily="18" charset="-78"/>
                <a:cs typeface="Traditional Arabic" panose="02020603050405020304" pitchFamily="18" charset="-78"/>
              </a:rPr>
              <a:t>وفي ضوء نتائج البحوث الخاصة بإعداد المعلم وفق أسس الإعداد القائم على الكفايات فإنه يمكن تعريف الكفاية التدريسية الأدائية بأنها:</a:t>
            </a:r>
          </a:p>
          <a:p>
            <a:pPr algn="r" rtl="1"/>
            <a:r>
              <a:rPr lang="ar-SA" sz="2400" b="1" dirty="0" smtClean="0">
                <a:solidFill>
                  <a:srgbClr val="002060"/>
                </a:solidFill>
                <a:latin typeface="Traditional Arabic" panose="02020603050405020304" pitchFamily="18" charset="-78"/>
                <a:cs typeface="Traditional Arabic" panose="02020603050405020304" pitchFamily="18" charset="-78"/>
              </a:rPr>
              <a:t> القدرة على القيام بأداء محدد يتعلق بأحد مهام المعلم في الموقف التدريسي، بحيث يكون هذا الأداء مؤثرًا في تحقيق أهداف ذلك الموقف من جهة، وقابلاً للملاحظة والقياس من جهة أخرى</a:t>
            </a:r>
          </a:p>
          <a:p>
            <a:pPr algn="r" rtl="1"/>
            <a:endParaRPr lang="ar-SA" sz="2400" b="1" dirty="0">
              <a:solidFill>
                <a:srgbClr val="002060"/>
              </a:solidFill>
              <a:latin typeface="Traditional Arabic" panose="02020603050405020304" pitchFamily="18" charset="-78"/>
              <a:cs typeface="Traditional Arabic" panose="02020603050405020304" pitchFamily="18" charset="-78"/>
            </a:endParaRPr>
          </a:p>
          <a:p>
            <a:pPr algn="r" rtl="1"/>
            <a:r>
              <a:rPr lang="ar-SA" sz="2400" b="1" dirty="0" smtClean="0">
                <a:solidFill>
                  <a:srgbClr val="002060"/>
                </a:solidFill>
                <a:latin typeface="Traditional Arabic" panose="02020603050405020304" pitchFamily="18" charset="-78"/>
                <a:cs typeface="Traditional Arabic" panose="02020603050405020304" pitchFamily="18" charset="-78"/>
              </a:rPr>
              <a:t>وفيما يتعلق بعمل المعلم وكفايته فإن هناك </a:t>
            </a:r>
            <a:r>
              <a:rPr lang="ar-SA" sz="2400" b="1" dirty="0" smtClean="0">
                <a:solidFill>
                  <a:schemeClr val="accent3">
                    <a:lumMod val="50000"/>
                  </a:schemeClr>
                </a:solidFill>
                <a:latin typeface="Traditional Arabic" panose="02020603050405020304" pitchFamily="18" charset="-78"/>
                <a:cs typeface="Traditional Arabic" panose="02020603050405020304" pitchFamily="18" charset="-78"/>
              </a:rPr>
              <a:t>أربعة مجالات لكفاية المعلم </a:t>
            </a:r>
            <a:r>
              <a:rPr lang="ar-SA" sz="2400" b="1" dirty="0" smtClean="0">
                <a:solidFill>
                  <a:srgbClr val="002060"/>
                </a:solidFill>
                <a:latin typeface="Traditional Arabic" panose="02020603050405020304" pitchFamily="18" charset="-78"/>
                <a:cs typeface="Traditional Arabic" panose="02020603050405020304" pitchFamily="18" charset="-78"/>
              </a:rPr>
              <a:t>وجميعها ضرورية لكي يمكننا أن نطلق عليه صفة المعلم الكفء وهذه المجالات هي:</a:t>
            </a:r>
          </a:p>
          <a:p>
            <a:pPr algn="r" rtl="1"/>
            <a:r>
              <a:rPr lang="ar-SA" sz="2400" b="1" dirty="0" smtClean="0">
                <a:solidFill>
                  <a:srgbClr val="002060"/>
                </a:solidFill>
                <a:latin typeface="Traditional Arabic" panose="02020603050405020304" pitchFamily="18" charset="-78"/>
                <a:cs typeface="Traditional Arabic" panose="02020603050405020304" pitchFamily="18" charset="-78"/>
              </a:rPr>
              <a:t>1- التمكن من المعلومات النظرية حول التعلم والسلوك الإنساني</a:t>
            </a:r>
          </a:p>
          <a:p>
            <a:pPr algn="r" rtl="1"/>
            <a:r>
              <a:rPr lang="ar-SA" sz="2400" b="1" dirty="0" smtClean="0">
                <a:solidFill>
                  <a:srgbClr val="002060"/>
                </a:solidFill>
                <a:latin typeface="Traditional Arabic" panose="02020603050405020304" pitchFamily="18" charset="-78"/>
                <a:cs typeface="Traditional Arabic" panose="02020603050405020304" pitchFamily="18" charset="-78"/>
              </a:rPr>
              <a:t>2- التمكن من المعلومات حول مجال تخصصه الذي سيقوم بتدريسه</a:t>
            </a:r>
          </a:p>
          <a:p>
            <a:pPr algn="r" rtl="1"/>
            <a:r>
              <a:rPr lang="ar-SA" sz="2400" b="1" dirty="0" smtClean="0">
                <a:solidFill>
                  <a:srgbClr val="002060"/>
                </a:solidFill>
                <a:latin typeface="Traditional Arabic" panose="02020603050405020304" pitchFamily="18" charset="-78"/>
                <a:cs typeface="Traditional Arabic" panose="02020603050405020304" pitchFamily="18" charset="-78"/>
              </a:rPr>
              <a:t>3- امتلاك الاتجاهات التي تسهم في إسراع التعلم وإقامة العلاقات الإنسانية في المدرسة وتحسينها</a:t>
            </a:r>
          </a:p>
          <a:p>
            <a:pPr algn="r" rtl="1"/>
            <a:r>
              <a:rPr lang="ar-SA" sz="2400" b="1" dirty="0" smtClean="0">
                <a:solidFill>
                  <a:srgbClr val="002060"/>
                </a:solidFill>
                <a:latin typeface="Traditional Arabic" panose="02020603050405020304" pitchFamily="18" charset="-78"/>
                <a:cs typeface="Traditional Arabic" panose="02020603050405020304" pitchFamily="18" charset="-78"/>
              </a:rPr>
              <a:t>التمكن من المهارات الخاصة بالتدريس والتي تسهم بشكل أساس في تعلم التلاميذ</a:t>
            </a:r>
            <a:endParaRPr lang="ar-SA" sz="2400" b="1" dirty="0">
              <a:solidFill>
                <a:srgbClr val="002060"/>
              </a:solidFill>
              <a:latin typeface="Traditional Arabic" panose="02020603050405020304" pitchFamily="18" charset="-78"/>
              <a:cs typeface="Traditional Arabic" panose="02020603050405020304" pitchFamily="18" charset="-78"/>
            </a:endParaRPr>
          </a:p>
          <a:p>
            <a:pPr algn="r" rtl="1"/>
            <a:endParaRPr lang="ar-SA" sz="2400" b="1" dirty="0" smtClean="0">
              <a:solidFill>
                <a:srgbClr val="002060"/>
              </a:solidFill>
              <a:latin typeface="Traditional Arabic" panose="02020603050405020304" pitchFamily="18" charset="-78"/>
              <a:cs typeface="Traditional Arabic" panose="02020603050405020304" pitchFamily="18" charset="-78"/>
            </a:endParaRPr>
          </a:p>
          <a:p>
            <a:pPr algn="r" rtl="1"/>
            <a:r>
              <a:rPr lang="ar-SA" sz="2400" b="1" dirty="0" smtClean="0">
                <a:solidFill>
                  <a:srgbClr val="002060"/>
                </a:solidFill>
                <a:latin typeface="Traditional Arabic" panose="02020603050405020304" pitchFamily="18" charset="-78"/>
                <a:cs typeface="Traditional Arabic" panose="02020603050405020304" pitchFamily="18" charset="-78"/>
              </a:rPr>
              <a:t>ولذا يمكن القول بأن </a:t>
            </a:r>
            <a:r>
              <a:rPr lang="ar-SA" sz="2400" b="1" u="sng" dirty="0" smtClean="0">
                <a:solidFill>
                  <a:schemeClr val="accent3">
                    <a:lumMod val="50000"/>
                  </a:schemeClr>
                </a:solidFill>
                <a:latin typeface="Traditional Arabic" panose="02020603050405020304" pitchFamily="18" charset="-78"/>
                <a:cs typeface="Traditional Arabic" panose="02020603050405020304" pitchFamily="18" charset="-78"/>
              </a:rPr>
              <a:t>لكفاية المعلم ثلاثة أبعاد رئيسة </a:t>
            </a:r>
            <a:r>
              <a:rPr lang="ar-SA" sz="2400" b="1" dirty="0" smtClean="0">
                <a:solidFill>
                  <a:srgbClr val="002060"/>
                </a:solidFill>
                <a:latin typeface="Traditional Arabic" panose="02020603050405020304" pitchFamily="18" charset="-78"/>
                <a:cs typeface="Traditional Arabic" panose="02020603050405020304" pitchFamily="18" charset="-78"/>
              </a:rPr>
              <a:t>هي:</a:t>
            </a:r>
          </a:p>
          <a:p>
            <a:pPr marL="342900" indent="-342900" algn="r" rtl="1">
              <a:buFont typeface="Arial" panose="020B0604020202020204" pitchFamily="34" charset="0"/>
              <a:buChar char="•"/>
            </a:pPr>
            <a:r>
              <a:rPr lang="ar-SA" sz="2400" b="1" dirty="0" smtClean="0">
                <a:solidFill>
                  <a:srgbClr val="C00000"/>
                </a:solidFill>
                <a:latin typeface="Traditional Arabic" panose="02020603050405020304" pitchFamily="18" charset="-78"/>
                <a:cs typeface="Traditional Arabic" panose="02020603050405020304" pitchFamily="18" charset="-78"/>
              </a:rPr>
              <a:t>البعد المعرفي</a:t>
            </a:r>
          </a:p>
          <a:p>
            <a:pPr marL="342900" indent="-342900" algn="r" rtl="1">
              <a:buFont typeface="Arial" panose="020B0604020202020204" pitchFamily="34" charset="0"/>
              <a:buChar char="•"/>
            </a:pPr>
            <a:r>
              <a:rPr lang="ar-SA" sz="2400" b="1" dirty="0" smtClean="0">
                <a:solidFill>
                  <a:srgbClr val="C00000"/>
                </a:solidFill>
                <a:latin typeface="Traditional Arabic" panose="02020603050405020304" pitchFamily="18" charset="-78"/>
                <a:cs typeface="Traditional Arabic" panose="02020603050405020304" pitchFamily="18" charset="-78"/>
              </a:rPr>
              <a:t>البعد </a:t>
            </a:r>
            <a:r>
              <a:rPr lang="ar-SA" sz="2400" b="1" dirty="0" err="1" smtClean="0">
                <a:solidFill>
                  <a:srgbClr val="C00000"/>
                </a:solidFill>
                <a:latin typeface="Traditional Arabic" panose="02020603050405020304" pitchFamily="18" charset="-78"/>
                <a:cs typeface="Traditional Arabic" panose="02020603050405020304" pitchFamily="18" charset="-78"/>
              </a:rPr>
              <a:t>المهاري</a:t>
            </a:r>
            <a:endParaRPr lang="ar-SA" sz="2400" b="1" dirty="0" smtClean="0">
              <a:solidFill>
                <a:srgbClr val="C00000"/>
              </a:solidFill>
              <a:latin typeface="Traditional Arabic" panose="02020603050405020304" pitchFamily="18" charset="-78"/>
              <a:cs typeface="Traditional Arabic" panose="02020603050405020304" pitchFamily="18" charset="-78"/>
            </a:endParaRPr>
          </a:p>
          <a:p>
            <a:pPr marL="342900" indent="-342900" algn="r" rtl="1">
              <a:buFont typeface="Arial" panose="020B0604020202020204" pitchFamily="34" charset="0"/>
              <a:buChar char="•"/>
            </a:pPr>
            <a:r>
              <a:rPr lang="ar-SA" sz="2400" b="1" dirty="0" smtClean="0">
                <a:solidFill>
                  <a:srgbClr val="C00000"/>
                </a:solidFill>
                <a:latin typeface="Traditional Arabic" panose="02020603050405020304" pitchFamily="18" charset="-78"/>
                <a:cs typeface="Traditional Arabic" panose="02020603050405020304" pitchFamily="18" charset="-78"/>
              </a:rPr>
              <a:t>البعد الوجداني</a:t>
            </a:r>
            <a:endParaRPr lang="ar-SA" sz="2400" b="1" dirty="0">
              <a:solidFill>
                <a:srgbClr val="C00000"/>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474709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611560" y="404664"/>
            <a:ext cx="7848872" cy="4401205"/>
          </a:xfrm>
          <a:prstGeom prst="rect">
            <a:avLst/>
          </a:prstGeom>
          <a:noFill/>
        </p:spPr>
        <p:txBody>
          <a:bodyPr wrap="square" rtlCol="0">
            <a:spAutoFit/>
          </a:bodyPr>
          <a:lstStyle/>
          <a:p>
            <a:pPr algn="r" rtl="1">
              <a:buFont typeface="Arial" pitchFamily="34" charset="0"/>
              <a:buChar char="•"/>
            </a:pPr>
            <a:r>
              <a:rPr lang="ar-SA" sz="3600" b="1" dirty="0" err="1" smtClean="0">
                <a:solidFill>
                  <a:srgbClr val="002060"/>
                </a:solidFill>
                <a:latin typeface="Traditional Arabic" pitchFamily="2" charset="-78"/>
                <a:cs typeface="Traditional Arabic" pitchFamily="2" charset="-78"/>
              </a:rPr>
              <a:t>الكفايات</a:t>
            </a:r>
            <a:r>
              <a:rPr lang="ar-SA" sz="3600" b="1" dirty="0" smtClean="0">
                <a:solidFill>
                  <a:srgbClr val="002060"/>
                </a:solidFill>
                <a:latin typeface="Traditional Arabic" pitchFamily="2" charset="-78"/>
                <a:cs typeface="Traditional Arabic" pitchFamily="2" charset="-78"/>
              </a:rPr>
              <a:t> المعرفية والبحثية للتدريس </a:t>
            </a:r>
          </a:p>
          <a:p>
            <a:pPr marL="457200" indent="-457200" algn="r" rtl="1">
              <a:buFont typeface="+mj-lt"/>
              <a:buAutoNum type="arabicPeriod"/>
            </a:pPr>
            <a:r>
              <a:rPr lang="ar-SA" sz="2800" b="1" dirty="0" smtClean="0">
                <a:solidFill>
                  <a:srgbClr val="0D531A"/>
                </a:solidFill>
                <a:latin typeface="Traditional Arabic" pitchFamily="2" charset="-78"/>
                <a:cs typeface="Traditional Arabic" pitchFamily="2" charset="-78"/>
              </a:rPr>
              <a:t>امتلاك المعلومات الغزيرة في مجال تخصصه الأكاديمي.</a:t>
            </a:r>
          </a:p>
          <a:p>
            <a:pPr marL="457200" indent="-457200" algn="r" rtl="1">
              <a:buFont typeface="+mj-lt"/>
              <a:buAutoNum type="arabicPeriod"/>
            </a:pPr>
            <a:r>
              <a:rPr lang="ar-SA" sz="2800" b="1" dirty="0" smtClean="0">
                <a:solidFill>
                  <a:srgbClr val="0D531A"/>
                </a:solidFill>
                <a:latin typeface="Traditional Arabic" pitchFamily="2" charset="-78"/>
                <a:cs typeface="Traditional Arabic" pitchFamily="2" charset="-78"/>
              </a:rPr>
              <a:t>الإلمام بالفروع المختلفة في مجال تخصصه والعلاقة بينها، والتنظيم المنطقي للمعارف، ونبذة عن تاريخه وأهم العلماء الذين أسهموا في بنيته.</a:t>
            </a:r>
          </a:p>
          <a:p>
            <a:pPr marL="457200" indent="-457200" algn="r" rtl="1">
              <a:buFont typeface="+mj-lt"/>
              <a:buAutoNum type="arabicPeriod"/>
            </a:pPr>
            <a:r>
              <a:rPr lang="ar-SA" sz="2800" b="1" dirty="0" smtClean="0">
                <a:solidFill>
                  <a:srgbClr val="0D531A"/>
                </a:solidFill>
                <a:latin typeface="Traditional Arabic" pitchFamily="2" charset="-78"/>
                <a:cs typeface="Traditional Arabic" pitchFamily="2" charset="-78"/>
              </a:rPr>
              <a:t>إتقان أساليب البحث العلمي.</a:t>
            </a:r>
          </a:p>
          <a:p>
            <a:pPr marL="457200" indent="-457200" algn="r" rtl="1">
              <a:buFont typeface="+mj-lt"/>
              <a:buAutoNum type="arabicPeriod"/>
            </a:pPr>
            <a:r>
              <a:rPr lang="ar-SA" sz="2800" b="1" dirty="0" smtClean="0">
                <a:solidFill>
                  <a:srgbClr val="0D531A"/>
                </a:solidFill>
                <a:latin typeface="Traditional Arabic" pitchFamily="2" charset="-78"/>
                <a:cs typeface="Traditional Arabic" pitchFamily="2" charset="-78"/>
              </a:rPr>
              <a:t>الثقافة العامة الواسعة.</a:t>
            </a:r>
          </a:p>
          <a:p>
            <a:pPr marL="457200" indent="-457200" algn="r" rtl="1">
              <a:buFont typeface="+mj-lt"/>
              <a:buAutoNum type="arabicPeriod"/>
            </a:pPr>
            <a:r>
              <a:rPr lang="ar-SA" sz="2800" b="1" dirty="0" smtClean="0">
                <a:solidFill>
                  <a:srgbClr val="0D531A"/>
                </a:solidFill>
                <a:latin typeface="Traditional Arabic" pitchFamily="2" charset="-78"/>
                <a:cs typeface="Traditional Arabic" pitchFamily="2" charset="-78"/>
              </a:rPr>
              <a:t>متابعة المستجدات في مجال تخصصه وفي المجال التربوي بشكل عام.</a:t>
            </a:r>
          </a:p>
          <a:p>
            <a:pPr marL="457200" indent="-457200" algn="r" rtl="1">
              <a:buFont typeface="+mj-lt"/>
              <a:buAutoNum type="arabicPeriod"/>
            </a:pPr>
            <a:r>
              <a:rPr lang="ar-SA" sz="2800" b="1" dirty="0" smtClean="0">
                <a:solidFill>
                  <a:srgbClr val="0D531A"/>
                </a:solidFill>
                <a:latin typeface="Traditional Arabic" pitchFamily="2" charset="-78"/>
                <a:cs typeface="Traditional Arabic" pitchFamily="2" charset="-78"/>
              </a:rPr>
              <a:t>المعلومات التي تسهم في تشكيل فكره التربوي.</a:t>
            </a:r>
          </a:p>
          <a:p>
            <a:pPr marL="457200" indent="-457200" algn="r" rtl="1">
              <a:buFont typeface="+mj-lt"/>
              <a:buAutoNum type="arabicPeriod"/>
            </a:pPr>
            <a:endParaRPr lang="ar-SA" sz="2400" b="1" dirty="0" smtClean="0">
              <a:solidFill>
                <a:srgbClr val="002060"/>
              </a:solidFill>
              <a:latin typeface="Traditional Arabic" pitchFamily="2" charset="-78"/>
              <a:cs typeface="Traditional Arabic" pitchFamily="2" charset="-78"/>
            </a:endParaRPr>
          </a:p>
          <a:p>
            <a:pPr algn="r" rtl="1"/>
            <a:endParaRPr lang="ar-SA" sz="2400" b="1" dirty="0" smtClean="0">
              <a:solidFill>
                <a:srgbClr val="002060"/>
              </a:solidFill>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611560" y="543446"/>
            <a:ext cx="7848872" cy="5693866"/>
          </a:xfrm>
          <a:prstGeom prst="rect">
            <a:avLst/>
          </a:prstGeom>
          <a:noFill/>
        </p:spPr>
        <p:txBody>
          <a:bodyPr wrap="square" rtlCol="0">
            <a:spAutoFit/>
          </a:bodyPr>
          <a:lstStyle/>
          <a:p>
            <a:pPr algn="r" rtl="1">
              <a:buFont typeface="Arial" pitchFamily="34" charset="0"/>
              <a:buChar char="•"/>
            </a:pPr>
            <a:r>
              <a:rPr lang="ar-SA" sz="3600" b="1" dirty="0" err="1" smtClean="0">
                <a:solidFill>
                  <a:srgbClr val="002060"/>
                </a:solidFill>
                <a:latin typeface="Traditional Arabic" pitchFamily="2" charset="-78"/>
                <a:cs typeface="Traditional Arabic" pitchFamily="2" charset="-78"/>
              </a:rPr>
              <a:t>الكفايات</a:t>
            </a:r>
            <a:r>
              <a:rPr lang="ar-SA" sz="3600" b="1" dirty="0" smtClean="0">
                <a:solidFill>
                  <a:srgbClr val="002060"/>
                </a:solidFill>
                <a:latin typeface="Traditional Arabic" pitchFamily="2" charset="-78"/>
                <a:cs typeface="Traditional Arabic" pitchFamily="2" charset="-78"/>
              </a:rPr>
              <a:t> التدريسية </a:t>
            </a:r>
            <a:r>
              <a:rPr lang="ar-SA" sz="3600" b="1" dirty="0" err="1" smtClean="0">
                <a:solidFill>
                  <a:srgbClr val="002060"/>
                </a:solidFill>
                <a:latin typeface="Traditional Arabic" pitchFamily="2" charset="-78"/>
                <a:cs typeface="Traditional Arabic" pitchFamily="2" charset="-78"/>
              </a:rPr>
              <a:t>الأدائية:</a:t>
            </a:r>
            <a:endParaRPr lang="ar-SA" sz="3600" b="1" dirty="0" smtClean="0">
              <a:solidFill>
                <a:srgbClr val="002060"/>
              </a:solidFill>
              <a:latin typeface="Traditional Arabic" pitchFamily="2" charset="-78"/>
              <a:cs typeface="Traditional Arabic" pitchFamily="2" charset="-78"/>
            </a:endParaRPr>
          </a:p>
          <a:p>
            <a:pPr marL="457200" indent="-457200" algn="r" rtl="1"/>
            <a:r>
              <a:rPr lang="ar-SA" sz="2800" b="1" dirty="0" smtClean="0">
                <a:solidFill>
                  <a:srgbClr val="0070C0"/>
                </a:solidFill>
                <a:latin typeface="Traditional Arabic" pitchFamily="2" charset="-78"/>
                <a:cs typeface="Traditional Arabic" pitchFamily="2" charset="-78"/>
              </a:rPr>
              <a:t>ويقصد </a:t>
            </a:r>
            <a:r>
              <a:rPr lang="ar-SA" sz="2800" b="1" dirty="0" err="1" smtClean="0">
                <a:solidFill>
                  <a:srgbClr val="0070C0"/>
                </a:solidFill>
                <a:latin typeface="Traditional Arabic" pitchFamily="2" charset="-78"/>
                <a:cs typeface="Traditional Arabic" pitchFamily="2" charset="-78"/>
              </a:rPr>
              <a:t>بها</a:t>
            </a:r>
            <a:r>
              <a:rPr lang="ar-SA" sz="2800" b="1" dirty="0" smtClean="0">
                <a:solidFill>
                  <a:srgbClr val="0070C0"/>
                </a:solidFill>
                <a:latin typeface="Traditional Arabic" pitchFamily="2" charset="-78"/>
                <a:cs typeface="Traditional Arabic" pitchFamily="2" charset="-78"/>
              </a:rPr>
              <a:t> المهارة في الأداء التدريسي وهي المتعلقة بتخطيط التدريس وتنفيذه.</a:t>
            </a:r>
          </a:p>
          <a:p>
            <a:pPr marL="457200" indent="-457200" algn="r" rtl="1"/>
            <a:r>
              <a:rPr lang="ar-SA" sz="2800" b="1" dirty="0" smtClean="0">
                <a:solidFill>
                  <a:srgbClr val="0070C0"/>
                </a:solidFill>
                <a:latin typeface="Traditional Arabic" pitchFamily="2" charset="-78"/>
                <a:cs typeface="Traditional Arabic" pitchFamily="2" charset="-78"/>
              </a:rPr>
              <a:t>وهذه المهارات </a:t>
            </a:r>
            <a:r>
              <a:rPr lang="ar-SA" sz="2800" b="1" dirty="0" err="1" smtClean="0">
                <a:solidFill>
                  <a:srgbClr val="0070C0"/>
                </a:solidFill>
                <a:latin typeface="Traditional Arabic" pitchFamily="2" charset="-78"/>
                <a:cs typeface="Traditional Arabic" pitchFamily="2" charset="-78"/>
              </a:rPr>
              <a:t>هي:</a:t>
            </a:r>
            <a:endParaRPr lang="ar-SA" sz="2800" b="1" dirty="0" smtClean="0">
              <a:solidFill>
                <a:srgbClr val="0070C0"/>
              </a:solidFill>
              <a:latin typeface="Traditional Arabic" pitchFamily="2" charset="-78"/>
              <a:cs typeface="Traditional Arabic" pitchFamily="2" charset="-78"/>
            </a:endParaRPr>
          </a:p>
          <a:p>
            <a:pPr marL="457200" indent="-457200" algn="r" rtl="1"/>
            <a:r>
              <a:rPr lang="ar-SA" sz="2800" b="1" dirty="0" smtClean="0">
                <a:solidFill>
                  <a:srgbClr val="C00000"/>
                </a:solidFill>
                <a:latin typeface="Traditional Arabic" pitchFamily="2" charset="-78"/>
                <a:cs typeface="Traditional Arabic" pitchFamily="2" charset="-78"/>
              </a:rPr>
              <a:t>أولاً: مهارات التفاعل </a:t>
            </a:r>
            <a:r>
              <a:rPr lang="ar-SA" sz="2800" b="1" dirty="0" err="1" smtClean="0">
                <a:solidFill>
                  <a:srgbClr val="C00000"/>
                </a:solidFill>
                <a:latin typeface="Traditional Arabic" pitchFamily="2" charset="-78"/>
                <a:cs typeface="Traditional Arabic" pitchFamily="2" charset="-78"/>
              </a:rPr>
              <a:t>الصفي:</a:t>
            </a:r>
            <a:endParaRPr lang="ar-SA" sz="2800" b="1" dirty="0" smtClean="0">
              <a:solidFill>
                <a:srgbClr val="C00000"/>
              </a:solidFill>
              <a:latin typeface="Traditional Arabic" pitchFamily="2" charset="-78"/>
              <a:cs typeface="Traditional Arabic" pitchFamily="2" charset="-78"/>
            </a:endParaRPr>
          </a:p>
          <a:p>
            <a:pPr marL="457200" indent="-457200" algn="r" rtl="1"/>
            <a:r>
              <a:rPr lang="ar-SA" sz="2800" b="1" dirty="0" smtClean="0">
                <a:solidFill>
                  <a:srgbClr val="0D531A"/>
                </a:solidFill>
                <a:latin typeface="Traditional Arabic" pitchFamily="2" charset="-78"/>
                <a:cs typeface="Traditional Arabic" pitchFamily="2" charset="-78"/>
              </a:rPr>
              <a:t>1- التهيئة والإثارة</a:t>
            </a:r>
          </a:p>
          <a:p>
            <a:pPr marL="457200" indent="-457200" algn="r" rtl="1"/>
            <a:r>
              <a:rPr lang="ar-SA" sz="2800" b="1" dirty="0" smtClean="0">
                <a:solidFill>
                  <a:srgbClr val="0D531A"/>
                </a:solidFill>
                <a:latin typeface="Traditional Arabic" pitchFamily="2" charset="-78"/>
                <a:cs typeface="Traditional Arabic" pitchFamily="2" charset="-78"/>
              </a:rPr>
              <a:t>2- استخدام الأسئلة</a:t>
            </a:r>
          </a:p>
          <a:p>
            <a:pPr marL="457200" indent="-457200" algn="r" rtl="1"/>
            <a:r>
              <a:rPr lang="ar-SA" sz="2800" b="1" dirty="0" smtClean="0">
                <a:solidFill>
                  <a:srgbClr val="0D531A"/>
                </a:solidFill>
                <a:latin typeface="Traditional Arabic" pitchFamily="2" charset="-78"/>
                <a:cs typeface="Traditional Arabic" pitchFamily="2" charset="-78"/>
              </a:rPr>
              <a:t>3- استخدام المواد والأجهزة التعليمية.</a:t>
            </a:r>
          </a:p>
          <a:p>
            <a:pPr marL="457200" indent="-457200" algn="r" rtl="1"/>
            <a:r>
              <a:rPr lang="ar-SA" sz="2800" b="1" dirty="0" smtClean="0">
                <a:solidFill>
                  <a:srgbClr val="0D531A"/>
                </a:solidFill>
                <a:latin typeface="Traditional Arabic" pitchFamily="2" charset="-78"/>
                <a:cs typeface="Traditional Arabic" pitchFamily="2" charset="-78"/>
              </a:rPr>
              <a:t>4- حيوية المعلم</a:t>
            </a:r>
          </a:p>
          <a:p>
            <a:pPr marL="457200" indent="-457200" algn="r" rtl="1"/>
            <a:r>
              <a:rPr lang="ar-SA" sz="2800" b="1" dirty="0" smtClean="0">
                <a:solidFill>
                  <a:srgbClr val="C00000"/>
                </a:solidFill>
                <a:latin typeface="Traditional Arabic" pitchFamily="2" charset="-78"/>
                <a:cs typeface="Traditional Arabic" pitchFamily="2" charset="-78"/>
              </a:rPr>
              <a:t>ثانيًا: مهارات إدارة </a:t>
            </a:r>
            <a:r>
              <a:rPr lang="ar-SA" sz="2800" b="1" dirty="0" err="1" smtClean="0">
                <a:solidFill>
                  <a:srgbClr val="C00000"/>
                </a:solidFill>
                <a:latin typeface="Traditional Arabic" pitchFamily="2" charset="-78"/>
                <a:cs typeface="Traditional Arabic" pitchFamily="2" charset="-78"/>
              </a:rPr>
              <a:t>الصف:</a:t>
            </a:r>
            <a:endParaRPr lang="ar-SA" sz="2800" b="1" dirty="0" smtClean="0">
              <a:solidFill>
                <a:srgbClr val="C00000"/>
              </a:solidFill>
              <a:latin typeface="Traditional Arabic" pitchFamily="2" charset="-78"/>
              <a:cs typeface="Traditional Arabic" pitchFamily="2" charset="-78"/>
            </a:endParaRPr>
          </a:p>
          <a:p>
            <a:pPr marL="457200" indent="-457200" algn="r" rtl="1"/>
            <a:r>
              <a:rPr lang="ar-SA" sz="2800" b="1" dirty="0" smtClean="0">
                <a:solidFill>
                  <a:srgbClr val="0D531A"/>
                </a:solidFill>
                <a:latin typeface="Traditional Arabic" pitchFamily="2" charset="-78"/>
                <a:cs typeface="Traditional Arabic" pitchFamily="2" charset="-78"/>
              </a:rPr>
              <a:t>1- الانتباه للأحداث الجارية</a:t>
            </a:r>
          </a:p>
          <a:p>
            <a:pPr marL="457200" indent="-457200" algn="r" rtl="1"/>
            <a:r>
              <a:rPr lang="ar-SA" sz="2800" b="1" dirty="0" smtClean="0">
                <a:solidFill>
                  <a:srgbClr val="0D531A"/>
                </a:solidFill>
                <a:latin typeface="Traditional Arabic" pitchFamily="2" charset="-78"/>
                <a:cs typeface="Traditional Arabic" pitchFamily="2" charset="-78"/>
              </a:rPr>
              <a:t>2- معاملة الطلاب</a:t>
            </a:r>
          </a:p>
          <a:p>
            <a:pPr marL="457200" indent="-457200" algn="r" rtl="1">
              <a:buFont typeface="+mj-lt"/>
              <a:buAutoNum type="arabicPeriod"/>
            </a:pPr>
            <a:endParaRPr lang="ar-SA" sz="2400" b="1" dirty="0" smtClean="0">
              <a:solidFill>
                <a:srgbClr val="002060"/>
              </a:solidFill>
              <a:latin typeface="Traditional Arabic" pitchFamily="2" charset="-78"/>
              <a:cs typeface="Traditional Arabic" pitchFamily="2" charset="-78"/>
            </a:endParaRPr>
          </a:p>
          <a:p>
            <a:pPr algn="r" rtl="1"/>
            <a:endParaRPr lang="ar-SA" sz="2400" b="1" dirty="0" smtClean="0">
              <a:solidFill>
                <a:srgbClr val="002060"/>
              </a:solidFill>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611560" y="543446"/>
            <a:ext cx="7848872" cy="2185214"/>
          </a:xfrm>
          <a:prstGeom prst="rect">
            <a:avLst/>
          </a:prstGeom>
          <a:noFill/>
        </p:spPr>
        <p:txBody>
          <a:bodyPr wrap="square" rtlCol="0">
            <a:spAutoFit/>
          </a:bodyPr>
          <a:lstStyle/>
          <a:p>
            <a:pPr marL="457200" indent="-457200" algn="r" rtl="1"/>
            <a:r>
              <a:rPr lang="ar-SA" sz="2800" b="1" dirty="0" smtClean="0">
                <a:solidFill>
                  <a:srgbClr val="C00000"/>
                </a:solidFill>
                <a:latin typeface="Traditional Arabic" pitchFamily="2" charset="-78"/>
                <a:cs typeface="Traditional Arabic" pitchFamily="2" charset="-78"/>
              </a:rPr>
              <a:t>ثالثاً: مهارات </a:t>
            </a:r>
            <a:r>
              <a:rPr lang="ar-SA" sz="2800" b="1" dirty="0" err="1" smtClean="0">
                <a:solidFill>
                  <a:srgbClr val="C00000"/>
                </a:solidFill>
                <a:latin typeface="Traditional Arabic" pitchFamily="2" charset="-78"/>
                <a:cs typeface="Traditional Arabic" pitchFamily="2" charset="-78"/>
              </a:rPr>
              <a:t>التقويم:</a:t>
            </a:r>
            <a:endParaRPr lang="ar-SA" sz="2800" b="1" dirty="0" smtClean="0">
              <a:solidFill>
                <a:srgbClr val="C00000"/>
              </a:solidFill>
              <a:latin typeface="Traditional Arabic" pitchFamily="2" charset="-78"/>
              <a:cs typeface="Traditional Arabic" pitchFamily="2" charset="-78"/>
            </a:endParaRPr>
          </a:p>
          <a:p>
            <a:pPr marL="457200" indent="-457200" algn="r" rtl="1"/>
            <a:r>
              <a:rPr lang="ar-SA" sz="2800" b="1" dirty="0" smtClean="0">
                <a:solidFill>
                  <a:srgbClr val="0D531A"/>
                </a:solidFill>
                <a:latin typeface="Traditional Arabic" pitchFamily="2" charset="-78"/>
                <a:cs typeface="Traditional Arabic" pitchFamily="2" charset="-78"/>
              </a:rPr>
              <a:t>1- تخطيط برامج التقويم</a:t>
            </a:r>
          </a:p>
          <a:p>
            <a:pPr marL="457200" indent="-457200" algn="r" rtl="1"/>
            <a:r>
              <a:rPr lang="ar-SA" sz="2800" b="1" dirty="0" smtClean="0">
                <a:solidFill>
                  <a:srgbClr val="0D531A"/>
                </a:solidFill>
                <a:latin typeface="Traditional Arabic" pitchFamily="2" charset="-78"/>
                <a:cs typeface="Traditional Arabic" pitchFamily="2" charset="-78"/>
              </a:rPr>
              <a:t>2- تنفيذ برنامج التقويم</a:t>
            </a:r>
          </a:p>
          <a:p>
            <a:pPr marL="457200" indent="-457200" algn="r" rtl="1"/>
            <a:r>
              <a:rPr lang="ar-SA" sz="2800" b="1" dirty="0" smtClean="0">
                <a:solidFill>
                  <a:srgbClr val="0D531A"/>
                </a:solidFill>
                <a:latin typeface="Traditional Arabic" pitchFamily="2" charset="-78"/>
                <a:cs typeface="Traditional Arabic" pitchFamily="2" charset="-78"/>
              </a:rPr>
              <a:t>3- تنظيم نتائج التقويم وتلخيصها</a:t>
            </a:r>
            <a:endParaRPr lang="ar-SA" sz="2400" b="1" dirty="0" smtClean="0">
              <a:solidFill>
                <a:srgbClr val="002060"/>
              </a:solidFill>
              <a:latin typeface="Traditional Arabic" pitchFamily="2" charset="-78"/>
              <a:cs typeface="Traditional Arabic" pitchFamily="2" charset="-78"/>
            </a:endParaRPr>
          </a:p>
          <a:p>
            <a:pPr algn="r" rtl="1"/>
            <a:endParaRPr lang="ar-SA" sz="2400" b="1" dirty="0" smtClean="0">
              <a:solidFill>
                <a:srgbClr val="002060"/>
              </a:solidFill>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718</TotalTime>
  <Words>656</Words>
  <Application>Microsoft Office PowerPoint</Application>
  <PresentationFormat>عرض على الشاشة (3:4)‏</PresentationFormat>
  <Paragraphs>71</Paragraphs>
  <Slides>9</Slides>
  <Notes>7</Notes>
  <HiddenSlides>0</HiddenSlides>
  <MMClips>0</MMClips>
  <ScaleCrop>false</ScaleCrop>
  <HeadingPairs>
    <vt:vector size="4" baseType="variant">
      <vt:variant>
        <vt:lpstr>نسق</vt:lpstr>
      </vt:variant>
      <vt:variant>
        <vt:i4>1</vt:i4>
      </vt:variant>
      <vt:variant>
        <vt:lpstr>عناوين الشرائح</vt:lpstr>
      </vt:variant>
      <vt:variant>
        <vt:i4>9</vt:i4>
      </vt:variant>
    </vt:vector>
  </HeadingPairs>
  <TitlesOfParts>
    <vt:vector size="10" baseType="lpstr">
      <vt:lpstr>سمة Office</vt:lpstr>
      <vt:lpstr>كفايات التدريس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محاضرة المعلم الناجح والتدريس الفعّال</dc:title>
  <dc:creator>USER</dc:creator>
  <cp:lastModifiedBy>Aljwharah Altowim</cp:lastModifiedBy>
  <cp:revision>71</cp:revision>
  <dcterms:created xsi:type="dcterms:W3CDTF">2015-10-03T14:36:14Z</dcterms:created>
  <dcterms:modified xsi:type="dcterms:W3CDTF">2015-10-18T06:16:10Z</dcterms:modified>
</cp:coreProperties>
</file>