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9"/>
  </p:notesMasterIdLst>
  <p:sldIdLst>
    <p:sldId id="260" r:id="rId2"/>
    <p:sldId id="261" r:id="rId3"/>
    <p:sldId id="262" r:id="rId4"/>
    <p:sldId id="263" r:id="rId5"/>
    <p:sldId id="257" r:id="rId6"/>
    <p:sldId id="264" r:id="rId7"/>
    <p:sldId id="265" r:id="rId8"/>
    <p:sldId id="266" r:id="rId9"/>
    <p:sldId id="267" r:id="rId10"/>
    <p:sldId id="268" r:id="rId11"/>
    <p:sldId id="269" r:id="rId12"/>
    <p:sldId id="270" r:id="rId13"/>
    <p:sldId id="271" r:id="rId14"/>
    <p:sldId id="273" r:id="rId15"/>
    <p:sldId id="272" r:id="rId16"/>
    <p:sldId id="277"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275" r:id="rId47"/>
    <p:sldId id="311"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6263" autoAdjust="0"/>
  </p:normalViewPr>
  <p:slideViewPr>
    <p:cSldViewPr>
      <p:cViewPr>
        <p:scale>
          <a:sx n="62" d="100"/>
          <a:sy n="62" d="100"/>
        </p:scale>
        <p:origin x="-1596" y="-3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9C1E3CD-0BAA-4D9B-9195-7867FA169C4F}" type="datetimeFigureOut">
              <a:rPr lang="ar-SA" smtClean="0"/>
              <a:t>27/10/36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46A3235-A6F9-45E6-BBC1-21B3A2C1EEDA}" type="slidenum">
              <a:rPr lang="ar-SA" smtClean="0"/>
              <a:t>‹#›</a:t>
            </a:fld>
            <a:endParaRPr lang="ar-SA"/>
          </a:p>
        </p:txBody>
      </p:sp>
    </p:spTree>
    <p:extLst>
      <p:ext uri="{BB962C8B-B14F-4D97-AF65-F5344CB8AC3E}">
        <p14:creationId xmlns:p14="http://schemas.microsoft.com/office/powerpoint/2010/main" val="365376021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A8FD045-7A9C-4234-8CA6-CD7661BA4CAD}" type="slidenum">
              <a:rPr lang="ar-SA" smtClean="0"/>
              <a:t>28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4244189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3281014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918175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2787388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3334958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67C57BF-69CC-4328-BAA0-F9ACC901A388}" type="datetimeFigureOut">
              <a:rPr lang="ar-SA" smtClean="0"/>
              <a:t>27/10/36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1032913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67C57BF-69CC-4328-BAA0-F9ACC901A388}" type="datetimeFigureOut">
              <a:rPr lang="ar-SA" smtClean="0"/>
              <a:t>27/10/36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611812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67C57BF-69CC-4328-BAA0-F9ACC901A388}" type="datetimeFigureOut">
              <a:rPr lang="ar-SA" smtClean="0"/>
              <a:t>27/10/36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3169602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67C57BF-69CC-4328-BAA0-F9ACC901A388}" type="datetimeFigureOut">
              <a:rPr lang="ar-SA" smtClean="0"/>
              <a:t>27/10/36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3028348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C57BF-69CC-4328-BAA0-F9ACC901A388}" type="datetimeFigureOut">
              <a:rPr lang="ar-SA" smtClean="0"/>
              <a:t>27/10/36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1892702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C57BF-69CC-4328-BAA0-F9ACC901A388}" type="datetimeFigureOut">
              <a:rPr lang="ar-SA" smtClean="0"/>
              <a:t>27/10/36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26DD35-1610-4B40-B10B-358BFAC79672}" type="slidenum">
              <a:rPr lang="ar-SA" smtClean="0"/>
              <a:t>‹#›</a:t>
            </a:fld>
            <a:endParaRPr lang="ar-SA"/>
          </a:p>
        </p:txBody>
      </p:sp>
    </p:spTree>
    <p:extLst>
      <p:ext uri="{BB962C8B-B14F-4D97-AF65-F5344CB8AC3E}">
        <p14:creationId xmlns:p14="http://schemas.microsoft.com/office/powerpoint/2010/main" val="332342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7C57BF-69CC-4328-BAA0-F9ACC901A388}" type="datetimeFigureOut">
              <a:rPr lang="ar-SA" smtClean="0"/>
              <a:t>27/10/36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26DD35-1610-4B40-B10B-358BFAC79672}" type="slidenum">
              <a:rPr lang="ar-SA" smtClean="0"/>
              <a:t>‹#›</a:t>
            </a:fld>
            <a:endParaRPr lang="ar-SA"/>
          </a:p>
        </p:txBody>
      </p:sp>
    </p:spTree>
    <p:extLst>
      <p:ext uri="{BB962C8B-B14F-4D97-AF65-F5344CB8AC3E}">
        <p14:creationId xmlns:p14="http://schemas.microsoft.com/office/powerpoint/2010/main" val="744461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 Id="rId5" Type="http://schemas.openxmlformats.org/officeDocument/2006/relationships/image" Target="../media/image28.jpg"/><Relationship Id="rId4" Type="http://schemas.openxmlformats.org/officeDocument/2006/relationships/image" Target="../media/image27.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8568951"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783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60647"/>
            <a:ext cx="6678488" cy="637097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r"/>
            <a:endParaRPr lang="ar-SA" sz="2400" dirty="0" smtClean="0">
              <a:solidFill>
                <a:srgbClr val="C00000"/>
              </a:solidFill>
            </a:endParaRPr>
          </a:p>
          <a:p>
            <a:pPr algn="r"/>
            <a:endParaRPr lang="ar-SA" sz="2400" dirty="0">
              <a:solidFill>
                <a:srgbClr val="C00000"/>
              </a:solidFill>
            </a:endParaRPr>
          </a:p>
          <a:p>
            <a:pPr algn="r"/>
            <a:r>
              <a:rPr lang="ar-SA" sz="2400" dirty="0" smtClean="0">
                <a:solidFill>
                  <a:srgbClr val="C00000"/>
                </a:solidFill>
              </a:rPr>
              <a:t>لقد </a:t>
            </a:r>
            <a:r>
              <a:rPr lang="ar-SA" sz="2400" dirty="0">
                <a:solidFill>
                  <a:srgbClr val="C00000"/>
                </a:solidFill>
              </a:rPr>
              <a:t>جاء مفهوم الكفايات إلى مجال التربية ليعمل على تحسين البرامج التعليمية لكافة مستويات المؤسسات التربوية بصفة عامة , وذلك من خلال تصميم هذه البرامج , بحيث يتركز على تنمية المعلومات والمهارات والاتجاهات المختلفة لدى الطلاب إلى درجة عالية من الإتقان . وقد عرفت البرامج التي بنيت وفق هذا المفهوم بالبرامج القائمة على الكفايات للتعبير عن التربية التي تستخدم تلك البرامج لتعليم الطلاب  . </a:t>
            </a:r>
            <a:endParaRPr lang="ar-SA" sz="2400" dirty="0" smtClean="0">
              <a:solidFill>
                <a:srgbClr val="C00000"/>
              </a:solidFill>
            </a:endParaRPr>
          </a:p>
          <a:p>
            <a:pPr algn="r"/>
            <a:endParaRPr lang="en-US" sz="2400" dirty="0">
              <a:solidFill>
                <a:srgbClr val="C00000"/>
              </a:solidFill>
            </a:endParaRPr>
          </a:p>
          <a:p>
            <a:pPr algn="r"/>
            <a:endParaRPr lang="ar-SA" sz="2400" dirty="0" smtClean="0">
              <a:solidFill>
                <a:srgbClr val="C00000"/>
              </a:solidFill>
            </a:endParaRPr>
          </a:p>
          <a:p>
            <a:pPr algn="r"/>
            <a:r>
              <a:rPr lang="ar-SA" sz="2400" dirty="0" smtClean="0">
                <a:solidFill>
                  <a:srgbClr val="C00000"/>
                </a:solidFill>
              </a:rPr>
              <a:t>ولقد </a:t>
            </a:r>
            <a:r>
              <a:rPr lang="ar-SA" sz="2400" dirty="0">
                <a:solidFill>
                  <a:srgbClr val="C00000"/>
                </a:solidFill>
              </a:rPr>
              <a:t>كان مولد حركة التربية القائمة على الكفايات انعكاساً لعدة عوامل , اهمها الانتقادات التي وجهت من قبل المجتمع الامريكي الى المدرسة .و إلى النظام التعليمي بصفة عامة , وكان ظهور هذه الحركة بمثابة رد فعل طبيعي من قبل التربية والتربويون لتلافي تلك المشكلة . </a:t>
            </a:r>
            <a:endParaRPr lang="en-US" sz="2400" dirty="0">
              <a:solidFill>
                <a:srgbClr val="C00000"/>
              </a:solidFill>
            </a:endParaRPr>
          </a:p>
          <a:p>
            <a:pPr algn="r"/>
            <a:endParaRPr lang="en-US" sz="2400" dirty="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4704"/>
            <a:ext cx="2286000" cy="5674176"/>
          </a:xfrm>
          <a:prstGeom prst="rect">
            <a:avLst/>
          </a:prstGeom>
        </p:spPr>
      </p:pic>
    </p:spTree>
    <p:extLst>
      <p:ext uri="{BB962C8B-B14F-4D97-AF65-F5344CB8AC3E}">
        <p14:creationId xmlns:p14="http://schemas.microsoft.com/office/powerpoint/2010/main" val="4223375252"/>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16632"/>
            <a:ext cx="8640960"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ar-SA" sz="2400" dirty="0" smtClean="0">
              <a:solidFill>
                <a:srgbClr val="C00000"/>
              </a:solidFill>
            </a:endParaRPr>
          </a:p>
          <a:p>
            <a:pPr algn="ctr"/>
            <a:r>
              <a:rPr lang="ar-SA" sz="2400" dirty="0" smtClean="0">
                <a:solidFill>
                  <a:srgbClr val="C00000"/>
                </a:solidFill>
              </a:rPr>
              <a:t>ولما كان مفهوم الكيف في التربية يتطلب في المقام الاول , التركيز على جانب الكيف في إعداد المعلم وتدريبه , فقد نشأت حركة لإعداد المعلم على اساس الكفايات  , وذلك انطلاقاً من ان تحديد الكفايات التي يجب ان يمتلكها المعلم , سوف يمكن من ايجاد الوسائل والخبرات التي تؤدي إلى تدريب المعلمين , وإكسابهم تلك الكفايات .</a:t>
            </a:r>
          </a:p>
          <a:p>
            <a:pPr algn="ctr"/>
            <a:endParaRPr lang="ar-SA" sz="2400" dirty="0">
              <a:solidFill>
                <a:srgbClr val="C00000"/>
              </a:solidFill>
            </a:endParaRPr>
          </a:p>
          <a:p>
            <a:pPr algn="ctr"/>
            <a:r>
              <a:rPr lang="ar-SA" sz="2400" dirty="0">
                <a:solidFill>
                  <a:srgbClr val="C00000"/>
                </a:solidFill>
              </a:rPr>
              <a:t>ولقد دعم من </a:t>
            </a:r>
            <a:r>
              <a:rPr lang="ar-SA" sz="2400" dirty="0" smtClean="0">
                <a:solidFill>
                  <a:srgbClr val="C00000"/>
                </a:solidFill>
              </a:rPr>
              <a:t>أهمية </a:t>
            </a:r>
            <a:r>
              <a:rPr lang="ar-SA" sz="2400" dirty="0">
                <a:solidFill>
                  <a:srgbClr val="C00000"/>
                </a:solidFill>
              </a:rPr>
              <a:t>هذه الحركة لمجال </a:t>
            </a:r>
            <a:r>
              <a:rPr lang="ar-SA" sz="2400" dirty="0" smtClean="0">
                <a:solidFill>
                  <a:srgbClr val="C00000"/>
                </a:solidFill>
              </a:rPr>
              <a:t>إعداد </a:t>
            </a:r>
            <a:r>
              <a:rPr lang="ar-SA" sz="2400" dirty="0">
                <a:solidFill>
                  <a:srgbClr val="C00000"/>
                </a:solidFill>
              </a:rPr>
              <a:t>المعلم ,اتفاق مبادئها مع الكثير من أفكار البحوث الحديثة في التربية ونتائجها , مثل الاهتمام بفكرة وظيفية التعلم , </a:t>
            </a:r>
            <a:r>
              <a:rPr lang="ar-SA" sz="2400" dirty="0" err="1">
                <a:solidFill>
                  <a:srgbClr val="C00000"/>
                </a:solidFill>
              </a:rPr>
              <a:t>ومركزيته</a:t>
            </a:r>
            <a:r>
              <a:rPr lang="ar-SA" sz="2400" dirty="0">
                <a:solidFill>
                  <a:srgbClr val="C00000"/>
                </a:solidFill>
              </a:rPr>
              <a:t> حول مشكلة او مهنة معينه , والتركيز على وجود خبرات محددة ومصاغة في صورة تغيرات سلوكية في برامج اعداد المعلمين , بحيث تظهر هذه التغيرات لدى الطالب المعلم عند اجتيازه للبرامج , الأمر الذي رسخ جذور هذه الحركة , وقوى من دعائمها </a:t>
            </a:r>
            <a:r>
              <a:rPr lang="ar-SA" sz="2400" dirty="0" smtClean="0">
                <a:solidFill>
                  <a:srgbClr val="C00000"/>
                </a:solidFill>
              </a:rPr>
              <a:t>.</a:t>
            </a:r>
          </a:p>
          <a:p>
            <a:pPr algn="ctr"/>
            <a:endParaRPr lang="en-US" sz="2400" dirty="0">
              <a:solidFill>
                <a:srgbClr val="C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5010278"/>
            <a:ext cx="8640960" cy="1631697"/>
          </a:xfrm>
          <a:prstGeom prst="rect">
            <a:avLst/>
          </a:prstGeom>
        </p:spPr>
      </p:pic>
    </p:spTree>
    <p:extLst>
      <p:ext uri="{BB962C8B-B14F-4D97-AF65-F5344CB8AC3E}">
        <p14:creationId xmlns:p14="http://schemas.microsoft.com/office/powerpoint/2010/main" val="38519716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6633"/>
            <a:ext cx="8712968" cy="378565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ar-SA" sz="2400" dirty="0" smtClean="0">
              <a:solidFill>
                <a:srgbClr val="C00000"/>
              </a:solidFill>
            </a:endParaRPr>
          </a:p>
          <a:p>
            <a:pPr algn="ctr"/>
            <a:endParaRPr lang="ar-SA" sz="2400" dirty="0">
              <a:solidFill>
                <a:srgbClr val="C00000"/>
              </a:solidFill>
            </a:endParaRPr>
          </a:p>
          <a:p>
            <a:pPr algn="ctr"/>
            <a:r>
              <a:rPr lang="ar-SA" sz="2400" dirty="0" smtClean="0">
                <a:solidFill>
                  <a:srgbClr val="C00000"/>
                </a:solidFill>
              </a:rPr>
              <a:t>ولقد </a:t>
            </a:r>
            <a:r>
              <a:rPr lang="ar-SA" sz="2400" dirty="0">
                <a:solidFill>
                  <a:srgbClr val="C00000"/>
                </a:solidFill>
              </a:rPr>
              <a:t>جاءت الفكرة الاساسية لاعتماد مبدأ الكفيات في تدريب المعلمين واعدادهم في أكتوبر عام 1967 م , وذلك عندما دعا مكتب الولايات المتحدة الامريكية للتربية المؤسسات المسؤولة عن اعداد المعلم لتقديم مقترحات لتحسين اعداد معلمي المرحلة الابتدائية , حيث قدم للمكتب ثمانون دراسة وتقريراً حول هذا الموضوع . </a:t>
            </a:r>
            <a:endParaRPr lang="en-US" sz="2400" dirty="0">
              <a:solidFill>
                <a:srgbClr val="C00000"/>
              </a:solidFill>
            </a:endParaRPr>
          </a:p>
          <a:p>
            <a:pPr algn="ctr"/>
            <a:endParaRPr lang="ar-SA" sz="2400" dirty="0" smtClean="0">
              <a:solidFill>
                <a:srgbClr val="C00000"/>
              </a:solidFill>
            </a:endParaRPr>
          </a:p>
          <a:p>
            <a:pPr algn="ctr"/>
            <a:endParaRPr lang="ar-SA" sz="2400" dirty="0" smtClean="0">
              <a:solidFill>
                <a:srgbClr val="C00000"/>
              </a:solidFill>
            </a:endParaRPr>
          </a:p>
          <a:p>
            <a:pPr algn="ctr"/>
            <a:r>
              <a:rPr lang="ar-SA" sz="2400" dirty="0" smtClean="0">
                <a:solidFill>
                  <a:srgbClr val="C00000"/>
                </a:solidFill>
              </a:rPr>
              <a:t>وعلى </a:t>
            </a:r>
            <a:r>
              <a:rPr lang="ar-SA" sz="2400" dirty="0">
                <a:solidFill>
                  <a:srgbClr val="C00000"/>
                </a:solidFill>
              </a:rPr>
              <a:t>الرغم من ان اعضاء تلك المؤسسات عملوا مستقلين عن بعضهم البعض , إلا ان </a:t>
            </a:r>
            <a:r>
              <a:rPr lang="ar-SA" sz="2400" dirty="0" err="1" smtClean="0">
                <a:solidFill>
                  <a:srgbClr val="C00000"/>
                </a:solidFill>
              </a:rPr>
              <a:t>ماقدموه</a:t>
            </a:r>
            <a:r>
              <a:rPr lang="ar-SA" sz="2400" dirty="0" smtClean="0">
                <a:solidFill>
                  <a:srgbClr val="C00000"/>
                </a:solidFill>
              </a:rPr>
              <a:t> </a:t>
            </a:r>
            <a:r>
              <a:rPr lang="ar-SA" sz="2400" dirty="0">
                <a:solidFill>
                  <a:srgbClr val="C00000"/>
                </a:solidFill>
              </a:rPr>
              <a:t>من برامج </a:t>
            </a:r>
            <a:r>
              <a:rPr lang="ar-SA" sz="2400" dirty="0" err="1">
                <a:solidFill>
                  <a:srgbClr val="C00000"/>
                </a:solidFill>
              </a:rPr>
              <a:t>لاعداد</a:t>
            </a:r>
            <a:r>
              <a:rPr lang="ar-SA" sz="2400" dirty="0">
                <a:solidFill>
                  <a:srgbClr val="C00000"/>
                </a:solidFill>
              </a:rPr>
              <a:t> المعلم , اتفق الى حد كبير في الخصائص التالية : </a:t>
            </a:r>
            <a:endParaRPr lang="ar-SA" sz="2400" dirty="0" smtClean="0">
              <a:solidFill>
                <a:srgbClr val="C0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3933056"/>
            <a:ext cx="6624736" cy="2924944"/>
          </a:xfrm>
          <a:prstGeom prst="rect">
            <a:avLst/>
          </a:prstGeom>
        </p:spPr>
      </p:pic>
    </p:spTree>
    <p:extLst>
      <p:ext uri="{BB962C8B-B14F-4D97-AF65-F5344CB8AC3E}">
        <p14:creationId xmlns:p14="http://schemas.microsoft.com/office/powerpoint/2010/main" val="394428861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3648" y="80472"/>
            <a:ext cx="6678488"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endParaRPr lang="ar-SA" sz="2400" dirty="0" smtClean="0">
              <a:solidFill>
                <a:srgbClr val="C00000"/>
              </a:solidFill>
            </a:endParaRPr>
          </a:p>
          <a:p>
            <a:pPr algn="ctr"/>
            <a:endParaRPr lang="ar-SA" sz="2400" dirty="0" smtClean="0">
              <a:solidFill>
                <a:srgbClr val="C00000"/>
              </a:solidFill>
            </a:endParaRPr>
          </a:p>
          <a:p>
            <a:pPr algn="ctr"/>
            <a:r>
              <a:rPr lang="ar-SA" sz="2400" dirty="0" smtClean="0">
                <a:solidFill>
                  <a:srgbClr val="C00000"/>
                </a:solidFill>
              </a:rPr>
              <a:t>1</a:t>
            </a:r>
            <a:r>
              <a:rPr lang="ar-SA" sz="2400" dirty="0">
                <a:solidFill>
                  <a:srgbClr val="C00000"/>
                </a:solidFill>
              </a:rPr>
              <a:t>-</a:t>
            </a:r>
            <a:r>
              <a:rPr lang="ar-SA" sz="2400" dirty="0" smtClean="0">
                <a:solidFill>
                  <a:srgbClr val="C00000"/>
                </a:solidFill>
              </a:rPr>
              <a:t> </a:t>
            </a:r>
            <a:r>
              <a:rPr lang="ar-SA" sz="2400" dirty="0">
                <a:solidFill>
                  <a:srgbClr val="C00000"/>
                </a:solidFill>
              </a:rPr>
              <a:t>التأكيد على تحديد نتائج التعلم في صورة أهداف سلوكية </a:t>
            </a:r>
            <a:r>
              <a:rPr lang="ar-SA" sz="2400" dirty="0" smtClean="0">
                <a:solidFill>
                  <a:srgbClr val="C00000"/>
                </a:solidFill>
              </a:rPr>
              <a:t>.</a:t>
            </a:r>
          </a:p>
          <a:p>
            <a:pPr algn="ctr"/>
            <a:endParaRPr lang="en-US" sz="2400" dirty="0">
              <a:solidFill>
                <a:srgbClr val="C00000"/>
              </a:solidFill>
            </a:endParaRPr>
          </a:p>
          <a:p>
            <a:pPr algn="ctr"/>
            <a:r>
              <a:rPr lang="ar-SA" sz="2400" dirty="0" smtClean="0">
                <a:solidFill>
                  <a:srgbClr val="C00000"/>
                </a:solidFill>
              </a:rPr>
              <a:t>2- </a:t>
            </a:r>
            <a:r>
              <a:rPr lang="ar-SA" sz="2400" dirty="0">
                <a:solidFill>
                  <a:srgbClr val="C00000"/>
                </a:solidFill>
              </a:rPr>
              <a:t>التأكيد الشديد على توفير الخبرات الميدانية , التي تتيح أكبر قدر من العمل داخل الفصل </a:t>
            </a:r>
            <a:r>
              <a:rPr lang="ar-SA" sz="2400" dirty="0" smtClean="0">
                <a:solidFill>
                  <a:srgbClr val="C00000"/>
                </a:solidFill>
              </a:rPr>
              <a:t>.</a:t>
            </a:r>
          </a:p>
          <a:p>
            <a:pPr algn="ctr"/>
            <a:endParaRPr lang="en-US" sz="2400" dirty="0">
              <a:solidFill>
                <a:srgbClr val="C00000"/>
              </a:solidFill>
            </a:endParaRPr>
          </a:p>
          <a:p>
            <a:pPr algn="ctr"/>
            <a:r>
              <a:rPr lang="ar-SA" sz="2400" dirty="0" smtClean="0">
                <a:solidFill>
                  <a:srgbClr val="C00000"/>
                </a:solidFill>
              </a:rPr>
              <a:t>3- </a:t>
            </a:r>
            <a:r>
              <a:rPr lang="ar-SA" sz="2400" dirty="0">
                <a:solidFill>
                  <a:srgbClr val="C00000"/>
                </a:solidFill>
              </a:rPr>
              <a:t>استخدام مصادر وموارد التعلم </a:t>
            </a:r>
            <a:r>
              <a:rPr lang="ar-SA" sz="2400" dirty="0" smtClean="0">
                <a:solidFill>
                  <a:srgbClr val="C00000"/>
                </a:solidFill>
              </a:rPr>
              <a:t>المتنوعة </a:t>
            </a:r>
            <a:r>
              <a:rPr lang="ar-SA" sz="2400" dirty="0">
                <a:solidFill>
                  <a:srgbClr val="C00000"/>
                </a:solidFill>
              </a:rPr>
              <a:t>بمؤسسات الإعداد </a:t>
            </a:r>
            <a:r>
              <a:rPr lang="ar-SA" sz="2400" dirty="0" smtClean="0">
                <a:solidFill>
                  <a:srgbClr val="C00000"/>
                </a:solidFill>
              </a:rPr>
              <a:t>.</a:t>
            </a:r>
          </a:p>
          <a:p>
            <a:pPr algn="ctr"/>
            <a:endParaRPr lang="en-US" sz="2400" dirty="0">
              <a:solidFill>
                <a:srgbClr val="C00000"/>
              </a:solidFill>
            </a:endParaRPr>
          </a:p>
          <a:p>
            <a:pPr algn="ctr"/>
            <a:r>
              <a:rPr lang="ar-SA" sz="2400" dirty="0" smtClean="0">
                <a:solidFill>
                  <a:srgbClr val="C00000"/>
                </a:solidFill>
              </a:rPr>
              <a:t>4- التركيز </a:t>
            </a:r>
            <a:r>
              <a:rPr lang="ar-SA" sz="2400" dirty="0">
                <a:solidFill>
                  <a:srgbClr val="C00000"/>
                </a:solidFill>
              </a:rPr>
              <a:t>على تقويم الطلاب المعلمين في اثناء برنامج التدريب وبعده </a:t>
            </a:r>
            <a:r>
              <a:rPr lang="ar-SA" sz="2400" dirty="0" smtClean="0">
                <a:solidFill>
                  <a:srgbClr val="C00000"/>
                </a:solidFill>
              </a:rPr>
              <a:t>.</a:t>
            </a:r>
          </a:p>
          <a:p>
            <a:pPr algn="ctr"/>
            <a:endParaRPr lang="en-US" sz="2400" dirty="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725144"/>
            <a:ext cx="8526600" cy="194408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4"/>
            <a:ext cx="2243648" cy="4249168"/>
          </a:xfrm>
          <a:prstGeom prst="rect">
            <a:avLst/>
          </a:prstGeom>
        </p:spPr>
      </p:pic>
    </p:spTree>
    <p:extLst>
      <p:ext uri="{BB962C8B-B14F-4D97-AF65-F5344CB8AC3E}">
        <p14:creationId xmlns:p14="http://schemas.microsoft.com/office/powerpoint/2010/main" val="3960667931"/>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043608" y="908720"/>
            <a:ext cx="8100392" cy="3024335"/>
          </a:xfrm>
        </p:spPr>
        <p:txBody>
          <a:bodyPr>
            <a:normAutofit fontScale="90000"/>
          </a:bodyPr>
          <a:lstStyle/>
          <a:p>
            <a:r>
              <a:rPr lang="ar-SA" sz="5300" dirty="0" smtClean="0">
                <a:solidFill>
                  <a:schemeClr val="bg1"/>
                </a:solidFill>
                <a:cs typeface="+mn-cs"/>
              </a:rPr>
              <a:t>نكمل</a:t>
            </a:r>
            <a:r>
              <a:rPr lang="ar-SA" sz="6000" dirty="0" smtClean="0">
                <a:solidFill>
                  <a:schemeClr val="bg1"/>
                </a:solidFill>
                <a:cs typeface="+mn-cs"/>
              </a:rPr>
              <a:t> </a:t>
            </a:r>
            <a:r>
              <a:rPr lang="ar-SA" sz="5300" dirty="0" smtClean="0">
                <a:solidFill>
                  <a:schemeClr val="bg1"/>
                </a:solidFill>
                <a:cs typeface="+mn-cs"/>
              </a:rPr>
              <a:t/>
            </a:r>
            <a:br>
              <a:rPr lang="ar-SA" sz="5300" dirty="0" smtClean="0">
                <a:solidFill>
                  <a:schemeClr val="bg1"/>
                </a:solidFill>
                <a:cs typeface="+mn-cs"/>
              </a:rPr>
            </a:br>
            <a:r>
              <a:rPr lang="ar-SA" sz="5300" dirty="0" smtClean="0">
                <a:solidFill>
                  <a:schemeClr val="bg1"/>
                </a:solidFill>
                <a:cs typeface="+mn-cs"/>
              </a:rPr>
              <a:t>أثر مفهوم الكفاية على إعداد المعلم </a:t>
            </a:r>
            <a:r>
              <a:rPr lang="ar-SA" sz="4000" dirty="0" smtClean="0">
                <a:solidFill>
                  <a:schemeClr val="bg1"/>
                </a:solidFill>
                <a:cs typeface="+mn-cs"/>
              </a:rPr>
              <a:t/>
            </a:r>
            <a:br>
              <a:rPr lang="ar-SA" sz="4000" dirty="0" smtClean="0">
                <a:solidFill>
                  <a:schemeClr val="bg1"/>
                </a:solidFill>
                <a:cs typeface="+mn-cs"/>
              </a:rPr>
            </a:br>
            <a:r>
              <a:rPr lang="ar-SA" dirty="0">
                <a:solidFill>
                  <a:schemeClr val="bg1"/>
                </a:solidFill>
                <a:cs typeface="+mn-cs"/>
              </a:rPr>
              <a:t/>
            </a:r>
            <a:br>
              <a:rPr lang="ar-SA" dirty="0">
                <a:solidFill>
                  <a:schemeClr val="bg1"/>
                </a:solidFill>
                <a:cs typeface="+mn-cs"/>
              </a:rPr>
            </a:br>
            <a:r>
              <a:rPr lang="ar-SA" dirty="0" smtClean="0">
                <a:solidFill>
                  <a:schemeClr val="bg1"/>
                </a:solidFill>
                <a:cs typeface="+mn-cs"/>
              </a:rPr>
              <a:t>هديل السهلي اعتذرت</a:t>
            </a:r>
            <a:br>
              <a:rPr lang="ar-SA" dirty="0" smtClean="0">
                <a:solidFill>
                  <a:schemeClr val="bg1"/>
                </a:solidFill>
                <a:cs typeface="+mn-cs"/>
              </a:rPr>
            </a:br>
            <a:r>
              <a:rPr lang="ar-SA" dirty="0">
                <a:solidFill>
                  <a:schemeClr val="bg1"/>
                </a:solidFill>
                <a:cs typeface="+mn-cs"/>
              </a:rPr>
              <a:t/>
            </a:r>
            <a:br>
              <a:rPr lang="ar-SA" dirty="0">
                <a:solidFill>
                  <a:schemeClr val="bg1"/>
                </a:solidFill>
                <a:cs typeface="+mn-cs"/>
              </a:rPr>
            </a:br>
            <a:r>
              <a:rPr lang="ar-SA" dirty="0" smtClean="0">
                <a:solidFill>
                  <a:schemeClr val="bg1"/>
                </a:solidFill>
                <a:cs typeface="+mn-cs"/>
              </a:rPr>
              <a:t>ستختصر الشرائح</a:t>
            </a:r>
            <a:endParaRPr lang="ar-SA" dirty="0">
              <a:solidFill>
                <a:schemeClr val="bg1"/>
              </a:solidFill>
              <a:cs typeface="+mn-cs"/>
            </a:endParaRPr>
          </a:p>
        </p:txBody>
      </p:sp>
    </p:spTree>
    <p:extLst>
      <p:ext uri="{BB962C8B-B14F-4D97-AF65-F5344CB8AC3E}">
        <p14:creationId xmlns:p14="http://schemas.microsoft.com/office/powerpoint/2010/main" val="3975501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مستطيل 1"/>
          <p:cNvSpPr/>
          <p:nvPr/>
        </p:nvSpPr>
        <p:spPr>
          <a:xfrm>
            <a:off x="2555776" y="404664"/>
            <a:ext cx="6408712" cy="5693866"/>
          </a:xfrm>
          <a:prstGeom prst="rect">
            <a:avLst/>
          </a:prstGeom>
          <a:solidFill>
            <a:schemeClr val="tx2">
              <a:lumMod val="20000"/>
              <a:lumOff val="80000"/>
            </a:schemeClr>
          </a:solidFill>
        </p:spPr>
        <p:txBody>
          <a:bodyPr wrap="square">
            <a:spAutoFit/>
          </a:bodyPr>
          <a:lstStyle/>
          <a:p>
            <a:pPr algn="ctr"/>
            <a:endParaRPr lang="ar-SA" sz="2800" dirty="0" smtClean="0"/>
          </a:p>
          <a:p>
            <a:pPr algn="ctr"/>
            <a:r>
              <a:rPr lang="ar-SA" sz="2800" dirty="0" smtClean="0"/>
              <a:t>ومنذ </a:t>
            </a:r>
            <a:r>
              <a:rPr lang="ar-SA" sz="2800" dirty="0"/>
              <a:t>ذلك الوقت نشأت الحركة المسماة بحركة إعداد المعلمين القائم على الكفايات , و دعمت ما تردد في الاوساط التربوية قبل ذلك بخصوص استخدام التربية القائمة على الكفايات في التعليم العام </a:t>
            </a:r>
            <a:r>
              <a:rPr lang="ar-SA" sz="2800" dirty="0" smtClean="0"/>
              <a:t>.</a:t>
            </a:r>
          </a:p>
          <a:p>
            <a:pPr algn="ctr"/>
            <a:endParaRPr lang="ar-SA" sz="2800" dirty="0">
              <a:solidFill>
                <a:schemeClr val="bg1"/>
              </a:solidFill>
            </a:endParaRPr>
          </a:p>
          <a:p>
            <a:pPr algn="ctr"/>
            <a:r>
              <a:rPr lang="ar-SA" sz="2800" dirty="0"/>
              <a:t>و</a:t>
            </a:r>
            <a:r>
              <a:rPr lang="ar-SA" sz="2800" dirty="0">
                <a:solidFill>
                  <a:schemeClr val="bg1"/>
                </a:solidFill>
              </a:rPr>
              <a:t> </a:t>
            </a:r>
            <a:r>
              <a:rPr lang="ar-SA" sz="2800" dirty="0"/>
              <a:t>يمكن تعريف اعداد المعلم الذي يعتمد على الكفايات بأنه : برنامج اعداد المعلم المؤسس على الفلسفة التربوية التي تحدد كفايات المعلم , التي </a:t>
            </a:r>
            <a:r>
              <a:rPr lang="ar-SA" sz="2800" dirty="0" smtClean="0"/>
              <a:t>يفترض </a:t>
            </a:r>
            <a:r>
              <a:rPr lang="ar-SA" sz="2800" dirty="0"/>
              <a:t>انها تعمل على اثارة و حفز التعلم المرغوب لدى </a:t>
            </a:r>
            <a:r>
              <a:rPr lang="ar-SA" sz="2800" dirty="0" smtClean="0"/>
              <a:t>التلاميذ </a:t>
            </a:r>
            <a:r>
              <a:rPr lang="ar-SA" sz="2800" dirty="0"/>
              <a:t>, و في ضوء ذلك التحديد </a:t>
            </a:r>
            <a:r>
              <a:rPr lang="ar-SA" sz="2800" dirty="0" smtClean="0"/>
              <a:t>فإنها </a:t>
            </a:r>
            <a:r>
              <a:rPr lang="ar-SA" sz="2800" dirty="0"/>
              <a:t>تقدم الطالب المعلم الى خبرات لإتقان تلك الكفايات و تقوم بالتعرف على تقدمه من خلال ادائه لها </a:t>
            </a:r>
            <a:r>
              <a:rPr lang="ar-SA" sz="2800" dirty="0" smtClean="0"/>
              <a:t>.</a:t>
            </a:r>
          </a:p>
        </p:txBody>
      </p:sp>
    </p:spTree>
    <p:extLst>
      <p:ext uri="{BB962C8B-B14F-4D97-AF65-F5344CB8AC3E}">
        <p14:creationId xmlns:p14="http://schemas.microsoft.com/office/powerpoint/2010/main" val="558384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مستطيل 2"/>
          <p:cNvSpPr/>
          <p:nvPr/>
        </p:nvSpPr>
        <p:spPr>
          <a:xfrm>
            <a:off x="2411760" y="188640"/>
            <a:ext cx="6624736" cy="6617196"/>
          </a:xfrm>
          <a:prstGeom prst="rect">
            <a:avLst/>
          </a:prstGeom>
          <a:solidFill>
            <a:schemeClr val="tx2">
              <a:lumMod val="20000"/>
              <a:lumOff val="80000"/>
            </a:schemeClr>
          </a:solidFill>
        </p:spPr>
        <p:txBody>
          <a:bodyPr wrap="square">
            <a:spAutoFit/>
          </a:bodyPr>
          <a:lstStyle/>
          <a:p>
            <a:pPr algn="ctr"/>
            <a:endParaRPr lang="ar-SA" sz="2400" dirty="0" smtClean="0"/>
          </a:p>
          <a:p>
            <a:pPr algn="ctr"/>
            <a:r>
              <a:rPr lang="ar-SA" sz="2000" dirty="0" smtClean="0"/>
              <a:t>و </a:t>
            </a:r>
            <a:r>
              <a:rPr lang="ar-SA" sz="2000" dirty="0"/>
              <a:t>من ثم فان برنامج اعداد المعلمين القائم على الكفايات يقوم بمنح شهادة التخرج للعمل بالتدريس للمعلمين الاكفاء و ليس للمعلمين الذين لديهم بعض المهارات دون الاخرى و يمكن القول ان هذه البرامج تتيح للطلاب المعلمين الفرصة لتحقيق التكامل بين الكفايات التي اكتسبوها بحيث تكون نمطا شخصيا خاصا </a:t>
            </a:r>
            <a:r>
              <a:rPr lang="ar-SA" sz="2000" dirty="0" smtClean="0"/>
              <a:t>للتدريس </a:t>
            </a:r>
            <a:r>
              <a:rPr lang="ar-SA" sz="2000" dirty="0"/>
              <a:t>لدى كل معلم , وقد استخدمت بعض مؤسسات اعداد المعلم مسميات اخرى لبرامجها مثل اعداد المعلم القائم على الاداء  الا ان الكثير من المتخصصين يفضلون مصطلح الكفاية انهم يعتقدون انه اكثر شمولا من مصطلح الاداء </a:t>
            </a:r>
            <a:r>
              <a:rPr lang="ar-SA" sz="2000" dirty="0" smtClean="0"/>
              <a:t>لأنه </a:t>
            </a:r>
            <a:r>
              <a:rPr lang="ar-SA" sz="2000" dirty="0"/>
              <a:t>يشمل المعارف </a:t>
            </a:r>
            <a:r>
              <a:rPr lang="ar-SA" sz="2000" dirty="0" smtClean="0"/>
              <a:t>إضافية </a:t>
            </a:r>
            <a:r>
              <a:rPr lang="ar-SA" sz="2000" dirty="0"/>
              <a:t>الى الاداء </a:t>
            </a:r>
            <a:r>
              <a:rPr lang="ar-SA" sz="2000" dirty="0" smtClean="0"/>
              <a:t>المهارى </a:t>
            </a:r>
            <a:r>
              <a:rPr lang="ar-SA" sz="2000" dirty="0"/>
              <a:t>و المخرجات الاخرى الناتجة عن تكاملها معا </a:t>
            </a:r>
            <a:r>
              <a:rPr lang="ar-SA" sz="2000" dirty="0" smtClean="0"/>
              <a:t>.</a:t>
            </a:r>
          </a:p>
          <a:p>
            <a:pPr algn="ctr"/>
            <a:endParaRPr lang="ar-SA" sz="2000" dirty="0"/>
          </a:p>
          <a:p>
            <a:pPr algn="ctr"/>
            <a:r>
              <a:rPr lang="ar-SA" sz="2000" dirty="0"/>
              <a:t>و لعل استعراض بعض الكتابات التي تناولت العناصر التي يتضمنها برنامج اعداد المعلم القائم على الاداء و الاهداف العامة لتلك البرامج و الفلسفة التي تقوم عليها يؤكد انها تتفق الى حد قد يصل الى التشابه مع برنامج اعداد المعلم القائم على الكفايات </a:t>
            </a:r>
            <a:r>
              <a:rPr lang="ar-SA" sz="2000" dirty="0" smtClean="0"/>
              <a:t>.</a:t>
            </a:r>
          </a:p>
          <a:p>
            <a:pPr algn="ctr"/>
            <a:endParaRPr lang="ar-SA" sz="2000" dirty="0" smtClean="0"/>
          </a:p>
          <a:p>
            <a:pPr algn="ctr"/>
            <a:r>
              <a:rPr lang="ar-SA" sz="2000" dirty="0"/>
              <a:t>و يرى البعض انه من الافضل استخدام مصطلح الدور بدلا من الكفايات الامر الذي يساعد على نقل التركيز من تحديد العبارات التي تحدد الكفايات الى تحديد الادوار  المتضمنة في تلك العبارات , و التي سيقوم بها المعلم مما يعمل على تصنيف و تنظيم هذه الادوار .</a:t>
            </a:r>
          </a:p>
          <a:p>
            <a:pPr algn="ctr"/>
            <a:endParaRPr lang="ar-SA" sz="2000" dirty="0" smtClean="0"/>
          </a:p>
        </p:txBody>
      </p:sp>
    </p:spTree>
    <p:extLst>
      <p:ext uri="{BB962C8B-B14F-4D97-AF65-F5344CB8AC3E}">
        <p14:creationId xmlns:p14="http://schemas.microsoft.com/office/powerpoint/2010/main" val="29385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83768" y="188640"/>
            <a:ext cx="6480720" cy="6480720"/>
          </a:xfrm>
          <a:solidFill>
            <a:schemeClr val="tx2">
              <a:lumMod val="20000"/>
              <a:lumOff val="80000"/>
            </a:schemeClr>
          </a:solidFill>
        </p:spPr>
        <p:txBody>
          <a:bodyPr>
            <a:noAutofit/>
          </a:bodyPr>
          <a:lstStyle/>
          <a:p>
            <a:pPr marL="0" indent="0" algn="ctr">
              <a:buNone/>
            </a:pPr>
            <a:r>
              <a:rPr lang="ar-SA" sz="2400" b="1" dirty="0" smtClean="0">
                <a:solidFill>
                  <a:schemeClr val="accent2">
                    <a:lumMod val="75000"/>
                  </a:schemeClr>
                </a:solidFill>
              </a:rPr>
              <a:t> و </a:t>
            </a:r>
            <a:r>
              <a:rPr lang="ar-SA" sz="2400" b="1" dirty="0">
                <a:solidFill>
                  <a:schemeClr val="accent2">
                    <a:lumMod val="75000"/>
                  </a:schemeClr>
                </a:solidFill>
              </a:rPr>
              <a:t>بصفة عامة فان حركة اعداد المعلم القائم على الكفايات تقوم على عدة اسس أهمها </a:t>
            </a:r>
            <a:r>
              <a:rPr lang="ar-SA" sz="2400" b="1" dirty="0" smtClean="0">
                <a:solidFill>
                  <a:schemeClr val="accent2">
                    <a:lumMod val="75000"/>
                  </a:schemeClr>
                </a:solidFill>
              </a:rPr>
              <a:t>:</a:t>
            </a:r>
          </a:p>
          <a:p>
            <a:pPr marL="0" indent="0" algn="ctr">
              <a:buNone/>
            </a:pPr>
            <a:endParaRPr lang="en-US" sz="2400" dirty="0">
              <a:solidFill>
                <a:schemeClr val="bg1"/>
              </a:solidFill>
            </a:endParaRPr>
          </a:p>
          <a:p>
            <a:pPr marL="0" indent="0" algn="ctr">
              <a:buNone/>
            </a:pPr>
            <a:r>
              <a:rPr lang="ar-SA" sz="2400" dirty="0" smtClean="0">
                <a:solidFill>
                  <a:schemeClr val="accent2"/>
                </a:solidFill>
              </a:rPr>
              <a:t>1- </a:t>
            </a:r>
            <a:r>
              <a:rPr lang="ar-SA" sz="2400" dirty="0">
                <a:solidFill>
                  <a:schemeClr val="accent2"/>
                </a:solidFill>
              </a:rPr>
              <a:t>يمكن </a:t>
            </a:r>
            <a:r>
              <a:rPr lang="ar-SA" sz="2400" dirty="0" smtClean="0">
                <a:solidFill>
                  <a:schemeClr val="accent2"/>
                </a:solidFill>
              </a:rPr>
              <a:t>لأي </a:t>
            </a:r>
            <a:r>
              <a:rPr lang="ar-SA" sz="2400" dirty="0">
                <a:solidFill>
                  <a:schemeClr val="accent2"/>
                </a:solidFill>
              </a:rPr>
              <a:t>طالب اتقان المهام المختلفة للتدريب على التدريس على مستوى عالي و ذلك اذا ما وفر له الوقت الكافي للتعلم و النوعية الجيدة من التدريب </a:t>
            </a:r>
            <a:endParaRPr lang="en-US" sz="2400" dirty="0">
              <a:solidFill>
                <a:schemeClr val="accent2"/>
              </a:solidFill>
            </a:endParaRPr>
          </a:p>
          <a:p>
            <a:pPr marL="0" indent="0" algn="ctr">
              <a:buNone/>
            </a:pPr>
            <a:r>
              <a:rPr lang="ar-SA" sz="2400" dirty="0" smtClean="0">
                <a:solidFill>
                  <a:schemeClr val="accent2"/>
                </a:solidFill>
              </a:rPr>
              <a:t>2- </a:t>
            </a:r>
            <a:r>
              <a:rPr lang="ar-SA" sz="2400" dirty="0">
                <a:solidFill>
                  <a:schemeClr val="accent2"/>
                </a:solidFill>
              </a:rPr>
              <a:t>الفروق الفردية في مستوى اتقان الطلاب المعلمين لمهام التدريس سببها اخطاء في نظام التدريب و يجب عدم ارجاعها لخصائص المتعلمين </a:t>
            </a:r>
            <a:endParaRPr lang="en-US" sz="2400" dirty="0">
              <a:solidFill>
                <a:schemeClr val="accent2"/>
              </a:solidFill>
            </a:endParaRPr>
          </a:p>
          <a:p>
            <a:pPr marL="0" indent="0" algn="ctr">
              <a:buNone/>
            </a:pPr>
            <a:r>
              <a:rPr lang="ar-SA" sz="2400" dirty="0" smtClean="0">
                <a:solidFill>
                  <a:schemeClr val="accent2"/>
                </a:solidFill>
              </a:rPr>
              <a:t>3- </a:t>
            </a:r>
            <a:r>
              <a:rPr lang="ar-SA" sz="2400" dirty="0">
                <a:solidFill>
                  <a:schemeClr val="accent2"/>
                </a:solidFill>
              </a:rPr>
              <a:t>ان توفير امكانات مناسبة للتعلم يجعل الطلاب المعلمين متشابهين الى حد كبير في معدل التعلم و الدافع اليه و يلغي الاعتقاد بسرعة او بطء التعلم </a:t>
            </a:r>
            <a:endParaRPr lang="en-US" sz="2400" dirty="0">
              <a:solidFill>
                <a:schemeClr val="accent2"/>
              </a:solidFill>
            </a:endParaRPr>
          </a:p>
          <a:p>
            <a:pPr marL="0" indent="0" algn="ctr">
              <a:buNone/>
            </a:pPr>
            <a:r>
              <a:rPr lang="ar-SA" sz="2400" dirty="0" smtClean="0">
                <a:solidFill>
                  <a:schemeClr val="accent2"/>
                </a:solidFill>
              </a:rPr>
              <a:t>4- </a:t>
            </a:r>
            <a:r>
              <a:rPr lang="ar-SA" sz="2400" dirty="0">
                <a:solidFill>
                  <a:schemeClr val="accent2"/>
                </a:solidFill>
              </a:rPr>
              <a:t>يجب التركيز على الاختلافات في التعلم اكثر من التركيز على الاختلافات في المتعلمين </a:t>
            </a:r>
            <a:endParaRPr lang="en-US" sz="2400" dirty="0">
              <a:solidFill>
                <a:schemeClr val="accent2"/>
              </a:solidFill>
            </a:endParaRPr>
          </a:p>
          <a:p>
            <a:pPr marL="0" indent="0" algn="ctr">
              <a:buNone/>
            </a:pPr>
            <a:r>
              <a:rPr lang="ar-SA" sz="2400" dirty="0" smtClean="0">
                <a:solidFill>
                  <a:schemeClr val="accent2"/>
                </a:solidFill>
              </a:rPr>
              <a:t>5- </a:t>
            </a:r>
            <a:r>
              <a:rPr lang="ar-SA" sz="2400" dirty="0">
                <a:solidFill>
                  <a:schemeClr val="accent2"/>
                </a:solidFill>
              </a:rPr>
              <a:t>اكثر العناصر اهمية في ع</a:t>
            </a:r>
            <a:r>
              <a:rPr lang="ar-SA" sz="2400" dirty="0" smtClean="0">
                <a:solidFill>
                  <a:schemeClr val="accent2"/>
                </a:solidFill>
              </a:rPr>
              <a:t>ملية </a:t>
            </a:r>
            <a:r>
              <a:rPr lang="ar-SA" sz="2400" dirty="0">
                <a:solidFill>
                  <a:schemeClr val="accent2"/>
                </a:solidFill>
              </a:rPr>
              <a:t>التدريس و التعلم هي نوعية خبرات التعلم التي تتوفر للطالب المعلم </a:t>
            </a:r>
          </a:p>
        </p:txBody>
      </p:sp>
    </p:spTree>
    <p:extLst>
      <p:ext uri="{BB962C8B-B14F-4D97-AF65-F5344CB8AC3E}">
        <p14:creationId xmlns:p14="http://schemas.microsoft.com/office/powerpoint/2010/main" val="1254223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67744" y="332656"/>
            <a:ext cx="6419056" cy="5793507"/>
          </a:xfrm>
          <a:solidFill>
            <a:schemeClr val="accent1">
              <a:lumMod val="20000"/>
              <a:lumOff val="80000"/>
            </a:schemeClr>
          </a:solidFill>
        </p:spPr>
        <p:txBody>
          <a:bodyPr>
            <a:normAutofit/>
          </a:bodyPr>
          <a:lstStyle/>
          <a:p>
            <a:pPr marL="0" indent="0" algn="ctr">
              <a:buNone/>
            </a:pPr>
            <a:endParaRPr lang="ar-SA" sz="2800" dirty="0" smtClean="0"/>
          </a:p>
          <a:p>
            <a:pPr marL="0" indent="0" algn="ctr">
              <a:buNone/>
            </a:pPr>
            <a:r>
              <a:rPr lang="ar-SA" sz="2800" dirty="0" smtClean="0"/>
              <a:t>وقد </a:t>
            </a:r>
            <a:r>
              <a:rPr lang="ar-SA" sz="2800" dirty="0"/>
              <a:t>ظهر اثر هذه الاسس بصورة واضحة في تصميم برامج اعداد المعلم و في اساليب التدريب التي انتهجتها هذه البرامج فركزت هذه الاساليب بصورة رئيسة على التدريب الفردي و على التعلم لدرجة الاتقان المر الذي ادى الى ظهور تقنيات جديدة للتدريب اضافة الى تقنيات قديمة سبق ظهورها ظهور هذه الحركة و من هذه التقنيات التدريس المصغر و المقررات القصيرة و الحقائب او الحزم التعليمية كما ظهر اثر تلك الاسس في توجيه النظر للتركيز على الجوانب العملية </a:t>
            </a:r>
            <a:r>
              <a:rPr lang="ar-SA" sz="2800" dirty="0" err="1"/>
              <a:t>لاعداد</a:t>
            </a:r>
            <a:r>
              <a:rPr lang="ar-SA" sz="2800" dirty="0"/>
              <a:t> في مقابل التقليل من الجوانب النظرية له وهو ما سنشير إليه عند الحديث عن اعداد المعلم </a:t>
            </a:r>
            <a:r>
              <a:rPr lang="ar-SA" sz="2800" dirty="0" smtClean="0"/>
              <a:t>.</a:t>
            </a:r>
            <a:endParaRPr lang="ar-SA" sz="2800" dirty="0"/>
          </a:p>
        </p:txBody>
      </p:sp>
    </p:spTree>
    <p:extLst>
      <p:ext uri="{BB962C8B-B14F-4D97-AF65-F5344CB8AC3E}">
        <p14:creationId xmlns:p14="http://schemas.microsoft.com/office/powerpoint/2010/main" val="429246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555776" y="1600200"/>
            <a:ext cx="6131024" cy="4525963"/>
          </a:xfrm>
          <a:solidFill>
            <a:schemeClr val="accent1">
              <a:lumMod val="20000"/>
              <a:lumOff val="80000"/>
            </a:schemeClr>
          </a:solidFill>
        </p:spPr>
        <p:txBody>
          <a:bodyPr>
            <a:normAutofit fontScale="85000" lnSpcReduction="10000"/>
          </a:bodyPr>
          <a:lstStyle/>
          <a:p>
            <a:pPr marL="0" indent="0">
              <a:buNone/>
            </a:pPr>
            <a:r>
              <a:rPr lang="ar-SA" dirty="0"/>
              <a:t>ولقد </a:t>
            </a:r>
            <a:r>
              <a:rPr lang="ar-SA" dirty="0" err="1"/>
              <a:t>ادى</a:t>
            </a:r>
            <a:r>
              <a:rPr lang="ar-SA" dirty="0"/>
              <a:t> استخدام البرامج المعدة وفق مفهوم </a:t>
            </a:r>
            <a:r>
              <a:rPr lang="ar-SA" dirty="0" err="1"/>
              <a:t>الكفايات</a:t>
            </a:r>
            <a:r>
              <a:rPr lang="ar-SA" dirty="0"/>
              <a:t> </a:t>
            </a:r>
            <a:r>
              <a:rPr lang="ar-SA" dirty="0" err="1"/>
              <a:t>الى</a:t>
            </a:r>
            <a:r>
              <a:rPr lang="ar-SA" dirty="0"/>
              <a:t> تطور الحركة وهو ما تبين من اللقاء الذي عقد عام 1974 </a:t>
            </a:r>
            <a:r>
              <a:rPr lang="ar-SA" dirty="0" err="1"/>
              <a:t>م</a:t>
            </a:r>
            <a:r>
              <a:rPr lang="ar-SA" dirty="0"/>
              <a:t> للمهتمين بحركة </a:t>
            </a:r>
            <a:r>
              <a:rPr lang="ar-SA" dirty="0" err="1"/>
              <a:t>اعداد</a:t>
            </a:r>
            <a:r>
              <a:rPr lang="ar-SA" dirty="0"/>
              <a:t> المعلمين القائم على </a:t>
            </a:r>
            <a:r>
              <a:rPr lang="ar-SA" dirty="0" err="1"/>
              <a:t>الكفايات</a:t>
            </a:r>
            <a:r>
              <a:rPr lang="ar-SA" dirty="0"/>
              <a:t> , حيث اتضح </a:t>
            </a:r>
            <a:r>
              <a:rPr lang="ar-SA" dirty="0" err="1"/>
              <a:t>ان</a:t>
            </a:r>
            <a:r>
              <a:rPr lang="ar-SA" dirty="0"/>
              <a:t> الحركة قد قطعت شوطا كبيرا عبر جهود مضنية من المهتمين </a:t>
            </a:r>
            <a:r>
              <a:rPr lang="ar-SA" dirty="0" err="1"/>
              <a:t>بها</a:t>
            </a:r>
            <a:r>
              <a:rPr lang="ar-SA" dirty="0"/>
              <a:t> حتى ذلك التاريخ فأصبحت هناك معايير </a:t>
            </a:r>
            <a:r>
              <a:rPr lang="ar-SA" dirty="0" err="1"/>
              <a:t>لاعداد</a:t>
            </a:r>
            <a:r>
              <a:rPr lang="ar-SA" dirty="0"/>
              <a:t> المواد التعليمية اللازمة لتدريب المعلمين كما </a:t>
            </a:r>
            <a:r>
              <a:rPr lang="ar-SA" dirty="0" err="1"/>
              <a:t>اصبحت</a:t>
            </a:r>
            <a:r>
              <a:rPr lang="ar-SA" dirty="0"/>
              <a:t> ادوار الطلاب المعلمين في التدريب </a:t>
            </a:r>
            <a:r>
              <a:rPr lang="ar-SA" dirty="0" err="1"/>
              <a:t>اكثر</a:t>
            </a:r>
            <a:r>
              <a:rPr lang="ar-SA" dirty="0"/>
              <a:t> تحديدا ووضوحا , هذا فضلا عن وجود عدد من الدراسات التي </a:t>
            </a:r>
            <a:r>
              <a:rPr lang="ar-SA" dirty="0" err="1"/>
              <a:t>اجريت</a:t>
            </a:r>
            <a:r>
              <a:rPr lang="ar-SA" dirty="0"/>
              <a:t> </a:t>
            </a:r>
            <a:r>
              <a:rPr lang="ar-SA" dirty="0" err="1"/>
              <a:t>او</a:t>
            </a:r>
            <a:r>
              <a:rPr lang="ar-SA" dirty="0"/>
              <a:t> مازالت </a:t>
            </a:r>
            <a:r>
              <a:rPr lang="ar-SA" dirty="0" err="1"/>
              <a:t>قسد</a:t>
            </a:r>
            <a:r>
              <a:rPr lang="ar-SA" dirty="0"/>
              <a:t> التنفيذ مما يعد جزء مكمل لتطوير الحركة </a:t>
            </a:r>
            <a:r>
              <a:rPr lang="ar-SA" dirty="0" err="1"/>
              <a:t>و</a:t>
            </a:r>
            <a:r>
              <a:rPr lang="ar-SA" dirty="0"/>
              <a:t> برامجها </a:t>
            </a:r>
            <a:r>
              <a:rPr lang="ar-SA" dirty="0" err="1"/>
              <a:t>و</a:t>
            </a:r>
            <a:r>
              <a:rPr lang="ar-SA" dirty="0"/>
              <a:t> يعمل على تحديث </a:t>
            </a:r>
            <a:r>
              <a:rPr lang="ar-SA" dirty="0" err="1"/>
              <a:t>اوضح</a:t>
            </a:r>
            <a:r>
              <a:rPr lang="ar-SA" dirty="0"/>
              <a:t> لخططها المستقبلية </a:t>
            </a:r>
            <a:endParaRPr lang="en-US" dirty="0"/>
          </a:p>
          <a:p>
            <a:endParaRPr lang="ar-SA" dirty="0"/>
          </a:p>
        </p:txBody>
      </p:sp>
    </p:spTree>
    <p:extLst>
      <p:ext uri="{BB962C8B-B14F-4D97-AF65-F5344CB8AC3E}">
        <p14:creationId xmlns:p14="http://schemas.microsoft.com/office/powerpoint/2010/main" val="816029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0150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27784" y="620688"/>
            <a:ext cx="6059016" cy="5832648"/>
          </a:xfrm>
          <a:solidFill>
            <a:schemeClr val="accent1">
              <a:lumMod val="20000"/>
              <a:lumOff val="80000"/>
            </a:schemeClr>
          </a:solidFill>
        </p:spPr>
        <p:txBody>
          <a:bodyPr>
            <a:normAutofit fontScale="85000" lnSpcReduction="20000"/>
          </a:bodyPr>
          <a:lstStyle/>
          <a:p>
            <a:r>
              <a:rPr lang="ar-SA" dirty="0"/>
              <a:t>ورغم ذلك التقدم الذي </a:t>
            </a:r>
            <a:r>
              <a:rPr lang="ar-SA" dirty="0" err="1"/>
              <a:t>احرزته</a:t>
            </a:r>
            <a:r>
              <a:rPr lang="ar-SA" dirty="0"/>
              <a:t> حركة </a:t>
            </a:r>
            <a:r>
              <a:rPr lang="ar-SA" dirty="0" err="1"/>
              <a:t>اعداد</a:t>
            </a:r>
            <a:r>
              <a:rPr lang="ar-SA" dirty="0"/>
              <a:t> المعلم القائم على أساس </a:t>
            </a:r>
            <a:r>
              <a:rPr lang="ar-SA" dirty="0" err="1"/>
              <a:t>الكفايات</a:t>
            </a:r>
            <a:r>
              <a:rPr lang="ar-SA" dirty="0"/>
              <a:t> </a:t>
            </a:r>
            <a:r>
              <a:rPr lang="ar-SA" dirty="0" err="1"/>
              <a:t>الان</a:t>
            </a:r>
            <a:r>
              <a:rPr lang="ar-SA" dirty="0"/>
              <a:t> البعض يرى </a:t>
            </a:r>
            <a:r>
              <a:rPr lang="ar-SA" dirty="0" err="1"/>
              <a:t>انها</a:t>
            </a:r>
            <a:r>
              <a:rPr lang="ar-SA" dirty="0"/>
              <a:t> (( مجرد مصدر للحزم أو الحقائب التعليمية وهو ما يعني </a:t>
            </a:r>
            <a:r>
              <a:rPr lang="ar-SA" dirty="0" err="1"/>
              <a:t>ان</a:t>
            </a:r>
            <a:r>
              <a:rPr lang="ar-SA" dirty="0"/>
              <a:t> هناك بعض الانتقادات التي توجه </a:t>
            </a:r>
            <a:r>
              <a:rPr lang="ar-SA" dirty="0" err="1"/>
              <a:t>اليها</a:t>
            </a:r>
            <a:r>
              <a:rPr lang="ar-SA" dirty="0"/>
              <a:t> و التي يمكن تلخيصها في نقطتين رئيسيتين كما يلي : </a:t>
            </a:r>
            <a:endParaRPr lang="en-US" dirty="0"/>
          </a:p>
          <a:p>
            <a:r>
              <a:rPr lang="ar-SA" dirty="0"/>
              <a:t>1 </a:t>
            </a:r>
            <a:r>
              <a:rPr lang="ar-SA" dirty="0" err="1"/>
              <a:t>ان</a:t>
            </a:r>
            <a:r>
              <a:rPr lang="ar-SA" dirty="0"/>
              <a:t> المدرسة منظمة اجتماعية معقدة , </a:t>
            </a:r>
            <a:r>
              <a:rPr lang="ar-SA" dirty="0" err="1"/>
              <a:t>و</a:t>
            </a:r>
            <a:r>
              <a:rPr lang="ar-SA" dirty="0"/>
              <a:t> استخدام الطرق البسيطة لمحاولة تحديد ما يحدث في تلك المنظمة </a:t>
            </a:r>
            <a:r>
              <a:rPr lang="ar-SA" dirty="0" err="1"/>
              <a:t>امر</a:t>
            </a:r>
            <a:r>
              <a:rPr lang="ar-SA" dirty="0"/>
              <a:t> محدود الفاعلية , كما انه </a:t>
            </a:r>
            <a:r>
              <a:rPr lang="ar-SA" dirty="0" err="1"/>
              <a:t>اصلا</a:t>
            </a:r>
            <a:r>
              <a:rPr lang="ar-SA" dirty="0"/>
              <a:t> صعب المنال هذا فضلا عن استحالة تحديد </a:t>
            </a:r>
            <a:r>
              <a:rPr lang="ar-SA" dirty="0" err="1"/>
              <a:t>الكفايات</a:t>
            </a:r>
            <a:r>
              <a:rPr lang="ar-SA" dirty="0"/>
              <a:t> ذات العلاقة المباشرة بالتدريس الفعال  ذلك </a:t>
            </a:r>
            <a:r>
              <a:rPr lang="ar-SA" dirty="0" err="1"/>
              <a:t>ان</a:t>
            </a:r>
            <a:r>
              <a:rPr lang="ar-SA" dirty="0"/>
              <a:t> هذا التدريس يتضمن سلوكيات </a:t>
            </a:r>
            <a:r>
              <a:rPr lang="ar-SA" dirty="0" err="1"/>
              <a:t>متباينه</a:t>
            </a:r>
            <a:r>
              <a:rPr lang="ar-SA" dirty="0"/>
              <a:t> لمعلمين مختلفين يقومون بالتدريس لنوعيات مختلفة من التلاميذ </a:t>
            </a:r>
            <a:endParaRPr lang="en-US" dirty="0"/>
          </a:p>
          <a:p>
            <a:r>
              <a:rPr lang="ar-SA" dirty="0"/>
              <a:t>2 </a:t>
            </a:r>
            <a:r>
              <a:rPr lang="ar-SA" dirty="0" err="1"/>
              <a:t>ان</a:t>
            </a:r>
            <a:r>
              <a:rPr lang="ar-SA" dirty="0"/>
              <a:t> الاعتماد على </a:t>
            </a:r>
            <a:r>
              <a:rPr lang="ar-SA" dirty="0" err="1"/>
              <a:t>الكفايات</a:t>
            </a:r>
            <a:r>
              <a:rPr lang="ar-SA" dirty="0"/>
              <a:t> كأساس لتدريب الطالب المعلم يحوله </a:t>
            </a:r>
            <a:r>
              <a:rPr lang="ar-SA" dirty="0" err="1"/>
              <a:t>الى</a:t>
            </a:r>
            <a:r>
              <a:rPr lang="ar-SA" dirty="0"/>
              <a:t> اله ميكانيكية تتصرف وفق نمط محدد المر الذي يجرد المعلم </a:t>
            </a:r>
            <a:r>
              <a:rPr lang="ar-SA" dirty="0" err="1"/>
              <a:t>الانسان</a:t>
            </a:r>
            <a:r>
              <a:rPr lang="ar-SA" dirty="0"/>
              <a:t> من خصائصه </a:t>
            </a:r>
            <a:r>
              <a:rPr lang="ar-SA" dirty="0" err="1"/>
              <a:t>الانسانية</a:t>
            </a:r>
            <a:r>
              <a:rPr lang="ar-SA" dirty="0"/>
              <a:t> </a:t>
            </a:r>
          </a:p>
        </p:txBody>
      </p:sp>
    </p:spTree>
    <p:extLst>
      <p:ext uri="{BB962C8B-B14F-4D97-AF65-F5344CB8AC3E}">
        <p14:creationId xmlns:p14="http://schemas.microsoft.com/office/powerpoint/2010/main" val="60458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55776" y="188640"/>
            <a:ext cx="6131024" cy="5937523"/>
          </a:xfrm>
          <a:solidFill>
            <a:schemeClr val="accent1">
              <a:lumMod val="20000"/>
              <a:lumOff val="80000"/>
            </a:schemeClr>
          </a:solidFill>
        </p:spPr>
        <p:txBody>
          <a:bodyPr>
            <a:normAutofit fontScale="85000" lnSpcReduction="20000"/>
          </a:bodyPr>
          <a:lstStyle/>
          <a:p>
            <a:r>
              <a:rPr lang="ar-SA" dirty="0"/>
              <a:t>و رغم تلك الانتقادات </a:t>
            </a:r>
            <a:r>
              <a:rPr lang="ar-SA" dirty="0" err="1"/>
              <a:t>الا</a:t>
            </a:r>
            <a:r>
              <a:rPr lang="ar-SA" dirty="0"/>
              <a:t> </a:t>
            </a:r>
            <a:r>
              <a:rPr lang="ar-SA" dirty="0" err="1"/>
              <a:t>ان</a:t>
            </a:r>
            <a:r>
              <a:rPr lang="ar-SA" dirty="0"/>
              <a:t> الكثير من العاملين في المجال يشيرون </a:t>
            </a:r>
            <a:r>
              <a:rPr lang="ar-SA" dirty="0" err="1"/>
              <a:t>الى</a:t>
            </a:r>
            <a:r>
              <a:rPr lang="ar-SA" dirty="0"/>
              <a:t> </a:t>
            </a:r>
            <a:r>
              <a:rPr lang="ar-SA" dirty="0" err="1"/>
              <a:t>ان</a:t>
            </a:r>
            <a:r>
              <a:rPr lang="ar-SA" dirty="0"/>
              <a:t> هذه الانتقادات </a:t>
            </a:r>
            <a:r>
              <a:rPr lang="ar-SA" dirty="0" err="1"/>
              <a:t>انما</a:t>
            </a:r>
            <a:r>
              <a:rPr lang="ar-SA" dirty="0"/>
              <a:t> تركز على موضوعات غير </a:t>
            </a:r>
            <a:r>
              <a:rPr lang="ar-SA" dirty="0" err="1"/>
              <a:t>اساسية</a:t>
            </a:r>
            <a:r>
              <a:rPr lang="ar-SA" dirty="0"/>
              <a:t> كما </a:t>
            </a:r>
            <a:r>
              <a:rPr lang="ar-SA" dirty="0" err="1"/>
              <a:t>انها</a:t>
            </a:r>
            <a:r>
              <a:rPr lang="ar-SA" dirty="0"/>
              <a:t> لا تستند </a:t>
            </a:r>
            <a:r>
              <a:rPr lang="ar-SA" dirty="0" err="1"/>
              <a:t>الى</a:t>
            </a:r>
            <a:r>
              <a:rPr lang="ar-SA" dirty="0"/>
              <a:t> </a:t>
            </a:r>
            <a:r>
              <a:rPr lang="ar-SA" dirty="0" err="1"/>
              <a:t>اسس</a:t>
            </a:r>
            <a:r>
              <a:rPr lang="ar-SA" dirty="0"/>
              <a:t> علمية </a:t>
            </a:r>
            <a:r>
              <a:rPr lang="ar-SA" dirty="0" err="1"/>
              <a:t>الامر</a:t>
            </a:r>
            <a:r>
              <a:rPr lang="ar-SA" dirty="0"/>
              <a:t> الذي يدعم القول بأن حركة </a:t>
            </a:r>
            <a:r>
              <a:rPr lang="ar-SA" dirty="0" err="1"/>
              <a:t>اعداد</a:t>
            </a:r>
            <a:r>
              <a:rPr lang="ar-SA" dirty="0"/>
              <a:t> المعلمين القائم على </a:t>
            </a:r>
            <a:r>
              <a:rPr lang="ar-SA" dirty="0" err="1"/>
              <a:t>الكفايات</a:t>
            </a:r>
            <a:r>
              <a:rPr lang="ar-SA" dirty="0"/>
              <a:t> حركة لها واجهتها ولها كثير من جوانب </a:t>
            </a:r>
            <a:r>
              <a:rPr lang="ar-SA" dirty="0" err="1"/>
              <a:t>الاهمية</a:t>
            </a:r>
            <a:r>
              <a:rPr lang="ar-SA" dirty="0"/>
              <a:t> و أوجه القوة كما </a:t>
            </a:r>
            <a:r>
              <a:rPr lang="ar-SA" dirty="0" err="1"/>
              <a:t>ان</a:t>
            </a:r>
            <a:r>
              <a:rPr lang="ar-SA" dirty="0"/>
              <a:t> هناك تأكيدا شعبيا لها في المجتمع </a:t>
            </a:r>
            <a:r>
              <a:rPr lang="ar-SA" dirty="0" err="1"/>
              <a:t>الامريكي</a:t>
            </a:r>
            <a:r>
              <a:rPr lang="ar-SA" dirty="0"/>
              <a:t> الذي نشأت فيه , </a:t>
            </a:r>
            <a:r>
              <a:rPr lang="ar-SA" dirty="0" err="1"/>
              <a:t>لانها</a:t>
            </a:r>
            <a:r>
              <a:rPr lang="ar-SA" dirty="0"/>
              <a:t> تحقق مطالب ذلك المجتمع في تربية </a:t>
            </a:r>
            <a:r>
              <a:rPr lang="ar-SA" dirty="0" err="1"/>
              <a:t>افضل</a:t>
            </a:r>
            <a:r>
              <a:rPr lang="ar-SA" dirty="0"/>
              <a:t> , علاوة على دورها في تطوير مؤسسات </a:t>
            </a:r>
            <a:r>
              <a:rPr lang="ar-SA" dirty="0" err="1"/>
              <a:t>اعداد</a:t>
            </a:r>
            <a:r>
              <a:rPr lang="ar-SA" dirty="0"/>
              <a:t> المعلم </a:t>
            </a:r>
            <a:endParaRPr lang="en-US" dirty="0"/>
          </a:p>
          <a:p>
            <a:r>
              <a:rPr lang="ar-SA" dirty="0"/>
              <a:t>و يرى ((</a:t>
            </a:r>
            <a:r>
              <a:rPr lang="ar-SA" dirty="0" err="1"/>
              <a:t>هاريس</a:t>
            </a:r>
            <a:r>
              <a:rPr lang="ar-SA" dirty="0"/>
              <a:t>)) </a:t>
            </a:r>
            <a:r>
              <a:rPr lang="ar-SA" dirty="0" err="1"/>
              <a:t>ان</a:t>
            </a:r>
            <a:r>
              <a:rPr lang="ar-SA" dirty="0"/>
              <a:t> برامج </a:t>
            </a:r>
            <a:r>
              <a:rPr lang="ar-SA" dirty="0" err="1"/>
              <a:t>اعداد</a:t>
            </a:r>
            <a:r>
              <a:rPr lang="ar-SA" dirty="0"/>
              <a:t> المعلم التي تعتمد على </a:t>
            </a:r>
            <a:r>
              <a:rPr lang="ar-SA" dirty="0" err="1"/>
              <a:t>الكفايات</a:t>
            </a:r>
            <a:r>
              <a:rPr lang="ar-SA" dirty="0"/>
              <a:t> تتشابه مع البرامج </a:t>
            </a:r>
            <a:r>
              <a:rPr lang="ar-SA" dirty="0" err="1"/>
              <a:t>الاخرى</a:t>
            </a:r>
            <a:r>
              <a:rPr lang="ar-SA" dirty="0"/>
              <a:t> التقليدية فقد تكون جيدة </a:t>
            </a:r>
            <a:r>
              <a:rPr lang="ar-SA" dirty="0" err="1"/>
              <a:t>و</a:t>
            </a:r>
            <a:r>
              <a:rPr lang="ar-SA" dirty="0"/>
              <a:t> مفيدة في </a:t>
            </a:r>
            <a:r>
              <a:rPr lang="ar-SA" dirty="0" err="1"/>
              <a:t>اعداد</a:t>
            </a:r>
            <a:r>
              <a:rPr lang="ar-SA" dirty="0"/>
              <a:t> المعلمين </a:t>
            </a:r>
            <a:r>
              <a:rPr lang="ar-SA" dirty="0" err="1"/>
              <a:t>و</a:t>
            </a:r>
            <a:r>
              <a:rPr lang="ar-SA" dirty="0"/>
              <a:t> تدريبهم وقد لا تكون  كذلك </a:t>
            </a:r>
            <a:r>
              <a:rPr lang="ar-SA" dirty="0" err="1"/>
              <a:t>اذ</a:t>
            </a:r>
            <a:r>
              <a:rPr lang="ar-SA" dirty="0"/>
              <a:t> تعتمد جودتها بالدرجة </a:t>
            </a:r>
            <a:r>
              <a:rPr lang="ar-SA" dirty="0" err="1"/>
              <a:t>الاولى</a:t>
            </a:r>
            <a:r>
              <a:rPr lang="ar-SA" dirty="0"/>
              <a:t> على القيم </a:t>
            </a:r>
            <a:r>
              <a:rPr lang="ar-SA" dirty="0" err="1"/>
              <a:t>و</a:t>
            </a:r>
            <a:r>
              <a:rPr lang="ar-SA" dirty="0"/>
              <a:t> المعتقدات </a:t>
            </a:r>
            <a:r>
              <a:rPr lang="ar-SA" dirty="0" err="1"/>
              <a:t>و</a:t>
            </a:r>
            <a:r>
              <a:rPr lang="ar-SA" dirty="0"/>
              <a:t> الافتراضات التي يستند </a:t>
            </a:r>
            <a:r>
              <a:rPr lang="ar-SA" dirty="0" err="1"/>
              <a:t>اليها</a:t>
            </a:r>
            <a:r>
              <a:rPr lang="ar-SA" dirty="0"/>
              <a:t> مصممو هذه البرامج من الخبراء المختصين في مجال </a:t>
            </a:r>
            <a:r>
              <a:rPr lang="ar-SA" dirty="0" err="1"/>
              <a:t>اعداد</a:t>
            </a:r>
            <a:r>
              <a:rPr lang="ar-SA" dirty="0"/>
              <a:t> المعلم </a:t>
            </a:r>
            <a:endParaRPr lang="en-US" dirty="0"/>
          </a:p>
          <a:p>
            <a:endParaRPr lang="ar-SA" dirty="0"/>
          </a:p>
        </p:txBody>
      </p:sp>
    </p:spTree>
    <p:extLst>
      <p:ext uri="{BB962C8B-B14F-4D97-AF65-F5344CB8AC3E}">
        <p14:creationId xmlns:p14="http://schemas.microsoft.com/office/powerpoint/2010/main" val="29883557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979712" y="476672"/>
            <a:ext cx="6707088" cy="5904656"/>
          </a:xfrm>
          <a:solidFill>
            <a:schemeClr val="accent1">
              <a:lumMod val="20000"/>
              <a:lumOff val="80000"/>
            </a:schemeClr>
          </a:solidFill>
        </p:spPr>
        <p:txBody>
          <a:bodyPr>
            <a:normAutofit fontScale="77500" lnSpcReduction="20000"/>
          </a:bodyPr>
          <a:lstStyle/>
          <a:p>
            <a:r>
              <a:rPr lang="ar-SA" dirty="0"/>
              <a:t>كما انه من المهم على المدى الطويل ان يكون هناك برامج تتضمن تدريبات تسهم في تحسين اعداد المعلم بصفة خاصة و في تحسين التربية بصفة عامة و ذلك بصرف النظر عما اذا كانت هذه البرامج تحمل مسمى الحركة من عدمه , فعلى الرغم من اختفاء و </a:t>
            </a:r>
            <a:r>
              <a:rPr lang="ar-SA" dirty="0" err="1"/>
              <a:t>ميض</a:t>
            </a:r>
            <a:r>
              <a:rPr lang="ar-SA" dirty="0"/>
              <a:t> حركة اعداد المعلم القائم على الكفايات و التي تعد الوسيلة المنطقية التي تمكن مؤسسات اعداد </a:t>
            </a:r>
            <a:r>
              <a:rPr lang="ar-SA" dirty="0" err="1"/>
              <a:t>المعلممن</a:t>
            </a:r>
            <a:r>
              <a:rPr lang="ar-SA" dirty="0"/>
              <a:t> تحقيق النوعية الجيدة من التدريب المبني على تكافئ الفرص و مراعات </a:t>
            </a:r>
            <a:r>
              <a:rPr lang="ar-SA" dirty="0" smtClean="0"/>
              <a:t>الجوانب </a:t>
            </a:r>
            <a:r>
              <a:rPr lang="ar-SA" dirty="0"/>
              <a:t>الاقتصادية </a:t>
            </a:r>
            <a:r>
              <a:rPr lang="ar-SA" dirty="0" err="1"/>
              <a:t>للاعداد</a:t>
            </a:r>
            <a:r>
              <a:rPr lang="ar-SA" dirty="0"/>
              <a:t> </a:t>
            </a:r>
            <a:endParaRPr lang="ar-SA" dirty="0" smtClean="0"/>
          </a:p>
          <a:p>
            <a:pPr marL="0" indent="0">
              <a:buNone/>
            </a:pPr>
            <a:endParaRPr lang="en-US" dirty="0"/>
          </a:p>
          <a:p>
            <a:r>
              <a:rPr lang="ar-SA" dirty="0"/>
              <a:t>و في ضوء نتائج البحوث الخاصة </a:t>
            </a:r>
            <a:r>
              <a:rPr lang="ar-SA" dirty="0" err="1"/>
              <a:t>باعداد</a:t>
            </a:r>
            <a:r>
              <a:rPr lang="ar-SA" dirty="0"/>
              <a:t> المعلم وفق </a:t>
            </a:r>
            <a:r>
              <a:rPr lang="ar-SA" dirty="0" err="1"/>
              <a:t>اسس</a:t>
            </a:r>
            <a:r>
              <a:rPr lang="ar-SA" dirty="0"/>
              <a:t> </a:t>
            </a:r>
            <a:r>
              <a:rPr lang="ar-SA" dirty="0" err="1"/>
              <a:t>الاعداد</a:t>
            </a:r>
            <a:r>
              <a:rPr lang="ar-SA" dirty="0"/>
              <a:t> القائم على </a:t>
            </a:r>
            <a:r>
              <a:rPr lang="ar-SA" dirty="0" err="1"/>
              <a:t>الكفايات</a:t>
            </a:r>
            <a:r>
              <a:rPr lang="ar-SA" dirty="0"/>
              <a:t> فإنه يمكن تعريف الكفاية التدريسية </a:t>
            </a:r>
            <a:r>
              <a:rPr lang="ar-SA" dirty="0" err="1"/>
              <a:t>الادائية</a:t>
            </a:r>
            <a:r>
              <a:rPr lang="ar-SA" dirty="0"/>
              <a:t> بأنها : القدرة على القيام بأداء محدد يتعلق بأحد مهام المعلم في الموقف التدريسي , بحيث يكون هذا </a:t>
            </a:r>
            <a:r>
              <a:rPr lang="ar-SA" dirty="0" err="1"/>
              <a:t>الاداء</a:t>
            </a:r>
            <a:r>
              <a:rPr lang="ar-SA" dirty="0"/>
              <a:t> مؤثر في تحقيق </a:t>
            </a:r>
            <a:r>
              <a:rPr lang="ar-SA" dirty="0" err="1"/>
              <a:t>اهداف</a:t>
            </a:r>
            <a:r>
              <a:rPr lang="ar-SA" dirty="0"/>
              <a:t> ذلك الموقف من </a:t>
            </a:r>
            <a:r>
              <a:rPr lang="ar-SA" dirty="0" err="1"/>
              <a:t>جهه</a:t>
            </a:r>
            <a:r>
              <a:rPr lang="ar-SA" dirty="0"/>
              <a:t> , </a:t>
            </a:r>
            <a:r>
              <a:rPr lang="ar-SA" dirty="0" err="1"/>
              <a:t>و</a:t>
            </a:r>
            <a:r>
              <a:rPr lang="ar-SA" dirty="0"/>
              <a:t> قابلا </a:t>
            </a:r>
            <a:r>
              <a:rPr lang="ar-SA" dirty="0" err="1"/>
              <a:t>للملاحظه</a:t>
            </a:r>
            <a:r>
              <a:rPr lang="ar-SA" dirty="0"/>
              <a:t> , </a:t>
            </a:r>
            <a:r>
              <a:rPr lang="ar-SA" dirty="0" err="1"/>
              <a:t>و</a:t>
            </a:r>
            <a:r>
              <a:rPr lang="ar-SA" dirty="0"/>
              <a:t> القياس من جهة </a:t>
            </a:r>
            <a:r>
              <a:rPr lang="ar-SA" dirty="0" err="1"/>
              <a:t>اخرى</a:t>
            </a:r>
            <a:r>
              <a:rPr lang="ar-SA" dirty="0"/>
              <a:t> , </a:t>
            </a:r>
            <a:r>
              <a:rPr lang="ar-SA" dirty="0" err="1"/>
              <a:t>و</a:t>
            </a:r>
            <a:r>
              <a:rPr lang="ar-SA" dirty="0"/>
              <a:t> يقصد بالقابلية للملاحظة </a:t>
            </a:r>
            <a:r>
              <a:rPr lang="ar-SA" dirty="0" err="1"/>
              <a:t>امكانية</a:t>
            </a:r>
            <a:r>
              <a:rPr lang="ar-SA" dirty="0"/>
              <a:t> ملاحظة </a:t>
            </a:r>
            <a:r>
              <a:rPr lang="ar-SA" dirty="0" err="1"/>
              <a:t>الاداء</a:t>
            </a:r>
            <a:r>
              <a:rPr lang="ar-SA" dirty="0"/>
              <a:t> بصورة مرئية </a:t>
            </a:r>
            <a:r>
              <a:rPr lang="ar-SA" dirty="0" err="1"/>
              <a:t>اذا</a:t>
            </a:r>
            <a:r>
              <a:rPr lang="ar-SA" dirty="0"/>
              <a:t> كان أداء يتعلق بتنفيذ التدريس أو </a:t>
            </a:r>
            <a:r>
              <a:rPr lang="ar-SA" dirty="0" err="1"/>
              <a:t>ادارة</a:t>
            </a:r>
            <a:r>
              <a:rPr lang="ar-SA" dirty="0"/>
              <a:t> الفصل أو بصورة مكتوبة </a:t>
            </a:r>
            <a:r>
              <a:rPr lang="ar-SA" dirty="0" err="1"/>
              <a:t>اذا</a:t>
            </a:r>
            <a:r>
              <a:rPr lang="ar-SA" dirty="0"/>
              <a:t> كان </a:t>
            </a:r>
            <a:r>
              <a:rPr lang="ar-SA" dirty="0" err="1"/>
              <a:t>اداء</a:t>
            </a:r>
            <a:r>
              <a:rPr lang="ar-SA" dirty="0"/>
              <a:t> يتعلق بتخطيط التدريس</a:t>
            </a:r>
          </a:p>
        </p:txBody>
      </p:sp>
    </p:spTree>
    <p:extLst>
      <p:ext uri="{BB962C8B-B14F-4D97-AF65-F5344CB8AC3E}">
        <p14:creationId xmlns:p14="http://schemas.microsoft.com/office/powerpoint/2010/main" val="1321392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07704" y="332656"/>
            <a:ext cx="6779096" cy="5793507"/>
          </a:xfrm>
          <a:solidFill>
            <a:schemeClr val="accent1">
              <a:lumMod val="20000"/>
              <a:lumOff val="80000"/>
            </a:schemeClr>
          </a:solidFill>
        </p:spPr>
        <p:txBody>
          <a:bodyPr>
            <a:normAutofit fontScale="92500" lnSpcReduction="10000"/>
          </a:bodyPr>
          <a:lstStyle/>
          <a:p>
            <a:r>
              <a:rPr lang="ar-SA" dirty="0"/>
              <a:t>و فيما يتعلق بعمل المعلم </a:t>
            </a:r>
            <a:r>
              <a:rPr lang="ar-SA" dirty="0" err="1"/>
              <a:t>و</a:t>
            </a:r>
            <a:r>
              <a:rPr lang="ar-SA" dirty="0"/>
              <a:t> كفايته فأن هناك 4 مجالات لكفاية المعلم , </a:t>
            </a:r>
            <a:r>
              <a:rPr lang="ar-SA" dirty="0" err="1"/>
              <a:t>و</a:t>
            </a:r>
            <a:r>
              <a:rPr lang="ar-SA" dirty="0"/>
              <a:t> جميعها ضرورية لكي يمكننا </a:t>
            </a:r>
            <a:r>
              <a:rPr lang="ar-SA" dirty="0" err="1"/>
              <a:t>ان</a:t>
            </a:r>
            <a:r>
              <a:rPr lang="ar-SA" dirty="0"/>
              <a:t> نطلق عليه صفة المعلم الكفء أو الفعال في تحقيق النتائج التعليمية </a:t>
            </a:r>
            <a:r>
              <a:rPr lang="ar-SA" dirty="0" err="1"/>
              <a:t>و</a:t>
            </a:r>
            <a:r>
              <a:rPr lang="ar-SA" dirty="0"/>
              <a:t> هذه المجالات هي : </a:t>
            </a:r>
            <a:endParaRPr lang="en-US" dirty="0"/>
          </a:p>
          <a:p>
            <a:r>
              <a:rPr lang="ar-SA" dirty="0"/>
              <a:t>1 التمكن من المعلومات النظرية حول التعلم </a:t>
            </a:r>
            <a:r>
              <a:rPr lang="ar-SA" dirty="0" err="1"/>
              <a:t>و</a:t>
            </a:r>
            <a:r>
              <a:rPr lang="ar-SA" dirty="0"/>
              <a:t> السلوك </a:t>
            </a:r>
            <a:r>
              <a:rPr lang="ar-SA" dirty="0" err="1"/>
              <a:t>الانساني</a:t>
            </a:r>
            <a:r>
              <a:rPr lang="ar-SA" dirty="0"/>
              <a:t> </a:t>
            </a:r>
            <a:endParaRPr lang="en-US" dirty="0"/>
          </a:p>
          <a:p>
            <a:r>
              <a:rPr lang="ar-SA" dirty="0"/>
              <a:t>2 التمكن من المعلومات في مجال التخصص الذي سيقوم بتدريسه </a:t>
            </a:r>
            <a:endParaRPr lang="en-US" dirty="0"/>
          </a:p>
          <a:p>
            <a:r>
              <a:rPr lang="ar-SA" dirty="0"/>
              <a:t>3 امتلاك الاتجاهات التي تسهم في إسراع التعلم </a:t>
            </a:r>
            <a:r>
              <a:rPr lang="ar-SA" dirty="0" err="1"/>
              <a:t>و</a:t>
            </a:r>
            <a:r>
              <a:rPr lang="ar-SA" dirty="0"/>
              <a:t> إقامة العلاقات الإنسانية في المدرسة </a:t>
            </a:r>
            <a:r>
              <a:rPr lang="ar-SA" dirty="0" err="1"/>
              <a:t>و</a:t>
            </a:r>
            <a:r>
              <a:rPr lang="ar-SA" dirty="0"/>
              <a:t> تحسينها </a:t>
            </a:r>
            <a:endParaRPr lang="en-US" dirty="0"/>
          </a:p>
          <a:p>
            <a:r>
              <a:rPr lang="ar-SA" dirty="0"/>
              <a:t>4 التمكن من المهارات الخاصة بالتدريس </a:t>
            </a:r>
            <a:r>
              <a:rPr lang="ar-SA" dirty="0" err="1"/>
              <a:t>و</a:t>
            </a:r>
            <a:r>
              <a:rPr lang="ar-SA" dirty="0"/>
              <a:t> التي تسهم بشكل </a:t>
            </a:r>
            <a:r>
              <a:rPr lang="ar-SA" dirty="0" err="1"/>
              <a:t>اساس</a:t>
            </a:r>
            <a:r>
              <a:rPr lang="ar-SA" dirty="0"/>
              <a:t> في تعلم التلاميذ </a:t>
            </a:r>
            <a:endParaRPr lang="en-US" dirty="0"/>
          </a:p>
          <a:p>
            <a:endParaRPr lang="ar-SA" dirty="0"/>
          </a:p>
        </p:txBody>
      </p:sp>
    </p:spTree>
    <p:extLst>
      <p:ext uri="{BB962C8B-B14F-4D97-AF65-F5344CB8AC3E}">
        <p14:creationId xmlns:p14="http://schemas.microsoft.com/office/powerpoint/2010/main" val="2479188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627784" y="548680"/>
            <a:ext cx="6059016" cy="5577483"/>
          </a:xfrm>
          <a:solidFill>
            <a:schemeClr val="accent1">
              <a:lumMod val="20000"/>
              <a:lumOff val="80000"/>
            </a:schemeClr>
          </a:solidFill>
        </p:spPr>
        <p:txBody>
          <a:bodyPr>
            <a:normAutofit/>
          </a:bodyPr>
          <a:lstStyle/>
          <a:p>
            <a:r>
              <a:rPr lang="ar-SA" dirty="0"/>
              <a:t> و لذلك فإنه يمكن القول بأن لكفاية المعلم 3 </a:t>
            </a:r>
            <a:r>
              <a:rPr lang="ar-SA" dirty="0" err="1"/>
              <a:t>ابعاد</a:t>
            </a:r>
            <a:r>
              <a:rPr lang="ar-SA" dirty="0"/>
              <a:t> رئيسية هي : البعد المعرفي , البعد </a:t>
            </a:r>
            <a:r>
              <a:rPr lang="ar-SA" dirty="0" err="1"/>
              <a:t>المهاري</a:t>
            </a:r>
            <a:r>
              <a:rPr lang="ar-SA" dirty="0"/>
              <a:t> و البعد الوجداني الخاص بالاتجاهات نحو التدريس </a:t>
            </a:r>
            <a:r>
              <a:rPr lang="ar-SA" dirty="0" err="1"/>
              <a:t>و</a:t>
            </a:r>
            <a:r>
              <a:rPr lang="ar-SA" dirty="0"/>
              <a:t> نحو التلاميذ </a:t>
            </a:r>
            <a:endParaRPr lang="en-US" dirty="0"/>
          </a:p>
          <a:p>
            <a:r>
              <a:rPr lang="ar-SA" dirty="0"/>
              <a:t>و فيما يلي نتناول </a:t>
            </a:r>
            <a:r>
              <a:rPr lang="ar-SA" dirty="0" err="1"/>
              <a:t>بايجار</a:t>
            </a:r>
            <a:r>
              <a:rPr lang="ar-SA" dirty="0"/>
              <a:t> هذه </a:t>
            </a:r>
            <a:r>
              <a:rPr lang="ar-SA" dirty="0" err="1"/>
              <a:t>الابعاد</a:t>
            </a:r>
            <a:r>
              <a:rPr lang="ar-SA" dirty="0"/>
              <a:t> , مع العلم بأن الحديث عنها يعطي خلفية للمعلم دون </a:t>
            </a:r>
            <a:r>
              <a:rPr lang="ar-SA" dirty="0" err="1"/>
              <a:t>ان</a:t>
            </a:r>
            <a:r>
              <a:rPr lang="ar-SA" dirty="0"/>
              <a:t> يكسبه المهارات أو غيرها من أوجه التعلم المرغوبة </a:t>
            </a:r>
            <a:r>
              <a:rPr lang="ar-SA" dirty="0" err="1"/>
              <a:t>و</a:t>
            </a:r>
            <a:r>
              <a:rPr lang="ar-SA" dirty="0"/>
              <a:t> اللازمة له كمعلم </a:t>
            </a:r>
            <a:r>
              <a:rPr lang="ar-SA" dirty="0" err="1"/>
              <a:t>اذا</a:t>
            </a:r>
            <a:r>
              <a:rPr lang="ar-SA" dirty="0"/>
              <a:t> أن مثل هذه المهارات تكتسب بالعمل الفعلي في الميدان , </a:t>
            </a:r>
            <a:r>
              <a:rPr lang="ar-SA" dirty="0" err="1"/>
              <a:t>و</a:t>
            </a:r>
            <a:r>
              <a:rPr lang="ar-SA" dirty="0"/>
              <a:t> تتطلب استخدام بعض </a:t>
            </a:r>
            <a:r>
              <a:rPr lang="ar-SA" dirty="0" err="1"/>
              <a:t>الادوات</a:t>
            </a:r>
            <a:r>
              <a:rPr lang="ar-SA" dirty="0"/>
              <a:t> أو الكتب المعينة على ذلك </a:t>
            </a:r>
          </a:p>
        </p:txBody>
      </p:sp>
    </p:spTree>
    <p:extLst>
      <p:ext uri="{BB962C8B-B14F-4D97-AF65-F5344CB8AC3E}">
        <p14:creationId xmlns:p14="http://schemas.microsoft.com/office/powerpoint/2010/main" val="491554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09600" y="304800"/>
            <a:ext cx="7772400" cy="1470025"/>
          </a:xfrm>
        </p:spPr>
        <p:style>
          <a:lnRef idx="3">
            <a:schemeClr val="lt1"/>
          </a:lnRef>
          <a:fillRef idx="1">
            <a:schemeClr val="accent4"/>
          </a:fillRef>
          <a:effectRef idx="1">
            <a:schemeClr val="accent4"/>
          </a:effectRef>
          <a:fontRef idx="minor">
            <a:schemeClr val="lt1"/>
          </a:fontRef>
        </p:style>
        <p:txBody>
          <a:bodyPr/>
          <a:lstStyle/>
          <a:p>
            <a:r>
              <a:rPr lang="ar-SA" b="1" dirty="0" smtClean="0">
                <a:effectLst>
                  <a:outerShdw blurRad="38100" dist="38100" dir="2700000" algn="tl">
                    <a:srgbClr val="000000">
                      <a:alpha val="43137"/>
                    </a:srgbClr>
                  </a:outerShdw>
                </a:effectLst>
              </a:rPr>
              <a:t>الكفايات المعرفية والبحثية للتدريس</a:t>
            </a:r>
            <a:endParaRPr lang="ar-SA" b="1" dirty="0">
              <a:effectLst>
                <a:outerShdw blurRad="38100" dist="38100" dir="2700000" algn="tl">
                  <a:srgbClr val="000000">
                    <a:alpha val="43137"/>
                  </a:srgbClr>
                </a:outerShdw>
              </a:effectLst>
            </a:endParaRPr>
          </a:p>
        </p:txBody>
      </p:sp>
      <p:pic>
        <p:nvPicPr>
          <p:cNvPr id="11270" name="Picture 6" descr="http://www.easy-marketing-strategies.com/images/Market-Research.gif"/>
          <p:cNvPicPr>
            <a:picLocks noChangeAspect="1" noChangeArrowheads="1"/>
          </p:cNvPicPr>
          <p:nvPr/>
        </p:nvPicPr>
        <p:blipFill>
          <a:blip r:embed="rId2"/>
          <a:srcRect/>
          <a:stretch>
            <a:fillRect/>
          </a:stretch>
        </p:blipFill>
        <p:spPr bwMode="auto">
          <a:xfrm>
            <a:off x="5334000" y="2819400"/>
            <a:ext cx="2980617" cy="3756819"/>
          </a:xfrm>
          <a:prstGeom prst="rect">
            <a:avLst/>
          </a:prstGeom>
          <a:noFill/>
        </p:spPr>
      </p:pic>
      <p:pic>
        <p:nvPicPr>
          <p:cNvPr id="11272" name="Picture 8" descr="http://www.therapica.net/wp-content/uploads/2015/02/zekatesti.jpg"/>
          <p:cNvPicPr>
            <a:picLocks noChangeAspect="1" noChangeArrowheads="1"/>
          </p:cNvPicPr>
          <p:nvPr/>
        </p:nvPicPr>
        <p:blipFill>
          <a:blip r:embed="rId3" cstate="print"/>
          <a:srcRect/>
          <a:stretch>
            <a:fillRect/>
          </a:stretch>
        </p:blipFill>
        <p:spPr bwMode="auto">
          <a:xfrm>
            <a:off x="1066800" y="2590800"/>
            <a:ext cx="2799308" cy="3899876"/>
          </a:xfrm>
          <a:prstGeom prst="rect">
            <a:avLst/>
          </a:prstGeom>
          <a:noFill/>
        </p:spPr>
      </p:pic>
      <p:sp>
        <p:nvSpPr>
          <p:cNvPr id="3" name="مربع نص 2"/>
          <p:cNvSpPr txBox="1"/>
          <p:nvPr/>
        </p:nvSpPr>
        <p:spPr>
          <a:xfrm>
            <a:off x="2488158" y="2173069"/>
            <a:ext cx="3888432" cy="769441"/>
          </a:xfrm>
          <a:prstGeom prst="rect">
            <a:avLst/>
          </a:prstGeom>
          <a:noFill/>
        </p:spPr>
        <p:txBody>
          <a:bodyPr wrap="square" rtlCol="1">
            <a:spAutoFit/>
          </a:bodyPr>
          <a:lstStyle/>
          <a:p>
            <a:r>
              <a:rPr lang="ar-SA" sz="4400" dirty="0" smtClean="0">
                <a:solidFill>
                  <a:schemeClr val="accent2"/>
                </a:solidFill>
              </a:rPr>
              <a:t>موضي العويس</a:t>
            </a:r>
            <a:endParaRPr lang="ar-SA" sz="4400" dirty="0">
              <a:solidFill>
                <a:schemeClr val="accent2"/>
              </a:solidFill>
            </a:endParaRPr>
          </a:p>
        </p:txBody>
      </p:sp>
    </p:spTree>
    <p:extLst>
      <p:ext uri="{BB962C8B-B14F-4D97-AF65-F5344CB8AC3E}">
        <p14:creationId xmlns:p14="http://schemas.microsoft.com/office/powerpoint/2010/main" val="10959073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endyart.typepad.com/.a/6a00d8345362cf69e20133f1e1f3de970b-800wi"/>
          <p:cNvPicPr>
            <a:picLocks noChangeAspect="1" noChangeArrowheads="1"/>
          </p:cNvPicPr>
          <p:nvPr/>
        </p:nvPicPr>
        <p:blipFill>
          <a:blip r:embed="rId2"/>
          <a:srcRect/>
          <a:stretch>
            <a:fillRect/>
          </a:stretch>
        </p:blipFill>
        <p:spPr bwMode="auto">
          <a:xfrm>
            <a:off x="457200" y="1447800"/>
            <a:ext cx="8153399" cy="4076701"/>
          </a:xfrm>
          <a:prstGeom prst="rect">
            <a:avLst/>
          </a:prstGeom>
          <a:noFill/>
        </p:spPr>
      </p:pic>
    </p:spTree>
    <p:extLst>
      <p:ext uri="{BB962C8B-B14F-4D97-AF65-F5344CB8AC3E}">
        <p14:creationId xmlns:p14="http://schemas.microsoft.com/office/powerpoint/2010/main" val="3304526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57400"/>
            <a:ext cx="8229600" cy="4525963"/>
          </a:xfrm>
        </p:spPr>
        <p:txBody>
          <a:bodyPr/>
          <a:lstStyle/>
          <a:p>
            <a:pPr>
              <a:buFont typeface="Wingdings" pitchFamily="2" charset="2"/>
              <a:buChar char="v"/>
            </a:pPr>
            <a:r>
              <a:rPr lang="ar-SA" dirty="0"/>
              <a:t> </a:t>
            </a:r>
            <a:r>
              <a:rPr lang="ar-SA" dirty="0" smtClean="0"/>
              <a:t> اهتمت التربية الحديثة بجوانب النمو الوجداني والمهاري إلى جانب النمو العقلي والمعرفي, </a:t>
            </a:r>
            <a:r>
              <a:rPr lang="ar-SA" dirty="0" smtClean="0">
                <a:solidFill>
                  <a:srgbClr val="00B050"/>
                </a:solidFill>
              </a:rPr>
              <a:t>إلا أن المعرفة مازالت وسوف تظل ذات أهمية خاصة للمعلم ولعمله في المدرسة</a:t>
            </a:r>
            <a:r>
              <a:rPr lang="ar-SA" dirty="0"/>
              <a:t>.</a:t>
            </a:r>
            <a:r>
              <a:rPr lang="ar-SA" dirty="0" smtClean="0">
                <a:solidFill>
                  <a:srgbClr val="00B050"/>
                </a:solidFill>
              </a:rPr>
              <a:t> </a:t>
            </a:r>
          </a:p>
          <a:p>
            <a:pPr algn="ctr">
              <a:buNone/>
            </a:pPr>
            <a:endParaRPr lang="ar-SA" b="1" dirty="0" smtClean="0">
              <a:solidFill>
                <a:srgbClr val="FF0000"/>
              </a:solidFill>
            </a:endParaRPr>
          </a:p>
          <a:p>
            <a:pPr algn="ctr">
              <a:buNone/>
            </a:pPr>
            <a:r>
              <a:rPr lang="ar-SA" sz="4000" b="1" dirty="0" smtClean="0">
                <a:solidFill>
                  <a:srgbClr val="FF0000"/>
                </a:solidFill>
              </a:rPr>
              <a:t>لماذا</a:t>
            </a:r>
            <a:r>
              <a:rPr lang="ar-SA" sz="4000" dirty="0" smtClean="0"/>
              <a:t>؟ </a:t>
            </a:r>
            <a:endParaRPr lang="ar-SA" sz="4000" dirty="0"/>
          </a:p>
        </p:txBody>
      </p:sp>
      <p:pic>
        <p:nvPicPr>
          <p:cNvPr id="15362" name="Picture 2" descr="http://crossfitarmidale.com.au/wp-content/uploads/2014/10/why1.gif"/>
          <p:cNvPicPr>
            <a:picLocks noChangeAspect="1" noChangeArrowheads="1"/>
          </p:cNvPicPr>
          <p:nvPr/>
        </p:nvPicPr>
        <p:blipFill>
          <a:blip r:embed="rId2"/>
          <a:srcRect/>
          <a:stretch>
            <a:fillRect/>
          </a:stretch>
        </p:blipFill>
        <p:spPr bwMode="auto">
          <a:xfrm>
            <a:off x="533400" y="3810000"/>
            <a:ext cx="2071328" cy="3048000"/>
          </a:xfrm>
          <a:prstGeom prst="rect">
            <a:avLst/>
          </a:prstGeom>
          <a:noFill/>
        </p:spPr>
      </p:pic>
      <p:sp>
        <p:nvSpPr>
          <p:cNvPr id="6" name="عنوان 1"/>
          <p:cNvSpPr txBox="1">
            <a:spLocks/>
          </p:cNvSpPr>
          <p:nvPr/>
        </p:nvSpPr>
        <p:spPr>
          <a:xfrm>
            <a:off x="609600" y="304800"/>
            <a:ext cx="7772400" cy="1470025"/>
          </a:xfrm>
          <a:prstGeom prst="rect">
            <a:avLst/>
          </a:prstGeom>
        </p:spPr>
        <p:style>
          <a:lnRef idx="3">
            <a:schemeClr val="lt1"/>
          </a:lnRef>
          <a:fillRef idx="1">
            <a:schemeClr val="accent4"/>
          </a:fillRef>
          <a:effectRef idx="1">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أولا:</a:t>
            </a:r>
            <a:r>
              <a:rPr kumimoji="0" lang="ar-SA" sz="4400" b="1" i="0" u="none" strike="noStrike" kern="1200" cap="none" spc="0" normalizeH="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 </a:t>
            </a:r>
            <a:r>
              <a:rPr kumimoji="0" lang="ar-SA" sz="4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الكفاية المعرفية للتدريس</a:t>
            </a:r>
          </a:p>
        </p:txBody>
      </p:sp>
    </p:spTree>
    <p:extLst>
      <p:ext uri="{BB962C8B-B14F-4D97-AF65-F5344CB8AC3E}">
        <p14:creationId xmlns:p14="http://schemas.microsoft.com/office/powerpoint/2010/main" val="19617846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2400"/>
            <a:ext cx="8229600" cy="4525963"/>
          </a:xfrm>
        </p:spPr>
        <p:txBody>
          <a:bodyPr/>
          <a:lstStyle/>
          <a:p>
            <a:pPr>
              <a:buFont typeface="Wingdings" pitchFamily="2" charset="2"/>
              <a:buChar char="v"/>
            </a:pPr>
            <a:r>
              <a:rPr lang="ar-SA" dirty="0" smtClean="0"/>
              <a:t> بما أن المعرفة لها أهمية خاصة للمعلم وعمله, فإنه لابد وأن يمتلك </a:t>
            </a:r>
            <a:r>
              <a:rPr lang="ar-SA" dirty="0" smtClean="0">
                <a:solidFill>
                  <a:srgbClr val="FF0000"/>
                </a:solidFill>
              </a:rPr>
              <a:t>قدرًا من المعلومات </a:t>
            </a:r>
            <a:r>
              <a:rPr lang="ar-SA" dirty="0" smtClean="0"/>
              <a:t>الغزيرة </a:t>
            </a:r>
            <a:r>
              <a:rPr lang="ar-SA" dirty="0" smtClean="0">
                <a:solidFill>
                  <a:srgbClr val="FF0000"/>
                </a:solidFill>
              </a:rPr>
              <a:t>في مجال تخصصه الأكاديمي</a:t>
            </a:r>
            <a:r>
              <a:rPr lang="ar-SA" dirty="0" smtClean="0"/>
              <a:t>. </a:t>
            </a:r>
          </a:p>
          <a:p>
            <a:pPr>
              <a:buFont typeface="Wingdings" pitchFamily="2" charset="2"/>
              <a:buChar char="v"/>
            </a:pPr>
            <a:r>
              <a:rPr lang="ar-SA" dirty="0" smtClean="0"/>
              <a:t>مثال : </a:t>
            </a:r>
            <a:endParaRPr lang="ar-SA" dirty="0"/>
          </a:p>
        </p:txBody>
      </p:sp>
      <p:pic>
        <p:nvPicPr>
          <p:cNvPr id="18434" name="Picture 2" descr="http://people.bethel.edu/~johluc/history-resource/history%20images/thumbcollage.jpg"/>
          <p:cNvPicPr>
            <a:picLocks noChangeAspect="1" noChangeArrowheads="1"/>
          </p:cNvPicPr>
          <p:nvPr/>
        </p:nvPicPr>
        <p:blipFill>
          <a:blip r:embed="rId3"/>
          <a:srcRect/>
          <a:stretch>
            <a:fillRect/>
          </a:stretch>
        </p:blipFill>
        <p:spPr bwMode="auto">
          <a:xfrm>
            <a:off x="6096000" y="4462704"/>
            <a:ext cx="2743200" cy="1967346"/>
          </a:xfrm>
          <a:prstGeom prst="rect">
            <a:avLst/>
          </a:prstGeom>
          <a:noFill/>
        </p:spPr>
      </p:pic>
      <p:pic>
        <p:nvPicPr>
          <p:cNvPr id="18436" name="Picture 4" descr="http://www.vamworld.com/file/view/1879-CC-3-jbc-date.jpg/123594765/1879-CC-3-jbc-date.jpg"/>
          <p:cNvPicPr>
            <a:picLocks noChangeAspect="1" noChangeArrowheads="1"/>
          </p:cNvPicPr>
          <p:nvPr/>
        </p:nvPicPr>
        <p:blipFill>
          <a:blip r:embed="rId4"/>
          <a:srcRect/>
          <a:stretch>
            <a:fillRect/>
          </a:stretch>
        </p:blipFill>
        <p:spPr bwMode="auto">
          <a:xfrm>
            <a:off x="6019800" y="2667000"/>
            <a:ext cx="2740668" cy="1290988"/>
          </a:xfrm>
          <a:prstGeom prst="rect">
            <a:avLst/>
          </a:prstGeom>
          <a:noFill/>
        </p:spPr>
      </p:pic>
      <p:pic>
        <p:nvPicPr>
          <p:cNvPr id="18438" name="Picture 6" descr="https://www.papermasters.com/images/psychology-schools-thought.jpg"/>
          <p:cNvPicPr>
            <a:picLocks noChangeAspect="1" noChangeArrowheads="1"/>
          </p:cNvPicPr>
          <p:nvPr/>
        </p:nvPicPr>
        <p:blipFill>
          <a:blip r:embed="rId5" cstate="print"/>
          <a:srcRect t="19231"/>
          <a:stretch>
            <a:fillRect/>
          </a:stretch>
        </p:blipFill>
        <p:spPr bwMode="auto">
          <a:xfrm>
            <a:off x="152400" y="2895600"/>
            <a:ext cx="5780832" cy="3124200"/>
          </a:xfrm>
          <a:prstGeom prst="rect">
            <a:avLst/>
          </a:prstGeom>
          <a:noFill/>
        </p:spPr>
      </p:pic>
    </p:spTree>
    <p:extLst>
      <p:ext uri="{BB962C8B-B14F-4D97-AF65-F5344CB8AC3E}">
        <p14:creationId xmlns:p14="http://schemas.microsoft.com/office/powerpoint/2010/main" val="15400779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4525963"/>
          </a:xfrm>
        </p:spPr>
        <p:txBody>
          <a:bodyPr/>
          <a:lstStyle/>
          <a:p>
            <a:pPr>
              <a:buFont typeface="Wingdings" pitchFamily="2" charset="2"/>
              <a:buChar char="v"/>
            </a:pPr>
            <a:r>
              <a:rPr lang="ar-SA" dirty="0" smtClean="0"/>
              <a:t> إلى جانب إلمام المعلم بالمعلومات المتعلقة بتخصصه الأكاديمي, يتوجب إلمامه بال</a:t>
            </a:r>
            <a:r>
              <a:rPr lang="ar-SA" dirty="0" smtClean="0">
                <a:solidFill>
                  <a:srgbClr val="00B050"/>
                </a:solidFill>
              </a:rPr>
              <a:t>معلومات التربوية والإعداد المهني</a:t>
            </a:r>
            <a:r>
              <a:rPr lang="ar-SA" dirty="0" smtClean="0"/>
              <a:t>.</a:t>
            </a:r>
            <a:r>
              <a:rPr lang="ar-SA" dirty="0" smtClean="0">
                <a:solidFill>
                  <a:srgbClr val="00B050"/>
                </a:solidFill>
              </a:rPr>
              <a:t>  </a:t>
            </a:r>
          </a:p>
          <a:p>
            <a:pPr algn="ctr">
              <a:buNone/>
            </a:pPr>
            <a:r>
              <a:rPr lang="ar-SA" sz="3600" b="1" dirty="0" smtClean="0">
                <a:solidFill>
                  <a:srgbClr val="FF0000"/>
                </a:solidFill>
              </a:rPr>
              <a:t>لماذا</a:t>
            </a:r>
            <a:r>
              <a:rPr lang="ar-SA" dirty="0" smtClean="0"/>
              <a:t>؟</a:t>
            </a:r>
            <a:endParaRPr lang="ar-SA" dirty="0"/>
          </a:p>
        </p:txBody>
      </p:sp>
      <p:pic>
        <p:nvPicPr>
          <p:cNvPr id="19460" name="Picture 4" descr="http://www2.yk.psu.edu/sites/scs15/files/2010/07/teaching.jpg"/>
          <p:cNvPicPr>
            <a:picLocks noChangeAspect="1" noChangeArrowheads="1"/>
          </p:cNvPicPr>
          <p:nvPr/>
        </p:nvPicPr>
        <p:blipFill>
          <a:blip r:embed="rId2"/>
          <a:srcRect/>
          <a:stretch>
            <a:fillRect/>
          </a:stretch>
        </p:blipFill>
        <p:spPr bwMode="auto">
          <a:xfrm>
            <a:off x="0" y="2905124"/>
            <a:ext cx="5200650" cy="3952876"/>
          </a:xfrm>
          <a:prstGeom prst="rect">
            <a:avLst/>
          </a:prstGeom>
          <a:noFill/>
        </p:spPr>
      </p:pic>
    </p:spTree>
    <p:extLst>
      <p:ext uri="{BB962C8B-B14F-4D97-AF65-F5344CB8AC3E}">
        <p14:creationId xmlns:p14="http://schemas.microsoft.com/office/powerpoint/2010/main" val="3398952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9" y="-171400"/>
            <a:ext cx="9416113"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076056" y="3429000"/>
            <a:ext cx="3888432" cy="2862322"/>
          </a:xfrm>
          <a:prstGeom prst="rect">
            <a:avLst/>
          </a:prstGeom>
          <a:noFill/>
        </p:spPr>
        <p:txBody>
          <a:bodyPr wrap="square" rtlCol="1">
            <a:spAutoFit/>
          </a:bodyPr>
          <a:lstStyle/>
          <a:p>
            <a:pPr algn="ctr"/>
            <a:r>
              <a:rPr lang="ar-SA" sz="6000" b="1" dirty="0" smtClean="0">
                <a:solidFill>
                  <a:schemeClr val="accent5">
                    <a:lumMod val="40000"/>
                    <a:lumOff val="60000"/>
                  </a:schemeClr>
                </a:solidFill>
                <a:cs typeface="Akhbar MT" pitchFamily="2" charset="-78"/>
              </a:rPr>
              <a:t>ماذا تعرفي عن </a:t>
            </a:r>
            <a:r>
              <a:rPr lang="ar-SA" sz="6000" b="1" dirty="0" smtClean="0">
                <a:solidFill>
                  <a:schemeClr val="accent2">
                    <a:lumMod val="40000"/>
                    <a:lumOff val="60000"/>
                  </a:schemeClr>
                </a:solidFill>
                <a:cs typeface="Akhbar MT" pitchFamily="2" charset="-78"/>
              </a:rPr>
              <a:t>كفايات التدريس </a:t>
            </a:r>
            <a:r>
              <a:rPr lang="ar-SA" sz="6000" b="1" dirty="0" smtClean="0">
                <a:solidFill>
                  <a:schemeClr val="accent5">
                    <a:lumMod val="40000"/>
                    <a:lumOff val="60000"/>
                  </a:schemeClr>
                </a:solidFill>
                <a:cs typeface="Akhbar MT" pitchFamily="2" charset="-78"/>
              </a:rPr>
              <a:t>؟</a:t>
            </a:r>
            <a:endParaRPr lang="ar-SA" sz="6000" b="1" dirty="0">
              <a:solidFill>
                <a:schemeClr val="accent5">
                  <a:lumMod val="40000"/>
                  <a:lumOff val="60000"/>
                </a:schemeClr>
              </a:solidFill>
              <a:cs typeface="Akhbar MT" pitchFamily="2" charset="-78"/>
            </a:endParaRPr>
          </a:p>
        </p:txBody>
      </p:sp>
    </p:spTree>
    <p:extLst>
      <p:ext uri="{BB962C8B-B14F-4D97-AF65-F5344CB8AC3E}">
        <p14:creationId xmlns:p14="http://schemas.microsoft.com/office/powerpoint/2010/main" val="2226056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57400"/>
            <a:ext cx="8229600" cy="4525963"/>
          </a:xfrm>
        </p:spPr>
        <p:txBody>
          <a:bodyPr/>
          <a:lstStyle/>
          <a:p>
            <a:pPr>
              <a:buFont typeface="Wingdings" pitchFamily="2" charset="2"/>
              <a:buChar char="v"/>
            </a:pPr>
            <a:r>
              <a:rPr lang="ar-SA" dirty="0" smtClean="0"/>
              <a:t> </a:t>
            </a:r>
            <a:r>
              <a:rPr lang="ar-SA" b="1" dirty="0" smtClean="0">
                <a:solidFill>
                  <a:srgbClr val="FF0000"/>
                </a:solidFill>
              </a:rPr>
              <a:t>عللي </a:t>
            </a:r>
            <a:r>
              <a:rPr lang="ar-SA" dirty="0" smtClean="0"/>
              <a:t>: إلى جانب أهمية معرفة المعلم بمجال تخصصه الأكاديمي, تأتي أهمية إتقانه لأساليب البحث المتبعة في هذا المجال. </a:t>
            </a:r>
            <a:endParaRPr lang="ar-SA" dirty="0"/>
          </a:p>
        </p:txBody>
      </p:sp>
      <p:sp>
        <p:nvSpPr>
          <p:cNvPr id="4" name="عنوان 1"/>
          <p:cNvSpPr txBox="1">
            <a:spLocks/>
          </p:cNvSpPr>
          <p:nvPr/>
        </p:nvSpPr>
        <p:spPr>
          <a:xfrm>
            <a:off x="609600" y="304800"/>
            <a:ext cx="7772400" cy="1470025"/>
          </a:xfrm>
          <a:prstGeom prst="rect">
            <a:avLst/>
          </a:prstGeom>
        </p:spPr>
        <p:style>
          <a:lnRef idx="3">
            <a:schemeClr val="lt1"/>
          </a:lnRef>
          <a:fillRef idx="1">
            <a:schemeClr val="accent4"/>
          </a:fillRef>
          <a:effectRef idx="1">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ثانيا: الكفايات البحثية</a:t>
            </a:r>
            <a:r>
              <a:rPr kumimoji="0" lang="ar-SA" sz="4400" b="1" i="0" u="none" strike="noStrike" kern="1200" cap="none" spc="0" normalizeH="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 للتدريس</a:t>
            </a:r>
            <a:endParaRPr kumimoji="0" lang="ar-SA" sz="4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endParaRPr>
          </a:p>
        </p:txBody>
      </p:sp>
      <p:pic>
        <p:nvPicPr>
          <p:cNvPr id="21510" name="Picture 6" descr="http://offtag.ir/UploadImages/EditorUpload/Images/%D8%B1%D9%88%D9%86%D8%A7%D9%84%D8%AF%D9%88/research-skills.png"/>
          <p:cNvPicPr>
            <a:picLocks noChangeAspect="1" noChangeArrowheads="1"/>
          </p:cNvPicPr>
          <p:nvPr/>
        </p:nvPicPr>
        <p:blipFill>
          <a:blip r:embed="rId2"/>
          <a:srcRect/>
          <a:stretch>
            <a:fillRect/>
          </a:stretch>
        </p:blipFill>
        <p:spPr bwMode="auto">
          <a:xfrm>
            <a:off x="6629400" y="4038600"/>
            <a:ext cx="2336578" cy="2819400"/>
          </a:xfrm>
          <a:prstGeom prst="rect">
            <a:avLst/>
          </a:prstGeom>
          <a:noFill/>
        </p:spPr>
      </p:pic>
      <p:pic>
        <p:nvPicPr>
          <p:cNvPr id="21514" name="Picture 10" descr="http://ieun.ir/wp-content/uploads/2010/09/ravesh-tahghigh1.jpg"/>
          <p:cNvPicPr>
            <a:picLocks noChangeAspect="1" noChangeArrowheads="1"/>
          </p:cNvPicPr>
          <p:nvPr/>
        </p:nvPicPr>
        <p:blipFill>
          <a:blip r:embed="rId3"/>
          <a:srcRect/>
          <a:stretch>
            <a:fillRect/>
          </a:stretch>
        </p:blipFill>
        <p:spPr bwMode="auto">
          <a:xfrm>
            <a:off x="0" y="4191000"/>
            <a:ext cx="2625969" cy="2667000"/>
          </a:xfrm>
          <a:prstGeom prst="rect">
            <a:avLst/>
          </a:prstGeom>
          <a:noFill/>
        </p:spPr>
      </p:pic>
    </p:spTree>
    <p:extLst>
      <p:ext uri="{BB962C8B-B14F-4D97-AF65-F5344CB8AC3E}">
        <p14:creationId xmlns:p14="http://schemas.microsoft.com/office/powerpoint/2010/main" val="77570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09600" y="304801"/>
            <a:ext cx="7772400" cy="1219200"/>
          </a:xfrm>
          <a:prstGeom prst="rect">
            <a:avLst/>
          </a:prstGeom>
        </p:spPr>
        <p:style>
          <a:lnRef idx="3">
            <a:schemeClr val="lt1"/>
          </a:lnRef>
          <a:fillRef idx="1">
            <a:schemeClr val="accent4"/>
          </a:fillRef>
          <a:effectRef idx="1">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chemeClr val="lt1"/>
                </a:solidFill>
                <a:effectLst>
                  <a:outerShdw blurRad="38100" dist="38100" dir="2700000" algn="tl">
                    <a:srgbClr val="000000">
                      <a:alpha val="43137"/>
                    </a:srgbClr>
                  </a:outerShdw>
                </a:effectLst>
                <a:uLnTx/>
                <a:uFillTx/>
                <a:latin typeface="+mn-lt"/>
                <a:ea typeface="+mn-ea"/>
                <a:cs typeface="+mn-cs"/>
              </a:rPr>
              <a:t>من هو المعلم المثقف؟</a:t>
            </a:r>
          </a:p>
        </p:txBody>
      </p:sp>
      <p:graphicFrame>
        <p:nvGraphicFramePr>
          <p:cNvPr id="7" name="جدول 6"/>
          <p:cNvGraphicFramePr>
            <a:graphicFrameLocks noGrp="1"/>
          </p:cNvGraphicFramePr>
          <p:nvPr/>
        </p:nvGraphicFramePr>
        <p:xfrm>
          <a:off x="1219200" y="1828800"/>
          <a:ext cx="6781800" cy="4644390"/>
        </p:xfrm>
        <a:graphic>
          <a:graphicData uri="http://schemas.openxmlformats.org/drawingml/2006/table">
            <a:tbl>
              <a:tblPr rtl="1" firstRow="1" bandRow="1">
                <a:tableStyleId>{5C22544A-7EE6-4342-B048-85BDC9FD1C3A}</a:tableStyleId>
              </a:tblPr>
              <a:tblGrid>
                <a:gridCol w="3390900"/>
                <a:gridCol w="3390900"/>
              </a:tblGrid>
              <a:tr h="476250">
                <a:tc>
                  <a:txBody>
                    <a:bodyPr/>
                    <a:lstStyle/>
                    <a:p>
                      <a:pPr algn="ctr" rtl="1"/>
                      <a:r>
                        <a:rPr lang="ar-SA" sz="2000" dirty="0" smtClean="0"/>
                        <a:t>المثقف بالمفهوم</a:t>
                      </a:r>
                      <a:r>
                        <a:rPr lang="ar-SA" sz="2000" baseline="0" dirty="0" smtClean="0"/>
                        <a:t> التقليدي</a:t>
                      </a:r>
                      <a:endParaRPr lang="ar-SA" sz="2000" dirty="0"/>
                    </a:p>
                  </a:txBody>
                  <a:tcPr/>
                </a:tc>
                <a:tc>
                  <a:txBody>
                    <a:bodyPr/>
                    <a:lstStyle/>
                    <a:p>
                      <a:pPr algn="ctr" rtl="1"/>
                      <a:r>
                        <a:rPr lang="ar-SA" sz="2000" dirty="0" smtClean="0"/>
                        <a:t>المثقف بالمفهوم الحديث</a:t>
                      </a:r>
                      <a:endParaRPr lang="ar-SA" sz="2000" dirty="0"/>
                    </a:p>
                  </a:txBody>
                  <a:tcPr/>
                </a:tc>
              </a:tr>
              <a:tr h="476250">
                <a:tc>
                  <a:txBody>
                    <a:bodyPr/>
                    <a:lstStyle/>
                    <a:p>
                      <a:pPr rtl="1"/>
                      <a:r>
                        <a:rPr lang="ar-SA" sz="2000" baseline="0" dirty="0" smtClean="0"/>
                        <a:t> </a:t>
                      </a:r>
                    </a:p>
                    <a:p>
                      <a:pPr rtl="1"/>
                      <a:r>
                        <a:rPr lang="ar-SA" sz="2000" baseline="0" dirty="0" smtClean="0"/>
                        <a:t>- هو الذي يمتلك معلومات عامة خارج نطاق تخصصه.</a:t>
                      </a:r>
                    </a:p>
                    <a:p>
                      <a:pPr rtl="1"/>
                      <a:endParaRPr lang="ar-SA" sz="2000" dirty="0"/>
                    </a:p>
                  </a:txBody>
                  <a:tcPr/>
                </a:tc>
                <a:tc>
                  <a:txBody>
                    <a:bodyPr/>
                    <a:lstStyle/>
                    <a:p>
                      <a:pPr rtl="1"/>
                      <a:endParaRPr lang="ar-SA" dirty="0" smtClean="0"/>
                    </a:p>
                    <a:p>
                      <a:pPr rtl="1"/>
                      <a:r>
                        <a:rPr lang="ar-SA" sz="2000" dirty="0" smtClean="0"/>
                        <a:t>- هو الذي يمتلك من</a:t>
                      </a:r>
                      <a:r>
                        <a:rPr lang="ar-SA" sz="2000" baseline="0" dirty="0" smtClean="0"/>
                        <a:t> القدرات والمهارات ما يمكنه من الحصول على أي معلومة في أقل وقت وبأيسر جهد.</a:t>
                      </a:r>
                      <a:endParaRPr lang="ar-SA" sz="2000" dirty="0"/>
                    </a:p>
                  </a:txBody>
                  <a:tcPr/>
                </a:tc>
              </a:tr>
              <a:tr h="2857500">
                <a:tc>
                  <a:txBody>
                    <a:bodyPr/>
                    <a:lstStyle/>
                    <a:p>
                      <a:pPr rtl="1"/>
                      <a:endParaRPr lang="ar-SA" sz="2000" dirty="0" smtClean="0"/>
                    </a:p>
                    <a:p>
                      <a:pPr rtl="1"/>
                      <a:r>
                        <a:rPr lang="ar-SA" sz="2000" dirty="0" smtClean="0"/>
                        <a:t>لا</a:t>
                      </a:r>
                      <a:r>
                        <a:rPr lang="ar-SA" sz="2000" baseline="0" dirty="0" smtClean="0"/>
                        <a:t> بأس بامتلاك المعلم لمعرفة عامة خارج نطاق تخصصه, ولكن لا يتوجب عليه ذلك. </a:t>
                      </a:r>
                      <a:r>
                        <a:rPr lang="ar-SA" sz="2000" baseline="0" dirty="0" smtClean="0">
                          <a:solidFill>
                            <a:srgbClr val="FF0000"/>
                          </a:solidFill>
                        </a:rPr>
                        <a:t>لماذا</a:t>
                      </a:r>
                      <a:r>
                        <a:rPr lang="ar-SA" sz="2000" baseline="0" dirty="0" smtClean="0"/>
                        <a:t>؟</a:t>
                      </a:r>
                      <a:endParaRPr lang="ar-SA" sz="2000" dirty="0"/>
                    </a:p>
                  </a:txBody>
                  <a:tcPr/>
                </a:tc>
                <a:tc>
                  <a:txBody>
                    <a:bodyPr/>
                    <a:lstStyle/>
                    <a:p>
                      <a:pPr rtl="1"/>
                      <a:endParaRPr lang="ar-SA" dirty="0" smtClean="0"/>
                    </a:p>
                    <a:p>
                      <a:pPr rtl="1"/>
                      <a:r>
                        <a:rPr lang="ar-SA" sz="2000" dirty="0" smtClean="0"/>
                        <a:t>هاتي</a:t>
                      </a:r>
                      <a:r>
                        <a:rPr lang="ar-SA" sz="2000" baseline="0" dirty="0" smtClean="0"/>
                        <a:t> أمثلة على المهارات التي يتوجب على المعلم امتلاكها في الحصول على المعلومة؟</a:t>
                      </a:r>
                      <a:endParaRPr lang="ar-SA" sz="2000" dirty="0"/>
                    </a:p>
                  </a:txBody>
                  <a:tcPr/>
                </a:tc>
              </a:tr>
            </a:tbl>
          </a:graphicData>
        </a:graphic>
      </p:graphicFrame>
    </p:spTree>
    <p:extLst>
      <p:ext uri="{BB962C8B-B14F-4D97-AF65-F5344CB8AC3E}">
        <p14:creationId xmlns:p14="http://schemas.microsoft.com/office/powerpoint/2010/main" val="1211143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980728"/>
            <a:ext cx="8229600" cy="3514402"/>
          </a:xfrm>
        </p:spPr>
        <p:style>
          <a:lnRef idx="2">
            <a:schemeClr val="accent5">
              <a:shade val="50000"/>
            </a:schemeClr>
          </a:lnRef>
          <a:fillRef idx="1">
            <a:schemeClr val="accent5"/>
          </a:fillRef>
          <a:effectRef idx="0">
            <a:schemeClr val="accent5"/>
          </a:effectRef>
          <a:fontRef idx="minor">
            <a:schemeClr val="lt1"/>
          </a:fontRef>
        </p:style>
        <p:txBody>
          <a:bodyPr/>
          <a:lstStyle/>
          <a:p>
            <a:r>
              <a:rPr lang="ar-SA" dirty="0" smtClean="0"/>
              <a:t>الكفايات التدريسية الأدائية</a:t>
            </a:r>
            <a:endParaRPr lang="ar-SA" dirty="0"/>
          </a:p>
        </p:txBody>
      </p:sp>
      <p:sp>
        <p:nvSpPr>
          <p:cNvPr id="3" name="عنصر نائب للمحتوى 2"/>
          <p:cNvSpPr>
            <a:spLocks noGrp="1"/>
          </p:cNvSpPr>
          <p:nvPr>
            <p:ph idx="1"/>
          </p:nvPr>
        </p:nvSpPr>
        <p:spPr>
          <a:xfrm>
            <a:off x="395536" y="2332037"/>
            <a:ext cx="8229600" cy="4525963"/>
          </a:xfrm>
        </p:spPr>
        <p:txBody>
          <a:bodyPr/>
          <a:lstStyle/>
          <a:p>
            <a:pPr marL="0" indent="0">
              <a:buNone/>
            </a:pPr>
            <a:r>
              <a:rPr lang="ar-SA" dirty="0" smtClean="0"/>
              <a:t> </a:t>
            </a:r>
          </a:p>
          <a:p>
            <a:pPr marL="0" indent="0">
              <a:buNone/>
            </a:pPr>
            <a:endParaRPr lang="ar-SA" dirty="0"/>
          </a:p>
          <a:p>
            <a:pPr marL="0" indent="0" algn="ctr">
              <a:buNone/>
            </a:pPr>
            <a:r>
              <a:rPr lang="ar-SA" dirty="0" smtClean="0"/>
              <a:t>غادة المديميغ </a:t>
            </a:r>
          </a:p>
        </p:txBody>
      </p:sp>
    </p:spTree>
    <p:extLst>
      <p:ext uri="{BB962C8B-B14F-4D97-AF65-F5344CB8AC3E}">
        <p14:creationId xmlns:p14="http://schemas.microsoft.com/office/powerpoint/2010/main" val="42603331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style>
          <a:lnRef idx="2">
            <a:schemeClr val="accent1"/>
          </a:lnRef>
          <a:fillRef idx="1">
            <a:schemeClr val="lt1"/>
          </a:fillRef>
          <a:effectRef idx="0">
            <a:schemeClr val="accent1"/>
          </a:effectRef>
          <a:fontRef idx="minor">
            <a:schemeClr val="dk1"/>
          </a:fontRef>
        </p:style>
        <p:txBody>
          <a:bodyPr/>
          <a:lstStyle/>
          <a:p>
            <a:pPr marL="0" indent="0">
              <a:buNone/>
            </a:pPr>
            <a:r>
              <a:rPr lang="ar-SA" dirty="0"/>
              <a:t>نقصد بها المهارة في الأداء التدريسي ، و يشمل ذلك المهارات الخاصة بتخطيط التدريس و تنفيذه.</a:t>
            </a:r>
          </a:p>
          <a:p>
            <a:pPr marL="0" indent="0">
              <a:buNone/>
            </a:pPr>
            <a:endParaRPr lang="ar-SA" dirty="0"/>
          </a:p>
          <a:p>
            <a:pPr marL="0" indent="0">
              <a:buNone/>
            </a:pPr>
            <a:r>
              <a:rPr lang="ar-SA" dirty="0"/>
              <a:t>و تشمل المهارة  في تنفيذ الأداء التدريسي على ما يلي :</a:t>
            </a:r>
          </a:p>
          <a:p>
            <a:pPr marL="0" indent="0">
              <a:buNone/>
            </a:pPr>
            <a:endParaRPr lang="ar-SA" dirty="0" smtClean="0"/>
          </a:p>
          <a:p>
            <a:pPr marL="0" indent="0">
              <a:buNone/>
            </a:pPr>
            <a:r>
              <a:rPr lang="ar-SA" sz="3600" b="1" dirty="0" smtClean="0">
                <a:solidFill>
                  <a:schemeClr val="accent2"/>
                </a:solidFill>
              </a:rPr>
              <a:t>أولاً : مهارات التفاعل الصفي :</a:t>
            </a:r>
          </a:p>
          <a:p>
            <a:pPr marL="0" indent="0">
              <a:buNone/>
            </a:pPr>
            <a:r>
              <a:rPr lang="ar-SA" dirty="0" smtClean="0">
                <a:solidFill>
                  <a:srgbClr val="92D050"/>
                </a:solidFill>
              </a:rPr>
              <a:t>(1) التهيئة و الإثارة : </a:t>
            </a:r>
            <a:r>
              <a:rPr lang="ar-SA" dirty="0" smtClean="0"/>
              <a:t>يحتاج المعلم عند بدأ درسه إلى تجارب الطلاب ، حتى يمكنه تحقيق ما يصبو إليه من أهداف ، و لكي يتجاوب الطلاب مع المعلم لابد من توفر قدر جيد من الدافعية للتعليم لديهم .</a:t>
            </a:r>
            <a:endParaRPr lang="ar-SA" dirty="0"/>
          </a:p>
        </p:txBody>
      </p:sp>
    </p:spTree>
    <p:extLst>
      <p:ext uri="{BB962C8B-B14F-4D97-AF65-F5344CB8AC3E}">
        <p14:creationId xmlns:p14="http://schemas.microsoft.com/office/powerpoint/2010/main" val="15519139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a:solidFill>
              <a:schemeClr val="accent1"/>
            </a:solidFill>
          </a:ln>
        </p:spPr>
        <p:txBody>
          <a:bodyPr>
            <a:normAutofit fontScale="90000"/>
          </a:bodyPr>
          <a:lstStyle/>
          <a:p>
            <a:r>
              <a:rPr lang="ar-SA" dirty="0" smtClean="0"/>
              <a:t>يمكن للمعلم أن يحقق الدافعية لإثارة الطلاب فكريا لموضوع الدرس بأحد الطرق الآتية :</a:t>
            </a:r>
            <a:endParaRPr lang="ar-SA" dirty="0"/>
          </a:p>
        </p:txBody>
      </p:sp>
      <p:sp>
        <p:nvSpPr>
          <p:cNvPr id="3" name="عنصر نائب للمحتوى 2"/>
          <p:cNvSpPr>
            <a:spLocks noGrp="1"/>
          </p:cNvSpPr>
          <p:nvPr>
            <p:ph idx="1"/>
          </p:nvPr>
        </p:nvSpPr>
        <p:spPr>
          <a:solidFill>
            <a:schemeClr val="accent2">
              <a:lumMod val="20000"/>
              <a:lumOff val="80000"/>
            </a:schemeClr>
          </a:solidFill>
          <a:ln>
            <a:solidFill>
              <a:schemeClr val="tx2">
                <a:lumMod val="40000"/>
                <a:lumOff val="60000"/>
              </a:schemeClr>
            </a:solidFill>
          </a:ln>
        </p:spPr>
        <p:txBody>
          <a:bodyPr/>
          <a:lstStyle/>
          <a:p>
            <a:r>
              <a:rPr lang="ar-SA" dirty="0" smtClean="0"/>
              <a:t>1- طرح سؤال حول موضوع الدرس ، </a:t>
            </a:r>
            <a:r>
              <a:rPr lang="ar-SA" b="1" u="sng" dirty="0" smtClean="0">
                <a:solidFill>
                  <a:srgbClr val="FF0000"/>
                </a:solidFill>
              </a:rPr>
              <a:t>بشرط </a:t>
            </a:r>
            <a:r>
              <a:rPr lang="ar-SA" dirty="0" smtClean="0"/>
              <a:t>أن يتوقع وجود بعض المعلومات لدى الطلاب .</a:t>
            </a:r>
          </a:p>
          <a:p>
            <a:r>
              <a:rPr lang="ar-SA" dirty="0" smtClean="0"/>
              <a:t>2- عرض فيلم قصير ثم طرح أسئلة عليهم .</a:t>
            </a:r>
          </a:p>
          <a:p>
            <a:r>
              <a:rPr lang="ar-SA" dirty="0" smtClean="0"/>
              <a:t>3- عرض مجسم أو شكل غامض و طرح بعض الأسئلة حوله .</a:t>
            </a:r>
          </a:p>
          <a:p>
            <a:r>
              <a:rPr lang="ar-SA" dirty="0" smtClean="0"/>
              <a:t>4- عمل عرض عملي حركي ، أو تجربة قصيرة مثيرة .</a:t>
            </a:r>
          </a:p>
          <a:p>
            <a:r>
              <a:rPr lang="ar-SA" dirty="0" smtClean="0"/>
              <a:t>استغلال خبر في صحيفة كمثير للطلاب .</a:t>
            </a:r>
          </a:p>
          <a:p>
            <a:pPr marL="0" indent="0">
              <a:buNone/>
            </a:pPr>
            <a:endParaRPr lang="ar-SA" dirty="0"/>
          </a:p>
        </p:txBody>
      </p:sp>
    </p:spTree>
    <p:extLst>
      <p:ext uri="{BB962C8B-B14F-4D97-AF65-F5344CB8AC3E}">
        <p14:creationId xmlns:p14="http://schemas.microsoft.com/office/powerpoint/2010/main" val="12817677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229600" cy="4353347"/>
          </a:xfrm>
        </p:spPr>
        <p:style>
          <a:lnRef idx="0">
            <a:schemeClr val="accent1"/>
          </a:lnRef>
          <a:fillRef idx="3">
            <a:schemeClr val="accent1"/>
          </a:fillRef>
          <a:effectRef idx="3">
            <a:schemeClr val="accent1"/>
          </a:effectRef>
          <a:fontRef idx="minor">
            <a:schemeClr val="lt1"/>
          </a:fontRef>
        </p:style>
        <p:txBody>
          <a:bodyPr/>
          <a:lstStyle/>
          <a:p>
            <a:pPr marL="0" indent="0">
              <a:buNone/>
            </a:pPr>
            <a:r>
              <a:rPr lang="ar-SA" dirty="0"/>
              <a:t>(</a:t>
            </a:r>
            <a:r>
              <a:rPr lang="ar-SA" dirty="0" smtClean="0"/>
              <a:t>2) استخدام الأسئلة : الأسئلة من المكونات المهمة و الرئيسية لأي تدريس لماذا ؟ لكونها وسيلة فعالة للحفاظ على الإثارة الفكرية في الفصل , فتجعل البيئة الصفية نشطة تعج بالتفاعل بين المعلم و الطلاب ، و بين الطلاب بعضهم مع بعض .</a:t>
            </a:r>
          </a:p>
          <a:p>
            <a:pPr marL="0" indent="0">
              <a:buNone/>
            </a:pPr>
            <a:r>
              <a:rPr lang="ar-SA" dirty="0" smtClean="0"/>
              <a:t> </a:t>
            </a:r>
            <a:endParaRPr lang="ar-SA" dirty="0"/>
          </a:p>
        </p:txBody>
      </p:sp>
    </p:spTree>
    <p:extLst>
      <p:ext uri="{BB962C8B-B14F-4D97-AF65-F5344CB8AC3E}">
        <p14:creationId xmlns:p14="http://schemas.microsoft.com/office/powerpoint/2010/main" val="21284571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4664"/>
            <a:ext cx="8229600" cy="6048672"/>
          </a:xfrm>
          <a:solidFill>
            <a:schemeClr val="bg2"/>
          </a:solidFill>
        </p:spPr>
        <p:txBody>
          <a:bodyPr/>
          <a:lstStyle/>
          <a:p>
            <a:r>
              <a:rPr lang="ar-SA" dirty="0" smtClean="0">
                <a:solidFill>
                  <a:srgbClr val="FF0000"/>
                </a:solidFill>
              </a:rPr>
              <a:t>أهم قواعد الأسئلة التي يجب أن يراعيها المعلم ما يلي:</a:t>
            </a:r>
          </a:p>
          <a:p>
            <a:pPr marL="0" indent="0">
              <a:buNone/>
            </a:pPr>
            <a:r>
              <a:rPr lang="ar-SA" sz="2800" dirty="0" smtClean="0"/>
              <a:t>1- يجب ألا توجه الأسئلة بصفة دائمة لمجموعة معينة من الطلاب دون بقية الفصل .</a:t>
            </a:r>
          </a:p>
          <a:p>
            <a:pPr marL="0" indent="0">
              <a:buNone/>
            </a:pPr>
            <a:r>
              <a:rPr lang="ar-SA" sz="2800" dirty="0" smtClean="0"/>
              <a:t>2- يجب أن تشجع الأسئلة عمليات التفكير و ليس سرد المعلومات .</a:t>
            </a:r>
          </a:p>
          <a:p>
            <a:pPr marL="0" indent="0">
              <a:buNone/>
            </a:pPr>
            <a:r>
              <a:rPr lang="ar-SA" sz="2800" dirty="0" smtClean="0"/>
              <a:t>3- يجب أن تعد الأسئلة بعناية في مرحلة التخطيط للتدريس .</a:t>
            </a:r>
          </a:p>
          <a:p>
            <a:pPr marL="0" indent="0">
              <a:buNone/>
            </a:pPr>
            <a:r>
              <a:rPr lang="ar-SA" sz="2800" dirty="0" smtClean="0"/>
              <a:t>4- يجب أن يكون المعلم مرنا في تلقي الإجابات من الطلاب .</a:t>
            </a:r>
          </a:p>
          <a:p>
            <a:pPr marL="0" indent="0">
              <a:buNone/>
            </a:pPr>
            <a:r>
              <a:rPr lang="ar-SA" sz="2800" dirty="0" smtClean="0"/>
              <a:t>5- يجب أن يبتعد المعلم عن الأسئلة المضيعة للوقت .</a:t>
            </a:r>
          </a:p>
          <a:p>
            <a:pPr marL="0" indent="0">
              <a:buNone/>
            </a:pPr>
            <a:r>
              <a:rPr lang="ar-SA" sz="2800" dirty="0" smtClean="0"/>
              <a:t>6- يجب أن ينتبه المعلم دائما لأهم قاعدة في مجال إلقاء الأسئلة .</a:t>
            </a:r>
          </a:p>
          <a:p>
            <a:pPr marL="0" indent="0">
              <a:buNone/>
            </a:pPr>
            <a:r>
              <a:rPr lang="ar-SA" sz="2800" dirty="0" smtClean="0"/>
              <a:t>7- يجب أن يغير المعلم من طريقته في توجيه الأسئلة .</a:t>
            </a:r>
          </a:p>
          <a:p>
            <a:pPr marL="0" indent="0">
              <a:buNone/>
            </a:pPr>
            <a:r>
              <a:rPr lang="ar-SA" sz="2800" dirty="0" smtClean="0"/>
              <a:t>8- يجب على المعلم أن يستخدم عبارات أو كلمات المدح و الثناء  .</a:t>
            </a:r>
          </a:p>
          <a:p>
            <a:pPr marL="0" indent="0">
              <a:buNone/>
            </a:pPr>
            <a:r>
              <a:rPr lang="ar-SA" sz="2800" dirty="0" smtClean="0"/>
              <a:t>9- يجب أن لا تكون الأسئلة المطروحة كنوع من تعجيز الطلاب .</a:t>
            </a:r>
            <a:endParaRPr lang="ar-SA" sz="2800" dirty="0"/>
          </a:p>
        </p:txBody>
      </p:sp>
    </p:spTree>
    <p:extLst>
      <p:ext uri="{BB962C8B-B14F-4D97-AF65-F5344CB8AC3E}">
        <p14:creationId xmlns:p14="http://schemas.microsoft.com/office/powerpoint/2010/main" val="2242278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a:solidFill>
            <a:schemeClr val="accent6">
              <a:lumMod val="40000"/>
              <a:lumOff val="60000"/>
            </a:schemeClr>
          </a:solidFill>
        </p:spPr>
        <p:txBody>
          <a:bodyPr/>
          <a:lstStyle/>
          <a:p>
            <a:pPr marL="0" indent="0">
              <a:buNone/>
            </a:pPr>
            <a:r>
              <a:rPr lang="ar-SA" dirty="0" smtClean="0"/>
              <a:t>(3) استخدام المواد و الأجهزة التعليمية </a:t>
            </a:r>
          </a:p>
          <a:p>
            <a:pPr marL="0" indent="0">
              <a:buNone/>
            </a:pP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028824"/>
            <a:ext cx="4032448" cy="1904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556792"/>
            <a:ext cx="4116833" cy="3060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9554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a:solidFill>
            <a:schemeClr val="accent3">
              <a:lumMod val="20000"/>
              <a:lumOff val="80000"/>
            </a:schemeClr>
          </a:solidFill>
        </p:spPr>
        <p:txBody>
          <a:bodyPr/>
          <a:lstStyle/>
          <a:p>
            <a:pPr marL="0" indent="0" algn="ctr">
              <a:buNone/>
            </a:pPr>
            <a:r>
              <a:rPr lang="ar-SA" dirty="0" smtClean="0">
                <a:solidFill>
                  <a:srgbClr val="FF0000"/>
                </a:solidFill>
              </a:rPr>
              <a:t>هناك عدة قواعد يجب أن يراعيها المعلم بشأن الوسائل التعليمية من أهمها :</a:t>
            </a:r>
          </a:p>
          <a:p>
            <a:pPr marL="0" indent="0">
              <a:buNone/>
            </a:pPr>
            <a:r>
              <a:rPr lang="ar-SA" sz="2800" dirty="0" smtClean="0">
                <a:solidFill>
                  <a:schemeClr val="accent1"/>
                </a:solidFill>
              </a:rPr>
              <a:t>1- أن يراعي المعلم اختيار الوسيلة المناسبة لأهداف الدرس .</a:t>
            </a:r>
          </a:p>
          <a:p>
            <a:pPr marL="0" indent="0">
              <a:buNone/>
            </a:pPr>
            <a:r>
              <a:rPr lang="ar-SA" sz="2800" dirty="0" smtClean="0">
                <a:solidFill>
                  <a:schemeClr val="accent1"/>
                </a:solidFill>
              </a:rPr>
              <a:t>2- أن يقوم المعلم بتقديم الوسيلة التعليمية في موضع ما ، أو في وقت محدد .</a:t>
            </a:r>
          </a:p>
          <a:p>
            <a:pPr marL="0" indent="0">
              <a:buNone/>
            </a:pPr>
            <a:r>
              <a:rPr lang="ar-SA" sz="2800" dirty="0" smtClean="0">
                <a:solidFill>
                  <a:schemeClr val="accent1"/>
                </a:solidFill>
              </a:rPr>
              <a:t>3- يجب أن يقوم المعلم فحص المادة التعليمية فحصا جيدا بنفسه .</a:t>
            </a:r>
          </a:p>
          <a:p>
            <a:pPr marL="0" indent="0">
              <a:buNone/>
            </a:pPr>
            <a:r>
              <a:rPr lang="ar-SA" sz="2800" dirty="0" smtClean="0">
                <a:solidFill>
                  <a:schemeClr val="accent1"/>
                </a:solidFill>
              </a:rPr>
              <a:t>4- إذا تضمنت الوسيلة مادة تعليمية غزيرة أكثر مما هو مطلوب تعليمه للطلاب قد تشتت انتباههم فعلى المعلم تغطية أو حجب المادة التعليمية الزائد عن الحاجة .</a:t>
            </a:r>
          </a:p>
          <a:p>
            <a:pPr marL="0" indent="0">
              <a:buNone/>
            </a:pPr>
            <a:r>
              <a:rPr lang="ar-SA" sz="2800" dirty="0" smtClean="0">
                <a:solidFill>
                  <a:schemeClr val="accent1"/>
                </a:solidFill>
              </a:rPr>
              <a:t>5- قد تؤدي بعض الوسائل التعليمية إلى تكوين مفاهيم خاطئة لدى الطلاب .</a:t>
            </a:r>
          </a:p>
          <a:p>
            <a:pPr marL="0" indent="0">
              <a:buNone/>
            </a:pPr>
            <a:endParaRPr lang="ar-SA" sz="2800" dirty="0" smtClean="0">
              <a:solidFill>
                <a:schemeClr val="accent1"/>
              </a:solidFill>
            </a:endParaRPr>
          </a:p>
        </p:txBody>
      </p:sp>
    </p:spTree>
    <p:extLst>
      <p:ext uri="{BB962C8B-B14F-4D97-AF65-F5344CB8AC3E}">
        <p14:creationId xmlns:p14="http://schemas.microsoft.com/office/powerpoint/2010/main" val="25070892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80804"/>
            <a:ext cx="7772400" cy="1470025"/>
          </a:xfrm>
        </p:spPr>
        <p:txBody>
          <a:bodyPr>
            <a:normAutofit fontScale="90000"/>
          </a:bodyPr>
          <a:lstStyle/>
          <a:p>
            <a:r>
              <a:rPr lang="en-US" dirty="0" smtClean="0"/>
              <a:t/>
            </a:r>
            <a:br>
              <a:rPr lang="en-US" dirty="0" smtClean="0"/>
            </a:br>
            <a:r>
              <a:rPr lang="ar-SA" dirty="0" smtClean="0"/>
              <a:t>     حيوية المعلم</a:t>
            </a:r>
            <a:br>
              <a:rPr lang="ar-SA" dirty="0" smtClean="0"/>
            </a:br>
            <a:r>
              <a:rPr lang="ar-SA" sz="3100" dirty="0" smtClean="0"/>
              <a:t>هيفاء الدخيل الله </a:t>
            </a:r>
            <a:endParaRPr lang="en-US" sz="3100" dirty="0"/>
          </a:p>
        </p:txBody>
      </p:sp>
      <p:sp>
        <p:nvSpPr>
          <p:cNvPr id="3" name="Subtitle 2"/>
          <p:cNvSpPr>
            <a:spLocks noGrp="1"/>
          </p:cNvSpPr>
          <p:nvPr>
            <p:ph type="subTitle" idx="1"/>
          </p:nvPr>
        </p:nvSpPr>
        <p:spPr>
          <a:xfrm>
            <a:off x="1371600" y="4718192"/>
            <a:ext cx="6400800" cy="1752600"/>
          </a:xfrm>
        </p:spPr>
        <p:txBody>
          <a:bodyPr>
            <a:normAutofit fontScale="92500" lnSpcReduction="10000"/>
          </a:bodyPr>
          <a:lstStyle/>
          <a:p>
            <a:r>
              <a:rPr lang="ar-SA" dirty="0" smtClean="0"/>
              <a:t>هي نشاطه وحركته المتنوعه لإنجاز المهام التدرسيه المتنوعه،قد يتخيل المعلم أن دوره في الفصل لايتعدى جلوسه على كرسي الخاص بالمعلم لمتابعة نشاطات الطلاب إلا أن هذا غير صحيح</a:t>
            </a:r>
            <a:endParaRPr lang="en-US" dirty="0"/>
          </a:p>
        </p:txBody>
      </p:sp>
      <p:pic>
        <p:nvPicPr>
          <p:cNvPr id="4" name="Picture 3" descr="o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1144" y="1110826"/>
            <a:ext cx="5230362" cy="3393174"/>
          </a:xfrm>
          <a:prstGeom prst="rect">
            <a:avLst/>
          </a:prstGeom>
        </p:spPr>
      </p:pic>
    </p:spTree>
    <p:extLst>
      <p:ext uri="{BB962C8B-B14F-4D97-AF65-F5344CB8AC3E}">
        <p14:creationId xmlns:p14="http://schemas.microsoft.com/office/powerpoint/2010/main" val="1094512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15" y="188640"/>
            <a:ext cx="9109986"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62784" y="487760"/>
            <a:ext cx="4265200" cy="4247317"/>
          </a:xfrm>
          <a:prstGeom prst="rect">
            <a:avLst/>
          </a:prstGeom>
          <a:noFill/>
        </p:spPr>
        <p:txBody>
          <a:bodyPr wrap="square" rtlCol="1">
            <a:spAutoFit/>
          </a:bodyPr>
          <a:lstStyle/>
          <a:p>
            <a:pPr algn="ctr"/>
            <a:r>
              <a:rPr lang="ar-SA" sz="2800" b="1" dirty="0" smtClean="0">
                <a:solidFill>
                  <a:srgbClr val="FF0000"/>
                </a:solidFill>
              </a:rPr>
              <a:t>سنتعرف في هذه المحاضرة على:</a:t>
            </a:r>
          </a:p>
          <a:p>
            <a:pPr algn="ctr"/>
            <a:endParaRPr lang="ar-SA" sz="2800" b="1" dirty="0" smtClean="0"/>
          </a:p>
          <a:p>
            <a:pPr algn="ctr"/>
            <a:r>
              <a:rPr lang="ar-SA" sz="2800" b="1" dirty="0">
                <a:solidFill>
                  <a:schemeClr val="accent3">
                    <a:lumMod val="50000"/>
                  </a:schemeClr>
                </a:solidFill>
              </a:rPr>
              <a:t>مفهوم الكفاية </a:t>
            </a:r>
          </a:p>
          <a:p>
            <a:pPr algn="ctr"/>
            <a:r>
              <a:rPr lang="ar-SA" sz="2800" b="1" dirty="0">
                <a:solidFill>
                  <a:schemeClr val="accent3">
                    <a:lumMod val="50000"/>
                  </a:schemeClr>
                </a:solidFill>
              </a:rPr>
              <a:t>أثر مفهوم الكفاية على إعداد المعلم </a:t>
            </a:r>
          </a:p>
          <a:p>
            <a:pPr algn="ctr"/>
            <a:r>
              <a:rPr lang="ar-SA" sz="2800" b="1" dirty="0">
                <a:solidFill>
                  <a:schemeClr val="accent3">
                    <a:lumMod val="50000"/>
                  </a:schemeClr>
                </a:solidFill>
              </a:rPr>
              <a:t>الكفايات المعرفية و البحثية للتدريس </a:t>
            </a:r>
          </a:p>
          <a:p>
            <a:pPr algn="ctr"/>
            <a:r>
              <a:rPr lang="ar-SA" sz="2800" b="1" dirty="0">
                <a:solidFill>
                  <a:schemeClr val="accent3">
                    <a:lumMod val="50000"/>
                  </a:schemeClr>
                </a:solidFill>
              </a:rPr>
              <a:t>الكفايات التدريسية الأدائية :</a:t>
            </a:r>
          </a:p>
          <a:p>
            <a:pPr algn="ctr"/>
            <a:r>
              <a:rPr lang="ar-SA" sz="2800" b="1" dirty="0">
                <a:solidFill>
                  <a:schemeClr val="accent3">
                    <a:lumMod val="50000"/>
                  </a:schemeClr>
                </a:solidFill>
              </a:rPr>
              <a:t>- مهارات التفاعل الصفي </a:t>
            </a:r>
          </a:p>
          <a:p>
            <a:endParaRPr lang="ar-SA" sz="2800" dirty="0" smtClean="0"/>
          </a:p>
          <a:p>
            <a:endParaRPr lang="ar-SA" dirty="0"/>
          </a:p>
        </p:txBody>
      </p:sp>
    </p:spTree>
    <p:extLst>
      <p:ext uri="{BB962C8B-B14F-4D97-AF65-F5344CB8AC3E}">
        <p14:creationId xmlns:p14="http://schemas.microsoft.com/office/powerpoint/2010/main" val="41510264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t="10801" b="10801"/>
          <a:stretch>
            <a:fillRect/>
          </a:stretch>
        </p:blipFill>
        <p:spPr>
          <a:xfrm>
            <a:off x="4595242" y="232796"/>
            <a:ext cx="4342399" cy="2843798"/>
          </a:xfrm>
        </p:spPr>
      </p:pic>
      <p:pic>
        <p:nvPicPr>
          <p:cNvPr id="3" name="Picture 2" descr="67269703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5242" y="3166171"/>
            <a:ext cx="4342399" cy="3260029"/>
          </a:xfrm>
          <a:prstGeom prst="rect">
            <a:avLst/>
          </a:prstGeom>
        </p:spPr>
      </p:pic>
      <p:pic>
        <p:nvPicPr>
          <p:cNvPr id="6" name="Picture 5" descr="piv_0026.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157" y="232796"/>
            <a:ext cx="4284656" cy="2843798"/>
          </a:xfrm>
          <a:prstGeom prst="rect">
            <a:avLst/>
          </a:prstGeom>
        </p:spPr>
      </p:pic>
      <p:pic>
        <p:nvPicPr>
          <p:cNvPr id="8" name="Picture 7" descr="d8b6d8a8d8b7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157" y="3197618"/>
            <a:ext cx="4284655" cy="2988960"/>
          </a:xfrm>
          <a:prstGeom prst="rect">
            <a:avLst/>
          </a:prstGeom>
        </p:spPr>
      </p:pic>
    </p:spTree>
    <p:extLst>
      <p:ext uri="{BB962C8B-B14F-4D97-AF65-F5344CB8AC3E}">
        <p14:creationId xmlns:p14="http://schemas.microsoft.com/office/powerpoint/2010/main" val="40774010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تكون حيوية المعلم في:</a:t>
            </a:r>
            <a:endParaRPr lang="en-US" dirty="0"/>
          </a:p>
        </p:txBody>
      </p:sp>
      <p:sp>
        <p:nvSpPr>
          <p:cNvPr id="3" name="Content Placeholder 2"/>
          <p:cNvSpPr>
            <a:spLocks noGrp="1"/>
          </p:cNvSpPr>
          <p:nvPr>
            <p:ph idx="1"/>
          </p:nvPr>
        </p:nvSpPr>
        <p:spPr/>
        <p:txBody>
          <a:bodyPr/>
          <a:lstStyle/>
          <a:p>
            <a:pPr algn="r"/>
            <a:r>
              <a:rPr lang="ar-SA" dirty="0" smtClean="0"/>
              <a:t>١)أن تكون لديه القدرة على الحركة في جميع انحاء الفصل أو غيره من اماكن التدريس.</a:t>
            </a:r>
          </a:p>
          <a:p>
            <a:pPr marL="0" indent="0" algn="r">
              <a:buNone/>
            </a:pPr>
            <a:r>
              <a:rPr lang="ar-SA" dirty="0" smtClean="0"/>
              <a:t>٢) أن يكون لديه القدرة على توصيل صوته إلى جميع الطلاب المشاركين في الموقف الدراسي.</a:t>
            </a:r>
          </a:p>
          <a:p>
            <a:pPr marL="0" indent="0" algn="r">
              <a:buNone/>
            </a:pPr>
            <a:r>
              <a:rPr lang="ar-SA" dirty="0" smtClean="0"/>
              <a:t>٣) لأن يكون لديه القدرة على الانتباه لكل مايدور في الفصل من الاحدات والاستجابة السريعة التلقائيه لهذه الاحداث </a:t>
            </a:r>
          </a:p>
          <a:p>
            <a:pPr marL="0" indent="0">
              <a:buNone/>
            </a:pPr>
            <a:endParaRPr lang="ar-SA" dirty="0" smtClean="0"/>
          </a:p>
        </p:txBody>
      </p:sp>
    </p:spTree>
    <p:extLst>
      <p:ext uri="{BB962C8B-B14F-4D97-AF65-F5344CB8AC3E}">
        <p14:creationId xmlns:p14="http://schemas.microsoft.com/office/powerpoint/2010/main" val="34933429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2211388"/>
            <a:ext cx="8229600" cy="1143000"/>
          </a:xfrm>
        </p:spPr>
        <p:txBody>
          <a:bodyPr>
            <a:normAutofit fontScale="90000"/>
          </a:bodyPr>
          <a:lstStyle/>
          <a:p>
            <a:r>
              <a:rPr lang="ar-SA" dirty="0" smtClean="0"/>
              <a:t>برائيك ماذا يفعل المعلم مع الطلاب الغير المنتبهين داخل الصف؟؟؟؟</a:t>
            </a:r>
            <a:endParaRPr lang="en-US" dirty="0"/>
          </a:p>
        </p:txBody>
      </p:sp>
    </p:spTree>
    <p:extLst>
      <p:ext uri="{BB962C8B-B14F-4D97-AF65-F5344CB8AC3E}">
        <p14:creationId xmlns:p14="http://schemas.microsoft.com/office/powerpoint/2010/main" val="25134447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بعض طرق للتعامل مع الطلاب الغير منتبهين :</a:t>
            </a:r>
            <a:br>
              <a:rPr lang="ar-SA" dirty="0"/>
            </a:br>
            <a:endParaRPr lang="en-US" dirty="0"/>
          </a:p>
        </p:txBody>
      </p:sp>
      <p:sp>
        <p:nvSpPr>
          <p:cNvPr id="6" name="Alternate Process 5"/>
          <p:cNvSpPr/>
          <p:nvPr/>
        </p:nvSpPr>
        <p:spPr>
          <a:xfrm>
            <a:off x="6333222" y="1804149"/>
            <a:ext cx="2505372" cy="1315757"/>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ar-SA" dirty="0" smtClean="0"/>
              <a:t>توجيه السؤال</a:t>
            </a:r>
            <a:endParaRPr lang="en-US" dirty="0"/>
          </a:p>
        </p:txBody>
      </p:sp>
      <p:sp>
        <p:nvSpPr>
          <p:cNvPr id="7" name="Alternate Process 6"/>
          <p:cNvSpPr/>
          <p:nvPr/>
        </p:nvSpPr>
        <p:spPr>
          <a:xfrm>
            <a:off x="3377791" y="1804149"/>
            <a:ext cx="2505372" cy="1315757"/>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dirty="0" smtClean="0"/>
              <a:t>اصدار الاوامر </a:t>
            </a:r>
            <a:endParaRPr lang="en-US" dirty="0"/>
          </a:p>
        </p:txBody>
      </p:sp>
      <p:sp>
        <p:nvSpPr>
          <p:cNvPr id="8" name="Alternate Process 7"/>
          <p:cNvSpPr/>
          <p:nvPr/>
        </p:nvSpPr>
        <p:spPr>
          <a:xfrm>
            <a:off x="301772" y="1804149"/>
            <a:ext cx="2505372" cy="1315757"/>
          </a:xfrm>
          <a:prstGeom prst="flowChartAlternate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ar-SA" dirty="0" smtClean="0"/>
              <a:t>التنافس</a:t>
            </a:r>
            <a:endParaRPr lang="en-US" dirty="0"/>
          </a:p>
        </p:txBody>
      </p:sp>
      <p:sp>
        <p:nvSpPr>
          <p:cNvPr id="9" name="Alternate Process 8"/>
          <p:cNvSpPr/>
          <p:nvPr/>
        </p:nvSpPr>
        <p:spPr>
          <a:xfrm>
            <a:off x="6333222" y="4062528"/>
            <a:ext cx="2505372" cy="1315757"/>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ar-SA" dirty="0" smtClean="0"/>
              <a:t>الايحادات</a:t>
            </a:r>
            <a:endParaRPr lang="en-US" dirty="0"/>
          </a:p>
        </p:txBody>
      </p:sp>
      <p:sp>
        <p:nvSpPr>
          <p:cNvPr id="10" name="Alternate Process 9"/>
          <p:cNvSpPr/>
          <p:nvPr/>
        </p:nvSpPr>
        <p:spPr>
          <a:xfrm>
            <a:off x="3148282" y="4062528"/>
            <a:ext cx="2505372" cy="1315757"/>
          </a:xfrm>
          <a:prstGeom prst="flowChartAlternate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ar-SA" dirty="0" smtClean="0"/>
              <a:t>الاستدعاء</a:t>
            </a:r>
            <a:endParaRPr lang="en-US" dirty="0"/>
          </a:p>
        </p:txBody>
      </p:sp>
      <p:sp>
        <p:nvSpPr>
          <p:cNvPr id="11" name="Alternate Process 10"/>
          <p:cNvSpPr/>
          <p:nvPr/>
        </p:nvSpPr>
        <p:spPr>
          <a:xfrm>
            <a:off x="194668" y="4062528"/>
            <a:ext cx="2505372" cy="1315757"/>
          </a:xfrm>
          <a:prstGeom prst="flowChartAlternateProcess">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SA" dirty="0" smtClean="0"/>
              <a:t>العقوبه </a:t>
            </a:r>
            <a:endParaRPr lang="en-US" dirty="0"/>
          </a:p>
        </p:txBody>
      </p:sp>
    </p:spTree>
    <p:extLst>
      <p:ext uri="{BB962C8B-B14F-4D97-AF65-F5344CB8AC3E}">
        <p14:creationId xmlns:p14="http://schemas.microsoft.com/office/powerpoint/2010/main" val="24913132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إنهاء الدرس (الغلق)</a:t>
            </a:r>
            <a:br>
              <a:rPr lang="ar-SA" dirty="0" smtClean="0"/>
            </a:br>
            <a:endParaRPr lang="en-US" dirty="0"/>
          </a:p>
        </p:txBody>
      </p:sp>
      <p:sp>
        <p:nvSpPr>
          <p:cNvPr id="3" name="Content Placeholder 2"/>
          <p:cNvSpPr>
            <a:spLocks noGrp="1"/>
          </p:cNvSpPr>
          <p:nvPr>
            <p:ph idx="1"/>
          </p:nvPr>
        </p:nvSpPr>
        <p:spPr>
          <a:xfrm>
            <a:off x="0" y="3733078"/>
            <a:ext cx="8229600" cy="3815939"/>
          </a:xfrm>
        </p:spPr>
        <p:txBody>
          <a:bodyPr/>
          <a:lstStyle/>
          <a:p>
            <a:pPr marL="0" indent="0" algn="r">
              <a:buNone/>
            </a:pPr>
            <a:r>
              <a:rPr lang="ar-SA" dirty="0" smtClean="0"/>
              <a:t>الموقف التدريسي يقتضي أن يكون إنهاؤه بنظام معين محكم يتطلب من المعلم مايعرف بمهارة الغلق أو الانهاء</a:t>
            </a:r>
          </a:p>
          <a:p>
            <a:pPr marL="0" indent="0" algn="r">
              <a:buNone/>
            </a:pPr>
            <a:r>
              <a:rPr lang="ar-SA" dirty="0" smtClean="0"/>
              <a:t>فإن تمكن المعلم من ممارسة مهارة إنهاء الدرس تتطلب قبلا تمرسه على التحكم في الزمن المتاح للموقف التدريسي حتى يبقي دائما بضع دقائق في تلخيص الموقف وتجميع خيوطة قبل دق الجرس معلنا نقطة النهاية</a:t>
            </a:r>
            <a:endParaRPr lang="en-US" dirty="0"/>
          </a:p>
        </p:txBody>
      </p:sp>
      <p:pic>
        <p:nvPicPr>
          <p:cNvPr id="6" name="Picture 5" descr="3526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0" y="917971"/>
            <a:ext cx="6625091" cy="2815108"/>
          </a:xfrm>
          <a:prstGeom prst="rect">
            <a:avLst/>
          </a:prstGeom>
        </p:spPr>
      </p:pic>
    </p:spTree>
    <p:extLst>
      <p:ext uri="{BB962C8B-B14F-4D97-AF65-F5344CB8AC3E}">
        <p14:creationId xmlns:p14="http://schemas.microsoft.com/office/powerpoint/2010/main" val="13961191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الغلق</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pPr marL="0" indent="0">
              <a:buNone/>
            </a:pPr>
            <a:r>
              <a:rPr lang="ar-SA" b="1" dirty="0"/>
              <a:t>مساعدة التلاميذ على تنظيم المعلومات  في عقولهم وبلورتها مما يتيح لهم استيعاب ما عرض عليهم خلال الدرس . كما يعتبر الغلق مكملاً للتهيئة فإذا كانت التهيئة للدرس نشاط يختم به الدرس </a:t>
            </a:r>
            <a:r>
              <a:rPr lang="ar-SA" b="1" dirty="0" smtClean="0"/>
              <a:t>وينهيه</a:t>
            </a:r>
          </a:p>
          <a:p>
            <a:pPr marL="0" indent="0" algn="r">
              <a:buNone/>
            </a:pPr>
            <a:endParaRPr lang="ar-SA" b="1" dirty="0" smtClean="0"/>
          </a:p>
          <a:p>
            <a:pPr marL="0" indent="0" algn="r">
              <a:buNone/>
            </a:pPr>
            <a:r>
              <a:rPr lang="ar-SA" b="1" dirty="0" smtClean="0"/>
              <a:t>اساليب </a:t>
            </a:r>
            <a:r>
              <a:rPr lang="ar-SA" b="1" dirty="0"/>
              <a:t>غلق الدرس:</a:t>
            </a:r>
          </a:p>
          <a:p>
            <a:pPr marL="0" indent="0">
              <a:buNone/>
            </a:pPr>
            <a:endParaRPr lang="ar-SA" b="1" dirty="0"/>
          </a:p>
          <a:p>
            <a:pPr lvl="8" rtl="1"/>
            <a:r>
              <a:rPr lang="ar-SA" dirty="0" smtClean="0"/>
              <a:t>أسئلة </a:t>
            </a:r>
            <a:r>
              <a:rPr lang="ar-SA" dirty="0"/>
              <a:t>وإجابة</a:t>
            </a:r>
          </a:p>
          <a:p>
            <a:pPr lvl="8" rtl="1"/>
            <a:r>
              <a:rPr lang="ar-SA" dirty="0"/>
              <a:t>تلخيص </a:t>
            </a:r>
            <a:r>
              <a:rPr lang="ar-SA" dirty="0" smtClean="0"/>
              <a:t>درس </a:t>
            </a:r>
          </a:p>
          <a:p>
            <a:pPr lvl="8" rtl="1"/>
            <a:r>
              <a:rPr lang="ar-SA" dirty="0" smtClean="0"/>
              <a:t>أوراق </a:t>
            </a:r>
            <a:r>
              <a:rPr lang="ar-SA" dirty="0"/>
              <a:t>عمل</a:t>
            </a:r>
            <a:endParaRPr lang="en-US" dirty="0"/>
          </a:p>
        </p:txBody>
      </p:sp>
    </p:spTree>
    <p:extLst>
      <p:ext uri="{BB962C8B-B14F-4D97-AF65-F5344CB8AC3E}">
        <p14:creationId xmlns:p14="http://schemas.microsoft.com/office/powerpoint/2010/main" val="11029985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مستطيل 2"/>
          <p:cNvSpPr/>
          <p:nvPr/>
        </p:nvSpPr>
        <p:spPr>
          <a:xfrm>
            <a:off x="2286000" y="1268760"/>
            <a:ext cx="5454352" cy="4524315"/>
          </a:xfrm>
          <a:prstGeom prst="rect">
            <a:avLst/>
          </a:prstGeom>
        </p:spPr>
        <p:txBody>
          <a:bodyPr wrap="square">
            <a:spAutoFit/>
          </a:bodyPr>
          <a:lstStyle/>
          <a:p>
            <a:pPr algn="ctr"/>
            <a:r>
              <a:rPr lang="ar-SA" sz="3600" dirty="0"/>
              <a:t>إعداد الطالبات :</a:t>
            </a:r>
          </a:p>
          <a:p>
            <a:pPr algn="ctr"/>
            <a:r>
              <a:rPr lang="ar-SA" sz="3600" dirty="0"/>
              <a:t>غادة المديميغ </a:t>
            </a:r>
          </a:p>
          <a:p>
            <a:pPr algn="ctr"/>
            <a:r>
              <a:rPr lang="ar-SA" sz="3600" dirty="0"/>
              <a:t>موضي العويس </a:t>
            </a:r>
          </a:p>
          <a:p>
            <a:pPr algn="ctr"/>
            <a:r>
              <a:rPr lang="ar-SA" sz="3600" dirty="0"/>
              <a:t>هيفاء الدخيل الله</a:t>
            </a:r>
          </a:p>
          <a:p>
            <a:pPr algn="ctr"/>
            <a:r>
              <a:rPr lang="ar-SA" sz="3600" dirty="0"/>
              <a:t>هديل السهلي</a:t>
            </a:r>
          </a:p>
          <a:p>
            <a:pPr algn="ctr"/>
            <a:r>
              <a:rPr lang="ar-SA" sz="3600" dirty="0"/>
              <a:t>حصة القعيد</a:t>
            </a:r>
          </a:p>
          <a:p>
            <a:pPr algn="ctr"/>
            <a:r>
              <a:rPr lang="ar-SA" sz="3600" dirty="0"/>
              <a:t>أشراف الأستاذة :</a:t>
            </a:r>
          </a:p>
          <a:p>
            <a:pPr algn="ctr"/>
            <a:r>
              <a:rPr lang="ar-SA" sz="3600" dirty="0"/>
              <a:t>آمنه عبدالله حجر</a:t>
            </a:r>
          </a:p>
        </p:txBody>
      </p:sp>
    </p:spTree>
    <p:extLst>
      <p:ext uri="{BB962C8B-B14F-4D97-AF65-F5344CB8AC3E}">
        <p14:creationId xmlns:p14="http://schemas.microsoft.com/office/powerpoint/2010/main" val="17097126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1052736"/>
            <a:ext cx="7416824" cy="1754326"/>
          </a:xfrm>
          <a:prstGeom prst="rect">
            <a:avLst/>
          </a:prstGeom>
          <a:noFill/>
        </p:spPr>
        <p:txBody>
          <a:bodyPr wrap="square" rtlCol="1">
            <a:spAutoFit/>
          </a:bodyPr>
          <a:lstStyle/>
          <a:p>
            <a:r>
              <a:rPr lang="ar-SA" sz="3600" dirty="0" smtClean="0"/>
              <a:t>سنقوم ببعض التعديلات في التنسيق و الصور بأذن الله </a:t>
            </a:r>
          </a:p>
          <a:p>
            <a:r>
              <a:rPr lang="ar-SA" sz="3600" dirty="0" smtClean="0"/>
              <a:t>و شكرا جزيلا لك </a:t>
            </a:r>
            <a:endParaRPr lang="ar-SA" sz="3600" dirty="0"/>
          </a:p>
        </p:txBody>
      </p:sp>
    </p:spTree>
    <p:extLst>
      <p:ext uri="{BB962C8B-B14F-4D97-AF65-F5344CB8AC3E}">
        <p14:creationId xmlns:p14="http://schemas.microsoft.com/office/powerpoint/2010/main" val="3650564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16632"/>
            <a:ext cx="8798614" cy="2664296"/>
          </a:xfrm>
          <a:ln/>
        </p:spPr>
        <p:style>
          <a:lnRef idx="1">
            <a:schemeClr val="accent2"/>
          </a:lnRef>
          <a:fillRef idx="2">
            <a:schemeClr val="accent2"/>
          </a:fillRef>
          <a:effectRef idx="1">
            <a:schemeClr val="accent2"/>
          </a:effectRef>
          <a:fontRef idx="minor">
            <a:schemeClr val="dk1"/>
          </a:fontRef>
        </p:style>
        <p:txBody>
          <a:bodyPr>
            <a:normAutofit/>
          </a:bodyPr>
          <a:lstStyle/>
          <a:p>
            <a:r>
              <a:rPr lang="ar-SA" sz="4800" b="1" dirty="0" smtClean="0">
                <a:solidFill>
                  <a:schemeClr val="accent2">
                    <a:lumMod val="75000"/>
                  </a:schemeClr>
                </a:solidFill>
              </a:rPr>
              <a:t>مفهوم </a:t>
            </a:r>
            <a:r>
              <a:rPr lang="ar-SA" sz="5400" b="1" dirty="0" smtClean="0">
                <a:solidFill>
                  <a:schemeClr val="accent2">
                    <a:lumMod val="75000"/>
                  </a:schemeClr>
                </a:solidFill>
              </a:rPr>
              <a:t>الكفاية </a:t>
            </a:r>
            <a:r>
              <a:rPr lang="ar-SA" sz="4800" b="1" dirty="0" smtClean="0">
                <a:solidFill>
                  <a:schemeClr val="tx2">
                    <a:lumMod val="75000"/>
                  </a:schemeClr>
                </a:solidFill>
              </a:rPr>
              <a:t/>
            </a:r>
            <a:br>
              <a:rPr lang="ar-SA" sz="4800" b="1" dirty="0" smtClean="0">
                <a:solidFill>
                  <a:schemeClr val="tx2">
                    <a:lumMod val="75000"/>
                  </a:schemeClr>
                </a:solidFill>
              </a:rPr>
            </a:br>
            <a:r>
              <a:rPr lang="ar-SA" sz="4800" b="1" dirty="0" smtClean="0">
                <a:solidFill>
                  <a:schemeClr val="tx2">
                    <a:lumMod val="75000"/>
                  </a:schemeClr>
                </a:solidFill>
              </a:rPr>
              <a:t/>
            </a:r>
            <a:br>
              <a:rPr lang="ar-SA" sz="4800" b="1" dirty="0" smtClean="0">
                <a:solidFill>
                  <a:schemeClr val="tx2">
                    <a:lumMod val="75000"/>
                  </a:schemeClr>
                </a:solidFill>
              </a:rPr>
            </a:br>
            <a:r>
              <a:rPr lang="ar-SA" sz="4000" b="1" dirty="0" smtClean="0">
                <a:solidFill>
                  <a:schemeClr val="accent1"/>
                </a:solidFill>
              </a:rPr>
              <a:t>حصة القعيد</a:t>
            </a:r>
            <a:endParaRPr lang="en-US" sz="4800" b="1" dirty="0">
              <a:solidFill>
                <a:schemeClr val="accent1"/>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44" y="3501008"/>
            <a:ext cx="5118720" cy="335699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3505425"/>
            <a:ext cx="3830062" cy="2996952"/>
          </a:xfrm>
          <a:prstGeom prst="rect">
            <a:avLst/>
          </a:prstGeom>
        </p:spPr>
      </p:pic>
    </p:spTree>
    <p:extLst>
      <p:ext uri="{BB962C8B-B14F-4D97-AF65-F5344CB8AC3E}">
        <p14:creationId xmlns:p14="http://schemas.microsoft.com/office/powerpoint/2010/main" val="276940039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16632"/>
            <a:ext cx="6750496" cy="624786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ar-SA" dirty="0"/>
              <a:t> </a:t>
            </a:r>
            <a:r>
              <a:rPr lang="ar-SA" sz="2000" dirty="0"/>
              <a:t> </a:t>
            </a:r>
            <a:endParaRPr lang="en-US" sz="2000" dirty="0"/>
          </a:p>
          <a:p>
            <a:pPr algn="ctr"/>
            <a:r>
              <a:rPr lang="ar-SA" sz="2400" dirty="0" smtClean="0">
                <a:solidFill>
                  <a:schemeClr val="accent1"/>
                </a:solidFill>
              </a:rPr>
              <a:t>*</a:t>
            </a:r>
            <a:r>
              <a:rPr lang="ar-SA" sz="2400" dirty="0">
                <a:solidFill>
                  <a:schemeClr val="accent1"/>
                </a:solidFill>
              </a:rPr>
              <a:t> </a:t>
            </a:r>
            <a:r>
              <a:rPr lang="ar-SA" sz="2400" dirty="0" smtClean="0">
                <a:solidFill>
                  <a:schemeClr val="accent1"/>
                </a:solidFill>
              </a:rPr>
              <a:t>الكفاية </a:t>
            </a:r>
            <a:r>
              <a:rPr lang="ar-SA" sz="2400" dirty="0">
                <a:solidFill>
                  <a:schemeClr val="accent1"/>
                </a:solidFill>
              </a:rPr>
              <a:t>في معناها الواسع هي : معرفة المادة العلمية أو اكتساب المهارات , كما أنها تعني قدرة الفرد على ترجمة ما </a:t>
            </a:r>
            <a:r>
              <a:rPr lang="ar-SA" sz="2400" dirty="0" smtClean="0">
                <a:solidFill>
                  <a:schemeClr val="accent1"/>
                </a:solidFill>
              </a:rPr>
              <a:t>تعلمه </a:t>
            </a:r>
            <a:r>
              <a:rPr lang="ar-SA" sz="2400" dirty="0">
                <a:solidFill>
                  <a:schemeClr val="accent1"/>
                </a:solidFill>
              </a:rPr>
              <a:t>في مواقف حياتيه فعلية , بعد </a:t>
            </a:r>
            <a:r>
              <a:rPr lang="ar-SA" sz="2400" dirty="0" smtClean="0">
                <a:solidFill>
                  <a:schemeClr val="accent1"/>
                </a:solidFill>
              </a:rPr>
              <a:t>انتهاء </a:t>
            </a:r>
            <a:r>
              <a:rPr lang="ar-SA" sz="2400" dirty="0">
                <a:solidFill>
                  <a:schemeClr val="accent1"/>
                </a:solidFill>
              </a:rPr>
              <a:t>الدراسة .</a:t>
            </a:r>
            <a:endParaRPr lang="en-US" sz="2400" dirty="0">
              <a:solidFill>
                <a:schemeClr val="accent1"/>
              </a:solidFill>
            </a:endParaRPr>
          </a:p>
          <a:p>
            <a:pPr algn="ctr"/>
            <a:r>
              <a:rPr lang="ar-SA" sz="2000" dirty="0"/>
              <a:t> </a:t>
            </a:r>
            <a:endParaRPr lang="en-US" sz="2000" dirty="0"/>
          </a:p>
          <a:p>
            <a:pPr algn="ctr"/>
            <a:r>
              <a:rPr lang="ar-SA" sz="2400" dirty="0" smtClean="0">
                <a:solidFill>
                  <a:srgbClr val="C00000"/>
                </a:solidFill>
              </a:rPr>
              <a:t>* ويرى </a:t>
            </a:r>
            <a:r>
              <a:rPr lang="ar-SA" sz="2400" dirty="0">
                <a:solidFill>
                  <a:srgbClr val="C00000"/>
                </a:solidFill>
              </a:rPr>
              <a:t>( هيوستن ) و (هوسان ) أن الكفاية تعني التمكن من اداء عمل معين , وأن التعليم وفقاً لهذا المفهوم يختلف في </a:t>
            </a:r>
            <a:r>
              <a:rPr lang="ar-SA" sz="2400" dirty="0" smtClean="0">
                <a:solidFill>
                  <a:srgbClr val="C00000"/>
                </a:solidFill>
              </a:rPr>
              <a:t>الافتراضات </a:t>
            </a:r>
            <a:r>
              <a:rPr lang="ar-SA" sz="2400" dirty="0">
                <a:solidFill>
                  <a:srgbClr val="C00000"/>
                </a:solidFill>
              </a:rPr>
              <a:t>التي يقوم عليها , والمداخل التي يستخدمها , إذ انه يركز على امتلاك </a:t>
            </a:r>
            <a:r>
              <a:rPr lang="ar-SA" sz="2400" dirty="0" smtClean="0">
                <a:solidFill>
                  <a:srgbClr val="C00000"/>
                </a:solidFill>
              </a:rPr>
              <a:t>المعارف والمهارات </a:t>
            </a:r>
            <a:r>
              <a:rPr lang="ar-SA" sz="2400" dirty="0">
                <a:solidFill>
                  <a:srgbClr val="C00000"/>
                </a:solidFill>
              </a:rPr>
              <a:t>, ليس لمجرد امتلاكها او </a:t>
            </a:r>
            <a:r>
              <a:rPr lang="ar-SA" sz="2400" dirty="0" smtClean="0">
                <a:solidFill>
                  <a:srgbClr val="C00000"/>
                </a:solidFill>
              </a:rPr>
              <a:t>استظهارها </a:t>
            </a:r>
            <a:r>
              <a:rPr lang="ar-SA" sz="2400" dirty="0">
                <a:solidFill>
                  <a:srgbClr val="C00000"/>
                </a:solidFill>
              </a:rPr>
              <a:t>.</a:t>
            </a:r>
          </a:p>
          <a:p>
            <a:pPr algn="ctr"/>
            <a:endParaRPr lang="ar-SA" sz="2400" dirty="0" smtClean="0">
              <a:solidFill>
                <a:srgbClr val="C00000"/>
              </a:solidFill>
            </a:endParaRPr>
          </a:p>
          <a:p>
            <a:pPr algn="ctr"/>
            <a:r>
              <a:rPr lang="ar-SA" sz="2400" dirty="0" smtClean="0">
                <a:solidFill>
                  <a:schemeClr val="accent1"/>
                </a:solidFill>
              </a:rPr>
              <a:t>* أما </a:t>
            </a:r>
            <a:r>
              <a:rPr lang="ar-SA" sz="2400" dirty="0">
                <a:solidFill>
                  <a:schemeClr val="accent1"/>
                </a:solidFill>
              </a:rPr>
              <a:t>(</a:t>
            </a:r>
            <a:r>
              <a:rPr lang="ar-SA" sz="2400" dirty="0" err="1">
                <a:solidFill>
                  <a:schemeClr val="accent1"/>
                </a:solidFill>
              </a:rPr>
              <a:t>ماكاشن</a:t>
            </a:r>
            <a:r>
              <a:rPr lang="ar-SA" sz="2400" dirty="0">
                <a:solidFill>
                  <a:schemeClr val="accent1"/>
                </a:solidFill>
              </a:rPr>
              <a:t> ) فيعرف الكفايات بأنها المعارف والمهارات والقدرات التي يكتسبها الفرد ليصبح </a:t>
            </a:r>
            <a:r>
              <a:rPr lang="ar-SA" sz="2400" dirty="0" err="1" smtClean="0">
                <a:solidFill>
                  <a:schemeClr val="accent1"/>
                </a:solidFill>
              </a:rPr>
              <a:t>جزاءا</a:t>
            </a:r>
            <a:r>
              <a:rPr lang="ar-SA" sz="2400" dirty="0" smtClean="0">
                <a:solidFill>
                  <a:schemeClr val="accent1"/>
                </a:solidFill>
              </a:rPr>
              <a:t> من </a:t>
            </a:r>
            <a:r>
              <a:rPr lang="ar-SA" sz="2400" dirty="0">
                <a:solidFill>
                  <a:schemeClr val="accent1"/>
                </a:solidFill>
              </a:rPr>
              <a:t>سلوكه , الأمر الذي يمكنه من أداء سلوكيات مرضية في المجالات المعرفية والانفعالية والحركية , وتبين هذه الكفايات الاغراض التعليمية للبرنامج الذي يقوم الفرد بدراسته , وتكتب في صورة اهداف محددة يجب </a:t>
            </a:r>
            <a:r>
              <a:rPr lang="ar-SA" sz="2400" dirty="0" smtClean="0">
                <a:solidFill>
                  <a:schemeClr val="accent1"/>
                </a:solidFill>
              </a:rPr>
              <a:t>تحقيقها.</a:t>
            </a:r>
          </a:p>
          <a:p>
            <a:pPr marL="342900" indent="-342900" algn="r">
              <a:buFont typeface="Arial" pitchFamily="34" charset="0"/>
              <a:buChar char="•"/>
            </a:pPr>
            <a:endParaRPr lang="ar-SA" sz="2400" dirty="0">
              <a:solidFill>
                <a:schemeClr val="accent1"/>
              </a:solidFill>
            </a:endParaRPr>
          </a:p>
          <a:p>
            <a:pPr marL="342900" indent="-342900" algn="r">
              <a:buFont typeface="Arial" pitchFamily="34" charset="0"/>
              <a:buChar char="•"/>
            </a:pPr>
            <a:endParaRPr lang="ar-SA" sz="2400" dirty="0" smtClean="0">
              <a:solidFill>
                <a:srgbClr val="C00000"/>
              </a:solidFill>
            </a:endParaRPr>
          </a:p>
        </p:txBody>
      </p:sp>
      <p:sp>
        <p:nvSpPr>
          <p:cNvPr id="3" name="Rectangle 2"/>
          <p:cNvSpPr/>
          <p:nvPr/>
        </p:nvSpPr>
        <p:spPr>
          <a:xfrm>
            <a:off x="9968177" y="395258"/>
            <a:ext cx="240772" cy="400110"/>
          </a:xfrm>
          <a:prstGeom prst="rect">
            <a:avLst/>
          </a:prstGeom>
        </p:spPr>
        <p:txBody>
          <a:bodyPr wrap="none">
            <a:spAutoFit/>
          </a:bodyPr>
          <a:lstStyle/>
          <a:p>
            <a:r>
              <a:rPr lang="ar-SA" sz="2000" b="1">
                <a:solidFill>
                  <a:prstClr val="black"/>
                </a:solidFill>
              </a:rPr>
              <a:t>ا</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5368"/>
            <a:ext cx="2286000" cy="6062632"/>
          </a:xfrm>
          <a:prstGeom prst="rect">
            <a:avLst/>
          </a:prstGeom>
        </p:spPr>
      </p:pic>
    </p:spTree>
    <p:extLst>
      <p:ext uri="{BB962C8B-B14F-4D97-AF65-F5344CB8AC3E}">
        <p14:creationId xmlns:p14="http://schemas.microsoft.com/office/powerpoint/2010/main" val="36275454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5648" y="404664"/>
            <a:ext cx="6480720" cy="600164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endParaRPr lang="ar-SA" sz="2400" dirty="0" smtClean="0">
              <a:solidFill>
                <a:schemeClr val="accent1"/>
              </a:solidFill>
            </a:endParaRPr>
          </a:p>
          <a:p>
            <a:pPr algn="ctr"/>
            <a:r>
              <a:rPr lang="ar-SA" sz="2400" dirty="0" smtClean="0">
                <a:solidFill>
                  <a:schemeClr val="accent1"/>
                </a:solidFill>
              </a:rPr>
              <a:t>ويرى </a:t>
            </a:r>
            <a:r>
              <a:rPr lang="ar-SA" sz="2400" dirty="0">
                <a:solidFill>
                  <a:schemeClr val="accent1"/>
                </a:solidFill>
              </a:rPr>
              <a:t>( هول ) و ( جونز ) أن تعريف الكفاية لا يمكن ان يتم بمنأى عن بعض المصطلحات الأخرى ذات الصلة الوثيقة بها , مثل الأهداف العامة , والأهداف الخاصة , </a:t>
            </a:r>
            <a:r>
              <a:rPr lang="ar-SA" sz="2400" dirty="0" smtClean="0">
                <a:solidFill>
                  <a:schemeClr val="accent1"/>
                </a:solidFill>
              </a:rPr>
              <a:t>حيث </a:t>
            </a:r>
            <a:r>
              <a:rPr lang="ar-SA" sz="2400" dirty="0">
                <a:solidFill>
                  <a:schemeClr val="accent1"/>
                </a:solidFill>
              </a:rPr>
              <a:t>تقع الكفايات في موقع متوسط على المتصل الذي يربط بين هذين المستويين من مستويات الأهداف , ويعبر عن الكفاية بعبارة تصف الأداء </a:t>
            </a:r>
            <a:r>
              <a:rPr lang="ar-SA" sz="2400" dirty="0" smtClean="0">
                <a:solidFill>
                  <a:schemeClr val="accent1"/>
                </a:solidFill>
              </a:rPr>
              <a:t>الذي </a:t>
            </a:r>
            <a:r>
              <a:rPr lang="ar-SA" sz="2400" dirty="0">
                <a:solidFill>
                  <a:schemeClr val="accent1"/>
                </a:solidFill>
              </a:rPr>
              <a:t>يمكن ملاحظته نتيجة </a:t>
            </a:r>
            <a:r>
              <a:rPr lang="ar-SA" sz="2400" dirty="0" smtClean="0">
                <a:solidFill>
                  <a:schemeClr val="accent1"/>
                </a:solidFill>
              </a:rPr>
              <a:t>اكتساب </a:t>
            </a:r>
            <a:r>
              <a:rPr lang="ar-SA" sz="2400" dirty="0">
                <a:solidFill>
                  <a:schemeClr val="accent1"/>
                </a:solidFill>
              </a:rPr>
              <a:t>الكفاية . </a:t>
            </a:r>
            <a:endParaRPr lang="en-US" sz="2400" dirty="0">
              <a:solidFill>
                <a:schemeClr val="accent1"/>
              </a:solidFill>
            </a:endParaRPr>
          </a:p>
          <a:p>
            <a:pPr algn="ctr"/>
            <a:endParaRPr lang="ar-SA" sz="2400" dirty="0" smtClean="0">
              <a:solidFill>
                <a:srgbClr val="C00000"/>
              </a:solidFill>
            </a:endParaRPr>
          </a:p>
          <a:p>
            <a:pPr algn="ctr"/>
            <a:endParaRPr lang="ar-SA" sz="2400" dirty="0" smtClean="0">
              <a:solidFill>
                <a:srgbClr val="C00000"/>
              </a:solidFill>
            </a:endParaRPr>
          </a:p>
          <a:p>
            <a:pPr algn="ctr"/>
            <a:r>
              <a:rPr lang="ar-SA" sz="2400" dirty="0" smtClean="0">
                <a:solidFill>
                  <a:srgbClr val="C00000"/>
                </a:solidFill>
              </a:rPr>
              <a:t>وتوضح </a:t>
            </a:r>
            <a:r>
              <a:rPr lang="ar-SA" sz="2400" dirty="0">
                <a:solidFill>
                  <a:srgbClr val="C00000"/>
                </a:solidFill>
              </a:rPr>
              <a:t>( بهارد ) مفهوم الكفاية في التدريس على وجه التحديد , فتقول : ان الكفاية في التدريس تمثل جميع الخبرات والمعارف  والمهارات التي تنعكس على سلوك المعلم المتدرب , والتي تظهر في انماط وتصرفات مهنية . خلال الدور الذي يستخلصه ذلك المعلم عند تفاعله مع جميع عناصر الموقف التعليمي . </a:t>
            </a:r>
            <a:endParaRPr lang="en-US" sz="2400" dirty="0">
              <a:solidFill>
                <a:srgbClr val="C00000"/>
              </a:solidFill>
            </a:endParaRPr>
          </a:p>
          <a:p>
            <a:pPr algn="r"/>
            <a:endParaRPr lang="ar-SA" sz="2400" b="1" dirty="0" smtClean="0">
              <a:solidFill>
                <a:srgbClr val="C00000"/>
              </a:solidFill>
            </a:endParaRPr>
          </a:p>
          <a:p>
            <a:pPr algn="r"/>
            <a:endParaRPr lang="ar-SA" sz="2400" b="1" dirty="0" smtClean="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33056"/>
            <a:ext cx="2411760" cy="280831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096"/>
            <a:ext cx="2411760" cy="2875032"/>
          </a:xfrm>
          <a:prstGeom prst="rect">
            <a:avLst/>
          </a:prstGeom>
        </p:spPr>
      </p:pic>
    </p:spTree>
    <p:extLst>
      <p:ext uri="{BB962C8B-B14F-4D97-AF65-F5344CB8AC3E}">
        <p14:creationId xmlns:p14="http://schemas.microsoft.com/office/powerpoint/2010/main" val="41478859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260648"/>
            <a:ext cx="8280920" cy="378565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r"/>
            <a:endParaRPr lang="ar-SA" sz="2400" dirty="0" smtClean="0">
              <a:solidFill>
                <a:srgbClr val="C00000"/>
              </a:solidFill>
            </a:endParaRPr>
          </a:p>
          <a:p>
            <a:pPr algn="r"/>
            <a:endParaRPr lang="ar-SA" sz="2400" dirty="0">
              <a:solidFill>
                <a:srgbClr val="C00000"/>
              </a:solidFill>
            </a:endParaRPr>
          </a:p>
          <a:p>
            <a:pPr algn="ctr"/>
            <a:r>
              <a:rPr lang="ar-SA" sz="2400" dirty="0" smtClean="0">
                <a:solidFill>
                  <a:srgbClr val="C00000"/>
                </a:solidFill>
              </a:rPr>
              <a:t>ويتناول ( </a:t>
            </a:r>
            <a:r>
              <a:rPr lang="ar-SA" sz="2400" dirty="0" err="1" smtClean="0">
                <a:solidFill>
                  <a:srgbClr val="C00000"/>
                </a:solidFill>
              </a:rPr>
              <a:t>ماكدولند</a:t>
            </a:r>
            <a:r>
              <a:rPr lang="ar-SA" sz="2400" dirty="0" smtClean="0">
                <a:solidFill>
                  <a:srgbClr val="C00000"/>
                </a:solidFill>
              </a:rPr>
              <a:t> ) الكفاية في مجال التدريس بطريقة تختلف بظاهرها بعض الشي , فيرى انه يمكن النظر اليها على انها المهارة في حل المشكلات , التي تواجه المعلم اثناء التدريس , والقدرة على اتخاذ القرارات المناسبة حولها . وهذه المشكلات أمر حتمي الحدوث , نظراً لتباين التلاميذ , وتباين الأهداف التعليمية . ولعل ( </a:t>
            </a:r>
            <a:r>
              <a:rPr lang="ar-SA" sz="2400" dirty="0" err="1" smtClean="0">
                <a:solidFill>
                  <a:srgbClr val="C00000"/>
                </a:solidFill>
              </a:rPr>
              <a:t>ماكدونلد</a:t>
            </a:r>
            <a:r>
              <a:rPr lang="ar-SA" sz="2400" dirty="0" smtClean="0">
                <a:solidFill>
                  <a:srgbClr val="C00000"/>
                </a:solidFill>
              </a:rPr>
              <a:t> ) بهذا التعريف يركز على ان معيار الكفاية إنما يتحدد بمدى امكانية توظيف ما تعلمه الطالب المعلم فيتكيف مواقف التدريس , وحل المشكلات التي تواجهه في اثناء اداء مهامه المختلفة . </a:t>
            </a:r>
          </a:p>
          <a:p>
            <a:pPr algn="r"/>
            <a:endParaRPr lang="en-US" sz="2400" dirty="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09120"/>
            <a:ext cx="9144000" cy="2327136"/>
          </a:xfrm>
          <a:prstGeom prst="rect">
            <a:avLst/>
          </a:prstGeom>
        </p:spPr>
      </p:pic>
    </p:spTree>
    <p:extLst>
      <p:ext uri="{BB962C8B-B14F-4D97-AF65-F5344CB8AC3E}">
        <p14:creationId xmlns:p14="http://schemas.microsoft.com/office/powerpoint/2010/main" val="12231750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389424"/>
            <a:ext cx="8280920" cy="2088232"/>
          </a:xfrm>
        </p:spPr>
        <p:style>
          <a:lnRef idx="1">
            <a:schemeClr val="accent1"/>
          </a:lnRef>
          <a:fillRef idx="2">
            <a:schemeClr val="accent1"/>
          </a:fillRef>
          <a:effectRef idx="1">
            <a:schemeClr val="accent1"/>
          </a:effectRef>
          <a:fontRef idx="minor">
            <a:schemeClr val="dk1"/>
          </a:fontRef>
        </p:style>
        <p:txBody>
          <a:bodyPr>
            <a:noAutofit/>
          </a:bodyPr>
          <a:lstStyle/>
          <a:p>
            <a:r>
              <a:rPr lang="ar-SA" sz="4800" b="1" dirty="0" smtClean="0">
                <a:solidFill>
                  <a:srgbClr val="C00000"/>
                </a:solidFill>
              </a:rPr>
              <a:t/>
            </a:r>
            <a:br>
              <a:rPr lang="ar-SA" sz="4800" b="1" dirty="0" smtClean="0">
                <a:solidFill>
                  <a:srgbClr val="C00000"/>
                </a:solidFill>
              </a:rPr>
            </a:br>
            <a:r>
              <a:rPr lang="ar-SA" sz="4800" b="1" dirty="0" smtClean="0">
                <a:solidFill>
                  <a:srgbClr val="C00000"/>
                </a:solidFill>
              </a:rPr>
              <a:t>اثر </a:t>
            </a:r>
            <a:r>
              <a:rPr lang="ar-SA" sz="4800" b="1" dirty="0">
                <a:solidFill>
                  <a:srgbClr val="C00000"/>
                </a:solidFill>
              </a:rPr>
              <a:t>مفهوم الكفاية على اعداد المعلم </a:t>
            </a:r>
            <a:r>
              <a:rPr lang="en-US" sz="4800" b="1" dirty="0">
                <a:solidFill>
                  <a:srgbClr val="C00000"/>
                </a:solidFill>
              </a:rPr>
              <a:t/>
            </a:r>
            <a:br>
              <a:rPr lang="en-US" sz="4800" b="1" dirty="0">
                <a:solidFill>
                  <a:srgbClr val="C00000"/>
                </a:solidFill>
              </a:rPr>
            </a:br>
            <a:endParaRPr lang="en-US" sz="4800" b="1" dirty="0">
              <a:solidFill>
                <a:srgbClr val="C00000"/>
              </a:solidFill>
            </a:endParaRPr>
          </a:p>
        </p:txBody>
      </p:sp>
      <p:sp>
        <p:nvSpPr>
          <p:cNvPr id="3" name="Subtitle 2"/>
          <p:cNvSpPr>
            <a:spLocks noGrp="1"/>
          </p:cNvSpPr>
          <p:nvPr>
            <p:ph type="subTitle" idx="1"/>
          </p:nvPr>
        </p:nvSpPr>
        <p:spPr>
          <a:xfrm>
            <a:off x="971600" y="4541892"/>
            <a:ext cx="6400800" cy="1752600"/>
          </a:xfrm>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356992"/>
            <a:ext cx="8136904" cy="2952328"/>
          </a:xfrm>
          <a:prstGeom prst="rect">
            <a:avLst/>
          </a:prstGeom>
        </p:spPr>
      </p:pic>
    </p:spTree>
    <p:extLst>
      <p:ext uri="{BB962C8B-B14F-4D97-AF65-F5344CB8AC3E}">
        <p14:creationId xmlns:p14="http://schemas.microsoft.com/office/powerpoint/2010/main" val="3782504284"/>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2587</Words>
  <Application>Microsoft Office PowerPoint</Application>
  <PresentationFormat>On-screen Show (4:3)</PresentationFormat>
  <Paragraphs>180</Paragraphs>
  <Slides>47</Slides>
  <Notes>1</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نسق Office</vt:lpstr>
      <vt:lpstr>PowerPoint Presentation</vt:lpstr>
      <vt:lpstr>PowerPoint Presentation</vt:lpstr>
      <vt:lpstr>PowerPoint Presentation</vt:lpstr>
      <vt:lpstr>PowerPoint Presentation</vt:lpstr>
      <vt:lpstr>مفهوم الكفاية   حصة القعيد</vt:lpstr>
      <vt:lpstr>PowerPoint Presentation</vt:lpstr>
      <vt:lpstr>PowerPoint Presentation</vt:lpstr>
      <vt:lpstr>PowerPoint Presentation</vt:lpstr>
      <vt:lpstr> اثر مفهوم الكفاية على اعداد المعلم  </vt:lpstr>
      <vt:lpstr>PowerPoint Presentation</vt:lpstr>
      <vt:lpstr>PowerPoint Presentation</vt:lpstr>
      <vt:lpstr>PowerPoint Presentation</vt:lpstr>
      <vt:lpstr>PowerPoint Presentation</vt:lpstr>
      <vt:lpstr>نكمل  أثر مفهوم الكفاية على إعداد المعلم   هديل السهلي اعتذرت  ستختصر الشرائح</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الكفايات المعرفية والبحثية للتدريس</vt:lpstr>
      <vt:lpstr>PowerPoint Presentation</vt:lpstr>
      <vt:lpstr>PowerPoint Presentation</vt:lpstr>
      <vt:lpstr>PowerPoint Presentation</vt:lpstr>
      <vt:lpstr>PowerPoint Presentation</vt:lpstr>
      <vt:lpstr>PowerPoint Presentation</vt:lpstr>
      <vt:lpstr>PowerPoint Presentation</vt:lpstr>
      <vt:lpstr>الكفايات التدريسية الأدائية</vt:lpstr>
      <vt:lpstr>PowerPoint Presentation</vt:lpstr>
      <vt:lpstr>يمكن للمعلم أن يحقق الدافعية لإثارة الطلاب فكريا لموضوع الدرس بأحد الطرق الآتية :</vt:lpstr>
      <vt:lpstr>PowerPoint Presentation</vt:lpstr>
      <vt:lpstr>PowerPoint Presentation</vt:lpstr>
      <vt:lpstr>PowerPoint Presentation</vt:lpstr>
      <vt:lpstr>PowerPoint Presentation</vt:lpstr>
      <vt:lpstr>      حيوية المعلم هيفاء الدخيل الله </vt:lpstr>
      <vt:lpstr>PowerPoint Presentation</vt:lpstr>
      <vt:lpstr>تكون حيوية المعلم في:</vt:lpstr>
      <vt:lpstr>برائيك ماذا يفعل المعلم مع الطلاب الغير المنتبهين داخل الصف؟؟؟؟</vt:lpstr>
      <vt:lpstr>بعض طرق للتعامل مع الطلاب الغير منتبهين : </vt:lpstr>
      <vt:lpstr>إنهاء الدرس (الغلق) </vt:lpstr>
      <vt:lpstr>أهمية الغلق</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odi khalid</dc:creator>
  <cp:lastModifiedBy>user</cp:lastModifiedBy>
  <cp:revision>32</cp:revision>
  <dcterms:created xsi:type="dcterms:W3CDTF">2015-03-27T16:07:03Z</dcterms:created>
  <dcterms:modified xsi:type="dcterms:W3CDTF">2015-08-12T19:52:06Z</dcterms:modified>
</cp:coreProperties>
</file>