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54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07EB-9546-46E1-9E07-24430E46BA95}" type="datetimeFigureOut">
              <a:rPr lang="ar-SA" smtClean="0"/>
              <a:t>26/04/36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4FAD8-C390-4891-922E-B796773EF22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04689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07EB-9546-46E1-9E07-24430E46BA95}" type="datetimeFigureOut">
              <a:rPr lang="ar-SA" smtClean="0"/>
              <a:t>26/04/36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4FAD8-C390-4891-922E-B796773EF22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46772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07EB-9546-46E1-9E07-24430E46BA95}" type="datetimeFigureOut">
              <a:rPr lang="ar-SA" smtClean="0"/>
              <a:t>26/04/36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4FAD8-C390-4891-922E-B796773EF22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71743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07EB-9546-46E1-9E07-24430E46BA95}" type="datetimeFigureOut">
              <a:rPr lang="ar-SA" smtClean="0"/>
              <a:t>26/04/36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4FAD8-C390-4891-922E-B796773EF22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50053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07EB-9546-46E1-9E07-24430E46BA95}" type="datetimeFigureOut">
              <a:rPr lang="ar-SA" smtClean="0"/>
              <a:t>26/04/36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4FAD8-C390-4891-922E-B796773EF22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49842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07EB-9546-46E1-9E07-24430E46BA95}" type="datetimeFigureOut">
              <a:rPr lang="ar-SA" smtClean="0"/>
              <a:t>26/04/36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4FAD8-C390-4891-922E-B796773EF22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89404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07EB-9546-46E1-9E07-24430E46BA95}" type="datetimeFigureOut">
              <a:rPr lang="ar-SA" smtClean="0"/>
              <a:t>26/04/36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4FAD8-C390-4891-922E-B796773EF22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26847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07EB-9546-46E1-9E07-24430E46BA95}" type="datetimeFigureOut">
              <a:rPr lang="ar-SA" smtClean="0"/>
              <a:t>26/04/36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4FAD8-C390-4891-922E-B796773EF22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28010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07EB-9546-46E1-9E07-24430E46BA95}" type="datetimeFigureOut">
              <a:rPr lang="ar-SA" smtClean="0"/>
              <a:t>26/04/36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4FAD8-C390-4891-922E-B796773EF22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96838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07EB-9546-46E1-9E07-24430E46BA95}" type="datetimeFigureOut">
              <a:rPr lang="ar-SA" smtClean="0"/>
              <a:t>26/04/36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4FAD8-C390-4891-922E-B796773EF22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93744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07EB-9546-46E1-9E07-24430E46BA95}" type="datetimeFigureOut">
              <a:rPr lang="ar-SA" smtClean="0"/>
              <a:t>26/04/36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4FAD8-C390-4891-922E-B796773EF22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27410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207EB-9546-46E1-9E07-24430E46BA95}" type="datetimeFigureOut">
              <a:rPr lang="ar-SA" smtClean="0"/>
              <a:t>26/04/36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A4FAD8-C390-4891-922E-B796773EF22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17148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787401"/>
            <a:ext cx="9144000" cy="1968500"/>
          </a:xfrm>
        </p:spPr>
        <p:txBody>
          <a:bodyPr/>
          <a:lstStyle/>
          <a:p>
            <a:r>
              <a:rPr lang="ar-SA" b="1" dirty="0" smtClean="0"/>
              <a:t>أخلاقيات المهنة(107 سلم)</a:t>
            </a:r>
            <a:endParaRPr lang="ar-SA" b="1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175000"/>
            <a:ext cx="9144000" cy="3683000"/>
          </a:xfrm>
        </p:spPr>
        <p:txBody>
          <a:bodyPr>
            <a:normAutofit/>
          </a:bodyPr>
          <a:lstStyle/>
          <a:p>
            <a:r>
              <a:rPr lang="ar-SA" sz="4000" b="1" dirty="0" smtClean="0"/>
              <a:t>الوحدة الثانية:</a:t>
            </a:r>
          </a:p>
          <a:p>
            <a:r>
              <a:rPr lang="ar-SA" sz="3600" b="1" dirty="0" smtClean="0">
                <a:solidFill>
                  <a:schemeClr val="accent6">
                    <a:lumMod val="75000"/>
                  </a:schemeClr>
                </a:solidFill>
              </a:rPr>
              <a:t>مفهوم المهنة والعمل ومكانتهما:</a:t>
            </a:r>
          </a:p>
          <a:p>
            <a:r>
              <a:rPr lang="ar-SA" sz="3600" b="1" dirty="0" smtClean="0">
                <a:solidFill>
                  <a:schemeClr val="accent6">
                    <a:lumMod val="75000"/>
                  </a:schemeClr>
                </a:solidFill>
              </a:rPr>
              <a:t>أولا : مفهوم المهنة والعمل .</a:t>
            </a:r>
          </a:p>
          <a:p>
            <a:r>
              <a:rPr lang="ar-SA" sz="3600" b="1" dirty="0" smtClean="0">
                <a:solidFill>
                  <a:schemeClr val="accent6">
                    <a:lumMod val="75000"/>
                  </a:schemeClr>
                </a:solidFill>
              </a:rPr>
              <a:t>ثانيا: مكانتهما.</a:t>
            </a:r>
          </a:p>
          <a:p>
            <a:r>
              <a:rPr lang="ar-SA" sz="3600" b="1" dirty="0" smtClean="0">
                <a:solidFill>
                  <a:schemeClr val="accent6">
                    <a:lumMod val="75000"/>
                  </a:schemeClr>
                </a:solidFill>
              </a:rPr>
              <a:t>ثالثا : وسائل علاج البطالة.</a:t>
            </a:r>
            <a:endParaRPr lang="ar-SA" sz="36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746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3600" b="1" dirty="0">
                <a:solidFill>
                  <a:srgbClr val="70AD47">
                    <a:lumMod val="75000"/>
                  </a:srgbClr>
                </a:solidFill>
                <a:latin typeface="Calibri" panose="020F0502020204030204"/>
                <a:ea typeface="+mn-ea"/>
                <a:cs typeface="Arial" panose="020B0604020202020204" pitchFamily="34" charset="0"/>
              </a:rPr>
              <a:t>أولا : مفهوم المهنة </a:t>
            </a:r>
            <a:r>
              <a:rPr lang="ar-SA" sz="3600" b="1" dirty="0" smtClean="0">
                <a:solidFill>
                  <a:srgbClr val="70AD47">
                    <a:lumMod val="75000"/>
                  </a:srgbClr>
                </a:solidFill>
                <a:latin typeface="Calibri" panose="020F0502020204030204"/>
                <a:ea typeface="+mn-ea"/>
                <a:cs typeface="Arial" panose="020B0604020202020204" pitchFamily="34" charset="0"/>
              </a:rPr>
              <a:t>والعمل: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dirty="0" smtClean="0"/>
              <a:t>1- المهنة لغة : الحذق بالخدمة والعمل ونحوه .</a:t>
            </a:r>
          </a:p>
          <a:p>
            <a:pPr marL="0" indent="0">
              <a:buNone/>
            </a:pPr>
            <a:r>
              <a:rPr lang="ar-SA" dirty="0" smtClean="0"/>
              <a:t>واصطلاحاً : مجموعة من الأعمال تتطلب مهارات معينة يؤديها الفرد من خلال ممارسات تدريبية.</a:t>
            </a:r>
          </a:p>
          <a:p>
            <a:pPr marL="0" indent="0">
              <a:buNone/>
            </a:pPr>
            <a:r>
              <a:rPr lang="ar-SA" dirty="0" smtClean="0"/>
              <a:t>2- العمل لغة: المهنة والفعل.</a:t>
            </a:r>
          </a:p>
          <a:p>
            <a:pPr marL="0" indent="0">
              <a:buNone/>
            </a:pPr>
            <a:r>
              <a:rPr lang="ar-SA" dirty="0"/>
              <a:t> </a:t>
            </a:r>
            <a:r>
              <a:rPr lang="ar-SA" dirty="0" smtClean="0"/>
              <a:t>واصطلاحاً : كل نشاط جسمي أو عقلي يقوم به الإنسان بهدف الإنتاج في مؤسسة حكومية أو خاصة، أو في حرفة أو مهنة.</a:t>
            </a:r>
          </a:p>
          <a:p>
            <a:pPr marL="0" indent="0">
              <a:buNone/>
            </a:pPr>
            <a:r>
              <a:rPr lang="ar-SA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23851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7200" b="1" dirty="0" smtClean="0">
                <a:solidFill>
                  <a:srgbClr val="FF0000"/>
                </a:solidFill>
              </a:rPr>
              <a:t>أركان العمل</a:t>
            </a:r>
            <a:endParaRPr lang="ar-SA" sz="7200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sz="4400" b="1" u="sng" dirty="0" smtClean="0">
                <a:solidFill>
                  <a:srgbClr val="FF0000"/>
                </a:solidFill>
              </a:rPr>
              <a:t>2- الإنتاج:</a:t>
            </a:r>
          </a:p>
          <a:p>
            <a:pPr marL="0" indent="0">
              <a:buNone/>
            </a:pPr>
            <a:r>
              <a:rPr lang="ar-SA" dirty="0"/>
              <a:t> </a:t>
            </a:r>
            <a:endParaRPr lang="ar-SA" dirty="0" smtClean="0"/>
          </a:p>
          <a:p>
            <a:pPr marL="0" indent="0">
              <a:buNone/>
            </a:pPr>
            <a:r>
              <a:rPr lang="ar-SA" dirty="0"/>
              <a:t> </a:t>
            </a:r>
            <a:r>
              <a:rPr lang="ar-SA" dirty="0" smtClean="0"/>
              <a:t>  </a:t>
            </a:r>
            <a:r>
              <a:rPr lang="ar-SA" sz="4000" b="1" dirty="0" smtClean="0">
                <a:solidFill>
                  <a:schemeClr val="accent1">
                    <a:lumMod val="75000"/>
                  </a:schemeClr>
                </a:solidFill>
              </a:rPr>
              <a:t>وهو هدف العمل وثمرته.</a:t>
            </a:r>
            <a:endParaRPr lang="ar-SA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sz="4400" b="1" u="sng" dirty="0" smtClean="0">
                <a:solidFill>
                  <a:srgbClr val="FF0000"/>
                </a:solidFill>
              </a:rPr>
              <a:t>1- النشاط:</a:t>
            </a:r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r>
              <a:rPr lang="ar-SA" sz="4000" b="1" dirty="0" smtClean="0"/>
              <a:t>    </a:t>
            </a:r>
            <a:r>
              <a:rPr lang="ar-SA" sz="4000" b="1" dirty="0" smtClean="0">
                <a:solidFill>
                  <a:schemeClr val="accent1">
                    <a:lumMod val="75000"/>
                  </a:schemeClr>
                </a:solidFill>
              </a:rPr>
              <a:t>وهو لب العمل سواء كان   </a:t>
            </a:r>
          </a:p>
          <a:p>
            <a:pPr marL="0" indent="0">
              <a:buNone/>
            </a:pPr>
            <a:r>
              <a:rPr lang="ar-SA" sz="40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ar-SA" sz="4000" b="1" dirty="0" smtClean="0">
                <a:solidFill>
                  <a:schemeClr val="accent1">
                    <a:lumMod val="75000"/>
                  </a:schemeClr>
                </a:solidFill>
              </a:rPr>
              <a:t>جسديا أو ذهنيا</a:t>
            </a:r>
            <a:endParaRPr lang="ar-SA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814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spcBef>
                <a:spcPts val="1000"/>
              </a:spcBef>
            </a:pPr>
            <a:r>
              <a:rPr lang="ar-SA" sz="3600" b="1" dirty="0">
                <a:solidFill>
                  <a:srgbClr val="70AD47">
                    <a:lumMod val="75000"/>
                  </a:srgbClr>
                </a:solidFill>
                <a:latin typeface="Calibri" panose="020F0502020204030204"/>
                <a:ea typeface="+mn-ea"/>
                <a:cs typeface="Arial" panose="020B0604020202020204" pitchFamily="34" charset="0"/>
              </a:rPr>
              <a:t>ثانيا: </a:t>
            </a:r>
            <a:r>
              <a:rPr lang="ar-SA" sz="3600" b="1" dirty="0" smtClean="0">
                <a:solidFill>
                  <a:srgbClr val="70AD47">
                    <a:lumMod val="75000"/>
                  </a:srgbClr>
                </a:solidFill>
                <a:latin typeface="Calibri" panose="020F0502020204030204"/>
                <a:ea typeface="+mn-ea"/>
                <a:cs typeface="Arial" panose="020B0604020202020204" pitchFamily="34" charset="0"/>
              </a:rPr>
              <a:t>مكانة المهنة والعمل:</a:t>
            </a:r>
            <a:br>
              <a:rPr lang="ar-SA" sz="3600" b="1" dirty="0" smtClean="0">
                <a:solidFill>
                  <a:srgbClr val="70AD47">
                    <a:lumMod val="75000"/>
                  </a:srgbClr>
                </a:solidFill>
                <a:latin typeface="Calibri" panose="020F0502020204030204"/>
                <a:ea typeface="+mn-ea"/>
                <a:cs typeface="Arial" panose="020B0604020202020204" pitchFamily="34" charset="0"/>
              </a:rPr>
            </a:br>
            <a:r>
              <a:rPr lang="ar-SA" sz="3600" b="1" dirty="0">
                <a:solidFill>
                  <a:srgbClr val="70AD47">
                    <a:lumMod val="75000"/>
                  </a:srgbClr>
                </a:solidFill>
                <a:latin typeface="Calibri" panose="020F0502020204030204"/>
                <a:ea typeface="+mn-ea"/>
                <a:cs typeface="Arial" panose="020B0604020202020204" pitchFamily="34" charset="0"/>
              </a:rPr>
              <a:t> </a:t>
            </a:r>
            <a:r>
              <a:rPr lang="ar-SA" sz="3600" b="1" dirty="0" smtClean="0">
                <a:solidFill>
                  <a:srgbClr val="70AD47">
                    <a:lumMod val="75000"/>
                  </a:srgbClr>
                </a:solidFill>
                <a:latin typeface="Calibri" panose="020F0502020204030204"/>
                <a:ea typeface="+mn-ea"/>
                <a:cs typeface="Arial" panose="020B0604020202020204" pitchFamily="34" charset="0"/>
              </a:rPr>
              <a:t>      </a:t>
            </a:r>
            <a:r>
              <a:rPr lang="ar-SA" sz="3600" dirty="0" smtClean="0">
                <a:solidFill>
                  <a:srgbClr val="C00000"/>
                </a:solidFill>
                <a:latin typeface="Calibri" panose="020F0502020204030204"/>
                <a:ea typeface="+mn-ea"/>
                <a:cs typeface="Arial" panose="020B0604020202020204" pitchFamily="34" charset="0"/>
              </a:rPr>
              <a:t>وتبرز من جانبين:</a:t>
            </a:r>
            <a:endParaRPr lang="ar-SA" sz="3600" dirty="0">
              <a:solidFill>
                <a:srgbClr val="C00000"/>
              </a:solidFill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b="1" u="sng" dirty="0" smtClean="0">
                <a:solidFill>
                  <a:srgbClr val="C00000"/>
                </a:solidFill>
              </a:rPr>
              <a:t>الجانب الأول: مكانة المهنة والعمل في بناء الأمة:</a:t>
            </a:r>
          </a:p>
          <a:p>
            <a:pPr marL="0" indent="0">
              <a:buNone/>
            </a:pPr>
            <a:r>
              <a:rPr lang="ar-SA" dirty="0" smtClean="0"/>
              <a:t>1- عمارة الأرض.</a:t>
            </a:r>
          </a:p>
          <a:p>
            <a:pPr marL="0" indent="0">
              <a:buNone/>
            </a:pPr>
            <a:r>
              <a:rPr lang="ar-SA" dirty="0"/>
              <a:t> </a:t>
            </a:r>
            <a:r>
              <a:rPr lang="ar-SA" dirty="0" smtClean="0"/>
              <a:t>قال تعالى: ((</a:t>
            </a:r>
            <a:r>
              <a:rPr lang="ar-SA" dirty="0" smtClean="0">
                <a:solidFill>
                  <a:srgbClr val="0000A5"/>
                </a:solidFill>
                <a:effectLst/>
                <a:ea typeface="Calibri" panose="020F0502020204030204" pitchFamily="34" charset="0"/>
                <a:cs typeface="QCF2228" panose="00000400000000000000" pitchFamily="2" charset="-78"/>
              </a:rPr>
              <a:t>ﳉ</a:t>
            </a:r>
            <a:r>
              <a:rPr lang="ar-SA" sz="400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228" panose="00000400000000000000" pitchFamily="2" charset="-78"/>
              </a:rPr>
              <a:t> </a:t>
            </a:r>
            <a:r>
              <a:rPr lang="ar-SA" sz="20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228" panose="00000400000000000000" pitchFamily="2" charset="-78"/>
              </a:rPr>
              <a:t>ﳊ</a:t>
            </a:r>
            <a:r>
              <a:rPr lang="ar-SA" sz="2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228" panose="00000400000000000000" pitchFamily="2" charset="-78"/>
              </a:rPr>
              <a:t> </a:t>
            </a:r>
            <a:r>
              <a:rPr lang="ar-SA" sz="20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228" panose="00000400000000000000" pitchFamily="2" charset="-78"/>
              </a:rPr>
              <a:t>ﳋ</a:t>
            </a:r>
            <a:r>
              <a:rPr lang="ar-SA" sz="2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228" panose="00000400000000000000" pitchFamily="2" charset="-78"/>
              </a:rPr>
              <a:t> </a:t>
            </a:r>
            <a:r>
              <a:rPr lang="ar-SA" sz="20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228" panose="00000400000000000000" pitchFamily="2" charset="-78"/>
              </a:rPr>
              <a:t>ﳌ</a:t>
            </a:r>
            <a:r>
              <a:rPr lang="ar-SA" sz="2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228" panose="00000400000000000000" pitchFamily="2" charset="-78"/>
              </a:rPr>
              <a:t> </a:t>
            </a:r>
            <a:r>
              <a:rPr lang="ar-SA" sz="20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228" panose="00000400000000000000" pitchFamily="2" charset="-78"/>
              </a:rPr>
              <a:t>ﳍ</a:t>
            </a:r>
            <a:r>
              <a:rPr lang="ar-SA" sz="2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228" panose="00000400000000000000" pitchFamily="2" charset="-78"/>
              </a:rPr>
              <a:t>  </a:t>
            </a:r>
            <a:r>
              <a:rPr lang="ar-SA" sz="20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228" panose="00000400000000000000" pitchFamily="2" charset="-78"/>
              </a:rPr>
              <a:t>ﳎ</a:t>
            </a:r>
            <a:r>
              <a:rPr lang="ar-SA" sz="2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228" panose="00000400000000000000" pitchFamily="2" charset="-78"/>
              </a:rPr>
              <a:t> </a:t>
            </a:r>
            <a:r>
              <a:rPr lang="ar-SA" sz="20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228" panose="00000400000000000000" pitchFamily="2" charset="-78"/>
              </a:rPr>
              <a:t>ﳏ</a:t>
            </a:r>
            <a:r>
              <a:rPr lang="ar-SA" sz="2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228" panose="00000400000000000000" pitchFamily="2" charset="-78"/>
              </a:rPr>
              <a:t> </a:t>
            </a:r>
            <a:r>
              <a:rPr lang="ar-SA" sz="2000" b="1" dirty="0" smtClean="0"/>
              <a:t> </a:t>
            </a:r>
            <a:r>
              <a:rPr lang="ar-SA" dirty="0" smtClean="0"/>
              <a:t>))</a:t>
            </a:r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r>
              <a:rPr lang="ar-SA" dirty="0" smtClean="0"/>
              <a:t>2- تحقيق عزة الأمة وإقامة الدين.</a:t>
            </a:r>
          </a:p>
          <a:p>
            <a:pPr marL="0" indent="0">
              <a:buNone/>
            </a:pPr>
            <a:r>
              <a:rPr lang="ar-SA" dirty="0"/>
              <a:t> </a:t>
            </a:r>
            <a:r>
              <a:rPr lang="ar-SA" dirty="0" smtClean="0"/>
              <a:t> </a:t>
            </a:r>
            <a:r>
              <a:rPr lang="ar-SA" dirty="0" err="1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BSML" panose="02000400000000000000" pitchFamily="2" charset="2"/>
              </a:rPr>
              <a:t>ﭧﭐﭨﭐ</a:t>
            </a:r>
            <a:r>
              <a:rPr lang="ar-SA" sz="2000" b="1" dirty="0" err="1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BSML" panose="02000400000000000000" pitchFamily="2" charset="2"/>
              </a:rPr>
              <a:t>ﱡﭐ</a:t>
            </a:r>
            <a:r>
              <a:rPr lang="ar-SA" sz="2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064" panose="00000400000000000000" pitchFamily="2" charset="-78"/>
              </a:rPr>
              <a:t> </a:t>
            </a:r>
            <a:r>
              <a:rPr lang="ar-SA" sz="20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064" panose="00000400000000000000" pitchFamily="2" charset="-78"/>
              </a:rPr>
              <a:t>ﱎ</a:t>
            </a:r>
            <a:r>
              <a:rPr lang="ar-SA" sz="2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064" panose="00000400000000000000" pitchFamily="2" charset="-78"/>
              </a:rPr>
              <a:t> </a:t>
            </a:r>
            <a:r>
              <a:rPr lang="ar-SA" sz="20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064" panose="00000400000000000000" pitchFamily="2" charset="-78"/>
              </a:rPr>
              <a:t>ﱏ</a:t>
            </a:r>
            <a:r>
              <a:rPr lang="ar-SA" sz="2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064" panose="00000400000000000000" pitchFamily="2" charset="-78"/>
              </a:rPr>
              <a:t> </a:t>
            </a:r>
            <a:r>
              <a:rPr lang="ar-SA" sz="20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064" panose="00000400000000000000" pitchFamily="2" charset="-78"/>
              </a:rPr>
              <a:t>ﱐ</a:t>
            </a:r>
            <a:r>
              <a:rPr lang="ar-SA" sz="2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064" panose="00000400000000000000" pitchFamily="2" charset="-78"/>
              </a:rPr>
              <a:t> </a:t>
            </a:r>
            <a:r>
              <a:rPr lang="ar-SA" sz="20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064" panose="00000400000000000000" pitchFamily="2" charset="-78"/>
              </a:rPr>
              <a:t>ﱑ</a:t>
            </a:r>
            <a:r>
              <a:rPr lang="ar-SA" sz="2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064" panose="00000400000000000000" pitchFamily="2" charset="-78"/>
              </a:rPr>
              <a:t> </a:t>
            </a:r>
            <a:r>
              <a:rPr lang="ar-SA" sz="20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064" panose="00000400000000000000" pitchFamily="2" charset="-78"/>
              </a:rPr>
              <a:t>ﱒ</a:t>
            </a:r>
            <a:r>
              <a:rPr lang="ar-SA" sz="2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064" panose="00000400000000000000" pitchFamily="2" charset="-78"/>
              </a:rPr>
              <a:t> </a:t>
            </a:r>
            <a:r>
              <a:rPr lang="ar-SA" sz="20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064" panose="00000400000000000000" pitchFamily="2" charset="-78"/>
              </a:rPr>
              <a:t>ﱓ</a:t>
            </a:r>
            <a:r>
              <a:rPr lang="ar-SA" sz="2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064" panose="00000400000000000000" pitchFamily="2" charset="-78"/>
              </a:rPr>
              <a:t> </a:t>
            </a:r>
            <a:r>
              <a:rPr lang="ar-SA" sz="20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064" panose="00000400000000000000" pitchFamily="2" charset="-78"/>
              </a:rPr>
              <a:t>ﱔ</a:t>
            </a:r>
            <a:r>
              <a:rPr lang="ar-SA" sz="2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064" panose="00000400000000000000" pitchFamily="2" charset="-78"/>
              </a:rPr>
              <a:t>  </a:t>
            </a:r>
            <a:r>
              <a:rPr lang="ar-SA" sz="20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064" panose="00000400000000000000" pitchFamily="2" charset="-78"/>
              </a:rPr>
              <a:t>ﱕ</a:t>
            </a:r>
            <a:r>
              <a:rPr lang="ar-SA" sz="2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064" panose="00000400000000000000" pitchFamily="2" charset="-78"/>
              </a:rPr>
              <a:t> </a:t>
            </a:r>
            <a:r>
              <a:rPr lang="ar-SA" sz="20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064" panose="00000400000000000000" pitchFamily="2" charset="-78"/>
              </a:rPr>
              <a:t>ﱖ</a:t>
            </a:r>
            <a:r>
              <a:rPr lang="ar-SA" sz="2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064" panose="00000400000000000000" pitchFamily="2" charset="-78"/>
              </a:rPr>
              <a:t> </a:t>
            </a:r>
            <a:r>
              <a:rPr lang="ar-SA" sz="20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064" panose="00000400000000000000" pitchFamily="2" charset="-78"/>
              </a:rPr>
              <a:t>ﱗ</a:t>
            </a:r>
            <a:r>
              <a:rPr lang="ar-SA" sz="2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064" panose="00000400000000000000" pitchFamily="2" charset="-78"/>
              </a:rPr>
              <a:t> </a:t>
            </a:r>
            <a:r>
              <a:rPr lang="ar-SA" sz="2000" b="1" dirty="0">
                <a:solidFill>
                  <a:srgbClr val="000000"/>
                </a:solidFill>
                <a:ea typeface="Calibri" panose="020F0502020204030204" pitchFamily="34" charset="0"/>
                <a:cs typeface="QCF2064" panose="00000400000000000000" pitchFamily="2" charset="-78"/>
              </a:rPr>
              <a:t> </a:t>
            </a:r>
            <a:r>
              <a:rPr lang="ar-SA" sz="2000" b="1" dirty="0" smtClean="0">
                <a:solidFill>
                  <a:srgbClr val="000000"/>
                </a:solidFill>
                <a:ea typeface="Calibri" panose="020F0502020204030204" pitchFamily="34" charset="0"/>
                <a:cs typeface="QCF2064" panose="00000400000000000000" pitchFamily="2" charset="-78"/>
              </a:rPr>
              <a:t> </a:t>
            </a:r>
            <a:r>
              <a:rPr lang="ar-SA" sz="2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064" panose="00000400000000000000" pitchFamily="2" charset="-78"/>
              </a:rPr>
              <a:t> </a:t>
            </a:r>
            <a:r>
              <a:rPr lang="ar-SA" sz="20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BSML" panose="02000400000000000000" pitchFamily="2" charset="2"/>
              </a:rPr>
              <a:t>ﱠ</a:t>
            </a:r>
            <a:r>
              <a:rPr lang="ar-SA" sz="1600" b="1" dirty="0" smtClean="0">
                <a:solidFill>
                  <a:srgbClr val="9DAB0C"/>
                </a:solidFill>
                <a:effectLst/>
                <a:cs typeface="@Arial Unicode MS" panose="020B0604020202020204" pitchFamily="34" charset="-128"/>
              </a:rPr>
              <a:t> </a:t>
            </a:r>
          </a:p>
          <a:p>
            <a:pPr marL="0" indent="0">
              <a:buNone/>
            </a:pPr>
            <a:endParaRPr lang="ar-SA" b="1" dirty="0" smtClean="0"/>
          </a:p>
          <a:p>
            <a:pPr marL="0" indent="0">
              <a:buNone/>
            </a:pPr>
            <a:r>
              <a:rPr lang="ar-SA" dirty="0" smtClean="0"/>
              <a:t>3- دفع المفاسد المترتبة على البطالة والفراغ.</a:t>
            </a: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018629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596900" y="382234"/>
            <a:ext cx="11156166" cy="56768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ar-SA" sz="2800" b="1" u="sng" dirty="0">
                <a:solidFill>
                  <a:srgbClr val="C00000"/>
                </a:solidFill>
              </a:rPr>
              <a:t>الجانب </a:t>
            </a:r>
            <a:r>
              <a:rPr lang="ar-SA" sz="2800" b="1" u="sng" dirty="0" smtClean="0">
                <a:solidFill>
                  <a:srgbClr val="C00000"/>
                </a:solidFill>
              </a:rPr>
              <a:t>الثاني : دعوة الإسلام إلى العمل والتكسب</a:t>
            </a:r>
            <a:r>
              <a:rPr lang="ar-SA" sz="2800" b="1" dirty="0" smtClean="0">
                <a:solidFill>
                  <a:srgbClr val="C00000"/>
                </a:solidFill>
              </a:rPr>
              <a:t>:                                                  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ar-SA" sz="2800" dirty="0" smtClean="0">
                <a:solidFill>
                  <a:schemeClr val="accent1">
                    <a:lumMod val="50000"/>
                  </a:schemeClr>
                </a:solidFill>
              </a:rPr>
              <a:t>1- كثرة النصوص التي تحث على العمل :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ar-SA" sz="28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ar-SA" sz="2800" dirty="0" err="1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BSML" panose="02000400000000000000" pitchFamily="2" charset="2"/>
              </a:rPr>
              <a:t>ﭧﭐﭨﭐ</a:t>
            </a:r>
            <a:r>
              <a:rPr lang="ar-SA" sz="2400" b="1" dirty="0" err="1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BSML" panose="02000400000000000000" pitchFamily="2" charset="2"/>
              </a:rPr>
              <a:t>ﱡﭐ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563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563" panose="00000400000000000000" pitchFamily="2" charset="-78"/>
              </a:rPr>
              <a:t>ﱔ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563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563" panose="00000400000000000000" pitchFamily="2" charset="-78"/>
              </a:rPr>
              <a:t>ﱕ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563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563" panose="00000400000000000000" pitchFamily="2" charset="-78"/>
              </a:rPr>
              <a:t>ﱖ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563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563" panose="00000400000000000000" pitchFamily="2" charset="-78"/>
              </a:rPr>
              <a:t>ﱗ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563" panose="00000400000000000000" pitchFamily="2" charset="-78"/>
              </a:rPr>
              <a:t> 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563" panose="00000400000000000000" pitchFamily="2" charset="-78"/>
              </a:rPr>
              <a:t>ﱘ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563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563" panose="00000400000000000000" pitchFamily="2" charset="-78"/>
              </a:rPr>
              <a:t>ﱙ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563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563" panose="00000400000000000000" pitchFamily="2" charset="-78"/>
              </a:rPr>
              <a:t>ﱚ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563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563" panose="00000400000000000000" pitchFamily="2" charset="-78"/>
              </a:rPr>
              <a:t>ﱛ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563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563" panose="00000400000000000000" pitchFamily="2" charset="-78"/>
              </a:rPr>
              <a:t>ﱜ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563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563" panose="00000400000000000000" pitchFamily="2" charset="-78"/>
              </a:rPr>
              <a:t>ﱝ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563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563" panose="00000400000000000000" pitchFamily="2" charset="-78"/>
              </a:rPr>
              <a:t>ﱞ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563" panose="00000400000000000000" pitchFamily="2" charset="-78"/>
              </a:rPr>
              <a:t> </a:t>
            </a:r>
            <a:r>
              <a:rPr lang="ar-SA" sz="2400" b="1" dirty="0" err="1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563" panose="00000400000000000000" pitchFamily="2" charset="-78"/>
              </a:rPr>
              <a:t>ﱟ</a:t>
            </a:r>
            <a:r>
              <a:rPr lang="ar-SA" sz="2400" b="1" dirty="0" err="1" smtClean="0">
                <a:solidFill>
                  <a:srgbClr val="0000A5"/>
                </a:solidFill>
                <a:effectLst/>
                <a:ea typeface="Calibri" panose="020F0502020204030204" pitchFamily="34" charset="0"/>
                <a:cs typeface="QCF2563" panose="00000400000000000000" pitchFamily="2" charset="-78"/>
              </a:rPr>
              <a:t>ﱠ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563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563" panose="00000400000000000000" pitchFamily="2" charset="-78"/>
              </a:rPr>
              <a:t>ﱡ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563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563" panose="00000400000000000000" pitchFamily="2" charset="-78"/>
              </a:rPr>
              <a:t>ﱢ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563" panose="00000400000000000000" pitchFamily="2" charset="-78"/>
              </a:rPr>
              <a:t> 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563" panose="00000400000000000000" pitchFamily="2" charset="-78"/>
              </a:rPr>
              <a:t>ﱣ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563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BSML" panose="02000400000000000000" pitchFamily="2" charset="2"/>
              </a:rPr>
              <a:t>ﱠ</a:t>
            </a:r>
            <a:r>
              <a:rPr lang="ar-SA" b="1" dirty="0" smtClean="0">
                <a:solidFill>
                  <a:srgbClr val="9DAB0C"/>
                </a:solidFill>
                <a:effectLst/>
                <a:cs typeface="@Arial Unicode MS" panose="020B0604020202020204" pitchFamily="34" charset="-128"/>
              </a:rPr>
              <a:t> 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ar-SA" sz="2800" dirty="0" smtClean="0">
                <a:solidFill>
                  <a:srgbClr val="5B9BD5">
                    <a:lumMod val="50000"/>
                  </a:srgbClr>
                </a:solidFill>
              </a:rPr>
              <a:t>2- تعليم الله بعض أنبيائه جملة من الصنائع: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ar-SA" sz="2800" dirty="0">
                <a:solidFill>
                  <a:srgbClr val="5B9BD5">
                    <a:lumMod val="50000"/>
                  </a:srgbClr>
                </a:solidFill>
              </a:rPr>
              <a:t> </a:t>
            </a:r>
            <a:r>
              <a:rPr lang="ar-SA" sz="2800" dirty="0" err="1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BSML" panose="02000400000000000000" pitchFamily="2" charset="2"/>
              </a:rPr>
              <a:t>ﭧﭐﭨﭐ</a:t>
            </a:r>
            <a:r>
              <a:rPr lang="ar-SA" sz="2400" b="1" dirty="0" err="1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BSML" panose="02000400000000000000" pitchFamily="2" charset="2"/>
              </a:rPr>
              <a:t>ﱡﭐ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328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328" panose="00000400000000000000" pitchFamily="2" charset="-78"/>
              </a:rPr>
              <a:t>ﲨ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328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328" panose="00000400000000000000" pitchFamily="2" charset="-78"/>
              </a:rPr>
              <a:t>ﲩ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328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328" panose="00000400000000000000" pitchFamily="2" charset="-78"/>
              </a:rPr>
              <a:t>ﲪ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328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328" panose="00000400000000000000" pitchFamily="2" charset="-78"/>
              </a:rPr>
              <a:t>ﲫ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328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328" panose="00000400000000000000" pitchFamily="2" charset="-78"/>
              </a:rPr>
              <a:t>ﲬ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328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328" panose="00000400000000000000" pitchFamily="2" charset="-78"/>
              </a:rPr>
              <a:t>ﲭ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328" panose="00000400000000000000" pitchFamily="2" charset="-78"/>
              </a:rPr>
              <a:t> </a:t>
            </a:r>
            <a:r>
              <a:rPr lang="ar-SA" sz="2400" b="1" dirty="0" err="1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328" panose="00000400000000000000" pitchFamily="2" charset="-78"/>
              </a:rPr>
              <a:t>ﲮ</a:t>
            </a:r>
            <a:r>
              <a:rPr lang="ar-SA" sz="2400" b="1" dirty="0" err="1" smtClean="0">
                <a:solidFill>
                  <a:srgbClr val="0000A5"/>
                </a:solidFill>
                <a:effectLst/>
                <a:ea typeface="Calibri" panose="020F0502020204030204" pitchFamily="34" charset="0"/>
                <a:cs typeface="QCF2328" panose="00000400000000000000" pitchFamily="2" charset="-78"/>
              </a:rPr>
              <a:t>ﲯ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328" panose="00000400000000000000" pitchFamily="2" charset="-78"/>
              </a:rPr>
              <a:t> 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328" panose="00000400000000000000" pitchFamily="2" charset="-78"/>
              </a:rPr>
              <a:t>ﲰ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328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328" panose="00000400000000000000" pitchFamily="2" charset="-78"/>
              </a:rPr>
              <a:t>ﲱ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328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328" panose="00000400000000000000" pitchFamily="2" charset="-78"/>
              </a:rPr>
              <a:t>ﲲ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328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328" panose="00000400000000000000" pitchFamily="2" charset="-78"/>
              </a:rPr>
              <a:t>ﲳ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328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BSML" panose="02000400000000000000" pitchFamily="2" charset="2"/>
              </a:rPr>
              <a:t>ﱠ</a:t>
            </a:r>
            <a:r>
              <a:rPr lang="ar-SA" b="1" dirty="0" smtClean="0">
                <a:solidFill>
                  <a:srgbClr val="9DAB0C"/>
                </a:solidFill>
                <a:effectLst/>
                <a:cs typeface="@Arial Unicode MS" panose="020B0604020202020204" pitchFamily="34" charset="-128"/>
              </a:rPr>
              <a:t> 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ar-SA" sz="2400" b="1" dirty="0" smtClean="0">
                <a:solidFill>
                  <a:srgbClr val="5B9BD5">
                    <a:lumMod val="50000"/>
                  </a:srgbClr>
                </a:solidFill>
              </a:rPr>
              <a:t>3- </a:t>
            </a:r>
            <a:r>
              <a:rPr lang="ar-SA" sz="2800" dirty="0" smtClean="0">
                <a:solidFill>
                  <a:srgbClr val="5B9BD5">
                    <a:lumMod val="50000"/>
                  </a:srgbClr>
                </a:solidFill>
              </a:rPr>
              <a:t>إقران العمل بالجهاد في سبيل الله :</a:t>
            </a:r>
            <a:endParaRPr lang="ar-SA" sz="2400" b="1" dirty="0">
              <a:solidFill>
                <a:srgbClr val="5B9BD5">
                  <a:lumMod val="50000"/>
                </a:srgbClr>
              </a:solidFill>
            </a:endParaRP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ar-SA" sz="2000" dirty="0" err="1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BSML" panose="02000400000000000000" pitchFamily="2" charset="2"/>
              </a:rPr>
              <a:t>ﭧﭐﭨﭐ</a:t>
            </a:r>
            <a:r>
              <a:rPr lang="ar-SA" sz="2000" b="1" dirty="0" err="1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BSML" panose="02000400000000000000" pitchFamily="2" charset="2"/>
              </a:rPr>
              <a:t>ﱡﭐ</a:t>
            </a:r>
            <a:r>
              <a:rPr lang="ar-SA" sz="2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575" panose="00000400000000000000" pitchFamily="2" charset="-78"/>
              </a:rPr>
              <a:t> </a:t>
            </a:r>
            <a:r>
              <a:rPr lang="ar-SA" sz="200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575" panose="00000400000000000000" pitchFamily="2" charset="-78"/>
              </a:rPr>
              <a:t> </a:t>
            </a:r>
            <a:r>
              <a:rPr lang="ar-SA" sz="20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575" panose="00000400000000000000" pitchFamily="2" charset="-78"/>
              </a:rPr>
              <a:t>ﱩ</a:t>
            </a:r>
            <a:r>
              <a:rPr lang="ar-SA" sz="1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575" panose="00000400000000000000" pitchFamily="2" charset="-78"/>
              </a:rPr>
              <a:t>  </a:t>
            </a:r>
            <a:r>
              <a:rPr lang="ar-SA" sz="20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575" panose="00000400000000000000" pitchFamily="2" charset="-78"/>
              </a:rPr>
              <a:t>ﱪ</a:t>
            </a:r>
            <a:r>
              <a:rPr lang="ar-SA" sz="1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575" panose="00000400000000000000" pitchFamily="2" charset="-78"/>
              </a:rPr>
              <a:t> </a:t>
            </a:r>
            <a:r>
              <a:rPr lang="ar-SA" sz="20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575" panose="00000400000000000000" pitchFamily="2" charset="-78"/>
              </a:rPr>
              <a:t>ﱫ</a:t>
            </a:r>
            <a:r>
              <a:rPr lang="ar-SA" sz="1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575" panose="00000400000000000000" pitchFamily="2" charset="-78"/>
              </a:rPr>
              <a:t> </a:t>
            </a:r>
            <a:r>
              <a:rPr lang="ar-SA" sz="20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575" panose="00000400000000000000" pitchFamily="2" charset="-78"/>
              </a:rPr>
              <a:t>ﱬ</a:t>
            </a:r>
            <a:r>
              <a:rPr lang="ar-SA" sz="1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575" panose="00000400000000000000" pitchFamily="2" charset="-78"/>
              </a:rPr>
              <a:t> </a:t>
            </a:r>
            <a:r>
              <a:rPr lang="ar-SA" sz="20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575" panose="00000400000000000000" pitchFamily="2" charset="-78"/>
              </a:rPr>
              <a:t>ﱭ</a:t>
            </a:r>
            <a:r>
              <a:rPr lang="ar-SA" sz="1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575" panose="00000400000000000000" pitchFamily="2" charset="-78"/>
              </a:rPr>
              <a:t> </a:t>
            </a:r>
            <a:r>
              <a:rPr lang="ar-SA" sz="20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575" panose="00000400000000000000" pitchFamily="2" charset="-78"/>
              </a:rPr>
              <a:t>ﱮ</a:t>
            </a:r>
            <a:r>
              <a:rPr lang="ar-SA" sz="1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575" panose="00000400000000000000" pitchFamily="2" charset="-78"/>
              </a:rPr>
              <a:t> </a:t>
            </a:r>
            <a:r>
              <a:rPr lang="ar-SA" sz="20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575" panose="00000400000000000000" pitchFamily="2" charset="-78"/>
              </a:rPr>
              <a:t>ﱯ</a:t>
            </a:r>
            <a:r>
              <a:rPr lang="ar-SA" sz="1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575" panose="00000400000000000000" pitchFamily="2" charset="-78"/>
              </a:rPr>
              <a:t> </a:t>
            </a:r>
            <a:r>
              <a:rPr lang="ar-SA" sz="20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575" panose="00000400000000000000" pitchFamily="2" charset="-78"/>
              </a:rPr>
              <a:t>ﱰ</a:t>
            </a:r>
            <a:r>
              <a:rPr lang="ar-SA" sz="1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575" panose="00000400000000000000" pitchFamily="2" charset="-78"/>
              </a:rPr>
              <a:t> </a:t>
            </a:r>
            <a:r>
              <a:rPr lang="ar-SA" sz="20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575" panose="00000400000000000000" pitchFamily="2" charset="-78"/>
              </a:rPr>
              <a:t>ﱱ</a:t>
            </a:r>
            <a:r>
              <a:rPr lang="ar-SA" sz="1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575" panose="00000400000000000000" pitchFamily="2" charset="-78"/>
              </a:rPr>
              <a:t> </a:t>
            </a:r>
            <a:r>
              <a:rPr lang="ar-SA" sz="20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575" panose="00000400000000000000" pitchFamily="2" charset="-78"/>
              </a:rPr>
              <a:t>ﱲ</a:t>
            </a:r>
            <a:r>
              <a:rPr lang="ar-SA" sz="1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575" panose="00000400000000000000" pitchFamily="2" charset="-78"/>
              </a:rPr>
              <a:t> </a:t>
            </a:r>
            <a:r>
              <a:rPr lang="ar-SA" sz="20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575" panose="00000400000000000000" pitchFamily="2" charset="-78"/>
              </a:rPr>
              <a:t>ﱳ</a:t>
            </a:r>
            <a:r>
              <a:rPr lang="ar-SA" sz="1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575" panose="00000400000000000000" pitchFamily="2" charset="-78"/>
              </a:rPr>
              <a:t>  </a:t>
            </a:r>
            <a:r>
              <a:rPr lang="ar-SA" sz="20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575" panose="00000400000000000000" pitchFamily="2" charset="-78"/>
              </a:rPr>
              <a:t>ﱴ</a:t>
            </a:r>
            <a:r>
              <a:rPr lang="ar-SA" sz="1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575" panose="00000400000000000000" pitchFamily="2" charset="-78"/>
              </a:rPr>
              <a:t> </a:t>
            </a:r>
            <a:r>
              <a:rPr lang="ar-SA" sz="20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575" panose="00000400000000000000" pitchFamily="2" charset="-78"/>
              </a:rPr>
              <a:t>ﱵ</a:t>
            </a:r>
            <a:r>
              <a:rPr lang="ar-SA" sz="900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BSML" panose="02000400000000000000" pitchFamily="2" charset="2"/>
              </a:rPr>
              <a:t> </a:t>
            </a:r>
            <a:r>
              <a:rPr lang="ar-SA" sz="20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BSML" panose="02000400000000000000" pitchFamily="2" charset="2"/>
              </a:rPr>
              <a:t>ﱠ 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endParaRPr lang="ar-SA" sz="2000" b="1" dirty="0" smtClean="0">
              <a:solidFill>
                <a:srgbClr val="000000"/>
              </a:solidFill>
              <a:effectLst/>
              <a:ea typeface="Calibri" panose="020F0502020204030204" pitchFamily="34" charset="0"/>
              <a:cs typeface="QCF2BSML" panose="02000400000000000000" pitchFamily="2" charset="2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ar-SA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4- ترغيب النبي صلى الله عليه وسلم في العمل، ومحاربته التواكل </a:t>
            </a:r>
            <a:r>
              <a:rPr lang="ar-SA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والكسل.</a:t>
            </a:r>
            <a:endParaRPr lang="en-US" sz="2800" dirty="0" smtClean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ar-SA" sz="2000" dirty="0" smtClean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ar-SA" sz="2000" b="1" dirty="0" smtClean="0">
                <a:latin typeface="Calibri" panose="020F0502020204030204" pitchFamily="34" charset="0"/>
                <a:ea typeface="Calibri" panose="020F0502020204030204" pitchFamily="34" charset="0"/>
              </a:rPr>
              <a:t>قال </a:t>
            </a:r>
            <a:r>
              <a:rPr lang="ar-SA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صلى </a:t>
            </a:r>
            <a:r>
              <a:rPr lang="ar-SA" sz="20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الله عليه </a:t>
            </a:r>
            <a:r>
              <a:rPr lang="ar-SA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وسلم:</a:t>
            </a:r>
            <a:r>
              <a:rPr lang="ar-SA" sz="2000" b="1" dirty="0" smtClean="0">
                <a:latin typeface="Calibri" panose="020F0502020204030204" pitchFamily="34" charset="0"/>
                <a:ea typeface="Calibri" panose="020F0502020204030204" pitchFamily="34" charset="0"/>
              </a:rPr>
              <a:t>(( </a:t>
            </a:r>
            <a:r>
              <a:rPr lang="ar-SA" sz="2000" b="1" dirty="0">
                <a:latin typeface="Calibri" panose="020F0502020204030204" pitchFamily="34" charset="0"/>
                <a:ea typeface="Calibri" panose="020F0502020204030204" pitchFamily="34" charset="0"/>
              </a:rPr>
              <a:t>إن قامت الساعة وفي يد أحدكم فسيلة فإن استطاع ألا تقوم حتى يغرسها فليفعل ))</a:t>
            </a:r>
            <a:endParaRPr lang="en-US" sz="20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lnSpc>
                <a:spcPct val="90000"/>
              </a:lnSpc>
              <a:spcBef>
                <a:spcPts val="1000"/>
              </a:spcBef>
            </a:pPr>
            <a:endParaRPr lang="ar-SA" sz="2000" b="1" dirty="0">
              <a:solidFill>
                <a:srgbClr val="000000"/>
              </a:solidFill>
              <a:ea typeface="Calibri" panose="020F0502020204030204" pitchFamily="34" charset="0"/>
              <a:cs typeface="QCF2BSML" panose="02000400000000000000" pitchFamily="2" charset="2"/>
            </a:endParaRPr>
          </a:p>
          <a:p>
            <a:pPr lvl="0">
              <a:lnSpc>
                <a:spcPct val="90000"/>
              </a:lnSpc>
              <a:spcBef>
                <a:spcPts val="1000"/>
              </a:spcBef>
            </a:pPr>
            <a:endParaRPr lang="ar-SA" sz="2000" b="1" dirty="0" smtClean="0">
              <a:solidFill>
                <a:srgbClr val="000000"/>
              </a:solidFill>
              <a:effectLst/>
              <a:ea typeface="Calibri" panose="020F0502020204030204" pitchFamily="34" charset="0"/>
              <a:cs typeface="QCF2BSML" panose="020004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5655485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spcBef>
                <a:spcPts val="1000"/>
              </a:spcBef>
            </a:pPr>
            <a:r>
              <a:rPr lang="ar-SA" sz="3600" b="1" dirty="0">
                <a:solidFill>
                  <a:srgbClr val="70AD47">
                    <a:lumMod val="75000"/>
                  </a:srgbClr>
                </a:solidFill>
                <a:latin typeface="Calibri" panose="020F0502020204030204"/>
                <a:ea typeface="+mn-ea"/>
                <a:cs typeface="Arial" panose="020B0604020202020204" pitchFamily="34" charset="0"/>
              </a:rPr>
              <a:t>ثالثا : وسائل علاج البطالة.</a:t>
            </a:r>
            <a:endParaRPr lang="ar-SA" sz="3600" b="1" dirty="0">
              <a:solidFill>
                <a:srgbClr val="70AD47">
                  <a:lumMod val="75000"/>
                </a:srgbClr>
              </a:solidFill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ar-SA" sz="4400" u="sng" dirty="0" smtClean="0"/>
              <a:t>البطالة لغة: </a:t>
            </a:r>
            <a:r>
              <a:rPr lang="ar-SA" sz="4400" dirty="0" smtClean="0">
                <a:solidFill>
                  <a:srgbClr val="FF0000"/>
                </a:solidFill>
              </a:rPr>
              <a:t>من بطل الشيء؛ إذا ذهب ضياعاً.</a:t>
            </a:r>
          </a:p>
          <a:p>
            <a:pPr marL="0" indent="0">
              <a:buNone/>
            </a:pPr>
            <a:r>
              <a:rPr lang="ar-SA" sz="4400" u="sng" dirty="0" smtClean="0"/>
              <a:t>واصطلاحا: </a:t>
            </a:r>
            <a:r>
              <a:rPr lang="ar-SA" sz="4400" dirty="0" smtClean="0">
                <a:solidFill>
                  <a:srgbClr val="FF0000"/>
                </a:solidFill>
              </a:rPr>
              <a:t>لفظ يشمل كل الأشخاص العاطلين عن العمل رغم استعدادهم له، وقيامهم بالبحث عنه ، </a:t>
            </a:r>
            <a:r>
              <a:rPr lang="ar-SA" sz="4400" dirty="0" err="1" smtClean="0">
                <a:solidFill>
                  <a:srgbClr val="FF0000"/>
                </a:solidFill>
              </a:rPr>
              <a:t>بأجرأو</a:t>
            </a:r>
            <a:r>
              <a:rPr lang="ar-SA" sz="4400" dirty="0" smtClean="0">
                <a:solidFill>
                  <a:srgbClr val="FF0000"/>
                </a:solidFill>
              </a:rPr>
              <a:t> عمل للحساب الخاص ، وقد بلغوا من السن ما يؤهلهم للكسب والإنتاج.</a:t>
            </a:r>
          </a:p>
          <a:p>
            <a:pPr marL="0" indent="0">
              <a:buNone/>
            </a:pPr>
            <a:r>
              <a:rPr lang="ar-SA" sz="4400" dirty="0">
                <a:solidFill>
                  <a:srgbClr val="FF0000"/>
                </a:solidFill>
              </a:rPr>
              <a:t> </a:t>
            </a:r>
            <a:r>
              <a:rPr lang="ar-SA" sz="4300" b="1" u="sng" dirty="0" smtClean="0">
                <a:solidFill>
                  <a:schemeClr val="accent6">
                    <a:lumMod val="50000"/>
                  </a:schemeClr>
                </a:solidFill>
              </a:rPr>
              <a:t>ومن وسائل علاجها:</a:t>
            </a:r>
          </a:p>
          <a:p>
            <a:pPr marL="0" indent="0">
              <a:buNone/>
            </a:pPr>
            <a:r>
              <a:rPr lang="ar-SA" sz="4400" dirty="0" smtClean="0"/>
              <a:t>1- تأهيل الشباب لسوق العمل.</a:t>
            </a:r>
          </a:p>
          <a:p>
            <a:pPr marL="0" indent="0">
              <a:buNone/>
            </a:pPr>
            <a:r>
              <a:rPr lang="ar-SA" sz="4400" dirty="0" smtClean="0"/>
              <a:t>2- الاستخدام الأمثل للموارد المتاحة.</a:t>
            </a:r>
          </a:p>
          <a:p>
            <a:pPr marL="0" indent="0">
              <a:buNone/>
            </a:pPr>
            <a:r>
              <a:rPr lang="ar-SA" sz="4400" dirty="0" smtClean="0"/>
              <a:t>3- القروض الحسنة.</a:t>
            </a:r>
            <a:endParaRPr lang="ar-SA" sz="4400" dirty="0"/>
          </a:p>
        </p:txBody>
      </p:sp>
    </p:spTree>
    <p:extLst>
      <p:ext uri="{BB962C8B-B14F-4D97-AF65-F5344CB8AC3E}">
        <p14:creationId xmlns:p14="http://schemas.microsoft.com/office/powerpoint/2010/main" val="35446340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</TotalTime>
  <Words>363</Words>
  <Application>Microsoft Office PowerPoint</Application>
  <PresentationFormat>ملء الشاشة</PresentationFormat>
  <Paragraphs>46</Paragraphs>
  <Slides>6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11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18" baseType="lpstr">
      <vt:lpstr>@Arial Unicode MS</vt:lpstr>
      <vt:lpstr>Arial</vt:lpstr>
      <vt:lpstr>Calibri</vt:lpstr>
      <vt:lpstr>Calibri Light</vt:lpstr>
      <vt:lpstr>QCF2064</vt:lpstr>
      <vt:lpstr>QCF2228</vt:lpstr>
      <vt:lpstr>QCF2328</vt:lpstr>
      <vt:lpstr>QCF2563</vt:lpstr>
      <vt:lpstr>QCF2575</vt:lpstr>
      <vt:lpstr>QCF2BSML</vt:lpstr>
      <vt:lpstr>Times New Roman</vt:lpstr>
      <vt:lpstr>نسق Office</vt:lpstr>
      <vt:lpstr>أخلاقيات المهنة(107 سلم)</vt:lpstr>
      <vt:lpstr>أولا : مفهوم المهنة والعمل:</vt:lpstr>
      <vt:lpstr>أركان العمل</vt:lpstr>
      <vt:lpstr>ثانيا: مكانة المهنة والعمل:        وتبرز من جانبين:</vt:lpstr>
      <vt:lpstr>عرض تقديمي في PowerPoint</vt:lpstr>
      <vt:lpstr>ثالثا : وسائل علاج البطالة.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أخلاقيات المهنة (107 سلم)</dc:title>
  <dc:creator>1Ahmad ageel</dc:creator>
  <cp:lastModifiedBy>1Ahmad ageel</cp:lastModifiedBy>
  <cp:revision>13</cp:revision>
  <dcterms:created xsi:type="dcterms:W3CDTF">2015-02-15T06:42:45Z</dcterms:created>
  <dcterms:modified xsi:type="dcterms:W3CDTF">2015-02-15T13:22:28Z</dcterms:modified>
</cp:coreProperties>
</file>