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78B7-0FC7-4016-9A43-56037E83E27F}" type="datetimeFigureOut">
              <a:rPr lang="ar-SA" smtClean="0"/>
              <a:pPr/>
              <a:t>14/06/37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47BAF-5533-4915-9168-FAE2F4F81A3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282" y="2857496"/>
            <a:ext cx="6000792" cy="1470025"/>
          </a:xfrm>
        </p:spPr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إخراج الاختبار وتطبيقه</a:t>
            </a:r>
            <a:br>
              <a:rPr lang="ar-SA" b="1" dirty="0" smtClean="0">
                <a:solidFill>
                  <a:srgbClr val="7030A0"/>
                </a:solidFill>
              </a:rPr>
            </a:br>
            <a:r>
              <a:rPr lang="ar-SA" b="1" dirty="0" smtClean="0">
                <a:solidFill>
                  <a:srgbClr val="7030A0"/>
                </a:solidFill>
              </a:rPr>
              <a:t>وتصحيحه</a:t>
            </a:r>
            <a:endParaRPr lang="ar-SA" b="1" dirty="0">
              <a:solidFill>
                <a:srgbClr val="7030A0"/>
              </a:solidFill>
            </a:endParaRPr>
          </a:p>
        </p:txBody>
      </p:sp>
      <p:pic>
        <p:nvPicPr>
          <p:cNvPr id="4" name="صورة 3" descr="بدون عنوان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00042"/>
            <a:ext cx="2247900" cy="2038350"/>
          </a:xfrm>
          <a:prstGeom prst="rect">
            <a:avLst/>
          </a:prstGeom>
        </p:spPr>
      </p:pic>
      <p:pic>
        <p:nvPicPr>
          <p:cNvPr id="5" name="صورة 4" descr="HOI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4000504"/>
            <a:ext cx="2057400" cy="22193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072098"/>
          </a:xfrm>
        </p:spPr>
        <p:txBody>
          <a:bodyPr>
            <a:normAutofit fontScale="92500"/>
          </a:bodyPr>
          <a:lstStyle/>
          <a:p>
            <a:r>
              <a:rPr lang="ar-SA" dirty="0" smtClean="0"/>
              <a:t> ليس بالضرورة وجود ورقة إجابة منفصلة وإنما ممكن الإجابة على نفس ورقة الأسئلة خصوصا مع المرحلة الابتدائية.</a:t>
            </a:r>
          </a:p>
          <a:p>
            <a:r>
              <a:rPr lang="ar-SA" dirty="0" smtClean="0"/>
              <a:t> وجود ورقة الإجابة تسهل التصحيح للمعلم بمفتاح الثقوب أو الحاسب الآلي.</a:t>
            </a:r>
          </a:p>
          <a:p>
            <a:r>
              <a:rPr lang="ar-SA" dirty="0" smtClean="0"/>
              <a:t> إذا لم تحتوي كراسة الاختبار على ورقة إجابة منفصلة فيمكن وضع جميع المعلومات الضرورية الواردة في ورقة الإجابة إلى ورقة التعليمات.</a:t>
            </a:r>
          </a:p>
          <a:p>
            <a:r>
              <a:rPr lang="ar-SA" dirty="0" smtClean="0"/>
              <a:t>ورقة الملاحق في حال مساعدة الطلاب بقوانين رياضية أو جداول أو خرائط وربما تكون استخدام الآلة الحاسبة أو الأطلس.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تطبيق الاختبار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ar-SA" dirty="0" smtClean="0"/>
              <a:t> تجهيز الفصل بشكل جيد </a:t>
            </a:r>
            <a:r>
              <a:rPr lang="ar-SA" dirty="0" err="1" smtClean="0"/>
              <a:t>و</a:t>
            </a:r>
            <a:r>
              <a:rPr lang="ar-SA" dirty="0" smtClean="0"/>
              <a:t> الإضاءة والتهوية.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 المحافظة على هدوء الفصل.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اختيار الوقت المناسب لإجراء الاختبار 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لا تشعر الطلاب بأهمية الاختبار أكثر مما يستحق.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حاول أن لا تتحدث عن قضايا ليست ذات علاقة بالاختبار قبل أن يبدأ.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تأكد من عدد أوراق الأسئلة وفقاً لعدد الطالبات.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التأكد من عدد الحضور أو المتقدمين للامتحان والغياب، وتحديد مواقع جاهزة للمتأخرات.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ar-SA" dirty="0" smtClean="0"/>
              <a:t> الحرص على عدد أوراق الإجابة.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التأكد من كتابة  الطالب لاسمه على ورقة الإجابة.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/>
              <a:t> أحيانا يحاول الطلاب افتعال مشكلة للتشويش.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حاول التخفيف من حدة التوتر المحتملة عند بدء الاختبار.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عدم مقاطعه الطلاب أثناء الإجابة إلا للضرورة.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نبه الطلاب بالفترة الزمنية المتبقية من الاختبار بعد أن يبدأ بفترة مناسبة.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حاول ألا تعطي توضيح للطالب بمفرده عن فقرة معينة.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لا تسمح بالغش في الاختبار.</a:t>
            </a:r>
          </a:p>
          <a:p>
            <a:pPr>
              <a:buFont typeface="Courier New" pitchFamily="49" charset="0"/>
              <a:buChar char="o"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C00000"/>
                </a:solidFill>
              </a:rPr>
              <a:t>تجميع الأسئلة وترتيبها في ورقة الأسئلة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u="sng" dirty="0" smtClean="0">
                <a:solidFill>
                  <a:srgbClr val="00B0F0"/>
                </a:solidFill>
              </a:rPr>
              <a:t>هناك عدة طرق لترتيب الفقرات في ورقة الأسئلة أهمها:</a:t>
            </a:r>
          </a:p>
          <a:p>
            <a:pPr>
              <a:buNone/>
            </a:pPr>
            <a:endParaRPr lang="ar-SA" u="sng" dirty="0" smtClean="0">
              <a:solidFill>
                <a:srgbClr val="00B0F0"/>
              </a:solidFill>
            </a:endParaRPr>
          </a:p>
          <a:p>
            <a:pPr marL="514350" indent="-514350">
              <a:buAutoNum type="arabic1Minus"/>
            </a:pPr>
            <a:r>
              <a:rPr lang="ar-SA" sz="2400" b="1" dirty="0" smtClean="0">
                <a:solidFill>
                  <a:srgbClr val="002060"/>
                </a:solidFill>
              </a:rPr>
              <a:t>ترتيب حسب نوع (شكل) الفقرة: </a:t>
            </a: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إذا احتوى الاختبار على أنواع من الفقرات فمن الأفضل ترتيبها حسب النوع لجميع الفقرات المتجانسة سؤال مخصص إما (الصح/ الخطأ)</a:t>
            </a:r>
          </a:p>
          <a:p>
            <a:pPr marL="514350" indent="-514350">
              <a:buNone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أو الاختيار من متعدد ، أو الإكمال.....الخ </a:t>
            </a:r>
          </a:p>
          <a:p>
            <a:pPr marL="514350" indent="-514350">
              <a:buNone/>
            </a:pPr>
            <a:r>
              <a:rPr lang="ar-SA" sz="2400" dirty="0" smtClean="0">
                <a:solidFill>
                  <a:srgbClr val="C00000"/>
                </a:solidFill>
              </a:rPr>
              <a:t>وذلك لأسباب منها: </a:t>
            </a:r>
          </a:p>
          <a:p>
            <a:pPr marL="514350" indent="-514350">
              <a:buFontTx/>
              <a:buChar char="-"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سهولة توضيح التعليمات.</a:t>
            </a:r>
          </a:p>
          <a:p>
            <a:pPr marL="514350" indent="-514350">
              <a:buFontTx/>
              <a:buChar char="-"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سهولة التصحيح.</a:t>
            </a:r>
          </a:p>
          <a:p>
            <a:pPr marL="514350" indent="-514350">
              <a:buFontTx/>
              <a:buChar char="-"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المحافظة على التهيؤ العقلي للطالب.</a:t>
            </a:r>
          </a:p>
          <a:p>
            <a:pPr marL="514350" indent="-514350">
              <a:buFontTx/>
              <a:buChar char="-"/>
            </a:pP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002060"/>
                </a:solidFill>
              </a:rPr>
              <a:t>ب- الترتيب تبعا للصعوبة : </a:t>
            </a:r>
            <a:r>
              <a:rPr lang="ar-SA" sz="2800" dirty="0" smtClean="0"/>
              <a:t>يشكل هذا النوع أهمية إذا كانت الأسئلة من نفس النوع .. فنبدأ بكتابة الفرات الأسهل إلى الأصعب.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 </a:t>
            </a:r>
            <a:r>
              <a:rPr lang="ar-SA" sz="2800" b="1" dirty="0" smtClean="0">
                <a:solidFill>
                  <a:srgbClr val="002060"/>
                </a:solidFill>
              </a:rPr>
              <a:t>ج- الترتيب حسب المحتوى: </a:t>
            </a:r>
            <a:r>
              <a:rPr lang="ar-SA" sz="2800" dirty="0" smtClean="0"/>
              <a:t>يقصد </a:t>
            </a:r>
            <a:r>
              <a:rPr lang="ar-SA" sz="2800" dirty="0" err="1" smtClean="0"/>
              <a:t>به</a:t>
            </a:r>
            <a:r>
              <a:rPr lang="ar-SA" sz="2800" dirty="0" smtClean="0"/>
              <a:t> التسلسل في ترتيب الفقرات وفقا للتسلسل المنطقي للمحتوى الدراسي، وهذه تحصل تلقائياً مع إعداد الأسئلة وخاصة إذا كان وقت إعداد الاختبارات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تعليمات الاختبار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00052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sz="2800" dirty="0"/>
              <a:t> </a:t>
            </a:r>
            <a:r>
              <a:rPr lang="ar-SA" sz="2800" b="1" dirty="0" smtClean="0">
                <a:solidFill>
                  <a:srgbClr val="0070C0"/>
                </a:solidFill>
              </a:rPr>
              <a:t>الغرض من الاختبار: </a:t>
            </a:r>
            <a:r>
              <a:rPr lang="ar-SA" sz="2800" dirty="0" smtClean="0"/>
              <a:t>إذا كان الاختبار مقنن فإن الغرض يتضح عادة في دليل الاختبار أما اختبارات المعلم عادة توضح شفوياً أو من خلال الخطة الدراسية.</a:t>
            </a:r>
          </a:p>
          <a:p>
            <a:pPr>
              <a:buFont typeface="Wingdings" pitchFamily="2" charset="2"/>
              <a:buChar char="q"/>
            </a:pPr>
            <a:r>
              <a:rPr lang="ar-SA" sz="2800" dirty="0"/>
              <a:t> </a:t>
            </a:r>
            <a:r>
              <a:rPr lang="ar-SA" sz="2800" b="1" dirty="0" smtClean="0">
                <a:solidFill>
                  <a:srgbClr val="0070C0"/>
                </a:solidFill>
              </a:rPr>
              <a:t>طريقة الإجابة: </a:t>
            </a:r>
            <a:r>
              <a:rPr lang="ar-SA" sz="2800" dirty="0" smtClean="0"/>
              <a:t>يفضل توضيح طريقة الإجابة بمثال إن أمكن، وتوضيح أي تعليمات خاصة بكتابة الإجابة.</a:t>
            </a:r>
          </a:p>
          <a:p>
            <a:pPr>
              <a:buFont typeface="Wingdings" pitchFamily="2" charset="2"/>
              <a:buChar char="q"/>
            </a:pPr>
            <a:r>
              <a:rPr lang="ar-SA" sz="2800" b="1" dirty="0">
                <a:solidFill>
                  <a:srgbClr val="0070C0"/>
                </a:solidFill>
              </a:rPr>
              <a:t> </a:t>
            </a:r>
            <a:r>
              <a:rPr lang="ar-SA" sz="2800" b="1" dirty="0" smtClean="0">
                <a:solidFill>
                  <a:srgbClr val="0070C0"/>
                </a:solidFill>
              </a:rPr>
              <a:t>زمن الإجابة: </a:t>
            </a:r>
            <a:r>
              <a:rPr lang="ar-SA" sz="2800" dirty="0" smtClean="0"/>
              <a:t>يجب توضيح الزمن الكلي للاختبار.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FF0000"/>
                </a:solidFill>
              </a:rPr>
              <a:t>هناك تعليمات مهمة حتى لا يتم التشويش في الاختبار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تحديد الفترة المسموح </a:t>
            </a:r>
            <a:r>
              <a:rPr lang="ar-SA" dirty="0" err="1" smtClean="0"/>
              <a:t>بها</a:t>
            </a:r>
            <a:r>
              <a:rPr lang="ar-SA" dirty="0" smtClean="0"/>
              <a:t> للاستفسارات من قبل الطلبة أثناء فترة الاختبار.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تنبيه الطلبة إلى التأكد من عدد أوراق الامتحان تحسباً من وجود نقص أو تكرار لبعض الأوراق.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إمكانية فصل ورقة الإجابة عن ورقة الأسئلة.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قد يسأل الطلبة عن إمكانية الكتابة على ورقة الأسئلة.</a:t>
            </a:r>
          </a:p>
          <a:p>
            <a:pPr>
              <a:buFont typeface="Courier New" pitchFamily="49" charset="0"/>
              <a:buChar char="o"/>
            </a:pPr>
            <a:r>
              <a:rPr lang="ar-SA" dirty="0"/>
              <a:t> </a:t>
            </a:r>
            <a:r>
              <a:rPr lang="ar-SA" dirty="0" smtClean="0"/>
              <a:t>قد يسأل الطلاب عن إمكانية رصد الإجابات على ورقة الأسئلة ثم نقلها في آخر خمس دقائق على ورقة الإجابة.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أ. ورقة </a:t>
            </a:r>
            <a:r>
              <a:rPr lang="ar-SA" b="1" u="sng" dirty="0" smtClean="0">
                <a:solidFill>
                  <a:srgbClr val="00B050"/>
                </a:solidFill>
              </a:rPr>
              <a:t>التعليمات (نموذج من التعليمات): </a:t>
            </a:r>
            <a:endParaRPr lang="ar-SA" b="1" u="sng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استعن بالله ثم اقرأ جميع الأسئلة قبل البدء بالإجابة</a:t>
            </a:r>
          </a:p>
          <a:p>
            <a:pPr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لا تصرف وقتاً طويلا  في إجابة سؤال على حساب سؤال آخر.</a:t>
            </a:r>
          </a:p>
          <a:p>
            <a:pPr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يمنع استخدام أي قلم غير الأزرق.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يمنع استخدام الآلة الحاسبة.</a:t>
            </a:r>
          </a:p>
          <a:p>
            <a:pPr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يمنع الإجابة على ورقة الأسئلة ويجب التقيد بورقة الإجابة.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ب. ورقة الأسئلة: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 </a:t>
            </a:r>
            <a:r>
              <a:rPr lang="ar-SA" dirty="0" smtClean="0"/>
              <a:t>ترقيم الأوراق.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ترقيم الفقرات.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 </a:t>
            </a:r>
            <a:r>
              <a:rPr lang="ar-SA" dirty="0" smtClean="0"/>
              <a:t>أن تكون الفقرات مميزة عن بعضها.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 </a:t>
            </a:r>
            <a:r>
              <a:rPr lang="ar-SA" dirty="0" smtClean="0"/>
              <a:t>ظهور الفقرة الواحدة كاملة على نفس الصفحة.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 </a:t>
            </a:r>
            <a:r>
              <a:rPr lang="ar-SA" dirty="0" smtClean="0"/>
              <a:t>ظهور كل بديل في أسئلة الاختيار من متعدد في سطر مستقل، أو في تقسيم الورقة إلى عمودين ليتم استغلال مساحة الصفحة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</a:t>
            </a:r>
            <a:r>
              <a:rPr lang="ar-SA" dirty="0" smtClean="0"/>
              <a:t>يمنع منعا باتا كتابة الأسئلة في مرآة الاختبار أو (</a:t>
            </a:r>
            <a:r>
              <a:rPr lang="ar-SA" smtClean="0"/>
              <a:t>الورقة الأولية)</a:t>
            </a:r>
            <a:endParaRPr lang="ar-SA" dirty="0" smtClean="0"/>
          </a:p>
          <a:p>
            <a:pPr marL="514350" indent="-514350">
              <a:buNone/>
            </a:pPr>
            <a:endParaRPr lang="ar-SA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6. ينصح بأن تكون الكتابة على وجه واحد من الورقة.</a:t>
            </a:r>
          </a:p>
          <a:p>
            <a:pPr>
              <a:buNone/>
            </a:pPr>
            <a:r>
              <a:rPr lang="ar-SA" dirty="0" smtClean="0"/>
              <a:t>7. أن تكون الطباعة واضحة وسهلة القراءة وخالية من الأخطاء المطبعية.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</a:rPr>
              <a:t>ج. ورقة الإجابة: </a:t>
            </a:r>
          </a:p>
          <a:p>
            <a:pPr>
              <a:buFont typeface="Wingdings" pitchFamily="2" charset="2"/>
              <a:buChar char="ü"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اسم الطالب.</a:t>
            </a:r>
          </a:p>
          <a:p>
            <a:pPr>
              <a:buFont typeface="Wingdings" pitchFamily="2" charset="2"/>
              <a:buChar char="ü"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الرقم التسلسلي.</a:t>
            </a:r>
          </a:p>
          <a:p>
            <a:pPr>
              <a:buFont typeface="Wingdings" pitchFamily="2" charset="2"/>
              <a:buChar char="ü"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الصف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الشعبة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الفصل الدراسي </a:t>
            </a:r>
          </a:p>
          <a:p>
            <a:pPr>
              <a:buFont typeface="Wingdings" pitchFamily="2" charset="2"/>
              <a:buChar char="ü"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توزيع الدرجات لكل سؤال + الدرجة الكلية للاختبار.</a:t>
            </a:r>
          </a:p>
          <a:p>
            <a:pPr>
              <a:buFont typeface="Wingdings" pitchFamily="2" charset="2"/>
              <a:buChar char="ü"/>
            </a:pPr>
            <a:r>
              <a:rPr lang="ar-SA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أرقام الفقرات والبدائل 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676</Words>
  <Application>Microsoft Office PowerPoint</Application>
  <PresentationFormat>عرض على الشاشة (3:4)‏</PresentationFormat>
  <Paragraphs>65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إخراج الاختبار وتطبيقه وتصحيحه</vt:lpstr>
      <vt:lpstr>تجميع الأسئلة وترتيبها في ورقة الأسئلة</vt:lpstr>
      <vt:lpstr>الشريحة 3</vt:lpstr>
      <vt:lpstr>تعليمات الاختبار</vt:lpstr>
      <vt:lpstr>هناك تعليمات مهمة حتى لا يتم التشويش في الاختبار</vt:lpstr>
      <vt:lpstr>الشريحة 6</vt:lpstr>
      <vt:lpstr>الشريحة 7</vt:lpstr>
      <vt:lpstr>الشريحة 8</vt:lpstr>
      <vt:lpstr>الشريحة 9</vt:lpstr>
      <vt:lpstr>الشريحة 10</vt:lpstr>
      <vt:lpstr>تطبيق الاختبار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15</cp:revision>
  <dcterms:created xsi:type="dcterms:W3CDTF">2014-03-15T19:11:59Z</dcterms:created>
  <dcterms:modified xsi:type="dcterms:W3CDTF">2016-03-23T18:30:06Z</dcterms:modified>
</cp:coreProperties>
</file>